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57" r:id="rId6"/>
    <p:sldId id="287" r:id="rId7"/>
    <p:sldId id="288" r:id="rId8"/>
    <p:sldId id="289" r:id="rId9"/>
    <p:sldId id="290" r:id="rId10"/>
    <p:sldId id="291" r:id="rId11"/>
    <p:sldId id="284" r:id="rId12"/>
    <p:sldId id="292" r:id="rId13"/>
    <p:sldId id="293" r:id="rId14"/>
    <p:sldId id="294" r:id="rId15"/>
    <p:sldId id="295" r:id="rId16"/>
    <p:sldId id="296" r:id="rId17"/>
    <p:sldId id="297" r:id="rId18"/>
    <p:sldId id="298" r:id="rId19"/>
    <p:sldId id="299" r:id="rId20"/>
    <p:sldId id="300" r:id="rId21"/>
    <p:sldId id="301" r:id="rId22"/>
    <p:sldId id="302" r:id="rId23"/>
    <p:sldId id="303" r:id="rId24"/>
    <p:sldId id="304" r:id="rId25"/>
    <p:sldId id="305" r:id="rId26"/>
    <p:sldId id="306" r:id="rId27"/>
    <p:sldId id="307" r:id="rId28"/>
    <p:sldId id="308" r:id="rId29"/>
    <p:sldId id="309" r:id="rId30"/>
    <p:sldId id="28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uoQshTI/DXNFwwjqOH094A==" hashData="btDAKpCr9P9uoQ+26b+Lku5lBxKquM5Dr4mBO+v7Ey+xbae9N49pmWzWdeTMpA5T1S1DU1rDGMAryvzxhK0Hl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102E"/>
    <a:srgbClr val="012169"/>
    <a:srgbClr val="CBD2EA"/>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8E61CF-0D16-805F-CAA8-7368BB35E5A8}" v="12" dt="2021-05-18T19:03:00.556"/>
    <p1510:client id="{51278242-281A-D459-6DB1-C1D322FAEC8B}" v="6" dt="2021-05-17T14:44:00.354"/>
    <p1510:client id="{72F0DBB1-4877-8305-95D4-537B95063491}" v="12" dt="2021-05-17T18:51:46.872"/>
    <p1510:client id="{D07CB5FB-9430-0577-A3D5-9E0005DF8856}" v="516" dt="2021-05-17T18:43:10.062"/>
    <p1510:client id="{FBA3A2E9-DB1F-B38A-7C45-B321097FBB34}" v="66" dt="2021-05-20T14:41:53.1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38" autoAdjust="0"/>
    <p:restoredTop sz="77577" autoAdjust="0"/>
  </p:normalViewPr>
  <p:slideViewPr>
    <p:cSldViewPr snapToGrid="0" snapToObjects="1">
      <p:cViewPr varScale="1">
        <p:scale>
          <a:sx n="95" d="100"/>
          <a:sy n="95" d="100"/>
        </p:scale>
        <p:origin x="1600" y="184"/>
      </p:cViewPr>
      <p:guideLst/>
    </p:cSldViewPr>
  </p:slideViewPr>
  <p:outlineViewPr>
    <p:cViewPr>
      <p:scale>
        <a:sx n="33" d="100"/>
        <a:sy n="33" d="100"/>
      </p:scale>
      <p:origin x="0" y="0"/>
    </p:cViewPr>
  </p:outlin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eljgreyling@gmail.com" userId="S::urn:spo:guest#sareljgreyling@gmail.com::" providerId="AD" clId="Web-{72F0DBB1-4877-8305-95D4-537B95063491}"/>
    <pc:docChg chg="modSld">
      <pc:chgData name="sareljgreyling@gmail.com" userId="S::urn:spo:guest#sareljgreyling@gmail.com::" providerId="AD" clId="Web-{72F0DBB1-4877-8305-95D4-537B95063491}" dt="2021-05-17T18:51:46.872" v="10"/>
      <pc:docMkLst>
        <pc:docMk/>
      </pc:docMkLst>
      <pc:sldChg chg="addSp delSp modSp">
        <pc:chgData name="sareljgreyling@gmail.com" userId="S::urn:spo:guest#sareljgreyling@gmail.com::" providerId="AD" clId="Web-{72F0DBB1-4877-8305-95D4-537B95063491}" dt="2021-05-17T18:51:46.872" v="10"/>
        <pc:sldMkLst>
          <pc:docMk/>
          <pc:sldMk cId="3796441061" sldId="293"/>
        </pc:sldMkLst>
        <pc:spChg chg="add del mod">
          <ac:chgData name="sareljgreyling@gmail.com" userId="S::urn:spo:guest#sareljgreyling@gmail.com::" providerId="AD" clId="Web-{72F0DBB1-4877-8305-95D4-537B95063491}" dt="2021-05-17T18:51:46.872" v="10"/>
          <ac:spMkLst>
            <pc:docMk/>
            <pc:sldMk cId="3796441061" sldId="293"/>
            <ac:spMk id="8" creationId="{92B49CAF-F286-40F7-B625-49AA22312EC7}"/>
          </ac:spMkLst>
        </pc:spChg>
        <pc:spChg chg="add del mod">
          <ac:chgData name="sareljgreyling@gmail.com" userId="S::urn:spo:guest#sareljgreyling@gmail.com::" providerId="AD" clId="Web-{72F0DBB1-4877-8305-95D4-537B95063491}" dt="2021-05-17T18:51:46.872" v="9"/>
          <ac:spMkLst>
            <pc:docMk/>
            <pc:sldMk cId="3796441061" sldId="293"/>
            <ac:spMk id="10" creationId="{DAD16806-81F4-419B-96D2-0E391740D3A2}"/>
          </ac:spMkLst>
        </pc:spChg>
      </pc:sldChg>
    </pc:docChg>
  </pc:docChgLst>
  <pc:docChgLst>
    <pc:chgData name="sareljgreyling@gmail.com" userId="S::urn:spo:guest#sareljgreyling@gmail.com::" providerId="AD" clId="Web-{308E61CF-0D16-805F-CAA8-7368BB35E5A8}"/>
    <pc:docChg chg="modSld">
      <pc:chgData name="sareljgreyling@gmail.com" userId="S::urn:spo:guest#sareljgreyling@gmail.com::" providerId="AD" clId="Web-{308E61CF-0D16-805F-CAA8-7368BB35E5A8}" dt="2021-05-18T19:03:00.556" v="11"/>
      <pc:docMkLst>
        <pc:docMk/>
      </pc:docMkLst>
      <pc:sldChg chg="modSp">
        <pc:chgData name="sareljgreyling@gmail.com" userId="S::urn:spo:guest#sareljgreyling@gmail.com::" providerId="AD" clId="Web-{308E61CF-0D16-805F-CAA8-7368BB35E5A8}" dt="2021-05-18T19:01:52.818" v="0" actId="1076"/>
        <pc:sldMkLst>
          <pc:docMk/>
          <pc:sldMk cId="2378674815" sldId="256"/>
        </pc:sldMkLst>
        <pc:spChg chg="mod">
          <ac:chgData name="sareljgreyling@gmail.com" userId="S::urn:spo:guest#sareljgreyling@gmail.com::" providerId="AD" clId="Web-{308E61CF-0D16-805F-CAA8-7368BB35E5A8}" dt="2021-05-18T19:01:52.818" v="0" actId="1076"/>
          <ac:spMkLst>
            <pc:docMk/>
            <pc:sldMk cId="2378674815" sldId="256"/>
            <ac:spMk id="3" creationId="{00000000-0000-0000-0000-000000000000}"/>
          </ac:spMkLst>
        </pc:spChg>
      </pc:sldChg>
      <pc:sldChg chg="addSp delSp modSp">
        <pc:chgData name="sareljgreyling@gmail.com" userId="S::urn:spo:guest#sareljgreyling@gmail.com::" providerId="AD" clId="Web-{308E61CF-0D16-805F-CAA8-7368BB35E5A8}" dt="2021-05-18T19:03:00.556" v="11"/>
        <pc:sldMkLst>
          <pc:docMk/>
          <pc:sldMk cId="1990070829" sldId="299"/>
        </pc:sldMkLst>
        <pc:spChg chg="add del mod">
          <ac:chgData name="sareljgreyling@gmail.com" userId="S::urn:spo:guest#sareljgreyling@gmail.com::" providerId="AD" clId="Web-{308E61CF-0D16-805F-CAA8-7368BB35E5A8}" dt="2021-05-18T19:03:00.556" v="11"/>
          <ac:spMkLst>
            <pc:docMk/>
            <pc:sldMk cId="1990070829" sldId="299"/>
            <ac:spMk id="2" creationId="{1DE4ED23-AE53-445D-BCDC-66116C34554F}"/>
          </ac:spMkLst>
        </pc:spChg>
        <pc:spChg chg="add del mod">
          <ac:chgData name="sareljgreyling@gmail.com" userId="S::urn:spo:guest#sareljgreyling@gmail.com::" providerId="AD" clId="Web-{308E61CF-0D16-805F-CAA8-7368BB35E5A8}" dt="2021-05-18T19:03:00.556" v="10"/>
          <ac:spMkLst>
            <pc:docMk/>
            <pc:sldMk cId="1990070829" sldId="299"/>
            <ac:spMk id="9" creationId="{DC3ED84E-FE67-400D-9767-2AF4B399B44D}"/>
          </ac:spMkLst>
        </pc:spChg>
      </pc:sldChg>
    </pc:docChg>
  </pc:docChgLst>
  <pc:docChgLst>
    <pc:chgData name="simon.anthony.patterson@gmail.com" userId="S::urn:spo:guest#simon.anthony.patterson@gmail.com::" providerId="AD" clId="Web-{FBA3A2E9-DB1F-B38A-7C45-B321097FBB34}"/>
    <pc:docChg chg="modSld">
      <pc:chgData name="simon.anthony.patterson@gmail.com" userId="S::urn:spo:guest#simon.anthony.patterson@gmail.com::" providerId="AD" clId="Web-{FBA3A2E9-DB1F-B38A-7C45-B321097FBB34}" dt="2021-05-20T14:43:11.030" v="467"/>
      <pc:docMkLst>
        <pc:docMk/>
      </pc:docMkLst>
      <pc:sldChg chg="modNotes">
        <pc:chgData name="simon.anthony.patterson@gmail.com" userId="S::urn:spo:guest#simon.anthony.patterson@gmail.com::" providerId="AD" clId="Web-{FBA3A2E9-DB1F-B38A-7C45-B321097FBB34}" dt="2021-05-20T12:53:22.364" v="27"/>
        <pc:sldMkLst>
          <pc:docMk/>
          <pc:sldMk cId="746252092" sldId="287"/>
        </pc:sldMkLst>
      </pc:sldChg>
      <pc:sldChg chg="modNotes">
        <pc:chgData name="simon.anthony.patterson@gmail.com" userId="S::urn:spo:guest#simon.anthony.patterson@gmail.com::" providerId="AD" clId="Web-{FBA3A2E9-DB1F-B38A-7C45-B321097FBB34}" dt="2021-05-20T12:54:49.647" v="36"/>
        <pc:sldMkLst>
          <pc:docMk/>
          <pc:sldMk cId="4076364483" sldId="288"/>
        </pc:sldMkLst>
      </pc:sldChg>
      <pc:sldChg chg="modNotes">
        <pc:chgData name="simon.anthony.patterson@gmail.com" userId="S::urn:spo:guest#simon.anthony.patterson@gmail.com::" providerId="AD" clId="Web-{FBA3A2E9-DB1F-B38A-7C45-B321097FBB34}" dt="2021-05-20T13:17:05.929" v="65"/>
        <pc:sldMkLst>
          <pc:docMk/>
          <pc:sldMk cId="3635584798" sldId="289"/>
        </pc:sldMkLst>
      </pc:sldChg>
      <pc:sldChg chg="modNotes">
        <pc:chgData name="simon.anthony.patterson@gmail.com" userId="S::urn:spo:guest#simon.anthony.patterson@gmail.com::" providerId="AD" clId="Web-{FBA3A2E9-DB1F-B38A-7C45-B321097FBB34}" dt="2021-05-20T13:47:53.234" v="141"/>
        <pc:sldMkLst>
          <pc:docMk/>
          <pc:sldMk cId="2945011145" sldId="290"/>
        </pc:sldMkLst>
      </pc:sldChg>
      <pc:sldChg chg="modSp modNotes">
        <pc:chgData name="simon.anthony.patterson@gmail.com" userId="S::urn:spo:guest#simon.anthony.patterson@gmail.com::" providerId="AD" clId="Web-{FBA3A2E9-DB1F-B38A-7C45-B321097FBB34}" dt="2021-05-20T13:57:46.088" v="153"/>
        <pc:sldMkLst>
          <pc:docMk/>
          <pc:sldMk cId="4120151642" sldId="291"/>
        </pc:sldMkLst>
        <pc:spChg chg="mod">
          <ac:chgData name="simon.anthony.patterson@gmail.com" userId="S::urn:spo:guest#simon.anthony.patterson@gmail.com::" providerId="AD" clId="Web-{FBA3A2E9-DB1F-B38A-7C45-B321097FBB34}" dt="2021-05-20T13:48:24.031" v="143" actId="20577"/>
          <ac:spMkLst>
            <pc:docMk/>
            <pc:sldMk cId="4120151642" sldId="291"/>
            <ac:spMk id="9" creationId="{D341E594-832D-B84A-A5DA-4EC44414BC1F}"/>
          </ac:spMkLst>
        </pc:spChg>
      </pc:sldChg>
      <pc:sldChg chg="modSp modNotes">
        <pc:chgData name="simon.anthony.patterson@gmail.com" userId="S::urn:spo:guest#simon.anthony.patterson@gmail.com::" providerId="AD" clId="Web-{FBA3A2E9-DB1F-B38A-7C45-B321097FBB34}" dt="2021-05-20T13:59:40.372" v="162"/>
        <pc:sldMkLst>
          <pc:docMk/>
          <pc:sldMk cId="3275318975" sldId="292"/>
        </pc:sldMkLst>
        <pc:spChg chg="mod">
          <ac:chgData name="simon.anthony.patterson@gmail.com" userId="S::urn:spo:guest#simon.anthony.patterson@gmail.com::" providerId="AD" clId="Web-{FBA3A2E9-DB1F-B38A-7C45-B321097FBB34}" dt="2021-05-20T13:57:58.135" v="154" actId="20577"/>
          <ac:spMkLst>
            <pc:docMk/>
            <pc:sldMk cId="3275318975" sldId="292"/>
            <ac:spMk id="9" creationId="{D341E594-832D-B84A-A5DA-4EC44414BC1F}"/>
          </ac:spMkLst>
        </pc:spChg>
      </pc:sldChg>
      <pc:sldChg chg="modSp modNotes">
        <pc:chgData name="simon.anthony.patterson@gmail.com" userId="S::urn:spo:guest#simon.anthony.patterson@gmail.com::" providerId="AD" clId="Web-{FBA3A2E9-DB1F-B38A-7C45-B321097FBB34}" dt="2021-05-20T14:02:21.421" v="175"/>
        <pc:sldMkLst>
          <pc:docMk/>
          <pc:sldMk cId="3796441061" sldId="293"/>
        </pc:sldMkLst>
        <pc:spChg chg="mod">
          <ac:chgData name="simon.anthony.patterson@gmail.com" userId="S::urn:spo:guest#simon.anthony.patterson@gmail.com::" providerId="AD" clId="Web-{FBA3A2E9-DB1F-B38A-7C45-B321097FBB34}" dt="2021-05-20T14:00:20.372" v="165" actId="20577"/>
          <ac:spMkLst>
            <pc:docMk/>
            <pc:sldMk cId="3796441061" sldId="293"/>
            <ac:spMk id="9" creationId="{D341E594-832D-B84A-A5DA-4EC44414BC1F}"/>
          </ac:spMkLst>
        </pc:spChg>
      </pc:sldChg>
      <pc:sldChg chg="modSp modNotes">
        <pc:chgData name="simon.anthony.patterson@gmail.com" userId="S::urn:spo:guest#simon.anthony.patterson@gmail.com::" providerId="AD" clId="Web-{FBA3A2E9-DB1F-B38A-7C45-B321097FBB34}" dt="2021-05-20T14:06:17.441" v="231"/>
        <pc:sldMkLst>
          <pc:docMk/>
          <pc:sldMk cId="2162206684" sldId="294"/>
        </pc:sldMkLst>
        <pc:spChg chg="mod">
          <ac:chgData name="simon.anthony.patterson@gmail.com" userId="S::urn:spo:guest#simon.anthony.patterson@gmail.com::" providerId="AD" clId="Web-{FBA3A2E9-DB1F-B38A-7C45-B321097FBB34}" dt="2021-05-20T14:05:31.050" v="221" actId="20577"/>
          <ac:spMkLst>
            <pc:docMk/>
            <pc:sldMk cId="2162206684" sldId="294"/>
            <ac:spMk id="9" creationId="{D341E594-832D-B84A-A5DA-4EC44414BC1F}"/>
          </ac:spMkLst>
        </pc:spChg>
      </pc:sldChg>
      <pc:sldChg chg="modNotes">
        <pc:chgData name="simon.anthony.patterson@gmail.com" userId="S::urn:spo:guest#simon.anthony.patterson@gmail.com::" providerId="AD" clId="Web-{FBA3A2E9-DB1F-B38A-7C45-B321097FBB34}" dt="2021-05-20T14:07:57.365" v="243"/>
        <pc:sldMkLst>
          <pc:docMk/>
          <pc:sldMk cId="608164316" sldId="295"/>
        </pc:sldMkLst>
      </pc:sldChg>
      <pc:sldChg chg="modNotes">
        <pc:chgData name="simon.anthony.patterson@gmail.com" userId="S::urn:spo:guest#simon.anthony.patterson@gmail.com::" providerId="AD" clId="Web-{FBA3A2E9-DB1F-B38A-7C45-B321097FBB34}" dt="2021-05-20T14:09:38.195" v="258"/>
        <pc:sldMkLst>
          <pc:docMk/>
          <pc:sldMk cId="343889637" sldId="296"/>
        </pc:sldMkLst>
      </pc:sldChg>
      <pc:sldChg chg="modNotes">
        <pc:chgData name="simon.anthony.patterson@gmail.com" userId="S::urn:spo:guest#simon.anthony.patterson@gmail.com::" providerId="AD" clId="Web-{FBA3A2E9-DB1F-B38A-7C45-B321097FBB34}" dt="2021-05-20T14:12:36.542" v="268"/>
        <pc:sldMkLst>
          <pc:docMk/>
          <pc:sldMk cId="303599881" sldId="298"/>
        </pc:sldMkLst>
      </pc:sldChg>
      <pc:sldChg chg="modNotes">
        <pc:chgData name="simon.anthony.patterson@gmail.com" userId="S::urn:spo:guest#simon.anthony.patterson@gmail.com::" providerId="AD" clId="Web-{FBA3A2E9-DB1F-B38A-7C45-B321097FBB34}" dt="2021-05-20T14:14:23.559" v="285"/>
        <pc:sldMkLst>
          <pc:docMk/>
          <pc:sldMk cId="1990070829" sldId="299"/>
        </pc:sldMkLst>
      </pc:sldChg>
      <pc:sldChg chg="modSp modNotes">
        <pc:chgData name="simon.anthony.patterson@gmail.com" userId="S::urn:spo:guest#simon.anthony.patterson@gmail.com::" providerId="AD" clId="Web-{FBA3A2E9-DB1F-B38A-7C45-B321097FBB34}" dt="2021-05-20T14:16:04.983" v="306"/>
        <pc:sldMkLst>
          <pc:docMk/>
          <pc:sldMk cId="1431373253" sldId="300"/>
        </pc:sldMkLst>
        <pc:spChg chg="mod">
          <ac:chgData name="simon.anthony.patterson@gmail.com" userId="S::urn:spo:guest#simon.anthony.patterson@gmail.com::" providerId="AD" clId="Web-{FBA3A2E9-DB1F-B38A-7C45-B321097FBB34}" dt="2021-05-20T14:14:52.263" v="296" actId="20577"/>
          <ac:spMkLst>
            <pc:docMk/>
            <pc:sldMk cId="1431373253" sldId="300"/>
            <ac:spMk id="8" creationId="{6C788D22-89B5-4682-919D-F9D2724597EC}"/>
          </ac:spMkLst>
        </pc:spChg>
      </pc:sldChg>
      <pc:sldChg chg="modNotes">
        <pc:chgData name="simon.anthony.patterson@gmail.com" userId="S::urn:spo:guest#simon.anthony.patterson@gmail.com::" providerId="AD" clId="Web-{FBA3A2E9-DB1F-B38A-7C45-B321097FBB34}" dt="2021-05-20T14:26:16.775" v="376"/>
        <pc:sldMkLst>
          <pc:docMk/>
          <pc:sldMk cId="110710464" sldId="301"/>
        </pc:sldMkLst>
      </pc:sldChg>
      <pc:sldChg chg="modNotes">
        <pc:chgData name="simon.anthony.patterson@gmail.com" userId="S::urn:spo:guest#simon.anthony.patterson@gmail.com::" providerId="AD" clId="Web-{FBA3A2E9-DB1F-B38A-7C45-B321097FBB34}" dt="2021-05-20T14:26:16.978" v="377"/>
        <pc:sldMkLst>
          <pc:docMk/>
          <pc:sldMk cId="4270256218" sldId="302"/>
        </pc:sldMkLst>
      </pc:sldChg>
      <pc:sldChg chg="modNotes">
        <pc:chgData name="simon.anthony.patterson@gmail.com" userId="S::urn:spo:guest#simon.anthony.patterson@gmail.com::" providerId="AD" clId="Web-{FBA3A2E9-DB1F-B38A-7C45-B321097FBB34}" dt="2021-05-20T14:30:13.842" v="385"/>
        <pc:sldMkLst>
          <pc:docMk/>
          <pc:sldMk cId="3233090299" sldId="304"/>
        </pc:sldMkLst>
      </pc:sldChg>
      <pc:sldChg chg="modNotes">
        <pc:chgData name="simon.anthony.patterson@gmail.com" userId="S::urn:spo:guest#simon.anthony.patterson@gmail.com::" providerId="AD" clId="Web-{FBA3A2E9-DB1F-B38A-7C45-B321097FBB34}" dt="2021-05-20T14:35:43.254" v="416"/>
        <pc:sldMkLst>
          <pc:docMk/>
          <pc:sldMk cId="4182759719" sldId="305"/>
        </pc:sldMkLst>
      </pc:sldChg>
      <pc:sldChg chg="modSp modNotes">
        <pc:chgData name="simon.anthony.patterson@gmail.com" userId="S::urn:spo:guest#simon.anthony.patterson@gmail.com::" providerId="AD" clId="Web-{FBA3A2E9-DB1F-B38A-7C45-B321097FBB34}" dt="2021-05-20T14:37:56.913" v="432"/>
        <pc:sldMkLst>
          <pc:docMk/>
          <pc:sldMk cId="3747151503" sldId="306"/>
        </pc:sldMkLst>
        <pc:spChg chg="mod">
          <ac:chgData name="simon.anthony.patterson@gmail.com" userId="S::urn:spo:guest#simon.anthony.patterson@gmail.com::" providerId="AD" clId="Web-{FBA3A2E9-DB1F-B38A-7C45-B321097FBB34}" dt="2021-05-20T14:36:27.911" v="419" actId="20577"/>
          <ac:spMkLst>
            <pc:docMk/>
            <pc:sldMk cId="3747151503" sldId="306"/>
            <ac:spMk id="8" creationId="{6C788D22-89B5-4682-919D-F9D2724597EC}"/>
          </ac:spMkLst>
        </pc:spChg>
      </pc:sldChg>
      <pc:sldChg chg="modSp modNotes">
        <pc:chgData name="simon.anthony.patterson@gmail.com" userId="S::urn:spo:guest#simon.anthony.patterson@gmail.com::" providerId="AD" clId="Web-{FBA3A2E9-DB1F-B38A-7C45-B321097FBB34}" dt="2021-05-20T14:40:20.088" v="453"/>
        <pc:sldMkLst>
          <pc:docMk/>
          <pc:sldMk cId="2856527393" sldId="307"/>
        </pc:sldMkLst>
        <pc:spChg chg="mod">
          <ac:chgData name="simon.anthony.patterson@gmail.com" userId="S::urn:spo:guest#simon.anthony.patterson@gmail.com::" providerId="AD" clId="Web-{FBA3A2E9-DB1F-B38A-7C45-B321097FBB34}" dt="2021-05-20T14:38:09.366" v="437" actId="20577"/>
          <ac:spMkLst>
            <pc:docMk/>
            <pc:sldMk cId="2856527393" sldId="307"/>
            <ac:spMk id="8" creationId="{6C788D22-89B5-4682-919D-F9D2724597EC}"/>
          </ac:spMkLst>
        </pc:spChg>
      </pc:sldChg>
      <pc:sldChg chg="modSp modNotes">
        <pc:chgData name="simon.anthony.patterson@gmail.com" userId="S::urn:spo:guest#simon.anthony.patterson@gmail.com::" providerId="AD" clId="Web-{FBA3A2E9-DB1F-B38A-7C45-B321097FBB34}" dt="2021-05-20T14:43:11.030" v="467"/>
        <pc:sldMkLst>
          <pc:docMk/>
          <pc:sldMk cId="143369304" sldId="308"/>
        </pc:sldMkLst>
        <pc:spChg chg="mod">
          <ac:chgData name="simon.anthony.patterson@gmail.com" userId="S::urn:spo:guest#simon.anthony.patterson@gmail.com::" providerId="AD" clId="Web-{FBA3A2E9-DB1F-B38A-7C45-B321097FBB34}" dt="2021-05-20T14:41:53.106" v="458" actId="14100"/>
          <ac:spMkLst>
            <pc:docMk/>
            <pc:sldMk cId="143369304" sldId="308"/>
            <ac:spMk id="3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6C75D-436C-EE46-83FA-773C741CDC1E}" type="datetimeFigureOut">
              <a:rPr lang="en-US" smtClean="0"/>
              <a:t>11/3/22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8FC84-7549-424A-9090-8C112A69B027}" type="slidenum">
              <a:rPr lang="en-US" smtClean="0"/>
              <a:t>‹#›</a:t>
            </a:fld>
            <a:endParaRPr lang="en-US" dirty="0"/>
          </a:p>
        </p:txBody>
      </p:sp>
    </p:spTree>
    <p:extLst>
      <p:ext uri="{BB962C8B-B14F-4D97-AF65-F5344CB8AC3E}">
        <p14:creationId xmlns:p14="http://schemas.microsoft.com/office/powerpoint/2010/main" val="114865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Esta </a:t>
            </a:r>
            <a:r>
              <a:rPr lang="sv-SE" baseline="0" dirty="0" err="1"/>
              <a:t>conferencia </a:t>
            </a:r>
            <a:r>
              <a:rPr lang="sv-SE" baseline="0" dirty="0"/>
              <a:t>pretende </a:t>
            </a:r>
            <a:r>
              <a:rPr lang="sv-SE" baseline="0" dirty="0" err="1"/>
              <a:t>explorar los conceptos básicos </a:t>
            </a:r>
            <a:r>
              <a:rPr lang="sv-SE" baseline="0" dirty="0"/>
              <a:t>del sistema de </a:t>
            </a:r>
            <a:r>
              <a:rPr lang="sv-SE" baseline="0" dirty="0" err="1"/>
              <a:t>agua</a:t>
            </a:r>
            <a:r>
              <a:rPr lang="sv-SE" baseline="0" dirty="0"/>
              <a:t>.</a:t>
            </a:r>
            <a:endParaRPr lang="en-GB" dirty="0"/>
          </a:p>
        </p:txBody>
      </p:sp>
      <p:sp>
        <p:nvSpPr>
          <p:cNvPr id="4" name="Slide Number Placeholder 3"/>
          <p:cNvSpPr>
            <a:spLocks noGrp="1"/>
          </p:cNvSpPr>
          <p:nvPr>
            <p:ph type="sldNum" sz="quarter" idx="10"/>
          </p:nvPr>
        </p:nvSpPr>
        <p:spPr/>
        <p:txBody>
          <a:bodyPr/>
          <a:lstStyle/>
          <a:p>
            <a:fld id="{B698FC84-7549-424A-9090-8C112A69B027}" type="slidenum">
              <a:rPr lang="en-US" smtClean="0"/>
              <a:t>1</a:t>
            </a:fld>
            <a:endParaRPr lang="en-US"/>
          </a:p>
        </p:txBody>
      </p:sp>
    </p:spTree>
    <p:extLst>
      <p:ext uri="{BB962C8B-B14F-4D97-AF65-F5344CB8AC3E}">
        <p14:creationId xmlns:p14="http://schemas.microsoft.com/office/powerpoint/2010/main" val="420856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US" sz="1200" baseline="0" noProof="0" dirty="0">
                <a:solidFill>
                  <a:prstClr val="black"/>
                </a:solidFill>
              </a:rPr>
              <a:t>La gestión </a:t>
            </a:r>
            <a:r>
              <a:rPr lang="en-US" sz="1200" noProof="0" dirty="0">
                <a:solidFill>
                  <a:prstClr val="black"/>
                </a:solidFill>
              </a:rPr>
              <a:t>integrada </a:t>
            </a:r>
            <a:r>
              <a:rPr lang="en-US" sz="1200" baseline="0" noProof="0" dirty="0">
                <a:solidFill>
                  <a:prstClr val="black"/>
                </a:solidFill>
              </a:rPr>
              <a:t>de las cuencas hidrográficas adopta una visión integrada de las actividades dentro de una cuenca hidrográfica o de captación. Esto puede implicar una serie de actividades o elementos como los </a:t>
            </a:r>
            <a:r>
              <a:rPr lang="en-US" dirty="0">
                <a:solidFill>
                  <a:prstClr val="black"/>
                </a:solidFill>
              </a:rPr>
              <a:t>siguientes. La hidrología </a:t>
            </a:r>
            <a:r>
              <a:rPr lang="en-US" sz="1200" baseline="0" noProof="0" dirty="0">
                <a:solidFill>
                  <a:prstClr val="black"/>
                </a:solidFill>
              </a:rPr>
              <a:t>y la disponibilidad de agua tienen en cuenta la cantidad de agua disponible para su extracción y consumo. La calidad del agua se refiere al cumplimiento de las normas de calidad necesarias para el consumo. Las funciones de los ecosistemas y la morfología de los canales de los arroyos </a:t>
            </a:r>
            <a:r>
              <a:rPr lang="en-US" dirty="0">
                <a:solidFill>
                  <a:prstClr val="black"/>
                </a:solidFill>
              </a:rPr>
              <a:t>incluyen actividades </a:t>
            </a:r>
            <a:r>
              <a:rPr lang="en-US" sz="1200" baseline="0" noProof="0" dirty="0">
                <a:solidFill>
                  <a:prstClr val="black"/>
                </a:solidFill>
              </a:rPr>
              <a:t>que pueden ir desde el mantenimiento de un caudal mínimo en los ríos hasta asegurarse de que los pequeños arroyos y sus formas no cambien en gran medida con el tiempo. Los elementos mencionados anteriormente son sólo aspectos seleccionados de las actividades implicadas en la gestión integrada de </a:t>
            </a:r>
            <a:r>
              <a:rPr lang="en-US" dirty="0">
                <a:solidFill>
                  <a:prstClr val="black"/>
                </a:solidFill>
              </a:rPr>
              <a:t>las cuencas hidrográficas</a:t>
            </a:r>
            <a:r>
              <a:rPr lang="en-US" sz="1200" baseline="0" noProof="0" dirty="0">
                <a:solidFill>
                  <a:prstClr val="black"/>
                </a:solidFill>
              </a:rPr>
              <a:t>. Es importante entender que </a:t>
            </a:r>
            <a:r>
              <a:rPr lang="en-US" sz="1200" dirty="0"/>
              <a:t>no son las acciones de una sola entidad </a:t>
            </a:r>
            <a:r>
              <a:rPr lang="en-US" sz="1200" baseline="0" dirty="0"/>
              <a:t>o </a:t>
            </a:r>
            <a:r>
              <a:rPr lang="en-US" sz="1200" dirty="0"/>
              <a:t>actor las que gestionan </a:t>
            </a:r>
            <a:r>
              <a:rPr lang="en-US" sz="1200" baseline="0" dirty="0"/>
              <a:t>los elementos mencionados. </a:t>
            </a:r>
            <a:r>
              <a:rPr lang="en-US" dirty="0"/>
              <a:t>Por el contrario, se trata de </a:t>
            </a:r>
            <a:r>
              <a:rPr lang="en-US" sz="1200" baseline="0" dirty="0"/>
              <a:t>una combinación de </a:t>
            </a:r>
            <a:r>
              <a:rPr lang="en-US" sz="1200" dirty="0"/>
              <a:t>organismos gubernamentales, municipales, privados y actores y entidades individuales que influyen en la cuenca. Los mecanismos que </a:t>
            </a:r>
            <a:r>
              <a:rPr lang="en-US" sz="1200" baseline="0" dirty="0"/>
              <a:t>se </a:t>
            </a:r>
            <a:r>
              <a:rPr lang="en-US" sz="1200" dirty="0"/>
              <a:t>utilizan para gestionar una cuenca </a:t>
            </a:r>
            <a:r>
              <a:rPr lang="en-US" sz="1200" baseline="0" dirty="0"/>
              <a:t>son de diferentes tipos. Pueden incluir medidas físicas como la construcción de una presa, el establecimiento de tuberías para </a:t>
            </a:r>
            <a:r>
              <a:rPr lang="en-US" dirty="0"/>
              <a:t>llevar </a:t>
            </a:r>
            <a:r>
              <a:rPr lang="en-US" sz="1200" baseline="0" dirty="0"/>
              <a:t>el agua a las casas y las infraestructuras de riego. Las medidas reglamentarias podrían incluir políticas que impidan la deforestación, el establecimiento de caudales ambientales mínimos en los ríos</a:t>
            </a:r>
            <a:r>
              <a:rPr lang="en-US" dirty="0"/>
              <a:t>, </a:t>
            </a:r>
            <a:r>
              <a:rPr lang="en-US" sz="1200" baseline="0" dirty="0"/>
              <a:t>etc. </a:t>
            </a:r>
            <a:r>
              <a:rPr lang="en-US" dirty="0"/>
              <a:t>Las </a:t>
            </a:r>
            <a:r>
              <a:rPr lang="en-US" sz="1200" baseline="0" dirty="0"/>
              <a:t>herramientas económicas podrían incluir mecanismos financieros, precios e impuestos para facilitar el </a:t>
            </a:r>
            <a:r>
              <a:rPr lang="en-US" dirty="0" err="1"/>
              <a:t>comportamiento </a:t>
            </a:r>
            <a:r>
              <a:rPr lang="en-US" sz="1200" baseline="0" dirty="0"/>
              <a:t>necesario. En general, el objetivo es lograr una gestión eficaz, armoniosa y equitativa de los recursos para satisfacer las necesidades de la población sin causar daños irreparables al medio ambiente.</a:t>
            </a:r>
            <a:endParaRPr lang="en-US" sz="1200" dirty="0"/>
          </a:p>
        </p:txBody>
      </p:sp>
      <p:sp>
        <p:nvSpPr>
          <p:cNvPr id="4" name="Slide Number Placeholder 3"/>
          <p:cNvSpPr>
            <a:spLocks noGrp="1"/>
          </p:cNvSpPr>
          <p:nvPr>
            <p:ph type="sldNum" sz="quarter" idx="5"/>
          </p:nvPr>
        </p:nvSpPr>
        <p:spPr/>
        <p:txBody>
          <a:bodyPr/>
          <a:lstStyle/>
          <a:p>
            <a:fld id="{B698FC84-7549-424A-9090-8C112A69B027}" type="slidenum">
              <a:rPr lang="en-US" smtClean="0"/>
              <a:t>11</a:t>
            </a:fld>
            <a:endParaRPr lang="en-US"/>
          </a:p>
        </p:txBody>
      </p:sp>
    </p:spTree>
    <p:extLst>
      <p:ext uri="{BB962C8B-B14F-4D97-AF65-F5344CB8AC3E}">
        <p14:creationId xmlns:p14="http://schemas.microsoft.com/office/powerpoint/2010/main" val="4260045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aseline="0" dirty="0"/>
              <a:t>Al igual que el sistema energético, el sistema del agua tiene un lado de demanda y otro de oferta. Dos preguntas principales pueden ayudar a explorar estos dos componentes del sistema del agua. </a:t>
            </a:r>
          </a:p>
          <a:p>
            <a:pPr algn="just">
              <a:defRPr/>
            </a:pPr>
            <a:r>
              <a:rPr lang="en-US" sz="1200" baseline="0" dirty="0"/>
              <a:t>La primera se </a:t>
            </a:r>
            <a:r>
              <a:rPr lang="en-US" dirty="0"/>
              <a:t>refiere a la </a:t>
            </a:r>
            <a:r>
              <a:rPr lang="en-US" sz="1200" baseline="0" dirty="0"/>
              <a:t>disponibilidad del agua, que se refiere al lado de la oferta. </a:t>
            </a:r>
            <a:r>
              <a:rPr lang="en-US" dirty="0"/>
              <a:t>La segunda, sobre la </a:t>
            </a:r>
            <a:r>
              <a:rPr lang="en-US" sz="1200" baseline="0" dirty="0"/>
              <a:t>cuantificación de la necesidad de agua, se refiere al lado de la demanda. Por un lado, el suministro de agua depende de muchos procesos fisiológicos que implican precipitaciones en forma de lluvia, nieve o granizo. También implica la formación de aguas superficiales en forma de ríos, arroyos y lagos y la creación de acuíferos subterráneos. Por otro lado, las acciones humanas desempeñan un papel fundamental a la hora de afectar al lado de la oferta de la ecuación. Las figuras que se presentan en esta diapositiva ofrecen los porcentajes de extracción de agua en los distintos sectores de los diferentes continentes.  Es interesante observar en la figura que el sector agrícola representa aproximadamente el 70% de las extracciones mundiales de agua dulce. El sector industrial representa el 19%, que incluye los </a:t>
            </a:r>
            <a:r>
              <a:rPr lang="en-US" dirty="0"/>
              <a:t>subsectores de </a:t>
            </a:r>
            <a:r>
              <a:rPr lang="en-US" sz="1200" baseline="0" dirty="0"/>
              <a:t>generación de energía y de fabricación. Las extracciones de agua municipales representan aproximadamente el 11%. Paralelamente, también podemos ver los ratios de extracción de agua en los distintos continentes clasificados por sectores. Podemos observar que las economías agrarias de Asia y África tienen una alta proporción de extracción para el sector </a:t>
            </a:r>
            <a:r>
              <a:rPr lang="en-US" dirty="0"/>
              <a:t>agrícola</a:t>
            </a:r>
            <a:r>
              <a:rPr lang="en-US" sz="1200" baseline="0" dirty="0"/>
              <a:t>. En cambio, en Europa y América se centra en el sector industrial.</a:t>
            </a:r>
            <a:endParaRPr lang="en-US" sz="1200" baseline="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baseline="0" dirty="0"/>
          </a:p>
        </p:txBody>
      </p:sp>
      <p:sp>
        <p:nvSpPr>
          <p:cNvPr id="4" name="Slide Number Placeholder 3"/>
          <p:cNvSpPr>
            <a:spLocks noGrp="1"/>
          </p:cNvSpPr>
          <p:nvPr>
            <p:ph type="sldNum" sz="quarter" idx="5"/>
          </p:nvPr>
        </p:nvSpPr>
        <p:spPr/>
        <p:txBody>
          <a:bodyPr/>
          <a:lstStyle/>
          <a:p>
            <a:fld id="{B698FC84-7549-424A-9090-8C112A69B027}" type="slidenum">
              <a:rPr lang="en-US" smtClean="0"/>
              <a:t>12</a:t>
            </a:fld>
            <a:endParaRPr lang="en-US"/>
          </a:p>
        </p:txBody>
      </p:sp>
    </p:spTree>
    <p:extLst>
      <p:ext uri="{BB962C8B-B14F-4D97-AF65-F5344CB8AC3E}">
        <p14:creationId xmlns:p14="http://schemas.microsoft.com/office/powerpoint/2010/main" val="2058626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US" sz="1200" dirty="0"/>
              <a:t>En el diagrama se </a:t>
            </a:r>
            <a:r>
              <a:rPr lang="en-US" dirty="0"/>
              <a:t>presentan de </a:t>
            </a:r>
            <a:r>
              <a:rPr lang="en-US" sz="1200" baseline="0" dirty="0"/>
              <a:t>forma esquemática los </a:t>
            </a:r>
            <a:r>
              <a:rPr lang="en-US" sz="1200" dirty="0"/>
              <a:t>diferentes </a:t>
            </a:r>
            <a:r>
              <a:rPr lang="en-US" sz="1200" baseline="0" dirty="0"/>
              <a:t>componentes del balance hídrico de una cuenca. Hay cuatro procesos principales que son fundamentales para mantener este equilibrio. Son</a:t>
            </a:r>
            <a:r>
              <a:rPr lang="en-US" dirty="0"/>
              <a:t>: </a:t>
            </a:r>
            <a:r>
              <a:rPr lang="en-US" sz="1200" baseline="0" dirty="0"/>
              <a:t>Precipitación, Evapotranspiración, Escorrentía y Recarga de </a:t>
            </a:r>
            <a:r>
              <a:rPr lang="en-US" dirty="0"/>
              <a:t>aguas subterráneas</a:t>
            </a:r>
            <a:r>
              <a:rPr lang="en-US" sz="1200" baseline="0" dirty="0"/>
              <a:t>. Es importante saber que siempre se mantiene un equilibrio en el sistema, independientemente de la cobertura del suelo en la respectiva cuenca. También vale la pena recordar la importancia de las acciones humanas que afectan a este equilibrio. Las actividades que contribuyen al cambio de </a:t>
            </a:r>
            <a:r>
              <a:rPr lang="en-US" dirty="0"/>
              <a:t>uso de la tierra</a:t>
            </a:r>
            <a:r>
              <a:rPr lang="en-US" sz="1200" baseline="0" dirty="0"/>
              <a:t>, como el </a:t>
            </a:r>
            <a:r>
              <a:rPr lang="en-US" dirty="0"/>
              <a:t>represamiento </a:t>
            </a:r>
            <a:r>
              <a:rPr lang="en-US" sz="1200" baseline="0" dirty="0"/>
              <a:t>de los ríos y la deforestación</a:t>
            </a:r>
            <a:r>
              <a:rPr lang="en-US" dirty="0"/>
              <a:t>, </a:t>
            </a:r>
            <a:r>
              <a:rPr lang="en-US" sz="1200" baseline="0" dirty="0"/>
              <a:t>son ejemplos en los que las decisiones humanas han afectado significativamente a este equilibrio.</a:t>
            </a:r>
            <a:r>
              <a:rPr lang="en-US" dirty="0"/>
              <a:t>  </a:t>
            </a:r>
            <a:endParaRPr lang="en-US" sz="1200" dirty="0"/>
          </a:p>
        </p:txBody>
      </p:sp>
      <p:sp>
        <p:nvSpPr>
          <p:cNvPr id="4" name="Slide Number Placeholder 3"/>
          <p:cNvSpPr>
            <a:spLocks noGrp="1"/>
          </p:cNvSpPr>
          <p:nvPr>
            <p:ph type="sldNum" sz="quarter" idx="5"/>
          </p:nvPr>
        </p:nvSpPr>
        <p:spPr/>
        <p:txBody>
          <a:bodyPr/>
          <a:lstStyle/>
          <a:p>
            <a:fld id="{B698FC84-7549-424A-9090-8C112A69B027}" type="slidenum">
              <a:rPr lang="en-US" smtClean="0"/>
              <a:t>13</a:t>
            </a:fld>
            <a:endParaRPr lang="en-US"/>
          </a:p>
        </p:txBody>
      </p:sp>
    </p:spTree>
    <p:extLst>
      <p:ext uri="{BB962C8B-B14F-4D97-AF65-F5344CB8AC3E}">
        <p14:creationId xmlns:p14="http://schemas.microsoft.com/office/powerpoint/2010/main" val="3993687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b="0" dirty="0">
                <a:solidFill>
                  <a:schemeClr val="accent5">
                    <a:lumMod val="75000"/>
                  </a:schemeClr>
                </a:solidFill>
                <a:latin typeface="Roboto"/>
                <a:ea typeface="Roboto"/>
              </a:rPr>
              <a:t>El primer componente del balance hídrico es la precipitación. La precipitación </a:t>
            </a:r>
            <a:r>
              <a:rPr lang="en-GB" sz="1200" dirty="0">
                <a:solidFill>
                  <a:schemeClr val="accent5">
                    <a:lumMod val="75000"/>
                  </a:schemeClr>
                </a:solidFill>
                <a:latin typeface="Roboto"/>
                <a:ea typeface="Roboto"/>
              </a:rPr>
              <a:t>es cualquier producto de la condensación del vapor de agua atmosférico que cae por gravedad desde las nubes. Las </a:t>
            </a:r>
            <a:r>
              <a:rPr lang="en-GB" dirty="0">
                <a:solidFill>
                  <a:schemeClr val="accent5">
                    <a:lumMod val="75000"/>
                  </a:schemeClr>
                </a:solidFill>
                <a:latin typeface="Roboto"/>
                <a:ea typeface="Roboto"/>
              </a:rPr>
              <a:t>formas </a:t>
            </a:r>
            <a:r>
              <a:rPr lang="en-GB" sz="1200" dirty="0">
                <a:solidFill>
                  <a:schemeClr val="accent5">
                    <a:lumMod val="75000"/>
                  </a:schemeClr>
                </a:solidFill>
                <a:latin typeface="Roboto"/>
                <a:ea typeface="Roboto"/>
              </a:rPr>
              <a:t>más comunes de precipitación son la lluvia, la </a:t>
            </a:r>
            <a:r>
              <a:rPr lang="en-GB" dirty="0">
                <a:solidFill>
                  <a:schemeClr val="accent5">
                    <a:lumMod val="75000"/>
                  </a:schemeClr>
                </a:solidFill>
                <a:latin typeface="Roboto"/>
                <a:ea typeface="Roboto"/>
              </a:rPr>
              <a:t>nieve </a:t>
            </a:r>
            <a:r>
              <a:rPr lang="en-GB" sz="1200" baseline="0" dirty="0">
                <a:solidFill>
                  <a:schemeClr val="accent5">
                    <a:lumMod val="75000"/>
                  </a:schemeClr>
                </a:solidFill>
                <a:latin typeface="Roboto"/>
                <a:ea typeface="Roboto"/>
              </a:rPr>
              <a:t>y el granizo. En esta figura se </a:t>
            </a:r>
            <a:r>
              <a:rPr lang="en-US" dirty="0"/>
              <a:t>presenta la precipitación media mensual a largo plazo en todo el mundo </a:t>
            </a:r>
            <a:r>
              <a:rPr lang="en-US" baseline="0" dirty="0"/>
              <a:t>en </a:t>
            </a:r>
            <a:r>
              <a:rPr lang="en-US" dirty="0" err="1"/>
              <a:t>milímetros </a:t>
            </a:r>
            <a:r>
              <a:rPr lang="en-US" dirty="0"/>
              <a:t>por </a:t>
            </a:r>
            <a:r>
              <a:rPr lang="en-US" baseline="0" dirty="0"/>
              <a:t>mes. Podemos observar de forma gráfica cómo varía la precipitación mensual, el </a:t>
            </a:r>
            <a:r>
              <a:rPr lang="en-US" dirty="0" err="1"/>
              <a:t>color </a:t>
            </a:r>
            <a:r>
              <a:rPr lang="en-US" baseline="0" dirty="0"/>
              <a:t>más oscuro indica más lluvia y viceversa. </a:t>
            </a:r>
            <a:r>
              <a:rPr lang="en-GB" sz="1200" b="0" i="0" kern="1200" dirty="0">
                <a:solidFill>
                  <a:schemeClr val="tx1"/>
                </a:solidFill>
                <a:effectLst/>
                <a:latin typeface="+mn-lt"/>
                <a:ea typeface="+mn-ea"/>
                <a:cs typeface="+mn-cs"/>
              </a:rPr>
              <a:t>Muchos países experimentan una única estación húmeda y seca al año, pero en algunos países pueden darse dos estaciones húmedas y secas al año, lo que indica </a:t>
            </a:r>
            <a:r>
              <a:rPr lang="en-GB" sz="1200" b="0" i="0" kern="1200" baseline="0" dirty="0">
                <a:solidFill>
                  <a:schemeClr val="tx1"/>
                </a:solidFill>
                <a:effectLst/>
                <a:latin typeface="+mn-lt"/>
                <a:ea typeface="+mn-ea"/>
                <a:cs typeface="+mn-cs"/>
              </a:rPr>
              <a:t>un patrón de precipitación bimodal</a:t>
            </a:r>
            <a:r>
              <a:rPr lang="en-GB" sz="1200" b="0" i="0" kern="1200" dirty="0">
                <a:solidFill>
                  <a:schemeClr val="tx1"/>
                </a:solidFill>
                <a:effectLst/>
                <a:latin typeface="+mn-lt"/>
                <a:ea typeface="+mn-ea"/>
                <a:cs typeface="+mn-cs"/>
              </a:rPr>
              <a:t>. Según </a:t>
            </a:r>
            <a:r>
              <a:rPr lang="en-US" baseline="0" dirty="0"/>
              <a:t>los últimos datos meteorológicos, el lugar más húmedo del planeta es una pequeña ciudad llamada </a:t>
            </a:r>
            <a:r>
              <a:rPr lang="en-US" baseline="0" dirty="0" err="1"/>
              <a:t>Masynram</a:t>
            </a:r>
            <a:r>
              <a:rPr lang="en-US" baseline="0" dirty="0"/>
              <a:t>, en la India, con una precipitación de aproximadamente 12000 </a:t>
            </a:r>
            <a:r>
              <a:rPr lang="en-US" dirty="0" err="1"/>
              <a:t>milímetros </a:t>
            </a:r>
            <a:r>
              <a:rPr lang="en-US" dirty="0"/>
              <a:t>al </a:t>
            </a:r>
            <a:r>
              <a:rPr lang="en-US" baseline="0" dirty="0"/>
              <a:t>mes</a:t>
            </a:r>
            <a:r>
              <a:rPr lang="en-US" dirty="0"/>
              <a:t>.</a:t>
            </a:r>
            <a:r>
              <a:rPr lang="en-US" baseline="0" dirty="0"/>
              <a:t> Y el lugar más seco está en el desierto de Atacama, en Chile.</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B698FC84-7549-424A-9090-8C112A69B027}" type="slidenum">
              <a:rPr lang="en-US" smtClean="0"/>
              <a:t>15</a:t>
            </a:fld>
            <a:endParaRPr lang="en-US"/>
          </a:p>
        </p:txBody>
      </p:sp>
    </p:spTree>
    <p:extLst>
      <p:ext uri="{BB962C8B-B14F-4D97-AF65-F5344CB8AC3E}">
        <p14:creationId xmlns:p14="http://schemas.microsoft.com/office/powerpoint/2010/main" val="2872650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segundo componente se llama evapotranspiración. </a:t>
            </a:r>
            <a:r>
              <a:rPr lang="en-US" sz="1200" dirty="0">
                <a:latin typeface="Roboto"/>
                <a:ea typeface="Roboto"/>
              </a:rPr>
              <a:t>Es una combinación de dos procesos</a:t>
            </a:r>
            <a:r>
              <a:rPr lang="en-US" dirty="0">
                <a:latin typeface="Roboto"/>
                <a:ea typeface="Roboto"/>
              </a:rPr>
              <a:t>: la evaporación </a:t>
            </a:r>
            <a:r>
              <a:rPr lang="en-US" sz="1200" dirty="0">
                <a:latin typeface="Roboto"/>
                <a:ea typeface="Roboto"/>
              </a:rPr>
              <a:t>de las superficies terrestres y la transpiración de las superficies vegetales</a:t>
            </a:r>
            <a:r>
              <a:rPr lang="en-US" dirty="0">
                <a:latin typeface="Roboto"/>
                <a:ea typeface="Roboto"/>
              </a:rPr>
              <a:t>. </a:t>
            </a:r>
            <a:endParaRPr lang="en-US" sz="1200" dirty="0">
              <a:latin typeface="Roboto" panose="02000000000000000000" pitchFamily="2" charset="0"/>
              <a:ea typeface="Roboto" panose="02000000000000000000" pitchFamily="2" charset="0"/>
            </a:endParaRPr>
          </a:p>
          <a:p>
            <a:pPr>
              <a:defRPr/>
            </a:pPr>
            <a:r>
              <a:rPr lang="en-GB" sz="1200" b="0" i="0" kern="1200" dirty="0">
                <a:solidFill>
                  <a:schemeClr val="tx1"/>
                </a:solidFill>
                <a:effectLst/>
                <a:latin typeface="+mn-lt"/>
                <a:ea typeface="+mn-ea"/>
                <a:cs typeface="+mn-cs"/>
              </a:rPr>
              <a:t>La evaporación es el proceso por el que el agua líquida se convierte en vapor de agua, </a:t>
            </a:r>
            <a:r>
              <a:rPr lang="en-GB" sz="1200" b="0" i="0" kern="1200" baseline="0" dirty="0">
                <a:solidFill>
                  <a:schemeClr val="tx1"/>
                </a:solidFill>
                <a:effectLst/>
                <a:latin typeface="+mn-lt"/>
                <a:ea typeface="+mn-ea"/>
                <a:cs typeface="+mn-cs"/>
              </a:rPr>
              <a:t>también llamado </a:t>
            </a:r>
            <a:r>
              <a:rPr lang="en-GB" sz="1200" b="0" i="0" kern="1200" dirty="0">
                <a:solidFill>
                  <a:schemeClr val="tx1"/>
                </a:solidFill>
                <a:effectLst/>
                <a:latin typeface="+mn-lt"/>
                <a:ea typeface="+mn-ea"/>
                <a:cs typeface="+mn-cs"/>
              </a:rPr>
              <a:t>vaporización, y se elimina de una superficie, </a:t>
            </a:r>
            <a:r>
              <a:rPr lang="en-GB" sz="1200" b="0" i="0" kern="1200" baseline="0" dirty="0">
                <a:solidFill>
                  <a:schemeClr val="tx1"/>
                </a:solidFill>
                <a:effectLst/>
                <a:latin typeface="+mn-lt"/>
                <a:ea typeface="+mn-ea"/>
                <a:cs typeface="+mn-cs"/>
              </a:rPr>
              <a:t>también llamado </a:t>
            </a:r>
            <a:r>
              <a:rPr lang="en-GB" sz="1200" b="0" i="0" kern="1200" dirty="0">
                <a:solidFill>
                  <a:schemeClr val="tx1"/>
                </a:solidFill>
                <a:effectLst/>
                <a:latin typeface="+mn-lt"/>
                <a:ea typeface="+mn-ea"/>
                <a:cs typeface="+mn-cs"/>
              </a:rPr>
              <a:t>eliminación de vapor. El agua se evapora de diversas superficies, como lagos, ríos, pavimentos, </a:t>
            </a:r>
            <a:r>
              <a:rPr lang="en-GB" dirty="0"/>
              <a:t>suelos </a:t>
            </a:r>
            <a:r>
              <a:rPr lang="en-GB" sz="1200" b="0" i="0" kern="1200" dirty="0">
                <a:solidFill>
                  <a:schemeClr val="tx1"/>
                </a:solidFill>
                <a:effectLst/>
                <a:latin typeface="+mn-lt"/>
                <a:ea typeface="+mn-ea"/>
                <a:cs typeface="+mn-cs"/>
              </a:rPr>
              <a:t>y vegetación húmeda. La transpiración consiste en la vaporización del agua líquida contenida en los tejidos de las plantas y la eliminación del vapor a la atmósfera. Los cultivos pierden predominantemente el agua a través de los estomas. Se trata de pequeñas aberturas en la hoja de la planta por las que pasan los gases y el vapor de agua. La evapotranspiración </a:t>
            </a:r>
            <a:r>
              <a:rPr lang="en-GB" sz="1200" b="0" i="0" kern="1200" baseline="0" dirty="0">
                <a:solidFill>
                  <a:schemeClr val="tx1"/>
                </a:solidFill>
                <a:effectLst/>
                <a:latin typeface="+mn-lt"/>
                <a:ea typeface="+mn-ea"/>
                <a:cs typeface="+mn-cs"/>
              </a:rPr>
              <a:t>es una función de muchos factores meteorológicos. La radiación solar y la temperatura del aire contribuyen al proceso de absorción de energía por las superficies de evaporación. La humedad del aire regula la cantidad de humedad que puede contener el aire. La humedad y la temperatura también están relacionadas. </a:t>
            </a:r>
            <a:r>
              <a:rPr lang="en-GB" dirty="0"/>
              <a:t>Cuanto mayor sea </a:t>
            </a:r>
            <a:r>
              <a:rPr lang="en-GB" sz="1200" b="0" i="0" kern="1200" baseline="0" dirty="0">
                <a:solidFill>
                  <a:schemeClr val="tx1"/>
                </a:solidFill>
                <a:effectLst/>
                <a:latin typeface="+mn-lt"/>
                <a:ea typeface="+mn-ea"/>
                <a:cs typeface="+mn-cs"/>
              </a:rPr>
              <a:t>la temperatura del aire</a:t>
            </a:r>
            <a:r>
              <a:rPr lang="en-GB" dirty="0"/>
              <a:t>, </a:t>
            </a:r>
            <a:r>
              <a:rPr lang="en-GB" sz="1200" b="0" i="0" kern="1200" baseline="0" dirty="0">
                <a:solidFill>
                  <a:schemeClr val="tx1"/>
                </a:solidFill>
                <a:effectLst/>
                <a:latin typeface="+mn-lt"/>
                <a:ea typeface="+mn-ea"/>
                <a:cs typeface="+mn-cs"/>
              </a:rPr>
              <a:t>mayor será la capacidad de humedad del aire</a:t>
            </a:r>
            <a:r>
              <a:rPr lang="en-GB" dirty="0"/>
              <a:t>, lo que </a:t>
            </a:r>
            <a:r>
              <a:rPr lang="en-GB" sz="1200" b="0" i="0" kern="1200" baseline="0" dirty="0">
                <a:solidFill>
                  <a:schemeClr val="tx1"/>
                </a:solidFill>
                <a:effectLst/>
                <a:latin typeface="+mn-lt"/>
                <a:ea typeface="+mn-ea"/>
                <a:cs typeface="+mn-cs"/>
              </a:rPr>
              <a:t>finalmente se </a:t>
            </a:r>
            <a:r>
              <a:rPr lang="en-GB" dirty="0"/>
              <a:t>traduce </a:t>
            </a:r>
            <a:r>
              <a:rPr lang="en-GB" sz="1200" b="0" i="0" kern="1200" baseline="0" dirty="0">
                <a:solidFill>
                  <a:schemeClr val="tx1"/>
                </a:solidFill>
                <a:effectLst/>
                <a:latin typeface="+mn-lt"/>
                <a:ea typeface="+mn-ea"/>
                <a:cs typeface="+mn-cs"/>
              </a:rPr>
              <a:t>en una mayor evapotranspiración. La velocidad del viento aumenta la tasa de transpiración de las superficies de las hojas.</a:t>
            </a:r>
            <a:endParaRPr lang="en-GB" sz="1200" b="0" i="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Roboto" panose="02000000000000000000" pitchFamily="2" charset="0"/>
              <a:ea typeface="Roboto" panose="02000000000000000000" pitchFamily="2" charset="0"/>
            </a:endParaRPr>
          </a:p>
          <a:p>
            <a:endParaRPr lang="en-US" dirty="0"/>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B698FC84-7549-424A-9090-8C112A69B027}" type="slidenum">
              <a:rPr lang="en-US" smtClean="0"/>
              <a:t>16</a:t>
            </a:fld>
            <a:endParaRPr lang="en-US"/>
          </a:p>
        </p:txBody>
      </p:sp>
    </p:spTree>
    <p:extLst>
      <p:ext uri="{BB962C8B-B14F-4D97-AF65-F5344CB8AC3E}">
        <p14:creationId xmlns:p14="http://schemas.microsoft.com/office/powerpoint/2010/main" val="1186161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Roboto" panose="02000000000000000000" pitchFamily="2" charset="0"/>
                <a:ea typeface="Roboto" panose="02000000000000000000" pitchFamily="2" charset="0"/>
              </a:rPr>
              <a:t>Actualmente se ha establecido que </a:t>
            </a:r>
            <a:r>
              <a:rPr lang="en-US" sz="1200" dirty="0">
                <a:latin typeface="Roboto" panose="02000000000000000000" pitchFamily="2" charset="0"/>
                <a:ea typeface="Roboto" panose="02000000000000000000" pitchFamily="2" charset="0"/>
              </a:rPr>
              <a:t>el término evapotranspiración es una </a:t>
            </a:r>
            <a:r>
              <a:rPr lang="en-US" sz="1200" baseline="0" dirty="0">
                <a:latin typeface="Roboto" panose="02000000000000000000" pitchFamily="2" charset="0"/>
                <a:ea typeface="Roboto" panose="02000000000000000000" pitchFamily="2" charset="0"/>
              </a:rPr>
              <a:t>combinación de evaporación y transpiración.</a:t>
            </a:r>
            <a:endParaRPr lang="en-US" sz="1200" dirty="0">
              <a:latin typeface="Roboto" panose="02000000000000000000" pitchFamily="2" charset="0"/>
              <a:ea typeface="Roboto" panose="02000000000000000000" pitchFamily="2" charset="0"/>
            </a:endParaRPr>
          </a:p>
          <a:p>
            <a:pPr>
              <a:defRPr/>
            </a:pPr>
            <a:r>
              <a:rPr lang="en-US" sz="1200" dirty="0">
                <a:latin typeface="Roboto"/>
                <a:ea typeface="Roboto"/>
              </a:rPr>
              <a:t>Dado que la transpiración es la pérdida de agua de las </a:t>
            </a:r>
            <a:r>
              <a:rPr lang="en-US" sz="1200" baseline="0" dirty="0">
                <a:latin typeface="Roboto"/>
                <a:ea typeface="Roboto"/>
              </a:rPr>
              <a:t>hojas de las plantas, </a:t>
            </a:r>
            <a:r>
              <a:rPr lang="en-US" dirty="0">
                <a:latin typeface="Roboto"/>
                <a:ea typeface="Roboto"/>
              </a:rPr>
              <a:t>su </a:t>
            </a:r>
            <a:r>
              <a:rPr lang="en-US" sz="1200" dirty="0">
                <a:latin typeface="Roboto"/>
                <a:ea typeface="Roboto"/>
              </a:rPr>
              <a:t>proporción sólo aumenta con el incremento de la superficie de las hojas de la planta</a:t>
            </a:r>
            <a:r>
              <a:rPr lang="en-US" sz="1200" baseline="0" dirty="0">
                <a:latin typeface="Roboto"/>
                <a:ea typeface="Roboto"/>
              </a:rPr>
              <a:t>, que se mide con un indicador llamado Índice de Área </a:t>
            </a:r>
            <a:r>
              <a:rPr lang="en-US" dirty="0">
                <a:latin typeface="Roboto"/>
                <a:ea typeface="Roboto"/>
              </a:rPr>
              <a:t>Foliar</a:t>
            </a:r>
            <a:r>
              <a:rPr lang="en-US" sz="1200" baseline="0" dirty="0">
                <a:latin typeface="Roboto"/>
                <a:ea typeface="Roboto"/>
              </a:rPr>
              <a:t>. El índice de área </a:t>
            </a:r>
            <a:r>
              <a:rPr lang="en-US" dirty="0">
                <a:latin typeface="Roboto"/>
                <a:ea typeface="Roboto"/>
              </a:rPr>
              <a:t>foliar </a:t>
            </a:r>
            <a:r>
              <a:rPr lang="en-US" sz="1200" baseline="0" dirty="0">
                <a:latin typeface="Roboto"/>
                <a:ea typeface="Roboto"/>
              </a:rPr>
              <a:t>es un parámetro adimensional que define la relación entre la superficie de la hoja de la planta y la superficie del suelo que ocupa. Es importante señalar que todas las superficies se evaporan o transpiran; la proporción varía en función de las fases de crecimiento en las que se encuentre la vegetación.  La evapotranspiración desempeña un </a:t>
            </a:r>
            <a:r>
              <a:rPr lang="en-US" dirty="0">
                <a:latin typeface="Roboto"/>
                <a:ea typeface="Roboto"/>
              </a:rPr>
              <a:t>papel fundamental en </a:t>
            </a:r>
            <a:r>
              <a:rPr lang="en-US" sz="1200" baseline="0" dirty="0">
                <a:latin typeface="Roboto"/>
                <a:ea typeface="Roboto"/>
              </a:rPr>
              <a:t>la relación entre el rendimiento de los cultivos y el uso del agua. La relación varía según los cultivos y las estaciones y no es lineal. Esta relación también se rige por un número adimensional denominado factor de respuesta del rendimiento de los cultivos que detalla la forma en que un cultivo responde al déficit hídrico. En la diapositiva se proporciona la fórmula utilizada para estimar el rendimiento real de los cultivos. A partir de las mediciones de temperatura en la zona, se pueden estimar los valores de evapotranspiración real y máxima. El rendimiento máximo de los cultivos es también una entidad conocida. Los valores del factor de respuesta del rendimiento de los cultivos pueden obtenerse de la base de datos de la Organización de las Naciones Unidas para la Agricultura y la Alimentación.</a:t>
            </a:r>
            <a:endParaRPr lang="en-US" sz="1200" dirty="0">
              <a:latin typeface="Roboto"/>
              <a:ea typeface="Roboto"/>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17</a:t>
            </a:fld>
            <a:endParaRPr lang="en-US"/>
          </a:p>
        </p:txBody>
      </p:sp>
    </p:spTree>
    <p:extLst>
      <p:ext uri="{BB962C8B-B14F-4D97-AF65-F5344CB8AC3E}">
        <p14:creationId xmlns:p14="http://schemas.microsoft.com/office/powerpoint/2010/main" val="268823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800"/>
              </a:spcAft>
            </a:pPr>
            <a:r>
              <a:rPr lang="en-US" sz="2000" dirty="0">
                <a:latin typeface="Roboto"/>
                <a:ea typeface="Roboto"/>
              </a:rPr>
              <a:t>En esta diapositiva se examina el factor de respuesta del rendimiento de los cultivos </a:t>
            </a:r>
            <a:r>
              <a:rPr lang="en-US" sz="2000" baseline="0" dirty="0">
                <a:latin typeface="Roboto"/>
                <a:ea typeface="Roboto"/>
              </a:rPr>
              <a:t>o (</a:t>
            </a:r>
            <a:r>
              <a:rPr lang="en-US" sz="2000" dirty="0" err="1">
                <a:latin typeface="Roboto"/>
                <a:ea typeface="Roboto"/>
              </a:rPr>
              <a:t>Ky</a:t>
            </a:r>
            <a:r>
              <a:rPr lang="en-US" sz="2000" dirty="0">
                <a:latin typeface="Roboto"/>
                <a:ea typeface="Roboto"/>
              </a:rPr>
              <a:t>). </a:t>
            </a:r>
            <a:r>
              <a:rPr lang="en-GB" sz="2000" dirty="0">
                <a:latin typeface="Roboto"/>
                <a:ea typeface="Roboto"/>
              </a:rPr>
              <a:t>Se trata de </a:t>
            </a:r>
            <a:r>
              <a:rPr lang="en-GB" sz="2000" baseline="0" dirty="0">
                <a:latin typeface="Roboto"/>
                <a:ea typeface="Roboto"/>
              </a:rPr>
              <a:t>un valor empírico de respuesta al rendimiento que se utiliza para integrar los complejos vínculos entre la producción de los cultivos y el uso de agua necesario para ello. Este factor no es un número fijo. Para mejorar la precisión de las fórmulas sería necesario realizar ajustes en función de las condiciones específicas del lugar. En la tabla se ofrecen los factores de respuesta medios de algunos cultivos comunes. Estos datos se han recopilado a partir de la publicación número 66 de la </a:t>
            </a:r>
            <a:r>
              <a:rPr lang="en-GB" sz="2000" dirty="0">
                <a:latin typeface="Roboto"/>
                <a:ea typeface="Roboto"/>
              </a:rPr>
              <a:t>Organización de las Naciones Unidas para la Agricultura y la Alimentación (O.A.F.)</a:t>
            </a:r>
            <a:r>
              <a:rPr lang="en-GB" sz="2000" baseline="0" dirty="0">
                <a:latin typeface="Roboto"/>
                <a:ea typeface="Roboto"/>
              </a:rPr>
              <a:t>, que </a:t>
            </a:r>
            <a:r>
              <a:rPr lang="en-GB" sz="2000" dirty="0">
                <a:latin typeface="Roboto"/>
                <a:ea typeface="Roboto"/>
              </a:rPr>
              <a:t>se centra </a:t>
            </a:r>
            <a:r>
              <a:rPr lang="en-GB" sz="2000" baseline="0" dirty="0">
                <a:latin typeface="Roboto"/>
                <a:ea typeface="Roboto"/>
              </a:rPr>
              <a:t>en las respuestas del rendimiento de los cultivos a la disponibilidad de agua. Para los cultivos con valores de Ky </a:t>
            </a:r>
            <a:r>
              <a:rPr lang="en-GB" dirty="0">
                <a:latin typeface="Roboto"/>
                <a:ea typeface="Roboto"/>
              </a:rPr>
              <a:t>superiores a 1, </a:t>
            </a:r>
            <a:r>
              <a:rPr lang="en-GB" baseline="0" dirty="0">
                <a:latin typeface="Roboto"/>
                <a:ea typeface="Roboto"/>
              </a:rPr>
              <a:t>la </a:t>
            </a:r>
            <a:r>
              <a:rPr lang="en-GB" dirty="0">
                <a:latin typeface="Roboto"/>
                <a:ea typeface="Roboto"/>
              </a:rPr>
              <a:t>respuesta de los cultivos es muy sensible al déficit hídrico. </a:t>
            </a:r>
            <a:r>
              <a:rPr lang="en-GB" sz="2000" baseline="0" dirty="0">
                <a:latin typeface="Roboto"/>
                <a:ea typeface="Roboto"/>
              </a:rPr>
              <a:t>Para los cultivos con valores de Ky </a:t>
            </a:r>
            <a:r>
              <a:rPr lang="en-GB" dirty="0">
                <a:latin typeface="Roboto"/>
                <a:ea typeface="Roboto"/>
              </a:rPr>
              <a:t>inferiores a 1, </a:t>
            </a:r>
            <a:r>
              <a:rPr lang="en-GB" baseline="0" dirty="0">
                <a:latin typeface="Roboto"/>
                <a:ea typeface="Roboto"/>
              </a:rPr>
              <a:t>el </a:t>
            </a:r>
            <a:r>
              <a:rPr lang="en-GB" dirty="0">
                <a:latin typeface="Roboto"/>
                <a:ea typeface="Roboto"/>
              </a:rPr>
              <a:t>cultivo es tolerante </a:t>
            </a:r>
            <a:r>
              <a:rPr lang="en-GB" baseline="0" dirty="0">
                <a:latin typeface="Roboto"/>
                <a:ea typeface="Roboto"/>
              </a:rPr>
              <a:t>al déficit hídrico</a:t>
            </a:r>
            <a:r>
              <a:rPr lang="en-GB" dirty="0">
                <a:latin typeface="Roboto"/>
                <a:ea typeface="Roboto"/>
              </a:rPr>
              <a:t>. </a:t>
            </a:r>
            <a:r>
              <a:rPr lang="en-GB" sz="2000" baseline="0" dirty="0">
                <a:latin typeface="Roboto"/>
                <a:ea typeface="Roboto"/>
              </a:rPr>
              <a:t>Para los cultivos con valores de </a:t>
            </a:r>
            <a:r>
              <a:rPr lang="en-GB" dirty="0" err="1">
                <a:latin typeface="Roboto"/>
                <a:ea typeface="Roboto"/>
              </a:rPr>
              <a:t>Ky </a:t>
            </a:r>
            <a:r>
              <a:rPr lang="en-GB" dirty="0">
                <a:latin typeface="Roboto"/>
                <a:ea typeface="Roboto"/>
              </a:rPr>
              <a:t>iguales </a:t>
            </a:r>
            <a:r>
              <a:rPr lang="en-GB" baseline="0" dirty="0">
                <a:latin typeface="Roboto"/>
                <a:ea typeface="Roboto"/>
              </a:rPr>
              <a:t>a 1</a:t>
            </a:r>
            <a:r>
              <a:rPr lang="en-GB" dirty="0">
                <a:latin typeface="Roboto"/>
                <a:ea typeface="Roboto"/>
              </a:rPr>
              <a:t>, </a:t>
            </a:r>
            <a:r>
              <a:rPr lang="en-GB" baseline="0" dirty="0">
                <a:latin typeface="Roboto"/>
                <a:ea typeface="Roboto"/>
              </a:rPr>
              <a:t>el </a:t>
            </a:r>
            <a:r>
              <a:rPr lang="en-GB" dirty="0">
                <a:latin typeface="Roboto"/>
                <a:ea typeface="Roboto"/>
              </a:rPr>
              <a:t>rendimiento del cultivo es directamente proporcional a la reducción del uso del agua. Por ejemplo, cultivos </a:t>
            </a:r>
            <a:r>
              <a:rPr lang="en-GB" baseline="0" dirty="0">
                <a:latin typeface="Roboto"/>
                <a:ea typeface="Roboto"/>
              </a:rPr>
              <a:t>como el sorgo y la soja pueden soportar mejor la sequía en comparación con </a:t>
            </a:r>
            <a:r>
              <a:rPr lang="en-GB" dirty="0">
                <a:latin typeface="Roboto"/>
                <a:ea typeface="Roboto"/>
              </a:rPr>
              <a:t>cultivos </a:t>
            </a:r>
            <a:r>
              <a:rPr lang="en-GB" baseline="0" dirty="0">
                <a:latin typeface="Roboto"/>
                <a:ea typeface="Roboto"/>
              </a:rPr>
              <a:t>como el plátano y la caña de azúcar. </a:t>
            </a:r>
            <a:r>
              <a:rPr lang="en-GB" dirty="0">
                <a:latin typeface="Roboto"/>
                <a:ea typeface="Roboto"/>
              </a:rPr>
              <a:t>La diapositiva también destaca </a:t>
            </a:r>
            <a:r>
              <a:rPr lang="en-GB" baseline="0" dirty="0">
                <a:latin typeface="Roboto"/>
                <a:ea typeface="Roboto"/>
              </a:rPr>
              <a:t>el </a:t>
            </a:r>
            <a:endParaRPr lang="en-US" dirty="0">
              <a:latin typeface="Roboto" panose="02000000000000000000" pitchFamily="2" charset="0"/>
              <a:ea typeface="Roboto" panose="02000000000000000000" pitchFamily="2"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B698FC84-7549-424A-9090-8C112A69B027}" type="slidenum">
              <a:rPr lang="en-US" smtClean="0"/>
              <a:t>18</a:t>
            </a:fld>
            <a:endParaRPr lang="en-US"/>
          </a:p>
        </p:txBody>
      </p:sp>
    </p:spTree>
    <p:extLst>
      <p:ext uri="{BB962C8B-B14F-4D97-AF65-F5344CB8AC3E}">
        <p14:creationId xmlns:p14="http://schemas.microsoft.com/office/powerpoint/2010/main" val="1674681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a:t>La evapotranspiración en los cultivos depende de muchos factores.</a:t>
            </a:r>
            <a:r>
              <a:rPr lang="en-US" sz="1200" baseline="0" dirty="0"/>
              <a:t> Varía de un cultivo a otro y también depende de su fase en el ciclo de crecimiento. La figura presenta un número llamado coeficiente de cultivo o Kc, que es directamente proporcional a la evapotranspiración del cultivo. El valor del coeficiente es bajo durante la etapa de siembra inicial. Esto también puede atribuirse en parte al </a:t>
            </a:r>
            <a:r>
              <a:rPr lang="en-US" dirty="0"/>
              <a:t>índice de área foliar </a:t>
            </a:r>
            <a:r>
              <a:rPr lang="en-US" sz="1200" baseline="0" dirty="0"/>
              <a:t>que hemos discutido en las sesiones anteriores. A medida que el cultivo crece, el valor del Kc aumenta y alcanza un máximo durante la mitad de la temporada y los valores descienden durante el final de la temporada</a:t>
            </a:r>
            <a:r>
              <a:rPr lang="en-US" dirty="0"/>
              <a:t>, como se muestra en la figura de esta diapositiva. La F.A.O. </a:t>
            </a:r>
            <a:r>
              <a:rPr lang="en-US" sz="1200" baseline="0" dirty="0"/>
              <a:t>proporciona valores Kc estándar para los cultivos en diferentes fases de su ciclo de crecimiento y también para diferentes regiones del mundo. Este valor de Kc se multiplica por otro estándar llamado evapotranspiración de referencia de los cultivos para llegar al valor final de la evapotranspiración de los cultivos. </a:t>
            </a:r>
            <a:r>
              <a:rPr lang="en-GB" sz="1200" b="0" i="0" kern="1200" dirty="0">
                <a:solidFill>
                  <a:schemeClr val="tx1"/>
                </a:solidFill>
                <a:effectLst/>
                <a:latin typeface="+mn-lt"/>
                <a:ea typeface="+mn-ea"/>
                <a:cs typeface="+mn-cs"/>
              </a:rPr>
              <a:t>La tasa de evapotranspiración de una superficie de referencia, a la que no le falta agua, se denomina evapotranspiración de cultivos de referencia o evapotranspiración de referencia. La superficie de referencia es un hipotético cultivo de referencia de hierba con características específicas. Se </a:t>
            </a:r>
            <a:r>
              <a:rPr lang="en-US" sz="1200" baseline="0" dirty="0"/>
              <a:t>puede obtener </a:t>
            </a:r>
            <a:r>
              <a:rPr lang="en-GB" sz="1200" b="0" i="0" kern="1200" dirty="0">
                <a:solidFill>
                  <a:schemeClr val="tx1"/>
                </a:solidFill>
                <a:effectLst/>
                <a:latin typeface="+mn-lt"/>
                <a:ea typeface="+mn-ea"/>
                <a:cs typeface="+mn-cs"/>
              </a:rPr>
              <a:t>más información sobre la evapotranspiración del cultivo de </a:t>
            </a:r>
            <a:r>
              <a:rPr lang="en-US" sz="1200" baseline="0" dirty="0"/>
              <a:t>referencia en las referencias proporcionadas como parte de esta sección. En la clase práctica, se proporcionará más información sobre la evapotranspiración específica de los cultivos y su uso en la modelización de CLEWs.</a:t>
            </a:r>
            <a:endParaRPr lang="en-US" sz="1200" dirty="0"/>
          </a:p>
        </p:txBody>
      </p:sp>
      <p:sp>
        <p:nvSpPr>
          <p:cNvPr id="4" name="Slide Number Placeholder 3"/>
          <p:cNvSpPr>
            <a:spLocks noGrp="1"/>
          </p:cNvSpPr>
          <p:nvPr>
            <p:ph type="sldNum" sz="quarter" idx="5"/>
          </p:nvPr>
        </p:nvSpPr>
        <p:spPr/>
        <p:txBody>
          <a:bodyPr/>
          <a:lstStyle/>
          <a:p>
            <a:fld id="{B698FC84-7549-424A-9090-8C112A69B027}" type="slidenum">
              <a:rPr lang="en-US" smtClean="0"/>
              <a:t>19</a:t>
            </a:fld>
            <a:endParaRPr lang="en-US"/>
          </a:p>
        </p:txBody>
      </p:sp>
    </p:spTree>
    <p:extLst>
      <p:ext uri="{BB962C8B-B14F-4D97-AF65-F5344CB8AC3E}">
        <p14:creationId xmlns:p14="http://schemas.microsoft.com/office/powerpoint/2010/main" val="3417143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75000"/>
                  </a:schemeClr>
                </a:solidFill>
                <a:latin typeface="Roboto"/>
                <a:ea typeface="Roboto"/>
              </a:rPr>
              <a:t>La escorrentía </a:t>
            </a:r>
            <a:r>
              <a:rPr lang="en-GB" sz="1200" dirty="0">
                <a:solidFill>
                  <a:schemeClr val="accent5">
                    <a:lumMod val="75000"/>
                  </a:schemeClr>
                </a:solidFill>
                <a:latin typeface="Roboto"/>
                <a:ea typeface="Roboto"/>
              </a:rPr>
              <a:t>es la parte de las precipitaciones que se abre paso río abajo </a:t>
            </a:r>
            <a:r>
              <a:rPr lang="en-GB" sz="1200" baseline="0" dirty="0">
                <a:solidFill>
                  <a:schemeClr val="accent5">
                    <a:lumMod val="75000"/>
                  </a:schemeClr>
                </a:solidFill>
                <a:latin typeface="Roboto"/>
                <a:ea typeface="Roboto"/>
              </a:rPr>
              <a:t>en una cuenca hidrográfica en forma de </a:t>
            </a:r>
            <a:r>
              <a:rPr lang="en-GB" sz="1200" dirty="0">
                <a:solidFill>
                  <a:schemeClr val="accent5">
                    <a:lumMod val="75000"/>
                  </a:schemeClr>
                </a:solidFill>
                <a:latin typeface="Roboto"/>
                <a:ea typeface="Roboto"/>
              </a:rPr>
              <a:t>canales de arroyos, lagos u océanos como flujo superficial. Tiene diferentes componentes </a:t>
            </a:r>
            <a:r>
              <a:rPr lang="en-GB" sz="1200" baseline="0" dirty="0">
                <a:solidFill>
                  <a:schemeClr val="accent5">
                    <a:lumMod val="75000"/>
                  </a:schemeClr>
                </a:solidFill>
                <a:latin typeface="Roboto"/>
                <a:ea typeface="Roboto"/>
              </a:rPr>
              <a:t>que van desde la escorrentía superficial y subsuperficial hasta el flujo de base, que es subterráneo.  </a:t>
            </a:r>
            <a:r>
              <a:rPr lang="en-GB" sz="1200" dirty="0">
                <a:solidFill>
                  <a:schemeClr val="accent5">
                    <a:lumMod val="75000"/>
                  </a:schemeClr>
                </a:solidFill>
                <a:latin typeface="Roboto"/>
                <a:ea typeface="Roboto"/>
              </a:rPr>
              <a:t>Un conjunto de </a:t>
            </a:r>
            <a:r>
              <a:rPr lang="en-GB" sz="1200" baseline="0" dirty="0">
                <a:solidFill>
                  <a:schemeClr val="accent5">
                    <a:lumMod val="75000"/>
                  </a:schemeClr>
                </a:solidFill>
                <a:latin typeface="Roboto"/>
                <a:ea typeface="Roboto"/>
              </a:rPr>
              <a:t>factores meteor</a:t>
            </a:r>
            <a:r>
              <a:rPr lang="en-GB" sz="1200" dirty="0">
                <a:solidFill>
                  <a:schemeClr val="accent5">
                    <a:lumMod val="75000"/>
                  </a:schemeClr>
                </a:solidFill>
                <a:latin typeface="Roboto"/>
                <a:ea typeface="Roboto"/>
              </a:rPr>
              <a:t>ológicos </a:t>
            </a:r>
            <a:r>
              <a:rPr lang="en-GB" sz="1200" baseline="0" dirty="0">
                <a:solidFill>
                  <a:schemeClr val="accent5">
                    <a:lumMod val="75000"/>
                  </a:schemeClr>
                </a:solidFill>
                <a:latin typeface="Roboto"/>
                <a:ea typeface="Roboto"/>
              </a:rPr>
              <a:t>rige la cantidad de la escorrentía. </a:t>
            </a:r>
            <a:r>
              <a:rPr lang="en-GB" dirty="0">
                <a:solidFill>
                  <a:schemeClr val="accent5">
                    <a:lumMod val="75000"/>
                  </a:schemeClr>
                </a:solidFill>
                <a:latin typeface="Roboto"/>
                <a:ea typeface="Roboto"/>
              </a:rPr>
              <a:t>El primero </a:t>
            </a:r>
            <a:r>
              <a:rPr lang="en-GB" sz="1200" baseline="0" dirty="0">
                <a:solidFill>
                  <a:schemeClr val="accent5">
                    <a:lumMod val="75000"/>
                  </a:schemeClr>
                </a:solidFill>
                <a:latin typeface="Roboto"/>
                <a:ea typeface="Roboto"/>
              </a:rPr>
              <a:t>es el </a:t>
            </a:r>
            <a:r>
              <a:rPr lang="en-GB" sz="1200" dirty="0">
                <a:solidFill>
                  <a:srgbClr val="333333"/>
                </a:solidFill>
                <a:latin typeface="Roboto"/>
                <a:ea typeface="Roboto"/>
              </a:rPr>
              <a:t>tipo de precipitación </a:t>
            </a:r>
            <a:r>
              <a:rPr lang="en-GB" sz="1200" baseline="0" dirty="0">
                <a:solidFill>
                  <a:srgbClr val="333333"/>
                </a:solidFill>
                <a:latin typeface="Roboto"/>
                <a:ea typeface="Roboto"/>
              </a:rPr>
              <a:t>en forma de </a:t>
            </a:r>
            <a:r>
              <a:rPr lang="en-GB" sz="1200" dirty="0">
                <a:solidFill>
                  <a:srgbClr val="333333"/>
                </a:solidFill>
                <a:latin typeface="Roboto"/>
                <a:ea typeface="Roboto"/>
              </a:rPr>
              <a:t>lluvia, nieve, aguanieve, etc. La lluvia </a:t>
            </a:r>
            <a:r>
              <a:rPr lang="en-GB" sz="1200" baseline="0" dirty="0">
                <a:solidFill>
                  <a:srgbClr val="333333"/>
                </a:solidFill>
                <a:latin typeface="Roboto"/>
                <a:ea typeface="Roboto"/>
              </a:rPr>
              <a:t>que cae en la superficie de la tierra se transforma en escorrentía superficial en función de la pendiente y del nivel de saturación de la humedad del suelo en la región. La nieve que cae en </a:t>
            </a:r>
            <a:r>
              <a:rPr lang="en-GB" dirty="0">
                <a:solidFill>
                  <a:srgbClr val="333333"/>
                </a:solidFill>
                <a:latin typeface="Roboto"/>
                <a:ea typeface="Roboto"/>
              </a:rPr>
              <a:t>el suelo </a:t>
            </a:r>
            <a:r>
              <a:rPr lang="en-GB" sz="1200" baseline="0" dirty="0">
                <a:solidFill>
                  <a:srgbClr val="333333"/>
                </a:solidFill>
                <a:latin typeface="Roboto"/>
                <a:ea typeface="Roboto"/>
              </a:rPr>
              <a:t>se queda como nieve o se funde y se transforma en agua para fluir río abajo. La intensidad de las precipitaciones afecta a la escorrentía. La cantidad y la duración de un evento de precipitación puede tener efectos desastrosos como las inundaciones repentinas. La </a:t>
            </a:r>
            <a:r>
              <a:rPr lang="en-GB" sz="1200" dirty="0">
                <a:solidFill>
                  <a:srgbClr val="333333"/>
                </a:solidFill>
                <a:latin typeface="Roboto"/>
                <a:ea typeface="Roboto"/>
              </a:rPr>
              <a:t>distribución de las precipitaciones varía </a:t>
            </a:r>
            <a:r>
              <a:rPr lang="en-GB" sz="1200" baseline="0" dirty="0">
                <a:solidFill>
                  <a:srgbClr val="333333"/>
                </a:solidFill>
                <a:latin typeface="Roboto"/>
                <a:ea typeface="Roboto"/>
              </a:rPr>
              <a:t>en una cuenca </a:t>
            </a:r>
            <a:r>
              <a:rPr lang="en-GB" sz="1200" dirty="0">
                <a:solidFill>
                  <a:srgbClr val="333333"/>
                </a:solidFill>
                <a:latin typeface="Roboto"/>
                <a:ea typeface="Roboto"/>
              </a:rPr>
              <a:t>hidrográfica y, por tanto, afecta a </a:t>
            </a:r>
            <a:r>
              <a:rPr lang="en-GB" sz="1200" baseline="0" dirty="0">
                <a:solidFill>
                  <a:srgbClr val="333333"/>
                </a:solidFill>
                <a:latin typeface="Roboto"/>
                <a:ea typeface="Roboto"/>
              </a:rPr>
              <a:t>la escorrentía</a:t>
            </a:r>
            <a:r>
              <a:rPr lang="en-GB" sz="1200" dirty="0">
                <a:solidFill>
                  <a:srgbClr val="333333"/>
                </a:solidFill>
                <a:latin typeface="Roboto"/>
                <a:ea typeface="Roboto"/>
              </a:rPr>
              <a:t>. En una cuenca </a:t>
            </a:r>
            <a:r>
              <a:rPr lang="en-GB" dirty="0">
                <a:solidFill>
                  <a:srgbClr val="333333"/>
                </a:solidFill>
                <a:latin typeface="Roboto"/>
                <a:ea typeface="Roboto"/>
              </a:rPr>
              <a:t>hidrográfica grande</a:t>
            </a:r>
            <a:r>
              <a:rPr lang="en-GB" sz="1200" dirty="0">
                <a:solidFill>
                  <a:srgbClr val="333333"/>
                </a:solidFill>
                <a:latin typeface="Roboto"/>
                <a:ea typeface="Roboto"/>
              </a:rPr>
              <a:t>, </a:t>
            </a:r>
            <a:r>
              <a:rPr lang="en-GB" sz="1200" baseline="0" dirty="0">
                <a:solidFill>
                  <a:srgbClr val="333333"/>
                </a:solidFill>
                <a:latin typeface="Roboto"/>
                <a:ea typeface="Roboto"/>
              </a:rPr>
              <a:t>hay muchas posibilidades de que las precipitaciones en forma de nieve sean más frecuentes en las zonas altas y en forma de lluvia en las zonas bajas</a:t>
            </a:r>
            <a:r>
              <a:rPr lang="en-GB" dirty="0">
                <a:solidFill>
                  <a:srgbClr val="333333"/>
                </a:solidFill>
                <a:latin typeface="Roboto"/>
                <a:ea typeface="Roboto"/>
              </a:rPr>
              <a:t>. </a:t>
            </a:r>
            <a:endParaRPr lang="en-GB" sz="1200" dirty="0">
              <a:solidFill>
                <a:srgbClr val="333333"/>
              </a:solidFill>
              <a:latin typeface="Roboto" panose="02000000000000000000" pitchFamily="2" charset="0"/>
              <a:ea typeface="Roboto" panose="02000000000000000000" pitchFamily="2" charset="0"/>
            </a:endParaRPr>
          </a:p>
          <a:p>
            <a:endParaRPr lang="en-GB" sz="1200" dirty="0">
              <a:solidFill>
                <a:schemeClr val="accent5">
                  <a:lumMod val="75000"/>
                </a:schemeClr>
              </a:solidFill>
              <a:latin typeface="Roboto" panose="02000000000000000000" pitchFamily="2" charset="0"/>
              <a:ea typeface="Roboto" panose="020000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B698FC84-7549-424A-9090-8C112A69B027}" type="slidenum">
              <a:rPr lang="en-US" smtClean="0"/>
              <a:t>21</a:t>
            </a:fld>
            <a:endParaRPr lang="en-US"/>
          </a:p>
        </p:txBody>
      </p:sp>
    </p:spTree>
    <p:extLst>
      <p:ext uri="{BB962C8B-B14F-4D97-AF65-F5344CB8AC3E}">
        <p14:creationId xmlns:p14="http://schemas.microsoft.com/office/powerpoint/2010/main" val="1511974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pesar de que los factores meteorológicos desempeñan un </a:t>
            </a:r>
            <a:r>
              <a:rPr lang="en-US" baseline="0" dirty="0"/>
              <a:t>papel importante en la determinación de la escorrentía, los factores físicos, como la cubierta del suelo, desempeñan un papel fundamental. </a:t>
            </a:r>
          </a:p>
          <a:p>
            <a:r>
              <a:rPr lang="en-US" dirty="0"/>
              <a:t>En particular</a:t>
            </a:r>
            <a:r>
              <a:rPr lang="en-US" baseline="0" dirty="0"/>
              <a:t>, las acciones </a:t>
            </a:r>
            <a:r>
              <a:rPr lang="en-US" dirty="0"/>
              <a:t>humanas</a:t>
            </a:r>
            <a:r>
              <a:rPr lang="en-US" baseline="0" dirty="0"/>
              <a:t>, como la construcción de infraestructuras urbanas</a:t>
            </a:r>
            <a:r>
              <a:rPr lang="en-US" dirty="0"/>
              <a:t>, </a:t>
            </a:r>
            <a:r>
              <a:rPr lang="en-US" baseline="0" dirty="0"/>
              <a:t>tienen un gran impacto en la escorrentía superficial. Este es uno de los aspectos clave que deben representarse en los modelos CLEWs. La gestión de la cubierta del suelo, como la superficie total construida, la cubierta forestal y la superficie de regadío</a:t>
            </a:r>
            <a:r>
              <a:rPr lang="en-US" dirty="0"/>
              <a:t>, es </a:t>
            </a:r>
            <a:r>
              <a:rPr lang="en-US" baseline="0" dirty="0"/>
              <a:t>fundamental para la calidad y la cantidad de agua que fluye aguas abajo. En la figura, se presenta un ejemplo sencillo para ilustrar el impacto de la cubierta del suelo en la escorrentía superficial. En la figura de </a:t>
            </a:r>
            <a:r>
              <a:rPr lang="en-US" dirty="0"/>
              <a:t>la izquierda se </a:t>
            </a:r>
            <a:r>
              <a:rPr lang="en-US" baseline="0" dirty="0"/>
              <a:t>presenta una cubierta del suelo natural formada por bosques y praderas y</a:t>
            </a:r>
            <a:r>
              <a:rPr lang="en-US" dirty="0"/>
              <a:t>, a la </a:t>
            </a:r>
            <a:r>
              <a:rPr lang="en-US" baseline="0" dirty="0"/>
              <a:t>derecha</a:t>
            </a:r>
            <a:r>
              <a:rPr lang="en-US" dirty="0"/>
              <a:t>, se </a:t>
            </a:r>
            <a:r>
              <a:rPr lang="en-US" baseline="0" dirty="0"/>
              <a:t>muestra una zona edificada. Es </a:t>
            </a:r>
            <a:r>
              <a:rPr lang="en-US" dirty="0"/>
              <a:t>evidente </a:t>
            </a:r>
            <a:r>
              <a:rPr lang="en-US" baseline="0" dirty="0"/>
              <a:t>que, debido a la acumulación artificial, la tasa de infiltración del agua que va al subsuelo se ve restringida, aumentando así la escorrentía. Este es uno de los principales factores que contribuyen a las inundaciones en las principales ciudades del mundo. El mantenimiento de la cubierta natural del suelo en la región es un incentivo para ayudar a regular el flujo de agua y aumentar así la protección contra las inundaciones. Factores como la vegetación, el tipo de suelo, la </a:t>
            </a:r>
            <a:r>
              <a:rPr lang="en-US" dirty="0"/>
              <a:t>pendiente </a:t>
            </a:r>
            <a:r>
              <a:rPr lang="en-US" baseline="0" dirty="0"/>
              <a:t>y la elevación son igualmente importantes para determinar la escorrentía</a:t>
            </a:r>
            <a:r>
              <a:rPr lang="en-US" dirty="0"/>
              <a:t>. </a:t>
            </a:r>
            <a:endParaRPr lang="en-US" baseline="0" dirty="0">
              <a:cs typeface="Calibri"/>
            </a:endParaRPr>
          </a:p>
          <a:p>
            <a:endParaRPr lang="en-US" baseline="0" dirty="0"/>
          </a:p>
          <a:p>
            <a:endParaRPr lang="en-US" baseline="0" dirty="0"/>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B698FC84-7549-424A-9090-8C112A69B027}" type="slidenum">
              <a:rPr lang="en-US" smtClean="0"/>
              <a:t>22</a:t>
            </a:fld>
            <a:endParaRPr lang="en-US"/>
          </a:p>
        </p:txBody>
      </p:sp>
    </p:spTree>
    <p:extLst>
      <p:ext uri="{BB962C8B-B14F-4D97-AF65-F5344CB8AC3E}">
        <p14:creationId xmlns:p14="http://schemas.microsoft.com/office/powerpoint/2010/main" val="392275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Esta conferencia tiene </a:t>
            </a:r>
            <a:r>
              <a:rPr lang="sv-SE" dirty="0" err="1"/>
              <a:t>cuatro resultados de </a:t>
            </a:r>
            <a:r>
              <a:rPr lang="sv-SE" dirty="0"/>
              <a:t>aprendizaje </a:t>
            </a:r>
            <a:r>
              <a:rPr lang="sv-SE" dirty="0" err="1"/>
              <a:t>previstos</a:t>
            </a:r>
            <a:r>
              <a:rPr lang="sv-SE" dirty="0"/>
              <a:t>. Al final </a:t>
            </a:r>
            <a:r>
              <a:rPr lang="sv-SE" dirty="0" err="1"/>
              <a:t>de esta conferencia, usted</a:t>
            </a:r>
            <a:r>
              <a:rPr lang="sv-SE" dirty="0"/>
              <a:t>:</a:t>
            </a:r>
          </a:p>
          <a:p>
            <a:pPr marL="171450" indent="-171450">
              <a:buFont typeface="Arial" panose="020B0604020202020204" pitchFamily="34" charset="0"/>
              <a:buChar char="•"/>
            </a:pPr>
            <a:r>
              <a:rPr lang="en-US" dirty="0"/>
              <a:t>Familiarizarse con los componentes del ciclo del agua y el estado de disponibilidad del agua en la Tierra.</a:t>
            </a:r>
          </a:p>
          <a:p>
            <a:pPr marL="171450" indent="-171450">
              <a:buFont typeface="Arial" panose="020B0604020202020204" pitchFamily="34" charset="0"/>
              <a:buChar char="•"/>
            </a:pPr>
            <a:r>
              <a:rPr lang="en-US" dirty="0"/>
              <a:t>Comprender la necesidad de una utilización y gestión sostenibles de los recursos hídricos</a:t>
            </a:r>
          </a:p>
          <a:p>
            <a:pPr marL="171450" indent="-171450">
              <a:buFont typeface="Arial" panose="020B0604020202020204" pitchFamily="34" charset="0"/>
              <a:buChar char="•"/>
            </a:pPr>
            <a:r>
              <a:rPr lang="en-US" dirty="0"/>
              <a:t>Comprender los fundamentos del balance hídrico global</a:t>
            </a:r>
          </a:p>
          <a:p>
            <a:pPr marL="171450" indent="-171450">
              <a:buFont typeface="Arial" panose="020B0604020202020204" pitchFamily="34" charset="0"/>
              <a:buChar char="•"/>
            </a:pPr>
            <a:r>
              <a:rPr lang="en-US" dirty="0"/>
              <a:t>Familiarizarse con el papel de la Precipitación y la Evapotranspiración en el mantenimiento del equilibrio hídrico</a:t>
            </a:r>
          </a:p>
        </p:txBody>
      </p:sp>
      <p:sp>
        <p:nvSpPr>
          <p:cNvPr id="4" name="Slide Number Placeholder 3"/>
          <p:cNvSpPr>
            <a:spLocks noGrp="1"/>
          </p:cNvSpPr>
          <p:nvPr>
            <p:ph type="sldNum" sz="quarter" idx="5"/>
          </p:nvPr>
        </p:nvSpPr>
        <p:spPr/>
        <p:txBody>
          <a:bodyPr/>
          <a:lstStyle/>
          <a:p>
            <a:fld id="{B698FC84-7549-424A-9090-8C112A69B027}" type="slidenum">
              <a:rPr lang="en-US" smtClean="0"/>
              <a:t>2</a:t>
            </a:fld>
            <a:endParaRPr lang="en-US"/>
          </a:p>
        </p:txBody>
      </p:sp>
    </p:spTree>
    <p:extLst>
      <p:ext uri="{BB962C8B-B14F-4D97-AF65-F5344CB8AC3E}">
        <p14:creationId xmlns:p14="http://schemas.microsoft.com/office/powerpoint/2010/main" val="1741612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1" i="0" kern="1200" dirty="0">
                <a:solidFill>
                  <a:schemeClr val="tx1"/>
                </a:solidFill>
                <a:effectLst/>
                <a:latin typeface="Open Sans"/>
                <a:ea typeface="Open Sans"/>
                <a:cs typeface="Open Sans"/>
              </a:rPr>
              <a:t>El agua subterránea </a:t>
            </a:r>
            <a:r>
              <a:rPr lang="en-GB" sz="1600" b="0" i="0" kern="1200" dirty="0">
                <a:solidFill>
                  <a:schemeClr val="tx1"/>
                </a:solidFill>
                <a:effectLst/>
                <a:latin typeface="Open Sans"/>
                <a:ea typeface="Open Sans"/>
                <a:cs typeface="Open Sans"/>
              </a:rPr>
              <a:t>es el agua presente bajo </a:t>
            </a:r>
            <a:r>
              <a:rPr lang="en-GB" sz="1600" dirty="0">
                <a:latin typeface="Open Sans"/>
                <a:ea typeface="Open Sans"/>
                <a:cs typeface="Open Sans"/>
              </a:rPr>
              <a:t>la </a:t>
            </a:r>
            <a:r>
              <a:rPr lang="en-GB" sz="1600" b="0" i="0" kern="1200" dirty="0">
                <a:solidFill>
                  <a:schemeClr val="tx1"/>
                </a:solidFill>
                <a:effectLst/>
                <a:latin typeface="Open Sans"/>
                <a:ea typeface="Open Sans"/>
                <a:cs typeface="Open Sans"/>
              </a:rPr>
              <a:t>superficie de la tierra en los </a:t>
            </a:r>
            <a:r>
              <a:rPr lang="en-GB" sz="1600" b="0" i="0" kern="1200" baseline="0" dirty="0">
                <a:solidFill>
                  <a:schemeClr val="tx1"/>
                </a:solidFill>
                <a:effectLst/>
                <a:latin typeface="Open Sans"/>
                <a:ea typeface="Open Sans"/>
                <a:cs typeface="Open Sans"/>
              </a:rPr>
              <a:t>espacios porosos </a:t>
            </a:r>
            <a:r>
              <a:rPr lang="en-GB" sz="1600" b="0" i="0" kern="1200" dirty="0">
                <a:solidFill>
                  <a:schemeClr val="tx1"/>
                </a:solidFill>
                <a:effectLst/>
                <a:latin typeface="Open Sans"/>
                <a:ea typeface="Open Sans"/>
                <a:cs typeface="Open Sans"/>
              </a:rPr>
              <a:t>del suelo y en las fracturas de las formaciones rocosas. En la figura se muestran las diferentes </a:t>
            </a:r>
            <a:r>
              <a:rPr lang="en-GB" sz="1600" b="0" i="0" kern="1200" baseline="0" dirty="0">
                <a:solidFill>
                  <a:schemeClr val="tx1"/>
                </a:solidFill>
                <a:effectLst/>
                <a:latin typeface="Open Sans"/>
                <a:ea typeface="Open Sans"/>
                <a:cs typeface="Open Sans"/>
              </a:rPr>
              <a:t>capas bajo la superficie terrestre. Justo debajo de la superficie, hay una zona no saturada en el suelo por la que se filtra el agua. El nivel freático </a:t>
            </a:r>
            <a:r>
              <a:rPr lang="en-GB" sz="1600" dirty="0">
                <a:latin typeface="Open Sans"/>
                <a:ea typeface="Open Sans"/>
                <a:cs typeface="Open Sans"/>
              </a:rPr>
              <a:t>comienza en el </a:t>
            </a:r>
            <a:r>
              <a:rPr lang="en-GB" sz="1600" b="0" i="0" kern="1200" dirty="0">
                <a:solidFill>
                  <a:schemeClr val="tx1"/>
                </a:solidFill>
                <a:effectLst/>
                <a:latin typeface="Open Sans"/>
                <a:ea typeface="Open Sans"/>
                <a:cs typeface="Open Sans"/>
              </a:rPr>
              <a:t>punto donde termina la zona no saturada. Hay dos tipos de acuíferos </a:t>
            </a:r>
            <a:r>
              <a:rPr lang="en-GB" sz="1600" b="0" i="0" kern="1200" baseline="0" dirty="0">
                <a:solidFill>
                  <a:schemeClr val="tx1"/>
                </a:solidFill>
                <a:effectLst/>
                <a:latin typeface="Open Sans"/>
                <a:ea typeface="Open Sans"/>
                <a:cs typeface="Open Sans"/>
              </a:rPr>
              <a:t>subterráneos. Los acuíferos no confinados son aquellos que no están confinados por ninguna capa rocosa impermeable. Los acuíferos confinados son aquellos que están separados de las otras capas por rocas duras impermeables también llamadas acuitardo. Los acuíferos no confinados también son fácilmente accesibles y nuestras modernas bombas de agua suelen extraer agua de esta capa. Los acuíferos confinados suelen requerir pozos profundos y artesianos para acceder al agua que contienen. </a:t>
            </a:r>
            <a:r>
              <a:rPr lang="en-US" sz="1600" baseline="0" dirty="0">
                <a:solidFill>
                  <a:schemeClr val="tx1"/>
                </a:solidFill>
                <a:latin typeface="Open Sans"/>
                <a:ea typeface="Open Sans"/>
                <a:cs typeface="Open Sans"/>
              </a:rPr>
              <a:t>También es interesante señalar que alrededor </a:t>
            </a:r>
            <a:r>
              <a:rPr lang="en-GB" sz="1600" dirty="0">
                <a:latin typeface="Open Sans"/>
                <a:ea typeface="Open Sans"/>
                <a:cs typeface="Open Sans"/>
              </a:rPr>
              <a:t>del 30% del agua dulce mundial se encuentra en forma de agua subterránea. Y el 40% de todo el riego del mundo procede de fuentes subterráneas. Estas son una de las </a:t>
            </a:r>
            <a:r>
              <a:rPr lang="en-GB" sz="1600" baseline="0" dirty="0">
                <a:latin typeface="Open Sans"/>
                <a:ea typeface="Open Sans"/>
                <a:cs typeface="Open Sans"/>
              </a:rPr>
              <a:t>principales razones por las que se utilizan marcos como los CLEW para explorar vías sostenibles de uso y gestión de nuestros recursos de agua subterránea.</a:t>
            </a:r>
            <a:endParaRPr lang="en-US" dirty="0"/>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23</a:t>
            </a:fld>
            <a:endParaRPr lang="en-US"/>
          </a:p>
        </p:txBody>
      </p:sp>
    </p:spTree>
    <p:extLst>
      <p:ext uri="{BB962C8B-B14F-4D97-AF65-F5344CB8AC3E}">
        <p14:creationId xmlns:p14="http://schemas.microsoft.com/office/powerpoint/2010/main" val="1550477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GB" sz="1600" b="1" noProof="0" dirty="0">
                <a:latin typeface="Open Sans"/>
                <a:ea typeface="Open Sans"/>
                <a:cs typeface="Open Sans"/>
              </a:rPr>
              <a:t>La recarga de las aguas subterráneas </a:t>
            </a:r>
            <a:r>
              <a:rPr lang="en-GB" sz="1600" noProof="0" dirty="0">
                <a:latin typeface="Open Sans"/>
                <a:ea typeface="Open Sans"/>
                <a:cs typeface="Open Sans"/>
              </a:rPr>
              <a:t>es un proceso hidrológico en el que el agua desciende desde </a:t>
            </a:r>
            <a:r>
              <a:rPr lang="en-GB" sz="1600" dirty="0">
                <a:latin typeface="Open Sans"/>
                <a:ea typeface="Open Sans"/>
                <a:cs typeface="Open Sans"/>
              </a:rPr>
              <a:t>la superficie </a:t>
            </a:r>
            <a:r>
              <a:rPr lang="en-GB" sz="1600" noProof="0" dirty="0">
                <a:latin typeface="Open Sans"/>
                <a:ea typeface="Open Sans"/>
                <a:cs typeface="Open Sans"/>
              </a:rPr>
              <a:t>hasta el subsuelo. La recarga de las aguas subterráneas y la escorrentía son procesos que van de la mano. Factores </a:t>
            </a:r>
            <a:r>
              <a:rPr lang="en-GB" sz="1600" baseline="0" noProof="0" dirty="0">
                <a:latin typeface="Open Sans"/>
                <a:ea typeface="Open Sans"/>
                <a:cs typeface="Open Sans"/>
              </a:rPr>
              <a:t>como la cubierta del terreno, la vegetación y la pendiente desempeñan un papel importante a la hora de afectar a las tasas de recarga. Las tasas de recarga suelen ser menores en </a:t>
            </a:r>
            <a:r>
              <a:rPr lang="en-GB" sz="1600" dirty="0">
                <a:latin typeface="Open Sans"/>
                <a:ea typeface="Open Sans"/>
                <a:cs typeface="Open Sans"/>
              </a:rPr>
              <a:t>un </a:t>
            </a:r>
            <a:r>
              <a:rPr lang="en-GB" sz="1600" baseline="0" noProof="0" dirty="0">
                <a:latin typeface="Open Sans"/>
                <a:ea typeface="Open Sans"/>
                <a:cs typeface="Open Sans"/>
              </a:rPr>
              <a:t>terreno inclinado que en una superficie plana. La cantidad de humedad del suelo afecta a la velocidad de recarga. Si el suelo está saturado, no puede filtrarse agua adicional a través de la superficie y, por tanto, aumenta la escorrentía y viceversa. Los tipos de cobertura del suelo, como los bosques y las tierras pantanosas, ayudan a regular la escorrentía absorbiendo más agua y reduciendo así la aparición de inundaciones. La geología del subsuelo también es un factor que contribuye a la recarga de </a:t>
            </a:r>
            <a:r>
              <a:rPr lang="en-GB" sz="1600" dirty="0">
                <a:latin typeface="Open Sans"/>
                <a:ea typeface="Open Sans"/>
                <a:cs typeface="Open Sans"/>
              </a:rPr>
              <a:t>las aguas subterráneas</a:t>
            </a:r>
            <a:r>
              <a:rPr lang="en-GB" sz="1600" baseline="0" noProof="0" dirty="0">
                <a:latin typeface="Open Sans"/>
                <a:ea typeface="Open Sans"/>
                <a:cs typeface="Open Sans"/>
              </a:rPr>
              <a:t>. </a:t>
            </a:r>
            <a:r>
              <a:rPr lang="en-GB" sz="1200" b="0" i="0" kern="1200" noProof="0" dirty="0">
                <a:solidFill>
                  <a:schemeClr val="tx1"/>
                </a:solidFill>
                <a:effectLst/>
                <a:latin typeface="+mn-lt"/>
                <a:ea typeface="+mn-ea"/>
                <a:cs typeface="+mn-cs"/>
              </a:rPr>
              <a:t>Un </a:t>
            </a:r>
            <a:r>
              <a:rPr lang="en-GB" sz="1200" b="1" i="0" kern="1200" noProof="0" dirty="0">
                <a:solidFill>
                  <a:schemeClr val="tx1"/>
                </a:solidFill>
                <a:effectLst/>
                <a:latin typeface="+mn-lt"/>
                <a:ea typeface="+mn-ea"/>
                <a:cs typeface="+mn-cs"/>
              </a:rPr>
              <a:t>acuífero confinado </a:t>
            </a:r>
            <a:r>
              <a:rPr lang="en-GB" sz="1200" b="0" i="0" kern="1200" noProof="0" dirty="0">
                <a:solidFill>
                  <a:schemeClr val="tx1"/>
                </a:solidFill>
                <a:effectLst/>
                <a:latin typeface="+mn-lt"/>
                <a:ea typeface="+mn-ea"/>
                <a:cs typeface="+mn-cs"/>
              </a:rPr>
              <a:t>se forma cuando el agua se acumula, por presión o gravedad, entre dos capas de roca impermeable </a:t>
            </a:r>
            <a:r>
              <a:rPr lang="en-GB" sz="1200" b="0" i="0" kern="1200" baseline="0" noProof="0" dirty="0">
                <a:solidFill>
                  <a:schemeClr val="tx1"/>
                </a:solidFill>
                <a:effectLst/>
                <a:latin typeface="+mn-lt"/>
                <a:ea typeface="+mn-ea"/>
                <a:cs typeface="+mn-cs"/>
              </a:rPr>
              <a:t>y se almacena durante milenios. Algunas regiones del mundo con estrés hídrico dependen exclusivamente de estos recursos hídricos subterráneos no renovables. Un ejemplo destacado es el sistema acuífero del noroeste del Sahara, donde una gran parte de los países del norte de África dependen de un gran acuífero confinado para la mayor parte de </a:t>
            </a:r>
            <a:r>
              <a:rPr lang="en-GB" dirty="0"/>
              <a:t>su </a:t>
            </a:r>
            <a:r>
              <a:rPr lang="en-GB" sz="1200" b="0" i="0" kern="1200" baseline="0" noProof="0" dirty="0">
                <a:solidFill>
                  <a:schemeClr val="tx1"/>
                </a:solidFill>
                <a:effectLst/>
                <a:latin typeface="+mn-lt"/>
                <a:ea typeface="+mn-ea"/>
                <a:cs typeface="+mn-cs"/>
              </a:rPr>
              <a:t>uso doméstico y agrícola del agua. Con esto concluye el debate sobre el balance hídrico y sus componentes básicos.</a:t>
            </a:r>
            <a:endParaRPr lang="en-GB" sz="1600" noProof="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24</a:t>
            </a:fld>
            <a:endParaRPr lang="en-US" dirty="0"/>
          </a:p>
        </p:txBody>
      </p:sp>
    </p:spTree>
    <p:extLst>
      <p:ext uri="{BB962C8B-B14F-4D97-AF65-F5344CB8AC3E}">
        <p14:creationId xmlns:p14="http://schemas.microsoft.com/office/powerpoint/2010/main" val="2086255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GB" sz="1600" noProof="0" dirty="0">
                <a:latin typeface="Open Sans"/>
                <a:ea typeface="Open Sans"/>
                <a:cs typeface="Open Sans"/>
              </a:rPr>
              <a:t>El </a:t>
            </a:r>
            <a:r>
              <a:rPr lang="en-GB" sz="1600" baseline="0" noProof="0" dirty="0">
                <a:latin typeface="Open Sans"/>
                <a:ea typeface="Open Sans"/>
                <a:cs typeface="Open Sans"/>
              </a:rPr>
              <a:t>esquema ilustra la representación del balance hídrico dentro de los modelos CLEWs. Aquí se presenta el ejemplo de </a:t>
            </a:r>
            <a:r>
              <a:rPr lang="en-GB" sz="1600" dirty="0">
                <a:latin typeface="Open Sans"/>
                <a:ea typeface="Open Sans"/>
                <a:cs typeface="Open Sans"/>
              </a:rPr>
              <a:t>una </a:t>
            </a:r>
            <a:r>
              <a:rPr lang="en-GB" sz="1600" baseline="0" noProof="0" dirty="0">
                <a:latin typeface="Open Sans"/>
                <a:ea typeface="Open Sans"/>
                <a:cs typeface="Open Sans"/>
              </a:rPr>
              <a:t>plantación de caña de azúcar </a:t>
            </a:r>
            <a:r>
              <a:rPr lang="en-GB" sz="1600" dirty="0">
                <a:latin typeface="Open Sans"/>
                <a:ea typeface="Open Sans"/>
                <a:cs typeface="Open Sans"/>
              </a:rPr>
              <a:t>de secano</a:t>
            </a:r>
            <a:r>
              <a:rPr lang="en-GB" sz="1600" baseline="0" noProof="0" dirty="0">
                <a:latin typeface="Open Sans"/>
                <a:ea typeface="Open Sans"/>
                <a:cs typeface="Open Sans"/>
              </a:rPr>
              <a:t>. Están representados los cuatro componentes discutidos en las diapositivas anteriores. Para cada una de las entradas y salidas, se calcularán los coeficientes respectivos, específicos para el cultivo y la región, y se implementarán dentro del modelo CLEWs. En el caso de la opción de regadío, habrá una entrada adicional de agua suministrada artificialmente, que incluirá sus propias necesidades de energía para el bombeo. Es importante tener en cuenta que el balance hídrico existe para todos los tipos de cobertura del suelo. No es específico de las tierras agrícolas. En el modelo, las tasas de recarga de </a:t>
            </a:r>
            <a:r>
              <a:rPr lang="en-GB" sz="1600" dirty="0">
                <a:latin typeface="Open Sans"/>
                <a:ea typeface="Open Sans"/>
                <a:cs typeface="Open Sans"/>
              </a:rPr>
              <a:t>las aguas subterráneas </a:t>
            </a:r>
            <a:r>
              <a:rPr lang="en-GB" sz="1600" baseline="0" noProof="0" dirty="0">
                <a:latin typeface="Open Sans"/>
                <a:ea typeface="Open Sans"/>
                <a:cs typeface="Open Sans"/>
              </a:rPr>
              <a:t>suelen mantenerse constantes</a:t>
            </a:r>
            <a:r>
              <a:rPr lang="en-GB" sz="1600" dirty="0">
                <a:latin typeface="Open Sans"/>
                <a:ea typeface="Open Sans"/>
                <a:cs typeface="Open Sans"/>
              </a:rPr>
              <a:t>, </a:t>
            </a:r>
            <a:r>
              <a:rPr lang="en-GB" sz="1600" baseline="0" noProof="0" dirty="0">
                <a:latin typeface="Open Sans"/>
                <a:ea typeface="Open Sans"/>
                <a:cs typeface="Open Sans"/>
              </a:rPr>
              <a:t>suponiendo que una determinada geología sólo tendrá una tasa de recarga constante. Esta suposición se utiliza para simplificar la representación de la recarga de aguas subterráneas en el modelo de ejemplo. En los modelos a escala de país, los valores medidos pueden utilizarse para representar con precisión la tasa de recarga real. </a:t>
            </a:r>
            <a:r>
              <a:rPr lang="en-GB" sz="1600" baseline="0" noProof="0" dirty="0">
                <a:latin typeface="Open Sans" panose="020B0606030504020204" pitchFamily="34" charset="0"/>
                <a:ea typeface="Open Sans" panose="020B0606030504020204" pitchFamily="34" charset="0"/>
                <a:cs typeface="Open Sans" panose="020B0606030504020204" pitchFamily="34" charset="0"/>
              </a:rPr>
              <a:t>Con esto concluye la conferencia sobre la introducción a los sistemas hídricos. La próxima conferencia se centrará en el sistema climático. </a:t>
            </a:r>
            <a:endParaRPr lang="en-GB" sz="1600" baseline="0" noProof="0" dirty="0">
              <a:latin typeface="Open Sans"/>
              <a:ea typeface="Open Sans"/>
              <a:cs typeface="Open Sans"/>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25</a:t>
            </a:fld>
            <a:endParaRPr lang="en-US" dirty="0"/>
          </a:p>
        </p:txBody>
      </p:sp>
    </p:spTree>
    <p:extLst>
      <p:ext uri="{BB962C8B-B14F-4D97-AF65-F5344CB8AC3E}">
        <p14:creationId xmlns:p14="http://schemas.microsoft.com/office/powerpoint/2010/main" val="3388658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El agua se </a:t>
            </a:r>
            <a:r>
              <a:rPr lang="en-GB" sz="1200" b="0" i="0" kern="1200" dirty="0">
                <a:solidFill>
                  <a:schemeClr val="tx1"/>
                </a:solidFill>
                <a:effectLst/>
                <a:latin typeface="+mn-lt"/>
                <a:ea typeface="+mn-ea"/>
                <a:cs typeface="+mn-cs"/>
              </a:rPr>
              <a:t>encuentra en toda la Tierra, en el océano, en la tierra y en la atmósfera. El </a:t>
            </a:r>
            <a:r>
              <a:rPr lang="en-GB" sz="1200" b="1" i="0" kern="1200" dirty="0">
                <a:solidFill>
                  <a:schemeClr val="tx1"/>
                </a:solidFill>
                <a:effectLst/>
                <a:latin typeface="+mn-lt"/>
                <a:ea typeface="+mn-ea"/>
                <a:cs typeface="+mn-cs"/>
              </a:rPr>
              <a:t>ciclo del agua </a:t>
            </a:r>
            <a:r>
              <a:rPr lang="en-GB" sz="1200" b="0" i="0" kern="1200" dirty="0">
                <a:solidFill>
                  <a:schemeClr val="tx1"/>
                </a:solidFill>
                <a:effectLst/>
                <a:latin typeface="+mn-lt"/>
                <a:ea typeface="+mn-ea"/>
                <a:cs typeface="+mn-cs"/>
              </a:rPr>
              <a:t>es el camino que sigue toda el agua al desplazarse por nuestro planeta. Para </a:t>
            </a:r>
            <a:r>
              <a:rPr lang="en-GB" sz="1200" b="0" i="0" kern="1200" baseline="0" dirty="0">
                <a:solidFill>
                  <a:schemeClr val="tx1"/>
                </a:solidFill>
                <a:effectLst/>
                <a:latin typeface="+mn-lt"/>
                <a:ea typeface="+mn-ea"/>
                <a:cs typeface="+mn-cs"/>
              </a:rPr>
              <a:t>entender el ciclo del agua, es importante saber cómo y dónde existe el agua. El agua existe en tres estados principales: agua líquida, agua sólida en forma de nieve y hielo, y en estado gaseoso como vapor de agua. El agua nos resulta más familiar en su forma líquida. </a:t>
            </a:r>
            <a:r>
              <a:rPr lang="en-GB" sz="1200" b="0" i="0" kern="1200" dirty="0">
                <a:solidFill>
                  <a:schemeClr val="tx1"/>
                </a:solidFill>
                <a:effectLst/>
                <a:latin typeface="+mn-lt"/>
                <a:ea typeface="+mn-ea"/>
                <a:cs typeface="+mn-cs"/>
              </a:rPr>
              <a:t>Cuando el agua se congela, sus moléculas se separan </a:t>
            </a:r>
            <a:r>
              <a:rPr lang="en-GB" dirty="0"/>
              <a:t>más, </a:t>
            </a:r>
            <a:r>
              <a:rPr lang="en-GB" sz="1200" b="0" i="0" kern="1200" baseline="0" dirty="0">
                <a:solidFill>
                  <a:schemeClr val="tx1"/>
                </a:solidFill>
                <a:effectLst/>
                <a:latin typeface="+mn-lt"/>
                <a:ea typeface="+mn-ea"/>
                <a:cs typeface="+mn-cs"/>
              </a:rPr>
              <a:t>formando hielo, que es </a:t>
            </a:r>
            <a:r>
              <a:rPr lang="en-GB" sz="1200" b="0" i="0" kern="1200" dirty="0">
                <a:solidFill>
                  <a:schemeClr val="tx1"/>
                </a:solidFill>
                <a:effectLst/>
                <a:latin typeface="+mn-lt"/>
                <a:ea typeface="+mn-ea"/>
                <a:cs typeface="+mn-cs"/>
              </a:rPr>
              <a:t>menos denso que el agua. Cuando el agua </a:t>
            </a:r>
            <a:r>
              <a:rPr lang="en-GB" sz="1200" b="0" i="0" kern="1200" baseline="0" dirty="0">
                <a:solidFill>
                  <a:schemeClr val="tx1"/>
                </a:solidFill>
                <a:effectLst/>
                <a:latin typeface="+mn-lt"/>
                <a:ea typeface="+mn-ea"/>
                <a:cs typeface="+mn-cs"/>
              </a:rPr>
              <a:t>absorbe energía</a:t>
            </a:r>
            <a:r>
              <a:rPr lang="en-GB" sz="1200" b="0" i="0" kern="1200" dirty="0">
                <a:solidFill>
                  <a:schemeClr val="tx1"/>
                </a:solidFill>
                <a:effectLst/>
                <a:latin typeface="+mn-lt"/>
                <a:ea typeface="+mn-ea"/>
                <a:cs typeface="+mn-cs"/>
              </a:rPr>
              <a:t>, pasa del estado líquido al vapor de agua. En cuanto a su ubicación, el agua existe </a:t>
            </a:r>
            <a:r>
              <a:rPr lang="en-GB" sz="1200" b="0" i="0" kern="1200" baseline="0" dirty="0">
                <a:solidFill>
                  <a:schemeClr val="tx1"/>
                </a:solidFill>
                <a:effectLst/>
                <a:latin typeface="+mn-lt"/>
                <a:ea typeface="+mn-ea"/>
                <a:cs typeface="+mn-cs"/>
              </a:rPr>
              <a:t>en diferentes lugares. En su forma líquida, en la superficie, se encuentra en océanos, ríos, lagos y arroyos. Bajo tierra, existe como agua subterránea en los acuíferos y como humedad del suelo. También se encuentra en todos los seres vivos. Es </a:t>
            </a:r>
            <a:r>
              <a:rPr lang="en-GB" dirty="0"/>
              <a:t>bien sabido </a:t>
            </a:r>
            <a:r>
              <a:rPr lang="en-GB" sz="1200" b="0" i="0" kern="1200" baseline="0" dirty="0">
                <a:solidFill>
                  <a:schemeClr val="tx1"/>
                </a:solidFill>
                <a:effectLst/>
                <a:latin typeface="+mn-lt"/>
                <a:ea typeface="+mn-ea"/>
                <a:cs typeface="+mn-cs"/>
              </a:rPr>
              <a:t>que aproximadamente el 60% del peso del cuerpo humano proviene del agua líquida. En su estado sólido como hielo o nieve, existe como glaciares y nieve en las montañas. El </a:t>
            </a:r>
            <a:r>
              <a:rPr lang="en-GB" sz="1200" b="0" i="0" kern="1200" dirty="0">
                <a:solidFill>
                  <a:schemeClr val="tx1"/>
                </a:solidFill>
                <a:effectLst/>
                <a:latin typeface="+mn-lt"/>
                <a:ea typeface="+mn-ea"/>
                <a:cs typeface="+mn-cs"/>
              </a:rPr>
              <a:t>agua en </a:t>
            </a:r>
            <a:r>
              <a:rPr lang="en-GB" sz="1200" b="0" i="0" kern="1200" baseline="0" dirty="0">
                <a:solidFill>
                  <a:schemeClr val="tx1"/>
                </a:solidFill>
                <a:effectLst/>
                <a:latin typeface="+mn-lt"/>
                <a:ea typeface="+mn-ea"/>
                <a:cs typeface="+mn-cs"/>
              </a:rPr>
              <a:t>su forma gaseosa o </a:t>
            </a:r>
            <a:r>
              <a:rPr lang="en-GB" sz="1200" b="0" i="0" kern="1200" dirty="0">
                <a:solidFill>
                  <a:schemeClr val="tx1"/>
                </a:solidFill>
                <a:effectLst/>
                <a:latin typeface="+mn-lt"/>
                <a:ea typeface="+mn-ea"/>
                <a:cs typeface="+mn-cs"/>
              </a:rPr>
              <a:t>vapor está siempre presente en el aire que nos rodea. </a:t>
            </a:r>
            <a:r>
              <a:rPr lang="en-GB" sz="1200" b="0" i="0" kern="1200" baseline="0" dirty="0">
                <a:solidFill>
                  <a:schemeClr val="tx1"/>
                </a:solidFill>
                <a:effectLst/>
                <a:latin typeface="+mn-lt"/>
                <a:ea typeface="+mn-ea"/>
                <a:cs typeface="+mn-cs"/>
              </a:rPr>
              <a:t>Cuando hablamos del ciclo del agua, nos referimos al movimiento del agua entre los diferentes lugares como </a:t>
            </a:r>
            <a:r>
              <a:rPr lang="en-GB" dirty="0"/>
              <a:t>resultado de la </a:t>
            </a:r>
            <a:r>
              <a:rPr lang="en-GB" sz="1200" b="0" i="0" kern="1200" baseline="0" dirty="0">
                <a:solidFill>
                  <a:schemeClr val="tx1"/>
                </a:solidFill>
                <a:effectLst/>
                <a:latin typeface="+mn-lt"/>
                <a:ea typeface="+mn-ea"/>
                <a:cs typeface="+mn-cs"/>
              </a:rPr>
              <a:t>transformación de un estado a </a:t>
            </a:r>
            <a:r>
              <a:rPr lang="en-GB" dirty="0"/>
              <a:t>otro</a:t>
            </a:r>
            <a:r>
              <a:rPr lang="en-GB" sz="1200" b="0" i="0" kern="1200" baseline="0" dirty="0">
                <a:solidFill>
                  <a:schemeClr val="tx1"/>
                </a:solidFill>
                <a:effectLst/>
                <a:latin typeface="+mn-lt"/>
                <a:ea typeface="+mn-ea"/>
                <a:cs typeface="+mn-cs"/>
              </a:rPr>
              <a:t>. Este movimiento está impulsado principalmente por la energía del sol. El ciclo comienza con la evaporación de las fuentes de agua superficiales, como los océanos, los arroyos y los ríos</a:t>
            </a:r>
            <a:r>
              <a:rPr lang="en-GB" dirty="0"/>
              <a:t>, </a:t>
            </a:r>
            <a:r>
              <a:rPr lang="en-GB" sz="1200" b="0" i="0" kern="1200" baseline="0" dirty="0">
                <a:solidFill>
                  <a:schemeClr val="tx1"/>
                </a:solidFill>
                <a:effectLst/>
                <a:latin typeface="+mn-lt"/>
                <a:ea typeface="+mn-ea"/>
                <a:cs typeface="+mn-cs"/>
              </a:rPr>
              <a:t>y la transpiración de los árboles.  A continuación, el vapor de agua forma nubes, se enfría y </a:t>
            </a:r>
            <a:r>
              <a:rPr lang="en-GB" dirty="0"/>
              <a:t>se condensa </a:t>
            </a:r>
            <a:r>
              <a:rPr lang="en-GB" sz="1200" b="0" i="0" kern="1200" baseline="0" dirty="0">
                <a:solidFill>
                  <a:schemeClr val="tx1"/>
                </a:solidFill>
                <a:effectLst/>
                <a:latin typeface="+mn-lt"/>
                <a:ea typeface="+mn-ea"/>
                <a:cs typeface="+mn-cs"/>
              </a:rPr>
              <a:t>para formar nieve o agua líquida. Esta agua vuelve a fluir hacia los ríos y arroyos y también se filtra al subsuelo para recargar los acuíferos y completar el ciclo. En este módulo se repasarán los procesos mencionados anteriormente.</a:t>
            </a:r>
            <a:endParaRPr lang="en-US" baseline="0" dirty="0"/>
          </a:p>
          <a:p>
            <a:endParaRPr lang="sv-SE" dirty="0"/>
          </a:p>
        </p:txBody>
      </p:sp>
      <p:sp>
        <p:nvSpPr>
          <p:cNvPr id="4" name="Slide Number Placeholder 3"/>
          <p:cNvSpPr>
            <a:spLocks noGrp="1"/>
          </p:cNvSpPr>
          <p:nvPr>
            <p:ph type="sldNum" sz="quarter" idx="5"/>
          </p:nvPr>
        </p:nvSpPr>
        <p:spPr/>
        <p:txBody>
          <a:bodyPr/>
          <a:lstStyle/>
          <a:p>
            <a:fld id="{B698FC84-7549-424A-9090-8C112A69B027}" type="slidenum">
              <a:rPr lang="en-US" smtClean="0"/>
              <a:t>3</a:t>
            </a:fld>
            <a:endParaRPr lang="en-US"/>
          </a:p>
        </p:txBody>
      </p:sp>
    </p:spTree>
    <p:extLst>
      <p:ext uri="{BB962C8B-B14F-4D97-AF65-F5344CB8AC3E}">
        <p14:creationId xmlns:p14="http://schemas.microsoft.com/office/powerpoint/2010/main" val="1312806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¿Dónde y en qué forma existe el agua en la Tierra? Aproximadamente el 97% del agua de la Tierra está en los océanos. Y existe en forma de agua salada. El agua dulce, que es fundamental para la supervivencia de los seres vivos</a:t>
            </a:r>
            <a:r>
              <a:rPr lang="en-US" dirty="0"/>
              <a:t>, </a:t>
            </a:r>
            <a:r>
              <a:rPr lang="en-US" baseline="0" dirty="0"/>
              <a:t>ocupa una escasa parte del 2,5%. Una parte importante de este recurso de agua dulce se encuentra en los glaciares y los casquetes de hielo de la Tierra. Después de los glaciares, el agua dulce también se encuentra en el subsuelo, en acuíferos confinados o no confinados. También se encuentra en la superficie terrestre en forma de ríos, lagos, estanques y pantanos. También es importante saber que el agua está presente en los seres vivos y en la atmósfera en forma de </a:t>
            </a:r>
            <a:r>
              <a:rPr lang="en-US" dirty="0" err="1"/>
              <a:t>vapor de</a:t>
            </a:r>
            <a:r>
              <a:rPr lang="en-US" baseline="0" dirty="0"/>
              <a:t> agua. Sin embargo, </a:t>
            </a:r>
            <a:r>
              <a:rPr lang="en-US" dirty="0"/>
              <a:t>esta proporción </a:t>
            </a:r>
            <a:r>
              <a:rPr lang="en-US" baseline="0" dirty="0"/>
              <a:t>es inferior al 1% del total de agua dulce disponible en la Tierra.</a:t>
            </a:r>
          </a:p>
          <a:p>
            <a:endParaRPr lang="sv-SE" dirty="0"/>
          </a:p>
        </p:txBody>
      </p:sp>
      <p:sp>
        <p:nvSpPr>
          <p:cNvPr id="4" name="Slide Number Placeholder 3"/>
          <p:cNvSpPr>
            <a:spLocks noGrp="1"/>
          </p:cNvSpPr>
          <p:nvPr>
            <p:ph type="sldNum" sz="quarter" idx="5"/>
          </p:nvPr>
        </p:nvSpPr>
        <p:spPr/>
        <p:txBody>
          <a:bodyPr/>
          <a:lstStyle/>
          <a:p>
            <a:fld id="{B698FC84-7549-424A-9090-8C112A69B027}" type="slidenum">
              <a:rPr lang="en-US" smtClean="0"/>
              <a:t>4</a:t>
            </a:fld>
            <a:endParaRPr lang="en-US"/>
          </a:p>
        </p:txBody>
      </p:sp>
    </p:spTree>
    <p:extLst>
      <p:ext uri="{BB962C8B-B14F-4D97-AF65-F5344CB8AC3E}">
        <p14:creationId xmlns:p14="http://schemas.microsoft.com/office/powerpoint/2010/main" val="3219778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¿Cuáles son los principales </a:t>
            </a:r>
            <a:r>
              <a:rPr lang="en-US" baseline="0" noProof="0" dirty="0"/>
              <a:t>retos a la hora de utilizar de forma sostenible los escasos recursos hídricos</a:t>
            </a:r>
            <a:r>
              <a:rPr lang="en-US" dirty="0"/>
              <a:t>? </a:t>
            </a:r>
            <a:r>
              <a:rPr lang="en-US" sz="1200" dirty="0"/>
              <a:t>3 de cada 10 personas carecen de acceso a servicios de </a:t>
            </a:r>
            <a:r>
              <a:rPr lang="en-US" sz="1200" b="1" dirty="0"/>
              <a:t>agua potable gestionados de forma segura</a:t>
            </a:r>
            <a:r>
              <a:rPr lang="en-US" sz="1200" dirty="0"/>
              <a:t>. La gestión segura </a:t>
            </a:r>
            <a:r>
              <a:rPr lang="en-US" sz="1200" baseline="0" dirty="0"/>
              <a:t>se refiere al agua no contaminada a la que se puede acceder en distancias razonables. La escasez </a:t>
            </a:r>
            <a:r>
              <a:rPr lang="en-US" sz="1200" b="1" dirty="0"/>
              <a:t>de agua </a:t>
            </a:r>
            <a:r>
              <a:rPr lang="en-US" sz="1200" dirty="0"/>
              <a:t>afecta a más del 40% de la población mundial y se prevé que aumente. Esta escasez puede </a:t>
            </a:r>
            <a:r>
              <a:rPr lang="en-US" sz="1200" baseline="0" dirty="0"/>
              <a:t>interpretarse </a:t>
            </a:r>
            <a:r>
              <a:rPr lang="en-US" sz="1200" dirty="0"/>
              <a:t>de </a:t>
            </a:r>
            <a:r>
              <a:rPr lang="en-US" dirty="0"/>
              <a:t>tres </a:t>
            </a:r>
            <a:r>
              <a:rPr lang="en-US" sz="1200" dirty="0"/>
              <a:t>maneras. Primero, en términos de </a:t>
            </a:r>
            <a:r>
              <a:rPr lang="en-US" sz="1200" baseline="0" dirty="0"/>
              <a:t>falta de disponibilidad de agua. En segundo lugar, en términos de la falta de infraestructuras para suministrar y tratar el agua para las masas. En tercer lugar, en términos de fracaso de las políticas e instituciones que han conducido a la escasez. </a:t>
            </a:r>
            <a:r>
              <a:rPr lang="en-US" sz="1200" dirty="0"/>
              <a:t>Más de 1.700 millones de personas viven actualmente en cuencas fluviales donde el </a:t>
            </a:r>
            <a:r>
              <a:rPr lang="en-US" sz="1200" b="1" dirty="0"/>
              <a:t>uso del agua supera la recarga</a:t>
            </a:r>
            <a:r>
              <a:rPr lang="en-US" sz="1200" dirty="0"/>
              <a:t>. </a:t>
            </a:r>
            <a:r>
              <a:rPr lang="en-US" sz="1200" baseline="0" dirty="0"/>
              <a:t>En </a:t>
            </a:r>
            <a:r>
              <a:rPr lang="en-US" sz="1200" dirty="0"/>
              <a:t>otras palabras, </a:t>
            </a:r>
            <a:r>
              <a:rPr lang="en-US" sz="1200" baseline="0" dirty="0"/>
              <a:t>en muchas partes del mundo el </a:t>
            </a:r>
            <a:r>
              <a:rPr lang="en-US" sz="1200" dirty="0"/>
              <a:t>agua se extrae a </a:t>
            </a:r>
            <a:r>
              <a:rPr lang="en-US" sz="1200" baseline="0" dirty="0"/>
              <a:t>un ritmo más rápido que la tasa de reposición. </a:t>
            </a:r>
            <a:r>
              <a:rPr lang="en-US" sz="1200" dirty="0"/>
              <a:t>Más del 80% de las aguas residuales resultantes de las actividades humanas se vierten </a:t>
            </a:r>
            <a:r>
              <a:rPr lang="en-US" sz="1200" b="1" dirty="0"/>
              <a:t>a los ríos o al mar sin </a:t>
            </a:r>
            <a:r>
              <a:rPr lang="en-US" sz="1200" b="1" baseline="0" dirty="0"/>
              <a:t>eliminar ningún contaminante. </a:t>
            </a:r>
            <a:r>
              <a:rPr lang="en-US" sz="1200" dirty="0"/>
              <a:t>Por último, las inundaciones y otras </a:t>
            </a:r>
            <a:r>
              <a:rPr lang="en-US" sz="1200" b="1" dirty="0"/>
              <a:t>catástrofes relacionadas con el agua representan </a:t>
            </a:r>
            <a:r>
              <a:rPr lang="en-US" sz="1200" dirty="0"/>
              <a:t>alrededor del 70% de todas las muertes relacionadas con catástrofes naturales. </a:t>
            </a:r>
            <a:r>
              <a:rPr lang="en-US" sz="1200" b="0" dirty="0">
                <a:solidFill>
                  <a:schemeClr val="tx1"/>
                </a:solidFill>
              </a:rPr>
              <a:t>Los </a:t>
            </a:r>
            <a:r>
              <a:rPr lang="en-US" dirty="0"/>
              <a:t>problemas mencionados son </a:t>
            </a:r>
            <a:r>
              <a:rPr lang="en-US" sz="1200" b="0" baseline="0" dirty="0">
                <a:solidFill>
                  <a:schemeClr val="tx1"/>
                </a:solidFill>
              </a:rPr>
              <a:t>sólo algunos de los que </a:t>
            </a:r>
            <a:r>
              <a:rPr lang="en-US" dirty="0"/>
              <a:t>afectan </a:t>
            </a:r>
            <a:r>
              <a:rPr lang="en-US" sz="1200" b="0" baseline="0" dirty="0">
                <a:solidFill>
                  <a:schemeClr val="tx1"/>
                </a:solidFill>
              </a:rPr>
              <a:t>al sistema hídrico, lo que provoca estrés hídrico en muchas partes del mundo</a:t>
            </a:r>
            <a:r>
              <a:rPr lang="en-US" dirty="0"/>
              <a:t>. </a:t>
            </a:r>
            <a:endParaRPr lang="en-US" noProof="0" dirty="0"/>
          </a:p>
        </p:txBody>
      </p:sp>
      <p:sp>
        <p:nvSpPr>
          <p:cNvPr id="4" name="Slide Number Placeholder 3"/>
          <p:cNvSpPr>
            <a:spLocks noGrp="1"/>
          </p:cNvSpPr>
          <p:nvPr>
            <p:ph type="sldNum" sz="quarter" idx="5"/>
          </p:nvPr>
        </p:nvSpPr>
        <p:spPr/>
        <p:txBody>
          <a:bodyPr/>
          <a:lstStyle/>
          <a:p>
            <a:fld id="{B698FC84-7549-424A-9090-8C112A69B027}" type="slidenum">
              <a:rPr lang="en-US" smtClean="0"/>
              <a:t>5</a:t>
            </a:fld>
            <a:endParaRPr lang="en-US"/>
          </a:p>
        </p:txBody>
      </p:sp>
    </p:spTree>
    <p:extLst>
      <p:ext uri="{BB962C8B-B14F-4D97-AF65-F5344CB8AC3E}">
        <p14:creationId xmlns:p14="http://schemas.microsoft.com/office/powerpoint/2010/main" val="763345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noProof="0" dirty="0"/>
              <a:t>El índice de estrés </a:t>
            </a:r>
            <a:r>
              <a:rPr lang="en-US" noProof="0" dirty="0"/>
              <a:t>hídrico</a:t>
            </a:r>
            <a:r>
              <a:rPr lang="en-US" baseline="0" noProof="0" dirty="0"/>
              <a:t>, que se muestra en esta figura, es un indicador de la vulnerabilidad de ciertos países y regiones a la disponibilidad de agua. Este indicador es la relación entre la cantidad de agua extraída y la cantidad de agua renovable disponible en el mismo lugar. El indicador tiene en cuenta las precipitaciones locales </a:t>
            </a:r>
            <a:r>
              <a:rPr lang="en-US" b="1" dirty="0"/>
              <a:t>-es decir, la nieve y la lluvia-, las </a:t>
            </a:r>
            <a:r>
              <a:rPr lang="en-US" b="1" baseline="0" noProof="0" dirty="0"/>
              <a:t>aguas subterráneas disponibles, las aguas </a:t>
            </a:r>
            <a:r>
              <a:rPr lang="en-US" b="1" baseline="0" noProof="0" dirty="0" err="1"/>
              <a:t>transfronterizas</a:t>
            </a:r>
            <a:r>
              <a:rPr lang="en-US" b="1" baseline="0" noProof="0" dirty="0"/>
              <a:t> </a:t>
            </a:r>
            <a:r>
              <a:rPr lang="en-US" b="1" dirty="0"/>
              <a:t>tanto las entradas </a:t>
            </a:r>
            <a:r>
              <a:rPr lang="en-US" b="1" baseline="0" noProof="0" dirty="0"/>
              <a:t>como las </a:t>
            </a:r>
            <a:r>
              <a:rPr lang="en-US" b="1" dirty="0"/>
              <a:t>salidas- </a:t>
            </a:r>
            <a:r>
              <a:rPr lang="en-US" baseline="0" noProof="0" dirty="0"/>
              <a:t>y todos los tipos de extracción de agua en el lugar. El índice parte de cero, donde están representados los países con menor estrés hídrico. </a:t>
            </a:r>
            <a:r>
              <a:rPr lang="en-US" dirty="0"/>
              <a:t>Los países </a:t>
            </a:r>
            <a:r>
              <a:rPr lang="en-US" baseline="0" noProof="0" dirty="0"/>
              <a:t>que superan el umbral de uno se consideran bajo estrés severo</a:t>
            </a:r>
            <a:r>
              <a:rPr lang="en-US" dirty="0"/>
              <a:t>, ya que </a:t>
            </a:r>
            <a:r>
              <a:rPr lang="en-US" baseline="0" noProof="0" dirty="0"/>
              <a:t>están sobreexplotando sus recursos hídricos naturales. </a:t>
            </a:r>
            <a:r>
              <a:rPr lang="en-US" dirty="0"/>
              <a:t>El gráfico demuestra que varios </a:t>
            </a:r>
            <a:r>
              <a:rPr lang="en-US" baseline="0" noProof="0" dirty="0"/>
              <a:t>Estados de Asia Central, América y el norte de África están bajo estrés hídrico </a:t>
            </a:r>
            <a:r>
              <a:rPr lang="en-US" dirty="0"/>
              <a:t>severo</a:t>
            </a:r>
            <a:r>
              <a:rPr lang="en-US" baseline="0" noProof="0" dirty="0"/>
              <a:t>. También hay que tener en cuenta que estos índices de estrés hídrico pueden variar de vez en cuando en función de las precipitaciones locales. Sin embargo, las prolongadas temporadas de sequía en muchas partes del mundo no harán sino agravar el estrés. Se espera que la disponibilidad de agua sea un factor crucial en los diálogos y debates geopolíticos en el futuro, con posibilidades de conflictos potenciales.</a:t>
            </a:r>
            <a:endParaRPr lang="en-US" noProof="0" dirty="0"/>
          </a:p>
          <a:p>
            <a:endParaRPr lang="en-US" noProof="0" dirty="0"/>
          </a:p>
        </p:txBody>
      </p:sp>
      <p:sp>
        <p:nvSpPr>
          <p:cNvPr id="4" name="Slide Number Placeholder 3"/>
          <p:cNvSpPr>
            <a:spLocks noGrp="1"/>
          </p:cNvSpPr>
          <p:nvPr>
            <p:ph type="sldNum" sz="quarter" idx="5"/>
          </p:nvPr>
        </p:nvSpPr>
        <p:spPr/>
        <p:txBody>
          <a:bodyPr/>
          <a:lstStyle/>
          <a:p>
            <a:fld id="{B698FC84-7549-424A-9090-8C112A69B027}" type="slidenum">
              <a:rPr lang="en-US" smtClean="0"/>
              <a:t>6</a:t>
            </a:fld>
            <a:endParaRPr lang="en-US"/>
          </a:p>
        </p:txBody>
      </p:sp>
    </p:spTree>
    <p:extLst>
      <p:ext uri="{BB962C8B-B14F-4D97-AF65-F5344CB8AC3E}">
        <p14:creationId xmlns:p14="http://schemas.microsoft.com/office/powerpoint/2010/main" val="3106200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El aumento del estrés hídrico en todo el mundo </a:t>
            </a:r>
            <a:r>
              <a:rPr lang="en-US" baseline="0" noProof="0" dirty="0"/>
              <a:t>ha hecho saltar la alarma y ha llevado a la formulación de amplios objetivos para la extracción y el consumo sostenibles de agua. El ODS6, el sexto objetivo de desarrollo sostenible de la agenda de la ONU para 2030</a:t>
            </a:r>
            <a:r>
              <a:rPr lang="en-US" dirty="0"/>
              <a:t>, </a:t>
            </a:r>
            <a:r>
              <a:rPr lang="en-US" baseline="0" noProof="0" dirty="0"/>
              <a:t>está dedicado a </a:t>
            </a:r>
            <a:r>
              <a:rPr lang="en-US" dirty="0"/>
              <a:t>proporcionar </a:t>
            </a:r>
            <a:r>
              <a:rPr lang="en-GB" sz="1200" b="0" i="0" kern="1200" dirty="0">
                <a:solidFill>
                  <a:schemeClr val="tx1"/>
                </a:solidFill>
                <a:effectLst/>
                <a:latin typeface="+mn-lt"/>
                <a:ea typeface="+mn-ea"/>
                <a:cs typeface="+mn-cs"/>
              </a:rPr>
              <a:t>agua limpia y saneamiento para todos.</a:t>
            </a:r>
            <a:r>
              <a:rPr lang="en-GB" sz="1200" b="0" i="0" kern="1200" baseline="0" dirty="0">
                <a:solidFill>
                  <a:schemeClr val="tx1"/>
                </a:solidFill>
                <a:effectLst/>
                <a:latin typeface="+mn-lt"/>
                <a:ea typeface="+mn-ea"/>
                <a:cs typeface="+mn-cs"/>
              </a:rPr>
              <a:t> Se detallan algunas metas del ODS6 relacionadas con los sistemas de agua. La primera meta se refiere a lograr el </a:t>
            </a:r>
            <a:r>
              <a:rPr lang="en-US" sz="1200" b="1" dirty="0"/>
              <a:t>acceso universal y equitativo </a:t>
            </a:r>
            <a:r>
              <a:rPr lang="en-US" sz="1200" dirty="0"/>
              <a:t>al agua potable segura y asequible para todos. La segunda se refiere a </a:t>
            </a:r>
            <a:r>
              <a:rPr lang="en-US" sz="1200" baseline="0" dirty="0"/>
              <a:t>la mejora de la </a:t>
            </a:r>
            <a:r>
              <a:rPr lang="en-US" sz="1200" b="1" dirty="0"/>
              <a:t>calidad </a:t>
            </a:r>
            <a:r>
              <a:rPr lang="en-US" sz="1200" baseline="0" dirty="0"/>
              <a:t>del agua </a:t>
            </a:r>
            <a:r>
              <a:rPr lang="en-US" sz="1200" dirty="0"/>
              <a:t>mediante la reducción de la contaminación, el aumento </a:t>
            </a:r>
            <a:r>
              <a:rPr lang="en-US" sz="1200" baseline="0" dirty="0"/>
              <a:t>del </a:t>
            </a:r>
            <a:r>
              <a:rPr lang="en-US" sz="1200" dirty="0"/>
              <a:t>tratamiento de las aguas residuales </a:t>
            </a:r>
            <a:r>
              <a:rPr lang="en-US" sz="1200" baseline="0" dirty="0"/>
              <a:t>y la promoción del reciclaje seguro del agua. El tercero se refiere al aumento de la </a:t>
            </a:r>
            <a:r>
              <a:rPr lang="en-US" sz="1200" b="1" dirty="0"/>
              <a:t>eficiencia en el uso del agua </a:t>
            </a:r>
            <a:r>
              <a:rPr lang="en-US" sz="1200" dirty="0"/>
              <a:t>en todos los sectores y a </a:t>
            </a:r>
            <a:r>
              <a:rPr lang="en-US" dirty="0"/>
              <a:t>garantizar </a:t>
            </a:r>
            <a:r>
              <a:rPr lang="en-US" sz="1200" dirty="0"/>
              <a:t>la extracción y el suministro sostenibles de agua dulce. </a:t>
            </a:r>
            <a:r>
              <a:rPr lang="en-US" sz="1200" baseline="0" dirty="0"/>
              <a:t>Las dos últimas metas se extienden fuera de la esfera del ODS6 y entran en otros ODS interrelacionados</a:t>
            </a:r>
            <a:r>
              <a:rPr lang="en-US" dirty="0"/>
              <a:t>, </a:t>
            </a:r>
            <a:r>
              <a:rPr lang="en-US" sz="1200" baseline="0" dirty="0"/>
              <a:t>como el ODS13 sobre la acción climática y el ODS15 sobre la protección de los ecosistemas terrestres. Se centran en la </a:t>
            </a:r>
            <a:r>
              <a:rPr lang="en-US" sz="1200" b="1" dirty="0"/>
              <a:t>protección y restauración de los ecosistemas </a:t>
            </a:r>
            <a:r>
              <a:rPr lang="en-US" sz="1200" dirty="0"/>
              <a:t>relacionados con el agua </a:t>
            </a:r>
            <a:r>
              <a:rPr lang="en-US" sz="1200" baseline="0" dirty="0"/>
              <a:t>y la tierra</a:t>
            </a:r>
            <a:r>
              <a:rPr lang="en-US" sz="1200" dirty="0"/>
              <a:t>, incluyendo montañas, bosques, humedales, ríos</a:t>
            </a:r>
            <a:r>
              <a:rPr lang="en-US" dirty="0"/>
              <a:t>,</a:t>
            </a:r>
            <a:r>
              <a:rPr lang="en-US" sz="1200" dirty="0"/>
              <a:t> acuíferos y lagos. Esto puede lograrse aplicando una gestión integrada de los recursos </a:t>
            </a:r>
            <a:r>
              <a:rPr lang="en-US" sz="1200" b="1" dirty="0"/>
              <a:t>hídricos </a:t>
            </a:r>
            <a:r>
              <a:rPr lang="en-US" sz="1200" dirty="0"/>
              <a:t>a todos los niveles, incluso mediante la cooperación interna y transfronteriza. Aquí es donde </a:t>
            </a:r>
            <a:r>
              <a:rPr lang="en-US" sz="1200" baseline="0" dirty="0"/>
              <a:t>las metodologías de gestión integrada de los recursos, como los CLEW, son útiles para explorar las sinergias y </a:t>
            </a:r>
            <a:r>
              <a:rPr lang="en-US" dirty="0"/>
              <a:t>compensaciones </a:t>
            </a:r>
            <a:r>
              <a:rPr lang="en-US" sz="1200" baseline="0" dirty="0"/>
              <a:t>en las políticas y decisiones relacionadas con la gestión del agua.</a:t>
            </a:r>
            <a:r>
              <a:rPr lang="en-US" dirty="0"/>
              <a:t>  </a:t>
            </a:r>
            <a:endParaRPr lang="en-US" sz="1200" b="1" dirty="0">
              <a:solidFill>
                <a:schemeClr val="tx1"/>
              </a:solidFill>
            </a:endParaRPr>
          </a:p>
          <a:p>
            <a:endParaRPr lang="en-US" baseline="0" noProof="0" dirty="0"/>
          </a:p>
          <a:p>
            <a:endParaRPr lang="en-US" noProof="0" dirty="0"/>
          </a:p>
        </p:txBody>
      </p:sp>
      <p:sp>
        <p:nvSpPr>
          <p:cNvPr id="4" name="Slide Number Placeholder 3"/>
          <p:cNvSpPr>
            <a:spLocks noGrp="1"/>
          </p:cNvSpPr>
          <p:nvPr>
            <p:ph type="sldNum" sz="quarter" idx="5"/>
          </p:nvPr>
        </p:nvSpPr>
        <p:spPr/>
        <p:txBody>
          <a:bodyPr/>
          <a:lstStyle/>
          <a:p>
            <a:fld id="{B698FC84-7549-424A-9090-8C112A69B027}" type="slidenum">
              <a:rPr lang="en-US" smtClean="0"/>
              <a:t>7</a:t>
            </a:fld>
            <a:endParaRPr lang="en-US"/>
          </a:p>
        </p:txBody>
      </p:sp>
    </p:spTree>
    <p:extLst>
      <p:ext uri="{BB962C8B-B14F-4D97-AF65-F5344CB8AC3E}">
        <p14:creationId xmlns:p14="http://schemas.microsoft.com/office/powerpoint/2010/main" val="1111125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Una </a:t>
            </a:r>
            <a:r>
              <a:rPr lang="en-US" dirty="0"/>
              <a:t>cuenca hidrográfica </a:t>
            </a:r>
            <a:r>
              <a:rPr lang="en-US" baseline="0" noProof="0" dirty="0"/>
              <a:t>es la unidad básica con la que se trabaja cuando se trata de la gestión del agua. Las cuencas </a:t>
            </a:r>
            <a:r>
              <a:rPr lang="en-US" dirty="0"/>
              <a:t>hidrográficas </a:t>
            </a:r>
            <a:r>
              <a:rPr lang="en-US" baseline="0" noProof="0" dirty="0"/>
              <a:t>son </a:t>
            </a:r>
            <a:r>
              <a:rPr lang="en-US" sz="1200" dirty="0">
                <a:solidFill>
                  <a:prstClr val="black"/>
                </a:solidFill>
              </a:rPr>
              <a:t>sistemas biofísicos que definen la superficie del terreno que drena el agua hacia un punto de un arroyo o río. </a:t>
            </a:r>
            <a:r>
              <a:rPr lang="en-US" sz="1200" baseline="0" dirty="0">
                <a:solidFill>
                  <a:prstClr val="black"/>
                </a:solidFill>
              </a:rPr>
              <a:t>El flujo </a:t>
            </a:r>
            <a:r>
              <a:rPr lang="en-US" sz="1200" dirty="0">
                <a:solidFill>
                  <a:prstClr val="black"/>
                </a:solidFill>
              </a:rPr>
              <a:t>direccional </a:t>
            </a:r>
            <a:r>
              <a:rPr lang="en-US" sz="1200" baseline="0" dirty="0">
                <a:solidFill>
                  <a:prstClr val="black"/>
                </a:solidFill>
              </a:rPr>
              <a:t>del agua viene determinado por el contorno de la cuenca. El concepto de flujo de agua en una </a:t>
            </a:r>
            <a:r>
              <a:rPr lang="en-US" dirty="0">
                <a:solidFill>
                  <a:prstClr val="black"/>
                </a:solidFill>
              </a:rPr>
              <a:t>cuenca es similar al </a:t>
            </a:r>
            <a:r>
              <a:rPr lang="en-US" sz="1200" baseline="0" dirty="0">
                <a:solidFill>
                  <a:prstClr val="black"/>
                </a:solidFill>
              </a:rPr>
              <a:t>de una bañera. En una bañera, toda el agua que cae dentro de sus paredes se recoge y </a:t>
            </a:r>
            <a:r>
              <a:rPr lang="en-US" dirty="0">
                <a:solidFill>
                  <a:prstClr val="black"/>
                </a:solidFill>
              </a:rPr>
              <a:t>fluye </a:t>
            </a:r>
            <a:r>
              <a:rPr lang="en-US" sz="1200" baseline="0" dirty="0">
                <a:solidFill>
                  <a:prstClr val="black"/>
                </a:solidFill>
              </a:rPr>
              <a:t>hacia el desagüe a través de la válvula. Del mismo modo, toda la precipitación dentro de una cuenca se recoge y fluye río abajo en forma de arroyos y ríos. Las colinas y montañas que forman los límites de una cuenca son análogas a las paredes laterales de una bañera. </a:t>
            </a:r>
            <a:r>
              <a:rPr lang="en-US" sz="1200" dirty="0">
                <a:solidFill>
                  <a:prstClr val="black"/>
                </a:solidFill>
              </a:rPr>
              <a:t>La palabra "cuenca hidrográfica" se utiliza a veces indistintamente de cuenca de drenaje o de captación. Una </a:t>
            </a:r>
            <a:r>
              <a:rPr lang="en-US" dirty="0">
                <a:solidFill>
                  <a:prstClr val="black"/>
                </a:solidFill>
              </a:rPr>
              <a:t>cuenca</a:t>
            </a:r>
            <a:r>
              <a:rPr lang="en-US" sz="1200" dirty="0">
                <a:solidFill>
                  <a:prstClr val="black"/>
                </a:solidFill>
              </a:rPr>
              <a:t> hidrográfica </a:t>
            </a:r>
            <a:r>
              <a:rPr lang="en-US" sz="1200" baseline="0" dirty="0">
                <a:solidFill>
                  <a:prstClr val="black"/>
                </a:solidFill>
              </a:rPr>
              <a:t>es un término colectivo que consta de muchas cuencas hidrográficas. Por ejemplo, la cuenca del río Amazonas es la mayor cuenca del mundo, con </a:t>
            </a:r>
            <a:r>
              <a:rPr lang="en-GB" sz="1200" b="0" i="0" kern="1200" dirty="0">
                <a:solidFill>
                  <a:schemeClr val="tx1"/>
                </a:solidFill>
                <a:effectLst/>
                <a:latin typeface="+mn-lt"/>
                <a:ea typeface="+mn-ea"/>
                <a:cs typeface="+mn-cs"/>
              </a:rPr>
              <a:t>una superficie de más de 7 millones de kilómetros cuadrados. Toda la cuenca contribuye al </a:t>
            </a:r>
            <a:r>
              <a:rPr lang="en-GB" sz="1200" b="0" i="0" kern="1200" baseline="0" dirty="0">
                <a:solidFill>
                  <a:schemeClr val="tx1"/>
                </a:solidFill>
                <a:effectLst/>
                <a:latin typeface="+mn-lt"/>
                <a:ea typeface="+mn-ea"/>
                <a:cs typeface="+mn-cs"/>
              </a:rPr>
              <a:t>flujo de agua del río Amazonas y sus </a:t>
            </a:r>
            <a:r>
              <a:rPr lang="en-GB" dirty="0"/>
              <a:t>afluentes</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a:t>
            </a:r>
            <a:endParaRPr lang="en-US" sz="12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9</a:t>
            </a:fld>
            <a:endParaRPr lang="en-US"/>
          </a:p>
        </p:txBody>
      </p:sp>
    </p:spTree>
    <p:extLst>
      <p:ext uri="{BB962C8B-B14F-4D97-AF65-F5344CB8AC3E}">
        <p14:creationId xmlns:p14="http://schemas.microsoft.com/office/powerpoint/2010/main" val="111722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aseline="0" dirty="0">
                <a:solidFill>
                  <a:prstClr val="black"/>
                </a:solidFill>
              </a:rPr>
              <a:t>La gestión de </a:t>
            </a:r>
            <a:r>
              <a:rPr lang="en-US" sz="1200" dirty="0">
                <a:solidFill>
                  <a:prstClr val="black"/>
                </a:solidFill>
              </a:rPr>
              <a:t>las cuencas hidrográficas se refiere a </a:t>
            </a:r>
            <a:r>
              <a:rPr lang="en-US" sz="1200" baseline="0" dirty="0">
                <a:solidFill>
                  <a:prstClr val="black"/>
                </a:solidFill>
              </a:rPr>
              <a:t>la gestión de cualquier actividad que interactúe con el agua dentro de la cuenca o tenga un impacto sobre ella. Esto se refiere principalmente a las acciones y políticas adoptadas dentro de la </a:t>
            </a:r>
            <a:r>
              <a:rPr lang="en-US" dirty="0">
                <a:solidFill>
                  <a:prstClr val="black"/>
                </a:solidFill>
              </a:rPr>
              <a:t>cuenca </a:t>
            </a:r>
            <a:r>
              <a:rPr lang="en-US" sz="1200" baseline="0" dirty="0">
                <a:solidFill>
                  <a:prstClr val="black"/>
                </a:solidFill>
              </a:rPr>
              <a:t>y al impacto sobre la flora y la fauna que dependen del agua dentro de sus límites.  Por ejemplo, la tala de bosques afecta a la hidrología de la cuenca. Afecta al control de las inundaciones en la región, afectando a la sedimentación y a la erosión del suelo. </a:t>
            </a:r>
            <a:r>
              <a:rPr lang="en-US" dirty="0">
                <a:solidFill>
                  <a:prstClr val="black"/>
                </a:solidFill>
              </a:rPr>
              <a:t>La construcción </a:t>
            </a:r>
            <a:r>
              <a:rPr lang="en-US" sz="1200" baseline="0" dirty="0">
                <a:solidFill>
                  <a:prstClr val="black"/>
                </a:solidFill>
              </a:rPr>
              <a:t>de una presa afecta al flujo de agua aguas abajo. El agua utilizada para el riego en las regiones situadas aguas arriba tendrá un impacto en los asentamientos que viven aguas abajo. Por lo tanto, es necesario lograr un equilibrio entre la extracción y el consumo de agua en las zonas aguas arriba y aguas abajo de una cuenca. Las prácticas que promueven este equilibrio y regulan el flujo de agua pueden clasificarse bajo el paraguas de la gestión de cuencas. Por lo general, estas prácticas de gestión </a:t>
            </a:r>
            <a:r>
              <a:rPr lang="en-GB" sz="1200" dirty="0"/>
              <a:t>justifican </a:t>
            </a:r>
            <a:r>
              <a:rPr lang="en-GB" sz="1200" baseline="0" dirty="0"/>
              <a:t>una </a:t>
            </a:r>
            <a:r>
              <a:rPr lang="en-GB" sz="1200" dirty="0"/>
              <a:t>acción integrada </a:t>
            </a:r>
            <a:r>
              <a:rPr lang="en-GB" dirty="0"/>
              <a:t>y/o </a:t>
            </a:r>
            <a:r>
              <a:rPr lang="en-GB" sz="1200" dirty="0"/>
              <a:t>combinada entre múltiples sectores. A veces pueden implicar a dos o más países.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10</a:t>
            </a:fld>
            <a:endParaRPr lang="en-US"/>
          </a:p>
        </p:txBody>
      </p:sp>
    </p:spTree>
    <p:extLst>
      <p:ext uri="{BB962C8B-B14F-4D97-AF65-F5344CB8AC3E}">
        <p14:creationId xmlns:p14="http://schemas.microsoft.com/office/powerpoint/2010/main" val="10959252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1.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6663847" cy="1948751"/>
          </a:xfrm>
          <a:prstGeom prst="rect">
            <a:avLst/>
          </a:prstGeom>
        </p:spPr>
        <p:txBody>
          <a:bodyPr anchor="b">
            <a:normAutofit/>
          </a:bodyPr>
          <a:lstStyle>
            <a:lvl1pPr algn="l">
              <a:defRPr sz="40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HEADER COLOUR WHITE HEADER COLOUR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2" name="TextBox 11">
            <a:extLst>
              <a:ext uri="{FF2B5EF4-FFF2-40B4-BE49-F238E27FC236}">
                <a16:creationId xmlns:a16="http://schemas.microsoft.com/office/drawing/2014/main" id="{7A18FD3B-418B-044E-B882-1CBB4759F748}"/>
              </a:ext>
            </a:extLst>
          </p:cNvPr>
          <p:cNvSpPr txBox="1"/>
          <p:nvPr userDrawn="1"/>
        </p:nvSpPr>
        <p:spPr>
          <a:xfrm>
            <a:off x="8455068" y="6112701"/>
            <a:ext cx="3736932" cy="369332"/>
          </a:xfrm>
          <a:prstGeom prst="rect">
            <a:avLst/>
          </a:prstGeom>
          <a:noFill/>
        </p:spPr>
        <p:txBody>
          <a:bodyPr wrap="square" rtlCol="0">
            <a:spAutoFit/>
          </a:bodyPr>
          <a:lstStyle/>
          <a:p>
            <a:pPr algn="ctr"/>
            <a:r>
              <a:rPr lang="en-US"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Version 1.0</a:t>
            </a:r>
          </a:p>
        </p:txBody>
      </p:sp>
    </p:spTree>
    <p:extLst>
      <p:ext uri="{BB962C8B-B14F-4D97-AF65-F5344CB8AC3E}">
        <p14:creationId xmlns:p14="http://schemas.microsoft.com/office/powerpoint/2010/main" val="1415196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dirty="0"/>
          </a:p>
        </p:txBody>
      </p:sp>
      <p:pic>
        <p:nvPicPr>
          <p:cNvPr id="4" name="Picture 3" descr="A screenshot of a computer&#10;&#10;Description automatically generated with low confidence">
            <a:extLst>
              <a:ext uri="{FF2B5EF4-FFF2-40B4-BE49-F238E27FC236}">
                <a16:creationId xmlns:a16="http://schemas.microsoft.com/office/drawing/2014/main" id="{B299BDFF-C649-F041-9142-14F119E0290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8449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1600"/>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GB" dirty="0"/>
              <a:t>Click to 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455844" y="5788058"/>
            <a:ext cx="3262886"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Source: Click to edit Caption text styles</a:t>
            </a:r>
            <a:endParaRPr lang="en-US" dirty="0"/>
          </a:p>
        </p:txBody>
      </p:sp>
    </p:spTree>
    <p:extLst>
      <p:ext uri="{BB962C8B-B14F-4D97-AF65-F5344CB8AC3E}">
        <p14:creationId xmlns:p14="http://schemas.microsoft.com/office/powerpoint/2010/main" val="463005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dirty="0"/>
          </a:p>
        </p:txBody>
      </p:sp>
    </p:spTree>
    <p:extLst>
      <p:ext uri="{BB962C8B-B14F-4D97-AF65-F5344CB8AC3E}">
        <p14:creationId xmlns:p14="http://schemas.microsoft.com/office/powerpoint/2010/main" val="38105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912124"/>
          </a:xfrm>
        </p:spPr>
        <p:txBody>
          <a:bodyPr/>
          <a:lstStyle>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912124"/>
          </a:xfrm>
        </p:spPr>
        <p:txBody>
          <a:bodyPr/>
          <a:lstStyle>
            <a:lvl2pPr>
              <a:defRPr sz="1600" b="0"/>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GB" dirty="0"/>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Source: Click to edit Caption text styles</a:t>
            </a:r>
            <a:endParaRPr lang="en-US" dirty="0"/>
          </a:p>
        </p:txBody>
      </p:sp>
      <p:sp>
        <p:nvSpPr>
          <p:cNvPr id="9" name="Text Placeholder 14">
            <a:extLst>
              <a:ext uri="{FF2B5EF4-FFF2-40B4-BE49-F238E27FC236}">
                <a16:creationId xmlns:a16="http://schemas.microsoft.com/office/drawing/2014/main" id="{C5CA0208-093D-1A41-85C1-84F28F4F263A}"/>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Image Author: Name (Hyperlink). Date</a:t>
            </a:r>
            <a:endParaRPr lang="en-US" dirty="0"/>
          </a:p>
        </p:txBody>
      </p:sp>
    </p:spTree>
    <p:extLst>
      <p:ext uri="{BB962C8B-B14F-4D97-AF65-F5344CB8AC3E}">
        <p14:creationId xmlns:p14="http://schemas.microsoft.com/office/powerpoint/2010/main" val="847472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5157787" cy="3160435"/>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sz="1600">
                <a:latin typeface="Open Sans" panose="020B0606030504020204" pitchFamily="34" charset="0"/>
                <a:ea typeface="Open Sans" panose="020B0606030504020204" pitchFamily="34" charset="0"/>
                <a:cs typeface="Open Sans" panose="020B0606030504020204" pitchFamily="34" charset="0"/>
              </a:defRPr>
            </a:lvl3pPr>
            <a:lvl4pPr>
              <a:defRPr sz="1600">
                <a:latin typeface="Open Sans" panose="020B0606030504020204" pitchFamily="34" charset="0"/>
                <a:ea typeface="Open Sans" panose="020B0606030504020204" pitchFamily="34" charset="0"/>
                <a:cs typeface="Open Sans" panose="020B0606030504020204" pitchFamily="34" charset="0"/>
              </a:defRPr>
            </a:lvl4pPr>
            <a:lvl5pP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7"/>
            <a:ext cx="5183188" cy="3160435"/>
          </a:xfrm>
        </p:spPr>
        <p:txBody>
          <a:bodyPr/>
          <a:lstStyle>
            <a:lvl1pPr>
              <a:defRPr>
                <a:solidFill>
                  <a:schemeClr val="accent5">
                    <a:lumMod val="75000"/>
                  </a:schemeClr>
                </a:solidFill>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Source: Click to edit Caption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dirty="0"/>
              <a:t>Click to edit Master text styles</a:t>
            </a:r>
          </a:p>
        </p:txBody>
      </p:sp>
      <p:sp>
        <p:nvSpPr>
          <p:cNvPr id="13" name="Text Placeholder 14">
            <a:extLst>
              <a:ext uri="{FF2B5EF4-FFF2-40B4-BE49-F238E27FC236}">
                <a16:creationId xmlns:a16="http://schemas.microsoft.com/office/drawing/2014/main" id="{A2D6A95D-0B20-2242-B9D5-3D727BBFFC01}"/>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Image Author: Name (Hyperlink). Date</a:t>
            </a:r>
            <a:endParaRPr lang="en-US" dirty="0"/>
          </a:p>
        </p:txBody>
      </p:sp>
    </p:spTree>
    <p:extLst>
      <p:ext uri="{BB962C8B-B14F-4D97-AF65-F5344CB8AC3E}">
        <p14:creationId xmlns:p14="http://schemas.microsoft.com/office/powerpoint/2010/main" val="235994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10626096"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10626096" cy="3160435"/>
          </a:xfrm>
        </p:spPr>
        <p:txBody>
          <a:bodyPr numCol="2"/>
          <a:lstStyle>
            <a:lvl1pPr>
              <a:defRPr lang="en-GB" sz="2000" b="1" i="0" kern="1200" dirty="0" smtClean="0">
                <a:solidFill>
                  <a:schemeClr val="accent5">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4"/>
            <a:endParaRPr lang="en-GB" dirty="0"/>
          </a:p>
          <a:p>
            <a:pPr lvl="0"/>
            <a:r>
              <a:rPr lang="en-GB" dirty="0"/>
              <a:t>Click to edit Master text styles</a:t>
            </a:r>
          </a:p>
          <a:p>
            <a:pPr lvl="1"/>
            <a:r>
              <a:rPr lang="en-GB" dirty="0"/>
              <a:t>Second level</a:t>
            </a:r>
          </a:p>
          <a:p>
            <a:pPr lvl="4"/>
            <a:endParaRPr lang="en-US" dirty="0"/>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Source: Click to edit Caption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dirty="0"/>
              <a:t>Click to edit Master text styles</a:t>
            </a:r>
          </a:p>
        </p:txBody>
      </p:sp>
      <p:sp>
        <p:nvSpPr>
          <p:cNvPr id="12" name="Text Placeholder 14">
            <a:extLst>
              <a:ext uri="{FF2B5EF4-FFF2-40B4-BE49-F238E27FC236}">
                <a16:creationId xmlns:a16="http://schemas.microsoft.com/office/drawing/2014/main" id="{2B4F6414-87BC-2E42-96EB-28017DEE4286}"/>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Image Author: Name (Hyperlink). Date</a:t>
            </a:r>
            <a:endParaRPr lang="en-US" dirty="0"/>
          </a:p>
        </p:txBody>
      </p:sp>
    </p:spTree>
    <p:extLst>
      <p:ext uri="{BB962C8B-B14F-4D97-AF65-F5344CB8AC3E}">
        <p14:creationId xmlns:p14="http://schemas.microsoft.com/office/powerpoint/2010/main" val="3142485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spTree>
    <p:extLst>
      <p:ext uri="{BB962C8B-B14F-4D97-AF65-F5344CB8AC3E}">
        <p14:creationId xmlns:p14="http://schemas.microsoft.com/office/powerpoint/2010/main" val="1295142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dirty="0"/>
          </a:p>
        </p:txBody>
      </p:sp>
      <p:grpSp>
        <p:nvGrpSpPr>
          <p:cNvPr id="13" name="Group 12">
            <a:extLst>
              <a:ext uri="{FF2B5EF4-FFF2-40B4-BE49-F238E27FC236}">
                <a16:creationId xmlns:a16="http://schemas.microsoft.com/office/drawing/2014/main" id="{E50CF338-C848-1B47-9B45-29E9DDB89CF9}"/>
              </a:ext>
            </a:extLst>
          </p:cNvPr>
          <p:cNvGrpSpPr/>
          <p:nvPr userDrawn="1"/>
        </p:nvGrpSpPr>
        <p:grpSpPr>
          <a:xfrm>
            <a:off x="10464504" y="866053"/>
            <a:ext cx="955530" cy="955530"/>
            <a:chOff x="9022202" y="727174"/>
            <a:chExt cx="955530" cy="955530"/>
          </a:xfrm>
        </p:grpSpPr>
        <p:sp>
          <p:nvSpPr>
            <p:cNvPr id="12" name="Oval 11">
              <a:extLst>
                <a:ext uri="{FF2B5EF4-FFF2-40B4-BE49-F238E27FC236}">
                  <a16:creationId xmlns:a16="http://schemas.microsoft.com/office/drawing/2014/main" id="{8D02C118-221D-C346-A78A-6FAD09CF15A3}"/>
                </a:ext>
              </a:extLst>
            </p:cNvPr>
            <p:cNvSpPr/>
            <p:nvPr userDrawn="1"/>
          </p:nvSpPr>
          <p:spPr>
            <a:xfrm>
              <a:off x="9022202"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Track5_Lecture1_Slide25.mp3" descr="Track5_Lecture1_Slide25.mp3">
              <a:hlinkClick r:id="" action="ppaction://media"/>
              <a:extLst>
                <a:ext uri="{FF2B5EF4-FFF2-40B4-BE49-F238E27FC236}">
                  <a16:creationId xmlns:a16="http://schemas.microsoft.com/office/drawing/2014/main" id="{AC2B5925-8740-554D-ADC5-EC24D5F9100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9093567" y="798539"/>
              <a:ext cx="812800" cy="812800"/>
            </a:xfrm>
            <a:prstGeom prst="rect">
              <a:avLst/>
            </a:prstGeom>
          </p:spPr>
        </p:pic>
      </p:grpSp>
    </p:spTree>
    <p:extLst>
      <p:ext uri="{BB962C8B-B14F-4D97-AF65-F5344CB8AC3E}">
        <p14:creationId xmlns:p14="http://schemas.microsoft.com/office/powerpoint/2010/main" val="3482045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3" name="TextBox 4">
            <a:extLst>
              <a:ext uri="{FF2B5EF4-FFF2-40B4-BE49-F238E27FC236}">
                <a16:creationId xmlns:a16="http://schemas.microsoft.com/office/drawing/2014/main" id="{1C52B1E3-AF8D-0F4C-BFC6-81E35F172BB1}"/>
              </a:ext>
            </a:extLst>
          </p:cNvPr>
          <p:cNvSpPr txBox="1"/>
          <p:nvPr userDrawn="1"/>
        </p:nvSpPr>
        <p:spPr>
          <a:xfrm>
            <a:off x="9836954" y="5970068"/>
            <a:ext cx="2071027" cy="584775"/>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Logo</a:t>
            </a:r>
          </a:p>
        </p:txBody>
      </p:sp>
    </p:spTree>
    <p:extLst>
      <p:ext uri="{BB962C8B-B14F-4D97-AF65-F5344CB8AC3E}">
        <p14:creationId xmlns:p14="http://schemas.microsoft.com/office/powerpoint/2010/main" val="3400871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userDrawn="1"/>
        </p:nvPicPr>
        <p:blipFill>
          <a:blip r:embed="rId12"/>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GB" dirty="0"/>
              <a:t>Haga clic para editar el estilo del título principal</a:t>
            </a:r>
            <a:endParaRPr lang="en-US" dirty="0"/>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GB" dirty="0"/>
              <a:t>Haga clic para editar los estilos de texto maestro</a:t>
            </a:r>
          </a:p>
          <a:p>
            <a:pPr lvl="1"/>
            <a:r>
              <a:rPr lang="en-GB" dirty="0"/>
              <a:t>Segundo nivel</a:t>
            </a:r>
          </a:p>
          <a:p>
            <a:pPr lvl="2"/>
            <a:r>
              <a:rPr lang="en-GB" dirty="0"/>
              <a:t>Tercer nivel</a:t>
            </a:r>
          </a:p>
          <a:p>
            <a:pPr lvl="3"/>
            <a:r>
              <a:rPr lang="en-GB" dirty="0"/>
              <a:t>Cuarto nivel</a:t>
            </a:r>
          </a:p>
          <a:p>
            <a:pPr lvl="4"/>
            <a:r>
              <a:rPr lang="en-GB" dirty="0"/>
              <a:t>Quinto nivel</a:t>
            </a:r>
            <a:endParaRPr lang="en-US" dirty="0"/>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738529" y="6457571"/>
            <a:ext cx="453471" cy="365125"/>
          </a:xfrm>
          <a:prstGeom prst="rect">
            <a:avLst/>
          </a:prstGeom>
        </p:spPr>
        <p:txBody>
          <a:bodyPr vert="horz" lIns="91440" tIns="45720" rIns="91440" bIns="45720" rtlCol="0" anchor="ctr"/>
          <a:lstStyle>
            <a:lvl1pPr algn="ctr">
              <a:defRPr sz="1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709224B1-416C-A648-9EFE-8567A5B13899}" type="slidenum">
              <a:rPr lang="en-US" smtClean="0"/>
              <a:t>‹#›</a:t>
            </a:fld>
            <a:endParaRPr lang="en-US" dirty="0"/>
          </a:p>
        </p:txBody>
      </p:sp>
    </p:spTree>
    <p:extLst>
      <p:ext uri="{BB962C8B-B14F-4D97-AF65-F5344CB8AC3E}">
        <p14:creationId xmlns:p14="http://schemas.microsoft.com/office/powerpoint/2010/main" val="474564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3" r:id="rId6"/>
    <p:sldLayoutId id="2147483672" r:id="rId7"/>
    <p:sldLayoutId id="2147483656" r:id="rId8"/>
    <p:sldLayoutId id="2147483657" r:id="rId9"/>
    <p:sldLayoutId id="2147483674" r:id="rId10"/>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slideLayout" Target="../slideLayouts/slideLayout5.xml"/><Relationship Id="rId7" Type="http://schemas.openxmlformats.org/officeDocument/2006/relationships/hyperlink" Target="https://creativecommons.org/licenses/by/2.0/?ref=ccsearch&amp;atype=rich" TargetMode="Externa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hyperlink" Target="https://www.flickr.com/photos/24662369@N07" TargetMode="External"/><Relationship Id="rId5" Type="http://schemas.openxmlformats.org/officeDocument/2006/relationships/hyperlink" Target="https://www.flickr.com/photos/24662369@N07/48049632363" TargetMode="External"/><Relationship Id="rId4" Type="http://schemas.openxmlformats.org/officeDocument/2006/relationships/notesSlide" Target="../notesSlides/notesSlide9.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slideLayout" Target="../slideLayouts/slideLayout5.xml"/><Relationship Id="rId7" Type="http://schemas.openxmlformats.org/officeDocument/2006/relationships/hyperlink" Target="https://creativecommons.org/licenses/by-nc-nd/2.0/?ref=ccsearch&amp;atype=rich" TargetMode="External"/><Relationship Id="rId12" Type="http://schemas.openxmlformats.org/officeDocument/2006/relationships/image" Target="../media/image4.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hyperlink" Target="https://www.flickr.com/photos/27558040@N00" TargetMode="External"/><Relationship Id="rId11" Type="http://schemas.openxmlformats.org/officeDocument/2006/relationships/image" Target="../media/image16.jpg"/><Relationship Id="rId5" Type="http://schemas.openxmlformats.org/officeDocument/2006/relationships/hyperlink" Target="https://www.flickr.com/photos/27558040@N00/37008680066" TargetMode="External"/><Relationship Id="rId10" Type="http://schemas.openxmlformats.org/officeDocument/2006/relationships/hyperlink" Target="https://www.flickr.com/photos/10816734@N03" TargetMode="External"/><Relationship Id="rId4" Type="http://schemas.openxmlformats.org/officeDocument/2006/relationships/notesSlide" Target="../notesSlides/notesSlide10.xml"/><Relationship Id="rId9" Type="http://schemas.openxmlformats.org/officeDocument/2006/relationships/hyperlink" Target="https://www.flickr.com/photos/10816734@N03/8205643801"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slideLayout" Target="../slideLayouts/slideLayout5.xml"/><Relationship Id="rId7" Type="http://schemas.openxmlformats.org/officeDocument/2006/relationships/hyperlink" Target="https://creativecommons.org/licenses/by/2.0/?ref=ccsearch&amp;atype=rich"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www.flickr.com/photos/90896682@N06" TargetMode="External"/><Relationship Id="rId11" Type="http://schemas.openxmlformats.org/officeDocument/2006/relationships/image" Target="../media/image4.png"/><Relationship Id="rId5" Type="http://schemas.openxmlformats.org/officeDocument/2006/relationships/hyperlink" Target="https://www.flickr.com/photos/90896682@N06/8264025043" TargetMode="External"/><Relationship Id="rId10" Type="http://schemas.openxmlformats.org/officeDocument/2006/relationships/image" Target="../media/image19.png"/><Relationship Id="rId4" Type="http://schemas.openxmlformats.org/officeDocument/2006/relationships/notesSlide" Target="../notesSlides/notesSlide11.xml"/><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hyperlink" Target="https://doi.org/10.1002/9781118459751.part1"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0.gif"/><Relationship Id="rId5" Type="http://schemas.openxmlformats.org/officeDocument/2006/relationships/hyperlink" Target="https://upload.wikimedia.org/wikipedia/commons/e/e8/Precipitation_longterm.gif" TargetMode="External"/><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1.png"/><Relationship Id="rId5" Type="http://schemas.openxmlformats.org/officeDocument/2006/relationships/hyperlink" Target="https://commons.wikimedia.org/wiki/File:Surface_water_cycle.svg" TargetMode="External"/><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NUL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1.png"/><Relationship Id="rId5" Type="http://schemas.openxmlformats.org/officeDocument/2006/relationships/hyperlink" Target="https://commons.wikimedia.org/wiki/File:Surface_water_cycle.svg" TargetMode="External"/><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hyperlink" Target="http://www.fao.org/3/i2800e/i2800e.pdf"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2.png"/><Relationship Id="rId5" Type="http://schemas.openxmlformats.org/officeDocument/2006/relationships/image" Target="NULL"/><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hyperlink" Target="http://www.fao.org/3/X0490E/x0490e0h.jpg" TargetMode="External"/><Relationship Id="rId5" Type="http://schemas.openxmlformats.org/officeDocument/2006/relationships/image" Target="../media/image23.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www.fao.org/3/x0490e/x0490e00.htm" TargetMode="External"/><Relationship Id="rId2" Type="http://schemas.openxmlformats.org/officeDocument/2006/relationships/hyperlink" Target="http://www.fao.org/3/i2800e/i2800e.pdf"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5.xml"/><Relationship Id="rId7" Type="http://schemas.openxmlformats.org/officeDocument/2006/relationships/hyperlink" Target="https://creativecommons.org/licenses/by-nc-sa/2.0/?ref=ccsearch&amp;atype=rich" TargetMode="Externa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hyperlink" Target="https://www.flickr.com/photos/126394262@N02" TargetMode="External"/><Relationship Id="rId5" Type="http://schemas.openxmlformats.org/officeDocument/2006/relationships/hyperlink" Target="https://www.flickr.com/photos/126394262@N02/36818298364" TargetMode="External"/><Relationship Id="rId4" Type="http://schemas.openxmlformats.org/officeDocument/2006/relationships/notesSlide" Target="../notesSlides/notesSlide18.xml"/><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5.jpg"/><Relationship Id="rId5" Type="http://schemas.openxmlformats.org/officeDocument/2006/relationships/hyperlink" Target="https://commons.wikimedia.org/wiki/File:Natural_%26_impervious_cover_diagrams_EPA.jpg" TargetMode="External"/><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6.png"/><Relationship Id="rId5" Type="http://schemas.openxmlformats.org/officeDocument/2006/relationships/hyperlink" Target="https://commons.wikimedia.org/wiki/File:Groundwater_(aquifer,_aquitard,_3_type_wells).PNG" TargetMode="External"/><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6.png"/><Relationship Id="rId5" Type="http://schemas.openxmlformats.org/officeDocument/2006/relationships/hyperlink" Target="https://commons.wikimedia.org/wiki/File:Groundwater_(aquifer,_aquitard,_3_type_wells).PNG" TargetMode="External"/><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hyperlink" Target="http://www.fao.org/3/x0490e/x0490e00.htm" TargetMode="External"/><Relationship Id="rId2" Type="http://schemas.openxmlformats.org/officeDocument/2006/relationships/hyperlink" Target="http://www.fao.org/3/i2800e/i2800e.pdf"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http://www.google.com/" TargetMode="Externa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hyperlink" Target="https://creativecommons.org/licenses/by/2.0/?ref=ccsearch&amp;atype=rich" TargetMode="External"/><Relationship Id="rId3" Type="http://schemas.openxmlformats.org/officeDocument/2006/relationships/slideLayout" Target="../slideLayouts/slideLayout5.xml"/><Relationship Id="rId7" Type="http://schemas.openxmlformats.org/officeDocument/2006/relationships/hyperlink" Target="https://www.flickr.com/photos/90896682@N06"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www.flickr.com/photos/90896682@N06/8265072146" TargetMode="External"/><Relationship Id="rId5" Type="http://schemas.openxmlformats.org/officeDocument/2006/relationships/image" Target="../media/image6.jpg"/><Relationship Id="rId4" Type="http://schemas.openxmlformats.org/officeDocument/2006/relationships/notesSlide" Target="../notesSlides/notesSlide3.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commons.wikimedia.org/wiki/File:Earth%27s_water_distribution.svg" TargetMode="External"/><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licenses/by-nc-nd/2.0/?ref=ccsearch&amp;atype=rich" TargetMode="External"/><Relationship Id="rId13"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hyperlink" Target="https://www.flickr.com/photos/61545321@N06" TargetMode="External"/><Relationship Id="rId12" Type="http://schemas.openxmlformats.org/officeDocument/2006/relationships/image" Target="../media/image9.jp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www.flickr.com/photos/61545321@N06/12602047103" TargetMode="External"/><Relationship Id="rId11" Type="http://schemas.openxmlformats.org/officeDocument/2006/relationships/hyperlink" Target="https://creativecommons.org/licenses/by-nc-sa/2.0/?ref=ccsearch&amp;atype=rich" TargetMode="External"/><Relationship Id="rId5" Type="http://schemas.openxmlformats.org/officeDocument/2006/relationships/image" Target="../media/image8.jpg"/><Relationship Id="rId10" Type="http://schemas.openxmlformats.org/officeDocument/2006/relationships/hyperlink" Target="https://www.flickr.com/photos/86712369@N00" TargetMode="External"/><Relationship Id="rId4" Type="http://schemas.openxmlformats.org/officeDocument/2006/relationships/notesSlide" Target="../notesSlides/notesSlide5.xml"/><Relationship Id="rId9" Type="http://schemas.openxmlformats.org/officeDocument/2006/relationships/hyperlink" Target="https://www.flickr.com/photos/86712369@N00/3968501074"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slideLayout" Target="../slideLayouts/slideLayout5.xml"/><Relationship Id="rId7" Type="http://schemas.openxmlformats.org/officeDocument/2006/relationships/hyperlink" Target="https://creativecommons.org/licenses/by-nc-sa/2.0/?ref=ccsearch&amp;atype=rich"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www.flickr.com/photos/148768555@N05" TargetMode="External"/><Relationship Id="rId5" Type="http://schemas.openxmlformats.org/officeDocument/2006/relationships/hyperlink" Target="https://www.flickr.com/photos/148768555@N05/32363080415" TargetMode="External"/><Relationship Id="rId4" Type="http://schemas.openxmlformats.org/officeDocument/2006/relationships/notesSlide" Target="../notesSlides/notesSlide6.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hyperlink" Target="https://creativecommons.org/licenses/by-nc-nd/2.0/?ref=ccsearch&amp;atype=rich" TargetMode="External"/><Relationship Id="rId12" Type="http://schemas.openxmlformats.org/officeDocument/2006/relationships/hyperlink" Target="https://creativecommons.org/licenses/by-nd/2.0/?ref=ccsearch&amp;atype=rich" TargetMode="Externa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hyperlink" Target="https://www.flickr.com/photos/10816734@N03" TargetMode="External"/><Relationship Id="rId11" Type="http://schemas.openxmlformats.org/officeDocument/2006/relationships/hyperlink" Target="https://www.flickr.com/photos/18535671@N00" TargetMode="External"/><Relationship Id="rId5" Type="http://schemas.openxmlformats.org/officeDocument/2006/relationships/hyperlink" Target="https://www.flickr.com/photos/10816734@N03/8206741606" TargetMode="External"/><Relationship Id="rId10" Type="http://schemas.openxmlformats.org/officeDocument/2006/relationships/hyperlink" Target="https://www.flickr.com/photos/18535671@N00/6735846777" TargetMode="External"/><Relationship Id="rId4" Type="http://schemas.openxmlformats.org/officeDocument/2006/relationships/notesSlide" Target="../notesSlides/notesSlide7.xml"/><Relationship Id="rId9" Type="http://schemas.openxmlformats.org/officeDocument/2006/relationships/image" Target="../media/image12.jpg"/></Relationships>
</file>

<file path=ppt/slides/_rels/slide8.xml.rels><?xml version="1.0" encoding="UTF-8" standalone="yes"?>
<Relationships xmlns="http://schemas.openxmlformats.org/package/2006/relationships"><Relationship Id="rId2" Type="http://schemas.openxmlformats.org/officeDocument/2006/relationships/hyperlink" Target="https://doi.org/10.1016/B978-012370626-3.00010-7"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slideLayout" Target="../slideLayouts/slideLayout5.xml"/><Relationship Id="rId7" Type="http://schemas.openxmlformats.org/officeDocument/2006/relationships/hyperlink" Target="https://creativecommons.org/licenses/by-nc-nd/2.0/?ref=ccsearch&amp;atype=rich" TargetMode="Externa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hyperlink" Target="https://www.flickr.com/photos/50534569@N00" TargetMode="External"/><Relationship Id="rId5" Type="http://schemas.openxmlformats.org/officeDocument/2006/relationships/hyperlink" Target="https://www.flickr.com/photos/50534569@N00/1206975922" TargetMode="External"/><Relationship Id="rId4" Type="http://schemas.openxmlformats.org/officeDocument/2006/relationships/notesSlide" Target="../notesSlides/notesSlide8.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7368" y="4558976"/>
            <a:ext cx="2846121" cy="361323"/>
          </a:xfrm>
        </p:spPr>
        <p:txBody>
          <a:bodyPr>
            <a:normAutofit fontScale="92500"/>
          </a:bodyPr>
          <a:lstStyle/>
          <a:p>
            <a:r>
              <a:rPr lang="sv-SE" dirty="0" err="1"/>
              <a:t>Introducción </a:t>
            </a:r>
            <a:r>
              <a:rPr lang="sv-SE" dirty="0"/>
              <a:t>a </a:t>
            </a:r>
            <a:r>
              <a:rPr lang="sv-SE" dirty="0" err="1"/>
              <a:t>los CLEW</a:t>
            </a:r>
            <a:endParaRPr lang="sv-SE" dirty="0"/>
          </a:p>
        </p:txBody>
      </p:sp>
      <p:sp>
        <p:nvSpPr>
          <p:cNvPr id="6" name="Title 5"/>
          <p:cNvSpPr>
            <a:spLocks noGrp="1"/>
          </p:cNvSpPr>
          <p:nvPr>
            <p:ph type="ctrTitle"/>
          </p:nvPr>
        </p:nvSpPr>
        <p:spPr>
          <a:xfrm>
            <a:off x="557368" y="4450356"/>
            <a:ext cx="6302280" cy="1948751"/>
          </a:xfrm>
        </p:spPr>
        <p:txBody>
          <a:bodyPr/>
          <a:lstStyle/>
          <a:p>
            <a:r>
              <a:rPr lang="sv-SE" dirty="0">
                <a:solidFill>
                  <a:schemeClr val="bg1"/>
                </a:solidFill>
                <a:latin typeface="Open Sans ExtraBold"/>
                <a:ea typeface="Open Sans ExtraBold"/>
                <a:cs typeface="Open Sans ExtraBold"/>
              </a:rPr>
              <a:t>LECTURA 7</a:t>
            </a:r>
            <a:br>
              <a:rPr lang="sv-SE" dirty="0"/>
            </a:br>
            <a:r>
              <a:rPr lang="sv-SE" dirty="0"/>
              <a:t>El </a:t>
            </a:r>
            <a:r>
              <a:rPr lang="sv-SE" dirty="0">
                <a:latin typeface="Open Sans ExtraBold"/>
                <a:ea typeface="Open Sans ExtraBold"/>
                <a:cs typeface="Open Sans ExtraBold"/>
              </a:rPr>
              <a:t>SISTEMA DEL AGUA </a:t>
            </a:r>
          </a:p>
        </p:txBody>
      </p:sp>
      <p:sp>
        <p:nvSpPr>
          <p:cNvPr id="4" name="Oval 3">
            <a:extLst>
              <a:ext uri="{FF2B5EF4-FFF2-40B4-BE49-F238E27FC236}">
                <a16:creationId xmlns:a16="http://schemas.microsoft.com/office/drawing/2014/main" id="{752EB899-7835-A147-9A18-E859008B39E0}"/>
              </a:ext>
            </a:extLst>
          </p:cNvPr>
          <p:cNvSpPr/>
          <p:nvPr/>
        </p:nvSpPr>
        <p:spPr>
          <a:xfrm>
            <a:off x="4407940" y="454056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7_Slide1.mp3" descr="Lecture7_Slide1.mp3">
            <a:hlinkClick r:id="" action="ppaction://media"/>
            <a:extLst>
              <a:ext uri="{FF2B5EF4-FFF2-40B4-BE49-F238E27FC236}">
                <a16:creationId xmlns:a16="http://schemas.microsoft.com/office/drawing/2014/main" id="{C639E92A-BC13-C94B-B6FB-9E1941CA69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79305" y="4611931"/>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536994" y="453755"/>
            <a:ext cx="7814218" cy="1325563"/>
          </a:xfrm>
        </p:spPr>
        <p:txBody>
          <a:bodyPr>
            <a:normAutofit/>
          </a:bodyPr>
          <a:lstStyle/>
          <a:p>
            <a:r>
              <a:rPr lang="en-US" sz="4000" dirty="0"/>
              <a:t>7.2 La cuenca hidrográfica y </a:t>
            </a:r>
            <a:r>
              <a:rPr lang="en-US" sz="4000" dirty="0" err="1"/>
              <a:t>su</a:t>
            </a:r>
            <a:r>
              <a:rPr lang="en-US" sz="4000" dirty="0"/>
              <a:t> </a:t>
            </a:r>
            <a:r>
              <a:rPr lang="en-US" sz="4000" dirty="0" err="1"/>
              <a:t>gestión</a:t>
            </a:r>
            <a:endParaRPr lang="en-US" sz="4000" dirty="0"/>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10</a:t>
            </a:fld>
            <a:endParaRPr lang="en-US"/>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8250886" y="5129139"/>
            <a:ext cx="3062506" cy="540930"/>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rPr>
              <a:t>Fuente de la foto:  </a:t>
            </a:r>
            <a:r>
              <a:rPr lang="en-GB" sz="1000" i="0" dirty="0">
                <a:latin typeface="Open Sans"/>
                <a:ea typeface="Open Sans"/>
                <a:cs typeface="Open Sans"/>
                <a:hlinkClick r:id="rId5"/>
              </a:rPr>
              <a:t>"Gestión del agua en tiempo real en las Montañas Rocosas" </a:t>
            </a:r>
            <a:r>
              <a:rPr lang="en-GB" sz="1000" i="0" dirty="0">
                <a:latin typeface="Open Sans"/>
                <a:ea typeface="Open Sans"/>
                <a:cs typeface="Open Sans"/>
              </a:rPr>
              <a:t>de </a:t>
            </a:r>
            <a:r>
              <a:rPr lang="en-GB" sz="1000" i="0" dirty="0">
                <a:latin typeface="Open Sans"/>
                <a:ea typeface="Open Sans"/>
                <a:cs typeface="Open Sans"/>
                <a:hlinkClick r:id="rId6"/>
              </a:rPr>
              <a:t>NASA/Thaddeus Cesari; tiene </a:t>
            </a:r>
            <a:r>
              <a:rPr lang="en-GB" sz="1000" i="0" dirty="0">
                <a:latin typeface="Open Sans"/>
                <a:ea typeface="Open Sans"/>
                <a:cs typeface="Open Sans"/>
              </a:rPr>
              <a:t>licencia </a:t>
            </a:r>
            <a:r>
              <a:rPr lang="en-GB" sz="1000" i="0" dirty="0">
                <a:latin typeface="Open Sans"/>
                <a:ea typeface="Open Sans"/>
                <a:cs typeface="Open Sans"/>
                <a:hlinkClick r:id="rId7"/>
              </a:rPr>
              <a:t>CC BY 2.</a:t>
            </a:r>
            <a:r>
              <a:rPr lang="en-GB" sz="1000" i="0" dirty="0">
                <a:latin typeface="Open Sans"/>
                <a:ea typeface="Open Sans"/>
                <a:cs typeface="Open Sans"/>
              </a:rPr>
              <a:t>0 </a:t>
            </a:r>
            <a:endParaRPr lang="en-GB" sz="1000" i="0" dirty="0"/>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702654" y="1802320"/>
            <a:ext cx="7056683" cy="339989"/>
          </a:xfrm>
        </p:spPr>
        <p:txBody>
          <a:bodyPr>
            <a:noAutofit/>
          </a:bodyPr>
          <a:lstStyle/>
          <a:p>
            <a:r>
              <a:rPr lang="en-US" dirty="0"/>
              <a:t>¿Qué es la gestión de una cuenca hidrográfica?</a:t>
            </a:r>
          </a:p>
        </p:txBody>
      </p:sp>
      <p:sp>
        <p:nvSpPr>
          <p:cNvPr id="9" name="Text Placeholder 4">
            <a:extLst>
              <a:ext uri="{FF2B5EF4-FFF2-40B4-BE49-F238E27FC236}">
                <a16:creationId xmlns:a16="http://schemas.microsoft.com/office/drawing/2014/main" id="{D341E594-832D-B84A-A5DA-4EC44414BC1F}"/>
              </a:ext>
            </a:extLst>
          </p:cNvPr>
          <p:cNvSpPr>
            <a:spLocks noGrp="1"/>
          </p:cNvSpPr>
          <p:nvPr>
            <p:ph type="body" sz="quarter" idx="15"/>
          </p:nvPr>
        </p:nvSpPr>
        <p:spPr>
          <a:xfrm>
            <a:off x="702654" y="2090014"/>
            <a:ext cx="7482897" cy="4732682"/>
          </a:xfrm>
        </p:spPr>
        <p:txBody>
          <a:bodyPr>
            <a:noAutofit/>
          </a:bodyPr>
          <a:lstStyle/>
          <a:p>
            <a:pPr marL="285750" indent="-285750">
              <a:spcBef>
                <a:spcPts val="600"/>
              </a:spcBef>
              <a:spcAft>
                <a:spcPts val="600"/>
              </a:spcAft>
              <a:buFont typeface="Arial" panose="020B0604020202020204" pitchFamily="34" charset="0"/>
              <a:buChar char="•"/>
            </a:pPr>
            <a:r>
              <a:rPr lang="en-GB" sz="1800" dirty="0"/>
              <a:t>La gestión de cuencas hidrográficas se define como cualquier acción humana destinada a garantizar el uso sostenible de los recursos naturales de una cuenca hidrográfica</a:t>
            </a:r>
            <a:endParaRPr lang="en-US" sz="1800" dirty="0"/>
          </a:p>
          <a:p>
            <a:pPr marL="285750" indent="-285750">
              <a:spcBef>
                <a:spcPts val="600"/>
              </a:spcBef>
              <a:spcAft>
                <a:spcPts val="600"/>
              </a:spcAft>
              <a:buFont typeface="Arial" panose="020B0604020202020204" pitchFamily="34" charset="0"/>
              <a:buChar char="•"/>
            </a:pPr>
            <a:r>
              <a:rPr lang="en-GB" sz="1800" dirty="0">
                <a:latin typeface="Open Sans"/>
                <a:ea typeface="Open Sans"/>
                <a:cs typeface="Open Sans"/>
              </a:rPr>
              <a:t>El origen de la gestión de las cuencas hidrográficas está estrechamente ligado a la silvicultura en los años 50</a:t>
            </a:r>
            <a:endParaRPr lang="en-GB" sz="1800" dirty="0"/>
          </a:p>
          <a:p>
            <a:pPr marL="742950" lvl="1" indent="-285750">
              <a:spcBef>
                <a:spcPts val="600"/>
              </a:spcBef>
              <a:spcAft>
                <a:spcPts val="600"/>
              </a:spcAft>
            </a:pPr>
            <a:r>
              <a:rPr lang="en-GB" sz="1800" dirty="0">
                <a:latin typeface="Open Sans"/>
                <a:ea typeface="Open Sans"/>
                <a:cs typeface="Open Sans"/>
              </a:rPr>
              <a:t>La deforestación provocó un cambio en los regímenes hidrológicos, lo que aceleró la erosión y tuvo consecuencias peligrosas para las poblaciones aguas abajo.</a:t>
            </a:r>
            <a:endParaRPr lang="en-GB" sz="1800" dirty="0"/>
          </a:p>
          <a:p>
            <a:pPr marL="742950" lvl="1" indent="-285750">
              <a:spcBef>
                <a:spcPts val="600"/>
              </a:spcBef>
              <a:spcAft>
                <a:spcPts val="600"/>
              </a:spcAft>
            </a:pPr>
            <a:r>
              <a:rPr lang="en-GB" sz="1800" dirty="0"/>
              <a:t>El reconocimiento entre las dinámicas aguas arriba y aguas abajo llevó a la elaboración de la gestión de las cuencas hidrográficas</a:t>
            </a:r>
          </a:p>
          <a:p>
            <a:pPr marL="285750" indent="-285750">
              <a:spcBef>
                <a:spcPts val="600"/>
              </a:spcBef>
              <a:spcAft>
                <a:spcPts val="600"/>
              </a:spcAft>
              <a:buFont typeface="Arial" panose="020B0604020202020204" pitchFamily="34" charset="0"/>
              <a:buChar char="•"/>
            </a:pPr>
            <a:r>
              <a:rPr lang="en-GB" sz="1800" dirty="0">
                <a:latin typeface="Open Sans"/>
                <a:ea typeface="Open Sans"/>
                <a:cs typeface="Open Sans"/>
              </a:rPr>
              <a:t>Suele justificar una acción integrada o combinada en múltiples sectores. A veces esto puede implicar a dos o más naciones</a:t>
            </a:r>
          </a:p>
          <a:p>
            <a:pPr marL="285750" indent="-285750" algn="just">
              <a:spcBef>
                <a:spcPts val="600"/>
              </a:spcBef>
              <a:spcAft>
                <a:spcPts val="600"/>
              </a:spcAft>
              <a:buFont typeface="Arial" panose="020B0604020202020204" pitchFamily="34" charset="0"/>
              <a:buChar char="•"/>
            </a:pPr>
            <a:endParaRPr lang="en-US" sz="1800" b="1" dirty="0">
              <a:solidFill>
                <a:schemeClr val="tx1"/>
              </a:solidFill>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51212" y="2262909"/>
            <a:ext cx="3384484" cy="2863273"/>
          </a:xfrm>
          <a:prstGeom prst="rect">
            <a:avLst/>
          </a:prstGeom>
        </p:spPr>
      </p:pic>
      <p:sp>
        <p:nvSpPr>
          <p:cNvPr id="8" name="Oval 7">
            <a:extLst>
              <a:ext uri="{FF2B5EF4-FFF2-40B4-BE49-F238E27FC236}">
                <a16:creationId xmlns:a16="http://schemas.microsoft.com/office/drawing/2014/main" id="{3757991D-36F3-8E47-9B98-A40420360AE4}"/>
              </a:ext>
            </a:extLst>
          </p:cNvPr>
          <p:cNvSpPr/>
          <p:nvPr/>
        </p:nvSpPr>
        <p:spPr>
          <a:xfrm>
            <a:off x="9749963" y="453755"/>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7_Slide10.mp3" descr="Lecture7_Slide10.mp3">
            <a:hlinkClick r:id="" action="ppaction://media"/>
            <a:extLst>
              <a:ext uri="{FF2B5EF4-FFF2-40B4-BE49-F238E27FC236}">
                <a16:creationId xmlns:a16="http://schemas.microsoft.com/office/drawing/2014/main" id="{9DA63B08-F304-2E4C-BDEB-8FA8EFE2B79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821328" y="493595"/>
            <a:ext cx="812800" cy="812800"/>
          </a:xfrm>
          <a:prstGeom prst="rect">
            <a:avLst/>
          </a:prstGeom>
        </p:spPr>
      </p:pic>
    </p:spTree>
    <p:extLst>
      <p:ext uri="{BB962C8B-B14F-4D97-AF65-F5344CB8AC3E}">
        <p14:creationId xmlns:p14="http://schemas.microsoft.com/office/powerpoint/2010/main" val="37964410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7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534730" y="362953"/>
            <a:ext cx="9603830" cy="748745"/>
          </a:xfrm>
        </p:spPr>
        <p:txBody>
          <a:bodyPr>
            <a:normAutofit/>
          </a:bodyPr>
          <a:lstStyle/>
          <a:p>
            <a:r>
              <a:rPr lang="en-US" sz="4000" dirty="0"/>
              <a:t>7.2 La cuenca hidrográfica y </a:t>
            </a:r>
            <a:r>
              <a:rPr lang="en-US" sz="4000" dirty="0" err="1"/>
              <a:t>su</a:t>
            </a:r>
            <a:r>
              <a:rPr lang="en-US" sz="4000" dirty="0"/>
              <a:t> </a:t>
            </a:r>
            <a:r>
              <a:rPr lang="en-US" sz="4000" dirty="0" err="1"/>
              <a:t>gestión</a:t>
            </a:r>
            <a:endParaRPr lang="en-US" sz="4000" dirty="0"/>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11</a:t>
            </a:fld>
            <a:endParaRPr lang="en-US"/>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8460509" y="5998126"/>
            <a:ext cx="2916263" cy="410083"/>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rPr>
              <a:t>Fuente de la foto: </a:t>
            </a:r>
            <a:r>
              <a:rPr lang="en-GB" sz="1000" i="0" dirty="0">
                <a:latin typeface="Open Sans"/>
                <a:ea typeface="Open Sans"/>
                <a:cs typeface="Open Sans"/>
                <a:hlinkClick r:id="rId5"/>
              </a:rPr>
              <a:t>"Presa" </a:t>
            </a:r>
            <a:r>
              <a:rPr lang="en-GB" sz="1000" i="0" dirty="0">
                <a:latin typeface="Open Sans"/>
                <a:ea typeface="Open Sans"/>
                <a:cs typeface="Open Sans"/>
              </a:rPr>
              <a:t>de </a:t>
            </a:r>
            <a:r>
              <a:rPr lang="en-GB" sz="1000" i="0" dirty="0">
                <a:latin typeface="Open Sans"/>
                <a:ea typeface="Open Sans"/>
                <a:cs typeface="Open Sans"/>
                <a:hlinkClick r:id="rId6"/>
              </a:rPr>
              <a:t>AstridWestvang </a:t>
            </a:r>
            <a:r>
              <a:rPr lang="en-GB" sz="1000" i="0" dirty="0">
                <a:latin typeface="Open Sans"/>
                <a:ea typeface="Open Sans"/>
                <a:cs typeface="Open Sans"/>
              </a:rPr>
              <a:t>está licenciada bajo </a:t>
            </a:r>
            <a:r>
              <a:rPr lang="en-GB" sz="1000" i="0" dirty="0">
                <a:latin typeface="Open Sans"/>
                <a:ea typeface="Open Sans"/>
                <a:cs typeface="Open Sans"/>
                <a:hlinkClick r:id="rId7"/>
              </a:rPr>
              <a:t>CC BY-NC-ND 2.0</a:t>
            </a:r>
            <a:endParaRPr lang="en-GB" sz="1000" i="0" dirty="0">
              <a:latin typeface="Open Sans"/>
              <a:ea typeface="Open Sans"/>
              <a:cs typeface="Open Sans"/>
            </a:endParaRP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63576" y="1184234"/>
            <a:ext cx="7159625" cy="472256"/>
          </a:xfrm>
        </p:spPr>
        <p:txBody>
          <a:bodyPr>
            <a:noAutofit/>
          </a:bodyPr>
          <a:lstStyle/>
          <a:p>
            <a:r>
              <a:rPr lang="en-US" dirty="0"/>
              <a:t>¿Qué es la gestión integrada de cuencas hidrográficas?</a:t>
            </a:r>
          </a:p>
        </p:txBody>
      </p:sp>
      <p:sp>
        <p:nvSpPr>
          <p:cNvPr id="9" name="Text Placeholder 4">
            <a:extLst>
              <a:ext uri="{FF2B5EF4-FFF2-40B4-BE49-F238E27FC236}">
                <a16:creationId xmlns:a16="http://schemas.microsoft.com/office/drawing/2014/main" id="{D341E594-832D-B84A-A5DA-4EC44414BC1F}"/>
              </a:ext>
            </a:extLst>
          </p:cNvPr>
          <p:cNvSpPr>
            <a:spLocks noGrp="1"/>
          </p:cNvSpPr>
          <p:nvPr>
            <p:ph type="body" sz="quarter" idx="15"/>
          </p:nvPr>
        </p:nvSpPr>
        <p:spPr>
          <a:xfrm>
            <a:off x="508188" y="1729026"/>
            <a:ext cx="7159625" cy="4556786"/>
          </a:xfrm>
        </p:spPr>
        <p:txBody>
          <a:bodyPr>
            <a:noAutofit/>
          </a:bodyPr>
          <a:lstStyle/>
          <a:p>
            <a:pPr marL="285750" indent="-285750">
              <a:spcBef>
                <a:spcPts val="600"/>
              </a:spcBef>
              <a:spcAft>
                <a:spcPts val="600"/>
              </a:spcAft>
              <a:buFont typeface="Arial" panose="020B0604020202020204" pitchFamily="34" charset="0"/>
              <a:buChar char="•"/>
            </a:pPr>
            <a:r>
              <a:rPr lang="en-US" sz="1800" dirty="0">
                <a:latin typeface="Open Sans"/>
                <a:ea typeface="Open Sans"/>
                <a:cs typeface="Open Sans"/>
              </a:rPr>
              <a:t>La gestión sostenible de las cuencas hidrográficas requiere una visión amplia e integrada de las actividades que se realizan en ellas</a:t>
            </a:r>
            <a:endParaRPr lang="en-US" dirty="0">
              <a:latin typeface="Open Sans"/>
              <a:ea typeface="Open Sans"/>
              <a:cs typeface="Open Sans"/>
            </a:endParaRPr>
          </a:p>
          <a:p>
            <a:pPr marL="285750" indent="-285750">
              <a:spcBef>
                <a:spcPts val="600"/>
              </a:spcBef>
              <a:spcAft>
                <a:spcPts val="600"/>
              </a:spcAft>
              <a:buFont typeface="Arial" panose="020B0604020202020204" pitchFamily="34" charset="0"/>
              <a:buChar char="•"/>
            </a:pPr>
            <a:r>
              <a:rPr lang="en-US" sz="1800" dirty="0">
                <a:latin typeface="Open Sans"/>
                <a:ea typeface="Open Sans"/>
                <a:cs typeface="Open Sans"/>
              </a:rPr>
              <a:t>La hidrología, la disponibilidad de agua, la calidad del agua, las funciones de los ecosistemas, la productividad de la tierra, la morfología de los canales de los arroyos y el uso de la tierra son partes integrales de la gestión de las cuencas. </a:t>
            </a:r>
            <a:endParaRPr lang="en-US" sz="1800" dirty="0"/>
          </a:p>
          <a:p>
            <a:pPr marL="285750" indent="-285750">
              <a:spcBef>
                <a:spcPts val="600"/>
              </a:spcBef>
              <a:spcAft>
                <a:spcPts val="600"/>
              </a:spcAft>
              <a:buFont typeface="Arial" panose="020B0604020202020204" pitchFamily="34" charset="0"/>
              <a:buChar char="•"/>
            </a:pPr>
            <a:r>
              <a:rPr lang="en-US" sz="1800" dirty="0">
                <a:latin typeface="Open Sans"/>
                <a:ea typeface="Open Sans"/>
                <a:cs typeface="Open Sans"/>
              </a:rPr>
              <a:t>La gestión de las cuencas hidrográficas no es la acción de una sola entidad/actor; los organismos gubernamentales, municipales, privados y los actores y entidades individuales realizan actividades que influyen en la cuenca hidrográfica</a:t>
            </a:r>
          </a:p>
          <a:p>
            <a:pPr marL="285750" indent="-285750">
              <a:spcBef>
                <a:spcPts val="600"/>
              </a:spcBef>
              <a:spcAft>
                <a:spcPts val="600"/>
              </a:spcAft>
              <a:buFont typeface="Arial" panose="020B0604020202020204" pitchFamily="34" charset="0"/>
              <a:buChar char="•"/>
            </a:pPr>
            <a:r>
              <a:rPr lang="en-US" sz="1800" dirty="0">
                <a:latin typeface="Open Sans"/>
                <a:ea typeface="Open Sans"/>
                <a:cs typeface="Open Sans"/>
              </a:rPr>
              <a:t>Se pueden utilizar herramientas y acciones físicas, reglamentarias y económicas para gestionar las cuencas hidrográficas </a:t>
            </a:r>
            <a:endParaRPr lang="en-US" sz="1800" b="1" dirty="0">
              <a:solidFill>
                <a:schemeClr val="tx1"/>
              </a:solidFil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69035" y="4355910"/>
            <a:ext cx="2566687" cy="1642001"/>
          </a:xfrm>
          <a:prstGeom prst="rect">
            <a:avLst/>
          </a:prstGeom>
        </p:spPr>
      </p:pic>
      <p:sp>
        <p:nvSpPr>
          <p:cNvPr id="8" name="Text Placeholder 35">
            <a:extLst>
              <a:ext uri="{FF2B5EF4-FFF2-40B4-BE49-F238E27FC236}">
                <a16:creationId xmlns:a16="http://schemas.microsoft.com/office/drawing/2014/main" id="{9729C5ED-B843-F045-A5D8-7CA4856AF50A}"/>
              </a:ext>
            </a:extLst>
          </p:cNvPr>
          <p:cNvSpPr txBox="1">
            <a:spLocks/>
          </p:cNvSpPr>
          <p:nvPr/>
        </p:nvSpPr>
        <p:spPr>
          <a:xfrm>
            <a:off x="8459670" y="3506481"/>
            <a:ext cx="3224142" cy="733354"/>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rPr>
              <a:t>Fuente de la foto: "</a:t>
            </a:r>
            <a:r>
              <a:rPr lang="en-GB" sz="1000" i="0" dirty="0">
                <a:latin typeface="Open Sans"/>
                <a:ea typeface="Open Sans"/>
                <a:cs typeface="Open Sans"/>
                <a:hlinkClick r:id="rId9"/>
              </a:rPr>
              <a:t>El proyecto de desarrollo de las asociaciones de usuarios del agua ayuda a mejorar el riego y el drenaje en las zonas rurales de Azerbaiyán" </a:t>
            </a:r>
            <a:r>
              <a:rPr lang="en-GB" sz="1000" i="0" dirty="0">
                <a:latin typeface="Open Sans"/>
                <a:ea typeface="Open Sans"/>
                <a:cs typeface="Open Sans"/>
              </a:rPr>
              <a:t>por </a:t>
            </a:r>
            <a:r>
              <a:rPr lang="en-GB" sz="1000" i="0" dirty="0">
                <a:latin typeface="Open Sans"/>
                <a:ea typeface="Open Sans"/>
                <a:cs typeface="Open Sans"/>
                <a:hlinkClick r:id="rId10"/>
              </a:rPr>
              <a:t>World Bank Photo Collection </a:t>
            </a:r>
            <a:r>
              <a:rPr lang="en-GB" sz="1000" i="0" dirty="0">
                <a:latin typeface="Open Sans"/>
                <a:ea typeface="Open Sans"/>
                <a:cs typeface="Open Sans"/>
              </a:rPr>
              <a:t>está licenciada bajo </a:t>
            </a:r>
            <a:r>
              <a:rPr lang="en-GB" sz="1000" i="0" dirty="0">
                <a:latin typeface="Open Sans"/>
                <a:ea typeface="Open Sans"/>
                <a:cs typeface="Open Sans"/>
                <a:hlinkClick r:id="rId7"/>
              </a:rPr>
              <a:t>CC BY-NC-ND 2.0</a:t>
            </a:r>
            <a:endParaRPr lang="en-GB" sz="1000" i="0" dirty="0">
              <a:latin typeface="Open Sans"/>
              <a:ea typeface="Open Sans"/>
              <a:cs typeface="Open Sans"/>
            </a:endParaRPr>
          </a:p>
        </p:txBody>
      </p:sp>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60509" y="1656490"/>
            <a:ext cx="2566687" cy="1652712"/>
          </a:xfrm>
          <a:prstGeom prst="rect">
            <a:avLst/>
          </a:prstGeom>
        </p:spPr>
      </p:pic>
      <p:sp>
        <p:nvSpPr>
          <p:cNvPr id="10" name="Oval 9">
            <a:extLst>
              <a:ext uri="{FF2B5EF4-FFF2-40B4-BE49-F238E27FC236}">
                <a16:creationId xmlns:a16="http://schemas.microsoft.com/office/drawing/2014/main" id="{5949FB71-3ABB-ED40-AD22-4FCFE73E323C}"/>
              </a:ext>
            </a:extLst>
          </p:cNvPr>
          <p:cNvSpPr/>
          <p:nvPr/>
        </p:nvSpPr>
        <p:spPr>
          <a:xfrm>
            <a:off x="10443961" y="22870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Lecture7_Slide11.mp3" descr="Lecture7_Slide11.mp3">
            <a:hlinkClick r:id="" action="ppaction://media"/>
            <a:extLst>
              <a:ext uri="{FF2B5EF4-FFF2-40B4-BE49-F238E27FC236}">
                <a16:creationId xmlns:a16="http://schemas.microsoft.com/office/drawing/2014/main" id="{858742A9-50FB-F041-9E9F-E4941CB024D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515326" y="298898"/>
            <a:ext cx="812800" cy="812800"/>
          </a:xfrm>
          <a:prstGeom prst="rect">
            <a:avLst/>
          </a:prstGeom>
        </p:spPr>
      </p:pic>
    </p:spTree>
    <p:extLst>
      <p:ext uri="{BB962C8B-B14F-4D97-AF65-F5344CB8AC3E}">
        <p14:creationId xmlns:p14="http://schemas.microsoft.com/office/powerpoint/2010/main" val="216220668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36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09697" y="225453"/>
            <a:ext cx="9949455" cy="992373"/>
          </a:xfrm>
        </p:spPr>
        <p:txBody>
          <a:bodyPr>
            <a:normAutofit/>
          </a:bodyPr>
          <a:lstStyle/>
          <a:p>
            <a:r>
              <a:rPr lang="en-US" sz="4000" dirty="0">
                <a:latin typeface="Open Sans"/>
                <a:ea typeface="Open Sans"/>
                <a:cs typeface="Open Sans"/>
              </a:rPr>
              <a:t>7.2 La cuenca hidrográfica y su gestión</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12</a:t>
            </a:fld>
            <a:endParaRPr lang="en-US"/>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685919" y="5976106"/>
            <a:ext cx="3647475" cy="417779"/>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rPr>
              <a:t>Fuente de la foto: "</a:t>
            </a:r>
            <a:r>
              <a:rPr lang="en-GB" sz="1000" i="0" dirty="0">
                <a:latin typeface="Open Sans"/>
                <a:ea typeface="Open Sans"/>
                <a:cs typeface="Open Sans"/>
                <a:hlinkClick r:id="rId5"/>
              </a:rPr>
              <a:t>El ciclo del agua"</a:t>
            </a:r>
            <a:r>
              <a:rPr lang="en-GB" sz="1000" i="0">
                <a:latin typeface="Open Sans"/>
                <a:ea typeface="Open Sans"/>
                <a:cs typeface="Open Sans"/>
              </a:rPr>
              <a:t>, de </a:t>
            </a:r>
            <a:r>
              <a:rPr lang="en-GB" sz="1000" i="0">
                <a:latin typeface="Open Sans"/>
                <a:ea typeface="Open Sans"/>
                <a:cs typeface="Open Sans"/>
                <a:hlinkClick r:id="rId6"/>
              </a:rPr>
              <a:t>NASA/JPL, </a:t>
            </a:r>
            <a:r>
              <a:rPr lang="en-GB" sz="1000" i="0" dirty="0">
                <a:latin typeface="Open Sans"/>
                <a:ea typeface="Open Sans"/>
                <a:cs typeface="Open Sans"/>
              </a:rPr>
              <a:t>tiene licencia </a:t>
            </a:r>
            <a:r>
              <a:rPr lang="en-GB" sz="1000" i="0" dirty="0">
                <a:latin typeface="Open Sans"/>
                <a:ea typeface="Open Sans"/>
                <a:cs typeface="Open Sans"/>
                <a:hlinkClick r:id="rId7"/>
              </a:rPr>
              <a:t>CC BY 2.0</a:t>
            </a:r>
            <a:endParaRPr lang="en-GB" sz="1000" i="0" dirty="0">
              <a:latin typeface="Open Sans"/>
              <a:ea typeface="Open Sans"/>
              <a:cs typeface="Open Sans"/>
            </a:endParaRP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706546" y="1671994"/>
            <a:ext cx="3839151" cy="472256"/>
          </a:xfrm>
        </p:spPr>
        <p:txBody>
          <a:bodyPr>
            <a:noAutofit/>
          </a:bodyPr>
          <a:lstStyle/>
          <a:p>
            <a:r>
              <a:rPr lang="en-US" dirty="0"/>
              <a:t>¿Cuánta agua hay disponible?</a:t>
            </a:r>
          </a:p>
        </p:txBody>
      </p:sp>
      <p:sp>
        <p:nvSpPr>
          <p:cNvPr id="11"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252286" y="1672861"/>
            <a:ext cx="3839151" cy="472256"/>
          </a:xfrm>
        </p:spPr>
        <p:txBody>
          <a:bodyPr>
            <a:noAutofit/>
          </a:bodyPr>
          <a:lstStyle/>
          <a:p>
            <a:r>
              <a:rPr lang="en-US" dirty="0"/>
              <a:t>¿Cuánta agua se necesita?</a:t>
            </a: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5336" y="2446864"/>
            <a:ext cx="2969085" cy="3536938"/>
          </a:xfrm>
          <a:prstGeom prst="rect">
            <a:avLst/>
          </a:prstGeom>
        </p:spPr>
      </p:pic>
      <p:pic>
        <p:nvPicPr>
          <p:cNvPr id="17" name="Picture 16"/>
          <p:cNvPicPr>
            <a:picLocks noChangeAspect="1"/>
          </p:cNvPicPr>
          <p:nvPr/>
        </p:nvPicPr>
        <p:blipFill rotWithShape="1">
          <a:blip r:embed="rId9"/>
          <a:srcRect l="1774" t="14022" r="1934" b="2167"/>
          <a:stretch/>
        </p:blipFill>
        <p:spPr>
          <a:xfrm>
            <a:off x="7674277" y="3027326"/>
            <a:ext cx="3994714" cy="2246638"/>
          </a:xfrm>
          <a:prstGeom prst="rect">
            <a:avLst/>
          </a:prstGeom>
        </p:spPr>
      </p:pic>
      <p:pic>
        <p:nvPicPr>
          <p:cNvPr id="19" name="Picture 18"/>
          <p:cNvPicPr>
            <a:picLocks noChangeAspect="1"/>
          </p:cNvPicPr>
          <p:nvPr/>
        </p:nvPicPr>
        <p:blipFill rotWithShape="1">
          <a:blip r:embed="rId10"/>
          <a:srcRect l="12376" t="17690" r="12074" b="3095"/>
          <a:stretch/>
        </p:blipFill>
        <p:spPr>
          <a:xfrm>
            <a:off x="4133139" y="3135085"/>
            <a:ext cx="3340883" cy="2246637"/>
          </a:xfrm>
          <a:prstGeom prst="rect">
            <a:avLst/>
          </a:prstGeom>
        </p:spPr>
      </p:pic>
      <p:sp>
        <p:nvSpPr>
          <p:cNvPr id="22" name="Text Placeholder 35">
            <a:extLst>
              <a:ext uri="{FF2B5EF4-FFF2-40B4-BE49-F238E27FC236}">
                <a16:creationId xmlns:a16="http://schemas.microsoft.com/office/drawing/2014/main" id="{9729C5ED-B843-F045-A5D8-7CA4856AF50A}"/>
              </a:ext>
            </a:extLst>
          </p:cNvPr>
          <p:cNvSpPr txBox="1">
            <a:spLocks/>
          </p:cNvSpPr>
          <p:nvPr/>
        </p:nvSpPr>
        <p:spPr>
          <a:xfrm>
            <a:off x="7659254" y="5381722"/>
            <a:ext cx="4025396" cy="258452"/>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rPr>
              <a:t>Fuente del diagrama: Interpretación del autor de los datos de </a:t>
            </a:r>
            <a:r>
              <a:rPr lang="en-GB" sz="1000" i="0" err="1">
                <a:latin typeface="Open Sans"/>
                <a:ea typeface="Open Sans"/>
                <a:cs typeface="Open Sans"/>
              </a:rPr>
              <a:t>Aquastat </a:t>
            </a:r>
            <a:r>
              <a:rPr lang="en-GB" sz="1000" i="0" dirty="0">
                <a:latin typeface="Open Sans"/>
                <a:ea typeface="Open Sans"/>
                <a:cs typeface="Open Sans"/>
              </a:rPr>
              <a:t>de la FAO</a:t>
            </a:r>
            <a:endParaRPr lang="en-US"/>
          </a:p>
        </p:txBody>
      </p:sp>
      <p:sp>
        <p:nvSpPr>
          <p:cNvPr id="12" name="Oval 11">
            <a:extLst>
              <a:ext uri="{FF2B5EF4-FFF2-40B4-BE49-F238E27FC236}">
                <a16:creationId xmlns:a16="http://schemas.microsoft.com/office/drawing/2014/main" id="{3E37D8F2-85E2-754F-BBA5-1D8EC0032AA8}"/>
              </a:ext>
            </a:extLst>
          </p:cNvPr>
          <p:cNvSpPr/>
          <p:nvPr/>
        </p:nvSpPr>
        <p:spPr>
          <a:xfrm>
            <a:off x="10559152" y="12050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7_Slide12.mp3" descr="Lecture7_Slide12.mp3">
            <a:hlinkClick r:id="" action="ppaction://media"/>
            <a:extLst>
              <a:ext uri="{FF2B5EF4-FFF2-40B4-BE49-F238E27FC236}">
                <a16:creationId xmlns:a16="http://schemas.microsoft.com/office/drawing/2014/main" id="{71EE141E-0E23-7546-BF4D-BD5A38AED24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646483" y="191873"/>
            <a:ext cx="812800" cy="812800"/>
          </a:xfrm>
          <a:prstGeom prst="rect">
            <a:avLst/>
          </a:prstGeom>
        </p:spPr>
      </p:pic>
      <p:sp>
        <p:nvSpPr>
          <p:cNvPr id="4" name="CuadroTexto 3">
            <a:extLst>
              <a:ext uri="{FF2B5EF4-FFF2-40B4-BE49-F238E27FC236}">
                <a16:creationId xmlns:a16="http://schemas.microsoft.com/office/drawing/2014/main" id="{EA1BFBF9-A025-25B0-9219-91EF0CB90F1E}"/>
              </a:ext>
            </a:extLst>
          </p:cNvPr>
          <p:cNvSpPr txBox="1"/>
          <p:nvPr/>
        </p:nvSpPr>
        <p:spPr>
          <a:xfrm>
            <a:off x="4333394" y="2500726"/>
            <a:ext cx="2723744" cy="646331"/>
          </a:xfrm>
          <a:prstGeom prst="rect">
            <a:avLst/>
          </a:prstGeom>
          <a:noFill/>
        </p:spPr>
        <p:txBody>
          <a:bodyPr wrap="square" rtlCol="0">
            <a:spAutoFit/>
          </a:bodyPr>
          <a:lstStyle/>
          <a:p>
            <a:r>
              <a:rPr lang="es-MX" b="1" dirty="0"/>
              <a:t>Extracciones totales de agua dulce en el mundo</a:t>
            </a:r>
            <a:endParaRPr lang="es-CR" b="1" dirty="0"/>
          </a:p>
        </p:txBody>
      </p:sp>
      <p:sp>
        <p:nvSpPr>
          <p:cNvPr id="5" name="CuadroTexto 4">
            <a:extLst>
              <a:ext uri="{FF2B5EF4-FFF2-40B4-BE49-F238E27FC236}">
                <a16:creationId xmlns:a16="http://schemas.microsoft.com/office/drawing/2014/main" id="{B392DE4B-D8C9-83E3-48E7-64EBE3251453}"/>
              </a:ext>
            </a:extLst>
          </p:cNvPr>
          <p:cNvSpPr txBox="1"/>
          <p:nvPr/>
        </p:nvSpPr>
        <p:spPr>
          <a:xfrm>
            <a:off x="7674277" y="2446864"/>
            <a:ext cx="3742387" cy="646331"/>
          </a:xfrm>
          <a:prstGeom prst="rect">
            <a:avLst/>
          </a:prstGeom>
          <a:noFill/>
        </p:spPr>
        <p:txBody>
          <a:bodyPr wrap="square" rtlCol="0">
            <a:spAutoFit/>
          </a:bodyPr>
          <a:lstStyle/>
          <a:p>
            <a:r>
              <a:rPr lang="es-MX" b="1" dirty="0"/>
              <a:t>Tasas de extracción de agua por continente</a:t>
            </a:r>
            <a:endParaRPr lang="es-CR" b="1" dirty="0"/>
          </a:p>
        </p:txBody>
      </p:sp>
    </p:spTree>
    <p:extLst>
      <p:ext uri="{BB962C8B-B14F-4D97-AF65-F5344CB8AC3E}">
        <p14:creationId xmlns:p14="http://schemas.microsoft.com/office/powerpoint/2010/main" val="60816431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40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32788" y="582879"/>
            <a:ext cx="7617594" cy="1441017"/>
          </a:xfrm>
        </p:spPr>
        <p:txBody>
          <a:bodyPr>
            <a:normAutofit/>
          </a:bodyPr>
          <a:lstStyle/>
          <a:p>
            <a:r>
              <a:rPr lang="en-US" dirty="0">
                <a:latin typeface="Open Sans"/>
                <a:ea typeface="Open Sans"/>
                <a:cs typeface="Open Sans"/>
              </a:rPr>
              <a:t>7.2 La cuenca hidrográfica y su gestión</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13</a:t>
            </a:fld>
            <a:endParaRPr lang="en-US"/>
          </a:p>
        </p:txBody>
      </p:sp>
      <p:sp>
        <p:nvSpPr>
          <p:cNvPr id="11"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63576" y="2027547"/>
            <a:ext cx="5252317" cy="472256"/>
          </a:xfrm>
        </p:spPr>
        <p:txBody>
          <a:bodyPr>
            <a:noAutofit/>
          </a:bodyPr>
          <a:lstStyle/>
          <a:p>
            <a:r>
              <a:rPr lang="en-US" dirty="0"/>
              <a:t>¿Cómo se mantiene el equilibrio hídrico?</a:t>
            </a:r>
          </a:p>
        </p:txBody>
      </p:sp>
      <p:sp>
        <p:nvSpPr>
          <p:cNvPr id="22" name="Text Placeholder 35">
            <a:extLst>
              <a:ext uri="{FF2B5EF4-FFF2-40B4-BE49-F238E27FC236}">
                <a16:creationId xmlns:a16="http://schemas.microsoft.com/office/drawing/2014/main" id="{9729C5ED-B843-F045-A5D8-7CA4856AF50A}"/>
              </a:ext>
            </a:extLst>
          </p:cNvPr>
          <p:cNvSpPr txBox="1">
            <a:spLocks/>
          </p:cNvSpPr>
          <p:nvPr/>
        </p:nvSpPr>
        <p:spPr>
          <a:xfrm>
            <a:off x="9146870" y="6145312"/>
            <a:ext cx="3294184" cy="258452"/>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sz="1000" i="0" dirty="0">
                <a:latin typeface="Open Sans"/>
                <a:ea typeface="Open Sans"/>
                <a:cs typeface="Open Sans"/>
              </a:rPr>
              <a:t>Fuente del diagrama: Interpretación del autor </a:t>
            </a:r>
            <a:endParaRPr lang="en-GB" sz="1000" i="0" dirty="0"/>
          </a:p>
        </p:txBody>
      </p:sp>
      <p:grpSp>
        <p:nvGrpSpPr>
          <p:cNvPr id="12" name="Group 11"/>
          <p:cNvGrpSpPr/>
          <p:nvPr/>
        </p:nvGrpSpPr>
        <p:grpSpPr>
          <a:xfrm>
            <a:off x="2459268" y="2461318"/>
            <a:ext cx="6687602" cy="3885739"/>
            <a:chOff x="1502076" y="1581189"/>
            <a:chExt cx="11509834" cy="4193935"/>
          </a:xfrm>
        </p:grpSpPr>
        <p:cxnSp>
          <p:nvCxnSpPr>
            <p:cNvPr id="13" name="Straight Arrow Connector 12">
              <a:extLst>
                <a:ext uri="{FF2B5EF4-FFF2-40B4-BE49-F238E27FC236}">
                  <a16:creationId xmlns:a16="http://schemas.microsoft.com/office/drawing/2014/main" id="{596E301A-2CA1-494C-B9B8-EE9823FD69CF}"/>
                </a:ext>
              </a:extLst>
            </p:cNvPr>
            <p:cNvCxnSpPr>
              <a:cxnSpLocks/>
            </p:cNvCxnSpPr>
            <p:nvPr/>
          </p:nvCxnSpPr>
          <p:spPr>
            <a:xfrm>
              <a:off x="6415099" y="3915068"/>
              <a:ext cx="0" cy="87474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5" name="Oval 14">
              <a:extLst>
                <a:ext uri="{FF2B5EF4-FFF2-40B4-BE49-F238E27FC236}">
                  <a16:creationId xmlns:a16="http://schemas.microsoft.com/office/drawing/2014/main" id="{34CA3D54-1C5F-4303-8F65-6ABE338E5B89}"/>
                </a:ext>
              </a:extLst>
            </p:cNvPr>
            <p:cNvSpPr/>
            <p:nvPr/>
          </p:nvSpPr>
          <p:spPr>
            <a:xfrm>
              <a:off x="1502076" y="2897435"/>
              <a:ext cx="7884368" cy="1315617"/>
            </a:xfrm>
            <a:prstGeom prst="ellipse">
              <a:avLst/>
            </a:prstGeom>
            <a:solidFill>
              <a:schemeClr val="accent5">
                <a:alpha val="5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E4E764E-76E6-45D9-B24C-753C42B04F72}"/>
                </a:ext>
              </a:extLst>
            </p:cNvPr>
            <p:cNvSpPr txBox="1"/>
            <p:nvPr/>
          </p:nvSpPr>
          <p:spPr>
            <a:xfrm>
              <a:off x="4294671" y="3340791"/>
              <a:ext cx="3466475" cy="697595"/>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Cuenca hidrográfica</a:t>
              </a:r>
            </a:p>
          </p:txBody>
        </p:sp>
        <p:cxnSp>
          <p:nvCxnSpPr>
            <p:cNvPr id="18" name="Straight Arrow Connector 17">
              <a:extLst>
                <a:ext uri="{FF2B5EF4-FFF2-40B4-BE49-F238E27FC236}">
                  <a16:creationId xmlns:a16="http://schemas.microsoft.com/office/drawing/2014/main" id="{B52A89FF-6596-4CCC-A03A-AA57D1386BD8}"/>
                </a:ext>
              </a:extLst>
            </p:cNvPr>
            <p:cNvCxnSpPr/>
            <p:nvPr/>
          </p:nvCxnSpPr>
          <p:spPr>
            <a:xfrm>
              <a:off x="3566993" y="2034354"/>
              <a:ext cx="0" cy="149289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5A091A2F-A83D-4DDA-A8A7-0045055A3431}"/>
                </a:ext>
              </a:extLst>
            </p:cNvPr>
            <p:cNvCxnSpPr>
              <a:cxnSpLocks/>
            </p:cNvCxnSpPr>
            <p:nvPr/>
          </p:nvCxnSpPr>
          <p:spPr>
            <a:xfrm flipV="1">
              <a:off x="7069082" y="2034354"/>
              <a:ext cx="0" cy="142048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4C086038-E3F2-4B04-BE02-48DB9D61F503}"/>
                </a:ext>
              </a:extLst>
            </p:cNvPr>
            <p:cNvSpPr txBox="1"/>
            <p:nvPr/>
          </p:nvSpPr>
          <p:spPr>
            <a:xfrm>
              <a:off x="2464433" y="1581189"/>
              <a:ext cx="3627590" cy="386458"/>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Precipitación (P)</a:t>
              </a:r>
            </a:p>
          </p:txBody>
        </p:sp>
        <p:sp>
          <p:nvSpPr>
            <p:cNvPr id="23" name="TextBox 22">
              <a:extLst>
                <a:ext uri="{FF2B5EF4-FFF2-40B4-BE49-F238E27FC236}">
                  <a16:creationId xmlns:a16="http://schemas.microsoft.com/office/drawing/2014/main" id="{117CC763-A808-46DB-9878-92DF7865124E}"/>
                </a:ext>
              </a:extLst>
            </p:cNvPr>
            <p:cNvSpPr txBox="1"/>
            <p:nvPr/>
          </p:nvSpPr>
          <p:spPr>
            <a:xfrm>
              <a:off x="7069081" y="1802016"/>
              <a:ext cx="4399910" cy="697595"/>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Evapotranspiración (ET)</a:t>
              </a:r>
            </a:p>
          </p:txBody>
        </p:sp>
        <p:cxnSp>
          <p:nvCxnSpPr>
            <p:cNvPr id="24" name="Straight Arrow Connector 23">
              <a:extLst>
                <a:ext uri="{FF2B5EF4-FFF2-40B4-BE49-F238E27FC236}">
                  <a16:creationId xmlns:a16="http://schemas.microsoft.com/office/drawing/2014/main" id="{C039767C-41A3-48EC-95DA-E55E06772D10}"/>
                </a:ext>
              </a:extLst>
            </p:cNvPr>
            <p:cNvCxnSpPr>
              <a:cxnSpLocks/>
            </p:cNvCxnSpPr>
            <p:nvPr/>
          </p:nvCxnSpPr>
          <p:spPr>
            <a:xfrm flipV="1">
              <a:off x="8906508" y="3555243"/>
              <a:ext cx="1629478" cy="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494E69D8-AB23-4894-BF87-EA65498D6716}"/>
                </a:ext>
              </a:extLst>
            </p:cNvPr>
            <p:cNvSpPr txBox="1"/>
            <p:nvPr/>
          </p:nvSpPr>
          <p:spPr>
            <a:xfrm>
              <a:off x="9589136" y="3059668"/>
              <a:ext cx="3422774" cy="398625"/>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Escorrentía (R)</a:t>
              </a:r>
            </a:p>
          </p:txBody>
        </p:sp>
        <p:sp>
          <p:nvSpPr>
            <p:cNvPr id="26" name="TextBox 25">
              <a:extLst>
                <a:ext uri="{FF2B5EF4-FFF2-40B4-BE49-F238E27FC236}">
                  <a16:creationId xmlns:a16="http://schemas.microsoft.com/office/drawing/2014/main" id="{A6FB93B4-27DE-4149-8218-37BFCFF4BBF4}"/>
                </a:ext>
              </a:extLst>
            </p:cNvPr>
            <p:cNvSpPr txBox="1"/>
            <p:nvPr/>
          </p:nvSpPr>
          <p:spPr>
            <a:xfrm>
              <a:off x="6584123" y="4480542"/>
              <a:ext cx="5343702" cy="697595"/>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Recarga de aguas subterráneas (GWR)</a:t>
              </a:r>
            </a:p>
          </p:txBody>
        </p:sp>
        <p:sp>
          <p:nvSpPr>
            <p:cNvPr id="27" name="TextBox 26">
              <a:extLst>
                <a:ext uri="{FF2B5EF4-FFF2-40B4-BE49-F238E27FC236}">
                  <a16:creationId xmlns:a16="http://schemas.microsoft.com/office/drawing/2014/main" id="{8C5E798A-D27E-4AAC-8A28-BC279F5EA4D8}"/>
                </a:ext>
              </a:extLst>
            </p:cNvPr>
            <p:cNvSpPr txBox="1"/>
            <p:nvPr/>
          </p:nvSpPr>
          <p:spPr>
            <a:xfrm>
              <a:off x="4458563" y="5210405"/>
              <a:ext cx="6077423" cy="564719"/>
            </a:xfrm>
            <a:prstGeom prst="rect">
              <a:avLst/>
            </a:prstGeom>
            <a:noFill/>
          </p:spPr>
          <p:txBody>
            <a:bodyPr wrap="square" rtlCol="0">
              <a:spAutoFit/>
            </a:bodyPr>
            <a:lstStyle/>
            <a:p>
              <a:r>
                <a:rPr lang="en-US" sz="2800" b="1" dirty="0">
                  <a:latin typeface="Open Sans" panose="020B0606030504020204" pitchFamily="34" charset="0"/>
                  <a:ea typeface="Open Sans" panose="020B0606030504020204" pitchFamily="34" charset="0"/>
                  <a:cs typeface="Open Sans" panose="020B0606030504020204" pitchFamily="34" charset="0"/>
                </a:rPr>
                <a:t>P = ET + R + GWR</a:t>
              </a:r>
            </a:p>
          </p:txBody>
        </p:sp>
      </p:grpSp>
      <p:sp>
        <p:nvSpPr>
          <p:cNvPr id="19" name="Oval 18">
            <a:extLst>
              <a:ext uri="{FF2B5EF4-FFF2-40B4-BE49-F238E27FC236}">
                <a16:creationId xmlns:a16="http://schemas.microsoft.com/office/drawing/2014/main" id="{D871A8E9-4AE1-6F4B-B549-8BC7FE5F9B25}"/>
              </a:ext>
            </a:extLst>
          </p:cNvPr>
          <p:cNvSpPr/>
          <p:nvPr/>
        </p:nvSpPr>
        <p:spPr>
          <a:xfrm>
            <a:off x="9429798" y="38287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7_Slide13.mp3" descr="Lecture7_Slide13.mp3">
            <a:hlinkClick r:id="" action="ppaction://media"/>
            <a:extLst>
              <a:ext uri="{FF2B5EF4-FFF2-40B4-BE49-F238E27FC236}">
                <a16:creationId xmlns:a16="http://schemas.microsoft.com/office/drawing/2014/main" id="{34A9FC7C-59C1-0641-81A0-6215CF91D2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29798" y="454236"/>
            <a:ext cx="812800" cy="812800"/>
          </a:xfrm>
          <a:prstGeom prst="rect">
            <a:avLst/>
          </a:prstGeom>
        </p:spPr>
      </p:pic>
    </p:spTree>
    <p:extLst>
      <p:ext uri="{BB962C8B-B14F-4D97-AF65-F5344CB8AC3E}">
        <p14:creationId xmlns:p14="http://schemas.microsoft.com/office/powerpoint/2010/main" val="34388963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5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a:xfrm>
            <a:off x="625395" y="696431"/>
            <a:ext cx="9601910" cy="1325563"/>
          </a:xfrm>
        </p:spPr>
        <p:txBody>
          <a:bodyPr/>
          <a:lstStyle/>
          <a:p>
            <a:r>
              <a:rPr lang="en-US" dirty="0"/>
              <a:t>Conferencia 7.2 Referencias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fld id="{709224B1-416C-A648-9EFE-8567A5B13899}" type="slidenum">
              <a:rPr lang="en-US" smtClean="0"/>
              <a:t>14</a:t>
            </a:fld>
            <a:endParaRPr lang="en-US" dirty="0"/>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a:xfrm>
            <a:off x="645761" y="2095773"/>
            <a:ext cx="6059109" cy="4006915"/>
          </a:xfrm>
        </p:spPr>
        <p:txBody>
          <a:bodyPr/>
          <a:lstStyle/>
          <a:p>
            <a:r>
              <a:rPr lang="en-GB" dirty="0"/>
              <a:t>Cuencas hidrográficas, procesos hidrológicos y rutas. </a:t>
            </a:r>
            <a:r>
              <a:rPr lang="en-GB" dirty="0" err="1"/>
              <a:t>Hydrol</a:t>
            </a:r>
            <a:r>
              <a:rPr lang="en-GB" dirty="0"/>
              <a:t>. </a:t>
            </a:r>
            <a:r>
              <a:rPr lang="en-GB" dirty="0" err="1"/>
              <a:t>Manag</a:t>
            </a:r>
            <a:r>
              <a:rPr lang="en-GB" dirty="0"/>
              <a:t>. Watersheds, John Wiley &amp; Sons, Ltd; 2012, p. 3-5. </a:t>
            </a:r>
            <a:r>
              <a:rPr lang="en-GB" dirty="0">
                <a:hlinkClick r:id="rId2"/>
              </a:rPr>
              <a:t>https://doi.org/10.1002/9781118459751.part1</a:t>
            </a:r>
            <a:endParaRPr lang="en-US" dirty="0"/>
          </a:p>
        </p:txBody>
      </p:sp>
    </p:spTree>
    <p:extLst>
      <p:ext uri="{BB962C8B-B14F-4D97-AF65-F5344CB8AC3E}">
        <p14:creationId xmlns:p14="http://schemas.microsoft.com/office/powerpoint/2010/main" val="34786368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78970" y="426558"/>
            <a:ext cx="5713429" cy="1325563"/>
          </a:xfrm>
        </p:spPr>
        <p:txBody>
          <a:bodyPr/>
          <a:lstStyle/>
          <a:p>
            <a:r>
              <a:rPr lang="en-US" dirty="0">
                <a:latin typeface="Open Sans"/>
                <a:ea typeface="Open Sans"/>
                <a:cs typeface="Open Sans"/>
              </a:rPr>
              <a:t>7.3 Precipitación y evapotranspiración</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15</a:t>
            </a:fld>
            <a:endParaRPr lang="en-US"/>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9375797" y="5657151"/>
            <a:ext cx="2168503" cy="748748"/>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rPr>
              <a:t>Fuente de la foto: Greenmind1980, </a:t>
            </a:r>
            <a:r>
              <a:rPr lang="en-GB" sz="1000" i="0" dirty="0" err="1">
                <a:latin typeface="Open Sans"/>
                <a:ea typeface="Open Sans"/>
                <a:cs typeface="Open Sans"/>
                <a:hlinkClick r:id="rId5"/>
              </a:rPr>
              <a:t>Precipitation_longterm</a:t>
            </a:r>
            <a:r>
              <a:rPr lang="en-GB" sz="1000" i="0" dirty="0">
                <a:latin typeface="Open Sans"/>
                <a:ea typeface="Open Sans"/>
                <a:cs typeface="Open Sans"/>
              </a:rPr>
              <a:t>, CC BY-SA 4.0, vía Wikimedia Commons</a:t>
            </a: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78970" y="1835044"/>
            <a:ext cx="7159625" cy="472256"/>
          </a:xfrm>
        </p:spPr>
        <p:txBody>
          <a:bodyPr>
            <a:noAutofit/>
          </a:bodyPr>
          <a:lstStyle/>
          <a:p>
            <a:r>
              <a:rPr lang="en-US" dirty="0"/>
              <a:t>¿Qué es la precipitación?</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0884" y="2560550"/>
            <a:ext cx="6684050" cy="3760113"/>
          </a:xfrm>
          <a:prstGeom prst="rect">
            <a:avLst/>
          </a:prstGeom>
        </p:spPr>
      </p:pic>
      <p:sp>
        <p:nvSpPr>
          <p:cNvPr id="8" name="Oval 7">
            <a:extLst>
              <a:ext uri="{FF2B5EF4-FFF2-40B4-BE49-F238E27FC236}">
                <a16:creationId xmlns:a16="http://schemas.microsoft.com/office/drawing/2014/main" id="{4748769C-B57C-FB4E-A188-9F3DE30836FA}"/>
              </a:ext>
            </a:extLst>
          </p:cNvPr>
          <p:cNvSpPr/>
          <p:nvPr/>
        </p:nvSpPr>
        <p:spPr>
          <a:xfrm>
            <a:off x="9023569" y="611575"/>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7_Slide15.mp3" descr="Lecture7_Slide15.mp3">
            <a:hlinkClick r:id="" action="ppaction://media"/>
            <a:extLst>
              <a:ext uri="{FF2B5EF4-FFF2-40B4-BE49-F238E27FC236}">
                <a16:creationId xmlns:a16="http://schemas.microsoft.com/office/drawing/2014/main" id="{E839A64C-F9CE-2D4E-92B4-C9993ADD5B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94934" y="682940"/>
            <a:ext cx="812800" cy="812800"/>
          </a:xfrm>
          <a:prstGeom prst="rect">
            <a:avLst/>
          </a:prstGeom>
        </p:spPr>
      </p:pic>
    </p:spTree>
    <p:extLst>
      <p:ext uri="{BB962C8B-B14F-4D97-AF65-F5344CB8AC3E}">
        <p14:creationId xmlns:p14="http://schemas.microsoft.com/office/powerpoint/2010/main" val="30359988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4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16</a:t>
            </a:fld>
            <a:endParaRPr lang="en-US"/>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7411836" y="6105379"/>
            <a:ext cx="4472935" cy="284994"/>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rPr>
              <a:t>Fuente de la foto: </a:t>
            </a:r>
            <a:r>
              <a:rPr lang="en-GB" sz="1000" i="0" dirty="0">
                <a:latin typeface="Open Sans"/>
                <a:ea typeface="Open Sans"/>
                <a:cs typeface="Open Sans"/>
                <a:hlinkClick r:id="rId5"/>
              </a:rPr>
              <a:t>Evapotranspiración </a:t>
            </a:r>
            <a:r>
              <a:rPr lang="en-GB" sz="1000" i="0" dirty="0">
                <a:latin typeface="Open Sans"/>
                <a:ea typeface="Open Sans"/>
                <a:cs typeface="Open Sans"/>
              </a:rPr>
              <a:t>por M. W. Toews, está licenciada bajo CC BY 4.0</a:t>
            </a: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86667" y="2011327"/>
            <a:ext cx="7159625" cy="472256"/>
          </a:xfrm>
        </p:spPr>
        <p:txBody>
          <a:bodyPr>
            <a:noAutofit/>
          </a:bodyPr>
          <a:lstStyle/>
          <a:p>
            <a:r>
              <a:rPr lang="en-US" dirty="0"/>
              <a:t>¿Qué es la evapotranspiración?</a:t>
            </a:r>
          </a:p>
        </p:txBody>
      </p:sp>
      <p:sp>
        <p:nvSpPr>
          <p:cNvPr id="8" name="Rectangle 7">
            <a:extLst>
              <a:ext uri="{FF2B5EF4-FFF2-40B4-BE49-F238E27FC236}">
                <a16:creationId xmlns:a16="http://schemas.microsoft.com/office/drawing/2014/main" id="{6C788D22-89B5-4682-919D-F9D2724597EC}"/>
              </a:ext>
            </a:extLst>
          </p:cNvPr>
          <p:cNvSpPr/>
          <p:nvPr/>
        </p:nvSpPr>
        <p:spPr>
          <a:xfrm>
            <a:off x="686667" y="2541325"/>
            <a:ext cx="7046543" cy="3400931"/>
          </a:xfrm>
          <a:prstGeom prst="rect">
            <a:avLst/>
          </a:prstGeom>
        </p:spPr>
        <p:txBody>
          <a:bodyPr wrap="square" lIns="91440" tIns="45720" rIns="91440" bIns="45720" anchor="t">
            <a:spAutoFit/>
          </a:bodyPr>
          <a:lstStyle/>
          <a:p>
            <a:pPr marL="285750" indent="-285750" algn="just">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Es una combinación de evaporación (de las superficies terrestres) y transpiración (de las superficies vegetales) </a:t>
            </a:r>
          </a:p>
          <a:p>
            <a:pPr marL="285750" indent="-285750" algn="just">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Es una función de diferentes factores meteorológicos</a:t>
            </a:r>
          </a:p>
          <a:p>
            <a:pPr marL="742950" lvl="1" indent="-285750" algn="just">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Radiación solar</a:t>
            </a:r>
          </a:p>
          <a:p>
            <a:pPr marL="742950" lvl="1" indent="-285750" algn="just">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Temperatura del aire</a:t>
            </a:r>
          </a:p>
          <a:p>
            <a:pPr marL="742950" lvl="1" indent="-285750" algn="just">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Humedad del aire</a:t>
            </a:r>
          </a:p>
          <a:p>
            <a:pPr marL="742950" lvl="1" indent="-285750" algn="just">
              <a:spcAft>
                <a:spcPts val="1800"/>
              </a:spcAft>
              <a:buFont typeface="Arial" panose="020B0604020202020204" pitchFamily="34" charset="0"/>
              <a:buChar char="•"/>
            </a:pPr>
            <a:r>
              <a:rPr lang="en-US" sz="2000" dirty="0" err="1">
                <a:latin typeface="Open Sans"/>
                <a:ea typeface="Open Sans"/>
                <a:cs typeface="Open Sans"/>
              </a:rPr>
              <a:t>Velocidad</a:t>
            </a:r>
            <a:r>
              <a:rPr lang="en-US" sz="2000" dirty="0">
                <a:latin typeface="Open Sans"/>
                <a:ea typeface="Open Sans"/>
                <a:cs typeface="Open Sans"/>
              </a:rPr>
              <a:t> del </a:t>
            </a:r>
            <a:r>
              <a:rPr lang="en-US" sz="2000" dirty="0" err="1">
                <a:latin typeface="Open Sans"/>
                <a:ea typeface="Open Sans"/>
                <a:cs typeface="Open Sans"/>
              </a:rPr>
              <a:t>viento</a:t>
            </a:r>
            <a:endParaRPr lang="en-US" sz="2000" dirty="0">
              <a:latin typeface="Open Sans"/>
              <a:ea typeface="Open Sans"/>
              <a:cs typeface="Open Sans"/>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2049" y="2138682"/>
            <a:ext cx="2869096" cy="3835980"/>
          </a:xfrm>
          <a:prstGeom prst="rect">
            <a:avLst/>
          </a:prstGeom>
        </p:spPr>
      </p:pic>
      <p:sp>
        <p:nvSpPr>
          <p:cNvPr id="13" name="Title 1">
            <a:extLst>
              <a:ext uri="{FF2B5EF4-FFF2-40B4-BE49-F238E27FC236}">
                <a16:creationId xmlns:a16="http://schemas.microsoft.com/office/drawing/2014/main" id="{D743EC19-6376-4FA7-8B1C-00D7AF4E041D}"/>
              </a:ext>
            </a:extLst>
          </p:cNvPr>
          <p:cNvSpPr txBox="1">
            <a:spLocks/>
          </p:cNvSpPr>
          <p:nvPr/>
        </p:nvSpPr>
        <p:spPr>
          <a:xfrm>
            <a:off x="648182" y="682940"/>
            <a:ext cx="5648115"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latin typeface="Open Sans"/>
                <a:ea typeface="Open Sans"/>
                <a:cs typeface="Open Sans"/>
              </a:rPr>
              <a:t>7.3 Precipitación y evapotranspiración</a:t>
            </a:r>
          </a:p>
        </p:txBody>
      </p:sp>
      <p:sp>
        <p:nvSpPr>
          <p:cNvPr id="9" name="Oval 8">
            <a:extLst>
              <a:ext uri="{FF2B5EF4-FFF2-40B4-BE49-F238E27FC236}">
                <a16:creationId xmlns:a16="http://schemas.microsoft.com/office/drawing/2014/main" id="{51DA73E4-9C7C-7A47-8B74-1ECAFEF245CF}"/>
              </a:ext>
            </a:extLst>
          </p:cNvPr>
          <p:cNvSpPr/>
          <p:nvPr/>
        </p:nvSpPr>
        <p:spPr>
          <a:xfrm>
            <a:off x="6456306" y="86795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7_Slide16.mp3" descr="Lecture7_Slide16.mp3">
            <a:hlinkClick r:id="" action="ppaction://media"/>
            <a:extLst>
              <a:ext uri="{FF2B5EF4-FFF2-40B4-BE49-F238E27FC236}">
                <a16:creationId xmlns:a16="http://schemas.microsoft.com/office/drawing/2014/main" id="{A7123853-69C8-AA45-A273-6F1BECCC256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27671" y="939321"/>
            <a:ext cx="812800" cy="812800"/>
          </a:xfrm>
          <a:prstGeom prst="rect">
            <a:avLst/>
          </a:prstGeom>
        </p:spPr>
      </p:pic>
    </p:spTree>
    <p:extLst>
      <p:ext uri="{BB962C8B-B14F-4D97-AF65-F5344CB8AC3E}">
        <p14:creationId xmlns:p14="http://schemas.microsoft.com/office/powerpoint/2010/main" val="199007082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1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17</a:t>
            </a:fld>
            <a:endParaRPr lang="en-US"/>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6947286" y="6174651"/>
            <a:ext cx="4814334" cy="231116"/>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rPr>
              <a:t>Fuente de la foto: </a:t>
            </a:r>
            <a:r>
              <a:rPr lang="en-GB" sz="1000" i="0" dirty="0">
                <a:latin typeface="Open Sans"/>
                <a:ea typeface="Open Sans"/>
                <a:cs typeface="Open Sans"/>
                <a:hlinkClick r:id="rId5"/>
              </a:rPr>
              <a:t>Evapotranspiración </a:t>
            </a:r>
            <a:r>
              <a:rPr lang="en-GB" sz="1000" i="0" dirty="0">
                <a:latin typeface="Open Sans"/>
                <a:ea typeface="Open Sans"/>
                <a:cs typeface="Open Sans"/>
              </a:rPr>
              <a:t>por M. W. </a:t>
            </a:r>
            <a:r>
              <a:rPr lang="en-GB" sz="1000" i="0" err="1">
                <a:latin typeface="Open Sans"/>
                <a:ea typeface="Open Sans"/>
                <a:cs typeface="Open Sans"/>
              </a:rPr>
              <a:t>Toews</a:t>
            </a:r>
            <a:r>
              <a:rPr lang="en-GB" sz="1000" i="0" dirty="0">
                <a:latin typeface="Open Sans"/>
                <a:ea typeface="Open Sans"/>
                <a:cs typeface="Open Sans"/>
              </a:rPr>
              <a:t>, está licenciada bajo CC BY 4.0</a:t>
            </a: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48182" y="1798645"/>
            <a:ext cx="7998594" cy="464560"/>
          </a:xfrm>
        </p:spPr>
        <p:txBody>
          <a:bodyPr>
            <a:noAutofit/>
          </a:bodyPr>
          <a:lstStyle/>
          <a:p>
            <a:r>
              <a:rPr lang="en-US" dirty="0"/>
              <a:t>¿Qué afecta a la evapotranspiración y su impacto en el rendimiento de los cultivos?</a:t>
            </a:r>
          </a:p>
        </p:txBody>
      </p:sp>
      <p:sp>
        <p:nvSpPr>
          <p:cNvPr id="8" name="Rectangle 7">
            <a:extLst>
              <a:ext uri="{FF2B5EF4-FFF2-40B4-BE49-F238E27FC236}">
                <a16:creationId xmlns:a16="http://schemas.microsoft.com/office/drawing/2014/main" id="{6C788D22-89B5-4682-919D-F9D2724597EC}"/>
              </a:ext>
            </a:extLst>
          </p:cNvPr>
          <p:cNvSpPr/>
          <p:nvPr/>
        </p:nvSpPr>
        <p:spPr>
          <a:xfrm>
            <a:off x="648182" y="2432406"/>
            <a:ext cx="7818048" cy="2246769"/>
          </a:xfrm>
          <a:prstGeom prst="rect">
            <a:avLst/>
          </a:prstGeom>
        </p:spPr>
        <p:txBody>
          <a:bodyPr wrap="square" lIns="91440" tIns="45720" rIns="91440" bIns="45720" anchor="t">
            <a:spAutoFit/>
          </a:bodyPr>
          <a:lstStyle/>
          <a:p>
            <a:pPr marL="285750" indent="-285750" algn="just">
              <a:spcAft>
                <a:spcPts val="1800"/>
              </a:spcAft>
              <a:buFont typeface="Arial" panose="020B0604020202020204" pitchFamily="34" charset="0"/>
              <a:buChar char="•"/>
            </a:pPr>
            <a:r>
              <a:rPr lang="en-US" dirty="0" err="1">
                <a:latin typeface="Open Sans"/>
                <a:ea typeface="Open Sans"/>
                <a:cs typeface="Open Sans"/>
              </a:rPr>
              <a:t>Cuanto</a:t>
            </a:r>
            <a:r>
              <a:rPr lang="en-US" dirty="0">
                <a:latin typeface="Open Sans"/>
                <a:ea typeface="Open Sans"/>
                <a:cs typeface="Open Sans"/>
              </a:rPr>
              <a:t> mayor sea </a:t>
            </a:r>
            <a:r>
              <a:rPr lang="en-US" dirty="0" err="1">
                <a:latin typeface="Open Sans"/>
                <a:ea typeface="Open Sans"/>
                <a:cs typeface="Open Sans"/>
              </a:rPr>
              <a:t>el</a:t>
            </a:r>
            <a:r>
              <a:rPr lang="en-US" dirty="0">
                <a:latin typeface="Open Sans"/>
                <a:ea typeface="Open Sans"/>
                <a:cs typeface="Open Sans"/>
              </a:rPr>
              <a:t> </a:t>
            </a:r>
            <a:r>
              <a:rPr lang="en-US" dirty="0" err="1">
                <a:latin typeface="Open Sans"/>
                <a:ea typeface="Open Sans"/>
                <a:cs typeface="Open Sans"/>
              </a:rPr>
              <a:t>índice</a:t>
            </a:r>
            <a:r>
              <a:rPr lang="en-US" dirty="0">
                <a:latin typeface="Open Sans"/>
                <a:ea typeface="Open Sans"/>
                <a:cs typeface="Open Sans"/>
              </a:rPr>
              <a:t> de </a:t>
            </a:r>
            <a:r>
              <a:rPr lang="en-US" dirty="0" err="1">
                <a:latin typeface="Open Sans"/>
                <a:ea typeface="Open Sans"/>
                <a:cs typeface="Open Sans"/>
              </a:rPr>
              <a:t>área</a:t>
            </a:r>
            <a:r>
              <a:rPr lang="en-US" dirty="0">
                <a:latin typeface="Open Sans"/>
                <a:ea typeface="Open Sans"/>
                <a:cs typeface="Open Sans"/>
              </a:rPr>
              <a:t> foliar (LAI), mayor </a:t>
            </a:r>
            <a:r>
              <a:rPr lang="en-US" dirty="0" err="1">
                <a:latin typeface="Open Sans"/>
                <a:ea typeface="Open Sans"/>
                <a:cs typeface="Open Sans"/>
              </a:rPr>
              <a:t>será</a:t>
            </a:r>
            <a:r>
              <a:rPr lang="en-US" dirty="0">
                <a:latin typeface="Open Sans"/>
                <a:ea typeface="Open Sans"/>
                <a:cs typeface="Open Sans"/>
              </a:rPr>
              <a:t> </a:t>
            </a:r>
            <a:r>
              <a:rPr lang="en-US" dirty="0" err="1">
                <a:latin typeface="Open Sans"/>
                <a:ea typeface="Open Sans"/>
                <a:cs typeface="Open Sans"/>
              </a:rPr>
              <a:t>el</a:t>
            </a:r>
            <a:r>
              <a:rPr lang="en-US" dirty="0">
                <a:latin typeface="Open Sans"/>
                <a:ea typeface="Open Sans"/>
                <a:cs typeface="Open Sans"/>
              </a:rPr>
              <a:t> componente de </a:t>
            </a:r>
            <a:r>
              <a:rPr lang="en-US" dirty="0" err="1">
                <a:latin typeface="Open Sans"/>
                <a:ea typeface="Open Sans"/>
                <a:cs typeface="Open Sans"/>
              </a:rPr>
              <a:t>transpiración</a:t>
            </a:r>
            <a:r>
              <a:rPr lang="en-US" dirty="0">
                <a:latin typeface="Open Sans"/>
                <a:ea typeface="Open Sans"/>
                <a:cs typeface="Open Sans"/>
              </a:rPr>
              <a:t> en la evapotranspiración</a:t>
            </a:r>
          </a:p>
          <a:p>
            <a:pPr marL="285750" indent="-285750" algn="just">
              <a:spcAft>
                <a:spcPts val="1800"/>
              </a:spcAft>
              <a:buFont typeface="Arial" panose="020B0604020202020204" pitchFamily="34" charset="0"/>
              <a:buChar char="•"/>
            </a:pPr>
            <a:r>
              <a:rPr lang="en-US" dirty="0">
                <a:latin typeface="Open Sans"/>
                <a:ea typeface="Open Sans"/>
                <a:cs typeface="Open Sans"/>
              </a:rPr>
              <a:t>El </a:t>
            </a:r>
            <a:r>
              <a:rPr lang="en-US" dirty="0" err="1">
                <a:latin typeface="Open Sans"/>
                <a:ea typeface="Open Sans"/>
                <a:cs typeface="Open Sans"/>
              </a:rPr>
              <a:t>rendimiento</a:t>
            </a:r>
            <a:r>
              <a:rPr lang="en-US" dirty="0">
                <a:latin typeface="Open Sans"/>
                <a:ea typeface="Open Sans"/>
                <a:cs typeface="Open Sans"/>
              </a:rPr>
              <a:t> de </a:t>
            </a:r>
            <a:r>
              <a:rPr lang="en-US" dirty="0" err="1">
                <a:latin typeface="Open Sans"/>
                <a:ea typeface="Open Sans"/>
                <a:cs typeface="Open Sans"/>
              </a:rPr>
              <a:t>los</a:t>
            </a:r>
            <a:r>
              <a:rPr lang="en-US" dirty="0">
                <a:latin typeface="Open Sans"/>
                <a:ea typeface="Open Sans"/>
                <a:cs typeface="Open Sans"/>
              </a:rPr>
              <a:t> </a:t>
            </a:r>
            <a:r>
              <a:rPr lang="en-US" dirty="0" err="1">
                <a:latin typeface="Open Sans"/>
                <a:ea typeface="Open Sans"/>
                <a:cs typeface="Open Sans"/>
              </a:rPr>
              <a:t>cultivos</a:t>
            </a:r>
            <a:r>
              <a:rPr lang="en-US" dirty="0">
                <a:latin typeface="Open Sans"/>
                <a:ea typeface="Open Sans"/>
                <a:cs typeface="Open Sans"/>
              </a:rPr>
              <a:t> </a:t>
            </a:r>
            <a:r>
              <a:rPr lang="en-US" dirty="0" err="1">
                <a:latin typeface="Open Sans"/>
                <a:ea typeface="Open Sans"/>
                <a:cs typeface="Open Sans"/>
              </a:rPr>
              <a:t>puede</a:t>
            </a:r>
            <a:r>
              <a:rPr lang="en-US" dirty="0">
                <a:latin typeface="Open Sans"/>
                <a:ea typeface="Open Sans"/>
                <a:cs typeface="Open Sans"/>
              </a:rPr>
              <a:t> </a:t>
            </a:r>
            <a:r>
              <a:rPr lang="en-US" dirty="0" err="1">
                <a:latin typeface="Open Sans"/>
                <a:ea typeface="Open Sans"/>
                <a:cs typeface="Open Sans"/>
              </a:rPr>
              <a:t>estar</a:t>
            </a:r>
            <a:r>
              <a:rPr lang="en-US" dirty="0">
                <a:latin typeface="Open Sans"/>
                <a:ea typeface="Open Sans"/>
                <a:cs typeface="Open Sans"/>
              </a:rPr>
              <a:t> </a:t>
            </a:r>
            <a:r>
              <a:rPr lang="en-US" dirty="0" err="1">
                <a:latin typeface="Open Sans"/>
                <a:ea typeface="Open Sans"/>
                <a:cs typeface="Open Sans"/>
              </a:rPr>
              <a:t>directamente</a:t>
            </a:r>
            <a:r>
              <a:rPr lang="en-US" dirty="0">
                <a:latin typeface="Open Sans"/>
                <a:ea typeface="Open Sans"/>
                <a:cs typeface="Open Sans"/>
              </a:rPr>
              <a:t> </a:t>
            </a:r>
            <a:r>
              <a:rPr lang="en-US" dirty="0" err="1">
                <a:latin typeface="Open Sans"/>
                <a:ea typeface="Open Sans"/>
                <a:cs typeface="Open Sans"/>
              </a:rPr>
              <a:t>relacionado</a:t>
            </a:r>
            <a:r>
              <a:rPr lang="en-US" dirty="0">
                <a:latin typeface="Open Sans"/>
                <a:ea typeface="Open Sans"/>
                <a:cs typeface="Open Sans"/>
              </a:rPr>
              <a:t> con </a:t>
            </a:r>
            <a:r>
              <a:rPr lang="en-US" dirty="0" err="1">
                <a:latin typeface="Open Sans"/>
                <a:ea typeface="Open Sans"/>
                <a:cs typeface="Open Sans"/>
              </a:rPr>
              <a:t>el</a:t>
            </a:r>
            <a:r>
              <a:rPr lang="en-US" dirty="0">
                <a:latin typeface="Open Sans"/>
                <a:ea typeface="Open Sans"/>
                <a:cs typeface="Open Sans"/>
              </a:rPr>
              <a:t> </a:t>
            </a:r>
            <a:r>
              <a:rPr lang="en-US" dirty="0" err="1">
                <a:latin typeface="Open Sans"/>
                <a:ea typeface="Open Sans"/>
                <a:cs typeface="Open Sans"/>
              </a:rPr>
              <a:t>uso</a:t>
            </a:r>
            <a:r>
              <a:rPr lang="en-US" dirty="0">
                <a:latin typeface="Open Sans"/>
                <a:ea typeface="Open Sans"/>
                <a:cs typeface="Open Sans"/>
              </a:rPr>
              <a:t> del </a:t>
            </a:r>
            <a:r>
              <a:rPr lang="en-US" dirty="0" err="1">
                <a:latin typeface="Open Sans"/>
                <a:ea typeface="Open Sans"/>
                <a:cs typeface="Open Sans"/>
              </a:rPr>
              <a:t>agua</a:t>
            </a:r>
            <a:r>
              <a:rPr lang="en-US" dirty="0">
                <a:latin typeface="Open Sans"/>
                <a:ea typeface="Open Sans"/>
                <a:cs typeface="Open Sans"/>
              </a:rPr>
              <a:t> y la evapotranspiración desempeña un papel fundamental en esta relación</a:t>
            </a:r>
          </a:p>
          <a:p>
            <a:pPr marL="285750" indent="-285750">
              <a:spcAft>
                <a:spcPts val="1800"/>
              </a:spcAft>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1624" y="2030925"/>
            <a:ext cx="2969156" cy="3974525"/>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2320648" y="4096158"/>
                <a:ext cx="2975686" cy="7146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i="1">
                              <a:latin typeface="Cambria Math" panose="02040503050406030204" pitchFamily="18" charset="0"/>
                            </a:rPr>
                          </m:ctrlPr>
                        </m:dPr>
                        <m:e>
                          <m:r>
                            <a:rPr lang="en-US">
                              <a:latin typeface="Cambria Math" panose="02040503050406030204" pitchFamily="18" charset="0"/>
                            </a:rPr>
                            <m:t>1</m:t>
                          </m:r>
                          <m:r>
                            <a:rPr lang="en-US" i="0">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𝑎</m:t>
                                  </m:r>
                                </m:sub>
                              </m:sSub>
                            </m:num>
                            <m:den>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𝑥</m:t>
                                  </m:r>
                                </m:sub>
                              </m:sSub>
                            </m:den>
                          </m:f>
                        </m:e>
                      </m:d>
                      <m:r>
                        <a:rPr lang="en-US" i="0">
                          <a:latin typeface="Cambria Math" panose="02040503050406030204" pitchFamily="18" charset="0"/>
                        </a:rPr>
                        <m:t> = </m:t>
                      </m:r>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𝑦</m:t>
                          </m:r>
                        </m:sub>
                      </m:sSub>
                      <m:d>
                        <m:dPr>
                          <m:ctrlPr>
                            <a:rPr lang="en-US" i="1">
                              <a:latin typeface="Cambria Math" panose="02040503050406030204" pitchFamily="18" charset="0"/>
                            </a:rPr>
                          </m:ctrlPr>
                        </m:dPr>
                        <m:e>
                          <m:r>
                            <a:rPr lang="en-US" i="0">
                              <a:latin typeface="Cambria Math" panose="02040503050406030204" pitchFamily="18" charset="0"/>
                            </a:rPr>
                            <m:t>1−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𝐸𝑇</m:t>
                                  </m:r>
                                </m:e>
                                <m:sub>
                                  <m:r>
                                    <a:rPr lang="en-US" i="1">
                                      <a:latin typeface="Cambria Math" panose="02040503050406030204" pitchFamily="18" charset="0"/>
                                    </a:rPr>
                                    <m:t>𝑎</m:t>
                                  </m:r>
                                </m:sub>
                              </m:sSub>
                            </m:num>
                            <m:den>
                              <m:sSub>
                                <m:sSubPr>
                                  <m:ctrlPr>
                                    <a:rPr lang="en-US" i="1">
                                      <a:latin typeface="Cambria Math" panose="02040503050406030204" pitchFamily="18" charset="0"/>
                                    </a:rPr>
                                  </m:ctrlPr>
                                </m:sSubPr>
                                <m:e>
                                  <m:r>
                                    <a:rPr lang="en-US" i="1">
                                      <a:latin typeface="Cambria Math" panose="02040503050406030204" pitchFamily="18" charset="0"/>
                                    </a:rPr>
                                    <m:t>𝐸𝑇</m:t>
                                  </m:r>
                                </m:e>
                                <m:sub>
                                  <m:r>
                                    <a:rPr lang="en-US" i="1">
                                      <a:latin typeface="Cambria Math" panose="02040503050406030204" pitchFamily="18" charset="0"/>
                                    </a:rPr>
                                    <m:t>𝑥</m:t>
                                  </m:r>
                                </m:sub>
                              </m:sSub>
                            </m:den>
                          </m:f>
                        </m:e>
                      </m:d>
                    </m:oMath>
                  </m:oMathPara>
                </a14:m>
                <a:endParaRPr lang="en-US" dirty="0">
                  <a:latin typeface="Open Sans" panose="020B0606030504020204" pitchFamily="34" charset="0"/>
                  <a:ea typeface="Open Sans" panose="020B0606030504020204" pitchFamily="34" charset="0"/>
                  <a:cs typeface="Open Sans" panose="020B0606030504020204" pitchFamily="34" charset="0"/>
                </a:endParaRPr>
              </a:p>
            </p:txBody>
          </p:sp>
        </mc:Choice>
        <mc:Fallback xmlns="" xmlns:a16="http://schemas.microsoft.com/office/drawing/2014/main" xmlns:p14="http://schemas.microsoft.com/office/powerpoint/2010/main">
          <p:sp>
            <p:nvSpPr>
              <p:cNvPr id="5" name="Rectangle 4"/>
              <p:cNvSpPr>
                <a:spLocks noRot="1" noChangeAspect="1" noMove="1" noResize="1" noEditPoints="1" noAdjustHandles="1" noChangeArrowheads="1" noChangeShapeType="1" noTextEdit="1"/>
              </p:cNvSpPr>
              <p:nvPr/>
            </p:nvSpPr>
            <p:spPr>
              <a:xfrm>
                <a:off x="2320648" y="4096158"/>
                <a:ext cx="2975686" cy="714683"/>
              </a:xfrm>
              <a:prstGeom prst="rect">
                <a:avLst/>
              </a:prstGeom>
              <a:blipFill>
                <a:blip r:embed="rId7"/>
                <a:stretch>
                  <a:fillRect/>
                </a:stretch>
              </a:blipFill>
            </p:spPr>
            <p:txBody>
              <a:bodyPr/>
              <a:lstStyle/>
              <a:p>
                <a:r>
                  <a:rPr lang="en-GB">
                    <a:noFill/>
                  </a:rPr>
                  <a:t> </a:t>
                </a:r>
              </a:p>
            </p:txBody>
          </p:sp>
        </mc:Fallback>
      </mc:AlternateContent>
      <p:sp>
        <p:nvSpPr>
          <p:cNvPr id="10" name="Rectangle 9">
            <a:extLst>
              <a:ext uri="{FF2B5EF4-FFF2-40B4-BE49-F238E27FC236}">
                <a16:creationId xmlns:a16="http://schemas.microsoft.com/office/drawing/2014/main" id="{6C788D22-89B5-4682-919D-F9D2724597EC}"/>
              </a:ext>
            </a:extLst>
          </p:cNvPr>
          <p:cNvSpPr/>
          <p:nvPr/>
        </p:nvSpPr>
        <p:spPr>
          <a:xfrm>
            <a:off x="663575" y="4955135"/>
            <a:ext cx="7004915" cy="1384995"/>
          </a:xfrm>
          <a:prstGeom prst="rect">
            <a:avLst/>
          </a:prstGeom>
        </p:spPr>
        <p:txBody>
          <a:bodyPr wrap="square" lIns="91440" tIns="45720" rIns="91440" bIns="45720" anchor="t">
            <a:spAutoFit/>
          </a:bodyPr>
          <a:lstStyle/>
          <a:p>
            <a:pPr marL="285750" indent="-285750">
              <a:spcAft>
                <a:spcPts val="1800"/>
              </a:spcAft>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Y</a:t>
            </a:r>
            <a:r>
              <a:rPr lang="en-US" baseline="-25000" dirty="0">
                <a:latin typeface="Open Sans" panose="020B0606030504020204" pitchFamily="34" charset="0"/>
                <a:ea typeface="Open Sans" panose="020B0606030504020204" pitchFamily="34" charset="0"/>
                <a:cs typeface="Open Sans" panose="020B0606030504020204" pitchFamily="34" charset="0"/>
              </a:rPr>
              <a:t>a</a:t>
            </a:r>
            <a:r>
              <a:rPr lang="en-US" dirty="0">
                <a:latin typeface="Open Sans" panose="020B0606030504020204" pitchFamily="34" charset="0"/>
                <a:ea typeface="Open Sans" panose="020B0606030504020204" pitchFamily="34" charset="0"/>
                <a:cs typeface="Open Sans" panose="020B0606030504020204" pitchFamily="34" charset="0"/>
              </a:rPr>
              <a:t> &amp; Y</a:t>
            </a:r>
            <a:r>
              <a:rPr lang="en-US" baseline="-25000" dirty="0">
                <a:latin typeface="Open Sans" panose="020B0606030504020204" pitchFamily="34" charset="0"/>
                <a:ea typeface="Open Sans" panose="020B0606030504020204" pitchFamily="34" charset="0"/>
                <a:cs typeface="Open Sans" panose="020B0606030504020204" pitchFamily="34" charset="0"/>
              </a:rPr>
              <a:t>x</a:t>
            </a:r>
            <a:r>
              <a:rPr lang="en-US" dirty="0">
                <a:latin typeface="Open Sans" panose="020B0606030504020204" pitchFamily="34" charset="0"/>
                <a:ea typeface="Open Sans" panose="020B0606030504020204" pitchFamily="34" charset="0"/>
                <a:cs typeface="Open Sans" panose="020B0606030504020204" pitchFamily="34" charset="0"/>
              </a:rPr>
              <a:t> : Rendimiento real y máximo de la cosecha</a:t>
            </a:r>
          </a:p>
          <a:p>
            <a:pPr marL="285750" indent="-285750">
              <a:spcAft>
                <a:spcPts val="1800"/>
              </a:spcAft>
              <a:buFont typeface="Arial" panose="020B0604020202020204" pitchFamily="34" charset="0"/>
              <a:buChar char="•"/>
            </a:pPr>
            <a:r>
              <a:rPr lang="en-US" dirty="0" err="1">
                <a:latin typeface="Open Sans"/>
                <a:ea typeface="Open Sans"/>
                <a:cs typeface="Open Sans"/>
              </a:rPr>
              <a:t>ET</a:t>
            </a:r>
            <a:r>
              <a:rPr lang="en-US" baseline="-25000" dirty="0" err="1">
                <a:latin typeface="Open Sans"/>
                <a:ea typeface="Open Sans"/>
                <a:cs typeface="Open Sans"/>
              </a:rPr>
              <a:t>a</a:t>
            </a:r>
            <a:r>
              <a:rPr lang="en-US" dirty="0">
                <a:latin typeface="Open Sans"/>
                <a:ea typeface="Open Sans"/>
                <a:cs typeface="Open Sans"/>
              </a:rPr>
              <a:t> &amp; </a:t>
            </a:r>
            <a:r>
              <a:rPr lang="en-US" dirty="0" err="1">
                <a:latin typeface="Open Sans"/>
                <a:ea typeface="Open Sans"/>
                <a:cs typeface="Open Sans"/>
              </a:rPr>
              <a:t>ET</a:t>
            </a:r>
            <a:r>
              <a:rPr lang="en-US" baseline="-25000" dirty="0" err="1">
                <a:latin typeface="Open Sans"/>
                <a:ea typeface="Open Sans"/>
                <a:cs typeface="Open Sans"/>
              </a:rPr>
              <a:t>x</a:t>
            </a:r>
            <a:r>
              <a:rPr lang="en-US" baseline="-25000" dirty="0">
                <a:latin typeface="Open Sans"/>
                <a:ea typeface="Open Sans"/>
                <a:cs typeface="Open Sans"/>
              </a:rPr>
              <a:t> </a:t>
            </a:r>
            <a:r>
              <a:rPr lang="en-US" dirty="0">
                <a:latin typeface="Open Sans"/>
                <a:ea typeface="Open Sans"/>
                <a:cs typeface="Open Sans"/>
              </a:rPr>
              <a:t> : Evapotranspiración real y máxima</a:t>
            </a:r>
          </a:p>
          <a:p>
            <a:pPr marL="285750" indent="-285750">
              <a:spcAft>
                <a:spcPts val="1800"/>
              </a:spcAft>
              <a:buFont typeface="Arial" panose="020B0604020202020204" pitchFamily="34" charset="0"/>
              <a:buChar char="•"/>
            </a:pPr>
            <a:r>
              <a:rPr lang="en-US" dirty="0">
                <a:latin typeface="Open Sans"/>
                <a:ea typeface="Open Sans"/>
                <a:cs typeface="Open Sans"/>
              </a:rPr>
              <a:t>K</a:t>
            </a:r>
            <a:r>
              <a:rPr lang="en-US" baseline="-25000" dirty="0">
                <a:latin typeface="Open Sans"/>
                <a:ea typeface="Open Sans"/>
                <a:cs typeface="Open Sans"/>
              </a:rPr>
              <a:t>y</a:t>
            </a:r>
            <a:r>
              <a:rPr lang="en-US" dirty="0">
                <a:latin typeface="Open Sans"/>
                <a:ea typeface="Open Sans"/>
                <a:cs typeface="Open Sans"/>
              </a:rPr>
              <a:t> : Factor de </a:t>
            </a:r>
            <a:r>
              <a:rPr lang="en-US" dirty="0" err="1">
                <a:latin typeface="Open Sans"/>
                <a:ea typeface="Open Sans"/>
                <a:cs typeface="Open Sans"/>
              </a:rPr>
              <a:t>respuesta</a:t>
            </a:r>
            <a:r>
              <a:rPr lang="en-US" dirty="0">
                <a:latin typeface="Open Sans"/>
                <a:ea typeface="Open Sans"/>
                <a:cs typeface="Open Sans"/>
              </a:rPr>
              <a:t> del </a:t>
            </a:r>
            <a:r>
              <a:rPr lang="en-US" dirty="0" err="1">
                <a:latin typeface="Open Sans"/>
                <a:ea typeface="Open Sans"/>
                <a:cs typeface="Open Sans"/>
              </a:rPr>
              <a:t>rendimiento</a:t>
            </a:r>
            <a:r>
              <a:rPr lang="en-US" dirty="0">
                <a:latin typeface="Open Sans"/>
                <a:ea typeface="Open Sans"/>
                <a:cs typeface="Open Sans"/>
              </a:rPr>
              <a:t> del </a:t>
            </a:r>
            <a:r>
              <a:rPr lang="en-US" dirty="0" err="1">
                <a:latin typeface="Open Sans"/>
                <a:ea typeface="Open Sans"/>
                <a:cs typeface="Open Sans"/>
              </a:rPr>
              <a:t>cultivo</a:t>
            </a:r>
            <a:endParaRPr lang="en-US" dirty="0">
              <a:latin typeface="Open Sans"/>
              <a:ea typeface="Open Sans"/>
              <a:cs typeface="Open Sans"/>
            </a:endParaRPr>
          </a:p>
        </p:txBody>
      </p:sp>
      <p:sp>
        <p:nvSpPr>
          <p:cNvPr id="13" name="Title 1">
            <a:extLst>
              <a:ext uri="{FF2B5EF4-FFF2-40B4-BE49-F238E27FC236}">
                <a16:creationId xmlns:a16="http://schemas.microsoft.com/office/drawing/2014/main" id="{CB19AFF8-09BE-4270-9FF4-5D3A2DD0AA6C}"/>
              </a:ext>
            </a:extLst>
          </p:cNvPr>
          <p:cNvSpPr txBox="1">
            <a:spLocks/>
          </p:cNvSpPr>
          <p:nvPr/>
        </p:nvSpPr>
        <p:spPr>
          <a:xfrm>
            <a:off x="648182" y="380637"/>
            <a:ext cx="8430504"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4000" dirty="0">
                <a:latin typeface="Open Sans"/>
                <a:ea typeface="Open Sans"/>
                <a:cs typeface="Open Sans"/>
              </a:rPr>
              <a:t>7.3 Precipitación y evapotranspiración</a:t>
            </a:r>
          </a:p>
        </p:txBody>
      </p:sp>
      <p:sp>
        <p:nvSpPr>
          <p:cNvPr id="11" name="Oval 10">
            <a:extLst>
              <a:ext uri="{FF2B5EF4-FFF2-40B4-BE49-F238E27FC236}">
                <a16:creationId xmlns:a16="http://schemas.microsoft.com/office/drawing/2014/main" id="{889DAA99-7401-6F42-8C0B-5D372410C008}"/>
              </a:ext>
            </a:extLst>
          </p:cNvPr>
          <p:cNvSpPr/>
          <p:nvPr/>
        </p:nvSpPr>
        <p:spPr>
          <a:xfrm>
            <a:off x="10172207" y="15451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7_Slide17.mp3" descr="Lecture7_Slide17.mp3">
            <a:hlinkClick r:id="" action="ppaction://media"/>
            <a:extLst>
              <a:ext uri="{FF2B5EF4-FFF2-40B4-BE49-F238E27FC236}">
                <a16:creationId xmlns:a16="http://schemas.microsoft.com/office/drawing/2014/main" id="{F3E7A530-C57C-984E-9C82-EEDDB7B875A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11396" y="230619"/>
            <a:ext cx="812800" cy="812800"/>
          </a:xfrm>
          <a:prstGeom prst="rect">
            <a:avLst/>
          </a:prstGeom>
        </p:spPr>
      </p:pic>
    </p:spTree>
    <p:extLst>
      <p:ext uri="{BB962C8B-B14F-4D97-AF65-F5344CB8AC3E}">
        <p14:creationId xmlns:p14="http://schemas.microsoft.com/office/powerpoint/2010/main" val="143137325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18</a:t>
            </a:fld>
            <a:endParaRPr lang="en-US"/>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78971" y="1721015"/>
            <a:ext cx="6170772" cy="360931"/>
          </a:xfrm>
        </p:spPr>
        <p:txBody>
          <a:bodyPr>
            <a:noAutofit/>
          </a:bodyPr>
          <a:lstStyle/>
          <a:p>
            <a:r>
              <a:rPr lang="en-US" dirty="0"/>
              <a:t>¿Cuál es el factor de respuesta del cultivo?</a:t>
            </a:r>
          </a:p>
        </p:txBody>
      </p:sp>
      <p:sp>
        <p:nvSpPr>
          <p:cNvPr id="8" name="Rectangle 7">
            <a:extLst>
              <a:ext uri="{FF2B5EF4-FFF2-40B4-BE49-F238E27FC236}">
                <a16:creationId xmlns:a16="http://schemas.microsoft.com/office/drawing/2014/main" id="{6C788D22-89B5-4682-919D-F9D2724597EC}"/>
              </a:ext>
            </a:extLst>
          </p:cNvPr>
          <p:cNvSpPr/>
          <p:nvPr/>
        </p:nvSpPr>
        <p:spPr>
          <a:xfrm>
            <a:off x="566592" y="2379249"/>
            <a:ext cx="6104371" cy="3539430"/>
          </a:xfrm>
          <a:prstGeom prst="rect">
            <a:avLst/>
          </a:prstGeom>
        </p:spPr>
        <p:txBody>
          <a:bodyPr wrap="square">
            <a:spAutoFit/>
          </a:bodyPr>
          <a:lstStyle/>
          <a:p>
            <a:pPr marL="285750" indent="-285750">
              <a:spcAft>
                <a:spcPts val="1800"/>
              </a:spcAft>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La relación entre la evapotranspiración y el rendimiento no es lineal, sino que depende del factor de respuesta del cultivo (</a:t>
            </a:r>
            <a:r>
              <a:rPr lang="en-GB" dirty="0" err="1">
                <a:latin typeface="Open Sans" panose="020B0606030504020204" pitchFamily="34" charset="0"/>
                <a:ea typeface="Open Sans" panose="020B0606030504020204" pitchFamily="34" charset="0"/>
                <a:cs typeface="Open Sans" panose="020B0606030504020204" pitchFamily="34" charset="0"/>
              </a:rPr>
              <a:t>K</a:t>
            </a:r>
            <a:r>
              <a:rPr lang="en-GB" baseline="-25000" dirty="0" err="1">
                <a:latin typeface="Open Sans" panose="020B0606030504020204" pitchFamily="34" charset="0"/>
                <a:ea typeface="Open Sans" panose="020B0606030504020204" pitchFamily="34" charset="0"/>
                <a:cs typeface="Open Sans" panose="020B0606030504020204" pitchFamily="34" charset="0"/>
              </a:rPr>
              <a:t>y</a:t>
            </a:r>
            <a:r>
              <a:rPr lang="en-US" dirty="0">
                <a:latin typeface="Open Sans" panose="020B0606030504020204" pitchFamily="34" charset="0"/>
                <a:ea typeface="Open Sans" panose="020B0606030504020204" pitchFamily="34" charset="0"/>
                <a:cs typeface="Open Sans" panose="020B0606030504020204" pitchFamily="34" charset="0"/>
              </a:rPr>
              <a:t> )</a:t>
            </a:r>
          </a:p>
          <a:p>
            <a:pPr marL="742950" lvl="2" indent="-285750">
              <a:spcAft>
                <a:spcPts val="1800"/>
              </a:spcAft>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K</a:t>
            </a:r>
            <a:r>
              <a:rPr lang="en-GB" baseline="-25000" dirty="0">
                <a:latin typeface="Open Sans" panose="020B0606030504020204" pitchFamily="34" charset="0"/>
                <a:ea typeface="Open Sans" panose="020B0606030504020204" pitchFamily="34" charset="0"/>
                <a:cs typeface="Open Sans" panose="020B0606030504020204" pitchFamily="34" charset="0"/>
              </a:rPr>
              <a:t>y</a:t>
            </a:r>
            <a:r>
              <a:rPr lang="en-GB" dirty="0">
                <a:latin typeface="Open Sans" panose="020B0606030504020204" pitchFamily="34" charset="0"/>
                <a:ea typeface="Open Sans" panose="020B0606030504020204" pitchFamily="34" charset="0"/>
                <a:cs typeface="Open Sans" panose="020B0606030504020204" pitchFamily="34" charset="0"/>
              </a:rPr>
              <a:t> &gt;1: La respuesta del cultivo es muy sensible al déficit hídrico</a:t>
            </a:r>
          </a:p>
          <a:p>
            <a:pPr marL="742950" lvl="2" indent="-285750">
              <a:spcAft>
                <a:spcPts val="1800"/>
              </a:spcAft>
              <a:buFont typeface="Arial" panose="020B0604020202020204" pitchFamily="34" charset="0"/>
              <a:buChar char="•"/>
            </a:pPr>
            <a:r>
              <a:rPr lang="en-GB" dirty="0" err="1">
                <a:latin typeface="Open Sans" panose="020B0606030504020204" pitchFamily="34" charset="0"/>
                <a:ea typeface="Open Sans" panose="020B0606030504020204" pitchFamily="34" charset="0"/>
                <a:cs typeface="Open Sans" panose="020B0606030504020204" pitchFamily="34" charset="0"/>
              </a:rPr>
              <a:t>K</a:t>
            </a:r>
            <a:r>
              <a:rPr lang="en-GB" baseline="-25000" dirty="0" err="1">
                <a:latin typeface="Open Sans" panose="020B0606030504020204" pitchFamily="34" charset="0"/>
                <a:ea typeface="Open Sans" panose="020B0606030504020204" pitchFamily="34" charset="0"/>
                <a:cs typeface="Open Sans" panose="020B0606030504020204" pitchFamily="34" charset="0"/>
              </a:rPr>
              <a:t>y</a:t>
            </a:r>
            <a:r>
              <a:rPr lang="en-GB" baseline="-25000"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rPr>
              <a:t> &lt;1: El cultivo es tolerante al déficit hídrico</a:t>
            </a:r>
          </a:p>
          <a:p>
            <a:pPr marL="742950" lvl="2" indent="-285750">
              <a:spcAft>
                <a:spcPts val="1800"/>
              </a:spcAft>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K</a:t>
            </a:r>
            <a:r>
              <a:rPr lang="en-GB" baseline="-25000" dirty="0">
                <a:latin typeface="Open Sans" panose="020B0606030504020204" pitchFamily="34" charset="0"/>
                <a:ea typeface="Open Sans" panose="020B0606030504020204" pitchFamily="34" charset="0"/>
                <a:cs typeface="Open Sans" panose="020B0606030504020204" pitchFamily="34" charset="0"/>
              </a:rPr>
              <a:t>y </a:t>
            </a:r>
            <a:r>
              <a:rPr lang="en-GB" dirty="0">
                <a:latin typeface="Open Sans" panose="020B0606030504020204" pitchFamily="34" charset="0"/>
                <a:ea typeface="Open Sans" panose="020B0606030504020204" pitchFamily="34" charset="0"/>
                <a:cs typeface="Open Sans" panose="020B0606030504020204" pitchFamily="34" charset="0"/>
              </a:rPr>
              <a:t> =1: El rendimiento del cultivo es directamente proporcional a la reducción del uso del agua</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1800"/>
              </a:spcAft>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734158" y="5565799"/>
                <a:ext cx="2975686" cy="7146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i="1">
                              <a:latin typeface="Cambria Math" panose="02040503050406030204" pitchFamily="18" charset="0"/>
                            </a:rPr>
                          </m:ctrlPr>
                        </m:dPr>
                        <m:e>
                          <m:r>
                            <a:rPr lang="en-US">
                              <a:latin typeface="Cambria Math" panose="02040503050406030204" pitchFamily="18" charset="0"/>
                            </a:rPr>
                            <m:t>1</m:t>
                          </m:r>
                          <m:r>
                            <a:rPr lang="en-US" i="0">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𝑎</m:t>
                                  </m:r>
                                </m:sub>
                              </m:sSub>
                            </m:num>
                            <m:den>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𝑥</m:t>
                                  </m:r>
                                </m:sub>
                              </m:sSub>
                            </m:den>
                          </m:f>
                        </m:e>
                      </m:d>
                      <m:r>
                        <a:rPr lang="en-US" i="0">
                          <a:latin typeface="Cambria Math" panose="02040503050406030204" pitchFamily="18" charset="0"/>
                        </a:rPr>
                        <m:t> = </m:t>
                      </m:r>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𝑦</m:t>
                          </m:r>
                        </m:sub>
                      </m:sSub>
                      <m:d>
                        <m:dPr>
                          <m:ctrlPr>
                            <a:rPr lang="en-US" i="1">
                              <a:latin typeface="Cambria Math" panose="02040503050406030204" pitchFamily="18" charset="0"/>
                            </a:rPr>
                          </m:ctrlPr>
                        </m:dPr>
                        <m:e>
                          <m:r>
                            <a:rPr lang="en-US" i="0">
                              <a:latin typeface="Cambria Math" panose="02040503050406030204" pitchFamily="18" charset="0"/>
                            </a:rPr>
                            <m:t>1−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𝐸𝑇</m:t>
                                  </m:r>
                                </m:e>
                                <m:sub>
                                  <m:r>
                                    <a:rPr lang="en-US" i="1">
                                      <a:latin typeface="Cambria Math" panose="02040503050406030204" pitchFamily="18" charset="0"/>
                                    </a:rPr>
                                    <m:t>𝑎</m:t>
                                  </m:r>
                                </m:sub>
                              </m:sSub>
                            </m:num>
                            <m:den>
                              <m:sSub>
                                <m:sSubPr>
                                  <m:ctrlPr>
                                    <a:rPr lang="en-US" i="1">
                                      <a:latin typeface="Cambria Math" panose="02040503050406030204" pitchFamily="18" charset="0"/>
                                    </a:rPr>
                                  </m:ctrlPr>
                                </m:sSubPr>
                                <m:e>
                                  <m:r>
                                    <a:rPr lang="en-US" i="1">
                                      <a:latin typeface="Cambria Math" panose="02040503050406030204" pitchFamily="18" charset="0"/>
                                    </a:rPr>
                                    <m:t>𝐸𝑇</m:t>
                                  </m:r>
                                </m:e>
                                <m:sub>
                                  <m:r>
                                    <a:rPr lang="en-US" i="1">
                                      <a:latin typeface="Cambria Math" panose="02040503050406030204" pitchFamily="18" charset="0"/>
                                    </a:rPr>
                                    <m:t>𝑥</m:t>
                                  </m:r>
                                </m:sub>
                              </m:sSub>
                            </m:den>
                          </m:f>
                        </m:e>
                      </m:d>
                    </m:oMath>
                  </m:oMathPara>
                </a14:m>
                <a:endParaRPr lang="en-US" dirty="0">
                  <a:latin typeface="Open Sans" panose="020B0606030504020204" pitchFamily="34" charset="0"/>
                  <a:ea typeface="Open Sans" panose="020B0606030504020204" pitchFamily="34" charset="0"/>
                  <a:cs typeface="Open Sans" panose="020B0606030504020204" pitchFamily="34" charset="0"/>
                </a:endParaRPr>
              </a:p>
            </p:txBody>
          </p:sp>
        </mc:Choice>
        <mc:Fallback xmlns="" xmlns:a16="http://schemas.microsoft.com/office/drawing/2014/main" xmlns:p14="http://schemas.microsoft.com/office/powerpoint/2010/main">
          <p:sp>
            <p:nvSpPr>
              <p:cNvPr id="5" name="Rectangle 4"/>
              <p:cNvSpPr>
                <a:spLocks noRot="1" noChangeAspect="1" noMove="1" noResize="1" noEditPoints="1" noAdjustHandles="1" noChangeArrowheads="1" noChangeShapeType="1" noTextEdit="1"/>
              </p:cNvSpPr>
              <p:nvPr/>
            </p:nvSpPr>
            <p:spPr>
              <a:xfrm>
                <a:off x="1734158" y="5565799"/>
                <a:ext cx="2975686" cy="714683"/>
              </a:xfrm>
              <a:prstGeom prst="rect">
                <a:avLst/>
              </a:prstGeom>
              <a:blipFill>
                <a:blip r:embed="rId5"/>
                <a:stretch>
                  <a:fillRect/>
                </a:stretch>
              </a:blipFill>
            </p:spPr>
            <p:txBody>
              <a:bodyPr/>
              <a:lstStyle/>
              <a:p>
                <a:r>
                  <a:rPr lang="en-US">
                    <a:noFill/>
                  </a:rPr>
                  <a:t> </a:t>
                </a:r>
              </a:p>
            </p:txBody>
          </p:sp>
        </mc:Fallback>
      </mc:AlternateContent>
      <p:grpSp>
        <p:nvGrpSpPr>
          <p:cNvPr id="12" name="Group 11"/>
          <p:cNvGrpSpPr/>
          <p:nvPr/>
        </p:nvGrpSpPr>
        <p:grpSpPr>
          <a:xfrm>
            <a:off x="6816435" y="1528354"/>
            <a:ext cx="4509061" cy="4228690"/>
            <a:chOff x="6968836" y="2006691"/>
            <a:chExt cx="4177146" cy="4021718"/>
          </a:xfrm>
        </p:grpSpPr>
        <p:pic>
          <p:nvPicPr>
            <p:cNvPr id="11" name="Picture 10"/>
            <p:cNvPicPr>
              <a:picLocks noChangeAspect="1"/>
            </p:cNvPicPr>
            <p:nvPr/>
          </p:nvPicPr>
          <p:blipFill rotWithShape="1">
            <a:blip r:embed="rId6"/>
            <a:srcRect t="7725"/>
            <a:stretch/>
          </p:blipFill>
          <p:spPr>
            <a:xfrm>
              <a:off x="6968836" y="2657196"/>
              <a:ext cx="4177146" cy="3371213"/>
            </a:xfrm>
            <a:prstGeom prst="rect">
              <a:avLst/>
            </a:prstGeom>
          </p:spPr>
        </p:pic>
        <p:sp>
          <p:nvSpPr>
            <p:cNvPr id="9" name="TextBox 8"/>
            <p:cNvSpPr txBox="1"/>
            <p:nvPr/>
          </p:nvSpPr>
          <p:spPr>
            <a:xfrm>
              <a:off x="7492871" y="2006691"/>
              <a:ext cx="3311237" cy="369332"/>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Factor de respuesta del rendimiento del cultivo</a:t>
              </a:r>
            </a:p>
          </p:txBody>
        </p:sp>
      </p:grpSp>
      <p:sp>
        <p:nvSpPr>
          <p:cNvPr id="10" name="Title 1">
            <a:extLst>
              <a:ext uri="{FF2B5EF4-FFF2-40B4-BE49-F238E27FC236}">
                <a16:creationId xmlns:a16="http://schemas.microsoft.com/office/drawing/2014/main" id="{DE1434A9-36FC-4CE6-AF9E-E8003DA992B3}"/>
              </a:ext>
            </a:extLst>
          </p:cNvPr>
          <p:cNvSpPr txBox="1">
            <a:spLocks/>
          </p:cNvSpPr>
          <p:nvPr/>
        </p:nvSpPr>
        <p:spPr>
          <a:xfrm>
            <a:off x="632813" y="461556"/>
            <a:ext cx="9331841" cy="776433"/>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latin typeface="Open Sans"/>
                <a:ea typeface="Open Sans"/>
                <a:cs typeface="Open Sans"/>
              </a:rPr>
              <a:t>7.3 Precipitación y evapotranspiración</a:t>
            </a:r>
          </a:p>
        </p:txBody>
      </p:sp>
      <p:sp>
        <p:nvSpPr>
          <p:cNvPr id="13" name="Text Placeholder 35">
            <a:extLst>
              <a:ext uri="{FF2B5EF4-FFF2-40B4-BE49-F238E27FC236}">
                <a16:creationId xmlns:a16="http://schemas.microsoft.com/office/drawing/2014/main" id="{9729C5ED-B843-F045-A5D8-7CA4856AF50A}"/>
              </a:ext>
            </a:extLst>
          </p:cNvPr>
          <p:cNvSpPr txBox="1">
            <a:spLocks/>
          </p:cNvSpPr>
          <p:nvPr/>
        </p:nvSpPr>
        <p:spPr>
          <a:xfrm>
            <a:off x="6849743" y="5918679"/>
            <a:ext cx="4298638" cy="284994"/>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800" i="0" dirty="0"/>
              <a:t>Fuente de la tabla: Tabla del factor de </a:t>
            </a:r>
            <a:r>
              <a:rPr lang="en-GB" sz="800" i="0" dirty="0">
                <a:hlinkClick r:id="rId7"/>
              </a:rPr>
              <a:t>respuesta del rendimiento de los cultivos</a:t>
            </a:r>
            <a:r>
              <a:rPr lang="en-GB" sz="800" i="0" dirty="0"/>
              <a:t>, </a:t>
            </a:r>
            <a:r>
              <a:rPr lang="en-US" sz="800" i="0" dirty="0"/>
              <a:t>Fuente: Organización de las Naciones Unidas para la Agricultura y la Alimentación. Reproducido con permiso.</a:t>
            </a:r>
            <a:endParaRPr lang="en-GB" sz="800" i="0" dirty="0"/>
          </a:p>
        </p:txBody>
      </p:sp>
      <p:sp>
        <p:nvSpPr>
          <p:cNvPr id="14" name="Oval 13">
            <a:extLst>
              <a:ext uri="{FF2B5EF4-FFF2-40B4-BE49-F238E27FC236}">
                <a16:creationId xmlns:a16="http://schemas.microsoft.com/office/drawing/2014/main" id="{858AEB81-8950-C648-869A-F55D7C230632}"/>
              </a:ext>
            </a:extLst>
          </p:cNvPr>
          <p:cNvSpPr/>
          <p:nvPr/>
        </p:nvSpPr>
        <p:spPr>
          <a:xfrm>
            <a:off x="9558254" y="36281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7_Slide18.mp3" descr="Lecture7_Slide18.mp3">
            <a:hlinkClick r:id="" action="ppaction://media"/>
            <a:extLst>
              <a:ext uri="{FF2B5EF4-FFF2-40B4-BE49-F238E27FC236}">
                <a16:creationId xmlns:a16="http://schemas.microsoft.com/office/drawing/2014/main" id="{218284C6-0911-754F-B1CA-FCA431EFFC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58254" y="461556"/>
            <a:ext cx="812800" cy="812800"/>
          </a:xfrm>
          <a:prstGeom prst="rect">
            <a:avLst/>
          </a:prstGeom>
        </p:spPr>
      </p:pic>
    </p:spTree>
    <p:extLst>
      <p:ext uri="{BB962C8B-B14F-4D97-AF65-F5344CB8AC3E}">
        <p14:creationId xmlns:p14="http://schemas.microsoft.com/office/powerpoint/2010/main" val="1107104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19</a:t>
            </a:fld>
            <a:endParaRPr lang="en-US"/>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7439891" y="6028409"/>
            <a:ext cx="4298638" cy="284994"/>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GB" sz="800" i="0" dirty="0"/>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71274" y="2026721"/>
            <a:ext cx="5086060" cy="472256"/>
          </a:xfrm>
        </p:spPr>
        <p:txBody>
          <a:bodyPr>
            <a:noAutofit/>
          </a:bodyPr>
          <a:lstStyle/>
          <a:p>
            <a:r>
              <a:rPr lang="en-US" dirty="0"/>
              <a:t>Coeficientes de cultivo y ciclos de cultivo</a:t>
            </a:r>
          </a:p>
        </p:txBody>
      </p:sp>
      <p:sp>
        <p:nvSpPr>
          <p:cNvPr id="15" name="Rectangle 14">
            <a:extLst>
              <a:ext uri="{FF2B5EF4-FFF2-40B4-BE49-F238E27FC236}">
                <a16:creationId xmlns:a16="http://schemas.microsoft.com/office/drawing/2014/main" id="{6C788D22-89B5-4682-919D-F9D2724597EC}"/>
              </a:ext>
            </a:extLst>
          </p:cNvPr>
          <p:cNvSpPr/>
          <p:nvPr/>
        </p:nvSpPr>
        <p:spPr>
          <a:xfrm>
            <a:off x="597380" y="2546499"/>
            <a:ext cx="3520499" cy="2169825"/>
          </a:xfrm>
          <a:prstGeom prst="rect">
            <a:avLst/>
          </a:prstGeom>
        </p:spPr>
        <p:txBody>
          <a:bodyPr wrap="square">
            <a:spAutoFit/>
          </a:bodyPr>
          <a:lstStyle/>
          <a:p>
            <a:pPr marL="285750" indent="-285750">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Los coeficientes de cultivo (Kc) dependen del cultivo y de la estación.</a:t>
            </a:r>
          </a:p>
          <a:p>
            <a:pPr marL="285750" indent="-285750">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Kc es directamente proporcional a la evapotranspiración total.</a:t>
            </a:r>
          </a:p>
        </p:txBody>
      </p:sp>
      <p:sp>
        <p:nvSpPr>
          <p:cNvPr id="5" name="Title 1">
            <a:extLst>
              <a:ext uri="{FF2B5EF4-FFF2-40B4-BE49-F238E27FC236}">
                <a16:creationId xmlns:a16="http://schemas.microsoft.com/office/drawing/2014/main" id="{44A34C5F-C5BE-4046-B73A-FAAC7C180F08}"/>
              </a:ext>
            </a:extLst>
          </p:cNvPr>
          <p:cNvSpPr txBox="1">
            <a:spLocks/>
          </p:cNvSpPr>
          <p:nvPr/>
        </p:nvSpPr>
        <p:spPr>
          <a:xfrm>
            <a:off x="648182" y="682940"/>
            <a:ext cx="5830995"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latin typeface="Open Sans"/>
                <a:ea typeface="Open Sans"/>
                <a:cs typeface="Open Sans"/>
              </a:rPr>
              <a:t>7.3 Precipitación y evapotranspiración</a:t>
            </a:r>
          </a:p>
        </p:txBody>
      </p:sp>
      <p:pic>
        <p:nvPicPr>
          <p:cNvPr id="8" name="Picture 2" descr="http://www.fao.org/3/X0490E/x0490e0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5557" y="2173197"/>
            <a:ext cx="6298743" cy="3825318"/>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5">
            <a:extLst>
              <a:ext uri="{FF2B5EF4-FFF2-40B4-BE49-F238E27FC236}">
                <a16:creationId xmlns:a16="http://schemas.microsoft.com/office/drawing/2014/main" id="{9729C5ED-B843-F045-A5D8-7CA4856AF50A}"/>
              </a:ext>
            </a:extLst>
          </p:cNvPr>
          <p:cNvSpPr txBox="1">
            <a:spLocks/>
          </p:cNvSpPr>
          <p:nvPr/>
        </p:nvSpPr>
        <p:spPr>
          <a:xfrm>
            <a:off x="5942200" y="6058303"/>
            <a:ext cx="5602099" cy="284994"/>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800" i="0" dirty="0"/>
              <a:t>Fuente de la foto: </a:t>
            </a:r>
            <a:r>
              <a:rPr lang="en-GB" sz="800" i="0" dirty="0">
                <a:hlinkClick r:id="rId6"/>
              </a:rPr>
              <a:t>Coeficientes de cultivo (Kc), </a:t>
            </a:r>
            <a:r>
              <a:rPr lang="en-US" sz="800" i="0" dirty="0"/>
              <a:t>Fuente: Organización de las Naciones Unidas para la Agricultura y la Alimentación. Reproducido con permiso.</a:t>
            </a:r>
            <a:endParaRPr lang="en-GB" sz="800" i="0" dirty="0"/>
          </a:p>
        </p:txBody>
      </p:sp>
      <p:sp>
        <p:nvSpPr>
          <p:cNvPr id="10" name="Oval 9">
            <a:extLst>
              <a:ext uri="{FF2B5EF4-FFF2-40B4-BE49-F238E27FC236}">
                <a16:creationId xmlns:a16="http://schemas.microsoft.com/office/drawing/2014/main" id="{71EA1A09-DEAD-2043-9E43-D083D0ABFA63}"/>
              </a:ext>
            </a:extLst>
          </p:cNvPr>
          <p:cNvSpPr/>
          <p:nvPr/>
        </p:nvSpPr>
        <p:spPr>
          <a:xfrm>
            <a:off x="6456306" y="86795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7_Slide19.mp3" descr="Lecture7_Slide19.mp3">
            <a:hlinkClick r:id="" action="ppaction://media"/>
            <a:extLst>
              <a:ext uri="{FF2B5EF4-FFF2-40B4-BE49-F238E27FC236}">
                <a16:creationId xmlns:a16="http://schemas.microsoft.com/office/drawing/2014/main" id="{88FF9588-D6BE-9547-81F0-442A65A74F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27671" y="945581"/>
            <a:ext cx="812800" cy="812800"/>
          </a:xfrm>
          <a:prstGeom prst="rect">
            <a:avLst/>
          </a:prstGeom>
        </p:spPr>
      </p:pic>
    </p:spTree>
    <p:extLst>
      <p:ext uri="{BB962C8B-B14F-4D97-AF65-F5344CB8AC3E}">
        <p14:creationId xmlns:p14="http://schemas.microsoft.com/office/powerpoint/2010/main" val="427025621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5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E1472A-AEBD-EC42-8655-4A8C7C9AD49D}"/>
              </a:ext>
            </a:extLst>
          </p:cNvPr>
          <p:cNvSpPr>
            <a:spLocks noGrp="1"/>
          </p:cNvSpPr>
          <p:nvPr>
            <p:ph type="title"/>
          </p:nvPr>
        </p:nvSpPr>
        <p:spPr>
          <a:xfrm>
            <a:off x="663575" y="520013"/>
            <a:ext cx="9457150" cy="1325563"/>
          </a:xfrm>
        </p:spPr>
        <p:txBody>
          <a:bodyPr/>
          <a:lstStyle/>
          <a:p>
            <a:r>
              <a:rPr lang="en-US" dirty="0"/>
              <a:t>Resultados del aprendizaje</a:t>
            </a:r>
          </a:p>
        </p:txBody>
      </p:sp>
      <p:sp>
        <p:nvSpPr>
          <p:cNvPr id="8" name="Content Placeholder 7">
            <a:extLst>
              <a:ext uri="{FF2B5EF4-FFF2-40B4-BE49-F238E27FC236}">
                <a16:creationId xmlns:a16="http://schemas.microsoft.com/office/drawing/2014/main" id="{70B02E1B-FDA7-974A-95B2-BEA2A22EA2D6}"/>
              </a:ext>
            </a:extLst>
          </p:cNvPr>
          <p:cNvSpPr>
            <a:spLocks noGrp="1"/>
          </p:cNvSpPr>
          <p:nvPr>
            <p:ph idx="1"/>
          </p:nvPr>
        </p:nvSpPr>
        <p:spPr>
          <a:xfrm>
            <a:off x="663880" y="2616617"/>
            <a:ext cx="10514556" cy="3421930"/>
          </a:xfrm>
        </p:spPr>
        <p:txBody>
          <a:bodyPr/>
          <a:lstStyle/>
          <a:p>
            <a:pPr algn="just"/>
            <a:r>
              <a:rPr lang="en-US" dirty="0"/>
              <a:t>OIT1: Familiarizarse con los componentes del ciclo del agua y el estado de la disponibilidad del agua en la Tierra</a:t>
            </a:r>
          </a:p>
          <a:p>
            <a:pPr algn="just"/>
            <a:r>
              <a:rPr lang="en-US" dirty="0"/>
              <a:t>OIT2: Comprender la necesidad de la utilización y gestión sostenible de los recursos hídricos</a:t>
            </a:r>
          </a:p>
          <a:p>
            <a:pPr algn="just"/>
            <a:r>
              <a:rPr lang="en-US" dirty="0"/>
              <a:t>OIT3: Comprender los fundamentos del balance hídrico mundial</a:t>
            </a:r>
          </a:p>
          <a:p>
            <a:pPr algn="just"/>
            <a:r>
              <a:rPr lang="en-US" dirty="0"/>
              <a:t>OIT4: Familiarizarse con el papel de la Precipitación y la Evapotranspiración en el mantenimiento del equilibrio hídrico</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743853" y="6457571"/>
            <a:ext cx="424070" cy="365125"/>
          </a:xfrm>
        </p:spPr>
        <p:txBody>
          <a:bodyPr/>
          <a:lstStyle/>
          <a:p>
            <a:fld id="{709224B1-416C-A648-9EFE-8567A5B13899}" type="slidenum">
              <a:rPr lang="en-US" smtClean="0"/>
              <a:t>2</a:t>
            </a:fld>
            <a:endParaRPr lang="en-US" dirty="0"/>
          </a:p>
        </p:txBody>
      </p:sp>
      <p:sp>
        <p:nvSpPr>
          <p:cNvPr id="9" name="Text Placeholder 8">
            <a:extLst>
              <a:ext uri="{FF2B5EF4-FFF2-40B4-BE49-F238E27FC236}">
                <a16:creationId xmlns:a16="http://schemas.microsoft.com/office/drawing/2014/main" id="{D27A0780-8282-0B4E-A3FE-AB5268C33540}"/>
              </a:ext>
            </a:extLst>
          </p:cNvPr>
          <p:cNvSpPr>
            <a:spLocks noGrp="1"/>
          </p:cNvSpPr>
          <p:nvPr>
            <p:ph type="body" sz="quarter" idx="15"/>
          </p:nvPr>
        </p:nvSpPr>
        <p:spPr>
          <a:xfrm>
            <a:off x="663575" y="2042003"/>
            <a:ext cx="4535680" cy="446943"/>
          </a:xfrm>
        </p:spPr>
        <p:txBody>
          <a:bodyPr>
            <a:noAutofit/>
          </a:bodyPr>
          <a:lstStyle/>
          <a:p>
            <a:r>
              <a:rPr lang="en-US" dirty="0">
                <a:latin typeface="Open Sans SemiBold"/>
                <a:ea typeface="Open Sans SemiBold"/>
                <a:cs typeface="Open Sans SemiBold"/>
              </a:rPr>
              <a:t>Al final de esta conferencia, usted:</a:t>
            </a:r>
          </a:p>
        </p:txBody>
      </p:sp>
      <p:sp>
        <p:nvSpPr>
          <p:cNvPr id="6" name="Oval 5">
            <a:extLst>
              <a:ext uri="{FF2B5EF4-FFF2-40B4-BE49-F238E27FC236}">
                <a16:creationId xmlns:a16="http://schemas.microsoft.com/office/drawing/2014/main" id="{6622BC88-73CC-5A4C-A312-9204AD4365B7}"/>
              </a:ext>
            </a:extLst>
          </p:cNvPr>
          <p:cNvSpPr/>
          <p:nvPr/>
        </p:nvSpPr>
        <p:spPr>
          <a:xfrm>
            <a:off x="8143964" y="93870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Lecture7_Slide2.mp3" descr="Lecture7_Slide2.mp3">
            <a:hlinkClick r:id="" action="ppaction://media"/>
            <a:extLst>
              <a:ext uri="{FF2B5EF4-FFF2-40B4-BE49-F238E27FC236}">
                <a16:creationId xmlns:a16="http://schemas.microsoft.com/office/drawing/2014/main" id="{D7958BF5-335B-B94F-9CD4-06D981B43B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5329" y="1010071"/>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72"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Conferencia 7.3 Referencias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fld id="{709224B1-416C-A648-9EFE-8567A5B13899}" type="slidenum">
              <a:rPr lang="en-US" smtClean="0"/>
              <a:t>20</a:t>
            </a:fld>
            <a:endParaRPr lang="en-US" dirty="0"/>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a:xfrm>
            <a:off x="661156" y="2103470"/>
            <a:ext cx="5893583" cy="4006915"/>
          </a:xfrm>
        </p:spPr>
        <p:txBody>
          <a:bodyPr/>
          <a:lstStyle/>
          <a:p>
            <a:r>
              <a:rPr lang="en-US" dirty="0" err="1"/>
              <a:t>Steduto</a:t>
            </a:r>
            <a:r>
              <a:rPr lang="en-US" dirty="0"/>
              <a:t>, P.; Hsiao, T.C.; </a:t>
            </a:r>
            <a:r>
              <a:rPr lang="en-US" dirty="0" err="1"/>
              <a:t>Fereres</a:t>
            </a:r>
            <a:r>
              <a:rPr lang="en-US" dirty="0"/>
              <a:t>, E.; </a:t>
            </a:r>
            <a:r>
              <a:rPr lang="en-US" dirty="0" err="1"/>
              <a:t>Raes</a:t>
            </a:r>
            <a:r>
              <a:rPr lang="en-US" dirty="0"/>
              <a:t>, D. </a:t>
            </a:r>
            <a:r>
              <a:rPr lang="en-US" i="1" dirty="0">
                <a:hlinkClick r:id="rId2"/>
              </a:rPr>
              <a:t>Crop Yield Response to Water</a:t>
            </a:r>
            <a:r>
              <a:rPr lang="en-US" dirty="0"/>
              <a:t>; FAO: Roma, Italia, 2012.</a:t>
            </a:r>
          </a:p>
          <a:p>
            <a:r>
              <a:rPr lang="en-GB" dirty="0"/>
              <a:t>Allen R.G.; Pereira, L.S.; </a:t>
            </a:r>
            <a:r>
              <a:rPr lang="en-GB" dirty="0" err="1"/>
              <a:t>Raes</a:t>
            </a:r>
            <a:r>
              <a:rPr lang="en-GB" dirty="0"/>
              <a:t>, D.; Smith, M; FAO </a:t>
            </a:r>
            <a:r>
              <a:rPr lang="en-GB" dirty="0">
                <a:hlinkClick r:id="rId3"/>
              </a:rPr>
              <a:t>Irrigation and Drainage Paper </a:t>
            </a:r>
            <a:r>
              <a:rPr lang="en-GB" dirty="0"/>
              <a:t>No. 56 Crop Evapotranspiration 1977.</a:t>
            </a:r>
          </a:p>
          <a:p>
            <a:endParaRPr lang="en-US" dirty="0"/>
          </a:p>
        </p:txBody>
      </p:sp>
    </p:spTree>
    <p:extLst>
      <p:ext uri="{BB962C8B-B14F-4D97-AF65-F5344CB8AC3E}">
        <p14:creationId xmlns:p14="http://schemas.microsoft.com/office/powerpoint/2010/main" val="719891637"/>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40485" y="274504"/>
            <a:ext cx="6388388" cy="1325563"/>
          </a:xfrm>
        </p:spPr>
        <p:txBody>
          <a:bodyPr>
            <a:normAutofit fontScale="90000"/>
          </a:bodyPr>
          <a:lstStyle/>
          <a:p>
            <a:r>
              <a:rPr lang="en-US" dirty="0">
                <a:latin typeface="Open Sans"/>
                <a:ea typeface="Open Sans"/>
                <a:cs typeface="Open Sans"/>
              </a:rPr>
              <a:t>7.4 Escorrentía y recarga de aguas subterráneas</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dirty="0" smtClean="0"/>
              <a:t>21</a:t>
            </a:fld>
            <a:endParaRPr lang="en-US" dirty="0"/>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7547649" y="5195376"/>
            <a:ext cx="3883003" cy="438933"/>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rPr>
              <a:t>Fuente de la foto:  "</a:t>
            </a:r>
            <a:r>
              <a:rPr lang="en-GB" sz="1000" i="0" dirty="0">
                <a:latin typeface="Open Sans"/>
                <a:ea typeface="Open Sans"/>
                <a:cs typeface="Open Sans"/>
                <a:hlinkClick r:id="rId5"/>
              </a:rPr>
              <a:t>Loch Skeen Runoff" </a:t>
            </a:r>
            <a:r>
              <a:rPr lang="en-GB" sz="1000" i="0" dirty="0">
                <a:latin typeface="Open Sans"/>
                <a:ea typeface="Open Sans"/>
                <a:cs typeface="Open Sans"/>
              </a:rPr>
              <a:t>by </a:t>
            </a:r>
            <a:r>
              <a:rPr lang="en-GB" sz="1000" i="0" dirty="0" err="1">
                <a:latin typeface="Open Sans"/>
                <a:ea typeface="Open Sans"/>
                <a:cs typeface="Open Sans"/>
                <a:hlinkClick r:id="rId6"/>
              </a:rPr>
              <a:t>daedmike </a:t>
            </a:r>
            <a:r>
              <a:rPr lang="en-GB" sz="1000" i="0" dirty="0">
                <a:latin typeface="Open Sans"/>
                <a:ea typeface="Open Sans"/>
                <a:cs typeface="Open Sans"/>
              </a:rPr>
              <a:t>is licensed under </a:t>
            </a:r>
            <a:r>
              <a:rPr lang="en-GB" sz="1000" i="0" dirty="0">
                <a:latin typeface="Open Sans"/>
                <a:ea typeface="Open Sans"/>
                <a:cs typeface="Open Sans"/>
                <a:hlinkClick r:id="rId7"/>
              </a:rPr>
              <a:t>CC BY-NC-SA 2.0</a:t>
            </a:r>
            <a:endParaRPr lang="en-GB" sz="1000" i="0" dirty="0">
              <a:latin typeface="Open Sans"/>
              <a:ea typeface="Open Sans"/>
              <a:cs typeface="Open Sans"/>
            </a:endParaRP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86667" y="1635808"/>
            <a:ext cx="7159625" cy="472256"/>
          </a:xfrm>
        </p:spPr>
        <p:txBody>
          <a:bodyPr>
            <a:noAutofit/>
          </a:bodyPr>
          <a:lstStyle/>
          <a:p>
            <a:r>
              <a:rPr lang="en-US" dirty="0"/>
              <a:t>¿Qué es la escorrentía?</a:t>
            </a:r>
          </a:p>
        </p:txBody>
      </p:sp>
      <p:sp>
        <p:nvSpPr>
          <p:cNvPr id="8" name="Rectangle 7">
            <a:extLst>
              <a:ext uri="{FF2B5EF4-FFF2-40B4-BE49-F238E27FC236}">
                <a16:creationId xmlns:a16="http://schemas.microsoft.com/office/drawing/2014/main" id="{6C788D22-89B5-4682-919D-F9D2724597EC}"/>
              </a:ext>
            </a:extLst>
          </p:cNvPr>
          <p:cNvSpPr/>
          <p:nvPr/>
        </p:nvSpPr>
        <p:spPr>
          <a:xfrm>
            <a:off x="640485" y="2333891"/>
            <a:ext cx="6638560" cy="4832092"/>
          </a:xfrm>
          <a:prstGeom prst="rect">
            <a:avLst/>
          </a:prstGeom>
        </p:spPr>
        <p:txBody>
          <a:bodyPr wrap="square">
            <a:spAutoFit/>
          </a:bodyPr>
          <a:lstStyle/>
          <a:p>
            <a:pPr marL="285750" indent="-285750" algn="just">
              <a:spcAft>
                <a:spcPts val="1800"/>
              </a:spcAft>
              <a:buFont typeface="Arial" panose="020B0604020202020204" pitchFamily="34" charset="0"/>
              <a:buChar char="•"/>
            </a:pPr>
            <a:r>
              <a:rPr lang="en-GB" sz="2000" b="1" dirty="0">
                <a:latin typeface="Open Sans" panose="020B0606030504020204" pitchFamily="34" charset="0"/>
                <a:ea typeface="Open Sans" panose="020B0606030504020204" pitchFamily="34" charset="0"/>
                <a:cs typeface="Open Sans" panose="020B0606030504020204" pitchFamily="34" charset="0"/>
              </a:rPr>
              <a:t>La escorrentía </a:t>
            </a:r>
            <a:r>
              <a:rPr lang="en-GB" sz="2000" dirty="0">
                <a:latin typeface="Open Sans" panose="020B0606030504020204" pitchFamily="34" charset="0"/>
                <a:ea typeface="Open Sans" panose="020B0606030504020204" pitchFamily="34" charset="0"/>
                <a:cs typeface="Open Sans" panose="020B0606030504020204" pitchFamily="34" charset="0"/>
              </a:rPr>
              <a:t>es la parte de las precipitaciones que se dirige hacia los canales de los arroyos, los lagos o los océanos como flujo superficial. </a:t>
            </a:r>
          </a:p>
          <a:p>
            <a:pPr marL="285750" indent="-285750" algn="just">
              <a:buFont typeface="Arial" panose="020B0604020202020204" pitchFamily="34" charset="0"/>
              <a:buChar char="•"/>
            </a:pPr>
            <a:r>
              <a:rPr lang="en-GB" sz="2000" b="1" dirty="0">
                <a:solidFill>
                  <a:srgbClr val="333333"/>
                </a:solidFill>
                <a:latin typeface="Open Sans" panose="020B0606030504020204" pitchFamily="34" charset="0"/>
                <a:ea typeface="Open Sans" panose="020B0606030504020204" pitchFamily="34" charset="0"/>
                <a:cs typeface="Open Sans" panose="020B0606030504020204" pitchFamily="34" charset="0"/>
              </a:rPr>
              <a:t>Factores meteorológicos que afectan a la escorrentía</a:t>
            </a:r>
            <a:endParaRPr lang="en-GB" sz="2000" dirty="0">
              <a:solidFill>
                <a:srgbClr val="333333"/>
              </a:solidFill>
              <a:latin typeface="Open Sans" panose="020B0606030504020204" pitchFamily="34" charset="0"/>
              <a:ea typeface="Open Sans" panose="020B0606030504020204" pitchFamily="34" charset="0"/>
              <a:cs typeface="Open Sans" panose="020B0606030504020204" pitchFamily="34" charset="0"/>
            </a:endParaRPr>
          </a:p>
          <a:p>
            <a:pPr lvl="1" algn="just">
              <a:buFont typeface="Arial" panose="020B0604020202020204" pitchFamily="34" charset="0"/>
              <a:buChar char="•"/>
            </a:pPr>
            <a:r>
              <a:rPr lang="en-GB" sz="2000" dirty="0">
                <a:solidFill>
                  <a:srgbClr val="333333"/>
                </a:solidFill>
                <a:latin typeface="Open Sans" panose="020B0606030504020204" pitchFamily="34" charset="0"/>
                <a:ea typeface="Open Sans" panose="020B0606030504020204" pitchFamily="34" charset="0"/>
                <a:cs typeface="Open Sans" panose="020B0606030504020204" pitchFamily="34" charset="0"/>
              </a:rPr>
              <a:t>Tipo de precipitación (lluvia, nieve, aguanieve, etc.)</a:t>
            </a:r>
          </a:p>
          <a:p>
            <a:pPr lvl="1" algn="just">
              <a:buFont typeface="Arial" panose="020B0604020202020204" pitchFamily="34" charset="0"/>
              <a:buChar char="•"/>
            </a:pPr>
            <a:r>
              <a:rPr lang="en-GB" sz="2000" dirty="0">
                <a:solidFill>
                  <a:srgbClr val="333333"/>
                </a:solidFill>
                <a:latin typeface="Open Sans" panose="020B0606030504020204" pitchFamily="34" charset="0"/>
                <a:ea typeface="Open Sans" panose="020B0606030504020204" pitchFamily="34" charset="0"/>
                <a:cs typeface="Open Sans" panose="020B0606030504020204" pitchFamily="34" charset="0"/>
              </a:rPr>
              <a:t>Intensidad de la lluvia</a:t>
            </a:r>
          </a:p>
          <a:p>
            <a:pPr lvl="1" algn="just">
              <a:buFont typeface="Arial" panose="020B0604020202020204" pitchFamily="34" charset="0"/>
              <a:buChar char="•"/>
            </a:pPr>
            <a:r>
              <a:rPr lang="en-GB" sz="2000" dirty="0">
                <a:solidFill>
                  <a:srgbClr val="333333"/>
                </a:solidFill>
                <a:latin typeface="Open Sans" panose="020B0606030504020204" pitchFamily="34" charset="0"/>
                <a:ea typeface="Open Sans" panose="020B0606030504020204" pitchFamily="34" charset="0"/>
                <a:cs typeface="Open Sans" panose="020B0606030504020204" pitchFamily="34" charset="0"/>
              </a:rPr>
              <a:t>Cantidad de lluvia</a:t>
            </a:r>
          </a:p>
          <a:p>
            <a:pPr lvl="1" algn="just">
              <a:buFont typeface="Arial" panose="020B0604020202020204" pitchFamily="34" charset="0"/>
              <a:buChar char="•"/>
            </a:pPr>
            <a:r>
              <a:rPr lang="en-GB" sz="2000" dirty="0">
                <a:solidFill>
                  <a:srgbClr val="333333"/>
                </a:solidFill>
                <a:latin typeface="Open Sans" panose="020B0606030504020204" pitchFamily="34" charset="0"/>
                <a:ea typeface="Open Sans" panose="020B0606030504020204" pitchFamily="34" charset="0"/>
                <a:cs typeface="Open Sans" panose="020B0606030504020204" pitchFamily="34" charset="0"/>
              </a:rPr>
              <a:t>Duración de las precipitaciones</a:t>
            </a:r>
          </a:p>
          <a:p>
            <a:pPr lvl="1" algn="just">
              <a:buFont typeface="Arial" panose="020B0604020202020204" pitchFamily="34" charset="0"/>
              <a:buChar char="•"/>
            </a:pPr>
            <a:r>
              <a:rPr lang="en-GB" sz="2000" dirty="0">
                <a:solidFill>
                  <a:srgbClr val="333333"/>
                </a:solidFill>
                <a:latin typeface="Open Sans" panose="020B0606030504020204" pitchFamily="34" charset="0"/>
                <a:ea typeface="Open Sans" panose="020B0606030504020204" pitchFamily="34" charset="0"/>
                <a:cs typeface="Open Sans" panose="020B0606030504020204" pitchFamily="34" charset="0"/>
              </a:rPr>
              <a:t>Distribución de las precipitaciones en las cuencas hidrográficas</a:t>
            </a:r>
          </a:p>
          <a:p>
            <a:pPr>
              <a:spcAft>
                <a:spcPts val="1800"/>
              </a:spcAft>
            </a:pPr>
            <a:endParaRPr lang="en-GB" dirty="0">
              <a:latin typeface="Open Sans" panose="020B0606030504020204" pitchFamily="34" charset="0"/>
              <a:ea typeface="Open Sans" panose="020B0606030504020204" pitchFamily="34" charset="0"/>
              <a:cs typeface="Open Sans" panose="020B0606030504020204" pitchFamily="34" charset="0"/>
            </a:endParaRPr>
          </a:p>
          <a:p>
            <a:pPr>
              <a:spcAft>
                <a:spcPts val="1800"/>
              </a:spcAft>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3031" y="2644402"/>
            <a:ext cx="3830782" cy="2536397"/>
          </a:xfrm>
          <a:prstGeom prst="rect">
            <a:avLst/>
          </a:prstGeom>
        </p:spPr>
      </p:pic>
      <p:sp>
        <p:nvSpPr>
          <p:cNvPr id="9" name="Oval 8">
            <a:extLst>
              <a:ext uri="{FF2B5EF4-FFF2-40B4-BE49-F238E27FC236}">
                <a16:creationId xmlns:a16="http://schemas.microsoft.com/office/drawing/2014/main" id="{0BDC1882-10E4-D449-B40F-CB77848E482F}"/>
              </a:ext>
            </a:extLst>
          </p:cNvPr>
          <p:cNvSpPr/>
          <p:nvPr/>
        </p:nvSpPr>
        <p:spPr>
          <a:xfrm>
            <a:off x="7437583" y="62635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7_Slide21.mp3" descr="Lecture7_Slide21.mp3">
            <a:hlinkClick r:id="" action="ppaction://media"/>
            <a:extLst>
              <a:ext uri="{FF2B5EF4-FFF2-40B4-BE49-F238E27FC236}">
                <a16:creationId xmlns:a16="http://schemas.microsoft.com/office/drawing/2014/main" id="{6D3DC030-4E8F-C840-A02C-15936BE633E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479279" y="662094"/>
            <a:ext cx="812800" cy="812800"/>
          </a:xfrm>
          <a:prstGeom prst="rect">
            <a:avLst/>
          </a:prstGeom>
        </p:spPr>
      </p:pic>
    </p:spTree>
    <p:extLst>
      <p:ext uri="{BB962C8B-B14F-4D97-AF65-F5344CB8AC3E}">
        <p14:creationId xmlns:p14="http://schemas.microsoft.com/office/powerpoint/2010/main" val="323309029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78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22</a:t>
            </a:fld>
            <a:endParaRPr lang="en-US"/>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4644087" y="5656553"/>
            <a:ext cx="6755403" cy="446629"/>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rPr>
              <a:t>Fuente de la foto:  Agencia de Protección Ambiental de los Estados Unidos, </a:t>
            </a:r>
            <a:r>
              <a:rPr lang="en-GB" sz="1000" i="0" dirty="0">
                <a:latin typeface="Open Sans"/>
                <a:ea typeface="Open Sans"/>
                <a:cs typeface="Open Sans"/>
                <a:hlinkClick r:id="rId5"/>
              </a:rPr>
              <a:t>diagramas de cobertura natural e impermeable</a:t>
            </a:r>
            <a:r>
              <a:rPr lang="en-GB" sz="1000" i="0" dirty="0">
                <a:latin typeface="Open Sans"/>
                <a:ea typeface="Open Sans"/>
                <a:cs typeface="Open Sans"/>
              </a:rPr>
              <a:t>, dominio público, vía Wikimedia Commons</a:t>
            </a: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86667" y="2026721"/>
            <a:ext cx="7159625" cy="472256"/>
          </a:xfrm>
        </p:spPr>
        <p:txBody>
          <a:bodyPr>
            <a:noAutofit/>
          </a:bodyPr>
          <a:lstStyle/>
          <a:p>
            <a:r>
              <a:rPr lang="en-US" dirty="0"/>
              <a:t>¿Qué es la escorrentía?</a:t>
            </a:r>
          </a:p>
        </p:txBody>
      </p:sp>
      <p:sp>
        <p:nvSpPr>
          <p:cNvPr id="8" name="Rectangle 7">
            <a:extLst>
              <a:ext uri="{FF2B5EF4-FFF2-40B4-BE49-F238E27FC236}">
                <a16:creationId xmlns:a16="http://schemas.microsoft.com/office/drawing/2014/main" id="{6C788D22-89B5-4682-919D-F9D2724597EC}"/>
              </a:ext>
            </a:extLst>
          </p:cNvPr>
          <p:cNvSpPr/>
          <p:nvPr/>
        </p:nvSpPr>
        <p:spPr>
          <a:xfrm>
            <a:off x="663577" y="2550470"/>
            <a:ext cx="3693678" cy="3677930"/>
          </a:xfrm>
          <a:prstGeom prst="rect">
            <a:avLst/>
          </a:prstGeom>
        </p:spPr>
        <p:txBody>
          <a:bodyPr wrap="square">
            <a:spAutoFit/>
          </a:bodyPr>
          <a:lstStyle/>
          <a:p>
            <a:r>
              <a:rPr lang="en-GB" sz="2000" b="1" dirty="0">
                <a:latin typeface="Open Sans" panose="020B0606030504020204" pitchFamily="34" charset="0"/>
                <a:ea typeface="Open Sans" panose="020B0606030504020204" pitchFamily="34" charset="0"/>
                <a:cs typeface="Open Sans" panose="020B0606030504020204" pitchFamily="34" charset="0"/>
              </a:rPr>
              <a:t>Características físicas que afectan a la escorrentía</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Cubierta de la tierra</a:t>
            </a:r>
          </a:p>
          <a:p>
            <a:pPr marL="342900" indent="-342900">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Vegetación</a:t>
            </a:r>
          </a:p>
          <a:p>
            <a:pPr marL="342900" indent="-342900">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Tipo de suelo</a:t>
            </a:r>
          </a:p>
          <a:p>
            <a:pPr marL="342900" indent="-342900">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Área de drenaje</a:t>
            </a:r>
          </a:p>
          <a:p>
            <a:pPr marL="342900" indent="-342900">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Elevación</a:t>
            </a:r>
          </a:p>
          <a:p>
            <a:pPr marL="342900" indent="-342900">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Pendiente</a:t>
            </a:r>
          </a:p>
          <a:p>
            <a:pPr marL="342900" indent="-342900">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Topografía</a:t>
            </a:r>
          </a:p>
          <a:p>
            <a:pPr>
              <a:spcAft>
                <a:spcPts val="1800"/>
              </a:spcAft>
            </a:pPr>
            <a:endParaRPr lang="en-GB" dirty="0">
              <a:latin typeface="Open Sans" panose="020B0606030504020204" pitchFamily="34" charset="0"/>
              <a:ea typeface="Open Sans" panose="020B0606030504020204" pitchFamily="34" charset="0"/>
              <a:cs typeface="Open Sans" panose="020B0606030504020204" pitchFamily="34" charset="0"/>
            </a:endParaRPr>
          </a:p>
          <a:p>
            <a:pPr>
              <a:spcAft>
                <a:spcPts val="1800"/>
              </a:spcAft>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10754"/>
          <a:stretch/>
        </p:blipFill>
        <p:spPr>
          <a:xfrm>
            <a:off x="4678133" y="2778520"/>
            <a:ext cx="6759841" cy="2905583"/>
          </a:xfrm>
          <a:prstGeom prst="rect">
            <a:avLst/>
          </a:prstGeom>
        </p:spPr>
      </p:pic>
      <p:sp>
        <p:nvSpPr>
          <p:cNvPr id="10" name="Title 1">
            <a:extLst>
              <a:ext uri="{FF2B5EF4-FFF2-40B4-BE49-F238E27FC236}">
                <a16:creationId xmlns:a16="http://schemas.microsoft.com/office/drawing/2014/main" id="{BE1FEED0-D177-41C0-8B69-69FA31417E4D}"/>
              </a:ext>
            </a:extLst>
          </p:cNvPr>
          <p:cNvSpPr>
            <a:spLocks noGrp="1"/>
          </p:cNvSpPr>
          <p:nvPr/>
        </p:nvSpPr>
        <p:spPr>
          <a:xfrm>
            <a:off x="640485" y="729122"/>
            <a:ext cx="6374269" cy="1325563"/>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latin typeface="Open Sans"/>
                <a:ea typeface="Open Sans"/>
                <a:cs typeface="Open Sans"/>
              </a:rPr>
              <a:t>7.4 Escorrentía y recarga de aguas subterráneas</a:t>
            </a:r>
          </a:p>
        </p:txBody>
      </p:sp>
      <p:sp>
        <p:nvSpPr>
          <p:cNvPr id="9" name="Oval 8">
            <a:extLst>
              <a:ext uri="{FF2B5EF4-FFF2-40B4-BE49-F238E27FC236}">
                <a16:creationId xmlns:a16="http://schemas.microsoft.com/office/drawing/2014/main" id="{512295D5-672F-A644-A83E-3FEF5EE6F9F8}"/>
              </a:ext>
            </a:extLst>
          </p:cNvPr>
          <p:cNvSpPr/>
          <p:nvPr/>
        </p:nvSpPr>
        <p:spPr>
          <a:xfrm>
            <a:off x="6890762" y="86928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7_Slide22.mp3" descr="Lecture7_Slide22.mp3">
            <a:hlinkClick r:id="" action="ppaction://media"/>
            <a:extLst>
              <a:ext uri="{FF2B5EF4-FFF2-40B4-BE49-F238E27FC236}">
                <a16:creationId xmlns:a16="http://schemas.microsoft.com/office/drawing/2014/main" id="{FFEBC860-133E-6545-AB76-D3A5395A5B9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62127" y="940648"/>
            <a:ext cx="812800" cy="812800"/>
          </a:xfrm>
          <a:prstGeom prst="rect">
            <a:avLst/>
          </a:prstGeom>
        </p:spPr>
      </p:pic>
    </p:spTree>
    <p:extLst>
      <p:ext uri="{BB962C8B-B14F-4D97-AF65-F5344CB8AC3E}">
        <p14:creationId xmlns:p14="http://schemas.microsoft.com/office/powerpoint/2010/main" val="418275971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7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23</a:t>
            </a:fld>
            <a:endParaRPr lang="en-US"/>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7212060" y="5742112"/>
            <a:ext cx="3496734" cy="431236"/>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rPr>
              <a:t>Fuente de la foto:  Shigeru23, </a:t>
            </a:r>
            <a:r>
              <a:rPr lang="en-GB" sz="1000" i="0" dirty="0">
                <a:latin typeface="Open Sans"/>
                <a:ea typeface="Open Sans"/>
                <a:cs typeface="Open Sans"/>
                <a:hlinkClick r:id="rId5"/>
              </a:rPr>
              <a:t>Groundwater </a:t>
            </a:r>
            <a:r>
              <a:rPr lang="en-GB" sz="1000" i="0" dirty="0">
                <a:latin typeface="Open Sans"/>
                <a:ea typeface="Open Sans"/>
                <a:cs typeface="Open Sans"/>
              </a:rPr>
              <a:t>con licencia CC BY-SA 3.0 vía Wikimedia Commons</a:t>
            </a: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58508" y="1699961"/>
            <a:ext cx="7159625" cy="472256"/>
          </a:xfrm>
        </p:spPr>
        <p:txBody>
          <a:bodyPr>
            <a:noAutofit/>
          </a:bodyPr>
          <a:lstStyle/>
          <a:p>
            <a:r>
              <a:rPr lang="en-US" dirty="0"/>
              <a:t>¿Qué son las aguas subterráneas?</a:t>
            </a:r>
          </a:p>
        </p:txBody>
      </p:sp>
      <p:sp>
        <p:nvSpPr>
          <p:cNvPr id="8" name="Rectangle 7">
            <a:extLst>
              <a:ext uri="{FF2B5EF4-FFF2-40B4-BE49-F238E27FC236}">
                <a16:creationId xmlns:a16="http://schemas.microsoft.com/office/drawing/2014/main" id="{6C788D22-89B5-4682-919D-F9D2724597EC}"/>
              </a:ext>
            </a:extLst>
          </p:cNvPr>
          <p:cNvSpPr/>
          <p:nvPr/>
        </p:nvSpPr>
        <p:spPr>
          <a:xfrm>
            <a:off x="711298" y="2138753"/>
            <a:ext cx="5342208" cy="2893100"/>
          </a:xfrm>
          <a:prstGeom prst="rect">
            <a:avLst/>
          </a:prstGeom>
        </p:spPr>
        <p:txBody>
          <a:bodyPr wrap="square" lIns="91440" tIns="45720" rIns="91440" bIns="45720" anchor="t">
            <a:spAutoFit/>
          </a:bodyPr>
          <a:lstStyle/>
          <a:p>
            <a:pPr algn="just"/>
            <a:r>
              <a:rPr lang="en-GB" b="1" dirty="0">
                <a:latin typeface="Open Sans"/>
                <a:ea typeface="Open Sans"/>
                <a:cs typeface="Open Sans"/>
              </a:rPr>
              <a:t>El agua subterránea </a:t>
            </a:r>
            <a:r>
              <a:rPr lang="en-GB" dirty="0">
                <a:latin typeface="Open Sans"/>
                <a:ea typeface="Open Sans"/>
                <a:cs typeface="Open Sans"/>
              </a:rPr>
              <a:t>es el agua presente bajo la </a:t>
            </a:r>
            <a:r>
              <a:rPr lang="en-GB" dirty="0" err="1">
                <a:latin typeface="Open Sans"/>
                <a:ea typeface="Open Sans"/>
                <a:cs typeface="Open Sans"/>
              </a:rPr>
              <a:t>superficie</a:t>
            </a:r>
            <a:r>
              <a:rPr lang="en-GB" dirty="0">
                <a:latin typeface="Open Sans"/>
                <a:ea typeface="Open Sans"/>
                <a:cs typeface="Open Sans"/>
              </a:rPr>
              <a:t> de la tierra </a:t>
            </a:r>
            <a:r>
              <a:rPr lang="en-GB" dirty="0" err="1">
                <a:latin typeface="Open Sans"/>
                <a:ea typeface="Open Sans"/>
                <a:cs typeface="Open Sans"/>
              </a:rPr>
              <a:t>en</a:t>
            </a:r>
            <a:r>
              <a:rPr lang="en-GB" dirty="0">
                <a:latin typeface="Open Sans"/>
                <a:ea typeface="Open Sans"/>
                <a:cs typeface="Open Sans"/>
              </a:rPr>
              <a:t> </a:t>
            </a:r>
            <a:r>
              <a:rPr lang="en-GB" dirty="0" err="1">
                <a:latin typeface="Open Sans"/>
                <a:ea typeface="Open Sans"/>
                <a:cs typeface="Open Sans"/>
              </a:rPr>
              <a:t>los</a:t>
            </a:r>
            <a:r>
              <a:rPr lang="en-GB" dirty="0">
                <a:latin typeface="Open Sans"/>
                <a:ea typeface="Open Sans"/>
                <a:cs typeface="Open Sans"/>
              </a:rPr>
              <a:t> </a:t>
            </a:r>
            <a:r>
              <a:rPr lang="en-GB" dirty="0" err="1">
                <a:latin typeface="Open Sans"/>
                <a:ea typeface="Open Sans"/>
                <a:cs typeface="Open Sans"/>
              </a:rPr>
              <a:t>espacios</a:t>
            </a:r>
            <a:r>
              <a:rPr lang="en-GB" dirty="0">
                <a:latin typeface="Open Sans"/>
                <a:ea typeface="Open Sans"/>
                <a:cs typeface="Open Sans"/>
              </a:rPr>
              <a:t> </a:t>
            </a:r>
            <a:r>
              <a:rPr lang="en-GB" dirty="0" err="1">
                <a:latin typeface="Open Sans"/>
                <a:ea typeface="Open Sans"/>
                <a:cs typeface="Open Sans"/>
              </a:rPr>
              <a:t>porosos</a:t>
            </a:r>
            <a:r>
              <a:rPr lang="en-GB" dirty="0">
                <a:latin typeface="Open Sans"/>
                <a:ea typeface="Open Sans"/>
                <a:cs typeface="Open Sans"/>
              </a:rPr>
              <a:t> del </a:t>
            </a:r>
            <a:r>
              <a:rPr lang="en-GB" dirty="0" err="1">
                <a:latin typeface="Open Sans"/>
                <a:ea typeface="Open Sans"/>
                <a:cs typeface="Open Sans"/>
              </a:rPr>
              <a:t>suelo</a:t>
            </a:r>
            <a:r>
              <a:rPr lang="en-GB" dirty="0">
                <a:latin typeface="Open Sans"/>
                <a:ea typeface="Open Sans"/>
                <a:cs typeface="Open Sans"/>
              </a:rPr>
              <a:t> y en las fracturas de las formaciones rocosas</a:t>
            </a:r>
          </a:p>
          <a:p>
            <a:pPr algn="just"/>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lgn="just">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El 30% del agua dulce mundial se encuentra en forma de aguas subterráneas. El 40% de todo el riego del mundo procede de aguas subterráneas</a:t>
            </a:r>
          </a:p>
          <a:p>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7690950" y="2138753"/>
            <a:ext cx="3137726" cy="472256"/>
          </a:xfrm>
        </p:spPr>
        <p:txBody>
          <a:bodyPr>
            <a:noAutofit/>
          </a:bodyPr>
          <a:lstStyle/>
          <a:p>
            <a:r>
              <a:rPr lang="en-US" sz="1800" dirty="0">
                <a:solidFill>
                  <a:schemeClr val="tx1"/>
                </a:solidFill>
              </a:rPr>
              <a:t>Recarga de aguas subterráneas</a:t>
            </a:r>
          </a:p>
        </p:txBody>
      </p:sp>
      <p:pic>
        <p:nvPicPr>
          <p:cNvPr id="1026" name="Picture 2" descr="https://upload.wikimedia.org/wikipedia/commons/thumb/3/38/Groundwater_%28aquifer%2C_aquitard%2C_3_type_wells%29.PNG/512px-Groundwater_%28aquifer%2C_aquitard%2C_3_type_wells%29.PNG"/>
          <p:cNvPicPr>
            <a:picLocks noChangeAspect="1" noChangeArrowheads="1"/>
          </p:cNvPicPr>
          <p:nvPr/>
        </p:nvPicPr>
        <p:blipFill rotWithShape="1">
          <a:blip r:embed="rId6">
            <a:extLst>
              <a:ext uri="{28A0092B-C50C-407E-A947-70E740481C1C}">
                <a14:useLocalDpi xmlns:a14="http://schemas.microsoft.com/office/drawing/2010/main" val="0"/>
              </a:ext>
            </a:extLst>
          </a:blip>
          <a:srcRect t="4516"/>
          <a:stretch/>
        </p:blipFill>
        <p:spPr bwMode="auto">
          <a:xfrm>
            <a:off x="6837056" y="2604654"/>
            <a:ext cx="4876800" cy="31650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C788D22-89B5-4682-919D-F9D2724597EC}"/>
              </a:ext>
            </a:extLst>
          </p:cNvPr>
          <p:cNvSpPr/>
          <p:nvPr/>
        </p:nvSpPr>
        <p:spPr>
          <a:xfrm>
            <a:off x="1624207" y="4672467"/>
            <a:ext cx="2211242" cy="1785104"/>
          </a:xfrm>
          <a:prstGeom prst="rect">
            <a:avLst/>
          </a:prstGeom>
        </p:spPr>
        <p:txBody>
          <a:bodyPr wrap="square">
            <a:spAutoFit/>
          </a:bodyPr>
          <a:lstStyle/>
          <a:p>
            <a:r>
              <a:rPr lang="en-GB" dirty="0"/>
              <a:t>1. Acuífero</a:t>
            </a:r>
            <a:br>
              <a:rPr lang="en-GB" sz="2000" dirty="0"/>
            </a:br>
            <a:r>
              <a:rPr lang="en-GB" dirty="0"/>
              <a:t>2. Aquitard</a:t>
            </a:r>
            <a:br>
              <a:rPr lang="en-GB" dirty="0"/>
            </a:br>
            <a:r>
              <a:rPr lang="en-GB" dirty="0"/>
              <a:t>3. Zona no saturada</a:t>
            </a:r>
            <a:br>
              <a:rPr lang="en-GB" dirty="0"/>
            </a:br>
            <a:r>
              <a:rPr lang="en-GB" dirty="0"/>
              <a:t>4. Nivel freático</a:t>
            </a:r>
            <a:br>
              <a:rPr lang="en-GB" dirty="0"/>
            </a:br>
            <a:r>
              <a:rPr lang="en-GB" dirty="0"/>
              <a:t>5. Acuífero confinado</a:t>
            </a:r>
            <a:br>
              <a:rPr lang="en-GB" dirty="0"/>
            </a:b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6C788D22-89B5-4682-919D-F9D2724597EC}"/>
              </a:ext>
            </a:extLst>
          </p:cNvPr>
          <p:cNvSpPr/>
          <p:nvPr/>
        </p:nvSpPr>
        <p:spPr>
          <a:xfrm>
            <a:off x="4079330" y="4672467"/>
            <a:ext cx="2211242" cy="1785104"/>
          </a:xfrm>
          <a:prstGeom prst="rect">
            <a:avLst/>
          </a:prstGeom>
        </p:spPr>
        <p:txBody>
          <a:bodyPr wrap="square">
            <a:spAutoFit/>
          </a:bodyPr>
          <a:lstStyle/>
          <a:p>
            <a:r>
              <a:rPr lang="en-GB" dirty="0"/>
              <a:t>6. Acuífero no confinado</a:t>
            </a:r>
            <a:br>
              <a:rPr lang="en-GB" dirty="0"/>
            </a:br>
            <a:r>
              <a:rPr lang="en-GB" dirty="0"/>
              <a:t>7. Pozo profundo</a:t>
            </a:r>
            <a:br>
              <a:rPr lang="en-GB" dirty="0"/>
            </a:br>
            <a:r>
              <a:rPr lang="en-GB" dirty="0"/>
              <a:t>8. Pozo de ordenación</a:t>
            </a:r>
          </a:p>
          <a:p>
            <a:r>
              <a:rPr lang="en-GB" dirty="0"/>
              <a:t>9. Pozo artesiano</a:t>
            </a:r>
            <a:endParaRPr lang="en-GB" sz="2000" dirty="0">
              <a:latin typeface="Open Sans" panose="020B0606030504020204" pitchFamily="34" charset="0"/>
              <a:ea typeface="Open Sans" panose="020B0606030504020204" pitchFamily="34" charset="0"/>
              <a:cs typeface="Open Sans" panose="020B0606030504020204" pitchFamily="34" charset="0"/>
            </a:endParaRPr>
          </a:p>
          <a:p>
            <a:br>
              <a:rPr lang="en-GB" dirty="0"/>
            </a:b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itle 1">
            <a:extLst>
              <a:ext uri="{FF2B5EF4-FFF2-40B4-BE49-F238E27FC236}">
                <a16:creationId xmlns:a16="http://schemas.microsoft.com/office/drawing/2014/main" id="{BE1FEED0-D177-41C0-8B69-69FA31417E4D}"/>
              </a:ext>
            </a:extLst>
          </p:cNvPr>
          <p:cNvSpPr>
            <a:spLocks noGrp="1"/>
          </p:cNvSpPr>
          <p:nvPr/>
        </p:nvSpPr>
        <p:spPr>
          <a:xfrm>
            <a:off x="658508" y="383359"/>
            <a:ext cx="9125572"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4000" dirty="0">
                <a:latin typeface="Open Sans"/>
                <a:ea typeface="Open Sans"/>
                <a:cs typeface="Open Sans"/>
              </a:rPr>
              <a:t>7.4 Escorrentía y recarga de aguas subterráneas</a:t>
            </a:r>
          </a:p>
        </p:txBody>
      </p:sp>
      <p:sp>
        <p:nvSpPr>
          <p:cNvPr id="15" name="Oval 14">
            <a:extLst>
              <a:ext uri="{FF2B5EF4-FFF2-40B4-BE49-F238E27FC236}">
                <a16:creationId xmlns:a16="http://schemas.microsoft.com/office/drawing/2014/main" id="{60D166DA-331B-1947-AEC3-66E8074A71F1}"/>
              </a:ext>
            </a:extLst>
          </p:cNvPr>
          <p:cNvSpPr/>
          <p:nvPr/>
        </p:nvSpPr>
        <p:spPr>
          <a:xfrm>
            <a:off x="10631780" y="31199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7_Slide23.mp3" descr="Lecture7_Slide23.mp3">
            <a:hlinkClick r:id="" action="ppaction://media"/>
            <a:extLst>
              <a:ext uri="{FF2B5EF4-FFF2-40B4-BE49-F238E27FC236}">
                <a16:creationId xmlns:a16="http://schemas.microsoft.com/office/drawing/2014/main" id="{7C6DF593-3F53-824B-838F-F665737C481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43678" y="383359"/>
            <a:ext cx="812800" cy="812800"/>
          </a:xfrm>
          <a:prstGeom prst="rect">
            <a:avLst/>
          </a:prstGeom>
        </p:spPr>
      </p:pic>
    </p:spTree>
    <p:extLst>
      <p:ext uri="{BB962C8B-B14F-4D97-AF65-F5344CB8AC3E}">
        <p14:creationId xmlns:p14="http://schemas.microsoft.com/office/powerpoint/2010/main" val="37471515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1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24</a:t>
            </a:fld>
            <a:endParaRPr lang="en-US"/>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84244" y="1735080"/>
            <a:ext cx="7159625" cy="472256"/>
          </a:xfrm>
        </p:spPr>
        <p:txBody>
          <a:bodyPr>
            <a:noAutofit/>
          </a:bodyPr>
          <a:lstStyle/>
          <a:p>
            <a:r>
              <a:rPr lang="en-US" dirty="0"/>
              <a:t>¿Qué es la recarga de las aguas subterráneas?</a:t>
            </a:r>
          </a:p>
        </p:txBody>
      </p:sp>
      <p:sp>
        <p:nvSpPr>
          <p:cNvPr id="8" name="Rectangle 7">
            <a:extLst>
              <a:ext uri="{FF2B5EF4-FFF2-40B4-BE49-F238E27FC236}">
                <a16:creationId xmlns:a16="http://schemas.microsoft.com/office/drawing/2014/main" id="{6C788D22-89B5-4682-919D-F9D2724597EC}"/>
              </a:ext>
            </a:extLst>
          </p:cNvPr>
          <p:cNvSpPr/>
          <p:nvPr/>
        </p:nvSpPr>
        <p:spPr>
          <a:xfrm>
            <a:off x="688207" y="2207336"/>
            <a:ext cx="6148849" cy="2585323"/>
          </a:xfrm>
          <a:prstGeom prst="rect">
            <a:avLst/>
          </a:prstGeom>
        </p:spPr>
        <p:txBody>
          <a:bodyPr wrap="square" lIns="91440" tIns="45720" rIns="91440" bIns="45720" anchor="t">
            <a:spAutoFit/>
          </a:bodyPr>
          <a:lstStyle/>
          <a:p>
            <a:pPr algn="just"/>
            <a:r>
              <a:rPr lang="en-GB" b="1" dirty="0">
                <a:latin typeface="Open Sans"/>
                <a:ea typeface="Open Sans"/>
                <a:cs typeface="Open Sans"/>
              </a:rPr>
              <a:t>La recarga de las aguas subterráneas </a:t>
            </a:r>
            <a:r>
              <a:rPr lang="en-GB" dirty="0">
                <a:latin typeface="Open Sans"/>
                <a:ea typeface="Open Sans"/>
                <a:cs typeface="Open Sans"/>
              </a:rPr>
              <a:t>es un proceso hidrológico en el que </a:t>
            </a:r>
            <a:r>
              <a:rPr lang="en-GB" dirty="0" err="1">
                <a:latin typeface="Open Sans"/>
                <a:ea typeface="Open Sans"/>
                <a:cs typeface="Open Sans"/>
              </a:rPr>
              <a:t>el</a:t>
            </a:r>
            <a:r>
              <a:rPr lang="en-GB" dirty="0">
                <a:latin typeface="Open Sans"/>
                <a:ea typeface="Open Sans"/>
                <a:cs typeface="Open Sans"/>
              </a:rPr>
              <a:t> </a:t>
            </a:r>
            <a:r>
              <a:rPr lang="en-GB" dirty="0" err="1">
                <a:latin typeface="Open Sans"/>
                <a:ea typeface="Open Sans"/>
                <a:cs typeface="Open Sans"/>
              </a:rPr>
              <a:t>agua</a:t>
            </a:r>
            <a:r>
              <a:rPr lang="en-GB" dirty="0">
                <a:latin typeface="Open Sans"/>
                <a:ea typeface="Open Sans"/>
                <a:cs typeface="Open Sans"/>
              </a:rPr>
              <a:t> se </a:t>
            </a:r>
            <a:r>
              <a:rPr lang="en-GB" dirty="0" err="1">
                <a:latin typeface="Open Sans"/>
                <a:ea typeface="Open Sans"/>
                <a:cs typeface="Open Sans"/>
              </a:rPr>
              <a:t>desplaza</a:t>
            </a:r>
            <a:r>
              <a:rPr lang="en-GB" dirty="0">
                <a:latin typeface="Open Sans"/>
                <a:ea typeface="Open Sans"/>
                <a:cs typeface="Open Sans"/>
              </a:rPr>
              <a:t> </a:t>
            </a:r>
            <a:r>
              <a:rPr lang="en-GB" dirty="0" err="1">
                <a:latin typeface="Open Sans"/>
                <a:ea typeface="Open Sans"/>
                <a:cs typeface="Open Sans"/>
              </a:rPr>
              <a:t>hacia</a:t>
            </a:r>
            <a:r>
              <a:rPr lang="en-GB" dirty="0">
                <a:latin typeface="Open Sans"/>
                <a:ea typeface="Open Sans"/>
                <a:cs typeface="Open Sans"/>
              </a:rPr>
              <a:t> </a:t>
            </a:r>
            <a:r>
              <a:rPr lang="en-GB" dirty="0" err="1">
                <a:latin typeface="Open Sans"/>
                <a:ea typeface="Open Sans"/>
                <a:cs typeface="Open Sans"/>
              </a:rPr>
              <a:t>abajo</a:t>
            </a:r>
            <a:r>
              <a:rPr lang="en-GB" dirty="0">
                <a:latin typeface="Open Sans"/>
                <a:ea typeface="Open Sans"/>
                <a:cs typeface="Open Sans"/>
              </a:rPr>
              <a:t> </a:t>
            </a:r>
            <a:r>
              <a:rPr lang="en-GB" dirty="0" err="1">
                <a:latin typeface="Open Sans"/>
                <a:ea typeface="Open Sans"/>
                <a:cs typeface="Open Sans"/>
              </a:rPr>
              <a:t>desde</a:t>
            </a:r>
            <a:r>
              <a:rPr lang="en-GB" dirty="0">
                <a:latin typeface="Open Sans"/>
                <a:ea typeface="Open Sans"/>
                <a:cs typeface="Open Sans"/>
              </a:rPr>
              <a:t> la </a:t>
            </a:r>
            <a:r>
              <a:rPr lang="en-GB" dirty="0" err="1">
                <a:latin typeface="Open Sans"/>
                <a:ea typeface="Open Sans"/>
                <a:cs typeface="Open Sans"/>
              </a:rPr>
              <a:t>superficie</a:t>
            </a:r>
            <a:r>
              <a:rPr lang="en-GB" dirty="0">
                <a:latin typeface="Open Sans"/>
                <a:ea typeface="Open Sans"/>
                <a:cs typeface="Open Sans"/>
              </a:rPr>
              <a:t> hasta </a:t>
            </a:r>
            <a:r>
              <a:rPr lang="en-GB" dirty="0" err="1">
                <a:latin typeface="Open Sans"/>
                <a:ea typeface="Open Sans"/>
                <a:cs typeface="Open Sans"/>
              </a:rPr>
              <a:t>el</a:t>
            </a:r>
            <a:r>
              <a:rPr lang="en-GB" dirty="0">
                <a:latin typeface="Open Sans"/>
                <a:ea typeface="Open Sans"/>
                <a:cs typeface="Open Sans"/>
              </a:rPr>
              <a:t> </a:t>
            </a:r>
            <a:r>
              <a:rPr lang="en-GB" dirty="0" err="1">
                <a:latin typeface="Open Sans"/>
                <a:ea typeface="Open Sans"/>
                <a:cs typeface="Open Sans"/>
              </a:rPr>
              <a:t>subsuelo</a:t>
            </a:r>
            <a:r>
              <a:rPr lang="en-GB" dirty="0">
                <a:latin typeface="Open Sans"/>
                <a:ea typeface="Open Sans"/>
                <a:cs typeface="Open Sans"/>
              </a:rPr>
              <a:t>. </a:t>
            </a:r>
            <a:endParaRPr lang="en-GB" dirty="0">
              <a:latin typeface="Open Sans" panose="020B0606030504020204" pitchFamily="34" charset="0"/>
              <a:ea typeface="Open Sans" panose="020B0606030504020204" pitchFamily="34" charset="0"/>
              <a:cs typeface="Open Sans" panose="020B0606030504020204" pitchFamily="34" charset="0"/>
            </a:endParaRPr>
          </a:p>
          <a:p>
            <a:pPr algn="just"/>
            <a:endParaRPr lang="en-GB" dirty="0">
              <a:latin typeface="Open Sans" panose="020B0606030504020204" pitchFamily="34" charset="0"/>
              <a:ea typeface="Open Sans" panose="020B0606030504020204" pitchFamily="34" charset="0"/>
              <a:cs typeface="Open Sans" panose="020B0606030504020204" pitchFamily="34" charset="0"/>
            </a:endParaRPr>
          </a:p>
          <a:p>
            <a:pPr algn="just"/>
            <a:r>
              <a:rPr lang="en-GB" b="1" dirty="0">
                <a:latin typeface="Open Sans"/>
                <a:ea typeface="Roboto"/>
                <a:cs typeface="Open Sans"/>
              </a:rPr>
              <a:t>Factores que afectan a la recarga</a:t>
            </a:r>
            <a:endParaRPr lang="en-GB" dirty="0">
              <a:latin typeface="Open Sans"/>
              <a:ea typeface="Roboto"/>
              <a:cs typeface="Open Sans"/>
            </a:endParaRPr>
          </a:p>
          <a:p>
            <a:pPr marL="342900" indent="-342900" algn="just">
              <a:buFont typeface="Arial" panose="020B0604020202020204" pitchFamily="34" charset="0"/>
              <a:buChar char="•"/>
            </a:pPr>
            <a:r>
              <a:rPr lang="en-GB" dirty="0">
                <a:latin typeface="Open Sans"/>
                <a:ea typeface="Roboto"/>
                <a:cs typeface="Open Sans"/>
              </a:rPr>
              <a:t>Cobertura del terreno, Vegetación, Tipo de suelo, Pendiente</a:t>
            </a:r>
          </a:p>
          <a:p>
            <a:pPr marL="342900" indent="-342900" algn="just">
              <a:buFont typeface="Arial" panose="020B0604020202020204" pitchFamily="34" charset="0"/>
              <a:buChar char="•"/>
            </a:pPr>
            <a:r>
              <a:rPr lang="en-GB" dirty="0" err="1">
                <a:latin typeface="Open Sans"/>
                <a:ea typeface="Roboto"/>
                <a:cs typeface="Open Sans"/>
              </a:rPr>
              <a:t>Intensidad</a:t>
            </a:r>
            <a:r>
              <a:rPr lang="en-GB" dirty="0">
                <a:latin typeface="Open Sans"/>
                <a:ea typeface="Roboto"/>
                <a:cs typeface="Open Sans"/>
              </a:rPr>
              <a:t> de las </a:t>
            </a:r>
            <a:r>
              <a:rPr lang="en-GB" dirty="0" err="1">
                <a:latin typeface="Open Sans"/>
                <a:ea typeface="Roboto"/>
                <a:cs typeface="Open Sans"/>
              </a:rPr>
              <a:t>precipitaciones</a:t>
            </a:r>
            <a:r>
              <a:rPr lang="en-GB" dirty="0">
                <a:latin typeface="Open Sans"/>
                <a:ea typeface="Roboto"/>
                <a:cs typeface="Open Sans"/>
              </a:rPr>
              <a:t>, </a:t>
            </a:r>
            <a:r>
              <a:rPr lang="en-GB" dirty="0" err="1">
                <a:latin typeface="Open Sans"/>
                <a:ea typeface="Roboto"/>
                <a:cs typeface="Open Sans"/>
              </a:rPr>
              <a:t>Geología</a:t>
            </a:r>
            <a:r>
              <a:rPr lang="en-GB" dirty="0">
                <a:latin typeface="Open Sans"/>
                <a:ea typeface="Roboto"/>
                <a:cs typeface="Open Sans"/>
              </a:rPr>
              <a:t> del </a:t>
            </a:r>
            <a:r>
              <a:rPr lang="en-GB" dirty="0" err="1">
                <a:latin typeface="Open Sans"/>
                <a:ea typeface="Roboto"/>
                <a:cs typeface="Open Sans"/>
              </a:rPr>
              <a:t>subsuelo</a:t>
            </a:r>
            <a:endParaRPr lang="en-GB" dirty="0">
              <a:latin typeface="Open Sans"/>
              <a:ea typeface="Roboto"/>
              <a:cs typeface="Open Sans"/>
            </a:endParaRPr>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7690950" y="2138753"/>
            <a:ext cx="3137726" cy="472256"/>
          </a:xfrm>
        </p:spPr>
        <p:txBody>
          <a:bodyPr>
            <a:noAutofit/>
          </a:bodyPr>
          <a:lstStyle/>
          <a:p>
            <a:r>
              <a:rPr lang="en-US" sz="1800" dirty="0">
                <a:solidFill>
                  <a:schemeClr val="tx1"/>
                </a:solidFill>
              </a:rPr>
              <a:t>Recarga de aguas subterráneas</a:t>
            </a:r>
          </a:p>
        </p:txBody>
      </p:sp>
      <p:sp>
        <p:nvSpPr>
          <p:cNvPr id="11" name="Rectangle 10">
            <a:extLst>
              <a:ext uri="{FF2B5EF4-FFF2-40B4-BE49-F238E27FC236}">
                <a16:creationId xmlns:a16="http://schemas.microsoft.com/office/drawing/2014/main" id="{6C788D22-89B5-4682-919D-F9D2724597EC}"/>
              </a:ext>
            </a:extLst>
          </p:cNvPr>
          <p:cNvSpPr/>
          <p:nvPr/>
        </p:nvSpPr>
        <p:spPr>
          <a:xfrm>
            <a:off x="1494432" y="4710917"/>
            <a:ext cx="2211242" cy="1477328"/>
          </a:xfrm>
          <a:prstGeom prst="rect">
            <a:avLst/>
          </a:prstGeom>
        </p:spPr>
        <p:txBody>
          <a:bodyPr wrap="square">
            <a:spAutoFit/>
          </a:bodyPr>
          <a:lstStyle/>
          <a:p>
            <a:r>
              <a:rPr lang="en-GB" dirty="0"/>
              <a:t>1. Acuífero</a:t>
            </a:r>
            <a:br>
              <a:rPr lang="en-GB" sz="2000" dirty="0"/>
            </a:br>
            <a:r>
              <a:rPr lang="en-GB" dirty="0"/>
              <a:t>2. Aquitard</a:t>
            </a:r>
            <a:br>
              <a:rPr lang="en-GB" dirty="0"/>
            </a:br>
            <a:r>
              <a:rPr lang="en-GB" dirty="0"/>
              <a:t>3. Zona no saturada</a:t>
            </a:r>
            <a:br>
              <a:rPr lang="en-GB" dirty="0"/>
            </a:br>
            <a:r>
              <a:rPr lang="en-GB" dirty="0"/>
              <a:t>4. Nivel freático</a:t>
            </a:r>
            <a:br>
              <a:rPr lang="en-GB" dirty="0"/>
            </a:br>
            <a:r>
              <a:rPr lang="en-GB" dirty="0"/>
              <a:t>5. </a:t>
            </a:r>
            <a:r>
              <a:rPr lang="en-GB" dirty="0" err="1"/>
              <a:t>Acuífero</a:t>
            </a:r>
            <a:r>
              <a:rPr lang="en-GB" dirty="0"/>
              <a:t> </a:t>
            </a:r>
            <a:r>
              <a:rPr lang="en-GB" dirty="0" err="1"/>
              <a:t>confinado</a:t>
            </a: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6C788D22-89B5-4682-919D-F9D2724597EC}"/>
              </a:ext>
            </a:extLst>
          </p:cNvPr>
          <p:cNvSpPr/>
          <p:nvPr/>
        </p:nvSpPr>
        <p:spPr>
          <a:xfrm>
            <a:off x="4165744" y="4658355"/>
            <a:ext cx="2211242" cy="1785104"/>
          </a:xfrm>
          <a:prstGeom prst="rect">
            <a:avLst/>
          </a:prstGeom>
        </p:spPr>
        <p:txBody>
          <a:bodyPr wrap="square">
            <a:spAutoFit/>
          </a:bodyPr>
          <a:lstStyle/>
          <a:p>
            <a:r>
              <a:rPr lang="en-GB" dirty="0"/>
              <a:t>6. Acuífero no confinado</a:t>
            </a:r>
            <a:br>
              <a:rPr lang="en-GB" dirty="0"/>
            </a:br>
            <a:r>
              <a:rPr lang="en-GB" dirty="0"/>
              <a:t>7. Pozo profundo</a:t>
            </a:r>
            <a:br>
              <a:rPr lang="en-GB" dirty="0"/>
            </a:br>
            <a:r>
              <a:rPr lang="en-GB" dirty="0"/>
              <a:t>8. Pozo de ordenación</a:t>
            </a:r>
          </a:p>
          <a:p>
            <a:r>
              <a:rPr lang="en-GB" dirty="0"/>
              <a:t>9. Pozo artesiano</a:t>
            </a:r>
            <a:endParaRPr lang="en-GB" sz="2000" dirty="0">
              <a:latin typeface="Open Sans" panose="020B0606030504020204" pitchFamily="34" charset="0"/>
              <a:ea typeface="Open Sans" panose="020B0606030504020204" pitchFamily="34" charset="0"/>
              <a:cs typeface="Open Sans" panose="020B0606030504020204" pitchFamily="34" charset="0"/>
            </a:endParaRPr>
          </a:p>
          <a:p>
            <a:br>
              <a:rPr lang="en-GB" dirty="0"/>
            </a:b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itle 1">
            <a:extLst>
              <a:ext uri="{FF2B5EF4-FFF2-40B4-BE49-F238E27FC236}">
                <a16:creationId xmlns:a16="http://schemas.microsoft.com/office/drawing/2014/main" id="{BE1FEED0-D177-41C0-8B69-69FA31417E4D}"/>
              </a:ext>
            </a:extLst>
          </p:cNvPr>
          <p:cNvSpPr>
            <a:spLocks noGrp="1"/>
          </p:cNvSpPr>
          <p:nvPr/>
        </p:nvSpPr>
        <p:spPr>
          <a:xfrm>
            <a:off x="640485" y="409517"/>
            <a:ext cx="8947652"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4000" dirty="0">
                <a:latin typeface="Open Sans"/>
                <a:ea typeface="Open Sans"/>
                <a:cs typeface="Open Sans"/>
              </a:rPr>
              <a:t>7.4 Escorrentía y recarga de aguas subterráneas</a:t>
            </a:r>
          </a:p>
        </p:txBody>
      </p:sp>
      <p:sp>
        <p:nvSpPr>
          <p:cNvPr id="5" name="Text Placeholder 35">
            <a:extLst>
              <a:ext uri="{FF2B5EF4-FFF2-40B4-BE49-F238E27FC236}">
                <a16:creationId xmlns:a16="http://schemas.microsoft.com/office/drawing/2014/main" id="{E3DC0BA9-9662-4C4F-BD16-E9589B568E69}"/>
              </a:ext>
            </a:extLst>
          </p:cNvPr>
          <p:cNvSpPr txBox="1">
            <a:spLocks/>
          </p:cNvSpPr>
          <p:nvPr/>
        </p:nvSpPr>
        <p:spPr>
          <a:xfrm>
            <a:off x="7212060" y="5742112"/>
            <a:ext cx="3496734" cy="431236"/>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rPr>
              <a:t>Fuente de la foto:  Shigeru23, </a:t>
            </a:r>
            <a:r>
              <a:rPr lang="en-GB" sz="1000" i="0" dirty="0">
                <a:latin typeface="Open Sans"/>
                <a:ea typeface="Open Sans"/>
                <a:cs typeface="Open Sans"/>
                <a:hlinkClick r:id="rId5"/>
              </a:rPr>
              <a:t>Groundwater </a:t>
            </a:r>
            <a:r>
              <a:rPr lang="en-GB" sz="1000" i="0" dirty="0">
                <a:latin typeface="Open Sans"/>
                <a:ea typeface="Open Sans"/>
                <a:cs typeface="Open Sans"/>
              </a:rPr>
              <a:t>con licencia CC BY-SA 3.0 vía Wikimedia Commons</a:t>
            </a:r>
          </a:p>
        </p:txBody>
      </p:sp>
      <p:pic>
        <p:nvPicPr>
          <p:cNvPr id="10" name="Picture 2" descr="https://upload.wikimedia.org/wikipedia/commons/thumb/3/38/Groundwater_%28aquifer%2C_aquitard%2C_3_type_wells%29.PNG/512px-Groundwater_%28aquifer%2C_aquitard%2C_3_type_wells%29.PNG">
            <a:extLst>
              <a:ext uri="{FF2B5EF4-FFF2-40B4-BE49-F238E27FC236}">
                <a16:creationId xmlns:a16="http://schemas.microsoft.com/office/drawing/2014/main" id="{E7A0DA9F-EB11-4342-9F98-EB560910062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516"/>
          <a:stretch/>
        </p:blipFill>
        <p:spPr bwMode="auto">
          <a:xfrm>
            <a:off x="6837056" y="2604654"/>
            <a:ext cx="4876800" cy="3165021"/>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9A303B3C-E0F8-524F-99B2-A057ADACF56F}"/>
              </a:ext>
            </a:extLst>
          </p:cNvPr>
          <p:cNvSpPr/>
          <p:nvPr/>
        </p:nvSpPr>
        <p:spPr>
          <a:xfrm>
            <a:off x="9944511" y="20688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7_Slide24.mp3" descr="Lecture7_Slide24.mp3">
            <a:hlinkClick r:id="" action="ppaction://media"/>
            <a:extLst>
              <a:ext uri="{FF2B5EF4-FFF2-40B4-BE49-F238E27FC236}">
                <a16:creationId xmlns:a16="http://schemas.microsoft.com/office/drawing/2014/main" id="{69459DDD-B186-F84B-8A5A-777B73901E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15876" y="322722"/>
            <a:ext cx="812800" cy="812800"/>
          </a:xfrm>
          <a:prstGeom prst="rect">
            <a:avLst/>
          </a:prstGeom>
        </p:spPr>
      </p:pic>
    </p:spTree>
    <p:extLst>
      <p:ext uri="{BB962C8B-B14F-4D97-AF65-F5344CB8AC3E}">
        <p14:creationId xmlns:p14="http://schemas.microsoft.com/office/powerpoint/2010/main" val="285652739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8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25</a:t>
            </a:fld>
            <a:endParaRPr lang="en-US"/>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71587" y="2028338"/>
            <a:ext cx="10880724" cy="472256"/>
          </a:xfrm>
        </p:spPr>
        <p:txBody>
          <a:bodyPr>
            <a:noAutofit/>
          </a:bodyPr>
          <a:lstStyle/>
          <a:p>
            <a:r>
              <a:rPr lang="en-US" b="0" dirty="0">
                <a:latin typeface="Open Sans SemiBold"/>
                <a:ea typeface="Open Sans"/>
                <a:cs typeface="Open Sans"/>
              </a:rPr>
              <a:t>¿Cuánta agua se puede esperar?  (Representación en un modelo CLEWs)</a:t>
            </a:r>
          </a:p>
        </p:txBody>
      </p:sp>
      <p:grpSp>
        <p:nvGrpSpPr>
          <p:cNvPr id="3" name="Group 2">
            <a:extLst>
              <a:ext uri="{FF2B5EF4-FFF2-40B4-BE49-F238E27FC236}">
                <a16:creationId xmlns:a16="http://schemas.microsoft.com/office/drawing/2014/main" id="{8306C8A0-10A5-4930-931A-AB04510A2C42}"/>
              </a:ext>
            </a:extLst>
          </p:cNvPr>
          <p:cNvGrpSpPr/>
          <p:nvPr/>
        </p:nvGrpSpPr>
        <p:grpSpPr>
          <a:xfrm>
            <a:off x="1691174" y="2357806"/>
            <a:ext cx="7741846" cy="4093737"/>
            <a:chOff x="1675515" y="2165382"/>
            <a:chExt cx="8129822" cy="4278093"/>
          </a:xfrm>
        </p:grpSpPr>
        <p:grpSp>
          <p:nvGrpSpPr>
            <p:cNvPr id="26" name="Group 25"/>
            <p:cNvGrpSpPr/>
            <p:nvPr/>
          </p:nvGrpSpPr>
          <p:grpSpPr>
            <a:xfrm>
              <a:off x="1675515" y="2165382"/>
              <a:ext cx="8129822" cy="4278093"/>
              <a:chOff x="4369811" y="1859298"/>
              <a:chExt cx="8129822" cy="4278093"/>
            </a:xfrm>
          </p:grpSpPr>
          <p:sp>
            <p:nvSpPr>
              <p:cNvPr id="49" name="TextBox 48"/>
              <p:cNvSpPr txBox="1"/>
              <p:nvPr/>
            </p:nvSpPr>
            <p:spPr>
              <a:xfrm>
                <a:off x="7164178" y="2161309"/>
                <a:ext cx="2127843" cy="3416320"/>
              </a:xfrm>
              <a:prstGeom prst="rect">
                <a:avLst/>
              </a:prstGeom>
              <a:solidFill>
                <a:schemeClr val="accent6">
                  <a:lumMod val="75000"/>
                </a:schemeClr>
              </a:solidFill>
              <a:ln>
                <a:solidFill>
                  <a:schemeClr val="bg2">
                    <a:lumMod val="50000"/>
                  </a:schemeClr>
                </a:solidFill>
              </a:ln>
            </p:spPr>
            <p:txBody>
              <a:bodyPr wrap="square" rtlCol="0">
                <a:spAutoFit/>
              </a:bodyPr>
              <a:lstStyle/>
              <a:p>
                <a:pPr algn="ctr"/>
                <a:r>
                  <a:rPr lang="en-US" b="1" dirty="0">
                    <a:solidFill>
                      <a:schemeClr val="bg1"/>
                    </a:solidFill>
                  </a:rPr>
                  <a:t> </a:t>
                </a:r>
              </a:p>
              <a:p>
                <a:pPr algn="ctr"/>
                <a:endParaRPr lang="en-US" b="1" dirty="0">
                  <a:solidFill>
                    <a:schemeClr val="bg1"/>
                  </a:solidFill>
                </a:endParaRPr>
              </a:p>
              <a:p>
                <a:pPr algn="ctr"/>
                <a:endParaRPr lang="en-US" b="1" dirty="0">
                  <a:solidFill>
                    <a:schemeClr val="bg1"/>
                  </a:solidFill>
                </a:endParaRPr>
              </a:p>
              <a:p>
                <a:pPr algn="ctr"/>
                <a:endParaRPr lang="en-US" b="1" dirty="0">
                  <a:solidFill>
                    <a:schemeClr val="bg1"/>
                  </a:solidFill>
                </a:endParaRPr>
              </a:p>
              <a:p>
                <a:pPr algn="ctr"/>
                <a:endParaRPr lang="en-US" b="1" dirty="0">
                  <a:solidFill>
                    <a:schemeClr val="bg1"/>
                  </a:solidFill>
                </a:endParaRPr>
              </a:p>
              <a:p>
                <a:pPr algn="ctr"/>
                <a:endParaRPr lang="en-US" b="1" dirty="0">
                  <a:solidFill>
                    <a:schemeClr val="bg1"/>
                  </a:solidFill>
                </a:endParaRPr>
              </a:p>
              <a:p>
                <a:pPr algn="ctr"/>
                <a:endParaRPr lang="en-US" b="1" dirty="0">
                  <a:solidFill>
                    <a:schemeClr val="bg1"/>
                  </a:solidFill>
                </a:endParaRPr>
              </a:p>
              <a:p>
                <a:pPr algn="ctr"/>
                <a:endParaRPr lang="en-US" b="1" dirty="0">
                  <a:solidFill>
                    <a:schemeClr val="bg1"/>
                  </a:solidFill>
                </a:endParaRPr>
              </a:p>
              <a:p>
                <a:pPr algn="ctr"/>
                <a:endParaRPr lang="en-US" b="1" dirty="0">
                  <a:solidFill>
                    <a:schemeClr val="bg1"/>
                  </a:solidFill>
                </a:endParaRPr>
              </a:p>
              <a:p>
                <a:pPr algn="ctr"/>
                <a:r>
                  <a:rPr lang="en-US" b="1" dirty="0">
                    <a:solidFill>
                      <a:schemeClr val="bg1"/>
                    </a:solidFill>
                  </a:rPr>
                  <a:t>Plantación de caña de azúcar</a:t>
                </a:r>
              </a:p>
              <a:p>
                <a:pPr algn="ctr"/>
                <a:endParaRPr lang="en-US" b="1" dirty="0">
                  <a:solidFill>
                    <a:schemeClr val="bg1"/>
                  </a:solidFill>
                </a:endParaRPr>
              </a:p>
            </p:txBody>
          </p:sp>
          <p:grpSp>
            <p:nvGrpSpPr>
              <p:cNvPr id="28" name="Group 27"/>
              <p:cNvGrpSpPr/>
              <p:nvPr/>
            </p:nvGrpSpPr>
            <p:grpSpPr>
              <a:xfrm>
                <a:off x="4369811" y="2633985"/>
                <a:ext cx="2742988" cy="1208878"/>
                <a:chOff x="4332021" y="3127352"/>
                <a:chExt cx="2742988" cy="1208878"/>
              </a:xfrm>
            </p:grpSpPr>
            <p:sp>
              <p:nvSpPr>
                <p:cNvPr id="46" name="Arrow: Right 18"/>
                <p:cNvSpPr/>
                <p:nvPr/>
              </p:nvSpPr>
              <p:spPr>
                <a:xfrm>
                  <a:off x="5037081" y="3573189"/>
                  <a:ext cx="1810176" cy="9639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en-US" dirty="0">
                    <a:solidFill>
                      <a:srgbClr val="0070C0"/>
                    </a:solidFill>
                  </a:endParaRPr>
                </a:p>
              </p:txBody>
            </p:sp>
            <p:sp>
              <p:nvSpPr>
                <p:cNvPr id="47" name="TextBox 46"/>
                <p:cNvSpPr txBox="1"/>
                <p:nvPr/>
              </p:nvSpPr>
              <p:spPr>
                <a:xfrm>
                  <a:off x="4668589" y="3127352"/>
                  <a:ext cx="2128293" cy="920015"/>
                </a:xfrm>
                <a:prstGeom prst="rect">
                  <a:avLst/>
                </a:prstGeom>
                <a:noFill/>
              </p:spPr>
              <p:txBody>
                <a:bodyPr wrap="square" rtlCol="0">
                  <a:spAutoFit/>
                </a:bodyPr>
                <a:lstStyle/>
                <a:p>
                  <a:pPr algn="ctr">
                    <a:lnSpc>
                      <a:spcPct val="150000"/>
                    </a:lnSpc>
                  </a:pPr>
                  <a:r>
                    <a:rPr lang="en-US" b="1" dirty="0">
                      <a:solidFill>
                        <a:srgbClr val="00B050"/>
                      </a:solidFill>
                    </a:rPr>
                    <a:t>Recursos de la tierra</a:t>
                  </a:r>
                  <a:endParaRPr lang="en-US" b="1" dirty="0">
                    <a:solidFill>
                      <a:schemeClr val="accent6">
                        <a:lumMod val="75000"/>
                      </a:schemeClr>
                    </a:solidFill>
                  </a:endParaRPr>
                </a:p>
              </p:txBody>
            </p:sp>
            <p:sp>
              <p:nvSpPr>
                <p:cNvPr id="48" name="TextBox 47"/>
                <p:cNvSpPr txBox="1"/>
                <p:nvPr/>
              </p:nvSpPr>
              <p:spPr>
                <a:xfrm>
                  <a:off x="4332021" y="3850424"/>
                  <a:ext cx="2742988" cy="485806"/>
                </a:xfrm>
                <a:prstGeom prst="rect">
                  <a:avLst/>
                </a:prstGeom>
                <a:noFill/>
              </p:spPr>
              <p:txBody>
                <a:bodyPr wrap="square" rtlCol="0">
                  <a:spAutoFit/>
                </a:bodyPr>
                <a:lstStyle/>
                <a:p>
                  <a:pPr algn="ctr">
                    <a:lnSpc>
                      <a:spcPct val="150000"/>
                    </a:lnSpc>
                  </a:pPr>
                  <a:r>
                    <a:rPr lang="en-US" b="1" dirty="0">
                      <a:solidFill>
                        <a:srgbClr val="C00000"/>
                      </a:solidFill>
                    </a:rPr>
                    <a:t>/ superficie cultivada</a:t>
                  </a:r>
                </a:p>
              </p:txBody>
            </p:sp>
          </p:grpSp>
          <p:grpSp>
            <p:nvGrpSpPr>
              <p:cNvPr id="29" name="Group 28"/>
              <p:cNvGrpSpPr/>
              <p:nvPr/>
            </p:nvGrpSpPr>
            <p:grpSpPr>
              <a:xfrm>
                <a:off x="9058915" y="1859298"/>
                <a:ext cx="3027474" cy="1028057"/>
                <a:chOff x="9217708" y="2069275"/>
                <a:chExt cx="3027474" cy="1028057"/>
              </a:xfrm>
            </p:grpSpPr>
            <p:sp>
              <p:nvSpPr>
                <p:cNvPr id="43" name="Arrow: Right 18"/>
                <p:cNvSpPr/>
                <p:nvPr/>
              </p:nvSpPr>
              <p:spPr>
                <a:xfrm>
                  <a:off x="9553719" y="2540806"/>
                  <a:ext cx="1810176" cy="96393"/>
                </a:xfrm>
                <a:prstGeom prst="rightArrow">
                  <a:avLst/>
                </a:prstGeom>
                <a:solidFill>
                  <a:schemeClr val="accent3">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en-US">
                    <a:solidFill>
                      <a:srgbClr val="0070C0"/>
                    </a:solidFill>
                  </a:endParaRPr>
                </a:p>
              </p:txBody>
            </p:sp>
            <p:sp>
              <p:nvSpPr>
                <p:cNvPr id="44" name="TextBox 43"/>
                <p:cNvSpPr txBox="1"/>
                <p:nvPr/>
              </p:nvSpPr>
              <p:spPr>
                <a:xfrm>
                  <a:off x="9217708" y="2069275"/>
                  <a:ext cx="2379058" cy="464871"/>
                </a:xfrm>
                <a:prstGeom prst="rect">
                  <a:avLst/>
                </a:prstGeom>
                <a:noFill/>
              </p:spPr>
              <p:txBody>
                <a:bodyPr wrap="square" rtlCol="0">
                  <a:spAutoFit/>
                </a:bodyPr>
                <a:lstStyle/>
                <a:p>
                  <a:pPr algn="ctr">
                    <a:lnSpc>
                      <a:spcPct val="150000"/>
                    </a:lnSpc>
                  </a:pPr>
                  <a:r>
                    <a:rPr lang="en-GB" b="1" dirty="0">
                      <a:solidFill>
                        <a:schemeClr val="accent3">
                          <a:lumMod val="75000"/>
                        </a:schemeClr>
                      </a:solidFill>
                    </a:rPr>
                    <a:t>Azúcar</a:t>
                  </a:r>
                  <a:endParaRPr lang="en-GB" b="1" dirty="0">
                    <a:solidFill>
                      <a:schemeClr val="accent4">
                        <a:lumMod val="75000"/>
                      </a:schemeClr>
                    </a:solidFill>
                  </a:endParaRPr>
                </a:p>
              </p:txBody>
            </p:sp>
            <p:sp>
              <p:nvSpPr>
                <p:cNvPr id="45" name="TextBox 44"/>
                <p:cNvSpPr txBox="1"/>
                <p:nvPr/>
              </p:nvSpPr>
              <p:spPr>
                <a:xfrm>
                  <a:off x="9335668" y="2611526"/>
                  <a:ext cx="2909514" cy="485806"/>
                </a:xfrm>
                <a:prstGeom prst="rect">
                  <a:avLst/>
                </a:prstGeom>
                <a:noFill/>
              </p:spPr>
              <p:txBody>
                <a:bodyPr wrap="square" rtlCol="0">
                  <a:spAutoFit/>
                </a:bodyPr>
                <a:lstStyle/>
                <a:p>
                  <a:pPr algn="ctr">
                    <a:lnSpc>
                      <a:spcPct val="150000"/>
                    </a:lnSpc>
                  </a:pPr>
                  <a:r>
                    <a:rPr lang="en-US" b="1" dirty="0">
                      <a:solidFill>
                        <a:srgbClr val="C00000"/>
                      </a:solidFill>
                    </a:rPr>
                    <a:t>/ superficie cultivada</a:t>
                  </a:r>
                </a:p>
              </p:txBody>
            </p:sp>
          </p:grpSp>
          <p:sp>
            <p:nvSpPr>
              <p:cNvPr id="30" name="Arrow: Right 18"/>
              <p:cNvSpPr/>
              <p:nvPr/>
            </p:nvSpPr>
            <p:spPr>
              <a:xfrm>
                <a:off x="5078122" y="4127675"/>
                <a:ext cx="1810176" cy="96393"/>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en-US">
                  <a:solidFill>
                    <a:srgbClr val="0070C0"/>
                  </a:solidFill>
                </a:endParaRPr>
              </a:p>
            </p:txBody>
          </p:sp>
          <p:sp>
            <p:nvSpPr>
              <p:cNvPr id="31" name="TextBox 30"/>
              <p:cNvSpPr txBox="1"/>
              <p:nvPr/>
            </p:nvSpPr>
            <p:spPr>
              <a:xfrm>
                <a:off x="4665584" y="3704198"/>
                <a:ext cx="2419423" cy="464871"/>
              </a:xfrm>
              <a:prstGeom prst="rect">
                <a:avLst/>
              </a:prstGeom>
              <a:noFill/>
            </p:spPr>
            <p:txBody>
              <a:bodyPr wrap="square" rtlCol="0">
                <a:spAutoFit/>
              </a:bodyPr>
              <a:lstStyle/>
              <a:p>
                <a:pPr algn="ctr">
                  <a:lnSpc>
                    <a:spcPct val="150000"/>
                  </a:lnSpc>
                </a:pPr>
                <a:r>
                  <a:rPr lang="en-US" b="1" dirty="0">
                    <a:solidFill>
                      <a:srgbClr val="0070C0"/>
                    </a:solidFill>
                  </a:rPr>
                  <a:t>Precipitación (p)</a:t>
                </a:r>
                <a:endParaRPr lang="en-US" b="1" dirty="0">
                  <a:solidFill>
                    <a:srgbClr val="7030A0"/>
                  </a:solidFill>
                </a:endParaRPr>
              </a:p>
            </p:txBody>
          </p:sp>
          <p:sp>
            <p:nvSpPr>
              <p:cNvPr id="32" name="Arrow: Right 18"/>
              <p:cNvSpPr/>
              <p:nvPr/>
            </p:nvSpPr>
            <p:spPr>
              <a:xfrm>
                <a:off x="9478950" y="5152588"/>
                <a:ext cx="1810176" cy="96393"/>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en-US">
                  <a:solidFill>
                    <a:srgbClr val="0070C0"/>
                  </a:solidFill>
                </a:endParaRPr>
              </a:p>
            </p:txBody>
          </p:sp>
          <p:sp>
            <p:nvSpPr>
              <p:cNvPr id="33" name="TextBox 32"/>
              <p:cNvSpPr txBox="1"/>
              <p:nvPr/>
            </p:nvSpPr>
            <p:spPr>
              <a:xfrm>
                <a:off x="9338528" y="4662406"/>
                <a:ext cx="3161105" cy="485806"/>
              </a:xfrm>
              <a:prstGeom prst="rect">
                <a:avLst/>
              </a:prstGeom>
              <a:noFill/>
            </p:spPr>
            <p:txBody>
              <a:bodyPr wrap="square" lIns="91440" tIns="45720" rIns="91440" bIns="45720" rtlCol="0" anchor="t">
                <a:spAutoFit/>
              </a:bodyPr>
              <a:lstStyle/>
              <a:p>
                <a:pPr algn="ctr">
                  <a:lnSpc>
                    <a:spcPct val="150000"/>
                  </a:lnSpc>
                </a:pPr>
                <a:r>
                  <a:rPr lang="en-GB" b="1" dirty="0">
                    <a:solidFill>
                      <a:srgbClr val="0070C0"/>
                    </a:solidFill>
                  </a:rPr>
                  <a:t>Recarga de </a:t>
                </a:r>
                <a:r>
                  <a:rPr lang="en-GB" b="1">
                    <a:solidFill>
                      <a:srgbClr val="0070C0"/>
                    </a:solidFill>
                  </a:rPr>
                  <a:t>aguas subterráneas </a:t>
                </a:r>
                <a:r>
                  <a:rPr lang="en-GB" b="1" dirty="0">
                    <a:solidFill>
                      <a:srgbClr val="0070C0"/>
                    </a:solidFill>
                  </a:rPr>
                  <a:t>(GWR)</a:t>
                </a:r>
              </a:p>
            </p:txBody>
          </p:sp>
          <p:sp>
            <p:nvSpPr>
              <p:cNvPr id="34" name="Arrow: Right 18"/>
              <p:cNvSpPr/>
              <p:nvPr/>
            </p:nvSpPr>
            <p:spPr>
              <a:xfrm>
                <a:off x="9478950" y="4217177"/>
                <a:ext cx="1810176" cy="96393"/>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en-US">
                  <a:solidFill>
                    <a:srgbClr val="0070C0"/>
                  </a:solidFill>
                </a:endParaRPr>
              </a:p>
            </p:txBody>
          </p:sp>
          <p:sp>
            <p:nvSpPr>
              <p:cNvPr id="35" name="TextBox 34"/>
              <p:cNvSpPr txBox="1"/>
              <p:nvPr/>
            </p:nvSpPr>
            <p:spPr>
              <a:xfrm>
                <a:off x="9117143" y="3771534"/>
                <a:ext cx="1750257" cy="464871"/>
              </a:xfrm>
              <a:prstGeom prst="rect">
                <a:avLst/>
              </a:prstGeom>
              <a:noFill/>
            </p:spPr>
            <p:txBody>
              <a:bodyPr wrap="square" rtlCol="0">
                <a:spAutoFit/>
              </a:bodyPr>
              <a:lstStyle/>
              <a:p>
                <a:pPr algn="ctr">
                  <a:lnSpc>
                    <a:spcPct val="150000"/>
                  </a:lnSpc>
                </a:pPr>
                <a:r>
                  <a:rPr lang="en-GB" b="1" dirty="0">
                    <a:solidFill>
                      <a:srgbClr val="0070C0"/>
                    </a:solidFill>
                  </a:rPr>
                  <a:t>Escorrentía (R) </a:t>
                </a:r>
              </a:p>
            </p:txBody>
          </p:sp>
          <p:sp>
            <p:nvSpPr>
              <p:cNvPr id="36" name="Arrow: Right 18"/>
              <p:cNvSpPr/>
              <p:nvPr/>
            </p:nvSpPr>
            <p:spPr>
              <a:xfrm>
                <a:off x="9413967" y="3358535"/>
                <a:ext cx="1810176" cy="96393"/>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en-US">
                  <a:solidFill>
                    <a:srgbClr val="0070C0"/>
                  </a:solidFill>
                </a:endParaRPr>
              </a:p>
            </p:txBody>
          </p:sp>
          <p:sp>
            <p:nvSpPr>
              <p:cNvPr id="37" name="TextBox 36"/>
              <p:cNvSpPr txBox="1"/>
              <p:nvPr/>
            </p:nvSpPr>
            <p:spPr>
              <a:xfrm>
                <a:off x="9307941" y="2907009"/>
                <a:ext cx="2583510" cy="464871"/>
              </a:xfrm>
              <a:prstGeom prst="rect">
                <a:avLst/>
              </a:prstGeom>
              <a:noFill/>
            </p:spPr>
            <p:txBody>
              <a:bodyPr wrap="square" rtlCol="0">
                <a:spAutoFit/>
              </a:bodyPr>
              <a:lstStyle/>
              <a:p>
                <a:pPr algn="ctr">
                  <a:lnSpc>
                    <a:spcPct val="150000"/>
                  </a:lnSpc>
                </a:pPr>
                <a:r>
                  <a:rPr lang="en-GB" b="1" dirty="0">
                    <a:solidFill>
                      <a:srgbClr val="0070C0"/>
                    </a:solidFill>
                  </a:rPr>
                  <a:t>Evapotranspiración (ET)</a:t>
                </a:r>
              </a:p>
            </p:txBody>
          </p:sp>
          <p:sp>
            <p:nvSpPr>
              <p:cNvPr id="38" name="TextBox 37"/>
              <p:cNvSpPr txBox="1"/>
              <p:nvPr/>
            </p:nvSpPr>
            <p:spPr>
              <a:xfrm>
                <a:off x="4469042" y="4110329"/>
                <a:ext cx="2543538" cy="485806"/>
              </a:xfrm>
              <a:prstGeom prst="rect">
                <a:avLst/>
              </a:prstGeom>
              <a:noFill/>
            </p:spPr>
            <p:txBody>
              <a:bodyPr wrap="square" rtlCol="0">
                <a:spAutoFit/>
              </a:bodyPr>
              <a:lstStyle/>
              <a:p>
                <a:pPr algn="ctr">
                  <a:lnSpc>
                    <a:spcPct val="150000"/>
                  </a:lnSpc>
                </a:pPr>
                <a:r>
                  <a:rPr lang="en-US" b="1" dirty="0">
                    <a:solidFill>
                      <a:srgbClr val="C00000"/>
                    </a:solidFill>
                  </a:rPr>
                  <a:t>/ superficie cultivada</a:t>
                </a:r>
              </a:p>
            </p:txBody>
          </p:sp>
          <p:sp>
            <p:nvSpPr>
              <p:cNvPr id="39" name="TextBox 38"/>
              <p:cNvSpPr txBox="1"/>
              <p:nvPr/>
            </p:nvSpPr>
            <p:spPr>
              <a:xfrm>
                <a:off x="9180951" y="3304351"/>
                <a:ext cx="3001460" cy="485806"/>
              </a:xfrm>
              <a:prstGeom prst="rect">
                <a:avLst/>
              </a:prstGeom>
              <a:noFill/>
            </p:spPr>
            <p:txBody>
              <a:bodyPr wrap="square" rtlCol="0">
                <a:spAutoFit/>
              </a:bodyPr>
              <a:lstStyle/>
              <a:p>
                <a:pPr algn="ctr">
                  <a:lnSpc>
                    <a:spcPct val="150000"/>
                  </a:lnSpc>
                </a:pPr>
                <a:r>
                  <a:rPr lang="en-US" b="1" dirty="0">
                    <a:solidFill>
                      <a:srgbClr val="C00000"/>
                    </a:solidFill>
                  </a:rPr>
                  <a:t>/ superficie cultivada</a:t>
                </a:r>
              </a:p>
            </p:txBody>
          </p:sp>
          <p:sp>
            <p:nvSpPr>
              <p:cNvPr id="40" name="TextBox 39"/>
              <p:cNvSpPr txBox="1"/>
              <p:nvPr/>
            </p:nvSpPr>
            <p:spPr>
              <a:xfrm>
                <a:off x="9165916" y="4187553"/>
                <a:ext cx="3159832" cy="485806"/>
              </a:xfrm>
              <a:prstGeom prst="rect">
                <a:avLst/>
              </a:prstGeom>
              <a:noFill/>
            </p:spPr>
            <p:txBody>
              <a:bodyPr wrap="square" rtlCol="0">
                <a:spAutoFit/>
              </a:bodyPr>
              <a:lstStyle/>
              <a:p>
                <a:pPr algn="ctr">
                  <a:lnSpc>
                    <a:spcPct val="150000"/>
                  </a:lnSpc>
                </a:pPr>
                <a:r>
                  <a:rPr lang="en-US" b="1" dirty="0">
                    <a:solidFill>
                      <a:srgbClr val="C00000"/>
                    </a:solidFill>
                  </a:rPr>
                  <a:t>/ superficie cultivada</a:t>
                </a:r>
              </a:p>
            </p:txBody>
          </p:sp>
          <p:sp>
            <p:nvSpPr>
              <p:cNvPr id="41" name="TextBox 40"/>
              <p:cNvSpPr txBox="1"/>
              <p:nvPr/>
            </p:nvSpPr>
            <p:spPr>
              <a:xfrm>
                <a:off x="9171182" y="5427281"/>
                <a:ext cx="3328451" cy="485806"/>
              </a:xfrm>
              <a:prstGeom prst="rect">
                <a:avLst/>
              </a:prstGeom>
              <a:noFill/>
            </p:spPr>
            <p:txBody>
              <a:bodyPr wrap="square" rtlCol="0">
                <a:spAutoFit/>
              </a:bodyPr>
              <a:lstStyle/>
              <a:p>
                <a:pPr algn="ctr">
                  <a:lnSpc>
                    <a:spcPct val="150000"/>
                  </a:lnSpc>
                </a:pPr>
                <a:r>
                  <a:rPr lang="en-US" b="1" dirty="0">
                    <a:solidFill>
                      <a:srgbClr val="C00000"/>
                    </a:solidFill>
                  </a:rPr>
                  <a:t>/ superficie cultivada</a:t>
                </a:r>
              </a:p>
            </p:txBody>
          </p:sp>
          <p:sp>
            <p:nvSpPr>
              <p:cNvPr id="42" name="TextBox 41"/>
              <p:cNvSpPr txBox="1"/>
              <p:nvPr/>
            </p:nvSpPr>
            <p:spPr>
              <a:xfrm>
                <a:off x="6624584" y="5590608"/>
                <a:ext cx="5249856" cy="546783"/>
              </a:xfrm>
              <a:prstGeom prst="rect">
                <a:avLst/>
              </a:prstGeom>
              <a:noFill/>
            </p:spPr>
            <p:txBody>
              <a:bodyPr wrap="square" rtlCol="0">
                <a:spAutoFit/>
              </a:bodyPr>
              <a:lstStyle/>
              <a:p>
                <a:r>
                  <a:rPr lang="en-GB" sz="2800" b="1" dirty="0">
                    <a:solidFill>
                      <a:srgbClr val="0070C0"/>
                    </a:solidFill>
                  </a:rPr>
                  <a:t>P = ET + R + GWR</a:t>
                </a:r>
              </a:p>
            </p:txBody>
          </p:sp>
        </p:gr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6437" t="11111" r="12963" b="4321"/>
            <a:stretch/>
          </p:blipFill>
          <p:spPr>
            <a:xfrm>
              <a:off x="4818238" y="2801628"/>
              <a:ext cx="1408065" cy="2110557"/>
            </a:xfrm>
            <a:prstGeom prst="rect">
              <a:avLst/>
            </a:prstGeom>
          </p:spPr>
        </p:pic>
      </p:grpSp>
      <p:sp>
        <p:nvSpPr>
          <p:cNvPr id="51" name="Text Placeholder 35">
            <a:extLst>
              <a:ext uri="{FF2B5EF4-FFF2-40B4-BE49-F238E27FC236}">
                <a16:creationId xmlns:a16="http://schemas.microsoft.com/office/drawing/2014/main" id="{9729C5ED-B843-F045-A5D8-7CA4856AF50A}"/>
              </a:ext>
            </a:extLst>
          </p:cNvPr>
          <p:cNvSpPr txBox="1">
            <a:spLocks/>
          </p:cNvSpPr>
          <p:nvPr/>
        </p:nvSpPr>
        <p:spPr>
          <a:xfrm>
            <a:off x="9024583" y="5384404"/>
            <a:ext cx="2527024" cy="700630"/>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rPr>
              <a:t>Fuente de la foto:  Karen Arnold "Sugar Cane Clipart Illustration" publicada bajo licencia CC0 1.0 Public Domain.</a:t>
            </a:r>
          </a:p>
        </p:txBody>
      </p:sp>
      <p:sp>
        <p:nvSpPr>
          <p:cNvPr id="9" name="Title 1">
            <a:extLst>
              <a:ext uri="{FF2B5EF4-FFF2-40B4-BE49-F238E27FC236}">
                <a16:creationId xmlns:a16="http://schemas.microsoft.com/office/drawing/2014/main" id="{57ACB340-37FA-4080-93AC-050C32943009}"/>
              </a:ext>
            </a:extLst>
          </p:cNvPr>
          <p:cNvSpPr>
            <a:spLocks noGrp="1"/>
          </p:cNvSpPr>
          <p:nvPr/>
        </p:nvSpPr>
        <p:spPr>
          <a:xfrm>
            <a:off x="640485" y="729122"/>
            <a:ext cx="6243641" cy="1325563"/>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latin typeface="Open Sans"/>
                <a:ea typeface="Open Sans"/>
                <a:cs typeface="Open Sans"/>
              </a:rPr>
              <a:t>7.4 Escorrentía y recarga de aguas subterráneas</a:t>
            </a:r>
          </a:p>
        </p:txBody>
      </p:sp>
      <p:sp>
        <p:nvSpPr>
          <p:cNvPr id="50" name="Oval 49">
            <a:extLst>
              <a:ext uri="{FF2B5EF4-FFF2-40B4-BE49-F238E27FC236}">
                <a16:creationId xmlns:a16="http://schemas.microsoft.com/office/drawing/2014/main" id="{617196DB-E1B8-4342-B8F9-33FE94CE1DBD}"/>
              </a:ext>
            </a:extLst>
          </p:cNvPr>
          <p:cNvSpPr/>
          <p:nvPr/>
        </p:nvSpPr>
        <p:spPr>
          <a:xfrm>
            <a:off x="7145988" y="87903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7_Slide25.mp3" descr="Lecture7_Slide25.mp3">
            <a:hlinkClick r:id="" action="ppaction://media"/>
            <a:extLst>
              <a:ext uri="{FF2B5EF4-FFF2-40B4-BE49-F238E27FC236}">
                <a16:creationId xmlns:a16="http://schemas.microsoft.com/office/drawing/2014/main" id="{354BEBA2-A7F1-F54A-B97E-17A77528C7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17353" y="944835"/>
            <a:ext cx="812800" cy="812800"/>
          </a:xfrm>
          <a:prstGeom prst="rect">
            <a:avLst/>
          </a:prstGeom>
        </p:spPr>
      </p:pic>
    </p:spTree>
    <p:extLst>
      <p:ext uri="{BB962C8B-B14F-4D97-AF65-F5344CB8AC3E}">
        <p14:creationId xmlns:p14="http://schemas.microsoft.com/office/powerpoint/2010/main" val="14336930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8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Conferencia 7.4 Referencias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fld id="{709224B1-416C-A648-9EFE-8567A5B13899}" type="slidenum">
              <a:rPr lang="en-US" smtClean="0"/>
              <a:t>26</a:t>
            </a:fld>
            <a:endParaRPr lang="en-US" dirty="0"/>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a:xfrm>
            <a:off x="676550" y="2111167"/>
            <a:ext cx="5893583" cy="4006915"/>
          </a:xfrm>
        </p:spPr>
        <p:txBody>
          <a:bodyPr/>
          <a:lstStyle/>
          <a:p>
            <a:r>
              <a:rPr lang="en-US" dirty="0" err="1"/>
              <a:t>Steduto</a:t>
            </a:r>
            <a:r>
              <a:rPr lang="en-US" dirty="0"/>
              <a:t>, P.; Hsiao, T.C.; </a:t>
            </a:r>
            <a:r>
              <a:rPr lang="en-US" dirty="0" err="1"/>
              <a:t>Fereres</a:t>
            </a:r>
            <a:r>
              <a:rPr lang="en-US" dirty="0"/>
              <a:t>, E.; </a:t>
            </a:r>
            <a:r>
              <a:rPr lang="en-US" dirty="0" err="1"/>
              <a:t>Raes</a:t>
            </a:r>
            <a:r>
              <a:rPr lang="en-US" dirty="0"/>
              <a:t>, D. </a:t>
            </a:r>
            <a:r>
              <a:rPr lang="en-US" i="1" dirty="0">
                <a:hlinkClick r:id="rId2"/>
              </a:rPr>
              <a:t>Crop Yield Response to Water</a:t>
            </a:r>
            <a:r>
              <a:rPr lang="en-US" dirty="0"/>
              <a:t>; FAO: Roma, Italia, 2012.</a:t>
            </a:r>
          </a:p>
          <a:p>
            <a:r>
              <a:rPr lang="en-GB" dirty="0"/>
              <a:t>Allen R.G.; Pereira, L.S.; </a:t>
            </a:r>
            <a:r>
              <a:rPr lang="en-GB" dirty="0" err="1"/>
              <a:t>Raes</a:t>
            </a:r>
            <a:r>
              <a:rPr lang="en-GB" dirty="0"/>
              <a:t>, D.; Smith, M; FAO </a:t>
            </a:r>
            <a:r>
              <a:rPr lang="en-GB" dirty="0">
                <a:hlinkClick r:id="rId3"/>
              </a:rPr>
              <a:t>Irrigation and Drainage Paper </a:t>
            </a:r>
            <a:r>
              <a:rPr lang="en-GB" dirty="0"/>
              <a:t>No. 56 Crop Evapotranspiration 1977.</a:t>
            </a:r>
          </a:p>
        </p:txBody>
      </p:sp>
    </p:spTree>
    <p:extLst>
      <p:ext uri="{BB962C8B-B14F-4D97-AF65-F5344CB8AC3E}">
        <p14:creationId xmlns:p14="http://schemas.microsoft.com/office/powerpoint/2010/main" val="4033585527"/>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9273F058-8973-9A4D-A6A9-F7F3E2B73AE7}"/>
              </a:ext>
            </a:extLst>
          </p:cNvPr>
          <p:cNvSpPr txBox="1"/>
          <p:nvPr/>
        </p:nvSpPr>
        <p:spPr>
          <a:xfrm>
            <a:off x="8758465" y="4872435"/>
            <a:ext cx="3172756"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ZA" sz="800" dirty="0">
                <a:solidFill>
                  <a:schemeClr val="bg1"/>
                </a:solidFill>
                <a:latin typeface="Open Sans"/>
                <a:ea typeface="+mn-lt"/>
                <a:cs typeface="+mn-lt"/>
              </a:rPr>
              <a:t>Sridharan V. (KTH)., Shivakumar A. (UNDESA)., Gardumi F. (KTH)., Niet T. (SFU)., Ramos E.P. (KTH)., Alfstad T., (UNDESA) 2021. Lecture 7: The water system. Release Version 1.0.  [online presentation]. Climate Compatible Growth Programme, </a:t>
            </a:r>
            <a:r>
              <a:rPr lang="en-GB" sz="800" dirty="0">
                <a:solidFill>
                  <a:schemeClr val="bg1"/>
                </a:solidFill>
                <a:latin typeface="Open Sans"/>
                <a:ea typeface="+mn-lt"/>
                <a:cs typeface="+mn-lt"/>
              </a:rPr>
              <a:t>United Nations Development Program and United Nations Department of Economic and Social Affairs</a:t>
            </a:r>
            <a:r>
              <a:rPr lang="en-ZA" sz="800" dirty="0">
                <a:solidFill>
                  <a:schemeClr val="bg1"/>
                </a:solidFill>
                <a:latin typeface="Open Sans"/>
                <a:ea typeface="+mn-lt"/>
                <a:cs typeface="+mn-lt"/>
              </a:rPr>
              <a:t>.</a:t>
            </a:r>
          </a:p>
        </p:txBody>
      </p:sp>
      <p:sp>
        <p:nvSpPr>
          <p:cNvPr id="5" name="TextBox 3">
            <a:extLst>
              <a:ext uri="{FF2B5EF4-FFF2-40B4-BE49-F238E27FC236}">
                <a16:creationId xmlns:a16="http://schemas.microsoft.com/office/drawing/2014/main" id="{6118A036-40B5-7941-9F5C-C34537869F14}"/>
              </a:ext>
            </a:extLst>
          </p:cNvPr>
          <p:cNvSpPr txBox="1"/>
          <p:nvPr/>
        </p:nvSpPr>
        <p:spPr>
          <a:xfrm>
            <a:off x="9883907" y="5881992"/>
            <a:ext cx="206121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800" kern="1200" dirty="0">
                <a:solidFill>
                  <a:schemeClr val="bg1"/>
                </a:solidFill>
                <a:latin typeface="Open Sans"/>
                <a:ea typeface="+mn-lt"/>
                <a:cs typeface="+mn-lt"/>
              </a:rPr>
              <a:t>CCG courses (this will take </a:t>
            </a:r>
            <a:br>
              <a:rPr lang="en-ZA" sz="800" kern="1200" dirty="0">
                <a:solidFill>
                  <a:schemeClr val="bg1"/>
                </a:solidFill>
                <a:latin typeface="Open Sans"/>
                <a:ea typeface="+mn-lt"/>
                <a:cs typeface="+mn-lt"/>
              </a:rPr>
            </a:br>
            <a:r>
              <a:rPr lang="en-ZA" sz="800" kern="1200" dirty="0">
                <a:solidFill>
                  <a:schemeClr val="bg1"/>
                </a:solidFill>
                <a:latin typeface="Open Sans"/>
                <a:ea typeface="+mn-lt"/>
                <a:cs typeface="+mn-lt"/>
              </a:rPr>
              <a:t>you to the website link http://www.ClimateCompatibleGrowth.com/teachingmaterials)</a:t>
            </a:r>
          </a:p>
        </p:txBody>
      </p:sp>
      <p:grpSp>
        <p:nvGrpSpPr>
          <p:cNvPr id="6" name="Group 5">
            <a:extLst>
              <a:ext uri="{FF2B5EF4-FFF2-40B4-BE49-F238E27FC236}">
                <a16:creationId xmlns:a16="http://schemas.microsoft.com/office/drawing/2014/main" id="{0B35715B-BF92-B748-AF47-FE5F3F477D2F}"/>
              </a:ext>
            </a:extLst>
          </p:cNvPr>
          <p:cNvGrpSpPr/>
          <p:nvPr/>
        </p:nvGrpSpPr>
        <p:grpSpPr>
          <a:xfrm>
            <a:off x="3339465" y="4126495"/>
            <a:ext cx="1877504" cy="558800"/>
            <a:chOff x="929196" y="5461000"/>
            <a:chExt cx="1877504" cy="558800"/>
          </a:xfrm>
        </p:grpSpPr>
        <p:sp>
          <p:nvSpPr>
            <p:cNvPr id="7" name="Rounded Rectangle 6">
              <a:hlinkClick r:id="rId2"/>
              <a:extLst>
                <a:ext uri="{FF2B5EF4-FFF2-40B4-BE49-F238E27FC236}">
                  <a16:creationId xmlns:a16="http://schemas.microsoft.com/office/drawing/2014/main" id="{03892F05-E14F-F248-8947-46DEF3B90BB0}"/>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9BC0D37-8824-564E-BA02-6F94AD3E0616}"/>
                </a:ext>
              </a:extLst>
            </p:cNvPr>
            <p:cNvSpPr txBox="1"/>
            <p:nvPr/>
          </p:nvSpPr>
          <p:spPr>
            <a:xfrm>
              <a:off x="951053" y="5551169"/>
              <a:ext cx="1792147" cy="369332"/>
            </a:xfrm>
            <a:prstGeom prst="rect">
              <a:avLst/>
            </a:prstGeom>
            <a:noFill/>
            <a:ln>
              <a:noFill/>
            </a:ln>
          </p:spPr>
          <p:txBody>
            <a:bodyPr wrap="square" rtlCol="0">
              <a:spAutoFit/>
            </a:bodyPr>
            <a:lstStyle/>
            <a:p>
              <a:pPr algn="ctr"/>
              <a:r>
                <a:rPr lang="en-US" dirty="0" err="1">
                  <a:solidFill>
                    <a:schemeClr val="bg1"/>
                  </a:solidFill>
                </a:rPr>
                <a:t>Hacer</a:t>
              </a:r>
              <a:r>
                <a:rPr lang="en-US" dirty="0">
                  <a:solidFill>
                    <a:schemeClr val="bg1"/>
                  </a:solidFill>
                </a:rPr>
                <a:t> Quiz</a:t>
              </a:r>
            </a:p>
          </p:txBody>
        </p:sp>
      </p:grpSp>
    </p:spTree>
    <p:extLst>
      <p:ext uri="{BB962C8B-B14F-4D97-AF65-F5344CB8AC3E}">
        <p14:creationId xmlns:p14="http://schemas.microsoft.com/office/powerpoint/2010/main" val="2789112792"/>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675243"/>
            <a:ext cx="7309331" cy="1340956"/>
          </a:xfrm>
        </p:spPr>
        <p:txBody>
          <a:bodyPr/>
          <a:lstStyle/>
          <a:p>
            <a:r>
              <a:rPr lang="en-US" dirty="0">
                <a:latin typeface="Open Sans"/>
                <a:ea typeface="Open Sans"/>
                <a:cs typeface="Open Sans"/>
              </a:rPr>
              <a:t>7.1 El ciclo del agua y los retos en su uso</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3</a:t>
            </a:fld>
            <a:endParaRPr lang="en-US"/>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63574" y="2016028"/>
            <a:ext cx="4645025" cy="454468"/>
          </a:xfrm>
        </p:spPr>
        <p:txBody>
          <a:bodyPr>
            <a:noAutofit/>
          </a:bodyPr>
          <a:lstStyle/>
          <a:p>
            <a:r>
              <a:rPr lang="en-US" dirty="0"/>
              <a:t>¿Qué se entiende por "ciclo del agua"?</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5476" y="2153199"/>
            <a:ext cx="5680134" cy="3966239"/>
          </a:xfrm>
          <a:prstGeom prst="rect">
            <a:avLst/>
          </a:prstGeom>
        </p:spPr>
      </p:pic>
      <p:sp>
        <p:nvSpPr>
          <p:cNvPr id="11" name="Text Placeholder 35">
            <a:extLst>
              <a:ext uri="{FF2B5EF4-FFF2-40B4-BE49-F238E27FC236}">
                <a16:creationId xmlns:a16="http://schemas.microsoft.com/office/drawing/2014/main" id="{9729C5ED-B843-F045-A5D8-7CA4856AF50A}"/>
              </a:ext>
            </a:extLst>
          </p:cNvPr>
          <p:cNvSpPr txBox="1">
            <a:spLocks/>
          </p:cNvSpPr>
          <p:nvPr/>
        </p:nvSpPr>
        <p:spPr>
          <a:xfrm>
            <a:off x="5566064" y="6116858"/>
            <a:ext cx="5996515" cy="271926"/>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i="0" dirty="0">
                <a:solidFill>
                  <a:srgbClr val="333333"/>
                </a:solidFill>
              </a:rPr>
              <a:t>Fuente de la foto: "</a:t>
            </a:r>
            <a:r>
              <a:rPr lang="en-GB" sz="1000" i="0" dirty="0">
                <a:solidFill>
                  <a:srgbClr val="E23600"/>
                </a:solidFill>
                <a:hlinkClick r:id="rId6"/>
              </a:rPr>
              <a:t>El ciclo del agua" </a:t>
            </a:r>
            <a:r>
              <a:rPr lang="en-GB" sz="1000" i="0" dirty="0">
                <a:solidFill>
                  <a:srgbClr val="333333"/>
                </a:solidFill>
              </a:rPr>
              <a:t>por </a:t>
            </a:r>
            <a:r>
              <a:rPr lang="en-GB" sz="1000" i="0" dirty="0">
                <a:solidFill>
                  <a:srgbClr val="E23600"/>
                </a:solidFill>
                <a:hlinkClick r:id="rId7"/>
              </a:rPr>
              <a:t>Atmospheric Infrared Sounder </a:t>
            </a:r>
            <a:r>
              <a:rPr lang="en-GB" sz="1000" i="0" dirty="0">
                <a:solidFill>
                  <a:srgbClr val="333333"/>
                </a:solidFill>
              </a:rPr>
              <a:t>está licenciada bajo </a:t>
            </a:r>
            <a:r>
              <a:rPr lang="en-GB" sz="1000" i="0" dirty="0">
                <a:solidFill>
                  <a:srgbClr val="E23600"/>
                </a:solidFill>
                <a:hlinkClick r:id="rId8"/>
              </a:rPr>
              <a:t>CC BY 2.0</a:t>
            </a:r>
            <a:endParaRPr lang="en-GB" sz="1000" i="0" dirty="0"/>
          </a:p>
        </p:txBody>
      </p:sp>
      <p:sp>
        <p:nvSpPr>
          <p:cNvPr id="12" name="Text Placeholder 4">
            <a:extLst>
              <a:ext uri="{FF2B5EF4-FFF2-40B4-BE49-F238E27FC236}">
                <a16:creationId xmlns:a16="http://schemas.microsoft.com/office/drawing/2014/main" id="{D341E594-832D-B84A-A5DA-4EC44414BC1F}"/>
              </a:ext>
            </a:extLst>
          </p:cNvPr>
          <p:cNvSpPr>
            <a:spLocks noGrp="1"/>
          </p:cNvSpPr>
          <p:nvPr>
            <p:ph type="body" sz="quarter" idx="15"/>
          </p:nvPr>
        </p:nvSpPr>
        <p:spPr>
          <a:xfrm>
            <a:off x="663880" y="2470496"/>
            <a:ext cx="5038420" cy="2826946"/>
          </a:xfrm>
        </p:spPr>
        <p:txBody>
          <a:bodyPr>
            <a:noAutofit/>
          </a:bodyPr>
          <a:lstStyle/>
          <a:p>
            <a:pPr marL="285750" indent="-285750">
              <a:spcAft>
                <a:spcPts val="1800"/>
              </a:spcAft>
              <a:buFont typeface="Arial" panose="020B0604020202020204" pitchFamily="34" charset="0"/>
              <a:buChar char="•"/>
            </a:pPr>
            <a:r>
              <a:rPr lang="en-US" sz="2000" dirty="0">
                <a:solidFill>
                  <a:schemeClr val="tx1"/>
                </a:solidFill>
                <a:latin typeface="Open Sans"/>
                <a:ea typeface="Open Sans"/>
                <a:cs typeface="Open Sans"/>
              </a:rPr>
              <a:t>¿En qué forma existe el agua?</a:t>
            </a:r>
          </a:p>
          <a:p>
            <a:pPr marL="285750" indent="-285750">
              <a:spcAft>
                <a:spcPts val="1800"/>
              </a:spcAft>
              <a:buFont typeface="Arial" panose="020B0604020202020204" pitchFamily="34" charset="0"/>
              <a:buChar char="•"/>
            </a:pPr>
            <a:r>
              <a:rPr lang="en-US" sz="2000" dirty="0">
                <a:solidFill>
                  <a:schemeClr val="tx1"/>
                </a:solidFill>
                <a:latin typeface="Open Sans"/>
                <a:ea typeface="Open Sans"/>
                <a:cs typeface="Open Sans"/>
              </a:rPr>
              <a:t>¿Dónde existe el agua?</a:t>
            </a:r>
          </a:p>
          <a:p>
            <a:pPr marL="285750" indent="-285750">
              <a:spcAft>
                <a:spcPts val="1800"/>
              </a:spcAft>
              <a:buFont typeface="Arial" panose="020B0604020202020204" pitchFamily="34" charset="0"/>
              <a:buChar char="•"/>
            </a:pPr>
            <a:r>
              <a:rPr lang="en-US" sz="2000" dirty="0">
                <a:solidFill>
                  <a:schemeClr val="tx1"/>
                </a:solidFill>
                <a:latin typeface="Open Sans"/>
                <a:ea typeface="Open Sans"/>
                <a:cs typeface="Open Sans"/>
              </a:rPr>
              <a:t>¿Cómo cambia su forma?</a:t>
            </a:r>
          </a:p>
          <a:p>
            <a:pPr marL="285750" indent="-285750">
              <a:spcAft>
                <a:spcPts val="1800"/>
              </a:spcAft>
              <a:buFont typeface="Arial" panose="020B0604020202020204" pitchFamily="34" charset="0"/>
              <a:buChar char="•"/>
            </a:pPr>
            <a:r>
              <a:rPr lang="en-US" sz="2000" dirty="0">
                <a:solidFill>
                  <a:schemeClr val="tx1"/>
                </a:solidFill>
                <a:latin typeface="Open Sans"/>
                <a:ea typeface="Open Sans"/>
                <a:cs typeface="Open Sans"/>
              </a:rPr>
              <a:t>¿Cómo se mueve?</a:t>
            </a:r>
          </a:p>
        </p:txBody>
      </p:sp>
      <p:sp>
        <p:nvSpPr>
          <p:cNvPr id="10" name="Oval 9">
            <a:extLst>
              <a:ext uri="{FF2B5EF4-FFF2-40B4-BE49-F238E27FC236}">
                <a16:creationId xmlns:a16="http://schemas.microsoft.com/office/drawing/2014/main" id="{235FDE28-FB44-D744-96C0-348A80A9574F}"/>
              </a:ext>
            </a:extLst>
          </p:cNvPr>
          <p:cNvSpPr/>
          <p:nvPr/>
        </p:nvSpPr>
        <p:spPr>
          <a:xfrm>
            <a:off x="8086556" y="78796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7_Slide3.mp3" descr="Lecture7_Slide3.mp3">
            <a:hlinkClick r:id="" action="ppaction://media"/>
            <a:extLst>
              <a:ext uri="{FF2B5EF4-FFF2-40B4-BE49-F238E27FC236}">
                <a16:creationId xmlns:a16="http://schemas.microsoft.com/office/drawing/2014/main" id="{FF896F2F-85D0-F343-94AA-805A0CC5C9D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57921" y="858845"/>
            <a:ext cx="812800" cy="812800"/>
          </a:xfrm>
          <a:prstGeom prst="rect">
            <a:avLst/>
          </a:prstGeom>
        </p:spPr>
      </p:pic>
    </p:spTree>
    <p:extLst>
      <p:ext uri="{BB962C8B-B14F-4D97-AF65-F5344CB8AC3E}">
        <p14:creationId xmlns:p14="http://schemas.microsoft.com/office/powerpoint/2010/main" val="7462520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97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www.researchgate.net/profile/Patrick-Regan-3/publication/286384014/figure/fig1/AS:669533337579537@1536640595491/Igor-Shiklomanovs-chapter-World-Fresh-Water-Resources-in-Water-in-Crisis-A-Guide-to_W640.jpg"/>
          <p:cNvPicPr>
            <a:picLocks noChangeAspect="1" noChangeArrowheads="1"/>
          </p:cNvPicPr>
          <p:nvPr/>
        </p:nvPicPr>
        <p:blipFill rotWithShape="1">
          <a:blip r:embed="rId5">
            <a:extLst>
              <a:ext uri="{28A0092B-C50C-407E-A947-70E740481C1C}">
                <a14:useLocalDpi xmlns:a14="http://schemas.microsoft.com/office/drawing/2010/main" val="0"/>
              </a:ext>
            </a:extLst>
          </a:blip>
          <a:srcRect b="2830"/>
          <a:stretch/>
        </p:blipFill>
        <p:spPr bwMode="auto">
          <a:xfrm>
            <a:off x="5143500" y="1873384"/>
            <a:ext cx="6253046" cy="41906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5" y="404702"/>
            <a:ext cx="7925088" cy="1340956"/>
          </a:xfrm>
        </p:spPr>
        <p:txBody>
          <a:bodyPr/>
          <a:lstStyle/>
          <a:p>
            <a:r>
              <a:rPr lang="en-US" dirty="0"/>
              <a:t>7.1 El ciclo del agua y los retos en su uso</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4</a:t>
            </a:fld>
            <a:endParaRPr lang="en-US"/>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63575" y="1920594"/>
            <a:ext cx="4171950" cy="439246"/>
          </a:xfrm>
        </p:spPr>
        <p:txBody>
          <a:bodyPr>
            <a:normAutofit/>
          </a:bodyPr>
          <a:lstStyle/>
          <a:p>
            <a:r>
              <a:rPr lang="en-US" dirty="0"/>
              <a:t>¿Dónde está el agua de la tierra?</a:t>
            </a:r>
          </a:p>
        </p:txBody>
      </p:sp>
      <p:sp>
        <p:nvSpPr>
          <p:cNvPr id="11" name="Text Placeholder 35">
            <a:extLst>
              <a:ext uri="{FF2B5EF4-FFF2-40B4-BE49-F238E27FC236}">
                <a16:creationId xmlns:a16="http://schemas.microsoft.com/office/drawing/2014/main" id="{9729C5ED-B843-F045-A5D8-7CA4856AF50A}"/>
              </a:ext>
            </a:extLst>
          </p:cNvPr>
          <p:cNvSpPr txBox="1">
            <a:spLocks/>
          </p:cNvSpPr>
          <p:nvPr/>
        </p:nvSpPr>
        <p:spPr>
          <a:xfrm>
            <a:off x="5975929" y="6134833"/>
            <a:ext cx="5509681" cy="258270"/>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i="0" dirty="0">
                <a:solidFill>
                  <a:srgbClr val="333333"/>
                </a:solidFill>
                <a:latin typeface="Open Sans"/>
                <a:ea typeface="Open Sans"/>
                <a:cs typeface="Open Sans"/>
              </a:rPr>
              <a:t>Fuente de la foto: USGS, </a:t>
            </a:r>
            <a:r>
              <a:rPr lang="en-GB" sz="1000" i="0" dirty="0">
                <a:solidFill>
                  <a:srgbClr val="333333"/>
                </a:solidFill>
                <a:latin typeface="Open Sans"/>
                <a:ea typeface="Open Sans"/>
                <a:cs typeface="Open Sans"/>
                <a:hlinkClick r:id="rId6"/>
              </a:rPr>
              <a:t>Earth's water</a:t>
            </a:r>
            <a:r>
              <a:rPr lang="en-GB" sz="1000" i="0" dirty="0">
                <a:solidFill>
                  <a:srgbClr val="333333"/>
                </a:solidFill>
                <a:latin typeface="Open Sans"/>
                <a:ea typeface="Open Sans"/>
                <a:cs typeface="Open Sans"/>
              </a:rPr>
              <a:t>, disponible en dominio público, vía Wikimedia Commons</a:t>
            </a:r>
            <a:endParaRPr lang="en-GB" sz="1000" i="0">
              <a:latin typeface="Open Sans"/>
              <a:ea typeface="Open Sans"/>
              <a:cs typeface="Open Sans"/>
            </a:endParaRPr>
          </a:p>
        </p:txBody>
      </p:sp>
      <p:sp>
        <p:nvSpPr>
          <p:cNvPr id="12" name="Text Placeholder 4">
            <a:extLst>
              <a:ext uri="{FF2B5EF4-FFF2-40B4-BE49-F238E27FC236}">
                <a16:creationId xmlns:a16="http://schemas.microsoft.com/office/drawing/2014/main" id="{D341E594-832D-B84A-A5DA-4EC44414BC1F}"/>
              </a:ext>
            </a:extLst>
          </p:cNvPr>
          <p:cNvSpPr>
            <a:spLocks noGrp="1"/>
          </p:cNvSpPr>
          <p:nvPr>
            <p:ph type="body" sz="quarter" idx="15"/>
          </p:nvPr>
        </p:nvSpPr>
        <p:spPr>
          <a:xfrm>
            <a:off x="663575" y="2974022"/>
            <a:ext cx="4391025" cy="2206253"/>
          </a:xfrm>
        </p:spPr>
        <p:txBody>
          <a:bodyPr>
            <a:noAutofit/>
          </a:bodyPr>
          <a:lstStyle/>
          <a:p>
            <a:pPr marL="285750" indent="-285750">
              <a:spcAft>
                <a:spcPts val="1800"/>
              </a:spcAft>
              <a:buFont typeface="Arial" panose="020B0604020202020204" pitchFamily="34" charset="0"/>
              <a:buChar char="•"/>
            </a:pPr>
            <a:r>
              <a:rPr lang="en-US" sz="2000" dirty="0">
                <a:solidFill>
                  <a:schemeClr val="tx1"/>
                </a:solidFill>
                <a:latin typeface="Open Sans"/>
                <a:ea typeface="Open Sans"/>
                <a:cs typeface="Open Sans"/>
              </a:rPr>
              <a:t>Predominio de agua salada </a:t>
            </a:r>
            <a:endParaRPr lang="en-US" sz="2000" dirty="0">
              <a:solidFill>
                <a:schemeClr val="tx1"/>
              </a:solidFill>
            </a:endParaRPr>
          </a:p>
          <a:p>
            <a:pPr marL="285750" indent="-285750">
              <a:spcAft>
                <a:spcPts val="1800"/>
              </a:spcAft>
              <a:buFont typeface="Arial" panose="020B0604020202020204" pitchFamily="34" charset="0"/>
              <a:buChar char="•"/>
            </a:pPr>
            <a:r>
              <a:rPr lang="en-US" sz="2000" dirty="0">
                <a:solidFill>
                  <a:schemeClr val="tx1"/>
                </a:solidFill>
                <a:latin typeface="Open Sans"/>
                <a:ea typeface="Open Sans"/>
                <a:cs typeface="Open Sans"/>
              </a:rPr>
              <a:t>Las fuentes de agua dulce son escasas</a:t>
            </a:r>
          </a:p>
          <a:p>
            <a:pPr marL="285750" indent="-285750">
              <a:spcAft>
                <a:spcPts val="1800"/>
              </a:spcAft>
              <a:buFont typeface="Arial" panose="020B0604020202020204" pitchFamily="34" charset="0"/>
              <a:buChar char="•"/>
            </a:pPr>
            <a:r>
              <a:rPr lang="en-US" sz="2000" dirty="0">
                <a:solidFill>
                  <a:schemeClr val="tx1"/>
                </a:solidFill>
                <a:latin typeface="Open Sans"/>
                <a:ea typeface="Open Sans"/>
                <a:cs typeface="Open Sans"/>
              </a:rPr>
              <a:t>Una parte relativamente pequeña de los productos frescos </a:t>
            </a:r>
            <a:endParaRPr lang="en-US" sz="2000" dirty="0">
              <a:solidFill>
                <a:schemeClr val="tx1"/>
              </a:solidFill>
            </a:endParaRPr>
          </a:p>
        </p:txBody>
      </p:sp>
      <p:sp>
        <p:nvSpPr>
          <p:cNvPr id="8" name="Oval 7">
            <a:extLst>
              <a:ext uri="{FF2B5EF4-FFF2-40B4-BE49-F238E27FC236}">
                <a16:creationId xmlns:a16="http://schemas.microsoft.com/office/drawing/2014/main" id="{AF0ED1DC-461C-A747-924E-4E6F871FB477}"/>
              </a:ext>
            </a:extLst>
          </p:cNvPr>
          <p:cNvSpPr/>
          <p:nvPr/>
        </p:nvSpPr>
        <p:spPr>
          <a:xfrm>
            <a:off x="9124049" y="404702"/>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7_Slide4.mp3" descr="Lecture7_Slide4.mp3">
            <a:hlinkClick r:id="" action="ppaction://media"/>
            <a:extLst>
              <a:ext uri="{FF2B5EF4-FFF2-40B4-BE49-F238E27FC236}">
                <a16:creationId xmlns:a16="http://schemas.microsoft.com/office/drawing/2014/main" id="{CF8828C1-A19D-1A44-A557-BAD417AB2B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79805" y="470662"/>
            <a:ext cx="812800" cy="812800"/>
          </a:xfrm>
          <a:prstGeom prst="rect">
            <a:avLst/>
          </a:prstGeom>
        </p:spPr>
      </p:pic>
    </p:spTree>
    <p:extLst>
      <p:ext uri="{BB962C8B-B14F-4D97-AF65-F5344CB8AC3E}">
        <p14:creationId xmlns:p14="http://schemas.microsoft.com/office/powerpoint/2010/main" val="40763644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0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675243"/>
            <a:ext cx="9957088" cy="1340956"/>
          </a:xfrm>
        </p:spPr>
        <p:txBody>
          <a:bodyPr/>
          <a:lstStyle/>
          <a:p>
            <a:r>
              <a:rPr lang="en-US" dirty="0"/>
              <a:t>7.1 El ciclo del agua y los retos en su uso</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5</a:t>
            </a:fld>
            <a:endParaRPr lang="en-US"/>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63574" y="2016028"/>
            <a:ext cx="7159625" cy="472256"/>
          </a:xfrm>
        </p:spPr>
        <p:txBody>
          <a:bodyPr>
            <a:noAutofit/>
          </a:bodyPr>
          <a:lstStyle/>
          <a:p>
            <a:r>
              <a:rPr lang="en-US" dirty="0"/>
              <a:t>¿Cuáles son los retos para el uso sostenible del agua?</a:t>
            </a:r>
          </a:p>
        </p:txBody>
      </p:sp>
      <p:sp>
        <p:nvSpPr>
          <p:cNvPr id="12" name="Text Placeholder 4">
            <a:extLst>
              <a:ext uri="{FF2B5EF4-FFF2-40B4-BE49-F238E27FC236}">
                <a16:creationId xmlns:a16="http://schemas.microsoft.com/office/drawing/2014/main" id="{D341E594-832D-B84A-A5DA-4EC44414BC1F}"/>
              </a:ext>
            </a:extLst>
          </p:cNvPr>
          <p:cNvSpPr>
            <a:spLocks noGrp="1"/>
          </p:cNvSpPr>
          <p:nvPr>
            <p:ph type="body" sz="quarter" idx="15"/>
          </p:nvPr>
        </p:nvSpPr>
        <p:spPr>
          <a:xfrm>
            <a:off x="663576" y="2484582"/>
            <a:ext cx="7567562" cy="3836173"/>
          </a:xfrm>
        </p:spPr>
        <p:txBody>
          <a:bodyPr>
            <a:noAutofit/>
          </a:bodyPr>
          <a:lstStyle/>
          <a:p>
            <a:pPr marL="285750" indent="-285750">
              <a:spcBef>
                <a:spcPts val="500"/>
              </a:spcBef>
              <a:spcAft>
                <a:spcPts val="500"/>
              </a:spcAft>
              <a:buFont typeface="Arial" panose="020B0604020202020204" pitchFamily="34" charset="0"/>
              <a:buChar char="•"/>
            </a:pPr>
            <a:r>
              <a:rPr lang="en-US" sz="1800" dirty="0">
                <a:latin typeface="Open Sans"/>
                <a:ea typeface="Open Sans"/>
                <a:cs typeface="Open Sans"/>
              </a:rPr>
              <a:t>3 de cada 10 personas carecen de </a:t>
            </a:r>
            <a:r>
              <a:rPr lang="en-US" sz="1800" b="1" dirty="0">
                <a:latin typeface="Open Sans"/>
                <a:ea typeface="Open Sans"/>
                <a:cs typeface="Open Sans"/>
              </a:rPr>
              <a:t>acceso a </a:t>
            </a:r>
            <a:r>
              <a:rPr lang="en-US" sz="1800" dirty="0">
                <a:latin typeface="Open Sans"/>
                <a:ea typeface="Open Sans"/>
                <a:cs typeface="Open Sans"/>
              </a:rPr>
              <a:t>servicios de </a:t>
            </a:r>
            <a:r>
              <a:rPr lang="en-US" sz="1800" b="1" dirty="0">
                <a:latin typeface="Open Sans"/>
                <a:ea typeface="Open Sans"/>
                <a:cs typeface="Open Sans"/>
              </a:rPr>
              <a:t>agua potable gestionados de forma segura </a:t>
            </a:r>
            <a:endParaRPr lang="en-US" sz="1800"/>
          </a:p>
          <a:p>
            <a:pPr marL="285750" indent="-285750">
              <a:spcBef>
                <a:spcPts val="500"/>
              </a:spcBef>
              <a:spcAft>
                <a:spcPts val="500"/>
              </a:spcAft>
              <a:buFont typeface="Arial" panose="020B0604020202020204" pitchFamily="34" charset="0"/>
              <a:buChar char="•"/>
            </a:pPr>
            <a:r>
              <a:rPr lang="en-US" sz="1800" b="1" dirty="0">
                <a:latin typeface="Open Sans"/>
                <a:ea typeface="Open Sans"/>
                <a:cs typeface="Open Sans"/>
              </a:rPr>
              <a:t>La escasez de agua </a:t>
            </a:r>
            <a:r>
              <a:rPr lang="en-US" sz="1800" dirty="0">
                <a:latin typeface="Open Sans"/>
                <a:ea typeface="Open Sans"/>
                <a:cs typeface="Open Sans"/>
              </a:rPr>
              <a:t>afecta a más del 40% de la población mundial y se prevé que aumente</a:t>
            </a:r>
          </a:p>
          <a:p>
            <a:pPr marL="285750" indent="-285750">
              <a:spcBef>
                <a:spcPts val="500"/>
              </a:spcBef>
              <a:spcAft>
                <a:spcPts val="500"/>
              </a:spcAft>
              <a:buFont typeface="Arial" panose="020B0604020202020204" pitchFamily="34" charset="0"/>
              <a:buChar char="•"/>
            </a:pPr>
            <a:r>
              <a:rPr lang="en-US" sz="1800" dirty="0">
                <a:latin typeface="Open Sans"/>
                <a:ea typeface="Open Sans"/>
                <a:cs typeface="Open Sans"/>
              </a:rPr>
              <a:t>Más de 1.700 millones de personas viven actualmente en cuencas fluviales donde el </a:t>
            </a:r>
            <a:r>
              <a:rPr lang="en-US" sz="1800" b="1" dirty="0">
                <a:latin typeface="Open Sans"/>
                <a:ea typeface="Open Sans"/>
                <a:cs typeface="Open Sans"/>
              </a:rPr>
              <a:t>uso del agua supera la recarga</a:t>
            </a:r>
            <a:endParaRPr lang="en-US" sz="1800" dirty="0">
              <a:latin typeface="Open Sans"/>
              <a:ea typeface="Open Sans"/>
              <a:cs typeface="Open Sans"/>
            </a:endParaRPr>
          </a:p>
          <a:p>
            <a:pPr marL="285750" indent="-285750">
              <a:spcBef>
                <a:spcPts val="500"/>
              </a:spcBef>
              <a:spcAft>
                <a:spcPts val="500"/>
              </a:spcAft>
              <a:buFont typeface="Arial" panose="020B0604020202020204" pitchFamily="34" charset="0"/>
              <a:buChar char="•"/>
            </a:pPr>
            <a:r>
              <a:rPr lang="en-US" sz="1800" dirty="0">
                <a:latin typeface="Open Sans"/>
                <a:ea typeface="Open Sans"/>
                <a:cs typeface="Open Sans"/>
              </a:rPr>
              <a:t>Más del 80% de las aguas residuales resultantes de las actividades humanas se </a:t>
            </a:r>
            <a:r>
              <a:rPr lang="en-US" sz="1800" b="1" dirty="0">
                <a:latin typeface="Open Sans"/>
                <a:ea typeface="Open Sans"/>
                <a:cs typeface="Open Sans"/>
              </a:rPr>
              <a:t>vierten a los ríos o al mar sin ninguna eliminación de contaminantes</a:t>
            </a:r>
          </a:p>
          <a:p>
            <a:pPr marL="285750" indent="-285750">
              <a:spcBef>
                <a:spcPts val="500"/>
              </a:spcBef>
              <a:spcAft>
                <a:spcPts val="500"/>
              </a:spcAft>
              <a:buFont typeface="Arial" panose="020B0604020202020204" pitchFamily="34" charset="0"/>
              <a:buChar char="•"/>
            </a:pPr>
            <a:r>
              <a:rPr lang="en-US" sz="1800" dirty="0">
                <a:latin typeface="Open Sans"/>
                <a:ea typeface="Open Sans"/>
                <a:cs typeface="Open Sans"/>
              </a:rPr>
              <a:t>Las inundaciones y otras </a:t>
            </a:r>
            <a:r>
              <a:rPr lang="en-US" sz="1800" b="1" dirty="0">
                <a:latin typeface="Open Sans"/>
                <a:ea typeface="Open Sans"/>
                <a:cs typeface="Open Sans"/>
              </a:rPr>
              <a:t>catástrofes relacionadas con el agua </a:t>
            </a:r>
            <a:r>
              <a:rPr lang="en-US" sz="1800" dirty="0">
                <a:latin typeface="Open Sans"/>
                <a:ea typeface="Open Sans"/>
                <a:cs typeface="Open Sans"/>
              </a:rPr>
              <a:t>representan el 70% de todas las muertes relacionadas con catástrofes naturales</a:t>
            </a:r>
            <a:endParaRPr lang="en-US" sz="1800" b="1">
              <a:solidFill>
                <a:schemeClr val="tx1"/>
              </a:solidFill>
              <a:latin typeface="Open Sans"/>
              <a:ea typeface="Open Sans"/>
              <a:cs typeface="Open Sans"/>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9234" y="1923664"/>
            <a:ext cx="3242733" cy="1838164"/>
          </a:xfrm>
          <a:prstGeom prst="rect">
            <a:avLst/>
          </a:prstGeom>
        </p:spPr>
      </p:pic>
      <p:sp>
        <p:nvSpPr>
          <p:cNvPr id="13" name="Text Placeholder 35">
            <a:extLst>
              <a:ext uri="{FF2B5EF4-FFF2-40B4-BE49-F238E27FC236}">
                <a16:creationId xmlns:a16="http://schemas.microsoft.com/office/drawing/2014/main" id="{9729C5ED-B843-F045-A5D8-7CA4856AF50A}"/>
              </a:ext>
            </a:extLst>
          </p:cNvPr>
          <p:cNvSpPr txBox="1">
            <a:spLocks/>
          </p:cNvSpPr>
          <p:nvPr/>
        </p:nvSpPr>
        <p:spPr>
          <a:xfrm>
            <a:off x="8270720" y="3750502"/>
            <a:ext cx="2744294" cy="753610"/>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solidFill>
                  <a:srgbClr val="333333"/>
                </a:solidFill>
                <a:latin typeface="Open Sans"/>
                <a:ea typeface="Open Sans"/>
                <a:cs typeface="Open Sans"/>
              </a:rPr>
              <a:t>Foto: "</a:t>
            </a:r>
            <a:r>
              <a:rPr lang="en-GB" sz="1000" i="0" u="sng" dirty="0">
                <a:latin typeface="Open Sans"/>
                <a:ea typeface="Open Sans"/>
                <a:cs typeface="Open Sans"/>
                <a:hlinkClick r:id="rId6"/>
              </a:rPr>
              <a:t>Trayendo agua usando jarras en Khulna, Bangladesh. Foto de Felix Clay/Duckrabbit" </a:t>
            </a:r>
            <a:r>
              <a:rPr lang="en-GB" sz="1000" i="0" dirty="0">
                <a:latin typeface="Open Sans"/>
                <a:ea typeface="Open Sans"/>
                <a:cs typeface="Open Sans"/>
              </a:rPr>
              <a:t>de </a:t>
            </a:r>
            <a:r>
              <a:rPr lang="en-GB" sz="1000" i="0" dirty="0">
                <a:latin typeface="Open Sans"/>
                <a:ea typeface="Open Sans"/>
                <a:cs typeface="Open Sans"/>
                <a:hlinkClick r:id="rId7"/>
              </a:rPr>
              <a:t>WorldFish </a:t>
            </a:r>
            <a:r>
              <a:rPr lang="en-GB" sz="1000" i="0" dirty="0">
                <a:latin typeface="Open Sans"/>
                <a:ea typeface="Open Sans"/>
                <a:cs typeface="Open Sans"/>
              </a:rPr>
              <a:t>está licenciada bajo </a:t>
            </a:r>
            <a:r>
              <a:rPr lang="en-GB" sz="1000" i="0" dirty="0">
                <a:latin typeface="Open Sans"/>
                <a:ea typeface="Open Sans"/>
                <a:cs typeface="Open Sans"/>
                <a:hlinkClick r:id="rId8"/>
              </a:rPr>
              <a:t>CC BY-NC-ND 2.0</a:t>
            </a:r>
            <a:endParaRPr lang="en-GB" sz="1000" i="0" dirty="0">
              <a:latin typeface="Open Sans"/>
              <a:ea typeface="Open Sans"/>
              <a:cs typeface="Open Sans"/>
            </a:endParaRPr>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8284249" y="5949275"/>
            <a:ext cx="3515856" cy="448450"/>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solidFill>
                  <a:srgbClr val="333333"/>
                </a:solidFill>
                <a:latin typeface="Open Sans"/>
                <a:ea typeface="Open Sans"/>
                <a:cs typeface="Open Sans"/>
              </a:rPr>
              <a:t>Foto: </a:t>
            </a:r>
            <a:r>
              <a:rPr lang="en-GB" sz="1000" i="0" dirty="0">
                <a:latin typeface="Open Sans"/>
                <a:ea typeface="Open Sans"/>
                <a:cs typeface="Open Sans"/>
                <a:hlinkClick r:id="rId9"/>
              </a:rPr>
              <a:t>"Este campo de agua solía ser un campo de arroz" </a:t>
            </a:r>
            <a:r>
              <a:rPr lang="en-GB" sz="1000" i="0" dirty="0">
                <a:latin typeface="Open Sans"/>
                <a:ea typeface="Open Sans"/>
                <a:cs typeface="Open Sans"/>
              </a:rPr>
              <a:t>de </a:t>
            </a:r>
            <a:r>
              <a:rPr lang="en-GB" sz="1000" i="0" dirty="0">
                <a:latin typeface="Open Sans"/>
                <a:ea typeface="Open Sans"/>
                <a:cs typeface="Open Sans"/>
                <a:hlinkClick r:id="rId10"/>
              </a:rPr>
              <a:t>IRRI Images </a:t>
            </a:r>
            <a:r>
              <a:rPr lang="en-GB" sz="1000" i="0" dirty="0">
                <a:latin typeface="Open Sans"/>
                <a:ea typeface="Open Sans"/>
                <a:cs typeface="Open Sans"/>
              </a:rPr>
              <a:t>está licenciada bajo </a:t>
            </a:r>
            <a:r>
              <a:rPr lang="en-GB" sz="1000" i="0" dirty="0">
                <a:latin typeface="Open Sans"/>
                <a:ea typeface="Open Sans"/>
                <a:cs typeface="Open Sans"/>
                <a:hlinkClick r:id="rId11"/>
              </a:rPr>
              <a:t>CC BY-NC-SA 2.0</a:t>
            </a:r>
            <a:endParaRPr lang="en-GB" sz="1000" i="0" dirty="0">
              <a:latin typeface="Open Sans"/>
              <a:ea typeface="Open Sans"/>
              <a:cs typeface="Open Sans"/>
            </a:endParaRPr>
          </a:p>
        </p:txBody>
      </p:sp>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82518" y="4498880"/>
            <a:ext cx="3242731" cy="1484121"/>
          </a:xfrm>
          <a:prstGeom prst="rect">
            <a:avLst/>
          </a:prstGeom>
        </p:spPr>
      </p:pic>
      <p:sp>
        <p:nvSpPr>
          <p:cNvPr id="10" name="Oval 9">
            <a:extLst>
              <a:ext uri="{FF2B5EF4-FFF2-40B4-BE49-F238E27FC236}">
                <a16:creationId xmlns:a16="http://schemas.microsoft.com/office/drawing/2014/main" id="{5939415D-E711-1A4F-8CA2-5013C4027E73}"/>
              </a:ext>
            </a:extLst>
          </p:cNvPr>
          <p:cNvSpPr/>
          <p:nvPr/>
        </p:nvSpPr>
        <p:spPr>
          <a:xfrm>
            <a:off x="10572894" y="42493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Lecture7_Slide5.mp3" descr="Lecture7_Slide5.mp3">
            <a:hlinkClick r:id="" action="ppaction://media"/>
            <a:extLst>
              <a:ext uri="{FF2B5EF4-FFF2-40B4-BE49-F238E27FC236}">
                <a16:creationId xmlns:a16="http://schemas.microsoft.com/office/drawing/2014/main" id="{DEF4EBE1-457A-CC43-9BDF-A9209D65AB0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597153" y="532921"/>
            <a:ext cx="812800" cy="812800"/>
          </a:xfrm>
          <a:prstGeom prst="rect">
            <a:avLst/>
          </a:prstGeom>
        </p:spPr>
      </p:pic>
    </p:spTree>
    <p:extLst>
      <p:ext uri="{BB962C8B-B14F-4D97-AF65-F5344CB8AC3E}">
        <p14:creationId xmlns:p14="http://schemas.microsoft.com/office/powerpoint/2010/main" val="363558479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4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682940"/>
            <a:ext cx="9210482" cy="1325563"/>
          </a:xfrm>
        </p:spPr>
        <p:txBody>
          <a:bodyPr/>
          <a:lstStyle/>
          <a:p>
            <a:r>
              <a:rPr lang="en-US" dirty="0"/>
              <a:t>7.1 El ciclo del agua y los retos en su uso</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6</a:t>
            </a:fld>
            <a:endParaRPr lang="en-US"/>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6279188" y="6157259"/>
            <a:ext cx="5436561" cy="233535"/>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solidFill>
                  <a:srgbClr val="333333"/>
                </a:solidFill>
              </a:rPr>
              <a:t>Fuente de la foto:  "</a:t>
            </a:r>
            <a:r>
              <a:rPr lang="en-GB" sz="1000" i="0" dirty="0">
                <a:hlinkClick r:id="rId5"/>
              </a:rPr>
              <a:t>Índice de escasez de agua" </a:t>
            </a:r>
            <a:r>
              <a:rPr lang="en-GB" sz="1000" i="0" dirty="0"/>
              <a:t>de </a:t>
            </a:r>
            <a:r>
              <a:rPr lang="en-GB" sz="1000" i="0" dirty="0" err="1">
                <a:hlinkClick r:id="rId6"/>
              </a:rPr>
              <a:t>GRIDArendal </a:t>
            </a:r>
            <a:r>
              <a:rPr lang="en-GB" sz="1000" i="0" dirty="0"/>
              <a:t>está licenciada bajo </a:t>
            </a:r>
            <a:r>
              <a:rPr lang="en-GB" sz="1000" i="0" dirty="0">
                <a:hlinkClick r:id="rId7"/>
              </a:rPr>
              <a:t>CC BY-NC-SA 2.0</a:t>
            </a:r>
            <a:endParaRPr lang="en-GB" sz="1000" i="0" dirty="0"/>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17986" y="1956934"/>
            <a:ext cx="8220543" cy="4147786"/>
          </a:xfrm>
          <a:prstGeom prst="rect">
            <a:avLst/>
          </a:prstGeom>
        </p:spPr>
      </p:pic>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78969" y="2025264"/>
            <a:ext cx="2322080" cy="472256"/>
          </a:xfrm>
        </p:spPr>
        <p:txBody>
          <a:bodyPr>
            <a:noAutofit/>
          </a:bodyPr>
          <a:lstStyle/>
          <a:p>
            <a:r>
              <a:rPr lang="en-US" dirty="0"/>
              <a:t>Estrés hídrico</a:t>
            </a:r>
          </a:p>
        </p:txBody>
      </p:sp>
      <p:sp>
        <p:nvSpPr>
          <p:cNvPr id="9" name="Oval 8">
            <a:extLst>
              <a:ext uri="{FF2B5EF4-FFF2-40B4-BE49-F238E27FC236}">
                <a16:creationId xmlns:a16="http://schemas.microsoft.com/office/drawing/2014/main" id="{B2B8FF67-9AFF-7445-8594-A583553639A6}"/>
              </a:ext>
            </a:extLst>
          </p:cNvPr>
          <p:cNvSpPr/>
          <p:nvPr/>
        </p:nvSpPr>
        <p:spPr>
          <a:xfrm>
            <a:off x="9802693" y="59481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7_Slide6.mp3" descr="Lecture7_Slide6.mp3">
            <a:hlinkClick r:id="" action="ppaction://media"/>
            <a:extLst>
              <a:ext uri="{FF2B5EF4-FFF2-40B4-BE49-F238E27FC236}">
                <a16:creationId xmlns:a16="http://schemas.microsoft.com/office/drawing/2014/main" id="{803BB668-5E79-B44B-9A0E-499EC493A8A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874058" y="666179"/>
            <a:ext cx="812800" cy="812800"/>
          </a:xfrm>
          <a:prstGeom prst="rect">
            <a:avLst/>
          </a:prstGeom>
        </p:spPr>
      </p:pic>
    </p:spTree>
    <p:extLst>
      <p:ext uri="{BB962C8B-B14F-4D97-AF65-F5344CB8AC3E}">
        <p14:creationId xmlns:p14="http://schemas.microsoft.com/office/powerpoint/2010/main" val="29450111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9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675243"/>
            <a:ext cx="8002058" cy="1340956"/>
          </a:xfrm>
        </p:spPr>
        <p:txBody>
          <a:bodyPr/>
          <a:lstStyle/>
          <a:p>
            <a:r>
              <a:rPr lang="en-US" dirty="0"/>
              <a:t>7.1 El ciclo del agua y los retos en su uso</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7</a:t>
            </a:fld>
            <a:endParaRPr lang="en-US"/>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8995294" y="5336011"/>
            <a:ext cx="2337727" cy="1057432"/>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hlinkClick r:id="rId5"/>
              </a:rPr>
              <a:t>Fuente de la foto: "National Water and Sanitation Program brings better water and sanitation services to rural parts of Azerbaijan" </a:t>
            </a:r>
            <a:r>
              <a:rPr lang="en-GB" sz="1000" i="0" dirty="0">
                <a:latin typeface="Open Sans"/>
                <a:ea typeface="Open Sans"/>
                <a:cs typeface="Open Sans"/>
              </a:rPr>
              <a:t>by </a:t>
            </a:r>
            <a:r>
              <a:rPr lang="en-GB" sz="1000" i="0" dirty="0">
                <a:latin typeface="Open Sans"/>
                <a:ea typeface="Open Sans"/>
                <a:cs typeface="Open Sans"/>
                <a:hlinkClick r:id="rId6"/>
              </a:rPr>
              <a:t>World Bank Photo Collection </a:t>
            </a:r>
            <a:r>
              <a:rPr lang="en-GB" sz="1000" i="0" dirty="0">
                <a:latin typeface="Open Sans"/>
                <a:ea typeface="Open Sans"/>
                <a:cs typeface="Open Sans"/>
              </a:rPr>
              <a:t>is licensed under </a:t>
            </a:r>
            <a:r>
              <a:rPr lang="en-GB" sz="1000" i="0" dirty="0">
                <a:latin typeface="Open Sans"/>
                <a:ea typeface="Open Sans"/>
                <a:cs typeface="Open Sans"/>
                <a:hlinkClick r:id="rId7"/>
              </a:rPr>
              <a:t>CC BY-NC-ND 2.0</a:t>
            </a:r>
            <a:endParaRPr lang="en-GB" sz="1000" i="0" dirty="0">
              <a:latin typeface="Open Sans"/>
              <a:ea typeface="Open Sans"/>
              <a:cs typeface="Open Sans"/>
            </a:endParaRP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63574" y="2016028"/>
            <a:ext cx="7159625" cy="472256"/>
          </a:xfrm>
        </p:spPr>
        <p:txBody>
          <a:bodyPr>
            <a:noAutofit/>
          </a:bodyPr>
          <a:lstStyle/>
          <a:p>
            <a:r>
              <a:rPr lang="en-US" dirty="0"/>
              <a:t>Objetivos para el uso sostenible del agua</a:t>
            </a:r>
          </a:p>
        </p:txBody>
      </p:sp>
      <p:sp>
        <p:nvSpPr>
          <p:cNvPr id="9" name="Text Placeholder 4">
            <a:extLst>
              <a:ext uri="{FF2B5EF4-FFF2-40B4-BE49-F238E27FC236}">
                <a16:creationId xmlns:a16="http://schemas.microsoft.com/office/drawing/2014/main" id="{D341E594-832D-B84A-A5DA-4EC44414BC1F}"/>
              </a:ext>
            </a:extLst>
          </p:cNvPr>
          <p:cNvSpPr>
            <a:spLocks noGrp="1"/>
          </p:cNvSpPr>
          <p:nvPr>
            <p:ph type="body" sz="quarter" idx="15"/>
          </p:nvPr>
        </p:nvSpPr>
        <p:spPr>
          <a:xfrm>
            <a:off x="663576" y="2639291"/>
            <a:ext cx="7572951" cy="3687458"/>
          </a:xfrm>
        </p:spPr>
        <p:txBody>
          <a:bodyPr>
            <a:noAutofit/>
          </a:bodyPr>
          <a:lstStyle/>
          <a:p>
            <a:pPr marL="285750" indent="-285750" algn="just">
              <a:spcBef>
                <a:spcPts val="600"/>
              </a:spcBef>
              <a:spcAft>
                <a:spcPts val="600"/>
              </a:spcAft>
              <a:buFont typeface="Arial" panose="020B0604020202020204" pitchFamily="34" charset="0"/>
              <a:buChar char="•"/>
            </a:pPr>
            <a:r>
              <a:rPr lang="en-US" sz="1800" dirty="0"/>
              <a:t>Lograr un </a:t>
            </a:r>
            <a:r>
              <a:rPr lang="en-US" sz="1800" b="1" dirty="0"/>
              <a:t>acceso universal y equitativo </a:t>
            </a:r>
            <a:r>
              <a:rPr lang="en-US" sz="1800" dirty="0"/>
              <a:t>al agua potable segura y asequible para todos</a:t>
            </a:r>
          </a:p>
          <a:p>
            <a:pPr marL="285750" indent="-285750" algn="just">
              <a:spcBef>
                <a:spcPts val="600"/>
              </a:spcBef>
              <a:spcAft>
                <a:spcPts val="600"/>
              </a:spcAft>
              <a:buFont typeface="Arial" panose="020B0604020202020204" pitchFamily="34" charset="0"/>
              <a:buChar char="•"/>
            </a:pPr>
            <a:r>
              <a:rPr lang="en-US" sz="1800" b="1" dirty="0">
                <a:latin typeface="Open Sans"/>
                <a:ea typeface="Open Sans"/>
                <a:cs typeface="Open Sans"/>
              </a:rPr>
              <a:t>Mejorar la calidad del agua </a:t>
            </a:r>
            <a:r>
              <a:rPr lang="en-US" sz="1800" dirty="0">
                <a:latin typeface="Open Sans"/>
                <a:ea typeface="Open Sans"/>
                <a:cs typeface="Open Sans"/>
              </a:rPr>
              <a:t>mediante la reducción de la contaminación, el aumento del </a:t>
            </a:r>
            <a:r>
              <a:rPr lang="en-US" sz="1800" dirty="0" err="1">
                <a:latin typeface="Open Sans"/>
                <a:ea typeface="Open Sans"/>
                <a:cs typeface="Open Sans"/>
              </a:rPr>
              <a:t>tratamiento</a:t>
            </a:r>
            <a:r>
              <a:rPr lang="en-US" sz="1800" dirty="0">
                <a:latin typeface="Open Sans"/>
                <a:ea typeface="Open Sans"/>
                <a:cs typeface="Open Sans"/>
              </a:rPr>
              <a:t> de las </a:t>
            </a:r>
            <a:r>
              <a:rPr lang="en-US" sz="1800" dirty="0" err="1">
                <a:latin typeface="Open Sans"/>
                <a:ea typeface="Open Sans"/>
                <a:cs typeface="Open Sans"/>
              </a:rPr>
              <a:t>aguas</a:t>
            </a:r>
            <a:r>
              <a:rPr lang="en-US" sz="1800" dirty="0">
                <a:latin typeface="Open Sans"/>
                <a:ea typeface="Open Sans"/>
                <a:cs typeface="Open Sans"/>
              </a:rPr>
              <a:t> </a:t>
            </a:r>
            <a:r>
              <a:rPr lang="en-US" sz="1800" dirty="0" err="1">
                <a:latin typeface="Open Sans"/>
                <a:ea typeface="Open Sans"/>
                <a:cs typeface="Open Sans"/>
              </a:rPr>
              <a:t>residuales</a:t>
            </a:r>
            <a:r>
              <a:rPr lang="en-US" sz="1800" dirty="0">
                <a:latin typeface="Open Sans"/>
                <a:ea typeface="Open Sans"/>
                <a:cs typeface="Open Sans"/>
              </a:rPr>
              <a:t>, </a:t>
            </a:r>
            <a:r>
              <a:rPr lang="en-US" sz="1800" dirty="0" err="1">
                <a:latin typeface="Open Sans"/>
                <a:ea typeface="Open Sans"/>
                <a:cs typeface="Open Sans"/>
              </a:rPr>
              <a:t>el</a:t>
            </a:r>
            <a:r>
              <a:rPr lang="en-US" sz="1800" dirty="0">
                <a:latin typeface="Open Sans"/>
                <a:ea typeface="Open Sans"/>
                <a:cs typeface="Open Sans"/>
              </a:rPr>
              <a:t> </a:t>
            </a:r>
            <a:r>
              <a:rPr lang="en-US" sz="1800" dirty="0" err="1">
                <a:latin typeface="Open Sans"/>
                <a:ea typeface="Open Sans"/>
                <a:cs typeface="Open Sans"/>
              </a:rPr>
              <a:t>reciclaje</a:t>
            </a:r>
            <a:r>
              <a:rPr lang="en-US" sz="1800" dirty="0">
                <a:latin typeface="Open Sans"/>
                <a:ea typeface="Open Sans"/>
                <a:cs typeface="Open Sans"/>
              </a:rPr>
              <a:t> y la </a:t>
            </a:r>
            <a:r>
              <a:rPr lang="en-US" sz="1800" dirty="0" err="1">
                <a:latin typeface="Open Sans"/>
                <a:ea typeface="Open Sans"/>
                <a:cs typeface="Open Sans"/>
              </a:rPr>
              <a:t>reutilización</a:t>
            </a:r>
            <a:r>
              <a:rPr lang="en-US" sz="1800" dirty="0">
                <a:latin typeface="Open Sans"/>
                <a:ea typeface="Open Sans"/>
                <a:cs typeface="Open Sans"/>
              </a:rPr>
              <a:t> </a:t>
            </a:r>
            <a:r>
              <a:rPr lang="en-US" sz="1800" dirty="0" err="1">
                <a:latin typeface="Open Sans"/>
                <a:ea typeface="Open Sans"/>
                <a:cs typeface="Open Sans"/>
              </a:rPr>
              <a:t>segura</a:t>
            </a:r>
            <a:r>
              <a:rPr lang="en-US" sz="1800" dirty="0">
                <a:latin typeface="Open Sans"/>
                <a:ea typeface="Open Sans"/>
                <a:cs typeface="Open Sans"/>
              </a:rPr>
              <a:t> </a:t>
            </a:r>
            <a:endParaRPr lang="en-US" sz="1800" dirty="0"/>
          </a:p>
          <a:p>
            <a:pPr marL="285750" indent="-285750" algn="just">
              <a:spcBef>
                <a:spcPts val="600"/>
              </a:spcBef>
              <a:spcAft>
                <a:spcPts val="600"/>
              </a:spcAft>
              <a:buFont typeface="Arial" panose="020B0604020202020204" pitchFamily="34" charset="0"/>
              <a:buChar char="•"/>
            </a:pPr>
            <a:r>
              <a:rPr lang="en-US" sz="1800" b="1" dirty="0"/>
              <a:t>Aumentar la eficiencia del uso del agua </a:t>
            </a:r>
            <a:r>
              <a:rPr lang="en-US" sz="1800" dirty="0"/>
              <a:t>en todos los sectores y garantizar la extracción y el suministro sostenibles de agua dulce </a:t>
            </a:r>
          </a:p>
          <a:p>
            <a:pPr marL="285750" indent="-285750" algn="just">
              <a:spcBef>
                <a:spcPts val="600"/>
              </a:spcBef>
              <a:spcAft>
                <a:spcPts val="600"/>
              </a:spcAft>
              <a:buFont typeface="Arial" panose="020B0604020202020204" pitchFamily="34" charset="0"/>
              <a:buChar char="•"/>
            </a:pPr>
            <a:r>
              <a:rPr lang="en-US" sz="1800" b="1" dirty="0">
                <a:latin typeface="Open Sans"/>
                <a:ea typeface="Open Sans"/>
                <a:cs typeface="Open Sans"/>
              </a:rPr>
              <a:t>Proteger y restaurar </a:t>
            </a:r>
            <a:r>
              <a:rPr lang="en-US" sz="1800" dirty="0">
                <a:latin typeface="Open Sans"/>
                <a:ea typeface="Open Sans"/>
                <a:cs typeface="Open Sans"/>
              </a:rPr>
              <a:t>los ecosistemas relacionados con el agua, incluyendo </a:t>
            </a:r>
            <a:r>
              <a:rPr lang="en-US" sz="1800" dirty="0" err="1">
                <a:latin typeface="Open Sans"/>
                <a:ea typeface="Open Sans"/>
                <a:cs typeface="Open Sans"/>
              </a:rPr>
              <a:t>montañas</a:t>
            </a:r>
            <a:r>
              <a:rPr lang="en-US" sz="1800" dirty="0">
                <a:latin typeface="Open Sans"/>
                <a:ea typeface="Open Sans"/>
                <a:cs typeface="Open Sans"/>
              </a:rPr>
              <a:t>, bosques, </a:t>
            </a:r>
            <a:r>
              <a:rPr lang="en-US" sz="1800" dirty="0" err="1">
                <a:latin typeface="Open Sans"/>
                <a:ea typeface="Open Sans"/>
                <a:cs typeface="Open Sans"/>
              </a:rPr>
              <a:t>humedales</a:t>
            </a:r>
            <a:r>
              <a:rPr lang="en-US" sz="1800" dirty="0">
                <a:latin typeface="Open Sans"/>
                <a:ea typeface="Open Sans"/>
                <a:cs typeface="Open Sans"/>
              </a:rPr>
              <a:t>, </a:t>
            </a:r>
            <a:r>
              <a:rPr lang="en-US" sz="1800" dirty="0" err="1">
                <a:latin typeface="Open Sans"/>
                <a:ea typeface="Open Sans"/>
                <a:cs typeface="Open Sans"/>
              </a:rPr>
              <a:t>ríos</a:t>
            </a:r>
            <a:r>
              <a:rPr lang="en-US" sz="1800" dirty="0">
                <a:latin typeface="Open Sans"/>
                <a:ea typeface="Open Sans"/>
                <a:cs typeface="Open Sans"/>
              </a:rPr>
              <a:t>, </a:t>
            </a:r>
            <a:r>
              <a:rPr lang="en-US" sz="1800" dirty="0" err="1">
                <a:latin typeface="Open Sans"/>
                <a:ea typeface="Open Sans"/>
                <a:cs typeface="Open Sans"/>
              </a:rPr>
              <a:t>acuíferos</a:t>
            </a:r>
            <a:r>
              <a:rPr lang="en-US" sz="1800" dirty="0">
                <a:latin typeface="Open Sans"/>
                <a:ea typeface="Open Sans"/>
                <a:cs typeface="Open Sans"/>
              </a:rPr>
              <a:t> y </a:t>
            </a:r>
            <a:r>
              <a:rPr lang="en-US" sz="1800" dirty="0" err="1">
                <a:latin typeface="Open Sans"/>
                <a:ea typeface="Open Sans"/>
                <a:cs typeface="Open Sans"/>
              </a:rPr>
              <a:t>lagos</a:t>
            </a:r>
            <a:endParaRPr lang="en-US" sz="1800" dirty="0">
              <a:latin typeface="Open Sans"/>
              <a:ea typeface="Open Sans"/>
              <a:cs typeface="Open Sans"/>
            </a:endParaRPr>
          </a:p>
          <a:p>
            <a:pPr marL="285750" indent="-285750" algn="just">
              <a:spcBef>
                <a:spcPts val="600"/>
              </a:spcBef>
              <a:spcAft>
                <a:spcPts val="600"/>
              </a:spcAft>
              <a:buFont typeface="Arial" panose="020B0604020202020204" pitchFamily="34" charset="0"/>
              <a:buChar char="•"/>
            </a:pPr>
            <a:r>
              <a:rPr lang="en-US" sz="1800" dirty="0"/>
              <a:t>Aplicar la </a:t>
            </a:r>
            <a:r>
              <a:rPr lang="en-US" sz="1800" b="1" dirty="0"/>
              <a:t>gestión integrada de los recursos hídricos </a:t>
            </a:r>
            <a:r>
              <a:rPr lang="en-US" sz="1800" dirty="0"/>
              <a:t>a todos los niveles, incluso mediante la cooperación transfronteriza, según proceda</a:t>
            </a:r>
            <a:endParaRPr lang="en-US" sz="1800" b="1" dirty="0">
              <a:solidFill>
                <a:schemeClr val="tx1"/>
              </a:solidFil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80470" y="1531118"/>
            <a:ext cx="2529640" cy="1655427"/>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80471" y="3621723"/>
            <a:ext cx="2529640" cy="1721985"/>
          </a:xfrm>
          <a:prstGeom prst="rect">
            <a:avLst/>
          </a:prstGeom>
        </p:spPr>
      </p:pic>
      <p:sp>
        <p:nvSpPr>
          <p:cNvPr id="10" name="Text Placeholder 35">
            <a:extLst>
              <a:ext uri="{FF2B5EF4-FFF2-40B4-BE49-F238E27FC236}">
                <a16:creationId xmlns:a16="http://schemas.microsoft.com/office/drawing/2014/main" id="{9729C5ED-B843-F045-A5D8-7CA4856AF50A}"/>
              </a:ext>
            </a:extLst>
          </p:cNvPr>
          <p:cNvSpPr txBox="1">
            <a:spLocks/>
          </p:cNvSpPr>
          <p:nvPr/>
        </p:nvSpPr>
        <p:spPr>
          <a:xfrm>
            <a:off x="8988330" y="3178130"/>
            <a:ext cx="2242199" cy="438830"/>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solidFill>
                  <a:srgbClr val="333333"/>
                </a:solidFill>
                <a:latin typeface="Open Sans"/>
                <a:ea typeface="Open Sans"/>
                <a:cs typeface="Open Sans"/>
              </a:rPr>
              <a:t>Foto: </a:t>
            </a:r>
            <a:r>
              <a:rPr lang="en-GB" sz="1000" i="0" dirty="0">
                <a:latin typeface="Open Sans"/>
                <a:ea typeface="Open Sans"/>
                <a:cs typeface="Open Sans"/>
                <a:hlinkClick r:id="rId10"/>
              </a:rPr>
              <a:t>"Waters" </a:t>
            </a:r>
            <a:r>
              <a:rPr lang="en-GB" sz="1000" i="0" dirty="0">
                <a:latin typeface="Open Sans"/>
                <a:ea typeface="Open Sans"/>
                <a:cs typeface="Open Sans"/>
              </a:rPr>
              <a:t>by </a:t>
            </a:r>
            <a:r>
              <a:rPr lang="en-GB" sz="1000" i="0" dirty="0">
                <a:latin typeface="Open Sans"/>
                <a:ea typeface="Open Sans"/>
                <a:cs typeface="Open Sans"/>
                <a:hlinkClick r:id="rId11"/>
              </a:rPr>
              <a:t>danpalmer </a:t>
            </a:r>
            <a:r>
              <a:rPr lang="en-GB" sz="1000" i="0" dirty="0">
                <a:latin typeface="Open Sans"/>
                <a:ea typeface="Open Sans"/>
                <a:cs typeface="Open Sans"/>
              </a:rPr>
              <a:t>is licensed under </a:t>
            </a:r>
            <a:r>
              <a:rPr lang="en-GB" sz="1000" i="0" dirty="0">
                <a:latin typeface="Open Sans"/>
                <a:ea typeface="Open Sans"/>
                <a:cs typeface="Open Sans"/>
                <a:hlinkClick r:id="rId12"/>
              </a:rPr>
              <a:t>CC BY-ND 2.0</a:t>
            </a:r>
            <a:endParaRPr lang="en-GB" sz="1000" i="0" dirty="0">
              <a:latin typeface="Open Sans"/>
              <a:ea typeface="Open Sans"/>
              <a:cs typeface="Open Sans"/>
            </a:endParaRPr>
          </a:p>
        </p:txBody>
      </p:sp>
      <p:sp>
        <p:nvSpPr>
          <p:cNvPr id="11" name="Oval 10">
            <a:extLst>
              <a:ext uri="{FF2B5EF4-FFF2-40B4-BE49-F238E27FC236}">
                <a16:creationId xmlns:a16="http://schemas.microsoft.com/office/drawing/2014/main" id="{14075B87-70EE-D44C-B922-39E089904A1A}"/>
              </a:ext>
            </a:extLst>
          </p:cNvPr>
          <p:cNvSpPr/>
          <p:nvPr/>
        </p:nvSpPr>
        <p:spPr>
          <a:xfrm>
            <a:off x="7626557" y="67524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Lecture7_Slide7.mp3" descr="Lecture7_Slide7.mp3">
            <a:hlinkClick r:id="" action="ppaction://media"/>
            <a:extLst>
              <a:ext uri="{FF2B5EF4-FFF2-40B4-BE49-F238E27FC236}">
                <a16:creationId xmlns:a16="http://schemas.microsoft.com/office/drawing/2014/main" id="{C3C400E1-2C55-4843-83D9-B905CFE5471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634660" y="710065"/>
            <a:ext cx="812800" cy="812800"/>
          </a:xfrm>
          <a:prstGeom prst="rect">
            <a:avLst/>
          </a:prstGeom>
        </p:spPr>
      </p:pic>
    </p:spTree>
    <p:extLst>
      <p:ext uri="{BB962C8B-B14F-4D97-AF65-F5344CB8AC3E}">
        <p14:creationId xmlns:p14="http://schemas.microsoft.com/office/powerpoint/2010/main" val="41201516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26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Conferencia 7.1 Referencias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fld id="{709224B1-416C-A648-9EFE-8567A5B13899}" type="slidenum">
              <a:rPr lang="en-US" smtClean="0"/>
              <a:t>8</a:t>
            </a:fld>
            <a:endParaRPr lang="en-US" dirty="0"/>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a:xfrm>
            <a:off x="668853" y="2111167"/>
            <a:ext cx="5717323" cy="4006915"/>
          </a:xfrm>
        </p:spPr>
        <p:txBody>
          <a:bodyPr/>
          <a:lstStyle/>
          <a:p>
            <a:r>
              <a:rPr lang="en-GB" dirty="0" err="1"/>
              <a:t>Narasimhan </a:t>
            </a:r>
            <a:r>
              <a:rPr lang="en-GB" dirty="0"/>
              <a:t>TN. Ciclo hidrológico y presupuestos de agua. En: Likens GE, editor. Encycl. Inland Waters, Oxford: Academic Press; 2009, p. 714-20. </a:t>
            </a:r>
            <a:r>
              <a:rPr lang="en-GB" dirty="0">
                <a:hlinkClick r:id="rId2"/>
              </a:rPr>
              <a:t>https://doi.</a:t>
            </a:r>
            <a:r>
              <a:rPr lang="en-GB" dirty="0"/>
              <a:t>org/10.1016/B978-012370626-3.00010-7 </a:t>
            </a:r>
            <a:endParaRPr lang="en-US" dirty="0"/>
          </a:p>
        </p:txBody>
      </p:sp>
    </p:spTree>
    <p:extLst>
      <p:ext uri="{BB962C8B-B14F-4D97-AF65-F5344CB8AC3E}">
        <p14:creationId xmlns:p14="http://schemas.microsoft.com/office/powerpoint/2010/main" val="494495656"/>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180923"/>
            <a:ext cx="7801155" cy="1655267"/>
          </a:xfrm>
        </p:spPr>
        <p:txBody>
          <a:bodyPr>
            <a:normAutofit/>
          </a:bodyPr>
          <a:lstStyle/>
          <a:p>
            <a:r>
              <a:rPr lang="en-US" sz="4000" dirty="0"/>
              <a:t>7.2 La cuenca hidrográfica y </a:t>
            </a:r>
            <a:r>
              <a:rPr lang="en-US" sz="4000" dirty="0" err="1"/>
              <a:t>su</a:t>
            </a:r>
            <a:r>
              <a:rPr lang="en-US" sz="4000" dirty="0"/>
              <a:t> </a:t>
            </a:r>
            <a:r>
              <a:rPr lang="en-US" sz="4000" dirty="0" err="1"/>
              <a:t>gestión</a:t>
            </a:r>
            <a:endParaRPr lang="en-US" sz="4000" dirty="0"/>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9</a:t>
            </a:fld>
            <a:endParaRPr lang="en-US"/>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7566003" y="5712568"/>
            <a:ext cx="3664528" cy="417779"/>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t>Fuente de la foto:  "</a:t>
            </a:r>
            <a:r>
              <a:rPr lang="en-GB" sz="1000" i="0" dirty="0">
                <a:hlinkClick r:id="rId5"/>
              </a:rPr>
              <a:t>Valle de Hola, Noruega</a:t>
            </a:r>
            <a:r>
              <a:rPr lang="en-GB" sz="1000" i="0" dirty="0"/>
              <a:t>" por </a:t>
            </a:r>
            <a:r>
              <a:rPr lang="en-GB" sz="1000" i="0" dirty="0">
                <a:hlinkClick r:id="rId6"/>
              </a:rPr>
              <a:t>Jon </a:t>
            </a:r>
            <a:r>
              <a:rPr lang="en-GB" sz="1000" i="0" dirty="0" err="1">
                <a:hlinkClick r:id="rId6"/>
              </a:rPr>
              <a:t>Ragnarsson </a:t>
            </a:r>
            <a:r>
              <a:rPr lang="en-GB" sz="1000" i="0" dirty="0"/>
              <a:t>está licenciada bajo </a:t>
            </a:r>
            <a:r>
              <a:rPr lang="en-GB" sz="1000" i="0" dirty="0">
                <a:hlinkClick r:id="rId7"/>
              </a:rPr>
              <a:t>CC BY-NC-ND 2.0</a:t>
            </a:r>
            <a:endParaRPr lang="en-GB" sz="400" i="0" dirty="0"/>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63576" y="1903523"/>
            <a:ext cx="7159625" cy="472256"/>
          </a:xfrm>
        </p:spPr>
        <p:txBody>
          <a:bodyPr>
            <a:noAutofit/>
          </a:bodyPr>
          <a:lstStyle/>
          <a:p>
            <a:r>
              <a:rPr lang="en-US" dirty="0"/>
              <a:t>¿Qué es una cuenca hidrográfica?</a:t>
            </a:r>
          </a:p>
        </p:txBody>
      </p:sp>
      <p:sp>
        <p:nvSpPr>
          <p:cNvPr id="9" name="Text Placeholder 4">
            <a:extLst>
              <a:ext uri="{FF2B5EF4-FFF2-40B4-BE49-F238E27FC236}">
                <a16:creationId xmlns:a16="http://schemas.microsoft.com/office/drawing/2014/main" id="{D341E594-832D-B84A-A5DA-4EC44414BC1F}"/>
              </a:ext>
            </a:extLst>
          </p:cNvPr>
          <p:cNvSpPr>
            <a:spLocks noGrp="1"/>
          </p:cNvSpPr>
          <p:nvPr>
            <p:ph type="body" sz="quarter" idx="15"/>
          </p:nvPr>
        </p:nvSpPr>
        <p:spPr>
          <a:xfrm>
            <a:off x="663576" y="2624567"/>
            <a:ext cx="6736292" cy="3670211"/>
          </a:xfrm>
        </p:spPr>
        <p:txBody>
          <a:bodyPr>
            <a:noAutofit/>
          </a:bodyPr>
          <a:lstStyle/>
          <a:p>
            <a:pPr marL="285750" lvl="0" indent="-285750">
              <a:spcBef>
                <a:spcPts val="0"/>
              </a:spcBef>
              <a:spcAft>
                <a:spcPts val="500"/>
              </a:spcAft>
              <a:buFont typeface="Arial" panose="020B0604020202020204" pitchFamily="34" charset="0"/>
              <a:buChar char="•"/>
            </a:pPr>
            <a:r>
              <a:rPr lang="en-US" sz="1800" dirty="0">
                <a:latin typeface="Open Sans"/>
                <a:ea typeface="Open Sans"/>
                <a:cs typeface="Open Sans"/>
              </a:rPr>
              <a:t>Las cuencas hidrográficas son sistemas biofísicos que definen la superficie del terreno que drena el agua hacia un punto de un arroyo o río</a:t>
            </a:r>
            <a:endParaRPr lang="en-US" sz="1800">
              <a:latin typeface="Open Sans"/>
              <a:ea typeface="Open Sans"/>
              <a:cs typeface="Open Sans"/>
            </a:endParaRPr>
          </a:p>
          <a:p>
            <a:pPr marL="285750" lvl="0" indent="-285750">
              <a:spcBef>
                <a:spcPts val="0"/>
              </a:spcBef>
              <a:spcAft>
                <a:spcPts val="500"/>
              </a:spcAft>
              <a:buFont typeface="Arial" panose="020B0604020202020204" pitchFamily="34" charset="0"/>
              <a:buChar char="•"/>
            </a:pPr>
            <a:r>
              <a:rPr lang="en-US" sz="1800" dirty="0">
                <a:solidFill>
                  <a:prstClr val="black"/>
                </a:solidFill>
              </a:rPr>
              <a:t>Principalmente determinado por la topografía:</a:t>
            </a:r>
          </a:p>
          <a:p>
            <a:pPr marL="742950" lvl="1" indent="-285750">
              <a:spcBef>
                <a:spcPts val="0"/>
              </a:spcBef>
              <a:spcAft>
                <a:spcPts val="500"/>
              </a:spcAft>
            </a:pPr>
            <a:r>
              <a:rPr lang="en-US" sz="1800">
                <a:latin typeface="Open Sans"/>
                <a:ea typeface="Open Sans"/>
                <a:cs typeface="Open Sans"/>
              </a:rPr>
              <a:t>Los contornos de una cuenca hidrográfica se denominan </a:t>
            </a:r>
            <a:r>
              <a:rPr lang="en-US" sz="1800" dirty="0">
                <a:latin typeface="Open Sans"/>
                <a:ea typeface="Open Sans"/>
                <a:cs typeface="Open Sans"/>
              </a:rPr>
              <a:t>divisoria de </a:t>
            </a:r>
            <a:r>
              <a:rPr lang="en-US" sz="1800">
                <a:latin typeface="Open Sans"/>
                <a:ea typeface="Open Sans"/>
                <a:cs typeface="Open Sans"/>
              </a:rPr>
              <a:t>aguas </a:t>
            </a:r>
            <a:r>
              <a:rPr lang="en-US" sz="1800" dirty="0">
                <a:latin typeface="Open Sans"/>
                <a:ea typeface="Open Sans"/>
                <a:cs typeface="Open Sans"/>
              </a:rPr>
              <a:t>y suelen ser crestas y colinas que separan dos cuencas hidrográficas. </a:t>
            </a:r>
            <a:endParaRPr lang="en-US" sz="1800" dirty="0"/>
          </a:p>
          <a:p>
            <a:pPr marL="742950" lvl="1" indent="-285750">
              <a:spcBef>
                <a:spcPts val="0"/>
              </a:spcBef>
              <a:spcAft>
                <a:spcPts val="500"/>
              </a:spcAft>
            </a:pPr>
            <a:r>
              <a:rPr lang="en-US" sz="1800" dirty="0">
                <a:solidFill>
                  <a:prstClr val="black"/>
                </a:solidFill>
              </a:rPr>
              <a:t>La lluvia que cae en un lado de la cresta drena en una cuenca y la que cae en el otro drena en otra</a:t>
            </a:r>
            <a:endParaRPr lang="en-US" sz="1800" dirty="0"/>
          </a:p>
          <a:p>
            <a:pPr marL="285750" lvl="0" indent="-285750">
              <a:spcBef>
                <a:spcPts val="0"/>
              </a:spcBef>
              <a:spcAft>
                <a:spcPts val="500"/>
              </a:spcAft>
              <a:buFont typeface="Arial" panose="020B0604020202020204" pitchFamily="34" charset="0"/>
              <a:buChar char="•"/>
            </a:pPr>
            <a:r>
              <a:rPr lang="en-US" sz="1800" dirty="0">
                <a:latin typeface="Open Sans"/>
                <a:ea typeface="Open Sans"/>
                <a:cs typeface="Open Sans"/>
              </a:rPr>
              <a:t>La palabra "cuenca hidrográfica" se utiliza a veces indistintamente de cuenca de drenaje o de captación.</a:t>
            </a:r>
          </a:p>
          <a:p>
            <a:pPr marL="285750" lvl="0" indent="-285750">
              <a:spcBef>
                <a:spcPts val="0"/>
              </a:spcBef>
              <a:spcAft>
                <a:spcPts val="500"/>
              </a:spcAft>
              <a:buFont typeface="Arial" panose="020B0604020202020204" pitchFamily="34" charset="0"/>
              <a:buChar char="•"/>
            </a:pPr>
            <a:r>
              <a:rPr lang="en-US" sz="1800" dirty="0">
                <a:latin typeface="Open Sans"/>
                <a:ea typeface="Open Sans"/>
                <a:cs typeface="Open Sans"/>
              </a:rPr>
              <a:t>Una cuenca hidrográfica suele estar formada por muchas cuencas diferentes</a:t>
            </a:r>
            <a:endParaRPr lang="en-US" sz="1800" b="1" dirty="0">
              <a:latin typeface="Open Sans"/>
              <a:ea typeface="Open Sans"/>
              <a:cs typeface="Open Sans"/>
            </a:endParaRP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50669" y="2648526"/>
            <a:ext cx="4085389" cy="3064042"/>
          </a:xfrm>
          <a:prstGeom prst="rect">
            <a:avLst/>
          </a:prstGeom>
        </p:spPr>
      </p:pic>
      <p:sp>
        <p:nvSpPr>
          <p:cNvPr id="8" name="Oval 7">
            <a:extLst>
              <a:ext uri="{FF2B5EF4-FFF2-40B4-BE49-F238E27FC236}">
                <a16:creationId xmlns:a16="http://schemas.microsoft.com/office/drawing/2014/main" id="{4BBB16E9-4DBC-5F4B-BE31-17562CA12D6D}"/>
              </a:ext>
            </a:extLst>
          </p:cNvPr>
          <p:cNvSpPr/>
          <p:nvPr/>
        </p:nvSpPr>
        <p:spPr>
          <a:xfrm>
            <a:off x="9814080" y="40683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7_Slide9.mp3" descr="Lecture7_Slide9.mp3">
            <a:hlinkClick r:id="" action="ppaction://media"/>
            <a:extLst>
              <a:ext uri="{FF2B5EF4-FFF2-40B4-BE49-F238E27FC236}">
                <a16:creationId xmlns:a16="http://schemas.microsoft.com/office/drawing/2014/main" id="{FBF5F960-AD22-5247-85EC-222BDC582CB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855445" y="478201"/>
            <a:ext cx="812800" cy="812800"/>
          </a:xfrm>
          <a:prstGeom prst="rect">
            <a:avLst/>
          </a:prstGeom>
        </p:spPr>
      </p:pic>
    </p:spTree>
    <p:extLst>
      <p:ext uri="{BB962C8B-B14F-4D97-AF65-F5344CB8AC3E}">
        <p14:creationId xmlns:p14="http://schemas.microsoft.com/office/powerpoint/2010/main" val="327531897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1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05D3EF8-0ED8-6F42-AD84-0DF9EF60A2D1}" vid="{5AACE8A2-302D-914D-8DC6-6A200A262B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8B7F38-C3DF-4EFB-AF18-E466318CB5F3}">
  <ds:schemaRefs>
    <ds:schemaRef ds:uri="http://schemas.microsoft.com/sharepoint/v3/contenttype/forms"/>
  </ds:schemaRefs>
</ds:datastoreItem>
</file>

<file path=customXml/itemProps2.xml><?xml version="1.0" encoding="utf-8"?>
<ds:datastoreItem xmlns:ds="http://schemas.openxmlformats.org/officeDocument/2006/customXml" ds:itemID="{AED26AF6-65A9-4E52-86E6-AF387487AE01}">
  <ds:schemaRefs>
    <ds:schemaRef ds:uri="0b696a8a-ab1a-459b-a09e-44df7cbe9330"/>
    <ds:schemaRef ds:uri="http://purl.org/dc/terms/"/>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35b8b66e-5759-43c1-a138-f967a8bf5a20"/>
    <ds:schemaRef ds:uri="http://www.w3.org/XML/1998/namespace"/>
    <ds:schemaRef ds:uri="http://purl.org/dc/dcmitype/"/>
  </ds:schemaRefs>
</ds:datastoreItem>
</file>

<file path=customXml/itemProps3.xml><?xml version="1.0" encoding="utf-8"?>
<ds:datastoreItem xmlns:ds="http://schemas.openxmlformats.org/officeDocument/2006/customXml" ds:itemID="{B59AB2BB-184E-4C17-A323-6207C2F7AB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20064</TotalTime>
  <Words>7436</Words>
  <Application>Microsoft Macintosh PowerPoint</Application>
  <PresentationFormat>Widescreen</PresentationFormat>
  <Paragraphs>281</Paragraphs>
  <Slides>27</Slides>
  <Notes>22</Notes>
  <HiddenSlides>0</HiddenSlides>
  <MMClips>22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vt:lpstr>
      <vt:lpstr>Calibri</vt:lpstr>
      <vt:lpstr>Cambria Math</vt:lpstr>
      <vt:lpstr>Open Sans</vt:lpstr>
      <vt:lpstr>Open Sans ExtraBold</vt:lpstr>
      <vt:lpstr>Open Sans SemiBold</vt:lpstr>
      <vt:lpstr>Open Sans SemiBold</vt:lpstr>
      <vt:lpstr>Roboto</vt:lpstr>
      <vt:lpstr>Segoe UI</vt:lpstr>
      <vt:lpstr>Segoe UI Semibold</vt:lpstr>
      <vt:lpstr>Office Theme</vt:lpstr>
      <vt:lpstr>LECTURA 7 El SISTEMA DEL AGUA </vt:lpstr>
      <vt:lpstr>Resultados del aprendizaje</vt:lpstr>
      <vt:lpstr>7.1 El ciclo del agua y los retos en su uso</vt:lpstr>
      <vt:lpstr>7.1 El ciclo del agua y los retos en su uso</vt:lpstr>
      <vt:lpstr>7.1 El ciclo del agua y los retos en su uso</vt:lpstr>
      <vt:lpstr>7.1 El ciclo del agua y los retos en su uso</vt:lpstr>
      <vt:lpstr>7.1 El ciclo del agua y los retos en su uso</vt:lpstr>
      <vt:lpstr>Conferencia 7.1 Referencias</vt:lpstr>
      <vt:lpstr>7.2 La cuenca hidrográfica y su gestión</vt:lpstr>
      <vt:lpstr>7.2 La cuenca hidrográfica y su gestión</vt:lpstr>
      <vt:lpstr>7.2 La cuenca hidrográfica y su gestión</vt:lpstr>
      <vt:lpstr>7.2 La cuenca hidrográfica y su gestión</vt:lpstr>
      <vt:lpstr>7.2 La cuenca hidrográfica y su gestión</vt:lpstr>
      <vt:lpstr>Conferencia 7.2 Referencias</vt:lpstr>
      <vt:lpstr>7.3 Precipitación y evapotranspiración</vt:lpstr>
      <vt:lpstr>PowerPoint Presentation</vt:lpstr>
      <vt:lpstr>PowerPoint Presentation</vt:lpstr>
      <vt:lpstr>PowerPoint Presentation</vt:lpstr>
      <vt:lpstr>PowerPoint Presentation</vt:lpstr>
      <vt:lpstr>Conferencia 7.3 Referencias</vt:lpstr>
      <vt:lpstr>7.4 Escorrentía y recarga de aguas subterráneas</vt:lpstr>
      <vt:lpstr>PowerPoint Presentation</vt:lpstr>
      <vt:lpstr>PowerPoint Presentation</vt:lpstr>
      <vt:lpstr>PowerPoint Presentation</vt:lpstr>
      <vt:lpstr>PowerPoint Presentation</vt:lpstr>
      <vt:lpstr>Conferencia 7.4 Referencias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docId:D118907DCFA5930A9A54EEAAA7807D3A</cp:keywords>
  <cp:lastModifiedBy>Rudolf Yeganyan</cp:lastModifiedBy>
  <cp:revision>715</cp:revision>
  <dcterms:created xsi:type="dcterms:W3CDTF">2021-04-22T09:38:07Z</dcterms:created>
  <dcterms:modified xsi:type="dcterms:W3CDTF">2022-11-03T17:52:59Z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