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4"/>
  </p:sldMasterIdLst>
  <p:notesMasterIdLst>
    <p:notesMasterId r:id="rId36"/>
  </p:notesMasterIdLst>
  <p:sldIdLst>
    <p:sldId id="4233" r:id="rId5"/>
    <p:sldId id="4299" r:id="rId6"/>
    <p:sldId id="4277" r:id="rId7"/>
    <p:sldId id="4305" r:id="rId8"/>
    <p:sldId id="4306" r:id="rId9"/>
    <p:sldId id="4304" r:id="rId10"/>
    <p:sldId id="4307" r:id="rId11"/>
    <p:sldId id="4315" r:id="rId12"/>
    <p:sldId id="4372" r:id="rId13"/>
    <p:sldId id="4384" r:id="rId14"/>
    <p:sldId id="4374" r:id="rId15"/>
    <p:sldId id="4378" r:id="rId16"/>
    <p:sldId id="4373" r:id="rId17"/>
    <p:sldId id="4379" r:id="rId18"/>
    <p:sldId id="4383" r:id="rId19"/>
    <p:sldId id="4301" r:id="rId20"/>
    <p:sldId id="4386" r:id="rId21"/>
    <p:sldId id="4387" r:id="rId22"/>
    <p:sldId id="4319" r:id="rId23"/>
    <p:sldId id="4368" r:id="rId24"/>
    <p:sldId id="4360" r:id="rId25"/>
    <p:sldId id="4367" r:id="rId26"/>
    <p:sldId id="4363" r:id="rId27"/>
    <p:sldId id="4308" r:id="rId28"/>
    <p:sldId id="4291" r:id="rId29"/>
    <p:sldId id="4294" r:id="rId30"/>
    <p:sldId id="4302" r:id="rId31"/>
    <p:sldId id="4369" r:id="rId32"/>
    <p:sldId id="4332" r:id="rId33"/>
    <p:sldId id="4336" r:id="rId34"/>
    <p:sldId id="427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2069"/>
    <a:srgbClr val="68C7FD"/>
    <a:srgbClr val="DEE9F5"/>
    <a:srgbClr val="FFFFFF"/>
    <a:srgbClr val="1560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33B3C66-E295-490E-B3D8-32EDBFCCB895}" v="316" dt="2026-02-09T17:49:07.946"/>
  </p1510:revLst>
</p1510:revInfo>
</file>

<file path=ppt/tableStyles.xml><?xml version="1.0" encoding="utf-8"?>
<a:tblStyleLst xmlns:a="http://schemas.openxmlformats.org/drawingml/2006/main" def="{5C22544A-7EE6-4342-B048-85BDC9FD1C3A}">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255" autoAdjust="0"/>
  </p:normalViewPr>
  <p:slideViewPr>
    <p:cSldViewPr snapToGrid="0">
      <p:cViewPr varScale="1">
        <p:scale>
          <a:sx n="55" d="100"/>
          <a:sy n="55" d="100"/>
        </p:scale>
        <p:origin x="568"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E73529-BACD-4D54-ACAF-03C480657CFA}" type="datetimeFigureOut">
              <a:rPr lang="en-GB" smtClean="0"/>
              <a:t>22/02/2026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51546DD-E4FE-4975-A0AB-47371C3CCD81}" type="slidenum">
              <a:rPr lang="en-GB" smtClean="0"/>
              <a:t>‹#›</a:t>
            </a:fld>
            <a:endParaRPr lang="en-GB"/>
          </a:p>
        </p:txBody>
      </p:sp>
    </p:spTree>
    <p:extLst>
      <p:ext uri="{BB962C8B-B14F-4D97-AF65-F5344CB8AC3E}">
        <p14:creationId xmlns:p14="http://schemas.microsoft.com/office/powerpoint/2010/main" val="32814806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051546DD-E4FE-4975-A0AB-47371C3CCD81}" type="slidenum">
              <a:rPr lang="en-GB" smtClean="0"/>
              <a:t>15</a:t>
            </a:fld>
            <a:endParaRPr lang="en-GB"/>
          </a:p>
        </p:txBody>
      </p:sp>
    </p:spTree>
    <p:extLst>
      <p:ext uri="{BB962C8B-B14F-4D97-AF65-F5344CB8AC3E}">
        <p14:creationId xmlns:p14="http://schemas.microsoft.com/office/powerpoint/2010/main" val="28592586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36504-4C35-7556-3FA0-944132CDE3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34DF4F-3E2D-6441-D416-2E4BB4A2B1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99978C-F13D-0A3A-75ED-22DDFB2F147F}"/>
              </a:ext>
            </a:extLst>
          </p:cNvPr>
          <p:cNvSpPr>
            <a:spLocks noGrp="1"/>
          </p:cNvSpPr>
          <p:nvPr>
            <p:ph type="body" idx="1"/>
          </p:nvPr>
        </p:nvSpPr>
        <p:spPr/>
        <p:txBody>
          <a:bodyPr/>
          <a:lstStyle/>
          <a:p>
            <a:pPr defTabSz="1073480">
              <a:defRPr/>
            </a:pPr>
            <a:endParaRPr lang="en-US" dirty="0">
              <a:solidFill>
                <a:schemeClr val="accent4">
                  <a:lumMod val="50000"/>
                </a:schemeClr>
              </a:solidFill>
            </a:endParaRPr>
          </a:p>
          <a:p>
            <a:pPr defTabSz="1073480">
              <a:defRPr/>
            </a:pPr>
            <a:r>
              <a:rPr lang="en-US" dirty="0">
                <a:solidFill>
                  <a:schemeClr val="accent4">
                    <a:lumMod val="50000"/>
                  </a:schemeClr>
                </a:solidFill>
              </a:rPr>
              <a:t>Higher safety risks can reduce demand for informal supply, but the use of adaptative strategies along with affordability, can reduce the perception of risks</a:t>
            </a:r>
          </a:p>
          <a:p>
            <a:pPr defTabSz="1073480">
              <a:defRPr/>
            </a:pPr>
            <a:r>
              <a:rPr lang="en-US" dirty="0">
                <a:solidFill>
                  <a:schemeClr val="accent4">
                    <a:lumMod val="50000"/>
                  </a:schemeClr>
                </a:solidFill>
              </a:rPr>
              <a:t>Flexible and affordable services, community representation, some instances of collusion may reduce the capacity to expand formal infrastructures</a:t>
            </a:r>
          </a:p>
          <a:p>
            <a:endParaRPr lang="en-GB" dirty="0"/>
          </a:p>
        </p:txBody>
      </p:sp>
      <p:sp>
        <p:nvSpPr>
          <p:cNvPr id="4" name="Slide Number Placeholder 3">
            <a:extLst>
              <a:ext uri="{FF2B5EF4-FFF2-40B4-BE49-F238E27FC236}">
                <a16:creationId xmlns:a16="http://schemas.microsoft.com/office/drawing/2014/main" id="{933693AE-B434-D366-AC64-DB78BA912E76}"/>
              </a:ext>
            </a:extLst>
          </p:cNvPr>
          <p:cNvSpPr>
            <a:spLocks noGrp="1"/>
          </p:cNvSpPr>
          <p:nvPr>
            <p:ph type="sldNum" sz="quarter" idx="5"/>
          </p:nvPr>
        </p:nvSpPr>
        <p:spPr/>
        <p:txBody>
          <a:bodyPr/>
          <a:lstStyle/>
          <a:p>
            <a:fld id="{051546DD-E4FE-4975-A0AB-47371C3CCD81}" type="slidenum">
              <a:rPr lang="en-GB" smtClean="0"/>
              <a:t>24</a:t>
            </a:fld>
            <a:endParaRPr lang="en-GB"/>
          </a:p>
        </p:txBody>
      </p:sp>
    </p:spTree>
    <p:extLst>
      <p:ext uri="{BB962C8B-B14F-4D97-AF65-F5344CB8AC3E}">
        <p14:creationId xmlns:p14="http://schemas.microsoft.com/office/powerpoint/2010/main" val="5593488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1073480">
              <a:defRPr/>
            </a:pPr>
            <a:endParaRPr lang="en-US">
              <a:solidFill>
                <a:schemeClr val="accent4">
                  <a:lumMod val="50000"/>
                </a:schemeClr>
              </a:solidFill>
            </a:endParaRPr>
          </a:p>
          <a:p>
            <a:pPr defTabSz="1073480">
              <a:defRPr/>
            </a:pPr>
            <a:r>
              <a:rPr lang="en-US">
                <a:solidFill>
                  <a:schemeClr val="accent4">
                    <a:lumMod val="50000"/>
                  </a:schemeClr>
                </a:solidFill>
              </a:rPr>
              <a:t>Higher safety risks can reduce demand for informal supply, but the use of adaptative strategies along with affordability, can reduce the perception of risks</a:t>
            </a:r>
          </a:p>
          <a:p>
            <a:pPr defTabSz="1073480">
              <a:defRPr/>
            </a:pPr>
            <a:r>
              <a:rPr lang="en-US">
                <a:solidFill>
                  <a:schemeClr val="accent4">
                    <a:lumMod val="50000"/>
                  </a:schemeClr>
                </a:solidFill>
              </a:rPr>
              <a:t>Flexible and affordable services, community representation, some instances of collusion may reduce the capacity to expand formal infrastructures</a:t>
            </a:r>
          </a:p>
          <a:p>
            <a:endParaRPr lang="en-GB"/>
          </a:p>
        </p:txBody>
      </p:sp>
      <p:sp>
        <p:nvSpPr>
          <p:cNvPr id="4" name="Slide Number Placeholder 3"/>
          <p:cNvSpPr>
            <a:spLocks noGrp="1"/>
          </p:cNvSpPr>
          <p:nvPr>
            <p:ph type="sldNum" sz="quarter" idx="5"/>
          </p:nvPr>
        </p:nvSpPr>
        <p:spPr/>
        <p:txBody>
          <a:bodyPr/>
          <a:lstStyle/>
          <a:p>
            <a:fld id="{051546DD-E4FE-4975-A0AB-47371C3CCD81}" type="slidenum">
              <a:rPr lang="en-GB" smtClean="0"/>
              <a:t>27</a:t>
            </a:fld>
            <a:endParaRPr lang="en-GB"/>
          </a:p>
        </p:txBody>
      </p:sp>
    </p:spTree>
    <p:extLst>
      <p:ext uri="{BB962C8B-B14F-4D97-AF65-F5344CB8AC3E}">
        <p14:creationId xmlns:p14="http://schemas.microsoft.com/office/powerpoint/2010/main" val="2274846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478023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3_Title and Content">
  <p:cSld name="4_Title and Content">
    <p:spTree>
      <p:nvGrpSpPr>
        <p:cNvPr id="1" name="Shape 76"/>
        <p:cNvGrpSpPr/>
        <p:nvPr/>
      </p:nvGrpSpPr>
      <p:grpSpPr>
        <a:xfrm>
          <a:off x="0" y="0"/>
          <a:ext cx="0" cy="0"/>
          <a:chOff x="0" y="0"/>
          <a:chExt cx="0" cy="0"/>
        </a:xfrm>
      </p:grpSpPr>
      <p:sp>
        <p:nvSpPr>
          <p:cNvPr id="77" name="Google Shape;77;p2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8" name="Google Shape;78;p23"/>
          <p:cNvSpPr txBox="1">
            <a:spLocks noGrp="1"/>
          </p:cNvSpPr>
          <p:nvPr>
            <p:ph type="body" idx="1"/>
          </p:nvPr>
        </p:nvSpPr>
        <p:spPr>
          <a:xfrm>
            <a:off x="605264" y="1648865"/>
            <a:ext cx="5413248"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79" name="Google Shape;79;p23"/>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0" name="Google Shape;80;p23"/>
          <p:cNvSpPr txBox="1">
            <a:spLocks noGrp="1"/>
          </p:cNvSpPr>
          <p:nvPr>
            <p:ph type="body" idx="2"/>
          </p:nvPr>
        </p:nvSpPr>
        <p:spPr>
          <a:xfrm>
            <a:off x="605365" y="2218943"/>
            <a:ext cx="5425440" cy="406303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1" name="Google Shape;81;p23"/>
          <p:cNvSpPr txBox="1">
            <a:spLocks noGrp="1"/>
          </p:cNvSpPr>
          <p:nvPr>
            <p:ph type="body" idx="3"/>
          </p:nvPr>
        </p:nvSpPr>
        <p:spPr>
          <a:xfrm>
            <a:off x="6173491" y="1648866"/>
            <a:ext cx="5425440" cy="46360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868528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 Content">
  <p:cSld name="1_Two Content">
    <p:spTree>
      <p:nvGrpSpPr>
        <p:cNvPr id="1" name="Shape 82"/>
        <p:cNvGrpSpPr/>
        <p:nvPr/>
      </p:nvGrpSpPr>
      <p:grpSpPr>
        <a:xfrm>
          <a:off x="0" y="0"/>
          <a:ext cx="0" cy="0"/>
          <a:chOff x="0" y="0"/>
          <a:chExt cx="0" cy="0"/>
        </a:xfrm>
      </p:grpSpPr>
      <p:sp>
        <p:nvSpPr>
          <p:cNvPr id="83" name="Google Shape;83;p24"/>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4" name="Google Shape;84;p24"/>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85" name="Google Shape;85;p24"/>
          <p:cNvSpPr txBox="1">
            <a:spLocks noGrp="1"/>
          </p:cNvSpPr>
          <p:nvPr>
            <p:ph type="body" idx="1"/>
          </p:nvPr>
        </p:nvSpPr>
        <p:spPr>
          <a:xfrm>
            <a:off x="605364" y="1645919"/>
            <a:ext cx="5425440" cy="4667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86" name="Google Shape;86;p24"/>
          <p:cNvSpPr txBox="1">
            <a:spLocks noGrp="1"/>
          </p:cNvSpPr>
          <p:nvPr>
            <p:ph type="body" idx="2"/>
          </p:nvPr>
        </p:nvSpPr>
        <p:spPr>
          <a:xfrm>
            <a:off x="6161199" y="1645920"/>
            <a:ext cx="5425440" cy="466705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8463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p:cSld name="1_Comparison">
    <p:spTree>
      <p:nvGrpSpPr>
        <p:cNvPr id="1" name="Shape 87"/>
        <p:cNvGrpSpPr/>
        <p:nvPr/>
      </p:nvGrpSpPr>
      <p:grpSpPr>
        <a:xfrm>
          <a:off x="0" y="0"/>
          <a:ext cx="0" cy="0"/>
          <a:chOff x="0" y="0"/>
          <a:chExt cx="0" cy="0"/>
        </a:xfrm>
      </p:grpSpPr>
      <p:sp>
        <p:nvSpPr>
          <p:cNvPr id="88" name="Google Shape;88;p25"/>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89" name="Google Shape;89;p25"/>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90" name="Google Shape;90;p2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91" name="Google Shape;91;p25"/>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2" name="Google Shape;92;p25"/>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3" name="Google Shape;93;p25"/>
          <p:cNvSpPr txBox="1">
            <a:spLocks noGrp="1"/>
          </p:cNvSpPr>
          <p:nvPr>
            <p:ph type="body" idx="4"/>
          </p:nvPr>
        </p:nvSpPr>
        <p:spPr>
          <a:xfrm>
            <a:off x="605364"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94" name="Google Shape;94;p25"/>
          <p:cNvSpPr txBox="1">
            <a:spLocks noGrp="1"/>
          </p:cNvSpPr>
          <p:nvPr>
            <p:ph type="body" idx="5"/>
          </p:nvPr>
        </p:nvSpPr>
        <p:spPr>
          <a:xfrm>
            <a:off x="6172200" y="2791968"/>
            <a:ext cx="5425440" cy="347968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11522047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95"/>
        <p:cNvGrpSpPr/>
        <p:nvPr/>
      </p:nvGrpSpPr>
      <p:grpSpPr>
        <a:xfrm>
          <a:off x="0" y="0"/>
          <a:ext cx="0" cy="0"/>
          <a:chOff x="0" y="0"/>
          <a:chExt cx="0" cy="0"/>
        </a:xfrm>
      </p:grpSpPr>
      <p:sp>
        <p:nvSpPr>
          <p:cNvPr id="96" name="Google Shape;96;p26"/>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97" name="Google Shape;97;p26"/>
          <p:cNvSpPr txBox="1">
            <a:spLocks noGrp="1"/>
          </p:cNvSpPr>
          <p:nvPr>
            <p:ph type="body" idx="1"/>
          </p:nvPr>
        </p:nvSpPr>
        <p:spPr>
          <a:xfrm>
            <a:off x="605264" y="1648866"/>
            <a:ext cx="10985843" cy="456905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98" name="Google Shape;98;p2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16903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2_Section Header" userDrawn="1">
  <p:cSld name="2_Section Header">
    <p:spTree>
      <p:nvGrpSpPr>
        <p:cNvPr id="1" name="Shape 99"/>
        <p:cNvGrpSpPr/>
        <p:nvPr/>
      </p:nvGrpSpPr>
      <p:grpSpPr>
        <a:xfrm>
          <a:off x="0" y="0"/>
          <a:ext cx="0" cy="0"/>
          <a:chOff x="0" y="0"/>
          <a:chExt cx="0" cy="0"/>
        </a:xfrm>
      </p:grpSpPr>
      <p:sp>
        <p:nvSpPr>
          <p:cNvPr id="102" name="Google Shape;102;p2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8" name="Google Shape;12;p12">
            <a:extLst>
              <a:ext uri="{FF2B5EF4-FFF2-40B4-BE49-F238E27FC236}">
                <a16:creationId xmlns:a16="http://schemas.microsoft.com/office/drawing/2014/main" id="{D144D60E-856D-FB4E-F3E0-99E7BC53827A}"/>
              </a:ext>
            </a:extLst>
          </p:cNvPr>
          <p:cNvSpPr txBox="1">
            <a:spLocks/>
          </p:cNvSpPr>
          <p:nvPr userDrawn="1"/>
        </p:nvSpPr>
        <p:spPr>
          <a:xfrm>
            <a:off x="11699893" y="6457571"/>
            <a:ext cx="424400" cy="365200"/>
          </a:xfrm>
          <a:prstGeom prst="rect">
            <a:avLst/>
          </a:prstGeom>
          <a:noFill/>
          <a:ln>
            <a:noFill/>
          </a:ln>
        </p:spPr>
        <p:txBody>
          <a:bodyPr spcFirstLastPara="1" wrap="square" lIns="68575" tIns="34275" rIns="68575" bIns="34275" anchor="ctr" anchorCtr="0">
            <a:noAutofit/>
          </a:bodyPr>
          <a:lstStyle>
            <a:defPPr>
              <a:defRPr lang="en-US"/>
            </a:defPPr>
            <a:lvl1pPr marL="0" marR="0" lvl="0"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1pPr>
            <a:lvl2pPr marL="0" marR="0" lvl="1"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2pPr>
            <a:lvl3pPr marL="0" marR="0" lvl="2"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3pPr>
            <a:lvl4pPr marL="0" marR="0" lvl="3"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4pPr>
            <a:lvl5pPr marL="0" marR="0" lvl="4"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5pPr>
            <a:lvl6pPr marL="0" marR="0" lvl="5"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6pPr>
            <a:lvl7pPr marL="0" marR="0" lvl="6"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7pPr>
            <a:lvl8pPr marL="0" marR="0" lvl="7"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8pPr>
            <a:lvl9pPr marL="0" marR="0" lvl="8" indent="0" algn="r" defTabSz="914400" rtl="0" eaLnBrk="1" latinLnBrk="0" hangingPunct="1">
              <a:lnSpc>
                <a:spcPct val="100000"/>
              </a:lnSpc>
              <a:spcBef>
                <a:spcPts val="0"/>
              </a:spcBef>
              <a:spcAft>
                <a:spcPts val="0"/>
              </a:spcAft>
              <a:buClr>
                <a:srgbClr val="000000"/>
              </a:buClr>
              <a:buSzPts val="1100"/>
              <a:buFont typeface="Arial"/>
              <a:buNone/>
              <a:defRPr sz="1467" b="1" i="0" u="none" strike="noStrike" kern="1200"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9" name="Google Shape;13;p12" descr="A picture containing website&#10;&#10;Description automatically generated">
            <a:extLst>
              <a:ext uri="{FF2B5EF4-FFF2-40B4-BE49-F238E27FC236}">
                <a16:creationId xmlns:a16="http://schemas.microsoft.com/office/drawing/2014/main" id="{763BB163-C912-397F-993C-309C21FC727A}"/>
              </a:ext>
            </a:extLst>
          </p:cNvPr>
          <p:cNvPicPr preferRelativeResize="0"/>
          <p:nvPr userDrawn="1"/>
        </p:nvPicPr>
        <p:blipFill rotWithShape="1">
          <a:blip r:embed="rId2">
            <a:alphaModFix/>
          </a:blip>
          <a:srcRect/>
          <a:stretch/>
        </p:blipFill>
        <p:spPr>
          <a:xfrm>
            <a:off x="0" y="1"/>
            <a:ext cx="12192003" cy="6858001"/>
          </a:xfrm>
          <a:prstGeom prst="rect">
            <a:avLst/>
          </a:prstGeom>
          <a:noFill/>
          <a:ln>
            <a:noFill/>
          </a:ln>
        </p:spPr>
      </p:pic>
      <p:sp>
        <p:nvSpPr>
          <p:cNvPr id="10" name="Google Shape;14;p12">
            <a:extLst>
              <a:ext uri="{FF2B5EF4-FFF2-40B4-BE49-F238E27FC236}">
                <a16:creationId xmlns:a16="http://schemas.microsoft.com/office/drawing/2014/main" id="{35324D56-4C2C-5C67-7379-63487D87F187}"/>
              </a:ext>
            </a:extLst>
          </p:cNvPr>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pic>
        <p:nvPicPr>
          <p:cNvPr id="13" name="Google Shape;17;p12" descr="A close up of a logo&#10;&#10;Description automatically generated">
            <a:extLst>
              <a:ext uri="{FF2B5EF4-FFF2-40B4-BE49-F238E27FC236}">
                <a16:creationId xmlns:a16="http://schemas.microsoft.com/office/drawing/2014/main" id="{A9189090-9069-3634-6754-83B183EF15DF}"/>
              </a:ext>
            </a:extLst>
          </p:cNvPr>
          <p:cNvPicPr preferRelativeResize="0"/>
          <p:nvPr userDrawn="1"/>
        </p:nvPicPr>
        <p:blipFill rotWithShape="1">
          <a:blip r:embed="rId3">
            <a:alphaModFix/>
          </a:blip>
          <a:srcRect/>
          <a:stretch/>
        </p:blipFill>
        <p:spPr>
          <a:xfrm>
            <a:off x="7326693" y="5792283"/>
            <a:ext cx="922936" cy="749964"/>
          </a:xfrm>
          <a:prstGeom prst="rect">
            <a:avLst/>
          </a:prstGeom>
          <a:solidFill>
            <a:schemeClr val="accent1"/>
          </a:solidFill>
          <a:ln>
            <a:noFill/>
          </a:ln>
        </p:spPr>
      </p:pic>
      <p:sp>
        <p:nvSpPr>
          <p:cNvPr id="14" name="Rectangle 13">
            <a:extLst>
              <a:ext uri="{FF2B5EF4-FFF2-40B4-BE49-F238E27FC236}">
                <a16:creationId xmlns:a16="http://schemas.microsoft.com/office/drawing/2014/main" id="{EADB5B6C-9CFB-C938-DF6D-A0F96A0AEF2F}"/>
              </a:ext>
            </a:extLst>
          </p:cNvPr>
          <p:cNvSpPr/>
          <p:nvPr userDrawn="1"/>
        </p:nvSpPr>
        <p:spPr>
          <a:xfrm>
            <a:off x="0" y="0"/>
            <a:ext cx="8463776" cy="6858000"/>
          </a:xfrm>
          <a:prstGeom prst="rect">
            <a:avLst/>
          </a:prstGeom>
          <a:solidFill>
            <a:srgbClr val="FFFFFF">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Tree>
    <p:extLst>
      <p:ext uri="{BB962C8B-B14F-4D97-AF65-F5344CB8AC3E}">
        <p14:creationId xmlns:p14="http://schemas.microsoft.com/office/powerpoint/2010/main" val="31729229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4_Title and Content">
  <p:cSld name="4_Title and Content">
    <p:spTree>
      <p:nvGrpSpPr>
        <p:cNvPr id="1" name="Shape 103"/>
        <p:cNvGrpSpPr/>
        <p:nvPr/>
      </p:nvGrpSpPr>
      <p:grpSpPr>
        <a:xfrm>
          <a:off x="0" y="0"/>
          <a:ext cx="0" cy="0"/>
          <a:chOff x="0" y="0"/>
          <a:chExt cx="0" cy="0"/>
        </a:xfrm>
      </p:grpSpPr>
      <p:sp>
        <p:nvSpPr>
          <p:cNvPr id="104" name="Google Shape;104;p28"/>
          <p:cNvSpPr txBox="1">
            <a:spLocks noGrp="1"/>
          </p:cNvSpPr>
          <p:nvPr>
            <p:ph type="body" idx="1"/>
          </p:nvPr>
        </p:nvSpPr>
        <p:spPr>
          <a:xfrm>
            <a:off x="609600" y="2032575"/>
            <a:ext cx="10690000" cy="4201064"/>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105" name="Google Shape;105;p2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06" name="Google Shape;106;p28"/>
          <p:cNvSpPr txBox="1">
            <a:spLocks noGrp="1"/>
          </p:cNvSpPr>
          <p:nvPr>
            <p:ph type="title"/>
          </p:nvPr>
        </p:nvSpPr>
        <p:spPr>
          <a:xfrm>
            <a:off x="609600" y="518477"/>
            <a:ext cx="10690000"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SzPts val="33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07" name="Google Shape;107;p28"/>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08" name="Google Shape;108;p28"/>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808206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09"/>
        <p:cNvGrpSpPr/>
        <p:nvPr/>
      </p:nvGrpSpPr>
      <p:grpSpPr>
        <a:xfrm>
          <a:off x="0" y="0"/>
          <a:ext cx="0" cy="0"/>
          <a:chOff x="0" y="0"/>
          <a:chExt cx="0" cy="0"/>
        </a:xfrm>
      </p:grpSpPr>
      <p:sp>
        <p:nvSpPr>
          <p:cNvPr id="110" name="Google Shape;110;p29"/>
          <p:cNvSpPr txBox="1">
            <a:spLocks noGrp="1"/>
          </p:cNvSpPr>
          <p:nvPr>
            <p:ph type="ctrTitle"/>
          </p:nvPr>
        </p:nvSpPr>
        <p:spPr>
          <a:xfrm>
            <a:off x="609600" y="992767"/>
            <a:ext cx="10692384" cy="2736800"/>
          </a:xfrm>
          <a:prstGeom prst="rect">
            <a:avLst/>
          </a:prstGeom>
          <a:noFill/>
          <a:ln>
            <a:noFill/>
          </a:ln>
        </p:spPr>
        <p:txBody>
          <a:bodyPr spcFirstLastPara="1" wrap="square" lIns="91425" tIns="91425" rIns="91425" bIns="91425" anchor="b" anchorCtr="0">
            <a:normAutofit/>
          </a:bodyPr>
          <a:lstStyle>
            <a:lvl1pPr lvl="0" algn="ctr">
              <a:lnSpc>
                <a:spcPct val="9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a:endParaRPr/>
          </a:p>
        </p:txBody>
      </p:sp>
      <p:sp>
        <p:nvSpPr>
          <p:cNvPr id="111" name="Google Shape;111;p29"/>
          <p:cNvSpPr txBox="1">
            <a:spLocks noGrp="1"/>
          </p:cNvSpPr>
          <p:nvPr>
            <p:ph type="subTitle" idx="1"/>
          </p:nvPr>
        </p:nvSpPr>
        <p:spPr>
          <a:xfrm>
            <a:off x="609600" y="3849953"/>
            <a:ext cx="10692384" cy="105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12" name="Google Shape;112;p2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13" name="Google Shape;113;p29"/>
          <p:cNvSpPr txBox="1">
            <a:spLocks noGrp="1"/>
          </p:cNvSpPr>
          <p:nvPr>
            <p:ph type="dt" idx="10"/>
          </p:nvPr>
        </p:nvSpPr>
        <p:spPr>
          <a:xfrm>
            <a:off x="609600" y="6492771"/>
            <a:ext cx="2763520" cy="294796"/>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
        <p:nvSpPr>
          <p:cNvPr id="114" name="Google Shape;114;p29"/>
          <p:cNvSpPr txBox="1">
            <a:spLocks noGrp="1"/>
          </p:cNvSpPr>
          <p:nvPr>
            <p:ph type="ftr" idx="11"/>
          </p:nvPr>
        </p:nvSpPr>
        <p:spPr>
          <a:xfrm>
            <a:off x="3805760" y="6492773"/>
            <a:ext cx="4114800" cy="294796"/>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1" i="0" u="none" strike="noStrike" cap="none">
                <a:solidFill>
                  <a:schemeClr val="dk2"/>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1870678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2_Custom Layout">
  <p:cSld name="2_Custom Layout">
    <p:spTree>
      <p:nvGrpSpPr>
        <p:cNvPr id="1" name="Shape 11"/>
        <p:cNvGrpSpPr/>
        <p:nvPr/>
      </p:nvGrpSpPr>
      <p:grpSpPr>
        <a:xfrm>
          <a:off x="0" y="0"/>
          <a:ext cx="0" cy="0"/>
          <a:chOff x="0" y="0"/>
          <a:chExt cx="0" cy="0"/>
        </a:xfrm>
      </p:grpSpPr>
      <p:sp>
        <p:nvSpPr>
          <p:cNvPr id="12" name="Google Shape;12;p1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14" name="Google Shape;14;p12"/>
          <p:cNvSpPr txBox="1">
            <a:spLocks noGrp="1"/>
          </p:cNvSpPr>
          <p:nvPr>
            <p:ph type="body" idx="1"/>
          </p:nvPr>
        </p:nvSpPr>
        <p:spPr>
          <a:xfrm>
            <a:off x="8856617" y="5991497"/>
            <a:ext cx="2926080"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5" name="Google Shape;15;p12"/>
          <p:cNvSpPr txBox="1">
            <a:spLocks noGrp="1"/>
          </p:cNvSpPr>
          <p:nvPr>
            <p:ph type="body" idx="2"/>
          </p:nvPr>
        </p:nvSpPr>
        <p:spPr>
          <a:xfrm>
            <a:off x="447040" y="4627155"/>
            <a:ext cx="7802589" cy="1015077"/>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320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16" name="Google Shape;16;p12"/>
          <p:cNvSpPr txBox="1">
            <a:spLocks noGrp="1"/>
          </p:cNvSpPr>
          <p:nvPr>
            <p:ph type="body" idx="3"/>
          </p:nvPr>
        </p:nvSpPr>
        <p:spPr>
          <a:xfrm>
            <a:off x="447041" y="5792283"/>
            <a:ext cx="6580777" cy="792480"/>
          </a:xfrm>
          <a:prstGeom prst="rect">
            <a:avLst/>
          </a:prstGeom>
          <a:noFill/>
          <a:ln>
            <a:noFill/>
          </a:ln>
        </p:spPr>
        <p:txBody>
          <a:bodyPr spcFirstLastPara="1" wrap="square" lIns="18275" tIns="0" rIns="18275" bIns="0" anchor="t" anchorCtr="0">
            <a:normAutofit/>
          </a:bodyPr>
          <a:lstStyle>
            <a:lvl1pPr marL="609585" lvl="0" indent="-304792" algn="l">
              <a:lnSpc>
                <a:spcPct val="90000"/>
              </a:lnSpc>
              <a:spcBef>
                <a:spcPts val="400"/>
              </a:spcBef>
              <a:spcAft>
                <a:spcPts val="0"/>
              </a:spcAft>
              <a:buClr>
                <a:schemeClr val="lt1"/>
              </a:buClr>
              <a:buSzPts val="1200"/>
              <a:buFont typeface="Open Sans SemiBold"/>
              <a:buNone/>
              <a:defRPr sz="1600" b="0">
                <a:solidFill>
                  <a:schemeClr val="lt1"/>
                </a:solidFill>
              </a:defRPr>
            </a:lvl1pPr>
            <a:lvl2pPr marL="1219170" lvl="1" indent="-423323" algn="l">
              <a:lnSpc>
                <a:spcPct val="90000"/>
              </a:lnSpc>
              <a:spcBef>
                <a:spcPts val="533"/>
              </a:spcBef>
              <a:spcAft>
                <a:spcPts val="0"/>
              </a:spcAft>
              <a:buClr>
                <a:schemeClr val="dk1"/>
              </a:buClr>
              <a:buSzPts val="1400"/>
              <a:buChar char="•"/>
              <a:defRPr/>
            </a:lvl2pPr>
            <a:lvl3pPr marL="1828754" lvl="2" indent="-423323" algn="l">
              <a:lnSpc>
                <a:spcPct val="90000"/>
              </a:lnSpc>
              <a:spcBef>
                <a:spcPts val="533"/>
              </a:spcBef>
              <a:spcAft>
                <a:spcPts val="0"/>
              </a:spcAft>
              <a:buClr>
                <a:schemeClr val="dk1"/>
              </a:buClr>
              <a:buSzPts val="1400"/>
              <a:buChar char="•"/>
              <a:defRPr/>
            </a:lvl3pPr>
            <a:lvl4pPr marL="2438339" lvl="3" indent="-423323" algn="l">
              <a:lnSpc>
                <a:spcPct val="90000"/>
              </a:lnSpc>
              <a:spcBef>
                <a:spcPts val="533"/>
              </a:spcBef>
              <a:spcAft>
                <a:spcPts val="0"/>
              </a:spcAft>
              <a:buClr>
                <a:schemeClr val="dk1"/>
              </a:buClr>
              <a:buSzPts val="1400"/>
              <a:buChar char="•"/>
              <a:defRPr/>
            </a:lvl4pPr>
            <a:lvl5pPr marL="3047924" lvl="4" indent="-423323" algn="l">
              <a:lnSpc>
                <a:spcPct val="90000"/>
              </a:lnSpc>
              <a:spcBef>
                <a:spcPts val="533"/>
              </a:spcBef>
              <a:spcAft>
                <a:spcPts val="0"/>
              </a:spcAft>
              <a:buClr>
                <a:schemeClr val="dk1"/>
              </a:buClr>
              <a:buSzPts val="1400"/>
              <a:buChar char="•"/>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42490113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18"/>
        <p:cNvGrpSpPr/>
        <p:nvPr/>
      </p:nvGrpSpPr>
      <p:grpSpPr>
        <a:xfrm>
          <a:off x="0" y="0"/>
          <a:ext cx="0" cy="0"/>
          <a:chOff x="0" y="0"/>
          <a:chExt cx="0" cy="0"/>
        </a:xfrm>
      </p:grpSpPr>
      <p:sp>
        <p:nvSpPr>
          <p:cNvPr id="19" name="Google Shape;19;p13"/>
          <p:cNvSpPr txBox="1">
            <a:spLocks noGrp="1"/>
          </p:cNvSpPr>
          <p:nvPr>
            <p:ph type="title"/>
          </p:nvPr>
        </p:nvSpPr>
        <p:spPr>
          <a:xfrm>
            <a:off x="605265" y="188671"/>
            <a:ext cx="10985841" cy="859544"/>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rgbClr val="012069"/>
                </a:solidFill>
                <a:latin typeface="Calibri" panose="020F0502020204030204" pitchFamily="34" charset="0"/>
                <a:cs typeface="Calibri" panose="020F0502020204030204" pitchFamily="34" charset="0"/>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0" name="Google Shape;20;p13"/>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8874592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0EBF2-110D-0B41-32E1-52A16548D201}"/>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D305FEBE-FCBE-F793-D6CD-C857A0079AA8}"/>
              </a:ext>
            </a:extLst>
          </p:cNvPr>
          <p:cNvSpPr>
            <a:spLocks noGrp="1"/>
          </p:cNvSpPr>
          <p:nvPr>
            <p:ph type="sldNum" idx="10"/>
          </p:nvPr>
        </p:nvSpPr>
        <p:spPr/>
        <p:txBody>
          <a:bodyPr/>
          <a:lstStyle/>
          <a:p>
            <a:fld id="{00000000-1234-1234-1234-123412341234}" type="slidenum">
              <a:rPr lang="en-GB" smtClean="0"/>
              <a:pPr/>
              <a:t>‹#›</a:t>
            </a:fld>
            <a:endParaRPr lang="en-GB"/>
          </a:p>
        </p:txBody>
      </p:sp>
    </p:spTree>
    <p:extLst>
      <p:ext uri="{BB962C8B-B14F-4D97-AF65-F5344CB8AC3E}">
        <p14:creationId xmlns:p14="http://schemas.microsoft.com/office/powerpoint/2010/main" val="22575402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spTree>
      <p:nvGrpSpPr>
        <p:cNvPr id="1" name="Shape 29"/>
        <p:cNvGrpSpPr/>
        <p:nvPr/>
      </p:nvGrpSpPr>
      <p:grpSpPr>
        <a:xfrm>
          <a:off x="0" y="0"/>
          <a:ext cx="0" cy="0"/>
          <a:chOff x="0" y="0"/>
          <a:chExt cx="0" cy="0"/>
        </a:xfrm>
      </p:grpSpPr>
      <p:pic>
        <p:nvPicPr>
          <p:cNvPr id="30" name="Google Shape;30;p15"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1" name="Google Shape;31;p15"/>
          <p:cNvSpPr txBox="1">
            <a:spLocks noGrp="1"/>
          </p:cNvSpPr>
          <p:nvPr>
            <p:ph type="title"/>
          </p:nvPr>
        </p:nvSpPr>
        <p:spPr>
          <a:xfrm>
            <a:off x="609600" y="3325091"/>
            <a:ext cx="6270400" cy="2731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1"/>
              </a:buClr>
              <a:buSzPts val="4400"/>
              <a:buFont typeface="Open Sans"/>
              <a:buNone/>
              <a:defRPr sz="5867" b="0" i="0">
                <a:latin typeface="Open Sans"/>
                <a:ea typeface="Open Sans"/>
                <a:cs typeface="Open Sans"/>
                <a:sym typeface="Open Sans"/>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2" name="Google Shape;32;p15"/>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0548683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A2E92-910E-2723-1FDF-B85B11C5D52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2538A6C-1DFC-6B1A-1AB3-4CE46C0FA1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C116EDD-CAB6-666D-DD1E-26CB0F70CAE1}"/>
              </a:ext>
            </a:extLst>
          </p:cNvPr>
          <p:cNvSpPr>
            <a:spLocks noGrp="1"/>
          </p:cNvSpPr>
          <p:nvPr>
            <p:ph type="dt" sz="half" idx="10"/>
          </p:nvPr>
        </p:nvSpPr>
        <p:spPr/>
        <p:txBody>
          <a:bodyPr/>
          <a:lstStyle/>
          <a:p>
            <a:fld id="{53061BEA-FB4C-43DD-8975-3BD5FF5CD48C}" type="datetimeFigureOut">
              <a:rPr lang="en-GB" smtClean="0"/>
              <a:t>22/02/2026</a:t>
            </a:fld>
            <a:endParaRPr lang="en-GB"/>
          </a:p>
        </p:txBody>
      </p:sp>
      <p:sp>
        <p:nvSpPr>
          <p:cNvPr id="5" name="Footer Placeholder 4">
            <a:extLst>
              <a:ext uri="{FF2B5EF4-FFF2-40B4-BE49-F238E27FC236}">
                <a16:creationId xmlns:a16="http://schemas.microsoft.com/office/drawing/2014/main" id="{56472170-D376-6951-3056-774410FFA44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F1BE0B-128B-439B-E077-C3FB19878A11}"/>
              </a:ext>
            </a:extLst>
          </p:cNvPr>
          <p:cNvSpPr>
            <a:spLocks noGrp="1"/>
          </p:cNvSpPr>
          <p:nvPr>
            <p:ph type="sldNum" sz="quarter" idx="12"/>
          </p:nvPr>
        </p:nvSpPr>
        <p:spPr/>
        <p:txBody>
          <a:bodyPr/>
          <a:lstStyle/>
          <a:p>
            <a:fld id="{92FC14AD-7316-44A7-96A3-9154B50FE85C}" type="slidenum">
              <a:rPr lang="en-GB" smtClean="0"/>
              <a:t>‹#›</a:t>
            </a:fld>
            <a:endParaRPr lang="en-GB"/>
          </a:p>
        </p:txBody>
      </p:sp>
    </p:spTree>
    <p:extLst>
      <p:ext uri="{BB962C8B-B14F-4D97-AF65-F5344CB8AC3E}">
        <p14:creationId xmlns:p14="http://schemas.microsoft.com/office/powerpoint/2010/main" val="925164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16" descr="Graphical user interface, sunburst chart&#10;&#10;Description automatically generated"/>
          <p:cNvPicPr preferRelativeResize="0"/>
          <p:nvPr/>
        </p:nvPicPr>
        <p:blipFill rotWithShape="1">
          <a:blip r:embed="rId2">
            <a:alphaModFix/>
          </a:blip>
          <a:srcRect/>
          <a:stretch/>
        </p:blipFill>
        <p:spPr>
          <a:xfrm>
            <a:off x="0" y="1"/>
            <a:ext cx="12192003" cy="6858001"/>
          </a:xfrm>
          <a:prstGeom prst="rect">
            <a:avLst/>
          </a:prstGeom>
          <a:noFill/>
          <a:ln>
            <a:noFill/>
          </a:ln>
        </p:spPr>
      </p:pic>
      <p:sp>
        <p:nvSpPr>
          <p:cNvPr id="35" name="Google Shape;35;p16"/>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36" name="Google Shape;36;p16"/>
          <p:cNvSpPr txBox="1">
            <a:spLocks noGrp="1"/>
          </p:cNvSpPr>
          <p:nvPr>
            <p:ph type="title"/>
          </p:nvPr>
        </p:nvSpPr>
        <p:spPr>
          <a:xfrm>
            <a:off x="605265" y="188671"/>
            <a:ext cx="4799856"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dk1"/>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7" name="Google Shape;37;p16"/>
          <p:cNvSpPr txBox="1">
            <a:spLocks noGrp="1"/>
          </p:cNvSpPr>
          <p:nvPr>
            <p:ph type="body" idx="1"/>
          </p:nvPr>
        </p:nvSpPr>
        <p:spPr>
          <a:xfrm>
            <a:off x="605264" y="1645920"/>
            <a:ext cx="4799856" cy="4074160"/>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200"/>
              </a:spcBef>
              <a:spcAft>
                <a:spcPts val="0"/>
              </a:spcAft>
              <a:buClr>
                <a:schemeClr val="dk1"/>
              </a:buClr>
              <a:buSzPts val="1500"/>
              <a:buFont typeface="Arial"/>
              <a:buNone/>
              <a:defRPr sz="2000" b="1"/>
            </a:lvl1pPr>
            <a:lvl2pPr marL="1219170" lvl="1" indent="-431789" algn="l">
              <a:lnSpc>
                <a:spcPct val="90000"/>
              </a:lnSpc>
              <a:spcBef>
                <a:spcPts val="533"/>
              </a:spcBef>
              <a:spcAft>
                <a:spcPts val="0"/>
              </a:spcAft>
              <a:buClr>
                <a:schemeClr val="dk1"/>
              </a:buClr>
              <a:buSzPts val="1500"/>
              <a:buChar char="•"/>
              <a:defRPr sz="2000"/>
            </a:lvl2pPr>
            <a:lvl3pPr marL="1828754" lvl="2" indent="-406390" algn="l">
              <a:lnSpc>
                <a:spcPct val="90000"/>
              </a:lnSpc>
              <a:spcBef>
                <a:spcPts val="533"/>
              </a:spcBef>
              <a:spcAft>
                <a:spcPts val="0"/>
              </a:spcAft>
              <a:buClr>
                <a:schemeClr val="dk1"/>
              </a:buClr>
              <a:buSzPts val="1200"/>
              <a:buChar char="•"/>
              <a:defRPr sz="1600"/>
            </a:lvl3pPr>
            <a:lvl4pPr marL="2438339" lvl="3" indent="-406390" algn="l">
              <a:lnSpc>
                <a:spcPct val="90000"/>
              </a:lnSpc>
              <a:spcBef>
                <a:spcPts val="533"/>
              </a:spcBef>
              <a:spcAft>
                <a:spcPts val="0"/>
              </a:spcAft>
              <a:buClr>
                <a:schemeClr val="dk1"/>
              </a:buClr>
              <a:buSzPts val="1200"/>
              <a:buChar char="•"/>
              <a:defRPr sz="1600"/>
            </a:lvl4pPr>
            <a:lvl5pPr marL="3047924" lvl="4" indent="-406390" algn="l">
              <a:lnSpc>
                <a:spcPct val="90000"/>
              </a:lnSpc>
              <a:spcBef>
                <a:spcPts val="533"/>
              </a:spcBef>
              <a:spcAft>
                <a:spcPts val="0"/>
              </a:spcAft>
              <a:buClr>
                <a:schemeClr val="dk1"/>
              </a:buClr>
              <a:buSzPts val="1200"/>
              <a:buChar char="•"/>
              <a:defRPr sz="1600"/>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Tree>
    <p:extLst>
      <p:ext uri="{BB962C8B-B14F-4D97-AF65-F5344CB8AC3E}">
        <p14:creationId xmlns:p14="http://schemas.microsoft.com/office/powerpoint/2010/main" val="1013698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38"/>
        <p:cNvGrpSpPr/>
        <p:nvPr/>
      </p:nvGrpSpPr>
      <p:grpSpPr>
        <a:xfrm>
          <a:off x="0" y="0"/>
          <a:ext cx="0" cy="0"/>
          <a:chOff x="0" y="0"/>
          <a:chExt cx="0" cy="0"/>
        </a:xfrm>
      </p:grpSpPr>
      <p:sp>
        <p:nvSpPr>
          <p:cNvPr id="39" name="Google Shape;39;p17"/>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0" name="Google Shape;40;p17"/>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1" name="Google Shape;41;p17"/>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2" name="Google Shape;42;p17"/>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3" name="Google Shape;43;p17"/>
          <p:cNvSpPr txBox="1">
            <a:spLocks noGrp="1"/>
          </p:cNvSpPr>
          <p:nvPr>
            <p:ph type="body" idx="3"/>
          </p:nvPr>
        </p:nvSpPr>
        <p:spPr>
          <a:xfrm>
            <a:off x="605365" y="1645920"/>
            <a:ext cx="10984992"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767474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3_Title and Content">
  <p:cSld name="3_Title and Content">
    <p:spTree>
      <p:nvGrpSpPr>
        <p:cNvPr id="1" name="Shape 44"/>
        <p:cNvGrpSpPr/>
        <p:nvPr/>
      </p:nvGrpSpPr>
      <p:grpSpPr>
        <a:xfrm>
          <a:off x="0" y="0"/>
          <a:ext cx="0" cy="0"/>
          <a:chOff x="0" y="0"/>
          <a:chExt cx="0" cy="0"/>
        </a:xfrm>
      </p:grpSpPr>
      <p:sp>
        <p:nvSpPr>
          <p:cNvPr id="45" name="Google Shape;45;p18"/>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46" name="Google Shape;46;p18"/>
          <p:cNvSpPr txBox="1">
            <a:spLocks noGrp="1"/>
          </p:cNvSpPr>
          <p:nvPr>
            <p:ph type="body" idx="1"/>
          </p:nvPr>
        </p:nvSpPr>
        <p:spPr>
          <a:xfrm>
            <a:off x="605264" y="1648865"/>
            <a:ext cx="54254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7" name="Google Shape;47;p18"/>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48" name="Google Shape;48;p18"/>
          <p:cNvSpPr txBox="1">
            <a:spLocks noGrp="1"/>
          </p:cNvSpPr>
          <p:nvPr>
            <p:ph type="body" idx="2"/>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49" name="Google Shape;49;p18"/>
          <p:cNvSpPr txBox="1">
            <a:spLocks noGrp="1"/>
          </p:cNvSpPr>
          <p:nvPr>
            <p:ph type="body" idx="3"/>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0" name="Google Shape;50;p18"/>
          <p:cNvSpPr txBox="1">
            <a:spLocks noGrp="1"/>
          </p:cNvSpPr>
          <p:nvPr>
            <p:ph type="body" idx="4"/>
          </p:nvPr>
        </p:nvSpPr>
        <p:spPr>
          <a:xfrm>
            <a:off x="605365" y="2218944"/>
            <a:ext cx="5425440" cy="3425713"/>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1" name="Google Shape;51;p18"/>
          <p:cNvSpPr txBox="1">
            <a:spLocks noGrp="1"/>
          </p:cNvSpPr>
          <p:nvPr>
            <p:ph type="body" idx="5"/>
          </p:nvPr>
        </p:nvSpPr>
        <p:spPr>
          <a:xfrm>
            <a:off x="6161195" y="1645680"/>
            <a:ext cx="5425440" cy="39989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4289658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2"/>
        <p:cNvGrpSpPr/>
        <p:nvPr/>
      </p:nvGrpSpPr>
      <p:grpSpPr>
        <a:xfrm>
          <a:off x="0" y="0"/>
          <a:ext cx="0" cy="0"/>
          <a:chOff x="0" y="0"/>
          <a:chExt cx="0" cy="0"/>
        </a:xfrm>
      </p:grpSpPr>
      <p:sp>
        <p:nvSpPr>
          <p:cNvPr id="53" name="Google Shape;53;p19"/>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54" name="Google Shape;54;p19"/>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55" name="Google Shape;55;p19"/>
          <p:cNvSpPr txBox="1">
            <a:spLocks noGrp="1"/>
          </p:cNvSpPr>
          <p:nvPr>
            <p:ph type="body" idx="1"/>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6" name="Google Shape;56;p19"/>
          <p:cNvSpPr txBox="1">
            <a:spLocks noGrp="1"/>
          </p:cNvSpPr>
          <p:nvPr>
            <p:ph type="body" idx="2"/>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57" name="Google Shape;57;p19"/>
          <p:cNvSpPr txBox="1">
            <a:spLocks noGrp="1"/>
          </p:cNvSpPr>
          <p:nvPr>
            <p:ph type="body" idx="3"/>
          </p:nvPr>
        </p:nvSpPr>
        <p:spPr>
          <a:xfrm>
            <a:off x="605364"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58" name="Google Shape;58;p19"/>
          <p:cNvSpPr txBox="1">
            <a:spLocks noGrp="1"/>
          </p:cNvSpPr>
          <p:nvPr>
            <p:ph type="body" idx="4"/>
          </p:nvPr>
        </p:nvSpPr>
        <p:spPr>
          <a:xfrm>
            <a:off x="6161199" y="1645920"/>
            <a:ext cx="5425440" cy="3767328"/>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211955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9"/>
        <p:cNvGrpSpPr/>
        <p:nvPr/>
      </p:nvGrpSpPr>
      <p:grpSpPr>
        <a:xfrm>
          <a:off x="0" y="0"/>
          <a:ext cx="0" cy="0"/>
          <a:chOff x="0" y="0"/>
          <a:chExt cx="0" cy="0"/>
        </a:xfrm>
      </p:grpSpPr>
      <p:sp>
        <p:nvSpPr>
          <p:cNvPr id="60" name="Google Shape;60;p20"/>
          <p:cNvSpPr txBox="1">
            <a:spLocks noGrp="1"/>
          </p:cNvSpPr>
          <p:nvPr>
            <p:ph type="body" idx="1"/>
          </p:nvPr>
        </p:nvSpPr>
        <p:spPr>
          <a:xfrm>
            <a:off x="605264"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i="0">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1" name="Google Shape;61;p20"/>
          <p:cNvSpPr txBox="1">
            <a:spLocks noGrp="1"/>
          </p:cNvSpPr>
          <p:nvPr>
            <p:ph type="body" idx="2"/>
          </p:nvPr>
        </p:nvSpPr>
        <p:spPr>
          <a:xfrm>
            <a:off x="6172200" y="2218944"/>
            <a:ext cx="5425440" cy="455200"/>
          </a:xfrm>
          <a:prstGeom prst="rect">
            <a:avLst/>
          </a:prstGeom>
          <a:noFill/>
          <a:ln>
            <a:noFill/>
          </a:ln>
        </p:spPr>
        <p:txBody>
          <a:bodyPr spcFirstLastPara="1" wrap="square" lIns="68575" tIns="34275" rIns="68575" bIns="34275" anchor="b" anchorCtr="0">
            <a:normAutofit/>
          </a:bodyPr>
          <a:lstStyle>
            <a:lvl1pPr marL="609585" lvl="0" indent="-304792" algn="l">
              <a:lnSpc>
                <a:spcPct val="90000"/>
              </a:lnSpc>
              <a:spcBef>
                <a:spcPts val="1067"/>
              </a:spcBef>
              <a:spcAft>
                <a:spcPts val="0"/>
              </a:spcAft>
              <a:buClr>
                <a:schemeClr val="dk1"/>
              </a:buClr>
              <a:buSzPts val="1500"/>
              <a:buFont typeface="Open Sans SemiBold"/>
              <a:buNone/>
              <a:defRPr sz="2000" b="1"/>
            </a:lvl1pPr>
            <a:lvl2pPr marL="1219170" lvl="1" indent="-304792" algn="l">
              <a:lnSpc>
                <a:spcPct val="90000"/>
              </a:lnSpc>
              <a:spcBef>
                <a:spcPts val="533"/>
              </a:spcBef>
              <a:spcAft>
                <a:spcPts val="0"/>
              </a:spcAft>
              <a:buClr>
                <a:schemeClr val="dk1"/>
              </a:buClr>
              <a:buSzPts val="1500"/>
              <a:buNone/>
              <a:defRPr sz="2000" b="1"/>
            </a:lvl2pPr>
            <a:lvl3pPr marL="1828754" lvl="2" indent="-304792" algn="l">
              <a:lnSpc>
                <a:spcPct val="90000"/>
              </a:lnSpc>
              <a:spcBef>
                <a:spcPts val="533"/>
              </a:spcBef>
              <a:spcAft>
                <a:spcPts val="0"/>
              </a:spcAft>
              <a:buClr>
                <a:schemeClr val="dk1"/>
              </a:buClr>
              <a:buSzPts val="1400"/>
              <a:buNone/>
              <a:defRPr sz="1867" b="1"/>
            </a:lvl3pPr>
            <a:lvl4pPr marL="2438339" lvl="3" indent="-304792" algn="l">
              <a:lnSpc>
                <a:spcPct val="90000"/>
              </a:lnSpc>
              <a:spcBef>
                <a:spcPts val="533"/>
              </a:spcBef>
              <a:spcAft>
                <a:spcPts val="0"/>
              </a:spcAft>
              <a:buClr>
                <a:schemeClr val="dk1"/>
              </a:buClr>
              <a:buSzPts val="1200"/>
              <a:buNone/>
              <a:defRPr sz="1600" b="1"/>
            </a:lvl4pPr>
            <a:lvl5pPr marL="3047924" lvl="4" indent="-304792" algn="l">
              <a:lnSpc>
                <a:spcPct val="90000"/>
              </a:lnSpc>
              <a:spcBef>
                <a:spcPts val="533"/>
              </a:spcBef>
              <a:spcAft>
                <a:spcPts val="0"/>
              </a:spcAft>
              <a:buClr>
                <a:schemeClr val="dk1"/>
              </a:buClr>
              <a:buSzPts val="1200"/>
              <a:buNone/>
              <a:defRPr sz="1600" b="1"/>
            </a:lvl5pPr>
            <a:lvl6pPr marL="3657509" lvl="5" indent="-304792" algn="l">
              <a:lnSpc>
                <a:spcPct val="90000"/>
              </a:lnSpc>
              <a:spcBef>
                <a:spcPts val="533"/>
              </a:spcBef>
              <a:spcAft>
                <a:spcPts val="0"/>
              </a:spcAft>
              <a:buClr>
                <a:schemeClr val="dk1"/>
              </a:buClr>
              <a:buSzPts val="1200"/>
              <a:buNone/>
              <a:defRPr sz="1600" b="1"/>
            </a:lvl6pPr>
            <a:lvl7pPr marL="4267093" lvl="6" indent="-304792" algn="l">
              <a:lnSpc>
                <a:spcPct val="90000"/>
              </a:lnSpc>
              <a:spcBef>
                <a:spcPts val="533"/>
              </a:spcBef>
              <a:spcAft>
                <a:spcPts val="0"/>
              </a:spcAft>
              <a:buClr>
                <a:schemeClr val="dk1"/>
              </a:buClr>
              <a:buSzPts val="1200"/>
              <a:buNone/>
              <a:defRPr sz="1600" b="1"/>
            </a:lvl7pPr>
            <a:lvl8pPr marL="4876678" lvl="7" indent="-304792" algn="l">
              <a:lnSpc>
                <a:spcPct val="90000"/>
              </a:lnSpc>
              <a:spcBef>
                <a:spcPts val="533"/>
              </a:spcBef>
              <a:spcAft>
                <a:spcPts val="0"/>
              </a:spcAft>
              <a:buClr>
                <a:schemeClr val="dk1"/>
              </a:buClr>
              <a:buSzPts val="1200"/>
              <a:buNone/>
              <a:defRPr sz="1600" b="1"/>
            </a:lvl8pPr>
            <a:lvl9pPr marL="5486263" lvl="8" indent="-304792" algn="l">
              <a:lnSpc>
                <a:spcPct val="90000"/>
              </a:lnSpc>
              <a:spcBef>
                <a:spcPts val="533"/>
              </a:spcBef>
              <a:spcAft>
                <a:spcPts val="0"/>
              </a:spcAft>
              <a:buClr>
                <a:schemeClr val="dk1"/>
              </a:buClr>
              <a:buSzPts val="1200"/>
              <a:buNone/>
              <a:defRPr sz="1600" b="1"/>
            </a:lvl9pPr>
          </a:lstStyle>
          <a:p>
            <a:endParaRPr/>
          </a:p>
        </p:txBody>
      </p:sp>
      <p:sp>
        <p:nvSpPr>
          <p:cNvPr id="62" name="Google Shape;62;p20"/>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63" name="Google Shape;63;p20"/>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64" name="Google Shape;64;p20"/>
          <p:cNvSpPr txBox="1">
            <a:spLocks noGrp="1"/>
          </p:cNvSpPr>
          <p:nvPr>
            <p:ph type="body" idx="3"/>
          </p:nvPr>
        </p:nvSpPr>
        <p:spPr>
          <a:xfrm>
            <a:off x="605264" y="1648865"/>
            <a:ext cx="10985840" cy="439200"/>
          </a:xfrm>
          <a:prstGeom prst="rect">
            <a:avLst/>
          </a:prstGeom>
          <a:noFill/>
          <a:ln>
            <a:noFill/>
          </a:ln>
        </p:spPr>
        <p:txBody>
          <a:bodyPr spcFirstLastPara="1" wrap="square" lIns="68575" tIns="34275" rIns="68575" bIns="34275" anchor="t" anchorCtr="0">
            <a:normAutofit/>
          </a:bodyPr>
          <a:lstStyle>
            <a:lvl1pPr marL="609585" lvl="0" indent="-304792" algn="l">
              <a:lnSpc>
                <a:spcPct val="100000"/>
              </a:lnSpc>
              <a:spcBef>
                <a:spcPts val="0"/>
              </a:spcBef>
              <a:spcAft>
                <a:spcPts val="0"/>
              </a:spcAft>
              <a:buClr>
                <a:schemeClr val="dk1"/>
              </a:buClr>
              <a:buSzPts val="1500"/>
              <a:buFont typeface="Open Sans SemiBold"/>
              <a:buNone/>
              <a:defRPr b="1" i="0">
                <a:solidFill>
                  <a:schemeClr val="accent6"/>
                </a:solidFill>
                <a:latin typeface="Open Sans SemiBold"/>
                <a:ea typeface="Open Sans SemiBold"/>
                <a:cs typeface="Open Sans SemiBold"/>
                <a:sym typeface="Open Sans SemiBold"/>
              </a:defRPr>
            </a:lvl1pPr>
            <a:lvl2pPr marL="1219170" lvl="1" indent="-304792" algn="l">
              <a:lnSpc>
                <a:spcPct val="90000"/>
              </a:lnSpc>
              <a:spcBef>
                <a:spcPts val="533"/>
              </a:spcBef>
              <a:spcAft>
                <a:spcPts val="0"/>
              </a:spcAft>
              <a:buClr>
                <a:schemeClr val="dk1"/>
              </a:buClr>
              <a:buSzPts val="1500"/>
              <a:buNone/>
              <a:defRPr b="1" i="0">
                <a:latin typeface="Quattrocento Sans"/>
                <a:ea typeface="Quattrocento Sans"/>
                <a:cs typeface="Quattrocento Sans"/>
                <a:sym typeface="Quattrocento Sans"/>
              </a:defRPr>
            </a:lvl2pPr>
            <a:lvl3pPr marL="1828754" lvl="2"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3pPr>
            <a:lvl4pPr marL="2438339" lvl="3"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4pPr>
            <a:lvl5pPr marL="3047924" lvl="4" indent="-304792" algn="l">
              <a:lnSpc>
                <a:spcPct val="90000"/>
              </a:lnSpc>
              <a:spcBef>
                <a:spcPts val="533"/>
              </a:spcBef>
              <a:spcAft>
                <a:spcPts val="0"/>
              </a:spcAft>
              <a:buClr>
                <a:schemeClr val="dk1"/>
              </a:buClr>
              <a:buSzPts val="1200"/>
              <a:buNone/>
              <a:defRPr b="1" i="0">
                <a:latin typeface="Quattrocento Sans"/>
                <a:ea typeface="Quattrocento Sans"/>
                <a:cs typeface="Quattrocento Sans"/>
                <a:sym typeface="Quattrocento Sans"/>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5" name="Google Shape;65;p20"/>
          <p:cNvSpPr txBox="1">
            <a:spLocks noGrp="1"/>
          </p:cNvSpPr>
          <p:nvPr>
            <p:ph type="body" idx="4"/>
          </p:nvPr>
        </p:nvSpPr>
        <p:spPr>
          <a:xfrm>
            <a:off x="8061107" y="5735907"/>
            <a:ext cx="3530000" cy="603200"/>
          </a:xfrm>
          <a:prstGeom prst="rect">
            <a:avLst/>
          </a:prstGeom>
          <a:noFill/>
          <a:ln>
            <a:noFill/>
          </a:ln>
        </p:spPr>
        <p:txBody>
          <a:bodyPr spcFirstLastPara="1" wrap="square" lIns="68575" tIns="34275" rIns="68575" bIns="34275" anchor="b" anchorCtr="0">
            <a:normAutofit/>
          </a:bodyPr>
          <a:lstStyle>
            <a:lvl1pPr marL="609585" lvl="0" indent="-304792" algn="r">
              <a:lnSpc>
                <a:spcPct val="90000"/>
              </a:lnSpc>
              <a:spcBef>
                <a:spcPts val="1067"/>
              </a:spcBef>
              <a:spcAft>
                <a:spcPts val="0"/>
              </a:spcAft>
              <a:buClr>
                <a:schemeClr val="dk1"/>
              </a:buClr>
              <a:buSzPts val="1100"/>
              <a:buFont typeface="Quattrocento Sans"/>
              <a:buNone/>
              <a:defRPr sz="1467" b="0" i="1">
                <a:latin typeface="Quattrocento Sans"/>
                <a:ea typeface="Quattrocento Sans"/>
                <a:cs typeface="Quattrocento Sans"/>
                <a:sym typeface="Quattrocento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6" name="Google Shape;66;p20"/>
          <p:cNvSpPr txBox="1">
            <a:spLocks noGrp="1"/>
          </p:cNvSpPr>
          <p:nvPr>
            <p:ph type="body" idx="5"/>
          </p:nvPr>
        </p:nvSpPr>
        <p:spPr>
          <a:xfrm>
            <a:off x="605264" y="5983107"/>
            <a:ext cx="5180800" cy="356000"/>
          </a:xfrm>
          <a:prstGeom prst="rect">
            <a:avLst/>
          </a:prstGeom>
          <a:noFill/>
          <a:ln>
            <a:noFill/>
          </a:ln>
        </p:spPr>
        <p:txBody>
          <a:bodyPr spcFirstLastPara="1" wrap="square" lIns="68575" tIns="34275" rIns="68575" bIns="34275" anchor="ctr" anchorCtr="0">
            <a:noAutofit/>
          </a:bodyPr>
          <a:lstStyle>
            <a:lvl1pPr marL="609585" lvl="0" indent="-304792" algn="l">
              <a:lnSpc>
                <a:spcPct val="90000"/>
              </a:lnSpc>
              <a:spcBef>
                <a:spcPts val="1067"/>
              </a:spcBef>
              <a:spcAft>
                <a:spcPts val="0"/>
              </a:spcAft>
              <a:buClr>
                <a:schemeClr val="dk1"/>
              </a:buClr>
              <a:buSzPts val="800"/>
              <a:buFont typeface="Open Sans"/>
              <a:buNone/>
              <a:defRPr sz="1067" b="0" i="0">
                <a:latin typeface="Open Sans"/>
                <a:ea typeface="Open Sans"/>
                <a:cs typeface="Open Sans"/>
                <a:sym typeface="Open Sans"/>
              </a:defRPr>
            </a:lvl1pPr>
            <a:lvl2pPr marL="1219170" lvl="1" indent="-304792" algn="l">
              <a:lnSpc>
                <a:spcPct val="90000"/>
              </a:lnSpc>
              <a:spcBef>
                <a:spcPts val="533"/>
              </a:spcBef>
              <a:spcAft>
                <a:spcPts val="0"/>
              </a:spcAft>
              <a:buClr>
                <a:schemeClr val="dk1"/>
              </a:buClr>
              <a:buSzPts val="1500"/>
              <a:buNone/>
              <a:defRPr/>
            </a:lvl2pPr>
            <a:lvl3pPr marL="1828754" lvl="2" indent="-304792" algn="l">
              <a:lnSpc>
                <a:spcPct val="90000"/>
              </a:lnSpc>
              <a:spcBef>
                <a:spcPts val="533"/>
              </a:spcBef>
              <a:spcAft>
                <a:spcPts val="0"/>
              </a:spcAft>
              <a:buClr>
                <a:schemeClr val="dk1"/>
              </a:buClr>
              <a:buSzPts val="1200"/>
              <a:buNone/>
              <a:defRPr/>
            </a:lvl3pPr>
            <a:lvl4pPr marL="2438339" lvl="3" indent="-304792" algn="l">
              <a:lnSpc>
                <a:spcPct val="90000"/>
              </a:lnSpc>
              <a:spcBef>
                <a:spcPts val="533"/>
              </a:spcBef>
              <a:spcAft>
                <a:spcPts val="0"/>
              </a:spcAft>
              <a:buClr>
                <a:schemeClr val="dk1"/>
              </a:buClr>
              <a:buSzPts val="1200"/>
              <a:buNone/>
              <a:defRPr/>
            </a:lvl4pPr>
            <a:lvl5pPr marL="3047924" lvl="4" indent="-304792" algn="l">
              <a:lnSpc>
                <a:spcPct val="90000"/>
              </a:lnSpc>
              <a:spcBef>
                <a:spcPts val="533"/>
              </a:spcBef>
              <a:spcAft>
                <a:spcPts val="0"/>
              </a:spcAft>
              <a:buClr>
                <a:schemeClr val="dk1"/>
              </a:buClr>
              <a:buSzPts val="1200"/>
              <a:buNone/>
              <a:defRPr/>
            </a:lvl5pPr>
            <a:lvl6pPr marL="3657509" lvl="5" indent="-423323" algn="l">
              <a:lnSpc>
                <a:spcPct val="90000"/>
              </a:lnSpc>
              <a:spcBef>
                <a:spcPts val="533"/>
              </a:spcBef>
              <a:spcAft>
                <a:spcPts val="0"/>
              </a:spcAft>
              <a:buClr>
                <a:schemeClr val="dk1"/>
              </a:buClr>
              <a:buSzPts val="1400"/>
              <a:buChar char="•"/>
              <a:defRPr/>
            </a:lvl6pPr>
            <a:lvl7pPr marL="4267093" lvl="6" indent="-423323" algn="l">
              <a:lnSpc>
                <a:spcPct val="90000"/>
              </a:lnSpc>
              <a:spcBef>
                <a:spcPts val="533"/>
              </a:spcBef>
              <a:spcAft>
                <a:spcPts val="0"/>
              </a:spcAft>
              <a:buClr>
                <a:schemeClr val="dk1"/>
              </a:buClr>
              <a:buSzPts val="1400"/>
              <a:buChar char="•"/>
              <a:defRPr/>
            </a:lvl7pPr>
            <a:lvl8pPr marL="4876678" lvl="7" indent="-423323" algn="l">
              <a:lnSpc>
                <a:spcPct val="90000"/>
              </a:lnSpc>
              <a:spcBef>
                <a:spcPts val="533"/>
              </a:spcBef>
              <a:spcAft>
                <a:spcPts val="0"/>
              </a:spcAft>
              <a:buClr>
                <a:schemeClr val="dk1"/>
              </a:buClr>
              <a:buSzPts val="1400"/>
              <a:buChar char="•"/>
              <a:defRPr/>
            </a:lvl8pPr>
            <a:lvl9pPr marL="5486263" lvl="8" indent="-423323" algn="l">
              <a:lnSpc>
                <a:spcPct val="90000"/>
              </a:lnSpc>
              <a:spcBef>
                <a:spcPts val="533"/>
              </a:spcBef>
              <a:spcAft>
                <a:spcPts val="0"/>
              </a:spcAft>
              <a:buClr>
                <a:schemeClr val="dk1"/>
              </a:buClr>
              <a:buSzPts val="1400"/>
              <a:buChar char="•"/>
              <a:defRPr/>
            </a:lvl9pPr>
          </a:lstStyle>
          <a:p>
            <a:endParaRPr/>
          </a:p>
        </p:txBody>
      </p:sp>
      <p:sp>
        <p:nvSpPr>
          <p:cNvPr id="67" name="Google Shape;67;p20"/>
          <p:cNvSpPr txBox="1">
            <a:spLocks noGrp="1"/>
          </p:cNvSpPr>
          <p:nvPr>
            <p:ph type="body" idx="6"/>
          </p:nvPr>
        </p:nvSpPr>
        <p:spPr>
          <a:xfrm>
            <a:off x="605364"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
        <p:nvSpPr>
          <p:cNvPr id="68" name="Google Shape;68;p20"/>
          <p:cNvSpPr txBox="1">
            <a:spLocks noGrp="1"/>
          </p:cNvSpPr>
          <p:nvPr>
            <p:ph type="body" idx="7"/>
          </p:nvPr>
        </p:nvSpPr>
        <p:spPr>
          <a:xfrm>
            <a:off x="6172200" y="2791968"/>
            <a:ext cx="5425440" cy="2779776"/>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533400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69"/>
        <p:cNvGrpSpPr/>
        <p:nvPr/>
      </p:nvGrpSpPr>
      <p:grpSpPr>
        <a:xfrm>
          <a:off x="0" y="0"/>
          <a:ext cx="0" cy="0"/>
          <a:chOff x="0" y="0"/>
          <a:chExt cx="0" cy="0"/>
        </a:xfrm>
      </p:grpSpPr>
      <p:sp>
        <p:nvSpPr>
          <p:cNvPr id="70" name="Google Shape;70;p21"/>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1" name="Google Shape;71;p2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106537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p:cSld name="1_Title and Content">
    <p:spTree>
      <p:nvGrpSpPr>
        <p:cNvPr id="1" name="Shape 72"/>
        <p:cNvGrpSpPr/>
        <p:nvPr/>
      </p:nvGrpSpPr>
      <p:grpSpPr>
        <a:xfrm>
          <a:off x="0" y="0"/>
          <a:ext cx="0" cy="0"/>
          <a:chOff x="0" y="0"/>
          <a:chExt cx="0" cy="0"/>
        </a:xfrm>
      </p:grpSpPr>
      <p:sp>
        <p:nvSpPr>
          <p:cNvPr id="73" name="Google Shape;73;p22"/>
          <p:cNvSpPr txBox="1">
            <a:spLocks noGrp="1"/>
          </p:cNvSpPr>
          <p:nvPr>
            <p:ph type="title"/>
          </p:nvPr>
        </p:nvSpPr>
        <p:spPr>
          <a:xfrm>
            <a:off x="605265" y="188671"/>
            <a:ext cx="10985841" cy="1325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rgbClr val="C8102E"/>
              </a:buClr>
              <a:buSzPts val="3300"/>
              <a:buFont typeface="Open Sans"/>
              <a:buNone/>
              <a:defRPr>
                <a:solidFill>
                  <a:schemeClr val="accent2"/>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74" name="Google Shape;74;p22"/>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sp>
        <p:nvSpPr>
          <p:cNvPr id="75" name="Google Shape;75;p22"/>
          <p:cNvSpPr txBox="1">
            <a:spLocks noGrp="1"/>
          </p:cNvSpPr>
          <p:nvPr>
            <p:ph type="body" idx="1"/>
          </p:nvPr>
        </p:nvSpPr>
        <p:spPr>
          <a:xfrm>
            <a:off x="605365" y="1645920"/>
            <a:ext cx="10984992" cy="4615395"/>
          </a:xfrm>
          <a:prstGeom prst="rect">
            <a:avLst/>
          </a:prstGeom>
          <a:noFill/>
          <a:ln>
            <a:noFill/>
          </a:ln>
        </p:spPr>
        <p:txBody>
          <a:bodyPr spcFirstLastPara="1" wrap="square" lIns="68575" tIns="34275" rIns="68575" bIns="34275" anchor="t" anchorCtr="0">
            <a:normAutofit/>
          </a:bodyPr>
          <a:lstStyle>
            <a:lvl1pPr marL="609585" lvl="0" indent="-304792" algn="l">
              <a:lnSpc>
                <a:spcPct val="90000"/>
              </a:lnSpc>
              <a:spcBef>
                <a:spcPts val="1067"/>
              </a:spcBef>
              <a:spcAft>
                <a:spcPts val="0"/>
              </a:spcAft>
              <a:buSzPts val="1500"/>
              <a:buNone/>
              <a:defRPr/>
            </a:lvl1pPr>
            <a:lvl2pPr marL="1219170" lvl="1" indent="-431789" algn="l">
              <a:lnSpc>
                <a:spcPct val="90000"/>
              </a:lnSpc>
              <a:spcBef>
                <a:spcPts val="533"/>
              </a:spcBef>
              <a:spcAft>
                <a:spcPts val="0"/>
              </a:spcAft>
              <a:buSzPts val="1500"/>
              <a:buChar char="•"/>
              <a:defRPr/>
            </a:lvl2pPr>
            <a:lvl3pPr marL="1828754" lvl="2" indent="-406390" algn="l">
              <a:lnSpc>
                <a:spcPct val="90000"/>
              </a:lnSpc>
              <a:spcBef>
                <a:spcPts val="533"/>
              </a:spcBef>
              <a:spcAft>
                <a:spcPts val="0"/>
              </a:spcAft>
              <a:buSzPts val="1200"/>
              <a:buChar char="•"/>
              <a:defRPr/>
            </a:lvl3pPr>
            <a:lvl4pPr marL="2438339" lvl="3" indent="-406390" algn="l">
              <a:lnSpc>
                <a:spcPct val="90000"/>
              </a:lnSpc>
              <a:spcBef>
                <a:spcPts val="533"/>
              </a:spcBef>
              <a:spcAft>
                <a:spcPts val="0"/>
              </a:spcAft>
              <a:buSzPts val="1200"/>
              <a:buChar char="•"/>
              <a:defRPr/>
            </a:lvl4pPr>
            <a:lvl5pPr marL="3047924" lvl="4" indent="-406390" algn="l">
              <a:lnSpc>
                <a:spcPct val="90000"/>
              </a:lnSpc>
              <a:spcBef>
                <a:spcPts val="533"/>
              </a:spcBef>
              <a:spcAft>
                <a:spcPts val="0"/>
              </a:spcAft>
              <a:buSzPts val="1200"/>
              <a:buChar char="•"/>
              <a:defRPr/>
            </a:lvl5pPr>
            <a:lvl6pPr marL="3657509" lvl="5" indent="-423323" algn="l">
              <a:lnSpc>
                <a:spcPct val="90000"/>
              </a:lnSpc>
              <a:spcBef>
                <a:spcPts val="533"/>
              </a:spcBef>
              <a:spcAft>
                <a:spcPts val="0"/>
              </a:spcAft>
              <a:buSzPts val="1400"/>
              <a:buChar char="•"/>
              <a:defRPr/>
            </a:lvl6pPr>
            <a:lvl7pPr marL="4267093" lvl="6" indent="-423323" algn="l">
              <a:lnSpc>
                <a:spcPct val="90000"/>
              </a:lnSpc>
              <a:spcBef>
                <a:spcPts val="533"/>
              </a:spcBef>
              <a:spcAft>
                <a:spcPts val="0"/>
              </a:spcAft>
              <a:buSzPts val="1400"/>
              <a:buChar char="•"/>
              <a:defRPr/>
            </a:lvl7pPr>
            <a:lvl8pPr marL="4876678" lvl="7" indent="-423323" algn="l">
              <a:lnSpc>
                <a:spcPct val="90000"/>
              </a:lnSpc>
              <a:spcBef>
                <a:spcPts val="533"/>
              </a:spcBef>
              <a:spcAft>
                <a:spcPts val="0"/>
              </a:spcAft>
              <a:buSzPts val="1400"/>
              <a:buChar char="•"/>
              <a:defRPr/>
            </a:lvl8pPr>
            <a:lvl9pPr marL="5486263" lvl="8" indent="-423323" algn="l">
              <a:lnSpc>
                <a:spcPct val="90000"/>
              </a:lnSpc>
              <a:spcBef>
                <a:spcPts val="533"/>
              </a:spcBef>
              <a:spcAft>
                <a:spcPts val="0"/>
              </a:spcAft>
              <a:buSzPts val="1400"/>
              <a:buChar char="•"/>
              <a:defRPr/>
            </a:lvl9pPr>
          </a:lstStyle>
          <a:p>
            <a:endParaRPr/>
          </a:p>
        </p:txBody>
      </p:sp>
    </p:spTree>
    <p:extLst>
      <p:ext uri="{BB962C8B-B14F-4D97-AF65-F5344CB8AC3E}">
        <p14:creationId xmlns:p14="http://schemas.microsoft.com/office/powerpoint/2010/main" val="30555946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11" descr="Graphical user interface, text&#10;&#10;Description automatically generated"/>
          <p:cNvPicPr preferRelativeResize="0"/>
          <p:nvPr/>
        </p:nvPicPr>
        <p:blipFill rotWithShape="1">
          <a:blip r:embed="rId22">
            <a:alphaModFix/>
          </a:blip>
          <a:srcRect/>
          <a:stretch/>
        </p:blipFill>
        <p:spPr>
          <a:xfrm>
            <a:off x="0" y="1"/>
            <a:ext cx="12192003" cy="6858001"/>
          </a:xfrm>
          <a:prstGeom prst="rect">
            <a:avLst/>
          </a:prstGeom>
          <a:noFill/>
          <a:ln>
            <a:noFill/>
          </a:ln>
        </p:spPr>
      </p:pic>
      <p:sp>
        <p:nvSpPr>
          <p:cNvPr id="7" name="Google Shape;7;p11"/>
          <p:cNvSpPr txBox="1">
            <a:spLocks noGrp="1"/>
          </p:cNvSpPr>
          <p:nvPr>
            <p:ph type="title"/>
          </p:nvPr>
        </p:nvSpPr>
        <p:spPr>
          <a:xfrm>
            <a:off x="663880" y="681037"/>
            <a:ext cx="10690000" cy="13256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dk1"/>
              </a:buClr>
              <a:buSzPts val="3300"/>
              <a:buFont typeface="Open Sans"/>
              <a:buNone/>
              <a:defRPr sz="3300" b="0" i="0" u="none" strike="noStrike" cap="none">
                <a:solidFill>
                  <a:schemeClr val="dk1"/>
                </a:solidFill>
                <a:latin typeface="Open Sans"/>
                <a:ea typeface="Open Sans"/>
                <a:cs typeface="Open Sans"/>
                <a:sym typeface="Open Sans"/>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8" name="Google Shape;8;p11"/>
          <p:cNvSpPr txBox="1">
            <a:spLocks noGrp="1"/>
          </p:cNvSpPr>
          <p:nvPr>
            <p:ph type="body" idx="1"/>
          </p:nvPr>
        </p:nvSpPr>
        <p:spPr>
          <a:xfrm>
            <a:off x="663880" y="2558971"/>
            <a:ext cx="10690000" cy="3722000"/>
          </a:xfrm>
          <a:prstGeom prst="rect">
            <a:avLst/>
          </a:prstGeom>
          <a:noFill/>
          <a:ln>
            <a:noFill/>
          </a:ln>
        </p:spPr>
        <p:txBody>
          <a:bodyPr spcFirstLastPara="1" wrap="square" lIns="68575" tIns="34275" rIns="68575" bIns="34275" anchor="t" anchorCtr="0">
            <a:normAutofit/>
          </a:bodyPr>
          <a:lstStyle>
            <a:lvl1pPr marL="457200" marR="0" lvl="0" indent="-228600" algn="l" rtl="0">
              <a:lnSpc>
                <a:spcPct val="90000"/>
              </a:lnSpc>
              <a:spcBef>
                <a:spcPts val="800"/>
              </a:spcBef>
              <a:spcAft>
                <a:spcPts val="0"/>
              </a:spcAft>
              <a:buClr>
                <a:schemeClr val="dk1"/>
              </a:buClr>
              <a:buSzPts val="1500"/>
              <a:buFont typeface="Open Sans SemiBold"/>
              <a:buNone/>
              <a:defRPr sz="1500" b="1" i="0" u="none" strike="noStrike" cap="none">
                <a:solidFill>
                  <a:schemeClr val="dk1"/>
                </a:solidFill>
                <a:latin typeface="Open Sans SemiBold"/>
                <a:ea typeface="Open Sans SemiBold"/>
                <a:cs typeface="Open Sans SemiBold"/>
                <a:sym typeface="Open Sans SemiBold"/>
              </a:defRPr>
            </a:lvl1pPr>
            <a:lvl2pPr marL="914400" marR="0" lvl="1"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Open Sans"/>
                <a:ea typeface="Open Sans"/>
                <a:cs typeface="Open Sans"/>
                <a:sym typeface="Open Sans"/>
              </a:defRPr>
            </a:lvl2pPr>
            <a:lvl3pPr marL="1371600" marR="0" lvl="2"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3pPr>
            <a:lvl4pPr marL="1828800" marR="0" lvl="3"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4pPr>
            <a:lvl5pPr marL="2286000" marR="0" lvl="4" indent="-304800" algn="l" rtl="0">
              <a:lnSpc>
                <a:spcPct val="90000"/>
              </a:lnSpc>
              <a:spcBef>
                <a:spcPts val="400"/>
              </a:spcBef>
              <a:spcAft>
                <a:spcPts val="0"/>
              </a:spcAft>
              <a:buClr>
                <a:schemeClr val="dk1"/>
              </a:buClr>
              <a:buSzPts val="1200"/>
              <a:buFont typeface="Arial"/>
              <a:buChar char="•"/>
              <a:defRPr sz="1200" b="0" i="0" u="none" strike="noStrike" cap="none">
                <a:solidFill>
                  <a:schemeClr val="dk1"/>
                </a:solidFill>
                <a:latin typeface="Open Sans"/>
                <a:ea typeface="Open Sans"/>
                <a:cs typeface="Open Sans"/>
                <a:sym typeface="Open Sans"/>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1"/>
          <p:cNvSpPr txBox="1">
            <a:spLocks noGrp="1"/>
          </p:cNvSpPr>
          <p:nvPr>
            <p:ph type="sldNum" idx="12"/>
          </p:nvPr>
        </p:nvSpPr>
        <p:spPr>
          <a:xfrm>
            <a:off x="11699893" y="6457571"/>
            <a:ext cx="424400" cy="365200"/>
          </a:xfrm>
          <a:prstGeom prst="rect">
            <a:avLst/>
          </a:prstGeom>
          <a:noFill/>
          <a:ln>
            <a:noFill/>
          </a:ln>
        </p:spPr>
        <p:txBody>
          <a:bodyPr spcFirstLastPara="1" wrap="square" lIns="68575" tIns="34275" rIns="68575" bIns="34275" anchor="ctr" anchorCtr="0">
            <a:noAutofit/>
          </a:bodyPr>
          <a:lstStyle>
            <a:lvl1pPr marL="0" marR="0" lvl="0"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1pPr>
            <a:lvl2pPr marL="0" marR="0" lvl="1"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2pPr>
            <a:lvl3pPr marL="0" marR="0" lvl="2"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3pPr>
            <a:lvl4pPr marL="0" marR="0" lvl="3"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4pPr>
            <a:lvl5pPr marL="0" marR="0" lvl="4"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5pPr>
            <a:lvl6pPr marL="0" marR="0" lvl="5"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6pPr>
            <a:lvl7pPr marL="0" marR="0" lvl="6"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7pPr>
            <a:lvl8pPr marL="0" marR="0" lvl="7"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8pPr>
            <a:lvl9pPr marL="0" marR="0" lvl="8" indent="0" algn="r" rtl="0">
              <a:lnSpc>
                <a:spcPct val="100000"/>
              </a:lnSpc>
              <a:spcBef>
                <a:spcPts val="0"/>
              </a:spcBef>
              <a:spcAft>
                <a:spcPts val="0"/>
              </a:spcAft>
              <a:buClr>
                <a:srgbClr val="000000"/>
              </a:buClr>
              <a:buSzPts val="1100"/>
              <a:buFont typeface="Arial"/>
              <a:buNone/>
              <a:defRPr sz="1467" b="1" i="0" u="none" strike="noStrike" cap="none">
                <a:solidFill>
                  <a:schemeClr val="lt1"/>
                </a:solidFill>
                <a:latin typeface="Quattrocento Sans"/>
                <a:ea typeface="Quattrocento Sans"/>
                <a:cs typeface="Quattrocento Sans"/>
                <a:sym typeface="Quattrocento Sans"/>
              </a:defRPr>
            </a:lvl9pPr>
          </a:lstStyle>
          <a:p>
            <a:fld id="{00000000-1234-1234-1234-123412341234}" type="slidenum">
              <a:rPr lang="en-GB" smtClean="0"/>
              <a:pPr/>
              <a:t>‹#›</a:t>
            </a:fld>
            <a:endParaRPr lang="en-GB"/>
          </a:p>
        </p:txBody>
      </p:sp>
      <p:pic>
        <p:nvPicPr>
          <p:cNvPr id="10" name="Google Shape;10;p11" descr="Graphical user interface, text&#10;&#10;Description automatically generated"/>
          <p:cNvPicPr preferRelativeResize="0"/>
          <p:nvPr/>
        </p:nvPicPr>
        <p:blipFill rotWithShape="1">
          <a:blip r:embed="rId22">
            <a:alphaModFix/>
          </a:blip>
          <a:srcRect/>
          <a:stretch/>
        </p:blipFill>
        <p:spPr>
          <a:xfrm>
            <a:off x="0" y="1"/>
            <a:ext cx="12192003" cy="6858001"/>
          </a:xfrm>
          <a:prstGeom prst="rect">
            <a:avLst/>
          </a:prstGeom>
          <a:noFill/>
          <a:ln>
            <a:noFill/>
          </a:ln>
        </p:spPr>
      </p:pic>
    </p:spTree>
    <p:extLst>
      <p:ext uri="{BB962C8B-B14F-4D97-AF65-F5344CB8AC3E}">
        <p14:creationId xmlns:p14="http://schemas.microsoft.com/office/powerpoint/2010/main" val="4135663102"/>
      </p:ext>
    </p:extLst>
  </p:cSld>
  <p:clrMap bg1="lt1" tx1="dk1" bg2="dk2" tx2="lt2" accent1="accent1" accent2="accent2" accent3="accent3" accent4="accent4" accent5="accent5" accent6="accent6" hlink="hlink" folHlink="folHlink"/>
  <p:sldLayoutIdLst>
    <p:sldLayoutId id="2147483665"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 id="2147483684" r:id="rId17"/>
    <p:sldLayoutId id="2147483683" r:id="rId18"/>
    <p:sldLayoutId id="2147483686" r:id="rId19"/>
    <p:sldLayoutId id="2147483687"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hyperlink" Target="https://www.sciencedirect.com/science/article/pii/S221462962500550X"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hyperlink" Target="https://www.sciencedirect.com/science/article/pii/S221462962500550X"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sciencedirect.com/science/article/pii/S221462962500550X" TargetMode="External"/><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hyperlink" Target="https://www.sciencedirect.com/science/article/pii/S221462962500550X" TargetMode="External"/><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sciencedirect.com/science/article/pii/S221462962500550X"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0.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hdphoto" Target="../media/hdphoto3.wdp"/><Relationship Id="rId7" Type="http://schemas.microsoft.com/office/2007/relationships/hdphoto" Target="../media/hdphoto5.wdp"/><Relationship Id="rId2" Type="http://schemas.openxmlformats.org/officeDocument/2006/relationships/image" Target="../media/image16.png"/><Relationship Id="rId1" Type="http://schemas.openxmlformats.org/officeDocument/2006/relationships/slideLayout" Target="../slideLayouts/slideLayout20.xml"/><Relationship Id="rId6" Type="http://schemas.openxmlformats.org/officeDocument/2006/relationships/image" Target="../media/image18.png"/><Relationship Id="rId5" Type="http://schemas.microsoft.com/office/2007/relationships/hdphoto" Target="../media/hdphoto4.wdp"/><Relationship Id="rId4" Type="http://schemas.openxmlformats.org/officeDocument/2006/relationships/image" Target="../media/image17.png"/><Relationship Id="rId9" Type="http://schemas.microsoft.com/office/2007/relationships/hdphoto" Target="../media/hdphoto6.wdp"/></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s://eprints.gla.ac.uk/316563/6/Guidance%20document.pdf" TargetMode="Externa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journals.sagepub.com/doi/10.1177/1356389020976153"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cecan.ac.uk/wp-content/uploads/2020/09/PSM-Workshop-method.pdf"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hyperlink" Target="https://www.cecan.ac.uk/wp-content/uploads/2020/09/PSM-Workshop-method.pdf"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7" name="Google Shape;121;p1">
            <a:extLst>
              <a:ext uri="{FF2B5EF4-FFF2-40B4-BE49-F238E27FC236}">
                <a16:creationId xmlns:a16="http://schemas.microsoft.com/office/drawing/2014/main" id="{9B214736-42D0-4F53-7F7C-908242A00FFE}"/>
              </a:ext>
            </a:extLst>
          </p:cNvPr>
          <p:cNvSpPr txBox="1">
            <a:spLocks/>
          </p:cNvSpPr>
          <p:nvPr/>
        </p:nvSpPr>
        <p:spPr>
          <a:xfrm>
            <a:off x="246525" y="1263521"/>
            <a:ext cx="7802589" cy="622240"/>
          </a:xfrm>
          <a:prstGeom prst="rect">
            <a:avLst/>
          </a:prstGeom>
          <a:noFill/>
          <a:ln>
            <a:noFill/>
          </a:ln>
          <a:effectLst>
            <a:outerShdw blurRad="50800" dist="38100" dir="18900000" algn="bl" rotWithShape="0">
              <a:prstClr val="black">
                <a:alpha val="40000"/>
              </a:prstClr>
            </a:outerShdw>
          </a:effectLst>
        </p:spPr>
        <p:txBody>
          <a:bodyPr spcFirstLastPara="1" vert="horz" wrap="square" lIns="24367" tIns="0" rIns="24367" bIns="0" rtlCol="0" anchor="t" anchorCtr="0">
            <a:normAutofit lnSpcReduction="10000"/>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r>
              <a:rPr lang="en-GB" sz="4400" b="1">
                <a:solidFill>
                  <a:schemeClr val="tx1">
                    <a:lumMod val="75000"/>
                    <a:lumOff val="25000"/>
                  </a:schemeClr>
                </a:solidFill>
                <a:cs typeface="+mn-ea"/>
                <a:sym typeface="+mn-lt"/>
              </a:rPr>
              <a:t>Participatory System Mapping</a:t>
            </a:r>
          </a:p>
        </p:txBody>
      </p:sp>
      <p:sp>
        <p:nvSpPr>
          <p:cNvPr id="119" name="Google Shape;119;p1"/>
          <p:cNvSpPr txBox="1">
            <a:spLocks noGrp="1"/>
          </p:cNvSpPr>
          <p:nvPr>
            <p:ph type="sldNum" idx="12"/>
          </p:nvPr>
        </p:nvSpPr>
        <p:spPr>
          <a:prstGeom prst="rect">
            <a:avLst/>
          </a:prstGeom>
          <a:noFill/>
          <a:ln>
            <a:noFill/>
          </a:ln>
        </p:spPr>
        <p:txBody>
          <a:bodyPr spcFirstLastPara="1" vert="horz" wrap="square" lIns="91433" tIns="45700" rIns="91433" bIns="45700" rtlCol="0" anchor="ctr" anchorCtr="0">
            <a:noAutofit/>
          </a:bodyPr>
          <a:lstStyle/>
          <a:p>
            <a:fld id="{00000000-1234-1234-1234-123412341234}" type="slidenum">
              <a:rPr lang="en-GB">
                <a:latin typeface="+mn-lt"/>
                <a:ea typeface="+mn-ea"/>
                <a:cs typeface="+mn-ea"/>
                <a:sym typeface="+mn-lt"/>
              </a:rPr>
              <a:pPr/>
              <a:t>1</a:t>
            </a:fld>
            <a:endParaRPr>
              <a:latin typeface="+mn-lt"/>
              <a:ea typeface="+mn-ea"/>
              <a:cs typeface="+mn-ea"/>
              <a:sym typeface="+mn-lt"/>
            </a:endParaRPr>
          </a:p>
        </p:txBody>
      </p:sp>
      <p:sp>
        <p:nvSpPr>
          <p:cNvPr id="8" name="Text Placeholder 3">
            <a:extLst>
              <a:ext uri="{FF2B5EF4-FFF2-40B4-BE49-F238E27FC236}">
                <a16:creationId xmlns:a16="http://schemas.microsoft.com/office/drawing/2014/main" id="{C58592DF-7B7C-28E7-02FB-303C66433C17}"/>
              </a:ext>
            </a:extLst>
          </p:cNvPr>
          <p:cNvSpPr txBox="1">
            <a:spLocks/>
          </p:cNvSpPr>
          <p:nvPr/>
        </p:nvSpPr>
        <p:spPr>
          <a:xfrm>
            <a:off x="447041" y="4699000"/>
            <a:ext cx="7376159" cy="1885763"/>
          </a:xfrm>
          <a:prstGeom prst="rect">
            <a:avLst/>
          </a:prstGeom>
          <a:noFill/>
          <a:ln>
            <a:noFill/>
          </a:ln>
        </p:spPr>
        <p:txBody>
          <a:bodyPr spcFirstLastPara="1" vert="horz" wrap="square" lIns="18275" tIns="0" rIns="18275"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1600" b="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algn="ctr"/>
            <a:r>
              <a:rPr lang="en-GB" sz="1800" b="1">
                <a:solidFill>
                  <a:schemeClr val="tx1"/>
                </a:solidFill>
                <a:cs typeface="+mn-ea"/>
                <a:sym typeface="+mn-lt"/>
              </a:rPr>
              <a:t>Dr Pu Yang</a:t>
            </a:r>
            <a:r>
              <a:rPr lang="en-GB" sz="1800">
                <a:solidFill>
                  <a:schemeClr val="tx1"/>
                </a:solidFill>
                <a:cs typeface="+mn-ea"/>
                <a:sym typeface="+mn-lt"/>
              </a:rPr>
              <a:t>, UCL Institute of Sustainable Resources</a:t>
            </a:r>
          </a:p>
          <a:p>
            <a:pPr algn="ctr"/>
            <a:r>
              <a:rPr lang="en-GB" sz="1800" b="1">
                <a:solidFill>
                  <a:schemeClr val="tx1"/>
                </a:solidFill>
                <a:cs typeface="+mn-ea"/>
                <a:sym typeface="+mn-lt"/>
              </a:rPr>
              <a:t>Dr Brunilde Verrier</a:t>
            </a:r>
            <a:r>
              <a:rPr lang="en-GB" sz="1800">
                <a:solidFill>
                  <a:schemeClr val="tx1"/>
                </a:solidFill>
                <a:cs typeface="+mn-ea"/>
                <a:sym typeface="+mn-lt"/>
              </a:rPr>
              <a:t>, UCL Energy Institute</a:t>
            </a:r>
          </a:p>
          <a:p>
            <a:pPr algn="ctr"/>
            <a:r>
              <a:rPr lang="en-GB" sz="1800" b="1">
                <a:solidFill>
                  <a:schemeClr val="tx1"/>
                </a:solidFill>
                <a:cs typeface="+mn-ea"/>
                <a:sym typeface="+mn-lt"/>
              </a:rPr>
              <a:t>Prof Steve Pye</a:t>
            </a:r>
            <a:r>
              <a:rPr lang="en-GB" sz="1800">
                <a:solidFill>
                  <a:schemeClr val="tx1"/>
                </a:solidFill>
                <a:cs typeface="+mn-ea"/>
                <a:sym typeface="+mn-lt"/>
              </a:rPr>
              <a:t>, UCL Energy Institute</a:t>
            </a:r>
          </a:p>
        </p:txBody>
      </p:sp>
      <p:sp>
        <p:nvSpPr>
          <p:cNvPr id="9" name="Google Shape;121;p1">
            <a:extLst>
              <a:ext uri="{FF2B5EF4-FFF2-40B4-BE49-F238E27FC236}">
                <a16:creationId xmlns:a16="http://schemas.microsoft.com/office/drawing/2014/main" id="{5CC7B5A4-B710-2AF4-19A5-2D8FF3E6D07B}"/>
              </a:ext>
            </a:extLst>
          </p:cNvPr>
          <p:cNvSpPr txBox="1">
            <a:spLocks/>
          </p:cNvSpPr>
          <p:nvPr/>
        </p:nvSpPr>
        <p:spPr>
          <a:xfrm>
            <a:off x="1" y="2158999"/>
            <a:ext cx="8478078" cy="2266763"/>
          </a:xfrm>
          <a:prstGeom prst="rect">
            <a:avLst/>
          </a:prstGeom>
          <a:noFill/>
          <a:ln>
            <a:noFill/>
          </a:ln>
          <a:effectLst/>
        </p:spPr>
        <p:txBody>
          <a:bodyPr spcFirstLastPara="1" vert="horz" wrap="square" lIns="24367" tIns="0" rIns="24367" bIns="0" rtlCol="0" anchor="t" anchorCtr="0">
            <a:normAutofit/>
          </a:bodyPr>
          <a:lstStyle>
            <a:lvl1pPr marL="609585" lvl="0" indent="-304792" algn="l" defTabSz="914400" rtl="0" eaLnBrk="1" latinLnBrk="0" hangingPunct="1">
              <a:lnSpc>
                <a:spcPct val="90000"/>
              </a:lnSpc>
              <a:spcBef>
                <a:spcPts val="400"/>
              </a:spcBef>
              <a:spcAft>
                <a:spcPts val="0"/>
              </a:spcAft>
              <a:buClr>
                <a:schemeClr val="lt1"/>
              </a:buClr>
              <a:buSzPts val="1200"/>
              <a:buFont typeface="Open Sans SemiBold"/>
              <a:buNone/>
              <a:defRPr sz="3200" kern="1200">
                <a:solidFill>
                  <a:schemeClr val="lt1"/>
                </a:solidFill>
                <a:latin typeface="+mn-lt"/>
                <a:ea typeface="+mn-ea"/>
                <a:cs typeface="+mn-cs"/>
              </a:defRPr>
            </a:lvl1pPr>
            <a:lvl2pPr marL="1219170" lvl="1"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400" kern="1200">
                <a:solidFill>
                  <a:schemeClr val="tx1"/>
                </a:solidFill>
                <a:latin typeface="+mn-lt"/>
                <a:ea typeface="+mn-ea"/>
                <a:cs typeface="+mn-cs"/>
              </a:defRPr>
            </a:lvl2pPr>
            <a:lvl3pPr marL="1828754" lvl="2"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2000" kern="1200">
                <a:solidFill>
                  <a:schemeClr val="tx1"/>
                </a:solidFill>
                <a:latin typeface="+mn-lt"/>
                <a:ea typeface="+mn-ea"/>
                <a:cs typeface="+mn-cs"/>
              </a:defRPr>
            </a:lvl3pPr>
            <a:lvl4pPr marL="2438339" lvl="3"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4pPr>
            <a:lvl5pPr marL="3047924" lvl="4"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5pPr>
            <a:lvl6pPr marL="3657509" lvl="5"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6pPr>
            <a:lvl7pPr marL="4267093" lvl="6"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7pPr>
            <a:lvl8pPr marL="4876678" lvl="7"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8pPr>
            <a:lvl9pPr marL="5486263" lvl="8" indent="-423323" algn="l" defTabSz="914400" rtl="0" eaLnBrk="1" latinLnBrk="0" hangingPunct="1">
              <a:lnSpc>
                <a:spcPct val="90000"/>
              </a:lnSpc>
              <a:spcBef>
                <a:spcPts val="533"/>
              </a:spcBef>
              <a:spcAft>
                <a:spcPts val="0"/>
              </a:spcAft>
              <a:buClr>
                <a:schemeClr val="dk1"/>
              </a:buClr>
              <a:buSzPts val="1400"/>
              <a:buFont typeface="Arial" panose="020B0604020202020204" pitchFamily="34" charset="0"/>
              <a:buChar char="•"/>
              <a:defRPr sz="1800" kern="1200">
                <a:solidFill>
                  <a:schemeClr val="tx1"/>
                </a:solidFill>
                <a:latin typeface="+mn-lt"/>
                <a:ea typeface="+mn-ea"/>
                <a:cs typeface="+mn-cs"/>
              </a:defRPr>
            </a:lvl9pPr>
          </a:lstStyle>
          <a:p>
            <a:pPr marL="71965" indent="0" algn="ctr"/>
            <a:endParaRPr lang="en-GB" altLang="zh-CN" sz="2800" b="1" dirty="0">
              <a:solidFill>
                <a:schemeClr val="tx1">
                  <a:lumMod val="65000"/>
                  <a:lumOff val="35000"/>
                </a:schemeClr>
              </a:solidFill>
              <a:cs typeface="+mn-ea"/>
              <a:sym typeface="+mn-lt"/>
            </a:endParaRPr>
          </a:p>
          <a:p>
            <a:pPr marL="71965" indent="0" algn="ctr"/>
            <a:r>
              <a:rPr lang="en-GB" altLang="zh-CN" sz="2800" b="1" dirty="0">
                <a:solidFill>
                  <a:schemeClr val="tx1">
                    <a:lumMod val="65000"/>
                    <a:lumOff val="35000"/>
                  </a:schemeClr>
                </a:solidFill>
                <a:cs typeface="+mn-ea"/>
                <a:sym typeface="+mn-lt"/>
              </a:rPr>
              <a:t>Part I: What is Participatory System Mapping? </a:t>
            </a:r>
          </a:p>
          <a:p>
            <a:pPr marL="71965" indent="0" algn="ctr"/>
            <a:r>
              <a:rPr lang="en-GB" sz="2800" b="1" dirty="0">
                <a:solidFill>
                  <a:schemeClr val="tx1">
                    <a:lumMod val="65000"/>
                    <a:lumOff val="35000"/>
                  </a:schemeClr>
                </a:solidFill>
                <a:cs typeface="+mn-ea"/>
                <a:sym typeface="+mn-lt"/>
              </a:rPr>
              <a:t>Part II: Pros and Cons of </a:t>
            </a:r>
            <a:r>
              <a:rPr lang="en-GB" altLang="zh-CN" sz="2800" b="1" dirty="0">
                <a:solidFill>
                  <a:schemeClr val="tx1">
                    <a:lumMod val="65000"/>
                    <a:lumOff val="35000"/>
                  </a:schemeClr>
                </a:solidFill>
                <a:cs typeface="+mn-ea"/>
                <a:sym typeface="+mn-lt"/>
              </a:rPr>
              <a:t>Participatory System Mapping</a:t>
            </a:r>
            <a:endParaRPr lang="en-GB" sz="2800" b="1" dirty="0">
              <a:solidFill>
                <a:schemeClr val="tx1">
                  <a:lumMod val="65000"/>
                  <a:lumOff val="35000"/>
                </a:schemeClr>
              </a:solidFill>
              <a:cs typeface="+mn-ea"/>
              <a:sym typeface="+mn-lt"/>
            </a:endParaRPr>
          </a:p>
          <a:p>
            <a:pPr marL="71965" indent="0" algn="ctr"/>
            <a:r>
              <a:rPr lang="en-GB" sz="2800" b="1" dirty="0">
                <a:solidFill>
                  <a:schemeClr val="tx1">
                    <a:lumMod val="65000"/>
                    <a:lumOff val="35000"/>
                  </a:schemeClr>
                </a:solidFill>
                <a:cs typeface="+mn-ea"/>
                <a:sym typeface="+mn-lt"/>
              </a:rPr>
              <a:t>Part III: Case study for Kenya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3856C3-5C37-6BBA-694D-CD7B6DFD11D9}"/>
              </a:ext>
            </a:extLst>
          </p:cNvPr>
          <p:cNvSpPr>
            <a:spLocks noGrp="1"/>
          </p:cNvSpPr>
          <p:nvPr>
            <p:ph type="title"/>
          </p:nvPr>
        </p:nvSpPr>
        <p:spPr/>
        <p:txBody>
          <a:bodyPr/>
          <a:lstStyle/>
          <a:p>
            <a:r>
              <a:rPr lang="en-GB" b="1" dirty="0">
                <a:latin typeface="+mn-lt"/>
                <a:ea typeface="+mn-ea"/>
                <a:cs typeface="+mn-ea"/>
                <a:sym typeface="+mn-lt"/>
              </a:rPr>
              <a:t>The Facilitation Team</a:t>
            </a:r>
          </a:p>
        </p:txBody>
      </p:sp>
      <p:sp>
        <p:nvSpPr>
          <p:cNvPr id="3" name="Slide Number Placeholder 2">
            <a:extLst>
              <a:ext uri="{FF2B5EF4-FFF2-40B4-BE49-F238E27FC236}">
                <a16:creationId xmlns:a16="http://schemas.microsoft.com/office/drawing/2014/main" id="{E6DF1F87-B399-F8A0-0ECB-D46DB79FA80C}"/>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10</a:t>
            </a:fld>
            <a:endParaRPr lang="en-GB">
              <a:latin typeface="+mn-lt"/>
              <a:ea typeface="+mn-ea"/>
              <a:cs typeface="+mn-ea"/>
              <a:sym typeface="+mn-lt"/>
            </a:endParaRPr>
          </a:p>
        </p:txBody>
      </p:sp>
      <p:grpSp>
        <p:nvGrpSpPr>
          <p:cNvPr id="5" name="ï$ḷidê"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a:extLst>
              <a:ext uri="{FF2B5EF4-FFF2-40B4-BE49-F238E27FC236}">
                <a16:creationId xmlns:a16="http://schemas.microsoft.com/office/drawing/2014/main" id="{25256E7B-D15A-46D1-8ED5-824634F56A58}"/>
              </a:ext>
            </a:extLst>
          </p:cNvPr>
          <p:cNvGrpSpPr>
            <a:grpSpLocks noChangeAspect="1"/>
          </p:cNvGrpSpPr>
          <p:nvPr/>
        </p:nvGrpSpPr>
        <p:grpSpPr>
          <a:xfrm>
            <a:off x="673100" y="1756101"/>
            <a:ext cx="10845800" cy="4603350"/>
            <a:chOff x="673100" y="1543450"/>
            <a:chExt cx="10845800" cy="4603350"/>
          </a:xfrm>
        </p:grpSpPr>
        <p:grpSp>
          <p:nvGrpSpPr>
            <p:cNvPr id="6" name="iŝľîďê">
              <a:extLst>
                <a:ext uri="{FF2B5EF4-FFF2-40B4-BE49-F238E27FC236}">
                  <a16:creationId xmlns:a16="http://schemas.microsoft.com/office/drawing/2014/main" id="{03D31186-5E51-44BD-87BB-EA6BE29AE491}"/>
                </a:ext>
              </a:extLst>
            </p:cNvPr>
            <p:cNvGrpSpPr/>
            <p:nvPr/>
          </p:nvGrpSpPr>
          <p:grpSpPr>
            <a:xfrm>
              <a:off x="3620527" y="2937982"/>
              <a:ext cx="4952534" cy="3208818"/>
              <a:chOff x="3620527" y="2937982"/>
              <a:chExt cx="4952534" cy="3208818"/>
            </a:xfrm>
          </p:grpSpPr>
          <p:sp>
            <p:nvSpPr>
              <p:cNvPr id="27" name="íšļïḓê">
                <a:extLst>
                  <a:ext uri="{FF2B5EF4-FFF2-40B4-BE49-F238E27FC236}">
                    <a16:creationId xmlns:a16="http://schemas.microsoft.com/office/drawing/2014/main" id="{F9C6376D-4976-4A3E-88CF-7C0B2AB44E29}"/>
                  </a:ext>
                </a:extLst>
              </p:cNvPr>
              <p:cNvSpPr/>
              <p:nvPr/>
            </p:nvSpPr>
            <p:spPr bwMode="auto">
              <a:xfrm>
                <a:off x="3620527" y="2971333"/>
                <a:ext cx="676433" cy="2717607"/>
              </a:xfrm>
              <a:custGeom>
                <a:avLst/>
                <a:gdLst>
                  <a:gd name="T0" fmla="*/ 280 w 287"/>
                  <a:gd name="T1" fmla="*/ 271 h 1160"/>
                  <a:gd name="T2" fmla="*/ 247 w 287"/>
                  <a:gd name="T3" fmla="*/ 188 h 1160"/>
                  <a:gd name="T4" fmla="*/ 213 w 287"/>
                  <a:gd name="T5" fmla="*/ 135 h 1160"/>
                  <a:gd name="T6" fmla="*/ 181 w 287"/>
                  <a:gd name="T7" fmla="*/ 23 h 1160"/>
                  <a:gd name="T8" fmla="*/ 82 w 287"/>
                  <a:gd name="T9" fmla="*/ 57 h 1160"/>
                  <a:gd name="T10" fmla="*/ 76 w 287"/>
                  <a:gd name="T11" fmla="*/ 189 h 1160"/>
                  <a:gd name="T12" fmla="*/ 40 w 287"/>
                  <a:gd name="T13" fmla="*/ 237 h 1160"/>
                  <a:gd name="T14" fmla="*/ 4 w 287"/>
                  <a:gd name="T15" fmla="*/ 366 h 1160"/>
                  <a:gd name="T16" fmla="*/ 7 w 287"/>
                  <a:gd name="T17" fmla="*/ 412 h 1160"/>
                  <a:gd name="T18" fmla="*/ 40 w 287"/>
                  <a:gd name="T19" fmla="*/ 467 h 1160"/>
                  <a:gd name="T20" fmla="*/ 35 w 287"/>
                  <a:gd name="T21" fmla="*/ 546 h 1160"/>
                  <a:gd name="T22" fmla="*/ 27 w 287"/>
                  <a:gd name="T23" fmla="*/ 759 h 1160"/>
                  <a:gd name="T24" fmla="*/ 47 w 287"/>
                  <a:gd name="T25" fmla="*/ 843 h 1160"/>
                  <a:gd name="T26" fmla="*/ 75 w 287"/>
                  <a:gd name="T27" fmla="*/ 1036 h 1160"/>
                  <a:gd name="T28" fmla="*/ 44 w 287"/>
                  <a:gd name="T29" fmla="*/ 1127 h 1160"/>
                  <a:gd name="T30" fmla="*/ 70 w 287"/>
                  <a:gd name="T31" fmla="*/ 1155 h 1160"/>
                  <a:gd name="T32" fmla="*/ 108 w 287"/>
                  <a:gd name="T33" fmla="*/ 1107 h 1160"/>
                  <a:gd name="T34" fmla="*/ 107 w 287"/>
                  <a:gd name="T35" fmla="*/ 1141 h 1160"/>
                  <a:gd name="T36" fmla="*/ 119 w 287"/>
                  <a:gd name="T37" fmla="*/ 1132 h 1160"/>
                  <a:gd name="T38" fmla="*/ 117 w 287"/>
                  <a:gd name="T39" fmla="*/ 1050 h 1160"/>
                  <a:gd name="T40" fmla="*/ 115 w 287"/>
                  <a:gd name="T41" fmla="*/ 885 h 1160"/>
                  <a:gd name="T42" fmla="*/ 167 w 287"/>
                  <a:gd name="T43" fmla="*/ 851 h 1160"/>
                  <a:gd name="T44" fmla="*/ 169 w 287"/>
                  <a:gd name="T45" fmla="*/ 977 h 1160"/>
                  <a:gd name="T46" fmla="*/ 154 w 287"/>
                  <a:gd name="T47" fmla="*/ 1096 h 1160"/>
                  <a:gd name="T48" fmla="*/ 148 w 287"/>
                  <a:gd name="T49" fmla="*/ 1159 h 1160"/>
                  <a:gd name="T50" fmla="*/ 205 w 287"/>
                  <a:gd name="T51" fmla="*/ 1104 h 1160"/>
                  <a:gd name="T52" fmla="*/ 202 w 287"/>
                  <a:gd name="T53" fmla="*/ 1043 h 1160"/>
                  <a:gd name="T54" fmla="*/ 234 w 287"/>
                  <a:gd name="T55" fmla="*/ 852 h 1160"/>
                  <a:gd name="T56" fmla="*/ 251 w 287"/>
                  <a:gd name="T57" fmla="*/ 721 h 1160"/>
                  <a:gd name="T58" fmla="*/ 265 w 287"/>
                  <a:gd name="T59" fmla="*/ 535 h 1160"/>
                  <a:gd name="T60" fmla="*/ 258 w 287"/>
                  <a:gd name="T61" fmla="*/ 449 h 1160"/>
                  <a:gd name="T62" fmla="*/ 244 w 287"/>
                  <a:gd name="T63" fmla="*/ 388 h 1160"/>
                  <a:gd name="T64" fmla="*/ 102 w 287"/>
                  <a:gd name="T65" fmla="*/ 452 h 1160"/>
                  <a:gd name="T66" fmla="*/ 114 w 287"/>
                  <a:gd name="T67" fmla="*/ 452 h 1160"/>
                  <a:gd name="T68" fmla="*/ 168 w 287"/>
                  <a:gd name="T69" fmla="*/ 213 h 1160"/>
                  <a:gd name="T70" fmla="*/ 117 w 287"/>
                  <a:gd name="T71" fmla="*/ 344 h 1160"/>
                  <a:gd name="T72" fmla="*/ 114 w 287"/>
                  <a:gd name="T73" fmla="*/ 257 h 1160"/>
                  <a:gd name="T74" fmla="*/ 102 w 287"/>
                  <a:gd name="T75" fmla="*/ 205 h 1160"/>
                  <a:gd name="T76" fmla="*/ 134 w 287"/>
                  <a:gd name="T77" fmla="*/ 223 h 1160"/>
                  <a:gd name="T78" fmla="*/ 152 w 287"/>
                  <a:gd name="T79" fmla="*/ 222 h 1160"/>
                  <a:gd name="T80" fmla="*/ 159 w 287"/>
                  <a:gd name="T81" fmla="*/ 184 h 1160"/>
                  <a:gd name="T82" fmla="*/ 189 w 287"/>
                  <a:gd name="T83" fmla="*/ 176 h 1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87" h="1160">
                    <a:moveTo>
                      <a:pt x="257" y="366"/>
                    </a:moveTo>
                    <a:cubicBezTo>
                      <a:pt x="258" y="353"/>
                      <a:pt x="279" y="285"/>
                      <a:pt x="280" y="271"/>
                    </a:cubicBezTo>
                    <a:cubicBezTo>
                      <a:pt x="281" y="257"/>
                      <a:pt x="287" y="214"/>
                      <a:pt x="282" y="199"/>
                    </a:cubicBezTo>
                    <a:cubicBezTo>
                      <a:pt x="277" y="183"/>
                      <a:pt x="247" y="188"/>
                      <a:pt x="247" y="188"/>
                    </a:cubicBezTo>
                    <a:cubicBezTo>
                      <a:pt x="247" y="188"/>
                      <a:pt x="240" y="172"/>
                      <a:pt x="226" y="168"/>
                    </a:cubicBezTo>
                    <a:cubicBezTo>
                      <a:pt x="211" y="164"/>
                      <a:pt x="229" y="145"/>
                      <a:pt x="213" y="135"/>
                    </a:cubicBezTo>
                    <a:cubicBezTo>
                      <a:pt x="203" y="128"/>
                      <a:pt x="206" y="92"/>
                      <a:pt x="202" y="78"/>
                    </a:cubicBezTo>
                    <a:cubicBezTo>
                      <a:pt x="199" y="64"/>
                      <a:pt x="190" y="35"/>
                      <a:pt x="181" y="23"/>
                    </a:cubicBezTo>
                    <a:cubicBezTo>
                      <a:pt x="171" y="10"/>
                      <a:pt x="152" y="17"/>
                      <a:pt x="152" y="17"/>
                    </a:cubicBezTo>
                    <a:cubicBezTo>
                      <a:pt x="108" y="0"/>
                      <a:pt x="86" y="37"/>
                      <a:pt x="82" y="57"/>
                    </a:cubicBezTo>
                    <a:cubicBezTo>
                      <a:pt x="79" y="77"/>
                      <a:pt x="89" y="114"/>
                      <a:pt x="77" y="140"/>
                    </a:cubicBezTo>
                    <a:cubicBezTo>
                      <a:pt x="66" y="165"/>
                      <a:pt x="91" y="174"/>
                      <a:pt x="76" y="189"/>
                    </a:cubicBezTo>
                    <a:cubicBezTo>
                      <a:pt x="60" y="203"/>
                      <a:pt x="74" y="208"/>
                      <a:pt x="59" y="215"/>
                    </a:cubicBezTo>
                    <a:cubicBezTo>
                      <a:pt x="45" y="221"/>
                      <a:pt x="40" y="224"/>
                      <a:pt x="40" y="237"/>
                    </a:cubicBezTo>
                    <a:cubicBezTo>
                      <a:pt x="40" y="250"/>
                      <a:pt x="28" y="284"/>
                      <a:pt x="22" y="314"/>
                    </a:cubicBezTo>
                    <a:cubicBezTo>
                      <a:pt x="15" y="344"/>
                      <a:pt x="8" y="355"/>
                      <a:pt x="4" y="366"/>
                    </a:cubicBezTo>
                    <a:cubicBezTo>
                      <a:pt x="0" y="378"/>
                      <a:pt x="2" y="382"/>
                      <a:pt x="4" y="388"/>
                    </a:cubicBezTo>
                    <a:cubicBezTo>
                      <a:pt x="6" y="393"/>
                      <a:pt x="7" y="394"/>
                      <a:pt x="7" y="412"/>
                    </a:cubicBezTo>
                    <a:cubicBezTo>
                      <a:pt x="7" y="431"/>
                      <a:pt x="38" y="434"/>
                      <a:pt x="38" y="434"/>
                    </a:cubicBezTo>
                    <a:cubicBezTo>
                      <a:pt x="38" y="434"/>
                      <a:pt x="40" y="451"/>
                      <a:pt x="40" y="467"/>
                    </a:cubicBezTo>
                    <a:cubicBezTo>
                      <a:pt x="40" y="482"/>
                      <a:pt x="30" y="526"/>
                      <a:pt x="28" y="538"/>
                    </a:cubicBezTo>
                    <a:cubicBezTo>
                      <a:pt x="26" y="550"/>
                      <a:pt x="35" y="546"/>
                      <a:pt x="35" y="546"/>
                    </a:cubicBezTo>
                    <a:cubicBezTo>
                      <a:pt x="35" y="546"/>
                      <a:pt x="35" y="559"/>
                      <a:pt x="33" y="578"/>
                    </a:cubicBezTo>
                    <a:cubicBezTo>
                      <a:pt x="30" y="597"/>
                      <a:pt x="27" y="724"/>
                      <a:pt x="27" y="759"/>
                    </a:cubicBezTo>
                    <a:cubicBezTo>
                      <a:pt x="27" y="794"/>
                      <a:pt x="23" y="842"/>
                      <a:pt x="27" y="842"/>
                    </a:cubicBezTo>
                    <a:cubicBezTo>
                      <a:pt x="32" y="842"/>
                      <a:pt x="47" y="843"/>
                      <a:pt x="47" y="843"/>
                    </a:cubicBezTo>
                    <a:cubicBezTo>
                      <a:pt x="47" y="843"/>
                      <a:pt x="45" y="866"/>
                      <a:pt x="46" y="895"/>
                    </a:cubicBezTo>
                    <a:cubicBezTo>
                      <a:pt x="47" y="923"/>
                      <a:pt x="70" y="1014"/>
                      <a:pt x="75" y="1036"/>
                    </a:cubicBezTo>
                    <a:cubicBezTo>
                      <a:pt x="79" y="1059"/>
                      <a:pt x="78" y="1079"/>
                      <a:pt x="70" y="1091"/>
                    </a:cubicBezTo>
                    <a:cubicBezTo>
                      <a:pt x="63" y="1103"/>
                      <a:pt x="57" y="1118"/>
                      <a:pt x="44" y="1127"/>
                    </a:cubicBezTo>
                    <a:cubicBezTo>
                      <a:pt x="31" y="1137"/>
                      <a:pt x="26" y="1141"/>
                      <a:pt x="28" y="1150"/>
                    </a:cubicBezTo>
                    <a:cubicBezTo>
                      <a:pt x="30" y="1158"/>
                      <a:pt x="46" y="1156"/>
                      <a:pt x="70" y="1155"/>
                    </a:cubicBezTo>
                    <a:cubicBezTo>
                      <a:pt x="94" y="1154"/>
                      <a:pt x="91" y="1139"/>
                      <a:pt x="94" y="1132"/>
                    </a:cubicBezTo>
                    <a:cubicBezTo>
                      <a:pt x="97" y="1125"/>
                      <a:pt x="108" y="1107"/>
                      <a:pt x="108" y="1107"/>
                    </a:cubicBezTo>
                    <a:cubicBezTo>
                      <a:pt x="108" y="1107"/>
                      <a:pt x="111" y="1110"/>
                      <a:pt x="111" y="1118"/>
                    </a:cubicBezTo>
                    <a:cubicBezTo>
                      <a:pt x="111" y="1127"/>
                      <a:pt x="107" y="1141"/>
                      <a:pt x="107" y="1141"/>
                    </a:cubicBezTo>
                    <a:cubicBezTo>
                      <a:pt x="117" y="1141"/>
                      <a:pt x="117" y="1141"/>
                      <a:pt x="117" y="1141"/>
                    </a:cubicBezTo>
                    <a:cubicBezTo>
                      <a:pt x="117" y="1141"/>
                      <a:pt x="120" y="1140"/>
                      <a:pt x="119" y="1132"/>
                    </a:cubicBezTo>
                    <a:cubicBezTo>
                      <a:pt x="118" y="1124"/>
                      <a:pt x="123" y="1106"/>
                      <a:pt x="127" y="1091"/>
                    </a:cubicBezTo>
                    <a:cubicBezTo>
                      <a:pt x="132" y="1075"/>
                      <a:pt x="123" y="1057"/>
                      <a:pt x="117" y="1050"/>
                    </a:cubicBezTo>
                    <a:cubicBezTo>
                      <a:pt x="112" y="1044"/>
                      <a:pt x="114" y="1009"/>
                      <a:pt x="115" y="974"/>
                    </a:cubicBezTo>
                    <a:cubicBezTo>
                      <a:pt x="117" y="939"/>
                      <a:pt x="119" y="901"/>
                      <a:pt x="115" y="885"/>
                    </a:cubicBezTo>
                    <a:cubicBezTo>
                      <a:pt x="112" y="868"/>
                      <a:pt x="107" y="846"/>
                      <a:pt x="107" y="846"/>
                    </a:cubicBezTo>
                    <a:cubicBezTo>
                      <a:pt x="167" y="851"/>
                      <a:pt x="167" y="851"/>
                      <a:pt x="167" y="851"/>
                    </a:cubicBezTo>
                    <a:cubicBezTo>
                      <a:pt x="167" y="851"/>
                      <a:pt x="169" y="863"/>
                      <a:pt x="169" y="889"/>
                    </a:cubicBezTo>
                    <a:cubicBezTo>
                      <a:pt x="169" y="916"/>
                      <a:pt x="169" y="934"/>
                      <a:pt x="169" y="977"/>
                    </a:cubicBezTo>
                    <a:cubicBezTo>
                      <a:pt x="169" y="1019"/>
                      <a:pt x="165" y="1035"/>
                      <a:pt x="160" y="1051"/>
                    </a:cubicBezTo>
                    <a:cubicBezTo>
                      <a:pt x="156" y="1068"/>
                      <a:pt x="159" y="1080"/>
                      <a:pt x="154" y="1096"/>
                    </a:cubicBezTo>
                    <a:cubicBezTo>
                      <a:pt x="149" y="1113"/>
                      <a:pt x="140" y="1125"/>
                      <a:pt x="135" y="1134"/>
                    </a:cubicBezTo>
                    <a:cubicBezTo>
                      <a:pt x="129" y="1143"/>
                      <a:pt x="127" y="1158"/>
                      <a:pt x="148" y="1159"/>
                    </a:cubicBezTo>
                    <a:cubicBezTo>
                      <a:pt x="170" y="1160"/>
                      <a:pt x="196" y="1150"/>
                      <a:pt x="196" y="1140"/>
                    </a:cubicBezTo>
                    <a:cubicBezTo>
                      <a:pt x="196" y="1131"/>
                      <a:pt x="198" y="1119"/>
                      <a:pt x="205" y="1104"/>
                    </a:cubicBezTo>
                    <a:cubicBezTo>
                      <a:pt x="213" y="1088"/>
                      <a:pt x="206" y="1075"/>
                      <a:pt x="204" y="1069"/>
                    </a:cubicBezTo>
                    <a:cubicBezTo>
                      <a:pt x="201" y="1062"/>
                      <a:pt x="202" y="1055"/>
                      <a:pt x="202" y="1043"/>
                    </a:cubicBezTo>
                    <a:cubicBezTo>
                      <a:pt x="202" y="1031"/>
                      <a:pt x="213" y="991"/>
                      <a:pt x="225" y="947"/>
                    </a:cubicBezTo>
                    <a:cubicBezTo>
                      <a:pt x="237" y="903"/>
                      <a:pt x="234" y="852"/>
                      <a:pt x="234" y="852"/>
                    </a:cubicBezTo>
                    <a:cubicBezTo>
                      <a:pt x="243" y="852"/>
                      <a:pt x="243" y="852"/>
                      <a:pt x="243" y="852"/>
                    </a:cubicBezTo>
                    <a:cubicBezTo>
                      <a:pt x="243" y="852"/>
                      <a:pt x="244" y="787"/>
                      <a:pt x="251" y="721"/>
                    </a:cubicBezTo>
                    <a:cubicBezTo>
                      <a:pt x="258" y="654"/>
                      <a:pt x="248" y="585"/>
                      <a:pt x="248" y="566"/>
                    </a:cubicBezTo>
                    <a:cubicBezTo>
                      <a:pt x="248" y="547"/>
                      <a:pt x="255" y="539"/>
                      <a:pt x="265" y="535"/>
                    </a:cubicBezTo>
                    <a:cubicBezTo>
                      <a:pt x="276" y="530"/>
                      <a:pt x="277" y="528"/>
                      <a:pt x="272" y="510"/>
                    </a:cubicBezTo>
                    <a:cubicBezTo>
                      <a:pt x="266" y="492"/>
                      <a:pt x="258" y="449"/>
                      <a:pt x="258" y="449"/>
                    </a:cubicBezTo>
                    <a:cubicBezTo>
                      <a:pt x="258" y="449"/>
                      <a:pt x="257" y="443"/>
                      <a:pt x="251" y="424"/>
                    </a:cubicBezTo>
                    <a:cubicBezTo>
                      <a:pt x="244" y="406"/>
                      <a:pt x="244" y="388"/>
                      <a:pt x="244" y="388"/>
                    </a:cubicBezTo>
                    <a:cubicBezTo>
                      <a:pt x="244" y="388"/>
                      <a:pt x="256" y="378"/>
                      <a:pt x="257" y="366"/>
                    </a:cubicBezTo>
                    <a:close/>
                    <a:moveTo>
                      <a:pt x="102" y="452"/>
                    </a:moveTo>
                    <a:cubicBezTo>
                      <a:pt x="110" y="434"/>
                      <a:pt x="110" y="434"/>
                      <a:pt x="110" y="434"/>
                    </a:cubicBezTo>
                    <a:cubicBezTo>
                      <a:pt x="114" y="452"/>
                      <a:pt x="114" y="452"/>
                      <a:pt x="114" y="452"/>
                    </a:cubicBezTo>
                    <a:lnTo>
                      <a:pt x="102" y="452"/>
                    </a:lnTo>
                    <a:close/>
                    <a:moveTo>
                      <a:pt x="168" y="213"/>
                    </a:moveTo>
                    <a:cubicBezTo>
                      <a:pt x="158" y="230"/>
                      <a:pt x="141" y="260"/>
                      <a:pt x="135" y="285"/>
                    </a:cubicBezTo>
                    <a:cubicBezTo>
                      <a:pt x="128" y="309"/>
                      <a:pt x="117" y="344"/>
                      <a:pt x="117" y="344"/>
                    </a:cubicBezTo>
                    <a:cubicBezTo>
                      <a:pt x="117" y="344"/>
                      <a:pt x="116" y="338"/>
                      <a:pt x="115" y="329"/>
                    </a:cubicBezTo>
                    <a:cubicBezTo>
                      <a:pt x="114" y="320"/>
                      <a:pt x="114" y="277"/>
                      <a:pt x="114" y="257"/>
                    </a:cubicBezTo>
                    <a:cubicBezTo>
                      <a:pt x="114" y="237"/>
                      <a:pt x="115" y="220"/>
                      <a:pt x="112" y="219"/>
                    </a:cubicBezTo>
                    <a:cubicBezTo>
                      <a:pt x="108" y="217"/>
                      <a:pt x="102" y="205"/>
                      <a:pt x="102" y="205"/>
                    </a:cubicBezTo>
                    <a:cubicBezTo>
                      <a:pt x="124" y="175"/>
                      <a:pt x="124" y="175"/>
                      <a:pt x="124" y="175"/>
                    </a:cubicBezTo>
                    <a:cubicBezTo>
                      <a:pt x="117" y="218"/>
                      <a:pt x="129" y="210"/>
                      <a:pt x="134" y="223"/>
                    </a:cubicBezTo>
                    <a:cubicBezTo>
                      <a:pt x="138" y="236"/>
                      <a:pt x="133" y="269"/>
                      <a:pt x="136" y="253"/>
                    </a:cubicBezTo>
                    <a:cubicBezTo>
                      <a:pt x="138" y="238"/>
                      <a:pt x="146" y="237"/>
                      <a:pt x="152" y="222"/>
                    </a:cubicBezTo>
                    <a:cubicBezTo>
                      <a:pt x="159" y="207"/>
                      <a:pt x="139" y="196"/>
                      <a:pt x="139" y="196"/>
                    </a:cubicBezTo>
                    <a:cubicBezTo>
                      <a:pt x="139" y="196"/>
                      <a:pt x="150" y="192"/>
                      <a:pt x="159" y="184"/>
                    </a:cubicBezTo>
                    <a:cubicBezTo>
                      <a:pt x="169" y="175"/>
                      <a:pt x="182" y="164"/>
                      <a:pt x="182" y="164"/>
                    </a:cubicBezTo>
                    <a:cubicBezTo>
                      <a:pt x="189" y="176"/>
                      <a:pt x="189" y="176"/>
                      <a:pt x="189" y="176"/>
                    </a:cubicBezTo>
                    <a:cubicBezTo>
                      <a:pt x="189" y="176"/>
                      <a:pt x="178" y="196"/>
                      <a:pt x="168" y="213"/>
                    </a:cubicBez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normAutofit/>
              </a:bodyPr>
              <a:lstStyle>
                <a:defPPr>
                  <a:defRPr lang="en-US"/>
                </a:defPPr>
                <a:lvl1pPr marL="0" algn="l" defTabSz="713232" rtl="0" eaLnBrk="1" latinLnBrk="0" hangingPunct="1">
                  <a:defRPr sz="1404" kern="1200">
                    <a:solidFill>
                      <a:schemeClr val="tx1"/>
                    </a:solidFill>
                  </a:defRPr>
                </a:lvl1pPr>
                <a:lvl2pPr marL="356616" algn="l" defTabSz="713232" rtl="0" eaLnBrk="1" latinLnBrk="0" hangingPunct="1">
                  <a:defRPr sz="1404" kern="1200">
                    <a:solidFill>
                      <a:schemeClr val="tx1"/>
                    </a:solidFill>
                  </a:defRPr>
                </a:lvl2pPr>
                <a:lvl3pPr marL="713232" algn="l" defTabSz="713232" rtl="0" eaLnBrk="1" latinLnBrk="0" hangingPunct="1">
                  <a:defRPr sz="1404" kern="1200">
                    <a:solidFill>
                      <a:schemeClr val="tx1"/>
                    </a:solidFill>
                  </a:defRPr>
                </a:lvl3pPr>
                <a:lvl4pPr marL="1069848" algn="l" defTabSz="713232" rtl="0" eaLnBrk="1" latinLnBrk="0" hangingPunct="1">
                  <a:defRPr sz="1404" kern="1200">
                    <a:solidFill>
                      <a:schemeClr val="tx1"/>
                    </a:solidFill>
                  </a:defRPr>
                </a:lvl4pPr>
                <a:lvl5pPr marL="1426464" algn="l" defTabSz="713232" rtl="0" eaLnBrk="1" latinLnBrk="0" hangingPunct="1">
                  <a:defRPr sz="1404" kern="1200">
                    <a:solidFill>
                      <a:schemeClr val="tx1"/>
                    </a:solidFill>
                  </a:defRPr>
                </a:lvl5pPr>
                <a:lvl6pPr marL="1783080" algn="l" defTabSz="713232" rtl="0" eaLnBrk="1" latinLnBrk="0" hangingPunct="1">
                  <a:defRPr sz="1404" kern="1200">
                    <a:solidFill>
                      <a:schemeClr val="tx1"/>
                    </a:solidFill>
                  </a:defRPr>
                </a:lvl6pPr>
                <a:lvl7pPr marL="2139696" algn="l" defTabSz="713232" rtl="0" eaLnBrk="1" latinLnBrk="0" hangingPunct="1">
                  <a:defRPr sz="1404" kern="1200">
                    <a:solidFill>
                      <a:schemeClr val="tx1"/>
                    </a:solidFill>
                  </a:defRPr>
                </a:lvl7pPr>
                <a:lvl8pPr marL="2496312" algn="l" defTabSz="713232" rtl="0" eaLnBrk="1" latinLnBrk="0" hangingPunct="1">
                  <a:defRPr sz="1404" kern="1200">
                    <a:solidFill>
                      <a:schemeClr val="tx1"/>
                    </a:solidFill>
                  </a:defRPr>
                </a:lvl8pPr>
                <a:lvl9pPr marL="2852928" algn="l" defTabSz="713232" rtl="0" eaLnBrk="1" latinLnBrk="0" hangingPunct="1">
                  <a:defRPr sz="1404" kern="1200">
                    <a:solidFill>
                      <a:schemeClr val="tx1"/>
                    </a:solidFill>
                  </a:defRPr>
                </a:lvl9pPr>
              </a:lstStyle>
              <a:p>
                <a:endParaRPr lang="id-ID">
                  <a:cs typeface="+mn-ea"/>
                  <a:sym typeface="+mn-lt"/>
                </a:endParaRPr>
              </a:p>
            </p:txBody>
          </p:sp>
          <p:sp>
            <p:nvSpPr>
              <p:cNvPr id="28" name="îṧḻïḑè">
                <a:extLst>
                  <a:ext uri="{FF2B5EF4-FFF2-40B4-BE49-F238E27FC236}">
                    <a16:creationId xmlns:a16="http://schemas.microsoft.com/office/drawing/2014/main" id="{54477457-42C2-486E-85CF-8118D41176D8}"/>
                  </a:ext>
                </a:extLst>
              </p:cNvPr>
              <p:cNvSpPr/>
              <p:nvPr/>
            </p:nvSpPr>
            <p:spPr bwMode="auto">
              <a:xfrm>
                <a:off x="7691909" y="2937982"/>
                <a:ext cx="881152" cy="2784309"/>
              </a:xfrm>
              <a:custGeom>
                <a:avLst/>
                <a:gdLst>
                  <a:gd name="T0" fmla="*/ 412 w 463"/>
                  <a:gd name="T1" fmla="*/ 379 h 1470"/>
                  <a:gd name="T2" fmla="*/ 323 w 463"/>
                  <a:gd name="T3" fmla="*/ 262 h 1470"/>
                  <a:gd name="T4" fmla="*/ 285 w 463"/>
                  <a:gd name="T5" fmla="*/ 285 h 1470"/>
                  <a:gd name="T6" fmla="*/ 267 w 463"/>
                  <a:gd name="T7" fmla="*/ 261 h 1470"/>
                  <a:gd name="T8" fmla="*/ 184 w 463"/>
                  <a:gd name="T9" fmla="*/ 204 h 1470"/>
                  <a:gd name="T10" fmla="*/ 217 w 463"/>
                  <a:gd name="T11" fmla="*/ 229 h 1470"/>
                  <a:gd name="T12" fmla="*/ 275 w 463"/>
                  <a:gd name="T13" fmla="*/ 231 h 1470"/>
                  <a:gd name="T14" fmla="*/ 275 w 463"/>
                  <a:gd name="T15" fmla="*/ 231 h 1470"/>
                  <a:gd name="T16" fmla="*/ 280 w 463"/>
                  <a:gd name="T17" fmla="*/ 213 h 1470"/>
                  <a:gd name="T18" fmla="*/ 313 w 463"/>
                  <a:gd name="T19" fmla="*/ 121 h 1470"/>
                  <a:gd name="T20" fmla="*/ 312 w 463"/>
                  <a:gd name="T21" fmla="*/ 65 h 1470"/>
                  <a:gd name="T22" fmla="*/ 194 w 463"/>
                  <a:gd name="T23" fmla="*/ 42 h 1470"/>
                  <a:gd name="T24" fmla="*/ 186 w 463"/>
                  <a:gd name="T25" fmla="*/ 51 h 1470"/>
                  <a:gd name="T26" fmla="*/ 175 w 463"/>
                  <a:gd name="T27" fmla="*/ 119 h 1470"/>
                  <a:gd name="T28" fmla="*/ 178 w 463"/>
                  <a:gd name="T29" fmla="*/ 165 h 1470"/>
                  <a:gd name="T30" fmla="*/ 181 w 463"/>
                  <a:gd name="T31" fmla="*/ 201 h 1470"/>
                  <a:gd name="T32" fmla="*/ 175 w 463"/>
                  <a:gd name="T33" fmla="*/ 217 h 1470"/>
                  <a:gd name="T34" fmla="*/ 79 w 463"/>
                  <a:gd name="T35" fmla="*/ 333 h 1470"/>
                  <a:gd name="T36" fmla="*/ 104 w 463"/>
                  <a:gd name="T37" fmla="*/ 477 h 1470"/>
                  <a:gd name="T38" fmla="*/ 99 w 463"/>
                  <a:gd name="T39" fmla="*/ 610 h 1470"/>
                  <a:gd name="T40" fmla="*/ 85 w 463"/>
                  <a:gd name="T41" fmla="*/ 763 h 1470"/>
                  <a:gd name="T42" fmla="*/ 69 w 463"/>
                  <a:gd name="T43" fmla="*/ 975 h 1470"/>
                  <a:gd name="T44" fmla="*/ 8 w 463"/>
                  <a:gd name="T45" fmla="*/ 1383 h 1470"/>
                  <a:gd name="T46" fmla="*/ 11 w 463"/>
                  <a:gd name="T47" fmla="*/ 1423 h 1470"/>
                  <a:gd name="T48" fmla="*/ 108 w 463"/>
                  <a:gd name="T49" fmla="*/ 1468 h 1470"/>
                  <a:gd name="T50" fmla="*/ 96 w 463"/>
                  <a:gd name="T51" fmla="*/ 1398 h 1470"/>
                  <a:gd name="T52" fmla="*/ 153 w 463"/>
                  <a:gd name="T53" fmla="*/ 1231 h 1470"/>
                  <a:gd name="T54" fmla="*/ 220 w 463"/>
                  <a:gd name="T55" fmla="*/ 1100 h 1470"/>
                  <a:gd name="T56" fmla="*/ 215 w 463"/>
                  <a:gd name="T57" fmla="*/ 1363 h 1470"/>
                  <a:gd name="T58" fmla="*/ 242 w 463"/>
                  <a:gd name="T59" fmla="*/ 1391 h 1470"/>
                  <a:gd name="T60" fmla="*/ 297 w 463"/>
                  <a:gd name="T61" fmla="*/ 1388 h 1470"/>
                  <a:gd name="T62" fmla="*/ 429 w 463"/>
                  <a:gd name="T63" fmla="*/ 1397 h 1470"/>
                  <a:gd name="T64" fmla="*/ 342 w 463"/>
                  <a:gd name="T65" fmla="*/ 1344 h 1470"/>
                  <a:gd name="T66" fmla="*/ 316 w 463"/>
                  <a:gd name="T67" fmla="*/ 1300 h 1470"/>
                  <a:gd name="T68" fmla="*/ 337 w 463"/>
                  <a:gd name="T69" fmla="*/ 1080 h 1470"/>
                  <a:gd name="T70" fmla="*/ 376 w 463"/>
                  <a:gd name="T71" fmla="*/ 792 h 1470"/>
                  <a:gd name="T72" fmla="*/ 388 w 463"/>
                  <a:gd name="T73" fmla="*/ 747 h 1470"/>
                  <a:gd name="T74" fmla="*/ 359 w 463"/>
                  <a:gd name="T75" fmla="*/ 534 h 1470"/>
                  <a:gd name="T76" fmla="*/ 385 w 463"/>
                  <a:gd name="T77" fmla="*/ 500 h 1470"/>
                  <a:gd name="T78" fmla="*/ 454 w 463"/>
                  <a:gd name="T79" fmla="*/ 422 h 1470"/>
                  <a:gd name="T80" fmla="*/ 330 w 463"/>
                  <a:gd name="T81" fmla="*/ 437 h 1470"/>
                  <a:gd name="T82" fmla="*/ 327 w 463"/>
                  <a:gd name="T83" fmla="*/ 411 h 1470"/>
                  <a:gd name="T84" fmla="*/ 311 w 463"/>
                  <a:gd name="T85" fmla="*/ 458 h 1470"/>
                  <a:gd name="T86" fmla="*/ 353 w 463"/>
                  <a:gd name="T87" fmla="*/ 483 h 1470"/>
                  <a:gd name="T88" fmla="*/ 350 w 463"/>
                  <a:gd name="T89" fmla="*/ 540 h 1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3" h="1470">
                    <a:moveTo>
                      <a:pt x="454" y="422"/>
                    </a:moveTo>
                    <a:cubicBezTo>
                      <a:pt x="448" y="394"/>
                      <a:pt x="430" y="395"/>
                      <a:pt x="412" y="379"/>
                    </a:cubicBezTo>
                    <a:cubicBezTo>
                      <a:pt x="395" y="363"/>
                      <a:pt x="381" y="350"/>
                      <a:pt x="379" y="321"/>
                    </a:cubicBezTo>
                    <a:cubicBezTo>
                      <a:pt x="376" y="291"/>
                      <a:pt x="344" y="267"/>
                      <a:pt x="323" y="262"/>
                    </a:cubicBezTo>
                    <a:cubicBezTo>
                      <a:pt x="304" y="258"/>
                      <a:pt x="286" y="248"/>
                      <a:pt x="281" y="246"/>
                    </a:cubicBezTo>
                    <a:cubicBezTo>
                      <a:pt x="280" y="254"/>
                      <a:pt x="283" y="272"/>
                      <a:pt x="285" y="285"/>
                    </a:cubicBezTo>
                    <a:cubicBezTo>
                      <a:pt x="284" y="286"/>
                      <a:pt x="282" y="284"/>
                      <a:pt x="281" y="281"/>
                    </a:cubicBezTo>
                    <a:cubicBezTo>
                      <a:pt x="274" y="266"/>
                      <a:pt x="272" y="258"/>
                      <a:pt x="267" y="261"/>
                    </a:cubicBezTo>
                    <a:cubicBezTo>
                      <a:pt x="263" y="263"/>
                      <a:pt x="260" y="273"/>
                      <a:pt x="257" y="282"/>
                    </a:cubicBezTo>
                    <a:cubicBezTo>
                      <a:pt x="241" y="262"/>
                      <a:pt x="203" y="221"/>
                      <a:pt x="184" y="204"/>
                    </a:cubicBezTo>
                    <a:cubicBezTo>
                      <a:pt x="185" y="202"/>
                      <a:pt x="187" y="200"/>
                      <a:pt x="189" y="199"/>
                    </a:cubicBezTo>
                    <a:cubicBezTo>
                      <a:pt x="194" y="208"/>
                      <a:pt x="205" y="223"/>
                      <a:pt x="217" y="229"/>
                    </a:cubicBezTo>
                    <a:cubicBezTo>
                      <a:pt x="232" y="237"/>
                      <a:pt x="266" y="257"/>
                      <a:pt x="266" y="257"/>
                    </a:cubicBezTo>
                    <a:cubicBezTo>
                      <a:pt x="266" y="257"/>
                      <a:pt x="273" y="241"/>
                      <a:pt x="275" y="231"/>
                    </a:cubicBezTo>
                    <a:cubicBezTo>
                      <a:pt x="275" y="230"/>
                      <a:pt x="275" y="230"/>
                      <a:pt x="275" y="230"/>
                    </a:cubicBezTo>
                    <a:cubicBezTo>
                      <a:pt x="275" y="231"/>
                      <a:pt x="275" y="231"/>
                      <a:pt x="275" y="231"/>
                    </a:cubicBezTo>
                    <a:cubicBezTo>
                      <a:pt x="275" y="230"/>
                      <a:pt x="275" y="228"/>
                      <a:pt x="275" y="227"/>
                    </a:cubicBezTo>
                    <a:cubicBezTo>
                      <a:pt x="275" y="220"/>
                      <a:pt x="273" y="215"/>
                      <a:pt x="280" y="213"/>
                    </a:cubicBezTo>
                    <a:cubicBezTo>
                      <a:pt x="288" y="211"/>
                      <a:pt x="299" y="185"/>
                      <a:pt x="302" y="169"/>
                    </a:cubicBezTo>
                    <a:cubicBezTo>
                      <a:pt x="306" y="153"/>
                      <a:pt x="306" y="139"/>
                      <a:pt x="313" y="121"/>
                    </a:cubicBezTo>
                    <a:cubicBezTo>
                      <a:pt x="321" y="104"/>
                      <a:pt x="320" y="87"/>
                      <a:pt x="312" y="65"/>
                    </a:cubicBezTo>
                    <a:cubicBezTo>
                      <a:pt x="312" y="65"/>
                      <a:pt x="312" y="65"/>
                      <a:pt x="312" y="65"/>
                    </a:cubicBezTo>
                    <a:cubicBezTo>
                      <a:pt x="300" y="14"/>
                      <a:pt x="277" y="28"/>
                      <a:pt x="277" y="28"/>
                    </a:cubicBezTo>
                    <a:cubicBezTo>
                      <a:pt x="246" y="0"/>
                      <a:pt x="210" y="26"/>
                      <a:pt x="194" y="42"/>
                    </a:cubicBezTo>
                    <a:cubicBezTo>
                      <a:pt x="194" y="42"/>
                      <a:pt x="194" y="42"/>
                      <a:pt x="193" y="42"/>
                    </a:cubicBezTo>
                    <a:cubicBezTo>
                      <a:pt x="190" y="44"/>
                      <a:pt x="188" y="47"/>
                      <a:pt x="186" y="51"/>
                    </a:cubicBezTo>
                    <a:cubicBezTo>
                      <a:pt x="186" y="51"/>
                      <a:pt x="186" y="51"/>
                      <a:pt x="186" y="51"/>
                    </a:cubicBezTo>
                    <a:cubicBezTo>
                      <a:pt x="171" y="73"/>
                      <a:pt x="175" y="119"/>
                      <a:pt x="175" y="119"/>
                    </a:cubicBezTo>
                    <a:cubicBezTo>
                      <a:pt x="175" y="119"/>
                      <a:pt x="173" y="120"/>
                      <a:pt x="171" y="131"/>
                    </a:cubicBezTo>
                    <a:cubicBezTo>
                      <a:pt x="170" y="142"/>
                      <a:pt x="175" y="159"/>
                      <a:pt x="178" y="165"/>
                    </a:cubicBezTo>
                    <a:cubicBezTo>
                      <a:pt x="180" y="171"/>
                      <a:pt x="185" y="172"/>
                      <a:pt x="186" y="177"/>
                    </a:cubicBezTo>
                    <a:cubicBezTo>
                      <a:pt x="186" y="177"/>
                      <a:pt x="184" y="189"/>
                      <a:pt x="181" y="201"/>
                    </a:cubicBezTo>
                    <a:cubicBezTo>
                      <a:pt x="181" y="201"/>
                      <a:pt x="181" y="201"/>
                      <a:pt x="180" y="201"/>
                    </a:cubicBezTo>
                    <a:cubicBezTo>
                      <a:pt x="179" y="203"/>
                      <a:pt x="181" y="206"/>
                      <a:pt x="175" y="217"/>
                    </a:cubicBezTo>
                    <a:cubicBezTo>
                      <a:pt x="166" y="231"/>
                      <a:pt x="153" y="236"/>
                      <a:pt x="121" y="253"/>
                    </a:cubicBezTo>
                    <a:cubicBezTo>
                      <a:pt x="90" y="269"/>
                      <a:pt x="82" y="302"/>
                      <a:pt x="79" y="333"/>
                    </a:cubicBezTo>
                    <a:cubicBezTo>
                      <a:pt x="76" y="365"/>
                      <a:pt x="71" y="389"/>
                      <a:pt x="76" y="396"/>
                    </a:cubicBezTo>
                    <a:cubicBezTo>
                      <a:pt x="81" y="403"/>
                      <a:pt x="93" y="443"/>
                      <a:pt x="104" y="477"/>
                    </a:cubicBezTo>
                    <a:cubicBezTo>
                      <a:pt x="116" y="510"/>
                      <a:pt x="111" y="549"/>
                      <a:pt x="109" y="564"/>
                    </a:cubicBezTo>
                    <a:cubicBezTo>
                      <a:pt x="107" y="578"/>
                      <a:pt x="98" y="591"/>
                      <a:pt x="99" y="610"/>
                    </a:cubicBezTo>
                    <a:cubicBezTo>
                      <a:pt x="100" y="629"/>
                      <a:pt x="98" y="648"/>
                      <a:pt x="95" y="677"/>
                    </a:cubicBezTo>
                    <a:cubicBezTo>
                      <a:pt x="93" y="705"/>
                      <a:pt x="76" y="759"/>
                      <a:pt x="85" y="763"/>
                    </a:cubicBezTo>
                    <a:cubicBezTo>
                      <a:pt x="93" y="768"/>
                      <a:pt x="96" y="767"/>
                      <a:pt x="96" y="780"/>
                    </a:cubicBezTo>
                    <a:cubicBezTo>
                      <a:pt x="96" y="793"/>
                      <a:pt x="90" y="876"/>
                      <a:pt x="69" y="975"/>
                    </a:cubicBezTo>
                    <a:cubicBezTo>
                      <a:pt x="48" y="1075"/>
                      <a:pt x="16" y="1296"/>
                      <a:pt x="9" y="1338"/>
                    </a:cubicBezTo>
                    <a:cubicBezTo>
                      <a:pt x="2" y="1379"/>
                      <a:pt x="8" y="1383"/>
                      <a:pt x="8" y="1383"/>
                    </a:cubicBezTo>
                    <a:cubicBezTo>
                      <a:pt x="8" y="1383"/>
                      <a:pt x="8" y="1386"/>
                      <a:pt x="4" y="1398"/>
                    </a:cubicBezTo>
                    <a:cubicBezTo>
                      <a:pt x="0" y="1410"/>
                      <a:pt x="4" y="1418"/>
                      <a:pt x="11" y="1423"/>
                    </a:cubicBezTo>
                    <a:cubicBezTo>
                      <a:pt x="18" y="1428"/>
                      <a:pt x="19" y="1438"/>
                      <a:pt x="34" y="1449"/>
                    </a:cubicBezTo>
                    <a:cubicBezTo>
                      <a:pt x="48" y="1460"/>
                      <a:pt x="90" y="1470"/>
                      <a:pt x="108" y="1468"/>
                    </a:cubicBezTo>
                    <a:cubicBezTo>
                      <a:pt x="126" y="1466"/>
                      <a:pt x="121" y="1460"/>
                      <a:pt x="120" y="1442"/>
                    </a:cubicBezTo>
                    <a:cubicBezTo>
                      <a:pt x="119" y="1424"/>
                      <a:pt x="96" y="1398"/>
                      <a:pt x="96" y="1398"/>
                    </a:cubicBezTo>
                    <a:cubicBezTo>
                      <a:pt x="96" y="1398"/>
                      <a:pt x="95" y="1393"/>
                      <a:pt x="101" y="1390"/>
                    </a:cubicBezTo>
                    <a:cubicBezTo>
                      <a:pt x="107" y="1386"/>
                      <a:pt x="132" y="1306"/>
                      <a:pt x="153" y="1231"/>
                    </a:cubicBezTo>
                    <a:cubicBezTo>
                      <a:pt x="175" y="1157"/>
                      <a:pt x="214" y="1022"/>
                      <a:pt x="214" y="1022"/>
                    </a:cubicBezTo>
                    <a:cubicBezTo>
                      <a:pt x="214" y="1022"/>
                      <a:pt x="217" y="1061"/>
                      <a:pt x="220" y="1100"/>
                    </a:cubicBezTo>
                    <a:cubicBezTo>
                      <a:pt x="222" y="1139"/>
                      <a:pt x="224" y="1267"/>
                      <a:pt x="220" y="1300"/>
                    </a:cubicBezTo>
                    <a:cubicBezTo>
                      <a:pt x="215" y="1333"/>
                      <a:pt x="215" y="1363"/>
                      <a:pt x="215" y="1363"/>
                    </a:cubicBezTo>
                    <a:cubicBezTo>
                      <a:pt x="215" y="1363"/>
                      <a:pt x="215" y="1367"/>
                      <a:pt x="215" y="1378"/>
                    </a:cubicBezTo>
                    <a:cubicBezTo>
                      <a:pt x="215" y="1389"/>
                      <a:pt x="223" y="1389"/>
                      <a:pt x="242" y="1391"/>
                    </a:cubicBezTo>
                    <a:cubicBezTo>
                      <a:pt x="261" y="1393"/>
                      <a:pt x="287" y="1392"/>
                      <a:pt x="287" y="1392"/>
                    </a:cubicBezTo>
                    <a:cubicBezTo>
                      <a:pt x="287" y="1392"/>
                      <a:pt x="286" y="1383"/>
                      <a:pt x="297" y="1388"/>
                    </a:cubicBezTo>
                    <a:cubicBezTo>
                      <a:pt x="307" y="1392"/>
                      <a:pt x="329" y="1403"/>
                      <a:pt x="349" y="1403"/>
                    </a:cubicBezTo>
                    <a:cubicBezTo>
                      <a:pt x="369" y="1403"/>
                      <a:pt x="429" y="1412"/>
                      <a:pt x="429" y="1397"/>
                    </a:cubicBezTo>
                    <a:cubicBezTo>
                      <a:pt x="429" y="1382"/>
                      <a:pt x="406" y="1376"/>
                      <a:pt x="385" y="1376"/>
                    </a:cubicBezTo>
                    <a:cubicBezTo>
                      <a:pt x="365" y="1376"/>
                      <a:pt x="342" y="1344"/>
                      <a:pt x="342" y="1344"/>
                    </a:cubicBezTo>
                    <a:cubicBezTo>
                      <a:pt x="342" y="1344"/>
                      <a:pt x="342" y="1344"/>
                      <a:pt x="348" y="1340"/>
                    </a:cubicBezTo>
                    <a:cubicBezTo>
                      <a:pt x="353" y="1337"/>
                      <a:pt x="320" y="1312"/>
                      <a:pt x="316" y="1300"/>
                    </a:cubicBezTo>
                    <a:cubicBezTo>
                      <a:pt x="311" y="1288"/>
                      <a:pt x="312" y="1286"/>
                      <a:pt x="316" y="1257"/>
                    </a:cubicBezTo>
                    <a:cubicBezTo>
                      <a:pt x="319" y="1229"/>
                      <a:pt x="327" y="1136"/>
                      <a:pt x="337" y="1080"/>
                    </a:cubicBezTo>
                    <a:cubicBezTo>
                      <a:pt x="346" y="1023"/>
                      <a:pt x="358" y="968"/>
                      <a:pt x="365" y="920"/>
                    </a:cubicBezTo>
                    <a:cubicBezTo>
                      <a:pt x="372" y="871"/>
                      <a:pt x="376" y="792"/>
                      <a:pt x="376" y="792"/>
                    </a:cubicBezTo>
                    <a:cubicBezTo>
                      <a:pt x="376" y="792"/>
                      <a:pt x="380" y="791"/>
                      <a:pt x="387" y="785"/>
                    </a:cubicBezTo>
                    <a:cubicBezTo>
                      <a:pt x="394" y="779"/>
                      <a:pt x="392" y="764"/>
                      <a:pt x="388" y="747"/>
                    </a:cubicBezTo>
                    <a:cubicBezTo>
                      <a:pt x="385" y="729"/>
                      <a:pt x="380" y="656"/>
                      <a:pt x="377" y="621"/>
                    </a:cubicBezTo>
                    <a:cubicBezTo>
                      <a:pt x="373" y="586"/>
                      <a:pt x="359" y="534"/>
                      <a:pt x="359" y="534"/>
                    </a:cubicBezTo>
                    <a:cubicBezTo>
                      <a:pt x="359" y="534"/>
                      <a:pt x="370" y="529"/>
                      <a:pt x="377" y="522"/>
                    </a:cubicBezTo>
                    <a:cubicBezTo>
                      <a:pt x="384" y="516"/>
                      <a:pt x="385" y="500"/>
                      <a:pt x="385" y="500"/>
                    </a:cubicBezTo>
                    <a:cubicBezTo>
                      <a:pt x="385" y="500"/>
                      <a:pt x="428" y="504"/>
                      <a:pt x="446" y="496"/>
                    </a:cubicBezTo>
                    <a:cubicBezTo>
                      <a:pt x="463" y="489"/>
                      <a:pt x="460" y="450"/>
                      <a:pt x="454" y="422"/>
                    </a:cubicBezTo>
                    <a:close/>
                    <a:moveTo>
                      <a:pt x="311" y="458"/>
                    </a:moveTo>
                    <a:cubicBezTo>
                      <a:pt x="311" y="458"/>
                      <a:pt x="330" y="452"/>
                      <a:pt x="330" y="437"/>
                    </a:cubicBezTo>
                    <a:cubicBezTo>
                      <a:pt x="330" y="421"/>
                      <a:pt x="315" y="411"/>
                      <a:pt x="308" y="410"/>
                    </a:cubicBezTo>
                    <a:cubicBezTo>
                      <a:pt x="301" y="410"/>
                      <a:pt x="313" y="399"/>
                      <a:pt x="327" y="411"/>
                    </a:cubicBezTo>
                    <a:cubicBezTo>
                      <a:pt x="342" y="423"/>
                      <a:pt x="353" y="475"/>
                      <a:pt x="353" y="475"/>
                    </a:cubicBezTo>
                    <a:cubicBezTo>
                      <a:pt x="353" y="475"/>
                      <a:pt x="323" y="463"/>
                      <a:pt x="311" y="458"/>
                    </a:cubicBezTo>
                    <a:close/>
                    <a:moveTo>
                      <a:pt x="350" y="540"/>
                    </a:moveTo>
                    <a:cubicBezTo>
                      <a:pt x="350" y="540"/>
                      <a:pt x="352" y="500"/>
                      <a:pt x="353" y="483"/>
                    </a:cubicBezTo>
                    <a:cubicBezTo>
                      <a:pt x="362" y="531"/>
                      <a:pt x="362" y="531"/>
                      <a:pt x="362" y="531"/>
                    </a:cubicBezTo>
                    <a:lnTo>
                      <a:pt x="350" y="540"/>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normAutofit/>
              </a:bodyPr>
              <a:lstStyle>
                <a:defPPr>
                  <a:defRPr lang="en-US"/>
                </a:defPPr>
                <a:lvl1pPr marL="0" algn="l" defTabSz="713232" rtl="0" eaLnBrk="1" latinLnBrk="0" hangingPunct="1">
                  <a:defRPr sz="1404" kern="1200">
                    <a:solidFill>
                      <a:schemeClr val="tx1"/>
                    </a:solidFill>
                  </a:defRPr>
                </a:lvl1pPr>
                <a:lvl2pPr marL="356616" algn="l" defTabSz="713232" rtl="0" eaLnBrk="1" latinLnBrk="0" hangingPunct="1">
                  <a:defRPr sz="1404" kern="1200">
                    <a:solidFill>
                      <a:schemeClr val="tx1"/>
                    </a:solidFill>
                  </a:defRPr>
                </a:lvl2pPr>
                <a:lvl3pPr marL="713232" algn="l" defTabSz="713232" rtl="0" eaLnBrk="1" latinLnBrk="0" hangingPunct="1">
                  <a:defRPr sz="1404" kern="1200">
                    <a:solidFill>
                      <a:schemeClr val="tx1"/>
                    </a:solidFill>
                  </a:defRPr>
                </a:lvl3pPr>
                <a:lvl4pPr marL="1069848" algn="l" defTabSz="713232" rtl="0" eaLnBrk="1" latinLnBrk="0" hangingPunct="1">
                  <a:defRPr sz="1404" kern="1200">
                    <a:solidFill>
                      <a:schemeClr val="tx1"/>
                    </a:solidFill>
                  </a:defRPr>
                </a:lvl4pPr>
                <a:lvl5pPr marL="1426464" algn="l" defTabSz="713232" rtl="0" eaLnBrk="1" latinLnBrk="0" hangingPunct="1">
                  <a:defRPr sz="1404" kern="1200">
                    <a:solidFill>
                      <a:schemeClr val="tx1"/>
                    </a:solidFill>
                  </a:defRPr>
                </a:lvl5pPr>
                <a:lvl6pPr marL="1783080" algn="l" defTabSz="713232" rtl="0" eaLnBrk="1" latinLnBrk="0" hangingPunct="1">
                  <a:defRPr sz="1404" kern="1200">
                    <a:solidFill>
                      <a:schemeClr val="tx1"/>
                    </a:solidFill>
                  </a:defRPr>
                </a:lvl6pPr>
                <a:lvl7pPr marL="2139696" algn="l" defTabSz="713232" rtl="0" eaLnBrk="1" latinLnBrk="0" hangingPunct="1">
                  <a:defRPr sz="1404" kern="1200">
                    <a:solidFill>
                      <a:schemeClr val="tx1"/>
                    </a:solidFill>
                  </a:defRPr>
                </a:lvl7pPr>
                <a:lvl8pPr marL="2496312" algn="l" defTabSz="713232" rtl="0" eaLnBrk="1" latinLnBrk="0" hangingPunct="1">
                  <a:defRPr sz="1404" kern="1200">
                    <a:solidFill>
                      <a:schemeClr val="tx1"/>
                    </a:solidFill>
                  </a:defRPr>
                </a:lvl8pPr>
                <a:lvl9pPr marL="2852928" algn="l" defTabSz="713232" rtl="0" eaLnBrk="1" latinLnBrk="0" hangingPunct="1">
                  <a:defRPr sz="1404" kern="1200">
                    <a:solidFill>
                      <a:schemeClr val="tx1"/>
                    </a:solidFill>
                  </a:defRPr>
                </a:lvl9pPr>
              </a:lstStyle>
              <a:p>
                <a:endParaRPr lang="id-ID">
                  <a:cs typeface="+mn-ea"/>
                  <a:sym typeface="+mn-lt"/>
                </a:endParaRPr>
              </a:p>
            </p:txBody>
          </p:sp>
          <p:sp>
            <p:nvSpPr>
              <p:cNvPr id="29" name="islïḍê">
                <a:extLst>
                  <a:ext uri="{FF2B5EF4-FFF2-40B4-BE49-F238E27FC236}">
                    <a16:creationId xmlns:a16="http://schemas.microsoft.com/office/drawing/2014/main" id="{EC6D37A0-706F-4FA2-9195-EF1147C03B45}"/>
                  </a:ext>
                </a:extLst>
              </p:cNvPr>
              <p:cNvSpPr/>
              <p:nvPr/>
            </p:nvSpPr>
            <p:spPr bwMode="auto">
              <a:xfrm>
                <a:off x="4394574" y="3176003"/>
                <a:ext cx="923737" cy="2879766"/>
              </a:xfrm>
              <a:custGeom>
                <a:avLst/>
                <a:gdLst>
                  <a:gd name="T0" fmla="*/ 379 w 386"/>
                  <a:gd name="T1" fmla="*/ 464 h 1210"/>
                  <a:gd name="T2" fmla="*/ 364 w 386"/>
                  <a:gd name="T3" fmla="*/ 267 h 1210"/>
                  <a:gd name="T4" fmla="*/ 269 w 386"/>
                  <a:gd name="T5" fmla="*/ 191 h 1210"/>
                  <a:gd name="T6" fmla="*/ 251 w 386"/>
                  <a:gd name="T7" fmla="*/ 145 h 1210"/>
                  <a:gd name="T8" fmla="*/ 266 w 386"/>
                  <a:gd name="T9" fmla="*/ 116 h 1210"/>
                  <a:gd name="T10" fmla="*/ 263 w 386"/>
                  <a:gd name="T11" fmla="*/ 82 h 1210"/>
                  <a:gd name="T12" fmla="*/ 205 w 386"/>
                  <a:gd name="T13" fmla="*/ 0 h 1210"/>
                  <a:gd name="T14" fmla="*/ 155 w 386"/>
                  <a:gd name="T15" fmla="*/ 90 h 1210"/>
                  <a:gd name="T16" fmla="*/ 174 w 386"/>
                  <a:gd name="T17" fmla="*/ 126 h 1210"/>
                  <a:gd name="T18" fmla="*/ 176 w 386"/>
                  <a:gd name="T19" fmla="*/ 167 h 1210"/>
                  <a:gd name="T20" fmla="*/ 177 w 386"/>
                  <a:gd name="T21" fmla="*/ 167 h 1210"/>
                  <a:gd name="T22" fmla="*/ 156 w 386"/>
                  <a:gd name="T23" fmla="*/ 186 h 1210"/>
                  <a:gd name="T24" fmla="*/ 99 w 386"/>
                  <a:gd name="T25" fmla="*/ 207 h 1210"/>
                  <a:gd name="T26" fmla="*/ 57 w 386"/>
                  <a:gd name="T27" fmla="*/ 370 h 1210"/>
                  <a:gd name="T28" fmla="*/ 38 w 386"/>
                  <a:gd name="T29" fmla="*/ 604 h 1210"/>
                  <a:gd name="T30" fmla="*/ 68 w 386"/>
                  <a:gd name="T31" fmla="*/ 598 h 1210"/>
                  <a:gd name="T32" fmla="*/ 68 w 386"/>
                  <a:gd name="T33" fmla="*/ 607 h 1210"/>
                  <a:gd name="T34" fmla="*/ 41 w 386"/>
                  <a:gd name="T35" fmla="*/ 619 h 1210"/>
                  <a:gd name="T36" fmla="*/ 47 w 386"/>
                  <a:gd name="T37" fmla="*/ 662 h 1210"/>
                  <a:gd name="T38" fmla="*/ 3 w 386"/>
                  <a:gd name="T39" fmla="*/ 849 h 1210"/>
                  <a:gd name="T40" fmla="*/ 99 w 386"/>
                  <a:gd name="T41" fmla="*/ 898 h 1210"/>
                  <a:gd name="T42" fmla="*/ 118 w 386"/>
                  <a:gd name="T43" fmla="*/ 899 h 1210"/>
                  <a:gd name="T44" fmla="*/ 127 w 386"/>
                  <a:gd name="T45" fmla="*/ 1051 h 1210"/>
                  <a:gd name="T46" fmla="*/ 118 w 386"/>
                  <a:gd name="T47" fmla="*/ 1153 h 1210"/>
                  <a:gd name="T48" fmla="*/ 181 w 386"/>
                  <a:gd name="T49" fmla="*/ 1159 h 1210"/>
                  <a:gd name="T50" fmla="*/ 194 w 386"/>
                  <a:gd name="T51" fmla="*/ 1084 h 1210"/>
                  <a:gd name="T52" fmla="*/ 192 w 386"/>
                  <a:gd name="T53" fmla="*/ 968 h 1210"/>
                  <a:gd name="T54" fmla="*/ 222 w 386"/>
                  <a:gd name="T55" fmla="*/ 712 h 1210"/>
                  <a:gd name="T56" fmla="*/ 252 w 386"/>
                  <a:gd name="T57" fmla="*/ 767 h 1210"/>
                  <a:gd name="T58" fmla="*/ 285 w 386"/>
                  <a:gd name="T59" fmla="*/ 1024 h 1210"/>
                  <a:gd name="T60" fmla="*/ 277 w 386"/>
                  <a:gd name="T61" fmla="*/ 1067 h 1210"/>
                  <a:gd name="T62" fmla="*/ 298 w 386"/>
                  <a:gd name="T63" fmla="*/ 1146 h 1210"/>
                  <a:gd name="T64" fmla="*/ 355 w 386"/>
                  <a:gd name="T65" fmla="*/ 1205 h 1210"/>
                  <a:gd name="T66" fmla="*/ 347 w 386"/>
                  <a:gd name="T67" fmla="*/ 1105 h 1210"/>
                  <a:gd name="T68" fmla="*/ 351 w 386"/>
                  <a:gd name="T69" fmla="*/ 1046 h 1210"/>
                  <a:gd name="T70" fmla="*/ 356 w 386"/>
                  <a:gd name="T71" fmla="*/ 829 h 1210"/>
                  <a:gd name="T72" fmla="*/ 354 w 386"/>
                  <a:gd name="T73" fmla="*/ 603 h 1210"/>
                  <a:gd name="T74" fmla="*/ 367 w 386"/>
                  <a:gd name="T75" fmla="*/ 565 h 1210"/>
                  <a:gd name="T76" fmla="*/ 109 w 386"/>
                  <a:gd name="T77" fmla="*/ 669 h 1210"/>
                  <a:gd name="T78" fmla="*/ 91 w 386"/>
                  <a:gd name="T79" fmla="*/ 666 h 1210"/>
                  <a:gd name="T80" fmla="*/ 90 w 386"/>
                  <a:gd name="T81" fmla="*/ 617 h 1210"/>
                  <a:gd name="T82" fmla="*/ 101 w 386"/>
                  <a:gd name="T83" fmla="*/ 628 h 1210"/>
                  <a:gd name="T84" fmla="*/ 108 w 386"/>
                  <a:gd name="T85" fmla="*/ 649 h 1210"/>
                  <a:gd name="T86" fmla="*/ 223 w 386"/>
                  <a:gd name="T87" fmla="*/ 505 h 1210"/>
                  <a:gd name="T88" fmla="*/ 221 w 386"/>
                  <a:gd name="T89" fmla="*/ 232 h 1210"/>
                  <a:gd name="T90" fmla="*/ 215 w 386"/>
                  <a:gd name="T91" fmla="*/ 208 h 1210"/>
                  <a:gd name="T92" fmla="*/ 205 w 386"/>
                  <a:gd name="T93" fmla="*/ 231 h 1210"/>
                  <a:gd name="T94" fmla="*/ 199 w 386"/>
                  <a:gd name="T95" fmla="*/ 505 h 1210"/>
                  <a:gd name="T96" fmla="*/ 190 w 386"/>
                  <a:gd name="T97" fmla="*/ 325 h 1210"/>
                  <a:gd name="T98" fmla="*/ 173 w 386"/>
                  <a:gd name="T99" fmla="*/ 188 h 1210"/>
                  <a:gd name="T100" fmla="*/ 182 w 386"/>
                  <a:gd name="T101" fmla="*/ 176 h 1210"/>
                  <a:gd name="T102" fmla="*/ 248 w 386"/>
                  <a:gd name="T103" fmla="*/ 179 h 1210"/>
                  <a:gd name="T104" fmla="*/ 259 w 386"/>
                  <a:gd name="T105" fmla="*/ 196 h 1210"/>
                  <a:gd name="T106" fmla="*/ 258 w 386"/>
                  <a:gd name="T107" fmla="*/ 201 h 1210"/>
                  <a:gd name="T108" fmla="*/ 260 w 386"/>
                  <a:gd name="T109" fmla="*/ 256 h 1210"/>
                  <a:gd name="T110" fmla="*/ 301 w 386"/>
                  <a:gd name="T111" fmla="*/ 488 h 1210"/>
                  <a:gd name="T112" fmla="*/ 360 w 386"/>
                  <a:gd name="T113" fmla="*/ 585 h 1210"/>
                  <a:gd name="T114" fmla="*/ 328 w 386"/>
                  <a:gd name="T115" fmla="*/ 554 h 1210"/>
                  <a:gd name="T116" fmla="*/ 360 w 386"/>
                  <a:gd name="T117" fmla="*/ 585 h 12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386" h="1210">
                    <a:moveTo>
                      <a:pt x="379" y="512"/>
                    </a:moveTo>
                    <a:cubicBezTo>
                      <a:pt x="385" y="497"/>
                      <a:pt x="386" y="471"/>
                      <a:pt x="379" y="464"/>
                    </a:cubicBezTo>
                    <a:cubicBezTo>
                      <a:pt x="372" y="456"/>
                      <a:pt x="383" y="413"/>
                      <a:pt x="376" y="380"/>
                    </a:cubicBezTo>
                    <a:cubicBezTo>
                      <a:pt x="370" y="347"/>
                      <a:pt x="365" y="295"/>
                      <a:pt x="364" y="267"/>
                    </a:cubicBezTo>
                    <a:cubicBezTo>
                      <a:pt x="364" y="239"/>
                      <a:pt x="362" y="219"/>
                      <a:pt x="326" y="210"/>
                    </a:cubicBezTo>
                    <a:cubicBezTo>
                      <a:pt x="302" y="204"/>
                      <a:pt x="282" y="197"/>
                      <a:pt x="269" y="191"/>
                    </a:cubicBezTo>
                    <a:cubicBezTo>
                      <a:pt x="269" y="191"/>
                      <a:pt x="255" y="179"/>
                      <a:pt x="252" y="168"/>
                    </a:cubicBezTo>
                    <a:cubicBezTo>
                      <a:pt x="251" y="159"/>
                      <a:pt x="251" y="150"/>
                      <a:pt x="251" y="145"/>
                    </a:cubicBezTo>
                    <a:cubicBezTo>
                      <a:pt x="253" y="136"/>
                      <a:pt x="253" y="129"/>
                      <a:pt x="253" y="124"/>
                    </a:cubicBezTo>
                    <a:cubicBezTo>
                      <a:pt x="253" y="118"/>
                      <a:pt x="264" y="126"/>
                      <a:pt x="266" y="116"/>
                    </a:cubicBezTo>
                    <a:cubicBezTo>
                      <a:pt x="269" y="107"/>
                      <a:pt x="271" y="85"/>
                      <a:pt x="269" y="84"/>
                    </a:cubicBezTo>
                    <a:cubicBezTo>
                      <a:pt x="267" y="82"/>
                      <a:pt x="265" y="82"/>
                      <a:pt x="263" y="82"/>
                    </a:cubicBezTo>
                    <a:cubicBezTo>
                      <a:pt x="263" y="79"/>
                      <a:pt x="265" y="59"/>
                      <a:pt x="263" y="38"/>
                    </a:cubicBezTo>
                    <a:cubicBezTo>
                      <a:pt x="262" y="18"/>
                      <a:pt x="242" y="2"/>
                      <a:pt x="205" y="0"/>
                    </a:cubicBezTo>
                    <a:cubicBezTo>
                      <a:pt x="184" y="0"/>
                      <a:pt x="160" y="16"/>
                      <a:pt x="157" y="38"/>
                    </a:cubicBezTo>
                    <a:cubicBezTo>
                      <a:pt x="154" y="60"/>
                      <a:pt x="155" y="90"/>
                      <a:pt x="155" y="90"/>
                    </a:cubicBezTo>
                    <a:cubicBezTo>
                      <a:pt x="155" y="90"/>
                      <a:pt x="148" y="105"/>
                      <a:pt x="154" y="117"/>
                    </a:cubicBezTo>
                    <a:cubicBezTo>
                      <a:pt x="160" y="129"/>
                      <a:pt x="174" y="126"/>
                      <a:pt x="174" y="126"/>
                    </a:cubicBezTo>
                    <a:cubicBezTo>
                      <a:pt x="174" y="126"/>
                      <a:pt x="177" y="145"/>
                      <a:pt x="177" y="155"/>
                    </a:cubicBezTo>
                    <a:cubicBezTo>
                      <a:pt x="177" y="160"/>
                      <a:pt x="177" y="164"/>
                      <a:pt x="176" y="167"/>
                    </a:cubicBezTo>
                    <a:cubicBezTo>
                      <a:pt x="176" y="167"/>
                      <a:pt x="176" y="167"/>
                      <a:pt x="176" y="167"/>
                    </a:cubicBezTo>
                    <a:cubicBezTo>
                      <a:pt x="176" y="167"/>
                      <a:pt x="177" y="167"/>
                      <a:pt x="177" y="167"/>
                    </a:cubicBezTo>
                    <a:cubicBezTo>
                      <a:pt x="176" y="167"/>
                      <a:pt x="176" y="167"/>
                      <a:pt x="176" y="167"/>
                    </a:cubicBezTo>
                    <a:cubicBezTo>
                      <a:pt x="176" y="167"/>
                      <a:pt x="164" y="182"/>
                      <a:pt x="156" y="186"/>
                    </a:cubicBezTo>
                    <a:cubicBezTo>
                      <a:pt x="143" y="192"/>
                      <a:pt x="123" y="200"/>
                      <a:pt x="107" y="205"/>
                    </a:cubicBezTo>
                    <a:cubicBezTo>
                      <a:pt x="104" y="206"/>
                      <a:pt x="102" y="206"/>
                      <a:pt x="99" y="207"/>
                    </a:cubicBezTo>
                    <a:cubicBezTo>
                      <a:pt x="80" y="213"/>
                      <a:pt x="65" y="218"/>
                      <a:pt x="65" y="244"/>
                    </a:cubicBezTo>
                    <a:cubicBezTo>
                      <a:pt x="64" y="274"/>
                      <a:pt x="61" y="331"/>
                      <a:pt x="57" y="370"/>
                    </a:cubicBezTo>
                    <a:cubicBezTo>
                      <a:pt x="53" y="408"/>
                      <a:pt x="41" y="490"/>
                      <a:pt x="41" y="516"/>
                    </a:cubicBezTo>
                    <a:cubicBezTo>
                      <a:pt x="40" y="542"/>
                      <a:pt x="37" y="598"/>
                      <a:pt x="38" y="604"/>
                    </a:cubicBezTo>
                    <a:cubicBezTo>
                      <a:pt x="38" y="609"/>
                      <a:pt x="42" y="609"/>
                      <a:pt x="42" y="615"/>
                    </a:cubicBezTo>
                    <a:cubicBezTo>
                      <a:pt x="43" y="612"/>
                      <a:pt x="48" y="598"/>
                      <a:pt x="68" y="598"/>
                    </a:cubicBezTo>
                    <a:cubicBezTo>
                      <a:pt x="90" y="598"/>
                      <a:pt x="90" y="614"/>
                      <a:pt x="90" y="614"/>
                    </a:cubicBezTo>
                    <a:cubicBezTo>
                      <a:pt x="83" y="607"/>
                      <a:pt x="83" y="607"/>
                      <a:pt x="68" y="607"/>
                    </a:cubicBezTo>
                    <a:cubicBezTo>
                      <a:pt x="54" y="606"/>
                      <a:pt x="43" y="614"/>
                      <a:pt x="42" y="615"/>
                    </a:cubicBezTo>
                    <a:cubicBezTo>
                      <a:pt x="42" y="616"/>
                      <a:pt x="42" y="618"/>
                      <a:pt x="41" y="619"/>
                    </a:cubicBezTo>
                    <a:cubicBezTo>
                      <a:pt x="39" y="630"/>
                      <a:pt x="39" y="639"/>
                      <a:pt x="45" y="646"/>
                    </a:cubicBezTo>
                    <a:cubicBezTo>
                      <a:pt x="50" y="653"/>
                      <a:pt x="47" y="662"/>
                      <a:pt x="47" y="662"/>
                    </a:cubicBezTo>
                    <a:cubicBezTo>
                      <a:pt x="0" y="660"/>
                      <a:pt x="0" y="660"/>
                      <a:pt x="0" y="660"/>
                    </a:cubicBezTo>
                    <a:cubicBezTo>
                      <a:pt x="3" y="849"/>
                      <a:pt x="3" y="849"/>
                      <a:pt x="3" y="849"/>
                    </a:cubicBezTo>
                    <a:cubicBezTo>
                      <a:pt x="78" y="907"/>
                      <a:pt x="78" y="907"/>
                      <a:pt x="78" y="907"/>
                    </a:cubicBezTo>
                    <a:cubicBezTo>
                      <a:pt x="78" y="907"/>
                      <a:pt x="89" y="899"/>
                      <a:pt x="99" y="898"/>
                    </a:cubicBezTo>
                    <a:cubicBezTo>
                      <a:pt x="100" y="898"/>
                      <a:pt x="101" y="898"/>
                      <a:pt x="101" y="898"/>
                    </a:cubicBezTo>
                    <a:cubicBezTo>
                      <a:pt x="112" y="898"/>
                      <a:pt x="118" y="899"/>
                      <a:pt x="118" y="899"/>
                    </a:cubicBezTo>
                    <a:cubicBezTo>
                      <a:pt x="118" y="899"/>
                      <a:pt x="115" y="955"/>
                      <a:pt x="115" y="977"/>
                    </a:cubicBezTo>
                    <a:cubicBezTo>
                      <a:pt x="115" y="1000"/>
                      <a:pt x="117" y="1035"/>
                      <a:pt x="127" y="1051"/>
                    </a:cubicBezTo>
                    <a:cubicBezTo>
                      <a:pt x="136" y="1067"/>
                      <a:pt x="138" y="1073"/>
                      <a:pt x="138" y="1087"/>
                    </a:cubicBezTo>
                    <a:cubicBezTo>
                      <a:pt x="138" y="1101"/>
                      <a:pt x="117" y="1140"/>
                      <a:pt x="118" y="1153"/>
                    </a:cubicBezTo>
                    <a:cubicBezTo>
                      <a:pt x="118" y="1166"/>
                      <a:pt x="121" y="1186"/>
                      <a:pt x="143" y="1186"/>
                    </a:cubicBezTo>
                    <a:cubicBezTo>
                      <a:pt x="165" y="1185"/>
                      <a:pt x="181" y="1176"/>
                      <a:pt x="181" y="1159"/>
                    </a:cubicBezTo>
                    <a:cubicBezTo>
                      <a:pt x="181" y="1141"/>
                      <a:pt x="178" y="1130"/>
                      <a:pt x="185" y="1124"/>
                    </a:cubicBezTo>
                    <a:cubicBezTo>
                      <a:pt x="193" y="1117"/>
                      <a:pt x="181" y="1101"/>
                      <a:pt x="194" y="1084"/>
                    </a:cubicBezTo>
                    <a:cubicBezTo>
                      <a:pt x="206" y="1067"/>
                      <a:pt x="193" y="1066"/>
                      <a:pt x="196" y="1050"/>
                    </a:cubicBezTo>
                    <a:cubicBezTo>
                      <a:pt x="199" y="1034"/>
                      <a:pt x="193" y="987"/>
                      <a:pt x="192" y="968"/>
                    </a:cubicBezTo>
                    <a:cubicBezTo>
                      <a:pt x="191" y="949"/>
                      <a:pt x="194" y="926"/>
                      <a:pt x="204" y="846"/>
                    </a:cubicBezTo>
                    <a:cubicBezTo>
                      <a:pt x="213" y="765"/>
                      <a:pt x="219" y="729"/>
                      <a:pt x="222" y="712"/>
                    </a:cubicBezTo>
                    <a:cubicBezTo>
                      <a:pt x="225" y="694"/>
                      <a:pt x="229" y="672"/>
                      <a:pt x="229" y="672"/>
                    </a:cubicBezTo>
                    <a:cubicBezTo>
                      <a:pt x="229" y="672"/>
                      <a:pt x="242" y="748"/>
                      <a:pt x="252" y="767"/>
                    </a:cubicBezTo>
                    <a:cubicBezTo>
                      <a:pt x="262" y="785"/>
                      <a:pt x="274" y="879"/>
                      <a:pt x="277" y="907"/>
                    </a:cubicBezTo>
                    <a:cubicBezTo>
                      <a:pt x="280" y="934"/>
                      <a:pt x="278" y="1015"/>
                      <a:pt x="285" y="1024"/>
                    </a:cubicBezTo>
                    <a:cubicBezTo>
                      <a:pt x="291" y="1032"/>
                      <a:pt x="294" y="1044"/>
                      <a:pt x="294" y="1044"/>
                    </a:cubicBezTo>
                    <a:cubicBezTo>
                      <a:pt x="294" y="1044"/>
                      <a:pt x="277" y="1054"/>
                      <a:pt x="277" y="1067"/>
                    </a:cubicBezTo>
                    <a:cubicBezTo>
                      <a:pt x="277" y="1081"/>
                      <a:pt x="290" y="1092"/>
                      <a:pt x="289" y="1110"/>
                    </a:cubicBezTo>
                    <a:cubicBezTo>
                      <a:pt x="289" y="1128"/>
                      <a:pt x="291" y="1143"/>
                      <a:pt x="298" y="1146"/>
                    </a:cubicBezTo>
                    <a:cubicBezTo>
                      <a:pt x="305" y="1150"/>
                      <a:pt x="304" y="1180"/>
                      <a:pt x="313" y="1191"/>
                    </a:cubicBezTo>
                    <a:cubicBezTo>
                      <a:pt x="322" y="1201"/>
                      <a:pt x="337" y="1210"/>
                      <a:pt x="355" y="1205"/>
                    </a:cubicBezTo>
                    <a:cubicBezTo>
                      <a:pt x="373" y="1199"/>
                      <a:pt x="373" y="1175"/>
                      <a:pt x="364" y="1152"/>
                    </a:cubicBezTo>
                    <a:cubicBezTo>
                      <a:pt x="355" y="1129"/>
                      <a:pt x="344" y="1114"/>
                      <a:pt x="347" y="1105"/>
                    </a:cubicBezTo>
                    <a:cubicBezTo>
                      <a:pt x="351" y="1096"/>
                      <a:pt x="354" y="1082"/>
                      <a:pt x="345" y="1073"/>
                    </a:cubicBezTo>
                    <a:cubicBezTo>
                      <a:pt x="336" y="1064"/>
                      <a:pt x="345" y="1054"/>
                      <a:pt x="351" y="1046"/>
                    </a:cubicBezTo>
                    <a:cubicBezTo>
                      <a:pt x="357" y="1038"/>
                      <a:pt x="356" y="1002"/>
                      <a:pt x="356" y="982"/>
                    </a:cubicBezTo>
                    <a:cubicBezTo>
                      <a:pt x="357" y="962"/>
                      <a:pt x="354" y="864"/>
                      <a:pt x="356" y="829"/>
                    </a:cubicBezTo>
                    <a:cubicBezTo>
                      <a:pt x="357" y="793"/>
                      <a:pt x="360" y="685"/>
                      <a:pt x="355" y="655"/>
                    </a:cubicBezTo>
                    <a:cubicBezTo>
                      <a:pt x="350" y="625"/>
                      <a:pt x="354" y="603"/>
                      <a:pt x="354" y="603"/>
                    </a:cubicBezTo>
                    <a:cubicBezTo>
                      <a:pt x="354" y="603"/>
                      <a:pt x="366" y="609"/>
                      <a:pt x="366" y="597"/>
                    </a:cubicBezTo>
                    <a:cubicBezTo>
                      <a:pt x="366" y="586"/>
                      <a:pt x="362" y="584"/>
                      <a:pt x="367" y="565"/>
                    </a:cubicBezTo>
                    <a:cubicBezTo>
                      <a:pt x="372" y="545"/>
                      <a:pt x="373" y="527"/>
                      <a:pt x="379" y="512"/>
                    </a:cubicBezTo>
                    <a:close/>
                    <a:moveTo>
                      <a:pt x="109" y="669"/>
                    </a:moveTo>
                    <a:cubicBezTo>
                      <a:pt x="99" y="668"/>
                      <a:pt x="99" y="668"/>
                      <a:pt x="99" y="668"/>
                    </a:cubicBezTo>
                    <a:cubicBezTo>
                      <a:pt x="91" y="666"/>
                      <a:pt x="91" y="666"/>
                      <a:pt x="91" y="666"/>
                    </a:cubicBezTo>
                    <a:cubicBezTo>
                      <a:pt x="91" y="666"/>
                      <a:pt x="93" y="653"/>
                      <a:pt x="90" y="644"/>
                    </a:cubicBezTo>
                    <a:cubicBezTo>
                      <a:pt x="87" y="635"/>
                      <a:pt x="88" y="627"/>
                      <a:pt x="90" y="617"/>
                    </a:cubicBezTo>
                    <a:cubicBezTo>
                      <a:pt x="90" y="617"/>
                      <a:pt x="93" y="627"/>
                      <a:pt x="99" y="628"/>
                    </a:cubicBezTo>
                    <a:cubicBezTo>
                      <a:pt x="100" y="628"/>
                      <a:pt x="100" y="628"/>
                      <a:pt x="101" y="628"/>
                    </a:cubicBezTo>
                    <a:cubicBezTo>
                      <a:pt x="108" y="628"/>
                      <a:pt x="111" y="629"/>
                      <a:pt x="111" y="629"/>
                    </a:cubicBezTo>
                    <a:cubicBezTo>
                      <a:pt x="111" y="629"/>
                      <a:pt x="108" y="640"/>
                      <a:pt x="108" y="649"/>
                    </a:cubicBezTo>
                    <a:cubicBezTo>
                      <a:pt x="108" y="659"/>
                      <a:pt x="109" y="669"/>
                      <a:pt x="109" y="669"/>
                    </a:cubicBezTo>
                    <a:close/>
                    <a:moveTo>
                      <a:pt x="223" y="505"/>
                    </a:moveTo>
                    <a:cubicBezTo>
                      <a:pt x="225" y="464"/>
                      <a:pt x="224" y="347"/>
                      <a:pt x="223" y="322"/>
                    </a:cubicBezTo>
                    <a:cubicBezTo>
                      <a:pt x="223" y="296"/>
                      <a:pt x="218" y="239"/>
                      <a:pt x="221" y="232"/>
                    </a:cubicBezTo>
                    <a:cubicBezTo>
                      <a:pt x="224" y="224"/>
                      <a:pt x="232" y="218"/>
                      <a:pt x="241" y="223"/>
                    </a:cubicBezTo>
                    <a:cubicBezTo>
                      <a:pt x="241" y="223"/>
                      <a:pt x="231" y="208"/>
                      <a:pt x="215" y="208"/>
                    </a:cubicBezTo>
                    <a:cubicBezTo>
                      <a:pt x="199" y="208"/>
                      <a:pt x="188" y="223"/>
                      <a:pt x="188" y="223"/>
                    </a:cubicBezTo>
                    <a:cubicBezTo>
                      <a:pt x="188" y="223"/>
                      <a:pt x="206" y="219"/>
                      <a:pt x="205" y="231"/>
                    </a:cubicBezTo>
                    <a:cubicBezTo>
                      <a:pt x="205" y="243"/>
                      <a:pt x="199" y="305"/>
                      <a:pt x="199" y="346"/>
                    </a:cubicBezTo>
                    <a:cubicBezTo>
                      <a:pt x="199" y="383"/>
                      <a:pt x="196" y="472"/>
                      <a:pt x="199" y="505"/>
                    </a:cubicBezTo>
                    <a:cubicBezTo>
                      <a:pt x="187" y="504"/>
                      <a:pt x="183" y="503"/>
                      <a:pt x="183" y="503"/>
                    </a:cubicBezTo>
                    <a:cubicBezTo>
                      <a:pt x="183" y="503"/>
                      <a:pt x="194" y="386"/>
                      <a:pt x="190" y="325"/>
                    </a:cubicBezTo>
                    <a:cubicBezTo>
                      <a:pt x="186" y="279"/>
                      <a:pt x="178" y="220"/>
                      <a:pt x="173" y="188"/>
                    </a:cubicBezTo>
                    <a:cubicBezTo>
                      <a:pt x="173" y="188"/>
                      <a:pt x="173" y="188"/>
                      <a:pt x="173" y="188"/>
                    </a:cubicBezTo>
                    <a:cubicBezTo>
                      <a:pt x="173" y="188"/>
                      <a:pt x="178" y="170"/>
                      <a:pt x="182" y="176"/>
                    </a:cubicBezTo>
                    <a:cubicBezTo>
                      <a:pt x="182" y="176"/>
                      <a:pt x="182" y="176"/>
                      <a:pt x="182" y="176"/>
                    </a:cubicBezTo>
                    <a:cubicBezTo>
                      <a:pt x="190" y="189"/>
                      <a:pt x="203" y="204"/>
                      <a:pt x="212" y="204"/>
                    </a:cubicBezTo>
                    <a:cubicBezTo>
                      <a:pt x="222" y="204"/>
                      <a:pt x="238" y="193"/>
                      <a:pt x="248" y="179"/>
                    </a:cubicBezTo>
                    <a:cubicBezTo>
                      <a:pt x="248" y="179"/>
                      <a:pt x="248" y="179"/>
                      <a:pt x="248" y="179"/>
                    </a:cubicBezTo>
                    <a:cubicBezTo>
                      <a:pt x="248" y="179"/>
                      <a:pt x="258" y="182"/>
                      <a:pt x="259" y="196"/>
                    </a:cubicBezTo>
                    <a:cubicBezTo>
                      <a:pt x="259" y="197"/>
                      <a:pt x="258" y="199"/>
                      <a:pt x="258" y="201"/>
                    </a:cubicBezTo>
                    <a:cubicBezTo>
                      <a:pt x="258" y="201"/>
                      <a:pt x="258" y="201"/>
                      <a:pt x="258" y="201"/>
                    </a:cubicBezTo>
                    <a:cubicBezTo>
                      <a:pt x="258" y="201"/>
                      <a:pt x="258" y="201"/>
                      <a:pt x="258" y="201"/>
                    </a:cubicBezTo>
                    <a:cubicBezTo>
                      <a:pt x="258" y="213"/>
                      <a:pt x="258" y="230"/>
                      <a:pt x="260" y="256"/>
                    </a:cubicBezTo>
                    <a:cubicBezTo>
                      <a:pt x="263" y="335"/>
                      <a:pt x="277" y="429"/>
                      <a:pt x="284" y="450"/>
                    </a:cubicBezTo>
                    <a:cubicBezTo>
                      <a:pt x="292" y="472"/>
                      <a:pt x="301" y="488"/>
                      <a:pt x="301" y="488"/>
                    </a:cubicBezTo>
                    <a:cubicBezTo>
                      <a:pt x="301" y="488"/>
                      <a:pt x="251" y="504"/>
                      <a:pt x="223" y="505"/>
                    </a:cubicBezTo>
                    <a:close/>
                    <a:moveTo>
                      <a:pt x="360" y="585"/>
                    </a:moveTo>
                    <a:cubicBezTo>
                      <a:pt x="358" y="573"/>
                      <a:pt x="361" y="568"/>
                      <a:pt x="352" y="561"/>
                    </a:cubicBezTo>
                    <a:cubicBezTo>
                      <a:pt x="343" y="554"/>
                      <a:pt x="328" y="554"/>
                      <a:pt x="328" y="554"/>
                    </a:cubicBezTo>
                    <a:cubicBezTo>
                      <a:pt x="328" y="554"/>
                      <a:pt x="350" y="545"/>
                      <a:pt x="360" y="557"/>
                    </a:cubicBezTo>
                    <a:cubicBezTo>
                      <a:pt x="369" y="570"/>
                      <a:pt x="360" y="585"/>
                      <a:pt x="360" y="585"/>
                    </a:cubicBez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normAutofit/>
              </a:bodyPr>
              <a:lstStyle>
                <a:defPPr>
                  <a:defRPr lang="en-US"/>
                </a:defPPr>
                <a:lvl1pPr marL="0" algn="l" defTabSz="713232" rtl="0" eaLnBrk="1" latinLnBrk="0" hangingPunct="1">
                  <a:defRPr sz="1404" kern="1200">
                    <a:solidFill>
                      <a:schemeClr val="tx1"/>
                    </a:solidFill>
                  </a:defRPr>
                </a:lvl1pPr>
                <a:lvl2pPr marL="356616" algn="l" defTabSz="713232" rtl="0" eaLnBrk="1" latinLnBrk="0" hangingPunct="1">
                  <a:defRPr sz="1404" kern="1200">
                    <a:solidFill>
                      <a:schemeClr val="tx1"/>
                    </a:solidFill>
                  </a:defRPr>
                </a:lvl2pPr>
                <a:lvl3pPr marL="713232" algn="l" defTabSz="713232" rtl="0" eaLnBrk="1" latinLnBrk="0" hangingPunct="1">
                  <a:defRPr sz="1404" kern="1200">
                    <a:solidFill>
                      <a:schemeClr val="tx1"/>
                    </a:solidFill>
                  </a:defRPr>
                </a:lvl3pPr>
                <a:lvl4pPr marL="1069848" algn="l" defTabSz="713232" rtl="0" eaLnBrk="1" latinLnBrk="0" hangingPunct="1">
                  <a:defRPr sz="1404" kern="1200">
                    <a:solidFill>
                      <a:schemeClr val="tx1"/>
                    </a:solidFill>
                  </a:defRPr>
                </a:lvl4pPr>
                <a:lvl5pPr marL="1426464" algn="l" defTabSz="713232" rtl="0" eaLnBrk="1" latinLnBrk="0" hangingPunct="1">
                  <a:defRPr sz="1404" kern="1200">
                    <a:solidFill>
                      <a:schemeClr val="tx1"/>
                    </a:solidFill>
                  </a:defRPr>
                </a:lvl5pPr>
                <a:lvl6pPr marL="1783080" algn="l" defTabSz="713232" rtl="0" eaLnBrk="1" latinLnBrk="0" hangingPunct="1">
                  <a:defRPr sz="1404" kern="1200">
                    <a:solidFill>
                      <a:schemeClr val="tx1"/>
                    </a:solidFill>
                  </a:defRPr>
                </a:lvl6pPr>
                <a:lvl7pPr marL="2139696" algn="l" defTabSz="713232" rtl="0" eaLnBrk="1" latinLnBrk="0" hangingPunct="1">
                  <a:defRPr sz="1404" kern="1200">
                    <a:solidFill>
                      <a:schemeClr val="tx1"/>
                    </a:solidFill>
                  </a:defRPr>
                </a:lvl7pPr>
                <a:lvl8pPr marL="2496312" algn="l" defTabSz="713232" rtl="0" eaLnBrk="1" latinLnBrk="0" hangingPunct="1">
                  <a:defRPr sz="1404" kern="1200">
                    <a:solidFill>
                      <a:schemeClr val="tx1"/>
                    </a:solidFill>
                  </a:defRPr>
                </a:lvl8pPr>
                <a:lvl9pPr marL="2852928" algn="l" defTabSz="713232" rtl="0" eaLnBrk="1" latinLnBrk="0" hangingPunct="1">
                  <a:defRPr sz="1404" kern="1200">
                    <a:solidFill>
                      <a:schemeClr val="tx1"/>
                    </a:solidFill>
                  </a:defRPr>
                </a:lvl9pPr>
              </a:lstStyle>
              <a:p>
                <a:endParaRPr lang="id-ID">
                  <a:cs typeface="+mn-ea"/>
                  <a:sym typeface="+mn-lt"/>
                </a:endParaRPr>
              </a:p>
            </p:txBody>
          </p:sp>
          <p:sp>
            <p:nvSpPr>
              <p:cNvPr id="30" name="iś1ïḓé">
                <a:extLst>
                  <a:ext uri="{FF2B5EF4-FFF2-40B4-BE49-F238E27FC236}">
                    <a16:creationId xmlns:a16="http://schemas.microsoft.com/office/drawing/2014/main" id="{3F63FD63-E69E-455A-B5F6-0C8F23DBEAF1}"/>
                  </a:ext>
                </a:extLst>
              </p:cNvPr>
              <p:cNvSpPr/>
              <p:nvPr/>
            </p:nvSpPr>
            <p:spPr bwMode="auto">
              <a:xfrm>
                <a:off x="6809434" y="3156827"/>
                <a:ext cx="784859" cy="2918118"/>
              </a:xfrm>
              <a:custGeom>
                <a:avLst/>
                <a:gdLst>
                  <a:gd name="T0" fmla="*/ 221 w 224"/>
                  <a:gd name="T1" fmla="*/ 237 h 906"/>
                  <a:gd name="T2" fmla="*/ 178 w 224"/>
                  <a:gd name="T3" fmla="*/ 151 h 906"/>
                  <a:gd name="T4" fmla="*/ 161 w 224"/>
                  <a:gd name="T5" fmla="*/ 98 h 906"/>
                  <a:gd name="T6" fmla="*/ 148 w 224"/>
                  <a:gd name="T7" fmla="*/ 36 h 906"/>
                  <a:gd name="T8" fmla="*/ 107 w 224"/>
                  <a:gd name="T9" fmla="*/ 0 h 906"/>
                  <a:gd name="T10" fmla="*/ 63 w 224"/>
                  <a:gd name="T11" fmla="*/ 101 h 906"/>
                  <a:gd name="T12" fmla="*/ 48 w 224"/>
                  <a:gd name="T13" fmla="*/ 145 h 906"/>
                  <a:gd name="T14" fmla="*/ 7 w 224"/>
                  <a:gd name="T15" fmla="*/ 204 h 906"/>
                  <a:gd name="T16" fmla="*/ 2 w 224"/>
                  <a:gd name="T17" fmla="*/ 302 h 906"/>
                  <a:gd name="T18" fmla="*/ 28 w 224"/>
                  <a:gd name="T19" fmla="*/ 360 h 906"/>
                  <a:gd name="T20" fmla="*/ 31 w 224"/>
                  <a:gd name="T21" fmla="*/ 411 h 906"/>
                  <a:gd name="T22" fmla="*/ 35 w 224"/>
                  <a:gd name="T23" fmla="*/ 565 h 906"/>
                  <a:gd name="T24" fmla="*/ 54 w 224"/>
                  <a:gd name="T25" fmla="*/ 607 h 906"/>
                  <a:gd name="T26" fmla="*/ 81 w 224"/>
                  <a:gd name="T27" fmla="*/ 790 h 906"/>
                  <a:gd name="T28" fmla="*/ 89 w 224"/>
                  <a:gd name="T29" fmla="*/ 869 h 906"/>
                  <a:gd name="T30" fmla="*/ 112 w 224"/>
                  <a:gd name="T31" fmla="*/ 906 h 906"/>
                  <a:gd name="T32" fmla="*/ 122 w 224"/>
                  <a:gd name="T33" fmla="*/ 847 h 906"/>
                  <a:gd name="T34" fmla="*/ 157 w 224"/>
                  <a:gd name="T35" fmla="*/ 853 h 906"/>
                  <a:gd name="T36" fmla="*/ 124 w 224"/>
                  <a:gd name="T37" fmla="*/ 764 h 906"/>
                  <a:gd name="T38" fmla="*/ 156 w 224"/>
                  <a:gd name="T39" fmla="*/ 611 h 906"/>
                  <a:gd name="T40" fmla="*/ 166 w 224"/>
                  <a:gd name="T41" fmla="*/ 582 h 906"/>
                  <a:gd name="T42" fmla="*/ 190 w 224"/>
                  <a:gd name="T43" fmla="*/ 474 h 906"/>
                  <a:gd name="T44" fmla="*/ 206 w 224"/>
                  <a:gd name="T45" fmla="*/ 414 h 906"/>
                  <a:gd name="T46" fmla="*/ 192 w 224"/>
                  <a:gd name="T47" fmla="*/ 313 h 906"/>
                  <a:gd name="T48" fmla="*/ 73 w 224"/>
                  <a:gd name="T49" fmla="*/ 279 h 906"/>
                  <a:gd name="T50" fmla="*/ 63 w 224"/>
                  <a:gd name="T51" fmla="*/ 289 h 906"/>
                  <a:gd name="T52" fmla="*/ 73 w 224"/>
                  <a:gd name="T53" fmla="*/ 269 h 906"/>
                  <a:gd name="T54" fmla="*/ 110 w 224"/>
                  <a:gd name="T55" fmla="*/ 621 h 906"/>
                  <a:gd name="T56" fmla="*/ 107 w 224"/>
                  <a:gd name="T57" fmla="*/ 646 h 906"/>
                  <a:gd name="T58" fmla="*/ 104 w 224"/>
                  <a:gd name="T59" fmla="*/ 612 h 906"/>
                  <a:gd name="T60" fmla="*/ 110 w 224"/>
                  <a:gd name="T61" fmla="*/ 580 h 906"/>
                  <a:gd name="T62" fmla="*/ 116 w 224"/>
                  <a:gd name="T63" fmla="*/ 225 h 906"/>
                  <a:gd name="T64" fmla="*/ 91 w 224"/>
                  <a:gd name="T65" fmla="*/ 130 h 906"/>
                  <a:gd name="T66" fmla="*/ 115 w 224"/>
                  <a:gd name="T67" fmla="*/ 200 h 906"/>
                  <a:gd name="T68" fmla="*/ 128 w 224"/>
                  <a:gd name="T69" fmla="*/ 156 h 906"/>
                  <a:gd name="T70" fmla="*/ 143 w 224"/>
                  <a:gd name="T71" fmla="*/ 147 h 906"/>
                  <a:gd name="T72" fmla="*/ 116 w 224"/>
                  <a:gd name="T73" fmla="*/ 225 h 906"/>
                  <a:gd name="T74" fmla="*/ 138 w 224"/>
                  <a:gd name="T75" fmla="*/ 333 h 906"/>
                  <a:gd name="T76" fmla="*/ 149 w 224"/>
                  <a:gd name="T77" fmla="*/ 315 h 9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24" h="906">
                    <a:moveTo>
                      <a:pt x="215" y="296"/>
                    </a:moveTo>
                    <a:cubicBezTo>
                      <a:pt x="222" y="281"/>
                      <a:pt x="224" y="258"/>
                      <a:pt x="221" y="237"/>
                    </a:cubicBezTo>
                    <a:cubicBezTo>
                      <a:pt x="219" y="217"/>
                      <a:pt x="217" y="187"/>
                      <a:pt x="211" y="170"/>
                    </a:cubicBezTo>
                    <a:cubicBezTo>
                      <a:pt x="204" y="152"/>
                      <a:pt x="178" y="151"/>
                      <a:pt x="178" y="151"/>
                    </a:cubicBezTo>
                    <a:cubicBezTo>
                      <a:pt x="178" y="151"/>
                      <a:pt x="180" y="142"/>
                      <a:pt x="172" y="133"/>
                    </a:cubicBezTo>
                    <a:cubicBezTo>
                      <a:pt x="164" y="124"/>
                      <a:pt x="163" y="113"/>
                      <a:pt x="161" y="98"/>
                    </a:cubicBezTo>
                    <a:cubicBezTo>
                      <a:pt x="159" y="82"/>
                      <a:pt x="155" y="72"/>
                      <a:pt x="155" y="62"/>
                    </a:cubicBezTo>
                    <a:cubicBezTo>
                      <a:pt x="155" y="52"/>
                      <a:pt x="152" y="53"/>
                      <a:pt x="148" y="36"/>
                    </a:cubicBezTo>
                    <a:cubicBezTo>
                      <a:pt x="144" y="19"/>
                      <a:pt x="127" y="0"/>
                      <a:pt x="107" y="0"/>
                    </a:cubicBezTo>
                    <a:cubicBezTo>
                      <a:pt x="107" y="0"/>
                      <a:pt x="107" y="0"/>
                      <a:pt x="107" y="0"/>
                    </a:cubicBezTo>
                    <a:cubicBezTo>
                      <a:pt x="75" y="0"/>
                      <a:pt x="67" y="48"/>
                      <a:pt x="64" y="64"/>
                    </a:cubicBezTo>
                    <a:cubicBezTo>
                      <a:pt x="62" y="79"/>
                      <a:pt x="58" y="89"/>
                      <a:pt x="63" y="101"/>
                    </a:cubicBezTo>
                    <a:cubicBezTo>
                      <a:pt x="68" y="113"/>
                      <a:pt x="62" y="116"/>
                      <a:pt x="50" y="125"/>
                    </a:cubicBezTo>
                    <a:cubicBezTo>
                      <a:pt x="39" y="135"/>
                      <a:pt x="48" y="145"/>
                      <a:pt x="48" y="145"/>
                    </a:cubicBezTo>
                    <a:cubicBezTo>
                      <a:pt x="48" y="145"/>
                      <a:pt x="37" y="152"/>
                      <a:pt x="28" y="154"/>
                    </a:cubicBezTo>
                    <a:cubicBezTo>
                      <a:pt x="19" y="155"/>
                      <a:pt x="9" y="186"/>
                      <a:pt x="7" y="204"/>
                    </a:cubicBezTo>
                    <a:cubicBezTo>
                      <a:pt x="5" y="221"/>
                      <a:pt x="4" y="220"/>
                      <a:pt x="2" y="233"/>
                    </a:cubicBezTo>
                    <a:cubicBezTo>
                      <a:pt x="0" y="247"/>
                      <a:pt x="1" y="279"/>
                      <a:pt x="2" y="302"/>
                    </a:cubicBezTo>
                    <a:cubicBezTo>
                      <a:pt x="4" y="324"/>
                      <a:pt x="31" y="326"/>
                      <a:pt x="31" y="326"/>
                    </a:cubicBezTo>
                    <a:cubicBezTo>
                      <a:pt x="31" y="326"/>
                      <a:pt x="31" y="348"/>
                      <a:pt x="28" y="360"/>
                    </a:cubicBezTo>
                    <a:cubicBezTo>
                      <a:pt x="24" y="373"/>
                      <a:pt x="7" y="405"/>
                      <a:pt x="12" y="407"/>
                    </a:cubicBezTo>
                    <a:cubicBezTo>
                      <a:pt x="16" y="409"/>
                      <a:pt x="31" y="411"/>
                      <a:pt x="31" y="411"/>
                    </a:cubicBezTo>
                    <a:cubicBezTo>
                      <a:pt x="31" y="411"/>
                      <a:pt x="28" y="447"/>
                      <a:pt x="30" y="465"/>
                    </a:cubicBezTo>
                    <a:cubicBezTo>
                      <a:pt x="31" y="483"/>
                      <a:pt x="35" y="544"/>
                      <a:pt x="35" y="565"/>
                    </a:cubicBezTo>
                    <a:cubicBezTo>
                      <a:pt x="35" y="586"/>
                      <a:pt x="50" y="579"/>
                      <a:pt x="50" y="579"/>
                    </a:cubicBezTo>
                    <a:cubicBezTo>
                      <a:pt x="50" y="579"/>
                      <a:pt x="52" y="592"/>
                      <a:pt x="54" y="607"/>
                    </a:cubicBezTo>
                    <a:cubicBezTo>
                      <a:pt x="56" y="622"/>
                      <a:pt x="54" y="641"/>
                      <a:pt x="52" y="663"/>
                    </a:cubicBezTo>
                    <a:cubicBezTo>
                      <a:pt x="51" y="685"/>
                      <a:pt x="75" y="770"/>
                      <a:pt x="81" y="790"/>
                    </a:cubicBezTo>
                    <a:cubicBezTo>
                      <a:pt x="88" y="809"/>
                      <a:pt x="92" y="819"/>
                      <a:pt x="88" y="831"/>
                    </a:cubicBezTo>
                    <a:cubicBezTo>
                      <a:pt x="85" y="844"/>
                      <a:pt x="90" y="848"/>
                      <a:pt x="89" y="869"/>
                    </a:cubicBezTo>
                    <a:cubicBezTo>
                      <a:pt x="89" y="888"/>
                      <a:pt x="96" y="902"/>
                      <a:pt x="107" y="905"/>
                    </a:cubicBezTo>
                    <a:cubicBezTo>
                      <a:pt x="109" y="906"/>
                      <a:pt x="111" y="906"/>
                      <a:pt x="112" y="906"/>
                    </a:cubicBezTo>
                    <a:cubicBezTo>
                      <a:pt x="126" y="906"/>
                      <a:pt x="129" y="872"/>
                      <a:pt x="126" y="865"/>
                    </a:cubicBezTo>
                    <a:cubicBezTo>
                      <a:pt x="123" y="857"/>
                      <a:pt x="122" y="847"/>
                      <a:pt x="122" y="847"/>
                    </a:cubicBezTo>
                    <a:cubicBezTo>
                      <a:pt x="122" y="847"/>
                      <a:pt x="127" y="853"/>
                      <a:pt x="134" y="855"/>
                    </a:cubicBezTo>
                    <a:cubicBezTo>
                      <a:pt x="140" y="857"/>
                      <a:pt x="150" y="857"/>
                      <a:pt x="157" y="853"/>
                    </a:cubicBezTo>
                    <a:cubicBezTo>
                      <a:pt x="164" y="848"/>
                      <a:pt x="151" y="828"/>
                      <a:pt x="141" y="818"/>
                    </a:cubicBezTo>
                    <a:cubicBezTo>
                      <a:pt x="132" y="808"/>
                      <a:pt x="124" y="784"/>
                      <a:pt x="124" y="764"/>
                    </a:cubicBezTo>
                    <a:cubicBezTo>
                      <a:pt x="124" y="745"/>
                      <a:pt x="141" y="698"/>
                      <a:pt x="149" y="670"/>
                    </a:cubicBezTo>
                    <a:cubicBezTo>
                      <a:pt x="158" y="643"/>
                      <a:pt x="153" y="617"/>
                      <a:pt x="156" y="611"/>
                    </a:cubicBezTo>
                    <a:cubicBezTo>
                      <a:pt x="158" y="605"/>
                      <a:pt x="158" y="582"/>
                      <a:pt x="158" y="582"/>
                    </a:cubicBezTo>
                    <a:cubicBezTo>
                      <a:pt x="158" y="582"/>
                      <a:pt x="160" y="582"/>
                      <a:pt x="166" y="582"/>
                    </a:cubicBezTo>
                    <a:cubicBezTo>
                      <a:pt x="172" y="582"/>
                      <a:pt x="172" y="585"/>
                      <a:pt x="172" y="570"/>
                    </a:cubicBezTo>
                    <a:cubicBezTo>
                      <a:pt x="172" y="555"/>
                      <a:pt x="184" y="497"/>
                      <a:pt x="190" y="474"/>
                    </a:cubicBezTo>
                    <a:cubicBezTo>
                      <a:pt x="195" y="452"/>
                      <a:pt x="195" y="416"/>
                      <a:pt x="195" y="416"/>
                    </a:cubicBezTo>
                    <a:cubicBezTo>
                      <a:pt x="195" y="416"/>
                      <a:pt x="199" y="416"/>
                      <a:pt x="206" y="414"/>
                    </a:cubicBezTo>
                    <a:cubicBezTo>
                      <a:pt x="214" y="413"/>
                      <a:pt x="208" y="399"/>
                      <a:pt x="199" y="371"/>
                    </a:cubicBezTo>
                    <a:cubicBezTo>
                      <a:pt x="189" y="344"/>
                      <a:pt x="192" y="313"/>
                      <a:pt x="192" y="313"/>
                    </a:cubicBezTo>
                    <a:cubicBezTo>
                      <a:pt x="192" y="313"/>
                      <a:pt x="208" y="311"/>
                      <a:pt x="215" y="296"/>
                    </a:cubicBezTo>
                    <a:close/>
                    <a:moveTo>
                      <a:pt x="73" y="279"/>
                    </a:moveTo>
                    <a:cubicBezTo>
                      <a:pt x="73" y="286"/>
                      <a:pt x="71" y="292"/>
                      <a:pt x="71" y="292"/>
                    </a:cubicBezTo>
                    <a:cubicBezTo>
                      <a:pt x="71" y="292"/>
                      <a:pt x="67" y="292"/>
                      <a:pt x="63" y="289"/>
                    </a:cubicBezTo>
                    <a:cubicBezTo>
                      <a:pt x="65" y="285"/>
                      <a:pt x="65" y="271"/>
                      <a:pt x="65" y="271"/>
                    </a:cubicBezTo>
                    <a:cubicBezTo>
                      <a:pt x="73" y="269"/>
                      <a:pt x="73" y="269"/>
                      <a:pt x="73" y="269"/>
                    </a:cubicBezTo>
                    <a:cubicBezTo>
                      <a:pt x="73" y="269"/>
                      <a:pt x="73" y="272"/>
                      <a:pt x="73" y="279"/>
                    </a:cubicBezTo>
                    <a:close/>
                    <a:moveTo>
                      <a:pt x="110" y="621"/>
                    </a:moveTo>
                    <a:cubicBezTo>
                      <a:pt x="109" y="625"/>
                      <a:pt x="108" y="631"/>
                      <a:pt x="107" y="637"/>
                    </a:cubicBezTo>
                    <a:cubicBezTo>
                      <a:pt x="107" y="642"/>
                      <a:pt x="107" y="646"/>
                      <a:pt x="107" y="646"/>
                    </a:cubicBezTo>
                    <a:cubicBezTo>
                      <a:pt x="107" y="646"/>
                      <a:pt x="106" y="638"/>
                      <a:pt x="106" y="632"/>
                    </a:cubicBezTo>
                    <a:cubicBezTo>
                      <a:pt x="106" y="626"/>
                      <a:pt x="102" y="620"/>
                      <a:pt x="104" y="612"/>
                    </a:cubicBezTo>
                    <a:cubicBezTo>
                      <a:pt x="105" y="608"/>
                      <a:pt x="106" y="602"/>
                      <a:pt x="107" y="596"/>
                    </a:cubicBezTo>
                    <a:cubicBezTo>
                      <a:pt x="109" y="588"/>
                      <a:pt x="110" y="580"/>
                      <a:pt x="110" y="580"/>
                    </a:cubicBezTo>
                    <a:cubicBezTo>
                      <a:pt x="110" y="601"/>
                      <a:pt x="112" y="615"/>
                      <a:pt x="110" y="621"/>
                    </a:cubicBezTo>
                    <a:close/>
                    <a:moveTo>
                      <a:pt x="116" y="225"/>
                    </a:moveTo>
                    <a:cubicBezTo>
                      <a:pt x="115" y="231"/>
                      <a:pt x="108" y="214"/>
                      <a:pt x="103" y="195"/>
                    </a:cubicBezTo>
                    <a:cubicBezTo>
                      <a:pt x="99" y="176"/>
                      <a:pt x="91" y="148"/>
                      <a:pt x="91" y="130"/>
                    </a:cubicBezTo>
                    <a:cubicBezTo>
                      <a:pt x="91" y="130"/>
                      <a:pt x="105" y="142"/>
                      <a:pt x="105" y="151"/>
                    </a:cubicBezTo>
                    <a:cubicBezTo>
                      <a:pt x="105" y="161"/>
                      <a:pt x="112" y="191"/>
                      <a:pt x="115" y="200"/>
                    </a:cubicBezTo>
                    <a:cubicBezTo>
                      <a:pt x="117" y="209"/>
                      <a:pt x="119" y="189"/>
                      <a:pt x="124" y="180"/>
                    </a:cubicBezTo>
                    <a:cubicBezTo>
                      <a:pt x="129" y="171"/>
                      <a:pt x="131" y="163"/>
                      <a:pt x="128" y="156"/>
                    </a:cubicBezTo>
                    <a:cubicBezTo>
                      <a:pt x="125" y="149"/>
                      <a:pt x="136" y="146"/>
                      <a:pt x="143" y="128"/>
                    </a:cubicBezTo>
                    <a:cubicBezTo>
                      <a:pt x="144" y="135"/>
                      <a:pt x="144" y="140"/>
                      <a:pt x="143" y="147"/>
                    </a:cubicBezTo>
                    <a:cubicBezTo>
                      <a:pt x="143" y="153"/>
                      <a:pt x="132" y="186"/>
                      <a:pt x="129" y="192"/>
                    </a:cubicBezTo>
                    <a:cubicBezTo>
                      <a:pt x="125" y="199"/>
                      <a:pt x="117" y="219"/>
                      <a:pt x="116" y="225"/>
                    </a:cubicBezTo>
                    <a:close/>
                    <a:moveTo>
                      <a:pt x="149" y="333"/>
                    </a:moveTo>
                    <a:cubicBezTo>
                      <a:pt x="149" y="333"/>
                      <a:pt x="138" y="338"/>
                      <a:pt x="138" y="333"/>
                    </a:cubicBezTo>
                    <a:cubicBezTo>
                      <a:pt x="139" y="329"/>
                      <a:pt x="141" y="315"/>
                      <a:pt x="141" y="315"/>
                    </a:cubicBezTo>
                    <a:cubicBezTo>
                      <a:pt x="149" y="315"/>
                      <a:pt x="149" y="315"/>
                      <a:pt x="149" y="315"/>
                    </a:cubicBezTo>
                    <a:lnTo>
                      <a:pt x="149" y="333"/>
                    </a:lnTo>
                    <a:close/>
                  </a:path>
                </a:pathLst>
              </a:custGeom>
              <a:solidFill>
                <a:schemeClr val="bg1">
                  <a:lumMod val="85000"/>
                </a:schemeClr>
              </a:solidFill>
              <a:ln>
                <a:noFill/>
              </a:ln>
              <a:effectLst/>
            </p:spPr>
            <p:txBody>
              <a:bodyPr vert="horz" wrap="square" lIns="91440" tIns="45720" rIns="91440" bIns="45720" numCol="1" anchor="t" anchorCtr="0" compatLnSpc="1">
                <a:prstTxWarp prst="textNoShape">
                  <a:avLst/>
                </a:prstTxWarp>
                <a:normAutofit/>
              </a:bodyPr>
              <a:lstStyle>
                <a:defPPr>
                  <a:defRPr lang="en-US"/>
                </a:defPPr>
                <a:lvl1pPr marL="0" algn="l" defTabSz="713232" rtl="0" eaLnBrk="1" latinLnBrk="0" hangingPunct="1">
                  <a:defRPr sz="1404" kern="1200">
                    <a:solidFill>
                      <a:schemeClr val="tx1"/>
                    </a:solidFill>
                  </a:defRPr>
                </a:lvl1pPr>
                <a:lvl2pPr marL="356616" algn="l" defTabSz="713232" rtl="0" eaLnBrk="1" latinLnBrk="0" hangingPunct="1">
                  <a:defRPr sz="1404" kern="1200">
                    <a:solidFill>
                      <a:schemeClr val="tx1"/>
                    </a:solidFill>
                  </a:defRPr>
                </a:lvl2pPr>
                <a:lvl3pPr marL="713232" algn="l" defTabSz="713232" rtl="0" eaLnBrk="1" latinLnBrk="0" hangingPunct="1">
                  <a:defRPr sz="1404" kern="1200">
                    <a:solidFill>
                      <a:schemeClr val="tx1"/>
                    </a:solidFill>
                  </a:defRPr>
                </a:lvl3pPr>
                <a:lvl4pPr marL="1069848" algn="l" defTabSz="713232" rtl="0" eaLnBrk="1" latinLnBrk="0" hangingPunct="1">
                  <a:defRPr sz="1404" kern="1200">
                    <a:solidFill>
                      <a:schemeClr val="tx1"/>
                    </a:solidFill>
                  </a:defRPr>
                </a:lvl4pPr>
                <a:lvl5pPr marL="1426464" algn="l" defTabSz="713232" rtl="0" eaLnBrk="1" latinLnBrk="0" hangingPunct="1">
                  <a:defRPr sz="1404" kern="1200">
                    <a:solidFill>
                      <a:schemeClr val="tx1"/>
                    </a:solidFill>
                  </a:defRPr>
                </a:lvl5pPr>
                <a:lvl6pPr marL="1783080" algn="l" defTabSz="713232" rtl="0" eaLnBrk="1" latinLnBrk="0" hangingPunct="1">
                  <a:defRPr sz="1404" kern="1200">
                    <a:solidFill>
                      <a:schemeClr val="tx1"/>
                    </a:solidFill>
                  </a:defRPr>
                </a:lvl6pPr>
                <a:lvl7pPr marL="2139696" algn="l" defTabSz="713232" rtl="0" eaLnBrk="1" latinLnBrk="0" hangingPunct="1">
                  <a:defRPr sz="1404" kern="1200">
                    <a:solidFill>
                      <a:schemeClr val="tx1"/>
                    </a:solidFill>
                  </a:defRPr>
                </a:lvl7pPr>
                <a:lvl8pPr marL="2496312" algn="l" defTabSz="713232" rtl="0" eaLnBrk="1" latinLnBrk="0" hangingPunct="1">
                  <a:defRPr sz="1404" kern="1200">
                    <a:solidFill>
                      <a:schemeClr val="tx1"/>
                    </a:solidFill>
                  </a:defRPr>
                </a:lvl8pPr>
                <a:lvl9pPr marL="2852928" algn="l" defTabSz="713232" rtl="0" eaLnBrk="1" latinLnBrk="0" hangingPunct="1">
                  <a:defRPr sz="1404" kern="1200">
                    <a:solidFill>
                      <a:schemeClr val="tx1"/>
                    </a:solidFill>
                  </a:defRPr>
                </a:lvl9pPr>
              </a:lstStyle>
              <a:p>
                <a:endParaRPr lang="id-ID">
                  <a:cs typeface="+mn-ea"/>
                  <a:sym typeface="+mn-lt"/>
                </a:endParaRPr>
              </a:p>
            </p:txBody>
          </p:sp>
          <p:sp>
            <p:nvSpPr>
              <p:cNvPr id="31" name="ï$ļíḓê">
                <a:extLst>
                  <a:ext uri="{FF2B5EF4-FFF2-40B4-BE49-F238E27FC236}">
                    <a16:creationId xmlns:a16="http://schemas.microsoft.com/office/drawing/2014/main" id="{F37C7919-F4ED-4F35-AFAB-2F03B4E42334}"/>
                  </a:ext>
                </a:extLst>
              </p:cNvPr>
              <p:cNvSpPr/>
              <p:nvPr/>
            </p:nvSpPr>
            <p:spPr bwMode="auto">
              <a:xfrm>
                <a:off x="5415925" y="3084973"/>
                <a:ext cx="1295895" cy="3061827"/>
              </a:xfrm>
              <a:custGeom>
                <a:avLst/>
                <a:gdLst>
                  <a:gd name="T0" fmla="*/ 625 w 693"/>
                  <a:gd name="T1" fmla="*/ 1522 h 1641"/>
                  <a:gd name="T2" fmla="*/ 520 w 693"/>
                  <a:gd name="T3" fmla="*/ 985 h 1641"/>
                  <a:gd name="T4" fmla="*/ 498 w 693"/>
                  <a:gd name="T5" fmla="*/ 789 h 1641"/>
                  <a:gd name="T6" fmla="*/ 532 w 693"/>
                  <a:gd name="T7" fmla="*/ 760 h 1641"/>
                  <a:gd name="T8" fmla="*/ 571 w 693"/>
                  <a:gd name="T9" fmla="*/ 506 h 1641"/>
                  <a:gd name="T10" fmla="*/ 505 w 693"/>
                  <a:gd name="T11" fmla="*/ 282 h 1641"/>
                  <a:gd name="T12" fmla="*/ 394 w 693"/>
                  <a:gd name="T13" fmla="*/ 243 h 1641"/>
                  <a:gd name="T14" fmla="*/ 344 w 693"/>
                  <a:gd name="T15" fmla="*/ 214 h 1641"/>
                  <a:gd name="T16" fmla="*/ 341 w 693"/>
                  <a:gd name="T17" fmla="*/ 204 h 1641"/>
                  <a:gd name="T18" fmla="*/ 354 w 693"/>
                  <a:gd name="T19" fmla="*/ 65 h 1641"/>
                  <a:gd name="T20" fmla="*/ 313 w 693"/>
                  <a:gd name="T21" fmla="*/ 0 h 1641"/>
                  <a:gd name="T22" fmla="*/ 228 w 693"/>
                  <a:gd name="T23" fmla="*/ 24 h 1641"/>
                  <a:gd name="T24" fmla="*/ 214 w 693"/>
                  <a:gd name="T25" fmla="*/ 121 h 1641"/>
                  <a:gd name="T26" fmla="*/ 240 w 693"/>
                  <a:gd name="T27" fmla="*/ 200 h 1641"/>
                  <a:gd name="T28" fmla="*/ 240 w 693"/>
                  <a:gd name="T29" fmla="*/ 215 h 1641"/>
                  <a:gd name="T30" fmla="*/ 147 w 693"/>
                  <a:gd name="T31" fmla="*/ 272 h 1641"/>
                  <a:gd name="T32" fmla="*/ 22 w 693"/>
                  <a:gd name="T33" fmla="*/ 531 h 1641"/>
                  <a:gd name="T34" fmla="*/ 113 w 693"/>
                  <a:gd name="T35" fmla="*/ 777 h 1641"/>
                  <a:gd name="T36" fmla="*/ 143 w 693"/>
                  <a:gd name="T37" fmla="*/ 802 h 1641"/>
                  <a:gd name="T38" fmla="*/ 220 w 693"/>
                  <a:gd name="T39" fmla="*/ 1183 h 1641"/>
                  <a:gd name="T40" fmla="*/ 267 w 693"/>
                  <a:gd name="T41" fmla="*/ 1470 h 1641"/>
                  <a:gd name="T42" fmla="*/ 231 w 693"/>
                  <a:gd name="T43" fmla="*/ 1602 h 1641"/>
                  <a:gd name="T44" fmla="*/ 343 w 693"/>
                  <a:gd name="T45" fmla="*/ 1595 h 1641"/>
                  <a:gd name="T46" fmla="*/ 351 w 693"/>
                  <a:gd name="T47" fmla="*/ 1504 h 1641"/>
                  <a:gd name="T48" fmla="*/ 342 w 693"/>
                  <a:gd name="T49" fmla="*/ 1327 h 1641"/>
                  <a:gd name="T50" fmla="*/ 334 w 693"/>
                  <a:gd name="T51" fmla="*/ 1168 h 1641"/>
                  <a:gd name="T52" fmla="*/ 372 w 693"/>
                  <a:gd name="T53" fmla="*/ 991 h 1641"/>
                  <a:gd name="T54" fmla="*/ 495 w 693"/>
                  <a:gd name="T55" fmla="*/ 1455 h 1641"/>
                  <a:gd name="T56" fmla="*/ 553 w 693"/>
                  <a:gd name="T57" fmla="*/ 1595 h 1641"/>
                  <a:gd name="T58" fmla="*/ 693 w 693"/>
                  <a:gd name="T59" fmla="*/ 1628 h 1641"/>
                  <a:gd name="T60" fmla="*/ 115 w 693"/>
                  <a:gd name="T61" fmla="*/ 608 h 1641"/>
                  <a:gd name="T62" fmla="*/ 125 w 693"/>
                  <a:gd name="T63" fmla="*/ 524 h 1641"/>
                  <a:gd name="T64" fmla="*/ 395 w 693"/>
                  <a:gd name="T65" fmla="*/ 690 h 1641"/>
                  <a:gd name="T66" fmla="*/ 314 w 693"/>
                  <a:gd name="T67" fmla="*/ 307 h 1641"/>
                  <a:gd name="T68" fmla="*/ 280 w 693"/>
                  <a:gd name="T69" fmla="*/ 291 h 1641"/>
                  <a:gd name="T70" fmla="*/ 295 w 693"/>
                  <a:gd name="T71" fmla="*/ 485 h 1641"/>
                  <a:gd name="T72" fmla="*/ 274 w 693"/>
                  <a:gd name="T73" fmla="*/ 687 h 1641"/>
                  <a:gd name="T74" fmla="*/ 235 w 693"/>
                  <a:gd name="T75" fmla="*/ 542 h 1641"/>
                  <a:gd name="T76" fmla="*/ 248 w 693"/>
                  <a:gd name="T77" fmla="*/ 225 h 1641"/>
                  <a:gd name="T78" fmla="*/ 334 w 693"/>
                  <a:gd name="T79" fmla="*/ 227 h 1641"/>
                  <a:gd name="T80" fmla="*/ 381 w 693"/>
                  <a:gd name="T81" fmla="*/ 413 h 1641"/>
                  <a:gd name="T82" fmla="*/ 411 w 693"/>
                  <a:gd name="T83" fmla="*/ 689 h 1641"/>
                  <a:gd name="T84" fmla="*/ 473 w 693"/>
                  <a:gd name="T85" fmla="*/ 485 h 1641"/>
                  <a:gd name="T86" fmla="*/ 501 w 693"/>
                  <a:gd name="T87" fmla="*/ 576 h 16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693" h="1641">
                    <a:moveTo>
                      <a:pt x="669" y="1590"/>
                    </a:moveTo>
                    <a:cubicBezTo>
                      <a:pt x="650" y="1579"/>
                      <a:pt x="636" y="1550"/>
                      <a:pt x="629" y="1542"/>
                    </a:cubicBezTo>
                    <a:cubicBezTo>
                      <a:pt x="622" y="1535"/>
                      <a:pt x="631" y="1537"/>
                      <a:pt x="625" y="1522"/>
                    </a:cubicBezTo>
                    <a:cubicBezTo>
                      <a:pt x="619" y="1507"/>
                      <a:pt x="600" y="1419"/>
                      <a:pt x="597" y="1391"/>
                    </a:cubicBezTo>
                    <a:cubicBezTo>
                      <a:pt x="593" y="1362"/>
                      <a:pt x="595" y="1265"/>
                      <a:pt x="582" y="1219"/>
                    </a:cubicBezTo>
                    <a:cubicBezTo>
                      <a:pt x="568" y="1173"/>
                      <a:pt x="526" y="1025"/>
                      <a:pt x="520" y="985"/>
                    </a:cubicBezTo>
                    <a:cubicBezTo>
                      <a:pt x="514" y="944"/>
                      <a:pt x="505" y="903"/>
                      <a:pt x="505" y="881"/>
                    </a:cubicBezTo>
                    <a:cubicBezTo>
                      <a:pt x="505" y="858"/>
                      <a:pt x="503" y="843"/>
                      <a:pt x="496" y="827"/>
                    </a:cubicBezTo>
                    <a:cubicBezTo>
                      <a:pt x="490" y="811"/>
                      <a:pt x="498" y="789"/>
                      <a:pt x="498" y="789"/>
                    </a:cubicBezTo>
                    <a:cubicBezTo>
                      <a:pt x="498" y="789"/>
                      <a:pt x="514" y="801"/>
                      <a:pt x="524" y="810"/>
                    </a:cubicBezTo>
                    <a:cubicBezTo>
                      <a:pt x="534" y="819"/>
                      <a:pt x="534" y="805"/>
                      <a:pt x="529" y="785"/>
                    </a:cubicBezTo>
                    <a:cubicBezTo>
                      <a:pt x="524" y="765"/>
                      <a:pt x="527" y="754"/>
                      <a:pt x="532" y="760"/>
                    </a:cubicBezTo>
                    <a:cubicBezTo>
                      <a:pt x="537" y="767"/>
                      <a:pt x="541" y="728"/>
                      <a:pt x="553" y="705"/>
                    </a:cubicBezTo>
                    <a:cubicBezTo>
                      <a:pt x="566" y="681"/>
                      <a:pt x="593" y="633"/>
                      <a:pt x="587" y="606"/>
                    </a:cubicBezTo>
                    <a:cubicBezTo>
                      <a:pt x="581" y="578"/>
                      <a:pt x="578" y="530"/>
                      <a:pt x="571" y="506"/>
                    </a:cubicBezTo>
                    <a:cubicBezTo>
                      <a:pt x="563" y="483"/>
                      <a:pt x="556" y="441"/>
                      <a:pt x="547" y="415"/>
                    </a:cubicBezTo>
                    <a:cubicBezTo>
                      <a:pt x="538" y="389"/>
                      <a:pt x="540" y="376"/>
                      <a:pt x="529" y="350"/>
                    </a:cubicBezTo>
                    <a:cubicBezTo>
                      <a:pt x="517" y="324"/>
                      <a:pt x="505" y="295"/>
                      <a:pt x="505" y="282"/>
                    </a:cubicBezTo>
                    <a:cubicBezTo>
                      <a:pt x="505" y="275"/>
                      <a:pt x="502" y="269"/>
                      <a:pt x="491" y="265"/>
                    </a:cubicBezTo>
                    <a:cubicBezTo>
                      <a:pt x="483" y="261"/>
                      <a:pt x="469" y="258"/>
                      <a:pt x="449" y="255"/>
                    </a:cubicBezTo>
                    <a:cubicBezTo>
                      <a:pt x="428" y="252"/>
                      <a:pt x="409" y="248"/>
                      <a:pt x="394" y="243"/>
                    </a:cubicBezTo>
                    <a:cubicBezTo>
                      <a:pt x="393" y="243"/>
                      <a:pt x="392" y="242"/>
                      <a:pt x="391" y="242"/>
                    </a:cubicBezTo>
                    <a:cubicBezTo>
                      <a:pt x="391" y="242"/>
                      <a:pt x="390" y="242"/>
                      <a:pt x="390" y="242"/>
                    </a:cubicBezTo>
                    <a:cubicBezTo>
                      <a:pt x="370" y="235"/>
                      <a:pt x="344" y="214"/>
                      <a:pt x="344" y="214"/>
                    </a:cubicBezTo>
                    <a:cubicBezTo>
                      <a:pt x="336" y="225"/>
                      <a:pt x="336" y="225"/>
                      <a:pt x="336" y="225"/>
                    </a:cubicBezTo>
                    <a:cubicBezTo>
                      <a:pt x="339" y="221"/>
                      <a:pt x="341" y="218"/>
                      <a:pt x="344" y="214"/>
                    </a:cubicBezTo>
                    <a:cubicBezTo>
                      <a:pt x="341" y="211"/>
                      <a:pt x="336" y="204"/>
                      <a:pt x="341" y="204"/>
                    </a:cubicBezTo>
                    <a:cubicBezTo>
                      <a:pt x="352" y="203"/>
                      <a:pt x="354" y="159"/>
                      <a:pt x="360" y="146"/>
                    </a:cubicBezTo>
                    <a:cubicBezTo>
                      <a:pt x="366" y="133"/>
                      <a:pt x="364" y="124"/>
                      <a:pt x="360" y="112"/>
                    </a:cubicBezTo>
                    <a:cubicBezTo>
                      <a:pt x="356" y="101"/>
                      <a:pt x="364" y="84"/>
                      <a:pt x="354" y="65"/>
                    </a:cubicBezTo>
                    <a:cubicBezTo>
                      <a:pt x="344" y="47"/>
                      <a:pt x="358" y="24"/>
                      <a:pt x="344" y="22"/>
                    </a:cubicBezTo>
                    <a:cubicBezTo>
                      <a:pt x="330" y="20"/>
                      <a:pt x="335" y="3"/>
                      <a:pt x="322" y="3"/>
                    </a:cubicBezTo>
                    <a:cubicBezTo>
                      <a:pt x="318" y="3"/>
                      <a:pt x="315" y="2"/>
                      <a:pt x="313" y="0"/>
                    </a:cubicBezTo>
                    <a:cubicBezTo>
                      <a:pt x="302" y="21"/>
                      <a:pt x="285" y="14"/>
                      <a:pt x="285" y="14"/>
                    </a:cubicBezTo>
                    <a:cubicBezTo>
                      <a:pt x="259" y="8"/>
                      <a:pt x="242" y="14"/>
                      <a:pt x="230" y="23"/>
                    </a:cubicBezTo>
                    <a:cubicBezTo>
                      <a:pt x="230" y="23"/>
                      <a:pt x="229" y="24"/>
                      <a:pt x="228" y="24"/>
                    </a:cubicBezTo>
                    <a:cubicBezTo>
                      <a:pt x="213" y="38"/>
                      <a:pt x="208" y="57"/>
                      <a:pt x="208" y="58"/>
                    </a:cubicBezTo>
                    <a:cubicBezTo>
                      <a:pt x="207" y="65"/>
                      <a:pt x="206" y="72"/>
                      <a:pt x="206" y="77"/>
                    </a:cubicBezTo>
                    <a:cubicBezTo>
                      <a:pt x="208" y="95"/>
                      <a:pt x="213" y="113"/>
                      <a:pt x="214" y="121"/>
                    </a:cubicBezTo>
                    <a:cubicBezTo>
                      <a:pt x="215" y="128"/>
                      <a:pt x="219" y="158"/>
                      <a:pt x="225" y="158"/>
                    </a:cubicBezTo>
                    <a:cubicBezTo>
                      <a:pt x="231" y="158"/>
                      <a:pt x="233" y="159"/>
                      <a:pt x="233" y="159"/>
                    </a:cubicBezTo>
                    <a:cubicBezTo>
                      <a:pt x="233" y="159"/>
                      <a:pt x="240" y="182"/>
                      <a:pt x="240" y="200"/>
                    </a:cubicBezTo>
                    <a:cubicBezTo>
                      <a:pt x="240" y="208"/>
                      <a:pt x="240" y="212"/>
                      <a:pt x="240" y="215"/>
                    </a:cubicBezTo>
                    <a:cubicBezTo>
                      <a:pt x="240" y="215"/>
                      <a:pt x="240" y="215"/>
                      <a:pt x="240" y="215"/>
                    </a:cubicBezTo>
                    <a:cubicBezTo>
                      <a:pt x="240" y="215"/>
                      <a:pt x="240" y="215"/>
                      <a:pt x="240" y="215"/>
                    </a:cubicBezTo>
                    <a:cubicBezTo>
                      <a:pt x="240" y="215"/>
                      <a:pt x="240" y="215"/>
                      <a:pt x="240" y="215"/>
                    </a:cubicBezTo>
                    <a:cubicBezTo>
                      <a:pt x="240" y="215"/>
                      <a:pt x="224" y="238"/>
                      <a:pt x="206" y="246"/>
                    </a:cubicBezTo>
                    <a:cubicBezTo>
                      <a:pt x="188" y="255"/>
                      <a:pt x="162" y="268"/>
                      <a:pt x="147" y="272"/>
                    </a:cubicBezTo>
                    <a:cubicBezTo>
                      <a:pt x="136" y="275"/>
                      <a:pt x="124" y="279"/>
                      <a:pt x="115" y="285"/>
                    </a:cubicBezTo>
                    <a:cubicBezTo>
                      <a:pt x="103" y="293"/>
                      <a:pt x="93" y="305"/>
                      <a:pt x="89" y="326"/>
                    </a:cubicBezTo>
                    <a:cubicBezTo>
                      <a:pt x="82" y="365"/>
                      <a:pt x="42" y="495"/>
                      <a:pt x="22" y="531"/>
                    </a:cubicBezTo>
                    <a:cubicBezTo>
                      <a:pt x="3" y="567"/>
                      <a:pt x="0" y="616"/>
                      <a:pt x="20" y="646"/>
                    </a:cubicBezTo>
                    <a:cubicBezTo>
                      <a:pt x="39" y="676"/>
                      <a:pt x="86" y="750"/>
                      <a:pt x="93" y="760"/>
                    </a:cubicBezTo>
                    <a:cubicBezTo>
                      <a:pt x="100" y="770"/>
                      <a:pt x="102" y="778"/>
                      <a:pt x="113" y="777"/>
                    </a:cubicBezTo>
                    <a:cubicBezTo>
                      <a:pt x="113" y="777"/>
                      <a:pt x="114" y="776"/>
                      <a:pt x="115" y="776"/>
                    </a:cubicBezTo>
                    <a:cubicBezTo>
                      <a:pt x="124" y="776"/>
                      <a:pt x="130" y="777"/>
                      <a:pt x="130" y="777"/>
                    </a:cubicBezTo>
                    <a:cubicBezTo>
                      <a:pt x="130" y="777"/>
                      <a:pt x="135" y="796"/>
                      <a:pt x="143" y="802"/>
                    </a:cubicBezTo>
                    <a:cubicBezTo>
                      <a:pt x="151" y="808"/>
                      <a:pt x="161" y="828"/>
                      <a:pt x="163" y="821"/>
                    </a:cubicBezTo>
                    <a:cubicBezTo>
                      <a:pt x="166" y="814"/>
                      <a:pt x="173" y="872"/>
                      <a:pt x="180" y="903"/>
                    </a:cubicBezTo>
                    <a:cubicBezTo>
                      <a:pt x="187" y="934"/>
                      <a:pt x="220" y="1152"/>
                      <a:pt x="220" y="1183"/>
                    </a:cubicBezTo>
                    <a:cubicBezTo>
                      <a:pt x="220" y="1214"/>
                      <a:pt x="232" y="1246"/>
                      <a:pt x="231" y="1268"/>
                    </a:cubicBezTo>
                    <a:cubicBezTo>
                      <a:pt x="230" y="1291"/>
                      <a:pt x="235" y="1349"/>
                      <a:pt x="236" y="1381"/>
                    </a:cubicBezTo>
                    <a:cubicBezTo>
                      <a:pt x="237" y="1413"/>
                      <a:pt x="267" y="1447"/>
                      <a:pt x="267" y="1470"/>
                    </a:cubicBezTo>
                    <a:cubicBezTo>
                      <a:pt x="267" y="1494"/>
                      <a:pt x="260" y="1505"/>
                      <a:pt x="263" y="1519"/>
                    </a:cubicBezTo>
                    <a:cubicBezTo>
                      <a:pt x="267" y="1532"/>
                      <a:pt x="266" y="1542"/>
                      <a:pt x="251" y="1558"/>
                    </a:cubicBezTo>
                    <a:cubicBezTo>
                      <a:pt x="236" y="1574"/>
                      <a:pt x="230" y="1589"/>
                      <a:pt x="231" y="1602"/>
                    </a:cubicBezTo>
                    <a:cubicBezTo>
                      <a:pt x="232" y="1614"/>
                      <a:pt x="236" y="1619"/>
                      <a:pt x="266" y="1620"/>
                    </a:cubicBezTo>
                    <a:cubicBezTo>
                      <a:pt x="296" y="1621"/>
                      <a:pt x="324" y="1613"/>
                      <a:pt x="324" y="1605"/>
                    </a:cubicBezTo>
                    <a:cubicBezTo>
                      <a:pt x="324" y="1598"/>
                      <a:pt x="334" y="1595"/>
                      <a:pt x="343" y="1595"/>
                    </a:cubicBezTo>
                    <a:cubicBezTo>
                      <a:pt x="351" y="1595"/>
                      <a:pt x="350" y="1587"/>
                      <a:pt x="346" y="1569"/>
                    </a:cubicBezTo>
                    <a:cubicBezTo>
                      <a:pt x="343" y="1552"/>
                      <a:pt x="330" y="1528"/>
                      <a:pt x="338" y="1531"/>
                    </a:cubicBezTo>
                    <a:cubicBezTo>
                      <a:pt x="345" y="1533"/>
                      <a:pt x="351" y="1528"/>
                      <a:pt x="351" y="1504"/>
                    </a:cubicBezTo>
                    <a:cubicBezTo>
                      <a:pt x="351" y="1479"/>
                      <a:pt x="355" y="1471"/>
                      <a:pt x="344" y="1457"/>
                    </a:cubicBezTo>
                    <a:cubicBezTo>
                      <a:pt x="333" y="1442"/>
                      <a:pt x="335" y="1415"/>
                      <a:pt x="338" y="1392"/>
                    </a:cubicBezTo>
                    <a:cubicBezTo>
                      <a:pt x="340" y="1370"/>
                      <a:pt x="348" y="1354"/>
                      <a:pt x="342" y="1327"/>
                    </a:cubicBezTo>
                    <a:cubicBezTo>
                      <a:pt x="335" y="1299"/>
                      <a:pt x="334" y="1266"/>
                      <a:pt x="338" y="1252"/>
                    </a:cubicBezTo>
                    <a:cubicBezTo>
                      <a:pt x="342" y="1239"/>
                      <a:pt x="339" y="1222"/>
                      <a:pt x="329" y="1211"/>
                    </a:cubicBezTo>
                    <a:cubicBezTo>
                      <a:pt x="319" y="1200"/>
                      <a:pt x="334" y="1180"/>
                      <a:pt x="334" y="1168"/>
                    </a:cubicBezTo>
                    <a:cubicBezTo>
                      <a:pt x="334" y="1156"/>
                      <a:pt x="330" y="1104"/>
                      <a:pt x="337" y="1052"/>
                    </a:cubicBezTo>
                    <a:cubicBezTo>
                      <a:pt x="343" y="999"/>
                      <a:pt x="344" y="960"/>
                      <a:pt x="345" y="946"/>
                    </a:cubicBezTo>
                    <a:cubicBezTo>
                      <a:pt x="346" y="933"/>
                      <a:pt x="354" y="939"/>
                      <a:pt x="372" y="991"/>
                    </a:cubicBezTo>
                    <a:cubicBezTo>
                      <a:pt x="391" y="1043"/>
                      <a:pt x="438" y="1205"/>
                      <a:pt x="447" y="1241"/>
                    </a:cubicBezTo>
                    <a:cubicBezTo>
                      <a:pt x="454" y="1272"/>
                      <a:pt x="480" y="1385"/>
                      <a:pt x="491" y="1436"/>
                    </a:cubicBezTo>
                    <a:cubicBezTo>
                      <a:pt x="493" y="1444"/>
                      <a:pt x="494" y="1451"/>
                      <a:pt x="495" y="1455"/>
                    </a:cubicBezTo>
                    <a:cubicBezTo>
                      <a:pt x="501" y="1486"/>
                      <a:pt x="509" y="1548"/>
                      <a:pt x="517" y="1548"/>
                    </a:cubicBezTo>
                    <a:cubicBezTo>
                      <a:pt x="526" y="1548"/>
                      <a:pt x="524" y="1554"/>
                      <a:pt x="525" y="1572"/>
                    </a:cubicBezTo>
                    <a:cubicBezTo>
                      <a:pt x="526" y="1589"/>
                      <a:pt x="543" y="1592"/>
                      <a:pt x="553" y="1595"/>
                    </a:cubicBezTo>
                    <a:cubicBezTo>
                      <a:pt x="563" y="1599"/>
                      <a:pt x="566" y="1589"/>
                      <a:pt x="566" y="1589"/>
                    </a:cubicBezTo>
                    <a:cubicBezTo>
                      <a:pt x="566" y="1589"/>
                      <a:pt x="582" y="1623"/>
                      <a:pt x="610" y="1626"/>
                    </a:cubicBezTo>
                    <a:cubicBezTo>
                      <a:pt x="639" y="1630"/>
                      <a:pt x="693" y="1641"/>
                      <a:pt x="693" y="1628"/>
                    </a:cubicBezTo>
                    <a:cubicBezTo>
                      <a:pt x="693" y="1614"/>
                      <a:pt x="687" y="1602"/>
                      <a:pt x="669" y="1590"/>
                    </a:cubicBezTo>
                    <a:close/>
                    <a:moveTo>
                      <a:pt x="128" y="644"/>
                    </a:moveTo>
                    <a:cubicBezTo>
                      <a:pt x="128" y="632"/>
                      <a:pt x="122" y="619"/>
                      <a:pt x="115" y="608"/>
                    </a:cubicBezTo>
                    <a:cubicBezTo>
                      <a:pt x="105" y="594"/>
                      <a:pt x="95" y="582"/>
                      <a:pt x="99" y="575"/>
                    </a:cubicBezTo>
                    <a:cubicBezTo>
                      <a:pt x="105" y="563"/>
                      <a:pt x="110" y="563"/>
                      <a:pt x="115" y="554"/>
                    </a:cubicBezTo>
                    <a:cubicBezTo>
                      <a:pt x="118" y="549"/>
                      <a:pt x="121" y="541"/>
                      <a:pt x="125" y="524"/>
                    </a:cubicBezTo>
                    <a:cubicBezTo>
                      <a:pt x="124" y="559"/>
                      <a:pt x="136" y="611"/>
                      <a:pt x="128" y="644"/>
                    </a:cubicBezTo>
                    <a:close/>
                    <a:moveTo>
                      <a:pt x="411" y="689"/>
                    </a:moveTo>
                    <a:cubicBezTo>
                      <a:pt x="407" y="690"/>
                      <a:pt x="402" y="690"/>
                      <a:pt x="395" y="690"/>
                    </a:cubicBezTo>
                    <a:cubicBezTo>
                      <a:pt x="395" y="685"/>
                      <a:pt x="395" y="680"/>
                      <a:pt x="393" y="674"/>
                    </a:cubicBezTo>
                    <a:cubicBezTo>
                      <a:pt x="389" y="655"/>
                      <a:pt x="367" y="523"/>
                      <a:pt x="351" y="448"/>
                    </a:cubicBezTo>
                    <a:cubicBezTo>
                      <a:pt x="335" y="373"/>
                      <a:pt x="318" y="317"/>
                      <a:pt x="314" y="307"/>
                    </a:cubicBezTo>
                    <a:cubicBezTo>
                      <a:pt x="310" y="297"/>
                      <a:pt x="323" y="293"/>
                      <a:pt x="323" y="293"/>
                    </a:cubicBezTo>
                    <a:cubicBezTo>
                      <a:pt x="299" y="269"/>
                      <a:pt x="299" y="269"/>
                      <a:pt x="299" y="269"/>
                    </a:cubicBezTo>
                    <a:cubicBezTo>
                      <a:pt x="288" y="274"/>
                      <a:pt x="280" y="291"/>
                      <a:pt x="280" y="291"/>
                    </a:cubicBezTo>
                    <a:cubicBezTo>
                      <a:pt x="280" y="291"/>
                      <a:pt x="292" y="299"/>
                      <a:pt x="294" y="307"/>
                    </a:cubicBezTo>
                    <a:cubicBezTo>
                      <a:pt x="296" y="315"/>
                      <a:pt x="292" y="325"/>
                      <a:pt x="286" y="343"/>
                    </a:cubicBezTo>
                    <a:cubicBezTo>
                      <a:pt x="281" y="362"/>
                      <a:pt x="288" y="443"/>
                      <a:pt x="295" y="485"/>
                    </a:cubicBezTo>
                    <a:cubicBezTo>
                      <a:pt x="302" y="527"/>
                      <a:pt x="315" y="621"/>
                      <a:pt x="323" y="669"/>
                    </a:cubicBezTo>
                    <a:cubicBezTo>
                      <a:pt x="324" y="677"/>
                      <a:pt x="326" y="683"/>
                      <a:pt x="327" y="689"/>
                    </a:cubicBezTo>
                    <a:cubicBezTo>
                      <a:pt x="308" y="688"/>
                      <a:pt x="289" y="687"/>
                      <a:pt x="274" y="687"/>
                    </a:cubicBezTo>
                    <a:cubicBezTo>
                      <a:pt x="232" y="687"/>
                      <a:pt x="191" y="692"/>
                      <a:pt x="191" y="692"/>
                    </a:cubicBezTo>
                    <a:cubicBezTo>
                      <a:pt x="191" y="692"/>
                      <a:pt x="199" y="672"/>
                      <a:pt x="212" y="643"/>
                    </a:cubicBezTo>
                    <a:cubicBezTo>
                      <a:pt x="224" y="615"/>
                      <a:pt x="226" y="589"/>
                      <a:pt x="235" y="542"/>
                    </a:cubicBezTo>
                    <a:cubicBezTo>
                      <a:pt x="245" y="495"/>
                      <a:pt x="237" y="463"/>
                      <a:pt x="237" y="406"/>
                    </a:cubicBezTo>
                    <a:cubicBezTo>
                      <a:pt x="237" y="361"/>
                      <a:pt x="234" y="300"/>
                      <a:pt x="231" y="263"/>
                    </a:cubicBezTo>
                    <a:cubicBezTo>
                      <a:pt x="231" y="257"/>
                      <a:pt x="231" y="235"/>
                      <a:pt x="248" y="225"/>
                    </a:cubicBezTo>
                    <a:cubicBezTo>
                      <a:pt x="257" y="236"/>
                      <a:pt x="268" y="248"/>
                      <a:pt x="281" y="257"/>
                    </a:cubicBezTo>
                    <a:cubicBezTo>
                      <a:pt x="304" y="273"/>
                      <a:pt x="306" y="261"/>
                      <a:pt x="320" y="244"/>
                    </a:cubicBezTo>
                    <a:cubicBezTo>
                      <a:pt x="326" y="237"/>
                      <a:pt x="330" y="232"/>
                      <a:pt x="334" y="227"/>
                    </a:cubicBezTo>
                    <a:cubicBezTo>
                      <a:pt x="334" y="227"/>
                      <a:pt x="334" y="227"/>
                      <a:pt x="334" y="227"/>
                    </a:cubicBezTo>
                    <a:cubicBezTo>
                      <a:pt x="353" y="218"/>
                      <a:pt x="370" y="255"/>
                      <a:pt x="370" y="255"/>
                    </a:cubicBezTo>
                    <a:cubicBezTo>
                      <a:pt x="382" y="288"/>
                      <a:pt x="381" y="349"/>
                      <a:pt x="381" y="413"/>
                    </a:cubicBezTo>
                    <a:cubicBezTo>
                      <a:pt x="381" y="478"/>
                      <a:pt x="393" y="542"/>
                      <a:pt x="406" y="589"/>
                    </a:cubicBezTo>
                    <a:cubicBezTo>
                      <a:pt x="418" y="636"/>
                      <a:pt x="437" y="678"/>
                      <a:pt x="437" y="678"/>
                    </a:cubicBezTo>
                    <a:cubicBezTo>
                      <a:pt x="437" y="678"/>
                      <a:pt x="426" y="684"/>
                      <a:pt x="411" y="689"/>
                    </a:cubicBezTo>
                    <a:close/>
                    <a:moveTo>
                      <a:pt x="491" y="631"/>
                    </a:moveTo>
                    <a:cubicBezTo>
                      <a:pt x="489" y="627"/>
                      <a:pt x="490" y="600"/>
                      <a:pt x="484" y="579"/>
                    </a:cubicBezTo>
                    <a:cubicBezTo>
                      <a:pt x="477" y="556"/>
                      <a:pt x="474" y="524"/>
                      <a:pt x="473" y="485"/>
                    </a:cubicBezTo>
                    <a:cubicBezTo>
                      <a:pt x="473" y="485"/>
                      <a:pt x="482" y="518"/>
                      <a:pt x="491" y="538"/>
                    </a:cubicBezTo>
                    <a:cubicBezTo>
                      <a:pt x="495" y="547"/>
                      <a:pt x="498" y="553"/>
                      <a:pt x="501" y="553"/>
                    </a:cubicBezTo>
                    <a:cubicBezTo>
                      <a:pt x="511" y="556"/>
                      <a:pt x="512" y="570"/>
                      <a:pt x="501" y="576"/>
                    </a:cubicBezTo>
                    <a:cubicBezTo>
                      <a:pt x="490" y="582"/>
                      <a:pt x="498" y="624"/>
                      <a:pt x="493" y="630"/>
                    </a:cubicBezTo>
                    <a:cubicBezTo>
                      <a:pt x="492" y="631"/>
                      <a:pt x="491" y="631"/>
                      <a:pt x="491" y="631"/>
                    </a:cubicBezTo>
                    <a:close/>
                  </a:path>
                </a:pathLst>
              </a:custGeom>
              <a:solidFill>
                <a:schemeClr val="accent1"/>
              </a:solidFill>
              <a:ln>
                <a:noFill/>
              </a:ln>
              <a:effectLst/>
            </p:spPr>
            <p:txBody>
              <a:bodyPr vert="horz" wrap="square" lIns="91440" tIns="45720" rIns="91440" bIns="45720" numCol="1" anchor="t" anchorCtr="0" compatLnSpc="1">
                <a:prstTxWarp prst="textNoShape">
                  <a:avLst/>
                </a:prstTxWarp>
                <a:normAutofit/>
              </a:bodyPr>
              <a:lstStyle>
                <a:defPPr>
                  <a:defRPr lang="en-US"/>
                </a:defPPr>
                <a:lvl1pPr marL="0" algn="l" defTabSz="713232" rtl="0" eaLnBrk="1" latinLnBrk="0" hangingPunct="1">
                  <a:defRPr sz="1404" kern="1200">
                    <a:solidFill>
                      <a:schemeClr val="tx1"/>
                    </a:solidFill>
                  </a:defRPr>
                </a:lvl1pPr>
                <a:lvl2pPr marL="356616" algn="l" defTabSz="713232" rtl="0" eaLnBrk="1" latinLnBrk="0" hangingPunct="1">
                  <a:defRPr sz="1404" kern="1200">
                    <a:solidFill>
                      <a:schemeClr val="tx1"/>
                    </a:solidFill>
                  </a:defRPr>
                </a:lvl2pPr>
                <a:lvl3pPr marL="713232" algn="l" defTabSz="713232" rtl="0" eaLnBrk="1" latinLnBrk="0" hangingPunct="1">
                  <a:defRPr sz="1404" kern="1200">
                    <a:solidFill>
                      <a:schemeClr val="tx1"/>
                    </a:solidFill>
                  </a:defRPr>
                </a:lvl3pPr>
                <a:lvl4pPr marL="1069848" algn="l" defTabSz="713232" rtl="0" eaLnBrk="1" latinLnBrk="0" hangingPunct="1">
                  <a:defRPr sz="1404" kern="1200">
                    <a:solidFill>
                      <a:schemeClr val="tx1"/>
                    </a:solidFill>
                  </a:defRPr>
                </a:lvl4pPr>
                <a:lvl5pPr marL="1426464" algn="l" defTabSz="713232" rtl="0" eaLnBrk="1" latinLnBrk="0" hangingPunct="1">
                  <a:defRPr sz="1404" kern="1200">
                    <a:solidFill>
                      <a:schemeClr val="tx1"/>
                    </a:solidFill>
                  </a:defRPr>
                </a:lvl5pPr>
                <a:lvl6pPr marL="1783080" algn="l" defTabSz="713232" rtl="0" eaLnBrk="1" latinLnBrk="0" hangingPunct="1">
                  <a:defRPr sz="1404" kern="1200">
                    <a:solidFill>
                      <a:schemeClr val="tx1"/>
                    </a:solidFill>
                  </a:defRPr>
                </a:lvl6pPr>
                <a:lvl7pPr marL="2139696" algn="l" defTabSz="713232" rtl="0" eaLnBrk="1" latinLnBrk="0" hangingPunct="1">
                  <a:defRPr sz="1404" kern="1200">
                    <a:solidFill>
                      <a:schemeClr val="tx1"/>
                    </a:solidFill>
                  </a:defRPr>
                </a:lvl7pPr>
                <a:lvl8pPr marL="2496312" algn="l" defTabSz="713232" rtl="0" eaLnBrk="1" latinLnBrk="0" hangingPunct="1">
                  <a:defRPr sz="1404" kern="1200">
                    <a:solidFill>
                      <a:schemeClr val="tx1"/>
                    </a:solidFill>
                  </a:defRPr>
                </a:lvl8pPr>
                <a:lvl9pPr marL="2852928" algn="l" defTabSz="713232" rtl="0" eaLnBrk="1" latinLnBrk="0" hangingPunct="1">
                  <a:defRPr sz="1404" kern="1200">
                    <a:solidFill>
                      <a:schemeClr val="tx1"/>
                    </a:solidFill>
                  </a:defRPr>
                </a:lvl9pPr>
              </a:lstStyle>
              <a:p>
                <a:endParaRPr lang="id-ID">
                  <a:cs typeface="+mn-ea"/>
                  <a:sym typeface="+mn-lt"/>
                </a:endParaRPr>
              </a:p>
            </p:txBody>
          </p:sp>
        </p:grpSp>
        <p:grpSp>
          <p:nvGrpSpPr>
            <p:cNvPr id="7" name="íṩļïḑè">
              <a:extLst>
                <a:ext uri="{FF2B5EF4-FFF2-40B4-BE49-F238E27FC236}">
                  <a16:creationId xmlns:a16="http://schemas.microsoft.com/office/drawing/2014/main" id="{ADC6A5D6-105F-4226-88C2-82CADA3720DD}"/>
                </a:ext>
              </a:extLst>
            </p:cNvPr>
            <p:cNvGrpSpPr/>
            <p:nvPr/>
          </p:nvGrpSpPr>
          <p:grpSpPr>
            <a:xfrm>
              <a:off x="4930446" y="1543450"/>
              <a:ext cx="2599407" cy="1807681"/>
              <a:chOff x="4930446" y="1543450"/>
              <a:chExt cx="2599407" cy="1807681"/>
            </a:xfrm>
          </p:grpSpPr>
          <p:sp>
            <p:nvSpPr>
              <p:cNvPr id="25" name="îšḷïḍè">
                <a:extLst>
                  <a:ext uri="{FF2B5EF4-FFF2-40B4-BE49-F238E27FC236}">
                    <a16:creationId xmlns:a16="http://schemas.microsoft.com/office/drawing/2014/main" id="{AC321F9B-F99D-44D6-95EE-4CF3F8A760F8}"/>
                  </a:ext>
                </a:extLst>
              </p:cNvPr>
              <p:cNvSpPr/>
              <p:nvPr/>
            </p:nvSpPr>
            <p:spPr bwMode="auto">
              <a:xfrm>
                <a:off x="4932632" y="1967260"/>
                <a:ext cx="2597221" cy="13838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GB" sz="1600" dirty="0">
                    <a:cs typeface="+mn-ea"/>
                    <a:sym typeface="+mn-lt"/>
                  </a:rPr>
                  <a:t>Acts as the primary </a:t>
                </a:r>
                <a:r>
                  <a:rPr lang="en-GB" sz="1600" b="1" dirty="0">
                    <a:cs typeface="+mn-ea"/>
                    <a:sym typeface="+mn-lt"/>
                  </a:rPr>
                  <a:t>knowledge elicitor</a:t>
                </a:r>
                <a:r>
                  <a:rPr lang="en-GB" sz="1600" dirty="0">
                    <a:cs typeface="+mn-ea"/>
                    <a:sym typeface="+mn-lt"/>
                  </a:rPr>
                  <a:t>, focusing on group process and drawing out insights</a:t>
                </a:r>
                <a:endParaRPr lang="en-US" sz="1600" dirty="0">
                  <a:cs typeface="+mn-ea"/>
                  <a:sym typeface="+mn-lt"/>
                </a:endParaRPr>
              </a:p>
            </p:txBody>
          </p:sp>
          <p:sp>
            <p:nvSpPr>
              <p:cNvPr id="26" name="iślíḋè">
                <a:extLst>
                  <a:ext uri="{FF2B5EF4-FFF2-40B4-BE49-F238E27FC236}">
                    <a16:creationId xmlns:a16="http://schemas.microsoft.com/office/drawing/2014/main" id="{AC321F9B-F99D-44D6-95EE-4CF3F8A760F8}"/>
                  </a:ext>
                </a:extLst>
              </p:cNvPr>
              <p:cNvSpPr/>
              <p:nvPr/>
            </p:nvSpPr>
            <p:spPr bwMode="auto">
              <a:xfrm>
                <a:off x="4930446" y="1543450"/>
                <a:ext cx="2488411"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000" b="1" dirty="0">
                    <a:solidFill>
                      <a:schemeClr val="accent1"/>
                    </a:solidFill>
                    <a:cs typeface="+mn-ea"/>
                    <a:sym typeface="+mn-lt"/>
                  </a:rPr>
                  <a:t>01.Facilitator</a:t>
                </a:r>
              </a:p>
            </p:txBody>
          </p:sp>
        </p:grpSp>
        <p:grpSp>
          <p:nvGrpSpPr>
            <p:cNvPr id="8" name="iṣḻîḓè">
              <a:extLst>
                <a:ext uri="{FF2B5EF4-FFF2-40B4-BE49-F238E27FC236}">
                  <a16:creationId xmlns:a16="http://schemas.microsoft.com/office/drawing/2014/main" id="{219C093A-54FF-4C5E-8664-E9468AC7544E}"/>
                </a:ext>
              </a:extLst>
            </p:cNvPr>
            <p:cNvGrpSpPr/>
            <p:nvPr/>
          </p:nvGrpSpPr>
          <p:grpSpPr>
            <a:xfrm>
              <a:off x="673100" y="3259863"/>
              <a:ext cx="3048295" cy="1429093"/>
              <a:chOff x="673100" y="3259863"/>
              <a:chExt cx="3048295" cy="1429093"/>
            </a:xfrm>
          </p:grpSpPr>
          <p:sp>
            <p:nvSpPr>
              <p:cNvPr id="23" name="îśḷíďè">
                <a:extLst>
                  <a:ext uri="{FF2B5EF4-FFF2-40B4-BE49-F238E27FC236}">
                    <a16:creationId xmlns:a16="http://schemas.microsoft.com/office/drawing/2014/main" id="{AC321F9B-F99D-44D6-95EE-4CF3F8A760F8}"/>
                  </a:ext>
                </a:extLst>
              </p:cNvPr>
              <p:cNvSpPr/>
              <p:nvPr/>
            </p:nvSpPr>
            <p:spPr bwMode="auto">
              <a:xfrm>
                <a:off x="673100" y="3683673"/>
                <a:ext cx="3048295" cy="100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GB" sz="1600" dirty="0">
                    <a:cs typeface="+mn-ea"/>
                    <a:sym typeface="+mn-lt"/>
                  </a:rPr>
                  <a:t>Ensures the group remains focused on the specific research question or system boundary.</a:t>
                </a:r>
                <a:endParaRPr lang="en-US" altLang="zh-CN" sz="1600" dirty="0">
                  <a:cs typeface="+mn-ea"/>
                  <a:sym typeface="+mn-lt"/>
                </a:endParaRPr>
              </a:p>
            </p:txBody>
          </p:sp>
          <p:sp>
            <p:nvSpPr>
              <p:cNvPr id="24" name="ïṩļïdê">
                <a:extLst>
                  <a:ext uri="{FF2B5EF4-FFF2-40B4-BE49-F238E27FC236}">
                    <a16:creationId xmlns:a16="http://schemas.microsoft.com/office/drawing/2014/main" id="{AC321F9B-F99D-44D6-95EE-4CF3F8A760F8}"/>
                  </a:ext>
                </a:extLst>
              </p:cNvPr>
              <p:cNvSpPr/>
              <p:nvPr/>
            </p:nvSpPr>
            <p:spPr bwMode="auto">
              <a:xfrm>
                <a:off x="1102499" y="3259863"/>
                <a:ext cx="2328322"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000" b="1" dirty="0">
                    <a:solidFill>
                      <a:schemeClr val="accent1"/>
                    </a:solidFill>
                    <a:cs typeface="+mn-ea"/>
                    <a:sym typeface="+mn-lt"/>
                  </a:rPr>
                  <a:t>04. Gatekeeper</a:t>
                </a:r>
              </a:p>
            </p:txBody>
          </p:sp>
        </p:grpSp>
        <p:grpSp>
          <p:nvGrpSpPr>
            <p:cNvPr id="9" name="îṡḻîḍé">
              <a:extLst>
                <a:ext uri="{FF2B5EF4-FFF2-40B4-BE49-F238E27FC236}">
                  <a16:creationId xmlns:a16="http://schemas.microsoft.com/office/drawing/2014/main" id="{CF188B07-409D-4C5E-9621-CD19C8586A9C}"/>
                </a:ext>
              </a:extLst>
            </p:cNvPr>
            <p:cNvGrpSpPr/>
            <p:nvPr/>
          </p:nvGrpSpPr>
          <p:grpSpPr>
            <a:xfrm>
              <a:off x="8418660" y="3259863"/>
              <a:ext cx="3100240" cy="1429093"/>
              <a:chOff x="8418660" y="3259863"/>
              <a:chExt cx="3100240" cy="1429093"/>
            </a:xfrm>
          </p:grpSpPr>
          <p:sp>
            <p:nvSpPr>
              <p:cNvPr id="21" name="iṧḻíďe">
                <a:extLst>
                  <a:ext uri="{FF2B5EF4-FFF2-40B4-BE49-F238E27FC236}">
                    <a16:creationId xmlns:a16="http://schemas.microsoft.com/office/drawing/2014/main" id="{AC321F9B-F99D-44D6-95EE-4CF3F8A760F8}"/>
                  </a:ext>
                </a:extLst>
              </p:cNvPr>
              <p:cNvSpPr/>
              <p:nvPr/>
            </p:nvSpPr>
            <p:spPr bwMode="auto">
              <a:xfrm>
                <a:off x="8418660" y="3683673"/>
                <a:ext cx="3100240" cy="1005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r>
                  <a:rPr lang="en-GB" sz="1600" dirty="0">
                    <a:cs typeface="+mn-ea"/>
                    <a:sym typeface="+mn-lt"/>
                  </a:rPr>
                  <a:t>Captures all side-discussions, definitions, and decisions that may not be visible in the final diagram.</a:t>
                </a:r>
                <a:endParaRPr lang="en-US" altLang="zh-CN" sz="1600" dirty="0">
                  <a:cs typeface="+mn-ea"/>
                  <a:sym typeface="+mn-lt"/>
                </a:endParaRPr>
              </a:p>
            </p:txBody>
          </p:sp>
          <p:sp>
            <p:nvSpPr>
              <p:cNvPr id="22" name="íśľïḑè">
                <a:extLst>
                  <a:ext uri="{FF2B5EF4-FFF2-40B4-BE49-F238E27FC236}">
                    <a16:creationId xmlns:a16="http://schemas.microsoft.com/office/drawing/2014/main" id="{AC321F9B-F99D-44D6-95EE-4CF3F8A760F8}"/>
                  </a:ext>
                </a:extLst>
              </p:cNvPr>
              <p:cNvSpPr/>
              <p:nvPr/>
            </p:nvSpPr>
            <p:spPr bwMode="auto">
              <a:xfrm>
                <a:off x="8762767" y="3259863"/>
                <a:ext cx="2328322"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000" b="1" dirty="0">
                    <a:solidFill>
                      <a:schemeClr val="accent1"/>
                    </a:solidFill>
                    <a:cs typeface="+mn-ea"/>
                    <a:sym typeface="+mn-lt"/>
                  </a:rPr>
                  <a:t>05. Recorder</a:t>
                </a:r>
              </a:p>
            </p:txBody>
          </p:sp>
        </p:grpSp>
        <p:grpSp>
          <p:nvGrpSpPr>
            <p:cNvPr id="10" name="î$1íḓè">
              <a:extLst>
                <a:ext uri="{FF2B5EF4-FFF2-40B4-BE49-F238E27FC236}">
                  <a16:creationId xmlns:a16="http://schemas.microsoft.com/office/drawing/2014/main" id="{B9E15350-245E-4722-92E7-4CE92B6A03D5}"/>
                </a:ext>
              </a:extLst>
            </p:cNvPr>
            <p:cNvGrpSpPr/>
            <p:nvPr/>
          </p:nvGrpSpPr>
          <p:grpSpPr>
            <a:xfrm>
              <a:off x="943010" y="1885771"/>
              <a:ext cx="3719138" cy="1001893"/>
              <a:chOff x="943010" y="1885771"/>
              <a:chExt cx="3719138" cy="1001893"/>
            </a:xfrm>
          </p:grpSpPr>
          <p:sp>
            <p:nvSpPr>
              <p:cNvPr id="19" name="ïṡlïḋé">
                <a:extLst>
                  <a:ext uri="{FF2B5EF4-FFF2-40B4-BE49-F238E27FC236}">
                    <a16:creationId xmlns:a16="http://schemas.microsoft.com/office/drawing/2014/main" id="{AC321F9B-F99D-44D6-95EE-4CF3F8A760F8}"/>
                  </a:ext>
                </a:extLst>
              </p:cNvPr>
              <p:cNvSpPr/>
              <p:nvPr/>
            </p:nvSpPr>
            <p:spPr bwMode="auto">
              <a:xfrm>
                <a:off x="943010" y="2309582"/>
                <a:ext cx="3719137" cy="57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r"/>
                <a:r>
                  <a:rPr lang="en-GB" sz="1600" dirty="0">
                    <a:cs typeface="+mn-ea"/>
                    <a:sym typeface="+mn-lt"/>
                  </a:rPr>
                  <a:t>Observes the group and provides feedback to the facilitator to improve engagement.</a:t>
                </a:r>
                <a:endParaRPr lang="en-US" altLang="zh-CN" sz="1600" dirty="0">
                  <a:cs typeface="+mn-ea"/>
                  <a:sym typeface="+mn-lt"/>
                </a:endParaRPr>
              </a:p>
            </p:txBody>
          </p:sp>
          <p:sp>
            <p:nvSpPr>
              <p:cNvPr id="20" name="ïṥ1îďè">
                <a:extLst>
                  <a:ext uri="{FF2B5EF4-FFF2-40B4-BE49-F238E27FC236}">
                    <a16:creationId xmlns:a16="http://schemas.microsoft.com/office/drawing/2014/main" id="{AC321F9B-F99D-44D6-95EE-4CF3F8A760F8}"/>
                  </a:ext>
                </a:extLst>
              </p:cNvPr>
              <p:cNvSpPr/>
              <p:nvPr/>
            </p:nvSpPr>
            <p:spPr bwMode="auto">
              <a:xfrm>
                <a:off x="1029903" y="1885771"/>
                <a:ext cx="3632245" cy="4238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000" b="1" dirty="0">
                    <a:solidFill>
                      <a:schemeClr val="accent1"/>
                    </a:solidFill>
                    <a:cs typeface="+mn-ea"/>
                    <a:sym typeface="+mn-lt"/>
                  </a:rPr>
                  <a:t>02. Process Coach</a:t>
                </a:r>
              </a:p>
            </p:txBody>
          </p:sp>
        </p:grpSp>
        <p:grpSp>
          <p:nvGrpSpPr>
            <p:cNvPr id="11" name="iṡlíḓé">
              <a:extLst>
                <a:ext uri="{FF2B5EF4-FFF2-40B4-BE49-F238E27FC236}">
                  <a16:creationId xmlns:a16="http://schemas.microsoft.com/office/drawing/2014/main" id="{BF2128C9-D55E-45D3-B731-93C6C2D6FE5B}"/>
                </a:ext>
              </a:extLst>
            </p:cNvPr>
            <p:cNvGrpSpPr/>
            <p:nvPr/>
          </p:nvGrpSpPr>
          <p:grpSpPr>
            <a:xfrm>
              <a:off x="7445375" y="1885770"/>
              <a:ext cx="3719137" cy="1001893"/>
              <a:chOff x="7445375" y="1885770"/>
              <a:chExt cx="3719137" cy="1001893"/>
            </a:xfrm>
          </p:grpSpPr>
          <p:sp>
            <p:nvSpPr>
              <p:cNvPr id="17" name="íşḻïḑé">
                <a:extLst>
                  <a:ext uri="{FF2B5EF4-FFF2-40B4-BE49-F238E27FC236}">
                    <a16:creationId xmlns:a16="http://schemas.microsoft.com/office/drawing/2014/main" id="{AC321F9B-F99D-44D6-95EE-4CF3F8A760F8}"/>
                  </a:ext>
                </a:extLst>
              </p:cNvPr>
              <p:cNvSpPr/>
              <p:nvPr/>
            </p:nvSpPr>
            <p:spPr bwMode="auto">
              <a:xfrm>
                <a:off x="7445375" y="2309581"/>
                <a:ext cx="3719137" cy="578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Autofit/>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r>
                  <a:rPr lang="en-GB" sz="1600" dirty="0">
                    <a:cs typeface="+mn-ea"/>
                    <a:sym typeface="+mn-lt"/>
                  </a:rPr>
                  <a:t>Focuses on the technical construction of the map, ensuring internal consistency.</a:t>
                </a:r>
                <a:endParaRPr lang="en-US" altLang="zh-CN" sz="1600" dirty="0">
                  <a:cs typeface="+mn-ea"/>
                  <a:sym typeface="+mn-lt"/>
                </a:endParaRPr>
              </a:p>
            </p:txBody>
          </p:sp>
          <p:sp>
            <p:nvSpPr>
              <p:cNvPr id="18" name="îŝļîḋe">
                <a:extLst>
                  <a:ext uri="{FF2B5EF4-FFF2-40B4-BE49-F238E27FC236}">
                    <a16:creationId xmlns:a16="http://schemas.microsoft.com/office/drawing/2014/main" id="{AC321F9B-F99D-44D6-95EE-4CF3F8A760F8}"/>
                  </a:ext>
                </a:extLst>
              </p:cNvPr>
              <p:cNvSpPr/>
              <p:nvPr/>
            </p:nvSpPr>
            <p:spPr bwMode="auto">
              <a:xfrm>
                <a:off x="7529853" y="1885770"/>
                <a:ext cx="3366747" cy="42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rmAutofit lnSpcReduction="100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lnSpc>
                    <a:spcPct val="120000"/>
                  </a:lnSpc>
                  <a:spcBef>
                    <a:spcPct val="0"/>
                  </a:spcBef>
                </a:pPr>
                <a:r>
                  <a:rPr lang="en-US" altLang="zh-CN" sz="2000" b="1" dirty="0">
                    <a:solidFill>
                      <a:schemeClr val="accent1"/>
                    </a:solidFill>
                    <a:cs typeface="+mn-ea"/>
                    <a:sym typeface="+mn-lt"/>
                  </a:rPr>
                  <a:t>03. Modeler/Reflector</a:t>
                </a:r>
              </a:p>
            </p:txBody>
          </p:sp>
        </p:grpSp>
      </p:grpSp>
      <p:sp>
        <p:nvSpPr>
          <p:cNvPr id="33" name="TextBox 32">
            <a:extLst>
              <a:ext uri="{FF2B5EF4-FFF2-40B4-BE49-F238E27FC236}">
                <a16:creationId xmlns:a16="http://schemas.microsoft.com/office/drawing/2014/main" id="{D3EC499C-584A-D03B-3266-C9141EFA6095}"/>
              </a:ext>
            </a:extLst>
          </p:cNvPr>
          <p:cNvSpPr txBox="1"/>
          <p:nvPr/>
        </p:nvSpPr>
        <p:spPr>
          <a:xfrm>
            <a:off x="603079" y="1048215"/>
            <a:ext cx="10985841" cy="707886"/>
          </a:xfrm>
          <a:prstGeom prst="rect">
            <a:avLst/>
          </a:prstGeom>
          <a:noFill/>
        </p:spPr>
        <p:txBody>
          <a:bodyPr wrap="square">
            <a:spAutoFit/>
          </a:bodyPr>
          <a:lstStyle/>
          <a:p>
            <a:r>
              <a:rPr lang="en-GB" sz="2000" dirty="0">
                <a:cs typeface="+mn-ea"/>
                <a:sym typeface="+mn-lt"/>
              </a:rPr>
              <a:t>Successful participatory mapping requires a multidisciplinary team to manage both the technical model and the human group dynamics.</a:t>
            </a:r>
          </a:p>
        </p:txBody>
      </p:sp>
    </p:spTree>
    <p:extLst>
      <p:ext uri="{BB962C8B-B14F-4D97-AF65-F5344CB8AC3E}">
        <p14:creationId xmlns:p14="http://schemas.microsoft.com/office/powerpoint/2010/main" val="2139175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1BB2A3-7B5F-F5BA-08F6-0CE621FD48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6F54D2-96FD-A8D7-EDD7-62FC3A35DDBC}"/>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PSM of energy poverty policies in Portugal</a:t>
            </a:r>
          </a:p>
        </p:txBody>
      </p:sp>
      <p:sp>
        <p:nvSpPr>
          <p:cNvPr id="3" name="Slide Number Placeholder 2">
            <a:extLst>
              <a:ext uri="{FF2B5EF4-FFF2-40B4-BE49-F238E27FC236}">
                <a16:creationId xmlns:a16="http://schemas.microsoft.com/office/drawing/2014/main" id="{0B4E650C-A3DC-8FD9-FE3E-41822C15220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11</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54B302FB-C9B1-2B77-3548-8068676BBEEF}"/>
              </a:ext>
            </a:extLst>
          </p:cNvPr>
          <p:cNvSpPr txBox="1"/>
          <p:nvPr/>
        </p:nvSpPr>
        <p:spPr>
          <a:xfrm>
            <a:off x="558142" y="6453439"/>
            <a:ext cx="4421852" cy="369332"/>
          </a:xfrm>
          <a:prstGeom prst="rect">
            <a:avLst/>
          </a:prstGeom>
          <a:noFill/>
        </p:spPr>
        <p:txBody>
          <a:bodyPr wrap="none" rtlCol="0">
            <a:spAutoFit/>
          </a:bodyPr>
          <a:lstStyle/>
          <a:p>
            <a:r>
              <a:rPr lang="en-GB" dirty="0">
                <a:cs typeface="+mn-ea"/>
                <a:sym typeface="+mn-lt"/>
              </a:rPr>
              <a:t>Source: </a:t>
            </a:r>
            <a:r>
              <a:rPr lang="en-GB" dirty="0">
                <a:cs typeface="+mn-ea"/>
                <a:sym typeface="+mn-lt"/>
                <a:hlinkClick r:id="rId2"/>
              </a:rPr>
              <a:t>Mahoney, Lopes, and Gouveia (2025)</a:t>
            </a:r>
            <a:endParaRPr lang="en-GB" dirty="0">
              <a:cs typeface="+mn-ea"/>
              <a:sym typeface="+mn-lt"/>
            </a:endParaRPr>
          </a:p>
        </p:txBody>
      </p:sp>
      <p:sp>
        <p:nvSpPr>
          <p:cNvPr id="14" name="TextBox 13">
            <a:extLst>
              <a:ext uri="{FF2B5EF4-FFF2-40B4-BE49-F238E27FC236}">
                <a16:creationId xmlns:a16="http://schemas.microsoft.com/office/drawing/2014/main" id="{53351B9F-918E-C4B2-8CBA-430E8DB15D95}"/>
              </a:ext>
            </a:extLst>
          </p:cNvPr>
          <p:cNvSpPr txBox="1"/>
          <p:nvPr/>
        </p:nvSpPr>
        <p:spPr>
          <a:xfrm>
            <a:off x="660399" y="1771801"/>
            <a:ext cx="10376196" cy="4401205"/>
          </a:xfrm>
          <a:prstGeom prst="rect">
            <a:avLst/>
          </a:prstGeom>
          <a:noFill/>
        </p:spPr>
        <p:txBody>
          <a:bodyPr wrap="square">
            <a:spAutoFit/>
          </a:bodyPr>
          <a:lstStyle/>
          <a:p>
            <a:r>
              <a:rPr lang="en-US" altLang="zh-CN" sz="2000" b="1" dirty="0">
                <a:solidFill>
                  <a:schemeClr val="accent2"/>
                </a:solidFill>
                <a:cs typeface="+mn-ea"/>
                <a:sym typeface="+mn-lt"/>
              </a:rPr>
              <a:t>		        </a:t>
            </a:r>
            <a:r>
              <a:rPr lang="en-US" altLang="zh-CN" sz="2000" b="1" dirty="0">
                <a:solidFill>
                  <a:schemeClr val="accent1"/>
                </a:solidFill>
                <a:cs typeface="+mn-ea"/>
                <a:sym typeface="+mn-lt"/>
              </a:rPr>
              <a:t>Energy Poverty </a:t>
            </a:r>
            <a:r>
              <a:rPr lang="en-GB" sz="2000" dirty="0">
                <a:cs typeface="+mn-ea"/>
                <a:sym typeface="+mn-lt"/>
              </a:rPr>
              <a:t>is the inability to attain an adequate level of essential energy services (heating, cooling, lighting) due to low-income, high-energy costs, and poor building performance.</a:t>
            </a:r>
          </a:p>
          <a:p>
            <a:endParaRPr lang="en-GB" sz="2000" dirty="0">
              <a:cs typeface="+mn-ea"/>
              <a:sym typeface="+mn-lt"/>
            </a:endParaRPr>
          </a:p>
          <a:p>
            <a:r>
              <a:rPr lang="en-GB" sz="2000" dirty="0">
                <a:cs typeface="+mn-ea"/>
                <a:sym typeface="+mn-lt"/>
              </a:rPr>
              <a:t>Portugal is among the most vulnerable EU countries, with </a:t>
            </a:r>
            <a:r>
              <a:rPr lang="en-GB" sz="2000" b="1" dirty="0">
                <a:solidFill>
                  <a:schemeClr val="accent1"/>
                </a:solidFill>
                <a:cs typeface="+mn-ea"/>
                <a:sym typeface="+mn-lt"/>
              </a:rPr>
              <a:t>15.7% of households</a:t>
            </a:r>
            <a:r>
              <a:rPr lang="en-GB" sz="2000" dirty="0">
                <a:solidFill>
                  <a:schemeClr val="accent1"/>
                </a:solidFill>
                <a:cs typeface="+mn-ea"/>
                <a:sym typeface="+mn-lt"/>
              </a:rPr>
              <a:t> </a:t>
            </a:r>
            <a:r>
              <a:rPr lang="en-GB" sz="2000" dirty="0">
                <a:cs typeface="+mn-ea"/>
                <a:sym typeface="+mn-lt"/>
              </a:rPr>
              <a:t>(1.8~3 million people) unable to keep homes adequately warm in 2023, nearly double the EU average of 9%. 660,000 to 740,000 people cannot afford to maintain their homes at a reasonable temperature, often living in damp, poorly insulated housing.</a:t>
            </a:r>
          </a:p>
          <a:p>
            <a:endParaRPr lang="en-GB" sz="2000" dirty="0">
              <a:cs typeface="+mn-ea"/>
              <a:sym typeface="+mn-lt"/>
            </a:endParaRPr>
          </a:p>
          <a:p>
            <a:endParaRPr lang="en-GB" sz="2000" dirty="0">
              <a:cs typeface="+mn-ea"/>
              <a:sym typeface="+mn-lt"/>
            </a:endParaRPr>
          </a:p>
          <a:p>
            <a:r>
              <a:rPr lang="en-GB" sz="2000" dirty="0">
                <a:cs typeface="+mn-ea"/>
                <a:sym typeface="+mn-lt"/>
              </a:rPr>
              <a:t>		        To apply a </a:t>
            </a:r>
            <a:r>
              <a:rPr lang="en-GB" sz="2000" b="1" dirty="0">
                <a:solidFill>
                  <a:schemeClr val="accent1"/>
                </a:solidFill>
                <a:cs typeface="+mn-ea"/>
                <a:sym typeface="+mn-lt"/>
              </a:rPr>
              <a:t>systemic perspective </a:t>
            </a:r>
            <a:r>
              <a:rPr lang="en-GB" sz="2000" dirty="0">
                <a:cs typeface="+mn-ea"/>
                <a:sym typeface="+mn-lt"/>
              </a:rPr>
              <a:t>that captures the dynamics of the Portuguese Energy Poverty system, articulating the complex interactions and feedback loops previously missing from the literature, to identify strategic leverage points for more effective policy implementation.</a:t>
            </a:r>
          </a:p>
        </p:txBody>
      </p:sp>
      <p:sp>
        <p:nvSpPr>
          <p:cNvPr id="17" name="Rectangle: Rounded Corners 16">
            <a:extLst>
              <a:ext uri="{FF2B5EF4-FFF2-40B4-BE49-F238E27FC236}">
                <a16:creationId xmlns:a16="http://schemas.microsoft.com/office/drawing/2014/main" id="{159ECF2F-9C14-E4C9-9A2F-A1D58659A74F}"/>
              </a:ext>
            </a:extLst>
          </p:cNvPr>
          <p:cNvSpPr/>
          <p:nvPr/>
        </p:nvSpPr>
        <p:spPr>
          <a:xfrm>
            <a:off x="875337" y="4482765"/>
            <a:ext cx="1995455" cy="588210"/>
          </a:xfrm>
          <a:custGeom>
            <a:avLst/>
            <a:gdLst>
              <a:gd name="csX0" fmla="*/ 0 w 1995455"/>
              <a:gd name="csY0" fmla="*/ 98037 h 588210"/>
              <a:gd name="csX1" fmla="*/ 98037 w 1995455"/>
              <a:gd name="csY1" fmla="*/ 0 h 588210"/>
              <a:gd name="csX2" fmla="*/ 733818 w 1995455"/>
              <a:gd name="csY2" fmla="*/ 0 h 588210"/>
              <a:gd name="csX3" fmla="*/ 1315618 w 1995455"/>
              <a:gd name="csY3" fmla="*/ 0 h 588210"/>
              <a:gd name="csX4" fmla="*/ 1897418 w 1995455"/>
              <a:gd name="csY4" fmla="*/ 0 h 588210"/>
              <a:gd name="csX5" fmla="*/ 1995455 w 1995455"/>
              <a:gd name="csY5" fmla="*/ 98037 h 588210"/>
              <a:gd name="csX6" fmla="*/ 1995455 w 1995455"/>
              <a:gd name="csY6" fmla="*/ 490173 h 588210"/>
              <a:gd name="csX7" fmla="*/ 1897418 w 1995455"/>
              <a:gd name="csY7" fmla="*/ 588210 h 588210"/>
              <a:gd name="csX8" fmla="*/ 1351606 w 1995455"/>
              <a:gd name="csY8" fmla="*/ 588210 h 588210"/>
              <a:gd name="csX9" fmla="*/ 805794 w 1995455"/>
              <a:gd name="csY9" fmla="*/ 588210 h 588210"/>
              <a:gd name="csX10" fmla="*/ 98037 w 1995455"/>
              <a:gd name="csY10" fmla="*/ 588210 h 588210"/>
              <a:gd name="csX11" fmla="*/ 0 w 1995455"/>
              <a:gd name="csY11" fmla="*/ 490173 h 588210"/>
              <a:gd name="csX12" fmla="*/ 0 w 1995455"/>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995455" h="588210" fill="none" extrusionOk="0">
                <a:moveTo>
                  <a:pt x="0" y="98037"/>
                </a:moveTo>
                <a:cubicBezTo>
                  <a:pt x="-1210" y="38061"/>
                  <a:pt x="50737" y="-7024"/>
                  <a:pt x="98037" y="0"/>
                </a:cubicBezTo>
                <a:cubicBezTo>
                  <a:pt x="313870" y="3205"/>
                  <a:pt x="596987" y="19191"/>
                  <a:pt x="733818" y="0"/>
                </a:cubicBezTo>
                <a:cubicBezTo>
                  <a:pt x="870649" y="-19191"/>
                  <a:pt x="1111912" y="-27921"/>
                  <a:pt x="1315618" y="0"/>
                </a:cubicBezTo>
                <a:cubicBezTo>
                  <a:pt x="1519324" y="27921"/>
                  <a:pt x="1745753" y="-765"/>
                  <a:pt x="1897418" y="0"/>
                </a:cubicBezTo>
                <a:cubicBezTo>
                  <a:pt x="1953979" y="6414"/>
                  <a:pt x="1991774" y="40743"/>
                  <a:pt x="1995455" y="98037"/>
                </a:cubicBezTo>
                <a:cubicBezTo>
                  <a:pt x="1981739" y="231723"/>
                  <a:pt x="2009584" y="338631"/>
                  <a:pt x="1995455" y="490173"/>
                </a:cubicBezTo>
                <a:cubicBezTo>
                  <a:pt x="1999492" y="556491"/>
                  <a:pt x="1960237" y="595922"/>
                  <a:pt x="1897418" y="588210"/>
                </a:cubicBezTo>
                <a:cubicBezTo>
                  <a:pt x="1729241" y="563914"/>
                  <a:pt x="1553576" y="565869"/>
                  <a:pt x="1351606" y="588210"/>
                </a:cubicBezTo>
                <a:cubicBezTo>
                  <a:pt x="1149636" y="610551"/>
                  <a:pt x="1059801" y="602413"/>
                  <a:pt x="805794" y="588210"/>
                </a:cubicBezTo>
                <a:cubicBezTo>
                  <a:pt x="551787" y="574007"/>
                  <a:pt x="261802" y="562172"/>
                  <a:pt x="98037" y="588210"/>
                </a:cubicBezTo>
                <a:cubicBezTo>
                  <a:pt x="44862" y="581972"/>
                  <a:pt x="10748" y="552027"/>
                  <a:pt x="0" y="490173"/>
                </a:cubicBezTo>
                <a:cubicBezTo>
                  <a:pt x="-10391" y="344312"/>
                  <a:pt x="-15778" y="201152"/>
                  <a:pt x="0" y="98037"/>
                </a:cubicBezTo>
                <a:close/>
              </a:path>
              <a:path w="1995455" h="588210" stroke="0" extrusionOk="0">
                <a:moveTo>
                  <a:pt x="0" y="98037"/>
                </a:moveTo>
                <a:cubicBezTo>
                  <a:pt x="4662" y="47999"/>
                  <a:pt x="54588" y="-7354"/>
                  <a:pt x="98037" y="0"/>
                </a:cubicBezTo>
                <a:cubicBezTo>
                  <a:pt x="273204" y="-9078"/>
                  <a:pt x="463118" y="14982"/>
                  <a:pt x="733818" y="0"/>
                </a:cubicBezTo>
                <a:cubicBezTo>
                  <a:pt x="1004518" y="-14982"/>
                  <a:pt x="1140734" y="-20821"/>
                  <a:pt x="1315618" y="0"/>
                </a:cubicBezTo>
                <a:cubicBezTo>
                  <a:pt x="1490502" y="20821"/>
                  <a:pt x="1685111" y="18369"/>
                  <a:pt x="1897418" y="0"/>
                </a:cubicBezTo>
                <a:cubicBezTo>
                  <a:pt x="1956472" y="-8625"/>
                  <a:pt x="1989891" y="55874"/>
                  <a:pt x="1995455" y="98037"/>
                </a:cubicBezTo>
                <a:cubicBezTo>
                  <a:pt x="1982167" y="275116"/>
                  <a:pt x="1992387" y="354342"/>
                  <a:pt x="1995455" y="490173"/>
                </a:cubicBezTo>
                <a:cubicBezTo>
                  <a:pt x="1997180" y="536644"/>
                  <a:pt x="1950586" y="587348"/>
                  <a:pt x="1897418" y="588210"/>
                </a:cubicBezTo>
                <a:cubicBezTo>
                  <a:pt x="1672127" y="603175"/>
                  <a:pt x="1528798" y="574614"/>
                  <a:pt x="1297624" y="588210"/>
                </a:cubicBezTo>
                <a:cubicBezTo>
                  <a:pt x="1066450" y="601806"/>
                  <a:pt x="1005293" y="600338"/>
                  <a:pt x="733818" y="588210"/>
                </a:cubicBezTo>
                <a:cubicBezTo>
                  <a:pt x="462343" y="576082"/>
                  <a:pt x="246551" y="556950"/>
                  <a:pt x="98037" y="588210"/>
                </a:cubicBezTo>
                <a:cubicBezTo>
                  <a:pt x="42957" y="590392"/>
                  <a:pt x="7021" y="534276"/>
                  <a:pt x="0" y="490173"/>
                </a:cubicBezTo>
                <a:cubicBezTo>
                  <a:pt x="-8381" y="411591"/>
                  <a:pt x="2590" y="178521"/>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Core Objective</a:t>
            </a:r>
          </a:p>
        </p:txBody>
      </p:sp>
      <p:sp>
        <p:nvSpPr>
          <p:cNvPr id="18" name="Rectangle: Rounded Corners 17">
            <a:extLst>
              <a:ext uri="{FF2B5EF4-FFF2-40B4-BE49-F238E27FC236}">
                <a16:creationId xmlns:a16="http://schemas.microsoft.com/office/drawing/2014/main" id="{D16773CE-A7FA-7F91-48D7-2ADE3C36028F}"/>
              </a:ext>
            </a:extLst>
          </p:cNvPr>
          <p:cNvSpPr/>
          <p:nvPr/>
        </p:nvSpPr>
        <p:spPr>
          <a:xfrm>
            <a:off x="875337" y="1424535"/>
            <a:ext cx="1995455" cy="588210"/>
          </a:xfrm>
          <a:custGeom>
            <a:avLst/>
            <a:gdLst>
              <a:gd name="csX0" fmla="*/ 0 w 1995455"/>
              <a:gd name="csY0" fmla="*/ 98037 h 588210"/>
              <a:gd name="csX1" fmla="*/ 98037 w 1995455"/>
              <a:gd name="csY1" fmla="*/ 0 h 588210"/>
              <a:gd name="csX2" fmla="*/ 733818 w 1995455"/>
              <a:gd name="csY2" fmla="*/ 0 h 588210"/>
              <a:gd name="csX3" fmla="*/ 1315618 w 1995455"/>
              <a:gd name="csY3" fmla="*/ 0 h 588210"/>
              <a:gd name="csX4" fmla="*/ 1897418 w 1995455"/>
              <a:gd name="csY4" fmla="*/ 0 h 588210"/>
              <a:gd name="csX5" fmla="*/ 1995455 w 1995455"/>
              <a:gd name="csY5" fmla="*/ 98037 h 588210"/>
              <a:gd name="csX6" fmla="*/ 1995455 w 1995455"/>
              <a:gd name="csY6" fmla="*/ 490173 h 588210"/>
              <a:gd name="csX7" fmla="*/ 1897418 w 1995455"/>
              <a:gd name="csY7" fmla="*/ 588210 h 588210"/>
              <a:gd name="csX8" fmla="*/ 1351606 w 1995455"/>
              <a:gd name="csY8" fmla="*/ 588210 h 588210"/>
              <a:gd name="csX9" fmla="*/ 805794 w 1995455"/>
              <a:gd name="csY9" fmla="*/ 588210 h 588210"/>
              <a:gd name="csX10" fmla="*/ 98037 w 1995455"/>
              <a:gd name="csY10" fmla="*/ 588210 h 588210"/>
              <a:gd name="csX11" fmla="*/ 0 w 1995455"/>
              <a:gd name="csY11" fmla="*/ 490173 h 588210"/>
              <a:gd name="csX12" fmla="*/ 0 w 1995455"/>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995455" h="588210" fill="none" extrusionOk="0">
                <a:moveTo>
                  <a:pt x="0" y="98037"/>
                </a:moveTo>
                <a:cubicBezTo>
                  <a:pt x="-1210" y="38061"/>
                  <a:pt x="50737" y="-7024"/>
                  <a:pt x="98037" y="0"/>
                </a:cubicBezTo>
                <a:cubicBezTo>
                  <a:pt x="313870" y="3205"/>
                  <a:pt x="596987" y="19191"/>
                  <a:pt x="733818" y="0"/>
                </a:cubicBezTo>
                <a:cubicBezTo>
                  <a:pt x="870649" y="-19191"/>
                  <a:pt x="1111912" y="-27921"/>
                  <a:pt x="1315618" y="0"/>
                </a:cubicBezTo>
                <a:cubicBezTo>
                  <a:pt x="1519324" y="27921"/>
                  <a:pt x="1745753" y="-765"/>
                  <a:pt x="1897418" y="0"/>
                </a:cubicBezTo>
                <a:cubicBezTo>
                  <a:pt x="1953979" y="6414"/>
                  <a:pt x="1991774" y="40743"/>
                  <a:pt x="1995455" y="98037"/>
                </a:cubicBezTo>
                <a:cubicBezTo>
                  <a:pt x="1981739" y="231723"/>
                  <a:pt x="2009584" y="338631"/>
                  <a:pt x="1995455" y="490173"/>
                </a:cubicBezTo>
                <a:cubicBezTo>
                  <a:pt x="1999492" y="556491"/>
                  <a:pt x="1960237" y="595922"/>
                  <a:pt x="1897418" y="588210"/>
                </a:cubicBezTo>
                <a:cubicBezTo>
                  <a:pt x="1729241" y="563914"/>
                  <a:pt x="1553576" y="565869"/>
                  <a:pt x="1351606" y="588210"/>
                </a:cubicBezTo>
                <a:cubicBezTo>
                  <a:pt x="1149636" y="610551"/>
                  <a:pt x="1059801" y="602413"/>
                  <a:pt x="805794" y="588210"/>
                </a:cubicBezTo>
                <a:cubicBezTo>
                  <a:pt x="551787" y="574007"/>
                  <a:pt x="261802" y="562172"/>
                  <a:pt x="98037" y="588210"/>
                </a:cubicBezTo>
                <a:cubicBezTo>
                  <a:pt x="44862" y="581972"/>
                  <a:pt x="10748" y="552027"/>
                  <a:pt x="0" y="490173"/>
                </a:cubicBezTo>
                <a:cubicBezTo>
                  <a:pt x="-10391" y="344312"/>
                  <a:pt x="-15778" y="201152"/>
                  <a:pt x="0" y="98037"/>
                </a:cubicBezTo>
                <a:close/>
              </a:path>
              <a:path w="1995455" h="588210" stroke="0" extrusionOk="0">
                <a:moveTo>
                  <a:pt x="0" y="98037"/>
                </a:moveTo>
                <a:cubicBezTo>
                  <a:pt x="4662" y="47999"/>
                  <a:pt x="54588" y="-7354"/>
                  <a:pt x="98037" y="0"/>
                </a:cubicBezTo>
                <a:cubicBezTo>
                  <a:pt x="273204" y="-9078"/>
                  <a:pt x="463118" y="14982"/>
                  <a:pt x="733818" y="0"/>
                </a:cubicBezTo>
                <a:cubicBezTo>
                  <a:pt x="1004518" y="-14982"/>
                  <a:pt x="1140734" y="-20821"/>
                  <a:pt x="1315618" y="0"/>
                </a:cubicBezTo>
                <a:cubicBezTo>
                  <a:pt x="1490502" y="20821"/>
                  <a:pt x="1685111" y="18369"/>
                  <a:pt x="1897418" y="0"/>
                </a:cubicBezTo>
                <a:cubicBezTo>
                  <a:pt x="1956472" y="-8625"/>
                  <a:pt x="1989891" y="55874"/>
                  <a:pt x="1995455" y="98037"/>
                </a:cubicBezTo>
                <a:cubicBezTo>
                  <a:pt x="1982167" y="275116"/>
                  <a:pt x="1992387" y="354342"/>
                  <a:pt x="1995455" y="490173"/>
                </a:cubicBezTo>
                <a:cubicBezTo>
                  <a:pt x="1997180" y="536644"/>
                  <a:pt x="1950586" y="587348"/>
                  <a:pt x="1897418" y="588210"/>
                </a:cubicBezTo>
                <a:cubicBezTo>
                  <a:pt x="1672127" y="603175"/>
                  <a:pt x="1528798" y="574614"/>
                  <a:pt x="1297624" y="588210"/>
                </a:cubicBezTo>
                <a:cubicBezTo>
                  <a:pt x="1066450" y="601806"/>
                  <a:pt x="1005293" y="600338"/>
                  <a:pt x="733818" y="588210"/>
                </a:cubicBezTo>
                <a:cubicBezTo>
                  <a:pt x="462343" y="576082"/>
                  <a:pt x="246551" y="556950"/>
                  <a:pt x="98037" y="588210"/>
                </a:cubicBezTo>
                <a:cubicBezTo>
                  <a:pt x="42957" y="590392"/>
                  <a:pt x="7021" y="534276"/>
                  <a:pt x="0" y="490173"/>
                </a:cubicBezTo>
                <a:cubicBezTo>
                  <a:pt x="-8381" y="411591"/>
                  <a:pt x="2590" y="178521"/>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Context</a:t>
            </a:r>
            <a:endParaRPr lang="en-GB" sz="2000" b="1" dirty="0">
              <a:cs typeface="+mn-ea"/>
              <a:sym typeface="+mn-lt"/>
            </a:endParaRPr>
          </a:p>
        </p:txBody>
      </p:sp>
    </p:spTree>
    <p:extLst>
      <p:ext uri="{BB962C8B-B14F-4D97-AF65-F5344CB8AC3E}">
        <p14:creationId xmlns:p14="http://schemas.microsoft.com/office/powerpoint/2010/main" val="444672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1D241-E087-EEF7-5F65-E85EEFAED4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C820F1-7B4A-CC30-E903-A0196466AB87}"/>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Why Energy Poverty is a suitable problem for PSM?</a:t>
            </a:r>
          </a:p>
        </p:txBody>
      </p:sp>
      <p:sp>
        <p:nvSpPr>
          <p:cNvPr id="3" name="Slide Number Placeholder 2">
            <a:extLst>
              <a:ext uri="{FF2B5EF4-FFF2-40B4-BE49-F238E27FC236}">
                <a16:creationId xmlns:a16="http://schemas.microsoft.com/office/drawing/2014/main" id="{5099AA95-B1A1-FB96-E4A7-23945F29ABD4}"/>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12</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FCF82770-B760-255B-E5BC-42B733A68DC1}"/>
              </a:ext>
            </a:extLst>
          </p:cNvPr>
          <p:cNvSpPr txBox="1"/>
          <p:nvPr/>
        </p:nvSpPr>
        <p:spPr>
          <a:xfrm>
            <a:off x="558142" y="6453439"/>
            <a:ext cx="4421852" cy="369332"/>
          </a:xfrm>
          <a:prstGeom prst="rect">
            <a:avLst/>
          </a:prstGeom>
          <a:noFill/>
        </p:spPr>
        <p:txBody>
          <a:bodyPr wrap="none" rtlCol="0">
            <a:spAutoFit/>
          </a:bodyPr>
          <a:lstStyle/>
          <a:p>
            <a:r>
              <a:rPr lang="en-GB" dirty="0">
                <a:cs typeface="+mn-ea"/>
                <a:sym typeface="+mn-lt"/>
              </a:rPr>
              <a:t>Source: </a:t>
            </a:r>
            <a:r>
              <a:rPr lang="en-GB" dirty="0">
                <a:cs typeface="+mn-ea"/>
                <a:sym typeface="+mn-lt"/>
                <a:hlinkClick r:id="rId2"/>
              </a:rPr>
              <a:t>Mahoney, Lopes, and Gouveia (2025)</a:t>
            </a:r>
            <a:endParaRPr lang="en-GB" dirty="0">
              <a:cs typeface="+mn-ea"/>
              <a:sym typeface="+mn-lt"/>
            </a:endParaRPr>
          </a:p>
        </p:txBody>
      </p:sp>
      <p:sp>
        <p:nvSpPr>
          <p:cNvPr id="14" name="TextBox 13">
            <a:extLst>
              <a:ext uri="{FF2B5EF4-FFF2-40B4-BE49-F238E27FC236}">
                <a16:creationId xmlns:a16="http://schemas.microsoft.com/office/drawing/2014/main" id="{76EB5D3E-6BF2-A551-7017-46EB5A70445E}"/>
              </a:ext>
            </a:extLst>
          </p:cNvPr>
          <p:cNvSpPr txBox="1"/>
          <p:nvPr/>
        </p:nvSpPr>
        <p:spPr>
          <a:xfrm>
            <a:off x="605265" y="1880404"/>
            <a:ext cx="10376196" cy="4093428"/>
          </a:xfrm>
          <a:prstGeom prst="rect">
            <a:avLst/>
          </a:prstGeom>
          <a:noFill/>
        </p:spPr>
        <p:txBody>
          <a:bodyPr wrap="square">
            <a:spAutoFit/>
          </a:bodyPr>
          <a:lstStyle/>
          <a:p>
            <a:r>
              <a:rPr lang="en-US" altLang="zh-CN" sz="2000" b="1" dirty="0">
                <a:solidFill>
                  <a:schemeClr val="accent2"/>
                </a:solidFill>
                <a:cs typeface="+mn-ea"/>
                <a:sym typeface="+mn-lt"/>
              </a:rPr>
              <a:t>				</a:t>
            </a:r>
            <a:r>
              <a:rPr lang="en-US" altLang="zh-CN" sz="2000" b="1" dirty="0">
                <a:solidFill>
                  <a:schemeClr val="accent1"/>
                </a:solidFill>
                <a:cs typeface="+mn-ea"/>
                <a:sym typeface="+mn-lt"/>
              </a:rPr>
              <a:t>Energy Poverty</a:t>
            </a:r>
            <a:r>
              <a:rPr lang="en-GB" sz="2000" dirty="0">
                <a:cs typeface="+mn-ea"/>
                <a:sym typeface="+mn-lt"/>
              </a:rPr>
              <a:t> isn‘t just a technical or economic issue, it involves health, social stigma, building physics, and policy. PSM captures these technical and non-technical factors in one model.</a:t>
            </a:r>
          </a:p>
          <a:p>
            <a:endParaRPr lang="en-GB" sz="2000" dirty="0">
              <a:cs typeface="+mn-ea"/>
              <a:sym typeface="+mn-lt"/>
            </a:endParaRPr>
          </a:p>
          <a:p>
            <a:endParaRPr lang="en-GB" sz="2000" dirty="0">
              <a:cs typeface="+mn-ea"/>
              <a:sym typeface="+mn-lt"/>
            </a:endParaRPr>
          </a:p>
          <a:p>
            <a:r>
              <a:rPr lang="en-GB" sz="2000" dirty="0">
                <a:cs typeface="+mn-ea"/>
                <a:sym typeface="+mn-lt"/>
              </a:rPr>
              <a:t>				Effective solutions require collaboration between NGOs, government, and industry. PSM elicits a </a:t>
            </a:r>
            <a:r>
              <a:rPr lang="en-GB" sz="2000" b="1" dirty="0">
                <a:solidFill>
                  <a:schemeClr val="accent1"/>
                </a:solidFill>
                <a:cs typeface="+mn-ea"/>
                <a:sym typeface="+mn-lt"/>
              </a:rPr>
              <a:t>co-constructed vision</a:t>
            </a:r>
            <a:r>
              <a:rPr lang="en-GB" sz="2000" dirty="0">
                <a:solidFill>
                  <a:schemeClr val="accent1"/>
                </a:solidFill>
                <a:cs typeface="+mn-ea"/>
                <a:sym typeface="+mn-lt"/>
              </a:rPr>
              <a:t> </a:t>
            </a:r>
            <a:r>
              <a:rPr lang="en-GB" sz="2000" dirty="0">
                <a:cs typeface="+mn-ea"/>
                <a:sym typeface="+mn-lt"/>
              </a:rPr>
              <a:t>of the problem rather than viewing factors in isolation.</a:t>
            </a:r>
          </a:p>
          <a:p>
            <a:endParaRPr lang="en-GB" sz="2000" dirty="0">
              <a:cs typeface="+mn-ea"/>
              <a:sym typeface="+mn-lt"/>
            </a:endParaRPr>
          </a:p>
          <a:p>
            <a:endParaRPr lang="en-GB" sz="2000" dirty="0">
              <a:cs typeface="+mn-ea"/>
              <a:sym typeface="+mn-lt"/>
            </a:endParaRPr>
          </a:p>
          <a:p>
            <a:r>
              <a:rPr lang="en-GB" sz="2000" b="1" dirty="0">
                <a:solidFill>
                  <a:schemeClr val="bg1"/>
                </a:solidFill>
                <a:cs typeface="+mn-ea"/>
                <a:sym typeface="+mn-lt"/>
              </a:rPr>
              <a:t>Core Objective:</a:t>
            </a:r>
            <a:r>
              <a:rPr lang="en-GB" sz="2000" dirty="0">
                <a:solidFill>
                  <a:schemeClr val="bg1"/>
                </a:solidFill>
                <a:cs typeface="+mn-ea"/>
                <a:sym typeface="+mn-lt"/>
              </a:rPr>
              <a:t> 			</a:t>
            </a:r>
            <a:r>
              <a:rPr lang="en-GB" sz="2000" dirty="0">
                <a:cs typeface="+mn-ea"/>
                <a:sym typeface="+mn-lt"/>
              </a:rPr>
              <a:t>Instead of simple linear fixes, PSM uncovers </a:t>
            </a:r>
            <a:r>
              <a:rPr lang="en-GB" sz="2000" b="1" dirty="0">
                <a:solidFill>
                  <a:schemeClr val="accent1"/>
                </a:solidFill>
                <a:cs typeface="+mn-ea"/>
                <a:sym typeface="+mn-lt"/>
              </a:rPr>
              <a:t>feedback loops</a:t>
            </a:r>
            <a:r>
              <a:rPr lang="en-GB" sz="2000" dirty="0">
                <a:solidFill>
                  <a:schemeClr val="accent1"/>
                </a:solidFill>
                <a:cs typeface="+mn-ea"/>
                <a:sym typeface="+mn-lt"/>
              </a:rPr>
              <a:t> </a:t>
            </a:r>
            <a:r>
              <a:rPr lang="en-GB" sz="2000" dirty="0">
                <a:cs typeface="+mn-ea"/>
                <a:sym typeface="+mn-lt"/>
              </a:rPr>
              <a:t>(like how bill arrears increase vulnerability, which then hinders building renovation) and finds specific "leverage points" where a small policy change can yield a large system-wide improvement.</a:t>
            </a:r>
          </a:p>
        </p:txBody>
      </p:sp>
      <p:sp>
        <p:nvSpPr>
          <p:cNvPr id="17" name="Rectangle: Rounded Corners 16">
            <a:extLst>
              <a:ext uri="{FF2B5EF4-FFF2-40B4-BE49-F238E27FC236}">
                <a16:creationId xmlns:a16="http://schemas.microsoft.com/office/drawing/2014/main" id="{7908FD49-1681-FCE1-F1A8-9367D0782905}"/>
              </a:ext>
            </a:extLst>
          </p:cNvPr>
          <p:cNvSpPr/>
          <p:nvPr/>
        </p:nvSpPr>
        <p:spPr>
          <a:xfrm>
            <a:off x="764757" y="3115929"/>
            <a:ext cx="3320206" cy="588210"/>
          </a:xfrm>
          <a:custGeom>
            <a:avLst/>
            <a:gdLst>
              <a:gd name="csX0" fmla="*/ 0 w 3320206"/>
              <a:gd name="csY0" fmla="*/ 98037 h 588210"/>
              <a:gd name="csX1" fmla="*/ 98037 w 3320206"/>
              <a:gd name="csY1" fmla="*/ 0 h 588210"/>
              <a:gd name="csX2" fmla="*/ 691622 w 3320206"/>
              <a:gd name="csY2" fmla="*/ 0 h 588210"/>
              <a:gd name="csX3" fmla="*/ 1285207 w 3320206"/>
              <a:gd name="csY3" fmla="*/ 0 h 588210"/>
              <a:gd name="csX4" fmla="*/ 1910034 w 3320206"/>
              <a:gd name="csY4" fmla="*/ 0 h 588210"/>
              <a:gd name="csX5" fmla="*/ 2597343 w 3320206"/>
              <a:gd name="csY5" fmla="*/ 0 h 588210"/>
              <a:gd name="csX6" fmla="*/ 3222169 w 3320206"/>
              <a:gd name="csY6" fmla="*/ 0 h 588210"/>
              <a:gd name="csX7" fmla="*/ 3320206 w 3320206"/>
              <a:gd name="csY7" fmla="*/ 98037 h 588210"/>
              <a:gd name="csX8" fmla="*/ 3320206 w 3320206"/>
              <a:gd name="csY8" fmla="*/ 490173 h 588210"/>
              <a:gd name="csX9" fmla="*/ 3222169 w 3320206"/>
              <a:gd name="csY9" fmla="*/ 588210 h 588210"/>
              <a:gd name="csX10" fmla="*/ 2628584 w 3320206"/>
              <a:gd name="csY10" fmla="*/ 588210 h 588210"/>
              <a:gd name="csX11" fmla="*/ 2003758 w 3320206"/>
              <a:gd name="csY11" fmla="*/ 588210 h 588210"/>
              <a:gd name="csX12" fmla="*/ 1378931 w 3320206"/>
              <a:gd name="csY12" fmla="*/ 588210 h 588210"/>
              <a:gd name="csX13" fmla="*/ 816587 w 3320206"/>
              <a:gd name="csY13" fmla="*/ 588210 h 588210"/>
              <a:gd name="csX14" fmla="*/ 98037 w 3320206"/>
              <a:gd name="csY14" fmla="*/ 588210 h 588210"/>
              <a:gd name="csX15" fmla="*/ 0 w 3320206"/>
              <a:gd name="csY15" fmla="*/ 490173 h 588210"/>
              <a:gd name="csX16" fmla="*/ 0 w 3320206"/>
              <a:gd name="csY16"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320206" h="588210" fill="none" extrusionOk="0">
                <a:moveTo>
                  <a:pt x="0" y="98037"/>
                </a:moveTo>
                <a:cubicBezTo>
                  <a:pt x="6316" y="48209"/>
                  <a:pt x="55313" y="1829"/>
                  <a:pt x="98037" y="0"/>
                </a:cubicBezTo>
                <a:cubicBezTo>
                  <a:pt x="227488" y="16736"/>
                  <a:pt x="524236" y="18860"/>
                  <a:pt x="691622" y="0"/>
                </a:cubicBezTo>
                <a:cubicBezTo>
                  <a:pt x="859008" y="-18860"/>
                  <a:pt x="992391" y="-22240"/>
                  <a:pt x="1285207" y="0"/>
                </a:cubicBezTo>
                <a:cubicBezTo>
                  <a:pt x="1578023" y="22240"/>
                  <a:pt x="1691844" y="9150"/>
                  <a:pt x="1910034" y="0"/>
                </a:cubicBezTo>
                <a:cubicBezTo>
                  <a:pt x="2128224" y="-9150"/>
                  <a:pt x="2400471" y="-14133"/>
                  <a:pt x="2597343" y="0"/>
                </a:cubicBezTo>
                <a:cubicBezTo>
                  <a:pt x="2794215" y="14133"/>
                  <a:pt x="3069381" y="-25634"/>
                  <a:pt x="3222169" y="0"/>
                </a:cubicBezTo>
                <a:cubicBezTo>
                  <a:pt x="3276383" y="2466"/>
                  <a:pt x="3312842" y="43926"/>
                  <a:pt x="3320206" y="98037"/>
                </a:cubicBezTo>
                <a:cubicBezTo>
                  <a:pt x="3330328" y="246415"/>
                  <a:pt x="3333722" y="382288"/>
                  <a:pt x="3320206" y="490173"/>
                </a:cubicBezTo>
                <a:cubicBezTo>
                  <a:pt x="3320468" y="540374"/>
                  <a:pt x="3264790" y="587355"/>
                  <a:pt x="3222169" y="588210"/>
                </a:cubicBezTo>
                <a:cubicBezTo>
                  <a:pt x="2999980" y="593489"/>
                  <a:pt x="2912999" y="585226"/>
                  <a:pt x="2628584" y="588210"/>
                </a:cubicBezTo>
                <a:cubicBezTo>
                  <a:pt x="2344169" y="591194"/>
                  <a:pt x="2175605" y="582190"/>
                  <a:pt x="2003758" y="588210"/>
                </a:cubicBezTo>
                <a:cubicBezTo>
                  <a:pt x="1831911" y="594230"/>
                  <a:pt x="1618318" y="561877"/>
                  <a:pt x="1378931" y="588210"/>
                </a:cubicBezTo>
                <a:cubicBezTo>
                  <a:pt x="1139544" y="614543"/>
                  <a:pt x="975585" y="591056"/>
                  <a:pt x="816587" y="588210"/>
                </a:cubicBezTo>
                <a:cubicBezTo>
                  <a:pt x="657589" y="585364"/>
                  <a:pt x="331832" y="619778"/>
                  <a:pt x="98037" y="588210"/>
                </a:cubicBezTo>
                <a:cubicBezTo>
                  <a:pt x="42772" y="592790"/>
                  <a:pt x="1256" y="541496"/>
                  <a:pt x="0" y="490173"/>
                </a:cubicBezTo>
                <a:cubicBezTo>
                  <a:pt x="-4254" y="399803"/>
                  <a:pt x="9983" y="186387"/>
                  <a:pt x="0" y="98037"/>
                </a:cubicBezTo>
                <a:close/>
              </a:path>
              <a:path w="3320206" h="588210" stroke="0" extrusionOk="0">
                <a:moveTo>
                  <a:pt x="0" y="98037"/>
                </a:moveTo>
                <a:cubicBezTo>
                  <a:pt x="4662" y="47999"/>
                  <a:pt x="54588" y="-7354"/>
                  <a:pt x="98037" y="0"/>
                </a:cubicBezTo>
                <a:cubicBezTo>
                  <a:pt x="307634" y="12213"/>
                  <a:pt x="505236" y="-16887"/>
                  <a:pt x="785346" y="0"/>
                </a:cubicBezTo>
                <a:cubicBezTo>
                  <a:pt x="1065456" y="16887"/>
                  <a:pt x="1202048" y="-7121"/>
                  <a:pt x="1378931" y="0"/>
                </a:cubicBezTo>
                <a:cubicBezTo>
                  <a:pt x="1555814" y="7121"/>
                  <a:pt x="1802869" y="19449"/>
                  <a:pt x="2003758" y="0"/>
                </a:cubicBezTo>
                <a:cubicBezTo>
                  <a:pt x="2204647" y="-19449"/>
                  <a:pt x="2333929" y="-11981"/>
                  <a:pt x="2566101" y="0"/>
                </a:cubicBezTo>
                <a:cubicBezTo>
                  <a:pt x="2798273" y="11981"/>
                  <a:pt x="3007082" y="24281"/>
                  <a:pt x="3222169" y="0"/>
                </a:cubicBezTo>
                <a:cubicBezTo>
                  <a:pt x="3282484" y="392"/>
                  <a:pt x="3307824" y="39755"/>
                  <a:pt x="3320206" y="98037"/>
                </a:cubicBezTo>
                <a:cubicBezTo>
                  <a:pt x="3313830" y="278125"/>
                  <a:pt x="3336802" y="366216"/>
                  <a:pt x="3320206" y="490173"/>
                </a:cubicBezTo>
                <a:cubicBezTo>
                  <a:pt x="3318074" y="551754"/>
                  <a:pt x="3274469" y="590907"/>
                  <a:pt x="3222169" y="588210"/>
                </a:cubicBezTo>
                <a:cubicBezTo>
                  <a:pt x="2990100" y="595136"/>
                  <a:pt x="2739450" y="562848"/>
                  <a:pt x="2566101" y="588210"/>
                </a:cubicBezTo>
                <a:cubicBezTo>
                  <a:pt x="2392752" y="613572"/>
                  <a:pt x="2207716" y="572540"/>
                  <a:pt x="2003758" y="588210"/>
                </a:cubicBezTo>
                <a:cubicBezTo>
                  <a:pt x="1799800" y="603880"/>
                  <a:pt x="1502061" y="578315"/>
                  <a:pt x="1316448" y="588210"/>
                </a:cubicBezTo>
                <a:cubicBezTo>
                  <a:pt x="1130835" y="598106"/>
                  <a:pt x="823002" y="559774"/>
                  <a:pt x="691622" y="588210"/>
                </a:cubicBezTo>
                <a:cubicBezTo>
                  <a:pt x="560242" y="616646"/>
                  <a:pt x="238564" y="590930"/>
                  <a:pt x="98037" y="588210"/>
                </a:cubicBezTo>
                <a:cubicBezTo>
                  <a:pt x="39589" y="583822"/>
                  <a:pt x="11154" y="542057"/>
                  <a:pt x="0" y="490173"/>
                </a:cubicBezTo>
                <a:cubicBezTo>
                  <a:pt x="-9999" y="324044"/>
                  <a:pt x="-17265" y="210898"/>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Multi-stakeholder Issue</a:t>
            </a:r>
          </a:p>
        </p:txBody>
      </p:sp>
      <p:sp>
        <p:nvSpPr>
          <p:cNvPr id="18" name="Rectangle: Rounded Corners 17">
            <a:extLst>
              <a:ext uri="{FF2B5EF4-FFF2-40B4-BE49-F238E27FC236}">
                <a16:creationId xmlns:a16="http://schemas.microsoft.com/office/drawing/2014/main" id="{5E03994F-DC97-6A5A-1F52-52F6095A9493}"/>
              </a:ext>
            </a:extLst>
          </p:cNvPr>
          <p:cNvSpPr/>
          <p:nvPr/>
        </p:nvSpPr>
        <p:spPr>
          <a:xfrm>
            <a:off x="764757" y="1527821"/>
            <a:ext cx="3320206" cy="588210"/>
          </a:xfrm>
          <a:custGeom>
            <a:avLst/>
            <a:gdLst>
              <a:gd name="csX0" fmla="*/ 0 w 3320206"/>
              <a:gd name="csY0" fmla="*/ 98037 h 588210"/>
              <a:gd name="csX1" fmla="*/ 98037 w 3320206"/>
              <a:gd name="csY1" fmla="*/ 0 h 588210"/>
              <a:gd name="csX2" fmla="*/ 691622 w 3320206"/>
              <a:gd name="csY2" fmla="*/ 0 h 588210"/>
              <a:gd name="csX3" fmla="*/ 1285207 w 3320206"/>
              <a:gd name="csY3" fmla="*/ 0 h 588210"/>
              <a:gd name="csX4" fmla="*/ 1910034 w 3320206"/>
              <a:gd name="csY4" fmla="*/ 0 h 588210"/>
              <a:gd name="csX5" fmla="*/ 2597343 w 3320206"/>
              <a:gd name="csY5" fmla="*/ 0 h 588210"/>
              <a:gd name="csX6" fmla="*/ 3222169 w 3320206"/>
              <a:gd name="csY6" fmla="*/ 0 h 588210"/>
              <a:gd name="csX7" fmla="*/ 3320206 w 3320206"/>
              <a:gd name="csY7" fmla="*/ 98037 h 588210"/>
              <a:gd name="csX8" fmla="*/ 3320206 w 3320206"/>
              <a:gd name="csY8" fmla="*/ 490173 h 588210"/>
              <a:gd name="csX9" fmla="*/ 3222169 w 3320206"/>
              <a:gd name="csY9" fmla="*/ 588210 h 588210"/>
              <a:gd name="csX10" fmla="*/ 2628584 w 3320206"/>
              <a:gd name="csY10" fmla="*/ 588210 h 588210"/>
              <a:gd name="csX11" fmla="*/ 2003758 w 3320206"/>
              <a:gd name="csY11" fmla="*/ 588210 h 588210"/>
              <a:gd name="csX12" fmla="*/ 1378931 w 3320206"/>
              <a:gd name="csY12" fmla="*/ 588210 h 588210"/>
              <a:gd name="csX13" fmla="*/ 816587 w 3320206"/>
              <a:gd name="csY13" fmla="*/ 588210 h 588210"/>
              <a:gd name="csX14" fmla="*/ 98037 w 3320206"/>
              <a:gd name="csY14" fmla="*/ 588210 h 588210"/>
              <a:gd name="csX15" fmla="*/ 0 w 3320206"/>
              <a:gd name="csY15" fmla="*/ 490173 h 588210"/>
              <a:gd name="csX16" fmla="*/ 0 w 3320206"/>
              <a:gd name="csY16"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320206" h="588210" fill="none" extrusionOk="0">
                <a:moveTo>
                  <a:pt x="0" y="98037"/>
                </a:moveTo>
                <a:cubicBezTo>
                  <a:pt x="6316" y="48209"/>
                  <a:pt x="55313" y="1829"/>
                  <a:pt x="98037" y="0"/>
                </a:cubicBezTo>
                <a:cubicBezTo>
                  <a:pt x="227488" y="16736"/>
                  <a:pt x="524236" y="18860"/>
                  <a:pt x="691622" y="0"/>
                </a:cubicBezTo>
                <a:cubicBezTo>
                  <a:pt x="859008" y="-18860"/>
                  <a:pt x="992391" y="-22240"/>
                  <a:pt x="1285207" y="0"/>
                </a:cubicBezTo>
                <a:cubicBezTo>
                  <a:pt x="1578023" y="22240"/>
                  <a:pt x="1691844" y="9150"/>
                  <a:pt x="1910034" y="0"/>
                </a:cubicBezTo>
                <a:cubicBezTo>
                  <a:pt x="2128224" y="-9150"/>
                  <a:pt x="2400471" y="-14133"/>
                  <a:pt x="2597343" y="0"/>
                </a:cubicBezTo>
                <a:cubicBezTo>
                  <a:pt x="2794215" y="14133"/>
                  <a:pt x="3069381" y="-25634"/>
                  <a:pt x="3222169" y="0"/>
                </a:cubicBezTo>
                <a:cubicBezTo>
                  <a:pt x="3276383" y="2466"/>
                  <a:pt x="3312842" y="43926"/>
                  <a:pt x="3320206" y="98037"/>
                </a:cubicBezTo>
                <a:cubicBezTo>
                  <a:pt x="3330328" y="246415"/>
                  <a:pt x="3333722" y="382288"/>
                  <a:pt x="3320206" y="490173"/>
                </a:cubicBezTo>
                <a:cubicBezTo>
                  <a:pt x="3320468" y="540374"/>
                  <a:pt x="3264790" y="587355"/>
                  <a:pt x="3222169" y="588210"/>
                </a:cubicBezTo>
                <a:cubicBezTo>
                  <a:pt x="2999980" y="593489"/>
                  <a:pt x="2912999" y="585226"/>
                  <a:pt x="2628584" y="588210"/>
                </a:cubicBezTo>
                <a:cubicBezTo>
                  <a:pt x="2344169" y="591194"/>
                  <a:pt x="2175605" y="582190"/>
                  <a:pt x="2003758" y="588210"/>
                </a:cubicBezTo>
                <a:cubicBezTo>
                  <a:pt x="1831911" y="594230"/>
                  <a:pt x="1618318" y="561877"/>
                  <a:pt x="1378931" y="588210"/>
                </a:cubicBezTo>
                <a:cubicBezTo>
                  <a:pt x="1139544" y="614543"/>
                  <a:pt x="975585" y="591056"/>
                  <a:pt x="816587" y="588210"/>
                </a:cubicBezTo>
                <a:cubicBezTo>
                  <a:pt x="657589" y="585364"/>
                  <a:pt x="331832" y="619778"/>
                  <a:pt x="98037" y="588210"/>
                </a:cubicBezTo>
                <a:cubicBezTo>
                  <a:pt x="42772" y="592790"/>
                  <a:pt x="1256" y="541496"/>
                  <a:pt x="0" y="490173"/>
                </a:cubicBezTo>
                <a:cubicBezTo>
                  <a:pt x="-4254" y="399803"/>
                  <a:pt x="9983" y="186387"/>
                  <a:pt x="0" y="98037"/>
                </a:cubicBezTo>
                <a:close/>
              </a:path>
              <a:path w="3320206" h="588210" stroke="0" extrusionOk="0">
                <a:moveTo>
                  <a:pt x="0" y="98037"/>
                </a:moveTo>
                <a:cubicBezTo>
                  <a:pt x="4662" y="47999"/>
                  <a:pt x="54588" y="-7354"/>
                  <a:pt x="98037" y="0"/>
                </a:cubicBezTo>
                <a:cubicBezTo>
                  <a:pt x="307634" y="12213"/>
                  <a:pt x="505236" y="-16887"/>
                  <a:pt x="785346" y="0"/>
                </a:cubicBezTo>
                <a:cubicBezTo>
                  <a:pt x="1065456" y="16887"/>
                  <a:pt x="1202048" y="-7121"/>
                  <a:pt x="1378931" y="0"/>
                </a:cubicBezTo>
                <a:cubicBezTo>
                  <a:pt x="1555814" y="7121"/>
                  <a:pt x="1802869" y="19449"/>
                  <a:pt x="2003758" y="0"/>
                </a:cubicBezTo>
                <a:cubicBezTo>
                  <a:pt x="2204647" y="-19449"/>
                  <a:pt x="2333929" y="-11981"/>
                  <a:pt x="2566101" y="0"/>
                </a:cubicBezTo>
                <a:cubicBezTo>
                  <a:pt x="2798273" y="11981"/>
                  <a:pt x="3007082" y="24281"/>
                  <a:pt x="3222169" y="0"/>
                </a:cubicBezTo>
                <a:cubicBezTo>
                  <a:pt x="3282484" y="392"/>
                  <a:pt x="3307824" y="39755"/>
                  <a:pt x="3320206" y="98037"/>
                </a:cubicBezTo>
                <a:cubicBezTo>
                  <a:pt x="3313830" y="278125"/>
                  <a:pt x="3336802" y="366216"/>
                  <a:pt x="3320206" y="490173"/>
                </a:cubicBezTo>
                <a:cubicBezTo>
                  <a:pt x="3318074" y="551754"/>
                  <a:pt x="3274469" y="590907"/>
                  <a:pt x="3222169" y="588210"/>
                </a:cubicBezTo>
                <a:cubicBezTo>
                  <a:pt x="2990100" y="595136"/>
                  <a:pt x="2739450" y="562848"/>
                  <a:pt x="2566101" y="588210"/>
                </a:cubicBezTo>
                <a:cubicBezTo>
                  <a:pt x="2392752" y="613572"/>
                  <a:pt x="2207716" y="572540"/>
                  <a:pt x="2003758" y="588210"/>
                </a:cubicBezTo>
                <a:cubicBezTo>
                  <a:pt x="1799800" y="603880"/>
                  <a:pt x="1502061" y="578315"/>
                  <a:pt x="1316448" y="588210"/>
                </a:cubicBezTo>
                <a:cubicBezTo>
                  <a:pt x="1130835" y="598106"/>
                  <a:pt x="823002" y="559774"/>
                  <a:pt x="691622" y="588210"/>
                </a:cubicBezTo>
                <a:cubicBezTo>
                  <a:pt x="560242" y="616646"/>
                  <a:pt x="238564" y="590930"/>
                  <a:pt x="98037" y="588210"/>
                </a:cubicBezTo>
                <a:cubicBezTo>
                  <a:pt x="39589" y="583822"/>
                  <a:pt x="11154" y="542057"/>
                  <a:pt x="0" y="490173"/>
                </a:cubicBezTo>
                <a:cubicBezTo>
                  <a:pt x="-9999" y="324044"/>
                  <a:pt x="-17265" y="210898"/>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Multi-dimensional Problem</a:t>
            </a:r>
          </a:p>
        </p:txBody>
      </p:sp>
      <p:sp>
        <p:nvSpPr>
          <p:cNvPr id="5" name="Rectangle: Rounded Corners 4">
            <a:extLst>
              <a:ext uri="{FF2B5EF4-FFF2-40B4-BE49-F238E27FC236}">
                <a16:creationId xmlns:a16="http://schemas.microsoft.com/office/drawing/2014/main" id="{0CCFC052-94A4-73C7-6B3C-2B52A5EB77FE}"/>
              </a:ext>
            </a:extLst>
          </p:cNvPr>
          <p:cNvSpPr/>
          <p:nvPr/>
        </p:nvSpPr>
        <p:spPr>
          <a:xfrm>
            <a:off x="764757" y="4621351"/>
            <a:ext cx="3320206" cy="588210"/>
          </a:xfrm>
          <a:custGeom>
            <a:avLst/>
            <a:gdLst>
              <a:gd name="csX0" fmla="*/ 0 w 3320206"/>
              <a:gd name="csY0" fmla="*/ 98037 h 588210"/>
              <a:gd name="csX1" fmla="*/ 98037 w 3320206"/>
              <a:gd name="csY1" fmla="*/ 0 h 588210"/>
              <a:gd name="csX2" fmla="*/ 691622 w 3320206"/>
              <a:gd name="csY2" fmla="*/ 0 h 588210"/>
              <a:gd name="csX3" fmla="*/ 1285207 w 3320206"/>
              <a:gd name="csY3" fmla="*/ 0 h 588210"/>
              <a:gd name="csX4" fmla="*/ 1910034 w 3320206"/>
              <a:gd name="csY4" fmla="*/ 0 h 588210"/>
              <a:gd name="csX5" fmla="*/ 2597343 w 3320206"/>
              <a:gd name="csY5" fmla="*/ 0 h 588210"/>
              <a:gd name="csX6" fmla="*/ 3222169 w 3320206"/>
              <a:gd name="csY6" fmla="*/ 0 h 588210"/>
              <a:gd name="csX7" fmla="*/ 3320206 w 3320206"/>
              <a:gd name="csY7" fmla="*/ 98037 h 588210"/>
              <a:gd name="csX8" fmla="*/ 3320206 w 3320206"/>
              <a:gd name="csY8" fmla="*/ 490173 h 588210"/>
              <a:gd name="csX9" fmla="*/ 3222169 w 3320206"/>
              <a:gd name="csY9" fmla="*/ 588210 h 588210"/>
              <a:gd name="csX10" fmla="*/ 2628584 w 3320206"/>
              <a:gd name="csY10" fmla="*/ 588210 h 588210"/>
              <a:gd name="csX11" fmla="*/ 2003758 w 3320206"/>
              <a:gd name="csY11" fmla="*/ 588210 h 588210"/>
              <a:gd name="csX12" fmla="*/ 1378931 w 3320206"/>
              <a:gd name="csY12" fmla="*/ 588210 h 588210"/>
              <a:gd name="csX13" fmla="*/ 816587 w 3320206"/>
              <a:gd name="csY13" fmla="*/ 588210 h 588210"/>
              <a:gd name="csX14" fmla="*/ 98037 w 3320206"/>
              <a:gd name="csY14" fmla="*/ 588210 h 588210"/>
              <a:gd name="csX15" fmla="*/ 0 w 3320206"/>
              <a:gd name="csY15" fmla="*/ 490173 h 588210"/>
              <a:gd name="csX16" fmla="*/ 0 w 3320206"/>
              <a:gd name="csY16"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320206" h="588210" fill="none" extrusionOk="0">
                <a:moveTo>
                  <a:pt x="0" y="98037"/>
                </a:moveTo>
                <a:cubicBezTo>
                  <a:pt x="6316" y="48209"/>
                  <a:pt x="55313" y="1829"/>
                  <a:pt x="98037" y="0"/>
                </a:cubicBezTo>
                <a:cubicBezTo>
                  <a:pt x="227488" y="16736"/>
                  <a:pt x="524236" y="18860"/>
                  <a:pt x="691622" y="0"/>
                </a:cubicBezTo>
                <a:cubicBezTo>
                  <a:pt x="859008" y="-18860"/>
                  <a:pt x="992391" y="-22240"/>
                  <a:pt x="1285207" y="0"/>
                </a:cubicBezTo>
                <a:cubicBezTo>
                  <a:pt x="1578023" y="22240"/>
                  <a:pt x="1691844" y="9150"/>
                  <a:pt x="1910034" y="0"/>
                </a:cubicBezTo>
                <a:cubicBezTo>
                  <a:pt x="2128224" y="-9150"/>
                  <a:pt x="2400471" y="-14133"/>
                  <a:pt x="2597343" y="0"/>
                </a:cubicBezTo>
                <a:cubicBezTo>
                  <a:pt x="2794215" y="14133"/>
                  <a:pt x="3069381" y="-25634"/>
                  <a:pt x="3222169" y="0"/>
                </a:cubicBezTo>
                <a:cubicBezTo>
                  <a:pt x="3276383" y="2466"/>
                  <a:pt x="3312842" y="43926"/>
                  <a:pt x="3320206" y="98037"/>
                </a:cubicBezTo>
                <a:cubicBezTo>
                  <a:pt x="3330328" y="246415"/>
                  <a:pt x="3333722" y="382288"/>
                  <a:pt x="3320206" y="490173"/>
                </a:cubicBezTo>
                <a:cubicBezTo>
                  <a:pt x="3320468" y="540374"/>
                  <a:pt x="3264790" y="587355"/>
                  <a:pt x="3222169" y="588210"/>
                </a:cubicBezTo>
                <a:cubicBezTo>
                  <a:pt x="2999980" y="593489"/>
                  <a:pt x="2912999" y="585226"/>
                  <a:pt x="2628584" y="588210"/>
                </a:cubicBezTo>
                <a:cubicBezTo>
                  <a:pt x="2344169" y="591194"/>
                  <a:pt x="2175605" y="582190"/>
                  <a:pt x="2003758" y="588210"/>
                </a:cubicBezTo>
                <a:cubicBezTo>
                  <a:pt x="1831911" y="594230"/>
                  <a:pt x="1618318" y="561877"/>
                  <a:pt x="1378931" y="588210"/>
                </a:cubicBezTo>
                <a:cubicBezTo>
                  <a:pt x="1139544" y="614543"/>
                  <a:pt x="975585" y="591056"/>
                  <a:pt x="816587" y="588210"/>
                </a:cubicBezTo>
                <a:cubicBezTo>
                  <a:pt x="657589" y="585364"/>
                  <a:pt x="331832" y="619778"/>
                  <a:pt x="98037" y="588210"/>
                </a:cubicBezTo>
                <a:cubicBezTo>
                  <a:pt x="42772" y="592790"/>
                  <a:pt x="1256" y="541496"/>
                  <a:pt x="0" y="490173"/>
                </a:cubicBezTo>
                <a:cubicBezTo>
                  <a:pt x="-4254" y="399803"/>
                  <a:pt x="9983" y="186387"/>
                  <a:pt x="0" y="98037"/>
                </a:cubicBezTo>
                <a:close/>
              </a:path>
              <a:path w="3320206" h="588210" stroke="0" extrusionOk="0">
                <a:moveTo>
                  <a:pt x="0" y="98037"/>
                </a:moveTo>
                <a:cubicBezTo>
                  <a:pt x="4662" y="47999"/>
                  <a:pt x="54588" y="-7354"/>
                  <a:pt x="98037" y="0"/>
                </a:cubicBezTo>
                <a:cubicBezTo>
                  <a:pt x="307634" y="12213"/>
                  <a:pt x="505236" y="-16887"/>
                  <a:pt x="785346" y="0"/>
                </a:cubicBezTo>
                <a:cubicBezTo>
                  <a:pt x="1065456" y="16887"/>
                  <a:pt x="1202048" y="-7121"/>
                  <a:pt x="1378931" y="0"/>
                </a:cubicBezTo>
                <a:cubicBezTo>
                  <a:pt x="1555814" y="7121"/>
                  <a:pt x="1802869" y="19449"/>
                  <a:pt x="2003758" y="0"/>
                </a:cubicBezTo>
                <a:cubicBezTo>
                  <a:pt x="2204647" y="-19449"/>
                  <a:pt x="2333929" y="-11981"/>
                  <a:pt x="2566101" y="0"/>
                </a:cubicBezTo>
                <a:cubicBezTo>
                  <a:pt x="2798273" y="11981"/>
                  <a:pt x="3007082" y="24281"/>
                  <a:pt x="3222169" y="0"/>
                </a:cubicBezTo>
                <a:cubicBezTo>
                  <a:pt x="3282484" y="392"/>
                  <a:pt x="3307824" y="39755"/>
                  <a:pt x="3320206" y="98037"/>
                </a:cubicBezTo>
                <a:cubicBezTo>
                  <a:pt x="3313830" y="278125"/>
                  <a:pt x="3336802" y="366216"/>
                  <a:pt x="3320206" y="490173"/>
                </a:cubicBezTo>
                <a:cubicBezTo>
                  <a:pt x="3318074" y="551754"/>
                  <a:pt x="3274469" y="590907"/>
                  <a:pt x="3222169" y="588210"/>
                </a:cubicBezTo>
                <a:cubicBezTo>
                  <a:pt x="2990100" y="595136"/>
                  <a:pt x="2739450" y="562848"/>
                  <a:pt x="2566101" y="588210"/>
                </a:cubicBezTo>
                <a:cubicBezTo>
                  <a:pt x="2392752" y="613572"/>
                  <a:pt x="2207716" y="572540"/>
                  <a:pt x="2003758" y="588210"/>
                </a:cubicBezTo>
                <a:cubicBezTo>
                  <a:pt x="1799800" y="603880"/>
                  <a:pt x="1502061" y="578315"/>
                  <a:pt x="1316448" y="588210"/>
                </a:cubicBezTo>
                <a:cubicBezTo>
                  <a:pt x="1130835" y="598106"/>
                  <a:pt x="823002" y="559774"/>
                  <a:pt x="691622" y="588210"/>
                </a:cubicBezTo>
                <a:cubicBezTo>
                  <a:pt x="560242" y="616646"/>
                  <a:pt x="238564" y="590930"/>
                  <a:pt x="98037" y="588210"/>
                </a:cubicBezTo>
                <a:cubicBezTo>
                  <a:pt x="39589" y="583822"/>
                  <a:pt x="11154" y="542057"/>
                  <a:pt x="0" y="490173"/>
                </a:cubicBezTo>
                <a:cubicBezTo>
                  <a:pt x="-9999" y="324044"/>
                  <a:pt x="-17265" y="210898"/>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Identifying Leverage Points</a:t>
            </a:r>
          </a:p>
        </p:txBody>
      </p:sp>
    </p:spTree>
    <p:extLst>
      <p:ext uri="{BB962C8B-B14F-4D97-AF65-F5344CB8AC3E}">
        <p14:creationId xmlns:p14="http://schemas.microsoft.com/office/powerpoint/2010/main" val="26063485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74101C-50A7-1C78-B97E-45F09AF71B0B}"/>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The Three Phases of the Study</a:t>
            </a:r>
          </a:p>
        </p:txBody>
      </p:sp>
      <p:sp>
        <p:nvSpPr>
          <p:cNvPr id="3" name="Slide Number Placeholder 2">
            <a:extLst>
              <a:ext uri="{FF2B5EF4-FFF2-40B4-BE49-F238E27FC236}">
                <a16:creationId xmlns:a16="http://schemas.microsoft.com/office/drawing/2014/main" id="{46B31C1C-A39D-D2DB-49CB-F348A8CED623}"/>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13</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4AF083F9-F6A6-42B0-7F14-BA66BC84A43D}"/>
              </a:ext>
            </a:extLst>
          </p:cNvPr>
          <p:cNvSpPr txBox="1"/>
          <p:nvPr/>
        </p:nvSpPr>
        <p:spPr>
          <a:xfrm>
            <a:off x="558142" y="6453439"/>
            <a:ext cx="4421852" cy="369332"/>
          </a:xfrm>
          <a:prstGeom prst="rect">
            <a:avLst/>
          </a:prstGeom>
          <a:noFill/>
        </p:spPr>
        <p:txBody>
          <a:bodyPr wrap="none" rtlCol="0">
            <a:spAutoFit/>
          </a:bodyPr>
          <a:lstStyle/>
          <a:p>
            <a:r>
              <a:rPr lang="en-GB" dirty="0">
                <a:cs typeface="+mn-ea"/>
                <a:sym typeface="+mn-lt"/>
              </a:rPr>
              <a:t>Source: </a:t>
            </a:r>
            <a:r>
              <a:rPr lang="en-GB" dirty="0">
                <a:cs typeface="+mn-ea"/>
                <a:sym typeface="+mn-lt"/>
                <a:hlinkClick r:id="rId2"/>
              </a:rPr>
              <a:t>Mahoney, Lopes, and Gouveia (2025)</a:t>
            </a:r>
            <a:endParaRPr lang="en-GB" dirty="0">
              <a:cs typeface="+mn-ea"/>
              <a:sym typeface="+mn-lt"/>
            </a:endParaRPr>
          </a:p>
        </p:txBody>
      </p:sp>
      <p:pic>
        <p:nvPicPr>
          <p:cNvPr id="1026" name="Picture 2">
            <a:extLst>
              <a:ext uri="{FF2B5EF4-FFF2-40B4-BE49-F238E27FC236}">
                <a16:creationId xmlns:a16="http://schemas.microsoft.com/office/drawing/2014/main" id="{C838F594-7220-C257-B735-BBEB2762DD5A}"/>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1531882" y="1096063"/>
            <a:ext cx="9128235" cy="51366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08171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4E901-D4CA-3665-51BC-D2B32F3ECE5F}"/>
            </a:ext>
          </a:extLst>
        </p:cNvPr>
        <p:cNvGrpSpPr/>
        <p:nvPr/>
      </p:nvGrpSpPr>
      <p:grpSpPr>
        <a:xfrm>
          <a:off x="0" y="0"/>
          <a:ext cx="0" cy="0"/>
          <a:chOff x="0" y="0"/>
          <a:chExt cx="0" cy="0"/>
        </a:xfrm>
      </p:grpSpPr>
      <p:pic>
        <p:nvPicPr>
          <p:cNvPr id="5" name="Picture 2">
            <a:extLst>
              <a:ext uri="{FF2B5EF4-FFF2-40B4-BE49-F238E27FC236}">
                <a16:creationId xmlns:a16="http://schemas.microsoft.com/office/drawing/2014/main" id="{C14508EF-E537-7426-3116-314288C88D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6149" y="1093199"/>
            <a:ext cx="8539703" cy="522817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7840579-AE2C-41E5-18C4-0DF5F438C926}"/>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Integrated CLD representing the Portuguese energy poverty system</a:t>
            </a:r>
          </a:p>
        </p:txBody>
      </p:sp>
      <p:sp>
        <p:nvSpPr>
          <p:cNvPr id="3" name="Slide Number Placeholder 2">
            <a:extLst>
              <a:ext uri="{FF2B5EF4-FFF2-40B4-BE49-F238E27FC236}">
                <a16:creationId xmlns:a16="http://schemas.microsoft.com/office/drawing/2014/main" id="{8C2C8E58-003E-81F1-2420-EDB1CECADE8B}"/>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14</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717106EB-2603-BC05-2836-0EFCCE028B16}"/>
              </a:ext>
            </a:extLst>
          </p:cNvPr>
          <p:cNvSpPr txBox="1"/>
          <p:nvPr/>
        </p:nvSpPr>
        <p:spPr>
          <a:xfrm>
            <a:off x="558142" y="6453439"/>
            <a:ext cx="4421852" cy="369332"/>
          </a:xfrm>
          <a:prstGeom prst="rect">
            <a:avLst/>
          </a:prstGeom>
          <a:noFill/>
        </p:spPr>
        <p:txBody>
          <a:bodyPr wrap="none" rtlCol="0">
            <a:spAutoFit/>
          </a:bodyPr>
          <a:lstStyle/>
          <a:p>
            <a:r>
              <a:rPr lang="en-GB" dirty="0">
                <a:cs typeface="+mn-ea"/>
                <a:sym typeface="+mn-lt"/>
              </a:rPr>
              <a:t>Source: </a:t>
            </a:r>
            <a:r>
              <a:rPr lang="en-GB" dirty="0">
                <a:cs typeface="+mn-ea"/>
                <a:sym typeface="+mn-lt"/>
                <a:hlinkClick r:id="rId3"/>
              </a:rPr>
              <a:t>Mahoney, Lopes, and Gouveia (2025)</a:t>
            </a:r>
            <a:endParaRPr lang="en-GB" dirty="0">
              <a:cs typeface="+mn-ea"/>
              <a:sym typeface="+mn-lt"/>
            </a:endParaRPr>
          </a:p>
        </p:txBody>
      </p:sp>
    </p:spTree>
    <p:extLst>
      <p:ext uri="{BB962C8B-B14F-4D97-AF65-F5344CB8AC3E}">
        <p14:creationId xmlns:p14="http://schemas.microsoft.com/office/powerpoint/2010/main" val="3048659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C840C9-B462-B71C-928B-071D6D11B2AD}"/>
            </a:ext>
          </a:extLst>
        </p:cNvPr>
        <p:cNvGrpSpPr/>
        <p:nvPr/>
      </p:nvGrpSpPr>
      <p:grpSpPr>
        <a:xfrm>
          <a:off x="0" y="0"/>
          <a:ext cx="0" cy="0"/>
          <a:chOff x="0" y="0"/>
          <a:chExt cx="0" cy="0"/>
        </a:xfrm>
      </p:grpSpPr>
      <p:pic>
        <p:nvPicPr>
          <p:cNvPr id="2050" name="Picture 2" descr="Fig. 8">
            <a:extLst>
              <a:ext uri="{FF2B5EF4-FFF2-40B4-BE49-F238E27FC236}">
                <a16:creationId xmlns:a16="http://schemas.microsoft.com/office/drawing/2014/main" id="{EDA714BD-1967-AE3B-D27B-034A7BE1C1B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32457" y="2810933"/>
            <a:ext cx="5558649" cy="306438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5EAF30C-4EE7-2742-C002-299F13A19486}"/>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Citizen Empowerment CLD</a:t>
            </a:r>
          </a:p>
        </p:txBody>
      </p:sp>
      <p:sp>
        <p:nvSpPr>
          <p:cNvPr id="3" name="Slide Number Placeholder 2">
            <a:extLst>
              <a:ext uri="{FF2B5EF4-FFF2-40B4-BE49-F238E27FC236}">
                <a16:creationId xmlns:a16="http://schemas.microsoft.com/office/drawing/2014/main" id="{80565DC7-EFF1-FE1B-8CEB-248D7D9C1357}"/>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15</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52A59065-48A3-AF31-D6B9-3807F66987E0}"/>
              </a:ext>
            </a:extLst>
          </p:cNvPr>
          <p:cNvSpPr txBox="1"/>
          <p:nvPr/>
        </p:nvSpPr>
        <p:spPr>
          <a:xfrm>
            <a:off x="558142" y="6453439"/>
            <a:ext cx="4421852" cy="369332"/>
          </a:xfrm>
          <a:prstGeom prst="rect">
            <a:avLst/>
          </a:prstGeom>
          <a:noFill/>
        </p:spPr>
        <p:txBody>
          <a:bodyPr wrap="none" rtlCol="0">
            <a:spAutoFit/>
          </a:bodyPr>
          <a:lstStyle/>
          <a:p>
            <a:r>
              <a:rPr lang="en-GB" dirty="0">
                <a:cs typeface="+mn-ea"/>
                <a:sym typeface="+mn-lt"/>
              </a:rPr>
              <a:t>Source: </a:t>
            </a:r>
            <a:r>
              <a:rPr lang="en-GB" dirty="0">
                <a:cs typeface="+mn-ea"/>
                <a:sym typeface="+mn-lt"/>
                <a:hlinkClick r:id="rId4"/>
              </a:rPr>
              <a:t>Mahoney, Lopes, and Gouveia (2025)</a:t>
            </a:r>
            <a:endParaRPr lang="en-GB" dirty="0">
              <a:cs typeface="+mn-ea"/>
              <a:sym typeface="+mn-lt"/>
            </a:endParaRPr>
          </a:p>
        </p:txBody>
      </p:sp>
      <p:sp>
        <p:nvSpPr>
          <p:cNvPr id="7" name="TextBox 6">
            <a:extLst>
              <a:ext uri="{FF2B5EF4-FFF2-40B4-BE49-F238E27FC236}">
                <a16:creationId xmlns:a16="http://schemas.microsoft.com/office/drawing/2014/main" id="{63F6E32F-DDD7-9A52-EAF7-0AAD074DA2E6}"/>
              </a:ext>
            </a:extLst>
          </p:cNvPr>
          <p:cNvSpPr txBox="1"/>
          <p:nvPr/>
        </p:nvSpPr>
        <p:spPr>
          <a:xfrm>
            <a:off x="605264" y="1529311"/>
            <a:ext cx="10907617" cy="923330"/>
          </a:xfrm>
          <a:prstGeom prst="rect">
            <a:avLst/>
          </a:prstGeom>
          <a:noFill/>
        </p:spPr>
        <p:txBody>
          <a:bodyPr wrap="square">
            <a:spAutoFit/>
          </a:bodyPr>
          <a:lstStyle/>
          <a:p>
            <a:r>
              <a:rPr lang="en-GB" dirty="0">
                <a:cs typeface="+mn-ea"/>
                <a:sym typeface="+mn-lt"/>
              </a:rPr>
              <a:t>		Traditional models focus on financial incentives for renewables. The PSM session added </a:t>
            </a:r>
            <a:r>
              <a:rPr lang="en-GB" b="1" dirty="0">
                <a:cs typeface="+mn-ea"/>
                <a:sym typeface="+mn-lt"/>
              </a:rPr>
              <a:t>"Community spirit"</a:t>
            </a:r>
            <a:r>
              <a:rPr lang="en-GB" dirty="0">
                <a:cs typeface="+mn-ea"/>
                <a:sym typeface="+mn-lt"/>
              </a:rPr>
              <a:t> and </a:t>
            </a:r>
            <a:r>
              <a:rPr lang="en-GB" b="1" dirty="0">
                <a:cs typeface="+mn-ea"/>
                <a:sym typeface="+mn-lt"/>
              </a:rPr>
              <a:t>"Trust"</a:t>
            </a:r>
            <a:r>
              <a:rPr lang="en-GB" dirty="0">
                <a:cs typeface="+mn-ea"/>
                <a:sym typeface="+mn-lt"/>
              </a:rPr>
              <a:t> as variables that drive </a:t>
            </a:r>
            <a:r>
              <a:rPr lang="en-GB" b="1" dirty="0">
                <a:cs typeface="+mn-ea"/>
                <a:sym typeface="+mn-lt"/>
              </a:rPr>
              <a:t>“citizen participation in renewable energy models“ thus facilitating the transition</a:t>
            </a:r>
          </a:p>
        </p:txBody>
      </p:sp>
      <p:sp>
        <p:nvSpPr>
          <p:cNvPr id="10" name="Rectangle: Rounded Corners 9">
            <a:extLst>
              <a:ext uri="{FF2B5EF4-FFF2-40B4-BE49-F238E27FC236}">
                <a16:creationId xmlns:a16="http://schemas.microsoft.com/office/drawing/2014/main" id="{DAF86D90-921A-3BC2-7ADF-FD9551C1BD1C}"/>
              </a:ext>
            </a:extLst>
          </p:cNvPr>
          <p:cNvSpPr/>
          <p:nvPr/>
        </p:nvSpPr>
        <p:spPr>
          <a:xfrm>
            <a:off x="679119" y="1235206"/>
            <a:ext cx="1745104" cy="588210"/>
          </a:xfrm>
          <a:custGeom>
            <a:avLst/>
            <a:gdLst>
              <a:gd name="csX0" fmla="*/ 0 w 1745104"/>
              <a:gd name="csY0" fmla="*/ 98037 h 588210"/>
              <a:gd name="csX1" fmla="*/ 98037 w 1745104"/>
              <a:gd name="csY1" fmla="*/ 0 h 588210"/>
              <a:gd name="csX2" fmla="*/ 645361 w 1745104"/>
              <a:gd name="csY2" fmla="*/ 0 h 588210"/>
              <a:gd name="csX3" fmla="*/ 1146214 w 1745104"/>
              <a:gd name="csY3" fmla="*/ 0 h 588210"/>
              <a:gd name="csX4" fmla="*/ 1647067 w 1745104"/>
              <a:gd name="csY4" fmla="*/ 0 h 588210"/>
              <a:gd name="csX5" fmla="*/ 1745104 w 1745104"/>
              <a:gd name="csY5" fmla="*/ 98037 h 588210"/>
              <a:gd name="csX6" fmla="*/ 1745104 w 1745104"/>
              <a:gd name="csY6" fmla="*/ 490173 h 588210"/>
              <a:gd name="csX7" fmla="*/ 1647067 w 1745104"/>
              <a:gd name="csY7" fmla="*/ 588210 h 588210"/>
              <a:gd name="csX8" fmla="*/ 1177195 w 1745104"/>
              <a:gd name="csY8" fmla="*/ 588210 h 588210"/>
              <a:gd name="csX9" fmla="*/ 707322 w 1745104"/>
              <a:gd name="csY9" fmla="*/ 588210 h 588210"/>
              <a:gd name="csX10" fmla="*/ 98037 w 1745104"/>
              <a:gd name="csY10" fmla="*/ 588210 h 588210"/>
              <a:gd name="csX11" fmla="*/ 0 w 1745104"/>
              <a:gd name="csY11" fmla="*/ 490173 h 588210"/>
              <a:gd name="csX12" fmla="*/ 0 w 1745104"/>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45104" h="588210" fill="none" extrusionOk="0">
                <a:moveTo>
                  <a:pt x="0" y="98037"/>
                </a:moveTo>
                <a:cubicBezTo>
                  <a:pt x="-1210" y="38061"/>
                  <a:pt x="50737" y="-7024"/>
                  <a:pt x="98037" y="0"/>
                </a:cubicBezTo>
                <a:cubicBezTo>
                  <a:pt x="225043" y="-27230"/>
                  <a:pt x="534540" y="-25306"/>
                  <a:pt x="645361" y="0"/>
                </a:cubicBezTo>
                <a:cubicBezTo>
                  <a:pt x="756182" y="25306"/>
                  <a:pt x="973854" y="-21474"/>
                  <a:pt x="1146214" y="0"/>
                </a:cubicBezTo>
                <a:cubicBezTo>
                  <a:pt x="1318574" y="21474"/>
                  <a:pt x="1454799" y="-24078"/>
                  <a:pt x="1647067" y="0"/>
                </a:cubicBezTo>
                <a:cubicBezTo>
                  <a:pt x="1703628" y="6414"/>
                  <a:pt x="1741423" y="40743"/>
                  <a:pt x="1745104" y="98037"/>
                </a:cubicBezTo>
                <a:cubicBezTo>
                  <a:pt x="1731388" y="231723"/>
                  <a:pt x="1759233" y="338631"/>
                  <a:pt x="1745104" y="490173"/>
                </a:cubicBezTo>
                <a:cubicBezTo>
                  <a:pt x="1749141" y="556491"/>
                  <a:pt x="1709886" y="595922"/>
                  <a:pt x="1647067" y="588210"/>
                </a:cubicBezTo>
                <a:cubicBezTo>
                  <a:pt x="1432307" y="599564"/>
                  <a:pt x="1288338" y="600229"/>
                  <a:pt x="1177195" y="588210"/>
                </a:cubicBezTo>
                <a:cubicBezTo>
                  <a:pt x="1066052" y="576191"/>
                  <a:pt x="881029" y="584967"/>
                  <a:pt x="707322" y="588210"/>
                </a:cubicBezTo>
                <a:cubicBezTo>
                  <a:pt x="533615" y="591453"/>
                  <a:pt x="274503" y="613406"/>
                  <a:pt x="98037" y="588210"/>
                </a:cubicBezTo>
                <a:cubicBezTo>
                  <a:pt x="44862" y="581972"/>
                  <a:pt x="10748" y="552027"/>
                  <a:pt x="0" y="490173"/>
                </a:cubicBezTo>
                <a:cubicBezTo>
                  <a:pt x="-10391" y="344312"/>
                  <a:pt x="-15778" y="201152"/>
                  <a:pt x="0" y="98037"/>
                </a:cubicBezTo>
                <a:close/>
              </a:path>
              <a:path w="1745104" h="588210" stroke="0" extrusionOk="0">
                <a:moveTo>
                  <a:pt x="0" y="98037"/>
                </a:moveTo>
                <a:cubicBezTo>
                  <a:pt x="4662" y="47999"/>
                  <a:pt x="54588" y="-7354"/>
                  <a:pt x="98037" y="0"/>
                </a:cubicBezTo>
                <a:cubicBezTo>
                  <a:pt x="328499" y="-26961"/>
                  <a:pt x="397548" y="8830"/>
                  <a:pt x="645361" y="0"/>
                </a:cubicBezTo>
                <a:cubicBezTo>
                  <a:pt x="893174" y="-8830"/>
                  <a:pt x="911491" y="-24149"/>
                  <a:pt x="1146214" y="0"/>
                </a:cubicBezTo>
                <a:cubicBezTo>
                  <a:pt x="1380937" y="24149"/>
                  <a:pt x="1522535" y="-7500"/>
                  <a:pt x="1647067" y="0"/>
                </a:cubicBezTo>
                <a:cubicBezTo>
                  <a:pt x="1706121" y="-8625"/>
                  <a:pt x="1739540" y="55874"/>
                  <a:pt x="1745104" y="98037"/>
                </a:cubicBezTo>
                <a:cubicBezTo>
                  <a:pt x="1731816" y="275116"/>
                  <a:pt x="1742036" y="354342"/>
                  <a:pt x="1745104" y="490173"/>
                </a:cubicBezTo>
                <a:cubicBezTo>
                  <a:pt x="1746829" y="536644"/>
                  <a:pt x="1700235" y="587348"/>
                  <a:pt x="1647067" y="588210"/>
                </a:cubicBezTo>
                <a:cubicBezTo>
                  <a:pt x="1497913" y="603590"/>
                  <a:pt x="1305378" y="606590"/>
                  <a:pt x="1130724" y="588210"/>
                </a:cubicBezTo>
                <a:cubicBezTo>
                  <a:pt x="956070" y="569830"/>
                  <a:pt x="742551" y="586666"/>
                  <a:pt x="645361" y="588210"/>
                </a:cubicBezTo>
                <a:cubicBezTo>
                  <a:pt x="548171" y="589754"/>
                  <a:pt x="323074" y="601147"/>
                  <a:pt x="98037" y="588210"/>
                </a:cubicBezTo>
                <a:cubicBezTo>
                  <a:pt x="42957" y="590392"/>
                  <a:pt x="7021" y="534276"/>
                  <a:pt x="0" y="490173"/>
                </a:cubicBezTo>
                <a:cubicBezTo>
                  <a:pt x="-8381" y="411591"/>
                  <a:pt x="2590" y="178521"/>
                  <a:pt x="0" y="98037"/>
                </a:cubicBezTo>
                <a:close/>
              </a:path>
            </a:pathLst>
          </a:custGeom>
          <a:solidFill>
            <a:schemeClr val="accent6">
              <a:lumMod val="60000"/>
              <a:lumOff val="40000"/>
            </a:schemeClr>
          </a:solidFill>
          <a:ln>
            <a:solidFill>
              <a:schemeClr val="accent6"/>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Key Findings</a:t>
            </a:r>
          </a:p>
        </p:txBody>
      </p:sp>
      <p:sp>
        <p:nvSpPr>
          <p:cNvPr id="14" name="TextBox 13">
            <a:extLst>
              <a:ext uri="{FF2B5EF4-FFF2-40B4-BE49-F238E27FC236}">
                <a16:creationId xmlns:a16="http://schemas.microsoft.com/office/drawing/2014/main" id="{F0299F31-82F3-4E63-1B59-3DA5B7873033}"/>
              </a:ext>
            </a:extLst>
          </p:cNvPr>
          <p:cNvSpPr txBox="1"/>
          <p:nvPr/>
        </p:nvSpPr>
        <p:spPr>
          <a:xfrm>
            <a:off x="679120" y="3169905"/>
            <a:ext cx="5192292" cy="3139321"/>
          </a:xfrm>
          <a:prstGeom prst="rect">
            <a:avLst/>
          </a:prstGeom>
          <a:noFill/>
        </p:spPr>
        <p:txBody>
          <a:bodyPr wrap="square">
            <a:spAutoFit/>
          </a:bodyPr>
          <a:lstStyle/>
          <a:p>
            <a:r>
              <a:rPr lang="en-GB" dirty="0">
                <a:cs typeface="+mn-ea"/>
                <a:sym typeface="+mn-lt"/>
              </a:rPr>
              <a:t>Increased </a:t>
            </a:r>
            <a:r>
              <a:rPr lang="en-GB" b="1" dirty="0">
                <a:cs typeface="+mn-ea"/>
                <a:sym typeface="+mn-lt"/>
              </a:rPr>
              <a:t>citizen participation</a:t>
            </a:r>
            <a:r>
              <a:rPr lang="en-GB" dirty="0">
                <a:cs typeface="+mn-ea"/>
                <a:sym typeface="+mn-lt"/>
              </a:rPr>
              <a:t> in energy transition</a:t>
            </a:r>
            <a:br>
              <a:rPr lang="en-GB" dirty="0">
                <a:cs typeface="+mn-ea"/>
                <a:sym typeface="+mn-lt"/>
              </a:rPr>
            </a:br>
            <a:r>
              <a:rPr lang="en-GB" dirty="0">
                <a:cs typeface="+mn-ea"/>
                <a:sym typeface="+mn-lt"/>
              </a:rPr>
              <a:t>→ drives </a:t>
            </a:r>
            <a:r>
              <a:rPr lang="en-GB" b="1" dirty="0">
                <a:cs typeface="+mn-ea"/>
                <a:sym typeface="+mn-lt"/>
              </a:rPr>
              <a:t>alternative energy models </a:t>
            </a:r>
            <a:r>
              <a:rPr lang="en-GB" dirty="0">
                <a:cs typeface="+mn-ea"/>
                <a:sym typeface="+mn-lt"/>
              </a:rPr>
              <a:t>(Renewables-based models)</a:t>
            </a:r>
          </a:p>
          <a:p>
            <a:endParaRPr lang="en-GB" dirty="0">
              <a:cs typeface="+mn-ea"/>
              <a:sym typeface="+mn-lt"/>
            </a:endParaRPr>
          </a:p>
          <a:p>
            <a:r>
              <a:rPr lang="en-GB" dirty="0">
                <a:cs typeface="+mn-ea"/>
                <a:sym typeface="+mn-lt"/>
              </a:rPr>
              <a:t>Stronger </a:t>
            </a:r>
            <a:r>
              <a:rPr lang="en-GB" b="1" dirty="0">
                <a:cs typeface="+mn-ea"/>
                <a:sym typeface="+mn-lt"/>
              </a:rPr>
              <a:t>renewables-based models</a:t>
            </a:r>
          </a:p>
          <a:p>
            <a:r>
              <a:rPr lang="en-GB" dirty="0">
                <a:cs typeface="+mn-ea"/>
                <a:sym typeface="+mn-lt"/>
              </a:rPr>
              <a:t>→ improves </a:t>
            </a:r>
            <a:r>
              <a:rPr lang="en-GB" b="1" dirty="0">
                <a:cs typeface="+mn-ea"/>
                <a:sym typeface="+mn-lt"/>
              </a:rPr>
              <a:t>flexibility and diversity of energy market </a:t>
            </a:r>
            <a:r>
              <a:rPr lang="en-GB" dirty="0">
                <a:cs typeface="+mn-ea"/>
                <a:sym typeface="+mn-lt"/>
              </a:rPr>
              <a:t>(more market actors and consumer choices)</a:t>
            </a:r>
          </a:p>
          <a:p>
            <a:endParaRPr lang="en-GB" dirty="0">
              <a:cs typeface="+mn-ea"/>
              <a:sym typeface="+mn-lt"/>
            </a:endParaRPr>
          </a:p>
          <a:p>
            <a:r>
              <a:rPr lang="en-GB" dirty="0">
                <a:cs typeface="+mn-ea"/>
                <a:sym typeface="+mn-lt"/>
              </a:rPr>
              <a:t>Greater </a:t>
            </a:r>
            <a:r>
              <a:rPr lang="en-GB" b="1" dirty="0">
                <a:cs typeface="+mn-ea"/>
                <a:sym typeface="+mn-lt"/>
              </a:rPr>
              <a:t>flexibility </a:t>
            </a:r>
          </a:p>
          <a:p>
            <a:r>
              <a:rPr lang="en-GB" dirty="0">
                <a:cs typeface="+mn-ea"/>
                <a:sym typeface="+mn-lt"/>
              </a:rPr>
              <a:t>→ builds Public Confidence (Trust) and Energy Literacy → further increases Citizen Participation</a:t>
            </a:r>
          </a:p>
        </p:txBody>
      </p:sp>
      <p:sp>
        <p:nvSpPr>
          <p:cNvPr id="17" name="Rectangle: Rounded Corners 16">
            <a:extLst>
              <a:ext uri="{FF2B5EF4-FFF2-40B4-BE49-F238E27FC236}">
                <a16:creationId xmlns:a16="http://schemas.microsoft.com/office/drawing/2014/main" id="{B25128A7-7811-604E-45CE-CFCEBB4FA84E}"/>
              </a:ext>
            </a:extLst>
          </p:cNvPr>
          <p:cNvSpPr/>
          <p:nvPr/>
        </p:nvSpPr>
        <p:spPr>
          <a:xfrm>
            <a:off x="679119" y="2581695"/>
            <a:ext cx="1745104" cy="588210"/>
          </a:xfrm>
          <a:custGeom>
            <a:avLst/>
            <a:gdLst>
              <a:gd name="csX0" fmla="*/ 0 w 1745104"/>
              <a:gd name="csY0" fmla="*/ 98037 h 588210"/>
              <a:gd name="csX1" fmla="*/ 98037 w 1745104"/>
              <a:gd name="csY1" fmla="*/ 0 h 588210"/>
              <a:gd name="csX2" fmla="*/ 645361 w 1745104"/>
              <a:gd name="csY2" fmla="*/ 0 h 588210"/>
              <a:gd name="csX3" fmla="*/ 1146214 w 1745104"/>
              <a:gd name="csY3" fmla="*/ 0 h 588210"/>
              <a:gd name="csX4" fmla="*/ 1647067 w 1745104"/>
              <a:gd name="csY4" fmla="*/ 0 h 588210"/>
              <a:gd name="csX5" fmla="*/ 1745104 w 1745104"/>
              <a:gd name="csY5" fmla="*/ 98037 h 588210"/>
              <a:gd name="csX6" fmla="*/ 1745104 w 1745104"/>
              <a:gd name="csY6" fmla="*/ 490173 h 588210"/>
              <a:gd name="csX7" fmla="*/ 1647067 w 1745104"/>
              <a:gd name="csY7" fmla="*/ 588210 h 588210"/>
              <a:gd name="csX8" fmla="*/ 1177195 w 1745104"/>
              <a:gd name="csY8" fmla="*/ 588210 h 588210"/>
              <a:gd name="csX9" fmla="*/ 707322 w 1745104"/>
              <a:gd name="csY9" fmla="*/ 588210 h 588210"/>
              <a:gd name="csX10" fmla="*/ 98037 w 1745104"/>
              <a:gd name="csY10" fmla="*/ 588210 h 588210"/>
              <a:gd name="csX11" fmla="*/ 0 w 1745104"/>
              <a:gd name="csY11" fmla="*/ 490173 h 588210"/>
              <a:gd name="csX12" fmla="*/ 0 w 1745104"/>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45104" h="588210" fill="none" extrusionOk="0">
                <a:moveTo>
                  <a:pt x="0" y="98037"/>
                </a:moveTo>
                <a:cubicBezTo>
                  <a:pt x="-1210" y="38061"/>
                  <a:pt x="50737" y="-7024"/>
                  <a:pt x="98037" y="0"/>
                </a:cubicBezTo>
                <a:cubicBezTo>
                  <a:pt x="225043" y="-27230"/>
                  <a:pt x="534540" y="-25306"/>
                  <a:pt x="645361" y="0"/>
                </a:cubicBezTo>
                <a:cubicBezTo>
                  <a:pt x="756182" y="25306"/>
                  <a:pt x="973854" y="-21474"/>
                  <a:pt x="1146214" y="0"/>
                </a:cubicBezTo>
                <a:cubicBezTo>
                  <a:pt x="1318574" y="21474"/>
                  <a:pt x="1454799" y="-24078"/>
                  <a:pt x="1647067" y="0"/>
                </a:cubicBezTo>
                <a:cubicBezTo>
                  <a:pt x="1703628" y="6414"/>
                  <a:pt x="1741423" y="40743"/>
                  <a:pt x="1745104" y="98037"/>
                </a:cubicBezTo>
                <a:cubicBezTo>
                  <a:pt x="1731388" y="231723"/>
                  <a:pt x="1759233" y="338631"/>
                  <a:pt x="1745104" y="490173"/>
                </a:cubicBezTo>
                <a:cubicBezTo>
                  <a:pt x="1749141" y="556491"/>
                  <a:pt x="1709886" y="595922"/>
                  <a:pt x="1647067" y="588210"/>
                </a:cubicBezTo>
                <a:cubicBezTo>
                  <a:pt x="1432307" y="599564"/>
                  <a:pt x="1288338" y="600229"/>
                  <a:pt x="1177195" y="588210"/>
                </a:cubicBezTo>
                <a:cubicBezTo>
                  <a:pt x="1066052" y="576191"/>
                  <a:pt x="881029" y="584967"/>
                  <a:pt x="707322" y="588210"/>
                </a:cubicBezTo>
                <a:cubicBezTo>
                  <a:pt x="533615" y="591453"/>
                  <a:pt x="274503" y="613406"/>
                  <a:pt x="98037" y="588210"/>
                </a:cubicBezTo>
                <a:cubicBezTo>
                  <a:pt x="44862" y="581972"/>
                  <a:pt x="10748" y="552027"/>
                  <a:pt x="0" y="490173"/>
                </a:cubicBezTo>
                <a:cubicBezTo>
                  <a:pt x="-10391" y="344312"/>
                  <a:pt x="-15778" y="201152"/>
                  <a:pt x="0" y="98037"/>
                </a:cubicBezTo>
                <a:close/>
              </a:path>
              <a:path w="1745104" h="588210" stroke="0" extrusionOk="0">
                <a:moveTo>
                  <a:pt x="0" y="98037"/>
                </a:moveTo>
                <a:cubicBezTo>
                  <a:pt x="4662" y="47999"/>
                  <a:pt x="54588" y="-7354"/>
                  <a:pt x="98037" y="0"/>
                </a:cubicBezTo>
                <a:cubicBezTo>
                  <a:pt x="328499" y="-26961"/>
                  <a:pt x="397548" y="8830"/>
                  <a:pt x="645361" y="0"/>
                </a:cubicBezTo>
                <a:cubicBezTo>
                  <a:pt x="893174" y="-8830"/>
                  <a:pt x="911491" y="-24149"/>
                  <a:pt x="1146214" y="0"/>
                </a:cubicBezTo>
                <a:cubicBezTo>
                  <a:pt x="1380937" y="24149"/>
                  <a:pt x="1522535" y="-7500"/>
                  <a:pt x="1647067" y="0"/>
                </a:cubicBezTo>
                <a:cubicBezTo>
                  <a:pt x="1706121" y="-8625"/>
                  <a:pt x="1739540" y="55874"/>
                  <a:pt x="1745104" y="98037"/>
                </a:cubicBezTo>
                <a:cubicBezTo>
                  <a:pt x="1731816" y="275116"/>
                  <a:pt x="1742036" y="354342"/>
                  <a:pt x="1745104" y="490173"/>
                </a:cubicBezTo>
                <a:cubicBezTo>
                  <a:pt x="1746829" y="536644"/>
                  <a:pt x="1700235" y="587348"/>
                  <a:pt x="1647067" y="588210"/>
                </a:cubicBezTo>
                <a:cubicBezTo>
                  <a:pt x="1497913" y="603590"/>
                  <a:pt x="1305378" y="606590"/>
                  <a:pt x="1130724" y="588210"/>
                </a:cubicBezTo>
                <a:cubicBezTo>
                  <a:pt x="956070" y="569830"/>
                  <a:pt x="742551" y="586666"/>
                  <a:pt x="645361" y="588210"/>
                </a:cubicBezTo>
                <a:cubicBezTo>
                  <a:pt x="548171" y="589754"/>
                  <a:pt x="323074" y="601147"/>
                  <a:pt x="98037" y="588210"/>
                </a:cubicBezTo>
                <a:cubicBezTo>
                  <a:pt x="42957" y="590392"/>
                  <a:pt x="7021" y="534276"/>
                  <a:pt x="0" y="490173"/>
                </a:cubicBezTo>
                <a:cubicBezTo>
                  <a:pt x="-8381" y="411591"/>
                  <a:pt x="2590" y="178521"/>
                  <a:pt x="0" y="98037"/>
                </a:cubicBezTo>
                <a:close/>
              </a:path>
            </a:pathLst>
          </a:custGeom>
          <a:solidFill>
            <a:schemeClr val="accent6">
              <a:lumMod val="60000"/>
              <a:lumOff val="40000"/>
            </a:schemeClr>
          </a:solidFill>
          <a:ln>
            <a:solidFill>
              <a:schemeClr val="accent6"/>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Narratives</a:t>
            </a:r>
          </a:p>
        </p:txBody>
      </p:sp>
      <p:sp>
        <p:nvSpPr>
          <p:cNvPr id="18" name="TextBox 17">
            <a:extLst>
              <a:ext uri="{FF2B5EF4-FFF2-40B4-BE49-F238E27FC236}">
                <a16:creationId xmlns:a16="http://schemas.microsoft.com/office/drawing/2014/main" id="{3B3476F6-8BB3-2D9C-2C39-4C14945090A7}"/>
              </a:ext>
            </a:extLst>
          </p:cNvPr>
          <p:cNvSpPr txBox="1"/>
          <p:nvPr/>
        </p:nvSpPr>
        <p:spPr>
          <a:xfrm>
            <a:off x="8733368" y="2298811"/>
            <a:ext cx="1837267" cy="369332"/>
          </a:xfrm>
          <a:prstGeom prst="rect">
            <a:avLst/>
          </a:prstGeom>
          <a:noFill/>
        </p:spPr>
        <p:txBody>
          <a:bodyPr wrap="square" rtlCol="0">
            <a:spAutoFit/>
          </a:bodyPr>
          <a:lstStyle/>
          <a:p>
            <a:r>
              <a:rPr lang="en-GB" dirty="0">
                <a:cs typeface="+mn-ea"/>
                <a:sym typeface="+mn-lt"/>
              </a:rPr>
              <a:t>Community Spirit</a:t>
            </a:r>
          </a:p>
        </p:txBody>
      </p:sp>
      <p:cxnSp>
        <p:nvCxnSpPr>
          <p:cNvPr id="24" name="Connector: Curved 23">
            <a:extLst>
              <a:ext uri="{FF2B5EF4-FFF2-40B4-BE49-F238E27FC236}">
                <a16:creationId xmlns:a16="http://schemas.microsoft.com/office/drawing/2014/main" id="{5EC8CD7D-5227-D206-1CB0-39CC63289B59}"/>
              </a:ext>
            </a:extLst>
          </p:cNvPr>
          <p:cNvCxnSpPr>
            <a:cxnSpLocks/>
            <a:stCxn id="18" idx="1"/>
            <a:endCxn id="25" idx="0"/>
          </p:cNvCxnSpPr>
          <p:nvPr/>
        </p:nvCxnSpPr>
        <p:spPr>
          <a:xfrm rot="10800000" flipV="1">
            <a:off x="7996768" y="2483477"/>
            <a:ext cx="736601" cy="327456"/>
          </a:xfrm>
          <a:prstGeom prst="curvedConnector2">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F463C7E9-D230-BA13-658F-CFE8AADBDC1E}"/>
              </a:ext>
            </a:extLst>
          </p:cNvPr>
          <p:cNvSpPr/>
          <p:nvPr/>
        </p:nvSpPr>
        <p:spPr>
          <a:xfrm>
            <a:off x="7628467" y="2810933"/>
            <a:ext cx="736599" cy="3589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sp>
        <p:nvSpPr>
          <p:cNvPr id="30" name="Rectangle 29">
            <a:extLst>
              <a:ext uri="{FF2B5EF4-FFF2-40B4-BE49-F238E27FC236}">
                <a16:creationId xmlns:a16="http://schemas.microsoft.com/office/drawing/2014/main" id="{555738BE-3B6A-AC30-06D7-592EFA444EDB}"/>
              </a:ext>
            </a:extLst>
          </p:cNvPr>
          <p:cNvSpPr/>
          <p:nvPr/>
        </p:nvSpPr>
        <p:spPr>
          <a:xfrm>
            <a:off x="6096000" y="4662405"/>
            <a:ext cx="736599" cy="35897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cs typeface="+mn-ea"/>
              <a:sym typeface="+mn-lt"/>
            </a:endParaRPr>
          </a:p>
        </p:txBody>
      </p:sp>
      <p:cxnSp>
        <p:nvCxnSpPr>
          <p:cNvPr id="31" name="Connector: Curved 30">
            <a:extLst>
              <a:ext uri="{FF2B5EF4-FFF2-40B4-BE49-F238E27FC236}">
                <a16:creationId xmlns:a16="http://schemas.microsoft.com/office/drawing/2014/main" id="{4A7206C4-F12F-810B-2F29-632F2174BFF4}"/>
              </a:ext>
            </a:extLst>
          </p:cNvPr>
          <p:cNvCxnSpPr>
            <a:cxnSpLocks/>
            <a:stCxn id="18" idx="1"/>
            <a:endCxn id="30" idx="1"/>
          </p:cNvCxnSpPr>
          <p:nvPr/>
        </p:nvCxnSpPr>
        <p:spPr>
          <a:xfrm rot="10800000" flipV="1">
            <a:off x="6096000" y="2483477"/>
            <a:ext cx="2637368" cy="2358414"/>
          </a:xfrm>
          <a:prstGeom prst="curvedConnector3">
            <a:avLst>
              <a:gd name="adj1" fmla="val 108668"/>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241B15AB-5359-54CF-9DF8-42A71F22ED6A}"/>
              </a:ext>
            </a:extLst>
          </p:cNvPr>
          <p:cNvSpPr txBox="1"/>
          <p:nvPr/>
        </p:nvSpPr>
        <p:spPr>
          <a:xfrm>
            <a:off x="5933424" y="4462566"/>
            <a:ext cx="261610" cy="276999"/>
          </a:xfrm>
          <a:prstGeom prst="rect">
            <a:avLst/>
          </a:prstGeom>
          <a:noFill/>
        </p:spPr>
        <p:txBody>
          <a:bodyPr wrap="none" rtlCol="0">
            <a:spAutoFit/>
          </a:bodyPr>
          <a:lstStyle/>
          <a:p>
            <a:r>
              <a:rPr lang="en-GB" sz="1200" b="1" dirty="0">
                <a:cs typeface="+mn-ea"/>
                <a:sym typeface="+mn-lt"/>
              </a:rPr>
              <a:t>+</a:t>
            </a:r>
          </a:p>
        </p:txBody>
      </p:sp>
      <p:sp>
        <p:nvSpPr>
          <p:cNvPr id="36" name="TextBox 35">
            <a:extLst>
              <a:ext uri="{FF2B5EF4-FFF2-40B4-BE49-F238E27FC236}">
                <a16:creationId xmlns:a16="http://schemas.microsoft.com/office/drawing/2014/main" id="{28992264-1FC7-1772-CBC0-EA5B5D06705F}"/>
              </a:ext>
            </a:extLst>
          </p:cNvPr>
          <p:cNvSpPr txBox="1"/>
          <p:nvPr/>
        </p:nvSpPr>
        <p:spPr>
          <a:xfrm>
            <a:off x="8103456" y="2598801"/>
            <a:ext cx="261610" cy="276999"/>
          </a:xfrm>
          <a:prstGeom prst="rect">
            <a:avLst/>
          </a:prstGeom>
          <a:noFill/>
        </p:spPr>
        <p:txBody>
          <a:bodyPr wrap="none" rtlCol="0">
            <a:spAutoFit/>
          </a:bodyPr>
          <a:lstStyle/>
          <a:p>
            <a:r>
              <a:rPr lang="en-GB" sz="1200" b="1" dirty="0">
                <a:cs typeface="+mn-ea"/>
                <a:sym typeface="+mn-lt"/>
              </a:rPr>
              <a:t>+</a:t>
            </a:r>
          </a:p>
        </p:txBody>
      </p:sp>
    </p:spTree>
    <p:extLst>
      <p:ext uri="{BB962C8B-B14F-4D97-AF65-F5344CB8AC3E}">
        <p14:creationId xmlns:p14="http://schemas.microsoft.com/office/powerpoint/2010/main" val="28581558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55495C-157F-FA5D-7149-C7427060BB42}"/>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23666808-890F-035F-4846-1156F222B986}"/>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Slide Number Placeholder 2">
            <a:extLst>
              <a:ext uri="{FF2B5EF4-FFF2-40B4-BE49-F238E27FC236}">
                <a16:creationId xmlns:a16="http://schemas.microsoft.com/office/drawing/2014/main" id="{7355CFC0-1B8A-15E8-742D-53ED98CD23C1}"/>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16</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B3E1F724-4383-9F7D-978C-2A7470C9F43C}"/>
              </a:ext>
            </a:extLst>
          </p:cNvPr>
          <p:cNvSpPr txBox="1"/>
          <p:nvPr/>
        </p:nvSpPr>
        <p:spPr>
          <a:xfrm>
            <a:off x="862621" y="3656807"/>
            <a:ext cx="9821944" cy="1938992"/>
          </a:xfrm>
          <a:prstGeom prst="rect">
            <a:avLst/>
          </a:prstGeom>
          <a:noFill/>
        </p:spPr>
        <p:txBody>
          <a:bodyPr wrap="square">
            <a:spAutoFit/>
          </a:bodyPr>
          <a:lstStyle/>
          <a:p>
            <a:r>
              <a:rPr lang="en-GB" sz="4000" b="1" dirty="0">
                <a:solidFill>
                  <a:schemeClr val="accent1"/>
                </a:solidFill>
                <a:cs typeface="+mn-ea"/>
                <a:sym typeface="+mn-lt"/>
              </a:rPr>
              <a:t>III.	Case study for Kenya</a:t>
            </a:r>
          </a:p>
          <a:p>
            <a:r>
              <a:rPr lang="en-GB" sz="4000" b="1" dirty="0">
                <a:solidFill>
                  <a:schemeClr val="accent1"/>
                </a:solidFill>
                <a:cs typeface="+mn-ea"/>
                <a:sym typeface="+mn-lt"/>
              </a:rPr>
              <a:t>	</a:t>
            </a:r>
            <a:r>
              <a:rPr lang="en-GB" sz="4000" dirty="0">
                <a:solidFill>
                  <a:schemeClr val="accent1"/>
                </a:solidFill>
                <a:cs typeface="+mn-ea"/>
                <a:sym typeface="+mn-lt"/>
              </a:rPr>
              <a:t>Electricity access in </a:t>
            </a:r>
            <a:r>
              <a:rPr lang="en-GB" sz="4000" i="1" dirty="0">
                <a:solidFill>
                  <a:schemeClr val="accent1"/>
                </a:solidFill>
                <a:cs typeface="+mn-ea"/>
                <a:sym typeface="+mn-lt"/>
              </a:rPr>
              <a:t>informal settlements</a:t>
            </a:r>
          </a:p>
          <a:p>
            <a:r>
              <a:rPr lang="en-GB" sz="4000" dirty="0">
                <a:solidFill>
                  <a:schemeClr val="accent1"/>
                </a:solidFill>
                <a:cs typeface="+mn-ea"/>
                <a:sym typeface="+mn-lt"/>
              </a:rPr>
              <a:t>	</a:t>
            </a:r>
          </a:p>
        </p:txBody>
      </p:sp>
    </p:spTree>
    <p:extLst>
      <p:ext uri="{BB962C8B-B14F-4D97-AF65-F5344CB8AC3E}">
        <p14:creationId xmlns:p14="http://schemas.microsoft.com/office/powerpoint/2010/main" val="8920773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D6900E-80FC-D655-0D32-24F82A327F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AC3688-A4ED-6CAA-3534-54153315A6AC}"/>
              </a:ext>
            </a:extLst>
          </p:cNvPr>
          <p:cNvSpPr>
            <a:spLocks noGrp="1"/>
          </p:cNvSpPr>
          <p:nvPr>
            <p:ph type="title"/>
          </p:nvPr>
        </p:nvSpPr>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PSM of Informal Electricity Demand in Informal Settlements</a:t>
            </a:r>
          </a:p>
        </p:txBody>
      </p:sp>
      <p:sp>
        <p:nvSpPr>
          <p:cNvPr id="3" name="Slide Number Placeholder 2">
            <a:extLst>
              <a:ext uri="{FF2B5EF4-FFF2-40B4-BE49-F238E27FC236}">
                <a16:creationId xmlns:a16="http://schemas.microsoft.com/office/drawing/2014/main" id="{F9FB3EBD-D40D-D780-389D-0623BA987A6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17</a:t>
            </a:fld>
            <a:endParaRPr lang="en-GB">
              <a:latin typeface="+mn-lt"/>
              <a:ea typeface="+mn-ea"/>
              <a:cs typeface="+mn-ea"/>
              <a:sym typeface="+mn-lt"/>
            </a:endParaRPr>
          </a:p>
        </p:txBody>
      </p:sp>
      <p:sp>
        <p:nvSpPr>
          <p:cNvPr id="7" name="TextBox 6">
            <a:extLst>
              <a:ext uri="{FF2B5EF4-FFF2-40B4-BE49-F238E27FC236}">
                <a16:creationId xmlns:a16="http://schemas.microsoft.com/office/drawing/2014/main" id="{88AD51B1-0839-28AF-0348-53CF83CBF5A5}"/>
              </a:ext>
            </a:extLst>
          </p:cNvPr>
          <p:cNvSpPr txBox="1"/>
          <p:nvPr/>
        </p:nvSpPr>
        <p:spPr>
          <a:xfrm>
            <a:off x="875338" y="1623364"/>
            <a:ext cx="10615256" cy="2308324"/>
          </a:xfrm>
          <a:prstGeom prst="rect">
            <a:avLst/>
          </a:prstGeom>
          <a:noFill/>
        </p:spPr>
        <p:txBody>
          <a:bodyPr wrap="square">
            <a:spAutoFit/>
          </a:bodyPr>
          <a:lstStyle/>
          <a:p>
            <a:pPr>
              <a:defRPr/>
            </a:pPr>
            <a:r>
              <a:rPr lang="en-GB" sz="2000" dirty="0">
                <a:cs typeface="+mn-ea"/>
                <a:sym typeface="+mn-lt"/>
              </a:rPr>
              <a:t>		Over </a:t>
            </a:r>
            <a:r>
              <a:rPr lang="en-GB" sz="2800" b="1" dirty="0">
                <a:solidFill>
                  <a:schemeClr val="accent1"/>
                </a:solidFill>
                <a:cs typeface="+mn-ea"/>
                <a:sym typeface="+mn-lt"/>
              </a:rPr>
              <a:t>60%</a:t>
            </a:r>
            <a:r>
              <a:rPr lang="en-GB" sz="2000" dirty="0">
                <a:solidFill>
                  <a:schemeClr val="accent1"/>
                </a:solidFill>
                <a:cs typeface="+mn-ea"/>
                <a:sym typeface="+mn-lt"/>
              </a:rPr>
              <a:t> </a:t>
            </a:r>
            <a:r>
              <a:rPr lang="en-GB" sz="2000" dirty="0">
                <a:cs typeface="+mn-ea"/>
                <a:sym typeface="+mn-lt"/>
              </a:rPr>
              <a:t>of the Kenya’s population lives in informal settlements, largely lacking formal electricity access. </a:t>
            </a:r>
            <a:r>
              <a:rPr lang="en-GB" sz="2800" b="1" dirty="0" err="1">
                <a:solidFill>
                  <a:schemeClr val="accent1"/>
                </a:solidFill>
              </a:rPr>
              <a:t>Mathare</a:t>
            </a:r>
            <a:r>
              <a:rPr lang="en-GB" sz="2800" b="1" dirty="0">
                <a:solidFill>
                  <a:schemeClr val="accent1"/>
                </a:solidFill>
              </a:rPr>
              <a:t> (Nairobi)</a:t>
            </a:r>
            <a:r>
              <a:rPr lang="en-GB" sz="2000" dirty="0">
                <a:cs typeface="+mn-ea"/>
                <a:sym typeface="+mn-lt"/>
              </a:rPr>
              <a:t> is one of Nairobi’s oldest settlements, with 500,000+ people live within just 3 square miles. </a:t>
            </a:r>
          </a:p>
          <a:p>
            <a:pPr marL="342900" indent="-342900">
              <a:buFontTx/>
              <a:buChar char="-"/>
              <a:defRPr/>
            </a:pPr>
            <a:r>
              <a:rPr lang="en-GB" sz="2000" dirty="0"/>
              <a:t>Despite subsidy programs, formal electricity remains</a:t>
            </a:r>
            <a:r>
              <a:rPr lang="en-GB" dirty="0"/>
              <a:t> </a:t>
            </a:r>
            <a:r>
              <a:rPr lang="en-GB" sz="2400" b="1" dirty="0">
                <a:solidFill>
                  <a:schemeClr val="accent1"/>
                </a:solidFill>
              </a:rPr>
              <a:t>unaffordable</a:t>
            </a:r>
            <a:r>
              <a:rPr lang="en-GB" dirty="0"/>
              <a:t> </a:t>
            </a:r>
            <a:r>
              <a:rPr lang="en-GB" sz="2000" dirty="0"/>
              <a:t>for many households.</a:t>
            </a:r>
          </a:p>
          <a:p>
            <a:pPr marL="342900" indent="-342900">
              <a:buFontTx/>
              <a:buChar char="-"/>
              <a:defRPr/>
            </a:pPr>
            <a:r>
              <a:rPr lang="en-GB" sz="2000" dirty="0"/>
              <a:t>Informal suppliers bridge the energy access gap through flexibility but introduce significant safety and conflict risks.</a:t>
            </a:r>
            <a:endParaRPr lang="en-GB" sz="2000" b="1" dirty="0">
              <a:solidFill>
                <a:schemeClr val="accent1"/>
              </a:solidFill>
              <a:cs typeface="+mn-ea"/>
              <a:sym typeface="+mn-lt"/>
            </a:endParaRPr>
          </a:p>
        </p:txBody>
      </p:sp>
      <p:sp>
        <p:nvSpPr>
          <p:cNvPr id="8" name="Rectangle: Rounded Corners 7">
            <a:extLst>
              <a:ext uri="{FF2B5EF4-FFF2-40B4-BE49-F238E27FC236}">
                <a16:creationId xmlns:a16="http://schemas.microsoft.com/office/drawing/2014/main" id="{78203871-427F-A7C7-532A-0C57E4CEF6AC}"/>
              </a:ext>
            </a:extLst>
          </p:cNvPr>
          <p:cNvSpPr/>
          <p:nvPr/>
        </p:nvSpPr>
        <p:spPr>
          <a:xfrm>
            <a:off x="875337" y="4025622"/>
            <a:ext cx="3057685" cy="588210"/>
          </a:xfrm>
          <a:custGeom>
            <a:avLst/>
            <a:gdLst>
              <a:gd name="csX0" fmla="*/ 0 w 3057685"/>
              <a:gd name="csY0" fmla="*/ 98037 h 588210"/>
              <a:gd name="csX1" fmla="*/ 98037 w 3057685"/>
              <a:gd name="csY1" fmla="*/ 0 h 588210"/>
              <a:gd name="csX2" fmla="*/ 641743 w 3057685"/>
              <a:gd name="csY2" fmla="*/ 0 h 588210"/>
              <a:gd name="csX3" fmla="*/ 1185449 w 3057685"/>
              <a:gd name="csY3" fmla="*/ 0 h 588210"/>
              <a:gd name="csX4" fmla="*/ 1757771 w 3057685"/>
              <a:gd name="csY4" fmla="*/ 0 h 588210"/>
              <a:gd name="csX5" fmla="*/ 2387326 w 3057685"/>
              <a:gd name="csY5" fmla="*/ 0 h 588210"/>
              <a:gd name="csX6" fmla="*/ 2959648 w 3057685"/>
              <a:gd name="csY6" fmla="*/ 0 h 588210"/>
              <a:gd name="csX7" fmla="*/ 3057685 w 3057685"/>
              <a:gd name="csY7" fmla="*/ 98037 h 588210"/>
              <a:gd name="csX8" fmla="*/ 3057685 w 3057685"/>
              <a:gd name="csY8" fmla="*/ 490173 h 588210"/>
              <a:gd name="csX9" fmla="*/ 2959648 w 3057685"/>
              <a:gd name="csY9" fmla="*/ 588210 h 588210"/>
              <a:gd name="csX10" fmla="*/ 2415942 w 3057685"/>
              <a:gd name="csY10" fmla="*/ 588210 h 588210"/>
              <a:gd name="csX11" fmla="*/ 1843620 w 3057685"/>
              <a:gd name="csY11" fmla="*/ 588210 h 588210"/>
              <a:gd name="csX12" fmla="*/ 1271298 w 3057685"/>
              <a:gd name="csY12" fmla="*/ 588210 h 588210"/>
              <a:gd name="csX13" fmla="*/ 756208 w 3057685"/>
              <a:gd name="csY13" fmla="*/ 588210 h 588210"/>
              <a:gd name="csX14" fmla="*/ 98037 w 3057685"/>
              <a:gd name="csY14" fmla="*/ 588210 h 588210"/>
              <a:gd name="csX15" fmla="*/ 0 w 3057685"/>
              <a:gd name="csY15" fmla="*/ 490173 h 588210"/>
              <a:gd name="csX16" fmla="*/ 0 w 3057685"/>
              <a:gd name="csY16"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Lst>
            <a:rect l="l" t="t" r="r" b="b"/>
            <a:pathLst>
              <a:path w="3057685" h="588210" fill="none" extrusionOk="0">
                <a:moveTo>
                  <a:pt x="0" y="98037"/>
                </a:moveTo>
                <a:cubicBezTo>
                  <a:pt x="6316" y="48209"/>
                  <a:pt x="55313" y="1829"/>
                  <a:pt x="98037" y="0"/>
                </a:cubicBezTo>
                <a:cubicBezTo>
                  <a:pt x="339748" y="24683"/>
                  <a:pt x="520452" y="3186"/>
                  <a:pt x="641743" y="0"/>
                </a:cubicBezTo>
                <a:cubicBezTo>
                  <a:pt x="763034" y="-3186"/>
                  <a:pt x="1063686" y="6570"/>
                  <a:pt x="1185449" y="0"/>
                </a:cubicBezTo>
                <a:cubicBezTo>
                  <a:pt x="1307212" y="-6570"/>
                  <a:pt x="1504653" y="24391"/>
                  <a:pt x="1757771" y="0"/>
                </a:cubicBezTo>
                <a:cubicBezTo>
                  <a:pt x="2010889" y="-24391"/>
                  <a:pt x="2241892" y="15781"/>
                  <a:pt x="2387326" y="0"/>
                </a:cubicBezTo>
                <a:cubicBezTo>
                  <a:pt x="2532760" y="-15781"/>
                  <a:pt x="2822862" y="17061"/>
                  <a:pt x="2959648" y="0"/>
                </a:cubicBezTo>
                <a:cubicBezTo>
                  <a:pt x="3013862" y="2466"/>
                  <a:pt x="3050321" y="43926"/>
                  <a:pt x="3057685" y="98037"/>
                </a:cubicBezTo>
                <a:cubicBezTo>
                  <a:pt x="3067807" y="246415"/>
                  <a:pt x="3071201" y="382288"/>
                  <a:pt x="3057685" y="490173"/>
                </a:cubicBezTo>
                <a:cubicBezTo>
                  <a:pt x="3057947" y="540374"/>
                  <a:pt x="3002269" y="587355"/>
                  <a:pt x="2959648" y="588210"/>
                </a:cubicBezTo>
                <a:cubicBezTo>
                  <a:pt x="2780256" y="574528"/>
                  <a:pt x="2565014" y="584762"/>
                  <a:pt x="2415942" y="588210"/>
                </a:cubicBezTo>
                <a:cubicBezTo>
                  <a:pt x="2266870" y="591658"/>
                  <a:pt x="2109797" y="592055"/>
                  <a:pt x="1843620" y="588210"/>
                </a:cubicBezTo>
                <a:cubicBezTo>
                  <a:pt x="1577443" y="584365"/>
                  <a:pt x="1541413" y="562072"/>
                  <a:pt x="1271298" y="588210"/>
                </a:cubicBezTo>
                <a:cubicBezTo>
                  <a:pt x="1001183" y="614348"/>
                  <a:pt x="962682" y="573092"/>
                  <a:pt x="756208" y="588210"/>
                </a:cubicBezTo>
                <a:cubicBezTo>
                  <a:pt x="549734" y="603329"/>
                  <a:pt x="249109" y="614354"/>
                  <a:pt x="98037" y="588210"/>
                </a:cubicBezTo>
                <a:cubicBezTo>
                  <a:pt x="42772" y="592790"/>
                  <a:pt x="1256" y="541496"/>
                  <a:pt x="0" y="490173"/>
                </a:cubicBezTo>
                <a:cubicBezTo>
                  <a:pt x="-4254" y="399803"/>
                  <a:pt x="9983" y="186387"/>
                  <a:pt x="0" y="98037"/>
                </a:cubicBezTo>
                <a:close/>
              </a:path>
              <a:path w="3057685" h="588210" stroke="0" extrusionOk="0">
                <a:moveTo>
                  <a:pt x="0" y="98037"/>
                </a:moveTo>
                <a:cubicBezTo>
                  <a:pt x="4662" y="47999"/>
                  <a:pt x="54588" y="-7354"/>
                  <a:pt x="98037" y="0"/>
                </a:cubicBezTo>
                <a:cubicBezTo>
                  <a:pt x="396175" y="14605"/>
                  <a:pt x="507166" y="-1066"/>
                  <a:pt x="727591" y="0"/>
                </a:cubicBezTo>
                <a:cubicBezTo>
                  <a:pt x="948016" y="1066"/>
                  <a:pt x="1117300" y="21315"/>
                  <a:pt x="1271298" y="0"/>
                </a:cubicBezTo>
                <a:cubicBezTo>
                  <a:pt x="1425296" y="-21315"/>
                  <a:pt x="1585314" y="-14742"/>
                  <a:pt x="1843620" y="0"/>
                </a:cubicBezTo>
                <a:cubicBezTo>
                  <a:pt x="2101926" y="14742"/>
                  <a:pt x="2126492" y="5837"/>
                  <a:pt x="2358710" y="0"/>
                </a:cubicBezTo>
                <a:cubicBezTo>
                  <a:pt x="2590928" y="-5837"/>
                  <a:pt x="2684256" y="25840"/>
                  <a:pt x="2959648" y="0"/>
                </a:cubicBezTo>
                <a:cubicBezTo>
                  <a:pt x="3019963" y="392"/>
                  <a:pt x="3045303" y="39755"/>
                  <a:pt x="3057685" y="98037"/>
                </a:cubicBezTo>
                <a:cubicBezTo>
                  <a:pt x="3051309" y="278125"/>
                  <a:pt x="3074281" y="366216"/>
                  <a:pt x="3057685" y="490173"/>
                </a:cubicBezTo>
                <a:cubicBezTo>
                  <a:pt x="3055553" y="551754"/>
                  <a:pt x="3011948" y="590907"/>
                  <a:pt x="2959648" y="588210"/>
                </a:cubicBezTo>
                <a:cubicBezTo>
                  <a:pt x="2796349" y="560187"/>
                  <a:pt x="2592793" y="580824"/>
                  <a:pt x="2358710" y="588210"/>
                </a:cubicBezTo>
                <a:cubicBezTo>
                  <a:pt x="2124627" y="595596"/>
                  <a:pt x="2018049" y="610583"/>
                  <a:pt x="1843620" y="588210"/>
                </a:cubicBezTo>
                <a:cubicBezTo>
                  <a:pt x="1669191" y="565838"/>
                  <a:pt x="1404007" y="580130"/>
                  <a:pt x="1214065" y="588210"/>
                </a:cubicBezTo>
                <a:cubicBezTo>
                  <a:pt x="1024123" y="596290"/>
                  <a:pt x="888694" y="600339"/>
                  <a:pt x="641743" y="588210"/>
                </a:cubicBezTo>
                <a:cubicBezTo>
                  <a:pt x="394792" y="576081"/>
                  <a:pt x="266245" y="584814"/>
                  <a:pt x="98037" y="588210"/>
                </a:cubicBezTo>
                <a:cubicBezTo>
                  <a:pt x="39589" y="583822"/>
                  <a:pt x="11154" y="542057"/>
                  <a:pt x="0" y="490173"/>
                </a:cubicBezTo>
                <a:cubicBezTo>
                  <a:pt x="-9999" y="324044"/>
                  <a:pt x="-17265" y="210898"/>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Policy Ambition vs Reality</a:t>
            </a:r>
          </a:p>
        </p:txBody>
      </p:sp>
      <p:sp>
        <p:nvSpPr>
          <p:cNvPr id="9" name="Rectangle: Rounded Corners 8">
            <a:extLst>
              <a:ext uri="{FF2B5EF4-FFF2-40B4-BE49-F238E27FC236}">
                <a16:creationId xmlns:a16="http://schemas.microsoft.com/office/drawing/2014/main" id="{B5278A4C-F870-A464-5DAB-77FE7019164F}"/>
              </a:ext>
            </a:extLst>
          </p:cNvPr>
          <p:cNvSpPr/>
          <p:nvPr/>
        </p:nvSpPr>
        <p:spPr>
          <a:xfrm>
            <a:off x="875337" y="1424535"/>
            <a:ext cx="1779728" cy="588210"/>
          </a:xfrm>
          <a:custGeom>
            <a:avLst/>
            <a:gdLst>
              <a:gd name="csX0" fmla="*/ 0 w 1779728"/>
              <a:gd name="csY0" fmla="*/ 98037 h 588210"/>
              <a:gd name="csX1" fmla="*/ 98037 w 1779728"/>
              <a:gd name="csY1" fmla="*/ 0 h 588210"/>
              <a:gd name="csX2" fmla="*/ 657595 w 1779728"/>
              <a:gd name="csY2" fmla="*/ 0 h 588210"/>
              <a:gd name="csX3" fmla="*/ 1169643 w 1779728"/>
              <a:gd name="csY3" fmla="*/ 0 h 588210"/>
              <a:gd name="csX4" fmla="*/ 1681691 w 1779728"/>
              <a:gd name="csY4" fmla="*/ 0 h 588210"/>
              <a:gd name="csX5" fmla="*/ 1779728 w 1779728"/>
              <a:gd name="csY5" fmla="*/ 98037 h 588210"/>
              <a:gd name="csX6" fmla="*/ 1779728 w 1779728"/>
              <a:gd name="csY6" fmla="*/ 490173 h 588210"/>
              <a:gd name="csX7" fmla="*/ 1681691 w 1779728"/>
              <a:gd name="csY7" fmla="*/ 588210 h 588210"/>
              <a:gd name="csX8" fmla="*/ 1201316 w 1779728"/>
              <a:gd name="csY8" fmla="*/ 588210 h 588210"/>
              <a:gd name="csX9" fmla="*/ 720941 w 1779728"/>
              <a:gd name="csY9" fmla="*/ 588210 h 588210"/>
              <a:gd name="csX10" fmla="*/ 98037 w 1779728"/>
              <a:gd name="csY10" fmla="*/ 588210 h 588210"/>
              <a:gd name="csX11" fmla="*/ 0 w 1779728"/>
              <a:gd name="csY11" fmla="*/ 490173 h 588210"/>
              <a:gd name="csX12" fmla="*/ 0 w 1779728"/>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79728" h="588210" fill="none" extrusionOk="0">
                <a:moveTo>
                  <a:pt x="0" y="98037"/>
                </a:moveTo>
                <a:cubicBezTo>
                  <a:pt x="-1210" y="38061"/>
                  <a:pt x="50737" y="-7024"/>
                  <a:pt x="98037" y="0"/>
                </a:cubicBezTo>
                <a:cubicBezTo>
                  <a:pt x="330463" y="-16989"/>
                  <a:pt x="521537" y="21306"/>
                  <a:pt x="657595" y="0"/>
                </a:cubicBezTo>
                <a:cubicBezTo>
                  <a:pt x="793653" y="-21306"/>
                  <a:pt x="990047" y="14627"/>
                  <a:pt x="1169643" y="0"/>
                </a:cubicBezTo>
                <a:cubicBezTo>
                  <a:pt x="1349239" y="-14627"/>
                  <a:pt x="1458916" y="1318"/>
                  <a:pt x="1681691" y="0"/>
                </a:cubicBezTo>
                <a:cubicBezTo>
                  <a:pt x="1738252" y="6414"/>
                  <a:pt x="1776047" y="40743"/>
                  <a:pt x="1779728" y="98037"/>
                </a:cubicBezTo>
                <a:cubicBezTo>
                  <a:pt x="1766012" y="231723"/>
                  <a:pt x="1793857" y="338631"/>
                  <a:pt x="1779728" y="490173"/>
                </a:cubicBezTo>
                <a:cubicBezTo>
                  <a:pt x="1783765" y="556491"/>
                  <a:pt x="1744510" y="595922"/>
                  <a:pt x="1681691" y="588210"/>
                </a:cubicBezTo>
                <a:cubicBezTo>
                  <a:pt x="1473118" y="569756"/>
                  <a:pt x="1405405" y="595399"/>
                  <a:pt x="1201316" y="588210"/>
                </a:cubicBezTo>
                <a:cubicBezTo>
                  <a:pt x="997227" y="581021"/>
                  <a:pt x="894171" y="610266"/>
                  <a:pt x="720941" y="588210"/>
                </a:cubicBezTo>
                <a:cubicBezTo>
                  <a:pt x="547712" y="566154"/>
                  <a:pt x="323519" y="604618"/>
                  <a:pt x="98037" y="588210"/>
                </a:cubicBezTo>
                <a:cubicBezTo>
                  <a:pt x="44862" y="581972"/>
                  <a:pt x="10748" y="552027"/>
                  <a:pt x="0" y="490173"/>
                </a:cubicBezTo>
                <a:cubicBezTo>
                  <a:pt x="-10391" y="344312"/>
                  <a:pt x="-15778" y="201152"/>
                  <a:pt x="0" y="98037"/>
                </a:cubicBezTo>
                <a:close/>
              </a:path>
              <a:path w="1779728" h="588210" stroke="0" extrusionOk="0">
                <a:moveTo>
                  <a:pt x="0" y="98037"/>
                </a:moveTo>
                <a:cubicBezTo>
                  <a:pt x="4662" y="47999"/>
                  <a:pt x="54588" y="-7354"/>
                  <a:pt x="98037" y="0"/>
                </a:cubicBezTo>
                <a:cubicBezTo>
                  <a:pt x="244091" y="-22417"/>
                  <a:pt x="542839" y="-9429"/>
                  <a:pt x="657595" y="0"/>
                </a:cubicBezTo>
                <a:cubicBezTo>
                  <a:pt x="772351" y="9429"/>
                  <a:pt x="1014848" y="-7805"/>
                  <a:pt x="1169643" y="0"/>
                </a:cubicBezTo>
                <a:cubicBezTo>
                  <a:pt x="1324438" y="7805"/>
                  <a:pt x="1518114" y="12840"/>
                  <a:pt x="1681691" y="0"/>
                </a:cubicBezTo>
                <a:cubicBezTo>
                  <a:pt x="1740745" y="-8625"/>
                  <a:pt x="1774164" y="55874"/>
                  <a:pt x="1779728" y="98037"/>
                </a:cubicBezTo>
                <a:cubicBezTo>
                  <a:pt x="1766440" y="275116"/>
                  <a:pt x="1776660" y="354342"/>
                  <a:pt x="1779728" y="490173"/>
                </a:cubicBezTo>
                <a:cubicBezTo>
                  <a:pt x="1781453" y="536644"/>
                  <a:pt x="1734859" y="587348"/>
                  <a:pt x="1681691" y="588210"/>
                </a:cubicBezTo>
                <a:cubicBezTo>
                  <a:pt x="1479798" y="584040"/>
                  <a:pt x="1378121" y="592660"/>
                  <a:pt x="1153806" y="588210"/>
                </a:cubicBezTo>
                <a:cubicBezTo>
                  <a:pt x="929491" y="583760"/>
                  <a:pt x="866445" y="606270"/>
                  <a:pt x="657595" y="588210"/>
                </a:cubicBezTo>
                <a:cubicBezTo>
                  <a:pt x="448745" y="570150"/>
                  <a:pt x="344360" y="567433"/>
                  <a:pt x="98037" y="588210"/>
                </a:cubicBezTo>
                <a:cubicBezTo>
                  <a:pt x="42957" y="590392"/>
                  <a:pt x="7021" y="534276"/>
                  <a:pt x="0" y="490173"/>
                </a:cubicBezTo>
                <a:cubicBezTo>
                  <a:pt x="-8381" y="411591"/>
                  <a:pt x="2590" y="178521"/>
                  <a:pt x="0" y="98037"/>
                </a:cubicBezTo>
                <a:close/>
              </a:path>
            </a:pathLst>
          </a:custGeom>
          <a:solidFill>
            <a:schemeClr val="accent3">
              <a:lumMod val="5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b="1" dirty="0">
                <a:cs typeface="+mn-ea"/>
                <a:sym typeface="+mn-lt"/>
              </a:rPr>
              <a:t>Context</a:t>
            </a:r>
            <a:endParaRPr lang="en-GB" sz="2000" b="1" dirty="0">
              <a:cs typeface="+mn-ea"/>
              <a:sym typeface="+mn-lt"/>
            </a:endParaRPr>
          </a:p>
        </p:txBody>
      </p:sp>
      <p:sp>
        <p:nvSpPr>
          <p:cNvPr id="5" name="TextBox 4">
            <a:extLst>
              <a:ext uri="{FF2B5EF4-FFF2-40B4-BE49-F238E27FC236}">
                <a16:creationId xmlns:a16="http://schemas.microsoft.com/office/drawing/2014/main" id="{FF9DBB8B-76F3-065D-58F5-4B0D2ABC2386}"/>
              </a:ext>
            </a:extLst>
          </p:cNvPr>
          <p:cNvSpPr txBox="1"/>
          <p:nvPr/>
        </p:nvSpPr>
        <p:spPr>
          <a:xfrm>
            <a:off x="4099559" y="4213722"/>
            <a:ext cx="7217103" cy="400110"/>
          </a:xfrm>
          <a:prstGeom prst="rect">
            <a:avLst/>
          </a:prstGeom>
          <a:noFill/>
        </p:spPr>
        <p:txBody>
          <a:bodyPr wrap="square">
            <a:spAutoFit/>
          </a:bodyPr>
          <a:lstStyle/>
          <a:p>
            <a:r>
              <a:rPr lang="en-GB" sz="2000" dirty="0">
                <a:cs typeface="+mn-ea"/>
                <a:sym typeface="+mn-lt"/>
              </a:rPr>
              <a:t>National Government aim for universal access:</a:t>
            </a:r>
          </a:p>
        </p:txBody>
      </p:sp>
      <p:sp>
        <p:nvSpPr>
          <p:cNvPr id="6" name="Rectangle 1">
            <a:extLst>
              <a:ext uri="{FF2B5EF4-FFF2-40B4-BE49-F238E27FC236}">
                <a16:creationId xmlns:a16="http://schemas.microsoft.com/office/drawing/2014/main" id="{C14A937A-F206-878C-E9CE-CD8FF00F9C39}"/>
              </a:ext>
            </a:extLst>
          </p:cNvPr>
          <p:cNvSpPr>
            <a:spLocks noChangeArrowheads="1"/>
          </p:cNvSpPr>
          <p:nvPr/>
        </p:nvSpPr>
        <p:spPr bwMode="auto">
          <a:xfrm>
            <a:off x="875337" y="4713220"/>
            <a:ext cx="10441326"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spcBef>
                <a:spcPct val="0"/>
              </a:spcBef>
              <a:spcAft>
                <a:spcPct val="0"/>
              </a:spcAft>
              <a:buClrTx/>
              <a:buSzTx/>
              <a:tabLst/>
            </a:pPr>
            <a:r>
              <a:rPr kumimoji="0" lang="en-US" altLang="en-US" sz="2000" b="1" i="0" u="none" strike="noStrike" cap="none" normalizeH="0" baseline="0" dirty="0">
                <a:ln>
                  <a:noFill/>
                </a:ln>
                <a:solidFill>
                  <a:schemeClr val="tx1"/>
                </a:solidFill>
                <a:effectLst/>
                <a:cs typeface="+mn-ea"/>
                <a:sym typeface="+mn-lt"/>
              </a:rPr>
              <a:t>Kenya Vision 2030</a:t>
            </a:r>
            <a:r>
              <a:rPr kumimoji="0" lang="en-US" altLang="en-US" sz="2000" b="0" i="0" u="none" strike="noStrike" cap="none" normalizeH="0" baseline="0" dirty="0">
                <a:ln>
                  <a:noFill/>
                </a:ln>
                <a:solidFill>
                  <a:schemeClr val="tx1"/>
                </a:solidFill>
                <a:effectLst/>
                <a:cs typeface="+mn-ea"/>
                <a:sym typeface="+mn-lt"/>
              </a:rPr>
              <a:t> and Kenya Socio-Economic Program (KSEP).</a:t>
            </a:r>
          </a:p>
          <a:p>
            <a:pPr marL="0" marR="0" lvl="0" indent="0" algn="l" defTabSz="914400" rtl="0" eaLnBrk="0" fontAlgn="base" latinLnBrk="0" hangingPunct="0">
              <a:spcBef>
                <a:spcPct val="0"/>
              </a:spcBef>
              <a:spcAft>
                <a:spcPct val="0"/>
              </a:spcAft>
              <a:buClrTx/>
              <a:buSzTx/>
              <a:tabLst/>
            </a:pPr>
            <a:r>
              <a:rPr kumimoji="0" lang="en-US" altLang="en-US" sz="2000" b="1" i="0" u="none" strike="noStrike" cap="none" normalizeH="0" baseline="0" dirty="0">
                <a:ln>
                  <a:noFill/>
                </a:ln>
                <a:solidFill>
                  <a:schemeClr val="tx1"/>
                </a:solidFill>
                <a:effectLst/>
                <a:cs typeface="+mn-ea"/>
                <a:sym typeface="+mn-lt"/>
              </a:rPr>
              <a:t>National Energy Policy 2025-2034</a:t>
            </a:r>
            <a:r>
              <a:rPr kumimoji="0" lang="en-US" altLang="en-US" sz="2000" b="0" i="0" u="none" strike="noStrike" cap="none" normalizeH="0" baseline="0" dirty="0">
                <a:ln>
                  <a:noFill/>
                </a:ln>
                <a:solidFill>
                  <a:schemeClr val="tx1"/>
                </a:solidFill>
                <a:effectLst/>
                <a:cs typeface="+mn-ea"/>
                <a:sym typeface="+mn-lt"/>
              </a:rPr>
              <a:t>: Designed to guide a just energy transition and improve quality of life.</a:t>
            </a:r>
          </a:p>
          <a:p>
            <a:pPr lvl="0" eaLnBrk="0" fontAlgn="base" hangingPunct="0">
              <a:spcBef>
                <a:spcPct val="0"/>
              </a:spcBef>
              <a:spcAft>
                <a:spcPct val="0"/>
              </a:spcAft>
            </a:pPr>
            <a:r>
              <a:rPr lang="en-GB" sz="2000" dirty="0"/>
              <a:t>Despite these programs and top-down efforts, there is </a:t>
            </a:r>
            <a:r>
              <a:rPr lang="en-GB" sz="2800" b="1" dirty="0">
                <a:solidFill>
                  <a:schemeClr val="accent1"/>
                </a:solidFill>
              </a:rPr>
              <a:t>no real change</a:t>
            </a:r>
            <a:r>
              <a:rPr lang="en-GB" sz="2800" dirty="0">
                <a:solidFill>
                  <a:schemeClr val="accent1"/>
                </a:solidFill>
              </a:rPr>
              <a:t> </a:t>
            </a:r>
            <a:r>
              <a:rPr lang="en-GB" sz="2000" dirty="0"/>
              <a:t>on the ground. </a:t>
            </a:r>
            <a:endParaRPr kumimoji="0" lang="en-US" altLang="en-US" sz="2000" b="0" i="0" u="none" strike="noStrike" cap="none" normalizeH="0" baseline="0" dirty="0">
              <a:ln>
                <a:noFill/>
              </a:ln>
              <a:solidFill>
                <a:schemeClr val="tx1"/>
              </a:solidFill>
              <a:effectLst/>
              <a:cs typeface="+mn-ea"/>
              <a:sym typeface="+mn-lt"/>
            </a:endParaRPr>
          </a:p>
        </p:txBody>
      </p:sp>
    </p:spTree>
    <p:extLst>
      <p:ext uri="{BB962C8B-B14F-4D97-AF65-F5344CB8AC3E}">
        <p14:creationId xmlns:p14="http://schemas.microsoft.com/office/powerpoint/2010/main" val="444586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68213-494D-035E-9086-9A31FC5D1DD0}"/>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7052313-35F9-E4A8-57EF-C96091941D2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18</a:t>
            </a:fld>
            <a:endParaRPr lang="en-GB">
              <a:latin typeface="+mn-lt"/>
              <a:ea typeface="+mn-ea"/>
              <a:cs typeface="+mn-ea"/>
              <a:sym typeface="+mn-lt"/>
            </a:endParaRPr>
          </a:p>
        </p:txBody>
      </p:sp>
      <p:sp>
        <p:nvSpPr>
          <p:cNvPr id="4" name="Rectangle: Rounded Corners 3">
            <a:extLst>
              <a:ext uri="{FF2B5EF4-FFF2-40B4-BE49-F238E27FC236}">
                <a16:creationId xmlns:a16="http://schemas.microsoft.com/office/drawing/2014/main" id="{418C8A8D-5F34-81C5-D405-1C9C2057C30A}"/>
              </a:ext>
            </a:extLst>
          </p:cNvPr>
          <p:cNvSpPr/>
          <p:nvPr/>
        </p:nvSpPr>
        <p:spPr>
          <a:xfrm>
            <a:off x="679119" y="1235206"/>
            <a:ext cx="1745104" cy="588210"/>
          </a:xfrm>
          <a:custGeom>
            <a:avLst/>
            <a:gdLst>
              <a:gd name="csX0" fmla="*/ 0 w 1745104"/>
              <a:gd name="csY0" fmla="*/ 98037 h 588210"/>
              <a:gd name="csX1" fmla="*/ 98037 w 1745104"/>
              <a:gd name="csY1" fmla="*/ 0 h 588210"/>
              <a:gd name="csX2" fmla="*/ 645361 w 1745104"/>
              <a:gd name="csY2" fmla="*/ 0 h 588210"/>
              <a:gd name="csX3" fmla="*/ 1146214 w 1745104"/>
              <a:gd name="csY3" fmla="*/ 0 h 588210"/>
              <a:gd name="csX4" fmla="*/ 1647067 w 1745104"/>
              <a:gd name="csY4" fmla="*/ 0 h 588210"/>
              <a:gd name="csX5" fmla="*/ 1745104 w 1745104"/>
              <a:gd name="csY5" fmla="*/ 98037 h 588210"/>
              <a:gd name="csX6" fmla="*/ 1745104 w 1745104"/>
              <a:gd name="csY6" fmla="*/ 490173 h 588210"/>
              <a:gd name="csX7" fmla="*/ 1647067 w 1745104"/>
              <a:gd name="csY7" fmla="*/ 588210 h 588210"/>
              <a:gd name="csX8" fmla="*/ 1177195 w 1745104"/>
              <a:gd name="csY8" fmla="*/ 588210 h 588210"/>
              <a:gd name="csX9" fmla="*/ 707322 w 1745104"/>
              <a:gd name="csY9" fmla="*/ 588210 h 588210"/>
              <a:gd name="csX10" fmla="*/ 98037 w 1745104"/>
              <a:gd name="csY10" fmla="*/ 588210 h 588210"/>
              <a:gd name="csX11" fmla="*/ 0 w 1745104"/>
              <a:gd name="csY11" fmla="*/ 490173 h 588210"/>
              <a:gd name="csX12" fmla="*/ 0 w 1745104"/>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45104" h="588210" fill="none" extrusionOk="0">
                <a:moveTo>
                  <a:pt x="0" y="98037"/>
                </a:moveTo>
                <a:cubicBezTo>
                  <a:pt x="-1210" y="38061"/>
                  <a:pt x="50737" y="-7024"/>
                  <a:pt x="98037" y="0"/>
                </a:cubicBezTo>
                <a:cubicBezTo>
                  <a:pt x="225043" y="-27230"/>
                  <a:pt x="534540" y="-25306"/>
                  <a:pt x="645361" y="0"/>
                </a:cubicBezTo>
                <a:cubicBezTo>
                  <a:pt x="756182" y="25306"/>
                  <a:pt x="973854" y="-21474"/>
                  <a:pt x="1146214" y="0"/>
                </a:cubicBezTo>
                <a:cubicBezTo>
                  <a:pt x="1318574" y="21474"/>
                  <a:pt x="1454799" y="-24078"/>
                  <a:pt x="1647067" y="0"/>
                </a:cubicBezTo>
                <a:cubicBezTo>
                  <a:pt x="1703628" y="6414"/>
                  <a:pt x="1741423" y="40743"/>
                  <a:pt x="1745104" y="98037"/>
                </a:cubicBezTo>
                <a:cubicBezTo>
                  <a:pt x="1731388" y="231723"/>
                  <a:pt x="1759233" y="338631"/>
                  <a:pt x="1745104" y="490173"/>
                </a:cubicBezTo>
                <a:cubicBezTo>
                  <a:pt x="1749141" y="556491"/>
                  <a:pt x="1709886" y="595922"/>
                  <a:pt x="1647067" y="588210"/>
                </a:cubicBezTo>
                <a:cubicBezTo>
                  <a:pt x="1432307" y="599564"/>
                  <a:pt x="1288338" y="600229"/>
                  <a:pt x="1177195" y="588210"/>
                </a:cubicBezTo>
                <a:cubicBezTo>
                  <a:pt x="1066052" y="576191"/>
                  <a:pt x="881029" y="584967"/>
                  <a:pt x="707322" y="588210"/>
                </a:cubicBezTo>
                <a:cubicBezTo>
                  <a:pt x="533615" y="591453"/>
                  <a:pt x="274503" y="613406"/>
                  <a:pt x="98037" y="588210"/>
                </a:cubicBezTo>
                <a:cubicBezTo>
                  <a:pt x="44862" y="581972"/>
                  <a:pt x="10748" y="552027"/>
                  <a:pt x="0" y="490173"/>
                </a:cubicBezTo>
                <a:cubicBezTo>
                  <a:pt x="-10391" y="344312"/>
                  <a:pt x="-15778" y="201152"/>
                  <a:pt x="0" y="98037"/>
                </a:cubicBezTo>
                <a:close/>
              </a:path>
              <a:path w="1745104" h="588210" stroke="0" extrusionOk="0">
                <a:moveTo>
                  <a:pt x="0" y="98037"/>
                </a:moveTo>
                <a:cubicBezTo>
                  <a:pt x="4662" y="47999"/>
                  <a:pt x="54588" y="-7354"/>
                  <a:pt x="98037" y="0"/>
                </a:cubicBezTo>
                <a:cubicBezTo>
                  <a:pt x="328499" y="-26961"/>
                  <a:pt x="397548" y="8830"/>
                  <a:pt x="645361" y="0"/>
                </a:cubicBezTo>
                <a:cubicBezTo>
                  <a:pt x="893174" y="-8830"/>
                  <a:pt x="911491" y="-24149"/>
                  <a:pt x="1146214" y="0"/>
                </a:cubicBezTo>
                <a:cubicBezTo>
                  <a:pt x="1380937" y="24149"/>
                  <a:pt x="1522535" y="-7500"/>
                  <a:pt x="1647067" y="0"/>
                </a:cubicBezTo>
                <a:cubicBezTo>
                  <a:pt x="1706121" y="-8625"/>
                  <a:pt x="1739540" y="55874"/>
                  <a:pt x="1745104" y="98037"/>
                </a:cubicBezTo>
                <a:cubicBezTo>
                  <a:pt x="1731816" y="275116"/>
                  <a:pt x="1742036" y="354342"/>
                  <a:pt x="1745104" y="490173"/>
                </a:cubicBezTo>
                <a:cubicBezTo>
                  <a:pt x="1746829" y="536644"/>
                  <a:pt x="1700235" y="587348"/>
                  <a:pt x="1647067" y="588210"/>
                </a:cubicBezTo>
                <a:cubicBezTo>
                  <a:pt x="1497913" y="603590"/>
                  <a:pt x="1305378" y="606590"/>
                  <a:pt x="1130724" y="588210"/>
                </a:cubicBezTo>
                <a:cubicBezTo>
                  <a:pt x="956070" y="569830"/>
                  <a:pt x="742551" y="586666"/>
                  <a:pt x="645361" y="588210"/>
                </a:cubicBezTo>
                <a:cubicBezTo>
                  <a:pt x="548171" y="589754"/>
                  <a:pt x="323074" y="601147"/>
                  <a:pt x="98037" y="588210"/>
                </a:cubicBezTo>
                <a:cubicBezTo>
                  <a:pt x="42957" y="590392"/>
                  <a:pt x="7021" y="534276"/>
                  <a:pt x="0" y="490173"/>
                </a:cubicBezTo>
                <a:cubicBezTo>
                  <a:pt x="-8381" y="411591"/>
                  <a:pt x="2590" y="178521"/>
                  <a:pt x="0" y="98037"/>
                </a:cubicBezTo>
                <a:close/>
              </a:path>
            </a:pathLst>
          </a:custGeom>
          <a:solidFill>
            <a:schemeClr val="accent6">
              <a:lumMod val="60000"/>
              <a:lumOff val="40000"/>
            </a:schemeClr>
          </a:solidFill>
          <a:ln>
            <a:solidFill>
              <a:schemeClr val="accent6"/>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Key Findings</a:t>
            </a:r>
          </a:p>
        </p:txBody>
      </p:sp>
      <p:sp>
        <p:nvSpPr>
          <p:cNvPr id="5" name="Rectangle: Rounded Corners 4">
            <a:extLst>
              <a:ext uri="{FF2B5EF4-FFF2-40B4-BE49-F238E27FC236}">
                <a16:creationId xmlns:a16="http://schemas.microsoft.com/office/drawing/2014/main" id="{1D53BD74-218B-A6A2-9BF4-CDBBEBDC1879}"/>
              </a:ext>
            </a:extLst>
          </p:cNvPr>
          <p:cNvSpPr/>
          <p:nvPr/>
        </p:nvSpPr>
        <p:spPr>
          <a:xfrm>
            <a:off x="679119" y="2581695"/>
            <a:ext cx="1745104" cy="588210"/>
          </a:xfrm>
          <a:custGeom>
            <a:avLst/>
            <a:gdLst>
              <a:gd name="csX0" fmla="*/ 0 w 1745104"/>
              <a:gd name="csY0" fmla="*/ 98037 h 588210"/>
              <a:gd name="csX1" fmla="*/ 98037 w 1745104"/>
              <a:gd name="csY1" fmla="*/ 0 h 588210"/>
              <a:gd name="csX2" fmla="*/ 645361 w 1745104"/>
              <a:gd name="csY2" fmla="*/ 0 h 588210"/>
              <a:gd name="csX3" fmla="*/ 1146214 w 1745104"/>
              <a:gd name="csY3" fmla="*/ 0 h 588210"/>
              <a:gd name="csX4" fmla="*/ 1647067 w 1745104"/>
              <a:gd name="csY4" fmla="*/ 0 h 588210"/>
              <a:gd name="csX5" fmla="*/ 1745104 w 1745104"/>
              <a:gd name="csY5" fmla="*/ 98037 h 588210"/>
              <a:gd name="csX6" fmla="*/ 1745104 w 1745104"/>
              <a:gd name="csY6" fmla="*/ 490173 h 588210"/>
              <a:gd name="csX7" fmla="*/ 1647067 w 1745104"/>
              <a:gd name="csY7" fmla="*/ 588210 h 588210"/>
              <a:gd name="csX8" fmla="*/ 1177195 w 1745104"/>
              <a:gd name="csY8" fmla="*/ 588210 h 588210"/>
              <a:gd name="csX9" fmla="*/ 707322 w 1745104"/>
              <a:gd name="csY9" fmla="*/ 588210 h 588210"/>
              <a:gd name="csX10" fmla="*/ 98037 w 1745104"/>
              <a:gd name="csY10" fmla="*/ 588210 h 588210"/>
              <a:gd name="csX11" fmla="*/ 0 w 1745104"/>
              <a:gd name="csY11" fmla="*/ 490173 h 588210"/>
              <a:gd name="csX12" fmla="*/ 0 w 1745104"/>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45104" h="588210" fill="none" extrusionOk="0">
                <a:moveTo>
                  <a:pt x="0" y="98037"/>
                </a:moveTo>
                <a:cubicBezTo>
                  <a:pt x="-1210" y="38061"/>
                  <a:pt x="50737" y="-7024"/>
                  <a:pt x="98037" y="0"/>
                </a:cubicBezTo>
                <a:cubicBezTo>
                  <a:pt x="225043" y="-27230"/>
                  <a:pt x="534540" y="-25306"/>
                  <a:pt x="645361" y="0"/>
                </a:cubicBezTo>
                <a:cubicBezTo>
                  <a:pt x="756182" y="25306"/>
                  <a:pt x="973854" y="-21474"/>
                  <a:pt x="1146214" y="0"/>
                </a:cubicBezTo>
                <a:cubicBezTo>
                  <a:pt x="1318574" y="21474"/>
                  <a:pt x="1454799" y="-24078"/>
                  <a:pt x="1647067" y="0"/>
                </a:cubicBezTo>
                <a:cubicBezTo>
                  <a:pt x="1703628" y="6414"/>
                  <a:pt x="1741423" y="40743"/>
                  <a:pt x="1745104" y="98037"/>
                </a:cubicBezTo>
                <a:cubicBezTo>
                  <a:pt x="1731388" y="231723"/>
                  <a:pt x="1759233" y="338631"/>
                  <a:pt x="1745104" y="490173"/>
                </a:cubicBezTo>
                <a:cubicBezTo>
                  <a:pt x="1749141" y="556491"/>
                  <a:pt x="1709886" y="595922"/>
                  <a:pt x="1647067" y="588210"/>
                </a:cubicBezTo>
                <a:cubicBezTo>
                  <a:pt x="1432307" y="599564"/>
                  <a:pt x="1288338" y="600229"/>
                  <a:pt x="1177195" y="588210"/>
                </a:cubicBezTo>
                <a:cubicBezTo>
                  <a:pt x="1066052" y="576191"/>
                  <a:pt x="881029" y="584967"/>
                  <a:pt x="707322" y="588210"/>
                </a:cubicBezTo>
                <a:cubicBezTo>
                  <a:pt x="533615" y="591453"/>
                  <a:pt x="274503" y="613406"/>
                  <a:pt x="98037" y="588210"/>
                </a:cubicBezTo>
                <a:cubicBezTo>
                  <a:pt x="44862" y="581972"/>
                  <a:pt x="10748" y="552027"/>
                  <a:pt x="0" y="490173"/>
                </a:cubicBezTo>
                <a:cubicBezTo>
                  <a:pt x="-10391" y="344312"/>
                  <a:pt x="-15778" y="201152"/>
                  <a:pt x="0" y="98037"/>
                </a:cubicBezTo>
                <a:close/>
              </a:path>
              <a:path w="1745104" h="588210" stroke="0" extrusionOk="0">
                <a:moveTo>
                  <a:pt x="0" y="98037"/>
                </a:moveTo>
                <a:cubicBezTo>
                  <a:pt x="4662" y="47999"/>
                  <a:pt x="54588" y="-7354"/>
                  <a:pt x="98037" y="0"/>
                </a:cubicBezTo>
                <a:cubicBezTo>
                  <a:pt x="328499" y="-26961"/>
                  <a:pt x="397548" y="8830"/>
                  <a:pt x="645361" y="0"/>
                </a:cubicBezTo>
                <a:cubicBezTo>
                  <a:pt x="893174" y="-8830"/>
                  <a:pt x="911491" y="-24149"/>
                  <a:pt x="1146214" y="0"/>
                </a:cubicBezTo>
                <a:cubicBezTo>
                  <a:pt x="1380937" y="24149"/>
                  <a:pt x="1522535" y="-7500"/>
                  <a:pt x="1647067" y="0"/>
                </a:cubicBezTo>
                <a:cubicBezTo>
                  <a:pt x="1706121" y="-8625"/>
                  <a:pt x="1739540" y="55874"/>
                  <a:pt x="1745104" y="98037"/>
                </a:cubicBezTo>
                <a:cubicBezTo>
                  <a:pt x="1731816" y="275116"/>
                  <a:pt x="1742036" y="354342"/>
                  <a:pt x="1745104" y="490173"/>
                </a:cubicBezTo>
                <a:cubicBezTo>
                  <a:pt x="1746829" y="536644"/>
                  <a:pt x="1700235" y="587348"/>
                  <a:pt x="1647067" y="588210"/>
                </a:cubicBezTo>
                <a:cubicBezTo>
                  <a:pt x="1497913" y="603590"/>
                  <a:pt x="1305378" y="606590"/>
                  <a:pt x="1130724" y="588210"/>
                </a:cubicBezTo>
                <a:cubicBezTo>
                  <a:pt x="956070" y="569830"/>
                  <a:pt x="742551" y="586666"/>
                  <a:pt x="645361" y="588210"/>
                </a:cubicBezTo>
                <a:cubicBezTo>
                  <a:pt x="548171" y="589754"/>
                  <a:pt x="323074" y="601147"/>
                  <a:pt x="98037" y="588210"/>
                </a:cubicBezTo>
                <a:cubicBezTo>
                  <a:pt x="42957" y="590392"/>
                  <a:pt x="7021" y="534276"/>
                  <a:pt x="0" y="490173"/>
                </a:cubicBezTo>
                <a:cubicBezTo>
                  <a:pt x="-8381" y="411591"/>
                  <a:pt x="2590" y="178521"/>
                  <a:pt x="0" y="98037"/>
                </a:cubicBezTo>
                <a:close/>
              </a:path>
            </a:pathLst>
          </a:custGeom>
          <a:solidFill>
            <a:schemeClr val="accent6">
              <a:lumMod val="60000"/>
              <a:lumOff val="40000"/>
            </a:schemeClr>
          </a:solidFill>
          <a:ln>
            <a:solidFill>
              <a:schemeClr val="accent6"/>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000" b="1" dirty="0">
                <a:cs typeface="+mn-ea"/>
                <a:sym typeface="+mn-lt"/>
              </a:rPr>
              <a:t>Narratives</a:t>
            </a:r>
          </a:p>
        </p:txBody>
      </p:sp>
      <p:sp>
        <p:nvSpPr>
          <p:cNvPr id="6" name="Title 1">
            <a:extLst>
              <a:ext uri="{FF2B5EF4-FFF2-40B4-BE49-F238E27FC236}">
                <a16:creationId xmlns:a16="http://schemas.microsoft.com/office/drawing/2014/main" id="{0E4E6E9A-1519-742F-E782-5AACA5A4645E}"/>
              </a:ext>
            </a:extLst>
          </p:cNvPr>
          <p:cNvSpPr>
            <a:spLocks noGrp="1"/>
          </p:cNvSpPr>
          <p:nvPr>
            <p:ph type="title"/>
          </p:nvPr>
        </p:nvSpPr>
        <p:spPr>
          <a:xfrm>
            <a:off x="604838" y="188913"/>
            <a:ext cx="10985500" cy="858837"/>
          </a:xfrm>
        </p:spPr>
        <p:txBody>
          <a:bodyPr>
            <a:normAutofit fontScale="90000"/>
          </a:bodyPr>
          <a:lstStyle/>
          <a:p>
            <a:r>
              <a:rPr lang="en-GB" sz="3100" b="1" dirty="0">
                <a:latin typeface="+mn-lt"/>
                <a:ea typeface="+mn-ea"/>
                <a:cs typeface="+mn-ea"/>
                <a:sym typeface="+mn-lt"/>
              </a:rPr>
              <a:t>Case Study</a:t>
            </a:r>
            <a:br>
              <a:rPr lang="en-GB" dirty="0">
                <a:latin typeface="+mn-lt"/>
                <a:ea typeface="+mn-ea"/>
                <a:cs typeface="+mn-ea"/>
                <a:sym typeface="+mn-lt"/>
              </a:rPr>
            </a:br>
            <a:r>
              <a:rPr lang="en-GB" dirty="0">
                <a:latin typeface="+mn-lt"/>
                <a:ea typeface="+mn-ea"/>
                <a:cs typeface="+mn-ea"/>
                <a:sym typeface="+mn-lt"/>
              </a:rPr>
              <a:t>Research Question &amp; Systemic Approach</a:t>
            </a:r>
          </a:p>
        </p:txBody>
      </p:sp>
    </p:spTree>
    <p:extLst>
      <p:ext uri="{BB962C8B-B14F-4D97-AF65-F5344CB8AC3E}">
        <p14:creationId xmlns:p14="http://schemas.microsoft.com/office/powerpoint/2010/main" val="25637635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203642E-D61A-F6FF-7F24-5975546F7E49}"/>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19</a:t>
            </a:fld>
            <a:endParaRPr lang="en-GB">
              <a:latin typeface="+mn-lt"/>
              <a:ea typeface="+mn-ea"/>
              <a:cs typeface="+mn-ea"/>
              <a:sym typeface="+mn-lt"/>
            </a:endParaRPr>
          </a:p>
        </p:txBody>
      </p:sp>
      <p:pic>
        <p:nvPicPr>
          <p:cNvPr id="5" name="Picture 4">
            <a:extLst>
              <a:ext uri="{FF2B5EF4-FFF2-40B4-BE49-F238E27FC236}">
                <a16:creationId xmlns:a16="http://schemas.microsoft.com/office/drawing/2014/main" id="{1C2A3972-489C-E70A-5FF2-68294DB751C4}"/>
              </a:ext>
            </a:extLst>
          </p:cNvPr>
          <p:cNvPicPr>
            <a:picLocks noChangeAspect="1"/>
          </p:cNvPicPr>
          <p:nvPr/>
        </p:nvPicPr>
        <p:blipFill>
          <a:blip r:embed="rId2"/>
          <a:stretch>
            <a:fillRect/>
          </a:stretch>
        </p:blipFill>
        <p:spPr>
          <a:xfrm>
            <a:off x="1219200" y="1133475"/>
            <a:ext cx="9753600" cy="4591050"/>
          </a:xfrm>
          <a:prstGeom prst="rect">
            <a:avLst/>
          </a:prstGeom>
        </p:spPr>
      </p:pic>
    </p:spTree>
    <p:extLst>
      <p:ext uri="{BB962C8B-B14F-4D97-AF65-F5344CB8AC3E}">
        <p14:creationId xmlns:p14="http://schemas.microsoft.com/office/powerpoint/2010/main" val="1419226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381EFEF-DFFD-8835-7DE7-D19B2A85680A}"/>
              </a:ext>
            </a:extLst>
          </p:cNvPr>
          <p:cNvSpPr/>
          <p:nvPr/>
        </p:nvSpPr>
        <p:spPr>
          <a:xfrm>
            <a:off x="543688" y="482553"/>
            <a:ext cx="1563056" cy="769441"/>
          </a:xfrm>
          <a:prstGeom prst="rect">
            <a:avLst/>
          </a:prstGeom>
          <a:noFill/>
        </p:spPr>
        <p:txBody>
          <a:bodyPr wrap="none" lIns="91440" tIns="45720" rIns="91440" bIns="45720">
            <a:spAutoFit/>
          </a:bodyPr>
          <a:lstStyle/>
          <a:p>
            <a:pPr algn="ctr"/>
            <a:r>
              <a:rPr lang="en-US" sz="4400" b="0" cap="none" spc="0">
                <a:ln w="0"/>
                <a:solidFill>
                  <a:schemeClr val="tx1"/>
                </a:solidFill>
                <a:effectLst>
                  <a:outerShdw blurRad="38100" dist="19050" dir="2700000" algn="tl" rotWithShape="0">
                    <a:schemeClr val="dk1">
                      <a:alpha val="40000"/>
                    </a:schemeClr>
                  </a:outerShdw>
                </a:effectLst>
                <a:cs typeface="+mn-ea"/>
                <a:sym typeface="+mn-lt"/>
              </a:rPr>
              <a:t>Recap</a:t>
            </a:r>
          </a:p>
        </p:txBody>
      </p:sp>
      <p:sp>
        <p:nvSpPr>
          <p:cNvPr id="4" name="Rectangle 3">
            <a:extLst>
              <a:ext uri="{FF2B5EF4-FFF2-40B4-BE49-F238E27FC236}">
                <a16:creationId xmlns:a16="http://schemas.microsoft.com/office/drawing/2014/main" id="{AF9A1BCA-99CD-E63A-02ED-887DE0B31291}"/>
              </a:ext>
            </a:extLst>
          </p:cNvPr>
          <p:cNvSpPr/>
          <p:nvPr/>
        </p:nvSpPr>
        <p:spPr>
          <a:xfrm>
            <a:off x="543688" y="1659285"/>
            <a:ext cx="11104624" cy="3539430"/>
          </a:xfrm>
          <a:prstGeom prst="rect">
            <a:avLst/>
          </a:prstGeom>
          <a:noFill/>
        </p:spPr>
        <p:txBody>
          <a:bodyPr wrap="square" lIns="91440" tIns="45720" rIns="91440" bIns="45720" anchor="ctr">
            <a:spAutoFit/>
          </a:bodyPr>
          <a:lstStyle/>
          <a:p>
            <a:r>
              <a:rPr lang="en-GB" sz="2800" i="1">
                <a:ln w="0"/>
                <a:effectLst>
                  <a:outerShdw blurRad="38100" dist="19050" dir="2700000" algn="tl" rotWithShape="0">
                    <a:schemeClr val="dk1">
                      <a:alpha val="40000"/>
                    </a:schemeClr>
                  </a:outerShdw>
                </a:effectLst>
                <a:cs typeface="+mn-ea"/>
                <a:sym typeface="+mn-lt"/>
              </a:rPr>
              <a:t>Systems thinking provides a flexible framework for exploring complex issues and supporting consultation with </a:t>
            </a:r>
            <a:r>
              <a:rPr lang="en-GB" sz="2800" i="1">
                <a:ln w="0"/>
                <a:solidFill>
                  <a:schemeClr val="accent2"/>
                </a:solidFill>
                <a:effectLst>
                  <a:outerShdw blurRad="38100" dist="19050" dir="2700000" algn="tl" rotWithShape="0">
                    <a:schemeClr val="dk1">
                      <a:alpha val="40000"/>
                    </a:schemeClr>
                  </a:outerShdw>
                </a:effectLst>
                <a:cs typeface="+mn-ea"/>
                <a:sym typeface="+mn-lt"/>
              </a:rPr>
              <a:t>diverse stakeholders</a:t>
            </a:r>
            <a:r>
              <a:rPr lang="en-GB" sz="2800" i="1">
                <a:ln w="0"/>
                <a:effectLst>
                  <a:outerShdw blurRad="38100" dist="19050" dir="2700000" algn="tl" rotWithShape="0">
                    <a:schemeClr val="dk1">
                      <a:alpha val="40000"/>
                    </a:schemeClr>
                  </a:outerShdw>
                </a:effectLst>
                <a:cs typeface="+mn-ea"/>
                <a:sym typeface="+mn-lt"/>
              </a:rPr>
              <a:t>.</a:t>
            </a:r>
          </a:p>
          <a:p>
            <a:endParaRPr lang="en-GB" sz="2800" i="1">
              <a:ln w="0"/>
              <a:effectLst>
                <a:outerShdw blurRad="38100" dist="19050" dir="2700000" algn="tl" rotWithShape="0">
                  <a:schemeClr val="dk1">
                    <a:alpha val="40000"/>
                  </a:schemeClr>
                </a:outerShdw>
              </a:effectLst>
              <a:cs typeface="+mn-ea"/>
              <a:sym typeface="+mn-lt"/>
            </a:endParaRPr>
          </a:p>
          <a:p>
            <a:r>
              <a:rPr lang="en-GB" sz="2800" i="1">
                <a:ln w="0"/>
                <a:effectLst>
                  <a:outerShdw blurRad="38100" dist="19050" dir="2700000" algn="tl" rotWithShape="0">
                    <a:schemeClr val="dk1">
                      <a:alpha val="40000"/>
                    </a:schemeClr>
                  </a:outerShdw>
                </a:effectLst>
                <a:cs typeface="+mn-ea"/>
                <a:sym typeface="+mn-lt"/>
              </a:rPr>
              <a:t>In LMIC contexts, where policy and governance structures are often informal, systems mapping is especially valuable for:</a:t>
            </a:r>
          </a:p>
          <a:p>
            <a:pPr marL="457200" indent="-457200">
              <a:buFontTx/>
              <a:buChar char="-"/>
            </a:pPr>
            <a:r>
              <a:rPr lang="en-GB" sz="2800" i="1">
                <a:ln w="0"/>
                <a:effectLst>
                  <a:outerShdw blurRad="38100" dist="19050" dir="2700000" algn="tl" rotWithShape="0">
                    <a:schemeClr val="dk1">
                      <a:alpha val="40000"/>
                    </a:schemeClr>
                  </a:outerShdw>
                </a:effectLst>
                <a:cs typeface="+mn-ea"/>
                <a:sym typeface="+mn-lt"/>
              </a:rPr>
              <a:t>eliciting deep, context-specific insights from </a:t>
            </a:r>
            <a:r>
              <a:rPr lang="en-GB" sz="2800" i="1">
                <a:ln w="0"/>
                <a:solidFill>
                  <a:schemeClr val="accent2"/>
                </a:solidFill>
                <a:effectLst>
                  <a:outerShdw blurRad="38100" dist="19050" dir="2700000" algn="tl" rotWithShape="0">
                    <a:schemeClr val="dk1">
                      <a:alpha val="40000"/>
                    </a:schemeClr>
                  </a:outerShdw>
                </a:effectLst>
                <a:cs typeface="+mn-ea"/>
                <a:sym typeface="+mn-lt"/>
              </a:rPr>
              <a:t>local actors,</a:t>
            </a:r>
          </a:p>
          <a:p>
            <a:pPr marL="457200" indent="-457200">
              <a:buFontTx/>
              <a:buChar char="-"/>
            </a:pPr>
            <a:r>
              <a:rPr lang="en-GB" sz="2800" i="1">
                <a:ln w="0"/>
                <a:solidFill>
                  <a:schemeClr val="accent2"/>
                </a:solidFill>
                <a:effectLst>
                  <a:outerShdw blurRad="38100" dist="19050" dir="2700000" algn="tl" rotWithShape="0">
                    <a:schemeClr val="dk1">
                      <a:alpha val="40000"/>
                    </a:schemeClr>
                  </a:outerShdw>
                </a:effectLst>
                <a:cs typeface="+mn-ea"/>
                <a:sym typeface="+mn-lt"/>
              </a:rPr>
              <a:t>capturing and aligning </a:t>
            </a:r>
            <a:r>
              <a:rPr lang="en-GB" sz="2800" i="1">
                <a:ln w="0"/>
                <a:effectLst>
                  <a:outerShdw blurRad="38100" dist="19050" dir="2700000" algn="tl" rotWithShape="0">
                    <a:schemeClr val="dk1">
                      <a:alpha val="40000"/>
                    </a:schemeClr>
                  </a:outerShdw>
                </a:effectLst>
                <a:cs typeface="+mn-ea"/>
                <a:sym typeface="+mn-lt"/>
              </a:rPr>
              <a:t>insiders’ knowledge of the problem,</a:t>
            </a:r>
          </a:p>
          <a:p>
            <a:pPr marL="457200" indent="-457200">
              <a:buFontTx/>
              <a:buChar char="-"/>
            </a:pPr>
            <a:r>
              <a:rPr lang="en-GB" sz="2800" i="1">
                <a:ln w="0"/>
                <a:effectLst>
                  <a:outerShdw blurRad="38100" dist="19050" dir="2700000" algn="tl" rotWithShape="0">
                    <a:schemeClr val="dk1">
                      <a:alpha val="40000"/>
                    </a:schemeClr>
                  </a:outerShdw>
                </a:effectLst>
                <a:cs typeface="+mn-ea"/>
                <a:sym typeface="+mn-lt"/>
              </a:rPr>
              <a:t>and building a </a:t>
            </a:r>
            <a:r>
              <a:rPr lang="en-GB" sz="2800" i="1">
                <a:ln w="0"/>
                <a:solidFill>
                  <a:schemeClr val="accent2"/>
                </a:solidFill>
                <a:effectLst>
                  <a:outerShdw blurRad="38100" dist="19050" dir="2700000" algn="tl" rotWithShape="0">
                    <a:schemeClr val="dk1">
                      <a:alpha val="40000"/>
                    </a:schemeClr>
                  </a:outerShdw>
                </a:effectLst>
                <a:cs typeface="+mn-ea"/>
                <a:sym typeface="+mn-lt"/>
              </a:rPr>
              <a:t>shared understanding </a:t>
            </a:r>
            <a:r>
              <a:rPr lang="en-GB" sz="2800" i="1">
                <a:ln w="0"/>
                <a:effectLst>
                  <a:outerShdw blurRad="38100" dist="19050" dir="2700000" algn="tl" rotWithShape="0">
                    <a:schemeClr val="dk1">
                      <a:alpha val="40000"/>
                    </a:schemeClr>
                  </a:outerShdw>
                </a:effectLst>
                <a:cs typeface="+mn-ea"/>
                <a:sym typeface="+mn-lt"/>
              </a:rPr>
              <a:t>to inform intervention design.</a:t>
            </a:r>
          </a:p>
        </p:txBody>
      </p:sp>
    </p:spTree>
    <p:extLst>
      <p:ext uri="{BB962C8B-B14F-4D97-AF65-F5344CB8AC3E}">
        <p14:creationId xmlns:p14="http://schemas.microsoft.com/office/powerpoint/2010/main" val="12603248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0205F-CEEC-37F3-4352-AF9510BE8A30}"/>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C1BA962-04D9-7105-4739-4DF4AF7556E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20</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53530870-E324-7ACF-CA3B-07B5541B4D28}"/>
              </a:ext>
            </a:extLst>
          </p:cNvPr>
          <p:cNvSpPr txBox="1">
            <a:spLocks/>
          </p:cNvSpPr>
          <p:nvPr/>
        </p:nvSpPr>
        <p:spPr>
          <a:xfrm>
            <a:off x="479239" y="1379391"/>
            <a:ext cx="10491151" cy="4934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defRPr/>
            </a:pPr>
            <a:r>
              <a:rPr lang="en-GB" dirty="0">
                <a:cs typeface="+mn-ea"/>
                <a:sym typeface="+mn-lt"/>
              </a:rPr>
              <a:t>Global urbanisation accelerates (1.2 million people/week, World Bank) </a:t>
            </a:r>
          </a:p>
          <a:p>
            <a:pPr>
              <a:buFont typeface="Wingdings" panose="05000000000000000000" pitchFamily="2" charset="2"/>
              <a:buChar char="Ø"/>
              <a:defRPr/>
            </a:pPr>
            <a:endParaRPr lang="en-GB" dirty="0">
              <a:cs typeface="+mn-ea"/>
              <a:sym typeface="+mn-lt"/>
            </a:endParaRPr>
          </a:p>
          <a:p>
            <a:pPr>
              <a:buFont typeface="Wingdings" panose="05000000000000000000" pitchFamily="2" charset="2"/>
              <a:buChar char="Ø"/>
              <a:defRPr/>
            </a:pPr>
            <a:r>
              <a:rPr lang="en-GB" dirty="0">
                <a:cs typeface="+mn-ea"/>
                <a:sym typeface="+mn-lt"/>
              </a:rPr>
              <a:t>A large majority unable to benefit from city opportunities </a:t>
            </a:r>
          </a:p>
          <a:p>
            <a:pPr lvl="1">
              <a:buFont typeface="Courier New" panose="02070309020205020404" pitchFamily="49" charset="0"/>
              <a:buChar char="o"/>
              <a:defRPr/>
            </a:pPr>
            <a:r>
              <a:rPr lang="en-GB" dirty="0">
                <a:solidFill>
                  <a:srgbClr val="A02B93"/>
                </a:solidFill>
                <a:cs typeface="+mn-ea"/>
                <a:sym typeface="+mn-lt"/>
              </a:rPr>
              <a:t>Exponential expansion of informal settlements (“urban paradox”). By 2050, more than 3 billion people are expected to live in urban slums.</a:t>
            </a:r>
          </a:p>
          <a:p>
            <a:pPr lvl="1">
              <a:buFont typeface="Courier New" panose="02070309020205020404" pitchFamily="49" charset="0"/>
              <a:buChar char="o"/>
              <a:defRPr/>
            </a:pPr>
            <a:r>
              <a:rPr lang="en-GB" dirty="0">
                <a:solidFill>
                  <a:srgbClr val="A02B93"/>
                </a:solidFill>
                <a:cs typeface="+mn-ea"/>
                <a:sym typeface="+mn-lt"/>
              </a:rPr>
              <a:t>Despite numbers, communities often remain invisible in official data and development programmes, trapping residents in cycles of poverty and deprivation [5].</a:t>
            </a: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p:txBody>
      </p:sp>
      <p:sp>
        <p:nvSpPr>
          <p:cNvPr id="5" name="Title 1">
            <a:extLst>
              <a:ext uri="{FF2B5EF4-FFF2-40B4-BE49-F238E27FC236}">
                <a16:creationId xmlns:a16="http://schemas.microsoft.com/office/drawing/2014/main" id="{93EB9D68-D771-F97C-4613-CE6C73A7DB2A}"/>
              </a:ext>
            </a:extLst>
          </p:cNvPr>
          <p:cNvSpPr txBox="1">
            <a:spLocks/>
          </p:cNvSpPr>
          <p:nvPr/>
        </p:nvSpPr>
        <p:spPr>
          <a:xfrm>
            <a:off x="635650" y="456061"/>
            <a:ext cx="10491151" cy="568335"/>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sysClr val="windowText" lastClr="000000"/>
                </a:solidFill>
                <a:effectLst/>
                <a:uLnTx/>
                <a:uFillTx/>
                <a:latin typeface="+mn-lt"/>
                <a:ea typeface="+mn-ea"/>
                <a:cs typeface="+mn-ea"/>
                <a:sym typeface="+mn-lt"/>
              </a:rPr>
              <a:t>Situation overview</a:t>
            </a:r>
          </a:p>
        </p:txBody>
      </p:sp>
    </p:spTree>
    <p:extLst>
      <p:ext uri="{BB962C8B-B14F-4D97-AF65-F5344CB8AC3E}">
        <p14:creationId xmlns:p14="http://schemas.microsoft.com/office/powerpoint/2010/main" val="1026785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184814-849B-E1CD-9220-53DB2E5AAFF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29502A-628D-6BF1-78E4-21F580BF8E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21</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A5AFD0AE-815A-F9FC-37B5-AC6681CD458D}"/>
              </a:ext>
            </a:extLst>
          </p:cNvPr>
          <p:cNvSpPr txBox="1">
            <a:spLocks/>
          </p:cNvSpPr>
          <p:nvPr/>
        </p:nvSpPr>
        <p:spPr>
          <a:xfrm>
            <a:off x="479239" y="1379391"/>
            <a:ext cx="10491151" cy="4934910"/>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lvl="0" algn="l" defTabSz="914400" rtl="0" eaLnBrk="1" fontAlgn="auto" latinLnBrk="0" hangingPunct="1">
              <a:lnSpc>
                <a:spcPct val="90000"/>
              </a:lnSpc>
              <a:spcBef>
                <a:spcPts val="1000"/>
              </a:spcBef>
              <a:spcAft>
                <a:spcPts val="0"/>
              </a:spcAft>
              <a:buClrTx/>
              <a:buSzTx/>
              <a:buFont typeface="Wingdings" panose="05000000000000000000" pitchFamily="2" charset="2"/>
              <a:buChar char="Ø"/>
              <a:tabLst/>
              <a:defRPr/>
            </a:pPr>
            <a:r>
              <a:rPr kumimoji="0" lang="en-US" b="0" i="0" u="none" strike="noStrike" kern="1200" cap="none" spc="0" normalizeH="0" baseline="0" noProof="0" dirty="0">
                <a:ln>
                  <a:noFill/>
                </a:ln>
                <a:solidFill>
                  <a:sysClr val="windowText" lastClr="000000"/>
                </a:solidFill>
                <a:effectLst/>
                <a:uLnTx/>
                <a:uFillTx/>
                <a:cs typeface="+mn-ea"/>
                <a:sym typeface="+mn-lt"/>
              </a:rPr>
              <a:t>Communities in informal urban settlement must meet essential energy needs</a:t>
            </a:r>
          </a:p>
          <a:p>
            <a:pPr marR="0" lvl="1" fontAlgn="auto">
              <a:lnSpc>
                <a:spcPct val="110000"/>
              </a:lnSpc>
              <a:spcAft>
                <a:spcPts val="0"/>
              </a:spcAft>
              <a:buClrTx/>
              <a:buSzTx/>
              <a:buFont typeface="Courier New" panose="02070309020205020404" pitchFamily="49" charset="0"/>
              <a:buChar char="o"/>
              <a:tabLst/>
              <a:defRPr/>
            </a:pPr>
            <a:r>
              <a:rPr lang="en-US" dirty="0">
                <a:solidFill>
                  <a:srgbClr val="A02B93"/>
                </a:solidFill>
                <a:cs typeface="+mn-ea"/>
                <a:sym typeface="+mn-lt"/>
              </a:rPr>
              <a:t>Kenya power wishes to increase formal access and demand </a:t>
            </a:r>
          </a:p>
          <a:p>
            <a:pPr marR="0" lvl="1" fontAlgn="auto">
              <a:lnSpc>
                <a:spcPct val="110000"/>
              </a:lnSpc>
              <a:spcAft>
                <a:spcPts val="0"/>
              </a:spcAft>
              <a:buClrTx/>
              <a:buSzTx/>
              <a:buFont typeface="Courier New" panose="02070309020205020404" pitchFamily="49" charset="0"/>
              <a:buChar char="o"/>
              <a:tabLst/>
              <a:defRPr/>
            </a:pPr>
            <a:r>
              <a:rPr lang="en-US" dirty="0">
                <a:solidFill>
                  <a:srgbClr val="A02B93"/>
                </a:solidFill>
                <a:cs typeface="+mn-ea"/>
                <a:sym typeface="+mn-lt"/>
              </a:rPr>
              <a:t>Several programs and efforts towards the universalization of access have been designed, including under the KSEP and Kenya Vision 2030. </a:t>
            </a:r>
            <a:r>
              <a:rPr lang="en-GB" dirty="0">
                <a:solidFill>
                  <a:srgbClr val="A02B93"/>
                </a:solidFill>
                <a:cs typeface="+mn-ea"/>
                <a:sym typeface="+mn-lt"/>
              </a:rPr>
              <a:t>The National Energy Policy 2025-2034 aims to help guide just energy transitions and improved quality of life. </a:t>
            </a:r>
          </a:p>
          <a:p>
            <a:pPr marR="0" lvl="1" fontAlgn="auto">
              <a:lnSpc>
                <a:spcPct val="110000"/>
              </a:lnSpc>
              <a:spcAft>
                <a:spcPts val="0"/>
              </a:spcAft>
              <a:buClrTx/>
              <a:buSzTx/>
              <a:buFont typeface="Courier New" panose="02070309020205020404" pitchFamily="49" charset="0"/>
              <a:buChar char="o"/>
              <a:tabLst/>
              <a:defRPr/>
            </a:pPr>
            <a:r>
              <a:rPr lang="en-GB" dirty="0">
                <a:solidFill>
                  <a:srgbClr val="A02B93"/>
                </a:solidFill>
                <a:cs typeface="+mn-ea"/>
                <a:sym typeface="+mn-lt"/>
              </a:rPr>
              <a:t>BUT no real change</a:t>
            </a: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b="0" i="0" u="none" strike="noStrike" kern="1200" cap="none" spc="0" normalizeH="0" baseline="0" noProof="0" dirty="0">
              <a:ln>
                <a:noFill/>
              </a:ln>
              <a:solidFill>
                <a:srgbClr val="0E2841"/>
              </a:solidFill>
              <a:effectLst/>
              <a:uLnTx/>
              <a:uFillTx/>
              <a:cs typeface="+mn-ea"/>
              <a:sym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ysClr val="windowText" lastClr="000000"/>
                </a:solidFill>
                <a:effectLst/>
                <a:uLnTx/>
                <a:uFillTx/>
                <a:cs typeface="+mn-ea"/>
                <a:sym typeface="+mn-lt"/>
              </a:rPr>
              <a:t>Recognised challenges include</a:t>
            </a:r>
          </a:p>
          <a:p>
            <a:pPr lvl="1">
              <a:lnSpc>
                <a:spcPct val="110000"/>
              </a:lnSpc>
              <a:buFont typeface="Courier New" panose="02070309020205020404" pitchFamily="49" charset="0"/>
              <a:buChar char="o"/>
              <a:defRPr/>
            </a:pPr>
            <a:r>
              <a:rPr lang="en-US" dirty="0">
                <a:solidFill>
                  <a:srgbClr val="A02B93"/>
                </a:solidFill>
                <a:cs typeface="+mn-ea"/>
                <a:sym typeface="+mn-lt"/>
              </a:rPr>
              <a:t>Increasing population </a:t>
            </a:r>
          </a:p>
          <a:p>
            <a:pPr lvl="1">
              <a:lnSpc>
                <a:spcPct val="110000"/>
              </a:lnSpc>
              <a:buFont typeface="Courier New" panose="02070309020205020404" pitchFamily="49" charset="0"/>
              <a:buChar char="o"/>
              <a:defRPr/>
            </a:pPr>
            <a:r>
              <a:rPr lang="en-US" dirty="0">
                <a:solidFill>
                  <a:srgbClr val="A02B93"/>
                </a:solidFill>
                <a:cs typeface="+mn-ea"/>
                <a:sym typeface="+mn-lt"/>
              </a:rPr>
              <a:t>Need for flexible and affordable supply</a:t>
            </a:r>
          </a:p>
          <a:p>
            <a:pPr lvl="1">
              <a:lnSpc>
                <a:spcPct val="110000"/>
              </a:lnSpc>
              <a:buFont typeface="Courier New" panose="02070309020205020404" pitchFamily="49" charset="0"/>
              <a:buChar char="o"/>
              <a:defRPr/>
            </a:pPr>
            <a:r>
              <a:rPr lang="en-US" dirty="0">
                <a:solidFill>
                  <a:srgbClr val="A02B93"/>
                </a:solidFill>
                <a:cs typeface="+mn-ea"/>
                <a:sym typeface="+mn-lt"/>
              </a:rPr>
              <a:t>Lack of data and involvement of marginalized populations</a:t>
            </a:r>
          </a:p>
          <a:p>
            <a:pPr lvl="1">
              <a:lnSpc>
                <a:spcPct val="110000"/>
              </a:lnSpc>
              <a:buFont typeface="Courier New" panose="02070309020205020404" pitchFamily="49" charset="0"/>
              <a:buChar char="o"/>
              <a:defRPr/>
            </a:pPr>
            <a:r>
              <a:rPr lang="en-GB" dirty="0">
                <a:solidFill>
                  <a:srgbClr val="A02B93"/>
                </a:solidFill>
                <a:cs typeface="+mn-ea"/>
                <a:sym typeface="+mn-lt"/>
              </a:rPr>
              <a:t>Special status of urban informal settlements (e.g. bad perceptions, illegal status, marginalisation)</a:t>
            </a:r>
            <a:endParaRPr lang="en-US" dirty="0">
              <a:solidFill>
                <a:srgbClr val="A02B93"/>
              </a:solidFill>
              <a:cs typeface="+mn-ea"/>
              <a:sym typeface="+mn-lt"/>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p:txBody>
      </p:sp>
      <p:sp>
        <p:nvSpPr>
          <p:cNvPr id="5" name="Title 1">
            <a:extLst>
              <a:ext uri="{FF2B5EF4-FFF2-40B4-BE49-F238E27FC236}">
                <a16:creationId xmlns:a16="http://schemas.microsoft.com/office/drawing/2014/main" id="{736445D9-9B68-4AC5-10FD-DC66A646D63A}"/>
              </a:ext>
            </a:extLst>
          </p:cNvPr>
          <p:cNvSpPr txBox="1">
            <a:spLocks/>
          </p:cNvSpPr>
          <p:nvPr/>
        </p:nvSpPr>
        <p:spPr>
          <a:xfrm>
            <a:off x="635650" y="456061"/>
            <a:ext cx="10491151" cy="568335"/>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sysClr val="windowText" lastClr="000000"/>
                </a:solidFill>
                <a:effectLst/>
                <a:uLnTx/>
                <a:uFillTx/>
                <a:latin typeface="+mn-lt"/>
                <a:ea typeface="+mn-ea"/>
                <a:cs typeface="+mn-ea"/>
                <a:sym typeface="+mn-lt"/>
              </a:rPr>
              <a:t>Situation overview</a:t>
            </a:r>
          </a:p>
        </p:txBody>
      </p:sp>
    </p:spTree>
    <p:extLst>
      <p:ext uri="{BB962C8B-B14F-4D97-AF65-F5344CB8AC3E}">
        <p14:creationId xmlns:p14="http://schemas.microsoft.com/office/powerpoint/2010/main" val="3041133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E5454-5F1F-9EC6-B24A-7936E3914EFB}"/>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E3395EF-5B28-FCEF-02AD-FBBC99203E3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22</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ADEBB319-A6C8-807D-2AA2-37C7AB8BA0F3}"/>
              </a:ext>
            </a:extLst>
          </p:cNvPr>
          <p:cNvSpPr txBox="1">
            <a:spLocks/>
          </p:cNvSpPr>
          <p:nvPr/>
        </p:nvSpPr>
        <p:spPr>
          <a:xfrm>
            <a:off x="479239" y="1379391"/>
            <a:ext cx="10491151" cy="4934910"/>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nSpc>
                <a:spcPct val="110000"/>
              </a:lnSpc>
              <a:buFont typeface="Courier New" panose="02070309020205020404" pitchFamily="49" charset="0"/>
              <a:buChar char="o"/>
              <a:defRPr/>
            </a:pPr>
            <a:r>
              <a:rPr lang="en-GB" sz="3100" dirty="0" err="1">
                <a:solidFill>
                  <a:srgbClr val="A02B93"/>
                </a:solidFill>
                <a:cs typeface="+mn-ea"/>
                <a:sym typeface="+mn-lt"/>
              </a:rPr>
              <a:t>Mathare</a:t>
            </a:r>
            <a:r>
              <a:rPr lang="en-GB" sz="3100" dirty="0">
                <a:solidFill>
                  <a:srgbClr val="A02B93"/>
                </a:solidFill>
                <a:cs typeface="+mn-ea"/>
                <a:sym typeface="+mn-lt"/>
              </a:rPr>
              <a:t> is one of Nairobi’s oldest and most densely populated informal settlements (Njoroge, 2020). More than 500,000 people live within approximately 3 square miles</a:t>
            </a:r>
          </a:p>
          <a:p>
            <a:pPr lvl="1">
              <a:lnSpc>
                <a:spcPct val="110000"/>
              </a:lnSpc>
              <a:buFont typeface="Courier New" panose="02070309020205020404" pitchFamily="49" charset="0"/>
              <a:buChar char="o"/>
              <a:defRPr/>
            </a:pPr>
            <a:r>
              <a:rPr lang="en-GB" sz="3100" dirty="0">
                <a:solidFill>
                  <a:srgbClr val="A02B93"/>
                </a:solidFill>
                <a:cs typeface="+mn-ea"/>
                <a:sym typeface="+mn-lt"/>
              </a:rPr>
              <a:t>A vibrant place and community, but residents face chronic deprivation, e.g. no sewage or road infrastructure, exposition to violence and conflicts  </a:t>
            </a:r>
          </a:p>
          <a:p>
            <a:pPr lvl="1">
              <a:lnSpc>
                <a:spcPct val="110000"/>
              </a:lnSpc>
              <a:buFont typeface="Courier New" panose="02070309020205020404" pitchFamily="49" charset="0"/>
              <a:buChar char="o"/>
              <a:defRPr/>
            </a:pPr>
            <a:r>
              <a:rPr lang="en-GB" sz="3100" dirty="0">
                <a:solidFill>
                  <a:srgbClr val="A02B93"/>
                </a:solidFill>
                <a:cs typeface="+mn-ea"/>
                <a:sym typeface="+mn-lt"/>
              </a:rPr>
              <a:t>Despite subsidy programmes many HH cannot afford formal electricity</a:t>
            </a:r>
          </a:p>
          <a:p>
            <a:pPr lvl="1">
              <a:lnSpc>
                <a:spcPct val="110000"/>
              </a:lnSpc>
              <a:buFont typeface="Courier New" panose="02070309020205020404" pitchFamily="49" charset="0"/>
              <a:buChar char="o"/>
              <a:defRPr/>
            </a:pPr>
            <a:r>
              <a:rPr lang="en-GB" sz="3100" dirty="0">
                <a:solidFill>
                  <a:srgbClr val="A02B93"/>
                </a:solidFill>
                <a:cs typeface="+mn-ea"/>
                <a:sym typeface="+mn-lt"/>
              </a:rPr>
              <a:t>Informal electricity suppliers (cartels) play an important role in bridging the energy access gap in the settlement, bringing advantages as well as risks. </a:t>
            </a:r>
            <a:endParaRPr lang="en-GB" dirty="0">
              <a:solidFill>
                <a:prstClr val="black"/>
              </a:solidFill>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b="0" i="0" u="none" strike="noStrike" kern="1200" cap="none" spc="0" normalizeH="0" baseline="0" noProof="0" dirty="0">
              <a:ln>
                <a:noFill/>
              </a:ln>
              <a:solidFill>
                <a:srgbClr val="0E2841"/>
              </a:solidFill>
              <a:effectLst/>
              <a:uLnTx/>
              <a:uFillTx/>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b="0" i="0" u="none" strike="noStrike" kern="1200" cap="none" spc="0" normalizeH="0" baseline="0" noProof="0" dirty="0">
              <a:ln>
                <a:noFill/>
              </a:ln>
              <a:solidFill>
                <a:srgbClr val="0E2841"/>
              </a:solidFill>
              <a:effectLst/>
              <a:uLnTx/>
              <a:uFillTx/>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sz="2000" b="0" i="0" u="none" strike="noStrike" kern="1200" cap="none" spc="0" normalizeH="0" baseline="0" noProof="0" dirty="0">
              <a:ln>
                <a:noFill/>
              </a:ln>
              <a:solidFill>
                <a:srgbClr val="0E2841"/>
              </a:solidFill>
              <a:effectLst/>
              <a:uLnTx/>
              <a:uFillTx/>
              <a:cs typeface="+mn-ea"/>
              <a:sym typeface="+mn-lt"/>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p:txBody>
      </p:sp>
      <p:sp>
        <p:nvSpPr>
          <p:cNvPr id="5" name="Title 1">
            <a:extLst>
              <a:ext uri="{FF2B5EF4-FFF2-40B4-BE49-F238E27FC236}">
                <a16:creationId xmlns:a16="http://schemas.microsoft.com/office/drawing/2014/main" id="{1567C3A7-CD53-12DF-4D9D-2C8D2D809FA1}"/>
              </a:ext>
            </a:extLst>
          </p:cNvPr>
          <p:cNvSpPr txBox="1">
            <a:spLocks/>
          </p:cNvSpPr>
          <p:nvPr/>
        </p:nvSpPr>
        <p:spPr>
          <a:xfrm>
            <a:off x="635650" y="456061"/>
            <a:ext cx="10491151" cy="568335"/>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sysClr val="windowText" lastClr="000000"/>
                </a:solidFill>
                <a:effectLst/>
                <a:uLnTx/>
                <a:uFillTx/>
                <a:latin typeface="+mn-lt"/>
                <a:ea typeface="+mn-ea"/>
                <a:cs typeface="+mn-ea"/>
                <a:sym typeface="+mn-lt"/>
              </a:rPr>
              <a:t>Situation overview</a:t>
            </a:r>
          </a:p>
        </p:txBody>
      </p:sp>
    </p:spTree>
    <p:extLst>
      <p:ext uri="{BB962C8B-B14F-4D97-AF65-F5344CB8AC3E}">
        <p14:creationId xmlns:p14="http://schemas.microsoft.com/office/powerpoint/2010/main" val="3828294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11C151-5976-F3F2-283C-724E27BB4A17}"/>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3CB3CED-7DD3-960C-4F45-3F8623DF7B0D}"/>
              </a:ext>
            </a:extLst>
          </p:cNvPr>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23</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3" name="Content Placeholder 2">
            <a:extLst>
              <a:ext uri="{FF2B5EF4-FFF2-40B4-BE49-F238E27FC236}">
                <a16:creationId xmlns:a16="http://schemas.microsoft.com/office/drawing/2014/main" id="{1933A27C-A53C-4C8D-E8A8-1715CB79C97E}"/>
              </a:ext>
            </a:extLst>
          </p:cNvPr>
          <p:cNvSpPr txBox="1">
            <a:spLocks/>
          </p:cNvSpPr>
          <p:nvPr/>
        </p:nvSpPr>
        <p:spPr>
          <a:xfrm>
            <a:off x="526372" y="1522661"/>
            <a:ext cx="10491151" cy="4934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ysClr val="windowText" lastClr="000000"/>
                </a:solidFill>
                <a:effectLst/>
                <a:uLnTx/>
                <a:uFillTx/>
                <a:cs typeface="+mn-ea"/>
                <a:sym typeface="+mn-lt"/>
              </a:rPr>
              <a:t>Preliminary document analysis + expert elicitation ( with the </a:t>
            </a:r>
            <a:r>
              <a:rPr kumimoji="0" lang="en-US" b="0" i="0" u="none" strike="noStrike" kern="1200" cap="none" spc="0" normalizeH="0" baseline="0" noProof="0" dirty="0" err="1">
                <a:ln>
                  <a:noFill/>
                </a:ln>
                <a:solidFill>
                  <a:sysClr val="windowText" lastClr="000000"/>
                </a:solidFill>
                <a:effectLst/>
                <a:uLnTx/>
                <a:uFillTx/>
                <a:cs typeface="+mn-ea"/>
                <a:sym typeface="+mn-lt"/>
              </a:rPr>
              <a:t>Nuvoni</a:t>
            </a:r>
            <a:r>
              <a:rPr kumimoji="0" lang="en-US" b="0" i="0" u="none" strike="noStrike" kern="1200" cap="none" spc="0" normalizeH="0" baseline="0" noProof="0" dirty="0">
                <a:ln>
                  <a:noFill/>
                </a:ln>
                <a:solidFill>
                  <a:sysClr val="windowText" lastClr="000000"/>
                </a:solidFill>
                <a:effectLst/>
                <a:uLnTx/>
                <a:uFillTx/>
                <a:cs typeface="+mn-ea"/>
                <a:sym typeface="+mn-lt"/>
              </a:rPr>
              <a:t> research Centre)	</a:t>
            </a:r>
          </a:p>
          <a:p>
            <a:pPr lvl="1">
              <a:spcBef>
                <a:spcPts val="1000"/>
              </a:spcBef>
              <a:defRPr/>
            </a:pPr>
            <a:r>
              <a:rPr kumimoji="0" lang="en-US" b="0" i="0" u="none" strike="noStrike" kern="1200" cap="none" spc="0" normalizeH="0" baseline="0" noProof="0" dirty="0">
                <a:ln>
                  <a:noFill/>
                </a:ln>
                <a:solidFill>
                  <a:sysClr val="windowText" lastClr="000000"/>
                </a:solidFill>
                <a:effectLst/>
                <a:uLnTx/>
                <a:uFillTx/>
                <a:cs typeface="+mn-ea"/>
                <a:sym typeface="+mn-lt"/>
              </a:rPr>
              <a:t> First feedback and patterns sustaining demand</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ysClr val="windowText" lastClr="000000"/>
                </a:solidFill>
                <a:cs typeface="+mn-ea"/>
                <a:sym typeface="+mn-lt"/>
              </a:rPr>
              <a:t>Participatory and multi-stakeholders' workshop (25 attendees) in Nairobi</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ysClr val="windowText" lastClr="000000"/>
                </a:solidFill>
                <a:effectLst/>
                <a:uLnTx/>
                <a:uFillTx/>
                <a:cs typeface="+mn-ea"/>
                <a:sym typeface="+mn-lt"/>
              </a:rPr>
              <a:t>Visit to </a:t>
            </a:r>
            <a:r>
              <a:rPr lang="en-US" dirty="0" err="1">
                <a:solidFill>
                  <a:sysClr val="windowText" lastClr="000000"/>
                </a:solidFill>
                <a:cs typeface="+mn-ea"/>
                <a:sym typeface="+mn-lt"/>
              </a:rPr>
              <a:t>Mathare</a:t>
            </a:r>
            <a:r>
              <a:rPr lang="en-US" dirty="0">
                <a:solidFill>
                  <a:sysClr val="windowText" lastClr="000000"/>
                </a:solidFill>
                <a:cs typeface="+mn-ea"/>
                <a:sym typeface="+mn-lt"/>
              </a:rPr>
              <a:t>, Nairobi Eastlands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US" b="0" i="0" u="none" strike="noStrike" kern="1200" cap="none" spc="0" normalizeH="0" baseline="0" noProof="0" dirty="0">
                <a:ln>
                  <a:noFill/>
                </a:ln>
                <a:solidFill>
                  <a:sysClr val="windowText" lastClr="000000"/>
                </a:solidFill>
                <a:effectLst/>
                <a:uLnTx/>
                <a:uFillTx/>
                <a:cs typeface="+mn-ea"/>
                <a:sym typeface="+mn-lt"/>
              </a:rPr>
              <a:t>Ongoing communication with CBOs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solidFill>
                  <a:sysClr val="windowText" lastClr="000000"/>
                </a:solidFill>
                <a:cs typeface="+mn-ea"/>
                <a:sym typeface="+mn-lt"/>
              </a:rPr>
              <a:t>Iteration of CLDs</a:t>
            </a:r>
            <a:endParaRPr kumimoji="0" lang="en-US" b="0" i="0" u="none" strike="noStrike" kern="1200" cap="none" spc="0" normalizeH="0" baseline="0" noProof="0" dirty="0">
              <a:ln>
                <a:noFill/>
              </a:ln>
              <a:solidFill>
                <a:sysClr val="windowText" lastClr="000000"/>
              </a:solidFill>
              <a:effectLst/>
              <a:uLnTx/>
              <a:uFillTx/>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b="0" i="0" u="none" strike="noStrike" kern="1200" cap="none" spc="0" normalizeH="0" baseline="0" noProof="0" dirty="0">
              <a:ln>
                <a:noFill/>
              </a:ln>
              <a:solidFill>
                <a:srgbClr val="0E2841"/>
              </a:solidFill>
              <a:effectLst/>
              <a:uLnTx/>
              <a:uFillTx/>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b="0" i="0" u="none" strike="noStrike" kern="1200" cap="none" spc="0" normalizeH="0" baseline="0" noProof="0" dirty="0">
              <a:ln>
                <a:noFill/>
              </a:ln>
              <a:solidFill>
                <a:srgbClr val="0E2841"/>
              </a:solidFill>
              <a:effectLst/>
              <a:uLnTx/>
              <a:uFillTx/>
              <a:cs typeface="+mn-ea"/>
              <a:sym typeface="+mn-lt"/>
            </a:endParaRPr>
          </a:p>
          <a:p>
            <a:pPr marL="685800" marR="0" lvl="1" indent="-228600" algn="l" defTabSz="914400" rtl="0" eaLnBrk="1" fontAlgn="auto" latinLnBrk="0" hangingPunct="1">
              <a:lnSpc>
                <a:spcPct val="90000"/>
              </a:lnSpc>
              <a:spcBef>
                <a:spcPts val="500"/>
              </a:spcBef>
              <a:spcAft>
                <a:spcPts val="0"/>
              </a:spcAft>
              <a:buClrTx/>
              <a:buSzTx/>
              <a:buFont typeface="Courier New" panose="02070309020205020404" pitchFamily="49" charset="0"/>
              <a:buChar char="o"/>
              <a:tabLst/>
              <a:defRPr/>
            </a:pPr>
            <a:endParaRPr kumimoji="0" lang="en-US" sz="2000" b="0" i="0" u="none" strike="noStrike" kern="1200" cap="none" spc="0" normalizeH="0" baseline="0" noProof="0" dirty="0">
              <a:ln>
                <a:noFill/>
              </a:ln>
              <a:solidFill>
                <a:srgbClr val="0E2841"/>
              </a:solidFill>
              <a:effectLst/>
              <a:uLnTx/>
              <a:uFillTx/>
              <a:cs typeface="+mn-ea"/>
              <a:sym typeface="+mn-lt"/>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100000"/>
              </a:lnSpc>
              <a:spcBef>
                <a:spcPts val="1000"/>
              </a:spcBef>
              <a:spcAft>
                <a:spcPts val="0"/>
              </a:spcAft>
              <a:buClrTx/>
              <a:buSzTx/>
              <a:buFont typeface="Arial" panose="020B0604020202020204" pitchFamily="34" charset="0"/>
              <a:buChar char="•"/>
              <a:tabLst/>
              <a:defRPr/>
            </a:pPr>
            <a:endParaRPr kumimoji="0" lang="en-GB"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a:p>
            <a:pPr marL="457200" marR="0" lvl="1"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GB" sz="2000" b="0" i="0" u="none" strike="noStrike" kern="1200" cap="none" spc="0" normalizeH="0" baseline="0" noProof="0" dirty="0">
              <a:ln>
                <a:noFill/>
              </a:ln>
              <a:solidFill>
                <a:sysClr val="windowText" lastClr="000000"/>
              </a:solidFill>
              <a:effectLst/>
              <a:uLnTx/>
              <a:uFillTx/>
              <a:cs typeface="+mn-ea"/>
              <a:sym typeface="+mn-lt"/>
            </a:endParaRPr>
          </a:p>
        </p:txBody>
      </p:sp>
      <p:sp>
        <p:nvSpPr>
          <p:cNvPr id="5" name="Title 1">
            <a:extLst>
              <a:ext uri="{FF2B5EF4-FFF2-40B4-BE49-F238E27FC236}">
                <a16:creationId xmlns:a16="http://schemas.microsoft.com/office/drawing/2014/main" id="{F1194CA1-7899-C342-5861-8591E4F608AD}"/>
              </a:ext>
            </a:extLst>
          </p:cNvPr>
          <p:cNvSpPr txBox="1">
            <a:spLocks/>
          </p:cNvSpPr>
          <p:nvPr/>
        </p:nvSpPr>
        <p:spPr>
          <a:xfrm>
            <a:off x="635650" y="456061"/>
            <a:ext cx="10491151" cy="568335"/>
          </a:xfrm>
          <a:prstGeom prst="rect">
            <a:avLst/>
          </a:prstGeom>
        </p:spPr>
        <p:txBody>
          <a:bodyPr vert="horz" lIns="91440" tIns="45720" rIns="91440" bIns="45720" rtlCol="0" anchor="t">
            <a:normAutofit fontScale="92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4000" b="0" i="0" u="none" strike="noStrike" kern="1200" cap="none" spc="0" normalizeH="0" baseline="0" noProof="0">
                <a:ln>
                  <a:noFill/>
                </a:ln>
                <a:solidFill>
                  <a:sysClr val="windowText" lastClr="000000"/>
                </a:solidFill>
                <a:effectLst/>
                <a:uLnTx/>
                <a:uFillTx/>
                <a:latin typeface="+mn-lt"/>
                <a:ea typeface="+mn-ea"/>
                <a:cs typeface="+mn-ea"/>
                <a:sym typeface="+mn-lt"/>
              </a:rPr>
              <a:t>Research design</a:t>
            </a:r>
          </a:p>
        </p:txBody>
      </p:sp>
    </p:spTree>
    <p:extLst>
      <p:ext uri="{BB962C8B-B14F-4D97-AF65-F5344CB8AC3E}">
        <p14:creationId xmlns:p14="http://schemas.microsoft.com/office/powerpoint/2010/main" val="29411706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6C9B0-D3AE-921B-9C47-9C8B0A5548D6}"/>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B350C9F-635F-665E-3AFA-981E1E119FA4}"/>
              </a:ext>
            </a:extLst>
          </p:cNvPr>
          <p:cNvSpPr txBox="1">
            <a:spLocks/>
          </p:cNvSpPr>
          <p:nvPr/>
        </p:nvSpPr>
        <p:spPr>
          <a:xfrm>
            <a:off x="363091" y="184569"/>
            <a:ext cx="10690000" cy="1325600"/>
          </a:xfrm>
          <a:prstGeom prst="rect">
            <a:avLst/>
          </a:prstGeom>
          <a:noFill/>
          <a:ln>
            <a:noFill/>
          </a:ln>
        </p:spPr>
        <p:txBody>
          <a:bodyPr spcFirstLastPara="1" vert="horz" wrap="square" lIns="68575" tIns="34275" rIns="68575" bIns="34275"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spcAft>
                <a:spcPts val="600"/>
              </a:spcAft>
              <a:buClr>
                <a:schemeClr val="dk1"/>
              </a:buClr>
              <a:buSzPts val="4400"/>
            </a:pPr>
            <a:r>
              <a:rPr lang="en-US" sz="4000" b="0" i="0" u="none" strike="noStrike" cap="none">
                <a:solidFill>
                  <a:schemeClr val="dk1"/>
                </a:solidFill>
                <a:latin typeface="+mn-lt"/>
                <a:ea typeface="+mn-ea"/>
                <a:cs typeface="+mn-ea"/>
                <a:sym typeface="+mn-lt"/>
              </a:rPr>
              <a:t>Key themes and patterns</a:t>
            </a:r>
          </a:p>
        </p:txBody>
      </p:sp>
      <p:sp>
        <p:nvSpPr>
          <p:cNvPr id="3" name="Slide Number Placeholder 2">
            <a:extLst>
              <a:ext uri="{FF2B5EF4-FFF2-40B4-BE49-F238E27FC236}">
                <a16:creationId xmlns:a16="http://schemas.microsoft.com/office/drawing/2014/main" id="{AB3C0682-919C-9261-D7B0-1ADFD37444DF}"/>
              </a:ext>
            </a:extLst>
          </p:cNvPr>
          <p:cNvSpPr>
            <a:spLocks noGrp="1"/>
          </p:cNvSpPr>
          <p:nvPr>
            <p:ph type="sldNum" idx="12"/>
          </p:nvPr>
        </p:nvSpPr>
        <p:spPr>
          <a:xfrm>
            <a:off x="11699893" y="6457571"/>
            <a:ext cx="424400" cy="365200"/>
          </a:xfrm>
        </p:spPr>
        <p:txBody>
          <a:bodyPr spcFirstLastPara="1" wrap="square" lIns="68575" tIns="34275" rIns="68575" bIns="34275" anchor="ctr" anchorCtr="0">
            <a:normAutofit/>
          </a:bodyPr>
          <a:lstStyle/>
          <a:p>
            <a:pPr>
              <a:lnSpc>
                <a:spcPct val="90000"/>
              </a:lnSpc>
              <a:spcAft>
                <a:spcPts val="600"/>
              </a:spcAft>
            </a:pPr>
            <a:fld id="{00000000-1234-1234-1234-123412341234}" type="slidenum">
              <a:rPr lang="en-GB" smtClean="0">
                <a:latin typeface="+mn-lt"/>
                <a:ea typeface="+mn-ea"/>
                <a:cs typeface="+mn-ea"/>
                <a:sym typeface="+mn-lt"/>
              </a:rPr>
              <a:pPr>
                <a:lnSpc>
                  <a:spcPct val="90000"/>
                </a:lnSpc>
                <a:spcAft>
                  <a:spcPts val="600"/>
                </a:spcAft>
              </a:pPr>
              <a:t>24</a:t>
            </a:fld>
            <a:endParaRPr lang="en-GB">
              <a:latin typeface="+mn-lt"/>
              <a:ea typeface="+mn-ea"/>
              <a:cs typeface="+mn-ea"/>
              <a:sym typeface="+mn-lt"/>
            </a:endParaRPr>
          </a:p>
        </p:txBody>
      </p:sp>
      <p:sp>
        <p:nvSpPr>
          <p:cNvPr id="5" name="Content Placeholder 2">
            <a:extLst>
              <a:ext uri="{FF2B5EF4-FFF2-40B4-BE49-F238E27FC236}">
                <a16:creationId xmlns:a16="http://schemas.microsoft.com/office/drawing/2014/main" id="{40CFAA1D-472D-CF15-67ED-C9B9D8CE3E1D}"/>
              </a:ext>
            </a:extLst>
          </p:cNvPr>
          <p:cNvSpPr txBox="1">
            <a:spLocks/>
          </p:cNvSpPr>
          <p:nvPr/>
        </p:nvSpPr>
        <p:spPr>
          <a:xfrm>
            <a:off x="242964" y="847369"/>
            <a:ext cx="8670838" cy="4592794"/>
          </a:xfrm>
          <a:prstGeom prst="rect">
            <a:avLst/>
          </a:prstGeom>
          <a:no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fontAlgn="auto">
              <a:spcBef>
                <a:spcPts val="500"/>
              </a:spcBef>
              <a:spcAft>
                <a:spcPts val="0"/>
              </a:spcAft>
              <a:buClrTx/>
              <a:buSzTx/>
              <a:buNone/>
              <a:tabLst/>
              <a:defRPr/>
            </a:pPr>
            <a:endParaRPr kumimoji="0" lang="en-US" b="0" i="0" u="none" strike="noStrike" kern="1200" cap="none" spc="0" normalizeH="0" baseline="0" noProof="0" dirty="0">
              <a:ln>
                <a:noFill/>
              </a:ln>
              <a:solidFill>
                <a:schemeClr val="accent4">
                  <a:lumMod val="50000"/>
                </a:schemeClr>
              </a:solidFill>
              <a:effectLst/>
              <a:uLnTx/>
              <a:uFillTx/>
              <a:cs typeface="+mn-ea"/>
              <a:sym typeface="+mn-lt"/>
            </a:endParaRPr>
          </a:p>
          <a:p>
            <a:pPr marL="114300" lvl="1" indent="-342900">
              <a:defRPr/>
            </a:pPr>
            <a:r>
              <a:rPr lang="en-US" u="sng" dirty="0">
                <a:solidFill>
                  <a:schemeClr val="accent4">
                    <a:lumMod val="50000"/>
                  </a:schemeClr>
                </a:solidFill>
                <a:cs typeface="+mn-ea"/>
                <a:sym typeface="+mn-lt"/>
              </a:rPr>
              <a:t>Governance and trust: </a:t>
            </a:r>
            <a:r>
              <a:rPr lang="en-US" i="1" u="sng" dirty="0">
                <a:solidFill>
                  <a:schemeClr val="accent4">
                    <a:lumMod val="50000"/>
                  </a:schemeClr>
                </a:solidFill>
                <a:cs typeface="+mn-ea"/>
                <a:sym typeface="+mn-lt"/>
              </a:rPr>
              <a:t>Unintended consequences of top-down interventions</a:t>
            </a:r>
            <a:r>
              <a:rPr lang="en-US" i="1" dirty="0">
                <a:solidFill>
                  <a:schemeClr val="accent4">
                    <a:lumMod val="50000"/>
                  </a:schemeClr>
                </a:solidFill>
                <a:cs typeface="+mn-ea"/>
                <a:sym typeface="+mn-lt"/>
              </a:rPr>
              <a:t> </a:t>
            </a:r>
          </a:p>
          <a:p>
            <a:pPr marL="0" lvl="1" indent="0">
              <a:buNone/>
              <a:defRPr/>
            </a:pPr>
            <a:r>
              <a:rPr lang="en-US" dirty="0">
                <a:solidFill>
                  <a:schemeClr val="accent4">
                    <a:lumMod val="50000"/>
                  </a:schemeClr>
                </a:solidFill>
                <a:cs typeface="+mn-ea"/>
                <a:sym typeface="+mn-lt"/>
              </a:rPr>
              <a:t> Punitive interventions, gaps in energy access, trust, archetype policy resistance</a:t>
            </a:r>
          </a:p>
          <a:p>
            <a:pPr marL="342900" lvl="1" indent="-342900">
              <a:buFont typeface="Wingdings" panose="05000000000000000000" pitchFamily="2" charset="2"/>
              <a:buChar char="Ø"/>
              <a:defRPr/>
            </a:pPr>
            <a:r>
              <a:rPr kumimoji="0" lang="en-US" b="0" i="1" u="none" strike="noStrike" kern="1200" cap="none" spc="0" normalizeH="0" baseline="0" noProof="0" dirty="0">
                <a:ln>
                  <a:noFill/>
                </a:ln>
                <a:solidFill>
                  <a:schemeClr val="accent4">
                    <a:lumMod val="50000"/>
                  </a:schemeClr>
                </a:solidFill>
                <a:effectLst/>
                <a:uLnTx/>
                <a:uFillTx/>
                <a:cs typeface="+mn-ea"/>
                <a:sym typeface="+mn-lt"/>
              </a:rPr>
              <a:t>Top-down policies may reduce very temporarily informal connections but lead to gaps in supply which eventually increase demand</a:t>
            </a:r>
          </a:p>
          <a:p>
            <a:pPr marL="342900" lvl="1" indent="-342900">
              <a:buFont typeface="Wingdings" panose="05000000000000000000" pitchFamily="2" charset="2"/>
              <a:buChar char="Ø"/>
              <a:defRPr/>
            </a:pPr>
            <a:endParaRPr kumimoji="0" lang="en-US" b="0" i="1" u="none" strike="noStrike" kern="1200" cap="none" spc="0" normalizeH="0" baseline="0" noProof="0" dirty="0">
              <a:ln>
                <a:noFill/>
              </a:ln>
              <a:solidFill>
                <a:schemeClr val="accent4">
                  <a:lumMod val="50000"/>
                </a:schemeClr>
              </a:solidFill>
              <a:effectLst/>
              <a:uLnTx/>
              <a:uFillTx/>
              <a:cs typeface="+mn-ea"/>
              <a:sym typeface="+mn-lt"/>
            </a:endParaRPr>
          </a:p>
          <a:p>
            <a:pPr marL="342900" lvl="1" indent="-342900">
              <a:defRPr/>
            </a:pPr>
            <a:r>
              <a:rPr lang="en-US" u="sng" dirty="0">
                <a:solidFill>
                  <a:schemeClr val="accent4">
                    <a:lumMod val="50000"/>
                  </a:schemeClr>
                </a:solidFill>
                <a:cs typeface="+mn-ea"/>
                <a:sym typeface="+mn-lt"/>
              </a:rPr>
              <a:t>Inclusion-exclusion dynamics</a:t>
            </a:r>
            <a:r>
              <a:rPr lang="en-US" dirty="0">
                <a:solidFill>
                  <a:schemeClr val="accent4">
                    <a:lumMod val="50000"/>
                  </a:schemeClr>
                </a:solidFill>
                <a:cs typeface="+mn-ea"/>
                <a:sym typeface="+mn-lt"/>
              </a:rPr>
              <a:t>:</a:t>
            </a:r>
          </a:p>
          <a:p>
            <a:pPr marL="0" lvl="1" indent="0">
              <a:buNone/>
              <a:defRPr/>
            </a:pPr>
            <a:r>
              <a:rPr lang="en-US" dirty="0">
                <a:solidFill>
                  <a:schemeClr val="accent4">
                    <a:lumMod val="50000"/>
                  </a:schemeClr>
                </a:solidFill>
                <a:cs typeface="+mn-ea"/>
                <a:sym typeface="+mn-lt"/>
              </a:rPr>
              <a:t>Exclusion from planning, data availability, contextual understanding, community engagement, marginalization</a:t>
            </a:r>
          </a:p>
          <a:p>
            <a:pPr marL="342900" lvl="1" indent="-342900">
              <a:buFont typeface="Wingdings" panose="05000000000000000000" pitchFamily="2" charset="2"/>
              <a:buChar char="Ø"/>
              <a:defRPr/>
            </a:pPr>
            <a:r>
              <a:rPr lang="en-US" i="1" dirty="0">
                <a:solidFill>
                  <a:schemeClr val="accent4">
                    <a:lumMod val="50000"/>
                  </a:schemeClr>
                </a:solidFill>
                <a:cs typeface="+mn-ea"/>
                <a:sym typeface="+mn-lt"/>
              </a:rPr>
              <a:t>Exclusion from planning reduce engagement and capability to design implementable policies</a:t>
            </a:r>
          </a:p>
          <a:p>
            <a:pPr marL="342900" lvl="1" indent="-342900">
              <a:buFont typeface="Wingdings" panose="05000000000000000000" pitchFamily="2" charset="2"/>
              <a:buChar char="Ø"/>
              <a:defRPr/>
            </a:pPr>
            <a:endParaRPr kumimoji="0" lang="en-US" b="0" i="1" u="none" strike="noStrike" kern="1200" cap="none" spc="0" normalizeH="0" baseline="0" noProof="0" dirty="0">
              <a:ln>
                <a:noFill/>
              </a:ln>
              <a:solidFill>
                <a:schemeClr val="accent4">
                  <a:lumMod val="50000"/>
                </a:schemeClr>
              </a:solidFill>
              <a:effectLst/>
              <a:uLnTx/>
              <a:uFillTx/>
              <a:cs typeface="+mn-ea"/>
              <a:sym typeface="+mn-lt"/>
            </a:endParaRPr>
          </a:p>
          <a:p>
            <a:pPr marL="342900" lvl="1" indent="-342900">
              <a:buFont typeface="Wingdings" panose="05000000000000000000" pitchFamily="2" charset="2"/>
              <a:buChar char="Ø"/>
              <a:defRPr/>
            </a:pPr>
            <a:endParaRPr kumimoji="0" lang="en-US" b="0" i="0" u="none" strike="noStrike" kern="1200" cap="none" spc="0" normalizeH="0" baseline="0" noProof="0" dirty="0">
              <a:ln>
                <a:noFill/>
              </a:ln>
              <a:solidFill>
                <a:schemeClr val="accent4">
                  <a:lumMod val="50000"/>
                </a:schemeClr>
              </a:solidFill>
              <a:effectLst/>
              <a:uLnTx/>
              <a:uFillTx/>
              <a:cs typeface="+mn-ea"/>
              <a:sym typeface="+mn-lt"/>
            </a:endParaRPr>
          </a:p>
          <a:p>
            <a:pPr marL="0" lvl="1">
              <a:buFont typeface="Courier New" panose="02070309020205020404" pitchFamily="49" charset="0"/>
              <a:buChar char="o"/>
              <a:defRPr/>
            </a:pPr>
            <a:endParaRPr kumimoji="0" lang="en-US" b="0" i="0" u="none" strike="noStrike" kern="1200" cap="none" spc="0" normalizeH="0" baseline="0" noProof="0" dirty="0">
              <a:ln>
                <a:noFill/>
              </a:ln>
              <a:solidFill>
                <a:schemeClr val="accent4">
                  <a:lumMod val="50000"/>
                </a:schemeClr>
              </a:solidFill>
              <a:effectLst/>
              <a:uLnTx/>
              <a:uFillTx/>
              <a:cs typeface="+mn-ea"/>
              <a:sym typeface="+mn-lt"/>
            </a:endParaRPr>
          </a:p>
        </p:txBody>
      </p:sp>
      <p:pic>
        <p:nvPicPr>
          <p:cNvPr id="20" name="Picture 19" descr="A close up of a painting&#10;&#10;AI-generated content may be incorrect.">
            <a:extLst>
              <a:ext uri="{FF2B5EF4-FFF2-40B4-BE49-F238E27FC236}">
                <a16:creationId xmlns:a16="http://schemas.microsoft.com/office/drawing/2014/main" id="{8A1321D7-29C5-D97F-3FC8-E776E781897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5264" y="640377"/>
            <a:ext cx="2449471" cy="5577245"/>
          </a:xfrm>
          <a:prstGeom prst="rect">
            <a:avLst/>
          </a:prstGeom>
        </p:spPr>
      </p:pic>
    </p:spTree>
    <p:extLst>
      <p:ext uri="{BB962C8B-B14F-4D97-AF65-F5344CB8AC3E}">
        <p14:creationId xmlns:p14="http://schemas.microsoft.com/office/powerpoint/2010/main" val="10648047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198FD-6037-CD05-3F32-8B320C626D0A}"/>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DEA76279-E483-C13E-2430-033218B63F86}"/>
              </a:ext>
            </a:extLst>
          </p:cNvPr>
          <p:cNvSpPr txBox="1"/>
          <p:nvPr/>
        </p:nvSpPr>
        <p:spPr>
          <a:xfrm>
            <a:off x="258039" y="5908533"/>
            <a:ext cx="7413694" cy="399020"/>
          </a:xfrm>
          <a:prstGeom prst="rect">
            <a:avLst/>
          </a:prstGeom>
          <a:noFill/>
        </p:spPr>
        <p:txBody>
          <a:bodyPr wrap="square">
            <a:spAutoFit/>
          </a:bodyPr>
          <a:lstStyle/>
          <a:p>
            <a:pPr marL="285750" marR="0" lvl="0" indent="-285750" algn="l" defTabSz="914400" rtl="0" eaLnBrk="1" fontAlgn="auto" latinLnBrk="0" hangingPunct="1">
              <a:lnSpc>
                <a:spcPct val="90000"/>
              </a:lnSpc>
              <a:spcBef>
                <a:spcPts val="1000"/>
              </a:spcBef>
              <a:spcAft>
                <a:spcPts val="0"/>
              </a:spcAft>
              <a:buClrTx/>
              <a:buSzTx/>
              <a:buFont typeface="Wingdings" panose="05000000000000000000" pitchFamily="2" charset="2"/>
              <a:buChar char="v"/>
              <a:tabLst/>
              <a:defRPr/>
            </a:pPr>
            <a:r>
              <a:rPr kumimoji="0" lang="en-US" sz="2200" b="0" i="1" u="none" strike="noStrike" kern="1200" cap="none" spc="0" normalizeH="0" baseline="0" noProof="0">
                <a:ln>
                  <a:noFill/>
                </a:ln>
                <a:solidFill>
                  <a:srgbClr val="0E2841">
                    <a:lumMod val="90000"/>
                    <a:lumOff val="10000"/>
                  </a:srgbClr>
                </a:solidFill>
                <a:effectLst/>
                <a:uLnTx/>
                <a:uFillTx/>
                <a:cs typeface="+mn-ea"/>
                <a:sym typeface="+mn-lt"/>
              </a:rPr>
              <a:t>Unintended consequences of external interventions</a:t>
            </a:r>
          </a:p>
        </p:txBody>
      </p:sp>
      <p:pic>
        <p:nvPicPr>
          <p:cNvPr id="3" name="Picture 2" descr="Diagram of a diagram&#10;&#10;AI-generated content may be incorrect.">
            <a:extLst>
              <a:ext uri="{FF2B5EF4-FFF2-40B4-BE49-F238E27FC236}">
                <a16:creationId xmlns:a16="http://schemas.microsoft.com/office/drawing/2014/main" id="{75AB67C8-5FB9-65C5-863E-41D21175D617}"/>
              </a:ext>
            </a:extLst>
          </p:cNvPr>
          <p:cNvPicPr>
            <a:picLocks noChangeAspect="1"/>
          </p:cNvPicPr>
          <p:nvPr/>
        </p:nvPicPr>
        <p:blipFill>
          <a:blip r:embed="rId2"/>
          <a:stretch>
            <a:fillRect/>
          </a:stretch>
        </p:blipFill>
        <p:spPr>
          <a:xfrm>
            <a:off x="376449" y="693191"/>
            <a:ext cx="7176875" cy="4837893"/>
          </a:xfrm>
          <a:prstGeom prst="rect">
            <a:avLst/>
          </a:prstGeom>
        </p:spPr>
      </p:pic>
      <p:pic>
        <p:nvPicPr>
          <p:cNvPr id="6" name="Picture 5">
            <a:extLst>
              <a:ext uri="{FF2B5EF4-FFF2-40B4-BE49-F238E27FC236}">
                <a16:creationId xmlns:a16="http://schemas.microsoft.com/office/drawing/2014/main" id="{2816C6FC-8BF1-1034-5FC6-5F0FED4557C4}"/>
              </a:ext>
            </a:extLst>
          </p:cNvPr>
          <p:cNvPicPr>
            <a:picLocks noChangeAspect="1"/>
          </p:cNvPicPr>
          <p:nvPr/>
        </p:nvPicPr>
        <p:blipFill>
          <a:blip r:embed="rId3"/>
          <a:srcRect l="12565" t="3985" r="11488" b="6324"/>
          <a:stretch>
            <a:fillRect/>
          </a:stretch>
        </p:blipFill>
        <p:spPr>
          <a:xfrm>
            <a:off x="8178221" y="3531227"/>
            <a:ext cx="2399408" cy="1999857"/>
          </a:xfrm>
          <a:prstGeom prst="rect">
            <a:avLst/>
          </a:prstGeom>
        </p:spPr>
      </p:pic>
      <p:sp>
        <p:nvSpPr>
          <p:cNvPr id="7" name="TextBox 6">
            <a:extLst>
              <a:ext uri="{FF2B5EF4-FFF2-40B4-BE49-F238E27FC236}">
                <a16:creationId xmlns:a16="http://schemas.microsoft.com/office/drawing/2014/main" id="{DED43685-24D5-D16F-ECC8-8351C0A506AE}"/>
              </a:ext>
            </a:extLst>
          </p:cNvPr>
          <p:cNvSpPr txBox="1"/>
          <p:nvPr/>
        </p:nvSpPr>
        <p:spPr>
          <a:xfrm>
            <a:off x="7795969" y="5422887"/>
            <a:ext cx="4279768" cy="971292"/>
          </a:xfrm>
          <a:prstGeom prst="rect">
            <a:avLst/>
          </a:prstGeom>
          <a:noFill/>
        </p:spPr>
        <p:txBody>
          <a:bodyPr wrap="square">
            <a:spAutoFit/>
          </a:bodyPr>
          <a:lstStyle/>
          <a:p>
            <a:pPr marL="228600" marR="0" lvl="0" indent="-228600" algn="l" defTabSz="914400" rtl="0" eaLnBrk="1" fontAlgn="auto" latinLnBrk="0" hangingPunct="1">
              <a:lnSpc>
                <a:spcPct val="107000"/>
              </a:lnSpc>
              <a:spcBef>
                <a:spcPts val="1000"/>
              </a:spcBef>
              <a:spcAft>
                <a:spcPts val="1067"/>
              </a:spcAft>
              <a:buClrTx/>
              <a:buSzTx/>
              <a:buFont typeface="Wingdings" panose="05000000000000000000" pitchFamily="2" charset="2"/>
              <a:buChar char="Ø"/>
              <a:tabLst/>
              <a:defRPr/>
            </a:pPr>
            <a:r>
              <a:rPr kumimoji="0" lang="en-GB" b="0" i="1" u="none" strike="noStrike" kern="1200" cap="none" spc="0" normalizeH="0" baseline="0" noProof="0">
                <a:ln>
                  <a:noFill/>
                </a:ln>
                <a:solidFill>
                  <a:srgbClr val="5B9BD5">
                    <a:lumMod val="50000"/>
                  </a:srgbClr>
                </a:solidFill>
                <a:effectLst/>
                <a:uLnTx/>
                <a:uFillTx/>
                <a:cs typeface="+mn-ea"/>
                <a:sym typeface="+mn-lt"/>
              </a:rPr>
              <a:t>When a solution appears to fix symptoms in the short term, but side effects perpetuate the situation</a:t>
            </a:r>
            <a:endParaRPr kumimoji="0" lang="en-GB" b="0" i="0" u="none" strike="noStrike" kern="1200" cap="none" spc="0" normalizeH="0" baseline="0" noProof="0">
              <a:ln>
                <a:noFill/>
              </a:ln>
              <a:solidFill>
                <a:srgbClr val="5B9BD5">
                  <a:lumMod val="50000"/>
                </a:srgbClr>
              </a:solidFill>
              <a:effectLst/>
              <a:uLnTx/>
              <a:uFillTx/>
              <a:cs typeface="+mn-ea"/>
              <a:sym typeface="+mn-lt"/>
            </a:endParaRPr>
          </a:p>
        </p:txBody>
      </p:sp>
    </p:spTree>
    <p:extLst>
      <p:ext uri="{BB962C8B-B14F-4D97-AF65-F5344CB8AC3E}">
        <p14:creationId xmlns:p14="http://schemas.microsoft.com/office/powerpoint/2010/main" val="26935937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3F2AA21-1617-5945-A4A5-32B0C85BF6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26</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sp>
        <p:nvSpPr>
          <p:cNvPr id="6" name="TextBox 5">
            <a:extLst>
              <a:ext uri="{FF2B5EF4-FFF2-40B4-BE49-F238E27FC236}">
                <a16:creationId xmlns:a16="http://schemas.microsoft.com/office/drawing/2014/main" id="{B641E08B-1060-34FA-9AC4-BA43651DAA26}"/>
              </a:ext>
            </a:extLst>
          </p:cNvPr>
          <p:cNvSpPr txBox="1"/>
          <p:nvPr/>
        </p:nvSpPr>
        <p:spPr>
          <a:xfrm>
            <a:off x="4566121" y="5832172"/>
            <a:ext cx="8150152" cy="426848"/>
          </a:xfrm>
          <a:prstGeom prst="rect">
            <a:avLst/>
          </a:prstGeom>
          <a:noFill/>
        </p:spPr>
        <p:txBody>
          <a:bodyPr wrap="square">
            <a:spAutoFit/>
          </a:bodyPr>
          <a:lstStyle/>
          <a:p>
            <a:pPr marL="342900" marR="0" lvl="0" indent="-342900" algn="l" defTabSz="914400" rtl="0" eaLnBrk="1" fontAlgn="auto" latinLnBrk="0" hangingPunct="1">
              <a:lnSpc>
                <a:spcPct val="90000"/>
              </a:lnSpc>
              <a:spcBef>
                <a:spcPts val="1000"/>
              </a:spcBef>
              <a:spcAft>
                <a:spcPts val="0"/>
              </a:spcAft>
              <a:buClrTx/>
              <a:buSzTx/>
              <a:buFont typeface="Wingdings" panose="05000000000000000000" pitchFamily="2" charset="2"/>
              <a:buChar char="v"/>
              <a:tabLst/>
              <a:defRPr/>
            </a:pPr>
            <a:r>
              <a:rPr kumimoji="0" lang="en-GB" sz="2400" b="0" i="1" u="none" strike="noStrike" kern="1200" cap="none" spc="0" normalizeH="0" baseline="0" noProof="0">
                <a:ln>
                  <a:noFill/>
                </a:ln>
                <a:solidFill>
                  <a:srgbClr val="0E2841">
                    <a:lumMod val="90000"/>
                    <a:lumOff val="10000"/>
                  </a:srgbClr>
                </a:solidFill>
                <a:effectLst/>
                <a:uLnTx/>
                <a:uFillTx/>
                <a:cs typeface="+mn-ea"/>
                <a:sym typeface="+mn-lt"/>
              </a:rPr>
              <a:t>Context-based understanding and engagement</a:t>
            </a:r>
          </a:p>
        </p:txBody>
      </p:sp>
      <p:pic>
        <p:nvPicPr>
          <p:cNvPr id="2" name="Picture 1" descr="A diagram of a diagram&#10;&#10;AI-generated content may be incorrect.">
            <a:extLst>
              <a:ext uri="{FF2B5EF4-FFF2-40B4-BE49-F238E27FC236}">
                <a16:creationId xmlns:a16="http://schemas.microsoft.com/office/drawing/2014/main" id="{670DBA49-FC05-40D2-7B8D-733B2848EEF2}"/>
              </a:ext>
            </a:extLst>
          </p:cNvPr>
          <p:cNvPicPr>
            <a:picLocks noChangeAspect="1"/>
          </p:cNvPicPr>
          <p:nvPr/>
        </p:nvPicPr>
        <p:blipFill>
          <a:blip r:embed="rId2"/>
          <a:stretch>
            <a:fillRect/>
          </a:stretch>
        </p:blipFill>
        <p:spPr>
          <a:xfrm>
            <a:off x="543112" y="282435"/>
            <a:ext cx="7689924" cy="5351186"/>
          </a:xfrm>
          <a:prstGeom prst="rect">
            <a:avLst/>
          </a:prstGeom>
        </p:spPr>
      </p:pic>
    </p:spTree>
    <p:extLst>
      <p:ext uri="{BB962C8B-B14F-4D97-AF65-F5344CB8AC3E}">
        <p14:creationId xmlns:p14="http://schemas.microsoft.com/office/powerpoint/2010/main" val="17183757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FD8067-0B9E-6CD7-1EE0-0905518DF401}"/>
              </a:ext>
            </a:extLst>
          </p:cNvPr>
          <p:cNvSpPr>
            <a:spLocks noGrp="1"/>
          </p:cNvSpPr>
          <p:nvPr>
            <p:ph type="sldNum" idx="12"/>
          </p:nvPr>
        </p:nvSpPr>
        <p:spPr>
          <a:xfrm>
            <a:off x="11699893" y="6457571"/>
            <a:ext cx="424400" cy="365200"/>
          </a:xfrm>
        </p:spPr>
        <p:txBody>
          <a:bodyPr spcFirstLastPara="1" wrap="square" lIns="68575" tIns="34275" rIns="68575" bIns="34275" anchor="ctr" anchorCtr="0">
            <a:normAutofit/>
          </a:bodyPr>
          <a:lstStyle/>
          <a:p>
            <a:pPr>
              <a:lnSpc>
                <a:spcPct val="90000"/>
              </a:lnSpc>
              <a:spcAft>
                <a:spcPts val="600"/>
              </a:spcAft>
            </a:pPr>
            <a:fld id="{00000000-1234-1234-1234-123412341234}" type="slidenum">
              <a:rPr lang="en-GB" smtClean="0">
                <a:latin typeface="+mn-lt"/>
                <a:ea typeface="+mn-ea"/>
                <a:cs typeface="+mn-ea"/>
                <a:sym typeface="+mn-lt"/>
              </a:rPr>
              <a:pPr>
                <a:lnSpc>
                  <a:spcPct val="90000"/>
                </a:lnSpc>
                <a:spcAft>
                  <a:spcPts val="600"/>
                </a:spcAft>
              </a:pPr>
              <a:t>27</a:t>
            </a:fld>
            <a:endParaRPr lang="en-GB">
              <a:latin typeface="+mn-lt"/>
              <a:ea typeface="+mn-ea"/>
              <a:cs typeface="+mn-ea"/>
              <a:sym typeface="+mn-lt"/>
            </a:endParaRPr>
          </a:p>
        </p:txBody>
      </p:sp>
      <p:sp>
        <p:nvSpPr>
          <p:cNvPr id="5" name="Content Placeholder 2">
            <a:extLst>
              <a:ext uri="{FF2B5EF4-FFF2-40B4-BE49-F238E27FC236}">
                <a16:creationId xmlns:a16="http://schemas.microsoft.com/office/drawing/2014/main" id="{C97105CC-969A-8C14-357C-1B6566903597}"/>
              </a:ext>
            </a:extLst>
          </p:cNvPr>
          <p:cNvSpPr txBox="1">
            <a:spLocks/>
          </p:cNvSpPr>
          <p:nvPr/>
        </p:nvSpPr>
        <p:spPr>
          <a:xfrm>
            <a:off x="437886" y="1132602"/>
            <a:ext cx="8670838" cy="4592794"/>
          </a:xfrm>
          <a:prstGeom prst="rect">
            <a:avLst/>
          </a:prstGeom>
          <a:no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buNone/>
              <a:defRPr/>
            </a:pPr>
            <a:endParaRPr kumimoji="0" lang="en-US" b="0" i="0" u="none" strike="noStrike" kern="1200" cap="none" spc="0" normalizeH="0" baseline="0" noProof="0" dirty="0">
              <a:ln>
                <a:noFill/>
              </a:ln>
              <a:solidFill>
                <a:schemeClr val="accent4">
                  <a:lumMod val="50000"/>
                </a:schemeClr>
              </a:solidFill>
              <a:effectLst/>
              <a:uLnTx/>
              <a:uFillTx/>
              <a:cs typeface="+mn-ea"/>
              <a:sym typeface="+mn-lt"/>
            </a:endParaRPr>
          </a:p>
          <a:p>
            <a:pPr marL="0" lvl="1" indent="0">
              <a:buNone/>
              <a:defRPr/>
            </a:pPr>
            <a:r>
              <a:rPr lang="en-US" u="sng" dirty="0">
                <a:solidFill>
                  <a:schemeClr val="accent4">
                    <a:lumMod val="50000"/>
                  </a:schemeClr>
                </a:solidFill>
                <a:cs typeface="+mn-ea"/>
                <a:sym typeface="+mn-lt"/>
              </a:rPr>
              <a:t>Safety risks and adaptive strategies</a:t>
            </a:r>
            <a:r>
              <a:rPr lang="en-US" dirty="0">
                <a:solidFill>
                  <a:schemeClr val="accent4">
                    <a:lumMod val="50000"/>
                  </a:schemeClr>
                </a:solidFill>
                <a:cs typeface="+mn-ea"/>
                <a:sym typeface="+mn-lt"/>
              </a:rPr>
              <a:t>: </a:t>
            </a:r>
          </a:p>
          <a:p>
            <a:pPr marL="0" marR="0" lvl="1" indent="0" fontAlgn="auto">
              <a:spcBef>
                <a:spcPts val="500"/>
              </a:spcBef>
              <a:spcAft>
                <a:spcPts val="0"/>
              </a:spcAft>
              <a:buClrTx/>
              <a:buSzTx/>
              <a:buNone/>
              <a:tabLst/>
              <a:defRPr/>
            </a:pPr>
            <a:r>
              <a:rPr lang="en-US" dirty="0">
                <a:solidFill>
                  <a:schemeClr val="accent4">
                    <a:lumMod val="50000"/>
                  </a:schemeClr>
                </a:solidFill>
                <a:cs typeface="+mn-ea"/>
                <a:sym typeface="+mn-lt"/>
              </a:rPr>
              <a:t>Safety hazards, adaptative strategies, perceived risks, vulnerability, affordability</a:t>
            </a:r>
          </a:p>
          <a:p>
            <a:pPr marL="342900" marR="0" lvl="1" indent="-342900" fontAlgn="auto">
              <a:spcBef>
                <a:spcPts val="500"/>
              </a:spcBef>
              <a:spcAft>
                <a:spcPts val="0"/>
              </a:spcAft>
              <a:buClrTx/>
              <a:buSzTx/>
              <a:buFont typeface="Wingdings" panose="05000000000000000000" pitchFamily="2" charset="2"/>
              <a:buChar char="Ø"/>
              <a:tabLst/>
              <a:defRPr/>
            </a:pPr>
            <a:r>
              <a:rPr lang="en-US" i="1" dirty="0">
                <a:solidFill>
                  <a:schemeClr val="accent4">
                    <a:lumMod val="50000"/>
                  </a:schemeClr>
                </a:solidFill>
                <a:cs typeface="+mn-ea"/>
                <a:sym typeface="+mn-lt"/>
              </a:rPr>
              <a:t>Coping mechanisms can reduce </a:t>
            </a:r>
            <a:r>
              <a:rPr kumimoji="0" lang="en-US" b="0" i="1" u="none" strike="noStrike" kern="1200" cap="none" spc="0" normalizeH="0" baseline="0" noProof="0" dirty="0">
                <a:ln>
                  <a:noFill/>
                </a:ln>
                <a:solidFill>
                  <a:schemeClr val="accent4">
                    <a:lumMod val="50000"/>
                  </a:schemeClr>
                </a:solidFill>
                <a:effectLst/>
                <a:uLnTx/>
                <a:uFillTx/>
                <a:cs typeface="+mn-ea"/>
                <a:sym typeface="+mn-lt"/>
              </a:rPr>
              <a:t>the perception of risks</a:t>
            </a:r>
            <a:r>
              <a:rPr lang="en-US" i="1" dirty="0">
                <a:solidFill>
                  <a:schemeClr val="accent4">
                    <a:lumMod val="50000"/>
                  </a:schemeClr>
                </a:solidFill>
                <a:cs typeface="+mn-ea"/>
                <a:sym typeface="+mn-lt"/>
              </a:rPr>
              <a:t> and</a:t>
            </a:r>
            <a:r>
              <a:rPr kumimoji="0" lang="en-US" b="0" i="1" u="none" strike="noStrike" kern="1200" cap="none" spc="0" normalizeH="0" baseline="0" noProof="0" dirty="0">
                <a:ln>
                  <a:noFill/>
                </a:ln>
                <a:solidFill>
                  <a:schemeClr val="accent4">
                    <a:lumMod val="50000"/>
                  </a:schemeClr>
                </a:solidFill>
                <a:effectLst/>
                <a:uLnTx/>
                <a:uFillTx/>
                <a:cs typeface="+mn-ea"/>
                <a:sym typeface="+mn-lt"/>
              </a:rPr>
              <a:t> sustain demand for informal supply, while marginalization multiplies vulnerability to hazards and disasters</a:t>
            </a:r>
          </a:p>
          <a:p>
            <a:pPr marL="342900" marR="0" lvl="1" indent="-342900" fontAlgn="auto">
              <a:spcBef>
                <a:spcPts val="500"/>
              </a:spcBef>
              <a:spcAft>
                <a:spcPts val="0"/>
              </a:spcAft>
              <a:buClrTx/>
              <a:buSzTx/>
              <a:buFont typeface="Wingdings" panose="05000000000000000000" pitchFamily="2" charset="2"/>
              <a:buChar char="Ø"/>
              <a:tabLst/>
              <a:defRPr/>
            </a:pPr>
            <a:endParaRPr kumimoji="0" lang="en-US" b="0" i="1" u="none" strike="noStrike" kern="1200" cap="none" spc="0" normalizeH="0" baseline="0" noProof="0" dirty="0">
              <a:ln>
                <a:noFill/>
              </a:ln>
              <a:solidFill>
                <a:schemeClr val="accent4">
                  <a:lumMod val="50000"/>
                </a:schemeClr>
              </a:solidFill>
              <a:effectLst/>
              <a:uLnTx/>
              <a:uFillTx/>
              <a:cs typeface="+mn-ea"/>
              <a:sym typeface="+mn-lt"/>
            </a:endParaRPr>
          </a:p>
          <a:p>
            <a:pPr marL="114300" lvl="1" indent="-342900">
              <a:defRPr/>
            </a:pPr>
            <a:r>
              <a:rPr lang="en-US" u="sng" dirty="0">
                <a:solidFill>
                  <a:schemeClr val="accent4">
                    <a:lumMod val="50000"/>
                  </a:schemeClr>
                </a:solidFill>
                <a:cs typeface="+mn-ea"/>
                <a:sym typeface="+mn-lt"/>
              </a:rPr>
              <a:t>Dominance of informal supply</a:t>
            </a:r>
            <a:r>
              <a:rPr lang="en-US" dirty="0">
                <a:solidFill>
                  <a:schemeClr val="accent4">
                    <a:lumMod val="50000"/>
                  </a:schemeClr>
                </a:solidFill>
                <a:cs typeface="+mn-ea"/>
                <a:sym typeface="+mn-lt"/>
              </a:rPr>
              <a:t>: </a:t>
            </a:r>
          </a:p>
          <a:p>
            <a:pPr marL="0" lvl="1" indent="0">
              <a:buNone/>
              <a:defRPr/>
            </a:pPr>
            <a:r>
              <a:rPr lang="en-US" dirty="0">
                <a:solidFill>
                  <a:schemeClr val="accent4">
                    <a:lumMod val="50000"/>
                  </a:schemeClr>
                </a:solidFill>
                <a:cs typeface="+mn-ea"/>
                <a:sym typeface="+mn-lt"/>
              </a:rPr>
              <a:t>Community representation, flexibility and affordability, market dominance, instances of collusion</a:t>
            </a:r>
          </a:p>
          <a:p>
            <a:pPr marL="342900" lvl="1" indent="-342900">
              <a:buFont typeface="Wingdings" panose="05000000000000000000" pitchFamily="2" charset="2"/>
              <a:buChar char="Ø"/>
              <a:defRPr/>
            </a:pPr>
            <a:r>
              <a:rPr lang="en-US" i="1" dirty="0">
                <a:solidFill>
                  <a:schemeClr val="accent4">
                    <a:lumMod val="50000"/>
                  </a:schemeClr>
                </a:solidFill>
                <a:cs typeface="+mn-ea"/>
                <a:sym typeface="+mn-lt"/>
              </a:rPr>
              <a:t>Dominance of informal supply increases support for informal electricity and reduces the capacity to expand formal infrastructures</a:t>
            </a:r>
          </a:p>
          <a:p>
            <a:pPr marL="342900" marR="0" lvl="1" indent="-342900" fontAlgn="auto">
              <a:spcBef>
                <a:spcPts val="500"/>
              </a:spcBef>
              <a:spcAft>
                <a:spcPts val="0"/>
              </a:spcAft>
              <a:buClrTx/>
              <a:buSzTx/>
              <a:buFont typeface="Wingdings" panose="05000000000000000000" pitchFamily="2" charset="2"/>
              <a:buChar char="Ø"/>
              <a:tabLst/>
              <a:defRPr/>
            </a:pPr>
            <a:endParaRPr kumimoji="0" lang="en-US" b="0" i="1" u="none" strike="noStrike" kern="1200" cap="none" spc="0" normalizeH="0" baseline="0" noProof="0" dirty="0">
              <a:ln>
                <a:noFill/>
              </a:ln>
              <a:solidFill>
                <a:schemeClr val="accent4">
                  <a:lumMod val="50000"/>
                </a:schemeClr>
              </a:solidFill>
              <a:effectLst/>
              <a:uLnTx/>
              <a:uFillTx/>
              <a:cs typeface="+mn-ea"/>
              <a:sym typeface="+mn-lt"/>
            </a:endParaRPr>
          </a:p>
          <a:p>
            <a:pPr marL="342900" marR="0" lvl="1" indent="-342900" fontAlgn="auto">
              <a:spcBef>
                <a:spcPts val="500"/>
              </a:spcBef>
              <a:spcAft>
                <a:spcPts val="0"/>
              </a:spcAft>
              <a:buClrTx/>
              <a:buSzTx/>
              <a:buFont typeface="Wingdings" panose="05000000000000000000" pitchFamily="2" charset="2"/>
              <a:buChar char="Ø"/>
              <a:tabLst/>
              <a:defRPr/>
            </a:pPr>
            <a:endParaRPr kumimoji="0" lang="en-US" b="0" i="1" u="none" strike="noStrike" kern="1200" cap="none" spc="0" normalizeH="0" baseline="0" noProof="0" dirty="0">
              <a:ln>
                <a:noFill/>
              </a:ln>
              <a:solidFill>
                <a:schemeClr val="accent4">
                  <a:lumMod val="50000"/>
                </a:schemeClr>
              </a:solidFill>
              <a:effectLst/>
              <a:uLnTx/>
              <a:uFillTx/>
              <a:cs typeface="+mn-ea"/>
              <a:sym typeface="+mn-lt"/>
            </a:endParaRPr>
          </a:p>
          <a:p>
            <a:pPr marL="0" marR="0" lvl="1" indent="0" fontAlgn="auto">
              <a:spcBef>
                <a:spcPts val="500"/>
              </a:spcBef>
              <a:spcAft>
                <a:spcPts val="0"/>
              </a:spcAft>
              <a:buClrTx/>
              <a:buSzTx/>
              <a:buNone/>
              <a:tabLst/>
              <a:defRPr/>
            </a:pPr>
            <a:endParaRPr kumimoji="0" lang="en-US" b="0" i="0" u="none" strike="noStrike" kern="1200" cap="none" spc="0" normalizeH="0" baseline="0" noProof="0" dirty="0">
              <a:ln>
                <a:noFill/>
              </a:ln>
              <a:solidFill>
                <a:schemeClr val="accent4">
                  <a:lumMod val="50000"/>
                </a:schemeClr>
              </a:solidFill>
              <a:effectLst/>
              <a:uLnTx/>
              <a:uFillTx/>
              <a:cs typeface="+mn-ea"/>
              <a:sym typeface="+mn-lt"/>
            </a:endParaRPr>
          </a:p>
        </p:txBody>
      </p:sp>
      <p:pic>
        <p:nvPicPr>
          <p:cNvPr id="20" name="Picture 19" descr="A close up of a painting&#10;&#10;AI-generated content may be incorrect.">
            <a:extLst>
              <a:ext uri="{FF2B5EF4-FFF2-40B4-BE49-F238E27FC236}">
                <a16:creationId xmlns:a16="http://schemas.microsoft.com/office/drawing/2014/main" id="{15C8B951-F30F-7242-6436-F4D2B92644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05264" y="640377"/>
            <a:ext cx="2449471" cy="5577245"/>
          </a:xfrm>
          <a:prstGeom prst="rect">
            <a:avLst/>
          </a:prstGeom>
        </p:spPr>
      </p:pic>
      <p:sp>
        <p:nvSpPr>
          <p:cNvPr id="2" name="Title 1">
            <a:extLst>
              <a:ext uri="{FF2B5EF4-FFF2-40B4-BE49-F238E27FC236}">
                <a16:creationId xmlns:a16="http://schemas.microsoft.com/office/drawing/2014/main" id="{2D1BD103-9F64-3965-71DE-5862E72DA5F7}"/>
              </a:ext>
            </a:extLst>
          </p:cNvPr>
          <p:cNvSpPr txBox="1">
            <a:spLocks/>
          </p:cNvSpPr>
          <p:nvPr/>
        </p:nvSpPr>
        <p:spPr>
          <a:xfrm>
            <a:off x="363091" y="184569"/>
            <a:ext cx="10690000" cy="1325600"/>
          </a:xfrm>
          <a:prstGeom prst="rect">
            <a:avLst/>
          </a:prstGeom>
          <a:noFill/>
          <a:ln>
            <a:noFill/>
          </a:ln>
        </p:spPr>
        <p:txBody>
          <a:bodyPr spcFirstLastPara="1" vert="horz" wrap="square" lIns="68575" tIns="34275" rIns="68575" bIns="34275" rtlCol="0" anchor="ctr" anchorCtr="0">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spcAft>
                <a:spcPts val="600"/>
              </a:spcAft>
              <a:buClr>
                <a:schemeClr val="dk1"/>
              </a:buClr>
              <a:buSzPts val="4400"/>
            </a:pPr>
            <a:r>
              <a:rPr lang="en-US" sz="4000" b="0" i="0" u="none" strike="noStrike" cap="none">
                <a:solidFill>
                  <a:schemeClr val="dk1"/>
                </a:solidFill>
                <a:latin typeface="+mn-lt"/>
                <a:ea typeface="+mn-ea"/>
                <a:cs typeface="+mn-ea"/>
                <a:sym typeface="+mn-lt"/>
              </a:rPr>
              <a:t>Key themes and patterns</a:t>
            </a:r>
          </a:p>
        </p:txBody>
      </p:sp>
    </p:spTree>
    <p:extLst>
      <p:ext uri="{BB962C8B-B14F-4D97-AF65-F5344CB8AC3E}">
        <p14:creationId xmlns:p14="http://schemas.microsoft.com/office/powerpoint/2010/main" val="4362660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4C6F98D-7EFD-1840-8C4B-77A1BA418F19}"/>
              </a:ext>
            </a:extLst>
          </p:cNvPr>
          <p:cNvSpPr>
            <a:spLocks noGrp="1"/>
          </p:cNvSpPr>
          <p:nvPr>
            <p:ph type="sldNum" sz="quarter" idx="12"/>
          </p:nvPr>
        </p:nvSpPr>
        <p:spPr/>
        <p:txBody>
          <a:bodyPr/>
          <a:lstStyle/>
          <a:p>
            <a:fld id="{92FC14AD-7316-44A7-96A3-9154B50FE85C}" type="slidenum">
              <a:rPr lang="en-GB" smtClean="0">
                <a:latin typeface="+mn-lt"/>
                <a:ea typeface="+mn-ea"/>
                <a:cs typeface="+mn-ea"/>
                <a:sym typeface="+mn-lt"/>
              </a:rPr>
              <a:t>28</a:t>
            </a:fld>
            <a:endParaRPr lang="en-GB">
              <a:latin typeface="+mn-lt"/>
              <a:ea typeface="+mn-ea"/>
              <a:cs typeface="+mn-ea"/>
              <a:sym typeface="+mn-lt"/>
            </a:endParaRPr>
          </a:p>
        </p:txBody>
      </p:sp>
      <p:pic>
        <p:nvPicPr>
          <p:cNvPr id="5" name="Picture 4" descr="A diagram of a diagram&#10;&#10;AI-generated content may be incorrect.">
            <a:extLst>
              <a:ext uri="{FF2B5EF4-FFF2-40B4-BE49-F238E27FC236}">
                <a16:creationId xmlns:a16="http://schemas.microsoft.com/office/drawing/2014/main" id="{63C668CB-5CE1-0347-A9BA-3C7E0907ACCE}"/>
              </a:ext>
            </a:extLst>
          </p:cNvPr>
          <p:cNvPicPr>
            <a:picLocks noChangeAspect="1"/>
          </p:cNvPicPr>
          <p:nvPr/>
        </p:nvPicPr>
        <p:blipFill rotWithShape="1">
          <a:blip r:embed="rId2"/>
          <a:srcRect l="428" t="5142" b="2093"/>
          <a:stretch>
            <a:fillRect/>
          </a:stretch>
        </p:blipFill>
        <p:spPr bwMode="auto">
          <a:xfrm>
            <a:off x="801277" y="263992"/>
            <a:ext cx="9234951" cy="572203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8737173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5BB4038-7CAF-5880-C573-1376EB6BFE77}"/>
            </a:ext>
          </a:extLst>
        </p:cNvPr>
        <p:cNvGrpSpPr/>
        <p:nvPr/>
      </p:nvGrpSpPr>
      <p:grpSpPr>
        <a:xfrm>
          <a:off x="0" y="0"/>
          <a:ext cx="0" cy="0"/>
          <a:chOff x="0" y="0"/>
          <a:chExt cx="0" cy="0"/>
        </a:xfrm>
      </p:grpSpPr>
      <p:pic>
        <p:nvPicPr>
          <p:cNvPr id="5" name="Picture 4" descr="Lotus cloth patterns in black and white">
            <a:extLst>
              <a:ext uri="{FF2B5EF4-FFF2-40B4-BE49-F238E27FC236}">
                <a16:creationId xmlns:a16="http://schemas.microsoft.com/office/drawing/2014/main" id="{814E3B93-1577-5FD3-8DA0-76649063380C}"/>
              </a:ext>
            </a:extLst>
          </p:cNvPr>
          <p:cNvPicPr>
            <a:picLocks noChangeAspect="1"/>
          </p:cNvPicPr>
          <p:nvPr/>
        </p:nvPicPr>
        <p:blipFill>
          <a:blip r:embed="rId2"/>
          <a:srcRect l="15592" r="25073" b="-1"/>
          <a:stretch>
            <a:fillRect/>
          </a:stretch>
        </p:blipFill>
        <p:spPr>
          <a:xfrm>
            <a:off x="9918905" y="2354618"/>
            <a:ext cx="1903329" cy="2141242"/>
          </a:xfrm>
          <a:prstGeom prst="rect">
            <a:avLst/>
          </a:prstGeom>
        </p:spPr>
      </p:pic>
      <p:sp>
        <p:nvSpPr>
          <p:cNvPr id="7" name="Title 6">
            <a:extLst>
              <a:ext uri="{FF2B5EF4-FFF2-40B4-BE49-F238E27FC236}">
                <a16:creationId xmlns:a16="http://schemas.microsoft.com/office/drawing/2014/main" id="{C2C55632-55EF-60BA-04E7-14894FCDB2BF}"/>
              </a:ext>
            </a:extLst>
          </p:cNvPr>
          <p:cNvSpPr>
            <a:spLocks noGrp="1"/>
          </p:cNvSpPr>
          <p:nvPr>
            <p:ph type="title"/>
          </p:nvPr>
        </p:nvSpPr>
        <p:spPr>
          <a:xfrm>
            <a:off x="588119" y="338762"/>
            <a:ext cx="10515600" cy="1325563"/>
          </a:xfrm>
        </p:spPr>
        <p:txBody>
          <a:bodyPr/>
          <a:lstStyle/>
          <a:p>
            <a:r>
              <a:rPr lang="en-GB">
                <a:latin typeface="+mn-lt"/>
                <a:ea typeface="+mn-ea"/>
                <a:cs typeface="+mn-ea"/>
                <a:sym typeface="+mn-lt"/>
              </a:rPr>
              <a:t>Workshop - Keywords</a:t>
            </a:r>
          </a:p>
        </p:txBody>
      </p:sp>
      <p:pic>
        <p:nvPicPr>
          <p:cNvPr id="11" name="Picture 10">
            <a:extLst>
              <a:ext uri="{FF2B5EF4-FFF2-40B4-BE49-F238E27FC236}">
                <a16:creationId xmlns:a16="http://schemas.microsoft.com/office/drawing/2014/main" id="{03BDB784-C3AC-FF56-67E3-300587A7E9E8}"/>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rcRect l="16214" t="11510" r="19215" b="10937"/>
          <a:stretch>
            <a:fillRect/>
          </a:stretch>
        </p:blipFill>
        <p:spPr>
          <a:xfrm>
            <a:off x="1109341" y="1777243"/>
            <a:ext cx="7905038" cy="4094886"/>
          </a:xfrm>
          <a:prstGeom prst="rect">
            <a:avLst/>
          </a:prstGeom>
        </p:spPr>
      </p:pic>
    </p:spTree>
    <p:extLst>
      <p:ext uri="{BB962C8B-B14F-4D97-AF65-F5344CB8AC3E}">
        <p14:creationId xmlns:p14="http://schemas.microsoft.com/office/powerpoint/2010/main" val="6868848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AF18-9E1E-00D2-501D-0DE273286D24}"/>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DBDADE33-4971-415C-B074-702D178E7A11}"/>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Slide Number Placeholder 2">
            <a:extLst>
              <a:ext uri="{FF2B5EF4-FFF2-40B4-BE49-F238E27FC236}">
                <a16:creationId xmlns:a16="http://schemas.microsoft.com/office/drawing/2014/main" id="{EDAFD166-0027-E36F-7637-FE118D3B3922}"/>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3</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D3F22F59-B893-494D-746A-786A001D5EDA}"/>
              </a:ext>
            </a:extLst>
          </p:cNvPr>
          <p:cNvSpPr txBox="1"/>
          <p:nvPr/>
        </p:nvSpPr>
        <p:spPr>
          <a:xfrm>
            <a:off x="862622" y="3656807"/>
            <a:ext cx="10358656" cy="1938992"/>
          </a:xfrm>
          <a:prstGeom prst="rect">
            <a:avLst/>
          </a:prstGeom>
          <a:noFill/>
        </p:spPr>
        <p:txBody>
          <a:bodyPr wrap="square">
            <a:spAutoFit/>
          </a:bodyPr>
          <a:lstStyle/>
          <a:p>
            <a:pPr marL="857250" indent="-857250">
              <a:buAutoNum type="romanUcPeriod"/>
            </a:pPr>
            <a:r>
              <a:rPr lang="en-GB" sz="4000" b="1">
                <a:solidFill>
                  <a:srgbClr val="012069"/>
                </a:solidFill>
                <a:cs typeface="+mn-ea"/>
                <a:sym typeface="+mn-lt"/>
              </a:rPr>
              <a:t>What is Participatory System Mapping? 	</a:t>
            </a:r>
          </a:p>
          <a:p>
            <a:r>
              <a:rPr lang="en-GB" sz="4000" b="1">
                <a:solidFill>
                  <a:srgbClr val="012069"/>
                </a:solidFill>
                <a:cs typeface="+mn-ea"/>
                <a:sym typeface="+mn-lt"/>
              </a:rPr>
              <a:t>	</a:t>
            </a:r>
            <a:r>
              <a:rPr lang="en-US" altLang="zh-CN" sz="4000">
                <a:solidFill>
                  <a:srgbClr val="012069"/>
                </a:solidFill>
                <a:cs typeface="+mn-ea"/>
                <a:sym typeface="+mn-lt"/>
              </a:rPr>
              <a:t>Definition</a:t>
            </a:r>
          </a:p>
          <a:p>
            <a:r>
              <a:rPr lang="en-GB" sz="4000">
                <a:solidFill>
                  <a:srgbClr val="012069"/>
                </a:solidFill>
                <a:cs typeface="+mn-ea"/>
                <a:sym typeface="+mn-lt"/>
              </a:rPr>
              <a:t>	</a:t>
            </a:r>
            <a:r>
              <a:rPr lang="en-US" altLang="zh-CN" sz="4000">
                <a:solidFill>
                  <a:srgbClr val="012069"/>
                </a:solidFill>
                <a:cs typeface="+mn-ea"/>
                <a:sym typeface="+mn-lt"/>
              </a:rPr>
              <a:t>When do we need PSM?</a:t>
            </a:r>
            <a:endParaRPr lang="en-GB" sz="4000">
              <a:solidFill>
                <a:srgbClr val="012069"/>
              </a:solidFill>
              <a:cs typeface="+mn-ea"/>
              <a:sym typeface="+mn-lt"/>
            </a:endParaRPr>
          </a:p>
        </p:txBody>
      </p:sp>
    </p:spTree>
    <p:extLst>
      <p:ext uri="{BB962C8B-B14F-4D97-AF65-F5344CB8AC3E}">
        <p14:creationId xmlns:p14="http://schemas.microsoft.com/office/powerpoint/2010/main" val="82046569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2F68D-17E4-9786-E53A-B7CB9E04A9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80FAF70-F9F8-58A4-D272-9780571C108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fld id="{92FC14AD-7316-44A7-96A3-9154B50FE85C}" type="slidenum">
              <a:rPr kumimoji="0" lang="en-GB" sz="1467" b="1" i="0" u="none" strike="noStrike" kern="1200" cap="none" spc="0" normalizeH="0" baseline="0" noProof="0" smtClean="0">
                <a:ln>
                  <a:noFill/>
                </a:ln>
                <a:solidFill>
                  <a:srgbClr val="FFFFFF"/>
                </a:solidFill>
                <a:effectLst/>
                <a:uLnTx/>
                <a:uFillTx/>
                <a:latin typeface="+mn-lt"/>
                <a:ea typeface="+mn-ea"/>
                <a:cs typeface="+mn-ea"/>
                <a:sym typeface="+mn-lt"/>
              </a:rPr>
              <a:pPr marL="0" marR="0" lvl="0" indent="0" algn="r" defTabSz="914400" rtl="0" eaLnBrk="1" fontAlgn="auto" latinLnBrk="0" hangingPunct="1">
                <a:lnSpc>
                  <a:spcPct val="100000"/>
                </a:lnSpc>
                <a:spcBef>
                  <a:spcPts val="0"/>
                </a:spcBef>
                <a:spcAft>
                  <a:spcPts val="0"/>
                </a:spcAft>
                <a:buClr>
                  <a:srgbClr val="000000"/>
                </a:buClr>
                <a:buSzPts val="1100"/>
                <a:buFont typeface="Arial"/>
                <a:buNone/>
                <a:tabLst/>
                <a:defRPr/>
              </a:pPr>
              <a:t>30</a:t>
            </a:fld>
            <a:endParaRPr kumimoji="0" lang="en-GB" sz="1467" b="1" i="0" u="none" strike="noStrike" kern="1200" cap="none" spc="0" normalizeH="0" baseline="0" noProof="0">
              <a:ln>
                <a:noFill/>
              </a:ln>
              <a:solidFill>
                <a:srgbClr val="FFFFFF"/>
              </a:solidFill>
              <a:effectLst/>
              <a:uLnTx/>
              <a:uFillTx/>
              <a:latin typeface="+mn-lt"/>
              <a:ea typeface="+mn-ea"/>
              <a:cs typeface="+mn-ea"/>
              <a:sym typeface="+mn-lt"/>
            </a:endParaRPr>
          </a:p>
        </p:txBody>
      </p:sp>
      <p:pic>
        <p:nvPicPr>
          <p:cNvPr id="3" name="Picture 2">
            <a:extLst>
              <a:ext uri="{FF2B5EF4-FFF2-40B4-BE49-F238E27FC236}">
                <a16:creationId xmlns:a16="http://schemas.microsoft.com/office/drawing/2014/main" id="{ABBA871E-3C79-6C1E-82D6-5909F64A2564}"/>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Layer>
                </a14:imgProps>
              </a:ext>
            </a:extLst>
          </a:blip>
          <a:srcRect l="8500" t="10625" r="5538"/>
          <a:stretch>
            <a:fillRect/>
          </a:stretch>
        </p:blipFill>
        <p:spPr>
          <a:xfrm>
            <a:off x="8001558" y="427115"/>
            <a:ext cx="4087127" cy="5665852"/>
          </a:xfrm>
          <a:prstGeom prst="rect">
            <a:avLst/>
          </a:prstGeom>
        </p:spPr>
      </p:pic>
      <p:pic>
        <p:nvPicPr>
          <p:cNvPr id="8" name="Picture 7" descr="A white board with sticky notes on it&#10;&#10;AI-generated content may be incorrect.">
            <a:extLst>
              <a:ext uri="{FF2B5EF4-FFF2-40B4-BE49-F238E27FC236}">
                <a16:creationId xmlns:a16="http://schemas.microsoft.com/office/drawing/2014/main" id="{B3BFF4CB-B1D2-1BC3-BE1D-E0DF8551A360}"/>
              </a:ext>
            </a:extLst>
          </p:cNvPr>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l="6485" t="14852" r="5740" b="7044"/>
          <a:stretch>
            <a:fillRect/>
          </a:stretch>
        </p:blipFill>
        <p:spPr>
          <a:xfrm>
            <a:off x="13701" y="0"/>
            <a:ext cx="3713861" cy="4406276"/>
          </a:xfrm>
          <a:prstGeom prst="rect">
            <a:avLst/>
          </a:prstGeom>
        </p:spPr>
      </p:pic>
      <p:pic>
        <p:nvPicPr>
          <p:cNvPr id="9" name="Picture 8">
            <a:extLst>
              <a:ext uri="{FF2B5EF4-FFF2-40B4-BE49-F238E27FC236}">
                <a16:creationId xmlns:a16="http://schemas.microsoft.com/office/drawing/2014/main" id="{532BF25E-BEDD-92CF-A49E-6F447ADD8DAC}"/>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25000"/>
                    </a14:imgEffect>
                  </a14:imgLayer>
                </a14:imgProps>
              </a:ext>
            </a:extLst>
          </a:blip>
          <a:srcRect l="6785" t="4472" r="6130" b="7760"/>
          <a:stretch>
            <a:fillRect/>
          </a:stretch>
        </p:blipFill>
        <p:spPr>
          <a:xfrm>
            <a:off x="4266870" y="0"/>
            <a:ext cx="3559959" cy="4130600"/>
          </a:xfrm>
          <a:prstGeom prst="rect">
            <a:avLst/>
          </a:prstGeom>
        </p:spPr>
      </p:pic>
      <p:pic>
        <p:nvPicPr>
          <p:cNvPr id="6" name="Picture 5" descr="A white paper with writing on it&#10;&#10;AI-generated content may be incorrect.">
            <a:extLst>
              <a:ext uri="{FF2B5EF4-FFF2-40B4-BE49-F238E27FC236}">
                <a16:creationId xmlns:a16="http://schemas.microsoft.com/office/drawing/2014/main" id="{B5D27D1C-CCAE-3A5A-3743-5A54A483897C}"/>
              </a:ext>
            </a:extLst>
          </p:cNvPr>
          <p:cNvPicPr>
            <a:picLocks noChangeAspect="1"/>
          </p:cNvPicPr>
          <p:nvPr/>
        </p:nvPicPr>
        <p:blipFill>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l="14776" t="10187" r="10001" b="32831"/>
          <a:stretch>
            <a:fillRect/>
          </a:stretch>
        </p:blipFill>
        <p:spPr>
          <a:xfrm>
            <a:off x="3237704" y="2732314"/>
            <a:ext cx="3869077" cy="3907857"/>
          </a:xfrm>
          <a:prstGeom prst="rect">
            <a:avLst/>
          </a:prstGeom>
        </p:spPr>
      </p:pic>
    </p:spTree>
    <p:extLst>
      <p:ext uri="{BB962C8B-B14F-4D97-AF65-F5344CB8AC3E}">
        <p14:creationId xmlns:p14="http://schemas.microsoft.com/office/powerpoint/2010/main" val="28840131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9929E-9D0F-5003-5343-BD6D90A3F9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0DBED1-D5F1-3F54-E536-4038183226FB}"/>
              </a:ext>
            </a:extLst>
          </p:cNvPr>
          <p:cNvSpPr>
            <a:spLocks noGrp="1"/>
          </p:cNvSpPr>
          <p:nvPr>
            <p:ph type="title"/>
          </p:nvPr>
        </p:nvSpPr>
        <p:spPr>
          <a:xfrm>
            <a:off x="605265" y="188671"/>
            <a:ext cx="10985841" cy="859544"/>
          </a:xfrm>
        </p:spPr>
        <p:txBody>
          <a:bodyPr/>
          <a:lstStyle/>
          <a:p>
            <a:r>
              <a:rPr lang="en-GB">
                <a:solidFill>
                  <a:schemeClr val="accent1"/>
                </a:solidFill>
                <a:latin typeface="+mn-lt"/>
                <a:ea typeface="+mn-ea"/>
                <a:cs typeface="+mn-ea"/>
                <a:sym typeface="+mn-lt"/>
              </a:rPr>
              <a:t>Key Takeaways</a:t>
            </a:r>
          </a:p>
        </p:txBody>
      </p:sp>
      <p:sp>
        <p:nvSpPr>
          <p:cNvPr id="3" name="Slide Number Placeholder 2">
            <a:extLst>
              <a:ext uri="{FF2B5EF4-FFF2-40B4-BE49-F238E27FC236}">
                <a16:creationId xmlns:a16="http://schemas.microsoft.com/office/drawing/2014/main" id="{323B9522-EB91-B5DA-6D3A-64650160233C}"/>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31</a:t>
            </a:fld>
            <a:endParaRPr lang="en-GB">
              <a:latin typeface="+mn-lt"/>
              <a:ea typeface="+mn-ea"/>
              <a:cs typeface="+mn-ea"/>
              <a:sym typeface="+mn-lt"/>
            </a:endParaRPr>
          </a:p>
        </p:txBody>
      </p:sp>
      <p:grpSp>
        <p:nvGrpSpPr>
          <p:cNvPr id="5" name="íš1iḓê">
            <a:extLst>
              <a:ext uri="{FF2B5EF4-FFF2-40B4-BE49-F238E27FC236}">
                <a16:creationId xmlns:a16="http://schemas.microsoft.com/office/drawing/2014/main" id="{2EA3358A-E385-8F54-306F-9CEF05D104A2}"/>
              </a:ext>
            </a:extLst>
          </p:cNvPr>
          <p:cNvGrpSpPr/>
          <p:nvPr/>
        </p:nvGrpSpPr>
        <p:grpSpPr>
          <a:xfrm>
            <a:off x="1199617" y="1264011"/>
            <a:ext cx="10261697" cy="1367823"/>
            <a:chOff x="1254754" y="1572675"/>
            <a:chExt cx="4740472" cy="1367823"/>
          </a:xfrm>
        </p:grpSpPr>
        <p:sp>
          <p:nvSpPr>
            <p:cNvPr id="7" name="Text1">
              <a:extLst>
                <a:ext uri="{FF2B5EF4-FFF2-40B4-BE49-F238E27FC236}">
                  <a16:creationId xmlns:a16="http://schemas.microsoft.com/office/drawing/2014/main" id="{5636D800-642A-9F80-6344-A0622C9043D0}"/>
                </a:ext>
              </a:extLst>
            </p:cNvPr>
            <p:cNvSpPr/>
            <p:nvPr/>
          </p:nvSpPr>
          <p:spPr bwMode="auto">
            <a:xfrm>
              <a:off x="1254754" y="1934616"/>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a:cs typeface="+mn-ea"/>
                  <a:sym typeface="+mn-lt"/>
                </a:rPr>
                <a:t>Systems thinking helps us understand how different moving parts of the energy system work together toward common objectives</a:t>
              </a:r>
              <a:endParaRPr lang="en-US" altLang="zh-CN" sz="2000">
                <a:cs typeface="+mn-ea"/>
                <a:sym typeface="+mn-lt"/>
              </a:endParaRPr>
            </a:p>
          </p:txBody>
        </p:sp>
        <p:sp>
          <p:nvSpPr>
            <p:cNvPr id="8" name="Bullet1">
              <a:extLst>
                <a:ext uri="{FF2B5EF4-FFF2-40B4-BE49-F238E27FC236}">
                  <a16:creationId xmlns:a16="http://schemas.microsoft.com/office/drawing/2014/main" id="{920BACCD-BEFC-0170-8DF4-13FB2F6863E5}"/>
                </a:ext>
              </a:extLst>
            </p:cNvPr>
            <p:cNvSpPr txBox="1"/>
            <p:nvPr/>
          </p:nvSpPr>
          <p:spPr bwMode="auto">
            <a:xfrm>
              <a:off x="1254754" y="1572675"/>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b"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40000"/>
                </a:lnSpc>
                <a:spcBef>
                  <a:spcPct val="0"/>
                </a:spcBef>
              </a:pPr>
              <a:r>
                <a:rPr lang="en-GB" sz="2000" b="1">
                  <a:cs typeface="+mn-ea"/>
                  <a:sym typeface="+mn-lt"/>
                </a:rPr>
                <a:t>Energy systems are socio-technical and non-linear</a:t>
              </a:r>
              <a:endParaRPr lang="en-US" altLang="zh-CN" sz="2000" b="1">
                <a:cs typeface="+mn-ea"/>
                <a:sym typeface="+mn-lt"/>
              </a:endParaRPr>
            </a:p>
          </p:txBody>
        </p:sp>
      </p:grpSp>
      <p:sp>
        <p:nvSpPr>
          <p:cNvPr id="6" name="Number1">
            <a:extLst>
              <a:ext uri="{FF2B5EF4-FFF2-40B4-BE49-F238E27FC236}">
                <a16:creationId xmlns:a16="http://schemas.microsoft.com/office/drawing/2014/main" id="{B84EC1EE-07A4-BD01-C929-CC33E6B0BF69}"/>
              </a:ext>
            </a:extLst>
          </p:cNvPr>
          <p:cNvSpPr/>
          <p:nvPr/>
        </p:nvSpPr>
        <p:spPr>
          <a:xfrm>
            <a:off x="605265" y="1264011"/>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a:cs typeface="+mn-ea"/>
                <a:sym typeface="+mn-lt"/>
              </a:rPr>
              <a:t>1</a:t>
            </a:r>
            <a:endParaRPr sz="1600" b="1">
              <a:cs typeface="+mn-ea"/>
              <a:sym typeface="+mn-lt"/>
            </a:endParaRPr>
          </a:p>
        </p:txBody>
      </p:sp>
      <p:grpSp>
        <p:nvGrpSpPr>
          <p:cNvPr id="10" name="išlidè">
            <a:extLst>
              <a:ext uri="{FF2B5EF4-FFF2-40B4-BE49-F238E27FC236}">
                <a16:creationId xmlns:a16="http://schemas.microsoft.com/office/drawing/2014/main" id="{762536DA-E9C9-2501-3784-C63ABFF2B038}"/>
              </a:ext>
            </a:extLst>
          </p:cNvPr>
          <p:cNvGrpSpPr/>
          <p:nvPr/>
        </p:nvGrpSpPr>
        <p:grpSpPr>
          <a:xfrm>
            <a:off x="1199617" y="3060989"/>
            <a:ext cx="10261697" cy="1232799"/>
            <a:chOff x="1254754" y="2647798"/>
            <a:chExt cx="4740472" cy="1232799"/>
          </a:xfrm>
        </p:grpSpPr>
        <p:sp>
          <p:nvSpPr>
            <p:cNvPr id="12" name="Text2">
              <a:extLst>
                <a:ext uri="{FF2B5EF4-FFF2-40B4-BE49-F238E27FC236}">
                  <a16:creationId xmlns:a16="http://schemas.microsoft.com/office/drawing/2014/main" id="{C39A4955-316E-2286-B472-4B12B6E3DD2E}"/>
                </a:ext>
              </a:extLst>
            </p:cNvPr>
            <p:cNvSpPr/>
            <p:nvPr/>
          </p:nvSpPr>
          <p:spPr bwMode="auto">
            <a:xfrm>
              <a:off x="1254754" y="3174506"/>
              <a:ext cx="4740472" cy="7060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fontScale="92500" lnSpcReduction="20000"/>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a:cs typeface="+mn-ea"/>
                  <a:sym typeface="+mn-lt"/>
                </a:rPr>
                <a:t>In LMICs, where external uncertainties play a more significant role, system mapping helps reveal interactions and dynamics that are not immediately obvious</a:t>
              </a:r>
              <a:endParaRPr lang="en-US" altLang="zh-CN" sz="2000">
                <a:cs typeface="+mn-ea"/>
                <a:sym typeface="+mn-lt"/>
              </a:endParaRPr>
            </a:p>
          </p:txBody>
        </p:sp>
        <p:sp>
          <p:nvSpPr>
            <p:cNvPr id="13" name="Bullet2">
              <a:extLst>
                <a:ext uri="{FF2B5EF4-FFF2-40B4-BE49-F238E27FC236}">
                  <a16:creationId xmlns:a16="http://schemas.microsoft.com/office/drawing/2014/main" id="{820DD29A-EFF1-8D31-3854-106BDA8B7C4B}"/>
                </a:ext>
              </a:extLst>
            </p:cNvPr>
            <p:cNvSpPr txBox="1"/>
            <p:nvPr/>
          </p:nvSpPr>
          <p:spPr bwMode="auto">
            <a:xfrm>
              <a:off x="1254754" y="2647798"/>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a:cs typeface="+mn-ea"/>
                  <a:sym typeface="+mn-lt"/>
                </a:rPr>
                <a:t>Understanding elements, connections, and behaviours is more important than individual interventions</a:t>
              </a:r>
              <a:endParaRPr lang="en-US" altLang="zh-CN" sz="2000" b="1">
                <a:cs typeface="+mn-ea"/>
                <a:sym typeface="+mn-lt"/>
              </a:endParaRPr>
            </a:p>
          </p:txBody>
        </p:sp>
      </p:grpSp>
      <p:sp>
        <p:nvSpPr>
          <p:cNvPr id="11" name="Number2">
            <a:extLst>
              <a:ext uri="{FF2B5EF4-FFF2-40B4-BE49-F238E27FC236}">
                <a16:creationId xmlns:a16="http://schemas.microsoft.com/office/drawing/2014/main" id="{E27DBFF6-0736-83E8-5DFA-A0A786A0C798}"/>
              </a:ext>
            </a:extLst>
          </p:cNvPr>
          <p:cNvSpPr/>
          <p:nvPr/>
        </p:nvSpPr>
        <p:spPr>
          <a:xfrm>
            <a:off x="605265" y="3060989"/>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a:cs typeface="+mn-ea"/>
                <a:sym typeface="+mn-lt"/>
              </a:rPr>
              <a:t>2</a:t>
            </a:r>
            <a:endParaRPr sz="1600" b="1">
              <a:cs typeface="+mn-ea"/>
              <a:sym typeface="+mn-lt"/>
            </a:endParaRPr>
          </a:p>
        </p:txBody>
      </p:sp>
      <p:grpSp>
        <p:nvGrpSpPr>
          <p:cNvPr id="15" name="ïṣļîḋé">
            <a:extLst>
              <a:ext uri="{FF2B5EF4-FFF2-40B4-BE49-F238E27FC236}">
                <a16:creationId xmlns:a16="http://schemas.microsoft.com/office/drawing/2014/main" id="{225537A5-72E3-7157-C793-DA4FEA1184F3}"/>
              </a:ext>
            </a:extLst>
          </p:cNvPr>
          <p:cNvGrpSpPr/>
          <p:nvPr/>
        </p:nvGrpSpPr>
        <p:grpSpPr>
          <a:xfrm>
            <a:off x="1199617" y="4837692"/>
            <a:ext cx="10261697" cy="1532590"/>
            <a:chOff x="1254754" y="3722921"/>
            <a:chExt cx="4740472" cy="1532590"/>
          </a:xfrm>
        </p:grpSpPr>
        <p:sp>
          <p:nvSpPr>
            <p:cNvPr id="17" name="Text3">
              <a:extLst>
                <a:ext uri="{FF2B5EF4-FFF2-40B4-BE49-F238E27FC236}">
                  <a16:creationId xmlns:a16="http://schemas.microsoft.com/office/drawing/2014/main" id="{6E69186C-6EB9-8386-17C8-0E5853DBD767}"/>
                </a:ext>
              </a:extLst>
            </p:cNvPr>
            <p:cNvSpPr/>
            <p:nvPr/>
          </p:nvSpPr>
          <p:spPr bwMode="auto">
            <a:xfrm>
              <a:off x="1254754" y="4249629"/>
              <a:ext cx="4740472" cy="100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nchorCtr="0">
              <a:norm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lnSpc>
                  <a:spcPct val="120000"/>
                </a:lnSpc>
              </a:pPr>
              <a:r>
                <a:rPr lang="en-GB" sz="2000">
                  <a:cs typeface="+mn-ea"/>
                  <a:sym typeface="+mn-lt"/>
                </a:rPr>
                <a:t>Graphical systems-thinking tools can support clearer communication of policy interventions and their potential effects</a:t>
              </a:r>
              <a:endParaRPr lang="en-US" altLang="zh-CN" sz="2000">
                <a:cs typeface="+mn-ea"/>
                <a:sym typeface="+mn-lt"/>
              </a:endParaRPr>
            </a:p>
          </p:txBody>
        </p:sp>
        <p:sp>
          <p:nvSpPr>
            <p:cNvPr id="18" name="Bullet3">
              <a:extLst>
                <a:ext uri="{FF2B5EF4-FFF2-40B4-BE49-F238E27FC236}">
                  <a16:creationId xmlns:a16="http://schemas.microsoft.com/office/drawing/2014/main" id="{804B7ECA-7CED-2EF9-0680-5F264B6C2349}"/>
                </a:ext>
              </a:extLst>
            </p:cNvPr>
            <p:cNvSpPr txBox="1"/>
            <p:nvPr/>
          </p:nvSpPr>
          <p:spPr bwMode="auto">
            <a:xfrm>
              <a:off x="1254754" y="3722921"/>
              <a:ext cx="4740472" cy="3619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ctr" anchorCtr="0">
              <a:noAutofit/>
            </a:bodyPr>
            <a:lstStyle>
              <a:defPPr>
                <a:defRPr lang="zh-CN"/>
              </a:defPPr>
              <a:lvl1pPr marL="0" algn="l" defTabSz="913765" rtl="0" eaLnBrk="1" latinLnBrk="0" hangingPunct="1">
                <a:defRPr sz="1800" kern="1200">
                  <a:solidFill>
                    <a:schemeClr val="tx1"/>
                  </a:solidFill>
                  <a:latin typeface="+mn-lt"/>
                  <a:ea typeface="+mn-ea"/>
                  <a:cs typeface="+mn-cs"/>
                </a:defRPr>
              </a:lvl1pPr>
              <a:lvl2pPr marL="457200" algn="l" defTabSz="913765" rtl="0" eaLnBrk="1" latinLnBrk="0" hangingPunct="1">
                <a:defRPr sz="1800" kern="1200">
                  <a:solidFill>
                    <a:schemeClr val="tx1"/>
                  </a:solidFill>
                  <a:latin typeface="+mn-lt"/>
                  <a:ea typeface="+mn-ea"/>
                  <a:cs typeface="+mn-cs"/>
                </a:defRPr>
              </a:lvl2pPr>
              <a:lvl3pPr marL="914400" algn="l" defTabSz="913765" rtl="0" eaLnBrk="1" latinLnBrk="0" hangingPunct="1">
                <a:defRPr sz="1800" kern="1200">
                  <a:solidFill>
                    <a:schemeClr val="tx1"/>
                  </a:solidFill>
                  <a:latin typeface="+mn-lt"/>
                  <a:ea typeface="+mn-ea"/>
                  <a:cs typeface="+mn-cs"/>
                </a:defRPr>
              </a:lvl3pPr>
              <a:lvl4pPr marL="1371600" algn="l" defTabSz="913765" rtl="0" eaLnBrk="1" latinLnBrk="0" hangingPunct="1">
                <a:defRPr sz="1800" kern="1200">
                  <a:solidFill>
                    <a:schemeClr val="tx1"/>
                  </a:solidFill>
                  <a:latin typeface="+mn-lt"/>
                  <a:ea typeface="+mn-ea"/>
                  <a:cs typeface="+mn-cs"/>
                </a:defRPr>
              </a:lvl4pPr>
              <a:lvl5pPr marL="1828800" algn="l" defTabSz="913765" rtl="0" eaLnBrk="1" latinLnBrk="0" hangingPunct="1">
                <a:defRPr sz="1800" kern="1200">
                  <a:solidFill>
                    <a:schemeClr val="tx1"/>
                  </a:solidFill>
                  <a:latin typeface="+mn-lt"/>
                  <a:ea typeface="+mn-ea"/>
                  <a:cs typeface="+mn-cs"/>
                </a:defRPr>
              </a:lvl5pPr>
              <a:lvl6pPr marL="2286000" algn="l" defTabSz="913765" rtl="0" eaLnBrk="1" latinLnBrk="0" hangingPunct="1">
                <a:defRPr sz="1800" kern="1200">
                  <a:solidFill>
                    <a:schemeClr val="tx1"/>
                  </a:solidFill>
                  <a:latin typeface="+mn-lt"/>
                  <a:ea typeface="+mn-ea"/>
                  <a:cs typeface="+mn-cs"/>
                </a:defRPr>
              </a:lvl6pPr>
              <a:lvl7pPr marL="2743200" algn="l" defTabSz="913765" rtl="0" eaLnBrk="1" latinLnBrk="0" hangingPunct="1">
                <a:defRPr sz="1800" kern="1200">
                  <a:solidFill>
                    <a:schemeClr val="tx1"/>
                  </a:solidFill>
                  <a:latin typeface="+mn-lt"/>
                  <a:ea typeface="+mn-ea"/>
                  <a:cs typeface="+mn-cs"/>
                </a:defRPr>
              </a:lvl7pPr>
              <a:lvl8pPr marL="3200400" algn="l" defTabSz="913765" rtl="0" eaLnBrk="1" latinLnBrk="0" hangingPunct="1">
                <a:defRPr sz="1800" kern="1200">
                  <a:solidFill>
                    <a:schemeClr val="tx1"/>
                  </a:solidFill>
                  <a:latin typeface="+mn-lt"/>
                  <a:ea typeface="+mn-ea"/>
                  <a:cs typeface="+mn-cs"/>
                </a:defRPr>
              </a:lvl8pPr>
              <a:lvl9pPr marL="3657600" algn="l" defTabSz="913765" rtl="0" eaLnBrk="1" latinLnBrk="0" hangingPunct="1">
                <a:defRPr sz="1800" kern="1200">
                  <a:solidFill>
                    <a:schemeClr val="tx1"/>
                  </a:solidFill>
                  <a:latin typeface="+mn-lt"/>
                  <a:ea typeface="+mn-ea"/>
                  <a:cs typeface="+mn-cs"/>
                </a:defRPr>
              </a:lvl9pPr>
            </a:lstStyle>
            <a:p>
              <a:pPr>
                <a:spcBef>
                  <a:spcPct val="0"/>
                </a:spcBef>
              </a:pPr>
              <a:r>
                <a:rPr lang="en-GB" sz="2000" b="1">
                  <a:cs typeface="+mn-ea"/>
                  <a:sym typeface="+mn-lt"/>
                </a:rPr>
                <a:t>Policy and investment decisions must consider feedbacks, delays, and unintended consequences</a:t>
              </a:r>
              <a:endParaRPr lang="en-US" altLang="zh-CN" sz="2000" b="1">
                <a:cs typeface="+mn-ea"/>
                <a:sym typeface="+mn-lt"/>
              </a:endParaRPr>
            </a:p>
          </p:txBody>
        </p:sp>
      </p:grpSp>
      <p:sp>
        <p:nvSpPr>
          <p:cNvPr id="16" name="Number3">
            <a:extLst>
              <a:ext uri="{FF2B5EF4-FFF2-40B4-BE49-F238E27FC236}">
                <a16:creationId xmlns:a16="http://schemas.microsoft.com/office/drawing/2014/main" id="{930562A5-AB35-A28C-BF75-DFADDA899566}"/>
              </a:ext>
            </a:extLst>
          </p:cNvPr>
          <p:cNvSpPr/>
          <p:nvPr/>
        </p:nvSpPr>
        <p:spPr>
          <a:xfrm>
            <a:off x="605265" y="4837692"/>
            <a:ext cx="463550" cy="4635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lIns="91440" tIns="45720" rIns="91440" bIns="45720" anchor="ctr">
            <a:normAutofit fontScale="92500" lnSpcReduction="10000"/>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lnSpc>
                <a:spcPct val="110000"/>
              </a:lnSpc>
            </a:pPr>
            <a:r>
              <a:rPr lang="en-US" sz="1600" b="1">
                <a:cs typeface="+mn-ea"/>
                <a:sym typeface="+mn-lt"/>
              </a:rPr>
              <a:t>3</a:t>
            </a:r>
            <a:endParaRPr sz="1600" b="1">
              <a:cs typeface="+mn-ea"/>
              <a:sym typeface="+mn-lt"/>
            </a:endParaRPr>
          </a:p>
        </p:txBody>
      </p:sp>
    </p:spTree>
    <p:extLst>
      <p:ext uri="{BB962C8B-B14F-4D97-AF65-F5344CB8AC3E}">
        <p14:creationId xmlns:p14="http://schemas.microsoft.com/office/powerpoint/2010/main" val="19384550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08096-6766-A3CA-103F-C32DC89B0963}"/>
              </a:ext>
            </a:extLst>
          </p:cNvPr>
          <p:cNvSpPr>
            <a:spLocks noGrp="1"/>
          </p:cNvSpPr>
          <p:nvPr>
            <p:ph type="title"/>
          </p:nvPr>
        </p:nvSpPr>
        <p:spPr/>
        <p:txBody>
          <a:bodyPr/>
          <a:lstStyle/>
          <a:p>
            <a:r>
              <a:rPr lang="en-GB" b="1">
                <a:latin typeface="+mn-lt"/>
                <a:ea typeface="+mn-ea"/>
                <a:cs typeface="+mn-ea"/>
                <a:sym typeface="+mn-lt"/>
              </a:rPr>
              <a:t>What is Participatory Systems Mapping?</a:t>
            </a:r>
            <a:endParaRPr lang="en-GB">
              <a:latin typeface="+mn-lt"/>
              <a:ea typeface="+mn-ea"/>
              <a:cs typeface="+mn-ea"/>
              <a:sym typeface="+mn-lt"/>
            </a:endParaRPr>
          </a:p>
        </p:txBody>
      </p:sp>
      <p:sp>
        <p:nvSpPr>
          <p:cNvPr id="3" name="Slide Number Placeholder 2">
            <a:extLst>
              <a:ext uri="{FF2B5EF4-FFF2-40B4-BE49-F238E27FC236}">
                <a16:creationId xmlns:a16="http://schemas.microsoft.com/office/drawing/2014/main" id="{50CF278B-6306-140C-69CF-D59C24B291EA}"/>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4</a:t>
            </a:fld>
            <a:endParaRPr lang="en-GB">
              <a:latin typeface="+mn-lt"/>
              <a:ea typeface="+mn-ea"/>
              <a:cs typeface="+mn-ea"/>
              <a:sym typeface="+mn-lt"/>
            </a:endParaRPr>
          </a:p>
        </p:txBody>
      </p:sp>
      <p:sp>
        <p:nvSpPr>
          <p:cNvPr id="5" name="TextBox 4">
            <a:extLst>
              <a:ext uri="{FF2B5EF4-FFF2-40B4-BE49-F238E27FC236}">
                <a16:creationId xmlns:a16="http://schemas.microsoft.com/office/drawing/2014/main" id="{6A9CEAE4-6461-5AB7-EA59-AD0781DB6A53}"/>
              </a:ext>
            </a:extLst>
          </p:cNvPr>
          <p:cNvSpPr txBox="1"/>
          <p:nvPr/>
        </p:nvSpPr>
        <p:spPr>
          <a:xfrm>
            <a:off x="605265" y="1351508"/>
            <a:ext cx="10904248" cy="3297506"/>
          </a:xfrm>
          <a:prstGeom prst="rect">
            <a:avLst/>
          </a:prstGeom>
          <a:noFill/>
        </p:spPr>
        <p:txBody>
          <a:bodyPr wrap="square" rtlCol="0">
            <a:spAutoFit/>
          </a:bodyPr>
          <a:lstStyle/>
          <a:p>
            <a:r>
              <a:rPr lang="en-GB" sz="2400">
                <a:cs typeface="+mn-ea"/>
                <a:sym typeface="+mn-lt"/>
              </a:rPr>
              <a:t>Participatory systems mapping (PSM) is a </a:t>
            </a:r>
            <a:r>
              <a:rPr lang="en-GB" sz="2400" b="1" i="1">
                <a:solidFill>
                  <a:schemeClr val="accent1"/>
                </a:solidFill>
                <a:cs typeface="+mn-ea"/>
                <a:sym typeface="+mn-lt"/>
              </a:rPr>
              <a:t>participatory  method</a:t>
            </a:r>
            <a:r>
              <a:rPr lang="en-GB" sz="2400">
                <a:solidFill>
                  <a:schemeClr val="accent1"/>
                </a:solidFill>
                <a:cs typeface="+mn-ea"/>
                <a:sym typeface="+mn-lt"/>
              </a:rPr>
              <a:t> </a:t>
            </a:r>
            <a:r>
              <a:rPr lang="en-GB" sz="2400">
                <a:cs typeface="+mn-ea"/>
                <a:sym typeface="+mn-lt"/>
              </a:rPr>
              <a:t>and a </a:t>
            </a:r>
            <a:r>
              <a:rPr lang="en-GB" sz="2400" b="1" i="1">
                <a:solidFill>
                  <a:schemeClr val="accent1"/>
                </a:solidFill>
                <a:cs typeface="+mn-ea"/>
                <a:sym typeface="+mn-lt"/>
              </a:rPr>
              <a:t>systems  method</a:t>
            </a:r>
            <a:r>
              <a:rPr lang="en-GB" sz="2400">
                <a:solidFill>
                  <a:schemeClr val="accent1"/>
                </a:solidFill>
                <a:cs typeface="+mn-ea"/>
                <a:sym typeface="+mn-lt"/>
              </a:rPr>
              <a:t> </a:t>
            </a:r>
            <a:r>
              <a:rPr lang="en-GB" sz="2400">
                <a:cs typeface="+mn-ea"/>
                <a:sym typeface="+mn-lt"/>
              </a:rPr>
              <a:t>where a team collectively creates a causal map of a system of interest (e.g., a policy or theme). </a:t>
            </a:r>
          </a:p>
          <a:p>
            <a:endParaRPr lang="en-GB" sz="2400">
              <a:cs typeface="+mn-ea"/>
              <a:sym typeface="+mn-lt"/>
            </a:endParaRPr>
          </a:p>
          <a:p>
            <a:pPr>
              <a:spcAft>
                <a:spcPts val="600"/>
              </a:spcAft>
            </a:pPr>
            <a:r>
              <a:rPr lang="en-GB" sz="2400">
                <a:cs typeface="+mn-ea"/>
                <a:sym typeface="+mn-lt"/>
              </a:rPr>
              <a:t>The components:</a:t>
            </a:r>
          </a:p>
          <a:p>
            <a:pPr>
              <a:lnSpc>
                <a:spcPct val="150000"/>
              </a:lnSpc>
              <a:spcBef>
                <a:spcPts val="600"/>
              </a:spcBef>
              <a:spcAft>
                <a:spcPts val="600"/>
              </a:spcAft>
            </a:pPr>
            <a:r>
              <a:rPr lang="en-GB" sz="2400">
                <a:solidFill>
                  <a:schemeClr val="bg1"/>
                </a:solidFill>
                <a:cs typeface="+mn-ea"/>
                <a:sym typeface="+mn-lt"/>
              </a:rPr>
              <a:t>Factors (No             Factors (No             (			</a:t>
            </a:r>
          </a:p>
          <a:p>
            <a:pPr>
              <a:lnSpc>
                <a:spcPct val="150000"/>
              </a:lnSpc>
              <a:spcBef>
                <a:spcPts val="600"/>
              </a:spcBef>
              <a:spcAft>
                <a:spcPts val="600"/>
              </a:spcAft>
            </a:pPr>
            <a:r>
              <a:rPr lang="en-GB" sz="2400">
                <a:solidFill>
                  <a:schemeClr val="bg1"/>
                </a:solidFill>
                <a:cs typeface="+mn-ea"/>
                <a:sym typeface="+mn-lt"/>
              </a:rPr>
              <a:t>Nodes):</a:t>
            </a:r>
            <a:endParaRPr lang="en-GB" sz="2400">
              <a:cs typeface="+mn-ea"/>
              <a:sym typeface="+mn-lt"/>
            </a:endParaRPr>
          </a:p>
        </p:txBody>
      </p:sp>
      <p:sp>
        <p:nvSpPr>
          <p:cNvPr id="6" name="Rectangle: Rounded Corners 5">
            <a:extLst>
              <a:ext uri="{FF2B5EF4-FFF2-40B4-BE49-F238E27FC236}">
                <a16:creationId xmlns:a16="http://schemas.microsoft.com/office/drawing/2014/main" id="{4D11454E-6CF4-7BDA-F70B-0DE5A05C403B}"/>
              </a:ext>
            </a:extLst>
          </p:cNvPr>
          <p:cNvSpPr/>
          <p:nvPr/>
        </p:nvSpPr>
        <p:spPr>
          <a:xfrm>
            <a:off x="864703" y="3362446"/>
            <a:ext cx="1719470" cy="588210"/>
          </a:xfrm>
          <a:custGeom>
            <a:avLst/>
            <a:gdLst>
              <a:gd name="csX0" fmla="*/ 0 w 1719470"/>
              <a:gd name="csY0" fmla="*/ 98037 h 588210"/>
              <a:gd name="csX1" fmla="*/ 98037 w 1719470"/>
              <a:gd name="csY1" fmla="*/ 0 h 588210"/>
              <a:gd name="csX2" fmla="*/ 636304 w 1719470"/>
              <a:gd name="csY2" fmla="*/ 0 h 588210"/>
              <a:gd name="csX3" fmla="*/ 1128868 w 1719470"/>
              <a:gd name="csY3" fmla="*/ 0 h 588210"/>
              <a:gd name="csX4" fmla="*/ 1621433 w 1719470"/>
              <a:gd name="csY4" fmla="*/ 0 h 588210"/>
              <a:gd name="csX5" fmla="*/ 1719470 w 1719470"/>
              <a:gd name="csY5" fmla="*/ 98037 h 588210"/>
              <a:gd name="csX6" fmla="*/ 1719470 w 1719470"/>
              <a:gd name="csY6" fmla="*/ 490173 h 588210"/>
              <a:gd name="csX7" fmla="*/ 1621433 w 1719470"/>
              <a:gd name="csY7" fmla="*/ 588210 h 588210"/>
              <a:gd name="csX8" fmla="*/ 1159336 w 1719470"/>
              <a:gd name="csY8" fmla="*/ 588210 h 588210"/>
              <a:gd name="csX9" fmla="*/ 697239 w 1719470"/>
              <a:gd name="csY9" fmla="*/ 588210 h 588210"/>
              <a:gd name="csX10" fmla="*/ 98037 w 1719470"/>
              <a:gd name="csY10" fmla="*/ 588210 h 588210"/>
              <a:gd name="csX11" fmla="*/ 0 w 1719470"/>
              <a:gd name="csY11" fmla="*/ 490173 h 588210"/>
              <a:gd name="csX12" fmla="*/ 0 w 1719470"/>
              <a:gd name="csY12" fmla="*/ 98037 h 58821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Lst>
            <a:rect l="l" t="t" r="r" b="b"/>
            <a:pathLst>
              <a:path w="1719470" h="588210" fill="none" extrusionOk="0">
                <a:moveTo>
                  <a:pt x="0" y="98037"/>
                </a:moveTo>
                <a:cubicBezTo>
                  <a:pt x="-1210" y="38061"/>
                  <a:pt x="50737" y="-7024"/>
                  <a:pt x="98037" y="0"/>
                </a:cubicBezTo>
                <a:cubicBezTo>
                  <a:pt x="237539" y="12006"/>
                  <a:pt x="384990" y="13977"/>
                  <a:pt x="636304" y="0"/>
                </a:cubicBezTo>
                <a:cubicBezTo>
                  <a:pt x="887618" y="-13977"/>
                  <a:pt x="1019076" y="2296"/>
                  <a:pt x="1128868" y="0"/>
                </a:cubicBezTo>
                <a:cubicBezTo>
                  <a:pt x="1238660" y="-2296"/>
                  <a:pt x="1507849" y="22139"/>
                  <a:pt x="1621433" y="0"/>
                </a:cubicBezTo>
                <a:cubicBezTo>
                  <a:pt x="1677994" y="6414"/>
                  <a:pt x="1715789" y="40743"/>
                  <a:pt x="1719470" y="98037"/>
                </a:cubicBezTo>
                <a:cubicBezTo>
                  <a:pt x="1705754" y="231723"/>
                  <a:pt x="1733599" y="338631"/>
                  <a:pt x="1719470" y="490173"/>
                </a:cubicBezTo>
                <a:cubicBezTo>
                  <a:pt x="1723507" y="556491"/>
                  <a:pt x="1684252" y="595922"/>
                  <a:pt x="1621433" y="588210"/>
                </a:cubicBezTo>
                <a:cubicBezTo>
                  <a:pt x="1518053" y="579831"/>
                  <a:pt x="1339171" y="571520"/>
                  <a:pt x="1159336" y="588210"/>
                </a:cubicBezTo>
                <a:cubicBezTo>
                  <a:pt x="979501" y="604900"/>
                  <a:pt x="870298" y="606729"/>
                  <a:pt x="697239" y="588210"/>
                </a:cubicBezTo>
                <a:cubicBezTo>
                  <a:pt x="524180" y="569691"/>
                  <a:pt x="264986" y="576689"/>
                  <a:pt x="98037" y="588210"/>
                </a:cubicBezTo>
                <a:cubicBezTo>
                  <a:pt x="44862" y="581972"/>
                  <a:pt x="10748" y="552027"/>
                  <a:pt x="0" y="490173"/>
                </a:cubicBezTo>
                <a:cubicBezTo>
                  <a:pt x="-10391" y="344312"/>
                  <a:pt x="-15778" y="201152"/>
                  <a:pt x="0" y="98037"/>
                </a:cubicBezTo>
                <a:close/>
              </a:path>
              <a:path w="1719470" h="588210" stroke="0" extrusionOk="0">
                <a:moveTo>
                  <a:pt x="0" y="98037"/>
                </a:moveTo>
                <a:cubicBezTo>
                  <a:pt x="4662" y="47999"/>
                  <a:pt x="54588" y="-7354"/>
                  <a:pt x="98037" y="0"/>
                </a:cubicBezTo>
                <a:cubicBezTo>
                  <a:pt x="354550" y="23393"/>
                  <a:pt x="470667" y="-12514"/>
                  <a:pt x="636304" y="0"/>
                </a:cubicBezTo>
                <a:cubicBezTo>
                  <a:pt x="801941" y="12514"/>
                  <a:pt x="947669" y="-8492"/>
                  <a:pt x="1128868" y="0"/>
                </a:cubicBezTo>
                <a:cubicBezTo>
                  <a:pt x="1310067" y="8492"/>
                  <a:pt x="1408180" y="12141"/>
                  <a:pt x="1621433" y="0"/>
                </a:cubicBezTo>
                <a:cubicBezTo>
                  <a:pt x="1680487" y="-8625"/>
                  <a:pt x="1713906" y="55874"/>
                  <a:pt x="1719470" y="98037"/>
                </a:cubicBezTo>
                <a:cubicBezTo>
                  <a:pt x="1706182" y="275116"/>
                  <a:pt x="1716402" y="354342"/>
                  <a:pt x="1719470" y="490173"/>
                </a:cubicBezTo>
                <a:cubicBezTo>
                  <a:pt x="1721195" y="536644"/>
                  <a:pt x="1674601" y="587348"/>
                  <a:pt x="1621433" y="588210"/>
                </a:cubicBezTo>
                <a:cubicBezTo>
                  <a:pt x="1411899" y="562890"/>
                  <a:pt x="1219925" y="606966"/>
                  <a:pt x="1113634" y="588210"/>
                </a:cubicBezTo>
                <a:cubicBezTo>
                  <a:pt x="1007343" y="569454"/>
                  <a:pt x="853975" y="606185"/>
                  <a:pt x="636304" y="588210"/>
                </a:cubicBezTo>
                <a:cubicBezTo>
                  <a:pt x="418633" y="570236"/>
                  <a:pt x="328765" y="578776"/>
                  <a:pt x="98037" y="588210"/>
                </a:cubicBezTo>
                <a:cubicBezTo>
                  <a:pt x="42957" y="590392"/>
                  <a:pt x="7021" y="534276"/>
                  <a:pt x="0" y="490173"/>
                </a:cubicBezTo>
                <a:cubicBezTo>
                  <a:pt x="-8381" y="411591"/>
                  <a:pt x="2590" y="178521"/>
                  <a:pt x="0" y="98037"/>
                </a:cubicBezTo>
                <a:close/>
              </a:path>
            </a:pathLst>
          </a:custGeom>
          <a:solidFill>
            <a:schemeClr val="accent1">
              <a:lumMod val="60000"/>
              <a:lumOff val="40000"/>
            </a:schemeClr>
          </a:solidFill>
          <a:ln>
            <a:solidFill>
              <a:schemeClr val="accent1"/>
            </a:solidFill>
            <a:extLst>
              <a:ext uri="{C807C97D-BFC1-408E-A445-0C87EB9F89A2}">
                <ask:lineSketchStyleProps xmlns:ask="http://schemas.microsoft.com/office/drawing/2018/sketchyshapes" sd="1107170578">
                  <a:prstGeom prst="roundRect">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cs typeface="+mn-ea"/>
                <a:sym typeface="+mn-lt"/>
              </a:rPr>
              <a:t>Factors (Nodes)</a:t>
            </a:r>
          </a:p>
        </p:txBody>
      </p:sp>
      <p:sp>
        <p:nvSpPr>
          <p:cNvPr id="7" name="Arrow: Right 6">
            <a:extLst>
              <a:ext uri="{FF2B5EF4-FFF2-40B4-BE49-F238E27FC236}">
                <a16:creationId xmlns:a16="http://schemas.microsoft.com/office/drawing/2014/main" id="{287C4613-A34D-82CB-222D-1ABFEDCCDF00}"/>
              </a:ext>
            </a:extLst>
          </p:cNvPr>
          <p:cNvSpPr/>
          <p:nvPr/>
        </p:nvSpPr>
        <p:spPr>
          <a:xfrm>
            <a:off x="864703" y="4753704"/>
            <a:ext cx="2395333" cy="797689"/>
          </a:xfrm>
          <a:custGeom>
            <a:avLst/>
            <a:gdLst>
              <a:gd name="csX0" fmla="*/ 0 w 2395333"/>
              <a:gd name="csY0" fmla="*/ 199422 h 797689"/>
              <a:gd name="csX1" fmla="*/ 665496 w 2395333"/>
              <a:gd name="csY1" fmla="*/ 199422 h 797689"/>
              <a:gd name="csX2" fmla="*/ 1370922 w 2395333"/>
              <a:gd name="csY2" fmla="*/ 199422 h 797689"/>
              <a:gd name="csX3" fmla="*/ 1996489 w 2395333"/>
              <a:gd name="csY3" fmla="*/ 199422 h 797689"/>
              <a:gd name="csX4" fmla="*/ 1996489 w 2395333"/>
              <a:gd name="csY4" fmla="*/ 0 h 797689"/>
              <a:gd name="csX5" fmla="*/ 2395333 w 2395333"/>
              <a:gd name="csY5" fmla="*/ 398845 h 797689"/>
              <a:gd name="csX6" fmla="*/ 1996489 w 2395333"/>
              <a:gd name="csY6" fmla="*/ 797689 h 797689"/>
              <a:gd name="csX7" fmla="*/ 1996489 w 2395333"/>
              <a:gd name="csY7" fmla="*/ 598267 h 797689"/>
              <a:gd name="csX8" fmla="*/ 1311028 w 2395333"/>
              <a:gd name="csY8" fmla="*/ 598267 h 797689"/>
              <a:gd name="csX9" fmla="*/ 685461 w 2395333"/>
              <a:gd name="csY9" fmla="*/ 598267 h 797689"/>
              <a:gd name="csX10" fmla="*/ 0 w 2395333"/>
              <a:gd name="csY10" fmla="*/ 598267 h 797689"/>
              <a:gd name="csX11" fmla="*/ 0 w 2395333"/>
              <a:gd name="csY11" fmla="*/ 199422 h 79768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2395333" h="797689" fill="none" extrusionOk="0">
                <a:moveTo>
                  <a:pt x="0" y="199422"/>
                </a:moveTo>
                <a:cubicBezTo>
                  <a:pt x="243578" y="190440"/>
                  <a:pt x="471740" y="220225"/>
                  <a:pt x="665496" y="199422"/>
                </a:cubicBezTo>
                <a:cubicBezTo>
                  <a:pt x="859252" y="178619"/>
                  <a:pt x="1101064" y="231133"/>
                  <a:pt x="1370922" y="199422"/>
                </a:cubicBezTo>
                <a:cubicBezTo>
                  <a:pt x="1640780" y="167711"/>
                  <a:pt x="1810973" y="172295"/>
                  <a:pt x="1996489" y="199422"/>
                </a:cubicBezTo>
                <a:cubicBezTo>
                  <a:pt x="2003464" y="149759"/>
                  <a:pt x="1998253" y="92382"/>
                  <a:pt x="1996489" y="0"/>
                </a:cubicBezTo>
                <a:cubicBezTo>
                  <a:pt x="2085601" y="118318"/>
                  <a:pt x="2255676" y="223339"/>
                  <a:pt x="2395333" y="398845"/>
                </a:cubicBezTo>
                <a:cubicBezTo>
                  <a:pt x="2209807" y="598710"/>
                  <a:pt x="2161207" y="663954"/>
                  <a:pt x="1996489" y="797689"/>
                </a:cubicBezTo>
                <a:cubicBezTo>
                  <a:pt x="2003227" y="711711"/>
                  <a:pt x="2006244" y="689617"/>
                  <a:pt x="1996489" y="598267"/>
                </a:cubicBezTo>
                <a:cubicBezTo>
                  <a:pt x="1780400" y="594960"/>
                  <a:pt x="1617725" y="613964"/>
                  <a:pt x="1311028" y="598267"/>
                </a:cubicBezTo>
                <a:cubicBezTo>
                  <a:pt x="1004331" y="582570"/>
                  <a:pt x="834367" y="581587"/>
                  <a:pt x="685461" y="598267"/>
                </a:cubicBezTo>
                <a:cubicBezTo>
                  <a:pt x="536555" y="614947"/>
                  <a:pt x="236121" y="619478"/>
                  <a:pt x="0" y="598267"/>
                </a:cubicBezTo>
                <a:cubicBezTo>
                  <a:pt x="12269" y="501615"/>
                  <a:pt x="17845" y="284666"/>
                  <a:pt x="0" y="199422"/>
                </a:cubicBezTo>
                <a:close/>
              </a:path>
              <a:path w="2395333" h="797689" stroke="0" extrusionOk="0">
                <a:moveTo>
                  <a:pt x="0" y="199422"/>
                </a:moveTo>
                <a:cubicBezTo>
                  <a:pt x="301216" y="228465"/>
                  <a:pt x="495983" y="208617"/>
                  <a:pt x="625567" y="199422"/>
                </a:cubicBezTo>
                <a:cubicBezTo>
                  <a:pt x="755151" y="190227"/>
                  <a:pt x="941485" y="208237"/>
                  <a:pt x="1231168" y="199422"/>
                </a:cubicBezTo>
                <a:cubicBezTo>
                  <a:pt x="1520851" y="190607"/>
                  <a:pt x="1837648" y="161999"/>
                  <a:pt x="1996489" y="199422"/>
                </a:cubicBezTo>
                <a:cubicBezTo>
                  <a:pt x="1988608" y="155200"/>
                  <a:pt x="1996826" y="83785"/>
                  <a:pt x="1996489" y="0"/>
                </a:cubicBezTo>
                <a:cubicBezTo>
                  <a:pt x="2077198" y="112126"/>
                  <a:pt x="2198346" y="210134"/>
                  <a:pt x="2395333" y="398845"/>
                </a:cubicBezTo>
                <a:cubicBezTo>
                  <a:pt x="2281216" y="541558"/>
                  <a:pt x="2128718" y="676167"/>
                  <a:pt x="1996489" y="797689"/>
                </a:cubicBezTo>
                <a:cubicBezTo>
                  <a:pt x="1998363" y="711467"/>
                  <a:pt x="1993946" y="679569"/>
                  <a:pt x="1996489" y="598267"/>
                </a:cubicBezTo>
                <a:cubicBezTo>
                  <a:pt x="1690995" y="583157"/>
                  <a:pt x="1646847" y="627674"/>
                  <a:pt x="1350958" y="598267"/>
                </a:cubicBezTo>
                <a:cubicBezTo>
                  <a:pt x="1055069" y="568860"/>
                  <a:pt x="874845" y="603875"/>
                  <a:pt x="665496" y="598267"/>
                </a:cubicBezTo>
                <a:cubicBezTo>
                  <a:pt x="456147" y="592659"/>
                  <a:pt x="140923" y="598156"/>
                  <a:pt x="0" y="598267"/>
                </a:cubicBezTo>
                <a:cubicBezTo>
                  <a:pt x="-7100" y="434198"/>
                  <a:pt x="-13858" y="307242"/>
                  <a:pt x="0" y="199422"/>
                </a:cubicBezTo>
                <a:close/>
              </a:path>
            </a:pathLst>
          </a:custGeom>
          <a:solidFill>
            <a:schemeClr val="accent1">
              <a:lumMod val="60000"/>
              <a:lumOff val="40000"/>
            </a:schemeClr>
          </a:solidFill>
          <a:ln>
            <a:solidFill>
              <a:schemeClr val="accent1"/>
            </a:solidFill>
            <a:extLst>
              <a:ext uri="{C807C97D-BFC1-408E-A445-0C87EB9F89A2}">
                <ask:lineSketchStyleProps xmlns:ask="http://schemas.microsoft.com/office/drawing/2018/sketchyshapes" sd="2026261278">
                  <a:prstGeom prst="rightArrow">
                    <a:avLst/>
                  </a:prstGeom>
                  <ask:type>
                    <ask:lineSketchFreehand/>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a:cs typeface="+mn-ea"/>
                <a:sym typeface="+mn-lt"/>
              </a:rPr>
              <a:t>Connections (Edges)</a:t>
            </a:r>
          </a:p>
        </p:txBody>
      </p:sp>
      <p:sp>
        <p:nvSpPr>
          <p:cNvPr id="9" name="TextBox 8">
            <a:extLst>
              <a:ext uri="{FF2B5EF4-FFF2-40B4-BE49-F238E27FC236}">
                <a16:creationId xmlns:a16="http://schemas.microsoft.com/office/drawing/2014/main" id="{5EB0C1F9-FF6A-646D-1C37-4A9FB8EC1D8F}"/>
              </a:ext>
            </a:extLst>
          </p:cNvPr>
          <p:cNvSpPr txBox="1"/>
          <p:nvPr/>
        </p:nvSpPr>
        <p:spPr>
          <a:xfrm>
            <a:off x="2843611" y="3333385"/>
            <a:ext cx="8116902" cy="707886"/>
          </a:xfrm>
          <a:prstGeom prst="rect">
            <a:avLst/>
          </a:prstGeom>
          <a:noFill/>
        </p:spPr>
        <p:txBody>
          <a:bodyPr wrap="none" rtlCol="0">
            <a:spAutoFit/>
          </a:bodyPr>
          <a:lstStyle/>
          <a:p>
            <a:r>
              <a:rPr lang="en-GB" sz="2000">
                <a:cs typeface="+mn-ea"/>
                <a:sym typeface="+mn-lt"/>
              </a:rPr>
              <a:t>These must be variables (things that can go up or down), not just "topics." </a:t>
            </a:r>
          </a:p>
          <a:p>
            <a:r>
              <a:rPr lang="en-GB" sz="2000">
                <a:cs typeface="+mn-ea"/>
                <a:sym typeface="+mn-lt"/>
              </a:rPr>
              <a:t>e.g.: Factor could be “fuel consumption (variable)”, rather than “fuel (topic)”</a:t>
            </a:r>
          </a:p>
        </p:txBody>
      </p:sp>
      <p:sp>
        <p:nvSpPr>
          <p:cNvPr id="10" name="TextBox 9">
            <a:extLst>
              <a:ext uri="{FF2B5EF4-FFF2-40B4-BE49-F238E27FC236}">
                <a16:creationId xmlns:a16="http://schemas.microsoft.com/office/drawing/2014/main" id="{18CB5AEB-1285-B7BD-F869-CE318108C04F}"/>
              </a:ext>
            </a:extLst>
          </p:cNvPr>
          <p:cNvSpPr txBox="1"/>
          <p:nvPr/>
        </p:nvSpPr>
        <p:spPr>
          <a:xfrm>
            <a:off x="3260036" y="4349676"/>
            <a:ext cx="8249477" cy="1631216"/>
          </a:xfrm>
          <a:prstGeom prst="rect">
            <a:avLst/>
          </a:prstGeom>
          <a:noFill/>
        </p:spPr>
        <p:txBody>
          <a:bodyPr wrap="square" rtlCol="0">
            <a:spAutoFit/>
          </a:bodyPr>
          <a:lstStyle/>
          <a:p>
            <a:r>
              <a:rPr lang="en-GB" sz="2000">
                <a:cs typeface="+mn-ea"/>
                <a:sym typeface="+mn-lt"/>
              </a:rPr>
              <a:t>Arrows representing causality (positive/negative), not just correlation.</a:t>
            </a:r>
          </a:p>
          <a:p>
            <a:r>
              <a:rPr lang="en-GB" sz="2000" b="1">
                <a:solidFill>
                  <a:srgbClr val="00B050"/>
                </a:solidFill>
                <a:cs typeface="+mn-ea"/>
                <a:sym typeface="+mn-lt"/>
              </a:rPr>
              <a:t>Positive (+): </a:t>
            </a:r>
            <a:r>
              <a:rPr lang="en-GB" sz="2000">
                <a:cs typeface="+mn-ea"/>
                <a:sym typeface="+mn-lt"/>
              </a:rPr>
              <a:t>Variables move in the same direction </a:t>
            </a:r>
          </a:p>
          <a:p>
            <a:r>
              <a:rPr lang="en-GB" sz="2000">
                <a:cs typeface="+mn-ea"/>
                <a:sym typeface="+mn-lt"/>
              </a:rPr>
              <a:t>	      e.g.: Gas pedal pressure → Speed.</a:t>
            </a:r>
          </a:p>
          <a:p>
            <a:r>
              <a:rPr lang="en-GB" sz="2000" b="1">
                <a:solidFill>
                  <a:srgbClr val="C00000"/>
                </a:solidFill>
                <a:cs typeface="+mn-ea"/>
                <a:sym typeface="+mn-lt"/>
              </a:rPr>
              <a:t>Negative (-): </a:t>
            </a:r>
            <a:r>
              <a:rPr lang="en-GB" sz="2000">
                <a:cs typeface="+mn-ea"/>
                <a:sym typeface="+mn-lt"/>
              </a:rPr>
              <a:t>Variables move in the opposite direction </a:t>
            </a:r>
          </a:p>
          <a:p>
            <a:r>
              <a:rPr lang="en-GB" sz="2000">
                <a:cs typeface="+mn-ea"/>
                <a:sym typeface="+mn-lt"/>
              </a:rPr>
              <a:t>	      e.g.: Police presence → Crime rate</a:t>
            </a:r>
          </a:p>
        </p:txBody>
      </p:sp>
    </p:spTree>
    <p:extLst>
      <p:ext uri="{BB962C8B-B14F-4D97-AF65-F5344CB8AC3E}">
        <p14:creationId xmlns:p14="http://schemas.microsoft.com/office/powerpoint/2010/main" val="818891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729ED-D127-1608-4BD2-99E4508103B6}"/>
              </a:ext>
            </a:extLst>
          </p:cNvPr>
          <p:cNvSpPr>
            <a:spLocks noGrp="1"/>
          </p:cNvSpPr>
          <p:nvPr>
            <p:ph type="title"/>
          </p:nvPr>
        </p:nvSpPr>
        <p:spPr/>
        <p:txBody>
          <a:bodyPr/>
          <a:lstStyle/>
          <a:p>
            <a:r>
              <a:rPr lang="en-GB" b="1">
                <a:latin typeface="+mn-lt"/>
                <a:ea typeface="+mn-ea"/>
                <a:cs typeface="+mn-ea"/>
                <a:sym typeface="+mn-lt"/>
              </a:rPr>
              <a:t>When do we need Participatory Systems Mapping?</a:t>
            </a:r>
          </a:p>
        </p:txBody>
      </p:sp>
      <p:sp>
        <p:nvSpPr>
          <p:cNvPr id="3" name="Slide Number Placeholder 2">
            <a:extLst>
              <a:ext uri="{FF2B5EF4-FFF2-40B4-BE49-F238E27FC236}">
                <a16:creationId xmlns:a16="http://schemas.microsoft.com/office/drawing/2014/main" id="{A8D44CB0-70C5-A870-CDE6-9DF2CB341406}"/>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5</a:t>
            </a:fld>
            <a:endParaRPr lang="en-GB">
              <a:latin typeface="+mn-lt"/>
              <a:ea typeface="+mn-ea"/>
              <a:cs typeface="+mn-ea"/>
              <a:sym typeface="+mn-lt"/>
            </a:endParaRPr>
          </a:p>
        </p:txBody>
      </p:sp>
      <p:sp>
        <p:nvSpPr>
          <p:cNvPr id="4" name="TextBox 3">
            <a:extLst>
              <a:ext uri="{FF2B5EF4-FFF2-40B4-BE49-F238E27FC236}">
                <a16:creationId xmlns:a16="http://schemas.microsoft.com/office/drawing/2014/main" id="{F27DF9A6-3C2F-9263-2DCD-BE56E172D565}"/>
              </a:ext>
            </a:extLst>
          </p:cNvPr>
          <p:cNvSpPr txBox="1"/>
          <p:nvPr/>
        </p:nvSpPr>
        <p:spPr>
          <a:xfrm>
            <a:off x="605265" y="1351508"/>
            <a:ext cx="10904248" cy="4847481"/>
          </a:xfrm>
          <a:prstGeom prst="rect">
            <a:avLst/>
          </a:prstGeom>
          <a:noFill/>
        </p:spPr>
        <p:txBody>
          <a:bodyPr wrap="square" rtlCol="0">
            <a:spAutoFit/>
          </a:bodyPr>
          <a:lstStyle/>
          <a:p>
            <a:pPr marL="342900" indent="-342900">
              <a:spcAft>
                <a:spcPts val="600"/>
              </a:spcAft>
              <a:buFontTx/>
              <a:buChar char="-"/>
            </a:pPr>
            <a:r>
              <a:rPr lang="en-GB" sz="2400" dirty="0">
                <a:cs typeface="+mn-ea"/>
                <a:sym typeface="+mn-lt"/>
              </a:rPr>
              <a:t>To harness participants’ domain-specific expertise for map development</a:t>
            </a:r>
          </a:p>
          <a:p>
            <a:pPr marL="342900" indent="-342900">
              <a:spcAft>
                <a:spcPts val="600"/>
              </a:spcAft>
              <a:buFontTx/>
              <a:buChar char="-"/>
            </a:pPr>
            <a:r>
              <a:rPr lang="en-GB" sz="2400" dirty="0">
                <a:cs typeface="+mn-ea"/>
                <a:sym typeface="+mn-lt"/>
              </a:rPr>
              <a:t>To capture stakeholders’ ‘mental models’</a:t>
            </a:r>
          </a:p>
          <a:p>
            <a:pPr marL="342900" indent="-342900">
              <a:spcAft>
                <a:spcPts val="600"/>
              </a:spcAft>
              <a:buFontTx/>
              <a:buChar char="-"/>
            </a:pPr>
            <a:r>
              <a:rPr lang="en-GB" sz="2400" dirty="0">
                <a:cs typeface="+mn-ea"/>
                <a:sym typeface="+mn-lt"/>
              </a:rPr>
              <a:t>To identify congruent, convergent and divergent views</a:t>
            </a:r>
          </a:p>
          <a:p>
            <a:pPr marL="342900" indent="-342900">
              <a:spcAft>
                <a:spcPts val="600"/>
              </a:spcAft>
              <a:buFontTx/>
              <a:buChar char="-"/>
            </a:pPr>
            <a:r>
              <a:rPr lang="en-GB" sz="2400" dirty="0">
                <a:cs typeface="+mn-ea"/>
                <a:sym typeface="+mn-lt"/>
              </a:rPr>
              <a:t>To encourage social learning between participants about diversity in views</a:t>
            </a:r>
          </a:p>
          <a:p>
            <a:pPr marL="342900" indent="-342900">
              <a:spcAft>
                <a:spcPts val="600"/>
              </a:spcAft>
              <a:buFontTx/>
              <a:buChar char="-"/>
            </a:pPr>
            <a:r>
              <a:rPr lang="en-GB" sz="2400" dirty="0">
                <a:cs typeface="+mn-ea"/>
                <a:sym typeface="+mn-lt"/>
              </a:rPr>
              <a:t>To foster joint problem framing to ensure the map is focused on priority questions</a:t>
            </a:r>
          </a:p>
          <a:p>
            <a:pPr marL="342900" indent="-342900">
              <a:spcAft>
                <a:spcPts val="600"/>
              </a:spcAft>
              <a:buFontTx/>
              <a:buChar char="-"/>
            </a:pPr>
            <a:r>
              <a:rPr lang="en-GB" sz="2400" dirty="0">
                <a:cs typeface="+mn-ea"/>
                <a:sym typeface="+mn-lt"/>
              </a:rPr>
              <a:t>To promote trust and acceptance of stakeholders in the system map</a:t>
            </a:r>
          </a:p>
          <a:p>
            <a:pPr marL="342900" indent="-342900">
              <a:spcAft>
                <a:spcPts val="600"/>
              </a:spcAft>
              <a:buFontTx/>
              <a:buChar char="-"/>
            </a:pPr>
            <a:r>
              <a:rPr lang="en-GB" sz="2400" dirty="0">
                <a:cs typeface="+mn-ea"/>
                <a:sym typeface="+mn-lt"/>
              </a:rPr>
              <a:t>To produce context-specific solutions</a:t>
            </a:r>
          </a:p>
          <a:p>
            <a:pPr marL="342900" indent="-342900">
              <a:spcAft>
                <a:spcPts val="600"/>
              </a:spcAft>
              <a:buFontTx/>
              <a:buChar char="-"/>
            </a:pPr>
            <a:r>
              <a:rPr lang="en-GB" sz="2400" dirty="0">
                <a:cs typeface="+mn-ea"/>
                <a:sym typeface="+mn-lt"/>
              </a:rPr>
              <a:t>To increase the likely success and buy-in of interventions and programmes</a:t>
            </a:r>
          </a:p>
          <a:p>
            <a:pPr>
              <a:spcBef>
                <a:spcPts val="600"/>
              </a:spcBef>
              <a:spcAft>
                <a:spcPts val="600"/>
              </a:spcAft>
            </a:pPr>
            <a:r>
              <a:rPr lang="en-GB" sz="2400" dirty="0">
                <a:cs typeface="+mn-ea"/>
                <a:sym typeface="+mn-lt"/>
              </a:rPr>
              <a:t>PSM belongs to participatory modelling, where stakeholders co-create models as a learning and decision-support process. It emphasises </a:t>
            </a:r>
            <a:r>
              <a:rPr lang="en-GB" sz="2400" b="1" dirty="0">
                <a:solidFill>
                  <a:srgbClr val="C00000"/>
                </a:solidFill>
                <a:cs typeface="+mn-ea"/>
                <a:sym typeface="+mn-lt"/>
              </a:rPr>
              <a:t>joint formulation of problems</a:t>
            </a:r>
            <a:r>
              <a:rPr lang="en-GB" sz="2400" dirty="0">
                <a:cs typeface="+mn-ea"/>
                <a:sym typeface="+mn-lt"/>
              </a:rPr>
              <a:t>, reflective dialogue, and shared ownership of outcomes.</a:t>
            </a:r>
          </a:p>
        </p:txBody>
      </p:sp>
      <p:sp>
        <p:nvSpPr>
          <p:cNvPr id="5" name="TextBox 4">
            <a:extLst>
              <a:ext uri="{FF2B5EF4-FFF2-40B4-BE49-F238E27FC236}">
                <a16:creationId xmlns:a16="http://schemas.microsoft.com/office/drawing/2014/main" id="{17DBF172-95B0-3A9B-B2EC-EAE8FEBFA650}"/>
              </a:ext>
            </a:extLst>
          </p:cNvPr>
          <p:cNvSpPr txBox="1"/>
          <p:nvPr/>
        </p:nvSpPr>
        <p:spPr>
          <a:xfrm>
            <a:off x="605265" y="6453439"/>
            <a:ext cx="2562689" cy="369332"/>
          </a:xfrm>
          <a:prstGeom prst="rect">
            <a:avLst/>
          </a:prstGeom>
          <a:noFill/>
        </p:spPr>
        <p:txBody>
          <a:bodyPr wrap="none" rtlCol="0">
            <a:spAutoFit/>
          </a:bodyPr>
          <a:lstStyle/>
          <a:p>
            <a:r>
              <a:rPr lang="en-GB">
                <a:cs typeface="+mn-ea"/>
                <a:sym typeface="+mn-lt"/>
              </a:rPr>
              <a:t>Source: </a:t>
            </a:r>
            <a:r>
              <a:rPr lang="en-GB">
                <a:cs typeface="+mn-ea"/>
                <a:sym typeface="+mn-lt"/>
                <a:hlinkClick r:id="rId2"/>
              </a:rPr>
              <a:t>Blake et al (2024)</a:t>
            </a:r>
            <a:endParaRPr lang="en-GB">
              <a:cs typeface="+mn-ea"/>
              <a:sym typeface="+mn-lt"/>
            </a:endParaRPr>
          </a:p>
        </p:txBody>
      </p:sp>
    </p:spTree>
    <p:extLst>
      <p:ext uri="{BB962C8B-B14F-4D97-AF65-F5344CB8AC3E}">
        <p14:creationId xmlns:p14="http://schemas.microsoft.com/office/powerpoint/2010/main" val="1666331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86085-5BAE-0E82-2C26-21E933918146}"/>
              </a:ext>
            </a:extLst>
          </p:cNvPr>
          <p:cNvSpPr>
            <a:spLocks noGrp="1"/>
          </p:cNvSpPr>
          <p:nvPr>
            <p:ph type="title"/>
          </p:nvPr>
        </p:nvSpPr>
        <p:spPr/>
        <p:txBody>
          <a:bodyPr/>
          <a:lstStyle/>
          <a:p>
            <a:r>
              <a:rPr lang="en-GB" b="1">
                <a:latin typeface="+mn-lt"/>
                <a:ea typeface="+mn-ea"/>
                <a:cs typeface="+mn-ea"/>
                <a:sym typeface="+mn-lt"/>
              </a:rPr>
              <a:t>Comparison of PSM and CLD</a:t>
            </a:r>
          </a:p>
        </p:txBody>
      </p:sp>
      <p:sp>
        <p:nvSpPr>
          <p:cNvPr id="3" name="Slide Number Placeholder 2">
            <a:extLst>
              <a:ext uri="{FF2B5EF4-FFF2-40B4-BE49-F238E27FC236}">
                <a16:creationId xmlns:a16="http://schemas.microsoft.com/office/drawing/2014/main" id="{C5F74E64-7899-EB4A-E84A-00202D710FA4}"/>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6</a:t>
            </a:fld>
            <a:endParaRPr lang="en-GB">
              <a:latin typeface="+mn-lt"/>
              <a:ea typeface="+mn-ea"/>
              <a:cs typeface="+mn-ea"/>
              <a:sym typeface="+mn-lt"/>
            </a:endParaRPr>
          </a:p>
        </p:txBody>
      </p:sp>
      <p:graphicFrame>
        <p:nvGraphicFramePr>
          <p:cNvPr id="4" name="Table 3">
            <a:extLst>
              <a:ext uri="{FF2B5EF4-FFF2-40B4-BE49-F238E27FC236}">
                <a16:creationId xmlns:a16="http://schemas.microsoft.com/office/drawing/2014/main" id="{DFB6D336-3E9D-0E58-736C-BBF64C983AF1}"/>
              </a:ext>
            </a:extLst>
          </p:cNvPr>
          <p:cNvGraphicFramePr>
            <a:graphicFrameLocks noGrp="1"/>
          </p:cNvGraphicFramePr>
          <p:nvPr>
            <p:extLst>
              <p:ext uri="{D42A27DB-BD31-4B8C-83A1-F6EECF244321}">
                <p14:modId xmlns:p14="http://schemas.microsoft.com/office/powerpoint/2010/main" val="3976191951"/>
              </p:ext>
            </p:extLst>
          </p:nvPr>
        </p:nvGraphicFramePr>
        <p:xfrm>
          <a:off x="558142" y="1209373"/>
          <a:ext cx="10980000" cy="4968192"/>
        </p:xfrm>
        <a:graphic>
          <a:graphicData uri="http://schemas.openxmlformats.org/drawingml/2006/table">
            <a:tbl>
              <a:tblPr>
                <a:tableStyleId>{3B4B98B0-60AC-42C2-AFA5-B58CD77FA1E5}</a:tableStyleId>
              </a:tblPr>
              <a:tblGrid>
                <a:gridCol w="1260000">
                  <a:extLst>
                    <a:ext uri="{9D8B030D-6E8A-4147-A177-3AD203B41FA5}">
                      <a16:colId xmlns:a16="http://schemas.microsoft.com/office/drawing/2014/main" val="2283229865"/>
                    </a:ext>
                  </a:extLst>
                </a:gridCol>
                <a:gridCol w="3960000">
                  <a:extLst>
                    <a:ext uri="{9D8B030D-6E8A-4147-A177-3AD203B41FA5}">
                      <a16:colId xmlns:a16="http://schemas.microsoft.com/office/drawing/2014/main" val="2346229719"/>
                    </a:ext>
                  </a:extLst>
                </a:gridCol>
                <a:gridCol w="2520000">
                  <a:extLst>
                    <a:ext uri="{9D8B030D-6E8A-4147-A177-3AD203B41FA5}">
                      <a16:colId xmlns:a16="http://schemas.microsoft.com/office/drawing/2014/main" val="668417556"/>
                    </a:ext>
                  </a:extLst>
                </a:gridCol>
                <a:gridCol w="3240000">
                  <a:extLst>
                    <a:ext uri="{9D8B030D-6E8A-4147-A177-3AD203B41FA5}">
                      <a16:colId xmlns:a16="http://schemas.microsoft.com/office/drawing/2014/main" val="3888313190"/>
                    </a:ext>
                  </a:extLst>
                </a:gridCol>
              </a:tblGrid>
              <a:tr h="166432">
                <a:tc>
                  <a:txBody>
                    <a:bodyPr/>
                    <a:lstStyle/>
                    <a:p>
                      <a:pPr algn="l">
                        <a:buNone/>
                      </a:pPr>
                      <a:r>
                        <a:rPr lang="en-GB" sz="1800" b="1">
                          <a:effectLst/>
                          <a:latin typeface="+mn-lt"/>
                          <a:ea typeface="+mn-ea"/>
                          <a:cs typeface="+mn-ea"/>
                          <a:sym typeface="+mn-lt"/>
                        </a:rPr>
                        <a:t>Method</a:t>
                      </a:r>
                    </a:p>
                  </a:txBody>
                  <a:tcPr marL="10144" marR="10144" marT="5072" marB="5072" anchor="ctr">
                    <a:lnB w="12700" cap="flat" cmpd="sng" algn="ctr">
                      <a:solidFill>
                        <a:schemeClr val="accent1"/>
                      </a:solidFill>
                      <a:prstDash val="solid"/>
                      <a:round/>
                      <a:headEnd type="none" w="med" len="med"/>
                      <a:tailEnd type="none" w="med" len="med"/>
                    </a:lnB>
                  </a:tcPr>
                </a:tc>
                <a:tc>
                  <a:txBody>
                    <a:bodyPr/>
                    <a:lstStyle/>
                    <a:p>
                      <a:pPr algn="l">
                        <a:buNone/>
                      </a:pPr>
                      <a:r>
                        <a:rPr lang="en-GB" sz="1800" b="1">
                          <a:effectLst/>
                          <a:latin typeface="+mn-lt"/>
                          <a:ea typeface="+mn-ea"/>
                          <a:cs typeface="+mn-ea"/>
                          <a:sym typeface="+mn-lt"/>
                        </a:rPr>
                        <a:t>Model construction</a:t>
                      </a:r>
                    </a:p>
                  </a:txBody>
                  <a:tcPr marL="10144" marR="10144" marT="5072" marB="5072" anchor="ctr">
                    <a:lnB w="12700" cap="flat" cmpd="sng" algn="ctr">
                      <a:solidFill>
                        <a:schemeClr val="accent1"/>
                      </a:solidFill>
                      <a:prstDash val="solid"/>
                      <a:round/>
                      <a:headEnd type="none" w="med" len="med"/>
                      <a:tailEnd type="none" w="med" len="med"/>
                    </a:lnB>
                  </a:tcPr>
                </a:tc>
                <a:tc>
                  <a:txBody>
                    <a:bodyPr/>
                    <a:lstStyle/>
                    <a:p>
                      <a:pPr algn="l">
                        <a:buNone/>
                      </a:pPr>
                      <a:r>
                        <a:rPr lang="en-GB" sz="1800" b="1">
                          <a:effectLst/>
                          <a:latin typeface="+mn-lt"/>
                          <a:ea typeface="+mn-ea"/>
                          <a:cs typeface="+mn-ea"/>
                          <a:sym typeface="+mn-lt"/>
                        </a:rPr>
                        <a:t>Analysis</a:t>
                      </a:r>
                    </a:p>
                  </a:txBody>
                  <a:tcPr marL="10144" marR="10144" marT="5072" marB="5072" anchor="ctr">
                    <a:lnB w="12700" cap="flat" cmpd="sng" algn="ctr">
                      <a:solidFill>
                        <a:schemeClr val="accent1"/>
                      </a:solidFill>
                      <a:prstDash val="solid"/>
                      <a:round/>
                      <a:headEnd type="none" w="med" len="med"/>
                      <a:tailEnd type="none" w="med" len="med"/>
                    </a:lnB>
                  </a:tcPr>
                </a:tc>
                <a:tc>
                  <a:txBody>
                    <a:bodyPr/>
                    <a:lstStyle/>
                    <a:p>
                      <a:pPr algn="l">
                        <a:buNone/>
                      </a:pPr>
                      <a:r>
                        <a:rPr lang="en-GB" sz="1800" b="1">
                          <a:effectLst/>
                          <a:latin typeface="+mn-lt"/>
                          <a:ea typeface="+mn-ea"/>
                          <a:cs typeface="+mn-ea"/>
                          <a:sym typeface="+mn-lt"/>
                        </a:rPr>
                        <a:t>When most appropriate?</a:t>
                      </a:r>
                    </a:p>
                  </a:txBody>
                  <a:tcPr marL="10144" marR="10144" marT="5072" marB="5072" anchor="ctr">
                    <a:lnB w="12700" cap="flat" cmpd="sng" algn="ctr">
                      <a:solidFill>
                        <a:schemeClr val="accent1"/>
                      </a:solidFill>
                      <a:prstDash val="solid"/>
                      <a:round/>
                      <a:headEnd type="none" w="med" len="med"/>
                      <a:tailEnd type="none" w="med" len="med"/>
                    </a:lnB>
                  </a:tcPr>
                </a:tc>
                <a:extLst>
                  <a:ext uri="{0D108BD9-81ED-4DB2-BD59-A6C34878D82A}">
                    <a16:rowId xmlns:a16="http://schemas.microsoft.com/office/drawing/2014/main" val="2916450532"/>
                  </a:ext>
                </a:extLst>
              </a:tr>
              <a:tr h="898197">
                <a:tc>
                  <a:txBody>
                    <a:bodyPr/>
                    <a:lstStyle/>
                    <a:p>
                      <a:pPr algn="l">
                        <a:buNone/>
                      </a:pPr>
                      <a:r>
                        <a:rPr lang="en-GB" sz="1800" b="1">
                          <a:effectLst/>
                          <a:latin typeface="+mn-lt"/>
                          <a:ea typeface="+mn-ea"/>
                          <a:cs typeface="+mn-ea"/>
                          <a:sym typeface="+mn-lt"/>
                        </a:rPr>
                        <a:t>Participatory Systems Mapping</a:t>
                      </a:r>
                    </a:p>
                    <a:p>
                      <a:pPr algn="l">
                        <a:buNone/>
                      </a:pPr>
                      <a:r>
                        <a:rPr lang="en-GB" sz="1800" b="1">
                          <a:effectLst/>
                          <a:latin typeface="+mn-lt"/>
                          <a:ea typeface="+mn-ea"/>
                          <a:cs typeface="+mn-ea"/>
                          <a:sym typeface="+mn-lt"/>
                        </a:rPr>
                        <a:t>(PSM)</a:t>
                      </a:r>
                    </a:p>
                  </a:txBody>
                  <a:tcPr marL="10144" marR="10144" marT="5072" marB="5072" anchor="ctr">
                    <a:lnT w="12700" cap="flat" cmpd="sng" algn="ctr">
                      <a:solidFill>
                        <a:schemeClr val="accent1"/>
                      </a:solidFill>
                      <a:prstDash val="solid"/>
                      <a:round/>
                      <a:headEnd type="none" w="med" len="med"/>
                      <a:tailEnd type="none" w="med" len="med"/>
                    </a:lnT>
                  </a:tcPr>
                </a:tc>
                <a:tc>
                  <a:txBody>
                    <a:bodyPr/>
                    <a:lstStyle/>
                    <a:p>
                      <a:pPr algn="l">
                        <a:buNone/>
                      </a:pPr>
                      <a:r>
                        <a:rPr lang="en-GB" sz="1800" b="0" dirty="0">
                          <a:effectLst/>
                          <a:latin typeface="+mn-lt"/>
                          <a:ea typeface="+mn-ea"/>
                          <a:cs typeface="+mn-ea"/>
                          <a:sym typeface="+mn-lt"/>
                        </a:rPr>
                        <a:t>Brainstorm ‘factors’ in the system and connect them. Flexible, stakeholder-driven approach with light-touch facilitation on map structure.</a:t>
                      </a:r>
                    </a:p>
                  </a:txBody>
                  <a:tcPr marL="10144" marR="10144" marT="5072" marB="5072" anchor="ctr">
                    <a:lnT w="12700" cap="flat" cmpd="sng" algn="ctr">
                      <a:solidFill>
                        <a:schemeClr val="accent1"/>
                      </a:solidFill>
                      <a:prstDash val="solid"/>
                      <a:round/>
                      <a:headEnd type="none" w="med" len="med"/>
                      <a:tailEnd type="none" w="med" len="med"/>
                    </a:lnT>
                  </a:tcPr>
                </a:tc>
                <a:tc>
                  <a:txBody>
                    <a:bodyPr/>
                    <a:lstStyle/>
                    <a:p>
                      <a:pPr algn="l">
                        <a:buNone/>
                      </a:pPr>
                      <a:r>
                        <a:rPr lang="en-GB" sz="1800" b="0">
                          <a:effectLst/>
                          <a:latin typeface="+mn-lt"/>
                          <a:ea typeface="+mn-ea"/>
                          <a:cs typeface="+mn-ea"/>
                          <a:sym typeface="+mn-lt"/>
                        </a:rPr>
                        <a:t>Combine network analysis with information from stakeholders to pull out ‘submaps’. Build narrative and generate new questions.</a:t>
                      </a:r>
                    </a:p>
                  </a:txBody>
                  <a:tcPr marL="10144" marR="10144" marT="5072" marB="5072" anchor="ctr">
                    <a:lnT w="12700" cap="flat" cmpd="sng" algn="ctr">
                      <a:solidFill>
                        <a:schemeClr val="accent1"/>
                      </a:solidFill>
                      <a:prstDash val="solid"/>
                      <a:round/>
                      <a:headEnd type="none" w="med" len="med"/>
                      <a:tailEnd type="none" w="med" len="med"/>
                    </a:lnT>
                  </a:tcPr>
                </a:tc>
                <a:tc>
                  <a:txBody>
                    <a:bodyPr/>
                    <a:lstStyle/>
                    <a:p>
                      <a:pPr algn="l">
                        <a:buNone/>
                      </a:pPr>
                      <a:r>
                        <a:rPr lang="en-GB" sz="1800" b="0">
                          <a:effectLst/>
                          <a:latin typeface="+mn-lt"/>
                          <a:ea typeface="+mn-ea"/>
                          <a:cs typeface="+mn-ea"/>
                          <a:sym typeface="+mn-lt"/>
                        </a:rPr>
                        <a:t>When emphasis is on stakeholder engagement, stakeholder ownership of model, and ambition is to include as much complexity as possible. Not when quantification or simulations wanted.</a:t>
                      </a:r>
                    </a:p>
                  </a:txBody>
                  <a:tcPr marL="10144" marR="10144" marT="5072" marB="5072" anchor="ctr">
                    <a:lnT w="12700" cap="flat" cmpd="sng" algn="ctr">
                      <a:solidFill>
                        <a:schemeClr val="accent1"/>
                      </a:solidFill>
                      <a:prstDash val="solid"/>
                      <a:round/>
                      <a:headEnd type="none" w="med" len="med"/>
                      <a:tailEnd type="none" w="med" len="med"/>
                    </a:lnT>
                  </a:tcPr>
                </a:tc>
                <a:extLst>
                  <a:ext uri="{0D108BD9-81ED-4DB2-BD59-A6C34878D82A}">
                    <a16:rowId xmlns:a16="http://schemas.microsoft.com/office/drawing/2014/main" val="147304817"/>
                  </a:ext>
                </a:extLst>
              </a:tr>
              <a:tr h="1591448">
                <a:tc>
                  <a:txBody>
                    <a:bodyPr/>
                    <a:lstStyle/>
                    <a:p>
                      <a:pPr algn="l">
                        <a:buNone/>
                      </a:pPr>
                      <a:r>
                        <a:rPr lang="en-GB" sz="1800" b="1" dirty="0">
                          <a:effectLst/>
                          <a:latin typeface="+mn-lt"/>
                          <a:ea typeface="+mn-ea"/>
                          <a:cs typeface="+mn-ea"/>
                          <a:sym typeface="+mn-lt"/>
                        </a:rPr>
                        <a:t>Causal loop diagrams</a:t>
                      </a:r>
                    </a:p>
                    <a:p>
                      <a:pPr algn="l">
                        <a:buNone/>
                      </a:pPr>
                      <a:r>
                        <a:rPr lang="en-GB" sz="1800" b="1" dirty="0">
                          <a:effectLst/>
                          <a:latin typeface="+mn-lt"/>
                          <a:ea typeface="+mn-ea"/>
                          <a:cs typeface="+mn-ea"/>
                          <a:sym typeface="+mn-lt"/>
                        </a:rPr>
                        <a:t>(CLD)</a:t>
                      </a:r>
                    </a:p>
                  </a:txBody>
                  <a:tcPr marL="10144" marR="10144" marT="5072" marB="5072" anchor="ctr"/>
                </a:tc>
                <a:tc>
                  <a:txBody>
                    <a:bodyPr/>
                    <a:lstStyle/>
                    <a:p>
                      <a:pPr algn="l">
                        <a:buNone/>
                      </a:pPr>
                      <a:r>
                        <a:rPr lang="en-GB" sz="1800" b="0">
                          <a:effectLst/>
                          <a:latin typeface="+mn-lt"/>
                          <a:ea typeface="+mn-ea"/>
                          <a:cs typeface="+mn-ea"/>
                          <a:sym typeface="+mn-lt"/>
                        </a:rPr>
                        <a:t>Define variables and their relationships, connect them using feedback loops as starting points. Sometimes uses other system motifs or metaphors (e.g. tragedy of the commons, no fast feedbacks) to focus construction. Process strongly facilitated to ensure map structure consistent with method. Much map construction performed by facilitators outside workshops</a:t>
                      </a:r>
                    </a:p>
                  </a:txBody>
                  <a:tcPr marL="10144" marR="10144" marT="5072" marB="5072" anchor="ctr"/>
                </a:tc>
                <a:tc>
                  <a:txBody>
                    <a:bodyPr/>
                    <a:lstStyle/>
                    <a:p>
                      <a:pPr algn="l">
                        <a:buNone/>
                      </a:pPr>
                      <a:r>
                        <a:rPr lang="en-GB" sz="1800" b="0">
                          <a:effectLst/>
                          <a:latin typeface="+mn-lt"/>
                          <a:ea typeface="+mn-ea"/>
                          <a:cs typeface="+mn-ea"/>
                          <a:sym typeface="+mn-lt"/>
                        </a:rPr>
                        <a:t>Sometimes converted to System Dynamics models to run simulations of potential futures, or counterfactual pasts. Qualitatively used to visualise complexity and identification of potential system levers or causal cascades.</a:t>
                      </a:r>
                    </a:p>
                  </a:txBody>
                  <a:tcPr marL="10144" marR="10144" marT="5072" marB="5072" anchor="ctr"/>
                </a:tc>
                <a:tc>
                  <a:txBody>
                    <a:bodyPr/>
                    <a:lstStyle/>
                    <a:p>
                      <a:pPr algn="l">
                        <a:buNone/>
                      </a:pPr>
                      <a:r>
                        <a:rPr lang="en-GB" sz="1800" b="0" dirty="0">
                          <a:effectLst/>
                          <a:latin typeface="+mn-lt"/>
                          <a:ea typeface="+mn-ea"/>
                          <a:cs typeface="+mn-ea"/>
                          <a:sym typeface="+mn-lt"/>
                        </a:rPr>
                        <a:t>When feedback loops of particular interest, when conversion to simulation may be of interest, when inclusive whole system view wanted, but with more emphasis on a ‘tidy’ model over stakeholder ownership of model.</a:t>
                      </a:r>
                    </a:p>
                  </a:txBody>
                  <a:tcPr marL="10144" marR="10144" marT="5072" marB="5072" anchor="ctr"/>
                </a:tc>
                <a:extLst>
                  <a:ext uri="{0D108BD9-81ED-4DB2-BD59-A6C34878D82A}">
                    <a16:rowId xmlns:a16="http://schemas.microsoft.com/office/drawing/2014/main" val="4213845116"/>
                  </a:ext>
                </a:extLst>
              </a:tr>
            </a:tbl>
          </a:graphicData>
        </a:graphic>
      </p:graphicFrame>
      <p:sp>
        <p:nvSpPr>
          <p:cNvPr id="6" name="TextBox 5">
            <a:extLst>
              <a:ext uri="{FF2B5EF4-FFF2-40B4-BE49-F238E27FC236}">
                <a16:creationId xmlns:a16="http://schemas.microsoft.com/office/drawing/2014/main" id="{0F500945-9401-24FA-A4E9-EC57022B0B1D}"/>
              </a:ext>
            </a:extLst>
          </p:cNvPr>
          <p:cNvSpPr txBox="1"/>
          <p:nvPr/>
        </p:nvSpPr>
        <p:spPr>
          <a:xfrm>
            <a:off x="558142" y="6453439"/>
            <a:ext cx="4239750" cy="369332"/>
          </a:xfrm>
          <a:prstGeom prst="rect">
            <a:avLst/>
          </a:prstGeom>
          <a:noFill/>
        </p:spPr>
        <p:txBody>
          <a:bodyPr wrap="none" rtlCol="0">
            <a:spAutoFit/>
          </a:bodyPr>
          <a:lstStyle/>
          <a:p>
            <a:r>
              <a:rPr lang="en-GB" dirty="0">
                <a:cs typeface="+mn-ea"/>
                <a:sym typeface="+mn-lt"/>
              </a:rPr>
              <a:t>Source: </a:t>
            </a:r>
            <a:r>
              <a:rPr lang="en-GB" dirty="0" err="1">
                <a:cs typeface="+mn-ea"/>
                <a:sym typeface="+mn-lt"/>
                <a:hlinkClick r:id="rId2"/>
              </a:rPr>
              <a:t>Barbrook</a:t>
            </a:r>
            <a:r>
              <a:rPr lang="en-GB" dirty="0">
                <a:cs typeface="+mn-ea"/>
                <a:sym typeface="+mn-lt"/>
                <a:hlinkClick r:id="rId2"/>
              </a:rPr>
              <a:t>-Johnson and Penn (2021)</a:t>
            </a:r>
            <a:endParaRPr lang="en-GB" dirty="0">
              <a:cs typeface="+mn-ea"/>
              <a:sym typeface="+mn-lt"/>
            </a:endParaRPr>
          </a:p>
        </p:txBody>
      </p:sp>
    </p:spTree>
    <p:extLst>
      <p:ext uri="{BB962C8B-B14F-4D97-AF65-F5344CB8AC3E}">
        <p14:creationId xmlns:p14="http://schemas.microsoft.com/office/powerpoint/2010/main" val="40633401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C5FF4-42A8-60F7-2DA6-94E6BCC608E7}"/>
            </a:ext>
          </a:extLst>
        </p:cNvPr>
        <p:cNvGrpSpPr/>
        <p:nvPr/>
      </p:nvGrpSpPr>
      <p:grpSpPr>
        <a:xfrm>
          <a:off x="0" y="0"/>
          <a:ext cx="0" cy="0"/>
          <a:chOff x="0" y="0"/>
          <a:chExt cx="0" cy="0"/>
        </a:xfrm>
      </p:grpSpPr>
      <p:sp>
        <p:nvSpPr>
          <p:cNvPr id="8" name="矩形 7">
            <a:extLst>
              <a:ext uri="{FF2B5EF4-FFF2-40B4-BE49-F238E27FC236}">
                <a16:creationId xmlns:a16="http://schemas.microsoft.com/office/drawing/2014/main" id="{BD78FDED-F78D-7049-C336-83C0975F3D1D}"/>
              </a:ext>
            </a:extLst>
          </p:cNvPr>
          <p:cNvSpPr/>
          <p:nvPr/>
        </p:nvSpPr>
        <p:spPr>
          <a:xfrm>
            <a:off x="508491" y="3429000"/>
            <a:ext cx="10176074" cy="2524538"/>
          </a:xfrm>
          <a:prstGeom prst="rect">
            <a:avLst/>
          </a:prstGeom>
          <a:solidFill>
            <a:schemeClr val="bg1"/>
          </a:solidFill>
          <a:ln>
            <a:noFill/>
          </a:ln>
          <a:effectLst>
            <a:outerShdw blurRad="508000" dist="127000" dir="4200000" algn="ctr" rotWithShape="0">
              <a:srgbClr val="000000">
                <a:alpha val="15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3" name="Slide Number Placeholder 2">
            <a:extLst>
              <a:ext uri="{FF2B5EF4-FFF2-40B4-BE49-F238E27FC236}">
                <a16:creationId xmlns:a16="http://schemas.microsoft.com/office/drawing/2014/main" id="{37D8621A-EEE6-8873-C62A-0E43163A1F24}"/>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7</a:t>
            </a:fld>
            <a:endParaRPr lang="en-GB">
              <a:latin typeface="+mn-lt"/>
              <a:ea typeface="+mn-ea"/>
              <a:cs typeface="+mn-ea"/>
              <a:sym typeface="+mn-lt"/>
            </a:endParaRPr>
          </a:p>
        </p:txBody>
      </p:sp>
      <p:sp>
        <p:nvSpPr>
          <p:cNvPr id="6" name="TextBox 5">
            <a:extLst>
              <a:ext uri="{FF2B5EF4-FFF2-40B4-BE49-F238E27FC236}">
                <a16:creationId xmlns:a16="http://schemas.microsoft.com/office/drawing/2014/main" id="{ACC46A3A-318B-ED8D-8E0F-AAA1E09C19AB}"/>
              </a:ext>
            </a:extLst>
          </p:cNvPr>
          <p:cNvSpPr txBox="1"/>
          <p:nvPr/>
        </p:nvSpPr>
        <p:spPr>
          <a:xfrm>
            <a:off x="862622" y="3656807"/>
            <a:ext cx="6594612" cy="1938992"/>
          </a:xfrm>
          <a:prstGeom prst="rect">
            <a:avLst/>
          </a:prstGeom>
          <a:noFill/>
        </p:spPr>
        <p:txBody>
          <a:bodyPr wrap="square">
            <a:spAutoFit/>
          </a:bodyPr>
          <a:lstStyle/>
          <a:p>
            <a:r>
              <a:rPr lang="en-GB" sz="4000" b="1" dirty="0">
                <a:solidFill>
                  <a:schemeClr val="accent1"/>
                </a:solidFill>
                <a:cs typeface="+mn-ea"/>
                <a:sym typeface="+mn-lt"/>
              </a:rPr>
              <a:t>II.	Practical Process</a:t>
            </a:r>
          </a:p>
          <a:p>
            <a:r>
              <a:rPr lang="en-GB" sz="4000" b="1" dirty="0">
                <a:solidFill>
                  <a:schemeClr val="accent1"/>
                </a:solidFill>
                <a:cs typeface="+mn-ea"/>
                <a:sym typeface="+mn-lt"/>
              </a:rPr>
              <a:t>	</a:t>
            </a:r>
            <a:r>
              <a:rPr lang="en-GB" sz="4000" dirty="0">
                <a:solidFill>
                  <a:schemeClr val="accent1"/>
                </a:solidFill>
                <a:cs typeface="+mn-ea"/>
                <a:sym typeface="+mn-lt"/>
              </a:rPr>
              <a:t>Core steps</a:t>
            </a:r>
          </a:p>
          <a:p>
            <a:r>
              <a:rPr lang="en-GB" sz="4000" dirty="0">
                <a:solidFill>
                  <a:schemeClr val="accent1"/>
                </a:solidFill>
                <a:cs typeface="+mn-ea"/>
                <a:sym typeface="+mn-lt"/>
              </a:rPr>
              <a:t>	Case study </a:t>
            </a:r>
            <a:r>
              <a:rPr lang="en-US" altLang="zh-CN" sz="4000" dirty="0">
                <a:solidFill>
                  <a:schemeClr val="accent1"/>
                </a:solidFill>
                <a:cs typeface="+mn-ea"/>
                <a:sym typeface="+mn-lt"/>
              </a:rPr>
              <a:t>for Portugal</a:t>
            </a:r>
            <a:endParaRPr lang="en-GB" sz="4000" dirty="0">
              <a:solidFill>
                <a:schemeClr val="accent1"/>
              </a:solidFill>
              <a:cs typeface="+mn-ea"/>
              <a:sym typeface="+mn-lt"/>
            </a:endParaRPr>
          </a:p>
        </p:txBody>
      </p:sp>
    </p:spTree>
    <p:extLst>
      <p:ext uri="{BB962C8B-B14F-4D97-AF65-F5344CB8AC3E}">
        <p14:creationId xmlns:p14="http://schemas.microsoft.com/office/powerpoint/2010/main" val="4225015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2E60BD-8CD4-1639-3B52-F548A06413F1}"/>
              </a:ext>
            </a:extLst>
          </p:cNvPr>
          <p:cNvSpPr>
            <a:spLocks noGrp="1"/>
          </p:cNvSpPr>
          <p:nvPr>
            <p:ph type="title"/>
          </p:nvPr>
        </p:nvSpPr>
        <p:spPr/>
        <p:txBody>
          <a:bodyPr/>
          <a:lstStyle/>
          <a:p>
            <a:r>
              <a:rPr lang="en-GB" b="1">
                <a:latin typeface="+mn-lt"/>
                <a:ea typeface="+mn-ea"/>
                <a:cs typeface="+mn-ea"/>
                <a:sym typeface="+mn-lt"/>
              </a:rPr>
              <a:t>How to generate your own Participatory Systems Map?</a:t>
            </a:r>
            <a:endParaRPr lang="en-GB">
              <a:latin typeface="+mn-lt"/>
              <a:ea typeface="+mn-ea"/>
              <a:cs typeface="+mn-ea"/>
              <a:sym typeface="+mn-lt"/>
            </a:endParaRPr>
          </a:p>
        </p:txBody>
      </p:sp>
      <p:sp>
        <p:nvSpPr>
          <p:cNvPr id="3" name="Slide Number Placeholder 2">
            <a:extLst>
              <a:ext uri="{FF2B5EF4-FFF2-40B4-BE49-F238E27FC236}">
                <a16:creationId xmlns:a16="http://schemas.microsoft.com/office/drawing/2014/main" id="{0964FB9C-C8DB-3C63-7AFA-478B1A9759F8}"/>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8</a:t>
            </a:fld>
            <a:endParaRPr lang="en-GB">
              <a:latin typeface="+mn-lt"/>
              <a:ea typeface="+mn-ea"/>
              <a:cs typeface="+mn-ea"/>
              <a:sym typeface="+mn-lt"/>
            </a:endParaRPr>
          </a:p>
        </p:txBody>
      </p:sp>
      <p:grpSp>
        <p:nvGrpSpPr>
          <p:cNvPr id="4" name="Group 3">
            <a:extLst>
              <a:ext uri="{FF2B5EF4-FFF2-40B4-BE49-F238E27FC236}">
                <a16:creationId xmlns:a16="http://schemas.microsoft.com/office/drawing/2014/main" id="{622A0DA5-72A2-0C43-BEDA-B01D51A64905}"/>
              </a:ext>
            </a:extLst>
          </p:cNvPr>
          <p:cNvGrpSpPr/>
          <p:nvPr/>
        </p:nvGrpSpPr>
        <p:grpSpPr>
          <a:xfrm>
            <a:off x="714175" y="1472178"/>
            <a:ext cx="3491535" cy="1299171"/>
            <a:chOff x="714175" y="1472178"/>
            <a:chExt cx="3491535" cy="1299171"/>
          </a:xfrm>
        </p:grpSpPr>
        <p:sp>
          <p:nvSpPr>
            <p:cNvPr id="40" name="Bullet1">
              <a:extLst>
                <a:ext uri="{FF2B5EF4-FFF2-40B4-BE49-F238E27FC236}">
                  <a16:creationId xmlns:a16="http://schemas.microsoft.com/office/drawing/2014/main" id="{6C6260DD-DB59-AFC1-29BF-1F1D2A4D9F16}"/>
                </a:ext>
              </a:extLst>
            </p:cNvPr>
            <p:cNvSpPr>
              <a:spLocks/>
            </p:cNvSpPr>
            <p:nvPr/>
          </p:nvSpPr>
          <p:spPr>
            <a:xfrm>
              <a:off x="1137761" y="1486090"/>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dirty="0">
                  <a:solidFill>
                    <a:schemeClr val="tx1"/>
                  </a:solidFill>
                  <a:cs typeface="+mn-ea"/>
                  <a:sym typeface="+mn-lt"/>
                </a:rPr>
                <a:t>Problem Definition &amp; Scope Setting</a:t>
              </a:r>
            </a:p>
          </p:txBody>
        </p:sp>
        <p:sp>
          <p:nvSpPr>
            <p:cNvPr id="41" name="Text1">
              <a:extLst>
                <a:ext uri="{FF2B5EF4-FFF2-40B4-BE49-F238E27FC236}">
                  <a16:creationId xmlns:a16="http://schemas.microsoft.com/office/drawing/2014/main" id="{1F636CCA-3000-F902-74B1-8B86E9F213A8}"/>
                </a:ext>
              </a:extLst>
            </p:cNvPr>
            <p:cNvSpPr/>
            <p:nvPr/>
          </p:nvSpPr>
          <p:spPr>
            <a:xfrm>
              <a:off x="1137759" y="1848988"/>
              <a:ext cx="3067947"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Choose the issue or boundary of the system to explore.</a:t>
              </a:r>
              <a:endParaRPr kumimoji="1" lang="en-US" altLang="zh-CN">
                <a:solidFill>
                  <a:schemeClr val="tx1"/>
                </a:solidFill>
                <a:cs typeface="+mn-ea"/>
                <a:sym typeface="+mn-lt"/>
              </a:endParaRPr>
            </a:p>
          </p:txBody>
        </p:sp>
        <p:sp>
          <p:nvSpPr>
            <p:cNvPr id="42" name="Number1">
              <a:extLst>
                <a:ext uri="{FF2B5EF4-FFF2-40B4-BE49-F238E27FC236}">
                  <a16:creationId xmlns:a16="http://schemas.microsoft.com/office/drawing/2014/main" id="{65A6F69E-BB51-D38E-D346-5D1B57B63AD0}"/>
                </a:ext>
              </a:extLst>
            </p:cNvPr>
            <p:cNvSpPr/>
            <p:nvPr/>
          </p:nvSpPr>
          <p:spPr bwMode="auto">
            <a:xfrm>
              <a:off x="714175"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1</a:t>
              </a:r>
            </a:p>
          </p:txBody>
        </p:sp>
      </p:grpSp>
      <p:grpSp>
        <p:nvGrpSpPr>
          <p:cNvPr id="5" name="Group 4">
            <a:extLst>
              <a:ext uri="{FF2B5EF4-FFF2-40B4-BE49-F238E27FC236}">
                <a16:creationId xmlns:a16="http://schemas.microsoft.com/office/drawing/2014/main" id="{BACC4997-B33C-191D-55D5-42145D3A090E}"/>
              </a:ext>
            </a:extLst>
          </p:cNvPr>
          <p:cNvGrpSpPr/>
          <p:nvPr/>
        </p:nvGrpSpPr>
        <p:grpSpPr>
          <a:xfrm>
            <a:off x="4331254" y="1472178"/>
            <a:ext cx="3491536" cy="1299171"/>
            <a:chOff x="4331254" y="1472178"/>
            <a:chExt cx="3491536" cy="1299171"/>
          </a:xfrm>
        </p:grpSpPr>
        <p:sp>
          <p:nvSpPr>
            <p:cNvPr id="37" name="Bullet2">
              <a:extLst>
                <a:ext uri="{FF2B5EF4-FFF2-40B4-BE49-F238E27FC236}">
                  <a16:creationId xmlns:a16="http://schemas.microsoft.com/office/drawing/2014/main" id="{83ED376A-57E6-A788-D784-755CE0953997}"/>
                </a:ext>
              </a:extLst>
            </p:cNvPr>
            <p:cNvSpPr>
              <a:spLocks/>
            </p:cNvSpPr>
            <p:nvPr/>
          </p:nvSpPr>
          <p:spPr>
            <a:xfrm>
              <a:off x="4754841" y="1486090"/>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Knowledge Integration &amp; Evidence Synthesis</a:t>
              </a:r>
            </a:p>
          </p:txBody>
        </p:sp>
        <p:sp>
          <p:nvSpPr>
            <p:cNvPr id="38" name="Text2">
              <a:extLst>
                <a:ext uri="{FF2B5EF4-FFF2-40B4-BE49-F238E27FC236}">
                  <a16:creationId xmlns:a16="http://schemas.microsoft.com/office/drawing/2014/main" id="{BADCB731-5696-2E4E-2887-2CED5C4BB0B1}"/>
                </a:ext>
              </a:extLst>
            </p:cNvPr>
            <p:cNvSpPr/>
            <p:nvPr/>
          </p:nvSpPr>
          <p:spPr>
            <a:xfrm>
              <a:off x="4754839" y="1848988"/>
              <a:ext cx="3067948"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Bring existing data, literature, and stakeholder insights.</a:t>
              </a:r>
              <a:endParaRPr kumimoji="1" lang="en-US" altLang="zh-CN">
                <a:solidFill>
                  <a:schemeClr val="tx1"/>
                </a:solidFill>
                <a:cs typeface="+mn-ea"/>
                <a:sym typeface="+mn-lt"/>
              </a:endParaRPr>
            </a:p>
          </p:txBody>
        </p:sp>
        <p:sp>
          <p:nvSpPr>
            <p:cNvPr id="39" name="Number2">
              <a:extLst>
                <a:ext uri="{FF2B5EF4-FFF2-40B4-BE49-F238E27FC236}">
                  <a16:creationId xmlns:a16="http://schemas.microsoft.com/office/drawing/2014/main" id="{CF4BAAB5-5A26-23D5-13EB-321BA42B70BF}"/>
                </a:ext>
              </a:extLst>
            </p:cNvPr>
            <p:cNvSpPr/>
            <p:nvPr/>
          </p:nvSpPr>
          <p:spPr bwMode="auto">
            <a:xfrm>
              <a:off x="4331254"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2</a:t>
              </a:r>
            </a:p>
          </p:txBody>
        </p:sp>
      </p:grpSp>
      <p:grpSp>
        <p:nvGrpSpPr>
          <p:cNvPr id="6" name="Group 5">
            <a:extLst>
              <a:ext uri="{FF2B5EF4-FFF2-40B4-BE49-F238E27FC236}">
                <a16:creationId xmlns:a16="http://schemas.microsoft.com/office/drawing/2014/main" id="{D05337E4-4F3A-0D2D-404C-E81F44FCB5CB}"/>
              </a:ext>
            </a:extLst>
          </p:cNvPr>
          <p:cNvGrpSpPr/>
          <p:nvPr/>
        </p:nvGrpSpPr>
        <p:grpSpPr>
          <a:xfrm>
            <a:off x="7948334" y="1472178"/>
            <a:ext cx="3700105" cy="1299171"/>
            <a:chOff x="7948334" y="1472178"/>
            <a:chExt cx="3700105" cy="1299171"/>
          </a:xfrm>
        </p:grpSpPr>
        <p:sp>
          <p:nvSpPr>
            <p:cNvPr id="34" name="Bullet3">
              <a:extLst>
                <a:ext uri="{FF2B5EF4-FFF2-40B4-BE49-F238E27FC236}">
                  <a16:creationId xmlns:a16="http://schemas.microsoft.com/office/drawing/2014/main" id="{6607AB2B-F7FC-32D3-C13B-8DE4496B5BA8}"/>
                </a:ext>
              </a:extLst>
            </p:cNvPr>
            <p:cNvSpPr>
              <a:spLocks/>
            </p:cNvSpPr>
            <p:nvPr/>
          </p:nvSpPr>
          <p:spPr>
            <a:xfrm>
              <a:off x="8371920" y="1486090"/>
              <a:ext cx="327651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Core Variable Identification</a:t>
              </a:r>
            </a:p>
          </p:txBody>
        </p:sp>
        <p:sp>
          <p:nvSpPr>
            <p:cNvPr id="35" name="Text3">
              <a:extLst>
                <a:ext uri="{FF2B5EF4-FFF2-40B4-BE49-F238E27FC236}">
                  <a16:creationId xmlns:a16="http://schemas.microsoft.com/office/drawing/2014/main" id="{527E10AF-1858-4212-619A-DF3B2FE9D3AB}"/>
                </a:ext>
              </a:extLst>
            </p:cNvPr>
            <p:cNvSpPr/>
            <p:nvPr/>
          </p:nvSpPr>
          <p:spPr>
            <a:xfrm>
              <a:off x="8371918" y="1848988"/>
              <a:ext cx="3105903"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Start with a key variable central to the problem.</a:t>
              </a:r>
              <a:endParaRPr kumimoji="1" lang="en-US" altLang="zh-CN">
                <a:solidFill>
                  <a:schemeClr val="tx1"/>
                </a:solidFill>
                <a:cs typeface="+mn-ea"/>
                <a:sym typeface="+mn-lt"/>
              </a:endParaRPr>
            </a:p>
          </p:txBody>
        </p:sp>
        <p:sp>
          <p:nvSpPr>
            <p:cNvPr id="36" name="Number3">
              <a:extLst>
                <a:ext uri="{FF2B5EF4-FFF2-40B4-BE49-F238E27FC236}">
                  <a16:creationId xmlns:a16="http://schemas.microsoft.com/office/drawing/2014/main" id="{BE5279FB-7E25-21FA-3C2F-69EAFB2B1C7B}"/>
                </a:ext>
              </a:extLst>
            </p:cNvPr>
            <p:cNvSpPr/>
            <p:nvPr/>
          </p:nvSpPr>
          <p:spPr bwMode="auto">
            <a:xfrm>
              <a:off x="7948334"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3</a:t>
              </a:r>
            </a:p>
          </p:txBody>
        </p:sp>
      </p:grpSp>
      <p:grpSp>
        <p:nvGrpSpPr>
          <p:cNvPr id="7" name="Group 6">
            <a:extLst>
              <a:ext uri="{FF2B5EF4-FFF2-40B4-BE49-F238E27FC236}">
                <a16:creationId xmlns:a16="http://schemas.microsoft.com/office/drawing/2014/main" id="{044504A4-E78F-33F9-606A-4C972A34FBDB}"/>
              </a:ext>
            </a:extLst>
          </p:cNvPr>
          <p:cNvGrpSpPr/>
          <p:nvPr/>
        </p:nvGrpSpPr>
        <p:grpSpPr>
          <a:xfrm>
            <a:off x="7948334" y="4931093"/>
            <a:ext cx="3617082" cy="1299171"/>
            <a:chOff x="7948334" y="4931093"/>
            <a:chExt cx="3617082" cy="1299171"/>
          </a:xfrm>
        </p:grpSpPr>
        <p:sp>
          <p:nvSpPr>
            <p:cNvPr id="31" name="Bullet4">
              <a:extLst>
                <a:ext uri="{FF2B5EF4-FFF2-40B4-BE49-F238E27FC236}">
                  <a16:creationId xmlns:a16="http://schemas.microsoft.com/office/drawing/2014/main" id="{8D65573C-C3FE-195E-CE82-A7CA9CF1729E}"/>
                </a:ext>
              </a:extLst>
            </p:cNvPr>
            <p:cNvSpPr>
              <a:spLocks/>
            </p:cNvSpPr>
            <p:nvPr/>
          </p:nvSpPr>
          <p:spPr>
            <a:xfrm>
              <a:off x="8371920" y="4945005"/>
              <a:ext cx="3193496"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dirty="0">
                  <a:solidFill>
                    <a:schemeClr val="tx1"/>
                  </a:solidFill>
                  <a:cs typeface="+mn-ea"/>
                  <a:sym typeface="+mn-lt"/>
                </a:rPr>
                <a:t>Brainstorm System Factors</a:t>
              </a:r>
            </a:p>
          </p:txBody>
        </p:sp>
        <p:sp>
          <p:nvSpPr>
            <p:cNvPr id="32" name="Text4">
              <a:extLst>
                <a:ext uri="{FF2B5EF4-FFF2-40B4-BE49-F238E27FC236}">
                  <a16:creationId xmlns:a16="http://schemas.microsoft.com/office/drawing/2014/main" id="{18773CB6-3249-13B3-9A1C-1D7CC36D1A41}"/>
                </a:ext>
              </a:extLst>
            </p:cNvPr>
            <p:cNvSpPr/>
            <p:nvPr/>
          </p:nvSpPr>
          <p:spPr>
            <a:xfrm>
              <a:off x="8371918" y="5307903"/>
              <a:ext cx="3067947"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Generate a broad set of factors the group thinks matter. </a:t>
              </a:r>
              <a:endParaRPr kumimoji="1" lang="en-US" altLang="zh-CN">
                <a:solidFill>
                  <a:schemeClr val="tx1"/>
                </a:solidFill>
                <a:cs typeface="+mn-ea"/>
                <a:sym typeface="+mn-lt"/>
              </a:endParaRPr>
            </a:p>
          </p:txBody>
        </p:sp>
        <p:sp>
          <p:nvSpPr>
            <p:cNvPr id="33" name="Number4">
              <a:extLst>
                <a:ext uri="{FF2B5EF4-FFF2-40B4-BE49-F238E27FC236}">
                  <a16:creationId xmlns:a16="http://schemas.microsoft.com/office/drawing/2014/main" id="{B3B2F589-8E31-0A20-848C-CD4668FF5F6F}"/>
                </a:ext>
              </a:extLst>
            </p:cNvPr>
            <p:cNvSpPr/>
            <p:nvPr/>
          </p:nvSpPr>
          <p:spPr bwMode="auto">
            <a:xfrm>
              <a:off x="7948334" y="4931093"/>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4</a:t>
              </a:r>
            </a:p>
          </p:txBody>
        </p:sp>
      </p:grpSp>
      <p:grpSp>
        <p:nvGrpSpPr>
          <p:cNvPr id="8" name="Group 7">
            <a:extLst>
              <a:ext uri="{FF2B5EF4-FFF2-40B4-BE49-F238E27FC236}">
                <a16:creationId xmlns:a16="http://schemas.microsoft.com/office/drawing/2014/main" id="{10847CA6-EE72-E19F-9D38-64E3A5A179F6}"/>
              </a:ext>
            </a:extLst>
          </p:cNvPr>
          <p:cNvGrpSpPr/>
          <p:nvPr/>
        </p:nvGrpSpPr>
        <p:grpSpPr>
          <a:xfrm>
            <a:off x="4331252" y="4931093"/>
            <a:ext cx="3491536" cy="1299171"/>
            <a:chOff x="4331252" y="4931093"/>
            <a:chExt cx="3491536" cy="1299171"/>
          </a:xfrm>
        </p:grpSpPr>
        <p:sp>
          <p:nvSpPr>
            <p:cNvPr id="28" name="Bullet5">
              <a:extLst>
                <a:ext uri="{FF2B5EF4-FFF2-40B4-BE49-F238E27FC236}">
                  <a16:creationId xmlns:a16="http://schemas.microsoft.com/office/drawing/2014/main" id="{01138FCF-C59B-1AF4-9572-C1F1DC46F088}"/>
                </a:ext>
              </a:extLst>
            </p:cNvPr>
            <p:cNvSpPr>
              <a:spLocks/>
            </p:cNvSpPr>
            <p:nvPr/>
          </p:nvSpPr>
          <p:spPr>
            <a:xfrm>
              <a:off x="4754839" y="4945005"/>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Consolidate Factors</a:t>
              </a:r>
            </a:p>
          </p:txBody>
        </p:sp>
        <p:sp>
          <p:nvSpPr>
            <p:cNvPr id="29" name="Text5">
              <a:extLst>
                <a:ext uri="{FF2B5EF4-FFF2-40B4-BE49-F238E27FC236}">
                  <a16:creationId xmlns:a16="http://schemas.microsoft.com/office/drawing/2014/main" id="{B8DE641A-E63C-89E7-33A1-D92DE8138107}"/>
                </a:ext>
              </a:extLst>
            </p:cNvPr>
            <p:cNvSpPr/>
            <p:nvPr/>
          </p:nvSpPr>
          <p:spPr>
            <a:xfrm>
              <a:off x="4754837" y="5307903"/>
              <a:ext cx="3067948"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Group similar concepts, refine labels.</a:t>
              </a:r>
              <a:endParaRPr kumimoji="1" lang="en-US" altLang="zh-CN">
                <a:solidFill>
                  <a:schemeClr val="tx1"/>
                </a:solidFill>
                <a:cs typeface="+mn-ea"/>
                <a:sym typeface="+mn-lt"/>
              </a:endParaRPr>
            </a:p>
          </p:txBody>
        </p:sp>
        <p:sp>
          <p:nvSpPr>
            <p:cNvPr id="30" name="Number5">
              <a:extLst>
                <a:ext uri="{FF2B5EF4-FFF2-40B4-BE49-F238E27FC236}">
                  <a16:creationId xmlns:a16="http://schemas.microsoft.com/office/drawing/2014/main" id="{3DF72DD7-D30E-FFD5-AA4D-219EC2AAC447}"/>
                </a:ext>
              </a:extLst>
            </p:cNvPr>
            <p:cNvSpPr/>
            <p:nvPr/>
          </p:nvSpPr>
          <p:spPr bwMode="auto">
            <a:xfrm>
              <a:off x="4331252" y="4931093"/>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5</a:t>
              </a:r>
            </a:p>
          </p:txBody>
        </p:sp>
      </p:grpSp>
      <p:grpSp>
        <p:nvGrpSpPr>
          <p:cNvPr id="9" name="Group 8">
            <a:extLst>
              <a:ext uri="{FF2B5EF4-FFF2-40B4-BE49-F238E27FC236}">
                <a16:creationId xmlns:a16="http://schemas.microsoft.com/office/drawing/2014/main" id="{56764585-6B82-931F-A986-4012488BD670}"/>
              </a:ext>
            </a:extLst>
          </p:cNvPr>
          <p:cNvGrpSpPr/>
          <p:nvPr/>
        </p:nvGrpSpPr>
        <p:grpSpPr>
          <a:xfrm>
            <a:off x="714171" y="4931093"/>
            <a:ext cx="3491535" cy="1299171"/>
            <a:chOff x="714171" y="4931093"/>
            <a:chExt cx="3491535" cy="1299171"/>
          </a:xfrm>
        </p:grpSpPr>
        <p:sp>
          <p:nvSpPr>
            <p:cNvPr id="25" name="Bullet6">
              <a:extLst>
                <a:ext uri="{FF2B5EF4-FFF2-40B4-BE49-F238E27FC236}">
                  <a16:creationId xmlns:a16="http://schemas.microsoft.com/office/drawing/2014/main" id="{91ABEFD7-0BD9-A5FD-3E2F-19DFDA70E15B}"/>
                </a:ext>
              </a:extLst>
            </p:cNvPr>
            <p:cNvSpPr>
              <a:spLocks/>
            </p:cNvSpPr>
            <p:nvPr/>
          </p:nvSpPr>
          <p:spPr>
            <a:xfrm>
              <a:off x="1137757" y="4945005"/>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Connect Factors Causally</a:t>
              </a:r>
            </a:p>
          </p:txBody>
        </p:sp>
        <p:sp>
          <p:nvSpPr>
            <p:cNvPr id="26" name="Text6">
              <a:extLst>
                <a:ext uri="{FF2B5EF4-FFF2-40B4-BE49-F238E27FC236}">
                  <a16:creationId xmlns:a16="http://schemas.microsoft.com/office/drawing/2014/main" id="{ABED0088-A2EA-8980-84A1-A44FFF642B83}"/>
                </a:ext>
              </a:extLst>
            </p:cNvPr>
            <p:cNvSpPr/>
            <p:nvPr/>
          </p:nvSpPr>
          <p:spPr>
            <a:xfrm>
              <a:off x="1137755" y="5307903"/>
              <a:ext cx="3067947"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Draw arrows showing perceived causal influence.</a:t>
              </a:r>
              <a:endParaRPr kumimoji="1" lang="en-US" altLang="zh-CN">
                <a:solidFill>
                  <a:schemeClr val="tx1"/>
                </a:solidFill>
                <a:cs typeface="+mn-ea"/>
                <a:sym typeface="+mn-lt"/>
              </a:endParaRPr>
            </a:p>
          </p:txBody>
        </p:sp>
        <p:sp>
          <p:nvSpPr>
            <p:cNvPr id="27" name="Number6">
              <a:extLst>
                <a:ext uri="{FF2B5EF4-FFF2-40B4-BE49-F238E27FC236}">
                  <a16:creationId xmlns:a16="http://schemas.microsoft.com/office/drawing/2014/main" id="{CBE259B7-347F-637C-C285-C7861BD1D4B0}"/>
                </a:ext>
              </a:extLst>
            </p:cNvPr>
            <p:cNvSpPr/>
            <p:nvPr/>
          </p:nvSpPr>
          <p:spPr bwMode="auto">
            <a:xfrm>
              <a:off x="714171" y="4931093"/>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6</a:t>
              </a:r>
            </a:p>
          </p:txBody>
        </p:sp>
      </p:grpSp>
      <p:sp>
        <p:nvSpPr>
          <p:cNvPr id="43" name="Arrow: U-Turn 42">
            <a:extLst>
              <a:ext uri="{FF2B5EF4-FFF2-40B4-BE49-F238E27FC236}">
                <a16:creationId xmlns:a16="http://schemas.microsoft.com/office/drawing/2014/main" id="{88476F6E-C119-D5C2-0D36-E7B4B303D44A}"/>
              </a:ext>
            </a:extLst>
          </p:cNvPr>
          <p:cNvSpPr/>
          <p:nvPr/>
        </p:nvSpPr>
        <p:spPr>
          <a:xfrm rot="5400000">
            <a:off x="5096615" y="-1476014"/>
            <a:ext cx="1587679" cy="10352566"/>
          </a:xfrm>
          <a:prstGeom prst="uturnArrow">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cs typeface="+mn-ea"/>
              <a:sym typeface="+mn-lt"/>
            </a:endParaRPr>
          </a:p>
        </p:txBody>
      </p:sp>
      <p:sp>
        <p:nvSpPr>
          <p:cNvPr id="45" name="TextBox 44">
            <a:extLst>
              <a:ext uri="{FF2B5EF4-FFF2-40B4-BE49-F238E27FC236}">
                <a16:creationId xmlns:a16="http://schemas.microsoft.com/office/drawing/2014/main" id="{D8011B77-1BBF-2754-3EDD-840D6C81D11B}"/>
              </a:ext>
            </a:extLst>
          </p:cNvPr>
          <p:cNvSpPr txBox="1"/>
          <p:nvPr/>
        </p:nvSpPr>
        <p:spPr>
          <a:xfrm>
            <a:off x="558142" y="6453439"/>
            <a:ext cx="4239750" cy="369332"/>
          </a:xfrm>
          <a:prstGeom prst="rect">
            <a:avLst/>
          </a:prstGeom>
          <a:noFill/>
        </p:spPr>
        <p:txBody>
          <a:bodyPr wrap="none" rtlCol="0">
            <a:spAutoFit/>
          </a:bodyPr>
          <a:lstStyle/>
          <a:p>
            <a:r>
              <a:rPr lang="en-GB">
                <a:cs typeface="+mn-ea"/>
                <a:sym typeface="+mn-lt"/>
              </a:rPr>
              <a:t>Source: </a:t>
            </a:r>
            <a:r>
              <a:rPr lang="en-GB" err="1">
                <a:cs typeface="+mn-ea"/>
                <a:sym typeface="+mn-lt"/>
                <a:hlinkClick r:id="rId2"/>
              </a:rPr>
              <a:t>Barbrook</a:t>
            </a:r>
            <a:r>
              <a:rPr lang="en-GB">
                <a:cs typeface="+mn-ea"/>
                <a:sym typeface="+mn-lt"/>
                <a:hlinkClick r:id="rId2"/>
              </a:rPr>
              <a:t>-Johnson and Penn (2020)</a:t>
            </a:r>
            <a:endParaRPr lang="en-GB">
              <a:cs typeface="+mn-ea"/>
              <a:sym typeface="+mn-lt"/>
            </a:endParaRPr>
          </a:p>
        </p:txBody>
      </p:sp>
    </p:spTree>
    <p:extLst>
      <p:ext uri="{BB962C8B-B14F-4D97-AF65-F5344CB8AC3E}">
        <p14:creationId xmlns:p14="http://schemas.microsoft.com/office/powerpoint/2010/main" val="20571264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C316C-22C7-997A-B568-E61004E578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AA45BC-BDFD-1D53-3F9F-1C4CE34FA56F}"/>
              </a:ext>
            </a:extLst>
          </p:cNvPr>
          <p:cNvSpPr>
            <a:spLocks noGrp="1"/>
          </p:cNvSpPr>
          <p:nvPr>
            <p:ph type="title"/>
          </p:nvPr>
        </p:nvSpPr>
        <p:spPr/>
        <p:txBody>
          <a:bodyPr/>
          <a:lstStyle/>
          <a:p>
            <a:r>
              <a:rPr lang="en-GB" b="1">
                <a:latin typeface="+mn-lt"/>
                <a:ea typeface="+mn-ea"/>
                <a:cs typeface="+mn-ea"/>
                <a:sym typeface="+mn-lt"/>
              </a:rPr>
              <a:t>How to generate your own Participatory Systems Map?</a:t>
            </a:r>
            <a:endParaRPr lang="en-GB">
              <a:latin typeface="+mn-lt"/>
              <a:ea typeface="+mn-ea"/>
              <a:cs typeface="+mn-ea"/>
              <a:sym typeface="+mn-lt"/>
            </a:endParaRPr>
          </a:p>
        </p:txBody>
      </p:sp>
      <p:sp>
        <p:nvSpPr>
          <p:cNvPr id="3" name="Slide Number Placeholder 2">
            <a:extLst>
              <a:ext uri="{FF2B5EF4-FFF2-40B4-BE49-F238E27FC236}">
                <a16:creationId xmlns:a16="http://schemas.microsoft.com/office/drawing/2014/main" id="{8AF20FEB-EC4B-949D-095E-690F2AD91675}"/>
              </a:ext>
            </a:extLst>
          </p:cNvPr>
          <p:cNvSpPr>
            <a:spLocks noGrp="1"/>
          </p:cNvSpPr>
          <p:nvPr>
            <p:ph type="sldNum" idx="12"/>
          </p:nvPr>
        </p:nvSpPr>
        <p:spPr/>
        <p:txBody>
          <a:bodyPr/>
          <a:lstStyle/>
          <a:p>
            <a:fld id="{00000000-1234-1234-1234-123412341234}" type="slidenum">
              <a:rPr lang="en-GB" smtClean="0">
                <a:latin typeface="+mn-lt"/>
                <a:ea typeface="+mn-ea"/>
                <a:cs typeface="+mn-ea"/>
                <a:sym typeface="+mn-lt"/>
              </a:rPr>
              <a:pPr/>
              <a:t>9</a:t>
            </a:fld>
            <a:endParaRPr lang="en-GB">
              <a:latin typeface="+mn-lt"/>
              <a:ea typeface="+mn-ea"/>
              <a:cs typeface="+mn-ea"/>
              <a:sym typeface="+mn-lt"/>
            </a:endParaRPr>
          </a:p>
        </p:txBody>
      </p:sp>
      <p:sp>
        <p:nvSpPr>
          <p:cNvPr id="43" name="Arrow: U-Turn 42">
            <a:extLst>
              <a:ext uri="{FF2B5EF4-FFF2-40B4-BE49-F238E27FC236}">
                <a16:creationId xmlns:a16="http://schemas.microsoft.com/office/drawing/2014/main" id="{BDEC9C97-D134-6EC1-30A6-617AD7896E0A}"/>
              </a:ext>
            </a:extLst>
          </p:cNvPr>
          <p:cNvSpPr/>
          <p:nvPr/>
        </p:nvSpPr>
        <p:spPr>
          <a:xfrm rot="5400000">
            <a:off x="5096615" y="-1476014"/>
            <a:ext cx="1587679" cy="10352566"/>
          </a:xfrm>
          <a:prstGeom prst="uturnArrow">
            <a:avLst/>
          </a:prstGeom>
          <a:solidFill>
            <a:schemeClr val="bg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cs typeface="+mn-ea"/>
              <a:sym typeface="+mn-lt"/>
            </a:endParaRPr>
          </a:p>
        </p:txBody>
      </p:sp>
      <p:sp>
        <p:nvSpPr>
          <p:cNvPr id="45" name="TextBox 44">
            <a:extLst>
              <a:ext uri="{FF2B5EF4-FFF2-40B4-BE49-F238E27FC236}">
                <a16:creationId xmlns:a16="http://schemas.microsoft.com/office/drawing/2014/main" id="{BD6C4EC5-BCDC-EBFF-910A-7435B1C3F3B1}"/>
              </a:ext>
            </a:extLst>
          </p:cNvPr>
          <p:cNvSpPr txBox="1"/>
          <p:nvPr/>
        </p:nvSpPr>
        <p:spPr>
          <a:xfrm>
            <a:off x="558142" y="6453439"/>
            <a:ext cx="4239750" cy="369332"/>
          </a:xfrm>
          <a:prstGeom prst="rect">
            <a:avLst/>
          </a:prstGeom>
          <a:noFill/>
        </p:spPr>
        <p:txBody>
          <a:bodyPr wrap="none" rtlCol="0">
            <a:spAutoFit/>
          </a:bodyPr>
          <a:lstStyle/>
          <a:p>
            <a:r>
              <a:rPr lang="en-GB" dirty="0">
                <a:cs typeface="+mn-ea"/>
                <a:sym typeface="+mn-lt"/>
              </a:rPr>
              <a:t>Source: </a:t>
            </a:r>
            <a:r>
              <a:rPr lang="en-GB" dirty="0" err="1">
                <a:cs typeface="+mn-ea"/>
                <a:sym typeface="+mn-lt"/>
                <a:hlinkClick r:id="rId2"/>
              </a:rPr>
              <a:t>Barbrook</a:t>
            </a:r>
            <a:r>
              <a:rPr lang="en-GB" dirty="0">
                <a:cs typeface="+mn-ea"/>
                <a:sym typeface="+mn-lt"/>
                <a:hlinkClick r:id="rId2"/>
              </a:rPr>
              <a:t>-Johnson and Penn (2020)</a:t>
            </a:r>
            <a:endParaRPr lang="en-GB" dirty="0">
              <a:cs typeface="+mn-ea"/>
              <a:sym typeface="+mn-lt"/>
            </a:endParaRPr>
          </a:p>
        </p:txBody>
      </p:sp>
      <p:grpSp>
        <p:nvGrpSpPr>
          <p:cNvPr id="4" name="Group 3">
            <a:extLst>
              <a:ext uri="{FF2B5EF4-FFF2-40B4-BE49-F238E27FC236}">
                <a16:creationId xmlns:a16="http://schemas.microsoft.com/office/drawing/2014/main" id="{0A2355CD-4B22-E9C0-99CE-5452AC28704E}"/>
              </a:ext>
            </a:extLst>
          </p:cNvPr>
          <p:cNvGrpSpPr/>
          <p:nvPr/>
        </p:nvGrpSpPr>
        <p:grpSpPr>
          <a:xfrm>
            <a:off x="714171" y="1406609"/>
            <a:ext cx="3491535" cy="1299171"/>
            <a:chOff x="714175" y="1472178"/>
            <a:chExt cx="3491535" cy="1299171"/>
          </a:xfrm>
        </p:grpSpPr>
        <p:sp>
          <p:nvSpPr>
            <p:cNvPr id="5" name="Bullet1">
              <a:extLst>
                <a:ext uri="{FF2B5EF4-FFF2-40B4-BE49-F238E27FC236}">
                  <a16:creationId xmlns:a16="http://schemas.microsoft.com/office/drawing/2014/main" id="{01CF2D9F-116B-CD27-DEC4-6CF523529D27}"/>
                </a:ext>
              </a:extLst>
            </p:cNvPr>
            <p:cNvSpPr>
              <a:spLocks/>
            </p:cNvSpPr>
            <p:nvPr/>
          </p:nvSpPr>
          <p:spPr>
            <a:xfrm>
              <a:off x="1137761" y="1486090"/>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dirty="0">
                  <a:solidFill>
                    <a:schemeClr val="tx1"/>
                  </a:solidFill>
                  <a:cs typeface="+mn-ea"/>
                  <a:sym typeface="+mn-lt"/>
                </a:rPr>
                <a:t>Validate Connections</a:t>
              </a:r>
            </a:p>
          </p:txBody>
        </p:sp>
        <p:sp>
          <p:nvSpPr>
            <p:cNvPr id="6" name="Text1">
              <a:extLst>
                <a:ext uri="{FF2B5EF4-FFF2-40B4-BE49-F238E27FC236}">
                  <a16:creationId xmlns:a16="http://schemas.microsoft.com/office/drawing/2014/main" id="{D50DD07D-4785-99B9-7224-37381A4F8EFF}"/>
                </a:ext>
              </a:extLst>
            </p:cNvPr>
            <p:cNvSpPr/>
            <p:nvPr/>
          </p:nvSpPr>
          <p:spPr>
            <a:xfrm>
              <a:off x="1137759" y="1848988"/>
              <a:ext cx="3067947"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dirty="0">
                  <a:solidFill>
                    <a:schemeClr val="tx1"/>
                  </a:solidFill>
                  <a:cs typeface="+mn-ea"/>
                  <a:sym typeface="+mn-lt"/>
                </a:rPr>
                <a:t>Check for agreement among participants. </a:t>
              </a:r>
              <a:endParaRPr kumimoji="1" lang="en-US" altLang="zh-CN" dirty="0">
                <a:solidFill>
                  <a:schemeClr val="tx1"/>
                </a:solidFill>
                <a:cs typeface="+mn-ea"/>
                <a:sym typeface="+mn-lt"/>
              </a:endParaRPr>
            </a:p>
          </p:txBody>
        </p:sp>
        <p:sp>
          <p:nvSpPr>
            <p:cNvPr id="7" name="Number1">
              <a:extLst>
                <a:ext uri="{FF2B5EF4-FFF2-40B4-BE49-F238E27FC236}">
                  <a16:creationId xmlns:a16="http://schemas.microsoft.com/office/drawing/2014/main" id="{E478F6CB-9E23-945D-F1B2-594C23D630BB}"/>
                </a:ext>
              </a:extLst>
            </p:cNvPr>
            <p:cNvSpPr/>
            <p:nvPr/>
          </p:nvSpPr>
          <p:spPr bwMode="auto">
            <a:xfrm>
              <a:off x="714175"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7</a:t>
              </a:r>
            </a:p>
          </p:txBody>
        </p:sp>
      </p:grpSp>
      <p:grpSp>
        <p:nvGrpSpPr>
          <p:cNvPr id="8" name="Group 7">
            <a:extLst>
              <a:ext uri="{FF2B5EF4-FFF2-40B4-BE49-F238E27FC236}">
                <a16:creationId xmlns:a16="http://schemas.microsoft.com/office/drawing/2014/main" id="{16979E9C-4E2B-8589-CEE4-623D710FA437}"/>
              </a:ext>
            </a:extLst>
          </p:cNvPr>
          <p:cNvGrpSpPr/>
          <p:nvPr/>
        </p:nvGrpSpPr>
        <p:grpSpPr>
          <a:xfrm>
            <a:off x="4393402" y="1406609"/>
            <a:ext cx="3491536" cy="1299171"/>
            <a:chOff x="4331254" y="1472178"/>
            <a:chExt cx="3491536" cy="1299171"/>
          </a:xfrm>
        </p:grpSpPr>
        <p:sp>
          <p:nvSpPr>
            <p:cNvPr id="9" name="Bullet2">
              <a:extLst>
                <a:ext uri="{FF2B5EF4-FFF2-40B4-BE49-F238E27FC236}">
                  <a16:creationId xmlns:a16="http://schemas.microsoft.com/office/drawing/2014/main" id="{2FB3B3DA-D327-9E38-8480-0C0D206CB195}"/>
                </a:ext>
              </a:extLst>
            </p:cNvPr>
            <p:cNvSpPr>
              <a:spLocks/>
            </p:cNvSpPr>
            <p:nvPr/>
          </p:nvSpPr>
          <p:spPr>
            <a:xfrm>
              <a:off x="4754841" y="1486090"/>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Collect Metadata</a:t>
              </a:r>
            </a:p>
          </p:txBody>
        </p:sp>
        <p:sp>
          <p:nvSpPr>
            <p:cNvPr id="10" name="Text2">
              <a:extLst>
                <a:ext uri="{FF2B5EF4-FFF2-40B4-BE49-F238E27FC236}">
                  <a16:creationId xmlns:a16="http://schemas.microsoft.com/office/drawing/2014/main" id="{4A9F0DDB-9D0C-0C0C-6AF0-D3D6BA60257E}"/>
                </a:ext>
              </a:extLst>
            </p:cNvPr>
            <p:cNvSpPr/>
            <p:nvPr/>
          </p:nvSpPr>
          <p:spPr>
            <a:xfrm>
              <a:off x="4754839" y="1848988"/>
              <a:ext cx="3067948"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Note strengths, confidence, and implications. </a:t>
              </a:r>
              <a:endParaRPr kumimoji="1" lang="en-US" altLang="zh-CN">
                <a:solidFill>
                  <a:schemeClr val="tx1"/>
                </a:solidFill>
                <a:cs typeface="+mn-ea"/>
                <a:sym typeface="+mn-lt"/>
              </a:endParaRPr>
            </a:p>
          </p:txBody>
        </p:sp>
        <p:sp>
          <p:nvSpPr>
            <p:cNvPr id="11" name="Number2">
              <a:extLst>
                <a:ext uri="{FF2B5EF4-FFF2-40B4-BE49-F238E27FC236}">
                  <a16:creationId xmlns:a16="http://schemas.microsoft.com/office/drawing/2014/main" id="{1EB982A4-12FA-EC39-9DF9-9CD996C73CC1}"/>
                </a:ext>
              </a:extLst>
            </p:cNvPr>
            <p:cNvSpPr/>
            <p:nvPr/>
          </p:nvSpPr>
          <p:spPr bwMode="auto">
            <a:xfrm>
              <a:off x="4331254"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8</a:t>
              </a:r>
            </a:p>
          </p:txBody>
        </p:sp>
      </p:grpSp>
      <p:grpSp>
        <p:nvGrpSpPr>
          <p:cNvPr id="12" name="Group 11">
            <a:extLst>
              <a:ext uri="{FF2B5EF4-FFF2-40B4-BE49-F238E27FC236}">
                <a16:creationId xmlns:a16="http://schemas.microsoft.com/office/drawing/2014/main" id="{1ACC2580-CB5F-D79A-B63B-FB38BA1BE8D7}"/>
              </a:ext>
            </a:extLst>
          </p:cNvPr>
          <p:cNvGrpSpPr/>
          <p:nvPr/>
        </p:nvGrpSpPr>
        <p:grpSpPr>
          <a:xfrm>
            <a:off x="8072634" y="1406609"/>
            <a:ext cx="3529491" cy="1299171"/>
            <a:chOff x="7948334" y="1472178"/>
            <a:chExt cx="3529491" cy="1299171"/>
          </a:xfrm>
        </p:grpSpPr>
        <p:sp>
          <p:nvSpPr>
            <p:cNvPr id="13" name="Bullet3">
              <a:extLst>
                <a:ext uri="{FF2B5EF4-FFF2-40B4-BE49-F238E27FC236}">
                  <a16:creationId xmlns:a16="http://schemas.microsoft.com/office/drawing/2014/main" id="{71226BC2-5229-FD3F-C4C8-9FC4C268919F}"/>
                </a:ext>
              </a:extLst>
            </p:cNvPr>
            <p:cNvSpPr>
              <a:spLocks/>
            </p:cNvSpPr>
            <p:nvPr/>
          </p:nvSpPr>
          <p:spPr>
            <a:xfrm>
              <a:off x="8371921" y="1486090"/>
              <a:ext cx="3105904"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dirty="0">
                  <a:solidFill>
                    <a:schemeClr val="tx1"/>
                  </a:solidFill>
                  <a:cs typeface="+mn-ea"/>
                  <a:sym typeface="+mn-lt"/>
                </a:rPr>
                <a:t>Basic Analysis</a:t>
              </a:r>
            </a:p>
          </p:txBody>
        </p:sp>
        <p:sp>
          <p:nvSpPr>
            <p:cNvPr id="14" name="Text3">
              <a:extLst>
                <a:ext uri="{FF2B5EF4-FFF2-40B4-BE49-F238E27FC236}">
                  <a16:creationId xmlns:a16="http://schemas.microsoft.com/office/drawing/2014/main" id="{1A5F4C7B-C3BB-AD62-A5AB-164C8C6414BE}"/>
                </a:ext>
              </a:extLst>
            </p:cNvPr>
            <p:cNvSpPr/>
            <p:nvPr/>
          </p:nvSpPr>
          <p:spPr>
            <a:xfrm>
              <a:off x="8371918" y="1848988"/>
              <a:ext cx="3105903"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dirty="0">
                  <a:solidFill>
                    <a:schemeClr val="tx1"/>
                  </a:solidFill>
                  <a:cs typeface="+mn-ea"/>
                  <a:sym typeface="+mn-lt"/>
                </a:rPr>
                <a:t>Identify key connectors, feedback loops, possible leverage points. </a:t>
              </a:r>
              <a:endParaRPr kumimoji="1" lang="en-US" altLang="zh-CN" dirty="0">
                <a:solidFill>
                  <a:schemeClr val="tx1"/>
                </a:solidFill>
                <a:cs typeface="+mn-ea"/>
                <a:sym typeface="+mn-lt"/>
              </a:endParaRPr>
            </a:p>
          </p:txBody>
        </p:sp>
        <p:sp>
          <p:nvSpPr>
            <p:cNvPr id="15" name="Number3">
              <a:extLst>
                <a:ext uri="{FF2B5EF4-FFF2-40B4-BE49-F238E27FC236}">
                  <a16:creationId xmlns:a16="http://schemas.microsoft.com/office/drawing/2014/main" id="{8E0E9D7E-4A8C-C1A8-8D53-5216043773A7}"/>
                </a:ext>
              </a:extLst>
            </p:cNvPr>
            <p:cNvSpPr/>
            <p:nvPr/>
          </p:nvSpPr>
          <p:spPr bwMode="auto">
            <a:xfrm>
              <a:off x="7948334" y="1472178"/>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9</a:t>
              </a:r>
            </a:p>
          </p:txBody>
        </p:sp>
      </p:grpSp>
      <p:grpSp>
        <p:nvGrpSpPr>
          <p:cNvPr id="16" name="Group 15">
            <a:extLst>
              <a:ext uri="{FF2B5EF4-FFF2-40B4-BE49-F238E27FC236}">
                <a16:creationId xmlns:a16="http://schemas.microsoft.com/office/drawing/2014/main" id="{6E4A760F-BE95-3173-683C-B914A7038253}"/>
              </a:ext>
            </a:extLst>
          </p:cNvPr>
          <p:cNvGrpSpPr/>
          <p:nvPr/>
        </p:nvGrpSpPr>
        <p:grpSpPr>
          <a:xfrm>
            <a:off x="8072634" y="4633451"/>
            <a:ext cx="3491535" cy="1299171"/>
            <a:chOff x="7948334" y="4931093"/>
            <a:chExt cx="3491535" cy="1299171"/>
          </a:xfrm>
        </p:grpSpPr>
        <p:sp>
          <p:nvSpPr>
            <p:cNvPr id="17" name="Bullet4">
              <a:extLst>
                <a:ext uri="{FF2B5EF4-FFF2-40B4-BE49-F238E27FC236}">
                  <a16:creationId xmlns:a16="http://schemas.microsoft.com/office/drawing/2014/main" id="{87B640A1-0649-A80B-B816-4BF37DDBB61A}"/>
                </a:ext>
              </a:extLst>
            </p:cNvPr>
            <p:cNvSpPr>
              <a:spLocks/>
            </p:cNvSpPr>
            <p:nvPr/>
          </p:nvSpPr>
          <p:spPr>
            <a:xfrm>
              <a:off x="8371920" y="4945005"/>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dirty="0">
                  <a:solidFill>
                    <a:schemeClr val="tx1"/>
                  </a:solidFill>
                  <a:cs typeface="+mn-ea"/>
                  <a:sym typeface="+mn-lt"/>
                </a:rPr>
                <a:t>Verification</a:t>
              </a:r>
            </a:p>
          </p:txBody>
        </p:sp>
        <p:sp>
          <p:nvSpPr>
            <p:cNvPr id="18" name="Text4">
              <a:extLst>
                <a:ext uri="{FF2B5EF4-FFF2-40B4-BE49-F238E27FC236}">
                  <a16:creationId xmlns:a16="http://schemas.microsoft.com/office/drawing/2014/main" id="{837674D2-6A96-B88F-CE8A-9229F2D995EE}"/>
                </a:ext>
              </a:extLst>
            </p:cNvPr>
            <p:cNvSpPr/>
            <p:nvPr/>
          </p:nvSpPr>
          <p:spPr>
            <a:xfrm>
              <a:off x="8371918" y="5307903"/>
              <a:ext cx="3067947"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Confirm map with participants.</a:t>
              </a:r>
              <a:endParaRPr kumimoji="1" lang="en-US" altLang="zh-CN">
                <a:solidFill>
                  <a:schemeClr val="tx1"/>
                </a:solidFill>
                <a:cs typeface="+mn-ea"/>
                <a:sym typeface="+mn-lt"/>
              </a:endParaRPr>
            </a:p>
          </p:txBody>
        </p:sp>
        <p:sp>
          <p:nvSpPr>
            <p:cNvPr id="19" name="Number4">
              <a:extLst>
                <a:ext uri="{FF2B5EF4-FFF2-40B4-BE49-F238E27FC236}">
                  <a16:creationId xmlns:a16="http://schemas.microsoft.com/office/drawing/2014/main" id="{4C92E915-0BFB-8D4B-55E9-8C98C544F79E}"/>
                </a:ext>
              </a:extLst>
            </p:cNvPr>
            <p:cNvSpPr/>
            <p:nvPr/>
          </p:nvSpPr>
          <p:spPr bwMode="auto">
            <a:xfrm>
              <a:off x="7948334" y="4931093"/>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10</a:t>
              </a:r>
            </a:p>
          </p:txBody>
        </p:sp>
      </p:grpSp>
      <p:grpSp>
        <p:nvGrpSpPr>
          <p:cNvPr id="20" name="Group 19">
            <a:extLst>
              <a:ext uri="{FF2B5EF4-FFF2-40B4-BE49-F238E27FC236}">
                <a16:creationId xmlns:a16="http://schemas.microsoft.com/office/drawing/2014/main" id="{F31B54D5-9CAA-FC0E-9F9B-89381B1E047E}"/>
              </a:ext>
            </a:extLst>
          </p:cNvPr>
          <p:cNvGrpSpPr/>
          <p:nvPr/>
        </p:nvGrpSpPr>
        <p:grpSpPr>
          <a:xfrm>
            <a:off x="4393402" y="4633451"/>
            <a:ext cx="3491536" cy="1299171"/>
            <a:chOff x="4331252" y="4931093"/>
            <a:chExt cx="3491536" cy="1299171"/>
          </a:xfrm>
        </p:grpSpPr>
        <p:sp>
          <p:nvSpPr>
            <p:cNvPr id="21" name="Bullet5">
              <a:extLst>
                <a:ext uri="{FF2B5EF4-FFF2-40B4-BE49-F238E27FC236}">
                  <a16:creationId xmlns:a16="http://schemas.microsoft.com/office/drawing/2014/main" id="{B6AE4DB4-A155-F832-8C0C-C7D66AD52C32}"/>
                </a:ext>
              </a:extLst>
            </p:cNvPr>
            <p:cNvSpPr>
              <a:spLocks/>
            </p:cNvSpPr>
            <p:nvPr/>
          </p:nvSpPr>
          <p:spPr>
            <a:xfrm>
              <a:off x="4754839" y="4945005"/>
              <a:ext cx="3067949" cy="3629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b"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r>
                <a:rPr kumimoji="1" lang="en-US" altLang="zh-CN" b="1">
                  <a:solidFill>
                    <a:schemeClr val="tx1"/>
                  </a:solidFill>
                  <a:cs typeface="+mn-ea"/>
                  <a:sym typeface="+mn-lt"/>
                </a:rPr>
                <a:t>Scenario Exploration</a:t>
              </a:r>
            </a:p>
          </p:txBody>
        </p:sp>
        <p:sp>
          <p:nvSpPr>
            <p:cNvPr id="22" name="Text5">
              <a:extLst>
                <a:ext uri="{FF2B5EF4-FFF2-40B4-BE49-F238E27FC236}">
                  <a16:creationId xmlns:a16="http://schemas.microsoft.com/office/drawing/2014/main" id="{97E8F2BE-527F-8A9E-6EF7-2CD9D1B20819}"/>
                </a:ext>
              </a:extLst>
            </p:cNvPr>
            <p:cNvSpPr/>
            <p:nvPr/>
          </p:nvSpPr>
          <p:spPr>
            <a:xfrm>
              <a:off x="4754837" y="5307903"/>
              <a:ext cx="3067948" cy="92236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wrap="square" lIns="91440" tIns="45720" rIns="91440" bIns="45720" rtlCol="0" anchor="t" anchorCtr="0">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nSpc>
                  <a:spcPct val="120000"/>
                </a:lnSpc>
              </a:pPr>
              <a:r>
                <a:rPr lang="en-GB">
                  <a:solidFill>
                    <a:schemeClr val="tx1"/>
                  </a:solidFill>
                  <a:cs typeface="+mn-ea"/>
                  <a:sym typeface="+mn-lt"/>
                </a:rPr>
                <a:t>Use map to explore “what if” scenarios.</a:t>
              </a:r>
              <a:endParaRPr kumimoji="1" lang="en-US" altLang="zh-CN">
                <a:solidFill>
                  <a:schemeClr val="tx1"/>
                </a:solidFill>
                <a:cs typeface="+mn-ea"/>
                <a:sym typeface="+mn-lt"/>
              </a:endParaRPr>
            </a:p>
          </p:txBody>
        </p:sp>
        <p:sp>
          <p:nvSpPr>
            <p:cNvPr id="23" name="Number5">
              <a:extLst>
                <a:ext uri="{FF2B5EF4-FFF2-40B4-BE49-F238E27FC236}">
                  <a16:creationId xmlns:a16="http://schemas.microsoft.com/office/drawing/2014/main" id="{E58F27D1-2B26-ACCE-FA5C-5B90FB76AD7C}"/>
                </a:ext>
              </a:extLst>
            </p:cNvPr>
            <p:cNvSpPr/>
            <p:nvPr/>
          </p:nvSpPr>
          <p:spPr bwMode="auto">
            <a:xfrm>
              <a:off x="4331252" y="4931093"/>
              <a:ext cx="388800" cy="387631"/>
            </a:xfrm>
            <a:prstGeom prst="plaque">
              <a:avLst>
                <a:gd name="adj" fmla="val 9500"/>
              </a:avLst>
            </a:prstGeom>
            <a:solidFill>
              <a:schemeClr val="accent1"/>
            </a:solidFill>
            <a:ln w="9525">
              <a:noFill/>
              <a:miter lim="800000"/>
              <a:headEnd/>
              <a:tailEnd/>
            </a:ln>
          </p:spPr>
          <p:txBody>
            <a:bodyPr wrap="none" lIns="91440" tIns="45720" rIns="91440" bIns="4572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eaLnBrk="1" hangingPunct="1">
                <a:spcBef>
                  <a:spcPct val="0"/>
                </a:spcBef>
                <a:buFontTx/>
                <a:buNone/>
              </a:pPr>
              <a:r>
                <a:rPr lang="en-US" altLang="zh-CN" sz="1400" b="1">
                  <a:solidFill>
                    <a:srgbClr val="FFFFFF"/>
                  </a:solidFill>
                  <a:cs typeface="+mn-ea"/>
                  <a:sym typeface="+mn-lt"/>
                </a:rPr>
                <a:t>11</a:t>
              </a:r>
            </a:p>
          </p:txBody>
        </p:sp>
      </p:grpSp>
    </p:spTree>
    <p:extLst>
      <p:ext uri="{BB962C8B-B14F-4D97-AF65-F5344CB8AC3E}">
        <p14:creationId xmlns:p14="http://schemas.microsoft.com/office/powerpoint/2010/main" val="1421453307"/>
      </p:ext>
    </p:extLst>
  </p:cSld>
  <p:clrMapOvr>
    <a:masterClrMapping/>
  </p:clrMapOvr>
</p:sld>
</file>

<file path=ppt/theme/theme1.xml><?xml version="1.0" encoding="utf-8"?>
<a:theme xmlns:a="http://schemas.openxmlformats.org/drawingml/2006/main" name="CCG_ppt">
  <a:themeElements>
    <a:clrScheme name="Custom 1">
      <a:dk1>
        <a:srgbClr val="000000"/>
      </a:dk1>
      <a:lt1>
        <a:srgbClr val="FFFFFF"/>
      </a:lt1>
      <a:dk2>
        <a:srgbClr val="44546A"/>
      </a:dk2>
      <a:lt2>
        <a:srgbClr val="E7E6E6"/>
      </a:lt2>
      <a:accent1>
        <a:srgbClr val="012069"/>
      </a:accent1>
      <a:accent2>
        <a:srgbClr val="C8102E"/>
      </a:accent2>
      <a:accent3>
        <a:srgbClr val="CBD3EA"/>
      </a:accent3>
      <a:accent4>
        <a:srgbClr val="5B9BD5"/>
      </a:accent4>
      <a:accent5>
        <a:srgbClr val="4471C3"/>
      </a:accent5>
      <a:accent6>
        <a:srgbClr val="910C22"/>
      </a:accent6>
      <a:hlink>
        <a:srgbClr val="4151C3"/>
      </a:hlink>
      <a:folHlink>
        <a:srgbClr val="954F72"/>
      </a:folHlink>
    </a:clrScheme>
    <a:fontScheme name="c6201971-5313-4e95-ac55-951ae0dc11ca">
      <a:majorFont>
        <a:latin typeface="Calibri" panose="02110004020202020204"/>
        <a:ea typeface="Microsoft YaHei"/>
        <a:cs typeface=""/>
      </a:majorFont>
      <a:minorFont>
        <a:latin typeface="Calibri" panose="02110004020202020204"/>
        <a:ea typeface="Microsoft YaHe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fbebe68c-b940-4723-97fc-516ab94278af">
      <UserInfo>
        <DisplayName/>
        <AccountId xsi:nil="true"/>
        <AccountType/>
      </UserInfo>
    </SharedWithUsers>
    <TaxCatchAll xmlns="fbebe68c-b940-4723-97fc-516ab94278af" xsi:nil="true"/>
    <lcf76f155ced4ddcb4097134ff3c332f xmlns="b2327551-5aba-4f5a-9ca0-70e5ae868b77">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2072E6BEBDA3C42A396F615BA0912BE" ma:contentTypeVersion="17" ma:contentTypeDescription="Create a new document." ma:contentTypeScope="" ma:versionID="2fb8c7e537a2b0d0ee593744a8d59853">
  <xsd:schema xmlns:xsd="http://www.w3.org/2001/XMLSchema" xmlns:xs="http://www.w3.org/2001/XMLSchema" xmlns:p="http://schemas.microsoft.com/office/2006/metadata/properties" xmlns:ns2="b2327551-5aba-4f5a-9ca0-70e5ae868b77" xmlns:ns3="fbebe68c-b940-4723-97fc-516ab94278af" targetNamespace="http://schemas.microsoft.com/office/2006/metadata/properties" ma:root="true" ma:fieldsID="d7dfa6a1e1973a12f01f0cc3f5538539" ns2:_="" ns3:_="">
    <xsd:import namespace="b2327551-5aba-4f5a-9ca0-70e5ae868b77"/>
    <xsd:import namespace="fbebe68c-b940-4723-97fc-516ab94278a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LengthInSeconds" minOccurs="0"/>
                <xsd:element ref="ns2:MediaServiceDateTaken" minOccurs="0"/>
                <xsd:element ref="ns2:MediaServiceObjectDetectorVersions" minOccurs="0"/>
                <xsd:element ref="ns2:lcf76f155ced4ddcb4097134ff3c332f" minOccurs="0"/>
                <xsd:element ref="ns3:TaxCatchAll" minOccurs="0"/>
                <xsd:element ref="ns2:MediaServiceOCR"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327551-5aba-4f5a-9ca0-70e5ae868b7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579a89b1-2c2c-4f7f-9bd7-7914fb13a02b"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bebe68c-b940-4723-97fc-516ab94278af"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547004ff-0ade-4f9c-917b-24abbc9ccb0b}" ma:internalName="TaxCatchAll" ma:showField="CatchAllData" ma:web="fbebe68c-b940-4723-97fc-516ab94278a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CD0D67-1452-46EA-9784-FE5F94FF1F2C}">
  <ds:schemaRefs>
    <ds:schemaRef ds:uri="http://schemas.microsoft.com/office/2006/metadata/properties"/>
    <ds:schemaRef ds:uri="http://schemas.microsoft.com/office/infopath/2007/PartnerControls"/>
    <ds:schemaRef ds:uri="fbebe68c-b940-4723-97fc-516ab94278af"/>
    <ds:schemaRef ds:uri="b2327551-5aba-4f5a-9ca0-70e5ae868b77"/>
  </ds:schemaRefs>
</ds:datastoreItem>
</file>

<file path=customXml/itemProps2.xml><?xml version="1.0" encoding="utf-8"?>
<ds:datastoreItem xmlns:ds="http://schemas.openxmlformats.org/officeDocument/2006/customXml" ds:itemID="{E2A5F986-3DB1-4B3D-A38D-358A36B8A9F3}">
  <ds:schemaRefs>
    <ds:schemaRef ds:uri="http://schemas.microsoft.com/sharepoint/v3/contenttype/forms"/>
  </ds:schemaRefs>
</ds:datastoreItem>
</file>

<file path=customXml/itemProps3.xml><?xml version="1.0" encoding="utf-8"?>
<ds:datastoreItem xmlns:ds="http://schemas.openxmlformats.org/officeDocument/2006/customXml" ds:itemID="{3B06D625-BE4E-4320-BB0A-6D1465C8404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327551-5aba-4f5a-9ca0-70e5ae868b77"/>
    <ds:schemaRef ds:uri="fbebe68c-b940-4723-97fc-516ab94278a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1faf88fe-a998-4c5b-93c9-210a11d9a5c2}" enabled="0" method="" siteId="{1faf88fe-a998-4c5b-93c9-210a11d9a5c2}" removed="1"/>
</clbl:labelList>
</file>

<file path=docProps/app.xml><?xml version="1.0" encoding="utf-8"?>
<Properties xmlns="http://schemas.openxmlformats.org/officeDocument/2006/extended-properties" xmlns:vt="http://schemas.openxmlformats.org/officeDocument/2006/docPropsVTypes">
  <Template/>
  <TotalTime>3534</TotalTime>
  <Words>2295</Words>
  <Application>Microsoft Office PowerPoint</Application>
  <PresentationFormat>Widescreen</PresentationFormat>
  <Paragraphs>283</Paragraphs>
  <Slides>31</Slides>
  <Notes>4</Notes>
  <HiddenSlides>0</HiddenSlides>
  <MMClips>0</MMClips>
  <ScaleCrop>false</ScaleCrop>
  <HeadingPairs>
    <vt:vector size="4" baseType="variant">
      <vt:variant>
        <vt:lpstr>Theme</vt:lpstr>
      </vt:variant>
      <vt:variant>
        <vt:i4>1</vt:i4>
      </vt:variant>
      <vt:variant>
        <vt:lpstr>Slide Titles</vt:lpstr>
      </vt:variant>
      <vt:variant>
        <vt:i4>31</vt:i4>
      </vt:variant>
    </vt:vector>
  </HeadingPairs>
  <TitlesOfParts>
    <vt:vector size="32" baseType="lpstr">
      <vt:lpstr>CCG_ppt</vt:lpstr>
      <vt:lpstr>PowerPoint Presentation</vt:lpstr>
      <vt:lpstr>PowerPoint Presentation</vt:lpstr>
      <vt:lpstr>PowerPoint Presentation</vt:lpstr>
      <vt:lpstr>What is Participatory Systems Mapping?</vt:lpstr>
      <vt:lpstr>When do we need Participatory Systems Mapping?</vt:lpstr>
      <vt:lpstr>Comparison of PSM and CLD</vt:lpstr>
      <vt:lpstr>PowerPoint Presentation</vt:lpstr>
      <vt:lpstr>How to generate your own Participatory Systems Map?</vt:lpstr>
      <vt:lpstr>How to generate your own Participatory Systems Map?</vt:lpstr>
      <vt:lpstr>The Facilitation Team</vt:lpstr>
      <vt:lpstr>Case Study PSM of energy poverty policies in Portugal</vt:lpstr>
      <vt:lpstr>Case Study Why Energy Poverty is a suitable problem for PSM?</vt:lpstr>
      <vt:lpstr>Case Study The Three Phases of the Study</vt:lpstr>
      <vt:lpstr>Case Study Integrated CLD representing the Portuguese energy poverty system</vt:lpstr>
      <vt:lpstr>Case Study Citizen Empowerment CLD</vt:lpstr>
      <vt:lpstr>PowerPoint Presentation</vt:lpstr>
      <vt:lpstr>Case Study PSM of Informal Electricity Demand in Informal Settlements</vt:lpstr>
      <vt:lpstr>Case Study Research Question &amp; Systemic Approach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Workshop - Keywords</vt:lpstr>
      <vt:lpstr>PowerPoint Presentation</vt:lpstr>
      <vt:lpstr>Key Takeaways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Verrier, Brunilde</dc:creator>
  <cp:lastModifiedBy>Pu Yang</cp:lastModifiedBy>
  <cp:revision>2</cp:revision>
  <dcterms:created xsi:type="dcterms:W3CDTF">2024-11-28T17:10:21Z</dcterms:created>
  <dcterms:modified xsi:type="dcterms:W3CDTF">2026-02-22T18:11:09Z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lpwstr>3513400.00000000</vt:lpwstr>
  </property>
  <property fmtid="{D5CDD505-2E9C-101B-9397-08002B2CF9AE}" pid="3" name="ContentTypeId">
    <vt:lpwstr>0x01010002072E6BEBDA3C42A396F615BA0912BE</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