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36"/>
  </p:notesMasterIdLst>
  <p:sldIdLst>
    <p:sldId id="4233" r:id="rId5"/>
    <p:sldId id="4299" r:id="rId6"/>
    <p:sldId id="4277" r:id="rId7"/>
    <p:sldId id="4305" r:id="rId8"/>
    <p:sldId id="4306" r:id="rId9"/>
    <p:sldId id="4304" r:id="rId10"/>
    <p:sldId id="4307" r:id="rId11"/>
    <p:sldId id="4315" r:id="rId12"/>
    <p:sldId id="4372" r:id="rId13"/>
    <p:sldId id="4384" r:id="rId14"/>
    <p:sldId id="4374" r:id="rId15"/>
    <p:sldId id="4378" r:id="rId16"/>
    <p:sldId id="4373" r:id="rId17"/>
    <p:sldId id="4379" r:id="rId18"/>
    <p:sldId id="4383" r:id="rId19"/>
    <p:sldId id="4301" r:id="rId20"/>
    <p:sldId id="4386" r:id="rId21"/>
    <p:sldId id="4387" r:id="rId22"/>
    <p:sldId id="4319" r:id="rId23"/>
    <p:sldId id="4368" r:id="rId24"/>
    <p:sldId id="4360" r:id="rId25"/>
    <p:sldId id="4367" r:id="rId26"/>
    <p:sldId id="4363" r:id="rId27"/>
    <p:sldId id="4308" r:id="rId28"/>
    <p:sldId id="4291" r:id="rId29"/>
    <p:sldId id="4294" r:id="rId30"/>
    <p:sldId id="4302" r:id="rId31"/>
    <p:sldId id="4369" r:id="rId32"/>
    <p:sldId id="4332" r:id="rId33"/>
    <p:sldId id="4336" r:id="rId34"/>
    <p:sldId id="427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069"/>
    <a:srgbClr val="68C7FD"/>
    <a:srgbClr val="DEE9F5"/>
    <a:srgbClr val="FFFFFF"/>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B3C66-E295-490E-B3D8-32EDBFCCB895}" v="316" dt="2026-02-09T17:49:07.946"/>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55" autoAdjust="0"/>
  </p:normalViewPr>
  <p:slideViewPr>
    <p:cSldViewPr snapToGrid="0">
      <p:cViewPr varScale="1">
        <p:scale>
          <a:sx n="55" d="100"/>
          <a:sy n="55" d="100"/>
        </p:scale>
        <p:origin x="5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73529-BACD-4D54-ACAF-03C480657CFA}" type="datetimeFigureOut">
              <a:rPr lang="en-GB" smtClean="0"/>
              <a:t>22/02/2026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546DD-E4FE-4975-A0AB-47371C3CCD81}" type="slidenum">
              <a:rPr lang="en-GB" smtClean="0"/>
              <a:t>‹#›</a:t>
            </a:fld>
            <a:endParaRPr lang="en-GB"/>
          </a:p>
        </p:txBody>
      </p:sp>
    </p:spTree>
    <p:extLst>
      <p:ext uri="{BB962C8B-B14F-4D97-AF65-F5344CB8AC3E}">
        <p14:creationId xmlns:p14="http://schemas.microsoft.com/office/powerpoint/2010/main" val="3281480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1546DD-E4FE-4975-A0AB-47371C3CCD81}" type="slidenum">
              <a:rPr lang="en-GB" smtClean="0"/>
              <a:t>15</a:t>
            </a:fld>
            <a:endParaRPr lang="en-GB"/>
          </a:p>
        </p:txBody>
      </p:sp>
    </p:spTree>
    <p:extLst>
      <p:ext uri="{BB962C8B-B14F-4D97-AF65-F5344CB8AC3E}">
        <p14:creationId xmlns:p14="http://schemas.microsoft.com/office/powerpoint/2010/main" val="2859258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36504-4C35-7556-3FA0-944132CDE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4DF4F-3E2D-6441-D416-2E4BB4A2B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9978C-F13D-0A3A-75ED-22DDFB2F147F}"/>
              </a:ext>
            </a:extLst>
          </p:cNvPr>
          <p:cNvSpPr>
            <a:spLocks noGrp="1"/>
          </p:cNvSpPr>
          <p:nvPr>
            <p:ph type="body" idx="1"/>
          </p:nvPr>
        </p:nvSpPr>
        <p:spPr/>
        <p:txBody>
          <a:bodyPr/>
          <a:lstStyle/>
          <a:p>
            <a:pPr defTabSz="1073480">
              <a:defRPr/>
            </a:pPr>
            <a:endParaRPr lang="en-US" dirty="0">
              <a:solidFill>
                <a:schemeClr val="accent4">
                  <a:lumMod val="50000"/>
                </a:schemeClr>
              </a:solidFill>
            </a:endParaRPr>
          </a:p>
          <a:p>
            <a:pPr defTabSz="1073480">
              <a:defRPr/>
            </a:pPr>
            <a:r>
              <a:rPr lang="en-US" dirty="0">
                <a:solidFill>
                  <a:schemeClr val="accent4">
                    <a:lumMod val="50000"/>
                  </a:schemeClr>
                </a:solidFill>
              </a:rPr>
              <a:t>Higher safety risks can reduce demand for informal supply, but the use of adaptative strategies along with affordability, can reduce the perception of risks</a:t>
            </a:r>
          </a:p>
          <a:p>
            <a:pPr defTabSz="1073480">
              <a:defRPr/>
            </a:pPr>
            <a:r>
              <a:rPr lang="en-US" dirty="0">
                <a:solidFill>
                  <a:schemeClr val="accent4">
                    <a:lumMod val="50000"/>
                  </a:schemeClr>
                </a:solidFill>
              </a:rPr>
              <a:t>Flexible and affordable services, community representation, some instances of collusion may reduce the capacity to expand formal infrastructures</a:t>
            </a:r>
          </a:p>
          <a:p>
            <a:endParaRPr lang="en-GB" dirty="0"/>
          </a:p>
        </p:txBody>
      </p:sp>
      <p:sp>
        <p:nvSpPr>
          <p:cNvPr id="4" name="Slide Number Placeholder 3">
            <a:extLst>
              <a:ext uri="{FF2B5EF4-FFF2-40B4-BE49-F238E27FC236}">
                <a16:creationId xmlns:a16="http://schemas.microsoft.com/office/drawing/2014/main" id="{933693AE-B434-D366-AC64-DB78BA912E76}"/>
              </a:ext>
            </a:extLst>
          </p:cNvPr>
          <p:cNvSpPr>
            <a:spLocks noGrp="1"/>
          </p:cNvSpPr>
          <p:nvPr>
            <p:ph type="sldNum" sz="quarter" idx="5"/>
          </p:nvPr>
        </p:nvSpPr>
        <p:spPr/>
        <p:txBody>
          <a:bodyPr/>
          <a:lstStyle/>
          <a:p>
            <a:fld id="{051546DD-E4FE-4975-A0AB-47371C3CCD81}" type="slidenum">
              <a:rPr lang="en-GB" smtClean="0"/>
              <a:t>24</a:t>
            </a:fld>
            <a:endParaRPr lang="en-GB"/>
          </a:p>
        </p:txBody>
      </p:sp>
    </p:spTree>
    <p:extLst>
      <p:ext uri="{BB962C8B-B14F-4D97-AF65-F5344CB8AC3E}">
        <p14:creationId xmlns:p14="http://schemas.microsoft.com/office/powerpoint/2010/main" val="55934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73480">
              <a:defRPr/>
            </a:pPr>
            <a:endParaRPr lang="en-US">
              <a:solidFill>
                <a:schemeClr val="accent4">
                  <a:lumMod val="50000"/>
                </a:schemeClr>
              </a:solidFill>
            </a:endParaRPr>
          </a:p>
          <a:p>
            <a:pPr defTabSz="1073480">
              <a:defRPr/>
            </a:pPr>
            <a:r>
              <a:rPr lang="en-US">
                <a:solidFill>
                  <a:schemeClr val="accent4">
                    <a:lumMod val="50000"/>
                  </a:schemeClr>
                </a:solidFill>
              </a:rPr>
              <a:t>Higher safety risks can reduce demand for informal supply, but the use of adaptative strategies along with affordability, can reduce the perception of risks</a:t>
            </a:r>
          </a:p>
          <a:p>
            <a:pPr defTabSz="1073480">
              <a:defRPr/>
            </a:pPr>
            <a:r>
              <a:rPr lang="en-US">
                <a:solidFill>
                  <a:schemeClr val="accent4">
                    <a:lumMod val="50000"/>
                  </a:schemeClr>
                </a:solidFill>
              </a:rPr>
              <a:t>Flexible and affordable services, community representation, some instances of collusion may reduce the capacity to expand formal infrastructures</a:t>
            </a:r>
          </a:p>
          <a:p>
            <a:endParaRPr lang="en-GB"/>
          </a:p>
        </p:txBody>
      </p:sp>
      <p:sp>
        <p:nvSpPr>
          <p:cNvPr id="4" name="Slide Number Placeholder 3"/>
          <p:cNvSpPr>
            <a:spLocks noGrp="1"/>
          </p:cNvSpPr>
          <p:nvPr>
            <p:ph type="sldNum" sz="quarter" idx="5"/>
          </p:nvPr>
        </p:nvSpPr>
        <p:spPr/>
        <p:txBody>
          <a:bodyPr/>
          <a:lstStyle/>
          <a:p>
            <a:fld id="{051546DD-E4FE-4975-A0AB-47371C3CCD81}" type="slidenum">
              <a:rPr lang="en-GB" smtClean="0"/>
              <a:t>27</a:t>
            </a:fld>
            <a:endParaRPr lang="en-GB"/>
          </a:p>
        </p:txBody>
      </p:sp>
    </p:spTree>
    <p:extLst>
      <p:ext uri="{BB962C8B-B14F-4D97-AF65-F5344CB8AC3E}">
        <p14:creationId xmlns:p14="http://schemas.microsoft.com/office/powerpoint/2010/main" val="227484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18"/>
        <p:cNvGrpSpPr/>
        <p:nvPr/>
      </p:nvGrpSpPr>
      <p:grpSpPr>
        <a:xfrm>
          <a:off x="0" y="0"/>
          <a:ext cx="0" cy="0"/>
          <a:chOff x="0" y="0"/>
          <a:chExt cx="0" cy="0"/>
        </a:xfrm>
      </p:grpSpPr>
      <p:sp>
        <p:nvSpPr>
          <p:cNvPr id="19" name="Google Shape;19;p13"/>
          <p:cNvSpPr txBox="1">
            <a:spLocks noGrp="1"/>
          </p:cNvSpPr>
          <p:nvPr>
            <p:ph type="title"/>
          </p:nvPr>
        </p:nvSpPr>
        <p:spPr>
          <a:xfrm>
            <a:off x="605265" y="188671"/>
            <a:ext cx="10985841" cy="859544"/>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rgbClr val="012069"/>
                </a:solidFill>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13"/>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7802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p:cSld name="4_Title and Content">
    <p:spTree>
      <p:nvGrpSpPr>
        <p:cNvPr id="1" name="Shape 76"/>
        <p:cNvGrpSpPr/>
        <p:nvPr/>
      </p:nvGrpSpPr>
      <p:grpSpPr>
        <a:xfrm>
          <a:off x="0" y="0"/>
          <a:ext cx="0" cy="0"/>
          <a:chOff x="0" y="0"/>
          <a:chExt cx="0" cy="0"/>
        </a:xfrm>
      </p:grpSpPr>
      <p:sp>
        <p:nvSpPr>
          <p:cNvPr id="77" name="Google Shape;77;p23"/>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78" name="Google Shape;78;p23"/>
          <p:cNvSpPr txBox="1">
            <a:spLocks noGrp="1"/>
          </p:cNvSpPr>
          <p:nvPr>
            <p:ph type="body" idx="1"/>
          </p:nvPr>
        </p:nvSpPr>
        <p:spPr>
          <a:xfrm>
            <a:off x="605264" y="1648865"/>
            <a:ext cx="5413248" cy="439200"/>
          </a:xfrm>
          <a:prstGeom prst="rect">
            <a:avLst/>
          </a:prstGeom>
          <a:noFill/>
          <a:ln>
            <a:noFill/>
          </a:ln>
        </p:spPr>
        <p:txBody>
          <a:bodyPr spcFirstLastPara="1" wrap="square" lIns="68575" tIns="34275" rIns="68575" bIns="34275" anchor="t" anchorCtr="0">
            <a:normAutofit/>
          </a:bodyPr>
          <a:lstStyle>
            <a:lvl1pPr marL="609585" lvl="0" indent="-304792" algn="l">
              <a:lnSpc>
                <a:spcPct val="100000"/>
              </a:lnSpc>
              <a:spcBef>
                <a:spcPts val="0"/>
              </a:spcBef>
              <a:spcAft>
                <a:spcPts val="0"/>
              </a:spcAft>
              <a:buClr>
                <a:schemeClr val="dk1"/>
              </a:buClr>
              <a:buSzPts val="1500"/>
              <a:buFont typeface="Open Sans SemiBold"/>
              <a:buNone/>
              <a:defRPr b="1" i="0">
                <a:solidFill>
                  <a:schemeClr val="accent6"/>
                </a:solidFill>
                <a:latin typeface="Open Sans SemiBold"/>
                <a:ea typeface="Open Sans SemiBold"/>
                <a:cs typeface="Open Sans SemiBold"/>
                <a:sym typeface="Open Sans SemiBold"/>
              </a:defRPr>
            </a:lvl1pPr>
            <a:lvl2pPr marL="1219170" lvl="1" indent="-304792" algn="l">
              <a:lnSpc>
                <a:spcPct val="90000"/>
              </a:lnSpc>
              <a:spcBef>
                <a:spcPts val="533"/>
              </a:spcBef>
              <a:spcAft>
                <a:spcPts val="0"/>
              </a:spcAft>
              <a:buClr>
                <a:schemeClr val="dk1"/>
              </a:buClr>
              <a:buSzPts val="1500"/>
              <a:buNone/>
              <a:defRPr b="1" i="0">
                <a:latin typeface="Quattrocento Sans"/>
                <a:ea typeface="Quattrocento Sans"/>
                <a:cs typeface="Quattrocento Sans"/>
                <a:sym typeface="Quattrocento Sans"/>
              </a:defRPr>
            </a:lvl2pPr>
            <a:lvl3pPr marL="1828754" lvl="2"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3pPr>
            <a:lvl4pPr marL="2438339" lvl="3"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4pPr>
            <a:lvl5pPr marL="3047924" lvl="4"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9" name="Google Shape;79;p23"/>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23"/>
          <p:cNvSpPr txBox="1">
            <a:spLocks noGrp="1"/>
          </p:cNvSpPr>
          <p:nvPr>
            <p:ph type="body" idx="2"/>
          </p:nvPr>
        </p:nvSpPr>
        <p:spPr>
          <a:xfrm>
            <a:off x="605365" y="2218943"/>
            <a:ext cx="5425440" cy="4063036"/>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81" name="Google Shape;81;p23"/>
          <p:cNvSpPr txBox="1">
            <a:spLocks noGrp="1"/>
          </p:cNvSpPr>
          <p:nvPr>
            <p:ph type="body" idx="3"/>
          </p:nvPr>
        </p:nvSpPr>
        <p:spPr>
          <a:xfrm>
            <a:off x="6173491" y="1648866"/>
            <a:ext cx="5425440" cy="463606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286852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82"/>
        <p:cNvGrpSpPr/>
        <p:nvPr/>
      </p:nvGrpSpPr>
      <p:grpSpPr>
        <a:xfrm>
          <a:off x="0" y="0"/>
          <a:ext cx="0" cy="0"/>
          <a:chOff x="0" y="0"/>
          <a:chExt cx="0" cy="0"/>
        </a:xfrm>
      </p:grpSpPr>
      <p:sp>
        <p:nvSpPr>
          <p:cNvPr id="83" name="Google Shape;83;p24"/>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84" name="Google Shape;84;p24"/>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24"/>
          <p:cNvSpPr txBox="1">
            <a:spLocks noGrp="1"/>
          </p:cNvSpPr>
          <p:nvPr>
            <p:ph type="body" idx="1"/>
          </p:nvPr>
        </p:nvSpPr>
        <p:spPr>
          <a:xfrm>
            <a:off x="605364" y="1645919"/>
            <a:ext cx="5425440" cy="4667055"/>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86" name="Google Shape;86;p24"/>
          <p:cNvSpPr txBox="1">
            <a:spLocks noGrp="1"/>
          </p:cNvSpPr>
          <p:nvPr>
            <p:ph type="body" idx="2"/>
          </p:nvPr>
        </p:nvSpPr>
        <p:spPr>
          <a:xfrm>
            <a:off x="6161199" y="1645920"/>
            <a:ext cx="5425440" cy="4667056"/>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184630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87"/>
        <p:cNvGrpSpPr/>
        <p:nvPr/>
      </p:nvGrpSpPr>
      <p:grpSpPr>
        <a:xfrm>
          <a:off x="0" y="0"/>
          <a:ext cx="0" cy="0"/>
          <a:chOff x="0" y="0"/>
          <a:chExt cx="0" cy="0"/>
        </a:xfrm>
      </p:grpSpPr>
      <p:sp>
        <p:nvSpPr>
          <p:cNvPr id="88" name="Google Shape;88;p25"/>
          <p:cNvSpPr txBox="1">
            <a:spLocks noGrp="1"/>
          </p:cNvSpPr>
          <p:nvPr>
            <p:ph type="body" idx="1"/>
          </p:nvPr>
        </p:nvSpPr>
        <p:spPr>
          <a:xfrm>
            <a:off x="605264" y="2218944"/>
            <a:ext cx="5425440" cy="4552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500"/>
              <a:buFont typeface="Open Sans SemiBold"/>
              <a:buNone/>
              <a:defRPr sz="2000" b="1" i="0">
                <a:latin typeface="Open Sans SemiBold"/>
                <a:ea typeface="Open Sans SemiBold"/>
                <a:cs typeface="Open Sans SemiBold"/>
                <a:sym typeface="Open Sans SemiBold"/>
              </a:defRPr>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9" name="Google Shape;89;p25"/>
          <p:cNvSpPr txBox="1">
            <a:spLocks noGrp="1"/>
          </p:cNvSpPr>
          <p:nvPr>
            <p:ph type="body" idx="2"/>
          </p:nvPr>
        </p:nvSpPr>
        <p:spPr>
          <a:xfrm>
            <a:off x="6172200" y="2218944"/>
            <a:ext cx="5425440" cy="4552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500"/>
              <a:buFont typeface="Open Sans SemiBold"/>
              <a:buNone/>
              <a:defRPr sz="20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90" name="Google Shape;90;p25"/>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91" name="Google Shape;91;p25"/>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25"/>
          <p:cNvSpPr txBox="1">
            <a:spLocks noGrp="1"/>
          </p:cNvSpPr>
          <p:nvPr>
            <p:ph type="body" idx="3"/>
          </p:nvPr>
        </p:nvSpPr>
        <p:spPr>
          <a:xfrm>
            <a:off x="605264" y="1648865"/>
            <a:ext cx="10985840" cy="439200"/>
          </a:xfrm>
          <a:prstGeom prst="rect">
            <a:avLst/>
          </a:prstGeom>
          <a:noFill/>
          <a:ln>
            <a:noFill/>
          </a:ln>
        </p:spPr>
        <p:txBody>
          <a:bodyPr spcFirstLastPara="1" wrap="square" lIns="68575" tIns="34275" rIns="68575" bIns="34275" anchor="t" anchorCtr="0">
            <a:normAutofit/>
          </a:bodyPr>
          <a:lstStyle>
            <a:lvl1pPr marL="609585" lvl="0" indent="-304792" algn="l">
              <a:lnSpc>
                <a:spcPct val="100000"/>
              </a:lnSpc>
              <a:spcBef>
                <a:spcPts val="0"/>
              </a:spcBef>
              <a:spcAft>
                <a:spcPts val="0"/>
              </a:spcAft>
              <a:buClr>
                <a:schemeClr val="dk1"/>
              </a:buClr>
              <a:buSzPts val="1500"/>
              <a:buFont typeface="Open Sans SemiBold"/>
              <a:buNone/>
              <a:defRPr b="1" i="0">
                <a:solidFill>
                  <a:schemeClr val="accent6"/>
                </a:solidFill>
                <a:latin typeface="Open Sans SemiBold"/>
                <a:ea typeface="Open Sans SemiBold"/>
                <a:cs typeface="Open Sans SemiBold"/>
                <a:sym typeface="Open Sans SemiBold"/>
              </a:defRPr>
            </a:lvl1pPr>
            <a:lvl2pPr marL="1219170" lvl="1" indent="-304792" algn="l">
              <a:lnSpc>
                <a:spcPct val="90000"/>
              </a:lnSpc>
              <a:spcBef>
                <a:spcPts val="533"/>
              </a:spcBef>
              <a:spcAft>
                <a:spcPts val="0"/>
              </a:spcAft>
              <a:buClr>
                <a:schemeClr val="dk1"/>
              </a:buClr>
              <a:buSzPts val="1500"/>
              <a:buNone/>
              <a:defRPr b="1" i="0">
                <a:latin typeface="Quattrocento Sans"/>
                <a:ea typeface="Quattrocento Sans"/>
                <a:cs typeface="Quattrocento Sans"/>
                <a:sym typeface="Quattrocento Sans"/>
              </a:defRPr>
            </a:lvl2pPr>
            <a:lvl3pPr marL="1828754" lvl="2"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3pPr>
            <a:lvl4pPr marL="2438339" lvl="3"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4pPr>
            <a:lvl5pPr marL="3047924" lvl="4"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 name="Google Shape;93;p25"/>
          <p:cNvSpPr txBox="1">
            <a:spLocks noGrp="1"/>
          </p:cNvSpPr>
          <p:nvPr>
            <p:ph type="body" idx="4"/>
          </p:nvPr>
        </p:nvSpPr>
        <p:spPr>
          <a:xfrm>
            <a:off x="605364" y="2791968"/>
            <a:ext cx="5425440" cy="347968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94" name="Google Shape;94;p25"/>
          <p:cNvSpPr txBox="1">
            <a:spLocks noGrp="1"/>
          </p:cNvSpPr>
          <p:nvPr>
            <p:ph type="body" idx="5"/>
          </p:nvPr>
        </p:nvSpPr>
        <p:spPr>
          <a:xfrm>
            <a:off x="6172200" y="2791968"/>
            <a:ext cx="5425440" cy="347968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1152204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5"/>
        <p:cNvGrpSpPr/>
        <p:nvPr/>
      </p:nvGrpSpPr>
      <p:grpSpPr>
        <a:xfrm>
          <a:off x="0" y="0"/>
          <a:ext cx="0" cy="0"/>
          <a:chOff x="0" y="0"/>
          <a:chExt cx="0" cy="0"/>
        </a:xfrm>
      </p:grpSpPr>
      <p:sp>
        <p:nvSpPr>
          <p:cNvPr id="96" name="Google Shape;96;p26"/>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26"/>
          <p:cNvSpPr txBox="1">
            <a:spLocks noGrp="1"/>
          </p:cNvSpPr>
          <p:nvPr>
            <p:ph type="body" idx="1"/>
          </p:nvPr>
        </p:nvSpPr>
        <p:spPr>
          <a:xfrm>
            <a:off x="605264" y="1648866"/>
            <a:ext cx="10985843" cy="4569055"/>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200"/>
              </a:spcBef>
              <a:spcAft>
                <a:spcPts val="0"/>
              </a:spcAft>
              <a:buClr>
                <a:schemeClr val="dk1"/>
              </a:buClr>
              <a:buSzPts val="1500"/>
              <a:buFont typeface="Arial"/>
              <a:buNone/>
              <a:defRPr sz="2000" b="1"/>
            </a:lvl1pPr>
            <a:lvl2pPr marL="1219170" lvl="1" indent="-431789" algn="l">
              <a:lnSpc>
                <a:spcPct val="90000"/>
              </a:lnSpc>
              <a:spcBef>
                <a:spcPts val="533"/>
              </a:spcBef>
              <a:spcAft>
                <a:spcPts val="0"/>
              </a:spcAft>
              <a:buClr>
                <a:schemeClr val="dk1"/>
              </a:buClr>
              <a:buSzPts val="1500"/>
              <a:buChar char="•"/>
              <a:defRPr sz="2000"/>
            </a:lvl2pPr>
            <a:lvl3pPr marL="1828754" lvl="2" indent="-406390" algn="l">
              <a:lnSpc>
                <a:spcPct val="90000"/>
              </a:lnSpc>
              <a:spcBef>
                <a:spcPts val="533"/>
              </a:spcBef>
              <a:spcAft>
                <a:spcPts val="0"/>
              </a:spcAft>
              <a:buClr>
                <a:schemeClr val="dk1"/>
              </a:buClr>
              <a:buSzPts val="1200"/>
              <a:buChar char="•"/>
              <a:defRPr sz="1600"/>
            </a:lvl3pPr>
            <a:lvl4pPr marL="2438339" lvl="3" indent="-406390" algn="l">
              <a:lnSpc>
                <a:spcPct val="90000"/>
              </a:lnSpc>
              <a:spcBef>
                <a:spcPts val="533"/>
              </a:spcBef>
              <a:spcAft>
                <a:spcPts val="0"/>
              </a:spcAft>
              <a:buClr>
                <a:schemeClr val="dk1"/>
              </a:buClr>
              <a:buSzPts val="1200"/>
              <a:buChar char="•"/>
              <a:defRPr sz="1600"/>
            </a:lvl4pPr>
            <a:lvl5pPr marL="3047924" lvl="4" indent="-406390" algn="l">
              <a:lnSpc>
                <a:spcPct val="90000"/>
              </a:lnSpc>
              <a:spcBef>
                <a:spcPts val="533"/>
              </a:spcBef>
              <a:spcAft>
                <a:spcPts val="0"/>
              </a:spcAft>
              <a:buClr>
                <a:schemeClr val="dk1"/>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8" name="Google Shape;98;p26"/>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1690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Section Header" userDrawn="1">
  <p:cSld name="2_Section Header">
    <p:spTree>
      <p:nvGrpSpPr>
        <p:cNvPr id="1" name="Shape 99"/>
        <p:cNvGrpSpPr/>
        <p:nvPr/>
      </p:nvGrpSpPr>
      <p:grpSpPr>
        <a:xfrm>
          <a:off x="0" y="0"/>
          <a:ext cx="0" cy="0"/>
          <a:chOff x="0" y="0"/>
          <a:chExt cx="0" cy="0"/>
        </a:xfrm>
      </p:grpSpPr>
      <p:sp>
        <p:nvSpPr>
          <p:cNvPr id="102" name="Google Shape;102;p27"/>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8" name="Google Shape;12;p12">
            <a:extLst>
              <a:ext uri="{FF2B5EF4-FFF2-40B4-BE49-F238E27FC236}">
                <a16:creationId xmlns:a16="http://schemas.microsoft.com/office/drawing/2014/main" id="{D144D60E-856D-FB4E-F3E0-99E7BC53827A}"/>
              </a:ext>
            </a:extLst>
          </p:cNvPr>
          <p:cNvSpPr txBox="1">
            <a:spLocks/>
          </p:cNvSpPr>
          <p:nvPr userDrawn="1"/>
        </p:nvSpPr>
        <p:spPr>
          <a:xfrm>
            <a:off x="11699893" y="6457571"/>
            <a:ext cx="424400" cy="365200"/>
          </a:xfrm>
          <a:prstGeom prst="rect">
            <a:avLst/>
          </a:prstGeom>
          <a:noFill/>
          <a:ln>
            <a:noFill/>
          </a:ln>
        </p:spPr>
        <p:txBody>
          <a:bodyPr spcFirstLastPara="1" wrap="square" lIns="68575" tIns="34275" rIns="68575" bIns="34275"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100"/>
              <a:buFont typeface="Arial"/>
              <a:buNone/>
              <a:defRPr sz="1467" b="1" i="0" u="none" strike="noStrike" kern="1200" cap="none">
                <a:solidFill>
                  <a:schemeClr val="lt1"/>
                </a:solidFill>
                <a:latin typeface="Quattrocento Sans"/>
                <a:ea typeface="Quattrocento Sans"/>
                <a:cs typeface="Quattrocento Sans"/>
                <a:sym typeface="Quattrocento Sans"/>
              </a:defRPr>
            </a:lvl1pPr>
            <a:lvl2pPr marL="0" marR="0" lvl="1" indent="0" algn="r" defTabSz="914400" rtl="0" eaLnBrk="1" latinLnBrk="0" hangingPunct="1">
              <a:lnSpc>
                <a:spcPct val="100000"/>
              </a:lnSpc>
              <a:spcBef>
                <a:spcPts val="0"/>
              </a:spcBef>
              <a:spcAft>
                <a:spcPts val="0"/>
              </a:spcAft>
              <a:buClr>
                <a:srgbClr val="000000"/>
              </a:buClr>
              <a:buSzPts val="1100"/>
              <a:buFont typeface="Arial"/>
              <a:buNone/>
              <a:defRPr sz="1467" b="1" i="0" u="none" strike="noStrike" kern="1200" cap="none">
                <a:solidFill>
                  <a:schemeClr val="lt1"/>
                </a:solidFill>
                <a:latin typeface="Quattrocento Sans"/>
                <a:ea typeface="Quattrocento Sans"/>
                <a:cs typeface="Quattrocento Sans"/>
                <a:sym typeface="Quattrocento Sans"/>
              </a:defRPr>
            </a:lvl2pPr>
            <a:lvl3pPr marL="0" marR="0" lvl="2" indent="0" algn="r" defTabSz="914400" rtl="0" eaLnBrk="1" latinLnBrk="0" hangingPunct="1">
              <a:lnSpc>
                <a:spcPct val="100000"/>
              </a:lnSpc>
              <a:spcBef>
                <a:spcPts val="0"/>
              </a:spcBef>
              <a:spcAft>
                <a:spcPts val="0"/>
              </a:spcAft>
              <a:buClr>
                <a:srgbClr val="000000"/>
              </a:buClr>
              <a:buSzPts val="1100"/>
              <a:buFont typeface="Arial"/>
              <a:buNone/>
              <a:defRPr sz="1467" b="1" i="0" u="none" strike="noStrike" kern="1200" cap="none">
                <a:solidFill>
                  <a:schemeClr val="lt1"/>
                </a:solidFill>
                <a:latin typeface="Quattrocento Sans"/>
                <a:ea typeface="Quattrocento Sans"/>
                <a:cs typeface="Quattrocento Sans"/>
                <a:sym typeface="Quattrocento Sans"/>
              </a:defRPr>
            </a:lvl3pPr>
            <a:lvl4pPr marL="0" marR="0" lvl="3" indent="0" algn="r" defTabSz="914400" rtl="0" eaLnBrk="1" latinLnBrk="0" hangingPunct="1">
              <a:lnSpc>
                <a:spcPct val="100000"/>
              </a:lnSpc>
              <a:spcBef>
                <a:spcPts val="0"/>
              </a:spcBef>
              <a:spcAft>
                <a:spcPts val="0"/>
              </a:spcAft>
              <a:buClr>
                <a:srgbClr val="000000"/>
              </a:buClr>
              <a:buSzPts val="1100"/>
              <a:buFont typeface="Arial"/>
              <a:buNone/>
              <a:defRPr sz="1467" b="1" i="0" u="none" strike="noStrike" kern="1200" cap="none">
                <a:solidFill>
                  <a:schemeClr val="lt1"/>
                </a:solidFill>
                <a:latin typeface="Quattrocento Sans"/>
                <a:ea typeface="Quattrocento Sans"/>
                <a:cs typeface="Quattrocento Sans"/>
                <a:sym typeface="Quattrocento Sans"/>
              </a:defRPr>
            </a:lvl4pPr>
            <a:lvl5pPr marL="0" marR="0" lvl="4" indent="0" algn="r" defTabSz="914400" rtl="0" eaLnBrk="1" latinLnBrk="0" hangingPunct="1">
              <a:lnSpc>
                <a:spcPct val="100000"/>
              </a:lnSpc>
              <a:spcBef>
                <a:spcPts val="0"/>
              </a:spcBef>
              <a:spcAft>
                <a:spcPts val="0"/>
              </a:spcAft>
              <a:buClr>
                <a:srgbClr val="000000"/>
              </a:buClr>
              <a:buSzPts val="1100"/>
              <a:buFont typeface="Arial"/>
              <a:buNone/>
              <a:defRPr sz="1467" b="1" i="0" u="none" strike="noStrike" kern="1200" cap="none">
                <a:solidFill>
                  <a:schemeClr val="lt1"/>
                </a:solidFill>
                <a:latin typeface="Quattrocento Sans"/>
                <a:ea typeface="Quattrocento Sans"/>
                <a:cs typeface="Quattrocento Sans"/>
                <a:sym typeface="Quattrocento Sans"/>
              </a:defRPr>
            </a:lvl5pPr>
            <a:lvl6pPr marL="0" marR="0" lvl="5" indent="0" algn="r" defTabSz="914400" rtl="0" eaLnBrk="1" latinLnBrk="0" hangingPunct="1">
              <a:lnSpc>
                <a:spcPct val="100000"/>
              </a:lnSpc>
              <a:spcBef>
                <a:spcPts val="0"/>
              </a:spcBef>
              <a:spcAft>
                <a:spcPts val="0"/>
              </a:spcAft>
              <a:buClr>
                <a:srgbClr val="000000"/>
              </a:buClr>
              <a:buSzPts val="1100"/>
              <a:buFont typeface="Arial"/>
              <a:buNone/>
              <a:defRPr sz="1467" b="1" i="0" u="none" strike="noStrike" kern="1200" cap="none">
                <a:solidFill>
                  <a:schemeClr val="lt1"/>
                </a:solidFill>
                <a:latin typeface="Quattrocento Sans"/>
                <a:ea typeface="Quattrocento Sans"/>
                <a:cs typeface="Quattrocento Sans"/>
                <a:sym typeface="Quattrocento Sans"/>
              </a:defRPr>
            </a:lvl6pPr>
            <a:lvl7pPr marL="0" marR="0" lvl="6" indent="0" algn="r" defTabSz="914400" rtl="0" eaLnBrk="1" latinLnBrk="0" hangingPunct="1">
              <a:lnSpc>
                <a:spcPct val="100000"/>
              </a:lnSpc>
              <a:spcBef>
                <a:spcPts val="0"/>
              </a:spcBef>
              <a:spcAft>
                <a:spcPts val="0"/>
              </a:spcAft>
              <a:buClr>
                <a:srgbClr val="000000"/>
              </a:buClr>
              <a:buSzPts val="1100"/>
              <a:buFont typeface="Arial"/>
              <a:buNone/>
              <a:defRPr sz="1467" b="1" i="0" u="none" strike="noStrike" kern="1200" cap="none">
                <a:solidFill>
                  <a:schemeClr val="lt1"/>
                </a:solidFill>
                <a:latin typeface="Quattrocento Sans"/>
                <a:ea typeface="Quattrocento Sans"/>
                <a:cs typeface="Quattrocento Sans"/>
                <a:sym typeface="Quattrocento Sans"/>
              </a:defRPr>
            </a:lvl7pPr>
            <a:lvl8pPr marL="0" marR="0" lvl="7" indent="0" algn="r" defTabSz="914400" rtl="0" eaLnBrk="1" latinLnBrk="0" hangingPunct="1">
              <a:lnSpc>
                <a:spcPct val="100000"/>
              </a:lnSpc>
              <a:spcBef>
                <a:spcPts val="0"/>
              </a:spcBef>
              <a:spcAft>
                <a:spcPts val="0"/>
              </a:spcAft>
              <a:buClr>
                <a:srgbClr val="000000"/>
              </a:buClr>
              <a:buSzPts val="1100"/>
              <a:buFont typeface="Arial"/>
              <a:buNone/>
              <a:defRPr sz="1467" b="1" i="0" u="none" strike="noStrike" kern="1200" cap="none">
                <a:solidFill>
                  <a:schemeClr val="lt1"/>
                </a:solidFill>
                <a:latin typeface="Quattrocento Sans"/>
                <a:ea typeface="Quattrocento Sans"/>
                <a:cs typeface="Quattrocento Sans"/>
                <a:sym typeface="Quattrocento Sans"/>
              </a:defRPr>
            </a:lvl8pPr>
            <a:lvl9pPr marL="0" marR="0" lvl="8" indent="0" algn="r" defTabSz="914400" rtl="0" eaLnBrk="1" latinLnBrk="0" hangingPunct="1">
              <a:lnSpc>
                <a:spcPct val="100000"/>
              </a:lnSpc>
              <a:spcBef>
                <a:spcPts val="0"/>
              </a:spcBef>
              <a:spcAft>
                <a:spcPts val="0"/>
              </a:spcAft>
              <a:buClr>
                <a:srgbClr val="000000"/>
              </a:buClr>
              <a:buSzPts val="1100"/>
              <a:buFont typeface="Arial"/>
              <a:buNone/>
              <a:defRPr sz="1467" b="1" i="0" u="none" strike="noStrike" kern="1200"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pic>
        <p:nvPicPr>
          <p:cNvPr id="9" name="Google Shape;13;p12" descr="A picture containing website&#10;&#10;Description automatically generated">
            <a:extLst>
              <a:ext uri="{FF2B5EF4-FFF2-40B4-BE49-F238E27FC236}">
                <a16:creationId xmlns:a16="http://schemas.microsoft.com/office/drawing/2014/main" id="{763BB163-C912-397F-993C-309C21FC727A}"/>
              </a:ext>
            </a:extLst>
          </p:cNvPr>
          <p:cNvPicPr preferRelativeResize="0"/>
          <p:nvPr userDrawn="1"/>
        </p:nvPicPr>
        <p:blipFill rotWithShape="1">
          <a:blip r:embed="rId2">
            <a:alphaModFix/>
          </a:blip>
          <a:srcRect/>
          <a:stretch/>
        </p:blipFill>
        <p:spPr>
          <a:xfrm>
            <a:off x="0" y="1"/>
            <a:ext cx="12192003" cy="6858001"/>
          </a:xfrm>
          <a:prstGeom prst="rect">
            <a:avLst/>
          </a:prstGeom>
          <a:noFill/>
          <a:ln>
            <a:noFill/>
          </a:ln>
        </p:spPr>
      </p:pic>
      <p:sp>
        <p:nvSpPr>
          <p:cNvPr id="10" name="Google Shape;14;p12">
            <a:extLst>
              <a:ext uri="{FF2B5EF4-FFF2-40B4-BE49-F238E27FC236}">
                <a16:creationId xmlns:a16="http://schemas.microsoft.com/office/drawing/2014/main" id="{35324D56-4C2C-5C67-7379-63487D87F187}"/>
              </a:ext>
            </a:extLst>
          </p:cNvPr>
          <p:cNvSpPr txBox="1">
            <a:spLocks noGrp="1"/>
          </p:cNvSpPr>
          <p:nvPr>
            <p:ph type="body" idx="1"/>
          </p:nvPr>
        </p:nvSpPr>
        <p:spPr>
          <a:xfrm>
            <a:off x="8856617" y="5991497"/>
            <a:ext cx="2926080" cy="792480"/>
          </a:xfrm>
          <a:prstGeom prst="rect">
            <a:avLst/>
          </a:prstGeom>
          <a:noFill/>
          <a:ln>
            <a:noFill/>
          </a:ln>
        </p:spPr>
        <p:txBody>
          <a:bodyPr spcFirstLastPara="1" wrap="square" lIns="18275" tIns="0" rIns="18275" bIns="0" anchor="t" anchorCtr="0">
            <a:normAutofit/>
          </a:bodyPr>
          <a:lstStyle>
            <a:lvl1pPr marL="609585" lvl="0" indent="-304792" algn="l">
              <a:lnSpc>
                <a:spcPct val="90000"/>
              </a:lnSpc>
              <a:spcBef>
                <a:spcPts val="400"/>
              </a:spcBef>
              <a:spcAft>
                <a:spcPts val="0"/>
              </a:spcAft>
              <a:buClr>
                <a:schemeClr val="lt1"/>
              </a:buClr>
              <a:buSzPts val="1200"/>
              <a:buFont typeface="Open Sans SemiBold"/>
              <a:buNone/>
              <a:defRPr sz="16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3" name="Google Shape;17;p12" descr="A close up of a logo&#10;&#10;Description automatically generated">
            <a:extLst>
              <a:ext uri="{FF2B5EF4-FFF2-40B4-BE49-F238E27FC236}">
                <a16:creationId xmlns:a16="http://schemas.microsoft.com/office/drawing/2014/main" id="{A9189090-9069-3634-6754-83B183EF15DF}"/>
              </a:ext>
            </a:extLst>
          </p:cNvPr>
          <p:cNvPicPr preferRelativeResize="0"/>
          <p:nvPr userDrawn="1"/>
        </p:nvPicPr>
        <p:blipFill rotWithShape="1">
          <a:blip r:embed="rId3">
            <a:alphaModFix/>
          </a:blip>
          <a:srcRect/>
          <a:stretch/>
        </p:blipFill>
        <p:spPr>
          <a:xfrm>
            <a:off x="7326693" y="5792283"/>
            <a:ext cx="922936" cy="749964"/>
          </a:xfrm>
          <a:prstGeom prst="rect">
            <a:avLst/>
          </a:prstGeom>
          <a:solidFill>
            <a:schemeClr val="accent1"/>
          </a:solidFill>
          <a:ln>
            <a:noFill/>
          </a:ln>
        </p:spPr>
      </p:pic>
      <p:sp>
        <p:nvSpPr>
          <p:cNvPr id="14" name="Rectangle 13">
            <a:extLst>
              <a:ext uri="{FF2B5EF4-FFF2-40B4-BE49-F238E27FC236}">
                <a16:creationId xmlns:a16="http://schemas.microsoft.com/office/drawing/2014/main" id="{EADB5B6C-9CFB-C938-DF6D-A0F96A0AEF2F}"/>
              </a:ext>
            </a:extLst>
          </p:cNvPr>
          <p:cNvSpPr/>
          <p:nvPr userDrawn="1"/>
        </p:nvSpPr>
        <p:spPr>
          <a:xfrm>
            <a:off x="0" y="0"/>
            <a:ext cx="8463776" cy="6858000"/>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mn-ea"/>
              <a:sym typeface="+mn-lt"/>
            </a:endParaRPr>
          </a:p>
        </p:txBody>
      </p:sp>
    </p:spTree>
    <p:extLst>
      <p:ext uri="{BB962C8B-B14F-4D97-AF65-F5344CB8AC3E}">
        <p14:creationId xmlns:p14="http://schemas.microsoft.com/office/powerpoint/2010/main" val="317292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3"/>
        <p:cNvGrpSpPr/>
        <p:nvPr/>
      </p:nvGrpSpPr>
      <p:grpSpPr>
        <a:xfrm>
          <a:off x="0" y="0"/>
          <a:ext cx="0" cy="0"/>
          <a:chOff x="0" y="0"/>
          <a:chExt cx="0" cy="0"/>
        </a:xfrm>
      </p:grpSpPr>
      <p:sp>
        <p:nvSpPr>
          <p:cNvPr id="104" name="Google Shape;104;p28"/>
          <p:cNvSpPr txBox="1">
            <a:spLocks noGrp="1"/>
          </p:cNvSpPr>
          <p:nvPr>
            <p:ph type="body" idx="1"/>
          </p:nvPr>
        </p:nvSpPr>
        <p:spPr>
          <a:xfrm>
            <a:off x="609600" y="2032575"/>
            <a:ext cx="10690000" cy="4201064"/>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105" name="Google Shape;105;p28"/>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106" name="Google Shape;106;p28"/>
          <p:cNvSpPr txBox="1">
            <a:spLocks noGrp="1"/>
          </p:cNvSpPr>
          <p:nvPr>
            <p:ph type="title"/>
          </p:nvPr>
        </p:nvSpPr>
        <p:spPr>
          <a:xfrm>
            <a:off x="609600" y="518477"/>
            <a:ext cx="106900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28"/>
          <p:cNvSpPr txBox="1">
            <a:spLocks noGrp="1"/>
          </p:cNvSpPr>
          <p:nvPr>
            <p:ph type="dt" idx="10"/>
          </p:nvPr>
        </p:nvSpPr>
        <p:spPr>
          <a:xfrm>
            <a:off x="609600" y="6492771"/>
            <a:ext cx="2763520" cy="294796"/>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08" name="Google Shape;108;p28"/>
          <p:cNvSpPr txBox="1">
            <a:spLocks noGrp="1"/>
          </p:cNvSpPr>
          <p:nvPr>
            <p:ph type="ftr" idx="11"/>
          </p:nvPr>
        </p:nvSpPr>
        <p:spPr>
          <a:xfrm>
            <a:off x="3805760" y="6492773"/>
            <a:ext cx="4114800" cy="294796"/>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8082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9"/>
        <p:cNvGrpSpPr/>
        <p:nvPr/>
      </p:nvGrpSpPr>
      <p:grpSpPr>
        <a:xfrm>
          <a:off x="0" y="0"/>
          <a:ext cx="0" cy="0"/>
          <a:chOff x="0" y="0"/>
          <a:chExt cx="0" cy="0"/>
        </a:xfrm>
      </p:grpSpPr>
      <p:sp>
        <p:nvSpPr>
          <p:cNvPr id="110" name="Google Shape;110;p29"/>
          <p:cNvSpPr txBox="1">
            <a:spLocks noGrp="1"/>
          </p:cNvSpPr>
          <p:nvPr>
            <p:ph type="ctrTitle"/>
          </p:nvPr>
        </p:nvSpPr>
        <p:spPr>
          <a:xfrm>
            <a:off x="609600" y="992767"/>
            <a:ext cx="10692384" cy="27368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1" name="Google Shape;111;p29"/>
          <p:cNvSpPr txBox="1">
            <a:spLocks noGrp="1"/>
          </p:cNvSpPr>
          <p:nvPr>
            <p:ph type="subTitle" idx="1"/>
          </p:nvPr>
        </p:nvSpPr>
        <p:spPr>
          <a:xfrm>
            <a:off x="609600" y="3849953"/>
            <a:ext cx="10692384"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2" name="Google Shape;112;p29"/>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113" name="Google Shape;113;p29"/>
          <p:cNvSpPr txBox="1">
            <a:spLocks noGrp="1"/>
          </p:cNvSpPr>
          <p:nvPr>
            <p:ph type="dt" idx="10"/>
          </p:nvPr>
        </p:nvSpPr>
        <p:spPr>
          <a:xfrm>
            <a:off x="609600" y="6492771"/>
            <a:ext cx="2763520" cy="294796"/>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14" name="Google Shape;114;p29"/>
          <p:cNvSpPr txBox="1">
            <a:spLocks noGrp="1"/>
          </p:cNvSpPr>
          <p:nvPr>
            <p:ph type="ftr" idx="11"/>
          </p:nvPr>
        </p:nvSpPr>
        <p:spPr>
          <a:xfrm>
            <a:off x="3805760" y="6492773"/>
            <a:ext cx="4114800" cy="294796"/>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870678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12"/>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14" name="Google Shape;14;p12"/>
          <p:cNvSpPr txBox="1">
            <a:spLocks noGrp="1"/>
          </p:cNvSpPr>
          <p:nvPr>
            <p:ph type="body" idx="1"/>
          </p:nvPr>
        </p:nvSpPr>
        <p:spPr>
          <a:xfrm>
            <a:off x="8856617" y="5991497"/>
            <a:ext cx="2926080" cy="792480"/>
          </a:xfrm>
          <a:prstGeom prst="rect">
            <a:avLst/>
          </a:prstGeom>
          <a:noFill/>
          <a:ln>
            <a:noFill/>
          </a:ln>
        </p:spPr>
        <p:txBody>
          <a:bodyPr spcFirstLastPara="1" wrap="square" lIns="18275" tIns="0" rIns="18275" bIns="0" anchor="t" anchorCtr="0">
            <a:normAutofit/>
          </a:bodyPr>
          <a:lstStyle>
            <a:lvl1pPr marL="609585" lvl="0" indent="-304792" algn="l">
              <a:lnSpc>
                <a:spcPct val="90000"/>
              </a:lnSpc>
              <a:spcBef>
                <a:spcPts val="400"/>
              </a:spcBef>
              <a:spcAft>
                <a:spcPts val="0"/>
              </a:spcAft>
              <a:buClr>
                <a:schemeClr val="lt1"/>
              </a:buClr>
              <a:buSzPts val="1200"/>
              <a:buFont typeface="Open Sans SemiBold"/>
              <a:buNone/>
              <a:defRPr sz="16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5" name="Google Shape;15;p12"/>
          <p:cNvSpPr txBox="1">
            <a:spLocks noGrp="1"/>
          </p:cNvSpPr>
          <p:nvPr>
            <p:ph type="body" idx="2"/>
          </p:nvPr>
        </p:nvSpPr>
        <p:spPr>
          <a:xfrm>
            <a:off x="447040" y="4627155"/>
            <a:ext cx="7802589" cy="1015077"/>
          </a:xfrm>
          <a:prstGeom prst="rect">
            <a:avLst/>
          </a:prstGeom>
          <a:noFill/>
          <a:ln>
            <a:noFill/>
          </a:ln>
        </p:spPr>
        <p:txBody>
          <a:bodyPr spcFirstLastPara="1" wrap="square" lIns="18275" tIns="0" rIns="18275" bIns="0" anchor="t" anchorCtr="0">
            <a:normAutofit/>
          </a:bodyPr>
          <a:lstStyle>
            <a:lvl1pPr marL="609585" lvl="0" indent="-304792" algn="l">
              <a:lnSpc>
                <a:spcPct val="90000"/>
              </a:lnSpc>
              <a:spcBef>
                <a:spcPts val="400"/>
              </a:spcBef>
              <a:spcAft>
                <a:spcPts val="0"/>
              </a:spcAft>
              <a:buClr>
                <a:schemeClr val="lt1"/>
              </a:buClr>
              <a:buSzPts val="1200"/>
              <a:buFont typeface="Open Sans SemiBold"/>
              <a:buNone/>
              <a:defRPr sz="320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6" name="Google Shape;16;p12"/>
          <p:cNvSpPr txBox="1">
            <a:spLocks noGrp="1"/>
          </p:cNvSpPr>
          <p:nvPr>
            <p:ph type="body" idx="3"/>
          </p:nvPr>
        </p:nvSpPr>
        <p:spPr>
          <a:xfrm>
            <a:off x="447041" y="5792283"/>
            <a:ext cx="6580777" cy="792480"/>
          </a:xfrm>
          <a:prstGeom prst="rect">
            <a:avLst/>
          </a:prstGeom>
          <a:noFill/>
          <a:ln>
            <a:noFill/>
          </a:ln>
        </p:spPr>
        <p:txBody>
          <a:bodyPr spcFirstLastPara="1" wrap="square" lIns="18275" tIns="0" rIns="18275" bIns="0" anchor="t" anchorCtr="0">
            <a:normAutofit/>
          </a:bodyPr>
          <a:lstStyle>
            <a:lvl1pPr marL="609585" lvl="0" indent="-304792" algn="l">
              <a:lnSpc>
                <a:spcPct val="90000"/>
              </a:lnSpc>
              <a:spcBef>
                <a:spcPts val="400"/>
              </a:spcBef>
              <a:spcAft>
                <a:spcPts val="0"/>
              </a:spcAft>
              <a:buClr>
                <a:schemeClr val="lt1"/>
              </a:buClr>
              <a:buSzPts val="1200"/>
              <a:buFont typeface="Open Sans SemiBold"/>
              <a:buNone/>
              <a:defRPr sz="1600" b="0">
                <a:solidFill>
                  <a:schemeClr val="lt1"/>
                </a:solidFill>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249011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8"/>
        <p:cNvGrpSpPr/>
        <p:nvPr/>
      </p:nvGrpSpPr>
      <p:grpSpPr>
        <a:xfrm>
          <a:off x="0" y="0"/>
          <a:ext cx="0" cy="0"/>
          <a:chOff x="0" y="0"/>
          <a:chExt cx="0" cy="0"/>
        </a:xfrm>
      </p:grpSpPr>
      <p:sp>
        <p:nvSpPr>
          <p:cNvPr id="19" name="Google Shape;19;p13"/>
          <p:cNvSpPr txBox="1">
            <a:spLocks noGrp="1"/>
          </p:cNvSpPr>
          <p:nvPr>
            <p:ph type="title"/>
          </p:nvPr>
        </p:nvSpPr>
        <p:spPr>
          <a:xfrm>
            <a:off x="605265" y="188671"/>
            <a:ext cx="10985841" cy="859544"/>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rgbClr val="012069"/>
                </a:solidFill>
                <a:latin typeface="Calibri" panose="020F0502020204030204" pitchFamily="34" charset="0"/>
                <a:cs typeface="Calibri" panose="020F0502020204030204" pitchFamily="34" charset="0"/>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13"/>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8745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EBF2-110D-0B41-32E1-52A16548D201}"/>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305FEBE-FCBE-F793-D6CD-C857A0079AA8}"/>
              </a:ext>
            </a:extLst>
          </p:cNvPr>
          <p:cNvSpPr>
            <a:spLocks noGrp="1"/>
          </p:cNvSpPr>
          <p:nvPr>
            <p:ph type="sldNum" idx="10"/>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25754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29"/>
        <p:cNvGrpSpPr/>
        <p:nvPr/>
      </p:nvGrpSpPr>
      <p:grpSpPr>
        <a:xfrm>
          <a:off x="0" y="0"/>
          <a:ext cx="0" cy="0"/>
          <a:chOff x="0" y="0"/>
          <a:chExt cx="0" cy="0"/>
        </a:xfrm>
      </p:grpSpPr>
      <p:pic>
        <p:nvPicPr>
          <p:cNvPr id="30" name="Google Shape;30;p15" descr="Graphical user interface, sunburst chart&#10;&#10;Description automatically generated"/>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31" name="Google Shape;31;p15"/>
          <p:cNvSpPr txBox="1">
            <a:spLocks noGrp="1"/>
          </p:cNvSpPr>
          <p:nvPr>
            <p:ph type="title"/>
          </p:nvPr>
        </p:nvSpPr>
        <p:spPr>
          <a:xfrm>
            <a:off x="609600" y="3325091"/>
            <a:ext cx="6270400" cy="27312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4400"/>
              <a:buFont typeface="Open Sans"/>
              <a:buNone/>
              <a:defRPr sz="5867" b="0" i="0">
                <a:latin typeface="Open Sans"/>
                <a:ea typeface="Open Sans"/>
                <a:cs typeface="Open Sans"/>
                <a:sym typeface="Open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15"/>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54868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2E92-910E-2723-1FDF-B85B11C5D5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538A6C-1DFC-6B1A-1AB3-4CE46C0FA1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116EDD-CAB6-666D-DD1E-26CB0F70CAE1}"/>
              </a:ext>
            </a:extLst>
          </p:cNvPr>
          <p:cNvSpPr>
            <a:spLocks noGrp="1"/>
          </p:cNvSpPr>
          <p:nvPr>
            <p:ph type="dt" sz="half" idx="10"/>
          </p:nvPr>
        </p:nvSpPr>
        <p:spPr/>
        <p:txBody>
          <a:bodyPr/>
          <a:lstStyle/>
          <a:p>
            <a:fld id="{53061BEA-FB4C-43DD-8975-3BD5FF5CD48C}" type="datetimeFigureOut">
              <a:rPr lang="en-GB" smtClean="0"/>
              <a:t>22/02/2026</a:t>
            </a:fld>
            <a:endParaRPr lang="en-GB"/>
          </a:p>
        </p:txBody>
      </p:sp>
      <p:sp>
        <p:nvSpPr>
          <p:cNvPr id="5" name="Footer Placeholder 4">
            <a:extLst>
              <a:ext uri="{FF2B5EF4-FFF2-40B4-BE49-F238E27FC236}">
                <a16:creationId xmlns:a16="http://schemas.microsoft.com/office/drawing/2014/main" id="{56472170-D376-6951-3056-774410FFA4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F1BE0B-128B-439B-E077-C3FB19878A11}"/>
              </a:ext>
            </a:extLst>
          </p:cNvPr>
          <p:cNvSpPr>
            <a:spLocks noGrp="1"/>
          </p:cNvSpPr>
          <p:nvPr>
            <p:ph type="sldNum" sz="quarter" idx="12"/>
          </p:nvPr>
        </p:nvSpPr>
        <p:spPr/>
        <p:txBody>
          <a:bodyPr/>
          <a:lstStyle/>
          <a:p>
            <a:fld id="{92FC14AD-7316-44A7-96A3-9154B50FE85C}" type="slidenum">
              <a:rPr lang="en-GB" smtClean="0"/>
              <a:t>‹#›</a:t>
            </a:fld>
            <a:endParaRPr lang="en-GB"/>
          </a:p>
        </p:txBody>
      </p:sp>
    </p:spTree>
    <p:extLst>
      <p:ext uri="{BB962C8B-B14F-4D97-AF65-F5344CB8AC3E}">
        <p14:creationId xmlns:p14="http://schemas.microsoft.com/office/powerpoint/2010/main" val="92516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
        <p:cNvGrpSpPr/>
        <p:nvPr/>
      </p:nvGrpSpPr>
      <p:grpSpPr>
        <a:xfrm>
          <a:off x="0" y="0"/>
          <a:ext cx="0" cy="0"/>
          <a:chOff x="0" y="0"/>
          <a:chExt cx="0" cy="0"/>
        </a:xfrm>
      </p:grpSpPr>
      <p:pic>
        <p:nvPicPr>
          <p:cNvPr id="34" name="Google Shape;34;p16" descr="Graphical user interface, sunburst chart&#10;&#10;Description automatically generated"/>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35" name="Google Shape;35;p16"/>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36" name="Google Shape;36;p16"/>
          <p:cNvSpPr txBox="1">
            <a:spLocks noGrp="1"/>
          </p:cNvSpPr>
          <p:nvPr>
            <p:ph type="title"/>
          </p:nvPr>
        </p:nvSpPr>
        <p:spPr>
          <a:xfrm>
            <a:off x="605265" y="188671"/>
            <a:ext cx="4799856"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16"/>
          <p:cNvSpPr txBox="1">
            <a:spLocks noGrp="1"/>
          </p:cNvSpPr>
          <p:nvPr>
            <p:ph type="body" idx="1"/>
          </p:nvPr>
        </p:nvSpPr>
        <p:spPr>
          <a:xfrm>
            <a:off x="605264" y="1645920"/>
            <a:ext cx="4799856" cy="407416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200"/>
              </a:spcBef>
              <a:spcAft>
                <a:spcPts val="0"/>
              </a:spcAft>
              <a:buClr>
                <a:schemeClr val="dk1"/>
              </a:buClr>
              <a:buSzPts val="1500"/>
              <a:buFont typeface="Arial"/>
              <a:buNone/>
              <a:defRPr sz="2000" b="1"/>
            </a:lvl1pPr>
            <a:lvl2pPr marL="1219170" lvl="1" indent="-431789" algn="l">
              <a:lnSpc>
                <a:spcPct val="90000"/>
              </a:lnSpc>
              <a:spcBef>
                <a:spcPts val="533"/>
              </a:spcBef>
              <a:spcAft>
                <a:spcPts val="0"/>
              </a:spcAft>
              <a:buClr>
                <a:schemeClr val="dk1"/>
              </a:buClr>
              <a:buSzPts val="1500"/>
              <a:buChar char="•"/>
              <a:defRPr sz="2000"/>
            </a:lvl2pPr>
            <a:lvl3pPr marL="1828754" lvl="2" indent="-406390" algn="l">
              <a:lnSpc>
                <a:spcPct val="90000"/>
              </a:lnSpc>
              <a:spcBef>
                <a:spcPts val="533"/>
              </a:spcBef>
              <a:spcAft>
                <a:spcPts val="0"/>
              </a:spcAft>
              <a:buClr>
                <a:schemeClr val="dk1"/>
              </a:buClr>
              <a:buSzPts val="1200"/>
              <a:buChar char="•"/>
              <a:defRPr sz="1600"/>
            </a:lvl3pPr>
            <a:lvl4pPr marL="2438339" lvl="3" indent="-406390" algn="l">
              <a:lnSpc>
                <a:spcPct val="90000"/>
              </a:lnSpc>
              <a:spcBef>
                <a:spcPts val="533"/>
              </a:spcBef>
              <a:spcAft>
                <a:spcPts val="0"/>
              </a:spcAft>
              <a:buClr>
                <a:schemeClr val="dk1"/>
              </a:buClr>
              <a:buSzPts val="1200"/>
              <a:buChar char="•"/>
              <a:defRPr sz="1600"/>
            </a:lvl4pPr>
            <a:lvl5pPr marL="3047924" lvl="4" indent="-406390" algn="l">
              <a:lnSpc>
                <a:spcPct val="90000"/>
              </a:lnSpc>
              <a:spcBef>
                <a:spcPts val="533"/>
              </a:spcBef>
              <a:spcAft>
                <a:spcPts val="0"/>
              </a:spcAft>
              <a:buClr>
                <a:schemeClr val="dk1"/>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1369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17"/>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41" name="Google Shape;41;p17"/>
          <p:cNvSpPr txBox="1">
            <a:spLocks noGrp="1"/>
          </p:cNvSpPr>
          <p:nvPr>
            <p:ph type="body" idx="1"/>
          </p:nvPr>
        </p:nvSpPr>
        <p:spPr>
          <a:xfrm>
            <a:off x="8061107" y="5735907"/>
            <a:ext cx="3530000" cy="603200"/>
          </a:xfrm>
          <a:prstGeom prst="rect">
            <a:avLst/>
          </a:prstGeom>
          <a:noFill/>
          <a:ln>
            <a:noFill/>
          </a:ln>
        </p:spPr>
        <p:txBody>
          <a:bodyPr spcFirstLastPara="1" wrap="square" lIns="68575" tIns="34275" rIns="68575" bIns="34275" anchor="b" anchorCtr="0">
            <a:normAutofit/>
          </a:bodyPr>
          <a:lstStyle>
            <a:lvl1pPr marL="609585" lvl="0" indent="-304792" algn="r">
              <a:lnSpc>
                <a:spcPct val="90000"/>
              </a:lnSpc>
              <a:spcBef>
                <a:spcPts val="1067"/>
              </a:spcBef>
              <a:spcAft>
                <a:spcPts val="0"/>
              </a:spcAft>
              <a:buClr>
                <a:schemeClr val="dk1"/>
              </a:buClr>
              <a:buSzPts val="1100"/>
              <a:buFont typeface="Quattrocento Sans"/>
              <a:buNone/>
              <a:defRPr sz="1467" b="0" i="1">
                <a:latin typeface="Quattrocento Sans"/>
                <a:ea typeface="Quattrocento Sans"/>
                <a:cs typeface="Quattrocento Sans"/>
                <a:sym typeface="Quattrocento Sans"/>
              </a:defRPr>
            </a:lvl1pPr>
            <a:lvl2pPr marL="1219170" lvl="1" indent="-304792" algn="l">
              <a:lnSpc>
                <a:spcPct val="90000"/>
              </a:lnSpc>
              <a:spcBef>
                <a:spcPts val="533"/>
              </a:spcBef>
              <a:spcAft>
                <a:spcPts val="0"/>
              </a:spcAft>
              <a:buClr>
                <a:schemeClr val="dk1"/>
              </a:buClr>
              <a:buSzPts val="1500"/>
              <a:buNone/>
              <a:defRPr/>
            </a:lvl2pPr>
            <a:lvl3pPr marL="1828754" lvl="2" indent="-304792" algn="l">
              <a:lnSpc>
                <a:spcPct val="90000"/>
              </a:lnSpc>
              <a:spcBef>
                <a:spcPts val="533"/>
              </a:spcBef>
              <a:spcAft>
                <a:spcPts val="0"/>
              </a:spcAft>
              <a:buClr>
                <a:schemeClr val="dk1"/>
              </a:buClr>
              <a:buSzPts val="1200"/>
              <a:buNone/>
              <a:defRPr/>
            </a:lvl3pPr>
            <a:lvl4pPr marL="2438339" lvl="3" indent="-304792" algn="l">
              <a:lnSpc>
                <a:spcPct val="90000"/>
              </a:lnSpc>
              <a:spcBef>
                <a:spcPts val="533"/>
              </a:spcBef>
              <a:spcAft>
                <a:spcPts val="0"/>
              </a:spcAft>
              <a:buClr>
                <a:schemeClr val="dk1"/>
              </a:buClr>
              <a:buSzPts val="1200"/>
              <a:buNone/>
              <a:defRPr/>
            </a:lvl4pPr>
            <a:lvl5pPr marL="3047924" lvl="4" indent="-304792" algn="l">
              <a:lnSpc>
                <a:spcPct val="90000"/>
              </a:lnSpc>
              <a:spcBef>
                <a:spcPts val="533"/>
              </a:spcBef>
              <a:spcAft>
                <a:spcPts val="0"/>
              </a:spcAft>
              <a:buClr>
                <a:schemeClr val="dk1"/>
              </a:buClr>
              <a:buSzPts val="12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2" name="Google Shape;42;p17"/>
          <p:cNvSpPr txBox="1">
            <a:spLocks noGrp="1"/>
          </p:cNvSpPr>
          <p:nvPr>
            <p:ph type="body" idx="2"/>
          </p:nvPr>
        </p:nvSpPr>
        <p:spPr>
          <a:xfrm>
            <a:off x="605264" y="5983107"/>
            <a:ext cx="5180800" cy="356000"/>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1067"/>
              </a:spcBef>
              <a:spcAft>
                <a:spcPts val="0"/>
              </a:spcAft>
              <a:buClr>
                <a:schemeClr val="dk1"/>
              </a:buClr>
              <a:buSzPts val="800"/>
              <a:buFont typeface="Open Sans"/>
              <a:buNone/>
              <a:defRPr sz="1067" b="0" i="0">
                <a:latin typeface="Open Sans"/>
                <a:ea typeface="Open Sans"/>
                <a:cs typeface="Open Sans"/>
                <a:sym typeface="Open Sans"/>
              </a:defRPr>
            </a:lvl1pPr>
            <a:lvl2pPr marL="1219170" lvl="1" indent="-304792" algn="l">
              <a:lnSpc>
                <a:spcPct val="90000"/>
              </a:lnSpc>
              <a:spcBef>
                <a:spcPts val="533"/>
              </a:spcBef>
              <a:spcAft>
                <a:spcPts val="0"/>
              </a:spcAft>
              <a:buClr>
                <a:schemeClr val="dk1"/>
              </a:buClr>
              <a:buSzPts val="1500"/>
              <a:buNone/>
              <a:defRPr/>
            </a:lvl2pPr>
            <a:lvl3pPr marL="1828754" lvl="2" indent="-304792" algn="l">
              <a:lnSpc>
                <a:spcPct val="90000"/>
              </a:lnSpc>
              <a:spcBef>
                <a:spcPts val="533"/>
              </a:spcBef>
              <a:spcAft>
                <a:spcPts val="0"/>
              </a:spcAft>
              <a:buClr>
                <a:schemeClr val="dk1"/>
              </a:buClr>
              <a:buSzPts val="1200"/>
              <a:buNone/>
              <a:defRPr/>
            </a:lvl3pPr>
            <a:lvl4pPr marL="2438339" lvl="3" indent="-304792" algn="l">
              <a:lnSpc>
                <a:spcPct val="90000"/>
              </a:lnSpc>
              <a:spcBef>
                <a:spcPts val="533"/>
              </a:spcBef>
              <a:spcAft>
                <a:spcPts val="0"/>
              </a:spcAft>
              <a:buClr>
                <a:schemeClr val="dk1"/>
              </a:buClr>
              <a:buSzPts val="1200"/>
              <a:buNone/>
              <a:defRPr/>
            </a:lvl4pPr>
            <a:lvl5pPr marL="3047924" lvl="4" indent="-304792" algn="l">
              <a:lnSpc>
                <a:spcPct val="90000"/>
              </a:lnSpc>
              <a:spcBef>
                <a:spcPts val="533"/>
              </a:spcBef>
              <a:spcAft>
                <a:spcPts val="0"/>
              </a:spcAft>
              <a:buClr>
                <a:schemeClr val="dk1"/>
              </a:buClr>
              <a:buSzPts val="12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3" name="Google Shape;43;p17"/>
          <p:cNvSpPr txBox="1">
            <a:spLocks noGrp="1"/>
          </p:cNvSpPr>
          <p:nvPr>
            <p:ph type="body" idx="3"/>
          </p:nvPr>
        </p:nvSpPr>
        <p:spPr>
          <a:xfrm>
            <a:off x="605365" y="1645920"/>
            <a:ext cx="10984992" cy="3998976"/>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767474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4"/>
        <p:cNvGrpSpPr/>
        <p:nvPr/>
      </p:nvGrpSpPr>
      <p:grpSpPr>
        <a:xfrm>
          <a:off x="0" y="0"/>
          <a:ext cx="0" cy="0"/>
          <a:chOff x="0" y="0"/>
          <a:chExt cx="0" cy="0"/>
        </a:xfrm>
      </p:grpSpPr>
      <p:sp>
        <p:nvSpPr>
          <p:cNvPr id="45" name="Google Shape;45;p18"/>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46" name="Google Shape;46;p18"/>
          <p:cNvSpPr txBox="1">
            <a:spLocks noGrp="1"/>
          </p:cNvSpPr>
          <p:nvPr>
            <p:ph type="body" idx="1"/>
          </p:nvPr>
        </p:nvSpPr>
        <p:spPr>
          <a:xfrm>
            <a:off x="605264" y="1648865"/>
            <a:ext cx="5425440" cy="439200"/>
          </a:xfrm>
          <a:prstGeom prst="rect">
            <a:avLst/>
          </a:prstGeom>
          <a:noFill/>
          <a:ln>
            <a:noFill/>
          </a:ln>
        </p:spPr>
        <p:txBody>
          <a:bodyPr spcFirstLastPara="1" wrap="square" lIns="68575" tIns="34275" rIns="68575" bIns="34275" anchor="t" anchorCtr="0">
            <a:normAutofit/>
          </a:bodyPr>
          <a:lstStyle>
            <a:lvl1pPr marL="609585" lvl="0" indent="-304792" algn="l">
              <a:lnSpc>
                <a:spcPct val="100000"/>
              </a:lnSpc>
              <a:spcBef>
                <a:spcPts val="0"/>
              </a:spcBef>
              <a:spcAft>
                <a:spcPts val="0"/>
              </a:spcAft>
              <a:buClr>
                <a:schemeClr val="dk1"/>
              </a:buClr>
              <a:buSzPts val="1500"/>
              <a:buFont typeface="Open Sans SemiBold"/>
              <a:buNone/>
              <a:defRPr b="1" i="0">
                <a:solidFill>
                  <a:schemeClr val="accent6"/>
                </a:solidFill>
                <a:latin typeface="Open Sans SemiBold"/>
                <a:ea typeface="Open Sans SemiBold"/>
                <a:cs typeface="Open Sans SemiBold"/>
                <a:sym typeface="Open Sans SemiBold"/>
              </a:defRPr>
            </a:lvl1pPr>
            <a:lvl2pPr marL="1219170" lvl="1" indent="-304792" algn="l">
              <a:lnSpc>
                <a:spcPct val="90000"/>
              </a:lnSpc>
              <a:spcBef>
                <a:spcPts val="533"/>
              </a:spcBef>
              <a:spcAft>
                <a:spcPts val="0"/>
              </a:spcAft>
              <a:buClr>
                <a:schemeClr val="dk1"/>
              </a:buClr>
              <a:buSzPts val="1500"/>
              <a:buNone/>
              <a:defRPr b="1" i="0">
                <a:latin typeface="Quattrocento Sans"/>
                <a:ea typeface="Quattrocento Sans"/>
                <a:cs typeface="Quattrocento Sans"/>
                <a:sym typeface="Quattrocento Sans"/>
              </a:defRPr>
            </a:lvl2pPr>
            <a:lvl3pPr marL="1828754" lvl="2"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3pPr>
            <a:lvl4pPr marL="2438339" lvl="3"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4pPr>
            <a:lvl5pPr marL="3047924" lvl="4"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7" name="Google Shape;47;p18"/>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18"/>
          <p:cNvSpPr txBox="1">
            <a:spLocks noGrp="1"/>
          </p:cNvSpPr>
          <p:nvPr>
            <p:ph type="body" idx="2"/>
          </p:nvPr>
        </p:nvSpPr>
        <p:spPr>
          <a:xfrm>
            <a:off x="8061107" y="5735907"/>
            <a:ext cx="3530000" cy="603200"/>
          </a:xfrm>
          <a:prstGeom prst="rect">
            <a:avLst/>
          </a:prstGeom>
          <a:noFill/>
          <a:ln>
            <a:noFill/>
          </a:ln>
        </p:spPr>
        <p:txBody>
          <a:bodyPr spcFirstLastPara="1" wrap="square" lIns="68575" tIns="34275" rIns="68575" bIns="34275" anchor="b" anchorCtr="0">
            <a:normAutofit/>
          </a:bodyPr>
          <a:lstStyle>
            <a:lvl1pPr marL="609585" lvl="0" indent="-304792" algn="r">
              <a:lnSpc>
                <a:spcPct val="90000"/>
              </a:lnSpc>
              <a:spcBef>
                <a:spcPts val="1067"/>
              </a:spcBef>
              <a:spcAft>
                <a:spcPts val="0"/>
              </a:spcAft>
              <a:buClr>
                <a:schemeClr val="dk1"/>
              </a:buClr>
              <a:buSzPts val="1100"/>
              <a:buFont typeface="Quattrocento Sans"/>
              <a:buNone/>
              <a:defRPr sz="1467" b="0" i="1">
                <a:latin typeface="Quattrocento Sans"/>
                <a:ea typeface="Quattrocento Sans"/>
                <a:cs typeface="Quattrocento Sans"/>
                <a:sym typeface="Quattrocento Sans"/>
              </a:defRPr>
            </a:lvl1pPr>
            <a:lvl2pPr marL="1219170" lvl="1" indent="-304792" algn="l">
              <a:lnSpc>
                <a:spcPct val="90000"/>
              </a:lnSpc>
              <a:spcBef>
                <a:spcPts val="533"/>
              </a:spcBef>
              <a:spcAft>
                <a:spcPts val="0"/>
              </a:spcAft>
              <a:buClr>
                <a:schemeClr val="dk1"/>
              </a:buClr>
              <a:buSzPts val="1500"/>
              <a:buNone/>
              <a:defRPr/>
            </a:lvl2pPr>
            <a:lvl3pPr marL="1828754" lvl="2" indent="-304792" algn="l">
              <a:lnSpc>
                <a:spcPct val="90000"/>
              </a:lnSpc>
              <a:spcBef>
                <a:spcPts val="533"/>
              </a:spcBef>
              <a:spcAft>
                <a:spcPts val="0"/>
              </a:spcAft>
              <a:buClr>
                <a:schemeClr val="dk1"/>
              </a:buClr>
              <a:buSzPts val="1200"/>
              <a:buNone/>
              <a:defRPr/>
            </a:lvl3pPr>
            <a:lvl4pPr marL="2438339" lvl="3" indent="-304792" algn="l">
              <a:lnSpc>
                <a:spcPct val="90000"/>
              </a:lnSpc>
              <a:spcBef>
                <a:spcPts val="533"/>
              </a:spcBef>
              <a:spcAft>
                <a:spcPts val="0"/>
              </a:spcAft>
              <a:buClr>
                <a:schemeClr val="dk1"/>
              </a:buClr>
              <a:buSzPts val="1200"/>
              <a:buNone/>
              <a:defRPr/>
            </a:lvl4pPr>
            <a:lvl5pPr marL="3047924" lvl="4" indent="-304792" algn="l">
              <a:lnSpc>
                <a:spcPct val="90000"/>
              </a:lnSpc>
              <a:spcBef>
                <a:spcPts val="533"/>
              </a:spcBef>
              <a:spcAft>
                <a:spcPts val="0"/>
              </a:spcAft>
              <a:buClr>
                <a:schemeClr val="dk1"/>
              </a:buClr>
              <a:buSzPts val="12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9" name="Google Shape;49;p18"/>
          <p:cNvSpPr txBox="1">
            <a:spLocks noGrp="1"/>
          </p:cNvSpPr>
          <p:nvPr>
            <p:ph type="body" idx="3"/>
          </p:nvPr>
        </p:nvSpPr>
        <p:spPr>
          <a:xfrm>
            <a:off x="605264" y="5983107"/>
            <a:ext cx="5180800" cy="356000"/>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1067"/>
              </a:spcBef>
              <a:spcAft>
                <a:spcPts val="0"/>
              </a:spcAft>
              <a:buClr>
                <a:schemeClr val="dk1"/>
              </a:buClr>
              <a:buSzPts val="800"/>
              <a:buFont typeface="Open Sans"/>
              <a:buNone/>
              <a:defRPr sz="1067" b="0" i="0">
                <a:latin typeface="Open Sans"/>
                <a:ea typeface="Open Sans"/>
                <a:cs typeface="Open Sans"/>
                <a:sym typeface="Open Sans"/>
              </a:defRPr>
            </a:lvl1pPr>
            <a:lvl2pPr marL="1219170" lvl="1" indent="-304792" algn="l">
              <a:lnSpc>
                <a:spcPct val="90000"/>
              </a:lnSpc>
              <a:spcBef>
                <a:spcPts val="533"/>
              </a:spcBef>
              <a:spcAft>
                <a:spcPts val="0"/>
              </a:spcAft>
              <a:buClr>
                <a:schemeClr val="dk1"/>
              </a:buClr>
              <a:buSzPts val="1500"/>
              <a:buNone/>
              <a:defRPr/>
            </a:lvl2pPr>
            <a:lvl3pPr marL="1828754" lvl="2" indent="-304792" algn="l">
              <a:lnSpc>
                <a:spcPct val="90000"/>
              </a:lnSpc>
              <a:spcBef>
                <a:spcPts val="533"/>
              </a:spcBef>
              <a:spcAft>
                <a:spcPts val="0"/>
              </a:spcAft>
              <a:buClr>
                <a:schemeClr val="dk1"/>
              </a:buClr>
              <a:buSzPts val="1200"/>
              <a:buNone/>
              <a:defRPr/>
            </a:lvl3pPr>
            <a:lvl4pPr marL="2438339" lvl="3" indent="-304792" algn="l">
              <a:lnSpc>
                <a:spcPct val="90000"/>
              </a:lnSpc>
              <a:spcBef>
                <a:spcPts val="533"/>
              </a:spcBef>
              <a:spcAft>
                <a:spcPts val="0"/>
              </a:spcAft>
              <a:buClr>
                <a:schemeClr val="dk1"/>
              </a:buClr>
              <a:buSzPts val="1200"/>
              <a:buNone/>
              <a:defRPr/>
            </a:lvl4pPr>
            <a:lvl5pPr marL="3047924" lvl="4" indent="-304792" algn="l">
              <a:lnSpc>
                <a:spcPct val="90000"/>
              </a:lnSpc>
              <a:spcBef>
                <a:spcPts val="533"/>
              </a:spcBef>
              <a:spcAft>
                <a:spcPts val="0"/>
              </a:spcAft>
              <a:buClr>
                <a:schemeClr val="dk1"/>
              </a:buClr>
              <a:buSzPts val="12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0" name="Google Shape;50;p18"/>
          <p:cNvSpPr txBox="1">
            <a:spLocks noGrp="1"/>
          </p:cNvSpPr>
          <p:nvPr>
            <p:ph type="body" idx="4"/>
          </p:nvPr>
        </p:nvSpPr>
        <p:spPr>
          <a:xfrm>
            <a:off x="605365" y="2218944"/>
            <a:ext cx="5425440" cy="3425713"/>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51" name="Google Shape;51;p18"/>
          <p:cNvSpPr txBox="1">
            <a:spLocks noGrp="1"/>
          </p:cNvSpPr>
          <p:nvPr>
            <p:ph type="body" idx="5"/>
          </p:nvPr>
        </p:nvSpPr>
        <p:spPr>
          <a:xfrm>
            <a:off x="6161195" y="1645680"/>
            <a:ext cx="5425440" cy="3998976"/>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428965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2"/>
        <p:cNvGrpSpPr/>
        <p:nvPr/>
      </p:nvGrpSpPr>
      <p:grpSpPr>
        <a:xfrm>
          <a:off x="0" y="0"/>
          <a:ext cx="0" cy="0"/>
          <a:chOff x="0" y="0"/>
          <a:chExt cx="0" cy="0"/>
        </a:xfrm>
      </p:grpSpPr>
      <p:sp>
        <p:nvSpPr>
          <p:cNvPr id="53" name="Google Shape;53;p19"/>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54" name="Google Shape;54;p19"/>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19"/>
          <p:cNvSpPr txBox="1">
            <a:spLocks noGrp="1"/>
          </p:cNvSpPr>
          <p:nvPr>
            <p:ph type="body" idx="1"/>
          </p:nvPr>
        </p:nvSpPr>
        <p:spPr>
          <a:xfrm>
            <a:off x="8061107" y="5735907"/>
            <a:ext cx="3530000" cy="603200"/>
          </a:xfrm>
          <a:prstGeom prst="rect">
            <a:avLst/>
          </a:prstGeom>
          <a:noFill/>
          <a:ln>
            <a:noFill/>
          </a:ln>
        </p:spPr>
        <p:txBody>
          <a:bodyPr spcFirstLastPara="1" wrap="square" lIns="68575" tIns="34275" rIns="68575" bIns="34275" anchor="b" anchorCtr="0">
            <a:normAutofit/>
          </a:bodyPr>
          <a:lstStyle>
            <a:lvl1pPr marL="609585" lvl="0" indent="-304792" algn="r">
              <a:lnSpc>
                <a:spcPct val="90000"/>
              </a:lnSpc>
              <a:spcBef>
                <a:spcPts val="1067"/>
              </a:spcBef>
              <a:spcAft>
                <a:spcPts val="0"/>
              </a:spcAft>
              <a:buClr>
                <a:schemeClr val="dk1"/>
              </a:buClr>
              <a:buSzPts val="1100"/>
              <a:buFont typeface="Quattrocento Sans"/>
              <a:buNone/>
              <a:defRPr sz="1467" b="0" i="1">
                <a:latin typeface="Quattrocento Sans"/>
                <a:ea typeface="Quattrocento Sans"/>
                <a:cs typeface="Quattrocento Sans"/>
                <a:sym typeface="Quattrocento Sans"/>
              </a:defRPr>
            </a:lvl1pPr>
            <a:lvl2pPr marL="1219170" lvl="1" indent="-304792" algn="l">
              <a:lnSpc>
                <a:spcPct val="90000"/>
              </a:lnSpc>
              <a:spcBef>
                <a:spcPts val="533"/>
              </a:spcBef>
              <a:spcAft>
                <a:spcPts val="0"/>
              </a:spcAft>
              <a:buClr>
                <a:schemeClr val="dk1"/>
              </a:buClr>
              <a:buSzPts val="1500"/>
              <a:buNone/>
              <a:defRPr/>
            </a:lvl2pPr>
            <a:lvl3pPr marL="1828754" lvl="2" indent="-304792" algn="l">
              <a:lnSpc>
                <a:spcPct val="90000"/>
              </a:lnSpc>
              <a:spcBef>
                <a:spcPts val="533"/>
              </a:spcBef>
              <a:spcAft>
                <a:spcPts val="0"/>
              </a:spcAft>
              <a:buClr>
                <a:schemeClr val="dk1"/>
              </a:buClr>
              <a:buSzPts val="1200"/>
              <a:buNone/>
              <a:defRPr/>
            </a:lvl3pPr>
            <a:lvl4pPr marL="2438339" lvl="3" indent="-304792" algn="l">
              <a:lnSpc>
                <a:spcPct val="90000"/>
              </a:lnSpc>
              <a:spcBef>
                <a:spcPts val="533"/>
              </a:spcBef>
              <a:spcAft>
                <a:spcPts val="0"/>
              </a:spcAft>
              <a:buClr>
                <a:schemeClr val="dk1"/>
              </a:buClr>
              <a:buSzPts val="1200"/>
              <a:buNone/>
              <a:defRPr/>
            </a:lvl4pPr>
            <a:lvl5pPr marL="3047924" lvl="4" indent="-304792" algn="l">
              <a:lnSpc>
                <a:spcPct val="90000"/>
              </a:lnSpc>
              <a:spcBef>
                <a:spcPts val="533"/>
              </a:spcBef>
              <a:spcAft>
                <a:spcPts val="0"/>
              </a:spcAft>
              <a:buClr>
                <a:schemeClr val="dk1"/>
              </a:buClr>
              <a:buSzPts val="12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6" name="Google Shape;56;p19"/>
          <p:cNvSpPr txBox="1">
            <a:spLocks noGrp="1"/>
          </p:cNvSpPr>
          <p:nvPr>
            <p:ph type="body" idx="2"/>
          </p:nvPr>
        </p:nvSpPr>
        <p:spPr>
          <a:xfrm>
            <a:off x="605264" y="5983107"/>
            <a:ext cx="5180800" cy="356000"/>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1067"/>
              </a:spcBef>
              <a:spcAft>
                <a:spcPts val="0"/>
              </a:spcAft>
              <a:buClr>
                <a:schemeClr val="dk1"/>
              </a:buClr>
              <a:buSzPts val="800"/>
              <a:buFont typeface="Open Sans"/>
              <a:buNone/>
              <a:defRPr sz="1067" b="0" i="0">
                <a:latin typeface="Open Sans"/>
                <a:ea typeface="Open Sans"/>
                <a:cs typeface="Open Sans"/>
                <a:sym typeface="Open Sans"/>
              </a:defRPr>
            </a:lvl1pPr>
            <a:lvl2pPr marL="1219170" lvl="1" indent="-304792" algn="l">
              <a:lnSpc>
                <a:spcPct val="90000"/>
              </a:lnSpc>
              <a:spcBef>
                <a:spcPts val="533"/>
              </a:spcBef>
              <a:spcAft>
                <a:spcPts val="0"/>
              </a:spcAft>
              <a:buClr>
                <a:schemeClr val="dk1"/>
              </a:buClr>
              <a:buSzPts val="1500"/>
              <a:buNone/>
              <a:defRPr/>
            </a:lvl2pPr>
            <a:lvl3pPr marL="1828754" lvl="2" indent="-304792" algn="l">
              <a:lnSpc>
                <a:spcPct val="90000"/>
              </a:lnSpc>
              <a:spcBef>
                <a:spcPts val="533"/>
              </a:spcBef>
              <a:spcAft>
                <a:spcPts val="0"/>
              </a:spcAft>
              <a:buClr>
                <a:schemeClr val="dk1"/>
              </a:buClr>
              <a:buSzPts val="1200"/>
              <a:buNone/>
              <a:defRPr/>
            </a:lvl3pPr>
            <a:lvl4pPr marL="2438339" lvl="3" indent="-304792" algn="l">
              <a:lnSpc>
                <a:spcPct val="90000"/>
              </a:lnSpc>
              <a:spcBef>
                <a:spcPts val="533"/>
              </a:spcBef>
              <a:spcAft>
                <a:spcPts val="0"/>
              </a:spcAft>
              <a:buClr>
                <a:schemeClr val="dk1"/>
              </a:buClr>
              <a:buSzPts val="1200"/>
              <a:buNone/>
              <a:defRPr/>
            </a:lvl4pPr>
            <a:lvl5pPr marL="3047924" lvl="4" indent="-304792" algn="l">
              <a:lnSpc>
                <a:spcPct val="90000"/>
              </a:lnSpc>
              <a:spcBef>
                <a:spcPts val="533"/>
              </a:spcBef>
              <a:spcAft>
                <a:spcPts val="0"/>
              </a:spcAft>
              <a:buClr>
                <a:schemeClr val="dk1"/>
              </a:buClr>
              <a:buSzPts val="12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7" name="Google Shape;57;p19"/>
          <p:cNvSpPr txBox="1">
            <a:spLocks noGrp="1"/>
          </p:cNvSpPr>
          <p:nvPr>
            <p:ph type="body" idx="3"/>
          </p:nvPr>
        </p:nvSpPr>
        <p:spPr>
          <a:xfrm>
            <a:off x="605364" y="1645920"/>
            <a:ext cx="5425440" cy="376732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58" name="Google Shape;58;p19"/>
          <p:cNvSpPr txBox="1">
            <a:spLocks noGrp="1"/>
          </p:cNvSpPr>
          <p:nvPr>
            <p:ph type="body" idx="4"/>
          </p:nvPr>
        </p:nvSpPr>
        <p:spPr>
          <a:xfrm>
            <a:off x="6161199" y="1645920"/>
            <a:ext cx="5425440" cy="376732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2119559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9"/>
        <p:cNvGrpSpPr/>
        <p:nvPr/>
      </p:nvGrpSpPr>
      <p:grpSpPr>
        <a:xfrm>
          <a:off x="0" y="0"/>
          <a:ext cx="0" cy="0"/>
          <a:chOff x="0" y="0"/>
          <a:chExt cx="0" cy="0"/>
        </a:xfrm>
      </p:grpSpPr>
      <p:sp>
        <p:nvSpPr>
          <p:cNvPr id="60" name="Google Shape;60;p20"/>
          <p:cNvSpPr txBox="1">
            <a:spLocks noGrp="1"/>
          </p:cNvSpPr>
          <p:nvPr>
            <p:ph type="body" idx="1"/>
          </p:nvPr>
        </p:nvSpPr>
        <p:spPr>
          <a:xfrm>
            <a:off x="605264" y="2218944"/>
            <a:ext cx="5425440" cy="4552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500"/>
              <a:buFont typeface="Open Sans SemiBold"/>
              <a:buNone/>
              <a:defRPr sz="2000" b="1" i="0">
                <a:latin typeface="Open Sans SemiBold"/>
                <a:ea typeface="Open Sans SemiBold"/>
                <a:cs typeface="Open Sans SemiBold"/>
                <a:sym typeface="Open Sans SemiBold"/>
              </a:defRPr>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61" name="Google Shape;61;p20"/>
          <p:cNvSpPr txBox="1">
            <a:spLocks noGrp="1"/>
          </p:cNvSpPr>
          <p:nvPr>
            <p:ph type="body" idx="2"/>
          </p:nvPr>
        </p:nvSpPr>
        <p:spPr>
          <a:xfrm>
            <a:off x="6172200" y="2218944"/>
            <a:ext cx="5425440" cy="4552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500"/>
              <a:buFont typeface="Open Sans SemiBold"/>
              <a:buNone/>
              <a:defRPr sz="20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62" name="Google Shape;62;p20"/>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63" name="Google Shape;63;p20"/>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20"/>
          <p:cNvSpPr txBox="1">
            <a:spLocks noGrp="1"/>
          </p:cNvSpPr>
          <p:nvPr>
            <p:ph type="body" idx="3"/>
          </p:nvPr>
        </p:nvSpPr>
        <p:spPr>
          <a:xfrm>
            <a:off x="605264" y="1648865"/>
            <a:ext cx="10985840" cy="439200"/>
          </a:xfrm>
          <a:prstGeom prst="rect">
            <a:avLst/>
          </a:prstGeom>
          <a:noFill/>
          <a:ln>
            <a:noFill/>
          </a:ln>
        </p:spPr>
        <p:txBody>
          <a:bodyPr spcFirstLastPara="1" wrap="square" lIns="68575" tIns="34275" rIns="68575" bIns="34275" anchor="t" anchorCtr="0">
            <a:normAutofit/>
          </a:bodyPr>
          <a:lstStyle>
            <a:lvl1pPr marL="609585" lvl="0" indent="-304792" algn="l">
              <a:lnSpc>
                <a:spcPct val="100000"/>
              </a:lnSpc>
              <a:spcBef>
                <a:spcPts val="0"/>
              </a:spcBef>
              <a:spcAft>
                <a:spcPts val="0"/>
              </a:spcAft>
              <a:buClr>
                <a:schemeClr val="dk1"/>
              </a:buClr>
              <a:buSzPts val="1500"/>
              <a:buFont typeface="Open Sans SemiBold"/>
              <a:buNone/>
              <a:defRPr b="1" i="0">
                <a:solidFill>
                  <a:schemeClr val="accent6"/>
                </a:solidFill>
                <a:latin typeface="Open Sans SemiBold"/>
                <a:ea typeface="Open Sans SemiBold"/>
                <a:cs typeface="Open Sans SemiBold"/>
                <a:sym typeface="Open Sans SemiBold"/>
              </a:defRPr>
            </a:lvl1pPr>
            <a:lvl2pPr marL="1219170" lvl="1" indent="-304792" algn="l">
              <a:lnSpc>
                <a:spcPct val="90000"/>
              </a:lnSpc>
              <a:spcBef>
                <a:spcPts val="533"/>
              </a:spcBef>
              <a:spcAft>
                <a:spcPts val="0"/>
              </a:spcAft>
              <a:buClr>
                <a:schemeClr val="dk1"/>
              </a:buClr>
              <a:buSzPts val="1500"/>
              <a:buNone/>
              <a:defRPr b="1" i="0">
                <a:latin typeface="Quattrocento Sans"/>
                <a:ea typeface="Quattrocento Sans"/>
                <a:cs typeface="Quattrocento Sans"/>
                <a:sym typeface="Quattrocento Sans"/>
              </a:defRPr>
            </a:lvl2pPr>
            <a:lvl3pPr marL="1828754" lvl="2"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3pPr>
            <a:lvl4pPr marL="2438339" lvl="3"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4pPr>
            <a:lvl5pPr marL="3047924" lvl="4" indent="-304792" algn="l">
              <a:lnSpc>
                <a:spcPct val="90000"/>
              </a:lnSpc>
              <a:spcBef>
                <a:spcPts val="533"/>
              </a:spcBef>
              <a:spcAft>
                <a:spcPts val="0"/>
              </a:spcAft>
              <a:buClr>
                <a:schemeClr val="dk1"/>
              </a:buClr>
              <a:buSzPts val="1200"/>
              <a:buNone/>
              <a:defRPr b="1" i="0">
                <a:latin typeface="Quattrocento Sans"/>
                <a:ea typeface="Quattrocento Sans"/>
                <a:cs typeface="Quattrocento Sans"/>
                <a:sym typeface="Quattrocento Sans"/>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5" name="Google Shape;65;p20"/>
          <p:cNvSpPr txBox="1">
            <a:spLocks noGrp="1"/>
          </p:cNvSpPr>
          <p:nvPr>
            <p:ph type="body" idx="4"/>
          </p:nvPr>
        </p:nvSpPr>
        <p:spPr>
          <a:xfrm>
            <a:off x="8061107" y="5735907"/>
            <a:ext cx="3530000" cy="603200"/>
          </a:xfrm>
          <a:prstGeom prst="rect">
            <a:avLst/>
          </a:prstGeom>
          <a:noFill/>
          <a:ln>
            <a:noFill/>
          </a:ln>
        </p:spPr>
        <p:txBody>
          <a:bodyPr spcFirstLastPara="1" wrap="square" lIns="68575" tIns="34275" rIns="68575" bIns="34275" anchor="b" anchorCtr="0">
            <a:normAutofit/>
          </a:bodyPr>
          <a:lstStyle>
            <a:lvl1pPr marL="609585" lvl="0" indent="-304792" algn="r">
              <a:lnSpc>
                <a:spcPct val="90000"/>
              </a:lnSpc>
              <a:spcBef>
                <a:spcPts val="1067"/>
              </a:spcBef>
              <a:spcAft>
                <a:spcPts val="0"/>
              </a:spcAft>
              <a:buClr>
                <a:schemeClr val="dk1"/>
              </a:buClr>
              <a:buSzPts val="1100"/>
              <a:buFont typeface="Quattrocento Sans"/>
              <a:buNone/>
              <a:defRPr sz="1467" b="0" i="1">
                <a:latin typeface="Quattrocento Sans"/>
                <a:ea typeface="Quattrocento Sans"/>
                <a:cs typeface="Quattrocento Sans"/>
                <a:sym typeface="Quattrocento Sans"/>
              </a:defRPr>
            </a:lvl1pPr>
            <a:lvl2pPr marL="1219170" lvl="1" indent="-304792" algn="l">
              <a:lnSpc>
                <a:spcPct val="90000"/>
              </a:lnSpc>
              <a:spcBef>
                <a:spcPts val="533"/>
              </a:spcBef>
              <a:spcAft>
                <a:spcPts val="0"/>
              </a:spcAft>
              <a:buClr>
                <a:schemeClr val="dk1"/>
              </a:buClr>
              <a:buSzPts val="1500"/>
              <a:buNone/>
              <a:defRPr/>
            </a:lvl2pPr>
            <a:lvl3pPr marL="1828754" lvl="2" indent="-304792" algn="l">
              <a:lnSpc>
                <a:spcPct val="90000"/>
              </a:lnSpc>
              <a:spcBef>
                <a:spcPts val="533"/>
              </a:spcBef>
              <a:spcAft>
                <a:spcPts val="0"/>
              </a:spcAft>
              <a:buClr>
                <a:schemeClr val="dk1"/>
              </a:buClr>
              <a:buSzPts val="1200"/>
              <a:buNone/>
              <a:defRPr/>
            </a:lvl3pPr>
            <a:lvl4pPr marL="2438339" lvl="3" indent="-304792" algn="l">
              <a:lnSpc>
                <a:spcPct val="90000"/>
              </a:lnSpc>
              <a:spcBef>
                <a:spcPts val="533"/>
              </a:spcBef>
              <a:spcAft>
                <a:spcPts val="0"/>
              </a:spcAft>
              <a:buClr>
                <a:schemeClr val="dk1"/>
              </a:buClr>
              <a:buSzPts val="1200"/>
              <a:buNone/>
              <a:defRPr/>
            </a:lvl4pPr>
            <a:lvl5pPr marL="3047924" lvl="4" indent="-304792" algn="l">
              <a:lnSpc>
                <a:spcPct val="90000"/>
              </a:lnSpc>
              <a:spcBef>
                <a:spcPts val="533"/>
              </a:spcBef>
              <a:spcAft>
                <a:spcPts val="0"/>
              </a:spcAft>
              <a:buClr>
                <a:schemeClr val="dk1"/>
              </a:buClr>
              <a:buSzPts val="12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6" name="Google Shape;66;p20"/>
          <p:cNvSpPr txBox="1">
            <a:spLocks noGrp="1"/>
          </p:cNvSpPr>
          <p:nvPr>
            <p:ph type="body" idx="5"/>
          </p:nvPr>
        </p:nvSpPr>
        <p:spPr>
          <a:xfrm>
            <a:off x="605264" y="5983107"/>
            <a:ext cx="5180800" cy="356000"/>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1067"/>
              </a:spcBef>
              <a:spcAft>
                <a:spcPts val="0"/>
              </a:spcAft>
              <a:buClr>
                <a:schemeClr val="dk1"/>
              </a:buClr>
              <a:buSzPts val="800"/>
              <a:buFont typeface="Open Sans"/>
              <a:buNone/>
              <a:defRPr sz="1067" b="0" i="0">
                <a:latin typeface="Open Sans"/>
                <a:ea typeface="Open Sans"/>
                <a:cs typeface="Open Sans"/>
                <a:sym typeface="Open Sans"/>
              </a:defRPr>
            </a:lvl1pPr>
            <a:lvl2pPr marL="1219170" lvl="1" indent="-304792" algn="l">
              <a:lnSpc>
                <a:spcPct val="90000"/>
              </a:lnSpc>
              <a:spcBef>
                <a:spcPts val="533"/>
              </a:spcBef>
              <a:spcAft>
                <a:spcPts val="0"/>
              </a:spcAft>
              <a:buClr>
                <a:schemeClr val="dk1"/>
              </a:buClr>
              <a:buSzPts val="1500"/>
              <a:buNone/>
              <a:defRPr/>
            </a:lvl2pPr>
            <a:lvl3pPr marL="1828754" lvl="2" indent="-304792" algn="l">
              <a:lnSpc>
                <a:spcPct val="90000"/>
              </a:lnSpc>
              <a:spcBef>
                <a:spcPts val="533"/>
              </a:spcBef>
              <a:spcAft>
                <a:spcPts val="0"/>
              </a:spcAft>
              <a:buClr>
                <a:schemeClr val="dk1"/>
              </a:buClr>
              <a:buSzPts val="1200"/>
              <a:buNone/>
              <a:defRPr/>
            </a:lvl3pPr>
            <a:lvl4pPr marL="2438339" lvl="3" indent="-304792" algn="l">
              <a:lnSpc>
                <a:spcPct val="90000"/>
              </a:lnSpc>
              <a:spcBef>
                <a:spcPts val="533"/>
              </a:spcBef>
              <a:spcAft>
                <a:spcPts val="0"/>
              </a:spcAft>
              <a:buClr>
                <a:schemeClr val="dk1"/>
              </a:buClr>
              <a:buSzPts val="1200"/>
              <a:buNone/>
              <a:defRPr/>
            </a:lvl4pPr>
            <a:lvl5pPr marL="3047924" lvl="4" indent="-304792" algn="l">
              <a:lnSpc>
                <a:spcPct val="90000"/>
              </a:lnSpc>
              <a:spcBef>
                <a:spcPts val="533"/>
              </a:spcBef>
              <a:spcAft>
                <a:spcPts val="0"/>
              </a:spcAft>
              <a:buClr>
                <a:schemeClr val="dk1"/>
              </a:buClr>
              <a:buSzPts val="12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7" name="Google Shape;67;p20"/>
          <p:cNvSpPr txBox="1">
            <a:spLocks noGrp="1"/>
          </p:cNvSpPr>
          <p:nvPr>
            <p:ph type="body" idx="6"/>
          </p:nvPr>
        </p:nvSpPr>
        <p:spPr>
          <a:xfrm>
            <a:off x="605364" y="2791968"/>
            <a:ext cx="5425440" cy="2779776"/>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68" name="Google Shape;68;p20"/>
          <p:cNvSpPr txBox="1">
            <a:spLocks noGrp="1"/>
          </p:cNvSpPr>
          <p:nvPr>
            <p:ph type="body" idx="7"/>
          </p:nvPr>
        </p:nvSpPr>
        <p:spPr>
          <a:xfrm>
            <a:off x="6172200" y="2791968"/>
            <a:ext cx="5425440" cy="2779776"/>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35334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9"/>
        <p:cNvGrpSpPr/>
        <p:nvPr/>
      </p:nvGrpSpPr>
      <p:grpSpPr>
        <a:xfrm>
          <a:off x="0" y="0"/>
          <a:ext cx="0" cy="0"/>
          <a:chOff x="0" y="0"/>
          <a:chExt cx="0" cy="0"/>
        </a:xfrm>
      </p:grpSpPr>
      <p:sp>
        <p:nvSpPr>
          <p:cNvPr id="70" name="Google Shape;70;p21"/>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21"/>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653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605265" y="188671"/>
            <a:ext cx="10985841"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C8102E"/>
              </a:buClr>
              <a:buSzPts val="3300"/>
              <a:buFont typeface="Open Sans"/>
              <a:buNone/>
              <a:defRPr>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22"/>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sp>
        <p:nvSpPr>
          <p:cNvPr id="75" name="Google Shape;75;p22"/>
          <p:cNvSpPr txBox="1">
            <a:spLocks noGrp="1"/>
          </p:cNvSpPr>
          <p:nvPr>
            <p:ph type="body" idx="1"/>
          </p:nvPr>
        </p:nvSpPr>
        <p:spPr>
          <a:xfrm>
            <a:off x="605365" y="1645920"/>
            <a:ext cx="10984992" cy="4615395"/>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500"/>
              <a:buNone/>
              <a:defRPr/>
            </a:lvl1pPr>
            <a:lvl2pPr marL="1219170" lvl="1" indent="-431789" algn="l">
              <a:lnSpc>
                <a:spcPct val="90000"/>
              </a:lnSpc>
              <a:spcBef>
                <a:spcPts val="533"/>
              </a:spcBef>
              <a:spcAft>
                <a:spcPts val="0"/>
              </a:spcAft>
              <a:buSzPts val="1500"/>
              <a:buChar char="•"/>
              <a:defRPr/>
            </a:lvl2pPr>
            <a:lvl3pPr marL="1828754" lvl="2" indent="-406390" algn="l">
              <a:lnSpc>
                <a:spcPct val="90000"/>
              </a:lnSpc>
              <a:spcBef>
                <a:spcPts val="533"/>
              </a:spcBef>
              <a:spcAft>
                <a:spcPts val="0"/>
              </a:spcAft>
              <a:buSzPts val="12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3055594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1" descr="Graphical user interface, text&#10;&#10;Description automatically generated"/>
          <p:cNvPicPr preferRelativeResize="0"/>
          <p:nvPr/>
        </p:nvPicPr>
        <p:blipFill rotWithShape="1">
          <a:blip r:embed="rId22">
            <a:alphaModFix/>
          </a:blip>
          <a:srcRect/>
          <a:stretch/>
        </p:blipFill>
        <p:spPr>
          <a:xfrm>
            <a:off x="0" y="1"/>
            <a:ext cx="12192003" cy="6858001"/>
          </a:xfrm>
          <a:prstGeom prst="rect">
            <a:avLst/>
          </a:prstGeom>
          <a:noFill/>
          <a:ln>
            <a:noFill/>
          </a:ln>
        </p:spPr>
      </p:pic>
      <p:sp>
        <p:nvSpPr>
          <p:cNvPr id="7" name="Google Shape;7;p11"/>
          <p:cNvSpPr txBox="1">
            <a:spLocks noGrp="1"/>
          </p:cNvSpPr>
          <p:nvPr>
            <p:ph type="title"/>
          </p:nvPr>
        </p:nvSpPr>
        <p:spPr>
          <a:xfrm>
            <a:off x="663880" y="681037"/>
            <a:ext cx="10690000" cy="13256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dk1"/>
              </a:buClr>
              <a:buSzPts val="3300"/>
              <a:buFont typeface="Open Sans"/>
              <a:buNone/>
              <a:defRPr sz="33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11"/>
          <p:cNvSpPr txBox="1">
            <a:spLocks noGrp="1"/>
          </p:cNvSpPr>
          <p:nvPr>
            <p:ph type="body" idx="1"/>
          </p:nvPr>
        </p:nvSpPr>
        <p:spPr>
          <a:xfrm>
            <a:off x="663880" y="2558971"/>
            <a:ext cx="10690000" cy="37220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chemeClr val="dk1"/>
              </a:buClr>
              <a:buSzPts val="1500"/>
              <a:buFont typeface="Open Sans SemiBold"/>
              <a:buNone/>
              <a:defRPr sz="1500" b="1" i="0" u="none" strike="noStrike" cap="none">
                <a:solidFill>
                  <a:schemeClr val="dk1"/>
                </a:solidFill>
                <a:latin typeface="Open Sans SemiBold"/>
                <a:ea typeface="Open Sans SemiBold"/>
                <a:cs typeface="Open Sans SemiBold"/>
                <a:sym typeface="Open Sans SemiBold"/>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2pPr>
            <a:lvl3pPr marL="1371600" marR="0" lvl="2"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sldNum" idx="12"/>
          </p:nvPr>
        </p:nvSpPr>
        <p:spPr>
          <a:xfrm>
            <a:off x="11699893" y="6457571"/>
            <a:ext cx="4244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100"/>
              <a:buFont typeface="Arial"/>
              <a:buNone/>
              <a:defRPr sz="1467"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GB" smtClean="0"/>
              <a:pPr/>
              <a:t>‹#›</a:t>
            </a:fld>
            <a:endParaRPr lang="en-GB"/>
          </a:p>
        </p:txBody>
      </p:sp>
      <p:pic>
        <p:nvPicPr>
          <p:cNvPr id="10" name="Google Shape;10;p11" descr="Graphical user interface, text&#10;&#10;Description automatically generated"/>
          <p:cNvPicPr preferRelativeResize="0"/>
          <p:nvPr/>
        </p:nvPicPr>
        <p:blipFill rotWithShape="1">
          <a:blip r:embed="rId22">
            <a:alphaModFix/>
          </a:blip>
          <a:srcRect/>
          <a:stretch/>
        </p:blipFill>
        <p:spPr>
          <a:xfrm>
            <a:off x="0" y="1"/>
            <a:ext cx="12192003" cy="6858001"/>
          </a:xfrm>
          <a:prstGeom prst="rect">
            <a:avLst/>
          </a:prstGeom>
          <a:noFill/>
          <a:ln>
            <a:noFill/>
          </a:ln>
        </p:spPr>
      </p:pic>
    </p:spTree>
    <p:extLst>
      <p:ext uri="{BB962C8B-B14F-4D97-AF65-F5344CB8AC3E}">
        <p14:creationId xmlns:p14="http://schemas.microsoft.com/office/powerpoint/2010/main" val="4135663102"/>
      </p:ext>
    </p:extLst>
  </p:cSld>
  <p:clrMap bg1="lt1" tx1="dk1" bg2="dk2" tx2="lt2" accent1="accent1" accent2="accent2" accent3="accent3" accent4="accent4" accent5="accent5" accent6="accent6" hlink="hlink" folHlink="folHlink"/>
  <p:sldLayoutIdLst>
    <p:sldLayoutId id="2147483665"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4" r:id="rId17"/>
    <p:sldLayoutId id="2147483683" r:id="rId18"/>
    <p:sldLayoutId id="2147483686" r:id="rId19"/>
    <p:sldLayoutId id="214748368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s://www.sciencedirect.com/science/article/pii/S221462962500550X"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www.sciencedirect.com/science/article/pii/S221462962500550X"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sciencedirect.com/science/article/pii/S221462962500550X"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science/article/pii/S221462962500550X"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sciencedirect.com/science/article/pii/S221462962500550X"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0.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0.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7.png"/><Relationship Id="rId9" Type="http://schemas.microsoft.com/office/2007/relationships/hdphoto" Target="../media/hdphoto6.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eprints.gla.ac.uk/316563/6/Guidance%20document.pdf"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journals.sagepub.com/doi/10.1177/1356389020976153"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cecan.ac.uk/wp-content/uploads/2020/09/PSM-Workshop-method.pdf"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www.cecan.ac.uk/wp-content/uploads/2020/09/PSM-Workshop-method.pdf"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7" name="Google Shape;121;p1">
            <a:extLst>
              <a:ext uri="{FF2B5EF4-FFF2-40B4-BE49-F238E27FC236}">
                <a16:creationId xmlns:a16="http://schemas.microsoft.com/office/drawing/2014/main" id="{9B214736-42D0-4F53-7F7C-908242A00FFE}"/>
              </a:ext>
            </a:extLst>
          </p:cNvPr>
          <p:cNvSpPr txBox="1">
            <a:spLocks/>
          </p:cNvSpPr>
          <p:nvPr/>
        </p:nvSpPr>
        <p:spPr>
          <a:xfrm>
            <a:off x="246525" y="1263521"/>
            <a:ext cx="7802589" cy="622240"/>
          </a:xfrm>
          <a:prstGeom prst="rect">
            <a:avLst/>
          </a:prstGeom>
          <a:noFill/>
          <a:ln>
            <a:noFill/>
          </a:ln>
          <a:effectLst>
            <a:outerShdw blurRad="50800" dist="38100" dir="18900000" algn="bl" rotWithShape="0">
              <a:prstClr val="black">
                <a:alpha val="40000"/>
              </a:prstClr>
            </a:outerShdw>
          </a:effectLst>
        </p:spPr>
        <p:txBody>
          <a:bodyPr spcFirstLastPara="1" vert="horz" wrap="square" lIns="24367" tIns="0" rIns="24367" bIns="0" rtlCol="0" anchor="t" anchorCtr="0">
            <a:normAutofit lnSpcReduction="10000"/>
          </a:bodyPr>
          <a:lstStyle>
            <a:lvl1pPr marL="609585" lvl="0" indent="-304792" algn="l" defTabSz="914400" rtl="0" eaLnBrk="1" latinLnBrk="0" hangingPunct="1">
              <a:lnSpc>
                <a:spcPct val="90000"/>
              </a:lnSpc>
              <a:spcBef>
                <a:spcPts val="400"/>
              </a:spcBef>
              <a:spcAft>
                <a:spcPts val="0"/>
              </a:spcAft>
              <a:buClr>
                <a:schemeClr val="lt1"/>
              </a:buClr>
              <a:buSzPts val="1200"/>
              <a:buFont typeface="Open Sans SemiBold"/>
              <a:buNone/>
              <a:defRPr sz="3200" kern="1200">
                <a:solidFill>
                  <a:schemeClr val="lt1"/>
                </a:solidFill>
                <a:latin typeface="+mn-lt"/>
                <a:ea typeface="+mn-ea"/>
                <a:cs typeface="+mn-cs"/>
              </a:defRPr>
            </a:lvl1pPr>
            <a:lvl2pPr marL="1219170" lvl="1"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9pPr>
          </a:lstStyle>
          <a:p>
            <a:pPr marL="71965" indent="0" algn="ctr"/>
            <a:r>
              <a:rPr lang="en-GB" sz="4400" b="1">
                <a:solidFill>
                  <a:schemeClr val="tx1">
                    <a:lumMod val="75000"/>
                    <a:lumOff val="25000"/>
                  </a:schemeClr>
                </a:solidFill>
                <a:cs typeface="+mn-ea"/>
                <a:sym typeface="+mn-lt"/>
              </a:rPr>
              <a:t>Participatory System Mapping</a:t>
            </a:r>
          </a:p>
        </p:txBody>
      </p:sp>
      <p:sp>
        <p:nvSpPr>
          <p:cNvPr id="119" name="Google Shape;119;p1"/>
          <p:cNvSpPr txBox="1">
            <a:spLocks noGrp="1"/>
          </p:cNvSpPr>
          <p:nvPr>
            <p:ph type="sldNum"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GB">
                <a:latin typeface="+mn-lt"/>
                <a:ea typeface="+mn-ea"/>
                <a:cs typeface="+mn-ea"/>
                <a:sym typeface="+mn-lt"/>
              </a:rPr>
              <a:pPr/>
              <a:t>1</a:t>
            </a:fld>
            <a:endParaRPr>
              <a:latin typeface="+mn-lt"/>
              <a:ea typeface="+mn-ea"/>
              <a:cs typeface="+mn-ea"/>
              <a:sym typeface="+mn-lt"/>
            </a:endParaRPr>
          </a:p>
        </p:txBody>
      </p:sp>
      <p:sp>
        <p:nvSpPr>
          <p:cNvPr id="8" name="Text Placeholder 3">
            <a:extLst>
              <a:ext uri="{FF2B5EF4-FFF2-40B4-BE49-F238E27FC236}">
                <a16:creationId xmlns:a16="http://schemas.microsoft.com/office/drawing/2014/main" id="{C58592DF-7B7C-28E7-02FB-303C66433C17}"/>
              </a:ext>
            </a:extLst>
          </p:cNvPr>
          <p:cNvSpPr txBox="1">
            <a:spLocks/>
          </p:cNvSpPr>
          <p:nvPr/>
        </p:nvSpPr>
        <p:spPr>
          <a:xfrm>
            <a:off x="447041" y="4699000"/>
            <a:ext cx="7376159" cy="1885763"/>
          </a:xfrm>
          <a:prstGeom prst="rect">
            <a:avLst/>
          </a:prstGeom>
          <a:noFill/>
          <a:ln>
            <a:noFill/>
          </a:ln>
        </p:spPr>
        <p:txBody>
          <a:bodyPr spcFirstLastPara="1" vert="horz" wrap="square" lIns="18275" tIns="0" rIns="18275" bIns="0" rtlCol="0" anchor="t" anchorCtr="0">
            <a:normAutofit/>
          </a:bodyPr>
          <a:lstStyle>
            <a:lvl1pPr marL="609585" lvl="0" indent="-304792" algn="l" defTabSz="914400" rtl="0" eaLnBrk="1" latinLnBrk="0" hangingPunct="1">
              <a:lnSpc>
                <a:spcPct val="90000"/>
              </a:lnSpc>
              <a:spcBef>
                <a:spcPts val="400"/>
              </a:spcBef>
              <a:spcAft>
                <a:spcPts val="0"/>
              </a:spcAft>
              <a:buClr>
                <a:schemeClr val="lt1"/>
              </a:buClr>
              <a:buSzPts val="1200"/>
              <a:buFont typeface="Open Sans SemiBold"/>
              <a:buNone/>
              <a:defRPr sz="1600" b="0" kern="1200">
                <a:solidFill>
                  <a:schemeClr val="lt1"/>
                </a:solidFill>
                <a:latin typeface="+mn-lt"/>
                <a:ea typeface="+mn-ea"/>
                <a:cs typeface="+mn-cs"/>
              </a:defRPr>
            </a:lvl1pPr>
            <a:lvl2pPr marL="1219170" lvl="1"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9pPr>
          </a:lstStyle>
          <a:p>
            <a:pPr algn="ctr"/>
            <a:r>
              <a:rPr lang="en-GB" sz="1800" b="1">
                <a:solidFill>
                  <a:schemeClr val="tx1"/>
                </a:solidFill>
                <a:cs typeface="+mn-ea"/>
                <a:sym typeface="+mn-lt"/>
              </a:rPr>
              <a:t>Dr Pu Yang</a:t>
            </a:r>
            <a:r>
              <a:rPr lang="en-GB" sz="1800">
                <a:solidFill>
                  <a:schemeClr val="tx1"/>
                </a:solidFill>
                <a:cs typeface="+mn-ea"/>
                <a:sym typeface="+mn-lt"/>
              </a:rPr>
              <a:t>, UCL Institute of Sustainable Resources</a:t>
            </a:r>
          </a:p>
          <a:p>
            <a:pPr algn="ctr"/>
            <a:r>
              <a:rPr lang="en-GB" sz="1800" b="1">
                <a:solidFill>
                  <a:schemeClr val="tx1"/>
                </a:solidFill>
                <a:cs typeface="+mn-ea"/>
                <a:sym typeface="+mn-lt"/>
              </a:rPr>
              <a:t>Dr Brunilde Verrier</a:t>
            </a:r>
            <a:r>
              <a:rPr lang="en-GB" sz="1800">
                <a:solidFill>
                  <a:schemeClr val="tx1"/>
                </a:solidFill>
                <a:cs typeface="+mn-ea"/>
                <a:sym typeface="+mn-lt"/>
              </a:rPr>
              <a:t>, UCL Energy Institute</a:t>
            </a:r>
          </a:p>
          <a:p>
            <a:pPr algn="ctr"/>
            <a:r>
              <a:rPr lang="en-GB" sz="1800" b="1">
                <a:solidFill>
                  <a:schemeClr val="tx1"/>
                </a:solidFill>
                <a:cs typeface="+mn-ea"/>
                <a:sym typeface="+mn-lt"/>
              </a:rPr>
              <a:t>Prof Steve Pye</a:t>
            </a:r>
            <a:r>
              <a:rPr lang="en-GB" sz="1800">
                <a:solidFill>
                  <a:schemeClr val="tx1"/>
                </a:solidFill>
                <a:cs typeface="+mn-ea"/>
                <a:sym typeface="+mn-lt"/>
              </a:rPr>
              <a:t>, UCL Energy Institute</a:t>
            </a:r>
          </a:p>
        </p:txBody>
      </p:sp>
      <p:sp>
        <p:nvSpPr>
          <p:cNvPr id="9" name="Google Shape;121;p1">
            <a:extLst>
              <a:ext uri="{FF2B5EF4-FFF2-40B4-BE49-F238E27FC236}">
                <a16:creationId xmlns:a16="http://schemas.microsoft.com/office/drawing/2014/main" id="{5CC7B5A4-B710-2AF4-19A5-2D8FF3E6D07B}"/>
              </a:ext>
            </a:extLst>
          </p:cNvPr>
          <p:cNvSpPr txBox="1">
            <a:spLocks/>
          </p:cNvSpPr>
          <p:nvPr/>
        </p:nvSpPr>
        <p:spPr>
          <a:xfrm>
            <a:off x="1" y="2158999"/>
            <a:ext cx="8478078" cy="2266763"/>
          </a:xfrm>
          <a:prstGeom prst="rect">
            <a:avLst/>
          </a:prstGeom>
          <a:noFill/>
          <a:ln>
            <a:noFill/>
          </a:ln>
          <a:effectLst/>
        </p:spPr>
        <p:txBody>
          <a:bodyPr spcFirstLastPara="1" vert="horz" wrap="square" lIns="24367" tIns="0" rIns="24367" bIns="0" rtlCol="0" anchor="t" anchorCtr="0">
            <a:normAutofit/>
          </a:bodyPr>
          <a:lstStyle>
            <a:lvl1pPr marL="609585" lvl="0" indent="-304792" algn="l" defTabSz="914400" rtl="0" eaLnBrk="1" latinLnBrk="0" hangingPunct="1">
              <a:lnSpc>
                <a:spcPct val="90000"/>
              </a:lnSpc>
              <a:spcBef>
                <a:spcPts val="400"/>
              </a:spcBef>
              <a:spcAft>
                <a:spcPts val="0"/>
              </a:spcAft>
              <a:buClr>
                <a:schemeClr val="lt1"/>
              </a:buClr>
              <a:buSzPts val="1200"/>
              <a:buFont typeface="Open Sans SemiBold"/>
              <a:buNone/>
              <a:defRPr sz="3200" kern="1200">
                <a:solidFill>
                  <a:schemeClr val="lt1"/>
                </a:solidFill>
                <a:latin typeface="+mn-lt"/>
                <a:ea typeface="+mn-ea"/>
                <a:cs typeface="+mn-cs"/>
              </a:defRPr>
            </a:lvl1pPr>
            <a:lvl2pPr marL="1219170" lvl="1"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533"/>
              </a:spcBef>
              <a:spcAft>
                <a:spcPts val="0"/>
              </a:spcAft>
              <a:buClr>
                <a:schemeClr val="dk1"/>
              </a:buClr>
              <a:buSzPts val="1400"/>
              <a:buFont typeface="Arial" panose="020B0604020202020204" pitchFamily="34" charset="0"/>
              <a:buChar char="•"/>
              <a:defRPr sz="1800" kern="1200">
                <a:solidFill>
                  <a:schemeClr val="tx1"/>
                </a:solidFill>
                <a:latin typeface="+mn-lt"/>
                <a:ea typeface="+mn-ea"/>
                <a:cs typeface="+mn-cs"/>
              </a:defRPr>
            </a:lvl9pPr>
          </a:lstStyle>
          <a:p>
            <a:pPr marL="71965" indent="0" algn="ctr"/>
            <a:endParaRPr lang="en-GB" altLang="zh-CN" sz="2800" b="1" dirty="0">
              <a:solidFill>
                <a:schemeClr val="tx1">
                  <a:lumMod val="65000"/>
                  <a:lumOff val="35000"/>
                </a:schemeClr>
              </a:solidFill>
              <a:cs typeface="+mn-ea"/>
              <a:sym typeface="+mn-lt"/>
            </a:endParaRPr>
          </a:p>
          <a:p>
            <a:pPr marL="71965" indent="0" algn="ctr"/>
            <a:r>
              <a:rPr lang="en-GB" altLang="zh-CN" sz="2800" b="1" dirty="0">
                <a:solidFill>
                  <a:schemeClr val="tx1">
                    <a:lumMod val="65000"/>
                    <a:lumOff val="35000"/>
                  </a:schemeClr>
                </a:solidFill>
                <a:cs typeface="+mn-ea"/>
                <a:sym typeface="+mn-lt"/>
              </a:rPr>
              <a:t>Part I: What is Participatory System Mapping? </a:t>
            </a:r>
          </a:p>
          <a:p>
            <a:pPr marL="71965" indent="0" algn="ctr"/>
            <a:r>
              <a:rPr lang="en-GB" sz="2800" b="1" dirty="0">
                <a:solidFill>
                  <a:schemeClr val="tx1">
                    <a:lumMod val="65000"/>
                    <a:lumOff val="35000"/>
                  </a:schemeClr>
                </a:solidFill>
                <a:cs typeface="+mn-ea"/>
                <a:sym typeface="+mn-lt"/>
              </a:rPr>
              <a:t>Part II: Pros and Cons of </a:t>
            </a:r>
            <a:r>
              <a:rPr lang="en-GB" altLang="zh-CN" sz="2800" b="1" dirty="0">
                <a:solidFill>
                  <a:schemeClr val="tx1">
                    <a:lumMod val="65000"/>
                    <a:lumOff val="35000"/>
                  </a:schemeClr>
                </a:solidFill>
                <a:cs typeface="+mn-ea"/>
                <a:sym typeface="+mn-lt"/>
              </a:rPr>
              <a:t>Participatory System Mapping</a:t>
            </a:r>
            <a:endParaRPr lang="en-GB" sz="2800" b="1" dirty="0">
              <a:solidFill>
                <a:schemeClr val="tx1">
                  <a:lumMod val="65000"/>
                  <a:lumOff val="35000"/>
                </a:schemeClr>
              </a:solidFill>
              <a:cs typeface="+mn-ea"/>
              <a:sym typeface="+mn-lt"/>
            </a:endParaRPr>
          </a:p>
          <a:p>
            <a:pPr marL="71965" indent="0" algn="ctr"/>
            <a:r>
              <a:rPr lang="en-GB" sz="2800" b="1" dirty="0">
                <a:solidFill>
                  <a:schemeClr val="tx1">
                    <a:lumMod val="65000"/>
                    <a:lumOff val="35000"/>
                  </a:schemeClr>
                </a:solidFill>
                <a:cs typeface="+mn-ea"/>
                <a:sym typeface="+mn-lt"/>
              </a:rPr>
              <a:t>Part III: Case study for Kenya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56C3-5C37-6BBA-694D-CD7B6DFD11D9}"/>
              </a:ext>
            </a:extLst>
          </p:cNvPr>
          <p:cNvSpPr>
            <a:spLocks noGrp="1"/>
          </p:cNvSpPr>
          <p:nvPr>
            <p:ph type="title"/>
          </p:nvPr>
        </p:nvSpPr>
        <p:spPr/>
        <p:txBody>
          <a:bodyPr/>
          <a:lstStyle/>
          <a:p>
            <a:r>
              <a:rPr lang="en-GB" b="1" dirty="0">
                <a:latin typeface="+mn-lt"/>
                <a:ea typeface="+mn-ea"/>
                <a:cs typeface="+mn-ea"/>
                <a:sym typeface="+mn-lt"/>
              </a:rPr>
              <a:t>The Facilitation Team</a:t>
            </a:r>
          </a:p>
        </p:txBody>
      </p:sp>
      <p:sp>
        <p:nvSpPr>
          <p:cNvPr id="3" name="Slide Number Placeholder 2">
            <a:extLst>
              <a:ext uri="{FF2B5EF4-FFF2-40B4-BE49-F238E27FC236}">
                <a16:creationId xmlns:a16="http://schemas.microsoft.com/office/drawing/2014/main" id="{E6DF1F87-B399-F8A0-0ECB-D46DB79FA80C}"/>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10</a:t>
            </a:fld>
            <a:endParaRPr lang="en-GB">
              <a:latin typeface="+mn-lt"/>
              <a:ea typeface="+mn-ea"/>
              <a:cs typeface="+mn-ea"/>
              <a:sym typeface="+mn-lt"/>
            </a:endParaRPr>
          </a:p>
        </p:txBody>
      </p:sp>
      <p:grpSp>
        <p:nvGrpSpPr>
          <p:cNvPr id="5" name="ï$ḷid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25256E7B-D15A-46D1-8ED5-824634F56A58}"/>
              </a:ext>
            </a:extLst>
          </p:cNvPr>
          <p:cNvGrpSpPr>
            <a:grpSpLocks noChangeAspect="1"/>
          </p:cNvGrpSpPr>
          <p:nvPr/>
        </p:nvGrpSpPr>
        <p:grpSpPr>
          <a:xfrm>
            <a:off x="673100" y="1756101"/>
            <a:ext cx="10845800" cy="4603350"/>
            <a:chOff x="673100" y="1543450"/>
            <a:chExt cx="10845800" cy="4603350"/>
          </a:xfrm>
        </p:grpSpPr>
        <p:grpSp>
          <p:nvGrpSpPr>
            <p:cNvPr id="6" name="iŝľîďê">
              <a:extLst>
                <a:ext uri="{FF2B5EF4-FFF2-40B4-BE49-F238E27FC236}">
                  <a16:creationId xmlns:a16="http://schemas.microsoft.com/office/drawing/2014/main" id="{03D31186-5E51-44BD-87BB-EA6BE29AE491}"/>
                </a:ext>
              </a:extLst>
            </p:cNvPr>
            <p:cNvGrpSpPr/>
            <p:nvPr/>
          </p:nvGrpSpPr>
          <p:grpSpPr>
            <a:xfrm>
              <a:off x="3620527" y="2937982"/>
              <a:ext cx="4952534" cy="3208818"/>
              <a:chOff x="3620527" y="2937982"/>
              <a:chExt cx="4952534" cy="3208818"/>
            </a:xfrm>
          </p:grpSpPr>
          <p:sp>
            <p:nvSpPr>
              <p:cNvPr id="27" name="íšļïḓê">
                <a:extLst>
                  <a:ext uri="{FF2B5EF4-FFF2-40B4-BE49-F238E27FC236}">
                    <a16:creationId xmlns:a16="http://schemas.microsoft.com/office/drawing/2014/main" id="{F9C6376D-4976-4A3E-88CF-7C0B2AB44E29}"/>
                  </a:ext>
                </a:extLst>
              </p:cNvPr>
              <p:cNvSpPr/>
              <p:nvPr/>
            </p:nvSpPr>
            <p:spPr bwMode="auto">
              <a:xfrm>
                <a:off x="3620527" y="2971333"/>
                <a:ext cx="676433" cy="2717607"/>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chemeClr val="bg1">
                  <a:lumMod val="85000"/>
                </a:schemeClr>
              </a:solidFill>
              <a:ln>
                <a:noFill/>
              </a:ln>
              <a:effectLst/>
            </p:spPr>
            <p:txBody>
              <a:bodyPr vert="horz" wrap="square" lIns="91440" tIns="45720" rIns="91440" bIns="45720" numCol="1" anchor="t" anchorCtr="0" compatLnSpc="1">
                <a:prstTxWarp prst="textNoShape">
                  <a:avLst/>
                </a:prstTxWarp>
                <a:normAutofit/>
              </a:bodyPr>
              <a:lstStyle>
                <a:defPPr>
                  <a:defRPr lang="en-US"/>
                </a:defPPr>
                <a:lvl1pPr marL="0" algn="l" defTabSz="713232" rtl="0" eaLnBrk="1" latinLnBrk="0" hangingPunct="1">
                  <a:defRPr sz="1404" kern="1200">
                    <a:solidFill>
                      <a:schemeClr val="tx1"/>
                    </a:solidFill>
                  </a:defRPr>
                </a:lvl1pPr>
                <a:lvl2pPr marL="356616" algn="l" defTabSz="713232" rtl="0" eaLnBrk="1" latinLnBrk="0" hangingPunct="1">
                  <a:defRPr sz="1404" kern="1200">
                    <a:solidFill>
                      <a:schemeClr val="tx1"/>
                    </a:solidFill>
                  </a:defRPr>
                </a:lvl2pPr>
                <a:lvl3pPr marL="713232" algn="l" defTabSz="713232" rtl="0" eaLnBrk="1" latinLnBrk="0" hangingPunct="1">
                  <a:defRPr sz="1404" kern="1200">
                    <a:solidFill>
                      <a:schemeClr val="tx1"/>
                    </a:solidFill>
                  </a:defRPr>
                </a:lvl3pPr>
                <a:lvl4pPr marL="1069848" algn="l" defTabSz="713232" rtl="0" eaLnBrk="1" latinLnBrk="0" hangingPunct="1">
                  <a:defRPr sz="1404" kern="1200">
                    <a:solidFill>
                      <a:schemeClr val="tx1"/>
                    </a:solidFill>
                  </a:defRPr>
                </a:lvl4pPr>
                <a:lvl5pPr marL="1426464" algn="l" defTabSz="713232" rtl="0" eaLnBrk="1" latinLnBrk="0" hangingPunct="1">
                  <a:defRPr sz="1404" kern="1200">
                    <a:solidFill>
                      <a:schemeClr val="tx1"/>
                    </a:solidFill>
                  </a:defRPr>
                </a:lvl5pPr>
                <a:lvl6pPr marL="1783080" algn="l" defTabSz="713232" rtl="0" eaLnBrk="1" latinLnBrk="0" hangingPunct="1">
                  <a:defRPr sz="1404" kern="1200">
                    <a:solidFill>
                      <a:schemeClr val="tx1"/>
                    </a:solidFill>
                  </a:defRPr>
                </a:lvl6pPr>
                <a:lvl7pPr marL="2139696" algn="l" defTabSz="713232" rtl="0" eaLnBrk="1" latinLnBrk="0" hangingPunct="1">
                  <a:defRPr sz="1404" kern="1200">
                    <a:solidFill>
                      <a:schemeClr val="tx1"/>
                    </a:solidFill>
                  </a:defRPr>
                </a:lvl7pPr>
                <a:lvl8pPr marL="2496312" algn="l" defTabSz="713232" rtl="0" eaLnBrk="1" latinLnBrk="0" hangingPunct="1">
                  <a:defRPr sz="1404" kern="1200">
                    <a:solidFill>
                      <a:schemeClr val="tx1"/>
                    </a:solidFill>
                  </a:defRPr>
                </a:lvl8pPr>
                <a:lvl9pPr marL="2852928" algn="l" defTabSz="713232" rtl="0" eaLnBrk="1" latinLnBrk="0" hangingPunct="1">
                  <a:defRPr sz="1404" kern="1200">
                    <a:solidFill>
                      <a:schemeClr val="tx1"/>
                    </a:solidFill>
                  </a:defRPr>
                </a:lvl9pPr>
              </a:lstStyle>
              <a:p>
                <a:endParaRPr lang="id-ID">
                  <a:cs typeface="+mn-ea"/>
                  <a:sym typeface="+mn-lt"/>
                </a:endParaRPr>
              </a:p>
            </p:txBody>
          </p:sp>
          <p:sp>
            <p:nvSpPr>
              <p:cNvPr id="28" name="îṧḻïḑè">
                <a:extLst>
                  <a:ext uri="{FF2B5EF4-FFF2-40B4-BE49-F238E27FC236}">
                    <a16:creationId xmlns:a16="http://schemas.microsoft.com/office/drawing/2014/main" id="{54477457-42C2-486E-85CF-8118D41176D8}"/>
                  </a:ext>
                </a:extLst>
              </p:cNvPr>
              <p:cNvSpPr/>
              <p:nvPr/>
            </p:nvSpPr>
            <p:spPr bwMode="auto">
              <a:xfrm>
                <a:off x="7691909" y="2937982"/>
                <a:ext cx="881152" cy="2784309"/>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chemeClr val="bg1">
                  <a:lumMod val="85000"/>
                </a:schemeClr>
              </a:solidFill>
              <a:ln>
                <a:noFill/>
              </a:ln>
              <a:effectLst/>
            </p:spPr>
            <p:txBody>
              <a:bodyPr vert="horz" wrap="square" lIns="91440" tIns="45720" rIns="91440" bIns="45720" numCol="1" anchor="t" anchorCtr="0" compatLnSpc="1">
                <a:prstTxWarp prst="textNoShape">
                  <a:avLst/>
                </a:prstTxWarp>
                <a:normAutofit/>
              </a:bodyPr>
              <a:lstStyle>
                <a:defPPr>
                  <a:defRPr lang="en-US"/>
                </a:defPPr>
                <a:lvl1pPr marL="0" algn="l" defTabSz="713232" rtl="0" eaLnBrk="1" latinLnBrk="0" hangingPunct="1">
                  <a:defRPr sz="1404" kern="1200">
                    <a:solidFill>
                      <a:schemeClr val="tx1"/>
                    </a:solidFill>
                  </a:defRPr>
                </a:lvl1pPr>
                <a:lvl2pPr marL="356616" algn="l" defTabSz="713232" rtl="0" eaLnBrk="1" latinLnBrk="0" hangingPunct="1">
                  <a:defRPr sz="1404" kern="1200">
                    <a:solidFill>
                      <a:schemeClr val="tx1"/>
                    </a:solidFill>
                  </a:defRPr>
                </a:lvl2pPr>
                <a:lvl3pPr marL="713232" algn="l" defTabSz="713232" rtl="0" eaLnBrk="1" latinLnBrk="0" hangingPunct="1">
                  <a:defRPr sz="1404" kern="1200">
                    <a:solidFill>
                      <a:schemeClr val="tx1"/>
                    </a:solidFill>
                  </a:defRPr>
                </a:lvl3pPr>
                <a:lvl4pPr marL="1069848" algn="l" defTabSz="713232" rtl="0" eaLnBrk="1" latinLnBrk="0" hangingPunct="1">
                  <a:defRPr sz="1404" kern="1200">
                    <a:solidFill>
                      <a:schemeClr val="tx1"/>
                    </a:solidFill>
                  </a:defRPr>
                </a:lvl4pPr>
                <a:lvl5pPr marL="1426464" algn="l" defTabSz="713232" rtl="0" eaLnBrk="1" latinLnBrk="0" hangingPunct="1">
                  <a:defRPr sz="1404" kern="1200">
                    <a:solidFill>
                      <a:schemeClr val="tx1"/>
                    </a:solidFill>
                  </a:defRPr>
                </a:lvl5pPr>
                <a:lvl6pPr marL="1783080" algn="l" defTabSz="713232" rtl="0" eaLnBrk="1" latinLnBrk="0" hangingPunct="1">
                  <a:defRPr sz="1404" kern="1200">
                    <a:solidFill>
                      <a:schemeClr val="tx1"/>
                    </a:solidFill>
                  </a:defRPr>
                </a:lvl6pPr>
                <a:lvl7pPr marL="2139696" algn="l" defTabSz="713232" rtl="0" eaLnBrk="1" latinLnBrk="0" hangingPunct="1">
                  <a:defRPr sz="1404" kern="1200">
                    <a:solidFill>
                      <a:schemeClr val="tx1"/>
                    </a:solidFill>
                  </a:defRPr>
                </a:lvl7pPr>
                <a:lvl8pPr marL="2496312" algn="l" defTabSz="713232" rtl="0" eaLnBrk="1" latinLnBrk="0" hangingPunct="1">
                  <a:defRPr sz="1404" kern="1200">
                    <a:solidFill>
                      <a:schemeClr val="tx1"/>
                    </a:solidFill>
                  </a:defRPr>
                </a:lvl8pPr>
                <a:lvl9pPr marL="2852928" algn="l" defTabSz="713232" rtl="0" eaLnBrk="1" latinLnBrk="0" hangingPunct="1">
                  <a:defRPr sz="1404" kern="1200">
                    <a:solidFill>
                      <a:schemeClr val="tx1"/>
                    </a:solidFill>
                  </a:defRPr>
                </a:lvl9pPr>
              </a:lstStyle>
              <a:p>
                <a:endParaRPr lang="id-ID">
                  <a:cs typeface="+mn-ea"/>
                  <a:sym typeface="+mn-lt"/>
                </a:endParaRPr>
              </a:p>
            </p:txBody>
          </p:sp>
          <p:sp>
            <p:nvSpPr>
              <p:cNvPr id="29" name="islïḍê">
                <a:extLst>
                  <a:ext uri="{FF2B5EF4-FFF2-40B4-BE49-F238E27FC236}">
                    <a16:creationId xmlns:a16="http://schemas.microsoft.com/office/drawing/2014/main" id="{EC6D37A0-706F-4FA2-9195-EF1147C03B45}"/>
                  </a:ext>
                </a:extLst>
              </p:cNvPr>
              <p:cNvSpPr/>
              <p:nvPr/>
            </p:nvSpPr>
            <p:spPr bwMode="auto">
              <a:xfrm>
                <a:off x="4394574" y="3176003"/>
                <a:ext cx="923737" cy="2879766"/>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chemeClr val="bg1">
                  <a:lumMod val="85000"/>
                </a:schemeClr>
              </a:solidFill>
              <a:ln>
                <a:noFill/>
              </a:ln>
              <a:effectLst/>
            </p:spPr>
            <p:txBody>
              <a:bodyPr vert="horz" wrap="square" lIns="91440" tIns="45720" rIns="91440" bIns="45720" numCol="1" anchor="t" anchorCtr="0" compatLnSpc="1">
                <a:prstTxWarp prst="textNoShape">
                  <a:avLst/>
                </a:prstTxWarp>
                <a:normAutofit/>
              </a:bodyPr>
              <a:lstStyle>
                <a:defPPr>
                  <a:defRPr lang="en-US"/>
                </a:defPPr>
                <a:lvl1pPr marL="0" algn="l" defTabSz="713232" rtl="0" eaLnBrk="1" latinLnBrk="0" hangingPunct="1">
                  <a:defRPr sz="1404" kern="1200">
                    <a:solidFill>
                      <a:schemeClr val="tx1"/>
                    </a:solidFill>
                  </a:defRPr>
                </a:lvl1pPr>
                <a:lvl2pPr marL="356616" algn="l" defTabSz="713232" rtl="0" eaLnBrk="1" latinLnBrk="0" hangingPunct="1">
                  <a:defRPr sz="1404" kern="1200">
                    <a:solidFill>
                      <a:schemeClr val="tx1"/>
                    </a:solidFill>
                  </a:defRPr>
                </a:lvl2pPr>
                <a:lvl3pPr marL="713232" algn="l" defTabSz="713232" rtl="0" eaLnBrk="1" latinLnBrk="0" hangingPunct="1">
                  <a:defRPr sz="1404" kern="1200">
                    <a:solidFill>
                      <a:schemeClr val="tx1"/>
                    </a:solidFill>
                  </a:defRPr>
                </a:lvl3pPr>
                <a:lvl4pPr marL="1069848" algn="l" defTabSz="713232" rtl="0" eaLnBrk="1" latinLnBrk="0" hangingPunct="1">
                  <a:defRPr sz="1404" kern="1200">
                    <a:solidFill>
                      <a:schemeClr val="tx1"/>
                    </a:solidFill>
                  </a:defRPr>
                </a:lvl4pPr>
                <a:lvl5pPr marL="1426464" algn="l" defTabSz="713232" rtl="0" eaLnBrk="1" latinLnBrk="0" hangingPunct="1">
                  <a:defRPr sz="1404" kern="1200">
                    <a:solidFill>
                      <a:schemeClr val="tx1"/>
                    </a:solidFill>
                  </a:defRPr>
                </a:lvl5pPr>
                <a:lvl6pPr marL="1783080" algn="l" defTabSz="713232" rtl="0" eaLnBrk="1" latinLnBrk="0" hangingPunct="1">
                  <a:defRPr sz="1404" kern="1200">
                    <a:solidFill>
                      <a:schemeClr val="tx1"/>
                    </a:solidFill>
                  </a:defRPr>
                </a:lvl6pPr>
                <a:lvl7pPr marL="2139696" algn="l" defTabSz="713232" rtl="0" eaLnBrk="1" latinLnBrk="0" hangingPunct="1">
                  <a:defRPr sz="1404" kern="1200">
                    <a:solidFill>
                      <a:schemeClr val="tx1"/>
                    </a:solidFill>
                  </a:defRPr>
                </a:lvl7pPr>
                <a:lvl8pPr marL="2496312" algn="l" defTabSz="713232" rtl="0" eaLnBrk="1" latinLnBrk="0" hangingPunct="1">
                  <a:defRPr sz="1404" kern="1200">
                    <a:solidFill>
                      <a:schemeClr val="tx1"/>
                    </a:solidFill>
                  </a:defRPr>
                </a:lvl8pPr>
                <a:lvl9pPr marL="2852928" algn="l" defTabSz="713232" rtl="0" eaLnBrk="1" latinLnBrk="0" hangingPunct="1">
                  <a:defRPr sz="1404" kern="1200">
                    <a:solidFill>
                      <a:schemeClr val="tx1"/>
                    </a:solidFill>
                  </a:defRPr>
                </a:lvl9pPr>
              </a:lstStyle>
              <a:p>
                <a:endParaRPr lang="id-ID">
                  <a:cs typeface="+mn-ea"/>
                  <a:sym typeface="+mn-lt"/>
                </a:endParaRPr>
              </a:p>
            </p:txBody>
          </p:sp>
          <p:sp>
            <p:nvSpPr>
              <p:cNvPr id="30" name="iś1ïḓé">
                <a:extLst>
                  <a:ext uri="{FF2B5EF4-FFF2-40B4-BE49-F238E27FC236}">
                    <a16:creationId xmlns:a16="http://schemas.microsoft.com/office/drawing/2014/main" id="{3F63FD63-E69E-455A-B5F6-0C8F23DBEAF1}"/>
                  </a:ext>
                </a:extLst>
              </p:cNvPr>
              <p:cNvSpPr/>
              <p:nvPr/>
            </p:nvSpPr>
            <p:spPr bwMode="auto">
              <a:xfrm>
                <a:off x="6809434" y="3156827"/>
                <a:ext cx="784859" cy="2918118"/>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chemeClr val="bg1">
                  <a:lumMod val="85000"/>
                </a:schemeClr>
              </a:solidFill>
              <a:ln>
                <a:noFill/>
              </a:ln>
              <a:effectLst/>
            </p:spPr>
            <p:txBody>
              <a:bodyPr vert="horz" wrap="square" lIns="91440" tIns="45720" rIns="91440" bIns="45720" numCol="1" anchor="t" anchorCtr="0" compatLnSpc="1">
                <a:prstTxWarp prst="textNoShape">
                  <a:avLst/>
                </a:prstTxWarp>
                <a:normAutofit/>
              </a:bodyPr>
              <a:lstStyle>
                <a:defPPr>
                  <a:defRPr lang="en-US"/>
                </a:defPPr>
                <a:lvl1pPr marL="0" algn="l" defTabSz="713232" rtl="0" eaLnBrk="1" latinLnBrk="0" hangingPunct="1">
                  <a:defRPr sz="1404" kern="1200">
                    <a:solidFill>
                      <a:schemeClr val="tx1"/>
                    </a:solidFill>
                  </a:defRPr>
                </a:lvl1pPr>
                <a:lvl2pPr marL="356616" algn="l" defTabSz="713232" rtl="0" eaLnBrk="1" latinLnBrk="0" hangingPunct="1">
                  <a:defRPr sz="1404" kern="1200">
                    <a:solidFill>
                      <a:schemeClr val="tx1"/>
                    </a:solidFill>
                  </a:defRPr>
                </a:lvl2pPr>
                <a:lvl3pPr marL="713232" algn="l" defTabSz="713232" rtl="0" eaLnBrk="1" latinLnBrk="0" hangingPunct="1">
                  <a:defRPr sz="1404" kern="1200">
                    <a:solidFill>
                      <a:schemeClr val="tx1"/>
                    </a:solidFill>
                  </a:defRPr>
                </a:lvl3pPr>
                <a:lvl4pPr marL="1069848" algn="l" defTabSz="713232" rtl="0" eaLnBrk="1" latinLnBrk="0" hangingPunct="1">
                  <a:defRPr sz="1404" kern="1200">
                    <a:solidFill>
                      <a:schemeClr val="tx1"/>
                    </a:solidFill>
                  </a:defRPr>
                </a:lvl4pPr>
                <a:lvl5pPr marL="1426464" algn="l" defTabSz="713232" rtl="0" eaLnBrk="1" latinLnBrk="0" hangingPunct="1">
                  <a:defRPr sz="1404" kern="1200">
                    <a:solidFill>
                      <a:schemeClr val="tx1"/>
                    </a:solidFill>
                  </a:defRPr>
                </a:lvl5pPr>
                <a:lvl6pPr marL="1783080" algn="l" defTabSz="713232" rtl="0" eaLnBrk="1" latinLnBrk="0" hangingPunct="1">
                  <a:defRPr sz="1404" kern="1200">
                    <a:solidFill>
                      <a:schemeClr val="tx1"/>
                    </a:solidFill>
                  </a:defRPr>
                </a:lvl6pPr>
                <a:lvl7pPr marL="2139696" algn="l" defTabSz="713232" rtl="0" eaLnBrk="1" latinLnBrk="0" hangingPunct="1">
                  <a:defRPr sz="1404" kern="1200">
                    <a:solidFill>
                      <a:schemeClr val="tx1"/>
                    </a:solidFill>
                  </a:defRPr>
                </a:lvl7pPr>
                <a:lvl8pPr marL="2496312" algn="l" defTabSz="713232" rtl="0" eaLnBrk="1" latinLnBrk="0" hangingPunct="1">
                  <a:defRPr sz="1404" kern="1200">
                    <a:solidFill>
                      <a:schemeClr val="tx1"/>
                    </a:solidFill>
                  </a:defRPr>
                </a:lvl8pPr>
                <a:lvl9pPr marL="2852928" algn="l" defTabSz="713232" rtl="0" eaLnBrk="1" latinLnBrk="0" hangingPunct="1">
                  <a:defRPr sz="1404" kern="1200">
                    <a:solidFill>
                      <a:schemeClr val="tx1"/>
                    </a:solidFill>
                  </a:defRPr>
                </a:lvl9pPr>
              </a:lstStyle>
              <a:p>
                <a:endParaRPr lang="id-ID">
                  <a:cs typeface="+mn-ea"/>
                  <a:sym typeface="+mn-lt"/>
                </a:endParaRPr>
              </a:p>
            </p:txBody>
          </p:sp>
          <p:sp>
            <p:nvSpPr>
              <p:cNvPr id="31" name="ï$ļíḓê">
                <a:extLst>
                  <a:ext uri="{FF2B5EF4-FFF2-40B4-BE49-F238E27FC236}">
                    <a16:creationId xmlns:a16="http://schemas.microsoft.com/office/drawing/2014/main" id="{F37C7919-F4ED-4F35-AFAB-2F03B4E42334}"/>
                  </a:ext>
                </a:extLst>
              </p:cNvPr>
              <p:cNvSpPr/>
              <p:nvPr/>
            </p:nvSpPr>
            <p:spPr bwMode="auto">
              <a:xfrm>
                <a:off x="5415925" y="3084973"/>
                <a:ext cx="1295895" cy="3061827"/>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normAutofit/>
              </a:bodyPr>
              <a:lstStyle>
                <a:defPPr>
                  <a:defRPr lang="en-US"/>
                </a:defPPr>
                <a:lvl1pPr marL="0" algn="l" defTabSz="713232" rtl="0" eaLnBrk="1" latinLnBrk="0" hangingPunct="1">
                  <a:defRPr sz="1404" kern="1200">
                    <a:solidFill>
                      <a:schemeClr val="tx1"/>
                    </a:solidFill>
                  </a:defRPr>
                </a:lvl1pPr>
                <a:lvl2pPr marL="356616" algn="l" defTabSz="713232" rtl="0" eaLnBrk="1" latinLnBrk="0" hangingPunct="1">
                  <a:defRPr sz="1404" kern="1200">
                    <a:solidFill>
                      <a:schemeClr val="tx1"/>
                    </a:solidFill>
                  </a:defRPr>
                </a:lvl2pPr>
                <a:lvl3pPr marL="713232" algn="l" defTabSz="713232" rtl="0" eaLnBrk="1" latinLnBrk="0" hangingPunct="1">
                  <a:defRPr sz="1404" kern="1200">
                    <a:solidFill>
                      <a:schemeClr val="tx1"/>
                    </a:solidFill>
                  </a:defRPr>
                </a:lvl3pPr>
                <a:lvl4pPr marL="1069848" algn="l" defTabSz="713232" rtl="0" eaLnBrk="1" latinLnBrk="0" hangingPunct="1">
                  <a:defRPr sz="1404" kern="1200">
                    <a:solidFill>
                      <a:schemeClr val="tx1"/>
                    </a:solidFill>
                  </a:defRPr>
                </a:lvl4pPr>
                <a:lvl5pPr marL="1426464" algn="l" defTabSz="713232" rtl="0" eaLnBrk="1" latinLnBrk="0" hangingPunct="1">
                  <a:defRPr sz="1404" kern="1200">
                    <a:solidFill>
                      <a:schemeClr val="tx1"/>
                    </a:solidFill>
                  </a:defRPr>
                </a:lvl5pPr>
                <a:lvl6pPr marL="1783080" algn="l" defTabSz="713232" rtl="0" eaLnBrk="1" latinLnBrk="0" hangingPunct="1">
                  <a:defRPr sz="1404" kern="1200">
                    <a:solidFill>
                      <a:schemeClr val="tx1"/>
                    </a:solidFill>
                  </a:defRPr>
                </a:lvl6pPr>
                <a:lvl7pPr marL="2139696" algn="l" defTabSz="713232" rtl="0" eaLnBrk="1" latinLnBrk="0" hangingPunct="1">
                  <a:defRPr sz="1404" kern="1200">
                    <a:solidFill>
                      <a:schemeClr val="tx1"/>
                    </a:solidFill>
                  </a:defRPr>
                </a:lvl7pPr>
                <a:lvl8pPr marL="2496312" algn="l" defTabSz="713232" rtl="0" eaLnBrk="1" latinLnBrk="0" hangingPunct="1">
                  <a:defRPr sz="1404" kern="1200">
                    <a:solidFill>
                      <a:schemeClr val="tx1"/>
                    </a:solidFill>
                  </a:defRPr>
                </a:lvl8pPr>
                <a:lvl9pPr marL="2852928" algn="l" defTabSz="713232" rtl="0" eaLnBrk="1" latinLnBrk="0" hangingPunct="1">
                  <a:defRPr sz="1404" kern="1200">
                    <a:solidFill>
                      <a:schemeClr val="tx1"/>
                    </a:solidFill>
                  </a:defRPr>
                </a:lvl9pPr>
              </a:lstStyle>
              <a:p>
                <a:endParaRPr lang="id-ID">
                  <a:cs typeface="+mn-ea"/>
                  <a:sym typeface="+mn-lt"/>
                </a:endParaRPr>
              </a:p>
            </p:txBody>
          </p:sp>
        </p:grpSp>
        <p:grpSp>
          <p:nvGrpSpPr>
            <p:cNvPr id="7" name="íṩļïḑè">
              <a:extLst>
                <a:ext uri="{FF2B5EF4-FFF2-40B4-BE49-F238E27FC236}">
                  <a16:creationId xmlns:a16="http://schemas.microsoft.com/office/drawing/2014/main" id="{ADC6A5D6-105F-4226-88C2-82CADA3720DD}"/>
                </a:ext>
              </a:extLst>
            </p:cNvPr>
            <p:cNvGrpSpPr/>
            <p:nvPr/>
          </p:nvGrpSpPr>
          <p:grpSpPr>
            <a:xfrm>
              <a:off x="4930446" y="1543450"/>
              <a:ext cx="2599407" cy="1807681"/>
              <a:chOff x="4930446" y="1543450"/>
              <a:chExt cx="2599407" cy="1807681"/>
            </a:xfrm>
          </p:grpSpPr>
          <p:sp>
            <p:nvSpPr>
              <p:cNvPr id="25" name="îšḷïḍè">
                <a:extLst>
                  <a:ext uri="{FF2B5EF4-FFF2-40B4-BE49-F238E27FC236}">
                    <a16:creationId xmlns:a16="http://schemas.microsoft.com/office/drawing/2014/main" id="{AC321F9B-F99D-44D6-95EE-4CF3F8A760F8}"/>
                  </a:ext>
                </a:extLst>
              </p:cNvPr>
              <p:cNvSpPr/>
              <p:nvPr/>
            </p:nvSpPr>
            <p:spPr bwMode="auto">
              <a:xfrm>
                <a:off x="4932632" y="1967260"/>
                <a:ext cx="2597221" cy="138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GB" sz="1600" dirty="0">
                    <a:cs typeface="+mn-ea"/>
                    <a:sym typeface="+mn-lt"/>
                  </a:rPr>
                  <a:t>Acts as the primary </a:t>
                </a:r>
                <a:r>
                  <a:rPr lang="en-GB" sz="1600" b="1" dirty="0">
                    <a:cs typeface="+mn-ea"/>
                    <a:sym typeface="+mn-lt"/>
                  </a:rPr>
                  <a:t>knowledge elicitor</a:t>
                </a:r>
                <a:r>
                  <a:rPr lang="en-GB" sz="1600" dirty="0">
                    <a:cs typeface="+mn-ea"/>
                    <a:sym typeface="+mn-lt"/>
                  </a:rPr>
                  <a:t>, focusing on group process and drawing out insights</a:t>
                </a:r>
                <a:endParaRPr lang="en-US" sz="1600" dirty="0">
                  <a:cs typeface="+mn-ea"/>
                  <a:sym typeface="+mn-lt"/>
                </a:endParaRPr>
              </a:p>
            </p:txBody>
          </p:sp>
          <p:sp>
            <p:nvSpPr>
              <p:cNvPr id="26" name="iślíḋè">
                <a:extLst>
                  <a:ext uri="{FF2B5EF4-FFF2-40B4-BE49-F238E27FC236}">
                    <a16:creationId xmlns:a16="http://schemas.microsoft.com/office/drawing/2014/main" id="{AC321F9B-F99D-44D6-95EE-4CF3F8A760F8}"/>
                  </a:ext>
                </a:extLst>
              </p:cNvPr>
              <p:cNvSpPr/>
              <p:nvPr/>
            </p:nvSpPr>
            <p:spPr bwMode="auto">
              <a:xfrm>
                <a:off x="4930446" y="1543450"/>
                <a:ext cx="2488411"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en-US" altLang="zh-CN" sz="2000" b="1" dirty="0">
                    <a:solidFill>
                      <a:schemeClr val="accent1"/>
                    </a:solidFill>
                    <a:cs typeface="+mn-ea"/>
                    <a:sym typeface="+mn-lt"/>
                  </a:rPr>
                  <a:t>01.Facilitator</a:t>
                </a:r>
              </a:p>
            </p:txBody>
          </p:sp>
        </p:grpSp>
        <p:grpSp>
          <p:nvGrpSpPr>
            <p:cNvPr id="8" name="iṣḻîḓè">
              <a:extLst>
                <a:ext uri="{FF2B5EF4-FFF2-40B4-BE49-F238E27FC236}">
                  <a16:creationId xmlns:a16="http://schemas.microsoft.com/office/drawing/2014/main" id="{219C093A-54FF-4C5E-8664-E9468AC7544E}"/>
                </a:ext>
              </a:extLst>
            </p:cNvPr>
            <p:cNvGrpSpPr/>
            <p:nvPr/>
          </p:nvGrpSpPr>
          <p:grpSpPr>
            <a:xfrm>
              <a:off x="673100" y="3259863"/>
              <a:ext cx="3048295" cy="1429093"/>
              <a:chOff x="673100" y="3259863"/>
              <a:chExt cx="3048295" cy="1429093"/>
            </a:xfrm>
          </p:grpSpPr>
          <p:sp>
            <p:nvSpPr>
              <p:cNvPr id="23" name="îśḷíďè">
                <a:extLst>
                  <a:ext uri="{FF2B5EF4-FFF2-40B4-BE49-F238E27FC236}">
                    <a16:creationId xmlns:a16="http://schemas.microsoft.com/office/drawing/2014/main" id="{AC321F9B-F99D-44D6-95EE-4CF3F8A760F8}"/>
                  </a:ext>
                </a:extLst>
              </p:cNvPr>
              <p:cNvSpPr/>
              <p:nvPr/>
            </p:nvSpPr>
            <p:spPr bwMode="auto">
              <a:xfrm>
                <a:off x="673100" y="3683673"/>
                <a:ext cx="3048295" cy="100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GB" sz="1600" dirty="0">
                    <a:cs typeface="+mn-ea"/>
                    <a:sym typeface="+mn-lt"/>
                  </a:rPr>
                  <a:t>Ensures the group remains focused on the specific research question or system boundary.</a:t>
                </a:r>
                <a:endParaRPr lang="en-US" altLang="zh-CN" sz="1600" dirty="0">
                  <a:cs typeface="+mn-ea"/>
                  <a:sym typeface="+mn-lt"/>
                </a:endParaRPr>
              </a:p>
            </p:txBody>
          </p:sp>
          <p:sp>
            <p:nvSpPr>
              <p:cNvPr id="24" name="ïṩļïdê">
                <a:extLst>
                  <a:ext uri="{FF2B5EF4-FFF2-40B4-BE49-F238E27FC236}">
                    <a16:creationId xmlns:a16="http://schemas.microsoft.com/office/drawing/2014/main" id="{AC321F9B-F99D-44D6-95EE-4CF3F8A760F8}"/>
                  </a:ext>
                </a:extLst>
              </p:cNvPr>
              <p:cNvSpPr/>
              <p:nvPr/>
            </p:nvSpPr>
            <p:spPr bwMode="auto">
              <a:xfrm>
                <a:off x="1102499" y="3259863"/>
                <a:ext cx="2328322"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en-US" altLang="zh-CN" sz="2000" b="1" dirty="0">
                    <a:solidFill>
                      <a:schemeClr val="accent1"/>
                    </a:solidFill>
                    <a:cs typeface="+mn-ea"/>
                    <a:sym typeface="+mn-lt"/>
                  </a:rPr>
                  <a:t>04. Gatekeeper</a:t>
                </a:r>
              </a:p>
            </p:txBody>
          </p:sp>
        </p:grpSp>
        <p:grpSp>
          <p:nvGrpSpPr>
            <p:cNvPr id="9" name="îṡḻîḍé">
              <a:extLst>
                <a:ext uri="{FF2B5EF4-FFF2-40B4-BE49-F238E27FC236}">
                  <a16:creationId xmlns:a16="http://schemas.microsoft.com/office/drawing/2014/main" id="{CF188B07-409D-4C5E-9621-CD19C8586A9C}"/>
                </a:ext>
              </a:extLst>
            </p:cNvPr>
            <p:cNvGrpSpPr/>
            <p:nvPr/>
          </p:nvGrpSpPr>
          <p:grpSpPr>
            <a:xfrm>
              <a:off x="8418660" y="3259863"/>
              <a:ext cx="3100240" cy="1429093"/>
              <a:chOff x="8418660" y="3259863"/>
              <a:chExt cx="3100240" cy="1429093"/>
            </a:xfrm>
          </p:grpSpPr>
          <p:sp>
            <p:nvSpPr>
              <p:cNvPr id="21" name="iṧḻíďe">
                <a:extLst>
                  <a:ext uri="{FF2B5EF4-FFF2-40B4-BE49-F238E27FC236}">
                    <a16:creationId xmlns:a16="http://schemas.microsoft.com/office/drawing/2014/main" id="{AC321F9B-F99D-44D6-95EE-4CF3F8A760F8}"/>
                  </a:ext>
                </a:extLst>
              </p:cNvPr>
              <p:cNvSpPr/>
              <p:nvPr/>
            </p:nvSpPr>
            <p:spPr bwMode="auto">
              <a:xfrm>
                <a:off x="8418660" y="3683673"/>
                <a:ext cx="3100240" cy="100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GB" sz="1600" dirty="0">
                    <a:cs typeface="+mn-ea"/>
                    <a:sym typeface="+mn-lt"/>
                  </a:rPr>
                  <a:t>Captures all side-discussions, definitions, and decisions that may not be visible in the final diagram.</a:t>
                </a:r>
                <a:endParaRPr lang="en-US" altLang="zh-CN" sz="1600" dirty="0">
                  <a:cs typeface="+mn-ea"/>
                  <a:sym typeface="+mn-lt"/>
                </a:endParaRPr>
              </a:p>
            </p:txBody>
          </p:sp>
          <p:sp>
            <p:nvSpPr>
              <p:cNvPr id="22" name="íśľïḑè">
                <a:extLst>
                  <a:ext uri="{FF2B5EF4-FFF2-40B4-BE49-F238E27FC236}">
                    <a16:creationId xmlns:a16="http://schemas.microsoft.com/office/drawing/2014/main" id="{AC321F9B-F99D-44D6-95EE-4CF3F8A760F8}"/>
                  </a:ext>
                </a:extLst>
              </p:cNvPr>
              <p:cNvSpPr/>
              <p:nvPr/>
            </p:nvSpPr>
            <p:spPr bwMode="auto">
              <a:xfrm>
                <a:off x="8762767" y="3259863"/>
                <a:ext cx="2328322"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en-US" altLang="zh-CN" sz="2000" b="1" dirty="0">
                    <a:solidFill>
                      <a:schemeClr val="accent1"/>
                    </a:solidFill>
                    <a:cs typeface="+mn-ea"/>
                    <a:sym typeface="+mn-lt"/>
                  </a:rPr>
                  <a:t>05. Recorder</a:t>
                </a:r>
              </a:p>
            </p:txBody>
          </p:sp>
        </p:grpSp>
        <p:grpSp>
          <p:nvGrpSpPr>
            <p:cNvPr id="10" name="î$1íḓè">
              <a:extLst>
                <a:ext uri="{FF2B5EF4-FFF2-40B4-BE49-F238E27FC236}">
                  <a16:creationId xmlns:a16="http://schemas.microsoft.com/office/drawing/2014/main" id="{B9E15350-245E-4722-92E7-4CE92B6A03D5}"/>
                </a:ext>
              </a:extLst>
            </p:cNvPr>
            <p:cNvGrpSpPr/>
            <p:nvPr/>
          </p:nvGrpSpPr>
          <p:grpSpPr>
            <a:xfrm>
              <a:off x="943010" y="1885771"/>
              <a:ext cx="3719138" cy="1001893"/>
              <a:chOff x="943010" y="1885771"/>
              <a:chExt cx="3719138" cy="1001893"/>
            </a:xfrm>
          </p:grpSpPr>
          <p:sp>
            <p:nvSpPr>
              <p:cNvPr id="19" name="ïṡlïḋé">
                <a:extLst>
                  <a:ext uri="{FF2B5EF4-FFF2-40B4-BE49-F238E27FC236}">
                    <a16:creationId xmlns:a16="http://schemas.microsoft.com/office/drawing/2014/main" id="{AC321F9B-F99D-44D6-95EE-4CF3F8A760F8}"/>
                  </a:ext>
                </a:extLst>
              </p:cNvPr>
              <p:cNvSpPr/>
              <p:nvPr/>
            </p:nvSpPr>
            <p:spPr bwMode="auto">
              <a:xfrm>
                <a:off x="943010" y="2309582"/>
                <a:ext cx="3719137" cy="57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r>
                  <a:rPr lang="en-GB" sz="1600" dirty="0">
                    <a:cs typeface="+mn-ea"/>
                    <a:sym typeface="+mn-lt"/>
                  </a:rPr>
                  <a:t>Observes the group and provides feedback to the facilitator to improve engagement.</a:t>
                </a:r>
                <a:endParaRPr lang="en-US" altLang="zh-CN" sz="1600" dirty="0">
                  <a:cs typeface="+mn-ea"/>
                  <a:sym typeface="+mn-lt"/>
                </a:endParaRPr>
              </a:p>
            </p:txBody>
          </p:sp>
          <p:sp>
            <p:nvSpPr>
              <p:cNvPr id="20" name="ïṥ1îďè">
                <a:extLst>
                  <a:ext uri="{FF2B5EF4-FFF2-40B4-BE49-F238E27FC236}">
                    <a16:creationId xmlns:a16="http://schemas.microsoft.com/office/drawing/2014/main" id="{AC321F9B-F99D-44D6-95EE-4CF3F8A760F8}"/>
                  </a:ext>
                </a:extLst>
              </p:cNvPr>
              <p:cNvSpPr/>
              <p:nvPr/>
            </p:nvSpPr>
            <p:spPr bwMode="auto">
              <a:xfrm>
                <a:off x="1029903" y="1885771"/>
                <a:ext cx="3632245" cy="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en-US" altLang="zh-CN" sz="2000" b="1" dirty="0">
                    <a:solidFill>
                      <a:schemeClr val="accent1"/>
                    </a:solidFill>
                    <a:cs typeface="+mn-ea"/>
                    <a:sym typeface="+mn-lt"/>
                  </a:rPr>
                  <a:t>02. Process Coach</a:t>
                </a:r>
              </a:p>
            </p:txBody>
          </p:sp>
        </p:grpSp>
        <p:grpSp>
          <p:nvGrpSpPr>
            <p:cNvPr id="11" name="iṡlíḓé">
              <a:extLst>
                <a:ext uri="{FF2B5EF4-FFF2-40B4-BE49-F238E27FC236}">
                  <a16:creationId xmlns:a16="http://schemas.microsoft.com/office/drawing/2014/main" id="{BF2128C9-D55E-45D3-B731-93C6C2D6FE5B}"/>
                </a:ext>
              </a:extLst>
            </p:cNvPr>
            <p:cNvGrpSpPr/>
            <p:nvPr/>
          </p:nvGrpSpPr>
          <p:grpSpPr>
            <a:xfrm>
              <a:off x="7445375" y="1885770"/>
              <a:ext cx="3719137" cy="1001893"/>
              <a:chOff x="7445375" y="1885770"/>
              <a:chExt cx="3719137" cy="1001893"/>
            </a:xfrm>
          </p:grpSpPr>
          <p:sp>
            <p:nvSpPr>
              <p:cNvPr id="17" name="íşḻïḑé">
                <a:extLst>
                  <a:ext uri="{FF2B5EF4-FFF2-40B4-BE49-F238E27FC236}">
                    <a16:creationId xmlns:a16="http://schemas.microsoft.com/office/drawing/2014/main" id="{AC321F9B-F99D-44D6-95EE-4CF3F8A760F8}"/>
                  </a:ext>
                </a:extLst>
              </p:cNvPr>
              <p:cNvSpPr/>
              <p:nvPr/>
            </p:nvSpPr>
            <p:spPr bwMode="auto">
              <a:xfrm>
                <a:off x="7445375" y="2309581"/>
                <a:ext cx="3719137" cy="57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GB" sz="1600" dirty="0">
                    <a:cs typeface="+mn-ea"/>
                    <a:sym typeface="+mn-lt"/>
                  </a:rPr>
                  <a:t>Focuses on the technical construction of the map, ensuring internal consistency.</a:t>
                </a:r>
                <a:endParaRPr lang="en-US" altLang="zh-CN" sz="1600" dirty="0">
                  <a:cs typeface="+mn-ea"/>
                  <a:sym typeface="+mn-lt"/>
                </a:endParaRPr>
              </a:p>
            </p:txBody>
          </p:sp>
          <p:sp>
            <p:nvSpPr>
              <p:cNvPr id="18" name="îŝļîḋe">
                <a:extLst>
                  <a:ext uri="{FF2B5EF4-FFF2-40B4-BE49-F238E27FC236}">
                    <a16:creationId xmlns:a16="http://schemas.microsoft.com/office/drawing/2014/main" id="{AC321F9B-F99D-44D6-95EE-4CF3F8A760F8}"/>
                  </a:ext>
                </a:extLst>
              </p:cNvPr>
              <p:cNvSpPr/>
              <p:nvPr/>
            </p:nvSpPr>
            <p:spPr bwMode="auto">
              <a:xfrm>
                <a:off x="7529853" y="1885770"/>
                <a:ext cx="3366747" cy="42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spcBef>
                    <a:spcPct val="0"/>
                  </a:spcBef>
                </a:pPr>
                <a:r>
                  <a:rPr lang="en-US" altLang="zh-CN" sz="2000" b="1" dirty="0">
                    <a:solidFill>
                      <a:schemeClr val="accent1"/>
                    </a:solidFill>
                    <a:cs typeface="+mn-ea"/>
                    <a:sym typeface="+mn-lt"/>
                  </a:rPr>
                  <a:t>03. Modeler/Reflector</a:t>
                </a:r>
              </a:p>
            </p:txBody>
          </p:sp>
        </p:grpSp>
      </p:grpSp>
      <p:sp>
        <p:nvSpPr>
          <p:cNvPr id="33" name="TextBox 32">
            <a:extLst>
              <a:ext uri="{FF2B5EF4-FFF2-40B4-BE49-F238E27FC236}">
                <a16:creationId xmlns:a16="http://schemas.microsoft.com/office/drawing/2014/main" id="{D3EC499C-584A-D03B-3266-C9141EFA6095}"/>
              </a:ext>
            </a:extLst>
          </p:cNvPr>
          <p:cNvSpPr txBox="1"/>
          <p:nvPr/>
        </p:nvSpPr>
        <p:spPr>
          <a:xfrm>
            <a:off x="603079" y="1048215"/>
            <a:ext cx="10985841" cy="707886"/>
          </a:xfrm>
          <a:prstGeom prst="rect">
            <a:avLst/>
          </a:prstGeom>
          <a:noFill/>
        </p:spPr>
        <p:txBody>
          <a:bodyPr wrap="square">
            <a:spAutoFit/>
          </a:bodyPr>
          <a:lstStyle/>
          <a:p>
            <a:r>
              <a:rPr lang="en-GB" sz="2000" dirty="0">
                <a:cs typeface="+mn-ea"/>
                <a:sym typeface="+mn-lt"/>
              </a:rPr>
              <a:t>Successful participatory mapping requires a multidisciplinary team to manage both the technical model and the human group dynamics.</a:t>
            </a:r>
          </a:p>
        </p:txBody>
      </p:sp>
    </p:spTree>
    <p:extLst>
      <p:ext uri="{BB962C8B-B14F-4D97-AF65-F5344CB8AC3E}">
        <p14:creationId xmlns:p14="http://schemas.microsoft.com/office/powerpoint/2010/main" val="2139175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BB2A3-7B5F-F5BA-08F6-0CE621FD4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6F54D2-96FD-A8D7-EDD7-62FC3A35DDBC}"/>
              </a:ext>
            </a:extLst>
          </p:cNvPr>
          <p:cNvSpPr>
            <a:spLocks noGrp="1"/>
          </p:cNvSpPr>
          <p:nvPr>
            <p:ph type="title"/>
          </p:nvPr>
        </p:nvSpPr>
        <p:spPr/>
        <p:txBody>
          <a:bodyPr>
            <a:normAutofit fontScale="90000"/>
          </a:bodyPr>
          <a:lstStyle/>
          <a:p>
            <a:r>
              <a:rPr lang="en-GB" sz="3100" b="1" dirty="0">
                <a:latin typeface="+mn-lt"/>
                <a:ea typeface="+mn-ea"/>
                <a:cs typeface="+mn-ea"/>
                <a:sym typeface="+mn-lt"/>
              </a:rPr>
              <a:t>Case Study</a:t>
            </a:r>
            <a:br>
              <a:rPr lang="en-GB" dirty="0">
                <a:latin typeface="+mn-lt"/>
                <a:ea typeface="+mn-ea"/>
                <a:cs typeface="+mn-ea"/>
                <a:sym typeface="+mn-lt"/>
              </a:rPr>
            </a:br>
            <a:r>
              <a:rPr lang="en-GB" dirty="0">
                <a:latin typeface="+mn-lt"/>
                <a:ea typeface="+mn-ea"/>
                <a:cs typeface="+mn-ea"/>
                <a:sym typeface="+mn-lt"/>
              </a:rPr>
              <a:t>PSM of energy poverty policies in Portugal</a:t>
            </a:r>
          </a:p>
        </p:txBody>
      </p:sp>
      <p:sp>
        <p:nvSpPr>
          <p:cNvPr id="3" name="Slide Number Placeholder 2">
            <a:extLst>
              <a:ext uri="{FF2B5EF4-FFF2-40B4-BE49-F238E27FC236}">
                <a16:creationId xmlns:a16="http://schemas.microsoft.com/office/drawing/2014/main" id="{0B4E650C-A3DC-8FD9-FE3E-41822C152202}"/>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11</a:t>
            </a:fld>
            <a:endParaRPr lang="en-GB">
              <a:latin typeface="+mn-lt"/>
              <a:ea typeface="+mn-ea"/>
              <a:cs typeface="+mn-ea"/>
              <a:sym typeface="+mn-lt"/>
            </a:endParaRPr>
          </a:p>
        </p:txBody>
      </p:sp>
      <p:sp>
        <p:nvSpPr>
          <p:cNvPr id="4" name="TextBox 3">
            <a:extLst>
              <a:ext uri="{FF2B5EF4-FFF2-40B4-BE49-F238E27FC236}">
                <a16:creationId xmlns:a16="http://schemas.microsoft.com/office/drawing/2014/main" id="{54B302FB-C9B1-2B77-3548-8068676BBEEF}"/>
              </a:ext>
            </a:extLst>
          </p:cNvPr>
          <p:cNvSpPr txBox="1"/>
          <p:nvPr/>
        </p:nvSpPr>
        <p:spPr>
          <a:xfrm>
            <a:off x="558142" y="6453439"/>
            <a:ext cx="4421852" cy="369332"/>
          </a:xfrm>
          <a:prstGeom prst="rect">
            <a:avLst/>
          </a:prstGeom>
          <a:noFill/>
        </p:spPr>
        <p:txBody>
          <a:bodyPr wrap="none" rtlCol="0">
            <a:spAutoFit/>
          </a:bodyPr>
          <a:lstStyle/>
          <a:p>
            <a:r>
              <a:rPr lang="en-GB" dirty="0">
                <a:cs typeface="+mn-ea"/>
                <a:sym typeface="+mn-lt"/>
              </a:rPr>
              <a:t>Source: </a:t>
            </a:r>
            <a:r>
              <a:rPr lang="en-GB" dirty="0">
                <a:cs typeface="+mn-ea"/>
                <a:sym typeface="+mn-lt"/>
                <a:hlinkClick r:id="rId2"/>
              </a:rPr>
              <a:t>Mahoney, Lopes, and Gouveia (2025)</a:t>
            </a:r>
            <a:endParaRPr lang="en-GB" dirty="0">
              <a:cs typeface="+mn-ea"/>
              <a:sym typeface="+mn-lt"/>
            </a:endParaRPr>
          </a:p>
        </p:txBody>
      </p:sp>
      <p:sp>
        <p:nvSpPr>
          <p:cNvPr id="14" name="TextBox 13">
            <a:extLst>
              <a:ext uri="{FF2B5EF4-FFF2-40B4-BE49-F238E27FC236}">
                <a16:creationId xmlns:a16="http://schemas.microsoft.com/office/drawing/2014/main" id="{53351B9F-918E-C4B2-8CBA-430E8DB15D95}"/>
              </a:ext>
            </a:extLst>
          </p:cNvPr>
          <p:cNvSpPr txBox="1"/>
          <p:nvPr/>
        </p:nvSpPr>
        <p:spPr>
          <a:xfrm>
            <a:off x="660399" y="1771801"/>
            <a:ext cx="10376196" cy="4401205"/>
          </a:xfrm>
          <a:prstGeom prst="rect">
            <a:avLst/>
          </a:prstGeom>
          <a:noFill/>
        </p:spPr>
        <p:txBody>
          <a:bodyPr wrap="square">
            <a:spAutoFit/>
          </a:bodyPr>
          <a:lstStyle/>
          <a:p>
            <a:r>
              <a:rPr lang="en-US" altLang="zh-CN" sz="2000" b="1" dirty="0">
                <a:solidFill>
                  <a:schemeClr val="accent2"/>
                </a:solidFill>
                <a:cs typeface="+mn-ea"/>
                <a:sym typeface="+mn-lt"/>
              </a:rPr>
              <a:t>		        </a:t>
            </a:r>
            <a:r>
              <a:rPr lang="en-US" altLang="zh-CN" sz="2000" b="1" dirty="0">
                <a:solidFill>
                  <a:schemeClr val="accent1"/>
                </a:solidFill>
                <a:cs typeface="+mn-ea"/>
                <a:sym typeface="+mn-lt"/>
              </a:rPr>
              <a:t>Energy Poverty </a:t>
            </a:r>
            <a:r>
              <a:rPr lang="en-GB" sz="2000" dirty="0">
                <a:cs typeface="+mn-ea"/>
                <a:sym typeface="+mn-lt"/>
              </a:rPr>
              <a:t>is the inability to attain an adequate level of essential energy services (heating, cooling, lighting) due to low-income, high-energy costs, and poor building performance.</a:t>
            </a:r>
          </a:p>
          <a:p>
            <a:endParaRPr lang="en-GB" sz="2000" dirty="0">
              <a:cs typeface="+mn-ea"/>
              <a:sym typeface="+mn-lt"/>
            </a:endParaRPr>
          </a:p>
          <a:p>
            <a:r>
              <a:rPr lang="en-GB" sz="2000" dirty="0">
                <a:cs typeface="+mn-ea"/>
                <a:sym typeface="+mn-lt"/>
              </a:rPr>
              <a:t>Portugal is among the most vulnerable EU countries, with </a:t>
            </a:r>
            <a:r>
              <a:rPr lang="en-GB" sz="2000" b="1" dirty="0">
                <a:solidFill>
                  <a:schemeClr val="accent1"/>
                </a:solidFill>
                <a:cs typeface="+mn-ea"/>
                <a:sym typeface="+mn-lt"/>
              </a:rPr>
              <a:t>15.7% of households</a:t>
            </a:r>
            <a:r>
              <a:rPr lang="en-GB" sz="2000" dirty="0">
                <a:solidFill>
                  <a:schemeClr val="accent1"/>
                </a:solidFill>
                <a:cs typeface="+mn-ea"/>
                <a:sym typeface="+mn-lt"/>
              </a:rPr>
              <a:t> </a:t>
            </a:r>
            <a:r>
              <a:rPr lang="en-GB" sz="2000" dirty="0">
                <a:cs typeface="+mn-ea"/>
                <a:sym typeface="+mn-lt"/>
              </a:rPr>
              <a:t>(1.8~3 million people) unable to keep homes adequately warm in 2023, nearly double the EU average of 9%. 660,000 to 740,000 people cannot afford to maintain their homes at a reasonable temperature, often living in damp, poorly insulated housing.</a:t>
            </a:r>
          </a:p>
          <a:p>
            <a:endParaRPr lang="en-GB" sz="2000" dirty="0">
              <a:cs typeface="+mn-ea"/>
              <a:sym typeface="+mn-lt"/>
            </a:endParaRPr>
          </a:p>
          <a:p>
            <a:endParaRPr lang="en-GB" sz="2000" dirty="0">
              <a:cs typeface="+mn-ea"/>
              <a:sym typeface="+mn-lt"/>
            </a:endParaRPr>
          </a:p>
          <a:p>
            <a:r>
              <a:rPr lang="en-GB" sz="2000" dirty="0">
                <a:cs typeface="+mn-ea"/>
                <a:sym typeface="+mn-lt"/>
              </a:rPr>
              <a:t>		        To apply a </a:t>
            </a:r>
            <a:r>
              <a:rPr lang="en-GB" sz="2000" b="1" dirty="0">
                <a:solidFill>
                  <a:schemeClr val="accent1"/>
                </a:solidFill>
                <a:cs typeface="+mn-ea"/>
                <a:sym typeface="+mn-lt"/>
              </a:rPr>
              <a:t>systemic perspective </a:t>
            </a:r>
            <a:r>
              <a:rPr lang="en-GB" sz="2000" dirty="0">
                <a:cs typeface="+mn-ea"/>
                <a:sym typeface="+mn-lt"/>
              </a:rPr>
              <a:t>that captures the dynamics of the Portuguese Energy Poverty system, articulating the complex interactions and feedback loops previously missing from the literature, to identify strategic leverage points for more effective policy implementation.</a:t>
            </a:r>
          </a:p>
        </p:txBody>
      </p:sp>
      <p:sp>
        <p:nvSpPr>
          <p:cNvPr id="17" name="Rectangle: Rounded Corners 16">
            <a:extLst>
              <a:ext uri="{FF2B5EF4-FFF2-40B4-BE49-F238E27FC236}">
                <a16:creationId xmlns:a16="http://schemas.microsoft.com/office/drawing/2014/main" id="{159ECF2F-9C14-E4C9-9A2F-A1D58659A74F}"/>
              </a:ext>
            </a:extLst>
          </p:cNvPr>
          <p:cNvSpPr/>
          <p:nvPr/>
        </p:nvSpPr>
        <p:spPr>
          <a:xfrm>
            <a:off x="875337" y="4482765"/>
            <a:ext cx="1995455" cy="588210"/>
          </a:xfrm>
          <a:custGeom>
            <a:avLst/>
            <a:gdLst>
              <a:gd name="csX0" fmla="*/ 0 w 1995455"/>
              <a:gd name="csY0" fmla="*/ 98037 h 588210"/>
              <a:gd name="csX1" fmla="*/ 98037 w 1995455"/>
              <a:gd name="csY1" fmla="*/ 0 h 588210"/>
              <a:gd name="csX2" fmla="*/ 733818 w 1995455"/>
              <a:gd name="csY2" fmla="*/ 0 h 588210"/>
              <a:gd name="csX3" fmla="*/ 1315618 w 1995455"/>
              <a:gd name="csY3" fmla="*/ 0 h 588210"/>
              <a:gd name="csX4" fmla="*/ 1897418 w 1995455"/>
              <a:gd name="csY4" fmla="*/ 0 h 588210"/>
              <a:gd name="csX5" fmla="*/ 1995455 w 1995455"/>
              <a:gd name="csY5" fmla="*/ 98037 h 588210"/>
              <a:gd name="csX6" fmla="*/ 1995455 w 1995455"/>
              <a:gd name="csY6" fmla="*/ 490173 h 588210"/>
              <a:gd name="csX7" fmla="*/ 1897418 w 1995455"/>
              <a:gd name="csY7" fmla="*/ 588210 h 588210"/>
              <a:gd name="csX8" fmla="*/ 1351606 w 1995455"/>
              <a:gd name="csY8" fmla="*/ 588210 h 588210"/>
              <a:gd name="csX9" fmla="*/ 805794 w 1995455"/>
              <a:gd name="csY9" fmla="*/ 588210 h 588210"/>
              <a:gd name="csX10" fmla="*/ 98037 w 1995455"/>
              <a:gd name="csY10" fmla="*/ 588210 h 588210"/>
              <a:gd name="csX11" fmla="*/ 0 w 1995455"/>
              <a:gd name="csY11" fmla="*/ 490173 h 588210"/>
              <a:gd name="csX12" fmla="*/ 0 w 1995455"/>
              <a:gd name="csY12"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995455" h="588210" fill="none" extrusionOk="0">
                <a:moveTo>
                  <a:pt x="0" y="98037"/>
                </a:moveTo>
                <a:cubicBezTo>
                  <a:pt x="-1210" y="38061"/>
                  <a:pt x="50737" y="-7024"/>
                  <a:pt x="98037" y="0"/>
                </a:cubicBezTo>
                <a:cubicBezTo>
                  <a:pt x="313870" y="3205"/>
                  <a:pt x="596987" y="19191"/>
                  <a:pt x="733818" y="0"/>
                </a:cubicBezTo>
                <a:cubicBezTo>
                  <a:pt x="870649" y="-19191"/>
                  <a:pt x="1111912" y="-27921"/>
                  <a:pt x="1315618" y="0"/>
                </a:cubicBezTo>
                <a:cubicBezTo>
                  <a:pt x="1519324" y="27921"/>
                  <a:pt x="1745753" y="-765"/>
                  <a:pt x="1897418" y="0"/>
                </a:cubicBezTo>
                <a:cubicBezTo>
                  <a:pt x="1953979" y="6414"/>
                  <a:pt x="1991774" y="40743"/>
                  <a:pt x="1995455" y="98037"/>
                </a:cubicBezTo>
                <a:cubicBezTo>
                  <a:pt x="1981739" y="231723"/>
                  <a:pt x="2009584" y="338631"/>
                  <a:pt x="1995455" y="490173"/>
                </a:cubicBezTo>
                <a:cubicBezTo>
                  <a:pt x="1999492" y="556491"/>
                  <a:pt x="1960237" y="595922"/>
                  <a:pt x="1897418" y="588210"/>
                </a:cubicBezTo>
                <a:cubicBezTo>
                  <a:pt x="1729241" y="563914"/>
                  <a:pt x="1553576" y="565869"/>
                  <a:pt x="1351606" y="588210"/>
                </a:cubicBezTo>
                <a:cubicBezTo>
                  <a:pt x="1149636" y="610551"/>
                  <a:pt x="1059801" y="602413"/>
                  <a:pt x="805794" y="588210"/>
                </a:cubicBezTo>
                <a:cubicBezTo>
                  <a:pt x="551787" y="574007"/>
                  <a:pt x="261802" y="562172"/>
                  <a:pt x="98037" y="588210"/>
                </a:cubicBezTo>
                <a:cubicBezTo>
                  <a:pt x="44862" y="581972"/>
                  <a:pt x="10748" y="552027"/>
                  <a:pt x="0" y="490173"/>
                </a:cubicBezTo>
                <a:cubicBezTo>
                  <a:pt x="-10391" y="344312"/>
                  <a:pt x="-15778" y="201152"/>
                  <a:pt x="0" y="98037"/>
                </a:cubicBezTo>
                <a:close/>
              </a:path>
              <a:path w="1995455" h="588210" stroke="0" extrusionOk="0">
                <a:moveTo>
                  <a:pt x="0" y="98037"/>
                </a:moveTo>
                <a:cubicBezTo>
                  <a:pt x="4662" y="47999"/>
                  <a:pt x="54588" y="-7354"/>
                  <a:pt x="98037" y="0"/>
                </a:cubicBezTo>
                <a:cubicBezTo>
                  <a:pt x="273204" y="-9078"/>
                  <a:pt x="463118" y="14982"/>
                  <a:pt x="733818" y="0"/>
                </a:cubicBezTo>
                <a:cubicBezTo>
                  <a:pt x="1004518" y="-14982"/>
                  <a:pt x="1140734" y="-20821"/>
                  <a:pt x="1315618" y="0"/>
                </a:cubicBezTo>
                <a:cubicBezTo>
                  <a:pt x="1490502" y="20821"/>
                  <a:pt x="1685111" y="18369"/>
                  <a:pt x="1897418" y="0"/>
                </a:cubicBezTo>
                <a:cubicBezTo>
                  <a:pt x="1956472" y="-8625"/>
                  <a:pt x="1989891" y="55874"/>
                  <a:pt x="1995455" y="98037"/>
                </a:cubicBezTo>
                <a:cubicBezTo>
                  <a:pt x="1982167" y="275116"/>
                  <a:pt x="1992387" y="354342"/>
                  <a:pt x="1995455" y="490173"/>
                </a:cubicBezTo>
                <a:cubicBezTo>
                  <a:pt x="1997180" y="536644"/>
                  <a:pt x="1950586" y="587348"/>
                  <a:pt x="1897418" y="588210"/>
                </a:cubicBezTo>
                <a:cubicBezTo>
                  <a:pt x="1672127" y="603175"/>
                  <a:pt x="1528798" y="574614"/>
                  <a:pt x="1297624" y="588210"/>
                </a:cubicBezTo>
                <a:cubicBezTo>
                  <a:pt x="1066450" y="601806"/>
                  <a:pt x="1005293" y="600338"/>
                  <a:pt x="733818" y="588210"/>
                </a:cubicBezTo>
                <a:cubicBezTo>
                  <a:pt x="462343" y="576082"/>
                  <a:pt x="246551" y="556950"/>
                  <a:pt x="98037" y="588210"/>
                </a:cubicBezTo>
                <a:cubicBezTo>
                  <a:pt x="42957" y="590392"/>
                  <a:pt x="7021" y="534276"/>
                  <a:pt x="0" y="490173"/>
                </a:cubicBezTo>
                <a:cubicBezTo>
                  <a:pt x="-8381" y="411591"/>
                  <a:pt x="2590" y="178521"/>
                  <a:pt x="0" y="98037"/>
                </a:cubicBezTo>
                <a:close/>
              </a:path>
            </a:pathLst>
          </a:custGeom>
          <a:solidFill>
            <a:schemeClr val="accent3">
              <a:lumMod val="50000"/>
            </a:schemeClr>
          </a:solidFill>
          <a:ln>
            <a:solidFill>
              <a:schemeClr val="accent1"/>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cs typeface="+mn-ea"/>
                <a:sym typeface="+mn-lt"/>
              </a:rPr>
              <a:t>Core Objective</a:t>
            </a:r>
          </a:p>
        </p:txBody>
      </p:sp>
      <p:sp>
        <p:nvSpPr>
          <p:cNvPr id="18" name="Rectangle: Rounded Corners 17">
            <a:extLst>
              <a:ext uri="{FF2B5EF4-FFF2-40B4-BE49-F238E27FC236}">
                <a16:creationId xmlns:a16="http://schemas.microsoft.com/office/drawing/2014/main" id="{D16773CE-A7FA-7F91-48D7-2ADE3C36028F}"/>
              </a:ext>
            </a:extLst>
          </p:cNvPr>
          <p:cNvSpPr/>
          <p:nvPr/>
        </p:nvSpPr>
        <p:spPr>
          <a:xfrm>
            <a:off x="875337" y="1424535"/>
            <a:ext cx="1995455" cy="588210"/>
          </a:xfrm>
          <a:custGeom>
            <a:avLst/>
            <a:gdLst>
              <a:gd name="csX0" fmla="*/ 0 w 1995455"/>
              <a:gd name="csY0" fmla="*/ 98037 h 588210"/>
              <a:gd name="csX1" fmla="*/ 98037 w 1995455"/>
              <a:gd name="csY1" fmla="*/ 0 h 588210"/>
              <a:gd name="csX2" fmla="*/ 733818 w 1995455"/>
              <a:gd name="csY2" fmla="*/ 0 h 588210"/>
              <a:gd name="csX3" fmla="*/ 1315618 w 1995455"/>
              <a:gd name="csY3" fmla="*/ 0 h 588210"/>
              <a:gd name="csX4" fmla="*/ 1897418 w 1995455"/>
              <a:gd name="csY4" fmla="*/ 0 h 588210"/>
              <a:gd name="csX5" fmla="*/ 1995455 w 1995455"/>
              <a:gd name="csY5" fmla="*/ 98037 h 588210"/>
              <a:gd name="csX6" fmla="*/ 1995455 w 1995455"/>
              <a:gd name="csY6" fmla="*/ 490173 h 588210"/>
              <a:gd name="csX7" fmla="*/ 1897418 w 1995455"/>
              <a:gd name="csY7" fmla="*/ 588210 h 588210"/>
              <a:gd name="csX8" fmla="*/ 1351606 w 1995455"/>
              <a:gd name="csY8" fmla="*/ 588210 h 588210"/>
              <a:gd name="csX9" fmla="*/ 805794 w 1995455"/>
              <a:gd name="csY9" fmla="*/ 588210 h 588210"/>
              <a:gd name="csX10" fmla="*/ 98037 w 1995455"/>
              <a:gd name="csY10" fmla="*/ 588210 h 588210"/>
              <a:gd name="csX11" fmla="*/ 0 w 1995455"/>
              <a:gd name="csY11" fmla="*/ 490173 h 588210"/>
              <a:gd name="csX12" fmla="*/ 0 w 1995455"/>
              <a:gd name="csY12"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995455" h="588210" fill="none" extrusionOk="0">
                <a:moveTo>
                  <a:pt x="0" y="98037"/>
                </a:moveTo>
                <a:cubicBezTo>
                  <a:pt x="-1210" y="38061"/>
                  <a:pt x="50737" y="-7024"/>
                  <a:pt x="98037" y="0"/>
                </a:cubicBezTo>
                <a:cubicBezTo>
                  <a:pt x="313870" y="3205"/>
                  <a:pt x="596987" y="19191"/>
                  <a:pt x="733818" y="0"/>
                </a:cubicBezTo>
                <a:cubicBezTo>
                  <a:pt x="870649" y="-19191"/>
                  <a:pt x="1111912" y="-27921"/>
                  <a:pt x="1315618" y="0"/>
                </a:cubicBezTo>
                <a:cubicBezTo>
                  <a:pt x="1519324" y="27921"/>
                  <a:pt x="1745753" y="-765"/>
                  <a:pt x="1897418" y="0"/>
                </a:cubicBezTo>
                <a:cubicBezTo>
                  <a:pt x="1953979" y="6414"/>
                  <a:pt x="1991774" y="40743"/>
                  <a:pt x="1995455" y="98037"/>
                </a:cubicBezTo>
                <a:cubicBezTo>
                  <a:pt x="1981739" y="231723"/>
                  <a:pt x="2009584" y="338631"/>
                  <a:pt x="1995455" y="490173"/>
                </a:cubicBezTo>
                <a:cubicBezTo>
                  <a:pt x="1999492" y="556491"/>
                  <a:pt x="1960237" y="595922"/>
                  <a:pt x="1897418" y="588210"/>
                </a:cubicBezTo>
                <a:cubicBezTo>
                  <a:pt x="1729241" y="563914"/>
                  <a:pt x="1553576" y="565869"/>
                  <a:pt x="1351606" y="588210"/>
                </a:cubicBezTo>
                <a:cubicBezTo>
                  <a:pt x="1149636" y="610551"/>
                  <a:pt x="1059801" y="602413"/>
                  <a:pt x="805794" y="588210"/>
                </a:cubicBezTo>
                <a:cubicBezTo>
                  <a:pt x="551787" y="574007"/>
                  <a:pt x="261802" y="562172"/>
                  <a:pt x="98037" y="588210"/>
                </a:cubicBezTo>
                <a:cubicBezTo>
                  <a:pt x="44862" y="581972"/>
                  <a:pt x="10748" y="552027"/>
                  <a:pt x="0" y="490173"/>
                </a:cubicBezTo>
                <a:cubicBezTo>
                  <a:pt x="-10391" y="344312"/>
                  <a:pt x="-15778" y="201152"/>
                  <a:pt x="0" y="98037"/>
                </a:cubicBezTo>
                <a:close/>
              </a:path>
              <a:path w="1995455" h="588210" stroke="0" extrusionOk="0">
                <a:moveTo>
                  <a:pt x="0" y="98037"/>
                </a:moveTo>
                <a:cubicBezTo>
                  <a:pt x="4662" y="47999"/>
                  <a:pt x="54588" y="-7354"/>
                  <a:pt x="98037" y="0"/>
                </a:cubicBezTo>
                <a:cubicBezTo>
                  <a:pt x="273204" y="-9078"/>
                  <a:pt x="463118" y="14982"/>
                  <a:pt x="733818" y="0"/>
                </a:cubicBezTo>
                <a:cubicBezTo>
                  <a:pt x="1004518" y="-14982"/>
                  <a:pt x="1140734" y="-20821"/>
                  <a:pt x="1315618" y="0"/>
                </a:cubicBezTo>
                <a:cubicBezTo>
                  <a:pt x="1490502" y="20821"/>
                  <a:pt x="1685111" y="18369"/>
                  <a:pt x="1897418" y="0"/>
                </a:cubicBezTo>
                <a:cubicBezTo>
                  <a:pt x="1956472" y="-8625"/>
                  <a:pt x="1989891" y="55874"/>
                  <a:pt x="1995455" y="98037"/>
                </a:cubicBezTo>
                <a:cubicBezTo>
                  <a:pt x="1982167" y="275116"/>
                  <a:pt x="1992387" y="354342"/>
                  <a:pt x="1995455" y="490173"/>
                </a:cubicBezTo>
                <a:cubicBezTo>
                  <a:pt x="1997180" y="536644"/>
                  <a:pt x="1950586" y="587348"/>
                  <a:pt x="1897418" y="588210"/>
                </a:cubicBezTo>
                <a:cubicBezTo>
                  <a:pt x="1672127" y="603175"/>
                  <a:pt x="1528798" y="574614"/>
                  <a:pt x="1297624" y="588210"/>
                </a:cubicBezTo>
                <a:cubicBezTo>
                  <a:pt x="1066450" y="601806"/>
                  <a:pt x="1005293" y="600338"/>
                  <a:pt x="733818" y="588210"/>
                </a:cubicBezTo>
                <a:cubicBezTo>
                  <a:pt x="462343" y="576082"/>
                  <a:pt x="246551" y="556950"/>
                  <a:pt x="98037" y="588210"/>
                </a:cubicBezTo>
                <a:cubicBezTo>
                  <a:pt x="42957" y="590392"/>
                  <a:pt x="7021" y="534276"/>
                  <a:pt x="0" y="490173"/>
                </a:cubicBezTo>
                <a:cubicBezTo>
                  <a:pt x="-8381" y="411591"/>
                  <a:pt x="2590" y="178521"/>
                  <a:pt x="0" y="98037"/>
                </a:cubicBezTo>
                <a:close/>
              </a:path>
            </a:pathLst>
          </a:custGeom>
          <a:solidFill>
            <a:schemeClr val="accent3">
              <a:lumMod val="50000"/>
            </a:schemeClr>
          </a:solidFill>
          <a:ln>
            <a:solidFill>
              <a:schemeClr val="accent1"/>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Context</a:t>
            </a:r>
            <a:endParaRPr lang="en-GB" sz="2000" b="1" dirty="0">
              <a:cs typeface="+mn-ea"/>
              <a:sym typeface="+mn-lt"/>
            </a:endParaRPr>
          </a:p>
        </p:txBody>
      </p:sp>
    </p:spTree>
    <p:extLst>
      <p:ext uri="{BB962C8B-B14F-4D97-AF65-F5344CB8AC3E}">
        <p14:creationId xmlns:p14="http://schemas.microsoft.com/office/powerpoint/2010/main" val="444672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D241-E087-EEF7-5F65-E85EEFAED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820F1-7B4A-CC30-E903-A0196466AB87}"/>
              </a:ext>
            </a:extLst>
          </p:cNvPr>
          <p:cNvSpPr>
            <a:spLocks noGrp="1"/>
          </p:cNvSpPr>
          <p:nvPr>
            <p:ph type="title"/>
          </p:nvPr>
        </p:nvSpPr>
        <p:spPr/>
        <p:txBody>
          <a:bodyPr>
            <a:normAutofit fontScale="90000"/>
          </a:bodyPr>
          <a:lstStyle/>
          <a:p>
            <a:r>
              <a:rPr lang="en-GB" sz="3100" b="1" dirty="0">
                <a:latin typeface="+mn-lt"/>
                <a:ea typeface="+mn-ea"/>
                <a:cs typeface="+mn-ea"/>
                <a:sym typeface="+mn-lt"/>
              </a:rPr>
              <a:t>Case Study</a:t>
            </a:r>
            <a:br>
              <a:rPr lang="en-GB" dirty="0">
                <a:latin typeface="+mn-lt"/>
                <a:ea typeface="+mn-ea"/>
                <a:cs typeface="+mn-ea"/>
                <a:sym typeface="+mn-lt"/>
              </a:rPr>
            </a:br>
            <a:r>
              <a:rPr lang="en-GB" dirty="0">
                <a:latin typeface="+mn-lt"/>
                <a:ea typeface="+mn-ea"/>
                <a:cs typeface="+mn-ea"/>
                <a:sym typeface="+mn-lt"/>
              </a:rPr>
              <a:t>Why Energy Poverty is a suitable problem for PSM?</a:t>
            </a:r>
          </a:p>
        </p:txBody>
      </p:sp>
      <p:sp>
        <p:nvSpPr>
          <p:cNvPr id="3" name="Slide Number Placeholder 2">
            <a:extLst>
              <a:ext uri="{FF2B5EF4-FFF2-40B4-BE49-F238E27FC236}">
                <a16:creationId xmlns:a16="http://schemas.microsoft.com/office/drawing/2014/main" id="{5099AA95-B1A1-FB96-E4A7-23945F29ABD4}"/>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12</a:t>
            </a:fld>
            <a:endParaRPr lang="en-GB">
              <a:latin typeface="+mn-lt"/>
              <a:ea typeface="+mn-ea"/>
              <a:cs typeface="+mn-ea"/>
              <a:sym typeface="+mn-lt"/>
            </a:endParaRPr>
          </a:p>
        </p:txBody>
      </p:sp>
      <p:sp>
        <p:nvSpPr>
          <p:cNvPr id="4" name="TextBox 3">
            <a:extLst>
              <a:ext uri="{FF2B5EF4-FFF2-40B4-BE49-F238E27FC236}">
                <a16:creationId xmlns:a16="http://schemas.microsoft.com/office/drawing/2014/main" id="{FCF82770-B760-255B-E5BC-42B733A68DC1}"/>
              </a:ext>
            </a:extLst>
          </p:cNvPr>
          <p:cNvSpPr txBox="1"/>
          <p:nvPr/>
        </p:nvSpPr>
        <p:spPr>
          <a:xfrm>
            <a:off x="558142" y="6453439"/>
            <a:ext cx="4421852" cy="369332"/>
          </a:xfrm>
          <a:prstGeom prst="rect">
            <a:avLst/>
          </a:prstGeom>
          <a:noFill/>
        </p:spPr>
        <p:txBody>
          <a:bodyPr wrap="none" rtlCol="0">
            <a:spAutoFit/>
          </a:bodyPr>
          <a:lstStyle/>
          <a:p>
            <a:r>
              <a:rPr lang="en-GB" dirty="0">
                <a:cs typeface="+mn-ea"/>
                <a:sym typeface="+mn-lt"/>
              </a:rPr>
              <a:t>Source: </a:t>
            </a:r>
            <a:r>
              <a:rPr lang="en-GB" dirty="0">
                <a:cs typeface="+mn-ea"/>
                <a:sym typeface="+mn-lt"/>
                <a:hlinkClick r:id="rId2"/>
              </a:rPr>
              <a:t>Mahoney, Lopes, and Gouveia (2025)</a:t>
            </a:r>
            <a:endParaRPr lang="en-GB" dirty="0">
              <a:cs typeface="+mn-ea"/>
              <a:sym typeface="+mn-lt"/>
            </a:endParaRPr>
          </a:p>
        </p:txBody>
      </p:sp>
      <p:sp>
        <p:nvSpPr>
          <p:cNvPr id="14" name="TextBox 13">
            <a:extLst>
              <a:ext uri="{FF2B5EF4-FFF2-40B4-BE49-F238E27FC236}">
                <a16:creationId xmlns:a16="http://schemas.microsoft.com/office/drawing/2014/main" id="{76EB5D3E-6BF2-A551-7017-46EB5A70445E}"/>
              </a:ext>
            </a:extLst>
          </p:cNvPr>
          <p:cNvSpPr txBox="1"/>
          <p:nvPr/>
        </p:nvSpPr>
        <p:spPr>
          <a:xfrm>
            <a:off x="605265" y="1880404"/>
            <a:ext cx="10376196" cy="4093428"/>
          </a:xfrm>
          <a:prstGeom prst="rect">
            <a:avLst/>
          </a:prstGeom>
          <a:noFill/>
        </p:spPr>
        <p:txBody>
          <a:bodyPr wrap="square">
            <a:spAutoFit/>
          </a:bodyPr>
          <a:lstStyle/>
          <a:p>
            <a:r>
              <a:rPr lang="en-US" altLang="zh-CN" sz="2000" b="1" dirty="0">
                <a:solidFill>
                  <a:schemeClr val="accent2"/>
                </a:solidFill>
                <a:cs typeface="+mn-ea"/>
                <a:sym typeface="+mn-lt"/>
              </a:rPr>
              <a:t>				</a:t>
            </a:r>
            <a:r>
              <a:rPr lang="en-US" altLang="zh-CN" sz="2000" b="1" dirty="0">
                <a:solidFill>
                  <a:schemeClr val="accent1"/>
                </a:solidFill>
                <a:cs typeface="+mn-ea"/>
                <a:sym typeface="+mn-lt"/>
              </a:rPr>
              <a:t>Energy Poverty</a:t>
            </a:r>
            <a:r>
              <a:rPr lang="en-GB" sz="2000" dirty="0">
                <a:cs typeface="+mn-ea"/>
                <a:sym typeface="+mn-lt"/>
              </a:rPr>
              <a:t> isn‘t just a technical or economic issue, it involves health, social stigma, building physics, and policy. PSM captures these technical and non-technical factors in one model.</a:t>
            </a:r>
          </a:p>
          <a:p>
            <a:endParaRPr lang="en-GB" sz="2000" dirty="0">
              <a:cs typeface="+mn-ea"/>
              <a:sym typeface="+mn-lt"/>
            </a:endParaRPr>
          </a:p>
          <a:p>
            <a:endParaRPr lang="en-GB" sz="2000" dirty="0">
              <a:cs typeface="+mn-ea"/>
              <a:sym typeface="+mn-lt"/>
            </a:endParaRPr>
          </a:p>
          <a:p>
            <a:r>
              <a:rPr lang="en-GB" sz="2000" dirty="0">
                <a:cs typeface="+mn-ea"/>
                <a:sym typeface="+mn-lt"/>
              </a:rPr>
              <a:t>				Effective solutions require collaboration between NGOs, government, and industry. PSM elicits a </a:t>
            </a:r>
            <a:r>
              <a:rPr lang="en-GB" sz="2000" b="1" dirty="0">
                <a:solidFill>
                  <a:schemeClr val="accent1"/>
                </a:solidFill>
                <a:cs typeface="+mn-ea"/>
                <a:sym typeface="+mn-lt"/>
              </a:rPr>
              <a:t>co-constructed vision</a:t>
            </a:r>
            <a:r>
              <a:rPr lang="en-GB" sz="2000" dirty="0">
                <a:solidFill>
                  <a:schemeClr val="accent1"/>
                </a:solidFill>
                <a:cs typeface="+mn-ea"/>
                <a:sym typeface="+mn-lt"/>
              </a:rPr>
              <a:t> </a:t>
            </a:r>
            <a:r>
              <a:rPr lang="en-GB" sz="2000" dirty="0">
                <a:cs typeface="+mn-ea"/>
                <a:sym typeface="+mn-lt"/>
              </a:rPr>
              <a:t>of the problem rather than viewing factors in isolation.</a:t>
            </a:r>
          </a:p>
          <a:p>
            <a:endParaRPr lang="en-GB" sz="2000" dirty="0">
              <a:cs typeface="+mn-ea"/>
              <a:sym typeface="+mn-lt"/>
            </a:endParaRPr>
          </a:p>
          <a:p>
            <a:endParaRPr lang="en-GB" sz="2000" dirty="0">
              <a:cs typeface="+mn-ea"/>
              <a:sym typeface="+mn-lt"/>
            </a:endParaRPr>
          </a:p>
          <a:p>
            <a:r>
              <a:rPr lang="en-GB" sz="2000" b="1" dirty="0">
                <a:solidFill>
                  <a:schemeClr val="bg1"/>
                </a:solidFill>
                <a:cs typeface="+mn-ea"/>
                <a:sym typeface="+mn-lt"/>
              </a:rPr>
              <a:t>Core Objective:</a:t>
            </a:r>
            <a:r>
              <a:rPr lang="en-GB" sz="2000" dirty="0">
                <a:solidFill>
                  <a:schemeClr val="bg1"/>
                </a:solidFill>
                <a:cs typeface="+mn-ea"/>
                <a:sym typeface="+mn-lt"/>
              </a:rPr>
              <a:t> 			</a:t>
            </a:r>
            <a:r>
              <a:rPr lang="en-GB" sz="2000" dirty="0">
                <a:cs typeface="+mn-ea"/>
                <a:sym typeface="+mn-lt"/>
              </a:rPr>
              <a:t>Instead of simple linear fixes, PSM uncovers </a:t>
            </a:r>
            <a:r>
              <a:rPr lang="en-GB" sz="2000" b="1" dirty="0">
                <a:solidFill>
                  <a:schemeClr val="accent1"/>
                </a:solidFill>
                <a:cs typeface="+mn-ea"/>
                <a:sym typeface="+mn-lt"/>
              </a:rPr>
              <a:t>feedback loops</a:t>
            </a:r>
            <a:r>
              <a:rPr lang="en-GB" sz="2000" dirty="0">
                <a:solidFill>
                  <a:schemeClr val="accent1"/>
                </a:solidFill>
                <a:cs typeface="+mn-ea"/>
                <a:sym typeface="+mn-lt"/>
              </a:rPr>
              <a:t> </a:t>
            </a:r>
            <a:r>
              <a:rPr lang="en-GB" sz="2000" dirty="0">
                <a:cs typeface="+mn-ea"/>
                <a:sym typeface="+mn-lt"/>
              </a:rPr>
              <a:t>(like how bill arrears increase vulnerability, which then hinders building renovation) and finds specific "leverage points" where a small policy change can yield a large system-wide improvement.</a:t>
            </a:r>
          </a:p>
        </p:txBody>
      </p:sp>
      <p:sp>
        <p:nvSpPr>
          <p:cNvPr id="17" name="Rectangle: Rounded Corners 16">
            <a:extLst>
              <a:ext uri="{FF2B5EF4-FFF2-40B4-BE49-F238E27FC236}">
                <a16:creationId xmlns:a16="http://schemas.microsoft.com/office/drawing/2014/main" id="{7908FD49-1681-FCE1-F1A8-9367D0782905}"/>
              </a:ext>
            </a:extLst>
          </p:cNvPr>
          <p:cNvSpPr/>
          <p:nvPr/>
        </p:nvSpPr>
        <p:spPr>
          <a:xfrm>
            <a:off x="764757" y="3115929"/>
            <a:ext cx="3320206" cy="588210"/>
          </a:xfrm>
          <a:custGeom>
            <a:avLst/>
            <a:gdLst>
              <a:gd name="csX0" fmla="*/ 0 w 3320206"/>
              <a:gd name="csY0" fmla="*/ 98037 h 588210"/>
              <a:gd name="csX1" fmla="*/ 98037 w 3320206"/>
              <a:gd name="csY1" fmla="*/ 0 h 588210"/>
              <a:gd name="csX2" fmla="*/ 691622 w 3320206"/>
              <a:gd name="csY2" fmla="*/ 0 h 588210"/>
              <a:gd name="csX3" fmla="*/ 1285207 w 3320206"/>
              <a:gd name="csY3" fmla="*/ 0 h 588210"/>
              <a:gd name="csX4" fmla="*/ 1910034 w 3320206"/>
              <a:gd name="csY4" fmla="*/ 0 h 588210"/>
              <a:gd name="csX5" fmla="*/ 2597343 w 3320206"/>
              <a:gd name="csY5" fmla="*/ 0 h 588210"/>
              <a:gd name="csX6" fmla="*/ 3222169 w 3320206"/>
              <a:gd name="csY6" fmla="*/ 0 h 588210"/>
              <a:gd name="csX7" fmla="*/ 3320206 w 3320206"/>
              <a:gd name="csY7" fmla="*/ 98037 h 588210"/>
              <a:gd name="csX8" fmla="*/ 3320206 w 3320206"/>
              <a:gd name="csY8" fmla="*/ 490173 h 588210"/>
              <a:gd name="csX9" fmla="*/ 3222169 w 3320206"/>
              <a:gd name="csY9" fmla="*/ 588210 h 588210"/>
              <a:gd name="csX10" fmla="*/ 2628584 w 3320206"/>
              <a:gd name="csY10" fmla="*/ 588210 h 588210"/>
              <a:gd name="csX11" fmla="*/ 2003758 w 3320206"/>
              <a:gd name="csY11" fmla="*/ 588210 h 588210"/>
              <a:gd name="csX12" fmla="*/ 1378931 w 3320206"/>
              <a:gd name="csY12" fmla="*/ 588210 h 588210"/>
              <a:gd name="csX13" fmla="*/ 816587 w 3320206"/>
              <a:gd name="csY13" fmla="*/ 588210 h 588210"/>
              <a:gd name="csX14" fmla="*/ 98037 w 3320206"/>
              <a:gd name="csY14" fmla="*/ 588210 h 588210"/>
              <a:gd name="csX15" fmla="*/ 0 w 3320206"/>
              <a:gd name="csY15" fmla="*/ 490173 h 588210"/>
              <a:gd name="csX16" fmla="*/ 0 w 3320206"/>
              <a:gd name="csY16"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320206" h="588210" fill="none" extrusionOk="0">
                <a:moveTo>
                  <a:pt x="0" y="98037"/>
                </a:moveTo>
                <a:cubicBezTo>
                  <a:pt x="6316" y="48209"/>
                  <a:pt x="55313" y="1829"/>
                  <a:pt x="98037" y="0"/>
                </a:cubicBezTo>
                <a:cubicBezTo>
                  <a:pt x="227488" y="16736"/>
                  <a:pt x="524236" y="18860"/>
                  <a:pt x="691622" y="0"/>
                </a:cubicBezTo>
                <a:cubicBezTo>
                  <a:pt x="859008" y="-18860"/>
                  <a:pt x="992391" y="-22240"/>
                  <a:pt x="1285207" y="0"/>
                </a:cubicBezTo>
                <a:cubicBezTo>
                  <a:pt x="1578023" y="22240"/>
                  <a:pt x="1691844" y="9150"/>
                  <a:pt x="1910034" y="0"/>
                </a:cubicBezTo>
                <a:cubicBezTo>
                  <a:pt x="2128224" y="-9150"/>
                  <a:pt x="2400471" y="-14133"/>
                  <a:pt x="2597343" y="0"/>
                </a:cubicBezTo>
                <a:cubicBezTo>
                  <a:pt x="2794215" y="14133"/>
                  <a:pt x="3069381" y="-25634"/>
                  <a:pt x="3222169" y="0"/>
                </a:cubicBezTo>
                <a:cubicBezTo>
                  <a:pt x="3276383" y="2466"/>
                  <a:pt x="3312842" y="43926"/>
                  <a:pt x="3320206" y="98037"/>
                </a:cubicBezTo>
                <a:cubicBezTo>
                  <a:pt x="3330328" y="246415"/>
                  <a:pt x="3333722" y="382288"/>
                  <a:pt x="3320206" y="490173"/>
                </a:cubicBezTo>
                <a:cubicBezTo>
                  <a:pt x="3320468" y="540374"/>
                  <a:pt x="3264790" y="587355"/>
                  <a:pt x="3222169" y="588210"/>
                </a:cubicBezTo>
                <a:cubicBezTo>
                  <a:pt x="2999980" y="593489"/>
                  <a:pt x="2912999" y="585226"/>
                  <a:pt x="2628584" y="588210"/>
                </a:cubicBezTo>
                <a:cubicBezTo>
                  <a:pt x="2344169" y="591194"/>
                  <a:pt x="2175605" y="582190"/>
                  <a:pt x="2003758" y="588210"/>
                </a:cubicBezTo>
                <a:cubicBezTo>
                  <a:pt x="1831911" y="594230"/>
                  <a:pt x="1618318" y="561877"/>
                  <a:pt x="1378931" y="588210"/>
                </a:cubicBezTo>
                <a:cubicBezTo>
                  <a:pt x="1139544" y="614543"/>
                  <a:pt x="975585" y="591056"/>
                  <a:pt x="816587" y="588210"/>
                </a:cubicBezTo>
                <a:cubicBezTo>
                  <a:pt x="657589" y="585364"/>
                  <a:pt x="331832" y="619778"/>
                  <a:pt x="98037" y="588210"/>
                </a:cubicBezTo>
                <a:cubicBezTo>
                  <a:pt x="42772" y="592790"/>
                  <a:pt x="1256" y="541496"/>
                  <a:pt x="0" y="490173"/>
                </a:cubicBezTo>
                <a:cubicBezTo>
                  <a:pt x="-4254" y="399803"/>
                  <a:pt x="9983" y="186387"/>
                  <a:pt x="0" y="98037"/>
                </a:cubicBezTo>
                <a:close/>
              </a:path>
              <a:path w="3320206" h="588210" stroke="0" extrusionOk="0">
                <a:moveTo>
                  <a:pt x="0" y="98037"/>
                </a:moveTo>
                <a:cubicBezTo>
                  <a:pt x="4662" y="47999"/>
                  <a:pt x="54588" y="-7354"/>
                  <a:pt x="98037" y="0"/>
                </a:cubicBezTo>
                <a:cubicBezTo>
                  <a:pt x="307634" y="12213"/>
                  <a:pt x="505236" y="-16887"/>
                  <a:pt x="785346" y="0"/>
                </a:cubicBezTo>
                <a:cubicBezTo>
                  <a:pt x="1065456" y="16887"/>
                  <a:pt x="1202048" y="-7121"/>
                  <a:pt x="1378931" y="0"/>
                </a:cubicBezTo>
                <a:cubicBezTo>
                  <a:pt x="1555814" y="7121"/>
                  <a:pt x="1802869" y="19449"/>
                  <a:pt x="2003758" y="0"/>
                </a:cubicBezTo>
                <a:cubicBezTo>
                  <a:pt x="2204647" y="-19449"/>
                  <a:pt x="2333929" y="-11981"/>
                  <a:pt x="2566101" y="0"/>
                </a:cubicBezTo>
                <a:cubicBezTo>
                  <a:pt x="2798273" y="11981"/>
                  <a:pt x="3007082" y="24281"/>
                  <a:pt x="3222169" y="0"/>
                </a:cubicBezTo>
                <a:cubicBezTo>
                  <a:pt x="3282484" y="392"/>
                  <a:pt x="3307824" y="39755"/>
                  <a:pt x="3320206" y="98037"/>
                </a:cubicBezTo>
                <a:cubicBezTo>
                  <a:pt x="3313830" y="278125"/>
                  <a:pt x="3336802" y="366216"/>
                  <a:pt x="3320206" y="490173"/>
                </a:cubicBezTo>
                <a:cubicBezTo>
                  <a:pt x="3318074" y="551754"/>
                  <a:pt x="3274469" y="590907"/>
                  <a:pt x="3222169" y="588210"/>
                </a:cubicBezTo>
                <a:cubicBezTo>
                  <a:pt x="2990100" y="595136"/>
                  <a:pt x="2739450" y="562848"/>
                  <a:pt x="2566101" y="588210"/>
                </a:cubicBezTo>
                <a:cubicBezTo>
                  <a:pt x="2392752" y="613572"/>
                  <a:pt x="2207716" y="572540"/>
                  <a:pt x="2003758" y="588210"/>
                </a:cubicBezTo>
                <a:cubicBezTo>
                  <a:pt x="1799800" y="603880"/>
                  <a:pt x="1502061" y="578315"/>
                  <a:pt x="1316448" y="588210"/>
                </a:cubicBezTo>
                <a:cubicBezTo>
                  <a:pt x="1130835" y="598106"/>
                  <a:pt x="823002" y="559774"/>
                  <a:pt x="691622" y="588210"/>
                </a:cubicBezTo>
                <a:cubicBezTo>
                  <a:pt x="560242" y="616646"/>
                  <a:pt x="238564" y="590930"/>
                  <a:pt x="98037" y="588210"/>
                </a:cubicBezTo>
                <a:cubicBezTo>
                  <a:pt x="39589" y="583822"/>
                  <a:pt x="11154" y="542057"/>
                  <a:pt x="0" y="490173"/>
                </a:cubicBezTo>
                <a:cubicBezTo>
                  <a:pt x="-9999" y="324044"/>
                  <a:pt x="-17265" y="210898"/>
                  <a:pt x="0" y="98037"/>
                </a:cubicBezTo>
                <a:close/>
              </a:path>
            </a:pathLst>
          </a:custGeom>
          <a:solidFill>
            <a:schemeClr val="accent3">
              <a:lumMod val="50000"/>
            </a:schemeClr>
          </a:solidFill>
          <a:ln>
            <a:solidFill>
              <a:schemeClr val="accent1"/>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cs typeface="+mn-ea"/>
                <a:sym typeface="+mn-lt"/>
              </a:rPr>
              <a:t>Multi-stakeholder Issue</a:t>
            </a:r>
          </a:p>
        </p:txBody>
      </p:sp>
      <p:sp>
        <p:nvSpPr>
          <p:cNvPr id="18" name="Rectangle: Rounded Corners 17">
            <a:extLst>
              <a:ext uri="{FF2B5EF4-FFF2-40B4-BE49-F238E27FC236}">
                <a16:creationId xmlns:a16="http://schemas.microsoft.com/office/drawing/2014/main" id="{5E03994F-DC97-6A5A-1F52-52F6095A9493}"/>
              </a:ext>
            </a:extLst>
          </p:cNvPr>
          <p:cNvSpPr/>
          <p:nvPr/>
        </p:nvSpPr>
        <p:spPr>
          <a:xfrm>
            <a:off x="764757" y="1527821"/>
            <a:ext cx="3320206" cy="588210"/>
          </a:xfrm>
          <a:custGeom>
            <a:avLst/>
            <a:gdLst>
              <a:gd name="csX0" fmla="*/ 0 w 3320206"/>
              <a:gd name="csY0" fmla="*/ 98037 h 588210"/>
              <a:gd name="csX1" fmla="*/ 98037 w 3320206"/>
              <a:gd name="csY1" fmla="*/ 0 h 588210"/>
              <a:gd name="csX2" fmla="*/ 691622 w 3320206"/>
              <a:gd name="csY2" fmla="*/ 0 h 588210"/>
              <a:gd name="csX3" fmla="*/ 1285207 w 3320206"/>
              <a:gd name="csY3" fmla="*/ 0 h 588210"/>
              <a:gd name="csX4" fmla="*/ 1910034 w 3320206"/>
              <a:gd name="csY4" fmla="*/ 0 h 588210"/>
              <a:gd name="csX5" fmla="*/ 2597343 w 3320206"/>
              <a:gd name="csY5" fmla="*/ 0 h 588210"/>
              <a:gd name="csX6" fmla="*/ 3222169 w 3320206"/>
              <a:gd name="csY6" fmla="*/ 0 h 588210"/>
              <a:gd name="csX7" fmla="*/ 3320206 w 3320206"/>
              <a:gd name="csY7" fmla="*/ 98037 h 588210"/>
              <a:gd name="csX8" fmla="*/ 3320206 w 3320206"/>
              <a:gd name="csY8" fmla="*/ 490173 h 588210"/>
              <a:gd name="csX9" fmla="*/ 3222169 w 3320206"/>
              <a:gd name="csY9" fmla="*/ 588210 h 588210"/>
              <a:gd name="csX10" fmla="*/ 2628584 w 3320206"/>
              <a:gd name="csY10" fmla="*/ 588210 h 588210"/>
              <a:gd name="csX11" fmla="*/ 2003758 w 3320206"/>
              <a:gd name="csY11" fmla="*/ 588210 h 588210"/>
              <a:gd name="csX12" fmla="*/ 1378931 w 3320206"/>
              <a:gd name="csY12" fmla="*/ 588210 h 588210"/>
              <a:gd name="csX13" fmla="*/ 816587 w 3320206"/>
              <a:gd name="csY13" fmla="*/ 588210 h 588210"/>
              <a:gd name="csX14" fmla="*/ 98037 w 3320206"/>
              <a:gd name="csY14" fmla="*/ 588210 h 588210"/>
              <a:gd name="csX15" fmla="*/ 0 w 3320206"/>
              <a:gd name="csY15" fmla="*/ 490173 h 588210"/>
              <a:gd name="csX16" fmla="*/ 0 w 3320206"/>
              <a:gd name="csY16"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320206" h="588210" fill="none" extrusionOk="0">
                <a:moveTo>
                  <a:pt x="0" y="98037"/>
                </a:moveTo>
                <a:cubicBezTo>
                  <a:pt x="6316" y="48209"/>
                  <a:pt x="55313" y="1829"/>
                  <a:pt x="98037" y="0"/>
                </a:cubicBezTo>
                <a:cubicBezTo>
                  <a:pt x="227488" y="16736"/>
                  <a:pt x="524236" y="18860"/>
                  <a:pt x="691622" y="0"/>
                </a:cubicBezTo>
                <a:cubicBezTo>
                  <a:pt x="859008" y="-18860"/>
                  <a:pt x="992391" y="-22240"/>
                  <a:pt x="1285207" y="0"/>
                </a:cubicBezTo>
                <a:cubicBezTo>
                  <a:pt x="1578023" y="22240"/>
                  <a:pt x="1691844" y="9150"/>
                  <a:pt x="1910034" y="0"/>
                </a:cubicBezTo>
                <a:cubicBezTo>
                  <a:pt x="2128224" y="-9150"/>
                  <a:pt x="2400471" y="-14133"/>
                  <a:pt x="2597343" y="0"/>
                </a:cubicBezTo>
                <a:cubicBezTo>
                  <a:pt x="2794215" y="14133"/>
                  <a:pt x="3069381" y="-25634"/>
                  <a:pt x="3222169" y="0"/>
                </a:cubicBezTo>
                <a:cubicBezTo>
                  <a:pt x="3276383" y="2466"/>
                  <a:pt x="3312842" y="43926"/>
                  <a:pt x="3320206" y="98037"/>
                </a:cubicBezTo>
                <a:cubicBezTo>
                  <a:pt x="3330328" y="246415"/>
                  <a:pt x="3333722" y="382288"/>
                  <a:pt x="3320206" y="490173"/>
                </a:cubicBezTo>
                <a:cubicBezTo>
                  <a:pt x="3320468" y="540374"/>
                  <a:pt x="3264790" y="587355"/>
                  <a:pt x="3222169" y="588210"/>
                </a:cubicBezTo>
                <a:cubicBezTo>
                  <a:pt x="2999980" y="593489"/>
                  <a:pt x="2912999" y="585226"/>
                  <a:pt x="2628584" y="588210"/>
                </a:cubicBezTo>
                <a:cubicBezTo>
                  <a:pt x="2344169" y="591194"/>
                  <a:pt x="2175605" y="582190"/>
                  <a:pt x="2003758" y="588210"/>
                </a:cubicBezTo>
                <a:cubicBezTo>
                  <a:pt x="1831911" y="594230"/>
                  <a:pt x="1618318" y="561877"/>
                  <a:pt x="1378931" y="588210"/>
                </a:cubicBezTo>
                <a:cubicBezTo>
                  <a:pt x="1139544" y="614543"/>
                  <a:pt x="975585" y="591056"/>
                  <a:pt x="816587" y="588210"/>
                </a:cubicBezTo>
                <a:cubicBezTo>
                  <a:pt x="657589" y="585364"/>
                  <a:pt x="331832" y="619778"/>
                  <a:pt x="98037" y="588210"/>
                </a:cubicBezTo>
                <a:cubicBezTo>
                  <a:pt x="42772" y="592790"/>
                  <a:pt x="1256" y="541496"/>
                  <a:pt x="0" y="490173"/>
                </a:cubicBezTo>
                <a:cubicBezTo>
                  <a:pt x="-4254" y="399803"/>
                  <a:pt x="9983" y="186387"/>
                  <a:pt x="0" y="98037"/>
                </a:cubicBezTo>
                <a:close/>
              </a:path>
              <a:path w="3320206" h="588210" stroke="0" extrusionOk="0">
                <a:moveTo>
                  <a:pt x="0" y="98037"/>
                </a:moveTo>
                <a:cubicBezTo>
                  <a:pt x="4662" y="47999"/>
                  <a:pt x="54588" y="-7354"/>
                  <a:pt x="98037" y="0"/>
                </a:cubicBezTo>
                <a:cubicBezTo>
                  <a:pt x="307634" y="12213"/>
                  <a:pt x="505236" y="-16887"/>
                  <a:pt x="785346" y="0"/>
                </a:cubicBezTo>
                <a:cubicBezTo>
                  <a:pt x="1065456" y="16887"/>
                  <a:pt x="1202048" y="-7121"/>
                  <a:pt x="1378931" y="0"/>
                </a:cubicBezTo>
                <a:cubicBezTo>
                  <a:pt x="1555814" y="7121"/>
                  <a:pt x="1802869" y="19449"/>
                  <a:pt x="2003758" y="0"/>
                </a:cubicBezTo>
                <a:cubicBezTo>
                  <a:pt x="2204647" y="-19449"/>
                  <a:pt x="2333929" y="-11981"/>
                  <a:pt x="2566101" y="0"/>
                </a:cubicBezTo>
                <a:cubicBezTo>
                  <a:pt x="2798273" y="11981"/>
                  <a:pt x="3007082" y="24281"/>
                  <a:pt x="3222169" y="0"/>
                </a:cubicBezTo>
                <a:cubicBezTo>
                  <a:pt x="3282484" y="392"/>
                  <a:pt x="3307824" y="39755"/>
                  <a:pt x="3320206" y="98037"/>
                </a:cubicBezTo>
                <a:cubicBezTo>
                  <a:pt x="3313830" y="278125"/>
                  <a:pt x="3336802" y="366216"/>
                  <a:pt x="3320206" y="490173"/>
                </a:cubicBezTo>
                <a:cubicBezTo>
                  <a:pt x="3318074" y="551754"/>
                  <a:pt x="3274469" y="590907"/>
                  <a:pt x="3222169" y="588210"/>
                </a:cubicBezTo>
                <a:cubicBezTo>
                  <a:pt x="2990100" y="595136"/>
                  <a:pt x="2739450" y="562848"/>
                  <a:pt x="2566101" y="588210"/>
                </a:cubicBezTo>
                <a:cubicBezTo>
                  <a:pt x="2392752" y="613572"/>
                  <a:pt x="2207716" y="572540"/>
                  <a:pt x="2003758" y="588210"/>
                </a:cubicBezTo>
                <a:cubicBezTo>
                  <a:pt x="1799800" y="603880"/>
                  <a:pt x="1502061" y="578315"/>
                  <a:pt x="1316448" y="588210"/>
                </a:cubicBezTo>
                <a:cubicBezTo>
                  <a:pt x="1130835" y="598106"/>
                  <a:pt x="823002" y="559774"/>
                  <a:pt x="691622" y="588210"/>
                </a:cubicBezTo>
                <a:cubicBezTo>
                  <a:pt x="560242" y="616646"/>
                  <a:pt x="238564" y="590930"/>
                  <a:pt x="98037" y="588210"/>
                </a:cubicBezTo>
                <a:cubicBezTo>
                  <a:pt x="39589" y="583822"/>
                  <a:pt x="11154" y="542057"/>
                  <a:pt x="0" y="490173"/>
                </a:cubicBezTo>
                <a:cubicBezTo>
                  <a:pt x="-9999" y="324044"/>
                  <a:pt x="-17265" y="210898"/>
                  <a:pt x="0" y="98037"/>
                </a:cubicBezTo>
                <a:close/>
              </a:path>
            </a:pathLst>
          </a:custGeom>
          <a:solidFill>
            <a:schemeClr val="accent3">
              <a:lumMod val="50000"/>
            </a:schemeClr>
          </a:solidFill>
          <a:ln>
            <a:solidFill>
              <a:schemeClr val="accent1"/>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cs typeface="+mn-ea"/>
                <a:sym typeface="+mn-lt"/>
              </a:rPr>
              <a:t>Multi-dimensional Problem</a:t>
            </a:r>
          </a:p>
        </p:txBody>
      </p:sp>
      <p:sp>
        <p:nvSpPr>
          <p:cNvPr id="5" name="Rectangle: Rounded Corners 4">
            <a:extLst>
              <a:ext uri="{FF2B5EF4-FFF2-40B4-BE49-F238E27FC236}">
                <a16:creationId xmlns:a16="http://schemas.microsoft.com/office/drawing/2014/main" id="{0CCFC052-94A4-73C7-6B3C-2B52A5EB77FE}"/>
              </a:ext>
            </a:extLst>
          </p:cNvPr>
          <p:cNvSpPr/>
          <p:nvPr/>
        </p:nvSpPr>
        <p:spPr>
          <a:xfrm>
            <a:off x="764757" y="4621351"/>
            <a:ext cx="3320206" cy="588210"/>
          </a:xfrm>
          <a:custGeom>
            <a:avLst/>
            <a:gdLst>
              <a:gd name="csX0" fmla="*/ 0 w 3320206"/>
              <a:gd name="csY0" fmla="*/ 98037 h 588210"/>
              <a:gd name="csX1" fmla="*/ 98037 w 3320206"/>
              <a:gd name="csY1" fmla="*/ 0 h 588210"/>
              <a:gd name="csX2" fmla="*/ 691622 w 3320206"/>
              <a:gd name="csY2" fmla="*/ 0 h 588210"/>
              <a:gd name="csX3" fmla="*/ 1285207 w 3320206"/>
              <a:gd name="csY3" fmla="*/ 0 h 588210"/>
              <a:gd name="csX4" fmla="*/ 1910034 w 3320206"/>
              <a:gd name="csY4" fmla="*/ 0 h 588210"/>
              <a:gd name="csX5" fmla="*/ 2597343 w 3320206"/>
              <a:gd name="csY5" fmla="*/ 0 h 588210"/>
              <a:gd name="csX6" fmla="*/ 3222169 w 3320206"/>
              <a:gd name="csY6" fmla="*/ 0 h 588210"/>
              <a:gd name="csX7" fmla="*/ 3320206 w 3320206"/>
              <a:gd name="csY7" fmla="*/ 98037 h 588210"/>
              <a:gd name="csX8" fmla="*/ 3320206 w 3320206"/>
              <a:gd name="csY8" fmla="*/ 490173 h 588210"/>
              <a:gd name="csX9" fmla="*/ 3222169 w 3320206"/>
              <a:gd name="csY9" fmla="*/ 588210 h 588210"/>
              <a:gd name="csX10" fmla="*/ 2628584 w 3320206"/>
              <a:gd name="csY10" fmla="*/ 588210 h 588210"/>
              <a:gd name="csX11" fmla="*/ 2003758 w 3320206"/>
              <a:gd name="csY11" fmla="*/ 588210 h 588210"/>
              <a:gd name="csX12" fmla="*/ 1378931 w 3320206"/>
              <a:gd name="csY12" fmla="*/ 588210 h 588210"/>
              <a:gd name="csX13" fmla="*/ 816587 w 3320206"/>
              <a:gd name="csY13" fmla="*/ 588210 h 588210"/>
              <a:gd name="csX14" fmla="*/ 98037 w 3320206"/>
              <a:gd name="csY14" fmla="*/ 588210 h 588210"/>
              <a:gd name="csX15" fmla="*/ 0 w 3320206"/>
              <a:gd name="csY15" fmla="*/ 490173 h 588210"/>
              <a:gd name="csX16" fmla="*/ 0 w 3320206"/>
              <a:gd name="csY16"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320206" h="588210" fill="none" extrusionOk="0">
                <a:moveTo>
                  <a:pt x="0" y="98037"/>
                </a:moveTo>
                <a:cubicBezTo>
                  <a:pt x="6316" y="48209"/>
                  <a:pt x="55313" y="1829"/>
                  <a:pt x="98037" y="0"/>
                </a:cubicBezTo>
                <a:cubicBezTo>
                  <a:pt x="227488" y="16736"/>
                  <a:pt x="524236" y="18860"/>
                  <a:pt x="691622" y="0"/>
                </a:cubicBezTo>
                <a:cubicBezTo>
                  <a:pt x="859008" y="-18860"/>
                  <a:pt x="992391" y="-22240"/>
                  <a:pt x="1285207" y="0"/>
                </a:cubicBezTo>
                <a:cubicBezTo>
                  <a:pt x="1578023" y="22240"/>
                  <a:pt x="1691844" y="9150"/>
                  <a:pt x="1910034" y="0"/>
                </a:cubicBezTo>
                <a:cubicBezTo>
                  <a:pt x="2128224" y="-9150"/>
                  <a:pt x="2400471" y="-14133"/>
                  <a:pt x="2597343" y="0"/>
                </a:cubicBezTo>
                <a:cubicBezTo>
                  <a:pt x="2794215" y="14133"/>
                  <a:pt x="3069381" y="-25634"/>
                  <a:pt x="3222169" y="0"/>
                </a:cubicBezTo>
                <a:cubicBezTo>
                  <a:pt x="3276383" y="2466"/>
                  <a:pt x="3312842" y="43926"/>
                  <a:pt x="3320206" y="98037"/>
                </a:cubicBezTo>
                <a:cubicBezTo>
                  <a:pt x="3330328" y="246415"/>
                  <a:pt x="3333722" y="382288"/>
                  <a:pt x="3320206" y="490173"/>
                </a:cubicBezTo>
                <a:cubicBezTo>
                  <a:pt x="3320468" y="540374"/>
                  <a:pt x="3264790" y="587355"/>
                  <a:pt x="3222169" y="588210"/>
                </a:cubicBezTo>
                <a:cubicBezTo>
                  <a:pt x="2999980" y="593489"/>
                  <a:pt x="2912999" y="585226"/>
                  <a:pt x="2628584" y="588210"/>
                </a:cubicBezTo>
                <a:cubicBezTo>
                  <a:pt x="2344169" y="591194"/>
                  <a:pt x="2175605" y="582190"/>
                  <a:pt x="2003758" y="588210"/>
                </a:cubicBezTo>
                <a:cubicBezTo>
                  <a:pt x="1831911" y="594230"/>
                  <a:pt x="1618318" y="561877"/>
                  <a:pt x="1378931" y="588210"/>
                </a:cubicBezTo>
                <a:cubicBezTo>
                  <a:pt x="1139544" y="614543"/>
                  <a:pt x="975585" y="591056"/>
                  <a:pt x="816587" y="588210"/>
                </a:cubicBezTo>
                <a:cubicBezTo>
                  <a:pt x="657589" y="585364"/>
                  <a:pt x="331832" y="619778"/>
                  <a:pt x="98037" y="588210"/>
                </a:cubicBezTo>
                <a:cubicBezTo>
                  <a:pt x="42772" y="592790"/>
                  <a:pt x="1256" y="541496"/>
                  <a:pt x="0" y="490173"/>
                </a:cubicBezTo>
                <a:cubicBezTo>
                  <a:pt x="-4254" y="399803"/>
                  <a:pt x="9983" y="186387"/>
                  <a:pt x="0" y="98037"/>
                </a:cubicBezTo>
                <a:close/>
              </a:path>
              <a:path w="3320206" h="588210" stroke="0" extrusionOk="0">
                <a:moveTo>
                  <a:pt x="0" y="98037"/>
                </a:moveTo>
                <a:cubicBezTo>
                  <a:pt x="4662" y="47999"/>
                  <a:pt x="54588" y="-7354"/>
                  <a:pt x="98037" y="0"/>
                </a:cubicBezTo>
                <a:cubicBezTo>
                  <a:pt x="307634" y="12213"/>
                  <a:pt x="505236" y="-16887"/>
                  <a:pt x="785346" y="0"/>
                </a:cubicBezTo>
                <a:cubicBezTo>
                  <a:pt x="1065456" y="16887"/>
                  <a:pt x="1202048" y="-7121"/>
                  <a:pt x="1378931" y="0"/>
                </a:cubicBezTo>
                <a:cubicBezTo>
                  <a:pt x="1555814" y="7121"/>
                  <a:pt x="1802869" y="19449"/>
                  <a:pt x="2003758" y="0"/>
                </a:cubicBezTo>
                <a:cubicBezTo>
                  <a:pt x="2204647" y="-19449"/>
                  <a:pt x="2333929" y="-11981"/>
                  <a:pt x="2566101" y="0"/>
                </a:cubicBezTo>
                <a:cubicBezTo>
                  <a:pt x="2798273" y="11981"/>
                  <a:pt x="3007082" y="24281"/>
                  <a:pt x="3222169" y="0"/>
                </a:cubicBezTo>
                <a:cubicBezTo>
                  <a:pt x="3282484" y="392"/>
                  <a:pt x="3307824" y="39755"/>
                  <a:pt x="3320206" y="98037"/>
                </a:cubicBezTo>
                <a:cubicBezTo>
                  <a:pt x="3313830" y="278125"/>
                  <a:pt x="3336802" y="366216"/>
                  <a:pt x="3320206" y="490173"/>
                </a:cubicBezTo>
                <a:cubicBezTo>
                  <a:pt x="3318074" y="551754"/>
                  <a:pt x="3274469" y="590907"/>
                  <a:pt x="3222169" y="588210"/>
                </a:cubicBezTo>
                <a:cubicBezTo>
                  <a:pt x="2990100" y="595136"/>
                  <a:pt x="2739450" y="562848"/>
                  <a:pt x="2566101" y="588210"/>
                </a:cubicBezTo>
                <a:cubicBezTo>
                  <a:pt x="2392752" y="613572"/>
                  <a:pt x="2207716" y="572540"/>
                  <a:pt x="2003758" y="588210"/>
                </a:cubicBezTo>
                <a:cubicBezTo>
                  <a:pt x="1799800" y="603880"/>
                  <a:pt x="1502061" y="578315"/>
                  <a:pt x="1316448" y="588210"/>
                </a:cubicBezTo>
                <a:cubicBezTo>
                  <a:pt x="1130835" y="598106"/>
                  <a:pt x="823002" y="559774"/>
                  <a:pt x="691622" y="588210"/>
                </a:cubicBezTo>
                <a:cubicBezTo>
                  <a:pt x="560242" y="616646"/>
                  <a:pt x="238564" y="590930"/>
                  <a:pt x="98037" y="588210"/>
                </a:cubicBezTo>
                <a:cubicBezTo>
                  <a:pt x="39589" y="583822"/>
                  <a:pt x="11154" y="542057"/>
                  <a:pt x="0" y="490173"/>
                </a:cubicBezTo>
                <a:cubicBezTo>
                  <a:pt x="-9999" y="324044"/>
                  <a:pt x="-17265" y="210898"/>
                  <a:pt x="0" y="98037"/>
                </a:cubicBezTo>
                <a:close/>
              </a:path>
            </a:pathLst>
          </a:custGeom>
          <a:solidFill>
            <a:schemeClr val="accent3">
              <a:lumMod val="50000"/>
            </a:schemeClr>
          </a:solidFill>
          <a:ln>
            <a:solidFill>
              <a:schemeClr val="accent1"/>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cs typeface="+mn-ea"/>
                <a:sym typeface="+mn-lt"/>
              </a:rPr>
              <a:t>Identifying Leverage Points</a:t>
            </a:r>
          </a:p>
        </p:txBody>
      </p:sp>
    </p:spTree>
    <p:extLst>
      <p:ext uri="{BB962C8B-B14F-4D97-AF65-F5344CB8AC3E}">
        <p14:creationId xmlns:p14="http://schemas.microsoft.com/office/powerpoint/2010/main" val="2606348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101C-50A7-1C78-B97E-45F09AF71B0B}"/>
              </a:ext>
            </a:extLst>
          </p:cNvPr>
          <p:cNvSpPr>
            <a:spLocks noGrp="1"/>
          </p:cNvSpPr>
          <p:nvPr>
            <p:ph type="title"/>
          </p:nvPr>
        </p:nvSpPr>
        <p:spPr/>
        <p:txBody>
          <a:bodyPr>
            <a:normAutofit fontScale="90000"/>
          </a:bodyPr>
          <a:lstStyle/>
          <a:p>
            <a:r>
              <a:rPr lang="en-GB" sz="3100" b="1" dirty="0">
                <a:latin typeface="+mn-lt"/>
                <a:ea typeface="+mn-ea"/>
                <a:cs typeface="+mn-ea"/>
                <a:sym typeface="+mn-lt"/>
              </a:rPr>
              <a:t>Case Study</a:t>
            </a:r>
            <a:br>
              <a:rPr lang="en-GB" dirty="0">
                <a:latin typeface="+mn-lt"/>
                <a:ea typeface="+mn-ea"/>
                <a:cs typeface="+mn-ea"/>
                <a:sym typeface="+mn-lt"/>
              </a:rPr>
            </a:br>
            <a:r>
              <a:rPr lang="en-GB" dirty="0">
                <a:latin typeface="+mn-lt"/>
                <a:ea typeface="+mn-ea"/>
                <a:cs typeface="+mn-ea"/>
                <a:sym typeface="+mn-lt"/>
              </a:rPr>
              <a:t>The Three Phases of the Study</a:t>
            </a:r>
          </a:p>
        </p:txBody>
      </p:sp>
      <p:sp>
        <p:nvSpPr>
          <p:cNvPr id="3" name="Slide Number Placeholder 2">
            <a:extLst>
              <a:ext uri="{FF2B5EF4-FFF2-40B4-BE49-F238E27FC236}">
                <a16:creationId xmlns:a16="http://schemas.microsoft.com/office/drawing/2014/main" id="{46B31C1C-A39D-D2DB-49CB-F348A8CED623}"/>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13</a:t>
            </a:fld>
            <a:endParaRPr lang="en-GB">
              <a:latin typeface="+mn-lt"/>
              <a:ea typeface="+mn-ea"/>
              <a:cs typeface="+mn-ea"/>
              <a:sym typeface="+mn-lt"/>
            </a:endParaRPr>
          </a:p>
        </p:txBody>
      </p:sp>
      <p:sp>
        <p:nvSpPr>
          <p:cNvPr id="4" name="TextBox 3">
            <a:extLst>
              <a:ext uri="{FF2B5EF4-FFF2-40B4-BE49-F238E27FC236}">
                <a16:creationId xmlns:a16="http://schemas.microsoft.com/office/drawing/2014/main" id="{4AF083F9-F6A6-42B0-7F14-BA66BC84A43D}"/>
              </a:ext>
            </a:extLst>
          </p:cNvPr>
          <p:cNvSpPr txBox="1"/>
          <p:nvPr/>
        </p:nvSpPr>
        <p:spPr>
          <a:xfrm>
            <a:off x="558142" y="6453439"/>
            <a:ext cx="4421852" cy="369332"/>
          </a:xfrm>
          <a:prstGeom prst="rect">
            <a:avLst/>
          </a:prstGeom>
          <a:noFill/>
        </p:spPr>
        <p:txBody>
          <a:bodyPr wrap="none" rtlCol="0">
            <a:spAutoFit/>
          </a:bodyPr>
          <a:lstStyle/>
          <a:p>
            <a:r>
              <a:rPr lang="en-GB" dirty="0">
                <a:cs typeface="+mn-ea"/>
                <a:sym typeface="+mn-lt"/>
              </a:rPr>
              <a:t>Source: </a:t>
            </a:r>
            <a:r>
              <a:rPr lang="en-GB" dirty="0">
                <a:cs typeface="+mn-ea"/>
                <a:sym typeface="+mn-lt"/>
                <a:hlinkClick r:id="rId2"/>
              </a:rPr>
              <a:t>Mahoney, Lopes, and Gouveia (2025)</a:t>
            </a:r>
            <a:endParaRPr lang="en-GB" dirty="0">
              <a:cs typeface="+mn-ea"/>
              <a:sym typeface="+mn-lt"/>
            </a:endParaRPr>
          </a:p>
        </p:txBody>
      </p:sp>
      <p:pic>
        <p:nvPicPr>
          <p:cNvPr id="1026" name="Picture 2">
            <a:extLst>
              <a:ext uri="{FF2B5EF4-FFF2-40B4-BE49-F238E27FC236}">
                <a16:creationId xmlns:a16="http://schemas.microsoft.com/office/drawing/2014/main" id="{C838F594-7220-C257-B735-BBEB2762DD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31882" y="1096063"/>
            <a:ext cx="9128235" cy="513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817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E901-D4CA-3665-51BC-D2B32F3ECE5F}"/>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C14508EF-E537-7426-3116-314288C88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149" y="1093199"/>
            <a:ext cx="8539703" cy="52281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840579-AE2C-41E5-18C4-0DF5F438C926}"/>
              </a:ext>
            </a:extLst>
          </p:cNvPr>
          <p:cNvSpPr>
            <a:spLocks noGrp="1"/>
          </p:cNvSpPr>
          <p:nvPr>
            <p:ph type="title"/>
          </p:nvPr>
        </p:nvSpPr>
        <p:spPr/>
        <p:txBody>
          <a:bodyPr>
            <a:normAutofit fontScale="90000"/>
          </a:bodyPr>
          <a:lstStyle/>
          <a:p>
            <a:r>
              <a:rPr lang="en-GB" sz="3100" b="1" dirty="0">
                <a:latin typeface="+mn-lt"/>
                <a:ea typeface="+mn-ea"/>
                <a:cs typeface="+mn-ea"/>
                <a:sym typeface="+mn-lt"/>
              </a:rPr>
              <a:t>Case Study</a:t>
            </a:r>
            <a:br>
              <a:rPr lang="en-GB" dirty="0">
                <a:latin typeface="+mn-lt"/>
                <a:ea typeface="+mn-ea"/>
                <a:cs typeface="+mn-ea"/>
                <a:sym typeface="+mn-lt"/>
              </a:rPr>
            </a:br>
            <a:r>
              <a:rPr lang="en-GB" dirty="0">
                <a:latin typeface="+mn-lt"/>
                <a:ea typeface="+mn-ea"/>
                <a:cs typeface="+mn-ea"/>
                <a:sym typeface="+mn-lt"/>
              </a:rPr>
              <a:t>Integrated CLD representing the Portuguese energy poverty system</a:t>
            </a:r>
          </a:p>
        </p:txBody>
      </p:sp>
      <p:sp>
        <p:nvSpPr>
          <p:cNvPr id="3" name="Slide Number Placeholder 2">
            <a:extLst>
              <a:ext uri="{FF2B5EF4-FFF2-40B4-BE49-F238E27FC236}">
                <a16:creationId xmlns:a16="http://schemas.microsoft.com/office/drawing/2014/main" id="{8C2C8E58-003E-81F1-2420-EDB1CECADE8B}"/>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14</a:t>
            </a:fld>
            <a:endParaRPr lang="en-GB">
              <a:latin typeface="+mn-lt"/>
              <a:ea typeface="+mn-ea"/>
              <a:cs typeface="+mn-ea"/>
              <a:sym typeface="+mn-lt"/>
            </a:endParaRPr>
          </a:p>
        </p:txBody>
      </p:sp>
      <p:sp>
        <p:nvSpPr>
          <p:cNvPr id="4" name="TextBox 3">
            <a:extLst>
              <a:ext uri="{FF2B5EF4-FFF2-40B4-BE49-F238E27FC236}">
                <a16:creationId xmlns:a16="http://schemas.microsoft.com/office/drawing/2014/main" id="{717106EB-2603-BC05-2836-0EFCCE028B16}"/>
              </a:ext>
            </a:extLst>
          </p:cNvPr>
          <p:cNvSpPr txBox="1"/>
          <p:nvPr/>
        </p:nvSpPr>
        <p:spPr>
          <a:xfrm>
            <a:off x="558142" y="6453439"/>
            <a:ext cx="4421852" cy="369332"/>
          </a:xfrm>
          <a:prstGeom prst="rect">
            <a:avLst/>
          </a:prstGeom>
          <a:noFill/>
        </p:spPr>
        <p:txBody>
          <a:bodyPr wrap="none" rtlCol="0">
            <a:spAutoFit/>
          </a:bodyPr>
          <a:lstStyle/>
          <a:p>
            <a:r>
              <a:rPr lang="en-GB" dirty="0">
                <a:cs typeface="+mn-ea"/>
                <a:sym typeface="+mn-lt"/>
              </a:rPr>
              <a:t>Source: </a:t>
            </a:r>
            <a:r>
              <a:rPr lang="en-GB" dirty="0">
                <a:cs typeface="+mn-ea"/>
                <a:sym typeface="+mn-lt"/>
                <a:hlinkClick r:id="rId3"/>
              </a:rPr>
              <a:t>Mahoney, Lopes, and Gouveia (2025)</a:t>
            </a:r>
            <a:endParaRPr lang="en-GB" dirty="0">
              <a:cs typeface="+mn-ea"/>
              <a:sym typeface="+mn-lt"/>
            </a:endParaRPr>
          </a:p>
        </p:txBody>
      </p:sp>
    </p:spTree>
    <p:extLst>
      <p:ext uri="{BB962C8B-B14F-4D97-AF65-F5344CB8AC3E}">
        <p14:creationId xmlns:p14="http://schemas.microsoft.com/office/powerpoint/2010/main" val="304865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840C9-B462-B71C-928B-071D6D11B2AD}"/>
            </a:ext>
          </a:extLst>
        </p:cNvPr>
        <p:cNvGrpSpPr/>
        <p:nvPr/>
      </p:nvGrpSpPr>
      <p:grpSpPr>
        <a:xfrm>
          <a:off x="0" y="0"/>
          <a:ext cx="0" cy="0"/>
          <a:chOff x="0" y="0"/>
          <a:chExt cx="0" cy="0"/>
        </a:xfrm>
      </p:grpSpPr>
      <p:pic>
        <p:nvPicPr>
          <p:cNvPr id="2050" name="Picture 2" descr="Fig. 8">
            <a:extLst>
              <a:ext uri="{FF2B5EF4-FFF2-40B4-BE49-F238E27FC236}">
                <a16:creationId xmlns:a16="http://schemas.microsoft.com/office/drawing/2014/main" id="{EDA714BD-1967-AE3B-D27B-034A7BE1C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457" y="2810933"/>
            <a:ext cx="5558649" cy="30643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EAF30C-4EE7-2742-C002-299F13A19486}"/>
              </a:ext>
            </a:extLst>
          </p:cNvPr>
          <p:cNvSpPr>
            <a:spLocks noGrp="1"/>
          </p:cNvSpPr>
          <p:nvPr>
            <p:ph type="title"/>
          </p:nvPr>
        </p:nvSpPr>
        <p:spPr/>
        <p:txBody>
          <a:bodyPr>
            <a:normAutofit fontScale="90000"/>
          </a:bodyPr>
          <a:lstStyle/>
          <a:p>
            <a:r>
              <a:rPr lang="en-GB" sz="3100" b="1" dirty="0">
                <a:latin typeface="+mn-lt"/>
                <a:ea typeface="+mn-ea"/>
                <a:cs typeface="+mn-ea"/>
                <a:sym typeface="+mn-lt"/>
              </a:rPr>
              <a:t>Case Study</a:t>
            </a:r>
            <a:br>
              <a:rPr lang="en-GB" dirty="0">
                <a:latin typeface="+mn-lt"/>
                <a:ea typeface="+mn-ea"/>
                <a:cs typeface="+mn-ea"/>
                <a:sym typeface="+mn-lt"/>
              </a:rPr>
            </a:br>
            <a:r>
              <a:rPr lang="en-GB" dirty="0">
                <a:latin typeface="+mn-lt"/>
                <a:ea typeface="+mn-ea"/>
                <a:cs typeface="+mn-ea"/>
                <a:sym typeface="+mn-lt"/>
              </a:rPr>
              <a:t>Citizen Empowerment CLD</a:t>
            </a:r>
          </a:p>
        </p:txBody>
      </p:sp>
      <p:sp>
        <p:nvSpPr>
          <p:cNvPr id="3" name="Slide Number Placeholder 2">
            <a:extLst>
              <a:ext uri="{FF2B5EF4-FFF2-40B4-BE49-F238E27FC236}">
                <a16:creationId xmlns:a16="http://schemas.microsoft.com/office/drawing/2014/main" id="{80565DC7-EFF1-FE1B-8CEB-248D7D9C1357}"/>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15</a:t>
            </a:fld>
            <a:endParaRPr lang="en-GB">
              <a:latin typeface="+mn-lt"/>
              <a:ea typeface="+mn-ea"/>
              <a:cs typeface="+mn-ea"/>
              <a:sym typeface="+mn-lt"/>
            </a:endParaRPr>
          </a:p>
        </p:txBody>
      </p:sp>
      <p:sp>
        <p:nvSpPr>
          <p:cNvPr id="4" name="TextBox 3">
            <a:extLst>
              <a:ext uri="{FF2B5EF4-FFF2-40B4-BE49-F238E27FC236}">
                <a16:creationId xmlns:a16="http://schemas.microsoft.com/office/drawing/2014/main" id="{52A59065-48A3-AF31-D6B9-3807F66987E0}"/>
              </a:ext>
            </a:extLst>
          </p:cNvPr>
          <p:cNvSpPr txBox="1"/>
          <p:nvPr/>
        </p:nvSpPr>
        <p:spPr>
          <a:xfrm>
            <a:off x="558142" y="6453439"/>
            <a:ext cx="4421852" cy="369332"/>
          </a:xfrm>
          <a:prstGeom prst="rect">
            <a:avLst/>
          </a:prstGeom>
          <a:noFill/>
        </p:spPr>
        <p:txBody>
          <a:bodyPr wrap="none" rtlCol="0">
            <a:spAutoFit/>
          </a:bodyPr>
          <a:lstStyle/>
          <a:p>
            <a:r>
              <a:rPr lang="en-GB" dirty="0">
                <a:cs typeface="+mn-ea"/>
                <a:sym typeface="+mn-lt"/>
              </a:rPr>
              <a:t>Source: </a:t>
            </a:r>
            <a:r>
              <a:rPr lang="en-GB" dirty="0">
                <a:cs typeface="+mn-ea"/>
                <a:sym typeface="+mn-lt"/>
                <a:hlinkClick r:id="rId4"/>
              </a:rPr>
              <a:t>Mahoney, Lopes, and Gouveia (2025)</a:t>
            </a:r>
            <a:endParaRPr lang="en-GB" dirty="0">
              <a:cs typeface="+mn-ea"/>
              <a:sym typeface="+mn-lt"/>
            </a:endParaRPr>
          </a:p>
        </p:txBody>
      </p:sp>
      <p:sp>
        <p:nvSpPr>
          <p:cNvPr id="7" name="TextBox 6">
            <a:extLst>
              <a:ext uri="{FF2B5EF4-FFF2-40B4-BE49-F238E27FC236}">
                <a16:creationId xmlns:a16="http://schemas.microsoft.com/office/drawing/2014/main" id="{63F6E32F-DDD7-9A52-EAF7-0AAD074DA2E6}"/>
              </a:ext>
            </a:extLst>
          </p:cNvPr>
          <p:cNvSpPr txBox="1"/>
          <p:nvPr/>
        </p:nvSpPr>
        <p:spPr>
          <a:xfrm>
            <a:off x="605264" y="1529311"/>
            <a:ext cx="10907617" cy="923330"/>
          </a:xfrm>
          <a:prstGeom prst="rect">
            <a:avLst/>
          </a:prstGeom>
          <a:noFill/>
        </p:spPr>
        <p:txBody>
          <a:bodyPr wrap="square">
            <a:spAutoFit/>
          </a:bodyPr>
          <a:lstStyle/>
          <a:p>
            <a:r>
              <a:rPr lang="en-GB" dirty="0">
                <a:cs typeface="+mn-ea"/>
                <a:sym typeface="+mn-lt"/>
              </a:rPr>
              <a:t>		Traditional models focus on financial incentives for renewables. The PSM session added </a:t>
            </a:r>
            <a:r>
              <a:rPr lang="en-GB" b="1" dirty="0">
                <a:cs typeface="+mn-ea"/>
                <a:sym typeface="+mn-lt"/>
              </a:rPr>
              <a:t>"Community spirit"</a:t>
            </a:r>
            <a:r>
              <a:rPr lang="en-GB" dirty="0">
                <a:cs typeface="+mn-ea"/>
                <a:sym typeface="+mn-lt"/>
              </a:rPr>
              <a:t> and </a:t>
            </a:r>
            <a:r>
              <a:rPr lang="en-GB" b="1" dirty="0">
                <a:cs typeface="+mn-ea"/>
                <a:sym typeface="+mn-lt"/>
              </a:rPr>
              <a:t>"Trust"</a:t>
            </a:r>
            <a:r>
              <a:rPr lang="en-GB" dirty="0">
                <a:cs typeface="+mn-ea"/>
                <a:sym typeface="+mn-lt"/>
              </a:rPr>
              <a:t> as variables that drive </a:t>
            </a:r>
            <a:r>
              <a:rPr lang="en-GB" b="1" dirty="0">
                <a:cs typeface="+mn-ea"/>
                <a:sym typeface="+mn-lt"/>
              </a:rPr>
              <a:t>“citizen participation in renewable energy models“ thus facilitating the transition</a:t>
            </a:r>
          </a:p>
        </p:txBody>
      </p:sp>
      <p:sp>
        <p:nvSpPr>
          <p:cNvPr id="10" name="Rectangle: Rounded Corners 9">
            <a:extLst>
              <a:ext uri="{FF2B5EF4-FFF2-40B4-BE49-F238E27FC236}">
                <a16:creationId xmlns:a16="http://schemas.microsoft.com/office/drawing/2014/main" id="{DAF86D90-921A-3BC2-7ADF-FD9551C1BD1C}"/>
              </a:ext>
            </a:extLst>
          </p:cNvPr>
          <p:cNvSpPr/>
          <p:nvPr/>
        </p:nvSpPr>
        <p:spPr>
          <a:xfrm>
            <a:off x="679119" y="1235206"/>
            <a:ext cx="1745104" cy="588210"/>
          </a:xfrm>
          <a:custGeom>
            <a:avLst/>
            <a:gdLst>
              <a:gd name="csX0" fmla="*/ 0 w 1745104"/>
              <a:gd name="csY0" fmla="*/ 98037 h 588210"/>
              <a:gd name="csX1" fmla="*/ 98037 w 1745104"/>
              <a:gd name="csY1" fmla="*/ 0 h 588210"/>
              <a:gd name="csX2" fmla="*/ 645361 w 1745104"/>
              <a:gd name="csY2" fmla="*/ 0 h 588210"/>
              <a:gd name="csX3" fmla="*/ 1146214 w 1745104"/>
              <a:gd name="csY3" fmla="*/ 0 h 588210"/>
              <a:gd name="csX4" fmla="*/ 1647067 w 1745104"/>
              <a:gd name="csY4" fmla="*/ 0 h 588210"/>
              <a:gd name="csX5" fmla="*/ 1745104 w 1745104"/>
              <a:gd name="csY5" fmla="*/ 98037 h 588210"/>
              <a:gd name="csX6" fmla="*/ 1745104 w 1745104"/>
              <a:gd name="csY6" fmla="*/ 490173 h 588210"/>
              <a:gd name="csX7" fmla="*/ 1647067 w 1745104"/>
              <a:gd name="csY7" fmla="*/ 588210 h 588210"/>
              <a:gd name="csX8" fmla="*/ 1177195 w 1745104"/>
              <a:gd name="csY8" fmla="*/ 588210 h 588210"/>
              <a:gd name="csX9" fmla="*/ 707322 w 1745104"/>
              <a:gd name="csY9" fmla="*/ 588210 h 588210"/>
              <a:gd name="csX10" fmla="*/ 98037 w 1745104"/>
              <a:gd name="csY10" fmla="*/ 588210 h 588210"/>
              <a:gd name="csX11" fmla="*/ 0 w 1745104"/>
              <a:gd name="csY11" fmla="*/ 490173 h 588210"/>
              <a:gd name="csX12" fmla="*/ 0 w 1745104"/>
              <a:gd name="csY12"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745104" h="588210" fill="none" extrusionOk="0">
                <a:moveTo>
                  <a:pt x="0" y="98037"/>
                </a:moveTo>
                <a:cubicBezTo>
                  <a:pt x="-1210" y="38061"/>
                  <a:pt x="50737" y="-7024"/>
                  <a:pt x="98037" y="0"/>
                </a:cubicBezTo>
                <a:cubicBezTo>
                  <a:pt x="225043" y="-27230"/>
                  <a:pt x="534540" y="-25306"/>
                  <a:pt x="645361" y="0"/>
                </a:cubicBezTo>
                <a:cubicBezTo>
                  <a:pt x="756182" y="25306"/>
                  <a:pt x="973854" y="-21474"/>
                  <a:pt x="1146214" y="0"/>
                </a:cubicBezTo>
                <a:cubicBezTo>
                  <a:pt x="1318574" y="21474"/>
                  <a:pt x="1454799" y="-24078"/>
                  <a:pt x="1647067" y="0"/>
                </a:cubicBezTo>
                <a:cubicBezTo>
                  <a:pt x="1703628" y="6414"/>
                  <a:pt x="1741423" y="40743"/>
                  <a:pt x="1745104" y="98037"/>
                </a:cubicBezTo>
                <a:cubicBezTo>
                  <a:pt x="1731388" y="231723"/>
                  <a:pt x="1759233" y="338631"/>
                  <a:pt x="1745104" y="490173"/>
                </a:cubicBezTo>
                <a:cubicBezTo>
                  <a:pt x="1749141" y="556491"/>
                  <a:pt x="1709886" y="595922"/>
                  <a:pt x="1647067" y="588210"/>
                </a:cubicBezTo>
                <a:cubicBezTo>
                  <a:pt x="1432307" y="599564"/>
                  <a:pt x="1288338" y="600229"/>
                  <a:pt x="1177195" y="588210"/>
                </a:cubicBezTo>
                <a:cubicBezTo>
                  <a:pt x="1066052" y="576191"/>
                  <a:pt x="881029" y="584967"/>
                  <a:pt x="707322" y="588210"/>
                </a:cubicBezTo>
                <a:cubicBezTo>
                  <a:pt x="533615" y="591453"/>
                  <a:pt x="274503" y="613406"/>
                  <a:pt x="98037" y="588210"/>
                </a:cubicBezTo>
                <a:cubicBezTo>
                  <a:pt x="44862" y="581972"/>
                  <a:pt x="10748" y="552027"/>
                  <a:pt x="0" y="490173"/>
                </a:cubicBezTo>
                <a:cubicBezTo>
                  <a:pt x="-10391" y="344312"/>
                  <a:pt x="-15778" y="201152"/>
                  <a:pt x="0" y="98037"/>
                </a:cubicBezTo>
                <a:close/>
              </a:path>
              <a:path w="1745104" h="588210" stroke="0" extrusionOk="0">
                <a:moveTo>
                  <a:pt x="0" y="98037"/>
                </a:moveTo>
                <a:cubicBezTo>
                  <a:pt x="4662" y="47999"/>
                  <a:pt x="54588" y="-7354"/>
                  <a:pt x="98037" y="0"/>
                </a:cubicBezTo>
                <a:cubicBezTo>
                  <a:pt x="328499" y="-26961"/>
                  <a:pt x="397548" y="8830"/>
                  <a:pt x="645361" y="0"/>
                </a:cubicBezTo>
                <a:cubicBezTo>
                  <a:pt x="893174" y="-8830"/>
                  <a:pt x="911491" y="-24149"/>
                  <a:pt x="1146214" y="0"/>
                </a:cubicBezTo>
                <a:cubicBezTo>
                  <a:pt x="1380937" y="24149"/>
                  <a:pt x="1522535" y="-7500"/>
                  <a:pt x="1647067" y="0"/>
                </a:cubicBezTo>
                <a:cubicBezTo>
                  <a:pt x="1706121" y="-8625"/>
                  <a:pt x="1739540" y="55874"/>
                  <a:pt x="1745104" y="98037"/>
                </a:cubicBezTo>
                <a:cubicBezTo>
                  <a:pt x="1731816" y="275116"/>
                  <a:pt x="1742036" y="354342"/>
                  <a:pt x="1745104" y="490173"/>
                </a:cubicBezTo>
                <a:cubicBezTo>
                  <a:pt x="1746829" y="536644"/>
                  <a:pt x="1700235" y="587348"/>
                  <a:pt x="1647067" y="588210"/>
                </a:cubicBezTo>
                <a:cubicBezTo>
                  <a:pt x="1497913" y="603590"/>
                  <a:pt x="1305378" y="606590"/>
                  <a:pt x="1130724" y="588210"/>
                </a:cubicBezTo>
                <a:cubicBezTo>
                  <a:pt x="956070" y="569830"/>
                  <a:pt x="742551" y="586666"/>
                  <a:pt x="645361" y="588210"/>
                </a:cubicBezTo>
                <a:cubicBezTo>
                  <a:pt x="548171" y="589754"/>
                  <a:pt x="323074" y="601147"/>
                  <a:pt x="98037" y="588210"/>
                </a:cubicBezTo>
                <a:cubicBezTo>
                  <a:pt x="42957" y="590392"/>
                  <a:pt x="7021" y="534276"/>
                  <a:pt x="0" y="490173"/>
                </a:cubicBezTo>
                <a:cubicBezTo>
                  <a:pt x="-8381" y="411591"/>
                  <a:pt x="2590" y="178521"/>
                  <a:pt x="0" y="98037"/>
                </a:cubicBezTo>
                <a:close/>
              </a:path>
            </a:pathLst>
          </a:custGeom>
          <a:solidFill>
            <a:schemeClr val="accent6">
              <a:lumMod val="60000"/>
              <a:lumOff val="40000"/>
            </a:schemeClr>
          </a:solidFill>
          <a:ln>
            <a:solidFill>
              <a:schemeClr val="accent6"/>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cs typeface="+mn-ea"/>
                <a:sym typeface="+mn-lt"/>
              </a:rPr>
              <a:t>Key Findings</a:t>
            </a:r>
          </a:p>
        </p:txBody>
      </p:sp>
      <p:sp>
        <p:nvSpPr>
          <p:cNvPr id="14" name="TextBox 13">
            <a:extLst>
              <a:ext uri="{FF2B5EF4-FFF2-40B4-BE49-F238E27FC236}">
                <a16:creationId xmlns:a16="http://schemas.microsoft.com/office/drawing/2014/main" id="{F0299F31-82F3-4E63-1B59-3DA5B7873033}"/>
              </a:ext>
            </a:extLst>
          </p:cNvPr>
          <p:cNvSpPr txBox="1"/>
          <p:nvPr/>
        </p:nvSpPr>
        <p:spPr>
          <a:xfrm>
            <a:off x="679120" y="3169905"/>
            <a:ext cx="5192292" cy="3139321"/>
          </a:xfrm>
          <a:prstGeom prst="rect">
            <a:avLst/>
          </a:prstGeom>
          <a:noFill/>
        </p:spPr>
        <p:txBody>
          <a:bodyPr wrap="square">
            <a:spAutoFit/>
          </a:bodyPr>
          <a:lstStyle/>
          <a:p>
            <a:r>
              <a:rPr lang="en-GB" dirty="0">
                <a:cs typeface="+mn-ea"/>
                <a:sym typeface="+mn-lt"/>
              </a:rPr>
              <a:t>Increased </a:t>
            </a:r>
            <a:r>
              <a:rPr lang="en-GB" b="1" dirty="0">
                <a:cs typeface="+mn-ea"/>
                <a:sym typeface="+mn-lt"/>
              </a:rPr>
              <a:t>citizen participation</a:t>
            </a:r>
            <a:r>
              <a:rPr lang="en-GB" dirty="0">
                <a:cs typeface="+mn-ea"/>
                <a:sym typeface="+mn-lt"/>
              </a:rPr>
              <a:t> in energy transition</a:t>
            </a:r>
            <a:br>
              <a:rPr lang="en-GB" dirty="0">
                <a:cs typeface="+mn-ea"/>
                <a:sym typeface="+mn-lt"/>
              </a:rPr>
            </a:br>
            <a:r>
              <a:rPr lang="en-GB" dirty="0">
                <a:cs typeface="+mn-ea"/>
                <a:sym typeface="+mn-lt"/>
              </a:rPr>
              <a:t>→ drives </a:t>
            </a:r>
            <a:r>
              <a:rPr lang="en-GB" b="1" dirty="0">
                <a:cs typeface="+mn-ea"/>
                <a:sym typeface="+mn-lt"/>
              </a:rPr>
              <a:t>alternative energy models </a:t>
            </a:r>
            <a:r>
              <a:rPr lang="en-GB" dirty="0">
                <a:cs typeface="+mn-ea"/>
                <a:sym typeface="+mn-lt"/>
              </a:rPr>
              <a:t>(Renewables-based models)</a:t>
            </a:r>
          </a:p>
          <a:p>
            <a:endParaRPr lang="en-GB" dirty="0">
              <a:cs typeface="+mn-ea"/>
              <a:sym typeface="+mn-lt"/>
            </a:endParaRPr>
          </a:p>
          <a:p>
            <a:r>
              <a:rPr lang="en-GB" dirty="0">
                <a:cs typeface="+mn-ea"/>
                <a:sym typeface="+mn-lt"/>
              </a:rPr>
              <a:t>Stronger </a:t>
            </a:r>
            <a:r>
              <a:rPr lang="en-GB" b="1" dirty="0">
                <a:cs typeface="+mn-ea"/>
                <a:sym typeface="+mn-lt"/>
              </a:rPr>
              <a:t>renewables-based models</a:t>
            </a:r>
          </a:p>
          <a:p>
            <a:r>
              <a:rPr lang="en-GB" dirty="0">
                <a:cs typeface="+mn-ea"/>
                <a:sym typeface="+mn-lt"/>
              </a:rPr>
              <a:t>→ improves </a:t>
            </a:r>
            <a:r>
              <a:rPr lang="en-GB" b="1" dirty="0">
                <a:cs typeface="+mn-ea"/>
                <a:sym typeface="+mn-lt"/>
              </a:rPr>
              <a:t>flexibility and diversity of energy market </a:t>
            </a:r>
            <a:r>
              <a:rPr lang="en-GB" dirty="0">
                <a:cs typeface="+mn-ea"/>
                <a:sym typeface="+mn-lt"/>
              </a:rPr>
              <a:t>(more market actors and consumer choices)</a:t>
            </a:r>
          </a:p>
          <a:p>
            <a:endParaRPr lang="en-GB" dirty="0">
              <a:cs typeface="+mn-ea"/>
              <a:sym typeface="+mn-lt"/>
            </a:endParaRPr>
          </a:p>
          <a:p>
            <a:r>
              <a:rPr lang="en-GB" dirty="0">
                <a:cs typeface="+mn-ea"/>
                <a:sym typeface="+mn-lt"/>
              </a:rPr>
              <a:t>Greater </a:t>
            </a:r>
            <a:r>
              <a:rPr lang="en-GB" b="1" dirty="0">
                <a:cs typeface="+mn-ea"/>
                <a:sym typeface="+mn-lt"/>
              </a:rPr>
              <a:t>flexibility </a:t>
            </a:r>
          </a:p>
          <a:p>
            <a:r>
              <a:rPr lang="en-GB" dirty="0">
                <a:cs typeface="+mn-ea"/>
                <a:sym typeface="+mn-lt"/>
              </a:rPr>
              <a:t>→ builds Public Confidence (Trust) and Energy Literacy → further increases Citizen Participation</a:t>
            </a:r>
          </a:p>
        </p:txBody>
      </p:sp>
      <p:sp>
        <p:nvSpPr>
          <p:cNvPr id="17" name="Rectangle: Rounded Corners 16">
            <a:extLst>
              <a:ext uri="{FF2B5EF4-FFF2-40B4-BE49-F238E27FC236}">
                <a16:creationId xmlns:a16="http://schemas.microsoft.com/office/drawing/2014/main" id="{B25128A7-7811-604E-45CE-CFCEBB4FA84E}"/>
              </a:ext>
            </a:extLst>
          </p:cNvPr>
          <p:cNvSpPr/>
          <p:nvPr/>
        </p:nvSpPr>
        <p:spPr>
          <a:xfrm>
            <a:off x="679119" y="2581695"/>
            <a:ext cx="1745104" cy="588210"/>
          </a:xfrm>
          <a:custGeom>
            <a:avLst/>
            <a:gdLst>
              <a:gd name="csX0" fmla="*/ 0 w 1745104"/>
              <a:gd name="csY0" fmla="*/ 98037 h 588210"/>
              <a:gd name="csX1" fmla="*/ 98037 w 1745104"/>
              <a:gd name="csY1" fmla="*/ 0 h 588210"/>
              <a:gd name="csX2" fmla="*/ 645361 w 1745104"/>
              <a:gd name="csY2" fmla="*/ 0 h 588210"/>
              <a:gd name="csX3" fmla="*/ 1146214 w 1745104"/>
              <a:gd name="csY3" fmla="*/ 0 h 588210"/>
              <a:gd name="csX4" fmla="*/ 1647067 w 1745104"/>
              <a:gd name="csY4" fmla="*/ 0 h 588210"/>
              <a:gd name="csX5" fmla="*/ 1745104 w 1745104"/>
              <a:gd name="csY5" fmla="*/ 98037 h 588210"/>
              <a:gd name="csX6" fmla="*/ 1745104 w 1745104"/>
              <a:gd name="csY6" fmla="*/ 490173 h 588210"/>
              <a:gd name="csX7" fmla="*/ 1647067 w 1745104"/>
              <a:gd name="csY7" fmla="*/ 588210 h 588210"/>
              <a:gd name="csX8" fmla="*/ 1177195 w 1745104"/>
              <a:gd name="csY8" fmla="*/ 588210 h 588210"/>
              <a:gd name="csX9" fmla="*/ 707322 w 1745104"/>
              <a:gd name="csY9" fmla="*/ 588210 h 588210"/>
              <a:gd name="csX10" fmla="*/ 98037 w 1745104"/>
              <a:gd name="csY10" fmla="*/ 588210 h 588210"/>
              <a:gd name="csX11" fmla="*/ 0 w 1745104"/>
              <a:gd name="csY11" fmla="*/ 490173 h 588210"/>
              <a:gd name="csX12" fmla="*/ 0 w 1745104"/>
              <a:gd name="csY12"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745104" h="588210" fill="none" extrusionOk="0">
                <a:moveTo>
                  <a:pt x="0" y="98037"/>
                </a:moveTo>
                <a:cubicBezTo>
                  <a:pt x="-1210" y="38061"/>
                  <a:pt x="50737" y="-7024"/>
                  <a:pt x="98037" y="0"/>
                </a:cubicBezTo>
                <a:cubicBezTo>
                  <a:pt x="225043" y="-27230"/>
                  <a:pt x="534540" y="-25306"/>
                  <a:pt x="645361" y="0"/>
                </a:cubicBezTo>
                <a:cubicBezTo>
                  <a:pt x="756182" y="25306"/>
                  <a:pt x="973854" y="-21474"/>
                  <a:pt x="1146214" y="0"/>
                </a:cubicBezTo>
                <a:cubicBezTo>
                  <a:pt x="1318574" y="21474"/>
                  <a:pt x="1454799" y="-24078"/>
                  <a:pt x="1647067" y="0"/>
                </a:cubicBezTo>
                <a:cubicBezTo>
                  <a:pt x="1703628" y="6414"/>
                  <a:pt x="1741423" y="40743"/>
                  <a:pt x="1745104" y="98037"/>
                </a:cubicBezTo>
                <a:cubicBezTo>
                  <a:pt x="1731388" y="231723"/>
                  <a:pt x="1759233" y="338631"/>
                  <a:pt x="1745104" y="490173"/>
                </a:cubicBezTo>
                <a:cubicBezTo>
                  <a:pt x="1749141" y="556491"/>
                  <a:pt x="1709886" y="595922"/>
                  <a:pt x="1647067" y="588210"/>
                </a:cubicBezTo>
                <a:cubicBezTo>
                  <a:pt x="1432307" y="599564"/>
                  <a:pt x="1288338" y="600229"/>
                  <a:pt x="1177195" y="588210"/>
                </a:cubicBezTo>
                <a:cubicBezTo>
                  <a:pt x="1066052" y="576191"/>
                  <a:pt x="881029" y="584967"/>
                  <a:pt x="707322" y="588210"/>
                </a:cubicBezTo>
                <a:cubicBezTo>
                  <a:pt x="533615" y="591453"/>
                  <a:pt x="274503" y="613406"/>
                  <a:pt x="98037" y="588210"/>
                </a:cubicBezTo>
                <a:cubicBezTo>
                  <a:pt x="44862" y="581972"/>
                  <a:pt x="10748" y="552027"/>
                  <a:pt x="0" y="490173"/>
                </a:cubicBezTo>
                <a:cubicBezTo>
                  <a:pt x="-10391" y="344312"/>
                  <a:pt x="-15778" y="201152"/>
                  <a:pt x="0" y="98037"/>
                </a:cubicBezTo>
                <a:close/>
              </a:path>
              <a:path w="1745104" h="588210" stroke="0" extrusionOk="0">
                <a:moveTo>
                  <a:pt x="0" y="98037"/>
                </a:moveTo>
                <a:cubicBezTo>
                  <a:pt x="4662" y="47999"/>
                  <a:pt x="54588" y="-7354"/>
                  <a:pt x="98037" y="0"/>
                </a:cubicBezTo>
                <a:cubicBezTo>
                  <a:pt x="328499" y="-26961"/>
                  <a:pt x="397548" y="8830"/>
                  <a:pt x="645361" y="0"/>
                </a:cubicBezTo>
                <a:cubicBezTo>
                  <a:pt x="893174" y="-8830"/>
                  <a:pt x="911491" y="-24149"/>
                  <a:pt x="1146214" y="0"/>
                </a:cubicBezTo>
                <a:cubicBezTo>
                  <a:pt x="1380937" y="24149"/>
                  <a:pt x="1522535" y="-7500"/>
                  <a:pt x="1647067" y="0"/>
                </a:cubicBezTo>
                <a:cubicBezTo>
                  <a:pt x="1706121" y="-8625"/>
                  <a:pt x="1739540" y="55874"/>
                  <a:pt x="1745104" y="98037"/>
                </a:cubicBezTo>
                <a:cubicBezTo>
                  <a:pt x="1731816" y="275116"/>
                  <a:pt x="1742036" y="354342"/>
                  <a:pt x="1745104" y="490173"/>
                </a:cubicBezTo>
                <a:cubicBezTo>
                  <a:pt x="1746829" y="536644"/>
                  <a:pt x="1700235" y="587348"/>
                  <a:pt x="1647067" y="588210"/>
                </a:cubicBezTo>
                <a:cubicBezTo>
                  <a:pt x="1497913" y="603590"/>
                  <a:pt x="1305378" y="606590"/>
                  <a:pt x="1130724" y="588210"/>
                </a:cubicBezTo>
                <a:cubicBezTo>
                  <a:pt x="956070" y="569830"/>
                  <a:pt x="742551" y="586666"/>
                  <a:pt x="645361" y="588210"/>
                </a:cubicBezTo>
                <a:cubicBezTo>
                  <a:pt x="548171" y="589754"/>
                  <a:pt x="323074" y="601147"/>
                  <a:pt x="98037" y="588210"/>
                </a:cubicBezTo>
                <a:cubicBezTo>
                  <a:pt x="42957" y="590392"/>
                  <a:pt x="7021" y="534276"/>
                  <a:pt x="0" y="490173"/>
                </a:cubicBezTo>
                <a:cubicBezTo>
                  <a:pt x="-8381" y="411591"/>
                  <a:pt x="2590" y="178521"/>
                  <a:pt x="0" y="98037"/>
                </a:cubicBezTo>
                <a:close/>
              </a:path>
            </a:pathLst>
          </a:custGeom>
          <a:solidFill>
            <a:schemeClr val="accent6">
              <a:lumMod val="60000"/>
              <a:lumOff val="40000"/>
            </a:schemeClr>
          </a:solidFill>
          <a:ln>
            <a:solidFill>
              <a:schemeClr val="accent6"/>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cs typeface="+mn-ea"/>
                <a:sym typeface="+mn-lt"/>
              </a:rPr>
              <a:t>Narratives</a:t>
            </a:r>
          </a:p>
        </p:txBody>
      </p:sp>
      <p:sp>
        <p:nvSpPr>
          <p:cNvPr id="18" name="TextBox 17">
            <a:extLst>
              <a:ext uri="{FF2B5EF4-FFF2-40B4-BE49-F238E27FC236}">
                <a16:creationId xmlns:a16="http://schemas.microsoft.com/office/drawing/2014/main" id="{3B3476F6-8BB3-2D9C-2C39-4C14945090A7}"/>
              </a:ext>
            </a:extLst>
          </p:cNvPr>
          <p:cNvSpPr txBox="1"/>
          <p:nvPr/>
        </p:nvSpPr>
        <p:spPr>
          <a:xfrm>
            <a:off x="8733368" y="2298811"/>
            <a:ext cx="1837267" cy="369332"/>
          </a:xfrm>
          <a:prstGeom prst="rect">
            <a:avLst/>
          </a:prstGeom>
          <a:noFill/>
        </p:spPr>
        <p:txBody>
          <a:bodyPr wrap="square" rtlCol="0">
            <a:spAutoFit/>
          </a:bodyPr>
          <a:lstStyle/>
          <a:p>
            <a:r>
              <a:rPr lang="en-GB" dirty="0">
                <a:cs typeface="+mn-ea"/>
                <a:sym typeface="+mn-lt"/>
              </a:rPr>
              <a:t>Community Spirit</a:t>
            </a:r>
          </a:p>
        </p:txBody>
      </p:sp>
      <p:cxnSp>
        <p:nvCxnSpPr>
          <p:cNvPr id="24" name="Connector: Curved 23">
            <a:extLst>
              <a:ext uri="{FF2B5EF4-FFF2-40B4-BE49-F238E27FC236}">
                <a16:creationId xmlns:a16="http://schemas.microsoft.com/office/drawing/2014/main" id="{5EC8CD7D-5227-D206-1CB0-39CC63289B59}"/>
              </a:ext>
            </a:extLst>
          </p:cNvPr>
          <p:cNvCxnSpPr>
            <a:cxnSpLocks/>
            <a:stCxn id="18" idx="1"/>
            <a:endCxn id="25" idx="0"/>
          </p:cNvCxnSpPr>
          <p:nvPr/>
        </p:nvCxnSpPr>
        <p:spPr>
          <a:xfrm rot="10800000" flipV="1">
            <a:off x="7996768" y="2483477"/>
            <a:ext cx="736601" cy="327456"/>
          </a:xfrm>
          <a:prstGeom prst="curved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463C7E9-D230-BA13-658F-CFE8AADBDC1E}"/>
              </a:ext>
            </a:extLst>
          </p:cNvPr>
          <p:cNvSpPr/>
          <p:nvPr/>
        </p:nvSpPr>
        <p:spPr>
          <a:xfrm>
            <a:off x="7628467" y="2810933"/>
            <a:ext cx="736599" cy="3589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mn-ea"/>
              <a:sym typeface="+mn-lt"/>
            </a:endParaRPr>
          </a:p>
        </p:txBody>
      </p:sp>
      <p:sp>
        <p:nvSpPr>
          <p:cNvPr id="30" name="Rectangle 29">
            <a:extLst>
              <a:ext uri="{FF2B5EF4-FFF2-40B4-BE49-F238E27FC236}">
                <a16:creationId xmlns:a16="http://schemas.microsoft.com/office/drawing/2014/main" id="{555738BE-3B6A-AC30-06D7-592EFA444EDB}"/>
              </a:ext>
            </a:extLst>
          </p:cNvPr>
          <p:cNvSpPr/>
          <p:nvPr/>
        </p:nvSpPr>
        <p:spPr>
          <a:xfrm>
            <a:off x="6096000" y="4662405"/>
            <a:ext cx="736599" cy="3589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cs typeface="+mn-ea"/>
              <a:sym typeface="+mn-lt"/>
            </a:endParaRPr>
          </a:p>
        </p:txBody>
      </p:sp>
      <p:cxnSp>
        <p:nvCxnSpPr>
          <p:cNvPr id="31" name="Connector: Curved 30">
            <a:extLst>
              <a:ext uri="{FF2B5EF4-FFF2-40B4-BE49-F238E27FC236}">
                <a16:creationId xmlns:a16="http://schemas.microsoft.com/office/drawing/2014/main" id="{4A7206C4-F12F-810B-2F29-632F2174BFF4}"/>
              </a:ext>
            </a:extLst>
          </p:cNvPr>
          <p:cNvCxnSpPr>
            <a:cxnSpLocks/>
            <a:stCxn id="18" idx="1"/>
            <a:endCxn id="30" idx="1"/>
          </p:cNvCxnSpPr>
          <p:nvPr/>
        </p:nvCxnSpPr>
        <p:spPr>
          <a:xfrm rot="10800000" flipV="1">
            <a:off x="6096000" y="2483477"/>
            <a:ext cx="2637368" cy="2358414"/>
          </a:xfrm>
          <a:prstGeom prst="curvedConnector3">
            <a:avLst>
              <a:gd name="adj1" fmla="val 10866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41B15AB-5359-54CF-9DF8-42A71F22ED6A}"/>
              </a:ext>
            </a:extLst>
          </p:cNvPr>
          <p:cNvSpPr txBox="1"/>
          <p:nvPr/>
        </p:nvSpPr>
        <p:spPr>
          <a:xfrm>
            <a:off x="5933424" y="4462566"/>
            <a:ext cx="261610" cy="276999"/>
          </a:xfrm>
          <a:prstGeom prst="rect">
            <a:avLst/>
          </a:prstGeom>
          <a:noFill/>
        </p:spPr>
        <p:txBody>
          <a:bodyPr wrap="none" rtlCol="0">
            <a:spAutoFit/>
          </a:bodyPr>
          <a:lstStyle/>
          <a:p>
            <a:r>
              <a:rPr lang="en-GB" sz="1200" b="1" dirty="0">
                <a:cs typeface="+mn-ea"/>
                <a:sym typeface="+mn-lt"/>
              </a:rPr>
              <a:t>+</a:t>
            </a:r>
          </a:p>
        </p:txBody>
      </p:sp>
      <p:sp>
        <p:nvSpPr>
          <p:cNvPr id="36" name="TextBox 35">
            <a:extLst>
              <a:ext uri="{FF2B5EF4-FFF2-40B4-BE49-F238E27FC236}">
                <a16:creationId xmlns:a16="http://schemas.microsoft.com/office/drawing/2014/main" id="{28992264-1FC7-1772-CBC0-EA5B5D06705F}"/>
              </a:ext>
            </a:extLst>
          </p:cNvPr>
          <p:cNvSpPr txBox="1"/>
          <p:nvPr/>
        </p:nvSpPr>
        <p:spPr>
          <a:xfrm>
            <a:off x="8103456" y="2598801"/>
            <a:ext cx="261610" cy="276999"/>
          </a:xfrm>
          <a:prstGeom prst="rect">
            <a:avLst/>
          </a:prstGeom>
          <a:noFill/>
        </p:spPr>
        <p:txBody>
          <a:bodyPr wrap="none" rtlCol="0">
            <a:spAutoFit/>
          </a:bodyPr>
          <a:lstStyle/>
          <a:p>
            <a:r>
              <a:rPr lang="en-GB" sz="1200" b="1" dirty="0">
                <a:cs typeface="+mn-ea"/>
                <a:sym typeface="+mn-lt"/>
              </a:rPr>
              <a:t>+</a:t>
            </a:r>
          </a:p>
        </p:txBody>
      </p:sp>
    </p:spTree>
    <p:extLst>
      <p:ext uri="{BB962C8B-B14F-4D97-AF65-F5344CB8AC3E}">
        <p14:creationId xmlns:p14="http://schemas.microsoft.com/office/powerpoint/2010/main" val="2858155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5495C-157F-FA5D-7149-C7427060BB42}"/>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23666808-890F-035F-4846-1156F222B986}"/>
              </a:ext>
            </a:extLst>
          </p:cNvPr>
          <p:cNvSpPr/>
          <p:nvPr/>
        </p:nvSpPr>
        <p:spPr>
          <a:xfrm>
            <a:off x="508491" y="3429000"/>
            <a:ext cx="10176074" cy="2524538"/>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Slide Number Placeholder 2">
            <a:extLst>
              <a:ext uri="{FF2B5EF4-FFF2-40B4-BE49-F238E27FC236}">
                <a16:creationId xmlns:a16="http://schemas.microsoft.com/office/drawing/2014/main" id="{7355CFC0-1B8A-15E8-742D-53ED98CD23C1}"/>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16</a:t>
            </a:fld>
            <a:endParaRPr lang="en-GB">
              <a:latin typeface="+mn-lt"/>
              <a:ea typeface="+mn-ea"/>
              <a:cs typeface="+mn-ea"/>
              <a:sym typeface="+mn-lt"/>
            </a:endParaRPr>
          </a:p>
        </p:txBody>
      </p:sp>
      <p:sp>
        <p:nvSpPr>
          <p:cNvPr id="6" name="TextBox 5">
            <a:extLst>
              <a:ext uri="{FF2B5EF4-FFF2-40B4-BE49-F238E27FC236}">
                <a16:creationId xmlns:a16="http://schemas.microsoft.com/office/drawing/2014/main" id="{B3E1F724-4383-9F7D-978C-2A7470C9F43C}"/>
              </a:ext>
            </a:extLst>
          </p:cNvPr>
          <p:cNvSpPr txBox="1"/>
          <p:nvPr/>
        </p:nvSpPr>
        <p:spPr>
          <a:xfrm>
            <a:off x="862621" y="3656807"/>
            <a:ext cx="9821944" cy="1938992"/>
          </a:xfrm>
          <a:prstGeom prst="rect">
            <a:avLst/>
          </a:prstGeom>
          <a:noFill/>
        </p:spPr>
        <p:txBody>
          <a:bodyPr wrap="square">
            <a:spAutoFit/>
          </a:bodyPr>
          <a:lstStyle/>
          <a:p>
            <a:r>
              <a:rPr lang="en-GB" sz="4000" b="1" dirty="0">
                <a:solidFill>
                  <a:schemeClr val="accent1"/>
                </a:solidFill>
                <a:cs typeface="+mn-ea"/>
                <a:sym typeface="+mn-lt"/>
              </a:rPr>
              <a:t>III.	Case study for Kenya</a:t>
            </a:r>
          </a:p>
          <a:p>
            <a:r>
              <a:rPr lang="en-GB" sz="4000" b="1" dirty="0">
                <a:solidFill>
                  <a:schemeClr val="accent1"/>
                </a:solidFill>
                <a:cs typeface="+mn-ea"/>
                <a:sym typeface="+mn-lt"/>
              </a:rPr>
              <a:t>	</a:t>
            </a:r>
            <a:r>
              <a:rPr lang="en-GB" sz="4000" dirty="0">
                <a:solidFill>
                  <a:schemeClr val="accent1"/>
                </a:solidFill>
                <a:cs typeface="+mn-ea"/>
                <a:sym typeface="+mn-lt"/>
              </a:rPr>
              <a:t>Electricity access in </a:t>
            </a:r>
            <a:r>
              <a:rPr lang="en-GB" sz="4000" i="1" dirty="0">
                <a:solidFill>
                  <a:schemeClr val="accent1"/>
                </a:solidFill>
                <a:cs typeface="+mn-ea"/>
                <a:sym typeface="+mn-lt"/>
              </a:rPr>
              <a:t>informal settlements</a:t>
            </a:r>
          </a:p>
          <a:p>
            <a:r>
              <a:rPr lang="en-GB" sz="4000" dirty="0">
                <a:solidFill>
                  <a:schemeClr val="accent1"/>
                </a:solidFill>
                <a:cs typeface="+mn-ea"/>
                <a:sym typeface="+mn-lt"/>
              </a:rPr>
              <a:t>	</a:t>
            </a:r>
          </a:p>
        </p:txBody>
      </p:sp>
    </p:spTree>
    <p:extLst>
      <p:ext uri="{BB962C8B-B14F-4D97-AF65-F5344CB8AC3E}">
        <p14:creationId xmlns:p14="http://schemas.microsoft.com/office/powerpoint/2010/main" val="892077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6900E-80FC-D655-0D32-24F82A327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C3688-A4ED-6CAA-3534-54153315A6AC}"/>
              </a:ext>
            </a:extLst>
          </p:cNvPr>
          <p:cNvSpPr>
            <a:spLocks noGrp="1"/>
          </p:cNvSpPr>
          <p:nvPr>
            <p:ph type="title"/>
          </p:nvPr>
        </p:nvSpPr>
        <p:spPr/>
        <p:txBody>
          <a:bodyPr>
            <a:normAutofit fontScale="90000"/>
          </a:bodyPr>
          <a:lstStyle/>
          <a:p>
            <a:r>
              <a:rPr lang="en-GB" sz="3100" b="1" dirty="0">
                <a:latin typeface="+mn-lt"/>
                <a:ea typeface="+mn-ea"/>
                <a:cs typeface="+mn-ea"/>
                <a:sym typeface="+mn-lt"/>
              </a:rPr>
              <a:t>Case Study</a:t>
            </a:r>
            <a:br>
              <a:rPr lang="en-GB" dirty="0">
                <a:latin typeface="+mn-lt"/>
                <a:ea typeface="+mn-ea"/>
                <a:cs typeface="+mn-ea"/>
                <a:sym typeface="+mn-lt"/>
              </a:rPr>
            </a:br>
            <a:r>
              <a:rPr lang="en-GB" dirty="0">
                <a:latin typeface="+mn-lt"/>
                <a:ea typeface="+mn-ea"/>
                <a:cs typeface="+mn-ea"/>
                <a:sym typeface="+mn-lt"/>
              </a:rPr>
              <a:t>PSM of Informal Electricity Demand in Informal Settlements</a:t>
            </a:r>
          </a:p>
        </p:txBody>
      </p:sp>
      <p:sp>
        <p:nvSpPr>
          <p:cNvPr id="3" name="Slide Number Placeholder 2">
            <a:extLst>
              <a:ext uri="{FF2B5EF4-FFF2-40B4-BE49-F238E27FC236}">
                <a16:creationId xmlns:a16="http://schemas.microsoft.com/office/drawing/2014/main" id="{F9FB3EBD-D40D-D780-389D-0623BA987A62}"/>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17</a:t>
            </a:fld>
            <a:endParaRPr lang="en-GB">
              <a:latin typeface="+mn-lt"/>
              <a:ea typeface="+mn-ea"/>
              <a:cs typeface="+mn-ea"/>
              <a:sym typeface="+mn-lt"/>
            </a:endParaRPr>
          </a:p>
        </p:txBody>
      </p:sp>
      <p:sp>
        <p:nvSpPr>
          <p:cNvPr id="7" name="TextBox 6">
            <a:extLst>
              <a:ext uri="{FF2B5EF4-FFF2-40B4-BE49-F238E27FC236}">
                <a16:creationId xmlns:a16="http://schemas.microsoft.com/office/drawing/2014/main" id="{88AD51B1-0839-28AF-0348-53CF83CBF5A5}"/>
              </a:ext>
            </a:extLst>
          </p:cNvPr>
          <p:cNvSpPr txBox="1"/>
          <p:nvPr/>
        </p:nvSpPr>
        <p:spPr>
          <a:xfrm>
            <a:off x="875338" y="1623364"/>
            <a:ext cx="10615256" cy="2308324"/>
          </a:xfrm>
          <a:prstGeom prst="rect">
            <a:avLst/>
          </a:prstGeom>
          <a:noFill/>
        </p:spPr>
        <p:txBody>
          <a:bodyPr wrap="square">
            <a:spAutoFit/>
          </a:bodyPr>
          <a:lstStyle/>
          <a:p>
            <a:pPr>
              <a:defRPr/>
            </a:pPr>
            <a:r>
              <a:rPr lang="en-GB" sz="2000" dirty="0">
                <a:cs typeface="+mn-ea"/>
                <a:sym typeface="+mn-lt"/>
              </a:rPr>
              <a:t>		Over </a:t>
            </a:r>
            <a:r>
              <a:rPr lang="en-GB" sz="2800" b="1" dirty="0">
                <a:solidFill>
                  <a:schemeClr val="accent1"/>
                </a:solidFill>
                <a:cs typeface="+mn-ea"/>
                <a:sym typeface="+mn-lt"/>
              </a:rPr>
              <a:t>60%</a:t>
            </a:r>
            <a:r>
              <a:rPr lang="en-GB" sz="2000" dirty="0">
                <a:solidFill>
                  <a:schemeClr val="accent1"/>
                </a:solidFill>
                <a:cs typeface="+mn-ea"/>
                <a:sym typeface="+mn-lt"/>
              </a:rPr>
              <a:t> </a:t>
            </a:r>
            <a:r>
              <a:rPr lang="en-GB" sz="2000" dirty="0">
                <a:cs typeface="+mn-ea"/>
                <a:sym typeface="+mn-lt"/>
              </a:rPr>
              <a:t>of the Kenya’s population lives in informal settlements, largely lacking formal electricity access. </a:t>
            </a:r>
            <a:r>
              <a:rPr lang="en-GB" sz="2800" b="1" dirty="0" err="1">
                <a:solidFill>
                  <a:schemeClr val="accent1"/>
                </a:solidFill>
              </a:rPr>
              <a:t>Mathare</a:t>
            </a:r>
            <a:r>
              <a:rPr lang="en-GB" sz="2800" b="1" dirty="0">
                <a:solidFill>
                  <a:schemeClr val="accent1"/>
                </a:solidFill>
              </a:rPr>
              <a:t> (Nairobi)</a:t>
            </a:r>
            <a:r>
              <a:rPr lang="en-GB" sz="2000" dirty="0">
                <a:cs typeface="+mn-ea"/>
                <a:sym typeface="+mn-lt"/>
              </a:rPr>
              <a:t> is one of Nairobi’s oldest settlements, with 500,000+ people live within just 3 square miles. </a:t>
            </a:r>
          </a:p>
          <a:p>
            <a:pPr marL="342900" indent="-342900">
              <a:buFontTx/>
              <a:buChar char="-"/>
              <a:defRPr/>
            </a:pPr>
            <a:r>
              <a:rPr lang="en-GB" sz="2000" dirty="0"/>
              <a:t>Despite subsidy programs, formal electricity remains</a:t>
            </a:r>
            <a:r>
              <a:rPr lang="en-GB" dirty="0"/>
              <a:t> </a:t>
            </a:r>
            <a:r>
              <a:rPr lang="en-GB" sz="2400" b="1" dirty="0">
                <a:solidFill>
                  <a:schemeClr val="accent1"/>
                </a:solidFill>
              </a:rPr>
              <a:t>unaffordable</a:t>
            </a:r>
            <a:r>
              <a:rPr lang="en-GB" dirty="0"/>
              <a:t> </a:t>
            </a:r>
            <a:r>
              <a:rPr lang="en-GB" sz="2000" dirty="0"/>
              <a:t>for many households.</a:t>
            </a:r>
          </a:p>
          <a:p>
            <a:pPr marL="342900" indent="-342900">
              <a:buFontTx/>
              <a:buChar char="-"/>
              <a:defRPr/>
            </a:pPr>
            <a:r>
              <a:rPr lang="en-GB" sz="2000" dirty="0"/>
              <a:t>Informal suppliers bridge the energy access gap through flexibility but introduce significant safety and conflict risks.</a:t>
            </a:r>
            <a:endParaRPr lang="en-GB" sz="2000" b="1" dirty="0">
              <a:solidFill>
                <a:schemeClr val="accent1"/>
              </a:solidFill>
              <a:cs typeface="+mn-ea"/>
              <a:sym typeface="+mn-lt"/>
            </a:endParaRPr>
          </a:p>
        </p:txBody>
      </p:sp>
      <p:sp>
        <p:nvSpPr>
          <p:cNvPr id="8" name="Rectangle: Rounded Corners 7">
            <a:extLst>
              <a:ext uri="{FF2B5EF4-FFF2-40B4-BE49-F238E27FC236}">
                <a16:creationId xmlns:a16="http://schemas.microsoft.com/office/drawing/2014/main" id="{78203871-427F-A7C7-532A-0C57E4CEF6AC}"/>
              </a:ext>
            </a:extLst>
          </p:cNvPr>
          <p:cNvSpPr/>
          <p:nvPr/>
        </p:nvSpPr>
        <p:spPr>
          <a:xfrm>
            <a:off x="875337" y="4025622"/>
            <a:ext cx="3057685" cy="588210"/>
          </a:xfrm>
          <a:custGeom>
            <a:avLst/>
            <a:gdLst>
              <a:gd name="csX0" fmla="*/ 0 w 3057685"/>
              <a:gd name="csY0" fmla="*/ 98037 h 588210"/>
              <a:gd name="csX1" fmla="*/ 98037 w 3057685"/>
              <a:gd name="csY1" fmla="*/ 0 h 588210"/>
              <a:gd name="csX2" fmla="*/ 641743 w 3057685"/>
              <a:gd name="csY2" fmla="*/ 0 h 588210"/>
              <a:gd name="csX3" fmla="*/ 1185449 w 3057685"/>
              <a:gd name="csY3" fmla="*/ 0 h 588210"/>
              <a:gd name="csX4" fmla="*/ 1757771 w 3057685"/>
              <a:gd name="csY4" fmla="*/ 0 h 588210"/>
              <a:gd name="csX5" fmla="*/ 2387326 w 3057685"/>
              <a:gd name="csY5" fmla="*/ 0 h 588210"/>
              <a:gd name="csX6" fmla="*/ 2959648 w 3057685"/>
              <a:gd name="csY6" fmla="*/ 0 h 588210"/>
              <a:gd name="csX7" fmla="*/ 3057685 w 3057685"/>
              <a:gd name="csY7" fmla="*/ 98037 h 588210"/>
              <a:gd name="csX8" fmla="*/ 3057685 w 3057685"/>
              <a:gd name="csY8" fmla="*/ 490173 h 588210"/>
              <a:gd name="csX9" fmla="*/ 2959648 w 3057685"/>
              <a:gd name="csY9" fmla="*/ 588210 h 588210"/>
              <a:gd name="csX10" fmla="*/ 2415942 w 3057685"/>
              <a:gd name="csY10" fmla="*/ 588210 h 588210"/>
              <a:gd name="csX11" fmla="*/ 1843620 w 3057685"/>
              <a:gd name="csY11" fmla="*/ 588210 h 588210"/>
              <a:gd name="csX12" fmla="*/ 1271298 w 3057685"/>
              <a:gd name="csY12" fmla="*/ 588210 h 588210"/>
              <a:gd name="csX13" fmla="*/ 756208 w 3057685"/>
              <a:gd name="csY13" fmla="*/ 588210 h 588210"/>
              <a:gd name="csX14" fmla="*/ 98037 w 3057685"/>
              <a:gd name="csY14" fmla="*/ 588210 h 588210"/>
              <a:gd name="csX15" fmla="*/ 0 w 3057685"/>
              <a:gd name="csY15" fmla="*/ 490173 h 588210"/>
              <a:gd name="csX16" fmla="*/ 0 w 3057685"/>
              <a:gd name="csY16"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057685" h="588210" fill="none" extrusionOk="0">
                <a:moveTo>
                  <a:pt x="0" y="98037"/>
                </a:moveTo>
                <a:cubicBezTo>
                  <a:pt x="6316" y="48209"/>
                  <a:pt x="55313" y="1829"/>
                  <a:pt x="98037" y="0"/>
                </a:cubicBezTo>
                <a:cubicBezTo>
                  <a:pt x="339748" y="24683"/>
                  <a:pt x="520452" y="3186"/>
                  <a:pt x="641743" y="0"/>
                </a:cubicBezTo>
                <a:cubicBezTo>
                  <a:pt x="763034" y="-3186"/>
                  <a:pt x="1063686" y="6570"/>
                  <a:pt x="1185449" y="0"/>
                </a:cubicBezTo>
                <a:cubicBezTo>
                  <a:pt x="1307212" y="-6570"/>
                  <a:pt x="1504653" y="24391"/>
                  <a:pt x="1757771" y="0"/>
                </a:cubicBezTo>
                <a:cubicBezTo>
                  <a:pt x="2010889" y="-24391"/>
                  <a:pt x="2241892" y="15781"/>
                  <a:pt x="2387326" y="0"/>
                </a:cubicBezTo>
                <a:cubicBezTo>
                  <a:pt x="2532760" y="-15781"/>
                  <a:pt x="2822862" y="17061"/>
                  <a:pt x="2959648" y="0"/>
                </a:cubicBezTo>
                <a:cubicBezTo>
                  <a:pt x="3013862" y="2466"/>
                  <a:pt x="3050321" y="43926"/>
                  <a:pt x="3057685" y="98037"/>
                </a:cubicBezTo>
                <a:cubicBezTo>
                  <a:pt x="3067807" y="246415"/>
                  <a:pt x="3071201" y="382288"/>
                  <a:pt x="3057685" y="490173"/>
                </a:cubicBezTo>
                <a:cubicBezTo>
                  <a:pt x="3057947" y="540374"/>
                  <a:pt x="3002269" y="587355"/>
                  <a:pt x="2959648" y="588210"/>
                </a:cubicBezTo>
                <a:cubicBezTo>
                  <a:pt x="2780256" y="574528"/>
                  <a:pt x="2565014" y="584762"/>
                  <a:pt x="2415942" y="588210"/>
                </a:cubicBezTo>
                <a:cubicBezTo>
                  <a:pt x="2266870" y="591658"/>
                  <a:pt x="2109797" y="592055"/>
                  <a:pt x="1843620" y="588210"/>
                </a:cubicBezTo>
                <a:cubicBezTo>
                  <a:pt x="1577443" y="584365"/>
                  <a:pt x="1541413" y="562072"/>
                  <a:pt x="1271298" y="588210"/>
                </a:cubicBezTo>
                <a:cubicBezTo>
                  <a:pt x="1001183" y="614348"/>
                  <a:pt x="962682" y="573092"/>
                  <a:pt x="756208" y="588210"/>
                </a:cubicBezTo>
                <a:cubicBezTo>
                  <a:pt x="549734" y="603329"/>
                  <a:pt x="249109" y="614354"/>
                  <a:pt x="98037" y="588210"/>
                </a:cubicBezTo>
                <a:cubicBezTo>
                  <a:pt x="42772" y="592790"/>
                  <a:pt x="1256" y="541496"/>
                  <a:pt x="0" y="490173"/>
                </a:cubicBezTo>
                <a:cubicBezTo>
                  <a:pt x="-4254" y="399803"/>
                  <a:pt x="9983" y="186387"/>
                  <a:pt x="0" y="98037"/>
                </a:cubicBezTo>
                <a:close/>
              </a:path>
              <a:path w="3057685" h="588210" stroke="0" extrusionOk="0">
                <a:moveTo>
                  <a:pt x="0" y="98037"/>
                </a:moveTo>
                <a:cubicBezTo>
                  <a:pt x="4662" y="47999"/>
                  <a:pt x="54588" y="-7354"/>
                  <a:pt x="98037" y="0"/>
                </a:cubicBezTo>
                <a:cubicBezTo>
                  <a:pt x="396175" y="14605"/>
                  <a:pt x="507166" y="-1066"/>
                  <a:pt x="727591" y="0"/>
                </a:cubicBezTo>
                <a:cubicBezTo>
                  <a:pt x="948016" y="1066"/>
                  <a:pt x="1117300" y="21315"/>
                  <a:pt x="1271298" y="0"/>
                </a:cubicBezTo>
                <a:cubicBezTo>
                  <a:pt x="1425296" y="-21315"/>
                  <a:pt x="1585314" y="-14742"/>
                  <a:pt x="1843620" y="0"/>
                </a:cubicBezTo>
                <a:cubicBezTo>
                  <a:pt x="2101926" y="14742"/>
                  <a:pt x="2126492" y="5837"/>
                  <a:pt x="2358710" y="0"/>
                </a:cubicBezTo>
                <a:cubicBezTo>
                  <a:pt x="2590928" y="-5837"/>
                  <a:pt x="2684256" y="25840"/>
                  <a:pt x="2959648" y="0"/>
                </a:cubicBezTo>
                <a:cubicBezTo>
                  <a:pt x="3019963" y="392"/>
                  <a:pt x="3045303" y="39755"/>
                  <a:pt x="3057685" y="98037"/>
                </a:cubicBezTo>
                <a:cubicBezTo>
                  <a:pt x="3051309" y="278125"/>
                  <a:pt x="3074281" y="366216"/>
                  <a:pt x="3057685" y="490173"/>
                </a:cubicBezTo>
                <a:cubicBezTo>
                  <a:pt x="3055553" y="551754"/>
                  <a:pt x="3011948" y="590907"/>
                  <a:pt x="2959648" y="588210"/>
                </a:cubicBezTo>
                <a:cubicBezTo>
                  <a:pt x="2796349" y="560187"/>
                  <a:pt x="2592793" y="580824"/>
                  <a:pt x="2358710" y="588210"/>
                </a:cubicBezTo>
                <a:cubicBezTo>
                  <a:pt x="2124627" y="595596"/>
                  <a:pt x="2018049" y="610583"/>
                  <a:pt x="1843620" y="588210"/>
                </a:cubicBezTo>
                <a:cubicBezTo>
                  <a:pt x="1669191" y="565838"/>
                  <a:pt x="1404007" y="580130"/>
                  <a:pt x="1214065" y="588210"/>
                </a:cubicBezTo>
                <a:cubicBezTo>
                  <a:pt x="1024123" y="596290"/>
                  <a:pt x="888694" y="600339"/>
                  <a:pt x="641743" y="588210"/>
                </a:cubicBezTo>
                <a:cubicBezTo>
                  <a:pt x="394792" y="576081"/>
                  <a:pt x="266245" y="584814"/>
                  <a:pt x="98037" y="588210"/>
                </a:cubicBezTo>
                <a:cubicBezTo>
                  <a:pt x="39589" y="583822"/>
                  <a:pt x="11154" y="542057"/>
                  <a:pt x="0" y="490173"/>
                </a:cubicBezTo>
                <a:cubicBezTo>
                  <a:pt x="-9999" y="324044"/>
                  <a:pt x="-17265" y="210898"/>
                  <a:pt x="0" y="98037"/>
                </a:cubicBezTo>
                <a:close/>
              </a:path>
            </a:pathLst>
          </a:custGeom>
          <a:solidFill>
            <a:schemeClr val="accent3">
              <a:lumMod val="50000"/>
            </a:schemeClr>
          </a:solidFill>
          <a:ln>
            <a:solidFill>
              <a:schemeClr val="accent1"/>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cs typeface="+mn-ea"/>
                <a:sym typeface="+mn-lt"/>
              </a:rPr>
              <a:t>Policy Ambition vs Reality</a:t>
            </a:r>
          </a:p>
        </p:txBody>
      </p:sp>
      <p:sp>
        <p:nvSpPr>
          <p:cNvPr id="9" name="Rectangle: Rounded Corners 8">
            <a:extLst>
              <a:ext uri="{FF2B5EF4-FFF2-40B4-BE49-F238E27FC236}">
                <a16:creationId xmlns:a16="http://schemas.microsoft.com/office/drawing/2014/main" id="{B5278A4C-F870-A464-5DAB-77FE7019164F}"/>
              </a:ext>
            </a:extLst>
          </p:cNvPr>
          <p:cNvSpPr/>
          <p:nvPr/>
        </p:nvSpPr>
        <p:spPr>
          <a:xfrm>
            <a:off x="875337" y="1424535"/>
            <a:ext cx="1779728" cy="588210"/>
          </a:xfrm>
          <a:custGeom>
            <a:avLst/>
            <a:gdLst>
              <a:gd name="csX0" fmla="*/ 0 w 1779728"/>
              <a:gd name="csY0" fmla="*/ 98037 h 588210"/>
              <a:gd name="csX1" fmla="*/ 98037 w 1779728"/>
              <a:gd name="csY1" fmla="*/ 0 h 588210"/>
              <a:gd name="csX2" fmla="*/ 657595 w 1779728"/>
              <a:gd name="csY2" fmla="*/ 0 h 588210"/>
              <a:gd name="csX3" fmla="*/ 1169643 w 1779728"/>
              <a:gd name="csY3" fmla="*/ 0 h 588210"/>
              <a:gd name="csX4" fmla="*/ 1681691 w 1779728"/>
              <a:gd name="csY4" fmla="*/ 0 h 588210"/>
              <a:gd name="csX5" fmla="*/ 1779728 w 1779728"/>
              <a:gd name="csY5" fmla="*/ 98037 h 588210"/>
              <a:gd name="csX6" fmla="*/ 1779728 w 1779728"/>
              <a:gd name="csY6" fmla="*/ 490173 h 588210"/>
              <a:gd name="csX7" fmla="*/ 1681691 w 1779728"/>
              <a:gd name="csY7" fmla="*/ 588210 h 588210"/>
              <a:gd name="csX8" fmla="*/ 1201316 w 1779728"/>
              <a:gd name="csY8" fmla="*/ 588210 h 588210"/>
              <a:gd name="csX9" fmla="*/ 720941 w 1779728"/>
              <a:gd name="csY9" fmla="*/ 588210 h 588210"/>
              <a:gd name="csX10" fmla="*/ 98037 w 1779728"/>
              <a:gd name="csY10" fmla="*/ 588210 h 588210"/>
              <a:gd name="csX11" fmla="*/ 0 w 1779728"/>
              <a:gd name="csY11" fmla="*/ 490173 h 588210"/>
              <a:gd name="csX12" fmla="*/ 0 w 1779728"/>
              <a:gd name="csY12"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779728" h="588210" fill="none" extrusionOk="0">
                <a:moveTo>
                  <a:pt x="0" y="98037"/>
                </a:moveTo>
                <a:cubicBezTo>
                  <a:pt x="-1210" y="38061"/>
                  <a:pt x="50737" y="-7024"/>
                  <a:pt x="98037" y="0"/>
                </a:cubicBezTo>
                <a:cubicBezTo>
                  <a:pt x="330463" y="-16989"/>
                  <a:pt x="521537" y="21306"/>
                  <a:pt x="657595" y="0"/>
                </a:cubicBezTo>
                <a:cubicBezTo>
                  <a:pt x="793653" y="-21306"/>
                  <a:pt x="990047" y="14627"/>
                  <a:pt x="1169643" y="0"/>
                </a:cubicBezTo>
                <a:cubicBezTo>
                  <a:pt x="1349239" y="-14627"/>
                  <a:pt x="1458916" y="1318"/>
                  <a:pt x="1681691" y="0"/>
                </a:cubicBezTo>
                <a:cubicBezTo>
                  <a:pt x="1738252" y="6414"/>
                  <a:pt x="1776047" y="40743"/>
                  <a:pt x="1779728" y="98037"/>
                </a:cubicBezTo>
                <a:cubicBezTo>
                  <a:pt x="1766012" y="231723"/>
                  <a:pt x="1793857" y="338631"/>
                  <a:pt x="1779728" y="490173"/>
                </a:cubicBezTo>
                <a:cubicBezTo>
                  <a:pt x="1783765" y="556491"/>
                  <a:pt x="1744510" y="595922"/>
                  <a:pt x="1681691" y="588210"/>
                </a:cubicBezTo>
                <a:cubicBezTo>
                  <a:pt x="1473118" y="569756"/>
                  <a:pt x="1405405" y="595399"/>
                  <a:pt x="1201316" y="588210"/>
                </a:cubicBezTo>
                <a:cubicBezTo>
                  <a:pt x="997227" y="581021"/>
                  <a:pt x="894171" y="610266"/>
                  <a:pt x="720941" y="588210"/>
                </a:cubicBezTo>
                <a:cubicBezTo>
                  <a:pt x="547712" y="566154"/>
                  <a:pt x="323519" y="604618"/>
                  <a:pt x="98037" y="588210"/>
                </a:cubicBezTo>
                <a:cubicBezTo>
                  <a:pt x="44862" y="581972"/>
                  <a:pt x="10748" y="552027"/>
                  <a:pt x="0" y="490173"/>
                </a:cubicBezTo>
                <a:cubicBezTo>
                  <a:pt x="-10391" y="344312"/>
                  <a:pt x="-15778" y="201152"/>
                  <a:pt x="0" y="98037"/>
                </a:cubicBezTo>
                <a:close/>
              </a:path>
              <a:path w="1779728" h="588210" stroke="0" extrusionOk="0">
                <a:moveTo>
                  <a:pt x="0" y="98037"/>
                </a:moveTo>
                <a:cubicBezTo>
                  <a:pt x="4662" y="47999"/>
                  <a:pt x="54588" y="-7354"/>
                  <a:pt x="98037" y="0"/>
                </a:cubicBezTo>
                <a:cubicBezTo>
                  <a:pt x="244091" y="-22417"/>
                  <a:pt x="542839" y="-9429"/>
                  <a:pt x="657595" y="0"/>
                </a:cubicBezTo>
                <a:cubicBezTo>
                  <a:pt x="772351" y="9429"/>
                  <a:pt x="1014848" y="-7805"/>
                  <a:pt x="1169643" y="0"/>
                </a:cubicBezTo>
                <a:cubicBezTo>
                  <a:pt x="1324438" y="7805"/>
                  <a:pt x="1518114" y="12840"/>
                  <a:pt x="1681691" y="0"/>
                </a:cubicBezTo>
                <a:cubicBezTo>
                  <a:pt x="1740745" y="-8625"/>
                  <a:pt x="1774164" y="55874"/>
                  <a:pt x="1779728" y="98037"/>
                </a:cubicBezTo>
                <a:cubicBezTo>
                  <a:pt x="1766440" y="275116"/>
                  <a:pt x="1776660" y="354342"/>
                  <a:pt x="1779728" y="490173"/>
                </a:cubicBezTo>
                <a:cubicBezTo>
                  <a:pt x="1781453" y="536644"/>
                  <a:pt x="1734859" y="587348"/>
                  <a:pt x="1681691" y="588210"/>
                </a:cubicBezTo>
                <a:cubicBezTo>
                  <a:pt x="1479798" y="584040"/>
                  <a:pt x="1378121" y="592660"/>
                  <a:pt x="1153806" y="588210"/>
                </a:cubicBezTo>
                <a:cubicBezTo>
                  <a:pt x="929491" y="583760"/>
                  <a:pt x="866445" y="606270"/>
                  <a:pt x="657595" y="588210"/>
                </a:cubicBezTo>
                <a:cubicBezTo>
                  <a:pt x="448745" y="570150"/>
                  <a:pt x="344360" y="567433"/>
                  <a:pt x="98037" y="588210"/>
                </a:cubicBezTo>
                <a:cubicBezTo>
                  <a:pt x="42957" y="590392"/>
                  <a:pt x="7021" y="534276"/>
                  <a:pt x="0" y="490173"/>
                </a:cubicBezTo>
                <a:cubicBezTo>
                  <a:pt x="-8381" y="411591"/>
                  <a:pt x="2590" y="178521"/>
                  <a:pt x="0" y="98037"/>
                </a:cubicBezTo>
                <a:close/>
              </a:path>
            </a:pathLst>
          </a:custGeom>
          <a:solidFill>
            <a:schemeClr val="accent3">
              <a:lumMod val="50000"/>
            </a:schemeClr>
          </a:solidFill>
          <a:ln>
            <a:solidFill>
              <a:schemeClr val="accent1"/>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Context</a:t>
            </a:r>
            <a:endParaRPr lang="en-GB" sz="2000" b="1" dirty="0">
              <a:cs typeface="+mn-ea"/>
              <a:sym typeface="+mn-lt"/>
            </a:endParaRPr>
          </a:p>
        </p:txBody>
      </p:sp>
      <p:sp>
        <p:nvSpPr>
          <p:cNvPr id="5" name="TextBox 4">
            <a:extLst>
              <a:ext uri="{FF2B5EF4-FFF2-40B4-BE49-F238E27FC236}">
                <a16:creationId xmlns:a16="http://schemas.microsoft.com/office/drawing/2014/main" id="{FF9DBB8B-76F3-065D-58F5-4B0D2ABC2386}"/>
              </a:ext>
            </a:extLst>
          </p:cNvPr>
          <p:cNvSpPr txBox="1"/>
          <p:nvPr/>
        </p:nvSpPr>
        <p:spPr>
          <a:xfrm>
            <a:off x="4099559" y="4213722"/>
            <a:ext cx="7217103" cy="400110"/>
          </a:xfrm>
          <a:prstGeom prst="rect">
            <a:avLst/>
          </a:prstGeom>
          <a:noFill/>
        </p:spPr>
        <p:txBody>
          <a:bodyPr wrap="square">
            <a:spAutoFit/>
          </a:bodyPr>
          <a:lstStyle/>
          <a:p>
            <a:r>
              <a:rPr lang="en-GB" sz="2000" dirty="0">
                <a:cs typeface="+mn-ea"/>
                <a:sym typeface="+mn-lt"/>
              </a:rPr>
              <a:t>National Government aim for universal access:</a:t>
            </a:r>
          </a:p>
        </p:txBody>
      </p:sp>
      <p:sp>
        <p:nvSpPr>
          <p:cNvPr id="6" name="Rectangle 1">
            <a:extLst>
              <a:ext uri="{FF2B5EF4-FFF2-40B4-BE49-F238E27FC236}">
                <a16:creationId xmlns:a16="http://schemas.microsoft.com/office/drawing/2014/main" id="{C14A937A-F206-878C-E9CE-CD8FF00F9C39}"/>
              </a:ext>
            </a:extLst>
          </p:cNvPr>
          <p:cNvSpPr>
            <a:spLocks noChangeArrowheads="1"/>
          </p:cNvSpPr>
          <p:nvPr/>
        </p:nvSpPr>
        <p:spPr bwMode="auto">
          <a:xfrm>
            <a:off x="875337" y="4713220"/>
            <a:ext cx="1044132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tabLst/>
            </a:pPr>
            <a:r>
              <a:rPr kumimoji="0" lang="en-US" altLang="en-US" sz="2000" b="1" i="0" u="none" strike="noStrike" cap="none" normalizeH="0" baseline="0" dirty="0">
                <a:ln>
                  <a:noFill/>
                </a:ln>
                <a:solidFill>
                  <a:schemeClr val="tx1"/>
                </a:solidFill>
                <a:effectLst/>
                <a:cs typeface="+mn-ea"/>
                <a:sym typeface="+mn-lt"/>
              </a:rPr>
              <a:t>Kenya Vision 2030</a:t>
            </a:r>
            <a:r>
              <a:rPr kumimoji="0" lang="en-US" altLang="en-US" sz="2000" b="0" i="0" u="none" strike="noStrike" cap="none" normalizeH="0" baseline="0" dirty="0">
                <a:ln>
                  <a:noFill/>
                </a:ln>
                <a:solidFill>
                  <a:schemeClr val="tx1"/>
                </a:solidFill>
                <a:effectLst/>
                <a:cs typeface="+mn-ea"/>
                <a:sym typeface="+mn-lt"/>
              </a:rPr>
              <a:t> and Kenya Socio-Economic Program (KSEP).</a:t>
            </a:r>
          </a:p>
          <a:p>
            <a:pPr marL="0" marR="0" lvl="0" indent="0" algn="l" defTabSz="914400" rtl="0" eaLnBrk="0" fontAlgn="base" latinLnBrk="0" hangingPunct="0">
              <a:spcBef>
                <a:spcPct val="0"/>
              </a:spcBef>
              <a:spcAft>
                <a:spcPct val="0"/>
              </a:spcAft>
              <a:buClrTx/>
              <a:buSzTx/>
              <a:tabLst/>
            </a:pPr>
            <a:r>
              <a:rPr kumimoji="0" lang="en-US" altLang="en-US" sz="2000" b="1" i="0" u="none" strike="noStrike" cap="none" normalizeH="0" baseline="0" dirty="0">
                <a:ln>
                  <a:noFill/>
                </a:ln>
                <a:solidFill>
                  <a:schemeClr val="tx1"/>
                </a:solidFill>
                <a:effectLst/>
                <a:cs typeface="+mn-ea"/>
                <a:sym typeface="+mn-lt"/>
              </a:rPr>
              <a:t>National Energy Policy 2025-2034</a:t>
            </a:r>
            <a:r>
              <a:rPr kumimoji="0" lang="en-US" altLang="en-US" sz="2000" b="0" i="0" u="none" strike="noStrike" cap="none" normalizeH="0" baseline="0" dirty="0">
                <a:ln>
                  <a:noFill/>
                </a:ln>
                <a:solidFill>
                  <a:schemeClr val="tx1"/>
                </a:solidFill>
                <a:effectLst/>
                <a:cs typeface="+mn-ea"/>
                <a:sym typeface="+mn-lt"/>
              </a:rPr>
              <a:t>: Designed to guide a just energy transition and improve quality of life.</a:t>
            </a:r>
          </a:p>
          <a:p>
            <a:pPr lvl="0" eaLnBrk="0" fontAlgn="base" hangingPunct="0">
              <a:spcBef>
                <a:spcPct val="0"/>
              </a:spcBef>
              <a:spcAft>
                <a:spcPct val="0"/>
              </a:spcAft>
            </a:pPr>
            <a:r>
              <a:rPr lang="en-GB" sz="2000" dirty="0"/>
              <a:t>Despite these programs and top-down efforts, there is </a:t>
            </a:r>
            <a:r>
              <a:rPr lang="en-GB" sz="2800" b="1" dirty="0">
                <a:solidFill>
                  <a:schemeClr val="accent1"/>
                </a:solidFill>
              </a:rPr>
              <a:t>no real change</a:t>
            </a:r>
            <a:r>
              <a:rPr lang="en-GB" sz="2800" dirty="0">
                <a:solidFill>
                  <a:schemeClr val="accent1"/>
                </a:solidFill>
              </a:rPr>
              <a:t> </a:t>
            </a:r>
            <a:r>
              <a:rPr lang="en-GB" sz="2000" dirty="0"/>
              <a:t>on the ground. </a:t>
            </a:r>
            <a:endParaRPr kumimoji="0" lang="en-US" altLang="en-US" sz="2000" b="0" i="0" u="none" strike="noStrike" cap="none" normalizeH="0" baseline="0" dirty="0">
              <a:ln>
                <a:noFill/>
              </a:ln>
              <a:solidFill>
                <a:schemeClr val="tx1"/>
              </a:solidFill>
              <a:effectLst/>
              <a:cs typeface="+mn-ea"/>
              <a:sym typeface="+mn-lt"/>
            </a:endParaRPr>
          </a:p>
        </p:txBody>
      </p:sp>
    </p:spTree>
    <p:extLst>
      <p:ext uri="{BB962C8B-B14F-4D97-AF65-F5344CB8AC3E}">
        <p14:creationId xmlns:p14="http://schemas.microsoft.com/office/powerpoint/2010/main" val="444586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68213-494D-035E-9086-9A31FC5D1DD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052313-35F9-E4A8-57EF-C96091941D29}"/>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18</a:t>
            </a:fld>
            <a:endParaRPr lang="en-GB">
              <a:latin typeface="+mn-lt"/>
              <a:ea typeface="+mn-ea"/>
              <a:cs typeface="+mn-ea"/>
              <a:sym typeface="+mn-lt"/>
            </a:endParaRPr>
          </a:p>
        </p:txBody>
      </p:sp>
      <p:sp>
        <p:nvSpPr>
          <p:cNvPr id="4" name="Rectangle: Rounded Corners 3">
            <a:extLst>
              <a:ext uri="{FF2B5EF4-FFF2-40B4-BE49-F238E27FC236}">
                <a16:creationId xmlns:a16="http://schemas.microsoft.com/office/drawing/2014/main" id="{418C8A8D-5F34-81C5-D405-1C9C2057C30A}"/>
              </a:ext>
            </a:extLst>
          </p:cNvPr>
          <p:cNvSpPr/>
          <p:nvPr/>
        </p:nvSpPr>
        <p:spPr>
          <a:xfrm>
            <a:off x="679119" y="1235206"/>
            <a:ext cx="1745104" cy="588210"/>
          </a:xfrm>
          <a:custGeom>
            <a:avLst/>
            <a:gdLst>
              <a:gd name="csX0" fmla="*/ 0 w 1745104"/>
              <a:gd name="csY0" fmla="*/ 98037 h 588210"/>
              <a:gd name="csX1" fmla="*/ 98037 w 1745104"/>
              <a:gd name="csY1" fmla="*/ 0 h 588210"/>
              <a:gd name="csX2" fmla="*/ 645361 w 1745104"/>
              <a:gd name="csY2" fmla="*/ 0 h 588210"/>
              <a:gd name="csX3" fmla="*/ 1146214 w 1745104"/>
              <a:gd name="csY3" fmla="*/ 0 h 588210"/>
              <a:gd name="csX4" fmla="*/ 1647067 w 1745104"/>
              <a:gd name="csY4" fmla="*/ 0 h 588210"/>
              <a:gd name="csX5" fmla="*/ 1745104 w 1745104"/>
              <a:gd name="csY5" fmla="*/ 98037 h 588210"/>
              <a:gd name="csX6" fmla="*/ 1745104 w 1745104"/>
              <a:gd name="csY6" fmla="*/ 490173 h 588210"/>
              <a:gd name="csX7" fmla="*/ 1647067 w 1745104"/>
              <a:gd name="csY7" fmla="*/ 588210 h 588210"/>
              <a:gd name="csX8" fmla="*/ 1177195 w 1745104"/>
              <a:gd name="csY8" fmla="*/ 588210 h 588210"/>
              <a:gd name="csX9" fmla="*/ 707322 w 1745104"/>
              <a:gd name="csY9" fmla="*/ 588210 h 588210"/>
              <a:gd name="csX10" fmla="*/ 98037 w 1745104"/>
              <a:gd name="csY10" fmla="*/ 588210 h 588210"/>
              <a:gd name="csX11" fmla="*/ 0 w 1745104"/>
              <a:gd name="csY11" fmla="*/ 490173 h 588210"/>
              <a:gd name="csX12" fmla="*/ 0 w 1745104"/>
              <a:gd name="csY12"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745104" h="588210" fill="none" extrusionOk="0">
                <a:moveTo>
                  <a:pt x="0" y="98037"/>
                </a:moveTo>
                <a:cubicBezTo>
                  <a:pt x="-1210" y="38061"/>
                  <a:pt x="50737" y="-7024"/>
                  <a:pt x="98037" y="0"/>
                </a:cubicBezTo>
                <a:cubicBezTo>
                  <a:pt x="225043" y="-27230"/>
                  <a:pt x="534540" y="-25306"/>
                  <a:pt x="645361" y="0"/>
                </a:cubicBezTo>
                <a:cubicBezTo>
                  <a:pt x="756182" y="25306"/>
                  <a:pt x="973854" y="-21474"/>
                  <a:pt x="1146214" y="0"/>
                </a:cubicBezTo>
                <a:cubicBezTo>
                  <a:pt x="1318574" y="21474"/>
                  <a:pt x="1454799" y="-24078"/>
                  <a:pt x="1647067" y="0"/>
                </a:cubicBezTo>
                <a:cubicBezTo>
                  <a:pt x="1703628" y="6414"/>
                  <a:pt x="1741423" y="40743"/>
                  <a:pt x="1745104" y="98037"/>
                </a:cubicBezTo>
                <a:cubicBezTo>
                  <a:pt x="1731388" y="231723"/>
                  <a:pt x="1759233" y="338631"/>
                  <a:pt x="1745104" y="490173"/>
                </a:cubicBezTo>
                <a:cubicBezTo>
                  <a:pt x="1749141" y="556491"/>
                  <a:pt x="1709886" y="595922"/>
                  <a:pt x="1647067" y="588210"/>
                </a:cubicBezTo>
                <a:cubicBezTo>
                  <a:pt x="1432307" y="599564"/>
                  <a:pt x="1288338" y="600229"/>
                  <a:pt x="1177195" y="588210"/>
                </a:cubicBezTo>
                <a:cubicBezTo>
                  <a:pt x="1066052" y="576191"/>
                  <a:pt x="881029" y="584967"/>
                  <a:pt x="707322" y="588210"/>
                </a:cubicBezTo>
                <a:cubicBezTo>
                  <a:pt x="533615" y="591453"/>
                  <a:pt x="274503" y="613406"/>
                  <a:pt x="98037" y="588210"/>
                </a:cubicBezTo>
                <a:cubicBezTo>
                  <a:pt x="44862" y="581972"/>
                  <a:pt x="10748" y="552027"/>
                  <a:pt x="0" y="490173"/>
                </a:cubicBezTo>
                <a:cubicBezTo>
                  <a:pt x="-10391" y="344312"/>
                  <a:pt x="-15778" y="201152"/>
                  <a:pt x="0" y="98037"/>
                </a:cubicBezTo>
                <a:close/>
              </a:path>
              <a:path w="1745104" h="588210" stroke="0" extrusionOk="0">
                <a:moveTo>
                  <a:pt x="0" y="98037"/>
                </a:moveTo>
                <a:cubicBezTo>
                  <a:pt x="4662" y="47999"/>
                  <a:pt x="54588" y="-7354"/>
                  <a:pt x="98037" y="0"/>
                </a:cubicBezTo>
                <a:cubicBezTo>
                  <a:pt x="328499" y="-26961"/>
                  <a:pt x="397548" y="8830"/>
                  <a:pt x="645361" y="0"/>
                </a:cubicBezTo>
                <a:cubicBezTo>
                  <a:pt x="893174" y="-8830"/>
                  <a:pt x="911491" y="-24149"/>
                  <a:pt x="1146214" y="0"/>
                </a:cubicBezTo>
                <a:cubicBezTo>
                  <a:pt x="1380937" y="24149"/>
                  <a:pt x="1522535" y="-7500"/>
                  <a:pt x="1647067" y="0"/>
                </a:cubicBezTo>
                <a:cubicBezTo>
                  <a:pt x="1706121" y="-8625"/>
                  <a:pt x="1739540" y="55874"/>
                  <a:pt x="1745104" y="98037"/>
                </a:cubicBezTo>
                <a:cubicBezTo>
                  <a:pt x="1731816" y="275116"/>
                  <a:pt x="1742036" y="354342"/>
                  <a:pt x="1745104" y="490173"/>
                </a:cubicBezTo>
                <a:cubicBezTo>
                  <a:pt x="1746829" y="536644"/>
                  <a:pt x="1700235" y="587348"/>
                  <a:pt x="1647067" y="588210"/>
                </a:cubicBezTo>
                <a:cubicBezTo>
                  <a:pt x="1497913" y="603590"/>
                  <a:pt x="1305378" y="606590"/>
                  <a:pt x="1130724" y="588210"/>
                </a:cubicBezTo>
                <a:cubicBezTo>
                  <a:pt x="956070" y="569830"/>
                  <a:pt x="742551" y="586666"/>
                  <a:pt x="645361" y="588210"/>
                </a:cubicBezTo>
                <a:cubicBezTo>
                  <a:pt x="548171" y="589754"/>
                  <a:pt x="323074" y="601147"/>
                  <a:pt x="98037" y="588210"/>
                </a:cubicBezTo>
                <a:cubicBezTo>
                  <a:pt x="42957" y="590392"/>
                  <a:pt x="7021" y="534276"/>
                  <a:pt x="0" y="490173"/>
                </a:cubicBezTo>
                <a:cubicBezTo>
                  <a:pt x="-8381" y="411591"/>
                  <a:pt x="2590" y="178521"/>
                  <a:pt x="0" y="98037"/>
                </a:cubicBezTo>
                <a:close/>
              </a:path>
            </a:pathLst>
          </a:custGeom>
          <a:solidFill>
            <a:schemeClr val="accent6">
              <a:lumMod val="60000"/>
              <a:lumOff val="40000"/>
            </a:schemeClr>
          </a:solidFill>
          <a:ln>
            <a:solidFill>
              <a:schemeClr val="accent6"/>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cs typeface="+mn-ea"/>
                <a:sym typeface="+mn-lt"/>
              </a:rPr>
              <a:t>Key Findings</a:t>
            </a:r>
          </a:p>
        </p:txBody>
      </p:sp>
      <p:sp>
        <p:nvSpPr>
          <p:cNvPr id="5" name="Rectangle: Rounded Corners 4">
            <a:extLst>
              <a:ext uri="{FF2B5EF4-FFF2-40B4-BE49-F238E27FC236}">
                <a16:creationId xmlns:a16="http://schemas.microsoft.com/office/drawing/2014/main" id="{1D53BD74-218B-A6A2-9BF4-CDBBEBDC1879}"/>
              </a:ext>
            </a:extLst>
          </p:cNvPr>
          <p:cNvSpPr/>
          <p:nvPr/>
        </p:nvSpPr>
        <p:spPr>
          <a:xfrm>
            <a:off x="679119" y="2581695"/>
            <a:ext cx="1745104" cy="588210"/>
          </a:xfrm>
          <a:custGeom>
            <a:avLst/>
            <a:gdLst>
              <a:gd name="csX0" fmla="*/ 0 w 1745104"/>
              <a:gd name="csY0" fmla="*/ 98037 h 588210"/>
              <a:gd name="csX1" fmla="*/ 98037 w 1745104"/>
              <a:gd name="csY1" fmla="*/ 0 h 588210"/>
              <a:gd name="csX2" fmla="*/ 645361 w 1745104"/>
              <a:gd name="csY2" fmla="*/ 0 h 588210"/>
              <a:gd name="csX3" fmla="*/ 1146214 w 1745104"/>
              <a:gd name="csY3" fmla="*/ 0 h 588210"/>
              <a:gd name="csX4" fmla="*/ 1647067 w 1745104"/>
              <a:gd name="csY4" fmla="*/ 0 h 588210"/>
              <a:gd name="csX5" fmla="*/ 1745104 w 1745104"/>
              <a:gd name="csY5" fmla="*/ 98037 h 588210"/>
              <a:gd name="csX6" fmla="*/ 1745104 w 1745104"/>
              <a:gd name="csY6" fmla="*/ 490173 h 588210"/>
              <a:gd name="csX7" fmla="*/ 1647067 w 1745104"/>
              <a:gd name="csY7" fmla="*/ 588210 h 588210"/>
              <a:gd name="csX8" fmla="*/ 1177195 w 1745104"/>
              <a:gd name="csY8" fmla="*/ 588210 h 588210"/>
              <a:gd name="csX9" fmla="*/ 707322 w 1745104"/>
              <a:gd name="csY9" fmla="*/ 588210 h 588210"/>
              <a:gd name="csX10" fmla="*/ 98037 w 1745104"/>
              <a:gd name="csY10" fmla="*/ 588210 h 588210"/>
              <a:gd name="csX11" fmla="*/ 0 w 1745104"/>
              <a:gd name="csY11" fmla="*/ 490173 h 588210"/>
              <a:gd name="csX12" fmla="*/ 0 w 1745104"/>
              <a:gd name="csY12"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745104" h="588210" fill="none" extrusionOk="0">
                <a:moveTo>
                  <a:pt x="0" y="98037"/>
                </a:moveTo>
                <a:cubicBezTo>
                  <a:pt x="-1210" y="38061"/>
                  <a:pt x="50737" y="-7024"/>
                  <a:pt x="98037" y="0"/>
                </a:cubicBezTo>
                <a:cubicBezTo>
                  <a:pt x="225043" y="-27230"/>
                  <a:pt x="534540" y="-25306"/>
                  <a:pt x="645361" y="0"/>
                </a:cubicBezTo>
                <a:cubicBezTo>
                  <a:pt x="756182" y="25306"/>
                  <a:pt x="973854" y="-21474"/>
                  <a:pt x="1146214" y="0"/>
                </a:cubicBezTo>
                <a:cubicBezTo>
                  <a:pt x="1318574" y="21474"/>
                  <a:pt x="1454799" y="-24078"/>
                  <a:pt x="1647067" y="0"/>
                </a:cubicBezTo>
                <a:cubicBezTo>
                  <a:pt x="1703628" y="6414"/>
                  <a:pt x="1741423" y="40743"/>
                  <a:pt x="1745104" y="98037"/>
                </a:cubicBezTo>
                <a:cubicBezTo>
                  <a:pt x="1731388" y="231723"/>
                  <a:pt x="1759233" y="338631"/>
                  <a:pt x="1745104" y="490173"/>
                </a:cubicBezTo>
                <a:cubicBezTo>
                  <a:pt x="1749141" y="556491"/>
                  <a:pt x="1709886" y="595922"/>
                  <a:pt x="1647067" y="588210"/>
                </a:cubicBezTo>
                <a:cubicBezTo>
                  <a:pt x="1432307" y="599564"/>
                  <a:pt x="1288338" y="600229"/>
                  <a:pt x="1177195" y="588210"/>
                </a:cubicBezTo>
                <a:cubicBezTo>
                  <a:pt x="1066052" y="576191"/>
                  <a:pt x="881029" y="584967"/>
                  <a:pt x="707322" y="588210"/>
                </a:cubicBezTo>
                <a:cubicBezTo>
                  <a:pt x="533615" y="591453"/>
                  <a:pt x="274503" y="613406"/>
                  <a:pt x="98037" y="588210"/>
                </a:cubicBezTo>
                <a:cubicBezTo>
                  <a:pt x="44862" y="581972"/>
                  <a:pt x="10748" y="552027"/>
                  <a:pt x="0" y="490173"/>
                </a:cubicBezTo>
                <a:cubicBezTo>
                  <a:pt x="-10391" y="344312"/>
                  <a:pt x="-15778" y="201152"/>
                  <a:pt x="0" y="98037"/>
                </a:cubicBezTo>
                <a:close/>
              </a:path>
              <a:path w="1745104" h="588210" stroke="0" extrusionOk="0">
                <a:moveTo>
                  <a:pt x="0" y="98037"/>
                </a:moveTo>
                <a:cubicBezTo>
                  <a:pt x="4662" y="47999"/>
                  <a:pt x="54588" y="-7354"/>
                  <a:pt x="98037" y="0"/>
                </a:cubicBezTo>
                <a:cubicBezTo>
                  <a:pt x="328499" y="-26961"/>
                  <a:pt x="397548" y="8830"/>
                  <a:pt x="645361" y="0"/>
                </a:cubicBezTo>
                <a:cubicBezTo>
                  <a:pt x="893174" y="-8830"/>
                  <a:pt x="911491" y="-24149"/>
                  <a:pt x="1146214" y="0"/>
                </a:cubicBezTo>
                <a:cubicBezTo>
                  <a:pt x="1380937" y="24149"/>
                  <a:pt x="1522535" y="-7500"/>
                  <a:pt x="1647067" y="0"/>
                </a:cubicBezTo>
                <a:cubicBezTo>
                  <a:pt x="1706121" y="-8625"/>
                  <a:pt x="1739540" y="55874"/>
                  <a:pt x="1745104" y="98037"/>
                </a:cubicBezTo>
                <a:cubicBezTo>
                  <a:pt x="1731816" y="275116"/>
                  <a:pt x="1742036" y="354342"/>
                  <a:pt x="1745104" y="490173"/>
                </a:cubicBezTo>
                <a:cubicBezTo>
                  <a:pt x="1746829" y="536644"/>
                  <a:pt x="1700235" y="587348"/>
                  <a:pt x="1647067" y="588210"/>
                </a:cubicBezTo>
                <a:cubicBezTo>
                  <a:pt x="1497913" y="603590"/>
                  <a:pt x="1305378" y="606590"/>
                  <a:pt x="1130724" y="588210"/>
                </a:cubicBezTo>
                <a:cubicBezTo>
                  <a:pt x="956070" y="569830"/>
                  <a:pt x="742551" y="586666"/>
                  <a:pt x="645361" y="588210"/>
                </a:cubicBezTo>
                <a:cubicBezTo>
                  <a:pt x="548171" y="589754"/>
                  <a:pt x="323074" y="601147"/>
                  <a:pt x="98037" y="588210"/>
                </a:cubicBezTo>
                <a:cubicBezTo>
                  <a:pt x="42957" y="590392"/>
                  <a:pt x="7021" y="534276"/>
                  <a:pt x="0" y="490173"/>
                </a:cubicBezTo>
                <a:cubicBezTo>
                  <a:pt x="-8381" y="411591"/>
                  <a:pt x="2590" y="178521"/>
                  <a:pt x="0" y="98037"/>
                </a:cubicBezTo>
                <a:close/>
              </a:path>
            </a:pathLst>
          </a:custGeom>
          <a:solidFill>
            <a:schemeClr val="accent6">
              <a:lumMod val="60000"/>
              <a:lumOff val="40000"/>
            </a:schemeClr>
          </a:solidFill>
          <a:ln>
            <a:solidFill>
              <a:schemeClr val="accent6"/>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cs typeface="+mn-ea"/>
                <a:sym typeface="+mn-lt"/>
              </a:rPr>
              <a:t>Narratives</a:t>
            </a:r>
          </a:p>
        </p:txBody>
      </p:sp>
      <p:sp>
        <p:nvSpPr>
          <p:cNvPr id="6" name="Title 1">
            <a:extLst>
              <a:ext uri="{FF2B5EF4-FFF2-40B4-BE49-F238E27FC236}">
                <a16:creationId xmlns:a16="http://schemas.microsoft.com/office/drawing/2014/main" id="{0E4E6E9A-1519-742F-E782-5AACA5A4645E}"/>
              </a:ext>
            </a:extLst>
          </p:cNvPr>
          <p:cNvSpPr>
            <a:spLocks noGrp="1"/>
          </p:cNvSpPr>
          <p:nvPr>
            <p:ph type="title"/>
          </p:nvPr>
        </p:nvSpPr>
        <p:spPr>
          <a:xfrm>
            <a:off x="604838" y="188913"/>
            <a:ext cx="10985500" cy="858837"/>
          </a:xfrm>
        </p:spPr>
        <p:txBody>
          <a:bodyPr>
            <a:normAutofit fontScale="90000"/>
          </a:bodyPr>
          <a:lstStyle/>
          <a:p>
            <a:r>
              <a:rPr lang="en-GB" sz="3100" b="1" dirty="0">
                <a:latin typeface="+mn-lt"/>
                <a:ea typeface="+mn-ea"/>
                <a:cs typeface="+mn-ea"/>
                <a:sym typeface="+mn-lt"/>
              </a:rPr>
              <a:t>Case Study</a:t>
            </a:r>
            <a:br>
              <a:rPr lang="en-GB" dirty="0">
                <a:latin typeface="+mn-lt"/>
                <a:ea typeface="+mn-ea"/>
                <a:cs typeface="+mn-ea"/>
                <a:sym typeface="+mn-lt"/>
              </a:rPr>
            </a:br>
            <a:r>
              <a:rPr lang="en-GB" dirty="0">
                <a:latin typeface="+mn-lt"/>
                <a:ea typeface="+mn-ea"/>
                <a:cs typeface="+mn-ea"/>
                <a:sym typeface="+mn-lt"/>
              </a:rPr>
              <a:t>Research Question &amp; Systemic Approach</a:t>
            </a:r>
          </a:p>
        </p:txBody>
      </p:sp>
    </p:spTree>
    <p:extLst>
      <p:ext uri="{BB962C8B-B14F-4D97-AF65-F5344CB8AC3E}">
        <p14:creationId xmlns:p14="http://schemas.microsoft.com/office/powerpoint/2010/main" val="256376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03642E-D61A-F6FF-7F24-5975546F7E49}"/>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19</a:t>
            </a:fld>
            <a:endParaRPr lang="en-GB">
              <a:latin typeface="+mn-lt"/>
              <a:ea typeface="+mn-ea"/>
              <a:cs typeface="+mn-ea"/>
              <a:sym typeface="+mn-lt"/>
            </a:endParaRPr>
          </a:p>
        </p:txBody>
      </p:sp>
      <p:pic>
        <p:nvPicPr>
          <p:cNvPr id="5" name="Picture 4">
            <a:extLst>
              <a:ext uri="{FF2B5EF4-FFF2-40B4-BE49-F238E27FC236}">
                <a16:creationId xmlns:a16="http://schemas.microsoft.com/office/drawing/2014/main" id="{1C2A3972-489C-E70A-5FF2-68294DB751C4}"/>
              </a:ext>
            </a:extLst>
          </p:cNvPr>
          <p:cNvPicPr>
            <a:picLocks noChangeAspect="1"/>
          </p:cNvPicPr>
          <p:nvPr/>
        </p:nvPicPr>
        <p:blipFill>
          <a:blip r:embed="rId2"/>
          <a:stretch>
            <a:fillRect/>
          </a:stretch>
        </p:blipFill>
        <p:spPr>
          <a:xfrm>
            <a:off x="1219200" y="1133475"/>
            <a:ext cx="9753600" cy="4591050"/>
          </a:xfrm>
          <a:prstGeom prst="rect">
            <a:avLst/>
          </a:prstGeom>
        </p:spPr>
      </p:pic>
    </p:spTree>
    <p:extLst>
      <p:ext uri="{BB962C8B-B14F-4D97-AF65-F5344CB8AC3E}">
        <p14:creationId xmlns:p14="http://schemas.microsoft.com/office/powerpoint/2010/main" val="1419226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81EFEF-DFFD-8835-7DE7-D19B2A85680A}"/>
              </a:ext>
            </a:extLst>
          </p:cNvPr>
          <p:cNvSpPr/>
          <p:nvPr/>
        </p:nvSpPr>
        <p:spPr>
          <a:xfrm>
            <a:off x="543688" y="482553"/>
            <a:ext cx="1563056" cy="769441"/>
          </a:xfrm>
          <a:prstGeom prst="rect">
            <a:avLst/>
          </a:prstGeom>
          <a:noFill/>
        </p:spPr>
        <p:txBody>
          <a:bodyPr wrap="none" lIns="91440" tIns="45720" rIns="91440" bIns="45720">
            <a:spAutoFit/>
          </a:bodyPr>
          <a:lstStyle/>
          <a:p>
            <a:pPr algn="ctr"/>
            <a:r>
              <a:rPr lang="en-US" sz="4400" b="0" cap="none" spc="0">
                <a:ln w="0"/>
                <a:solidFill>
                  <a:schemeClr val="tx1"/>
                </a:solidFill>
                <a:effectLst>
                  <a:outerShdw blurRad="38100" dist="19050" dir="2700000" algn="tl" rotWithShape="0">
                    <a:schemeClr val="dk1">
                      <a:alpha val="40000"/>
                    </a:schemeClr>
                  </a:outerShdw>
                </a:effectLst>
                <a:cs typeface="+mn-ea"/>
                <a:sym typeface="+mn-lt"/>
              </a:rPr>
              <a:t>Recap</a:t>
            </a:r>
          </a:p>
        </p:txBody>
      </p:sp>
      <p:sp>
        <p:nvSpPr>
          <p:cNvPr id="4" name="Rectangle 3">
            <a:extLst>
              <a:ext uri="{FF2B5EF4-FFF2-40B4-BE49-F238E27FC236}">
                <a16:creationId xmlns:a16="http://schemas.microsoft.com/office/drawing/2014/main" id="{AF9A1BCA-99CD-E63A-02ED-887DE0B31291}"/>
              </a:ext>
            </a:extLst>
          </p:cNvPr>
          <p:cNvSpPr/>
          <p:nvPr/>
        </p:nvSpPr>
        <p:spPr>
          <a:xfrm>
            <a:off x="543688" y="1659285"/>
            <a:ext cx="11104624" cy="3539430"/>
          </a:xfrm>
          <a:prstGeom prst="rect">
            <a:avLst/>
          </a:prstGeom>
          <a:noFill/>
        </p:spPr>
        <p:txBody>
          <a:bodyPr wrap="square" lIns="91440" tIns="45720" rIns="91440" bIns="45720" anchor="ctr">
            <a:spAutoFit/>
          </a:bodyPr>
          <a:lstStyle/>
          <a:p>
            <a:r>
              <a:rPr lang="en-GB" sz="2800" i="1">
                <a:ln w="0"/>
                <a:effectLst>
                  <a:outerShdw blurRad="38100" dist="19050" dir="2700000" algn="tl" rotWithShape="0">
                    <a:schemeClr val="dk1">
                      <a:alpha val="40000"/>
                    </a:schemeClr>
                  </a:outerShdw>
                </a:effectLst>
                <a:cs typeface="+mn-ea"/>
                <a:sym typeface="+mn-lt"/>
              </a:rPr>
              <a:t>Systems thinking provides a flexible framework for exploring complex issues and supporting consultation with </a:t>
            </a:r>
            <a:r>
              <a:rPr lang="en-GB" sz="2800" i="1">
                <a:ln w="0"/>
                <a:solidFill>
                  <a:schemeClr val="accent2"/>
                </a:solidFill>
                <a:effectLst>
                  <a:outerShdw blurRad="38100" dist="19050" dir="2700000" algn="tl" rotWithShape="0">
                    <a:schemeClr val="dk1">
                      <a:alpha val="40000"/>
                    </a:schemeClr>
                  </a:outerShdw>
                </a:effectLst>
                <a:cs typeface="+mn-ea"/>
                <a:sym typeface="+mn-lt"/>
              </a:rPr>
              <a:t>diverse stakeholders</a:t>
            </a:r>
            <a:r>
              <a:rPr lang="en-GB" sz="2800" i="1">
                <a:ln w="0"/>
                <a:effectLst>
                  <a:outerShdw blurRad="38100" dist="19050" dir="2700000" algn="tl" rotWithShape="0">
                    <a:schemeClr val="dk1">
                      <a:alpha val="40000"/>
                    </a:schemeClr>
                  </a:outerShdw>
                </a:effectLst>
                <a:cs typeface="+mn-ea"/>
                <a:sym typeface="+mn-lt"/>
              </a:rPr>
              <a:t>.</a:t>
            </a:r>
          </a:p>
          <a:p>
            <a:endParaRPr lang="en-GB" sz="2800" i="1">
              <a:ln w="0"/>
              <a:effectLst>
                <a:outerShdw blurRad="38100" dist="19050" dir="2700000" algn="tl" rotWithShape="0">
                  <a:schemeClr val="dk1">
                    <a:alpha val="40000"/>
                  </a:schemeClr>
                </a:outerShdw>
              </a:effectLst>
              <a:cs typeface="+mn-ea"/>
              <a:sym typeface="+mn-lt"/>
            </a:endParaRPr>
          </a:p>
          <a:p>
            <a:r>
              <a:rPr lang="en-GB" sz="2800" i="1">
                <a:ln w="0"/>
                <a:effectLst>
                  <a:outerShdw blurRad="38100" dist="19050" dir="2700000" algn="tl" rotWithShape="0">
                    <a:schemeClr val="dk1">
                      <a:alpha val="40000"/>
                    </a:schemeClr>
                  </a:outerShdw>
                </a:effectLst>
                <a:cs typeface="+mn-ea"/>
                <a:sym typeface="+mn-lt"/>
              </a:rPr>
              <a:t>In LMIC contexts, where policy and governance structures are often informal, systems mapping is especially valuable for:</a:t>
            </a:r>
          </a:p>
          <a:p>
            <a:pPr marL="457200" indent="-457200">
              <a:buFontTx/>
              <a:buChar char="-"/>
            </a:pPr>
            <a:r>
              <a:rPr lang="en-GB" sz="2800" i="1">
                <a:ln w="0"/>
                <a:effectLst>
                  <a:outerShdw blurRad="38100" dist="19050" dir="2700000" algn="tl" rotWithShape="0">
                    <a:schemeClr val="dk1">
                      <a:alpha val="40000"/>
                    </a:schemeClr>
                  </a:outerShdw>
                </a:effectLst>
                <a:cs typeface="+mn-ea"/>
                <a:sym typeface="+mn-lt"/>
              </a:rPr>
              <a:t>eliciting deep, context-specific insights from </a:t>
            </a:r>
            <a:r>
              <a:rPr lang="en-GB" sz="2800" i="1">
                <a:ln w="0"/>
                <a:solidFill>
                  <a:schemeClr val="accent2"/>
                </a:solidFill>
                <a:effectLst>
                  <a:outerShdw blurRad="38100" dist="19050" dir="2700000" algn="tl" rotWithShape="0">
                    <a:schemeClr val="dk1">
                      <a:alpha val="40000"/>
                    </a:schemeClr>
                  </a:outerShdw>
                </a:effectLst>
                <a:cs typeface="+mn-ea"/>
                <a:sym typeface="+mn-lt"/>
              </a:rPr>
              <a:t>local actors,</a:t>
            </a:r>
          </a:p>
          <a:p>
            <a:pPr marL="457200" indent="-457200">
              <a:buFontTx/>
              <a:buChar char="-"/>
            </a:pPr>
            <a:r>
              <a:rPr lang="en-GB" sz="2800" i="1">
                <a:ln w="0"/>
                <a:solidFill>
                  <a:schemeClr val="accent2"/>
                </a:solidFill>
                <a:effectLst>
                  <a:outerShdw blurRad="38100" dist="19050" dir="2700000" algn="tl" rotWithShape="0">
                    <a:schemeClr val="dk1">
                      <a:alpha val="40000"/>
                    </a:schemeClr>
                  </a:outerShdw>
                </a:effectLst>
                <a:cs typeface="+mn-ea"/>
                <a:sym typeface="+mn-lt"/>
              </a:rPr>
              <a:t>capturing and aligning </a:t>
            </a:r>
            <a:r>
              <a:rPr lang="en-GB" sz="2800" i="1">
                <a:ln w="0"/>
                <a:effectLst>
                  <a:outerShdw blurRad="38100" dist="19050" dir="2700000" algn="tl" rotWithShape="0">
                    <a:schemeClr val="dk1">
                      <a:alpha val="40000"/>
                    </a:schemeClr>
                  </a:outerShdw>
                </a:effectLst>
                <a:cs typeface="+mn-ea"/>
                <a:sym typeface="+mn-lt"/>
              </a:rPr>
              <a:t>insiders’ knowledge of the problem,</a:t>
            </a:r>
          </a:p>
          <a:p>
            <a:pPr marL="457200" indent="-457200">
              <a:buFontTx/>
              <a:buChar char="-"/>
            </a:pPr>
            <a:r>
              <a:rPr lang="en-GB" sz="2800" i="1">
                <a:ln w="0"/>
                <a:effectLst>
                  <a:outerShdw blurRad="38100" dist="19050" dir="2700000" algn="tl" rotWithShape="0">
                    <a:schemeClr val="dk1">
                      <a:alpha val="40000"/>
                    </a:schemeClr>
                  </a:outerShdw>
                </a:effectLst>
                <a:cs typeface="+mn-ea"/>
                <a:sym typeface="+mn-lt"/>
              </a:rPr>
              <a:t>and building a </a:t>
            </a:r>
            <a:r>
              <a:rPr lang="en-GB" sz="2800" i="1">
                <a:ln w="0"/>
                <a:solidFill>
                  <a:schemeClr val="accent2"/>
                </a:solidFill>
                <a:effectLst>
                  <a:outerShdw blurRad="38100" dist="19050" dir="2700000" algn="tl" rotWithShape="0">
                    <a:schemeClr val="dk1">
                      <a:alpha val="40000"/>
                    </a:schemeClr>
                  </a:outerShdw>
                </a:effectLst>
                <a:cs typeface="+mn-ea"/>
                <a:sym typeface="+mn-lt"/>
              </a:rPr>
              <a:t>shared understanding </a:t>
            </a:r>
            <a:r>
              <a:rPr lang="en-GB" sz="2800" i="1">
                <a:ln w="0"/>
                <a:effectLst>
                  <a:outerShdw blurRad="38100" dist="19050" dir="2700000" algn="tl" rotWithShape="0">
                    <a:schemeClr val="dk1">
                      <a:alpha val="40000"/>
                    </a:schemeClr>
                  </a:outerShdw>
                </a:effectLst>
                <a:cs typeface="+mn-ea"/>
                <a:sym typeface="+mn-lt"/>
              </a:rPr>
              <a:t>to inform intervention design.</a:t>
            </a:r>
          </a:p>
        </p:txBody>
      </p:sp>
    </p:spTree>
    <p:extLst>
      <p:ext uri="{BB962C8B-B14F-4D97-AF65-F5344CB8AC3E}">
        <p14:creationId xmlns:p14="http://schemas.microsoft.com/office/powerpoint/2010/main" val="1260324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0205F-CEEC-37F3-4352-AF9510BE8A3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1BA962-04D9-7105-4739-4DF4AF7556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92FC14AD-7316-44A7-96A3-9154B50FE85C}" type="slidenum">
              <a:rPr kumimoji="0" lang="en-GB" sz="1467" b="1" i="0" u="none" strike="noStrike" kern="1200" cap="none" spc="0" normalizeH="0" baseline="0" noProof="0" smtClean="0">
                <a:ln>
                  <a:noFill/>
                </a:ln>
                <a:solidFill>
                  <a:srgbClr val="FFFFFF"/>
                </a:solidFill>
                <a:effectLst/>
                <a:uLnTx/>
                <a:uFillTx/>
                <a:latin typeface="+mn-lt"/>
                <a:ea typeface="+mn-ea"/>
                <a:cs typeface="+mn-ea"/>
                <a:sym typeface="+mn-lt"/>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20</a:t>
            </a:fld>
            <a:endParaRPr kumimoji="0" lang="en-GB" sz="1467" b="1"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3" name="Content Placeholder 2">
            <a:extLst>
              <a:ext uri="{FF2B5EF4-FFF2-40B4-BE49-F238E27FC236}">
                <a16:creationId xmlns:a16="http://schemas.microsoft.com/office/drawing/2014/main" id="{53530870-E324-7ACF-CA3B-07B5541B4D28}"/>
              </a:ext>
            </a:extLst>
          </p:cNvPr>
          <p:cNvSpPr txBox="1">
            <a:spLocks/>
          </p:cNvSpPr>
          <p:nvPr/>
        </p:nvSpPr>
        <p:spPr>
          <a:xfrm>
            <a:off x="479239" y="1379391"/>
            <a:ext cx="10491151" cy="4934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defRPr/>
            </a:pPr>
            <a:r>
              <a:rPr lang="en-GB" dirty="0">
                <a:cs typeface="+mn-ea"/>
                <a:sym typeface="+mn-lt"/>
              </a:rPr>
              <a:t>Global urbanisation accelerates (1.2 million people/week, World Bank) </a:t>
            </a:r>
          </a:p>
          <a:p>
            <a:pPr>
              <a:buFont typeface="Wingdings" panose="05000000000000000000" pitchFamily="2" charset="2"/>
              <a:buChar char="Ø"/>
              <a:defRPr/>
            </a:pPr>
            <a:endParaRPr lang="en-GB" dirty="0">
              <a:cs typeface="+mn-ea"/>
              <a:sym typeface="+mn-lt"/>
            </a:endParaRPr>
          </a:p>
          <a:p>
            <a:pPr>
              <a:buFont typeface="Wingdings" panose="05000000000000000000" pitchFamily="2" charset="2"/>
              <a:buChar char="Ø"/>
              <a:defRPr/>
            </a:pPr>
            <a:r>
              <a:rPr lang="en-GB" dirty="0">
                <a:cs typeface="+mn-ea"/>
                <a:sym typeface="+mn-lt"/>
              </a:rPr>
              <a:t>A large majority unable to benefit from city opportunities </a:t>
            </a:r>
          </a:p>
          <a:p>
            <a:pPr lvl="1">
              <a:buFont typeface="Courier New" panose="02070309020205020404" pitchFamily="49" charset="0"/>
              <a:buChar char="o"/>
              <a:defRPr/>
            </a:pPr>
            <a:r>
              <a:rPr lang="en-GB" dirty="0">
                <a:solidFill>
                  <a:srgbClr val="A02B93"/>
                </a:solidFill>
                <a:cs typeface="+mn-ea"/>
                <a:sym typeface="+mn-lt"/>
              </a:rPr>
              <a:t>Exponential expansion of informal settlements (“urban paradox”). By 2050, more than 3 billion people are expected to live in urban slums.</a:t>
            </a:r>
          </a:p>
          <a:p>
            <a:pPr lvl="1">
              <a:buFont typeface="Courier New" panose="02070309020205020404" pitchFamily="49" charset="0"/>
              <a:buChar char="o"/>
              <a:defRPr/>
            </a:pPr>
            <a:r>
              <a:rPr lang="en-GB" dirty="0">
                <a:solidFill>
                  <a:srgbClr val="A02B93"/>
                </a:solidFill>
                <a:cs typeface="+mn-ea"/>
                <a:sym typeface="+mn-lt"/>
              </a:rPr>
              <a:t>Despite numbers, communities often remain invisible in official data and development programmes, trapping residents in cycles of poverty and deprivation [5].</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p:txBody>
      </p:sp>
      <p:sp>
        <p:nvSpPr>
          <p:cNvPr id="5" name="Title 1">
            <a:extLst>
              <a:ext uri="{FF2B5EF4-FFF2-40B4-BE49-F238E27FC236}">
                <a16:creationId xmlns:a16="http://schemas.microsoft.com/office/drawing/2014/main" id="{93EB9D68-D771-F97C-4613-CE6C73A7DB2A}"/>
              </a:ext>
            </a:extLst>
          </p:cNvPr>
          <p:cNvSpPr txBox="1">
            <a:spLocks/>
          </p:cNvSpPr>
          <p:nvPr/>
        </p:nvSpPr>
        <p:spPr>
          <a:xfrm>
            <a:off x="635650" y="456061"/>
            <a:ext cx="10491151" cy="56833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ysClr val="windowText" lastClr="000000"/>
                </a:solidFill>
                <a:effectLst/>
                <a:uLnTx/>
                <a:uFillTx/>
                <a:latin typeface="+mn-lt"/>
                <a:ea typeface="+mn-ea"/>
                <a:cs typeface="+mn-ea"/>
                <a:sym typeface="+mn-lt"/>
              </a:rPr>
              <a:t>Situation overview</a:t>
            </a:r>
          </a:p>
        </p:txBody>
      </p:sp>
    </p:spTree>
    <p:extLst>
      <p:ext uri="{BB962C8B-B14F-4D97-AF65-F5344CB8AC3E}">
        <p14:creationId xmlns:p14="http://schemas.microsoft.com/office/powerpoint/2010/main" val="102678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84814-849B-E1CD-9220-53DB2E5AAFF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29502A-628D-6BF1-78E4-21F580BF8E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92FC14AD-7316-44A7-96A3-9154B50FE85C}" type="slidenum">
              <a:rPr kumimoji="0" lang="en-GB" sz="1467" b="1" i="0" u="none" strike="noStrike" kern="1200" cap="none" spc="0" normalizeH="0" baseline="0" noProof="0" smtClean="0">
                <a:ln>
                  <a:noFill/>
                </a:ln>
                <a:solidFill>
                  <a:srgbClr val="FFFFFF"/>
                </a:solidFill>
                <a:effectLst/>
                <a:uLnTx/>
                <a:uFillTx/>
                <a:latin typeface="+mn-lt"/>
                <a:ea typeface="+mn-ea"/>
                <a:cs typeface="+mn-ea"/>
                <a:sym typeface="+mn-lt"/>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21</a:t>
            </a:fld>
            <a:endParaRPr kumimoji="0" lang="en-GB" sz="1467" b="1"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3" name="Content Placeholder 2">
            <a:extLst>
              <a:ext uri="{FF2B5EF4-FFF2-40B4-BE49-F238E27FC236}">
                <a16:creationId xmlns:a16="http://schemas.microsoft.com/office/drawing/2014/main" id="{A5AFD0AE-815A-F9FC-37B5-AC6681CD458D}"/>
              </a:ext>
            </a:extLst>
          </p:cNvPr>
          <p:cNvSpPr txBox="1">
            <a:spLocks/>
          </p:cNvSpPr>
          <p:nvPr/>
        </p:nvSpPr>
        <p:spPr>
          <a:xfrm>
            <a:off x="479239" y="1379391"/>
            <a:ext cx="10491151" cy="493491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b="0" i="0" u="none" strike="noStrike" kern="1200" cap="none" spc="0" normalizeH="0" baseline="0" noProof="0" dirty="0">
                <a:ln>
                  <a:noFill/>
                </a:ln>
                <a:solidFill>
                  <a:sysClr val="windowText" lastClr="000000"/>
                </a:solidFill>
                <a:effectLst/>
                <a:uLnTx/>
                <a:uFillTx/>
                <a:cs typeface="+mn-ea"/>
                <a:sym typeface="+mn-lt"/>
              </a:rPr>
              <a:t>Communities in informal urban settlement must meet essential energy needs</a:t>
            </a:r>
          </a:p>
          <a:p>
            <a:pPr marR="0" lvl="1" fontAlgn="auto">
              <a:lnSpc>
                <a:spcPct val="110000"/>
              </a:lnSpc>
              <a:spcAft>
                <a:spcPts val="0"/>
              </a:spcAft>
              <a:buClrTx/>
              <a:buSzTx/>
              <a:buFont typeface="Courier New" panose="02070309020205020404" pitchFamily="49" charset="0"/>
              <a:buChar char="o"/>
              <a:tabLst/>
              <a:defRPr/>
            </a:pPr>
            <a:r>
              <a:rPr lang="en-US" dirty="0">
                <a:solidFill>
                  <a:srgbClr val="A02B93"/>
                </a:solidFill>
                <a:cs typeface="+mn-ea"/>
                <a:sym typeface="+mn-lt"/>
              </a:rPr>
              <a:t>Kenya power wishes to increase formal access and demand </a:t>
            </a:r>
          </a:p>
          <a:p>
            <a:pPr marR="0" lvl="1" fontAlgn="auto">
              <a:lnSpc>
                <a:spcPct val="110000"/>
              </a:lnSpc>
              <a:spcAft>
                <a:spcPts val="0"/>
              </a:spcAft>
              <a:buClrTx/>
              <a:buSzTx/>
              <a:buFont typeface="Courier New" panose="02070309020205020404" pitchFamily="49" charset="0"/>
              <a:buChar char="o"/>
              <a:tabLst/>
              <a:defRPr/>
            </a:pPr>
            <a:r>
              <a:rPr lang="en-US" dirty="0">
                <a:solidFill>
                  <a:srgbClr val="A02B93"/>
                </a:solidFill>
                <a:cs typeface="+mn-ea"/>
                <a:sym typeface="+mn-lt"/>
              </a:rPr>
              <a:t>Several programs and efforts towards the universalization of access have been designed, including under the KSEP and Kenya Vision 2030. </a:t>
            </a:r>
            <a:r>
              <a:rPr lang="en-GB" dirty="0">
                <a:solidFill>
                  <a:srgbClr val="A02B93"/>
                </a:solidFill>
                <a:cs typeface="+mn-ea"/>
                <a:sym typeface="+mn-lt"/>
              </a:rPr>
              <a:t>The National Energy Policy 2025-2034 aims to help guide just energy transitions and improved quality of life. </a:t>
            </a:r>
          </a:p>
          <a:p>
            <a:pPr marR="0" lvl="1" fontAlgn="auto">
              <a:lnSpc>
                <a:spcPct val="110000"/>
              </a:lnSpc>
              <a:spcAft>
                <a:spcPts val="0"/>
              </a:spcAft>
              <a:buClrTx/>
              <a:buSzTx/>
              <a:buFont typeface="Courier New" panose="02070309020205020404" pitchFamily="49" charset="0"/>
              <a:buChar char="o"/>
              <a:tabLst/>
              <a:defRPr/>
            </a:pPr>
            <a:r>
              <a:rPr lang="en-GB" dirty="0">
                <a:solidFill>
                  <a:srgbClr val="A02B93"/>
                </a:solidFill>
                <a:cs typeface="+mn-ea"/>
                <a:sym typeface="+mn-lt"/>
              </a:rPr>
              <a:t>BUT no real change</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en-US" b="0" i="0" u="none" strike="noStrike" kern="1200" cap="none" spc="0" normalizeH="0" baseline="0" noProof="0" dirty="0">
              <a:ln>
                <a:noFill/>
              </a:ln>
              <a:solidFill>
                <a:srgbClr val="0E2841"/>
              </a:solidFill>
              <a:effectLst/>
              <a:uLnTx/>
              <a:uFillTx/>
              <a:cs typeface="+mn-ea"/>
              <a:sym typeface="+mn-l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ysClr val="windowText" lastClr="000000"/>
                </a:solidFill>
                <a:effectLst/>
                <a:uLnTx/>
                <a:uFillTx/>
                <a:cs typeface="+mn-ea"/>
                <a:sym typeface="+mn-lt"/>
              </a:rPr>
              <a:t>Recognised challenges include</a:t>
            </a:r>
          </a:p>
          <a:p>
            <a:pPr lvl="1">
              <a:lnSpc>
                <a:spcPct val="110000"/>
              </a:lnSpc>
              <a:buFont typeface="Courier New" panose="02070309020205020404" pitchFamily="49" charset="0"/>
              <a:buChar char="o"/>
              <a:defRPr/>
            </a:pPr>
            <a:r>
              <a:rPr lang="en-US" dirty="0">
                <a:solidFill>
                  <a:srgbClr val="A02B93"/>
                </a:solidFill>
                <a:cs typeface="+mn-ea"/>
                <a:sym typeface="+mn-lt"/>
              </a:rPr>
              <a:t>Increasing population </a:t>
            </a:r>
          </a:p>
          <a:p>
            <a:pPr lvl="1">
              <a:lnSpc>
                <a:spcPct val="110000"/>
              </a:lnSpc>
              <a:buFont typeface="Courier New" panose="02070309020205020404" pitchFamily="49" charset="0"/>
              <a:buChar char="o"/>
              <a:defRPr/>
            </a:pPr>
            <a:r>
              <a:rPr lang="en-US" dirty="0">
                <a:solidFill>
                  <a:srgbClr val="A02B93"/>
                </a:solidFill>
                <a:cs typeface="+mn-ea"/>
                <a:sym typeface="+mn-lt"/>
              </a:rPr>
              <a:t>Need for flexible and affordable supply</a:t>
            </a:r>
          </a:p>
          <a:p>
            <a:pPr lvl="1">
              <a:lnSpc>
                <a:spcPct val="110000"/>
              </a:lnSpc>
              <a:buFont typeface="Courier New" panose="02070309020205020404" pitchFamily="49" charset="0"/>
              <a:buChar char="o"/>
              <a:defRPr/>
            </a:pPr>
            <a:r>
              <a:rPr lang="en-US" dirty="0">
                <a:solidFill>
                  <a:srgbClr val="A02B93"/>
                </a:solidFill>
                <a:cs typeface="+mn-ea"/>
                <a:sym typeface="+mn-lt"/>
              </a:rPr>
              <a:t>Lack of data and involvement of marginalized populations</a:t>
            </a:r>
          </a:p>
          <a:p>
            <a:pPr lvl="1">
              <a:lnSpc>
                <a:spcPct val="110000"/>
              </a:lnSpc>
              <a:buFont typeface="Courier New" panose="02070309020205020404" pitchFamily="49" charset="0"/>
              <a:buChar char="o"/>
              <a:defRPr/>
            </a:pPr>
            <a:r>
              <a:rPr lang="en-GB" dirty="0">
                <a:solidFill>
                  <a:srgbClr val="A02B93"/>
                </a:solidFill>
                <a:cs typeface="+mn-ea"/>
                <a:sym typeface="+mn-lt"/>
              </a:rPr>
              <a:t>Special status of urban informal settlements (e.g. bad perceptions, illegal status, marginalisation)</a:t>
            </a:r>
            <a:endParaRPr lang="en-US" dirty="0">
              <a:solidFill>
                <a:srgbClr val="A02B93"/>
              </a:solidFill>
              <a:cs typeface="+mn-ea"/>
              <a:sym typeface="+mn-lt"/>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p:txBody>
      </p:sp>
      <p:sp>
        <p:nvSpPr>
          <p:cNvPr id="5" name="Title 1">
            <a:extLst>
              <a:ext uri="{FF2B5EF4-FFF2-40B4-BE49-F238E27FC236}">
                <a16:creationId xmlns:a16="http://schemas.microsoft.com/office/drawing/2014/main" id="{736445D9-9B68-4AC5-10FD-DC66A646D63A}"/>
              </a:ext>
            </a:extLst>
          </p:cNvPr>
          <p:cNvSpPr txBox="1">
            <a:spLocks/>
          </p:cNvSpPr>
          <p:nvPr/>
        </p:nvSpPr>
        <p:spPr>
          <a:xfrm>
            <a:off x="635650" y="456061"/>
            <a:ext cx="10491151" cy="56833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ysClr val="windowText" lastClr="000000"/>
                </a:solidFill>
                <a:effectLst/>
                <a:uLnTx/>
                <a:uFillTx/>
                <a:latin typeface="+mn-lt"/>
                <a:ea typeface="+mn-ea"/>
                <a:cs typeface="+mn-ea"/>
                <a:sym typeface="+mn-lt"/>
              </a:rPr>
              <a:t>Situation overview</a:t>
            </a:r>
          </a:p>
        </p:txBody>
      </p:sp>
    </p:spTree>
    <p:extLst>
      <p:ext uri="{BB962C8B-B14F-4D97-AF65-F5344CB8AC3E}">
        <p14:creationId xmlns:p14="http://schemas.microsoft.com/office/powerpoint/2010/main" val="3041133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E5454-5F1F-9EC6-B24A-7936E3914E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3395EF-5B28-FCEF-02AD-FBBC99203E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92FC14AD-7316-44A7-96A3-9154B50FE85C}" type="slidenum">
              <a:rPr kumimoji="0" lang="en-GB" sz="1467" b="1" i="0" u="none" strike="noStrike" kern="1200" cap="none" spc="0" normalizeH="0" baseline="0" noProof="0" smtClean="0">
                <a:ln>
                  <a:noFill/>
                </a:ln>
                <a:solidFill>
                  <a:srgbClr val="FFFFFF"/>
                </a:solidFill>
                <a:effectLst/>
                <a:uLnTx/>
                <a:uFillTx/>
                <a:latin typeface="+mn-lt"/>
                <a:ea typeface="+mn-ea"/>
                <a:cs typeface="+mn-ea"/>
                <a:sym typeface="+mn-lt"/>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22</a:t>
            </a:fld>
            <a:endParaRPr kumimoji="0" lang="en-GB" sz="1467" b="1"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3" name="Content Placeholder 2">
            <a:extLst>
              <a:ext uri="{FF2B5EF4-FFF2-40B4-BE49-F238E27FC236}">
                <a16:creationId xmlns:a16="http://schemas.microsoft.com/office/drawing/2014/main" id="{ADEBB319-A6C8-807D-2AA2-37C7AB8BA0F3}"/>
              </a:ext>
            </a:extLst>
          </p:cNvPr>
          <p:cNvSpPr txBox="1">
            <a:spLocks/>
          </p:cNvSpPr>
          <p:nvPr/>
        </p:nvSpPr>
        <p:spPr>
          <a:xfrm>
            <a:off x="479239" y="1379391"/>
            <a:ext cx="10491151" cy="493491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buFont typeface="Courier New" panose="02070309020205020404" pitchFamily="49" charset="0"/>
              <a:buChar char="o"/>
              <a:defRPr/>
            </a:pPr>
            <a:r>
              <a:rPr lang="en-GB" sz="3100" dirty="0" err="1">
                <a:solidFill>
                  <a:srgbClr val="A02B93"/>
                </a:solidFill>
                <a:cs typeface="+mn-ea"/>
                <a:sym typeface="+mn-lt"/>
              </a:rPr>
              <a:t>Mathare</a:t>
            </a:r>
            <a:r>
              <a:rPr lang="en-GB" sz="3100" dirty="0">
                <a:solidFill>
                  <a:srgbClr val="A02B93"/>
                </a:solidFill>
                <a:cs typeface="+mn-ea"/>
                <a:sym typeface="+mn-lt"/>
              </a:rPr>
              <a:t> is one of Nairobi’s oldest and most densely populated informal settlements (Njoroge, 2020). More than 500,000 people live within approximately 3 square miles</a:t>
            </a:r>
          </a:p>
          <a:p>
            <a:pPr lvl="1">
              <a:lnSpc>
                <a:spcPct val="110000"/>
              </a:lnSpc>
              <a:buFont typeface="Courier New" panose="02070309020205020404" pitchFamily="49" charset="0"/>
              <a:buChar char="o"/>
              <a:defRPr/>
            </a:pPr>
            <a:r>
              <a:rPr lang="en-GB" sz="3100" dirty="0">
                <a:solidFill>
                  <a:srgbClr val="A02B93"/>
                </a:solidFill>
                <a:cs typeface="+mn-ea"/>
                <a:sym typeface="+mn-lt"/>
              </a:rPr>
              <a:t>A vibrant place and community, but residents face chronic deprivation, e.g. no sewage or road infrastructure, exposition to violence and conflicts  </a:t>
            </a:r>
          </a:p>
          <a:p>
            <a:pPr lvl="1">
              <a:lnSpc>
                <a:spcPct val="110000"/>
              </a:lnSpc>
              <a:buFont typeface="Courier New" panose="02070309020205020404" pitchFamily="49" charset="0"/>
              <a:buChar char="o"/>
              <a:defRPr/>
            </a:pPr>
            <a:r>
              <a:rPr lang="en-GB" sz="3100" dirty="0">
                <a:solidFill>
                  <a:srgbClr val="A02B93"/>
                </a:solidFill>
                <a:cs typeface="+mn-ea"/>
                <a:sym typeface="+mn-lt"/>
              </a:rPr>
              <a:t>Despite subsidy programmes many HH cannot afford formal electricity</a:t>
            </a:r>
          </a:p>
          <a:p>
            <a:pPr lvl="1">
              <a:lnSpc>
                <a:spcPct val="110000"/>
              </a:lnSpc>
              <a:buFont typeface="Courier New" panose="02070309020205020404" pitchFamily="49" charset="0"/>
              <a:buChar char="o"/>
              <a:defRPr/>
            </a:pPr>
            <a:r>
              <a:rPr lang="en-GB" sz="3100" dirty="0">
                <a:solidFill>
                  <a:srgbClr val="A02B93"/>
                </a:solidFill>
                <a:cs typeface="+mn-ea"/>
                <a:sym typeface="+mn-lt"/>
              </a:rPr>
              <a:t>Informal electricity suppliers (cartels) play an important role in bridging the energy access gap in the settlement, bringing advantages as well as risks. </a:t>
            </a:r>
            <a:endParaRPr lang="en-GB" dirty="0">
              <a:solidFill>
                <a:prstClr val="black"/>
              </a:solidFill>
              <a:cs typeface="+mn-ea"/>
              <a:sym typeface="+mn-lt"/>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en-US" b="0" i="0" u="none" strike="noStrike" kern="1200" cap="none" spc="0" normalizeH="0" baseline="0" noProof="0" dirty="0">
              <a:ln>
                <a:noFill/>
              </a:ln>
              <a:solidFill>
                <a:srgbClr val="0E2841"/>
              </a:solidFill>
              <a:effectLst/>
              <a:uLnTx/>
              <a:uFillTx/>
              <a:cs typeface="+mn-ea"/>
              <a:sym typeface="+mn-lt"/>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en-US" b="0" i="0" u="none" strike="noStrike" kern="1200" cap="none" spc="0" normalizeH="0" baseline="0" noProof="0" dirty="0">
              <a:ln>
                <a:noFill/>
              </a:ln>
              <a:solidFill>
                <a:srgbClr val="0E2841"/>
              </a:solidFill>
              <a:effectLst/>
              <a:uLnTx/>
              <a:uFillTx/>
              <a:cs typeface="+mn-ea"/>
              <a:sym typeface="+mn-lt"/>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en-US" sz="2000" b="0" i="0" u="none" strike="noStrike" kern="1200" cap="none" spc="0" normalizeH="0" baseline="0" noProof="0" dirty="0">
              <a:ln>
                <a:noFill/>
              </a:ln>
              <a:solidFill>
                <a:srgbClr val="0E2841"/>
              </a:solidFill>
              <a:effectLst/>
              <a:uLnTx/>
              <a:uFillTx/>
              <a:cs typeface="+mn-ea"/>
              <a:sym typeface="+mn-lt"/>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ysClr val="windowText" lastClr="000000"/>
              </a:solidFill>
              <a:effectLst/>
              <a:uLnTx/>
              <a:uFillTx/>
              <a:cs typeface="+mn-ea"/>
              <a:sym typeface="+mn-lt"/>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ysClr val="windowText" lastClr="000000"/>
              </a:solidFill>
              <a:effectLst/>
              <a:uLnTx/>
              <a:uFillTx/>
              <a:cs typeface="+mn-ea"/>
              <a:sym typeface="+mn-l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p:txBody>
      </p:sp>
      <p:sp>
        <p:nvSpPr>
          <p:cNvPr id="5" name="Title 1">
            <a:extLst>
              <a:ext uri="{FF2B5EF4-FFF2-40B4-BE49-F238E27FC236}">
                <a16:creationId xmlns:a16="http://schemas.microsoft.com/office/drawing/2014/main" id="{1567C3A7-CD53-12DF-4D9D-2C8D2D809FA1}"/>
              </a:ext>
            </a:extLst>
          </p:cNvPr>
          <p:cNvSpPr txBox="1">
            <a:spLocks/>
          </p:cNvSpPr>
          <p:nvPr/>
        </p:nvSpPr>
        <p:spPr>
          <a:xfrm>
            <a:off x="635650" y="456061"/>
            <a:ext cx="10491151" cy="56833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ysClr val="windowText" lastClr="000000"/>
                </a:solidFill>
                <a:effectLst/>
                <a:uLnTx/>
                <a:uFillTx/>
                <a:latin typeface="+mn-lt"/>
                <a:ea typeface="+mn-ea"/>
                <a:cs typeface="+mn-ea"/>
                <a:sym typeface="+mn-lt"/>
              </a:rPr>
              <a:t>Situation overview</a:t>
            </a:r>
          </a:p>
        </p:txBody>
      </p:sp>
    </p:spTree>
    <p:extLst>
      <p:ext uri="{BB962C8B-B14F-4D97-AF65-F5344CB8AC3E}">
        <p14:creationId xmlns:p14="http://schemas.microsoft.com/office/powerpoint/2010/main" val="3828294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1C151-5976-F3F2-283C-724E27BB4A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CB3CED-7DD3-960C-4F45-3F8623DF7B0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92FC14AD-7316-44A7-96A3-9154B50FE85C}" type="slidenum">
              <a:rPr kumimoji="0" lang="en-GB" sz="1467" b="1" i="0" u="none" strike="noStrike" kern="1200" cap="none" spc="0" normalizeH="0" baseline="0" noProof="0" smtClean="0">
                <a:ln>
                  <a:noFill/>
                </a:ln>
                <a:solidFill>
                  <a:srgbClr val="FFFFFF"/>
                </a:solidFill>
                <a:effectLst/>
                <a:uLnTx/>
                <a:uFillTx/>
                <a:latin typeface="+mn-lt"/>
                <a:ea typeface="+mn-ea"/>
                <a:cs typeface="+mn-ea"/>
                <a:sym typeface="+mn-lt"/>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23</a:t>
            </a:fld>
            <a:endParaRPr kumimoji="0" lang="en-GB" sz="1467" b="1"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3" name="Content Placeholder 2">
            <a:extLst>
              <a:ext uri="{FF2B5EF4-FFF2-40B4-BE49-F238E27FC236}">
                <a16:creationId xmlns:a16="http://schemas.microsoft.com/office/drawing/2014/main" id="{1933A27C-A53C-4C8D-E8A8-1715CB79C97E}"/>
              </a:ext>
            </a:extLst>
          </p:cNvPr>
          <p:cNvSpPr txBox="1">
            <a:spLocks/>
          </p:cNvSpPr>
          <p:nvPr/>
        </p:nvSpPr>
        <p:spPr>
          <a:xfrm>
            <a:off x="526372" y="1522661"/>
            <a:ext cx="10491151" cy="4934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cs typeface="+mn-ea"/>
                <a:sym typeface="+mn-lt"/>
              </a:rPr>
              <a:t>Preliminary document analysis + expert elicitation ( with the </a:t>
            </a:r>
            <a:r>
              <a:rPr kumimoji="0" lang="en-US" b="0" i="0" u="none" strike="noStrike" kern="1200" cap="none" spc="0" normalizeH="0" baseline="0" noProof="0" dirty="0" err="1">
                <a:ln>
                  <a:noFill/>
                </a:ln>
                <a:solidFill>
                  <a:sysClr val="windowText" lastClr="000000"/>
                </a:solidFill>
                <a:effectLst/>
                <a:uLnTx/>
                <a:uFillTx/>
                <a:cs typeface="+mn-ea"/>
                <a:sym typeface="+mn-lt"/>
              </a:rPr>
              <a:t>Nuvoni</a:t>
            </a:r>
            <a:r>
              <a:rPr kumimoji="0" lang="en-US" b="0" i="0" u="none" strike="noStrike" kern="1200" cap="none" spc="0" normalizeH="0" baseline="0" noProof="0" dirty="0">
                <a:ln>
                  <a:noFill/>
                </a:ln>
                <a:solidFill>
                  <a:sysClr val="windowText" lastClr="000000"/>
                </a:solidFill>
                <a:effectLst/>
                <a:uLnTx/>
                <a:uFillTx/>
                <a:cs typeface="+mn-ea"/>
                <a:sym typeface="+mn-lt"/>
              </a:rPr>
              <a:t> research Centre)	</a:t>
            </a:r>
          </a:p>
          <a:p>
            <a:pPr lvl="1">
              <a:spcBef>
                <a:spcPts val="1000"/>
              </a:spcBef>
              <a:defRPr/>
            </a:pPr>
            <a:r>
              <a:rPr kumimoji="0" lang="en-US" b="0" i="0" u="none" strike="noStrike" kern="1200" cap="none" spc="0" normalizeH="0" baseline="0" noProof="0" dirty="0">
                <a:ln>
                  <a:noFill/>
                </a:ln>
                <a:solidFill>
                  <a:sysClr val="windowText" lastClr="000000"/>
                </a:solidFill>
                <a:effectLst/>
                <a:uLnTx/>
                <a:uFillTx/>
                <a:cs typeface="+mn-ea"/>
                <a:sym typeface="+mn-lt"/>
              </a:rPr>
              <a:t> First feedback and patterns sustaining demand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sysClr val="windowText" lastClr="000000"/>
                </a:solidFill>
                <a:cs typeface="+mn-ea"/>
                <a:sym typeface="+mn-lt"/>
              </a:rPr>
              <a:t>Participatory and multi-stakeholders' workshop (25 attendees) in Nairobi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cs typeface="+mn-ea"/>
                <a:sym typeface="+mn-lt"/>
              </a:rPr>
              <a:t>Visit to </a:t>
            </a:r>
            <a:r>
              <a:rPr lang="en-US" dirty="0" err="1">
                <a:solidFill>
                  <a:sysClr val="windowText" lastClr="000000"/>
                </a:solidFill>
                <a:cs typeface="+mn-ea"/>
                <a:sym typeface="+mn-lt"/>
              </a:rPr>
              <a:t>Mathare</a:t>
            </a:r>
            <a:r>
              <a:rPr lang="en-US" dirty="0">
                <a:solidFill>
                  <a:sysClr val="windowText" lastClr="000000"/>
                </a:solidFill>
                <a:cs typeface="+mn-ea"/>
                <a:sym typeface="+mn-lt"/>
              </a:rPr>
              <a:t>, Nairobi Eastlands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cs typeface="+mn-ea"/>
                <a:sym typeface="+mn-lt"/>
              </a:rPr>
              <a:t>Ongoing communication with CBOs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sysClr val="windowText" lastClr="000000"/>
                </a:solidFill>
                <a:cs typeface="+mn-ea"/>
                <a:sym typeface="+mn-lt"/>
              </a:rPr>
              <a:t>Iteration of CLDs</a:t>
            </a:r>
            <a:endParaRPr kumimoji="0" lang="en-US" b="0" i="0" u="none" strike="noStrike" kern="1200" cap="none" spc="0" normalizeH="0" baseline="0" noProof="0" dirty="0">
              <a:ln>
                <a:noFill/>
              </a:ln>
              <a:solidFill>
                <a:sysClr val="windowText" lastClr="000000"/>
              </a:solidFill>
              <a:effectLst/>
              <a:uLnTx/>
              <a:uFillTx/>
              <a:cs typeface="+mn-ea"/>
              <a:sym typeface="+mn-lt"/>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en-US" b="0" i="0" u="none" strike="noStrike" kern="1200" cap="none" spc="0" normalizeH="0" baseline="0" noProof="0" dirty="0">
              <a:ln>
                <a:noFill/>
              </a:ln>
              <a:solidFill>
                <a:srgbClr val="0E2841"/>
              </a:solidFill>
              <a:effectLst/>
              <a:uLnTx/>
              <a:uFillTx/>
              <a:cs typeface="+mn-ea"/>
              <a:sym typeface="+mn-lt"/>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en-US" b="0" i="0" u="none" strike="noStrike" kern="1200" cap="none" spc="0" normalizeH="0" baseline="0" noProof="0" dirty="0">
              <a:ln>
                <a:noFill/>
              </a:ln>
              <a:solidFill>
                <a:srgbClr val="0E2841"/>
              </a:solidFill>
              <a:effectLst/>
              <a:uLnTx/>
              <a:uFillTx/>
              <a:cs typeface="+mn-ea"/>
              <a:sym typeface="+mn-lt"/>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en-US" sz="2000" b="0" i="0" u="none" strike="noStrike" kern="1200" cap="none" spc="0" normalizeH="0" baseline="0" noProof="0" dirty="0">
              <a:ln>
                <a:noFill/>
              </a:ln>
              <a:solidFill>
                <a:srgbClr val="0E2841"/>
              </a:solidFill>
              <a:effectLst/>
              <a:uLnTx/>
              <a:uFillTx/>
              <a:cs typeface="+mn-ea"/>
              <a:sym typeface="+mn-lt"/>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ysClr val="windowText" lastClr="000000"/>
              </a:solidFill>
              <a:effectLst/>
              <a:uLnTx/>
              <a:uFillTx/>
              <a:cs typeface="+mn-ea"/>
              <a:sym typeface="+mn-lt"/>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ysClr val="windowText" lastClr="000000"/>
              </a:solidFill>
              <a:effectLst/>
              <a:uLnTx/>
              <a:uFillTx/>
              <a:cs typeface="+mn-ea"/>
              <a:sym typeface="+mn-l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cs typeface="+mn-ea"/>
              <a:sym typeface="+mn-lt"/>
            </a:endParaRPr>
          </a:p>
        </p:txBody>
      </p:sp>
      <p:sp>
        <p:nvSpPr>
          <p:cNvPr id="5" name="Title 1">
            <a:extLst>
              <a:ext uri="{FF2B5EF4-FFF2-40B4-BE49-F238E27FC236}">
                <a16:creationId xmlns:a16="http://schemas.microsoft.com/office/drawing/2014/main" id="{F1194CA1-7899-C342-5861-8591E4F608AD}"/>
              </a:ext>
            </a:extLst>
          </p:cNvPr>
          <p:cNvSpPr txBox="1">
            <a:spLocks/>
          </p:cNvSpPr>
          <p:nvPr/>
        </p:nvSpPr>
        <p:spPr>
          <a:xfrm>
            <a:off x="635650" y="456061"/>
            <a:ext cx="10491151" cy="56833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ysClr val="windowText" lastClr="000000"/>
                </a:solidFill>
                <a:effectLst/>
                <a:uLnTx/>
                <a:uFillTx/>
                <a:latin typeface="+mn-lt"/>
                <a:ea typeface="+mn-ea"/>
                <a:cs typeface="+mn-ea"/>
                <a:sym typeface="+mn-lt"/>
              </a:rPr>
              <a:t>Research design</a:t>
            </a:r>
          </a:p>
        </p:txBody>
      </p:sp>
    </p:spTree>
    <p:extLst>
      <p:ext uri="{BB962C8B-B14F-4D97-AF65-F5344CB8AC3E}">
        <p14:creationId xmlns:p14="http://schemas.microsoft.com/office/powerpoint/2010/main" val="2941170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6C9B0-D3AE-921B-9C47-9C8B0A5548D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B350C9F-635F-665E-3AFA-981E1E119FA4}"/>
              </a:ext>
            </a:extLst>
          </p:cNvPr>
          <p:cNvSpPr txBox="1">
            <a:spLocks/>
          </p:cNvSpPr>
          <p:nvPr/>
        </p:nvSpPr>
        <p:spPr>
          <a:xfrm>
            <a:off x="363091" y="184569"/>
            <a:ext cx="10690000" cy="1325600"/>
          </a:xfrm>
          <a:prstGeom prst="rect">
            <a:avLst/>
          </a:prstGeom>
          <a:noFill/>
          <a:ln>
            <a:noFill/>
          </a:ln>
        </p:spPr>
        <p:txBody>
          <a:bodyPr spcFirstLastPara="1" vert="horz" wrap="square" lIns="68575" tIns="34275" rIns="68575" bIns="34275"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spcAft>
                <a:spcPts val="600"/>
              </a:spcAft>
              <a:buClr>
                <a:schemeClr val="dk1"/>
              </a:buClr>
              <a:buSzPts val="4400"/>
            </a:pPr>
            <a:r>
              <a:rPr lang="en-US" sz="4000" b="0" i="0" u="none" strike="noStrike" cap="none">
                <a:solidFill>
                  <a:schemeClr val="dk1"/>
                </a:solidFill>
                <a:latin typeface="+mn-lt"/>
                <a:ea typeface="+mn-ea"/>
                <a:cs typeface="+mn-ea"/>
                <a:sym typeface="+mn-lt"/>
              </a:rPr>
              <a:t>Key themes and patterns</a:t>
            </a:r>
          </a:p>
        </p:txBody>
      </p:sp>
      <p:sp>
        <p:nvSpPr>
          <p:cNvPr id="3" name="Slide Number Placeholder 2">
            <a:extLst>
              <a:ext uri="{FF2B5EF4-FFF2-40B4-BE49-F238E27FC236}">
                <a16:creationId xmlns:a16="http://schemas.microsoft.com/office/drawing/2014/main" id="{AB3C0682-919C-9261-D7B0-1ADFD37444DF}"/>
              </a:ext>
            </a:extLst>
          </p:cNvPr>
          <p:cNvSpPr>
            <a:spLocks noGrp="1"/>
          </p:cNvSpPr>
          <p:nvPr>
            <p:ph type="sldNum" idx="12"/>
          </p:nvPr>
        </p:nvSpPr>
        <p:spPr>
          <a:xfrm>
            <a:off x="11699893" y="6457571"/>
            <a:ext cx="424400" cy="365200"/>
          </a:xfrm>
        </p:spPr>
        <p:txBody>
          <a:bodyPr spcFirstLastPara="1" wrap="square" lIns="68575" tIns="34275" rIns="68575" bIns="34275" anchor="ctr" anchorCtr="0">
            <a:normAutofit/>
          </a:bodyPr>
          <a:lstStyle/>
          <a:p>
            <a:pPr>
              <a:lnSpc>
                <a:spcPct val="90000"/>
              </a:lnSpc>
              <a:spcAft>
                <a:spcPts val="600"/>
              </a:spcAft>
            </a:pPr>
            <a:fld id="{00000000-1234-1234-1234-123412341234}" type="slidenum">
              <a:rPr lang="en-GB" smtClean="0">
                <a:latin typeface="+mn-lt"/>
                <a:ea typeface="+mn-ea"/>
                <a:cs typeface="+mn-ea"/>
                <a:sym typeface="+mn-lt"/>
              </a:rPr>
              <a:pPr>
                <a:lnSpc>
                  <a:spcPct val="90000"/>
                </a:lnSpc>
                <a:spcAft>
                  <a:spcPts val="600"/>
                </a:spcAft>
              </a:pPr>
              <a:t>24</a:t>
            </a:fld>
            <a:endParaRPr lang="en-GB">
              <a:latin typeface="+mn-lt"/>
              <a:ea typeface="+mn-ea"/>
              <a:cs typeface="+mn-ea"/>
              <a:sym typeface="+mn-lt"/>
            </a:endParaRPr>
          </a:p>
        </p:txBody>
      </p:sp>
      <p:sp>
        <p:nvSpPr>
          <p:cNvPr id="5" name="Content Placeholder 2">
            <a:extLst>
              <a:ext uri="{FF2B5EF4-FFF2-40B4-BE49-F238E27FC236}">
                <a16:creationId xmlns:a16="http://schemas.microsoft.com/office/drawing/2014/main" id="{40CFAA1D-472D-CF15-67ED-C9B9D8CE3E1D}"/>
              </a:ext>
            </a:extLst>
          </p:cNvPr>
          <p:cNvSpPr txBox="1">
            <a:spLocks/>
          </p:cNvSpPr>
          <p:nvPr/>
        </p:nvSpPr>
        <p:spPr>
          <a:xfrm>
            <a:off x="242964" y="847369"/>
            <a:ext cx="8670838" cy="4592794"/>
          </a:xfrm>
          <a:prstGeom prst="rect">
            <a:avLst/>
          </a:prstGeom>
          <a:no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fontAlgn="auto">
              <a:spcBef>
                <a:spcPts val="500"/>
              </a:spcBef>
              <a:spcAft>
                <a:spcPts val="0"/>
              </a:spcAft>
              <a:buClrTx/>
              <a:buSzTx/>
              <a:buNone/>
              <a:tabLst/>
              <a:defRPr/>
            </a:pPr>
            <a:endParaRPr kumimoji="0" lang="en-US" b="0" i="0" u="none" strike="noStrike" kern="1200" cap="none" spc="0" normalizeH="0" baseline="0" noProof="0" dirty="0">
              <a:ln>
                <a:noFill/>
              </a:ln>
              <a:solidFill>
                <a:schemeClr val="accent4">
                  <a:lumMod val="50000"/>
                </a:schemeClr>
              </a:solidFill>
              <a:effectLst/>
              <a:uLnTx/>
              <a:uFillTx/>
              <a:cs typeface="+mn-ea"/>
              <a:sym typeface="+mn-lt"/>
            </a:endParaRPr>
          </a:p>
          <a:p>
            <a:pPr marL="114300" lvl="1" indent="-342900">
              <a:defRPr/>
            </a:pPr>
            <a:r>
              <a:rPr lang="en-US" u="sng" dirty="0">
                <a:solidFill>
                  <a:schemeClr val="accent4">
                    <a:lumMod val="50000"/>
                  </a:schemeClr>
                </a:solidFill>
                <a:cs typeface="+mn-ea"/>
                <a:sym typeface="+mn-lt"/>
              </a:rPr>
              <a:t>Governance and trust: </a:t>
            </a:r>
            <a:r>
              <a:rPr lang="en-US" i="1" u="sng" dirty="0">
                <a:solidFill>
                  <a:schemeClr val="accent4">
                    <a:lumMod val="50000"/>
                  </a:schemeClr>
                </a:solidFill>
                <a:cs typeface="+mn-ea"/>
                <a:sym typeface="+mn-lt"/>
              </a:rPr>
              <a:t>Unintended consequences of top-down interventions</a:t>
            </a:r>
            <a:r>
              <a:rPr lang="en-US" i="1" dirty="0">
                <a:solidFill>
                  <a:schemeClr val="accent4">
                    <a:lumMod val="50000"/>
                  </a:schemeClr>
                </a:solidFill>
                <a:cs typeface="+mn-ea"/>
                <a:sym typeface="+mn-lt"/>
              </a:rPr>
              <a:t> </a:t>
            </a:r>
          </a:p>
          <a:p>
            <a:pPr marL="0" lvl="1" indent="0">
              <a:buNone/>
              <a:defRPr/>
            </a:pPr>
            <a:r>
              <a:rPr lang="en-US" dirty="0">
                <a:solidFill>
                  <a:schemeClr val="accent4">
                    <a:lumMod val="50000"/>
                  </a:schemeClr>
                </a:solidFill>
                <a:cs typeface="+mn-ea"/>
                <a:sym typeface="+mn-lt"/>
              </a:rPr>
              <a:t> Punitive interventions, gaps in energy access, trust, archetype policy resistance</a:t>
            </a:r>
          </a:p>
          <a:p>
            <a:pPr marL="342900" lvl="1" indent="-342900">
              <a:buFont typeface="Wingdings" panose="05000000000000000000" pitchFamily="2" charset="2"/>
              <a:buChar char="Ø"/>
              <a:defRPr/>
            </a:pPr>
            <a:r>
              <a:rPr kumimoji="0" lang="en-US" b="0" i="1" u="none" strike="noStrike" kern="1200" cap="none" spc="0" normalizeH="0" baseline="0" noProof="0" dirty="0">
                <a:ln>
                  <a:noFill/>
                </a:ln>
                <a:solidFill>
                  <a:schemeClr val="accent4">
                    <a:lumMod val="50000"/>
                  </a:schemeClr>
                </a:solidFill>
                <a:effectLst/>
                <a:uLnTx/>
                <a:uFillTx/>
                <a:cs typeface="+mn-ea"/>
                <a:sym typeface="+mn-lt"/>
              </a:rPr>
              <a:t>Top-down policies may reduce very temporarily informal connections but lead to gaps in supply which eventually increase demand</a:t>
            </a:r>
          </a:p>
          <a:p>
            <a:pPr marL="342900" lvl="1" indent="-342900">
              <a:buFont typeface="Wingdings" panose="05000000000000000000" pitchFamily="2" charset="2"/>
              <a:buChar char="Ø"/>
              <a:defRPr/>
            </a:pPr>
            <a:endParaRPr kumimoji="0" lang="en-US" b="0" i="1" u="none" strike="noStrike" kern="1200" cap="none" spc="0" normalizeH="0" baseline="0" noProof="0" dirty="0">
              <a:ln>
                <a:noFill/>
              </a:ln>
              <a:solidFill>
                <a:schemeClr val="accent4">
                  <a:lumMod val="50000"/>
                </a:schemeClr>
              </a:solidFill>
              <a:effectLst/>
              <a:uLnTx/>
              <a:uFillTx/>
              <a:cs typeface="+mn-ea"/>
              <a:sym typeface="+mn-lt"/>
            </a:endParaRPr>
          </a:p>
          <a:p>
            <a:pPr marL="342900" lvl="1" indent="-342900">
              <a:defRPr/>
            </a:pPr>
            <a:r>
              <a:rPr lang="en-US" u="sng" dirty="0">
                <a:solidFill>
                  <a:schemeClr val="accent4">
                    <a:lumMod val="50000"/>
                  </a:schemeClr>
                </a:solidFill>
                <a:cs typeface="+mn-ea"/>
                <a:sym typeface="+mn-lt"/>
              </a:rPr>
              <a:t>Inclusion-exclusion dynamics</a:t>
            </a:r>
            <a:r>
              <a:rPr lang="en-US" dirty="0">
                <a:solidFill>
                  <a:schemeClr val="accent4">
                    <a:lumMod val="50000"/>
                  </a:schemeClr>
                </a:solidFill>
                <a:cs typeface="+mn-ea"/>
                <a:sym typeface="+mn-lt"/>
              </a:rPr>
              <a:t>:</a:t>
            </a:r>
          </a:p>
          <a:p>
            <a:pPr marL="0" lvl="1" indent="0">
              <a:buNone/>
              <a:defRPr/>
            </a:pPr>
            <a:r>
              <a:rPr lang="en-US" dirty="0">
                <a:solidFill>
                  <a:schemeClr val="accent4">
                    <a:lumMod val="50000"/>
                  </a:schemeClr>
                </a:solidFill>
                <a:cs typeface="+mn-ea"/>
                <a:sym typeface="+mn-lt"/>
              </a:rPr>
              <a:t>Exclusion from planning, data availability, contextual understanding, community engagement, marginalization</a:t>
            </a:r>
          </a:p>
          <a:p>
            <a:pPr marL="342900" lvl="1" indent="-342900">
              <a:buFont typeface="Wingdings" panose="05000000000000000000" pitchFamily="2" charset="2"/>
              <a:buChar char="Ø"/>
              <a:defRPr/>
            </a:pPr>
            <a:r>
              <a:rPr lang="en-US" i="1" dirty="0">
                <a:solidFill>
                  <a:schemeClr val="accent4">
                    <a:lumMod val="50000"/>
                  </a:schemeClr>
                </a:solidFill>
                <a:cs typeface="+mn-ea"/>
                <a:sym typeface="+mn-lt"/>
              </a:rPr>
              <a:t>Exclusion from planning reduce engagement and capability to design implementable policies</a:t>
            </a:r>
          </a:p>
          <a:p>
            <a:pPr marL="342900" lvl="1" indent="-342900">
              <a:buFont typeface="Wingdings" panose="05000000000000000000" pitchFamily="2" charset="2"/>
              <a:buChar char="Ø"/>
              <a:defRPr/>
            </a:pPr>
            <a:endParaRPr kumimoji="0" lang="en-US" b="0" i="1" u="none" strike="noStrike" kern="1200" cap="none" spc="0" normalizeH="0" baseline="0" noProof="0" dirty="0">
              <a:ln>
                <a:noFill/>
              </a:ln>
              <a:solidFill>
                <a:schemeClr val="accent4">
                  <a:lumMod val="50000"/>
                </a:schemeClr>
              </a:solidFill>
              <a:effectLst/>
              <a:uLnTx/>
              <a:uFillTx/>
              <a:cs typeface="+mn-ea"/>
              <a:sym typeface="+mn-lt"/>
            </a:endParaRPr>
          </a:p>
          <a:p>
            <a:pPr marL="342900" lvl="1" indent="-342900">
              <a:buFont typeface="Wingdings" panose="05000000000000000000" pitchFamily="2" charset="2"/>
              <a:buChar char="Ø"/>
              <a:defRPr/>
            </a:pPr>
            <a:endParaRPr kumimoji="0" lang="en-US" b="0" i="0" u="none" strike="noStrike" kern="1200" cap="none" spc="0" normalizeH="0" baseline="0" noProof="0" dirty="0">
              <a:ln>
                <a:noFill/>
              </a:ln>
              <a:solidFill>
                <a:schemeClr val="accent4">
                  <a:lumMod val="50000"/>
                </a:schemeClr>
              </a:solidFill>
              <a:effectLst/>
              <a:uLnTx/>
              <a:uFillTx/>
              <a:cs typeface="+mn-ea"/>
              <a:sym typeface="+mn-lt"/>
            </a:endParaRPr>
          </a:p>
          <a:p>
            <a:pPr marL="0" lvl="1">
              <a:buFont typeface="Courier New" panose="02070309020205020404" pitchFamily="49" charset="0"/>
              <a:buChar char="o"/>
              <a:defRPr/>
            </a:pPr>
            <a:endParaRPr kumimoji="0" lang="en-US" b="0" i="0" u="none" strike="noStrike" kern="1200" cap="none" spc="0" normalizeH="0" baseline="0" noProof="0" dirty="0">
              <a:ln>
                <a:noFill/>
              </a:ln>
              <a:solidFill>
                <a:schemeClr val="accent4">
                  <a:lumMod val="50000"/>
                </a:schemeClr>
              </a:solidFill>
              <a:effectLst/>
              <a:uLnTx/>
              <a:uFillTx/>
              <a:cs typeface="+mn-ea"/>
              <a:sym typeface="+mn-lt"/>
            </a:endParaRPr>
          </a:p>
        </p:txBody>
      </p:sp>
      <p:pic>
        <p:nvPicPr>
          <p:cNvPr id="20" name="Picture 19" descr="A close up of a painting&#10;&#10;AI-generated content may be incorrect.">
            <a:extLst>
              <a:ext uri="{FF2B5EF4-FFF2-40B4-BE49-F238E27FC236}">
                <a16:creationId xmlns:a16="http://schemas.microsoft.com/office/drawing/2014/main" id="{8A1321D7-29C5-D97F-3FC8-E776E7818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264" y="640377"/>
            <a:ext cx="2449471" cy="5577245"/>
          </a:xfrm>
          <a:prstGeom prst="rect">
            <a:avLst/>
          </a:prstGeom>
        </p:spPr>
      </p:pic>
    </p:spTree>
    <p:extLst>
      <p:ext uri="{BB962C8B-B14F-4D97-AF65-F5344CB8AC3E}">
        <p14:creationId xmlns:p14="http://schemas.microsoft.com/office/powerpoint/2010/main" val="1064804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198FD-6037-CD05-3F32-8B320C626D0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EA76279-E483-C13E-2430-033218B63F86}"/>
              </a:ext>
            </a:extLst>
          </p:cNvPr>
          <p:cNvSpPr txBox="1"/>
          <p:nvPr/>
        </p:nvSpPr>
        <p:spPr>
          <a:xfrm>
            <a:off x="258039" y="5908533"/>
            <a:ext cx="7413694" cy="399020"/>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200" b="0" i="1" u="none" strike="noStrike" kern="1200" cap="none" spc="0" normalizeH="0" baseline="0" noProof="0">
                <a:ln>
                  <a:noFill/>
                </a:ln>
                <a:solidFill>
                  <a:srgbClr val="0E2841">
                    <a:lumMod val="90000"/>
                    <a:lumOff val="10000"/>
                  </a:srgbClr>
                </a:solidFill>
                <a:effectLst/>
                <a:uLnTx/>
                <a:uFillTx/>
                <a:cs typeface="+mn-ea"/>
                <a:sym typeface="+mn-lt"/>
              </a:rPr>
              <a:t>Unintended consequences of external interventions</a:t>
            </a:r>
          </a:p>
        </p:txBody>
      </p:sp>
      <p:pic>
        <p:nvPicPr>
          <p:cNvPr id="3" name="Picture 2" descr="Diagram of a diagram&#10;&#10;AI-generated content may be incorrect.">
            <a:extLst>
              <a:ext uri="{FF2B5EF4-FFF2-40B4-BE49-F238E27FC236}">
                <a16:creationId xmlns:a16="http://schemas.microsoft.com/office/drawing/2014/main" id="{75AB67C8-5FB9-65C5-863E-41D21175D617}"/>
              </a:ext>
            </a:extLst>
          </p:cNvPr>
          <p:cNvPicPr>
            <a:picLocks noChangeAspect="1"/>
          </p:cNvPicPr>
          <p:nvPr/>
        </p:nvPicPr>
        <p:blipFill>
          <a:blip r:embed="rId2"/>
          <a:stretch>
            <a:fillRect/>
          </a:stretch>
        </p:blipFill>
        <p:spPr>
          <a:xfrm>
            <a:off x="376449" y="693191"/>
            <a:ext cx="7176875" cy="4837893"/>
          </a:xfrm>
          <a:prstGeom prst="rect">
            <a:avLst/>
          </a:prstGeom>
        </p:spPr>
      </p:pic>
      <p:pic>
        <p:nvPicPr>
          <p:cNvPr id="6" name="Picture 5">
            <a:extLst>
              <a:ext uri="{FF2B5EF4-FFF2-40B4-BE49-F238E27FC236}">
                <a16:creationId xmlns:a16="http://schemas.microsoft.com/office/drawing/2014/main" id="{2816C6FC-8BF1-1034-5FC6-5F0FED4557C4}"/>
              </a:ext>
            </a:extLst>
          </p:cNvPr>
          <p:cNvPicPr>
            <a:picLocks noChangeAspect="1"/>
          </p:cNvPicPr>
          <p:nvPr/>
        </p:nvPicPr>
        <p:blipFill>
          <a:blip r:embed="rId3"/>
          <a:srcRect l="12565" t="3985" r="11488" b="6324"/>
          <a:stretch>
            <a:fillRect/>
          </a:stretch>
        </p:blipFill>
        <p:spPr>
          <a:xfrm>
            <a:off x="8178221" y="3531227"/>
            <a:ext cx="2399408" cy="1999857"/>
          </a:xfrm>
          <a:prstGeom prst="rect">
            <a:avLst/>
          </a:prstGeom>
        </p:spPr>
      </p:pic>
      <p:sp>
        <p:nvSpPr>
          <p:cNvPr id="7" name="TextBox 6">
            <a:extLst>
              <a:ext uri="{FF2B5EF4-FFF2-40B4-BE49-F238E27FC236}">
                <a16:creationId xmlns:a16="http://schemas.microsoft.com/office/drawing/2014/main" id="{DED43685-24D5-D16F-ECC8-8351C0A506AE}"/>
              </a:ext>
            </a:extLst>
          </p:cNvPr>
          <p:cNvSpPr txBox="1"/>
          <p:nvPr/>
        </p:nvSpPr>
        <p:spPr>
          <a:xfrm>
            <a:off x="7795969" y="5422887"/>
            <a:ext cx="4279768" cy="971292"/>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1000"/>
              </a:spcBef>
              <a:spcAft>
                <a:spcPts val="1067"/>
              </a:spcAft>
              <a:buClrTx/>
              <a:buSzTx/>
              <a:buFont typeface="Wingdings" panose="05000000000000000000" pitchFamily="2" charset="2"/>
              <a:buChar char="Ø"/>
              <a:tabLst/>
              <a:defRPr/>
            </a:pPr>
            <a:r>
              <a:rPr kumimoji="0" lang="en-GB" b="0" i="1" u="none" strike="noStrike" kern="1200" cap="none" spc="0" normalizeH="0" baseline="0" noProof="0">
                <a:ln>
                  <a:noFill/>
                </a:ln>
                <a:solidFill>
                  <a:srgbClr val="5B9BD5">
                    <a:lumMod val="50000"/>
                  </a:srgbClr>
                </a:solidFill>
                <a:effectLst/>
                <a:uLnTx/>
                <a:uFillTx/>
                <a:cs typeface="+mn-ea"/>
                <a:sym typeface="+mn-lt"/>
              </a:rPr>
              <a:t>When a solution appears to fix symptoms in the short term, but side effects perpetuate the situation</a:t>
            </a:r>
            <a:endParaRPr kumimoji="0" lang="en-GB" b="0" i="0" u="none" strike="noStrike" kern="1200" cap="none" spc="0" normalizeH="0" baseline="0" noProof="0">
              <a:ln>
                <a:noFill/>
              </a:ln>
              <a:solidFill>
                <a:srgbClr val="5B9BD5">
                  <a:lumMod val="50000"/>
                </a:srgbClr>
              </a:solidFill>
              <a:effectLst/>
              <a:uLnTx/>
              <a:uFillTx/>
              <a:cs typeface="+mn-ea"/>
              <a:sym typeface="+mn-lt"/>
            </a:endParaRPr>
          </a:p>
        </p:txBody>
      </p:sp>
    </p:spTree>
    <p:extLst>
      <p:ext uri="{BB962C8B-B14F-4D97-AF65-F5344CB8AC3E}">
        <p14:creationId xmlns:p14="http://schemas.microsoft.com/office/powerpoint/2010/main" val="2693593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F2AA21-1617-5945-A4A5-32B0C85BF6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92FC14AD-7316-44A7-96A3-9154B50FE85C}" type="slidenum">
              <a:rPr kumimoji="0" lang="en-GB" sz="1467" b="1" i="0" u="none" strike="noStrike" kern="1200" cap="none" spc="0" normalizeH="0" baseline="0" noProof="0" smtClean="0">
                <a:ln>
                  <a:noFill/>
                </a:ln>
                <a:solidFill>
                  <a:srgbClr val="FFFFFF"/>
                </a:solidFill>
                <a:effectLst/>
                <a:uLnTx/>
                <a:uFillTx/>
                <a:latin typeface="+mn-lt"/>
                <a:ea typeface="+mn-ea"/>
                <a:cs typeface="+mn-ea"/>
                <a:sym typeface="+mn-lt"/>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26</a:t>
            </a:fld>
            <a:endParaRPr kumimoji="0" lang="en-GB" sz="1467" b="1" i="0" u="none" strike="noStrike" kern="1200" cap="none" spc="0" normalizeH="0" baseline="0" noProof="0">
              <a:ln>
                <a:noFill/>
              </a:ln>
              <a:solidFill>
                <a:srgbClr val="FFFFFF"/>
              </a:solidFill>
              <a:effectLst/>
              <a:uLnTx/>
              <a:uFillTx/>
              <a:latin typeface="+mn-lt"/>
              <a:ea typeface="+mn-ea"/>
              <a:cs typeface="+mn-ea"/>
              <a:sym typeface="+mn-lt"/>
            </a:endParaRPr>
          </a:p>
        </p:txBody>
      </p:sp>
      <p:sp>
        <p:nvSpPr>
          <p:cNvPr id="6" name="TextBox 5">
            <a:extLst>
              <a:ext uri="{FF2B5EF4-FFF2-40B4-BE49-F238E27FC236}">
                <a16:creationId xmlns:a16="http://schemas.microsoft.com/office/drawing/2014/main" id="{B641E08B-1060-34FA-9AC4-BA43651DAA26}"/>
              </a:ext>
            </a:extLst>
          </p:cNvPr>
          <p:cNvSpPr txBox="1"/>
          <p:nvPr/>
        </p:nvSpPr>
        <p:spPr>
          <a:xfrm>
            <a:off x="4566121" y="5832172"/>
            <a:ext cx="8150152" cy="426848"/>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2400" b="0" i="1" u="none" strike="noStrike" kern="1200" cap="none" spc="0" normalizeH="0" baseline="0" noProof="0">
                <a:ln>
                  <a:noFill/>
                </a:ln>
                <a:solidFill>
                  <a:srgbClr val="0E2841">
                    <a:lumMod val="90000"/>
                    <a:lumOff val="10000"/>
                  </a:srgbClr>
                </a:solidFill>
                <a:effectLst/>
                <a:uLnTx/>
                <a:uFillTx/>
                <a:cs typeface="+mn-ea"/>
                <a:sym typeface="+mn-lt"/>
              </a:rPr>
              <a:t>Context-based understanding and engagement</a:t>
            </a:r>
          </a:p>
        </p:txBody>
      </p:sp>
      <p:pic>
        <p:nvPicPr>
          <p:cNvPr id="2" name="Picture 1" descr="A diagram of a diagram&#10;&#10;AI-generated content may be incorrect.">
            <a:extLst>
              <a:ext uri="{FF2B5EF4-FFF2-40B4-BE49-F238E27FC236}">
                <a16:creationId xmlns:a16="http://schemas.microsoft.com/office/drawing/2014/main" id="{670DBA49-FC05-40D2-7B8D-733B2848EEF2}"/>
              </a:ext>
            </a:extLst>
          </p:cNvPr>
          <p:cNvPicPr>
            <a:picLocks noChangeAspect="1"/>
          </p:cNvPicPr>
          <p:nvPr/>
        </p:nvPicPr>
        <p:blipFill>
          <a:blip r:embed="rId2"/>
          <a:stretch>
            <a:fillRect/>
          </a:stretch>
        </p:blipFill>
        <p:spPr>
          <a:xfrm>
            <a:off x="543112" y="282435"/>
            <a:ext cx="7689924" cy="5351186"/>
          </a:xfrm>
          <a:prstGeom prst="rect">
            <a:avLst/>
          </a:prstGeom>
        </p:spPr>
      </p:pic>
    </p:spTree>
    <p:extLst>
      <p:ext uri="{BB962C8B-B14F-4D97-AF65-F5344CB8AC3E}">
        <p14:creationId xmlns:p14="http://schemas.microsoft.com/office/powerpoint/2010/main" val="1718375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FD8067-0B9E-6CD7-1EE0-0905518DF401}"/>
              </a:ext>
            </a:extLst>
          </p:cNvPr>
          <p:cNvSpPr>
            <a:spLocks noGrp="1"/>
          </p:cNvSpPr>
          <p:nvPr>
            <p:ph type="sldNum" idx="12"/>
          </p:nvPr>
        </p:nvSpPr>
        <p:spPr>
          <a:xfrm>
            <a:off x="11699893" y="6457571"/>
            <a:ext cx="424400" cy="365200"/>
          </a:xfrm>
        </p:spPr>
        <p:txBody>
          <a:bodyPr spcFirstLastPara="1" wrap="square" lIns="68575" tIns="34275" rIns="68575" bIns="34275" anchor="ctr" anchorCtr="0">
            <a:normAutofit/>
          </a:bodyPr>
          <a:lstStyle/>
          <a:p>
            <a:pPr>
              <a:lnSpc>
                <a:spcPct val="90000"/>
              </a:lnSpc>
              <a:spcAft>
                <a:spcPts val="600"/>
              </a:spcAft>
            </a:pPr>
            <a:fld id="{00000000-1234-1234-1234-123412341234}" type="slidenum">
              <a:rPr lang="en-GB" smtClean="0">
                <a:latin typeface="+mn-lt"/>
                <a:ea typeface="+mn-ea"/>
                <a:cs typeface="+mn-ea"/>
                <a:sym typeface="+mn-lt"/>
              </a:rPr>
              <a:pPr>
                <a:lnSpc>
                  <a:spcPct val="90000"/>
                </a:lnSpc>
                <a:spcAft>
                  <a:spcPts val="600"/>
                </a:spcAft>
              </a:pPr>
              <a:t>27</a:t>
            </a:fld>
            <a:endParaRPr lang="en-GB">
              <a:latin typeface="+mn-lt"/>
              <a:ea typeface="+mn-ea"/>
              <a:cs typeface="+mn-ea"/>
              <a:sym typeface="+mn-lt"/>
            </a:endParaRPr>
          </a:p>
        </p:txBody>
      </p:sp>
      <p:sp>
        <p:nvSpPr>
          <p:cNvPr id="5" name="Content Placeholder 2">
            <a:extLst>
              <a:ext uri="{FF2B5EF4-FFF2-40B4-BE49-F238E27FC236}">
                <a16:creationId xmlns:a16="http://schemas.microsoft.com/office/drawing/2014/main" id="{C97105CC-969A-8C14-357C-1B6566903597}"/>
              </a:ext>
            </a:extLst>
          </p:cNvPr>
          <p:cNvSpPr txBox="1">
            <a:spLocks/>
          </p:cNvSpPr>
          <p:nvPr/>
        </p:nvSpPr>
        <p:spPr>
          <a:xfrm>
            <a:off x="437886" y="1132602"/>
            <a:ext cx="8670838" cy="4592794"/>
          </a:xfrm>
          <a:prstGeom prst="rect">
            <a:avLst/>
          </a:prstGeom>
          <a:no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defRPr/>
            </a:pPr>
            <a:endParaRPr kumimoji="0" lang="en-US" b="0" i="0" u="none" strike="noStrike" kern="1200" cap="none" spc="0" normalizeH="0" baseline="0" noProof="0" dirty="0">
              <a:ln>
                <a:noFill/>
              </a:ln>
              <a:solidFill>
                <a:schemeClr val="accent4">
                  <a:lumMod val="50000"/>
                </a:schemeClr>
              </a:solidFill>
              <a:effectLst/>
              <a:uLnTx/>
              <a:uFillTx/>
              <a:cs typeface="+mn-ea"/>
              <a:sym typeface="+mn-lt"/>
            </a:endParaRPr>
          </a:p>
          <a:p>
            <a:pPr marL="0" lvl="1" indent="0">
              <a:buNone/>
              <a:defRPr/>
            </a:pPr>
            <a:r>
              <a:rPr lang="en-US" u="sng" dirty="0">
                <a:solidFill>
                  <a:schemeClr val="accent4">
                    <a:lumMod val="50000"/>
                  </a:schemeClr>
                </a:solidFill>
                <a:cs typeface="+mn-ea"/>
                <a:sym typeface="+mn-lt"/>
              </a:rPr>
              <a:t>Safety risks and adaptive strategies</a:t>
            </a:r>
            <a:r>
              <a:rPr lang="en-US" dirty="0">
                <a:solidFill>
                  <a:schemeClr val="accent4">
                    <a:lumMod val="50000"/>
                  </a:schemeClr>
                </a:solidFill>
                <a:cs typeface="+mn-ea"/>
                <a:sym typeface="+mn-lt"/>
              </a:rPr>
              <a:t>: </a:t>
            </a:r>
          </a:p>
          <a:p>
            <a:pPr marL="0" marR="0" lvl="1" indent="0" fontAlgn="auto">
              <a:spcBef>
                <a:spcPts val="500"/>
              </a:spcBef>
              <a:spcAft>
                <a:spcPts val="0"/>
              </a:spcAft>
              <a:buClrTx/>
              <a:buSzTx/>
              <a:buNone/>
              <a:tabLst/>
              <a:defRPr/>
            </a:pPr>
            <a:r>
              <a:rPr lang="en-US" dirty="0">
                <a:solidFill>
                  <a:schemeClr val="accent4">
                    <a:lumMod val="50000"/>
                  </a:schemeClr>
                </a:solidFill>
                <a:cs typeface="+mn-ea"/>
                <a:sym typeface="+mn-lt"/>
              </a:rPr>
              <a:t>Safety hazards, adaptative strategies, perceived risks, vulnerability, affordability</a:t>
            </a:r>
          </a:p>
          <a:p>
            <a:pPr marL="342900" marR="0" lvl="1" indent="-342900" fontAlgn="auto">
              <a:spcBef>
                <a:spcPts val="500"/>
              </a:spcBef>
              <a:spcAft>
                <a:spcPts val="0"/>
              </a:spcAft>
              <a:buClrTx/>
              <a:buSzTx/>
              <a:buFont typeface="Wingdings" panose="05000000000000000000" pitchFamily="2" charset="2"/>
              <a:buChar char="Ø"/>
              <a:tabLst/>
              <a:defRPr/>
            </a:pPr>
            <a:r>
              <a:rPr lang="en-US" i="1" dirty="0">
                <a:solidFill>
                  <a:schemeClr val="accent4">
                    <a:lumMod val="50000"/>
                  </a:schemeClr>
                </a:solidFill>
                <a:cs typeface="+mn-ea"/>
                <a:sym typeface="+mn-lt"/>
              </a:rPr>
              <a:t>Coping mechanisms can reduce </a:t>
            </a:r>
            <a:r>
              <a:rPr kumimoji="0" lang="en-US" b="0" i="1" u="none" strike="noStrike" kern="1200" cap="none" spc="0" normalizeH="0" baseline="0" noProof="0" dirty="0">
                <a:ln>
                  <a:noFill/>
                </a:ln>
                <a:solidFill>
                  <a:schemeClr val="accent4">
                    <a:lumMod val="50000"/>
                  </a:schemeClr>
                </a:solidFill>
                <a:effectLst/>
                <a:uLnTx/>
                <a:uFillTx/>
                <a:cs typeface="+mn-ea"/>
                <a:sym typeface="+mn-lt"/>
              </a:rPr>
              <a:t>the perception of risks</a:t>
            </a:r>
            <a:r>
              <a:rPr lang="en-US" i="1" dirty="0">
                <a:solidFill>
                  <a:schemeClr val="accent4">
                    <a:lumMod val="50000"/>
                  </a:schemeClr>
                </a:solidFill>
                <a:cs typeface="+mn-ea"/>
                <a:sym typeface="+mn-lt"/>
              </a:rPr>
              <a:t> and</a:t>
            </a:r>
            <a:r>
              <a:rPr kumimoji="0" lang="en-US" b="0" i="1" u="none" strike="noStrike" kern="1200" cap="none" spc="0" normalizeH="0" baseline="0" noProof="0" dirty="0">
                <a:ln>
                  <a:noFill/>
                </a:ln>
                <a:solidFill>
                  <a:schemeClr val="accent4">
                    <a:lumMod val="50000"/>
                  </a:schemeClr>
                </a:solidFill>
                <a:effectLst/>
                <a:uLnTx/>
                <a:uFillTx/>
                <a:cs typeface="+mn-ea"/>
                <a:sym typeface="+mn-lt"/>
              </a:rPr>
              <a:t> sustain demand for informal supply, while marginalization multiplies vulnerability to hazards and disasters</a:t>
            </a:r>
          </a:p>
          <a:p>
            <a:pPr marL="342900" marR="0" lvl="1" indent="-342900" fontAlgn="auto">
              <a:spcBef>
                <a:spcPts val="500"/>
              </a:spcBef>
              <a:spcAft>
                <a:spcPts val="0"/>
              </a:spcAft>
              <a:buClrTx/>
              <a:buSzTx/>
              <a:buFont typeface="Wingdings" panose="05000000000000000000" pitchFamily="2" charset="2"/>
              <a:buChar char="Ø"/>
              <a:tabLst/>
              <a:defRPr/>
            </a:pPr>
            <a:endParaRPr kumimoji="0" lang="en-US" b="0" i="1" u="none" strike="noStrike" kern="1200" cap="none" spc="0" normalizeH="0" baseline="0" noProof="0" dirty="0">
              <a:ln>
                <a:noFill/>
              </a:ln>
              <a:solidFill>
                <a:schemeClr val="accent4">
                  <a:lumMod val="50000"/>
                </a:schemeClr>
              </a:solidFill>
              <a:effectLst/>
              <a:uLnTx/>
              <a:uFillTx/>
              <a:cs typeface="+mn-ea"/>
              <a:sym typeface="+mn-lt"/>
            </a:endParaRPr>
          </a:p>
          <a:p>
            <a:pPr marL="114300" lvl="1" indent="-342900">
              <a:defRPr/>
            </a:pPr>
            <a:r>
              <a:rPr lang="en-US" u="sng" dirty="0">
                <a:solidFill>
                  <a:schemeClr val="accent4">
                    <a:lumMod val="50000"/>
                  </a:schemeClr>
                </a:solidFill>
                <a:cs typeface="+mn-ea"/>
                <a:sym typeface="+mn-lt"/>
              </a:rPr>
              <a:t>Dominance of informal supply</a:t>
            </a:r>
            <a:r>
              <a:rPr lang="en-US" dirty="0">
                <a:solidFill>
                  <a:schemeClr val="accent4">
                    <a:lumMod val="50000"/>
                  </a:schemeClr>
                </a:solidFill>
                <a:cs typeface="+mn-ea"/>
                <a:sym typeface="+mn-lt"/>
              </a:rPr>
              <a:t>: </a:t>
            </a:r>
          </a:p>
          <a:p>
            <a:pPr marL="0" lvl="1" indent="0">
              <a:buNone/>
              <a:defRPr/>
            </a:pPr>
            <a:r>
              <a:rPr lang="en-US" dirty="0">
                <a:solidFill>
                  <a:schemeClr val="accent4">
                    <a:lumMod val="50000"/>
                  </a:schemeClr>
                </a:solidFill>
                <a:cs typeface="+mn-ea"/>
                <a:sym typeface="+mn-lt"/>
              </a:rPr>
              <a:t>Community representation, flexibility and affordability, market dominance, instances of collusion</a:t>
            </a:r>
          </a:p>
          <a:p>
            <a:pPr marL="342900" lvl="1" indent="-342900">
              <a:buFont typeface="Wingdings" panose="05000000000000000000" pitchFamily="2" charset="2"/>
              <a:buChar char="Ø"/>
              <a:defRPr/>
            </a:pPr>
            <a:r>
              <a:rPr lang="en-US" i="1" dirty="0">
                <a:solidFill>
                  <a:schemeClr val="accent4">
                    <a:lumMod val="50000"/>
                  </a:schemeClr>
                </a:solidFill>
                <a:cs typeface="+mn-ea"/>
                <a:sym typeface="+mn-lt"/>
              </a:rPr>
              <a:t>Dominance of informal supply increases support for informal electricity and reduces the capacity to expand formal infrastructures</a:t>
            </a:r>
          </a:p>
          <a:p>
            <a:pPr marL="342900" marR="0" lvl="1" indent="-342900" fontAlgn="auto">
              <a:spcBef>
                <a:spcPts val="500"/>
              </a:spcBef>
              <a:spcAft>
                <a:spcPts val="0"/>
              </a:spcAft>
              <a:buClrTx/>
              <a:buSzTx/>
              <a:buFont typeface="Wingdings" panose="05000000000000000000" pitchFamily="2" charset="2"/>
              <a:buChar char="Ø"/>
              <a:tabLst/>
              <a:defRPr/>
            </a:pPr>
            <a:endParaRPr kumimoji="0" lang="en-US" b="0" i="1" u="none" strike="noStrike" kern="1200" cap="none" spc="0" normalizeH="0" baseline="0" noProof="0" dirty="0">
              <a:ln>
                <a:noFill/>
              </a:ln>
              <a:solidFill>
                <a:schemeClr val="accent4">
                  <a:lumMod val="50000"/>
                </a:schemeClr>
              </a:solidFill>
              <a:effectLst/>
              <a:uLnTx/>
              <a:uFillTx/>
              <a:cs typeface="+mn-ea"/>
              <a:sym typeface="+mn-lt"/>
            </a:endParaRPr>
          </a:p>
          <a:p>
            <a:pPr marL="342900" marR="0" lvl="1" indent="-342900" fontAlgn="auto">
              <a:spcBef>
                <a:spcPts val="500"/>
              </a:spcBef>
              <a:spcAft>
                <a:spcPts val="0"/>
              </a:spcAft>
              <a:buClrTx/>
              <a:buSzTx/>
              <a:buFont typeface="Wingdings" panose="05000000000000000000" pitchFamily="2" charset="2"/>
              <a:buChar char="Ø"/>
              <a:tabLst/>
              <a:defRPr/>
            </a:pPr>
            <a:endParaRPr kumimoji="0" lang="en-US" b="0" i="1" u="none" strike="noStrike" kern="1200" cap="none" spc="0" normalizeH="0" baseline="0" noProof="0" dirty="0">
              <a:ln>
                <a:noFill/>
              </a:ln>
              <a:solidFill>
                <a:schemeClr val="accent4">
                  <a:lumMod val="50000"/>
                </a:schemeClr>
              </a:solidFill>
              <a:effectLst/>
              <a:uLnTx/>
              <a:uFillTx/>
              <a:cs typeface="+mn-ea"/>
              <a:sym typeface="+mn-lt"/>
            </a:endParaRPr>
          </a:p>
          <a:p>
            <a:pPr marL="0" marR="0" lvl="1" indent="0" fontAlgn="auto">
              <a:spcBef>
                <a:spcPts val="500"/>
              </a:spcBef>
              <a:spcAft>
                <a:spcPts val="0"/>
              </a:spcAft>
              <a:buClrTx/>
              <a:buSzTx/>
              <a:buNone/>
              <a:tabLst/>
              <a:defRPr/>
            </a:pPr>
            <a:endParaRPr kumimoji="0" lang="en-US" b="0" i="0" u="none" strike="noStrike" kern="1200" cap="none" spc="0" normalizeH="0" baseline="0" noProof="0" dirty="0">
              <a:ln>
                <a:noFill/>
              </a:ln>
              <a:solidFill>
                <a:schemeClr val="accent4">
                  <a:lumMod val="50000"/>
                </a:schemeClr>
              </a:solidFill>
              <a:effectLst/>
              <a:uLnTx/>
              <a:uFillTx/>
              <a:cs typeface="+mn-ea"/>
              <a:sym typeface="+mn-lt"/>
            </a:endParaRPr>
          </a:p>
        </p:txBody>
      </p:sp>
      <p:pic>
        <p:nvPicPr>
          <p:cNvPr id="20" name="Picture 19" descr="A close up of a painting&#10;&#10;AI-generated content may be incorrect.">
            <a:extLst>
              <a:ext uri="{FF2B5EF4-FFF2-40B4-BE49-F238E27FC236}">
                <a16:creationId xmlns:a16="http://schemas.microsoft.com/office/drawing/2014/main" id="{15C8B951-F30F-7242-6436-F4D2B9264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264" y="640377"/>
            <a:ext cx="2449471" cy="5577245"/>
          </a:xfrm>
          <a:prstGeom prst="rect">
            <a:avLst/>
          </a:prstGeom>
        </p:spPr>
      </p:pic>
      <p:sp>
        <p:nvSpPr>
          <p:cNvPr id="2" name="Title 1">
            <a:extLst>
              <a:ext uri="{FF2B5EF4-FFF2-40B4-BE49-F238E27FC236}">
                <a16:creationId xmlns:a16="http://schemas.microsoft.com/office/drawing/2014/main" id="{2D1BD103-9F64-3965-71DE-5862E72DA5F7}"/>
              </a:ext>
            </a:extLst>
          </p:cNvPr>
          <p:cNvSpPr txBox="1">
            <a:spLocks/>
          </p:cNvSpPr>
          <p:nvPr/>
        </p:nvSpPr>
        <p:spPr>
          <a:xfrm>
            <a:off x="363091" y="184569"/>
            <a:ext cx="10690000" cy="1325600"/>
          </a:xfrm>
          <a:prstGeom prst="rect">
            <a:avLst/>
          </a:prstGeom>
          <a:noFill/>
          <a:ln>
            <a:noFill/>
          </a:ln>
        </p:spPr>
        <p:txBody>
          <a:bodyPr spcFirstLastPara="1" vert="horz" wrap="square" lIns="68575" tIns="34275" rIns="68575" bIns="34275"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spcAft>
                <a:spcPts val="600"/>
              </a:spcAft>
              <a:buClr>
                <a:schemeClr val="dk1"/>
              </a:buClr>
              <a:buSzPts val="4400"/>
            </a:pPr>
            <a:r>
              <a:rPr lang="en-US" sz="4000" b="0" i="0" u="none" strike="noStrike" cap="none">
                <a:solidFill>
                  <a:schemeClr val="dk1"/>
                </a:solidFill>
                <a:latin typeface="+mn-lt"/>
                <a:ea typeface="+mn-ea"/>
                <a:cs typeface="+mn-ea"/>
                <a:sym typeface="+mn-lt"/>
              </a:rPr>
              <a:t>Key themes and patterns</a:t>
            </a:r>
          </a:p>
        </p:txBody>
      </p:sp>
    </p:spTree>
    <p:extLst>
      <p:ext uri="{BB962C8B-B14F-4D97-AF65-F5344CB8AC3E}">
        <p14:creationId xmlns:p14="http://schemas.microsoft.com/office/powerpoint/2010/main" val="436266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C6F98D-7EFD-1840-8C4B-77A1BA418F19}"/>
              </a:ext>
            </a:extLst>
          </p:cNvPr>
          <p:cNvSpPr>
            <a:spLocks noGrp="1"/>
          </p:cNvSpPr>
          <p:nvPr>
            <p:ph type="sldNum" sz="quarter" idx="12"/>
          </p:nvPr>
        </p:nvSpPr>
        <p:spPr/>
        <p:txBody>
          <a:bodyPr/>
          <a:lstStyle/>
          <a:p>
            <a:fld id="{92FC14AD-7316-44A7-96A3-9154B50FE85C}" type="slidenum">
              <a:rPr lang="en-GB" smtClean="0">
                <a:latin typeface="+mn-lt"/>
                <a:ea typeface="+mn-ea"/>
                <a:cs typeface="+mn-ea"/>
                <a:sym typeface="+mn-lt"/>
              </a:rPr>
              <a:t>28</a:t>
            </a:fld>
            <a:endParaRPr lang="en-GB">
              <a:latin typeface="+mn-lt"/>
              <a:ea typeface="+mn-ea"/>
              <a:cs typeface="+mn-ea"/>
              <a:sym typeface="+mn-lt"/>
            </a:endParaRPr>
          </a:p>
        </p:txBody>
      </p:sp>
      <p:pic>
        <p:nvPicPr>
          <p:cNvPr id="5" name="Picture 4" descr="A diagram of a diagram&#10;&#10;AI-generated content may be incorrect.">
            <a:extLst>
              <a:ext uri="{FF2B5EF4-FFF2-40B4-BE49-F238E27FC236}">
                <a16:creationId xmlns:a16="http://schemas.microsoft.com/office/drawing/2014/main" id="{63C668CB-5CE1-0347-A9BA-3C7E0907ACCE}"/>
              </a:ext>
            </a:extLst>
          </p:cNvPr>
          <p:cNvPicPr>
            <a:picLocks noChangeAspect="1"/>
          </p:cNvPicPr>
          <p:nvPr/>
        </p:nvPicPr>
        <p:blipFill rotWithShape="1">
          <a:blip r:embed="rId2"/>
          <a:srcRect l="428" t="5142" b="2093"/>
          <a:stretch>
            <a:fillRect/>
          </a:stretch>
        </p:blipFill>
        <p:spPr bwMode="auto">
          <a:xfrm>
            <a:off x="801277" y="263992"/>
            <a:ext cx="9234951" cy="57220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3717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BB4038-7CAF-5880-C573-1376EB6BFE77}"/>
            </a:ext>
          </a:extLst>
        </p:cNvPr>
        <p:cNvGrpSpPr/>
        <p:nvPr/>
      </p:nvGrpSpPr>
      <p:grpSpPr>
        <a:xfrm>
          <a:off x="0" y="0"/>
          <a:ext cx="0" cy="0"/>
          <a:chOff x="0" y="0"/>
          <a:chExt cx="0" cy="0"/>
        </a:xfrm>
      </p:grpSpPr>
      <p:pic>
        <p:nvPicPr>
          <p:cNvPr id="5" name="Picture 4" descr="Lotus cloth patterns in black and white">
            <a:extLst>
              <a:ext uri="{FF2B5EF4-FFF2-40B4-BE49-F238E27FC236}">
                <a16:creationId xmlns:a16="http://schemas.microsoft.com/office/drawing/2014/main" id="{814E3B93-1577-5FD3-8DA0-76649063380C}"/>
              </a:ext>
            </a:extLst>
          </p:cNvPr>
          <p:cNvPicPr>
            <a:picLocks noChangeAspect="1"/>
          </p:cNvPicPr>
          <p:nvPr/>
        </p:nvPicPr>
        <p:blipFill>
          <a:blip r:embed="rId2"/>
          <a:srcRect l="15592" r="25073" b="-1"/>
          <a:stretch>
            <a:fillRect/>
          </a:stretch>
        </p:blipFill>
        <p:spPr>
          <a:xfrm>
            <a:off x="9918905" y="2354618"/>
            <a:ext cx="1903329" cy="2141242"/>
          </a:xfrm>
          <a:prstGeom prst="rect">
            <a:avLst/>
          </a:prstGeom>
        </p:spPr>
      </p:pic>
      <p:sp>
        <p:nvSpPr>
          <p:cNvPr id="7" name="Title 6">
            <a:extLst>
              <a:ext uri="{FF2B5EF4-FFF2-40B4-BE49-F238E27FC236}">
                <a16:creationId xmlns:a16="http://schemas.microsoft.com/office/drawing/2014/main" id="{C2C55632-55EF-60BA-04E7-14894FCDB2BF}"/>
              </a:ext>
            </a:extLst>
          </p:cNvPr>
          <p:cNvSpPr>
            <a:spLocks noGrp="1"/>
          </p:cNvSpPr>
          <p:nvPr>
            <p:ph type="title"/>
          </p:nvPr>
        </p:nvSpPr>
        <p:spPr>
          <a:xfrm>
            <a:off x="588119" y="338762"/>
            <a:ext cx="10515600" cy="1325563"/>
          </a:xfrm>
        </p:spPr>
        <p:txBody>
          <a:bodyPr/>
          <a:lstStyle/>
          <a:p>
            <a:r>
              <a:rPr lang="en-GB">
                <a:latin typeface="+mn-lt"/>
                <a:ea typeface="+mn-ea"/>
                <a:cs typeface="+mn-ea"/>
                <a:sym typeface="+mn-lt"/>
              </a:rPr>
              <a:t>Workshop - Keywords</a:t>
            </a:r>
          </a:p>
        </p:txBody>
      </p:sp>
      <p:pic>
        <p:nvPicPr>
          <p:cNvPr id="11" name="Picture 10">
            <a:extLst>
              <a:ext uri="{FF2B5EF4-FFF2-40B4-BE49-F238E27FC236}">
                <a16:creationId xmlns:a16="http://schemas.microsoft.com/office/drawing/2014/main" id="{03BDB784-C3AC-FF56-67E3-300587A7E9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16214" t="11510" r="19215" b="10937"/>
          <a:stretch>
            <a:fillRect/>
          </a:stretch>
        </p:blipFill>
        <p:spPr>
          <a:xfrm>
            <a:off x="1109341" y="1777243"/>
            <a:ext cx="7905038" cy="4094886"/>
          </a:xfrm>
          <a:prstGeom prst="rect">
            <a:avLst/>
          </a:prstGeom>
        </p:spPr>
      </p:pic>
    </p:spTree>
    <p:extLst>
      <p:ext uri="{BB962C8B-B14F-4D97-AF65-F5344CB8AC3E}">
        <p14:creationId xmlns:p14="http://schemas.microsoft.com/office/powerpoint/2010/main" val="686884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6AF18-9E1E-00D2-501D-0DE273286D24}"/>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DBDADE33-4971-415C-B074-702D178E7A11}"/>
              </a:ext>
            </a:extLst>
          </p:cNvPr>
          <p:cNvSpPr/>
          <p:nvPr/>
        </p:nvSpPr>
        <p:spPr>
          <a:xfrm>
            <a:off x="508491" y="3429000"/>
            <a:ext cx="10176074" cy="2524538"/>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Slide Number Placeholder 2">
            <a:extLst>
              <a:ext uri="{FF2B5EF4-FFF2-40B4-BE49-F238E27FC236}">
                <a16:creationId xmlns:a16="http://schemas.microsoft.com/office/drawing/2014/main" id="{EDAFD166-0027-E36F-7637-FE118D3B3922}"/>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3</a:t>
            </a:fld>
            <a:endParaRPr lang="en-GB">
              <a:latin typeface="+mn-lt"/>
              <a:ea typeface="+mn-ea"/>
              <a:cs typeface="+mn-ea"/>
              <a:sym typeface="+mn-lt"/>
            </a:endParaRPr>
          </a:p>
        </p:txBody>
      </p:sp>
      <p:sp>
        <p:nvSpPr>
          <p:cNvPr id="6" name="TextBox 5">
            <a:extLst>
              <a:ext uri="{FF2B5EF4-FFF2-40B4-BE49-F238E27FC236}">
                <a16:creationId xmlns:a16="http://schemas.microsoft.com/office/drawing/2014/main" id="{D3F22F59-B893-494D-746A-786A001D5EDA}"/>
              </a:ext>
            </a:extLst>
          </p:cNvPr>
          <p:cNvSpPr txBox="1"/>
          <p:nvPr/>
        </p:nvSpPr>
        <p:spPr>
          <a:xfrm>
            <a:off x="862622" y="3656807"/>
            <a:ext cx="10358656" cy="1938992"/>
          </a:xfrm>
          <a:prstGeom prst="rect">
            <a:avLst/>
          </a:prstGeom>
          <a:noFill/>
        </p:spPr>
        <p:txBody>
          <a:bodyPr wrap="square">
            <a:spAutoFit/>
          </a:bodyPr>
          <a:lstStyle/>
          <a:p>
            <a:pPr marL="857250" indent="-857250">
              <a:buAutoNum type="romanUcPeriod"/>
            </a:pPr>
            <a:r>
              <a:rPr lang="en-GB" sz="4000" b="1">
                <a:solidFill>
                  <a:srgbClr val="012069"/>
                </a:solidFill>
                <a:cs typeface="+mn-ea"/>
                <a:sym typeface="+mn-lt"/>
              </a:rPr>
              <a:t>What is Participatory System Mapping? 	</a:t>
            </a:r>
          </a:p>
          <a:p>
            <a:r>
              <a:rPr lang="en-GB" sz="4000" b="1">
                <a:solidFill>
                  <a:srgbClr val="012069"/>
                </a:solidFill>
                <a:cs typeface="+mn-ea"/>
                <a:sym typeface="+mn-lt"/>
              </a:rPr>
              <a:t>	</a:t>
            </a:r>
            <a:r>
              <a:rPr lang="en-US" altLang="zh-CN" sz="4000">
                <a:solidFill>
                  <a:srgbClr val="012069"/>
                </a:solidFill>
                <a:cs typeface="+mn-ea"/>
                <a:sym typeface="+mn-lt"/>
              </a:rPr>
              <a:t>Definition</a:t>
            </a:r>
          </a:p>
          <a:p>
            <a:r>
              <a:rPr lang="en-GB" sz="4000">
                <a:solidFill>
                  <a:srgbClr val="012069"/>
                </a:solidFill>
                <a:cs typeface="+mn-ea"/>
                <a:sym typeface="+mn-lt"/>
              </a:rPr>
              <a:t>	</a:t>
            </a:r>
            <a:r>
              <a:rPr lang="en-US" altLang="zh-CN" sz="4000">
                <a:solidFill>
                  <a:srgbClr val="012069"/>
                </a:solidFill>
                <a:cs typeface="+mn-ea"/>
                <a:sym typeface="+mn-lt"/>
              </a:rPr>
              <a:t>When do we need PSM?</a:t>
            </a:r>
            <a:endParaRPr lang="en-GB" sz="4000">
              <a:solidFill>
                <a:srgbClr val="012069"/>
              </a:solidFill>
              <a:cs typeface="+mn-ea"/>
              <a:sym typeface="+mn-lt"/>
            </a:endParaRPr>
          </a:p>
        </p:txBody>
      </p:sp>
    </p:spTree>
    <p:extLst>
      <p:ext uri="{BB962C8B-B14F-4D97-AF65-F5344CB8AC3E}">
        <p14:creationId xmlns:p14="http://schemas.microsoft.com/office/powerpoint/2010/main" val="820465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2F68D-17E4-9786-E53A-B7CB9E04A9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FAF70-F9F8-58A4-D272-9780571C10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92FC14AD-7316-44A7-96A3-9154B50FE85C}" type="slidenum">
              <a:rPr kumimoji="0" lang="en-GB" sz="1467" b="1" i="0" u="none" strike="noStrike" kern="1200" cap="none" spc="0" normalizeH="0" baseline="0" noProof="0" smtClean="0">
                <a:ln>
                  <a:noFill/>
                </a:ln>
                <a:solidFill>
                  <a:srgbClr val="FFFFFF"/>
                </a:solidFill>
                <a:effectLst/>
                <a:uLnTx/>
                <a:uFillTx/>
                <a:latin typeface="+mn-lt"/>
                <a:ea typeface="+mn-ea"/>
                <a:cs typeface="+mn-ea"/>
                <a:sym typeface="+mn-lt"/>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30</a:t>
            </a:fld>
            <a:endParaRPr kumimoji="0" lang="en-GB" sz="1467" b="1" i="0" u="none" strike="noStrike" kern="1200" cap="none" spc="0" normalizeH="0" baseline="0" noProof="0">
              <a:ln>
                <a:noFill/>
              </a:ln>
              <a:solidFill>
                <a:srgbClr val="FFFFFF"/>
              </a:solidFill>
              <a:effectLst/>
              <a:uLnTx/>
              <a:uFillTx/>
              <a:latin typeface="+mn-lt"/>
              <a:ea typeface="+mn-ea"/>
              <a:cs typeface="+mn-ea"/>
              <a:sym typeface="+mn-lt"/>
            </a:endParaRPr>
          </a:p>
        </p:txBody>
      </p:sp>
      <p:pic>
        <p:nvPicPr>
          <p:cNvPr id="3" name="Picture 2">
            <a:extLst>
              <a:ext uri="{FF2B5EF4-FFF2-40B4-BE49-F238E27FC236}">
                <a16:creationId xmlns:a16="http://schemas.microsoft.com/office/drawing/2014/main" id="{ABBA871E-3C79-6C1E-82D6-5909F64A25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8500" t="10625" r="5538"/>
          <a:stretch>
            <a:fillRect/>
          </a:stretch>
        </p:blipFill>
        <p:spPr>
          <a:xfrm>
            <a:off x="8001558" y="427115"/>
            <a:ext cx="4087127" cy="5665852"/>
          </a:xfrm>
          <a:prstGeom prst="rect">
            <a:avLst/>
          </a:prstGeom>
        </p:spPr>
      </p:pic>
      <p:pic>
        <p:nvPicPr>
          <p:cNvPr id="8" name="Picture 7" descr="A white board with sticky notes on it&#10;&#10;AI-generated content may be incorrect.">
            <a:extLst>
              <a:ext uri="{FF2B5EF4-FFF2-40B4-BE49-F238E27FC236}">
                <a16:creationId xmlns:a16="http://schemas.microsoft.com/office/drawing/2014/main" id="{B3BFF4CB-B1D2-1BC3-BE1D-E0DF8551A36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6485" t="14852" r="5740" b="7044"/>
          <a:stretch>
            <a:fillRect/>
          </a:stretch>
        </p:blipFill>
        <p:spPr>
          <a:xfrm>
            <a:off x="13701" y="0"/>
            <a:ext cx="3713861" cy="4406276"/>
          </a:xfrm>
          <a:prstGeom prst="rect">
            <a:avLst/>
          </a:prstGeom>
        </p:spPr>
      </p:pic>
      <p:pic>
        <p:nvPicPr>
          <p:cNvPr id="9" name="Picture 8">
            <a:extLst>
              <a:ext uri="{FF2B5EF4-FFF2-40B4-BE49-F238E27FC236}">
                <a16:creationId xmlns:a16="http://schemas.microsoft.com/office/drawing/2014/main" id="{532BF25E-BEDD-92CF-A49E-6F447ADD8DA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6785" t="4472" r="6130" b="7760"/>
          <a:stretch>
            <a:fillRect/>
          </a:stretch>
        </p:blipFill>
        <p:spPr>
          <a:xfrm>
            <a:off x="4266870" y="0"/>
            <a:ext cx="3559959" cy="4130600"/>
          </a:xfrm>
          <a:prstGeom prst="rect">
            <a:avLst/>
          </a:prstGeom>
        </p:spPr>
      </p:pic>
      <p:pic>
        <p:nvPicPr>
          <p:cNvPr id="6" name="Picture 5" descr="A white paper with writing on it&#10;&#10;AI-generated content may be incorrect.">
            <a:extLst>
              <a:ext uri="{FF2B5EF4-FFF2-40B4-BE49-F238E27FC236}">
                <a16:creationId xmlns:a16="http://schemas.microsoft.com/office/drawing/2014/main" id="{B5D27D1C-CCAE-3A5A-3743-5A54A483897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14776" t="10187" r="10001" b="32831"/>
          <a:stretch>
            <a:fillRect/>
          </a:stretch>
        </p:blipFill>
        <p:spPr>
          <a:xfrm>
            <a:off x="3237704" y="2732314"/>
            <a:ext cx="3869077" cy="3907857"/>
          </a:xfrm>
          <a:prstGeom prst="rect">
            <a:avLst/>
          </a:prstGeom>
        </p:spPr>
      </p:pic>
    </p:spTree>
    <p:extLst>
      <p:ext uri="{BB962C8B-B14F-4D97-AF65-F5344CB8AC3E}">
        <p14:creationId xmlns:p14="http://schemas.microsoft.com/office/powerpoint/2010/main" val="2884013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9929E-9D0F-5003-5343-BD6D90A3F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DBED1-D5F1-3F54-E536-4038183226FB}"/>
              </a:ext>
            </a:extLst>
          </p:cNvPr>
          <p:cNvSpPr>
            <a:spLocks noGrp="1"/>
          </p:cNvSpPr>
          <p:nvPr>
            <p:ph type="title"/>
          </p:nvPr>
        </p:nvSpPr>
        <p:spPr>
          <a:xfrm>
            <a:off x="605265" y="188671"/>
            <a:ext cx="10985841" cy="859544"/>
          </a:xfrm>
        </p:spPr>
        <p:txBody>
          <a:bodyPr/>
          <a:lstStyle/>
          <a:p>
            <a:r>
              <a:rPr lang="en-GB">
                <a:solidFill>
                  <a:schemeClr val="accent1"/>
                </a:solidFill>
                <a:latin typeface="+mn-lt"/>
                <a:ea typeface="+mn-ea"/>
                <a:cs typeface="+mn-ea"/>
                <a:sym typeface="+mn-lt"/>
              </a:rPr>
              <a:t>Key Takeaways</a:t>
            </a:r>
          </a:p>
        </p:txBody>
      </p:sp>
      <p:sp>
        <p:nvSpPr>
          <p:cNvPr id="3" name="Slide Number Placeholder 2">
            <a:extLst>
              <a:ext uri="{FF2B5EF4-FFF2-40B4-BE49-F238E27FC236}">
                <a16:creationId xmlns:a16="http://schemas.microsoft.com/office/drawing/2014/main" id="{323B9522-EB91-B5DA-6D3A-64650160233C}"/>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31</a:t>
            </a:fld>
            <a:endParaRPr lang="en-GB">
              <a:latin typeface="+mn-lt"/>
              <a:ea typeface="+mn-ea"/>
              <a:cs typeface="+mn-ea"/>
              <a:sym typeface="+mn-lt"/>
            </a:endParaRPr>
          </a:p>
        </p:txBody>
      </p:sp>
      <p:grpSp>
        <p:nvGrpSpPr>
          <p:cNvPr id="5" name="íš1iḓê">
            <a:extLst>
              <a:ext uri="{FF2B5EF4-FFF2-40B4-BE49-F238E27FC236}">
                <a16:creationId xmlns:a16="http://schemas.microsoft.com/office/drawing/2014/main" id="{2EA3358A-E385-8F54-306F-9CEF05D104A2}"/>
              </a:ext>
            </a:extLst>
          </p:cNvPr>
          <p:cNvGrpSpPr/>
          <p:nvPr/>
        </p:nvGrpSpPr>
        <p:grpSpPr>
          <a:xfrm>
            <a:off x="1199617" y="1264011"/>
            <a:ext cx="10261697" cy="1367823"/>
            <a:chOff x="1254754" y="1572675"/>
            <a:chExt cx="4740472" cy="1367823"/>
          </a:xfrm>
        </p:grpSpPr>
        <p:sp>
          <p:nvSpPr>
            <p:cNvPr id="7" name="Text1">
              <a:extLst>
                <a:ext uri="{FF2B5EF4-FFF2-40B4-BE49-F238E27FC236}">
                  <a16:creationId xmlns:a16="http://schemas.microsoft.com/office/drawing/2014/main" id="{5636D800-642A-9F80-6344-A0622C9043D0}"/>
                </a:ext>
              </a:extLst>
            </p:cNvPr>
            <p:cNvSpPr/>
            <p:nvPr/>
          </p:nvSpPr>
          <p:spPr bwMode="auto">
            <a:xfrm>
              <a:off x="1254754" y="1934616"/>
              <a:ext cx="4740472" cy="100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en-GB" sz="2000">
                  <a:cs typeface="+mn-ea"/>
                  <a:sym typeface="+mn-lt"/>
                </a:rPr>
                <a:t>Systems thinking helps us understand how different moving parts of the energy system work together toward common objectives</a:t>
              </a:r>
              <a:endParaRPr lang="en-US" altLang="zh-CN" sz="2000">
                <a:cs typeface="+mn-ea"/>
                <a:sym typeface="+mn-lt"/>
              </a:endParaRPr>
            </a:p>
          </p:txBody>
        </p:sp>
        <p:sp>
          <p:nvSpPr>
            <p:cNvPr id="8" name="Bullet1">
              <a:extLst>
                <a:ext uri="{FF2B5EF4-FFF2-40B4-BE49-F238E27FC236}">
                  <a16:creationId xmlns:a16="http://schemas.microsoft.com/office/drawing/2014/main" id="{920BACCD-BEFC-0170-8DF4-13FB2F6863E5}"/>
                </a:ext>
              </a:extLst>
            </p:cNvPr>
            <p:cNvSpPr txBox="1"/>
            <p:nvPr/>
          </p:nvSpPr>
          <p:spPr bwMode="auto">
            <a:xfrm>
              <a:off x="1254754" y="1572675"/>
              <a:ext cx="4740472" cy="36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40000"/>
                </a:lnSpc>
                <a:spcBef>
                  <a:spcPct val="0"/>
                </a:spcBef>
              </a:pPr>
              <a:r>
                <a:rPr lang="en-GB" sz="2000" b="1">
                  <a:cs typeface="+mn-ea"/>
                  <a:sym typeface="+mn-lt"/>
                </a:rPr>
                <a:t>Energy systems are socio-technical and non-linear</a:t>
              </a:r>
              <a:endParaRPr lang="en-US" altLang="zh-CN" sz="2000" b="1">
                <a:cs typeface="+mn-ea"/>
                <a:sym typeface="+mn-lt"/>
              </a:endParaRPr>
            </a:p>
          </p:txBody>
        </p:sp>
      </p:grpSp>
      <p:sp>
        <p:nvSpPr>
          <p:cNvPr id="6" name="Number1">
            <a:extLst>
              <a:ext uri="{FF2B5EF4-FFF2-40B4-BE49-F238E27FC236}">
                <a16:creationId xmlns:a16="http://schemas.microsoft.com/office/drawing/2014/main" id="{B84EC1EE-07A4-BD01-C929-CC33E6B0BF69}"/>
              </a:ext>
            </a:extLst>
          </p:cNvPr>
          <p:cNvSpPr/>
          <p:nvPr/>
        </p:nvSpPr>
        <p:spPr>
          <a:xfrm>
            <a:off x="605265" y="1264011"/>
            <a:ext cx="463550" cy="463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anchor="ctr">
            <a:normAutofit fontScale="92500"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0000"/>
              </a:lnSpc>
            </a:pPr>
            <a:r>
              <a:rPr lang="en-US" sz="1600" b="1">
                <a:cs typeface="+mn-ea"/>
                <a:sym typeface="+mn-lt"/>
              </a:rPr>
              <a:t>1</a:t>
            </a:r>
            <a:endParaRPr sz="1600" b="1">
              <a:cs typeface="+mn-ea"/>
              <a:sym typeface="+mn-lt"/>
            </a:endParaRPr>
          </a:p>
        </p:txBody>
      </p:sp>
      <p:grpSp>
        <p:nvGrpSpPr>
          <p:cNvPr id="10" name="išlidè">
            <a:extLst>
              <a:ext uri="{FF2B5EF4-FFF2-40B4-BE49-F238E27FC236}">
                <a16:creationId xmlns:a16="http://schemas.microsoft.com/office/drawing/2014/main" id="{762536DA-E9C9-2501-3784-C63ABFF2B038}"/>
              </a:ext>
            </a:extLst>
          </p:cNvPr>
          <p:cNvGrpSpPr/>
          <p:nvPr/>
        </p:nvGrpSpPr>
        <p:grpSpPr>
          <a:xfrm>
            <a:off x="1199617" y="3060989"/>
            <a:ext cx="10261697" cy="1232799"/>
            <a:chOff x="1254754" y="2647798"/>
            <a:chExt cx="4740472" cy="1232799"/>
          </a:xfrm>
        </p:grpSpPr>
        <p:sp>
          <p:nvSpPr>
            <p:cNvPr id="12" name="Text2">
              <a:extLst>
                <a:ext uri="{FF2B5EF4-FFF2-40B4-BE49-F238E27FC236}">
                  <a16:creationId xmlns:a16="http://schemas.microsoft.com/office/drawing/2014/main" id="{C39A4955-316E-2286-B472-4B12B6E3DD2E}"/>
                </a:ext>
              </a:extLst>
            </p:cNvPr>
            <p:cNvSpPr/>
            <p:nvPr/>
          </p:nvSpPr>
          <p:spPr bwMode="auto">
            <a:xfrm>
              <a:off x="1254754" y="3174506"/>
              <a:ext cx="4740472" cy="70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fontScale="92500" lnSpcReduction="2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en-GB" sz="2000">
                  <a:cs typeface="+mn-ea"/>
                  <a:sym typeface="+mn-lt"/>
                </a:rPr>
                <a:t>In LMICs, where external uncertainties play a more significant role, system mapping helps reveal interactions and dynamics that are not immediately obvious</a:t>
              </a:r>
              <a:endParaRPr lang="en-US" altLang="zh-CN" sz="2000">
                <a:cs typeface="+mn-ea"/>
                <a:sym typeface="+mn-lt"/>
              </a:endParaRPr>
            </a:p>
          </p:txBody>
        </p:sp>
        <p:sp>
          <p:nvSpPr>
            <p:cNvPr id="13" name="Bullet2">
              <a:extLst>
                <a:ext uri="{FF2B5EF4-FFF2-40B4-BE49-F238E27FC236}">
                  <a16:creationId xmlns:a16="http://schemas.microsoft.com/office/drawing/2014/main" id="{820DD29A-EFF1-8D31-3854-106BDA8B7C4B}"/>
                </a:ext>
              </a:extLst>
            </p:cNvPr>
            <p:cNvSpPr txBox="1"/>
            <p:nvPr/>
          </p:nvSpPr>
          <p:spPr bwMode="auto">
            <a:xfrm>
              <a:off x="1254754" y="2647798"/>
              <a:ext cx="4740472" cy="36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spcBef>
                  <a:spcPct val="0"/>
                </a:spcBef>
              </a:pPr>
              <a:r>
                <a:rPr lang="en-GB" sz="2000" b="1">
                  <a:cs typeface="+mn-ea"/>
                  <a:sym typeface="+mn-lt"/>
                </a:rPr>
                <a:t>Understanding elements, connections, and behaviours is more important than individual interventions</a:t>
              </a:r>
              <a:endParaRPr lang="en-US" altLang="zh-CN" sz="2000" b="1">
                <a:cs typeface="+mn-ea"/>
                <a:sym typeface="+mn-lt"/>
              </a:endParaRPr>
            </a:p>
          </p:txBody>
        </p:sp>
      </p:grpSp>
      <p:sp>
        <p:nvSpPr>
          <p:cNvPr id="11" name="Number2">
            <a:extLst>
              <a:ext uri="{FF2B5EF4-FFF2-40B4-BE49-F238E27FC236}">
                <a16:creationId xmlns:a16="http://schemas.microsoft.com/office/drawing/2014/main" id="{E27DBFF6-0736-83E8-5DFA-A0A786A0C798}"/>
              </a:ext>
            </a:extLst>
          </p:cNvPr>
          <p:cNvSpPr/>
          <p:nvPr/>
        </p:nvSpPr>
        <p:spPr>
          <a:xfrm>
            <a:off x="605265" y="3060989"/>
            <a:ext cx="463550" cy="463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anchor="ctr">
            <a:normAutofit fontScale="92500"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0000"/>
              </a:lnSpc>
            </a:pPr>
            <a:r>
              <a:rPr lang="en-US" sz="1600" b="1">
                <a:cs typeface="+mn-ea"/>
                <a:sym typeface="+mn-lt"/>
              </a:rPr>
              <a:t>2</a:t>
            </a:r>
            <a:endParaRPr sz="1600" b="1">
              <a:cs typeface="+mn-ea"/>
              <a:sym typeface="+mn-lt"/>
            </a:endParaRPr>
          </a:p>
        </p:txBody>
      </p:sp>
      <p:grpSp>
        <p:nvGrpSpPr>
          <p:cNvPr id="15" name="ïṣļîḋé">
            <a:extLst>
              <a:ext uri="{FF2B5EF4-FFF2-40B4-BE49-F238E27FC236}">
                <a16:creationId xmlns:a16="http://schemas.microsoft.com/office/drawing/2014/main" id="{225537A5-72E3-7157-C793-DA4FEA1184F3}"/>
              </a:ext>
            </a:extLst>
          </p:cNvPr>
          <p:cNvGrpSpPr/>
          <p:nvPr/>
        </p:nvGrpSpPr>
        <p:grpSpPr>
          <a:xfrm>
            <a:off x="1199617" y="4837692"/>
            <a:ext cx="10261697" cy="1532590"/>
            <a:chOff x="1254754" y="3722921"/>
            <a:chExt cx="4740472" cy="1532590"/>
          </a:xfrm>
        </p:grpSpPr>
        <p:sp>
          <p:nvSpPr>
            <p:cNvPr id="17" name="Text3">
              <a:extLst>
                <a:ext uri="{FF2B5EF4-FFF2-40B4-BE49-F238E27FC236}">
                  <a16:creationId xmlns:a16="http://schemas.microsoft.com/office/drawing/2014/main" id="{6E69186C-6EB9-8386-17C8-0E5853DBD767}"/>
                </a:ext>
              </a:extLst>
            </p:cNvPr>
            <p:cNvSpPr/>
            <p:nvPr/>
          </p:nvSpPr>
          <p:spPr bwMode="auto">
            <a:xfrm>
              <a:off x="1254754" y="4249629"/>
              <a:ext cx="4740472" cy="100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en-GB" sz="2000">
                  <a:cs typeface="+mn-ea"/>
                  <a:sym typeface="+mn-lt"/>
                </a:rPr>
                <a:t>Graphical systems-thinking tools can support clearer communication of policy interventions and their potential effects</a:t>
              </a:r>
              <a:endParaRPr lang="en-US" altLang="zh-CN" sz="2000">
                <a:cs typeface="+mn-ea"/>
                <a:sym typeface="+mn-lt"/>
              </a:endParaRPr>
            </a:p>
          </p:txBody>
        </p:sp>
        <p:sp>
          <p:nvSpPr>
            <p:cNvPr id="18" name="Bullet3">
              <a:extLst>
                <a:ext uri="{FF2B5EF4-FFF2-40B4-BE49-F238E27FC236}">
                  <a16:creationId xmlns:a16="http://schemas.microsoft.com/office/drawing/2014/main" id="{804B7ECA-7CED-2EF9-0680-5F264B6C2349}"/>
                </a:ext>
              </a:extLst>
            </p:cNvPr>
            <p:cNvSpPr txBox="1"/>
            <p:nvPr/>
          </p:nvSpPr>
          <p:spPr bwMode="auto">
            <a:xfrm>
              <a:off x="1254754" y="3722921"/>
              <a:ext cx="4740472" cy="36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spcBef>
                  <a:spcPct val="0"/>
                </a:spcBef>
              </a:pPr>
              <a:r>
                <a:rPr lang="en-GB" sz="2000" b="1">
                  <a:cs typeface="+mn-ea"/>
                  <a:sym typeface="+mn-lt"/>
                </a:rPr>
                <a:t>Policy and investment decisions must consider feedbacks, delays, and unintended consequences</a:t>
              </a:r>
              <a:endParaRPr lang="en-US" altLang="zh-CN" sz="2000" b="1">
                <a:cs typeface="+mn-ea"/>
                <a:sym typeface="+mn-lt"/>
              </a:endParaRPr>
            </a:p>
          </p:txBody>
        </p:sp>
      </p:grpSp>
      <p:sp>
        <p:nvSpPr>
          <p:cNvPr id="16" name="Number3">
            <a:extLst>
              <a:ext uri="{FF2B5EF4-FFF2-40B4-BE49-F238E27FC236}">
                <a16:creationId xmlns:a16="http://schemas.microsoft.com/office/drawing/2014/main" id="{930562A5-AB35-A28C-BF75-DFADDA899566}"/>
              </a:ext>
            </a:extLst>
          </p:cNvPr>
          <p:cNvSpPr/>
          <p:nvPr/>
        </p:nvSpPr>
        <p:spPr>
          <a:xfrm>
            <a:off x="605265" y="4837692"/>
            <a:ext cx="463550" cy="463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anchor="ctr">
            <a:normAutofit fontScale="92500"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0000"/>
              </a:lnSpc>
            </a:pPr>
            <a:r>
              <a:rPr lang="en-US" sz="1600" b="1">
                <a:cs typeface="+mn-ea"/>
                <a:sym typeface="+mn-lt"/>
              </a:rPr>
              <a:t>3</a:t>
            </a:r>
            <a:endParaRPr sz="1600" b="1">
              <a:cs typeface="+mn-ea"/>
              <a:sym typeface="+mn-lt"/>
            </a:endParaRPr>
          </a:p>
        </p:txBody>
      </p:sp>
    </p:spTree>
    <p:extLst>
      <p:ext uri="{BB962C8B-B14F-4D97-AF65-F5344CB8AC3E}">
        <p14:creationId xmlns:p14="http://schemas.microsoft.com/office/powerpoint/2010/main" val="193845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8096-6766-A3CA-103F-C32DC89B0963}"/>
              </a:ext>
            </a:extLst>
          </p:cNvPr>
          <p:cNvSpPr>
            <a:spLocks noGrp="1"/>
          </p:cNvSpPr>
          <p:nvPr>
            <p:ph type="title"/>
          </p:nvPr>
        </p:nvSpPr>
        <p:spPr/>
        <p:txBody>
          <a:bodyPr/>
          <a:lstStyle/>
          <a:p>
            <a:r>
              <a:rPr lang="en-GB" b="1">
                <a:latin typeface="+mn-lt"/>
                <a:ea typeface="+mn-ea"/>
                <a:cs typeface="+mn-ea"/>
                <a:sym typeface="+mn-lt"/>
              </a:rPr>
              <a:t>What is Participatory Systems Mapping?</a:t>
            </a:r>
            <a:endParaRPr lang="en-GB">
              <a:latin typeface="+mn-lt"/>
              <a:ea typeface="+mn-ea"/>
              <a:cs typeface="+mn-ea"/>
              <a:sym typeface="+mn-lt"/>
            </a:endParaRPr>
          </a:p>
        </p:txBody>
      </p:sp>
      <p:sp>
        <p:nvSpPr>
          <p:cNvPr id="3" name="Slide Number Placeholder 2">
            <a:extLst>
              <a:ext uri="{FF2B5EF4-FFF2-40B4-BE49-F238E27FC236}">
                <a16:creationId xmlns:a16="http://schemas.microsoft.com/office/drawing/2014/main" id="{50CF278B-6306-140C-69CF-D59C24B291EA}"/>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4</a:t>
            </a:fld>
            <a:endParaRPr lang="en-GB">
              <a:latin typeface="+mn-lt"/>
              <a:ea typeface="+mn-ea"/>
              <a:cs typeface="+mn-ea"/>
              <a:sym typeface="+mn-lt"/>
            </a:endParaRPr>
          </a:p>
        </p:txBody>
      </p:sp>
      <p:sp>
        <p:nvSpPr>
          <p:cNvPr id="5" name="TextBox 4">
            <a:extLst>
              <a:ext uri="{FF2B5EF4-FFF2-40B4-BE49-F238E27FC236}">
                <a16:creationId xmlns:a16="http://schemas.microsoft.com/office/drawing/2014/main" id="{6A9CEAE4-6461-5AB7-EA59-AD0781DB6A53}"/>
              </a:ext>
            </a:extLst>
          </p:cNvPr>
          <p:cNvSpPr txBox="1"/>
          <p:nvPr/>
        </p:nvSpPr>
        <p:spPr>
          <a:xfrm>
            <a:off x="605265" y="1351508"/>
            <a:ext cx="10904248" cy="3297506"/>
          </a:xfrm>
          <a:prstGeom prst="rect">
            <a:avLst/>
          </a:prstGeom>
          <a:noFill/>
        </p:spPr>
        <p:txBody>
          <a:bodyPr wrap="square" rtlCol="0">
            <a:spAutoFit/>
          </a:bodyPr>
          <a:lstStyle/>
          <a:p>
            <a:r>
              <a:rPr lang="en-GB" sz="2400">
                <a:cs typeface="+mn-ea"/>
                <a:sym typeface="+mn-lt"/>
              </a:rPr>
              <a:t>Participatory systems mapping (PSM) is a </a:t>
            </a:r>
            <a:r>
              <a:rPr lang="en-GB" sz="2400" b="1" i="1">
                <a:solidFill>
                  <a:schemeClr val="accent1"/>
                </a:solidFill>
                <a:cs typeface="+mn-ea"/>
                <a:sym typeface="+mn-lt"/>
              </a:rPr>
              <a:t>participatory  method</a:t>
            </a:r>
            <a:r>
              <a:rPr lang="en-GB" sz="2400">
                <a:solidFill>
                  <a:schemeClr val="accent1"/>
                </a:solidFill>
                <a:cs typeface="+mn-ea"/>
                <a:sym typeface="+mn-lt"/>
              </a:rPr>
              <a:t> </a:t>
            </a:r>
            <a:r>
              <a:rPr lang="en-GB" sz="2400">
                <a:cs typeface="+mn-ea"/>
                <a:sym typeface="+mn-lt"/>
              </a:rPr>
              <a:t>and a </a:t>
            </a:r>
            <a:r>
              <a:rPr lang="en-GB" sz="2400" b="1" i="1">
                <a:solidFill>
                  <a:schemeClr val="accent1"/>
                </a:solidFill>
                <a:cs typeface="+mn-ea"/>
                <a:sym typeface="+mn-lt"/>
              </a:rPr>
              <a:t>systems  method</a:t>
            </a:r>
            <a:r>
              <a:rPr lang="en-GB" sz="2400">
                <a:solidFill>
                  <a:schemeClr val="accent1"/>
                </a:solidFill>
                <a:cs typeface="+mn-ea"/>
                <a:sym typeface="+mn-lt"/>
              </a:rPr>
              <a:t> </a:t>
            </a:r>
            <a:r>
              <a:rPr lang="en-GB" sz="2400">
                <a:cs typeface="+mn-ea"/>
                <a:sym typeface="+mn-lt"/>
              </a:rPr>
              <a:t>where a team collectively creates a causal map of a system of interest (e.g., a policy or theme). </a:t>
            </a:r>
          </a:p>
          <a:p>
            <a:endParaRPr lang="en-GB" sz="2400">
              <a:cs typeface="+mn-ea"/>
              <a:sym typeface="+mn-lt"/>
            </a:endParaRPr>
          </a:p>
          <a:p>
            <a:pPr>
              <a:spcAft>
                <a:spcPts val="600"/>
              </a:spcAft>
            </a:pPr>
            <a:r>
              <a:rPr lang="en-GB" sz="2400">
                <a:cs typeface="+mn-ea"/>
                <a:sym typeface="+mn-lt"/>
              </a:rPr>
              <a:t>The components:</a:t>
            </a:r>
          </a:p>
          <a:p>
            <a:pPr>
              <a:lnSpc>
                <a:spcPct val="150000"/>
              </a:lnSpc>
              <a:spcBef>
                <a:spcPts val="600"/>
              </a:spcBef>
              <a:spcAft>
                <a:spcPts val="600"/>
              </a:spcAft>
            </a:pPr>
            <a:r>
              <a:rPr lang="en-GB" sz="2400">
                <a:solidFill>
                  <a:schemeClr val="bg1"/>
                </a:solidFill>
                <a:cs typeface="+mn-ea"/>
                <a:sym typeface="+mn-lt"/>
              </a:rPr>
              <a:t>Factors (No             Factors (No             (			</a:t>
            </a:r>
          </a:p>
          <a:p>
            <a:pPr>
              <a:lnSpc>
                <a:spcPct val="150000"/>
              </a:lnSpc>
              <a:spcBef>
                <a:spcPts val="600"/>
              </a:spcBef>
              <a:spcAft>
                <a:spcPts val="600"/>
              </a:spcAft>
            </a:pPr>
            <a:r>
              <a:rPr lang="en-GB" sz="2400">
                <a:solidFill>
                  <a:schemeClr val="bg1"/>
                </a:solidFill>
                <a:cs typeface="+mn-ea"/>
                <a:sym typeface="+mn-lt"/>
              </a:rPr>
              <a:t>Nodes):</a:t>
            </a:r>
            <a:endParaRPr lang="en-GB" sz="2400">
              <a:cs typeface="+mn-ea"/>
              <a:sym typeface="+mn-lt"/>
            </a:endParaRPr>
          </a:p>
        </p:txBody>
      </p:sp>
      <p:sp>
        <p:nvSpPr>
          <p:cNvPr id="6" name="Rectangle: Rounded Corners 5">
            <a:extLst>
              <a:ext uri="{FF2B5EF4-FFF2-40B4-BE49-F238E27FC236}">
                <a16:creationId xmlns:a16="http://schemas.microsoft.com/office/drawing/2014/main" id="{4D11454E-6CF4-7BDA-F70B-0DE5A05C403B}"/>
              </a:ext>
            </a:extLst>
          </p:cNvPr>
          <p:cNvSpPr/>
          <p:nvPr/>
        </p:nvSpPr>
        <p:spPr>
          <a:xfrm>
            <a:off x="864703" y="3362446"/>
            <a:ext cx="1719470" cy="588210"/>
          </a:xfrm>
          <a:custGeom>
            <a:avLst/>
            <a:gdLst>
              <a:gd name="csX0" fmla="*/ 0 w 1719470"/>
              <a:gd name="csY0" fmla="*/ 98037 h 588210"/>
              <a:gd name="csX1" fmla="*/ 98037 w 1719470"/>
              <a:gd name="csY1" fmla="*/ 0 h 588210"/>
              <a:gd name="csX2" fmla="*/ 636304 w 1719470"/>
              <a:gd name="csY2" fmla="*/ 0 h 588210"/>
              <a:gd name="csX3" fmla="*/ 1128868 w 1719470"/>
              <a:gd name="csY3" fmla="*/ 0 h 588210"/>
              <a:gd name="csX4" fmla="*/ 1621433 w 1719470"/>
              <a:gd name="csY4" fmla="*/ 0 h 588210"/>
              <a:gd name="csX5" fmla="*/ 1719470 w 1719470"/>
              <a:gd name="csY5" fmla="*/ 98037 h 588210"/>
              <a:gd name="csX6" fmla="*/ 1719470 w 1719470"/>
              <a:gd name="csY6" fmla="*/ 490173 h 588210"/>
              <a:gd name="csX7" fmla="*/ 1621433 w 1719470"/>
              <a:gd name="csY7" fmla="*/ 588210 h 588210"/>
              <a:gd name="csX8" fmla="*/ 1159336 w 1719470"/>
              <a:gd name="csY8" fmla="*/ 588210 h 588210"/>
              <a:gd name="csX9" fmla="*/ 697239 w 1719470"/>
              <a:gd name="csY9" fmla="*/ 588210 h 588210"/>
              <a:gd name="csX10" fmla="*/ 98037 w 1719470"/>
              <a:gd name="csY10" fmla="*/ 588210 h 588210"/>
              <a:gd name="csX11" fmla="*/ 0 w 1719470"/>
              <a:gd name="csY11" fmla="*/ 490173 h 588210"/>
              <a:gd name="csX12" fmla="*/ 0 w 1719470"/>
              <a:gd name="csY12" fmla="*/ 98037 h 588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719470" h="588210" fill="none" extrusionOk="0">
                <a:moveTo>
                  <a:pt x="0" y="98037"/>
                </a:moveTo>
                <a:cubicBezTo>
                  <a:pt x="-1210" y="38061"/>
                  <a:pt x="50737" y="-7024"/>
                  <a:pt x="98037" y="0"/>
                </a:cubicBezTo>
                <a:cubicBezTo>
                  <a:pt x="237539" y="12006"/>
                  <a:pt x="384990" y="13977"/>
                  <a:pt x="636304" y="0"/>
                </a:cubicBezTo>
                <a:cubicBezTo>
                  <a:pt x="887618" y="-13977"/>
                  <a:pt x="1019076" y="2296"/>
                  <a:pt x="1128868" y="0"/>
                </a:cubicBezTo>
                <a:cubicBezTo>
                  <a:pt x="1238660" y="-2296"/>
                  <a:pt x="1507849" y="22139"/>
                  <a:pt x="1621433" y="0"/>
                </a:cubicBezTo>
                <a:cubicBezTo>
                  <a:pt x="1677994" y="6414"/>
                  <a:pt x="1715789" y="40743"/>
                  <a:pt x="1719470" y="98037"/>
                </a:cubicBezTo>
                <a:cubicBezTo>
                  <a:pt x="1705754" y="231723"/>
                  <a:pt x="1733599" y="338631"/>
                  <a:pt x="1719470" y="490173"/>
                </a:cubicBezTo>
                <a:cubicBezTo>
                  <a:pt x="1723507" y="556491"/>
                  <a:pt x="1684252" y="595922"/>
                  <a:pt x="1621433" y="588210"/>
                </a:cubicBezTo>
                <a:cubicBezTo>
                  <a:pt x="1518053" y="579831"/>
                  <a:pt x="1339171" y="571520"/>
                  <a:pt x="1159336" y="588210"/>
                </a:cubicBezTo>
                <a:cubicBezTo>
                  <a:pt x="979501" y="604900"/>
                  <a:pt x="870298" y="606729"/>
                  <a:pt x="697239" y="588210"/>
                </a:cubicBezTo>
                <a:cubicBezTo>
                  <a:pt x="524180" y="569691"/>
                  <a:pt x="264986" y="576689"/>
                  <a:pt x="98037" y="588210"/>
                </a:cubicBezTo>
                <a:cubicBezTo>
                  <a:pt x="44862" y="581972"/>
                  <a:pt x="10748" y="552027"/>
                  <a:pt x="0" y="490173"/>
                </a:cubicBezTo>
                <a:cubicBezTo>
                  <a:pt x="-10391" y="344312"/>
                  <a:pt x="-15778" y="201152"/>
                  <a:pt x="0" y="98037"/>
                </a:cubicBezTo>
                <a:close/>
              </a:path>
              <a:path w="1719470" h="588210" stroke="0" extrusionOk="0">
                <a:moveTo>
                  <a:pt x="0" y="98037"/>
                </a:moveTo>
                <a:cubicBezTo>
                  <a:pt x="4662" y="47999"/>
                  <a:pt x="54588" y="-7354"/>
                  <a:pt x="98037" y="0"/>
                </a:cubicBezTo>
                <a:cubicBezTo>
                  <a:pt x="354550" y="23393"/>
                  <a:pt x="470667" y="-12514"/>
                  <a:pt x="636304" y="0"/>
                </a:cubicBezTo>
                <a:cubicBezTo>
                  <a:pt x="801941" y="12514"/>
                  <a:pt x="947669" y="-8492"/>
                  <a:pt x="1128868" y="0"/>
                </a:cubicBezTo>
                <a:cubicBezTo>
                  <a:pt x="1310067" y="8492"/>
                  <a:pt x="1408180" y="12141"/>
                  <a:pt x="1621433" y="0"/>
                </a:cubicBezTo>
                <a:cubicBezTo>
                  <a:pt x="1680487" y="-8625"/>
                  <a:pt x="1713906" y="55874"/>
                  <a:pt x="1719470" y="98037"/>
                </a:cubicBezTo>
                <a:cubicBezTo>
                  <a:pt x="1706182" y="275116"/>
                  <a:pt x="1716402" y="354342"/>
                  <a:pt x="1719470" y="490173"/>
                </a:cubicBezTo>
                <a:cubicBezTo>
                  <a:pt x="1721195" y="536644"/>
                  <a:pt x="1674601" y="587348"/>
                  <a:pt x="1621433" y="588210"/>
                </a:cubicBezTo>
                <a:cubicBezTo>
                  <a:pt x="1411899" y="562890"/>
                  <a:pt x="1219925" y="606966"/>
                  <a:pt x="1113634" y="588210"/>
                </a:cubicBezTo>
                <a:cubicBezTo>
                  <a:pt x="1007343" y="569454"/>
                  <a:pt x="853975" y="606185"/>
                  <a:pt x="636304" y="588210"/>
                </a:cubicBezTo>
                <a:cubicBezTo>
                  <a:pt x="418633" y="570236"/>
                  <a:pt x="328765" y="578776"/>
                  <a:pt x="98037" y="588210"/>
                </a:cubicBezTo>
                <a:cubicBezTo>
                  <a:pt x="42957" y="590392"/>
                  <a:pt x="7021" y="534276"/>
                  <a:pt x="0" y="490173"/>
                </a:cubicBezTo>
                <a:cubicBezTo>
                  <a:pt x="-8381" y="411591"/>
                  <a:pt x="2590" y="178521"/>
                  <a:pt x="0" y="98037"/>
                </a:cubicBezTo>
                <a:close/>
              </a:path>
            </a:pathLst>
          </a:custGeom>
          <a:solidFill>
            <a:schemeClr val="accent1">
              <a:lumMod val="60000"/>
              <a:lumOff val="40000"/>
            </a:schemeClr>
          </a:solidFill>
          <a:ln>
            <a:solidFill>
              <a:schemeClr val="accent1"/>
            </a:solidFill>
            <a:extLst>
              <a:ext uri="{C807C97D-BFC1-408E-A445-0C87EB9F89A2}">
                <ask:lineSketchStyleProps xmlns:ask="http://schemas.microsoft.com/office/drawing/2018/sketchyshapes" sd="110717057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cs typeface="+mn-ea"/>
                <a:sym typeface="+mn-lt"/>
              </a:rPr>
              <a:t>Factors (Nodes)</a:t>
            </a:r>
          </a:p>
        </p:txBody>
      </p:sp>
      <p:sp>
        <p:nvSpPr>
          <p:cNvPr id="7" name="Arrow: Right 6">
            <a:extLst>
              <a:ext uri="{FF2B5EF4-FFF2-40B4-BE49-F238E27FC236}">
                <a16:creationId xmlns:a16="http://schemas.microsoft.com/office/drawing/2014/main" id="{287C4613-A34D-82CB-222D-1ABFEDCCDF00}"/>
              </a:ext>
            </a:extLst>
          </p:cNvPr>
          <p:cNvSpPr/>
          <p:nvPr/>
        </p:nvSpPr>
        <p:spPr>
          <a:xfrm>
            <a:off x="864703" y="4753704"/>
            <a:ext cx="2395333" cy="797689"/>
          </a:xfrm>
          <a:custGeom>
            <a:avLst/>
            <a:gdLst>
              <a:gd name="csX0" fmla="*/ 0 w 2395333"/>
              <a:gd name="csY0" fmla="*/ 199422 h 797689"/>
              <a:gd name="csX1" fmla="*/ 665496 w 2395333"/>
              <a:gd name="csY1" fmla="*/ 199422 h 797689"/>
              <a:gd name="csX2" fmla="*/ 1370922 w 2395333"/>
              <a:gd name="csY2" fmla="*/ 199422 h 797689"/>
              <a:gd name="csX3" fmla="*/ 1996489 w 2395333"/>
              <a:gd name="csY3" fmla="*/ 199422 h 797689"/>
              <a:gd name="csX4" fmla="*/ 1996489 w 2395333"/>
              <a:gd name="csY4" fmla="*/ 0 h 797689"/>
              <a:gd name="csX5" fmla="*/ 2395333 w 2395333"/>
              <a:gd name="csY5" fmla="*/ 398845 h 797689"/>
              <a:gd name="csX6" fmla="*/ 1996489 w 2395333"/>
              <a:gd name="csY6" fmla="*/ 797689 h 797689"/>
              <a:gd name="csX7" fmla="*/ 1996489 w 2395333"/>
              <a:gd name="csY7" fmla="*/ 598267 h 797689"/>
              <a:gd name="csX8" fmla="*/ 1311028 w 2395333"/>
              <a:gd name="csY8" fmla="*/ 598267 h 797689"/>
              <a:gd name="csX9" fmla="*/ 685461 w 2395333"/>
              <a:gd name="csY9" fmla="*/ 598267 h 797689"/>
              <a:gd name="csX10" fmla="*/ 0 w 2395333"/>
              <a:gd name="csY10" fmla="*/ 598267 h 797689"/>
              <a:gd name="csX11" fmla="*/ 0 w 2395333"/>
              <a:gd name="csY11" fmla="*/ 199422 h 7976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395333" h="797689" fill="none" extrusionOk="0">
                <a:moveTo>
                  <a:pt x="0" y="199422"/>
                </a:moveTo>
                <a:cubicBezTo>
                  <a:pt x="243578" y="190440"/>
                  <a:pt x="471740" y="220225"/>
                  <a:pt x="665496" y="199422"/>
                </a:cubicBezTo>
                <a:cubicBezTo>
                  <a:pt x="859252" y="178619"/>
                  <a:pt x="1101064" y="231133"/>
                  <a:pt x="1370922" y="199422"/>
                </a:cubicBezTo>
                <a:cubicBezTo>
                  <a:pt x="1640780" y="167711"/>
                  <a:pt x="1810973" y="172295"/>
                  <a:pt x="1996489" y="199422"/>
                </a:cubicBezTo>
                <a:cubicBezTo>
                  <a:pt x="2003464" y="149759"/>
                  <a:pt x="1998253" y="92382"/>
                  <a:pt x="1996489" y="0"/>
                </a:cubicBezTo>
                <a:cubicBezTo>
                  <a:pt x="2085601" y="118318"/>
                  <a:pt x="2255676" y="223339"/>
                  <a:pt x="2395333" y="398845"/>
                </a:cubicBezTo>
                <a:cubicBezTo>
                  <a:pt x="2209807" y="598710"/>
                  <a:pt x="2161207" y="663954"/>
                  <a:pt x="1996489" y="797689"/>
                </a:cubicBezTo>
                <a:cubicBezTo>
                  <a:pt x="2003227" y="711711"/>
                  <a:pt x="2006244" y="689617"/>
                  <a:pt x="1996489" y="598267"/>
                </a:cubicBezTo>
                <a:cubicBezTo>
                  <a:pt x="1780400" y="594960"/>
                  <a:pt x="1617725" y="613964"/>
                  <a:pt x="1311028" y="598267"/>
                </a:cubicBezTo>
                <a:cubicBezTo>
                  <a:pt x="1004331" y="582570"/>
                  <a:pt x="834367" y="581587"/>
                  <a:pt x="685461" y="598267"/>
                </a:cubicBezTo>
                <a:cubicBezTo>
                  <a:pt x="536555" y="614947"/>
                  <a:pt x="236121" y="619478"/>
                  <a:pt x="0" y="598267"/>
                </a:cubicBezTo>
                <a:cubicBezTo>
                  <a:pt x="12269" y="501615"/>
                  <a:pt x="17845" y="284666"/>
                  <a:pt x="0" y="199422"/>
                </a:cubicBezTo>
                <a:close/>
              </a:path>
              <a:path w="2395333" h="797689" stroke="0" extrusionOk="0">
                <a:moveTo>
                  <a:pt x="0" y="199422"/>
                </a:moveTo>
                <a:cubicBezTo>
                  <a:pt x="301216" y="228465"/>
                  <a:pt x="495983" y="208617"/>
                  <a:pt x="625567" y="199422"/>
                </a:cubicBezTo>
                <a:cubicBezTo>
                  <a:pt x="755151" y="190227"/>
                  <a:pt x="941485" y="208237"/>
                  <a:pt x="1231168" y="199422"/>
                </a:cubicBezTo>
                <a:cubicBezTo>
                  <a:pt x="1520851" y="190607"/>
                  <a:pt x="1837648" y="161999"/>
                  <a:pt x="1996489" y="199422"/>
                </a:cubicBezTo>
                <a:cubicBezTo>
                  <a:pt x="1988608" y="155200"/>
                  <a:pt x="1996826" y="83785"/>
                  <a:pt x="1996489" y="0"/>
                </a:cubicBezTo>
                <a:cubicBezTo>
                  <a:pt x="2077198" y="112126"/>
                  <a:pt x="2198346" y="210134"/>
                  <a:pt x="2395333" y="398845"/>
                </a:cubicBezTo>
                <a:cubicBezTo>
                  <a:pt x="2281216" y="541558"/>
                  <a:pt x="2128718" y="676167"/>
                  <a:pt x="1996489" y="797689"/>
                </a:cubicBezTo>
                <a:cubicBezTo>
                  <a:pt x="1998363" y="711467"/>
                  <a:pt x="1993946" y="679569"/>
                  <a:pt x="1996489" y="598267"/>
                </a:cubicBezTo>
                <a:cubicBezTo>
                  <a:pt x="1690995" y="583157"/>
                  <a:pt x="1646847" y="627674"/>
                  <a:pt x="1350958" y="598267"/>
                </a:cubicBezTo>
                <a:cubicBezTo>
                  <a:pt x="1055069" y="568860"/>
                  <a:pt x="874845" y="603875"/>
                  <a:pt x="665496" y="598267"/>
                </a:cubicBezTo>
                <a:cubicBezTo>
                  <a:pt x="456147" y="592659"/>
                  <a:pt x="140923" y="598156"/>
                  <a:pt x="0" y="598267"/>
                </a:cubicBezTo>
                <a:cubicBezTo>
                  <a:pt x="-7100" y="434198"/>
                  <a:pt x="-13858" y="307242"/>
                  <a:pt x="0" y="199422"/>
                </a:cubicBezTo>
                <a:close/>
              </a:path>
            </a:pathLst>
          </a:custGeom>
          <a:solidFill>
            <a:schemeClr val="accent1">
              <a:lumMod val="60000"/>
              <a:lumOff val="40000"/>
            </a:schemeClr>
          </a:solidFill>
          <a:ln>
            <a:solidFill>
              <a:schemeClr val="accent1"/>
            </a:solidFill>
            <a:extLst>
              <a:ext uri="{C807C97D-BFC1-408E-A445-0C87EB9F89A2}">
                <ask:lineSketchStyleProps xmlns:ask="http://schemas.microsoft.com/office/drawing/2018/sketchyshapes" sd="2026261278">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cs typeface="+mn-ea"/>
                <a:sym typeface="+mn-lt"/>
              </a:rPr>
              <a:t>Connections (Edges)</a:t>
            </a:r>
          </a:p>
        </p:txBody>
      </p:sp>
      <p:sp>
        <p:nvSpPr>
          <p:cNvPr id="9" name="TextBox 8">
            <a:extLst>
              <a:ext uri="{FF2B5EF4-FFF2-40B4-BE49-F238E27FC236}">
                <a16:creationId xmlns:a16="http://schemas.microsoft.com/office/drawing/2014/main" id="{5EB0C1F9-FF6A-646D-1C37-4A9FB8EC1D8F}"/>
              </a:ext>
            </a:extLst>
          </p:cNvPr>
          <p:cNvSpPr txBox="1"/>
          <p:nvPr/>
        </p:nvSpPr>
        <p:spPr>
          <a:xfrm>
            <a:off x="2843611" y="3333385"/>
            <a:ext cx="8116902" cy="707886"/>
          </a:xfrm>
          <a:prstGeom prst="rect">
            <a:avLst/>
          </a:prstGeom>
          <a:noFill/>
        </p:spPr>
        <p:txBody>
          <a:bodyPr wrap="none" rtlCol="0">
            <a:spAutoFit/>
          </a:bodyPr>
          <a:lstStyle/>
          <a:p>
            <a:r>
              <a:rPr lang="en-GB" sz="2000">
                <a:cs typeface="+mn-ea"/>
                <a:sym typeface="+mn-lt"/>
              </a:rPr>
              <a:t>These must be variables (things that can go up or down), not just "topics." </a:t>
            </a:r>
          </a:p>
          <a:p>
            <a:r>
              <a:rPr lang="en-GB" sz="2000">
                <a:cs typeface="+mn-ea"/>
                <a:sym typeface="+mn-lt"/>
              </a:rPr>
              <a:t>e.g.: Factor could be “fuel consumption (variable)”, rather than “fuel (topic)”</a:t>
            </a:r>
          </a:p>
        </p:txBody>
      </p:sp>
      <p:sp>
        <p:nvSpPr>
          <p:cNvPr id="10" name="TextBox 9">
            <a:extLst>
              <a:ext uri="{FF2B5EF4-FFF2-40B4-BE49-F238E27FC236}">
                <a16:creationId xmlns:a16="http://schemas.microsoft.com/office/drawing/2014/main" id="{18CB5AEB-1285-B7BD-F869-CE318108C04F}"/>
              </a:ext>
            </a:extLst>
          </p:cNvPr>
          <p:cNvSpPr txBox="1"/>
          <p:nvPr/>
        </p:nvSpPr>
        <p:spPr>
          <a:xfrm>
            <a:off x="3260036" y="4349676"/>
            <a:ext cx="8249477" cy="1631216"/>
          </a:xfrm>
          <a:prstGeom prst="rect">
            <a:avLst/>
          </a:prstGeom>
          <a:noFill/>
        </p:spPr>
        <p:txBody>
          <a:bodyPr wrap="square" rtlCol="0">
            <a:spAutoFit/>
          </a:bodyPr>
          <a:lstStyle/>
          <a:p>
            <a:r>
              <a:rPr lang="en-GB" sz="2000">
                <a:cs typeface="+mn-ea"/>
                <a:sym typeface="+mn-lt"/>
              </a:rPr>
              <a:t>Arrows representing causality (positive/negative), not just correlation.</a:t>
            </a:r>
          </a:p>
          <a:p>
            <a:r>
              <a:rPr lang="en-GB" sz="2000" b="1">
                <a:solidFill>
                  <a:srgbClr val="00B050"/>
                </a:solidFill>
                <a:cs typeface="+mn-ea"/>
                <a:sym typeface="+mn-lt"/>
              </a:rPr>
              <a:t>Positive (+): </a:t>
            </a:r>
            <a:r>
              <a:rPr lang="en-GB" sz="2000">
                <a:cs typeface="+mn-ea"/>
                <a:sym typeface="+mn-lt"/>
              </a:rPr>
              <a:t>Variables move in the same direction </a:t>
            </a:r>
          </a:p>
          <a:p>
            <a:r>
              <a:rPr lang="en-GB" sz="2000">
                <a:cs typeface="+mn-ea"/>
                <a:sym typeface="+mn-lt"/>
              </a:rPr>
              <a:t>	      e.g.: Gas pedal pressure → Speed.</a:t>
            </a:r>
          </a:p>
          <a:p>
            <a:r>
              <a:rPr lang="en-GB" sz="2000" b="1">
                <a:solidFill>
                  <a:srgbClr val="C00000"/>
                </a:solidFill>
                <a:cs typeface="+mn-ea"/>
                <a:sym typeface="+mn-lt"/>
              </a:rPr>
              <a:t>Negative (-): </a:t>
            </a:r>
            <a:r>
              <a:rPr lang="en-GB" sz="2000">
                <a:cs typeface="+mn-ea"/>
                <a:sym typeface="+mn-lt"/>
              </a:rPr>
              <a:t>Variables move in the opposite direction </a:t>
            </a:r>
          </a:p>
          <a:p>
            <a:r>
              <a:rPr lang="en-GB" sz="2000">
                <a:cs typeface="+mn-ea"/>
                <a:sym typeface="+mn-lt"/>
              </a:rPr>
              <a:t>	      e.g.: Police presence → Crime rate</a:t>
            </a:r>
          </a:p>
        </p:txBody>
      </p:sp>
    </p:spTree>
    <p:extLst>
      <p:ext uri="{BB962C8B-B14F-4D97-AF65-F5344CB8AC3E}">
        <p14:creationId xmlns:p14="http://schemas.microsoft.com/office/powerpoint/2010/main" val="81889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29ED-D127-1608-4BD2-99E4508103B6}"/>
              </a:ext>
            </a:extLst>
          </p:cNvPr>
          <p:cNvSpPr>
            <a:spLocks noGrp="1"/>
          </p:cNvSpPr>
          <p:nvPr>
            <p:ph type="title"/>
          </p:nvPr>
        </p:nvSpPr>
        <p:spPr/>
        <p:txBody>
          <a:bodyPr/>
          <a:lstStyle/>
          <a:p>
            <a:r>
              <a:rPr lang="en-GB" b="1">
                <a:latin typeface="+mn-lt"/>
                <a:ea typeface="+mn-ea"/>
                <a:cs typeface="+mn-ea"/>
                <a:sym typeface="+mn-lt"/>
              </a:rPr>
              <a:t>When do we need Participatory Systems Mapping?</a:t>
            </a:r>
          </a:p>
        </p:txBody>
      </p:sp>
      <p:sp>
        <p:nvSpPr>
          <p:cNvPr id="3" name="Slide Number Placeholder 2">
            <a:extLst>
              <a:ext uri="{FF2B5EF4-FFF2-40B4-BE49-F238E27FC236}">
                <a16:creationId xmlns:a16="http://schemas.microsoft.com/office/drawing/2014/main" id="{A8D44CB0-70C5-A870-CDE6-9DF2CB341406}"/>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5</a:t>
            </a:fld>
            <a:endParaRPr lang="en-GB">
              <a:latin typeface="+mn-lt"/>
              <a:ea typeface="+mn-ea"/>
              <a:cs typeface="+mn-ea"/>
              <a:sym typeface="+mn-lt"/>
            </a:endParaRPr>
          </a:p>
        </p:txBody>
      </p:sp>
      <p:sp>
        <p:nvSpPr>
          <p:cNvPr id="4" name="TextBox 3">
            <a:extLst>
              <a:ext uri="{FF2B5EF4-FFF2-40B4-BE49-F238E27FC236}">
                <a16:creationId xmlns:a16="http://schemas.microsoft.com/office/drawing/2014/main" id="{F27DF9A6-3C2F-9263-2DCD-BE56E172D565}"/>
              </a:ext>
            </a:extLst>
          </p:cNvPr>
          <p:cNvSpPr txBox="1"/>
          <p:nvPr/>
        </p:nvSpPr>
        <p:spPr>
          <a:xfrm>
            <a:off x="605265" y="1351508"/>
            <a:ext cx="10904248" cy="4847481"/>
          </a:xfrm>
          <a:prstGeom prst="rect">
            <a:avLst/>
          </a:prstGeom>
          <a:noFill/>
        </p:spPr>
        <p:txBody>
          <a:bodyPr wrap="square" rtlCol="0">
            <a:spAutoFit/>
          </a:bodyPr>
          <a:lstStyle/>
          <a:p>
            <a:pPr marL="342900" indent="-342900">
              <a:spcAft>
                <a:spcPts val="600"/>
              </a:spcAft>
              <a:buFontTx/>
              <a:buChar char="-"/>
            </a:pPr>
            <a:r>
              <a:rPr lang="en-GB" sz="2400" dirty="0">
                <a:cs typeface="+mn-ea"/>
                <a:sym typeface="+mn-lt"/>
              </a:rPr>
              <a:t>To harness participants’ domain-specific expertise for map development</a:t>
            </a:r>
          </a:p>
          <a:p>
            <a:pPr marL="342900" indent="-342900">
              <a:spcAft>
                <a:spcPts val="600"/>
              </a:spcAft>
              <a:buFontTx/>
              <a:buChar char="-"/>
            </a:pPr>
            <a:r>
              <a:rPr lang="en-GB" sz="2400" dirty="0">
                <a:cs typeface="+mn-ea"/>
                <a:sym typeface="+mn-lt"/>
              </a:rPr>
              <a:t>To capture stakeholders’ ‘mental models’</a:t>
            </a:r>
          </a:p>
          <a:p>
            <a:pPr marL="342900" indent="-342900">
              <a:spcAft>
                <a:spcPts val="600"/>
              </a:spcAft>
              <a:buFontTx/>
              <a:buChar char="-"/>
            </a:pPr>
            <a:r>
              <a:rPr lang="en-GB" sz="2400" dirty="0">
                <a:cs typeface="+mn-ea"/>
                <a:sym typeface="+mn-lt"/>
              </a:rPr>
              <a:t>To identify congruent, convergent and divergent views</a:t>
            </a:r>
          </a:p>
          <a:p>
            <a:pPr marL="342900" indent="-342900">
              <a:spcAft>
                <a:spcPts val="600"/>
              </a:spcAft>
              <a:buFontTx/>
              <a:buChar char="-"/>
            </a:pPr>
            <a:r>
              <a:rPr lang="en-GB" sz="2400" dirty="0">
                <a:cs typeface="+mn-ea"/>
                <a:sym typeface="+mn-lt"/>
              </a:rPr>
              <a:t>To encourage social learning between participants about diversity in views</a:t>
            </a:r>
          </a:p>
          <a:p>
            <a:pPr marL="342900" indent="-342900">
              <a:spcAft>
                <a:spcPts val="600"/>
              </a:spcAft>
              <a:buFontTx/>
              <a:buChar char="-"/>
            </a:pPr>
            <a:r>
              <a:rPr lang="en-GB" sz="2400" dirty="0">
                <a:cs typeface="+mn-ea"/>
                <a:sym typeface="+mn-lt"/>
              </a:rPr>
              <a:t>To foster joint problem framing to ensure the map is focused on priority questions</a:t>
            </a:r>
          </a:p>
          <a:p>
            <a:pPr marL="342900" indent="-342900">
              <a:spcAft>
                <a:spcPts val="600"/>
              </a:spcAft>
              <a:buFontTx/>
              <a:buChar char="-"/>
            </a:pPr>
            <a:r>
              <a:rPr lang="en-GB" sz="2400" dirty="0">
                <a:cs typeface="+mn-ea"/>
                <a:sym typeface="+mn-lt"/>
              </a:rPr>
              <a:t>To promote trust and acceptance of stakeholders in the system map</a:t>
            </a:r>
          </a:p>
          <a:p>
            <a:pPr marL="342900" indent="-342900">
              <a:spcAft>
                <a:spcPts val="600"/>
              </a:spcAft>
              <a:buFontTx/>
              <a:buChar char="-"/>
            </a:pPr>
            <a:r>
              <a:rPr lang="en-GB" sz="2400" dirty="0">
                <a:cs typeface="+mn-ea"/>
                <a:sym typeface="+mn-lt"/>
              </a:rPr>
              <a:t>To produce context-specific solutions</a:t>
            </a:r>
          </a:p>
          <a:p>
            <a:pPr marL="342900" indent="-342900">
              <a:spcAft>
                <a:spcPts val="600"/>
              </a:spcAft>
              <a:buFontTx/>
              <a:buChar char="-"/>
            </a:pPr>
            <a:r>
              <a:rPr lang="en-GB" sz="2400" dirty="0">
                <a:cs typeface="+mn-ea"/>
                <a:sym typeface="+mn-lt"/>
              </a:rPr>
              <a:t>To increase the likely success and buy-in of interventions and programmes</a:t>
            </a:r>
          </a:p>
          <a:p>
            <a:pPr>
              <a:spcBef>
                <a:spcPts val="600"/>
              </a:spcBef>
              <a:spcAft>
                <a:spcPts val="600"/>
              </a:spcAft>
            </a:pPr>
            <a:r>
              <a:rPr lang="en-GB" sz="2400" dirty="0">
                <a:cs typeface="+mn-ea"/>
                <a:sym typeface="+mn-lt"/>
              </a:rPr>
              <a:t>PSM belongs to participatory modelling, where stakeholders co-create models as a learning and decision-support process. It emphasises </a:t>
            </a:r>
            <a:r>
              <a:rPr lang="en-GB" sz="2400" b="1" dirty="0">
                <a:solidFill>
                  <a:srgbClr val="C00000"/>
                </a:solidFill>
                <a:cs typeface="+mn-ea"/>
                <a:sym typeface="+mn-lt"/>
              </a:rPr>
              <a:t>joint formulation of problems</a:t>
            </a:r>
            <a:r>
              <a:rPr lang="en-GB" sz="2400" dirty="0">
                <a:cs typeface="+mn-ea"/>
                <a:sym typeface="+mn-lt"/>
              </a:rPr>
              <a:t>, reflective dialogue, and shared ownership of outcomes.</a:t>
            </a:r>
          </a:p>
        </p:txBody>
      </p:sp>
      <p:sp>
        <p:nvSpPr>
          <p:cNvPr id="5" name="TextBox 4">
            <a:extLst>
              <a:ext uri="{FF2B5EF4-FFF2-40B4-BE49-F238E27FC236}">
                <a16:creationId xmlns:a16="http://schemas.microsoft.com/office/drawing/2014/main" id="{17DBF172-95B0-3A9B-B2EC-EAE8FEBFA650}"/>
              </a:ext>
            </a:extLst>
          </p:cNvPr>
          <p:cNvSpPr txBox="1"/>
          <p:nvPr/>
        </p:nvSpPr>
        <p:spPr>
          <a:xfrm>
            <a:off x="605265" y="6453439"/>
            <a:ext cx="2562689" cy="369332"/>
          </a:xfrm>
          <a:prstGeom prst="rect">
            <a:avLst/>
          </a:prstGeom>
          <a:noFill/>
        </p:spPr>
        <p:txBody>
          <a:bodyPr wrap="none" rtlCol="0">
            <a:spAutoFit/>
          </a:bodyPr>
          <a:lstStyle/>
          <a:p>
            <a:r>
              <a:rPr lang="en-GB">
                <a:cs typeface="+mn-ea"/>
                <a:sym typeface="+mn-lt"/>
              </a:rPr>
              <a:t>Source: </a:t>
            </a:r>
            <a:r>
              <a:rPr lang="en-GB">
                <a:cs typeface="+mn-ea"/>
                <a:sym typeface="+mn-lt"/>
                <a:hlinkClick r:id="rId2"/>
              </a:rPr>
              <a:t>Blake et al (2024)</a:t>
            </a:r>
            <a:endParaRPr lang="en-GB">
              <a:cs typeface="+mn-ea"/>
              <a:sym typeface="+mn-lt"/>
            </a:endParaRPr>
          </a:p>
        </p:txBody>
      </p:sp>
    </p:spTree>
    <p:extLst>
      <p:ext uri="{BB962C8B-B14F-4D97-AF65-F5344CB8AC3E}">
        <p14:creationId xmlns:p14="http://schemas.microsoft.com/office/powerpoint/2010/main" val="166633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6085-5BAE-0E82-2C26-21E933918146}"/>
              </a:ext>
            </a:extLst>
          </p:cNvPr>
          <p:cNvSpPr>
            <a:spLocks noGrp="1"/>
          </p:cNvSpPr>
          <p:nvPr>
            <p:ph type="title"/>
          </p:nvPr>
        </p:nvSpPr>
        <p:spPr/>
        <p:txBody>
          <a:bodyPr/>
          <a:lstStyle/>
          <a:p>
            <a:r>
              <a:rPr lang="en-GB" b="1">
                <a:latin typeface="+mn-lt"/>
                <a:ea typeface="+mn-ea"/>
                <a:cs typeface="+mn-ea"/>
                <a:sym typeface="+mn-lt"/>
              </a:rPr>
              <a:t>Comparison of PSM and CLD</a:t>
            </a:r>
          </a:p>
        </p:txBody>
      </p:sp>
      <p:sp>
        <p:nvSpPr>
          <p:cNvPr id="3" name="Slide Number Placeholder 2">
            <a:extLst>
              <a:ext uri="{FF2B5EF4-FFF2-40B4-BE49-F238E27FC236}">
                <a16:creationId xmlns:a16="http://schemas.microsoft.com/office/drawing/2014/main" id="{C5F74E64-7899-EB4A-E84A-00202D710FA4}"/>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6</a:t>
            </a:fld>
            <a:endParaRPr lang="en-GB">
              <a:latin typeface="+mn-lt"/>
              <a:ea typeface="+mn-ea"/>
              <a:cs typeface="+mn-ea"/>
              <a:sym typeface="+mn-lt"/>
            </a:endParaRPr>
          </a:p>
        </p:txBody>
      </p:sp>
      <p:graphicFrame>
        <p:nvGraphicFramePr>
          <p:cNvPr id="4" name="Table 3">
            <a:extLst>
              <a:ext uri="{FF2B5EF4-FFF2-40B4-BE49-F238E27FC236}">
                <a16:creationId xmlns:a16="http://schemas.microsoft.com/office/drawing/2014/main" id="{DFB6D336-3E9D-0E58-736C-BBF64C983AF1}"/>
              </a:ext>
            </a:extLst>
          </p:cNvPr>
          <p:cNvGraphicFramePr>
            <a:graphicFrameLocks noGrp="1"/>
          </p:cNvGraphicFramePr>
          <p:nvPr>
            <p:extLst>
              <p:ext uri="{D42A27DB-BD31-4B8C-83A1-F6EECF244321}">
                <p14:modId xmlns:p14="http://schemas.microsoft.com/office/powerpoint/2010/main" val="3976191951"/>
              </p:ext>
            </p:extLst>
          </p:nvPr>
        </p:nvGraphicFramePr>
        <p:xfrm>
          <a:off x="558142" y="1209373"/>
          <a:ext cx="10980000" cy="4968192"/>
        </p:xfrm>
        <a:graphic>
          <a:graphicData uri="http://schemas.openxmlformats.org/drawingml/2006/table">
            <a:tbl>
              <a:tblPr>
                <a:tableStyleId>{3B4B98B0-60AC-42C2-AFA5-B58CD77FA1E5}</a:tableStyleId>
              </a:tblPr>
              <a:tblGrid>
                <a:gridCol w="1260000">
                  <a:extLst>
                    <a:ext uri="{9D8B030D-6E8A-4147-A177-3AD203B41FA5}">
                      <a16:colId xmlns:a16="http://schemas.microsoft.com/office/drawing/2014/main" val="2283229865"/>
                    </a:ext>
                  </a:extLst>
                </a:gridCol>
                <a:gridCol w="3960000">
                  <a:extLst>
                    <a:ext uri="{9D8B030D-6E8A-4147-A177-3AD203B41FA5}">
                      <a16:colId xmlns:a16="http://schemas.microsoft.com/office/drawing/2014/main" val="2346229719"/>
                    </a:ext>
                  </a:extLst>
                </a:gridCol>
                <a:gridCol w="2520000">
                  <a:extLst>
                    <a:ext uri="{9D8B030D-6E8A-4147-A177-3AD203B41FA5}">
                      <a16:colId xmlns:a16="http://schemas.microsoft.com/office/drawing/2014/main" val="668417556"/>
                    </a:ext>
                  </a:extLst>
                </a:gridCol>
                <a:gridCol w="3240000">
                  <a:extLst>
                    <a:ext uri="{9D8B030D-6E8A-4147-A177-3AD203B41FA5}">
                      <a16:colId xmlns:a16="http://schemas.microsoft.com/office/drawing/2014/main" val="3888313190"/>
                    </a:ext>
                  </a:extLst>
                </a:gridCol>
              </a:tblGrid>
              <a:tr h="166432">
                <a:tc>
                  <a:txBody>
                    <a:bodyPr/>
                    <a:lstStyle/>
                    <a:p>
                      <a:pPr algn="l">
                        <a:buNone/>
                      </a:pPr>
                      <a:r>
                        <a:rPr lang="en-GB" sz="1800" b="1">
                          <a:effectLst/>
                          <a:latin typeface="+mn-lt"/>
                          <a:ea typeface="+mn-ea"/>
                          <a:cs typeface="+mn-ea"/>
                          <a:sym typeface="+mn-lt"/>
                        </a:rPr>
                        <a:t>Method</a:t>
                      </a:r>
                    </a:p>
                  </a:txBody>
                  <a:tcPr marL="10144" marR="10144" marT="5072" marB="5072" anchor="ctr">
                    <a:lnB w="12700" cap="flat" cmpd="sng" algn="ctr">
                      <a:solidFill>
                        <a:schemeClr val="accent1"/>
                      </a:solidFill>
                      <a:prstDash val="solid"/>
                      <a:round/>
                      <a:headEnd type="none" w="med" len="med"/>
                      <a:tailEnd type="none" w="med" len="med"/>
                    </a:lnB>
                  </a:tcPr>
                </a:tc>
                <a:tc>
                  <a:txBody>
                    <a:bodyPr/>
                    <a:lstStyle/>
                    <a:p>
                      <a:pPr algn="l">
                        <a:buNone/>
                      </a:pPr>
                      <a:r>
                        <a:rPr lang="en-GB" sz="1800" b="1">
                          <a:effectLst/>
                          <a:latin typeface="+mn-lt"/>
                          <a:ea typeface="+mn-ea"/>
                          <a:cs typeface="+mn-ea"/>
                          <a:sym typeface="+mn-lt"/>
                        </a:rPr>
                        <a:t>Model construction</a:t>
                      </a:r>
                    </a:p>
                  </a:txBody>
                  <a:tcPr marL="10144" marR="10144" marT="5072" marB="5072" anchor="ctr">
                    <a:lnB w="12700" cap="flat" cmpd="sng" algn="ctr">
                      <a:solidFill>
                        <a:schemeClr val="accent1"/>
                      </a:solidFill>
                      <a:prstDash val="solid"/>
                      <a:round/>
                      <a:headEnd type="none" w="med" len="med"/>
                      <a:tailEnd type="none" w="med" len="med"/>
                    </a:lnB>
                  </a:tcPr>
                </a:tc>
                <a:tc>
                  <a:txBody>
                    <a:bodyPr/>
                    <a:lstStyle/>
                    <a:p>
                      <a:pPr algn="l">
                        <a:buNone/>
                      </a:pPr>
                      <a:r>
                        <a:rPr lang="en-GB" sz="1800" b="1">
                          <a:effectLst/>
                          <a:latin typeface="+mn-lt"/>
                          <a:ea typeface="+mn-ea"/>
                          <a:cs typeface="+mn-ea"/>
                          <a:sym typeface="+mn-lt"/>
                        </a:rPr>
                        <a:t>Analysis</a:t>
                      </a:r>
                    </a:p>
                  </a:txBody>
                  <a:tcPr marL="10144" marR="10144" marT="5072" marB="5072" anchor="ctr">
                    <a:lnB w="12700" cap="flat" cmpd="sng" algn="ctr">
                      <a:solidFill>
                        <a:schemeClr val="accent1"/>
                      </a:solidFill>
                      <a:prstDash val="solid"/>
                      <a:round/>
                      <a:headEnd type="none" w="med" len="med"/>
                      <a:tailEnd type="none" w="med" len="med"/>
                    </a:lnB>
                  </a:tcPr>
                </a:tc>
                <a:tc>
                  <a:txBody>
                    <a:bodyPr/>
                    <a:lstStyle/>
                    <a:p>
                      <a:pPr algn="l">
                        <a:buNone/>
                      </a:pPr>
                      <a:r>
                        <a:rPr lang="en-GB" sz="1800" b="1">
                          <a:effectLst/>
                          <a:latin typeface="+mn-lt"/>
                          <a:ea typeface="+mn-ea"/>
                          <a:cs typeface="+mn-ea"/>
                          <a:sym typeface="+mn-lt"/>
                        </a:rPr>
                        <a:t>When most appropriate?</a:t>
                      </a:r>
                    </a:p>
                  </a:txBody>
                  <a:tcPr marL="10144" marR="10144" marT="5072" marB="5072"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16450532"/>
                  </a:ext>
                </a:extLst>
              </a:tr>
              <a:tr h="898197">
                <a:tc>
                  <a:txBody>
                    <a:bodyPr/>
                    <a:lstStyle/>
                    <a:p>
                      <a:pPr algn="l">
                        <a:buNone/>
                      </a:pPr>
                      <a:r>
                        <a:rPr lang="en-GB" sz="1800" b="1">
                          <a:effectLst/>
                          <a:latin typeface="+mn-lt"/>
                          <a:ea typeface="+mn-ea"/>
                          <a:cs typeface="+mn-ea"/>
                          <a:sym typeface="+mn-lt"/>
                        </a:rPr>
                        <a:t>Participatory Systems Mapping</a:t>
                      </a:r>
                    </a:p>
                    <a:p>
                      <a:pPr algn="l">
                        <a:buNone/>
                      </a:pPr>
                      <a:r>
                        <a:rPr lang="en-GB" sz="1800" b="1">
                          <a:effectLst/>
                          <a:latin typeface="+mn-lt"/>
                          <a:ea typeface="+mn-ea"/>
                          <a:cs typeface="+mn-ea"/>
                          <a:sym typeface="+mn-lt"/>
                        </a:rPr>
                        <a:t>(PSM)</a:t>
                      </a:r>
                    </a:p>
                  </a:txBody>
                  <a:tcPr marL="10144" marR="10144" marT="5072" marB="5072" anchor="ctr">
                    <a:lnT w="12700" cap="flat" cmpd="sng" algn="ctr">
                      <a:solidFill>
                        <a:schemeClr val="accent1"/>
                      </a:solidFill>
                      <a:prstDash val="solid"/>
                      <a:round/>
                      <a:headEnd type="none" w="med" len="med"/>
                      <a:tailEnd type="none" w="med" len="med"/>
                    </a:lnT>
                  </a:tcPr>
                </a:tc>
                <a:tc>
                  <a:txBody>
                    <a:bodyPr/>
                    <a:lstStyle/>
                    <a:p>
                      <a:pPr algn="l">
                        <a:buNone/>
                      </a:pPr>
                      <a:r>
                        <a:rPr lang="en-GB" sz="1800" b="0" dirty="0">
                          <a:effectLst/>
                          <a:latin typeface="+mn-lt"/>
                          <a:ea typeface="+mn-ea"/>
                          <a:cs typeface="+mn-ea"/>
                          <a:sym typeface="+mn-lt"/>
                        </a:rPr>
                        <a:t>Brainstorm ‘factors’ in the system and connect them. Flexible, stakeholder-driven approach with light-touch facilitation on map structure.</a:t>
                      </a:r>
                    </a:p>
                  </a:txBody>
                  <a:tcPr marL="10144" marR="10144" marT="5072" marB="5072" anchor="ctr">
                    <a:lnT w="12700" cap="flat" cmpd="sng" algn="ctr">
                      <a:solidFill>
                        <a:schemeClr val="accent1"/>
                      </a:solidFill>
                      <a:prstDash val="solid"/>
                      <a:round/>
                      <a:headEnd type="none" w="med" len="med"/>
                      <a:tailEnd type="none" w="med" len="med"/>
                    </a:lnT>
                  </a:tcPr>
                </a:tc>
                <a:tc>
                  <a:txBody>
                    <a:bodyPr/>
                    <a:lstStyle/>
                    <a:p>
                      <a:pPr algn="l">
                        <a:buNone/>
                      </a:pPr>
                      <a:r>
                        <a:rPr lang="en-GB" sz="1800" b="0">
                          <a:effectLst/>
                          <a:latin typeface="+mn-lt"/>
                          <a:ea typeface="+mn-ea"/>
                          <a:cs typeface="+mn-ea"/>
                          <a:sym typeface="+mn-lt"/>
                        </a:rPr>
                        <a:t>Combine network analysis with information from stakeholders to pull out ‘submaps’. Build narrative and generate new questions.</a:t>
                      </a:r>
                    </a:p>
                  </a:txBody>
                  <a:tcPr marL="10144" marR="10144" marT="5072" marB="5072" anchor="ctr">
                    <a:lnT w="12700" cap="flat" cmpd="sng" algn="ctr">
                      <a:solidFill>
                        <a:schemeClr val="accent1"/>
                      </a:solidFill>
                      <a:prstDash val="solid"/>
                      <a:round/>
                      <a:headEnd type="none" w="med" len="med"/>
                      <a:tailEnd type="none" w="med" len="med"/>
                    </a:lnT>
                  </a:tcPr>
                </a:tc>
                <a:tc>
                  <a:txBody>
                    <a:bodyPr/>
                    <a:lstStyle/>
                    <a:p>
                      <a:pPr algn="l">
                        <a:buNone/>
                      </a:pPr>
                      <a:r>
                        <a:rPr lang="en-GB" sz="1800" b="0">
                          <a:effectLst/>
                          <a:latin typeface="+mn-lt"/>
                          <a:ea typeface="+mn-ea"/>
                          <a:cs typeface="+mn-ea"/>
                          <a:sym typeface="+mn-lt"/>
                        </a:rPr>
                        <a:t>When emphasis is on stakeholder engagement, stakeholder ownership of model, and ambition is to include as much complexity as possible. Not when quantification or simulations wanted.</a:t>
                      </a:r>
                    </a:p>
                  </a:txBody>
                  <a:tcPr marL="10144" marR="10144" marT="5072" marB="5072"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47304817"/>
                  </a:ext>
                </a:extLst>
              </a:tr>
              <a:tr h="1591448">
                <a:tc>
                  <a:txBody>
                    <a:bodyPr/>
                    <a:lstStyle/>
                    <a:p>
                      <a:pPr algn="l">
                        <a:buNone/>
                      </a:pPr>
                      <a:r>
                        <a:rPr lang="en-GB" sz="1800" b="1" dirty="0">
                          <a:effectLst/>
                          <a:latin typeface="+mn-lt"/>
                          <a:ea typeface="+mn-ea"/>
                          <a:cs typeface="+mn-ea"/>
                          <a:sym typeface="+mn-lt"/>
                        </a:rPr>
                        <a:t>Causal loop diagrams</a:t>
                      </a:r>
                    </a:p>
                    <a:p>
                      <a:pPr algn="l">
                        <a:buNone/>
                      </a:pPr>
                      <a:r>
                        <a:rPr lang="en-GB" sz="1800" b="1" dirty="0">
                          <a:effectLst/>
                          <a:latin typeface="+mn-lt"/>
                          <a:ea typeface="+mn-ea"/>
                          <a:cs typeface="+mn-ea"/>
                          <a:sym typeface="+mn-lt"/>
                        </a:rPr>
                        <a:t>(CLD)</a:t>
                      </a:r>
                    </a:p>
                  </a:txBody>
                  <a:tcPr marL="10144" marR="10144" marT="5072" marB="5072" anchor="ctr"/>
                </a:tc>
                <a:tc>
                  <a:txBody>
                    <a:bodyPr/>
                    <a:lstStyle/>
                    <a:p>
                      <a:pPr algn="l">
                        <a:buNone/>
                      </a:pPr>
                      <a:r>
                        <a:rPr lang="en-GB" sz="1800" b="0">
                          <a:effectLst/>
                          <a:latin typeface="+mn-lt"/>
                          <a:ea typeface="+mn-ea"/>
                          <a:cs typeface="+mn-ea"/>
                          <a:sym typeface="+mn-lt"/>
                        </a:rPr>
                        <a:t>Define variables and their relationships, connect them using feedback loops as starting points. Sometimes uses other system motifs or metaphors (e.g. tragedy of the commons, no fast feedbacks) to focus construction. Process strongly facilitated to ensure map structure consistent with method. Much map construction performed by facilitators outside workshops</a:t>
                      </a:r>
                    </a:p>
                  </a:txBody>
                  <a:tcPr marL="10144" marR="10144" marT="5072" marB="5072" anchor="ctr"/>
                </a:tc>
                <a:tc>
                  <a:txBody>
                    <a:bodyPr/>
                    <a:lstStyle/>
                    <a:p>
                      <a:pPr algn="l">
                        <a:buNone/>
                      </a:pPr>
                      <a:r>
                        <a:rPr lang="en-GB" sz="1800" b="0">
                          <a:effectLst/>
                          <a:latin typeface="+mn-lt"/>
                          <a:ea typeface="+mn-ea"/>
                          <a:cs typeface="+mn-ea"/>
                          <a:sym typeface="+mn-lt"/>
                        </a:rPr>
                        <a:t>Sometimes converted to System Dynamics models to run simulations of potential futures, or counterfactual pasts. Qualitatively used to visualise complexity and identification of potential system levers or causal cascades.</a:t>
                      </a:r>
                    </a:p>
                  </a:txBody>
                  <a:tcPr marL="10144" marR="10144" marT="5072" marB="5072" anchor="ctr"/>
                </a:tc>
                <a:tc>
                  <a:txBody>
                    <a:bodyPr/>
                    <a:lstStyle/>
                    <a:p>
                      <a:pPr algn="l">
                        <a:buNone/>
                      </a:pPr>
                      <a:r>
                        <a:rPr lang="en-GB" sz="1800" b="0" dirty="0">
                          <a:effectLst/>
                          <a:latin typeface="+mn-lt"/>
                          <a:ea typeface="+mn-ea"/>
                          <a:cs typeface="+mn-ea"/>
                          <a:sym typeface="+mn-lt"/>
                        </a:rPr>
                        <a:t>When feedback loops of particular interest, when conversion to simulation may be of interest, when inclusive whole system view wanted, but with more emphasis on a ‘tidy’ model over stakeholder ownership of model.</a:t>
                      </a:r>
                    </a:p>
                  </a:txBody>
                  <a:tcPr marL="10144" marR="10144" marT="5072" marB="5072" anchor="ctr"/>
                </a:tc>
                <a:extLst>
                  <a:ext uri="{0D108BD9-81ED-4DB2-BD59-A6C34878D82A}">
                    <a16:rowId xmlns:a16="http://schemas.microsoft.com/office/drawing/2014/main" val="4213845116"/>
                  </a:ext>
                </a:extLst>
              </a:tr>
            </a:tbl>
          </a:graphicData>
        </a:graphic>
      </p:graphicFrame>
      <p:sp>
        <p:nvSpPr>
          <p:cNvPr id="6" name="TextBox 5">
            <a:extLst>
              <a:ext uri="{FF2B5EF4-FFF2-40B4-BE49-F238E27FC236}">
                <a16:creationId xmlns:a16="http://schemas.microsoft.com/office/drawing/2014/main" id="{0F500945-9401-24FA-A4E9-EC57022B0B1D}"/>
              </a:ext>
            </a:extLst>
          </p:cNvPr>
          <p:cNvSpPr txBox="1"/>
          <p:nvPr/>
        </p:nvSpPr>
        <p:spPr>
          <a:xfrm>
            <a:off x="558142" y="6453439"/>
            <a:ext cx="4239750" cy="369332"/>
          </a:xfrm>
          <a:prstGeom prst="rect">
            <a:avLst/>
          </a:prstGeom>
          <a:noFill/>
        </p:spPr>
        <p:txBody>
          <a:bodyPr wrap="none" rtlCol="0">
            <a:spAutoFit/>
          </a:bodyPr>
          <a:lstStyle/>
          <a:p>
            <a:r>
              <a:rPr lang="en-GB" dirty="0">
                <a:cs typeface="+mn-ea"/>
                <a:sym typeface="+mn-lt"/>
              </a:rPr>
              <a:t>Source: </a:t>
            </a:r>
            <a:r>
              <a:rPr lang="en-GB" dirty="0" err="1">
                <a:cs typeface="+mn-ea"/>
                <a:sym typeface="+mn-lt"/>
                <a:hlinkClick r:id="rId2"/>
              </a:rPr>
              <a:t>Barbrook</a:t>
            </a:r>
            <a:r>
              <a:rPr lang="en-GB" dirty="0">
                <a:cs typeface="+mn-ea"/>
                <a:sym typeface="+mn-lt"/>
                <a:hlinkClick r:id="rId2"/>
              </a:rPr>
              <a:t>-Johnson and Penn (2021)</a:t>
            </a:r>
            <a:endParaRPr lang="en-GB" dirty="0">
              <a:cs typeface="+mn-ea"/>
              <a:sym typeface="+mn-lt"/>
            </a:endParaRPr>
          </a:p>
        </p:txBody>
      </p:sp>
    </p:spTree>
    <p:extLst>
      <p:ext uri="{BB962C8B-B14F-4D97-AF65-F5344CB8AC3E}">
        <p14:creationId xmlns:p14="http://schemas.microsoft.com/office/powerpoint/2010/main" val="406334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C5FF4-42A8-60F7-2DA6-94E6BCC608E7}"/>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BD78FDED-F78D-7049-C336-83C0975F3D1D}"/>
              </a:ext>
            </a:extLst>
          </p:cNvPr>
          <p:cNvSpPr/>
          <p:nvPr/>
        </p:nvSpPr>
        <p:spPr>
          <a:xfrm>
            <a:off x="508491" y="3429000"/>
            <a:ext cx="10176074" cy="2524538"/>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Slide Number Placeholder 2">
            <a:extLst>
              <a:ext uri="{FF2B5EF4-FFF2-40B4-BE49-F238E27FC236}">
                <a16:creationId xmlns:a16="http://schemas.microsoft.com/office/drawing/2014/main" id="{37D8621A-EEE6-8873-C62A-0E43163A1F24}"/>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7</a:t>
            </a:fld>
            <a:endParaRPr lang="en-GB">
              <a:latin typeface="+mn-lt"/>
              <a:ea typeface="+mn-ea"/>
              <a:cs typeface="+mn-ea"/>
              <a:sym typeface="+mn-lt"/>
            </a:endParaRPr>
          </a:p>
        </p:txBody>
      </p:sp>
      <p:sp>
        <p:nvSpPr>
          <p:cNvPr id="6" name="TextBox 5">
            <a:extLst>
              <a:ext uri="{FF2B5EF4-FFF2-40B4-BE49-F238E27FC236}">
                <a16:creationId xmlns:a16="http://schemas.microsoft.com/office/drawing/2014/main" id="{ACC46A3A-318B-ED8D-8E0F-AAA1E09C19AB}"/>
              </a:ext>
            </a:extLst>
          </p:cNvPr>
          <p:cNvSpPr txBox="1"/>
          <p:nvPr/>
        </p:nvSpPr>
        <p:spPr>
          <a:xfrm>
            <a:off x="862622" y="3656807"/>
            <a:ext cx="6594612" cy="1938992"/>
          </a:xfrm>
          <a:prstGeom prst="rect">
            <a:avLst/>
          </a:prstGeom>
          <a:noFill/>
        </p:spPr>
        <p:txBody>
          <a:bodyPr wrap="square">
            <a:spAutoFit/>
          </a:bodyPr>
          <a:lstStyle/>
          <a:p>
            <a:r>
              <a:rPr lang="en-GB" sz="4000" b="1" dirty="0">
                <a:solidFill>
                  <a:schemeClr val="accent1"/>
                </a:solidFill>
                <a:cs typeface="+mn-ea"/>
                <a:sym typeface="+mn-lt"/>
              </a:rPr>
              <a:t>II.	Practical Process</a:t>
            </a:r>
          </a:p>
          <a:p>
            <a:r>
              <a:rPr lang="en-GB" sz="4000" b="1" dirty="0">
                <a:solidFill>
                  <a:schemeClr val="accent1"/>
                </a:solidFill>
                <a:cs typeface="+mn-ea"/>
                <a:sym typeface="+mn-lt"/>
              </a:rPr>
              <a:t>	</a:t>
            </a:r>
            <a:r>
              <a:rPr lang="en-GB" sz="4000" dirty="0">
                <a:solidFill>
                  <a:schemeClr val="accent1"/>
                </a:solidFill>
                <a:cs typeface="+mn-ea"/>
                <a:sym typeface="+mn-lt"/>
              </a:rPr>
              <a:t>Core steps</a:t>
            </a:r>
          </a:p>
          <a:p>
            <a:r>
              <a:rPr lang="en-GB" sz="4000" dirty="0">
                <a:solidFill>
                  <a:schemeClr val="accent1"/>
                </a:solidFill>
                <a:cs typeface="+mn-ea"/>
                <a:sym typeface="+mn-lt"/>
              </a:rPr>
              <a:t>	Case study </a:t>
            </a:r>
            <a:r>
              <a:rPr lang="en-US" altLang="zh-CN" sz="4000" dirty="0">
                <a:solidFill>
                  <a:schemeClr val="accent1"/>
                </a:solidFill>
                <a:cs typeface="+mn-ea"/>
                <a:sym typeface="+mn-lt"/>
              </a:rPr>
              <a:t>for Portugal</a:t>
            </a:r>
            <a:endParaRPr lang="en-GB" sz="4000" dirty="0">
              <a:solidFill>
                <a:schemeClr val="accent1"/>
              </a:solidFill>
              <a:cs typeface="+mn-ea"/>
              <a:sym typeface="+mn-lt"/>
            </a:endParaRPr>
          </a:p>
        </p:txBody>
      </p:sp>
    </p:spTree>
    <p:extLst>
      <p:ext uri="{BB962C8B-B14F-4D97-AF65-F5344CB8AC3E}">
        <p14:creationId xmlns:p14="http://schemas.microsoft.com/office/powerpoint/2010/main" val="422501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60BD-8CD4-1639-3B52-F548A06413F1}"/>
              </a:ext>
            </a:extLst>
          </p:cNvPr>
          <p:cNvSpPr>
            <a:spLocks noGrp="1"/>
          </p:cNvSpPr>
          <p:nvPr>
            <p:ph type="title"/>
          </p:nvPr>
        </p:nvSpPr>
        <p:spPr/>
        <p:txBody>
          <a:bodyPr/>
          <a:lstStyle/>
          <a:p>
            <a:r>
              <a:rPr lang="en-GB" b="1">
                <a:latin typeface="+mn-lt"/>
                <a:ea typeface="+mn-ea"/>
                <a:cs typeface="+mn-ea"/>
                <a:sym typeface="+mn-lt"/>
              </a:rPr>
              <a:t>How to generate your own Participatory Systems Map?</a:t>
            </a:r>
            <a:endParaRPr lang="en-GB">
              <a:latin typeface="+mn-lt"/>
              <a:ea typeface="+mn-ea"/>
              <a:cs typeface="+mn-ea"/>
              <a:sym typeface="+mn-lt"/>
            </a:endParaRPr>
          </a:p>
        </p:txBody>
      </p:sp>
      <p:sp>
        <p:nvSpPr>
          <p:cNvPr id="3" name="Slide Number Placeholder 2">
            <a:extLst>
              <a:ext uri="{FF2B5EF4-FFF2-40B4-BE49-F238E27FC236}">
                <a16:creationId xmlns:a16="http://schemas.microsoft.com/office/drawing/2014/main" id="{0964FB9C-C8DB-3C63-7AFA-478B1A9759F8}"/>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8</a:t>
            </a:fld>
            <a:endParaRPr lang="en-GB">
              <a:latin typeface="+mn-lt"/>
              <a:ea typeface="+mn-ea"/>
              <a:cs typeface="+mn-ea"/>
              <a:sym typeface="+mn-lt"/>
            </a:endParaRPr>
          </a:p>
        </p:txBody>
      </p:sp>
      <p:grpSp>
        <p:nvGrpSpPr>
          <p:cNvPr id="4" name="Group 3">
            <a:extLst>
              <a:ext uri="{FF2B5EF4-FFF2-40B4-BE49-F238E27FC236}">
                <a16:creationId xmlns:a16="http://schemas.microsoft.com/office/drawing/2014/main" id="{622A0DA5-72A2-0C43-BEDA-B01D51A64905}"/>
              </a:ext>
            </a:extLst>
          </p:cNvPr>
          <p:cNvGrpSpPr/>
          <p:nvPr/>
        </p:nvGrpSpPr>
        <p:grpSpPr>
          <a:xfrm>
            <a:off x="714175" y="1472178"/>
            <a:ext cx="3491535" cy="1299171"/>
            <a:chOff x="714175" y="1472178"/>
            <a:chExt cx="3491535" cy="1299171"/>
          </a:xfrm>
        </p:grpSpPr>
        <p:sp>
          <p:nvSpPr>
            <p:cNvPr id="40" name="Bullet1">
              <a:extLst>
                <a:ext uri="{FF2B5EF4-FFF2-40B4-BE49-F238E27FC236}">
                  <a16:creationId xmlns:a16="http://schemas.microsoft.com/office/drawing/2014/main" id="{6C6260DD-DB59-AFC1-29BF-1F1D2A4D9F16}"/>
                </a:ext>
              </a:extLst>
            </p:cNvPr>
            <p:cNvSpPr>
              <a:spLocks/>
            </p:cNvSpPr>
            <p:nvPr/>
          </p:nvSpPr>
          <p:spPr>
            <a:xfrm>
              <a:off x="1137761" y="1486090"/>
              <a:ext cx="3067949"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dirty="0">
                  <a:solidFill>
                    <a:schemeClr val="tx1"/>
                  </a:solidFill>
                  <a:cs typeface="+mn-ea"/>
                  <a:sym typeface="+mn-lt"/>
                </a:rPr>
                <a:t>Problem Definition &amp; Scope Setting</a:t>
              </a:r>
            </a:p>
          </p:txBody>
        </p:sp>
        <p:sp>
          <p:nvSpPr>
            <p:cNvPr id="41" name="Text1">
              <a:extLst>
                <a:ext uri="{FF2B5EF4-FFF2-40B4-BE49-F238E27FC236}">
                  <a16:creationId xmlns:a16="http://schemas.microsoft.com/office/drawing/2014/main" id="{1F636CCA-3000-F902-74B1-8B86E9F213A8}"/>
                </a:ext>
              </a:extLst>
            </p:cNvPr>
            <p:cNvSpPr/>
            <p:nvPr/>
          </p:nvSpPr>
          <p:spPr>
            <a:xfrm>
              <a:off x="1137759" y="1848988"/>
              <a:ext cx="3067947"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solidFill>
                    <a:schemeClr val="tx1"/>
                  </a:solidFill>
                  <a:cs typeface="+mn-ea"/>
                  <a:sym typeface="+mn-lt"/>
                </a:rPr>
                <a:t>Choose the issue or boundary of the system to explore.</a:t>
              </a:r>
              <a:endParaRPr kumimoji="1" lang="en-US" altLang="zh-CN">
                <a:solidFill>
                  <a:schemeClr val="tx1"/>
                </a:solidFill>
                <a:cs typeface="+mn-ea"/>
                <a:sym typeface="+mn-lt"/>
              </a:endParaRPr>
            </a:p>
          </p:txBody>
        </p:sp>
        <p:sp>
          <p:nvSpPr>
            <p:cNvPr id="42" name="Number1">
              <a:extLst>
                <a:ext uri="{FF2B5EF4-FFF2-40B4-BE49-F238E27FC236}">
                  <a16:creationId xmlns:a16="http://schemas.microsoft.com/office/drawing/2014/main" id="{65A6F69E-BB51-D38E-D346-5D1B57B63AD0}"/>
                </a:ext>
              </a:extLst>
            </p:cNvPr>
            <p:cNvSpPr/>
            <p:nvPr/>
          </p:nvSpPr>
          <p:spPr bwMode="auto">
            <a:xfrm>
              <a:off x="714175" y="1472178"/>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1</a:t>
              </a:r>
            </a:p>
          </p:txBody>
        </p:sp>
      </p:grpSp>
      <p:grpSp>
        <p:nvGrpSpPr>
          <p:cNvPr id="5" name="Group 4">
            <a:extLst>
              <a:ext uri="{FF2B5EF4-FFF2-40B4-BE49-F238E27FC236}">
                <a16:creationId xmlns:a16="http://schemas.microsoft.com/office/drawing/2014/main" id="{BACC4997-B33C-191D-55D5-42145D3A090E}"/>
              </a:ext>
            </a:extLst>
          </p:cNvPr>
          <p:cNvGrpSpPr/>
          <p:nvPr/>
        </p:nvGrpSpPr>
        <p:grpSpPr>
          <a:xfrm>
            <a:off x="4331254" y="1472178"/>
            <a:ext cx="3491536" cy="1299171"/>
            <a:chOff x="4331254" y="1472178"/>
            <a:chExt cx="3491536" cy="1299171"/>
          </a:xfrm>
        </p:grpSpPr>
        <p:sp>
          <p:nvSpPr>
            <p:cNvPr id="37" name="Bullet2">
              <a:extLst>
                <a:ext uri="{FF2B5EF4-FFF2-40B4-BE49-F238E27FC236}">
                  <a16:creationId xmlns:a16="http://schemas.microsoft.com/office/drawing/2014/main" id="{83ED376A-57E6-A788-D784-755CE0953997}"/>
                </a:ext>
              </a:extLst>
            </p:cNvPr>
            <p:cNvSpPr>
              <a:spLocks/>
            </p:cNvSpPr>
            <p:nvPr/>
          </p:nvSpPr>
          <p:spPr>
            <a:xfrm>
              <a:off x="4754841" y="1486090"/>
              <a:ext cx="3067949"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a:solidFill>
                    <a:schemeClr val="tx1"/>
                  </a:solidFill>
                  <a:cs typeface="+mn-ea"/>
                  <a:sym typeface="+mn-lt"/>
                </a:rPr>
                <a:t>Knowledge Integration &amp; Evidence Synthesis</a:t>
              </a:r>
            </a:p>
          </p:txBody>
        </p:sp>
        <p:sp>
          <p:nvSpPr>
            <p:cNvPr id="38" name="Text2">
              <a:extLst>
                <a:ext uri="{FF2B5EF4-FFF2-40B4-BE49-F238E27FC236}">
                  <a16:creationId xmlns:a16="http://schemas.microsoft.com/office/drawing/2014/main" id="{BADCB731-5696-2E4E-2887-2CED5C4BB0B1}"/>
                </a:ext>
              </a:extLst>
            </p:cNvPr>
            <p:cNvSpPr/>
            <p:nvPr/>
          </p:nvSpPr>
          <p:spPr>
            <a:xfrm>
              <a:off x="4754839" y="1848988"/>
              <a:ext cx="3067948"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solidFill>
                    <a:schemeClr val="tx1"/>
                  </a:solidFill>
                  <a:cs typeface="+mn-ea"/>
                  <a:sym typeface="+mn-lt"/>
                </a:rPr>
                <a:t>Bring existing data, literature, and stakeholder insights.</a:t>
              </a:r>
              <a:endParaRPr kumimoji="1" lang="en-US" altLang="zh-CN">
                <a:solidFill>
                  <a:schemeClr val="tx1"/>
                </a:solidFill>
                <a:cs typeface="+mn-ea"/>
                <a:sym typeface="+mn-lt"/>
              </a:endParaRPr>
            </a:p>
          </p:txBody>
        </p:sp>
        <p:sp>
          <p:nvSpPr>
            <p:cNvPr id="39" name="Number2">
              <a:extLst>
                <a:ext uri="{FF2B5EF4-FFF2-40B4-BE49-F238E27FC236}">
                  <a16:creationId xmlns:a16="http://schemas.microsoft.com/office/drawing/2014/main" id="{CF4BAAB5-5A26-23D5-13EB-321BA42B70BF}"/>
                </a:ext>
              </a:extLst>
            </p:cNvPr>
            <p:cNvSpPr/>
            <p:nvPr/>
          </p:nvSpPr>
          <p:spPr bwMode="auto">
            <a:xfrm>
              <a:off x="4331254" y="1472178"/>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2</a:t>
              </a:r>
            </a:p>
          </p:txBody>
        </p:sp>
      </p:grpSp>
      <p:grpSp>
        <p:nvGrpSpPr>
          <p:cNvPr id="6" name="Group 5">
            <a:extLst>
              <a:ext uri="{FF2B5EF4-FFF2-40B4-BE49-F238E27FC236}">
                <a16:creationId xmlns:a16="http://schemas.microsoft.com/office/drawing/2014/main" id="{D05337E4-4F3A-0D2D-404C-E81F44FCB5CB}"/>
              </a:ext>
            </a:extLst>
          </p:cNvPr>
          <p:cNvGrpSpPr/>
          <p:nvPr/>
        </p:nvGrpSpPr>
        <p:grpSpPr>
          <a:xfrm>
            <a:off x="7948334" y="1472178"/>
            <a:ext cx="3700105" cy="1299171"/>
            <a:chOff x="7948334" y="1472178"/>
            <a:chExt cx="3700105" cy="1299171"/>
          </a:xfrm>
        </p:grpSpPr>
        <p:sp>
          <p:nvSpPr>
            <p:cNvPr id="34" name="Bullet3">
              <a:extLst>
                <a:ext uri="{FF2B5EF4-FFF2-40B4-BE49-F238E27FC236}">
                  <a16:creationId xmlns:a16="http://schemas.microsoft.com/office/drawing/2014/main" id="{6607AB2B-F7FC-32D3-C13B-8DE4496B5BA8}"/>
                </a:ext>
              </a:extLst>
            </p:cNvPr>
            <p:cNvSpPr>
              <a:spLocks/>
            </p:cNvSpPr>
            <p:nvPr/>
          </p:nvSpPr>
          <p:spPr>
            <a:xfrm>
              <a:off x="8371920" y="1486090"/>
              <a:ext cx="3276519"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a:solidFill>
                    <a:schemeClr val="tx1"/>
                  </a:solidFill>
                  <a:cs typeface="+mn-ea"/>
                  <a:sym typeface="+mn-lt"/>
                </a:rPr>
                <a:t>Core Variable Identification</a:t>
              </a:r>
            </a:p>
          </p:txBody>
        </p:sp>
        <p:sp>
          <p:nvSpPr>
            <p:cNvPr id="35" name="Text3">
              <a:extLst>
                <a:ext uri="{FF2B5EF4-FFF2-40B4-BE49-F238E27FC236}">
                  <a16:creationId xmlns:a16="http://schemas.microsoft.com/office/drawing/2014/main" id="{527E10AF-1858-4212-619A-DF3B2FE9D3AB}"/>
                </a:ext>
              </a:extLst>
            </p:cNvPr>
            <p:cNvSpPr/>
            <p:nvPr/>
          </p:nvSpPr>
          <p:spPr>
            <a:xfrm>
              <a:off x="8371918" y="1848988"/>
              <a:ext cx="3105903"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solidFill>
                    <a:schemeClr val="tx1"/>
                  </a:solidFill>
                  <a:cs typeface="+mn-ea"/>
                  <a:sym typeface="+mn-lt"/>
                </a:rPr>
                <a:t>Start with a key variable central to the problem.</a:t>
              </a:r>
              <a:endParaRPr kumimoji="1" lang="en-US" altLang="zh-CN">
                <a:solidFill>
                  <a:schemeClr val="tx1"/>
                </a:solidFill>
                <a:cs typeface="+mn-ea"/>
                <a:sym typeface="+mn-lt"/>
              </a:endParaRPr>
            </a:p>
          </p:txBody>
        </p:sp>
        <p:sp>
          <p:nvSpPr>
            <p:cNvPr id="36" name="Number3">
              <a:extLst>
                <a:ext uri="{FF2B5EF4-FFF2-40B4-BE49-F238E27FC236}">
                  <a16:creationId xmlns:a16="http://schemas.microsoft.com/office/drawing/2014/main" id="{BE5279FB-7E25-21FA-3C2F-69EAFB2B1C7B}"/>
                </a:ext>
              </a:extLst>
            </p:cNvPr>
            <p:cNvSpPr/>
            <p:nvPr/>
          </p:nvSpPr>
          <p:spPr bwMode="auto">
            <a:xfrm>
              <a:off x="7948334" y="1472178"/>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3</a:t>
              </a:r>
            </a:p>
          </p:txBody>
        </p:sp>
      </p:grpSp>
      <p:grpSp>
        <p:nvGrpSpPr>
          <p:cNvPr id="7" name="Group 6">
            <a:extLst>
              <a:ext uri="{FF2B5EF4-FFF2-40B4-BE49-F238E27FC236}">
                <a16:creationId xmlns:a16="http://schemas.microsoft.com/office/drawing/2014/main" id="{044504A4-E78F-33F9-606A-4C972A34FBDB}"/>
              </a:ext>
            </a:extLst>
          </p:cNvPr>
          <p:cNvGrpSpPr/>
          <p:nvPr/>
        </p:nvGrpSpPr>
        <p:grpSpPr>
          <a:xfrm>
            <a:off x="7948334" y="4931093"/>
            <a:ext cx="3617082" cy="1299171"/>
            <a:chOff x="7948334" y="4931093"/>
            <a:chExt cx="3617082" cy="1299171"/>
          </a:xfrm>
        </p:grpSpPr>
        <p:sp>
          <p:nvSpPr>
            <p:cNvPr id="31" name="Bullet4">
              <a:extLst>
                <a:ext uri="{FF2B5EF4-FFF2-40B4-BE49-F238E27FC236}">
                  <a16:creationId xmlns:a16="http://schemas.microsoft.com/office/drawing/2014/main" id="{8D65573C-C3FE-195E-CE82-A7CA9CF1729E}"/>
                </a:ext>
              </a:extLst>
            </p:cNvPr>
            <p:cNvSpPr>
              <a:spLocks/>
            </p:cNvSpPr>
            <p:nvPr/>
          </p:nvSpPr>
          <p:spPr>
            <a:xfrm>
              <a:off x="8371920" y="4945005"/>
              <a:ext cx="3193496"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dirty="0">
                  <a:solidFill>
                    <a:schemeClr val="tx1"/>
                  </a:solidFill>
                  <a:cs typeface="+mn-ea"/>
                  <a:sym typeface="+mn-lt"/>
                </a:rPr>
                <a:t>Brainstorm System Factors</a:t>
              </a:r>
            </a:p>
          </p:txBody>
        </p:sp>
        <p:sp>
          <p:nvSpPr>
            <p:cNvPr id="32" name="Text4">
              <a:extLst>
                <a:ext uri="{FF2B5EF4-FFF2-40B4-BE49-F238E27FC236}">
                  <a16:creationId xmlns:a16="http://schemas.microsoft.com/office/drawing/2014/main" id="{18773CB6-3249-13B3-9A1C-1D7CC36D1A41}"/>
                </a:ext>
              </a:extLst>
            </p:cNvPr>
            <p:cNvSpPr/>
            <p:nvPr/>
          </p:nvSpPr>
          <p:spPr>
            <a:xfrm>
              <a:off x="8371918" y="5307903"/>
              <a:ext cx="3067947"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solidFill>
                    <a:schemeClr val="tx1"/>
                  </a:solidFill>
                  <a:cs typeface="+mn-ea"/>
                  <a:sym typeface="+mn-lt"/>
                </a:rPr>
                <a:t>Generate a broad set of factors the group thinks matter. </a:t>
              </a:r>
              <a:endParaRPr kumimoji="1" lang="en-US" altLang="zh-CN">
                <a:solidFill>
                  <a:schemeClr val="tx1"/>
                </a:solidFill>
                <a:cs typeface="+mn-ea"/>
                <a:sym typeface="+mn-lt"/>
              </a:endParaRPr>
            </a:p>
          </p:txBody>
        </p:sp>
        <p:sp>
          <p:nvSpPr>
            <p:cNvPr id="33" name="Number4">
              <a:extLst>
                <a:ext uri="{FF2B5EF4-FFF2-40B4-BE49-F238E27FC236}">
                  <a16:creationId xmlns:a16="http://schemas.microsoft.com/office/drawing/2014/main" id="{B3B2F589-8E31-0A20-848C-CD4668FF5F6F}"/>
                </a:ext>
              </a:extLst>
            </p:cNvPr>
            <p:cNvSpPr/>
            <p:nvPr/>
          </p:nvSpPr>
          <p:spPr bwMode="auto">
            <a:xfrm>
              <a:off x="7948334" y="4931093"/>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4</a:t>
              </a:r>
            </a:p>
          </p:txBody>
        </p:sp>
      </p:grpSp>
      <p:grpSp>
        <p:nvGrpSpPr>
          <p:cNvPr id="8" name="Group 7">
            <a:extLst>
              <a:ext uri="{FF2B5EF4-FFF2-40B4-BE49-F238E27FC236}">
                <a16:creationId xmlns:a16="http://schemas.microsoft.com/office/drawing/2014/main" id="{10847CA6-EE72-E19F-9D38-64E3A5A179F6}"/>
              </a:ext>
            </a:extLst>
          </p:cNvPr>
          <p:cNvGrpSpPr/>
          <p:nvPr/>
        </p:nvGrpSpPr>
        <p:grpSpPr>
          <a:xfrm>
            <a:off x="4331252" y="4931093"/>
            <a:ext cx="3491536" cy="1299171"/>
            <a:chOff x="4331252" y="4931093"/>
            <a:chExt cx="3491536" cy="1299171"/>
          </a:xfrm>
        </p:grpSpPr>
        <p:sp>
          <p:nvSpPr>
            <p:cNvPr id="28" name="Bullet5">
              <a:extLst>
                <a:ext uri="{FF2B5EF4-FFF2-40B4-BE49-F238E27FC236}">
                  <a16:creationId xmlns:a16="http://schemas.microsoft.com/office/drawing/2014/main" id="{01138FCF-C59B-1AF4-9572-C1F1DC46F088}"/>
                </a:ext>
              </a:extLst>
            </p:cNvPr>
            <p:cNvSpPr>
              <a:spLocks/>
            </p:cNvSpPr>
            <p:nvPr/>
          </p:nvSpPr>
          <p:spPr>
            <a:xfrm>
              <a:off x="4754839" y="4945005"/>
              <a:ext cx="3067949"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a:solidFill>
                    <a:schemeClr val="tx1"/>
                  </a:solidFill>
                  <a:cs typeface="+mn-ea"/>
                  <a:sym typeface="+mn-lt"/>
                </a:rPr>
                <a:t>Consolidate Factors</a:t>
              </a:r>
            </a:p>
          </p:txBody>
        </p:sp>
        <p:sp>
          <p:nvSpPr>
            <p:cNvPr id="29" name="Text5">
              <a:extLst>
                <a:ext uri="{FF2B5EF4-FFF2-40B4-BE49-F238E27FC236}">
                  <a16:creationId xmlns:a16="http://schemas.microsoft.com/office/drawing/2014/main" id="{B8DE641A-E63C-89E7-33A1-D92DE8138107}"/>
                </a:ext>
              </a:extLst>
            </p:cNvPr>
            <p:cNvSpPr/>
            <p:nvPr/>
          </p:nvSpPr>
          <p:spPr>
            <a:xfrm>
              <a:off x="4754837" y="5307903"/>
              <a:ext cx="3067948"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solidFill>
                    <a:schemeClr val="tx1"/>
                  </a:solidFill>
                  <a:cs typeface="+mn-ea"/>
                  <a:sym typeface="+mn-lt"/>
                </a:rPr>
                <a:t>Group similar concepts, refine labels.</a:t>
              </a:r>
              <a:endParaRPr kumimoji="1" lang="en-US" altLang="zh-CN">
                <a:solidFill>
                  <a:schemeClr val="tx1"/>
                </a:solidFill>
                <a:cs typeface="+mn-ea"/>
                <a:sym typeface="+mn-lt"/>
              </a:endParaRPr>
            </a:p>
          </p:txBody>
        </p:sp>
        <p:sp>
          <p:nvSpPr>
            <p:cNvPr id="30" name="Number5">
              <a:extLst>
                <a:ext uri="{FF2B5EF4-FFF2-40B4-BE49-F238E27FC236}">
                  <a16:creationId xmlns:a16="http://schemas.microsoft.com/office/drawing/2014/main" id="{3DF72DD7-D30E-FFD5-AA4D-219EC2AAC447}"/>
                </a:ext>
              </a:extLst>
            </p:cNvPr>
            <p:cNvSpPr/>
            <p:nvPr/>
          </p:nvSpPr>
          <p:spPr bwMode="auto">
            <a:xfrm>
              <a:off x="4331252" y="4931093"/>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5</a:t>
              </a:r>
            </a:p>
          </p:txBody>
        </p:sp>
      </p:grpSp>
      <p:grpSp>
        <p:nvGrpSpPr>
          <p:cNvPr id="9" name="Group 8">
            <a:extLst>
              <a:ext uri="{FF2B5EF4-FFF2-40B4-BE49-F238E27FC236}">
                <a16:creationId xmlns:a16="http://schemas.microsoft.com/office/drawing/2014/main" id="{56764585-6B82-931F-A986-4012488BD670}"/>
              </a:ext>
            </a:extLst>
          </p:cNvPr>
          <p:cNvGrpSpPr/>
          <p:nvPr/>
        </p:nvGrpSpPr>
        <p:grpSpPr>
          <a:xfrm>
            <a:off x="714171" y="4931093"/>
            <a:ext cx="3491535" cy="1299171"/>
            <a:chOff x="714171" y="4931093"/>
            <a:chExt cx="3491535" cy="1299171"/>
          </a:xfrm>
        </p:grpSpPr>
        <p:sp>
          <p:nvSpPr>
            <p:cNvPr id="25" name="Bullet6">
              <a:extLst>
                <a:ext uri="{FF2B5EF4-FFF2-40B4-BE49-F238E27FC236}">
                  <a16:creationId xmlns:a16="http://schemas.microsoft.com/office/drawing/2014/main" id="{91ABEFD7-0BD9-A5FD-3E2F-19DFDA70E15B}"/>
                </a:ext>
              </a:extLst>
            </p:cNvPr>
            <p:cNvSpPr>
              <a:spLocks/>
            </p:cNvSpPr>
            <p:nvPr/>
          </p:nvSpPr>
          <p:spPr>
            <a:xfrm>
              <a:off x="1137757" y="4945005"/>
              <a:ext cx="3067949"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a:solidFill>
                    <a:schemeClr val="tx1"/>
                  </a:solidFill>
                  <a:cs typeface="+mn-ea"/>
                  <a:sym typeface="+mn-lt"/>
                </a:rPr>
                <a:t>Connect Factors Causally</a:t>
              </a:r>
            </a:p>
          </p:txBody>
        </p:sp>
        <p:sp>
          <p:nvSpPr>
            <p:cNvPr id="26" name="Text6">
              <a:extLst>
                <a:ext uri="{FF2B5EF4-FFF2-40B4-BE49-F238E27FC236}">
                  <a16:creationId xmlns:a16="http://schemas.microsoft.com/office/drawing/2014/main" id="{ABED0088-A2EA-8980-84A1-A44FFF642B83}"/>
                </a:ext>
              </a:extLst>
            </p:cNvPr>
            <p:cNvSpPr/>
            <p:nvPr/>
          </p:nvSpPr>
          <p:spPr>
            <a:xfrm>
              <a:off x="1137755" y="5307903"/>
              <a:ext cx="3067947"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solidFill>
                    <a:schemeClr val="tx1"/>
                  </a:solidFill>
                  <a:cs typeface="+mn-ea"/>
                  <a:sym typeface="+mn-lt"/>
                </a:rPr>
                <a:t>Draw arrows showing perceived causal influence.</a:t>
              </a:r>
              <a:endParaRPr kumimoji="1" lang="en-US" altLang="zh-CN">
                <a:solidFill>
                  <a:schemeClr val="tx1"/>
                </a:solidFill>
                <a:cs typeface="+mn-ea"/>
                <a:sym typeface="+mn-lt"/>
              </a:endParaRPr>
            </a:p>
          </p:txBody>
        </p:sp>
        <p:sp>
          <p:nvSpPr>
            <p:cNvPr id="27" name="Number6">
              <a:extLst>
                <a:ext uri="{FF2B5EF4-FFF2-40B4-BE49-F238E27FC236}">
                  <a16:creationId xmlns:a16="http://schemas.microsoft.com/office/drawing/2014/main" id="{CBE259B7-347F-637C-C285-C7861BD1D4B0}"/>
                </a:ext>
              </a:extLst>
            </p:cNvPr>
            <p:cNvSpPr/>
            <p:nvPr/>
          </p:nvSpPr>
          <p:spPr bwMode="auto">
            <a:xfrm>
              <a:off x="714171" y="4931093"/>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6</a:t>
              </a:r>
            </a:p>
          </p:txBody>
        </p:sp>
      </p:grpSp>
      <p:sp>
        <p:nvSpPr>
          <p:cNvPr id="43" name="Arrow: U-Turn 42">
            <a:extLst>
              <a:ext uri="{FF2B5EF4-FFF2-40B4-BE49-F238E27FC236}">
                <a16:creationId xmlns:a16="http://schemas.microsoft.com/office/drawing/2014/main" id="{88476F6E-C119-D5C2-0D36-E7B4B303D44A}"/>
              </a:ext>
            </a:extLst>
          </p:cNvPr>
          <p:cNvSpPr/>
          <p:nvPr/>
        </p:nvSpPr>
        <p:spPr>
          <a:xfrm rot="5400000">
            <a:off x="5096615" y="-1476014"/>
            <a:ext cx="1587679" cy="10352566"/>
          </a:xfrm>
          <a:prstGeom prst="uturnArrow">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cs typeface="+mn-ea"/>
              <a:sym typeface="+mn-lt"/>
            </a:endParaRPr>
          </a:p>
        </p:txBody>
      </p:sp>
      <p:sp>
        <p:nvSpPr>
          <p:cNvPr id="45" name="TextBox 44">
            <a:extLst>
              <a:ext uri="{FF2B5EF4-FFF2-40B4-BE49-F238E27FC236}">
                <a16:creationId xmlns:a16="http://schemas.microsoft.com/office/drawing/2014/main" id="{D8011B77-1BBF-2754-3EDD-840D6C81D11B}"/>
              </a:ext>
            </a:extLst>
          </p:cNvPr>
          <p:cNvSpPr txBox="1"/>
          <p:nvPr/>
        </p:nvSpPr>
        <p:spPr>
          <a:xfrm>
            <a:off x="558142" y="6453439"/>
            <a:ext cx="4239750" cy="369332"/>
          </a:xfrm>
          <a:prstGeom prst="rect">
            <a:avLst/>
          </a:prstGeom>
          <a:noFill/>
        </p:spPr>
        <p:txBody>
          <a:bodyPr wrap="none" rtlCol="0">
            <a:spAutoFit/>
          </a:bodyPr>
          <a:lstStyle/>
          <a:p>
            <a:r>
              <a:rPr lang="en-GB">
                <a:cs typeface="+mn-ea"/>
                <a:sym typeface="+mn-lt"/>
              </a:rPr>
              <a:t>Source: </a:t>
            </a:r>
            <a:r>
              <a:rPr lang="en-GB" err="1">
                <a:cs typeface="+mn-ea"/>
                <a:sym typeface="+mn-lt"/>
                <a:hlinkClick r:id="rId2"/>
              </a:rPr>
              <a:t>Barbrook</a:t>
            </a:r>
            <a:r>
              <a:rPr lang="en-GB">
                <a:cs typeface="+mn-ea"/>
                <a:sym typeface="+mn-lt"/>
                <a:hlinkClick r:id="rId2"/>
              </a:rPr>
              <a:t>-Johnson and Penn (2020)</a:t>
            </a:r>
            <a:endParaRPr lang="en-GB">
              <a:cs typeface="+mn-ea"/>
              <a:sym typeface="+mn-lt"/>
            </a:endParaRPr>
          </a:p>
        </p:txBody>
      </p:sp>
    </p:spTree>
    <p:extLst>
      <p:ext uri="{BB962C8B-B14F-4D97-AF65-F5344CB8AC3E}">
        <p14:creationId xmlns:p14="http://schemas.microsoft.com/office/powerpoint/2010/main" val="205712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C316C-22C7-997A-B568-E61004E57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A45BC-BDFD-1D53-3F9F-1C4CE34FA56F}"/>
              </a:ext>
            </a:extLst>
          </p:cNvPr>
          <p:cNvSpPr>
            <a:spLocks noGrp="1"/>
          </p:cNvSpPr>
          <p:nvPr>
            <p:ph type="title"/>
          </p:nvPr>
        </p:nvSpPr>
        <p:spPr/>
        <p:txBody>
          <a:bodyPr/>
          <a:lstStyle/>
          <a:p>
            <a:r>
              <a:rPr lang="en-GB" b="1">
                <a:latin typeface="+mn-lt"/>
                <a:ea typeface="+mn-ea"/>
                <a:cs typeface="+mn-ea"/>
                <a:sym typeface="+mn-lt"/>
              </a:rPr>
              <a:t>How to generate your own Participatory Systems Map?</a:t>
            </a:r>
            <a:endParaRPr lang="en-GB">
              <a:latin typeface="+mn-lt"/>
              <a:ea typeface="+mn-ea"/>
              <a:cs typeface="+mn-ea"/>
              <a:sym typeface="+mn-lt"/>
            </a:endParaRPr>
          </a:p>
        </p:txBody>
      </p:sp>
      <p:sp>
        <p:nvSpPr>
          <p:cNvPr id="3" name="Slide Number Placeholder 2">
            <a:extLst>
              <a:ext uri="{FF2B5EF4-FFF2-40B4-BE49-F238E27FC236}">
                <a16:creationId xmlns:a16="http://schemas.microsoft.com/office/drawing/2014/main" id="{8AF20FEB-EC4B-949D-095E-690F2AD91675}"/>
              </a:ext>
            </a:extLst>
          </p:cNvPr>
          <p:cNvSpPr>
            <a:spLocks noGrp="1"/>
          </p:cNvSpPr>
          <p:nvPr>
            <p:ph type="sldNum" idx="12"/>
          </p:nvPr>
        </p:nvSpPr>
        <p:spPr/>
        <p:txBody>
          <a:bodyPr/>
          <a:lstStyle/>
          <a:p>
            <a:fld id="{00000000-1234-1234-1234-123412341234}" type="slidenum">
              <a:rPr lang="en-GB" smtClean="0">
                <a:latin typeface="+mn-lt"/>
                <a:ea typeface="+mn-ea"/>
                <a:cs typeface="+mn-ea"/>
                <a:sym typeface="+mn-lt"/>
              </a:rPr>
              <a:pPr/>
              <a:t>9</a:t>
            </a:fld>
            <a:endParaRPr lang="en-GB">
              <a:latin typeface="+mn-lt"/>
              <a:ea typeface="+mn-ea"/>
              <a:cs typeface="+mn-ea"/>
              <a:sym typeface="+mn-lt"/>
            </a:endParaRPr>
          </a:p>
        </p:txBody>
      </p:sp>
      <p:sp>
        <p:nvSpPr>
          <p:cNvPr id="43" name="Arrow: U-Turn 42">
            <a:extLst>
              <a:ext uri="{FF2B5EF4-FFF2-40B4-BE49-F238E27FC236}">
                <a16:creationId xmlns:a16="http://schemas.microsoft.com/office/drawing/2014/main" id="{BDEC9C97-D134-6EC1-30A6-617AD7896E0A}"/>
              </a:ext>
            </a:extLst>
          </p:cNvPr>
          <p:cNvSpPr/>
          <p:nvPr/>
        </p:nvSpPr>
        <p:spPr>
          <a:xfrm rot="5400000">
            <a:off x="5096615" y="-1476014"/>
            <a:ext cx="1587679" cy="10352566"/>
          </a:xfrm>
          <a:prstGeom prst="uturnArrow">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cs typeface="+mn-ea"/>
              <a:sym typeface="+mn-lt"/>
            </a:endParaRPr>
          </a:p>
        </p:txBody>
      </p:sp>
      <p:sp>
        <p:nvSpPr>
          <p:cNvPr id="45" name="TextBox 44">
            <a:extLst>
              <a:ext uri="{FF2B5EF4-FFF2-40B4-BE49-F238E27FC236}">
                <a16:creationId xmlns:a16="http://schemas.microsoft.com/office/drawing/2014/main" id="{BD6C4EC5-BCDC-EBFF-910A-7435B1C3F3B1}"/>
              </a:ext>
            </a:extLst>
          </p:cNvPr>
          <p:cNvSpPr txBox="1"/>
          <p:nvPr/>
        </p:nvSpPr>
        <p:spPr>
          <a:xfrm>
            <a:off x="558142" y="6453439"/>
            <a:ext cx="4239750" cy="369332"/>
          </a:xfrm>
          <a:prstGeom prst="rect">
            <a:avLst/>
          </a:prstGeom>
          <a:noFill/>
        </p:spPr>
        <p:txBody>
          <a:bodyPr wrap="none" rtlCol="0">
            <a:spAutoFit/>
          </a:bodyPr>
          <a:lstStyle/>
          <a:p>
            <a:r>
              <a:rPr lang="en-GB" dirty="0">
                <a:cs typeface="+mn-ea"/>
                <a:sym typeface="+mn-lt"/>
              </a:rPr>
              <a:t>Source: </a:t>
            </a:r>
            <a:r>
              <a:rPr lang="en-GB" dirty="0" err="1">
                <a:cs typeface="+mn-ea"/>
                <a:sym typeface="+mn-lt"/>
                <a:hlinkClick r:id="rId2"/>
              </a:rPr>
              <a:t>Barbrook</a:t>
            </a:r>
            <a:r>
              <a:rPr lang="en-GB" dirty="0">
                <a:cs typeface="+mn-ea"/>
                <a:sym typeface="+mn-lt"/>
                <a:hlinkClick r:id="rId2"/>
              </a:rPr>
              <a:t>-Johnson and Penn (2020)</a:t>
            </a:r>
            <a:endParaRPr lang="en-GB" dirty="0">
              <a:cs typeface="+mn-ea"/>
              <a:sym typeface="+mn-lt"/>
            </a:endParaRPr>
          </a:p>
        </p:txBody>
      </p:sp>
      <p:grpSp>
        <p:nvGrpSpPr>
          <p:cNvPr id="4" name="Group 3">
            <a:extLst>
              <a:ext uri="{FF2B5EF4-FFF2-40B4-BE49-F238E27FC236}">
                <a16:creationId xmlns:a16="http://schemas.microsoft.com/office/drawing/2014/main" id="{0A2355CD-4B22-E9C0-99CE-5452AC28704E}"/>
              </a:ext>
            </a:extLst>
          </p:cNvPr>
          <p:cNvGrpSpPr/>
          <p:nvPr/>
        </p:nvGrpSpPr>
        <p:grpSpPr>
          <a:xfrm>
            <a:off x="714171" y="1406609"/>
            <a:ext cx="3491535" cy="1299171"/>
            <a:chOff x="714175" y="1472178"/>
            <a:chExt cx="3491535" cy="1299171"/>
          </a:xfrm>
        </p:grpSpPr>
        <p:sp>
          <p:nvSpPr>
            <p:cNvPr id="5" name="Bullet1">
              <a:extLst>
                <a:ext uri="{FF2B5EF4-FFF2-40B4-BE49-F238E27FC236}">
                  <a16:creationId xmlns:a16="http://schemas.microsoft.com/office/drawing/2014/main" id="{01CF2D9F-116B-CD27-DEC4-6CF523529D27}"/>
                </a:ext>
              </a:extLst>
            </p:cNvPr>
            <p:cNvSpPr>
              <a:spLocks/>
            </p:cNvSpPr>
            <p:nvPr/>
          </p:nvSpPr>
          <p:spPr>
            <a:xfrm>
              <a:off x="1137761" y="1486090"/>
              <a:ext cx="3067949"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dirty="0">
                  <a:solidFill>
                    <a:schemeClr val="tx1"/>
                  </a:solidFill>
                  <a:cs typeface="+mn-ea"/>
                  <a:sym typeface="+mn-lt"/>
                </a:rPr>
                <a:t>Validate Connections</a:t>
              </a:r>
            </a:p>
          </p:txBody>
        </p:sp>
        <p:sp>
          <p:nvSpPr>
            <p:cNvPr id="6" name="Text1">
              <a:extLst>
                <a:ext uri="{FF2B5EF4-FFF2-40B4-BE49-F238E27FC236}">
                  <a16:creationId xmlns:a16="http://schemas.microsoft.com/office/drawing/2014/main" id="{D50DD07D-4785-99B9-7224-37381A4F8EFF}"/>
                </a:ext>
              </a:extLst>
            </p:cNvPr>
            <p:cNvSpPr/>
            <p:nvPr/>
          </p:nvSpPr>
          <p:spPr>
            <a:xfrm>
              <a:off x="1137759" y="1848988"/>
              <a:ext cx="3067947"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dirty="0">
                  <a:solidFill>
                    <a:schemeClr val="tx1"/>
                  </a:solidFill>
                  <a:cs typeface="+mn-ea"/>
                  <a:sym typeface="+mn-lt"/>
                </a:rPr>
                <a:t>Check for agreement among participants. </a:t>
              </a:r>
              <a:endParaRPr kumimoji="1" lang="en-US" altLang="zh-CN" dirty="0">
                <a:solidFill>
                  <a:schemeClr val="tx1"/>
                </a:solidFill>
                <a:cs typeface="+mn-ea"/>
                <a:sym typeface="+mn-lt"/>
              </a:endParaRPr>
            </a:p>
          </p:txBody>
        </p:sp>
        <p:sp>
          <p:nvSpPr>
            <p:cNvPr id="7" name="Number1">
              <a:extLst>
                <a:ext uri="{FF2B5EF4-FFF2-40B4-BE49-F238E27FC236}">
                  <a16:creationId xmlns:a16="http://schemas.microsoft.com/office/drawing/2014/main" id="{E478F6CB-9E23-945D-F1B2-594C23D630BB}"/>
                </a:ext>
              </a:extLst>
            </p:cNvPr>
            <p:cNvSpPr/>
            <p:nvPr/>
          </p:nvSpPr>
          <p:spPr bwMode="auto">
            <a:xfrm>
              <a:off x="714175" y="1472178"/>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7</a:t>
              </a:r>
            </a:p>
          </p:txBody>
        </p:sp>
      </p:grpSp>
      <p:grpSp>
        <p:nvGrpSpPr>
          <p:cNvPr id="8" name="Group 7">
            <a:extLst>
              <a:ext uri="{FF2B5EF4-FFF2-40B4-BE49-F238E27FC236}">
                <a16:creationId xmlns:a16="http://schemas.microsoft.com/office/drawing/2014/main" id="{16979E9C-4E2B-8589-CEE4-623D710FA437}"/>
              </a:ext>
            </a:extLst>
          </p:cNvPr>
          <p:cNvGrpSpPr/>
          <p:nvPr/>
        </p:nvGrpSpPr>
        <p:grpSpPr>
          <a:xfrm>
            <a:off x="4393402" y="1406609"/>
            <a:ext cx="3491536" cy="1299171"/>
            <a:chOff x="4331254" y="1472178"/>
            <a:chExt cx="3491536" cy="1299171"/>
          </a:xfrm>
        </p:grpSpPr>
        <p:sp>
          <p:nvSpPr>
            <p:cNvPr id="9" name="Bullet2">
              <a:extLst>
                <a:ext uri="{FF2B5EF4-FFF2-40B4-BE49-F238E27FC236}">
                  <a16:creationId xmlns:a16="http://schemas.microsoft.com/office/drawing/2014/main" id="{2FB3B3DA-D327-9E38-8480-0C0D206CB195}"/>
                </a:ext>
              </a:extLst>
            </p:cNvPr>
            <p:cNvSpPr>
              <a:spLocks/>
            </p:cNvSpPr>
            <p:nvPr/>
          </p:nvSpPr>
          <p:spPr>
            <a:xfrm>
              <a:off x="4754841" y="1486090"/>
              <a:ext cx="3067949"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a:solidFill>
                    <a:schemeClr val="tx1"/>
                  </a:solidFill>
                  <a:cs typeface="+mn-ea"/>
                  <a:sym typeface="+mn-lt"/>
                </a:rPr>
                <a:t>Collect Metadata</a:t>
              </a:r>
            </a:p>
          </p:txBody>
        </p:sp>
        <p:sp>
          <p:nvSpPr>
            <p:cNvPr id="10" name="Text2">
              <a:extLst>
                <a:ext uri="{FF2B5EF4-FFF2-40B4-BE49-F238E27FC236}">
                  <a16:creationId xmlns:a16="http://schemas.microsoft.com/office/drawing/2014/main" id="{4A9F0DDB-9D0C-0C0C-6AF0-D3D6BA60257E}"/>
                </a:ext>
              </a:extLst>
            </p:cNvPr>
            <p:cNvSpPr/>
            <p:nvPr/>
          </p:nvSpPr>
          <p:spPr>
            <a:xfrm>
              <a:off x="4754839" y="1848988"/>
              <a:ext cx="3067948"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solidFill>
                    <a:schemeClr val="tx1"/>
                  </a:solidFill>
                  <a:cs typeface="+mn-ea"/>
                  <a:sym typeface="+mn-lt"/>
                </a:rPr>
                <a:t>Note strengths, confidence, and implications. </a:t>
              </a:r>
              <a:endParaRPr kumimoji="1" lang="en-US" altLang="zh-CN">
                <a:solidFill>
                  <a:schemeClr val="tx1"/>
                </a:solidFill>
                <a:cs typeface="+mn-ea"/>
                <a:sym typeface="+mn-lt"/>
              </a:endParaRPr>
            </a:p>
          </p:txBody>
        </p:sp>
        <p:sp>
          <p:nvSpPr>
            <p:cNvPr id="11" name="Number2">
              <a:extLst>
                <a:ext uri="{FF2B5EF4-FFF2-40B4-BE49-F238E27FC236}">
                  <a16:creationId xmlns:a16="http://schemas.microsoft.com/office/drawing/2014/main" id="{1EB982A4-12FA-EC39-9DF9-9CD996C73CC1}"/>
                </a:ext>
              </a:extLst>
            </p:cNvPr>
            <p:cNvSpPr/>
            <p:nvPr/>
          </p:nvSpPr>
          <p:spPr bwMode="auto">
            <a:xfrm>
              <a:off x="4331254" y="1472178"/>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8</a:t>
              </a:r>
            </a:p>
          </p:txBody>
        </p:sp>
      </p:grpSp>
      <p:grpSp>
        <p:nvGrpSpPr>
          <p:cNvPr id="12" name="Group 11">
            <a:extLst>
              <a:ext uri="{FF2B5EF4-FFF2-40B4-BE49-F238E27FC236}">
                <a16:creationId xmlns:a16="http://schemas.microsoft.com/office/drawing/2014/main" id="{1ACC2580-CB5F-D79A-B63B-FB38BA1BE8D7}"/>
              </a:ext>
            </a:extLst>
          </p:cNvPr>
          <p:cNvGrpSpPr/>
          <p:nvPr/>
        </p:nvGrpSpPr>
        <p:grpSpPr>
          <a:xfrm>
            <a:off x="8072634" y="1406609"/>
            <a:ext cx="3529491" cy="1299171"/>
            <a:chOff x="7948334" y="1472178"/>
            <a:chExt cx="3529491" cy="1299171"/>
          </a:xfrm>
        </p:grpSpPr>
        <p:sp>
          <p:nvSpPr>
            <p:cNvPr id="13" name="Bullet3">
              <a:extLst>
                <a:ext uri="{FF2B5EF4-FFF2-40B4-BE49-F238E27FC236}">
                  <a16:creationId xmlns:a16="http://schemas.microsoft.com/office/drawing/2014/main" id="{71226BC2-5229-FD3F-C4C8-9FC4C268919F}"/>
                </a:ext>
              </a:extLst>
            </p:cNvPr>
            <p:cNvSpPr>
              <a:spLocks/>
            </p:cNvSpPr>
            <p:nvPr/>
          </p:nvSpPr>
          <p:spPr>
            <a:xfrm>
              <a:off x="8371921" y="1486090"/>
              <a:ext cx="3105904"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dirty="0">
                  <a:solidFill>
                    <a:schemeClr val="tx1"/>
                  </a:solidFill>
                  <a:cs typeface="+mn-ea"/>
                  <a:sym typeface="+mn-lt"/>
                </a:rPr>
                <a:t>Basic Analysis</a:t>
              </a:r>
            </a:p>
          </p:txBody>
        </p:sp>
        <p:sp>
          <p:nvSpPr>
            <p:cNvPr id="14" name="Text3">
              <a:extLst>
                <a:ext uri="{FF2B5EF4-FFF2-40B4-BE49-F238E27FC236}">
                  <a16:creationId xmlns:a16="http://schemas.microsoft.com/office/drawing/2014/main" id="{1A5F4C7B-C3BB-AD62-A5AB-164C8C6414BE}"/>
                </a:ext>
              </a:extLst>
            </p:cNvPr>
            <p:cNvSpPr/>
            <p:nvPr/>
          </p:nvSpPr>
          <p:spPr>
            <a:xfrm>
              <a:off x="8371918" y="1848988"/>
              <a:ext cx="3105903"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dirty="0">
                  <a:solidFill>
                    <a:schemeClr val="tx1"/>
                  </a:solidFill>
                  <a:cs typeface="+mn-ea"/>
                  <a:sym typeface="+mn-lt"/>
                </a:rPr>
                <a:t>Identify key connectors, feedback loops, possible leverage points. </a:t>
              </a:r>
              <a:endParaRPr kumimoji="1" lang="en-US" altLang="zh-CN" dirty="0">
                <a:solidFill>
                  <a:schemeClr val="tx1"/>
                </a:solidFill>
                <a:cs typeface="+mn-ea"/>
                <a:sym typeface="+mn-lt"/>
              </a:endParaRPr>
            </a:p>
          </p:txBody>
        </p:sp>
        <p:sp>
          <p:nvSpPr>
            <p:cNvPr id="15" name="Number3">
              <a:extLst>
                <a:ext uri="{FF2B5EF4-FFF2-40B4-BE49-F238E27FC236}">
                  <a16:creationId xmlns:a16="http://schemas.microsoft.com/office/drawing/2014/main" id="{8E0E9D7E-4A8C-C1A8-8D53-5216043773A7}"/>
                </a:ext>
              </a:extLst>
            </p:cNvPr>
            <p:cNvSpPr/>
            <p:nvPr/>
          </p:nvSpPr>
          <p:spPr bwMode="auto">
            <a:xfrm>
              <a:off x="7948334" y="1472178"/>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9</a:t>
              </a:r>
            </a:p>
          </p:txBody>
        </p:sp>
      </p:grpSp>
      <p:grpSp>
        <p:nvGrpSpPr>
          <p:cNvPr id="16" name="Group 15">
            <a:extLst>
              <a:ext uri="{FF2B5EF4-FFF2-40B4-BE49-F238E27FC236}">
                <a16:creationId xmlns:a16="http://schemas.microsoft.com/office/drawing/2014/main" id="{6E4A760F-BE95-3173-683C-B914A7038253}"/>
              </a:ext>
            </a:extLst>
          </p:cNvPr>
          <p:cNvGrpSpPr/>
          <p:nvPr/>
        </p:nvGrpSpPr>
        <p:grpSpPr>
          <a:xfrm>
            <a:off x="8072634" y="4633451"/>
            <a:ext cx="3491535" cy="1299171"/>
            <a:chOff x="7948334" y="4931093"/>
            <a:chExt cx="3491535" cy="1299171"/>
          </a:xfrm>
        </p:grpSpPr>
        <p:sp>
          <p:nvSpPr>
            <p:cNvPr id="17" name="Bullet4">
              <a:extLst>
                <a:ext uri="{FF2B5EF4-FFF2-40B4-BE49-F238E27FC236}">
                  <a16:creationId xmlns:a16="http://schemas.microsoft.com/office/drawing/2014/main" id="{87B640A1-0649-A80B-B816-4BF37DDBB61A}"/>
                </a:ext>
              </a:extLst>
            </p:cNvPr>
            <p:cNvSpPr>
              <a:spLocks/>
            </p:cNvSpPr>
            <p:nvPr/>
          </p:nvSpPr>
          <p:spPr>
            <a:xfrm>
              <a:off x="8371920" y="4945005"/>
              <a:ext cx="3067949"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dirty="0">
                  <a:solidFill>
                    <a:schemeClr val="tx1"/>
                  </a:solidFill>
                  <a:cs typeface="+mn-ea"/>
                  <a:sym typeface="+mn-lt"/>
                </a:rPr>
                <a:t>Verification</a:t>
              </a:r>
            </a:p>
          </p:txBody>
        </p:sp>
        <p:sp>
          <p:nvSpPr>
            <p:cNvPr id="18" name="Text4">
              <a:extLst>
                <a:ext uri="{FF2B5EF4-FFF2-40B4-BE49-F238E27FC236}">
                  <a16:creationId xmlns:a16="http://schemas.microsoft.com/office/drawing/2014/main" id="{837674D2-6A96-B88F-CE8A-9229F2D995EE}"/>
                </a:ext>
              </a:extLst>
            </p:cNvPr>
            <p:cNvSpPr/>
            <p:nvPr/>
          </p:nvSpPr>
          <p:spPr>
            <a:xfrm>
              <a:off x="8371918" y="5307903"/>
              <a:ext cx="3067947"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solidFill>
                    <a:schemeClr val="tx1"/>
                  </a:solidFill>
                  <a:cs typeface="+mn-ea"/>
                  <a:sym typeface="+mn-lt"/>
                </a:rPr>
                <a:t>Confirm map with participants.</a:t>
              </a:r>
              <a:endParaRPr kumimoji="1" lang="en-US" altLang="zh-CN">
                <a:solidFill>
                  <a:schemeClr val="tx1"/>
                </a:solidFill>
                <a:cs typeface="+mn-ea"/>
                <a:sym typeface="+mn-lt"/>
              </a:endParaRPr>
            </a:p>
          </p:txBody>
        </p:sp>
        <p:sp>
          <p:nvSpPr>
            <p:cNvPr id="19" name="Number4">
              <a:extLst>
                <a:ext uri="{FF2B5EF4-FFF2-40B4-BE49-F238E27FC236}">
                  <a16:creationId xmlns:a16="http://schemas.microsoft.com/office/drawing/2014/main" id="{4C92E915-0BFB-8D4B-55E9-8C98C544F79E}"/>
                </a:ext>
              </a:extLst>
            </p:cNvPr>
            <p:cNvSpPr/>
            <p:nvPr/>
          </p:nvSpPr>
          <p:spPr bwMode="auto">
            <a:xfrm>
              <a:off x="7948334" y="4931093"/>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10</a:t>
              </a:r>
            </a:p>
          </p:txBody>
        </p:sp>
      </p:grpSp>
      <p:grpSp>
        <p:nvGrpSpPr>
          <p:cNvPr id="20" name="Group 19">
            <a:extLst>
              <a:ext uri="{FF2B5EF4-FFF2-40B4-BE49-F238E27FC236}">
                <a16:creationId xmlns:a16="http://schemas.microsoft.com/office/drawing/2014/main" id="{F31B54D5-9CAA-FC0E-9F9B-89381B1E047E}"/>
              </a:ext>
            </a:extLst>
          </p:cNvPr>
          <p:cNvGrpSpPr/>
          <p:nvPr/>
        </p:nvGrpSpPr>
        <p:grpSpPr>
          <a:xfrm>
            <a:off x="4393402" y="4633451"/>
            <a:ext cx="3491536" cy="1299171"/>
            <a:chOff x="4331252" y="4931093"/>
            <a:chExt cx="3491536" cy="1299171"/>
          </a:xfrm>
        </p:grpSpPr>
        <p:sp>
          <p:nvSpPr>
            <p:cNvPr id="21" name="Bullet5">
              <a:extLst>
                <a:ext uri="{FF2B5EF4-FFF2-40B4-BE49-F238E27FC236}">
                  <a16:creationId xmlns:a16="http://schemas.microsoft.com/office/drawing/2014/main" id="{B6AE4DB4-A155-F832-8C0C-C7D66AD52C32}"/>
                </a:ext>
              </a:extLst>
            </p:cNvPr>
            <p:cNvSpPr>
              <a:spLocks/>
            </p:cNvSpPr>
            <p:nvPr/>
          </p:nvSpPr>
          <p:spPr>
            <a:xfrm>
              <a:off x="4754839" y="4945005"/>
              <a:ext cx="3067949" cy="36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kumimoji="1" lang="en-US" altLang="zh-CN" b="1">
                  <a:solidFill>
                    <a:schemeClr val="tx1"/>
                  </a:solidFill>
                  <a:cs typeface="+mn-ea"/>
                  <a:sym typeface="+mn-lt"/>
                </a:rPr>
                <a:t>Scenario Exploration</a:t>
              </a:r>
            </a:p>
          </p:txBody>
        </p:sp>
        <p:sp>
          <p:nvSpPr>
            <p:cNvPr id="22" name="Text5">
              <a:extLst>
                <a:ext uri="{FF2B5EF4-FFF2-40B4-BE49-F238E27FC236}">
                  <a16:creationId xmlns:a16="http://schemas.microsoft.com/office/drawing/2014/main" id="{97E8F2BE-527F-8A9E-6EF7-2CD9D1B20819}"/>
                </a:ext>
              </a:extLst>
            </p:cNvPr>
            <p:cNvSpPr/>
            <p:nvPr/>
          </p:nvSpPr>
          <p:spPr>
            <a:xfrm>
              <a:off x="4754837" y="5307903"/>
              <a:ext cx="3067948" cy="9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r>
                <a:rPr lang="en-GB">
                  <a:solidFill>
                    <a:schemeClr val="tx1"/>
                  </a:solidFill>
                  <a:cs typeface="+mn-ea"/>
                  <a:sym typeface="+mn-lt"/>
                </a:rPr>
                <a:t>Use map to explore “what if” scenarios.</a:t>
              </a:r>
              <a:endParaRPr kumimoji="1" lang="en-US" altLang="zh-CN">
                <a:solidFill>
                  <a:schemeClr val="tx1"/>
                </a:solidFill>
                <a:cs typeface="+mn-ea"/>
                <a:sym typeface="+mn-lt"/>
              </a:endParaRPr>
            </a:p>
          </p:txBody>
        </p:sp>
        <p:sp>
          <p:nvSpPr>
            <p:cNvPr id="23" name="Number5">
              <a:extLst>
                <a:ext uri="{FF2B5EF4-FFF2-40B4-BE49-F238E27FC236}">
                  <a16:creationId xmlns:a16="http://schemas.microsoft.com/office/drawing/2014/main" id="{E58F27D1-2B26-ACCE-FA5C-5B90FB76AD7C}"/>
                </a:ext>
              </a:extLst>
            </p:cNvPr>
            <p:cNvSpPr/>
            <p:nvPr/>
          </p:nvSpPr>
          <p:spPr bwMode="auto">
            <a:xfrm>
              <a:off x="4331252" y="4931093"/>
              <a:ext cx="388800" cy="387631"/>
            </a:xfrm>
            <a:prstGeom prst="plaque">
              <a:avLst>
                <a:gd name="adj" fmla="val 9500"/>
              </a:avLst>
            </a:prstGeom>
            <a:solidFill>
              <a:schemeClr val="accent1"/>
            </a:solidFill>
            <a:ln w="9525">
              <a:noFill/>
              <a:miter lim="800000"/>
              <a:headEnd/>
              <a:tailEnd/>
            </a:ln>
          </p:spPr>
          <p:txBody>
            <a:bodyPr wrap="none" lIns="91440" tIns="45720" rIns="91440" bIns="4572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zh-CN" sz="1400" b="1">
                  <a:solidFill>
                    <a:srgbClr val="FFFFFF"/>
                  </a:solidFill>
                  <a:cs typeface="+mn-ea"/>
                  <a:sym typeface="+mn-lt"/>
                </a:rPr>
                <a:t>11</a:t>
              </a:r>
            </a:p>
          </p:txBody>
        </p:sp>
      </p:grpSp>
    </p:spTree>
    <p:extLst>
      <p:ext uri="{BB962C8B-B14F-4D97-AF65-F5344CB8AC3E}">
        <p14:creationId xmlns:p14="http://schemas.microsoft.com/office/powerpoint/2010/main" val="1421453307"/>
      </p:ext>
    </p:extLst>
  </p:cSld>
  <p:clrMapOvr>
    <a:masterClrMapping/>
  </p:clrMapOvr>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c6201971-5313-4e95-ac55-951ae0dc11ca">
      <a:majorFont>
        <a:latin typeface="Calibri" panose="02110004020202020204"/>
        <a:ea typeface="Microsoft YaHei"/>
        <a:cs typeface=""/>
      </a:majorFont>
      <a:minorFont>
        <a:latin typeface="Calibri" panose="02110004020202020204"/>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bebe68c-b940-4723-97fc-516ab94278af">
      <UserInfo>
        <DisplayName/>
        <AccountId xsi:nil="true"/>
        <AccountType/>
      </UserInfo>
    </SharedWithUsers>
    <TaxCatchAll xmlns="fbebe68c-b940-4723-97fc-516ab94278af" xsi:nil="true"/>
    <lcf76f155ced4ddcb4097134ff3c332f xmlns="b2327551-5aba-4f5a-9ca0-70e5ae868b7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072E6BEBDA3C42A396F615BA0912BE" ma:contentTypeVersion="17" ma:contentTypeDescription="Create a new document." ma:contentTypeScope="" ma:versionID="2fb8c7e537a2b0d0ee593744a8d59853">
  <xsd:schema xmlns:xsd="http://www.w3.org/2001/XMLSchema" xmlns:xs="http://www.w3.org/2001/XMLSchema" xmlns:p="http://schemas.microsoft.com/office/2006/metadata/properties" xmlns:ns2="b2327551-5aba-4f5a-9ca0-70e5ae868b77" xmlns:ns3="fbebe68c-b940-4723-97fc-516ab94278af" targetNamespace="http://schemas.microsoft.com/office/2006/metadata/properties" ma:root="true" ma:fieldsID="d7dfa6a1e1973a12f01f0cc3f5538539" ns2:_="" ns3:_="">
    <xsd:import namespace="b2327551-5aba-4f5a-9ca0-70e5ae868b77"/>
    <xsd:import namespace="fbebe68c-b940-4723-97fc-516ab94278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DateTaken" minOccurs="0"/>
                <xsd:element ref="ns2:MediaServiceObjectDetectorVersion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327551-5aba-4f5a-9ca0-70e5ae868b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ebe68c-b940-4723-97fc-516ab94278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47004ff-0ade-4f9c-917b-24abbc9ccb0b}" ma:internalName="TaxCatchAll" ma:showField="CatchAllData" ma:web="fbebe68c-b940-4723-97fc-516ab94278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CD0D67-1452-46EA-9784-FE5F94FF1F2C}">
  <ds:schemaRefs>
    <ds:schemaRef ds:uri="http://schemas.microsoft.com/office/2006/metadata/properties"/>
    <ds:schemaRef ds:uri="http://schemas.microsoft.com/office/infopath/2007/PartnerControls"/>
    <ds:schemaRef ds:uri="fbebe68c-b940-4723-97fc-516ab94278af"/>
    <ds:schemaRef ds:uri="b2327551-5aba-4f5a-9ca0-70e5ae868b77"/>
  </ds:schemaRefs>
</ds:datastoreItem>
</file>

<file path=customXml/itemProps2.xml><?xml version="1.0" encoding="utf-8"?>
<ds:datastoreItem xmlns:ds="http://schemas.openxmlformats.org/officeDocument/2006/customXml" ds:itemID="{E2A5F986-3DB1-4B3D-A38D-358A36B8A9F3}">
  <ds:schemaRefs>
    <ds:schemaRef ds:uri="http://schemas.microsoft.com/sharepoint/v3/contenttype/forms"/>
  </ds:schemaRefs>
</ds:datastoreItem>
</file>

<file path=customXml/itemProps3.xml><?xml version="1.0" encoding="utf-8"?>
<ds:datastoreItem xmlns:ds="http://schemas.openxmlformats.org/officeDocument/2006/customXml" ds:itemID="{3B06D625-BE4E-4320-BB0A-6D1465C840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327551-5aba-4f5a-9ca0-70e5ae868b77"/>
    <ds:schemaRef ds:uri="fbebe68c-b940-4723-97fc-516ab94278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
  <TotalTime>3534</TotalTime>
  <Words>2295</Words>
  <Application>Microsoft Office PowerPoint</Application>
  <PresentationFormat>Widescreen</PresentationFormat>
  <Paragraphs>283</Paragraphs>
  <Slides>31</Slides>
  <Notes>4</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CCG_ppt</vt:lpstr>
      <vt:lpstr>PowerPoint Presentation</vt:lpstr>
      <vt:lpstr>PowerPoint Presentation</vt:lpstr>
      <vt:lpstr>PowerPoint Presentation</vt:lpstr>
      <vt:lpstr>What is Participatory Systems Mapping?</vt:lpstr>
      <vt:lpstr>When do we need Participatory Systems Mapping?</vt:lpstr>
      <vt:lpstr>Comparison of PSM and CLD</vt:lpstr>
      <vt:lpstr>PowerPoint Presentation</vt:lpstr>
      <vt:lpstr>How to generate your own Participatory Systems Map?</vt:lpstr>
      <vt:lpstr>How to generate your own Participatory Systems Map?</vt:lpstr>
      <vt:lpstr>The Facilitation Team</vt:lpstr>
      <vt:lpstr>Case Study PSM of energy poverty policies in Portugal</vt:lpstr>
      <vt:lpstr>Case Study Why Energy Poverty is a suitable problem for PSM?</vt:lpstr>
      <vt:lpstr>Case Study The Three Phases of the Study</vt:lpstr>
      <vt:lpstr>Case Study Integrated CLD representing the Portuguese energy poverty system</vt:lpstr>
      <vt:lpstr>Case Study Citizen Empowerment CLD</vt:lpstr>
      <vt:lpstr>PowerPoint Presentation</vt:lpstr>
      <vt:lpstr>Case Study PSM of Informal Electricity Demand in Informal Settlements</vt:lpstr>
      <vt:lpstr>Case Study Research Question &amp; Systemic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 Keywords</vt:lpstr>
      <vt:lpstr>PowerPoint Presentation</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Verrier, Brunilde</dc:creator>
  <cp:lastModifiedBy>Pu Yang</cp:lastModifiedBy>
  <cp:revision>2</cp:revision>
  <dcterms:created xsi:type="dcterms:W3CDTF">2024-11-28T17:10:21Z</dcterms:created>
  <dcterms:modified xsi:type="dcterms:W3CDTF">2026-02-22T18:11:09Z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3513400.00000000</vt:lpwstr>
  </property>
  <property fmtid="{D5CDD505-2E9C-101B-9397-08002B2CF9AE}" pid="3" name="ContentTypeId">
    <vt:lpwstr>0x01010002072E6BEBDA3C42A396F615BA0912BE</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