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2"/>
  </p:notesMasterIdLst>
  <p:handoutMasterIdLst>
    <p:handoutMasterId r:id="rId23"/>
  </p:handoutMasterIdLst>
  <p:sldIdLst>
    <p:sldId id="568" r:id="rId5"/>
    <p:sldId id="569" r:id="rId6"/>
    <p:sldId id="570" r:id="rId7"/>
    <p:sldId id="571" r:id="rId8"/>
    <p:sldId id="572" r:id="rId9"/>
    <p:sldId id="573" r:id="rId10"/>
    <p:sldId id="574" r:id="rId11"/>
    <p:sldId id="575" r:id="rId12"/>
    <p:sldId id="576" r:id="rId13"/>
    <p:sldId id="577" r:id="rId14"/>
    <p:sldId id="578" r:id="rId15"/>
    <p:sldId id="579" r:id="rId16"/>
    <p:sldId id="580" r:id="rId17"/>
    <p:sldId id="581" r:id="rId18"/>
    <p:sldId id="582" r:id="rId19"/>
    <p:sldId id="583" r:id="rId20"/>
    <p:sldId id="584" r:id="rId2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DFE83-2B24-917E-01C6-CEBDD56777E3}" v="10" dt="2026-02-09T13:57:59.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5" autoAdjust="0"/>
    <p:restoredTop sz="86422" autoAdjust="0"/>
  </p:normalViewPr>
  <p:slideViewPr>
    <p:cSldViewPr snapToGrid="0">
      <p:cViewPr varScale="1">
        <p:scale>
          <a:sx n="92" d="100"/>
          <a:sy n="92" d="100"/>
        </p:scale>
        <p:origin x="1616" y="184"/>
      </p:cViewPr>
      <p:guideLst/>
    </p:cSldViewPr>
  </p:slideViewPr>
  <p:outlineViewPr>
    <p:cViewPr>
      <p:scale>
        <a:sx n="33" d="100"/>
        <a:sy n="33" d="100"/>
      </p:scale>
      <p:origin x="0" y="-109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123DFE83-2B24-917E-01C6-CEBDD56777E3}"/>
    <pc:docChg chg="modSld">
      <pc:chgData name="Alexander Deliukov" userId="S::alexander_think-e.be#ext#@flux50.onmicrosoft.com::bee075c1-faac-4166-8fcb-7b2057bad6f6" providerId="AD" clId="Web-{123DFE83-2B24-917E-01C6-CEBDD56777E3}" dt="2026-02-09T13:57:59.025" v="7" actId="14100"/>
      <pc:docMkLst>
        <pc:docMk/>
      </pc:docMkLst>
      <pc:sldChg chg="addSp modSp">
        <pc:chgData name="Alexander Deliukov" userId="S::alexander_think-e.be#ext#@flux50.onmicrosoft.com::bee075c1-faac-4166-8fcb-7b2057bad6f6" providerId="AD" clId="Web-{123DFE83-2B24-917E-01C6-CEBDD56777E3}" dt="2026-02-09T13:57:59.025" v="7" actId="14100"/>
        <pc:sldMkLst>
          <pc:docMk/>
          <pc:sldMk cId="2032918154" sldId="568"/>
        </pc:sldMkLst>
        <pc:spChg chg="mod">
          <ac:chgData name="Alexander Deliukov" userId="S::alexander_think-e.be#ext#@flux50.onmicrosoft.com::bee075c1-faac-4166-8fcb-7b2057bad6f6" providerId="AD" clId="Web-{123DFE83-2B24-917E-01C6-CEBDD56777E3}" dt="2026-02-09T13:57:53.338" v="5" actId="1076"/>
          <ac:spMkLst>
            <pc:docMk/>
            <pc:sldMk cId="2032918154" sldId="568"/>
            <ac:spMk id="2" creationId="{6325EB25-14E4-3C14-F576-F7A979BA79A2}"/>
          </ac:spMkLst>
        </pc:spChg>
        <pc:picChg chg="add mod">
          <ac:chgData name="Alexander Deliukov" userId="S::alexander_think-e.be#ext#@flux50.onmicrosoft.com::bee075c1-faac-4166-8fcb-7b2057bad6f6" providerId="AD" clId="Web-{123DFE83-2B24-917E-01C6-CEBDD56777E3}" dt="2026-02-09T13:57:59.025" v="7" actId="14100"/>
          <ac:picMkLst>
            <pc:docMk/>
            <pc:sldMk cId="2032918154" sldId="568"/>
            <ac:picMk id="4" creationId="{FF262E55-1081-B0F8-2577-82D04CD183C5}"/>
          </ac:picMkLst>
        </pc:picChg>
      </pc:sldChg>
    </pc:docChg>
  </pc:docChgLst>
  <pc:docChgLst>
    <pc:chgData name="Alexander Deliukov" userId="d5fda0f2-1d08-4016-b7e9-bb882f168707" providerId="ADAL" clId="{FE9DFF45-01DC-45CC-A80A-B50597210401}"/>
    <pc:docChg chg="custSel delSld modSld">
      <pc:chgData name="Alexander Deliukov" userId="d5fda0f2-1d08-4016-b7e9-bb882f168707" providerId="ADAL" clId="{FE9DFF45-01DC-45CC-A80A-B50597210401}" dt="2026-01-27T09:26:55.338" v="48" actId="6549"/>
      <pc:docMkLst>
        <pc:docMk/>
      </pc:docMkLst>
      <pc:sldChg chg="modSp mod">
        <pc:chgData name="Alexander Deliukov" userId="d5fda0f2-1d08-4016-b7e9-bb882f168707" providerId="ADAL" clId="{FE9DFF45-01DC-45CC-A80A-B50597210401}" dt="2026-01-27T09:22:56.176" v="2" actId="948"/>
        <pc:sldMkLst>
          <pc:docMk/>
          <pc:sldMk cId="2032918154" sldId="568"/>
        </pc:sldMkLst>
        <pc:spChg chg="mod">
          <ac:chgData name="Alexander Deliukov" userId="d5fda0f2-1d08-4016-b7e9-bb882f168707" providerId="ADAL" clId="{FE9DFF45-01DC-45CC-A80A-B50597210401}" dt="2026-01-27T09:22:56.176" v="2" actId="948"/>
          <ac:spMkLst>
            <pc:docMk/>
            <pc:sldMk cId="2032918154" sldId="568"/>
            <ac:spMk id="2" creationId="{6325EB25-14E4-3C14-F576-F7A979BA79A2}"/>
          </ac:spMkLst>
        </pc:spChg>
      </pc:sldChg>
      <pc:sldChg chg="modSp mod">
        <pc:chgData name="Alexander Deliukov" userId="d5fda0f2-1d08-4016-b7e9-bb882f168707" providerId="ADAL" clId="{FE9DFF45-01DC-45CC-A80A-B50597210401}" dt="2026-01-27T09:23:05.846" v="3" actId="1076"/>
        <pc:sldMkLst>
          <pc:docMk/>
          <pc:sldMk cId="3474962208" sldId="569"/>
        </pc:sldMkLst>
        <pc:spChg chg="mod">
          <ac:chgData name="Alexander Deliukov" userId="d5fda0f2-1d08-4016-b7e9-bb882f168707" providerId="ADAL" clId="{FE9DFF45-01DC-45CC-A80A-B50597210401}" dt="2026-01-27T09:23:05.846" v="3" actId="1076"/>
          <ac:spMkLst>
            <pc:docMk/>
            <pc:sldMk cId="3474962208" sldId="569"/>
            <ac:spMk id="2" creationId="{0FE65402-2D24-4C0B-3A9B-70B199ADCEA8}"/>
          </ac:spMkLst>
        </pc:spChg>
      </pc:sldChg>
      <pc:sldChg chg="modSp mod">
        <pc:chgData name="Alexander Deliukov" userId="d5fda0f2-1d08-4016-b7e9-bb882f168707" providerId="ADAL" clId="{FE9DFF45-01DC-45CC-A80A-B50597210401}" dt="2026-01-27T09:23:36.686" v="18" actId="1076"/>
        <pc:sldMkLst>
          <pc:docMk/>
          <pc:sldMk cId="557667987" sldId="570"/>
        </pc:sldMkLst>
        <pc:spChg chg="mod">
          <ac:chgData name="Alexander Deliukov" userId="d5fda0f2-1d08-4016-b7e9-bb882f168707" providerId="ADAL" clId="{FE9DFF45-01DC-45CC-A80A-B50597210401}" dt="2026-01-27T09:23:09.568" v="4" actId="1076"/>
          <ac:spMkLst>
            <pc:docMk/>
            <pc:sldMk cId="557667987" sldId="570"/>
            <ac:spMk id="2" creationId="{4D366B55-7ACA-91FD-62DA-6FBF6BEC8E01}"/>
          </ac:spMkLst>
        </pc:spChg>
        <pc:spChg chg="mod">
          <ac:chgData name="Alexander Deliukov" userId="d5fda0f2-1d08-4016-b7e9-bb882f168707" providerId="ADAL" clId="{FE9DFF45-01DC-45CC-A80A-B50597210401}" dt="2026-01-27T09:23:36.686" v="18" actId="1076"/>
          <ac:spMkLst>
            <pc:docMk/>
            <pc:sldMk cId="557667987" sldId="570"/>
            <ac:spMk id="3" creationId="{9CE9E803-2315-C348-C69F-0FC22E1C6B9B}"/>
          </ac:spMkLst>
        </pc:spChg>
      </pc:sldChg>
      <pc:sldChg chg="modSp mod">
        <pc:chgData name="Alexander Deliukov" userId="d5fda0f2-1d08-4016-b7e9-bb882f168707" providerId="ADAL" clId="{FE9DFF45-01DC-45CC-A80A-B50597210401}" dt="2026-01-27T09:23:45.542" v="19" actId="1076"/>
        <pc:sldMkLst>
          <pc:docMk/>
          <pc:sldMk cId="2747105924" sldId="573"/>
        </pc:sldMkLst>
        <pc:spChg chg="mod">
          <ac:chgData name="Alexander Deliukov" userId="d5fda0f2-1d08-4016-b7e9-bb882f168707" providerId="ADAL" clId="{FE9DFF45-01DC-45CC-A80A-B50597210401}" dt="2026-01-27T09:23:45.542" v="19" actId="1076"/>
          <ac:spMkLst>
            <pc:docMk/>
            <pc:sldMk cId="2747105924" sldId="573"/>
            <ac:spMk id="4" creationId="{CB33C395-3CC3-4B54-6421-D833B99114A3}"/>
          </ac:spMkLst>
        </pc:spChg>
      </pc:sldChg>
      <pc:sldChg chg="modSp mod">
        <pc:chgData name="Alexander Deliukov" userId="d5fda0f2-1d08-4016-b7e9-bb882f168707" providerId="ADAL" clId="{FE9DFF45-01DC-45CC-A80A-B50597210401}" dt="2026-01-27T09:23:48.804" v="20" actId="404"/>
        <pc:sldMkLst>
          <pc:docMk/>
          <pc:sldMk cId="702482267" sldId="574"/>
        </pc:sldMkLst>
        <pc:spChg chg="mod">
          <ac:chgData name="Alexander Deliukov" userId="d5fda0f2-1d08-4016-b7e9-bb882f168707" providerId="ADAL" clId="{FE9DFF45-01DC-45CC-A80A-B50597210401}" dt="2026-01-27T09:23:48.804" v="20" actId="404"/>
          <ac:spMkLst>
            <pc:docMk/>
            <pc:sldMk cId="702482267" sldId="574"/>
            <ac:spMk id="4" creationId="{8F59EF84-A0DC-E61D-F196-26BDE825F1EB}"/>
          </ac:spMkLst>
        </pc:spChg>
      </pc:sldChg>
      <pc:sldChg chg="modSp mod">
        <pc:chgData name="Alexander Deliukov" userId="d5fda0f2-1d08-4016-b7e9-bb882f168707" providerId="ADAL" clId="{FE9DFF45-01DC-45CC-A80A-B50597210401}" dt="2026-01-27T09:23:53.333" v="21" actId="404"/>
        <pc:sldMkLst>
          <pc:docMk/>
          <pc:sldMk cId="3851787810" sldId="577"/>
        </pc:sldMkLst>
        <pc:spChg chg="mod">
          <ac:chgData name="Alexander Deliukov" userId="d5fda0f2-1d08-4016-b7e9-bb882f168707" providerId="ADAL" clId="{FE9DFF45-01DC-45CC-A80A-B50597210401}" dt="2026-01-27T09:23:53.333" v="21" actId="404"/>
          <ac:spMkLst>
            <pc:docMk/>
            <pc:sldMk cId="3851787810" sldId="577"/>
            <ac:spMk id="4" creationId="{1422382B-2AB3-2B41-4E36-550DCB887EDE}"/>
          </ac:spMkLst>
        </pc:spChg>
      </pc:sldChg>
      <pc:sldChg chg="modSp">
        <pc:chgData name="Alexander Deliukov" userId="d5fda0f2-1d08-4016-b7e9-bb882f168707" providerId="ADAL" clId="{FE9DFF45-01DC-45CC-A80A-B50597210401}" dt="2026-01-27T09:26:02.162" v="22" actId="404"/>
        <pc:sldMkLst>
          <pc:docMk/>
          <pc:sldMk cId="2049606178" sldId="579"/>
        </pc:sldMkLst>
        <pc:spChg chg="mod">
          <ac:chgData name="Alexander Deliukov" userId="d5fda0f2-1d08-4016-b7e9-bb882f168707" providerId="ADAL" clId="{FE9DFF45-01DC-45CC-A80A-B50597210401}" dt="2026-01-27T09:26:02.162" v="22" actId="404"/>
          <ac:spMkLst>
            <pc:docMk/>
            <pc:sldMk cId="2049606178" sldId="579"/>
            <ac:spMk id="4" creationId="{92FE9A94-DCC1-E1C5-4D79-C962BC490CDE}"/>
          </ac:spMkLst>
        </pc:spChg>
      </pc:sldChg>
      <pc:sldChg chg="modSp mod">
        <pc:chgData name="Alexander Deliukov" userId="d5fda0f2-1d08-4016-b7e9-bb882f168707" providerId="ADAL" clId="{FE9DFF45-01DC-45CC-A80A-B50597210401}" dt="2026-01-27T09:26:05.231" v="23" actId="404"/>
        <pc:sldMkLst>
          <pc:docMk/>
          <pc:sldMk cId="2820332904" sldId="580"/>
        </pc:sldMkLst>
        <pc:spChg chg="mod">
          <ac:chgData name="Alexander Deliukov" userId="d5fda0f2-1d08-4016-b7e9-bb882f168707" providerId="ADAL" clId="{FE9DFF45-01DC-45CC-A80A-B50597210401}" dt="2026-01-27T09:26:05.231" v="23" actId="404"/>
          <ac:spMkLst>
            <pc:docMk/>
            <pc:sldMk cId="2820332904" sldId="580"/>
            <ac:spMk id="4" creationId="{0AA59405-2C00-D281-DA2C-55E0950F0113}"/>
          </ac:spMkLst>
        </pc:spChg>
      </pc:sldChg>
      <pc:sldChg chg="modSp mod">
        <pc:chgData name="Alexander Deliukov" userId="d5fda0f2-1d08-4016-b7e9-bb882f168707" providerId="ADAL" clId="{FE9DFF45-01DC-45CC-A80A-B50597210401}" dt="2026-01-27T09:26:12.678" v="26" actId="1076"/>
        <pc:sldMkLst>
          <pc:docMk/>
          <pc:sldMk cId="1488494387" sldId="581"/>
        </pc:sldMkLst>
        <pc:spChg chg="mod">
          <ac:chgData name="Alexander Deliukov" userId="d5fda0f2-1d08-4016-b7e9-bb882f168707" providerId="ADAL" clId="{FE9DFF45-01DC-45CC-A80A-B50597210401}" dt="2026-01-27T09:26:12.678" v="26" actId="1076"/>
          <ac:spMkLst>
            <pc:docMk/>
            <pc:sldMk cId="1488494387" sldId="581"/>
            <ac:spMk id="4" creationId="{C5932F96-E1CE-29F1-73E1-EFFE23DACA81}"/>
          </ac:spMkLst>
        </pc:spChg>
      </pc:sldChg>
      <pc:sldChg chg="modSp mod">
        <pc:chgData name="Alexander Deliukov" userId="d5fda0f2-1d08-4016-b7e9-bb882f168707" providerId="ADAL" clId="{FE9DFF45-01DC-45CC-A80A-B50597210401}" dt="2026-01-27T09:26:17.028" v="29" actId="404"/>
        <pc:sldMkLst>
          <pc:docMk/>
          <pc:sldMk cId="3157460652" sldId="582"/>
        </pc:sldMkLst>
        <pc:spChg chg="mod">
          <ac:chgData name="Alexander Deliukov" userId="d5fda0f2-1d08-4016-b7e9-bb882f168707" providerId="ADAL" clId="{FE9DFF45-01DC-45CC-A80A-B50597210401}" dt="2026-01-27T09:26:17.028" v="29" actId="404"/>
          <ac:spMkLst>
            <pc:docMk/>
            <pc:sldMk cId="3157460652" sldId="582"/>
            <ac:spMk id="29" creationId="{4ECDE187-04E2-45C2-AB71-3163282F7484}"/>
          </ac:spMkLst>
        </pc:spChg>
        <pc:spChg chg="mod">
          <ac:chgData name="Alexander Deliukov" userId="d5fda0f2-1d08-4016-b7e9-bb882f168707" providerId="ADAL" clId="{FE9DFF45-01DC-45CC-A80A-B50597210401}" dt="2026-01-27T09:26:17.028" v="29" actId="404"/>
          <ac:spMkLst>
            <pc:docMk/>
            <pc:sldMk cId="3157460652" sldId="582"/>
            <ac:spMk id="41" creationId="{D9C87595-16A2-4A0F-9DBB-4AF40FA3BA2C}"/>
          </ac:spMkLst>
        </pc:spChg>
        <pc:spChg chg="mod">
          <ac:chgData name="Alexander Deliukov" userId="d5fda0f2-1d08-4016-b7e9-bb882f168707" providerId="ADAL" clId="{FE9DFF45-01DC-45CC-A80A-B50597210401}" dt="2026-01-27T09:26:17.028" v="29" actId="404"/>
          <ac:spMkLst>
            <pc:docMk/>
            <pc:sldMk cId="3157460652" sldId="582"/>
            <ac:spMk id="49" creationId="{E8F01505-D47E-4B07-82B8-EC043F5EC813}"/>
          </ac:spMkLst>
        </pc:spChg>
        <pc:spChg chg="mod">
          <ac:chgData name="Alexander Deliukov" userId="d5fda0f2-1d08-4016-b7e9-bb882f168707" providerId="ADAL" clId="{FE9DFF45-01DC-45CC-A80A-B50597210401}" dt="2026-01-27T09:26:17.028" v="29" actId="404"/>
          <ac:spMkLst>
            <pc:docMk/>
            <pc:sldMk cId="3157460652" sldId="582"/>
            <ac:spMk id="60" creationId="{DB6D982A-54DA-4FCC-9383-F91FC1E1D9CE}"/>
          </ac:spMkLst>
        </pc:spChg>
      </pc:sldChg>
      <pc:sldChg chg="modSp mod">
        <pc:chgData name="Alexander Deliukov" userId="d5fda0f2-1d08-4016-b7e9-bb882f168707" providerId="ADAL" clId="{FE9DFF45-01DC-45CC-A80A-B50597210401}" dt="2026-01-27T09:26:55.338" v="48" actId="6549"/>
        <pc:sldMkLst>
          <pc:docMk/>
          <pc:sldMk cId="628268034" sldId="583"/>
        </pc:sldMkLst>
        <pc:spChg chg="mod">
          <ac:chgData name="Alexander Deliukov" userId="d5fda0f2-1d08-4016-b7e9-bb882f168707" providerId="ADAL" clId="{FE9DFF45-01DC-45CC-A80A-B50597210401}" dt="2026-01-27T09:26:55.338" v="48" actId="6549"/>
          <ac:spMkLst>
            <pc:docMk/>
            <pc:sldMk cId="628268034" sldId="583"/>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Modification du style du texte maître</a:t>
            </a:r>
          </a:p>
          <a:p>
            <a:pPr lvl="1"/>
            <a:r>
              <a:rPr lang="ko-KR" altLang="en-US"/>
              <a:t>Deuxième niveau</a:t>
            </a:r>
          </a:p>
          <a:p>
            <a:pPr lvl="2"/>
            <a:r>
              <a:rPr lang="ko-KR" altLang="en-US"/>
              <a:t>Troisième niveau</a:t>
            </a:r>
          </a:p>
          <a:p>
            <a:pPr lvl="3"/>
            <a:r>
              <a:rPr lang="ko-KR" altLang="en-US"/>
              <a:t>Quatrième niveau</a:t>
            </a:r>
          </a:p>
          <a:p>
            <a:pPr lvl="4"/>
            <a:r>
              <a:rPr lang="ko-KR" altLang="en-US"/>
              <a:t>Cinquième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82d042721674ba4be6508de237141f4%7C0e2ed45596af4100bed3a8e5fd981685%7C0%7C0%7C638987166561825034%7CUnknown%7CTWFpbGZsb3d8eyJFbXB0eU1hcGkiOnRydWUsIlYiOiIwLjAuMDAwMCIsIlAiOiJXaW4zMiIsIkFOIjoiTWFpbCIsIldUIjoyfQ%3D%3D%7C0%7C%7C%7C&amp;sdata=%2BedDTg2gSu9G%2BKgo0e8qx2WtYzFzXqxraUabr1vXDjw%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indeurope.org/about-wind/wind-basics/" TargetMode="External"/><Relationship Id="rId7" Type="http://schemas.openxmlformats.org/officeDocument/2006/relationships/hyperlink" Target="https://www.sciencedirect.com/science/article/pii/S136403212200017X"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windsystemsmag.com/harnessing-ai-for-strategic-advantage-in-wind-energy/" TargetMode="External"/><Relationship Id="rId5" Type="http://schemas.openxmlformats.org/officeDocument/2006/relationships/hyperlink" Target="https://www.gwec.net/reports/globalwindreport" TargetMode="External"/><Relationship Id="rId4" Type="http://schemas.openxmlformats.org/officeDocument/2006/relationships/hyperlink" Target="https://energy.ec.europa.eu/topics/renewable-energy/eu-wind-energy_e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ergy.ec.europa.eu/topics/renewable-energy/solar-energy_e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smart-cities-marketplace.ec.europa.eu/news-and-events/news/2024/updated-solution-booklet-pv-and-battery" TargetMode="External"/><Relationship Id="rId5" Type="http://schemas.openxmlformats.org/officeDocument/2006/relationships/hyperlink" Target="https://www.irena.org/Energy-Transition/Technology/Energy-Storage" TargetMode="External"/><Relationship Id="rId4" Type="http://schemas.openxmlformats.org/officeDocument/2006/relationships/hyperlink" Target="https://www.alphaess.com/the-ultimate-guide-to-energy-storage-terminology:-key-terms-and-concepts-explained"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jojusolar.co.uk/case-studies/tesla-powerwal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weforum.org/stories/2023/05/renewable-energy-incentives-households-countrie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every1.energy/learning-materials" TargetMode="External"/><Relationship Id="rId4" Type="http://schemas.openxmlformats.org/officeDocument/2006/relationships/hyperlink" Target="https://www.open.edu/openlearncreate/course/index.php?categoryid=1459"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flickr.com/photos/149368236@N06/33496772910/in/photolist-T2ZHzq-fGwupJ-Bkg5jr-2mtYgB5-2mu896t-q3WFYk-xNEiCZ-2osVkot-q1QC4S-2ij1mQ5-7E1YnV-2oikYa5-2pxqmEQ-2osVrKB-2osStGV-7VvsXg-Ky81jR-Af3ujk-2osWmcZ-nMf2gx-nv3mkn-qauZzM-2nMZ8xQ-tQkUUB-SobJBe-2osSwi1-2bbxqbS-defSCN-dj4r3g-T2ZH9f-7atCb1-Ap6LRH-mfKkMF-CbHjdX-2osXHv2-yt2MdK-2osSusc-2o694Xz-2osSwsV-2njE86c-2osXsvz-zisew3-8188pD-z4eJK6-EkGvDN-2osVt8M-dj4rkX-q1QBYG-2osSBFq-2oDiED2"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2.0/" TargetMode="External"/><Relationship Id="rId12" Type="http://schemas.openxmlformats.org/officeDocument/2006/relationships/hyperlink" Target="https://www.flickr.com/photos/rjw1/6702740359/in/photolist-Dv28A-6QpueS-okTA-5UjCyB-bdiibX-4YHDDh-4u6NSr-4ZKdjS-gJcqG7-7Jknc2-aFkUG4-6wbE7B-8RFNTi-6Cj1cF-dd8Jxm-uEJ6H1-2e8kgN9-5TXvNe-x1rBd-oA9KZk-hpDY2-9c1DLX-eJ2PR-qkFVKE-7VfUWJ-h95ZT-8QzRTc-9R17Eo-3ppN9-89SyN4-8PD7n4-9Z5f1L-9p1XzW-o74fzs-6bRLLQ-gZMLcb-4n25fT-cjg6hN-WXJM89-9Rr7Z4-6aUxEF-ebNYMA-6NuwyV-bmLYnG-4CCfd9-6bNKEz-9pTg2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flickr.com/photos/bookishjulia/5170384132/in/photolist-8STz51-EjSV9-vLDsz-axnVcw-4pX7VT-mPZGv-4tbBXc-9qNAPa-p2Aysz-4zVATz-9puybw-fnHA8h-a6goGs-cBJu1q-uMJCA-9x37XH-24zEkEv-2ndp8Dy-52oobZ-6ip2AG-fJNLe-9kp6aT-bgJoyi-ibijD-5SQhC-B52MXw-48h5Hn-dMBoC5-oYjXVe-VDchtg-81EvDV-eGHVE5-4cxRZg-oDnEQc-e92Th3-e92Ts3-e8We6x-e92Tny-RF5xuc-8GyFnS-bqL272-8rc2mH-8rc26T-8rc1Uk-8F3Qca-bDFnxh-ec498p-4qnNLn-8rf9kG-8F6QWN" TargetMode="External"/><Relationship Id="rId11"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78304219@N06/47971206747/in/photolist-pcnk82-oUQN9Q-pcbL79-oUNNYX-2g63Ytv-2pYmyp5-2oPVvN3-2okjdDX-bv7HCM-bv7D2D-bv7Fck-bv7y8p-bv7KxM-bv7z2H-bv7AnV-bv7Rbn-bv7MfH-bv7PGc-bv7J9K-bv7BGc-dhcrhL-bv7CrX-ipCCsr-ipCmPp-ipCVLX-ipCnQb-ipCipD-ipCqgn-ipCqdh-ipD6B6-ipCVBh-ipBS98-ipCGSR-ipCFko-ipBPqH-2o9vzXG-ipC1e6-ipBYGs-ipCP2e-ipCxmC-ipCaMz-ipDESK-ipCbFh-ipCwdq-ipCAi8-ipBVSQ-ipCJ61-ipDziZ-ipDtiT-ipCr83" TargetMode="External"/><Relationship Id="rId4" Type="http://schemas.openxmlformats.org/officeDocument/2006/relationships/hyperlink" Target="https://www.flickr.com/photos/yanrf/1408711192/in/photolist-39u1L1-4APB4-e6CGTw-dHvtNv-6hdKsq-pUUqXC-qu62Qk-Zr5dpr-9qDWdY-ntxC6e-oLHdEZ-2k64EEA-fUMosn-oLYSA2-8YXGCD-nU75Kf-bmpkZL-ntxC76-cd6kkQ-2xH1Sh-7WBLGb-6uEWWT-j7s6pF-axm1xx-4dyUdy-7S4dnp-5mEP5H-kGEMC9-CwfhL-9pC3DW-o99T5-6tKZcz-3K92tp-eAeBk-87DwDi-gyTMT-61YBV8-o99Bq-86nz8c-4grCAG-NbXxp-bBLECL-FRVWR3-dHCMz1-LtwHM9-Lww2oK-bVQ3Jr-68wbLC-34tqJZ-phyqDt" TargetMode="External"/><Relationship Id="rId9" Type="http://schemas.openxmlformats.org/officeDocument/2006/relationships/hyperlink" Target="https://creativecommons.org/licenses/by/2.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ea.org/reports/global-ev-outlook-2025" TargetMode="External"/><Relationship Id="rId7" Type="http://schemas.openxmlformats.org/officeDocument/2006/relationships/hyperlink" Target="https://alternative-fuels-observatory.ec.europa.eu/sites/default/files/document-files/2024-05/Charging_ahead_Accelerating_the_roll-out_of_EU_electric_vehicle_charging_infrastructure.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alternative-fuels-observatory.ec.europa.eu/general-information/news/eafo-analysis-trends-ev-charging-infrastructure-across-europe" TargetMode="External"/><Relationship Id="rId5" Type="http://schemas.openxmlformats.org/officeDocument/2006/relationships/hyperlink" Target="https://alternative-fuels-observatory.ec.europa.eu/general-information/news" TargetMode="External"/><Relationship Id="rId4" Type="http://schemas.openxmlformats.org/officeDocument/2006/relationships/hyperlink" Target="https://www.acea.auto/press-release/electric-cars-eu-needs-8-times-more-charging-points-per-year-by-2030-to-meet-co2-target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Notions fondamentales sur l'énergie numérique </a:t>
            </a:r>
            <a:r>
              <a:rPr lang="en-US" altLang="ko-KR" sz="1200" dirty="0">
                <a:solidFill>
                  <a:schemeClr val="tx2"/>
                </a:solidFill>
                <a:cs typeface="Arial" panose="020B0604020202020204" pitchFamily="34" charset="0"/>
              </a:rPr>
              <a:t>pour les journalistes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exclusivement au projet Every1 et ne reflète pas nécessairement l'opinion de l'Union européenne. La présentation est sous licence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sauf indication contraire. </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50178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Transformer le vent en électricité : faits et informations clés </a:t>
            </a:r>
          </a:p>
          <a:p>
            <a:pPr latinLnBrk="0"/>
            <a:r>
              <a:rPr lang="en-GB" sz="1200" dirty="0">
                <a:solidFill>
                  <a:srgbClr val="2B2C30"/>
                </a:solidFill>
              </a:rPr>
              <a:t>L'énergie éolienne est l'une des sources d'énergie renouvelable qui connaît la croissance la plus rapide, contribuant à réduire la dépendance aux combustibles fossiles. Les éoliennes convertissent l'énergie cinétique (mouvement) du vent en électricité. Elles offrent une solution énergétique propre et évolutive. </a:t>
            </a:r>
          </a:p>
          <a:p>
            <a:pPr latinLnBrk="0"/>
            <a:endParaRPr lang="en-GB" sz="1200" dirty="0">
              <a:solidFill>
                <a:srgbClr val="2B2C30"/>
              </a:solidFill>
            </a:endParaRPr>
          </a:p>
          <a:p>
            <a:r>
              <a:rPr lang="en-GB" sz="1200" dirty="0">
                <a:solidFill>
                  <a:srgbClr val="2B2C30"/>
                </a:solidFill>
              </a:rPr>
              <a:t>Les éoliennes ne peuvent pas produire d'électricité sans vent, mais le stockage d'énergie et l'intégration au réseau permettent de maintenir l'approvisionnement en électricité. </a:t>
            </a:r>
          </a:p>
          <a:p>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Découvrez </a:t>
            </a:r>
            <a:r>
              <a:rPr lang="en-GB" sz="1200" dirty="0">
                <a:solidFill>
                  <a:srgbClr val="2B2C30"/>
                </a:solidFill>
                <a:hlinkClick r:id="rId3"/>
              </a:rPr>
              <a:t>les principes de base de l'énergie éolienne</a:t>
            </a:r>
            <a:r>
              <a:rPr lang="en-GB" sz="1200" dirty="0">
                <a:solidFill>
                  <a:srgbClr val="2B2C30"/>
                </a:solidFill>
              </a:rPr>
              <a:t> de Wind Europe</a:t>
            </a:r>
          </a:p>
          <a:p>
            <a:pPr marL="342900" indent="-342900">
              <a:buFont typeface="Arial" panose="020B0604020202020204" pitchFamily="34" charset="0"/>
              <a:buChar char="•"/>
            </a:pPr>
            <a:r>
              <a:rPr lang="en-GB" sz="1200" dirty="0">
                <a:solidFill>
                  <a:srgbClr val="2B2C30"/>
                </a:solidFill>
              </a:rPr>
              <a:t>Découvrez comment l'Europe est </a:t>
            </a:r>
            <a:r>
              <a:rPr lang="en-GB" sz="1200" dirty="0">
                <a:solidFill>
                  <a:srgbClr val="2B2C30"/>
                </a:solidFill>
                <a:hlinkClick r:id="rId4"/>
              </a:rPr>
              <a:t>leader dans le domaine de l'énergie éolienne</a:t>
            </a:r>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Lisez le </a:t>
            </a:r>
            <a:r>
              <a:rPr lang="en-GB" sz="1200" dirty="0">
                <a:solidFill>
                  <a:srgbClr val="2B2C30"/>
                </a:solidFill>
                <a:hlinkClick r:id="rId5"/>
              </a:rPr>
              <a:t>rapport Global Wind Report 2025</a:t>
            </a:r>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Découvrez comment </a:t>
            </a:r>
            <a:r>
              <a:rPr lang="en-GB" sz="1200" dirty="0">
                <a:solidFill>
                  <a:srgbClr val="2B2C30"/>
                </a:solidFill>
                <a:hlinkClick r:id="rId6"/>
              </a:rPr>
              <a:t>l'intelligence artificielle (IA) peut soutenir l'énergie éolienne</a:t>
            </a:r>
            <a:endParaRPr lang="en-GB" sz="1200" dirty="0">
              <a:solidFill>
                <a:srgbClr val="2B2C30"/>
              </a:solidFill>
            </a:endParaRPr>
          </a:p>
          <a:p>
            <a:pPr marL="342900" indent="-342900">
              <a:buFont typeface="Arial" panose="020B0604020202020204" pitchFamily="34" charset="0"/>
              <a:buChar char="•"/>
            </a:pPr>
            <a:r>
              <a:rPr lang="en-GB" sz="1200" dirty="0">
                <a:solidFill>
                  <a:srgbClr val="2B2C30"/>
                </a:solidFill>
              </a:rPr>
              <a:t>Découvrez comment nous pouvons </a:t>
            </a:r>
            <a:r>
              <a:rPr lang="en-GB" sz="1200" dirty="0">
                <a:solidFill>
                  <a:srgbClr val="2B2C30"/>
                </a:solidFill>
                <a:hlinkClick r:id="rId7"/>
              </a:rPr>
              <a:t>minimiser l'impact environnemental des éoliennes</a:t>
            </a:r>
            <a:endParaRPr lang="en-GB" sz="1200" dirty="0">
              <a:solidFill>
                <a:srgbClr val="2B2C30"/>
              </a:solidFill>
            </a:endParaRPr>
          </a:p>
          <a:p>
            <a:endParaRPr lang="en-GB" sz="1200" dirty="0">
              <a:solidFill>
                <a:srgbClr val="2B2C30"/>
              </a:solidFill>
              <a:ea typeface="Calibri"/>
              <a:cs typeface="Calibri"/>
            </a:endParaRPr>
          </a:p>
          <a:p>
            <a:endParaRPr lang="en-GB" dirty="0"/>
          </a:p>
          <a:p>
            <a:endParaRPr lang="en-GB" dirty="0"/>
          </a:p>
          <a:p>
            <a:r>
              <a:rPr lang="en-GB" dirty="0"/>
              <a:t>https://windeurope.org/about-wind/wind-basics/</a:t>
            </a:r>
          </a:p>
          <a:p>
            <a:r>
              <a:rPr lang="en-GB" dirty="0" err="1"/>
              <a:t>https://energy.ec.europa.eu/topics/renewable-energy/eu-wind-energy_en</a:t>
            </a:r>
            <a:endParaRPr lang="en-GB" dirty="0"/>
          </a:p>
          <a:p>
            <a:r>
              <a:rPr lang="en-GB" dirty="0" err="1"/>
              <a:t>https://www.gwec.net/reports/globalwindreport</a:t>
            </a:r>
            <a:endParaRPr lang="en-GB" dirty="0"/>
          </a:p>
          <a:p>
            <a:r>
              <a:rPr lang="en-GB" dirty="0"/>
              <a:t>https://www.windsystemsmag.com/harnessing-ai-for-strategic-advantage-in-wind-energy/</a:t>
            </a:r>
          </a:p>
          <a:p>
            <a:r>
              <a:rPr lang="en-GB" dirty="0"/>
              <a:t>https://www.sciencedirect.com/science/article/pii/S136403212200017X</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34700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Comprendre le stockage de l'énergie solaire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Vous êtes-vous déjà demandé ce qui se passe lorsque le soleil ne brille pas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05404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Comprendre le stockage de l'énergie solaire : terminologie clé</a:t>
            </a:r>
            <a:endParaRPr lang="en-US" sz="1050" kern="1200" dirty="0">
              <a:solidFill>
                <a:schemeClr val="bg1"/>
              </a:solidFill>
              <a:latin typeface="+mn-lt"/>
              <a:ea typeface="+mn-ea"/>
              <a:cs typeface="+mn-cs"/>
            </a:endParaRPr>
          </a:p>
          <a:p>
            <a:pPr lvl="0" latinLnBrk="0"/>
            <a:r>
              <a:rPr lang="en-US" sz="1200" b="1" dirty="0">
                <a:ea typeface="Public Sans"/>
                <a:cs typeface="Public Sans"/>
                <a:sym typeface="Public Sans"/>
              </a:rPr>
              <a:t>Système de stockage d'énergie (ESS) </a:t>
            </a:r>
            <a:r>
              <a:rPr lang="en-US" sz="1200" dirty="0">
                <a:ea typeface="Public Sans"/>
                <a:cs typeface="Public Sans"/>
                <a:sym typeface="Public Sans"/>
              </a:rPr>
              <a:t>: technologie qui stocke l'électricité pour une utilisation ultérieure, contribuant ainsi à équilibrer l'offre </a:t>
            </a:r>
            <a:r>
              <a:rPr lang="en-GB" sz="1200" noProof="0" dirty="0">
                <a:ea typeface="Public Sans"/>
                <a:cs typeface="Public Sans"/>
                <a:sym typeface="Public Sans"/>
              </a:rPr>
              <a:t>et la demande, </a:t>
            </a:r>
            <a:r>
              <a:rPr lang="en-US" sz="1200" dirty="0">
                <a:ea typeface="Public Sans"/>
                <a:cs typeface="Public Sans"/>
                <a:sym typeface="Public Sans"/>
              </a:rPr>
              <a:t>à </a:t>
            </a:r>
            <a:r>
              <a:rPr lang="en-GB" sz="1200" noProof="0" dirty="0">
                <a:ea typeface="Public Sans"/>
                <a:cs typeface="Public Sans"/>
                <a:sym typeface="Public Sans"/>
              </a:rPr>
              <a:t>optimiser la consommation d'énergie et </a:t>
            </a:r>
            <a:r>
              <a:rPr lang="en-US" sz="1200" dirty="0">
                <a:ea typeface="Public Sans"/>
                <a:cs typeface="Public Sans"/>
                <a:sym typeface="Public Sans"/>
              </a:rPr>
              <a:t>à </a:t>
            </a:r>
            <a:r>
              <a:rPr lang="en-GB" sz="1200" noProof="0" dirty="0">
                <a:ea typeface="Public Sans"/>
                <a:cs typeface="Public Sans"/>
                <a:sym typeface="Public Sans"/>
              </a:rPr>
              <a:t>améliorer la fiabilité du réseau.</a:t>
            </a:r>
          </a:p>
          <a:p>
            <a:pPr lvl="0" latinLnBrk="0"/>
            <a:endParaRPr lang="en-US" sz="1200" dirty="0">
              <a:ea typeface="Public Sans"/>
              <a:cs typeface="Public Sans"/>
              <a:sym typeface="Public Sans"/>
            </a:endParaRPr>
          </a:p>
          <a:p>
            <a:pPr lvl="0" latinLnBrk="0"/>
            <a:r>
              <a:rPr lang="en-US" sz="1200" b="1" dirty="0">
                <a:ea typeface="Public Sans"/>
                <a:cs typeface="Public Sans"/>
                <a:sym typeface="Public Sans"/>
              </a:rPr>
              <a:t>Autoconsommation </a:t>
            </a:r>
            <a:r>
              <a:rPr lang="en-US" sz="1200" dirty="0">
                <a:ea typeface="Public Sans"/>
                <a:cs typeface="Public Sans"/>
                <a:sym typeface="Public Sans"/>
              </a:rPr>
              <a:t>: utilisation de l'énergie produite à partir de sources renouvelables directement dans la propriété, ce qui renforce l'indépendance énergétique et permet de réaliser des économies en évitant l'exportation vers le réseau.</a:t>
            </a:r>
          </a:p>
          <a:p>
            <a:pPr lvl="0" latinLnBrk="0"/>
            <a:endParaRPr lang="en-US" sz="1200" dirty="0">
              <a:ea typeface="Public Sans"/>
              <a:cs typeface="Public Sans"/>
              <a:sym typeface="Public Sans"/>
            </a:endParaRPr>
          </a:p>
          <a:p>
            <a:pPr lvl="0" latinLnBrk="0"/>
            <a:r>
              <a:rPr lang="en-US" sz="1200" b="1" dirty="0">
                <a:ea typeface="Public Sans"/>
                <a:cs typeface="Public Sans"/>
                <a:sym typeface="Public Sans"/>
              </a:rPr>
              <a:t>Stockage intelligent de l'énergie </a:t>
            </a:r>
            <a:r>
              <a:rPr lang="en-US" sz="1200" dirty="0">
                <a:ea typeface="Public Sans"/>
                <a:cs typeface="Public Sans"/>
                <a:sym typeface="Public Sans"/>
              </a:rPr>
              <a:t>: amélioration de la surveillance, de la gestion et de l'efficacité grâce à des technologies avancées telles que l'Internet des objets (IoT) et l'intelligence artificielle (IA).</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89785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Comprendre le stockage de l'énergie solaire : faits et informations clés </a:t>
            </a:r>
            <a:endParaRPr lang="en-US" sz="1050" dirty="0">
              <a:solidFill>
                <a:schemeClr val="bg1"/>
              </a:solidFill>
            </a:endParaRPr>
          </a:p>
          <a:p>
            <a:pPr lvl="0" latinLnBrk="0"/>
            <a:r>
              <a:rPr lang="en-US" sz="1200" dirty="0">
                <a:ea typeface="Public Sans"/>
                <a:cs typeface="Public Sans"/>
                <a:sym typeface="Public Sans"/>
              </a:rPr>
              <a:t>Les systèmes d'énergie solaire peuvent utiliser des batteries de stockage pour fournir de l'électricité lorsque le soleil ne brille pas. Pendant la journée, les panneaux solaires produisent de l'électricité, et tout excédent d'énergie est stocké dans des batteries pour être utilisé ultérieurement.</a:t>
            </a:r>
          </a:p>
          <a:p>
            <a:pPr lvl="0" latinLnBrk="0"/>
            <a:endParaRPr lang="en-US" sz="1200" dirty="0">
              <a:ea typeface="Public Sans"/>
              <a:cs typeface="Public Sans"/>
              <a:sym typeface="Public Sans"/>
            </a:endParaRPr>
          </a:p>
          <a:p>
            <a:pPr lvl="0" latinLnBrk="0"/>
            <a:r>
              <a:rPr lang="en-US" sz="1200" dirty="0">
                <a:ea typeface="Public Sans"/>
                <a:cs typeface="Public Sans"/>
                <a:sym typeface="Public Sans"/>
              </a:rPr>
              <a:t>Les technologies de batteries les plus couramment utilisées pour le stockage solaire sont les batteries lithium-ion (utilisées dans le Tesla Powerwall et d'autres solutions de stockage domestique) et les batteries plomb-acide (moins chères mais moins efficaces et ayant une durée de vie plus courte).</a:t>
            </a:r>
          </a:p>
          <a:p>
            <a:pPr lvl="0" latinLnBrk="0"/>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La Commission européenne fournit un </a:t>
            </a:r>
            <a:r>
              <a:rPr lang="en-US" sz="1200" dirty="0">
                <a:ea typeface="Public Sans"/>
                <a:cs typeface="Public Sans"/>
                <a:sym typeface="Public Sans"/>
                <a:hlinkClick r:id="rId3"/>
              </a:rPr>
              <a:t>aperçu complet de l'énergie solaire en Europe</a:t>
            </a:r>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Découvrez </a:t>
            </a:r>
            <a:r>
              <a:rPr lang="en-US" sz="1200" dirty="0">
                <a:ea typeface="Public Sans"/>
                <a:cs typeface="Public Sans"/>
                <a:sym typeface="Public Sans"/>
                <a:hlinkClick r:id="rId4"/>
              </a:rPr>
              <a:t>le guide ultime de la terminologie du stockage d'énergie </a:t>
            </a:r>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L'Agence internationale pour les énergies renouvelables (IRENA) propose une présentation sur </a:t>
            </a:r>
            <a:r>
              <a:rPr lang="en-US" sz="1200" dirty="0">
                <a:ea typeface="Public Sans"/>
                <a:cs typeface="Public Sans"/>
                <a:sym typeface="Public Sans"/>
                <a:hlinkClick r:id="rId5"/>
              </a:rPr>
              <a:t>le stockage d'énergie</a:t>
            </a:r>
            <a:endParaRPr lang="en-US" sz="1200" dirty="0">
              <a:ea typeface="Public Sans"/>
              <a:cs typeface="Public Sans"/>
              <a:sym typeface="Public Sans"/>
            </a:endParaRPr>
          </a:p>
          <a:p>
            <a:pPr marL="342900" lvl="0" indent="-342900" latinLnBrk="0">
              <a:buFont typeface="Arial" panose="020B0604020202020204" pitchFamily="34" charset="0"/>
              <a:buChar char="•"/>
            </a:pPr>
            <a:r>
              <a:rPr lang="en-US" sz="1200" dirty="0">
                <a:ea typeface="Public Sans"/>
                <a:cs typeface="Public Sans"/>
                <a:sym typeface="Public Sans"/>
              </a:rPr>
              <a:t>Découvrez le rôle des batteries dans la transition énergétique numérique dans la </a:t>
            </a:r>
            <a:r>
              <a:rPr lang="en-US" sz="1200" dirty="0">
                <a:ea typeface="Public Sans"/>
                <a:cs typeface="Public Sans"/>
                <a:sym typeface="Public Sans"/>
                <a:hlinkClick r:id="rId6"/>
              </a:rPr>
              <a:t>brochure </a:t>
            </a:r>
            <a:r>
              <a:rPr lang="en-US" sz="1200" dirty="0">
                <a:ea typeface="Public Sans"/>
                <a:cs typeface="Public Sans"/>
                <a:sym typeface="Public Sans"/>
              </a:rPr>
              <a:t>de la Commission européenne </a:t>
            </a:r>
            <a:r>
              <a:rPr lang="en-US" sz="1200" dirty="0">
                <a:ea typeface="Public Sans"/>
                <a:cs typeface="Public Sans"/>
                <a:sym typeface="Public Sans"/>
                <a:hlinkClick r:id="rId6"/>
              </a:rPr>
              <a:t>sur les solutions photovoltaïques et les batteries</a:t>
            </a:r>
            <a:endParaRPr lang="en-US" sz="1200" dirty="0">
              <a:ea typeface="Public Sans"/>
              <a:cs typeface="Public Sans"/>
              <a:sym typeface="Public Sans"/>
            </a:endParaRPr>
          </a:p>
          <a:p>
            <a:pPr lvl="0" latinLnBrk="0"/>
            <a:endParaRPr lang="en-US" sz="1200" dirty="0">
              <a:ea typeface="Public Sans"/>
              <a:cs typeface="Public Sans"/>
              <a:sym typeface="Public Sans"/>
            </a:endParaRPr>
          </a:p>
          <a:p>
            <a:endParaRPr lang="en-GB" dirty="0"/>
          </a:p>
          <a:p>
            <a:endParaRPr lang="en-GB" dirty="0"/>
          </a:p>
          <a:p>
            <a:r>
              <a:rPr lang="en-GB" dirty="0"/>
              <a:t>https://energy.ec.europa.eu/topics/renewable-energy/solar-energy_en</a:t>
            </a:r>
          </a:p>
          <a:p>
            <a:r>
              <a:rPr lang="en-GB" dirty="0"/>
              <a:t>https://www.alphaess.com/the-ultimate-guide-to-energy-storage-terminology:-key-terms-and-concepts-explained</a:t>
            </a:r>
          </a:p>
          <a:p>
            <a:r>
              <a:rPr lang="en-GB" dirty="0"/>
              <a:t>https://www.irena.org/Energy-Transition/Technology/Energy-Storage</a:t>
            </a:r>
          </a:p>
          <a:p>
            <a:r>
              <a:rPr lang="en-GB" dirty="0"/>
              <a:t>https://smart-cities-marketplace.ec.europa.eu/news-and-events/news/2024/updated-solution-booklet-pv-and-battery</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809230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Quelques conseils pratiques pour communiquer avec le public </a:t>
            </a:r>
            <a:endParaRPr lang="en-US" sz="1050" kern="1200" dirty="0">
              <a:solidFill>
                <a:schemeClr val="bg1"/>
              </a:solidFill>
              <a:latin typeface="+mn-lt"/>
              <a:ea typeface="+mn-ea"/>
              <a:cs typeface="+mn-cs"/>
            </a:endParaRPr>
          </a:p>
          <a:p>
            <a:pPr marL="342900" indent="-342900" latinLnBrk="0">
              <a:lnSpc>
                <a:spcPct val="150000"/>
              </a:lnSpc>
              <a:buFont typeface="Arial" panose="020B0604020202020204" pitchFamily="34" charset="0"/>
              <a:buChar char="•"/>
            </a:pPr>
            <a:r>
              <a:rPr lang="en-GB" sz="1200" dirty="0">
                <a:solidFill>
                  <a:srgbClr val="2B2C30"/>
                </a:solidFill>
              </a:rPr>
              <a:t>Utilisez </a:t>
            </a:r>
            <a:r>
              <a:rPr lang="en-GB" sz="1200" dirty="0">
                <a:solidFill>
                  <a:srgbClr val="000066"/>
                </a:solidFill>
                <a:hlinkClick r:id="rId3">
                  <a:extLst>
                    <a:ext uri="{A12FA001-AC4F-418D-AE19-62706E023703}">
                      <ahyp:hlinkClr xmlns:ahyp="http://schemas.microsoft.com/office/drawing/2018/hyperlinkcolor" val="tx"/>
                    </a:ext>
                  </a:extLst>
                </a:hlinkClick>
              </a:rPr>
              <a:t>des exemples concrets.</a:t>
            </a:r>
          </a:p>
          <a:p>
            <a:pPr marL="342900" indent="-342900" latinLnBrk="0">
              <a:lnSpc>
                <a:spcPct val="150000"/>
              </a:lnSpc>
              <a:buFont typeface="Arial" panose="020B0604020202020204" pitchFamily="34" charset="0"/>
              <a:buChar char="•"/>
            </a:pPr>
            <a:r>
              <a:rPr lang="en-GB" sz="1200" dirty="0">
                <a:solidFill>
                  <a:srgbClr val="2B2C30"/>
                </a:solidFill>
              </a:rPr>
              <a:t>Expliquez les termes techniques à l'aide d'analogies simples (par exemple : « Une batterie solaire fonctionne comme une batterie externe pour votre téléphone, mais à l'échelle d'une maison »).</a:t>
            </a:r>
            <a:endParaRPr lang="en-GB" sz="1200" dirty="0"/>
          </a:p>
          <a:p>
            <a:pPr marL="342900" indent="-342900" latinLnBrk="0">
              <a:lnSpc>
                <a:spcPct val="150000"/>
              </a:lnSpc>
              <a:buFont typeface="Arial" panose="020B0604020202020204" pitchFamily="34" charset="0"/>
              <a:buChar char="•"/>
            </a:pPr>
            <a:r>
              <a:rPr lang="en-GB" sz="1200" dirty="0">
                <a:solidFill>
                  <a:srgbClr val="000066"/>
                </a:solidFill>
                <a:hlinkClick r:id="rId4">
                  <a:extLst>
                    <a:ext uri="{A12FA001-AC4F-418D-AE19-62706E023703}">
                      <ahyp:hlinkClr xmlns:ahyp="http://schemas.microsoft.com/office/drawing/2018/hyperlinkcolor" val="tx"/>
                    </a:ext>
                  </a:extLst>
                </a:hlinkClick>
              </a:rPr>
              <a:t>Comparez les économies et les incitations financières liées à l'utilisation des énergies renouvelables dans différents pays.</a:t>
            </a:r>
          </a:p>
          <a:p>
            <a:endParaRPr lang="en-GB" dirty="0"/>
          </a:p>
          <a:p>
            <a:endParaRPr lang="en-GB" dirty="0"/>
          </a:p>
          <a:p>
            <a:r>
              <a:rPr lang="en-GB" dirty="0"/>
              <a:t>https://www.jojusolar.co.uk/case-studies/tesla-powerwall/</a:t>
            </a:r>
          </a:p>
          <a:p>
            <a:r>
              <a:rPr lang="en-GB" dirty="0"/>
              <a:t>https://www.weforum.org/stories/2023/05/renewable-energy-incentives-households-countries/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630435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Prochaines étapes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Si vous souhaitez en savoir plus sur la numérisation de l'énergie, les ressources suivantes pourraient vous être utiles : </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ea typeface="맑은 고딕"/>
              </a:rPr>
              <a:t>Démystifiez certains mythes liés à la numérisation énergétique dans l'article « Every1's </a:t>
            </a:r>
            <a:r>
              <a:rPr lang="en-GB" sz="1200" i="1" noProof="0" dirty="0">
                <a:solidFill>
                  <a:srgbClr val="373737"/>
                </a:solidFill>
                <a:ea typeface="맑은 고딕"/>
                <a:hlinkClick r:id="rId3"/>
              </a:rPr>
              <a:t>Energy myths busted: Fact Vs fiction </a:t>
            </a:r>
            <a:r>
              <a:rPr lang="en-GB" sz="1200" noProof="0" dirty="0">
                <a:solidFill>
                  <a:srgbClr val="373737"/>
                </a:solidFill>
                <a:ea typeface="맑은 고딕"/>
              </a:rPr>
              <a:t>» (Les mythes énergétiques démystifiés : réalité ou fiction).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Approfondissez vos connaissances sur la sécurité énergétique dans l'article « </a:t>
            </a:r>
            <a:r>
              <a:rPr lang="en-US" altLang="ko-KR" sz="1200" i="1" dirty="0">
                <a:solidFill>
                  <a:srgbClr val="373737"/>
                </a:solidFill>
                <a:hlinkClick r:id="rId3"/>
              </a:rPr>
              <a:t>Cybersecurity digital energy myths…Busted! » (Les mythes sur la cybersécurité et l'énergie numérique... démystifiés !) publié </a:t>
            </a:r>
            <a:r>
              <a:rPr lang="en-US" altLang="ko-KR" sz="1200" dirty="0">
                <a:solidFill>
                  <a:srgbClr val="373737"/>
                </a:solidFill>
              </a:rPr>
              <a:t>par Every1.</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Découvrez la série de cours courts « </a:t>
            </a:r>
            <a:r>
              <a:rPr lang="en-GB" sz="1200" i="1" noProof="0" dirty="0">
                <a:solidFill>
                  <a:srgbClr val="373737"/>
                </a:solidFill>
                <a:hlinkClick r:id="rId4"/>
              </a:rPr>
              <a:t>Digital Energy Essentials » </a:t>
            </a:r>
            <a:r>
              <a:rPr lang="en-GB" sz="1200" noProof="0" dirty="0">
                <a:solidFill>
                  <a:srgbClr val="373737"/>
                </a:solidFill>
              </a:rPr>
              <a:t>d'Every1 sur la numérisation de l'énergie.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5"/>
              </a:rPr>
              <a:t>Découvrez les supports pédagogiques du projet Every1.</a:t>
            </a:r>
            <a:endParaRPr lang="ko-KR" altLang="en-US" sz="1200" dirty="0">
              <a:solidFill>
                <a:srgbClr val="373737"/>
              </a:solidFill>
            </a:endParaRPr>
          </a:p>
          <a:p>
            <a:endParaRPr lang="en-GB" dirty="0"/>
          </a:p>
          <a:p>
            <a:endParaRPr lang="en-GB" dirty="0"/>
          </a:p>
          <a:p>
            <a:endParaRPr lang="en-GB" dirty="0"/>
          </a:p>
          <a:p>
            <a:r>
              <a:rPr lang="en-GB" dirty="0"/>
              <a:t>https://www.open.edu/openlearncreate/course/view.php?id=17128 </a:t>
            </a:r>
          </a:p>
          <a:p>
            <a:r>
              <a:rPr lang="en-GB" dirty="0"/>
              <a:t>https://www.open.edu/openlearncreate/course/view.php?id=17128</a:t>
            </a:r>
          </a:p>
          <a:p>
            <a:r>
              <a:rPr lang="en-GB" dirty="0"/>
              <a:t>https://www.open.edu/openlearncreate/course/index.php?categoryid=1459</a:t>
            </a:r>
          </a:p>
          <a:p>
            <a:r>
              <a:rPr lang="en-GB" dirty="0"/>
              <a:t>https://every1.energy/learning-materials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523067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Remerciements</a:t>
            </a:r>
          </a:p>
          <a:p>
            <a:pPr latinLnBrk="0"/>
            <a:r>
              <a:rPr lang="en-GB" dirty="0"/>
              <a:t>Cette présentation intitulée « </a:t>
            </a:r>
            <a:r>
              <a:rPr lang="en-GB" i="1" dirty="0"/>
              <a:t>Digital Energy Basics for Journalists » (Les bases de l'énergie numérique pour les journalistes) </a:t>
            </a:r>
            <a:r>
              <a:rPr lang="en-GB" dirty="0"/>
              <a:t>a été réalisée par le projet Every1 et est soumise à la licence </a:t>
            </a:r>
            <a:r>
              <a:rPr lang="en-GB" dirty="0">
                <a:hlinkClick r:id="rId3"/>
              </a:rPr>
              <a:t>CC BY-SA 4.0</a:t>
            </a:r>
            <a:r>
              <a:rPr lang="en-GB" dirty="0"/>
              <a:t>, sauf indication contraire. </a:t>
            </a:r>
          </a:p>
          <a:p>
            <a:pPr latinLnBrk="0"/>
            <a:endParaRPr lang="en-GB" dirty="0"/>
          </a:p>
          <a:p>
            <a:pPr latinLnBrk="0"/>
            <a:r>
              <a:rPr lang="en-GB" dirty="0"/>
              <a:t>Les images utilisées dans cette présentation sont les suivantes :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de couverture : Crédit photo : Adapté de </a:t>
            </a:r>
            <a:r>
              <a:rPr lang="en-US" dirty="0">
                <a:solidFill>
                  <a:schemeClr val="dk1"/>
                </a:solidFill>
                <a:ea typeface="Public Sans"/>
                <a:cs typeface="Public Sans"/>
                <a:sym typeface="Public Sans"/>
                <a:hlinkClick r:id="rId4"/>
              </a:rPr>
              <a:t>Journalists on Duty </a:t>
            </a:r>
            <a:r>
              <a:rPr lang="en-US" dirty="0">
                <a:solidFill>
                  <a:schemeClr val="dk1"/>
                </a:solidFill>
                <a:ea typeface="Public Sans"/>
                <a:cs typeface="Public Sans"/>
                <a:sym typeface="Public Sans"/>
              </a:rPr>
              <a:t>par Yan Arief sous licence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texte d'introduction : </a:t>
            </a:r>
            <a:r>
              <a:rPr lang="en-GB" dirty="0">
                <a:solidFill>
                  <a:schemeClr val="dk1"/>
                </a:solidFill>
                <a:ea typeface="Public Sans"/>
                <a:cs typeface="Arial" panose="020B0604020202020204" pitchFamily="34" charset="0"/>
                <a:sym typeface="Public Sans"/>
                <a:hlinkClick r:id="rId6"/>
              </a:rPr>
              <a:t>Microphone </a:t>
            </a:r>
            <a:r>
              <a:rPr lang="en-GB" dirty="0">
                <a:solidFill>
                  <a:schemeClr val="dk1"/>
                </a:solidFill>
                <a:ea typeface="Public Sans"/>
                <a:cs typeface="Arial" panose="020B0604020202020204" pitchFamily="34" charset="0"/>
                <a:sym typeface="Public Sans"/>
              </a:rPr>
              <a:t>par Julia sous licence </a:t>
            </a:r>
            <a:r>
              <a:rPr lang="en-GB" dirty="0">
                <a:solidFill>
                  <a:schemeClr val="dk1"/>
                </a:solidFill>
                <a:ea typeface="Public Sans"/>
                <a:cs typeface="Arial" panose="020B0604020202020204" pitchFamily="34" charset="0"/>
                <a:sym typeface="Public Sans"/>
                <a:hlinkClick r:id="rId7"/>
              </a:rPr>
              <a:t>CC BY-NC 2.0</a:t>
            </a:r>
            <a:r>
              <a:rPr lang="en-GB" dirty="0">
                <a:solidFill>
                  <a:schemeClr val="dk1"/>
                </a:solidFill>
                <a:ea typeface="Public Sans"/>
                <a:cs typeface="Arial" panose="020B0604020202020204" pitchFamily="34" charset="0"/>
                <a:sym typeface="Public Sans"/>
              </a:rPr>
              <a:t>.</a:t>
            </a: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Charging Ahead with Electric Vehicles : </a:t>
            </a:r>
            <a:r>
              <a:rPr lang="en-GB" b="0" i="0" dirty="0">
                <a:solidFill>
                  <a:srgbClr val="242424"/>
                </a:solidFill>
                <a:effectLst/>
                <a:latin typeface="Aptos Narrow" panose="020B0004020202020204" pitchFamily="34" charset="0"/>
                <a:hlinkClick r:id="rId8"/>
              </a:rPr>
              <a:t>Triple Cities Makerspace, Inc. </a:t>
            </a:r>
            <a:r>
              <a:rPr lang="en-GB" b="0" i="0" dirty="0">
                <a:solidFill>
                  <a:srgbClr val="242424"/>
                </a:solidFill>
                <a:effectLst/>
                <a:latin typeface="Aptos Narrow" panose="020B0004020202020204" pitchFamily="34" charset="0"/>
              </a:rPr>
              <a:t>par 100% Campaign est sous licence </a:t>
            </a:r>
            <a:r>
              <a:rPr lang="en-GB" b="0" i="0" dirty="0">
                <a:solidFill>
                  <a:srgbClr val="242424"/>
                </a:solidFill>
                <a:effectLst/>
                <a:latin typeface="Aptos Narrow" panose="020B0004020202020204" pitchFamily="34" charset="0"/>
                <a:hlinkClick r:id="rId9"/>
              </a:rPr>
              <a:t>CC BY 2.0</a:t>
            </a:r>
            <a:r>
              <a:rPr lang="en-GB" b="0" i="0" dirty="0">
                <a:solidFill>
                  <a:srgbClr val="242424"/>
                </a:solidFill>
                <a:effectLst/>
                <a:latin typeface="Aptos Narrow" panose="020B0004020202020204" pitchFamily="34" charset="0"/>
              </a:rPr>
              <a:t>. </a:t>
            </a:r>
            <a:endParaRPr lang="en-GB" dirty="0">
              <a:solidFill>
                <a:schemeClr val="dk1"/>
              </a:solidFill>
              <a:ea typeface="Public Sans"/>
              <a:cs typeface="Arial" panose="020B0604020202020204" pitchFamily="34" charset="0"/>
              <a:sym typeface="Public Sans"/>
            </a:endParaRP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Transformer le vent en électricité : </a:t>
            </a:r>
            <a:r>
              <a:rPr lang="en-GB" i="0" u="none" strike="noStrike" dirty="0">
                <a:solidFill>
                  <a:schemeClr val="tx1"/>
                </a:solidFill>
                <a:effectLst/>
                <a:latin typeface="+mn-lt"/>
                <a:hlinkClick r:id="rId10"/>
              </a:rPr>
              <a:t>parc éolien offshore </a:t>
            </a:r>
            <a:r>
              <a:rPr lang="en-GB" i="0" u="none" strike="noStrike" dirty="0" err="1">
                <a:solidFill>
                  <a:schemeClr val="tx1"/>
                </a:solidFill>
                <a:effectLst/>
                <a:latin typeface="+mn-lt"/>
                <a:hlinkClick r:id="rId10"/>
              </a:rPr>
              <a:t>de Middelgrunden </a:t>
            </a:r>
            <a:r>
              <a:rPr lang="en-GB" i="0" u="none" strike="noStrike" dirty="0">
                <a:solidFill>
                  <a:schemeClr val="tx1"/>
                </a:solidFill>
                <a:effectLst/>
                <a:latin typeface="+mn-lt"/>
              </a:rPr>
              <a:t>par Øyvind Holmstad sous licence </a:t>
            </a:r>
            <a:r>
              <a:rPr lang="en-GB" i="0" u="none" strike="noStrike" dirty="0">
                <a:solidFill>
                  <a:schemeClr val="tx1"/>
                </a:solidFill>
                <a:effectLst/>
                <a:latin typeface="+mn-lt"/>
                <a:hlinkClick r:id="rId5">
                  <a:extLst>
                    <a:ext uri="{A12FA001-AC4F-418D-AE19-62706E023703}">
                      <ahyp:hlinkClr xmlns:ahyp="http://schemas.microsoft.com/office/drawing/2018/hyperlinkcolor" val="tx"/>
                    </a:ext>
                  </a:extLst>
                </a:hlinkClick>
              </a:rPr>
              <a:t>CC BY-SA 4.0.  </a:t>
            </a:r>
            <a:endParaRPr lang="en-GB" i="0" u="none" strike="noStrike" dirty="0">
              <a:solidFill>
                <a:schemeClr val="tx1"/>
              </a:solidFill>
              <a:effectLst/>
              <a:latin typeface="+mn-lt"/>
            </a:endParaRPr>
          </a:p>
          <a:p>
            <a:pPr marL="285750" indent="-285750" latinLnBrk="0">
              <a:buFont typeface="Arial" panose="020B0604020202020204" pitchFamily="34" charset="0"/>
              <a:buChar char="•"/>
            </a:pPr>
            <a:r>
              <a:rPr lang="en-GB" dirty="0"/>
              <a:t>Comprendre le stockage de l'énergie solaire : </a:t>
            </a:r>
            <a:r>
              <a:rPr lang="en-GB" dirty="0">
                <a:hlinkClick r:id="rId11"/>
              </a:rPr>
              <a:t>Façade solaire </a:t>
            </a:r>
            <a:r>
              <a:rPr lang="en-GB" dirty="0"/>
              <a:t>par La Citta Vita est sous licence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GB" dirty="0"/>
              <a:t> Quelques conseils pratiques pour communiquer avec le public : </a:t>
            </a:r>
            <a:r>
              <a:rPr lang="en-GB" dirty="0">
                <a:hlinkClick r:id="rId12"/>
              </a:rPr>
              <a:t>the crowds </a:t>
            </a:r>
            <a:r>
              <a:rPr lang="en-GB" dirty="0"/>
              <a:t>par bob walker est sous licence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Merci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86914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Il peut être difficile de traiter des sujets techniques tels que l'énergie numérique. Comment vous assurer que vous présentez clairement et correctement différents concepts techniques à un public généraliste ? Et comment garantir que vos écrits sont intéressants et pertinents ?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Dans cette brève présentation, nous aborderons : </a:t>
            </a:r>
          </a:p>
          <a:p>
            <a:pPr latinLnBrk="0"/>
            <a:endParaRPr lang="en-GB" sz="12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Trois thèmes et concepts clés liés à l'énergie numérique.</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La terminologie et les informations importantes pour vous aider à commencer vos recherches ou à évaluer les documents existants sur l'énergie numérique.</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Quelques conseils pratiques pour communiquer avec le public.</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34734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Notre exploration de chaque sujet commence par une question de réflexion. Prenez le temps de réfléchir à chaque question avant de passer à la diapositive suivante.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Nous commençons chaque thème par les termes clés et les informations essentielles. Nous mettons ensuite en avant les ressources associées que vous pouvez explorer. </a:t>
            </a:r>
          </a:p>
          <a:p>
            <a:pPr latinLnBrk="0"/>
            <a:endParaRPr lang="en-GB" sz="1200" noProof="0" dirty="0">
              <a:solidFill>
                <a:srgbClr val="2B2C30"/>
              </a:solidFill>
              <a:sym typeface="Public Sans"/>
            </a:endParaRPr>
          </a:p>
          <a:p>
            <a:pPr latinLnBrk="0"/>
            <a:r>
              <a:rPr lang="en-GB" sz="1200" dirty="0">
                <a:solidFill>
                  <a:srgbClr val="2B2C30"/>
                </a:solidFill>
                <a:sym typeface="Public Sans"/>
              </a:rPr>
              <a:t>Vous pouvez parcourir chaque section de la présentation dans l'ordre. Vous pouvez également sélectionner un sujet particulier que vous souhaitez explorer en premier via le menu.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249603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Thèmes et concepts clés de </a:t>
            </a:r>
            <a:r>
              <a:rPr lang="en-GB" sz="1200" b="1" kern="1200" noProof="0" dirty="0" err="1">
                <a:solidFill>
                  <a:schemeClr val="bg1"/>
                </a:solidFill>
                <a:latin typeface="+mn-lt"/>
                <a:ea typeface="Public Sans"/>
                <a:cs typeface="Public Sans"/>
                <a:sym typeface="Public Sans"/>
              </a:rPr>
              <a:t>la numérisation</a:t>
            </a:r>
            <a:r>
              <a:rPr lang="en-GB" sz="1200" b="1" kern="1200" noProof="0" dirty="0">
                <a:solidFill>
                  <a:schemeClr val="bg1"/>
                </a:solidFill>
                <a:latin typeface="+mn-lt"/>
                <a:ea typeface="Public Sans"/>
                <a:cs typeface="Public Sans"/>
                <a:sym typeface="Public Sans"/>
              </a:rPr>
              <a:t> énergétique</a:t>
            </a:r>
            <a:endParaRPr lang="en-GB" sz="1050" kern="1200" noProof="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Aller de l'avant avec les véhicules électriques (VE).</a:t>
            </a: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Transformer le vent en électricité.</a:t>
            </a: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Comprendre le stockage de l'énergie solaire.</a:t>
            </a: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r>
              <a:rPr lang="en-US" sz="1200" dirty="0">
                <a:ea typeface="Public Sans"/>
                <a:cs typeface="Public Sans"/>
                <a:sym typeface="Public Sans"/>
              </a:rPr>
              <a:t>Quelques conseils pratiques pour communiquer avec le public.</a:t>
            </a:r>
          </a:p>
          <a:p>
            <a:pPr latinLnBrk="0"/>
            <a:endParaRPr lang="en-US" sz="1200" dirty="0">
              <a:ea typeface="Public Sans"/>
              <a:cs typeface="Public Sans"/>
              <a:sym typeface="Public Sans"/>
            </a:endParaRPr>
          </a:p>
          <a:p>
            <a:pPr marL="342900" indent="-342900" latinLnBrk="0">
              <a:buFont typeface="+mj-lt"/>
              <a:buAutoNum type="arabicPeriod"/>
            </a:pPr>
            <a:endParaRPr lang="en-US" sz="1200" dirty="0">
              <a:ea typeface="Public Sans"/>
              <a:cs typeface="Public Sans"/>
              <a:sym typeface="Public Sans"/>
            </a:endParaRP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308813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En avant toute avec les véhicules électriques (VE)</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Comment fonctionnent les véhicules électriques (VE)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20917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Véhicules électriques (VE) : terminologie clé</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GB" sz="2200" b="1" noProof="0" dirty="0">
                <a:ea typeface="Public Sans"/>
                <a:cs typeface="Public Sans"/>
                <a:sym typeface="Public Sans"/>
              </a:rPr>
              <a:t>Vehicle-to-Grid (V2G) : </a:t>
            </a:r>
            <a:r>
              <a:rPr lang="en-GB" sz="2200" noProof="0" dirty="0">
                <a:ea typeface="Public Sans"/>
                <a:cs typeface="Public Sans"/>
                <a:sym typeface="Public Sans"/>
              </a:rPr>
              <a:t>technologie qui </a:t>
            </a:r>
            <a:r>
              <a:rPr lang="en-GB" sz="2200" dirty="0">
                <a:ea typeface="Public Sans"/>
                <a:cs typeface="Public Sans"/>
                <a:sym typeface="Public Sans"/>
              </a:rPr>
              <a:t>permet </a:t>
            </a:r>
            <a:r>
              <a:rPr lang="en-GB" sz="2200" noProof="0" dirty="0">
                <a:ea typeface="Public Sans"/>
                <a:cs typeface="Public Sans"/>
                <a:sym typeface="Public Sans"/>
              </a:rPr>
              <a:t>aux VE non seulement de puiser de l'énergie dans le réseau, mais aussi de lui renvoyer de l'électricité.</a:t>
            </a:r>
          </a:p>
          <a:p>
            <a:pPr marL="342900" indent="-342900" latinLnBrk="0">
              <a:buFont typeface="Arial" panose="020B0604020202020204" pitchFamily="34" charset="0"/>
              <a:buChar char="•"/>
            </a:pPr>
            <a:endParaRPr lang="en-GB" sz="2200" noProof="0" dirty="0">
              <a:ea typeface="Public Sans"/>
              <a:cs typeface="Public Sans"/>
              <a:sym typeface="Public Sans"/>
            </a:endParaRPr>
          </a:p>
          <a:p>
            <a:pPr marL="342900" indent="-342900" latinLnBrk="0">
              <a:buFont typeface="Arial" panose="020B0604020202020204" pitchFamily="34" charset="0"/>
              <a:buChar char="•"/>
            </a:pPr>
            <a:r>
              <a:rPr lang="en-GB" sz="2200" b="1" noProof="0" dirty="0">
                <a:ea typeface="Public Sans"/>
                <a:cs typeface="Public Sans"/>
                <a:sym typeface="Public Sans"/>
              </a:rPr>
              <a:t>Recharge intelligente : </a:t>
            </a:r>
            <a:r>
              <a:rPr lang="en-GB" sz="2200" noProof="0" dirty="0">
                <a:ea typeface="Public Sans"/>
                <a:cs typeface="Public Sans"/>
                <a:sym typeface="Public Sans"/>
              </a:rPr>
              <a:t>système de recharge avancé qui optimise le moment et la manière dont un VE se recharge en fonction de facteurs </a:t>
            </a:r>
            <a:r>
              <a:rPr lang="en-GB" sz="2200" dirty="0">
                <a:ea typeface="Public Sans"/>
                <a:cs typeface="Public Sans"/>
                <a:sym typeface="Public Sans"/>
              </a:rPr>
              <a:t>tels que :</a:t>
            </a:r>
            <a:r>
              <a:rPr lang="en-GB" sz="2200" noProof="0" dirty="0">
                <a:ea typeface="Public Sans"/>
                <a:cs typeface="Public Sans"/>
                <a:sym typeface="Public Sans"/>
              </a:rPr>
              <a:t> </a:t>
            </a:r>
          </a:p>
          <a:p>
            <a:pPr marL="800100" lvl="1" indent="-342900" latinLnBrk="0">
              <a:buFont typeface="Arial" panose="020B0604020202020204" pitchFamily="34" charset="0"/>
              <a:buChar char="•"/>
            </a:pPr>
            <a:r>
              <a:rPr lang="en-GB" sz="2200" noProof="0" dirty="0">
                <a:ea typeface="Public Sans"/>
                <a:cs typeface="Public Sans"/>
                <a:sym typeface="Public Sans"/>
              </a:rPr>
              <a:t>Les prix de l'électricité.</a:t>
            </a:r>
          </a:p>
          <a:p>
            <a:pPr marL="800100" lvl="1" indent="-342900" latinLnBrk="0">
              <a:buFont typeface="Arial" panose="020B0604020202020204" pitchFamily="34" charset="0"/>
              <a:buChar char="•"/>
            </a:pPr>
            <a:r>
              <a:rPr lang="en-GB" sz="2200" noProof="0" dirty="0">
                <a:ea typeface="Public Sans"/>
                <a:cs typeface="Public Sans"/>
                <a:sym typeface="Public Sans"/>
              </a:rPr>
              <a:t>La demande du réseau.</a:t>
            </a:r>
            <a:endParaRPr lang="en-GB" sz="2200" dirty="0">
              <a:ea typeface="Public Sans"/>
              <a:cs typeface="Public Sans"/>
              <a:sym typeface="Public Sans"/>
            </a:endParaRPr>
          </a:p>
          <a:p>
            <a:pPr marL="800100" lvl="1" indent="-342900" latinLnBrk="0">
              <a:buFont typeface="Arial" panose="020B0604020202020204" pitchFamily="34" charset="0"/>
              <a:buChar char="•"/>
            </a:pPr>
            <a:r>
              <a:rPr lang="en-GB" sz="2200" noProof="0" dirty="0">
                <a:ea typeface="Public Sans"/>
                <a:cs typeface="Public Sans"/>
                <a:sym typeface="Public Sans"/>
              </a:rPr>
              <a:t>La disponibilité des énergies renouvelables.</a:t>
            </a:r>
          </a:p>
          <a:p>
            <a:pPr latinLnBrk="0"/>
            <a:endParaRPr lang="en-GB" sz="2200" b="1" noProof="0" dirty="0">
              <a:solidFill>
                <a:schemeClr val="accent5"/>
              </a:solidFill>
              <a:ea typeface="Public Sans"/>
              <a:cs typeface="Public Sans"/>
              <a:sym typeface="Public Sans"/>
            </a:endParaRPr>
          </a:p>
          <a:p>
            <a:pPr latinLnBrk="0"/>
            <a:endParaRPr lang="en-GB" sz="2200" b="1" noProof="0" dirty="0">
              <a:solidFill>
                <a:schemeClr val="accent5"/>
              </a:solidFill>
              <a:ea typeface="Public Sans"/>
              <a:cs typeface="Public Sans"/>
              <a:sym typeface="Public Sans"/>
            </a:endParaRPr>
          </a:p>
          <a:p>
            <a:pPr latinLnBrk="0"/>
            <a:endParaRPr lang="en-GB" sz="2200" b="1" noProof="0" dirty="0">
              <a:solidFill>
                <a:schemeClr val="accent5"/>
              </a:solidFill>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41710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C127-5400-48FE-9705-C5922CE34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5D5A1-8EE8-64FD-7311-A0A817361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83E42-30F7-CE74-E035-704F71D7D51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Véhicules électriques (VE) : faits et informations clés</a:t>
            </a:r>
            <a:endParaRPr lang="en-US" sz="1050" dirty="0">
              <a:solidFill>
                <a:schemeClr val="bg1"/>
              </a:solidFill>
            </a:endParaRPr>
          </a:p>
          <a:p>
            <a:pPr latinLnBrk="0"/>
            <a:r>
              <a:rPr lang="en-GB" sz="1200" dirty="0">
                <a:ea typeface="Public Sans"/>
                <a:cs typeface="Public Sans"/>
                <a:sym typeface="Public Sans"/>
              </a:rPr>
              <a:t>Les véhicules électriques (VE) jouent un rôle clé dans la transition énergétique, car ils réduisent notre dépendance aux combustibles fossiles et diminuent les émissions de carbone.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Lisez le rapport </a:t>
            </a:r>
            <a:r>
              <a:rPr lang="en-GB" sz="1200" dirty="0">
                <a:ea typeface="Public Sans"/>
                <a:cs typeface="Public Sans"/>
                <a:sym typeface="Public Sans"/>
                <a:hlinkClick r:id="rId3"/>
              </a:rPr>
              <a:t>Global EV Outlook 2025 </a:t>
            </a:r>
            <a:r>
              <a:rPr lang="en-GB" sz="1200" dirty="0">
                <a:ea typeface="Public Sans"/>
                <a:cs typeface="Public Sans"/>
                <a:sym typeface="Public Sans"/>
              </a:rPr>
              <a:t>de l'Agence internationale de l'énergie.</a:t>
            </a:r>
          </a:p>
          <a:p>
            <a:pPr marL="342900" indent="-342900" latinLnBrk="0">
              <a:buFont typeface="Arial" panose="020B0604020202020204" pitchFamily="34" charset="0"/>
              <a:buChar char="•"/>
            </a:pPr>
            <a:r>
              <a:rPr lang="en-GB" sz="1200" dirty="0">
                <a:ea typeface="Public Sans"/>
                <a:cs typeface="Public Sans"/>
                <a:sym typeface="Public Sans"/>
              </a:rPr>
              <a:t>L'un des principaux défis liés à l'adoption des VE est l'infrastructure de recharge. </a:t>
            </a:r>
            <a:r>
              <a:rPr lang="en-GB" sz="1200" dirty="0">
                <a:ea typeface="Public Sans"/>
                <a:cs typeface="Public Sans"/>
                <a:sym typeface="Public Sans"/>
                <a:hlinkClick r:id="rId4"/>
              </a:rPr>
              <a:t>Découvrez si l'infrastructure de recharge des VE est à la hauteur de la demande</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a:ea typeface="Public Sans"/>
                <a:cs typeface="Public Sans"/>
                <a:sym typeface="Public Sans"/>
              </a:rPr>
              <a:t>Restez informé de l'actualité européenne en matière d'infrastructures de recharge pour VE grâce à </a:t>
            </a:r>
            <a:r>
              <a:rPr lang="en-GB" sz="1200" dirty="0">
                <a:ea typeface="Public Sans"/>
                <a:cs typeface="Public Sans"/>
                <a:sym typeface="Public Sans"/>
                <a:hlinkClick r:id="rId5"/>
              </a:rPr>
              <a:t>l'Observatoire européen des carburants alternatifs</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a:ea typeface="Public Sans"/>
                <a:cs typeface="Public Sans"/>
                <a:sym typeface="Public Sans"/>
              </a:rPr>
              <a:t>Lisez cet article de 2024 sur </a:t>
            </a:r>
            <a:r>
              <a:rPr lang="en-GB" sz="1200" dirty="0">
                <a:ea typeface="Public Sans"/>
                <a:cs typeface="Public Sans"/>
                <a:sym typeface="Public Sans"/>
                <a:hlinkClick r:id="rId6"/>
              </a:rPr>
              <a:t>les pays européens qui sont à la pointe en matière d'infrastructures de recharge pour VE</a:t>
            </a:r>
            <a:r>
              <a:rPr lang="en-GB" sz="1200" dirty="0">
                <a:ea typeface="Public Sans"/>
                <a:cs typeface="Public Sans"/>
                <a:sym typeface="Public Sans"/>
              </a:rPr>
              <a:t>.</a:t>
            </a:r>
          </a:p>
          <a:p>
            <a:pPr marL="342900" indent="-342900" latinLnBrk="0">
              <a:buFont typeface="Arial" panose="020B0604020202020204" pitchFamily="34" charset="0"/>
              <a:buChar char="•"/>
            </a:pPr>
            <a:r>
              <a:rPr lang="en-GB" sz="1200" dirty="0">
                <a:ea typeface="Public Sans"/>
                <a:cs typeface="Public Sans"/>
                <a:sym typeface="Public Sans"/>
              </a:rPr>
              <a:t>Lisez le rapport 2024 de l'ACEA intitulé « </a:t>
            </a:r>
            <a:r>
              <a:rPr lang="en-GB" sz="1200" dirty="0">
                <a:ea typeface="Public Sans"/>
                <a:cs typeface="Public Sans"/>
                <a:sym typeface="Public Sans"/>
                <a:hlinkClick r:id="rId7"/>
              </a:rPr>
              <a:t>Charging ahead: accelerating the roll-out of EU electric vehicle charging infrastructure </a:t>
            </a:r>
            <a:r>
              <a:rPr lang="en-GB" sz="1200" dirty="0">
                <a:ea typeface="Public Sans"/>
                <a:cs typeface="Public Sans"/>
                <a:sym typeface="Public Sans"/>
              </a:rPr>
              <a:t>» (Aller de l'avant : accélérer le déploiement des infrastructures de recharge pour véhicules électriques dans l'UE).</a:t>
            </a:r>
          </a:p>
          <a:p>
            <a:pPr latinLnBrk="0"/>
            <a:endParaRPr lang="en-GB" sz="1200" dirty="0">
              <a:ea typeface="Public Sans"/>
              <a:cs typeface="Public Sans"/>
              <a:sym typeface="Public Sans"/>
            </a:endParaRPr>
          </a:p>
          <a:p>
            <a:endParaRPr lang="en-GB" dirty="0"/>
          </a:p>
          <a:p>
            <a:endParaRPr lang="en-GB" dirty="0"/>
          </a:p>
          <a:p>
            <a:r>
              <a:rPr lang="en-GB" dirty="0"/>
              <a:t>https://www.iea.org/reports/global-ev-outlook-2025</a:t>
            </a:r>
          </a:p>
          <a:p>
            <a:r>
              <a:rPr lang="en-GB" dirty="0"/>
              <a:t>https://www.acea.auto/press-release/electric-cars-eu-needs-8-times-more-charging-points-per-year-by-2030-to-meet-co2-targets/</a:t>
            </a:r>
          </a:p>
          <a:p>
            <a:r>
              <a:rPr lang="en-GB" dirty="0"/>
              <a:t>https://alternative-fuels-observatory.ec.europa.eu/general-information/news</a:t>
            </a:r>
          </a:p>
          <a:p>
            <a:r>
              <a:rPr lang="en-GB" dirty="0"/>
              <a:t>https://alternative-fuels-observatory.ec.europa.eu/general-information/news/eafo-analysis-trends-ev-charging-infrastructure-across-Europe</a:t>
            </a:r>
          </a:p>
          <a:p>
            <a:r>
              <a:rPr lang="en-GB" dirty="0"/>
              <a:t>https://alternative-fuels-observatory.ec.europa.eu/sites/default/files/document-files/2024-05/Charging_ahead_Accelerating_the_roll-out_of_EU_electric_vehicle_charging_infrastructure.pdf</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7062FB78-632B-FA12-E377-DFE308CA7B96}"/>
              </a:ext>
            </a:extLst>
          </p:cNvPr>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372383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Transformer le vent en électricité</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Quelle quantité d'énergie produit une éolienne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69996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Transformer le vent en électricité : terminologie clé </a:t>
            </a:r>
            <a:endParaRPr lang="en-US" sz="1050" kern="1200" dirty="0">
              <a:solidFill>
                <a:schemeClr val="bg1"/>
              </a:solidFill>
              <a:latin typeface="+mn-lt"/>
              <a:ea typeface="+mn-ea"/>
              <a:cs typeface="+mn-cs"/>
            </a:endParaRPr>
          </a:p>
          <a:p>
            <a:pPr latinLnBrk="0"/>
            <a:r>
              <a:rPr lang="en-GB" sz="1200" b="1" dirty="0">
                <a:solidFill>
                  <a:srgbClr val="2B2C30"/>
                </a:solidFill>
              </a:rPr>
              <a:t>Parc éolien terrestre : </a:t>
            </a:r>
            <a:r>
              <a:rPr lang="en-GB" sz="1200" dirty="0">
                <a:solidFill>
                  <a:srgbClr val="2B2C30"/>
                </a:solidFill>
              </a:rPr>
              <a:t>ensemble d'éoliennes installées sur terre, généralement dans des champs ouverts ou sur des collines où les vents sont forts et réguliers.</a:t>
            </a:r>
          </a:p>
          <a:p>
            <a:pPr latinLnBrk="0"/>
            <a:endParaRPr lang="en-GB" sz="1200" dirty="0"/>
          </a:p>
          <a:p>
            <a:pPr latinLnBrk="0"/>
            <a:r>
              <a:rPr lang="en-GB" sz="1200" b="1" dirty="0">
                <a:solidFill>
                  <a:srgbClr val="2B2C30"/>
                </a:solidFill>
              </a:rPr>
              <a:t>Parc éolien offshore : </a:t>
            </a:r>
            <a:r>
              <a:rPr lang="en-GB" sz="1200" dirty="0">
                <a:solidFill>
                  <a:srgbClr val="2B2C30"/>
                </a:solidFill>
              </a:rPr>
              <a:t>éoliennes installées dans des étendues d'eau, telles que les mers ou les océans, où les vents sont plus forts et plus réguliers.</a:t>
            </a:r>
            <a:endParaRPr lang="en-GB" sz="1200" dirty="0"/>
          </a:p>
          <a:p>
            <a:pPr latinLnBrk="0">
              <a:lnSpc>
                <a:spcPct val="150000"/>
              </a:lnSpc>
            </a:pPr>
            <a:endParaRPr lang="en-GB"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470639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07D35DFE-E129-049E-CDB3-B47947C97662}"/>
              </a:ext>
            </a:extLst>
          </p:cNvPr>
          <p:cNvSpPr txBox="1"/>
          <p:nvPr userDrawn="1"/>
        </p:nvSpPr>
        <p:spPr>
          <a:xfrm>
            <a:off x="2173650" y="5996226"/>
            <a:ext cx="5411181" cy="861774"/>
          </a:xfrm>
          <a:prstGeom prst="rect">
            <a:avLst/>
          </a:prstGeom>
          <a:noFill/>
        </p:spPr>
        <p:txBody>
          <a:bodyPr wrap="square" rtlCol="0">
            <a:spAutoFit/>
          </a:bodyPr>
          <a:lstStyle/>
          <a:p>
            <a:pPr latinLnBrk="0" hangingPunct="0"/>
            <a:r>
              <a:rPr lang="fr-FR" sz="1000" b="0" i="0" kern="1200" noProof="1">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uniquement au projet Every1 et ne reflète pas nécessairement l'opinion de l'Union européenne. La présentation est sous licence </a:t>
            </a:r>
            <a:r>
              <a:rPr lang="fr-FR" sz="1000" b="0" i="0" u="sng" kern="1200" noProof="1">
                <a:solidFill>
                  <a:schemeClr val="tx1"/>
                </a:solidFill>
                <a:effectLst/>
                <a:latin typeface="+mn-lt"/>
                <a:ea typeface="+mn-ea"/>
                <a:cs typeface="+mn-cs"/>
                <a:hlinkClick r:id="rId3" tooltip="Original URL: https://creativecommons.org/licenses/by-sa/4.0/deed.en. Click or tap if you trust this link."/>
              </a:rPr>
              <a:t>CC BY-SA 4.0, </a:t>
            </a:r>
            <a:r>
              <a:rPr lang="fr-FR" sz="1000" b="0" i="0" kern="1200" noProof="1">
                <a:solidFill>
                  <a:schemeClr val="tx1"/>
                </a:solidFill>
                <a:effectLst/>
                <a:latin typeface="+mn-lt"/>
                <a:ea typeface="+mn-ea"/>
                <a:cs typeface="+mn-cs"/>
              </a:rPr>
              <a:t>sauf indication contraire. </a:t>
            </a:r>
            <a:endParaRPr lang="fr-FR" sz="1000" noProof="1"/>
          </a:p>
        </p:txBody>
      </p:sp>
      <p:pic>
        <p:nvPicPr>
          <p:cNvPr id="6" name="Picture 5">
            <a:extLst>
              <a:ext uri="{FF2B5EF4-FFF2-40B4-BE49-F238E27FC236}">
                <a16:creationId xmlns:a16="http://schemas.microsoft.com/office/drawing/2014/main" id="{E6FFDB27-025A-7E31-1D46-0654DC5104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155" y="6210793"/>
            <a:ext cx="2048495" cy="429383"/>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windeurope.org/about-wind/wind-basics/" TargetMode="External"/><Relationship Id="rId7" Type="http://schemas.openxmlformats.org/officeDocument/2006/relationships/hyperlink" Target="https://www.sciencedirect.com/science/article/pii/S136403212200017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windsystemsmag.com/harnessing-ai-for-strategic-advantage-in-wind-energy/" TargetMode="External"/><Relationship Id="rId5" Type="http://schemas.openxmlformats.org/officeDocument/2006/relationships/hyperlink" Target="https://www.gwec.net/reports/globalwindreport" TargetMode="External"/><Relationship Id="rId4" Type="http://schemas.openxmlformats.org/officeDocument/2006/relationships/hyperlink" Target="https://energy.ec.europa.eu/topics/renewable-energy/eu-wind-energy_e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nergy.ec.europa.eu/topics/renewable-energy/solar-energy_e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smart-cities-marketplace.ec.europa.eu/news-and-events/news/2024/updated-solution-booklet-pv-and-battery" TargetMode="External"/><Relationship Id="rId5" Type="http://schemas.openxmlformats.org/officeDocument/2006/relationships/hyperlink" Target="https://www.irena.org/Energy-Transition/Technology/Energy-Storage" TargetMode="External"/><Relationship Id="rId4" Type="http://schemas.openxmlformats.org/officeDocument/2006/relationships/hyperlink" Target="https://www.alphaess.com/the-ultimate-guide-to-energy-storage-terminology:-key-terms-and-concepts-explaine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jojusolar.co.uk/case-studies/tesla-powerwal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hyperlink" Target="https://www.weforum.org/stories/2023/05/renewable-energy-incentives-households-countri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every1.energy/learning-materials" TargetMode="External"/><Relationship Id="rId4" Type="http://schemas.openxmlformats.org/officeDocument/2006/relationships/hyperlink" Target="https://www.open.edu/openlearncreate/course/index.php?categoryid=1459"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flickr.com/photos/149368236@N06/33496772910/in/photolist-T2ZHzq-fGwupJ-Bkg5jr-2mtYgB5-2mu896t-q3WFYk-xNEiCZ-2osVkot-q1QC4S-2ij1mQ5-7E1YnV-2oikYa5-2pxqmEQ-2osVrKB-2osStGV-7VvsXg-Ky81jR-Af3ujk-2osWmcZ-nMf2gx-nv3mkn-qauZzM-2nMZ8xQ-tQkUUB-SobJBe-2osSwi1-2bbxqbS-defSCN-dj4r3g-T2ZH9f-7atCb1-Ap6LRH-mfKkMF-CbHjdX-2osXHv2-yt2MdK-2osSusc-2o694Xz-2osSwsV-2njE86c-2osXsvz-zisew3-8188pD-z4eJK6-EkGvDN-2osVt8M-dj4rkX-q1QBYG-2osSBFq-2oDiED2"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2.0/" TargetMode="External"/><Relationship Id="rId12" Type="http://schemas.openxmlformats.org/officeDocument/2006/relationships/hyperlink" Target="https://www.flickr.com/photos/rjw1/6702740359/in/photolist-Dv28A-6QpueS-okTA-5UjCyB-bdiibX-4YHDDh-4u6NSr-4ZKdjS-gJcqG7-7Jknc2-aFkUG4-6wbE7B-8RFNTi-6Cj1cF-dd8Jxm-uEJ6H1-2e8kgN9-5TXvNe-x1rBd-oA9KZk-hpDY2-9c1DLX-eJ2PR-qkFVKE-7VfUWJ-h95ZT-8QzRTc-9R17Eo-3ppN9-89SyN4-8PD7n4-9Z5f1L-9p1XzW-o74fzs-6bRLLQ-gZMLcb-4n25fT-cjg6hN-WXJM89-9Rr7Z4-6aUxEF-ebNYMA-6NuwyV-bmLYnG-4CCfd9-6bNKEz-9pTg2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flickr.com/photos/bookishjulia/5170384132/in/photolist-8STz51-EjSV9-vLDsz-axnVcw-4pX7VT-mPZGv-4tbBXc-9qNAPa-p2Aysz-4zVATz-9puybw-fnHA8h-a6goGs-cBJu1q-uMJCA-9x37XH-24zEkEv-2ndp8Dy-52oobZ-6ip2AG-fJNLe-9kp6aT-bgJoyi-ibijD-5SQhC-B52MXw-48h5Hn-dMBoC5-oYjXVe-VDchtg-81EvDV-eGHVE5-4cxRZg-oDnEQc-e92Th3-e92Ts3-e8We6x-e92Tny-RF5xuc-8GyFnS-bqL272-8rc2mH-8rc26T-8rc1Uk-8F3Qca-bDFnxh-ec498p-4qnNLn-8rf9kG-8F6QWN" TargetMode="External"/><Relationship Id="rId11"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78304219@N06/47971206747/in/photolist-pcnk82-oUQN9Q-pcbL79-oUNNYX-2g63Ytv-2pYmyp5-2oPVvN3-2okjdDX-bv7HCM-bv7D2D-bv7Fck-bv7y8p-bv7KxM-bv7z2H-bv7AnV-bv7Rbn-bv7MfH-bv7PGc-bv7J9K-bv7BGc-dhcrhL-bv7CrX-ipCCsr-ipCmPp-ipCVLX-ipCnQb-ipCipD-ipCqgn-ipCqdh-ipD6B6-ipCVBh-ipBS98-ipCGSR-ipCFko-ipBPqH-2o9vzXG-ipC1e6-ipBYGs-ipCP2e-ipCxmC-ipCaMz-ipDESK-ipCbFh-ipCwdq-ipCAi8-ipBVSQ-ipCJ61-ipDziZ-ipDtiT-ipCr83" TargetMode="External"/><Relationship Id="rId4" Type="http://schemas.openxmlformats.org/officeDocument/2006/relationships/hyperlink" Target="https://www.flickr.com/photos/yanrf/1408711192/in/photolist-39u1L1-4APB4-e6CGTw-dHvtNv-6hdKsq-pUUqXC-qu62Qk-Zr5dpr-9qDWdY-ntxC6e-oLHdEZ-2k64EEA-fUMosn-oLYSA2-8YXGCD-nU75Kf-bmpkZL-ntxC76-cd6kkQ-2xH1Sh-7WBLGb-6uEWWT-j7s6pF-axm1xx-4dyUdy-7S4dnp-5mEP5H-kGEMC9-CwfhL-9pC3DW-o99T5-6tKZcz-3K92tp-eAeBk-87DwDi-gyTMT-61YBV8-o99Bq-86nz8c-4grCAG-NbXxp-bBLECL-FRVWR3-dHCMz1-LtwHM9-Lww2oK-bVQ3Jr-68wbLC-34tqJZ-phyqDt" TargetMode="External"/><Relationship Id="rId9" Type="http://schemas.openxmlformats.org/officeDocument/2006/relationships/hyperlink" Target="https://creativecommons.org/licenses/by/2.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iea.org/reports/global-ev-outlook-2025" TargetMode="External"/><Relationship Id="rId7" Type="http://schemas.openxmlformats.org/officeDocument/2006/relationships/hyperlink" Target="https://alternative-fuels-observatory.ec.europa.eu/sites/default/files/document-files/2024-05/Charging_ahead_Accelerating_the_roll-out_of_EU_electric_vehicle_charging_infrastructure.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alternative-fuels-observatory.ec.europa.eu/general-information/news/eafo-analysis-trends-ev-charging-infrastructure-across-europe" TargetMode="External"/><Relationship Id="rId5" Type="http://schemas.openxmlformats.org/officeDocument/2006/relationships/hyperlink" Target="https://alternative-fuels-observatory.ec.europa.eu/general-information/news" TargetMode="External"/><Relationship Id="rId4" Type="http://schemas.openxmlformats.org/officeDocument/2006/relationships/hyperlink" Target="https://www.acea.auto/press-release/electric-cars-eu-needs-8-times-more-charging-points-per-year-by-2030-to-meet-co2-targe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60AF7134-34ED-DED0-6CCD-4D8131C49C8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699" y="1883070"/>
            <a:ext cx="4502301" cy="3092967"/>
          </a:xfrm>
          <a:prstGeom prst="rect">
            <a:avLst/>
          </a:prstGeom>
        </p:spPr>
      </p:pic>
      <p:sp>
        <p:nvSpPr>
          <p:cNvPr id="2" name="Title 1">
            <a:extLst>
              <a:ext uri="{FF2B5EF4-FFF2-40B4-BE49-F238E27FC236}">
                <a16:creationId xmlns:a16="http://schemas.microsoft.com/office/drawing/2014/main" id="{6325EB25-14E4-3C14-F576-F7A979BA79A2}"/>
              </a:ext>
            </a:extLst>
          </p:cNvPr>
          <p:cNvSpPr>
            <a:spLocks noGrp="1"/>
          </p:cNvSpPr>
          <p:nvPr>
            <p:ph type="title" idx="4294967295"/>
          </p:nvPr>
        </p:nvSpPr>
        <p:spPr>
          <a:xfrm>
            <a:off x="838200" y="837862"/>
            <a:ext cx="5810794" cy="3683726"/>
          </a:xfrm>
          <a:prstGeom prst="rect">
            <a:avLst/>
          </a:prstGeom>
        </p:spPr>
        <p:txBody>
          <a:bodyPr lIns="91440" tIns="45720" rIns="91440" bIns="45720" anchor="t"/>
          <a:lstStyle/>
          <a:p>
            <a:pPr latinLnBrk="0"/>
            <a:r>
              <a:rPr lang="fr-FR" sz="6600" noProof="1"/>
              <a:t>Notions de base sur l'énergie numérique pour</a:t>
            </a:r>
            <a:br>
              <a:rPr lang="fr-FR" sz="6600" noProof="1"/>
            </a:br>
            <a:r>
              <a:rPr lang="fr-FR" sz="6600" noProof="1"/>
              <a:t>journalistes</a:t>
            </a:r>
            <a:endParaRPr lang="fr-FR" sz="6600" noProof="1">
              <a:ea typeface="Calibri"/>
              <a:cs typeface="Calibri"/>
            </a:endParaRPr>
          </a:p>
        </p:txBody>
      </p:sp>
    </p:spTree>
    <p:extLst>
      <p:ext uri="{BB962C8B-B14F-4D97-AF65-F5344CB8AC3E}">
        <p14:creationId xmlns:p14="http://schemas.microsoft.com/office/powerpoint/2010/main" val="203291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CF262-98D8-BE56-1CA9-A84DFCFD33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F4424E-96FD-E7E6-E1DA-BCED42215313}"/>
              </a:ext>
            </a:extLst>
          </p:cNvPr>
          <p:cNvSpPr>
            <a:spLocks noGrp="1"/>
          </p:cNvSpPr>
          <p:nvPr>
            <p:ph type="title" idx="4294967295"/>
          </p:nvPr>
        </p:nvSpPr>
        <p:spPr>
          <a:xfrm>
            <a:off x="377482" y="783137"/>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Transformer le vent en électricité : faits et informations clés </a:t>
            </a:r>
            <a:endParaRPr lang="fr-FR" noProof="1">
              <a:effectLst/>
            </a:endParaRPr>
          </a:p>
          <a:p>
            <a:endParaRPr lang="fr-FR" noProof="1"/>
          </a:p>
        </p:txBody>
      </p:sp>
      <p:sp>
        <p:nvSpPr>
          <p:cNvPr id="4" name="TextBox 3">
            <a:extLst>
              <a:ext uri="{FF2B5EF4-FFF2-40B4-BE49-F238E27FC236}">
                <a16:creationId xmlns:a16="http://schemas.microsoft.com/office/drawing/2014/main" id="{1422382B-2AB3-2B41-4E36-550DCB887EDE}"/>
              </a:ext>
            </a:extLst>
          </p:cNvPr>
          <p:cNvSpPr txBox="1"/>
          <p:nvPr/>
        </p:nvSpPr>
        <p:spPr>
          <a:xfrm>
            <a:off x="377482" y="2205833"/>
            <a:ext cx="11437035" cy="4093428"/>
          </a:xfrm>
          <a:prstGeom prst="rect">
            <a:avLst/>
          </a:prstGeom>
          <a:noFill/>
        </p:spPr>
        <p:txBody>
          <a:bodyPr wrap="square" lIns="91440" tIns="45720" rIns="91440" bIns="45720" rtlCol="0" anchor="t">
            <a:spAutoFit/>
          </a:bodyPr>
          <a:lstStyle/>
          <a:p>
            <a:pPr latinLnBrk="0"/>
            <a:r>
              <a:rPr lang="en-GB" sz="2000" dirty="0">
                <a:solidFill>
                  <a:srgbClr val="2B2C30"/>
                </a:solidFill>
              </a:rPr>
              <a:t>L'énergie éolienne est l'une des sources d'énergie renouvelable qui connaît la croissance la plus rapide, contribuant à réduire la dépendance aux combustibles fossiles. Les éoliennes convertissent l'énergie cinétique (mouvement) du vent en électricité. Elles offrent une solution énergétique propre et évolutive. </a:t>
            </a:r>
          </a:p>
          <a:p>
            <a:pPr latinLnBrk="0"/>
            <a:endParaRPr lang="en-GB" sz="2000" dirty="0">
              <a:solidFill>
                <a:srgbClr val="2B2C30"/>
              </a:solidFill>
            </a:endParaRPr>
          </a:p>
          <a:p>
            <a:r>
              <a:rPr lang="en-GB" sz="2000" dirty="0">
                <a:solidFill>
                  <a:srgbClr val="2B2C30"/>
                </a:solidFill>
              </a:rPr>
              <a:t>Les éoliennes ne peuvent pas produire d'électricité sans vent, mais le stockage d'énergie et l'intégration au réseau permettent de maintenir l'approvisionnement en électricité. </a:t>
            </a:r>
          </a:p>
          <a:p>
            <a:endParaRPr lang="en-GB" sz="2000" dirty="0">
              <a:solidFill>
                <a:srgbClr val="2B2C30"/>
              </a:solidFill>
            </a:endParaRPr>
          </a:p>
          <a:p>
            <a:pPr marL="342900" indent="-342900">
              <a:buFont typeface="Arial" panose="020B0604020202020204" pitchFamily="34" charset="0"/>
              <a:buChar char="•"/>
            </a:pPr>
            <a:r>
              <a:rPr lang="en-GB" sz="2000" dirty="0">
                <a:solidFill>
                  <a:srgbClr val="2B2C30"/>
                </a:solidFill>
              </a:rPr>
              <a:t>Découvrez </a:t>
            </a:r>
            <a:r>
              <a:rPr lang="en-GB" sz="2000" dirty="0">
                <a:solidFill>
                  <a:srgbClr val="2B2C30"/>
                </a:solidFill>
                <a:hlinkClick r:id="rId3"/>
              </a:rPr>
              <a:t>les principes de base de l'énergie éolienne</a:t>
            </a:r>
            <a:r>
              <a:rPr lang="en-GB" sz="2000" dirty="0">
                <a:solidFill>
                  <a:srgbClr val="2B2C30"/>
                </a:solidFill>
              </a:rPr>
              <a:t> de Wind Europe.</a:t>
            </a:r>
          </a:p>
          <a:p>
            <a:pPr marL="342900" indent="-342900">
              <a:buFont typeface="Arial" panose="020B0604020202020204" pitchFamily="34" charset="0"/>
              <a:buChar char="•"/>
            </a:pPr>
            <a:r>
              <a:rPr lang="en-GB" sz="2000" dirty="0">
                <a:solidFill>
                  <a:srgbClr val="2B2C30"/>
                </a:solidFill>
              </a:rPr>
              <a:t>Découvrez comment l'Europe est </a:t>
            </a:r>
            <a:r>
              <a:rPr lang="en-GB" sz="2000" dirty="0">
                <a:solidFill>
                  <a:srgbClr val="2B2C30"/>
                </a:solidFill>
                <a:hlinkClick r:id="rId4"/>
              </a:rPr>
              <a:t>leader</a:t>
            </a:r>
            <a:r>
              <a:rPr lang="en-GB" sz="2000" dirty="0">
                <a:solidFill>
                  <a:srgbClr val="2B2C30"/>
                </a:solidFill>
              </a:rPr>
              <a:t> dans le domaine de </a:t>
            </a:r>
            <a:r>
              <a:rPr lang="en-GB" sz="2000" dirty="0">
                <a:solidFill>
                  <a:srgbClr val="2B2C30"/>
                </a:solidFill>
                <a:hlinkClick r:id="rId4"/>
              </a:rPr>
              <a:t>l'énergie éolienne</a:t>
            </a:r>
            <a:r>
              <a:rPr lang="en-GB" sz="2000" dirty="0">
                <a:solidFill>
                  <a:srgbClr val="2B2C30"/>
                </a:solidFill>
              </a:rPr>
              <a:t>.</a:t>
            </a:r>
          </a:p>
          <a:p>
            <a:pPr marL="342900" indent="-342900">
              <a:buFont typeface="Arial" panose="020B0604020202020204" pitchFamily="34" charset="0"/>
              <a:buChar char="•"/>
            </a:pPr>
            <a:r>
              <a:rPr lang="en-GB" sz="2000" dirty="0">
                <a:solidFill>
                  <a:srgbClr val="2B2C30"/>
                </a:solidFill>
              </a:rPr>
              <a:t>Lisez le </a:t>
            </a:r>
            <a:r>
              <a:rPr lang="en-GB" sz="2000" dirty="0">
                <a:solidFill>
                  <a:srgbClr val="2B2C30"/>
                </a:solidFill>
                <a:hlinkClick r:id="rId5"/>
              </a:rPr>
              <a:t>rapport Global Wind Report 2025</a:t>
            </a:r>
            <a:r>
              <a:rPr lang="en-GB" sz="2000" dirty="0">
                <a:solidFill>
                  <a:srgbClr val="2B2C30"/>
                </a:solidFill>
              </a:rPr>
              <a:t>.</a:t>
            </a:r>
          </a:p>
          <a:p>
            <a:pPr marL="342900" indent="-342900">
              <a:buFont typeface="Arial" panose="020B0604020202020204" pitchFamily="34" charset="0"/>
              <a:buChar char="•"/>
            </a:pPr>
            <a:r>
              <a:rPr lang="en-GB" sz="2000" dirty="0">
                <a:solidFill>
                  <a:srgbClr val="2B2C30"/>
                </a:solidFill>
              </a:rPr>
              <a:t>Découvrez comment </a:t>
            </a:r>
            <a:r>
              <a:rPr lang="en-GB" sz="2000" dirty="0">
                <a:solidFill>
                  <a:srgbClr val="2B2C30"/>
                </a:solidFill>
                <a:hlinkClick r:id="rId6"/>
              </a:rPr>
              <a:t>l'intelligence artificielle (IA) peut soutenir l'énergie éolienne</a:t>
            </a:r>
            <a:r>
              <a:rPr lang="en-GB" sz="2000" dirty="0">
                <a:solidFill>
                  <a:srgbClr val="2B2C30"/>
                </a:solidFill>
              </a:rPr>
              <a:t>.</a:t>
            </a:r>
          </a:p>
          <a:p>
            <a:pPr marL="342900" indent="-342900">
              <a:buFont typeface="Arial" panose="020B0604020202020204" pitchFamily="34" charset="0"/>
              <a:buChar char="•"/>
            </a:pPr>
            <a:r>
              <a:rPr lang="en-GB" sz="2000" dirty="0">
                <a:solidFill>
                  <a:srgbClr val="2B2C30"/>
                </a:solidFill>
              </a:rPr>
              <a:t>Découvrez comment nous pouvons </a:t>
            </a:r>
            <a:r>
              <a:rPr lang="en-GB" sz="2000" dirty="0">
                <a:solidFill>
                  <a:srgbClr val="2B2C30"/>
                </a:solidFill>
                <a:hlinkClick r:id="rId7"/>
              </a:rPr>
              <a:t>minimiser l'impact environnemental des éoliennes</a:t>
            </a:r>
            <a:r>
              <a:rPr lang="en-GB" sz="2000" dirty="0">
                <a:solidFill>
                  <a:srgbClr val="2B2C30"/>
                </a:solidFill>
              </a:rPr>
              <a:t>.</a:t>
            </a:r>
          </a:p>
          <a:p>
            <a:endParaRPr lang="en-GB" sz="2000" dirty="0">
              <a:solidFill>
                <a:srgbClr val="2B2C30"/>
              </a:solidFill>
              <a:ea typeface="Calibri"/>
              <a:cs typeface="Calibri"/>
            </a:endParaRPr>
          </a:p>
        </p:txBody>
      </p:sp>
    </p:spTree>
    <p:extLst>
      <p:ext uri="{BB962C8B-B14F-4D97-AF65-F5344CB8AC3E}">
        <p14:creationId xmlns:p14="http://schemas.microsoft.com/office/powerpoint/2010/main" val="385178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E118E-60E2-0CCF-31DE-F3A096C9C8EA}"/>
              </a:ext>
            </a:extLst>
          </p:cNvPr>
          <p:cNvSpPr>
            <a:spLocks noGrp="1"/>
          </p:cNvSpPr>
          <p:nvPr>
            <p:ph type="title" idx="4294967295"/>
          </p:nvPr>
        </p:nvSpPr>
        <p:spPr>
          <a:xfrm>
            <a:off x="315685" y="783136"/>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3. Comprendre le stockage de l'énergie solaire </a:t>
            </a:r>
            <a:endParaRPr lang="fr-FR" noProof="1">
              <a:effectLst/>
            </a:endParaRPr>
          </a:p>
          <a:p>
            <a:endParaRPr lang="fr-FR"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231715"/>
            <a:ext cx="10421655" cy="1446550"/>
          </a:xfrm>
          <a:prstGeom prst="rect">
            <a:avLst/>
          </a:prstGeom>
          <a:noFill/>
        </p:spPr>
        <p:txBody>
          <a:bodyPr wrap="square" rtlCol="0">
            <a:spAutoFit/>
          </a:bodyPr>
          <a:lstStyle/>
          <a:p>
            <a:pPr algn="ctr" latinLnBrk="0"/>
            <a:r>
              <a:rPr lang="en-US" sz="4400" i="1" dirty="0">
                <a:solidFill>
                  <a:schemeClr val="accent5"/>
                </a:solidFill>
              </a:rPr>
              <a:t>Vous êtes-vous déjà demandé ce qui se passe quand le soleil ne brille pas ?</a:t>
            </a:r>
          </a:p>
        </p:txBody>
      </p:sp>
    </p:spTree>
    <p:extLst>
      <p:ext uri="{BB962C8B-B14F-4D97-AF65-F5344CB8AC3E}">
        <p14:creationId xmlns:p14="http://schemas.microsoft.com/office/powerpoint/2010/main" val="95456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640AF1-5B9F-507A-3FA4-D8D3618C0D26}"/>
              </a:ext>
            </a:extLst>
          </p:cNvPr>
          <p:cNvSpPr>
            <a:spLocks noGrp="1"/>
          </p:cNvSpPr>
          <p:nvPr>
            <p:ph type="title" idx="4294967295"/>
          </p:nvPr>
        </p:nvSpPr>
        <p:spPr>
          <a:xfrm>
            <a:off x="302623" y="75705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Comprendre le stockage de l'énergie solaire : terminologie clé</a:t>
            </a:r>
            <a:endParaRPr lang="fr-FR" noProof="1">
              <a:effectLst/>
            </a:endParaRPr>
          </a:p>
          <a:p>
            <a:endParaRPr lang="fr-FR"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4532243" y="2082618"/>
            <a:ext cx="7453431" cy="3816429"/>
          </a:xfrm>
          <a:prstGeom prst="rect">
            <a:avLst/>
          </a:prstGeom>
          <a:noFill/>
        </p:spPr>
        <p:txBody>
          <a:bodyPr wrap="square" rtlCol="0">
            <a:spAutoFit/>
          </a:bodyPr>
          <a:lstStyle/>
          <a:p>
            <a:pPr lvl="0" latinLnBrk="0"/>
            <a:r>
              <a:rPr lang="en-US" sz="2000" b="1" dirty="0">
                <a:ea typeface="Public Sans"/>
                <a:cs typeface="Public Sans"/>
                <a:sym typeface="Public Sans"/>
              </a:rPr>
              <a:t>Système de stockage d'énergie (ESS) </a:t>
            </a:r>
            <a:r>
              <a:rPr lang="en-US" sz="2000" dirty="0">
                <a:ea typeface="Public Sans"/>
                <a:cs typeface="Public Sans"/>
                <a:sym typeface="Public Sans"/>
              </a:rPr>
              <a:t>: technologie qui stocke l'électricité pour une utilisation ultérieure, contribuant ainsi à équilibrer l'offre </a:t>
            </a:r>
            <a:r>
              <a:rPr lang="en-GB" sz="2000" noProof="0" dirty="0">
                <a:ea typeface="Public Sans"/>
                <a:cs typeface="Public Sans"/>
                <a:sym typeface="Public Sans"/>
              </a:rPr>
              <a:t>et la demande, </a:t>
            </a:r>
            <a:r>
              <a:rPr lang="en-US" sz="2000" dirty="0">
                <a:ea typeface="Public Sans"/>
                <a:cs typeface="Public Sans"/>
                <a:sym typeface="Public Sans"/>
              </a:rPr>
              <a:t>à </a:t>
            </a:r>
            <a:r>
              <a:rPr lang="en-GB" sz="2000" noProof="0" dirty="0">
                <a:ea typeface="Public Sans"/>
                <a:cs typeface="Public Sans"/>
                <a:sym typeface="Public Sans"/>
              </a:rPr>
              <a:t>optimiser la consommation d'énergie et </a:t>
            </a:r>
            <a:r>
              <a:rPr lang="en-US" sz="2000" dirty="0">
                <a:ea typeface="Public Sans"/>
                <a:cs typeface="Public Sans"/>
                <a:sym typeface="Public Sans"/>
              </a:rPr>
              <a:t>à </a:t>
            </a:r>
            <a:r>
              <a:rPr lang="en-GB" sz="2000" noProof="0" dirty="0">
                <a:ea typeface="Public Sans"/>
                <a:cs typeface="Public Sans"/>
                <a:sym typeface="Public Sans"/>
              </a:rPr>
              <a:t>améliorer la fiabilité du réseau.</a:t>
            </a:r>
          </a:p>
          <a:p>
            <a:pPr lvl="0" latinLnBrk="0"/>
            <a:endParaRPr lang="en-US" sz="1100" dirty="0">
              <a:ea typeface="Public Sans"/>
              <a:cs typeface="Public Sans"/>
              <a:sym typeface="Public Sans"/>
            </a:endParaRPr>
          </a:p>
          <a:p>
            <a:pPr lvl="0" latinLnBrk="0"/>
            <a:r>
              <a:rPr lang="en-US" sz="2000" b="1" dirty="0">
                <a:ea typeface="Public Sans"/>
                <a:cs typeface="Public Sans"/>
                <a:sym typeface="Public Sans"/>
              </a:rPr>
              <a:t>Autoconsommation </a:t>
            </a:r>
            <a:r>
              <a:rPr lang="en-US" sz="2000" dirty="0">
                <a:ea typeface="Public Sans"/>
                <a:cs typeface="Public Sans"/>
                <a:sym typeface="Public Sans"/>
              </a:rPr>
              <a:t>: utilisation de l'énergie produite à partir de sources renouvelables directement dans le bâtiment, ce qui renforce l'indépendance énergétique et permet de réaliser des économies en évitant l'exportation vers le réseau.</a:t>
            </a:r>
          </a:p>
          <a:p>
            <a:pPr lvl="0" latinLnBrk="0"/>
            <a:endParaRPr lang="en-US" sz="1100" dirty="0">
              <a:ea typeface="Public Sans"/>
              <a:cs typeface="Public Sans"/>
              <a:sym typeface="Public Sans"/>
            </a:endParaRPr>
          </a:p>
          <a:p>
            <a:pPr lvl="0" latinLnBrk="0"/>
            <a:r>
              <a:rPr lang="en-US" sz="2000" b="1" dirty="0">
                <a:ea typeface="Public Sans"/>
                <a:cs typeface="Public Sans"/>
                <a:sym typeface="Public Sans"/>
              </a:rPr>
              <a:t>Stockage intelligent de l'énergie </a:t>
            </a:r>
            <a:r>
              <a:rPr lang="en-US" sz="2000" dirty="0">
                <a:ea typeface="Public Sans"/>
                <a:cs typeface="Public Sans"/>
                <a:sym typeface="Public Sans"/>
              </a:rPr>
              <a:t>: amélioration de la surveillance, de la gestion et de l'efficacité grâce à des technologies avancées telles que l'Internet des objets (IoT) et l'intelligence artificielle (IA).</a:t>
            </a:r>
          </a:p>
        </p:txBody>
      </p:sp>
      <p:pic>
        <p:nvPicPr>
          <p:cNvPr id="7" name="Picture 6">
            <a:extLst>
              <a:ext uri="{FF2B5EF4-FFF2-40B4-BE49-F238E27FC236}">
                <a16:creationId xmlns:a16="http://schemas.microsoft.com/office/drawing/2014/main" id="{68C7FB1C-7B12-EE0F-E025-47D3FB1087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26" y="3190461"/>
            <a:ext cx="4098997" cy="2308630"/>
          </a:xfrm>
          <a:prstGeom prst="rect">
            <a:avLst/>
          </a:prstGeom>
        </p:spPr>
      </p:pic>
    </p:spTree>
    <p:extLst>
      <p:ext uri="{BB962C8B-B14F-4D97-AF65-F5344CB8AC3E}">
        <p14:creationId xmlns:p14="http://schemas.microsoft.com/office/powerpoint/2010/main" val="20496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15548-E3C6-0288-5677-BDCE60732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F62FA-97C5-ED53-D5A5-534D852C075E}"/>
              </a:ext>
            </a:extLst>
          </p:cNvPr>
          <p:cNvSpPr>
            <a:spLocks noGrp="1"/>
          </p:cNvSpPr>
          <p:nvPr>
            <p:ph type="title" idx="4294967295"/>
          </p:nvPr>
        </p:nvSpPr>
        <p:spPr>
          <a:xfrm>
            <a:off x="262760" y="647778"/>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Comprendre le stockage de l'énergie solaire : faits et informations clés </a:t>
            </a:r>
            <a:endParaRPr lang="fr-FR" noProof="1">
              <a:effectLst/>
            </a:endParaRPr>
          </a:p>
          <a:p>
            <a:endParaRPr lang="fr-FR" noProof="1"/>
          </a:p>
        </p:txBody>
      </p:sp>
      <p:sp>
        <p:nvSpPr>
          <p:cNvPr id="4" name="TextBox 3">
            <a:extLst>
              <a:ext uri="{FF2B5EF4-FFF2-40B4-BE49-F238E27FC236}">
                <a16:creationId xmlns:a16="http://schemas.microsoft.com/office/drawing/2014/main" id="{0AA59405-2C00-D281-DA2C-55E0950F0113}"/>
              </a:ext>
            </a:extLst>
          </p:cNvPr>
          <p:cNvSpPr txBox="1"/>
          <p:nvPr/>
        </p:nvSpPr>
        <p:spPr>
          <a:xfrm>
            <a:off x="139423" y="1973341"/>
            <a:ext cx="11789817" cy="4431983"/>
          </a:xfrm>
          <a:prstGeom prst="rect">
            <a:avLst/>
          </a:prstGeom>
          <a:noFill/>
        </p:spPr>
        <p:txBody>
          <a:bodyPr wrap="square" rtlCol="0">
            <a:spAutoFit/>
          </a:bodyPr>
          <a:lstStyle/>
          <a:p>
            <a:pPr lvl="0" latinLnBrk="0"/>
            <a:r>
              <a:rPr lang="en-US" sz="2000" dirty="0">
                <a:ea typeface="Public Sans"/>
                <a:cs typeface="Public Sans"/>
                <a:sym typeface="Public Sans"/>
              </a:rPr>
              <a:t>Les systèmes d'énergie solaire peuvent utiliser des batteries de stockage pour fournir de l'électricité lorsque le soleil ne brille pas. Pendant la journée, les panneaux solaires produisent de l'électricité, et tout excédent d'énergie est stocké dans des batteries pour être utilisé ultérieurement.</a:t>
            </a:r>
          </a:p>
          <a:p>
            <a:pPr lvl="0" latinLnBrk="0"/>
            <a:endParaRPr lang="en-US" sz="1100" dirty="0">
              <a:ea typeface="Public Sans"/>
              <a:cs typeface="Public Sans"/>
              <a:sym typeface="Public Sans"/>
            </a:endParaRPr>
          </a:p>
          <a:p>
            <a:pPr lvl="0" latinLnBrk="0"/>
            <a:r>
              <a:rPr lang="en-US" sz="2000" dirty="0">
                <a:ea typeface="Public Sans"/>
                <a:cs typeface="Public Sans"/>
                <a:sym typeface="Public Sans"/>
              </a:rPr>
              <a:t>Les technologies de batteries les plus couramment utilisées pour le stockage solaire sont les batteries lithium-ion (utilisées dans Tesla Powerwall et d'autres solutions de stockage domestique) et les batteries plomb-acide (moins chères mais moins efficaces et ayant une durée de vie plus courte).</a:t>
            </a:r>
          </a:p>
          <a:p>
            <a:pPr lvl="0" latinLnBrk="0"/>
            <a:endParaRPr lang="en-US" sz="1100" dirty="0">
              <a:ea typeface="Public Sans"/>
              <a:cs typeface="Public Sans"/>
              <a:sym typeface="Public Sans"/>
            </a:endParaRPr>
          </a:p>
          <a:p>
            <a:pPr marL="342900" lvl="0" indent="-342900" latinLnBrk="0">
              <a:buFont typeface="Arial" panose="020B0604020202020204" pitchFamily="34" charset="0"/>
              <a:buChar char="•"/>
            </a:pPr>
            <a:r>
              <a:rPr lang="en-US" sz="2000" dirty="0">
                <a:ea typeface="Public Sans"/>
                <a:cs typeface="Public Sans"/>
                <a:sym typeface="Public Sans"/>
              </a:rPr>
              <a:t>La Commission européenne fournit un </a:t>
            </a:r>
            <a:r>
              <a:rPr lang="en-US" sz="2000" dirty="0">
                <a:ea typeface="Public Sans"/>
                <a:cs typeface="Public Sans"/>
                <a:sym typeface="Public Sans"/>
                <a:hlinkClick r:id="rId3"/>
              </a:rPr>
              <a:t>aperçu complet de l'énergie solaire en Europe</a:t>
            </a:r>
            <a:r>
              <a:rPr lang="en-US" sz="2000" dirty="0">
                <a:ea typeface="Public Sans"/>
                <a:cs typeface="Public Sans"/>
                <a:sym typeface="Public Sans"/>
              </a:rPr>
              <a:t>.</a:t>
            </a:r>
          </a:p>
          <a:p>
            <a:pPr marL="342900" lvl="0" indent="-342900" latinLnBrk="0">
              <a:buFont typeface="Arial" panose="020B0604020202020204" pitchFamily="34" charset="0"/>
              <a:buChar char="•"/>
            </a:pPr>
            <a:r>
              <a:rPr lang="en-US" sz="2000" dirty="0">
                <a:ea typeface="Public Sans"/>
                <a:cs typeface="Public Sans"/>
                <a:sym typeface="Public Sans"/>
              </a:rPr>
              <a:t>Découvrez </a:t>
            </a:r>
            <a:r>
              <a:rPr lang="en-US" sz="2000" dirty="0">
                <a:ea typeface="Public Sans"/>
                <a:cs typeface="Public Sans"/>
                <a:sym typeface="Public Sans"/>
                <a:hlinkClick r:id="rId4"/>
              </a:rPr>
              <a:t>le guide ultime de la terminologie du stockage d'énergie </a:t>
            </a:r>
            <a:r>
              <a:rPr lang="en-US" sz="2000" dirty="0">
                <a:ea typeface="Public Sans"/>
                <a:cs typeface="Public Sans"/>
                <a:sym typeface="Public Sans"/>
              </a:rPr>
              <a:t>.</a:t>
            </a:r>
          </a:p>
          <a:p>
            <a:pPr marL="342900" lvl="0" indent="-342900" latinLnBrk="0">
              <a:buFont typeface="Arial" panose="020B0604020202020204" pitchFamily="34" charset="0"/>
              <a:buChar char="•"/>
            </a:pPr>
            <a:r>
              <a:rPr lang="en-US" sz="2000" dirty="0">
                <a:ea typeface="Public Sans"/>
                <a:cs typeface="Public Sans"/>
                <a:sym typeface="Public Sans"/>
              </a:rPr>
              <a:t>L'Agence internationale pour les énergies renouvelables (IRENA) propose une présentation sur </a:t>
            </a:r>
            <a:r>
              <a:rPr lang="en-US" sz="2000" dirty="0">
                <a:ea typeface="Public Sans"/>
                <a:cs typeface="Public Sans"/>
                <a:sym typeface="Public Sans"/>
                <a:hlinkClick r:id="rId5"/>
              </a:rPr>
              <a:t>le stockage de l'énergie</a:t>
            </a:r>
            <a:r>
              <a:rPr lang="en-US" sz="2000" dirty="0">
                <a:ea typeface="Public Sans"/>
                <a:cs typeface="Public Sans"/>
                <a:sym typeface="Public Sans"/>
              </a:rPr>
              <a:t>.</a:t>
            </a:r>
          </a:p>
          <a:p>
            <a:pPr marL="342900" lvl="0" indent="-342900" latinLnBrk="0">
              <a:buFont typeface="Arial" panose="020B0604020202020204" pitchFamily="34" charset="0"/>
              <a:buChar char="•"/>
            </a:pPr>
            <a:r>
              <a:rPr lang="en-US" sz="2000" dirty="0">
                <a:ea typeface="Public Sans"/>
                <a:cs typeface="Public Sans"/>
                <a:sym typeface="Public Sans"/>
              </a:rPr>
              <a:t>Découvrez le rôle des batteries dans la transition énergétique numérique dans la </a:t>
            </a:r>
            <a:r>
              <a:rPr lang="en-US" sz="2000" dirty="0">
                <a:ea typeface="Public Sans"/>
                <a:cs typeface="Public Sans"/>
                <a:sym typeface="Public Sans"/>
                <a:hlinkClick r:id="rId6"/>
              </a:rPr>
              <a:t>brochure </a:t>
            </a:r>
            <a:r>
              <a:rPr lang="en-US" sz="2000" dirty="0">
                <a:ea typeface="Public Sans"/>
                <a:cs typeface="Public Sans"/>
                <a:sym typeface="Public Sans"/>
              </a:rPr>
              <a:t>de la Commission européenne </a:t>
            </a:r>
            <a:r>
              <a:rPr lang="en-US" sz="2000" dirty="0">
                <a:ea typeface="Public Sans"/>
                <a:cs typeface="Public Sans"/>
                <a:sym typeface="Public Sans"/>
                <a:hlinkClick r:id="rId6"/>
              </a:rPr>
              <a:t>sur les solutions photovoltaïques et les batteries</a:t>
            </a:r>
            <a:r>
              <a:rPr lang="en-US" sz="2000" dirty="0">
                <a:ea typeface="Public Sans"/>
                <a:cs typeface="Public Sans"/>
                <a:sym typeface="Public Sans"/>
              </a:rPr>
              <a:t>.</a:t>
            </a:r>
          </a:p>
          <a:p>
            <a:pPr lvl="0" latinLnBrk="0"/>
            <a:endParaRPr lang="en-US" sz="2000" dirty="0">
              <a:ea typeface="Public Sans"/>
              <a:cs typeface="Public Sans"/>
              <a:sym typeface="Public Sans"/>
            </a:endParaRPr>
          </a:p>
        </p:txBody>
      </p:sp>
    </p:spTree>
    <p:extLst>
      <p:ext uri="{BB962C8B-B14F-4D97-AF65-F5344CB8AC3E}">
        <p14:creationId xmlns:p14="http://schemas.microsoft.com/office/powerpoint/2010/main" val="2820332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6AB54-937D-9F1A-E1C1-19D32494057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5932F96-E1CE-29F1-73E1-EFFE23DACA81}"/>
              </a:ext>
            </a:extLst>
          </p:cNvPr>
          <p:cNvSpPr txBox="1"/>
          <p:nvPr/>
        </p:nvSpPr>
        <p:spPr>
          <a:xfrm>
            <a:off x="4947608" y="2381866"/>
            <a:ext cx="6676373" cy="3737946"/>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lang="en-GB" sz="2000" dirty="0">
                <a:solidFill>
                  <a:srgbClr val="2B2C30"/>
                </a:solidFill>
              </a:rPr>
              <a:t>Utilisez </a:t>
            </a:r>
            <a:r>
              <a:rPr lang="en-GB" sz="2000" dirty="0">
                <a:solidFill>
                  <a:srgbClr val="000066"/>
                </a:solidFill>
                <a:hlinkClick r:id="rId3">
                  <a:extLst>
                    <a:ext uri="{A12FA001-AC4F-418D-AE19-62706E023703}">
                      <ahyp:hlinkClr xmlns:ahyp="http://schemas.microsoft.com/office/drawing/2018/hyperlinkcolor" val="tx"/>
                    </a:ext>
                  </a:extLst>
                </a:hlinkClick>
              </a:rPr>
              <a:t>des exemples concrets.</a:t>
            </a:r>
          </a:p>
          <a:p>
            <a:pPr marL="342900" indent="-342900" latinLnBrk="0">
              <a:lnSpc>
                <a:spcPct val="150000"/>
              </a:lnSpc>
              <a:buFont typeface="Arial" panose="020B0604020202020204" pitchFamily="34" charset="0"/>
              <a:buChar char="•"/>
            </a:pPr>
            <a:r>
              <a:rPr lang="en-GB" sz="2000" dirty="0">
                <a:solidFill>
                  <a:srgbClr val="2B2C30"/>
                </a:solidFill>
              </a:rPr>
              <a:t>Expliquez les termes techniques à l'aide d'analogies simples (par exemple : « Une batterie solaire fonctionne comme une batterie externe pour votre téléphone, mais à l'échelle d'une maison »).</a:t>
            </a:r>
            <a:endParaRPr lang="en-GB" sz="2000" dirty="0"/>
          </a:p>
          <a:p>
            <a:pPr marL="342900" indent="-342900" latinLnBrk="0">
              <a:lnSpc>
                <a:spcPct val="150000"/>
              </a:lnSpc>
              <a:buFont typeface="Arial" panose="020B0604020202020204" pitchFamily="34" charset="0"/>
              <a:buChar char="•"/>
            </a:pPr>
            <a:r>
              <a:rPr lang="en-GB" sz="2000" dirty="0">
                <a:solidFill>
                  <a:srgbClr val="000066"/>
                </a:solidFill>
                <a:hlinkClick r:id="rId4">
                  <a:extLst>
                    <a:ext uri="{A12FA001-AC4F-418D-AE19-62706E023703}">
                      <ahyp:hlinkClr xmlns:ahyp="http://schemas.microsoft.com/office/drawing/2018/hyperlinkcolor" val="tx"/>
                    </a:ext>
                  </a:extLst>
                </a:hlinkClick>
              </a:rPr>
              <a:t>Comparez les économies et les incitations financières liées à l'utilisation des énergies renouvelables dans différents pays.</a:t>
            </a:r>
          </a:p>
        </p:txBody>
      </p:sp>
      <p:pic>
        <p:nvPicPr>
          <p:cNvPr id="5" name="Picture 4">
            <a:extLst>
              <a:ext uri="{FF2B5EF4-FFF2-40B4-BE49-F238E27FC236}">
                <a16:creationId xmlns:a16="http://schemas.microsoft.com/office/drawing/2014/main" id="{2D109CDC-B519-FE27-6B78-B4E6A4DA1E5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30058" y="2648270"/>
            <a:ext cx="4676148" cy="3507111"/>
          </a:xfrm>
          <a:prstGeom prst="rect">
            <a:avLst/>
          </a:prstGeom>
        </p:spPr>
      </p:pic>
      <p:sp>
        <p:nvSpPr>
          <p:cNvPr id="2" name="Title 1">
            <a:extLst>
              <a:ext uri="{FF2B5EF4-FFF2-40B4-BE49-F238E27FC236}">
                <a16:creationId xmlns:a16="http://schemas.microsoft.com/office/drawing/2014/main" id="{14463DD1-04BB-813D-DE50-545E79D0AE6B}"/>
              </a:ext>
            </a:extLst>
          </p:cNvPr>
          <p:cNvSpPr>
            <a:spLocks noGrp="1"/>
          </p:cNvSpPr>
          <p:nvPr>
            <p:ph type="title" idx="4294967295"/>
          </p:nvPr>
        </p:nvSpPr>
        <p:spPr>
          <a:xfrm>
            <a:off x="838200" y="738188"/>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Quelques conseils pratiques pour communiquer avec le public </a:t>
            </a:r>
            <a:endParaRPr lang="fr-FR" noProof="1">
              <a:effectLst/>
            </a:endParaRPr>
          </a:p>
          <a:p>
            <a:endParaRPr lang="fr-FR" noProof="1"/>
          </a:p>
        </p:txBody>
      </p:sp>
    </p:spTree>
    <p:extLst>
      <p:ext uri="{BB962C8B-B14F-4D97-AF65-F5344CB8AC3E}">
        <p14:creationId xmlns:p14="http://schemas.microsoft.com/office/powerpoint/2010/main" val="14884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186EC441-33A8-7B5E-09C0-2B1A885D4900}"/>
              </a:ext>
            </a:extLst>
          </p:cNvPr>
          <p:cNvSpPr>
            <a:spLocks noGrp="1"/>
          </p:cNvSpPr>
          <p:nvPr>
            <p:ph type="title" idx="4294967295"/>
          </p:nvPr>
        </p:nvSpPr>
        <p:spPr>
          <a:xfrm>
            <a:off x="790220" y="532472"/>
            <a:ext cx="7957457" cy="1325563"/>
          </a:xfrm>
          <a:prstGeom prst="rect">
            <a:avLst/>
          </a:prstGeom>
        </p:spPr>
        <p:txBody>
          <a:bodyPr/>
          <a:lstStyle/>
          <a:p>
            <a:r>
              <a:rPr lang="fr-FR" sz="2800" noProof="1">
                <a:solidFill>
                  <a:schemeClr val="tx2"/>
                </a:solidFill>
              </a:rPr>
              <a:t>Prochaines étapes</a:t>
            </a: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Si vous souhaitez en savoir plus sur la numérisation de l'énergie, les ressources suivantes peuvent vous être utiles :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335287"/>
            <a:ext cx="2175491" cy="2554545"/>
          </a:xfrm>
          <a:prstGeom prst="rect">
            <a:avLst/>
          </a:prstGeom>
          <a:noFill/>
        </p:spPr>
        <p:txBody>
          <a:bodyPr wrap="square" lIns="91440" tIns="45720" rIns="91440" bIns="45720" rtlCol="0" anchor="t" anchorCtr="0">
            <a:spAutoFit/>
          </a:bodyPr>
          <a:lstStyle/>
          <a:p>
            <a:pPr algn="ctr" latinLnBrk="0"/>
            <a:r>
              <a:rPr lang="en-GB" sz="1600" noProof="0" dirty="0">
                <a:solidFill>
                  <a:srgbClr val="373737"/>
                </a:solidFill>
                <a:ea typeface="맑은 고딕"/>
              </a:rPr>
              <a:t>Démystifiez certains mythes liés à la numérisation énergétique dans l'article « Every1's </a:t>
            </a:r>
            <a:r>
              <a:rPr lang="en-GB" sz="1600" i="1" noProof="0" dirty="0">
                <a:solidFill>
                  <a:srgbClr val="373737"/>
                </a:solidFill>
                <a:ea typeface="맑은 고딕"/>
                <a:hlinkClick r:id="rId3"/>
              </a:rPr>
              <a:t>Energy myths busted: Fact Vs fiction </a:t>
            </a:r>
            <a:r>
              <a:rPr lang="en-GB" sz="1600" noProof="0" dirty="0">
                <a:solidFill>
                  <a:srgbClr val="373737"/>
                </a:solidFill>
                <a:ea typeface="맑은 고딕"/>
              </a:rPr>
              <a:t>» (Les mythes énergétiques démystifiés par Every1 : réalité ou fiction). </a:t>
            </a: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27649" y="3589297"/>
            <a:ext cx="2364667" cy="2308324"/>
          </a:xfrm>
          <a:prstGeom prst="rect">
            <a:avLst/>
          </a:prstGeom>
          <a:noFill/>
        </p:spPr>
        <p:txBody>
          <a:bodyPr wrap="square" rtlCol="0" anchor="t" anchorCtr="0">
            <a:spAutoFit/>
          </a:bodyPr>
          <a:lstStyle/>
          <a:p>
            <a:pPr algn="ctr"/>
            <a:r>
              <a:rPr lang="en-US" altLang="ko-KR" sz="1600" dirty="0">
                <a:solidFill>
                  <a:srgbClr val="373737"/>
                </a:solidFill>
              </a:rPr>
              <a:t>Examinez en détail la sécurité énergétique dans l'article « </a:t>
            </a:r>
            <a:r>
              <a:rPr lang="en-US" altLang="ko-KR" sz="1600" i="1" dirty="0">
                <a:solidFill>
                  <a:srgbClr val="373737"/>
                </a:solidFill>
                <a:hlinkClick r:id="rId3"/>
              </a:rPr>
              <a:t>Cybersecurity digital energy myths…Busted! » (Les mythes sur la cybersécurité énergétique numérique... démystifiés !) publié </a:t>
            </a:r>
            <a:r>
              <a:rPr lang="en-US" altLang="ko-KR" sz="1600" dirty="0">
                <a:solidFill>
                  <a:srgbClr val="373737"/>
                </a:solidFill>
              </a:rPr>
              <a:t>par Every1.</a:t>
            </a:r>
            <a:endParaRPr lang="ko-KR" altLang="en-US" sz="16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1569660"/>
          </a:xfrm>
          <a:prstGeom prst="rect">
            <a:avLst/>
          </a:prstGeom>
          <a:noFill/>
        </p:spPr>
        <p:txBody>
          <a:bodyPr wrap="square" rtlCol="0" anchor="t" anchorCtr="0">
            <a:spAutoFit/>
          </a:bodyPr>
          <a:lstStyle/>
          <a:p>
            <a:pPr algn="ctr" latinLnBrk="0"/>
            <a:r>
              <a:rPr lang="en-GB" sz="1600" noProof="0" dirty="0">
                <a:solidFill>
                  <a:srgbClr val="373737"/>
                </a:solidFill>
              </a:rPr>
              <a:t>Découvrez la série de cours courts « </a:t>
            </a:r>
            <a:r>
              <a:rPr lang="en-GB" sz="1600" i="1" noProof="0" dirty="0">
                <a:solidFill>
                  <a:srgbClr val="373737"/>
                </a:solidFill>
                <a:hlinkClick r:id="rId4"/>
              </a:rPr>
              <a:t>Digital Energy Essentials » </a:t>
            </a:r>
            <a:r>
              <a:rPr lang="en-GB" sz="1600" noProof="0" dirty="0">
                <a:solidFill>
                  <a:srgbClr val="373737"/>
                </a:solidFill>
              </a:rPr>
              <a:t>d'Every1 sur la numérisation de l'énergie.</a:t>
            </a: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077218"/>
          </a:xfrm>
          <a:prstGeom prst="rect">
            <a:avLst/>
          </a:prstGeom>
          <a:noFill/>
        </p:spPr>
        <p:txBody>
          <a:bodyPr wrap="square" rtlCol="0" anchor="t" anchorCtr="0">
            <a:spAutoFit/>
          </a:bodyPr>
          <a:lstStyle/>
          <a:p>
            <a:pPr algn="ctr"/>
            <a:r>
              <a:rPr lang="en-US" altLang="ko-KR" sz="1600" dirty="0">
                <a:solidFill>
                  <a:srgbClr val="373737"/>
                </a:solidFill>
                <a:hlinkClick r:id="rId5"/>
              </a:rPr>
              <a:t>Découvrez les supports pédagogiques du projet Every1.</a:t>
            </a:r>
            <a:endParaRPr lang="ko-KR" altLang="en-US" sz="1600" dirty="0">
              <a:solidFill>
                <a:srgbClr val="373737"/>
              </a:solidFill>
            </a:endParaRPr>
          </a:p>
        </p:txBody>
      </p:sp>
    </p:spTree>
    <p:extLst>
      <p:ext uri="{BB962C8B-B14F-4D97-AF65-F5344CB8AC3E}">
        <p14:creationId xmlns:p14="http://schemas.microsoft.com/office/powerpoint/2010/main" val="315746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401753"/>
          </a:xfrm>
          <a:prstGeom prst="rect">
            <a:avLst/>
          </a:prstGeom>
          <a:noFill/>
        </p:spPr>
        <p:txBody>
          <a:bodyPr wrap="square" lIns="91440" tIns="45720" rIns="91440" bIns="45720" rtlCol="0" anchor="t">
            <a:spAutoFit/>
          </a:bodyPr>
          <a:lstStyle/>
          <a:p>
            <a:pPr latinLnBrk="0"/>
            <a:r>
              <a:rPr lang="en-GB" dirty="0"/>
              <a:t>Cette présentation </a:t>
            </a:r>
            <a:r>
              <a:rPr lang="en-GB" dirty="0" err="1"/>
              <a:t>intitulée</a:t>
            </a:r>
            <a:r>
              <a:rPr lang="en-GB" dirty="0"/>
              <a:t> «Notions de base sur </a:t>
            </a:r>
            <a:r>
              <a:rPr lang="en-GB" dirty="0" err="1"/>
              <a:t>l'énergie</a:t>
            </a:r>
            <a:r>
              <a:rPr lang="en-GB" dirty="0"/>
              <a:t> numérique pour </a:t>
            </a:r>
            <a:br>
              <a:rPr lang="en-GB" dirty="0"/>
            </a:br>
            <a:r>
              <a:rPr lang="en-GB" dirty="0" err="1"/>
              <a:t>journalistes</a:t>
            </a:r>
            <a:r>
              <a:rPr lang="en-GB" i="1"/>
              <a:t> » </a:t>
            </a:r>
            <a:r>
              <a:rPr lang="en-GB" dirty="0"/>
              <a:t>a été réalisée par le projet Every1 et est soumise à la licence </a:t>
            </a:r>
            <a:r>
              <a:rPr lang="en-GB" dirty="0">
                <a:hlinkClick r:id="rId3"/>
              </a:rPr>
              <a:t>CC BY-SA 4.0</a:t>
            </a:r>
            <a:r>
              <a:rPr lang="en-GB" dirty="0"/>
              <a:t>, sauf indication contraire. </a:t>
            </a:r>
          </a:p>
          <a:p>
            <a:pPr latinLnBrk="0"/>
            <a:endParaRPr lang="en-GB" dirty="0"/>
          </a:p>
          <a:p>
            <a:pPr latinLnBrk="0"/>
            <a:r>
              <a:rPr lang="en-GB" dirty="0"/>
              <a:t>Les images utilisées dans cette présentation sont les suivantes :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de couverture : Crédit photo : Adapté de </a:t>
            </a:r>
            <a:r>
              <a:rPr lang="en-US" dirty="0">
                <a:solidFill>
                  <a:schemeClr val="dk1"/>
                </a:solidFill>
                <a:ea typeface="Public Sans"/>
                <a:cs typeface="Public Sans"/>
                <a:sym typeface="Public Sans"/>
                <a:hlinkClick r:id="rId4"/>
              </a:rPr>
              <a:t>Journalists on Duty </a:t>
            </a:r>
            <a:r>
              <a:rPr lang="en-US" dirty="0">
                <a:solidFill>
                  <a:schemeClr val="dk1"/>
                </a:solidFill>
                <a:ea typeface="Public Sans"/>
                <a:cs typeface="Public Sans"/>
                <a:sym typeface="Public Sans"/>
              </a:rPr>
              <a:t>par Yan Arief sous licence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texte d'introduction : </a:t>
            </a:r>
            <a:r>
              <a:rPr lang="en-GB" dirty="0">
                <a:solidFill>
                  <a:schemeClr val="dk1"/>
                </a:solidFill>
                <a:ea typeface="Public Sans"/>
                <a:cs typeface="Arial" panose="020B0604020202020204" pitchFamily="34" charset="0"/>
                <a:sym typeface="Public Sans"/>
                <a:hlinkClick r:id="rId6"/>
              </a:rPr>
              <a:t>Microphone </a:t>
            </a:r>
            <a:r>
              <a:rPr lang="en-GB" dirty="0">
                <a:solidFill>
                  <a:schemeClr val="dk1"/>
                </a:solidFill>
                <a:ea typeface="Public Sans"/>
                <a:cs typeface="Arial" panose="020B0604020202020204" pitchFamily="34" charset="0"/>
                <a:sym typeface="Public Sans"/>
              </a:rPr>
              <a:t>par Julia sous licence </a:t>
            </a:r>
            <a:r>
              <a:rPr lang="en-GB" dirty="0">
                <a:solidFill>
                  <a:schemeClr val="dk1"/>
                </a:solidFill>
                <a:ea typeface="Public Sans"/>
                <a:cs typeface="Arial" panose="020B0604020202020204" pitchFamily="34" charset="0"/>
                <a:sym typeface="Public Sans"/>
                <a:hlinkClick r:id="rId7"/>
              </a:rPr>
              <a:t>CC BY-NC 2.0</a:t>
            </a:r>
            <a:r>
              <a:rPr lang="en-GB" dirty="0">
                <a:solidFill>
                  <a:schemeClr val="dk1"/>
                </a:solidFill>
                <a:ea typeface="Public Sans"/>
                <a:cs typeface="Arial" panose="020B0604020202020204" pitchFamily="34" charset="0"/>
                <a:sym typeface="Public Sans"/>
              </a:rPr>
              <a:t>.</a:t>
            </a: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Charging Ahead with Electric Vehicles : </a:t>
            </a:r>
            <a:r>
              <a:rPr lang="en-GB" b="0" i="0" dirty="0">
                <a:solidFill>
                  <a:srgbClr val="242424"/>
                </a:solidFill>
                <a:effectLst/>
                <a:latin typeface="Aptos Narrow" panose="020B0004020202020204" pitchFamily="34" charset="0"/>
                <a:hlinkClick r:id="rId8"/>
              </a:rPr>
              <a:t>Triple Cities Makerspace, Inc. </a:t>
            </a:r>
            <a:r>
              <a:rPr lang="en-GB" b="0" i="0" dirty="0">
                <a:solidFill>
                  <a:srgbClr val="242424"/>
                </a:solidFill>
                <a:effectLst/>
                <a:latin typeface="Aptos Narrow" panose="020B0004020202020204" pitchFamily="34" charset="0"/>
              </a:rPr>
              <a:t>par 100% Campaign est sous licence </a:t>
            </a:r>
            <a:r>
              <a:rPr lang="en-GB" b="0" i="0" dirty="0">
                <a:solidFill>
                  <a:srgbClr val="242424"/>
                </a:solidFill>
                <a:effectLst/>
                <a:latin typeface="Aptos Narrow" panose="020B0004020202020204" pitchFamily="34" charset="0"/>
                <a:hlinkClick r:id="rId9"/>
              </a:rPr>
              <a:t>CC BY 2.0</a:t>
            </a:r>
            <a:r>
              <a:rPr lang="en-GB" b="0" i="0" dirty="0">
                <a:solidFill>
                  <a:srgbClr val="242424"/>
                </a:solidFill>
                <a:effectLst/>
                <a:latin typeface="Aptos Narrow" panose="020B0004020202020204" pitchFamily="34" charset="0"/>
              </a:rPr>
              <a:t>. </a:t>
            </a:r>
            <a:endParaRPr lang="en-GB" dirty="0">
              <a:solidFill>
                <a:schemeClr val="dk1"/>
              </a:solidFill>
              <a:ea typeface="Public Sans"/>
              <a:cs typeface="Arial" panose="020B0604020202020204" pitchFamily="34" charset="0"/>
              <a:sym typeface="Public Sans"/>
            </a:endParaRPr>
          </a:p>
          <a:p>
            <a:pPr marL="285750" indent="-285750" latinLnBrk="0">
              <a:buFont typeface="Arial" panose="020B0604020202020204" pitchFamily="34" charset="0"/>
              <a:buChar char="•"/>
            </a:pPr>
            <a:r>
              <a:rPr lang="en-GB" dirty="0">
                <a:solidFill>
                  <a:schemeClr val="dk1"/>
                </a:solidFill>
                <a:ea typeface="Public Sans"/>
                <a:cs typeface="Arial" panose="020B0604020202020204" pitchFamily="34" charset="0"/>
                <a:sym typeface="Public Sans"/>
              </a:rPr>
              <a:t>Transformer le vent en électricité : </a:t>
            </a:r>
            <a:r>
              <a:rPr lang="en-GB" i="0" u="none" strike="noStrike" dirty="0">
                <a:solidFill>
                  <a:schemeClr val="tx1"/>
                </a:solidFill>
                <a:effectLst/>
                <a:latin typeface="+mn-lt"/>
                <a:hlinkClick r:id="rId10"/>
              </a:rPr>
              <a:t>parc éolien offshore de Middelgrunden </a:t>
            </a:r>
            <a:r>
              <a:rPr lang="en-GB" i="0" u="none" strike="noStrike" dirty="0">
                <a:solidFill>
                  <a:schemeClr val="tx1"/>
                </a:solidFill>
                <a:effectLst/>
                <a:latin typeface="+mn-lt"/>
              </a:rPr>
              <a:t>par Øyvind Holmstad sous licence </a:t>
            </a:r>
            <a:r>
              <a:rPr lang="en-GB" i="0" u="none" strike="noStrike" dirty="0">
                <a:solidFill>
                  <a:schemeClr val="tx1"/>
                </a:solidFill>
                <a:effectLst/>
                <a:latin typeface="+mn-lt"/>
                <a:hlinkClick r:id="rId5">
                  <a:extLst>
                    <a:ext uri="{A12FA001-AC4F-418D-AE19-62706E023703}">
                      <ahyp:hlinkClr xmlns:ahyp="http://schemas.microsoft.com/office/drawing/2018/hyperlinkcolor" val="tx"/>
                    </a:ext>
                  </a:extLst>
                </a:hlinkClick>
              </a:rPr>
              <a:t>CC BY-SA 4.0.  </a:t>
            </a:r>
            <a:endParaRPr lang="en-GB" i="0" u="none" strike="noStrike" dirty="0">
              <a:solidFill>
                <a:schemeClr val="tx1"/>
              </a:solidFill>
              <a:effectLst/>
              <a:latin typeface="+mn-lt"/>
            </a:endParaRPr>
          </a:p>
          <a:p>
            <a:pPr marL="285750" indent="-285750" latinLnBrk="0">
              <a:buFont typeface="Arial" panose="020B0604020202020204" pitchFamily="34" charset="0"/>
              <a:buChar char="•"/>
            </a:pPr>
            <a:r>
              <a:rPr lang="en-GB" dirty="0"/>
              <a:t>Comprendre le stockage de l'énergie solaire : </a:t>
            </a:r>
            <a:r>
              <a:rPr lang="en-GB" dirty="0">
                <a:hlinkClick r:id="rId11"/>
              </a:rPr>
              <a:t>Façade solaire </a:t>
            </a:r>
            <a:r>
              <a:rPr lang="en-GB" dirty="0"/>
              <a:t>par La Citta Vita est sous licence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GB" dirty="0"/>
              <a:t> Quelques conseils pratiques pour communiquer avec le public : </a:t>
            </a:r>
            <a:r>
              <a:rPr lang="en-GB" dirty="0">
                <a:hlinkClick r:id="rId12"/>
              </a:rPr>
              <a:t>the crowds </a:t>
            </a:r>
            <a:r>
              <a:rPr lang="en-GB" dirty="0"/>
              <a:t>par bob walker est sous licence </a:t>
            </a:r>
            <a:r>
              <a:rPr lang="en-US" dirty="0">
                <a:solidFill>
                  <a:schemeClr val="dk1"/>
                </a:solidFill>
                <a:ea typeface="Public Sans"/>
                <a:cs typeface="Public Sans"/>
                <a:sym typeface="Public Sans"/>
                <a:hlinkClick r:id="rId5"/>
              </a:rPr>
              <a:t>CC BY-SA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BF29CAAB-BAC8-5180-E907-6B2384C8CCC9}"/>
              </a:ext>
            </a:extLst>
          </p:cNvPr>
          <p:cNvSpPr>
            <a:spLocks noGrp="1"/>
          </p:cNvSpPr>
          <p:nvPr>
            <p:ph type="title" idx="4294967295"/>
          </p:nvPr>
        </p:nvSpPr>
        <p:spPr>
          <a:xfrm>
            <a:off x="487680" y="800140"/>
            <a:ext cx="10515600" cy="1325563"/>
          </a:xfrm>
          <a:prstGeom prst="rect">
            <a:avLst/>
          </a:prstGeom>
        </p:spPr>
        <p:txBody>
          <a:bodyPr/>
          <a:lstStyle/>
          <a:p>
            <a:pPr rtl="0" eaLnBrk="1" latinLnBrk="1" hangingPunct="1"/>
            <a:r>
              <a:rPr lang="fr-F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Remerciements</a:t>
            </a:r>
            <a:endParaRPr lang="fr-FR" noProof="1">
              <a:effectLst/>
            </a:endParaRPr>
          </a:p>
          <a:p>
            <a:endParaRPr lang="fr-FR" noProof="1"/>
          </a:p>
        </p:txBody>
      </p:sp>
    </p:spTree>
    <p:extLst>
      <p:ext uri="{BB962C8B-B14F-4D97-AF65-F5344CB8AC3E}">
        <p14:creationId xmlns:p14="http://schemas.microsoft.com/office/powerpoint/2010/main" val="62826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067F-03A6-692E-8356-66ADF8CE07B2}"/>
              </a:ext>
            </a:extLst>
          </p:cNvPr>
          <p:cNvSpPr>
            <a:spLocks noGrp="1"/>
          </p:cNvSpPr>
          <p:nvPr>
            <p:ph type="title" idx="4294967295"/>
          </p:nvPr>
        </p:nvSpPr>
        <p:spPr>
          <a:xfrm>
            <a:off x="4012474" y="2766218"/>
            <a:ext cx="4726577" cy="1325563"/>
          </a:xfrm>
          <a:prstGeom prst="rect">
            <a:avLst/>
          </a:prstGeom>
        </p:spPr>
        <p:txBody>
          <a:bodyPr/>
          <a:lstStyle/>
          <a:p>
            <a:pPr rtl="0" eaLnBrk="1" latinLnBrk="1" hangingPunct="1"/>
            <a:r>
              <a:rPr lang="fr-FR" sz="6000" b="0" kern="1200" noProof="1">
                <a:solidFill>
                  <a:srgbClr val="FFFFFF"/>
                </a:solidFill>
                <a:effectLst/>
                <a:latin typeface="Calibri" panose="020F0502020204030204" pitchFamily="34" charset="0"/>
                <a:ea typeface="맑은 고딕" panose="020B0503020000020004" pitchFamily="34" charset="-127"/>
                <a:cs typeface="+mn-cs"/>
              </a:rPr>
              <a:t>Merci !</a:t>
            </a:r>
            <a:endParaRPr lang="fr-FR" noProof="1">
              <a:effectLst/>
            </a:endParaRPr>
          </a:p>
          <a:p>
            <a:endParaRPr lang="fr-FR" noProof="1"/>
          </a:p>
        </p:txBody>
      </p:sp>
    </p:spTree>
    <p:extLst>
      <p:ext uri="{BB962C8B-B14F-4D97-AF65-F5344CB8AC3E}">
        <p14:creationId xmlns:p14="http://schemas.microsoft.com/office/powerpoint/2010/main" val="374752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5C9BDD-F6F6-C0F5-74DA-D7AF263D3056}"/>
              </a:ext>
            </a:extLst>
          </p:cNvPr>
          <p:cNvSpPr>
            <a:spLocks noGrp="1"/>
          </p:cNvSpPr>
          <p:nvPr>
            <p:ph type="title" idx="4294967295"/>
          </p:nvPr>
        </p:nvSpPr>
        <p:spPr>
          <a:xfrm>
            <a:off x="556590" y="365125"/>
            <a:ext cx="3270827" cy="1325563"/>
          </a:xfrm>
          <a:prstGeom prst="rect">
            <a:avLst/>
          </a:prstGeom>
        </p:spPr>
        <p:txBody>
          <a:bodyPr/>
          <a:lstStyle/>
          <a:p>
            <a:r>
              <a:rPr lang="fr-FR" noProof="1">
                <a:solidFill>
                  <a:schemeClr val="bg1"/>
                </a:solidFill>
              </a:rPr>
              <a:t>Introduction</a:t>
            </a:r>
          </a:p>
        </p:txBody>
      </p:sp>
      <p:sp>
        <p:nvSpPr>
          <p:cNvPr id="2" name="TextBox 1">
            <a:extLst>
              <a:ext uri="{FF2B5EF4-FFF2-40B4-BE49-F238E27FC236}">
                <a16:creationId xmlns:a16="http://schemas.microsoft.com/office/drawing/2014/main" id="{0FE65402-2D24-4C0B-3A9B-70B199ADCEA8}"/>
              </a:ext>
            </a:extLst>
          </p:cNvPr>
          <p:cNvSpPr txBox="1"/>
          <p:nvPr/>
        </p:nvSpPr>
        <p:spPr>
          <a:xfrm>
            <a:off x="4653985" y="365125"/>
            <a:ext cx="6974024" cy="5262979"/>
          </a:xfrm>
          <a:prstGeom prst="rect">
            <a:avLst/>
          </a:prstGeom>
          <a:noFill/>
        </p:spPr>
        <p:txBody>
          <a:bodyPr wrap="square" lIns="91440" tIns="45720" rIns="91440" bIns="45720" rtlCol="0" anchor="t">
            <a:spAutoFit/>
          </a:bodyPr>
          <a:lstStyle/>
          <a:p>
            <a:pPr latinLnBrk="0"/>
            <a:r>
              <a:rPr lang="en-GB" sz="2400" dirty="0">
                <a:solidFill>
                  <a:srgbClr val="2B2C30"/>
                </a:solidFill>
                <a:ea typeface="Public Sans"/>
                <a:cs typeface="Public Sans"/>
                <a:sym typeface="Public Sans"/>
              </a:rPr>
              <a:t>Il peut être difficile de traiter des sujets techniques tels que l'énergie numérique. Comment vous assurer que vous présentez clairement et correctement différents concepts techniques à un public généraliste ? Et comment garantir que vos écrits sont intéressants et pertinents ? </a:t>
            </a:r>
          </a:p>
          <a:p>
            <a:pPr latinLnBrk="0"/>
            <a:endParaRPr lang="en-GB" sz="2400" dirty="0">
              <a:solidFill>
                <a:srgbClr val="2B2C30"/>
              </a:solidFill>
              <a:ea typeface="Public Sans"/>
              <a:cs typeface="Public Sans"/>
              <a:sym typeface="Public Sans"/>
            </a:endParaRPr>
          </a:p>
          <a:p>
            <a:pPr latinLnBrk="0"/>
            <a:r>
              <a:rPr lang="en-GB" sz="2400" dirty="0">
                <a:solidFill>
                  <a:srgbClr val="2B2C30"/>
                </a:solidFill>
                <a:ea typeface="Public Sans"/>
                <a:cs typeface="Public Sans"/>
                <a:sym typeface="Public Sans"/>
              </a:rPr>
              <a:t>Dans cette brève présentation, nous aborderons : </a:t>
            </a:r>
          </a:p>
          <a:p>
            <a:pPr latinLnBrk="0"/>
            <a:endParaRPr lang="en-GB" sz="24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Trois thèmes et concepts clés liés à l'énergie numérique.</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La terminologie et les informations importantes pour vous aider à commencer vos recherches ou à évaluer les documents existants sur l'énergie numérique.</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Quelques conseils pratiques pour communiquer avec le public.</a:t>
            </a:r>
          </a:p>
        </p:txBody>
      </p:sp>
      <p:pic>
        <p:nvPicPr>
          <p:cNvPr id="5" name="Picture 4">
            <a:extLst>
              <a:ext uri="{FF2B5EF4-FFF2-40B4-BE49-F238E27FC236}">
                <a16:creationId xmlns:a16="http://schemas.microsoft.com/office/drawing/2014/main" id="{14D262B6-B3E3-5B67-92B1-895BC3B694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0538"/>
            <a:ext cx="4051005" cy="2696924"/>
          </a:xfrm>
          <a:prstGeom prst="rect">
            <a:avLst/>
          </a:prstGeom>
        </p:spPr>
      </p:pic>
    </p:spTree>
    <p:extLst>
      <p:ext uri="{BB962C8B-B14F-4D97-AF65-F5344CB8AC3E}">
        <p14:creationId xmlns:p14="http://schemas.microsoft.com/office/powerpoint/2010/main" val="34749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75240" y="835693"/>
            <a:ext cx="6944367" cy="4154984"/>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Notre exploration de chaque sujet commence par une question de réflexion. Prenez le temps de réfléchir à chaque question avant de passer à la diapositive suivante. </a:t>
            </a:r>
          </a:p>
          <a:p>
            <a:pPr latinLnBrk="0"/>
            <a:endParaRPr lang="en-GB" sz="2400" dirty="0">
              <a:solidFill>
                <a:srgbClr val="2B2C30"/>
              </a:solidFill>
              <a:ea typeface="Public Sans"/>
              <a:cs typeface="Public Sans"/>
              <a:sym typeface="Public Sans"/>
            </a:endParaRPr>
          </a:p>
          <a:p>
            <a:pPr latinLnBrk="0"/>
            <a:r>
              <a:rPr lang="en-GB" sz="2400" dirty="0">
                <a:solidFill>
                  <a:srgbClr val="2B2C30"/>
                </a:solidFill>
                <a:ea typeface="Public Sans"/>
                <a:cs typeface="Public Sans"/>
                <a:sym typeface="Public Sans"/>
              </a:rPr>
              <a:t>Nous commençons chaque thème par les termes clés et les informations essentielles. Nous mettons ensuite en avant les ressources associées que vous pouvez explorer. </a:t>
            </a:r>
          </a:p>
          <a:p>
            <a:pPr latinLnBrk="0"/>
            <a:endParaRPr lang="en-GB" sz="2400" noProof="0" dirty="0">
              <a:solidFill>
                <a:srgbClr val="2B2C30"/>
              </a:solidFill>
              <a:sym typeface="Public Sans"/>
            </a:endParaRPr>
          </a:p>
          <a:p>
            <a:pPr latinLnBrk="0"/>
            <a:r>
              <a:rPr lang="en-GB" sz="2400" dirty="0">
                <a:solidFill>
                  <a:srgbClr val="2B2C30"/>
                </a:solidFill>
                <a:sym typeface="Public Sans"/>
              </a:rPr>
              <a:t>Vous pouvez parcourir chaque section de la présentation dans l'ordre. Vous pouvez également sélectionner un sujet particulier que vous souhaitez explorer en premier via le menu. </a:t>
            </a:r>
            <a:endParaRPr lang="en-GB" sz="2400" noProof="0" dirty="0"/>
          </a:p>
        </p:txBody>
      </p:sp>
      <p:pic>
        <p:nvPicPr>
          <p:cNvPr id="5" name="Picture 4">
            <a:extLst>
              <a:ext uri="{FF2B5EF4-FFF2-40B4-BE49-F238E27FC236}">
                <a16:creationId xmlns:a16="http://schemas.microsoft.com/office/drawing/2014/main" id="{3F2EAE27-0D9D-E6A0-4D94-A76D062A64A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2677"/>
            <a:ext cx="4044578" cy="2692646"/>
          </a:xfrm>
          <a:prstGeom prst="rect">
            <a:avLst/>
          </a:prstGeom>
        </p:spPr>
      </p:pic>
      <p:sp>
        <p:nvSpPr>
          <p:cNvPr id="3" name="Title 2">
            <a:extLst>
              <a:ext uri="{FF2B5EF4-FFF2-40B4-BE49-F238E27FC236}">
                <a16:creationId xmlns:a16="http://schemas.microsoft.com/office/drawing/2014/main" id="{9CE9E803-2315-C348-C69F-0FC22E1C6B9B}"/>
              </a:ext>
            </a:extLst>
          </p:cNvPr>
          <p:cNvSpPr>
            <a:spLocks noGrp="1"/>
          </p:cNvSpPr>
          <p:nvPr>
            <p:ph type="title" idx="4294967295"/>
          </p:nvPr>
        </p:nvSpPr>
        <p:spPr>
          <a:xfrm>
            <a:off x="550843" y="234609"/>
            <a:ext cx="3809066" cy="1325563"/>
          </a:xfrm>
          <a:prstGeom prst="rect">
            <a:avLst/>
          </a:prstGeom>
        </p:spPr>
        <p:txBody>
          <a:bodyPr/>
          <a:lstStyle/>
          <a:p>
            <a:pPr latinLnBrk="0"/>
            <a:r>
              <a:rPr lang="fr-FR" sz="4000" noProof="1">
                <a:solidFill>
                  <a:schemeClr val="bg1"/>
                </a:solidFill>
              </a:rPr>
              <a:t>Cette</a:t>
            </a:r>
            <a:r>
              <a:rPr lang="fr-FR" sz="4000" baseline="0" noProof="1">
                <a:solidFill>
                  <a:schemeClr val="bg1"/>
                </a:solidFill>
              </a:rPr>
              <a:t> </a:t>
            </a:r>
            <a:br>
              <a:rPr lang="fr-FR" sz="4000" baseline="0" noProof="1">
                <a:solidFill>
                  <a:schemeClr val="bg1"/>
                </a:solidFill>
              </a:rPr>
            </a:br>
            <a:r>
              <a:rPr lang="fr-FR" sz="4000" baseline="0" noProof="1">
                <a:solidFill>
                  <a:schemeClr val="bg1"/>
                </a:solidFill>
              </a:rPr>
              <a:t>presentation </a:t>
            </a:r>
            <a:r>
              <a:rPr lang="fr-FR" sz="4000" noProof="1">
                <a:solidFill>
                  <a:schemeClr val="bg1"/>
                </a:solidFill>
              </a:rPr>
              <a:t>aborde </a:t>
            </a:r>
          </a:p>
        </p:txBody>
      </p:sp>
    </p:spTree>
    <p:extLst>
      <p:ext uri="{BB962C8B-B14F-4D97-AF65-F5344CB8AC3E}">
        <p14:creationId xmlns:p14="http://schemas.microsoft.com/office/powerpoint/2010/main" val="5576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BDFA4E-0E5C-DBFF-AEAC-997A394DA103}"/>
              </a:ext>
            </a:extLst>
          </p:cNvPr>
          <p:cNvSpPr>
            <a:spLocks noGrp="1"/>
          </p:cNvSpPr>
          <p:nvPr>
            <p:ph type="title" idx="4294967295"/>
          </p:nvPr>
        </p:nvSpPr>
        <p:spPr>
          <a:xfrm>
            <a:off x="384130" y="835388"/>
            <a:ext cx="10515600" cy="1325563"/>
          </a:xfrm>
          <a:prstGeom prst="rect">
            <a:avLst/>
          </a:prstGeom>
        </p:spPr>
        <p:txBody>
          <a:bodyPr/>
          <a:lstStyle/>
          <a:p>
            <a:r>
              <a:rPr lang="fr-FR" sz="2800" b="1" noProof="1">
                <a:solidFill>
                  <a:schemeClr val="bg1"/>
                </a:solidFill>
              </a:rPr>
              <a:t>Thèmes et concepts clés de la numérisation de l'énergie</a:t>
            </a:r>
          </a:p>
        </p:txBody>
      </p:sp>
      <p:sp>
        <p:nvSpPr>
          <p:cNvPr id="2" name="TextBox 1">
            <a:extLst>
              <a:ext uri="{FF2B5EF4-FFF2-40B4-BE49-F238E27FC236}">
                <a16:creationId xmlns:a16="http://schemas.microsoft.com/office/drawing/2014/main" id="{1013318B-F51A-DE9B-4143-B6140E6B757E}"/>
              </a:ext>
            </a:extLst>
          </p:cNvPr>
          <p:cNvSpPr txBox="1"/>
          <p:nvPr/>
        </p:nvSpPr>
        <p:spPr>
          <a:xfrm>
            <a:off x="384130" y="2537325"/>
            <a:ext cx="11423738" cy="3785652"/>
          </a:xfrm>
          <a:prstGeom prst="rect">
            <a:avLst/>
          </a:prstGeom>
          <a:noFill/>
        </p:spPr>
        <p:txBody>
          <a:bodyPr wrap="square" rtlCol="0">
            <a:spAutoFit/>
          </a:bodyPr>
          <a:lstStyle/>
          <a:p>
            <a:pPr marL="342900" indent="-342900" latinLnBrk="0">
              <a:buFont typeface="+mj-lt"/>
              <a:buAutoNum type="arabicPeriod"/>
            </a:pPr>
            <a:r>
              <a:rPr lang="en-US" sz="2400" dirty="0">
                <a:ea typeface="Public Sans"/>
                <a:cs typeface="Public Sans"/>
                <a:sym typeface="Public Sans"/>
              </a:rPr>
              <a:t>Aller de l'avant avec les véhicules électriques (VE).</a:t>
            </a: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Transformer le vent en électricité.</a:t>
            </a: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Comprendre le stockage de l'énergie solaire.</a:t>
            </a: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r>
              <a:rPr lang="en-US" sz="2400" dirty="0">
                <a:ea typeface="Public Sans"/>
                <a:cs typeface="Public Sans"/>
                <a:sym typeface="Public Sans"/>
              </a:rPr>
              <a:t>Quelques conseils pratiques pour communiquer avec le public.</a:t>
            </a:r>
          </a:p>
          <a:p>
            <a:pPr latinLnBrk="0"/>
            <a:endParaRPr lang="en-US" sz="2400" dirty="0">
              <a:ea typeface="Public Sans"/>
              <a:cs typeface="Public Sans"/>
              <a:sym typeface="Public Sans"/>
            </a:endParaRPr>
          </a:p>
          <a:p>
            <a:pPr marL="342900" indent="-342900" latinLnBrk="0">
              <a:buFont typeface="+mj-lt"/>
              <a:buAutoNum type="arabicPeriod"/>
            </a:pPr>
            <a:endParaRPr lang="en-US" sz="2400" dirty="0">
              <a:ea typeface="Public Sans"/>
              <a:cs typeface="Public Sans"/>
              <a:sym typeface="Public Sans"/>
            </a:endParaRP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164417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EA8C-47CD-DBD4-ECCB-4F7630795F9C}"/>
              </a:ext>
            </a:extLst>
          </p:cNvPr>
          <p:cNvSpPr>
            <a:spLocks noGrp="1"/>
          </p:cNvSpPr>
          <p:nvPr>
            <p:ph type="title" idx="4294967295"/>
          </p:nvPr>
        </p:nvSpPr>
        <p:spPr>
          <a:xfrm>
            <a:off x="377867" y="861514"/>
            <a:ext cx="10515600" cy="1325563"/>
          </a:xfrm>
          <a:prstGeom prst="rect">
            <a:avLst/>
          </a:prstGeom>
        </p:spPr>
        <p:txBody>
          <a:bodyPr/>
          <a:lstStyle/>
          <a:p>
            <a:r>
              <a:rPr lang="fr-FR" sz="2800" b="1" noProof="1">
                <a:solidFill>
                  <a:schemeClr val="bg1"/>
                </a:solidFill>
              </a:rPr>
              <a:t>1. Aller de l'avant avec les véhicules électriques</a:t>
            </a:r>
          </a:p>
        </p:txBody>
      </p:sp>
      <p:sp>
        <p:nvSpPr>
          <p:cNvPr id="4" name="TextBox 3">
            <a:extLst>
              <a:ext uri="{FF2B5EF4-FFF2-40B4-BE49-F238E27FC236}">
                <a16:creationId xmlns:a16="http://schemas.microsoft.com/office/drawing/2014/main" id="{3ECF41D1-D927-3D59-52A9-A0E9BBB94037}"/>
              </a:ext>
            </a:extLst>
          </p:cNvPr>
          <p:cNvSpPr txBox="1"/>
          <p:nvPr/>
        </p:nvSpPr>
        <p:spPr>
          <a:xfrm>
            <a:off x="1298530" y="3429000"/>
            <a:ext cx="9594937" cy="830997"/>
          </a:xfrm>
          <a:prstGeom prst="rect">
            <a:avLst/>
          </a:prstGeom>
          <a:noFill/>
        </p:spPr>
        <p:txBody>
          <a:bodyPr wrap="square" rtlCol="0">
            <a:spAutoFit/>
          </a:bodyPr>
          <a:lstStyle/>
          <a:p>
            <a:pPr algn="ctr" latinLnBrk="0"/>
            <a:r>
              <a:rPr lang="en-US" sz="4800" i="1" dirty="0">
                <a:solidFill>
                  <a:schemeClr val="accent5"/>
                </a:solidFill>
              </a:rPr>
              <a:t>Comment fonctionnent les véhicules électriques (VE) ?</a:t>
            </a:r>
            <a:endParaRPr lang="en-GB" sz="4800" i="1" dirty="0">
              <a:solidFill>
                <a:schemeClr val="accent5"/>
              </a:solidFill>
            </a:endParaRPr>
          </a:p>
        </p:txBody>
      </p:sp>
    </p:spTree>
    <p:extLst>
      <p:ext uri="{BB962C8B-B14F-4D97-AF65-F5344CB8AC3E}">
        <p14:creationId xmlns:p14="http://schemas.microsoft.com/office/powerpoint/2010/main" val="386240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68728-4224-065B-C2AB-C2488AC50DFC}"/>
              </a:ext>
            </a:extLst>
          </p:cNvPr>
          <p:cNvSpPr>
            <a:spLocks noGrp="1"/>
          </p:cNvSpPr>
          <p:nvPr>
            <p:ph type="title" idx="4294967295"/>
          </p:nvPr>
        </p:nvSpPr>
        <p:spPr>
          <a:xfrm>
            <a:off x="377482" y="691696"/>
            <a:ext cx="10515600" cy="1325563"/>
          </a:xfrm>
          <a:prstGeom prst="rect">
            <a:avLst/>
          </a:prstGeom>
        </p:spPr>
        <p:txBody>
          <a:bodyPr/>
          <a:lstStyle/>
          <a:p>
            <a:r>
              <a:rPr lang="fr-FR" sz="2800" b="1" noProof="1">
                <a:solidFill>
                  <a:schemeClr val="bg1"/>
                </a:solidFill>
              </a:rPr>
              <a:t>Véhicules électriques : terminologie clé</a:t>
            </a:r>
          </a:p>
        </p:txBody>
      </p:sp>
      <p:sp>
        <p:nvSpPr>
          <p:cNvPr id="4" name="TextBox 3">
            <a:extLst>
              <a:ext uri="{FF2B5EF4-FFF2-40B4-BE49-F238E27FC236}">
                <a16:creationId xmlns:a16="http://schemas.microsoft.com/office/drawing/2014/main" id="{CB33C395-3CC3-4B54-6421-D833B99114A3}"/>
              </a:ext>
            </a:extLst>
          </p:cNvPr>
          <p:cNvSpPr txBox="1"/>
          <p:nvPr/>
        </p:nvSpPr>
        <p:spPr>
          <a:xfrm>
            <a:off x="4887624" y="2083133"/>
            <a:ext cx="6926894" cy="4893647"/>
          </a:xfrm>
          <a:prstGeom prst="rect">
            <a:avLst/>
          </a:prstGeom>
          <a:noFill/>
        </p:spPr>
        <p:txBody>
          <a:bodyPr wrap="square" rtlCol="0">
            <a:spAutoFit/>
          </a:bodyPr>
          <a:lstStyle/>
          <a:p>
            <a:pPr marL="342900" indent="-342900" latinLnBrk="0">
              <a:buFont typeface="Arial" panose="020B0604020202020204" pitchFamily="34" charset="0"/>
              <a:buChar char="•"/>
            </a:pPr>
            <a:r>
              <a:rPr lang="en-GB" sz="2400" b="1" noProof="0" dirty="0">
                <a:ea typeface="Public Sans"/>
                <a:cs typeface="Public Sans"/>
                <a:sym typeface="Public Sans"/>
              </a:rPr>
              <a:t>Vehicle-to-Grid (V2G) : </a:t>
            </a:r>
            <a:r>
              <a:rPr lang="en-GB" sz="2400" noProof="0" dirty="0">
                <a:ea typeface="Public Sans"/>
                <a:cs typeface="Public Sans"/>
                <a:sym typeface="Public Sans"/>
              </a:rPr>
              <a:t>technologie qui </a:t>
            </a:r>
            <a:r>
              <a:rPr lang="en-GB" sz="2400" dirty="0">
                <a:ea typeface="Public Sans"/>
                <a:cs typeface="Public Sans"/>
                <a:sym typeface="Public Sans"/>
              </a:rPr>
              <a:t>permet </a:t>
            </a:r>
            <a:r>
              <a:rPr lang="en-GB" sz="2400" noProof="0" dirty="0">
                <a:ea typeface="Public Sans"/>
                <a:cs typeface="Public Sans"/>
                <a:sym typeface="Public Sans"/>
              </a:rPr>
              <a:t>aux véhicules électriques non seulement de puiser de l'énergie dans le réseau, mais aussi de lui en renvoyer.</a:t>
            </a:r>
          </a:p>
          <a:p>
            <a:pPr marL="342900" indent="-342900" latinLnBrk="0">
              <a:buFont typeface="Arial" panose="020B0604020202020204" pitchFamily="34" charset="0"/>
              <a:buChar char="•"/>
            </a:pPr>
            <a:endParaRPr lang="en-GB" sz="2400" noProof="0" dirty="0">
              <a:ea typeface="Public Sans"/>
              <a:cs typeface="Public Sans"/>
              <a:sym typeface="Public Sans"/>
            </a:endParaRPr>
          </a:p>
          <a:p>
            <a:pPr marL="342900" indent="-342900" latinLnBrk="0">
              <a:buFont typeface="Arial" panose="020B0604020202020204" pitchFamily="34" charset="0"/>
              <a:buChar char="•"/>
            </a:pPr>
            <a:r>
              <a:rPr lang="en-GB" sz="2400" b="1" noProof="0" dirty="0">
                <a:ea typeface="Public Sans"/>
                <a:cs typeface="Public Sans"/>
                <a:sym typeface="Public Sans"/>
              </a:rPr>
              <a:t>Recharge intelligente : </a:t>
            </a:r>
            <a:r>
              <a:rPr lang="en-GB" sz="2400" noProof="0" dirty="0">
                <a:ea typeface="Public Sans"/>
                <a:cs typeface="Public Sans"/>
                <a:sym typeface="Public Sans"/>
              </a:rPr>
              <a:t>système de recharge avancé qui optimise le moment et la manière dont un véhicule électrique se recharge en fonction de facteurs </a:t>
            </a:r>
            <a:r>
              <a:rPr lang="en-GB" sz="2400" dirty="0">
                <a:ea typeface="Public Sans"/>
                <a:cs typeface="Public Sans"/>
                <a:sym typeface="Public Sans"/>
              </a:rPr>
              <a:t>tels que :</a:t>
            </a:r>
            <a:r>
              <a:rPr lang="en-GB" sz="2400" noProof="0" dirty="0">
                <a:ea typeface="Public Sans"/>
                <a:cs typeface="Public Sans"/>
                <a:sym typeface="Public Sans"/>
              </a:rPr>
              <a:t> </a:t>
            </a:r>
          </a:p>
          <a:p>
            <a:pPr marL="800100" lvl="1" indent="-342900" latinLnBrk="0">
              <a:buFont typeface="Arial" panose="020B0604020202020204" pitchFamily="34" charset="0"/>
              <a:buChar char="•"/>
            </a:pPr>
            <a:r>
              <a:rPr lang="en-GB" sz="2400" noProof="0" dirty="0">
                <a:ea typeface="Public Sans"/>
                <a:cs typeface="Public Sans"/>
                <a:sym typeface="Public Sans"/>
              </a:rPr>
              <a:t>Les prix de l'électricité.</a:t>
            </a:r>
          </a:p>
          <a:p>
            <a:pPr marL="800100" lvl="1" indent="-342900" latinLnBrk="0">
              <a:buFont typeface="Arial" panose="020B0604020202020204" pitchFamily="34" charset="0"/>
              <a:buChar char="•"/>
            </a:pPr>
            <a:r>
              <a:rPr lang="en-GB" sz="2400" noProof="0" dirty="0">
                <a:ea typeface="Public Sans"/>
                <a:cs typeface="Public Sans"/>
                <a:sym typeface="Public Sans"/>
              </a:rPr>
              <a:t>La demande du réseau.</a:t>
            </a:r>
            <a:endParaRPr lang="en-GB" sz="2400" dirty="0">
              <a:ea typeface="Public Sans"/>
              <a:cs typeface="Public Sans"/>
              <a:sym typeface="Public Sans"/>
            </a:endParaRPr>
          </a:p>
          <a:p>
            <a:pPr marL="800100" lvl="1" indent="-342900" latinLnBrk="0">
              <a:buFont typeface="Arial" panose="020B0604020202020204" pitchFamily="34" charset="0"/>
              <a:buChar char="•"/>
            </a:pPr>
            <a:r>
              <a:rPr lang="en-GB" sz="2400" noProof="0" dirty="0">
                <a:ea typeface="Public Sans"/>
                <a:cs typeface="Public Sans"/>
                <a:sym typeface="Public Sans"/>
              </a:rPr>
              <a:t>La disponibilité des énergies renouvelables.</a:t>
            </a:r>
          </a:p>
          <a:p>
            <a:pPr latinLnBrk="0"/>
            <a:endParaRPr lang="en-GB" sz="2400" b="1" noProof="0" dirty="0">
              <a:solidFill>
                <a:schemeClr val="accent5"/>
              </a:solidFill>
              <a:ea typeface="Public Sans"/>
              <a:cs typeface="Public Sans"/>
              <a:sym typeface="Public Sans"/>
            </a:endParaRPr>
          </a:p>
          <a:p>
            <a:pPr latinLnBrk="0"/>
            <a:endParaRPr lang="en-GB" sz="2400" b="1" noProof="0" dirty="0">
              <a:solidFill>
                <a:schemeClr val="accent5"/>
              </a:solidFill>
              <a:ea typeface="Public Sans"/>
              <a:cs typeface="Public Sans"/>
              <a:sym typeface="Public Sans"/>
            </a:endParaRPr>
          </a:p>
          <a:p>
            <a:pPr latinLnBrk="0"/>
            <a:endParaRPr lang="en-GB" sz="2400" b="1" noProof="0" dirty="0">
              <a:solidFill>
                <a:schemeClr val="accent5"/>
              </a:solidFill>
              <a:ea typeface="Public Sans"/>
              <a:cs typeface="Public Sans"/>
              <a:sym typeface="Public Sans"/>
            </a:endParaRPr>
          </a:p>
        </p:txBody>
      </p:sp>
      <p:pic>
        <p:nvPicPr>
          <p:cNvPr id="6" name="Picture 5">
            <a:extLst>
              <a:ext uri="{FF2B5EF4-FFF2-40B4-BE49-F238E27FC236}">
                <a16:creationId xmlns:a16="http://schemas.microsoft.com/office/drawing/2014/main" id="{1FCD7420-B2AC-2CF4-AF32-0946C4D127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849525"/>
            <a:ext cx="4278341" cy="2851195"/>
          </a:xfrm>
          <a:prstGeom prst="rect">
            <a:avLst/>
          </a:prstGeom>
        </p:spPr>
      </p:pic>
    </p:spTree>
    <p:extLst>
      <p:ext uri="{BB962C8B-B14F-4D97-AF65-F5344CB8AC3E}">
        <p14:creationId xmlns:p14="http://schemas.microsoft.com/office/powerpoint/2010/main" val="274710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01233-2A14-6071-A7F9-3279598D4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8533F-8C68-D413-2E74-A11F06025A5E}"/>
              </a:ext>
            </a:extLst>
          </p:cNvPr>
          <p:cNvSpPr>
            <a:spLocks noGrp="1"/>
          </p:cNvSpPr>
          <p:nvPr>
            <p:ph type="title" idx="4294967295"/>
          </p:nvPr>
        </p:nvSpPr>
        <p:spPr>
          <a:xfrm>
            <a:off x="377480" y="840688"/>
            <a:ext cx="10515600" cy="1325563"/>
          </a:xfrm>
          <a:prstGeom prst="rect">
            <a:avLst/>
          </a:prstGeom>
        </p:spPr>
        <p:txBody>
          <a:bodyPr/>
          <a:lstStyle/>
          <a:p>
            <a:pPr rtl="0" eaLnBrk="1" latinLnBrk="1" hangingPunct="1"/>
            <a:r>
              <a:rPr lang="fr-FR" sz="2800" b="1" kern="1200" noProof="1">
                <a:solidFill>
                  <a:srgbClr val="FFFFFF"/>
                </a:solidFill>
                <a:effectLst/>
                <a:latin typeface="Calibri" panose="020F0502020204030204" pitchFamily="34" charset="0"/>
                <a:ea typeface="Public Sans"/>
                <a:cs typeface="Public Sans"/>
              </a:rPr>
              <a:t>Véhicules électriques (VE) : faits et informations clés</a:t>
            </a:r>
            <a:endParaRPr lang="fr-FR" noProof="1">
              <a:effectLst/>
            </a:endParaRPr>
          </a:p>
          <a:p>
            <a:endParaRPr lang="fr-FR" noProof="1"/>
          </a:p>
        </p:txBody>
      </p:sp>
      <p:sp>
        <p:nvSpPr>
          <p:cNvPr id="4" name="TextBox 3">
            <a:extLst>
              <a:ext uri="{FF2B5EF4-FFF2-40B4-BE49-F238E27FC236}">
                <a16:creationId xmlns:a16="http://schemas.microsoft.com/office/drawing/2014/main" id="{8F59EF84-A0DC-E61D-F196-26BDE825F1EB}"/>
              </a:ext>
            </a:extLst>
          </p:cNvPr>
          <p:cNvSpPr txBox="1"/>
          <p:nvPr/>
        </p:nvSpPr>
        <p:spPr>
          <a:xfrm>
            <a:off x="377480" y="2166251"/>
            <a:ext cx="11437035" cy="4401205"/>
          </a:xfrm>
          <a:prstGeom prst="rect">
            <a:avLst/>
          </a:prstGeom>
          <a:noFill/>
        </p:spPr>
        <p:txBody>
          <a:bodyPr wrap="square" rtlCol="0">
            <a:spAutoFit/>
          </a:bodyPr>
          <a:lstStyle/>
          <a:p>
            <a:pPr latinLnBrk="0"/>
            <a:r>
              <a:rPr lang="en-GB" sz="2000" dirty="0">
                <a:ea typeface="Public Sans"/>
                <a:cs typeface="Public Sans"/>
                <a:sym typeface="Public Sans"/>
              </a:rPr>
              <a:t>Les véhicules électriques (VE) jouent un rôle clé dans la transition énergétique, car ils réduisent notre dépendance aux combustibles fossiles et diminuent les émissions de carbone. </a:t>
            </a:r>
          </a:p>
          <a:p>
            <a:pPr latinLnBrk="0"/>
            <a:endParaRPr lang="en-GB" sz="2000" dirty="0">
              <a:ea typeface="Public Sans"/>
              <a:cs typeface="Public Sans"/>
              <a:sym typeface="Public Sans"/>
            </a:endParaRPr>
          </a:p>
          <a:p>
            <a:pPr marL="342900" indent="-342900" latinLnBrk="0">
              <a:buFont typeface="Arial" panose="020B0604020202020204" pitchFamily="34" charset="0"/>
              <a:buChar char="•"/>
            </a:pPr>
            <a:r>
              <a:rPr lang="en-GB" sz="2000" dirty="0">
                <a:ea typeface="Public Sans"/>
                <a:cs typeface="Public Sans"/>
                <a:sym typeface="Public Sans"/>
              </a:rPr>
              <a:t>Lisez le rapport </a:t>
            </a:r>
            <a:r>
              <a:rPr lang="en-GB" sz="2000" dirty="0">
                <a:ea typeface="Public Sans"/>
                <a:cs typeface="Public Sans"/>
                <a:sym typeface="Public Sans"/>
                <a:hlinkClick r:id="rId3"/>
              </a:rPr>
              <a:t>Global EV Outlook 2025 </a:t>
            </a:r>
            <a:r>
              <a:rPr lang="en-GB" sz="2000" dirty="0">
                <a:ea typeface="Public Sans"/>
                <a:cs typeface="Public Sans"/>
                <a:sym typeface="Public Sans"/>
              </a:rPr>
              <a:t>de l'Agence internationale de l'énergie.</a:t>
            </a:r>
          </a:p>
          <a:p>
            <a:pPr marL="342900" indent="-342900" latinLnBrk="0">
              <a:buFont typeface="Arial" panose="020B0604020202020204" pitchFamily="34" charset="0"/>
              <a:buChar char="•"/>
            </a:pPr>
            <a:r>
              <a:rPr lang="en-GB" sz="2000" dirty="0">
                <a:ea typeface="Public Sans"/>
                <a:cs typeface="Public Sans"/>
                <a:sym typeface="Public Sans"/>
              </a:rPr>
              <a:t>L'un des principaux défis liés à l'adoption des VE est l'infrastructure de recharge. </a:t>
            </a:r>
            <a:r>
              <a:rPr lang="en-GB" sz="2000" dirty="0">
                <a:ea typeface="Public Sans"/>
                <a:cs typeface="Public Sans"/>
                <a:sym typeface="Public Sans"/>
                <a:hlinkClick r:id="rId4"/>
              </a:rPr>
              <a:t>Découvrez si l'infrastructure de recharge des VE est à la hauteur de la demande</a:t>
            </a:r>
            <a:r>
              <a:rPr lang="en-GB" sz="2000" dirty="0">
                <a:ea typeface="Public Sans"/>
                <a:cs typeface="Public Sans"/>
                <a:sym typeface="Public Sans"/>
              </a:rPr>
              <a:t>.</a:t>
            </a:r>
          </a:p>
          <a:p>
            <a:pPr marL="342900" indent="-342900" latinLnBrk="0">
              <a:buFont typeface="Arial" panose="020B0604020202020204" pitchFamily="34" charset="0"/>
              <a:buChar char="•"/>
            </a:pPr>
            <a:r>
              <a:rPr lang="en-GB" sz="2000" dirty="0">
                <a:ea typeface="Public Sans"/>
                <a:cs typeface="Public Sans"/>
                <a:sym typeface="Public Sans"/>
              </a:rPr>
              <a:t>Restez informé de l'actualité européenne en matière d'infrastructures de recharge pour VE grâce à </a:t>
            </a:r>
            <a:r>
              <a:rPr lang="en-GB" sz="2000" dirty="0">
                <a:ea typeface="Public Sans"/>
                <a:cs typeface="Public Sans"/>
                <a:sym typeface="Public Sans"/>
                <a:hlinkClick r:id="rId5"/>
              </a:rPr>
              <a:t>l'Observatoire européen des carburants alternatifs</a:t>
            </a:r>
            <a:r>
              <a:rPr lang="en-GB" sz="2000" dirty="0">
                <a:ea typeface="Public Sans"/>
                <a:cs typeface="Public Sans"/>
                <a:sym typeface="Public Sans"/>
              </a:rPr>
              <a:t>.</a:t>
            </a:r>
          </a:p>
          <a:p>
            <a:pPr marL="342900" indent="-342900" latinLnBrk="0">
              <a:buFont typeface="Arial" panose="020B0604020202020204" pitchFamily="34" charset="0"/>
              <a:buChar char="•"/>
            </a:pPr>
            <a:r>
              <a:rPr lang="en-GB" sz="2000" dirty="0">
                <a:ea typeface="Public Sans"/>
                <a:cs typeface="Public Sans"/>
                <a:sym typeface="Public Sans"/>
              </a:rPr>
              <a:t>Lisez cet article de 2024 sur </a:t>
            </a:r>
            <a:r>
              <a:rPr lang="en-GB" sz="2000" dirty="0">
                <a:ea typeface="Public Sans"/>
                <a:cs typeface="Public Sans"/>
                <a:sym typeface="Public Sans"/>
                <a:hlinkClick r:id="rId6"/>
              </a:rPr>
              <a:t>les pays européens qui sont à la pointe en matière d'infrastructures de recharge pour VE</a:t>
            </a:r>
            <a:r>
              <a:rPr lang="en-GB" sz="2000" dirty="0">
                <a:ea typeface="Public Sans"/>
                <a:cs typeface="Public Sans"/>
                <a:sym typeface="Public Sans"/>
              </a:rPr>
              <a:t>.</a:t>
            </a:r>
          </a:p>
          <a:p>
            <a:pPr marL="342900" indent="-342900" latinLnBrk="0">
              <a:buFont typeface="Arial" panose="020B0604020202020204" pitchFamily="34" charset="0"/>
              <a:buChar char="•"/>
            </a:pPr>
            <a:r>
              <a:rPr lang="en-GB" sz="2000" dirty="0">
                <a:ea typeface="Public Sans"/>
                <a:cs typeface="Public Sans"/>
                <a:sym typeface="Public Sans"/>
              </a:rPr>
              <a:t>Lisez le rapport 2024 de l'ACEA intitulé « </a:t>
            </a:r>
            <a:r>
              <a:rPr lang="en-GB" sz="2000" dirty="0">
                <a:ea typeface="Public Sans"/>
                <a:cs typeface="Public Sans"/>
                <a:sym typeface="Public Sans"/>
                <a:hlinkClick r:id="rId7"/>
              </a:rPr>
              <a:t>Charging ahead: accelerating the roll-out of EU electric vehicle charging infrastructure </a:t>
            </a:r>
            <a:r>
              <a:rPr lang="en-GB" sz="2000" dirty="0">
                <a:ea typeface="Public Sans"/>
                <a:cs typeface="Public Sans"/>
                <a:sym typeface="Public Sans"/>
              </a:rPr>
              <a:t>» (Aller de l'avant : accélérer le déploiement des infrastructures de recharge pour véhicules électriques dans l'UE).</a:t>
            </a:r>
          </a:p>
          <a:p>
            <a:pPr latinLnBrk="0"/>
            <a:endParaRPr lang="en-GB" sz="2000" dirty="0">
              <a:ea typeface="Public Sans"/>
              <a:cs typeface="Public Sans"/>
              <a:sym typeface="Public Sans"/>
            </a:endParaRPr>
          </a:p>
        </p:txBody>
      </p:sp>
    </p:spTree>
    <p:extLst>
      <p:ext uri="{BB962C8B-B14F-4D97-AF65-F5344CB8AC3E}">
        <p14:creationId xmlns:p14="http://schemas.microsoft.com/office/powerpoint/2010/main" val="70248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523D0-C546-5C60-AD34-9AD51BE678F4}"/>
              </a:ext>
            </a:extLst>
          </p:cNvPr>
          <p:cNvSpPr>
            <a:spLocks noGrp="1"/>
          </p:cNvSpPr>
          <p:nvPr>
            <p:ph type="title" idx="4294967295"/>
          </p:nvPr>
        </p:nvSpPr>
        <p:spPr>
          <a:xfrm>
            <a:off x="569934" y="835388"/>
            <a:ext cx="10515600"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fr-FR" sz="2800" b="1" kern="1200" noProof="1">
                <a:solidFill>
                  <a:schemeClr val="bg1"/>
                </a:solidFill>
                <a:effectLst/>
              </a:rPr>
              <a:t>2. Transformer le vent en électricité</a:t>
            </a:r>
            <a:endParaRPr lang="fr-FR" sz="2800" noProof="1">
              <a:solidFill>
                <a:schemeClr val="bg1"/>
              </a:solidFill>
              <a:effectLst/>
            </a:endParaRPr>
          </a:p>
          <a:p>
            <a:endParaRPr lang="fr-FR"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Quelle quantité d'énergie produit une éolienne ?</a:t>
            </a:r>
            <a:endParaRPr lang="en-US" sz="4000" i="1" dirty="0">
              <a:solidFill>
                <a:schemeClr val="accent2"/>
              </a:solidFill>
            </a:endParaRPr>
          </a:p>
        </p:txBody>
      </p:sp>
    </p:spTree>
    <p:extLst>
      <p:ext uri="{BB962C8B-B14F-4D97-AF65-F5344CB8AC3E}">
        <p14:creationId xmlns:p14="http://schemas.microsoft.com/office/powerpoint/2010/main" val="325683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0033AA-BC50-5858-F1FA-DBA045056AA5}"/>
              </a:ext>
            </a:extLst>
          </p:cNvPr>
          <p:cNvSpPr>
            <a:spLocks noGrp="1"/>
          </p:cNvSpPr>
          <p:nvPr>
            <p:ph type="title" idx="4294967295"/>
          </p:nvPr>
        </p:nvSpPr>
        <p:spPr>
          <a:xfrm>
            <a:off x="247480" y="817147"/>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Transformer le vent en électricité : terminologie clé </a:t>
            </a:r>
            <a:endParaRPr lang="fr-FR" noProof="1">
              <a:effectLst/>
            </a:endParaRPr>
          </a:p>
          <a:p>
            <a:endParaRPr lang="fr-FR"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5361140" y="2866458"/>
            <a:ext cx="6453377" cy="3174395"/>
          </a:xfrm>
          <a:prstGeom prst="rect">
            <a:avLst/>
          </a:prstGeom>
          <a:noFill/>
        </p:spPr>
        <p:txBody>
          <a:bodyPr wrap="square" rtlCol="0">
            <a:spAutoFit/>
          </a:bodyPr>
          <a:lstStyle/>
          <a:p>
            <a:pPr latinLnBrk="0"/>
            <a:r>
              <a:rPr lang="en-GB" sz="2400" b="1" dirty="0">
                <a:solidFill>
                  <a:srgbClr val="2B2C30"/>
                </a:solidFill>
              </a:rPr>
              <a:t>Parc éolien terrestre : </a:t>
            </a:r>
            <a:r>
              <a:rPr lang="en-GB" sz="2400" dirty="0">
                <a:solidFill>
                  <a:srgbClr val="2B2C30"/>
                </a:solidFill>
              </a:rPr>
              <a:t>ensemble d'éoliennes installées sur terre, généralement dans des champs ouverts ou sur des collines où les vents sont forts et réguliers.</a:t>
            </a:r>
          </a:p>
          <a:p>
            <a:pPr latinLnBrk="0"/>
            <a:endParaRPr lang="en-GB" sz="2400" dirty="0"/>
          </a:p>
          <a:p>
            <a:pPr latinLnBrk="0"/>
            <a:r>
              <a:rPr lang="en-GB" sz="2400" b="1" dirty="0">
                <a:solidFill>
                  <a:srgbClr val="2B2C30"/>
                </a:solidFill>
              </a:rPr>
              <a:t>Parc éolien offshore : </a:t>
            </a:r>
            <a:r>
              <a:rPr lang="en-GB" sz="2400" dirty="0">
                <a:solidFill>
                  <a:srgbClr val="2B2C30"/>
                </a:solidFill>
              </a:rPr>
              <a:t>éoliennes installées dans des étendues d'eau, telles que les mers ou les océans, où les vents sont plus forts et plus réguliers.</a:t>
            </a:r>
            <a:endParaRPr lang="en-GB" sz="2400" dirty="0"/>
          </a:p>
          <a:p>
            <a:pPr latinLnBrk="0">
              <a:lnSpc>
                <a:spcPct val="150000"/>
              </a:lnSpc>
            </a:pPr>
            <a:endParaRPr lang="en-GB" sz="2400" dirty="0">
              <a:solidFill>
                <a:srgbClr val="2B2C30"/>
              </a:solidFill>
            </a:endParaRPr>
          </a:p>
        </p:txBody>
      </p:sp>
      <p:pic>
        <p:nvPicPr>
          <p:cNvPr id="7" name="Picture 6">
            <a:extLst>
              <a:ext uri="{FF2B5EF4-FFF2-40B4-BE49-F238E27FC236}">
                <a16:creationId xmlns:a16="http://schemas.microsoft.com/office/drawing/2014/main" id="{6935CB82-5492-E4B1-A27E-8C91F61FBA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80" y="2866458"/>
            <a:ext cx="4964283" cy="2792220"/>
          </a:xfrm>
          <a:prstGeom prst="rect">
            <a:avLst/>
          </a:prstGeom>
        </p:spPr>
      </p:pic>
    </p:spTree>
    <p:extLst>
      <p:ext uri="{BB962C8B-B14F-4D97-AF65-F5344CB8AC3E}">
        <p14:creationId xmlns:p14="http://schemas.microsoft.com/office/powerpoint/2010/main" val="143052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FEDC52AA-2D52-4C23-B26E-8E9C515A33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373</TotalTime>
  <Words>3088</Words>
  <Application>Microsoft Macintosh PowerPoint</Application>
  <PresentationFormat>Widescreen</PresentationFormat>
  <Paragraphs>252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맑은 고딕</vt:lpstr>
      <vt:lpstr>Aptos Narrow</vt:lpstr>
      <vt:lpstr>Arial</vt:lpstr>
      <vt:lpstr>Calibri</vt:lpstr>
      <vt:lpstr>Public Sans</vt:lpstr>
      <vt:lpstr>Every1 slide master</vt:lpstr>
      <vt:lpstr>Notions de base sur l'énergie numérique pour journalistes</vt:lpstr>
      <vt:lpstr>Introduction</vt:lpstr>
      <vt:lpstr>Cette  presentation aborde </vt:lpstr>
      <vt:lpstr>Thèmes et concepts clés de la numérisation de l'énergie</vt:lpstr>
      <vt:lpstr>1. Aller de l'avant avec les véhicules électriques</vt:lpstr>
      <vt:lpstr>Véhicules électriques : terminologie clé</vt:lpstr>
      <vt:lpstr>Véhicules électriques (VE) : faits et informations clés </vt:lpstr>
      <vt:lpstr>2. Transformer le vent en électricité </vt:lpstr>
      <vt:lpstr>Transformer le vent en électricité : terminologie clé  </vt:lpstr>
      <vt:lpstr>Transformer le vent en électricité : faits et informations clés  </vt:lpstr>
      <vt:lpstr>3. Comprendre le stockage de l'énergie solaire  </vt:lpstr>
      <vt:lpstr>Comprendre le stockage de l'énergie solaire : terminologie clé </vt:lpstr>
      <vt:lpstr>Comprendre le stockage de l'énergie solaire : faits et informations clés  </vt:lpstr>
      <vt:lpstr>Quelques conseils pratiques pour communiquer avec le public  </vt:lpstr>
      <vt:lpstr>Prochaines étapes</vt:lpstr>
      <vt:lpstr>Remerciements </vt:lpstr>
      <vt:lpstr>Merci !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52</cp:revision>
  <cp:lastPrinted>2025-03-21T11:31:47Z</cp:lastPrinted>
  <dcterms:created xsi:type="dcterms:W3CDTF">2019-04-06T05:20:47Z</dcterms:created>
  <dcterms:modified xsi:type="dcterms:W3CDTF">2026-03-09T14:48:21Z</dcterms:modified>
  <cp:category/>
</cp:coreProperties>
</file>