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23"/>
  </p:notesMasterIdLst>
  <p:sldIdLst>
    <p:sldId id="304" r:id="rId3"/>
    <p:sldId id="260" r:id="rId4"/>
    <p:sldId id="319" r:id="rId5"/>
    <p:sldId id="258" r:id="rId6"/>
    <p:sldId id="320" r:id="rId7"/>
    <p:sldId id="312" r:id="rId8"/>
    <p:sldId id="284" r:id="rId9"/>
    <p:sldId id="322" r:id="rId10"/>
    <p:sldId id="311" r:id="rId11"/>
    <p:sldId id="316" r:id="rId12"/>
    <p:sldId id="285" r:id="rId13"/>
    <p:sldId id="323" r:id="rId14"/>
    <p:sldId id="324" r:id="rId15"/>
    <p:sldId id="325" r:id="rId16"/>
    <p:sldId id="318" r:id="rId17"/>
    <p:sldId id="317" r:id="rId18"/>
    <p:sldId id="326" r:id="rId19"/>
    <p:sldId id="263" r:id="rId20"/>
    <p:sldId id="327" r:id="rId21"/>
    <p:sldId id="279" r:id="rId2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9" autoAdjust="0"/>
    <p:restoredTop sz="62084" autoAdjust="0"/>
  </p:normalViewPr>
  <p:slideViewPr>
    <p:cSldViewPr snapToGrid="0">
      <p:cViewPr varScale="1">
        <p:scale>
          <a:sx n="41" d="100"/>
          <a:sy n="41" d="100"/>
        </p:scale>
        <p:origin x="1692"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9" d="100"/>
          <a:sy n="59" d="100"/>
        </p:scale>
        <p:origin x="1556" y="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28684E6-6917-4BC4-B001-755A81958AD4}" type="datetimeFigureOut">
              <a:rPr lang="en-GB" smtClean="0"/>
              <a:t>13/05/2021</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E13DA62-D820-4354-AC8A-CDA0698682DB}" type="slidenum">
              <a:rPr lang="en-GB" smtClean="0"/>
              <a:t>‹#›</a:t>
            </a:fld>
            <a:endParaRPr lang="en-GB"/>
          </a:p>
        </p:txBody>
      </p:sp>
    </p:spTree>
    <p:extLst>
      <p:ext uri="{BB962C8B-B14F-4D97-AF65-F5344CB8AC3E}">
        <p14:creationId xmlns:p14="http://schemas.microsoft.com/office/powerpoint/2010/main" val="1100687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Using “what?/how?/why?/so what?/now what?” Allows you to think through each step of the practice/reflection/professional learning cycle.</a:t>
            </a:r>
          </a:p>
        </p:txBody>
      </p:sp>
      <p:sp>
        <p:nvSpPr>
          <p:cNvPr id="4" name="Slide Number Placeholder 3"/>
          <p:cNvSpPr>
            <a:spLocks noGrp="1"/>
          </p:cNvSpPr>
          <p:nvPr>
            <p:ph type="sldNum" sz="quarter" idx="5"/>
          </p:nvPr>
        </p:nvSpPr>
        <p:spPr/>
        <p:txBody>
          <a:bodyPr/>
          <a:lstStyle/>
          <a:p>
            <a:fld id="{CE13DA62-D820-4354-AC8A-CDA0698682DB}" type="slidenum">
              <a:rPr lang="en-GB" smtClean="0"/>
              <a:t>11</a:t>
            </a:fld>
            <a:endParaRPr lang="en-GB"/>
          </a:p>
        </p:txBody>
      </p:sp>
    </p:spTree>
    <p:extLst>
      <p:ext uri="{BB962C8B-B14F-4D97-AF65-F5344CB8AC3E}">
        <p14:creationId xmlns:p14="http://schemas.microsoft.com/office/powerpoint/2010/main" val="1387732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QA</a:t>
            </a:r>
          </a:p>
          <a:p>
            <a:r>
              <a:rPr lang="en-GB" dirty="0"/>
              <a:t>QE</a:t>
            </a:r>
          </a:p>
          <a:p>
            <a:r>
              <a:rPr lang="en-GB" dirty="0"/>
              <a:t>To be student-centred teachers we need to keep ourselves focussed on the student experience </a:t>
            </a:r>
          </a:p>
        </p:txBody>
      </p:sp>
      <p:sp>
        <p:nvSpPr>
          <p:cNvPr id="4" name="Slide Number Placeholder 3"/>
          <p:cNvSpPr>
            <a:spLocks noGrp="1"/>
          </p:cNvSpPr>
          <p:nvPr>
            <p:ph type="sldNum" sz="quarter" idx="5"/>
          </p:nvPr>
        </p:nvSpPr>
        <p:spPr/>
        <p:txBody>
          <a:bodyPr/>
          <a:lstStyle/>
          <a:p>
            <a:fld id="{CE13DA62-D820-4354-AC8A-CDA0698682DB}" type="slidenum">
              <a:rPr lang="en-GB" smtClean="0"/>
              <a:t>12</a:t>
            </a:fld>
            <a:endParaRPr lang="en-GB"/>
          </a:p>
        </p:txBody>
      </p:sp>
    </p:spTree>
    <p:extLst>
      <p:ext uri="{BB962C8B-B14F-4D97-AF65-F5344CB8AC3E}">
        <p14:creationId xmlns:p14="http://schemas.microsoft.com/office/powerpoint/2010/main" val="1449976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14</a:t>
            </a:fld>
            <a:endParaRPr lang="en-GB"/>
          </a:p>
        </p:txBody>
      </p:sp>
    </p:spTree>
    <p:extLst>
      <p:ext uri="{BB962C8B-B14F-4D97-AF65-F5344CB8AC3E}">
        <p14:creationId xmlns:p14="http://schemas.microsoft.com/office/powerpoint/2010/main" val="1153138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now moving on from shared case studies to think about more systematic investigation of our own teaching.</a:t>
            </a:r>
          </a:p>
          <a:p>
            <a:endParaRPr lang="en-GB" dirty="0"/>
          </a:p>
          <a:p>
            <a:endParaRPr lang="en-GB" dirty="0"/>
          </a:p>
          <a:p>
            <a:r>
              <a:rPr lang="en-GB" dirty="0"/>
              <a:t> </a:t>
            </a:r>
          </a:p>
        </p:txBody>
      </p:sp>
      <p:sp>
        <p:nvSpPr>
          <p:cNvPr id="4" name="Slide Number Placeholder 3"/>
          <p:cNvSpPr>
            <a:spLocks noGrp="1"/>
          </p:cNvSpPr>
          <p:nvPr>
            <p:ph type="sldNum" sz="quarter" idx="5"/>
          </p:nvPr>
        </p:nvSpPr>
        <p:spPr/>
        <p:txBody>
          <a:bodyPr/>
          <a:lstStyle/>
          <a:p>
            <a:fld id="{CE13DA62-D820-4354-AC8A-CDA0698682DB}" type="slidenum">
              <a:rPr lang="en-GB" smtClean="0"/>
              <a:t>15</a:t>
            </a:fld>
            <a:endParaRPr lang="en-GB"/>
          </a:p>
        </p:txBody>
      </p:sp>
    </p:spTree>
    <p:extLst>
      <p:ext uri="{BB962C8B-B14F-4D97-AF65-F5344CB8AC3E}">
        <p14:creationId xmlns:p14="http://schemas.microsoft.com/office/powerpoint/2010/main" val="403826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1" kern="1200" dirty="0">
                <a:solidFill>
                  <a:schemeClr val="tx1"/>
                </a:solidFill>
                <a:effectLst/>
                <a:latin typeface="+mn-lt"/>
                <a:ea typeface="+mn-ea"/>
                <a:cs typeface="+mn-cs"/>
              </a:rPr>
              <a:t>Title:</a:t>
            </a:r>
            <a:endParaRPr lang="en-GB" sz="1200" kern="1200" dirty="0">
              <a:solidFill>
                <a:schemeClr val="tx1"/>
              </a:solidFill>
              <a:effectLst/>
              <a:latin typeface="+mn-lt"/>
              <a:ea typeface="+mn-ea"/>
              <a:cs typeface="+mn-cs"/>
            </a:endParaRPr>
          </a:p>
          <a:p>
            <a:r>
              <a:rPr lang="en-GB" sz="1200" b="1" i="1"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Context:</a:t>
            </a:r>
          </a:p>
          <a:p>
            <a:r>
              <a:rPr lang="en-GB" sz="1200" kern="1200" dirty="0">
                <a:solidFill>
                  <a:schemeClr val="tx1"/>
                </a:solidFill>
                <a:effectLst/>
                <a:latin typeface="+mn-lt"/>
                <a:ea typeface="+mn-ea"/>
                <a:cs typeface="+mn-cs"/>
              </a:rPr>
              <a:t>It will be helpful to set the context for the activity by explaining the course, level, qualification and numbers of students.   Lab, classroom or field based?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Activity aims: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Set out the aims or learning outcomes for the activity.  Try to use active and student centred language.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E.g.  “For students to develop an appreciation of ……….”   good </a:t>
            </a:r>
          </a:p>
          <a:p>
            <a:r>
              <a:rPr lang="en-GB" sz="1200" kern="1200" dirty="0">
                <a:solidFill>
                  <a:schemeClr val="tx1"/>
                </a:solidFill>
                <a:effectLst/>
                <a:latin typeface="+mn-lt"/>
                <a:ea typeface="+mn-ea"/>
                <a:cs typeface="+mn-cs"/>
              </a:rPr>
              <a:t>	“To teach about x, y, z”  not so good.</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Why you developed the activity: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Why was the activity developed?  If this activity was developed in response to a problem or issue, say so.  Sustainable development, active learning, student feedback, comments from externals and peers, your own reflection  -  all are relevant.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What does the teacher need to do?</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Explain in enough detail to allow others to try this.  Be clear about staff input, preparatory activities, resources required, timings.</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Feedback on the activity from students and others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Initial feedback from students, module evaluations, externals’ or colleagues’ commentary, etc.  If working with outside organisations, their feedback is particularly valuable.</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Strengths and weaknesses of the activity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Think hard about what went well and what could be made even better.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Key words</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References (if appropriate):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These should be in Harvard format.</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Contact:</a:t>
            </a:r>
            <a:r>
              <a:rPr lang="en-GB" sz="1200" kern="1200" dirty="0">
                <a:solidFill>
                  <a:schemeClr val="tx1"/>
                </a:solidFill>
                <a:effectLst/>
                <a:latin typeface="+mn-lt"/>
                <a:ea typeface="+mn-ea"/>
                <a:cs typeface="+mn-cs"/>
              </a:rPr>
              <a:t> Name, University, email.</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16</a:t>
            </a:fld>
            <a:endParaRPr lang="en-GB"/>
          </a:p>
        </p:txBody>
      </p:sp>
    </p:spTree>
    <p:extLst>
      <p:ext uri="{BB962C8B-B14F-4D97-AF65-F5344CB8AC3E}">
        <p14:creationId xmlns:p14="http://schemas.microsoft.com/office/powerpoint/2010/main" val="921855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Towards the end of Stage 1 you will be introduced to the UK Professional Standards Framework, which is widely used in Great Britain to support the professional development of university teachers.</a:t>
            </a:r>
          </a:p>
          <a:p>
            <a:endParaRPr lang="en-GB" dirty="0"/>
          </a:p>
          <a:p>
            <a:r>
              <a:rPr lang="en-GB" dirty="0"/>
              <a:t>The </a:t>
            </a:r>
            <a:r>
              <a:rPr lang="en-GB" dirty="0" err="1"/>
              <a:t>PSF</a:t>
            </a:r>
            <a:r>
              <a:rPr lang="en-GB" dirty="0"/>
              <a:t> has defined the scope of teaching into three dimensions.</a:t>
            </a:r>
          </a:p>
          <a:p>
            <a:endParaRPr lang="en-GB" dirty="0"/>
          </a:p>
          <a:p>
            <a:r>
              <a:rPr lang="en-GB" dirty="0"/>
              <a:t>AREAS OF ACTIVITY:  these are the things that we do when we teach and support university students</a:t>
            </a:r>
          </a:p>
          <a:p>
            <a:endParaRPr lang="en-GB" dirty="0"/>
          </a:p>
          <a:p>
            <a:r>
              <a:rPr lang="en-GB" dirty="0"/>
              <a:t>CORE KNOWLEDGE: These are the different types of knowledge we need to teach effectively</a:t>
            </a:r>
          </a:p>
          <a:p>
            <a:endParaRPr lang="en-GB" dirty="0"/>
          </a:p>
          <a:p>
            <a:r>
              <a:rPr lang="en-GB" dirty="0"/>
              <a:t>PROFESSIONAL VALUES:  These are the values that support effective teaching.</a:t>
            </a:r>
          </a:p>
        </p:txBody>
      </p:sp>
      <p:sp>
        <p:nvSpPr>
          <p:cNvPr id="4" name="Slide Number Placeholder 3"/>
          <p:cNvSpPr>
            <a:spLocks noGrp="1"/>
          </p:cNvSpPr>
          <p:nvPr>
            <p:ph type="sldNum" sz="quarter" idx="10"/>
          </p:nvPr>
        </p:nvSpPr>
        <p:spPr/>
        <p:txBody>
          <a:bodyPr/>
          <a:lstStyle/>
          <a:p>
            <a:fld id="{B273AAB7-6C1A-4E1B-8170-507D7609494A}" type="slidenum">
              <a:rPr lang="en-GB" smtClean="0"/>
              <a:pPr/>
              <a:t>18</a:t>
            </a:fld>
            <a:endParaRPr lang="en-GB"/>
          </a:p>
        </p:txBody>
      </p:sp>
    </p:spTree>
    <p:extLst>
      <p:ext uri="{BB962C8B-B14F-4D97-AF65-F5344CB8AC3E}">
        <p14:creationId xmlns:p14="http://schemas.microsoft.com/office/powerpoint/2010/main" val="19989086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E13DA62-D820-4354-AC8A-CDA0698682DB}" type="slidenum">
              <a:rPr lang="en-GB" smtClean="0"/>
              <a:t>20</a:t>
            </a:fld>
            <a:endParaRPr lang="en-GB"/>
          </a:p>
        </p:txBody>
      </p:sp>
    </p:spTree>
    <p:extLst>
      <p:ext uri="{BB962C8B-B14F-4D97-AF65-F5344CB8AC3E}">
        <p14:creationId xmlns:p14="http://schemas.microsoft.com/office/powerpoint/2010/main" val="218768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aims of today’s session.</a:t>
            </a:r>
          </a:p>
        </p:txBody>
      </p:sp>
      <p:sp>
        <p:nvSpPr>
          <p:cNvPr id="4" name="Slide Number Placeholder 3"/>
          <p:cNvSpPr>
            <a:spLocks noGrp="1"/>
          </p:cNvSpPr>
          <p:nvPr>
            <p:ph type="sldNum" sz="quarter" idx="10"/>
          </p:nvPr>
        </p:nvSpPr>
        <p:spPr/>
        <p:txBody>
          <a:bodyPr/>
          <a:lstStyle/>
          <a:p>
            <a:fld id="{CE13DA62-D820-4354-AC8A-CDA0698682DB}" type="slidenum">
              <a:rPr lang="en-GB" smtClean="0"/>
              <a:t>2</a:t>
            </a:fld>
            <a:endParaRPr lang="en-GB"/>
          </a:p>
        </p:txBody>
      </p:sp>
    </p:spTree>
    <p:extLst>
      <p:ext uri="{BB962C8B-B14F-4D97-AF65-F5344CB8AC3E}">
        <p14:creationId xmlns:p14="http://schemas.microsoft.com/office/powerpoint/2010/main" val="1653545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Throughout the day you will be taking part in activities and discussions about your water and pollution teaching. By the end of the day you will have developed an Academic Professional Practice Action Plan.</a:t>
            </a:r>
          </a:p>
        </p:txBody>
      </p:sp>
      <p:sp>
        <p:nvSpPr>
          <p:cNvPr id="4" name="Slide Number Placeholder 3"/>
          <p:cNvSpPr>
            <a:spLocks noGrp="1"/>
          </p:cNvSpPr>
          <p:nvPr>
            <p:ph type="sldNum" sz="quarter" idx="10"/>
          </p:nvPr>
        </p:nvSpPr>
        <p:spPr/>
        <p:txBody>
          <a:bodyPr/>
          <a:lstStyle/>
          <a:p>
            <a:fld id="{B273AAB7-6C1A-4E1B-8170-507D7609494A}" type="slidenum">
              <a:rPr lang="en-GB" smtClean="0"/>
              <a:pPr/>
              <a:t>3</a:t>
            </a:fld>
            <a:endParaRPr lang="en-GB"/>
          </a:p>
        </p:txBody>
      </p:sp>
    </p:spTree>
    <p:extLst>
      <p:ext uri="{BB962C8B-B14F-4D97-AF65-F5344CB8AC3E}">
        <p14:creationId xmlns:p14="http://schemas.microsoft.com/office/powerpoint/2010/main" val="2023837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Academic Professional Practice supports the other strands of TIDE, both subject knowledge and teaching. </a:t>
            </a:r>
          </a:p>
        </p:txBody>
      </p:sp>
      <p:sp>
        <p:nvSpPr>
          <p:cNvPr id="4" name="Slide Number Placeholder 3"/>
          <p:cNvSpPr>
            <a:spLocks noGrp="1"/>
          </p:cNvSpPr>
          <p:nvPr>
            <p:ph type="sldNum" sz="quarter" idx="10"/>
          </p:nvPr>
        </p:nvSpPr>
        <p:spPr/>
        <p:txBody>
          <a:bodyPr/>
          <a:lstStyle/>
          <a:p>
            <a:fld id="{B273AAB7-6C1A-4E1B-8170-507D7609494A}" type="slidenum">
              <a:rPr lang="en-GB" smtClean="0"/>
              <a:pPr/>
              <a:t>4</a:t>
            </a:fld>
            <a:endParaRPr lang="en-GB"/>
          </a:p>
        </p:txBody>
      </p:sp>
    </p:spTree>
    <p:extLst>
      <p:ext uri="{BB962C8B-B14F-4D97-AF65-F5344CB8AC3E}">
        <p14:creationId xmlns:p14="http://schemas.microsoft.com/office/powerpoint/2010/main" val="1880574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many ways of writing about our teaching which will lead to quality enhancement.  It is also a route into the scholarship of learning and teaching (</a:t>
            </a:r>
            <a:r>
              <a:rPr lang="en-GB" dirty="0" err="1"/>
              <a:t>SOLT</a:t>
            </a:r>
            <a:r>
              <a:rPr lang="en-GB" dirty="0"/>
              <a:t>).</a:t>
            </a:r>
          </a:p>
          <a:p>
            <a:endParaRPr lang="en-GB" dirty="0"/>
          </a:p>
          <a:p>
            <a:r>
              <a:rPr lang="en-GB" dirty="0"/>
              <a:t>A private learning journal can help to build confidence in writing.  Sharing it with colleagues, and in turn reading their journals, will allow you to share problems and good practice.  Writing up case studies of your teaching in a blog helps a wider community of teachers, including new teachers looking for ideas.</a:t>
            </a:r>
          </a:p>
          <a:p>
            <a:endParaRPr lang="en-GB" dirty="0"/>
          </a:p>
          <a:p>
            <a:r>
              <a:rPr lang="en-GB" dirty="0"/>
              <a:t>The next stage is investigating our practice  -  trying something new and investigating how well it worked.  This will usually need quantitative or qualitative data about how students have responded to the innovation.  The next step is looking beyond our own teaching and investigating the teaching of our colleagues on modules, courses or qualifications.  As we scale up, we might investigate university policies and how well they are working.  The final stage is full educational research into higher education and higher learning.</a:t>
            </a:r>
          </a:p>
          <a:p>
            <a:endParaRPr lang="en-GB" dirty="0"/>
          </a:p>
          <a:p>
            <a:r>
              <a:rPr lang="en-GB" dirty="0"/>
              <a:t> </a:t>
            </a:r>
          </a:p>
        </p:txBody>
      </p:sp>
      <p:sp>
        <p:nvSpPr>
          <p:cNvPr id="4" name="Slide Number Placeholder 3"/>
          <p:cNvSpPr>
            <a:spLocks noGrp="1"/>
          </p:cNvSpPr>
          <p:nvPr>
            <p:ph type="sldNum" sz="quarter" idx="5"/>
          </p:nvPr>
        </p:nvSpPr>
        <p:spPr/>
        <p:txBody>
          <a:bodyPr/>
          <a:lstStyle/>
          <a:p>
            <a:fld id="{CE13DA62-D820-4354-AC8A-CDA0698682DB}" type="slidenum">
              <a:rPr lang="en-GB" smtClean="0"/>
              <a:t>6</a:t>
            </a:fld>
            <a:endParaRPr lang="en-GB"/>
          </a:p>
        </p:txBody>
      </p:sp>
    </p:spTree>
    <p:extLst>
      <p:ext uri="{BB962C8B-B14F-4D97-AF65-F5344CB8AC3E}">
        <p14:creationId xmlns:p14="http://schemas.microsoft.com/office/powerpoint/2010/main" val="2385800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Teaching is a practical skill.  We get better by practicing, thinking hard (reflecting) about what went well and what did  not, learning what we can do better next time, and having another go.</a:t>
            </a:r>
          </a:p>
          <a:p>
            <a:endParaRPr lang="en-GB" dirty="0"/>
          </a:p>
          <a:p>
            <a:r>
              <a:rPr lang="en-GB" dirty="0"/>
              <a:t>A learning journal helps the reflection process.  By writing about our teaching we have to think systematically and clearly.  Within the journal we record many different teaching experiences, and can make links between them.  We also have a permanent record of our teaching and our reflections, which allows us to return and reflect again and again in the light of future experience.</a:t>
            </a:r>
          </a:p>
        </p:txBody>
      </p:sp>
      <p:sp>
        <p:nvSpPr>
          <p:cNvPr id="4" name="Slide Number Placeholder 3"/>
          <p:cNvSpPr>
            <a:spLocks noGrp="1"/>
          </p:cNvSpPr>
          <p:nvPr>
            <p:ph type="sldNum" sz="quarter" idx="5"/>
          </p:nvPr>
        </p:nvSpPr>
        <p:spPr/>
        <p:txBody>
          <a:bodyPr/>
          <a:lstStyle/>
          <a:p>
            <a:fld id="{CE13DA62-D820-4354-AC8A-CDA0698682DB}" type="slidenum">
              <a:rPr lang="en-GB" smtClean="0"/>
              <a:t>7</a:t>
            </a:fld>
            <a:endParaRPr lang="en-GB"/>
          </a:p>
        </p:txBody>
      </p:sp>
    </p:spTree>
    <p:extLst>
      <p:ext uri="{BB962C8B-B14F-4D97-AF65-F5344CB8AC3E}">
        <p14:creationId xmlns:p14="http://schemas.microsoft.com/office/powerpoint/2010/main" val="1113403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Make the journal your own:  make the writing personal so that it reflects you as an individual</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Be honest:  because confronting difficulties honestly is the best way to make progress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Let words flow:  do not worry about presentation, just write!  This is why you may wish to keep the journal in your first language.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Use your own words:  explaining things in your own words is a powerful way to come to a deeper understanding of them</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Dig deeper:  As you think deeply about the strengths and challenges of your practice as a teacher, you will come to a clearer understanding, not only of what needs to continue and what needs to change, but also of the reasons why.</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Be flexible:  effective journal writing has many styles  -  try out alternative ways of writing and structuring your journal</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Write things up as soon as you can - you will remember a lot more.  Making even brief notes soon after a class or field trip can provide a framework that you can return to later to explore in greater depth</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Seek help if necessary:  from fellow participants on the TIDE programme, at a TIDE residential school, or from other colleagues.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Be selective:  teaching experiences that went really well and ones where problems arose are probably the best source material for journaling, especially when you are getting started.  This is because these will be the richest source of professional learning for you.</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8</a:t>
            </a:fld>
            <a:endParaRPr lang="en-GB"/>
          </a:p>
        </p:txBody>
      </p:sp>
    </p:spTree>
    <p:extLst>
      <p:ext uri="{BB962C8B-B14F-4D97-AF65-F5344CB8AC3E}">
        <p14:creationId xmlns:p14="http://schemas.microsoft.com/office/powerpoint/2010/main" val="1552312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Tell a story to yourself ……</a:t>
            </a:r>
          </a:p>
        </p:txBody>
      </p:sp>
      <p:sp>
        <p:nvSpPr>
          <p:cNvPr id="4" name="Slide Number Placeholder 3"/>
          <p:cNvSpPr>
            <a:spLocks noGrp="1"/>
          </p:cNvSpPr>
          <p:nvPr>
            <p:ph type="sldNum" sz="quarter" idx="5"/>
          </p:nvPr>
        </p:nvSpPr>
        <p:spPr/>
        <p:txBody>
          <a:bodyPr/>
          <a:lstStyle/>
          <a:p>
            <a:fld id="{CE13DA62-D820-4354-AC8A-CDA0698682DB}" type="slidenum">
              <a:rPr lang="en-GB" smtClean="0"/>
              <a:t>9</a:t>
            </a:fld>
            <a:endParaRPr lang="en-GB"/>
          </a:p>
        </p:txBody>
      </p:sp>
    </p:spTree>
    <p:extLst>
      <p:ext uri="{BB962C8B-B14F-4D97-AF65-F5344CB8AC3E}">
        <p14:creationId xmlns:p14="http://schemas.microsoft.com/office/powerpoint/2010/main" val="996989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are now moving on from the shared learning journal example to shared case studies.</a:t>
            </a:r>
          </a:p>
          <a:p>
            <a:endParaRPr lang="en-GB" dirty="0"/>
          </a:p>
          <a:p>
            <a:endParaRPr lang="en-GB" dirty="0"/>
          </a:p>
          <a:p>
            <a:r>
              <a:rPr lang="en-GB" dirty="0"/>
              <a:t> </a:t>
            </a:r>
          </a:p>
        </p:txBody>
      </p:sp>
      <p:sp>
        <p:nvSpPr>
          <p:cNvPr id="4" name="Slide Number Placeholder 3"/>
          <p:cNvSpPr>
            <a:spLocks noGrp="1"/>
          </p:cNvSpPr>
          <p:nvPr>
            <p:ph type="sldNum" sz="quarter" idx="5"/>
          </p:nvPr>
        </p:nvSpPr>
        <p:spPr/>
        <p:txBody>
          <a:bodyPr/>
          <a:lstStyle/>
          <a:p>
            <a:fld id="{CE13DA62-D820-4354-AC8A-CDA0698682DB}" type="slidenum">
              <a:rPr lang="en-GB" smtClean="0"/>
              <a:t>10</a:t>
            </a:fld>
            <a:endParaRPr lang="en-GB"/>
          </a:p>
        </p:txBody>
      </p:sp>
    </p:spTree>
    <p:extLst>
      <p:ext uri="{BB962C8B-B14F-4D97-AF65-F5344CB8AC3E}">
        <p14:creationId xmlns:p14="http://schemas.microsoft.com/office/powerpoint/2010/main" val="29471582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97003" y="2081216"/>
            <a:ext cx="11192959" cy="3271410"/>
          </a:xfrm>
        </p:spPr>
        <p:txBody>
          <a:bodyPr/>
          <a:lstStyle>
            <a:lvl1pPr>
              <a:lnSpc>
                <a:spcPts val="3515"/>
              </a:lnSpc>
              <a:defRPr sz="4217">
                <a:solidFill>
                  <a:schemeClr val="bg1"/>
                </a:solidFill>
              </a:defRPr>
            </a:lvl1pPr>
          </a:lstStyle>
          <a:p>
            <a:r>
              <a:rPr lang="en-US" dirty="0"/>
              <a:t>Click to edit Master title style</a:t>
            </a:r>
            <a:endParaRPr lang="en-GB" dirty="0"/>
          </a:p>
        </p:txBody>
      </p:sp>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Tree>
    <p:extLst>
      <p:ext uri="{BB962C8B-B14F-4D97-AF65-F5344CB8AC3E}">
        <p14:creationId xmlns:p14="http://schemas.microsoft.com/office/powerpoint/2010/main" val="299970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627649" y="258878"/>
            <a:ext cx="1213083"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12192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984"/>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838020" y="364883"/>
            <a:ext cx="10515963" cy="623852"/>
          </a:xfrm>
          <a:prstGeom prst="rect">
            <a:avLst/>
          </a:prstGeom>
        </p:spPr>
        <p:txBody>
          <a:bodyPr/>
          <a:lstStyle>
            <a:lvl1pPr>
              <a:defRPr sz="2531">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3254" y="210364"/>
            <a:ext cx="1287479" cy="544365"/>
          </a:xfrm>
          <a:prstGeom prst="rect">
            <a:avLst/>
          </a:prstGeom>
        </p:spPr>
      </p:pic>
    </p:spTree>
    <p:extLst>
      <p:ext uri="{BB962C8B-B14F-4D97-AF65-F5344CB8AC3E}">
        <p14:creationId xmlns:p14="http://schemas.microsoft.com/office/powerpoint/2010/main" val="1421586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828"/>
          </a:p>
        </p:txBody>
      </p:sp>
      <p:sp>
        <p:nvSpPr>
          <p:cNvPr id="6" name="Title 1"/>
          <p:cNvSpPr>
            <a:spLocks noGrp="1"/>
          </p:cNvSpPr>
          <p:nvPr>
            <p:ph type="ctrTitle" hasCustomPrompt="1"/>
          </p:nvPr>
        </p:nvSpPr>
        <p:spPr>
          <a:xfrm>
            <a:off x="497005" y="2081216"/>
            <a:ext cx="11192959" cy="3271411"/>
          </a:xfrm>
          <a:prstGeom prst="rect">
            <a:avLst/>
          </a:prstGeom>
        </p:spPr>
        <p:txBody>
          <a:bodyPr/>
          <a:lstStyle>
            <a:lvl1pPr algn="ctr">
              <a:lnSpc>
                <a:spcPts val="3515"/>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3431094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1" y="6277314"/>
            <a:ext cx="644975"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4758520" y="5188887"/>
            <a:ext cx="6456851"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3163" dirty="0"/>
          </a:p>
        </p:txBody>
      </p:sp>
    </p:spTree>
    <p:extLst>
      <p:ext uri="{BB962C8B-B14F-4D97-AF65-F5344CB8AC3E}">
        <p14:creationId xmlns:p14="http://schemas.microsoft.com/office/powerpoint/2010/main" val="58411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12192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a:solidFill>
                <a:prstClr val="white"/>
              </a:solidFill>
            </a:endParaRPr>
          </a:p>
        </p:txBody>
      </p:sp>
      <p:sp>
        <p:nvSpPr>
          <p:cNvPr id="6" name="Title 1"/>
          <p:cNvSpPr>
            <a:spLocks noGrp="1"/>
          </p:cNvSpPr>
          <p:nvPr>
            <p:ph type="ctrTitle"/>
          </p:nvPr>
        </p:nvSpPr>
        <p:spPr>
          <a:xfrm>
            <a:off x="497003" y="2081216"/>
            <a:ext cx="11192959" cy="3271410"/>
          </a:xfrm>
        </p:spPr>
        <p:txBody>
          <a:bodyPr/>
          <a:lstStyle>
            <a:lvl1pPr>
              <a:lnSpc>
                <a:spcPts val="3515"/>
              </a:lnSpc>
              <a:defRPr sz="4217">
                <a:solidFill>
                  <a:schemeClr val="bg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4158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empty red">
    <p:spTree>
      <p:nvGrpSpPr>
        <p:cNvPr id="1" name=""/>
        <p:cNvGrpSpPr/>
        <p:nvPr/>
      </p:nvGrpSpPr>
      <p:grpSpPr>
        <a:xfrm>
          <a:off x="0" y="0"/>
          <a:ext cx="0" cy="0"/>
          <a:chOff x="0" y="0"/>
          <a:chExt cx="0" cy="0"/>
        </a:xfrm>
      </p:grpSpPr>
      <p:sp>
        <p:nvSpPr>
          <p:cNvPr id="7" name="Oval 6"/>
          <p:cNvSpPr/>
          <p:nvPr userDrawn="1"/>
        </p:nvSpPr>
        <p:spPr>
          <a:xfrm>
            <a:off x="11375012" y="6484198"/>
            <a:ext cx="274534" cy="205808"/>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dirty="0">
              <a:solidFill>
                <a:prstClr val="white"/>
              </a:solidFill>
            </a:endParaRPr>
          </a:p>
        </p:txBody>
      </p:sp>
      <p:sp>
        <p:nvSpPr>
          <p:cNvPr id="9" name="Slide Number Placeholder 5"/>
          <p:cNvSpPr>
            <a:spLocks noGrp="1"/>
          </p:cNvSpPr>
          <p:nvPr>
            <p:ph type="sldNum" sz="quarter" idx="4"/>
          </p:nvPr>
        </p:nvSpPr>
        <p:spPr>
          <a:xfrm>
            <a:off x="11283499" y="6398505"/>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132912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11505070" y="6277313"/>
            <a:ext cx="644975" cy="567934"/>
          </a:xfrm>
        </p:spPr>
        <p:txBody>
          <a:bodyPr/>
          <a:lstStyle/>
          <a:p>
            <a:pPr algn="ctr"/>
            <a:fld id="{C0BADC3D-1509-2C4E-AB5E-AF0356668A88}" type="slidenum">
              <a:rPr lang="en-GB" smtClean="0"/>
              <a:pPr algn="ctr"/>
              <a:t>‹#›</a:t>
            </a:fld>
            <a:endParaRPr lang="en-GB" dirty="0"/>
          </a:p>
        </p:txBody>
      </p:sp>
      <p:sp>
        <p:nvSpPr>
          <p:cNvPr id="4" name="Title 1"/>
          <p:cNvSpPr>
            <a:spLocks noGrp="1"/>
          </p:cNvSpPr>
          <p:nvPr>
            <p:ph type="title"/>
          </p:nvPr>
        </p:nvSpPr>
        <p:spPr>
          <a:xfrm>
            <a:off x="589179" y="256645"/>
            <a:ext cx="7391526" cy="931733"/>
          </a:xfrm>
          <a:prstGeom prst="rect">
            <a:avLst/>
          </a:prstGeom>
        </p:spPr>
        <p:txBody>
          <a:bodyPr/>
          <a:lstStyle/>
          <a:p>
            <a:r>
              <a:rPr lang="en-US" dirty="0"/>
              <a:t>Click to edit Master title style</a:t>
            </a:r>
            <a:endParaRPr lang="en-GB" dirty="0"/>
          </a:p>
        </p:txBody>
      </p:sp>
      <p:pic>
        <p:nvPicPr>
          <p:cNvPr id="5" name="Picture 4"/>
          <p:cNvPicPr>
            <a:picLocks noChangeAspect="1"/>
          </p:cNvPicPr>
          <p:nvPr userDrawn="1"/>
        </p:nvPicPr>
        <p:blipFill>
          <a:blip r:embed="rId2"/>
          <a:stretch>
            <a:fillRect/>
          </a:stretch>
        </p:blipFill>
        <p:spPr>
          <a:xfrm>
            <a:off x="10127528" y="256645"/>
            <a:ext cx="1881023" cy="835993"/>
          </a:xfrm>
          <a:prstGeom prst="rect">
            <a:avLst/>
          </a:prstGeom>
        </p:spPr>
      </p:pic>
    </p:spTree>
    <p:extLst>
      <p:ext uri="{BB962C8B-B14F-4D97-AF65-F5344CB8AC3E}">
        <p14:creationId xmlns:p14="http://schemas.microsoft.com/office/powerpoint/2010/main" val="308292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66250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127E0-871C-47E6-82B4-289DEE7D53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6AAE6D-4F27-4FB3-AE57-3FA424F739F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2DF9B5-1B04-41C1-8BC3-B120CA59AC69}"/>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7D62D667-8966-4D1A-A19A-DF628160DE2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B1A9E83-9AFC-40B4-8503-B032FFEABF48}"/>
              </a:ext>
            </a:extLst>
          </p:cNvPr>
          <p:cNvSpPr>
            <a:spLocks noGrp="1"/>
          </p:cNvSpPr>
          <p:nvPr>
            <p:ph type="sldNum" sz="quarter" idx="12"/>
          </p:nvPr>
        </p:nvSpPr>
        <p:spPr/>
        <p:txBody>
          <a:bodyPr/>
          <a:lstStyle>
            <a:lvl1pPr>
              <a:defRPr/>
            </a:lvl1pPr>
          </a:lstStyle>
          <a:p>
            <a:fld id="{07695F31-D847-4DDC-A4D3-AD27803E7AA2}" type="slidenum">
              <a:rPr lang="en-GB" altLang="en-US"/>
              <a:pPr/>
              <a:t>‹#›</a:t>
            </a:fld>
            <a:endParaRPr lang="en-GB" altLang="en-US"/>
          </a:p>
        </p:txBody>
      </p:sp>
    </p:spTree>
    <p:extLst>
      <p:ext uri="{BB962C8B-B14F-4D97-AF65-F5344CB8AC3E}">
        <p14:creationId xmlns:p14="http://schemas.microsoft.com/office/powerpoint/2010/main" val="425320104"/>
      </p:ext>
    </p:extLst>
  </p:cSld>
  <p:clrMapOvr>
    <a:masterClrMapping/>
  </p:clrMapOvr>
  <p:transition advClick="0" advTm="2100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Title and Content_Blue">
    <p:spTree>
      <p:nvGrpSpPr>
        <p:cNvPr id="1" name=""/>
        <p:cNvGrpSpPr/>
        <p:nvPr/>
      </p:nvGrpSpPr>
      <p:grpSpPr>
        <a:xfrm>
          <a:off x="0" y="0"/>
          <a:ext cx="0" cy="0"/>
          <a:chOff x="0" y="0"/>
          <a:chExt cx="0" cy="0"/>
        </a:xfrm>
      </p:grpSpPr>
      <p:sp>
        <p:nvSpPr>
          <p:cNvPr id="10" name="Oval 9"/>
          <p:cNvSpPr/>
          <p:nvPr userDrawn="1"/>
        </p:nvSpPr>
        <p:spPr>
          <a:xfrm>
            <a:off x="11375011" y="6484198"/>
            <a:ext cx="274534" cy="205808"/>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265"/>
          </a:p>
        </p:txBody>
      </p:sp>
      <p:sp>
        <p:nvSpPr>
          <p:cNvPr id="9" name="Slide Number Placeholder 5"/>
          <p:cNvSpPr>
            <a:spLocks noGrp="1"/>
          </p:cNvSpPr>
          <p:nvPr>
            <p:ph type="sldNum" sz="quarter" idx="4"/>
          </p:nvPr>
        </p:nvSpPr>
        <p:spPr>
          <a:xfrm>
            <a:off x="11283498" y="6398505"/>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a:fld id="{C0BADC3D-1509-2C4E-AB5E-AF0356668A88}" type="slidenum">
              <a:rPr lang="en-GB" smtClean="0"/>
              <a:pPr algn="ctr"/>
              <a:t>‹#›</a:t>
            </a:fld>
            <a:endParaRPr lang="en-GB" dirty="0"/>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391447" y="0"/>
            <a:ext cx="2800552" cy="2091077"/>
          </a:xfrm>
          <a:prstGeom prst="rect">
            <a:avLst/>
          </a:prstGeom>
        </p:spPr>
      </p:pic>
      <p:pic>
        <p:nvPicPr>
          <p:cNvPr id="7" name="Picture 6" descr="OU ICON.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100957" y="255157"/>
            <a:ext cx="712415" cy="623886"/>
          </a:xfrm>
          <a:prstGeom prst="rect">
            <a:avLst/>
          </a:prstGeom>
        </p:spPr>
      </p:pic>
      <p:sp>
        <p:nvSpPr>
          <p:cNvPr id="12" name="Subtitle 2"/>
          <p:cNvSpPr>
            <a:spLocks noGrp="1"/>
          </p:cNvSpPr>
          <p:nvPr>
            <p:ph type="subTitle" idx="13"/>
          </p:nvPr>
        </p:nvSpPr>
        <p:spPr>
          <a:xfrm>
            <a:off x="675943" y="1087056"/>
            <a:ext cx="8913447" cy="302869"/>
          </a:xfrm>
        </p:spPr>
        <p:txBody>
          <a:bodyPr wrap="square">
            <a:spAutoFit/>
          </a:bodyPr>
          <a:lstStyle>
            <a:lvl1pPr marL="0" indent="0" algn="l">
              <a:lnSpc>
                <a:spcPct val="100000"/>
              </a:lnSpc>
              <a:spcBef>
                <a:spcPts val="0"/>
              </a:spcBef>
              <a:spcAft>
                <a:spcPts val="0"/>
              </a:spcAft>
              <a:buNone/>
              <a:defRPr sz="1968">
                <a:solidFill>
                  <a:schemeClr val="tx1"/>
                </a:solidFill>
              </a:defRPr>
            </a:lvl1pPr>
            <a:lvl2pPr marL="457079" indent="0" algn="ctr">
              <a:buNone/>
              <a:defRPr>
                <a:solidFill>
                  <a:schemeClr val="tx1">
                    <a:tint val="75000"/>
                  </a:schemeClr>
                </a:solidFill>
              </a:defRPr>
            </a:lvl2pPr>
            <a:lvl3pPr marL="914157" indent="0" algn="ctr">
              <a:buNone/>
              <a:defRPr>
                <a:solidFill>
                  <a:schemeClr val="tx1">
                    <a:tint val="75000"/>
                  </a:schemeClr>
                </a:solidFill>
              </a:defRPr>
            </a:lvl3pPr>
            <a:lvl4pPr marL="1371236" indent="0" algn="ctr">
              <a:buNone/>
              <a:defRPr>
                <a:solidFill>
                  <a:schemeClr val="tx1">
                    <a:tint val="75000"/>
                  </a:schemeClr>
                </a:solidFill>
              </a:defRPr>
            </a:lvl4pPr>
            <a:lvl5pPr marL="1828315" indent="0" algn="ctr">
              <a:buNone/>
              <a:defRPr>
                <a:solidFill>
                  <a:schemeClr val="tx1">
                    <a:tint val="75000"/>
                  </a:schemeClr>
                </a:solidFill>
              </a:defRPr>
            </a:lvl5pPr>
            <a:lvl6pPr marL="2285394" indent="0" algn="ctr">
              <a:buNone/>
              <a:defRPr>
                <a:solidFill>
                  <a:schemeClr val="tx1">
                    <a:tint val="75000"/>
                  </a:schemeClr>
                </a:solidFill>
              </a:defRPr>
            </a:lvl6pPr>
            <a:lvl7pPr marL="2742472" indent="0" algn="ctr">
              <a:buNone/>
              <a:defRPr>
                <a:solidFill>
                  <a:schemeClr val="tx1">
                    <a:tint val="75000"/>
                  </a:schemeClr>
                </a:solidFill>
              </a:defRPr>
            </a:lvl7pPr>
            <a:lvl8pPr marL="3199551" indent="0" algn="ctr">
              <a:buNone/>
              <a:defRPr>
                <a:solidFill>
                  <a:schemeClr val="tx1">
                    <a:tint val="75000"/>
                  </a:schemeClr>
                </a:solidFill>
              </a:defRPr>
            </a:lvl8pPr>
            <a:lvl9pPr marL="3656629" indent="0" algn="ctr">
              <a:buNone/>
              <a:defRPr>
                <a:solidFill>
                  <a:schemeClr val="tx1">
                    <a:tint val="75000"/>
                  </a:schemeClr>
                </a:solidFill>
              </a:defRPr>
            </a:lvl9pPr>
          </a:lstStyle>
          <a:p>
            <a:r>
              <a:rPr lang="en-US"/>
              <a:t>Click to edit Master subtitle style</a:t>
            </a:r>
            <a:endParaRPr lang="en-GB" dirty="0"/>
          </a:p>
        </p:txBody>
      </p:sp>
      <p:sp>
        <p:nvSpPr>
          <p:cNvPr id="13" name="Title 1"/>
          <p:cNvSpPr>
            <a:spLocks noGrp="1"/>
          </p:cNvSpPr>
          <p:nvPr>
            <p:ph type="title"/>
          </p:nvPr>
        </p:nvSpPr>
        <p:spPr>
          <a:xfrm>
            <a:off x="670982" y="293043"/>
            <a:ext cx="8916887" cy="581174"/>
          </a:xfrm>
        </p:spPr>
        <p:txBody>
          <a:bodyPr/>
          <a:lstStyle>
            <a:lvl1pPr>
              <a:defRPr>
                <a:solidFill>
                  <a:srgbClr val="0B55A8"/>
                </a:solidFill>
              </a:defRPr>
            </a:lvl1pPr>
          </a:lstStyle>
          <a:p>
            <a:r>
              <a:rPr lang="en-US"/>
              <a:t>Click to edit Master title style</a:t>
            </a:r>
            <a:endParaRPr lang="en-GB" dirty="0"/>
          </a:p>
        </p:txBody>
      </p:sp>
      <p:sp>
        <p:nvSpPr>
          <p:cNvPr id="14" name="Content Placeholder 2"/>
          <p:cNvSpPr>
            <a:spLocks noGrp="1"/>
          </p:cNvSpPr>
          <p:nvPr>
            <p:ph idx="1"/>
          </p:nvPr>
        </p:nvSpPr>
        <p:spPr>
          <a:xfrm>
            <a:off x="675941" y="1915050"/>
            <a:ext cx="10853009" cy="4373902"/>
          </a:xfrm>
        </p:spPr>
        <p:txBody>
          <a:bodyPr/>
          <a:lstStyle>
            <a:lvl1pPr>
              <a:buClr>
                <a:schemeClr val="accent2"/>
              </a:buClr>
              <a:defRPr/>
            </a:lvl1pPr>
            <a:lvl2pPr>
              <a:buClr>
                <a:schemeClr val="accent2"/>
              </a:buClr>
              <a:defRPr/>
            </a:lvl2pPr>
            <a:lvl3pPr>
              <a:buClr>
                <a:schemeClr val="accent2"/>
              </a:buClr>
              <a:defRPr/>
            </a:lvl3pPr>
          </a:lstStyle>
          <a:p>
            <a:pPr lvl="0"/>
            <a:r>
              <a:rPr lang="en-US"/>
              <a:t>Click to edit Master text styles</a:t>
            </a:r>
          </a:p>
        </p:txBody>
      </p:sp>
      <p:cxnSp>
        <p:nvCxnSpPr>
          <p:cNvPr id="15" name="Straight Connector 14"/>
          <p:cNvCxnSpPr/>
          <p:nvPr userDrawn="1"/>
        </p:nvCxnSpPr>
        <p:spPr>
          <a:xfrm>
            <a:off x="667338" y="892976"/>
            <a:ext cx="8439860" cy="0"/>
          </a:xfrm>
          <a:prstGeom prst="line">
            <a:avLst/>
          </a:prstGeom>
          <a:ln w="38100" cap="rnd">
            <a:solidFill>
              <a:schemeClr val="accent2"/>
            </a:solidFill>
            <a:prstDash val="sysDot"/>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0189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11536392" y="6364967"/>
            <a:ext cx="655608"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z="1200" smtClean="0"/>
              <a:pPr/>
              <a:t>‹#›</a:t>
            </a:fld>
            <a:endParaRPr lang="en-US" sz="120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518402" y="761443"/>
            <a:ext cx="9890807"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576000" y="544318"/>
            <a:ext cx="168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518402" y="1150618"/>
            <a:ext cx="11017991"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106287926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11536392" y="6364967"/>
            <a:ext cx="655608"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z="1200" smtClean="0"/>
              <a:pPr/>
              <a:t>‹#›</a:t>
            </a:fld>
            <a:endParaRPr lang="en-US" sz="120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518402" y="761443"/>
            <a:ext cx="9890807"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518402" y="1150619"/>
            <a:ext cx="340335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4114707" y="1150618"/>
            <a:ext cx="340335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7711013" y="1150615"/>
            <a:ext cx="3825380"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576000" y="544318"/>
            <a:ext cx="168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9766687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8.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1" y="6303424"/>
            <a:ext cx="12192000" cy="55457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079"/>
            <a:endParaRPr lang="en-GB" sz="1828">
              <a:solidFill>
                <a:prstClr val="white"/>
              </a:solidFill>
            </a:endParaRPr>
          </a:p>
        </p:txBody>
      </p:sp>
      <p:sp>
        <p:nvSpPr>
          <p:cNvPr id="2" name="Title Placeholder 1"/>
          <p:cNvSpPr>
            <a:spLocks noGrp="1"/>
          </p:cNvSpPr>
          <p:nvPr>
            <p:ph type="title"/>
          </p:nvPr>
        </p:nvSpPr>
        <p:spPr>
          <a:xfrm>
            <a:off x="575723" y="265254"/>
            <a:ext cx="10447410" cy="530506"/>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p:cNvSpPr>
            <a:spLocks noGrp="1"/>
          </p:cNvSpPr>
          <p:nvPr>
            <p:ph type="body" idx="1"/>
          </p:nvPr>
        </p:nvSpPr>
        <p:spPr>
          <a:xfrm>
            <a:off x="580683" y="2187436"/>
            <a:ext cx="10948191" cy="240378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1678153" y="6480122"/>
            <a:ext cx="471892" cy="365125"/>
          </a:xfrm>
          <a:prstGeom prst="rect">
            <a:avLst/>
          </a:prstGeom>
        </p:spPr>
        <p:txBody>
          <a:bodyPr vert="horz" lIns="130055" tIns="65028" rIns="130055" bIns="65028" rtlCol="0" anchor="ctr"/>
          <a:lstStyle>
            <a:lvl1pPr algn="r">
              <a:defRPr sz="703">
                <a:solidFill>
                  <a:srgbClr val="FFFFFF"/>
                </a:solidFill>
              </a:defRPr>
            </a:lvl1pPr>
          </a:lstStyle>
          <a:p>
            <a:pPr algn="ctr" defTabSz="457079"/>
            <a:fld id="{C0BADC3D-1509-2C4E-AB5E-AF0356668A88}" type="slidenum">
              <a:rPr lang="en-GB" smtClean="0"/>
              <a:pPr algn="ctr" defTabSz="457079"/>
              <a:t>‹#›</a:t>
            </a:fld>
            <a:endParaRPr lang="en-GB" dirty="0"/>
          </a:p>
        </p:txBody>
      </p:sp>
      <p:pic>
        <p:nvPicPr>
          <p:cNvPr id="4" name="Picture 3"/>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865751" y="235360"/>
            <a:ext cx="1051447" cy="706313"/>
          </a:xfrm>
          <a:prstGeom prst="rect">
            <a:avLst/>
          </a:prstGeom>
        </p:spPr>
      </p:pic>
    </p:spTree>
    <p:extLst>
      <p:ext uri="{BB962C8B-B14F-4D97-AF65-F5344CB8AC3E}">
        <p14:creationId xmlns:p14="http://schemas.microsoft.com/office/powerpoint/2010/main" val="4247305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457079" rtl="0" eaLnBrk="1" latinLnBrk="0" hangingPunct="1">
        <a:lnSpc>
          <a:spcPts val="3655"/>
        </a:lnSpc>
        <a:spcBef>
          <a:spcPts val="0"/>
        </a:spcBef>
        <a:buNone/>
        <a:defRPr sz="3163" b="1" kern="1200">
          <a:solidFill>
            <a:schemeClr val="tx1"/>
          </a:solidFill>
          <a:latin typeface="+mj-lt"/>
          <a:ea typeface="+mj-ea"/>
          <a:cs typeface="+mj-cs"/>
        </a:defRPr>
      </a:lvl1pPr>
    </p:titleStyle>
    <p:bodyStyle>
      <a:lvl1pPr marL="185232" indent="-185232" algn="l" defTabSz="457079" rtl="0" eaLnBrk="1" latinLnBrk="0" hangingPunct="1">
        <a:lnSpc>
          <a:spcPts val="1828"/>
        </a:lnSpc>
        <a:spcBef>
          <a:spcPts val="773"/>
        </a:spcBef>
        <a:spcAft>
          <a:spcPts val="562"/>
        </a:spcAft>
        <a:buClr>
          <a:schemeClr val="accent3"/>
        </a:buClr>
        <a:buSzPct val="90000"/>
        <a:buFont typeface="Lucida Grande"/>
        <a:buChar char="●"/>
        <a:defRPr sz="1687" kern="1200">
          <a:solidFill>
            <a:schemeClr val="tx1"/>
          </a:solidFill>
          <a:latin typeface="+mn-lt"/>
          <a:ea typeface="+mn-ea"/>
          <a:cs typeface="+mn-cs"/>
        </a:defRPr>
      </a:lvl1pPr>
      <a:lvl2pPr marL="389433" indent="-156220" algn="l" defTabSz="457079"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24" indent="-241024" algn="l" defTabSz="457079"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79"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933" indent="-228540" algn="l" defTabSz="457079" rtl="0" eaLnBrk="1" latinLnBrk="0" hangingPunct="1">
        <a:spcBef>
          <a:spcPct val="20000"/>
        </a:spcBef>
        <a:buFont typeface="Arial"/>
        <a:buChar char="•"/>
        <a:defRPr sz="1968" kern="1200">
          <a:solidFill>
            <a:schemeClr val="tx1"/>
          </a:solidFill>
          <a:latin typeface="+mn-lt"/>
          <a:ea typeface="+mn-ea"/>
          <a:cs typeface="+mn-cs"/>
        </a:defRPr>
      </a:lvl6pPr>
      <a:lvl7pPr marL="2971011" indent="-228540" algn="l" defTabSz="457079" rtl="0" eaLnBrk="1" latinLnBrk="0" hangingPunct="1">
        <a:spcBef>
          <a:spcPct val="20000"/>
        </a:spcBef>
        <a:buFont typeface="Arial"/>
        <a:buChar char="•"/>
        <a:defRPr sz="1968" kern="1200">
          <a:solidFill>
            <a:schemeClr val="tx1"/>
          </a:solidFill>
          <a:latin typeface="+mn-lt"/>
          <a:ea typeface="+mn-ea"/>
          <a:cs typeface="+mn-cs"/>
        </a:defRPr>
      </a:lvl7pPr>
      <a:lvl8pPr marL="3428090" indent="-228540" algn="l" defTabSz="457079" rtl="0" eaLnBrk="1" latinLnBrk="0" hangingPunct="1">
        <a:spcBef>
          <a:spcPct val="20000"/>
        </a:spcBef>
        <a:buFont typeface="Arial"/>
        <a:buChar char="•"/>
        <a:defRPr sz="1968" kern="1200">
          <a:solidFill>
            <a:schemeClr val="tx1"/>
          </a:solidFill>
          <a:latin typeface="+mn-lt"/>
          <a:ea typeface="+mn-ea"/>
          <a:cs typeface="+mn-cs"/>
        </a:defRPr>
      </a:lvl8pPr>
      <a:lvl9pPr marL="3885169" indent="-228540" algn="l" defTabSz="457079" rtl="0" eaLnBrk="1" latinLnBrk="0" hangingPunct="1">
        <a:spcBef>
          <a:spcPct val="20000"/>
        </a:spcBef>
        <a:buFont typeface="Arial"/>
        <a:buChar char="•"/>
        <a:defRPr sz="1968" kern="1200">
          <a:solidFill>
            <a:schemeClr val="tx1"/>
          </a:solidFill>
          <a:latin typeface="+mn-lt"/>
          <a:ea typeface="+mn-ea"/>
          <a:cs typeface="+mn-cs"/>
        </a:defRPr>
      </a:lvl9pPr>
    </p:bodyStyle>
    <p:otherStyle>
      <a:defPPr>
        <a:defRPr lang="en-US"/>
      </a:defPPr>
      <a:lvl1pPr marL="0" algn="l" defTabSz="457079" rtl="0" eaLnBrk="1" latinLnBrk="0" hangingPunct="1">
        <a:defRPr sz="1828" kern="1200">
          <a:solidFill>
            <a:schemeClr val="tx1"/>
          </a:solidFill>
          <a:latin typeface="+mn-lt"/>
          <a:ea typeface="+mn-ea"/>
          <a:cs typeface="+mn-cs"/>
        </a:defRPr>
      </a:lvl1pPr>
      <a:lvl2pPr marL="457079" algn="l" defTabSz="457079" rtl="0" eaLnBrk="1" latinLnBrk="0" hangingPunct="1">
        <a:defRPr sz="1828" kern="1200">
          <a:solidFill>
            <a:schemeClr val="tx1"/>
          </a:solidFill>
          <a:latin typeface="+mn-lt"/>
          <a:ea typeface="+mn-ea"/>
          <a:cs typeface="+mn-cs"/>
        </a:defRPr>
      </a:lvl2pPr>
      <a:lvl3pPr marL="914157" algn="l" defTabSz="457079" rtl="0" eaLnBrk="1" latinLnBrk="0" hangingPunct="1">
        <a:defRPr sz="1828" kern="1200">
          <a:solidFill>
            <a:schemeClr val="tx1"/>
          </a:solidFill>
          <a:latin typeface="+mn-lt"/>
          <a:ea typeface="+mn-ea"/>
          <a:cs typeface="+mn-cs"/>
        </a:defRPr>
      </a:lvl3pPr>
      <a:lvl4pPr marL="1371236" algn="l" defTabSz="457079" rtl="0" eaLnBrk="1" latinLnBrk="0" hangingPunct="1">
        <a:defRPr sz="1828" kern="1200">
          <a:solidFill>
            <a:schemeClr val="tx1"/>
          </a:solidFill>
          <a:latin typeface="+mn-lt"/>
          <a:ea typeface="+mn-ea"/>
          <a:cs typeface="+mn-cs"/>
        </a:defRPr>
      </a:lvl4pPr>
      <a:lvl5pPr marL="1828315" algn="l" defTabSz="457079" rtl="0" eaLnBrk="1" latinLnBrk="0" hangingPunct="1">
        <a:defRPr sz="1828" kern="1200">
          <a:solidFill>
            <a:schemeClr val="tx1"/>
          </a:solidFill>
          <a:latin typeface="+mn-lt"/>
          <a:ea typeface="+mn-ea"/>
          <a:cs typeface="+mn-cs"/>
        </a:defRPr>
      </a:lvl5pPr>
      <a:lvl6pPr marL="2285394" algn="l" defTabSz="457079" rtl="0" eaLnBrk="1" latinLnBrk="0" hangingPunct="1">
        <a:defRPr sz="1828" kern="1200">
          <a:solidFill>
            <a:schemeClr val="tx1"/>
          </a:solidFill>
          <a:latin typeface="+mn-lt"/>
          <a:ea typeface="+mn-ea"/>
          <a:cs typeface="+mn-cs"/>
        </a:defRPr>
      </a:lvl6pPr>
      <a:lvl7pPr marL="2742472" algn="l" defTabSz="457079" rtl="0" eaLnBrk="1" latinLnBrk="0" hangingPunct="1">
        <a:defRPr sz="1828" kern="1200">
          <a:solidFill>
            <a:schemeClr val="tx1"/>
          </a:solidFill>
          <a:latin typeface="+mn-lt"/>
          <a:ea typeface="+mn-ea"/>
          <a:cs typeface="+mn-cs"/>
        </a:defRPr>
      </a:lvl7pPr>
      <a:lvl8pPr marL="3199551" algn="l" defTabSz="457079" rtl="0" eaLnBrk="1" latinLnBrk="0" hangingPunct="1">
        <a:defRPr sz="1828" kern="1200">
          <a:solidFill>
            <a:schemeClr val="tx1"/>
          </a:solidFill>
          <a:latin typeface="+mn-lt"/>
          <a:ea typeface="+mn-ea"/>
          <a:cs typeface="+mn-cs"/>
        </a:defRPr>
      </a:lvl8pPr>
      <a:lvl9pPr marL="3656629" algn="l" defTabSz="457079" rtl="0" eaLnBrk="1" latinLnBrk="0" hangingPunct="1">
        <a:defRPr sz="182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12192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2562994" y="-396098"/>
            <a:ext cx="7025655"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84"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7396526" y="667260"/>
            <a:ext cx="4731308" cy="784574"/>
          </a:xfrm>
          <a:prstGeom prst="rect">
            <a:avLst/>
          </a:prstGeom>
          <a:noFill/>
        </p:spPr>
        <p:txBody>
          <a:bodyPr wrap="square" rtlCol="0">
            <a:spAutoFit/>
          </a:bodyPr>
          <a:lstStyle/>
          <a:p>
            <a:r>
              <a:rPr lang="en-GB" sz="2249" b="1" dirty="0">
                <a:solidFill>
                  <a:schemeClr val="bg1"/>
                </a:solidFill>
                <a:latin typeface="Arial" panose="020B0604020202020204" pitchFamily="34" charset="0"/>
                <a:cs typeface="Arial" panose="020B0604020202020204" pitchFamily="34" charset="0"/>
              </a:rPr>
              <a:t>Transformation by Innovation </a:t>
            </a:r>
          </a:p>
          <a:p>
            <a:r>
              <a:rPr lang="en-GB" sz="2249"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80109" y="-232871"/>
            <a:ext cx="3940469"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4934947" y="4292119"/>
            <a:ext cx="6209535" cy="566472"/>
          </a:xfrm>
          <a:prstGeom prst="rect">
            <a:avLst/>
          </a:prstGeom>
        </p:spPr>
        <p:txBody>
          <a:bodyPr vert="horz" wrap="square" lIns="0" tIns="0" rIns="0" bIns="0" rtlCol="0">
            <a:noAutofit/>
          </a:bodyPr>
          <a:lstStyle/>
          <a:p>
            <a:pPr marL="0" indent="0">
              <a:buNone/>
            </a:pPr>
            <a:endParaRPr lang="en-GB" sz="1407"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4899511" y="591448"/>
            <a:ext cx="2290739"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3012318" y="5861229"/>
            <a:ext cx="9115515" cy="922555"/>
          </a:xfrm>
          <a:prstGeom prst="rect">
            <a:avLst/>
          </a:prstGeom>
        </p:spPr>
      </p:pic>
    </p:spTree>
    <p:extLst>
      <p:ext uri="{BB962C8B-B14F-4D97-AF65-F5344CB8AC3E}">
        <p14:creationId xmlns:p14="http://schemas.microsoft.com/office/powerpoint/2010/main" val="338496399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Lst>
  <p:hf hdr="0" ftr="0" dt="0"/>
  <p:txStyles>
    <p:titleStyle>
      <a:lvl1pPr algn="l" defTabSz="457067" rtl="0" eaLnBrk="1" latinLnBrk="0" hangingPunct="1">
        <a:lnSpc>
          <a:spcPts val="3655"/>
        </a:lnSpc>
        <a:spcBef>
          <a:spcPts val="0"/>
        </a:spcBef>
        <a:buNone/>
        <a:defRPr sz="3163" b="1" kern="1200">
          <a:solidFill>
            <a:schemeClr val="tx1"/>
          </a:solidFill>
          <a:latin typeface="+mj-lt"/>
          <a:ea typeface="+mj-ea"/>
          <a:cs typeface="+mj-cs"/>
        </a:defRPr>
      </a:lvl1pPr>
    </p:titleStyle>
    <p:bodyStyle>
      <a:lvl1pPr marL="185227" indent="-185227" algn="l" defTabSz="457067" rtl="0" eaLnBrk="1" latinLnBrk="0" hangingPunct="1">
        <a:lnSpc>
          <a:spcPts val="1828"/>
        </a:lnSpc>
        <a:spcBef>
          <a:spcPts val="773"/>
        </a:spcBef>
        <a:spcAft>
          <a:spcPts val="563"/>
        </a:spcAft>
        <a:buClr>
          <a:schemeClr val="accent3"/>
        </a:buClr>
        <a:buSzPct val="90000"/>
        <a:buFont typeface="Lucida Grande"/>
        <a:buChar char="●"/>
        <a:defRPr sz="1687" kern="1200">
          <a:solidFill>
            <a:schemeClr val="tx1"/>
          </a:solidFill>
          <a:latin typeface="+mn-lt"/>
          <a:ea typeface="+mn-ea"/>
          <a:cs typeface="+mn-cs"/>
        </a:defRPr>
      </a:lvl1pPr>
      <a:lvl2pPr marL="389424" indent="-156216" algn="l" defTabSz="457067" rtl="0" eaLnBrk="1" latinLnBrk="0" hangingPunct="1">
        <a:lnSpc>
          <a:spcPts val="1828"/>
        </a:lnSpc>
        <a:spcBef>
          <a:spcPts val="0"/>
        </a:spcBef>
        <a:buClr>
          <a:schemeClr val="accent3"/>
        </a:buClr>
        <a:buSzPct val="90000"/>
        <a:buFont typeface="Lucida Grande"/>
        <a:buChar char="●"/>
        <a:defRPr sz="1265" kern="1200">
          <a:solidFill>
            <a:schemeClr val="tx1"/>
          </a:solidFill>
          <a:latin typeface="+mn-lt"/>
          <a:ea typeface="+mn-ea"/>
          <a:cs typeface="+mn-cs"/>
        </a:defRPr>
      </a:lvl2pPr>
      <a:lvl3pPr marL="241018" indent="-241018" algn="l" defTabSz="457067" rtl="0" eaLnBrk="1" latinLnBrk="0" hangingPunct="1">
        <a:lnSpc>
          <a:spcPts val="1828"/>
        </a:lnSpc>
        <a:spcBef>
          <a:spcPts val="1336"/>
        </a:spcBef>
        <a:buClr>
          <a:schemeClr val="accent3"/>
        </a:buClr>
        <a:buSzPct val="90000"/>
        <a:buFont typeface="Lucida Grande"/>
        <a:buChar char="●"/>
        <a:defRPr sz="1687" kern="1200">
          <a:solidFill>
            <a:schemeClr val="tx1"/>
          </a:solidFill>
          <a:latin typeface="+mn-lt"/>
          <a:ea typeface="+mn-ea"/>
          <a:cs typeface="+mn-cs"/>
        </a:defRPr>
      </a:lvl3pPr>
      <a:lvl4pPr marL="0" indent="0" algn="l" defTabSz="457067"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4pPr>
      <a:lvl5pPr marL="0" indent="0" algn="l" defTabSz="457067" rtl="0" eaLnBrk="1" latinLnBrk="0" hangingPunct="1">
        <a:lnSpc>
          <a:spcPts val="1828"/>
        </a:lnSpc>
        <a:spcBef>
          <a:spcPts val="0"/>
        </a:spcBef>
        <a:buClr>
          <a:schemeClr val="accent3"/>
        </a:buClr>
        <a:buFont typeface="Lucida Grande"/>
        <a:buNone/>
        <a:defRPr sz="1265" kern="1200">
          <a:solidFill>
            <a:schemeClr val="tx1"/>
          </a:solidFill>
          <a:latin typeface="+mn-lt"/>
          <a:ea typeface="+mn-ea"/>
          <a:cs typeface="+mn-cs"/>
        </a:defRPr>
      </a:lvl5pPr>
      <a:lvl6pPr marL="2513870" indent="-228534" algn="l" defTabSz="457067" rtl="0" eaLnBrk="1" latinLnBrk="0" hangingPunct="1">
        <a:spcBef>
          <a:spcPct val="20000"/>
        </a:spcBef>
        <a:buFont typeface="Arial"/>
        <a:buChar char="•"/>
        <a:defRPr sz="1968" kern="1200">
          <a:solidFill>
            <a:schemeClr val="tx1"/>
          </a:solidFill>
          <a:latin typeface="+mn-lt"/>
          <a:ea typeface="+mn-ea"/>
          <a:cs typeface="+mn-cs"/>
        </a:defRPr>
      </a:lvl6pPr>
      <a:lvl7pPr marL="2970936" indent="-228534" algn="l" defTabSz="457067" rtl="0" eaLnBrk="1" latinLnBrk="0" hangingPunct="1">
        <a:spcBef>
          <a:spcPct val="20000"/>
        </a:spcBef>
        <a:buFont typeface="Arial"/>
        <a:buChar char="•"/>
        <a:defRPr sz="1968" kern="1200">
          <a:solidFill>
            <a:schemeClr val="tx1"/>
          </a:solidFill>
          <a:latin typeface="+mn-lt"/>
          <a:ea typeface="+mn-ea"/>
          <a:cs typeface="+mn-cs"/>
        </a:defRPr>
      </a:lvl7pPr>
      <a:lvl8pPr marL="3428005" indent="-228534" algn="l" defTabSz="457067" rtl="0" eaLnBrk="1" latinLnBrk="0" hangingPunct="1">
        <a:spcBef>
          <a:spcPct val="20000"/>
        </a:spcBef>
        <a:buFont typeface="Arial"/>
        <a:buChar char="•"/>
        <a:defRPr sz="1968" kern="1200">
          <a:solidFill>
            <a:schemeClr val="tx1"/>
          </a:solidFill>
          <a:latin typeface="+mn-lt"/>
          <a:ea typeface="+mn-ea"/>
          <a:cs typeface="+mn-cs"/>
        </a:defRPr>
      </a:lvl8pPr>
      <a:lvl9pPr marL="3885072" indent="-228534" algn="l" defTabSz="457067" rtl="0" eaLnBrk="1" latinLnBrk="0" hangingPunct="1">
        <a:spcBef>
          <a:spcPct val="20000"/>
        </a:spcBef>
        <a:buFont typeface="Arial"/>
        <a:buChar char="•"/>
        <a:defRPr sz="1968" kern="1200">
          <a:solidFill>
            <a:schemeClr val="tx1"/>
          </a:solidFill>
          <a:latin typeface="+mn-lt"/>
          <a:ea typeface="+mn-ea"/>
          <a:cs typeface="+mn-cs"/>
        </a:defRPr>
      </a:lvl9pPr>
    </p:bodyStyle>
    <p:otherStyle>
      <a:defPPr>
        <a:defRPr lang="en-US"/>
      </a:defPPr>
      <a:lvl1pPr marL="0" algn="l" defTabSz="457067" rtl="0" eaLnBrk="1" latinLnBrk="0" hangingPunct="1">
        <a:defRPr sz="1828" kern="1200">
          <a:solidFill>
            <a:schemeClr val="tx1"/>
          </a:solidFill>
          <a:latin typeface="+mn-lt"/>
          <a:ea typeface="+mn-ea"/>
          <a:cs typeface="+mn-cs"/>
        </a:defRPr>
      </a:lvl1pPr>
      <a:lvl2pPr marL="457067" algn="l" defTabSz="457067" rtl="0" eaLnBrk="1" latinLnBrk="0" hangingPunct="1">
        <a:defRPr sz="1828" kern="1200">
          <a:solidFill>
            <a:schemeClr val="tx1"/>
          </a:solidFill>
          <a:latin typeface="+mn-lt"/>
          <a:ea typeface="+mn-ea"/>
          <a:cs typeface="+mn-cs"/>
        </a:defRPr>
      </a:lvl2pPr>
      <a:lvl3pPr marL="914134" algn="l" defTabSz="457067" rtl="0" eaLnBrk="1" latinLnBrk="0" hangingPunct="1">
        <a:defRPr sz="1828" kern="1200">
          <a:solidFill>
            <a:schemeClr val="tx1"/>
          </a:solidFill>
          <a:latin typeface="+mn-lt"/>
          <a:ea typeface="+mn-ea"/>
          <a:cs typeface="+mn-cs"/>
        </a:defRPr>
      </a:lvl3pPr>
      <a:lvl4pPr marL="1371202" algn="l" defTabSz="457067" rtl="0" eaLnBrk="1" latinLnBrk="0" hangingPunct="1">
        <a:defRPr sz="1828" kern="1200">
          <a:solidFill>
            <a:schemeClr val="tx1"/>
          </a:solidFill>
          <a:latin typeface="+mn-lt"/>
          <a:ea typeface="+mn-ea"/>
          <a:cs typeface="+mn-cs"/>
        </a:defRPr>
      </a:lvl4pPr>
      <a:lvl5pPr marL="1828269" algn="l" defTabSz="457067" rtl="0" eaLnBrk="1" latinLnBrk="0" hangingPunct="1">
        <a:defRPr sz="1828" kern="1200">
          <a:solidFill>
            <a:schemeClr val="tx1"/>
          </a:solidFill>
          <a:latin typeface="+mn-lt"/>
          <a:ea typeface="+mn-ea"/>
          <a:cs typeface="+mn-cs"/>
        </a:defRPr>
      </a:lvl5pPr>
      <a:lvl6pPr marL="2285338" algn="l" defTabSz="457067" rtl="0" eaLnBrk="1" latinLnBrk="0" hangingPunct="1">
        <a:defRPr sz="1828" kern="1200">
          <a:solidFill>
            <a:schemeClr val="tx1"/>
          </a:solidFill>
          <a:latin typeface="+mn-lt"/>
          <a:ea typeface="+mn-ea"/>
          <a:cs typeface="+mn-cs"/>
        </a:defRPr>
      </a:lvl6pPr>
      <a:lvl7pPr marL="2742403" algn="l" defTabSz="457067" rtl="0" eaLnBrk="1" latinLnBrk="0" hangingPunct="1">
        <a:defRPr sz="1828" kern="1200">
          <a:solidFill>
            <a:schemeClr val="tx1"/>
          </a:solidFill>
          <a:latin typeface="+mn-lt"/>
          <a:ea typeface="+mn-ea"/>
          <a:cs typeface="+mn-cs"/>
        </a:defRPr>
      </a:lvl7pPr>
      <a:lvl8pPr marL="3199471" algn="l" defTabSz="457067" rtl="0" eaLnBrk="1" latinLnBrk="0" hangingPunct="1">
        <a:defRPr sz="1828" kern="1200">
          <a:solidFill>
            <a:schemeClr val="tx1"/>
          </a:solidFill>
          <a:latin typeface="+mn-lt"/>
          <a:ea typeface="+mn-ea"/>
          <a:cs typeface="+mn-cs"/>
        </a:defRPr>
      </a:lvl8pPr>
      <a:lvl9pPr marL="3656538" algn="l" defTabSz="457067" rtl="0" eaLnBrk="1" latinLnBrk="0" hangingPunct="1">
        <a:defRPr sz="182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hyperlink" Target="mailto:jane.roberts@open.ac.uk"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5000685" y="3971682"/>
            <a:ext cx="6123815" cy="397564"/>
          </a:xfrm>
          <a:prstGeom prst="rect">
            <a:avLst/>
          </a:prstGeom>
        </p:spPr>
        <p:txBody>
          <a:bodyPr vert="horz" wrap="none" lIns="0" tIns="0" rIns="0" bIns="0" rtlCol="0">
            <a:noAutofit/>
          </a:bodyPr>
          <a:lstStyle/>
          <a:p>
            <a:pPr defTabSz="914377"/>
            <a:r>
              <a:rPr lang="en-US" sz="2133" dirty="0">
                <a:solidFill>
                  <a:prstClr val="white"/>
                </a:solidFill>
                <a:latin typeface="Helvetica"/>
              </a:rPr>
              <a:t>Jane Roberts, The Open University</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867937" y="1957919"/>
            <a:ext cx="7324063" cy="730735"/>
          </a:xfrm>
          <a:prstGeom prst="rect">
            <a:avLst/>
          </a:prstGeom>
        </p:spPr>
        <p:txBody>
          <a:bodyPr/>
          <a:lstStyle/>
          <a:p>
            <a:pPr>
              <a:lnSpc>
                <a:spcPct val="100000"/>
              </a:lnSpc>
            </a:pPr>
            <a:r>
              <a:rPr lang="en-GB" sz="3400" dirty="0">
                <a:solidFill>
                  <a:schemeClr val="bg1"/>
                </a:solidFill>
              </a:rPr>
              <a:t>Academic Professional Practice 3: Reflecting on the quality of our teaching</a:t>
            </a:r>
          </a:p>
        </p:txBody>
      </p:sp>
      <p:sp>
        <p:nvSpPr>
          <p:cNvPr id="2" name="Rectangle 1">
            <a:extLst>
              <a:ext uri="{FF2B5EF4-FFF2-40B4-BE49-F238E27FC236}">
                <a16:creationId xmlns:a16="http://schemas.microsoft.com/office/drawing/2014/main" id="{091B274E-D604-3240-A618-B29F15A3F9F6}"/>
              </a:ext>
            </a:extLst>
          </p:cNvPr>
          <p:cNvSpPr/>
          <p:nvPr/>
        </p:nvSpPr>
        <p:spPr>
          <a:xfrm>
            <a:off x="4867936" y="4762996"/>
            <a:ext cx="6960648" cy="810158"/>
          </a:xfrm>
          <a:prstGeom prst="rect">
            <a:avLst/>
          </a:prstGeom>
        </p:spPr>
        <p:txBody>
          <a:bodyPr wrap="square">
            <a:spAutoFit/>
          </a:bodyPr>
          <a:lstStyle/>
          <a:p>
            <a:pPr defTabSz="914377"/>
            <a:r>
              <a:rPr lang="en-GB" sz="933"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933"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933"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933"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36BADB-8700-418A-9C36-4DC6264C418C}"/>
              </a:ext>
            </a:extLst>
          </p:cNvPr>
          <p:cNvSpPr>
            <a:spLocks noGrp="1"/>
          </p:cNvSpPr>
          <p:nvPr>
            <p:ph type="sldNum" sz="quarter" idx="10"/>
          </p:nvPr>
        </p:nvSpPr>
        <p:spPr/>
        <p:txBody>
          <a:bodyPr/>
          <a:lstStyle/>
          <a:p>
            <a:pPr algn="ctr"/>
            <a:fld id="{C0BADC3D-1509-2C4E-AB5E-AF0356668A88}" type="slidenum">
              <a:rPr lang="en-GB" smtClean="0"/>
              <a:pPr algn="ctr"/>
              <a:t>10</a:t>
            </a:fld>
            <a:endParaRPr lang="en-GB" dirty="0"/>
          </a:p>
        </p:txBody>
      </p:sp>
      <p:sp>
        <p:nvSpPr>
          <p:cNvPr id="3" name="Title 2">
            <a:extLst>
              <a:ext uri="{FF2B5EF4-FFF2-40B4-BE49-F238E27FC236}">
                <a16:creationId xmlns:a16="http://schemas.microsoft.com/office/drawing/2014/main" id="{2B257268-44FE-4E6C-A334-65E804301234}"/>
              </a:ext>
            </a:extLst>
          </p:cNvPr>
          <p:cNvSpPr>
            <a:spLocks noGrp="1"/>
          </p:cNvSpPr>
          <p:nvPr>
            <p:ph type="title"/>
          </p:nvPr>
        </p:nvSpPr>
        <p:spPr>
          <a:xfrm>
            <a:off x="589178" y="256645"/>
            <a:ext cx="9450933" cy="931733"/>
          </a:xfrm>
        </p:spPr>
        <p:txBody>
          <a:bodyPr/>
          <a:lstStyle/>
          <a:p>
            <a:r>
              <a:rPr lang="en-GB" dirty="0"/>
              <a:t>Writing about our teaching and student learning</a:t>
            </a:r>
          </a:p>
        </p:txBody>
      </p:sp>
      <p:sp>
        <p:nvSpPr>
          <p:cNvPr id="4" name="Oval 3">
            <a:extLst>
              <a:ext uri="{FF2B5EF4-FFF2-40B4-BE49-F238E27FC236}">
                <a16:creationId xmlns:a16="http://schemas.microsoft.com/office/drawing/2014/main" id="{711F4672-7155-4C28-8451-0E18FD0AD000}"/>
              </a:ext>
            </a:extLst>
          </p:cNvPr>
          <p:cNvSpPr/>
          <p:nvPr/>
        </p:nvSpPr>
        <p:spPr>
          <a:xfrm>
            <a:off x="355507"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21F1E216-9D2E-4D25-9772-B0BE4B183AA2}"/>
              </a:ext>
            </a:extLst>
          </p:cNvPr>
          <p:cNvSpPr/>
          <p:nvPr/>
        </p:nvSpPr>
        <p:spPr>
          <a:xfrm>
            <a:off x="5062322"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C1B2688B-054F-4CC8-BF5A-AD4A2B5A0C25}"/>
              </a:ext>
            </a:extLst>
          </p:cNvPr>
          <p:cNvSpPr/>
          <p:nvPr/>
        </p:nvSpPr>
        <p:spPr>
          <a:xfrm>
            <a:off x="7537024"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3BA36047-085F-4C14-992F-26C6A68A3CC0}"/>
              </a:ext>
            </a:extLst>
          </p:cNvPr>
          <p:cNvSpPr/>
          <p:nvPr/>
        </p:nvSpPr>
        <p:spPr>
          <a:xfrm>
            <a:off x="7465801" y="1037671"/>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19AA113C-0583-41C4-854A-6C8F9A30A6EF}"/>
              </a:ext>
            </a:extLst>
          </p:cNvPr>
          <p:cNvSpPr/>
          <p:nvPr/>
        </p:nvSpPr>
        <p:spPr>
          <a:xfrm>
            <a:off x="5063836"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35A1EF92-C30C-45DD-9798-6A0DCF0E234F}"/>
              </a:ext>
            </a:extLst>
          </p:cNvPr>
          <p:cNvSpPr/>
          <p:nvPr/>
        </p:nvSpPr>
        <p:spPr>
          <a:xfrm>
            <a:off x="2652463"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E8B5BEF1-A117-4B55-8DBD-C3B5FAF5D852}"/>
              </a:ext>
            </a:extLst>
          </p:cNvPr>
          <p:cNvSpPr/>
          <p:nvPr/>
        </p:nvSpPr>
        <p:spPr>
          <a:xfrm>
            <a:off x="2652463"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4AE87B68-08FC-431E-B826-4BD80A7A6537}"/>
              </a:ext>
            </a:extLst>
          </p:cNvPr>
          <p:cNvSpPr txBox="1"/>
          <p:nvPr/>
        </p:nvSpPr>
        <p:spPr>
          <a:xfrm>
            <a:off x="811598" y="1493784"/>
            <a:ext cx="1152144" cy="896112"/>
          </a:xfrm>
          <a:prstGeom prst="rect">
            <a:avLst/>
          </a:prstGeom>
        </p:spPr>
        <p:txBody>
          <a:bodyPr vert="horz" wrap="square" lIns="0" tIns="0" rIns="0" bIns="0" rtlCol="0">
            <a:noAutofit/>
          </a:bodyPr>
          <a:lstStyle/>
          <a:p>
            <a:pPr marL="0" indent="0" algn="ctr">
              <a:buNone/>
            </a:pPr>
            <a:r>
              <a:rPr lang="en-GB" sz="2000" dirty="0"/>
              <a:t>Private learning journal</a:t>
            </a:r>
          </a:p>
        </p:txBody>
      </p:sp>
      <p:sp>
        <p:nvSpPr>
          <p:cNvPr id="20" name="TextBox 19">
            <a:extLst>
              <a:ext uri="{FF2B5EF4-FFF2-40B4-BE49-F238E27FC236}">
                <a16:creationId xmlns:a16="http://schemas.microsoft.com/office/drawing/2014/main" id="{1717CF36-A344-46AC-94E4-7BBA4D2F57DB}"/>
              </a:ext>
            </a:extLst>
          </p:cNvPr>
          <p:cNvSpPr txBox="1"/>
          <p:nvPr/>
        </p:nvSpPr>
        <p:spPr>
          <a:xfrm>
            <a:off x="5270443" y="4004566"/>
            <a:ext cx="1693443" cy="603504"/>
          </a:xfrm>
          <a:prstGeom prst="rect">
            <a:avLst/>
          </a:prstGeom>
        </p:spPr>
        <p:txBody>
          <a:bodyPr vert="horz" wrap="square" lIns="0" tIns="0" rIns="0" bIns="0" rtlCol="0">
            <a:noAutofit/>
          </a:bodyPr>
          <a:lstStyle/>
          <a:p>
            <a:pPr marL="0" indent="0" algn="ctr">
              <a:buNone/>
            </a:pPr>
            <a:r>
              <a:rPr lang="en-GB" sz="2000" dirty="0"/>
              <a:t>Investigating university policies</a:t>
            </a:r>
          </a:p>
        </p:txBody>
      </p:sp>
      <p:sp>
        <p:nvSpPr>
          <p:cNvPr id="21" name="TextBox 20">
            <a:extLst>
              <a:ext uri="{FF2B5EF4-FFF2-40B4-BE49-F238E27FC236}">
                <a16:creationId xmlns:a16="http://schemas.microsoft.com/office/drawing/2014/main" id="{6C8BF55C-8A4F-45D9-B9E1-5A96BD79E694}"/>
              </a:ext>
            </a:extLst>
          </p:cNvPr>
          <p:cNvSpPr txBox="1"/>
          <p:nvPr/>
        </p:nvSpPr>
        <p:spPr>
          <a:xfrm>
            <a:off x="2741892" y="4004566"/>
            <a:ext cx="1910055" cy="1248409"/>
          </a:xfrm>
          <a:prstGeom prst="rect">
            <a:avLst/>
          </a:prstGeom>
        </p:spPr>
        <p:txBody>
          <a:bodyPr vert="horz" wrap="square" lIns="0" tIns="0" rIns="0" bIns="0" rtlCol="0">
            <a:noAutofit/>
          </a:bodyPr>
          <a:lstStyle/>
          <a:p>
            <a:pPr marL="0" indent="0" algn="ctr">
              <a:buNone/>
            </a:pPr>
            <a:r>
              <a:rPr lang="en-GB" sz="2000" dirty="0"/>
              <a:t>Developing new theories of student learning</a:t>
            </a:r>
          </a:p>
        </p:txBody>
      </p:sp>
      <p:sp>
        <p:nvSpPr>
          <p:cNvPr id="22" name="TextBox 21">
            <a:extLst>
              <a:ext uri="{FF2B5EF4-FFF2-40B4-BE49-F238E27FC236}">
                <a16:creationId xmlns:a16="http://schemas.microsoft.com/office/drawing/2014/main" id="{BB72996F-2765-4ADC-A7B6-BC036B80FBD1}"/>
              </a:ext>
            </a:extLst>
          </p:cNvPr>
          <p:cNvSpPr txBox="1"/>
          <p:nvPr/>
        </p:nvSpPr>
        <p:spPr>
          <a:xfrm>
            <a:off x="7548131" y="3991103"/>
            <a:ext cx="2099800" cy="603504"/>
          </a:xfrm>
          <a:prstGeom prst="rect">
            <a:avLst/>
          </a:prstGeom>
        </p:spPr>
        <p:txBody>
          <a:bodyPr vert="horz" wrap="square" lIns="0" tIns="0" rIns="0" bIns="0" rtlCol="0">
            <a:noAutofit/>
          </a:bodyPr>
          <a:lstStyle/>
          <a:p>
            <a:pPr marL="0" indent="0" algn="ctr">
              <a:buNone/>
            </a:pPr>
            <a:r>
              <a:rPr lang="en-GB" sz="2000" dirty="0"/>
              <a:t>Investigating modules, courses and qualifications</a:t>
            </a:r>
          </a:p>
        </p:txBody>
      </p:sp>
      <p:sp>
        <p:nvSpPr>
          <p:cNvPr id="23" name="TextBox 22">
            <a:extLst>
              <a:ext uri="{FF2B5EF4-FFF2-40B4-BE49-F238E27FC236}">
                <a16:creationId xmlns:a16="http://schemas.microsoft.com/office/drawing/2014/main" id="{A4A0F5A0-BCDC-4D97-89AB-3401EA7D7BD5}"/>
              </a:ext>
            </a:extLst>
          </p:cNvPr>
          <p:cNvSpPr txBox="1"/>
          <p:nvPr/>
        </p:nvSpPr>
        <p:spPr>
          <a:xfrm>
            <a:off x="7818980" y="1531279"/>
            <a:ext cx="1500417" cy="1060704"/>
          </a:xfrm>
          <a:prstGeom prst="rect">
            <a:avLst/>
          </a:prstGeom>
        </p:spPr>
        <p:txBody>
          <a:bodyPr vert="horz" wrap="square" lIns="0" tIns="0" rIns="0" bIns="0" rtlCol="0">
            <a:noAutofit/>
          </a:bodyPr>
          <a:lstStyle/>
          <a:p>
            <a:pPr marL="0" indent="0" algn="ctr">
              <a:buNone/>
            </a:pPr>
            <a:r>
              <a:rPr lang="en-GB" sz="2000" dirty="0"/>
              <a:t>Investigating our own practice</a:t>
            </a:r>
          </a:p>
        </p:txBody>
      </p:sp>
      <p:sp>
        <p:nvSpPr>
          <p:cNvPr id="24" name="TextBox 23">
            <a:extLst>
              <a:ext uri="{FF2B5EF4-FFF2-40B4-BE49-F238E27FC236}">
                <a16:creationId xmlns:a16="http://schemas.microsoft.com/office/drawing/2014/main" id="{40FAB320-127F-4AB4-9EA9-64D2393AC0E6}"/>
              </a:ext>
            </a:extLst>
          </p:cNvPr>
          <p:cNvSpPr txBox="1"/>
          <p:nvPr/>
        </p:nvSpPr>
        <p:spPr>
          <a:xfrm>
            <a:off x="5541093" y="1531279"/>
            <a:ext cx="1152144" cy="603504"/>
          </a:xfrm>
          <a:prstGeom prst="rect">
            <a:avLst/>
          </a:prstGeom>
        </p:spPr>
        <p:txBody>
          <a:bodyPr vert="horz" wrap="square" lIns="0" tIns="0" rIns="0" bIns="0" rtlCol="0">
            <a:noAutofit/>
          </a:bodyPr>
          <a:lstStyle/>
          <a:p>
            <a:pPr marL="0" indent="0" algn="ctr">
              <a:buNone/>
            </a:pPr>
            <a:r>
              <a:rPr lang="en-GB" sz="2000" dirty="0"/>
              <a:t>Shared case studies</a:t>
            </a:r>
          </a:p>
        </p:txBody>
      </p:sp>
      <p:sp>
        <p:nvSpPr>
          <p:cNvPr id="25" name="TextBox 24">
            <a:extLst>
              <a:ext uri="{FF2B5EF4-FFF2-40B4-BE49-F238E27FC236}">
                <a16:creationId xmlns:a16="http://schemas.microsoft.com/office/drawing/2014/main" id="{3F7F441A-3B48-4CF6-B7AA-8310B300C1B2}"/>
              </a:ext>
            </a:extLst>
          </p:cNvPr>
          <p:cNvSpPr txBox="1"/>
          <p:nvPr/>
        </p:nvSpPr>
        <p:spPr>
          <a:xfrm>
            <a:off x="3078981" y="1493784"/>
            <a:ext cx="1152144" cy="1281998"/>
          </a:xfrm>
          <a:prstGeom prst="rect">
            <a:avLst/>
          </a:prstGeom>
        </p:spPr>
        <p:txBody>
          <a:bodyPr vert="horz" wrap="square" lIns="0" tIns="0" rIns="0" bIns="0" rtlCol="0">
            <a:noAutofit/>
          </a:bodyPr>
          <a:lstStyle/>
          <a:p>
            <a:pPr marL="0" indent="0" algn="ctr">
              <a:buNone/>
            </a:pPr>
            <a:r>
              <a:rPr lang="en-GB" sz="2000" dirty="0"/>
              <a:t>Shared learning journal</a:t>
            </a:r>
          </a:p>
        </p:txBody>
      </p:sp>
      <p:sp>
        <p:nvSpPr>
          <p:cNvPr id="26" name="Arrow: Right 25">
            <a:extLst>
              <a:ext uri="{FF2B5EF4-FFF2-40B4-BE49-F238E27FC236}">
                <a16:creationId xmlns:a16="http://schemas.microsoft.com/office/drawing/2014/main" id="{B7FAC861-21D9-4CA6-B905-EB20C64E8082}"/>
              </a:ext>
            </a:extLst>
          </p:cNvPr>
          <p:cNvSpPr/>
          <p:nvPr/>
        </p:nvSpPr>
        <p:spPr>
          <a:xfrm>
            <a:off x="2419833" y="1845368"/>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Arrow: Right 26">
            <a:extLst>
              <a:ext uri="{FF2B5EF4-FFF2-40B4-BE49-F238E27FC236}">
                <a16:creationId xmlns:a16="http://schemas.microsoft.com/office/drawing/2014/main" id="{5F14361B-CAF4-400D-9381-6B503ECC1740}"/>
              </a:ext>
            </a:extLst>
          </p:cNvPr>
          <p:cNvSpPr/>
          <p:nvPr/>
        </p:nvSpPr>
        <p:spPr>
          <a:xfrm>
            <a:off x="7228610" y="1845367"/>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 name="Arrow: Right 27">
            <a:extLst>
              <a:ext uri="{FF2B5EF4-FFF2-40B4-BE49-F238E27FC236}">
                <a16:creationId xmlns:a16="http://schemas.microsoft.com/office/drawing/2014/main" id="{48F887E6-61D6-456F-8650-DEB14101E70B}"/>
              </a:ext>
            </a:extLst>
          </p:cNvPr>
          <p:cNvSpPr/>
          <p:nvPr/>
        </p:nvSpPr>
        <p:spPr>
          <a:xfrm rot="5400000">
            <a:off x="8202820" y="3179972"/>
            <a:ext cx="621579" cy="169668"/>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Arrow: Right 28">
            <a:extLst>
              <a:ext uri="{FF2B5EF4-FFF2-40B4-BE49-F238E27FC236}">
                <a16:creationId xmlns:a16="http://schemas.microsoft.com/office/drawing/2014/main" id="{FC72888D-8B7E-4EA8-8C88-27A1FFF0B87E}"/>
              </a:ext>
            </a:extLst>
          </p:cNvPr>
          <p:cNvSpPr/>
          <p:nvPr/>
        </p:nvSpPr>
        <p:spPr>
          <a:xfrm>
            <a:off x="4833104" y="1845368"/>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Arrow: Right 29">
            <a:extLst>
              <a:ext uri="{FF2B5EF4-FFF2-40B4-BE49-F238E27FC236}">
                <a16:creationId xmlns:a16="http://schemas.microsoft.com/office/drawing/2014/main" id="{7A3F73E9-3A80-4BEA-8FFA-24AFC482C054}"/>
              </a:ext>
            </a:extLst>
          </p:cNvPr>
          <p:cNvSpPr/>
          <p:nvPr/>
        </p:nvSpPr>
        <p:spPr>
          <a:xfrm rot="10800000">
            <a:off x="4773241" y="4432579"/>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2" name="Arrow: Right 31">
            <a:extLst>
              <a:ext uri="{FF2B5EF4-FFF2-40B4-BE49-F238E27FC236}">
                <a16:creationId xmlns:a16="http://schemas.microsoft.com/office/drawing/2014/main" id="{9A543BB7-82EA-4791-B126-BEFEA864C5CE}"/>
              </a:ext>
            </a:extLst>
          </p:cNvPr>
          <p:cNvSpPr/>
          <p:nvPr/>
        </p:nvSpPr>
        <p:spPr>
          <a:xfrm rot="10800000">
            <a:off x="7221844" y="4415127"/>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09471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743C6FA-9422-42FC-BB42-A54E4D07EE25}"/>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defTabSz="914400">
              <a:lnSpc>
                <a:spcPct val="90000"/>
              </a:lnSpc>
              <a:spcBef>
                <a:spcPct val="0"/>
              </a:spcBef>
            </a:pPr>
            <a:r>
              <a:rPr lang="en-US" sz="3600" dirty="0">
                <a:solidFill>
                  <a:srgbClr val="FFFFFF"/>
                </a:solidFill>
              </a:rPr>
              <a:t>QE through reflection on practice</a:t>
            </a:r>
            <a:endParaRPr lang="en-US" sz="3600" kern="1200" dirty="0">
              <a:solidFill>
                <a:srgbClr val="FFFFFF"/>
              </a:solidFill>
              <a:latin typeface="+mj-lt"/>
              <a:ea typeface="+mj-ea"/>
              <a:cs typeface="+mj-cs"/>
            </a:endParaRPr>
          </a:p>
        </p:txBody>
      </p:sp>
      <p:pic>
        <p:nvPicPr>
          <p:cNvPr id="4" name="Picture 3">
            <a:extLst>
              <a:ext uri="{FF2B5EF4-FFF2-40B4-BE49-F238E27FC236}">
                <a16:creationId xmlns:a16="http://schemas.microsoft.com/office/drawing/2014/main" id="{EBC4D831-804A-4C48-97DD-F5F39E661B57}"/>
              </a:ext>
            </a:extLst>
          </p:cNvPr>
          <p:cNvPicPr>
            <a:picLocks noChangeAspect="1"/>
          </p:cNvPicPr>
          <p:nvPr/>
        </p:nvPicPr>
        <p:blipFill>
          <a:blip r:embed="rId3"/>
          <a:stretch>
            <a:fillRect/>
          </a:stretch>
        </p:blipFill>
        <p:spPr>
          <a:xfrm>
            <a:off x="4777316" y="1211308"/>
            <a:ext cx="6780700" cy="4433054"/>
          </a:xfrm>
          <a:prstGeom prst="rect">
            <a:avLst/>
          </a:prstGeom>
        </p:spPr>
      </p:pic>
      <p:sp>
        <p:nvSpPr>
          <p:cNvPr id="2" name="Slide Number Placeholder 1">
            <a:extLst>
              <a:ext uri="{FF2B5EF4-FFF2-40B4-BE49-F238E27FC236}">
                <a16:creationId xmlns:a16="http://schemas.microsoft.com/office/drawing/2014/main" id="{9D1B5EC4-6E62-477A-91A2-1DD2614F482C}"/>
              </a:ext>
            </a:extLst>
          </p:cNvPr>
          <p:cNvSpPr>
            <a:spLocks noGrp="1"/>
          </p:cNvSpPr>
          <p:nvPr>
            <p:ph type="sldNum" sz="quarter" idx="10"/>
          </p:nvPr>
        </p:nvSpPr>
        <p:spPr>
          <a:xfrm>
            <a:off x="11034184" y="6356350"/>
            <a:ext cx="514349" cy="365125"/>
          </a:xfrm>
        </p:spPr>
        <p:txBody>
          <a:bodyPr vert="horz" lIns="91440" tIns="45720" rIns="91440" bIns="45720" rtlCol="0" anchor="ctr">
            <a:normAutofit/>
          </a:bodyPr>
          <a:lstStyle/>
          <a:p>
            <a:pPr>
              <a:spcAft>
                <a:spcPts val="600"/>
              </a:spcAft>
            </a:pPr>
            <a:fld id="{C0BADC3D-1509-2C4E-AB5E-AF0356668A88}" type="slidenum">
              <a:rPr lang="en-US" sz="1200">
                <a:solidFill>
                  <a:schemeClr val="tx1">
                    <a:alpha val="80000"/>
                  </a:schemeClr>
                </a:solidFill>
              </a:rPr>
              <a:pPr>
                <a:spcAft>
                  <a:spcPts val="600"/>
                </a:spcAft>
              </a:pPr>
              <a:t>11</a:t>
            </a:fld>
            <a:endParaRPr lang="en-US" sz="1200">
              <a:solidFill>
                <a:schemeClr val="tx1">
                  <a:alpha val="80000"/>
                </a:schemeClr>
              </a:solidFill>
            </a:endParaRPr>
          </a:p>
        </p:txBody>
      </p:sp>
      <p:sp>
        <p:nvSpPr>
          <p:cNvPr id="5" name="TextBox 4">
            <a:extLst>
              <a:ext uri="{FF2B5EF4-FFF2-40B4-BE49-F238E27FC236}">
                <a16:creationId xmlns:a16="http://schemas.microsoft.com/office/drawing/2014/main" id="{DE4BC13C-D09C-46B0-9BCC-E0EC3979FDF9}"/>
              </a:ext>
            </a:extLst>
          </p:cNvPr>
          <p:cNvSpPr txBox="1"/>
          <p:nvPr/>
        </p:nvSpPr>
        <p:spPr>
          <a:xfrm>
            <a:off x="840658" y="383458"/>
            <a:ext cx="8716297" cy="797315"/>
          </a:xfrm>
          <a:prstGeom prst="rect">
            <a:avLst/>
          </a:prstGeom>
        </p:spPr>
        <p:txBody>
          <a:bodyPr vert="horz" wrap="square" lIns="0" tIns="0" rIns="0" bIns="0" rtlCol="0">
            <a:noAutofit/>
          </a:bodyPr>
          <a:lstStyle/>
          <a:p>
            <a:pPr marL="0" indent="0">
              <a:buNone/>
            </a:pPr>
            <a:endParaRPr lang="en-GB" sz="2000" dirty="0"/>
          </a:p>
        </p:txBody>
      </p:sp>
    </p:spTree>
    <p:extLst>
      <p:ext uri="{BB962C8B-B14F-4D97-AF65-F5344CB8AC3E}">
        <p14:creationId xmlns:p14="http://schemas.microsoft.com/office/powerpoint/2010/main" val="3497506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C147168-46A9-40DC-8BE9-08D3FF620E5C}"/>
              </a:ext>
            </a:extLst>
          </p:cNvPr>
          <p:cNvSpPr>
            <a:spLocks noGrp="1"/>
          </p:cNvSpPr>
          <p:nvPr>
            <p:ph type="sldNum" sz="quarter" idx="10"/>
          </p:nvPr>
        </p:nvSpPr>
        <p:spPr/>
        <p:txBody>
          <a:bodyPr/>
          <a:lstStyle/>
          <a:p>
            <a:pPr algn="ctr"/>
            <a:fld id="{C0BADC3D-1509-2C4E-AB5E-AF0356668A88}" type="slidenum">
              <a:rPr lang="en-GB" smtClean="0"/>
              <a:pPr algn="ctr"/>
              <a:t>12</a:t>
            </a:fld>
            <a:endParaRPr lang="en-GB" dirty="0"/>
          </a:p>
        </p:txBody>
      </p:sp>
      <p:sp>
        <p:nvSpPr>
          <p:cNvPr id="3" name="Title 2">
            <a:extLst>
              <a:ext uri="{FF2B5EF4-FFF2-40B4-BE49-F238E27FC236}">
                <a16:creationId xmlns:a16="http://schemas.microsoft.com/office/drawing/2014/main" id="{C60700A5-A6A0-480E-A0AF-71711EB0E09E}"/>
              </a:ext>
            </a:extLst>
          </p:cNvPr>
          <p:cNvSpPr>
            <a:spLocks noGrp="1"/>
          </p:cNvSpPr>
          <p:nvPr>
            <p:ph type="title"/>
          </p:nvPr>
        </p:nvSpPr>
        <p:spPr/>
        <p:txBody>
          <a:bodyPr/>
          <a:lstStyle/>
          <a:p>
            <a:r>
              <a:rPr lang="en-GB" dirty="0"/>
              <a:t>Learning from student feedback</a:t>
            </a:r>
          </a:p>
        </p:txBody>
      </p:sp>
      <p:sp>
        <p:nvSpPr>
          <p:cNvPr id="4" name="TextBox 3">
            <a:extLst>
              <a:ext uri="{FF2B5EF4-FFF2-40B4-BE49-F238E27FC236}">
                <a16:creationId xmlns:a16="http://schemas.microsoft.com/office/drawing/2014/main" id="{27E9A2FD-A652-4395-B68B-D625680F3FDA}"/>
              </a:ext>
            </a:extLst>
          </p:cNvPr>
          <p:cNvSpPr txBox="1"/>
          <p:nvPr/>
        </p:nvSpPr>
        <p:spPr>
          <a:xfrm>
            <a:off x="1032387" y="1401097"/>
            <a:ext cx="10472683" cy="4454013"/>
          </a:xfrm>
          <a:prstGeom prst="rect">
            <a:avLst/>
          </a:prstGeom>
        </p:spPr>
        <p:txBody>
          <a:bodyPr vert="horz" wrap="square" lIns="0" tIns="0" rIns="0" bIns="0" rtlCol="0">
            <a:noAutofit/>
          </a:bodyPr>
          <a:lstStyle/>
          <a:p>
            <a:pPr marL="457200" indent="-457200">
              <a:buAutoNum type="arabicPeriod"/>
            </a:pPr>
            <a:r>
              <a:rPr lang="en-GB" sz="2800" dirty="0"/>
              <a:t>Why is it important to learn from student feedback?</a:t>
            </a:r>
          </a:p>
          <a:p>
            <a:pPr marL="457200" indent="-457200">
              <a:buAutoNum type="arabicPeriod"/>
            </a:pPr>
            <a:endParaRPr lang="en-GB" sz="2800" dirty="0"/>
          </a:p>
          <a:p>
            <a:pPr marL="457200" indent="-457200">
              <a:buAutoNum type="arabicPeriod"/>
            </a:pPr>
            <a:r>
              <a:rPr lang="en-GB" sz="2800" dirty="0"/>
              <a:t>How do we get feedback from our students?</a:t>
            </a:r>
          </a:p>
          <a:p>
            <a:pPr marL="457200" indent="-457200">
              <a:buAutoNum type="arabicPeriod"/>
            </a:pPr>
            <a:endParaRPr lang="en-GB" sz="2800" dirty="0"/>
          </a:p>
          <a:p>
            <a:pPr marL="457200" indent="-457200">
              <a:buAutoNum type="arabicPeriod"/>
            </a:pPr>
            <a:r>
              <a:rPr lang="en-GB" sz="2800" dirty="0"/>
              <a:t>You overhear two students talking about your module.  One of them says “I was so interested to study this subject, but the lectures are hard and I don’t know how to start the assessment”.  The other says “I agree”.  Discuss what you might write in your learning journal when you get back to the office.</a:t>
            </a:r>
          </a:p>
        </p:txBody>
      </p:sp>
    </p:spTree>
    <p:extLst>
      <p:ext uri="{BB962C8B-B14F-4D97-AF65-F5344CB8AC3E}">
        <p14:creationId xmlns:p14="http://schemas.microsoft.com/office/powerpoint/2010/main" val="2773821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9897BD-075E-41D3-A399-EC0B1F79F506}"/>
              </a:ext>
            </a:extLst>
          </p:cNvPr>
          <p:cNvSpPr>
            <a:spLocks noGrp="1"/>
          </p:cNvSpPr>
          <p:nvPr>
            <p:ph type="sldNum" sz="quarter" idx="10"/>
          </p:nvPr>
        </p:nvSpPr>
        <p:spPr/>
        <p:txBody>
          <a:bodyPr/>
          <a:lstStyle/>
          <a:p>
            <a:pPr algn="ctr"/>
            <a:fld id="{C0BADC3D-1509-2C4E-AB5E-AF0356668A88}" type="slidenum">
              <a:rPr lang="en-GB" smtClean="0"/>
              <a:pPr algn="ctr"/>
              <a:t>13</a:t>
            </a:fld>
            <a:endParaRPr lang="en-GB" dirty="0"/>
          </a:p>
        </p:txBody>
      </p:sp>
      <p:sp>
        <p:nvSpPr>
          <p:cNvPr id="3" name="Title 2">
            <a:extLst>
              <a:ext uri="{FF2B5EF4-FFF2-40B4-BE49-F238E27FC236}">
                <a16:creationId xmlns:a16="http://schemas.microsoft.com/office/drawing/2014/main" id="{24CB063D-F5B0-4133-8969-198B5460F55A}"/>
              </a:ext>
            </a:extLst>
          </p:cNvPr>
          <p:cNvSpPr>
            <a:spLocks noGrp="1"/>
          </p:cNvSpPr>
          <p:nvPr>
            <p:ph type="title"/>
          </p:nvPr>
        </p:nvSpPr>
        <p:spPr/>
        <p:txBody>
          <a:bodyPr/>
          <a:lstStyle/>
          <a:p>
            <a:r>
              <a:rPr lang="en-GB" dirty="0"/>
              <a:t>Designing and using student feedback </a:t>
            </a:r>
          </a:p>
        </p:txBody>
      </p:sp>
      <p:sp>
        <p:nvSpPr>
          <p:cNvPr id="4" name="TextBox 3">
            <a:extLst>
              <a:ext uri="{FF2B5EF4-FFF2-40B4-BE49-F238E27FC236}">
                <a16:creationId xmlns:a16="http://schemas.microsoft.com/office/drawing/2014/main" id="{B0FBE93D-399F-4172-908C-E1DC46D48C5D}"/>
              </a:ext>
            </a:extLst>
          </p:cNvPr>
          <p:cNvSpPr txBox="1"/>
          <p:nvPr/>
        </p:nvSpPr>
        <p:spPr>
          <a:xfrm>
            <a:off x="796413" y="1188378"/>
            <a:ext cx="10323871" cy="4533996"/>
          </a:xfrm>
          <a:prstGeom prst="rect">
            <a:avLst/>
          </a:prstGeom>
        </p:spPr>
        <p:txBody>
          <a:bodyPr vert="horz" wrap="square" lIns="0" tIns="0" rIns="0" bIns="0" rtlCol="0">
            <a:noAutofit/>
          </a:bodyPr>
          <a:lstStyle/>
          <a:p>
            <a:r>
              <a:rPr lang="en-GB" sz="2600" dirty="0"/>
              <a:t>ABC123 is a new module.  It has just finished its first run and the results of the anonymous online module evaluation are in.  </a:t>
            </a:r>
          </a:p>
          <a:p>
            <a:pPr marL="0" indent="0">
              <a:buNone/>
            </a:pPr>
            <a:endParaRPr lang="en-GB" sz="2600" dirty="0"/>
          </a:p>
          <a:p>
            <a:pPr marL="0" indent="0">
              <a:buNone/>
            </a:pPr>
            <a:r>
              <a:rPr lang="en-GB" sz="2600" dirty="0"/>
              <a:t>Read the report, then discuss these questions:</a:t>
            </a:r>
          </a:p>
          <a:p>
            <a:pPr marL="0" indent="0">
              <a:buNone/>
            </a:pPr>
            <a:endParaRPr lang="en-GB" sz="2600" dirty="0"/>
          </a:p>
          <a:p>
            <a:pPr marL="342900" indent="-342900">
              <a:buFont typeface="Arial" panose="020B0604020202020204" pitchFamily="34" charset="0"/>
              <a:buChar char="•"/>
            </a:pPr>
            <a:r>
              <a:rPr lang="en-GB" sz="2400" dirty="0"/>
              <a:t>Was the module successful?</a:t>
            </a:r>
          </a:p>
          <a:p>
            <a:pPr marL="342900" indent="-342900">
              <a:buFont typeface="Arial" panose="020B0604020202020204" pitchFamily="34" charset="0"/>
              <a:buChar char="•"/>
            </a:pPr>
            <a:r>
              <a:rPr lang="en-GB" sz="2400" dirty="0"/>
              <a:t>Was the evaluation questionnaire well-designed?  Could it be improved?</a:t>
            </a:r>
          </a:p>
          <a:p>
            <a:pPr marL="342900" indent="-342900">
              <a:buFont typeface="Arial" panose="020B0604020202020204" pitchFamily="34" charset="0"/>
              <a:buChar char="•"/>
            </a:pPr>
            <a:r>
              <a:rPr lang="en-GB" sz="2400" dirty="0"/>
              <a:t>What should the tutor learn from this evaluation?</a:t>
            </a:r>
          </a:p>
          <a:p>
            <a:pPr marL="342900" indent="-342900">
              <a:buFont typeface="Arial" panose="020B0604020202020204" pitchFamily="34" charset="0"/>
              <a:buChar char="•"/>
            </a:pPr>
            <a:r>
              <a:rPr lang="en-GB" sz="2400" dirty="0"/>
              <a:t>Are there changes to the module which should be considered?</a:t>
            </a:r>
          </a:p>
          <a:p>
            <a:pPr marL="342900" indent="-342900">
              <a:buFont typeface="Arial" panose="020B0604020202020204" pitchFamily="34" charset="0"/>
              <a:buChar char="•"/>
            </a:pPr>
            <a:r>
              <a:rPr lang="en-GB" sz="2400" dirty="0"/>
              <a:t>What other information should be taken into account before deciding if and how to change the module?</a:t>
            </a:r>
          </a:p>
        </p:txBody>
      </p:sp>
    </p:spTree>
    <p:extLst>
      <p:ext uri="{BB962C8B-B14F-4D97-AF65-F5344CB8AC3E}">
        <p14:creationId xmlns:p14="http://schemas.microsoft.com/office/powerpoint/2010/main" val="1539777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1A01065-650D-4390-817B-DBF747A101D4}"/>
              </a:ext>
            </a:extLst>
          </p:cNvPr>
          <p:cNvSpPr>
            <a:spLocks noGrp="1"/>
          </p:cNvSpPr>
          <p:nvPr>
            <p:ph type="sldNum" sz="quarter" idx="10"/>
          </p:nvPr>
        </p:nvSpPr>
        <p:spPr/>
        <p:txBody>
          <a:bodyPr/>
          <a:lstStyle/>
          <a:p>
            <a:pPr algn="ctr"/>
            <a:fld id="{C0BADC3D-1509-2C4E-AB5E-AF0356668A88}" type="slidenum">
              <a:rPr lang="en-GB" smtClean="0"/>
              <a:pPr algn="ctr"/>
              <a:t>14</a:t>
            </a:fld>
            <a:endParaRPr lang="en-GB" dirty="0"/>
          </a:p>
        </p:txBody>
      </p:sp>
      <p:sp>
        <p:nvSpPr>
          <p:cNvPr id="3" name="Title 2">
            <a:extLst>
              <a:ext uri="{FF2B5EF4-FFF2-40B4-BE49-F238E27FC236}">
                <a16:creationId xmlns:a16="http://schemas.microsoft.com/office/drawing/2014/main" id="{964BBBDB-74FB-4EFB-921B-4E0714644A66}"/>
              </a:ext>
            </a:extLst>
          </p:cNvPr>
          <p:cNvSpPr>
            <a:spLocks noGrp="1"/>
          </p:cNvSpPr>
          <p:nvPr>
            <p:ph type="title"/>
          </p:nvPr>
        </p:nvSpPr>
        <p:spPr/>
        <p:txBody>
          <a:bodyPr/>
          <a:lstStyle/>
          <a:p>
            <a:r>
              <a:rPr lang="en-GB" dirty="0"/>
              <a:t>ABC123 module results 2018</a:t>
            </a:r>
          </a:p>
        </p:txBody>
      </p:sp>
      <p:graphicFrame>
        <p:nvGraphicFramePr>
          <p:cNvPr id="4" name="Table 3">
            <a:extLst>
              <a:ext uri="{FF2B5EF4-FFF2-40B4-BE49-F238E27FC236}">
                <a16:creationId xmlns:a16="http://schemas.microsoft.com/office/drawing/2014/main" id="{E7FC6DD3-BA59-4F8F-9E8C-9FFE6A74F5CB}"/>
              </a:ext>
            </a:extLst>
          </p:cNvPr>
          <p:cNvGraphicFramePr>
            <a:graphicFrameLocks noGrp="1"/>
          </p:cNvGraphicFramePr>
          <p:nvPr>
            <p:extLst>
              <p:ext uri="{D42A27DB-BD31-4B8C-83A1-F6EECF244321}">
                <p14:modId xmlns:p14="http://schemas.microsoft.com/office/powerpoint/2010/main" val="3298654028"/>
              </p:ext>
            </p:extLst>
          </p:nvPr>
        </p:nvGraphicFramePr>
        <p:xfrm>
          <a:off x="589178" y="1945640"/>
          <a:ext cx="10915890" cy="3334283"/>
        </p:xfrm>
        <a:graphic>
          <a:graphicData uri="http://schemas.openxmlformats.org/drawingml/2006/table">
            <a:tbl>
              <a:tblPr firstRow="1" bandRow="1">
                <a:tableStyleId>{5C22544A-7EE6-4342-B048-85BDC9FD1C3A}</a:tableStyleId>
              </a:tblPr>
              <a:tblGrid>
                <a:gridCol w="2020276">
                  <a:extLst>
                    <a:ext uri="{9D8B030D-6E8A-4147-A177-3AD203B41FA5}">
                      <a16:colId xmlns:a16="http://schemas.microsoft.com/office/drawing/2014/main" val="3380143653"/>
                    </a:ext>
                  </a:extLst>
                </a:gridCol>
                <a:gridCol w="1618354">
                  <a:extLst>
                    <a:ext uri="{9D8B030D-6E8A-4147-A177-3AD203B41FA5}">
                      <a16:colId xmlns:a16="http://schemas.microsoft.com/office/drawing/2014/main" val="3160735236"/>
                    </a:ext>
                  </a:extLst>
                </a:gridCol>
                <a:gridCol w="1819315">
                  <a:extLst>
                    <a:ext uri="{9D8B030D-6E8A-4147-A177-3AD203B41FA5}">
                      <a16:colId xmlns:a16="http://schemas.microsoft.com/office/drawing/2014/main" val="1020172522"/>
                    </a:ext>
                  </a:extLst>
                </a:gridCol>
                <a:gridCol w="1819315">
                  <a:extLst>
                    <a:ext uri="{9D8B030D-6E8A-4147-A177-3AD203B41FA5}">
                      <a16:colId xmlns:a16="http://schemas.microsoft.com/office/drawing/2014/main" val="147738825"/>
                    </a:ext>
                  </a:extLst>
                </a:gridCol>
                <a:gridCol w="1819315">
                  <a:extLst>
                    <a:ext uri="{9D8B030D-6E8A-4147-A177-3AD203B41FA5}">
                      <a16:colId xmlns:a16="http://schemas.microsoft.com/office/drawing/2014/main" val="4258360265"/>
                    </a:ext>
                  </a:extLst>
                </a:gridCol>
                <a:gridCol w="1819315">
                  <a:extLst>
                    <a:ext uri="{9D8B030D-6E8A-4147-A177-3AD203B41FA5}">
                      <a16:colId xmlns:a16="http://schemas.microsoft.com/office/drawing/2014/main" val="610006806"/>
                    </a:ext>
                  </a:extLst>
                </a:gridCol>
              </a:tblGrid>
              <a:tr h="1014367">
                <a:tc>
                  <a:txBody>
                    <a:bodyPr/>
                    <a:lstStyle/>
                    <a:p>
                      <a:pPr algn="l"/>
                      <a:endParaRPr lang="en-GB" dirty="0"/>
                    </a:p>
                  </a:txBody>
                  <a:tcPr anchor="ctr"/>
                </a:tc>
                <a:tc>
                  <a:txBody>
                    <a:bodyPr/>
                    <a:lstStyle/>
                    <a:p>
                      <a:pPr algn="ctr"/>
                      <a:r>
                        <a:rPr lang="en-GB" dirty="0"/>
                        <a:t>0-25 (fail)</a:t>
                      </a:r>
                    </a:p>
                  </a:txBody>
                  <a:tcPr anchor="ctr"/>
                </a:tc>
                <a:tc>
                  <a:txBody>
                    <a:bodyPr/>
                    <a:lstStyle/>
                    <a:p>
                      <a:pPr algn="ctr"/>
                      <a:r>
                        <a:rPr lang="en-GB" dirty="0"/>
                        <a:t>26-50 (fail)</a:t>
                      </a:r>
                    </a:p>
                  </a:txBody>
                  <a:tcPr anchor="ctr"/>
                </a:tc>
                <a:tc>
                  <a:txBody>
                    <a:bodyPr/>
                    <a:lstStyle/>
                    <a:p>
                      <a:pPr algn="ctr"/>
                      <a:r>
                        <a:rPr lang="en-GB" dirty="0"/>
                        <a:t>51-75 (pass)</a:t>
                      </a:r>
                    </a:p>
                  </a:txBody>
                  <a:tcPr anchor="ctr"/>
                </a:tc>
                <a:tc>
                  <a:txBody>
                    <a:bodyPr/>
                    <a:lstStyle/>
                    <a:p>
                      <a:pPr algn="ctr"/>
                      <a:r>
                        <a:rPr lang="en-GB" dirty="0"/>
                        <a:t>76-100 (distinction)</a:t>
                      </a:r>
                    </a:p>
                  </a:txBody>
                  <a:tcPr anchor="ctr"/>
                </a:tc>
                <a:tc>
                  <a:txBody>
                    <a:bodyPr/>
                    <a:lstStyle/>
                    <a:p>
                      <a:pPr algn="ctr"/>
                      <a:r>
                        <a:rPr lang="en-GB" dirty="0"/>
                        <a:t>Total</a:t>
                      </a:r>
                    </a:p>
                  </a:txBody>
                  <a:tcPr anchor="ctr"/>
                </a:tc>
                <a:extLst>
                  <a:ext uri="{0D108BD9-81ED-4DB2-BD59-A6C34878D82A}">
                    <a16:rowId xmlns:a16="http://schemas.microsoft.com/office/drawing/2014/main" val="881053166"/>
                  </a:ext>
                </a:extLst>
              </a:tr>
              <a:tr h="579979">
                <a:tc>
                  <a:txBody>
                    <a:bodyPr/>
                    <a:lstStyle/>
                    <a:p>
                      <a:pPr algn="l"/>
                      <a:r>
                        <a:rPr lang="en-GB" dirty="0"/>
                        <a:t>Essay  </a:t>
                      </a:r>
                      <a:r>
                        <a:rPr lang="en-GB" sz="1000" dirty="0"/>
                        <a:t>50% of marks</a:t>
                      </a:r>
                    </a:p>
                  </a:txBody>
                  <a:tcPr anchor="ctr"/>
                </a:tc>
                <a:tc>
                  <a:txBody>
                    <a:bodyPr/>
                    <a:lstStyle/>
                    <a:p>
                      <a:pPr algn="ctr"/>
                      <a:r>
                        <a:rPr lang="en-GB" dirty="0"/>
                        <a:t>1</a:t>
                      </a:r>
                    </a:p>
                  </a:txBody>
                  <a:tcPr anchor="ctr"/>
                </a:tc>
                <a:tc>
                  <a:txBody>
                    <a:bodyPr/>
                    <a:lstStyle/>
                    <a:p>
                      <a:pPr algn="ctr"/>
                      <a:r>
                        <a:rPr lang="en-GB" dirty="0"/>
                        <a:t>2</a:t>
                      </a:r>
                    </a:p>
                  </a:txBody>
                  <a:tcPr anchor="ctr"/>
                </a:tc>
                <a:tc>
                  <a:txBody>
                    <a:bodyPr/>
                    <a:lstStyle/>
                    <a:p>
                      <a:pPr algn="ctr"/>
                      <a:r>
                        <a:rPr lang="en-GB" dirty="0"/>
                        <a:t>41</a:t>
                      </a:r>
                    </a:p>
                  </a:txBody>
                  <a:tcPr anchor="ctr"/>
                </a:tc>
                <a:tc>
                  <a:txBody>
                    <a:bodyPr/>
                    <a:lstStyle/>
                    <a:p>
                      <a:pPr algn="ctr"/>
                      <a:r>
                        <a:rPr lang="en-GB" dirty="0"/>
                        <a:t>13</a:t>
                      </a:r>
                    </a:p>
                  </a:txBody>
                  <a:tcPr anchor="ctr"/>
                </a:tc>
                <a:tc>
                  <a:txBody>
                    <a:bodyPr/>
                    <a:lstStyle/>
                    <a:p>
                      <a:pPr algn="ctr"/>
                      <a:r>
                        <a:rPr lang="en-GB" dirty="0"/>
                        <a:t>57</a:t>
                      </a:r>
                    </a:p>
                  </a:txBody>
                  <a:tcPr anchor="ctr"/>
                </a:tc>
                <a:extLst>
                  <a:ext uri="{0D108BD9-81ED-4DB2-BD59-A6C34878D82A}">
                    <a16:rowId xmlns:a16="http://schemas.microsoft.com/office/drawing/2014/main" val="4277884608"/>
                  </a:ext>
                </a:extLst>
              </a:tr>
              <a:tr h="579979">
                <a:tc>
                  <a:txBody>
                    <a:bodyPr/>
                    <a:lstStyle/>
                    <a:p>
                      <a:pPr algn="l"/>
                      <a:r>
                        <a:rPr lang="en-GB" dirty="0"/>
                        <a:t>Presentation </a:t>
                      </a:r>
                      <a:r>
                        <a:rPr lang="en-GB" sz="900" dirty="0"/>
                        <a:t>30%</a:t>
                      </a:r>
                    </a:p>
                  </a:txBody>
                  <a:tcPr anchor="ctr"/>
                </a:tc>
                <a:tc>
                  <a:txBody>
                    <a:bodyPr/>
                    <a:lstStyle/>
                    <a:p>
                      <a:pPr algn="ctr"/>
                      <a:r>
                        <a:rPr lang="en-GB" dirty="0"/>
                        <a:t>19</a:t>
                      </a:r>
                    </a:p>
                  </a:txBody>
                  <a:tcPr anchor="ctr"/>
                </a:tc>
                <a:tc>
                  <a:txBody>
                    <a:bodyPr/>
                    <a:lstStyle/>
                    <a:p>
                      <a:pPr algn="ctr"/>
                      <a:r>
                        <a:rPr lang="en-GB" dirty="0"/>
                        <a:t>6</a:t>
                      </a:r>
                    </a:p>
                  </a:txBody>
                  <a:tcPr anchor="ctr"/>
                </a:tc>
                <a:tc>
                  <a:txBody>
                    <a:bodyPr/>
                    <a:lstStyle/>
                    <a:p>
                      <a:pPr algn="ctr"/>
                      <a:r>
                        <a:rPr lang="en-GB" dirty="0"/>
                        <a:t>25</a:t>
                      </a:r>
                    </a:p>
                  </a:txBody>
                  <a:tcPr anchor="ctr"/>
                </a:tc>
                <a:tc>
                  <a:txBody>
                    <a:bodyPr/>
                    <a:lstStyle/>
                    <a:p>
                      <a:pPr algn="ctr"/>
                      <a:r>
                        <a:rPr lang="en-GB" dirty="0"/>
                        <a:t>7</a:t>
                      </a:r>
                    </a:p>
                  </a:txBody>
                  <a:tcPr anchor="ctr"/>
                </a:tc>
                <a:tc>
                  <a:txBody>
                    <a:bodyPr/>
                    <a:lstStyle/>
                    <a:p>
                      <a:pPr algn="ctr"/>
                      <a:r>
                        <a:rPr lang="en-GB" dirty="0"/>
                        <a:t>57</a:t>
                      </a:r>
                    </a:p>
                  </a:txBody>
                  <a:tcPr anchor="ctr"/>
                </a:tc>
                <a:extLst>
                  <a:ext uri="{0D108BD9-81ED-4DB2-BD59-A6C34878D82A}">
                    <a16:rowId xmlns:a16="http://schemas.microsoft.com/office/drawing/2014/main" val="159402069"/>
                  </a:ext>
                </a:extLst>
              </a:tr>
              <a:tr h="579979">
                <a:tc>
                  <a:txBody>
                    <a:bodyPr/>
                    <a:lstStyle/>
                    <a:p>
                      <a:pPr algn="l"/>
                      <a:r>
                        <a:rPr lang="en-GB" dirty="0"/>
                        <a:t>Test </a:t>
                      </a:r>
                      <a:r>
                        <a:rPr lang="en-GB" sz="900" dirty="0"/>
                        <a:t>20%</a:t>
                      </a:r>
                    </a:p>
                  </a:txBody>
                  <a:tcPr anchor="ctr"/>
                </a:tc>
                <a:tc>
                  <a:txBody>
                    <a:bodyPr/>
                    <a:lstStyle/>
                    <a:p>
                      <a:pPr algn="ctr"/>
                      <a:r>
                        <a:rPr lang="en-GB" dirty="0"/>
                        <a:t>2</a:t>
                      </a:r>
                    </a:p>
                  </a:txBody>
                  <a:tcPr anchor="ctr"/>
                </a:tc>
                <a:tc>
                  <a:txBody>
                    <a:bodyPr/>
                    <a:lstStyle/>
                    <a:p>
                      <a:pPr algn="ctr"/>
                      <a:r>
                        <a:rPr lang="en-GB" dirty="0"/>
                        <a:t>13</a:t>
                      </a:r>
                    </a:p>
                  </a:txBody>
                  <a:tcPr anchor="ctr"/>
                </a:tc>
                <a:tc>
                  <a:txBody>
                    <a:bodyPr/>
                    <a:lstStyle/>
                    <a:p>
                      <a:pPr algn="ctr"/>
                      <a:r>
                        <a:rPr lang="en-GB" dirty="0"/>
                        <a:t>37</a:t>
                      </a:r>
                    </a:p>
                  </a:txBody>
                  <a:tcPr anchor="ctr"/>
                </a:tc>
                <a:tc>
                  <a:txBody>
                    <a:bodyPr/>
                    <a:lstStyle/>
                    <a:p>
                      <a:pPr algn="ctr"/>
                      <a:r>
                        <a:rPr lang="en-GB" dirty="0"/>
                        <a:t>5</a:t>
                      </a:r>
                    </a:p>
                  </a:txBody>
                  <a:tcPr anchor="ctr"/>
                </a:tc>
                <a:tc>
                  <a:txBody>
                    <a:bodyPr/>
                    <a:lstStyle/>
                    <a:p>
                      <a:pPr algn="ctr"/>
                      <a:r>
                        <a:rPr lang="en-GB" dirty="0"/>
                        <a:t>57</a:t>
                      </a:r>
                    </a:p>
                  </a:txBody>
                  <a:tcPr anchor="ctr"/>
                </a:tc>
                <a:extLst>
                  <a:ext uri="{0D108BD9-81ED-4DB2-BD59-A6C34878D82A}">
                    <a16:rowId xmlns:a16="http://schemas.microsoft.com/office/drawing/2014/main" val="2173515526"/>
                  </a:ext>
                </a:extLst>
              </a:tr>
              <a:tr h="579979">
                <a:tc>
                  <a:txBody>
                    <a:bodyPr/>
                    <a:lstStyle/>
                    <a:p>
                      <a:pPr algn="l"/>
                      <a:r>
                        <a:rPr lang="en-GB" b="1" dirty="0"/>
                        <a:t>Module result</a:t>
                      </a:r>
                    </a:p>
                  </a:txBody>
                  <a:tcPr anchor="ctr"/>
                </a:tc>
                <a:tc>
                  <a:txBody>
                    <a:bodyPr/>
                    <a:lstStyle/>
                    <a:p>
                      <a:pPr algn="ctr"/>
                      <a:r>
                        <a:rPr lang="en-GB" b="1" dirty="0"/>
                        <a:t>2</a:t>
                      </a:r>
                    </a:p>
                  </a:txBody>
                  <a:tcPr anchor="ctr"/>
                </a:tc>
                <a:tc>
                  <a:txBody>
                    <a:bodyPr/>
                    <a:lstStyle/>
                    <a:p>
                      <a:pPr algn="ctr"/>
                      <a:r>
                        <a:rPr lang="en-GB" b="1" dirty="0"/>
                        <a:t>22</a:t>
                      </a:r>
                    </a:p>
                  </a:txBody>
                  <a:tcPr anchor="ctr"/>
                </a:tc>
                <a:tc>
                  <a:txBody>
                    <a:bodyPr/>
                    <a:lstStyle/>
                    <a:p>
                      <a:pPr algn="ctr"/>
                      <a:r>
                        <a:rPr lang="en-GB" b="1" dirty="0"/>
                        <a:t>22</a:t>
                      </a:r>
                    </a:p>
                  </a:txBody>
                  <a:tcPr anchor="ctr"/>
                </a:tc>
                <a:tc>
                  <a:txBody>
                    <a:bodyPr/>
                    <a:lstStyle/>
                    <a:p>
                      <a:pPr algn="ctr"/>
                      <a:r>
                        <a:rPr lang="en-GB" b="1" dirty="0"/>
                        <a:t>9</a:t>
                      </a:r>
                    </a:p>
                  </a:txBody>
                  <a:tcPr anchor="ctr"/>
                </a:tc>
                <a:tc>
                  <a:txBody>
                    <a:bodyPr/>
                    <a:lstStyle/>
                    <a:p>
                      <a:pPr algn="ctr"/>
                      <a:r>
                        <a:rPr lang="en-GB" b="1" dirty="0"/>
                        <a:t>57</a:t>
                      </a:r>
                    </a:p>
                  </a:txBody>
                  <a:tcPr anchor="ctr"/>
                </a:tc>
                <a:extLst>
                  <a:ext uri="{0D108BD9-81ED-4DB2-BD59-A6C34878D82A}">
                    <a16:rowId xmlns:a16="http://schemas.microsoft.com/office/drawing/2014/main" val="4256934458"/>
                  </a:ext>
                </a:extLst>
              </a:tr>
            </a:tbl>
          </a:graphicData>
        </a:graphic>
      </p:graphicFrame>
      <p:sp>
        <p:nvSpPr>
          <p:cNvPr id="5" name="TextBox 4">
            <a:extLst>
              <a:ext uri="{FF2B5EF4-FFF2-40B4-BE49-F238E27FC236}">
                <a16:creationId xmlns:a16="http://schemas.microsoft.com/office/drawing/2014/main" id="{4DA2F2AE-F8C5-4CCC-A9A9-5110020DC4FD}"/>
              </a:ext>
            </a:extLst>
          </p:cNvPr>
          <p:cNvSpPr txBox="1"/>
          <p:nvPr/>
        </p:nvSpPr>
        <p:spPr>
          <a:xfrm>
            <a:off x="884903" y="1188378"/>
            <a:ext cx="7949381" cy="596177"/>
          </a:xfrm>
          <a:prstGeom prst="rect">
            <a:avLst/>
          </a:prstGeom>
        </p:spPr>
        <p:txBody>
          <a:bodyPr vert="horz" wrap="square" lIns="0" tIns="0" rIns="0" bIns="0" rtlCol="0">
            <a:noAutofit/>
          </a:bodyPr>
          <a:lstStyle/>
          <a:p>
            <a:pPr marL="0" indent="0">
              <a:buNone/>
            </a:pPr>
            <a:r>
              <a:rPr lang="en-GB" sz="2000" dirty="0"/>
              <a:t>57 students on the module</a:t>
            </a:r>
          </a:p>
        </p:txBody>
      </p:sp>
    </p:spTree>
    <p:extLst>
      <p:ext uri="{BB962C8B-B14F-4D97-AF65-F5344CB8AC3E}">
        <p14:creationId xmlns:p14="http://schemas.microsoft.com/office/powerpoint/2010/main" val="2859695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36BADB-8700-418A-9C36-4DC6264C418C}"/>
              </a:ext>
            </a:extLst>
          </p:cNvPr>
          <p:cNvSpPr>
            <a:spLocks noGrp="1"/>
          </p:cNvSpPr>
          <p:nvPr>
            <p:ph type="sldNum" sz="quarter" idx="10"/>
          </p:nvPr>
        </p:nvSpPr>
        <p:spPr/>
        <p:txBody>
          <a:bodyPr/>
          <a:lstStyle/>
          <a:p>
            <a:pPr algn="ctr"/>
            <a:fld id="{C0BADC3D-1509-2C4E-AB5E-AF0356668A88}" type="slidenum">
              <a:rPr lang="en-GB" smtClean="0"/>
              <a:pPr algn="ctr"/>
              <a:t>15</a:t>
            </a:fld>
            <a:endParaRPr lang="en-GB" dirty="0"/>
          </a:p>
        </p:txBody>
      </p:sp>
      <p:sp>
        <p:nvSpPr>
          <p:cNvPr id="3" name="Title 2">
            <a:extLst>
              <a:ext uri="{FF2B5EF4-FFF2-40B4-BE49-F238E27FC236}">
                <a16:creationId xmlns:a16="http://schemas.microsoft.com/office/drawing/2014/main" id="{2B257268-44FE-4E6C-A334-65E804301234}"/>
              </a:ext>
            </a:extLst>
          </p:cNvPr>
          <p:cNvSpPr>
            <a:spLocks noGrp="1"/>
          </p:cNvSpPr>
          <p:nvPr>
            <p:ph type="title"/>
          </p:nvPr>
        </p:nvSpPr>
        <p:spPr>
          <a:xfrm>
            <a:off x="589178" y="256645"/>
            <a:ext cx="9450933" cy="931733"/>
          </a:xfrm>
        </p:spPr>
        <p:txBody>
          <a:bodyPr/>
          <a:lstStyle/>
          <a:p>
            <a:r>
              <a:rPr lang="en-GB" dirty="0"/>
              <a:t>Writing about our teaching and student learning</a:t>
            </a:r>
          </a:p>
        </p:txBody>
      </p:sp>
      <p:sp>
        <p:nvSpPr>
          <p:cNvPr id="4" name="Oval 3">
            <a:extLst>
              <a:ext uri="{FF2B5EF4-FFF2-40B4-BE49-F238E27FC236}">
                <a16:creationId xmlns:a16="http://schemas.microsoft.com/office/drawing/2014/main" id="{711F4672-7155-4C28-8451-0E18FD0AD000}"/>
              </a:ext>
            </a:extLst>
          </p:cNvPr>
          <p:cNvSpPr/>
          <p:nvPr/>
        </p:nvSpPr>
        <p:spPr>
          <a:xfrm>
            <a:off x="355507"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21F1E216-9D2E-4D25-9772-B0BE4B183AA2}"/>
              </a:ext>
            </a:extLst>
          </p:cNvPr>
          <p:cNvSpPr/>
          <p:nvPr/>
        </p:nvSpPr>
        <p:spPr>
          <a:xfrm>
            <a:off x="5062322"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C1B2688B-054F-4CC8-BF5A-AD4A2B5A0C25}"/>
              </a:ext>
            </a:extLst>
          </p:cNvPr>
          <p:cNvSpPr/>
          <p:nvPr/>
        </p:nvSpPr>
        <p:spPr>
          <a:xfrm>
            <a:off x="7537024"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3BA36047-085F-4C14-992F-26C6A68A3CC0}"/>
              </a:ext>
            </a:extLst>
          </p:cNvPr>
          <p:cNvSpPr/>
          <p:nvPr/>
        </p:nvSpPr>
        <p:spPr>
          <a:xfrm>
            <a:off x="7465801" y="1037671"/>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19AA113C-0583-41C4-854A-6C8F9A30A6EF}"/>
              </a:ext>
            </a:extLst>
          </p:cNvPr>
          <p:cNvSpPr/>
          <p:nvPr/>
        </p:nvSpPr>
        <p:spPr>
          <a:xfrm>
            <a:off x="5063836"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35A1EF92-C30C-45DD-9798-6A0DCF0E234F}"/>
              </a:ext>
            </a:extLst>
          </p:cNvPr>
          <p:cNvSpPr/>
          <p:nvPr/>
        </p:nvSpPr>
        <p:spPr>
          <a:xfrm>
            <a:off x="2652463"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E8B5BEF1-A117-4B55-8DBD-C3B5FAF5D852}"/>
              </a:ext>
            </a:extLst>
          </p:cNvPr>
          <p:cNvSpPr/>
          <p:nvPr/>
        </p:nvSpPr>
        <p:spPr>
          <a:xfrm>
            <a:off x="2652463"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4AE87B68-08FC-431E-B826-4BD80A7A6537}"/>
              </a:ext>
            </a:extLst>
          </p:cNvPr>
          <p:cNvSpPr txBox="1"/>
          <p:nvPr/>
        </p:nvSpPr>
        <p:spPr>
          <a:xfrm>
            <a:off x="811598" y="1493784"/>
            <a:ext cx="1152144" cy="896112"/>
          </a:xfrm>
          <a:prstGeom prst="rect">
            <a:avLst/>
          </a:prstGeom>
        </p:spPr>
        <p:txBody>
          <a:bodyPr vert="horz" wrap="square" lIns="0" tIns="0" rIns="0" bIns="0" rtlCol="0">
            <a:noAutofit/>
          </a:bodyPr>
          <a:lstStyle/>
          <a:p>
            <a:pPr marL="0" indent="0" algn="ctr">
              <a:buNone/>
            </a:pPr>
            <a:r>
              <a:rPr lang="en-GB" sz="2000" dirty="0"/>
              <a:t>Private learning journal</a:t>
            </a:r>
          </a:p>
        </p:txBody>
      </p:sp>
      <p:sp>
        <p:nvSpPr>
          <p:cNvPr id="20" name="TextBox 19">
            <a:extLst>
              <a:ext uri="{FF2B5EF4-FFF2-40B4-BE49-F238E27FC236}">
                <a16:creationId xmlns:a16="http://schemas.microsoft.com/office/drawing/2014/main" id="{1717CF36-A344-46AC-94E4-7BBA4D2F57DB}"/>
              </a:ext>
            </a:extLst>
          </p:cNvPr>
          <p:cNvSpPr txBox="1"/>
          <p:nvPr/>
        </p:nvSpPr>
        <p:spPr>
          <a:xfrm>
            <a:off x="5270443" y="4004566"/>
            <a:ext cx="1693443" cy="603504"/>
          </a:xfrm>
          <a:prstGeom prst="rect">
            <a:avLst/>
          </a:prstGeom>
        </p:spPr>
        <p:txBody>
          <a:bodyPr vert="horz" wrap="square" lIns="0" tIns="0" rIns="0" bIns="0" rtlCol="0">
            <a:noAutofit/>
          </a:bodyPr>
          <a:lstStyle/>
          <a:p>
            <a:pPr marL="0" indent="0" algn="ctr">
              <a:buNone/>
            </a:pPr>
            <a:r>
              <a:rPr lang="en-GB" sz="2000" dirty="0"/>
              <a:t>Investigating university policies</a:t>
            </a:r>
          </a:p>
        </p:txBody>
      </p:sp>
      <p:sp>
        <p:nvSpPr>
          <p:cNvPr id="21" name="TextBox 20">
            <a:extLst>
              <a:ext uri="{FF2B5EF4-FFF2-40B4-BE49-F238E27FC236}">
                <a16:creationId xmlns:a16="http://schemas.microsoft.com/office/drawing/2014/main" id="{6C8BF55C-8A4F-45D9-B9E1-5A96BD79E694}"/>
              </a:ext>
            </a:extLst>
          </p:cNvPr>
          <p:cNvSpPr txBox="1"/>
          <p:nvPr/>
        </p:nvSpPr>
        <p:spPr>
          <a:xfrm>
            <a:off x="2741892" y="4004566"/>
            <a:ext cx="1910055" cy="1248409"/>
          </a:xfrm>
          <a:prstGeom prst="rect">
            <a:avLst/>
          </a:prstGeom>
        </p:spPr>
        <p:txBody>
          <a:bodyPr vert="horz" wrap="square" lIns="0" tIns="0" rIns="0" bIns="0" rtlCol="0">
            <a:noAutofit/>
          </a:bodyPr>
          <a:lstStyle/>
          <a:p>
            <a:pPr marL="0" indent="0" algn="ctr">
              <a:buNone/>
            </a:pPr>
            <a:r>
              <a:rPr lang="en-GB" sz="2000" dirty="0"/>
              <a:t>Developing new theories of student learning</a:t>
            </a:r>
          </a:p>
        </p:txBody>
      </p:sp>
      <p:sp>
        <p:nvSpPr>
          <p:cNvPr id="22" name="TextBox 21">
            <a:extLst>
              <a:ext uri="{FF2B5EF4-FFF2-40B4-BE49-F238E27FC236}">
                <a16:creationId xmlns:a16="http://schemas.microsoft.com/office/drawing/2014/main" id="{BB72996F-2765-4ADC-A7B6-BC036B80FBD1}"/>
              </a:ext>
            </a:extLst>
          </p:cNvPr>
          <p:cNvSpPr txBox="1"/>
          <p:nvPr/>
        </p:nvSpPr>
        <p:spPr>
          <a:xfrm>
            <a:off x="7548131" y="3991103"/>
            <a:ext cx="2099800" cy="603504"/>
          </a:xfrm>
          <a:prstGeom prst="rect">
            <a:avLst/>
          </a:prstGeom>
        </p:spPr>
        <p:txBody>
          <a:bodyPr vert="horz" wrap="square" lIns="0" tIns="0" rIns="0" bIns="0" rtlCol="0">
            <a:noAutofit/>
          </a:bodyPr>
          <a:lstStyle/>
          <a:p>
            <a:pPr marL="0" indent="0" algn="ctr">
              <a:buNone/>
            </a:pPr>
            <a:r>
              <a:rPr lang="en-GB" sz="2000" dirty="0"/>
              <a:t>Investigating modules, courses and qualifications</a:t>
            </a:r>
          </a:p>
        </p:txBody>
      </p:sp>
      <p:sp>
        <p:nvSpPr>
          <p:cNvPr id="23" name="TextBox 22">
            <a:extLst>
              <a:ext uri="{FF2B5EF4-FFF2-40B4-BE49-F238E27FC236}">
                <a16:creationId xmlns:a16="http://schemas.microsoft.com/office/drawing/2014/main" id="{A4A0F5A0-BCDC-4D97-89AB-3401EA7D7BD5}"/>
              </a:ext>
            </a:extLst>
          </p:cNvPr>
          <p:cNvSpPr txBox="1"/>
          <p:nvPr/>
        </p:nvSpPr>
        <p:spPr>
          <a:xfrm>
            <a:off x="7818980" y="1531279"/>
            <a:ext cx="1500417" cy="1060704"/>
          </a:xfrm>
          <a:prstGeom prst="rect">
            <a:avLst/>
          </a:prstGeom>
        </p:spPr>
        <p:txBody>
          <a:bodyPr vert="horz" wrap="square" lIns="0" tIns="0" rIns="0" bIns="0" rtlCol="0">
            <a:noAutofit/>
          </a:bodyPr>
          <a:lstStyle/>
          <a:p>
            <a:pPr marL="0" indent="0" algn="ctr">
              <a:buNone/>
            </a:pPr>
            <a:r>
              <a:rPr lang="en-GB" sz="2000" dirty="0"/>
              <a:t>Investigating our own practice</a:t>
            </a:r>
          </a:p>
        </p:txBody>
      </p:sp>
      <p:sp>
        <p:nvSpPr>
          <p:cNvPr id="24" name="TextBox 23">
            <a:extLst>
              <a:ext uri="{FF2B5EF4-FFF2-40B4-BE49-F238E27FC236}">
                <a16:creationId xmlns:a16="http://schemas.microsoft.com/office/drawing/2014/main" id="{40FAB320-127F-4AB4-9EA9-64D2393AC0E6}"/>
              </a:ext>
            </a:extLst>
          </p:cNvPr>
          <p:cNvSpPr txBox="1"/>
          <p:nvPr/>
        </p:nvSpPr>
        <p:spPr>
          <a:xfrm>
            <a:off x="5541093" y="1531279"/>
            <a:ext cx="1152144" cy="603504"/>
          </a:xfrm>
          <a:prstGeom prst="rect">
            <a:avLst/>
          </a:prstGeom>
        </p:spPr>
        <p:txBody>
          <a:bodyPr vert="horz" wrap="square" lIns="0" tIns="0" rIns="0" bIns="0" rtlCol="0">
            <a:noAutofit/>
          </a:bodyPr>
          <a:lstStyle/>
          <a:p>
            <a:pPr marL="0" indent="0" algn="ctr">
              <a:buNone/>
            </a:pPr>
            <a:r>
              <a:rPr lang="en-GB" sz="2000" dirty="0"/>
              <a:t>Shared case studies</a:t>
            </a:r>
          </a:p>
        </p:txBody>
      </p:sp>
      <p:sp>
        <p:nvSpPr>
          <p:cNvPr id="25" name="TextBox 24">
            <a:extLst>
              <a:ext uri="{FF2B5EF4-FFF2-40B4-BE49-F238E27FC236}">
                <a16:creationId xmlns:a16="http://schemas.microsoft.com/office/drawing/2014/main" id="{3F7F441A-3B48-4CF6-B7AA-8310B300C1B2}"/>
              </a:ext>
            </a:extLst>
          </p:cNvPr>
          <p:cNvSpPr txBox="1"/>
          <p:nvPr/>
        </p:nvSpPr>
        <p:spPr>
          <a:xfrm>
            <a:off x="3078981" y="1493784"/>
            <a:ext cx="1152144" cy="1281998"/>
          </a:xfrm>
          <a:prstGeom prst="rect">
            <a:avLst/>
          </a:prstGeom>
        </p:spPr>
        <p:txBody>
          <a:bodyPr vert="horz" wrap="square" lIns="0" tIns="0" rIns="0" bIns="0" rtlCol="0">
            <a:noAutofit/>
          </a:bodyPr>
          <a:lstStyle/>
          <a:p>
            <a:pPr marL="0" indent="0" algn="ctr">
              <a:buNone/>
            </a:pPr>
            <a:r>
              <a:rPr lang="en-GB" sz="2000" dirty="0"/>
              <a:t>Shared learning journal</a:t>
            </a:r>
          </a:p>
        </p:txBody>
      </p:sp>
      <p:sp>
        <p:nvSpPr>
          <p:cNvPr id="26" name="Arrow: Right 25">
            <a:extLst>
              <a:ext uri="{FF2B5EF4-FFF2-40B4-BE49-F238E27FC236}">
                <a16:creationId xmlns:a16="http://schemas.microsoft.com/office/drawing/2014/main" id="{B7FAC861-21D9-4CA6-B905-EB20C64E8082}"/>
              </a:ext>
            </a:extLst>
          </p:cNvPr>
          <p:cNvSpPr/>
          <p:nvPr/>
        </p:nvSpPr>
        <p:spPr>
          <a:xfrm>
            <a:off x="2419833" y="1845368"/>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Arrow: Right 26">
            <a:extLst>
              <a:ext uri="{FF2B5EF4-FFF2-40B4-BE49-F238E27FC236}">
                <a16:creationId xmlns:a16="http://schemas.microsoft.com/office/drawing/2014/main" id="{5F14361B-CAF4-400D-9381-6B503ECC1740}"/>
              </a:ext>
            </a:extLst>
          </p:cNvPr>
          <p:cNvSpPr/>
          <p:nvPr/>
        </p:nvSpPr>
        <p:spPr>
          <a:xfrm>
            <a:off x="7228610" y="1845367"/>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 name="Arrow: Right 27">
            <a:extLst>
              <a:ext uri="{FF2B5EF4-FFF2-40B4-BE49-F238E27FC236}">
                <a16:creationId xmlns:a16="http://schemas.microsoft.com/office/drawing/2014/main" id="{48F887E6-61D6-456F-8650-DEB14101E70B}"/>
              </a:ext>
            </a:extLst>
          </p:cNvPr>
          <p:cNvSpPr/>
          <p:nvPr/>
        </p:nvSpPr>
        <p:spPr>
          <a:xfrm rot="5400000">
            <a:off x="8202820" y="3179972"/>
            <a:ext cx="621579" cy="169668"/>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Arrow: Right 28">
            <a:extLst>
              <a:ext uri="{FF2B5EF4-FFF2-40B4-BE49-F238E27FC236}">
                <a16:creationId xmlns:a16="http://schemas.microsoft.com/office/drawing/2014/main" id="{FC72888D-8B7E-4EA8-8C88-27A1FFF0B87E}"/>
              </a:ext>
            </a:extLst>
          </p:cNvPr>
          <p:cNvSpPr/>
          <p:nvPr/>
        </p:nvSpPr>
        <p:spPr>
          <a:xfrm>
            <a:off x="4833104" y="1845368"/>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Arrow: Right 29">
            <a:extLst>
              <a:ext uri="{FF2B5EF4-FFF2-40B4-BE49-F238E27FC236}">
                <a16:creationId xmlns:a16="http://schemas.microsoft.com/office/drawing/2014/main" id="{7A3F73E9-3A80-4BEA-8FFA-24AFC482C054}"/>
              </a:ext>
            </a:extLst>
          </p:cNvPr>
          <p:cNvSpPr/>
          <p:nvPr/>
        </p:nvSpPr>
        <p:spPr>
          <a:xfrm rot="10800000">
            <a:off x="4773241" y="4432579"/>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2" name="Arrow: Right 31">
            <a:extLst>
              <a:ext uri="{FF2B5EF4-FFF2-40B4-BE49-F238E27FC236}">
                <a16:creationId xmlns:a16="http://schemas.microsoft.com/office/drawing/2014/main" id="{9A543BB7-82EA-4791-B126-BEFEA864C5CE}"/>
              </a:ext>
            </a:extLst>
          </p:cNvPr>
          <p:cNvSpPr/>
          <p:nvPr/>
        </p:nvSpPr>
        <p:spPr>
          <a:xfrm rot="10800000">
            <a:off x="7221844" y="4415127"/>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21715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C6FE5D-3DEC-4FCB-B632-BCD4E53F5F46}"/>
              </a:ext>
            </a:extLst>
          </p:cNvPr>
          <p:cNvSpPr>
            <a:spLocks noGrp="1"/>
          </p:cNvSpPr>
          <p:nvPr>
            <p:ph type="sldNum" sz="quarter" idx="10"/>
          </p:nvPr>
        </p:nvSpPr>
        <p:spPr/>
        <p:txBody>
          <a:bodyPr/>
          <a:lstStyle/>
          <a:p>
            <a:pPr algn="ctr"/>
            <a:fld id="{C0BADC3D-1509-2C4E-AB5E-AF0356668A88}" type="slidenum">
              <a:rPr lang="en-GB" smtClean="0"/>
              <a:pPr algn="ctr"/>
              <a:t>16</a:t>
            </a:fld>
            <a:endParaRPr lang="en-GB" dirty="0"/>
          </a:p>
        </p:txBody>
      </p:sp>
      <p:sp>
        <p:nvSpPr>
          <p:cNvPr id="3" name="Title 2">
            <a:extLst>
              <a:ext uri="{FF2B5EF4-FFF2-40B4-BE49-F238E27FC236}">
                <a16:creationId xmlns:a16="http://schemas.microsoft.com/office/drawing/2014/main" id="{E8A2AB9A-B5BB-4FA4-8FE2-446865EB9D0D}"/>
              </a:ext>
            </a:extLst>
          </p:cNvPr>
          <p:cNvSpPr>
            <a:spLocks noGrp="1"/>
          </p:cNvSpPr>
          <p:nvPr>
            <p:ph type="title"/>
          </p:nvPr>
        </p:nvSpPr>
        <p:spPr/>
        <p:txBody>
          <a:bodyPr/>
          <a:lstStyle/>
          <a:p>
            <a:r>
              <a:rPr lang="en-GB" dirty="0"/>
              <a:t>Writing a case study</a:t>
            </a:r>
          </a:p>
        </p:txBody>
      </p:sp>
      <p:sp>
        <p:nvSpPr>
          <p:cNvPr id="4" name="TextBox 3">
            <a:extLst>
              <a:ext uri="{FF2B5EF4-FFF2-40B4-BE49-F238E27FC236}">
                <a16:creationId xmlns:a16="http://schemas.microsoft.com/office/drawing/2014/main" id="{DC32FDEA-0835-4743-A1E4-B1622FAADED5}"/>
              </a:ext>
            </a:extLst>
          </p:cNvPr>
          <p:cNvSpPr txBox="1"/>
          <p:nvPr/>
        </p:nvSpPr>
        <p:spPr>
          <a:xfrm>
            <a:off x="589179" y="969264"/>
            <a:ext cx="11279733" cy="5175504"/>
          </a:xfrm>
          <a:prstGeom prst="rect">
            <a:avLst/>
          </a:prstGeom>
        </p:spPr>
        <p:txBody>
          <a:bodyPr vert="horz" wrap="square" lIns="0" tIns="0" rIns="0" bIns="0" rtlCol="0">
            <a:noAutofit/>
          </a:bodyPr>
          <a:lstStyle/>
          <a:p>
            <a:pPr marL="285750" indent="-285750">
              <a:spcAft>
                <a:spcPts val="1200"/>
              </a:spcAft>
              <a:buFont typeface="Arial" panose="020B0604020202020204" pitchFamily="34" charset="0"/>
              <a:buChar char="•"/>
            </a:pPr>
            <a:r>
              <a:rPr lang="en-GB" sz="2800" i="1" dirty="0"/>
              <a:t>Title </a:t>
            </a:r>
          </a:p>
          <a:p>
            <a:pPr marL="285750" indent="-285750">
              <a:spcAft>
                <a:spcPts val="1200"/>
              </a:spcAft>
              <a:buFont typeface="Arial" panose="020B0604020202020204" pitchFamily="34" charset="0"/>
              <a:buChar char="•"/>
            </a:pPr>
            <a:r>
              <a:rPr lang="en-GB" sz="2800" i="1" dirty="0"/>
              <a:t>Context </a:t>
            </a:r>
          </a:p>
          <a:p>
            <a:pPr marL="285750" indent="-285750">
              <a:spcAft>
                <a:spcPts val="1200"/>
              </a:spcAft>
              <a:buFont typeface="Arial" panose="020B0604020202020204" pitchFamily="34" charset="0"/>
              <a:buChar char="•"/>
            </a:pPr>
            <a:r>
              <a:rPr lang="en-GB" sz="2800" i="1" dirty="0"/>
              <a:t>Activity aims  </a:t>
            </a:r>
            <a:endParaRPr lang="en-GB" sz="2800" dirty="0"/>
          </a:p>
          <a:p>
            <a:pPr marL="285750" indent="-285750">
              <a:spcAft>
                <a:spcPts val="1200"/>
              </a:spcAft>
              <a:buFont typeface="Arial" panose="020B0604020202020204" pitchFamily="34" charset="0"/>
              <a:buChar char="•"/>
            </a:pPr>
            <a:r>
              <a:rPr lang="en-GB" sz="2800" i="1" dirty="0"/>
              <a:t>Why you developed the activity </a:t>
            </a:r>
            <a:endParaRPr lang="en-GB" sz="2800" dirty="0"/>
          </a:p>
          <a:p>
            <a:pPr marL="285750" indent="-285750">
              <a:spcAft>
                <a:spcPts val="1200"/>
              </a:spcAft>
              <a:buFont typeface="Arial" panose="020B0604020202020204" pitchFamily="34" charset="0"/>
              <a:buChar char="•"/>
            </a:pPr>
            <a:r>
              <a:rPr lang="en-GB" sz="2800" i="1" dirty="0"/>
              <a:t>What does the teacher need to do?</a:t>
            </a:r>
          </a:p>
          <a:p>
            <a:pPr marL="285750" indent="-285750">
              <a:spcAft>
                <a:spcPts val="1200"/>
              </a:spcAft>
              <a:buFont typeface="Arial" panose="020B0604020202020204" pitchFamily="34" charset="0"/>
              <a:buChar char="•"/>
            </a:pPr>
            <a:r>
              <a:rPr lang="en-GB" sz="2800" i="1" dirty="0"/>
              <a:t>Feedback on the activity from students and others</a:t>
            </a:r>
          </a:p>
          <a:p>
            <a:pPr marL="285750" indent="-285750">
              <a:spcAft>
                <a:spcPts val="1200"/>
              </a:spcAft>
              <a:buFont typeface="Arial" panose="020B0604020202020204" pitchFamily="34" charset="0"/>
              <a:buChar char="•"/>
            </a:pPr>
            <a:r>
              <a:rPr lang="en-GB" sz="2800" i="1" dirty="0"/>
              <a:t>Strengths and weaknesses of the activity</a:t>
            </a:r>
            <a:endParaRPr lang="en-GB" sz="2800" dirty="0"/>
          </a:p>
          <a:p>
            <a:pPr marL="285750" indent="-285750">
              <a:spcAft>
                <a:spcPts val="1200"/>
              </a:spcAft>
              <a:buFont typeface="Arial" panose="020B0604020202020204" pitchFamily="34" charset="0"/>
              <a:buChar char="•"/>
            </a:pPr>
            <a:r>
              <a:rPr lang="en-GB" sz="2800" i="1" dirty="0"/>
              <a:t>Key words</a:t>
            </a:r>
            <a:r>
              <a:rPr lang="en-GB" sz="2800" dirty="0"/>
              <a:t>  </a:t>
            </a:r>
          </a:p>
          <a:p>
            <a:pPr marL="285750" indent="-285750">
              <a:spcAft>
                <a:spcPts val="1200"/>
              </a:spcAft>
              <a:buFont typeface="Arial" panose="020B0604020202020204" pitchFamily="34" charset="0"/>
              <a:buChar char="•"/>
            </a:pPr>
            <a:r>
              <a:rPr lang="en-GB" sz="2800" i="1" dirty="0"/>
              <a:t>References  </a:t>
            </a:r>
            <a:endParaRPr lang="en-GB" sz="2800" dirty="0"/>
          </a:p>
          <a:p>
            <a:pPr marL="0" indent="0">
              <a:buNone/>
            </a:pPr>
            <a:endParaRPr lang="en-GB" sz="2000" dirty="0">
              <a:solidFill>
                <a:schemeClr val="bg1"/>
              </a:solidFill>
            </a:endParaRPr>
          </a:p>
        </p:txBody>
      </p:sp>
    </p:spTree>
    <p:extLst>
      <p:ext uri="{BB962C8B-B14F-4D97-AF65-F5344CB8AC3E}">
        <p14:creationId xmlns:p14="http://schemas.microsoft.com/office/powerpoint/2010/main" val="117689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24F250-4CAB-4B16-9B3B-756CDAF3D438}"/>
              </a:ext>
            </a:extLst>
          </p:cNvPr>
          <p:cNvSpPr>
            <a:spLocks noGrp="1"/>
          </p:cNvSpPr>
          <p:nvPr>
            <p:ph type="sldNum" sz="quarter" idx="10"/>
          </p:nvPr>
        </p:nvSpPr>
        <p:spPr/>
        <p:txBody>
          <a:bodyPr/>
          <a:lstStyle/>
          <a:p>
            <a:pPr algn="ctr"/>
            <a:fld id="{C0BADC3D-1509-2C4E-AB5E-AF0356668A88}" type="slidenum">
              <a:rPr lang="en-GB" smtClean="0"/>
              <a:pPr algn="ctr"/>
              <a:t>17</a:t>
            </a:fld>
            <a:endParaRPr lang="en-GB" dirty="0"/>
          </a:p>
        </p:txBody>
      </p:sp>
      <p:sp>
        <p:nvSpPr>
          <p:cNvPr id="3" name="Title 2">
            <a:extLst>
              <a:ext uri="{FF2B5EF4-FFF2-40B4-BE49-F238E27FC236}">
                <a16:creationId xmlns:a16="http://schemas.microsoft.com/office/drawing/2014/main" id="{D836A272-F50C-4BD5-8B9A-5F9D6E347999}"/>
              </a:ext>
            </a:extLst>
          </p:cNvPr>
          <p:cNvSpPr>
            <a:spLocks noGrp="1"/>
          </p:cNvSpPr>
          <p:nvPr>
            <p:ph type="title"/>
          </p:nvPr>
        </p:nvSpPr>
        <p:spPr>
          <a:xfrm>
            <a:off x="574431" y="433625"/>
            <a:ext cx="7391526" cy="716749"/>
          </a:xfrm>
        </p:spPr>
        <p:txBody>
          <a:bodyPr/>
          <a:lstStyle/>
          <a:p>
            <a:r>
              <a:rPr lang="en-GB" dirty="0"/>
              <a:t>Action Planning</a:t>
            </a:r>
          </a:p>
        </p:txBody>
      </p:sp>
      <p:sp>
        <p:nvSpPr>
          <p:cNvPr id="4" name="TextBox 3">
            <a:extLst>
              <a:ext uri="{FF2B5EF4-FFF2-40B4-BE49-F238E27FC236}">
                <a16:creationId xmlns:a16="http://schemas.microsoft.com/office/drawing/2014/main" id="{CF1ECA41-F246-458E-A152-E3D570E72BF3}"/>
              </a:ext>
            </a:extLst>
          </p:cNvPr>
          <p:cNvSpPr txBox="1"/>
          <p:nvPr/>
        </p:nvSpPr>
        <p:spPr>
          <a:xfrm>
            <a:off x="693174" y="1312606"/>
            <a:ext cx="9778181" cy="4704736"/>
          </a:xfrm>
          <a:prstGeom prst="rect">
            <a:avLst/>
          </a:prstGeom>
        </p:spPr>
        <p:txBody>
          <a:bodyPr vert="horz" wrap="square" lIns="0" tIns="0" rIns="0" bIns="0" rtlCol="0">
            <a:noAutofit/>
          </a:bodyPr>
          <a:lstStyle/>
          <a:p>
            <a:r>
              <a:rPr lang="en-GB" sz="2400" dirty="0"/>
              <a:t>Identify three activities within your teaching that you would like to get even better at.</a:t>
            </a:r>
          </a:p>
          <a:p>
            <a:endParaRPr lang="en-GB" sz="2400" dirty="0"/>
          </a:p>
          <a:p>
            <a:r>
              <a:rPr lang="en-GB" sz="2400" dirty="0"/>
              <a:t>For each of these activities use the table provided to:</a:t>
            </a:r>
          </a:p>
          <a:p>
            <a:pPr marL="342900" indent="-342900">
              <a:spcAft>
                <a:spcPts val="1200"/>
              </a:spcAft>
              <a:buFont typeface="Arial" panose="020B0604020202020204" pitchFamily="34" charset="0"/>
              <a:buChar char="•"/>
            </a:pPr>
            <a:r>
              <a:rPr lang="en-GB" sz="2000" dirty="0"/>
              <a:t>Explain what you want to learn.  Use the tags A1-V4 to relate this to the PSF.</a:t>
            </a:r>
          </a:p>
          <a:p>
            <a:pPr marL="342900" indent="-342900">
              <a:spcAft>
                <a:spcPts val="1200"/>
              </a:spcAft>
              <a:buFont typeface="Arial" panose="020B0604020202020204" pitchFamily="34" charset="0"/>
              <a:buChar char="•"/>
            </a:pPr>
            <a:r>
              <a:rPr lang="en-GB" sz="2000" dirty="0"/>
              <a:t>Only one example can be about K1.</a:t>
            </a:r>
          </a:p>
          <a:p>
            <a:pPr marL="342900" indent="-342900">
              <a:spcAft>
                <a:spcPts val="1200"/>
              </a:spcAft>
              <a:buFont typeface="Arial" panose="020B0604020202020204" pitchFamily="34" charset="0"/>
              <a:buChar char="•"/>
            </a:pPr>
            <a:r>
              <a:rPr lang="en-GB" sz="2000" dirty="0"/>
              <a:t>Suggest what you need to do to learn this.</a:t>
            </a:r>
          </a:p>
          <a:p>
            <a:pPr marL="342900" indent="-342900">
              <a:spcAft>
                <a:spcPts val="1200"/>
              </a:spcAft>
              <a:buFont typeface="Arial" panose="020B0604020202020204" pitchFamily="34" charset="0"/>
              <a:buChar char="•"/>
            </a:pPr>
            <a:r>
              <a:rPr lang="en-GB" sz="2000" dirty="0"/>
              <a:t>Suggest what resources or support you will need.  This could be from TIDE, from your own university, from colleagues or other sources, such as the internet.  </a:t>
            </a:r>
          </a:p>
          <a:p>
            <a:pPr marL="342900" indent="-342900">
              <a:spcAft>
                <a:spcPts val="1200"/>
              </a:spcAft>
              <a:buFont typeface="Arial" panose="020B0604020202020204" pitchFamily="34" charset="0"/>
              <a:buChar char="•"/>
            </a:pPr>
            <a:r>
              <a:rPr lang="en-GB" sz="2000" dirty="0"/>
              <a:t>Suggest how you expect your teaching will change as a result of this learning.</a:t>
            </a:r>
          </a:p>
          <a:p>
            <a:pPr marL="342900" indent="-342900">
              <a:spcAft>
                <a:spcPts val="1200"/>
              </a:spcAft>
              <a:buFont typeface="Arial" panose="020B0604020202020204" pitchFamily="34" charset="0"/>
              <a:buChar char="•"/>
            </a:pPr>
            <a:r>
              <a:rPr lang="en-GB" sz="2000" dirty="0"/>
              <a:t>Suggest some target dates for achieving this learning.</a:t>
            </a:r>
          </a:p>
          <a:p>
            <a:pPr marL="0" indent="0">
              <a:buNone/>
            </a:pPr>
            <a:endParaRPr lang="en-GB" sz="2000" dirty="0"/>
          </a:p>
        </p:txBody>
      </p:sp>
    </p:spTree>
    <p:extLst>
      <p:ext uri="{BB962C8B-B14F-4D97-AF65-F5344CB8AC3E}">
        <p14:creationId xmlns:p14="http://schemas.microsoft.com/office/powerpoint/2010/main" val="40428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3"/>
          <p:cNvSpPr txBox="1">
            <a:spLocks noGrp="1"/>
          </p:cNvSpPr>
          <p:nvPr>
            <p:ph type="body" sz="quarter" idx="15"/>
          </p:nvPr>
        </p:nvSpPr>
        <p:spPr>
          <a:xfrm>
            <a:off x="1086893" y="1483497"/>
            <a:ext cx="2552519" cy="4188296"/>
          </a:xfrm>
          <a:prstGeom prst="rect">
            <a:avLst/>
          </a:prstGeom>
        </p:spPr>
        <p:txBody>
          <a:bodyPr vert="horz" lIns="97529" tIns="48765" rIns="97529" bIns="48765" rtlCol="0">
            <a:normAutofit/>
          </a:bodyPr>
          <a:lstStyle>
            <a:lvl1pPr marL="342767" indent="-342767" algn="l" defTabSz="914044" rtl="0" eaLnBrk="1" latinLnBrk="0" hangingPunct="1">
              <a:spcBef>
                <a:spcPct val="20000"/>
              </a:spcBef>
              <a:buClr>
                <a:schemeClr val="accent3"/>
              </a:buClr>
              <a:buFont typeface="Arial" pitchFamily="34" charset="0"/>
              <a:buChar char="•"/>
              <a:defRPr sz="2249" kern="1200">
                <a:solidFill>
                  <a:schemeClr val="tx1"/>
                </a:solidFill>
                <a:latin typeface="+mn-lt"/>
                <a:ea typeface="+mn-ea"/>
                <a:cs typeface="+mn-cs"/>
              </a:defRPr>
            </a:lvl1pPr>
            <a:lvl2pPr marL="742662" indent="-285639" algn="l" defTabSz="914044" rtl="0" eaLnBrk="1" latinLnBrk="0" hangingPunct="1">
              <a:spcBef>
                <a:spcPct val="20000"/>
              </a:spcBef>
              <a:buClr>
                <a:schemeClr val="accent3"/>
              </a:buClr>
              <a:buFont typeface="Arial" pitchFamily="34" charset="0"/>
              <a:buChar char="–"/>
              <a:defRPr sz="2812" kern="1200">
                <a:solidFill>
                  <a:schemeClr val="tx1"/>
                </a:solidFill>
                <a:latin typeface="+mn-lt"/>
                <a:ea typeface="+mn-ea"/>
                <a:cs typeface="+mn-cs"/>
              </a:defRPr>
            </a:lvl2pPr>
            <a:lvl3pPr marL="1142556" indent="-228511" algn="l" defTabSz="914044" rtl="0" eaLnBrk="1" latinLnBrk="0" hangingPunct="1">
              <a:spcBef>
                <a:spcPct val="20000"/>
              </a:spcBef>
              <a:buClr>
                <a:schemeClr val="accent3"/>
              </a:buClr>
              <a:buFont typeface="Arial" pitchFamily="34" charset="0"/>
              <a:buChar char="•"/>
              <a:defRPr sz="2390" kern="1200">
                <a:solidFill>
                  <a:schemeClr val="tx1"/>
                </a:solidFill>
                <a:latin typeface="+mn-lt"/>
                <a:ea typeface="+mn-ea"/>
                <a:cs typeface="+mn-cs"/>
              </a:defRPr>
            </a:lvl3pPr>
            <a:lvl4pPr marL="1599578"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4pPr>
            <a:lvl5pPr marL="2056601"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5pPr>
            <a:lvl6pPr marL="2513624"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6pPr>
            <a:lvl7pPr marL="2970646"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7pPr>
            <a:lvl8pPr marL="3427668"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8pPr>
            <a:lvl9pPr marL="3884690"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9pPr>
          </a:lstStyle>
          <a:p>
            <a:pPr marL="0" indent="0">
              <a:buNone/>
            </a:pPr>
            <a:r>
              <a:rPr lang="en-GB" sz="1687" b="1" dirty="0"/>
              <a:t>Areas of Activity</a:t>
            </a:r>
          </a:p>
          <a:p>
            <a:pPr marL="0" indent="0">
              <a:buNone/>
            </a:pPr>
            <a:endParaRPr lang="en-GB" sz="1687" b="1" dirty="0"/>
          </a:p>
          <a:p>
            <a:pPr marL="0" indent="0">
              <a:spcBef>
                <a:spcPts val="1200"/>
              </a:spcBef>
              <a:buNone/>
            </a:pPr>
            <a:r>
              <a:rPr lang="en-GB" sz="1687" dirty="0"/>
              <a:t>A1 Planning teaching</a:t>
            </a:r>
          </a:p>
          <a:p>
            <a:pPr marL="0" indent="0">
              <a:spcBef>
                <a:spcPts val="1200"/>
              </a:spcBef>
              <a:buNone/>
            </a:pPr>
            <a:r>
              <a:rPr lang="en-GB" sz="1687" dirty="0"/>
              <a:t>A2 Teaching and  supporting learning</a:t>
            </a:r>
          </a:p>
          <a:p>
            <a:pPr marL="0" indent="0">
              <a:spcBef>
                <a:spcPts val="1200"/>
              </a:spcBef>
              <a:buNone/>
            </a:pPr>
            <a:r>
              <a:rPr lang="en-GB" sz="1687" dirty="0"/>
              <a:t>A3 Assessment and feedback</a:t>
            </a:r>
          </a:p>
          <a:p>
            <a:pPr marL="0" indent="0">
              <a:spcBef>
                <a:spcPts val="1200"/>
              </a:spcBef>
              <a:buNone/>
            </a:pPr>
            <a:r>
              <a:rPr lang="en-GB" sz="1687" dirty="0"/>
              <a:t>A4 Developing learning environments</a:t>
            </a:r>
          </a:p>
          <a:p>
            <a:pPr marL="0" indent="0">
              <a:spcBef>
                <a:spcPts val="1200"/>
              </a:spcBef>
              <a:buNone/>
            </a:pPr>
            <a:r>
              <a:rPr lang="en-GB" sz="1687" dirty="0"/>
              <a:t>A5 Professional development for teaching</a:t>
            </a:r>
          </a:p>
        </p:txBody>
      </p:sp>
      <p:sp>
        <p:nvSpPr>
          <p:cNvPr id="10" name="Content Placeholder 3"/>
          <p:cNvSpPr txBox="1">
            <a:spLocks noGrp="1"/>
          </p:cNvSpPr>
          <p:nvPr>
            <p:ph type="body" sz="quarter" idx="17"/>
          </p:nvPr>
        </p:nvSpPr>
        <p:spPr>
          <a:xfrm>
            <a:off x="4348231" y="1484176"/>
            <a:ext cx="2552700" cy="4187617"/>
          </a:xfrm>
          <a:prstGeom prst="rect">
            <a:avLst/>
          </a:prstGeom>
        </p:spPr>
        <p:txBody>
          <a:bodyPr vert="horz" lIns="97529" tIns="48765" rIns="97529" bIns="48765" rtlCol="0">
            <a:normAutofit fontScale="92500"/>
          </a:bodyPr>
          <a:lstStyle>
            <a:lvl1pPr marL="342767" indent="-342767" algn="l" defTabSz="914044" rtl="0" eaLnBrk="1" latinLnBrk="0" hangingPunct="1">
              <a:spcBef>
                <a:spcPct val="20000"/>
              </a:spcBef>
              <a:buClr>
                <a:schemeClr val="accent2"/>
              </a:buClr>
              <a:buFont typeface="Arial" pitchFamily="34" charset="0"/>
              <a:buChar char="•"/>
              <a:defRPr sz="2249" kern="1200">
                <a:solidFill>
                  <a:schemeClr val="tx1"/>
                </a:solidFill>
                <a:latin typeface="+mn-lt"/>
                <a:ea typeface="+mn-ea"/>
                <a:cs typeface="+mn-cs"/>
              </a:defRPr>
            </a:lvl1pPr>
            <a:lvl2pPr marL="742662" indent="-285639" algn="l" defTabSz="914044" rtl="0" eaLnBrk="1" latinLnBrk="0" hangingPunct="1">
              <a:spcBef>
                <a:spcPct val="20000"/>
              </a:spcBef>
              <a:buClr>
                <a:schemeClr val="accent2"/>
              </a:buClr>
              <a:buFont typeface="Arial" pitchFamily="34" charset="0"/>
              <a:buChar char="–"/>
              <a:defRPr sz="2812" kern="1200">
                <a:solidFill>
                  <a:schemeClr val="tx1"/>
                </a:solidFill>
                <a:latin typeface="+mn-lt"/>
                <a:ea typeface="+mn-ea"/>
                <a:cs typeface="+mn-cs"/>
              </a:defRPr>
            </a:lvl2pPr>
            <a:lvl3pPr marL="1142556" indent="-228511" algn="l" defTabSz="914044" rtl="0" eaLnBrk="1" latinLnBrk="0" hangingPunct="1">
              <a:spcBef>
                <a:spcPct val="20000"/>
              </a:spcBef>
              <a:buClr>
                <a:schemeClr val="accent2"/>
              </a:buClr>
              <a:buFont typeface="Arial" pitchFamily="34" charset="0"/>
              <a:buChar char="•"/>
              <a:defRPr sz="2390" kern="1200">
                <a:solidFill>
                  <a:schemeClr val="tx1"/>
                </a:solidFill>
                <a:latin typeface="+mn-lt"/>
                <a:ea typeface="+mn-ea"/>
                <a:cs typeface="+mn-cs"/>
              </a:defRPr>
            </a:lvl3pPr>
            <a:lvl4pPr marL="1599578"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4pPr>
            <a:lvl5pPr marL="2056601"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5pPr>
            <a:lvl6pPr marL="2513624"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6pPr>
            <a:lvl7pPr marL="2970646"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7pPr>
            <a:lvl8pPr marL="3427668"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8pPr>
            <a:lvl9pPr marL="3884690"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9pPr>
          </a:lstStyle>
          <a:p>
            <a:pPr marL="0" indent="0">
              <a:buNone/>
            </a:pPr>
            <a:r>
              <a:rPr lang="en-GB" sz="1687" b="1" dirty="0"/>
              <a:t>Core knowledge</a:t>
            </a:r>
          </a:p>
          <a:p>
            <a:pPr marL="0" indent="0">
              <a:buNone/>
            </a:pPr>
            <a:endParaRPr lang="en-GB" sz="1687" b="1" dirty="0"/>
          </a:p>
          <a:p>
            <a:pPr marL="0" indent="0">
              <a:spcBef>
                <a:spcPts val="1200"/>
              </a:spcBef>
              <a:buClr>
                <a:schemeClr val="accent3"/>
              </a:buClr>
              <a:buNone/>
            </a:pPr>
            <a:r>
              <a:rPr lang="en-GB" sz="1687" dirty="0"/>
              <a:t>K1 Subject knowledge</a:t>
            </a:r>
          </a:p>
          <a:p>
            <a:pPr marL="0" indent="0">
              <a:spcBef>
                <a:spcPts val="1200"/>
              </a:spcBef>
              <a:buClr>
                <a:schemeClr val="accent3"/>
              </a:buClr>
              <a:buNone/>
            </a:pPr>
            <a:r>
              <a:rPr lang="en-GB" sz="1687" dirty="0"/>
              <a:t>K2 How to teach my subject</a:t>
            </a:r>
          </a:p>
          <a:p>
            <a:pPr marL="0" indent="0">
              <a:spcBef>
                <a:spcPts val="1200"/>
              </a:spcBef>
              <a:buClr>
                <a:schemeClr val="accent3"/>
              </a:buClr>
              <a:buNone/>
            </a:pPr>
            <a:r>
              <a:rPr lang="en-GB" sz="1687" dirty="0"/>
              <a:t>K3 How students learn</a:t>
            </a:r>
          </a:p>
          <a:p>
            <a:pPr marL="0" indent="0">
              <a:spcBef>
                <a:spcPts val="1200"/>
              </a:spcBef>
              <a:buClr>
                <a:schemeClr val="accent3"/>
              </a:buClr>
              <a:buNone/>
            </a:pPr>
            <a:r>
              <a:rPr lang="en-GB" sz="1687" dirty="0"/>
              <a:t>K4 Learning technologies</a:t>
            </a:r>
          </a:p>
          <a:p>
            <a:pPr marL="0" indent="0">
              <a:spcBef>
                <a:spcPts val="1200"/>
              </a:spcBef>
              <a:buClr>
                <a:schemeClr val="accent3"/>
              </a:buClr>
              <a:buNone/>
            </a:pPr>
            <a:r>
              <a:rPr lang="en-GB" sz="1687" dirty="0"/>
              <a:t>K5 How to evaluate teaching</a:t>
            </a:r>
          </a:p>
          <a:p>
            <a:pPr marL="0" indent="0">
              <a:spcBef>
                <a:spcPts val="1200"/>
              </a:spcBef>
              <a:buClr>
                <a:schemeClr val="accent3"/>
              </a:buClr>
              <a:buNone/>
            </a:pPr>
            <a:r>
              <a:rPr lang="en-GB" sz="1687" dirty="0"/>
              <a:t>K6 Quality assurance and enhancement</a:t>
            </a:r>
          </a:p>
        </p:txBody>
      </p:sp>
      <p:sp>
        <p:nvSpPr>
          <p:cNvPr id="11" name="Content Placeholder 3"/>
          <p:cNvSpPr txBox="1">
            <a:spLocks noGrp="1"/>
          </p:cNvSpPr>
          <p:nvPr>
            <p:ph type="body" sz="quarter" idx="16"/>
          </p:nvPr>
        </p:nvSpPr>
        <p:spPr>
          <a:xfrm>
            <a:off x="7118284" y="1483497"/>
            <a:ext cx="2868612" cy="4187617"/>
          </a:xfrm>
          <a:prstGeom prst="rect">
            <a:avLst/>
          </a:prstGeom>
        </p:spPr>
        <p:txBody>
          <a:bodyPr vert="horz" lIns="97529" tIns="48765" rIns="97529" bIns="48765" rtlCol="0">
            <a:normAutofit/>
          </a:bodyPr>
          <a:lstStyle>
            <a:lvl1pPr marL="342767" indent="-342767" algn="l" defTabSz="914044" rtl="0" eaLnBrk="1" latinLnBrk="0" hangingPunct="1">
              <a:spcBef>
                <a:spcPct val="20000"/>
              </a:spcBef>
              <a:buClr>
                <a:schemeClr val="accent2"/>
              </a:buClr>
              <a:buFont typeface="Arial" pitchFamily="34" charset="0"/>
              <a:buChar char="•"/>
              <a:defRPr sz="2249" kern="1200">
                <a:solidFill>
                  <a:schemeClr val="tx1"/>
                </a:solidFill>
                <a:latin typeface="+mn-lt"/>
                <a:ea typeface="+mn-ea"/>
                <a:cs typeface="+mn-cs"/>
              </a:defRPr>
            </a:lvl1pPr>
            <a:lvl2pPr marL="742662" indent="-285639" algn="l" defTabSz="914044" rtl="0" eaLnBrk="1" latinLnBrk="0" hangingPunct="1">
              <a:spcBef>
                <a:spcPct val="20000"/>
              </a:spcBef>
              <a:buClr>
                <a:schemeClr val="accent2"/>
              </a:buClr>
              <a:buFont typeface="Arial" pitchFamily="34" charset="0"/>
              <a:buChar char="–"/>
              <a:defRPr sz="2812" kern="1200">
                <a:solidFill>
                  <a:schemeClr val="tx1"/>
                </a:solidFill>
                <a:latin typeface="+mn-lt"/>
                <a:ea typeface="+mn-ea"/>
                <a:cs typeface="+mn-cs"/>
              </a:defRPr>
            </a:lvl2pPr>
            <a:lvl3pPr marL="1142556" indent="-228511" algn="l" defTabSz="914044" rtl="0" eaLnBrk="1" latinLnBrk="0" hangingPunct="1">
              <a:spcBef>
                <a:spcPct val="20000"/>
              </a:spcBef>
              <a:buClr>
                <a:schemeClr val="accent2"/>
              </a:buClr>
              <a:buFont typeface="Arial" pitchFamily="34" charset="0"/>
              <a:buChar char="•"/>
              <a:defRPr sz="2390" kern="1200">
                <a:solidFill>
                  <a:schemeClr val="tx1"/>
                </a:solidFill>
                <a:latin typeface="+mn-lt"/>
                <a:ea typeface="+mn-ea"/>
                <a:cs typeface="+mn-cs"/>
              </a:defRPr>
            </a:lvl3pPr>
            <a:lvl4pPr marL="1599578"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4pPr>
            <a:lvl5pPr marL="2056601"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5pPr>
            <a:lvl6pPr marL="2513624"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6pPr>
            <a:lvl7pPr marL="2970646"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7pPr>
            <a:lvl8pPr marL="3427668"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8pPr>
            <a:lvl9pPr marL="3884690" indent="-228511" algn="l" defTabSz="914044" rtl="0" eaLnBrk="1" latinLnBrk="0" hangingPunct="1">
              <a:spcBef>
                <a:spcPct val="20000"/>
              </a:spcBef>
              <a:buFont typeface="Arial" pitchFamily="34" charset="0"/>
              <a:buChar char="•"/>
              <a:defRPr sz="1968" kern="1200">
                <a:solidFill>
                  <a:schemeClr val="tx1"/>
                </a:solidFill>
                <a:latin typeface="+mn-lt"/>
                <a:ea typeface="+mn-ea"/>
                <a:cs typeface="+mn-cs"/>
              </a:defRPr>
            </a:lvl9pPr>
          </a:lstStyle>
          <a:p>
            <a:pPr marL="0" indent="0">
              <a:buNone/>
            </a:pPr>
            <a:r>
              <a:rPr lang="en-GB" sz="1687" b="1" dirty="0"/>
              <a:t>Professional values</a:t>
            </a:r>
          </a:p>
          <a:p>
            <a:pPr marL="0" indent="0">
              <a:buNone/>
            </a:pPr>
            <a:endParaRPr lang="en-GB" sz="1687" b="1" dirty="0"/>
          </a:p>
          <a:p>
            <a:pPr marL="0" indent="0">
              <a:spcBef>
                <a:spcPts val="1200"/>
              </a:spcBef>
              <a:buClr>
                <a:schemeClr val="accent3"/>
              </a:buClr>
              <a:buNone/>
            </a:pPr>
            <a:r>
              <a:rPr lang="en-GB" sz="1687" dirty="0"/>
              <a:t>V1 Valuing individual learners</a:t>
            </a:r>
          </a:p>
          <a:p>
            <a:pPr marL="0" indent="0">
              <a:spcBef>
                <a:spcPts val="1200"/>
              </a:spcBef>
              <a:buClr>
                <a:schemeClr val="accent3"/>
              </a:buClr>
              <a:buNone/>
            </a:pPr>
            <a:r>
              <a:rPr lang="en-GB" sz="1687" dirty="0"/>
              <a:t>V2 Valuing diversity and widening participation </a:t>
            </a:r>
          </a:p>
          <a:p>
            <a:pPr marL="0" indent="0">
              <a:spcBef>
                <a:spcPts val="1200"/>
              </a:spcBef>
              <a:buClr>
                <a:schemeClr val="accent3"/>
              </a:buClr>
              <a:buNone/>
            </a:pPr>
            <a:r>
              <a:rPr lang="en-GB" sz="1687" dirty="0"/>
              <a:t>V3 Evidence-based practice</a:t>
            </a:r>
          </a:p>
          <a:p>
            <a:pPr marL="0" indent="0">
              <a:spcBef>
                <a:spcPts val="1200"/>
              </a:spcBef>
              <a:buClr>
                <a:schemeClr val="accent3"/>
              </a:buClr>
              <a:buNone/>
            </a:pPr>
            <a:r>
              <a:rPr lang="en-GB" sz="1687" dirty="0"/>
              <a:t>V4 The wider context in our teaching</a:t>
            </a:r>
          </a:p>
        </p:txBody>
      </p:sp>
      <p:sp>
        <p:nvSpPr>
          <p:cNvPr id="7" name="TextBox 6"/>
          <p:cNvSpPr txBox="1"/>
          <p:nvPr/>
        </p:nvSpPr>
        <p:spPr>
          <a:xfrm>
            <a:off x="536465" y="322306"/>
            <a:ext cx="8205104" cy="892552"/>
          </a:xfrm>
          <a:prstGeom prst="rect">
            <a:avLst/>
          </a:prstGeom>
          <a:noFill/>
        </p:spPr>
        <p:txBody>
          <a:bodyPr wrap="square" rtlCol="0">
            <a:spAutoFit/>
          </a:bodyPr>
          <a:lstStyle/>
          <a:p>
            <a:r>
              <a:rPr lang="en-GB" sz="2600" b="1" dirty="0"/>
              <a:t>Professional Standards Framework:</a:t>
            </a:r>
          </a:p>
          <a:p>
            <a:r>
              <a:rPr lang="en-GB" sz="2600" b="1" dirty="0"/>
              <a:t>Dimensions of practice</a:t>
            </a:r>
          </a:p>
        </p:txBody>
      </p:sp>
      <p:sp>
        <p:nvSpPr>
          <p:cNvPr id="2" name="TextBox 1"/>
          <p:cNvSpPr txBox="1"/>
          <p:nvPr/>
        </p:nvSpPr>
        <p:spPr>
          <a:xfrm>
            <a:off x="1912801" y="5939753"/>
            <a:ext cx="7423559" cy="246221"/>
          </a:xfrm>
          <a:prstGeom prst="rect">
            <a:avLst/>
          </a:prstGeom>
          <a:noFill/>
        </p:spPr>
        <p:txBody>
          <a:bodyPr wrap="square" rtlCol="0">
            <a:spAutoFit/>
          </a:bodyPr>
          <a:lstStyle/>
          <a:p>
            <a:r>
              <a:rPr lang="en-GB" sz="1000" dirty="0"/>
              <a:t>Copyright:  Advance-HE</a:t>
            </a:r>
          </a:p>
        </p:txBody>
      </p:sp>
    </p:spTree>
    <p:extLst>
      <p:ext uri="{BB962C8B-B14F-4D97-AF65-F5344CB8AC3E}">
        <p14:creationId xmlns:p14="http://schemas.microsoft.com/office/powerpoint/2010/main" val="3834871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24F250-4CAB-4B16-9B3B-756CDAF3D438}"/>
              </a:ext>
            </a:extLst>
          </p:cNvPr>
          <p:cNvSpPr>
            <a:spLocks noGrp="1"/>
          </p:cNvSpPr>
          <p:nvPr>
            <p:ph type="sldNum" sz="quarter" idx="10"/>
          </p:nvPr>
        </p:nvSpPr>
        <p:spPr/>
        <p:txBody>
          <a:bodyPr/>
          <a:lstStyle/>
          <a:p>
            <a:pPr algn="ctr"/>
            <a:fld id="{C0BADC3D-1509-2C4E-AB5E-AF0356668A88}" type="slidenum">
              <a:rPr lang="en-GB" smtClean="0"/>
              <a:pPr algn="ctr"/>
              <a:t>19</a:t>
            </a:fld>
            <a:endParaRPr lang="en-GB" dirty="0"/>
          </a:p>
        </p:txBody>
      </p:sp>
      <p:sp>
        <p:nvSpPr>
          <p:cNvPr id="3" name="Title 2">
            <a:extLst>
              <a:ext uri="{FF2B5EF4-FFF2-40B4-BE49-F238E27FC236}">
                <a16:creationId xmlns:a16="http://schemas.microsoft.com/office/drawing/2014/main" id="{D836A272-F50C-4BD5-8B9A-5F9D6E347999}"/>
              </a:ext>
            </a:extLst>
          </p:cNvPr>
          <p:cNvSpPr>
            <a:spLocks noGrp="1"/>
          </p:cNvSpPr>
          <p:nvPr>
            <p:ph type="title"/>
          </p:nvPr>
        </p:nvSpPr>
        <p:spPr>
          <a:xfrm>
            <a:off x="574431" y="433625"/>
            <a:ext cx="9513466" cy="716749"/>
          </a:xfrm>
        </p:spPr>
        <p:txBody>
          <a:bodyPr/>
          <a:lstStyle/>
          <a:p>
            <a:r>
              <a:rPr lang="en-GB" dirty="0"/>
              <a:t>Between now and the November Residential:</a:t>
            </a:r>
          </a:p>
        </p:txBody>
      </p:sp>
      <p:sp>
        <p:nvSpPr>
          <p:cNvPr id="4" name="TextBox 3">
            <a:extLst>
              <a:ext uri="{FF2B5EF4-FFF2-40B4-BE49-F238E27FC236}">
                <a16:creationId xmlns:a16="http://schemas.microsoft.com/office/drawing/2014/main" id="{CF1ECA41-F246-458E-A152-E3D570E72BF3}"/>
              </a:ext>
            </a:extLst>
          </p:cNvPr>
          <p:cNvSpPr txBox="1"/>
          <p:nvPr/>
        </p:nvSpPr>
        <p:spPr>
          <a:xfrm>
            <a:off x="693174" y="1312606"/>
            <a:ext cx="9778181" cy="4704736"/>
          </a:xfrm>
          <a:prstGeom prst="rect">
            <a:avLst/>
          </a:prstGeom>
        </p:spPr>
        <p:txBody>
          <a:bodyPr vert="horz" wrap="square" lIns="0" tIns="0" rIns="0" bIns="0" rtlCol="0">
            <a:noAutofit/>
          </a:bodyPr>
          <a:lstStyle/>
          <a:p>
            <a:r>
              <a:rPr lang="en-GB" sz="2400" dirty="0"/>
              <a:t>1. Use your learning journal to reflect on your learning</a:t>
            </a:r>
          </a:p>
          <a:p>
            <a:endParaRPr lang="en-GB" sz="2400" dirty="0"/>
          </a:p>
          <a:p>
            <a:pPr marL="457200" indent="-457200">
              <a:buAutoNum type="arabicPeriod" startAt="2"/>
            </a:pPr>
            <a:r>
              <a:rPr lang="en-GB" sz="2400" dirty="0"/>
              <a:t>Identify and write about changes you make to your teaching, including those prompted by student feedback</a:t>
            </a:r>
          </a:p>
          <a:p>
            <a:pPr marL="457200" indent="-457200">
              <a:buAutoNum type="arabicPeriod" startAt="2"/>
            </a:pPr>
            <a:endParaRPr lang="en-GB" sz="2400" dirty="0"/>
          </a:p>
          <a:p>
            <a:pPr marL="457200" indent="-457200">
              <a:buAutoNum type="arabicPeriod" startAt="2"/>
            </a:pPr>
            <a:r>
              <a:rPr lang="en-GB" sz="2400" dirty="0"/>
              <a:t>Use your action plans to plan your professional development.</a:t>
            </a:r>
          </a:p>
          <a:p>
            <a:pPr marL="457200" indent="-457200">
              <a:buAutoNum type="arabicPeriod" startAt="2"/>
            </a:pPr>
            <a:endParaRPr lang="en-GB" sz="2400" dirty="0"/>
          </a:p>
          <a:p>
            <a:pPr marL="457200" indent="-457200">
              <a:buAutoNum type="arabicPeriod" startAt="2"/>
            </a:pPr>
            <a:r>
              <a:rPr lang="en-GB" sz="2400" dirty="0"/>
              <a:t>Write a case study and send to </a:t>
            </a:r>
            <a:r>
              <a:rPr lang="en-GB" sz="2400" dirty="0">
                <a:hlinkClick r:id="rId2"/>
              </a:rPr>
              <a:t>jane.roberts@open.ac.uk</a:t>
            </a:r>
            <a:r>
              <a:rPr lang="en-GB" sz="2400" dirty="0"/>
              <a:t> </a:t>
            </a:r>
          </a:p>
          <a:p>
            <a:endParaRPr lang="en-GB" sz="2400" dirty="0"/>
          </a:p>
          <a:p>
            <a:r>
              <a:rPr lang="en-GB" sz="2400" dirty="0"/>
              <a:t>I look forward to hearing from you about how you have got on in November.</a:t>
            </a:r>
            <a:endParaRPr lang="en-GB" sz="2000" dirty="0"/>
          </a:p>
          <a:p>
            <a:pPr marL="0" indent="0">
              <a:buNone/>
            </a:pPr>
            <a:endParaRPr lang="en-GB" sz="2000" dirty="0"/>
          </a:p>
        </p:txBody>
      </p:sp>
    </p:spTree>
    <p:extLst>
      <p:ext uri="{BB962C8B-B14F-4D97-AF65-F5344CB8AC3E}">
        <p14:creationId xmlns:p14="http://schemas.microsoft.com/office/powerpoint/2010/main" val="3241791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a:t>
            </a:fld>
            <a:endParaRPr lang="en-GB" dirty="0"/>
          </a:p>
        </p:txBody>
      </p:sp>
      <p:sp>
        <p:nvSpPr>
          <p:cNvPr id="3" name="Title 2"/>
          <p:cNvSpPr>
            <a:spLocks noGrp="1"/>
          </p:cNvSpPr>
          <p:nvPr>
            <p:ph type="title"/>
          </p:nvPr>
        </p:nvSpPr>
        <p:spPr>
          <a:xfrm>
            <a:off x="959365" y="986681"/>
            <a:ext cx="9237582" cy="650533"/>
          </a:xfrm>
        </p:spPr>
        <p:txBody>
          <a:bodyPr/>
          <a:lstStyle/>
          <a:p>
            <a:r>
              <a:rPr lang="en-GB" dirty="0"/>
              <a:t>Aims </a:t>
            </a:r>
          </a:p>
        </p:txBody>
      </p:sp>
      <p:sp>
        <p:nvSpPr>
          <p:cNvPr id="4" name="Rectangle 3"/>
          <p:cNvSpPr/>
          <p:nvPr/>
        </p:nvSpPr>
        <p:spPr>
          <a:xfrm>
            <a:off x="1514763" y="935381"/>
            <a:ext cx="6096000" cy="369332"/>
          </a:xfrm>
          <a:prstGeom prst="rect">
            <a:avLst/>
          </a:prstGeom>
        </p:spPr>
        <p:txBody>
          <a:bodyPr>
            <a:spAutoFit/>
          </a:bodyPr>
          <a:lstStyle/>
          <a:p>
            <a:endParaRPr lang="en-GB" dirty="0"/>
          </a:p>
        </p:txBody>
      </p:sp>
      <p:sp>
        <p:nvSpPr>
          <p:cNvPr id="5" name="Rectangle 4"/>
          <p:cNvSpPr/>
          <p:nvPr/>
        </p:nvSpPr>
        <p:spPr>
          <a:xfrm>
            <a:off x="1795067" y="1637214"/>
            <a:ext cx="8857693" cy="3323987"/>
          </a:xfrm>
          <a:prstGeom prst="rect">
            <a:avLst/>
          </a:prstGeom>
        </p:spPr>
        <p:txBody>
          <a:bodyPr wrap="square">
            <a:spAutoFit/>
          </a:bodyPr>
          <a:lstStyle/>
          <a:p>
            <a:r>
              <a:rPr lang="en-GB" sz="2400" dirty="0"/>
              <a:t>By the end of the session you should be able to:</a:t>
            </a:r>
          </a:p>
          <a:p>
            <a:endParaRPr lang="en-GB" sz="2400" dirty="0"/>
          </a:p>
          <a:p>
            <a:pPr marL="342900" lvl="0" indent="-342900">
              <a:buFont typeface="Arial" panose="020B0604020202020204" pitchFamily="34" charset="0"/>
              <a:buChar char="•"/>
            </a:pPr>
            <a:r>
              <a:rPr lang="en-GB" sz="2400" dirty="0"/>
              <a:t>Be more confident about how reflection and feedback from others can develop your teaching effectiveness</a:t>
            </a:r>
          </a:p>
          <a:p>
            <a:pPr marL="342900" lvl="0" indent="-342900">
              <a:buFont typeface="Arial" panose="020B0604020202020204" pitchFamily="34" charset="0"/>
              <a:buChar char="•"/>
            </a:pPr>
            <a:endParaRPr lang="en-GB" sz="2400" dirty="0"/>
          </a:p>
          <a:p>
            <a:pPr marL="342900" lvl="0" indent="-342900">
              <a:buFont typeface="Arial" panose="020B0604020202020204" pitchFamily="34" charset="0"/>
              <a:buChar char="•"/>
            </a:pPr>
            <a:r>
              <a:rPr lang="en-GB" sz="2400" dirty="0"/>
              <a:t>Write about your teaching in public and private formats</a:t>
            </a:r>
          </a:p>
          <a:p>
            <a:pPr marL="342900" lvl="0" indent="-342900">
              <a:buFont typeface="Arial" panose="020B0604020202020204" pitchFamily="34" charset="0"/>
              <a:buChar char="•"/>
            </a:pPr>
            <a:endParaRPr lang="en-GB" sz="2400" dirty="0"/>
          </a:p>
          <a:p>
            <a:pPr marL="342900" lvl="0" indent="-342900">
              <a:buFont typeface="Arial" panose="020B0604020202020204" pitchFamily="34" charset="0"/>
              <a:buChar char="•"/>
            </a:pPr>
            <a:r>
              <a:rPr lang="en-GB" sz="2400" dirty="0"/>
              <a:t>Update your 2018 Action Plan </a:t>
            </a:r>
          </a:p>
          <a:p>
            <a:pPr lvl="1"/>
            <a:endParaRPr lang="en-GB" dirty="0"/>
          </a:p>
        </p:txBody>
      </p:sp>
    </p:spTree>
    <p:extLst>
      <p:ext uri="{BB962C8B-B14F-4D97-AF65-F5344CB8AC3E}">
        <p14:creationId xmlns:p14="http://schemas.microsoft.com/office/powerpoint/2010/main" val="2443320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20</a:t>
            </a:fld>
            <a:endParaRPr lang="en-GB" dirty="0"/>
          </a:p>
        </p:txBody>
      </p:sp>
      <p:sp>
        <p:nvSpPr>
          <p:cNvPr id="3" name="Title 2"/>
          <p:cNvSpPr>
            <a:spLocks noGrp="1"/>
          </p:cNvSpPr>
          <p:nvPr>
            <p:ph type="title"/>
          </p:nvPr>
        </p:nvSpPr>
        <p:spPr>
          <a:xfrm>
            <a:off x="1877179" y="1863924"/>
            <a:ext cx="7391526" cy="890488"/>
          </a:xfrm>
        </p:spPr>
        <p:txBody>
          <a:bodyPr/>
          <a:lstStyle/>
          <a:p>
            <a:r>
              <a:rPr lang="en-GB" dirty="0"/>
              <a:t>Thank you for listening</a:t>
            </a:r>
            <a:br>
              <a:rPr lang="en-GB" dirty="0"/>
            </a:br>
            <a:br>
              <a:rPr lang="en-GB" dirty="0"/>
            </a:br>
            <a:br>
              <a:rPr lang="en-GB" dirty="0"/>
            </a:br>
            <a:br>
              <a:rPr lang="en-GB" dirty="0"/>
            </a:br>
            <a:endParaRPr lang="en-GB" dirty="0"/>
          </a:p>
        </p:txBody>
      </p:sp>
      <p:sp>
        <p:nvSpPr>
          <p:cNvPr id="5" name="Rectangle 4"/>
          <p:cNvSpPr/>
          <p:nvPr/>
        </p:nvSpPr>
        <p:spPr>
          <a:xfrm>
            <a:off x="2824701" y="3319180"/>
            <a:ext cx="184731" cy="1746632"/>
          </a:xfrm>
          <a:prstGeom prst="rect">
            <a:avLst/>
          </a:prstGeom>
        </p:spPr>
        <p:txBody>
          <a:bodyPr wrap="none">
            <a:spAutoFit/>
          </a:bodyPr>
          <a:lstStyle/>
          <a:p>
            <a:pPr lvl="0">
              <a:spcAft>
                <a:spcPts val="1100"/>
              </a:spcAft>
              <a:tabLst>
                <a:tab pos="810895" algn="l"/>
                <a:tab pos="457200" algn="l"/>
              </a:tabLst>
            </a:pPr>
            <a:endParaRPr lang="en-GB"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spcAft>
                <a:spcPts val="1100"/>
              </a:spcAft>
              <a:tabLst>
                <a:tab pos="810895" algn="l"/>
                <a:tab pos="457200" algn="l"/>
              </a:tabLst>
            </a:pPr>
            <a:endParaRPr lang="en-GB"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spcAft>
                <a:spcPts val="1100"/>
              </a:spcAft>
              <a:tabLst>
                <a:tab pos="810895" algn="l"/>
                <a:tab pos="457200" algn="l"/>
              </a:tabLst>
            </a:pPr>
            <a:endParaRPr lang="en-GB"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spcAft>
                <a:spcPts val="1100"/>
              </a:spcAft>
              <a:tabLst>
                <a:tab pos="810895" algn="l"/>
                <a:tab pos="457200" algn="l"/>
              </a:tabLst>
            </a:pPr>
            <a:endParaRPr lang="en-GB"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195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body" sz="quarter" idx="15"/>
          </p:nvPr>
        </p:nvSpPr>
        <p:spPr>
          <a:xfrm>
            <a:off x="1131139" y="2091016"/>
            <a:ext cx="3219636" cy="4765236"/>
          </a:xfrm>
        </p:spPr>
        <p:txBody>
          <a:bodyPr/>
          <a:lstStyle/>
          <a:p>
            <a:r>
              <a:rPr lang="en-GB" sz="2800" b="1" dirty="0"/>
              <a:t>Session 1  </a:t>
            </a:r>
          </a:p>
          <a:p>
            <a:pPr>
              <a:lnSpc>
                <a:spcPct val="111000"/>
              </a:lnSpc>
            </a:pPr>
            <a:r>
              <a:rPr lang="en-GB" sz="2000" dirty="0"/>
              <a:t>Recap: 2018 Residential schools</a:t>
            </a:r>
          </a:p>
          <a:p>
            <a:pPr>
              <a:lnSpc>
                <a:spcPct val="111000"/>
              </a:lnSpc>
            </a:pPr>
            <a:r>
              <a:rPr lang="en-GB" sz="2000" dirty="0"/>
              <a:t>Reflecting on our teaching using learning journals</a:t>
            </a:r>
          </a:p>
          <a:p>
            <a:endParaRPr lang="en-GB" sz="2800" b="1" dirty="0"/>
          </a:p>
          <a:p>
            <a:endParaRPr lang="en-GB" sz="2400" dirty="0"/>
          </a:p>
        </p:txBody>
      </p:sp>
      <p:sp>
        <p:nvSpPr>
          <p:cNvPr id="3" name="Text Placeholder 2"/>
          <p:cNvSpPr>
            <a:spLocks noGrp="1"/>
          </p:cNvSpPr>
          <p:nvPr>
            <p:ph type="body" sz="quarter" idx="17"/>
          </p:nvPr>
        </p:nvSpPr>
        <p:spPr>
          <a:xfrm>
            <a:off x="4704225" y="2092767"/>
            <a:ext cx="3137002" cy="4765233"/>
          </a:xfrm>
        </p:spPr>
        <p:txBody>
          <a:bodyPr/>
          <a:lstStyle/>
          <a:p>
            <a:r>
              <a:rPr lang="en-GB" sz="2800" b="1" dirty="0"/>
              <a:t>Session 2</a:t>
            </a:r>
            <a:endParaRPr lang="en-GB" sz="2800" dirty="0"/>
          </a:p>
          <a:p>
            <a:pPr>
              <a:lnSpc>
                <a:spcPct val="111000"/>
              </a:lnSpc>
            </a:pPr>
            <a:r>
              <a:rPr lang="en-GB" sz="2000" dirty="0"/>
              <a:t>Learning from feedback from students and colleagues</a:t>
            </a:r>
          </a:p>
          <a:p>
            <a:endParaRPr lang="en-GB" dirty="0"/>
          </a:p>
          <a:p>
            <a:endParaRPr lang="en-GB" dirty="0"/>
          </a:p>
        </p:txBody>
      </p:sp>
      <p:sp>
        <p:nvSpPr>
          <p:cNvPr id="2" name="Text Placeholder 1"/>
          <p:cNvSpPr>
            <a:spLocks noGrp="1"/>
          </p:cNvSpPr>
          <p:nvPr>
            <p:ph type="body" sz="quarter" idx="16"/>
          </p:nvPr>
        </p:nvSpPr>
        <p:spPr>
          <a:xfrm>
            <a:off x="8281258" y="2074525"/>
            <a:ext cx="3446838" cy="2807192"/>
          </a:xfrm>
        </p:spPr>
        <p:txBody>
          <a:bodyPr/>
          <a:lstStyle/>
          <a:p>
            <a:pPr marL="0" indent="0">
              <a:buNone/>
            </a:pPr>
            <a:r>
              <a:rPr lang="en-GB" sz="2800" b="1" dirty="0"/>
              <a:t>Session 3</a:t>
            </a:r>
          </a:p>
          <a:p>
            <a:pPr marL="0" indent="0">
              <a:lnSpc>
                <a:spcPct val="111000"/>
              </a:lnSpc>
              <a:buClrTx/>
              <a:buNone/>
            </a:pPr>
            <a:r>
              <a:rPr lang="en-GB" sz="2000" dirty="0"/>
              <a:t>Moving forward:</a:t>
            </a:r>
          </a:p>
          <a:p>
            <a:pPr>
              <a:buClrTx/>
            </a:pPr>
            <a:r>
              <a:rPr lang="en-GB" sz="2000" dirty="0"/>
              <a:t>Case studies</a:t>
            </a:r>
          </a:p>
          <a:p>
            <a:pPr>
              <a:buClrTx/>
            </a:pPr>
            <a:r>
              <a:rPr lang="en-GB" sz="2000" dirty="0"/>
              <a:t>Investigation of teaching</a:t>
            </a:r>
          </a:p>
          <a:p>
            <a:pPr>
              <a:buClrTx/>
            </a:pPr>
            <a:r>
              <a:rPr lang="en-GB" sz="2000" dirty="0"/>
              <a:t>Action Planning</a:t>
            </a:r>
          </a:p>
        </p:txBody>
      </p:sp>
      <p:sp>
        <p:nvSpPr>
          <p:cNvPr id="7" name="TextBox 6"/>
          <p:cNvSpPr txBox="1"/>
          <p:nvPr/>
        </p:nvSpPr>
        <p:spPr>
          <a:xfrm>
            <a:off x="818292" y="1044977"/>
            <a:ext cx="8205104" cy="646331"/>
          </a:xfrm>
          <a:prstGeom prst="rect">
            <a:avLst/>
          </a:prstGeom>
          <a:noFill/>
        </p:spPr>
        <p:txBody>
          <a:bodyPr wrap="square" rtlCol="0">
            <a:spAutoFit/>
          </a:bodyPr>
          <a:lstStyle/>
          <a:p>
            <a:r>
              <a:rPr lang="en-GB" sz="3600" dirty="0"/>
              <a:t>Today’s programme</a:t>
            </a:r>
          </a:p>
        </p:txBody>
      </p:sp>
    </p:spTree>
    <p:extLst>
      <p:ext uri="{BB962C8B-B14F-4D97-AF65-F5344CB8AC3E}">
        <p14:creationId xmlns:p14="http://schemas.microsoft.com/office/powerpoint/2010/main" val="424620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Content Placeholder 4"/>
          <p:cNvSpPr>
            <a:spLocks noGrp="1"/>
          </p:cNvSpPr>
          <p:nvPr>
            <p:ph idx="1"/>
          </p:nvPr>
        </p:nvSpPr>
        <p:spPr>
          <a:xfrm>
            <a:off x="1912802" y="1669774"/>
            <a:ext cx="8263493" cy="4134678"/>
          </a:xfrm>
        </p:spPr>
        <p:txBody>
          <a:bodyPr/>
          <a:lstStyle/>
          <a:p>
            <a:endParaRPr lang="en-GB" sz="2800" dirty="0"/>
          </a:p>
          <a:p>
            <a:r>
              <a:rPr lang="en-GB" sz="2800" dirty="0"/>
              <a:t>As university teachers we need to:</a:t>
            </a:r>
          </a:p>
          <a:p>
            <a:pPr marL="685789" lvl="1" indent="-504000">
              <a:lnSpc>
                <a:spcPct val="120000"/>
              </a:lnSpc>
              <a:spcBef>
                <a:spcPts val="1200"/>
              </a:spcBef>
              <a:spcAft>
                <a:spcPts val="1200"/>
              </a:spcAft>
              <a:buFont typeface="+mj-lt"/>
              <a:buAutoNum type="arabicPeriod"/>
            </a:pPr>
            <a:r>
              <a:rPr lang="en-GB" sz="2800" dirty="0"/>
              <a:t>Be expert in our subject</a:t>
            </a:r>
          </a:p>
          <a:p>
            <a:pPr marL="685789" lvl="1" indent="-504000">
              <a:lnSpc>
                <a:spcPct val="120000"/>
              </a:lnSpc>
              <a:spcBef>
                <a:spcPts val="1200"/>
              </a:spcBef>
              <a:spcAft>
                <a:spcPts val="1200"/>
              </a:spcAft>
              <a:buFont typeface="+mj-lt"/>
              <a:buAutoNum type="arabicPeriod"/>
            </a:pPr>
            <a:r>
              <a:rPr lang="en-GB" sz="2800" dirty="0"/>
              <a:t>Be effective teachers of that subject </a:t>
            </a:r>
          </a:p>
          <a:p>
            <a:pPr marL="685789" lvl="1" indent="-504000">
              <a:lnSpc>
                <a:spcPct val="120000"/>
              </a:lnSpc>
              <a:spcBef>
                <a:spcPts val="1200"/>
              </a:spcBef>
              <a:spcAft>
                <a:spcPts val="1200"/>
              </a:spcAft>
              <a:buFont typeface="+mj-lt"/>
              <a:buAutoNum type="arabicPeriod"/>
            </a:pPr>
            <a:r>
              <a:rPr lang="en-GB" sz="2800" dirty="0"/>
              <a:t>Understand how we can continually get even better at what we do</a:t>
            </a:r>
          </a:p>
        </p:txBody>
      </p:sp>
      <p:sp>
        <p:nvSpPr>
          <p:cNvPr id="7" name="TextBox 6"/>
          <p:cNvSpPr txBox="1"/>
          <p:nvPr/>
        </p:nvSpPr>
        <p:spPr>
          <a:xfrm>
            <a:off x="998401" y="1023443"/>
            <a:ext cx="8205104" cy="646331"/>
          </a:xfrm>
          <a:prstGeom prst="rect">
            <a:avLst/>
          </a:prstGeom>
          <a:noFill/>
        </p:spPr>
        <p:txBody>
          <a:bodyPr wrap="square" rtlCol="0">
            <a:spAutoFit/>
          </a:bodyPr>
          <a:lstStyle/>
          <a:p>
            <a:r>
              <a:rPr lang="en-GB" sz="3600" dirty="0"/>
              <a:t>Why Academic Professional Practice?</a:t>
            </a:r>
          </a:p>
        </p:txBody>
      </p:sp>
    </p:spTree>
    <p:extLst>
      <p:ext uri="{BB962C8B-B14F-4D97-AF65-F5344CB8AC3E}">
        <p14:creationId xmlns:p14="http://schemas.microsoft.com/office/powerpoint/2010/main" val="409413089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777E30-4B68-4D04-9C20-0D77AB7F966C}"/>
              </a:ext>
            </a:extLst>
          </p:cNvPr>
          <p:cNvSpPr>
            <a:spLocks noGrp="1"/>
          </p:cNvSpPr>
          <p:nvPr>
            <p:ph type="sldNum" sz="quarter" idx="10"/>
          </p:nvPr>
        </p:nvSpPr>
        <p:spPr/>
        <p:txBody>
          <a:bodyPr/>
          <a:lstStyle/>
          <a:p>
            <a:pPr algn="ctr"/>
            <a:fld id="{C0BADC3D-1509-2C4E-AB5E-AF0356668A88}" type="slidenum">
              <a:rPr lang="en-GB" smtClean="0"/>
              <a:pPr algn="ctr"/>
              <a:t>5</a:t>
            </a:fld>
            <a:endParaRPr lang="en-GB" dirty="0"/>
          </a:p>
        </p:txBody>
      </p:sp>
      <p:sp>
        <p:nvSpPr>
          <p:cNvPr id="3" name="Title 2">
            <a:extLst>
              <a:ext uri="{FF2B5EF4-FFF2-40B4-BE49-F238E27FC236}">
                <a16:creationId xmlns:a16="http://schemas.microsoft.com/office/drawing/2014/main" id="{80FCE3D8-D738-425D-95B6-22E24FC6F4F6}"/>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Times New Roman" panose="02020603050405020304" pitchFamily="18" charset="0"/>
              </a:rPr>
              <a:t>At the 2018 Residential Schools we:</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4" name="TextBox 3">
            <a:extLst>
              <a:ext uri="{FF2B5EF4-FFF2-40B4-BE49-F238E27FC236}">
                <a16:creationId xmlns:a16="http://schemas.microsoft.com/office/drawing/2014/main" id="{91569824-884B-4C1B-8A5F-E553EAC14621}"/>
              </a:ext>
            </a:extLst>
          </p:cNvPr>
          <p:cNvSpPr txBox="1"/>
          <p:nvPr/>
        </p:nvSpPr>
        <p:spPr>
          <a:xfrm>
            <a:off x="969818" y="1981200"/>
            <a:ext cx="9919855" cy="3699164"/>
          </a:xfrm>
          <a:prstGeom prst="rect">
            <a:avLst/>
          </a:prstGeom>
        </p:spPr>
        <p:txBody>
          <a:bodyPr vert="horz" wrap="square" lIns="0" tIns="0" rIns="0" bIns="0" rtlCol="0">
            <a:noAutofit/>
          </a:bodyPr>
          <a:lstStyle/>
          <a:p>
            <a:pPr marL="0" indent="0">
              <a:buNone/>
            </a:pPr>
            <a:endParaRPr lang="en-GB" sz="2000" dirty="0">
              <a:solidFill>
                <a:schemeClr val="bg1"/>
              </a:solidFill>
            </a:endParaRPr>
          </a:p>
        </p:txBody>
      </p:sp>
      <p:sp>
        <p:nvSpPr>
          <p:cNvPr id="5" name="Rectangle 4">
            <a:extLst>
              <a:ext uri="{FF2B5EF4-FFF2-40B4-BE49-F238E27FC236}">
                <a16:creationId xmlns:a16="http://schemas.microsoft.com/office/drawing/2014/main" id="{4B86A292-50B0-407B-812E-9FEA29CE38B6}"/>
              </a:ext>
            </a:extLst>
          </p:cNvPr>
          <p:cNvSpPr/>
          <p:nvPr/>
        </p:nvSpPr>
        <p:spPr>
          <a:xfrm>
            <a:off x="1302327" y="1285047"/>
            <a:ext cx="8714509" cy="4258858"/>
          </a:xfrm>
          <a:prstGeom prst="rect">
            <a:avLst/>
          </a:prstGeom>
        </p:spPr>
        <p:txBody>
          <a:bodyPr wrap="square">
            <a:spAutoFit/>
          </a:bodyPr>
          <a:lstStyle/>
          <a:p>
            <a:pPr>
              <a:lnSpc>
                <a:spcPct val="107000"/>
              </a:lnSpc>
              <a:spcAft>
                <a:spcPts val="800"/>
              </a:spcAft>
            </a:pPr>
            <a:r>
              <a:rPr lang="en-GB" sz="2400" dirty="0">
                <a:ea typeface="Calibri" panose="020F0502020204030204" pitchFamily="34" charset="0"/>
                <a:cs typeface="Times New Roman" panose="02020603050405020304" pitchFamily="18" charset="0"/>
              </a:rPr>
              <a:t>May:  Introduced the Professional Standards Framework</a:t>
            </a:r>
          </a:p>
          <a:p>
            <a:pPr>
              <a:lnSpc>
                <a:spcPct val="107000"/>
              </a:lnSpc>
              <a:spcAft>
                <a:spcPts val="800"/>
              </a:spcAft>
            </a:pPr>
            <a:endParaRPr lang="en-GB" sz="2400" dirty="0">
              <a:ea typeface="Calibri" panose="020F0502020204030204" pitchFamily="34" charset="0"/>
              <a:cs typeface="Times New Roman" panose="02020603050405020304" pitchFamily="18" charset="0"/>
            </a:endParaRPr>
          </a:p>
          <a:p>
            <a:pPr>
              <a:lnSpc>
                <a:spcPct val="107000"/>
              </a:lnSpc>
              <a:spcAft>
                <a:spcPts val="800"/>
              </a:spcAft>
            </a:pPr>
            <a:r>
              <a:rPr lang="en-GB" sz="2400" dirty="0">
                <a:ea typeface="Calibri" panose="020F0502020204030204" pitchFamily="34" charset="0"/>
                <a:cs typeface="Times New Roman" panose="02020603050405020304" pitchFamily="18" charset="0"/>
              </a:rPr>
              <a:t>May:  developed an Action Plan</a:t>
            </a:r>
          </a:p>
          <a:p>
            <a:pPr>
              <a:lnSpc>
                <a:spcPct val="107000"/>
              </a:lnSpc>
              <a:spcAft>
                <a:spcPts val="800"/>
              </a:spcAft>
            </a:pPr>
            <a:endParaRPr lang="en-GB" sz="2400" dirty="0">
              <a:ea typeface="Calibri" panose="020F0502020204030204" pitchFamily="34" charset="0"/>
              <a:cs typeface="Times New Roman" panose="02020603050405020304" pitchFamily="18" charset="0"/>
            </a:endParaRPr>
          </a:p>
          <a:p>
            <a:pPr>
              <a:lnSpc>
                <a:spcPct val="107000"/>
              </a:lnSpc>
              <a:spcAft>
                <a:spcPts val="800"/>
              </a:spcAft>
            </a:pPr>
            <a:r>
              <a:rPr lang="en-GB" sz="2400" dirty="0">
                <a:ea typeface="Calibri" panose="020F0502020204030204" pitchFamily="34" charset="0"/>
                <a:cs typeface="Times New Roman" panose="02020603050405020304" pitchFamily="18" charset="0"/>
              </a:rPr>
              <a:t>November:  writing learning journals</a:t>
            </a:r>
          </a:p>
          <a:p>
            <a:pPr>
              <a:lnSpc>
                <a:spcPct val="107000"/>
              </a:lnSpc>
              <a:spcAft>
                <a:spcPts val="800"/>
              </a:spcAft>
            </a:pPr>
            <a:endParaRPr lang="en-GB" sz="2400" dirty="0">
              <a:ea typeface="Calibri" panose="020F0502020204030204" pitchFamily="34" charset="0"/>
              <a:cs typeface="Times New Roman" panose="02020603050405020304" pitchFamily="18" charset="0"/>
            </a:endParaRPr>
          </a:p>
          <a:p>
            <a:pPr>
              <a:lnSpc>
                <a:spcPct val="107000"/>
              </a:lnSpc>
              <a:spcAft>
                <a:spcPts val="800"/>
              </a:spcAft>
            </a:pPr>
            <a:r>
              <a:rPr lang="en-GB" sz="2400" dirty="0">
                <a:ea typeface="Calibri" panose="020F0502020204030204" pitchFamily="34" charset="0"/>
                <a:cs typeface="Times New Roman" panose="02020603050405020304" pitchFamily="18" charset="0"/>
              </a:rPr>
              <a:t>November:  writing case studies</a:t>
            </a:r>
          </a:p>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56837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36BADB-8700-418A-9C36-4DC6264C418C}"/>
              </a:ext>
            </a:extLst>
          </p:cNvPr>
          <p:cNvSpPr>
            <a:spLocks noGrp="1"/>
          </p:cNvSpPr>
          <p:nvPr>
            <p:ph type="sldNum" sz="quarter" idx="10"/>
          </p:nvPr>
        </p:nvSpPr>
        <p:spPr/>
        <p:txBody>
          <a:bodyPr/>
          <a:lstStyle/>
          <a:p>
            <a:pPr algn="ctr"/>
            <a:fld id="{C0BADC3D-1509-2C4E-AB5E-AF0356668A88}" type="slidenum">
              <a:rPr lang="en-GB" smtClean="0"/>
              <a:pPr algn="ctr"/>
              <a:t>6</a:t>
            </a:fld>
            <a:endParaRPr lang="en-GB" dirty="0"/>
          </a:p>
        </p:txBody>
      </p:sp>
      <p:sp>
        <p:nvSpPr>
          <p:cNvPr id="3" name="Title 2">
            <a:extLst>
              <a:ext uri="{FF2B5EF4-FFF2-40B4-BE49-F238E27FC236}">
                <a16:creationId xmlns:a16="http://schemas.microsoft.com/office/drawing/2014/main" id="{2B257268-44FE-4E6C-A334-65E804301234}"/>
              </a:ext>
            </a:extLst>
          </p:cNvPr>
          <p:cNvSpPr>
            <a:spLocks noGrp="1"/>
          </p:cNvSpPr>
          <p:nvPr>
            <p:ph type="title"/>
          </p:nvPr>
        </p:nvSpPr>
        <p:spPr>
          <a:xfrm>
            <a:off x="589178" y="256645"/>
            <a:ext cx="9450933" cy="931733"/>
          </a:xfrm>
        </p:spPr>
        <p:txBody>
          <a:bodyPr/>
          <a:lstStyle/>
          <a:p>
            <a:r>
              <a:rPr lang="en-GB" dirty="0"/>
              <a:t>Scholarly writing about our teaching</a:t>
            </a:r>
          </a:p>
        </p:txBody>
      </p:sp>
      <p:sp>
        <p:nvSpPr>
          <p:cNvPr id="4" name="Oval 3">
            <a:extLst>
              <a:ext uri="{FF2B5EF4-FFF2-40B4-BE49-F238E27FC236}">
                <a16:creationId xmlns:a16="http://schemas.microsoft.com/office/drawing/2014/main" id="{711F4672-7155-4C28-8451-0E18FD0AD000}"/>
              </a:ext>
            </a:extLst>
          </p:cNvPr>
          <p:cNvSpPr/>
          <p:nvPr/>
        </p:nvSpPr>
        <p:spPr>
          <a:xfrm>
            <a:off x="355507"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21F1E216-9D2E-4D25-9772-B0BE4B183AA2}"/>
              </a:ext>
            </a:extLst>
          </p:cNvPr>
          <p:cNvSpPr/>
          <p:nvPr/>
        </p:nvSpPr>
        <p:spPr>
          <a:xfrm>
            <a:off x="5062322"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C1B2688B-054F-4CC8-BF5A-AD4A2B5A0C25}"/>
              </a:ext>
            </a:extLst>
          </p:cNvPr>
          <p:cNvSpPr/>
          <p:nvPr/>
        </p:nvSpPr>
        <p:spPr>
          <a:xfrm>
            <a:off x="7537024"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3BA36047-085F-4C14-992F-26C6A68A3CC0}"/>
              </a:ext>
            </a:extLst>
          </p:cNvPr>
          <p:cNvSpPr/>
          <p:nvPr/>
        </p:nvSpPr>
        <p:spPr>
          <a:xfrm>
            <a:off x="7465801" y="1037671"/>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19AA113C-0583-41C4-854A-6C8F9A30A6EF}"/>
              </a:ext>
            </a:extLst>
          </p:cNvPr>
          <p:cNvSpPr/>
          <p:nvPr/>
        </p:nvSpPr>
        <p:spPr>
          <a:xfrm>
            <a:off x="5063836"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35A1EF92-C30C-45DD-9798-6A0DCF0E234F}"/>
              </a:ext>
            </a:extLst>
          </p:cNvPr>
          <p:cNvSpPr/>
          <p:nvPr/>
        </p:nvSpPr>
        <p:spPr>
          <a:xfrm>
            <a:off x="2652463" y="1010107"/>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E8B5BEF1-A117-4B55-8DBD-C3B5FAF5D852}"/>
              </a:ext>
            </a:extLst>
          </p:cNvPr>
          <p:cNvSpPr/>
          <p:nvPr/>
        </p:nvSpPr>
        <p:spPr>
          <a:xfrm>
            <a:off x="2652463" y="3566160"/>
            <a:ext cx="2064327" cy="1925782"/>
          </a:xfrm>
          <a:prstGeom prst="ellipse">
            <a:avLst/>
          </a:prstGeom>
          <a:solidFill>
            <a:schemeClr val="bg1">
              <a:alpha val="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4AE87B68-08FC-431E-B826-4BD80A7A6537}"/>
              </a:ext>
            </a:extLst>
          </p:cNvPr>
          <p:cNvSpPr txBox="1"/>
          <p:nvPr/>
        </p:nvSpPr>
        <p:spPr>
          <a:xfrm>
            <a:off x="811598" y="1493784"/>
            <a:ext cx="1152144" cy="896112"/>
          </a:xfrm>
          <a:prstGeom prst="rect">
            <a:avLst/>
          </a:prstGeom>
        </p:spPr>
        <p:txBody>
          <a:bodyPr vert="horz" wrap="square" lIns="0" tIns="0" rIns="0" bIns="0" rtlCol="0">
            <a:noAutofit/>
          </a:bodyPr>
          <a:lstStyle/>
          <a:p>
            <a:pPr marL="0" indent="0" algn="ctr">
              <a:buNone/>
            </a:pPr>
            <a:r>
              <a:rPr lang="en-GB" sz="2000" dirty="0"/>
              <a:t>Private learning journal</a:t>
            </a:r>
          </a:p>
        </p:txBody>
      </p:sp>
      <p:sp>
        <p:nvSpPr>
          <p:cNvPr id="20" name="TextBox 19">
            <a:extLst>
              <a:ext uri="{FF2B5EF4-FFF2-40B4-BE49-F238E27FC236}">
                <a16:creationId xmlns:a16="http://schemas.microsoft.com/office/drawing/2014/main" id="{1717CF36-A344-46AC-94E4-7BBA4D2F57DB}"/>
              </a:ext>
            </a:extLst>
          </p:cNvPr>
          <p:cNvSpPr txBox="1"/>
          <p:nvPr/>
        </p:nvSpPr>
        <p:spPr>
          <a:xfrm>
            <a:off x="5270443" y="4004566"/>
            <a:ext cx="1693443" cy="603504"/>
          </a:xfrm>
          <a:prstGeom prst="rect">
            <a:avLst/>
          </a:prstGeom>
        </p:spPr>
        <p:txBody>
          <a:bodyPr vert="horz" wrap="square" lIns="0" tIns="0" rIns="0" bIns="0" rtlCol="0">
            <a:noAutofit/>
          </a:bodyPr>
          <a:lstStyle/>
          <a:p>
            <a:pPr marL="0" indent="0" algn="ctr">
              <a:buNone/>
            </a:pPr>
            <a:r>
              <a:rPr lang="en-GB" sz="2000" dirty="0"/>
              <a:t>Investigating university policies</a:t>
            </a:r>
          </a:p>
        </p:txBody>
      </p:sp>
      <p:sp>
        <p:nvSpPr>
          <p:cNvPr id="21" name="TextBox 20">
            <a:extLst>
              <a:ext uri="{FF2B5EF4-FFF2-40B4-BE49-F238E27FC236}">
                <a16:creationId xmlns:a16="http://schemas.microsoft.com/office/drawing/2014/main" id="{6C8BF55C-8A4F-45D9-B9E1-5A96BD79E694}"/>
              </a:ext>
            </a:extLst>
          </p:cNvPr>
          <p:cNvSpPr txBox="1"/>
          <p:nvPr/>
        </p:nvSpPr>
        <p:spPr>
          <a:xfrm>
            <a:off x="2741892" y="4004566"/>
            <a:ext cx="1910055" cy="1248409"/>
          </a:xfrm>
          <a:prstGeom prst="rect">
            <a:avLst/>
          </a:prstGeom>
        </p:spPr>
        <p:txBody>
          <a:bodyPr vert="horz" wrap="square" lIns="0" tIns="0" rIns="0" bIns="0" rtlCol="0">
            <a:noAutofit/>
          </a:bodyPr>
          <a:lstStyle/>
          <a:p>
            <a:pPr marL="0" indent="0" algn="ctr">
              <a:buNone/>
            </a:pPr>
            <a:r>
              <a:rPr lang="en-GB" sz="2000" dirty="0"/>
              <a:t>Developing new theories of student learning</a:t>
            </a:r>
          </a:p>
        </p:txBody>
      </p:sp>
      <p:sp>
        <p:nvSpPr>
          <p:cNvPr id="22" name="TextBox 21">
            <a:extLst>
              <a:ext uri="{FF2B5EF4-FFF2-40B4-BE49-F238E27FC236}">
                <a16:creationId xmlns:a16="http://schemas.microsoft.com/office/drawing/2014/main" id="{BB72996F-2765-4ADC-A7B6-BC036B80FBD1}"/>
              </a:ext>
            </a:extLst>
          </p:cNvPr>
          <p:cNvSpPr txBox="1"/>
          <p:nvPr/>
        </p:nvSpPr>
        <p:spPr>
          <a:xfrm>
            <a:off x="7548131" y="3991103"/>
            <a:ext cx="2099800" cy="603504"/>
          </a:xfrm>
          <a:prstGeom prst="rect">
            <a:avLst/>
          </a:prstGeom>
        </p:spPr>
        <p:txBody>
          <a:bodyPr vert="horz" wrap="square" lIns="0" tIns="0" rIns="0" bIns="0" rtlCol="0">
            <a:noAutofit/>
          </a:bodyPr>
          <a:lstStyle/>
          <a:p>
            <a:pPr marL="0" indent="0" algn="ctr">
              <a:buNone/>
            </a:pPr>
            <a:r>
              <a:rPr lang="en-GB" sz="2000" dirty="0"/>
              <a:t>Investigating modules, courses and qualifications</a:t>
            </a:r>
          </a:p>
        </p:txBody>
      </p:sp>
      <p:sp>
        <p:nvSpPr>
          <p:cNvPr id="23" name="TextBox 22">
            <a:extLst>
              <a:ext uri="{FF2B5EF4-FFF2-40B4-BE49-F238E27FC236}">
                <a16:creationId xmlns:a16="http://schemas.microsoft.com/office/drawing/2014/main" id="{A4A0F5A0-BCDC-4D97-89AB-3401EA7D7BD5}"/>
              </a:ext>
            </a:extLst>
          </p:cNvPr>
          <p:cNvSpPr txBox="1"/>
          <p:nvPr/>
        </p:nvSpPr>
        <p:spPr>
          <a:xfrm>
            <a:off x="7818980" y="1531279"/>
            <a:ext cx="1500417" cy="1060704"/>
          </a:xfrm>
          <a:prstGeom prst="rect">
            <a:avLst/>
          </a:prstGeom>
        </p:spPr>
        <p:txBody>
          <a:bodyPr vert="horz" wrap="square" lIns="0" tIns="0" rIns="0" bIns="0" rtlCol="0">
            <a:noAutofit/>
          </a:bodyPr>
          <a:lstStyle/>
          <a:p>
            <a:pPr marL="0" indent="0" algn="ctr">
              <a:buNone/>
            </a:pPr>
            <a:r>
              <a:rPr lang="en-GB" sz="2000" dirty="0"/>
              <a:t>Investigating our own practice</a:t>
            </a:r>
          </a:p>
        </p:txBody>
      </p:sp>
      <p:sp>
        <p:nvSpPr>
          <p:cNvPr id="24" name="TextBox 23">
            <a:extLst>
              <a:ext uri="{FF2B5EF4-FFF2-40B4-BE49-F238E27FC236}">
                <a16:creationId xmlns:a16="http://schemas.microsoft.com/office/drawing/2014/main" id="{40FAB320-127F-4AB4-9EA9-64D2393AC0E6}"/>
              </a:ext>
            </a:extLst>
          </p:cNvPr>
          <p:cNvSpPr txBox="1"/>
          <p:nvPr/>
        </p:nvSpPr>
        <p:spPr>
          <a:xfrm>
            <a:off x="5541093" y="1531279"/>
            <a:ext cx="1152144" cy="603504"/>
          </a:xfrm>
          <a:prstGeom prst="rect">
            <a:avLst/>
          </a:prstGeom>
        </p:spPr>
        <p:txBody>
          <a:bodyPr vert="horz" wrap="square" lIns="0" tIns="0" rIns="0" bIns="0" rtlCol="0">
            <a:noAutofit/>
          </a:bodyPr>
          <a:lstStyle/>
          <a:p>
            <a:pPr marL="0" indent="0" algn="ctr">
              <a:buNone/>
            </a:pPr>
            <a:r>
              <a:rPr lang="en-GB" sz="2000" dirty="0"/>
              <a:t>Shared case studies</a:t>
            </a:r>
          </a:p>
        </p:txBody>
      </p:sp>
      <p:sp>
        <p:nvSpPr>
          <p:cNvPr id="25" name="TextBox 24">
            <a:extLst>
              <a:ext uri="{FF2B5EF4-FFF2-40B4-BE49-F238E27FC236}">
                <a16:creationId xmlns:a16="http://schemas.microsoft.com/office/drawing/2014/main" id="{3F7F441A-3B48-4CF6-B7AA-8310B300C1B2}"/>
              </a:ext>
            </a:extLst>
          </p:cNvPr>
          <p:cNvSpPr txBox="1"/>
          <p:nvPr/>
        </p:nvSpPr>
        <p:spPr>
          <a:xfrm>
            <a:off x="3078981" y="1493784"/>
            <a:ext cx="1152144" cy="1281998"/>
          </a:xfrm>
          <a:prstGeom prst="rect">
            <a:avLst/>
          </a:prstGeom>
        </p:spPr>
        <p:txBody>
          <a:bodyPr vert="horz" wrap="square" lIns="0" tIns="0" rIns="0" bIns="0" rtlCol="0">
            <a:noAutofit/>
          </a:bodyPr>
          <a:lstStyle/>
          <a:p>
            <a:pPr marL="0" indent="0" algn="ctr">
              <a:buNone/>
            </a:pPr>
            <a:r>
              <a:rPr lang="en-GB" sz="2000" dirty="0"/>
              <a:t>Shared learning journal</a:t>
            </a:r>
          </a:p>
        </p:txBody>
      </p:sp>
      <p:sp>
        <p:nvSpPr>
          <p:cNvPr id="26" name="Arrow: Right 25">
            <a:extLst>
              <a:ext uri="{FF2B5EF4-FFF2-40B4-BE49-F238E27FC236}">
                <a16:creationId xmlns:a16="http://schemas.microsoft.com/office/drawing/2014/main" id="{B7FAC861-21D9-4CA6-B905-EB20C64E8082}"/>
              </a:ext>
            </a:extLst>
          </p:cNvPr>
          <p:cNvSpPr/>
          <p:nvPr/>
        </p:nvSpPr>
        <p:spPr>
          <a:xfrm>
            <a:off x="2419833" y="1845368"/>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7" name="Arrow: Right 26">
            <a:extLst>
              <a:ext uri="{FF2B5EF4-FFF2-40B4-BE49-F238E27FC236}">
                <a16:creationId xmlns:a16="http://schemas.microsoft.com/office/drawing/2014/main" id="{5F14361B-CAF4-400D-9381-6B503ECC1740}"/>
              </a:ext>
            </a:extLst>
          </p:cNvPr>
          <p:cNvSpPr/>
          <p:nvPr/>
        </p:nvSpPr>
        <p:spPr>
          <a:xfrm>
            <a:off x="7228610" y="1845367"/>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8" name="Arrow: Right 27">
            <a:extLst>
              <a:ext uri="{FF2B5EF4-FFF2-40B4-BE49-F238E27FC236}">
                <a16:creationId xmlns:a16="http://schemas.microsoft.com/office/drawing/2014/main" id="{48F887E6-61D6-456F-8650-DEB14101E70B}"/>
              </a:ext>
            </a:extLst>
          </p:cNvPr>
          <p:cNvSpPr/>
          <p:nvPr/>
        </p:nvSpPr>
        <p:spPr>
          <a:xfrm rot="5400000">
            <a:off x="8202820" y="3179972"/>
            <a:ext cx="621579" cy="169668"/>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9" name="Arrow: Right 28">
            <a:extLst>
              <a:ext uri="{FF2B5EF4-FFF2-40B4-BE49-F238E27FC236}">
                <a16:creationId xmlns:a16="http://schemas.microsoft.com/office/drawing/2014/main" id="{FC72888D-8B7E-4EA8-8C88-27A1FFF0B87E}"/>
              </a:ext>
            </a:extLst>
          </p:cNvPr>
          <p:cNvSpPr/>
          <p:nvPr/>
        </p:nvSpPr>
        <p:spPr>
          <a:xfrm>
            <a:off x="4833104" y="1845368"/>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0" name="Arrow: Right 29">
            <a:extLst>
              <a:ext uri="{FF2B5EF4-FFF2-40B4-BE49-F238E27FC236}">
                <a16:creationId xmlns:a16="http://schemas.microsoft.com/office/drawing/2014/main" id="{7A3F73E9-3A80-4BEA-8FFA-24AFC482C054}"/>
              </a:ext>
            </a:extLst>
          </p:cNvPr>
          <p:cNvSpPr/>
          <p:nvPr/>
        </p:nvSpPr>
        <p:spPr>
          <a:xfrm rot="10800000">
            <a:off x="4773241" y="4432579"/>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32" name="Arrow: Right 31">
            <a:extLst>
              <a:ext uri="{FF2B5EF4-FFF2-40B4-BE49-F238E27FC236}">
                <a16:creationId xmlns:a16="http://schemas.microsoft.com/office/drawing/2014/main" id="{9A543BB7-82EA-4791-B126-BEFEA864C5CE}"/>
              </a:ext>
            </a:extLst>
          </p:cNvPr>
          <p:cNvSpPr/>
          <p:nvPr/>
        </p:nvSpPr>
        <p:spPr>
          <a:xfrm rot="10800000">
            <a:off x="7221844" y="4415127"/>
            <a:ext cx="232629" cy="192943"/>
          </a:xfrm>
          <a:prstGeom prst="rightArrow">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45559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9D607D0-065A-4989-940A-895517D90B8C}"/>
              </a:ext>
            </a:extLst>
          </p:cNvPr>
          <p:cNvSpPr>
            <a:spLocks noGrp="1"/>
          </p:cNvSpPr>
          <p:nvPr>
            <p:ph type="sldNum" sz="quarter" idx="10"/>
          </p:nvPr>
        </p:nvSpPr>
        <p:spPr/>
        <p:txBody>
          <a:bodyPr/>
          <a:lstStyle/>
          <a:p>
            <a:pPr algn="ctr"/>
            <a:fld id="{C0BADC3D-1509-2C4E-AB5E-AF0356668A88}" type="slidenum">
              <a:rPr lang="en-GB" smtClean="0"/>
              <a:pPr algn="ctr"/>
              <a:t>7</a:t>
            </a:fld>
            <a:endParaRPr lang="en-GB" dirty="0"/>
          </a:p>
        </p:txBody>
      </p:sp>
      <p:sp>
        <p:nvSpPr>
          <p:cNvPr id="3" name="Title 2">
            <a:extLst>
              <a:ext uri="{FF2B5EF4-FFF2-40B4-BE49-F238E27FC236}">
                <a16:creationId xmlns:a16="http://schemas.microsoft.com/office/drawing/2014/main" id="{D17AAE9D-E66D-422B-A1D7-34BA04CC75AB}"/>
              </a:ext>
            </a:extLst>
          </p:cNvPr>
          <p:cNvSpPr>
            <a:spLocks noGrp="1"/>
          </p:cNvSpPr>
          <p:nvPr>
            <p:ph type="title"/>
          </p:nvPr>
        </p:nvSpPr>
        <p:spPr>
          <a:xfrm>
            <a:off x="589179" y="256645"/>
            <a:ext cx="9127844" cy="931733"/>
          </a:xfrm>
        </p:spPr>
        <p:txBody>
          <a:bodyPr/>
          <a:lstStyle/>
          <a:p>
            <a:r>
              <a:rPr lang="en-GB" dirty="0"/>
              <a:t>Using a learning journal to reflect on practice</a:t>
            </a:r>
          </a:p>
        </p:txBody>
      </p:sp>
      <p:pic>
        <p:nvPicPr>
          <p:cNvPr id="4" name="Picture 3">
            <a:extLst>
              <a:ext uri="{FF2B5EF4-FFF2-40B4-BE49-F238E27FC236}">
                <a16:creationId xmlns:a16="http://schemas.microsoft.com/office/drawing/2014/main" id="{493A254E-AE6D-4E5C-B9BD-56609261CBC2}"/>
              </a:ext>
            </a:extLst>
          </p:cNvPr>
          <p:cNvPicPr>
            <a:picLocks noChangeAspect="1"/>
          </p:cNvPicPr>
          <p:nvPr/>
        </p:nvPicPr>
        <p:blipFill>
          <a:blip r:embed="rId3"/>
          <a:stretch>
            <a:fillRect/>
          </a:stretch>
        </p:blipFill>
        <p:spPr>
          <a:xfrm>
            <a:off x="447549" y="1188378"/>
            <a:ext cx="7964931" cy="4596788"/>
          </a:xfrm>
          <a:prstGeom prst="rect">
            <a:avLst/>
          </a:prstGeom>
        </p:spPr>
      </p:pic>
      <p:sp>
        <p:nvSpPr>
          <p:cNvPr id="5" name="TextBox 4">
            <a:extLst>
              <a:ext uri="{FF2B5EF4-FFF2-40B4-BE49-F238E27FC236}">
                <a16:creationId xmlns:a16="http://schemas.microsoft.com/office/drawing/2014/main" id="{05784E20-573E-46BC-B5CD-9A28B8D4FDA5}"/>
              </a:ext>
            </a:extLst>
          </p:cNvPr>
          <p:cNvSpPr txBox="1"/>
          <p:nvPr/>
        </p:nvSpPr>
        <p:spPr>
          <a:xfrm>
            <a:off x="8412480" y="1324686"/>
            <a:ext cx="3529584" cy="4208628"/>
          </a:xfrm>
          <a:prstGeom prst="rect">
            <a:avLst/>
          </a:prstGeom>
        </p:spPr>
        <p:txBody>
          <a:bodyPr vert="horz" wrap="square" lIns="0" tIns="0" rIns="0" bIns="0" rtlCol="0">
            <a:noAutofit/>
          </a:bodyPr>
          <a:lstStyle/>
          <a:p>
            <a:pPr marL="0" indent="0">
              <a:buNone/>
            </a:pPr>
            <a:r>
              <a:rPr lang="en-GB" sz="3200" dirty="0"/>
              <a:t>By </a:t>
            </a:r>
            <a:r>
              <a:rPr lang="en-GB" sz="3200"/>
              <a:t>writing we:</a:t>
            </a:r>
            <a:endParaRPr lang="en-GB" sz="3200" dirty="0"/>
          </a:p>
          <a:p>
            <a:pPr marL="0" indent="0">
              <a:buNone/>
            </a:pPr>
            <a:endParaRPr lang="en-GB" sz="3200" dirty="0"/>
          </a:p>
          <a:p>
            <a:pPr marL="457200" indent="-457200">
              <a:buFont typeface="Arial" panose="020B0604020202020204" pitchFamily="34" charset="0"/>
              <a:buChar char="•"/>
            </a:pPr>
            <a:r>
              <a:rPr lang="en-GB" sz="2800" dirty="0"/>
              <a:t>Think hard</a:t>
            </a:r>
          </a:p>
          <a:p>
            <a:pPr marL="457200" indent="-457200">
              <a:buFont typeface="Arial" panose="020B0604020202020204" pitchFamily="34" charset="0"/>
              <a:buChar char="•"/>
            </a:pPr>
            <a:r>
              <a:rPr lang="en-GB" sz="2800" dirty="0"/>
              <a:t>Make links between different teaching activities</a:t>
            </a:r>
          </a:p>
          <a:p>
            <a:pPr marL="457200" indent="-457200">
              <a:buFont typeface="Arial" panose="020B0604020202020204" pitchFamily="34" charset="0"/>
              <a:buChar char="•"/>
            </a:pPr>
            <a:r>
              <a:rPr lang="en-GB" sz="2800" dirty="0"/>
              <a:t>Create a record for future reflections </a:t>
            </a:r>
          </a:p>
          <a:p>
            <a:pPr marL="457200" indent="-457200">
              <a:buFont typeface="Arial" panose="020B0604020202020204" pitchFamily="34" charset="0"/>
              <a:buChar char="•"/>
            </a:pPr>
            <a:endParaRPr lang="en-GB" sz="2800" dirty="0"/>
          </a:p>
        </p:txBody>
      </p:sp>
    </p:spTree>
    <p:extLst>
      <p:ext uri="{BB962C8B-B14F-4D97-AF65-F5344CB8AC3E}">
        <p14:creationId xmlns:p14="http://schemas.microsoft.com/office/powerpoint/2010/main" val="4202699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8</a:t>
            </a:fld>
            <a:endParaRPr lang="en-GB" dirty="0"/>
          </a:p>
        </p:txBody>
      </p:sp>
      <p:sp>
        <p:nvSpPr>
          <p:cNvPr id="4" name="Title 3"/>
          <p:cNvSpPr>
            <a:spLocks noGrp="1"/>
          </p:cNvSpPr>
          <p:nvPr>
            <p:ph type="title"/>
          </p:nvPr>
        </p:nvSpPr>
        <p:spPr/>
        <p:txBody>
          <a:bodyPr/>
          <a:lstStyle/>
          <a:p>
            <a:r>
              <a:rPr lang="en-GB" dirty="0"/>
              <a:t>Writing a learning journal (1) </a:t>
            </a:r>
          </a:p>
        </p:txBody>
      </p:sp>
      <p:sp>
        <p:nvSpPr>
          <p:cNvPr id="5" name="Content Placeholder 4"/>
          <p:cNvSpPr>
            <a:spLocks noGrp="1"/>
          </p:cNvSpPr>
          <p:nvPr>
            <p:ph idx="4294967295"/>
          </p:nvPr>
        </p:nvSpPr>
        <p:spPr>
          <a:xfrm>
            <a:off x="1120394" y="1015682"/>
            <a:ext cx="10852150" cy="4826635"/>
          </a:xfrm>
        </p:spPr>
        <p:txBody>
          <a:bodyPr/>
          <a:lstStyle/>
          <a:p>
            <a:pPr indent="-468000">
              <a:lnSpc>
                <a:spcPct val="100000"/>
              </a:lnSpc>
            </a:pPr>
            <a:r>
              <a:rPr lang="en-GB" sz="2400" dirty="0"/>
              <a:t>Make the writing personal – it is about you and your teaching</a:t>
            </a:r>
          </a:p>
          <a:p>
            <a:pPr indent="-468000">
              <a:lnSpc>
                <a:spcPct val="100000"/>
              </a:lnSpc>
            </a:pPr>
            <a:r>
              <a:rPr lang="en-GB" sz="2400" dirty="0"/>
              <a:t>Be honest</a:t>
            </a:r>
          </a:p>
          <a:p>
            <a:pPr indent="-468000">
              <a:lnSpc>
                <a:spcPct val="100000"/>
              </a:lnSpc>
            </a:pPr>
            <a:r>
              <a:rPr lang="en-GB" sz="2400" dirty="0"/>
              <a:t>Let words flow and do not worry about presentation, just write!  </a:t>
            </a:r>
          </a:p>
          <a:p>
            <a:pPr indent="-468000">
              <a:lnSpc>
                <a:spcPct val="100000"/>
              </a:lnSpc>
            </a:pPr>
            <a:r>
              <a:rPr lang="en-GB" sz="2400" dirty="0"/>
              <a:t>Use your own words</a:t>
            </a:r>
          </a:p>
          <a:p>
            <a:pPr indent="-468000">
              <a:lnSpc>
                <a:spcPct val="100000"/>
              </a:lnSpc>
            </a:pPr>
            <a:r>
              <a:rPr lang="en-GB" sz="2400" dirty="0"/>
              <a:t>Dig deeper by asking questions of yourself</a:t>
            </a:r>
          </a:p>
          <a:p>
            <a:pPr indent="-468000">
              <a:lnSpc>
                <a:spcPct val="100000"/>
              </a:lnSpc>
            </a:pPr>
            <a:r>
              <a:rPr lang="en-GB" sz="2400" dirty="0"/>
              <a:t>Be flexible:  effective journal writing has many styles and media</a:t>
            </a:r>
          </a:p>
          <a:p>
            <a:pPr indent="-468000">
              <a:lnSpc>
                <a:spcPct val="100000"/>
              </a:lnSpc>
            </a:pPr>
            <a:r>
              <a:rPr lang="en-GB" sz="2400" dirty="0"/>
              <a:t>Write things up often and soon after the event</a:t>
            </a:r>
          </a:p>
          <a:p>
            <a:pPr indent="-468000">
              <a:lnSpc>
                <a:spcPct val="100000"/>
              </a:lnSpc>
            </a:pPr>
            <a:r>
              <a:rPr lang="en-GB" sz="2400" dirty="0"/>
              <a:t>Seek help if necessary</a:t>
            </a:r>
          </a:p>
          <a:p>
            <a:pPr indent="-468000">
              <a:lnSpc>
                <a:spcPct val="100000"/>
              </a:lnSpc>
            </a:pPr>
            <a:r>
              <a:rPr lang="en-GB" sz="2400" dirty="0"/>
              <a:t>Be selective</a:t>
            </a:r>
          </a:p>
        </p:txBody>
      </p:sp>
    </p:spTree>
    <p:extLst>
      <p:ext uri="{BB962C8B-B14F-4D97-AF65-F5344CB8AC3E}">
        <p14:creationId xmlns:p14="http://schemas.microsoft.com/office/powerpoint/2010/main" val="2398647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9</a:t>
            </a:fld>
            <a:endParaRPr lang="en-GB" dirty="0"/>
          </a:p>
        </p:txBody>
      </p:sp>
      <p:sp>
        <p:nvSpPr>
          <p:cNvPr id="4" name="Title 3"/>
          <p:cNvSpPr>
            <a:spLocks noGrp="1"/>
          </p:cNvSpPr>
          <p:nvPr>
            <p:ph type="title"/>
          </p:nvPr>
        </p:nvSpPr>
        <p:spPr/>
        <p:txBody>
          <a:bodyPr/>
          <a:lstStyle/>
          <a:p>
            <a:r>
              <a:rPr lang="en-GB" dirty="0"/>
              <a:t>Writing a learning journal (2) </a:t>
            </a:r>
          </a:p>
        </p:txBody>
      </p:sp>
      <p:sp>
        <p:nvSpPr>
          <p:cNvPr id="5" name="Content Placeholder 4"/>
          <p:cNvSpPr>
            <a:spLocks noGrp="1"/>
          </p:cNvSpPr>
          <p:nvPr>
            <p:ph idx="4294967295"/>
          </p:nvPr>
        </p:nvSpPr>
        <p:spPr>
          <a:xfrm>
            <a:off x="1120394" y="1015682"/>
            <a:ext cx="10852150" cy="4826635"/>
          </a:xfrm>
        </p:spPr>
        <p:txBody>
          <a:bodyPr/>
          <a:lstStyle/>
          <a:p>
            <a:pPr marL="531392" indent="-531392">
              <a:spcBef>
                <a:spcPts val="843"/>
              </a:spcBef>
              <a:spcAft>
                <a:spcPts val="1800"/>
              </a:spcAft>
            </a:pPr>
            <a:endParaRPr lang="en-GB" sz="2812" dirty="0"/>
          </a:p>
          <a:p>
            <a:pPr marL="531392" indent="-531392">
              <a:spcBef>
                <a:spcPts val="843"/>
              </a:spcBef>
              <a:spcAft>
                <a:spcPts val="1800"/>
              </a:spcAft>
            </a:pPr>
            <a:r>
              <a:rPr lang="en-GB" sz="2812" dirty="0"/>
              <a:t>What have I done?</a:t>
            </a:r>
          </a:p>
          <a:p>
            <a:pPr marL="531392" indent="-531392">
              <a:spcBef>
                <a:spcPts val="843"/>
              </a:spcBef>
              <a:spcAft>
                <a:spcPts val="1800"/>
              </a:spcAft>
            </a:pPr>
            <a:r>
              <a:rPr lang="en-GB" sz="2812" dirty="0"/>
              <a:t>How have I done it?</a:t>
            </a:r>
          </a:p>
          <a:p>
            <a:pPr marL="531392" indent="-531392">
              <a:spcBef>
                <a:spcPts val="843"/>
              </a:spcBef>
              <a:spcAft>
                <a:spcPts val="1800"/>
              </a:spcAft>
            </a:pPr>
            <a:r>
              <a:rPr lang="en-GB" sz="2812" dirty="0"/>
              <a:t>Why did I do it that way?</a:t>
            </a:r>
          </a:p>
          <a:p>
            <a:pPr marL="531392" indent="-531392">
              <a:spcBef>
                <a:spcPts val="843"/>
              </a:spcBef>
              <a:spcAft>
                <a:spcPts val="1800"/>
              </a:spcAft>
            </a:pPr>
            <a:r>
              <a:rPr lang="en-GB" sz="2812" dirty="0"/>
              <a:t>How successful was it?</a:t>
            </a:r>
          </a:p>
          <a:p>
            <a:pPr marL="531392" indent="-531392">
              <a:spcBef>
                <a:spcPts val="843"/>
              </a:spcBef>
              <a:spcAft>
                <a:spcPts val="1800"/>
              </a:spcAft>
            </a:pPr>
            <a:r>
              <a:rPr lang="en-GB" sz="2812" dirty="0"/>
              <a:t>How will I do it in the future?</a:t>
            </a:r>
          </a:p>
          <a:p>
            <a:pPr>
              <a:spcBef>
                <a:spcPts val="843"/>
              </a:spcBef>
            </a:pPr>
            <a:endParaRPr lang="en-GB" sz="2812" dirty="0"/>
          </a:p>
          <a:p>
            <a:pPr marL="0" indent="0">
              <a:spcBef>
                <a:spcPts val="843"/>
              </a:spcBef>
              <a:buNone/>
            </a:pPr>
            <a:r>
              <a:rPr lang="en-GB" sz="2812" dirty="0"/>
              <a:t>WHAT?  HOW?  WHY?  SO WHAT? NOW WHAT?</a:t>
            </a:r>
          </a:p>
        </p:txBody>
      </p:sp>
    </p:spTree>
    <p:extLst>
      <p:ext uri="{BB962C8B-B14F-4D97-AF65-F5344CB8AC3E}">
        <p14:creationId xmlns:p14="http://schemas.microsoft.com/office/powerpoint/2010/main" val="230506562"/>
      </p:ext>
    </p:extLst>
  </p:cSld>
  <p:clrMapOvr>
    <a:masterClrMapping/>
  </p:clrMapOvr>
</p:sld>
</file>

<file path=ppt/theme/theme1.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2.xml><?xml version="1.0" encoding="utf-8"?>
<a:theme xmlns:a="http://schemas.openxmlformats.org/drawingml/2006/main" name="2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
  <TotalTime>568</TotalTime>
  <Words>2169</Words>
  <Application>Microsoft Office PowerPoint</Application>
  <PresentationFormat>Widescreen</PresentationFormat>
  <Paragraphs>295</Paragraphs>
  <Slides>20</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Helvetica</vt:lpstr>
      <vt:lpstr>Lucida Grande</vt:lpstr>
      <vt:lpstr>1_Office Theme</vt:lpstr>
      <vt:lpstr>2_Office Theme</vt:lpstr>
      <vt:lpstr>Academic Professional Practice 3: Reflecting on the quality of our teaching</vt:lpstr>
      <vt:lpstr>Aims </vt:lpstr>
      <vt:lpstr>PowerPoint Presentation</vt:lpstr>
      <vt:lpstr>PowerPoint Presentation</vt:lpstr>
      <vt:lpstr>At the 2018 Residential Schools we: </vt:lpstr>
      <vt:lpstr>Scholarly writing about our teaching</vt:lpstr>
      <vt:lpstr>Using a learning journal to reflect on practice</vt:lpstr>
      <vt:lpstr>Writing a learning journal (1) </vt:lpstr>
      <vt:lpstr>Writing a learning journal (2) </vt:lpstr>
      <vt:lpstr>Writing about our teaching and student learning</vt:lpstr>
      <vt:lpstr>QE through reflection on practice</vt:lpstr>
      <vt:lpstr>Learning from student feedback</vt:lpstr>
      <vt:lpstr>Designing and using student feedback </vt:lpstr>
      <vt:lpstr>ABC123 module results 2018</vt:lpstr>
      <vt:lpstr>Writing about our teaching and student learning</vt:lpstr>
      <vt:lpstr>Writing a case study</vt:lpstr>
      <vt:lpstr>Action Planning</vt:lpstr>
      <vt:lpstr>PowerPoint Presentation</vt:lpstr>
      <vt:lpstr>Between now and the November Residential:</vt:lpstr>
      <vt:lpstr>Thank you for listening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IDO Meeting 19th December 2016</dc:title>
  <dc:creator>Jane.Roberts</dc:creator>
  <cp:lastModifiedBy>Rachel.Rogers</cp:lastModifiedBy>
  <cp:revision>53</cp:revision>
  <dcterms:created xsi:type="dcterms:W3CDTF">2018-09-30T17:43:46Z</dcterms:created>
  <dcterms:modified xsi:type="dcterms:W3CDTF">2021-05-13T17:52:13Z</dcterms:modified>
</cp:coreProperties>
</file>