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8"/>
  </p:notesMasterIdLst>
  <p:handoutMasterIdLst>
    <p:handoutMasterId r:id="rId29"/>
  </p:handoutMasterIdLst>
  <p:sldIdLst>
    <p:sldId id="545" r:id="rId5"/>
    <p:sldId id="546" r:id="rId6"/>
    <p:sldId id="547" r:id="rId7"/>
    <p:sldId id="548" r:id="rId8"/>
    <p:sldId id="549" r:id="rId9"/>
    <p:sldId id="550" r:id="rId10"/>
    <p:sldId id="551" r:id="rId11"/>
    <p:sldId id="552" r:id="rId12"/>
    <p:sldId id="553"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2C7C5-BE4D-D185-E8F4-3F6332101C52}" v="5" dt="2026-02-09T14:57:42.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1616" y="184"/>
      </p:cViewPr>
      <p:guideLst/>
    </p:cSldViewPr>
  </p:slideViewPr>
  <p:outlineViewPr>
    <p:cViewPr>
      <p:scale>
        <a:sx n="33" d="100"/>
        <a:sy n="33" d="100"/>
      </p:scale>
      <p:origin x="0" y="-698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F22C7C5-BE4D-D185-E8F4-3F6332101C52}"/>
    <pc:docChg chg="modSld">
      <pc:chgData name="Alexander Deliukov" userId="S::alexander_think-e.be#ext#@flux50.onmicrosoft.com::bee075c1-faac-4166-8fcb-7b2057bad6f6" providerId="AD" clId="Web-{DF22C7C5-BE4D-D185-E8F4-3F6332101C52}" dt="2026-02-09T14:57:42.058" v="3" actId="14100"/>
      <pc:docMkLst>
        <pc:docMk/>
      </pc:docMkLst>
      <pc:sldChg chg="addSp modSp">
        <pc:chgData name="Alexander Deliukov" userId="S::alexander_think-e.be#ext#@flux50.onmicrosoft.com::bee075c1-faac-4166-8fcb-7b2057bad6f6" providerId="AD" clId="Web-{DF22C7C5-BE4D-D185-E8F4-3F6332101C52}" dt="2026-02-09T14:57:42.058" v="3" actId="14100"/>
        <pc:sldMkLst>
          <pc:docMk/>
          <pc:sldMk cId="3207074913" sldId="545"/>
        </pc:sldMkLst>
        <pc:picChg chg="add mod">
          <ac:chgData name="Alexander Deliukov" userId="S::alexander_think-e.be#ext#@flux50.onmicrosoft.com::bee075c1-faac-4166-8fcb-7b2057bad6f6" providerId="AD" clId="Web-{DF22C7C5-BE4D-D185-E8F4-3F6332101C52}" dt="2026-02-09T14:57:42.058" v="3" actId="14100"/>
          <ac:picMkLst>
            <pc:docMk/>
            <pc:sldMk cId="3207074913" sldId="545"/>
            <ac:picMk id="4" creationId="{BFB1E28F-D715-1C97-224B-B46249868C63}"/>
          </ac:picMkLst>
        </pc:picChg>
      </pc:sldChg>
    </pc:docChg>
  </pc:docChgLst>
  <pc:docChgLst>
    <pc:chgData name="Alexander Deliukov" userId="d5fda0f2-1d08-4016-b7e9-bb882f168707" providerId="ADAL" clId="{FE9DFF45-01DC-45CC-A80A-B50597210401}"/>
    <pc:docChg chg="delSld modSld">
      <pc:chgData name="Alexander Deliukov" userId="d5fda0f2-1d08-4016-b7e9-bb882f168707" providerId="ADAL" clId="{FE9DFF45-01DC-45CC-A80A-B50597210401}" dt="2026-01-27T08:57:06.094" v="17" actId="404"/>
      <pc:docMkLst>
        <pc:docMk/>
      </pc:docMkLst>
      <pc:sldChg chg="modSp mod">
        <pc:chgData name="Alexander Deliukov" userId="d5fda0f2-1d08-4016-b7e9-bb882f168707" providerId="ADAL" clId="{FE9DFF45-01DC-45CC-A80A-B50597210401}" dt="2026-01-27T08:56:17.699" v="7" actId="404"/>
        <pc:sldMkLst>
          <pc:docMk/>
          <pc:sldMk cId="3207074913" sldId="545"/>
        </pc:sldMkLst>
        <pc:spChg chg="mod">
          <ac:chgData name="Alexander Deliukov" userId="d5fda0f2-1d08-4016-b7e9-bb882f168707" providerId="ADAL" clId="{FE9DFF45-01DC-45CC-A80A-B50597210401}" dt="2026-01-27T08:56:17.699" v="7" actId="404"/>
          <ac:spMkLst>
            <pc:docMk/>
            <pc:sldMk cId="3207074913" sldId="545"/>
            <ac:spMk id="2" creationId="{3D9FAAFF-7E8F-640B-7BF0-4D0B7FC15CEF}"/>
          </ac:spMkLst>
        </pc:spChg>
      </pc:sldChg>
      <pc:sldChg chg="modSp">
        <pc:chgData name="Alexander Deliukov" userId="d5fda0f2-1d08-4016-b7e9-bb882f168707" providerId="ADAL" clId="{FE9DFF45-01DC-45CC-A80A-B50597210401}" dt="2026-01-27T08:56:22.845" v="9" actId="20577"/>
        <pc:sldMkLst>
          <pc:docMk/>
          <pc:sldMk cId="1651632323" sldId="546"/>
        </pc:sldMkLst>
        <pc:spChg chg="mod">
          <ac:chgData name="Alexander Deliukov" userId="d5fda0f2-1d08-4016-b7e9-bb882f168707" providerId="ADAL" clId="{FE9DFF45-01DC-45CC-A80A-B50597210401}" dt="2026-01-27T08:56:22.845" v="9" actId="20577"/>
          <ac:spMkLst>
            <pc:docMk/>
            <pc:sldMk cId="1651632323" sldId="546"/>
            <ac:spMk id="2" creationId="{0FE65402-2D24-4C0B-3A9B-70B199ADCEA8}"/>
          </ac:spMkLst>
        </pc:spChg>
      </pc:sldChg>
      <pc:sldChg chg="modSp mod">
        <pc:chgData name="Alexander Deliukov" userId="d5fda0f2-1d08-4016-b7e9-bb882f168707" providerId="ADAL" clId="{FE9DFF45-01DC-45CC-A80A-B50597210401}" dt="2026-01-27T08:56:30.833" v="10" actId="404"/>
        <pc:sldMkLst>
          <pc:docMk/>
          <pc:sldMk cId="522071" sldId="548"/>
        </pc:sldMkLst>
        <pc:spChg chg="mod">
          <ac:chgData name="Alexander Deliukov" userId="d5fda0f2-1d08-4016-b7e9-bb882f168707" providerId="ADAL" clId="{FE9DFF45-01DC-45CC-A80A-B50597210401}" dt="2026-01-27T08:56:30.833" v="10" actId="404"/>
          <ac:spMkLst>
            <pc:docMk/>
            <pc:sldMk cId="522071" sldId="548"/>
            <ac:spMk id="2" creationId="{1013318B-F51A-DE9B-4143-B6140E6B757E}"/>
          </ac:spMkLst>
        </pc:spChg>
      </pc:sldChg>
      <pc:sldChg chg="modSp mod">
        <pc:chgData name="Alexander Deliukov" userId="d5fda0f2-1d08-4016-b7e9-bb882f168707" providerId="ADAL" clId="{FE9DFF45-01DC-45CC-A80A-B50597210401}" dt="2026-01-27T08:56:35.157" v="11" actId="1076"/>
        <pc:sldMkLst>
          <pc:docMk/>
          <pc:sldMk cId="4154839224" sldId="550"/>
        </pc:sldMkLst>
        <pc:spChg chg="mod">
          <ac:chgData name="Alexander Deliukov" userId="d5fda0f2-1d08-4016-b7e9-bb882f168707" providerId="ADAL" clId="{FE9DFF45-01DC-45CC-A80A-B50597210401}" dt="2026-01-27T08:56:35.157" v="11" actId="1076"/>
          <ac:spMkLst>
            <pc:docMk/>
            <pc:sldMk cId="4154839224" sldId="550"/>
            <ac:spMk id="4" creationId="{CB33C395-3CC3-4B54-6421-D833B99114A3}"/>
          </ac:spMkLst>
        </pc:spChg>
      </pc:sldChg>
      <pc:sldChg chg="modSp mod">
        <pc:chgData name="Alexander Deliukov" userId="d5fda0f2-1d08-4016-b7e9-bb882f168707" providerId="ADAL" clId="{FE9DFF45-01DC-45CC-A80A-B50597210401}" dt="2026-01-27T08:56:41.360" v="12" actId="1076"/>
        <pc:sldMkLst>
          <pc:docMk/>
          <pc:sldMk cId="624512831" sldId="552"/>
        </pc:sldMkLst>
        <pc:spChg chg="mod">
          <ac:chgData name="Alexander Deliukov" userId="d5fda0f2-1d08-4016-b7e9-bb882f168707" providerId="ADAL" clId="{FE9DFF45-01DC-45CC-A80A-B50597210401}" dt="2026-01-27T08:56:41.360" v="12" actId="1076"/>
          <ac:spMkLst>
            <pc:docMk/>
            <pc:sldMk cId="624512831" sldId="552"/>
            <ac:spMk id="4" creationId="{12E9D6D4-ADBC-D7EB-E231-9A2E3FFD7EF4}"/>
          </ac:spMkLst>
        </pc:spChg>
      </pc:sldChg>
      <pc:sldChg chg="modSp">
        <pc:chgData name="Alexander Deliukov" userId="d5fda0f2-1d08-4016-b7e9-bb882f168707" providerId="ADAL" clId="{FE9DFF45-01DC-45CC-A80A-B50597210401}" dt="2026-01-27T08:56:45.323" v="13" actId="404"/>
        <pc:sldMkLst>
          <pc:docMk/>
          <pc:sldMk cId="845949611" sldId="554"/>
        </pc:sldMkLst>
        <pc:spChg chg="mod">
          <ac:chgData name="Alexander Deliukov" userId="d5fda0f2-1d08-4016-b7e9-bb882f168707" providerId="ADAL" clId="{FE9DFF45-01DC-45CC-A80A-B50597210401}" dt="2026-01-27T08:56:45.323" v="13" actId="404"/>
          <ac:spMkLst>
            <pc:docMk/>
            <pc:sldMk cId="845949611" sldId="554"/>
            <ac:spMk id="4" creationId="{92FE9A94-DCC1-E1C5-4D79-C962BC490CDE}"/>
          </ac:spMkLst>
        </pc:spChg>
      </pc:sldChg>
      <pc:sldChg chg="modSp mod">
        <pc:chgData name="Alexander Deliukov" userId="d5fda0f2-1d08-4016-b7e9-bb882f168707" providerId="ADAL" clId="{FE9DFF45-01DC-45CC-A80A-B50597210401}" dt="2026-01-27T08:56:49.611" v="14" actId="1076"/>
        <pc:sldMkLst>
          <pc:docMk/>
          <pc:sldMk cId="3162450399" sldId="556"/>
        </pc:sldMkLst>
        <pc:spChg chg="mod">
          <ac:chgData name="Alexander Deliukov" userId="d5fda0f2-1d08-4016-b7e9-bb882f168707" providerId="ADAL" clId="{FE9DFF45-01DC-45CC-A80A-B50597210401}" dt="2026-01-27T08:56:49.611" v="14" actId="1076"/>
          <ac:spMkLst>
            <pc:docMk/>
            <pc:sldMk cId="3162450399" sldId="556"/>
            <ac:spMk id="4" creationId="{B86F7BA3-B558-E7EE-49BC-1EDCDFCA81CE}"/>
          </ac:spMkLst>
        </pc:spChg>
      </pc:sldChg>
      <pc:sldChg chg="modSp mod">
        <pc:chgData name="Alexander Deliukov" userId="d5fda0f2-1d08-4016-b7e9-bb882f168707" providerId="ADAL" clId="{FE9DFF45-01DC-45CC-A80A-B50597210401}" dt="2026-01-27T08:56:08.080" v="6" actId="20577"/>
        <pc:sldMkLst>
          <pc:docMk/>
          <pc:sldMk cId="200217788" sldId="557"/>
        </pc:sldMkLst>
        <pc:spChg chg="mod">
          <ac:chgData name="Alexander Deliukov" userId="d5fda0f2-1d08-4016-b7e9-bb882f168707" providerId="ADAL" clId="{FE9DFF45-01DC-45CC-A80A-B50597210401}" dt="2026-01-27T08:56:08.080" v="6" actId="20577"/>
          <ac:spMkLst>
            <pc:docMk/>
            <pc:sldMk cId="200217788" sldId="557"/>
            <ac:spMk id="4" creationId="{4377BFF2-33C6-968B-4039-27829257A520}"/>
          </ac:spMkLst>
        </pc:spChg>
      </pc:sldChg>
      <pc:sldChg chg="modSp mod">
        <pc:chgData name="Alexander Deliukov" userId="d5fda0f2-1d08-4016-b7e9-bb882f168707" providerId="ADAL" clId="{FE9DFF45-01DC-45CC-A80A-B50597210401}" dt="2026-01-27T08:56:59.865" v="15" actId="1076"/>
        <pc:sldMkLst>
          <pc:docMk/>
          <pc:sldMk cId="2824941622" sldId="562"/>
        </pc:sldMkLst>
        <pc:spChg chg="mod">
          <ac:chgData name="Alexander Deliukov" userId="d5fda0f2-1d08-4016-b7e9-bb882f168707" providerId="ADAL" clId="{FE9DFF45-01DC-45CC-A80A-B50597210401}" dt="2026-01-27T08:56:59.865" v="15" actId="1076"/>
          <ac:spMkLst>
            <pc:docMk/>
            <pc:sldMk cId="2824941622" sldId="562"/>
            <ac:spMk id="4" creationId="{5B37293F-24F8-0380-1F80-AE575BD0E6B4}"/>
          </ac:spMkLst>
        </pc:spChg>
      </pc:sldChg>
      <pc:sldChg chg="modSp mod">
        <pc:chgData name="Alexander Deliukov" userId="d5fda0f2-1d08-4016-b7e9-bb882f168707" providerId="ADAL" clId="{FE9DFF45-01DC-45CC-A80A-B50597210401}" dt="2026-01-27T08:57:06.094" v="17" actId="404"/>
        <pc:sldMkLst>
          <pc:docMk/>
          <pc:sldMk cId="3660923524" sldId="565"/>
        </pc:sldMkLst>
        <pc:spChg chg="mod">
          <ac:chgData name="Alexander Deliukov" userId="d5fda0f2-1d08-4016-b7e9-bb882f168707" providerId="ADAL" clId="{FE9DFF45-01DC-45CC-A80A-B50597210401}" dt="2026-01-27T08:57:06.094" v="17" actId="404"/>
          <ac:spMkLst>
            <pc:docMk/>
            <pc:sldMk cId="3660923524" sldId="565"/>
            <ac:spMk id="29" creationId="{4ECDE187-04E2-45C2-AB71-3163282F7484}"/>
          </ac:spMkLst>
        </pc:spChg>
        <pc:spChg chg="mod">
          <ac:chgData name="Alexander Deliukov" userId="d5fda0f2-1d08-4016-b7e9-bb882f168707" providerId="ADAL" clId="{FE9DFF45-01DC-45CC-A80A-B50597210401}" dt="2026-01-27T08:57:06.094" v="17" actId="404"/>
          <ac:spMkLst>
            <pc:docMk/>
            <pc:sldMk cId="3660923524" sldId="565"/>
            <ac:spMk id="41" creationId="{D9C87595-16A2-4A0F-9DBB-4AF40FA3BA2C}"/>
          </ac:spMkLst>
        </pc:spChg>
        <pc:spChg chg="mod">
          <ac:chgData name="Alexander Deliukov" userId="d5fda0f2-1d08-4016-b7e9-bb882f168707" providerId="ADAL" clId="{FE9DFF45-01DC-45CC-A80A-B50597210401}" dt="2026-01-27T08:57:06.094" v="17" actId="404"/>
          <ac:spMkLst>
            <pc:docMk/>
            <pc:sldMk cId="3660923524" sldId="565"/>
            <ac:spMk id="49" creationId="{E8F01505-D47E-4B07-82B8-EC043F5EC813}"/>
          </ac:spMkLst>
        </pc:spChg>
        <pc:spChg chg="mod">
          <ac:chgData name="Alexander Deliukov" userId="d5fda0f2-1d08-4016-b7e9-bb882f168707" providerId="ADAL" clId="{FE9DFF45-01DC-45CC-A80A-B50597210401}" dt="2026-01-27T08:57:06.094" v="17" actId="404"/>
          <ac:spMkLst>
            <pc:docMk/>
            <pc:sldMk cId="3660923524" sldId="565"/>
            <ac:spMk id="60" creationId="{DB6D982A-54DA-4FCC-9383-F91FC1E1D9CE}"/>
          </ac:spMkLst>
        </pc:spChg>
      </pc:sldChg>
      <pc:sldChg chg="modSp">
        <pc:chgData name="Alexander Deliukov" userId="d5fda0f2-1d08-4016-b7e9-bb882f168707" providerId="ADAL" clId="{FE9DFF45-01DC-45CC-A80A-B50597210401}" dt="2026-01-27T08:55:16.135" v="4"/>
        <pc:sldMkLst>
          <pc:docMk/>
          <pc:sldMk cId="2909434133" sldId="566"/>
        </pc:sldMkLst>
        <pc:spChg chg="mod">
          <ac:chgData name="Alexander Deliukov" userId="d5fda0f2-1d08-4016-b7e9-bb882f168707" providerId="ADAL" clId="{FE9DFF45-01DC-45CC-A80A-B50597210401}" dt="2026-01-27T08:55:16.135" v="4"/>
          <ac:spMkLst>
            <pc:docMk/>
            <pc:sldMk cId="2909434133" sldId="566"/>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pen.edu/openlearncreate/course/view.php?id=12165"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eurelectric.org/in-detail/cybersecurity-in-the-power-sector/" TargetMode="External"/><Relationship Id="rId5" Type="http://schemas.openxmlformats.org/officeDocument/2006/relationships/hyperlink" Target="https://energy.ec.europa.eu/topics/energy-security/critical-infrastructure-and-cybersecurity_en" TargetMode="External"/><Relationship Id="rId4" Type="http://schemas.openxmlformats.org/officeDocument/2006/relationships/hyperlink" Target="https://www.open.edu/openlearncreate/course/view.php?id=17128"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cogdog/25621334570/in/photolist-F3538L-e3puT1-2jPvptr-eiRPEb-W3VVvk-2qLU7r7-8sUnd6-kDEX27-6Qu5Eu-a9KGML-nys2eK-pSMqc2-6pCyxe-5rtdWR-zM1fcq-2itP53X-ayunVx-7bHKC7"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www.flickr.com/photos/136770128@N07/41397205085/in/photolist-2ogdgAj-2658uPg-6xBqJg-25cUn6m-qXN5UL-qXM5oq-qim3kw-rfgaMd-qim5vU-rfdjcz-qXU51i-rfdkWr-7SRfo4-7SUwyW-7SUx4W-7SUwfL-7SUwk9-7SRfFK-7SUwMh-7SUwBW-7SUwYG-7SUwwS-7SUwWd-7SUx13-7SUwt7-7SReRF-7SRf6a-7SUwNW-7SReW2-7SUwRy-7SRfkM-2cPxSTQ-2cPxVfy-2cTVZZz-7SUwDU-7SRfM4-P8PBNZ-2cTW5eX-2a8pG6C-2cTVUnn-2bMWDew-2bveCzp-Pmy83p-7SUwU9-kg8qkG-kg62FD-kg6GAk-kg67T2-kg6vdF"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5" Type="http://schemas.openxmlformats.org/officeDocument/2006/relationships/hyperlink" Target="https://creativecommons.org/publicdomain/zero/1.0/" TargetMode="External"/><Relationship Id="rId15" Type="http://schemas.openxmlformats.org/officeDocument/2006/relationships/hyperlink" Target="https://www.flickr.com/photos/ecastro/3352213726/in/photolist-67dYmo-375Rj-4JMD5o-9YzjqQ-nndcPF-g7nnX-82aNeE-9aW8Lj-brPPoq-hppiC7-G7Zsmm-4GyUmU-bcgybX-aXz1HK-4fYWh2-6jo3LL-RDF71T-vXcbS-93R8pt-hGqa-8dxDRV-5fEiXQ-7KJWri-bQpzGz-uA5ght-uHSaf-xdAux-ai27DP-85SDc9-4NytpL-uWNio-ai27Ax-AKrbw-C4evd2-ES6s8-AKnnw-4DP18E-ai27yD-AKi15-AKqUo-AKnHG-AKqyF-AKo3e-AKa7C-AK5xu-AKmP6-AKpUw-AKpaH-AKiCV-AKb4w"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worldsdirection/" TargetMode="External"/><Relationship Id="rId9" Type="http://schemas.openxmlformats.org/officeDocument/2006/relationships/hyperlink" Target="https://www.flickr.com/photos/ninara/24135500745/" TargetMode="External"/><Relationship Id="rId14" Type="http://schemas.openxmlformats.org/officeDocument/2006/relationships/hyperlink" Target="https://www.flickr.com/photos/rappan/36651981325/in/photolist-XQNZ7v-2kbhLqc-2qEioKw-uZS4s-KD2rB-2nH5y5U-QizbH5-5mTmEc-H8uNok-5FjmNU-6sf1e7-2iCLfST-2pe8Kwn-Yb45MJ-2h1QNzn-XSeRmW-9dKT25-7HVC4c-8wkhuM-buRg2w-8wodab-8wkawn-8wofdj-2kHkKTs-2oPscmV-8woeHE-3hQymR-8wodCU-8wkfkF-542EoY-29jHAV7-Ms5mGi-SdkSsg-Ay99Kn-2mcdGUJ-W7MNU4-2nxN6fd-2oPM2v6-2mEYqD2-2nr3KKW-nfLkbn-2evkV3Y-2cLGjDu-2jWuoZ7-WiSReo-28WCayp-bWARWW-21dtwGU-2m7v9up-2jZe3S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Mituri despre securitatea cibernetică în domeniul energiei digitale... Demontate! </a:t>
            </a:r>
          </a:p>
          <a:p>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4344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3: Securitatea cibernetică este responsabilitatea exclusivă a companiilor energetice și a guvernelor, nu a indivizilor sau a comunităților.</a:t>
            </a:r>
          </a:p>
          <a:p>
            <a:pPr latinLnBrk="0"/>
            <a:r>
              <a:rPr lang="en-US" sz="1200" dirty="0">
                <a:ea typeface="Calibri"/>
                <a:cs typeface="Calibri"/>
              </a:rPr>
              <a:t>Persoanele fizice și comunitățile au un rol de jucat în securitatea cibernetică, deoarece pot lua măsuri pentru a-și proteja propriile dispozitive și rețele împotriva atacurilor cibernetice. </a:t>
            </a:r>
          </a:p>
          <a:p>
            <a:pPr latinLnBrk="0"/>
            <a:endParaRPr lang="en-US" sz="1200" dirty="0">
              <a:ea typeface="Calibri"/>
              <a:cs typeface="Calibri"/>
            </a:endParaRPr>
          </a:p>
          <a:p>
            <a:pPr latinLnBrk="0"/>
            <a:r>
              <a:rPr lang="en-US" sz="1200" dirty="0">
                <a:ea typeface="Calibri"/>
                <a:cs typeface="Calibri"/>
              </a:rPr>
              <a:t>Puteți contribui la un ecosistem energetic mai sigur urmând bune practici, cum ar fi: </a:t>
            </a:r>
          </a:p>
          <a:p>
            <a:pPr latinLnBrk="0"/>
            <a:endParaRPr lang="en-US" sz="1200" dirty="0">
              <a:ea typeface="Calibri"/>
              <a:cs typeface="Calibri"/>
            </a:endParaRPr>
          </a:p>
          <a:p>
            <a:pPr marL="342900" indent="-342900" latinLnBrk="0">
              <a:buFont typeface="Arial" panose="020B0604020202020204" pitchFamily="34" charset="0"/>
              <a:buChar char="•"/>
            </a:pPr>
            <a:r>
              <a:rPr lang="en-US" sz="1200" dirty="0">
                <a:ea typeface="Calibri"/>
                <a:cs typeface="Calibri"/>
              </a:rPr>
              <a:t>Utilizarea parolelor puternice.</a:t>
            </a:r>
          </a:p>
          <a:p>
            <a:pPr marL="342900" indent="-342900" latinLnBrk="0">
              <a:buFont typeface="Arial" panose="020B0604020202020204" pitchFamily="34" charset="0"/>
              <a:buChar char="•"/>
            </a:pPr>
            <a:r>
              <a:rPr lang="en-US" sz="1200" dirty="0">
                <a:ea typeface="Calibri"/>
                <a:cs typeface="Calibri"/>
              </a:rPr>
              <a:t>Actualizarea software-ului.</a:t>
            </a:r>
          </a:p>
          <a:p>
            <a:pPr marL="342900" indent="-342900" latinLnBrk="0">
              <a:buFont typeface="Arial" panose="020B0604020202020204" pitchFamily="34" charset="0"/>
              <a:buChar char="•"/>
            </a:pPr>
            <a:r>
              <a:rPr lang="en-US" sz="1200" dirty="0">
                <a:ea typeface="Calibri"/>
                <a:cs typeface="Calibri"/>
              </a:rPr>
              <a:t>Fiți precauți cu e-mailurile suspecte.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97386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Mitul nr. 4: Sursele de energie regenerabilă sunt, prin natura lor, mai sigure decât sursele tradiționale de energie.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Cât de sigure sunt panourile solare de la mine de acasă?</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62066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Mitul nr. 4: Sursele de energie regenerabilă sunt, prin natura lor, mai sigure decât sursele tradiționale de energie.</a:t>
            </a:r>
          </a:p>
          <a:p>
            <a:pPr latinLnBrk="0"/>
            <a:r>
              <a:rPr lang="en-US" sz="1200" dirty="0">
                <a:ea typeface="Calibri"/>
                <a:cs typeface="Calibri"/>
              </a:rPr>
              <a:t>Sursele de energie regenerabilă, precum panourile solare și turbinele eoliene, sunt, de asemenea, vulnerabile la atacurile cibernetice, deoarece se bazează pe tehnologii digitale pentru monitorizare, control și integrare în rețea.</a:t>
            </a:r>
          </a:p>
          <a:p>
            <a:pPr latinLnBrk="0"/>
            <a:endParaRPr lang="en-US" sz="1200" dirty="0">
              <a:ea typeface="Calibri"/>
              <a:cs typeface="Calibri"/>
            </a:endParaRPr>
          </a:p>
          <a:p>
            <a:pPr latinLnBrk="0"/>
            <a:r>
              <a:rPr lang="en-US" sz="1200" dirty="0">
                <a:ea typeface="Calibri"/>
                <a:cs typeface="Calibri"/>
              </a:rPr>
              <a:t>Atacatorii pot exploata vulnerabilitățile pentru a perturba producția de energie sau pentru a manipula fluxurile de energie.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14242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Mitul nr. 5: Tehnologiile blockchain sunt soluția miraculoasă pentru securitatea cibernetică în sectorul energetic.</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Ce rol joacă tehnologiile blockchain în securitatea cibernetică din sectorul energetic?</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96671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Mitul nr. 5: Tehnologiile blockchain sunt soluția miraculoasă pentru securitatea cibernetică în sectorul energetic.</a:t>
            </a:r>
          </a:p>
          <a:p>
            <a:pPr latinLnBrk="0"/>
            <a:r>
              <a:rPr lang="en-GB" sz="1200" dirty="0">
                <a:ea typeface="Public Sans"/>
                <a:cs typeface="Public Sans"/>
              </a:rPr>
              <a:t>Deși tehnologia blockchain poate îmbunătăți securitatea în anumite aspecte ale sectorului energetic, aceasta nu este o soluție completă pentru toate provocările legate de securitatea cibernetică.</a:t>
            </a:r>
          </a:p>
          <a:p>
            <a:pPr latinLnBrk="0"/>
            <a:r>
              <a:rPr lang="en-GB" sz="1200" dirty="0">
                <a:ea typeface="Public Sans"/>
                <a:cs typeface="Public Sans"/>
              </a:rPr>
              <a:t> </a:t>
            </a:r>
          </a:p>
          <a:p>
            <a:pPr latinLnBrk="0"/>
            <a:r>
              <a:rPr lang="en-GB" sz="1200" dirty="0">
                <a:ea typeface="Public Sans"/>
                <a:cs typeface="Public Sans"/>
              </a:rPr>
              <a:t>Rețelele blockchain în sine pot fi vulnerabile la atacuri, iar eficacitatea lor depinde de implementarea și integrarea corespunzătoare cu alte măsuri de securitate.</a:t>
            </a:r>
            <a:endParaRPr lang="en-GB" sz="1200" noProof="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15292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Mitul nr. 6: Numai parolele complexe pot preveni atacurile cibernetice asupra dispozitivelor energetice inteligente.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O parolă complexă previne atacurile cibernetice?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0951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Mitul nr. 6: Numai parolele complexe pot preveni atacurile cibernetice asupra dispozitivelor energetice inteligente.</a:t>
            </a:r>
          </a:p>
          <a:p>
            <a:pPr latinLnBrk="0"/>
            <a:r>
              <a:rPr lang="en-GB" sz="1200" dirty="0"/>
              <a:t>Deși parolele puternice sunt esențiale, alte măsuri de securitate sunt cruciale pentru o protecție completă. Aceste măsuri includ: </a:t>
            </a:r>
          </a:p>
          <a:p>
            <a:pPr latinLnBrk="0"/>
            <a:endParaRPr lang="en-GB" sz="1200" dirty="0"/>
          </a:p>
          <a:p>
            <a:pPr marL="342900" indent="-342900" latinLnBrk="0">
              <a:buFont typeface="Arial" panose="020B0604020202020204" pitchFamily="34" charset="0"/>
              <a:buChar char="•"/>
            </a:pPr>
            <a:r>
              <a:rPr lang="en-GB" sz="1200" dirty="0"/>
              <a:t>Actualizări regulate ale software-ului.</a:t>
            </a:r>
          </a:p>
          <a:p>
            <a:pPr marL="342900" indent="-342900" latinLnBrk="0">
              <a:buFont typeface="Arial" panose="020B0604020202020204" pitchFamily="34" charset="0"/>
              <a:buChar char="•"/>
            </a:pPr>
            <a:r>
              <a:rPr lang="en-GB" sz="1200" dirty="0"/>
              <a:t>Rețele Wi-Fi securizate.</a:t>
            </a:r>
          </a:p>
          <a:p>
            <a:pPr marL="342900" indent="-342900" latinLnBrk="0">
              <a:buFont typeface="Arial" panose="020B0604020202020204" pitchFamily="34" charset="0"/>
              <a:buChar char="•"/>
            </a:pPr>
            <a:r>
              <a:rPr lang="en-GB" sz="1200" dirty="0"/>
              <a:t>Autentificare multifactorială.</a:t>
            </a:r>
            <a:endParaRPr lang="en-GB" sz="1200" noProof="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300833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7: Atacurile cibernetice asupra infrastructurii energetice vizează în principal centralele electrice și substațiile mari.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Un atac cibernetic ar viza doar centralele electrice și substațiile?</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529978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7: Atacurile cibernetice asupra infrastructurii energetice vizează în principal centralele electrice și substațiile mari.</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Atacurile cibernetice pot viza diverse elemente ale infrastructurii energetice, inclusiv rețele de distribuție mai mici, surse de energie regenerabilă și chiar contoare inteligente individuale, putând provoca întreruperi și încălcări ale securității datelor.</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28303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8: Utilizarea unui software antivirus este suficientă pentru a proteja rețelele domestice împotriva atacurilor cibernetice care vizează dispozitivele energetice inteligente.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Utilizarea unui software antivirus este o protecție adecvată pentru rețeaua mea de acasă?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85046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noProof="0" dirty="0">
                <a:solidFill>
                  <a:srgbClr val="2B2C30"/>
                </a:solidFill>
                <a:ea typeface="Public Sans"/>
                <a:cs typeface="Public Sans"/>
                <a:sym typeface="Public Sans"/>
              </a:rPr>
              <a:t>Neînțelegeri privind confidențialitatea, siguranța și securitatea în producția și consumul de energie </a:t>
            </a:r>
          </a:p>
          <a:p>
            <a:pPr latinLnBrk="0"/>
            <a:r>
              <a:rPr lang="en-GB" sz="1200" noProof="0" dirty="0">
                <a:solidFill>
                  <a:srgbClr val="2B2C30"/>
                </a:solidFill>
                <a:ea typeface="Public Sans"/>
                <a:cs typeface="Public Sans"/>
                <a:sym typeface="Public Sans"/>
              </a:rPr>
              <a:t>sunt </a:t>
            </a:r>
          </a:p>
          <a:p>
            <a:pPr latinLnBrk="0"/>
            <a:r>
              <a:rPr lang="en-GB" sz="1200" noProof="0" dirty="0">
                <a:solidFill>
                  <a:srgbClr val="2B2C30"/>
                </a:solidFill>
                <a:ea typeface="Public Sans"/>
                <a:cs typeface="Public Sans"/>
                <a:sym typeface="Public Sans"/>
              </a:rPr>
              <a:t>. În această prezentare, demontăm </a:t>
            </a:r>
            <a:r>
              <a:rPr lang="en-GB" sz="1200" dirty="0">
                <a:solidFill>
                  <a:srgbClr val="2B2C30"/>
                </a:solidFill>
                <a:ea typeface="Public Sans"/>
                <a:cs typeface="Public Sans"/>
                <a:sym typeface="Public Sans"/>
              </a:rPr>
              <a:t>opt </a:t>
            </a:r>
            <a:r>
              <a:rPr lang="en-GB" sz="1200" noProof="0" dirty="0">
                <a:solidFill>
                  <a:srgbClr val="2B2C30"/>
                </a:solidFill>
                <a:ea typeface="Public Sans"/>
                <a:cs typeface="Public Sans"/>
                <a:sym typeface="Public Sans"/>
              </a:rPr>
              <a:t>mituri </a:t>
            </a:r>
            <a:r>
              <a:rPr lang="en-GB" sz="1200" dirty="0">
                <a:solidFill>
                  <a:srgbClr val="2B2C30"/>
                </a:solidFill>
                <a:ea typeface="Public Sans"/>
                <a:cs typeface="Public Sans"/>
                <a:sym typeface="Public Sans"/>
              </a:rPr>
              <a:t>legate de securitatea cibernetică </a:t>
            </a:r>
            <a:r>
              <a:rPr lang="en-GB" sz="1200" noProof="0" dirty="0">
                <a:solidFill>
                  <a:srgbClr val="2B2C30"/>
                </a:solidFill>
                <a:ea typeface="Public Sans"/>
                <a:cs typeface="Public Sans"/>
                <a:sym typeface="Public Sans"/>
              </a:rPr>
              <a:t>în domeniul energiei, pentru a clarifica aceste concepții greșite. </a:t>
            </a:r>
          </a:p>
          <a:p>
            <a:pPr latinLnBrk="0"/>
            <a:endParaRPr lang="en-GB" sz="1200" dirty="0">
              <a:solidFill>
                <a:srgbClr val="2B2C30"/>
              </a:solidFill>
              <a:ea typeface="Public Sans"/>
              <a:cs typeface="Public Sans"/>
              <a:sym typeface="Public Sans"/>
            </a:endParaRPr>
          </a:p>
          <a:p>
            <a:pPr latinLnBrk="0"/>
            <a:r>
              <a:rPr lang="en-GB" sz="1200" noProof="0" dirty="0">
                <a:solidFill>
                  <a:srgbClr val="2B2C30"/>
                </a:solidFill>
                <a:ea typeface="Public Sans"/>
                <a:cs typeface="Public Sans"/>
                <a:sym typeface="Public Sans"/>
              </a:rPr>
              <a:t>Prin explorarea acestor mituri, vom îmbunătăți înțelegerea noastră asupra digitalizării energiei și vom lua decizii mai informate pentru a rămâne în siguranță. </a:t>
            </a:r>
          </a:p>
          <a:p>
            <a:pPr latinLnBrk="0"/>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45285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8: Utilizarea unui software antivirus este suficientă pentru a proteja rețelele domestice împotriva atacurilor cibernetice care vizează dispozitivele energetice inteligente. </a:t>
            </a:r>
          </a:p>
          <a:p>
            <a:pPr latinLnBrk="0"/>
            <a:r>
              <a:rPr lang="en-GB" sz="1200" dirty="0"/>
              <a:t>Software-ul antivirus este doar un singur nivel de protecție. </a:t>
            </a:r>
          </a:p>
          <a:p>
            <a:pPr latinLnBrk="0"/>
            <a:endParaRPr lang="en-GB" sz="1200" dirty="0"/>
          </a:p>
          <a:p>
            <a:pPr latinLnBrk="0"/>
            <a:r>
              <a:rPr lang="en-GB" sz="1200" dirty="0"/>
              <a:t>Pentru a preveni atacurile cibernetice, sunt necesare și firewall-uri, configurații de rețea sigure și actualizări regulate de securitate pentru toate dispozitivele conectate.</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38702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securitatea cibernetică și producția și consumul de energie,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Explorați cursul Every1 „Digital Energy Essentials” </a:t>
            </a:r>
            <a:r>
              <a:rPr lang="en-US" altLang="ko-KR" sz="1200" i="1" dirty="0">
                <a:solidFill>
                  <a:srgbClr val="373737"/>
                </a:solidFill>
                <a:hlinkClick r:id="rId3"/>
              </a:rPr>
              <a:t>Confidențialitate, siguranță și securitate în peisajul energetic digital</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Analizați mai în detaliu miturile legate de digitalizarea energiei în articolul Every1 </a:t>
            </a:r>
            <a:r>
              <a:rPr lang="en-GB" sz="1200" i="1" noProof="0" dirty="0">
                <a:solidFill>
                  <a:srgbClr val="373737"/>
                </a:solidFill>
                <a:hlinkClick r:id="rId4"/>
              </a:rPr>
              <a:t>„Energy Myths Busted! Fact Vs. Fiction” (Mituri despre energie demontate! Realitate vs. ficțiune).</a:t>
            </a:r>
            <a:endParaRPr lang="en-GB" sz="1200" noProof="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Comisiei Europene </a:t>
            </a:r>
            <a:r>
              <a:rPr lang="en-US" altLang="ko-KR" sz="1200" i="1" dirty="0">
                <a:solidFill>
                  <a:srgbClr val="373737"/>
                </a:solidFill>
                <a:hlinkClick r:id="rId5"/>
              </a:rPr>
              <a:t>Infrastructura critică și securitatea cibernetică</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a:t>
            </a:r>
            <a:r>
              <a:rPr lang="en-US" altLang="ko-KR" sz="1200" dirty="0" err="1">
                <a:solidFill>
                  <a:srgbClr val="373737"/>
                </a:solidFill>
              </a:rPr>
              <a:t>eurelectric intitulat </a:t>
            </a:r>
            <a:r>
              <a:rPr lang="en-US" altLang="ko-KR" sz="1200" i="1" dirty="0">
                <a:solidFill>
                  <a:srgbClr val="373737"/>
                </a:solidFill>
                <a:hlinkClick r:id="rId6"/>
              </a:rPr>
              <a:t>„Securitatea cibernetică în sectorul energetic</a:t>
            </a:r>
            <a:r>
              <a:rPr lang="en-US" altLang="ko-KR" sz="1200" i="1" dirty="0">
                <a:solidFill>
                  <a:srgbClr val="373737"/>
                </a:solidFill>
              </a:rPr>
              <a:t>”.</a:t>
            </a:r>
            <a:endParaRPr lang="ko-KR" altLang="en-US" sz="1200" dirty="0">
              <a:solidFill>
                <a:srgbClr val="373737"/>
              </a:solidFill>
            </a:endParaRPr>
          </a:p>
          <a:p>
            <a:endParaRPr lang="en-GB" dirty="0"/>
          </a:p>
          <a:p>
            <a:endParaRPr lang="en-GB" dirty="0"/>
          </a:p>
          <a:p>
            <a:r>
              <a:rPr lang="en-GB" dirty="0"/>
              <a:t>https://www.open.edu/openlearncreate/course/view.php?id=12165</a:t>
            </a:r>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065866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r>
              <a:rPr lang="en-GB" dirty="0"/>
              <a:t>Această prezentare intitulată </a:t>
            </a:r>
            <a:r>
              <a:rPr lang="en-GB" i="1" dirty="0"/>
              <a:t>„Mituri energetice demontate! Mituri privind securitatea cibernetică în sectorul energetic”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de World’s Direction este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sz="1200" u="sng" dirty="0">
              <a:solidFill>
                <a:schemeClr val="dk1"/>
              </a:solidFill>
              <a:ea typeface="Public Sans"/>
              <a:cs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Imaginea mitului nr. 1</a:t>
            </a:r>
            <a:r>
              <a:rPr lang="en-US" dirty="0">
                <a:solidFill>
                  <a:schemeClr val="dk1"/>
                </a:solidFill>
                <a:ea typeface="Public Sans"/>
                <a:cs typeface="Public Sans"/>
                <a:sym typeface="Public Sans"/>
              </a:rPr>
              <a:t>: </a:t>
            </a:r>
            <a:r>
              <a:rPr lang="en-GB" b="0" i="0" dirty="0" err="1">
                <a:solidFill>
                  <a:srgbClr val="242424"/>
                </a:solidFill>
                <a:effectLst/>
                <a:hlinkClick r:id="rId7"/>
              </a:rPr>
              <a:t>Vorarlberger </a:t>
            </a:r>
            <a:r>
              <a:rPr lang="en-GB" b="0" i="0" dirty="0">
                <a:solidFill>
                  <a:srgbClr val="242424"/>
                </a:solidFill>
                <a:effectLst/>
                <a:hlinkClick r:id="rId7"/>
              </a:rPr>
              <a:t>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Imaginea mitului doi</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8"/>
              </a:rPr>
              <a:t>Free as in </a:t>
            </a:r>
            <a:r>
              <a:rPr lang="en-US" dirty="0" err="1">
                <a:solidFill>
                  <a:schemeClr val="dk1"/>
                </a:solidFill>
                <a:ea typeface="Public Sans"/>
                <a:cs typeface="Public Sans"/>
                <a:sym typeface="Public Sans"/>
                <a:hlinkClick r:id="rId8"/>
              </a:rPr>
              <a:t>Wifi </a:t>
            </a:r>
            <a:r>
              <a:rPr lang="en-US" dirty="0">
                <a:solidFill>
                  <a:schemeClr val="dk1"/>
                </a:solidFill>
                <a:ea typeface="Public Sans"/>
                <a:cs typeface="Public Sans"/>
                <a:sym typeface="Public Sans"/>
              </a:rPr>
              <a:t>de Alan Levine este licențiată </a:t>
            </a:r>
            <a:r>
              <a:rPr lang="en-US" dirty="0">
                <a:solidFill>
                  <a:schemeClr val="dk1"/>
                </a:solidFill>
                <a:ea typeface="Public Sans"/>
                <a:cs typeface="Public Sans"/>
                <a:sym typeface="Public Sans"/>
                <a:hlinkClick r:id="rId5"/>
              </a:rPr>
              <a:t>CC0 1.0</a:t>
            </a:r>
            <a:endParaRPr lang="en-US" i="1"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trei: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de World’s Direction este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Imagine mitul patru</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Panouri solare în Belgia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Ninara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cinci: </a:t>
            </a:r>
            <a:r>
              <a:rPr lang="en-US" dirty="0">
                <a:solidFill>
                  <a:schemeClr val="dk1"/>
                </a:solidFill>
                <a:ea typeface="Public Sans"/>
                <a:cs typeface="Public Sans"/>
                <a:sym typeface="Public Sans"/>
                <a:hlinkClick r:id="rId11"/>
              </a:rPr>
              <a:t>Blockchain-uri </a:t>
            </a:r>
            <a:r>
              <a:rPr lang="en-US" dirty="0">
                <a:solidFill>
                  <a:schemeClr val="dk1"/>
                </a:solidFill>
                <a:ea typeface="Public Sans"/>
                <a:cs typeface="Public Sans"/>
                <a:sym typeface="Public Sans"/>
              </a:rPr>
              <a:t>de Mario A. P. 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Imaginea mitului șase</a:t>
            </a:r>
            <a:r>
              <a:rPr lang="en-US" dirty="0">
                <a:solidFill>
                  <a:schemeClr val="dk1"/>
                </a:solidFill>
                <a:ea typeface="Public Sans"/>
                <a:cs typeface="Public Sans"/>
                <a:sym typeface="Public Sans"/>
              </a:rPr>
              <a:t>: </a:t>
            </a:r>
            <a:r>
              <a:rPr lang="en-US" sz="1200" dirty="0">
                <a:solidFill>
                  <a:schemeClr val="dk1"/>
                </a:solidFill>
                <a:ea typeface="Public Sans"/>
                <a:cs typeface="Public Sans"/>
                <a:sym typeface="Public Sans"/>
                <a:hlinkClick r:id="rId12"/>
              </a:rPr>
              <a:t>Cybersecurity </a:t>
            </a:r>
            <a:r>
              <a:rPr lang="en-US" sz="1200" dirty="0">
                <a:solidFill>
                  <a:schemeClr val="dk1"/>
                </a:solidFill>
                <a:ea typeface="Public Sans"/>
                <a:cs typeface="Public Sans"/>
                <a:sym typeface="Public Sans"/>
              </a:rPr>
              <a:t>de Richard Patterson este licențiată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șapte: </a:t>
            </a:r>
            <a:r>
              <a:rPr lang="en-GB" i="0" u="none" strike="noStrike" dirty="0">
                <a:solidFill>
                  <a:srgbClr val="212124"/>
                </a:solidFill>
                <a:effectLst/>
                <a:hlinkClick r:id="rId14"/>
              </a:rPr>
              <a:t>Urbex - Centrala electrică </a:t>
            </a:r>
            <a:r>
              <a:rPr lang="en-GB" i="0" u="none" strike="noStrike" dirty="0" err="1">
                <a:solidFill>
                  <a:srgbClr val="212124"/>
                </a:solidFill>
                <a:effectLst/>
                <a:hlinkClick r:id="rId14"/>
              </a:rPr>
              <a:t>Elettricita </a:t>
            </a:r>
            <a:r>
              <a:rPr lang="en-GB" i="0" u="none" strike="noStrike" dirty="0">
                <a:solidFill>
                  <a:srgbClr val="212124"/>
                </a:solidFill>
                <a:effectLst/>
                <a:hlinkClick r:id="rId14"/>
              </a:rPr>
              <a:t>(IT) </a:t>
            </a:r>
            <a:r>
              <a:rPr lang="en-GB" i="0" u="none" strike="noStrike" dirty="0">
                <a:solidFill>
                  <a:srgbClr val="212124"/>
                </a:solidFill>
                <a:effectLst/>
              </a:rPr>
              <a:t>de Raphael </a:t>
            </a:r>
            <a:r>
              <a:rPr lang="en-GB" i="0" u="none" strike="noStrike" dirty="0" err="1">
                <a:solidFill>
                  <a:srgbClr val="212124"/>
                </a:solidFill>
                <a:effectLst/>
              </a:rPr>
              <a:t>Panhuber </a:t>
            </a:r>
            <a:r>
              <a:rPr lang="en-GB" i="0" u="none" strike="noStrike" dirty="0">
                <a:solidFill>
                  <a:srgbClr val="212124"/>
                </a:solidFill>
                <a:effectLst/>
              </a:rPr>
              <a:t>este licențiată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Imaginea mitului opt: </a:t>
            </a:r>
            <a:r>
              <a:rPr lang="en-US" sz="1200" dirty="0">
                <a:solidFill>
                  <a:schemeClr val="dk1"/>
                </a:solidFill>
                <a:ea typeface="Public Sans"/>
                <a:cs typeface="Public Sans"/>
                <a:sym typeface="Public Sans"/>
                <a:hlinkClick r:id="rId15"/>
              </a:rPr>
              <a:t>Firewall </a:t>
            </a:r>
            <a:r>
              <a:rPr lang="en-US" sz="1200" dirty="0">
                <a:solidFill>
                  <a:schemeClr val="dk1"/>
                </a:solidFill>
                <a:ea typeface="Public Sans"/>
                <a:cs typeface="Public Sans"/>
                <a:sym typeface="Public Sans"/>
              </a:rPr>
              <a:t>de Eric E Castro 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292287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Explorarea fiecărui mit începe cu o întrebare care invită la reflecție. Acordați-vă un moment pentru a analiza fiecare întrebare, înainte de a trece la explicația care demolează mitul.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mit pe rând. Alternativ, puteți selecta un anumit mit pe care doriți să îl explorați mai întâi din meniu.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26080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Opt mituri despre securitatea cibernetică în domeniul energiei digitale</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Contoarele inteligente și alte dispozitive digitale de energie nu sunt vulnerabile la atacuri cibernetice</a:t>
            </a:r>
          </a:p>
          <a:p>
            <a:pPr marL="342900" indent="-342900" latinLnBrk="0">
              <a:buFont typeface="+mj-lt"/>
              <a:buAutoNum type="arabicPeriod"/>
            </a:pPr>
            <a:r>
              <a:rPr lang="en-GB" sz="1200" noProof="0" dirty="0">
                <a:ea typeface="Public Sans"/>
                <a:cs typeface="Public Sans"/>
                <a:sym typeface="Public Sans"/>
              </a:rPr>
              <a:t>Numai marile companii energetice sunt ținte ale atacurilor cibernetice, nu proprietarii individuali de case sau întreprinderile mici</a:t>
            </a:r>
          </a:p>
          <a:p>
            <a:pPr marL="342900" indent="-342900" latinLnBrk="0">
              <a:buFont typeface="+mj-lt"/>
              <a:buAutoNum type="arabicPeriod"/>
            </a:pPr>
            <a:r>
              <a:rPr lang="en-GB" sz="1200" noProof="0" dirty="0">
                <a:ea typeface="Public Sans"/>
                <a:cs typeface="Public Sans"/>
                <a:sym typeface="Public Sans"/>
              </a:rPr>
              <a:t>Securitatea cibernetică este responsabilitatea exclusivă a companiilor energetice și a guvernelor, nu a persoanelor fizice sau a comunităților</a:t>
            </a:r>
          </a:p>
          <a:p>
            <a:pPr marL="342900" indent="-342900" latinLnBrk="0">
              <a:buFont typeface="+mj-lt"/>
              <a:buAutoNum type="arabicPeriod"/>
            </a:pPr>
            <a:r>
              <a:rPr lang="en-GB" sz="1200" noProof="0" dirty="0">
                <a:ea typeface="Public Sans"/>
                <a:cs typeface="Public Sans"/>
                <a:sym typeface="Public Sans"/>
              </a:rPr>
              <a:t>Sursele de energie regenerabilă sunt, prin natura lor, mai sigure decât sursele de energie tradiționale</a:t>
            </a:r>
          </a:p>
          <a:p>
            <a:pPr marL="342900" indent="-342900" latinLnBrk="0">
              <a:buFont typeface="+mj-lt"/>
              <a:buAutoNum type="arabicPeriod"/>
            </a:pPr>
            <a:r>
              <a:rPr lang="en-GB" sz="1200" noProof="0" dirty="0">
                <a:ea typeface="Public Sans"/>
                <a:cs typeface="Public Sans"/>
                <a:sym typeface="Public Sans"/>
              </a:rPr>
              <a:t>Tehnologiile blockchain sunt soluția miraculoasă pentru securitatea cibernetică în sectorul energetic</a:t>
            </a:r>
          </a:p>
          <a:p>
            <a:pPr marL="342900" indent="-342900" latinLnBrk="0">
              <a:buFont typeface="+mj-lt"/>
              <a:buAutoNum type="arabicPeriod"/>
            </a:pPr>
            <a:r>
              <a:rPr lang="en-GB" sz="1200" noProof="0" dirty="0">
                <a:ea typeface="Public Sans"/>
                <a:cs typeface="Public Sans"/>
                <a:sym typeface="Public Sans"/>
              </a:rPr>
              <a:t>Numai parolele complexe pot preveni atacurile cibernetice asupra dispozitivelor energetice inteligente</a:t>
            </a:r>
          </a:p>
          <a:p>
            <a:pPr marL="342900" indent="-342900" latinLnBrk="0">
              <a:buFont typeface="+mj-lt"/>
              <a:buAutoNum type="arabicPeriod"/>
            </a:pPr>
            <a:r>
              <a:rPr lang="en-GB" sz="1200" noProof="0" dirty="0">
                <a:ea typeface="Public Sans"/>
                <a:cs typeface="Public Sans"/>
                <a:sym typeface="Public Sans"/>
              </a:rPr>
              <a:t>Atacurile cibernetice asupra infrastructurii energetice vizează în principal centralele electrice și substațiile mari</a:t>
            </a:r>
          </a:p>
          <a:p>
            <a:pPr marL="342900" indent="-342900" latinLnBrk="0">
              <a:buFont typeface="+mj-lt"/>
              <a:buAutoNum type="arabicPeriod"/>
            </a:pPr>
            <a:r>
              <a:rPr lang="en-GB" sz="1200" noProof="0" dirty="0">
                <a:ea typeface="Public Sans"/>
                <a:cs typeface="Public Sans"/>
                <a:sym typeface="Public Sans"/>
              </a:rPr>
              <a:t>Utilizarea unui software antivirus este suficientă pentru a proteja rețelele domestice împotriva atacurilor cibernetice care vizează dispozitivele energetice inteligente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57880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1: Contoarele inteligente și alte dispozitive digitale de energie nu sunt vulnerabile la atacuri cibernetice.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Contorul meu inteligent este vulnerabil la atacuri cibernetice?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44094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1: Contoarele inteligente și alte dispozitive digitale de energie nu sunt vulnerabile la atacuri cibernetice.</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Contoarele inteligente și alte dispozitive digitale de energie sunt vulnerabile la atacuri cibernetice, deoarece sunt conectate la internet și au adesea caracteristici de securitate limitate. </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Atacatorii pot exploata vulnerabilitățile pentru a obține acces la date sensibile, pentru a perturba serviciile energetice sau chiar pentru a provoca daune fizice infrastructurii energetice.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88410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2: Numai marile companii energetice sunt ținte ale atacurilor cibernetice, nu proprietarii individuali de case sau întreprinderile mici.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Casa sau afacerea mea vor fi ținta unui atac cibernetic?</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36090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2: Numai marile companii energetice sunt ținte ale atacurilor cibernetice, nu proprietarii individuali de case sau întreprinderile mici. </a:t>
            </a:r>
          </a:p>
          <a:p>
            <a:pPr latinLnBrk="0"/>
            <a:r>
              <a:rPr lang="en-US" sz="1200" dirty="0">
                <a:solidFill>
                  <a:srgbClr val="2B2C30"/>
                </a:solidFill>
              </a:rPr>
              <a:t>Proprietarii de case și întreprinderile mici sunt, de asemenea, ținte ale atacurilor cibernetice, deoarece adesea dispun de măsuri de securitate mai puțin sofisticate. </a:t>
            </a:r>
          </a:p>
          <a:p>
            <a:pPr latinLnBrk="0"/>
            <a:endParaRPr lang="en-US" sz="1200" dirty="0">
              <a:solidFill>
                <a:srgbClr val="2B2C30"/>
              </a:solidFill>
            </a:endParaRPr>
          </a:p>
          <a:p>
            <a:pPr latinLnBrk="0"/>
            <a:r>
              <a:rPr lang="en-US" sz="1200" dirty="0">
                <a:solidFill>
                  <a:srgbClr val="2B2C30"/>
                </a:solidFill>
              </a:rPr>
              <a:t>Atacatorii pot exploata vulnerabilitățile rețelelor Wi-Fi domestice sau ale aparatelor inteligente pentru a obține acces la date personale sau pentru a perturba serviciile energetice.</a:t>
            </a:r>
            <a:endParaRPr lang="en-US" sz="1200" dirty="0"/>
          </a:p>
          <a:p>
            <a:pPr latinLnBrk="0"/>
            <a:endParaRPr lang="en-US" sz="1200" dirty="0">
              <a:solidFill>
                <a:srgbClr val="2B2C30"/>
              </a:solidFill>
              <a:ea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14707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Mitul nr. 3: Securitatea cibernetică este responsabilitatea exclusivă a companiilor energetice și a guvernelor, nu a indivizilor sau a comunităților.</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Ce rol am eu în securitatea cibernetică?</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161219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62156734-9AAA-494E-E808-8303BEADBE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
        <p:nvSpPr>
          <p:cNvPr id="6" name="TextBox 5">
            <a:extLst>
              <a:ext uri="{FF2B5EF4-FFF2-40B4-BE49-F238E27FC236}">
                <a16:creationId xmlns:a16="http://schemas.microsoft.com/office/drawing/2014/main" id="{9DF40D17-1490-6EE4-C4E9-9D8F92C51EFF}"/>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open.edu/openlearncreate/course/view.php?id=12165"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eurelectric.org/in-detail/cybersecurity-in-the-power-sector/" TargetMode="External"/><Relationship Id="rId5" Type="http://schemas.openxmlformats.org/officeDocument/2006/relationships/hyperlink" Target="https://energy.ec.europa.eu/topics/energy-security/critical-infrastructure-and-cybersecurity_en" TargetMode="External"/><Relationship Id="rId4" Type="http://schemas.openxmlformats.org/officeDocument/2006/relationships/hyperlink" Target="https://www.open.edu/openlearncreate/course/view.php?id=1712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cogdog/25621334570/in/photolist-F3538L-e3puT1-2jPvptr-eiRPEb-W3VVvk-2qLU7r7-8sUnd6-kDEX27-6Qu5Eu-a9KGML-nys2eK-pSMqc2-6pCyxe-5rtdWR-zM1fcq-2itP53X-ayunVx-7bHKC7"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www.flickr.com/photos/136770128@N07/41397205085/in/photolist-2ogdgAj-2658uPg-6xBqJg-25cUn6m-qXN5UL-qXM5oq-qim3kw-rfgaMd-qim5vU-rfdjcz-qXU51i-rfdkWr-7SRfo4-7SUwyW-7SUx4W-7SUwfL-7SUwk9-7SRfFK-7SUwMh-7SUwBW-7SUwYG-7SUwwS-7SUwWd-7SUx13-7SUwt7-7SReRF-7SRf6a-7SUwNW-7SReW2-7SUwRy-7SRfkM-2cPxSTQ-2cPxVfy-2cTVZZz-7SUwDU-7SRfM4-P8PBNZ-2cTW5eX-2a8pG6C-2cTVUnn-2bMWDew-2bveCzp-Pmy83p-7SUwU9-kg8qkG-kg62FD-kg6GAk-kg67T2-kg6v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www.flickr.com/photos/oneras/32634430557/in/photolist-23xi3Q9-RHMZeP-23qkfTv-28xHrw3-28xHsEq-2ad5BPJ-2ad5D35-29Vh1AX-28xHswE-2ad5Cx7-2ad5CjG-2benF4Q-2benETE-2ad5DsJ-PaWffy-2ad5C89-23NvndY-vPGcvw-23qkg7g-wscwzm-GNWDa4-21rezdi-2c2Pk79-242S4ah-Nqj4b6-NeX7oN-XpkTx4-MXWMzj-NfsyJA-QL4Dom-NeX7RS-F1uPNv-NhDrbz-NqivEk-2heo2Sz-224jUwC-2a8h8Dh-NhD2vi-257MLkx-nkAHBh-2fzpwWv-21TkF21-RE8HCn-23Zv7BH-2aBKvvH-21AFttS-2o4e6sS-GYVsW1-NfPfMF-F3yVic" TargetMode="External"/><Relationship Id="rId5" Type="http://schemas.openxmlformats.org/officeDocument/2006/relationships/hyperlink" Target="https://creativecommons.org/publicdomain/zero/1.0/" TargetMode="External"/><Relationship Id="rId15" Type="http://schemas.openxmlformats.org/officeDocument/2006/relationships/hyperlink" Target="https://www.flickr.com/photos/ecastro/3352213726/in/photolist-67dYmo-375Rj-4JMD5o-9YzjqQ-nndcPF-g7nnX-82aNeE-9aW8Lj-brPPoq-hppiC7-G7Zsmm-4GyUmU-bcgybX-aXz1HK-4fYWh2-6jo3LL-RDF71T-vXcbS-93R8pt-hGqa-8dxDRV-5fEiXQ-7KJWri-bQpzGz-uA5ght-uHSaf-xdAux-ai27DP-85SDc9-4NytpL-uWNio-ai27Ax-AKrbw-C4evd2-ES6s8-AKnnw-4DP18E-ai27yD-AKi15-AKqUo-AKnHG-AKqyF-AKo3e-AKa7C-AK5xu-AKmP6-AKpUw-AKpaH-AKiCV-AKb4w"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worldsdirection/" TargetMode="External"/><Relationship Id="rId9" Type="http://schemas.openxmlformats.org/officeDocument/2006/relationships/hyperlink" Target="https://www.flickr.com/photos/ninara/24135500745/" TargetMode="External"/><Relationship Id="rId14" Type="http://schemas.openxmlformats.org/officeDocument/2006/relationships/hyperlink" Target="https://www.flickr.com/photos/rappan/36651981325/in/photolist-XQNZ7v-2kbhLqc-2qEioKw-uZS4s-KD2rB-2nH5y5U-QizbH5-5mTmEc-H8uNok-5FjmNU-6sf1e7-2iCLfST-2pe8Kwn-Yb45MJ-2h1QNzn-XSeRmW-9dKT25-7HVC4c-8wkhuM-buRg2w-8wodab-8wkawn-8wofdj-2kHkKTs-2oPscmV-8woeHE-3hQymR-8wodCU-8wkfkF-542EoY-29jHAV7-Ms5mGi-SdkSsg-Ay99Kn-2mcdGUJ-W7MNU4-2nxN6fd-2oPM2v6-2mEYqD2-2nr3KKW-nfLkbn-2evkV3Y-2cLGjDu-2jWuoZ7-WiSReo-28WCayp-bWARWW-21dtwGU-2m7v9up-2jZe3S5"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72D02863-26DC-954C-0D25-64411EEFE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455" y="1905678"/>
            <a:ext cx="4513545" cy="3046643"/>
          </a:xfrm>
          <a:prstGeom prst="rect">
            <a:avLst/>
          </a:prstGeom>
        </p:spPr>
      </p:pic>
      <p:sp>
        <p:nvSpPr>
          <p:cNvPr id="2" name="Title 1">
            <a:extLst>
              <a:ext uri="{FF2B5EF4-FFF2-40B4-BE49-F238E27FC236}">
                <a16:creationId xmlns:a16="http://schemas.microsoft.com/office/drawing/2014/main" id="{3D9FAAFF-7E8F-640B-7BF0-4D0B7FC15CEF}"/>
              </a:ext>
            </a:extLst>
          </p:cNvPr>
          <p:cNvSpPr>
            <a:spLocks noGrp="1"/>
          </p:cNvSpPr>
          <p:nvPr>
            <p:ph type="title" idx="4294967295"/>
          </p:nvPr>
        </p:nvSpPr>
        <p:spPr>
          <a:xfrm>
            <a:off x="642257" y="1443127"/>
            <a:ext cx="6124303" cy="3971744"/>
          </a:xfrm>
          <a:prstGeom prst="rect">
            <a:avLst/>
          </a:prstGeom>
        </p:spPr>
        <p:txBody>
          <a:bodyPr/>
          <a:lstStyle/>
          <a:p>
            <a:pPr latinLnBrk="0"/>
            <a:r>
              <a:rPr lang="ro-RO" sz="5400" noProof="1"/>
              <a:t>Securitatea cibernetică: mituri despre energia digitală… demascate!</a:t>
            </a:r>
          </a:p>
        </p:txBody>
      </p:sp>
    </p:spTree>
    <p:extLst>
      <p:ext uri="{BB962C8B-B14F-4D97-AF65-F5344CB8AC3E}">
        <p14:creationId xmlns:p14="http://schemas.microsoft.com/office/powerpoint/2010/main" val="320707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298510" y="2580775"/>
            <a:ext cx="6516007" cy="3477875"/>
          </a:xfrm>
          <a:prstGeom prst="rect">
            <a:avLst/>
          </a:prstGeom>
          <a:noFill/>
        </p:spPr>
        <p:txBody>
          <a:bodyPr wrap="square" rtlCol="0">
            <a:spAutoFit/>
          </a:bodyPr>
          <a:lstStyle/>
          <a:p>
            <a:pPr latinLnBrk="0"/>
            <a:r>
              <a:rPr lang="en-US" sz="2000" dirty="0">
                <a:ea typeface="Calibri"/>
                <a:cs typeface="Calibri"/>
              </a:rPr>
              <a:t>Persoanele fizice și comunitățile au un rol important în domeniul securității cibernetice, deoarece pot lua măsuri pentru a-și proteja propriile dispozitive și rețele împotriva atacurilor cibernetice. </a:t>
            </a:r>
          </a:p>
          <a:p>
            <a:pPr latinLnBrk="0"/>
            <a:endParaRPr lang="en-US" sz="2000" dirty="0">
              <a:ea typeface="Calibri"/>
              <a:cs typeface="Calibri"/>
            </a:endParaRPr>
          </a:p>
          <a:p>
            <a:pPr latinLnBrk="0"/>
            <a:r>
              <a:rPr lang="en-US" sz="2000" dirty="0">
                <a:ea typeface="Calibri"/>
                <a:cs typeface="Calibri"/>
              </a:rPr>
              <a:t>Puteți contribui la un ecosistem energetic mai sigur urmând bune practici, cum ar fi: </a:t>
            </a:r>
          </a:p>
          <a:p>
            <a:pPr latinLnBrk="0"/>
            <a:endParaRPr lang="en-US" sz="2000" dirty="0">
              <a:ea typeface="Calibri"/>
              <a:cs typeface="Calibri"/>
            </a:endParaRPr>
          </a:p>
          <a:p>
            <a:pPr marL="342900" indent="-342900" latinLnBrk="0">
              <a:buFont typeface="Arial" panose="020B0604020202020204" pitchFamily="34" charset="0"/>
              <a:buChar char="•"/>
            </a:pPr>
            <a:r>
              <a:rPr lang="en-US" sz="2000" dirty="0">
                <a:ea typeface="Calibri"/>
                <a:cs typeface="Calibri"/>
              </a:rPr>
              <a:t>Utilizarea parolelor puternice.</a:t>
            </a:r>
          </a:p>
          <a:p>
            <a:pPr marL="342900" indent="-342900" latinLnBrk="0">
              <a:buFont typeface="Arial" panose="020B0604020202020204" pitchFamily="34" charset="0"/>
              <a:buChar char="•"/>
            </a:pPr>
            <a:r>
              <a:rPr lang="en-US" sz="2000" dirty="0">
                <a:ea typeface="Calibri"/>
                <a:cs typeface="Calibri"/>
              </a:rPr>
              <a:t>Actualizarea software-ului.</a:t>
            </a:r>
          </a:p>
          <a:p>
            <a:pPr marL="342900" indent="-342900" latinLnBrk="0">
              <a:buFont typeface="Arial" panose="020B0604020202020204" pitchFamily="34" charset="0"/>
              <a:buChar char="•"/>
            </a:pPr>
            <a:r>
              <a:rPr lang="en-US" sz="2000" dirty="0">
                <a:ea typeface="Calibri"/>
                <a:cs typeface="Calibri"/>
              </a:rPr>
              <a:t>Fiți precauți cu e-mailurile suspecte.</a:t>
            </a:r>
          </a:p>
        </p:txBody>
      </p:sp>
      <p:pic>
        <p:nvPicPr>
          <p:cNvPr id="7" name="Picture 6">
            <a:extLst>
              <a:ext uri="{FF2B5EF4-FFF2-40B4-BE49-F238E27FC236}">
                <a16:creationId xmlns:a16="http://schemas.microsoft.com/office/drawing/2014/main" id="{3BE8B866-FC93-FCF5-C9FC-42DDE24E2D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86" y="2755726"/>
            <a:ext cx="4712254" cy="3180772"/>
          </a:xfrm>
          <a:prstGeom prst="rect">
            <a:avLst/>
          </a:prstGeom>
        </p:spPr>
      </p:pic>
      <p:sp>
        <p:nvSpPr>
          <p:cNvPr id="3" name="Title 2">
            <a:extLst>
              <a:ext uri="{FF2B5EF4-FFF2-40B4-BE49-F238E27FC236}">
                <a16:creationId xmlns:a16="http://schemas.microsoft.com/office/drawing/2014/main" id="{0702BB5B-94FA-8DE3-CDDF-693E62A83A28}"/>
              </a:ext>
            </a:extLst>
          </p:cNvPr>
          <p:cNvSpPr>
            <a:spLocks noGrp="1"/>
          </p:cNvSpPr>
          <p:nvPr>
            <p:ph type="title" idx="4294967295"/>
          </p:nvPr>
        </p:nvSpPr>
        <p:spPr>
          <a:xfrm>
            <a:off x="431800" y="578485"/>
            <a:ext cx="1082548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3: Securitatea cibernetică este responsabilitatea exclusivă a companiilor energetice și a guvernelor, nu a persoanelor fizice sau a comunităților.</a:t>
            </a:r>
            <a:endParaRPr lang="ro-RO" noProof="1">
              <a:effectLst/>
            </a:endParaRPr>
          </a:p>
          <a:p>
            <a:endParaRPr lang="ro-RO" noProof="1"/>
          </a:p>
        </p:txBody>
      </p:sp>
    </p:spTree>
    <p:extLst>
      <p:ext uri="{BB962C8B-B14F-4D97-AF65-F5344CB8AC3E}">
        <p14:creationId xmlns:p14="http://schemas.microsoft.com/office/powerpoint/2010/main" val="8459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C9928-D83C-17CC-ADA7-E95E988229BD}"/>
              </a:ext>
            </a:extLst>
          </p:cNvPr>
          <p:cNvSpPr>
            <a:spLocks noGrp="1"/>
          </p:cNvSpPr>
          <p:nvPr>
            <p:ph type="title" idx="4294967295"/>
          </p:nvPr>
        </p:nvSpPr>
        <p:spPr>
          <a:xfrm>
            <a:off x="279400" y="58864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Mitul nr. 4: Sursele de energie regenerabilă sunt, prin natura lor, mai sigure decât sursele tradiționale de energie </a:t>
            </a:r>
            <a:r>
              <a:rPr lang="ro-RO" sz="2800" b="1" kern="1200" baseline="0" noProof="1">
                <a:solidFill>
                  <a:srgbClr val="FFFFFF"/>
                </a:solidFill>
                <a:effectLst/>
                <a:latin typeface="Public Sans"/>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077238" y="3429000"/>
            <a:ext cx="10434181" cy="830997"/>
          </a:xfrm>
          <a:prstGeom prst="rect">
            <a:avLst/>
          </a:prstGeom>
          <a:noFill/>
        </p:spPr>
        <p:txBody>
          <a:bodyPr wrap="square" rtlCol="0">
            <a:spAutoFit/>
          </a:bodyPr>
          <a:lstStyle/>
          <a:p>
            <a:pPr algn="ctr" latinLnBrk="0"/>
            <a:r>
              <a:rPr lang="en-US" sz="4800" i="1" dirty="0">
                <a:solidFill>
                  <a:schemeClr val="accent2"/>
                </a:solidFill>
              </a:rPr>
              <a:t>Cât de sigure sunt panourile solare de la mine de acasă?</a:t>
            </a:r>
            <a:endParaRPr lang="en-US" sz="4000" i="1" dirty="0">
              <a:solidFill>
                <a:schemeClr val="accent2"/>
              </a:solidFill>
            </a:endParaRPr>
          </a:p>
        </p:txBody>
      </p:sp>
    </p:spTree>
    <p:extLst>
      <p:ext uri="{BB962C8B-B14F-4D97-AF65-F5344CB8AC3E}">
        <p14:creationId xmlns:p14="http://schemas.microsoft.com/office/powerpoint/2010/main" val="115742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CCAE6-366E-EFC6-8A5A-F94219008CF3}"/>
              </a:ext>
            </a:extLst>
          </p:cNvPr>
          <p:cNvSpPr>
            <a:spLocks noGrp="1"/>
          </p:cNvSpPr>
          <p:nvPr>
            <p:ph type="title" idx="4294967295"/>
          </p:nvPr>
        </p:nvSpPr>
        <p:spPr>
          <a:xfrm>
            <a:off x="291812" y="568325"/>
            <a:ext cx="10515600" cy="1325563"/>
          </a:xfrm>
          <a:prstGeom prst="rect">
            <a:avLst/>
          </a:prstGeom>
        </p:spPr>
        <p:txBody>
          <a:bodyPr/>
          <a:lstStyle/>
          <a:p>
            <a:pPr rtl="0" eaLnBrk="1" latinLnBrk="0" hangingPunct="1"/>
            <a:r>
              <a:rPr lang="ro-RO" sz="2800" b="1" kern="1200" noProof="1">
                <a:solidFill>
                  <a:srgbClr val="FFFFFF"/>
                </a:solidFill>
                <a:effectLst/>
                <a:latin typeface="Public Sans"/>
                <a:ea typeface="Public Sans"/>
                <a:cs typeface="Public Sans"/>
              </a:rPr>
              <a:t>Mitul nr. 4: Sursele de energie regenerabilă sunt, prin natura lor, mai sigure decât sursele tradiționale de energie.</a:t>
            </a:r>
            <a:endParaRPr lang="ro-RO" noProof="1">
              <a:effectLst/>
            </a:endParaRPr>
          </a:p>
          <a:p>
            <a:endParaRPr lang="ro-RO"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751332" y="2425253"/>
            <a:ext cx="6175920" cy="2677656"/>
          </a:xfrm>
          <a:prstGeom prst="rect">
            <a:avLst/>
          </a:prstGeom>
          <a:noFill/>
        </p:spPr>
        <p:txBody>
          <a:bodyPr wrap="square" rtlCol="0">
            <a:spAutoFit/>
          </a:bodyPr>
          <a:lstStyle/>
          <a:p>
            <a:pPr latinLnBrk="0"/>
            <a:r>
              <a:rPr lang="en-US" sz="2400" dirty="0">
                <a:ea typeface="Calibri"/>
                <a:cs typeface="Calibri"/>
              </a:rPr>
              <a:t>Sursele de energie regenerabilă, precum panourile solare și turbinele eoliene, sunt, de asemenea, vulnerabile la atacurile cibernetice, deoarece se bazează pe tehnologii digitale pentru monitorizare, control și integrare în rețea.</a:t>
            </a:r>
          </a:p>
          <a:p>
            <a:pPr latinLnBrk="0"/>
            <a:endParaRPr lang="en-US" sz="2400" dirty="0">
              <a:ea typeface="Calibri"/>
              <a:cs typeface="Calibri"/>
            </a:endParaRPr>
          </a:p>
          <a:p>
            <a:pPr latinLnBrk="0"/>
            <a:r>
              <a:rPr lang="en-US" sz="2400" dirty="0">
                <a:ea typeface="Calibri"/>
                <a:cs typeface="Calibri"/>
              </a:rPr>
              <a:t>Atacatorii pot exploata vulnerabilitățile pentru a perturba producția de energie sau pentru a manipula fluxurile de energie.</a:t>
            </a:r>
          </a:p>
        </p:txBody>
      </p:sp>
      <p:pic>
        <p:nvPicPr>
          <p:cNvPr id="7" name="Picture 6">
            <a:extLst>
              <a:ext uri="{FF2B5EF4-FFF2-40B4-BE49-F238E27FC236}">
                <a16:creationId xmlns:a16="http://schemas.microsoft.com/office/drawing/2014/main" id="{BADABF0A-B52F-915B-32A0-277138DC54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48" y="3031298"/>
            <a:ext cx="5284864" cy="2752681"/>
          </a:xfrm>
          <a:prstGeom prst="rect">
            <a:avLst/>
          </a:prstGeom>
        </p:spPr>
      </p:pic>
    </p:spTree>
    <p:extLst>
      <p:ext uri="{BB962C8B-B14F-4D97-AF65-F5344CB8AC3E}">
        <p14:creationId xmlns:p14="http://schemas.microsoft.com/office/powerpoint/2010/main" val="31624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37C11-4C8B-EB7D-C5FB-5CC1DEAE5827}"/>
              </a:ext>
            </a:extLst>
          </p:cNvPr>
          <p:cNvSpPr>
            <a:spLocks noGrp="1"/>
          </p:cNvSpPr>
          <p:nvPr>
            <p:ph type="title" idx="4294967295"/>
          </p:nvPr>
        </p:nvSpPr>
        <p:spPr>
          <a:xfrm>
            <a:off x="350520" y="56832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5: Tehnologiile blockchain sunt soluția miraculoasă pentru securitatea cibernetică în sectorul energetic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Ce rol joacă </a:t>
            </a:r>
            <a:r>
              <a:rPr lang="en-US" sz="4800" i="1" dirty="0" err="1">
                <a:solidFill>
                  <a:schemeClr val="accent2"/>
                </a:solidFill>
              </a:rPr>
              <a:t>tehnologiile</a:t>
            </a:r>
            <a:r>
              <a:rPr lang="en-US" sz="4800" i="1" dirty="0">
                <a:solidFill>
                  <a:schemeClr val="accent2"/>
                </a:solidFill>
              </a:rPr>
              <a:t> blockchain în securitatea cibernetică din sectorul energetic?</a:t>
            </a:r>
            <a:endParaRPr lang="en-US" sz="4000" i="1" dirty="0">
              <a:solidFill>
                <a:schemeClr val="accent2"/>
              </a:solidFill>
            </a:endParaRPr>
          </a:p>
        </p:txBody>
      </p:sp>
    </p:spTree>
    <p:extLst>
      <p:ext uri="{BB962C8B-B14F-4D97-AF65-F5344CB8AC3E}">
        <p14:creationId xmlns:p14="http://schemas.microsoft.com/office/powerpoint/2010/main" val="20021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661764" y="2680831"/>
            <a:ext cx="5939809" cy="3416320"/>
          </a:xfrm>
          <a:prstGeom prst="rect">
            <a:avLst/>
          </a:prstGeom>
          <a:noFill/>
        </p:spPr>
        <p:txBody>
          <a:bodyPr wrap="square" rtlCol="0">
            <a:spAutoFit/>
          </a:bodyPr>
          <a:lstStyle/>
          <a:p>
            <a:pPr latinLnBrk="0"/>
            <a:r>
              <a:rPr lang="en-GB" sz="2400" dirty="0">
                <a:ea typeface="Public Sans"/>
                <a:cs typeface="Public Sans"/>
              </a:rPr>
              <a:t>Deși tehnologia blockchain poate spori securitatea în anumite aspecte ale sectorului energetic, aceasta nu reprezintă o soluție completă pentru toate provocările legate de securitatea cibernetică.</a:t>
            </a:r>
          </a:p>
          <a:p>
            <a:pPr latinLnBrk="0"/>
            <a:r>
              <a:rPr lang="en-GB" sz="2400" dirty="0">
                <a:ea typeface="Public Sans"/>
                <a:cs typeface="Public Sans"/>
              </a:rPr>
              <a:t> </a:t>
            </a:r>
          </a:p>
          <a:p>
            <a:pPr latinLnBrk="0"/>
            <a:r>
              <a:rPr lang="en-GB" sz="2400" dirty="0">
                <a:ea typeface="Public Sans"/>
                <a:cs typeface="Public Sans"/>
              </a:rPr>
              <a:t>Rețelele blockchain în sine pot fi vulnerabile la atacuri, iar eficacitatea lor depinde de implementarea și integrarea corespunzătoare cu alte măsuri de securitate.</a:t>
            </a:r>
            <a:endParaRPr lang="en-GB" sz="2400" noProof="0" dirty="0">
              <a:ea typeface="Public Sans"/>
              <a:cs typeface="Public Sans"/>
            </a:endParaRPr>
          </a:p>
        </p:txBody>
      </p:sp>
      <p:pic>
        <p:nvPicPr>
          <p:cNvPr id="7" name="Picture 6">
            <a:extLst>
              <a:ext uri="{FF2B5EF4-FFF2-40B4-BE49-F238E27FC236}">
                <a16:creationId xmlns:a16="http://schemas.microsoft.com/office/drawing/2014/main" id="{DC2A354A-22A9-D65A-DE8A-C354DC3B01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95" y="3281819"/>
            <a:ext cx="5206304" cy="2214345"/>
          </a:xfrm>
          <a:prstGeom prst="rect">
            <a:avLst/>
          </a:prstGeom>
        </p:spPr>
      </p:pic>
      <p:sp>
        <p:nvSpPr>
          <p:cNvPr id="2" name="Title 1">
            <a:extLst>
              <a:ext uri="{FF2B5EF4-FFF2-40B4-BE49-F238E27FC236}">
                <a16:creationId xmlns:a16="http://schemas.microsoft.com/office/drawing/2014/main" id="{5CD9CC2A-E953-8914-D62C-03F19C8AE63B}"/>
              </a:ext>
            </a:extLst>
          </p:cNvPr>
          <p:cNvSpPr>
            <a:spLocks noGrp="1"/>
          </p:cNvSpPr>
          <p:nvPr>
            <p:ph type="title" idx="4294967295"/>
          </p:nvPr>
        </p:nvSpPr>
        <p:spPr>
          <a:xfrm>
            <a:off x="403964" y="54800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5: Tehnologiile blockchain sunt soluția miraculoasă pentru securitatea cibernetică în sectorul energetic.</a:t>
            </a:r>
            <a:endParaRPr lang="ro-RO" noProof="1">
              <a:effectLst/>
            </a:endParaRPr>
          </a:p>
          <a:p>
            <a:endParaRPr lang="ro-RO" noProof="1"/>
          </a:p>
        </p:txBody>
      </p:sp>
    </p:spTree>
    <p:extLst>
      <p:ext uri="{BB962C8B-B14F-4D97-AF65-F5344CB8AC3E}">
        <p14:creationId xmlns:p14="http://schemas.microsoft.com/office/powerpoint/2010/main" val="39877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CC7A8-3E21-E914-776A-A3F841558835}"/>
              </a:ext>
            </a:extLst>
          </p:cNvPr>
          <p:cNvSpPr>
            <a:spLocks noGrp="1"/>
          </p:cNvSpPr>
          <p:nvPr>
            <p:ph type="title" idx="4294967295"/>
          </p:nvPr>
        </p:nvSpPr>
        <p:spPr>
          <a:xfrm>
            <a:off x="330200" y="5886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6: Numai parolele complexe pot preveni atacurile cibernetice asupra dispozitivelor energetice inteligente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O parolă complexă previne atacurile cibernetice? </a:t>
            </a:r>
            <a:endParaRPr lang="en-US" sz="4000" i="1" dirty="0">
              <a:solidFill>
                <a:schemeClr val="accent2"/>
              </a:solidFill>
            </a:endParaRPr>
          </a:p>
        </p:txBody>
      </p:sp>
    </p:spTree>
    <p:extLst>
      <p:ext uri="{BB962C8B-B14F-4D97-AF65-F5344CB8AC3E}">
        <p14:creationId xmlns:p14="http://schemas.microsoft.com/office/powerpoint/2010/main" val="64370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98301" y="3159944"/>
            <a:ext cx="6726477" cy="2677656"/>
          </a:xfrm>
          <a:prstGeom prst="rect">
            <a:avLst/>
          </a:prstGeom>
          <a:noFill/>
        </p:spPr>
        <p:txBody>
          <a:bodyPr wrap="square" rtlCol="0">
            <a:spAutoFit/>
          </a:bodyPr>
          <a:lstStyle/>
          <a:p>
            <a:pPr latinLnBrk="0"/>
            <a:r>
              <a:rPr lang="en-GB" sz="2400" dirty="0"/>
              <a:t>Deși parolele puternice sunt esențiale, alte măsuri de securitate sunt cruciale pentru o protecție completă. Aceste măsuri includ: </a:t>
            </a:r>
          </a:p>
          <a:p>
            <a:pPr latinLnBrk="0"/>
            <a:endParaRPr lang="en-GB" sz="2400" dirty="0"/>
          </a:p>
          <a:p>
            <a:pPr marL="342900" indent="-342900" latinLnBrk="0">
              <a:buFont typeface="Arial" panose="020B0604020202020204" pitchFamily="34" charset="0"/>
              <a:buChar char="•"/>
            </a:pPr>
            <a:r>
              <a:rPr lang="en-GB" sz="2400" dirty="0"/>
              <a:t>Actualizări regulate ale software-ului.</a:t>
            </a:r>
          </a:p>
          <a:p>
            <a:pPr marL="342900" indent="-342900" latinLnBrk="0">
              <a:buFont typeface="Arial" panose="020B0604020202020204" pitchFamily="34" charset="0"/>
              <a:buChar char="•"/>
            </a:pPr>
            <a:r>
              <a:rPr lang="en-GB" sz="2400" dirty="0"/>
              <a:t>Rețele Wi-Fi sigure.</a:t>
            </a:r>
          </a:p>
          <a:p>
            <a:pPr marL="342900" indent="-342900" latinLnBrk="0">
              <a:buFont typeface="Arial" panose="020B0604020202020204" pitchFamily="34" charset="0"/>
              <a:buChar char="•"/>
            </a:pPr>
            <a:r>
              <a:rPr lang="en-GB" sz="2400" dirty="0"/>
              <a:t>Autentificare multifactorială.</a:t>
            </a:r>
            <a:endParaRPr lang="en-GB" sz="2400" noProof="0" dirty="0">
              <a:solidFill>
                <a:schemeClr val="tx1"/>
              </a:solidFill>
            </a:endParaRPr>
          </a:p>
        </p:txBody>
      </p:sp>
      <p:pic>
        <p:nvPicPr>
          <p:cNvPr id="7" name="Picture 6">
            <a:extLst>
              <a:ext uri="{FF2B5EF4-FFF2-40B4-BE49-F238E27FC236}">
                <a16:creationId xmlns:a16="http://schemas.microsoft.com/office/drawing/2014/main" id="{1C93E88F-78E4-95AC-BD11-FB3D2D8CA8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22" y="3159944"/>
            <a:ext cx="4772416" cy="2324142"/>
          </a:xfrm>
          <a:prstGeom prst="rect">
            <a:avLst/>
          </a:prstGeom>
        </p:spPr>
      </p:pic>
      <p:sp>
        <p:nvSpPr>
          <p:cNvPr id="2" name="Title 1">
            <a:extLst>
              <a:ext uri="{FF2B5EF4-FFF2-40B4-BE49-F238E27FC236}">
                <a16:creationId xmlns:a16="http://schemas.microsoft.com/office/drawing/2014/main" id="{EFC61126-F643-8433-7D91-EE54F239B60C}"/>
              </a:ext>
            </a:extLst>
          </p:cNvPr>
          <p:cNvSpPr>
            <a:spLocks noGrp="1"/>
          </p:cNvSpPr>
          <p:nvPr>
            <p:ph type="title" idx="4294967295"/>
          </p:nvPr>
        </p:nvSpPr>
        <p:spPr>
          <a:xfrm>
            <a:off x="267222" y="54800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6: Numai parolele complexe pot preveni atacurile cibernetice asupra dispozitivelor energetice inteligente.</a:t>
            </a:r>
            <a:endParaRPr lang="ro-RO" noProof="1">
              <a:effectLst/>
            </a:endParaRPr>
          </a:p>
          <a:p>
            <a:endParaRPr lang="ro-RO" noProof="1"/>
          </a:p>
        </p:txBody>
      </p:sp>
    </p:spTree>
    <p:extLst>
      <p:ext uri="{BB962C8B-B14F-4D97-AF65-F5344CB8AC3E}">
        <p14:creationId xmlns:p14="http://schemas.microsoft.com/office/powerpoint/2010/main" val="94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2BA2E-3066-C151-182F-FFF5CEECF399}"/>
              </a:ext>
            </a:extLst>
          </p:cNvPr>
          <p:cNvSpPr>
            <a:spLocks noGrp="1"/>
          </p:cNvSpPr>
          <p:nvPr>
            <p:ph type="title" idx="4294967295"/>
          </p:nvPr>
        </p:nvSpPr>
        <p:spPr>
          <a:xfrm>
            <a:off x="350520" y="5378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7: Atacurile cibernetice asupra infrastructurii energetice vizează în principal centralele electrice și substațiile mari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Un atac cibernetic ar viza doar centralele electrice și substațiile?</a:t>
            </a:r>
            <a:endParaRPr lang="en-US" sz="4000" i="1" dirty="0">
              <a:solidFill>
                <a:schemeClr val="accent2"/>
              </a:solidFill>
            </a:endParaRPr>
          </a:p>
        </p:txBody>
      </p:sp>
    </p:spTree>
    <p:extLst>
      <p:ext uri="{BB962C8B-B14F-4D97-AF65-F5344CB8AC3E}">
        <p14:creationId xmlns:p14="http://schemas.microsoft.com/office/powerpoint/2010/main" val="4011585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5688536" y="2827067"/>
            <a:ext cx="5887233" cy="2308324"/>
          </a:xfrm>
          <a:prstGeom prst="rect">
            <a:avLst/>
          </a:prstGeom>
          <a:noFill/>
        </p:spPr>
        <p:txBody>
          <a:bodyPr wrap="square" rtlCol="0">
            <a:spAutoFit/>
          </a:bodyPr>
          <a:lstStyle/>
          <a:p>
            <a:pPr latinLnBrk="0"/>
            <a:r>
              <a:rPr lang="en-GB" sz="2400" dirty="0"/>
              <a:t>Atacurile cibernetice pot viza diverse elemente ale infrastructurii energetice, inclusiv rețelele de distribuție mai mici, sursele de energie regenerabilă și chiar contoarele inteligente individuale, putând provoca întreruperi și încălcări ale securității datelor.</a:t>
            </a:r>
            <a:endParaRPr lang="en-GB" sz="2400" noProof="0" dirty="0"/>
          </a:p>
        </p:txBody>
      </p:sp>
      <p:pic>
        <p:nvPicPr>
          <p:cNvPr id="7" name="Picture 6">
            <a:extLst>
              <a:ext uri="{FF2B5EF4-FFF2-40B4-BE49-F238E27FC236}">
                <a16:creationId xmlns:a16="http://schemas.microsoft.com/office/drawing/2014/main" id="{A13B71C8-8AEE-4DA6-A79C-9B174E78E8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961263"/>
            <a:ext cx="5087591" cy="2834515"/>
          </a:xfrm>
          <a:prstGeom prst="rect">
            <a:avLst/>
          </a:prstGeom>
        </p:spPr>
      </p:pic>
      <p:sp>
        <p:nvSpPr>
          <p:cNvPr id="2" name="Title 1">
            <a:extLst>
              <a:ext uri="{FF2B5EF4-FFF2-40B4-BE49-F238E27FC236}">
                <a16:creationId xmlns:a16="http://schemas.microsoft.com/office/drawing/2014/main" id="{EE8A48A6-14C4-B819-EC72-F3134F040CD8}"/>
              </a:ext>
            </a:extLst>
          </p:cNvPr>
          <p:cNvSpPr>
            <a:spLocks noGrp="1"/>
          </p:cNvSpPr>
          <p:nvPr>
            <p:ph type="title" idx="4294967295"/>
          </p:nvPr>
        </p:nvSpPr>
        <p:spPr>
          <a:xfrm>
            <a:off x="207273" y="5886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7: Atacurile cibernetice asupra infrastructurii energetice vizează în principal centralele electrice și substațiile mari.</a:t>
            </a:r>
            <a:endParaRPr lang="ro-RO" noProof="1">
              <a:effectLst/>
            </a:endParaRPr>
          </a:p>
          <a:p>
            <a:endParaRPr lang="ro-RO" noProof="1"/>
          </a:p>
        </p:txBody>
      </p:sp>
    </p:spTree>
    <p:extLst>
      <p:ext uri="{BB962C8B-B14F-4D97-AF65-F5344CB8AC3E}">
        <p14:creationId xmlns:p14="http://schemas.microsoft.com/office/powerpoint/2010/main" val="282494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95347-6762-6469-7A49-EC111ABEF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919F8-1C25-D4F8-E0E2-E3CBB7FBBC6B}"/>
              </a:ext>
            </a:extLst>
          </p:cNvPr>
          <p:cNvSpPr>
            <a:spLocks noGrp="1"/>
          </p:cNvSpPr>
          <p:nvPr>
            <p:ph type="title" idx="4294967295"/>
          </p:nvPr>
        </p:nvSpPr>
        <p:spPr>
          <a:xfrm>
            <a:off x="370840" y="527685"/>
            <a:ext cx="1118108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8: Utilizarea unui software antivirus este suficientă pentru a proteja rețelele domestice împotriva atacurilor cibernetice care vizează dispozitivele energetice inteligente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EB8B333A-EAC0-EE87-74D4-C07DB8C5CC98}"/>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Utilizarea unui software antivirus este o protecție adecvată pentru rețeaua mea de acasă?  </a:t>
            </a:r>
            <a:endParaRPr lang="en-US" sz="4000" i="1" dirty="0">
              <a:solidFill>
                <a:schemeClr val="accent2"/>
              </a:solidFill>
            </a:endParaRPr>
          </a:p>
        </p:txBody>
      </p:sp>
    </p:spTree>
    <p:extLst>
      <p:ext uri="{BB962C8B-B14F-4D97-AF65-F5344CB8AC3E}">
        <p14:creationId xmlns:p14="http://schemas.microsoft.com/office/powerpoint/2010/main" val="383433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673911" y="1351508"/>
            <a:ext cx="6944367" cy="3785652"/>
          </a:xfrm>
          <a:prstGeom prst="rect">
            <a:avLst/>
          </a:prstGeom>
          <a:noFill/>
        </p:spPr>
        <p:txBody>
          <a:bodyPr wrap="square" rtlCol="0">
            <a:spAutoFit/>
          </a:bodyPr>
          <a:lstStyle/>
          <a:p>
            <a:pPr latinLnBrk="0"/>
            <a:r>
              <a:rPr lang="en-GB" sz="2400" noProof="0" dirty="0">
                <a:solidFill>
                  <a:srgbClr val="2B2C30"/>
                </a:solidFill>
                <a:ea typeface="Public Sans"/>
                <a:cs typeface="Public Sans"/>
                <a:sym typeface="Public Sans"/>
              </a:rPr>
              <a:t>Există multe neînțelegeri cu privire la confidențialitate, siguranță și securitate în producția și consumul de </a:t>
            </a:r>
            <a:r>
              <a:rPr lang="en-GB" sz="2400" noProof="0" dirty="0" err="1">
                <a:solidFill>
                  <a:srgbClr val="2B2C30"/>
                </a:solidFill>
                <a:ea typeface="Public Sans"/>
                <a:cs typeface="Public Sans"/>
                <a:sym typeface="Public Sans"/>
              </a:rPr>
              <a:t>energie</a:t>
            </a:r>
            <a:r>
              <a:rPr lang="en-GB" sz="2400" noProof="0" dirty="0">
                <a:solidFill>
                  <a:srgbClr val="2B2C30"/>
                </a:solidFill>
                <a:ea typeface="Public Sans"/>
                <a:cs typeface="Public Sans"/>
                <a:sym typeface="Public Sans"/>
              </a:rPr>
              <a:t>. În această prezentare, demontăm </a:t>
            </a:r>
            <a:r>
              <a:rPr lang="en-GB" sz="2400" dirty="0">
                <a:solidFill>
                  <a:srgbClr val="2B2C30"/>
                </a:solidFill>
                <a:ea typeface="Public Sans"/>
                <a:cs typeface="Public Sans"/>
                <a:sym typeface="Public Sans"/>
              </a:rPr>
              <a:t>opt </a:t>
            </a:r>
            <a:r>
              <a:rPr lang="en-GB" sz="2400" noProof="0" dirty="0">
                <a:solidFill>
                  <a:srgbClr val="2B2C30"/>
                </a:solidFill>
                <a:ea typeface="Public Sans"/>
                <a:cs typeface="Public Sans"/>
                <a:sym typeface="Public Sans"/>
              </a:rPr>
              <a:t>mituri </a:t>
            </a:r>
            <a:r>
              <a:rPr lang="en-GB" sz="2400" dirty="0">
                <a:solidFill>
                  <a:srgbClr val="2B2C30"/>
                </a:solidFill>
                <a:ea typeface="Public Sans"/>
                <a:cs typeface="Public Sans"/>
                <a:sym typeface="Public Sans"/>
              </a:rPr>
              <a:t>legate de securitatea cibernetică </a:t>
            </a:r>
            <a:r>
              <a:rPr lang="en-GB" sz="2400" noProof="0" dirty="0">
                <a:solidFill>
                  <a:srgbClr val="2B2C30"/>
                </a:solidFill>
                <a:ea typeface="Public Sans"/>
                <a:cs typeface="Public Sans"/>
                <a:sym typeface="Public Sans"/>
              </a:rPr>
              <a:t>în domeniul energiei, pentru a clarifica aceste concepții greșite. </a:t>
            </a:r>
          </a:p>
          <a:p>
            <a:pPr latinLnBrk="0"/>
            <a:endParaRPr lang="en-GB" sz="2400" dirty="0">
              <a:solidFill>
                <a:srgbClr val="2B2C30"/>
              </a:solidFill>
              <a:ea typeface="Public Sans"/>
              <a:cs typeface="Public Sans"/>
              <a:sym typeface="Public Sans"/>
            </a:endParaRPr>
          </a:p>
          <a:p>
            <a:pPr latinLnBrk="0"/>
            <a:r>
              <a:rPr lang="en-GB" sz="2400" noProof="0" dirty="0">
                <a:solidFill>
                  <a:srgbClr val="2B2C30"/>
                </a:solidFill>
                <a:ea typeface="Public Sans"/>
                <a:cs typeface="Public Sans"/>
                <a:sym typeface="Public Sans"/>
              </a:rPr>
              <a:t>Prin explorarea acestor mituri, vom îmbunătăți înțelegerea noastră asupra digitalizării energiei și vom lua decizii mai informate pentru a rămâne în siguranță. </a:t>
            </a:r>
          </a:p>
          <a:p>
            <a:pPr latinLnBrk="0"/>
            <a:endParaRPr lang="en-GB" sz="2400" noProof="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BAC5D167-EB67-71D1-DB6B-AC9FF56F3D82}"/>
              </a:ext>
            </a:extLst>
          </p:cNvPr>
          <p:cNvSpPr>
            <a:spLocks noGrp="1"/>
          </p:cNvSpPr>
          <p:nvPr>
            <p:ph type="title" idx="4294967295"/>
          </p:nvPr>
        </p:nvSpPr>
        <p:spPr>
          <a:xfrm>
            <a:off x="573722" y="598805"/>
            <a:ext cx="10515600" cy="1325563"/>
          </a:xfrm>
          <a:prstGeom prst="rect">
            <a:avLst/>
          </a:prstGeom>
        </p:spPr>
        <p:txBody>
          <a:bodyPr/>
          <a:lstStyle/>
          <a:p>
            <a:r>
              <a:rPr lang="ro-RO" sz="2800" b="1" noProof="1">
                <a:solidFill>
                  <a:schemeClr val="bg1"/>
                </a:solidFill>
              </a:rPr>
              <a:t>Introducere 1</a:t>
            </a:r>
          </a:p>
        </p:txBody>
      </p:sp>
    </p:spTree>
    <p:extLst>
      <p:ext uri="{BB962C8B-B14F-4D97-AF65-F5344CB8AC3E}">
        <p14:creationId xmlns:p14="http://schemas.microsoft.com/office/powerpoint/2010/main" val="16516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6C51D-6B2B-A6F7-C12A-DE208F2F6B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F25073C-6F7F-8A58-D462-A38F9A8F73AD}"/>
              </a:ext>
            </a:extLst>
          </p:cNvPr>
          <p:cNvSpPr txBox="1"/>
          <p:nvPr/>
        </p:nvSpPr>
        <p:spPr>
          <a:xfrm>
            <a:off x="5504425" y="3013547"/>
            <a:ext cx="6100176" cy="2677656"/>
          </a:xfrm>
          <a:prstGeom prst="rect">
            <a:avLst/>
          </a:prstGeom>
          <a:noFill/>
        </p:spPr>
        <p:txBody>
          <a:bodyPr wrap="square" rtlCol="0">
            <a:spAutoFit/>
          </a:bodyPr>
          <a:lstStyle/>
          <a:p>
            <a:pPr latinLnBrk="0"/>
            <a:r>
              <a:rPr lang="en-GB" sz="2400" dirty="0"/>
              <a:t>Software-ul antivirus este doar un singur strat de protecție. </a:t>
            </a:r>
          </a:p>
          <a:p>
            <a:pPr latinLnBrk="0"/>
            <a:endParaRPr lang="en-GB" sz="2400" dirty="0"/>
          </a:p>
          <a:p>
            <a:pPr latinLnBrk="0"/>
            <a:r>
              <a:rPr lang="en-GB" sz="2400" dirty="0"/>
              <a:t>Pentru a preveni atacurile cibernetice, sunt necesare și firewall-uri, configurații de rețea sigure și actualizări regulate de securitate pentru toate dispozitivele conectate.</a:t>
            </a:r>
            <a:endParaRPr lang="en-GB" sz="2400" noProof="0" dirty="0"/>
          </a:p>
        </p:txBody>
      </p:sp>
      <p:pic>
        <p:nvPicPr>
          <p:cNvPr id="7" name="Picture 6">
            <a:extLst>
              <a:ext uri="{FF2B5EF4-FFF2-40B4-BE49-F238E27FC236}">
                <a16:creationId xmlns:a16="http://schemas.microsoft.com/office/drawing/2014/main" id="{24770F88-4875-2618-1599-59E645092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755725"/>
            <a:ext cx="4971638" cy="3193301"/>
          </a:xfrm>
          <a:prstGeom prst="rect">
            <a:avLst/>
          </a:prstGeom>
        </p:spPr>
      </p:pic>
      <p:sp>
        <p:nvSpPr>
          <p:cNvPr id="2" name="Title 1">
            <a:extLst>
              <a:ext uri="{FF2B5EF4-FFF2-40B4-BE49-F238E27FC236}">
                <a16:creationId xmlns:a16="http://schemas.microsoft.com/office/drawing/2014/main" id="{54CE2E5B-D851-E1C1-6C30-4F86C63424D4}"/>
              </a:ext>
            </a:extLst>
          </p:cNvPr>
          <p:cNvSpPr>
            <a:spLocks noGrp="1"/>
          </p:cNvSpPr>
          <p:nvPr>
            <p:ph type="title" idx="4294967295"/>
          </p:nvPr>
        </p:nvSpPr>
        <p:spPr>
          <a:xfrm>
            <a:off x="246624" y="608965"/>
            <a:ext cx="11132575"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8: Utilizarea software-ului antivirus este suficientă pentru a proteja rețelele domestice împotriva atacurilor cibernetice care vizează dispozitivele energetice inteligente. </a:t>
            </a:r>
            <a:endParaRPr lang="ro-RO" noProof="1">
              <a:effectLst/>
            </a:endParaRPr>
          </a:p>
          <a:p>
            <a:endParaRPr lang="ro-RO" noProof="1"/>
          </a:p>
        </p:txBody>
      </p:sp>
    </p:spTree>
    <p:extLst>
      <p:ext uri="{BB962C8B-B14F-4D97-AF65-F5344CB8AC3E}">
        <p14:creationId xmlns:p14="http://schemas.microsoft.com/office/powerpoint/2010/main" val="28296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AE1116E8-AFFF-1CBA-2DE6-E956B6807FD0}"/>
              </a:ext>
            </a:extLst>
          </p:cNvPr>
          <p:cNvSpPr>
            <a:spLocks noGrp="1"/>
          </p:cNvSpPr>
          <p:nvPr>
            <p:ph type="title" idx="4294967295"/>
          </p:nvPr>
        </p:nvSpPr>
        <p:spPr>
          <a:xfrm>
            <a:off x="753706" y="655740"/>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securitatea cibernetică și producția și consumul de energie, următoarele resurse vă pot fi utile: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33331" y="3259415"/>
            <a:ext cx="2175491"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rPr>
              <a:t>Explorați cursul Every1 „Elementele esențiale ale energiei digitale” </a:t>
            </a:r>
            <a:r>
              <a:rPr lang="en-US" altLang="ko-KR" i="1" dirty="0">
                <a:solidFill>
                  <a:srgbClr val="373737"/>
                </a:solidFill>
                <a:hlinkClick r:id="rId3"/>
              </a:rPr>
              <a:t>Confidențialitate, siguranță și securitate în peisajul energiei digitale</a:t>
            </a:r>
            <a:r>
              <a:rPr lang="en-US" altLang="ko-KR" i="1" dirty="0">
                <a:solidFill>
                  <a:srgbClr val="373737"/>
                </a:solidFill>
              </a:rPr>
              <a:t>.</a:t>
            </a:r>
            <a:endParaRPr lang="ko-KR" altLang="en-US"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27649" y="3287190"/>
            <a:ext cx="2364667" cy="2031325"/>
          </a:xfrm>
          <a:prstGeom prst="rect">
            <a:avLst/>
          </a:prstGeom>
          <a:noFill/>
        </p:spPr>
        <p:txBody>
          <a:bodyPr wrap="square" rtlCol="0" anchor="t" anchorCtr="0">
            <a:spAutoFit/>
          </a:bodyPr>
          <a:lstStyle/>
          <a:p>
            <a:pPr algn="ctr" latinLnBrk="0"/>
            <a:r>
              <a:rPr lang="en-GB" noProof="0" dirty="0">
                <a:solidFill>
                  <a:srgbClr val="373737"/>
                </a:solidFill>
              </a:rPr>
              <a:t>Analizați mai în detaliu miturile legate de digitalizarea energiei în articolul Every1 </a:t>
            </a:r>
            <a:r>
              <a:rPr lang="en-GB" i="1" noProof="0" dirty="0">
                <a:solidFill>
                  <a:srgbClr val="373737"/>
                </a:solidFill>
                <a:hlinkClick r:id="rId4"/>
              </a:rPr>
              <a:t>„Mituri despre energie demontate! Realitate vs. ficțiune”.</a:t>
            </a:r>
            <a:endParaRPr lang="en-GB" noProof="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dirty="0"/>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1477328"/>
          </a:xfrm>
          <a:prstGeom prst="rect">
            <a:avLst/>
          </a:prstGeom>
          <a:noFill/>
        </p:spPr>
        <p:txBody>
          <a:bodyPr wrap="square" rtlCol="0" anchor="t" anchorCtr="0">
            <a:spAutoFit/>
          </a:bodyPr>
          <a:lstStyle/>
          <a:p>
            <a:pPr algn="ctr"/>
            <a:r>
              <a:rPr lang="en-US" altLang="ko-KR" dirty="0">
                <a:solidFill>
                  <a:srgbClr val="373737"/>
                </a:solidFill>
              </a:rPr>
              <a:t>Citiți articolul Comisiei Europene </a:t>
            </a:r>
            <a:r>
              <a:rPr lang="en-US" altLang="ko-KR" i="1" dirty="0">
                <a:solidFill>
                  <a:srgbClr val="373737"/>
                </a:solidFill>
                <a:hlinkClick r:id="rId5"/>
              </a:rPr>
              <a:t>„Infrastructura critică și securitatea cibernetică</a:t>
            </a:r>
            <a:r>
              <a:rPr lang="en-US" altLang="ko-KR" i="1" dirty="0">
                <a:solidFill>
                  <a:srgbClr val="373737"/>
                </a:solidFill>
              </a:rPr>
              <a:t>”.</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87293" y="3504565"/>
            <a:ext cx="2071376" cy="1477328"/>
          </a:xfrm>
          <a:prstGeom prst="rect">
            <a:avLst/>
          </a:prstGeom>
          <a:noFill/>
        </p:spPr>
        <p:txBody>
          <a:bodyPr wrap="square" rtlCol="0" anchor="t" anchorCtr="0">
            <a:spAutoFit/>
          </a:bodyPr>
          <a:lstStyle/>
          <a:p>
            <a:pPr algn="ctr"/>
            <a:r>
              <a:rPr lang="en-US" altLang="ko-KR" dirty="0">
                <a:solidFill>
                  <a:srgbClr val="373737"/>
                </a:solidFill>
              </a:rPr>
              <a:t>Citiți articolul </a:t>
            </a:r>
            <a:r>
              <a:rPr lang="en-US" altLang="ko-KR" dirty="0" err="1">
                <a:solidFill>
                  <a:srgbClr val="373737"/>
                </a:solidFill>
              </a:rPr>
              <a:t>eurelectric intitulat </a:t>
            </a:r>
            <a:r>
              <a:rPr lang="en-US" altLang="ko-KR" i="1" dirty="0">
                <a:solidFill>
                  <a:srgbClr val="373737"/>
                </a:solidFill>
                <a:hlinkClick r:id="rId6"/>
              </a:rPr>
              <a:t>„Securitatea cibernetică în sectorul energetic</a:t>
            </a:r>
            <a:r>
              <a:rPr lang="en-US" altLang="ko-KR" i="1" dirty="0">
                <a:solidFill>
                  <a:srgbClr val="373737"/>
                </a:solidFill>
              </a:rPr>
              <a:t>”.</a:t>
            </a:r>
            <a:endParaRPr lang="ko-KR" altLang="en-US" dirty="0">
              <a:solidFill>
                <a:srgbClr val="373737"/>
              </a:solidFill>
            </a:endParaRPr>
          </a:p>
        </p:txBody>
      </p:sp>
    </p:spTree>
    <p:extLst>
      <p:ext uri="{BB962C8B-B14F-4D97-AF65-F5344CB8AC3E}">
        <p14:creationId xmlns:p14="http://schemas.microsoft.com/office/powerpoint/2010/main" val="366092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955750"/>
          </a:xfrm>
          <a:prstGeom prst="rect">
            <a:avLst/>
          </a:prstGeom>
          <a:noFill/>
        </p:spPr>
        <p:txBody>
          <a:bodyPr wrap="square" lIns="91440" tIns="45720" rIns="91440" bIns="45720" rtlCol="0" anchor="t">
            <a:spAutoFit/>
          </a:bodyPr>
          <a:lstStyle/>
          <a:p>
            <a:pPr latinLnBrk="0"/>
            <a:r>
              <a:rPr lang="en-GB" dirty="0"/>
              <a:t>Această prezentare </a:t>
            </a:r>
            <a:r>
              <a:rPr lang="en-GB" dirty="0" err="1"/>
              <a:t>intitulată</a:t>
            </a:r>
            <a:r>
              <a:rPr lang="en-GB" dirty="0"/>
              <a:t> </a:t>
            </a:r>
            <a:r>
              <a:rPr lang="en-GB" i="1" dirty="0"/>
              <a:t>„</a:t>
            </a:r>
            <a:r>
              <a:rPr lang="en-GB" dirty="0" err="1"/>
              <a:t>Securitatea</a:t>
            </a:r>
            <a:r>
              <a:rPr lang="en-GB" dirty="0"/>
              <a:t> </a:t>
            </a:r>
            <a:r>
              <a:rPr lang="en-GB" dirty="0" err="1"/>
              <a:t>cibernetică</a:t>
            </a:r>
            <a:r>
              <a:rPr lang="en-GB" dirty="0"/>
              <a:t>: </a:t>
            </a:r>
            <a:r>
              <a:rPr lang="en-GB" dirty="0" err="1"/>
              <a:t>mituri</a:t>
            </a:r>
            <a:r>
              <a:rPr lang="en-GB" dirty="0"/>
              <a:t> </a:t>
            </a:r>
            <a:r>
              <a:rPr lang="en-GB" dirty="0" err="1"/>
              <a:t>despre</a:t>
            </a:r>
            <a:r>
              <a:rPr lang="en-GB" dirty="0"/>
              <a:t> </a:t>
            </a:r>
            <a:r>
              <a:rPr lang="en-GB" dirty="0" err="1"/>
              <a:t>energia</a:t>
            </a:r>
            <a:r>
              <a:rPr lang="en-GB" dirty="0"/>
              <a:t> </a:t>
            </a:r>
            <a:r>
              <a:rPr lang="en-GB" dirty="0" err="1"/>
              <a:t>digitală</a:t>
            </a:r>
            <a:r>
              <a:rPr lang="en-GB" dirty="0"/>
              <a:t>… </a:t>
            </a:r>
            <a:r>
              <a:rPr lang="en-GB" dirty="0" err="1"/>
              <a:t>demascate</a:t>
            </a:r>
            <a:r>
              <a:rPr lang="en-GB" dirty="0"/>
              <a:t>!</a:t>
            </a:r>
            <a:r>
              <a:rPr lang="en-GB" i="1" dirty="0"/>
              <a:t>” </a:t>
            </a:r>
            <a:r>
              <a:rPr lang="en-GB" dirty="0"/>
              <a:t>a fost realizată de proiectul Every1 și este licențiată </a:t>
            </a:r>
            <a:r>
              <a:rPr lang="en-GB" dirty="0">
                <a:hlinkClick r:id="rId3"/>
              </a:rPr>
              <a:t>CC BY-SA 4.0</a:t>
            </a:r>
            <a:r>
              <a:rPr lang="en-GB" dirty="0"/>
              <a:t>, cu excepția cazului în care se specifică altfel. </a:t>
            </a:r>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de World’s Direction este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 text introducere: </a:t>
            </a:r>
            <a:r>
              <a:rPr lang="en-US" i="1" dirty="0">
                <a:solidFill>
                  <a:schemeClr val="dk1"/>
                </a:solidFill>
                <a:ea typeface="Public Sans"/>
                <a:cs typeface="Public Sans"/>
                <a:sym typeface="Public Sans"/>
              </a:rPr>
              <a:t>Paper Beside </a:t>
            </a:r>
            <a:r>
              <a:rPr lang="en-US" i="1" dirty="0" err="1">
                <a:solidFill>
                  <a:schemeClr val="dk1"/>
                </a:solidFill>
                <a:ea typeface="Public Sans"/>
                <a:cs typeface="Public Sans"/>
                <a:sym typeface="Public Sans"/>
              </a:rPr>
              <a:t>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pe Pexels.com</a:t>
            </a:r>
            <a:endParaRPr lang="en-US" sz="1800" u="sng" dirty="0">
              <a:solidFill>
                <a:schemeClr val="dk1"/>
              </a:solidFill>
              <a:ea typeface="Public Sans"/>
              <a:cs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Imaginea mitului nr. 1</a:t>
            </a:r>
            <a:r>
              <a:rPr lang="en-US" dirty="0">
                <a:solidFill>
                  <a:schemeClr val="dk1"/>
                </a:solidFill>
                <a:ea typeface="Public Sans"/>
                <a:cs typeface="Public Sans"/>
                <a:sym typeface="Public Sans"/>
              </a:rPr>
              <a:t>: </a:t>
            </a:r>
            <a:r>
              <a:rPr lang="en-GB" b="0" i="0" dirty="0">
                <a:solidFill>
                  <a:srgbClr val="242424"/>
                </a:solidFill>
                <a:effectLst/>
                <a:hlinkClick r:id="rId7"/>
              </a:rPr>
              <a:t>Vorarlberger Kraftwerke-Energy meter (electro)-smart meter-02ASD </a:t>
            </a:r>
            <a:r>
              <a:rPr lang="en-GB" b="0" i="0" dirty="0">
                <a:solidFill>
                  <a:srgbClr val="242424"/>
                </a:solidFill>
                <a:effectLst/>
              </a:rPr>
              <a:t>de </a:t>
            </a:r>
            <a:r>
              <a:rPr lang="en-GB" b="0" i="0" dirty="0" err="1">
                <a:solidFill>
                  <a:srgbClr val="242424"/>
                </a:solidFill>
                <a:effectLst/>
              </a:rPr>
              <a:t>Asurnipal </a:t>
            </a:r>
            <a:r>
              <a:rPr lang="en-GB" b="0" i="0" dirty="0">
                <a:solidFill>
                  <a:srgbClr val="242424"/>
                </a:solidFill>
                <a:effectLst/>
              </a:rPr>
              <a:t>este licențiată </a:t>
            </a:r>
            <a:r>
              <a:rPr lang="en-GB" b="0" i="0" dirty="0">
                <a:solidFill>
                  <a:srgbClr val="242424"/>
                </a:solidFill>
                <a:effectLst/>
                <a:hlinkClick r:id="rId3"/>
              </a:rPr>
              <a:t>CC BY-SA 4.0</a:t>
            </a:r>
            <a:r>
              <a:rPr lang="en-GB" b="0" i="0" dirty="0">
                <a:solidFill>
                  <a:srgbClr val="242424"/>
                </a:solidFill>
                <a:effectLst/>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Imaginea mitului doi</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8"/>
              </a:rPr>
              <a:t>Free as in </a:t>
            </a:r>
            <a:r>
              <a:rPr lang="en-US" dirty="0" err="1">
                <a:solidFill>
                  <a:schemeClr val="dk1"/>
                </a:solidFill>
                <a:ea typeface="Public Sans"/>
                <a:cs typeface="Public Sans"/>
                <a:sym typeface="Public Sans"/>
                <a:hlinkClick r:id="rId8"/>
              </a:rPr>
              <a:t>Wifi </a:t>
            </a:r>
            <a:r>
              <a:rPr lang="en-US" dirty="0">
                <a:solidFill>
                  <a:schemeClr val="dk1"/>
                </a:solidFill>
                <a:ea typeface="Public Sans"/>
                <a:cs typeface="Public Sans"/>
                <a:sym typeface="Public Sans"/>
              </a:rPr>
              <a:t>de Alan Levine este licențiată </a:t>
            </a:r>
            <a:r>
              <a:rPr lang="en-US" dirty="0">
                <a:solidFill>
                  <a:schemeClr val="dk1"/>
                </a:solidFill>
                <a:ea typeface="Public Sans"/>
                <a:cs typeface="Public Sans"/>
                <a:sym typeface="Public Sans"/>
                <a:hlinkClick r:id="rId5"/>
              </a:rPr>
              <a:t>CC0 1.0</a:t>
            </a:r>
            <a:endParaRPr lang="en-US" i="1"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trei: </a:t>
            </a:r>
            <a:r>
              <a:rPr lang="en-US" dirty="0">
                <a:solidFill>
                  <a:schemeClr val="dk1"/>
                </a:solidFill>
                <a:ea typeface="Public Sans"/>
                <a:cs typeface="Public Sans"/>
                <a:sym typeface="Public Sans"/>
                <a:hlinkClick r:id="rId4"/>
              </a:rPr>
              <a:t>Password Day </a:t>
            </a:r>
            <a:r>
              <a:rPr lang="en-US" dirty="0">
                <a:solidFill>
                  <a:schemeClr val="dk1"/>
                </a:solidFill>
                <a:ea typeface="Public Sans"/>
                <a:cs typeface="Public Sans"/>
                <a:sym typeface="Public Sans"/>
              </a:rPr>
              <a:t>de World’s Direction este </a:t>
            </a:r>
            <a:r>
              <a:rPr lang="en-US" dirty="0">
                <a:solidFill>
                  <a:schemeClr val="dk1"/>
                </a:solidFill>
                <a:ea typeface="Public Sans"/>
                <a:cs typeface="Public Sans"/>
                <a:sym typeface="Public Sans"/>
                <a:hlinkClick r:id="rId5"/>
              </a:rPr>
              <a:t>CC0 1.0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Imagine mitul patru</a:t>
            </a:r>
            <a:r>
              <a:rPr lang="en-US" dirty="0">
                <a:solidFill>
                  <a:schemeClr val="dk1"/>
                </a:solidFill>
                <a:ea typeface="Public Sans"/>
                <a:cs typeface="Public Sans"/>
                <a:sym typeface="Public Sans"/>
              </a:rPr>
              <a:t>: </a:t>
            </a:r>
            <a:r>
              <a:rPr lang="en-US" dirty="0">
                <a:solidFill>
                  <a:schemeClr val="dk1"/>
                </a:solidFill>
                <a:ea typeface="Public Sans"/>
                <a:cs typeface="Public Sans"/>
                <a:sym typeface="Public Sans"/>
                <a:hlinkClick r:id="rId9"/>
              </a:rPr>
              <a:t>Panouri solare în Belgia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Ninara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cinci: </a:t>
            </a:r>
            <a:r>
              <a:rPr lang="en-US" dirty="0">
                <a:solidFill>
                  <a:schemeClr val="dk1"/>
                </a:solidFill>
                <a:ea typeface="Public Sans"/>
                <a:cs typeface="Public Sans"/>
                <a:sym typeface="Public Sans"/>
                <a:hlinkClick r:id="rId11"/>
              </a:rPr>
              <a:t>Blockchain-uri </a:t>
            </a:r>
            <a:r>
              <a:rPr lang="en-US" dirty="0">
                <a:solidFill>
                  <a:schemeClr val="dk1"/>
                </a:solidFill>
                <a:ea typeface="Public Sans"/>
                <a:cs typeface="Public Sans"/>
                <a:sym typeface="Public Sans"/>
              </a:rPr>
              <a:t>de Mario A. P. 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Imaginea mitului șase</a:t>
            </a:r>
            <a:r>
              <a:rPr lang="en-US" dirty="0">
                <a:solidFill>
                  <a:schemeClr val="dk1"/>
                </a:solidFill>
                <a:ea typeface="Public Sans"/>
                <a:cs typeface="Public Sans"/>
                <a:sym typeface="Public Sans"/>
              </a:rPr>
              <a:t>: </a:t>
            </a:r>
            <a:r>
              <a:rPr lang="en-US" sz="1800" dirty="0">
                <a:solidFill>
                  <a:schemeClr val="dk1"/>
                </a:solidFill>
                <a:ea typeface="Public Sans"/>
                <a:cs typeface="Public Sans"/>
                <a:sym typeface="Public Sans"/>
                <a:hlinkClick r:id="rId12"/>
              </a:rPr>
              <a:t>Cybersecurity </a:t>
            </a:r>
            <a:r>
              <a:rPr lang="en-US" sz="1800" dirty="0">
                <a:solidFill>
                  <a:schemeClr val="dk1"/>
                </a:solidFill>
                <a:ea typeface="Public Sans"/>
                <a:cs typeface="Public Sans"/>
                <a:sym typeface="Public Sans"/>
              </a:rPr>
              <a:t>de Richard Patterson este licențiată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mitului șapte: </a:t>
            </a:r>
            <a:r>
              <a:rPr lang="en-GB" i="0" u="none" strike="noStrike" dirty="0">
                <a:solidFill>
                  <a:srgbClr val="212124"/>
                </a:solidFill>
                <a:effectLst/>
                <a:hlinkClick r:id="rId14"/>
              </a:rPr>
              <a:t>Urbex - Centrala electrică Elettricita (IT) </a:t>
            </a:r>
            <a:r>
              <a:rPr lang="en-GB" i="0" u="none" strike="noStrike" dirty="0">
                <a:solidFill>
                  <a:srgbClr val="212124"/>
                </a:solidFill>
                <a:effectLst/>
              </a:rPr>
              <a:t>de Raphael </a:t>
            </a:r>
            <a:r>
              <a:rPr lang="en-GB" i="0" u="none" strike="noStrike" dirty="0" err="1">
                <a:solidFill>
                  <a:srgbClr val="212124"/>
                </a:solidFill>
                <a:effectLst/>
              </a:rPr>
              <a:t>Panhuber </a:t>
            </a:r>
            <a:r>
              <a:rPr lang="en-GB" i="0" u="none" strike="noStrike" dirty="0">
                <a:solidFill>
                  <a:srgbClr val="212124"/>
                </a:solidFill>
                <a:effectLst/>
              </a:rPr>
              <a:t>este licențiată </a:t>
            </a:r>
            <a:r>
              <a:rPr lang="en-US" dirty="0">
                <a:solidFill>
                  <a:schemeClr val="dk1"/>
                </a:solidFill>
                <a:ea typeface="Public Sans"/>
                <a:cs typeface="Public Sans"/>
                <a:sym typeface="Public Sans"/>
                <a:hlinkClick r:id="rId13"/>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Imaginea mitului opt: </a:t>
            </a:r>
            <a:r>
              <a:rPr lang="en-US" sz="1800" dirty="0">
                <a:solidFill>
                  <a:schemeClr val="dk1"/>
                </a:solidFill>
                <a:ea typeface="Public Sans"/>
                <a:cs typeface="Public Sans"/>
                <a:sym typeface="Public Sans"/>
                <a:hlinkClick r:id="rId15"/>
              </a:rPr>
              <a:t>Firewall </a:t>
            </a:r>
            <a:r>
              <a:rPr lang="en-US" sz="1800" dirty="0">
                <a:solidFill>
                  <a:schemeClr val="dk1"/>
                </a:solidFill>
                <a:ea typeface="Public Sans"/>
                <a:cs typeface="Public Sans"/>
                <a:sym typeface="Public Sans"/>
              </a:rPr>
              <a:t>de Eric E Castro este licențiată </a:t>
            </a:r>
            <a:r>
              <a:rPr lang="en-US" dirty="0">
                <a:solidFill>
                  <a:schemeClr val="dk1"/>
                </a:solidFill>
                <a:ea typeface="Public Sans"/>
                <a:cs typeface="Public Sans"/>
                <a:sym typeface="Public Sans"/>
                <a:hlinkClick r:id="rId10"/>
              </a:rPr>
              <a:t>CC BY 2.0</a:t>
            </a:r>
            <a:r>
              <a:rPr lang="en-US" dirty="0">
                <a:solidFill>
                  <a:schemeClr val="dk1"/>
                </a:solidFill>
                <a:ea typeface="Public Sans"/>
                <a:cs typeface="Public Sans"/>
                <a:sym typeface="Public Sans"/>
              </a:rPr>
              <a:t>.</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3" name="Title 2">
            <a:extLst>
              <a:ext uri="{FF2B5EF4-FFF2-40B4-BE49-F238E27FC236}">
                <a16:creationId xmlns:a16="http://schemas.microsoft.com/office/drawing/2014/main" id="{588B6934-5886-3ADF-A471-F555B25C58CC}"/>
              </a:ext>
            </a:extLst>
          </p:cNvPr>
          <p:cNvSpPr>
            <a:spLocks noGrp="1"/>
          </p:cNvSpPr>
          <p:nvPr>
            <p:ph type="title" idx="4294967295"/>
          </p:nvPr>
        </p:nvSpPr>
        <p:spPr>
          <a:xfrm>
            <a:off x="381000" y="720725"/>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a:t>
            </a:r>
            <a:endParaRPr lang="ro-RO" noProof="1">
              <a:effectLst/>
            </a:endParaRPr>
          </a:p>
          <a:p>
            <a:endParaRPr lang="ro-RO" noProof="1"/>
          </a:p>
        </p:txBody>
      </p:sp>
    </p:spTree>
    <p:extLst>
      <p:ext uri="{BB962C8B-B14F-4D97-AF65-F5344CB8AC3E}">
        <p14:creationId xmlns:p14="http://schemas.microsoft.com/office/powerpoint/2010/main" val="2909434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DBD2-F3B7-C318-E1DD-B405D08D3265}"/>
              </a:ext>
            </a:extLst>
          </p:cNvPr>
          <p:cNvSpPr>
            <a:spLocks noGrp="1"/>
          </p:cNvSpPr>
          <p:nvPr>
            <p:ph type="title" idx="4294967295"/>
          </p:nvPr>
        </p:nvSpPr>
        <p:spPr>
          <a:xfrm>
            <a:off x="4018280" y="2884805"/>
            <a:ext cx="5644230" cy="1325563"/>
          </a:xfrm>
          <a:prstGeom prst="rect">
            <a:avLst/>
          </a:prstGeom>
        </p:spPr>
        <p:txBody>
          <a:bodyPr/>
          <a:lstStyle/>
          <a:p>
            <a:r>
              <a:rPr lang="ro-RO" sz="6000" noProof="1">
                <a:solidFill>
                  <a:schemeClr val="bg1"/>
                </a:solidFill>
              </a:rPr>
              <a:t>Mulțumesc!</a:t>
            </a:r>
          </a:p>
        </p:txBody>
      </p:sp>
    </p:spTree>
    <p:extLst>
      <p:ext uri="{BB962C8B-B14F-4D97-AF65-F5344CB8AC3E}">
        <p14:creationId xmlns:p14="http://schemas.microsoft.com/office/powerpoint/2010/main" val="143670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673911" y="2005360"/>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Explorarea fiecărui mit începe cu o întrebare care invită la reflecție. Acordați-vă un moment pentru a analiza fiecare întrebare, înainte de a trece la explicația care demolează mitul.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mit pe rând. Alternativ, puteți selecta un anumit mit pe care doriți să îl explorați mai întâi din meniu.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1ED7490E-9347-3102-252B-FFF05250FEF6}"/>
              </a:ext>
            </a:extLst>
          </p:cNvPr>
          <p:cNvSpPr>
            <a:spLocks noGrp="1"/>
          </p:cNvSpPr>
          <p:nvPr>
            <p:ph type="title" idx="4294967295"/>
          </p:nvPr>
        </p:nvSpPr>
        <p:spPr>
          <a:xfrm>
            <a:off x="706120" y="679797"/>
            <a:ext cx="10515600" cy="1325563"/>
          </a:xfrm>
          <a:prstGeom prst="rect">
            <a:avLst/>
          </a:prstGeom>
        </p:spPr>
        <p:txBody>
          <a:bodyPr/>
          <a:lstStyle/>
          <a:p>
            <a:r>
              <a:rPr lang="ro-RO" sz="2800" b="1" noProof="1">
                <a:solidFill>
                  <a:schemeClr val="bg1"/>
                </a:solidFill>
              </a:rPr>
              <a:t>Introducere 2</a:t>
            </a:r>
          </a:p>
        </p:txBody>
      </p:sp>
    </p:spTree>
    <p:extLst>
      <p:ext uri="{BB962C8B-B14F-4D97-AF65-F5344CB8AC3E}">
        <p14:creationId xmlns:p14="http://schemas.microsoft.com/office/powerpoint/2010/main" val="269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EF305-446B-5270-3C6D-92D8903E94F7}"/>
              </a:ext>
            </a:extLst>
          </p:cNvPr>
          <p:cNvSpPr>
            <a:spLocks noGrp="1"/>
          </p:cNvSpPr>
          <p:nvPr>
            <p:ph type="title" idx="4294967295"/>
          </p:nvPr>
        </p:nvSpPr>
        <p:spPr>
          <a:xfrm>
            <a:off x="513080" y="823456"/>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Public Sans"/>
                <a:cs typeface="Public Sans"/>
              </a:rPr>
              <a:t>Opt mituri despre securitatea cibernetică în domeniul energiei digitale</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000" noProof="0" dirty="0">
                <a:ea typeface="Public Sans"/>
                <a:cs typeface="Public Sans"/>
                <a:sym typeface="Public Sans"/>
              </a:rPr>
              <a:t>Contoarele inteligente și alte dispozitive digitale de energie nu sunt vulnerabile la atacuri cibernetice</a:t>
            </a:r>
          </a:p>
          <a:p>
            <a:pPr marL="342900" indent="-342900" latinLnBrk="0">
              <a:buFont typeface="+mj-lt"/>
              <a:buAutoNum type="arabicPeriod"/>
            </a:pPr>
            <a:r>
              <a:rPr lang="en-GB" sz="2000" noProof="0" dirty="0">
                <a:ea typeface="Public Sans"/>
                <a:cs typeface="Public Sans"/>
                <a:sym typeface="Public Sans"/>
              </a:rPr>
              <a:t>Numai marile companii energetice sunt ținte pentru atacurile cibernetice, nu proprietarii individuali de case sau întreprinderile mici</a:t>
            </a:r>
          </a:p>
          <a:p>
            <a:pPr marL="342900" indent="-342900" latinLnBrk="0">
              <a:buFont typeface="+mj-lt"/>
              <a:buAutoNum type="arabicPeriod"/>
            </a:pPr>
            <a:r>
              <a:rPr lang="en-GB" sz="2000" noProof="0" dirty="0">
                <a:ea typeface="Public Sans"/>
                <a:cs typeface="Public Sans"/>
                <a:sym typeface="Public Sans"/>
              </a:rPr>
              <a:t>Securitatea cibernetică este responsabilitatea exclusivă a companiilor energetice și a guvernelor, nu a persoanelor fizice sau a comunităților</a:t>
            </a:r>
          </a:p>
          <a:p>
            <a:pPr marL="342900" indent="-342900" latinLnBrk="0">
              <a:buFont typeface="+mj-lt"/>
              <a:buAutoNum type="arabicPeriod"/>
            </a:pPr>
            <a:r>
              <a:rPr lang="en-GB" sz="2000" noProof="0" dirty="0">
                <a:ea typeface="Public Sans"/>
                <a:cs typeface="Public Sans"/>
                <a:sym typeface="Public Sans"/>
              </a:rPr>
              <a:t>Sursele de energie regenerabilă sunt, prin natura lor, mai sigure decât sursele tradiționale de energie</a:t>
            </a:r>
          </a:p>
          <a:p>
            <a:pPr marL="342900" indent="-342900" latinLnBrk="0">
              <a:buFont typeface="+mj-lt"/>
              <a:buAutoNum type="arabicPeriod"/>
            </a:pPr>
            <a:r>
              <a:rPr lang="en-GB" sz="2000" noProof="0" dirty="0">
                <a:ea typeface="Public Sans"/>
                <a:cs typeface="Public Sans"/>
                <a:sym typeface="Public Sans"/>
              </a:rPr>
              <a:t>Tehnologiile blockchain sunt soluția miraculoasă pentru securitatea cibernetică în sectorul energetic</a:t>
            </a:r>
          </a:p>
          <a:p>
            <a:pPr marL="342900" indent="-342900" latinLnBrk="0">
              <a:buFont typeface="+mj-lt"/>
              <a:buAutoNum type="arabicPeriod"/>
            </a:pPr>
            <a:r>
              <a:rPr lang="en-GB" sz="2000" noProof="0" dirty="0">
                <a:ea typeface="Public Sans"/>
                <a:cs typeface="Public Sans"/>
                <a:sym typeface="Public Sans"/>
              </a:rPr>
              <a:t>Numai parolele complexe pot preveni atacurile cibernetice asupra dispozitivelor energetice inteligente</a:t>
            </a:r>
          </a:p>
          <a:p>
            <a:pPr marL="342900" indent="-342900" latinLnBrk="0">
              <a:buFont typeface="+mj-lt"/>
              <a:buAutoNum type="arabicPeriod"/>
            </a:pPr>
            <a:r>
              <a:rPr lang="en-GB" sz="2000" noProof="0" dirty="0">
                <a:ea typeface="Public Sans"/>
                <a:cs typeface="Public Sans"/>
                <a:sym typeface="Public Sans"/>
              </a:rPr>
              <a:t>Atacurile cibernetice asupra infrastructurii energetice vizează în principal centralele electrice și substațiile mari</a:t>
            </a:r>
          </a:p>
          <a:p>
            <a:pPr marL="342900" indent="-342900" latinLnBrk="0">
              <a:buFont typeface="+mj-lt"/>
              <a:buAutoNum type="arabicPeriod"/>
            </a:pPr>
            <a:r>
              <a:rPr lang="en-GB" sz="2000" noProof="0" dirty="0">
                <a:ea typeface="Public Sans"/>
                <a:cs typeface="Public Sans"/>
                <a:sym typeface="Public Sans"/>
              </a:rPr>
              <a:t>Utilizarea unui software antivirus este suficientă pentru a proteja rețelele domestice împotriva atacurilor cibernetice care vizează dispozitivele energetice inteligente</a:t>
            </a:r>
          </a:p>
        </p:txBody>
      </p:sp>
    </p:spTree>
    <p:extLst>
      <p:ext uri="{BB962C8B-B14F-4D97-AF65-F5344CB8AC3E}">
        <p14:creationId xmlns:p14="http://schemas.microsoft.com/office/powerpoint/2010/main" val="52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49CC-8AAE-59BF-0B50-FCEC7A8D7069}"/>
              </a:ext>
            </a:extLst>
          </p:cNvPr>
          <p:cNvSpPr>
            <a:spLocks noGrp="1"/>
          </p:cNvSpPr>
          <p:nvPr>
            <p:ph type="title" idx="4294967295"/>
          </p:nvPr>
        </p:nvSpPr>
        <p:spPr>
          <a:xfrm>
            <a:off x="411480" y="5276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1: Contoarele inteligente și alte dispozitive digitale de energie nu sunt vulnerabile la atacuri cibernetice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Contorul meu inteligent este vulnerabil la atacuri cibernetice?</a:t>
            </a:r>
            <a:endParaRPr lang="en-GB" sz="4800" i="1" dirty="0">
              <a:solidFill>
                <a:schemeClr val="accent5"/>
              </a:solidFill>
            </a:endParaRPr>
          </a:p>
        </p:txBody>
      </p:sp>
    </p:spTree>
    <p:extLst>
      <p:ext uri="{BB962C8B-B14F-4D97-AF65-F5344CB8AC3E}">
        <p14:creationId xmlns:p14="http://schemas.microsoft.com/office/powerpoint/2010/main" val="256022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2C5B0-0301-FF9A-CE7F-61B7911B252F}"/>
              </a:ext>
            </a:extLst>
          </p:cNvPr>
          <p:cNvSpPr>
            <a:spLocks noGrp="1"/>
          </p:cNvSpPr>
          <p:nvPr>
            <p:ph type="title" idx="4294967295"/>
          </p:nvPr>
        </p:nvSpPr>
        <p:spPr>
          <a:xfrm>
            <a:off x="472440" y="6292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1: Contoarele inteligente și alte dispozitive digitale de energie nu sunt vulnerabile la atacuri cibernetice.</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83937" y="2536542"/>
            <a:ext cx="7405355" cy="2677656"/>
          </a:xfrm>
          <a:prstGeom prst="rect">
            <a:avLst/>
          </a:prstGeom>
          <a:noFill/>
        </p:spPr>
        <p:txBody>
          <a:bodyPr wrap="square" rtlCol="0">
            <a:spAutoFit/>
          </a:bodyPr>
          <a:lstStyle/>
          <a:p>
            <a:pPr latinLnBrk="0"/>
            <a:r>
              <a:rPr lang="en-US" sz="2400" dirty="0">
                <a:ea typeface="Public Sans"/>
                <a:cs typeface="Public Sans"/>
                <a:sym typeface="Public Sans"/>
              </a:rPr>
              <a:t>Contoarele inteligente și alte dispozitive digitale de energie sunt vulnerabile la atacuri cibernetice, deoarece sunt conectate la internet și au adesea caracteristici de securitate limitate. </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Atacatorii pot exploata vulnerabilitățile pentru a obține acces la date sensibile, pentru a perturba serviciile energetice sau chiar pentru a provoca daune fizice infrastructurii energetice.</a:t>
            </a:r>
          </a:p>
        </p:txBody>
      </p:sp>
      <p:pic>
        <p:nvPicPr>
          <p:cNvPr id="7" name="Picture 6">
            <a:extLst>
              <a:ext uri="{FF2B5EF4-FFF2-40B4-BE49-F238E27FC236}">
                <a16:creationId xmlns:a16="http://schemas.microsoft.com/office/drawing/2014/main" id="{184FB94F-2ABE-89D5-8102-E896A52C6F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43" y="2081498"/>
            <a:ext cx="2828851" cy="4595707"/>
          </a:xfrm>
          <a:prstGeom prst="rect">
            <a:avLst/>
          </a:prstGeom>
        </p:spPr>
      </p:pic>
    </p:spTree>
    <p:extLst>
      <p:ext uri="{BB962C8B-B14F-4D97-AF65-F5344CB8AC3E}">
        <p14:creationId xmlns:p14="http://schemas.microsoft.com/office/powerpoint/2010/main" val="415483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3619A-E5AB-0484-A455-A4D0AE13DB61}"/>
              </a:ext>
            </a:extLst>
          </p:cNvPr>
          <p:cNvSpPr>
            <a:spLocks noGrp="1"/>
          </p:cNvSpPr>
          <p:nvPr>
            <p:ph type="title" idx="4294967295"/>
          </p:nvPr>
        </p:nvSpPr>
        <p:spPr>
          <a:xfrm>
            <a:off x="431800" y="57848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2: Numai marile companii energetice sunt ținte ale atacurilor cibernetice, nu proprietarii individuali de case sau întreprinderile mici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Casa sau afacerea mea vor fi ținta unui atac cibernetic?</a:t>
            </a:r>
            <a:endParaRPr lang="en-US" sz="4000" i="1" dirty="0">
              <a:solidFill>
                <a:schemeClr val="accent2"/>
              </a:solidFill>
            </a:endParaRPr>
          </a:p>
        </p:txBody>
      </p:sp>
    </p:spTree>
    <p:extLst>
      <p:ext uri="{BB962C8B-B14F-4D97-AF65-F5344CB8AC3E}">
        <p14:creationId xmlns:p14="http://schemas.microsoft.com/office/powerpoint/2010/main" val="25550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1FE2F4-538C-9D07-BD13-1F8720662358}"/>
              </a:ext>
            </a:extLst>
          </p:cNvPr>
          <p:cNvSpPr>
            <a:spLocks noGrp="1"/>
          </p:cNvSpPr>
          <p:nvPr>
            <p:ph type="title" idx="4294967295"/>
          </p:nvPr>
        </p:nvSpPr>
        <p:spPr>
          <a:xfrm>
            <a:off x="381000" y="58864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2: Numai marile companii energetice sunt ținte ale atacurilor cibernetice, nu proprietarii de case sau întreprinderile mici. </a:t>
            </a:r>
            <a:endParaRPr lang="ro-RO" noProof="1">
              <a:effectLst/>
            </a:endParaRPr>
          </a:p>
          <a:p>
            <a:endParaRPr lang="ro-RO"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985532" y="2674761"/>
            <a:ext cx="6854210" cy="3046988"/>
          </a:xfrm>
          <a:prstGeom prst="rect">
            <a:avLst/>
          </a:prstGeom>
          <a:noFill/>
        </p:spPr>
        <p:txBody>
          <a:bodyPr wrap="square" rtlCol="0">
            <a:spAutoFit/>
          </a:bodyPr>
          <a:lstStyle/>
          <a:p>
            <a:pPr latinLnBrk="0"/>
            <a:r>
              <a:rPr lang="en-US" sz="2400" dirty="0">
                <a:solidFill>
                  <a:srgbClr val="2B2C30"/>
                </a:solidFill>
              </a:rPr>
              <a:t>Proprietarii de case și întreprinderile mici sunt, de asemenea, ținte ale atacurilor cibernetice, deoarece adesea dispun de măsuri de securitate mai puțin sofisticate. </a:t>
            </a:r>
          </a:p>
          <a:p>
            <a:pPr latinLnBrk="0"/>
            <a:endParaRPr lang="en-US" sz="2400" dirty="0">
              <a:solidFill>
                <a:srgbClr val="2B2C30"/>
              </a:solidFill>
            </a:endParaRPr>
          </a:p>
          <a:p>
            <a:pPr latinLnBrk="0"/>
            <a:r>
              <a:rPr lang="en-US" sz="2400" dirty="0">
                <a:solidFill>
                  <a:srgbClr val="2B2C30"/>
                </a:solidFill>
              </a:rPr>
              <a:t>Atacatorii pot exploata vulnerabilitățile rețelelor Wi-Fi domestice sau ale aparatelor inteligente pentru a obține acces la date personale sau pentru a perturba serviciile energetice.</a:t>
            </a:r>
            <a:endParaRPr lang="en-US" sz="2400" dirty="0"/>
          </a:p>
          <a:p>
            <a:pPr latinLnBrk="0"/>
            <a:endParaRPr lang="en-US" sz="2400" dirty="0">
              <a:solidFill>
                <a:srgbClr val="2B2C30"/>
              </a:solidFill>
              <a:ea typeface="Public Sans"/>
            </a:endParaRPr>
          </a:p>
        </p:txBody>
      </p:sp>
      <p:pic>
        <p:nvPicPr>
          <p:cNvPr id="7" name="Picture 6">
            <a:extLst>
              <a:ext uri="{FF2B5EF4-FFF2-40B4-BE49-F238E27FC236}">
                <a16:creationId xmlns:a16="http://schemas.microsoft.com/office/drawing/2014/main" id="{0900087E-7566-A936-939D-497E5774C2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4" y="2905338"/>
            <a:ext cx="4458281" cy="2970234"/>
          </a:xfrm>
          <a:prstGeom prst="rect">
            <a:avLst/>
          </a:prstGeom>
        </p:spPr>
      </p:pic>
    </p:spTree>
    <p:extLst>
      <p:ext uri="{BB962C8B-B14F-4D97-AF65-F5344CB8AC3E}">
        <p14:creationId xmlns:p14="http://schemas.microsoft.com/office/powerpoint/2010/main" val="6245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2BC88-375A-B6A7-A107-203A1B6D27EA}"/>
              </a:ext>
            </a:extLst>
          </p:cNvPr>
          <p:cNvSpPr>
            <a:spLocks noGrp="1"/>
          </p:cNvSpPr>
          <p:nvPr>
            <p:ph type="title" idx="4294967295"/>
          </p:nvPr>
        </p:nvSpPr>
        <p:spPr>
          <a:xfrm>
            <a:off x="360680" y="517525"/>
            <a:ext cx="1126236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Public Sans"/>
                <a:cs typeface="Public Sans"/>
              </a:rPr>
              <a:t>Mitul nr. 3: Securitatea cibernetică este responsabilitatea exclusivă a companiilor energetice și a guvernelor, nu a indivizilor sau a comunităților </a:t>
            </a:r>
            <a:r>
              <a:rPr lang="ro-RO" sz="2800" b="1" kern="1200" baseline="0" noProof="1">
                <a:solidFill>
                  <a:srgbClr val="FFFFFF"/>
                </a:solidFill>
                <a:effectLst/>
                <a:latin typeface="Calibri" panose="020F0502020204030204" pitchFamily="34" charset="0"/>
                <a:ea typeface="Public Sans"/>
                <a:cs typeface="Public Sans"/>
              </a:rPr>
              <a:t>– Introducere</a:t>
            </a:r>
            <a:endParaRPr lang="ro-RO" noProof="1">
              <a:effectLst/>
            </a:endParaRPr>
          </a:p>
          <a:p>
            <a:endParaRPr lang="ro-RO"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3429000"/>
            <a:ext cx="10421655" cy="769441"/>
          </a:xfrm>
          <a:prstGeom prst="rect">
            <a:avLst/>
          </a:prstGeom>
          <a:noFill/>
        </p:spPr>
        <p:txBody>
          <a:bodyPr wrap="square" rtlCol="0">
            <a:spAutoFit/>
          </a:bodyPr>
          <a:lstStyle/>
          <a:p>
            <a:pPr algn="ctr" latinLnBrk="0"/>
            <a:r>
              <a:rPr lang="en-US" sz="4400" i="1" dirty="0">
                <a:solidFill>
                  <a:schemeClr val="accent5"/>
                </a:solidFill>
              </a:rPr>
              <a:t>Ce rol am în domeniul securității cibernetice?</a:t>
            </a:r>
            <a:endParaRPr lang="en-GB" sz="4400" i="1" dirty="0">
              <a:solidFill>
                <a:schemeClr val="accent5"/>
              </a:solidFill>
            </a:endParaRPr>
          </a:p>
        </p:txBody>
      </p:sp>
    </p:spTree>
    <p:extLst>
      <p:ext uri="{BB962C8B-B14F-4D97-AF65-F5344CB8AC3E}">
        <p14:creationId xmlns:p14="http://schemas.microsoft.com/office/powerpoint/2010/main" val="720040990"/>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3106C9-EAF1-459E-9B0C-B676E351D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427</TotalTime>
  <Words>2844</Words>
  <Application>Microsoft Macintosh PowerPoint</Application>
  <PresentationFormat>Widescreen</PresentationFormat>
  <Paragraphs>217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맑은 고딕</vt:lpstr>
      <vt:lpstr>Arial</vt:lpstr>
      <vt:lpstr>Calibri</vt:lpstr>
      <vt:lpstr>Public Sans</vt:lpstr>
      <vt:lpstr>Every1 slide master</vt:lpstr>
      <vt:lpstr>Securitatea cibernetică: mituri despre energia digitală… demascate!</vt:lpstr>
      <vt:lpstr>Introducere 1</vt:lpstr>
      <vt:lpstr>Introducere 2</vt:lpstr>
      <vt:lpstr>Opt mituri despre securitatea cibernetică în domeniul energiei digitale </vt:lpstr>
      <vt:lpstr>Mitul nr. 1: Contoarele inteligente și alte dispozitive digitale de energie nu sunt vulnerabile la atacuri cibernetice - Introducere </vt:lpstr>
      <vt:lpstr>Mitul nr. 1: Contoarele inteligente și alte dispozitive digitale de energie nu sunt vulnerabile la atacuri cibernetice. </vt:lpstr>
      <vt:lpstr>Mitul nr. 2: Numai marile companii energetice sunt ținte ale atacurilor cibernetice, nu proprietarii individuali de case sau întreprinderile mici - Introducere </vt:lpstr>
      <vt:lpstr>Mitul nr. 2: Numai marile companii energetice sunt ținte ale atacurilor cibernetice, nu proprietarii de case sau întreprinderile mici.  </vt:lpstr>
      <vt:lpstr>Mitul nr. 3: Securitatea cibernetică este responsabilitatea exclusivă a companiilor energetice și a guvernelor, nu a indivizilor sau a comunităților – Introducere </vt:lpstr>
      <vt:lpstr>Mitul nr. 3: Securitatea cibernetică este responsabilitatea exclusivă a companiilor energetice și a guvernelor, nu a persoanelor fizice sau a comunităților. </vt:lpstr>
      <vt:lpstr>Mitul nr. 4: Sursele de energie regenerabilă sunt, prin natura lor, mai sigure decât sursele tradiționale de energie - Introducere </vt:lpstr>
      <vt:lpstr>Mitul nr. 4: Sursele de energie regenerabilă sunt, prin natura lor, mai sigure decât sursele tradiționale de energie. </vt:lpstr>
      <vt:lpstr>Mitul nr. 5: Tehnologiile blockchain sunt soluția miraculoasă pentru securitatea cibernetică în sectorul energetic - Introducere </vt:lpstr>
      <vt:lpstr>Mitul nr. 5: Tehnologiile blockchain sunt soluția miraculoasă pentru securitatea cibernetică în sectorul energetic. </vt:lpstr>
      <vt:lpstr>Mitul nr. 6: Numai parolele complexe pot preveni atacurile cibernetice asupra dispozitivelor energetice inteligente - Introducere </vt:lpstr>
      <vt:lpstr>Mitul nr. 6: Numai parolele complexe pot preveni atacurile cibernetice asupra dispozitivelor energetice inteligente. </vt:lpstr>
      <vt:lpstr>Mitul nr. 7: Atacurile cibernetice asupra infrastructurii energetice vizează în principal centralele electrice și substațiile mari - Introducere </vt:lpstr>
      <vt:lpstr>Mitul nr. 7: Atacurile cibernetice asupra infrastructurii energetice vizează în principal centralele electrice și substațiile mari. </vt:lpstr>
      <vt:lpstr>Mitul nr. 8: Utilizarea unui software antivirus este suficientă pentru a proteja rețelele domestice împotriva atacurilor cibernetice care vizează dispozitivele energetice inteligente - Introducere </vt:lpstr>
      <vt:lpstr>Mitul nr. 8: Utilizarea software-ului antivirus este suficientă pentru a proteja rețelele domestice împotriva atacurilor cibernetice care vizează dispozitivele energetice inteligente.  </vt:lpstr>
      <vt:lpstr>Pași următori </vt:lpstr>
      <vt:lpstr>Mulțumiri </vt:lpstr>
      <vt:lpstr>Mulțumesc!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2026-03-09T12:37:06Z</dcterms:modified>
  <cp:category/>
</cp:coreProperties>
</file>