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8"/>
  </p:notesMasterIdLst>
  <p:handoutMasterIdLst>
    <p:handoutMasterId r:id="rId19"/>
  </p:handoutMasterIdLst>
  <p:sldIdLst>
    <p:sldId id="304" r:id="rId3"/>
    <p:sldId id="329" r:id="rId4"/>
    <p:sldId id="259" r:id="rId5"/>
    <p:sldId id="260" r:id="rId6"/>
    <p:sldId id="315" r:id="rId7"/>
    <p:sldId id="327" r:id="rId8"/>
    <p:sldId id="324" r:id="rId9"/>
    <p:sldId id="326" r:id="rId10"/>
    <p:sldId id="310" r:id="rId11"/>
    <p:sldId id="295" r:id="rId12"/>
    <p:sldId id="296" r:id="rId13"/>
    <p:sldId id="328" r:id="rId14"/>
    <p:sldId id="325" r:id="rId15"/>
    <p:sldId id="294" r:id="rId16"/>
    <p:sldId id="280"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chel.Slater" initials="R" lastIdx="1" clrIdx="0">
    <p:extLst>
      <p:ext uri="{19B8F6BF-5375-455C-9EA6-DF929625EA0E}">
        <p15:presenceInfo xmlns:p15="http://schemas.microsoft.com/office/powerpoint/2012/main" userId="S-1-5-21-2118997552-836320393-1615622311-104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94" autoAdjust="0"/>
    <p:restoredTop sz="59424" autoAdjust="0"/>
  </p:normalViewPr>
  <p:slideViewPr>
    <p:cSldViewPr snapToGrid="0">
      <p:cViewPr varScale="1">
        <p:scale>
          <a:sx n="40" d="100"/>
          <a:sy n="40" d="100"/>
        </p:scale>
        <p:origin x="1782" y="48"/>
      </p:cViewPr>
      <p:guideLst/>
    </p:cSldViewPr>
  </p:slideViewPr>
  <p:notesTextViewPr>
    <p:cViewPr>
      <p:scale>
        <a:sx n="3" d="2"/>
        <a:sy n="3" d="2"/>
      </p:scale>
      <p:origin x="0" y="0"/>
    </p:cViewPr>
  </p:notesTextViewPr>
  <p:sorterViewPr>
    <p:cViewPr>
      <p:scale>
        <a:sx n="100" d="100"/>
        <a:sy n="100" d="100"/>
      </p:scale>
      <p:origin x="0" y="-17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30" tIns="45715" rIns="91430" bIns="45715" rtlCol="0"/>
          <a:lstStyle>
            <a:lvl1pPr algn="r">
              <a:defRPr sz="1200"/>
            </a:lvl1pPr>
          </a:lstStyle>
          <a:p>
            <a:fld id="{136E1E90-1946-4250-935C-F0892E3592E0}" type="datetimeFigureOut">
              <a:rPr lang="en-GB" smtClean="0"/>
              <a:t>13/05/2021</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30" tIns="45715" rIns="91430" bIns="45715"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30" tIns="45715" rIns="91430" bIns="45715" rtlCol="0" anchor="b"/>
          <a:lstStyle>
            <a:lvl1pPr algn="r">
              <a:defRPr sz="1200"/>
            </a:lvl1pPr>
          </a:lstStyle>
          <a:p>
            <a:fld id="{015E9BA5-5450-4288-AD07-00CF56CD8AF2}" type="slidenum">
              <a:rPr lang="en-GB" smtClean="0"/>
              <a:t>‹#›</a:t>
            </a:fld>
            <a:endParaRPr lang="en-GB"/>
          </a:p>
        </p:txBody>
      </p:sp>
    </p:spTree>
    <p:extLst>
      <p:ext uri="{BB962C8B-B14F-4D97-AF65-F5344CB8AC3E}">
        <p14:creationId xmlns:p14="http://schemas.microsoft.com/office/powerpoint/2010/main" val="3083224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8056"/>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30" tIns="45715" rIns="91430" bIns="45715" rtlCol="0"/>
          <a:lstStyle>
            <a:lvl1pPr algn="r">
              <a:defRPr sz="1200"/>
            </a:lvl1pPr>
          </a:lstStyle>
          <a:p>
            <a:fld id="{928684E6-6917-4BC4-B001-755A81958AD4}" type="datetimeFigureOut">
              <a:rPr lang="en-GB" smtClean="0"/>
              <a:t>13/05/2021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28585"/>
            <a:ext cx="2945659" cy="498055"/>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30" tIns="45715" rIns="91430" bIns="45715" rtlCol="0" anchor="b"/>
          <a:lstStyle>
            <a:lvl1pPr algn="r">
              <a:defRPr sz="1200"/>
            </a:lvl1pPr>
          </a:lstStyle>
          <a:p>
            <a:fld id="{CE13DA62-D820-4354-AC8A-CDA0698682DB}" type="slidenum">
              <a:rPr lang="en-GB" smtClean="0"/>
              <a:t>‹#›</a:t>
            </a:fld>
            <a:endParaRPr lang="en-GB"/>
          </a:p>
        </p:txBody>
      </p:sp>
    </p:spTree>
    <p:extLst>
      <p:ext uri="{BB962C8B-B14F-4D97-AF65-F5344CB8AC3E}">
        <p14:creationId xmlns:p14="http://schemas.microsoft.com/office/powerpoint/2010/main" val="1100687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10</a:t>
            </a:fld>
            <a:endParaRPr lang="en-GB"/>
          </a:p>
        </p:txBody>
      </p:sp>
    </p:spTree>
    <p:extLst>
      <p:ext uri="{BB962C8B-B14F-4D97-AF65-F5344CB8AC3E}">
        <p14:creationId xmlns:p14="http://schemas.microsoft.com/office/powerpoint/2010/main" val="4075084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11</a:t>
            </a:fld>
            <a:endParaRPr lang="en-GB"/>
          </a:p>
        </p:txBody>
      </p:sp>
    </p:spTree>
    <p:extLst>
      <p:ext uri="{BB962C8B-B14F-4D97-AF65-F5344CB8AC3E}">
        <p14:creationId xmlns:p14="http://schemas.microsoft.com/office/powerpoint/2010/main" val="4125490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12</a:t>
            </a:fld>
            <a:endParaRPr lang="en-GB"/>
          </a:p>
        </p:txBody>
      </p:sp>
    </p:spTree>
    <p:extLst>
      <p:ext uri="{BB962C8B-B14F-4D97-AF65-F5344CB8AC3E}">
        <p14:creationId xmlns:p14="http://schemas.microsoft.com/office/powerpoint/2010/main" val="13634647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13</a:t>
            </a:fld>
            <a:endParaRPr lang="en-GB"/>
          </a:p>
        </p:txBody>
      </p:sp>
    </p:spTree>
    <p:extLst>
      <p:ext uri="{BB962C8B-B14F-4D97-AF65-F5344CB8AC3E}">
        <p14:creationId xmlns:p14="http://schemas.microsoft.com/office/powerpoint/2010/main" val="1815390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latin typeface="+mj-lt"/>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14</a:t>
            </a:fld>
            <a:endParaRPr lang="en-GB"/>
          </a:p>
        </p:txBody>
      </p:sp>
    </p:spTree>
    <p:extLst>
      <p:ext uri="{BB962C8B-B14F-4D97-AF65-F5344CB8AC3E}">
        <p14:creationId xmlns:p14="http://schemas.microsoft.com/office/powerpoint/2010/main" val="1788936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15</a:t>
            </a:fld>
            <a:endParaRPr lang="en-GB"/>
          </a:p>
        </p:txBody>
      </p:sp>
    </p:spTree>
    <p:extLst>
      <p:ext uri="{BB962C8B-B14F-4D97-AF65-F5344CB8AC3E}">
        <p14:creationId xmlns:p14="http://schemas.microsoft.com/office/powerpoint/2010/main" val="1805334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2</a:t>
            </a:fld>
            <a:endParaRPr lang="en-GB"/>
          </a:p>
        </p:txBody>
      </p:sp>
    </p:spTree>
    <p:extLst>
      <p:ext uri="{BB962C8B-B14F-4D97-AF65-F5344CB8AC3E}">
        <p14:creationId xmlns:p14="http://schemas.microsoft.com/office/powerpoint/2010/main" val="3288265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3</a:t>
            </a:fld>
            <a:endParaRPr lang="en-GB"/>
          </a:p>
        </p:txBody>
      </p:sp>
    </p:spTree>
    <p:extLst>
      <p:ext uri="{BB962C8B-B14F-4D97-AF65-F5344CB8AC3E}">
        <p14:creationId xmlns:p14="http://schemas.microsoft.com/office/powerpoint/2010/main" val="2790330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4</a:t>
            </a:fld>
            <a:endParaRPr lang="en-GB"/>
          </a:p>
        </p:txBody>
      </p:sp>
    </p:spTree>
    <p:extLst>
      <p:ext uri="{BB962C8B-B14F-4D97-AF65-F5344CB8AC3E}">
        <p14:creationId xmlns:p14="http://schemas.microsoft.com/office/powerpoint/2010/main" val="2677085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5</a:t>
            </a:fld>
            <a:endParaRPr lang="en-GB"/>
          </a:p>
        </p:txBody>
      </p:sp>
    </p:spTree>
    <p:extLst>
      <p:ext uri="{BB962C8B-B14F-4D97-AF65-F5344CB8AC3E}">
        <p14:creationId xmlns:p14="http://schemas.microsoft.com/office/powerpoint/2010/main" val="1387520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dirty="0"/>
          </a:p>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6</a:t>
            </a:fld>
            <a:endParaRPr lang="en-GB"/>
          </a:p>
        </p:txBody>
      </p:sp>
    </p:spTree>
    <p:extLst>
      <p:ext uri="{BB962C8B-B14F-4D97-AF65-F5344CB8AC3E}">
        <p14:creationId xmlns:p14="http://schemas.microsoft.com/office/powerpoint/2010/main" val="3337956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dirty="0"/>
          </a:p>
          <a:p>
            <a:endParaRPr lang="en-US" dirty="0"/>
          </a:p>
        </p:txBody>
      </p:sp>
      <p:sp>
        <p:nvSpPr>
          <p:cNvPr id="4" name="Slide Number Placeholder 3"/>
          <p:cNvSpPr>
            <a:spLocks noGrp="1"/>
          </p:cNvSpPr>
          <p:nvPr>
            <p:ph type="sldNum" sz="quarter" idx="10"/>
          </p:nvPr>
        </p:nvSpPr>
        <p:spPr/>
        <p:txBody>
          <a:bodyPr/>
          <a:lstStyle/>
          <a:p>
            <a:fld id="{CE13DA62-D820-4354-AC8A-CDA0698682DB}" type="slidenum">
              <a:rPr lang="en-GB" smtClean="0"/>
              <a:t>7</a:t>
            </a:fld>
            <a:endParaRPr lang="en-GB"/>
          </a:p>
        </p:txBody>
      </p:sp>
    </p:spTree>
    <p:extLst>
      <p:ext uri="{BB962C8B-B14F-4D97-AF65-F5344CB8AC3E}">
        <p14:creationId xmlns:p14="http://schemas.microsoft.com/office/powerpoint/2010/main" val="3591153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latin typeface="+mj-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E13DA62-D820-4354-AC8A-CDA0698682DB}" type="slidenum">
              <a:rPr lang="en-GB" smtClean="0"/>
              <a:t>8</a:t>
            </a:fld>
            <a:endParaRPr lang="en-GB"/>
          </a:p>
        </p:txBody>
      </p:sp>
    </p:spTree>
    <p:extLst>
      <p:ext uri="{BB962C8B-B14F-4D97-AF65-F5344CB8AC3E}">
        <p14:creationId xmlns:p14="http://schemas.microsoft.com/office/powerpoint/2010/main" val="1788936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524">
              <a:defRPr/>
            </a:pPr>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9</a:t>
            </a:fld>
            <a:endParaRPr lang="en-GB"/>
          </a:p>
        </p:txBody>
      </p:sp>
    </p:spTree>
    <p:extLst>
      <p:ext uri="{BB962C8B-B14F-4D97-AF65-F5344CB8AC3E}">
        <p14:creationId xmlns:p14="http://schemas.microsoft.com/office/powerpoint/2010/main" val="492990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97003" y="2081216"/>
            <a:ext cx="11192959" cy="3271410"/>
          </a:xfrm>
        </p:spPr>
        <p:txBody>
          <a:bodyPr/>
          <a:lstStyle>
            <a:lvl1pPr>
              <a:lnSpc>
                <a:spcPts val="3515"/>
              </a:lnSpc>
              <a:defRPr sz="4217">
                <a:solidFill>
                  <a:schemeClr val="bg1"/>
                </a:solidFill>
              </a:defRPr>
            </a:lvl1pPr>
          </a:lstStyle>
          <a:p>
            <a:r>
              <a:rPr lang="en-US" dirty="0"/>
              <a:t>Click to edit Master title style</a:t>
            </a:r>
            <a:endParaRPr lang="en-GB" dirty="0"/>
          </a:p>
        </p:txBody>
      </p:sp>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Tree>
    <p:extLst>
      <p:ext uri="{BB962C8B-B14F-4D97-AF65-F5344CB8AC3E}">
        <p14:creationId xmlns:p14="http://schemas.microsoft.com/office/powerpoint/2010/main" val="299970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a:solidFill>
                <a:prstClr val="white"/>
              </a:solidFill>
            </a:endParaRPr>
          </a:p>
        </p:txBody>
      </p:sp>
      <p:sp>
        <p:nvSpPr>
          <p:cNvPr id="6" name="Title 1"/>
          <p:cNvSpPr>
            <a:spLocks noGrp="1"/>
          </p:cNvSpPr>
          <p:nvPr>
            <p:ph type="ctrTitle"/>
          </p:nvPr>
        </p:nvSpPr>
        <p:spPr>
          <a:xfrm>
            <a:off x="497003" y="2081216"/>
            <a:ext cx="11192959" cy="3271410"/>
          </a:xfrm>
        </p:spPr>
        <p:txBody>
          <a:bodyPr/>
          <a:lstStyle>
            <a:lvl1pPr>
              <a:lnSpc>
                <a:spcPts val="3515"/>
              </a:lnSpc>
              <a:defRPr sz="4217">
                <a:solidFill>
                  <a:schemeClr val="bg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4158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empty red">
    <p:spTree>
      <p:nvGrpSpPr>
        <p:cNvPr id="1" name=""/>
        <p:cNvGrpSpPr/>
        <p:nvPr/>
      </p:nvGrpSpPr>
      <p:grpSpPr>
        <a:xfrm>
          <a:off x="0" y="0"/>
          <a:ext cx="0" cy="0"/>
          <a:chOff x="0" y="0"/>
          <a:chExt cx="0" cy="0"/>
        </a:xfrm>
      </p:grpSpPr>
      <p:sp>
        <p:nvSpPr>
          <p:cNvPr id="7" name="Oval 6"/>
          <p:cNvSpPr/>
          <p:nvPr userDrawn="1"/>
        </p:nvSpPr>
        <p:spPr>
          <a:xfrm>
            <a:off x="11375012" y="6484198"/>
            <a:ext cx="274534" cy="205808"/>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dirty="0">
              <a:solidFill>
                <a:prstClr val="white"/>
              </a:solidFill>
            </a:endParaRPr>
          </a:p>
        </p:txBody>
      </p:sp>
      <p:sp>
        <p:nvSpPr>
          <p:cNvPr id="9" name="Slide Number Placeholder 5"/>
          <p:cNvSpPr>
            <a:spLocks noGrp="1"/>
          </p:cNvSpPr>
          <p:nvPr>
            <p:ph type="sldNum" sz="quarter" idx="4"/>
          </p:nvPr>
        </p:nvSpPr>
        <p:spPr>
          <a:xfrm>
            <a:off x="11283499" y="6398505"/>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132912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0" y="6277313"/>
            <a:ext cx="644975" cy="567934"/>
          </a:xfrm>
        </p:spPr>
        <p:txBody>
          <a:bodyPr/>
          <a:lstStyle/>
          <a:p>
            <a:pPr algn="ctr"/>
            <a:fld id="{C0BADC3D-1509-2C4E-AB5E-AF0356668A88}" type="slidenum">
              <a:rPr lang="en-GB" smtClean="0"/>
              <a:pPr algn="ctr"/>
              <a:t>‹#›</a:t>
            </a:fld>
            <a:endParaRPr lang="en-GB" dirty="0"/>
          </a:p>
        </p:txBody>
      </p:sp>
      <p:sp>
        <p:nvSpPr>
          <p:cNvPr id="4" name="Title 1"/>
          <p:cNvSpPr>
            <a:spLocks noGrp="1"/>
          </p:cNvSpPr>
          <p:nvPr>
            <p:ph type="title"/>
          </p:nvPr>
        </p:nvSpPr>
        <p:spPr>
          <a:xfrm>
            <a:off x="589179" y="256645"/>
            <a:ext cx="7391526" cy="931733"/>
          </a:xfrm>
          <a:prstGeom prst="rect">
            <a:avLst/>
          </a:prstGeom>
        </p:spPr>
        <p:txBody>
          <a:bodyPr/>
          <a:lstStyle/>
          <a:p>
            <a:r>
              <a:rPr lang="en-US" dirty="0"/>
              <a:t>Click to edit Master title style</a:t>
            </a:r>
            <a:endParaRPr lang="en-GB" dirty="0"/>
          </a:p>
        </p:txBody>
      </p:sp>
      <p:pic>
        <p:nvPicPr>
          <p:cNvPr id="5" name="Picture 4"/>
          <p:cNvPicPr>
            <a:picLocks noChangeAspect="1"/>
          </p:cNvPicPr>
          <p:nvPr userDrawn="1"/>
        </p:nvPicPr>
        <p:blipFill>
          <a:blip r:embed="rId2"/>
          <a:stretch>
            <a:fillRect/>
          </a:stretch>
        </p:blipFill>
        <p:spPr>
          <a:xfrm>
            <a:off x="10127528" y="256645"/>
            <a:ext cx="1881023" cy="835993"/>
          </a:xfrm>
          <a:prstGeom prst="rect">
            <a:avLst/>
          </a:prstGeom>
        </p:spPr>
      </p:pic>
    </p:spTree>
    <p:extLst>
      <p:ext uri="{BB962C8B-B14F-4D97-AF65-F5344CB8AC3E}">
        <p14:creationId xmlns:p14="http://schemas.microsoft.com/office/powerpoint/2010/main" val="308292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66250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12192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984"/>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838020" y="364883"/>
            <a:ext cx="10515963" cy="623852"/>
          </a:xfrm>
          <a:prstGeom prst="rect">
            <a:avLst/>
          </a:prstGeom>
        </p:spPr>
        <p:txBody>
          <a:bodyPr/>
          <a:lstStyle>
            <a:lvl1pPr>
              <a:defRPr sz="2531">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3254" y="210364"/>
            <a:ext cx="1287479" cy="544365"/>
          </a:xfrm>
          <a:prstGeom prst="rect">
            <a:avLst/>
          </a:prstGeom>
        </p:spPr>
      </p:pic>
    </p:spTree>
    <p:extLst>
      <p:ext uri="{BB962C8B-B14F-4D97-AF65-F5344CB8AC3E}">
        <p14:creationId xmlns:p14="http://schemas.microsoft.com/office/powerpoint/2010/main" val="661400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28"/>
          </a:p>
        </p:txBody>
      </p:sp>
      <p:sp>
        <p:nvSpPr>
          <p:cNvPr id="6" name="Title 1"/>
          <p:cNvSpPr>
            <a:spLocks noGrp="1"/>
          </p:cNvSpPr>
          <p:nvPr>
            <p:ph type="ctrTitle" hasCustomPrompt="1"/>
          </p:nvPr>
        </p:nvSpPr>
        <p:spPr>
          <a:xfrm>
            <a:off x="497005" y="2081216"/>
            <a:ext cx="11192959" cy="3271411"/>
          </a:xfrm>
          <a:prstGeom prst="rect">
            <a:avLst/>
          </a:prstGeom>
        </p:spPr>
        <p:txBody>
          <a:bodyPr/>
          <a:lstStyle>
            <a:lvl1pPr algn="ctr">
              <a:lnSpc>
                <a:spcPts val="3515"/>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609529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1" y="6277314"/>
            <a:ext cx="644975"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4758520" y="5188887"/>
            <a:ext cx="6456851"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3163" dirty="0"/>
          </a:p>
        </p:txBody>
      </p:sp>
    </p:spTree>
    <p:extLst>
      <p:ext uri="{BB962C8B-B14F-4D97-AF65-F5344CB8AC3E}">
        <p14:creationId xmlns:p14="http://schemas.microsoft.com/office/powerpoint/2010/main" val="32436224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1" y="6303424"/>
            <a:ext cx="12192000" cy="55457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a:solidFill>
                <a:prstClr val="white"/>
              </a:solidFill>
            </a:endParaRPr>
          </a:p>
        </p:txBody>
      </p:sp>
      <p:sp>
        <p:nvSpPr>
          <p:cNvPr id="2" name="Title Placeholder 1"/>
          <p:cNvSpPr>
            <a:spLocks noGrp="1"/>
          </p:cNvSpPr>
          <p:nvPr>
            <p:ph type="title"/>
          </p:nvPr>
        </p:nvSpPr>
        <p:spPr>
          <a:xfrm>
            <a:off x="575723" y="265254"/>
            <a:ext cx="10447410" cy="530506"/>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p:cNvSpPr>
            <a:spLocks noGrp="1"/>
          </p:cNvSpPr>
          <p:nvPr>
            <p:ph type="body" idx="1"/>
          </p:nvPr>
        </p:nvSpPr>
        <p:spPr>
          <a:xfrm>
            <a:off x="580683" y="2187436"/>
            <a:ext cx="10948191" cy="240378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1678153" y="6480122"/>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defTabSz="457079"/>
            <a:fld id="{C0BADC3D-1509-2C4E-AB5E-AF0356668A88}" type="slidenum">
              <a:rPr lang="en-GB" smtClean="0"/>
              <a:pPr algn="ctr" defTabSz="457079"/>
              <a:t>‹#›</a:t>
            </a:fld>
            <a:endParaRPr lang="en-GB" dirty="0"/>
          </a:p>
        </p:txBody>
      </p:sp>
      <p:pic>
        <p:nvPicPr>
          <p:cNvPr id="4" name="Picture 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865751" y="235360"/>
            <a:ext cx="1051447" cy="706313"/>
          </a:xfrm>
          <a:prstGeom prst="rect">
            <a:avLst/>
          </a:prstGeom>
        </p:spPr>
      </p:pic>
    </p:spTree>
    <p:extLst>
      <p:ext uri="{BB962C8B-B14F-4D97-AF65-F5344CB8AC3E}">
        <p14:creationId xmlns:p14="http://schemas.microsoft.com/office/powerpoint/2010/main" val="4247305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p:titleStyle>
    <p:body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p:bodyStyle>
    <p:otherStyle>
      <a:defPPr>
        <a:defRPr lang="en-US"/>
      </a:defPPr>
      <a:lvl1pPr marL="0" algn="l" defTabSz="457079" rtl="0" eaLnBrk="1" latinLnBrk="0" hangingPunct="1">
        <a:defRPr sz="1828" kern="1200">
          <a:solidFill>
            <a:schemeClr val="tx1"/>
          </a:solidFill>
          <a:latin typeface="+mn-lt"/>
          <a:ea typeface="+mn-ea"/>
          <a:cs typeface="+mn-cs"/>
        </a:defRPr>
      </a:lvl1pPr>
      <a:lvl2pPr marL="457079" algn="l" defTabSz="457079" rtl="0" eaLnBrk="1" latinLnBrk="0" hangingPunct="1">
        <a:defRPr sz="1828" kern="1200">
          <a:solidFill>
            <a:schemeClr val="tx1"/>
          </a:solidFill>
          <a:latin typeface="+mn-lt"/>
          <a:ea typeface="+mn-ea"/>
          <a:cs typeface="+mn-cs"/>
        </a:defRPr>
      </a:lvl2pPr>
      <a:lvl3pPr marL="914157" algn="l" defTabSz="457079" rtl="0" eaLnBrk="1" latinLnBrk="0" hangingPunct="1">
        <a:defRPr sz="1828" kern="1200">
          <a:solidFill>
            <a:schemeClr val="tx1"/>
          </a:solidFill>
          <a:latin typeface="+mn-lt"/>
          <a:ea typeface="+mn-ea"/>
          <a:cs typeface="+mn-cs"/>
        </a:defRPr>
      </a:lvl3pPr>
      <a:lvl4pPr marL="1371236" algn="l" defTabSz="457079" rtl="0" eaLnBrk="1" latinLnBrk="0" hangingPunct="1">
        <a:defRPr sz="1828" kern="1200">
          <a:solidFill>
            <a:schemeClr val="tx1"/>
          </a:solidFill>
          <a:latin typeface="+mn-lt"/>
          <a:ea typeface="+mn-ea"/>
          <a:cs typeface="+mn-cs"/>
        </a:defRPr>
      </a:lvl4pPr>
      <a:lvl5pPr marL="1828315" algn="l" defTabSz="457079" rtl="0" eaLnBrk="1" latinLnBrk="0" hangingPunct="1">
        <a:defRPr sz="1828" kern="1200">
          <a:solidFill>
            <a:schemeClr val="tx1"/>
          </a:solidFill>
          <a:latin typeface="+mn-lt"/>
          <a:ea typeface="+mn-ea"/>
          <a:cs typeface="+mn-cs"/>
        </a:defRPr>
      </a:lvl5pPr>
      <a:lvl6pPr marL="2285394" algn="l" defTabSz="457079" rtl="0" eaLnBrk="1" latinLnBrk="0" hangingPunct="1">
        <a:defRPr sz="1828" kern="1200">
          <a:solidFill>
            <a:schemeClr val="tx1"/>
          </a:solidFill>
          <a:latin typeface="+mn-lt"/>
          <a:ea typeface="+mn-ea"/>
          <a:cs typeface="+mn-cs"/>
        </a:defRPr>
      </a:lvl6pPr>
      <a:lvl7pPr marL="2742472" algn="l" defTabSz="457079" rtl="0" eaLnBrk="1" latinLnBrk="0" hangingPunct="1">
        <a:defRPr sz="1828" kern="1200">
          <a:solidFill>
            <a:schemeClr val="tx1"/>
          </a:solidFill>
          <a:latin typeface="+mn-lt"/>
          <a:ea typeface="+mn-ea"/>
          <a:cs typeface="+mn-cs"/>
        </a:defRPr>
      </a:lvl7pPr>
      <a:lvl8pPr marL="3199551" algn="l" defTabSz="457079" rtl="0" eaLnBrk="1" latinLnBrk="0" hangingPunct="1">
        <a:defRPr sz="1828" kern="1200">
          <a:solidFill>
            <a:schemeClr val="tx1"/>
          </a:solidFill>
          <a:latin typeface="+mn-lt"/>
          <a:ea typeface="+mn-ea"/>
          <a:cs typeface="+mn-cs"/>
        </a:defRPr>
      </a:lvl8pPr>
      <a:lvl9pPr marL="3656629" algn="l" defTabSz="457079" rtl="0" eaLnBrk="1" latinLnBrk="0" hangingPunct="1">
        <a:defRPr sz="182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12192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2562994" y="-396098"/>
            <a:ext cx="7025655"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84"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7396526" y="667260"/>
            <a:ext cx="4731308" cy="784574"/>
          </a:xfrm>
          <a:prstGeom prst="rect">
            <a:avLst/>
          </a:prstGeom>
          <a:noFill/>
        </p:spPr>
        <p:txBody>
          <a:bodyPr wrap="square" rtlCol="0">
            <a:spAutoFit/>
          </a:bodyPr>
          <a:lstStyle/>
          <a:p>
            <a:r>
              <a:rPr lang="en-GB" sz="2249" b="1" dirty="0">
                <a:solidFill>
                  <a:schemeClr val="bg1"/>
                </a:solidFill>
                <a:latin typeface="Arial" panose="020B0604020202020204" pitchFamily="34" charset="0"/>
                <a:cs typeface="Arial" panose="020B0604020202020204" pitchFamily="34" charset="0"/>
              </a:rPr>
              <a:t>Transformation by Innovation </a:t>
            </a:r>
          </a:p>
          <a:p>
            <a:r>
              <a:rPr lang="en-GB" sz="2249"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80109" y="-232871"/>
            <a:ext cx="3940469"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4934947" y="4292119"/>
            <a:ext cx="6209535" cy="566472"/>
          </a:xfrm>
          <a:prstGeom prst="rect">
            <a:avLst/>
          </a:prstGeom>
        </p:spPr>
        <p:txBody>
          <a:bodyPr vert="horz" wrap="square" lIns="0" tIns="0" rIns="0" bIns="0" rtlCol="0">
            <a:noAutofit/>
          </a:bodyPr>
          <a:lstStyle/>
          <a:p>
            <a:pPr marL="0" indent="0">
              <a:buNone/>
            </a:pPr>
            <a:endParaRPr lang="en-GB" sz="1407"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4899511" y="591448"/>
            <a:ext cx="2290739"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3012318" y="5861229"/>
            <a:ext cx="9115515" cy="922555"/>
          </a:xfrm>
          <a:prstGeom prst="rect">
            <a:avLst/>
          </a:prstGeom>
        </p:spPr>
      </p:pic>
    </p:spTree>
    <p:extLst>
      <p:ext uri="{BB962C8B-B14F-4D97-AF65-F5344CB8AC3E}">
        <p14:creationId xmlns:p14="http://schemas.microsoft.com/office/powerpoint/2010/main" val="400313151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Lst>
  <p:hf hdr="0" ftr="0" dt="0"/>
  <p:txStyles>
    <p:titleStyle>
      <a:lvl1pPr algn="l" defTabSz="457067" rtl="0" eaLnBrk="1" latinLnBrk="0" hangingPunct="1">
        <a:lnSpc>
          <a:spcPts val="3655"/>
        </a:lnSpc>
        <a:spcBef>
          <a:spcPts val="0"/>
        </a:spcBef>
        <a:buNone/>
        <a:defRPr sz="3163" b="1" kern="1200">
          <a:solidFill>
            <a:schemeClr val="tx1"/>
          </a:solidFill>
          <a:latin typeface="+mj-lt"/>
          <a:ea typeface="+mj-ea"/>
          <a:cs typeface="+mj-cs"/>
        </a:defRPr>
      </a:lvl1pPr>
    </p:titleStyle>
    <p:bodyStyle>
      <a:lvl1pPr marL="185227" indent="-185227" algn="l" defTabSz="457067" rtl="0" eaLnBrk="1" latinLnBrk="0" hangingPunct="1">
        <a:lnSpc>
          <a:spcPts val="1828"/>
        </a:lnSpc>
        <a:spcBef>
          <a:spcPts val="773"/>
        </a:spcBef>
        <a:spcAft>
          <a:spcPts val="563"/>
        </a:spcAft>
        <a:buClr>
          <a:schemeClr val="accent3"/>
        </a:buClr>
        <a:buSzPct val="90000"/>
        <a:buFont typeface="Lucida Grande"/>
        <a:buChar char="●"/>
        <a:defRPr sz="1687" kern="1200">
          <a:solidFill>
            <a:schemeClr val="tx1"/>
          </a:solidFill>
          <a:latin typeface="+mn-lt"/>
          <a:ea typeface="+mn-ea"/>
          <a:cs typeface="+mn-cs"/>
        </a:defRPr>
      </a:lvl1pPr>
      <a:lvl2pPr marL="389424" indent="-156216" algn="l" defTabSz="457067"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18" indent="-241018" algn="l" defTabSz="457067"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67"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67"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870" indent="-228534" algn="l" defTabSz="457067" rtl="0" eaLnBrk="1" latinLnBrk="0" hangingPunct="1">
        <a:spcBef>
          <a:spcPct val="20000"/>
        </a:spcBef>
        <a:buFont typeface="Arial"/>
        <a:buChar char="•"/>
        <a:defRPr sz="1968" kern="1200">
          <a:solidFill>
            <a:schemeClr val="tx1"/>
          </a:solidFill>
          <a:latin typeface="+mn-lt"/>
          <a:ea typeface="+mn-ea"/>
          <a:cs typeface="+mn-cs"/>
        </a:defRPr>
      </a:lvl6pPr>
      <a:lvl7pPr marL="2970936" indent="-228534" algn="l" defTabSz="457067" rtl="0" eaLnBrk="1" latinLnBrk="0" hangingPunct="1">
        <a:spcBef>
          <a:spcPct val="20000"/>
        </a:spcBef>
        <a:buFont typeface="Arial"/>
        <a:buChar char="•"/>
        <a:defRPr sz="1968" kern="1200">
          <a:solidFill>
            <a:schemeClr val="tx1"/>
          </a:solidFill>
          <a:latin typeface="+mn-lt"/>
          <a:ea typeface="+mn-ea"/>
          <a:cs typeface="+mn-cs"/>
        </a:defRPr>
      </a:lvl7pPr>
      <a:lvl8pPr marL="3428005" indent="-228534" algn="l" defTabSz="457067" rtl="0" eaLnBrk="1" latinLnBrk="0" hangingPunct="1">
        <a:spcBef>
          <a:spcPct val="20000"/>
        </a:spcBef>
        <a:buFont typeface="Arial"/>
        <a:buChar char="•"/>
        <a:defRPr sz="1968" kern="1200">
          <a:solidFill>
            <a:schemeClr val="tx1"/>
          </a:solidFill>
          <a:latin typeface="+mn-lt"/>
          <a:ea typeface="+mn-ea"/>
          <a:cs typeface="+mn-cs"/>
        </a:defRPr>
      </a:lvl8pPr>
      <a:lvl9pPr marL="3885072" indent="-228534" algn="l" defTabSz="457067" rtl="0" eaLnBrk="1" latinLnBrk="0" hangingPunct="1">
        <a:spcBef>
          <a:spcPct val="20000"/>
        </a:spcBef>
        <a:buFont typeface="Arial"/>
        <a:buChar char="•"/>
        <a:defRPr sz="1968" kern="1200">
          <a:solidFill>
            <a:schemeClr val="tx1"/>
          </a:solidFill>
          <a:latin typeface="+mn-lt"/>
          <a:ea typeface="+mn-ea"/>
          <a:cs typeface="+mn-cs"/>
        </a:defRPr>
      </a:lvl9pPr>
    </p:bodyStyle>
    <p:otherStyle>
      <a:defPPr>
        <a:defRPr lang="en-US"/>
      </a:defPPr>
      <a:lvl1pPr marL="0" algn="l" defTabSz="457067" rtl="0" eaLnBrk="1" latinLnBrk="0" hangingPunct="1">
        <a:defRPr sz="1828" kern="1200">
          <a:solidFill>
            <a:schemeClr val="tx1"/>
          </a:solidFill>
          <a:latin typeface="+mn-lt"/>
          <a:ea typeface="+mn-ea"/>
          <a:cs typeface="+mn-cs"/>
        </a:defRPr>
      </a:lvl1pPr>
      <a:lvl2pPr marL="457067" algn="l" defTabSz="457067" rtl="0" eaLnBrk="1" latinLnBrk="0" hangingPunct="1">
        <a:defRPr sz="1828" kern="1200">
          <a:solidFill>
            <a:schemeClr val="tx1"/>
          </a:solidFill>
          <a:latin typeface="+mn-lt"/>
          <a:ea typeface="+mn-ea"/>
          <a:cs typeface="+mn-cs"/>
        </a:defRPr>
      </a:lvl2pPr>
      <a:lvl3pPr marL="914134" algn="l" defTabSz="457067" rtl="0" eaLnBrk="1" latinLnBrk="0" hangingPunct="1">
        <a:defRPr sz="1828" kern="1200">
          <a:solidFill>
            <a:schemeClr val="tx1"/>
          </a:solidFill>
          <a:latin typeface="+mn-lt"/>
          <a:ea typeface="+mn-ea"/>
          <a:cs typeface="+mn-cs"/>
        </a:defRPr>
      </a:lvl3pPr>
      <a:lvl4pPr marL="1371202" algn="l" defTabSz="457067" rtl="0" eaLnBrk="1" latinLnBrk="0" hangingPunct="1">
        <a:defRPr sz="1828" kern="1200">
          <a:solidFill>
            <a:schemeClr val="tx1"/>
          </a:solidFill>
          <a:latin typeface="+mn-lt"/>
          <a:ea typeface="+mn-ea"/>
          <a:cs typeface="+mn-cs"/>
        </a:defRPr>
      </a:lvl4pPr>
      <a:lvl5pPr marL="1828269" algn="l" defTabSz="457067" rtl="0" eaLnBrk="1" latinLnBrk="0" hangingPunct="1">
        <a:defRPr sz="1828" kern="1200">
          <a:solidFill>
            <a:schemeClr val="tx1"/>
          </a:solidFill>
          <a:latin typeface="+mn-lt"/>
          <a:ea typeface="+mn-ea"/>
          <a:cs typeface="+mn-cs"/>
        </a:defRPr>
      </a:lvl5pPr>
      <a:lvl6pPr marL="2285338" algn="l" defTabSz="457067" rtl="0" eaLnBrk="1" latinLnBrk="0" hangingPunct="1">
        <a:defRPr sz="1828" kern="1200">
          <a:solidFill>
            <a:schemeClr val="tx1"/>
          </a:solidFill>
          <a:latin typeface="+mn-lt"/>
          <a:ea typeface="+mn-ea"/>
          <a:cs typeface="+mn-cs"/>
        </a:defRPr>
      </a:lvl6pPr>
      <a:lvl7pPr marL="2742403" algn="l" defTabSz="457067" rtl="0" eaLnBrk="1" latinLnBrk="0" hangingPunct="1">
        <a:defRPr sz="1828" kern="1200">
          <a:solidFill>
            <a:schemeClr val="tx1"/>
          </a:solidFill>
          <a:latin typeface="+mn-lt"/>
          <a:ea typeface="+mn-ea"/>
          <a:cs typeface="+mn-cs"/>
        </a:defRPr>
      </a:lvl7pPr>
      <a:lvl8pPr marL="3199471" algn="l" defTabSz="457067" rtl="0" eaLnBrk="1" latinLnBrk="0" hangingPunct="1">
        <a:defRPr sz="1828" kern="1200">
          <a:solidFill>
            <a:schemeClr val="tx1"/>
          </a:solidFill>
          <a:latin typeface="+mn-lt"/>
          <a:ea typeface="+mn-ea"/>
          <a:cs typeface="+mn-cs"/>
        </a:defRPr>
      </a:lvl8pPr>
      <a:lvl9pPr marL="3656538" algn="l" defTabSz="457067" rtl="0" eaLnBrk="1" latinLnBrk="0" hangingPunct="1">
        <a:defRPr sz="182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5000685" y="3971682"/>
            <a:ext cx="6123815" cy="397564"/>
          </a:xfrm>
          <a:prstGeom prst="rect">
            <a:avLst/>
          </a:prstGeom>
        </p:spPr>
        <p:txBody>
          <a:bodyPr vert="horz" wrap="none" lIns="0" tIns="0" rIns="0" bIns="0" rtlCol="0">
            <a:noAutofit/>
          </a:bodyPr>
          <a:lstStyle/>
          <a:p>
            <a:pPr defTabSz="914377"/>
            <a:r>
              <a:rPr lang="en-US" sz="2133" dirty="0">
                <a:solidFill>
                  <a:prstClr val="white"/>
                </a:solidFill>
                <a:latin typeface="Helvetica"/>
              </a:rPr>
              <a:t>May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867937" y="1957919"/>
            <a:ext cx="7324063" cy="730735"/>
          </a:xfrm>
          <a:prstGeom prst="rect">
            <a:avLst/>
          </a:prstGeom>
        </p:spPr>
        <p:txBody>
          <a:bodyPr/>
          <a:lstStyle/>
          <a:p>
            <a:pPr>
              <a:lnSpc>
                <a:spcPct val="100000"/>
              </a:lnSpc>
            </a:pPr>
            <a:r>
              <a:rPr lang="en-GB" sz="4000" dirty="0">
                <a:solidFill>
                  <a:schemeClr val="bg1"/>
                </a:solidFill>
              </a:rPr>
              <a:t>Assessment for distance learning (ADL) 2: </a:t>
            </a:r>
            <a:br>
              <a:rPr lang="en-GB" sz="4000" dirty="0">
                <a:solidFill>
                  <a:schemeClr val="bg1"/>
                </a:solidFill>
              </a:rPr>
            </a:br>
            <a:r>
              <a:rPr lang="en-GB" sz="4000" dirty="0">
                <a:solidFill>
                  <a:schemeClr val="bg1"/>
                </a:solidFill>
              </a:rPr>
              <a:t>Guidance and feedback</a:t>
            </a:r>
          </a:p>
        </p:txBody>
      </p:sp>
      <p:sp>
        <p:nvSpPr>
          <p:cNvPr id="2" name="Rectangle 1">
            <a:extLst>
              <a:ext uri="{FF2B5EF4-FFF2-40B4-BE49-F238E27FC236}">
                <a16:creationId xmlns:a16="http://schemas.microsoft.com/office/drawing/2014/main" id="{091B274E-D604-3240-A618-B29F15A3F9F6}"/>
              </a:ext>
            </a:extLst>
          </p:cNvPr>
          <p:cNvSpPr/>
          <p:nvPr/>
        </p:nvSpPr>
        <p:spPr>
          <a:xfrm>
            <a:off x="4867936" y="4762996"/>
            <a:ext cx="6960648" cy="810158"/>
          </a:xfrm>
          <a:prstGeom prst="rect">
            <a:avLst/>
          </a:prstGeom>
        </p:spPr>
        <p:txBody>
          <a:bodyPr wrap="square">
            <a:spAutoFit/>
          </a:bodyPr>
          <a:lstStyle/>
          <a:p>
            <a:pPr defTabSz="914377"/>
            <a:r>
              <a:rPr lang="en-GB" sz="933"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933"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933"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933"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10</a:t>
            </a:fld>
            <a:endParaRPr lang="en-GB" dirty="0"/>
          </a:p>
        </p:txBody>
      </p:sp>
      <p:sp>
        <p:nvSpPr>
          <p:cNvPr id="3" name="Title 2"/>
          <p:cNvSpPr>
            <a:spLocks noGrp="1"/>
          </p:cNvSpPr>
          <p:nvPr>
            <p:ph type="title"/>
          </p:nvPr>
        </p:nvSpPr>
        <p:spPr>
          <a:xfrm>
            <a:off x="703478" y="1090598"/>
            <a:ext cx="9746807" cy="616824"/>
          </a:xfrm>
        </p:spPr>
        <p:txBody>
          <a:bodyPr/>
          <a:lstStyle/>
          <a:p>
            <a:r>
              <a:rPr lang="en-GB" sz="3600" dirty="0">
                <a:solidFill>
                  <a:schemeClr val="accent3"/>
                </a:solidFill>
              </a:rPr>
              <a:t>The Open University assessment system</a:t>
            </a:r>
          </a:p>
        </p:txBody>
      </p:sp>
      <p:sp>
        <p:nvSpPr>
          <p:cNvPr id="4" name="Rectangle 3"/>
          <p:cNvSpPr/>
          <p:nvPr/>
        </p:nvSpPr>
        <p:spPr>
          <a:xfrm>
            <a:off x="703478" y="2118324"/>
            <a:ext cx="10977244" cy="3385542"/>
          </a:xfrm>
          <a:prstGeom prst="rect">
            <a:avLst/>
          </a:prstGeom>
        </p:spPr>
        <p:txBody>
          <a:bodyPr wrap="square">
            <a:spAutoFit/>
          </a:bodyPr>
          <a:lstStyle/>
          <a:p>
            <a:pPr marL="457200" indent="-457200">
              <a:spcAft>
                <a:spcPts val="0"/>
              </a:spcAft>
              <a:buClr>
                <a:schemeClr val="accent3"/>
              </a:buClr>
              <a:buFont typeface="Arial" panose="020B0604020202020204" pitchFamily="34" charset="0"/>
              <a:buChar char="•"/>
              <a:tabLst>
                <a:tab pos="540385" algn="l"/>
              </a:tabLst>
            </a:pPr>
            <a:r>
              <a:rPr lang="en-GB" sz="2800" dirty="0">
                <a:ea typeface="Calibri" panose="020F0502020204030204" pitchFamily="34" charset="0"/>
                <a:cs typeface="Times New Roman" panose="02020603050405020304" pitchFamily="18" charset="0"/>
              </a:rPr>
              <a:t>Students get feedback through Tutor Marked Assignments</a:t>
            </a:r>
          </a:p>
          <a:p>
            <a:pPr marL="914400" lvl="1" indent="-457200">
              <a:buClr>
                <a:schemeClr val="accent3"/>
              </a:buClr>
              <a:buFont typeface="Arial" panose="020B0604020202020204" pitchFamily="34" charset="0"/>
              <a:buChar char="•"/>
              <a:tabLst>
                <a:tab pos="540385" algn="l"/>
              </a:tabLst>
            </a:pPr>
            <a:r>
              <a:rPr lang="en-GB" sz="2800" dirty="0">
                <a:ea typeface="Calibri" panose="020F0502020204030204" pitchFamily="34" charset="0"/>
                <a:cs typeface="Times New Roman" panose="02020603050405020304" pitchFamily="18" charset="0"/>
              </a:rPr>
              <a:t>Students submit assignments to a tutor.  </a:t>
            </a:r>
          </a:p>
          <a:p>
            <a:pPr marL="914400" lvl="1" indent="-457200">
              <a:buClr>
                <a:schemeClr val="accent3"/>
              </a:buClr>
              <a:buFont typeface="Arial" panose="020B0604020202020204" pitchFamily="34" charset="0"/>
              <a:buChar char="•"/>
              <a:tabLst>
                <a:tab pos="540385" algn="l"/>
              </a:tabLst>
            </a:pPr>
            <a:r>
              <a:rPr lang="en-GB" sz="2800" dirty="0">
                <a:ea typeface="Calibri" panose="020F0502020204030204" pitchFamily="34" charset="0"/>
                <a:cs typeface="Times New Roman" panose="02020603050405020304" pitchFamily="18" charset="0"/>
              </a:rPr>
              <a:t>Tutors write feedback on these assignments, </a:t>
            </a:r>
            <a:br>
              <a:rPr lang="en-GB" sz="2800" dirty="0">
                <a:ea typeface="Calibri" panose="020F0502020204030204" pitchFamily="34" charset="0"/>
                <a:cs typeface="Times New Roman" panose="02020603050405020304" pitchFamily="18" charset="0"/>
              </a:rPr>
            </a:br>
            <a:r>
              <a:rPr lang="en-GB" sz="2800" dirty="0">
                <a:ea typeface="Calibri" panose="020F0502020204030204" pitchFamily="34" charset="0"/>
                <a:cs typeface="Times New Roman" panose="02020603050405020304" pitchFamily="18" charset="0"/>
              </a:rPr>
              <a:t>give a mark (grade) and return to students.</a:t>
            </a:r>
          </a:p>
          <a:p>
            <a:pPr marL="457200" indent="-457200">
              <a:spcAft>
                <a:spcPts val="0"/>
              </a:spcAft>
              <a:buClr>
                <a:schemeClr val="accent3"/>
              </a:buClr>
              <a:buFont typeface="Arial" panose="020B0604020202020204" pitchFamily="34" charset="0"/>
              <a:buChar char="•"/>
              <a:tabLst>
                <a:tab pos="540385" algn="l"/>
              </a:tabLst>
            </a:pPr>
            <a:endParaRPr lang="en-GB" sz="2800" dirty="0">
              <a:ea typeface="Calibri" panose="020F0502020204030204" pitchFamily="34" charset="0"/>
              <a:cs typeface="Times New Roman" panose="02020603050405020304" pitchFamily="18" charset="0"/>
            </a:endParaRPr>
          </a:p>
          <a:p>
            <a:pPr marL="457200" indent="-457200">
              <a:spcAft>
                <a:spcPts val="0"/>
              </a:spcAft>
              <a:buClr>
                <a:schemeClr val="accent3"/>
              </a:buClr>
              <a:buFont typeface="Arial" panose="020B0604020202020204" pitchFamily="34" charset="0"/>
              <a:buChar char="•"/>
              <a:tabLst>
                <a:tab pos="540385" algn="l"/>
              </a:tabLst>
            </a:pPr>
            <a:r>
              <a:rPr lang="en-GB" sz="2800" dirty="0">
                <a:ea typeface="Calibri" panose="020F0502020204030204" pitchFamily="34" charset="0"/>
                <a:cs typeface="Times New Roman" panose="02020603050405020304" pitchFamily="18" charset="0"/>
              </a:rPr>
              <a:t>Requires a postal or electronic submission system and tutors </a:t>
            </a:r>
          </a:p>
          <a:p>
            <a:pPr marL="457200" indent="-457200">
              <a:spcAft>
                <a:spcPts val="0"/>
              </a:spcAft>
              <a:buClr>
                <a:schemeClr val="accent3"/>
              </a:buClr>
              <a:buFont typeface="Arial" panose="020B0604020202020204" pitchFamily="34" charset="0"/>
              <a:buChar char="•"/>
              <a:tabLst>
                <a:tab pos="540385" algn="l"/>
              </a:tabLst>
            </a:pPr>
            <a:endParaRPr lang="en-GB" sz="2800" dirty="0">
              <a:ea typeface="Calibri" panose="020F0502020204030204" pitchFamily="34" charset="0"/>
              <a:cs typeface="Times New Roman" panose="02020603050405020304" pitchFamily="18" charset="0"/>
            </a:endParaRPr>
          </a:p>
          <a:p>
            <a:pPr>
              <a:spcAft>
                <a:spcPts val="0"/>
              </a:spcAft>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spTree>
    <p:extLst>
      <p:ext uri="{BB962C8B-B14F-4D97-AF65-F5344CB8AC3E}">
        <p14:creationId xmlns:p14="http://schemas.microsoft.com/office/powerpoint/2010/main" val="3492452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11</a:t>
            </a:fld>
            <a:endParaRPr lang="en-GB" dirty="0"/>
          </a:p>
        </p:txBody>
      </p:sp>
      <p:sp>
        <p:nvSpPr>
          <p:cNvPr id="3" name="Title 2"/>
          <p:cNvSpPr>
            <a:spLocks noGrp="1"/>
          </p:cNvSpPr>
          <p:nvPr>
            <p:ph type="title"/>
          </p:nvPr>
        </p:nvSpPr>
        <p:spPr>
          <a:xfrm>
            <a:off x="703479" y="749873"/>
            <a:ext cx="8832407" cy="616824"/>
          </a:xfrm>
        </p:spPr>
        <p:txBody>
          <a:bodyPr/>
          <a:lstStyle/>
          <a:p>
            <a:r>
              <a:rPr lang="en-GB" dirty="0">
                <a:solidFill>
                  <a:schemeClr val="accent3"/>
                </a:solidFill>
              </a:rPr>
              <a:t>Feedback: Some Open University examples </a:t>
            </a:r>
          </a:p>
        </p:txBody>
      </p:sp>
      <p:sp>
        <p:nvSpPr>
          <p:cNvPr id="4" name="Rectangle 3"/>
          <p:cNvSpPr/>
          <p:nvPr/>
        </p:nvSpPr>
        <p:spPr>
          <a:xfrm>
            <a:off x="703479" y="999969"/>
            <a:ext cx="10507860" cy="646331"/>
          </a:xfrm>
          <a:prstGeom prst="rect">
            <a:avLst/>
          </a:prstGeom>
        </p:spPr>
        <p:txBody>
          <a:bodyPr wrap="square">
            <a:spAutoFit/>
          </a:bodyPr>
          <a:lstStyle/>
          <a:p>
            <a:pPr>
              <a:spcAft>
                <a:spcPts val="0"/>
              </a:spcAft>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pic>
        <p:nvPicPr>
          <p:cNvPr id="10" name="Picture 9">
            <a:extLst>
              <a:ext uri="{FF2B5EF4-FFF2-40B4-BE49-F238E27FC236}">
                <a16:creationId xmlns:a16="http://schemas.microsoft.com/office/drawing/2014/main" id="{F3332DF7-1D41-415F-960B-4CFDC751B0C9}"/>
              </a:ext>
            </a:extLst>
          </p:cNvPr>
          <p:cNvPicPr>
            <a:picLocks noChangeAspect="1"/>
          </p:cNvPicPr>
          <p:nvPr/>
        </p:nvPicPr>
        <p:blipFill>
          <a:blip r:embed="rId3"/>
          <a:stretch>
            <a:fillRect/>
          </a:stretch>
        </p:blipFill>
        <p:spPr>
          <a:xfrm>
            <a:off x="1299240" y="1896396"/>
            <a:ext cx="9194547" cy="3457269"/>
          </a:xfrm>
          <a:prstGeom prst="rect">
            <a:avLst/>
          </a:prstGeom>
        </p:spPr>
      </p:pic>
    </p:spTree>
    <p:extLst>
      <p:ext uri="{BB962C8B-B14F-4D97-AF65-F5344CB8AC3E}">
        <p14:creationId xmlns:p14="http://schemas.microsoft.com/office/powerpoint/2010/main" val="3710527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12</a:t>
            </a:fld>
            <a:endParaRPr lang="en-GB" dirty="0"/>
          </a:p>
        </p:txBody>
      </p:sp>
      <p:sp>
        <p:nvSpPr>
          <p:cNvPr id="3" name="Title 2"/>
          <p:cNvSpPr>
            <a:spLocks noGrp="1"/>
          </p:cNvSpPr>
          <p:nvPr>
            <p:ph type="title"/>
          </p:nvPr>
        </p:nvSpPr>
        <p:spPr>
          <a:xfrm>
            <a:off x="703478" y="383145"/>
            <a:ext cx="8832407" cy="616824"/>
          </a:xfrm>
        </p:spPr>
        <p:txBody>
          <a:bodyPr/>
          <a:lstStyle/>
          <a:p>
            <a:r>
              <a:rPr lang="en-GB" dirty="0">
                <a:solidFill>
                  <a:schemeClr val="accent3"/>
                </a:solidFill>
              </a:rPr>
              <a:t>Feedback: Some Open University examples </a:t>
            </a:r>
          </a:p>
        </p:txBody>
      </p:sp>
      <p:sp>
        <p:nvSpPr>
          <p:cNvPr id="4" name="Rectangle 3"/>
          <p:cNvSpPr/>
          <p:nvPr/>
        </p:nvSpPr>
        <p:spPr>
          <a:xfrm>
            <a:off x="703479" y="1183706"/>
            <a:ext cx="4355218" cy="830997"/>
          </a:xfrm>
          <a:prstGeom prst="rect">
            <a:avLst/>
          </a:prstGeom>
        </p:spPr>
        <p:txBody>
          <a:bodyPr wrap="square">
            <a:spAutoFit/>
          </a:bodyPr>
          <a:lstStyle/>
          <a:p>
            <a:pPr>
              <a:spcAft>
                <a:spcPts val="0"/>
              </a:spcAft>
              <a:tabLst>
                <a:tab pos="540385" algn="l"/>
              </a:tabLst>
            </a:pPr>
            <a:r>
              <a:rPr lang="en-GB" sz="2400" dirty="0">
                <a:latin typeface="Arial" panose="020B0604020202020204" pitchFamily="34" charset="0"/>
                <a:ea typeface="Calibri" panose="020F0502020204030204" pitchFamily="34" charset="0"/>
                <a:cs typeface="Times New Roman" panose="02020603050405020304" pitchFamily="18" charset="0"/>
              </a:rPr>
              <a:t>Calculate the flow rate of the river using the data in the table </a:t>
            </a: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pic>
        <p:nvPicPr>
          <p:cNvPr id="5" name="Picture 4">
            <a:extLst>
              <a:ext uri="{FF2B5EF4-FFF2-40B4-BE49-F238E27FC236}">
                <a16:creationId xmlns:a16="http://schemas.microsoft.com/office/drawing/2014/main" id="{A27A4C54-D0FF-4C53-8C82-3C2FE2CFA7CC}"/>
              </a:ext>
            </a:extLst>
          </p:cNvPr>
          <p:cNvPicPr>
            <a:picLocks noChangeAspect="1"/>
          </p:cNvPicPr>
          <p:nvPr/>
        </p:nvPicPr>
        <p:blipFill>
          <a:blip r:embed="rId3"/>
          <a:stretch>
            <a:fillRect/>
          </a:stretch>
        </p:blipFill>
        <p:spPr>
          <a:xfrm>
            <a:off x="1220075" y="2523379"/>
            <a:ext cx="8832407" cy="4358202"/>
          </a:xfrm>
          <a:prstGeom prst="rect">
            <a:avLst/>
          </a:prstGeom>
        </p:spPr>
      </p:pic>
      <p:pic>
        <p:nvPicPr>
          <p:cNvPr id="6" name="Picture 5">
            <a:extLst>
              <a:ext uri="{FF2B5EF4-FFF2-40B4-BE49-F238E27FC236}">
                <a16:creationId xmlns:a16="http://schemas.microsoft.com/office/drawing/2014/main" id="{8EF1A9E4-41CA-4A0B-90C0-674929A612A8}"/>
              </a:ext>
            </a:extLst>
          </p:cNvPr>
          <p:cNvPicPr>
            <a:picLocks noChangeAspect="1"/>
          </p:cNvPicPr>
          <p:nvPr/>
        </p:nvPicPr>
        <p:blipFill>
          <a:blip r:embed="rId4"/>
          <a:stretch>
            <a:fillRect/>
          </a:stretch>
        </p:blipFill>
        <p:spPr>
          <a:xfrm>
            <a:off x="5225552" y="999969"/>
            <a:ext cx="4679042" cy="1523410"/>
          </a:xfrm>
          <a:prstGeom prst="rect">
            <a:avLst/>
          </a:prstGeom>
        </p:spPr>
      </p:pic>
    </p:spTree>
    <p:extLst>
      <p:ext uri="{BB962C8B-B14F-4D97-AF65-F5344CB8AC3E}">
        <p14:creationId xmlns:p14="http://schemas.microsoft.com/office/powerpoint/2010/main" val="2071174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13</a:t>
            </a:fld>
            <a:endParaRPr lang="en-GB" dirty="0"/>
          </a:p>
        </p:txBody>
      </p:sp>
      <p:sp>
        <p:nvSpPr>
          <p:cNvPr id="3" name="Title 2"/>
          <p:cNvSpPr>
            <a:spLocks noGrp="1"/>
          </p:cNvSpPr>
          <p:nvPr>
            <p:ph type="title"/>
          </p:nvPr>
        </p:nvSpPr>
        <p:spPr>
          <a:xfrm>
            <a:off x="703479" y="691557"/>
            <a:ext cx="8581198" cy="616824"/>
          </a:xfrm>
        </p:spPr>
        <p:txBody>
          <a:bodyPr/>
          <a:lstStyle/>
          <a:p>
            <a:r>
              <a:rPr lang="en-GB" sz="3600" dirty="0">
                <a:solidFill>
                  <a:schemeClr val="accent2"/>
                </a:solidFill>
              </a:rPr>
              <a:t>Activity: Evaluating tutor feedback</a:t>
            </a:r>
          </a:p>
        </p:txBody>
      </p:sp>
      <p:sp>
        <p:nvSpPr>
          <p:cNvPr id="4" name="Rectangle 3"/>
          <p:cNvSpPr/>
          <p:nvPr/>
        </p:nvSpPr>
        <p:spPr>
          <a:xfrm>
            <a:off x="500796" y="1308381"/>
            <a:ext cx="11326761" cy="6186309"/>
          </a:xfrm>
          <a:prstGeom prst="rect">
            <a:avLst/>
          </a:prstGeom>
        </p:spPr>
        <p:txBody>
          <a:bodyPr wrap="square">
            <a:spAutoFit/>
          </a:bodyPr>
          <a:lstStyle/>
          <a:p>
            <a:pPr marL="514350" indent="-514350">
              <a:buClr>
                <a:schemeClr val="accent2"/>
              </a:buClr>
              <a:buFont typeface="+mj-lt"/>
              <a:buAutoNum type="alphaLcParenR"/>
            </a:pPr>
            <a:r>
              <a:rPr lang="en-US" sz="3200" dirty="0"/>
              <a:t>In pairs, evaluate the tutor feedback on the example answer using these prompts:</a:t>
            </a:r>
            <a:br>
              <a:rPr lang="en-US" sz="3200" dirty="0"/>
            </a:br>
            <a:endParaRPr lang="en-US" sz="3200" dirty="0"/>
          </a:p>
          <a:p>
            <a:pPr marL="971550" lvl="1" indent="-514350">
              <a:buClr>
                <a:schemeClr val="accent2"/>
              </a:buClr>
              <a:buFont typeface="Arial" panose="020B0604020202020204" pitchFamily="34" charset="0"/>
              <a:buChar char="•"/>
            </a:pPr>
            <a:r>
              <a:rPr lang="en-GB" sz="2800" dirty="0"/>
              <a:t>Does the tutor show what is well done? </a:t>
            </a:r>
          </a:p>
          <a:p>
            <a:pPr marL="971550" lvl="1" indent="-514350">
              <a:buClr>
                <a:schemeClr val="accent2"/>
              </a:buClr>
              <a:buFont typeface="Arial" panose="020B0604020202020204" pitchFamily="34" charset="0"/>
              <a:buChar char="•"/>
            </a:pPr>
            <a:r>
              <a:rPr lang="en-GB" sz="2800" dirty="0"/>
              <a:t>Does the tutor show what is incorrect?</a:t>
            </a:r>
          </a:p>
          <a:p>
            <a:pPr marL="971550" lvl="1" indent="-514350">
              <a:buClr>
                <a:schemeClr val="accent2"/>
              </a:buClr>
              <a:buFont typeface="Arial" panose="020B0604020202020204" pitchFamily="34" charset="0"/>
              <a:buChar char="•"/>
            </a:pPr>
            <a:r>
              <a:rPr lang="en-GB" sz="2800" dirty="0"/>
              <a:t>Is the student told how to improve?</a:t>
            </a:r>
          </a:p>
          <a:p>
            <a:pPr marL="971550" lvl="1" indent="-514350">
              <a:buClr>
                <a:schemeClr val="accent2"/>
              </a:buClr>
              <a:buFont typeface="Arial" panose="020B0604020202020204" pitchFamily="34" charset="0"/>
              <a:buChar char="•"/>
            </a:pPr>
            <a:r>
              <a:rPr lang="en-GB" sz="2800" dirty="0"/>
              <a:t>Is the feedback encouraging to the student?</a:t>
            </a:r>
          </a:p>
          <a:p>
            <a:pPr marL="971550" lvl="1" indent="-514350">
              <a:buClr>
                <a:schemeClr val="accent2"/>
              </a:buClr>
              <a:buFont typeface="Arial" panose="020B0604020202020204" pitchFamily="34" charset="0"/>
              <a:buChar char="•"/>
            </a:pPr>
            <a:r>
              <a:rPr lang="en-US" sz="2800" dirty="0"/>
              <a:t>What is helpful and why?</a:t>
            </a:r>
          </a:p>
          <a:p>
            <a:pPr marL="971550" lvl="1" indent="-514350">
              <a:buClr>
                <a:schemeClr val="accent2"/>
              </a:buClr>
              <a:buFont typeface="Arial" panose="020B0604020202020204" pitchFamily="34" charset="0"/>
              <a:buChar char="•"/>
            </a:pPr>
            <a:r>
              <a:rPr lang="en-US" sz="2800" dirty="0"/>
              <a:t>What could be improved and how?</a:t>
            </a:r>
          </a:p>
          <a:p>
            <a:pPr marL="971550" lvl="1" indent="-514350">
              <a:buClr>
                <a:schemeClr val="accent2"/>
              </a:buClr>
              <a:buFont typeface="Arial" panose="020B0604020202020204" pitchFamily="34" charset="0"/>
              <a:buChar char="•"/>
            </a:pPr>
            <a:endParaRPr lang="en-US" sz="3200" dirty="0"/>
          </a:p>
          <a:p>
            <a:pPr marL="514350" indent="-514350">
              <a:buClr>
                <a:schemeClr val="accent2"/>
              </a:buClr>
              <a:buFont typeface="+mj-lt"/>
              <a:buAutoNum type="alphaLcParenR"/>
            </a:pPr>
            <a:r>
              <a:rPr lang="en-GB" sz="3200" dirty="0"/>
              <a:t>Share what you found in a discussion with the whole group</a:t>
            </a:r>
          </a:p>
          <a:p>
            <a:pPr marL="971550" lvl="1" indent="-514350">
              <a:buClr>
                <a:schemeClr val="accent2"/>
              </a:buClr>
              <a:buFont typeface="Arial" panose="020B0604020202020204" pitchFamily="34" charset="0"/>
              <a:buChar char="•"/>
            </a:pPr>
            <a:endParaRPr lang="en-GB" sz="3200" dirty="0"/>
          </a:p>
          <a:p>
            <a:pPr marL="342900" indent="-342900">
              <a:spcAft>
                <a:spcPts val="0"/>
              </a:spcAft>
              <a:buAutoNum type="arabicPeriod"/>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spTree>
    <p:extLst>
      <p:ext uri="{BB962C8B-B14F-4D97-AF65-F5344CB8AC3E}">
        <p14:creationId xmlns:p14="http://schemas.microsoft.com/office/powerpoint/2010/main" val="828940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14</a:t>
            </a:fld>
            <a:endParaRPr lang="en-GB" dirty="0"/>
          </a:p>
        </p:txBody>
      </p:sp>
      <p:sp>
        <p:nvSpPr>
          <p:cNvPr id="3" name="Title 2"/>
          <p:cNvSpPr>
            <a:spLocks noGrp="1"/>
          </p:cNvSpPr>
          <p:nvPr>
            <p:ph type="title"/>
          </p:nvPr>
        </p:nvSpPr>
        <p:spPr>
          <a:xfrm>
            <a:off x="703479" y="507046"/>
            <a:ext cx="7391526" cy="616824"/>
          </a:xfrm>
        </p:spPr>
        <p:txBody>
          <a:bodyPr/>
          <a:lstStyle/>
          <a:p>
            <a:r>
              <a:rPr lang="en-GB" sz="4000" dirty="0">
                <a:solidFill>
                  <a:schemeClr val="accent3"/>
                </a:solidFill>
              </a:rPr>
              <a:t>Summary</a:t>
            </a:r>
          </a:p>
        </p:txBody>
      </p:sp>
      <p:sp>
        <p:nvSpPr>
          <p:cNvPr id="4" name="Rectangle 3"/>
          <p:cNvSpPr/>
          <p:nvPr/>
        </p:nvSpPr>
        <p:spPr>
          <a:xfrm>
            <a:off x="703479" y="999969"/>
            <a:ext cx="10507860" cy="1354217"/>
          </a:xfrm>
          <a:prstGeom prst="rect">
            <a:avLst/>
          </a:prstGeom>
        </p:spPr>
        <p:txBody>
          <a:bodyPr wrap="square">
            <a:spAutoFit/>
          </a:bodyPr>
          <a:lstStyle/>
          <a:p>
            <a:pPr>
              <a:spcAft>
                <a:spcPts val="0"/>
              </a:spcAft>
              <a:tabLst>
                <a:tab pos="540385" algn="l"/>
              </a:tabLst>
            </a:pPr>
            <a:endParaRPr lang="en-GB" sz="3600" dirty="0">
              <a:latin typeface="+mj-lt"/>
              <a:ea typeface="Calibri" panose="020F0502020204030204" pitchFamily="34" charset="0"/>
              <a:cs typeface="Times New Roman" panose="02020603050405020304" pitchFamily="18" charset="0"/>
            </a:endParaRPr>
          </a:p>
          <a:p>
            <a:pPr>
              <a:spcAft>
                <a:spcPts val="0"/>
              </a:spcAft>
              <a:tabLst>
                <a:tab pos="540385" algn="l"/>
              </a:tabLst>
            </a:pPr>
            <a:endParaRPr lang="en-GB" sz="2800" dirty="0">
              <a:latin typeface="+mj-lt"/>
              <a:ea typeface="Calibri" panose="020F0502020204030204" pitchFamily="34" charset="0"/>
              <a:cs typeface="Times New Roman" panose="02020603050405020304" pitchFamily="18" charset="0"/>
            </a:endParaRPr>
          </a:p>
          <a:p>
            <a:pPr>
              <a:spcAft>
                <a:spcPts val="0"/>
              </a:spcAft>
              <a:tabLst>
                <a:tab pos="540385" algn="l"/>
              </a:tabLst>
            </a:pPr>
            <a:endParaRPr lang="en-GB"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sp>
        <p:nvSpPr>
          <p:cNvPr id="8" name="Rectangle 7">
            <a:extLst>
              <a:ext uri="{FF2B5EF4-FFF2-40B4-BE49-F238E27FC236}">
                <a16:creationId xmlns:a16="http://schemas.microsoft.com/office/drawing/2014/main" id="{3048F678-E1B0-4251-B604-0104DCEA3113}"/>
              </a:ext>
            </a:extLst>
          </p:cNvPr>
          <p:cNvSpPr/>
          <p:nvPr/>
        </p:nvSpPr>
        <p:spPr>
          <a:xfrm>
            <a:off x="564888" y="1156739"/>
            <a:ext cx="10785042" cy="4832092"/>
          </a:xfrm>
          <a:prstGeom prst="rect">
            <a:avLst/>
          </a:prstGeom>
        </p:spPr>
        <p:txBody>
          <a:bodyPr wrap="square">
            <a:spAutoFit/>
          </a:bodyPr>
          <a:lstStyle/>
          <a:p>
            <a:pPr marL="342900" indent="-342900">
              <a:spcBef>
                <a:spcPct val="0"/>
              </a:spcBef>
              <a:buClr>
                <a:srgbClr val="D60077"/>
              </a:buClr>
              <a:buFontTx/>
              <a:buAutoNum type="arabicPeriod"/>
            </a:pPr>
            <a:r>
              <a:rPr lang="en-GB" sz="2800" dirty="0">
                <a:cs typeface="Times New Roman" panose="02020603050405020304" pitchFamily="18" charset="0"/>
              </a:rPr>
              <a:t>Guidance </a:t>
            </a:r>
            <a:r>
              <a:rPr lang="en-GB" sz="2800" dirty="0"/>
              <a:t>helps and supports the student to complete the assessment</a:t>
            </a:r>
            <a:endParaRPr lang="en-GB" altLang="en-US" sz="2800" dirty="0">
              <a:sym typeface="Wingdings" panose="05000000000000000000" pitchFamily="2" charset="2"/>
            </a:endParaRPr>
          </a:p>
          <a:p>
            <a:pPr marL="342900" indent="-342900">
              <a:spcBef>
                <a:spcPct val="0"/>
              </a:spcBef>
              <a:buClr>
                <a:srgbClr val="D60077"/>
              </a:buClr>
              <a:buFontTx/>
              <a:buAutoNum type="arabicPeriod"/>
            </a:pPr>
            <a:r>
              <a:rPr lang="en-GB" altLang="en-US" sz="2800" dirty="0">
                <a:sym typeface="Wingdings" panose="05000000000000000000" pitchFamily="2" charset="2"/>
              </a:rPr>
              <a:t>Feedback </a:t>
            </a:r>
            <a:r>
              <a:rPr lang="en-GB" sz="2800" dirty="0">
                <a:cs typeface="Times New Roman" panose="02020603050405020304" pitchFamily="18" charset="0"/>
              </a:rPr>
              <a:t>is crucial for helping students learn, monitor and think about their own learning </a:t>
            </a:r>
            <a:r>
              <a:rPr lang="en-GB" altLang="en-US" sz="2800" dirty="0">
                <a:sym typeface="Wingdings" panose="05000000000000000000" pitchFamily="2" charset="2"/>
              </a:rPr>
              <a:t>by showing </a:t>
            </a:r>
          </a:p>
          <a:p>
            <a:pPr marL="914400" lvl="1" indent="-457200">
              <a:spcBef>
                <a:spcPct val="0"/>
              </a:spcBef>
              <a:buClr>
                <a:srgbClr val="D60077"/>
              </a:buClr>
              <a:buFont typeface="Arial" panose="020B0604020202020204" pitchFamily="34" charset="0"/>
              <a:buChar char="•"/>
            </a:pPr>
            <a:r>
              <a:rPr lang="en-GB" altLang="en-US" sz="2800" dirty="0">
                <a:sym typeface="Wingdings" panose="05000000000000000000" pitchFamily="2" charset="2"/>
              </a:rPr>
              <a:t>what is incorrect, </a:t>
            </a:r>
          </a:p>
          <a:p>
            <a:pPr marL="914400" lvl="1" indent="-457200">
              <a:spcBef>
                <a:spcPct val="0"/>
              </a:spcBef>
              <a:buClr>
                <a:srgbClr val="D60077"/>
              </a:buClr>
              <a:buFont typeface="Arial" panose="020B0604020202020204" pitchFamily="34" charset="0"/>
              <a:buChar char="•"/>
            </a:pPr>
            <a:r>
              <a:rPr lang="en-GB" altLang="en-US" sz="2800" dirty="0">
                <a:sym typeface="Wingdings" panose="05000000000000000000" pitchFamily="2" charset="2"/>
              </a:rPr>
              <a:t>what is well done and </a:t>
            </a:r>
          </a:p>
          <a:p>
            <a:pPr marL="914400" lvl="1" indent="-457200">
              <a:spcBef>
                <a:spcPct val="0"/>
              </a:spcBef>
              <a:buClr>
                <a:srgbClr val="D60077"/>
              </a:buClr>
              <a:buFont typeface="Arial" panose="020B0604020202020204" pitchFamily="34" charset="0"/>
              <a:buChar char="•"/>
            </a:pPr>
            <a:r>
              <a:rPr lang="en-GB" altLang="en-US" sz="2800" dirty="0">
                <a:sym typeface="Wingdings" panose="05000000000000000000" pitchFamily="2" charset="2"/>
              </a:rPr>
              <a:t>how to improve </a:t>
            </a:r>
            <a:endParaRPr lang="en-GB" altLang="en-US" sz="2800" dirty="0"/>
          </a:p>
          <a:p>
            <a:pPr marL="342900" indent="-342900">
              <a:spcBef>
                <a:spcPct val="0"/>
              </a:spcBef>
              <a:buClr>
                <a:srgbClr val="D60077"/>
              </a:buClr>
              <a:buFontTx/>
              <a:buAutoNum type="arabicPeriod"/>
            </a:pPr>
            <a:r>
              <a:rPr lang="en-GB" altLang="en-US" sz="2800" dirty="0"/>
              <a:t>Feedback can be </a:t>
            </a:r>
          </a:p>
          <a:p>
            <a:pPr marL="914400" lvl="1" indent="-457200">
              <a:spcBef>
                <a:spcPct val="0"/>
              </a:spcBef>
              <a:buClr>
                <a:srgbClr val="D60077"/>
              </a:buClr>
              <a:buFont typeface="Arial" panose="020B0604020202020204" pitchFamily="34" charset="0"/>
              <a:buChar char="•"/>
            </a:pPr>
            <a:r>
              <a:rPr lang="en-GB" altLang="en-US" sz="2800" dirty="0"/>
              <a:t>through marks and comments from a tutor on student work</a:t>
            </a:r>
            <a:endParaRPr lang="en-GB" altLang="en-US" sz="2800" dirty="0">
              <a:solidFill>
                <a:srgbClr val="D60077"/>
              </a:solidFill>
              <a:sym typeface="Wingdings" panose="05000000000000000000" pitchFamily="2" charset="2"/>
            </a:endParaRPr>
          </a:p>
          <a:p>
            <a:pPr marL="914400" lvl="1" indent="-457200">
              <a:spcBef>
                <a:spcPct val="0"/>
              </a:spcBef>
              <a:buClr>
                <a:srgbClr val="D60077"/>
              </a:buClr>
              <a:buFont typeface="Arial" panose="020B0604020202020204" pitchFamily="34" charset="0"/>
              <a:buChar char="•"/>
            </a:pPr>
            <a:r>
              <a:rPr lang="en-GB" altLang="en-US" sz="2800" dirty="0"/>
              <a:t>through text-based answers in course materials</a:t>
            </a:r>
          </a:p>
          <a:p>
            <a:pPr marL="914400" lvl="1" indent="-457200">
              <a:spcBef>
                <a:spcPct val="0"/>
              </a:spcBef>
              <a:buClr>
                <a:srgbClr val="D60077"/>
              </a:buClr>
              <a:buFont typeface="Arial" panose="020B0604020202020204" pitchFamily="34" charset="0"/>
              <a:buChar char="•"/>
            </a:pPr>
            <a:r>
              <a:rPr lang="en-GB" altLang="en-US" sz="2800" dirty="0"/>
              <a:t>provided online</a:t>
            </a:r>
            <a:endParaRPr lang="en-GB" altLang="en-US" sz="2800" dirty="0">
              <a:solidFill>
                <a:srgbClr val="D60077"/>
              </a:solidFill>
              <a:sym typeface="Wingdings" panose="05000000000000000000" pitchFamily="2" charset="2"/>
            </a:endParaRPr>
          </a:p>
        </p:txBody>
      </p:sp>
    </p:spTree>
    <p:extLst>
      <p:ext uri="{BB962C8B-B14F-4D97-AF65-F5344CB8AC3E}">
        <p14:creationId xmlns:p14="http://schemas.microsoft.com/office/powerpoint/2010/main" val="19526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15</a:t>
            </a:fld>
            <a:endParaRPr lang="en-GB" dirty="0"/>
          </a:p>
        </p:txBody>
      </p:sp>
      <p:sp>
        <p:nvSpPr>
          <p:cNvPr id="3" name="Title 2"/>
          <p:cNvSpPr>
            <a:spLocks noGrp="1"/>
          </p:cNvSpPr>
          <p:nvPr>
            <p:ph type="title"/>
          </p:nvPr>
        </p:nvSpPr>
        <p:spPr>
          <a:xfrm>
            <a:off x="1877179" y="1863924"/>
            <a:ext cx="7391526" cy="890488"/>
          </a:xfrm>
        </p:spPr>
        <p:txBody>
          <a:bodyPr/>
          <a:lstStyle/>
          <a:p>
            <a:r>
              <a:rPr lang="en-GB" sz="3600" dirty="0">
                <a:solidFill>
                  <a:schemeClr val="accent3"/>
                </a:solidFill>
              </a:rPr>
              <a:t>Questions?</a:t>
            </a:r>
            <a:br>
              <a:rPr lang="en-GB" dirty="0"/>
            </a:br>
            <a:br>
              <a:rPr lang="en-GB" dirty="0"/>
            </a:br>
            <a:r>
              <a:rPr lang="en-GB" sz="3600" dirty="0"/>
              <a:t>Thank you!</a:t>
            </a:r>
            <a:br>
              <a:rPr lang="en-GB" dirty="0"/>
            </a:br>
            <a:br>
              <a:rPr lang="en-GB" dirty="0"/>
            </a:br>
            <a:r>
              <a:rPr lang="en-GB" dirty="0"/>
              <a:t> </a:t>
            </a:r>
            <a:br>
              <a:rPr lang="en-GB" dirty="0"/>
            </a:br>
            <a:br>
              <a:rPr lang="en-GB" dirty="0"/>
            </a:br>
            <a:br>
              <a:rPr lang="en-GB" dirty="0"/>
            </a:br>
            <a:br>
              <a:rPr lang="en-GB" dirty="0"/>
            </a:br>
            <a:br>
              <a:rPr lang="en-GB" dirty="0"/>
            </a:br>
            <a:endParaRPr lang="en-GB" dirty="0"/>
          </a:p>
        </p:txBody>
      </p:sp>
    </p:spTree>
    <p:extLst>
      <p:ext uri="{BB962C8B-B14F-4D97-AF65-F5344CB8AC3E}">
        <p14:creationId xmlns:p14="http://schemas.microsoft.com/office/powerpoint/2010/main" val="134256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a:t>
            </a:fld>
            <a:endParaRPr lang="en-GB" dirty="0"/>
          </a:p>
        </p:txBody>
      </p:sp>
      <p:sp>
        <p:nvSpPr>
          <p:cNvPr id="5" name="Title 2">
            <a:extLst>
              <a:ext uri="{FF2B5EF4-FFF2-40B4-BE49-F238E27FC236}">
                <a16:creationId xmlns:a16="http://schemas.microsoft.com/office/drawing/2014/main" id="{00F1102B-0D2C-4957-B9A4-B102C2728F79}"/>
              </a:ext>
            </a:extLst>
          </p:cNvPr>
          <p:cNvSpPr>
            <a:spLocks noGrp="1"/>
          </p:cNvSpPr>
          <p:nvPr>
            <p:ph type="title"/>
          </p:nvPr>
        </p:nvSpPr>
        <p:spPr>
          <a:xfrm>
            <a:off x="886691" y="1639009"/>
            <a:ext cx="8970649" cy="1483332"/>
          </a:xfrm>
        </p:spPr>
        <p:txBody>
          <a:bodyPr/>
          <a:lstStyle/>
          <a:p>
            <a:pPr eaLnBrk="0" fontAlgn="base" hangingPunct="0">
              <a:lnSpc>
                <a:spcPct val="90000"/>
              </a:lnSpc>
              <a:spcBef>
                <a:spcPct val="0"/>
              </a:spcBef>
              <a:spcAft>
                <a:spcPct val="0"/>
              </a:spcAft>
            </a:pPr>
            <a:r>
              <a:rPr lang="en-GB" sz="4800" dirty="0">
                <a:solidFill>
                  <a:srgbClr val="D60077"/>
                </a:solidFill>
              </a:rPr>
              <a:t>Assessment for distance learning (ADL)</a:t>
            </a:r>
          </a:p>
        </p:txBody>
      </p:sp>
      <p:sp>
        <p:nvSpPr>
          <p:cNvPr id="6" name="Rectangle 5">
            <a:extLst>
              <a:ext uri="{FF2B5EF4-FFF2-40B4-BE49-F238E27FC236}">
                <a16:creationId xmlns:a16="http://schemas.microsoft.com/office/drawing/2014/main" id="{B6DAA1BF-620E-49DA-88D9-D1DA37C2677C}"/>
              </a:ext>
            </a:extLst>
          </p:cNvPr>
          <p:cNvSpPr/>
          <p:nvPr/>
        </p:nvSpPr>
        <p:spPr>
          <a:xfrm>
            <a:off x="846664" y="3623501"/>
            <a:ext cx="10741536" cy="2311274"/>
          </a:xfrm>
          <a:prstGeom prst="rect">
            <a:avLst/>
          </a:prstGeom>
        </p:spPr>
        <p:txBody>
          <a:bodyPr wrap="square">
            <a:spAutoFit/>
          </a:bodyPr>
          <a:lstStyle/>
          <a:p>
            <a:pPr>
              <a:lnSpc>
                <a:spcPct val="107000"/>
              </a:lnSpc>
            </a:pPr>
            <a:r>
              <a:rPr lang="en-GB" sz="3600" dirty="0">
                <a:latin typeface="Calibri" panose="020F0502020204030204" pitchFamily="34" charset="0"/>
                <a:ea typeface="Calibri" panose="020F0502020204030204" pitchFamily="34" charset="0"/>
                <a:cs typeface="Times New Roman" panose="02020603050405020304" pitchFamily="18" charset="0"/>
              </a:rPr>
              <a:t>Session 2: Guidance and feedback</a:t>
            </a:r>
          </a:p>
          <a:p>
            <a:pPr>
              <a:lnSpc>
                <a:spcPct val="107000"/>
              </a:lnSpc>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800" dirty="0">
                <a:latin typeface="Calibri" panose="020F0502020204030204" pitchFamily="34" charset="0"/>
                <a:ea typeface="Calibri" panose="020F0502020204030204" pitchFamily="34" charset="0"/>
                <a:cs typeface="Times New Roman" panose="02020603050405020304" pitchFamily="18" charset="0"/>
              </a:rPr>
              <a:t>The Open University</a:t>
            </a:r>
          </a:p>
        </p:txBody>
      </p:sp>
    </p:spTree>
    <p:extLst>
      <p:ext uri="{BB962C8B-B14F-4D97-AF65-F5344CB8AC3E}">
        <p14:creationId xmlns:p14="http://schemas.microsoft.com/office/powerpoint/2010/main" val="553578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3</a:t>
            </a:fld>
            <a:endParaRPr lang="en-GB" dirty="0"/>
          </a:p>
        </p:txBody>
      </p:sp>
      <p:sp>
        <p:nvSpPr>
          <p:cNvPr id="4" name="Rectangle 3"/>
          <p:cNvSpPr/>
          <p:nvPr/>
        </p:nvSpPr>
        <p:spPr>
          <a:xfrm>
            <a:off x="763534" y="1507134"/>
            <a:ext cx="10741536" cy="3491020"/>
          </a:xfrm>
          <a:prstGeom prst="rect">
            <a:avLst/>
          </a:prstGeom>
        </p:spPr>
        <p:txBody>
          <a:bodyPr wrap="square">
            <a:spAutoFit/>
          </a:bodyPr>
          <a:lstStyle/>
          <a:p>
            <a:pPr>
              <a:lnSpc>
                <a:spcPct val="107000"/>
              </a:lnSpc>
            </a:pP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buClr>
                <a:schemeClr val="accent3"/>
              </a:buClr>
              <a:buFont typeface="+mj-lt"/>
              <a:buAutoNum type="arabicPeriod"/>
            </a:pPr>
            <a:r>
              <a:rPr lang="en-GB" sz="3600" dirty="0">
                <a:latin typeface="Calibri" panose="020F0502020204030204" pitchFamily="34" charset="0"/>
                <a:ea typeface="Calibri" panose="020F0502020204030204" pitchFamily="34" charset="0"/>
                <a:cs typeface="Times New Roman" panose="02020603050405020304" pitchFamily="18" charset="0"/>
              </a:rPr>
              <a:t>What is assessment, why it is important and how to evaluate an assessment</a:t>
            </a:r>
            <a:r>
              <a:rPr lang="en-GB" altLang="en-US" sz="3600" dirty="0">
                <a:solidFill>
                  <a:srgbClr val="D60077"/>
                </a:solidFill>
                <a:sym typeface="Wingdings" panose="05000000000000000000" pitchFamily="2" charset="2"/>
              </a:rPr>
              <a:t></a:t>
            </a: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buClr>
                <a:schemeClr val="accent3"/>
              </a:buClr>
              <a:buFont typeface="+mj-lt"/>
              <a:buAutoNum type="arabicPeriod"/>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marL="742950" indent="-742950">
              <a:lnSpc>
                <a:spcPct val="107000"/>
              </a:lnSpc>
              <a:buClr>
                <a:schemeClr val="accent3"/>
              </a:buClr>
              <a:buFont typeface="+mj-lt"/>
              <a:buAutoNum type="arabicPeriod"/>
            </a:pPr>
            <a:r>
              <a:rPr lang="en-GB" sz="3600" dirty="0">
                <a:latin typeface="Calibri" panose="020F0502020204030204" pitchFamily="34" charset="0"/>
                <a:ea typeface="Calibri" panose="020F0502020204030204" pitchFamily="34" charset="0"/>
                <a:cs typeface="Times New Roman" panose="02020603050405020304" pitchFamily="18" charset="0"/>
              </a:rPr>
              <a:t>The role of guidance and feedback</a:t>
            </a:r>
          </a:p>
          <a:p>
            <a:pPr marL="742950" indent="-742950">
              <a:lnSpc>
                <a:spcPct val="107000"/>
              </a:lnSpc>
              <a:buClr>
                <a:schemeClr val="accent3"/>
              </a:buClr>
              <a:buFont typeface="+mj-lt"/>
              <a:buAutoNum type="arabicPeriod"/>
            </a:pPr>
            <a:endParaRPr lang="en-GB" sz="3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2">
            <a:extLst>
              <a:ext uri="{FF2B5EF4-FFF2-40B4-BE49-F238E27FC236}">
                <a16:creationId xmlns:a16="http://schemas.microsoft.com/office/drawing/2014/main" id="{02E7AA38-8658-4B34-893F-54807FE4DDB6}"/>
              </a:ext>
            </a:extLst>
          </p:cNvPr>
          <p:cNvSpPr>
            <a:spLocks noGrp="1"/>
          </p:cNvSpPr>
          <p:nvPr>
            <p:ph type="title"/>
          </p:nvPr>
        </p:nvSpPr>
        <p:spPr>
          <a:xfrm>
            <a:off x="973920" y="836127"/>
            <a:ext cx="8883420" cy="671007"/>
          </a:xfrm>
        </p:spPr>
        <p:txBody>
          <a:bodyPr/>
          <a:lstStyle/>
          <a:p>
            <a:pPr eaLnBrk="0" fontAlgn="base" hangingPunct="0">
              <a:lnSpc>
                <a:spcPct val="90000"/>
              </a:lnSpc>
              <a:spcBef>
                <a:spcPct val="0"/>
              </a:spcBef>
              <a:spcAft>
                <a:spcPct val="0"/>
              </a:spcAft>
            </a:pPr>
            <a:r>
              <a:rPr lang="en-GB" sz="4000" dirty="0">
                <a:solidFill>
                  <a:srgbClr val="D60077"/>
                </a:solidFill>
              </a:rPr>
              <a:t>Sessions 1 and 2</a:t>
            </a:r>
          </a:p>
        </p:txBody>
      </p:sp>
    </p:spTree>
    <p:extLst>
      <p:ext uri="{BB962C8B-B14F-4D97-AF65-F5344CB8AC3E}">
        <p14:creationId xmlns:p14="http://schemas.microsoft.com/office/powerpoint/2010/main" val="3796932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4</a:t>
            </a:fld>
            <a:endParaRPr lang="en-GB" dirty="0"/>
          </a:p>
        </p:txBody>
      </p:sp>
      <p:sp>
        <p:nvSpPr>
          <p:cNvPr id="3" name="Title 2"/>
          <p:cNvSpPr>
            <a:spLocks noGrp="1"/>
          </p:cNvSpPr>
          <p:nvPr>
            <p:ph type="title"/>
          </p:nvPr>
        </p:nvSpPr>
        <p:spPr>
          <a:xfrm>
            <a:off x="973920" y="836127"/>
            <a:ext cx="8883420" cy="671007"/>
          </a:xfrm>
        </p:spPr>
        <p:txBody>
          <a:bodyPr/>
          <a:lstStyle/>
          <a:p>
            <a:pPr eaLnBrk="0" fontAlgn="base" hangingPunct="0">
              <a:lnSpc>
                <a:spcPct val="90000"/>
              </a:lnSpc>
              <a:spcBef>
                <a:spcPct val="0"/>
              </a:spcBef>
              <a:spcAft>
                <a:spcPct val="0"/>
              </a:spcAft>
            </a:pPr>
            <a:r>
              <a:rPr lang="en-GB" sz="4000" dirty="0">
                <a:solidFill>
                  <a:srgbClr val="D60077"/>
                </a:solidFill>
              </a:rPr>
              <a:t>Learning outcomes</a:t>
            </a:r>
          </a:p>
        </p:txBody>
      </p:sp>
      <p:sp>
        <p:nvSpPr>
          <p:cNvPr id="4" name="Rectangle 3"/>
          <p:cNvSpPr/>
          <p:nvPr/>
        </p:nvSpPr>
        <p:spPr>
          <a:xfrm>
            <a:off x="957067" y="1784788"/>
            <a:ext cx="10818624" cy="2771271"/>
          </a:xfrm>
          <a:prstGeom prst="rect">
            <a:avLst/>
          </a:prstGeom>
        </p:spPr>
        <p:txBody>
          <a:bodyPr wrap="square">
            <a:spAutoFit/>
          </a:bodyPr>
          <a:lstStyle/>
          <a:p>
            <a:pPr>
              <a:lnSpc>
                <a:spcPct val="107000"/>
              </a:lnSpc>
              <a:spcAft>
                <a:spcPts val="800"/>
              </a:spcAft>
            </a:pPr>
            <a:r>
              <a:rPr lang="en-GB" sz="3600" dirty="0">
                <a:ea typeface="Calibri"/>
                <a:cs typeface="Times New Roman"/>
              </a:rPr>
              <a:t>After completing this session you should be able to:</a:t>
            </a:r>
          </a:p>
          <a:p>
            <a:pPr marL="285750" lvl="0" indent="-285750">
              <a:lnSpc>
                <a:spcPct val="107000"/>
              </a:lnSpc>
              <a:spcAft>
                <a:spcPts val="800"/>
              </a:spcAft>
              <a:buFont typeface="Arial" panose="020B0604020202020204" pitchFamily="34" charset="0"/>
              <a:buChar char="•"/>
            </a:pPr>
            <a:endParaRPr lang="en-GB" sz="3600" dirty="0"/>
          </a:p>
          <a:p>
            <a:pPr marL="457200" indent="-457200">
              <a:lnSpc>
                <a:spcPct val="107000"/>
              </a:lnSpc>
              <a:spcAft>
                <a:spcPts val="800"/>
              </a:spcAft>
              <a:buClr>
                <a:schemeClr val="accent3"/>
              </a:buClr>
              <a:buFont typeface="Arial" panose="020B0604020202020204" pitchFamily="34" charset="0"/>
              <a:buChar char="•"/>
            </a:pPr>
            <a:r>
              <a:rPr lang="en-GB" sz="3600" dirty="0"/>
              <a:t>Explain the role of feedback in assessment  </a:t>
            </a:r>
          </a:p>
          <a:p>
            <a:pPr marL="457200" indent="-457200">
              <a:lnSpc>
                <a:spcPct val="107000"/>
              </a:lnSpc>
              <a:spcAft>
                <a:spcPts val="800"/>
              </a:spcAft>
              <a:buClr>
                <a:schemeClr val="accent3"/>
              </a:buClr>
              <a:buFont typeface="Arial" panose="020B0604020202020204" pitchFamily="34" charset="0"/>
              <a:buChar char="•"/>
            </a:pPr>
            <a:r>
              <a:rPr lang="en-GB" sz="3600" dirty="0"/>
              <a:t>Evaluate an assessment</a:t>
            </a:r>
            <a:endParaRPr lang="en-GB" sz="2800" dirty="0"/>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Tree>
    <p:extLst>
      <p:ext uri="{BB962C8B-B14F-4D97-AF65-F5344CB8AC3E}">
        <p14:creationId xmlns:p14="http://schemas.microsoft.com/office/powerpoint/2010/main" val="327951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5</a:t>
            </a:fld>
            <a:endParaRPr lang="en-GB" dirty="0"/>
          </a:p>
        </p:txBody>
      </p:sp>
      <p:sp>
        <p:nvSpPr>
          <p:cNvPr id="3" name="Title 2"/>
          <p:cNvSpPr>
            <a:spLocks noGrp="1"/>
          </p:cNvSpPr>
          <p:nvPr>
            <p:ph type="title"/>
          </p:nvPr>
        </p:nvSpPr>
        <p:spPr>
          <a:xfrm>
            <a:off x="708449" y="365760"/>
            <a:ext cx="8883420" cy="1264259"/>
          </a:xfrm>
        </p:spPr>
        <p:txBody>
          <a:bodyPr/>
          <a:lstStyle/>
          <a:p>
            <a:pPr lvl="0" eaLnBrk="0" fontAlgn="base" hangingPunct="0">
              <a:lnSpc>
                <a:spcPct val="90000"/>
              </a:lnSpc>
              <a:spcBef>
                <a:spcPct val="0"/>
              </a:spcBef>
              <a:spcAft>
                <a:spcPct val="0"/>
              </a:spcAft>
            </a:pPr>
            <a:r>
              <a:rPr lang="en-GB" altLang="en-US" sz="2800" i="1" dirty="0">
                <a:solidFill>
                  <a:prstClr val="black"/>
                </a:solidFill>
                <a:latin typeface="Calibri Light" panose="020F0302020204030204"/>
              </a:rPr>
              <a:t>Recap and reminder from yesterday </a:t>
            </a:r>
            <a:br>
              <a:rPr lang="en-GB" altLang="en-US" sz="2800" i="1" dirty="0">
                <a:solidFill>
                  <a:prstClr val="black"/>
                </a:solidFill>
                <a:latin typeface="Calibri Light" panose="020F0302020204030204"/>
              </a:rPr>
            </a:br>
            <a:br>
              <a:rPr lang="en-GB" altLang="en-US" sz="2800" i="1" dirty="0">
                <a:solidFill>
                  <a:prstClr val="black"/>
                </a:solidFill>
                <a:latin typeface="Calibri Light" panose="020F0302020204030204"/>
              </a:rPr>
            </a:br>
            <a:r>
              <a:rPr lang="en-GB" sz="4000" dirty="0">
                <a:solidFill>
                  <a:srgbClr val="D60077"/>
                </a:solidFill>
              </a:rPr>
              <a:t>Assessment</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6" name="Rectangle 5">
            <a:extLst>
              <a:ext uri="{FF2B5EF4-FFF2-40B4-BE49-F238E27FC236}">
                <a16:creationId xmlns:a16="http://schemas.microsoft.com/office/drawing/2014/main" id="{948D3413-7406-463F-A50A-29B3BEFDD42F}"/>
              </a:ext>
            </a:extLst>
          </p:cNvPr>
          <p:cNvSpPr/>
          <p:nvPr/>
        </p:nvSpPr>
        <p:spPr>
          <a:xfrm>
            <a:off x="1113181" y="1784788"/>
            <a:ext cx="9594576" cy="3890489"/>
          </a:xfrm>
          <a:prstGeom prst="rect">
            <a:avLst/>
          </a:prstGeom>
        </p:spPr>
        <p:txBody>
          <a:bodyPr wrap="square">
            <a:spAutoFit/>
          </a:bodyPr>
          <a:lstStyle/>
          <a:p>
            <a:pPr marL="342900" indent="-342900">
              <a:lnSpc>
                <a:spcPct val="150000"/>
              </a:lnSpc>
              <a:spcBef>
                <a:spcPct val="0"/>
              </a:spcBef>
              <a:buClr>
                <a:srgbClr val="D60077"/>
              </a:buClr>
              <a:buFontTx/>
              <a:buAutoNum type="arabicPeriod"/>
            </a:pPr>
            <a:r>
              <a:rPr lang="en-GB" altLang="en-US" sz="2800" dirty="0"/>
              <a:t>Why do we assess students? </a:t>
            </a:r>
            <a:r>
              <a:rPr lang="en-GB" altLang="en-US" sz="2800" dirty="0">
                <a:solidFill>
                  <a:srgbClr val="D60077"/>
                </a:solidFill>
                <a:sym typeface="Wingdings" panose="05000000000000000000" pitchFamily="2" charset="2"/>
              </a:rPr>
              <a:t></a:t>
            </a:r>
            <a:endParaRPr lang="en-GB" altLang="en-US" sz="2800" dirty="0"/>
          </a:p>
          <a:p>
            <a:pPr marL="342900" indent="-342900">
              <a:lnSpc>
                <a:spcPct val="150000"/>
              </a:lnSpc>
              <a:spcBef>
                <a:spcPct val="0"/>
              </a:spcBef>
              <a:buClr>
                <a:srgbClr val="D60077"/>
              </a:buClr>
              <a:buFontTx/>
              <a:buAutoNum type="arabicPeriod"/>
            </a:pPr>
            <a:r>
              <a:rPr lang="en-GB" altLang="en-US" sz="2800" dirty="0"/>
              <a:t>How do we assess students? </a:t>
            </a:r>
            <a:r>
              <a:rPr lang="en-GB" altLang="en-US" sz="2800" dirty="0">
                <a:solidFill>
                  <a:srgbClr val="D60077"/>
                </a:solidFill>
                <a:sym typeface="Wingdings" panose="05000000000000000000" pitchFamily="2" charset="2"/>
              </a:rPr>
              <a:t></a:t>
            </a:r>
            <a:endParaRPr lang="en-GB" altLang="en-US" sz="2800" dirty="0"/>
          </a:p>
          <a:p>
            <a:pPr marL="342900" indent="-342900">
              <a:lnSpc>
                <a:spcPct val="150000"/>
              </a:lnSpc>
              <a:spcBef>
                <a:spcPct val="0"/>
              </a:spcBef>
              <a:buClr>
                <a:srgbClr val="D60077"/>
              </a:buClr>
              <a:buFontTx/>
              <a:buAutoNum type="arabicPeriod"/>
            </a:pPr>
            <a:r>
              <a:rPr lang="en-US" altLang="en-US" sz="2800" dirty="0"/>
              <a:t>W</a:t>
            </a:r>
            <a:r>
              <a:rPr lang="en-GB" altLang="en-US" sz="2800" dirty="0"/>
              <a:t>hat assessment will be the most effective? </a:t>
            </a:r>
            <a:r>
              <a:rPr lang="en-GB" altLang="en-US" sz="2800" dirty="0">
                <a:solidFill>
                  <a:srgbClr val="D60077"/>
                </a:solidFill>
                <a:sym typeface="Wingdings" panose="05000000000000000000" pitchFamily="2" charset="2"/>
              </a:rPr>
              <a:t>... </a:t>
            </a:r>
            <a:endParaRPr lang="en-US" altLang="en-US" sz="2800" dirty="0"/>
          </a:p>
          <a:p>
            <a:pPr marL="342900" indent="-342900">
              <a:lnSpc>
                <a:spcPct val="150000"/>
              </a:lnSpc>
              <a:spcBef>
                <a:spcPct val="0"/>
              </a:spcBef>
              <a:buClr>
                <a:srgbClr val="D60077"/>
              </a:buClr>
              <a:buFontTx/>
              <a:buAutoNum type="arabicPeriod"/>
            </a:pPr>
            <a:r>
              <a:rPr lang="en-US" altLang="en-US" sz="2800" dirty="0"/>
              <a:t>Why </a:t>
            </a:r>
            <a:r>
              <a:rPr lang="en-GB" altLang="en-US" sz="2800" dirty="0"/>
              <a:t>do we give feedback? </a:t>
            </a:r>
          </a:p>
          <a:p>
            <a:pPr marL="342900" indent="-342900">
              <a:lnSpc>
                <a:spcPct val="150000"/>
              </a:lnSpc>
              <a:spcBef>
                <a:spcPct val="0"/>
              </a:spcBef>
              <a:buClr>
                <a:srgbClr val="D60077"/>
              </a:buClr>
              <a:buFontTx/>
              <a:buAutoNum type="arabicPeriod"/>
            </a:pPr>
            <a:endParaRPr lang="en-GB" altLang="en-US" sz="2800" dirty="0"/>
          </a:p>
          <a:p>
            <a:pPr marL="342900" indent="-342900">
              <a:lnSpc>
                <a:spcPct val="150000"/>
              </a:lnSpc>
              <a:spcBef>
                <a:spcPct val="0"/>
              </a:spcBef>
              <a:buClr>
                <a:srgbClr val="D60077"/>
              </a:buClr>
              <a:buFontTx/>
              <a:buAutoNum type="arabicPeriod"/>
            </a:pPr>
            <a:endParaRPr lang="en-GB" altLang="en-US" sz="2800" dirty="0"/>
          </a:p>
        </p:txBody>
      </p:sp>
    </p:spTree>
    <p:extLst>
      <p:ext uri="{BB962C8B-B14F-4D97-AF65-F5344CB8AC3E}">
        <p14:creationId xmlns:p14="http://schemas.microsoft.com/office/powerpoint/2010/main" val="469550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6</a:t>
            </a:fld>
            <a:endParaRPr lang="en-GB" dirty="0"/>
          </a:p>
        </p:txBody>
      </p:sp>
      <p:sp>
        <p:nvSpPr>
          <p:cNvPr id="3" name="Title 2"/>
          <p:cNvSpPr>
            <a:spLocks noGrp="1"/>
          </p:cNvSpPr>
          <p:nvPr>
            <p:ph type="title"/>
          </p:nvPr>
        </p:nvSpPr>
        <p:spPr>
          <a:xfrm>
            <a:off x="708449" y="463712"/>
            <a:ext cx="8883420" cy="671007"/>
          </a:xfrm>
        </p:spPr>
        <p:txBody>
          <a:bodyPr/>
          <a:lstStyle/>
          <a:p>
            <a:pPr marL="342900" indent="-342900">
              <a:lnSpc>
                <a:spcPct val="150000"/>
              </a:lnSpc>
              <a:spcBef>
                <a:spcPct val="0"/>
              </a:spcBef>
              <a:buClr>
                <a:srgbClr val="D60077"/>
              </a:buClr>
              <a:buFontTx/>
              <a:buAutoNum type="arabicPeriod"/>
            </a:pPr>
            <a:r>
              <a:rPr lang="en-GB" altLang="en-US" sz="4000" dirty="0">
                <a:solidFill>
                  <a:schemeClr val="accent3"/>
                </a:solidFill>
              </a:rPr>
              <a:t> The role of guidance</a:t>
            </a:r>
            <a:r>
              <a:rPr lang="en-US" altLang="en-US" sz="4000" dirty="0">
                <a:solidFill>
                  <a:schemeClr val="accent3"/>
                </a:solidFill>
              </a:rPr>
              <a:t> </a:t>
            </a: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4" name="Rectangle 3">
            <a:extLst>
              <a:ext uri="{FF2B5EF4-FFF2-40B4-BE49-F238E27FC236}">
                <a16:creationId xmlns:a16="http://schemas.microsoft.com/office/drawing/2014/main" id="{2F49EDED-A5F4-4B28-8AD1-9EEF695E7636}"/>
              </a:ext>
            </a:extLst>
          </p:cNvPr>
          <p:cNvSpPr/>
          <p:nvPr/>
        </p:nvSpPr>
        <p:spPr>
          <a:xfrm>
            <a:off x="729968" y="1402658"/>
            <a:ext cx="10775102" cy="5016758"/>
          </a:xfrm>
          <a:prstGeom prst="rect">
            <a:avLst/>
          </a:prstGeom>
        </p:spPr>
        <p:txBody>
          <a:bodyPr wrap="square">
            <a:spAutoFit/>
          </a:bodyPr>
          <a:lstStyle/>
          <a:p>
            <a:pPr marL="457200" indent="-457200">
              <a:buClr>
                <a:schemeClr val="accent3"/>
              </a:buClr>
              <a:buFont typeface="Arial" panose="020B0604020202020204" pitchFamily="34" charset="0"/>
              <a:buChar char="•"/>
            </a:pPr>
            <a:r>
              <a:rPr lang="en-GB" sz="3200" dirty="0"/>
              <a:t>Guidance is information provided with the assessment to </a:t>
            </a:r>
            <a:r>
              <a:rPr lang="en-GB" sz="3200" dirty="0">
                <a:solidFill>
                  <a:schemeClr val="accent3"/>
                </a:solidFill>
              </a:rPr>
              <a:t>help and support </a:t>
            </a:r>
            <a:r>
              <a:rPr lang="en-GB" sz="3200" dirty="0"/>
              <a:t>the student to complete the assessment.</a:t>
            </a:r>
          </a:p>
          <a:p>
            <a:pPr marL="457200" indent="-457200">
              <a:buClr>
                <a:schemeClr val="accent3"/>
              </a:buClr>
              <a:buFont typeface="Arial" panose="020B0604020202020204" pitchFamily="34" charset="0"/>
              <a:buChar char="•"/>
            </a:pPr>
            <a:endParaRPr lang="en-GB" sz="3200" dirty="0"/>
          </a:p>
          <a:p>
            <a:pPr lvl="1">
              <a:buClr>
                <a:schemeClr val="accent3"/>
              </a:buClr>
            </a:pPr>
            <a:r>
              <a:rPr lang="en-GB" sz="3200" dirty="0">
                <a:solidFill>
                  <a:schemeClr val="accent3"/>
                </a:solidFill>
              </a:rPr>
              <a:t>Types of guidance:</a:t>
            </a:r>
          </a:p>
          <a:p>
            <a:pPr marL="914400" lvl="1" indent="-457200">
              <a:buClr>
                <a:schemeClr val="accent3"/>
              </a:buClr>
              <a:buFont typeface="Arial" panose="020B0604020202020204" pitchFamily="34" charset="0"/>
              <a:buChar char="•"/>
            </a:pPr>
            <a:r>
              <a:rPr lang="en-GB" sz="3200" dirty="0"/>
              <a:t>explanations </a:t>
            </a:r>
          </a:p>
          <a:p>
            <a:pPr marL="914400" lvl="1" indent="-457200">
              <a:buClr>
                <a:schemeClr val="accent3"/>
              </a:buClr>
              <a:buFont typeface="Arial" panose="020B0604020202020204" pitchFamily="34" charset="0"/>
              <a:buChar char="•"/>
            </a:pPr>
            <a:r>
              <a:rPr lang="en-GB" sz="3200" dirty="0"/>
              <a:t>instructions</a:t>
            </a:r>
          </a:p>
          <a:p>
            <a:pPr marL="914400" lvl="1" indent="-457200">
              <a:buClr>
                <a:schemeClr val="accent3"/>
              </a:buClr>
              <a:buFont typeface="Arial" panose="020B0604020202020204" pitchFamily="34" charset="0"/>
              <a:buChar char="•"/>
            </a:pPr>
            <a:r>
              <a:rPr lang="en-GB" sz="3200" dirty="0"/>
              <a:t>pointers to relevant teaching</a:t>
            </a:r>
          </a:p>
          <a:p>
            <a:pPr marL="914400" lvl="1" indent="-457200">
              <a:buClr>
                <a:schemeClr val="accent3"/>
              </a:buClr>
              <a:buFont typeface="Arial" panose="020B0604020202020204" pitchFamily="34" charset="0"/>
              <a:buChar char="•"/>
            </a:pPr>
            <a:r>
              <a:rPr lang="en-GB" sz="3200" dirty="0"/>
              <a:t>word counts</a:t>
            </a:r>
          </a:p>
          <a:p>
            <a:pPr marL="914400" lvl="1" indent="-457200">
              <a:buClr>
                <a:schemeClr val="accent3"/>
              </a:buClr>
              <a:buFont typeface="Arial" panose="020B0604020202020204" pitchFamily="34" charset="0"/>
              <a:buChar char="•"/>
            </a:pPr>
            <a:r>
              <a:rPr lang="en-GB" sz="3200" dirty="0"/>
              <a:t>number of marks</a:t>
            </a:r>
          </a:p>
        </p:txBody>
      </p:sp>
    </p:spTree>
    <p:extLst>
      <p:ext uri="{BB962C8B-B14F-4D97-AF65-F5344CB8AC3E}">
        <p14:creationId xmlns:p14="http://schemas.microsoft.com/office/powerpoint/2010/main" val="2410339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7</a:t>
            </a:fld>
            <a:endParaRPr lang="en-GB" dirty="0"/>
          </a:p>
        </p:txBody>
      </p:sp>
      <p:sp>
        <p:nvSpPr>
          <p:cNvPr id="3" name="Title 2"/>
          <p:cNvSpPr>
            <a:spLocks noGrp="1"/>
          </p:cNvSpPr>
          <p:nvPr>
            <p:ph type="title"/>
          </p:nvPr>
        </p:nvSpPr>
        <p:spPr>
          <a:xfrm>
            <a:off x="708448" y="347353"/>
            <a:ext cx="9959551" cy="671007"/>
          </a:xfrm>
        </p:spPr>
        <p:txBody>
          <a:bodyPr/>
          <a:lstStyle/>
          <a:p>
            <a:pPr>
              <a:lnSpc>
                <a:spcPct val="150000"/>
              </a:lnSpc>
              <a:spcBef>
                <a:spcPct val="0"/>
              </a:spcBef>
              <a:buClr>
                <a:srgbClr val="D60077"/>
              </a:buClr>
            </a:pPr>
            <a:r>
              <a:rPr lang="en-GB" sz="3600" dirty="0">
                <a:solidFill>
                  <a:schemeClr val="accent2"/>
                </a:solidFill>
              </a:rPr>
              <a:t>Activity: Review the question guidance</a:t>
            </a:r>
            <a:endParaRPr lang="en-US" altLang="en-US" sz="3600" dirty="0">
              <a:solidFill>
                <a:schemeClr val="accent2"/>
              </a:solidFill>
            </a:endParaRPr>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4" name="Rectangle 3">
            <a:extLst>
              <a:ext uri="{FF2B5EF4-FFF2-40B4-BE49-F238E27FC236}">
                <a16:creationId xmlns:a16="http://schemas.microsoft.com/office/drawing/2014/main" id="{2F49EDED-A5F4-4B28-8AD1-9EEF695E7636}"/>
              </a:ext>
            </a:extLst>
          </p:cNvPr>
          <p:cNvSpPr/>
          <p:nvPr/>
        </p:nvSpPr>
        <p:spPr>
          <a:xfrm>
            <a:off x="567091" y="1402658"/>
            <a:ext cx="11423348" cy="5016758"/>
          </a:xfrm>
          <a:prstGeom prst="rect">
            <a:avLst/>
          </a:prstGeom>
        </p:spPr>
        <p:txBody>
          <a:bodyPr wrap="square">
            <a:spAutoFit/>
          </a:bodyPr>
          <a:lstStyle/>
          <a:p>
            <a:pPr marL="514350" indent="-514350">
              <a:buClr>
                <a:schemeClr val="accent2"/>
              </a:buClr>
              <a:buFont typeface="+mj-lt"/>
              <a:buAutoNum type="alphaLcParenR"/>
            </a:pPr>
            <a:r>
              <a:rPr lang="en-GB" sz="3200" dirty="0"/>
              <a:t>In pairs, look at the example guidance for the water report assessment question</a:t>
            </a:r>
          </a:p>
          <a:p>
            <a:pPr marL="971550" lvl="1" indent="-514350">
              <a:buClr>
                <a:schemeClr val="accent2"/>
              </a:buClr>
              <a:buFont typeface="Arial" panose="020B0604020202020204" pitchFamily="34" charset="0"/>
              <a:buChar char="•"/>
            </a:pPr>
            <a:r>
              <a:rPr lang="en-GB" sz="3200" dirty="0"/>
              <a:t>Find one of each of the following types of guidance:</a:t>
            </a:r>
          </a:p>
          <a:p>
            <a:pPr marL="1428750" lvl="2" indent="-514350">
              <a:buClr>
                <a:schemeClr val="accent2"/>
              </a:buClr>
              <a:buFont typeface="Arial" panose="020B0604020202020204" pitchFamily="34" charset="0"/>
              <a:buChar char="•"/>
            </a:pPr>
            <a:r>
              <a:rPr lang="en-GB" sz="3200" dirty="0"/>
              <a:t>explanations </a:t>
            </a:r>
          </a:p>
          <a:p>
            <a:pPr marL="1428750" lvl="2" indent="-514350">
              <a:buClr>
                <a:schemeClr val="accent2"/>
              </a:buClr>
              <a:buFont typeface="Arial" panose="020B0604020202020204" pitchFamily="34" charset="0"/>
              <a:buChar char="•"/>
            </a:pPr>
            <a:r>
              <a:rPr lang="en-GB" sz="3200" dirty="0"/>
              <a:t>instructions</a:t>
            </a:r>
          </a:p>
          <a:p>
            <a:pPr marL="1428750" lvl="2" indent="-514350">
              <a:buClr>
                <a:schemeClr val="accent2"/>
              </a:buClr>
              <a:buFont typeface="Arial" panose="020B0604020202020204" pitchFamily="34" charset="0"/>
              <a:buChar char="•"/>
            </a:pPr>
            <a:r>
              <a:rPr lang="en-GB" sz="3200" dirty="0"/>
              <a:t>pointers to relevant teaching</a:t>
            </a:r>
          </a:p>
          <a:p>
            <a:pPr marL="1428750" lvl="2" indent="-514350">
              <a:buClr>
                <a:schemeClr val="accent2"/>
              </a:buClr>
              <a:buFont typeface="Arial" panose="020B0604020202020204" pitchFamily="34" charset="0"/>
              <a:buChar char="•"/>
            </a:pPr>
            <a:r>
              <a:rPr lang="en-GB" sz="3200" dirty="0"/>
              <a:t>word counts</a:t>
            </a:r>
          </a:p>
          <a:p>
            <a:pPr marL="1428750" lvl="2" indent="-514350">
              <a:buClr>
                <a:schemeClr val="accent2"/>
              </a:buClr>
              <a:buFont typeface="Arial" panose="020B0604020202020204" pitchFamily="34" charset="0"/>
              <a:buChar char="•"/>
            </a:pPr>
            <a:r>
              <a:rPr lang="en-GB" sz="3200" dirty="0"/>
              <a:t>number of marks</a:t>
            </a:r>
          </a:p>
          <a:p>
            <a:pPr>
              <a:buClr>
                <a:schemeClr val="accent2"/>
              </a:buClr>
            </a:pPr>
            <a:endParaRPr lang="en-US" sz="3200" dirty="0"/>
          </a:p>
          <a:p>
            <a:pPr marL="514350" indent="-514350">
              <a:buClr>
                <a:schemeClr val="accent2"/>
              </a:buClr>
              <a:buFont typeface="+mj-lt"/>
              <a:buAutoNum type="alphaLcParenR" startAt="2"/>
            </a:pPr>
            <a:r>
              <a:rPr lang="en-GB" sz="3200" dirty="0"/>
              <a:t>Share what you found in a discussion with the whole group</a:t>
            </a:r>
          </a:p>
        </p:txBody>
      </p:sp>
    </p:spTree>
    <p:extLst>
      <p:ext uri="{BB962C8B-B14F-4D97-AF65-F5344CB8AC3E}">
        <p14:creationId xmlns:p14="http://schemas.microsoft.com/office/powerpoint/2010/main" val="2945925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8</a:t>
            </a:fld>
            <a:endParaRPr lang="en-GB" dirty="0"/>
          </a:p>
        </p:txBody>
      </p:sp>
      <p:sp>
        <p:nvSpPr>
          <p:cNvPr id="4" name="Rectangle 3"/>
          <p:cNvSpPr/>
          <p:nvPr/>
        </p:nvSpPr>
        <p:spPr>
          <a:xfrm>
            <a:off x="703479" y="1616793"/>
            <a:ext cx="10507860" cy="4401205"/>
          </a:xfrm>
          <a:prstGeom prst="rect">
            <a:avLst/>
          </a:prstGeom>
        </p:spPr>
        <p:txBody>
          <a:bodyPr wrap="square">
            <a:spAutoFit/>
          </a:bodyPr>
          <a:lstStyle/>
          <a:p>
            <a:pPr lvl="0">
              <a:defRPr/>
            </a:pPr>
            <a:r>
              <a:rPr lang="en-US" sz="2800" dirty="0">
                <a:ea typeface="Calibri" panose="020F0502020204030204" pitchFamily="34" charset="0"/>
                <a:cs typeface="Times New Roman" panose="02020603050405020304" pitchFamily="18" charset="0"/>
              </a:rPr>
              <a:t>What is feedback? It is information students get </a:t>
            </a:r>
            <a:r>
              <a:rPr lang="en-GB" sz="2800" dirty="0">
                <a:ea typeface="Calibri" panose="020F0502020204030204" pitchFamily="34" charset="0"/>
                <a:cs typeface="Times New Roman" panose="02020603050405020304" pitchFamily="18" charset="0"/>
              </a:rPr>
              <a:t>about how they are doing in their efforts to learn. Feedback is critical in helping students learn</a:t>
            </a:r>
            <a:r>
              <a:rPr lang="en-GB" sz="2800" dirty="0">
                <a:cs typeface="Times New Roman" panose="02020603050405020304" pitchFamily="18" charset="0"/>
              </a:rPr>
              <a:t> and to monitor and think about their own learning</a:t>
            </a:r>
            <a:endParaRPr lang="en-GB" sz="2800" dirty="0">
              <a:ea typeface="Calibri" panose="020F0502020204030204" pitchFamily="34" charset="0"/>
              <a:cs typeface="Times New Roman" panose="02020603050405020304" pitchFamily="18" charset="0"/>
            </a:endParaRPr>
          </a:p>
          <a:p>
            <a:pPr>
              <a:spcAft>
                <a:spcPts val="0"/>
              </a:spcAft>
              <a:tabLst>
                <a:tab pos="540385" algn="l"/>
              </a:tabLst>
            </a:pPr>
            <a:endParaRPr lang="en-GB" sz="2800" dirty="0">
              <a:latin typeface="+mj-lt"/>
              <a:ea typeface="Calibri" panose="020F0502020204030204" pitchFamily="34" charset="0"/>
              <a:cs typeface="Times New Roman" panose="02020603050405020304" pitchFamily="18" charset="0"/>
            </a:endParaRPr>
          </a:p>
          <a:p>
            <a:pPr>
              <a:spcAft>
                <a:spcPts val="0"/>
              </a:spcAft>
              <a:tabLst>
                <a:tab pos="540385" algn="l"/>
              </a:tabLst>
            </a:pPr>
            <a:r>
              <a:rPr lang="en-GB" sz="2800" dirty="0">
                <a:latin typeface="+mj-lt"/>
                <a:ea typeface="Calibri" panose="020F0502020204030204" pitchFamily="34" charset="0"/>
                <a:cs typeface="Times New Roman" panose="02020603050405020304" pitchFamily="18" charset="0"/>
              </a:rPr>
              <a:t>Feedback </a:t>
            </a:r>
            <a:r>
              <a:rPr lang="en-GB" sz="2800" dirty="0">
                <a:latin typeface="+mj-lt"/>
                <a:cs typeface="Times New Roman" panose="02020603050405020304" pitchFamily="18" charset="0"/>
              </a:rPr>
              <a:t>helps students learn by showing them: </a:t>
            </a:r>
          </a:p>
          <a:p>
            <a:pPr marL="457200" indent="-457200">
              <a:buClr>
                <a:schemeClr val="accent3"/>
              </a:buClr>
              <a:buFont typeface="Arial" panose="020B0604020202020204" pitchFamily="34" charset="0"/>
              <a:buChar char="•"/>
              <a:tabLst>
                <a:tab pos="540385" algn="l"/>
              </a:tabLst>
            </a:pPr>
            <a:r>
              <a:rPr lang="en-GB" sz="2800" dirty="0">
                <a:latin typeface="+mj-lt"/>
                <a:cs typeface="Times New Roman" panose="02020603050405020304" pitchFamily="18" charset="0"/>
              </a:rPr>
              <a:t>what is well done </a:t>
            </a:r>
          </a:p>
          <a:p>
            <a:pPr marL="457200" indent="-457200">
              <a:spcAft>
                <a:spcPts val="0"/>
              </a:spcAft>
              <a:buClr>
                <a:schemeClr val="accent3"/>
              </a:buClr>
              <a:buFont typeface="Arial" panose="020B0604020202020204" pitchFamily="34" charset="0"/>
              <a:buChar char="•"/>
              <a:tabLst>
                <a:tab pos="540385" algn="l"/>
              </a:tabLst>
            </a:pPr>
            <a:r>
              <a:rPr lang="en-GB" sz="2800" dirty="0">
                <a:latin typeface="+mj-lt"/>
                <a:cs typeface="Times New Roman" panose="02020603050405020304" pitchFamily="18" charset="0"/>
              </a:rPr>
              <a:t>what is incorrect</a:t>
            </a:r>
          </a:p>
          <a:p>
            <a:pPr marL="457200" indent="-457200">
              <a:spcAft>
                <a:spcPts val="0"/>
              </a:spcAft>
              <a:buClr>
                <a:schemeClr val="accent3"/>
              </a:buClr>
              <a:buFont typeface="Arial" panose="020B0604020202020204" pitchFamily="34" charset="0"/>
              <a:buChar char="•"/>
              <a:tabLst>
                <a:tab pos="540385" algn="l"/>
              </a:tabLst>
            </a:pPr>
            <a:r>
              <a:rPr lang="en-GB" sz="2800" dirty="0">
                <a:latin typeface="+mj-lt"/>
                <a:cs typeface="Times New Roman" panose="02020603050405020304" pitchFamily="18" charset="0"/>
              </a:rPr>
              <a:t>how to improve </a:t>
            </a:r>
            <a:endParaRPr lang="en-GB" dirty="0">
              <a:latin typeface="Arial" panose="020B0604020202020204" pitchFamily="34" charset="0"/>
              <a:ea typeface="Calibri" panose="020F0502020204030204" pitchFamily="34" charset="0"/>
              <a:cs typeface="Times New Roman" panose="02020603050405020304" pitchFamily="18" charset="0"/>
            </a:endParaRPr>
          </a:p>
          <a:p>
            <a:pPr>
              <a:spcAft>
                <a:spcPts val="0"/>
              </a:spcAft>
              <a:tabLst>
                <a:tab pos="540385" algn="l"/>
              </a:tabLst>
              <a:defRPr/>
            </a:pPr>
            <a:endParaRPr lang="en-GB" sz="2800" dirty="0">
              <a:cs typeface="Times New Roman" panose="02020603050405020304" pitchFamily="18" charset="0"/>
            </a:endParaRPr>
          </a:p>
          <a:p>
            <a:pPr>
              <a:spcAft>
                <a:spcPts val="0"/>
              </a:spcAft>
              <a:tabLst>
                <a:tab pos="540385" algn="l"/>
              </a:tabLst>
              <a:defRPr/>
            </a:pPr>
            <a:r>
              <a:rPr lang="en-GB" sz="2800" dirty="0">
                <a:cs typeface="Times New Roman" panose="02020603050405020304" pitchFamily="18" charset="0"/>
              </a:rPr>
              <a:t>Feedback should encourage students to do better </a:t>
            </a:r>
          </a:p>
        </p:txBody>
      </p:sp>
      <p:sp>
        <p:nvSpPr>
          <p:cNvPr id="7" name="TextBox 6"/>
          <p:cNvSpPr txBox="1"/>
          <p:nvPr/>
        </p:nvSpPr>
        <p:spPr>
          <a:xfrm>
            <a:off x="8266922" y="2873829"/>
            <a:ext cx="914400" cy="914400"/>
          </a:xfrm>
          <a:prstGeom prst="rect">
            <a:avLst/>
          </a:prstGeom>
        </p:spPr>
        <p:txBody>
          <a:bodyPr vert="horz" wrap="none" lIns="0" tIns="0" rIns="0" bIns="0" rtlCol="0">
            <a:noAutofit/>
          </a:bodyPr>
          <a:lstStyle/>
          <a:p>
            <a:pPr marL="0" indent="0">
              <a:buNone/>
            </a:pPr>
            <a:endParaRPr lang="en-GB" sz="2000" dirty="0">
              <a:solidFill>
                <a:schemeClr val="bg1"/>
              </a:solidFill>
            </a:endParaRPr>
          </a:p>
        </p:txBody>
      </p:sp>
      <p:sp>
        <p:nvSpPr>
          <p:cNvPr id="6" name="Title 2">
            <a:extLst>
              <a:ext uri="{FF2B5EF4-FFF2-40B4-BE49-F238E27FC236}">
                <a16:creationId xmlns:a16="http://schemas.microsoft.com/office/drawing/2014/main" id="{C97764EA-5945-403E-8F18-82235110167D}"/>
              </a:ext>
            </a:extLst>
          </p:cNvPr>
          <p:cNvSpPr txBox="1">
            <a:spLocks/>
          </p:cNvSpPr>
          <p:nvPr/>
        </p:nvSpPr>
        <p:spPr>
          <a:xfrm>
            <a:off x="708449" y="959011"/>
            <a:ext cx="8883420"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pPr eaLnBrk="0" fontAlgn="base" hangingPunct="0">
              <a:lnSpc>
                <a:spcPct val="90000"/>
              </a:lnSpc>
              <a:spcBef>
                <a:spcPct val="0"/>
              </a:spcBef>
              <a:spcAft>
                <a:spcPct val="0"/>
              </a:spcAft>
            </a:pPr>
            <a:r>
              <a:rPr lang="en-GB" sz="4000" dirty="0">
                <a:solidFill>
                  <a:srgbClr val="D60077"/>
                </a:solidFill>
              </a:rPr>
              <a:t>2. Why do we give feedback?</a:t>
            </a:r>
          </a:p>
        </p:txBody>
      </p:sp>
    </p:spTree>
    <p:extLst>
      <p:ext uri="{BB962C8B-B14F-4D97-AF65-F5344CB8AC3E}">
        <p14:creationId xmlns:p14="http://schemas.microsoft.com/office/powerpoint/2010/main" val="259872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9</a:t>
            </a:fld>
            <a:endParaRPr lang="en-GB" dirty="0"/>
          </a:p>
        </p:txBody>
      </p:sp>
      <p:sp>
        <p:nvSpPr>
          <p:cNvPr id="3" name="Title 2"/>
          <p:cNvSpPr>
            <a:spLocks noGrp="1"/>
          </p:cNvSpPr>
          <p:nvPr>
            <p:ph type="title"/>
          </p:nvPr>
        </p:nvSpPr>
        <p:spPr>
          <a:xfrm>
            <a:off x="864566" y="817365"/>
            <a:ext cx="8883420" cy="671007"/>
          </a:xfrm>
        </p:spPr>
        <p:txBody>
          <a:bodyPr/>
          <a:lstStyle/>
          <a:p>
            <a:r>
              <a:rPr lang="en-GB" sz="3600" dirty="0">
                <a:solidFill>
                  <a:schemeClr val="accent3"/>
                </a:solidFill>
              </a:rPr>
              <a:t>Different types of feedback</a:t>
            </a:r>
            <a:endParaRPr lang="en-GB" sz="3600" dirty="0"/>
          </a:p>
        </p:txBody>
      </p:sp>
      <p:sp>
        <p:nvSpPr>
          <p:cNvPr id="5" name="Title 2"/>
          <p:cNvSpPr txBox="1">
            <a:spLocks/>
          </p:cNvSpPr>
          <p:nvPr/>
        </p:nvSpPr>
        <p:spPr>
          <a:xfrm>
            <a:off x="708449" y="3329313"/>
            <a:ext cx="7391526" cy="671007"/>
          </a:xfrm>
          <a:prstGeom prst="rect">
            <a:avLst/>
          </a:prstGeom>
        </p:spPr>
        <p:txBody>
          <a:bodyPr vert="horz" lIns="0" tIns="0" rIns="0" bIns="0" rtlCol="0" anchor="t">
            <a:noAutofit/>
          </a:bodyPr>
          <a:lst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a:lstStyle>
          <a:p>
            <a:endParaRPr lang="en-GB" dirty="0"/>
          </a:p>
        </p:txBody>
      </p:sp>
      <p:sp>
        <p:nvSpPr>
          <p:cNvPr id="6" name="Rectangle 5">
            <a:extLst>
              <a:ext uri="{FF2B5EF4-FFF2-40B4-BE49-F238E27FC236}">
                <a16:creationId xmlns:a16="http://schemas.microsoft.com/office/drawing/2014/main" id="{948D3413-7406-463F-A50A-29B3BEFDD42F}"/>
              </a:ext>
            </a:extLst>
          </p:cNvPr>
          <p:cNvSpPr/>
          <p:nvPr/>
        </p:nvSpPr>
        <p:spPr>
          <a:xfrm>
            <a:off x="1039439" y="1858530"/>
            <a:ext cx="9594576" cy="4227952"/>
          </a:xfrm>
          <a:prstGeom prst="rect">
            <a:avLst/>
          </a:prstGeom>
        </p:spPr>
        <p:txBody>
          <a:bodyPr wrap="square">
            <a:spAutoFit/>
          </a:bodyPr>
          <a:lstStyle/>
          <a:p>
            <a:pPr marL="285750" indent="-285750">
              <a:lnSpc>
                <a:spcPct val="107000"/>
              </a:lnSpc>
              <a:spcAft>
                <a:spcPts val="800"/>
              </a:spcAft>
              <a:buClr>
                <a:schemeClr val="accent3"/>
              </a:buClr>
              <a:buFont typeface="Arial" panose="020B0604020202020204" pitchFamily="34" charset="0"/>
              <a:buChar char="•"/>
            </a:pPr>
            <a:r>
              <a:rPr lang="en-GB" sz="3200" dirty="0"/>
              <a:t>Tutor marking and feedback</a:t>
            </a:r>
          </a:p>
          <a:p>
            <a:pPr marL="285750" lvl="0" indent="-285750">
              <a:lnSpc>
                <a:spcPct val="107000"/>
              </a:lnSpc>
              <a:spcAft>
                <a:spcPts val="800"/>
              </a:spcAft>
              <a:buClr>
                <a:schemeClr val="accent3"/>
              </a:buClr>
              <a:buFont typeface="Arial" panose="020B0604020202020204" pitchFamily="34" charset="0"/>
              <a:buChar char="•"/>
            </a:pPr>
            <a:r>
              <a:rPr lang="en-GB" sz="3200" dirty="0"/>
              <a:t>Other opportunities for feedback in distance learning</a:t>
            </a:r>
          </a:p>
          <a:p>
            <a:pPr marL="742950" lvl="1" indent="-285750">
              <a:lnSpc>
                <a:spcPct val="107000"/>
              </a:lnSpc>
              <a:spcAft>
                <a:spcPts val="800"/>
              </a:spcAft>
              <a:buClr>
                <a:schemeClr val="accent3"/>
              </a:buClr>
              <a:buFont typeface="Arial" panose="020B0604020202020204" pitchFamily="34" charset="0"/>
              <a:buChar char="•"/>
            </a:pPr>
            <a:r>
              <a:rPr lang="en-GB" sz="3200" dirty="0"/>
              <a:t>In-text questions and activities</a:t>
            </a:r>
          </a:p>
          <a:p>
            <a:pPr marL="742950" lvl="1" indent="-285750">
              <a:lnSpc>
                <a:spcPct val="107000"/>
              </a:lnSpc>
              <a:spcAft>
                <a:spcPts val="800"/>
              </a:spcAft>
              <a:buClr>
                <a:schemeClr val="accent3"/>
              </a:buClr>
              <a:buFont typeface="Arial" panose="020B0604020202020204" pitchFamily="34" charset="0"/>
              <a:buChar char="•"/>
            </a:pPr>
            <a:r>
              <a:rPr lang="en-GB" sz="3200" dirty="0"/>
              <a:t>Self assessment questions</a:t>
            </a:r>
          </a:p>
          <a:p>
            <a:pPr marL="742950" lvl="1" indent="-285750">
              <a:lnSpc>
                <a:spcPct val="107000"/>
              </a:lnSpc>
              <a:spcAft>
                <a:spcPts val="800"/>
              </a:spcAft>
              <a:buClr>
                <a:schemeClr val="accent3"/>
              </a:buClr>
              <a:buFont typeface="Arial" panose="020B0604020202020204" pitchFamily="34" charset="0"/>
              <a:buChar char="•"/>
            </a:pPr>
            <a:r>
              <a:rPr lang="en-GB" sz="3200" dirty="0"/>
              <a:t>Online questions, with responses and hints</a:t>
            </a:r>
          </a:p>
          <a:p>
            <a:pPr lvl="1">
              <a:lnSpc>
                <a:spcPct val="107000"/>
              </a:lnSpc>
              <a:spcAft>
                <a:spcPts val="800"/>
              </a:spcAft>
            </a:pPr>
            <a:endParaRPr lang="en-GB" sz="2800" dirty="0"/>
          </a:p>
        </p:txBody>
      </p:sp>
    </p:spTree>
    <p:extLst>
      <p:ext uri="{BB962C8B-B14F-4D97-AF65-F5344CB8AC3E}">
        <p14:creationId xmlns:p14="http://schemas.microsoft.com/office/powerpoint/2010/main" val="704088540"/>
      </p:ext>
    </p:extLst>
  </p:cSld>
  <p:clrMapOvr>
    <a:masterClrMapping/>
  </p:clrMapOvr>
</p:sld>
</file>

<file path=ppt/theme/theme1.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2.xml><?xml version="1.0" encoding="utf-8"?>
<a:theme xmlns:a="http://schemas.openxmlformats.org/drawingml/2006/main" name="2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3963</TotalTime>
  <Words>667</Words>
  <Application>Microsoft Office PowerPoint</Application>
  <PresentationFormat>Widescreen</PresentationFormat>
  <Paragraphs>119</Paragraphs>
  <Slides>15</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Helvetica</vt:lpstr>
      <vt:lpstr>Lucida Grande</vt:lpstr>
      <vt:lpstr>1_Office Theme</vt:lpstr>
      <vt:lpstr>2_Office Theme</vt:lpstr>
      <vt:lpstr>Assessment for distance learning (ADL) 2:  Guidance and feedback</vt:lpstr>
      <vt:lpstr>Assessment for distance learning (ADL)</vt:lpstr>
      <vt:lpstr>Sessions 1 and 2</vt:lpstr>
      <vt:lpstr>Learning outcomes</vt:lpstr>
      <vt:lpstr>Recap and reminder from yesterday   Assessment</vt:lpstr>
      <vt:lpstr> The role of guidance </vt:lpstr>
      <vt:lpstr>Activity: Review the question guidance</vt:lpstr>
      <vt:lpstr>PowerPoint Presentation</vt:lpstr>
      <vt:lpstr>Different types of feedback</vt:lpstr>
      <vt:lpstr>The Open University assessment system</vt:lpstr>
      <vt:lpstr>Feedback: Some Open University examples </vt:lpstr>
      <vt:lpstr>Feedback: Some Open University examples </vt:lpstr>
      <vt:lpstr>Activity: Evaluating tutor feedback</vt:lpstr>
      <vt:lpstr>Summary</vt:lpstr>
      <vt:lpstr>Questions?  Thank you!        </vt:lpstr>
    </vt:vector>
  </TitlesOfParts>
  <Company>The Open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IDO Meeting 19th December 2016</dc:title>
  <dc:creator>Pam.Furniss</dc:creator>
  <cp:lastModifiedBy>Rachel.Rogers</cp:lastModifiedBy>
  <cp:revision>210</cp:revision>
  <cp:lastPrinted>2019-04-01T18:13:01Z</cp:lastPrinted>
  <dcterms:created xsi:type="dcterms:W3CDTF">2018-08-10T13:37:43Z</dcterms:created>
  <dcterms:modified xsi:type="dcterms:W3CDTF">2021-05-13T18:14:29Z</dcterms:modified>
</cp:coreProperties>
</file>