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FA0D6-190A-BAF1-F5DB-DA52C9766C5D}" v="6" dt="2026-02-09T14:29:50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5" autoAdjust="0"/>
    <p:restoredTop sz="86422" autoAdjust="0"/>
  </p:normalViewPr>
  <p:slideViewPr>
    <p:cSldViewPr snapToGrid="0">
      <p:cViewPr>
        <p:scale>
          <a:sx n="94" d="100"/>
          <a:sy n="94" d="100"/>
        </p:scale>
        <p:origin x="368" y="152"/>
      </p:cViewPr>
      <p:guideLst/>
    </p:cSldViewPr>
  </p:slideViewPr>
  <p:outlineViewPr>
    <p:cViewPr>
      <p:scale>
        <a:sx n="33" d="100"/>
        <a:sy n="33" d="100"/>
      </p:scale>
      <p:origin x="0" y="-56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custSel addSld delSld modSld">
      <pc:chgData name="Alexander Deliukov" userId="d5fda0f2-1d08-4016-b7e9-bb882f168707" providerId="ADAL" clId="{FE9DFF45-01DC-45CC-A80A-B50597210401}" dt="2026-01-27T15:16:57.760" v="40" actId="1076"/>
      <pc:docMkLst>
        <pc:docMk/>
      </pc:docMkLst>
      <pc:sldChg chg="modSp add del mod">
        <pc:chgData name="Alexander Deliukov" userId="d5fda0f2-1d08-4016-b7e9-bb882f168707" providerId="ADAL" clId="{FE9DFF45-01DC-45CC-A80A-B50597210401}" dt="2026-01-27T15:15:31.959" v="21" actId="120"/>
        <pc:sldMkLst>
          <pc:docMk/>
          <pc:sldMk cId="762437489" sldId="626"/>
        </pc:sldMkLst>
        <pc:spChg chg="mod">
          <ac:chgData name="Alexander Deliukov" userId="d5fda0f2-1d08-4016-b7e9-bb882f168707" providerId="ADAL" clId="{FE9DFF45-01DC-45CC-A80A-B50597210401}" dt="2026-01-27T15:15:31.959" v="21" actId="120"/>
          <ac:spMkLst>
            <pc:docMk/>
            <pc:sldMk cId="762437489" sldId="626"/>
            <ac:spMk id="2" creationId="{FFC334A6-DBAB-A543-12EB-79F451596E4F}"/>
          </ac:spMkLst>
        </pc:spChg>
      </pc:sldChg>
      <pc:sldChg chg="modSp add del modNotes">
        <pc:chgData name="Alexander Deliukov" userId="d5fda0f2-1d08-4016-b7e9-bb882f168707" providerId="ADAL" clId="{FE9DFF45-01DC-45CC-A80A-B50597210401}" dt="2026-01-27T15:15:54.215" v="23"/>
        <pc:sldMkLst>
          <pc:docMk/>
          <pc:sldMk cId="1833866021" sldId="643"/>
        </pc:sldMkLst>
        <pc:spChg chg="mod">
          <ac:chgData name="Alexander Deliukov" userId="d5fda0f2-1d08-4016-b7e9-bb882f168707" providerId="ADAL" clId="{FE9DFF45-01DC-45CC-A80A-B50597210401}" dt="2026-01-27T15:15:54.215" v="23"/>
          <ac:spMkLst>
            <pc:docMk/>
            <pc:sldMk cId="1833866021" sldId="643"/>
            <ac:spMk id="4" creationId="{C6FF838B-BFE6-EDA6-76BC-6105074602D6}"/>
          </ac:spMkLst>
        </pc:spChg>
      </pc:sldChg>
      <pc:sldChg chg="modSp add del mod">
        <pc:chgData name="Alexander Deliukov" userId="d5fda0f2-1d08-4016-b7e9-bb882f168707" providerId="ADAL" clId="{FE9DFF45-01DC-45CC-A80A-B50597210401}" dt="2026-01-27T15:16:57.760" v="40" actId="1076"/>
        <pc:sldMkLst>
          <pc:docMk/>
          <pc:sldMk cId="3900357193" sldId="648"/>
        </pc:sldMkLst>
        <pc:spChg chg="mod">
          <ac:chgData name="Alexander Deliukov" userId="d5fda0f2-1d08-4016-b7e9-bb882f168707" providerId="ADAL" clId="{FE9DFF45-01DC-45CC-A80A-B50597210401}" dt="2026-01-27T15:16:57.760" v="40" actId="1076"/>
          <ac:spMkLst>
            <pc:docMk/>
            <pc:sldMk cId="3900357193" sldId="648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5:16:54.530" v="38" actId="1076"/>
          <ac:spMkLst>
            <pc:docMk/>
            <pc:sldMk cId="3900357193" sldId="648"/>
            <ac:spMk id="41" creationId="{D9C87595-16A2-4A0F-9DBB-4AF40FA3BA2C}"/>
          </ac:spMkLst>
        </pc:spChg>
      </pc:sldChg>
      <pc:sldChg chg="modSp add del">
        <pc:chgData name="Alexander Deliukov" userId="d5fda0f2-1d08-4016-b7e9-bb882f168707" providerId="ADAL" clId="{FE9DFF45-01DC-45CC-A80A-B50597210401}" dt="2026-01-27T15:15:38.522" v="22"/>
        <pc:sldMkLst>
          <pc:docMk/>
          <pc:sldMk cId="1215475497" sldId="649"/>
        </pc:sldMkLst>
        <pc:spChg chg="mod">
          <ac:chgData name="Alexander Deliukov" userId="d5fda0f2-1d08-4016-b7e9-bb882f168707" providerId="ADAL" clId="{FE9DFF45-01DC-45CC-A80A-B50597210401}" dt="2026-01-27T15:15:38.522" v="22"/>
          <ac:spMkLst>
            <pc:docMk/>
            <pc:sldMk cId="1215475497" sldId="649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B12FA0D6-190A-BAF1-F5DB-DA52C9766C5D}"/>
    <pc:docChg chg="modSld">
      <pc:chgData name="Alexander Deliukov" userId="S::alexander_think-e.be#ext#@flux50.onmicrosoft.com::bee075c1-faac-4166-8fcb-7b2057bad6f6" providerId="AD" clId="Web-{B12FA0D6-190A-BAF1-F5DB-DA52C9766C5D}" dt="2026-02-09T14:29:50.415" v="4" actId="14100"/>
      <pc:docMkLst>
        <pc:docMk/>
      </pc:docMkLst>
      <pc:sldChg chg="addSp delSp modSp">
        <pc:chgData name="Alexander Deliukov" userId="S::alexander_think-e.be#ext#@flux50.onmicrosoft.com::bee075c1-faac-4166-8fcb-7b2057bad6f6" providerId="AD" clId="Web-{B12FA0D6-190A-BAF1-F5DB-DA52C9766C5D}" dt="2026-02-09T14:29:50.415" v="4" actId="14100"/>
        <pc:sldMkLst>
          <pc:docMk/>
          <pc:sldMk cId="762437489" sldId="626"/>
        </pc:sldMkLst>
        <pc:picChg chg="add del mod">
          <ac:chgData name="Alexander Deliukov" userId="S::alexander_think-e.be#ext#@flux50.onmicrosoft.com::bee075c1-faac-4166-8fcb-7b2057bad6f6" providerId="AD" clId="Web-{B12FA0D6-190A-BAF1-F5DB-DA52C9766C5D}" dt="2026-02-09T14:29:30.337" v="1"/>
          <ac:picMkLst>
            <pc:docMk/>
            <pc:sldMk cId="762437489" sldId="626"/>
            <ac:picMk id="4" creationId="{A5A885D2-E5A9-0D05-9D13-34A9928CA563}"/>
          </ac:picMkLst>
        </pc:picChg>
        <pc:picChg chg="add mod">
          <ac:chgData name="Alexander Deliukov" userId="S::alexander_think-e.be#ext#@flux50.onmicrosoft.com::bee075c1-faac-4166-8fcb-7b2057bad6f6" providerId="AD" clId="Web-{B12FA0D6-190A-BAF1-F5DB-DA52C9766C5D}" dt="2026-02-09T14:29:50.415" v="4" actId="14100"/>
          <ac:picMkLst>
            <pc:docMk/>
            <pc:sldMk cId="762437489" sldId="626"/>
            <ac:picMk id="5" creationId="{2093672C-16EF-99CE-1EDA-70F6FBC54E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Edytowanie stylu tekstu głównego</a:t>
            </a:r>
          </a:p>
          <a:p>
            <a:pPr lvl="1"/>
            <a:r>
              <a:rPr lang="ko-KR" altLang="en-US"/>
              <a:t>Drugi poziom</a:t>
            </a:r>
          </a:p>
          <a:p>
            <a:pPr lvl="2"/>
            <a:r>
              <a:rPr lang="ko-KR" altLang="en-US"/>
              <a:t>Trzeci poziom</a:t>
            </a:r>
          </a:p>
          <a:p>
            <a:pPr lvl="3"/>
            <a:r>
              <a:rPr lang="ko-KR" altLang="en-US"/>
              <a:t>Czwarty poziom</a:t>
            </a:r>
          </a:p>
          <a:p>
            <a:pPr lvl="4"/>
            <a:r>
              <a:rPr lang="ko-KR" altLang="en-US"/>
              <a:t>Piąty poziom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dvice/solar-panel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sciencecentre.org/our-blog/energy-saving-tips-for-kid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articles/zxxg3j6#zsmjh4j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kvenergy.com/blog/sustainable-landscaping-idea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hub.co.uk/blog/how-landlords-can-create-energy-efficient-propertie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ily_net_metering.png" TargetMode="External"/><Relationship Id="rId13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commons.wikimedia.org/w/index.php?curid=11993528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enecomedia/5600325194/" TargetMode="External"/><Relationship Id="rId4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9" Type="http://schemas.openxmlformats.org/officeDocument/2006/relationships/hyperlink" Target="https://creativecommons.org/licenses/by-sa/3.0/deed.en" TargetMode="External"/></Relationships>
</file>

<file path=ppt/notesSlides/_rels/notes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www.pexels.com/photo/vertical-forest-residential-skyscrapers-in-milan-italy-19579742/" TargetMode="External"/><Relationship Id="rId7" Type="http://schemas.openxmlformats.org/officeDocument/2006/relationships/hyperlink" Target="https://www.flickr.com/photos/jirka_matousek/50749644658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thebetterday4u/51174493609/in/photolist-2Hsku-d8MLGY-2g2Evun-2g2Ey3Y-2g2Ew9U-2kY7E4k-2kXZ9GG-2kY9cGj-V3w587-2kY4Lug-2dohZqx-7nGu5-2osSaWJ-29iEFg-fMVrz-2oiaDBr-2oMJ7Lb-5bG5rE-2kvmnH5-4TEpSW-fPFSBx-4Tbyib-FQo2Nu-3mnd3-2m14AXo-2iNznNK-4eY2Vj-2k3DLTG-2okiw8V-c4t8fE-2m6vnHC-2nCjkK1-GWnJks-2nfDJjQ-2jMsD4k-2aQvgoe-ePzjq-2qzRq1S-2qgAaJ8-2gssWMj-2mXd4wc-7FKzGD-29e47rR-9dtn7V-2mYRqic-8pMQHn-22J2TDQ-2hjf54F-2pUHkFe-2qzRq2J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www.flickr.com/photos/vizpix/4544572654/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cience.howstuffworks.com/environmental/green-tech/sustainable/smart-power-strip.ht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Zaangażuj się w cyfrową transformację energetyczną: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9 prostych kroków dla właścicieli domów i wynajmujących 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77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Stawanie się prosumentem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Prosument to osoba, która zarówno wytwarza, jak i zużywa energię.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Na przykład, jeśli zainwestujesz w systemy energii odnawialnej, takie jak panele słoneczne, będziesz wytwarzać własną energię elektryczną. Zmniejsza to zależność od sieci energetycznej. Możesz również odsprzedawać nadwyżki energii przedsiębiorstwom energetycznym.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Zainstalowanie paneli słonecznych może podnieść wartość Twojej nieruchomości.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Jeśli jesteś właścicielem nieruchomości, instalacja paneli słonecznych może również przyciągnąć najemców dbających o środowisko.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Możesz skorzystać z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kalkulatora paneli słonecznych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 Energy Saving Trust, aby sprawdzić, czy panele słoneczne są dla Ciebie odpowiednim rozwiązaniem.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09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Współpraca: Wspólnoty energetyczne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W jaki sposób przystąpienie do wspólnoty energetycznej może zwiększyć efektywność energetyczną i oszczędności kosztów?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70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Współpraca: Wspólnoty energetyczne 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Społeczności energetyczne wspólnie inwestują w projekty związane z energią odnawialną, dzielą się zasobami i wspierają się nawzajem w ograniczaniu zużycia energii.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W Europie istnieją tysiące społeczności energetycznych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Dołącz do społeczności energetycznej lub załóż ją, aby współpracować z sąsiadami w zakresie inicjatyw związanych z oszczędzaniem energii. </a:t>
            </a:r>
            <a:endParaRPr lang="en-US" sz="1200" dirty="0">
              <a:ea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Dzięki współpracy członkowie mogą czerpać korzyści ze wspólnej wiedzy, siły nabywczej wynikającej z zakupów hurtowych oraz zbiorowych negocjacji w celu uzyskania lepszych stawek za energię.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81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Wspieranie innych w oszczędzaniu energii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Jak możesz wspierać innych w stosowaniu praktyk oszczędzania energii?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78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Wspieranie innych w oszczędzaniu energii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Zachęcaj osoby, z którymi mieszkasz lub swoich najemców, aby zrozumieli, w jaki sposób i kiedy zużywają energię.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Nigdy nie jest się za młodym, aby myśleć o oszczędzaniu energii! Przeczytaj kilka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wskazówek dotyczących oszczędzania energii dla dzieci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lub zapoznaj się z artykułem BBC Bitesize na temat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  <a:hlinkClick r:id="rId4"/>
              </a:rPr>
              <a:t>oszczędzania energii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Jeśli jesteś właścicielem nieruchomości, możesz rozważyć zaoferowanie zachęt dla najemców, którzy aktywnie uczestniczą w inicjatywach związanych z oszczędzaniem energii, takich jak obniżka czynszu lub kredyty na opłaty za media. </a:t>
            </a:r>
            <a:endParaRPr lang="en-GB" sz="1200" noProof="0" dirty="0">
              <a:ea typeface="Public Sans"/>
            </a:endParaRPr>
          </a:p>
          <a:p>
            <a:pPr latinLnBrk="0"/>
            <a:endParaRPr lang="en-GB" sz="1200" noProof="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https://www.glasgowsciencecentre.org/our-blog/energy-saving-tips-for-kids</a:t>
            </a:r>
          </a:p>
          <a:p>
            <a:r>
              <a:rPr lang="en-GB" dirty="0"/>
              <a:t>https://www.bbc.co.uk/bitesize/articles/zxxg3j6#zsmjh4j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51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6. Energooszczędne zagospodarowanie terenu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W jaki sposób energooszczędne zagospodarowanie terenu może obniżyć koszty energii i poprawić komfort?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607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6. Energooszczędne zagospodarowanie terenu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Sposób zagospodarowania przestrzeni zewnętrznej może przyczynić się do zmniejszenia zużycia energii, jednocześnie zwiększając komfort i różnorodność biologiczną.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Na przykład: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Sadzenie drzew może pomóc w chłodzeniu budynków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Wykorzystanie roślin odpornych na suszę może zmniejszyć zużycie wody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Architektura krajobrazu może również służyć poprawie izolacji i zmniejszeniu zapotrzebowania na ogrzewanie i chłodzenie.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Dowiedz się więcej o projektowaniu krajobrazu z uwzględnieniem efektywności energetycznej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  <a:endParaRPr lang="en-US" sz="2200" dirty="0">
              <a:solidFill>
                <a:srgbClr val="2B2C30"/>
              </a:solidFill>
              <a:cs typeface="Segoe UI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https://bkvenergy.com/blog/sustainable-landscaping-ideas/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85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Regularna konserwacja i przeglądy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Dlaczego regularna konserwacja i przeglądy są ważne dla efektywności energetycznej?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26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Regularna konserwacja i przeglądy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Konserwacja domu lub nieruchomości jest bardzo ważna.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Należy rozważyć regularną konserwację i przeglądy systemów ogrzewania, wentylacji i </a:t>
            </a:r>
            <a:r>
              <a:rPr lang="en-US" sz="1200" dirty="0" err="1">
                <a:solidFill>
                  <a:srgbClr val="2B2C30"/>
                </a:solidFill>
                <a:ea typeface="Public Sans"/>
                <a:cs typeface="Segoe UI"/>
              </a:rPr>
              <a:t>klimatyzacji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 (HVAC), izolacji i okien, aby zapewnić ich sprawne działanie.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Wszelkie problemy należy rozwiązywać niezwłocznie, aby zapobiec marnowaniu energii i utrzymać optymalną wydajność domu.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cs typeface="Segoe UI"/>
              </a:rPr>
              <a:t>Rozważając modernizację domu, zakup nowych systemów i urządzeń, należy</a:t>
            </a:r>
            <a:r>
              <a:rPr lang="en-US" sz="1200" dirty="0" err="1">
                <a:solidFill>
                  <a:srgbClr val="2B2C30"/>
                </a:solidFill>
                <a:cs typeface="Segoe UI"/>
              </a:rPr>
              <a:t> priorytetowo traktować </a:t>
            </a:r>
            <a:r>
              <a:rPr lang="en-US" sz="1200" dirty="0">
                <a:solidFill>
                  <a:srgbClr val="2B2C30"/>
                </a:solidFill>
                <a:cs typeface="Segoe UI"/>
              </a:rPr>
              <a:t>efektywność energetyczną.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36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Przejście na energooszczędne oświetlenie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Jakie są korzyści z przejścia na inteligentne i energooszczędne oświetlenie? 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26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Jeśli jesteś właścicielem domu lub wynajmujesz nieruchomość najemcom, możesz się zastanawiać, jak – i dlaczego – warto zaangażować się w cyfrową transformację energetyczną.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Cyfrowa transformacja energetyczna pozwala Tobie i Twoim najemcom lepiej zrozumieć zużycie energii. Dzięki tej wiedzy możemy podejmować świadome decyzje dotyczące oszczędzania energii bez niedogodności i utraty komfortu. Inwestycja w nieruchomość może również oznaczać duże oszczędności w dłuższej perspektywie!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W tej krótkiej prezentacji omówimy: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Dlaczego warto inwestować w cyfrowe technologie energetyczne. </a:t>
            </a:r>
          </a:p>
          <a:p>
            <a:pPr marL="457200" indent="-457200" latinLnBrk="0">
              <a:buChar char="•"/>
            </a:pPr>
            <a:r>
              <a:rPr lang="en-GB" sz="1200" dirty="0"/>
              <a:t>Możliwości i korzyści płynące z inwestowania w swoją nieruchomość. </a:t>
            </a:r>
          </a:p>
          <a:p>
            <a:pPr marL="457200" indent="-457200" latinLnBrk="0">
              <a:buChar char="•"/>
            </a:pPr>
            <a:r>
              <a:rPr lang="en-GB" sz="1200" dirty="0"/>
              <a:t>Proste kroki, które możesz podjąć, aby zrozumieć i zmniejszyć swoje zużycie energii, a tym samym potencjalnie zaoszczędzić pieniądze.</a:t>
            </a:r>
          </a:p>
          <a:p>
            <a:pPr marL="457200" indent="-457200" latinLnBrk="0">
              <a:buChar char="•"/>
            </a:pPr>
            <a:r>
              <a:rPr lang="en-GB" sz="1200" dirty="0"/>
              <a:t>Jeśli wynajmujesz swoją nieruchomość, jak możesz pomóc najemcom w oszczędzaniu energii. </a:t>
            </a:r>
          </a:p>
          <a:p>
            <a:pPr latinLnBrk="0"/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11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Przejście na energooszczędne oświetlenie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Żarówki LED zużywają znacznie mniej energii i mają dłuższą żywotność, co pozwala obniżyć koszty konserwacji i zużycie energii.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Rozważ wymianę tradycyjnych żarówek na inteligentne i energooszczędne oświetlenie LED.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cs typeface="Segoe UI"/>
              </a:rPr>
              <a:t>Inteligentne żarówki mogą zwiększać świadomość zużycia energii i zachęcać do oszczędzania energii, ponieważ można nimi sterować zdalnie.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466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Wdrażanie rozwiązań w zakresie energii odnawialnej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Jakie są korzyści z wdrażania rozwiązań w zakresie energii odnawialnej?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1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9. Wdrażanie rozwiązań w zakresie energii odnawialnej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Rozwiązania w zakresie energii odnawialnej, takie jak instalacja paneli słonecznych lub turbin wiatrowych, wspierają wytwarzanie czystej energii.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Zmniejszenie zależności od sieci energetycznej i obniżenie kosztów energii pozwala zaoszczędzić pieniądze.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Rozwiązania w zakresie energii odnawialnej mogą być atrakcyjne dla najemców dbających o środowisko lub potencjalnych nabywców, gdy sprzedajesz swój dom.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Wszystkim właścicielom nieruchomości przydadzą się porady zawarte w artykule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Jak właściciele nieruchomości mogą stworzyć energooszczędne nieruchomości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endParaRPr lang="en-GB" dirty="0"/>
          </a:p>
          <a:p>
            <a:r>
              <a:rPr lang="en-GB" dirty="0"/>
              <a:t>https://www.renewableenergyhub.co.uk/blog/how-landlords-can-create-energy-efficient-properties </a:t>
            </a:r>
          </a:p>
          <a:p>
            <a:r>
              <a:rPr lang="en-GB" dirty="0"/>
              <a:t>https://energysavingtrust.org.uk/advice/solar-panels/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486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Kolejne kroki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Jeśli chcesz dowiedzieć się więcej na temat cyfrowej transformacji energetycznej, przydatne mogą okazać się następujące zasoby: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Zapoznaj się z zestawem krótkich kursów Every1: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Podstawy cyfrowej energii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broszurę informacyjną Every1 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„Czym jest społeczność energetyczna i dlaczego warto do niej dołączyć?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Przeczytaj artykuł Energy Monitor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„Obalamy mity dotyczące technologii energii odnawialnej</a:t>
            </a:r>
            <a:r>
              <a:rPr lang="en-US" altLang="ko-KR" sz="1200" i="1" dirty="0">
                <a:solidFill>
                  <a:srgbClr val="373737"/>
                </a:solidFill>
              </a:rPr>
              <a:t>”.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Dowiedz się więcej o materiałach edukacyjnych projektu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331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latinLnBrk="0"/>
            <a:r>
              <a:rPr lang="en-GB" dirty="0"/>
              <a:t>Niniejszy zestaw slajdów </a:t>
            </a:r>
            <a:r>
              <a:rPr lang="en-GB" i="1" dirty="0"/>
              <a:t>„Zaangażuj się w cyfrową transformację energetyczną: 10 prostych kroków dla właścicieli domów i wynajmujących” </a:t>
            </a:r>
            <a:r>
              <a:rPr lang="en-GB" dirty="0"/>
              <a:t>został opracowany w ramach projektu Every1 i jest objęty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dom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Loraine i Marka 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Papier obok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Lukasa na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Dlaczego warto inwestować w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technologie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cyfrowe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?: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autorstwa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jest objęty licencją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Zrozumienie własnego zużycia energii: </a:t>
            </a:r>
            <a:r>
              <a:rPr lang="en-GB" dirty="0">
                <a:solidFill>
                  <a:srgbClr val="242424"/>
                </a:solidFill>
                <a:hlinkClick r:id="rId8"/>
              </a:rPr>
              <a:t>Daily net metering.png </a:t>
            </a:r>
            <a:r>
              <a:rPr lang="en-GB" dirty="0">
                <a:solidFill>
                  <a:srgbClr val="242424"/>
                </a:solidFill>
              </a:rPr>
              <a:t>autorstwa Delphi234 na licencji </a:t>
            </a:r>
            <a:r>
              <a:rPr lang="en-GB" dirty="0">
                <a:solidFill>
                  <a:srgbClr val="242424"/>
                </a:solidFill>
                <a:hlinkClick r:id="rId9"/>
              </a:rPr>
              <a:t>CC BY-SA 3.0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Zostań prosumentem: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Energia słoneczna, Amersfoort </a:t>
            </a:r>
            <a:r>
              <a:rPr lang="en-GB" dirty="0">
                <a:solidFill>
                  <a:srgbClr val="242424"/>
                </a:solidFill>
              </a:rPr>
              <a:t>autorstwa Eneco Group na licencji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Współpraca: Grupy energetyczne: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Raport dotyczący społeczności energetycznych.jpg </a:t>
            </a:r>
            <a:r>
              <a:rPr lang="en-GB" dirty="0">
                <a:solidFill>
                  <a:srgbClr val="242424"/>
                </a:solidFill>
              </a:rPr>
              <a:t>autorstwa Joint Research Centre (JRC) jest objęty licencją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CC BY-SA 4.0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Wspieranie innych w oszczędzaniu energii: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13"/>
              </a:rPr>
              <a:t>rachunki za prąd z żarówką i kalkulatorem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autorstwa Uswitch.com Images jest </a:t>
            </a:r>
            <a:r>
              <a:rPr lang="en-GB" dirty="0">
                <a:solidFill>
                  <a:srgbClr val="242424"/>
                </a:solidFill>
              </a:rPr>
              <a:t>objęte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Obraz został przycięty.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C076-5568-11C7-637A-4FC27F0A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78696-0E21-77A1-9189-23747D4FC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F1581-5471-3531-8D5E-1126FB2C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Podziękowania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Energooszczędne zagospodarowanie terenu: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pionowe lasy w wieżowcach mieszkalnych w Mediolanie we Włoszech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Sophie Otto na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Pexels.com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Regularna konserwacja i przeglądy: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Klimatyzacja PASECO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HS You na 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BY-ND 2.0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Przejście na energooszczędne oświetlenie: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Żarówka UMAX U-Smart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Jirka Matousek jest objęta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Wdrażanie rozwiązań w zakresie energii odnawialnej: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Czysta energia w pracy z okazji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Dnia Ziemi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3E98-DD98-53AF-BD13-DD97A5DD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844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Dziękuję!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30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Nasze omówienie każdego etapu rozpoczyna się od pytania skłaniającego do refleksji. Poświęć chwilę na rozważenie każdego pytania, zanim przejdziesz do następnego slajdu.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Możesz przejść przez każdy etap po kolei. Alternatywnie możesz wybrać konkretny etap, który chcesz zbadać jako pierwszy, korzystając z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35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9 prostych kroków dla właścicieli domów i wynajmujących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Dlaczego warto inwestować w cyfrowe technologie energetyczne?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Zrozumienie własnego zużycia energii.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Zostań prosumentem.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Współpraca: społeczności energetyczne.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Wspieranie innych w oszczędzaniu energii.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Energooszczędne zagospodarowanie terenu.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Regularna konserwacja i przeglądy.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Przejście na energooszczędne oświetlenie.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 Wdrażanie rozwiązań w zakresie energii odnawialnej.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3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Dlaczego warto inwestować w cyfrowe technologie energetyczne?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5"/>
                </a:solidFill>
              </a:rPr>
              <a:t>W jaki sposób cyfrowe technologie energetyczne mogą pomóc w optymalizacji zużycia energii i obniżeniu kosztów?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83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Dlaczego warto inwestować w cyfrowe technologie energetyczne?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Cyfrowe technologie energetyczne obejmują inteligentne liczniki, systemy zarządzania energią i inteligentne termostaty.</a:t>
            </a: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Cyfrowe technologie energetyczne dostarczają dane dotyczące zużycia energii w czasie rzeczywistym, które można wykorzystać do zdalnego monitorowania i optymalizacji zużycia energii, np. za pomocą aplikacji na smartfony. 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W ciągu dnia mogą występować okresy, w których zużycie energii jest większe. Cyfrowe technologie energetyczne umożliwiają identyfikację trendów i możliwości ograniczenia zużycia.</a:t>
            </a:r>
          </a:p>
          <a:p>
            <a:pPr marL="457200" indent="-457200" latinLnBrk="0">
              <a:buChar char="•"/>
            </a:pPr>
            <a:r>
              <a:rPr lang="en-GB" sz="1200" noProof="1">
                <a:solidFill>
                  <a:srgbClr val="2B2C30"/>
                </a:solidFill>
                <a:ea typeface="Public Sans"/>
                <a:cs typeface="Segoe UI"/>
              </a:rPr>
              <a:t>Jeśli jesteś właścicielem nieruchomości, tego typu technologie mogą zwiększyć zadowolenie najemców, zapewniając im narzędzia do lepszego zrozumienia i zarządzania własnym zużyciem energii.</a:t>
            </a:r>
            <a:endParaRPr lang="en-GB" sz="1200" noProof="1">
              <a:solidFill>
                <a:srgbClr val="2B2C30"/>
              </a:solidFill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60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Zrozumienie własnego zużycia energii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dirty="0">
                <a:solidFill>
                  <a:schemeClr val="accent5"/>
                </a:solidFill>
              </a:rPr>
              <a:t>W jaki sposób zrozumienie własnego zużycia energii może pomóc w oszczędzaniu energii i obniżeniu rachunków za prąd?</a:t>
            </a:r>
          </a:p>
          <a:p>
            <a:pPr algn="ctr" latinLnBrk="0"/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18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Zrozumienie własnego zużycia energii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</a:rPr>
              <a:t>Inteligentny licznik umożliwia Tobie i Twojemu dostawcy energii monitorowanie i analizowanie wzorców zużycia energii w czasie rzeczywistym. </a:t>
            </a:r>
            <a:endParaRPr lang="en-GB" sz="2200" noProof="0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Możesz 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przeglądać dane, aby zidentyfikować trendy, godziny szczytowego zużycia energii oraz obszary, w których energia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mogłaby być wykorzystywana bardziej efektywnie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</a:p>
          <a:p>
            <a:pPr marL="457200" indent="-457200" latinLnBrk="0">
              <a:buFontTx/>
              <a:buChar char="•"/>
            </a:pP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Informacje te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Segoe UI"/>
              </a:rPr>
              <a:t>można </a:t>
            </a:r>
            <a:r>
              <a:rPr lang="en-GB" sz="2200" noProof="0" dirty="0">
                <a:solidFill>
                  <a:srgbClr val="2B2C30"/>
                </a:solidFill>
                <a:ea typeface="Public Sans"/>
                <a:cs typeface="Segoe UI"/>
              </a:rPr>
              <a:t>wykorzystać do wdrożenia środków oszczędzania energii bez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obniżania wygody i komfortu. Na przykład: </a:t>
            </a:r>
          </a:p>
          <a:p>
            <a:pPr marL="914400" lvl="1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  <a:hlinkClick r:id="rId3"/>
              </a:rPr>
              <a:t>Odłączanie urządzeń, gdy nie są używane – zamiast pozostawiania ich w trybie czuwania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– zmniejsza zużycie energii. </a:t>
            </a:r>
          </a:p>
          <a:p>
            <a:pPr marL="914400" lvl="1" indent="-457200" latinLnBrk="0">
              <a:buFontTx/>
              <a:buChar char="•"/>
            </a:pPr>
            <a:r>
              <a:rPr lang="en-GB" sz="2200" dirty="0">
                <a:solidFill>
                  <a:srgbClr val="2B2C30"/>
                </a:solidFill>
                <a:cs typeface="Segoe UI"/>
                <a:hlinkClick r:id="rId4"/>
              </a:rPr>
              <a:t>Inteligentne listwy zasilające </a:t>
            </a:r>
            <a:r>
              <a:rPr lang="en-GB" sz="2200" dirty="0">
                <a:solidFill>
                  <a:srgbClr val="2B2C30"/>
                </a:solidFill>
                <a:cs typeface="Segoe UI"/>
              </a:rPr>
              <a:t>mogą również pomóc w bardziej efektywnym zarządzaniu wieloma urządzeniami. </a:t>
            </a:r>
            <a:endParaRPr lang="en-GB" sz="2200" noProof="0" dirty="0">
              <a:ea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https://www.smartenergygb.org/smart-living/smart-energy-tips/switching-appliances-off-stand-by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https://science.howstuffworks.com/environmental/green-tech/sustainable/smart-power-strip.htm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175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Jak zostać prosumentem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Jakie są korzyści z bycia prosumentem i inwestowania w systemy energii odnawialnej?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7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CE333-A92F-0D7F-0160-743554A0E7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6177688"/>
            <a:ext cx="2438400" cy="5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E34D19-0379-FD33-A6CD-7472333F7B9E}"/>
              </a:ext>
            </a:extLst>
          </p:cNvPr>
          <p:cNvSpPr txBox="1"/>
          <p:nvPr userDrawn="1"/>
        </p:nvSpPr>
        <p:spPr>
          <a:xfrm>
            <a:off x="2555631" y="5992142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ten otrzymał dofinansowanie z programu Unii Europejskiej „Horyzont” na rzecz badań naukowych i innowacji (2021–2027) na podstawie umowy o dotację nr 101075596. Odpowiedzialność za treść niniejszego materiału spoczywa wyłącznie na projekcie Every1 i niekoniecznie odzwierciedla opinię Unii Europejskiej. Prezentacja jest objęta licencją </a:t>
            </a:r>
            <a:r>
              <a:rPr lang="pl-PL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pl-PL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chyba że zaznaczono inaczej. </a:t>
            </a:r>
            <a:endParaRPr lang="pl-PL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dvice/solar-pane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sciencecentre.org/our-blog/energy-saving-tips-for-ki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s://www.bbc.co.uk/bitesize/articles/zxxg3j6#zsmjh4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kvenergy.com/blog/sustainable-landscaping-idea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wableenergyhub.co.uk/blog/how-landlords-can-create-energy-efficient-properti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aily_net_metering.png" TargetMode="External"/><Relationship Id="rId13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commons.wikimedia.org/w/index.php?curid=11993528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creativecommons.org/licenses/by-sa/2.0/" TargetMode="External"/><Relationship Id="rId10" Type="http://schemas.openxmlformats.org/officeDocument/2006/relationships/hyperlink" Target="https://www.flickr.com/photos/enecomedia/5600325194/" TargetMode="External"/><Relationship Id="rId4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9" Type="http://schemas.openxmlformats.org/officeDocument/2006/relationships/hyperlink" Target="https://creativecommons.org/licenses/by-sa/3.0/deed.e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2.0/" TargetMode="External"/><Relationship Id="rId3" Type="http://schemas.openxmlformats.org/officeDocument/2006/relationships/hyperlink" Target="https://www.pexels.com/photo/vertical-forest-residential-skyscrapers-in-milan-italy-19579742/" TargetMode="External"/><Relationship Id="rId7" Type="http://schemas.openxmlformats.org/officeDocument/2006/relationships/hyperlink" Target="https://www.flickr.com/photos/jirka_matousek/50749644658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thebetterday4u/51174493609/in/photolist-2Hsku-d8MLGY-2g2Evun-2g2Ey3Y-2g2Ew9U-2kY7E4k-2kXZ9GG-2kY9cGj-V3w587-2kY4Lug-2dohZqx-7nGu5-2osSaWJ-29iEFg-fMVrz-2oiaDBr-2oMJ7Lb-5bG5rE-2kvmnH5-4TEpSW-fPFSBx-4Tbyib-FQo2Nu-3mnd3-2m14AXo-2iNznNK-4eY2Vj-2k3DLTG-2okiw8V-c4t8fE-2m6vnHC-2nCjkK1-GWnJks-2nfDJjQ-2jMsD4k-2aQvgoe-ePzjq-2qzRq1S-2qgAaJ8-2gssWMj-2mXd4wc-7FKzGD-29e47rR-9dtn7V-2mYRqic-8pMQHn-22J2TDQ-2hjf54F-2pUHkFe-2qzRq2J" TargetMode="External"/><Relationship Id="rId10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www.flickr.com/photos/vizpix/4544572654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science.howstuffworks.com/environmental/green-tech/sustainable/smart-power-strip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547F62-1C5C-142D-81C4-0CDB05DF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1" y="1875711"/>
            <a:ext cx="4501019" cy="3376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334A6-DBAB-A543-12EB-79F451596E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420576"/>
            <a:ext cx="6777446" cy="5470773"/>
          </a:xfrm>
          <a:prstGeom prst="rect">
            <a:avLst/>
          </a:prstGeom>
        </p:spPr>
        <p:txBody>
          <a:bodyPr/>
          <a:lstStyle/>
          <a:p>
            <a:pPr lvl="0" latinLnBrk="0">
              <a:defRPr/>
            </a:pPr>
            <a:r>
              <a:rPr lang="pl-PL" sz="6000" noProof="1"/>
              <a:t>Zaangażuj się w cyfrową energię: 9 prostych kroków dla właścicieli domów i wynajmujących</a:t>
            </a:r>
          </a:p>
        </p:txBody>
      </p:sp>
    </p:spTree>
    <p:extLst>
      <p:ext uri="{BB962C8B-B14F-4D97-AF65-F5344CB8AC3E}">
        <p14:creationId xmlns:p14="http://schemas.microsoft.com/office/powerpoint/2010/main" val="76243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7C7BF-6E5E-B9AD-A627-48AFBB0BE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28" y="620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Zostań prosumentem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4491346" y="2098448"/>
            <a:ext cx="770065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Prosument to osoba, która zarówno wytwarza, jak i zużywa energię.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Na przykład, jeśli zainwestujesz w systemy energii odnawialnej, takie jak panele słoneczne, będziesz wytwarzać własną energię elektryczną. Zmniejsza to zależność od sieci energetycznej. Możesz również odsprzedawać nadwyżki energii przedsiębiorstwom energetycznym.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Zainstalowanie paneli słonecznych może podnieść wartość Twojej nieruchomości.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Jeśli jesteś właścicielem nieruchomości, instalacja paneli słonecznych może również przyciągnąć najemców dbających o środowisko.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Możesz skorzystać z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kalkulatora paneli słonecznych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 Energy Saving Trust, aby sprawdzić, czy panele słoneczne są dla Ciebie odpowiednim rozwiązaniem.</a:t>
            </a:r>
          </a:p>
          <a:p>
            <a:pPr latinLnBrk="0"/>
            <a:endParaRPr lang="en-US" sz="2000" dirty="0"/>
          </a:p>
          <a:p>
            <a:pPr marL="457200" indent="-457200" latinLnBrk="0">
              <a:buChar char="•"/>
            </a:pPr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7CFAA-ECA7-9A7A-CAA7-AB4249706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691"/>
            <a:ext cx="4491346" cy="29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624E-35BF-3B85-1628-D369F47D57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Współpraca: Wspólnoty energetyczne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78071" y="271814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 jaki sposób przystąpienie do wspólnoty energetycznej może zwiększyć efektywność energetyczną i oszczędności kosztów?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3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6551-3F84-A61D-A32C-FB3218F83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5" y="63879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Współpraca: społeczności energetyczne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443991" y="1964353"/>
            <a:ext cx="65047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Społeczności energetyczne wspólnie inwestują w projekty związane z energią odnawialną, dzielą się zasobami i wspierają się nawzajem w ograniczaniu zużycia energii.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W Europie istnieją tysiące społeczności energetycznych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Dołącz do społeczności energetycznej lub załóż ją, aby współpracować z sąsiadami w zakresie inicjatyw związanych z oszczędzaniem energii. </a:t>
            </a:r>
            <a:endParaRPr lang="en-US" sz="2200" dirty="0">
              <a:ea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Dzięki współpracy członkowie mogą czerpać korzyści ze wspólnej wiedzy, siły nabywczej wynikającej z zakupów hurtowych oraz zbiorowych negocjacji w celu uzyskania lepszych stawek za energię.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2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endParaRPr lang="en-GB" sz="22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D64EB-C785-0DF9-1A1E-7E4D92148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" y="2962021"/>
            <a:ext cx="5197866" cy="25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C754-7477-97EF-D72C-660366773E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882" y="70476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Wspieranie innych w oszczędzaniu energii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65545" y="2693096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 możesz wspierać innych w stosowaniu praktyk oszczędzania energii? </a:t>
            </a:r>
          </a:p>
        </p:txBody>
      </p:sp>
    </p:spTree>
    <p:extLst>
      <p:ext uri="{BB962C8B-B14F-4D97-AF65-F5344CB8AC3E}">
        <p14:creationId xmlns:p14="http://schemas.microsoft.com/office/powerpoint/2010/main" val="373698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4A22-610E-74D8-6B7C-A0E8F809E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376" y="76466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Wspieranie innych w oszczędzaniu energii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3932642" y="2090230"/>
            <a:ext cx="78575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Zachęcaj osoby, z którymi mieszkasz lub swoich najemców, aby zrozumieli, w jaki sposób i kiedy zużywają energię.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Nigdy nie jest za wcześnie, aby zacząć myśleć o oszczędzaniu energii! Przeczytaj kilka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wskazówek dotyczących oszczędzania energii dla dzieci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lub zapoznaj się z artykułem BBC Bitesize na temat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  <a:hlinkClick r:id="rId4"/>
              </a:rPr>
              <a:t>oszczędzania energii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Jeśli jesteś właścicielem nieruchomości, możesz rozważyć zaoferowanie zachęt dla najemców, którzy aktywnie uczestniczą w inicjatywach związanych z oszczędzaniem energii, takich jak obniżka czynszu lub kredyty na opłaty za media. </a:t>
            </a:r>
            <a:endParaRPr lang="en-GB" sz="2400" noProof="0" dirty="0">
              <a:ea typeface="Public Sans"/>
            </a:endParaRPr>
          </a:p>
          <a:p>
            <a:pPr latinLnBrk="0"/>
            <a:endParaRPr lang="en-GB" sz="2400" noProof="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A019A-3DA0-9B9E-8470-EDE6DEB81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" y="2090230"/>
            <a:ext cx="3249588" cy="45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2CAC-892E-6ED1-89B2-C5EC92C8D7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Energooszczędne zagospodarowanie terenu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78071" y="290603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W jaki sposób energooszczędne zagospodarowanie terenu może obniżyć koszty energii i poprawić komfort?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CFAE-2A20-93D4-EA4F-0AC98D5534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594" y="70690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Energooszczędne zagospodarowanie terenu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486400" y="2032465"/>
            <a:ext cx="64784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Sposób zagospodarowania przestrzeni zewnętrznej może przyczynić się do zmniejszenia zużycia energii, jednocześnie zwiększając komfort i różnorodność biologiczną.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Na przykład: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Sadzenie drzew może pomóc w chłodzeniu budynków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Wykorzystanie roślin odpornych na suszę może zmniejszyć zużycie wody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Architektura krajobrazu może również służyć poprawie izolacji i zmniejszeniu zapotrzebowania na ogrzewanie i chłodzenie.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Dowiedz się więcej o projektowaniu krajobrazu z uwzględnieniem efektywności energetycznej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  <a:endParaRPr lang="en-US" sz="2200" dirty="0">
              <a:solidFill>
                <a:srgbClr val="2B2C30"/>
              </a:solidFill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16652-390B-8B26-E7A3-42D71352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2292039"/>
            <a:ext cx="5259230" cy="39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C88A-4827-E78F-6E46-7015F147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33B342-4CF9-03A9-AC2E-86118EF6A5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408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Regularna konserwacja i przeglądy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2072-28EA-1A3F-E8BA-84B26C31EC0A}"/>
              </a:ext>
            </a:extLst>
          </p:cNvPr>
          <p:cNvSpPr txBox="1"/>
          <p:nvPr/>
        </p:nvSpPr>
        <p:spPr>
          <a:xfrm>
            <a:off x="1478071" y="2906038"/>
            <a:ext cx="9594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Dlaczego regularna konserwacja i przeglądy są ważne dla efektywności energetycznej?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7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DC49-6DA9-659C-DAE8-BA0B96A6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F838B-BFE6-EDA6-76BC-6105074602D6}"/>
              </a:ext>
            </a:extLst>
          </p:cNvPr>
          <p:cNvSpPr txBox="1"/>
          <p:nvPr/>
        </p:nvSpPr>
        <p:spPr>
          <a:xfrm>
            <a:off x="4896067" y="2101736"/>
            <a:ext cx="6726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Konserwacja domu lub nieruchomości jest ważna.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Należy rozważyć regularną konserwację i przeglądy systemów ogrzewania, wentylacji i </a:t>
            </a:r>
            <a:r>
              <a:rPr lang="en-US" sz="2400" dirty="0" err="1">
                <a:solidFill>
                  <a:srgbClr val="2B2C30"/>
                </a:solidFill>
                <a:ea typeface="Public Sans"/>
                <a:cs typeface="Segoe UI"/>
              </a:rPr>
              <a:t>klimatyzacji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 (HVAC), izolacji i okien, aby zapewnić ich sprawne działanie.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Wszelkie problemy należy rozwiązywać niezwłocznie, aby zapobiec marnowaniu energii i utrzymać optymalną wydajność domu.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cs typeface="Segoe UI"/>
              </a:rPr>
              <a:t>Rozważając modernizację domu, zakup nowych systemów i urządzeń, należy priorytetowo traktować efektywność energetyczną.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B4A65-77A0-DCC1-6CFA-F83F1857B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" y="2101736"/>
            <a:ext cx="4136809" cy="4603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15D84-A160-9D70-14B1-05EB1E8BD9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457" y="77617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Regularna konserwacja i przeglądy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833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D807-DAB9-1AB0-3541-504CB006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968650-E49A-EC62-296F-09C4430C51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671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Przejście na energooszczędne oświetlenie —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6772-2864-A659-EF4C-1D84F481CA30}"/>
              </a:ext>
            </a:extLst>
          </p:cNvPr>
          <p:cNvSpPr txBox="1"/>
          <p:nvPr/>
        </p:nvSpPr>
        <p:spPr>
          <a:xfrm>
            <a:off x="563671" y="2906038"/>
            <a:ext cx="11085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Jakie są korzyści z przejścia na inteligentne i energooszczędne oświetlenie? 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61D24-B993-F460-A104-4A972DC81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noProof="1">
                <a:solidFill>
                  <a:schemeClr val="bg1"/>
                </a:solidFill>
              </a:rPr>
              <a:t>Wprowadzenie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06868" y="333137"/>
            <a:ext cx="767845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dirty="0"/>
              <a:t>Jeśli jesteś właścicielem domu lub wynajmujesz nieruchomość najemcom, możesz zastanawiać się, w jaki sposób – i dlaczego – powinieneś zaangażować się w cyfrową transformację energetyczną. </a:t>
            </a:r>
          </a:p>
          <a:p>
            <a:pPr latinLnBrk="0"/>
            <a:endParaRPr lang="en-GB" sz="2000" dirty="0"/>
          </a:p>
          <a:p>
            <a:pPr latinLnBrk="0"/>
            <a:r>
              <a:rPr lang="en-GB" sz="2000" dirty="0"/>
              <a:t>Cyfrowa transformacja energetyczna pozwala Tobie i Twoim najemcom lepiej zrozumieć zużycie energii. Dzięki tej wiedzy możemy podejmować świadome decyzje dotyczące oszczędzania energii bez niedogodności i utraty komfortu. Inwestycja w nieruchomość może również oznaczać duże oszczędności w dłuższej perspektywie! </a:t>
            </a:r>
          </a:p>
          <a:p>
            <a:pPr latinLnBrk="0"/>
            <a:endParaRPr lang="en-GB" sz="2000" dirty="0"/>
          </a:p>
          <a:p>
            <a:pPr latinLnBrk="0"/>
            <a:r>
              <a:rPr lang="en-GB" sz="2000" dirty="0"/>
              <a:t>W tej krótkiej prezentacji omówimy: </a:t>
            </a:r>
          </a:p>
          <a:p>
            <a:pPr marL="457200" indent="-457200" latinLnBrk="0">
              <a:buChar char="•"/>
            </a:pPr>
            <a:r>
              <a:rPr lang="en-GB" sz="2000" dirty="0"/>
              <a:t>Dlaczego warto inwestować w cyfrowe technologie energetyczne. </a:t>
            </a:r>
          </a:p>
          <a:p>
            <a:pPr marL="457200" indent="-457200" latinLnBrk="0">
              <a:buChar char="•"/>
            </a:pPr>
            <a:r>
              <a:rPr lang="en-GB" sz="2000" dirty="0"/>
              <a:t>Możliwości i korzyści płynące z inwestowania w swoją nieruchomość. </a:t>
            </a:r>
          </a:p>
          <a:p>
            <a:pPr marL="457200" indent="-457200" latinLnBrk="0">
              <a:buChar char="•"/>
            </a:pPr>
            <a:r>
              <a:rPr lang="en-GB" sz="2000" dirty="0"/>
              <a:t>Proste kroki, które możesz podjąć, aby zrozumieć i zmniejszyć swoje zużycie energii, a tym samym potencjalnie zaoszczędzić pieniądze.</a:t>
            </a:r>
          </a:p>
          <a:p>
            <a:pPr marL="457200" indent="-457200" latinLnBrk="0">
              <a:buChar char="•"/>
            </a:pPr>
            <a:r>
              <a:rPr lang="en-GB" sz="2000" dirty="0"/>
              <a:t>Jeśli wynajmujesz swoją nieruchomość, jak możesz pomóc najemcom w oszczędzaniu energii. </a:t>
            </a:r>
          </a:p>
          <a:p>
            <a:pPr latinLnBrk="0"/>
            <a:endParaRPr lang="en-GB" sz="200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2EE8-091B-0FE0-B4BE-A7D17AA5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35A1-50A2-9344-4C19-FE53E688B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0475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Przejdź na energooszczędne oświetlenie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55726-5E4A-A0F6-F79D-6164468DD29C}"/>
              </a:ext>
            </a:extLst>
          </p:cNvPr>
          <p:cNvSpPr txBox="1"/>
          <p:nvPr/>
        </p:nvSpPr>
        <p:spPr>
          <a:xfrm>
            <a:off x="5917232" y="2434812"/>
            <a:ext cx="58972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Żarówki LED (Light-Emitting Diode) zużywają znacznie mniej energii i mają dłuższą żywotność, co pozwala obniżyć koszty konserwacji i zużycie energii.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Rozważ wymianę tradycyjnych żarówek na inteligentne i energooszczędne oświetlenie LED.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cs typeface="Segoe UI"/>
              </a:rPr>
              <a:t>Inteligentne żarówki mogą zwiększać świadomość zużycia energii i zachęcać do oszczędzania energii, ponieważ można nimi sterować zdalnie.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CB6B6-9BB0-0902-DE11-18FF7F51B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434812"/>
            <a:ext cx="5252581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82FF-2403-0C51-C25B-F2416358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BAAC-901C-2533-E07E-F4ABBE8AC7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280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Wdrażanie rozwiązań w zakresie energii odnawialnej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5C836-0C4E-2B70-2559-800920D4B8CB}"/>
              </a:ext>
            </a:extLst>
          </p:cNvPr>
          <p:cNvSpPr txBox="1"/>
          <p:nvPr/>
        </p:nvSpPr>
        <p:spPr>
          <a:xfrm>
            <a:off x="377482" y="2693096"/>
            <a:ext cx="11259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Jakie są korzyści z wdrożenia rozwiązań w zakresie energii odnawialnej?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67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F51B-8541-BED7-1085-2608B37A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DC311A-63E6-AD38-E85F-2277301254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743" y="75701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Wdrażanie rozwiązań w zakresie energii odnawialnej </a:t>
            </a:r>
            <a:endParaRPr lang="pl-PL" noProof="1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002ED-7076-C12C-76BA-4FEBBC6F2705}"/>
              </a:ext>
            </a:extLst>
          </p:cNvPr>
          <p:cNvSpPr txBox="1"/>
          <p:nvPr/>
        </p:nvSpPr>
        <p:spPr>
          <a:xfrm>
            <a:off x="5483766" y="2082573"/>
            <a:ext cx="65682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Rozwiązania w zakresie energii odnawialnej, takie jak instalacja paneli słonecznych lub turbin wiatrowych, wspierają wytwarzanie czystej energii.</a:t>
            </a:r>
          </a:p>
          <a:p>
            <a:pPr marL="457200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Zmniejszenie zależności od sieci energetycznej i niższe koszty energii pozwalają zaoszczędzić pieniądze. </a:t>
            </a:r>
          </a:p>
          <a:p>
            <a:pPr marL="457200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Rozwiązania w zakresie energii odnawialnej mogą być atrakcyjne dla najemców dbających o środowisko lub potencjalnych nabywców, gdy sprzedajesz swój dom.</a:t>
            </a:r>
          </a:p>
          <a:p>
            <a:pPr marL="457200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Wszystkim właścicielom domów przydadzą się porady zawarte w artykule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Jak właściciele nieruchomości mogą stworzyć energooszczędne nieruchomości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3D558-C361-A745-D15A-55913F42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" y="2419850"/>
            <a:ext cx="5343742" cy="34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F8FBA0-89C2-DA26-70E1-50529B2E51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363" y="59862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Kolejne kroki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Jeśli chcesz dowiedzieć się więcej na temat cyfrowej transformacji energetycznej, przydatne mogą okazać się następujące zasoby: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909395"/>
            <a:ext cx="21754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Zapoznaj się z zestawem krótkich kursów Every1: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Podstawy energii cyfrowej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355505"/>
            <a:ext cx="2364667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Przeczytaj broszurę informacyjną Every1 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„</a:t>
            </a:r>
            <a:r>
              <a:rPr lang="pl-PL" altLang="ko-KR" sz="2200" i="1" dirty="0">
                <a:solidFill>
                  <a:srgbClr val="373737"/>
                </a:solidFill>
                <a:hlinkClick r:id="rId4"/>
              </a:rPr>
              <a:t>Czym jest społeczność energetyczna i dlaczego warto do niej dołączyć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?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Przeczytaj artykuł Energy Monitor pt.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„Obalamy mity dotyczące technologii energii odnawialnej</a:t>
            </a:r>
            <a:r>
              <a:rPr lang="en-US" altLang="ko-KR" sz="2200" i="1" dirty="0">
                <a:solidFill>
                  <a:srgbClr val="373737"/>
                </a:solidFill>
              </a:rPr>
              <a:t>”.</a:t>
            </a:r>
            <a:endParaRPr lang="ko-KR" altLang="en-US" sz="22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hlinkClick r:id="rId6"/>
              </a:rPr>
              <a:t>Dowiedz się więcej o materiałach edukacyjnych projektu Every1.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5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308388"/>
            <a:ext cx="7628351" cy="64633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 err="1"/>
              <a:t>Prezentacja</a:t>
            </a:r>
            <a:r>
              <a:rPr lang="en-GB" dirty="0"/>
              <a:t> </a:t>
            </a:r>
            <a:r>
              <a:rPr lang="en-GB" i="1" dirty="0"/>
              <a:t>„</a:t>
            </a:r>
            <a:r>
              <a:rPr lang="pl-PL" dirty="0"/>
              <a:t>Zaangażuj się w cyfrową energię: 9 prostych kroków dla właścicieli domów i wynajmujących</a:t>
            </a:r>
            <a:r>
              <a:rPr lang="en-GB" dirty="0"/>
              <a:t>” została opracowana w ramach projektu Every1 i jest objęta licencją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o ile nie zaznaczono inaczej.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W prezentacji wykorzystano następujące zdjęcia: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na okładce: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dom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Loraine i Marka jest objęte licencją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Zdjęcie w tekście wprowadzenia: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Papier obok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Lukasa na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Dlaczego warto inwestować w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technologie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cyfrowe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?: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autorstwa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jest objęty licencją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Zrozumienie własnego zużycia energii: </a:t>
            </a:r>
            <a:r>
              <a:rPr lang="en-GB" dirty="0">
                <a:solidFill>
                  <a:srgbClr val="242424"/>
                </a:solidFill>
                <a:hlinkClick r:id="rId8"/>
              </a:rPr>
              <a:t>Daily net metering.png </a:t>
            </a:r>
            <a:r>
              <a:rPr lang="en-GB" dirty="0">
                <a:solidFill>
                  <a:srgbClr val="242424"/>
                </a:solidFill>
              </a:rPr>
              <a:t>autorstwa Delphi234 na licencji </a:t>
            </a:r>
            <a:r>
              <a:rPr lang="en-GB" dirty="0">
                <a:solidFill>
                  <a:srgbClr val="242424"/>
                </a:solidFill>
                <a:hlinkClick r:id="rId9"/>
              </a:rPr>
              <a:t>CC BY-SA 3.0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Zostań prosumentem: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Energia słoneczna, Amersfoort </a:t>
            </a:r>
            <a:r>
              <a:rPr lang="en-GB" dirty="0">
                <a:solidFill>
                  <a:srgbClr val="242424"/>
                </a:solidFill>
              </a:rPr>
              <a:t>autorstwa Eneco Group na licencji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Współpraca: Grupy energetyczne: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Raport dotyczący społeczności energetycznych.jpg </a:t>
            </a:r>
            <a:r>
              <a:rPr lang="en-GB" dirty="0">
                <a:solidFill>
                  <a:srgbClr val="242424"/>
                </a:solidFill>
              </a:rPr>
              <a:t>autorstwa Joint Research Centre (JRC) jest objęty licencją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CC BY-SA 4.0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Wspieranie innych w oszczędzaniu energii: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13"/>
              </a:rPr>
              <a:t>rachunki za prąd z żarówką i kalkulatorem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jest </a:t>
            </a:r>
            <a:r>
              <a:rPr lang="en-GB" dirty="0">
                <a:solidFill>
                  <a:srgbClr val="242424"/>
                </a:solidFill>
              </a:rPr>
              <a:t>objęte licencją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Obraz został przycięty.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8C26-1269-C927-57EE-BF4F66460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101826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Podziękowania 1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21547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3706-38C2-DA73-1F48-3591D208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BA671B-4366-A68A-28DD-76DB95051182}"/>
              </a:ext>
            </a:extLst>
          </p:cNvPr>
          <p:cNvSpPr txBox="1"/>
          <p:nvPr/>
        </p:nvSpPr>
        <p:spPr>
          <a:xfrm>
            <a:off x="4246322" y="308388"/>
            <a:ext cx="762835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Energooszczędne zagospodarowanie terenu: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pionowe lasy w wieżowcach mieszkalnych w Mediolanie we Włoszech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Sophie Otto na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Pexels.com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Regularna konserwacja i przeglądy: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Klimatyzacja PASECO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HS You na 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BY-ND 2.0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Przejście na energooszczędne oświetlenie: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Żarówka UMAX U-Smart Wifi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Jirka Matousek na licencji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Wdrażanie rozwiązań w zakresie energii odnawialnej: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Czysta energia w pracy z okazji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Dnia Ziemi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autorstwa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 licencji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2A671B-98E0-1953-CED2-0F85C0E4D3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1031330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1200" noProof="1">
                <a:solidFill>
                  <a:schemeClr val="bg1"/>
                </a:solidFill>
                <a:effectLst/>
              </a:rPr>
              <a:t>Podziękowania 2</a:t>
            </a:r>
            <a:endParaRPr lang="pl-PL" sz="2800" b="1" noProof="1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284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B2BD-8A64-2A9E-36B6-889EBDC72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6532" y="262499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Dziękuję!</a:t>
            </a:r>
            <a:endParaRPr lang="pl-PL" noProof="1">
              <a:effectLst/>
            </a:endParaRPr>
          </a:p>
          <a:p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01542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484947" y="2090172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Nasze omówienie każdego etapu rozpoczyna się od pytania skłaniającego do refleksji. Poświęć chwilę na rozważenie każdego pytania, zanim przejdziesz do następnego slajdu.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Możesz przejść przez każdy etap po kolei. Alternatywnie możesz wybrać konkretny etap, który chcesz zbadać jako pierwszy, korzystając z menu.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0E6374C-C291-6834-91B4-BD411A4704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4547" y="5942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sz="2800" b="1" noProof="1">
                <a:solidFill>
                  <a:schemeClr val="bg1"/>
                </a:solidFill>
              </a:rPr>
              <a:t>Ta prezentacja</a:t>
            </a:r>
          </a:p>
        </p:txBody>
      </p:sp>
    </p:spTree>
    <p:extLst>
      <p:ext uri="{BB962C8B-B14F-4D97-AF65-F5344CB8AC3E}">
        <p14:creationId xmlns:p14="http://schemas.microsoft.com/office/powerpoint/2010/main" val="20900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1D369A-7542-6E47-111F-18346733C4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1" y="69169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 prostych kroków dla właścicieli domów i wynajmujących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Dlaczego warto inwestować w cyfrowe technologie energetyczne?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Zrozumienie własnego zużycia energii.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Zostań prosumentem.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Współpraca: społeczności energetyczne.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Wspieranie innych w oszczędzaniu energii.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Energooszczędne zagospodarowanie terenu.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Regularna konserwacja i przeglądy.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Przejście na energooszczędne oświetlenie.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 Wdrażanie rozwiązań w zakresie energii odnawialnej.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19607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76AD-17BC-8F0E-A09F-10D83311C5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867" y="69275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Dlaczego warto inwestować w cyfrowe technologie energetyczne? – Wprowadzenie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298530" y="3194137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5"/>
                </a:solidFill>
              </a:rPr>
              <a:t>W jaki sposób cyfrowe technologie energetyczne mogą pomóc w optymalizacji zużycia energii i obniżeniu kosztów?</a:t>
            </a:r>
          </a:p>
        </p:txBody>
      </p:sp>
    </p:spTree>
    <p:extLst>
      <p:ext uri="{BB962C8B-B14F-4D97-AF65-F5344CB8AC3E}">
        <p14:creationId xmlns:p14="http://schemas.microsoft.com/office/powerpoint/2010/main" val="163419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C88A-D5C6-7421-F82E-1B039E9BE1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377" y="66557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Dlaczego warto inwestować w cyfrowe technologie energetyczne? 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738304" y="2119407"/>
            <a:ext cx="7906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Cyfrowe technologie energetyczne obejmują inteligentne liczniki, systemy zarządzania energią i inteligentne termostaty.</a:t>
            </a:r>
          </a:p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Technologie cyfrowe związane z energią dostarczają dane dotyczące zużycia energii w czasie rzeczywistym, które można wykorzystać do zdalnego monitorowania i optymalizacji zużycia energii, np. za pomocą aplikacji na smartfony. </a:t>
            </a:r>
          </a:p>
          <a:p>
            <a:pPr marL="457200" indent="-457200" latinLnBrk="0"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W ciągu dnia mogą występować okresy, w których zużycie energii jest większe. Cyfrowe technologie energetyczne umożliwiają identyfikację trendów i możliwości ograniczenia zużycia.</a:t>
            </a:r>
          </a:p>
          <a:p>
            <a:pPr marL="457200" indent="-457200" latinLnBrk="0">
              <a:buChar char="•"/>
            </a:pPr>
            <a:r>
              <a:rPr lang="en-GB" sz="2000" noProof="1">
                <a:solidFill>
                  <a:srgbClr val="2B2C30"/>
                </a:solidFill>
                <a:ea typeface="Public Sans"/>
                <a:cs typeface="Segoe UI"/>
              </a:rPr>
              <a:t>Jeśli jesteś właścicielem nieruchomości, tego typu technologie mogą zwiększyć zadowolenie najemców, zapewniając im narzędzia do lepszego zrozumienia i zarządzania własnym zużyciem energii.</a:t>
            </a:r>
            <a:endParaRPr lang="en-GB" sz="2000" noProof="1">
              <a:solidFill>
                <a:srgbClr val="2B2C30"/>
              </a:solidFill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414CB-E4FB-3249-B22D-6AE5311A8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5" y="2119407"/>
            <a:ext cx="2803801" cy="4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8B32-CB9A-8867-599F-97DF6D2D80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3231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Zrozumienie własnego zużycia energii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53231" y="2768252"/>
            <a:ext cx="11085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dirty="0">
                <a:solidFill>
                  <a:schemeClr val="accent5"/>
                </a:solidFill>
              </a:rPr>
              <a:t>W jaki sposób zrozumienie zużycia energii może pomóc w oszczędzaniu energii i obniżeniu rachunków za prąd?</a:t>
            </a:r>
          </a:p>
          <a:p>
            <a:pPr algn="ctr" latinLnBrk="0"/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1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BF80ED-6F9E-5DB6-BDF0-1610D3110F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062" y="6409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Zrozumienie własnego zużycia energii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00994" y="2406249"/>
            <a:ext cx="77560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Inteligentny licznik umożliwia Tobie i Twojemu dostawcy energii monitorowanie i analizowanie wzorców zużycia energii w czasie rzeczywistym. </a:t>
            </a:r>
            <a:endParaRPr lang="en-GB" sz="2000" noProof="0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Możesz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przeglądać dane, aby zidentyfikować trendy, godziny szczytowego zużycia energii oraz obszary, w których energia </a:t>
            </a: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mogłaby być wykorzystywana bardziej efektywnie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. </a:t>
            </a:r>
          </a:p>
          <a:p>
            <a:pPr marL="457200" indent="-457200" latinLnBrk="0">
              <a:buFontTx/>
              <a:buChar char="•"/>
            </a:pP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Informacje te </a:t>
            </a:r>
            <a:r>
              <a:rPr lang="en-GB" sz="2000" dirty="0">
                <a:solidFill>
                  <a:srgbClr val="2B2C30"/>
                </a:solidFill>
                <a:ea typeface="Public Sans"/>
                <a:cs typeface="Segoe UI"/>
              </a:rPr>
              <a:t>można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Segoe UI"/>
              </a:rPr>
              <a:t>wykorzystać do wdrożenia środków oszczędzania energii bez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obniżania wygody i komfortu. Na przykład: </a:t>
            </a:r>
          </a:p>
          <a:p>
            <a:pPr marL="914400" lvl="1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  <a:hlinkClick r:id="rId3"/>
              </a:rPr>
              <a:t>Odłączanie urządzeń, gdy nie są używane – zamiast pozostawiania ich w trybie czuwania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– zmniejsza zużycie energii. </a:t>
            </a:r>
          </a:p>
          <a:p>
            <a:pPr marL="914400" lvl="1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  <a:hlinkClick r:id="rId4"/>
              </a:rPr>
              <a:t>Inteligentne listwy zasilające </a:t>
            </a:r>
            <a:r>
              <a:rPr lang="en-GB" sz="2000" dirty="0">
                <a:solidFill>
                  <a:srgbClr val="2B2C30"/>
                </a:solidFill>
                <a:cs typeface="Segoe UI"/>
              </a:rPr>
              <a:t>mogą również pomóc w bardziej efektywnym zarządzaniu wieloma urządzeniami. </a:t>
            </a:r>
            <a:endParaRPr lang="en-GB" sz="2000" noProof="0" dirty="0"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93BBF7-D67E-03E5-4172-D95CF9CCC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" y="2406249"/>
            <a:ext cx="4166011" cy="39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59D6-E751-58A9-03D7-8A3CB5A076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377" y="71782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l-P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Jak zostać prosumentem – wprowadzenie</a:t>
            </a:r>
            <a:endParaRPr lang="pl-PL" noProof="1">
              <a:effectLst/>
            </a:endParaRPr>
          </a:p>
          <a:p>
            <a:endParaRPr lang="pl-P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2868460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Jakie są korzyści z bycia prosumentem i inwestowania w systemy energii odnawialnej? </a:t>
            </a:r>
          </a:p>
        </p:txBody>
      </p:sp>
    </p:spTree>
    <p:extLst>
      <p:ext uri="{BB962C8B-B14F-4D97-AF65-F5344CB8AC3E}">
        <p14:creationId xmlns:p14="http://schemas.microsoft.com/office/powerpoint/2010/main" val="997247673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87B778-9B5A-4724-8E91-FA7AE36FC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3247</Words>
  <Application>Microsoft Macintosh PowerPoint</Application>
  <PresentationFormat>Widescreen</PresentationFormat>
  <Paragraphs>286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맑은 고딕</vt:lpstr>
      <vt:lpstr>Arial</vt:lpstr>
      <vt:lpstr>Calibri</vt:lpstr>
      <vt:lpstr>Public Sans</vt:lpstr>
      <vt:lpstr>Segoe UI</vt:lpstr>
      <vt:lpstr>Every1 slide master</vt:lpstr>
      <vt:lpstr>Zaangażuj się w cyfrową energię: 9 prostych kroków dla właścicieli domów i wynajmujących</vt:lpstr>
      <vt:lpstr>Wprowadzenie</vt:lpstr>
      <vt:lpstr>Ta prezentacja</vt:lpstr>
      <vt:lpstr>9 prostych kroków dla właścicieli domów i wynajmujących </vt:lpstr>
      <vt:lpstr>1. Dlaczego warto inwestować w cyfrowe technologie energetyczne? – Wprowadzenie  </vt:lpstr>
      <vt:lpstr>1. Dlaczego warto inwestować w cyfrowe technologie energetyczne?  </vt:lpstr>
      <vt:lpstr>2. Zrozumienie własnego zużycia energii – wprowadzenie </vt:lpstr>
      <vt:lpstr>2. Zrozumienie własnego zużycia energii </vt:lpstr>
      <vt:lpstr>3. Jak zostać prosumentem – wprowadzenie </vt:lpstr>
      <vt:lpstr>3. Zostań prosumentem </vt:lpstr>
      <vt:lpstr>4. Współpraca: Wspólnoty energetyczne – wprowadzenie </vt:lpstr>
      <vt:lpstr>4. Współpraca: społeczności energetyczne  </vt:lpstr>
      <vt:lpstr>5. Wspieranie innych w oszczędzaniu energii – wprowadzenie </vt:lpstr>
      <vt:lpstr>5. Wspieranie innych w oszczędzaniu energii </vt:lpstr>
      <vt:lpstr>6. Energooszczędne zagospodarowanie terenu – wprowadzenie </vt:lpstr>
      <vt:lpstr>6. Energooszczędne zagospodarowanie terenu  </vt:lpstr>
      <vt:lpstr>7. Regularna konserwacja i przeglądy – wprowadzenie </vt:lpstr>
      <vt:lpstr>7. Regularna konserwacja i przeglądy </vt:lpstr>
      <vt:lpstr>8. Przejście na energooszczędne oświetlenie — wprowadzenie </vt:lpstr>
      <vt:lpstr>8. Przejdź na energooszczędne oświetlenie  </vt:lpstr>
      <vt:lpstr>9. Wdrażanie rozwiązań w zakresie energii odnawialnej  </vt:lpstr>
      <vt:lpstr>9. Wdrażanie rozwiązań w zakresie energii odnawialnej </vt:lpstr>
      <vt:lpstr>Kolejne kroki </vt:lpstr>
      <vt:lpstr>Podziękowania 1 </vt:lpstr>
      <vt:lpstr>Podziękowania 2</vt:lpstr>
      <vt:lpstr>Dziękuję!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52</cp:revision>
  <cp:lastPrinted>2025-03-21T11:31:47Z</cp:lastPrinted>
  <dcterms:created xsi:type="dcterms:W3CDTF">2019-04-06T05:20:47Z</dcterms:created>
  <dcterms:modified xsi:type="dcterms:W3CDTF">2026-03-15T10:04:15Z</dcterms:modified>
  <cp:category/>
</cp:coreProperties>
</file>