
<file path=[Content_Types].xml><?xml version="1.0" encoding="utf-8"?>
<Types xmlns="http://schemas.openxmlformats.org/package/2006/content-types">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33"/>
  </p:notesMasterIdLst>
  <p:sldIdLst>
    <p:sldId id="315" r:id="rId5"/>
    <p:sldId id="264" r:id="rId6"/>
    <p:sldId id="272" r:id="rId7"/>
    <p:sldId id="297" r:id="rId8"/>
    <p:sldId id="298" r:id="rId9"/>
    <p:sldId id="300" r:id="rId10"/>
    <p:sldId id="314" r:id="rId11"/>
    <p:sldId id="277" r:id="rId12"/>
    <p:sldId id="278" r:id="rId13"/>
    <p:sldId id="301" r:id="rId14"/>
    <p:sldId id="302" r:id="rId15"/>
    <p:sldId id="303" r:id="rId16"/>
    <p:sldId id="304" r:id="rId17"/>
    <p:sldId id="285" r:id="rId18"/>
    <p:sldId id="280" r:id="rId19"/>
    <p:sldId id="305" r:id="rId20"/>
    <p:sldId id="306" r:id="rId21"/>
    <p:sldId id="307" r:id="rId22"/>
    <p:sldId id="308" r:id="rId23"/>
    <p:sldId id="289" r:id="rId24"/>
    <p:sldId id="290" r:id="rId25"/>
    <p:sldId id="309" r:id="rId26"/>
    <p:sldId id="310" r:id="rId27"/>
    <p:sldId id="311" r:id="rId28"/>
    <p:sldId id="312" r:id="rId29"/>
    <p:sldId id="313" r:id="rId30"/>
    <p:sldId id="294" r:id="rId31"/>
    <p:sldId id="316" r:id="rId3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L1eI7K5Vav88rFieDv/ZGw==" hashData="m/cZISHVkoGv7sYmLrxzBAQ4DXeaytySL2C++3FLpq5I0IWPDCiz99AGDuHA/eFV31mGwaBRUeFDG0BmqwRWnQ=="/>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iC4h9XZJhYFypOKz07yp6KiatC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A63DF-F44C-5B45-8D20-799DB2917858}" v="15" dt="2024-09-09T11:27:40.72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68"/>
    <p:restoredTop sz="62465" autoAdjust="0"/>
  </p:normalViewPr>
  <p:slideViewPr>
    <p:cSldViewPr snapToGrid="0">
      <p:cViewPr varScale="1">
        <p:scale>
          <a:sx n="70" d="100"/>
          <a:sy n="70" d="100"/>
        </p:scale>
        <p:origin x="210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7.xml"/><Relationship Id="rId34" Type="http://customschemas.google.com/relationships/presentationmetadata" Target="meta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utosh.Bhagurkar" userId="e54b5c48-fd92-480c-8e66-acef16c1a8d2" providerId="ADAL" clId="{5C39168A-3448-4CD1-8749-9A7C40FFC52C}"/>
    <pc:docChg chg="custSel addSld delSld modSld">
      <pc:chgData name="Ashutosh.Bhagurkar" userId="e54b5c48-fd92-480c-8e66-acef16c1a8d2" providerId="ADAL" clId="{5C39168A-3448-4CD1-8749-9A7C40FFC52C}" dt="2025-04-05T17:22:10.471" v="23" actId="20577"/>
      <pc:docMkLst>
        <pc:docMk/>
      </pc:docMkLst>
      <pc:sldChg chg="del">
        <pc:chgData name="Ashutosh.Bhagurkar" userId="e54b5c48-fd92-480c-8e66-acef16c1a8d2" providerId="ADAL" clId="{5C39168A-3448-4CD1-8749-9A7C40FFC52C}" dt="2025-03-15T17:23:03.102" v="12" actId="47"/>
        <pc:sldMkLst>
          <pc:docMk/>
          <pc:sldMk cId="701856915" sldId="266"/>
        </pc:sldMkLst>
      </pc:sldChg>
      <pc:sldChg chg="del">
        <pc:chgData name="Ashutosh.Bhagurkar" userId="e54b5c48-fd92-480c-8e66-acef16c1a8d2" providerId="ADAL" clId="{5C39168A-3448-4CD1-8749-9A7C40FFC52C}" dt="2025-03-15T17:23:07.193" v="13" actId="47"/>
        <pc:sldMkLst>
          <pc:docMk/>
          <pc:sldMk cId="169286684" sldId="269"/>
        </pc:sldMkLst>
      </pc:sldChg>
      <pc:sldChg chg="modSp mod">
        <pc:chgData name="Ashutosh.Bhagurkar" userId="e54b5c48-fd92-480c-8e66-acef16c1a8d2" providerId="ADAL" clId="{5C39168A-3448-4CD1-8749-9A7C40FFC52C}" dt="2025-04-05T17:22:10.471" v="23" actId="20577"/>
        <pc:sldMkLst>
          <pc:docMk/>
          <pc:sldMk cId="1142475582" sldId="314"/>
        </pc:sldMkLst>
        <pc:spChg chg="mod">
          <ac:chgData name="Ashutosh.Bhagurkar" userId="e54b5c48-fd92-480c-8e66-acef16c1a8d2" providerId="ADAL" clId="{5C39168A-3448-4CD1-8749-9A7C40FFC52C}" dt="2025-04-05T17:22:10.471" v="23" actId="20577"/>
          <ac:spMkLst>
            <pc:docMk/>
            <pc:sldMk cId="1142475582" sldId="314"/>
            <ac:spMk id="7" creationId="{4CEB002F-975E-1450-BF0E-8EB44791FD63}"/>
          </ac:spMkLst>
        </pc:spChg>
      </pc:sldChg>
      <pc:sldChg chg="addSp delSp modSp add mod">
        <pc:chgData name="Ashutosh.Bhagurkar" userId="e54b5c48-fd92-480c-8e66-acef16c1a8d2" providerId="ADAL" clId="{5C39168A-3448-4CD1-8749-9A7C40FFC52C}" dt="2025-03-15T17:22:59.396" v="11" actId="1076"/>
        <pc:sldMkLst>
          <pc:docMk/>
          <pc:sldMk cId="3510501691" sldId="315"/>
        </pc:sldMkLst>
        <pc:spChg chg="del mod">
          <ac:chgData name="Ashutosh.Bhagurkar" userId="e54b5c48-fd92-480c-8e66-acef16c1a8d2" providerId="ADAL" clId="{5C39168A-3448-4CD1-8749-9A7C40FFC52C}" dt="2025-03-15T17:22:31.306" v="2" actId="478"/>
          <ac:spMkLst>
            <pc:docMk/>
            <pc:sldMk cId="3510501691" sldId="315"/>
            <ac:spMk id="2" creationId="{48F41D3A-296D-75FB-88E4-B253A9E88EE1}"/>
          </ac:spMkLst>
        </pc:spChg>
        <pc:spChg chg="add del mod">
          <ac:chgData name="Ashutosh.Bhagurkar" userId="e54b5c48-fd92-480c-8e66-acef16c1a8d2" providerId="ADAL" clId="{5C39168A-3448-4CD1-8749-9A7C40FFC52C}" dt="2025-03-15T17:22:35.342" v="4" actId="478"/>
          <ac:spMkLst>
            <pc:docMk/>
            <pc:sldMk cId="3510501691" sldId="315"/>
            <ac:spMk id="4" creationId="{7F4BF943-D7A8-57E9-4BAA-B46A0E5CBBE2}"/>
          </ac:spMkLst>
        </pc:spChg>
        <pc:spChg chg="add mod">
          <ac:chgData name="Ashutosh.Bhagurkar" userId="e54b5c48-fd92-480c-8e66-acef16c1a8d2" providerId="ADAL" clId="{5C39168A-3448-4CD1-8749-9A7C40FFC52C}" dt="2025-03-15T17:22:59.396" v="11" actId="1076"/>
          <ac:spMkLst>
            <pc:docMk/>
            <pc:sldMk cId="3510501691" sldId="315"/>
            <ac:spMk id="6" creationId="{36DC4658-9AA0-EBBD-FB68-B051B24C9A41}"/>
          </ac:spMkLst>
        </pc:spChg>
        <pc:spChg chg="add mod">
          <ac:chgData name="Ashutosh.Bhagurkar" userId="e54b5c48-fd92-480c-8e66-acef16c1a8d2" providerId="ADAL" clId="{5C39168A-3448-4CD1-8749-9A7C40FFC52C}" dt="2025-03-15T17:22:54.460" v="10" actId="115"/>
          <ac:spMkLst>
            <pc:docMk/>
            <pc:sldMk cId="3510501691" sldId="315"/>
            <ac:spMk id="7" creationId="{0113E5F8-820D-B8B8-96F2-65CC1A09D399}"/>
          </ac:spMkLst>
        </pc:spChg>
      </pc:sldChg>
      <pc:sldChg chg="modSp add mod">
        <pc:chgData name="Ashutosh.Bhagurkar" userId="e54b5c48-fd92-480c-8e66-acef16c1a8d2" providerId="ADAL" clId="{5C39168A-3448-4CD1-8749-9A7C40FFC52C}" dt="2025-03-15T17:23:56.868" v="22" actId="207"/>
        <pc:sldMkLst>
          <pc:docMk/>
          <pc:sldMk cId="1645726346" sldId="316"/>
        </pc:sldMkLst>
        <pc:spChg chg="mod">
          <ac:chgData name="Ashutosh.Bhagurkar" userId="e54b5c48-fd92-480c-8e66-acef16c1a8d2" providerId="ADAL" clId="{5C39168A-3448-4CD1-8749-9A7C40FFC52C}" dt="2025-03-15T17:23:56.868" v="22" actId="207"/>
          <ac:spMkLst>
            <pc:docMk/>
            <pc:sldMk cId="1645726346" sldId="316"/>
            <ac:spMk id="8" creationId="{8B9A6A08-36D0-8CC1-D88D-857F1E5DDF1A}"/>
          </ac:spMkLst>
        </pc:spChg>
      </pc:sldChg>
      <pc:sldMasterChg chg="delSldLayout">
        <pc:chgData name="Ashutosh.Bhagurkar" userId="e54b5c48-fd92-480c-8e66-acef16c1a8d2" providerId="ADAL" clId="{5C39168A-3448-4CD1-8749-9A7C40FFC52C}" dt="2025-03-15T17:23:07.193" v="13" actId="47"/>
        <pc:sldMasterMkLst>
          <pc:docMk/>
          <pc:sldMasterMk cId="0" sldId="2147483648"/>
        </pc:sldMasterMkLst>
        <pc:sldLayoutChg chg="del">
          <pc:chgData name="Ashutosh.Bhagurkar" userId="e54b5c48-fd92-480c-8e66-acef16c1a8d2" providerId="ADAL" clId="{5C39168A-3448-4CD1-8749-9A7C40FFC52C}" dt="2025-03-15T17:23:07.193" v="13" actId="47"/>
          <pc:sldLayoutMkLst>
            <pc:docMk/>
            <pc:sldMasterMk cId="0" sldId="2147483648"/>
            <pc:sldLayoutMk cId="0" sldId="2147483649"/>
          </pc:sldLayoutMkLst>
        </pc:sldLayoutChg>
      </pc:sldMasterChg>
    </pc:docChg>
  </pc:docChgLst>
  <pc:docChgLst>
    <pc:chgData name="Sarel Greyling" userId="f3065607-1f46-45aa-9923-2f70a300922a" providerId="ADAL" clId="{BCCA63DF-F44C-5B45-8D20-799DB2917858}"/>
    <pc:docChg chg="undo custSel modSld modMainMaster">
      <pc:chgData name="Sarel Greyling" userId="f3065607-1f46-45aa-9923-2f70a300922a" providerId="ADAL" clId="{BCCA63DF-F44C-5B45-8D20-799DB2917858}" dt="2024-09-09T11:36:48.675" v="27" actId="20577"/>
      <pc:docMkLst>
        <pc:docMk/>
      </pc:docMkLst>
      <pc:sldChg chg="modSp mod">
        <pc:chgData name="Sarel Greyling" userId="f3065607-1f46-45aa-9923-2f70a300922a" providerId="ADAL" clId="{BCCA63DF-F44C-5B45-8D20-799DB2917858}" dt="2024-09-09T11:36:48.675" v="27" actId="20577"/>
        <pc:sldMkLst>
          <pc:docMk/>
          <pc:sldMk cId="2963399155" sldId="271"/>
        </pc:sldMkLst>
        <pc:spChg chg="mod">
          <ac:chgData name="Sarel Greyling" userId="f3065607-1f46-45aa-9923-2f70a300922a" providerId="ADAL" clId="{BCCA63DF-F44C-5B45-8D20-799DB2917858}" dt="2024-09-09T11:36:48.675" v="27" actId="20577"/>
          <ac:spMkLst>
            <pc:docMk/>
            <pc:sldMk cId="2963399155" sldId="271"/>
            <ac:spMk id="168" creationId="{00000000-0000-0000-0000-000000000000}"/>
          </ac:spMkLst>
        </pc:spChg>
      </pc:sldChg>
      <pc:sldMasterChg chg="modSldLayout">
        <pc:chgData name="Sarel Greyling" userId="f3065607-1f46-45aa-9923-2f70a300922a" providerId="ADAL" clId="{BCCA63DF-F44C-5B45-8D20-799DB2917858}" dt="2024-09-09T11:34:55.295" v="6" actId="20577"/>
        <pc:sldMasterMkLst>
          <pc:docMk/>
          <pc:sldMasterMk cId="0" sldId="2147483648"/>
        </pc:sldMasterMkLst>
        <pc:sldLayoutChg chg="modSp mod">
          <pc:chgData name="Sarel Greyling" userId="f3065607-1f46-45aa-9923-2f70a300922a" providerId="ADAL" clId="{BCCA63DF-F44C-5B45-8D20-799DB2917858}" dt="2024-09-09T11:34:55.295" v="6" actId="20577"/>
          <pc:sldLayoutMkLst>
            <pc:docMk/>
            <pc:sldMasterMk cId="0" sldId="2147483648"/>
            <pc:sldLayoutMk cId="0" sldId="2147483651"/>
          </pc:sldLayoutMkLst>
          <pc:spChg chg="mod">
            <ac:chgData name="Sarel Greyling" userId="f3065607-1f46-45aa-9923-2f70a300922a" providerId="ADAL" clId="{BCCA63DF-F44C-5B45-8D20-799DB2917858}" dt="2024-09-09T11:34:55.295" v="6" actId="20577"/>
            <ac:spMkLst>
              <pc:docMk/>
              <pc:sldMasterMk cId="0" sldId="2147483648"/>
              <pc:sldLayoutMk cId="0" sldId="2147483651"/>
              <ac:spMk id="7" creationId="{381328E2-BBCC-9942-F175-B550123AD18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spcAft>
                <a:spcPts val="1200"/>
              </a:spcAft>
            </a:pPr>
            <a:r>
              <a:rPr lang="en-US" dirty="0">
                <a:cs typeface="Calibri"/>
              </a:rPr>
              <a:t>Welcome to Lecture 3 of this course. This lecture focuses on several important concepts including:</a:t>
            </a:r>
          </a:p>
          <a:p>
            <a:pPr marL="171450" indent="-171450">
              <a:spcAft>
                <a:spcPts val="1200"/>
              </a:spcAft>
              <a:buFont typeface="Arial"/>
              <a:buChar char="•"/>
            </a:pPr>
            <a:r>
              <a:rPr lang="en-US" dirty="0">
                <a:cs typeface="Calibri"/>
              </a:rPr>
              <a:t>Generic model naming convention</a:t>
            </a:r>
          </a:p>
          <a:p>
            <a:pPr marL="171450" indent="-171450">
              <a:spcAft>
                <a:spcPts val="1200"/>
              </a:spcAft>
              <a:buFont typeface="Arial"/>
              <a:buChar char="•"/>
            </a:pPr>
            <a:r>
              <a:rPr lang="en-US" dirty="0">
                <a:cs typeface="Calibri"/>
              </a:rPr>
              <a:t>Variability of energy demand </a:t>
            </a:r>
          </a:p>
          <a:p>
            <a:pPr marL="171450" indent="-171450">
              <a:spcAft>
                <a:spcPts val="1200"/>
              </a:spcAft>
              <a:buFont typeface="Arial"/>
              <a:buChar char="•"/>
            </a:pPr>
            <a:r>
              <a:rPr lang="en-US" dirty="0">
                <a:cs typeface="Calibri"/>
              </a:rPr>
              <a:t>Variability of renewable energy resources and energy prices</a:t>
            </a:r>
          </a:p>
          <a:p>
            <a:pPr marL="171450" indent="-171450">
              <a:spcAft>
                <a:spcPts val="1200"/>
              </a:spcAft>
              <a:buFont typeface="Arial"/>
              <a:buChar char="•"/>
            </a:pPr>
            <a:r>
              <a:rPr lang="en-US" dirty="0">
                <a:cs typeface="Calibri"/>
              </a:rPr>
              <a:t>Time representation</a:t>
            </a: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DB6462B-A6A1-B3E5-E956-F727EB5934E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8426BF0-8F31-5BE8-3086-62A9F024D19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DDB7923-A780-1D42-865D-004A1E45120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just"/>
            <a:r>
              <a:rPr lang="en-US" b="1" dirty="0"/>
              <a:t>At all times the electricity system has to be balanced. This means that generation has to equal consumption plus losses. </a:t>
            </a:r>
            <a:r>
              <a:rPr lang="en-US" dirty="0"/>
              <a:t>Losses occur in energy systems for several reasons,</a:t>
            </a:r>
            <a:r>
              <a:rPr lang="en-US" b="1" dirty="0"/>
              <a:t> </a:t>
            </a:r>
            <a:r>
              <a:rPr lang="en-US" dirty="0"/>
              <a:t>for example power transmission technologies are not 100% efficient. This means that some energy is lost at several stages of the chain from electricity generation by power plants to electricity consumption by consumers. To ensure there is sufficient energy available, these losses must be considered in the balance of the system, meaning generation must equal the sum of consumption plus losses.</a:t>
            </a:r>
          </a:p>
          <a:p>
            <a:pPr algn="just"/>
            <a:r>
              <a:rPr lang="en-US" dirty="0"/>
              <a:t>Because there is often no economically viable way to store very large quantities of electricity, it is important that this balance is maintained at all times, so in any one instance the total electricity generated should equal the sum of consumption plus losses. This has implications for the planning of energy supply, because some electricity generation technologies have limited flexibility, meaning they cannot be relied upon to produce electricity at all times. It is important that we model time variability so we can ensure that the system is balanced at all times. </a:t>
            </a:r>
            <a:endParaRPr lang="en-US" dirty="0">
              <a:cs typeface="Calibri"/>
            </a:endParaRPr>
          </a:p>
          <a:p>
            <a:br>
              <a:rPr lang="en-US" dirty="0">
                <a:cs typeface="+mn-lt"/>
              </a:rPr>
            </a:b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B8AB433B-C1B9-D689-5888-522DD208263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2055513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9498971-3001-F213-5EDF-017E13F7660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FF45094-A23F-7439-FD22-935D1FD8A76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1A04567-F40E-796A-B542-DE56BAAA9D5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just"/>
            <a:r>
              <a:rPr lang="en-US" dirty="0"/>
              <a:t>So, electricity systems are not completely efficient and contain several losses. This means that not all of the primary energy entering an electricity system is used by consumers. It is important to understand where these losses come from and consider them when modelling energy systems. The first source of losses is thermal energy losses in the generation of electricity; thermal electricity generation by power plants is not 100% efficient and some of the primary energy put in is lost as heat. These are usually the largest losses in the system. For example, not all of the energy in the coal burned at a coal power station is converted to electricity as a proportion of it is lost as heat. The concept of power plant efficiency is explored further in Lecture 4.  A further source of energy losses is in the transmission and distribution of electricity, which again is not a 100% efficient process. Losses can be estimated as a percentage by calculating the difference between the output and input energies, then dividing this difference by the input energy, as illustrated in the equation on the slide.</a:t>
            </a:r>
          </a:p>
          <a:p>
            <a:pPr algn="just"/>
            <a:r>
              <a:rPr lang="en-US" dirty="0"/>
              <a:t>Because of these system losses, electricity systems must always generate more electricity than is actually consumed to ensure demand is met. In some cases, electricity systems can fail to meet demand, for example because there is insufficient generation capacity. This has significant impacts on society.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3CC9661B-99B7-85D0-8C6C-377F485300C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939501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1588740-9DA7-8165-3650-5177EB22E24A}"/>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9FB8B5D-C752-428D-58D5-1AE8FA1C8B1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5DC5921-6242-AAA8-9CBC-1E821E193F9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just"/>
            <a:r>
              <a:rPr lang="en-US" dirty="0"/>
              <a:t>Unreliable electricity supply is a critical problem that has several serious societal impacts. Firstly, an unreliable electricity supply limits citizens’ quality of life and inhibits progress towards the Sustainable Development Goals. Without reliable supply, opportunities for education and business are limited, and provision of healthcare is challenging. Reliable electricity supply is also critical for industry and businesses to function and grow. If supply is unreliable, industrial production will be disrupted by blackouts and businesses may have to spend large amounts of money on back-up generators, which are also highly polluting. Unreliable electricity supply therefore forms a critical barrier to economic growth.</a:t>
            </a:r>
          </a:p>
          <a:p>
            <a:pPr algn="just"/>
            <a:r>
              <a:rPr lang="en-US" dirty="0"/>
              <a:t>For these reasons, it is important that energy systems are planned in a way that ensures reliability. A critical element of this is considering the time variability of demand as well as system losses in energy modelling.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C1A16FED-2AE8-5A68-3F7C-9522F77AD8E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2012312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So, we have learnt that energy demand varies with time and that this must be considered in energy modelling. Another important consideration is that the availability of renewable energy resources also varies with time. This refers to the fact that the amount of energy available from solar, wind, and hydropower resources is not constant. For example, the amount of solar energy that can be converted to electricity by a solar PV panel is dependent on the strength of the sunlight (otherwise known as solar irradiance). Since it is often sunniest in the middle of the day and dark at night, a solar PV panel can therefore produce most electricity in the middle of the day and no electricity at night. Renewable energy availability will also vary by season, as the strength of the sunlight, wind conditions, and water flow all vary throughout the year. To ensure electricity systems are reliable and capable of meeting demand, it is important to model this variability.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AE7EDF2-54A2-864D-9888-2D86444BB1B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B9D480A-A65F-CB59-1986-1F906997577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DCAE73D-DC20-FB3F-ACBF-B80556798F8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This diagram exemplifies the variability of renewable energy generation. The Y axis is the solar PV capacity factor, which is essentially a measure of the availability of the PV power plant to generate electricity. Capacity factors are covered in more detail in later lectures.  When the capacity factor is 0, this means the PV plant cannot generate any electricity, so this diagram shows that no electricity can be generated from approximately 7:00pm in the evening to 5:00am in the morning. The diagram then shows that the PV capacity factor rises throughout the day and peaks at midday before falling back down to 0 in the evening, tracking the strength of the sunlight. A key message from this diagram is that this PV plant could not be relied upon to produce electricity from approximately 7:00pm to 5:00am, whilst it would be a useful source of generation during the day. We must therefore consider this in energy system modelling, and this is another key reason why we model time variability in </a:t>
            </a:r>
            <a:r>
              <a:rPr lang="en-US" dirty="0" err="1"/>
              <a:t>OSeMOSYS</a:t>
            </a:r>
            <a:r>
              <a:rPr lang="en-US" dirty="0"/>
              <a:t>.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ABBE09E5-6C4D-B75B-5E9D-BD25FE5ED14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570441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EE8C6574-52B1-310C-3FE8-DE6E18BB386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D6AD582-C584-3BC8-BF75-8EA9045D8DB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F33A66B-D85D-A4C3-F0A5-6ABEE82366D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just"/>
            <a:r>
              <a:rPr lang="en-US" dirty="0"/>
              <a:t>This graph shows example data on the availability of water resources for producing electricity at hydropower plants and the electricity demand profile. We can see that the peak water availability does not match the peak demand, so demand could not be met using hydropower alone. To ensure demand can always be met, even when there is variability in resource availability as shown on this figure, it is important that the system has sources of flexibility. Flexibility can come from several sources, such as energy storage. Energy storage refers to the idea of storing energy for use at a later time. In electricity systems, it is often helpful to store electricity produced when demand is low, so that the stored electricity can be used when demand is higher and/or less supply is available. </a:t>
            </a:r>
          </a:p>
          <a:p>
            <a:pPr algn="just"/>
            <a:r>
              <a:rPr lang="en-US" dirty="0"/>
              <a:t>There are several types of energy storage. A common option is pumped storage hydropower, where water is pumped from a lower reservoir to a higher reservoir in order to store power, which is then released when the water is discharged back to the lower reservoir.  Electricity systems may also contain standalone batteries, which store electricity from the transmission grid at times of low demand for release when demand is higher, or batteries are commonly combined with renewable energy generation technologies. For example, it is common to have battery storage at solar farms as this allows excess electricity generated during sunny periods to be stored and released when the solar intensity may be lower. Storage and flexibility are covered in more detail in later lectures.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186A402-EAF7-0547-AB95-01E79F0D5C8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575487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C8C4930-B587-207F-CB65-40922C76519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F5D8300-6078-7D73-989D-922DB53A8C8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048EE68-A055-5BD6-993C-FA39587CF03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Another source of temporal variability in energy systems comes from the costs of commodities. Commodity prices can vary strongly over time due to changes in supply and demand. As a general rule, when the supply of a commodity exceeds the demand, prices fall, and when demand exceeds supply, prices rise. Supply and demand can be influenced by several external factors, such as economic downturns, which reduce demand, or geopolitical events and natural disasters, which can temporarily slow production. We can see the volatility of commodity prices in the figure above. It is important that we consider this variation in commodity prices in energy system models in order to make our models more aligned with reality. In </a:t>
            </a:r>
            <a:r>
              <a:rPr lang="en-US" dirty="0" err="1"/>
              <a:t>OSeMOSYS</a:t>
            </a:r>
            <a:r>
              <a:rPr lang="en-US" dirty="0"/>
              <a:t>, this is done by specifying commodity prices in each year of the modelling period based on price forecasts, as outlined in lecture 4.</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55A1C528-975C-EBAD-9A03-C53C71BE973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3500138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E95FDE06-8B8A-A481-D83E-211F4021EF8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8E36BE7-B980-FBDA-CCF5-11B66C821D8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186CE38-D6B5-80E0-0342-F469E4CE0AC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To summarize this and the previous mini-lecture, we have firstly learnt that several elements of energy systems vary over time. These include demand, which varies as power-consuming activities occur at different times of the day and differently in each season, electricity generation, which can vary as renewable resource availability varies over time, and energy prices. We have also seen the importance of balancing electricity supply and demand and the critical impacts that unreliable supply can have. To help mitigate these impacts, we must consider time variability when planning energy systems. This is therefore modelled in </a:t>
            </a:r>
            <a:r>
              <a:rPr lang="en-US" dirty="0" err="1"/>
              <a:t>OSeMOSYS</a:t>
            </a:r>
            <a:r>
              <a:rPr lang="en-US" dirty="0"/>
              <a:t>. The method of modelling time variability in </a:t>
            </a:r>
            <a:r>
              <a:rPr lang="en-US" dirty="0" err="1"/>
              <a:t>OSeMOSYS</a:t>
            </a:r>
            <a:r>
              <a:rPr lang="en-US" dirty="0"/>
              <a:t> is covered in more detail in the next section.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7E8563E5-8905-90F1-EFDA-C5431543213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3728865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This diagram shows an example Reference Energy System constructed for Nigeria. Here we can see total electricity demand divided into the residential, commercial, and industrial sectors, as well as all the technologies that could meet those demands. Since we want to consider all technologies that may become available in the future, the diagram includes power plant types that are not currently active in Nigeria, such as biomass power plants. </a:t>
            </a:r>
          </a:p>
          <a:p>
            <a:endParaRPr lang="en-US" dirty="0"/>
          </a:p>
          <a:p>
            <a:r>
              <a:rPr lang="en-US" dirty="0"/>
              <a:t>In this Reference Energy System, technologies have been given specific names that are relevant to Nigeria, for example Katsina Wind Power Plant is named, rather than using a generic term for all wind power plants. While this may make sense to somebody with knowledge of the Nigerian power system, using specific names can make it harder for other people to identify technologies and understand all of the components in a Reference Energy System. For this reason, we will use a generic naming convention when creating our Reference Energy Systems. This has other benefits, which are explained later. </a:t>
            </a:r>
            <a:endParaRPr lang="en-US" dirty="0">
              <a:cs typeface="Calibri" panose="020F0502020204030204"/>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In </a:t>
            </a:r>
            <a:r>
              <a:rPr lang="en-US" dirty="0" err="1"/>
              <a:t>OSeMOSYS</a:t>
            </a:r>
            <a:r>
              <a:rPr lang="en-US" dirty="0"/>
              <a:t> we represent time variability by dividing a year into ‘time slices’. Before we talk more about using time slices in </a:t>
            </a:r>
            <a:r>
              <a:rPr lang="en-US" dirty="0" err="1"/>
              <a:t>OSeMOSYS</a:t>
            </a:r>
            <a:r>
              <a:rPr lang="en-US" dirty="0"/>
              <a:t>, it is important to appreciate what we are trying to consider when we use this time slice approach. Time slices are intended to be fractions of the year with different characteristics, typically representing different seasons, different day types, and different times of the day. For example one time slice could represent all the evenings in weekends in summer and another could represent all the evenings in weekends in winter. The ultimate aim of this approach is to capture the variability in demand and resource availability over time in the country we are modelling. This means that the most appropriate definition of time slices may vary by country. For example, some countries have 4 clearly defined seasons, each of which has different weather patterns. For a country like this, we would probably want to ensure each of these seasons was represented by a different time slice in </a:t>
            </a:r>
            <a:r>
              <a:rPr lang="en-US" dirty="0" err="1"/>
              <a:t>OSeMOSYS</a:t>
            </a:r>
            <a:r>
              <a:rPr lang="en-US" dirty="0"/>
              <a:t>, because demand and renewable resource availability will be different in each one. However, other countries only have two seasons which need to be represented, for example countries with only a wet and a dry season.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2744258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517C8A0-C9BF-8F9E-ADCD-8E19BDD6DE0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2AA7F7DB-BBA5-2230-019C-1321FFB5FD7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B82D2C1-E1E3-E051-E612-03D965C0DC6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 broader description of how the model divides time into several hierarchical sets is given here:</a:t>
            </a:r>
          </a:p>
          <a:p>
            <a:pPr>
              <a:buFont typeface="+mj-lt"/>
              <a:buAutoNum type="arabicPeriod"/>
            </a:pPr>
            <a:r>
              <a:rPr lang="en-US" b="1" dirty="0"/>
              <a:t>Year (Y)</a:t>
            </a:r>
            <a:r>
              <a:rPr lang="en-US" dirty="0"/>
              <a:t> – This represents all the years we’re considering within the model. </a:t>
            </a:r>
          </a:p>
          <a:p>
            <a:pPr>
              <a:buFont typeface="+mj-lt"/>
              <a:buAutoNum type="arabicPeriod"/>
            </a:pPr>
            <a:r>
              <a:rPr lang="en-US" b="1" dirty="0"/>
              <a:t>Season (Is)</a:t>
            </a:r>
            <a:r>
              <a:rPr lang="en-US" dirty="0"/>
              <a:t> – Each year is broken down into seasons. For instance, we could divide the year into four seasons: winter, spring, summer, and autumn. This seasonal division helps capture variations in energy needs, like heating in winter or air conditioning in summer.</a:t>
            </a:r>
          </a:p>
          <a:p>
            <a:pPr>
              <a:buFont typeface="+mj-lt"/>
              <a:buAutoNum type="arabicPeriod"/>
            </a:pPr>
            <a:r>
              <a:rPr lang="en-US" b="1" dirty="0" err="1"/>
              <a:t>Daytype</a:t>
            </a:r>
            <a:r>
              <a:rPr lang="en-US" b="1" dirty="0"/>
              <a:t> (Id)</a:t>
            </a:r>
            <a:r>
              <a:rPr lang="en-US" dirty="0"/>
              <a:t> – Within each season, we also differentiate between types of days, such as weekdays and weekends. This allows us to reflect changes in energy consumption patterns, as weekends may have a different demand profile compared to weekdays.</a:t>
            </a:r>
          </a:p>
          <a:p>
            <a:pPr>
              <a:buFont typeface="+mj-lt"/>
              <a:buAutoNum type="arabicPeriod"/>
            </a:pPr>
            <a:r>
              <a:rPr lang="en-US" b="1" dirty="0" err="1"/>
              <a:t>Dailybracket</a:t>
            </a:r>
            <a:r>
              <a:rPr lang="en-US" b="1" dirty="0"/>
              <a:t> (</a:t>
            </a:r>
            <a:r>
              <a:rPr lang="en-US" b="1" dirty="0" err="1"/>
              <a:t>Ih</a:t>
            </a:r>
            <a:r>
              <a:rPr lang="en-US" b="1" dirty="0"/>
              <a:t>)</a:t>
            </a:r>
            <a:r>
              <a:rPr lang="en-US" dirty="0"/>
              <a:t> – Each </a:t>
            </a:r>
            <a:r>
              <a:rPr lang="en-US" dirty="0" err="1"/>
              <a:t>daytype</a:t>
            </a:r>
            <a:r>
              <a:rPr lang="en-US" dirty="0"/>
              <a:t> is further split into sections of the day, known as daily brackets. Common divisions might include morning, afternoon, and night, helping us capture intraday variations in energy demand and supply.</a:t>
            </a:r>
          </a:p>
          <a:p>
            <a:pPr>
              <a:buFont typeface="+mj-lt"/>
              <a:buAutoNum type="arabicPeriod"/>
            </a:pPr>
            <a:r>
              <a:rPr lang="en-US" b="1" dirty="0" err="1"/>
              <a:t>Timeslice</a:t>
            </a:r>
            <a:r>
              <a:rPr lang="en-US" b="1" dirty="0"/>
              <a:t> (I)</a:t>
            </a:r>
            <a:r>
              <a:rPr lang="en-US" dirty="0"/>
              <a:t> – Finally, these divisions come together to form </a:t>
            </a:r>
            <a:r>
              <a:rPr lang="en-US" dirty="0" err="1"/>
              <a:t>timeslices</a:t>
            </a:r>
            <a:r>
              <a:rPr lang="en-US" dirty="0"/>
              <a:t>. </a:t>
            </a:r>
            <a:r>
              <a:rPr lang="en-US" dirty="0" err="1"/>
              <a:t>Timeslices</a:t>
            </a:r>
            <a:r>
              <a:rPr lang="en-US" dirty="0"/>
              <a:t> are the fundamental time intervals in the model, representing the smallest time unit </a:t>
            </a:r>
            <a:r>
              <a:rPr lang="en-US" dirty="0" err="1"/>
              <a:t>OSeMOSYS</a:t>
            </a:r>
            <a:r>
              <a:rPr lang="en-US" dirty="0"/>
              <a:t> will consider. The number of </a:t>
            </a:r>
            <a:r>
              <a:rPr lang="en-US" dirty="0" err="1"/>
              <a:t>timeslices</a:t>
            </a:r>
            <a:r>
              <a:rPr lang="en-US" dirty="0"/>
              <a:t> is the product of seasons, </a:t>
            </a:r>
            <a:r>
              <a:rPr lang="en-US" dirty="0" err="1"/>
              <a:t>daytypes</a:t>
            </a:r>
            <a:r>
              <a:rPr lang="en-US" dirty="0"/>
              <a:t>, and daily brackets. For example, if we have four seasons, two day types, and three daily brackets, we end up with 24 </a:t>
            </a:r>
            <a:r>
              <a:rPr lang="en-US" dirty="0" err="1"/>
              <a:t>timeslices</a:t>
            </a:r>
            <a:r>
              <a:rPr lang="en-US" dirty="0"/>
              <a:t>.</a:t>
            </a:r>
          </a:p>
          <a:p>
            <a:r>
              <a:rPr lang="en-US" dirty="0"/>
              <a:t>On the right side, the diagram visually represents this breakdown, showing how a year is divided into seasons, each season into day types, and each day type into daily brackets, resulting in the final </a:t>
            </a:r>
            <a:r>
              <a:rPr lang="en-US" dirty="0" err="1"/>
              <a:t>timeslices</a:t>
            </a:r>
            <a:r>
              <a:rPr lang="en-US" dirty="0"/>
              <a:t> used for analysis.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ECD41914-379D-FE72-FF40-F1C44DDDECA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1909107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13485ED-0B48-2401-2596-FA45B7D921F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80495EB-1C6D-3F6A-802D-16B939E83B3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D33EBD1-E596-6EBA-4D93-A53CBCEF13D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In MUIO, we have the flexibility to define different </a:t>
            </a:r>
            <a:r>
              <a:rPr lang="en-US" dirty="0" err="1"/>
              <a:t>timeslices</a:t>
            </a:r>
            <a:r>
              <a:rPr lang="en-US" dirty="0"/>
              <a:t>. On the left, you can see the main time set categories described in the previous slide: Years, Seasons, Day types, Daily </a:t>
            </a:r>
            <a:r>
              <a:rPr lang="en-US" dirty="0" err="1"/>
              <a:t>timebrackets</a:t>
            </a:r>
            <a:r>
              <a:rPr lang="en-US" dirty="0"/>
              <a:t>, and </a:t>
            </a:r>
            <a:r>
              <a:rPr lang="en-US" dirty="0" err="1"/>
              <a:t>timeslices</a:t>
            </a:r>
            <a:r>
              <a:rPr lang="en-US" dirty="0"/>
              <a:t>.</a:t>
            </a:r>
          </a:p>
          <a:p>
            <a:r>
              <a:rPr lang="en-US" dirty="0"/>
              <a:t>In the timeline view to the right, we see a list of years selected for this example, which span from 2020 to 2050. By selecting specific years, we can customize which periods are analyzed, making the model more efficient.</a:t>
            </a:r>
          </a:p>
          <a:p>
            <a:r>
              <a:rPr lang="en-US" dirty="0"/>
              <a:t>Importantly, in MUIO, we have the option to define </a:t>
            </a:r>
            <a:r>
              <a:rPr lang="en-US" dirty="0" err="1"/>
              <a:t>timeslices</a:t>
            </a:r>
            <a:r>
              <a:rPr lang="en-US" dirty="0"/>
              <a:t> alone if we’re not incorporating storage technologies. However, if we are modeling storage, we need to specify the seasons, day types, and daily time brackets, as each must be linked to a </a:t>
            </a:r>
            <a:r>
              <a:rPr lang="en-US" dirty="0" err="1"/>
              <a:t>timeslice</a:t>
            </a:r>
            <a:r>
              <a:rPr lang="en-US" dirty="0"/>
              <a:t>.</a:t>
            </a:r>
          </a:p>
          <a:p>
            <a:r>
              <a:rPr lang="en-US" dirty="0"/>
              <a:t>This flexibility allows MUIO to adapt time representation based on the model’s specific requirements, ensuring we have the appropriate granularity without unnecessary complexity.</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3D98E298-CC71-52FD-45C6-BF8B6218026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2625722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14E4772-D439-340B-1E4D-CAA36D323213}"/>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1A1CE0F-3795-5E29-B1E8-14E00381A4C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FC476B4-F1FC-F223-DE3A-970F8539E63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The Year Split is the proportion of the year represented by each </a:t>
            </a:r>
            <a:r>
              <a:rPr lang="en-US" dirty="0" err="1"/>
              <a:t>timeslice</a:t>
            </a:r>
            <a:r>
              <a:rPr lang="en-US" dirty="0"/>
              <a:t>. It’s important to check that Year Split values sum to 1. If specific data isn’t available, we can assume each </a:t>
            </a:r>
            <a:r>
              <a:rPr lang="en-US" dirty="0" err="1"/>
              <a:t>timeslice</a:t>
            </a:r>
            <a:r>
              <a:rPr lang="en-US" dirty="0"/>
              <a:t> is of equal length, making the Year Split equal to 1 divided by the total number of </a:t>
            </a:r>
            <a:r>
              <a:rPr lang="en-US" dirty="0" err="1"/>
              <a:t>timeslices</a:t>
            </a:r>
            <a:r>
              <a:rPr lang="en-US" dirty="0"/>
              <a:t>. For example, with 8 </a:t>
            </a:r>
            <a:r>
              <a:rPr lang="en-US" dirty="0" err="1"/>
              <a:t>timeslices</a:t>
            </a:r>
            <a:r>
              <a:rPr lang="en-US" dirty="0"/>
              <a:t>, each would have a Year Split of 1/8 or 0.125.Alternatively, if we have a precise definition of each </a:t>
            </a:r>
            <a:r>
              <a:rPr lang="en-US" dirty="0" err="1"/>
              <a:t>timeslice</a:t>
            </a:r>
            <a:r>
              <a:rPr lang="en-US" dirty="0"/>
              <a:t>, we can estimate the Year Split value. For example, a season covering January and February consists of 59 days (31 in January plus 28 in February). If we consider only weekdays (i.e., 5 out of 7 days) and a daily time bracket from 6 AM to 9 AM (i.e., 3 out of 24 hours), the Year Split would be the product of these ratios divided by 365 days in a year, as shown in the example. These values are then input into MUIO, which you can try in Hands-On Exercise 2.</a:t>
            </a:r>
            <a:endParaRPr dirty="0"/>
          </a:p>
        </p:txBody>
      </p:sp>
      <p:sp>
        <p:nvSpPr>
          <p:cNvPr id="165" name="Google Shape;165;p13:notes">
            <a:extLst>
              <a:ext uri="{FF2B5EF4-FFF2-40B4-BE49-F238E27FC236}">
                <a16:creationId xmlns:a16="http://schemas.microsoft.com/office/drawing/2014/main" id="{057C1485-92C3-F416-0DA7-2B21459E278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3196636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6E8BD52-2D38-C161-E544-7ED7598925F3}"/>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3173AAA0-4DF4-1444-B701-AAB0A5082BE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5485381F-84FE-AF2B-B715-1302D3DD22E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This is a second example of how to calculate the Year Split once the </a:t>
            </a:r>
            <a:r>
              <a:rPr lang="en-US" dirty="0" err="1"/>
              <a:t>timeslice</a:t>
            </a:r>
            <a:r>
              <a:rPr lang="en-US" dirty="0"/>
              <a:t> features are defined. In this case, a season covering June through August consists of 92 days (30 in June, 31 in July, and 31 in August). If we consider only weekends (i.e., 2 out of 7 days) and a daily time bracket from 2 PM to 6 PM (i.e., 4 out of 24 hours), the Year Split is the product of these ratios divided by the 365 days in a year, as shown on the slide.</a:t>
            </a:r>
            <a:endParaRPr dirty="0"/>
          </a:p>
        </p:txBody>
      </p:sp>
      <p:sp>
        <p:nvSpPr>
          <p:cNvPr id="165" name="Google Shape;165;p13:notes">
            <a:extLst>
              <a:ext uri="{FF2B5EF4-FFF2-40B4-BE49-F238E27FC236}">
                <a16:creationId xmlns:a16="http://schemas.microsoft.com/office/drawing/2014/main" id="{958808E4-F7C2-A601-1A9C-000FDE2ECF8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37166208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21AD80A-C9ED-BCEE-1B73-7FC36D69638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C777A2F3-B0BF-7E04-04CC-C25F6DE7041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C2A9637-D595-7562-2B8B-CB7CF666570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In the final slide of this lecture, we will briefly introduce two parameters used in setting up a model in </a:t>
            </a:r>
            <a:r>
              <a:rPr lang="en-US" dirty="0" err="1"/>
              <a:t>OSeMOSYS</a:t>
            </a:r>
            <a:r>
              <a:rPr lang="en-US" dirty="0"/>
              <a:t>, which we’ll practice using in Hands-On Exercise 2. While we don’t need to study discounting in depth for this course, we’ll provide a quick explanation of how it is applied in </a:t>
            </a:r>
            <a:r>
              <a:rPr lang="en-US" dirty="0" err="1"/>
              <a:t>OSeMOSYS</a:t>
            </a:r>
            <a:r>
              <a:rPr lang="en-US" dirty="0"/>
              <a:t>.</a:t>
            </a:r>
          </a:p>
          <a:p>
            <a:r>
              <a:rPr lang="en-US" dirty="0"/>
              <a:t>The purpose of discounting is to account for the time value of money, where it is generally more advantageous to have a given amount now rather than in the future. For example, if given the choice between receiving $100 now or in two years, it is more beneficial to have it now since it could be invested to grow beyond $100 over two years. This concept is captured by the </a:t>
            </a:r>
            <a:r>
              <a:rPr lang="en-US" i="1" dirty="0"/>
              <a:t>Discount Rate</a:t>
            </a:r>
            <a:r>
              <a:rPr lang="en-US" dirty="0"/>
              <a:t>, which is used to determine the present value of future cash flows. In </a:t>
            </a:r>
            <a:r>
              <a:rPr lang="en-US" dirty="0" err="1"/>
              <a:t>OSeMOSYS</a:t>
            </a:r>
            <a:r>
              <a:rPr lang="en-US" dirty="0"/>
              <a:t>, the Discount Rate parameter, represented as a decimal, serves this purpose. A typical discount rate might be 10%, which we represent in </a:t>
            </a:r>
            <a:r>
              <a:rPr lang="en-US" dirty="0" err="1"/>
              <a:t>OSeMOSYS</a:t>
            </a:r>
            <a:r>
              <a:rPr lang="en-US" dirty="0"/>
              <a:t> with a value of 0.1 for the Discount Rate parameter. Additionally, individual discount rates can be defined for each technology to calculate the annualized capital cost.</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B4D3651E-7383-0F78-F3AE-5436A7CC105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28167897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27</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28</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1277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10E9837-A2E4-4ACF-90CE-214F8A8BD66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BF60A9A-7AB4-03A1-9B56-FEB4368A377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353DDB5-5427-8C82-5A6B-DF00090A0C5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We can now see that all of the specific names in the Reference Energy System diagram have been replaced with generic names. This means that the diagram can now be easily understood by all users, with no confusion over specific power plant names. The use of generic naming also means that technologies can be identified quickly and easily. However, these names are too long to be used in our modelling system, and so short standard codes are used, as explained next.</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42051F47-FA39-4CA4-6CEE-F6159A1CE91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757321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9EDF1FE-B681-3494-7DBC-2C514C3CC12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C081271-F5D6-0BA5-9E05-35C5D8A2E97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98F3F0F-B848-B5FF-C66F-589C59928AE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In this version of the Reference Energy System, technologies and commodities are names using short standard codes. These codes are generated using a standard naming convention, the structure of which is explained in the remaining part of this mini-lecture. The use of a standard naming convention like this is advantageous because it: </a:t>
            </a:r>
          </a:p>
          <a:p>
            <a:endParaRPr lang="en-US" dirty="0">
              <a:cs typeface="+mn-lt"/>
            </a:endParaRPr>
          </a:p>
          <a:p>
            <a:pPr marL="171450" indent="-171450">
              <a:buFont typeface="Arial"/>
              <a:buChar char="•"/>
            </a:pPr>
            <a:r>
              <a:rPr lang="en-US" dirty="0"/>
              <a:t>Allows quick and easy technology identification</a:t>
            </a:r>
            <a:endParaRPr lang="en-US" dirty="0">
              <a:cs typeface="Calibri" panose="020F0502020204030204"/>
            </a:endParaRPr>
          </a:p>
          <a:p>
            <a:pPr marL="171450" indent="-171450">
              <a:buFont typeface="Arial"/>
              <a:buChar char="•"/>
            </a:pPr>
            <a:r>
              <a:rPr lang="en-US" dirty="0"/>
              <a:t>Is easily replicable</a:t>
            </a:r>
            <a:endParaRPr lang="en-US" dirty="0">
              <a:cs typeface="Calibri" panose="020F0502020204030204"/>
            </a:endParaRPr>
          </a:p>
          <a:p>
            <a:pPr marL="171450" indent="-171450">
              <a:buFont typeface="Arial"/>
              <a:buChar char="•"/>
            </a:pPr>
            <a:r>
              <a:rPr lang="en-US" dirty="0"/>
              <a:t>Facilitates comprehension of model components and structure</a:t>
            </a:r>
            <a:endParaRPr lang="en-US" dirty="0">
              <a:cs typeface="Calibri" panose="020F0502020204030204"/>
            </a:endParaRPr>
          </a:p>
          <a:p>
            <a:pPr marL="171450" indent="-171450">
              <a:buFont typeface="Arial"/>
              <a:buChar char="•"/>
            </a:pPr>
            <a:r>
              <a:rPr lang="en-US" dirty="0"/>
              <a:t>Allows for structuring data in the model and results during post-processing</a:t>
            </a:r>
            <a:endParaRPr lang="en-US" dirty="0">
              <a:cs typeface="Calibri" panose="020F0502020204030204"/>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91F6C5C-A3A0-3F3B-4CDB-2BF8DA0ED79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3382473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E8EA37B-981F-13AD-9E2D-7AC123E4623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E20B7674-77BE-1BE1-EDCB-59DD2197301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CF67A1B-700A-F8BE-9160-7DBD0BCA4E1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The structure of the generic convention for naming technologies is shown in this figure. The technology name is composed of five segments: the first identifies the category of the technology, the second identifies the subsector if applicable, then the third identifies energy service or demand being produced if applicable, and the fourth is the fuel or commodity it uses. Each segment is made up of 3 letters which identify the term. The technology name therefore has 6 or 12 letters in total, depending on whether it is assigned a subsector or an energy service. For example a coal power plant can be named P.W.R.C.O.A: P.W.R identifies the category as the power generation, and C.O.A identifies that the commodity used by this technology is Coal. If there is more than one type of a technology, a 3-digit number at the end is used to distinguish between types e.g. P.W.R.C.O.A.0.0.1 would be Coal Power Plant type 1 and P.W.R.C.O.A.0.0.2 would be Coal Power Plant type 2. The example on the slide represents a natural gas stove in the residential sector.</a:t>
            </a:r>
            <a:endParaRPr dirty="0"/>
          </a:p>
        </p:txBody>
      </p:sp>
      <p:sp>
        <p:nvSpPr>
          <p:cNvPr id="165" name="Google Shape;165;p13:notes">
            <a:extLst>
              <a:ext uri="{FF2B5EF4-FFF2-40B4-BE49-F238E27FC236}">
                <a16:creationId xmlns:a16="http://schemas.microsoft.com/office/drawing/2014/main" id="{21A1AB1A-6211-7C2F-C090-FD08EEF7B5D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810192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BFA30E7-8126-3EE4-BF51-0AE920E3402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539846E-C039-EA3C-4856-7D7DF87A658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63F559A-47B3-A7A7-ADE2-894F5D9F107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Commodities or fuels are assigned 3- or 6-letter names, as illustrated in some examples on this slide. For sector-specific commodities, particularly final demands, the first three letters of the name represent the subsector, while the second three letters indicate the energy service. For instance, diesel used in the transport sector would be labeled as TRADSL. Commodities or fuels associated with primary sources or transformation processes are generally represented using only three letters. It's important to note that energy services or final demands are also modelled as commodities within </a:t>
            </a:r>
            <a:r>
              <a:rPr lang="en-US" dirty="0" err="1"/>
              <a:t>OSeMOSYS</a:t>
            </a:r>
            <a:r>
              <a:rPr lang="en-US" dirty="0"/>
              <a:t>.</a:t>
            </a:r>
          </a:p>
        </p:txBody>
      </p:sp>
      <p:sp>
        <p:nvSpPr>
          <p:cNvPr id="165" name="Google Shape;165;p13:notes">
            <a:extLst>
              <a:ext uri="{FF2B5EF4-FFF2-40B4-BE49-F238E27FC236}">
                <a16:creationId xmlns:a16="http://schemas.microsoft.com/office/drawing/2014/main" id="{058DF0C4-461F-C004-E5C4-E28EDB4A7F8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2373476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All characteristics of the energy system vary over different time scales (days, weeks, seasons), both on the demand and the supply side. </a:t>
            </a:r>
          </a:p>
          <a:p>
            <a:r>
              <a:rPr lang="en-US" dirty="0"/>
              <a:t>These include:</a:t>
            </a:r>
            <a:endParaRPr lang="en-US" dirty="0">
              <a:cs typeface="Calibri"/>
            </a:endParaRPr>
          </a:p>
          <a:p>
            <a:pPr marL="171450" indent="-171450">
              <a:buFont typeface="Arial"/>
              <a:buChar char="•"/>
            </a:pPr>
            <a:r>
              <a:rPr lang="en-US" dirty="0"/>
              <a:t>Energy demand;</a:t>
            </a:r>
            <a:endParaRPr lang="en-US" dirty="0">
              <a:cs typeface="Calibri"/>
            </a:endParaRPr>
          </a:p>
          <a:p>
            <a:pPr marL="171450" indent="-171450">
              <a:buFont typeface="Arial"/>
              <a:buChar char="•"/>
            </a:pPr>
            <a:r>
              <a:rPr lang="en-US" dirty="0"/>
              <a:t>Availability of energy supply technologies;</a:t>
            </a:r>
            <a:endParaRPr lang="en-US" dirty="0">
              <a:cs typeface="Calibri"/>
            </a:endParaRPr>
          </a:p>
          <a:p>
            <a:pPr marL="171450" indent="-171450">
              <a:buFont typeface="Arial"/>
              <a:buChar char="•"/>
            </a:pPr>
            <a:r>
              <a:rPr lang="en-US" dirty="0"/>
              <a:t>Availability of renewable energy sources (such as water or solar irradiation) and storage;</a:t>
            </a:r>
            <a:endParaRPr lang="en-US" dirty="0">
              <a:cs typeface="Calibri"/>
            </a:endParaRPr>
          </a:p>
          <a:p>
            <a:pPr marL="171450" indent="-171450">
              <a:buFont typeface="Arial"/>
              <a:buChar char="•"/>
            </a:pPr>
            <a:r>
              <a:rPr lang="en-US" dirty="0"/>
              <a:t>Energy price.</a:t>
            </a:r>
          </a:p>
          <a:p>
            <a:pPr marL="0" indent="0">
              <a:buFont typeface="Arial"/>
              <a:buNone/>
            </a:pPr>
            <a:endParaRPr lang="en-US" dirty="0"/>
          </a:p>
          <a:p>
            <a:pPr marL="0" indent="0">
              <a:buFont typeface="Arial"/>
              <a:buNone/>
            </a:pPr>
            <a:r>
              <a:rPr lang="en-US" dirty="0"/>
              <a:t>We therefore need to ensure there is enough capacity to meet the demand at all times. This means ensuring that everyone has access to energy when they need it.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9FF2F48-DC7F-416F-F20B-93D33E4A1B0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331F310-BD48-E23A-17D0-C93FFA4D7DF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893BE62-F517-8B8C-09A4-370F0F9D341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just"/>
            <a:r>
              <a:rPr lang="en-US" dirty="0"/>
              <a:t>In most cases, energy demand varies over time. This occurs on several scales. Firstly, energy demand is rarely constant throughout the day. Demand varies as consumers’ activities occur at different times of the day. For example, in many countries, we see the highest electricity demand in the late afternoon and early evening. This can be when consumers use most power, for example to cook a meal or turn lamps on as it gets dark. Secondly, energy demand is rarely constant throughout the year. Demand changes as the seasons change. For example, in cold countries, residential electricity demand may be higher in the winter than in the summer as consumers use more power for heating and lighting. This diagram shows an example of how electricity demand may vary on both daily and monthly timescales within a country.</a:t>
            </a:r>
          </a:p>
          <a:p>
            <a:pPr algn="just"/>
            <a:r>
              <a:rPr lang="en-US" dirty="0"/>
              <a:t>It is often important to model these variations in demand over time in order to ensure sufficient energy can be supplied at all times.</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09F16BAE-4F08-9033-D1FA-D79CCDF1183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910031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656097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3412567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8"/>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67" r:id="rId1"/>
    <p:sldLayoutId id="2147483660" r:id="rId2"/>
    <p:sldLayoutId id="2147483651" r:id="rId3"/>
    <p:sldLayoutId id="2147483662" r:id="rId4"/>
    <p:sldLayoutId id="2147483668"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zenodo.org/record/4558793#.YEEPA2j7Q2w" TargetMode="External"/><Relationship Id="rId5" Type="http://schemas.openxmlformats.org/officeDocument/2006/relationships/image" Target="../media/image12.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10.png"/><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hyperlink" Target="http://doi.org/10.5281/zenodo.4558793"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zenodo.org/record/4558793#.YEEPA2j7Q2w" TargetMode="External"/><Relationship Id="rId5" Type="http://schemas.openxmlformats.org/officeDocument/2006/relationships/image" Target="../media/image16.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hyperlink" Target="https://zenodo.org/record/4558793#.YEEPA2j7Q2w" TargetMode="External"/><Relationship Id="rId5" Type="http://schemas.openxmlformats.org/officeDocument/2006/relationships/image" Target="../media/image17.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https://creativecommons.org/licenses/by-sa/3.0/deed.en" TargetMode="Externa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hyperlink" Target="https://commons.wikimedia.org/wiki/File:Annual_average_crude_oil_prices.png" TargetMode="External"/><Relationship Id="rId5" Type="http://schemas.openxmlformats.org/officeDocument/2006/relationships/image" Target="../media/image18.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8.png"/><Relationship Id="rId5" Type="http://schemas.openxmlformats.org/officeDocument/2006/relationships/image" Target="../media/image19.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90.png"/><Relationship Id="rId5" Type="http://schemas.openxmlformats.org/officeDocument/2006/relationships/image" Target="../media/image21.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8.png"/><Relationship Id="rId5" Type="http://schemas.openxmlformats.org/officeDocument/2006/relationships/image" Target="../media/image22.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8.png"/><Relationship Id="rId5" Type="http://schemas.openxmlformats.org/officeDocument/2006/relationships/image" Target="../media/image210.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3.xml"/><Relationship Id="rId7" Type="http://schemas.openxmlformats.org/officeDocument/2006/relationships/image" Target="../media/image24.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3.png"/><Relationship Id="rId5" Type="http://schemas.openxmlformats.org/officeDocument/2006/relationships/image" Target="../media/image220.png"/><Relationship Id="rId4" Type="http://schemas.openxmlformats.org/officeDocument/2006/relationships/notesSlide" Target="../notesSlides/notesSlide24.xml"/><Relationship Id="rId9"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8.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logos on a white background&#10;&#10;AI-generated content may be incorrect.">
            <a:extLst>
              <a:ext uri="{FF2B5EF4-FFF2-40B4-BE49-F238E27FC236}">
                <a16:creationId xmlns:a16="http://schemas.microsoft.com/office/drawing/2014/main" id="{A9A30675-CCCB-ECEF-3479-02C0B90F98EE}"/>
              </a:ext>
            </a:extLst>
          </p:cNvPr>
          <p:cNvPicPr>
            <a:picLocks noChangeAspect="1"/>
          </p:cNvPicPr>
          <p:nvPr/>
        </p:nvPicPr>
        <p:blipFill>
          <a:blip r:embed="rId2"/>
          <a:stretch>
            <a:fillRect/>
          </a:stretch>
        </p:blipFill>
        <p:spPr>
          <a:xfrm>
            <a:off x="2357611" y="4367478"/>
            <a:ext cx="4175392" cy="1837316"/>
          </a:xfrm>
          <a:prstGeom prst="rect">
            <a:avLst/>
          </a:prstGeom>
        </p:spPr>
      </p:pic>
      <p:sp>
        <p:nvSpPr>
          <p:cNvPr id="6" name="TextBox 5">
            <a:extLst>
              <a:ext uri="{FF2B5EF4-FFF2-40B4-BE49-F238E27FC236}">
                <a16:creationId xmlns:a16="http://schemas.microsoft.com/office/drawing/2014/main" id="{36DC4658-9AA0-EBBD-FB68-B051B24C9A41}"/>
              </a:ext>
            </a:extLst>
          </p:cNvPr>
          <p:cNvSpPr txBox="1"/>
          <p:nvPr/>
        </p:nvSpPr>
        <p:spPr>
          <a:xfrm>
            <a:off x="561355" y="772010"/>
            <a:ext cx="5033481" cy="307777"/>
          </a:xfrm>
          <a:prstGeom prst="rect">
            <a:avLst/>
          </a:prstGeom>
          <a:noFill/>
        </p:spPr>
        <p:txBody>
          <a:bodyPr wrap="square" lIns="91440" tIns="45720" rIns="91440" bIns="45720" rtlCol="0" anchor="b">
            <a:spAutoFit/>
          </a:bodyPr>
          <a:lstStyle/>
          <a:p>
            <a:r>
              <a:rPr lang="en-ZA" b="1" dirty="0">
                <a:solidFill>
                  <a:schemeClr val="bg1"/>
                </a:solidFill>
                <a:latin typeface="Open Sans ExtraBold"/>
                <a:ea typeface="Open Sans ExtraBold" panose="020B0606030504020204" pitchFamily="34" charset="0"/>
                <a:cs typeface="Open Sans ExtraBold" panose="020B0606030504020204" pitchFamily="34" charset="0"/>
              </a:rPr>
              <a:t>Energy system modelling using </a:t>
            </a:r>
            <a:r>
              <a:rPr lang="en-ZA" b="1" dirty="0" err="1">
                <a:solidFill>
                  <a:schemeClr val="bg1"/>
                </a:solidFill>
                <a:latin typeface="Open Sans ExtraBold"/>
                <a:ea typeface="Open Sans ExtraBold" panose="020B0606030504020204" pitchFamily="34" charset="0"/>
                <a:cs typeface="Open Sans ExtraBold" panose="020B0606030504020204" pitchFamily="34" charset="0"/>
              </a:rPr>
              <a:t>OSeMOSYS</a:t>
            </a:r>
            <a:endParaRPr lang="en-ZA"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0113E5F8-820D-B8B8-96F2-65CC1A09D399}"/>
              </a:ext>
            </a:extLst>
          </p:cNvPr>
          <p:cNvSpPr txBox="1"/>
          <p:nvPr/>
        </p:nvSpPr>
        <p:spPr>
          <a:xfrm>
            <a:off x="561355" y="1079787"/>
            <a:ext cx="7587564" cy="2123658"/>
          </a:xfrm>
          <a:prstGeom prst="rect">
            <a:avLst/>
          </a:prstGeom>
          <a:noFill/>
        </p:spPr>
        <p:txBody>
          <a:bodyPr wrap="square" lIns="91440" tIns="45720" rIns="91440" bIns="45720" rtlCol="0" anchor="b">
            <a:spAutoFit/>
          </a:bodyPr>
          <a:lstStyle/>
          <a:p>
            <a:r>
              <a:rPr lang="en-ZA" sz="4400" b="1" u="sng" dirty="0">
                <a:solidFill>
                  <a:schemeClr val="bg1"/>
                </a:solidFill>
                <a:latin typeface="Open Sans ExtraBold"/>
                <a:ea typeface="Open Sans ExtraBold" panose="020B0606030504020204" pitchFamily="34" charset="0"/>
                <a:cs typeface="Open Sans ExtraBold" panose="020B0606030504020204" pitchFamily="34" charset="0"/>
              </a:rPr>
              <a:t>LECTURE 3 </a:t>
            </a:r>
            <a:endParaRPr lang="en-US" sz="4400" b="1" u="sng"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NAMING CONVENTION &amp; TIME REPRESENTATION</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510501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A4A5EAF-C095-32CE-2E8C-615C88F6ACA5}"/>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4AAD660-481E-BF21-8C1A-72BCCC5104F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Rectangle 1">
            <a:extLst>
              <a:ext uri="{FF2B5EF4-FFF2-40B4-BE49-F238E27FC236}">
                <a16:creationId xmlns:a16="http://schemas.microsoft.com/office/drawing/2014/main" id="{F6B2A5D3-53DA-7358-1915-F283CE90AE3D}"/>
              </a:ext>
            </a:extLst>
          </p:cNvPr>
          <p:cNvSpPr/>
          <p:nvPr/>
        </p:nvSpPr>
        <p:spPr>
          <a:xfrm>
            <a:off x="591940" y="108497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Variability of Energy Demand</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99F494D4-AC24-677E-E1C7-FFE4A5D37260}"/>
              </a:ext>
            </a:extLst>
          </p:cNvPr>
          <p:cNvSpPr txBox="1">
            <a:spLocks/>
          </p:cNvSpPr>
          <p:nvPr/>
        </p:nvSpPr>
        <p:spPr>
          <a:xfrm>
            <a:off x="591940" y="-401404"/>
            <a:ext cx="1170469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Importance of Time Representation</a:t>
            </a:r>
          </a:p>
        </p:txBody>
      </p:sp>
      <p:pic>
        <p:nvPicPr>
          <p:cNvPr id="5" name="Picture 10" descr="Chart, line chart&#10;&#10;Description automatically generated">
            <a:extLst>
              <a:ext uri="{FF2B5EF4-FFF2-40B4-BE49-F238E27FC236}">
                <a16:creationId xmlns:a16="http://schemas.microsoft.com/office/drawing/2014/main" id="{6FEEE680-69D4-FD66-3B35-F64678AA3845}"/>
              </a:ext>
            </a:extLst>
          </p:cNvPr>
          <p:cNvPicPr>
            <a:picLocks noChangeAspect="1"/>
          </p:cNvPicPr>
          <p:nvPr/>
        </p:nvPicPr>
        <p:blipFill>
          <a:blip r:embed="rId5"/>
          <a:stretch>
            <a:fillRect/>
          </a:stretch>
        </p:blipFill>
        <p:spPr>
          <a:xfrm>
            <a:off x="968176" y="1485087"/>
            <a:ext cx="10278665" cy="4795809"/>
          </a:xfrm>
          <a:prstGeom prst="rect">
            <a:avLst/>
          </a:prstGeom>
        </p:spPr>
      </p:pic>
      <p:sp>
        <p:nvSpPr>
          <p:cNvPr id="6" name="TextBox 5">
            <a:extLst>
              <a:ext uri="{FF2B5EF4-FFF2-40B4-BE49-F238E27FC236}">
                <a16:creationId xmlns:a16="http://schemas.microsoft.com/office/drawing/2014/main" id="{EDD02D04-6320-4CB0-B3F0-9CB03A7A1EF4}"/>
              </a:ext>
            </a:extLst>
          </p:cNvPr>
          <p:cNvSpPr txBox="1"/>
          <p:nvPr/>
        </p:nvSpPr>
        <p:spPr>
          <a:xfrm>
            <a:off x="1058496" y="6266970"/>
            <a:ext cx="518735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Open Sans"/>
                <a:cs typeface="Calibri"/>
              </a:rPr>
              <a:t>(</a:t>
            </a:r>
            <a:r>
              <a:rPr lang="en-US" sz="1000" err="1">
                <a:latin typeface="Open Sans"/>
                <a:cs typeface="Calibri"/>
              </a:rPr>
              <a:t>Taliotis</a:t>
            </a:r>
            <a:r>
              <a:rPr lang="en-US" sz="1000">
                <a:latin typeface="Open Sans"/>
                <a:cs typeface="Calibri"/>
              </a:rPr>
              <a:t> et al. (2018), </a:t>
            </a:r>
            <a:r>
              <a:rPr lang="en-US" sz="1000">
                <a:latin typeface="Open Sans"/>
                <a:cs typeface="Calibri"/>
                <a:hlinkClick r:id="rId6"/>
              </a:rPr>
              <a:t>image</a:t>
            </a:r>
            <a:r>
              <a:rPr lang="en-US" sz="1000">
                <a:latin typeface="Open Sans"/>
                <a:cs typeface="Calibri"/>
              </a:rPr>
              <a:t>, licensed under </a:t>
            </a:r>
            <a:r>
              <a:rPr lang="en-US" sz="1000">
                <a:latin typeface="Open Sans"/>
                <a:cs typeface="Calibri"/>
                <a:hlinkClick r:id="rId7"/>
              </a:rPr>
              <a:t>CC BY 4.0</a:t>
            </a:r>
            <a:r>
              <a:rPr lang="en-US" sz="1000">
                <a:latin typeface="Open Sans"/>
                <a:cs typeface="Calibri"/>
              </a:rPr>
              <a:t>)</a:t>
            </a:r>
          </a:p>
        </p:txBody>
      </p:sp>
      <p:pic>
        <p:nvPicPr>
          <p:cNvPr id="7" name="synthesize (46)">
            <a:hlinkClick r:id="" action="ppaction://media"/>
            <a:extLst>
              <a:ext uri="{FF2B5EF4-FFF2-40B4-BE49-F238E27FC236}">
                <a16:creationId xmlns:a16="http://schemas.microsoft.com/office/drawing/2014/main" id="{04412C83-0AD1-4628-3D74-344BAB058F6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594562" y="883218"/>
            <a:ext cx="1044974" cy="1044974"/>
          </a:xfrm>
          <a:prstGeom prst="rect">
            <a:avLst/>
          </a:prstGeom>
        </p:spPr>
      </p:pic>
    </p:spTree>
    <p:extLst>
      <p:ext uri="{BB962C8B-B14F-4D97-AF65-F5344CB8AC3E}">
        <p14:creationId xmlns:p14="http://schemas.microsoft.com/office/powerpoint/2010/main" val="408204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C78A6E0-9ECD-56E5-E773-2ACB487B275D}"/>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87CCCFA2-6C95-F5E3-10FD-F42B39FBB22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2" name="Rectangle 1">
            <a:extLst>
              <a:ext uri="{FF2B5EF4-FFF2-40B4-BE49-F238E27FC236}">
                <a16:creationId xmlns:a16="http://schemas.microsoft.com/office/drawing/2014/main" id="{D351C917-F7F6-AA24-A684-0562E5EEFEE1}"/>
              </a:ext>
            </a:extLst>
          </p:cNvPr>
          <p:cNvSpPr/>
          <p:nvPr/>
        </p:nvSpPr>
        <p:spPr>
          <a:xfrm>
            <a:off x="591940" y="108497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Balancing the Electricity System</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26251A13-B8AF-6AD0-B54A-DDB0247C5524}"/>
              </a:ext>
            </a:extLst>
          </p:cNvPr>
          <p:cNvSpPr txBox="1">
            <a:spLocks/>
          </p:cNvSpPr>
          <p:nvPr/>
        </p:nvSpPr>
        <p:spPr>
          <a:xfrm>
            <a:off x="591940" y="-401404"/>
            <a:ext cx="1170469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Importance of Time Representation</a:t>
            </a:r>
          </a:p>
        </p:txBody>
      </p:sp>
      <p:pic>
        <p:nvPicPr>
          <p:cNvPr id="5" name="Picture 9" descr="A picture containing text, businesscard&#10;&#10;Description automatically generated">
            <a:extLst>
              <a:ext uri="{FF2B5EF4-FFF2-40B4-BE49-F238E27FC236}">
                <a16:creationId xmlns:a16="http://schemas.microsoft.com/office/drawing/2014/main" id="{DA519675-ED46-D556-BA0A-4D1EF238AD2C}"/>
              </a:ext>
            </a:extLst>
          </p:cNvPr>
          <p:cNvPicPr>
            <a:picLocks noGrp="1" noChangeAspect="1"/>
          </p:cNvPicPr>
          <p:nvPr>
            <p:ph idx="1"/>
          </p:nvPr>
        </p:nvPicPr>
        <p:blipFill>
          <a:blip r:embed="rId5"/>
          <a:stretch>
            <a:fillRect/>
          </a:stretch>
        </p:blipFill>
        <p:spPr>
          <a:xfrm>
            <a:off x="2307583" y="1573819"/>
            <a:ext cx="6863711" cy="4889744"/>
          </a:xfrm>
        </p:spPr>
      </p:pic>
      <p:pic>
        <p:nvPicPr>
          <p:cNvPr id="6" name="synthesize (47)">
            <a:hlinkClick r:id="" action="ppaction://media"/>
            <a:extLst>
              <a:ext uri="{FF2B5EF4-FFF2-40B4-BE49-F238E27FC236}">
                <a16:creationId xmlns:a16="http://schemas.microsoft.com/office/drawing/2014/main" id="{74B39343-2BF8-9557-DF9A-CC12AB87B6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44922" y="1026557"/>
            <a:ext cx="917060" cy="917060"/>
          </a:xfrm>
          <a:prstGeom prst="rect">
            <a:avLst/>
          </a:prstGeom>
        </p:spPr>
      </p:pic>
    </p:spTree>
    <p:extLst>
      <p:ext uri="{BB962C8B-B14F-4D97-AF65-F5344CB8AC3E}">
        <p14:creationId xmlns:p14="http://schemas.microsoft.com/office/powerpoint/2010/main" val="253747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4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E27E0F1-2FF6-5EDB-7486-841DFA0994C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F8D24FB5-D58E-8BC1-BD2B-4DC11D9127B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2" name="Rectangle 1">
            <a:extLst>
              <a:ext uri="{FF2B5EF4-FFF2-40B4-BE49-F238E27FC236}">
                <a16:creationId xmlns:a16="http://schemas.microsoft.com/office/drawing/2014/main" id="{31E51DB6-4F49-D448-2D99-C154B678FC25}"/>
              </a:ext>
            </a:extLst>
          </p:cNvPr>
          <p:cNvSpPr/>
          <p:nvPr/>
        </p:nvSpPr>
        <p:spPr>
          <a:xfrm>
            <a:off x="591940" y="108497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System Losses &amp; Reliability</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00105535-DB9C-101C-1836-E9CB36CC4198}"/>
              </a:ext>
            </a:extLst>
          </p:cNvPr>
          <p:cNvSpPr txBox="1">
            <a:spLocks/>
          </p:cNvSpPr>
          <p:nvPr/>
        </p:nvSpPr>
        <p:spPr>
          <a:xfrm>
            <a:off x="591940" y="-401404"/>
            <a:ext cx="1170469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Importance of Time Representation</a:t>
            </a:r>
          </a:p>
        </p:txBody>
      </p:sp>
      <p:pic>
        <p:nvPicPr>
          <p:cNvPr id="5" name="Picture 9" descr="Diagram&#10;&#10;Description automatically generated">
            <a:extLst>
              <a:ext uri="{FF2B5EF4-FFF2-40B4-BE49-F238E27FC236}">
                <a16:creationId xmlns:a16="http://schemas.microsoft.com/office/drawing/2014/main" id="{B04B5DEB-8537-BF8B-9FCA-8442CEE5F5F9}"/>
              </a:ext>
            </a:extLst>
          </p:cNvPr>
          <p:cNvPicPr>
            <a:picLocks noGrp="1" noChangeAspect="1"/>
          </p:cNvPicPr>
          <p:nvPr>
            <p:ph idx="1"/>
          </p:nvPr>
        </p:nvPicPr>
        <p:blipFill>
          <a:blip r:embed="rId5"/>
          <a:stretch>
            <a:fillRect/>
          </a:stretch>
        </p:blipFill>
        <p:spPr>
          <a:xfrm>
            <a:off x="0" y="2413996"/>
            <a:ext cx="11704693" cy="3736812"/>
          </a:xfr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ACF2A2C-A7E0-4756-CE91-22136945B50A}"/>
                  </a:ext>
                </a:extLst>
              </p:cNvPr>
              <p:cNvSpPr txBox="1"/>
              <p:nvPr/>
            </p:nvSpPr>
            <p:spPr>
              <a:xfrm>
                <a:off x="5361709" y="1867371"/>
                <a:ext cx="6151418" cy="67640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1800" b="1" i="1" smtClean="0">
                          <a:latin typeface="Cambria Math" panose="02040503050406030204" pitchFamily="18" charset="0"/>
                        </a:rPr>
                        <m:t>𝑳𝒐𝒔𝒔𝒆𝒔</m:t>
                      </m:r>
                      <m:r>
                        <a:rPr lang="es-CO" sz="1800" b="1" i="1" smtClean="0">
                          <a:latin typeface="Cambria Math" panose="02040503050406030204" pitchFamily="18" charset="0"/>
                        </a:rPr>
                        <m:t> (%)</m:t>
                      </m:r>
                      <m:r>
                        <a:rPr lang="es-CO" sz="1800" b="1" i="0">
                          <a:latin typeface="Cambria Math" panose="02040503050406030204" pitchFamily="18" charset="0"/>
                        </a:rPr>
                        <m:t>=</m:t>
                      </m:r>
                      <m:f>
                        <m:fPr>
                          <m:ctrlPr>
                            <a:rPr lang="es-CO" sz="1800" b="1" i="1">
                              <a:solidFill>
                                <a:srgbClr val="836967"/>
                              </a:solidFill>
                              <a:latin typeface="Cambria Math" panose="02040503050406030204" pitchFamily="18" charset="0"/>
                            </a:rPr>
                          </m:ctrlPr>
                        </m:fPr>
                        <m:num>
                          <m:d>
                            <m:dPr>
                              <m:begChr m:val="|"/>
                              <m:endChr m:val="|"/>
                              <m:ctrlPr>
                                <a:rPr lang="es-CO" sz="1800" b="1" i="1">
                                  <a:latin typeface="Cambria Math" panose="02040503050406030204" pitchFamily="18" charset="0"/>
                                </a:rPr>
                              </m:ctrlPr>
                            </m:dPr>
                            <m:e>
                              <m:r>
                                <a:rPr lang="es-CO" sz="1800" b="1" i="1">
                                  <a:latin typeface="Cambria Math" panose="02040503050406030204" pitchFamily="18" charset="0"/>
                                </a:rPr>
                                <m:t>𝑶𝒖𝒕𝒑𝒖𝒕</m:t>
                              </m:r>
                              <m:r>
                                <a:rPr lang="es-CO" sz="1800" b="1" i="0">
                                  <a:latin typeface="Cambria Math" panose="02040503050406030204" pitchFamily="18" charset="0"/>
                                </a:rPr>
                                <m:t> </m:t>
                              </m:r>
                              <m:r>
                                <a:rPr lang="es-CO" sz="1800" b="1" i="1">
                                  <a:latin typeface="Cambria Math" panose="02040503050406030204" pitchFamily="18" charset="0"/>
                                </a:rPr>
                                <m:t>𝒆𝒏𝒆𝒓𝒈𝒚</m:t>
                              </m:r>
                              <m:r>
                                <a:rPr lang="es-CO" sz="1800" b="1" i="0">
                                  <a:latin typeface="Cambria Math" panose="02040503050406030204" pitchFamily="18" charset="0"/>
                                </a:rPr>
                                <m:t>−</m:t>
                              </m:r>
                              <m:r>
                                <a:rPr lang="es-CO" sz="1800" b="1" i="1">
                                  <a:latin typeface="Cambria Math" panose="02040503050406030204" pitchFamily="18" charset="0"/>
                                </a:rPr>
                                <m:t>𝑰𝒏𝒑𝒖𝒕</m:t>
                              </m:r>
                              <m:r>
                                <a:rPr lang="es-CO" sz="1800" b="1" i="0">
                                  <a:latin typeface="Cambria Math" panose="02040503050406030204" pitchFamily="18" charset="0"/>
                                </a:rPr>
                                <m:t> </m:t>
                              </m:r>
                              <m:r>
                                <a:rPr lang="es-CO" sz="1800" b="1" i="1">
                                  <a:latin typeface="Cambria Math" panose="02040503050406030204" pitchFamily="18" charset="0"/>
                                </a:rPr>
                                <m:t>𝒆𝒏𝒆𝒓𝒈𝒚</m:t>
                              </m:r>
                            </m:e>
                          </m:d>
                        </m:num>
                        <m:den>
                          <m:r>
                            <a:rPr lang="es-CO" sz="1800" b="1" i="1">
                              <a:latin typeface="Cambria Math" panose="02040503050406030204" pitchFamily="18" charset="0"/>
                            </a:rPr>
                            <m:t>𝑰𝒏𝒑𝒖𝒕</m:t>
                          </m:r>
                          <m:r>
                            <a:rPr lang="es-CO" sz="1800" b="1" i="0">
                              <a:latin typeface="Cambria Math" panose="02040503050406030204" pitchFamily="18" charset="0"/>
                            </a:rPr>
                            <m:t> </m:t>
                          </m:r>
                          <m:r>
                            <a:rPr lang="es-CO" sz="1800" b="1" i="1">
                              <a:latin typeface="Cambria Math" panose="02040503050406030204" pitchFamily="18" charset="0"/>
                            </a:rPr>
                            <m:t>𝒆𝒏𝒆𝒓𝒈𝒚</m:t>
                          </m:r>
                        </m:den>
                      </m:f>
                      <m:r>
                        <a:rPr lang="es-CO" sz="1800" b="1" i="0">
                          <a:latin typeface="Cambria Math" panose="02040503050406030204" pitchFamily="18" charset="0"/>
                        </a:rPr>
                        <m:t>∗</m:t>
                      </m:r>
                      <m:r>
                        <a:rPr lang="es-CO" sz="1800" b="1" i="0">
                          <a:latin typeface="Cambria Math" panose="02040503050406030204" pitchFamily="18" charset="0"/>
                        </a:rPr>
                        <m:t>𝟏𝟎𝟎</m:t>
                      </m:r>
                    </m:oMath>
                  </m:oMathPara>
                </a14:m>
                <a:endParaRPr lang="es-CO" sz="1800" b="1" dirty="0"/>
              </a:p>
            </p:txBody>
          </p:sp>
        </mc:Choice>
        <mc:Fallback xmlns="">
          <p:sp>
            <p:nvSpPr>
              <p:cNvPr id="7" name="TextBox 6">
                <a:extLst>
                  <a:ext uri="{FF2B5EF4-FFF2-40B4-BE49-F238E27FC236}">
                    <a16:creationId xmlns:a16="http://schemas.microsoft.com/office/drawing/2014/main" id="{7ACF2A2C-A7E0-4756-CE91-22136945B50A}"/>
                  </a:ext>
                </a:extLst>
              </p:cNvPr>
              <p:cNvSpPr txBox="1">
                <a:spLocks noRot="1" noChangeAspect="1" noMove="1" noResize="1" noEditPoints="1" noAdjustHandles="1" noChangeArrowheads="1" noChangeShapeType="1" noTextEdit="1"/>
              </p:cNvSpPr>
              <p:nvPr/>
            </p:nvSpPr>
            <p:spPr>
              <a:xfrm>
                <a:off x="5361709" y="1867371"/>
                <a:ext cx="6151418" cy="676404"/>
              </a:xfrm>
              <a:prstGeom prst="rect">
                <a:avLst/>
              </a:prstGeom>
              <a:blipFill>
                <a:blip r:embed="rId6"/>
                <a:stretch>
                  <a:fillRect/>
                </a:stretch>
              </a:blipFill>
            </p:spPr>
            <p:txBody>
              <a:bodyPr/>
              <a:lstStyle/>
              <a:p>
                <a:r>
                  <a:rPr lang="es-CO">
                    <a:noFill/>
                  </a:rPr>
                  <a:t> </a:t>
                </a:r>
              </a:p>
            </p:txBody>
          </p:sp>
        </mc:Fallback>
      </mc:AlternateContent>
      <p:pic>
        <p:nvPicPr>
          <p:cNvPr id="6" name="synthesize (48)">
            <a:hlinkClick r:id="" action="ppaction://media"/>
            <a:extLst>
              <a:ext uri="{FF2B5EF4-FFF2-40B4-BE49-F238E27FC236}">
                <a16:creationId xmlns:a16="http://schemas.microsoft.com/office/drawing/2014/main" id="{4F263408-F0EA-EF6A-D1BF-B33E3F069B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62638" y="907486"/>
            <a:ext cx="1042055" cy="1042055"/>
          </a:xfrm>
          <a:prstGeom prst="rect">
            <a:avLst/>
          </a:prstGeom>
        </p:spPr>
      </p:pic>
    </p:spTree>
    <p:extLst>
      <p:ext uri="{BB962C8B-B14F-4D97-AF65-F5344CB8AC3E}">
        <p14:creationId xmlns:p14="http://schemas.microsoft.com/office/powerpoint/2010/main" val="196363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9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2667D85-C065-B86B-2888-12A5C3E96CAD}"/>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6F8EEFDF-6B24-6DB7-0BA3-57782DCF0599}"/>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2" name="Rectangle 1">
            <a:extLst>
              <a:ext uri="{FF2B5EF4-FFF2-40B4-BE49-F238E27FC236}">
                <a16:creationId xmlns:a16="http://schemas.microsoft.com/office/drawing/2014/main" id="{616D3317-AF88-0E83-76BE-5A9060F1C583}"/>
              </a:ext>
            </a:extLst>
          </p:cNvPr>
          <p:cNvSpPr/>
          <p:nvPr/>
        </p:nvSpPr>
        <p:spPr>
          <a:xfrm>
            <a:off x="591940" y="108497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Unreliable Electricity Supply</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CA0CB0FA-8112-F620-CC1C-D7AAAF5DFBEE}"/>
              </a:ext>
            </a:extLst>
          </p:cNvPr>
          <p:cNvSpPr txBox="1">
            <a:spLocks/>
          </p:cNvSpPr>
          <p:nvPr/>
        </p:nvSpPr>
        <p:spPr>
          <a:xfrm>
            <a:off x="591940" y="-401404"/>
            <a:ext cx="1170469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Importance of Time Representation</a:t>
            </a:r>
          </a:p>
        </p:txBody>
      </p:sp>
      <p:grpSp>
        <p:nvGrpSpPr>
          <p:cNvPr id="14" name="Group 13">
            <a:extLst>
              <a:ext uri="{FF2B5EF4-FFF2-40B4-BE49-F238E27FC236}">
                <a16:creationId xmlns:a16="http://schemas.microsoft.com/office/drawing/2014/main" id="{0086D357-970D-8610-89A0-3B1A1FDBDB51}"/>
              </a:ext>
            </a:extLst>
          </p:cNvPr>
          <p:cNvGrpSpPr/>
          <p:nvPr/>
        </p:nvGrpSpPr>
        <p:grpSpPr>
          <a:xfrm>
            <a:off x="1048196" y="2453799"/>
            <a:ext cx="9706240" cy="3269499"/>
            <a:chOff x="1908005" y="2439165"/>
            <a:chExt cx="7856940" cy="2789268"/>
          </a:xfrm>
        </p:grpSpPr>
        <p:sp>
          <p:nvSpPr>
            <p:cNvPr id="5" name="Rectangle 4">
              <a:extLst>
                <a:ext uri="{FF2B5EF4-FFF2-40B4-BE49-F238E27FC236}">
                  <a16:creationId xmlns:a16="http://schemas.microsoft.com/office/drawing/2014/main" id="{1A732B3C-A3B1-A57D-9211-8DD3D842799A}"/>
                </a:ext>
              </a:extLst>
            </p:cNvPr>
            <p:cNvSpPr/>
            <p:nvPr/>
          </p:nvSpPr>
          <p:spPr>
            <a:xfrm>
              <a:off x="4808651" y="3375982"/>
              <a:ext cx="2292902" cy="866480"/>
            </a:xfrm>
            <a:prstGeom prst="rect">
              <a:avLst/>
            </a:prstGeom>
          </p:spPr>
          <p:txBody>
            <a:bodyPr wrap="square" lIns="91440" tIns="45720" rIns="91440" bIns="45720" anchor="t">
              <a:spAutoFit/>
            </a:bodyPr>
            <a:lstStyle/>
            <a:p>
              <a:pPr algn="ctr">
                <a:spcAft>
                  <a:spcPts val="1200"/>
                </a:spcAft>
              </a:pPr>
              <a:r>
                <a:rPr lang="en-ZA" sz="2000" b="1" dirty="0">
                  <a:latin typeface="Open Sans"/>
                  <a:ea typeface="Open Sans" panose="020B0606030504020204" pitchFamily="34" charset="0"/>
                  <a:cs typeface="Open Sans" panose="020B0606030504020204" pitchFamily="34" charset="0"/>
                </a:rPr>
                <a:t>Problems associated with unreliable electricity supply</a:t>
              </a:r>
            </a:p>
          </p:txBody>
        </p:sp>
        <p:sp>
          <p:nvSpPr>
            <p:cNvPr id="6" name="Rectangle 5">
              <a:extLst>
                <a:ext uri="{FF2B5EF4-FFF2-40B4-BE49-F238E27FC236}">
                  <a16:creationId xmlns:a16="http://schemas.microsoft.com/office/drawing/2014/main" id="{47413213-9D2C-5D90-3EAD-EE1C7BF90184}"/>
                </a:ext>
              </a:extLst>
            </p:cNvPr>
            <p:cNvSpPr/>
            <p:nvPr/>
          </p:nvSpPr>
          <p:spPr>
            <a:xfrm>
              <a:off x="1908006" y="2439165"/>
              <a:ext cx="2292902" cy="603910"/>
            </a:xfrm>
            <a:prstGeom prst="rect">
              <a:avLst/>
            </a:prstGeom>
          </p:spPr>
          <p:txBody>
            <a:bodyPr wrap="square" lIns="91440" tIns="45720" rIns="91440" bIns="45720" anchor="t">
              <a:spAutoFit/>
            </a:bodyPr>
            <a:lstStyle/>
            <a:p>
              <a:pPr algn="ctr">
                <a:spcAft>
                  <a:spcPts val="1200"/>
                </a:spcAft>
              </a:pPr>
              <a:r>
                <a:rPr lang="en-ZA" sz="2000" b="1">
                  <a:solidFill>
                    <a:schemeClr val="accent5"/>
                  </a:solidFill>
                  <a:latin typeface="Open Sans"/>
                  <a:ea typeface="Open Sans" panose="020B0606030504020204" pitchFamily="34" charset="0"/>
                  <a:cs typeface="Open Sans" panose="020B0606030504020204" pitchFamily="34" charset="0"/>
                </a:rPr>
                <a:t>Reduced quality of life</a:t>
              </a:r>
            </a:p>
          </p:txBody>
        </p:sp>
        <p:sp>
          <p:nvSpPr>
            <p:cNvPr id="7" name="Rectangle 6">
              <a:extLst>
                <a:ext uri="{FF2B5EF4-FFF2-40B4-BE49-F238E27FC236}">
                  <a16:creationId xmlns:a16="http://schemas.microsoft.com/office/drawing/2014/main" id="{127AD6D8-CFD1-C8FA-808C-384E9E683E1D}"/>
                </a:ext>
              </a:extLst>
            </p:cNvPr>
            <p:cNvSpPr/>
            <p:nvPr/>
          </p:nvSpPr>
          <p:spPr>
            <a:xfrm>
              <a:off x="1908005" y="4624523"/>
              <a:ext cx="2292902" cy="603910"/>
            </a:xfrm>
            <a:prstGeom prst="rect">
              <a:avLst/>
            </a:prstGeom>
          </p:spPr>
          <p:txBody>
            <a:bodyPr wrap="square" lIns="91440" tIns="45720" rIns="91440" bIns="45720" anchor="t">
              <a:spAutoFit/>
            </a:bodyPr>
            <a:lstStyle/>
            <a:p>
              <a:pPr algn="ctr">
                <a:spcAft>
                  <a:spcPts val="1200"/>
                </a:spcAft>
              </a:pPr>
              <a:r>
                <a:rPr lang="en-ZA" sz="2000" b="1">
                  <a:solidFill>
                    <a:schemeClr val="accent5"/>
                  </a:solidFill>
                  <a:latin typeface="Open Sans"/>
                  <a:ea typeface="Open Sans" panose="020B0606030504020204" pitchFamily="34" charset="0"/>
                  <a:cs typeface="Open Sans" panose="020B0606030504020204" pitchFamily="34" charset="0"/>
                </a:rPr>
                <a:t>Loss of industrial productivity</a:t>
              </a:r>
            </a:p>
          </p:txBody>
        </p:sp>
        <p:sp>
          <p:nvSpPr>
            <p:cNvPr id="8" name="Rectangle 7">
              <a:extLst>
                <a:ext uri="{FF2B5EF4-FFF2-40B4-BE49-F238E27FC236}">
                  <a16:creationId xmlns:a16="http://schemas.microsoft.com/office/drawing/2014/main" id="{ACEEBB91-1D1E-6B14-6555-5B5AF4E95216}"/>
                </a:ext>
              </a:extLst>
            </p:cNvPr>
            <p:cNvSpPr/>
            <p:nvPr/>
          </p:nvSpPr>
          <p:spPr>
            <a:xfrm>
              <a:off x="7313893" y="2439165"/>
              <a:ext cx="2292902" cy="603910"/>
            </a:xfrm>
            <a:prstGeom prst="rect">
              <a:avLst/>
            </a:prstGeom>
          </p:spPr>
          <p:txBody>
            <a:bodyPr wrap="square" lIns="91440" tIns="45720" rIns="91440" bIns="45720" anchor="t">
              <a:spAutoFit/>
            </a:bodyPr>
            <a:lstStyle/>
            <a:p>
              <a:pPr algn="ctr">
                <a:spcAft>
                  <a:spcPts val="1200"/>
                </a:spcAft>
              </a:pPr>
              <a:r>
                <a:rPr lang="en-ZA" sz="2000" b="1">
                  <a:solidFill>
                    <a:schemeClr val="accent5"/>
                  </a:solidFill>
                  <a:latin typeface="Open Sans"/>
                  <a:ea typeface="Open Sans" panose="020B0606030504020204" pitchFamily="34" charset="0"/>
                  <a:cs typeface="Open Sans" panose="020B0606030504020204" pitchFamily="34" charset="0"/>
                </a:rPr>
                <a:t>Limited healthcare provision</a:t>
              </a:r>
            </a:p>
          </p:txBody>
        </p:sp>
        <p:sp>
          <p:nvSpPr>
            <p:cNvPr id="9" name="Rectangle 8">
              <a:extLst>
                <a:ext uri="{FF2B5EF4-FFF2-40B4-BE49-F238E27FC236}">
                  <a16:creationId xmlns:a16="http://schemas.microsoft.com/office/drawing/2014/main" id="{B2D34F8F-D269-DD85-B513-1421602EFB57}"/>
                </a:ext>
              </a:extLst>
            </p:cNvPr>
            <p:cNvSpPr/>
            <p:nvPr/>
          </p:nvSpPr>
          <p:spPr>
            <a:xfrm>
              <a:off x="7472043" y="4624523"/>
              <a:ext cx="2292902" cy="603910"/>
            </a:xfrm>
            <a:prstGeom prst="rect">
              <a:avLst/>
            </a:prstGeom>
          </p:spPr>
          <p:txBody>
            <a:bodyPr wrap="square" lIns="91440" tIns="45720" rIns="91440" bIns="45720" anchor="t">
              <a:spAutoFit/>
            </a:bodyPr>
            <a:lstStyle/>
            <a:p>
              <a:pPr algn="ctr">
                <a:spcAft>
                  <a:spcPts val="1200"/>
                </a:spcAft>
              </a:pPr>
              <a:r>
                <a:rPr lang="en-ZA" sz="2000" b="1">
                  <a:solidFill>
                    <a:schemeClr val="accent5"/>
                  </a:solidFill>
                  <a:latin typeface="Open Sans"/>
                  <a:ea typeface="Open Sans" panose="020B0606030504020204" pitchFamily="34" charset="0"/>
                  <a:cs typeface="Open Sans" panose="020B0606030504020204" pitchFamily="34" charset="0"/>
                </a:rPr>
                <a:t>Reduced access to education</a:t>
              </a:r>
            </a:p>
          </p:txBody>
        </p:sp>
        <p:cxnSp>
          <p:nvCxnSpPr>
            <p:cNvPr id="10" name="Straight Arrow Connector 9">
              <a:extLst>
                <a:ext uri="{FF2B5EF4-FFF2-40B4-BE49-F238E27FC236}">
                  <a16:creationId xmlns:a16="http://schemas.microsoft.com/office/drawing/2014/main" id="{CD962D0C-BF6E-1623-ECC5-057DB314F190}"/>
                </a:ext>
              </a:extLst>
            </p:cNvPr>
            <p:cNvCxnSpPr/>
            <p:nvPr/>
          </p:nvCxnSpPr>
          <p:spPr>
            <a:xfrm flipH="1" flipV="1">
              <a:off x="3864634" y="2894162"/>
              <a:ext cx="1127185" cy="4083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6290836-128C-7047-CA70-4950AC2673F1}"/>
                </a:ext>
              </a:extLst>
            </p:cNvPr>
            <p:cNvCxnSpPr>
              <a:cxnSpLocks/>
            </p:cNvCxnSpPr>
            <p:nvPr/>
          </p:nvCxnSpPr>
          <p:spPr>
            <a:xfrm flipH="1">
              <a:off x="4065916" y="4208252"/>
              <a:ext cx="897148" cy="7131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9F4A985-F393-8C1C-2F4A-BE9C3B5C3162}"/>
                </a:ext>
              </a:extLst>
            </p:cNvPr>
            <p:cNvCxnSpPr>
              <a:cxnSpLocks/>
            </p:cNvCxnSpPr>
            <p:nvPr/>
          </p:nvCxnSpPr>
          <p:spPr>
            <a:xfrm flipV="1">
              <a:off x="6832121" y="2894161"/>
              <a:ext cx="756248" cy="3939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026C30D-A684-264F-4235-AE950F18022F}"/>
                </a:ext>
              </a:extLst>
            </p:cNvPr>
            <p:cNvCxnSpPr>
              <a:cxnSpLocks/>
            </p:cNvCxnSpPr>
            <p:nvPr/>
          </p:nvCxnSpPr>
          <p:spPr>
            <a:xfrm>
              <a:off x="6947139" y="4222630"/>
              <a:ext cx="626852" cy="3536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5" name="synthesize (49)">
            <a:hlinkClick r:id="" action="ppaction://media"/>
            <a:extLst>
              <a:ext uri="{FF2B5EF4-FFF2-40B4-BE49-F238E27FC236}">
                <a16:creationId xmlns:a16="http://schemas.microsoft.com/office/drawing/2014/main" id="{3DD01327-4057-2105-5E68-60ED4704C3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54436" y="826502"/>
            <a:ext cx="917060" cy="917060"/>
          </a:xfrm>
          <a:prstGeom prst="rect">
            <a:avLst/>
          </a:prstGeom>
        </p:spPr>
      </p:pic>
    </p:spTree>
    <p:extLst>
      <p:ext uri="{BB962C8B-B14F-4D97-AF65-F5344CB8AC3E}">
        <p14:creationId xmlns:p14="http://schemas.microsoft.com/office/powerpoint/2010/main" val="56436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8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3.2 References</a:t>
            </a:r>
          </a:p>
        </p:txBody>
      </p:sp>
      <p:sp>
        <p:nvSpPr>
          <p:cNvPr id="5" name="TextBox 4">
            <a:extLst>
              <a:ext uri="{FF2B5EF4-FFF2-40B4-BE49-F238E27FC236}">
                <a16:creationId xmlns:a16="http://schemas.microsoft.com/office/drawing/2014/main" id="{512794A9-2AD3-6AA5-E3D9-E62DB796D066}"/>
              </a:ext>
            </a:extLst>
          </p:cNvPr>
          <p:cNvSpPr txBox="1"/>
          <p:nvPr/>
        </p:nvSpPr>
        <p:spPr>
          <a:xfrm>
            <a:off x="887215" y="1797784"/>
            <a:ext cx="9866183"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000" dirty="0" err="1">
                <a:latin typeface="Open Sans" panose="020B0606030504020204" pitchFamily="34" charset="0"/>
                <a:ea typeface="Open Sans" panose="020B0606030504020204" pitchFamily="34" charset="0"/>
                <a:cs typeface="Open Sans" panose="020B0606030504020204" pitchFamily="34" charset="0"/>
              </a:rPr>
              <a:t>Taliotis</a:t>
            </a:r>
            <a:r>
              <a:rPr lang="en-GB" sz="2000" dirty="0">
                <a:latin typeface="Open Sans" panose="020B0606030504020204" pitchFamily="34" charset="0"/>
                <a:ea typeface="Open Sans" panose="020B0606030504020204" pitchFamily="34" charset="0"/>
                <a:cs typeface="Open Sans" panose="020B0606030504020204" pitchFamily="34" charset="0"/>
              </a:rPr>
              <a:t>, Constantinos, </a:t>
            </a:r>
            <a:r>
              <a:rPr lang="en-GB" sz="2000" dirty="0" err="1">
                <a:latin typeface="Open Sans" panose="020B0606030504020204" pitchFamily="34" charset="0"/>
                <a:ea typeface="Open Sans" panose="020B0606030504020204" pitchFamily="34" charset="0"/>
                <a:cs typeface="Open Sans" panose="020B0606030504020204" pitchFamily="34" charset="0"/>
              </a:rPr>
              <a:t>Gardumi</a:t>
            </a:r>
            <a:r>
              <a:rPr lang="en-GB" sz="2000" dirty="0">
                <a:latin typeface="Open Sans" panose="020B0606030504020204" pitchFamily="34" charset="0"/>
                <a:ea typeface="Open Sans" panose="020B0606030504020204" pitchFamily="34" charset="0"/>
                <a:cs typeface="Open Sans" panose="020B0606030504020204" pitchFamily="34" charset="0"/>
              </a:rPr>
              <a:t>, Francesco, </a:t>
            </a:r>
            <a:r>
              <a:rPr lang="en-GB" sz="2000" dirty="0" err="1">
                <a:latin typeface="Open Sans" panose="020B0606030504020204" pitchFamily="34" charset="0"/>
                <a:ea typeface="Open Sans" panose="020B0606030504020204" pitchFamily="34" charset="0"/>
                <a:cs typeface="Open Sans" panose="020B0606030504020204" pitchFamily="34" charset="0"/>
              </a:rPr>
              <a:t>Shivakumar</a:t>
            </a:r>
            <a:r>
              <a:rPr lang="en-GB" sz="2000" dirty="0">
                <a:latin typeface="Open Sans" panose="020B0606030504020204" pitchFamily="34" charset="0"/>
                <a:ea typeface="Open Sans" panose="020B0606030504020204" pitchFamily="34" charset="0"/>
                <a:cs typeface="Open Sans" panose="020B0606030504020204" pitchFamily="34" charset="0"/>
              </a:rPr>
              <a:t>, Abhishek, Sridharan, Vignesh, Ramos, Eunice, </a:t>
            </a:r>
            <a:r>
              <a:rPr lang="en-GB" sz="2000" dirty="0" err="1">
                <a:latin typeface="Open Sans" panose="020B0606030504020204" pitchFamily="34" charset="0"/>
                <a:ea typeface="Open Sans" panose="020B0606030504020204" pitchFamily="34" charset="0"/>
                <a:cs typeface="Open Sans" panose="020B0606030504020204" pitchFamily="34" charset="0"/>
              </a:rPr>
              <a:t>Beltramo</a:t>
            </a:r>
            <a:r>
              <a:rPr lang="en-GB" sz="2000" dirty="0">
                <a:latin typeface="Open Sans" panose="020B0606030504020204" pitchFamily="34" charset="0"/>
                <a:ea typeface="Open Sans" panose="020B0606030504020204" pitchFamily="34" charset="0"/>
                <a:cs typeface="Open Sans" panose="020B0606030504020204" pitchFamily="34" charset="0"/>
              </a:rPr>
              <a:t>, Agnese, … Howells, Mark. (2018, November). Time representation in </a:t>
            </a:r>
            <a:r>
              <a:rPr lang="en-GB" sz="2000" dirty="0" err="1">
                <a:latin typeface="Open Sans" panose="020B0606030504020204" pitchFamily="34" charset="0"/>
                <a:ea typeface="Open Sans" panose="020B0606030504020204" pitchFamily="34" charset="0"/>
                <a:cs typeface="Open Sans" panose="020B0606030504020204" pitchFamily="34" charset="0"/>
              </a:rPr>
              <a:t>OSeMOSYS</a:t>
            </a:r>
            <a:r>
              <a:rPr lang="en-GB" sz="2000" dirty="0">
                <a:latin typeface="Open Sans" panose="020B0606030504020204" pitchFamily="34" charset="0"/>
                <a:ea typeface="Open Sans" panose="020B0606030504020204" pitchFamily="34" charset="0"/>
                <a:cs typeface="Open Sans" panose="020B0606030504020204" pitchFamily="34" charset="0"/>
              </a:rPr>
              <a:t>. </a:t>
            </a:r>
            <a:r>
              <a:rPr lang="en-GB" sz="2000" dirty="0" err="1">
                <a:latin typeface="Open Sans" panose="020B0606030504020204" pitchFamily="34" charset="0"/>
                <a:ea typeface="Open Sans" panose="020B0606030504020204" pitchFamily="34" charset="0"/>
                <a:cs typeface="Open Sans" panose="020B0606030504020204" pitchFamily="34" charset="0"/>
              </a:rPr>
              <a:t>Zenodo</a:t>
            </a:r>
            <a:r>
              <a:rPr lang="en-GB" sz="2000" dirty="0">
                <a:latin typeface="Open Sans" panose="020B0606030504020204" pitchFamily="34" charset="0"/>
                <a:ea typeface="Open Sans" panose="020B0606030504020204" pitchFamily="34" charset="0"/>
                <a:cs typeface="Open Sans" panose="020B0606030504020204" pitchFamily="34" charset="0"/>
              </a:rPr>
              <a:t>. </a:t>
            </a:r>
            <a:r>
              <a:rPr lang="en-GB" sz="2000" dirty="0">
                <a:latin typeface="Open Sans" panose="020B0606030504020204" pitchFamily="34" charset="0"/>
                <a:ea typeface="Open Sans" panose="020B0606030504020204" pitchFamily="34" charset="0"/>
                <a:cs typeface="Open Sans" panose="020B0606030504020204" pitchFamily="34" charset="0"/>
                <a:hlinkClick r:id="rId3"/>
              </a:rPr>
              <a:t>http://doi.org/10.5281/zenodo.4558793</a:t>
            </a:r>
            <a:r>
              <a:rPr lang="en-GB" sz="2000" dirty="0">
                <a:latin typeface="Open Sans" panose="020B0606030504020204" pitchFamily="34" charset="0"/>
                <a:ea typeface="Open Sans" panose="020B0606030504020204" pitchFamily="34" charset="0"/>
                <a:cs typeface="Open Sans" panose="020B0606030504020204" pitchFamily="34" charset="0"/>
              </a:rPr>
              <a:t> </a:t>
            </a:r>
          </a:p>
          <a:p>
            <a:pPr marL="342900" indent="-342900">
              <a:buAutoNum type="arabicPeriod"/>
            </a:pPr>
            <a:endParaRPr lang="en-GB" sz="2000" dirty="0">
              <a:latin typeface="Open Sans"/>
              <a:ea typeface="+mn-lt"/>
              <a:cs typeface="+mn-lt"/>
            </a:endParaRPr>
          </a:p>
        </p:txBody>
      </p:sp>
    </p:spTree>
    <p:extLst>
      <p:ext uri="{BB962C8B-B14F-4D97-AF65-F5344CB8AC3E}">
        <p14:creationId xmlns:p14="http://schemas.microsoft.com/office/powerpoint/2010/main" val="964061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5" name="Rectangle 4">
            <a:extLst>
              <a:ext uri="{FF2B5EF4-FFF2-40B4-BE49-F238E27FC236}">
                <a16:creationId xmlns:a16="http://schemas.microsoft.com/office/drawing/2014/main" id="{56B666DB-C3D1-00FB-14AA-33398F73EE1D}"/>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Variability of Renewable Energy Part 1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Additional System Variability </a:t>
            </a:r>
            <a:endParaRPr lang="en-GB" sz="4400" dirty="0">
              <a:latin typeface="Open Sans"/>
              <a:ea typeface="Open Sans" panose="020B0606030504020204" pitchFamily="34" charset="0"/>
              <a:cs typeface="Open Sans" panose="020B0606030504020204" pitchFamily="34" charset="0"/>
            </a:endParaRPr>
          </a:p>
        </p:txBody>
      </p:sp>
      <p:pic>
        <p:nvPicPr>
          <p:cNvPr id="2" name="Picture 9" descr="Diagram, schematic&#10;&#10;Description automatically generated">
            <a:extLst>
              <a:ext uri="{FF2B5EF4-FFF2-40B4-BE49-F238E27FC236}">
                <a16:creationId xmlns:a16="http://schemas.microsoft.com/office/drawing/2014/main" id="{FC0E0611-83E0-060B-5395-A059E5518EA1}"/>
              </a:ext>
            </a:extLst>
          </p:cNvPr>
          <p:cNvPicPr>
            <a:picLocks noGrp="1" noChangeAspect="1"/>
          </p:cNvPicPr>
          <p:nvPr>
            <p:ph idx="1"/>
          </p:nvPr>
        </p:nvPicPr>
        <p:blipFill>
          <a:blip r:embed="rId5"/>
          <a:stretch>
            <a:fillRect/>
          </a:stretch>
        </p:blipFill>
        <p:spPr>
          <a:xfrm>
            <a:off x="975537" y="1222048"/>
            <a:ext cx="10245844" cy="5316556"/>
          </a:xfrm>
        </p:spPr>
      </p:pic>
      <p:pic>
        <p:nvPicPr>
          <p:cNvPr id="4" name="synthesize (50)">
            <a:hlinkClick r:id="" action="ppaction://media"/>
            <a:extLst>
              <a:ext uri="{FF2B5EF4-FFF2-40B4-BE49-F238E27FC236}">
                <a16:creationId xmlns:a16="http://schemas.microsoft.com/office/drawing/2014/main" id="{6D7A28E0-2FD5-01AC-EE28-37555B887F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52226" y="111203"/>
            <a:ext cx="1167296" cy="1167296"/>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16AA232D-6421-6499-817E-F3111C51E74C}"/>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A3745A5-DA42-F5D8-E20A-651144047909}"/>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5" name="Rectangle 4">
            <a:extLst>
              <a:ext uri="{FF2B5EF4-FFF2-40B4-BE49-F238E27FC236}">
                <a16:creationId xmlns:a16="http://schemas.microsoft.com/office/drawing/2014/main" id="{89ACDA14-F5BC-3233-82C3-44835A0BE0BD}"/>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Variability of Renewable Energy Part 2</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F1CCC533-605F-ED7C-488A-E66ADCCD3EBE}"/>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Additional System Variability </a:t>
            </a:r>
            <a:endParaRPr lang="en-GB" sz="4400" dirty="0">
              <a:latin typeface="Open Sans"/>
              <a:ea typeface="Open Sans" panose="020B0606030504020204" pitchFamily="34" charset="0"/>
              <a:cs typeface="Open Sans" panose="020B0606030504020204" pitchFamily="34" charset="0"/>
            </a:endParaRPr>
          </a:p>
        </p:txBody>
      </p:sp>
      <p:pic>
        <p:nvPicPr>
          <p:cNvPr id="8" name="Picture 9" descr="Chart, line chart&#10;&#10;Description automatically generated">
            <a:extLst>
              <a:ext uri="{FF2B5EF4-FFF2-40B4-BE49-F238E27FC236}">
                <a16:creationId xmlns:a16="http://schemas.microsoft.com/office/drawing/2014/main" id="{362E7432-F54B-0CE0-7C36-EEB5EBB5E049}"/>
              </a:ext>
            </a:extLst>
          </p:cNvPr>
          <p:cNvPicPr>
            <a:picLocks noGrp="1" noChangeAspect="1"/>
          </p:cNvPicPr>
          <p:nvPr>
            <p:ph idx="1"/>
          </p:nvPr>
        </p:nvPicPr>
        <p:blipFill>
          <a:blip r:embed="rId5"/>
          <a:stretch>
            <a:fillRect/>
          </a:stretch>
        </p:blipFill>
        <p:spPr>
          <a:xfrm>
            <a:off x="917954" y="1431251"/>
            <a:ext cx="10025296" cy="4764311"/>
          </a:xfrm>
        </p:spPr>
      </p:pic>
      <p:sp>
        <p:nvSpPr>
          <p:cNvPr id="9" name="TextBox 8">
            <a:extLst>
              <a:ext uri="{FF2B5EF4-FFF2-40B4-BE49-F238E27FC236}">
                <a16:creationId xmlns:a16="http://schemas.microsoft.com/office/drawing/2014/main" id="{2A96B172-FA7B-536C-8913-50D4E10BB0AF}"/>
              </a:ext>
            </a:extLst>
          </p:cNvPr>
          <p:cNvSpPr txBox="1"/>
          <p:nvPr/>
        </p:nvSpPr>
        <p:spPr>
          <a:xfrm>
            <a:off x="-221743" y="6195562"/>
            <a:ext cx="518735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Open Sans"/>
                <a:cs typeface="Calibri"/>
              </a:rPr>
              <a:t>(</a:t>
            </a:r>
            <a:r>
              <a:rPr lang="en-US" sz="1000" err="1">
                <a:latin typeface="Open Sans"/>
                <a:cs typeface="Calibri"/>
              </a:rPr>
              <a:t>Taliotis</a:t>
            </a:r>
            <a:r>
              <a:rPr lang="en-US" sz="1000">
                <a:latin typeface="Open Sans"/>
                <a:cs typeface="Calibri"/>
              </a:rPr>
              <a:t> et al. (2018), </a:t>
            </a:r>
            <a:r>
              <a:rPr lang="en-US" sz="1000">
                <a:latin typeface="Open Sans"/>
                <a:cs typeface="Calibri"/>
                <a:hlinkClick r:id="rId6"/>
              </a:rPr>
              <a:t>image</a:t>
            </a:r>
            <a:r>
              <a:rPr lang="en-US" sz="1000">
                <a:latin typeface="Open Sans"/>
                <a:cs typeface="Calibri"/>
              </a:rPr>
              <a:t>, licensed under </a:t>
            </a:r>
            <a:r>
              <a:rPr lang="en-US" sz="1000">
                <a:latin typeface="Open Sans"/>
                <a:cs typeface="Calibri"/>
                <a:hlinkClick r:id="rId7"/>
              </a:rPr>
              <a:t>CC BY 4.0</a:t>
            </a:r>
            <a:r>
              <a:rPr lang="en-US" sz="1000">
                <a:latin typeface="Open Sans"/>
                <a:cs typeface="Calibri"/>
              </a:rPr>
              <a:t>)</a:t>
            </a:r>
          </a:p>
        </p:txBody>
      </p:sp>
      <p:pic>
        <p:nvPicPr>
          <p:cNvPr id="2" name="synthesize (51)">
            <a:hlinkClick r:id="" action="ppaction://media"/>
            <a:extLst>
              <a:ext uri="{FF2B5EF4-FFF2-40B4-BE49-F238E27FC236}">
                <a16:creationId xmlns:a16="http://schemas.microsoft.com/office/drawing/2014/main" id="{00E88932-46EE-3AFA-BA11-8FF709A651B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72103" y="160195"/>
            <a:ext cx="1024835" cy="1024835"/>
          </a:xfrm>
          <a:prstGeom prst="rect">
            <a:avLst/>
          </a:prstGeom>
        </p:spPr>
      </p:pic>
    </p:spTree>
    <p:extLst>
      <p:ext uri="{BB962C8B-B14F-4D97-AF65-F5344CB8AC3E}">
        <p14:creationId xmlns:p14="http://schemas.microsoft.com/office/powerpoint/2010/main" val="149169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1F8289D-C645-CD3A-8E0A-825378EC9A55}"/>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136F94CC-AC08-5F11-EEC2-F27A61AADC5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
        <p:nvSpPr>
          <p:cNvPr id="5" name="Rectangle 4">
            <a:extLst>
              <a:ext uri="{FF2B5EF4-FFF2-40B4-BE49-F238E27FC236}">
                <a16:creationId xmlns:a16="http://schemas.microsoft.com/office/drawing/2014/main" id="{44ECE609-35E1-9169-42FB-A18C46A520DB}"/>
              </a:ext>
            </a:extLst>
          </p:cNvPr>
          <p:cNvSpPr/>
          <p:nvPr/>
        </p:nvSpPr>
        <p:spPr>
          <a:xfrm>
            <a:off x="472546" y="836044"/>
            <a:ext cx="762057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Introduction to the Importance of Flexibility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ADD86D28-A4C9-0839-C3A8-14B4E2759FB9}"/>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Additional System Variability </a:t>
            </a:r>
            <a:endParaRPr lang="en-GB" sz="4400" dirty="0">
              <a:latin typeface="Open Sans"/>
              <a:ea typeface="Open Sans" panose="020B0606030504020204" pitchFamily="34" charset="0"/>
              <a:cs typeface="Open Sans" panose="020B0606030504020204" pitchFamily="34" charset="0"/>
            </a:endParaRPr>
          </a:p>
        </p:txBody>
      </p:sp>
      <p:pic>
        <p:nvPicPr>
          <p:cNvPr id="2" name="Picture 9" descr="Chart&#10;&#10;Description automatically generated">
            <a:extLst>
              <a:ext uri="{FF2B5EF4-FFF2-40B4-BE49-F238E27FC236}">
                <a16:creationId xmlns:a16="http://schemas.microsoft.com/office/drawing/2014/main" id="{24EF881A-DB2D-2FB8-AA58-1669FE82A8F4}"/>
              </a:ext>
            </a:extLst>
          </p:cNvPr>
          <p:cNvPicPr>
            <a:picLocks noChangeAspect="1"/>
          </p:cNvPicPr>
          <p:nvPr/>
        </p:nvPicPr>
        <p:blipFill>
          <a:blip r:embed="rId5"/>
          <a:stretch>
            <a:fillRect/>
          </a:stretch>
        </p:blipFill>
        <p:spPr>
          <a:xfrm>
            <a:off x="3660475" y="1210143"/>
            <a:ext cx="5187349" cy="5086227"/>
          </a:xfrm>
          <a:prstGeom prst="rect">
            <a:avLst/>
          </a:prstGeom>
        </p:spPr>
      </p:pic>
      <p:sp>
        <p:nvSpPr>
          <p:cNvPr id="4" name="TextBox 3">
            <a:extLst>
              <a:ext uri="{FF2B5EF4-FFF2-40B4-BE49-F238E27FC236}">
                <a16:creationId xmlns:a16="http://schemas.microsoft.com/office/drawing/2014/main" id="{24B80DEF-7100-8986-3D5A-10B1419E2A80}"/>
              </a:ext>
            </a:extLst>
          </p:cNvPr>
          <p:cNvSpPr txBox="1"/>
          <p:nvPr/>
        </p:nvSpPr>
        <p:spPr>
          <a:xfrm>
            <a:off x="908650" y="6295037"/>
            <a:ext cx="518735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Open Sans"/>
                <a:cs typeface="Calibri"/>
              </a:rPr>
              <a:t>(</a:t>
            </a:r>
            <a:r>
              <a:rPr lang="en-US" sz="1000" err="1">
                <a:latin typeface="Open Sans"/>
                <a:cs typeface="Calibri"/>
              </a:rPr>
              <a:t>Taliotis</a:t>
            </a:r>
            <a:r>
              <a:rPr lang="en-US" sz="1000">
                <a:latin typeface="Open Sans"/>
                <a:cs typeface="Calibri"/>
              </a:rPr>
              <a:t> et al. (2018), </a:t>
            </a:r>
            <a:r>
              <a:rPr lang="en-US" sz="1000">
                <a:latin typeface="Open Sans"/>
                <a:cs typeface="Calibri"/>
                <a:hlinkClick r:id="rId6"/>
              </a:rPr>
              <a:t>image</a:t>
            </a:r>
            <a:r>
              <a:rPr lang="en-US" sz="1000">
                <a:latin typeface="Open Sans"/>
                <a:cs typeface="Calibri"/>
              </a:rPr>
              <a:t>, licensed under </a:t>
            </a:r>
            <a:r>
              <a:rPr lang="en-US" sz="1000">
                <a:latin typeface="Open Sans"/>
                <a:cs typeface="Calibri"/>
                <a:hlinkClick r:id="rId7"/>
              </a:rPr>
              <a:t>CC BY 4.0</a:t>
            </a:r>
            <a:r>
              <a:rPr lang="en-US" sz="1000">
                <a:latin typeface="Open Sans"/>
                <a:cs typeface="Calibri"/>
              </a:rPr>
              <a:t>)</a:t>
            </a:r>
          </a:p>
        </p:txBody>
      </p:sp>
      <p:pic>
        <p:nvPicPr>
          <p:cNvPr id="7" name="synthesize (52)">
            <a:hlinkClick r:id="" action="ppaction://media"/>
            <a:extLst>
              <a:ext uri="{FF2B5EF4-FFF2-40B4-BE49-F238E27FC236}">
                <a16:creationId xmlns:a16="http://schemas.microsoft.com/office/drawing/2014/main" id="{D84D210F-3EDE-D489-CF9B-818A17428A6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72713" y="11264"/>
            <a:ext cx="1024835" cy="1024835"/>
          </a:xfrm>
          <a:prstGeom prst="rect">
            <a:avLst/>
          </a:prstGeom>
        </p:spPr>
      </p:pic>
    </p:spTree>
    <p:extLst>
      <p:ext uri="{BB962C8B-B14F-4D97-AF65-F5344CB8AC3E}">
        <p14:creationId xmlns:p14="http://schemas.microsoft.com/office/powerpoint/2010/main" val="112600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5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F2090BB-CEB2-D753-09F2-A3D7A4F7B92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78E0367-01FE-45B2-D0CC-CA43C95442A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
        <p:nvSpPr>
          <p:cNvPr id="5" name="Rectangle 4">
            <a:extLst>
              <a:ext uri="{FF2B5EF4-FFF2-40B4-BE49-F238E27FC236}">
                <a16:creationId xmlns:a16="http://schemas.microsoft.com/office/drawing/2014/main" id="{C1B5B518-2199-04AF-08D8-77884918A004}"/>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Price Variability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7122B0B2-B63E-17C6-556C-0376F5FF3E0D}"/>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Additional System Variability </a:t>
            </a:r>
            <a:endParaRPr lang="en-GB" sz="4400" dirty="0">
              <a:latin typeface="Open Sans"/>
              <a:ea typeface="Open Sans" panose="020B0606030504020204" pitchFamily="34" charset="0"/>
              <a:cs typeface="Open Sans" panose="020B0606030504020204" pitchFamily="34" charset="0"/>
            </a:endParaRPr>
          </a:p>
        </p:txBody>
      </p:sp>
      <p:pic>
        <p:nvPicPr>
          <p:cNvPr id="2" name="Picture 10" descr="Chart, line chart&#10;&#10;Description automatically generated">
            <a:extLst>
              <a:ext uri="{FF2B5EF4-FFF2-40B4-BE49-F238E27FC236}">
                <a16:creationId xmlns:a16="http://schemas.microsoft.com/office/drawing/2014/main" id="{0C7D8F5A-262C-4304-4130-8FED24DE9A6E}"/>
              </a:ext>
            </a:extLst>
          </p:cNvPr>
          <p:cNvPicPr>
            <a:picLocks noChangeAspect="1"/>
          </p:cNvPicPr>
          <p:nvPr/>
        </p:nvPicPr>
        <p:blipFill rotWithShape="1">
          <a:blip r:embed="rId5"/>
          <a:srcRect l="4830" r="179" b="11200"/>
          <a:stretch/>
        </p:blipFill>
        <p:spPr>
          <a:xfrm>
            <a:off x="455111" y="1392072"/>
            <a:ext cx="11051253" cy="4629883"/>
          </a:xfrm>
          <a:prstGeom prst="rect">
            <a:avLst/>
          </a:prstGeom>
        </p:spPr>
      </p:pic>
      <p:sp>
        <p:nvSpPr>
          <p:cNvPr id="4" name="Rectangle 3">
            <a:extLst>
              <a:ext uri="{FF2B5EF4-FFF2-40B4-BE49-F238E27FC236}">
                <a16:creationId xmlns:a16="http://schemas.microsoft.com/office/drawing/2014/main" id="{9246F2CD-E05B-8BD4-A49B-389E360E5EB7}"/>
              </a:ext>
            </a:extLst>
          </p:cNvPr>
          <p:cNvSpPr/>
          <p:nvPr/>
        </p:nvSpPr>
        <p:spPr>
          <a:xfrm>
            <a:off x="-828710" y="6125200"/>
            <a:ext cx="6217920" cy="369332"/>
          </a:xfrm>
          <a:prstGeom prst="rect">
            <a:avLst/>
          </a:prstGeom>
        </p:spPr>
        <p:txBody>
          <a:bodyPr wrap="square" lIns="91440" tIns="45720" rIns="91440" bIns="45720" anchor="t">
            <a:spAutoFit/>
          </a:bodyPr>
          <a:lstStyle/>
          <a:p>
            <a:pPr algn="ctr">
              <a:spcAft>
                <a:spcPts val="1200"/>
              </a:spcAft>
            </a:pPr>
            <a:r>
              <a:rPr lang="en-ZA" sz="1000">
                <a:latin typeface="Open Sans"/>
                <a:ea typeface="Open Sans" panose="020B0606030504020204" pitchFamily="34" charset="0"/>
                <a:cs typeface="Open Sans" panose="020B0606030504020204" pitchFamily="34" charset="0"/>
              </a:rPr>
              <a:t>(</a:t>
            </a:r>
            <a:r>
              <a:rPr lang="en-ZA" sz="1000" err="1">
                <a:latin typeface="Open Sans"/>
                <a:ea typeface="Open Sans" panose="020B0606030504020204" pitchFamily="34" charset="0"/>
                <a:cs typeface="Open Sans" panose="020B0606030504020204" pitchFamily="34" charset="0"/>
              </a:rPr>
              <a:t>Travelplanner</a:t>
            </a:r>
            <a:r>
              <a:rPr lang="en-ZA" sz="1000">
                <a:latin typeface="Open Sans"/>
                <a:ea typeface="Open Sans" panose="020B0606030504020204" pitchFamily="34" charset="0"/>
                <a:cs typeface="Open Sans" panose="020B0606030504020204" pitchFamily="34" charset="0"/>
              </a:rPr>
              <a:t>, </a:t>
            </a:r>
            <a:r>
              <a:rPr lang="en-ZA" sz="1000">
                <a:solidFill>
                  <a:schemeClr val="accent5">
                    <a:lumMod val="60000"/>
                    <a:lumOff val="40000"/>
                  </a:schemeClr>
                </a:solidFill>
                <a:latin typeface="Open Sans"/>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image</a:t>
            </a:r>
            <a:r>
              <a:rPr lang="en-ZA" sz="100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1000">
                <a:latin typeface="Open Sans"/>
                <a:ea typeface="Open Sans" panose="020B0606030504020204" pitchFamily="34" charset="0"/>
                <a:cs typeface="Open Sans" panose="020B0606030504020204" pitchFamily="34" charset="0"/>
              </a:rPr>
              <a:t>licensed under</a:t>
            </a:r>
            <a:r>
              <a:rPr lang="en-ZA" b="1">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1000">
                <a:solidFill>
                  <a:schemeClr val="accent5">
                    <a:lumMod val="60000"/>
                    <a:lumOff val="40000"/>
                  </a:schemeClr>
                </a:solidFill>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CC BY-SA 3.0</a:t>
            </a:r>
            <a:r>
              <a:rPr lang="en-ZA" sz="1000">
                <a:solidFill>
                  <a:schemeClr val="accent5">
                    <a:lumMod val="60000"/>
                    <a:lumOff val="40000"/>
                  </a:schemeClr>
                </a:solidFill>
                <a:latin typeface="Open Sans"/>
                <a:ea typeface="Open Sans" panose="020B0606030504020204" pitchFamily="34" charset="0"/>
                <a:cs typeface="Open Sans" panose="020B0606030504020204" pitchFamily="34" charset="0"/>
              </a:rPr>
              <a:t>)</a:t>
            </a:r>
          </a:p>
        </p:txBody>
      </p:sp>
      <p:pic>
        <p:nvPicPr>
          <p:cNvPr id="7" name="synthesize (53)">
            <a:hlinkClick r:id="" action="ppaction://media"/>
            <a:extLst>
              <a:ext uri="{FF2B5EF4-FFF2-40B4-BE49-F238E27FC236}">
                <a16:creationId xmlns:a16="http://schemas.microsoft.com/office/drawing/2014/main" id="{907C94C2-FCF5-9B19-2E08-878124F81E8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72103" y="62750"/>
            <a:ext cx="1044713" cy="1044713"/>
          </a:xfrm>
          <a:prstGeom prst="rect">
            <a:avLst/>
          </a:prstGeom>
        </p:spPr>
      </p:pic>
    </p:spTree>
    <p:extLst>
      <p:ext uri="{BB962C8B-B14F-4D97-AF65-F5344CB8AC3E}">
        <p14:creationId xmlns:p14="http://schemas.microsoft.com/office/powerpoint/2010/main" val="364574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6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7FCE215-98E9-8586-D2AE-6BA6F8E96636}"/>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4E529C0-9389-82F8-E10E-6D7DF9B775B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
        <p:nvSpPr>
          <p:cNvPr id="5" name="Rectangle 4">
            <a:extLst>
              <a:ext uri="{FF2B5EF4-FFF2-40B4-BE49-F238E27FC236}">
                <a16:creationId xmlns:a16="http://schemas.microsoft.com/office/drawing/2014/main" id="{E4DD67C9-9DF4-D41B-0B4A-C7B880728776}"/>
              </a:ext>
            </a:extLst>
          </p:cNvPr>
          <p:cNvSpPr/>
          <p:nvPr/>
        </p:nvSpPr>
        <p:spPr>
          <a:xfrm>
            <a:off x="472546" y="836044"/>
            <a:ext cx="751139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3.3.5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Overall Importance of Modelling Time Variability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3AFA711B-733B-9087-B302-DFA476453A16}"/>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3.3 Additional System Variability </a:t>
            </a:r>
            <a:endParaRPr lang="en-GB" sz="4400" dirty="0">
              <a:latin typeface="Open Sans"/>
              <a:ea typeface="Open Sans" panose="020B0606030504020204" pitchFamily="34" charset="0"/>
              <a:cs typeface="Open Sans" panose="020B0606030504020204" pitchFamily="34" charset="0"/>
            </a:endParaRPr>
          </a:p>
        </p:txBody>
      </p:sp>
      <p:pic>
        <p:nvPicPr>
          <p:cNvPr id="2" name="Picture 9" descr="Diagram&#10;&#10;Description automatically generated">
            <a:extLst>
              <a:ext uri="{FF2B5EF4-FFF2-40B4-BE49-F238E27FC236}">
                <a16:creationId xmlns:a16="http://schemas.microsoft.com/office/drawing/2014/main" id="{D7A5658B-848E-4DA6-5B45-8E9D0E5A159E}"/>
              </a:ext>
            </a:extLst>
          </p:cNvPr>
          <p:cNvPicPr>
            <a:picLocks noGrp="1" noChangeAspect="1"/>
          </p:cNvPicPr>
          <p:nvPr>
            <p:ph idx="1"/>
          </p:nvPr>
        </p:nvPicPr>
        <p:blipFill>
          <a:blip r:embed="rId5"/>
          <a:stretch>
            <a:fillRect/>
          </a:stretch>
        </p:blipFill>
        <p:spPr>
          <a:xfrm>
            <a:off x="700377" y="1583140"/>
            <a:ext cx="10791245" cy="4648415"/>
          </a:xfrm>
        </p:spPr>
      </p:pic>
      <p:pic>
        <p:nvPicPr>
          <p:cNvPr id="4" name="synthesize (54)">
            <a:hlinkClick r:id="" action="ppaction://media"/>
            <a:extLst>
              <a:ext uri="{FF2B5EF4-FFF2-40B4-BE49-F238E27FC236}">
                <a16:creationId xmlns:a16="http://schemas.microsoft.com/office/drawing/2014/main" id="{0D6DE533-A423-0F52-4BDB-B159BE4A6C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2347" y="72171"/>
            <a:ext cx="1163983" cy="1163983"/>
          </a:xfrm>
          <a:prstGeom prst="rect">
            <a:avLst/>
          </a:prstGeom>
        </p:spPr>
      </p:pic>
    </p:spTree>
    <p:extLst>
      <p:ext uri="{BB962C8B-B14F-4D97-AF65-F5344CB8AC3E}">
        <p14:creationId xmlns:p14="http://schemas.microsoft.com/office/powerpoint/2010/main" val="64388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786512"/>
            <a:ext cx="9737322" cy="400013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400" b="1" dirty="0">
                <a:solidFill>
                  <a:schemeClr val="accent5">
                    <a:lumMod val="60000"/>
                    <a:lumOff val="40000"/>
                  </a:schemeClr>
                </a:solidFill>
                <a:latin typeface="Open Sans"/>
                <a:ea typeface="+mn-lt"/>
                <a:cs typeface="+mn-lt"/>
              </a:rPr>
              <a:t>By the end of this lecture, you will be able to:</a:t>
            </a:r>
          </a:p>
          <a:p>
            <a:pPr algn="l">
              <a:lnSpc>
                <a:spcPct val="100000"/>
              </a:lnSpc>
              <a:spcBef>
                <a:spcPts val="1000"/>
              </a:spcBef>
            </a:pPr>
            <a:endParaRPr lang="en-US" sz="2400" b="1" dirty="0">
              <a:solidFill>
                <a:schemeClr val="accent5">
                  <a:lumMod val="60000"/>
                  <a:lumOff val="40000"/>
                </a:schemeClr>
              </a:solidFill>
              <a:latin typeface="Open Sans"/>
              <a:cs typeface="Calibri" panose="020F0502020204030204"/>
            </a:endParaRPr>
          </a:p>
          <a:p>
            <a:pPr>
              <a:spcBef>
                <a:spcPts val="1000"/>
              </a:spcBef>
            </a:pPr>
            <a:r>
              <a:rPr lang="en-US" sz="2400" dirty="0">
                <a:latin typeface="Open Sans"/>
                <a:ea typeface="+mn-lt"/>
                <a:cs typeface="+mn-lt"/>
              </a:rPr>
              <a:t>ILO 1: Learn how to use the generic model naming convention</a:t>
            </a:r>
          </a:p>
          <a:p>
            <a:pPr>
              <a:spcBef>
                <a:spcPts val="1000"/>
              </a:spcBef>
            </a:pPr>
            <a:r>
              <a:rPr lang="en-US" sz="2400" dirty="0">
                <a:latin typeface="Open Sans"/>
                <a:ea typeface="+mn-lt"/>
                <a:cs typeface="+mn-lt"/>
              </a:rPr>
              <a:t>ILO 2: Understand the variability of energy demand </a:t>
            </a:r>
          </a:p>
          <a:p>
            <a:pPr>
              <a:spcBef>
                <a:spcPts val="1000"/>
              </a:spcBef>
            </a:pPr>
            <a:r>
              <a:rPr lang="en-US" sz="2400" dirty="0">
                <a:latin typeface="Open Sans"/>
                <a:ea typeface="+mn-lt"/>
                <a:cs typeface="+mn-lt"/>
              </a:rPr>
              <a:t>ILO 3: Understand the variability of renewable energy resources and energy prices</a:t>
            </a:r>
          </a:p>
          <a:p>
            <a:pPr>
              <a:spcBef>
                <a:spcPts val="1000"/>
              </a:spcBef>
            </a:pPr>
            <a:r>
              <a:rPr lang="en-US" sz="2400" dirty="0">
                <a:latin typeface="Open Sans"/>
                <a:ea typeface="+mn-lt"/>
                <a:cs typeface="+mn-lt"/>
              </a:rPr>
              <a:t>ILO 4: Learn how to represent time in an energy system model using MUIO and </a:t>
            </a:r>
            <a:r>
              <a:rPr lang="en-US" sz="2400" dirty="0" err="1">
                <a:latin typeface="Open Sans"/>
                <a:ea typeface="+mn-lt"/>
                <a:cs typeface="+mn-lt"/>
              </a:rPr>
              <a:t>OSeMOSYS</a:t>
            </a:r>
            <a:endParaRPr lang="en-US" sz="2400" dirty="0">
              <a:latin typeface="Open Sans"/>
              <a:ea typeface="+mn-lt"/>
              <a:cs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3.3 References</a:t>
            </a:r>
          </a:p>
        </p:txBody>
      </p:sp>
      <p:sp>
        <p:nvSpPr>
          <p:cNvPr id="5" name="TextBox 4">
            <a:extLst>
              <a:ext uri="{FF2B5EF4-FFF2-40B4-BE49-F238E27FC236}">
                <a16:creationId xmlns:a16="http://schemas.microsoft.com/office/drawing/2014/main" id="{ED52DDD6-13E7-14D4-C824-A0D206D02728}"/>
              </a:ext>
            </a:extLst>
          </p:cNvPr>
          <p:cNvSpPr txBox="1"/>
          <p:nvPr/>
        </p:nvSpPr>
        <p:spPr>
          <a:xfrm>
            <a:off x="887215" y="1740420"/>
            <a:ext cx="10685049"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GB" sz="2000" dirty="0" err="1">
                <a:latin typeface="Open Sans"/>
                <a:ea typeface="Open Sans" panose="020B0606030504020204" pitchFamily="34" charset="0"/>
                <a:cs typeface="Open Sans" panose="020B0606030504020204" pitchFamily="34" charset="0"/>
              </a:rPr>
              <a:t>Taliotis</a:t>
            </a:r>
            <a:r>
              <a:rPr lang="en-GB" sz="2000" dirty="0">
                <a:latin typeface="Open Sans"/>
                <a:ea typeface="Open Sans" panose="020B0606030504020204" pitchFamily="34" charset="0"/>
                <a:cs typeface="Open Sans" panose="020B0606030504020204" pitchFamily="34" charset="0"/>
              </a:rPr>
              <a:t>, Constantinos, </a:t>
            </a:r>
            <a:r>
              <a:rPr lang="en-GB" sz="2000" dirty="0" err="1">
                <a:latin typeface="Open Sans"/>
                <a:ea typeface="Open Sans" panose="020B0606030504020204" pitchFamily="34" charset="0"/>
                <a:cs typeface="Open Sans" panose="020B0606030504020204" pitchFamily="34" charset="0"/>
              </a:rPr>
              <a:t>Gardumi</a:t>
            </a:r>
            <a:r>
              <a:rPr lang="en-GB" sz="2000" dirty="0">
                <a:latin typeface="Open Sans"/>
                <a:ea typeface="Open Sans" panose="020B0606030504020204" pitchFamily="34" charset="0"/>
                <a:cs typeface="Open Sans" panose="020B0606030504020204" pitchFamily="34" charset="0"/>
              </a:rPr>
              <a:t>, Francesco, </a:t>
            </a:r>
            <a:r>
              <a:rPr lang="en-GB" sz="2000" dirty="0" err="1">
                <a:latin typeface="Open Sans"/>
                <a:ea typeface="Open Sans" panose="020B0606030504020204" pitchFamily="34" charset="0"/>
                <a:cs typeface="Open Sans" panose="020B0606030504020204" pitchFamily="34" charset="0"/>
              </a:rPr>
              <a:t>Shivakumar</a:t>
            </a:r>
            <a:r>
              <a:rPr lang="en-GB" sz="2000" dirty="0">
                <a:latin typeface="Open Sans"/>
                <a:ea typeface="Open Sans" panose="020B0606030504020204" pitchFamily="34" charset="0"/>
                <a:cs typeface="Open Sans" panose="020B0606030504020204" pitchFamily="34" charset="0"/>
              </a:rPr>
              <a:t>, Abhishek, Sridharan, Vignesh, Ramos, Eunice, </a:t>
            </a:r>
            <a:r>
              <a:rPr lang="en-GB" sz="2000" dirty="0" err="1">
                <a:latin typeface="Open Sans"/>
                <a:ea typeface="Open Sans" panose="020B0606030504020204" pitchFamily="34" charset="0"/>
                <a:cs typeface="Open Sans" panose="020B0606030504020204" pitchFamily="34" charset="0"/>
              </a:rPr>
              <a:t>Beltramo</a:t>
            </a:r>
            <a:r>
              <a:rPr lang="en-GB" sz="2000" dirty="0">
                <a:latin typeface="Open Sans"/>
                <a:ea typeface="Open Sans" panose="020B0606030504020204" pitchFamily="34" charset="0"/>
                <a:cs typeface="Open Sans" panose="020B0606030504020204" pitchFamily="34" charset="0"/>
              </a:rPr>
              <a:t>, Agnese, … Howells, Mark. (2018, November). Time representation in </a:t>
            </a:r>
            <a:r>
              <a:rPr lang="en-GB" sz="2000" dirty="0" err="1">
                <a:latin typeface="Open Sans"/>
                <a:ea typeface="Open Sans" panose="020B0606030504020204" pitchFamily="34" charset="0"/>
                <a:cs typeface="Open Sans" panose="020B0606030504020204" pitchFamily="34" charset="0"/>
              </a:rPr>
              <a:t>OSeMOSYS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Zenodo</a:t>
            </a:r>
            <a:r>
              <a:rPr lang="en-GB" sz="2000" dirty="0">
                <a:latin typeface="Open Sans"/>
                <a:ea typeface="Open Sans" panose="020B0606030504020204" pitchFamily="34" charset="0"/>
                <a:cs typeface="Open Sans" panose="020B0606030504020204" pitchFamily="34" charset="0"/>
              </a:rPr>
              <a:t>. http://doi.org/10.5281/zenodo.4558793  </a:t>
            </a:r>
          </a:p>
          <a:p>
            <a:pPr marL="342900" indent="-342900">
              <a:buFont typeface="Arial"/>
              <a:buChar cha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4459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5" name="Picture 9" descr="Diagram&#10;&#10;Description automatically generated">
            <a:extLst>
              <a:ext uri="{FF2B5EF4-FFF2-40B4-BE49-F238E27FC236}">
                <a16:creationId xmlns:a16="http://schemas.microsoft.com/office/drawing/2014/main" id="{A9091285-1D53-358E-58CB-CF19EECB451F}"/>
              </a:ext>
            </a:extLst>
          </p:cNvPr>
          <p:cNvPicPr>
            <a:picLocks noGrp="1" noChangeAspect="1"/>
          </p:cNvPicPr>
          <p:nvPr>
            <p:ph idx="1"/>
          </p:nvPr>
        </p:nvPicPr>
        <p:blipFill>
          <a:blip r:embed="rId5"/>
          <a:stretch>
            <a:fillRect/>
          </a:stretch>
        </p:blipFill>
        <p:spPr>
          <a:xfrm>
            <a:off x="1751906" y="1513909"/>
            <a:ext cx="7241969" cy="5051991"/>
          </a:xfr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2" name="Rectangle 1">
            <a:extLst>
              <a:ext uri="{FF2B5EF4-FFF2-40B4-BE49-F238E27FC236}">
                <a16:creationId xmlns:a16="http://schemas.microsoft.com/office/drawing/2014/main" id="{96116928-A60B-6CD9-6E5D-EFC89CAECEB2}"/>
              </a:ext>
            </a:extLst>
          </p:cNvPr>
          <p:cNvSpPr/>
          <p:nvPr/>
        </p:nvSpPr>
        <p:spPr>
          <a:xfrm>
            <a:off x="464135"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3.4.1 Introduction to Representing Time Part 1</a:t>
            </a:r>
          </a:p>
        </p:txBody>
      </p:sp>
      <p:sp>
        <p:nvSpPr>
          <p:cNvPr id="4" name="Title 10">
            <a:extLst>
              <a:ext uri="{FF2B5EF4-FFF2-40B4-BE49-F238E27FC236}">
                <a16:creationId xmlns:a16="http://schemas.microsoft.com/office/drawing/2014/main" id="{22A55E6F-6414-4C20-5F40-1E958BC81BE4}"/>
              </a:ext>
            </a:extLst>
          </p:cNvPr>
          <p:cNvSpPr txBox="1">
            <a:spLocks/>
          </p:cNvSpPr>
          <p:nvPr/>
        </p:nvSpPr>
        <p:spPr>
          <a:xfrm>
            <a:off x="464135" y="-327737"/>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Time Representation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6" name="synthesize (55)">
            <a:hlinkClick r:id="" action="ppaction://media"/>
            <a:extLst>
              <a:ext uri="{FF2B5EF4-FFF2-40B4-BE49-F238E27FC236}">
                <a16:creationId xmlns:a16="http://schemas.microsoft.com/office/drawing/2014/main" id="{2DA60CA3-DD34-B543-D148-B73553AC08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33709" y="249264"/>
            <a:ext cx="1064591" cy="1064591"/>
          </a:xfrm>
          <a:prstGeom prst="rect">
            <a:avLst/>
          </a:prstGeom>
        </p:spPr>
      </p:pic>
    </p:spTree>
    <p:extLst>
      <p:ext uri="{BB962C8B-B14F-4D97-AF65-F5344CB8AC3E}">
        <p14:creationId xmlns:p14="http://schemas.microsoft.com/office/powerpoint/2010/main" val="142456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C85CE88-DCB5-D627-63EE-F64B0136A7B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C55D85A-86C8-E9B1-337D-18255FA91ED7}"/>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pic>
        <p:nvPicPr>
          <p:cNvPr id="5" name="Picture 4">
            <a:extLst>
              <a:ext uri="{FF2B5EF4-FFF2-40B4-BE49-F238E27FC236}">
                <a16:creationId xmlns:a16="http://schemas.microsoft.com/office/drawing/2014/main" id="{35224C6E-3276-B983-7FFA-C96A65305FE3}"/>
              </a:ext>
            </a:extLst>
          </p:cNvPr>
          <p:cNvPicPr>
            <a:picLocks noChangeAspect="1"/>
          </p:cNvPicPr>
          <p:nvPr/>
        </p:nvPicPr>
        <p:blipFill>
          <a:blip r:embed="rId5"/>
          <a:srcRect l="3291" r="5628"/>
          <a:stretch/>
        </p:blipFill>
        <p:spPr>
          <a:xfrm>
            <a:off x="6201133" y="819610"/>
            <a:ext cx="5265444" cy="5574069"/>
          </a:xfrm>
          <a:prstGeom prst="rect">
            <a:avLst/>
          </a:prstGeom>
        </p:spPr>
      </p:pic>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0BAD2541-32BC-612F-8C54-95832206993A}"/>
                  </a:ext>
                </a:extLst>
              </p:cNvPr>
              <p:cNvGraphicFramePr>
                <a:graphicFrameLocks noGrp="1"/>
              </p:cNvGraphicFramePr>
              <p:nvPr>
                <p:extLst>
                  <p:ext uri="{D42A27DB-BD31-4B8C-83A1-F6EECF244321}">
                    <p14:modId xmlns:p14="http://schemas.microsoft.com/office/powerpoint/2010/main" val="3862474585"/>
                  </p:ext>
                </p:extLst>
              </p:nvPr>
            </p:nvGraphicFramePr>
            <p:xfrm>
              <a:off x="294505" y="1327062"/>
              <a:ext cx="5580913" cy="4998664"/>
            </p:xfrm>
            <a:graphic>
              <a:graphicData uri="http://schemas.openxmlformats.org/drawingml/2006/table">
                <a:tbl>
                  <a:tblPr firstRow="1" bandRow="1">
                    <a:tableStyleId>{B8DA472E-C0B5-4FAA-A71B-45BBE6C39A2A}</a:tableStyleId>
                  </a:tblPr>
                  <a:tblGrid>
                    <a:gridCol w="1499535">
                      <a:extLst>
                        <a:ext uri="{9D8B030D-6E8A-4147-A177-3AD203B41FA5}">
                          <a16:colId xmlns:a16="http://schemas.microsoft.com/office/drawing/2014/main" val="2517002229"/>
                        </a:ext>
                      </a:extLst>
                    </a:gridCol>
                    <a:gridCol w="4081378">
                      <a:extLst>
                        <a:ext uri="{9D8B030D-6E8A-4147-A177-3AD203B41FA5}">
                          <a16:colId xmlns:a16="http://schemas.microsoft.com/office/drawing/2014/main" val="427546650"/>
                        </a:ext>
                      </a:extLst>
                    </a:gridCol>
                  </a:tblGrid>
                  <a:tr h="528343">
                    <a:tc>
                      <a:txBody>
                        <a:bodyPr/>
                        <a:lstStyle/>
                        <a:p>
                          <a:r>
                            <a:rPr lang="es-CO" sz="1600" dirty="0"/>
                            <a:t>SET</a:t>
                          </a:r>
                        </a:p>
                      </a:txBody>
                      <a:tcPr/>
                    </a:tc>
                    <a:tc>
                      <a:txBody>
                        <a:bodyPr/>
                        <a:lstStyle/>
                        <a:p>
                          <a:r>
                            <a:rPr lang="es-CO" sz="1600" dirty="0" err="1"/>
                            <a:t>Description</a:t>
                          </a:r>
                          <a:endParaRPr lang="es-CO" sz="1600" dirty="0"/>
                        </a:p>
                      </a:txBody>
                      <a:tcPr/>
                    </a:tc>
                    <a:extLst>
                      <a:ext uri="{0D108BD9-81ED-4DB2-BD59-A6C34878D82A}">
                        <a16:rowId xmlns:a16="http://schemas.microsoft.com/office/drawing/2014/main" val="2330275719"/>
                      </a:ext>
                    </a:extLst>
                  </a:tr>
                  <a:tr h="594983">
                    <a:tc>
                      <a:txBody>
                        <a:bodyPr/>
                        <a:lstStyle/>
                        <a:p>
                          <a:r>
                            <a:rPr lang="es-CO" sz="1600" b="1" dirty="0" err="1"/>
                            <a:t>Year</a:t>
                          </a:r>
                          <a:r>
                            <a:rPr lang="es-CO" sz="1600" b="1" dirty="0"/>
                            <a:t> (Y)</a:t>
                          </a:r>
                        </a:p>
                      </a:txBody>
                      <a:tcPr/>
                    </a:tc>
                    <a:tc>
                      <a:txBody>
                        <a:bodyPr/>
                        <a:lstStyle/>
                        <a:p>
                          <a:r>
                            <a:rPr lang="es-CO" sz="1600" dirty="0" err="1"/>
                            <a:t>All</a:t>
                          </a:r>
                          <a:r>
                            <a:rPr lang="es-CO" sz="1600" dirty="0"/>
                            <a:t> </a:t>
                          </a:r>
                          <a:r>
                            <a:rPr lang="es-CO" sz="1600" dirty="0" err="1"/>
                            <a:t>the</a:t>
                          </a:r>
                          <a:r>
                            <a:rPr lang="es-CO" sz="1600" dirty="0"/>
                            <a:t> </a:t>
                          </a:r>
                          <a:r>
                            <a:rPr lang="es-CO" sz="1600" dirty="0" err="1"/>
                            <a:t>years</a:t>
                          </a:r>
                          <a:r>
                            <a:rPr lang="es-CO" sz="1600" dirty="0"/>
                            <a:t> </a:t>
                          </a:r>
                          <a:r>
                            <a:rPr lang="es-CO" sz="1600" dirty="0" err="1"/>
                            <a:t>that</a:t>
                          </a:r>
                          <a:r>
                            <a:rPr lang="es-CO" sz="1600" dirty="0"/>
                            <a:t> </a:t>
                          </a:r>
                          <a:r>
                            <a:rPr lang="es-CO" sz="1600" dirty="0" err="1"/>
                            <a:t>have</a:t>
                          </a:r>
                          <a:r>
                            <a:rPr lang="es-CO" sz="1600" dirty="0"/>
                            <a:t> </a:t>
                          </a:r>
                          <a:r>
                            <a:rPr lang="es-CO" sz="1600" dirty="0" err="1"/>
                            <a:t>to</a:t>
                          </a:r>
                          <a:r>
                            <a:rPr lang="es-CO" sz="1600" dirty="0"/>
                            <a:t> be </a:t>
                          </a:r>
                          <a:r>
                            <a:rPr lang="es-CO" sz="1600" dirty="0" err="1"/>
                            <a:t>considered</a:t>
                          </a:r>
                          <a:r>
                            <a:rPr lang="es-CO" sz="1600" dirty="0"/>
                            <a:t> in </a:t>
                          </a:r>
                          <a:r>
                            <a:rPr lang="es-CO" sz="1600" dirty="0" err="1"/>
                            <a:t>the</a:t>
                          </a:r>
                          <a:r>
                            <a:rPr lang="es-CO" sz="1600" dirty="0"/>
                            <a:t> </a:t>
                          </a:r>
                          <a:r>
                            <a:rPr lang="es-CO" sz="1600" dirty="0" err="1"/>
                            <a:t>model</a:t>
                          </a:r>
                          <a:r>
                            <a:rPr lang="es-CO" sz="1600" dirty="0"/>
                            <a:t>.</a:t>
                          </a:r>
                        </a:p>
                      </a:txBody>
                      <a:tcPr/>
                    </a:tc>
                    <a:extLst>
                      <a:ext uri="{0D108BD9-81ED-4DB2-BD59-A6C34878D82A}">
                        <a16:rowId xmlns:a16="http://schemas.microsoft.com/office/drawing/2014/main" val="439979837"/>
                      </a:ext>
                    </a:extLst>
                  </a:tr>
                  <a:tr h="840781">
                    <a:tc>
                      <a:txBody>
                        <a:bodyPr/>
                        <a:lstStyle/>
                        <a:p>
                          <a:r>
                            <a:rPr lang="es-CO" sz="1600" b="1" dirty="0" err="1"/>
                            <a:t>Season</a:t>
                          </a:r>
                          <a:r>
                            <a:rPr lang="es-CO" sz="1600" b="1" dirty="0"/>
                            <a:t> (</a:t>
                          </a:r>
                          <a:r>
                            <a:rPr lang="es-CO" sz="1600" b="1" dirty="0" err="1"/>
                            <a:t>ls</a:t>
                          </a:r>
                          <a:r>
                            <a:rPr lang="es-CO" sz="1600" b="1" dirty="0"/>
                            <a:t>)</a:t>
                          </a:r>
                        </a:p>
                      </a:txBody>
                      <a:tcPr/>
                    </a:tc>
                    <a:tc>
                      <a:txBody>
                        <a:bodyPr/>
                        <a:lstStyle/>
                        <a:p>
                          <a:r>
                            <a:rPr lang="es-CO" sz="1600" dirty="0" err="1"/>
                            <a:t>Seasons</a:t>
                          </a:r>
                          <a:r>
                            <a:rPr lang="es-CO" sz="1600" dirty="0"/>
                            <a:t> (</a:t>
                          </a:r>
                          <a:r>
                            <a:rPr lang="es-CO" sz="1600" dirty="0" err="1"/>
                            <a:t>e.g</a:t>
                          </a:r>
                          <a:r>
                            <a:rPr lang="es-CO" sz="1600" dirty="0"/>
                            <a:t>., Winter, </a:t>
                          </a:r>
                          <a:r>
                            <a:rPr lang="es-CO" sz="1600" dirty="0" err="1"/>
                            <a:t>spring</a:t>
                          </a:r>
                          <a:r>
                            <a:rPr lang="es-CO" sz="1600" dirty="0"/>
                            <a:t>, </a:t>
                          </a:r>
                          <a:r>
                            <a:rPr lang="es-CO" sz="1600" dirty="0" err="1"/>
                            <a:t>summer</a:t>
                          </a:r>
                          <a:r>
                            <a:rPr lang="es-CO" sz="1600" dirty="0"/>
                            <a:t>, </a:t>
                          </a:r>
                          <a:r>
                            <a:rPr lang="es-CO" sz="1600" dirty="0" err="1"/>
                            <a:t>autumn</a:t>
                          </a:r>
                          <a:r>
                            <a:rPr lang="es-CO" sz="1600" dirty="0"/>
                            <a:t> </a:t>
                          </a:r>
                          <a14:m>
                            <m:oMath xmlns:m="http://schemas.openxmlformats.org/officeDocument/2006/math">
                              <m:r>
                                <a:rPr lang="es-CO" sz="1600" i="1" smtClean="0">
                                  <a:latin typeface="Cambria Math" panose="02040503050406030204" pitchFamily="18" charset="0"/>
                                  <a:ea typeface="Cambria Math" panose="02040503050406030204" pitchFamily="18" charset="0"/>
                                </a:rPr>
                                <m:t>→</m:t>
                              </m:r>
                            </m:oMath>
                          </a14:m>
                          <a:r>
                            <a:rPr lang="es-CO" sz="1600" dirty="0"/>
                            <a:t> </a:t>
                          </a:r>
                          <a:r>
                            <a:rPr lang="es-CO" sz="1600" dirty="0" err="1"/>
                            <a:t>season</a:t>
                          </a:r>
                          <a:r>
                            <a:rPr lang="es-CO" sz="1600" dirty="0"/>
                            <a:t> [1,4]) </a:t>
                          </a:r>
                          <a:r>
                            <a:rPr lang="es-CO" sz="1600" dirty="0" err="1"/>
                            <a:t>that</a:t>
                          </a:r>
                          <a:r>
                            <a:rPr lang="es-CO" sz="1600" dirty="0"/>
                            <a:t> are </a:t>
                          </a:r>
                          <a:r>
                            <a:rPr lang="es-CO" sz="1600" dirty="0" err="1"/>
                            <a:t>accounted</a:t>
                          </a:r>
                          <a:r>
                            <a:rPr lang="es-CO" sz="1600" dirty="0"/>
                            <a:t> </a:t>
                          </a:r>
                          <a:r>
                            <a:rPr lang="es-CO" sz="1600" dirty="0" err="1"/>
                            <a:t>for</a:t>
                          </a:r>
                          <a:r>
                            <a:rPr lang="es-CO" sz="1600" baseline="0" dirty="0"/>
                            <a:t> in </a:t>
                          </a:r>
                          <a:r>
                            <a:rPr lang="es-CO" sz="1600" baseline="0" dirty="0" err="1"/>
                            <a:t>the</a:t>
                          </a:r>
                          <a:r>
                            <a:rPr lang="es-CO" sz="1600" baseline="0" dirty="0"/>
                            <a:t> </a:t>
                          </a:r>
                          <a:r>
                            <a:rPr lang="es-CO" sz="1600" baseline="0" dirty="0" err="1"/>
                            <a:t>model</a:t>
                          </a:r>
                          <a:r>
                            <a:rPr lang="es-CO" sz="1600" baseline="0" dirty="0"/>
                            <a:t>.</a:t>
                          </a:r>
                          <a:endParaRPr lang="es-CO" sz="1600" dirty="0"/>
                        </a:p>
                      </a:txBody>
                      <a:tcPr/>
                    </a:tc>
                    <a:extLst>
                      <a:ext uri="{0D108BD9-81ED-4DB2-BD59-A6C34878D82A}">
                        <a16:rowId xmlns:a16="http://schemas.microsoft.com/office/drawing/2014/main" val="2383530461"/>
                      </a:ext>
                    </a:extLst>
                  </a:tr>
                  <a:tr h="848003">
                    <a:tc>
                      <a:txBody>
                        <a:bodyPr/>
                        <a:lstStyle/>
                        <a:p>
                          <a:r>
                            <a:rPr lang="es-CO" sz="1600" b="1" dirty="0" err="1"/>
                            <a:t>Daytype</a:t>
                          </a:r>
                          <a:r>
                            <a:rPr lang="es-CO" sz="1600" b="1" dirty="0"/>
                            <a:t> (</a:t>
                          </a:r>
                          <a:r>
                            <a:rPr lang="es-CO" sz="1600" b="1" dirty="0" err="1"/>
                            <a:t>ld</a:t>
                          </a:r>
                          <a:r>
                            <a:rPr lang="es-CO" sz="1600" b="1" dirty="0"/>
                            <a:t>)</a:t>
                          </a:r>
                        </a:p>
                      </a:txBody>
                      <a:tcPr/>
                    </a:tc>
                    <a:tc>
                      <a:txBody>
                        <a:bodyPr/>
                        <a:lstStyle/>
                        <a:p>
                          <a:r>
                            <a:rPr lang="es-CO" sz="1600" dirty="0"/>
                            <a:t>Day </a:t>
                          </a:r>
                          <a:r>
                            <a:rPr lang="es-CO" sz="1600" dirty="0" err="1"/>
                            <a:t>types</a:t>
                          </a:r>
                          <a:r>
                            <a:rPr lang="es-CO" sz="1600" dirty="0"/>
                            <a:t> (</a:t>
                          </a:r>
                          <a:r>
                            <a:rPr lang="es-CO" sz="1600" dirty="0" err="1"/>
                            <a:t>e.g</a:t>
                          </a:r>
                          <a:r>
                            <a:rPr lang="es-CO" sz="1600" dirty="0"/>
                            <a:t>., </a:t>
                          </a:r>
                          <a:r>
                            <a:rPr lang="es-CO" sz="1600" dirty="0" err="1"/>
                            <a:t>weekdays</a:t>
                          </a:r>
                          <a:r>
                            <a:rPr lang="es-CO" sz="1600" dirty="0"/>
                            <a:t>, </a:t>
                          </a:r>
                          <a:r>
                            <a:rPr lang="es-CO" sz="1600" dirty="0" err="1"/>
                            <a:t>weekend</a:t>
                          </a:r>
                          <a:r>
                            <a:rPr lang="es-CO" sz="1600" dirty="0"/>
                            <a:t> </a:t>
                          </a:r>
                          <a14:m>
                            <m:oMath xmlns:m="http://schemas.openxmlformats.org/officeDocument/2006/math">
                              <m:r>
                                <a:rPr lang="es-CO" sz="1600" i="1" smtClean="0">
                                  <a:latin typeface="Cambria Math" panose="02040503050406030204" pitchFamily="18" charset="0"/>
                                  <a:ea typeface="Cambria Math" panose="02040503050406030204" pitchFamily="18" charset="0"/>
                                </a:rPr>
                                <m:t>→</m:t>
                              </m:r>
                            </m:oMath>
                          </a14:m>
                          <a:r>
                            <a:rPr lang="es-CO" sz="1600" dirty="0"/>
                            <a:t> </a:t>
                          </a:r>
                          <a:r>
                            <a:rPr lang="es-CO" sz="1600" dirty="0" err="1"/>
                            <a:t>daytype</a:t>
                          </a:r>
                          <a:r>
                            <a:rPr lang="es-CO" sz="1600" dirty="0"/>
                            <a:t>:</a:t>
                          </a:r>
                          <a:r>
                            <a:rPr lang="es-CO" sz="1600" baseline="0" dirty="0"/>
                            <a:t> [1,2]) </a:t>
                          </a:r>
                          <a:r>
                            <a:rPr lang="es-CO" sz="1600" baseline="0" dirty="0" err="1"/>
                            <a:t>that</a:t>
                          </a:r>
                          <a:r>
                            <a:rPr lang="es-CO" sz="1600" baseline="0" dirty="0"/>
                            <a:t> are </a:t>
                          </a:r>
                          <a:r>
                            <a:rPr lang="es-CO" sz="1600" baseline="0" dirty="0" err="1"/>
                            <a:t>accounted</a:t>
                          </a:r>
                          <a:r>
                            <a:rPr lang="es-CO" sz="1600" baseline="0" dirty="0"/>
                            <a:t> </a:t>
                          </a:r>
                          <a:r>
                            <a:rPr lang="es-CO" sz="1600" baseline="0" dirty="0" err="1"/>
                            <a:t>for</a:t>
                          </a:r>
                          <a:r>
                            <a:rPr lang="es-CO" sz="1600" baseline="0" dirty="0"/>
                            <a:t> in </a:t>
                          </a:r>
                          <a:r>
                            <a:rPr lang="es-CO" sz="1600" baseline="0" dirty="0" err="1"/>
                            <a:t>the</a:t>
                          </a:r>
                          <a:r>
                            <a:rPr lang="es-CO" sz="1600" baseline="0" dirty="0"/>
                            <a:t> </a:t>
                          </a:r>
                          <a:r>
                            <a:rPr lang="es-CO" sz="1600" baseline="0" dirty="0" err="1"/>
                            <a:t>model</a:t>
                          </a:r>
                          <a:r>
                            <a:rPr lang="es-CO" sz="1600" baseline="0" dirty="0"/>
                            <a:t>.</a:t>
                          </a:r>
                          <a:endParaRPr lang="es-CO" sz="1600" dirty="0"/>
                        </a:p>
                      </a:txBody>
                      <a:tcPr/>
                    </a:tc>
                    <a:extLst>
                      <a:ext uri="{0D108BD9-81ED-4DB2-BD59-A6C34878D82A}">
                        <a16:rowId xmlns:a16="http://schemas.microsoft.com/office/drawing/2014/main" val="3181464821"/>
                      </a:ext>
                    </a:extLst>
                  </a:tr>
                  <a:tr h="840781">
                    <a:tc>
                      <a:txBody>
                        <a:bodyPr/>
                        <a:lstStyle/>
                        <a:p>
                          <a:r>
                            <a:rPr lang="es-CO" sz="1600" b="1" dirty="0" err="1"/>
                            <a:t>Dailybracket</a:t>
                          </a:r>
                          <a:r>
                            <a:rPr lang="es-CO" sz="1600" b="1" dirty="0"/>
                            <a:t> (</a:t>
                          </a:r>
                          <a:r>
                            <a:rPr lang="es-CO" sz="1600" b="1" dirty="0" err="1"/>
                            <a:t>lh</a:t>
                          </a:r>
                          <a:r>
                            <a:rPr lang="es-CO" sz="1600" b="1" dirty="0"/>
                            <a:t>)</a:t>
                          </a:r>
                        </a:p>
                      </a:txBody>
                      <a:tcPr/>
                    </a:tc>
                    <a:tc>
                      <a:txBody>
                        <a:bodyPr/>
                        <a:lstStyle/>
                        <a:p>
                          <a:r>
                            <a:rPr lang="es-CO" sz="1600" dirty="0" err="1"/>
                            <a:t>Sections</a:t>
                          </a:r>
                          <a:r>
                            <a:rPr lang="es-CO" sz="1600" dirty="0"/>
                            <a:t> </a:t>
                          </a:r>
                          <a:r>
                            <a:rPr lang="es-CO" sz="1600" dirty="0" err="1"/>
                            <a:t>of</a:t>
                          </a:r>
                          <a:r>
                            <a:rPr lang="es-CO" sz="1600" dirty="0"/>
                            <a:t> </a:t>
                          </a:r>
                          <a:r>
                            <a:rPr lang="es-CO" sz="1600" dirty="0" err="1"/>
                            <a:t>the</a:t>
                          </a:r>
                          <a:r>
                            <a:rPr lang="es-CO" sz="1600" dirty="0"/>
                            <a:t> </a:t>
                          </a:r>
                          <a:r>
                            <a:rPr lang="es-CO" sz="1600" dirty="0" err="1"/>
                            <a:t>day</a:t>
                          </a:r>
                          <a:r>
                            <a:rPr lang="es-CO" sz="1600" dirty="0"/>
                            <a:t> (</a:t>
                          </a:r>
                          <a:r>
                            <a:rPr lang="es-CO" sz="1600" dirty="0" err="1"/>
                            <a:t>e.g</a:t>
                          </a:r>
                          <a:r>
                            <a:rPr lang="es-CO" sz="1600" dirty="0"/>
                            <a:t>., </a:t>
                          </a:r>
                          <a:r>
                            <a:rPr lang="es-CO" sz="1600" dirty="0" err="1"/>
                            <a:t>morning</a:t>
                          </a:r>
                          <a:r>
                            <a:rPr lang="es-CO" sz="1600" dirty="0"/>
                            <a:t>, </a:t>
                          </a:r>
                          <a:r>
                            <a:rPr lang="es-CO" sz="1600" dirty="0" err="1"/>
                            <a:t>afternoon</a:t>
                          </a:r>
                          <a:r>
                            <a:rPr lang="es-CO" sz="1600" dirty="0"/>
                            <a:t>, </a:t>
                          </a:r>
                          <a:r>
                            <a:rPr lang="es-CO" sz="1600" dirty="0" err="1"/>
                            <a:t>night</a:t>
                          </a:r>
                          <a:r>
                            <a:rPr lang="es-CO" sz="1600" dirty="0"/>
                            <a:t> </a:t>
                          </a:r>
                          <a14:m>
                            <m:oMath xmlns:m="http://schemas.openxmlformats.org/officeDocument/2006/math">
                              <m:r>
                                <a:rPr lang="es-CO" sz="1600" i="1" smtClean="0">
                                  <a:latin typeface="Cambria Math" panose="02040503050406030204" pitchFamily="18" charset="0"/>
                                  <a:ea typeface="Cambria Math" panose="02040503050406030204" pitchFamily="18" charset="0"/>
                                </a:rPr>
                                <m:t>→</m:t>
                              </m:r>
                            </m:oMath>
                          </a14:m>
                          <a:r>
                            <a:rPr lang="es-CO" sz="1600" dirty="0"/>
                            <a:t> </a:t>
                          </a:r>
                          <a:r>
                            <a:rPr lang="es-CO" sz="1600" dirty="0" err="1"/>
                            <a:t>dailytimebracket</a:t>
                          </a:r>
                          <a:r>
                            <a:rPr lang="es-CO" sz="1600" dirty="0"/>
                            <a:t>: [1,3]) </a:t>
                          </a:r>
                          <a:r>
                            <a:rPr lang="es-CO" sz="1600" dirty="0" err="1"/>
                            <a:t>that</a:t>
                          </a:r>
                          <a:r>
                            <a:rPr lang="es-CO" sz="1600" dirty="0"/>
                            <a:t> are </a:t>
                          </a:r>
                          <a:r>
                            <a:rPr lang="es-CO" sz="1600" dirty="0" err="1"/>
                            <a:t>accounted</a:t>
                          </a:r>
                          <a:r>
                            <a:rPr lang="es-CO" sz="1600" dirty="0"/>
                            <a:t> </a:t>
                          </a:r>
                          <a:r>
                            <a:rPr lang="es-CO" sz="1600" dirty="0" err="1"/>
                            <a:t>for</a:t>
                          </a:r>
                          <a:r>
                            <a:rPr lang="es-CO" sz="1600" dirty="0"/>
                            <a:t> in </a:t>
                          </a:r>
                          <a:r>
                            <a:rPr lang="es-CO" sz="1600" dirty="0" err="1"/>
                            <a:t>the</a:t>
                          </a:r>
                          <a:r>
                            <a:rPr lang="es-CO" sz="1600" dirty="0"/>
                            <a:t> </a:t>
                          </a:r>
                          <a:r>
                            <a:rPr lang="es-CO" sz="1600" dirty="0" err="1"/>
                            <a:t>model</a:t>
                          </a:r>
                          <a:r>
                            <a:rPr lang="es-CO" sz="1600" dirty="0"/>
                            <a:t>.</a:t>
                          </a:r>
                        </a:p>
                      </a:txBody>
                      <a:tcPr/>
                    </a:tc>
                    <a:extLst>
                      <a:ext uri="{0D108BD9-81ED-4DB2-BD59-A6C34878D82A}">
                        <a16:rowId xmlns:a16="http://schemas.microsoft.com/office/drawing/2014/main" val="13861808"/>
                      </a:ext>
                    </a:extLst>
                  </a:tr>
                  <a:tr h="1345773">
                    <a:tc>
                      <a:txBody>
                        <a:bodyPr/>
                        <a:lstStyle/>
                        <a:p>
                          <a:r>
                            <a:rPr lang="es-CO" sz="1600" b="1" dirty="0" err="1"/>
                            <a:t>Timeslice</a:t>
                          </a:r>
                          <a:r>
                            <a:rPr lang="es-CO" sz="1600" b="1" dirty="0"/>
                            <a:t> (l)</a:t>
                          </a:r>
                        </a:p>
                      </a:txBody>
                      <a:tcPr/>
                    </a:tc>
                    <a:tc>
                      <a:txBody>
                        <a:bodyPr/>
                        <a:lstStyle/>
                        <a:p>
                          <a:r>
                            <a:rPr lang="es-CO" sz="1600" dirty="0" err="1"/>
                            <a:t>Typical</a:t>
                          </a:r>
                          <a:r>
                            <a:rPr lang="es-CO" sz="1600" dirty="0"/>
                            <a:t> time </a:t>
                          </a:r>
                          <a:r>
                            <a:rPr lang="es-CO" sz="1600" dirty="0" err="1"/>
                            <a:t>intervals</a:t>
                          </a:r>
                          <a:r>
                            <a:rPr lang="es-CO" sz="1600" dirty="0"/>
                            <a:t> </a:t>
                          </a:r>
                          <a:r>
                            <a:rPr lang="es-CO" sz="1600" dirty="0" err="1"/>
                            <a:t>that</a:t>
                          </a:r>
                          <a:r>
                            <a:rPr lang="es-CO" sz="1600" dirty="0"/>
                            <a:t> </a:t>
                          </a:r>
                          <a:r>
                            <a:rPr lang="es-CO" sz="1600" dirty="0" err="1"/>
                            <a:t>have</a:t>
                          </a:r>
                          <a:r>
                            <a:rPr lang="es-CO" sz="1600" dirty="0"/>
                            <a:t> </a:t>
                          </a:r>
                          <a:r>
                            <a:rPr lang="es-CO" sz="1600" dirty="0" err="1"/>
                            <a:t>to</a:t>
                          </a:r>
                          <a:r>
                            <a:rPr lang="es-CO" sz="1600" dirty="0"/>
                            <a:t> be </a:t>
                          </a:r>
                          <a:r>
                            <a:rPr lang="es-CO" sz="1600" dirty="0" err="1"/>
                            <a:t>used</a:t>
                          </a:r>
                          <a:r>
                            <a:rPr lang="es-CO" sz="1600" dirty="0"/>
                            <a:t> in </a:t>
                          </a:r>
                          <a:r>
                            <a:rPr lang="es-CO" sz="1600" dirty="0" err="1"/>
                            <a:t>the</a:t>
                          </a:r>
                          <a:r>
                            <a:rPr lang="es-CO" sz="1600" dirty="0"/>
                            <a:t> </a:t>
                          </a:r>
                          <a:r>
                            <a:rPr lang="es-CO" sz="1600" dirty="0" err="1"/>
                            <a:t>model</a:t>
                          </a:r>
                          <a:r>
                            <a:rPr lang="es-CO" sz="1600" dirty="0"/>
                            <a:t>. </a:t>
                          </a:r>
                          <a:r>
                            <a:rPr lang="es-CO" sz="1600" dirty="0" err="1"/>
                            <a:t>Their</a:t>
                          </a:r>
                          <a:r>
                            <a:rPr lang="es-CO" sz="1600" dirty="0"/>
                            <a:t> </a:t>
                          </a:r>
                          <a:r>
                            <a:rPr lang="es-CO" sz="1600" dirty="0" err="1"/>
                            <a:t>number</a:t>
                          </a:r>
                          <a:r>
                            <a:rPr lang="es-CO" sz="1600" dirty="0"/>
                            <a:t> </a:t>
                          </a:r>
                          <a:r>
                            <a:rPr lang="es-CO" sz="1600" dirty="0" err="1"/>
                            <a:t>is</a:t>
                          </a:r>
                          <a:r>
                            <a:rPr lang="es-CO" sz="1600" dirty="0"/>
                            <a:t> </a:t>
                          </a:r>
                          <a:r>
                            <a:rPr lang="es-CO" sz="1600" dirty="0" err="1"/>
                            <a:t>equal</a:t>
                          </a:r>
                          <a:r>
                            <a:rPr lang="es-CO" sz="1600" dirty="0"/>
                            <a:t> </a:t>
                          </a:r>
                          <a:r>
                            <a:rPr lang="es-CO" sz="1600" dirty="0" err="1"/>
                            <a:t>to</a:t>
                          </a:r>
                          <a:r>
                            <a:rPr lang="es-CO" sz="1600" dirty="0"/>
                            <a:t> </a:t>
                          </a:r>
                          <a:r>
                            <a:rPr lang="es-CO" sz="1600" dirty="0" err="1"/>
                            <a:t>the</a:t>
                          </a:r>
                          <a:r>
                            <a:rPr lang="es-CO" sz="1600" dirty="0"/>
                            <a:t> </a:t>
                          </a:r>
                          <a:r>
                            <a:rPr lang="es-CO" sz="1600" dirty="0" err="1"/>
                            <a:t>product</a:t>
                          </a:r>
                          <a:r>
                            <a:rPr lang="es-CO" sz="1600" dirty="0"/>
                            <a:t> </a:t>
                          </a:r>
                          <a:r>
                            <a:rPr lang="es-CO" sz="1600" dirty="0" err="1"/>
                            <a:t>of</a:t>
                          </a:r>
                          <a:r>
                            <a:rPr lang="es-CO" sz="1600" dirty="0"/>
                            <a:t> </a:t>
                          </a:r>
                          <a:r>
                            <a:rPr lang="es-CO" sz="1600" dirty="0" err="1"/>
                            <a:t>the</a:t>
                          </a:r>
                          <a:r>
                            <a:rPr lang="es-CO" sz="1600" dirty="0"/>
                            <a:t> </a:t>
                          </a:r>
                          <a:r>
                            <a:rPr lang="es-CO" sz="1600" dirty="0" err="1"/>
                            <a:t>number</a:t>
                          </a:r>
                          <a:r>
                            <a:rPr lang="es-CO" sz="1600" dirty="0"/>
                            <a:t> </a:t>
                          </a:r>
                          <a:r>
                            <a:rPr lang="es-CO" sz="1600" dirty="0" err="1"/>
                            <a:t>of</a:t>
                          </a:r>
                          <a:r>
                            <a:rPr lang="es-CO" sz="1600" dirty="0"/>
                            <a:t> </a:t>
                          </a:r>
                          <a:r>
                            <a:rPr lang="es-CO" sz="1600" dirty="0" err="1"/>
                            <a:t>seasons</a:t>
                          </a:r>
                          <a:r>
                            <a:rPr lang="es-CO" sz="1600" dirty="0"/>
                            <a:t>, </a:t>
                          </a:r>
                          <a:r>
                            <a:rPr lang="es-CO" sz="1600" dirty="0" err="1"/>
                            <a:t>daytypes</a:t>
                          </a:r>
                          <a:r>
                            <a:rPr lang="es-CO" sz="1600" dirty="0"/>
                            <a:t> and </a:t>
                          </a:r>
                          <a:r>
                            <a:rPr lang="es-CO" sz="1600" dirty="0" err="1"/>
                            <a:t>dailytimebrackets</a:t>
                          </a:r>
                          <a:r>
                            <a:rPr lang="es-CO" sz="1600" dirty="0"/>
                            <a:t> (</a:t>
                          </a:r>
                          <a:r>
                            <a:rPr lang="es-CO" sz="1600" dirty="0" err="1"/>
                            <a:t>e.g</a:t>
                          </a:r>
                          <a:r>
                            <a:rPr lang="es-CO" sz="1600" dirty="0"/>
                            <a:t>., </a:t>
                          </a:r>
                          <a:r>
                            <a:rPr lang="es-CO" sz="1600" dirty="0" err="1"/>
                            <a:t>with</a:t>
                          </a:r>
                          <a:r>
                            <a:rPr lang="es-CO" sz="1600" dirty="0"/>
                            <a:t> </a:t>
                          </a:r>
                          <a:r>
                            <a:rPr lang="es-CO" sz="1600" dirty="0" err="1"/>
                            <a:t>the</a:t>
                          </a:r>
                          <a:r>
                            <a:rPr lang="es-CO" sz="1600" dirty="0"/>
                            <a:t> </a:t>
                          </a:r>
                          <a:r>
                            <a:rPr lang="es-CO" sz="1600" dirty="0" err="1"/>
                            <a:t>above</a:t>
                          </a:r>
                          <a:r>
                            <a:rPr lang="es-CO" sz="1600" dirty="0"/>
                            <a:t> </a:t>
                          </a:r>
                          <a:r>
                            <a:rPr lang="es-CO" sz="1600" dirty="0" err="1"/>
                            <a:t>examples</a:t>
                          </a:r>
                          <a:r>
                            <a:rPr lang="es-CO" sz="1600" dirty="0"/>
                            <a:t> </a:t>
                          </a:r>
                          <a14:m>
                            <m:oMath xmlns:m="http://schemas.openxmlformats.org/officeDocument/2006/math">
                              <m:r>
                                <a:rPr lang="es-CO" sz="1600" i="1" smtClean="0">
                                  <a:latin typeface="Cambria Math" panose="02040503050406030204" pitchFamily="18" charset="0"/>
                                  <a:ea typeface="Cambria Math" panose="02040503050406030204" pitchFamily="18" charset="0"/>
                                </a:rPr>
                                <m:t>→</m:t>
                              </m:r>
                            </m:oMath>
                          </a14:m>
                          <a:r>
                            <a:rPr lang="es-CO" sz="1600" dirty="0"/>
                            <a:t> </a:t>
                          </a:r>
                          <a:r>
                            <a:rPr lang="es-CO" sz="1600" dirty="0" err="1"/>
                            <a:t>timeslice</a:t>
                          </a:r>
                          <a:r>
                            <a:rPr lang="es-CO" sz="1600" baseline="0" dirty="0"/>
                            <a:t> [1,24])</a:t>
                          </a:r>
                          <a:endParaRPr lang="es-CO" sz="1600" dirty="0"/>
                        </a:p>
                      </a:txBody>
                      <a:tcPr/>
                    </a:tc>
                    <a:extLst>
                      <a:ext uri="{0D108BD9-81ED-4DB2-BD59-A6C34878D82A}">
                        <a16:rowId xmlns:a16="http://schemas.microsoft.com/office/drawing/2014/main" val="174788030"/>
                      </a:ext>
                    </a:extLst>
                  </a:tr>
                </a:tbl>
              </a:graphicData>
            </a:graphic>
          </p:graphicFrame>
        </mc:Choice>
        <mc:Fallback xmlns="">
          <p:graphicFrame>
            <p:nvGraphicFramePr>
              <p:cNvPr id="6" name="Table 5">
                <a:extLst>
                  <a:ext uri="{FF2B5EF4-FFF2-40B4-BE49-F238E27FC236}">
                    <a16:creationId xmlns:a16="http://schemas.microsoft.com/office/drawing/2014/main" id="{0BAD2541-32BC-612F-8C54-95832206993A}"/>
                  </a:ext>
                </a:extLst>
              </p:cNvPr>
              <p:cNvGraphicFramePr>
                <a:graphicFrameLocks noGrp="1"/>
              </p:cNvGraphicFramePr>
              <p:nvPr>
                <p:extLst>
                  <p:ext uri="{D42A27DB-BD31-4B8C-83A1-F6EECF244321}">
                    <p14:modId xmlns:p14="http://schemas.microsoft.com/office/powerpoint/2010/main" val="3862474585"/>
                  </p:ext>
                </p:extLst>
              </p:nvPr>
            </p:nvGraphicFramePr>
            <p:xfrm>
              <a:off x="294505" y="1327062"/>
              <a:ext cx="5580913" cy="4998664"/>
            </p:xfrm>
            <a:graphic>
              <a:graphicData uri="http://schemas.openxmlformats.org/drawingml/2006/table">
                <a:tbl>
                  <a:tblPr firstRow="1" bandRow="1">
                    <a:tableStyleId>{B8DA472E-C0B5-4FAA-A71B-45BBE6C39A2A}</a:tableStyleId>
                  </a:tblPr>
                  <a:tblGrid>
                    <a:gridCol w="1499535">
                      <a:extLst>
                        <a:ext uri="{9D8B030D-6E8A-4147-A177-3AD203B41FA5}">
                          <a16:colId xmlns:a16="http://schemas.microsoft.com/office/drawing/2014/main" val="2517002229"/>
                        </a:ext>
                      </a:extLst>
                    </a:gridCol>
                    <a:gridCol w="4081378">
                      <a:extLst>
                        <a:ext uri="{9D8B030D-6E8A-4147-A177-3AD203B41FA5}">
                          <a16:colId xmlns:a16="http://schemas.microsoft.com/office/drawing/2014/main" val="427546650"/>
                        </a:ext>
                      </a:extLst>
                    </a:gridCol>
                  </a:tblGrid>
                  <a:tr h="528343">
                    <a:tc>
                      <a:txBody>
                        <a:bodyPr/>
                        <a:lstStyle/>
                        <a:p>
                          <a:r>
                            <a:rPr lang="es-CO" sz="1600" dirty="0"/>
                            <a:t>SET</a:t>
                          </a:r>
                        </a:p>
                      </a:txBody>
                      <a:tcPr/>
                    </a:tc>
                    <a:tc>
                      <a:txBody>
                        <a:bodyPr/>
                        <a:lstStyle/>
                        <a:p>
                          <a:r>
                            <a:rPr lang="es-CO" sz="1600" dirty="0" err="1"/>
                            <a:t>Description</a:t>
                          </a:r>
                          <a:endParaRPr lang="es-CO" sz="1600" dirty="0"/>
                        </a:p>
                      </a:txBody>
                      <a:tcPr/>
                    </a:tc>
                    <a:extLst>
                      <a:ext uri="{0D108BD9-81ED-4DB2-BD59-A6C34878D82A}">
                        <a16:rowId xmlns:a16="http://schemas.microsoft.com/office/drawing/2014/main" val="2330275719"/>
                      </a:ext>
                    </a:extLst>
                  </a:tr>
                  <a:tr h="594983">
                    <a:tc>
                      <a:txBody>
                        <a:bodyPr/>
                        <a:lstStyle/>
                        <a:p>
                          <a:r>
                            <a:rPr lang="es-CO" sz="1600" b="1" dirty="0" err="1"/>
                            <a:t>Year</a:t>
                          </a:r>
                          <a:r>
                            <a:rPr lang="es-CO" sz="1600" b="1" dirty="0"/>
                            <a:t> (Y)</a:t>
                          </a:r>
                        </a:p>
                      </a:txBody>
                      <a:tcPr/>
                    </a:tc>
                    <a:tc>
                      <a:txBody>
                        <a:bodyPr/>
                        <a:lstStyle/>
                        <a:p>
                          <a:r>
                            <a:rPr lang="es-CO" sz="1600" dirty="0" err="1"/>
                            <a:t>All</a:t>
                          </a:r>
                          <a:r>
                            <a:rPr lang="es-CO" sz="1600" dirty="0"/>
                            <a:t> </a:t>
                          </a:r>
                          <a:r>
                            <a:rPr lang="es-CO" sz="1600" dirty="0" err="1"/>
                            <a:t>the</a:t>
                          </a:r>
                          <a:r>
                            <a:rPr lang="es-CO" sz="1600" dirty="0"/>
                            <a:t> </a:t>
                          </a:r>
                          <a:r>
                            <a:rPr lang="es-CO" sz="1600" dirty="0" err="1"/>
                            <a:t>years</a:t>
                          </a:r>
                          <a:r>
                            <a:rPr lang="es-CO" sz="1600" dirty="0"/>
                            <a:t> </a:t>
                          </a:r>
                          <a:r>
                            <a:rPr lang="es-CO" sz="1600" dirty="0" err="1"/>
                            <a:t>that</a:t>
                          </a:r>
                          <a:r>
                            <a:rPr lang="es-CO" sz="1600" dirty="0"/>
                            <a:t> </a:t>
                          </a:r>
                          <a:r>
                            <a:rPr lang="es-CO" sz="1600" dirty="0" err="1"/>
                            <a:t>have</a:t>
                          </a:r>
                          <a:r>
                            <a:rPr lang="es-CO" sz="1600" dirty="0"/>
                            <a:t> </a:t>
                          </a:r>
                          <a:r>
                            <a:rPr lang="es-CO" sz="1600" dirty="0" err="1"/>
                            <a:t>to</a:t>
                          </a:r>
                          <a:r>
                            <a:rPr lang="es-CO" sz="1600" dirty="0"/>
                            <a:t> be </a:t>
                          </a:r>
                          <a:r>
                            <a:rPr lang="es-CO" sz="1600" dirty="0" err="1"/>
                            <a:t>considered</a:t>
                          </a:r>
                          <a:r>
                            <a:rPr lang="es-CO" sz="1600" dirty="0"/>
                            <a:t> in </a:t>
                          </a:r>
                          <a:r>
                            <a:rPr lang="es-CO" sz="1600" dirty="0" err="1"/>
                            <a:t>the</a:t>
                          </a:r>
                          <a:r>
                            <a:rPr lang="es-CO" sz="1600" dirty="0"/>
                            <a:t> </a:t>
                          </a:r>
                          <a:r>
                            <a:rPr lang="es-CO" sz="1600" dirty="0" err="1"/>
                            <a:t>model</a:t>
                          </a:r>
                          <a:r>
                            <a:rPr lang="es-CO" sz="1600" dirty="0"/>
                            <a:t>.</a:t>
                          </a:r>
                        </a:p>
                      </a:txBody>
                      <a:tcPr/>
                    </a:tc>
                    <a:extLst>
                      <a:ext uri="{0D108BD9-81ED-4DB2-BD59-A6C34878D82A}">
                        <a16:rowId xmlns:a16="http://schemas.microsoft.com/office/drawing/2014/main" val="439979837"/>
                      </a:ext>
                    </a:extLst>
                  </a:tr>
                  <a:tr h="840781">
                    <a:tc>
                      <a:txBody>
                        <a:bodyPr/>
                        <a:lstStyle/>
                        <a:p>
                          <a:r>
                            <a:rPr lang="es-CO" sz="1600" b="1" dirty="0" err="1"/>
                            <a:t>Season</a:t>
                          </a:r>
                          <a:r>
                            <a:rPr lang="es-CO" sz="1600" b="1" dirty="0"/>
                            <a:t> (</a:t>
                          </a:r>
                          <a:r>
                            <a:rPr lang="es-CO" sz="1600" b="1" dirty="0" err="1"/>
                            <a:t>ls</a:t>
                          </a:r>
                          <a:r>
                            <a:rPr lang="es-CO" sz="1600" b="1" dirty="0"/>
                            <a:t>)</a:t>
                          </a:r>
                        </a:p>
                      </a:txBody>
                      <a:tcPr/>
                    </a:tc>
                    <a:tc>
                      <a:txBody>
                        <a:bodyPr/>
                        <a:lstStyle/>
                        <a:p>
                          <a:endParaRPr lang="es-CO"/>
                        </a:p>
                      </a:txBody>
                      <a:tcPr>
                        <a:blipFill>
                          <a:blip r:embed="rId6"/>
                          <a:stretch>
                            <a:fillRect l="-36866" t="-133813" r="-597" b="-363309"/>
                          </a:stretch>
                        </a:blipFill>
                      </a:tcPr>
                    </a:tc>
                    <a:extLst>
                      <a:ext uri="{0D108BD9-81ED-4DB2-BD59-A6C34878D82A}">
                        <a16:rowId xmlns:a16="http://schemas.microsoft.com/office/drawing/2014/main" val="2383530461"/>
                      </a:ext>
                    </a:extLst>
                  </a:tr>
                  <a:tr h="848003">
                    <a:tc>
                      <a:txBody>
                        <a:bodyPr/>
                        <a:lstStyle/>
                        <a:p>
                          <a:r>
                            <a:rPr lang="es-CO" sz="1600" b="1" dirty="0" err="1"/>
                            <a:t>Daytype</a:t>
                          </a:r>
                          <a:r>
                            <a:rPr lang="es-CO" sz="1600" b="1" dirty="0"/>
                            <a:t> (</a:t>
                          </a:r>
                          <a:r>
                            <a:rPr lang="es-CO" sz="1600" b="1" dirty="0" err="1"/>
                            <a:t>ld</a:t>
                          </a:r>
                          <a:r>
                            <a:rPr lang="es-CO" sz="1600" b="1" dirty="0"/>
                            <a:t>)</a:t>
                          </a:r>
                        </a:p>
                      </a:txBody>
                      <a:tcPr/>
                    </a:tc>
                    <a:tc>
                      <a:txBody>
                        <a:bodyPr/>
                        <a:lstStyle/>
                        <a:p>
                          <a:endParaRPr lang="es-CO"/>
                        </a:p>
                      </a:txBody>
                      <a:tcPr>
                        <a:blipFill>
                          <a:blip r:embed="rId6"/>
                          <a:stretch>
                            <a:fillRect l="-36866" t="-233813" r="-597" b="-263309"/>
                          </a:stretch>
                        </a:blipFill>
                      </a:tcPr>
                    </a:tc>
                    <a:extLst>
                      <a:ext uri="{0D108BD9-81ED-4DB2-BD59-A6C34878D82A}">
                        <a16:rowId xmlns:a16="http://schemas.microsoft.com/office/drawing/2014/main" val="3181464821"/>
                      </a:ext>
                    </a:extLst>
                  </a:tr>
                  <a:tr h="840781">
                    <a:tc>
                      <a:txBody>
                        <a:bodyPr/>
                        <a:lstStyle/>
                        <a:p>
                          <a:r>
                            <a:rPr lang="es-CO" sz="1600" b="1" dirty="0" err="1"/>
                            <a:t>Dailybracket</a:t>
                          </a:r>
                          <a:r>
                            <a:rPr lang="es-CO" sz="1600" b="1" dirty="0"/>
                            <a:t> (</a:t>
                          </a:r>
                          <a:r>
                            <a:rPr lang="es-CO" sz="1600" b="1" dirty="0" err="1"/>
                            <a:t>lh</a:t>
                          </a:r>
                          <a:r>
                            <a:rPr lang="es-CO" sz="1600" b="1" dirty="0"/>
                            <a:t>)</a:t>
                          </a:r>
                        </a:p>
                      </a:txBody>
                      <a:tcPr/>
                    </a:tc>
                    <a:tc>
                      <a:txBody>
                        <a:bodyPr/>
                        <a:lstStyle/>
                        <a:p>
                          <a:endParaRPr lang="es-CO"/>
                        </a:p>
                      </a:txBody>
                      <a:tcPr>
                        <a:blipFill>
                          <a:blip r:embed="rId6"/>
                          <a:stretch>
                            <a:fillRect l="-36866" t="-336232" r="-597" b="-165217"/>
                          </a:stretch>
                        </a:blipFill>
                      </a:tcPr>
                    </a:tc>
                    <a:extLst>
                      <a:ext uri="{0D108BD9-81ED-4DB2-BD59-A6C34878D82A}">
                        <a16:rowId xmlns:a16="http://schemas.microsoft.com/office/drawing/2014/main" val="13861808"/>
                      </a:ext>
                    </a:extLst>
                  </a:tr>
                  <a:tr h="1345773">
                    <a:tc>
                      <a:txBody>
                        <a:bodyPr/>
                        <a:lstStyle/>
                        <a:p>
                          <a:r>
                            <a:rPr lang="es-CO" sz="1600" b="1" dirty="0" err="1"/>
                            <a:t>Timeslice</a:t>
                          </a:r>
                          <a:r>
                            <a:rPr lang="es-CO" sz="1600" b="1" dirty="0"/>
                            <a:t> (l)</a:t>
                          </a:r>
                        </a:p>
                      </a:txBody>
                      <a:tcPr/>
                    </a:tc>
                    <a:tc>
                      <a:txBody>
                        <a:bodyPr/>
                        <a:lstStyle/>
                        <a:p>
                          <a:endParaRPr lang="es-CO"/>
                        </a:p>
                      </a:txBody>
                      <a:tcPr>
                        <a:blipFill>
                          <a:blip r:embed="rId6"/>
                          <a:stretch>
                            <a:fillRect l="-36866" t="-272398" r="-597" b="-3167"/>
                          </a:stretch>
                        </a:blipFill>
                      </a:tcPr>
                    </a:tc>
                    <a:extLst>
                      <a:ext uri="{0D108BD9-81ED-4DB2-BD59-A6C34878D82A}">
                        <a16:rowId xmlns:a16="http://schemas.microsoft.com/office/drawing/2014/main" val="174788030"/>
                      </a:ext>
                    </a:extLst>
                  </a:tr>
                </a:tbl>
              </a:graphicData>
            </a:graphic>
          </p:graphicFrame>
        </mc:Fallback>
      </mc:AlternateContent>
      <p:sp>
        <p:nvSpPr>
          <p:cNvPr id="7" name="CuadroTexto 31">
            <a:extLst>
              <a:ext uri="{FF2B5EF4-FFF2-40B4-BE49-F238E27FC236}">
                <a16:creationId xmlns:a16="http://schemas.microsoft.com/office/drawing/2014/main" id="{20147BC3-B113-A2DF-B9B1-6F6AA89ADA2A}"/>
              </a:ext>
            </a:extLst>
          </p:cNvPr>
          <p:cNvSpPr txBox="1"/>
          <p:nvPr/>
        </p:nvSpPr>
        <p:spPr>
          <a:xfrm>
            <a:off x="10248885" y="6269873"/>
            <a:ext cx="2435383" cy="261610"/>
          </a:xfrm>
          <a:prstGeom prst="rect">
            <a:avLst/>
          </a:prstGeom>
          <a:noFill/>
        </p:spPr>
        <p:txBody>
          <a:bodyPr wrap="square">
            <a:spAutoFit/>
          </a:bodyPr>
          <a:lstStyle/>
          <a:p>
            <a:r>
              <a:rPr lang="en-US" altLang="es-ES" sz="1100" dirty="0">
                <a:latin typeface="Segoe UI" panose="020B0502040204020203" pitchFamily="34" charset="0"/>
                <a:ea typeface="Calibri" panose="020F0502020204030204" pitchFamily="34" charset="0"/>
                <a:cs typeface="Segoe UI" panose="020B0502040204020203" pitchFamily="34" charset="0"/>
              </a:rPr>
              <a:t>Novo et al., 2022</a:t>
            </a:r>
            <a:endParaRPr lang="es-CO" sz="1100" dirty="0">
              <a:latin typeface="Segoe UI" panose="020B0502040204020203" pitchFamily="34" charset="0"/>
              <a:cs typeface="Segoe UI" panose="020B0502040204020203" pitchFamily="34" charset="0"/>
            </a:endParaRPr>
          </a:p>
        </p:txBody>
      </p:sp>
      <p:sp>
        <p:nvSpPr>
          <p:cNvPr id="4" name="Title 10">
            <a:extLst>
              <a:ext uri="{FF2B5EF4-FFF2-40B4-BE49-F238E27FC236}">
                <a16:creationId xmlns:a16="http://schemas.microsoft.com/office/drawing/2014/main" id="{DAA31B4F-8CBE-3D07-EACA-5805F86EE570}"/>
              </a:ext>
            </a:extLst>
          </p:cNvPr>
          <p:cNvSpPr txBox="1">
            <a:spLocks/>
          </p:cNvSpPr>
          <p:nvPr/>
        </p:nvSpPr>
        <p:spPr>
          <a:xfrm>
            <a:off x="354953" y="-549464"/>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Time Representation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2" name="Rectangle 1">
            <a:extLst>
              <a:ext uri="{FF2B5EF4-FFF2-40B4-BE49-F238E27FC236}">
                <a16:creationId xmlns:a16="http://schemas.microsoft.com/office/drawing/2014/main" id="{9C2DA287-A007-A016-2E54-BAAD26169906}"/>
              </a:ext>
            </a:extLst>
          </p:cNvPr>
          <p:cNvSpPr/>
          <p:nvPr/>
        </p:nvSpPr>
        <p:spPr>
          <a:xfrm>
            <a:off x="354953" y="81961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3.4.2 Introduction to Representing Time Part 2</a:t>
            </a:r>
          </a:p>
        </p:txBody>
      </p:sp>
      <p:pic>
        <p:nvPicPr>
          <p:cNvPr id="8" name="synthesize (56)">
            <a:hlinkClick r:id="" action="ppaction://media"/>
            <a:extLst>
              <a:ext uri="{FF2B5EF4-FFF2-40B4-BE49-F238E27FC236}">
                <a16:creationId xmlns:a16="http://schemas.microsoft.com/office/drawing/2014/main" id="{EB2A4FB5-69BD-AE32-7E8B-1BD153093A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48886" y="127006"/>
            <a:ext cx="1043406" cy="1043406"/>
          </a:xfrm>
          <a:prstGeom prst="rect">
            <a:avLst/>
          </a:prstGeom>
        </p:spPr>
      </p:pic>
    </p:spTree>
    <p:extLst>
      <p:ext uri="{BB962C8B-B14F-4D97-AF65-F5344CB8AC3E}">
        <p14:creationId xmlns:p14="http://schemas.microsoft.com/office/powerpoint/2010/main" val="408562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47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41272C16-4F0E-D0A2-BB8B-6F0701E83CB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46FF3C02-D119-65E5-616F-E3DEA4ABDC50}"/>
              </a:ext>
            </a:extLst>
          </p:cNvPr>
          <p:cNvPicPr>
            <a:picLocks noChangeAspect="1"/>
          </p:cNvPicPr>
          <p:nvPr/>
        </p:nvPicPr>
        <p:blipFill>
          <a:blip r:embed="rId5"/>
          <a:stretch>
            <a:fillRect/>
          </a:stretch>
        </p:blipFill>
        <p:spPr>
          <a:xfrm>
            <a:off x="343317" y="1571616"/>
            <a:ext cx="10779608" cy="4264066"/>
          </a:xfrm>
          <a:prstGeom prst="rect">
            <a:avLst/>
          </a:prstGeom>
        </p:spPr>
      </p:pic>
      <p:sp>
        <p:nvSpPr>
          <p:cNvPr id="3" name="Slide Number Placeholder 1">
            <a:extLst>
              <a:ext uri="{FF2B5EF4-FFF2-40B4-BE49-F238E27FC236}">
                <a16:creationId xmlns:a16="http://schemas.microsoft.com/office/drawing/2014/main" id="{545DDF18-F984-264B-D3A1-88840978EDD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23</a:t>
            </a:fld>
            <a:endParaRPr lang="sv-SE" sz="1000" b="1" dirty="0">
              <a:solidFill>
                <a:schemeClr val="bg1"/>
              </a:solidFill>
            </a:endParaRPr>
          </a:p>
        </p:txBody>
      </p:sp>
      <p:sp>
        <p:nvSpPr>
          <p:cNvPr id="2" name="Rectangle 1">
            <a:extLst>
              <a:ext uri="{FF2B5EF4-FFF2-40B4-BE49-F238E27FC236}">
                <a16:creationId xmlns:a16="http://schemas.microsoft.com/office/drawing/2014/main" id="{9E46A1B6-B044-3544-77AF-C226131EF978}"/>
              </a:ext>
            </a:extLst>
          </p:cNvPr>
          <p:cNvSpPr/>
          <p:nvPr/>
        </p:nvSpPr>
        <p:spPr>
          <a:xfrm>
            <a:off x="423191" y="97732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3.4.3 Time representation in MUIO</a:t>
            </a:r>
          </a:p>
        </p:txBody>
      </p:sp>
      <p:sp>
        <p:nvSpPr>
          <p:cNvPr id="4" name="Title 10">
            <a:extLst>
              <a:ext uri="{FF2B5EF4-FFF2-40B4-BE49-F238E27FC236}">
                <a16:creationId xmlns:a16="http://schemas.microsoft.com/office/drawing/2014/main" id="{ED6924C4-8D2F-052D-9972-6CFCBC184F32}"/>
              </a:ext>
            </a:extLst>
          </p:cNvPr>
          <p:cNvSpPr txBox="1">
            <a:spLocks/>
          </p:cNvSpPr>
          <p:nvPr/>
        </p:nvSpPr>
        <p:spPr>
          <a:xfrm>
            <a:off x="423191" y="-464217"/>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Time Representation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7" name="Rectangle: Rounded Corners 6">
            <a:extLst>
              <a:ext uri="{FF2B5EF4-FFF2-40B4-BE49-F238E27FC236}">
                <a16:creationId xmlns:a16="http://schemas.microsoft.com/office/drawing/2014/main" id="{2063D6CA-49FD-80A8-8A2F-F3A20EB120BE}"/>
              </a:ext>
            </a:extLst>
          </p:cNvPr>
          <p:cNvSpPr/>
          <p:nvPr/>
        </p:nvSpPr>
        <p:spPr>
          <a:xfrm>
            <a:off x="464136" y="2825087"/>
            <a:ext cx="1555734" cy="2674961"/>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TextBox 7">
            <a:extLst>
              <a:ext uri="{FF2B5EF4-FFF2-40B4-BE49-F238E27FC236}">
                <a16:creationId xmlns:a16="http://schemas.microsoft.com/office/drawing/2014/main" id="{5D8BE31C-E107-D2CB-6396-B8A20CDC0D28}"/>
              </a:ext>
            </a:extLst>
          </p:cNvPr>
          <p:cNvSpPr txBox="1"/>
          <p:nvPr/>
        </p:nvSpPr>
        <p:spPr>
          <a:xfrm>
            <a:off x="464135" y="5890274"/>
            <a:ext cx="10779607" cy="646331"/>
          </a:xfrm>
          <a:prstGeom prst="rect">
            <a:avLst/>
          </a:prstGeom>
          <a:noFill/>
        </p:spPr>
        <p:txBody>
          <a:bodyPr wrap="square" rtlCol="0">
            <a:spAutoFit/>
          </a:bodyPr>
          <a:lstStyle/>
          <a:p>
            <a:r>
              <a:rPr lang="en-US" sz="1800" dirty="0"/>
              <a:t>In MUIO, we can define </a:t>
            </a:r>
            <a:r>
              <a:rPr lang="en-US" sz="1800" dirty="0" err="1"/>
              <a:t>timeslices</a:t>
            </a:r>
            <a:r>
              <a:rPr lang="en-US" sz="1800" dirty="0"/>
              <a:t> alone if we are not modeling storage technologies. Otherwise, we need to define seasons, day types, and daily time brackets, each of which must be linked to a </a:t>
            </a:r>
            <a:r>
              <a:rPr lang="en-US" sz="1800" dirty="0" err="1"/>
              <a:t>timeslice</a:t>
            </a:r>
            <a:r>
              <a:rPr lang="en-US" sz="1800" dirty="0"/>
              <a:t>.</a:t>
            </a:r>
            <a:endParaRPr lang="es-CO" sz="1800" dirty="0"/>
          </a:p>
        </p:txBody>
      </p:sp>
      <p:pic>
        <p:nvPicPr>
          <p:cNvPr id="5" name="synthesize (57)">
            <a:hlinkClick r:id="" action="ppaction://media"/>
            <a:extLst>
              <a:ext uri="{FF2B5EF4-FFF2-40B4-BE49-F238E27FC236}">
                <a16:creationId xmlns:a16="http://schemas.microsoft.com/office/drawing/2014/main" id="{69791DD0-77FB-DCAD-C1AE-C1D8B1EDAC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83731" y="192297"/>
            <a:ext cx="985078" cy="985078"/>
          </a:xfrm>
          <a:prstGeom prst="rect">
            <a:avLst/>
          </a:prstGeom>
        </p:spPr>
      </p:pic>
    </p:spTree>
    <p:extLst>
      <p:ext uri="{BB962C8B-B14F-4D97-AF65-F5344CB8AC3E}">
        <p14:creationId xmlns:p14="http://schemas.microsoft.com/office/powerpoint/2010/main" val="147818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1677AE58-9E8B-BF6C-C1AF-AD6691F6CD22}"/>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4C028F4-C22E-3D82-50DF-A9F0A4688DC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24</a:t>
            </a:fld>
            <a:endParaRPr lang="sv-SE" sz="1000" b="1" dirty="0">
              <a:solidFill>
                <a:schemeClr val="bg1"/>
              </a:solidFill>
            </a:endParaRPr>
          </a:p>
        </p:txBody>
      </p:sp>
      <p:sp>
        <p:nvSpPr>
          <p:cNvPr id="2" name="Rectangle 1">
            <a:extLst>
              <a:ext uri="{FF2B5EF4-FFF2-40B4-BE49-F238E27FC236}">
                <a16:creationId xmlns:a16="http://schemas.microsoft.com/office/drawing/2014/main" id="{DBE95A5B-C52D-A7BB-B7D7-EDA9B792A951}"/>
              </a:ext>
            </a:extLst>
          </p:cNvPr>
          <p:cNvSpPr/>
          <p:nvPr/>
        </p:nvSpPr>
        <p:spPr>
          <a:xfrm>
            <a:off x="464135"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3.4.4 Year Split</a:t>
            </a:r>
          </a:p>
        </p:txBody>
      </p:sp>
      <p:sp>
        <p:nvSpPr>
          <p:cNvPr id="4" name="Title 10">
            <a:extLst>
              <a:ext uri="{FF2B5EF4-FFF2-40B4-BE49-F238E27FC236}">
                <a16:creationId xmlns:a16="http://schemas.microsoft.com/office/drawing/2014/main" id="{6379920B-F20D-82F1-4DC0-3CE14C6B6B12}"/>
              </a:ext>
            </a:extLst>
          </p:cNvPr>
          <p:cNvSpPr txBox="1">
            <a:spLocks/>
          </p:cNvSpPr>
          <p:nvPr/>
        </p:nvSpPr>
        <p:spPr>
          <a:xfrm>
            <a:off x="464135" y="-327737"/>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Time Representation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5" name="Rectángulo: esquinas redondeadas 2">
            <a:extLst>
              <a:ext uri="{FF2B5EF4-FFF2-40B4-BE49-F238E27FC236}">
                <a16:creationId xmlns:a16="http://schemas.microsoft.com/office/drawing/2014/main" id="{E94DE771-BADB-FAFA-9C58-2F5857F97D39}"/>
              </a:ext>
            </a:extLst>
          </p:cNvPr>
          <p:cNvSpPr/>
          <p:nvPr/>
        </p:nvSpPr>
        <p:spPr>
          <a:xfrm>
            <a:off x="766815" y="1851711"/>
            <a:ext cx="2928135" cy="91894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400" b="1" dirty="0" err="1">
                <a:latin typeface="Segoe UI" panose="020B0502040204020203" pitchFamily="34" charset="0"/>
                <a:cs typeface="Segoe UI" panose="020B0502040204020203" pitchFamily="34" charset="0"/>
              </a:rPr>
              <a:t>Year</a:t>
            </a:r>
            <a:r>
              <a:rPr lang="es-CO" sz="2400" b="1" dirty="0">
                <a:latin typeface="Segoe UI" panose="020B0502040204020203" pitchFamily="34" charset="0"/>
                <a:cs typeface="Segoe UI" panose="020B0502040204020203" pitchFamily="34" charset="0"/>
              </a:rPr>
              <a:t> Split</a:t>
            </a:r>
          </a:p>
        </p:txBody>
      </p:sp>
      <p:sp>
        <p:nvSpPr>
          <p:cNvPr id="6" name="Rectángulo: esquinas redondeadas 6">
            <a:extLst>
              <a:ext uri="{FF2B5EF4-FFF2-40B4-BE49-F238E27FC236}">
                <a16:creationId xmlns:a16="http://schemas.microsoft.com/office/drawing/2014/main" id="{45F62329-B979-1E86-5089-20ACA61386C3}"/>
              </a:ext>
            </a:extLst>
          </p:cNvPr>
          <p:cNvSpPr/>
          <p:nvPr/>
        </p:nvSpPr>
        <p:spPr>
          <a:xfrm>
            <a:off x="4560221" y="1717479"/>
            <a:ext cx="6340867" cy="1187410"/>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Segoe UI" panose="020B0502040204020203" pitchFamily="34" charset="0"/>
                <a:cs typeface="Segoe UI" panose="020B0502040204020203" pitchFamily="34" charset="0"/>
              </a:rPr>
              <a:t>Duration of a modelled </a:t>
            </a:r>
            <a:r>
              <a:rPr lang="en-US" sz="2000" b="1" dirty="0" err="1">
                <a:latin typeface="Segoe UI" panose="020B0502040204020203" pitchFamily="34" charset="0"/>
                <a:cs typeface="Segoe UI" panose="020B0502040204020203" pitchFamily="34" charset="0"/>
              </a:rPr>
              <a:t>timeslice</a:t>
            </a:r>
            <a:r>
              <a:rPr lang="en-US" sz="2000" b="1" dirty="0">
                <a:latin typeface="Segoe UI" panose="020B0502040204020203" pitchFamily="34" charset="0"/>
                <a:cs typeface="Segoe UI" panose="020B0502040204020203" pitchFamily="34" charset="0"/>
              </a:rPr>
              <a:t>, expressed as a fraction of the year. The sum must be equal to 1.</a:t>
            </a:r>
            <a:endParaRPr lang="es-CO" sz="2000" b="1" dirty="0">
              <a:latin typeface="Segoe UI" panose="020B0502040204020203" pitchFamily="34" charset="0"/>
              <a:cs typeface="Segoe UI" panose="020B0502040204020203" pitchFamily="34" charset="0"/>
            </a:endParaRPr>
          </a:p>
        </p:txBody>
      </p:sp>
      <mc:AlternateContent xmlns:mc="http://schemas.openxmlformats.org/markup-compatibility/2006" xmlns:a14="http://schemas.microsoft.com/office/drawing/2010/main">
        <mc:Choice Requires="a14">
          <p:graphicFrame>
            <p:nvGraphicFramePr>
              <p:cNvPr id="7" name="Tabla 3">
                <a:extLst>
                  <a:ext uri="{FF2B5EF4-FFF2-40B4-BE49-F238E27FC236}">
                    <a16:creationId xmlns:a16="http://schemas.microsoft.com/office/drawing/2014/main" id="{E4DEA430-FAAF-D950-0530-0D84F9B3DFBD}"/>
                  </a:ext>
                </a:extLst>
              </p:cNvPr>
              <p:cNvGraphicFramePr>
                <a:graphicFrameLocks noGrp="1"/>
              </p:cNvGraphicFramePr>
              <p:nvPr>
                <p:extLst>
                  <p:ext uri="{D42A27DB-BD31-4B8C-83A1-F6EECF244321}">
                    <p14:modId xmlns:p14="http://schemas.microsoft.com/office/powerpoint/2010/main" val="237669715"/>
                  </p:ext>
                </p:extLst>
              </p:nvPr>
            </p:nvGraphicFramePr>
            <p:xfrm>
              <a:off x="607325" y="3108459"/>
              <a:ext cx="10515600" cy="3270599"/>
            </p:xfrm>
            <a:graphic>
              <a:graphicData uri="http://schemas.openxmlformats.org/drawingml/2006/table">
                <a:tbl>
                  <a:tblPr firstRow="1" bandRow="1">
                    <a:tableStyleId>{B8DA472E-C0B5-4FAA-A71B-45BBE6C39A2A}</a:tableStyleId>
                  </a:tblPr>
                  <a:tblGrid>
                    <a:gridCol w="5257800">
                      <a:extLst>
                        <a:ext uri="{9D8B030D-6E8A-4147-A177-3AD203B41FA5}">
                          <a16:colId xmlns:a16="http://schemas.microsoft.com/office/drawing/2014/main" val="1548426333"/>
                        </a:ext>
                      </a:extLst>
                    </a:gridCol>
                    <a:gridCol w="5257800">
                      <a:extLst>
                        <a:ext uri="{9D8B030D-6E8A-4147-A177-3AD203B41FA5}">
                          <a16:colId xmlns:a16="http://schemas.microsoft.com/office/drawing/2014/main" val="44328424"/>
                        </a:ext>
                      </a:extLst>
                    </a:gridCol>
                  </a:tblGrid>
                  <a:tr h="796447">
                    <a:tc>
                      <a:txBody>
                        <a:bodyPr/>
                        <a:lstStyle/>
                        <a:p>
                          <a:pPr algn="ctr"/>
                          <a:r>
                            <a:rPr lang="es-CO" sz="2000" b="1" dirty="0">
                              <a:latin typeface="Segoe UI" panose="020B0502040204020203" pitchFamily="34" charset="0"/>
                              <a:cs typeface="Segoe UI" panose="020B0502040204020203" pitchFamily="34" charset="0"/>
                            </a:rPr>
                            <a:t>Default </a:t>
                          </a:r>
                          <a:r>
                            <a:rPr lang="es-CO" sz="2000" b="1" dirty="0" err="1">
                              <a:latin typeface="Segoe UI" panose="020B0502040204020203" pitchFamily="34" charset="0"/>
                              <a:cs typeface="Segoe UI" panose="020B0502040204020203" pitchFamily="34" charset="0"/>
                            </a:rPr>
                            <a:t>approach</a:t>
                          </a:r>
                          <a:endParaRPr lang="es-CO" sz="2000" b="1" dirty="0">
                            <a:latin typeface="Segoe UI" panose="020B0502040204020203" pitchFamily="34" charset="0"/>
                            <a:cs typeface="Segoe UI" panose="020B0502040204020203" pitchFamily="34" charset="0"/>
                          </a:endParaRPr>
                        </a:p>
                      </a:txBody>
                      <a:tcPr anchor="ctr"/>
                    </a:tc>
                    <a:tc>
                      <a:txBody>
                        <a:bodyPr/>
                        <a:lstStyle/>
                        <a:p>
                          <a:pPr algn="ctr"/>
                          <a:r>
                            <a:rPr lang="es-CO" sz="2000" b="1" dirty="0">
                              <a:latin typeface="Segoe UI" panose="020B0502040204020203" pitchFamily="34" charset="0"/>
                              <a:cs typeface="Segoe UI" panose="020B0502040204020203" pitchFamily="34" charset="0"/>
                            </a:rPr>
                            <a:t>Alternative </a:t>
                          </a:r>
                          <a:r>
                            <a:rPr lang="es-CO" sz="2000" b="1" dirty="0" err="1">
                              <a:latin typeface="Segoe UI" panose="020B0502040204020203" pitchFamily="34" charset="0"/>
                              <a:cs typeface="Segoe UI" panose="020B0502040204020203" pitchFamily="34" charset="0"/>
                            </a:rPr>
                            <a:t>approach</a:t>
                          </a:r>
                          <a:endParaRPr lang="es-CO" sz="2000" b="1" dirty="0">
                            <a:latin typeface="Segoe UI" panose="020B0502040204020203" pitchFamily="34" charset="0"/>
                            <a:cs typeface="Segoe UI" panose="020B0502040204020203" pitchFamily="34" charset="0"/>
                          </a:endParaRPr>
                        </a:p>
                      </a:txBody>
                      <a:tcPr anchor="ctr"/>
                    </a:tc>
                    <a:extLst>
                      <a:ext uri="{0D108BD9-81ED-4DB2-BD59-A6C34878D82A}">
                        <a16:rowId xmlns:a16="http://schemas.microsoft.com/office/drawing/2014/main" val="368751925"/>
                      </a:ext>
                    </a:extLst>
                  </a:tr>
                  <a:tr h="2474152">
                    <a:tc>
                      <a:txBody>
                        <a:bodyPr/>
                        <a:lstStyle/>
                        <a:p>
                          <a:pPr algn="just"/>
                          <a:r>
                            <a:rPr lang="es-CO" sz="1600" b="1" dirty="0">
                              <a:latin typeface="Segoe UI" panose="020B0502040204020203" pitchFamily="34" charset="0"/>
                              <a:cs typeface="Segoe UI" panose="020B0502040204020203" pitchFamily="34" charset="0"/>
                            </a:rPr>
                            <a:t>X </a:t>
                          </a:r>
                          <a:r>
                            <a:rPr lang="es-CO" sz="1600" b="1" dirty="0" err="1">
                              <a:latin typeface="Segoe UI" panose="020B0502040204020203" pitchFamily="34" charset="0"/>
                              <a:cs typeface="Segoe UI" panose="020B0502040204020203" pitchFamily="34" charset="0"/>
                            </a:rPr>
                            <a:t>timeslices</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of</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equal</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lenght</a:t>
                          </a:r>
                          <a:r>
                            <a:rPr lang="es-CO" sz="1600" b="1" dirty="0">
                              <a:latin typeface="Segoe UI" panose="020B0502040204020203" pitchFamily="34" charset="0"/>
                              <a:cs typeface="Segoe UI" panose="020B0502040204020203" pitchFamily="34" charset="0"/>
                            </a:rPr>
                            <a:t> and </a:t>
                          </a:r>
                          <a:r>
                            <a:rPr lang="es-CO" sz="1600" b="1" dirty="0" err="1">
                              <a:latin typeface="Segoe UI" panose="020B0502040204020203" pitchFamily="34" charset="0"/>
                              <a:cs typeface="Segoe UI" panose="020B0502040204020203" pitchFamily="34" charset="0"/>
                            </a:rPr>
                            <a:t>Year</a:t>
                          </a:r>
                          <a:r>
                            <a:rPr lang="es-CO" sz="1600" b="1" dirty="0">
                              <a:latin typeface="Segoe UI" panose="020B0502040204020203" pitchFamily="34" charset="0"/>
                              <a:cs typeface="Segoe UI" panose="020B0502040204020203" pitchFamily="34" charset="0"/>
                            </a:rPr>
                            <a:t> Split </a:t>
                          </a:r>
                          <a:r>
                            <a:rPr lang="es-CO" sz="1600" b="1" dirty="0" err="1">
                              <a:latin typeface="Segoe UI" panose="020B0502040204020203" pitchFamily="34" charset="0"/>
                              <a:cs typeface="Segoe UI" panose="020B0502040204020203" pitchFamily="34" charset="0"/>
                            </a:rPr>
                            <a:t>is</a:t>
                          </a:r>
                          <a:r>
                            <a:rPr lang="es-CO" sz="1600" b="1" dirty="0">
                              <a:latin typeface="Segoe UI" panose="020B0502040204020203" pitchFamily="34" charset="0"/>
                              <a:cs typeface="Segoe UI" panose="020B0502040204020203" pitchFamily="34" charset="0"/>
                            </a:rPr>
                            <a:t> 1/X. </a:t>
                          </a:r>
                          <a:r>
                            <a:rPr lang="es-CO" sz="1600" b="1" dirty="0" err="1">
                              <a:latin typeface="Segoe UI" panose="020B0502040204020203" pitchFamily="34" charset="0"/>
                              <a:cs typeface="Segoe UI" panose="020B0502040204020203" pitchFamily="34" charset="0"/>
                            </a:rPr>
                            <a:t>For</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example</a:t>
                          </a:r>
                          <a:r>
                            <a:rPr lang="es-CO" sz="1600" b="1" dirty="0">
                              <a:latin typeface="Segoe UI" panose="020B0502040204020203" pitchFamily="34" charset="0"/>
                              <a:cs typeface="Segoe UI" panose="020B0502040204020203" pitchFamily="34" charset="0"/>
                            </a:rPr>
                            <a:t>, 8 </a:t>
                          </a:r>
                          <a:r>
                            <a:rPr lang="es-CO" sz="1600" b="1" dirty="0" err="1">
                              <a:latin typeface="Segoe UI" panose="020B0502040204020203" pitchFamily="34" charset="0"/>
                              <a:cs typeface="Segoe UI" panose="020B0502040204020203" pitchFamily="34" charset="0"/>
                            </a:rPr>
                            <a:t>timeslices</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of</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equal</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lenght</a:t>
                          </a:r>
                          <a:r>
                            <a:rPr lang="es-CO" sz="1600" b="1" dirty="0">
                              <a:latin typeface="Segoe UI" panose="020B0502040204020203" pitchFamily="34" charset="0"/>
                              <a:cs typeface="Segoe UI" panose="020B0502040204020203" pitchFamily="34" charset="0"/>
                            </a:rPr>
                            <a:t> and </a:t>
                          </a:r>
                          <a:r>
                            <a:rPr lang="es-CO" sz="1600" b="1" dirty="0" err="1">
                              <a:latin typeface="Segoe UI" panose="020B0502040204020203" pitchFamily="34" charset="0"/>
                              <a:cs typeface="Segoe UI" panose="020B0502040204020203" pitchFamily="34" charset="0"/>
                            </a:rPr>
                            <a:t>Year</a:t>
                          </a:r>
                          <a:r>
                            <a:rPr lang="es-CO" sz="1600" b="1" dirty="0">
                              <a:latin typeface="Segoe UI" panose="020B0502040204020203" pitchFamily="34" charset="0"/>
                              <a:cs typeface="Segoe UI" panose="020B0502040204020203" pitchFamily="34" charset="0"/>
                            </a:rPr>
                            <a:t> Split </a:t>
                          </a:r>
                          <a:r>
                            <a:rPr lang="es-CO" sz="1600" b="1" dirty="0" err="1">
                              <a:latin typeface="Segoe UI" panose="020B0502040204020203" pitchFamily="34" charset="0"/>
                              <a:cs typeface="Segoe UI" panose="020B0502040204020203" pitchFamily="34" charset="0"/>
                            </a:rPr>
                            <a:t>is</a:t>
                          </a:r>
                          <a:r>
                            <a:rPr lang="es-CO" sz="1600" b="1" dirty="0">
                              <a:latin typeface="Segoe UI" panose="020B0502040204020203" pitchFamily="34" charset="0"/>
                              <a:cs typeface="Segoe UI" panose="020B0502040204020203" pitchFamily="34" charset="0"/>
                            </a:rPr>
                            <a:t> 1/8=0.125</a:t>
                          </a:r>
                        </a:p>
                      </a:txBody>
                      <a:tcPr/>
                    </a:tc>
                    <a:tc>
                      <a:txBody>
                        <a:bodyPr/>
                        <a:lstStyle/>
                        <a:p>
                          <a:pPr algn="just"/>
                          <a:r>
                            <a:rPr lang="es-CO" sz="1600" b="1" dirty="0">
                              <a:latin typeface="Segoe UI" panose="020B0502040204020203" pitchFamily="34" charset="0"/>
                              <a:cs typeface="Segoe UI" panose="020B0502040204020203" pitchFamily="34" charset="0"/>
                            </a:rPr>
                            <a:t>Number </a:t>
                          </a:r>
                          <a:r>
                            <a:rPr lang="es-CO" sz="1600" b="1" dirty="0" err="1">
                              <a:latin typeface="Segoe UI" panose="020B0502040204020203" pitchFamily="34" charset="0"/>
                              <a:cs typeface="Segoe UI" panose="020B0502040204020203" pitchFamily="34" charset="0"/>
                            </a:rPr>
                            <a:t>of</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timeslices</a:t>
                          </a:r>
                          <a:r>
                            <a:rPr lang="es-CO" sz="1600" b="1" dirty="0">
                              <a:latin typeface="Segoe UI" panose="020B0502040204020203" pitchFamily="34" charset="0"/>
                              <a:cs typeface="Segoe UI" panose="020B0502040204020203" pitchFamily="34" charset="0"/>
                            </a:rPr>
                            <a:t>=</a:t>
                          </a:r>
                          <a:r>
                            <a:rPr lang="es-CO" sz="1600" b="1" dirty="0" err="1">
                              <a:latin typeface="Segoe UI" panose="020B0502040204020203" pitchFamily="34" charset="0"/>
                              <a:cs typeface="Segoe UI" panose="020B0502040204020203" pitchFamily="34" charset="0"/>
                            </a:rPr>
                            <a:t>Number</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of</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seasons</a:t>
                          </a:r>
                          <a:r>
                            <a:rPr lang="es-CO" sz="1600" b="1" dirty="0">
                              <a:latin typeface="Segoe UI" panose="020B0502040204020203" pitchFamily="34" charset="0"/>
                              <a:cs typeface="Segoe UI" panose="020B0502040204020203" pitchFamily="34" charset="0"/>
                            </a:rPr>
                            <a:t> times </a:t>
                          </a:r>
                          <a:r>
                            <a:rPr lang="es-CO" sz="1600" b="1" dirty="0" err="1">
                              <a:latin typeface="Segoe UI" panose="020B0502040204020203" pitchFamily="34" charset="0"/>
                              <a:cs typeface="Segoe UI" panose="020B0502040204020203" pitchFamily="34" charset="0"/>
                            </a:rPr>
                            <a:t>number</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of</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daytypes</a:t>
                          </a:r>
                          <a:r>
                            <a:rPr lang="es-CO" sz="1600" b="1" dirty="0">
                              <a:latin typeface="Segoe UI" panose="020B0502040204020203" pitchFamily="34" charset="0"/>
                              <a:cs typeface="Segoe UI" panose="020B0502040204020203" pitchFamily="34" charset="0"/>
                            </a:rPr>
                            <a:t> times </a:t>
                          </a:r>
                          <a:r>
                            <a:rPr lang="es-CO" sz="1600" b="1" dirty="0" err="1">
                              <a:latin typeface="Segoe UI" panose="020B0502040204020203" pitchFamily="34" charset="0"/>
                              <a:cs typeface="Segoe UI" panose="020B0502040204020203" pitchFamily="34" charset="0"/>
                            </a:rPr>
                            <a:t>number</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dailybrackets</a:t>
                          </a:r>
                          <a:endParaRPr lang="es-CO" sz="1600" b="1" dirty="0">
                            <a:latin typeface="Segoe UI" panose="020B0502040204020203" pitchFamily="34" charset="0"/>
                            <a:cs typeface="Segoe UI" panose="020B0502040204020203" pitchFamily="34" charset="0"/>
                          </a:endParaRPr>
                        </a:p>
                        <a:p>
                          <a:pPr algn="just"/>
                          <a:endParaRPr lang="es-CO" sz="1600" b="1" dirty="0">
                            <a:latin typeface="Segoe UI" panose="020B0502040204020203" pitchFamily="34" charset="0"/>
                            <a:cs typeface="Segoe UI" panose="020B0502040204020203" pitchFamily="34" charset="0"/>
                          </a:endParaRPr>
                        </a:p>
                        <a:p>
                          <a:pPr algn="just"/>
                          <a:r>
                            <a:rPr lang="es-CO" sz="1600" b="1" dirty="0" err="1">
                              <a:latin typeface="Segoe UI" panose="020B0502040204020203" pitchFamily="34" charset="0"/>
                              <a:cs typeface="Segoe UI" panose="020B0502040204020203" pitchFamily="34" charset="0"/>
                            </a:rPr>
                            <a:t>For</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example</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Season</a:t>
                          </a:r>
                          <a:r>
                            <a:rPr lang="es-CO" sz="1600" b="1" dirty="0">
                              <a:latin typeface="Segoe UI" panose="020B0502040204020203" pitchFamily="34" charset="0"/>
                              <a:cs typeface="Segoe UI" panose="020B0502040204020203" pitchFamily="34" charset="0"/>
                            </a:rPr>
                            <a:t> 1 (</a:t>
                          </a:r>
                          <a:r>
                            <a:rPr lang="es-CO" sz="1600" b="1" dirty="0" err="1">
                              <a:latin typeface="Segoe UI" panose="020B0502040204020203" pitchFamily="34" charset="0"/>
                              <a:cs typeface="Segoe UI" panose="020B0502040204020203" pitchFamily="34" charset="0"/>
                            </a:rPr>
                            <a:t>January</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February</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daytype</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weekdays</a:t>
                          </a:r>
                          <a:r>
                            <a:rPr lang="es-CO" sz="1600" b="1" dirty="0">
                              <a:latin typeface="Segoe UI" panose="020B0502040204020203" pitchFamily="34" charset="0"/>
                              <a:cs typeface="Segoe UI" panose="020B0502040204020203" pitchFamily="34" charset="0"/>
                            </a:rPr>
                            <a:t>), and </a:t>
                          </a:r>
                          <a:r>
                            <a:rPr lang="es-CO" sz="1600" b="1" dirty="0" err="1">
                              <a:latin typeface="Segoe UI" panose="020B0502040204020203" pitchFamily="34" charset="0"/>
                              <a:cs typeface="Segoe UI" panose="020B0502040204020203" pitchFamily="34" charset="0"/>
                            </a:rPr>
                            <a:t>dailybracket</a:t>
                          </a:r>
                          <a:r>
                            <a:rPr lang="es-CO" sz="1600" b="1" dirty="0">
                              <a:latin typeface="Segoe UI" panose="020B0502040204020203" pitchFamily="34" charset="0"/>
                              <a:cs typeface="Segoe UI" panose="020B0502040204020203" pitchFamily="34" charset="0"/>
                            </a:rPr>
                            <a:t> (6:00 AM </a:t>
                          </a:r>
                          <a:r>
                            <a:rPr lang="es-CO" sz="1600" b="1" dirty="0" err="1">
                              <a:latin typeface="Segoe UI" panose="020B0502040204020203" pitchFamily="34" charset="0"/>
                              <a:cs typeface="Segoe UI" panose="020B0502040204020203" pitchFamily="34" charset="0"/>
                            </a:rPr>
                            <a:t>to</a:t>
                          </a:r>
                          <a:r>
                            <a:rPr lang="es-CO" sz="1600" b="1" dirty="0">
                              <a:latin typeface="Segoe UI" panose="020B0502040204020203" pitchFamily="34" charset="0"/>
                              <a:cs typeface="Segoe UI" panose="020B0502040204020203" pitchFamily="34" charset="0"/>
                            </a:rPr>
                            <a:t> 9:00 AM)</a:t>
                          </a:r>
                        </a:p>
                        <a:p>
                          <a:pPr algn="just"/>
                          <a:endParaRPr lang="es-CO" sz="1600" b="1" dirty="0">
                            <a:latin typeface="Segoe UI" panose="020B0502040204020203" pitchFamily="34" charset="0"/>
                            <a:cs typeface="Segoe UI" panose="020B0502040204020203" pitchFamily="34" charset="0"/>
                          </a:endParaRPr>
                        </a:p>
                        <a:p>
                          <a:pPr algn="just"/>
                          <a14:m>
                            <m:oMathPara xmlns:m="http://schemas.openxmlformats.org/officeDocument/2006/math">
                              <m:oMathParaPr>
                                <m:jc m:val="centerGroup"/>
                              </m:oMathParaPr>
                              <m:oMath xmlns:m="http://schemas.openxmlformats.org/officeDocument/2006/math">
                                <m:r>
                                  <a:rPr lang="es-CO" sz="1600" b="1" i="1" smtClean="0">
                                    <a:latin typeface="Cambria Math" panose="02040503050406030204" pitchFamily="18" charset="0"/>
                                    <a:cs typeface="Segoe UI" panose="020B0502040204020203" pitchFamily="34" charset="0"/>
                                  </a:rPr>
                                  <m:t>𝒀𝒆𝒂𝒓𝑺𝒑𝒍𝒊𝒕</m:t>
                                </m:r>
                                <m:r>
                                  <a:rPr lang="es-CO" sz="1600" b="1" i="1" smtClean="0">
                                    <a:latin typeface="Cambria Math" panose="02040503050406030204" pitchFamily="18" charset="0"/>
                                    <a:cs typeface="Segoe UI" panose="020B0502040204020203" pitchFamily="34" charset="0"/>
                                  </a:rPr>
                                  <m:t>=</m:t>
                                </m:r>
                                <m:f>
                                  <m:fPr>
                                    <m:ctrlPr>
                                      <a:rPr lang="es-CO" sz="1600" b="1" i="1" smtClean="0">
                                        <a:latin typeface="Cambria Math" panose="02040503050406030204" pitchFamily="18" charset="0"/>
                                        <a:cs typeface="Segoe UI" panose="020B0502040204020203" pitchFamily="34" charset="0"/>
                                      </a:rPr>
                                    </m:ctrlPr>
                                  </m:fPr>
                                  <m:num>
                                    <m:r>
                                      <a:rPr lang="es-CO" sz="1600" b="1" i="1" smtClean="0">
                                        <a:latin typeface="Cambria Math" panose="02040503050406030204" pitchFamily="18" charset="0"/>
                                        <a:cs typeface="Segoe UI" panose="020B0502040204020203" pitchFamily="34" charset="0"/>
                                      </a:rPr>
                                      <m:t>𝟓𝟗</m:t>
                                    </m:r>
                                    <m:r>
                                      <a:rPr lang="es-CO" sz="1600" b="1" i="1" smtClean="0">
                                        <a:latin typeface="Cambria Math" panose="02040503050406030204" pitchFamily="18" charset="0"/>
                                        <a:cs typeface="Segoe UI" panose="020B0502040204020203" pitchFamily="34" charset="0"/>
                                      </a:rPr>
                                      <m:t>∗</m:t>
                                    </m:r>
                                    <m:f>
                                      <m:fPr>
                                        <m:ctrlPr>
                                          <a:rPr lang="es-CO" sz="1600" b="1" i="1" smtClean="0">
                                            <a:latin typeface="Cambria Math" panose="02040503050406030204" pitchFamily="18" charset="0"/>
                                            <a:cs typeface="Segoe UI" panose="020B0502040204020203" pitchFamily="34" charset="0"/>
                                          </a:rPr>
                                        </m:ctrlPr>
                                      </m:fPr>
                                      <m:num>
                                        <m:r>
                                          <a:rPr lang="es-CO" sz="1600" b="1" i="1" smtClean="0">
                                            <a:latin typeface="Cambria Math" panose="02040503050406030204" pitchFamily="18" charset="0"/>
                                            <a:cs typeface="Segoe UI" panose="020B0502040204020203" pitchFamily="34" charset="0"/>
                                          </a:rPr>
                                          <m:t>𝟓</m:t>
                                        </m:r>
                                      </m:num>
                                      <m:den>
                                        <m:r>
                                          <a:rPr lang="es-CO" sz="1600" b="1" i="1" smtClean="0">
                                            <a:latin typeface="Cambria Math" panose="02040503050406030204" pitchFamily="18" charset="0"/>
                                            <a:cs typeface="Segoe UI" panose="020B0502040204020203" pitchFamily="34" charset="0"/>
                                          </a:rPr>
                                          <m:t>𝟕</m:t>
                                        </m:r>
                                      </m:den>
                                    </m:f>
                                    <m:r>
                                      <a:rPr lang="es-CO" sz="1600" b="1" i="1" smtClean="0">
                                        <a:latin typeface="Cambria Math" panose="02040503050406030204" pitchFamily="18" charset="0"/>
                                        <a:cs typeface="Segoe UI" panose="020B0502040204020203" pitchFamily="34" charset="0"/>
                                      </a:rPr>
                                      <m:t>∗</m:t>
                                    </m:r>
                                    <m:f>
                                      <m:fPr>
                                        <m:ctrlPr>
                                          <a:rPr lang="es-CO" sz="1600" b="1" i="1" smtClean="0">
                                            <a:latin typeface="Cambria Math" panose="02040503050406030204" pitchFamily="18" charset="0"/>
                                            <a:cs typeface="Segoe UI" panose="020B0502040204020203" pitchFamily="34" charset="0"/>
                                          </a:rPr>
                                        </m:ctrlPr>
                                      </m:fPr>
                                      <m:num>
                                        <m:r>
                                          <a:rPr lang="es-CO" sz="1600" b="1" i="1" smtClean="0">
                                            <a:latin typeface="Cambria Math" panose="02040503050406030204" pitchFamily="18" charset="0"/>
                                            <a:cs typeface="Segoe UI" panose="020B0502040204020203" pitchFamily="34" charset="0"/>
                                          </a:rPr>
                                          <m:t>𝟑</m:t>
                                        </m:r>
                                      </m:num>
                                      <m:den>
                                        <m:r>
                                          <a:rPr lang="es-CO" sz="1600" b="1" i="1" smtClean="0">
                                            <a:latin typeface="Cambria Math" panose="02040503050406030204" pitchFamily="18" charset="0"/>
                                            <a:cs typeface="Segoe UI" panose="020B0502040204020203" pitchFamily="34" charset="0"/>
                                          </a:rPr>
                                          <m:t>𝟐𝟒</m:t>
                                        </m:r>
                                      </m:den>
                                    </m:f>
                                  </m:num>
                                  <m:den>
                                    <m:r>
                                      <a:rPr lang="es-CO" sz="1600" b="1" i="1" smtClean="0">
                                        <a:latin typeface="Cambria Math" panose="02040503050406030204" pitchFamily="18" charset="0"/>
                                        <a:cs typeface="Segoe UI" panose="020B0502040204020203" pitchFamily="34" charset="0"/>
                                      </a:rPr>
                                      <m:t>𝟑𝟔𝟓</m:t>
                                    </m:r>
                                  </m:den>
                                </m:f>
                                <m:r>
                                  <a:rPr lang="es-CO" sz="1600" b="1" i="1" smtClean="0">
                                    <a:latin typeface="Cambria Math" panose="02040503050406030204" pitchFamily="18" charset="0"/>
                                    <a:cs typeface="Segoe UI" panose="020B0502040204020203" pitchFamily="34" charset="0"/>
                                  </a:rPr>
                                  <m:t>=</m:t>
                                </m:r>
                                <m:r>
                                  <a:rPr lang="es-CO" sz="1600" b="1" i="1" smtClean="0">
                                    <a:latin typeface="Cambria Math" panose="02040503050406030204" pitchFamily="18" charset="0"/>
                                    <a:cs typeface="Segoe UI" panose="020B0502040204020203" pitchFamily="34" charset="0"/>
                                  </a:rPr>
                                  <m:t>𝟎</m:t>
                                </m:r>
                                <m:r>
                                  <a:rPr lang="es-CO" sz="1600" b="1" i="1" smtClean="0">
                                    <a:latin typeface="Cambria Math" panose="02040503050406030204" pitchFamily="18" charset="0"/>
                                    <a:cs typeface="Segoe UI" panose="020B0502040204020203" pitchFamily="34" charset="0"/>
                                  </a:rPr>
                                  <m:t>.</m:t>
                                </m:r>
                                <m:r>
                                  <a:rPr lang="es-CO" sz="1600" b="1" i="1" smtClean="0">
                                    <a:latin typeface="Cambria Math" panose="02040503050406030204" pitchFamily="18" charset="0"/>
                                    <a:cs typeface="Segoe UI" panose="020B0502040204020203" pitchFamily="34" charset="0"/>
                                  </a:rPr>
                                  <m:t>𝟎𝟏𝟒𝟒</m:t>
                                </m:r>
                              </m:oMath>
                            </m:oMathPara>
                          </a14:m>
                          <a:endParaRPr lang="es-CO" sz="1600" b="1"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942259620"/>
                      </a:ext>
                    </a:extLst>
                  </a:tr>
                </a:tbl>
              </a:graphicData>
            </a:graphic>
          </p:graphicFrame>
        </mc:Choice>
        <mc:Fallback xmlns="">
          <p:graphicFrame>
            <p:nvGraphicFramePr>
              <p:cNvPr id="7" name="Tabla 3">
                <a:extLst>
                  <a:ext uri="{FF2B5EF4-FFF2-40B4-BE49-F238E27FC236}">
                    <a16:creationId xmlns:a16="http://schemas.microsoft.com/office/drawing/2014/main" id="{E4DEA430-FAAF-D950-0530-0D84F9B3DFBD}"/>
                  </a:ext>
                </a:extLst>
              </p:cNvPr>
              <p:cNvGraphicFramePr>
                <a:graphicFrameLocks noGrp="1"/>
              </p:cNvGraphicFramePr>
              <p:nvPr>
                <p:extLst>
                  <p:ext uri="{D42A27DB-BD31-4B8C-83A1-F6EECF244321}">
                    <p14:modId xmlns:p14="http://schemas.microsoft.com/office/powerpoint/2010/main" val="237669715"/>
                  </p:ext>
                </p:extLst>
              </p:nvPr>
            </p:nvGraphicFramePr>
            <p:xfrm>
              <a:off x="607325" y="3108459"/>
              <a:ext cx="10515600" cy="3270599"/>
            </p:xfrm>
            <a:graphic>
              <a:graphicData uri="http://schemas.openxmlformats.org/drawingml/2006/table">
                <a:tbl>
                  <a:tblPr firstRow="1" bandRow="1">
                    <a:tableStyleId>{B8DA472E-C0B5-4FAA-A71B-45BBE6C39A2A}</a:tableStyleId>
                  </a:tblPr>
                  <a:tblGrid>
                    <a:gridCol w="5257800">
                      <a:extLst>
                        <a:ext uri="{9D8B030D-6E8A-4147-A177-3AD203B41FA5}">
                          <a16:colId xmlns:a16="http://schemas.microsoft.com/office/drawing/2014/main" val="1548426333"/>
                        </a:ext>
                      </a:extLst>
                    </a:gridCol>
                    <a:gridCol w="5257800">
                      <a:extLst>
                        <a:ext uri="{9D8B030D-6E8A-4147-A177-3AD203B41FA5}">
                          <a16:colId xmlns:a16="http://schemas.microsoft.com/office/drawing/2014/main" val="44328424"/>
                        </a:ext>
                      </a:extLst>
                    </a:gridCol>
                  </a:tblGrid>
                  <a:tr h="796447">
                    <a:tc>
                      <a:txBody>
                        <a:bodyPr/>
                        <a:lstStyle/>
                        <a:p>
                          <a:pPr algn="ctr"/>
                          <a:r>
                            <a:rPr lang="es-CO" sz="2000" b="1" dirty="0">
                              <a:latin typeface="Segoe UI" panose="020B0502040204020203" pitchFamily="34" charset="0"/>
                              <a:cs typeface="Segoe UI" panose="020B0502040204020203" pitchFamily="34" charset="0"/>
                            </a:rPr>
                            <a:t>Default </a:t>
                          </a:r>
                          <a:r>
                            <a:rPr lang="es-CO" sz="2000" b="1" dirty="0" err="1">
                              <a:latin typeface="Segoe UI" panose="020B0502040204020203" pitchFamily="34" charset="0"/>
                              <a:cs typeface="Segoe UI" panose="020B0502040204020203" pitchFamily="34" charset="0"/>
                            </a:rPr>
                            <a:t>approach</a:t>
                          </a:r>
                          <a:endParaRPr lang="es-CO" sz="2000" b="1" dirty="0">
                            <a:latin typeface="Segoe UI" panose="020B0502040204020203" pitchFamily="34" charset="0"/>
                            <a:cs typeface="Segoe UI" panose="020B0502040204020203" pitchFamily="34" charset="0"/>
                          </a:endParaRPr>
                        </a:p>
                      </a:txBody>
                      <a:tcPr anchor="ctr"/>
                    </a:tc>
                    <a:tc>
                      <a:txBody>
                        <a:bodyPr/>
                        <a:lstStyle/>
                        <a:p>
                          <a:pPr algn="ctr"/>
                          <a:r>
                            <a:rPr lang="es-CO" sz="2000" b="1" dirty="0">
                              <a:latin typeface="Segoe UI" panose="020B0502040204020203" pitchFamily="34" charset="0"/>
                              <a:cs typeface="Segoe UI" panose="020B0502040204020203" pitchFamily="34" charset="0"/>
                            </a:rPr>
                            <a:t>Alternative </a:t>
                          </a:r>
                          <a:r>
                            <a:rPr lang="es-CO" sz="2000" b="1" dirty="0" err="1">
                              <a:latin typeface="Segoe UI" panose="020B0502040204020203" pitchFamily="34" charset="0"/>
                              <a:cs typeface="Segoe UI" panose="020B0502040204020203" pitchFamily="34" charset="0"/>
                            </a:rPr>
                            <a:t>approach</a:t>
                          </a:r>
                          <a:endParaRPr lang="es-CO" sz="2000" b="1" dirty="0">
                            <a:latin typeface="Segoe UI" panose="020B0502040204020203" pitchFamily="34" charset="0"/>
                            <a:cs typeface="Segoe UI" panose="020B0502040204020203" pitchFamily="34" charset="0"/>
                          </a:endParaRPr>
                        </a:p>
                      </a:txBody>
                      <a:tcPr anchor="ctr"/>
                    </a:tc>
                    <a:extLst>
                      <a:ext uri="{0D108BD9-81ED-4DB2-BD59-A6C34878D82A}">
                        <a16:rowId xmlns:a16="http://schemas.microsoft.com/office/drawing/2014/main" val="368751925"/>
                      </a:ext>
                    </a:extLst>
                  </a:tr>
                  <a:tr h="2474152">
                    <a:tc>
                      <a:txBody>
                        <a:bodyPr/>
                        <a:lstStyle/>
                        <a:p>
                          <a:pPr algn="just"/>
                          <a:r>
                            <a:rPr lang="es-CO" sz="1600" b="1" dirty="0">
                              <a:latin typeface="Segoe UI" panose="020B0502040204020203" pitchFamily="34" charset="0"/>
                              <a:cs typeface="Segoe UI" panose="020B0502040204020203" pitchFamily="34" charset="0"/>
                            </a:rPr>
                            <a:t>X </a:t>
                          </a:r>
                          <a:r>
                            <a:rPr lang="es-CO" sz="1600" b="1" dirty="0" err="1">
                              <a:latin typeface="Segoe UI" panose="020B0502040204020203" pitchFamily="34" charset="0"/>
                              <a:cs typeface="Segoe UI" panose="020B0502040204020203" pitchFamily="34" charset="0"/>
                            </a:rPr>
                            <a:t>timeslices</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of</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equal</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lenght</a:t>
                          </a:r>
                          <a:r>
                            <a:rPr lang="es-CO" sz="1600" b="1" dirty="0">
                              <a:latin typeface="Segoe UI" panose="020B0502040204020203" pitchFamily="34" charset="0"/>
                              <a:cs typeface="Segoe UI" panose="020B0502040204020203" pitchFamily="34" charset="0"/>
                            </a:rPr>
                            <a:t> and </a:t>
                          </a:r>
                          <a:r>
                            <a:rPr lang="es-CO" sz="1600" b="1" dirty="0" err="1">
                              <a:latin typeface="Segoe UI" panose="020B0502040204020203" pitchFamily="34" charset="0"/>
                              <a:cs typeface="Segoe UI" panose="020B0502040204020203" pitchFamily="34" charset="0"/>
                            </a:rPr>
                            <a:t>Year</a:t>
                          </a:r>
                          <a:r>
                            <a:rPr lang="es-CO" sz="1600" b="1" dirty="0">
                              <a:latin typeface="Segoe UI" panose="020B0502040204020203" pitchFamily="34" charset="0"/>
                              <a:cs typeface="Segoe UI" panose="020B0502040204020203" pitchFamily="34" charset="0"/>
                            </a:rPr>
                            <a:t> Split </a:t>
                          </a:r>
                          <a:r>
                            <a:rPr lang="es-CO" sz="1600" b="1" dirty="0" err="1">
                              <a:latin typeface="Segoe UI" panose="020B0502040204020203" pitchFamily="34" charset="0"/>
                              <a:cs typeface="Segoe UI" panose="020B0502040204020203" pitchFamily="34" charset="0"/>
                            </a:rPr>
                            <a:t>is</a:t>
                          </a:r>
                          <a:r>
                            <a:rPr lang="es-CO" sz="1600" b="1" dirty="0">
                              <a:latin typeface="Segoe UI" panose="020B0502040204020203" pitchFamily="34" charset="0"/>
                              <a:cs typeface="Segoe UI" panose="020B0502040204020203" pitchFamily="34" charset="0"/>
                            </a:rPr>
                            <a:t> 1/X. </a:t>
                          </a:r>
                          <a:r>
                            <a:rPr lang="es-CO" sz="1600" b="1" dirty="0" err="1">
                              <a:latin typeface="Segoe UI" panose="020B0502040204020203" pitchFamily="34" charset="0"/>
                              <a:cs typeface="Segoe UI" panose="020B0502040204020203" pitchFamily="34" charset="0"/>
                            </a:rPr>
                            <a:t>For</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example</a:t>
                          </a:r>
                          <a:r>
                            <a:rPr lang="es-CO" sz="1600" b="1" dirty="0">
                              <a:latin typeface="Segoe UI" panose="020B0502040204020203" pitchFamily="34" charset="0"/>
                              <a:cs typeface="Segoe UI" panose="020B0502040204020203" pitchFamily="34" charset="0"/>
                            </a:rPr>
                            <a:t>, 8 </a:t>
                          </a:r>
                          <a:r>
                            <a:rPr lang="es-CO" sz="1600" b="1" dirty="0" err="1">
                              <a:latin typeface="Segoe UI" panose="020B0502040204020203" pitchFamily="34" charset="0"/>
                              <a:cs typeface="Segoe UI" panose="020B0502040204020203" pitchFamily="34" charset="0"/>
                            </a:rPr>
                            <a:t>timeslices</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of</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equal</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lenght</a:t>
                          </a:r>
                          <a:r>
                            <a:rPr lang="es-CO" sz="1600" b="1" dirty="0">
                              <a:latin typeface="Segoe UI" panose="020B0502040204020203" pitchFamily="34" charset="0"/>
                              <a:cs typeface="Segoe UI" panose="020B0502040204020203" pitchFamily="34" charset="0"/>
                            </a:rPr>
                            <a:t> and </a:t>
                          </a:r>
                          <a:r>
                            <a:rPr lang="es-CO" sz="1600" b="1" dirty="0" err="1">
                              <a:latin typeface="Segoe UI" panose="020B0502040204020203" pitchFamily="34" charset="0"/>
                              <a:cs typeface="Segoe UI" panose="020B0502040204020203" pitchFamily="34" charset="0"/>
                            </a:rPr>
                            <a:t>Year</a:t>
                          </a:r>
                          <a:r>
                            <a:rPr lang="es-CO" sz="1600" b="1" dirty="0">
                              <a:latin typeface="Segoe UI" panose="020B0502040204020203" pitchFamily="34" charset="0"/>
                              <a:cs typeface="Segoe UI" panose="020B0502040204020203" pitchFamily="34" charset="0"/>
                            </a:rPr>
                            <a:t> Split </a:t>
                          </a:r>
                          <a:r>
                            <a:rPr lang="es-CO" sz="1600" b="1" dirty="0" err="1">
                              <a:latin typeface="Segoe UI" panose="020B0502040204020203" pitchFamily="34" charset="0"/>
                              <a:cs typeface="Segoe UI" panose="020B0502040204020203" pitchFamily="34" charset="0"/>
                            </a:rPr>
                            <a:t>is</a:t>
                          </a:r>
                          <a:r>
                            <a:rPr lang="es-CO" sz="1600" b="1" dirty="0">
                              <a:latin typeface="Segoe UI" panose="020B0502040204020203" pitchFamily="34" charset="0"/>
                              <a:cs typeface="Segoe UI" panose="020B0502040204020203" pitchFamily="34" charset="0"/>
                            </a:rPr>
                            <a:t> 1/8=0.125</a:t>
                          </a:r>
                        </a:p>
                      </a:txBody>
                      <a:tcPr/>
                    </a:tc>
                    <a:tc>
                      <a:txBody>
                        <a:bodyPr/>
                        <a:lstStyle/>
                        <a:p>
                          <a:endParaRPr lang="es-CO"/>
                        </a:p>
                      </a:txBody>
                      <a:tcPr>
                        <a:blipFill>
                          <a:blip r:embed="rId5"/>
                          <a:stretch>
                            <a:fillRect l="-100116" t="-32432" r="-463" b="-491"/>
                          </a:stretch>
                        </a:blipFill>
                      </a:tcPr>
                    </a:tc>
                    <a:extLst>
                      <a:ext uri="{0D108BD9-81ED-4DB2-BD59-A6C34878D82A}">
                        <a16:rowId xmlns:a16="http://schemas.microsoft.com/office/drawing/2014/main" val="942259620"/>
                      </a:ext>
                    </a:extLst>
                  </a:tr>
                </a:tbl>
              </a:graphicData>
            </a:graphic>
          </p:graphicFrame>
        </mc:Fallback>
      </mc:AlternateContent>
      <p:pic>
        <p:nvPicPr>
          <p:cNvPr id="8" name="synthesize (58)">
            <a:hlinkClick r:id="" action="ppaction://media"/>
            <a:extLst>
              <a:ext uri="{FF2B5EF4-FFF2-40B4-BE49-F238E27FC236}">
                <a16:creationId xmlns:a16="http://schemas.microsoft.com/office/drawing/2014/main" id="{0E82B3D3-E15A-CEC8-543A-4BE0FBD715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73465" y="220071"/>
            <a:ext cx="1024835" cy="1024835"/>
          </a:xfrm>
          <a:prstGeom prst="rect">
            <a:avLst/>
          </a:prstGeom>
        </p:spPr>
      </p:pic>
    </p:spTree>
    <p:extLst>
      <p:ext uri="{BB962C8B-B14F-4D97-AF65-F5344CB8AC3E}">
        <p14:creationId xmlns:p14="http://schemas.microsoft.com/office/powerpoint/2010/main" val="201753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51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A01112B-6F87-3D96-A7C9-81ABBEF41EB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33B0362-FC19-8BDA-1B8E-E61487AEBAE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25</a:t>
            </a:fld>
            <a:endParaRPr lang="sv-SE" sz="1000" b="1" dirty="0">
              <a:solidFill>
                <a:schemeClr val="bg1"/>
              </a:solidFill>
            </a:endParaRPr>
          </a:p>
        </p:txBody>
      </p:sp>
      <p:sp>
        <p:nvSpPr>
          <p:cNvPr id="2" name="Rectangle 1">
            <a:extLst>
              <a:ext uri="{FF2B5EF4-FFF2-40B4-BE49-F238E27FC236}">
                <a16:creationId xmlns:a16="http://schemas.microsoft.com/office/drawing/2014/main" id="{0B7AEF55-BC4E-AB7E-4BCD-ECBED727943C}"/>
              </a:ext>
            </a:extLst>
          </p:cNvPr>
          <p:cNvSpPr/>
          <p:nvPr/>
        </p:nvSpPr>
        <p:spPr>
          <a:xfrm>
            <a:off x="464135"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3.4.5 Year Split Exercise</a:t>
            </a:r>
          </a:p>
        </p:txBody>
      </p:sp>
      <p:sp>
        <p:nvSpPr>
          <p:cNvPr id="4" name="Title 10">
            <a:extLst>
              <a:ext uri="{FF2B5EF4-FFF2-40B4-BE49-F238E27FC236}">
                <a16:creationId xmlns:a16="http://schemas.microsoft.com/office/drawing/2014/main" id="{350C5789-7C23-921B-D6C0-B588E36B2075}"/>
              </a:ext>
            </a:extLst>
          </p:cNvPr>
          <p:cNvSpPr txBox="1">
            <a:spLocks/>
          </p:cNvSpPr>
          <p:nvPr/>
        </p:nvSpPr>
        <p:spPr>
          <a:xfrm>
            <a:off x="464135" y="-327737"/>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Time Representation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6" name="TextBox 5">
            <a:extLst>
              <a:ext uri="{FF2B5EF4-FFF2-40B4-BE49-F238E27FC236}">
                <a16:creationId xmlns:a16="http://schemas.microsoft.com/office/drawing/2014/main" id="{6B872787-7320-281F-D3B8-18F3601E1383}"/>
              </a:ext>
            </a:extLst>
          </p:cNvPr>
          <p:cNvSpPr txBox="1"/>
          <p:nvPr/>
        </p:nvSpPr>
        <p:spPr>
          <a:xfrm>
            <a:off x="464135" y="1577475"/>
            <a:ext cx="9822976" cy="2308324"/>
          </a:xfrm>
          <a:prstGeom prst="rect">
            <a:avLst/>
          </a:prstGeom>
          <a:noFill/>
        </p:spPr>
        <p:txBody>
          <a:bodyPr wrap="square">
            <a:spAutoFit/>
          </a:bodyPr>
          <a:lstStyle/>
          <a:p>
            <a:r>
              <a:rPr lang="es-CO" sz="2400" dirty="0">
                <a:latin typeface="Segoe UI" panose="020B0502040204020203" pitchFamily="34" charset="0"/>
                <a:cs typeface="Segoe UI" panose="020B0502040204020203" pitchFamily="34" charset="0"/>
              </a:rPr>
              <a:t>A </a:t>
            </a:r>
            <a:r>
              <a:rPr lang="es-CO" sz="2400" dirty="0" err="1">
                <a:latin typeface="Segoe UI" panose="020B0502040204020203" pitchFamily="34" charset="0"/>
                <a:cs typeface="Segoe UI" panose="020B0502040204020203" pitchFamily="34" charset="0"/>
              </a:rPr>
              <a:t>timeslice</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is</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defined</a:t>
            </a:r>
            <a:r>
              <a:rPr lang="es-CO" sz="2400" dirty="0">
                <a:latin typeface="Segoe UI" panose="020B0502040204020203" pitchFamily="34" charset="0"/>
                <a:cs typeface="Segoe UI" panose="020B0502040204020203" pitchFamily="34" charset="0"/>
              </a:rPr>
              <a:t> as:</a:t>
            </a:r>
          </a:p>
          <a:p>
            <a:pPr marL="457200" indent="-457200">
              <a:buFont typeface="Arial" panose="020B0604020202020204" pitchFamily="34" charset="0"/>
              <a:buChar char="•"/>
            </a:pPr>
            <a:r>
              <a:rPr lang="es-CO" sz="2400" dirty="0" err="1">
                <a:latin typeface="Segoe UI" panose="020B0502040204020203" pitchFamily="34" charset="0"/>
                <a:cs typeface="Segoe UI" panose="020B0502040204020203" pitchFamily="34" charset="0"/>
              </a:rPr>
              <a:t>Season</a:t>
            </a:r>
            <a:r>
              <a:rPr lang="es-CO" sz="2400" dirty="0">
                <a:latin typeface="Segoe UI" panose="020B0502040204020203" pitchFamily="34" charset="0"/>
                <a:cs typeface="Segoe UI" panose="020B0502040204020203" pitchFamily="34" charset="0"/>
              </a:rPr>
              <a:t> 3: June, </a:t>
            </a:r>
            <a:r>
              <a:rPr lang="es-CO" sz="2400" dirty="0" err="1">
                <a:latin typeface="Segoe UI" panose="020B0502040204020203" pitchFamily="34" charset="0"/>
                <a:cs typeface="Segoe UI" panose="020B0502040204020203" pitchFamily="34" charset="0"/>
              </a:rPr>
              <a:t>July</a:t>
            </a:r>
            <a:r>
              <a:rPr lang="es-CO" sz="2400" dirty="0">
                <a:latin typeface="Segoe UI" panose="020B0502040204020203" pitchFamily="34" charset="0"/>
                <a:cs typeface="Segoe UI" panose="020B0502040204020203" pitchFamily="34" charset="0"/>
              </a:rPr>
              <a:t>, August</a:t>
            </a:r>
          </a:p>
          <a:p>
            <a:pPr marL="457200" indent="-457200">
              <a:buFont typeface="Arial" panose="020B0604020202020204" pitchFamily="34" charset="0"/>
              <a:buChar char="•"/>
            </a:pPr>
            <a:r>
              <a:rPr lang="es-CO" sz="2400" dirty="0" err="1">
                <a:latin typeface="Segoe UI" panose="020B0502040204020203" pitchFamily="34" charset="0"/>
                <a:cs typeface="Segoe UI" panose="020B0502040204020203" pitchFamily="34" charset="0"/>
              </a:rPr>
              <a:t>Daytype</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weekends</a:t>
            </a:r>
            <a:endParaRPr lang="es-CO" sz="2400" dirty="0">
              <a:latin typeface="Segoe UI" panose="020B0502040204020203" pitchFamily="34" charset="0"/>
              <a:cs typeface="Segoe UI" panose="020B0502040204020203" pitchFamily="34" charset="0"/>
            </a:endParaRPr>
          </a:p>
          <a:p>
            <a:pPr marL="457200" indent="-457200">
              <a:buFont typeface="Arial" panose="020B0604020202020204" pitchFamily="34" charset="0"/>
              <a:buChar char="•"/>
            </a:pPr>
            <a:r>
              <a:rPr lang="es-CO" sz="2400" dirty="0" err="1">
                <a:latin typeface="Segoe UI" panose="020B0502040204020203" pitchFamily="34" charset="0"/>
                <a:cs typeface="Segoe UI" panose="020B0502040204020203" pitchFamily="34" charset="0"/>
              </a:rPr>
              <a:t>Dailytimebracket</a:t>
            </a:r>
            <a:r>
              <a:rPr lang="es-CO" sz="2400" dirty="0">
                <a:latin typeface="Segoe UI" panose="020B0502040204020203" pitchFamily="34" charset="0"/>
                <a:cs typeface="Segoe UI" panose="020B0502040204020203" pitchFamily="34" charset="0"/>
              </a:rPr>
              <a:t>: 2:00 PM </a:t>
            </a:r>
            <a:r>
              <a:rPr lang="es-CO" sz="2400" dirty="0" err="1">
                <a:latin typeface="Segoe UI" panose="020B0502040204020203" pitchFamily="34" charset="0"/>
                <a:cs typeface="Segoe UI" panose="020B0502040204020203" pitchFamily="34" charset="0"/>
              </a:rPr>
              <a:t>to</a:t>
            </a:r>
            <a:r>
              <a:rPr lang="es-CO" sz="2400" dirty="0">
                <a:latin typeface="Segoe UI" panose="020B0502040204020203" pitchFamily="34" charset="0"/>
                <a:cs typeface="Segoe UI" panose="020B0502040204020203" pitchFamily="34" charset="0"/>
              </a:rPr>
              <a:t> 6:00 PM</a:t>
            </a:r>
          </a:p>
          <a:p>
            <a:pPr marL="457200" indent="-457200">
              <a:buFont typeface="Arial" panose="020B0604020202020204" pitchFamily="34" charset="0"/>
              <a:buChar char="•"/>
            </a:pPr>
            <a:endParaRPr lang="es-CO" sz="2400" dirty="0">
              <a:latin typeface="Segoe UI" panose="020B0502040204020203" pitchFamily="34" charset="0"/>
              <a:cs typeface="Segoe UI" panose="020B0502040204020203" pitchFamily="34" charset="0"/>
            </a:endParaRPr>
          </a:p>
          <a:p>
            <a:r>
              <a:rPr lang="es-CO" sz="2400" dirty="0" err="1">
                <a:latin typeface="Segoe UI" panose="020B0502040204020203" pitchFamily="34" charset="0"/>
                <a:cs typeface="Segoe UI" panose="020B0502040204020203" pitchFamily="34" charset="0"/>
              </a:rPr>
              <a:t>What</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is</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the</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value</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of</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the</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YearSplit</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for</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this</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timeslice</a:t>
            </a:r>
            <a:r>
              <a:rPr lang="es-CO" sz="2400" dirty="0">
                <a:latin typeface="Segoe UI" panose="020B0502040204020203" pitchFamily="34" charset="0"/>
                <a:cs typeface="Segoe UI" panose="020B0502040204020203" pitchFamily="34" charset="0"/>
              </a:rPr>
              <a:t>?</a:t>
            </a:r>
            <a:endParaRPr lang="en-US" sz="2400" dirty="0">
              <a:latin typeface="Segoe UI" panose="020B0502040204020203" pitchFamily="34" charset="0"/>
              <a:cs typeface="Segoe UI" panose="020B0502040204020203"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F8CD997-3628-902A-C0B4-4C731B903DD5}"/>
                  </a:ext>
                </a:extLst>
              </p:cNvPr>
              <p:cNvSpPr txBox="1"/>
              <p:nvPr/>
            </p:nvSpPr>
            <p:spPr>
              <a:xfrm>
                <a:off x="3310658" y="5400998"/>
                <a:ext cx="4736874" cy="9334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400" b="1" i="1" smtClean="0">
                          <a:latin typeface="Cambria Math" panose="02040503050406030204" pitchFamily="18" charset="0"/>
                        </a:rPr>
                        <m:t>𝒀𝒆𝒂𝒓</m:t>
                      </m:r>
                      <m:r>
                        <a:rPr lang="es-CO" sz="2400" b="1" i="1" smtClean="0">
                          <a:latin typeface="Cambria Math" panose="02040503050406030204" pitchFamily="18" charset="0"/>
                        </a:rPr>
                        <m:t> </m:t>
                      </m:r>
                      <m:r>
                        <a:rPr lang="es-CO" sz="2400" b="1" i="1" smtClean="0">
                          <a:latin typeface="Cambria Math" panose="02040503050406030204" pitchFamily="18" charset="0"/>
                        </a:rPr>
                        <m:t>𝑺𝒑𝒍𝒊𝒕</m:t>
                      </m:r>
                      <m:r>
                        <a:rPr lang="es-CO" sz="2400" b="1" i="1" smtClean="0">
                          <a:latin typeface="Cambria Math" panose="02040503050406030204" pitchFamily="18" charset="0"/>
                        </a:rPr>
                        <m:t>=</m:t>
                      </m:r>
                      <m:f>
                        <m:fPr>
                          <m:ctrlPr>
                            <a:rPr lang="es-CO" sz="2400" b="1" i="1" smtClean="0">
                              <a:latin typeface="Cambria Math" panose="02040503050406030204" pitchFamily="18" charset="0"/>
                            </a:rPr>
                          </m:ctrlPr>
                        </m:fPr>
                        <m:num>
                          <m:r>
                            <a:rPr lang="es-CO" sz="2400" b="1" i="1" smtClean="0">
                              <a:latin typeface="Cambria Math" panose="02040503050406030204" pitchFamily="18" charset="0"/>
                            </a:rPr>
                            <m:t>𝟗𝟐</m:t>
                          </m:r>
                          <m:r>
                            <a:rPr lang="es-CO" sz="2400" b="1" i="1" smtClean="0">
                              <a:latin typeface="Cambria Math" panose="02040503050406030204" pitchFamily="18" charset="0"/>
                            </a:rPr>
                            <m:t>∗</m:t>
                          </m:r>
                          <m:f>
                            <m:fPr>
                              <m:ctrlPr>
                                <a:rPr lang="es-CO" sz="2400" b="1" i="1" smtClean="0">
                                  <a:latin typeface="Cambria Math" panose="02040503050406030204" pitchFamily="18" charset="0"/>
                                </a:rPr>
                              </m:ctrlPr>
                            </m:fPr>
                            <m:num>
                              <m:r>
                                <a:rPr lang="es-CO" sz="2400" b="1" i="1" smtClean="0">
                                  <a:latin typeface="Cambria Math" panose="02040503050406030204" pitchFamily="18" charset="0"/>
                                </a:rPr>
                                <m:t>𝟐</m:t>
                              </m:r>
                            </m:num>
                            <m:den>
                              <m:r>
                                <a:rPr lang="es-CO" sz="2400" b="1" i="1" smtClean="0">
                                  <a:latin typeface="Cambria Math" panose="02040503050406030204" pitchFamily="18" charset="0"/>
                                </a:rPr>
                                <m:t>𝟕</m:t>
                              </m:r>
                            </m:den>
                          </m:f>
                          <m:r>
                            <a:rPr lang="es-CO" sz="2400" b="1" i="1" smtClean="0">
                              <a:latin typeface="Cambria Math" panose="02040503050406030204" pitchFamily="18" charset="0"/>
                            </a:rPr>
                            <m:t>∗</m:t>
                          </m:r>
                          <m:f>
                            <m:fPr>
                              <m:ctrlPr>
                                <a:rPr lang="es-CO" sz="2400" b="1" i="1" smtClean="0">
                                  <a:latin typeface="Cambria Math" panose="02040503050406030204" pitchFamily="18" charset="0"/>
                                </a:rPr>
                              </m:ctrlPr>
                            </m:fPr>
                            <m:num>
                              <m:r>
                                <a:rPr lang="es-CO" sz="2400" b="1" i="1" smtClean="0">
                                  <a:latin typeface="Cambria Math" panose="02040503050406030204" pitchFamily="18" charset="0"/>
                                </a:rPr>
                                <m:t>𝟒</m:t>
                              </m:r>
                            </m:num>
                            <m:den>
                              <m:r>
                                <a:rPr lang="es-CO" sz="2400" b="1" i="1" smtClean="0">
                                  <a:latin typeface="Cambria Math" panose="02040503050406030204" pitchFamily="18" charset="0"/>
                                </a:rPr>
                                <m:t>𝟐𝟒</m:t>
                              </m:r>
                            </m:den>
                          </m:f>
                        </m:num>
                        <m:den>
                          <m:r>
                            <a:rPr lang="es-CO" sz="2400" b="1" i="1" smtClean="0">
                              <a:latin typeface="Cambria Math" panose="02040503050406030204" pitchFamily="18" charset="0"/>
                            </a:rPr>
                            <m:t>𝟑𝟔𝟓</m:t>
                          </m:r>
                        </m:den>
                      </m:f>
                      <m:r>
                        <a:rPr lang="es-CO" sz="2400" b="1" i="1">
                          <a:latin typeface="Cambria Math" panose="02040503050406030204" pitchFamily="18" charset="0"/>
                          <a:ea typeface="Cambria Math" panose="02040503050406030204" pitchFamily="18" charset="0"/>
                        </a:rPr>
                        <m:t>≈</m:t>
                      </m:r>
                      <m:r>
                        <a:rPr lang="es-CO" sz="2400" b="1" i="1" smtClean="0">
                          <a:latin typeface="Cambria Math" panose="02040503050406030204" pitchFamily="18" charset="0"/>
                          <a:ea typeface="Cambria Math" panose="02040503050406030204" pitchFamily="18" charset="0"/>
                        </a:rPr>
                        <m:t>𝟎</m:t>
                      </m:r>
                      <m:r>
                        <a:rPr lang="es-CO" sz="2400" b="1" i="1" smtClean="0">
                          <a:latin typeface="Cambria Math" panose="02040503050406030204" pitchFamily="18" charset="0"/>
                          <a:ea typeface="Cambria Math" panose="02040503050406030204" pitchFamily="18" charset="0"/>
                        </a:rPr>
                        <m:t>.</m:t>
                      </m:r>
                      <m:r>
                        <a:rPr lang="es-CO" sz="2400" b="1" i="1" smtClean="0">
                          <a:latin typeface="Cambria Math" panose="02040503050406030204" pitchFamily="18" charset="0"/>
                          <a:ea typeface="Cambria Math" panose="02040503050406030204" pitchFamily="18" charset="0"/>
                        </a:rPr>
                        <m:t>𝟎𝟏𝟐</m:t>
                      </m:r>
                    </m:oMath>
                  </m:oMathPara>
                </a14:m>
                <a:endParaRPr lang="es-CO" sz="2400" b="1" dirty="0"/>
              </a:p>
            </p:txBody>
          </p:sp>
        </mc:Choice>
        <mc:Fallback xmlns="">
          <p:sp>
            <p:nvSpPr>
              <p:cNvPr id="7" name="TextBox 6">
                <a:extLst>
                  <a:ext uri="{FF2B5EF4-FFF2-40B4-BE49-F238E27FC236}">
                    <a16:creationId xmlns:a16="http://schemas.microsoft.com/office/drawing/2014/main" id="{8F8CD997-3628-902A-C0B4-4C731B903DD5}"/>
                  </a:ext>
                </a:extLst>
              </p:cNvPr>
              <p:cNvSpPr txBox="1">
                <a:spLocks noRot="1" noChangeAspect="1" noMove="1" noResize="1" noEditPoints="1" noAdjustHandles="1" noChangeArrowheads="1" noChangeShapeType="1" noTextEdit="1"/>
              </p:cNvSpPr>
              <p:nvPr/>
            </p:nvSpPr>
            <p:spPr>
              <a:xfrm>
                <a:off x="3310658" y="5400998"/>
                <a:ext cx="4736874" cy="933461"/>
              </a:xfrm>
              <a:prstGeom prst="rect">
                <a:avLst/>
              </a:prstGeom>
              <a:blipFill>
                <a:blip r:embed="rId5"/>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D94F775-0C75-643D-EBBE-189BE1BA32DF}"/>
                  </a:ext>
                </a:extLst>
              </p:cNvPr>
              <p:cNvSpPr txBox="1"/>
              <p:nvPr/>
            </p:nvSpPr>
            <p:spPr>
              <a:xfrm>
                <a:off x="572336" y="4203853"/>
                <a:ext cx="8379666"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000" b="0" i="1" smtClean="0">
                          <a:latin typeface="Cambria Math" panose="02040503050406030204" pitchFamily="18" charset="0"/>
                        </a:rPr>
                        <m:t>𝑁𝑢𝑚𝑏𝑒𝑟</m:t>
                      </m:r>
                      <m:r>
                        <a:rPr lang="es-CO" sz="2000" b="0" i="1" smtClean="0">
                          <a:latin typeface="Cambria Math" panose="02040503050406030204" pitchFamily="18" charset="0"/>
                        </a:rPr>
                        <m:t> </m:t>
                      </m:r>
                      <m:r>
                        <a:rPr lang="es-CO" sz="2000" b="0" i="1" smtClean="0">
                          <a:latin typeface="Cambria Math" panose="02040503050406030204" pitchFamily="18" charset="0"/>
                        </a:rPr>
                        <m:t>𝑜𝑓</m:t>
                      </m:r>
                      <m:r>
                        <a:rPr lang="es-CO" sz="2000" b="0" i="1" smtClean="0">
                          <a:latin typeface="Cambria Math" panose="02040503050406030204" pitchFamily="18" charset="0"/>
                        </a:rPr>
                        <m:t> </m:t>
                      </m:r>
                      <m:r>
                        <a:rPr lang="es-CO" sz="2000" b="0" i="1" smtClean="0">
                          <a:latin typeface="Cambria Math" panose="02040503050406030204" pitchFamily="18" charset="0"/>
                        </a:rPr>
                        <m:t>𝑑𝑎𝑦𝑠</m:t>
                      </m:r>
                      <m:r>
                        <a:rPr lang="es-CO" sz="2000" b="0" i="1" smtClean="0">
                          <a:latin typeface="Cambria Math" panose="02040503050406030204" pitchFamily="18" charset="0"/>
                        </a:rPr>
                        <m:t> </m:t>
                      </m:r>
                      <m:r>
                        <a:rPr lang="es-CO" sz="2000" b="0" i="1" smtClean="0">
                          <a:latin typeface="Cambria Math" panose="02040503050406030204" pitchFamily="18" charset="0"/>
                        </a:rPr>
                        <m:t>𝑖𝑛</m:t>
                      </m:r>
                      <m:r>
                        <a:rPr lang="es-CO" sz="2000" b="0" i="1" smtClean="0">
                          <a:latin typeface="Cambria Math" panose="02040503050406030204" pitchFamily="18" charset="0"/>
                        </a:rPr>
                        <m:t> </m:t>
                      </m:r>
                      <m:r>
                        <a:rPr lang="es-CO" sz="2000" b="0" i="1" smtClean="0">
                          <a:latin typeface="Cambria Math" panose="02040503050406030204" pitchFamily="18" charset="0"/>
                        </a:rPr>
                        <m:t>𝑠𝑒𝑎𝑠𝑜𝑛</m:t>
                      </m:r>
                      <m:r>
                        <a:rPr lang="es-CO" sz="2000" b="0" i="1" smtClean="0">
                          <a:latin typeface="Cambria Math" panose="02040503050406030204" pitchFamily="18" charset="0"/>
                        </a:rPr>
                        <m:t> 3=30 </m:t>
                      </m:r>
                      <m:d>
                        <m:dPr>
                          <m:ctrlPr>
                            <a:rPr lang="es-CO" sz="2000" b="0" i="1" smtClean="0">
                              <a:latin typeface="Cambria Math" panose="02040503050406030204" pitchFamily="18" charset="0"/>
                            </a:rPr>
                          </m:ctrlPr>
                        </m:dPr>
                        <m:e>
                          <m:r>
                            <a:rPr lang="es-CO" sz="2000" b="0" i="1" smtClean="0">
                              <a:latin typeface="Cambria Math" panose="02040503050406030204" pitchFamily="18" charset="0"/>
                            </a:rPr>
                            <m:t>𝐽𝑢𝑛𝑒</m:t>
                          </m:r>
                        </m:e>
                      </m:d>
                      <m:r>
                        <a:rPr lang="es-CO" sz="2000" b="0" i="1" smtClean="0">
                          <a:latin typeface="Cambria Math" panose="02040503050406030204" pitchFamily="18" charset="0"/>
                        </a:rPr>
                        <m:t>+31 </m:t>
                      </m:r>
                      <m:d>
                        <m:dPr>
                          <m:ctrlPr>
                            <a:rPr lang="es-CO" sz="2000" b="0" i="1" smtClean="0">
                              <a:latin typeface="Cambria Math" panose="02040503050406030204" pitchFamily="18" charset="0"/>
                            </a:rPr>
                          </m:ctrlPr>
                        </m:dPr>
                        <m:e>
                          <m:r>
                            <a:rPr lang="es-CO" sz="2000" b="0" i="1" smtClean="0">
                              <a:latin typeface="Cambria Math" panose="02040503050406030204" pitchFamily="18" charset="0"/>
                            </a:rPr>
                            <m:t>𝐽𝑢𝑙𝑦</m:t>
                          </m:r>
                        </m:e>
                      </m:d>
                      <m:r>
                        <a:rPr lang="es-CO" sz="2000" b="0" i="1" smtClean="0">
                          <a:latin typeface="Cambria Math" panose="02040503050406030204" pitchFamily="18" charset="0"/>
                        </a:rPr>
                        <m:t>+31 </m:t>
                      </m:r>
                      <m:d>
                        <m:dPr>
                          <m:ctrlPr>
                            <a:rPr lang="es-CO" sz="2000" b="0" i="1" smtClean="0">
                              <a:latin typeface="Cambria Math" panose="02040503050406030204" pitchFamily="18" charset="0"/>
                            </a:rPr>
                          </m:ctrlPr>
                        </m:dPr>
                        <m:e>
                          <m:r>
                            <a:rPr lang="es-CO" sz="2000" b="0" i="1" smtClean="0">
                              <a:latin typeface="Cambria Math" panose="02040503050406030204" pitchFamily="18" charset="0"/>
                            </a:rPr>
                            <m:t>𝐴𝑢𝑔𝑢𝑠𝑡</m:t>
                          </m:r>
                        </m:e>
                      </m:d>
                      <m:r>
                        <a:rPr lang="es-CO" sz="2000" b="0" i="1" smtClean="0">
                          <a:latin typeface="Cambria Math" panose="02040503050406030204" pitchFamily="18" charset="0"/>
                        </a:rPr>
                        <m:t>=92</m:t>
                      </m:r>
                    </m:oMath>
                  </m:oMathPara>
                </a14:m>
                <a:endParaRPr lang="es-CO" sz="2000" dirty="0"/>
              </a:p>
            </p:txBody>
          </p:sp>
        </mc:Choice>
        <mc:Fallback xmlns="">
          <p:sp>
            <p:nvSpPr>
              <p:cNvPr id="8" name="TextBox 7">
                <a:extLst>
                  <a:ext uri="{FF2B5EF4-FFF2-40B4-BE49-F238E27FC236}">
                    <a16:creationId xmlns:a16="http://schemas.microsoft.com/office/drawing/2014/main" id="{BD94F775-0C75-643D-EBBE-189BE1BA32DF}"/>
                  </a:ext>
                </a:extLst>
              </p:cNvPr>
              <p:cNvSpPr txBox="1">
                <a:spLocks noRot="1" noChangeAspect="1" noMove="1" noResize="1" noEditPoints="1" noAdjustHandles="1" noChangeArrowheads="1" noChangeShapeType="1" noTextEdit="1"/>
              </p:cNvSpPr>
              <p:nvPr/>
            </p:nvSpPr>
            <p:spPr>
              <a:xfrm>
                <a:off x="572336" y="4203853"/>
                <a:ext cx="8379666" cy="307777"/>
              </a:xfrm>
              <a:prstGeom prst="rect">
                <a:avLst/>
              </a:prstGeom>
              <a:blipFill>
                <a:blip r:embed="rId6"/>
                <a:stretch>
                  <a:fillRect l="-218" r="-73" b="-38000"/>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AC77334-46CA-A444-5E5D-162F2A34FBB9}"/>
                  </a:ext>
                </a:extLst>
              </p:cNvPr>
              <p:cNvSpPr txBox="1"/>
              <p:nvPr/>
            </p:nvSpPr>
            <p:spPr>
              <a:xfrm>
                <a:off x="492475" y="4703444"/>
                <a:ext cx="4269694" cy="5770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000" b="0" i="1" smtClean="0">
                          <a:latin typeface="Cambria Math" panose="02040503050406030204" pitchFamily="18" charset="0"/>
                        </a:rPr>
                        <m:t>𝑃𝑟𝑜𝑝𝑜𝑟𝑡𝑖𝑜𝑛</m:t>
                      </m:r>
                      <m:r>
                        <a:rPr lang="es-CO" sz="2000" b="0" i="1" smtClean="0">
                          <a:latin typeface="Cambria Math" panose="02040503050406030204" pitchFamily="18" charset="0"/>
                        </a:rPr>
                        <m:t> </m:t>
                      </m:r>
                      <m:r>
                        <a:rPr lang="es-CO" sz="2000" b="0" i="1" smtClean="0">
                          <a:latin typeface="Cambria Math" panose="02040503050406030204" pitchFamily="18" charset="0"/>
                        </a:rPr>
                        <m:t>𝑜𝑓</m:t>
                      </m:r>
                      <m:r>
                        <a:rPr lang="es-CO" sz="2000" b="0" i="1" smtClean="0">
                          <a:latin typeface="Cambria Math" panose="02040503050406030204" pitchFamily="18" charset="0"/>
                        </a:rPr>
                        <m:t> </m:t>
                      </m:r>
                      <m:r>
                        <a:rPr lang="es-CO" sz="2000" b="0" i="1" smtClean="0">
                          <a:latin typeface="Cambria Math" panose="02040503050406030204" pitchFamily="18" charset="0"/>
                        </a:rPr>
                        <m:t>𝑑𝑎𝑦𝑠</m:t>
                      </m:r>
                      <m:r>
                        <a:rPr lang="es-CO" sz="2000" b="0" i="1" smtClean="0">
                          <a:latin typeface="Cambria Math" panose="02040503050406030204" pitchFamily="18" charset="0"/>
                        </a:rPr>
                        <m:t> </m:t>
                      </m:r>
                      <m:r>
                        <a:rPr lang="es-CO" sz="2000" b="0" i="1" smtClean="0">
                          <a:latin typeface="Cambria Math" panose="02040503050406030204" pitchFamily="18" charset="0"/>
                        </a:rPr>
                        <m:t>𝑖𝑛</m:t>
                      </m:r>
                      <m:r>
                        <a:rPr lang="es-CO" sz="2000" b="0" i="1" smtClean="0">
                          <a:latin typeface="Cambria Math" panose="02040503050406030204" pitchFamily="18" charset="0"/>
                        </a:rPr>
                        <m:t> </m:t>
                      </m:r>
                      <m:r>
                        <a:rPr lang="es-CO" sz="2000" b="0" i="1" smtClean="0">
                          <a:latin typeface="Cambria Math" panose="02040503050406030204" pitchFamily="18" charset="0"/>
                        </a:rPr>
                        <m:t>𝑤𝑒𝑒𝑘𝑒𝑛𝑑𝑠</m:t>
                      </m:r>
                      <m:r>
                        <a:rPr lang="es-CO" sz="2000" b="0" i="1" smtClean="0">
                          <a:latin typeface="Cambria Math" panose="02040503050406030204" pitchFamily="18" charset="0"/>
                        </a:rPr>
                        <m:t>=</m:t>
                      </m:r>
                      <m:f>
                        <m:fPr>
                          <m:ctrlPr>
                            <a:rPr lang="es-CO" sz="2000" b="0" i="1" smtClean="0">
                              <a:latin typeface="Cambria Math" panose="02040503050406030204" pitchFamily="18" charset="0"/>
                            </a:rPr>
                          </m:ctrlPr>
                        </m:fPr>
                        <m:num>
                          <m:r>
                            <a:rPr lang="es-CO" sz="2000" b="0" i="1" smtClean="0">
                              <a:latin typeface="Cambria Math" panose="02040503050406030204" pitchFamily="18" charset="0"/>
                            </a:rPr>
                            <m:t>2</m:t>
                          </m:r>
                        </m:num>
                        <m:den>
                          <m:r>
                            <a:rPr lang="es-CO" sz="2000" b="0" i="1" smtClean="0">
                              <a:latin typeface="Cambria Math" panose="02040503050406030204" pitchFamily="18" charset="0"/>
                            </a:rPr>
                            <m:t>7</m:t>
                          </m:r>
                        </m:den>
                      </m:f>
                    </m:oMath>
                  </m:oMathPara>
                </a14:m>
                <a:endParaRPr lang="es-CO" sz="2000" dirty="0"/>
              </a:p>
            </p:txBody>
          </p:sp>
        </mc:Choice>
        <mc:Fallback xmlns="">
          <p:sp>
            <p:nvSpPr>
              <p:cNvPr id="9" name="TextBox 8">
                <a:extLst>
                  <a:ext uri="{FF2B5EF4-FFF2-40B4-BE49-F238E27FC236}">
                    <a16:creationId xmlns:a16="http://schemas.microsoft.com/office/drawing/2014/main" id="{0AC77334-46CA-A444-5E5D-162F2A34FBB9}"/>
                  </a:ext>
                </a:extLst>
              </p:cNvPr>
              <p:cNvSpPr txBox="1">
                <a:spLocks noRot="1" noChangeAspect="1" noMove="1" noResize="1" noEditPoints="1" noAdjustHandles="1" noChangeArrowheads="1" noChangeShapeType="1" noTextEdit="1"/>
              </p:cNvSpPr>
              <p:nvPr/>
            </p:nvSpPr>
            <p:spPr>
              <a:xfrm>
                <a:off x="492475" y="4703444"/>
                <a:ext cx="4269694" cy="577081"/>
              </a:xfrm>
              <a:prstGeom prst="rect">
                <a:avLst/>
              </a:prstGeom>
              <a:blipFill>
                <a:blip r:embed="rId7"/>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DB21FE7-39F4-1CE8-4BFC-2D210682390E}"/>
                  </a:ext>
                </a:extLst>
              </p:cNvPr>
              <p:cNvSpPr txBox="1"/>
              <p:nvPr/>
            </p:nvSpPr>
            <p:spPr>
              <a:xfrm>
                <a:off x="5163281" y="4647694"/>
                <a:ext cx="5959644" cy="5750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000" b="0" i="1" smtClean="0">
                          <a:latin typeface="Cambria Math" panose="02040503050406030204" pitchFamily="18" charset="0"/>
                        </a:rPr>
                        <m:t>𝑃𝑟𝑜𝑝𝑜𝑟𝑡𝑖𝑜𝑛</m:t>
                      </m:r>
                      <m:r>
                        <a:rPr lang="es-CO" sz="2000" b="0" i="1" smtClean="0">
                          <a:latin typeface="Cambria Math" panose="02040503050406030204" pitchFamily="18" charset="0"/>
                        </a:rPr>
                        <m:t> </m:t>
                      </m:r>
                      <m:r>
                        <a:rPr lang="es-CO" sz="2000" b="0" i="1" smtClean="0">
                          <a:latin typeface="Cambria Math" panose="02040503050406030204" pitchFamily="18" charset="0"/>
                        </a:rPr>
                        <m:t>𝑜𝑓</m:t>
                      </m:r>
                      <m:r>
                        <a:rPr lang="es-CO" sz="2000" b="0" i="1" smtClean="0">
                          <a:latin typeface="Cambria Math" panose="02040503050406030204" pitchFamily="18" charset="0"/>
                        </a:rPr>
                        <m:t> </m:t>
                      </m:r>
                      <m:r>
                        <a:rPr lang="es-CO" sz="2000" b="0" i="1" smtClean="0">
                          <a:latin typeface="Cambria Math" panose="02040503050406030204" pitchFamily="18" charset="0"/>
                        </a:rPr>
                        <m:t>h𝑜𝑢𝑟𝑠</m:t>
                      </m:r>
                      <m:r>
                        <a:rPr lang="es-CO" sz="2000" b="0" i="1" smtClean="0">
                          <a:latin typeface="Cambria Math" panose="02040503050406030204" pitchFamily="18" charset="0"/>
                        </a:rPr>
                        <m:t> 2:00 </m:t>
                      </m:r>
                      <m:r>
                        <a:rPr lang="es-CO" sz="2000" b="0" i="1" smtClean="0">
                          <a:latin typeface="Cambria Math" panose="02040503050406030204" pitchFamily="18" charset="0"/>
                        </a:rPr>
                        <m:t>𝑡𝑜</m:t>
                      </m:r>
                      <m:r>
                        <a:rPr lang="es-CO" sz="2000" b="0" i="1" smtClean="0">
                          <a:latin typeface="Cambria Math" panose="02040503050406030204" pitchFamily="18" charset="0"/>
                        </a:rPr>
                        <m:t> 6:00 </m:t>
                      </m:r>
                      <m:r>
                        <a:rPr lang="es-CO" sz="2000" b="0" i="1" smtClean="0">
                          <a:latin typeface="Cambria Math" panose="02040503050406030204" pitchFamily="18" charset="0"/>
                        </a:rPr>
                        <m:t>𝑃𝑀</m:t>
                      </m:r>
                      <m:r>
                        <a:rPr lang="es-CO" sz="2000" b="0" i="1" smtClean="0">
                          <a:latin typeface="Cambria Math" panose="02040503050406030204" pitchFamily="18" charset="0"/>
                        </a:rPr>
                        <m:t> </m:t>
                      </m:r>
                      <m:r>
                        <a:rPr lang="es-CO" sz="2000" b="0" i="1" smtClean="0">
                          <a:latin typeface="Cambria Math" panose="02040503050406030204" pitchFamily="18" charset="0"/>
                        </a:rPr>
                        <m:t>𝑖𝑛</m:t>
                      </m:r>
                      <m:r>
                        <a:rPr lang="es-CO" sz="2000" b="0" i="1" smtClean="0">
                          <a:latin typeface="Cambria Math" panose="02040503050406030204" pitchFamily="18" charset="0"/>
                        </a:rPr>
                        <m:t> 1 </m:t>
                      </m:r>
                      <m:r>
                        <a:rPr lang="es-CO" sz="2000" b="0" i="1" smtClean="0">
                          <a:latin typeface="Cambria Math" panose="02040503050406030204" pitchFamily="18" charset="0"/>
                        </a:rPr>
                        <m:t>𝑑𝑎𝑦</m:t>
                      </m:r>
                      <m:r>
                        <a:rPr lang="es-CO" sz="2000" b="0" i="1" smtClean="0">
                          <a:latin typeface="Cambria Math" panose="02040503050406030204" pitchFamily="18" charset="0"/>
                        </a:rPr>
                        <m:t>=</m:t>
                      </m:r>
                      <m:f>
                        <m:fPr>
                          <m:ctrlPr>
                            <a:rPr lang="es-CO" sz="2000" b="0" i="1" smtClean="0">
                              <a:latin typeface="Cambria Math" panose="02040503050406030204" pitchFamily="18" charset="0"/>
                            </a:rPr>
                          </m:ctrlPr>
                        </m:fPr>
                        <m:num>
                          <m:r>
                            <a:rPr lang="es-CO" sz="2000" b="0" i="1" smtClean="0">
                              <a:latin typeface="Cambria Math" panose="02040503050406030204" pitchFamily="18" charset="0"/>
                            </a:rPr>
                            <m:t>4</m:t>
                          </m:r>
                        </m:num>
                        <m:den>
                          <m:r>
                            <a:rPr lang="es-CO" sz="2000" b="0" i="1" smtClean="0">
                              <a:latin typeface="Cambria Math" panose="02040503050406030204" pitchFamily="18" charset="0"/>
                            </a:rPr>
                            <m:t>24</m:t>
                          </m:r>
                        </m:den>
                      </m:f>
                    </m:oMath>
                  </m:oMathPara>
                </a14:m>
                <a:endParaRPr lang="es-CO" sz="2000" dirty="0"/>
              </a:p>
            </p:txBody>
          </p:sp>
        </mc:Choice>
        <mc:Fallback xmlns="">
          <p:sp>
            <p:nvSpPr>
              <p:cNvPr id="10" name="TextBox 9">
                <a:extLst>
                  <a:ext uri="{FF2B5EF4-FFF2-40B4-BE49-F238E27FC236}">
                    <a16:creationId xmlns:a16="http://schemas.microsoft.com/office/drawing/2014/main" id="{DDB21FE7-39F4-1CE8-4BFC-2D210682390E}"/>
                  </a:ext>
                </a:extLst>
              </p:cNvPr>
              <p:cNvSpPr txBox="1">
                <a:spLocks noRot="1" noChangeAspect="1" noMove="1" noResize="1" noEditPoints="1" noAdjustHandles="1" noChangeArrowheads="1" noChangeShapeType="1" noTextEdit="1"/>
              </p:cNvSpPr>
              <p:nvPr/>
            </p:nvSpPr>
            <p:spPr>
              <a:xfrm>
                <a:off x="5163281" y="4647694"/>
                <a:ext cx="5959644" cy="575094"/>
              </a:xfrm>
              <a:prstGeom prst="rect">
                <a:avLst/>
              </a:prstGeom>
              <a:blipFill>
                <a:blip r:embed="rId8"/>
                <a:stretch>
                  <a:fillRect/>
                </a:stretch>
              </a:blipFill>
            </p:spPr>
            <p:txBody>
              <a:bodyPr/>
              <a:lstStyle/>
              <a:p>
                <a:r>
                  <a:rPr lang="es-CO">
                    <a:noFill/>
                  </a:rPr>
                  <a:t> </a:t>
                </a:r>
              </a:p>
            </p:txBody>
          </p:sp>
        </mc:Fallback>
      </mc:AlternateContent>
      <p:pic>
        <p:nvPicPr>
          <p:cNvPr id="5" name="synthesize (59)">
            <a:hlinkClick r:id="" action="ppaction://media"/>
            <a:extLst>
              <a:ext uri="{FF2B5EF4-FFF2-40B4-BE49-F238E27FC236}">
                <a16:creationId xmlns:a16="http://schemas.microsoft.com/office/drawing/2014/main" id="{1C5C5920-AA4B-BF42-4DF9-247A2989A52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82206" y="368196"/>
            <a:ext cx="945659" cy="945659"/>
          </a:xfrm>
          <a:prstGeom prst="rect">
            <a:avLst/>
          </a:prstGeom>
        </p:spPr>
      </p:pic>
    </p:spTree>
    <p:extLst>
      <p:ext uri="{BB962C8B-B14F-4D97-AF65-F5344CB8AC3E}">
        <p14:creationId xmlns:p14="http://schemas.microsoft.com/office/powerpoint/2010/main" val="249952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50FD8A0-CC10-E4C7-99DD-20D5F0B7770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27D9B15-BF44-ECC7-52A2-77C596508A6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26</a:t>
            </a:fld>
            <a:endParaRPr lang="sv-SE" sz="1000" b="1" dirty="0">
              <a:solidFill>
                <a:schemeClr val="bg1"/>
              </a:solidFill>
            </a:endParaRPr>
          </a:p>
        </p:txBody>
      </p:sp>
      <p:sp>
        <p:nvSpPr>
          <p:cNvPr id="2" name="Rectangle 1">
            <a:extLst>
              <a:ext uri="{FF2B5EF4-FFF2-40B4-BE49-F238E27FC236}">
                <a16:creationId xmlns:a16="http://schemas.microsoft.com/office/drawing/2014/main" id="{7E2BCBA4-D935-922B-CE72-CD9B2BDB0328}"/>
              </a:ext>
            </a:extLst>
          </p:cNvPr>
          <p:cNvSpPr/>
          <p:nvPr/>
        </p:nvSpPr>
        <p:spPr>
          <a:xfrm>
            <a:off x="464135"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3.4.6 Additional Parameters: Discount Rates</a:t>
            </a:r>
          </a:p>
        </p:txBody>
      </p:sp>
      <p:sp>
        <p:nvSpPr>
          <p:cNvPr id="4" name="Title 10">
            <a:extLst>
              <a:ext uri="{FF2B5EF4-FFF2-40B4-BE49-F238E27FC236}">
                <a16:creationId xmlns:a16="http://schemas.microsoft.com/office/drawing/2014/main" id="{5149F779-F82D-54B4-A7E0-F9AAD46CCAD8}"/>
              </a:ext>
            </a:extLst>
          </p:cNvPr>
          <p:cNvSpPr txBox="1">
            <a:spLocks/>
          </p:cNvSpPr>
          <p:nvPr/>
        </p:nvSpPr>
        <p:spPr>
          <a:xfrm>
            <a:off x="464135" y="-327737"/>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Time Representation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5" name="Rectángulo: esquinas redondeadas 2">
            <a:extLst>
              <a:ext uri="{FF2B5EF4-FFF2-40B4-BE49-F238E27FC236}">
                <a16:creationId xmlns:a16="http://schemas.microsoft.com/office/drawing/2014/main" id="{32BE4C08-4DA3-0C1D-B652-33C211E9406A}"/>
              </a:ext>
            </a:extLst>
          </p:cNvPr>
          <p:cNvSpPr/>
          <p:nvPr/>
        </p:nvSpPr>
        <p:spPr>
          <a:xfrm>
            <a:off x="630904" y="2211651"/>
            <a:ext cx="2928135" cy="74925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b="1" dirty="0" err="1">
                <a:latin typeface="Segoe UI" panose="020B0502040204020203" pitchFamily="34" charset="0"/>
                <a:cs typeface="Segoe UI" panose="020B0502040204020203" pitchFamily="34" charset="0"/>
              </a:rPr>
              <a:t>Discount</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rate</a:t>
            </a:r>
            <a:endParaRPr lang="es-CO" sz="1800" b="1" dirty="0">
              <a:latin typeface="Segoe UI" panose="020B0502040204020203" pitchFamily="34" charset="0"/>
              <a:cs typeface="Segoe UI" panose="020B0502040204020203" pitchFamily="34" charset="0"/>
            </a:endParaRPr>
          </a:p>
        </p:txBody>
      </p:sp>
      <p:sp>
        <p:nvSpPr>
          <p:cNvPr id="6" name="Rectángulo: esquinas redondeadas 6">
            <a:extLst>
              <a:ext uri="{FF2B5EF4-FFF2-40B4-BE49-F238E27FC236}">
                <a16:creationId xmlns:a16="http://schemas.microsoft.com/office/drawing/2014/main" id="{1CC42B2E-B25E-A244-34F9-047DF70DACEF}"/>
              </a:ext>
            </a:extLst>
          </p:cNvPr>
          <p:cNvSpPr/>
          <p:nvPr/>
        </p:nvSpPr>
        <p:spPr>
          <a:xfrm>
            <a:off x="4061636" y="1722037"/>
            <a:ext cx="7272669" cy="1834302"/>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b="1" dirty="0">
                <a:latin typeface="Segoe UI" panose="020B0502040204020203" pitchFamily="34" charset="0"/>
                <a:cs typeface="Segoe UI" panose="020B0502040204020203" pitchFamily="34" charset="0"/>
              </a:rPr>
              <a:t>Global </a:t>
            </a:r>
            <a:r>
              <a:rPr lang="es-CO" sz="1800" b="1" dirty="0" err="1">
                <a:latin typeface="Segoe UI" panose="020B0502040204020203" pitchFamily="34" charset="0"/>
                <a:cs typeface="Segoe UI" panose="020B0502040204020203" pitchFamily="34" charset="0"/>
              </a:rPr>
              <a:t>discount</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rate</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or</a:t>
            </a:r>
            <a:r>
              <a:rPr lang="es-CO" sz="1800" b="1" dirty="0">
                <a:latin typeface="Segoe UI" panose="020B0502040204020203" pitchFamily="34" charset="0"/>
                <a:cs typeface="Segoe UI" panose="020B0502040204020203" pitchFamily="34" charset="0"/>
              </a:rPr>
              <a:t> social </a:t>
            </a:r>
            <a:r>
              <a:rPr lang="es-CO" sz="1800" b="1" dirty="0" err="1">
                <a:latin typeface="Segoe UI" panose="020B0502040204020203" pitchFamily="34" charset="0"/>
                <a:cs typeface="Segoe UI" panose="020B0502040204020203" pitchFamily="34" charset="0"/>
              </a:rPr>
              <a:t>discount</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rate</a:t>
            </a:r>
            <a:r>
              <a:rPr lang="es-CO" sz="1800" b="1" dirty="0">
                <a:latin typeface="Segoe UI" panose="020B0502040204020203" pitchFamily="34" charset="0"/>
                <a:cs typeface="Segoe UI" panose="020B0502040204020203" pitchFamily="34" charset="0"/>
              </a:rPr>
              <a:t> (SDR) </a:t>
            </a:r>
            <a:r>
              <a:rPr lang="es-CO" sz="1800" b="1" dirty="0" err="1">
                <a:latin typeface="Segoe UI" panose="020B0502040204020203" pitchFamily="34" charset="0"/>
                <a:cs typeface="Segoe UI" panose="020B0502040204020203" pitchFamily="34" charset="0"/>
              </a:rPr>
              <a:t>to</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account</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for</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public</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investments</a:t>
            </a:r>
            <a:r>
              <a:rPr lang="es-CO" sz="1800" b="1" dirty="0">
                <a:latin typeface="Segoe UI" panose="020B0502040204020203" pitchFamily="34" charset="0"/>
                <a:cs typeface="Segoe UI" panose="020B0502040204020203" pitchFamily="34" charset="0"/>
              </a:rPr>
              <a:t>. </a:t>
            </a:r>
            <a:r>
              <a:rPr lang="es-CO" sz="1800" b="1">
                <a:latin typeface="Segoe UI" panose="020B0502040204020203" pitchFamily="34" charset="0"/>
                <a:cs typeface="Segoe UI" panose="020B0502040204020203" pitchFamily="34" charset="0"/>
              </a:rPr>
              <a:t>SDR </a:t>
            </a:r>
            <a:r>
              <a:rPr lang="es-CO" sz="1800" b="1" dirty="0" err="1">
                <a:latin typeface="Segoe UI" panose="020B0502040204020203" pitchFamily="34" charset="0"/>
                <a:cs typeface="Segoe UI" panose="020B0502040204020203" pitchFamily="34" charset="0"/>
              </a:rPr>
              <a:t>is</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the</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expected</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return</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from</a:t>
            </a:r>
            <a:r>
              <a:rPr lang="es-CO" sz="1800" b="1" dirty="0">
                <a:latin typeface="Segoe UI" panose="020B0502040204020203" pitchFamily="34" charset="0"/>
                <a:cs typeface="Segoe UI" panose="020B0502040204020203" pitchFamily="34" charset="0"/>
              </a:rPr>
              <a:t> a central </a:t>
            </a:r>
            <a:r>
              <a:rPr lang="es-CO" sz="1800" b="1" dirty="0" err="1">
                <a:latin typeface="Segoe UI" panose="020B0502040204020203" pitchFamily="34" charset="0"/>
                <a:cs typeface="Segoe UI" panose="020B0502040204020203" pitchFamily="34" charset="0"/>
              </a:rPr>
              <a:t>planner</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perspective</a:t>
            </a:r>
            <a:r>
              <a:rPr lang="es-CO" sz="1800" b="1" dirty="0">
                <a:latin typeface="Segoe UI" panose="020B0502040204020203" pitchFamily="34" charset="0"/>
                <a:cs typeface="Segoe UI" panose="020B0502040204020203" pitchFamily="34" charset="0"/>
              </a:rPr>
              <a:t>. Used </a:t>
            </a:r>
            <a:r>
              <a:rPr lang="es-CO" sz="1800" b="1" dirty="0" err="1">
                <a:latin typeface="Segoe UI" panose="020B0502040204020203" pitchFamily="34" charset="0"/>
                <a:cs typeface="Segoe UI" panose="020B0502040204020203" pitchFamily="34" charset="0"/>
              </a:rPr>
              <a:t>to</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calculate</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the</a:t>
            </a:r>
            <a:r>
              <a:rPr lang="es-CO" sz="1800" b="1" dirty="0">
                <a:latin typeface="Segoe UI" panose="020B0502040204020203" pitchFamily="34" charset="0"/>
                <a:cs typeface="Segoe UI" panose="020B0502040204020203" pitchFamily="34" charset="0"/>
              </a:rPr>
              <a:t> net </a:t>
            </a:r>
            <a:r>
              <a:rPr lang="es-CO" sz="1800" b="1" dirty="0" err="1">
                <a:latin typeface="Segoe UI" panose="020B0502040204020203" pitchFamily="34" charset="0"/>
                <a:cs typeface="Segoe UI" panose="020B0502040204020203" pitchFamily="34" charset="0"/>
              </a:rPr>
              <a:t>present</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value</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of</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costs</a:t>
            </a:r>
            <a:r>
              <a:rPr lang="es-CO" sz="1800" b="1" dirty="0">
                <a:latin typeface="Segoe UI" panose="020B0502040204020203" pitchFamily="34" charset="0"/>
                <a:cs typeface="Segoe UI" panose="020B0502040204020203" pitchFamily="34" charset="0"/>
              </a:rPr>
              <a:t> in </a:t>
            </a:r>
            <a:r>
              <a:rPr lang="es-CO" sz="1800" b="1" dirty="0" err="1">
                <a:latin typeface="Segoe UI" panose="020B0502040204020203" pitchFamily="34" charset="0"/>
                <a:cs typeface="Segoe UI" panose="020B0502040204020203" pitchFamily="34" charset="0"/>
              </a:rPr>
              <a:t>the</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model</a:t>
            </a:r>
            <a:r>
              <a:rPr lang="es-CO" sz="1800" b="1" dirty="0">
                <a:latin typeface="Segoe UI" panose="020B0502040204020203" pitchFamily="34" charset="0"/>
                <a:cs typeface="Segoe UI" panose="020B0502040204020203" pitchFamily="34" charset="0"/>
              </a:rPr>
              <a:t>.</a:t>
            </a:r>
          </a:p>
          <a:p>
            <a:pPr algn="ctr"/>
            <a:endParaRPr lang="es-CO" sz="1800" b="1" dirty="0">
              <a:latin typeface="Segoe UI" panose="020B0502040204020203" pitchFamily="34" charset="0"/>
              <a:cs typeface="Segoe UI" panose="020B0502040204020203" pitchFamily="34" charset="0"/>
            </a:endParaRPr>
          </a:p>
          <a:p>
            <a:pPr algn="ctr"/>
            <a:r>
              <a:rPr lang="es-CO" sz="1800" b="1" dirty="0">
                <a:latin typeface="Segoe UI" panose="020B0502040204020203" pitchFamily="34" charset="0"/>
                <a:cs typeface="Segoe UI" panose="020B0502040204020203" pitchFamily="34" charset="0"/>
              </a:rPr>
              <a:t>Decimal </a:t>
            </a:r>
            <a:r>
              <a:rPr lang="es-CO" sz="1800" b="1" dirty="0" err="1">
                <a:latin typeface="Segoe UI" panose="020B0502040204020203" pitchFamily="34" charset="0"/>
                <a:cs typeface="Segoe UI" panose="020B0502040204020203" pitchFamily="34" charset="0"/>
              </a:rPr>
              <a:t>value</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between</a:t>
            </a:r>
            <a:r>
              <a:rPr lang="es-CO" sz="1800" b="1" dirty="0">
                <a:latin typeface="Segoe UI" panose="020B0502040204020203" pitchFamily="34" charset="0"/>
                <a:cs typeface="Segoe UI" panose="020B0502040204020203" pitchFamily="34" charset="0"/>
              </a:rPr>
              <a:t> 0 and 1</a:t>
            </a:r>
          </a:p>
        </p:txBody>
      </p:sp>
      <p:sp>
        <p:nvSpPr>
          <p:cNvPr id="7" name="CuadroTexto 9">
            <a:extLst>
              <a:ext uri="{FF2B5EF4-FFF2-40B4-BE49-F238E27FC236}">
                <a16:creationId xmlns:a16="http://schemas.microsoft.com/office/drawing/2014/main" id="{710F92CA-B66C-9ED1-DE46-0DA0E79FFFDB}"/>
              </a:ext>
            </a:extLst>
          </p:cNvPr>
          <p:cNvSpPr txBox="1"/>
          <p:nvPr/>
        </p:nvSpPr>
        <p:spPr>
          <a:xfrm>
            <a:off x="758575" y="5922321"/>
            <a:ext cx="10674850" cy="400110"/>
          </a:xfrm>
          <a:prstGeom prst="rect">
            <a:avLst/>
          </a:prstGeom>
          <a:noFill/>
        </p:spPr>
        <p:txBody>
          <a:bodyPr wrap="square" rtlCol="0">
            <a:spAutoFit/>
          </a:bodyPr>
          <a:lstStyle/>
          <a:p>
            <a:r>
              <a:rPr lang="es-CO" sz="2000" b="1" dirty="0" err="1">
                <a:latin typeface="Segoe UI" panose="020B0502040204020203" pitchFamily="34" charset="0"/>
                <a:cs typeface="Segoe UI" panose="020B0502040204020203" pitchFamily="34" charset="0"/>
              </a:rPr>
              <a:t>Potential</a:t>
            </a:r>
            <a:r>
              <a:rPr lang="es-CO" sz="2000" b="1" dirty="0">
                <a:latin typeface="Segoe UI" panose="020B0502040204020203" pitchFamily="34" charset="0"/>
                <a:cs typeface="Segoe UI" panose="020B0502040204020203" pitchFamily="34" charset="0"/>
              </a:rPr>
              <a:t> </a:t>
            </a:r>
            <a:r>
              <a:rPr lang="es-CO" sz="2000" b="1" dirty="0" err="1">
                <a:latin typeface="Segoe UI" panose="020B0502040204020203" pitchFamily="34" charset="0"/>
                <a:cs typeface="Segoe UI" panose="020B0502040204020203" pitchFamily="34" charset="0"/>
              </a:rPr>
              <a:t>sources</a:t>
            </a:r>
            <a:r>
              <a:rPr lang="es-CO" sz="2000" b="1" dirty="0">
                <a:latin typeface="Segoe UI" panose="020B0502040204020203" pitchFamily="34" charset="0"/>
                <a:cs typeface="Segoe UI" panose="020B0502040204020203" pitchFamily="34" charset="0"/>
              </a:rPr>
              <a:t>: </a:t>
            </a:r>
            <a:r>
              <a:rPr lang="es-CO" sz="2000" b="1" dirty="0" err="1">
                <a:latin typeface="Segoe UI" panose="020B0502040204020203" pitchFamily="34" charset="0"/>
                <a:cs typeface="Segoe UI" panose="020B0502040204020203" pitchFamily="34" charset="0"/>
              </a:rPr>
              <a:t>National</a:t>
            </a:r>
            <a:r>
              <a:rPr lang="es-CO" sz="2000" b="1" dirty="0">
                <a:latin typeface="Segoe UI" panose="020B0502040204020203" pitchFamily="34" charset="0"/>
                <a:cs typeface="Segoe UI" panose="020B0502040204020203" pitchFamily="34" charset="0"/>
              </a:rPr>
              <a:t> </a:t>
            </a:r>
            <a:r>
              <a:rPr lang="es-CO" sz="2000" b="1" dirty="0" err="1">
                <a:latin typeface="Segoe UI" panose="020B0502040204020203" pitchFamily="34" charset="0"/>
                <a:cs typeface="Segoe UI" panose="020B0502040204020203" pitchFamily="34" charset="0"/>
              </a:rPr>
              <a:t>energy</a:t>
            </a:r>
            <a:r>
              <a:rPr lang="es-CO" sz="2000" b="1" dirty="0">
                <a:latin typeface="Segoe UI" panose="020B0502040204020203" pitchFamily="34" charset="0"/>
                <a:cs typeface="Segoe UI" panose="020B0502040204020203" pitchFamily="34" charset="0"/>
              </a:rPr>
              <a:t> </a:t>
            </a:r>
            <a:r>
              <a:rPr lang="es-CO" sz="2000" b="1" dirty="0" err="1">
                <a:latin typeface="Segoe UI" panose="020B0502040204020203" pitchFamily="34" charset="0"/>
                <a:cs typeface="Segoe UI" panose="020B0502040204020203" pitchFamily="34" charset="0"/>
              </a:rPr>
              <a:t>planning</a:t>
            </a:r>
            <a:r>
              <a:rPr lang="es-CO" sz="2000" b="1" dirty="0">
                <a:latin typeface="Segoe UI" panose="020B0502040204020203" pitchFamily="34" charset="0"/>
                <a:cs typeface="Segoe UI" panose="020B0502040204020203" pitchFamily="34" charset="0"/>
              </a:rPr>
              <a:t> </a:t>
            </a:r>
            <a:r>
              <a:rPr lang="es-CO" sz="2000" b="1" dirty="0" err="1">
                <a:latin typeface="Segoe UI" panose="020B0502040204020203" pitchFamily="34" charset="0"/>
                <a:cs typeface="Segoe UI" panose="020B0502040204020203" pitchFamily="34" charset="0"/>
              </a:rPr>
              <a:t>assessments</a:t>
            </a:r>
            <a:r>
              <a:rPr lang="es-CO" sz="2000" b="1" dirty="0">
                <a:latin typeface="Segoe UI" panose="020B0502040204020203" pitchFamily="34" charset="0"/>
                <a:cs typeface="Segoe UI" panose="020B0502040204020203" pitchFamily="34" charset="0"/>
              </a:rPr>
              <a:t>, </a:t>
            </a:r>
            <a:r>
              <a:rPr lang="es-CO" sz="2000" b="1" dirty="0" err="1">
                <a:latin typeface="Segoe UI" panose="020B0502040204020203" pitchFamily="34" charset="0"/>
                <a:cs typeface="Segoe UI" panose="020B0502040204020203" pitchFamily="34" charset="0"/>
              </a:rPr>
              <a:t>National</a:t>
            </a:r>
            <a:r>
              <a:rPr lang="es-CO" sz="2000" b="1" dirty="0">
                <a:latin typeface="Segoe UI" panose="020B0502040204020203" pitchFamily="34" charset="0"/>
                <a:cs typeface="Segoe UI" panose="020B0502040204020203" pitchFamily="34" charset="0"/>
              </a:rPr>
              <a:t> </a:t>
            </a:r>
            <a:r>
              <a:rPr lang="es-CO" sz="2000" b="1" dirty="0" err="1">
                <a:latin typeface="Segoe UI" panose="020B0502040204020203" pitchFamily="34" charset="0"/>
                <a:cs typeface="Segoe UI" panose="020B0502040204020203" pitchFamily="34" charset="0"/>
              </a:rPr>
              <a:t>bank</a:t>
            </a:r>
            <a:r>
              <a:rPr lang="es-CO" sz="2000" b="1" dirty="0">
                <a:latin typeface="Segoe UI" panose="020B0502040204020203" pitchFamily="34" charset="0"/>
                <a:cs typeface="Segoe UI" panose="020B0502040204020203" pitchFamily="34" charset="0"/>
              </a:rPr>
              <a:t> </a:t>
            </a:r>
            <a:r>
              <a:rPr lang="es-CO" sz="2000" b="1" dirty="0" err="1">
                <a:latin typeface="Segoe UI" panose="020B0502040204020203" pitchFamily="34" charset="0"/>
                <a:cs typeface="Segoe UI" panose="020B0502040204020203" pitchFamily="34" charset="0"/>
              </a:rPr>
              <a:t>reports</a:t>
            </a:r>
            <a:endParaRPr lang="es-CO" sz="2000" b="1" dirty="0">
              <a:latin typeface="Segoe UI" panose="020B0502040204020203" pitchFamily="34" charset="0"/>
              <a:cs typeface="Segoe UI" panose="020B0502040204020203" pitchFamily="34" charset="0"/>
            </a:endParaRPr>
          </a:p>
        </p:txBody>
      </p:sp>
      <p:sp>
        <p:nvSpPr>
          <p:cNvPr id="8" name="Rectángulo: esquinas redondeadas 2">
            <a:extLst>
              <a:ext uri="{FF2B5EF4-FFF2-40B4-BE49-F238E27FC236}">
                <a16:creationId xmlns:a16="http://schemas.microsoft.com/office/drawing/2014/main" id="{41859F25-E852-1979-E2C7-9445ACFC4CC0}"/>
              </a:ext>
            </a:extLst>
          </p:cNvPr>
          <p:cNvSpPr/>
          <p:nvPr/>
        </p:nvSpPr>
        <p:spPr>
          <a:xfrm>
            <a:off x="630904" y="4143892"/>
            <a:ext cx="2928135" cy="74925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b="1" dirty="0" err="1">
                <a:latin typeface="Segoe UI" panose="020B0502040204020203" pitchFamily="34" charset="0"/>
                <a:cs typeface="Segoe UI" panose="020B0502040204020203" pitchFamily="34" charset="0"/>
              </a:rPr>
              <a:t>Discount</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rate</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Idv</a:t>
            </a:r>
            <a:endParaRPr lang="es-CO" sz="1800" b="1" dirty="0">
              <a:latin typeface="Segoe UI" panose="020B0502040204020203" pitchFamily="34" charset="0"/>
              <a:cs typeface="Segoe UI" panose="020B0502040204020203" pitchFamily="34" charset="0"/>
            </a:endParaRPr>
          </a:p>
        </p:txBody>
      </p:sp>
      <p:sp>
        <p:nvSpPr>
          <p:cNvPr id="9" name="Rectángulo: esquinas redondeadas 6">
            <a:extLst>
              <a:ext uri="{FF2B5EF4-FFF2-40B4-BE49-F238E27FC236}">
                <a16:creationId xmlns:a16="http://schemas.microsoft.com/office/drawing/2014/main" id="{0F885EC7-D1FA-25C9-60FD-C6C594A9B7ED}"/>
              </a:ext>
            </a:extLst>
          </p:cNvPr>
          <p:cNvSpPr/>
          <p:nvPr/>
        </p:nvSpPr>
        <p:spPr>
          <a:xfrm>
            <a:off x="4061637" y="3844450"/>
            <a:ext cx="7272669" cy="1834302"/>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latin typeface="Segoe UI" panose="020B0502040204020203" pitchFamily="34" charset="0"/>
                <a:cs typeface="Segoe UI" panose="020B0502040204020203" pitchFamily="34" charset="0"/>
              </a:rPr>
              <a:t>Individual discount rates or hurdle rates (HR) for every single generation technology. In other words, HR is the expected return from an investor perspective. Used to calculate an annualized cost of capital.</a:t>
            </a:r>
          </a:p>
          <a:p>
            <a:pPr algn="ctr"/>
            <a:endParaRPr lang="es-CO" sz="1800" b="1" dirty="0">
              <a:latin typeface="Segoe UI" panose="020B0502040204020203" pitchFamily="34" charset="0"/>
              <a:cs typeface="Segoe UI" panose="020B0502040204020203" pitchFamily="34" charset="0"/>
            </a:endParaRPr>
          </a:p>
          <a:p>
            <a:pPr algn="ctr"/>
            <a:r>
              <a:rPr lang="es-CO" sz="1800" b="1" dirty="0">
                <a:latin typeface="Segoe UI" panose="020B0502040204020203" pitchFamily="34" charset="0"/>
                <a:cs typeface="Segoe UI" panose="020B0502040204020203" pitchFamily="34" charset="0"/>
              </a:rPr>
              <a:t>Decimal </a:t>
            </a:r>
            <a:r>
              <a:rPr lang="es-CO" sz="1800" b="1" dirty="0" err="1">
                <a:latin typeface="Segoe UI" panose="020B0502040204020203" pitchFamily="34" charset="0"/>
                <a:cs typeface="Segoe UI" panose="020B0502040204020203" pitchFamily="34" charset="0"/>
              </a:rPr>
              <a:t>value</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between</a:t>
            </a:r>
            <a:r>
              <a:rPr lang="es-CO" sz="1800" b="1" dirty="0">
                <a:latin typeface="Segoe UI" panose="020B0502040204020203" pitchFamily="34" charset="0"/>
                <a:cs typeface="Segoe UI" panose="020B0502040204020203" pitchFamily="34" charset="0"/>
              </a:rPr>
              <a:t> 0 and 1</a:t>
            </a:r>
          </a:p>
        </p:txBody>
      </p:sp>
      <p:pic>
        <p:nvPicPr>
          <p:cNvPr id="10" name="synthesize (60)">
            <a:hlinkClick r:id="" action="ppaction://media"/>
            <a:extLst>
              <a:ext uri="{FF2B5EF4-FFF2-40B4-BE49-F238E27FC236}">
                <a16:creationId xmlns:a16="http://schemas.microsoft.com/office/drawing/2014/main" id="{D58E1FEF-C39C-62D6-429D-F7148F9A15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39981" y="275238"/>
            <a:ext cx="887884" cy="887884"/>
          </a:xfrm>
          <a:prstGeom prst="rect">
            <a:avLst/>
          </a:prstGeom>
        </p:spPr>
      </p:pic>
    </p:spTree>
    <p:extLst>
      <p:ext uri="{BB962C8B-B14F-4D97-AF65-F5344CB8AC3E}">
        <p14:creationId xmlns:p14="http://schemas.microsoft.com/office/powerpoint/2010/main" val="243680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8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27</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559668" y="179223"/>
            <a:ext cx="7651304" cy="80461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3.4 References</a:t>
            </a:r>
          </a:p>
        </p:txBody>
      </p:sp>
      <p:sp>
        <p:nvSpPr>
          <p:cNvPr id="4" name="TextBox 3">
            <a:extLst>
              <a:ext uri="{FF2B5EF4-FFF2-40B4-BE49-F238E27FC236}">
                <a16:creationId xmlns:a16="http://schemas.microsoft.com/office/drawing/2014/main" id="{17AD43E5-AB0E-90F8-06FE-CE5A73D64BD4}"/>
              </a:ext>
            </a:extLst>
          </p:cNvPr>
          <p:cNvSpPr txBox="1"/>
          <p:nvPr/>
        </p:nvSpPr>
        <p:spPr>
          <a:xfrm>
            <a:off x="382137" y="1161263"/>
            <a:ext cx="1109563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AutoNum type="arabicPeriod"/>
            </a:pPr>
            <a:r>
              <a:rPr lang="es-CO" sz="1800" kern="100">
                <a:effectLst/>
                <a:latin typeface="Calibri" panose="020F0502020204030204" pitchFamily="34" charset="0"/>
                <a:ea typeface="Calibri" panose="020F0502020204030204" pitchFamily="34" charset="0"/>
                <a:cs typeface="Times New Roman" panose="02020603050405020304" pitchFamily="18" charset="0"/>
              </a:rPr>
              <a:t>Taliotis, Constantinos, Gardumi, Francesco, Shivakumar, Abhishek, Sridharan, Vignesh, Ramos, Eunice, Beltramo, Agnese, … Howells, Mark. (2018, November). Time representation in OSeMOSYS. Zenodo. http://doi.org/10.5281/zenodo.4558793</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8939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a:xfrm flipH="1">
            <a:off x="2892618" y="1"/>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2072812" y="3820416"/>
            <a:ext cx="5404776" cy="1062083"/>
          </a:xfrm>
        </p:spPr>
        <p:txBody>
          <a:bodyPr/>
          <a:lstStyle/>
          <a:p>
            <a:pPr algn="ctr"/>
            <a:r>
              <a:rPr lang="en-US" dirty="0" err="1"/>
              <a:t>www.climatecompatiblegrowth.com</a:t>
            </a:r>
            <a:endParaRPr lang="en-US" dirty="0"/>
          </a:p>
        </p:txBody>
      </p:sp>
      <p:sp>
        <p:nvSpPr>
          <p:cNvPr id="5" name="Rectangle 4">
            <a:extLst>
              <a:ext uri="{FF2B5EF4-FFF2-40B4-BE49-F238E27FC236}">
                <a16:creationId xmlns:a16="http://schemas.microsoft.com/office/drawing/2014/main" id="{B0347511-99B8-8D76-E3EA-14E34AA6B517}"/>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everal logos on a white background&#10;&#10;AI-generated content may be incorrect.">
            <a:extLst>
              <a:ext uri="{FF2B5EF4-FFF2-40B4-BE49-F238E27FC236}">
                <a16:creationId xmlns:a16="http://schemas.microsoft.com/office/drawing/2014/main" id="{87FB0232-BD94-E007-45E6-C8BADA66E1CF}"/>
              </a:ext>
            </a:extLst>
          </p:cNvPr>
          <p:cNvPicPr>
            <a:picLocks noChangeAspect="1"/>
          </p:cNvPicPr>
          <p:nvPr/>
        </p:nvPicPr>
        <p:blipFill>
          <a:blip r:embed="rId3"/>
          <a:stretch>
            <a:fillRect/>
          </a:stretch>
        </p:blipFill>
        <p:spPr>
          <a:xfrm>
            <a:off x="8929172" y="4762500"/>
            <a:ext cx="2965506" cy="1304925"/>
          </a:xfrm>
          <a:prstGeom prst="rect">
            <a:avLst/>
          </a:prstGeom>
        </p:spPr>
      </p:pic>
      <p:sp>
        <p:nvSpPr>
          <p:cNvPr id="8" name="TextBox 7">
            <a:extLst>
              <a:ext uri="{FF2B5EF4-FFF2-40B4-BE49-F238E27FC236}">
                <a16:creationId xmlns:a16="http://schemas.microsoft.com/office/drawing/2014/main" id="{8B9A6A08-36D0-8CC1-D88D-857F1E5DDF1A}"/>
              </a:ext>
            </a:extLst>
          </p:cNvPr>
          <p:cNvSpPr txBox="1"/>
          <p:nvPr/>
        </p:nvSpPr>
        <p:spPr>
          <a:xfrm>
            <a:off x="9239343" y="2751019"/>
            <a:ext cx="2339789" cy="1600438"/>
          </a:xfrm>
          <a:prstGeom prst="rect">
            <a:avLst/>
          </a:prstGeom>
          <a:noFill/>
        </p:spPr>
        <p:txBody>
          <a:bodyPr wrap="square" rtlCol="0" anchor="b">
            <a:spAutoFit/>
          </a:bodyPr>
          <a:lstStyle/>
          <a:p>
            <a:r>
              <a:rPr lang="en-US" dirty="0">
                <a:solidFill>
                  <a:schemeClr val="bg1"/>
                </a:solidFill>
              </a:rPr>
              <a:t>Consolidated by:</a:t>
            </a:r>
          </a:p>
          <a:p>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Fernando Plazas-Niño, Kane Alexander, Hannah Luscombe, Lucy Allington, Carla Cannone,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Pooya</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Hoseinpoori</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Alexander Kell, Adam Hawkes, Mark Howells</a:t>
            </a:r>
            <a:endParaRPr lang="en-US" dirty="0">
              <a:solidFill>
                <a:schemeClr val="bg1"/>
              </a:solidFill>
            </a:endParaRPr>
          </a:p>
        </p:txBody>
      </p:sp>
    </p:spTree>
    <p:extLst>
      <p:ext uri="{BB962C8B-B14F-4D97-AF65-F5344CB8AC3E}">
        <p14:creationId xmlns:p14="http://schemas.microsoft.com/office/powerpoint/2010/main" val="1645726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2" name="Picture 12" descr="Diagram, schematic&#10;&#10;Description automatically generated">
            <a:extLst>
              <a:ext uri="{FF2B5EF4-FFF2-40B4-BE49-F238E27FC236}">
                <a16:creationId xmlns:a16="http://schemas.microsoft.com/office/drawing/2014/main" id="{E41B342E-3EF5-1C7F-97D8-C462F21F7249}"/>
              </a:ext>
            </a:extLst>
          </p:cNvPr>
          <p:cNvPicPr>
            <a:picLocks noGrp="1" noChangeAspect="1"/>
          </p:cNvPicPr>
          <p:nvPr>
            <p:ph idx="1"/>
          </p:nvPr>
        </p:nvPicPr>
        <p:blipFill>
          <a:blip r:embed="rId5"/>
          <a:stretch>
            <a:fillRect/>
          </a:stretch>
        </p:blipFill>
        <p:spPr>
          <a:xfrm>
            <a:off x="662654" y="1091821"/>
            <a:ext cx="10588367" cy="5389417"/>
          </a:xfr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3.1.1 Importance of Generic Naming </a:t>
            </a: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Naming Convention</a:t>
            </a:r>
            <a:endParaRPr lang="en-US" dirty="0">
              <a:cs typeface="Calibri Light" panose="020F0302020204030204"/>
            </a:endParaRPr>
          </a:p>
        </p:txBody>
      </p:sp>
      <p:pic>
        <p:nvPicPr>
          <p:cNvPr id="4" name="synthesize (40)">
            <a:hlinkClick r:id="" action="ppaction://media"/>
            <a:extLst>
              <a:ext uri="{FF2B5EF4-FFF2-40B4-BE49-F238E27FC236}">
                <a16:creationId xmlns:a16="http://schemas.microsoft.com/office/drawing/2014/main" id="{63CD0D69-04A8-7CDB-78EB-5F2C457010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18228" y="67466"/>
            <a:ext cx="902855" cy="902855"/>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41B47495-77BB-BE93-F527-2CA9A33B1BDB}"/>
            </a:ext>
          </a:extLst>
        </p:cNvPr>
        <p:cNvGrpSpPr/>
        <p:nvPr/>
      </p:nvGrpSpPr>
      <p:grpSpPr>
        <a:xfrm>
          <a:off x="0" y="0"/>
          <a:ext cx="0" cy="0"/>
          <a:chOff x="0" y="0"/>
          <a:chExt cx="0" cy="0"/>
        </a:xfrm>
      </p:grpSpPr>
      <p:pic>
        <p:nvPicPr>
          <p:cNvPr id="6" name="Picture 9" descr="Diagram, schematic&#10;&#10;Description automatically generated">
            <a:extLst>
              <a:ext uri="{FF2B5EF4-FFF2-40B4-BE49-F238E27FC236}">
                <a16:creationId xmlns:a16="http://schemas.microsoft.com/office/drawing/2014/main" id="{4C95FC82-BDA0-72A9-AAF9-07414FB4E4E6}"/>
              </a:ext>
            </a:extLst>
          </p:cNvPr>
          <p:cNvPicPr>
            <a:picLocks noGrp="1" noChangeAspect="1"/>
          </p:cNvPicPr>
          <p:nvPr>
            <p:ph idx="1"/>
          </p:nvPr>
        </p:nvPicPr>
        <p:blipFill>
          <a:blip r:embed="rId5"/>
          <a:stretch>
            <a:fillRect/>
          </a:stretch>
        </p:blipFill>
        <p:spPr>
          <a:xfrm>
            <a:off x="789623" y="1062460"/>
            <a:ext cx="10457879" cy="5439541"/>
          </a:xfrm>
        </p:spPr>
      </p:pic>
      <p:sp>
        <p:nvSpPr>
          <p:cNvPr id="3" name="Slide Number Placeholder 1">
            <a:extLst>
              <a:ext uri="{FF2B5EF4-FFF2-40B4-BE49-F238E27FC236}">
                <a16:creationId xmlns:a16="http://schemas.microsoft.com/office/drawing/2014/main" id="{D6D49EE2-2D57-099C-D799-D2161719720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7" name="Rectangle 6">
            <a:extLst>
              <a:ext uri="{FF2B5EF4-FFF2-40B4-BE49-F238E27FC236}">
                <a16:creationId xmlns:a16="http://schemas.microsoft.com/office/drawing/2014/main" id="{32AE1AB6-BBBB-28E5-B930-FACBDB614F62}"/>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3.1.2 Importance of Code Names</a:t>
            </a:r>
          </a:p>
        </p:txBody>
      </p:sp>
      <p:sp>
        <p:nvSpPr>
          <p:cNvPr id="8" name="Title 10">
            <a:extLst>
              <a:ext uri="{FF2B5EF4-FFF2-40B4-BE49-F238E27FC236}">
                <a16:creationId xmlns:a16="http://schemas.microsoft.com/office/drawing/2014/main" id="{9E35D1BE-C12F-AC12-39C2-79AD25C8F55F}"/>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Naming Convention</a:t>
            </a:r>
            <a:endParaRPr lang="en-US" dirty="0">
              <a:cs typeface="Calibri Light" panose="020F0302020204030204"/>
            </a:endParaRPr>
          </a:p>
        </p:txBody>
      </p:sp>
      <p:pic>
        <p:nvPicPr>
          <p:cNvPr id="2" name="synthesize (41)">
            <a:hlinkClick r:id="" action="ppaction://media"/>
            <a:extLst>
              <a:ext uri="{FF2B5EF4-FFF2-40B4-BE49-F238E27FC236}">
                <a16:creationId xmlns:a16="http://schemas.microsoft.com/office/drawing/2014/main" id="{57D38F81-BCCF-EB6A-6754-C02E69A355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02209" y="89350"/>
            <a:ext cx="1062460" cy="1062460"/>
          </a:xfrm>
          <a:prstGeom prst="rect">
            <a:avLst/>
          </a:prstGeom>
        </p:spPr>
      </p:pic>
    </p:spTree>
    <p:extLst>
      <p:ext uri="{BB962C8B-B14F-4D97-AF65-F5344CB8AC3E}">
        <p14:creationId xmlns:p14="http://schemas.microsoft.com/office/powerpoint/2010/main" val="320902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D37E91A-F481-6899-2D4C-852DFCEB966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28BF210-377D-ACF4-82E2-B78F2831B90B}"/>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7" name="Rectangle 6">
            <a:extLst>
              <a:ext uri="{FF2B5EF4-FFF2-40B4-BE49-F238E27FC236}">
                <a16:creationId xmlns:a16="http://schemas.microsoft.com/office/drawing/2014/main" id="{261E1939-7F66-6A7E-93A2-26A9273058CC}"/>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3.1.3 Why use a naming convention?</a:t>
            </a:r>
          </a:p>
        </p:txBody>
      </p:sp>
      <p:sp>
        <p:nvSpPr>
          <p:cNvPr id="8" name="Title 10">
            <a:extLst>
              <a:ext uri="{FF2B5EF4-FFF2-40B4-BE49-F238E27FC236}">
                <a16:creationId xmlns:a16="http://schemas.microsoft.com/office/drawing/2014/main" id="{19662A37-01E6-4DBE-DFD7-B7F82F9D21A2}"/>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Naming Convention</a:t>
            </a:r>
            <a:endParaRPr lang="en-US" dirty="0">
              <a:cs typeface="Calibri Light" panose="020F0302020204030204"/>
            </a:endParaRPr>
          </a:p>
        </p:txBody>
      </p:sp>
      <p:pic>
        <p:nvPicPr>
          <p:cNvPr id="5" name="Picture 9" descr="Diagram, schematic&#10;&#10;Description automatically generated">
            <a:extLst>
              <a:ext uri="{FF2B5EF4-FFF2-40B4-BE49-F238E27FC236}">
                <a16:creationId xmlns:a16="http://schemas.microsoft.com/office/drawing/2014/main" id="{D475D468-C8F1-3EAB-442D-D667A2BC54FC}"/>
              </a:ext>
            </a:extLst>
          </p:cNvPr>
          <p:cNvPicPr>
            <a:picLocks noGrp="1" noChangeAspect="1"/>
          </p:cNvPicPr>
          <p:nvPr>
            <p:ph idx="1"/>
          </p:nvPr>
        </p:nvPicPr>
        <p:blipFill>
          <a:blip r:embed="rId5"/>
          <a:stretch>
            <a:fillRect/>
          </a:stretch>
        </p:blipFill>
        <p:spPr>
          <a:xfrm>
            <a:off x="316571" y="1396097"/>
            <a:ext cx="11283374" cy="5060620"/>
          </a:xfrm>
        </p:spPr>
      </p:pic>
      <p:pic>
        <p:nvPicPr>
          <p:cNvPr id="2" name="synthesize (42)">
            <a:hlinkClick r:id="" action="ppaction://media"/>
            <a:extLst>
              <a:ext uri="{FF2B5EF4-FFF2-40B4-BE49-F238E27FC236}">
                <a16:creationId xmlns:a16="http://schemas.microsoft.com/office/drawing/2014/main" id="{D4D29B1F-D066-98C7-957D-DB6A738E40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27980" y="100982"/>
            <a:ext cx="1027545" cy="1027545"/>
          </a:xfrm>
          <a:prstGeom prst="rect">
            <a:avLst/>
          </a:prstGeom>
        </p:spPr>
      </p:pic>
    </p:spTree>
    <p:extLst>
      <p:ext uri="{BB962C8B-B14F-4D97-AF65-F5344CB8AC3E}">
        <p14:creationId xmlns:p14="http://schemas.microsoft.com/office/powerpoint/2010/main" val="210221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AB39FF5-0B61-C328-BE18-B3D12B4E351F}"/>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EB4D675-B890-8116-FBFF-82E2A928FF7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7" name="Rectangle 6">
            <a:extLst>
              <a:ext uri="{FF2B5EF4-FFF2-40B4-BE49-F238E27FC236}">
                <a16:creationId xmlns:a16="http://schemas.microsoft.com/office/drawing/2014/main" id="{A9C28976-E1BB-7FFB-259D-3BCE264EAC47}"/>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3.1.4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Naming Convention Part 1</a:t>
            </a:r>
          </a:p>
        </p:txBody>
      </p:sp>
      <p:sp>
        <p:nvSpPr>
          <p:cNvPr id="8" name="Title 10">
            <a:extLst>
              <a:ext uri="{FF2B5EF4-FFF2-40B4-BE49-F238E27FC236}">
                <a16:creationId xmlns:a16="http://schemas.microsoft.com/office/drawing/2014/main" id="{2BDA81E7-9517-9875-7203-13AFD37FD3E9}"/>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Naming Convention</a:t>
            </a:r>
            <a:endParaRPr lang="en-US" dirty="0">
              <a:cs typeface="Calibri Light" panose="020F0302020204030204"/>
            </a:endParaRPr>
          </a:p>
        </p:txBody>
      </p:sp>
      <p:sp>
        <p:nvSpPr>
          <p:cNvPr id="17" name="CuadroTexto 2">
            <a:extLst>
              <a:ext uri="{FF2B5EF4-FFF2-40B4-BE49-F238E27FC236}">
                <a16:creationId xmlns:a16="http://schemas.microsoft.com/office/drawing/2014/main" id="{E024E746-60F9-12F3-8950-DB8D0470537E}"/>
              </a:ext>
            </a:extLst>
          </p:cNvPr>
          <p:cNvSpPr txBox="1"/>
          <p:nvPr/>
        </p:nvSpPr>
        <p:spPr>
          <a:xfrm>
            <a:off x="85064" y="1441267"/>
            <a:ext cx="11713235" cy="1446550"/>
          </a:xfrm>
          <a:prstGeom prst="rect">
            <a:avLst/>
          </a:prstGeom>
          <a:noFill/>
        </p:spPr>
        <p:txBody>
          <a:bodyPr wrap="square" rtlCol="0">
            <a:spAutoFit/>
          </a:bodyPr>
          <a:lstStyle/>
          <a:p>
            <a:pPr algn="ctr"/>
            <a:r>
              <a:rPr lang="es-CO" sz="8800" b="1" dirty="0"/>
              <a:t>DEMRESCKNNGS001</a:t>
            </a:r>
          </a:p>
        </p:txBody>
      </p:sp>
      <p:sp>
        <p:nvSpPr>
          <p:cNvPr id="18" name="Cerrar llave 5">
            <a:extLst>
              <a:ext uri="{FF2B5EF4-FFF2-40B4-BE49-F238E27FC236}">
                <a16:creationId xmlns:a16="http://schemas.microsoft.com/office/drawing/2014/main" id="{629165B5-B4E4-0DF9-37CA-E1122834A2FC}"/>
              </a:ext>
            </a:extLst>
          </p:cNvPr>
          <p:cNvSpPr/>
          <p:nvPr/>
        </p:nvSpPr>
        <p:spPr>
          <a:xfrm rot="5400000">
            <a:off x="1198381" y="1716840"/>
            <a:ext cx="478076" cy="2397642"/>
          </a:xfrm>
          <a:prstGeom prst="rightBrace">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19" name="Cerrar llave 6">
            <a:extLst>
              <a:ext uri="{FF2B5EF4-FFF2-40B4-BE49-F238E27FC236}">
                <a16:creationId xmlns:a16="http://schemas.microsoft.com/office/drawing/2014/main" id="{FEE28837-4446-2336-C377-95643003D1E7}"/>
              </a:ext>
            </a:extLst>
          </p:cNvPr>
          <p:cNvSpPr/>
          <p:nvPr/>
        </p:nvSpPr>
        <p:spPr>
          <a:xfrm rot="5400000">
            <a:off x="3613301" y="1827611"/>
            <a:ext cx="478076" cy="2155753"/>
          </a:xfrm>
          <a:prstGeom prst="righ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20" name="Cerrar llave 7">
            <a:extLst>
              <a:ext uri="{FF2B5EF4-FFF2-40B4-BE49-F238E27FC236}">
                <a16:creationId xmlns:a16="http://schemas.microsoft.com/office/drawing/2014/main" id="{66D4A690-1CD5-9DFE-8F44-3756A58E8674}"/>
              </a:ext>
            </a:extLst>
          </p:cNvPr>
          <p:cNvSpPr/>
          <p:nvPr/>
        </p:nvSpPr>
        <p:spPr>
          <a:xfrm rot="5400000">
            <a:off x="6016259" y="1788625"/>
            <a:ext cx="478076" cy="2233725"/>
          </a:xfrm>
          <a:prstGeom prst="rightBrac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21" name="Cerrar llave 9">
            <a:extLst>
              <a:ext uri="{FF2B5EF4-FFF2-40B4-BE49-F238E27FC236}">
                <a16:creationId xmlns:a16="http://schemas.microsoft.com/office/drawing/2014/main" id="{A4EA01BE-1AC6-694D-B600-FF12539FDD93}"/>
              </a:ext>
            </a:extLst>
          </p:cNvPr>
          <p:cNvSpPr/>
          <p:nvPr/>
        </p:nvSpPr>
        <p:spPr>
          <a:xfrm rot="5400000">
            <a:off x="8369599" y="1788626"/>
            <a:ext cx="478076" cy="2233725"/>
          </a:xfrm>
          <a:prstGeom prst="rightBrace">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22" name="CuadroTexto 10">
            <a:extLst>
              <a:ext uri="{FF2B5EF4-FFF2-40B4-BE49-F238E27FC236}">
                <a16:creationId xmlns:a16="http://schemas.microsoft.com/office/drawing/2014/main" id="{75566C5C-4A1E-DFAB-9770-7691BFB92CF3}"/>
              </a:ext>
            </a:extLst>
          </p:cNvPr>
          <p:cNvSpPr txBox="1"/>
          <p:nvPr/>
        </p:nvSpPr>
        <p:spPr>
          <a:xfrm>
            <a:off x="-8608" y="3305633"/>
            <a:ext cx="2687379" cy="2554545"/>
          </a:xfrm>
          <a:prstGeom prst="rect">
            <a:avLst/>
          </a:prstGeom>
          <a:noFill/>
        </p:spPr>
        <p:txBody>
          <a:bodyPr wrap="square" rtlCol="0">
            <a:spAutoFit/>
          </a:bodyPr>
          <a:lstStyle/>
          <a:p>
            <a:pPr algn="ctr"/>
            <a:r>
              <a:rPr lang="es-CO" sz="2000" b="1" dirty="0">
                <a:solidFill>
                  <a:schemeClr val="accent3">
                    <a:lumMod val="25000"/>
                  </a:schemeClr>
                </a:solidFill>
                <a:latin typeface="Segoe UI" panose="020B0502040204020203" pitchFamily="34" charset="0"/>
                <a:cs typeface="Segoe UI" panose="020B0502040204020203" pitchFamily="34" charset="0"/>
              </a:rPr>
              <a:t>Sector/</a:t>
            </a:r>
            <a:r>
              <a:rPr lang="es-CO" sz="2000" b="1" dirty="0" err="1">
                <a:solidFill>
                  <a:schemeClr val="accent3">
                    <a:lumMod val="25000"/>
                  </a:schemeClr>
                </a:solidFill>
                <a:latin typeface="Segoe UI" panose="020B0502040204020203" pitchFamily="34" charset="0"/>
                <a:cs typeface="Segoe UI" panose="020B0502040204020203" pitchFamily="34" charset="0"/>
              </a:rPr>
              <a:t>Category</a:t>
            </a:r>
            <a:endParaRPr lang="es-CO" sz="2000" b="1" dirty="0">
              <a:solidFill>
                <a:schemeClr val="accent3">
                  <a:lumMod val="25000"/>
                </a:schemeClr>
              </a:solidFill>
              <a:latin typeface="Segoe UI" panose="020B0502040204020203" pitchFamily="34" charset="0"/>
              <a:cs typeface="Segoe UI" panose="020B0502040204020203" pitchFamily="34" charset="0"/>
            </a:endParaRPr>
          </a:p>
          <a:p>
            <a:pPr algn="ctr"/>
            <a:endParaRPr lang="es-CO" sz="2000" b="1" dirty="0">
              <a:solidFill>
                <a:schemeClr val="accent3">
                  <a:lumMod val="25000"/>
                </a:schemeClr>
              </a:solidFill>
              <a:latin typeface="Segoe UI" panose="020B0502040204020203" pitchFamily="34" charset="0"/>
              <a:cs typeface="Segoe UI" panose="020B0502040204020203" pitchFamily="34" charset="0"/>
            </a:endParaRPr>
          </a:p>
          <a:p>
            <a:pPr algn="ctr"/>
            <a:r>
              <a:rPr lang="es-CO" sz="2000" b="1" dirty="0" err="1">
                <a:solidFill>
                  <a:schemeClr val="accent3">
                    <a:lumMod val="25000"/>
                  </a:schemeClr>
                </a:solidFill>
                <a:latin typeface="Segoe UI" panose="020B0502040204020203" pitchFamily="34" charset="0"/>
                <a:cs typeface="Segoe UI" panose="020B0502040204020203" pitchFamily="34" charset="0"/>
              </a:rPr>
              <a:t>Examples</a:t>
            </a:r>
            <a:r>
              <a:rPr lang="es-CO" sz="2000" b="1" dirty="0">
                <a:solidFill>
                  <a:schemeClr val="accent3">
                    <a:lumMod val="25000"/>
                  </a:schemeClr>
                </a:solidFill>
                <a:latin typeface="Segoe UI" panose="020B0502040204020203" pitchFamily="34" charset="0"/>
                <a:cs typeface="Segoe UI" panose="020B0502040204020203" pitchFamily="34" charset="0"/>
              </a:rPr>
              <a:t>:</a:t>
            </a:r>
          </a:p>
          <a:p>
            <a:pPr algn="ctr"/>
            <a:r>
              <a:rPr lang="es-CO" sz="2000" b="1" dirty="0">
                <a:solidFill>
                  <a:schemeClr val="accent3">
                    <a:lumMod val="25000"/>
                  </a:schemeClr>
                </a:solidFill>
                <a:latin typeface="Segoe UI" panose="020B0502040204020203" pitchFamily="34" charset="0"/>
                <a:cs typeface="Segoe UI" panose="020B0502040204020203" pitchFamily="34" charset="0"/>
              </a:rPr>
              <a:t>DEM=</a:t>
            </a:r>
            <a:r>
              <a:rPr lang="es-CO" sz="2000" b="1" dirty="0" err="1">
                <a:solidFill>
                  <a:schemeClr val="accent3">
                    <a:lumMod val="25000"/>
                  </a:schemeClr>
                </a:solidFill>
                <a:latin typeface="Segoe UI" panose="020B0502040204020203" pitchFamily="34" charset="0"/>
                <a:cs typeface="Segoe UI" panose="020B0502040204020203" pitchFamily="34" charset="0"/>
              </a:rPr>
              <a:t>Demand</a:t>
            </a:r>
            <a:endParaRPr lang="es-CO" sz="2000" b="1" dirty="0">
              <a:solidFill>
                <a:schemeClr val="accent3">
                  <a:lumMod val="25000"/>
                </a:schemeClr>
              </a:solidFill>
              <a:latin typeface="Segoe UI" panose="020B0502040204020203" pitchFamily="34" charset="0"/>
              <a:cs typeface="Segoe UI" panose="020B0502040204020203" pitchFamily="34" charset="0"/>
            </a:endParaRPr>
          </a:p>
          <a:p>
            <a:pPr algn="ctr"/>
            <a:r>
              <a:rPr lang="es-CO" sz="2000" b="1" dirty="0">
                <a:solidFill>
                  <a:schemeClr val="accent3">
                    <a:lumMod val="25000"/>
                  </a:schemeClr>
                </a:solidFill>
                <a:latin typeface="Segoe UI" panose="020B0502040204020203" pitchFamily="34" charset="0"/>
                <a:cs typeface="Segoe UI" panose="020B0502040204020203" pitchFamily="34" charset="0"/>
              </a:rPr>
              <a:t>PWR=</a:t>
            </a:r>
            <a:r>
              <a:rPr lang="es-CO" sz="2000" b="1" dirty="0" err="1">
                <a:solidFill>
                  <a:schemeClr val="accent3">
                    <a:lumMod val="25000"/>
                  </a:schemeClr>
                </a:solidFill>
                <a:latin typeface="Segoe UI" panose="020B0502040204020203" pitchFamily="34" charset="0"/>
                <a:cs typeface="Segoe UI" panose="020B0502040204020203" pitchFamily="34" charset="0"/>
              </a:rPr>
              <a:t>Power</a:t>
            </a:r>
            <a:endParaRPr lang="es-CO" sz="2000" b="1" dirty="0">
              <a:solidFill>
                <a:schemeClr val="accent3">
                  <a:lumMod val="25000"/>
                </a:schemeClr>
              </a:solidFill>
              <a:latin typeface="Segoe UI" panose="020B0502040204020203" pitchFamily="34" charset="0"/>
              <a:cs typeface="Segoe UI" panose="020B0502040204020203" pitchFamily="34" charset="0"/>
            </a:endParaRPr>
          </a:p>
          <a:p>
            <a:pPr algn="ctr"/>
            <a:r>
              <a:rPr lang="es-CO" sz="2000" b="1" dirty="0">
                <a:solidFill>
                  <a:schemeClr val="accent3">
                    <a:lumMod val="25000"/>
                  </a:schemeClr>
                </a:solidFill>
                <a:latin typeface="Segoe UI" panose="020B0502040204020203" pitchFamily="34" charset="0"/>
                <a:cs typeface="Segoe UI" panose="020B0502040204020203" pitchFamily="34" charset="0"/>
              </a:rPr>
              <a:t>MIN=</a:t>
            </a:r>
            <a:r>
              <a:rPr lang="es-CO" sz="2000" b="1" dirty="0" err="1">
                <a:solidFill>
                  <a:schemeClr val="accent3">
                    <a:lumMod val="25000"/>
                  </a:schemeClr>
                </a:solidFill>
                <a:latin typeface="Segoe UI" panose="020B0502040204020203" pitchFamily="34" charset="0"/>
                <a:cs typeface="Segoe UI" panose="020B0502040204020203" pitchFamily="34" charset="0"/>
              </a:rPr>
              <a:t>Mining</a:t>
            </a:r>
            <a:endParaRPr lang="es-CO" sz="2000" b="1" dirty="0">
              <a:solidFill>
                <a:schemeClr val="accent3">
                  <a:lumMod val="25000"/>
                </a:schemeClr>
              </a:solidFill>
              <a:latin typeface="Segoe UI" panose="020B0502040204020203" pitchFamily="34" charset="0"/>
              <a:cs typeface="Segoe UI" panose="020B0502040204020203" pitchFamily="34" charset="0"/>
            </a:endParaRPr>
          </a:p>
          <a:p>
            <a:pPr algn="ctr"/>
            <a:r>
              <a:rPr lang="es-CO" sz="2000" b="1" dirty="0">
                <a:solidFill>
                  <a:schemeClr val="accent3">
                    <a:lumMod val="25000"/>
                  </a:schemeClr>
                </a:solidFill>
                <a:latin typeface="Segoe UI" panose="020B0502040204020203" pitchFamily="34" charset="0"/>
                <a:cs typeface="Segoe UI" panose="020B0502040204020203" pitchFamily="34" charset="0"/>
              </a:rPr>
              <a:t>IMP=</a:t>
            </a:r>
            <a:r>
              <a:rPr lang="es-CO" sz="2000" b="1" dirty="0" err="1">
                <a:solidFill>
                  <a:schemeClr val="accent3">
                    <a:lumMod val="25000"/>
                  </a:schemeClr>
                </a:solidFill>
                <a:latin typeface="Segoe UI" panose="020B0502040204020203" pitchFamily="34" charset="0"/>
                <a:cs typeface="Segoe UI" panose="020B0502040204020203" pitchFamily="34" charset="0"/>
              </a:rPr>
              <a:t>Imports</a:t>
            </a:r>
            <a:endParaRPr lang="es-CO" sz="2000" b="1" dirty="0">
              <a:solidFill>
                <a:schemeClr val="accent3">
                  <a:lumMod val="25000"/>
                </a:schemeClr>
              </a:solidFill>
              <a:latin typeface="Segoe UI" panose="020B0502040204020203" pitchFamily="34" charset="0"/>
              <a:cs typeface="Segoe UI" panose="020B0502040204020203" pitchFamily="34" charset="0"/>
            </a:endParaRPr>
          </a:p>
          <a:p>
            <a:pPr algn="ctr"/>
            <a:r>
              <a:rPr lang="es-CO" sz="2000" b="1" dirty="0">
                <a:solidFill>
                  <a:schemeClr val="accent3">
                    <a:lumMod val="25000"/>
                  </a:schemeClr>
                </a:solidFill>
                <a:latin typeface="Segoe UI" panose="020B0502040204020203" pitchFamily="34" charset="0"/>
                <a:cs typeface="Segoe UI" panose="020B0502040204020203" pitchFamily="34" charset="0"/>
              </a:rPr>
              <a:t>UPS=</a:t>
            </a:r>
            <a:r>
              <a:rPr lang="es-CO" sz="2000" b="1" dirty="0" err="1">
                <a:solidFill>
                  <a:schemeClr val="accent3">
                    <a:lumMod val="25000"/>
                  </a:schemeClr>
                </a:solidFill>
                <a:latin typeface="Segoe UI" panose="020B0502040204020203" pitchFamily="34" charset="0"/>
                <a:cs typeface="Segoe UI" panose="020B0502040204020203" pitchFamily="34" charset="0"/>
              </a:rPr>
              <a:t>Upstream</a:t>
            </a:r>
            <a:endParaRPr lang="es-CO" sz="2000" b="1" dirty="0">
              <a:solidFill>
                <a:schemeClr val="accent3">
                  <a:lumMod val="25000"/>
                </a:schemeClr>
              </a:solidFill>
              <a:latin typeface="Segoe UI" panose="020B0502040204020203" pitchFamily="34" charset="0"/>
              <a:cs typeface="Segoe UI" panose="020B0502040204020203" pitchFamily="34" charset="0"/>
            </a:endParaRPr>
          </a:p>
        </p:txBody>
      </p:sp>
      <p:sp>
        <p:nvSpPr>
          <p:cNvPr id="23" name="CuadroTexto 11">
            <a:extLst>
              <a:ext uri="{FF2B5EF4-FFF2-40B4-BE49-F238E27FC236}">
                <a16:creationId xmlns:a16="http://schemas.microsoft.com/office/drawing/2014/main" id="{2410BD5F-D854-BCED-B71A-CE234197BB76}"/>
              </a:ext>
            </a:extLst>
          </p:cNvPr>
          <p:cNvSpPr txBox="1"/>
          <p:nvPr/>
        </p:nvSpPr>
        <p:spPr>
          <a:xfrm>
            <a:off x="2498013" y="3357786"/>
            <a:ext cx="2687379" cy="2246769"/>
          </a:xfrm>
          <a:prstGeom prst="rect">
            <a:avLst/>
          </a:prstGeom>
          <a:noFill/>
        </p:spPr>
        <p:txBody>
          <a:bodyPr wrap="square" rtlCol="0">
            <a:spAutoFit/>
          </a:bodyPr>
          <a:lstStyle/>
          <a:p>
            <a:pPr algn="ctr"/>
            <a:r>
              <a:rPr lang="es-CO" sz="2000" b="1" dirty="0">
                <a:solidFill>
                  <a:srgbClr val="00B050"/>
                </a:solidFill>
                <a:latin typeface="Segoe UI" panose="020B0502040204020203" pitchFamily="34" charset="0"/>
                <a:cs typeface="Segoe UI" panose="020B0502040204020203" pitchFamily="34" charset="0"/>
              </a:rPr>
              <a:t>Subsector</a:t>
            </a:r>
          </a:p>
          <a:p>
            <a:pPr algn="ctr"/>
            <a:endParaRPr lang="es-CO" sz="2000" b="1" dirty="0">
              <a:solidFill>
                <a:srgbClr val="00B050"/>
              </a:solidFill>
              <a:latin typeface="Segoe UI" panose="020B0502040204020203" pitchFamily="34" charset="0"/>
              <a:cs typeface="Segoe UI" panose="020B0502040204020203" pitchFamily="34" charset="0"/>
            </a:endParaRPr>
          </a:p>
          <a:p>
            <a:pPr algn="ctr"/>
            <a:r>
              <a:rPr lang="es-CO" sz="2000" b="1" dirty="0" err="1">
                <a:solidFill>
                  <a:srgbClr val="00B050"/>
                </a:solidFill>
                <a:latin typeface="Segoe UI" panose="020B0502040204020203" pitchFamily="34" charset="0"/>
                <a:cs typeface="Segoe UI" panose="020B0502040204020203" pitchFamily="34" charset="0"/>
              </a:rPr>
              <a:t>Examples</a:t>
            </a:r>
            <a:r>
              <a:rPr lang="es-CO" sz="2000" b="1" dirty="0">
                <a:solidFill>
                  <a:srgbClr val="00B050"/>
                </a:solidFill>
                <a:latin typeface="Segoe UI" panose="020B0502040204020203" pitchFamily="34" charset="0"/>
                <a:cs typeface="Segoe UI" panose="020B0502040204020203" pitchFamily="34" charset="0"/>
              </a:rPr>
              <a:t>:</a:t>
            </a:r>
          </a:p>
          <a:p>
            <a:pPr algn="ctr"/>
            <a:r>
              <a:rPr lang="es-CO" sz="2000" b="1" dirty="0">
                <a:solidFill>
                  <a:srgbClr val="00B050"/>
                </a:solidFill>
                <a:latin typeface="Segoe UI" panose="020B0502040204020203" pitchFamily="34" charset="0"/>
                <a:cs typeface="Segoe UI" panose="020B0502040204020203" pitchFamily="34" charset="0"/>
              </a:rPr>
              <a:t>RES=</a:t>
            </a:r>
            <a:r>
              <a:rPr lang="es-CO" sz="2000" b="1" dirty="0" err="1">
                <a:solidFill>
                  <a:srgbClr val="00B050"/>
                </a:solidFill>
                <a:latin typeface="Segoe UI" panose="020B0502040204020203" pitchFamily="34" charset="0"/>
                <a:cs typeface="Segoe UI" panose="020B0502040204020203" pitchFamily="34" charset="0"/>
              </a:rPr>
              <a:t>Residential</a:t>
            </a:r>
            <a:endParaRPr lang="es-CO" sz="2000" b="1" dirty="0">
              <a:solidFill>
                <a:srgbClr val="00B050"/>
              </a:solidFill>
              <a:latin typeface="Segoe UI" panose="020B0502040204020203" pitchFamily="34" charset="0"/>
              <a:cs typeface="Segoe UI" panose="020B0502040204020203" pitchFamily="34" charset="0"/>
            </a:endParaRPr>
          </a:p>
          <a:p>
            <a:pPr algn="ctr"/>
            <a:r>
              <a:rPr lang="es-CO" sz="2000" b="1" dirty="0">
                <a:solidFill>
                  <a:srgbClr val="00B050"/>
                </a:solidFill>
                <a:latin typeface="Segoe UI" panose="020B0502040204020203" pitchFamily="34" charset="0"/>
                <a:cs typeface="Segoe UI" panose="020B0502040204020203" pitchFamily="34" charset="0"/>
              </a:rPr>
              <a:t>IND=</a:t>
            </a:r>
            <a:r>
              <a:rPr lang="es-CO" sz="2000" b="1" dirty="0" err="1">
                <a:solidFill>
                  <a:srgbClr val="00B050"/>
                </a:solidFill>
                <a:latin typeface="Segoe UI" panose="020B0502040204020203" pitchFamily="34" charset="0"/>
                <a:cs typeface="Segoe UI" panose="020B0502040204020203" pitchFamily="34" charset="0"/>
              </a:rPr>
              <a:t>Industry</a:t>
            </a:r>
            <a:endParaRPr lang="es-CO" sz="2000" b="1" dirty="0">
              <a:solidFill>
                <a:srgbClr val="00B050"/>
              </a:solidFill>
              <a:latin typeface="Segoe UI" panose="020B0502040204020203" pitchFamily="34" charset="0"/>
              <a:cs typeface="Segoe UI" panose="020B0502040204020203" pitchFamily="34" charset="0"/>
            </a:endParaRPr>
          </a:p>
          <a:p>
            <a:pPr algn="ctr"/>
            <a:r>
              <a:rPr lang="es-CO" sz="2000" b="1" dirty="0">
                <a:solidFill>
                  <a:srgbClr val="00B050"/>
                </a:solidFill>
                <a:latin typeface="Segoe UI" panose="020B0502040204020203" pitchFamily="34" charset="0"/>
                <a:cs typeface="Segoe UI" panose="020B0502040204020203" pitchFamily="34" charset="0"/>
              </a:rPr>
              <a:t>TRA=</a:t>
            </a:r>
            <a:r>
              <a:rPr lang="es-CO" sz="2000" b="1" dirty="0" err="1">
                <a:solidFill>
                  <a:srgbClr val="00B050"/>
                </a:solidFill>
                <a:latin typeface="Segoe UI" panose="020B0502040204020203" pitchFamily="34" charset="0"/>
                <a:cs typeface="Segoe UI" panose="020B0502040204020203" pitchFamily="34" charset="0"/>
              </a:rPr>
              <a:t>Transport</a:t>
            </a:r>
            <a:endParaRPr lang="es-CO" sz="2000" b="1" dirty="0">
              <a:solidFill>
                <a:srgbClr val="00B050"/>
              </a:solidFill>
              <a:latin typeface="Segoe UI" panose="020B0502040204020203" pitchFamily="34" charset="0"/>
              <a:cs typeface="Segoe UI" panose="020B0502040204020203" pitchFamily="34" charset="0"/>
            </a:endParaRPr>
          </a:p>
          <a:p>
            <a:pPr algn="ctr"/>
            <a:r>
              <a:rPr lang="es-CO" sz="2000" b="1" dirty="0">
                <a:solidFill>
                  <a:srgbClr val="00B050"/>
                </a:solidFill>
                <a:latin typeface="Segoe UI" panose="020B0502040204020203" pitchFamily="34" charset="0"/>
                <a:cs typeface="Segoe UI" panose="020B0502040204020203" pitchFamily="34" charset="0"/>
              </a:rPr>
              <a:t>COM=</a:t>
            </a:r>
            <a:r>
              <a:rPr lang="es-CO" sz="2000" b="1" dirty="0" err="1">
                <a:solidFill>
                  <a:srgbClr val="00B050"/>
                </a:solidFill>
                <a:latin typeface="Segoe UI" panose="020B0502040204020203" pitchFamily="34" charset="0"/>
                <a:cs typeface="Segoe UI" panose="020B0502040204020203" pitchFamily="34" charset="0"/>
              </a:rPr>
              <a:t>Commercial</a:t>
            </a:r>
            <a:endParaRPr lang="es-CO" sz="2000" b="1" dirty="0">
              <a:solidFill>
                <a:srgbClr val="00B050"/>
              </a:solidFill>
              <a:latin typeface="Segoe UI" panose="020B0502040204020203" pitchFamily="34" charset="0"/>
              <a:cs typeface="Segoe UI" panose="020B0502040204020203" pitchFamily="34" charset="0"/>
            </a:endParaRPr>
          </a:p>
        </p:txBody>
      </p:sp>
      <p:sp>
        <p:nvSpPr>
          <p:cNvPr id="24" name="CuadroTexto 12">
            <a:extLst>
              <a:ext uri="{FF2B5EF4-FFF2-40B4-BE49-F238E27FC236}">
                <a16:creationId xmlns:a16="http://schemas.microsoft.com/office/drawing/2014/main" id="{A132D63C-DD9D-9B3E-0178-23F7FE2574FA}"/>
              </a:ext>
            </a:extLst>
          </p:cNvPr>
          <p:cNvSpPr txBox="1"/>
          <p:nvPr/>
        </p:nvSpPr>
        <p:spPr>
          <a:xfrm>
            <a:off x="5089695" y="3357786"/>
            <a:ext cx="2432203" cy="2246769"/>
          </a:xfrm>
          <a:prstGeom prst="rect">
            <a:avLst/>
          </a:prstGeom>
          <a:noFill/>
        </p:spPr>
        <p:txBody>
          <a:bodyPr wrap="square" rtlCol="0">
            <a:spAutoFit/>
          </a:bodyPr>
          <a:lstStyle/>
          <a:p>
            <a:pPr algn="ctr"/>
            <a:r>
              <a:rPr lang="es-CO" sz="2000" b="1" dirty="0">
                <a:solidFill>
                  <a:schemeClr val="accent6">
                    <a:lumMod val="75000"/>
                  </a:schemeClr>
                </a:solidFill>
                <a:latin typeface="Segoe UI" panose="020B0502040204020203" pitchFamily="34" charset="0"/>
                <a:cs typeface="Segoe UI" panose="020B0502040204020203" pitchFamily="34" charset="0"/>
              </a:rPr>
              <a:t>Energy </a:t>
            </a:r>
            <a:r>
              <a:rPr lang="es-CO" sz="2000" b="1" dirty="0" err="1">
                <a:solidFill>
                  <a:schemeClr val="accent6">
                    <a:lumMod val="75000"/>
                  </a:schemeClr>
                </a:solidFill>
                <a:latin typeface="Segoe UI" panose="020B0502040204020203" pitchFamily="34" charset="0"/>
                <a:cs typeface="Segoe UI" panose="020B0502040204020203" pitchFamily="34" charset="0"/>
              </a:rPr>
              <a:t>service</a:t>
            </a:r>
            <a:endParaRPr lang="es-CO" sz="2000" b="1" dirty="0">
              <a:solidFill>
                <a:schemeClr val="accent6">
                  <a:lumMod val="75000"/>
                </a:schemeClr>
              </a:solidFill>
              <a:latin typeface="Segoe UI" panose="020B0502040204020203" pitchFamily="34" charset="0"/>
              <a:cs typeface="Segoe UI" panose="020B0502040204020203" pitchFamily="34" charset="0"/>
            </a:endParaRPr>
          </a:p>
          <a:p>
            <a:pPr algn="ctr"/>
            <a:endParaRPr lang="es-CO" sz="2000" b="1" dirty="0">
              <a:solidFill>
                <a:schemeClr val="accent6">
                  <a:lumMod val="75000"/>
                </a:schemeClr>
              </a:solidFill>
              <a:latin typeface="Segoe UI" panose="020B0502040204020203" pitchFamily="34" charset="0"/>
              <a:cs typeface="Segoe UI" panose="020B0502040204020203" pitchFamily="34" charset="0"/>
            </a:endParaRPr>
          </a:p>
          <a:p>
            <a:pPr algn="ctr"/>
            <a:r>
              <a:rPr lang="es-CO" sz="2000" b="1" dirty="0" err="1">
                <a:solidFill>
                  <a:schemeClr val="accent6">
                    <a:lumMod val="75000"/>
                  </a:schemeClr>
                </a:solidFill>
                <a:latin typeface="Segoe UI" panose="020B0502040204020203" pitchFamily="34" charset="0"/>
                <a:cs typeface="Segoe UI" panose="020B0502040204020203" pitchFamily="34" charset="0"/>
              </a:rPr>
              <a:t>Examples</a:t>
            </a:r>
            <a:r>
              <a:rPr lang="es-CO" sz="2000" b="1" dirty="0">
                <a:solidFill>
                  <a:schemeClr val="accent6">
                    <a:lumMod val="75000"/>
                  </a:schemeClr>
                </a:solidFill>
                <a:latin typeface="Segoe UI" panose="020B0502040204020203" pitchFamily="34" charset="0"/>
                <a:cs typeface="Segoe UI" panose="020B0502040204020203" pitchFamily="34" charset="0"/>
              </a:rPr>
              <a:t>:</a:t>
            </a:r>
          </a:p>
          <a:p>
            <a:pPr algn="ctr"/>
            <a:r>
              <a:rPr lang="es-CO" sz="2000" b="1" dirty="0">
                <a:solidFill>
                  <a:schemeClr val="accent6">
                    <a:lumMod val="75000"/>
                  </a:schemeClr>
                </a:solidFill>
                <a:latin typeface="Segoe UI" panose="020B0502040204020203" pitchFamily="34" charset="0"/>
                <a:cs typeface="Segoe UI" panose="020B0502040204020203" pitchFamily="34" charset="0"/>
              </a:rPr>
              <a:t>CKN= </a:t>
            </a:r>
            <a:r>
              <a:rPr lang="es-CO" sz="2000" b="1" dirty="0" err="1">
                <a:solidFill>
                  <a:schemeClr val="accent6">
                    <a:lumMod val="75000"/>
                  </a:schemeClr>
                </a:solidFill>
                <a:latin typeface="Segoe UI" panose="020B0502040204020203" pitchFamily="34" charset="0"/>
                <a:cs typeface="Segoe UI" panose="020B0502040204020203" pitchFamily="34" charset="0"/>
              </a:rPr>
              <a:t>Cooking</a:t>
            </a:r>
            <a:endParaRPr lang="es-CO" sz="2000" b="1" dirty="0">
              <a:solidFill>
                <a:schemeClr val="accent6">
                  <a:lumMod val="75000"/>
                </a:schemeClr>
              </a:solidFill>
              <a:latin typeface="Segoe UI" panose="020B0502040204020203" pitchFamily="34" charset="0"/>
              <a:cs typeface="Segoe UI" panose="020B0502040204020203" pitchFamily="34" charset="0"/>
            </a:endParaRPr>
          </a:p>
          <a:p>
            <a:pPr algn="ctr"/>
            <a:r>
              <a:rPr lang="es-CO" sz="2000" b="1" dirty="0">
                <a:solidFill>
                  <a:schemeClr val="accent6">
                    <a:lumMod val="75000"/>
                  </a:schemeClr>
                </a:solidFill>
                <a:latin typeface="Segoe UI" panose="020B0502040204020203" pitchFamily="34" charset="0"/>
                <a:cs typeface="Segoe UI" panose="020B0502040204020203" pitchFamily="34" charset="0"/>
              </a:rPr>
              <a:t>CAR= Car </a:t>
            </a:r>
            <a:r>
              <a:rPr lang="es-CO" sz="2000" b="1" dirty="0" err="1">
                <a:solidFill>
                  <a:schemeClr val="accent6">
                    <a:lumMod val="75000"/>
                  </a:schemeClr>
                </a:solidFill>
                <a:latin typeface="Segoe UI" panose="020B0502040204020203" pitchFamily="34" charset="0"/>
                <a:cs typeface="Segoe UI" panose="020B0502040204020203" pitchFamily="34" charset="0"/>
              </a:rPr>
              <a:t>transport</a:t>
            </a:r>
            <a:r>
              <a:rPr lang="es-CO" sz="2000" b="1" dirty="0">
                <a:solidFill>
                  <a:schemeClr val="accent6">
                    <a:lumMod val="75000"/>
                  </a:schemeClr>
                </a:solidFill>
                <a:latin typeface="Segoe UI" panose="020B0502040204020203" pitchFamily="34" charset="0"/>
                <a:cs typeface="Segoe UI" panose="020B0502040204020203" pitchFamily="34" charset="0"/>
              </a:rPr>
              <a:t> </a:t>
            </a:r>
            <a:r>
              <a:rPr lang="es-CO" sz="2000" b="1" dirty="0" err="1">
                <a:solidFill>
                  <a:schemeClr val="accent6">
                    <a:lumMod val="75000"/>
                  </a:schemeClr>
                </a:solidFill>
                <a:latin typeface="Segoe UI" panose="020B0502040204020203" pitchFamily="34" charset="0"/>
                <a:cs typeface="Segoe UI" panose="020B0502040204020203" pitchFamily="34" charset="0"/>
              </a:rPr>
              <a:t>demand</a:t>
            </a:r>
            <a:endParaRPr lang="es-CO" sz="2000" b="1" dirty="0">
              <a:solidFill>
                <a:schemeClr val="accent6">
                  <a:lumMod val="75000"/>
                </a:schemeClr>
              </a:solidFill>
              <a:latin typeface="Segoe UI" panose="020B0502040204020203" pitchFamily="34" charset="0"/>
              <a:cs typeface="Segoe UI" panose="020B0502040204020203" pitchFamily="34" charset="0"/>
            </a:endParaRPr>
          </a:p>
          <a:p>
            <a:pPr algn="ctr"/>
            <a:r>
              <a:rPr lang="es-CO" sz="2000" b="1" dirty="0">
                <a:solidFill>
                  <a:schemeClr val="accent6">
                    <a:lumMod val="75000"/>
                  </a:schemeClr>
                </a:solidFill>
                <a:latin typeface="Segoe UI" panose="020B0502040204020203" pitchFamily="34" charset="0"/>
                <a:cs typeface="Segoe UI" panose="020B0502040204020203" pitchFamily="34" charset="0"/>
              </a:rPr>
              <a:t>HET=</a:t>
            </a:r>
            <a:r>
              <a:rPr lang="es-CO" sz="2000" b="1" dirty="0" err="1">
                <a:solidFill>
                  <a:schemeClr val="accent6">
                    <a:lumMod val="75000"/>
                  </a:schemeClr>
                </a:solidFill>
                <a:latin typeface="Segoe UI" panose="020B0502040204020203" pitchFamily="34" charset="0"/>
                <a:cs typeface="Segoe UI" panose="020B0502040204020203" pitchFamily="34" charset="0"/>
              </a:rPr>
              <a:t>heating</a:t>
            </a:r>
            <a:endParaRPr lang="es-CO" sz="2000" b="1" dirty="0">
              <a:solidFill>
                <a:schemeClr val="accent6">
                  <a:lumMod val="75000"/>
                </a:schemeClr>
              </a:solidFill>
              <a:latin typeface="Segoe UI" panose="020B0502040204020203" pitchFamily="34" charset="0"/>
              <a:cs typeface="Segoe UI" panose="020B0502040204020203" pitchFamily="34" charset="0"/>
            </a:endParaRPr>
          </a:p>
        </p:txBody>
      </p:sp>
      <p:sp>
        <p:nvSpPr>
          <p:cNvPr id="25" name="CuadroTexto 13">
            <a:extLst>
              <a:ext uri="{FF2B5EF4-FFF2-40B4-BE49-F238E27FC236}">
                <a16:creationId xmlns:a16="http://schemas.microsoft.com/office/drawing/2014/main" id="{5A97AD16-B103-A4D7-0CB6-614EBB8D58CE}"/>
              </a:ext>
            </a:extLst>
          </p:cNvPr>
          <p:cNvSpPr txBox="1"/>
          <p:nvPr/>
        </p:nvSpPr>
        <p:spPr>
          <a:xfrm>
            <a:off x="7362419" y="3357786"/>
            <a:ext cx="2687379" cy="1938992"/>
          </a:xfrm>
          <a:prstGeom prst="rect">
            <a:avLst/>
          </a:prstGeom>
          <a:noFill/>
        </p:spPr>
        <p:txBody>
          <a:bodyPr wrap="square" rtlCol="0">
            <a:spAutoFit/>
          </a:bodyPr>
          <a:lstStyle/>
          <a:p>
            <a:pPr algn="ctr"/>
            <a:r>
              <a:rPr lang="es-CO" sz="2000" b="1" dirty="0">
                <a:solidFill>
                  <a:srgbClr val="7030A0"/>
                </a:solidFill>
                <a:latin typeface="Segoe UI" panose="020B0502040204020203" pitchFamily="34" charset="0"/>
                <a:cs typeface="Segoe UI" panose="020B0502040204020203" pitchFamily="34" charset="0"/>
              </a:rPr>
              <a:t>Input fuel</a:t>
            </a:r>
          </a:p>
          <a:p>
            <a:pPr algn="ctr"/>
            <a:endParaRPr lang="es-CO" sz="2000" b="1" dirty="0">
              <a:solidFill>
                <a:srgbClr val="7030A0"/>
              </a:solidFill>
              <a:latin typeface="Segoe UI" panose="020B0502040204020203" pitchFamily="34" charset="0"/>
              <a:cs typeface="Segoe UI" panose="020B0502040204020203" pitchFamily="34" charset="0"/>
            </a:endParaRPr>
          </a:p>
          <a:p>
            <a:pPr algn="ctr"/>
            <a:r>
              <a:rPr lang="es-CO" sz="2000" b="1" dirty="0" err="1">
                <a:solidFill>
                  <a:srgbClr val="7030A0"/>
                </a:solidFill>
                <a:latin typeface="Segoe UI" panose="020B0502040204020203" pitchFamily="34" charset="0"/>
                <a:cs typeface="Segoe UI" panose="020B0502040204020203" pitchFamily="34" charset="0"/>
              </a:rPr>
              <a:t>Examples</a:t>
            </a:r>
            <a:r>
              <a:rPr lang="es-CO" sz="2000" b="1" dirty="0">
                <a:solidFill>
                  <a:srgbClr val="7030A0"/>
                </a:solidFill>
                <a:latin typeface="Segoe UI" panose="020B0502040204020203" pitchFamily="34" charset="0"/>
                <a:cs typeface="Segoe UI" panose="020B0502040204020203" pitchFamily="34" charset="0"/>
              </a:rPr>
              <a:t>:</a:t>
            </a:r>
          </a:p>
          <a:p>
            <a:pPr algn="ctr"/>
            <a:r>
              <a:rPr lang="es-CO" sz="2000" b="1" dirty="0">
                <a:solidFill>
                  <a:srgbClr val="7030A0"/>
                </a:solidFill>
                <a:latin typeface="Segoe UI" panose="020B0502040204020203" pitchFamily="34" charset="0"/>
                <a:cs typeface="Segoe UI" panose="020B0502040204020203" pitchFamily="34" charset="0"/>
              </a:rPr>
              <a:t>NGS= Natural gas</a:t>
            </a:r>
          </a:p>
          <a:p>
            <a:pPr algn="ctr"/>
            <a:r>
              <a:rPr lang="es-CO" sz="2000" b="1" dirty="0">
                <a:solidFill>
                  <a:srgbClr val="7030A0"/>
                </a:solidFill>
                <a:latin typeface="Segoe UI" panose="020B0502040204020203" pitchFamily="34" charset="0"/>
                <a:cs typeface="Segoe UI" panose="020B0502040204020203" pitchFamily="34" charset="0"/>
              </a:rPr>
              <a:t>BIO= </a:t>
            </a:r>
            <a:r>
              <a:rPr lang="es-CO" sz="2000" b="1" dirty="0" err="1">
                <a:solidFill>
                  <a:srgbClr val="7030A0"/>
                </a:solidFill>
                <a:latin typeface="Segoe UI" panose="020B0502040204020203" pitchFamily="34" charset="0"/>
                <a:cs typeface="Segoe UI" panose="020B0502040204020203" pitchFamily="34" charset="0"/>
              </a:rPr>
              <a:t>Biomass</a:t>
            </a:r>
            <a:endParaRPr lang="es-CO" sz="2000" b="1" dirty="0">
              <a:solidFill>
                <a:srgbClr val="7030A0"/>
              </a:solidFill>
              <a:latin typeface="Segoe UI" panose="020B0502040204020203" pitchFamily="34" charset="0"/>
              <a:cs typeface="Segoe UI" panose="020B0502040204020203" pitchFamily="34" charset="0"/>
            </a:endParaRPr>
          </a:p>
          <a:p>
            <a:pPr algn="ctr"/>
            <a:r>
              <a:rPr lang="es-CO" sz="2000" b="1" dirty="0">
                <a:solidFill>
                  <a:srgbClr val="7030A0"/>
                </a:solidFill>
                <a:latin typeface="Segoe UI" panose="020B0502040204020203" pitchFamily="34" charset="0"/>
                <a:cs typeface="Segoe UI" panose="020B0502040204020203" pitchFamily="34" charset="0"/>
              </a:rPr>
              <a:t>ELC= </a:t>
            </a:r>
            <a:r>
              <a:rPr lang="es-CO" sz="2000" b="1" dirty="0" err="1">
                <a:solidFill>
                  <a:srgbClr val="7030A0"/>
                </a:solidFill>
                <a:latin typeface="Segoe UI" panose="020B0502040204020203" pitchFamily="34" charset="0"/>
                <a:cs typeface="Segoe UI" panose="020B0502040204020203" pitchFamily="34" charset="0"/>
              </a:rPr>
              <a:t>Electricity</a:t>
            </a:r>
            <a:endParaRPr lang="es-CO" sz="2000" b="1" dirty="0">
              <a:solidFill>
                <a:srgbClr val="7030A0"/>
              </a:solidFill>
              <a:latin typeface="Segoe UI" panose="020B0502040204020203" pitchFamily="34" charset="0"/>
              <a:cs typeface="Segoe UI" panose="020B0502040204020203" pitchFamily="34" charset="0"/>
            </a:endParaRPr>
          </a:p>
        </p:txBody>
      </p:sp>
      <p:sp>
        <p:nvSpPr>
          <p:cNvPr id="26" name="TextBox 25">
            <a:extLst>
              <a:ext uri="{FF2B5EF4-FFF2-40B4-BE49-F238E27FC236}">
                <a16:creationId xmlns:a16="http://schemas.microsoft.com/office/drawing/2014/main" id="{127831A1-64AA-0B76-3635-F02A3058C1BA}"/>
              </a:ext>
            </a:extLst>
          </p:cNvPr>
          <p:cNvSpPr txBox="1"/>
          <p:nvPr/>
        </p:nvSpPr>
        <p:spPr>
          <a:xfrm>
            <a:off x="482711" y="5929792"/>
            <a:ext cx="11274645" cy="507831"/>
          </a:xfrm>
          <a:prstGeom prst="rect">
            <a:avLst/>
          </a:prstGeom>
          <a:noFill/>
        </p:spPr>
        <p:txBody>
          <a:bodyPr wrap="square">
            <a:spAutoFit/>
          </a:bodyPr>
          <a:lstStyle/>
          <a:p>
            <a:r>
              <a:rPr lang="es-CO" sz="2700" b="1" dirty="0">
                <a:latin typeface="Segoe UI" panose="020B0502040204020203" pitchFamily="34" charset="0"/>
                <a:cs typeface="Segoe UI" panose="020B0502040204020203" pitchFamily="34" charset="0"/>
              </a:rPr>
              <a:t>Q: </a:t>
            </a:r>
            <a:r>
              <a:rPr lang="es-CO" sz="2700" dirty="0" err="1">
                <a:latin typeface="Segoe UI" panose="020B0502040204020203" pitchFamily="34" charset="0"/>
                <a:cs typeface="Segoe UI" panose="020B0502040204020203" pitchFamily="34" charset="0"/>
              </a:rPr>
              <a:t>What</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technology</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is</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represented</a:t>
            </a:r>
            <a:r>
              <a:rPr lang="es-CO" sz="2700" dirty="0">
                <a:latin typeface="Segoe UI" panose="020B0502040204020203" pitchFamily="34" charset="0"/>
                <a:cs typeface="Segoe UI" panose="020B0502040204020203" pitchFamily="34" charset="0"/>
              </a:rPr>
              <a:t> in </a:t>
            </a:r>
            <a:r>
              <a:rPr lang="es-CO" sz="2700" dirty="0" err="1">
                <a:latin typeface="Segoe UI" panose="020B0502040204020203" pitchFamily="34" charset="0"/>
                <a:cs typeface="Segoe UI" panose="020B0502040204020203" pitchFamily="34" charset="0"/>
              </a:rPr>
              <a:t>the</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example</a:t>
            </a:r>
            <a:r>
              <a:rPr lang="es-CO" sz="2700" dirty="0">
                <a:latin typeface="Segoe UI" panose="020B0502040204020203" pitchFamily="34" charset="0"/>
                <a:cs typeface="Segoe UI" panose="020B0502040204020203" pitchFamily="34" charset="0"/>
              </a:rPr>
              <a:t>?</a:t>
            </a:r>
            <a:endParaRPr lang="en-US" sz="2700" dirty="0">
              <a:latin typeface="Segoe UI" panose="020B0502040204020203" pitchFamily="34" charset="0"/>
              <a:cs typeface="Segoe UI" panose="020B0502040204020203" pitchFamily="34" charset="0"/>
            </a:endParaRPr>
          </a:p>
        </p:txBody>
      </p:sp>
      <p:sp>
        <p:nvSpPr>
          <p:cNvPr id="27" name="Cerrar llave 9">
            <a:extLst>
              <a:ext uri="{FF2B5EF4-FFF2-40B4-BE49-F238E27FC236}">
                <a16:creationId xmlns:a16="http://schemas.microsoft.com/office/drawing/2014/main" id="{E091AB5B-CFC3-3877-CBDC-BDB6550A9D7C}"/>
              </a:ext>
            </a:extLst>
          </p:cNvPr>
          <p:cNvSpPr/>
          <p:nvPr/>
        </p:nvSpPr>
        <p:spPr>
          <a:xfrm rot="5400000">
            <a:off x="10496635" y="2026705"/>
            <a:ext cx="507831" cy="1754681"/>
          </a:xfrm>
          <a:prstGeom prst="rightBrace">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28" name="CuadroTexto 13">
            <a:extLst>
              <a:ext uri="{FF2B5EF4-FFF2-40B4-BE49-F238E27FC236}">
                <a16:creationId xmlns:a16="http://schemas.microsoft.com/office/drawing/2014/main" id="{F5172D1E-1E7C-BE51-A3F5-4D49A7E3F73F}"/>
              </a:ext>
            </a:extLst>
          </p:cNvPr>
          <p:cNvSpPr txBox="1"/>
          <p:nvPr/>
        </p:nvSpPr>
        <p:spPr>
          <a:xfrm>
            <a:off x="9932822" y="3371220"/>
            <a:ext cx="1865477" cy="2246769"/>
          </a:xfrm>
          <a:prstGeom prst="rect">
            <a:avLst/>
          </a:prstGeom>
          <a:noFill/>
        </p:spPr>
        <p:txBody>
          <a:bodyPr wrap="square" rtlCol="0">
            <a:spAutoFit/>
          </a:bodyPr>
          <a:lstStyle/>
          <a:p>
            <a:pPr algn="ctr"/>
            <a:r>
              <a:rPr lang="es-CO" sz="2000" b="1" dirty="0" err="1">
                <a:solidFill>
                  <a:srgbClr val="0070C0"/>
                </a:solidFill>
                <a:latin typeface="Segoe UI" panose="020B0502040204020203" pitchFamily="34" charset="0"/>
                <a:cs typeface="Segoe UI" panose="020B0502040204020203" pitchFamily="34" charset="0"/>
              </a:rPr>
              <a:t>Number</a:t>
            </a:r>
            <a:endParaRPr lang="es-CO" sz="2000" b="1" dirty="0">
              <a:solidFill>
                <a:srgbClr val="0070C0"/>
              </a:solidFill>
              <a:latin typeface="Segoe UI" panose="020B0502040204020203" pitchFamily="34" charset="0"/>
              <a:cs typeface="Segoe UI" panose="020B0502040204020203" pitchFamily="34" charset="0"/>
            </a:endParaRPr>
          </a:p>
          <a:p>
            <a:pPr algn="ctr"/>
            <a:endParaRPr lang="es-CO" sz="2000" b="1" dirty="0">
              <a:solidFill>
                <a:srgbClr val="0070C0"/>
              </a:solidFill>
              <a:latin typeface="Segoe UI" panose="020B0502040204020203" pitchFamily="34" charset="0"/>
              <a:cs typeface="Segoe UI" panose="020B0502040204020203" pitchFamily="34" charset="0"/>
            </a:endParaRPr>
          </a:p>
          <a:p>
            <a:pPr algn="ctr"/>
            <a:r>
              <a:rPr lang="es-CO" sz="2000" b="1" dirty="0" err="1">
                <a:solidFill>
                  <a:srgbClr val="0070C0"/>
                </a:solidFill>
                <a:latin typeface="Segoe UI" panose="020B0502040204020203" pitchFamily="34" charset="0"/>
                <a:cs typeface="Segoe UI" panose="020B0502040204020203" pitchFamily="34" charset="0"/>
              </a:rPr>
              <a:t>Identifier</a:t>
            </a:r>
            <a:r>
              <a:rPr lang="es-CO" sz="2000" b="1" dirty="0">
                <a:solidFill>
                  <a:srgbClr val="0070C0"/>
                </a:solidFill>
                <a:latin typeface="Segoe UI" panose="020B0502040204020203" pitchFamily="34" charset="0"/>
                <a:cs typeface="Segoe UI" panose="020B0502040204020203" pitchFamily="34" charset="0"/>
              </a:rPr>
              <a:t> </a:t>
            </a:r>
            <a:r>
              <a:rPr lang="es-CO" sz="2000" b="1" dirty="0" err="1">
                <a:solidFill>
                  <a:srgbClr val="0070C0"/>
                </a:solidFill>
                <a:latin typeface="Segoe UI" panose="020B0502040204020203" pitchFamily="34" charset="0"/>
                <a:cs typeface="Segoe UI" panose="020B0502040204020203" pitchFamily="34" charset="0"/>
              </a:rPr>
              <a:t>for</a:t>
            </a:r>
            <a:r>
              <a:rPr lang="es-CO" sz="2000" b="1" dirty="0">
                <a:solidFill>
                  <a:srgbClr val="0070C0"/>
                </a:solidFill>
                <a:latin typeface="Segoe UI" panose="020B0502040204020203" pitchFamily="34" charset="0"/>
                <a:cs typeface="Segoe UI" panose="020B0502040204020203" pitchFamily="34" charset="0"/>
              </a:rPr>
              <a:t> </a:t>
            </a:r>
            <a:r>
              <a:rPr lang="es-CO" sz="2000" b="1" dirty="0" err="1">
                <a:solidFill>
                  <a:srgbClr val="0070C0"/>
                </a:solidFill>
                <a:latin typeface="Segoe UI" panose="020B0502040204020203" pitchFamily="34" charset="0"/>
                <a:cs typeface="Segoe UI" panose="020B0502040204020203" pitchFamily="34" charset="0"/>
              </a:rPr>
              <a:t>different</a:t>
            </a:r>
            <a:r>
              <a:rPr lang="es-CO" sz="2000" b="1" dirty="0">
                <a:solidFill>
                  <a:srgbClr val="0070C0"/>
                </a:solidFill>
                <a:latin typeface="Segoe UI" panose="020B0502040204020203" pitchFamily="34" charset="0"/>
                <a:cs typeface="Segoe UI" panose="020B0502040204020203" pitchFamily="34" charset="0"/>
              </a:rPr>
              <a:t> </a:t>
            </a:r>
            <a:r>
              <a:rPr lang="es-CO" sz="2000" b="1" dirty="0" err="1">
                <a:solidFill>
                  <a:srgbClr val="0070C0"/>
                </a:solidFill>
                <a:latin typeface="Segoe UI" panose="020B0502040204020203" pitchFamily="34" charset="0"/>
                <a:cs typeface="Segoe UI" panose="020B0502040204020203" pitchFamily="34" charset="0"/>
              </a:rPr>
              <a:t>types</a:t>
            </a:r>
            <a:r>
              <a:rPr lang="es-CO" sz="2000" b="1" dirty="0">
                <a:solidFill>
                  <a:srgbClr val="0070C0"/>
                </a:solidFill>
                <a:latin typeface="Segoe UI" panose="020B0502040204020203" pitchFamily="34" charset="0"/>
                <a:cs typeface="Segoe UI" panose="020B0502040204020203" pitchFamily="34" charset="0"/>
              </a:rPr>
              <a:t> </a:t>
            </a:r>
            <a:r>
              <a:rPr lang="es-CO" sz="2000" b="1" dirty="0" err="1">
                <a:solidFill>
                  <a:srgbClr val="0070C0"/>
                </a:solidFill>
                <a:latin typeface="Segoe UI" panose="020B0502040204020203" pitchFamily="34" charset="0"/>
                <a:cs typeface="Segoe UI" panose="020B0502040204020203" pitchFamily="34" charset="0"/>
              </a:rPr>
              <a:t>of</a:t>
            </a:r>
            <a:r>
              <a:rPr lang="es-CO" sz="2000" b="1" dirty="0">
                <a:solidFill>
                  <a:srgbClr val="0070C0"/>
                </a:solidFill>
                <a:latin typeface="Segoe UI" panose="020B0502040204020203" pitchFamily="34" charset="0"/>
                <a:cs typeface="Segoe UI" panose="020B0502040204020203" pitchFamily="34" charset="0"/>
              </a:rPr>
              <a:t> a </a:t>
            </a:r>
            <a:r>
              <a:rPr lang="es-CO" sz="2000" b="1" dirty="0" err="1">
                <a:solidFill>
                  <a:srgbClr val="0070C0"/>
                </a:solidFill>
                <a:latin typeface="Segoe UI" panose="020B0502040204020203" pitchFamily="34" charset="0"/>
                <a:cs typeface="Segoe UI" panose="020B0502040204020203" pitchFamily="34" charset="0"/>
              </a:rPr>
              <a:t>same</a:t>
            </a:r>
            <a:r>
              <a:rPr lang="es-CO" sz="2000" b="1" dirty="0">
                <a:solidFill>
                  <a:srgbClr val="0070C0"/>
                </a:solidFill>
                <a:latin typeface="Segoe UI" panose="020B0502040204020203" pitchFamily="34" charset="0"/>
                <a:cs typeface="Segoe UI" panose="020B0502040204020203" pitchFamily="34" charset="0"/>
              </a:rPr>
              <a:t> </a:t>
            </a:r>
            <a:r>
              <a:rPr lang="es-CO" sz="2000" b="1" dirty="0" err="1">
                <a:solidFill>
                  <a:srgbClr val="0070C0"/>
                </a:solidFill>
                <a:latin typeface="Segoe UI" panose="020B0502040204020203" pitchFamily="34" charset="0"/>
                <a:cs typeface="Segoe UI" panose="020B0502040204020203" pitchFamily="34" charset="0"/>
              </a:rPr>
              <a:t>technology</a:t>
            </a:r>
            <a:endParaRPr lang="es-CO" sz="2000" b="1" dirty="0">
              <a:solidFill>
                <a:srgbClr val="0070C0"/>
              </a:solidFill>
              <a:latin typeface="Segoe UI" panose="020B0502040204020203" pitchFamily="34" charset="0"/>
              <a:cs typeface="Segoe UI" panose="020B0502040204020203" pitchFamily="34" charset="0"/>
            </a:endParaRPr>
          </a:p>
        </p:txBody>
      </p:sp>
      <p:pic>
        <p:nvPicPr>
          <p:cNvPr id="2" name="synthesize (43)">
            <a:hlinkClick r:id="" action="ppaction://media"/>
            <a:extLst>
              <a:ext uri="{FF2B5EF4-FFF2-40B4-BE49-F238E27FC236}">
                <a16:creationId xmlns:a16="http://schemas.microsoft.com/office/drawing/2014/main" id="{A1DF3193-3E49-7D64-953B-D072811DC5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05514" y="82231"/>
            <a:ext cx="1113810" cy="1113810"/>
          </a:xfrm>
          <a:prstGeom prst="rect">
            <a:avLst/>
          </a:prstGeom>
        </p:spPr>
      </p:pic>
    </p:spTree>
    <p:extLst>
      <p:ext uri="{BB962C8B-B14F-4D97-AF65-F5344CB8AC3E}">
        <p14:creationId xmlns:p14="http://schemas.microsoft.com/office/powerpoint/2010/main" val="26297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136F19D9-3037-F4F7-D759-3024B254C63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65FD055-1259-7DE1-6F82-0438D558879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7" name="Rectangle 6">
            <a:extLst>
              <a:ext uri="{FF2B5EF4-FFF2-40B4-BE49-F238E27FC236}">
                <a16:creationId xmlns:a16="http://schemas.microsoft.com/office/drawing/2014/main" id="{4CEB002F-975E-1450-BF0E-8EB44791FD63}"/>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3.1.5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Naming Convention Part 2</a:t>
            </a:r>
          </a:p>
        </p:txBody>
      </p:sp>
      <p:sp>
        <p:nvSpPr>
          <p:cNvPr id="8" name="Title 10">
            <a:extLst>
              <a:ext uri="{FF2B5EF4-FFF2-40B4-BE49-F238E27FC236}">
                <a16:creationId xmlns:a16="http://schemas.microsoft.com/office/drawing/2014/main" id="{F98A51D8-9955-F695-D661-6E2A5C6B91D5}"/>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Naming Convention</a:t>
            </a:r>
            <a:endParaRPr lang="en-US" dirty="0">
              <a:cs typeface="Calibri Light" panose="020F0302020204030204"/>
            </a:endParaRPr>
          </a:p>
        </p:txBody>
      </p:sp>
      <p:sp>
        <p:nvSpPr>
          <p:cNvPr id="2" name="TextBox 1">
            <a:extLst>
              <a:ext uri="{FF2B5EF4-FFF2-40B4-BE49-F238E27FC236}">
                <a16:creationId xmlns:a16="http://schemas.microsoft.com/office/drawing/2014/main" id="{B5F1E506-A559-C235-DA45-C73EE244F634}"/>
              </a:ext>
            </a:extLst>
          </p:cNvPr>
          <p:cNvSpPr txBox="1"/>
          <p:nvPr/>
        </p:nvSpPr>
        <p:spPr>
          <a:xfrm>
            <a:off x="140651" y="1547156"/>
            <a:ext cx="6006153" cy="5586145"/>
          </a:xfrm>
          <a:prstGeom prst="rect">
            <a:avLst/>
          </a:prstGeom>
          <a:noFill/>
        </p:spPr>
        <p:txBody>
          <a:bodyPr wrap="square" rtlCol="0">
            <a:spAutoFit/>
          </a:bodyPr>
          <a:lstStyle/>
          <a:p>
            <a:r>
              <a:rPr lang="es-CO" sz="2100" b="1" dirty="0" err="1">
                <a:solidFill>
                  <a:schemeClr val="accent2">
                    <a:lumMod val="75000"/>
                  </a:schemeClr>
                </a:solidFill>
              </a:rPr>
              <a:t>Examples</a:t>
            </a:r>
            <a:r>
              <a:rPr lang="es-CO" sz="2100" b="1" dirty="0">
                <a:solidFill>
                  <a:schemeClr val="accent2">
                    <a:lumMod val="75000"/>
                  </a:schemeClr>
                </a:solidFill>
              </a:rPr>
              <a:t> </a:t>
            </a:r>
            <a:r>
              <a:rPr lang="es-CO" sz="2100" b="1" dirty="0" err="1">
                <a:solidFill>
                  <a:schemeClr val="accent2">
                    <a:lumMod val="75000"/>
                  </a:schemeClr>
                </a:solidFill>
              </a:rPr>
              <a:t>of</a:t>
            </a:r>
            <a:r>
              <a:rPr lang="es-CO" sz="2100" b="1" dirty="0">
                <a:solidFill>
                  <a:schemeClr val="accent2">
                    <a:lumMod val="75000"/>
                  </a:schemeClr>
                </a:solidFill>
              </a:rPr>
              <a:t> </a:t>
            </a:r>
            <a:r>
              <a:rPr lang="es-CO" sz="2100" b="1" dirty="0" err="1">
                <a:solidFill>
                  <a:schemeClr val="accent2">
                    <a:lumMod val="75000"/>
                  </a:schemeClr>
                </a:solidFill>
              </a:rPr>
              <a:t>commodities</a:t>
            </a:r>
            <a:r>
              <a:rPr lang="es-CO" sz="2100" b="1" dirty="0">
                <a:solidFill>
                  <a:schemeClr val="accent2">
                    <a:lumMod val="75000"/>
                  </a:schemeClr>
                </a:solidFill>
              </a:rPr>
              <a:t> as final </a:t>
            </a:r>
            <a:r>
              <a:rPr lang="es-CO" sz="2100" b="1" dirty="0" err="1">
                <a:solidFill>
                  <a:schemeClr val="accent2">
                    <a:lumMod val="75000"/>
                  </a:schemeClr>
                </a:solidFill>
              </a:rPr>
              <a:t>demands</a:t>
            </a:r>
            <a:endParaRPr lang="es-CO" sz="2100" b="1" dirty="0">
              <a:solidFill>
                <a:schemeClr val="accent2">
                  <a:lumMod val="75000"/>
                </a:schemeClr>
              </a:solidFill>
            </a:endParaRPr>
          </a:p>
          <a:p>
            <a:endParaRPr lang="es-CO" sz="2100" dirty="0">
              <a:solidFill>
                <a:schemeClr val="accent2">
                  <a:lumMod val="75000"/>
                </a:schemeClr>
              </a:solidFill>
            </a:endParaRPr>
          </a:p>
          <a:p>
            <a:r>
              <a:rPr lang="es-CO" sz="2100" dirty="0">
                <a:solidFill>
                  <a:schemeClr val="accent2">
                    <a:lumMod val="75000"/>
                  </a:schemeClr>
                </a:solidFill>
              </a:rPr>
              <a:t>TRACAR=Car </a:t>
            </a:r>
            <a:r>
              <a:rPr lang="es-CO" sz="2100" dirty="0" err="1">
                <a:solidFill>
                  <a:schemeClr val="accent2">
                    <a:lumMod val="75000"/>
                  </a:schemeClr>
                </a:solidFill>
              </a:rPr>
              <a:t>transport</a:t>
            </a:r>
            <a:r>
              <a:rPr lang="es-CO" sz="2100" dirty="0">
                <a:solidFill>
                  <a:schemeClr val="accent2">
                    <a:lumMod val="75000"/>
                  </a:schemeClr>
                </a:solidFill>
              </a:rPr>
              <a:t> </a:t>
            </a:r>
            <a:r>
              <a:rPr lang="es-CO" sz="2100" dirty="0" err="1">
                <a:solidFill>
                  <a:schemeClr val="accent2">
                    <a:lumMod val="75000"/>
                  </a:schemeClr>
                </a:solidFill>
              </a:rPr>
              <a:t>demand</a:t>
            </a:r>
            <a:endParaRPr lang="es-CO" sz="2100" dirty="0">
              <a:solidFill>
                <a:schemeClr val="accent2">
                  <a:lumMod val="75000"/>
                </a:schemeClr>
              </a:solidFill>
            </a:endParaRPr>
          </a:p>
          <a:p>
            <a:endParaRPr lang="es-CO" sz="2100" dirty="0">
              <a:solidFill>
                <a:schemeClr val="accent2">
                  <a:lumMod val="75000"/>
                </a:schemeClr>
              </a:solidFill>
            </a:endParaRPr>
          </a:p>
          <a:p>
            <a:r>
              <a:rPr lang="es-CO" sz="2100" dirty="0">
                <a:solidFill>
                  <a:schemeClr val="accent2">
                    <a:lumMod val="75000"/>
                  </a:schemeClr>
                </a:solidFill>
              </a:rPr>
              <a:t>RESELC=</a:t>
            </a:r>
            <a:r>
              <a:rPr lang="es-CO" sz="2100" dirty="0" err="1">
                <a:solidFill>
                  <a:schemeClr val="accent2">
                    <a:lumMod val="75000"/>
                  </a:schemeClr>
                </a:solidFill>
              </a:rPr>
              <a:t>Electricity</a:t>
            </a:r>
            <a:r>
              <a:rPr lang="es-CO" sz="2100" dirty="0">
                <a:solidFill>
                  <a:schemeClr val="accent2">
                    <a:lumMod val="75000"/>
                  </a:schemeClr>
                </a:solidFill>
              </a:rPr>
              <a:t> </a:t>
            </a:r>
            <a:r>
              <a:rPr lang="es-CO" sz="2100" dirty="0" err="1">
                <a:solidFill>
                  <a:schemeClr val="accent2">
                    <a:lumMod val="75000"/>
                  </a:schemeClr>
                </a:solidFill>
              </a:rPr>
              <a:t>demand</a:t>
            </a:r>
            <a:r>
              <a:rPr lang="es-CO" sz="2100" dirty="0">
                <a:solidFill>
                  <a:schemeClr val="accent2">
                    <a:lumMod val="75000"/>
                  </a:schemeClr>
                </a:solidFill>
              </a:rPr>
              <a:t> in </a:t>
            </a:r>
            <a:r>
              <a:rPr lang="es-CO" sz="2100" dirty="0" err="1">
                <a:solidFill>
                  <a:schemeClr val="accent2">
                    <a:lumMod val="75000"/>
                  </a:schemeClr>
                </a:solidFill>
              </a:rPr>
              <a:t>the</a:t>
            </a:r>
            <a:r>
              <a:rPr lang="es-CO" sz="2100" dirty="0">
                <a:solidFill>
                  <a:schemeClr val="accent2">
                    <a:lumMod val="75000"/>
                  </a:schemeClr>
                </a:solidFill>
              </a:rPr>
              <a:t> </a:t>
            </a:r>
            <a:r>
              <a:rPr lang="es-CO" sz="2100" dirty="0" err="1">
                <a:solidFill>
                  <a:schemeClr val="accent2">
                    <a:lumMod val="75000"/>
                  </a:schemeClr>
                </a:solidFill>
              </a:rPr>
              <a:t>residential</a:t>
            </a:r>
            <a:r>
              <a:rPr lang="es-CO" sz="2100" dirty="0">
                <a:solidFill>
                  <a:schemeClr val="accent2">
                    <a:lumMod val="75000"/>
                  </a:schemeClr>
                </a:solidFill>
              </a:rPr>
              <a:t> sector</a:t>
            </a:r>
          </a:p>
          <a:p>
            <a:endParaRPr lang="es-CO" sz="2100" dirty="0">
              <a:solidFill>
                <a:schemeClr val="accent2">
                  <a:lumMod val="75000"/>
                </a:schemeClr>
              </a:solidFill>
            </a:endParaRPr>
          </a:p>
          <a:p>
            <a:r>
              <a:rPr lang="es-CO" sz="2100" dirty="0">
                <a:solidFill>
                  <a:schemeClr val="accent2">
                    <a:lumMod val="75000"/>
                  </a:schemeClr>
                </a:solidFill>
              </a:rPr>
              <a:t>COMHET=</a:t>
            </a:r>
            <a:r>
              <a:rPr lang="es-CO" sz="2100" dirty="0" err="1">
                <a:solidFill>
                  <a:schemeClr val="accent2">
                    <a:lumMod val="75000"/>
                  </a:schemeClr>
                </a:solidFill>
              </a:rPr>
              <a:t>Heat</a:t>
            </a:r>
            <a:r>
              <a:rPr lang="es-CO" sz="2100" dirty="0">
                <a:solidFill>
                  <a:schemeClr val="accent2">
                    <a:lumMod val="75000"/>
                  </a:schemeClr>
                </a:solidFill>
              </a:rPr>
              <a:t> </a:t>
            </a:r>
            <a:r>
              <a:rPr lang="es-CO" sz="2100" dirty="0" err="1">
                <a:solidFill>
                  <a:schemeClr val="accent2">
                    <a:lumMod val="75000"/>
                  </a:schemeClr>
                </a:solidFill>
              </a:rPr>
              <a:t>demand</a:t>
            </a:r>
            <a:r>
              <a:rPr lang="es-CO" sz="2100" dirty="0">
                <a:solidFill>
                  <a:schemeClr val="accent2">
                    <a:lumMod val="75000"/>
                  </a:schemeClr>
                </a:solidFill>
              </a:rPr>
              <a:t> in </a:t>
            </a:r>
            <a:r>
              <a:rPr lang="es-CO" sz="2100" dirty="0" err="1">
                <a:solidFill>
                  <a:schemeClr val="accent2">
                    <a:lumMod val="75000"/>
                  </a:schemeClr>
                </a:solidFill>
              </a:rPr>
              <a:t>the</a:t>
            </a:r>
            <a:r>
              <a:rPr lang="es-CO" sz="2100" dirty="0">
                <a:solidFill>
                  <a:schemeClr val="accent2">
                    <a:lumMod val="75000"/>
                  </a:schemeClr>
                </a:solidFill>
              </a:rPr>
              <a:t> </a:t>
            </a:r>
            <a:r>
              <a:rPr lang="es-CO" sz="2100" dirty="0" err="1">
                <a:solidFill>
                  <a:schemeClr val="accent2">
                    <a:lumMod val="75000"/>
                  </a:schemeClr>
                </a:solidFill>
              </a:rPr>
              <a:t>commercial</a:t>
            </a:r>
            <a:r>
              <a:rPr lang="es-CO" sz="2100" dirty="0">
                <a:solidFill>
                  <a:schemeClr val="accent2">
                    <a:lumMod val="75000"/>
                  </a:schemeClr>
                </a:solidFill>
              </a:rPr>
              <a:t> sector</a:t>
            </a:r>
          </a:p>
          <a:p>
            <a:endParaRPr lang="es-CO" sz="2100" dirty="0">
              <a:solidFill>
                <a:schemeClr val="accent2">
                  <a:lumMod val="75000"/>
                </a:schemeClr>
              </a:solidFill>
            </a:endParaRPr>
          </a:p>
          <a:p>
            <a:r>
              <a:rPr lang="es-CO" sz="2100" dirty="0">
                <a:solidFill>
                  <a:schemeClr val="accent2">
                    <a:lumMod val="75000"/>
                  </a:schemeClr>
                </a:solidFill>
              </a:rPr>
              <a:t>INDHHT=High </a:t>
            </a:r>
            <a:r>
              <a:rPr lang="es-CO" sz="2100" dirty="0" err="1">
                <a:solidFill>
                  <a:schemeClr val="accent2">
                    <a:lumMod val="75000"/>
                  </a:schemeClr>
                </a:solidFill>
              </a:rPr>
              <a:t>heat</a:t>
            </a:r>
            <a:r>
              <a:rPr lang="es-CO" sz="2100" dirty="0">
                <a:solidFill>
                  <a:schemeClr val="accent2">
                    <a:lumMod val="75000"/>
                  </a:schemeClr>
                </a:solidFill>
              </a:rPr>
              <a:t> </a:t>
            </a:r>
            <a:r>
              <a:rPr lang="es-CO" sz="2100" dirty="0" err="1">
                <a:solidFill>
                  <a:schemeClr val="accent2">
                    <a:lumMod val="75000"/>
                  </a:schemeClr>
                </a:solidFill>
              </a:rPr>
              <a:t>demand</a:t>
            </a:r>
            <a:r>
              <a:rPr lang="es-CO" sz="2100" dirty="0">
                <a:solidFill>
                  <a:schemeClr val="accent2">
                    <a:lumMod val="75000"/>
                  </a:schemeClr>
                </a:solidFill>
              </a:rPr>
              <a:t> in </a:t>
            </a:r>
            <a:r>
              <a:rPr lang="es-CO" sz="2100" dirty="0" err="1">
                <a:solidFill>
                  <a:schemeClr val="accent2">
                    <a:lumMod val="75000"/>
                  </a:schemeClr>
                </a:solidFill>
              </a:rPr>
              <a:t>the</a:t>
            </a:r>
            <a:r>
              <a:rPr lang="es-CO" sz="2100" dirty="0">
                <a:solidFill>
                  <a:schemeClr val="accent2">
                    <a:lumMod val="75000"/>
                  </a:schemeClr>
                </a:solidFill>
              </a:rPr>
              <a:t> industrial sector</a:t>
            </a:r>
          </a:p>
          <a:p>
            <a:endParaRPr lang="es-CO" sz="2100" dirty="0">
              <a:solidFill>
                <a:schemeClr val="accent2">
                  <a:lumMod val="75000"/>
                </a:schemeClr>
              </a:solidFill>
            </a:endParaRPr>
          </a:p>
          <a:p>
            <a:r>
              <a:rPr lang="es-CO" sz="2100" dirty="0">
                <a:solidFill>
                  <a:schemeClr val="accent2">
                    <a:lumMod val="75000"/>
                  </a:schemeClr>
                </a:solidFill>
              </a:rPr>
              <a:t>AGRDSL=Diesel </a:t>
            </a:r>
            <a:r>
              <a:rPr lang="es-CO" sz="2100" dirty="0" err="1">
                <a:solidFill>
                  <a:schemeClr val="accent2">
                    <a:lumMod val="75000"/>
                  </a:schemeClr>
                </a:solidFill>
              </a:rPr>
              <a:t>demand</a:t>
            </a:r>
            <a:r>
              <a:rPr lang="es-CO" sz="2100" dirty="0">
                <a:solidFill>
                  <a:schemeClr val="accent2">
                    <a:lumMod val="75000"/>
                  </a:schemeClr>
                </a:solidFill>
              </a:rPr>
              <a:t> in </a:t>
            </a:r>
            <a:r>
              <a:rPr lang="es-CO" sz="2100" dirty="0" err="1">
                <a:solidFill>
                  <a:schemeClr val="accent2">
                    <a:lumMod val="75000"/>
                  </a:schemeClr>
                </a:solidFill>
              </a:rPr>
              <a:t>the</a:t>
            </a:r>
            <a:r>
              <a:rPr lang="es-CO" sz="2100" dirty="0">
                <a:solidFill>
                  <a:schemeClr val="accent2">
                    <a:lumMod val="75000"/>
                  </a:schemeClr>
                </a:solidFill>
              </a:rPr>
              <a:t> </a:t>
            </a:r>
            <a:r>
              <a:rPr lang="es-CO" sz="2100" dirty="0" err="1">
                <a:solidFill>
                  <a:schemeClr val="accent2">
                    <a:lumMod val="75000"/>
                  </a:schemeClr>
                </a:solidFill>
              </a:rPr>
              <a:t>agriculture</a:t>
            </a:r>
            <a:r>
              <a:rPr lang="es-CO" sz="2100" dirty="0">
                <a:solidFill>
                  <a:schemeClr val="accent2">
                    <a:lumMod val="75000"/>
                  </a:schemeClr>
                </a:solidFill>
              </a:rPr>
              <a:t> sector</a:t>
            </a:r>
          </a:p>
          <a:p>
            <a:endParaRPr lang="es-CO" sz="2100" dirty="0">
              <a:solidFill>
                <a:schemeClr val="accent2">
                  <a:lumMod val="75000"/>
                </a:schemeClr>
              </a:solidFill>
            </a:endParaRPr>
          </a:p>
          <a:p>
            <a:endParaRPr lang="es-CO" sz="2100" dirty="0">
              <a:solidFill>
                <a:schemeClr val="accent2">
                  <a:lumMod val="75000"/>
                </a:schemeClr>
              </a:solidFill>
            </a:endParaRPr>
          </a:p>
        </p:txBody>
      </p:sp>
      <p:sp>
        <p:nvSpPr>
          <p:cNvPr id="4" name="TextBox 3">
            <a:extLst>
              <a:ext uri="{FF2B5EF4-FFF2-40B4-BE49-F238E27FC236}">
                <a16:creationId xmlns:a16="http://schemas.microsoft.com/office/drawing/2014/main" id="{F4C7DF17-C6F0-A137-CB79-6F842B71E6D7}"/>
              </a:ext>
            </a:extLst>
          </p:cNvPr>
          <p:cNvSpPr txBox="1"/>
          <p:nvPr/>
        </p:nvSpPr>
        <p:spPr>
          <a:xfrm>
            <a:off x="6372115" y="1547153"/>
            <a:ext cx="6006152" cy="5909310"/>
          </a:xfrm>
          <a:prstGeom prst="rect">
            <a:avLst/>
          </a:prstGeom>
          <a:noFill/>
        </p:spPr>
        <p:txBody>
          <a:bodyPr wrap="square" rtlCol="0">
            <a:spAutoFit/>
          </a:bodyPr>
          <a:lstStyle/>
          <a:p>
            <a:r>
              <a:rPr lang="es-CO" sz="2100" b="1" dirty="0" err="1">
                <a:solidFill>
                  <a:schemeClr val="accent3">
                    <a:lumMod val="50000"/>
                  </a:schemeClr>
                </a:solidFill>
              </a:rPr>
              <a:t>Additional</a:t>
            </a:r>
            <a:r>
              <a:rPr lang="es-CO" sz="2100" b="1" dirty="0">
                <a:solidFill>
                  <a:schemeClr val="accent3">
                    <a:lumMod val="50000"/>
                  </a:schemeClr>
                </a:solidFill>
              </a:rPr>
              <a:t> </a:t>
            </a:r>
            <a:r>
              <a:rPr lang="es-CO" sz="2100" b="1" dirty="0" err="1">
                <a:solidFill>
                  <a:schemeClr val="accent3">
                    <a:lumMod val="50000"/>
                  </a:schemeClr>
                </a:solidFill>
              </a:rPr>
              <a:t>examples</a:t>
            </a:r>
            <a:r>
              <a:rPr lang="es-CO" sz="2100" b="1" dirty="0">
                <a:solidFill>
                  <a:schemeClr val="accent3">
                    <a:lumMod val="50000"/>
                  </a:schemeClr>
                </a:solidFill>
              </a:rPr>
              <a:t> </a:t>
            </a:r>
            <a:r>
              <a:rPr lang="es-CO" sz="2100" b="1" dirty="0" err="1">
                <a:solidFill>
                  <a:schemeClr val="accent3">
                    <a:lumMod val="50000"/>
                  </a:schemeClr>
                </a:solidFill>
              </a:rPr>
              <a:t>of</a:t>
            </a:r>
            <a:r>
              <a:rPr lang="es-CO" sz="2100" b="1" dirty="0">
                <a:solidFill>
                  <a:schemeClr val="accent3">
                    <a:lumMod val="50000"/>
                  </a:schemeClr>
                </a:solidFill>
              </a:rPr>
              <a:t> </a:t>
            </a:r>
            <a:r>
              <a:rPr lang="es-CO" sz="2100" b="1" dirty="0" err="1">
                <a:solidFill>
                  <a:schemeClr val="accent3">
                    <a:lumMod val="50000"/>
                  </a:schemeClr>
                </a:solidFill>
              </a:rPr>
              <a:t>commodities</a:t>
            </a:r>
            <a:r>
              <a:rPr lang="es-CO" sz="2100" b="1" dirty="0">
                <a:solidFill>
                  <a:schemeClr val="accent3">
                    <a:lumMod val="50000"/>
                  </a:schemeClr>
                </a:solidFill>
              </a:rPr>
              <a:t>/</a:t>
            </a:r>
            <a:r>
              <a:rPr lang="es-CO" sz="2100" b="1" dirty="0" err="1">
                <a:solidFill>
                  <a:schemeClr val="accent3">
                    <a:lumMod val="50000"/>
                  </a:schemeClr>
                </a:solidFill>
              </a:rPr>
              <a:t>fuels</a:t>
            </a:r>
            <a:endParaRPr lang="es-CO" sz="2100" b="1" dirty="0">
              <a:solidFill>
                <a:schemeClr val="accent3">
                  <a:lumMod val="50000"/>
                </a:schemeClr>
              </a:solidFill>
            </a:endParaRPr>
          </a:p>
          <a:p>
            <a:endParaRPr lang="es-CO" sz="2100" b="1" dirty="0">
              <a:solidFill>
                <a:schemeClr val="accent3">
                  <a:lumMod val="50000"/>
                </a:schemeClr>
              </a:solidFill>
            </a:endParaRPr>
          </a:p>
          <a:p>
            <a:r>
              <a:rPr lang="es-CO" sz="2100" dirty="0">
                <a:solidFill>
                  <a:schemeClr val="accent3">
                    <a:lumMod val="50000"/>
                  </a:schemeClr>
                </a:solidFill>
              </a:rPr>
              <a:t>SOL=Solar </a:t>
            </a:r>
            <a:r>
              <a:rPr lang="es-CO" sz="2100" dirty="0" err="1">
                <a:solidFill>
                  <a:schemeClr val="accent3">
                    <a:lumMod val="50000"/>
                  </a:schemeClr>
                </a:solidFill>
              </a:rPr>
              <a:t>energy</a:t>
            </a:r>
            <a:endParaRPr lang="es-CO" sz="2100" dirty="0">
              <a:solidFill>
                <a:schemeClr val="accent3">
                  <a:lumMod val="50000"/>
                </a:schemeClr>
              </a:solidFill>
            </a:endParaRPr>
          </a:p>
          <a:p>
            <a:r>
              <a:rPr lang="es-CO" sz="2100" dirty="0">
                <a:solidFill>
                  <a:schemeClr val="accent3">
                    <a:lumMod val="50000"/>
                  </a:schemeClr>
                </a:solidFill>
              </a:rPr>
              <a:t>WND=</a:t>
            </a:r>
            <a:r>
              <a:rPr lang="es-CO" sz="2100" dirty="0" err="1">
                <a:solidFill>
                  <a:schemeClr val="accent3">
                    <a:lumMod val="50000"/>
                  </a:schemeClr>
                </a:solidFill>
              </a:rPr>
              <a:t>Wind</a:t>
            </a:r>
            <a:r>
              <a:rPr lang="es-CO" sz="2100" dirty="0">
                <a:solidFill>
                  <a:schemeClr val="accent3">
                    <a:lumMod val="50000"/>
                  </a:schemeClr>
                </a:solidFill>
              </a:rPr>
              <a:t> </a:t>
            </a:r>
            <a:r>
              <a:rPr lang="es-CO" sz="2100" dirty="0" err="1">
                <a:solidFill>
                  <a:schemeClr val="accent3">
                    <a:lumMod val="50000"/>
                  </a:schemeClr>
                </a:solidFill>
              </a:rPr>
              <a:t>energy</a:t>
            </a:r>
            <a:endParaRPr lang="es-CO" sz="2100" dirty="0">
              <a:solidFill>
                <a:schemeClr val="accent3">
                  <a:lumMod val="50000"/>
                </a:schemeClr>
              </a:solidFill>
            </a:endParaRPr>
          </a:p>
          <a:p>
            <a:r>
              <a:rPr lang="es-CO" sz="2100" dirty="0">
                <a:solidFill>
                  <a:schemeClr val="accent3">
                    <a:lumMod val="50000"/>
                  </a:schemeClr>
                </a:solidFill>
              </a:rPr>
              <a:t>HYD=</a:t>
            </a:r>
            <a:r>
              <a:rPr lang="es-CO" sz="2100" dirty="0" err="1">
                <a:solidFill>
                  <a:schemeClr val="accent3">
                    <a:lumMod val="50000"/>
                  </a:schemeClr>
                </a:solidFill>
              </a:rPr>
              <a:t>Hydro</a:t>
            </a:r>
            <a:r>
              <a:rPr lang="es-CO" sz="2100" dirty="0">
                <a:solidFill>
                  <a:schemeClr val="accent3">
                    <a:lumMod val="50000"/>
                  </a:schemeClr>
                </a:solidFill>
              </a:rPr>
              <a:t> </a:t>
            </a:r>
            <a:r>
              <a:rPr lang="es-CO" sz="2100" dirty="0" err="1">
                <a:solidFill>
                  <a:schemeClr val="accent3">
                    <a:lumMod val="50000"/>
                  </a:schemeClr>
                </a:solidFill>
              </a:rPr>
              <a:t>energy</a:t>
            </a:r>
            <a:endParaRPr lang="es-CO" sz="2100" dirty="0">
              <a:solidFill>
                <a:schemeClr val="accent3">
                  <a:lumMod val="50000"/>
                </a:schemeClr>
              </a:solidFill>
            </a:endParaRPr>
          </a:p>
          <a:p>
            <a:r>
              <a:rPr lang="es-CO" sz="2100" dirty="0">
                <a:solidFill>
                  <a:schemeClr val="accent3">
                    <a:lumMod val="50000"/>
                  </a:schemeClr>
                </a:solidFill>
              </a:rPr>
              <a:t>GEO=</a:t>
            </a:r>
            <a:r>
              <a:rPr lang="es-CO" sz="2100" dirty="0" err="1">
                <a:solidFill>
                  <a:schemeClr val="accent3">
                    <a:lumMod val="50000"/>
                  </a:schemeClr>
                </a:solidFill>
              </a:rPr>
              <a:t>Geothermal</a:t>
            </a:r>
            <a:r>
              <a:rPr lang="es-CO" sz="2100" dirty="0">
                <a:solidFill>
                  <a:schemeClr val="accent3">
                    <a:lumMod val="50000"/>
                  </a:schemeClr>
                </a:solidFill>
              </a:rPr>
              <a:t> </a:t>
            </a:r>
            <a:r>
              <a:rPr lang="es-CO" sz="2100" dirty="0" err="1">
                <a:solidFill>
                  <a:schemeClr val="accent3">
                    <a:lumMod val="50000"/>
                  </a:schemeClr>
                </a:solidFill>
              </a:rPr>
              <a:t>energy</a:t>
            </a:r>
            <a:endParaRPr lang="es-CO" sz="2100" dirty="0">
              <a:solidFill>
                <a:schemeClr val="accent3">
                  <a:lumMod val="50000"/>
                </a:schemeClr>
              </a:solidFill>
            </a:endParaRPr>
          </a:p>
          <a:p>
            <a:r>
              <a:rPr lang="es-CO" sz="2100" dirty="0">
                <a:solidFill>
                  <a:schemeClr val="accent3">
                    <a:lumMod val="50000"/>
                  </a:schemeClr>
                </a:solidFill>
              </a:rPr>
              <a:t>COA=Coal</a:t>
            </a:r>
          </a:p>
          <a:p>
            <a:r>
              <a:rPr lang="es-CO" sz="2100" dirty="0">
                <a:solidFill>
                  <a:schemeClr val="accent3">
                    <a:lumMod val="50000"/>
                  </a:schemeClr>
                </a:solidFill>
              </a:rPr>
              <a:t>CRU=Crude </a:t>
            </a:r>
            <a:r>
              <a:rPr lang="es-CO" sz="2100" dirty="0" err="1">
                <a:solidFill>
                  <a:schemeClr val="accent3">
                    <a:lumMod val="50000"/>
                  </a:schemeClr>
                </a:solidFill>
              </a:rPr>
              <a:t>oil</a:t>
            </a:r>
            <a:endParaRPr lang="es-CO" sz="2100" dirty="0">
              <a:solidFill>
                <a:schemeClr val="accent3">
                  <a:lumMod val="50000"/>
                </a:schemeClr>
              </a:solidFill>
            </a:endParaRPr>
          </a:p>
          <a:p>
            <a:r>
              <a:rPr lang="es-CO" sz="2100" dirty="0">
                <a:solidFill>
                  <a:schemeClr val="accent3">
                    <a:lumMod val="50000"/>
                  </a:schemeClr>
                </a:solidFill>
              </a:rPr>
              <a:t>BAG=</a:t>
            </a:r>
            <a:r>
              <a:rPr lang="es-CO" sz="2100" dirty="0" err="1">
                <a:solidFill>
                  <a:schemeClr val="accent3">
                    <a:lumMod val="50000"/>
                  </a:schemeClr>
                </a:solidFill>
              </a:rPr>
              <a:t>Bagasse</a:t>
            </a:r>
            <a:endParaRPr lang="es-CO" sz="2100" dirty="0">
              <a:solidFill>
                <a:schemeClr val="accent3">
                  <a:lumMod val="50000"/>
                </a:schemeClr>
              </a:solidFill>
            </a:endParaRPr>
          </a:p>
          <a:p>
            <a:r>
              <a:rPr lang="es-CO" sz="2100" dirty="0">
                <a:solidFill>
                  <a:schemeClr val="accent3">
                    <a:lumMod val="50000"/>
                  </a:schemeClr>
                </a:solidFill>
              </a:rPr>
              <a:t>LPG=</a:t>
            </a:r>
            <a:r>
              <a:rPr lang="es-CO" sz="2100" dirty="0" err="1">
                <a:solidFill>
                  <a:schemeClr val="accent3">
                    <a:lumMod val="50000"/>
                  </a:schemeClr>
                </a:solidFill>
              </a:rPr>
              <a:t>Liquified</a:t>
            </a:r>
            <a:r>
              <a:rPr lang="es-CO" sz="2100" dirty="0">
                <a:solidFill>
                  <a:schemeClr val="accent3">
                    <a:lumMod val="50000"/>
                  </a:schemeClr>
                </a:solidFill>
              </a:rPr>
              <a:t> </a:t>
            </a:r>
            <a:r>
              <a:rPr lang="es-CO" sz="2100" dirty="0" err="1">
                <a:solidFill>
                  <a:schemeClr val="accent3">
                    <a:lumMod val="50000"/>
                  </a:schemeClr>
                </a:solidFill>
              </a:rPr>
              <a:t>Petroleum</a:t>
            </a:r>
            <a:r>
              <a:rPr lang="es-CO" sz="2100" dirty="0">
                <a:solidFill>
                  <a:schemeClr val="accent3">
                    <a:lumMod val="50000"/>
                  </a:schemeClr>
                </a:solidFill>
              </a:rPr>
              <a:t> Gas</a:t>
            </a:r>
          </a:p>
          <a:p>
            <a:r>
              <a:rPr lang="es-CO" sz="2100" dirty="0">
                <a:solidFill>
                  <a:schemeClr val="accent3">
                    <a:lumMod val="50000"/>
                  </a:schemeClr>
                </a:solidFill>
              </a:rPr>
              <a:t>DSL=Diesel</a:t>
            </a:r>
          </a:p>
          <a:p>
            <a:r>
              <a:rPr lang="es-CO" sz="2100" dirty="0">
                <a:solidFill>
                  <a:schemeClr val="accent3">
                    <a:lumMod val="50000"/>
                  </a:schemeClr>
                </a:solidFill>
              </a:rPr>
              <a:t>GSL=</a:t>
            </a:r>
            <a:r>
              <a:rPr lang="es-CO" sz="2100" dirty="0" err="1">
                <a:solidFill>
                  <a:schemeClr val="accent3">
                    <a:lumMod val="50000"/>
                  </a:schemeClr>
                </a:solidFill>
              </a:rPr>
              <a:t>Gasoline</a:t>
            </a:r>
            <a:endParaRPr lang="es-CO" sz="2100" dirty="0">
              <a:solidFill>
                <a:schemeClr val="accent3">
                  <a:lumMod val="50000"/>
                </a:schemeClr>
              </a:solidFill>
            </a:endParaRPr>
          </a:p>
          <a:p>
            <a:r>
              <a:rPr lang="es-CO" sz="2100" dirty="0">
                <a:solidFill>
                  <a:schemeClr val="accent3">
                    <a:lumMod val="50000"/>
                  </a:schemeClr>
                </a:solidFill>
              </a:rPr>
              <a:t>FOL=Fuel </a:t>
            </a:r>
            <a:r>
              <a:rPr lang="es-CO" sz="2100" dirty="0" err="1">
                <a:solidFill>
                  <a:schemeClr val="accent3">
                    <a:lumMod val="50000"/>
                  </a:schemeClr>
                </a:solidFill>
              </a:rPr>
              <a:t>oil</a:t>
            </a:r>
            <a:endParaRPr lang="es-CO" sz="2100" dirty="0">
              <a:solidFill>
                <a:schemeClr val="accent3">
                  <a:lumMod val="50000"/>
                </a:schemeClr>
              </a:solidFill>
            </a:endParaRPr>
          </a:p>
          <a:p>
            <a:r>
              <a:rPr lang="es-CO" sz="2100" dirty="0">
                <a:solidFill>
                  <a:schemeClr val="accent3">
                    <a:lumMod val="50000"/>
                  </a:schemeClr>
                </a:solidFill>
              </a:rPr>
              <a:t>JET=Jet fuel</a:t>
            </a:r>
          </a:p>
          <a:p>
            <a:r>
              <a:rPr lang="es-CO" sz="2100" dirty="0">
                <a:solidFill>
                  <a:schemeClr val="accent3">
                    <a:lumMod val="50000"/>
                  </a:schemeClr>
                </a:solidFill>
              </a:rPr>
              <a:t>HDG=</a:t>
            </a:r>
            <a:r>
              <a:rPr lang="es-CO" sz="2100" dirty="0" err="1">
                <a:solidFill>
                  <a:schemeClr val="accent3">
                    <a:lumMod val="50000"/>
                  </a:schemeClr>
                </a:solidFill>
              </a:rPr>
              <a:t>Hydrogen</a:t>
            </a:r>
            <a:endParaRPr lang="es-CO" sz="2100" dirty="0">
              <a:solidFill>
                <a:schemeClr val="accent3">
                  <a:lumMod val="50000"/>
                </a:schemeClr>
              </a:solidFill>
            </a:endParaRPr>
          </a:p>
          <a:p>
            <a:endParaRPr lang="es-CO" sz="2100" dirty="0">
              <a:solidFill>
                <a:schemeClr val="accent3">
                  <a:lumMod val="50000"/>
                </a:schemeClr>
              </a:solidFill>
            </a:endParaRPr>
          </a:p>
          <a:p>
            <a:endParaRPr lang="es-CO" sz="2100" dirty="0">
              <a:solidFill>
                <a:schemeClr val="accent3">
                  <a:lumMod val="50000"/>
                </a:schemeClr>
              </a:solidFill>
            </a:endParaRPr>
          </a:p>
          <a:p>
            <a:endParaRPr lang="es-CO" sz="2100" dirty="0">
              <a:solidFill>
                <a:schemeClr val="accent3">
                  <a:lumMod val="50000"/>
                </a:schemeClr>
              </a:solidFill>
            </a:endParaRPr>
          </a:p>
        </p:txBody>
      </p:sp>
      <p:pic>
        <p:nvPicPr>
          <p:cNvPr id="5" name="synthesize (44)">
            <a:hlinkClick r:id="" action="ppaction://media"/>
            <a:extLst>
              <a:ext uri="{FF2B5EF4-FFF2-40B4-BE49-F238E27FC236}">
                <a16:creationId xmlns:a16="http://schemas.microsoft.com/office/drawing/2014/main" id="{DB9BB5E0-FB84-808B-A4A0-C7E8925089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27981" y="87961"/>
            <a:ext cx="902855" cy="902855"/>
          </a:xfrm>
          <a:prstGeom prst="rect">
            <a:avLst/>
          </a:prstGeom>
        </p:spPr>
      </p:pic>
    </p:spTree>
    <p:extLst>
      <p:ext uri="{BB962C8B-B14F-4D97-AF65-F5344CB8AC3E}">
        <p14:creationId xmlns:p14="http://schemas.microsoft.com/office/powerpoint/2010/main" val="114247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3.1 References</a:t>
            </a:r>
          </a:p>
        </p:txBody>
      </p:sp>
      <p:sp>
        <p:nvSpPr>
          <p:cNvPr id="4" name="TextBox 3">
            <a:extLst>
              <a:ext uri="{FF2B5EF4-FFF2-40B4-BE49-F238E27FC236}">
                <a16:creationId xmlns:a16="http://schemas.microsoft.com/office/drawing/2014/main" id="{BCB083AF-02AE-8D66-43C6-C24C6B427521}"/>
              </a:ext>
            </a:extLst>
          </p:cNvPr>
          <p:cNvSpPr txBox="1"/>
          <p:nvPr/>
        </p:nvSpPr>
        <p:spPr>
          <a:xfrm>
            <a:off x="761555" y="1631921"/>
            <a:ext cx="9719514"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dirty="0" err="1">
                <a:latin typeface="Open Sans" panose="020B0606030504020204" pitchFamily="34" charset="0"/>
                <a:ea typeface="Open Sans" panose="020B0606030504020204" pitchFamily="34" charset="0"/>
                <a:cs typeface="Open Sans" panose="020B0606030504020204" pitchFamily="34" charset="0"/>
              </a:rPr>
              <a:t>Taliotis</a:t>
            </a:r>
            <a:r>
              <a:rPr lang="en-GB" sz="1600" dirty="0">
                <a:latin typeface="Open Sans" panose="020B0606030504020204" pitchFamily="34" charset="0"/>
                <a:ea typeface="Open Sans" panose="020B0606030504020204" pitchFamily="34" charset="0"/>
                <a:cs typeface="Open Sans" panose="020B0606030504020204" pitchFamily="34" charset="0"/>
              </a:rPr>
              <a:t>, Constantinos, </a:t>
            </a:r>
            <a:r>
              <a:rPr lang="en-GB" sz="1600" dirty="0" err="1">
                <a:latin typeface="Open Sans" panose="020B0606030504020204" pitchFamily="34" charset="0"/>
                <a:ea typeface="Open Sans" panose="020B0606030504020204" pitchFamily="34" charset="0"/>
                <a:cs typeface="Open Sans" panose="020B0606030504020204" pitchFamily="34" charset="0"/>
              </a:rPr>
              <a:t>Gardumi</a:t>
            </a:r>
            <a:r>
              <a:rPr lang="en-GB" sz="1600" dirty="0">
                <a:latin typeface="Open Sans" panose="020B0606030504020204" pitchFamily="34" charset="0"/>
                <a:ea typeface="Open Sans" panose="020B0606030504020204" pitchFamily="34" charset="0"/>
                <a:cs typeface="Open Sans" panose="020B0606030504020204" pitchFamily="34" charset="0"/>
              </a:rPr>
              <a:t>, Francesco, </a:t>
            </a:r>
            <a:r>
              <a:rPr lang="en-GB" sz="1600" dirty="0" err="1">
                <a:latin typeface="Open Sans" panose="020B0606030504020204" pitchFamily="34" charset="0"/>
                <a:ea typeface="Open Sans" panose="020B0606030504020204" pitchFamily="34" charset="0"/>
                <a:cs typeface="Open Sans" panose="020B0606030504020204" pitchFamily="34" charset="0"/>
              </a:rPr>
              <a:t>Shivakumar</a:t>
            </a:r>
            <a:r>
              <a:rPr lang="en-GB" sz="1600" dirty="0">
                <a:latin typeface="Open Sans" panose="020B0606030504020204" pitchFamily="34" charset="0"/>
                <a:ea typeface="Open Sans" panose="020B0606030504020204" pitchFamily="34" charset="0"/>
                <a:cs typeface="Open Sans" panose="020B0606030504020204" pitchFamily="34" charset="0"/>
              </a:rPr>
              <a:t>, Abhishek, Sridharan, Vignesh, Ramos, Eunice, </a:t>
            </a:r>
            <a:r>
              <a:rPr lang="en-GB" sz="1600" dirty="0" err="1">
                <a:latin typeface="Open Sans" panose="020B0606030504020204" pitchFamily="34" charset="0"/>
                <a:ea typeface="Open Sans" panose="020B0606030504020204" pitchFamily="34" charset="0"/>
                <a:cs typeface="Open Sans" panose="020B0606030504020204" pitchFamily="34" charset="0"/>
              </a:rPr>
              <a:t>Beltramo</a:t>
            </a:r>
            <a:r>
              <a:rPr lang="en-GB" sz="1600" dirty="0">
                <a:latin typeface="Open Sans" panose="020B0606030504020204" pitchFamily="34" charset="0"/>
                <a:ea typeface="Open Sans" panose="020B0606030504020204" pitchFamily="34" charset="0"/>
                <a:cs typeface="Open Sans" panose="020B0606030504020204" pitchFamily="34" charset="0"/>
              </a:rPr>
              <a:t>, Agnese, … Howells, Mark. (2018, November). Time representation in </a:t>
            </a:r>
            <a:r>
              <a:rPr lang="en-GB" sz="1600" dirty="0" err="1">
                <a:latin typeface="Open Sans" panose="020B0606030504020204" pitchFamily="34" charset="0"/>
                <a:ea typeface="Open Sans" panose="020B0606030504020204" pitchFamily="34" charset="0"/>
                <a:cs typeface="Open Sans" panose="020B0606030504020204" pitchFamily="34" charset="0"/>
              </a:rPr>
              <a:t>OSeMOSYS</a:t>
            </a:r>
            <a:r>
              <a:rPr lang="en-GB" sz="1600" dirty="0">
                <a:latin typeface="Open Sans" panose="020B0606030504020204" pitchFamily="34" charset="0"/>
                <a:ea typeface="Open Sans" panose="020B0606030504020204" pitchFamily="34" charset="0"/>
                <a:cs typeface="Open Sans" panose="020B0606030504020204" pitchFamily="34" charset="0"/>
              </a:rPr>
              <a:t>. </a:t>
            </a:r>
            <a:r>
              <a:rPr lang="en-GB" sz="1600" dirty="0" err="1">
                <a:latin typeface="Open Sans" panose="020B0606030504020204" pitchFamily="34" charset="0"/>
                <a:ea typeface="Open Sans" panose="020B0606030504020204" pitchFamily="34" charset="0"/>
                <a:cs typeface="Open Sans" panose="020B0606030504020204" pitchFamily="34" charset="0"/>
              </a:rPr>
              <a:t>Zenodo</a:t>
            </a:r>
            <a:r>
              <a:rPr lang="en-GB" sz="1600" dirty="0">
                <a:latin typeface="Open Sans" panose="020B0606030504020204" pitchFamily="34" charset="0"/>
                <a:ea typeface="Open Sans" panose="020B0606030504020204" pitchFamily="34" charset="0"/>
                <a:cs typeface="Open Sans" panose="020B0606030504020204" pitchFamily="34" charset="0"/>
              </a:rPr>
              <a:t>. http://doi.org/10.5281/zenodo.4585695</a:t>
            </a:r>
          </a:p>
          <a:p>
            <a:pPr marL="342900" indent="-342900">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a:p>
            <a:endParaRPr lang="en-US" sz="1600" dirty="0">
              <a:latin typeface="Open Sans"/>
              <a:cs typeface="Calibri"/>
            </a:endParaRPr>
          </a:p>
          <a:p>
            <a:pPr marL="342900" indent="-342900">
              <a:buAutoNum type="arabicPeriod"/>
            </a:pPr>
            <a:endParaRPr lang="en-GB" sz="1600" dirty="0">
              <a:latin typeface="Open Sans"/>
              <a:cs typeface="Calibri"/>
            </a:endParaRPr>
          </a:p>
          <a:p>
            <a:endParaRPr lang="en-US" sz="1600" dirty="0">
              <a:latin typeface="Open Sans"/>
              <a:cs typeface="Calibri"/>
            </a:endParaRPr>
          </a:p>
          <a:p>
            <a:pPr marL="342900" indent="-342900">
              <a:buFontTx/>
              <a:buAutoNum type="arabicPeriod"/>
            </a:pPr>
            <a:endParaRPr lang="en-US" sz="1600" dirty="0">
              <a:latin typeface="Open Sans"/>
            </a:endParaRPr>
          </a:p>
          <a:p>
            <a:pPr marL="342900" indent="-342900">
              <a:buFontTx/>
              <a:buAutoNum type="arabicPeriod"/>
            </a:pPr>
            <a:endParaRPr lang="en-US" sz="1600" dirty="0">
              <a:latin typeface="Open Sans"/>
            </a:endParaRPr>
          </a:p>
          <a:p>
            <a:pPr marL="342900" indent="-342900">
              <a:buAutoNum type="arabicPeriod"/>
            </a:pPr>
            <a:endParaRPr lang="en-US" sz="1600" dirty="0">
              <a:latin typeface="Open Sans"/>
              <a:cs typeface="Calibri" panose="020F0502020204030204"/>
            </a:endParaRPr>
          </a:p>
          <a:p>
            <a:pPr marL="342900" indent="-342900">
              <a:buAutoNum type="arabicPeriod"/>
            </a:pPr>
            <a:endParaRPr lang="en-GB" sz="1600" dirty="0">
              <a:latin typeface="Open Sans"/>
              <a:cs typeface="Calibri" panose="020F0502020204030204"/>
            </a:endParaRPr>
          </a:p>
          <a:p>
            <a:pPr marL="342900" indent="-342900">
              <a:buAutoNum type="arabicPeriod"/>
            </a:pPr>
            <a:endParaRPr lang="en-US" sz="1600" dirty="0">
              <a:latin typeface="Open Sans"/>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591940" y="108497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Time Variability in Energy Systems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91940" y="-401404"/>
            <a:ext cx="1170469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Importance of Time Representation</a:t>
            </a:r>
          </a:p>
        </p:txBody>
      </p:sp>
      <p:pic>
        <p:nvPicPr>
          <p:cNvPr id="9" name="Picture 9">
            <a:extLst>
              <a:ext uri="{FF2B5EF4-FFF2-40B4-BE49-F238E27FC236}">
                <a16:creationId xmlns:a16="http://schemas.microsoft.com/office/drawing/2014/main" id="{9AC311AA-4014-FB54-093E-1A941F111CC2}"/>
              </a:ext>
            </a:extLst>
          </p:cNvPr>
          <p:cNvPicPr>
            <a:picLocks noGrp="1" noChangeAspect="1"/>
          </p:cNvPicPr>
          <p:nvPr>
            <p:ph idx="1"/>
          </p:nvPr>
        </p:nvPicPr>
        <p:blipFill>
          <a:blip r:embed="rId5"/>
          <a:stretch>
            <a:fillRect/>
          </a:stretch>
        </p:blipFill>
        <p:spPr>
          <a:xfrm>
            <a:off x="204995" y="2852321"/>
            <a:ext cx="11257413" cy="2219774"/>
          </a:xfrm>
        </p:spPr>
      </p:pic>
      <p:sp>
        <p:nvSpPr>
          <p:cNvPr id="10" name="Rectangle 9">
            <a:extLst>
              <a:ext uri="{FF2B5EF4-FFF2-40B4-BE49-F238E27FC236}">
                <a16:creationId xmlns:a16="http://schemas.microsoft.com/office/drawing/2014/main" id="{13496902-7691-D5AA-FC39-A4DBDFC026EA}"/>
              </a:ext>
            </a:extLst>
          </p:cNvPr>
          <p:cNvSpPr/>
          <p:nvPr/>
        </p:nvSpPr>
        <p:spPr>
          <a:xfrm>
            <a:off x="3799350" y="2262041"/>
            <a:ext cx="6217920" cy="461665"/>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Sources of Time Variability:</a:t>
            </a:r>
          </a:p>
        </p:txBody>
      </p:sp>
      <p:pic>
        <p:nvPicPr>
          <p:cNvPr id="5" name="synthesize (45)">
            <a:hlinkClick r:id="" action="ppaction://media"/>
            <a:extLst>
              <a:ext uri="{FF2B5EF4-FFF2-40B4-BE49-F238E27FC236}">
                <a16:creationId xmlns:a16="http://schemas.microsoft.com/office/drawing/2014/main" id="{1F21C624-5204-2395-68ED-8E82E51C70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69267" y="1189106"/>
            <a:ext cx="880074" cy="880074"/>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8" ma:contentTypeDescription="Crear nuevo documento." ma:contentTypeScope="" ma:versionID="e95ced547947cc96d9f0ca074ad6ec65">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59f73267aa52fe24a52d6154dfcf08f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1C3DE89-CCC2-43B2-B5E8-0AA4A70858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customXml/itemProps3.xml><?xml version="1.0" encoding="utf-8"?>
<ds:datastoreItem xmlns:ds="http://schemas.openxmlformats.org/officeDocument/2006/customXml" ds:itemID="{D05F7E04-0F8F-4ECA-9525-3F0638DC6B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4844</TotalTime>
  <Words>5077</Words>
  <Application>Microsoft Office PowerPoint</Application>
  <PresentationFormat>Widescreen</PresentationFormat>
  <Paragraphs>294</Paragraphs>
  <Slides>28</Slides>
  <Notes>27</Notes>
  <HiddenSlides>0</HiddenSlides>
  <MMClips>21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Calibri</vt:lpstr>
      <vt:lpstr>Calibri Light</vt:lpstr>
      <vt:lpstr>Cambria Math</vt:lpstr>
      <vt:lpstr>Helvetica Neue</vt:lpstr>
      <vt:lpstr>Open Sans</vt:lpstr>
      <vt:lpstr>Open Sans ExtraBold</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Ashutosh.Bhagurkar</cp:lastModifiedBy>
  <cp:revision>120</cp:revision>
  <dcterms:created xsi:type="dcterms:W3CDTF">2019-06-09T10:25:43Z</dcterms:created>
  <dcterms:modified xsi:type="dcterms:W3CDTF">2025-04-05T17:22:18Z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