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6858000" cx="12192000"/>
  <p:notesSz cx="6858000" cy="9144000"/>
  <p:embeddedFontLst>
    <p:embeddedFont>
      <p:font typeface="Roboto"/>
      <p:regular r:id="rId33"/>
      <p:bold r:id="rId34"/>
      <p:italic r:id="rId35"/>
      <p:boldItalic r:id="rId36"/>
    </p:embeddedFont>
    <p:embeddedFont>
      <p:font typeface="Montserrat"/>
      <p:regular r:id="rId37"/>
      <p:bold r:id="rId38"/>
      <p:italic r:id="rId39"/>
      <p:boldItalic r:id="rId40"/>
    </p:embeddedFont>
    <p:embeddedFont>
      <p:font typeface="Open Sans SemiBold"/>
      <p:regular r:id="rId41"/>
      <p:bold r:id="rId42"/>
      <p:italic r:id="rId43"/>
      <p:boldItalic r:id="rId44"/>
    </p:embeddedFont>
    <p:embeddedFont>
      <p:font typeface="Quattrocento Sans"/>
      <p:regular r:id="rId45"/>
      <p:bold r:id="rId46"/>
      <p:italic r:id="rId47"/>
      <p:boldItalic r:id="rId48"/>
    </p:embeddedFont>
    <p:embeddedFont>
      <p:font typeface="Open Sans ExtraBold"/>
      <p:bold r:id="rId49"/>
      <p:boldItalic r:id="rId50"/>
    </p:embeddedFont>
    <p:embeddedFont>
      <p:font typeface="Open Sans"/>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5" roundtripDataSignature="AMtx7mjCN0iYVD1laDZPXzm540ODxKjg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9C67DB6-F30F-419A-885E-6AA9EDC77AC9}">
  <a:tblStyle styleId="{E9C67DB6-F30F-419A-885E-6AA9EDC77AC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7EA"/>
          </a:solidFill>
        </a:fill>
      </a:tcStyle>
    </a:wholeTbl>
    <a:band1H>
      <a:tcTxStyle/>
      <a:tcStyle>
        <a:fill>
          <a:solidFill>
            <a:srgbClr val="CACBD3"/>
          </a:solidFill>
        </a:fill>
      </a:tcStyle>
    </a:band1H>
    <a:band2H>
      <a:tcTxStyle/>
    </a:band2H>
    <a:band1V>
      <a:tcTxStyle/>
      <a:tcStyle>
        <a:fill>
          <a:solidFill>
            <a:srgbClr val="CACBD3"/>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ontserrat-boldItalic.fntdata"/><Relationship Id="rId42" Type="http://schemas.openxmlformats.org/officeDocument/2006/relationships/font" Target="fonts/OpenSansSemiBold-bold.fntdata"/><Relationship Id="rId41" Type="http://schemas.openxmlformats.org/officeDocument/2006/relationships/font" Target="fonts/OpenSansSemiBold-regular.fntdata"/><Relationship Id="rId44" Type="http://schemas.openxmlformats.org/officeDocument/2006/relationships/font" Target="fonts/OpenSansSemiBold-boldItalic.fntdata"/><Relationship Id="rId43" Type="http://schemas.openxmlformats.org/officeDocument/2006/relationships/font" Target="fonts/OpenSansSemiBold-italic.fntdata"/><Relationship Id="rId46" Type="http://schemas.openxmlformats.org/officeDocument/2006/relationships/font" Target="fonts/QuattrocentoSans-bold.fntdata"/><Relationship Id="rId45" Type="http://schemas.openxmlformats.org/officeDocument/2006/relationships/font" Target="fonts/QuattrocentoSans-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QuattrocentoSans-boldItalic.fntdata"/><Relationship Id="rId47" Type="http://schemas.openxmlformats.org/officeDocument/2006/relationships/font" Target="fonts/QuattrocentoSans-italic.fntdata"/><Relationship Id="rId49" Type="http://schemas.openxmlformats.org/officeDocument/2006/relationships/font" Target="fonts/OpenSansExtraBold-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font" Target="fonts/Roboto-regular.fntdata"/><Relationship Id="rId32" Type="http://schemas.openxmlformats.org/officeDocument/2006/relationships/slide" Target="slides/slide26.xml"/><Relationship Id="rId35" Type="http://schemas.openxmlformats.org/officeDocument/2006/relationships/font" Target="fonts/Roboto-italic.fntdata"/><Relationship Id="rId34" Type="http://schemas.openxmlformats.org/officeDocument/2006/relationships/font" Target="fonts/Roboto-bold.fntdata"/><Relationship Id="rId37" Type="http://schemas.openxmlformats.org/officeDocument/2006/relationships/font" Target="fonts/Montserrat-regular.fntdata"/><Relationship Id="rId36" Type="http://schemas.openxmlformats.org/officeDocument/2006/relationships/font" Target="fonts/Roboto-boldItalic.fntdata"/><Relationship Id="rId39" Type="http://schemas.openxmlformats.org/officeDocument/2006/relationships/font" Target="fonts/Montserrat-italic.fntdata"/><Relationship Id="rId38" Type="http://schemas.openxmlformats.org/officeDocument/2006/relationships/font" Target="fonts/Montserrat-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penSans-regular.fntdata"/><Relationship Id="rId50" Type="http://schemas.openxmlformats.org/officeDocument/2006/relationships/font" Target="fonts/OpenSansExtraBold-boldItalic.fntdata"/><Relationship Id="rId53" Type="http://schemas.openxmlformats.org/officeDocument/2006/relationships/font" Target="fonts/OpenSans-italic.fntdata"/><Relationship Id="rId52" Type="http://schemas.openxmlformats.org/officeDocument/2006/relationships/font" Target="fonts/OpenSans-bold.fntdata"/><Relationship Id="rId11" Type="http://schemas.openxmlformats.org/officeDocument/2006/relationships/slide" Target="slides/slide5.xml"/><Relationship Id="rId55" Type="http://customschemas.google.com/relationships/presentationmetadata" Target="metadata"/><Relationship Id="rId10" Type="http://schemas.openxmlformats.org/officeDocument/2006/relationships/slide" Target="slides/slide4.xml"/><Relationship Id="rId54" Type="http://schemas.openxmlformats.org/officeDocument/2006/relationships/font" Target="fonts/OpenSans-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Another type of indirect climate policy is low-carbon fuel standards. These address the carbon intensity of fuels. Carbon intensity is defined as the quantity of carbon dioxide emitted per unit of energy delivered by a certain fuel. As can be seen from the figure, the carbon intensity can vary significantly between fuels and across countries. For example, the figure shows that coal, the black bar at the bottom, emits the highest amount of carbon dioxide per unit of energy among all fuels commonly used. Low-carbon fuel standards are rules enforcing a maximum carbon intensity for fuels (usually and especially in the transportation sector). Examples of application include, for instance, British Columbia and California. Penalties apply for selling or importing fuels that do not meet the standards. These standards usually drive the fuel production and sale towards biofuels. A potential indirect consequence of these standards and the deployment of biofuels is the impact on land uses and, in turn, on food security and deforestation.</a:t>
            </a:r>
            <a:endParaRPr/>
          </a:p>
        </p:txBody>
      </p:sp>
      <p:sp>
        <p:nvSpPr>
          <p:cNvPr id="395" name="Google Shape;39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Fuel substitution schemes are another type of indirect climate policy. These encourage fuel substitution (for instance, from charcoal for cooking to electricity or natural gas, or from oil-fired boilers to gas-fired boilers). As opposed to emission trading schemes, fuel-substitution schemes can both impact local air quality and broader carbon emissions. The incentives to fuel substitution can be created through subsidies (either on a fuel or on a technology using it) or through taxes on specific fuels (for instance, diesel for transportation, or charcoal for cooking). These mechanisms can be particularly effective in driving the electrification of certain services or the decarbonization of transportation. However, in some cases they may risk increasing inequalities, such as in the case of flat taxes on fuels that are essential for lower-income and energy-poor groups.</a:t>
            </a:r>
            <a:endParaRPr/>
          </a:p>
        </p:txBody>
      </p:sp>
      <p:sp>
        <p:nvSpPr>
          <p:cNvPr id="408" name="Google Shape;40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last type of indirect climate policy deserving mention is any policy regulating the use of land. As seen in previous lectures, the soil captures or releases greenhouse gases depending on the type of cover. Certain soils and land covers can function as large carbon sinks. Changing the land cover by replacing, for instance, forest land with buildings or crops causes a net release of carbon. Therefore, several governments are issuing policies that limit the deforestation or the use of land for agriculture, or issuing policies that support the restoration of natural reserves. These policies may be necessary, but they may also conflict with policies supporting the development of other sectors of the economy. For instance, they may cause conflicts in the use of land where policies are in place that mandate increases in the production of biofuels. This shows the importance of an integrated planning perspective, particularly in climate policies.</a:t>
            </a:r>
            <a:endParaRPr/>
          </a:p>
        </p:txBody>
      </p:sp>
      <p:sp>
        <p:nvSpPr>
          <p:cNvPr id="419" name="Google Shape;41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next two mini-lectures discuss examples of climate policies in regions that are far apart and at different stages of their economic development. Climate policies are evolving fast and those shown here may become outdated quickly. Therefore, the examples must not be seen in any way as a judgement on the climate policy processes in these regions. They represent only a snapshot in a specific historical moment and they serve only the purpose of showing applications of the concepts described in the previous mini-lectures. The first example is from Indonesia. As of now, the country has in place policies that may directly or indirectly impact its contribution to climate change mitigation and to sustainable development at several time scales. The President Regulation 59, year 2017, regulates in the short term the implementation of the United Nation’s Agenda 2030 for sustainable Development. The Law 16, year 2016, ratifies the Paris Agreement to the U.N.F.C.C.C. and guides the country in the medium-term to the achievement of its Nationally Determined Contributions. The National Energy General Plan (R.U.E.N.) steers the sustainable development of the energy system up to 2050.</a:t>
            </a:r>
            <a:endParaRPr/>
          </a:p>
        </p:txBody>
      </p:sp>
      <p:sp>
        <p:nvSpPr>
          <p:cNvPr id="432" name="Google Shape;43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Among the policy documents cited in the previous slide, Indonesia’s Intended Nationally Determined Contribution, submitted to the U.N.F.C.C.C. in 2015, includes direct climate policies in the form of emission reduction targets. As can be seen in the table, reporting data from the Presidential Regulation 61, year 2011, the country decided years ago upon two emission reduction targets, one unconditional and one conditional to receiving external financial support. The unconditional target was 29% reduction of carbon dioxide equivalent emissions by the whole economy in 2030 compared to a baseline assumed by the Government. This percentage reduction is then translated in absolute numbers for each sector. The conditional target is higher and set at 38%. This type of target is common in all Intended Nationally Determined Contributions. The targets have been revised in several countries at the time this lecture is published and are being revised in Indonesia and many more countries, to better reflect the urgency in the reduction of emissions worldwide. </a:t>
            </a:r>
            <a:endParaRPr/>
          </a:p>
        </p:txBody>
      </p:sp>
      <p:sp>
        <p:nvSpPr>
          <p:cNvPr id="444" name="Google Shape;44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On the contrary, the National Energy Policy (published in 2017) includes a number of indirect climate policies. It includes a renewable energy support scheme, in the form of a mandatory renewable energy target. This requires that at least 23% of the total primary energy supply in 2025 be from renewable sources and 31% in 2050. Another indirect climate policy is introduced in the form of a low-carbon fuel standard. This mandates that at least 30% of the energy content of fuels in transportation be from biofuels by 2020. Finally, it includes another indirect climate policy, in the form of an energy efficiency target. This type of target was not covered in the previous mini-lectures, but it is very common and it can be seen as a form of fuel substitution scheme where the consumption of fossil fuels is replaced by non-consumption. In this case, the energy efficiency target mandates 1% annual decrease of final energy consumption through savings in all sectors. Energy efficiency measures are in some cases effective, because there are measures that have low-cost, significant potential for saving emissions and potential for reducing the consumer’s energy bills. However, they might need subsidizing, since the upfront capital and inconvenience costs for final consumers can also be significant.</a:t>
            </a:r>
            <a:endParaRPr/>
          </a:p>
        </p:txBody>
      </p:sp>
      <p:sp>
        <p:nvSpPr>
          <p:cNvPr id="457" name="Google Shape;45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a:t>In synthesis, the overall climate policy in Indonesia seems to be moving on with respect to the low-emissions development plan for 2050 and the support to renewables. Areas not yet explored are binding emission targets for 2050, emission performance standards in transportation and other direct climate policies, such as carbon tax or emission trading schemes. But, as said, policies evolve continuously and fast. The progress on all these dimensions is regularly updated for Indonesia and other countries by the Climate Action Tracker project. The whole policy package is currently delivering very positive steps towards the reduction of the energy intensity in the energy sector. The energy intensity is calculated as the use of energy per unit of G.D.P. The intensity has been decreasing since 2000, and it is below the level of the G 20 countries. On the contrary, though, the carbon intensity (calculated as the carbon emissions per unit of total primary energy supply), has been increasing in past years. This negative trend is due to the still high share of coal in the energy supply. Its change depends on the plans for coal-fired electricity expansion and potentially on the introduction of stricter policies.</a:t>
            </a:r>
            <a:endParaRPr/>
          </a:p>
        </p:txBody>
      </p:sp>
      <p:sp>
        <p:nvSpPr>
          <p:cNvPr id="468" name="Google Shape;46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a:t>A successful and significant reduction of carbon emissions in line with the overall policy direction of the country might also require a change in existing policies. The graph shows fossil-fuel subsidies distributed in each country worldwide in 2015, from data by the UN Statistics Division. Although with far lower subsidies than other countries, Indonesia featured in the middle of the scale. The presence of fossil fuel subsidies may have indirectly concurred with the increase of carbon intensity in the energy sector. In the light of a stronger commitment to sustainable development, this policy would need to be carefully reconsidered and evaluated jointly with the others in place. This is just an example and a similar discussion applies to many more countries. The core concept emerging is the need for higher policy coherence across sectors of the economy as well as across all the domains of climate policy.</a:t>
            </a:r>
            <a:endParaRPr/>
          </a:p>
        </p:txBody>
      </p:sp>
      <p:sp>
        <p:nvSpPr>
          <p:cNvPr id="487" name="Google Shape;48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mini-lecture describes examples of climate policy from another region with a different background and at a different stage of the development of its economy: the European Union. The path of the European Union to deep decarbonization of its economy started earlier than elsewhere, but policy consolidated strongly in the past decade. The first roadmap for the long-term decarbonization of the Union was published in 2011. Its main feature was the proposal for a target 80% reduction of greenhouse gas emissions by 2050, compared to 1990. The roadmap was followed by other strategies, notably the Clean Energy for all Europeans in 2016 and the Clean Planet for all in 2018, which gradually increased the decarbonization ambitions. The latest and biggest step in the European Union’s climate policy was the publication of the European Green Deal at the end of 2019, which put forward an investment plan for 1 trillion euros to make the Union carbon neutral by 2050. </a:t>
            </a:r>
            <a:endParaRPr/>
          </a:p>
          <a:p>
            <a:pPr indent="0" lvl="0" marL="0" rtl="0" algn="l">
              <a:spcBef>
                <a:spcPts val="0"/>
              </a:spcBef>
              <a:spcAft>
                <a:spcPts val="0"/>
              </a:spcAft>
              <a:buNone/>
            </a:pPr>
            <a:r>
              <a:t/>
            </a:r>
            <a:endParaRPr/>
          </a:p>
        </p:txBody>
      </p:sp>
      <p:sp>
        <p:nvSpPr>
          <p:cNvPr id="506" name="Google Shape;50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lecture concludes the course. So far, the course focused on the representation of climate, land, energy, and water systems and their interlinkages in models. Now we conclude by mentioning some actions that governments can take to preserve these systems and mitigate climate change. The focus will lie on commonly adopted policies for climate change mitigation. By the end of the lecture, you will be able to: </a:t>
            </a:r>
            <a:br>
              <a:rPr lang="en-US"/>
            </a:br>
            <a:r>
              <a:rPr lang="en-US"/>
              <a:t>1) I</a:t>
            </a:r>
            <a:r>
              <a:rPr lang="en-US">
                <a:latin typeface="Roboto"/>
                <a:ea typeface="Roboto"/>
                <a:cs typeface="Roboto"/>
                <a:sym typeface="Roboto"/>
              </a:rPr>
              <a:t>dentify key types of direct climate policies and their application worldwide</a:t>
            </a:r>
            <a:endParaRPr/>
          </a:p>
          <a:p>
            <a:pPr indent="0" lvl="0" marL="0" rtl="0" algn="l">
              <a:spcBef>
                <a:spcPts val="1800"/>
              </a:spcBef>
              <a:spcAft>
                <a:spcPts val="0"/>
              </a:spcAft>
              <a:buNone/>
            </a:pPr>
            <a:r>
              <a:rPr lang="en-US">
                <a:latin typeface="Roboto"/>
                <a:ea typeface="Roboto"/>
                <a:cs typeface="Roboto"/>
                <a:sym typeface="Roboto"/>
              </a:rPr>
              <a:t>2) identify key types of indirect climate policies and their application worldwide </a:t>
            </a:r>
            <a:endParaRPr>
              <a:latin typeface="Calibri"/>
              <a:ea typeface="Calibri"/>
              <a:cs typeface="Calibri"/>
              <a:sym typeface="Calibri"/>
            </a:endParaRPr>
          </a:p>
          <a:p>
            <a:pPr indent="0" lvl="0" marL="0" rtl="0" algn="l">
              <a:spcBef>
                <a:spcPts val="1800"/>
              </a:spcBef>
              <a:spcAft>
                <a:spcPts val="0"/>
              </a:spcAft>
              <a:buNone/>
            </a:pPr>
            <a:r>
              <a:rPr lang="en-US">
                <a:latin typeface="Roboto"/>
                <a:ea typeface="Roboto"/>
                <a:cs typeface="Roboto"/>
                <a:sym typeface="Roboto"/>
              </a:rPr>
              <a:t>3) analyse an example of the application of climate policies from the Asia and Pacific region </a:t>
            </a:r>
            <a:br>
              <a:rPr lang="en-US">
                <a:latin typeface="Roboto"/>
                <a:ea typeface="Roboto"/>
                <a:cs typeface="Roboto"/>
                <a:sym typeface="Roboto"/>
              </a:rPr>
            </a:br>
            <a:r>
              <a:rPr lang="en-US">
                <a:latin typeface="Roboto"/>
                <a:ea typeface="Roboto"/>
                <a:cs typeface="Roboto"/>
                <a:sym typeface="Roboto"/>
              </a:rPr>
              <a:t>4) reflect on the key elements of the European Union’s climate policies and their applicability to other contexts.</a:t>
            </a:r>
            <a:endParaRPr/>
          </a:p>
        </p:txBody>
      </p:sp>
      <p:sp>
        <p:nvSpPr>
          <p:cNvPr id="285" name="Google Shape;28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European Green Deal introduces a number of policies that directly or indirectly push for the reduction of greenhouse gas emissions in the European Union. These policies are numerous and span across all sectors of the European economy. While key areas of intervention and key targets have been set since the beginning, the individual sectoral policies are still at different stages of design, discussion, and approval. Here, only the key policy targets, defined since the beginning, are presented. Starting with the direct policies, the first one is a target to reduce greenhouse gas emissions to zero by 2050. This is complemented by an interim target of 55% reduction of greenhouse gas emissions by 2030 compared to 1990, agreed upon through the 2030 Climate Target Plan. </a:t>
            </a:r>
            <a:r>
              <a:rPr lang="en-US">
                <a:latin typeface="Montserrat"/>
                <a:ea typeface="Montserrat"/>
                <a:cs typeface="Montserrat"/>
                <a:sym typeface="Montserrat"/>
              </a:rPr>
              <a:t>The emission reduction target for 2030, defined at the European Union level, has been turned into binding national emission reduction targets through a so-called Effort Sharing Decision. These targets have further been included in national policies through National Energy and Climate Plans that each government drafted and submitted to the European Commission.</a:t>
            </a:r>
            <a:endParaRPr>
              <a:latin typeface="Montserrat"/>
              <a:ea typeface="Montserrat"/>
              <a:cs typeface="Montserrat"/>
              <a:sym typeface="Montserrat"/>
            </a:endParaRPr>
          </a:p>
        </p:txBody>
      </p:sp>
      <p:sp>
        <p:nvSpPr>
          <p:cNvPr id="534" name="Google Shape;53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European Green Deal also includes numerous indirect climate policies and confirms previous ones. Again, this slide only presents a selection of them, where overall targets for the entire European Union are established. All the targets are medium-term targets to 2030, part of the European Union’s 2030 climate and energy framework. Through the Energy Efficiency Directive, a target to increase energy efficiency by 2030 was set and this is thus far confirmed. The target mandates a reduction of energy consumption through energy efficiency measures by 32.5% in 2030, relative to a pre-defined business-as-usual scenario. Similarly, the Revised Renewable Energy Directive had set a target of 32% share of renewable energy in final energy consumption by 2030, which is also confirmed. All these targets are binding. Although they are not dissimilar from those adopted by other countries worldwide, they have the peculiar characteristic of being agreed upon by a union of countries. </a:t>
            </a:r>
            <a:endParaRPr/>
          </a:p>
        </p:txBody>
      </p:sp>
      <p:sp>
        <p:nvSpPr>
          <p:cNvPr id="545" name="Google Shape;54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One of the pillars of the emission reduction policies described in the previous slides is the European</a:t>
            </a:r>
            <a:r>
              <a:rPr lang="en-US"/>
              <a:t> Union</a:t>
            </a:r>
            <a:r>
              <a:rPr b="0" i="0" lang="en-US" sz="1200">
                <a:solidFill>
                  <a:schemeClr val="dk1"/>
                </a:solidFill>
                <a:latin typeface="Calibri"/>
                <a:ea typeface="Calibri"/>
                <a:cs typeface="Calibri"/>
                <a:sym typeface="Calibri"/>
              </a:rPr>
              <a:t> Emission Trading Scheme (E.T.S.). Set up in 2005, it was the world’s first international </a:t>
            </a:r>
            <a:r>
              <a:rPr lang="en-US"/>
              <a:t>emissions</a:t>
            </a:r>
            <a:r>
              <a:rPr b="0" i="0" lang="en-US" sz="1200">
                <a:solidFill>
                  <a:schemeClr val="dk1"/>
                </a:solidFill>
                <a:latin typeface="Calibri"/>
                <a:ea typeface="Calibri"/>
                <a:cs typeface="Calibri"/>
                <a:sym typeface="Calibri"/>
              </a:rPr>
              <a:t> trading </a:t>
            </a:r>
            <a:r>
              <a:rPr lang="en-US"/>
              <a:t>schemes</a:t>
            </a:r>
            <a:r>
              <a:rPr b="0" i="0" lang="en-US" sz="1200">
                <a:solidFill>
                  <a:schemeClr val="dk1"/>
                </a:solidFill>
                <a:latin typeface="Calibri"/>
                <a:ea typeface="Calibri"/>
                <a:cs typeface="Calibri"/>
                <a:sym typeface="Calibri"/>
              </a:rPr>
              <a:t>.</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It operates in all EU countries, plus Iceland, </a:t>
            </a:r>
            <a:r>
              <a:rPr lang="en-US"/>
              <a:t>Liechtenstein,</a:t>
            </a:r>
            <a:r>
              <a:rPr b="0" i="0" lang="en-US" sz="1200">
                <a:solidFill>
                  <a:schemeClr val="dk1"/>
                </a:solidFill>
                <a:latin typeface="Calibri"/>
                <a:ea typeface="Calibri"/>
                <a:cs typeface="Calibri"/>
                <a:sym typeface="Calibri"/>
              </a:rPr>
              <a:t> and Norway. It currently covers 11,000 heavy energy-using installations and airlines and around 45% of the E.U.’s greenhouse gas emissions. It works as a cap and trade system, in the same way as described in mini-lecture 1 of this lecture. Started in 2005, it led to the gradual decrease of emissions in the E.U. (gray bars in the figure). At first, all allowances were freely allocated. Then, especially from 2013 on, part of the allowances was sold to the best bidders. The </a:t>
            </a:r>
            <a:r>
              <a:rPr lang="en-US"/>
              <a:t>European Union's</a:t>
            </a:r>
            <a:r>
              <a:rPr b="0" i="0" lang="en-US" sz="1200">
                <a:solidFill>
                  <a:schemeClr val="dk1"/>
                </a:solidFill>
                <a:latin typeface="Calibri"/>
                <a:ea typeface="Calibri"/>
                <a:cs typeface="Calibri"/>
                <a:sym typeface="Calibri"/>
              </a:rPr>
              <a:t> E.T.S. has inspired other countries or regions. National or sub-national emission trading schemes are already operating or under development in Canada, China, Japan, New Zealand, South Korea, Switzerland</a:t>
            </a:r>
            <a:r>
              <a:rPr lang="en-US"/>
              <a:t>,</a:t>
            </a:r>
            <a:r>
              <a:rPr b="0" i="0" lang="en-US" sz="1200">
                <a:solidFill>
                  <a:schemeClr val="dk1"/>
                </a:solidFill>
                <a:latin typeface="Calibri"/>
                <a:ea typeface="Calibri"/>
                <a:cs typeface="Calibri"/>
                <a:sym typeface="Calibri"/>
              </a:rPr>
              <a:t> and the United States. Challenges can arise also with the E.T.S. In the E.U</a:t>
            </a:r>
            <a:r>
              <a:rPr b="0" lang="en-US"/>
              <a:t>.,</a:t>
            </a:r>
            <a:r>
              <a:rPr b="0" i="0" lang="en-US" sz="1200">
                <a:solidFill>
                  <a:schemeClr val="dk1"/>
                </a:solidFill>
                <a:latin typeface="Calibri"/>
                <a:ea typeface="Calibri"/>
                <a:cs typeface="Calibri"/>
                <a:sym typeface="Calibri"/>
              </a:rPr>
              <a:t> a surplus of emission allowances built up in the emissions trading system from 2009. The surplus of allowances is largely due to the economic crisis (which reduced emissions more than anticipated) and high imports of international credits. This has led to lower carbon prices and thus a weaker incentive to reduce emissions. In the short term, the surplus risks undermining the orderly functioning of the carbon market. In the longer term it could affect the ability of the </a:t>
            </a:r>
            <a:r>
              <a:rPr lang="en-US"/>
              <a:t>E.T.S.</a:t>
            </a:r>
            <a:r>
              <a:rPr b="0" i="0" lang="en-US" sz="1200">
                <a:solidFill>
                  <a:schemeClr val="dk1"/>
                </a:solidFill>
                <a:latin typeface="Calibri"/>
                <a:ea typeface="Calibri"/>
                <a:cs typeface="Calibri"/>
                <a:sym typeface="Calibri"/>
              </a:rPr>
              <a:t> to meet more demanding emission reduction targets cost-effectively. The European Commission addressed this by using the so-called Market Stability Reserve mechanism, where they withdrew a number of allowances from the market to boost the prices.</a:t>
            </a:r>
            <a:endParaRPr b="0" i="0" sz="1200">
              <a:solidFill>
                <a:schemeClr val="dk1"/>
              </a:solidFill>
              <a:latin typeface="Calibri"/>
              <a:ea typeface="Calibri"/>
              <a:cs typeface="Calibri"/>
              <a:sym typeface="Calibri"/>
            </a:endParaRPr>
          </a:p>
        </p:txBody>
      </p:sp>
      <p:sp>
        <p:nvSpPr>
          <p:cNvPr id="556" name="Google Shape;55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8" name="Google Shape;56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a closure to this mini-lecture, one may look at snapshots of where all the described policies have brought the European Union to in the last decade, in terms of carbon emissions. These snapshots can be retrieved again from the climate action tracker project. Starting with the carbon intensity (per unit of primary energy supply), this has decreased in the most recent years, placing the European Union among the best performing countries in the G 20. The share of renewables in primary energy supply has increased, placing the E.U. again among the best performing countries in the G 20. Regarding the coal phase-out in the power sector, the EU scores medium. This is due to the amount of coal-fired power generation in the European Union, which is still significant due to many reasons. Among these are reasons of supply security (especially after the extensive shut down of nuclear power plants), energy independence, and not-least the importance of the carbon economy for the job market in some European regions. </a:t>
            </a:r>
            <a:endParaRPr/>
          </a:p>
          <a:p>
            <a:pPr indent="0" lvl="0" marL="0" rtl="0" algn="l">
              <a:spcBef>
                <a:spcPts val="0"/>
              </a:spcBef>
              <a:spcAft>
                <a:spcPts val="0"/>
              </a:spcAft>
              <a:buNone/>
            </a:pPr>
            <a:r>
              <a:rPr lang="en-US"/>
              <a:t>This concludes the lecture on climate policies and the course. You have now acquired all the elements to reflect upon the interlinkages between climate, land, energy, and water and how they may be modelled in support of integrated planning. We thank you for your interest, look forward to your feedback, and invite you to complete the hands-on exercises.</a:t>
            </a:r>
            <a:endParaRPr/>
          </a:p>
        </p:txBody>
      </p:sp>
      <p:sp>
        <p:nvSpPr>
          <p:cNvPr id="569" name="Google Shape;569;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0" name="Google Shape;58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8" name="Google Shape;59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most commonly adopted policies in support of climate change mitigation can be categorised in two classes: direct and indirect. This module describes two examples of direct climate policies: carbon taxes and cap and trading schemes for emissions. The carbon tax is the most intuitive policy: it consists in a tax that must be paid for directly emitting greenhouse gases in the atmosphere. A tax per unit of emissions (in terms of CO2-equivalent) is established by law’, with different values for different types of emitters. The overall payment is therefore proportional to the quantity of greenhouse gases emitted. This type of policy is generally considered the most economically efficient way to regulate carbon-equivalent emissions. The reason is that it automatically pushes for a new supply-demand equilibrium in energy markets, as shown in the figure on the right. In the figure, the introduction of a taxation on the emissions for suppliers of gasoline would push the supply curve upwards. That is, supplying the same quantity of gasoline would cost more, due to the taxation. In such case, if the gasoline demand is elastic to the prices, the meeting point between supply and demand would settle on a lower quantity of gasoline. In short, for higher supply prices of gasoline, fewer consumers would use it.</a:t>
            </a:r>
            <a:endParaRPr/>
          </a:p>
        </p:txBody>
      </p:sp>
      <p:sp>
        <p:nvSpPr>
          <p:cNvPr id="296" name="Google Shape;29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The carbon tax has already been applied in several instances worldwide (see blue and green areas in the figure). Other countries have plans to apply it (see red areas in the figure). </a:t>
            </a:r>
            <a:r>
              <a:rPr lang="en-US" sz="1200">
                <a:latin typeface="Montserrat"/>
                <a:ea typeface="Montserrat"/>
                <a:cs typeface="Montserrat"/>
                <a:sym typeface="Montserrat"/>
              </a:rPr>
              <a:t>In many cases the tax is applied to the sale of fuels rather than to the consumer who burns the fuel, with the assumption that the fuel will be burned and emit the carbon. So, for instance for transportation fuels the tax would be applied at the pump. </a:t>
            </a:r>
            <a:endParaRPr/>
          </a:p>
          <a:p>
            <a:pPr indent="0" lvl="0" marL="0" rtl="0" algn="l">
              <a:spcBef>
                <a:spcPts val="0"/>
              </a:spcBef>
              <a:spcAft>
                <a:spcPts val="0"/>
              </a:spcAft>
              <a:buNone/>
            </a:pPr>
            <a:r>
              <a:rPr lang="en-US" sz="1200">
                <a:latin typeface="Montserrat"/>
                <a:ea typeface="Montserrat"/>
                <a:cs typeface="Montserrat"/>
                <a:sym typeface="Montserrat"/>
              </a:rPr>
              <a:t>Although </a:t>
            </a:r>
            <a:r>
              <a:rPr lang="en-US"/>
              <a:t>this may seem a simple policy to implement, there are, however, several subtleties that need to be considered when applying it. </a:t>
            </a:r>
            <a:r>
              <a:rPr lang="en-US" sz="1200">
                <a:latin typeface="Montserrat"/>
                <a:ea typeface="Montserrat"/>
                <a:cs typeface="Montserrat"/>
                <a:sym typeface="Montserrat"/>
              </a:rPr>
              <a:t>With </a:t>
            </a:r>
            <a:r>
              <a:rPr lang="en-US">
                <a:latin typeface="Montserrat"/>
                <a:ea typeface="Montserrat"/>
                <a:cs typeface="Montserrat"/>
                <a:sym typeface="Montserrat"/>
              </a:rPr>
              <a:t>a carbon</a:t>
            </a:r>
            <a:r>
              <a:rPr lang="en-US" sz="1200">
                <a:latin typeface="Montserrat"/>
                <a:ea typeface="Montserrat"/>
                <a:cs typeface="Montserrat"/>
                <a:sym typeface="Montserrat"/>
              </a:rPr>
              <a:t> taxes system, ‘carbon leakage’ can occur if one jurisdiction has a high carbon tax and another does not. High emitting industries may re-locate their operations in the lower tax jurisdiction. To counter this, some countries (especially in the European Union) have considered ‘Border tax adjustments’, where imports are taxed based on their carbon content. Interestingly, there could be in some cases ‘negative leakage’, that is, carbon leakage having the effect of reducing emissions (for instance, inducing coal-rich countries to shift to gas or oil). </a:t>
            </a:r>
            <a:endParaRPr/>
          </a:p>
        </p:txBody>
      </p:sp>
      <p:sp>
        <p:nvSpPr>
          <p:cNvPr id="326" name="Google Shape;32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are also other challenges associated with carbon taxes that need to be considered in planning. Firstly, the effects of carbon taxes may take a decade or more to emerge, because it takes time for inefficient technologies (vehicles, factory equipment, buildings) to be replaced by newer models and because many older models still filter through the system. Secondly, this is a direct taxation and, as with most taxations, it may be unpopular if not properly explained and justified. When proposed by governments, it might encounter strong opposition by associations of consumers and their representations. Third, if not carefully planned, it might have the unintended effect of weighing on income classes already struggling with the affordability of energy services. Finally, its effectiveness depends partly on how the proceeds from the carbon taxes are recycled into the economy. There are different ways they could be recycled and each has different impacts: the proceeds could be used to directly reduce income taxes. This is considered ‘economically efficient’. The income from taxes could be reused to support renewable development projects. Finally, recycling schemes could be put in place, and designed in a way that ensures disadvantaged populations receive the benefits and that the carbon tax does not increase inequalities.</a:t>
            </a:r>
            <a:endParaRPr/>
          </a:p>
        </p:txBody>
      </p:sp>
      <p:sp>
        <p:nvSpPr>
          <p:cNvPr id="339" name="Google Shape;33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Another type of direct climate policy is the so-called cap-and-trade emission trading scheme. The mechanism works as described in the picture. </a:t>
            </a:r>
            <a:r>
              <a:rPr b="0" i="0" lang="en-US" sz="1200">
                <a:solidFill>
                  <a:schemeClr val="dk1"/>
                </a:solidFill>
                <a:latin typeface="Calibri"/>
                <a:ea typeface="Calibri"/>
                <a:cs typeface="Calibri"/>
                <a:sym typeface="Calibri"/>
              </a:rPr>
              <a:t>The government sets a cap on the total amount of greenhouse gases that can be emitted by installations in the system. </a:t>
            </a:r>
            <a:r>
              <a:rPr lang="en-US"/>
              <a:t>This is represented by the horizontal red line in the figure. </a:t>
            </a:r>
            <a:r>
              <a:rPr b="0" i="0" lang="en-US" sz="1200">
                <a:solidFill>
                  <a:schemeClr val="dk1"/>
                </a:solidFill>
                <a:latin typeface="Calibri"/>
                <a:ea typeface="Calibri"/>
                <a:cs typeface="Calibri"/>
                <a:sym typeface="Calibri"/>
              </a:rPr>
              <a:t>The cap is usually reduced over time so that total emissions fall. Within the cap, companies receive or buy</a:t>
            </a:r>
            <a:r>
              <a:rPr b="1" i="0" lang="en-US" sz="1200">
                <a:solidFill>
                  <a:schemeClr val="dk1"/>
                </a:solidFill>
                <a:latin typeface="Calibri"/>
                <a:ea typeface="Calibri"/>
                <a:cs typeface="Calibri"/>
                <a:sym typeface="Calibri"/>
              </a:rPr>
              <a:t> </a:t>
            </a:r>
            <a:r>
              <a:rPr b="0" i="0" lang="en-US" sz="1200">
                <a:solidFill>
                  <a:schemeClr val="dk1"/>
                </a:solidFill>
                <a:latin typeface="Calibri"/>
                <a:ea typeface="Calibri"/>
                <a:cs typeface="Calibri"/>
                <a:sym typeface="Calibri"/>
              </a:rPr>
              <a:t>emission allowances, which they can trade with one another as needed. They can also buy limited amounts of international credits from emission-saving projects around the world.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After each year a company must surrender enough allowances to cover all its emissions, otherwise heavy fines are imposed. If a company reduces its emissions, it can keep the spare allowances to cover its future needs or else sell them to another company that emitted more and is short of allowances. The economic theory suggests that, due to the limited quantity of allowances available, these have a non-negligible price. </a:t>
            </a:r>
            <a:r>
              <a:rPr lang="en-US"/>
              <a:t>And it suggests that those who can easily reduce carbon will do so, while those with more challenges in the reduction of carbon emissions (for instance, steel production) will pay.</a:t>
            </a:r>
            <a:endParaRPr/>
          </a:p>
        </p:txBody>
      </p:sp>
      <p:sp>
        <p:nvSpPr>
          <p:cNvPr id="350" name="Google Shape;35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are Pros and Cons associated with emission trading schemes. Firstly, offsetting the emissions of large polluters may not always be efficient. There can be challenges with clearly confirming that an offset is valid: for instance, is reforestation after cutting down the trees really reducing carbon? In addition, offsets are usually not local, so the emission reductions do not benefit local populations. Third, sometimes the lifetime of carbon offsets is often not long enough to have a meaningful impact: for instance, it might happen that an area undergoes reforestation, the allowances are cashed in, then then the trees are cut down. Another challenge is that if the worst polluters can continue to emit, local air pollution impacts remain, usually hitting the most disadvantaged hardest. </a:t>
            </a:r>
            <a:r>
              <a:rPr lang="en-US" sz="1200">
                <a:latin typeface="Montserrat"/>
                <a:ea typeface="Montserrat"/>
                <a:cs typeface="Montserrat"/>
                <a:sym typeface="Montserrat"/>
              </a:rPr>
              <a:t>An advantage of this mechanism is that it can be economically efficient if it is implemented in a coordinated manner in two jurisdictions. </a:t>
            </a:r>
            <a:r>
              <a:rPr lang="en-US"/>
              <a:t>If two jurisdictions agree to a mutual cap, and transferrable permits, the carbon price in the two jurisdictions will equalize. In addition, if minimum and maximum prices for allowances are set, they can give some stability (this type of scheme resembles a carbon tax and is called hybrid). Other advantages can come from recycling the revenues from the sale of the allowances, in a similar way as with the carbon taxes.</a:t>
            </a:r>
            <a:endParaRPr sz="1200">
              <a:latin typeface="Montserrat"/>
              <a:ea typeface="Montserrat"/>
              <a:cs typeface="Montserrat"/>
              <a:sym typeface="Montserrat"/>
            </a:endParaRPr>
          </a:p>
        </p:txBody>
      </p:sp>
      <p:sp>
        <p:nvSpPr>
          <p:cNvPr id="362" name="Google Shape;36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Montserrat"/>
                <a:ea typeface="Montserrat"/>
                <a:cs typeface="Montserrat"/>
                <a:sym typeface="Montserrat"/>
              </a:rPr>
              <a:t>This mini-lecture describes a selection of commonly adopted indirect climate policies. By indirect we mean that they do not address emissions directly, but they </a:t>
            </a:r>
            <a:r>
              <a:rPr lang="en-US">
                <a:latin typeface="Montserrat"/>
                <a:ea typeface="Montserrat"/>
                <a:cs typeface="Montserrat"/>
                <a:sym typeface="Montserrat"/>
              </a:rPr>
              <a:t>favour</a:t>
            </a:r>
            <a:r>
              <a:rPr lang="en-US" sz="1200">
                <a:latin typeface="Montserrat"/>
                <a:ea typeface="Montserrat"/>
                <a:cs typeface="Montserrat"/>
                <a:sym typeface="Montserrat"/>
              </a:rPr>
              <a:t> low-emission solutions and thus make high-emission solutions less competitive. The first type of policies is renewable energy support schemes. These aim</a:t>
            </a:r>
            <a:r>
              <a:rPr lang="en-US">
                <a:latin typeface="Montserrat"/>
                <a:ea typeface="Montserrat"/>
                <a:cs typeface="Montserrat"/>
                <a:sym typeface="Montserrat"/>
              </a:rPr>
              <a:t>,</a:t>
            </a:r>
            <a:r>
              <a:rPr lang="en-US" sz="1200">
                <a:latin typeface="Montserrat"/>
                <a:ea typeface="Montserrat"/>
                <a:cs typeface="Montserrat"/>
                <a:sym typeface="Montserrat"/>
              </a:rPr>
              <a:t> in general</a:t>
            </a:r>
            <a:r>
              <a:rPr lang="en-US">
                <a:latin typeface="Montserrat"/>
                <a:ea typeface="Montserrat"/>
                <a:cs typeface="Montserrat"/>
                <a:sym typeface="Montserrat"/>
              </a:rPr>
              <a:t>,</a:t>
            </a:r>
            <a:r>
              <a:rPr lang="en-US" sz="1200">
                <a:latin typeface="Montserrat"/>
                <a:ea typeface="Montserrat"/>
                <a:cs typeface="Montserrat"/>
                <a:sym typeface="Montserrat"/>
              </a:rPr>
              <a:t> at ensuring that a given amount of renewable energy is supplied in the system. They can be divided into investment-based and production-based</a:t>
            </a:r>
            <a:r>
              <a:rPr lang="en-US">
                <a:latin typeface="Montserrat"/>
                <a:ea typeface="Montserrat"/>
                <a:cs typeface="Montserrat"/>
                <a:sym typeface="Montserrat"/>
              </a:rPr>
              <a:t> policies</a:t>
            </a:r>
            <a:r>
              <a:rPr lang="en-US" sz="1200">
                <a:latin typeface="Montserrat"/>
                <a:ea typeface="Montserrat"/>
                <a:cs typeface="Montserrat"/>
                <a:sym typeface="Montserrat"/>
              </a:rPr>
              <a:t>. The former mandate a certain amount of installed renewable energy supply capacity; the latter mandate a certain amount of energy supplied, as a share of the total supply. Examples of investment-based schemes include investment subsidies, that is, subsidies on installed capacity. Examples of production-based schemes include quantity-based and price-based schemes. The former are for instance green certificates. These imply that </a:t>
            </a:r>
            <a:r>
              <a:rPr lang="en-US" sz="1200">
                <a:latin typeface="Calibri"/>
                <a:ea typeface="Calibri"/>
                <a:cs typeface="Calibri"/>
                <a:sym typeface="Calibri"/>
              </a:rPr>
              <a:t>companies supplying</a:t>
            </a:r>
            <a:r>
              <a:rPr lang="en-US"/>
              <a:t> more renewable energy than required can obtain certificates they can sell and companies supplying less can buy the certificates. Price-based schemes are usually based on fixed or variable subsidies. The next slide describes them in greater detail.</a:t>
            </a:r>
            <a:endParaRPr/>
          </a:p>
        </p:txBody>
      </p:sp>
      <p:sp>
        <p:nvSpPr>
          <p:cNvPr id="373" name="Google Shape;37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With the Feed-in Tariff (or Power Purchase Agreements) mechanism, a Government mandated fixed price is paid to renewable energy suppliers for every unit of electricity for a given period (usually from 10 to 30 years). With the Feed-in Premium mechanisms, generators sell at the market price but are given a premium for every unit of electricity they sell. Premiums may be fixed or change over time depending on market conditions. Finally, the Contract for Difference (or C.f.D.) mechanism is similar to a Feed-in premium, but it includes a clause that if the market price is higher than a ‘strike price’, the premium becomes negative. An Advantage of Feed-in premiums is that they incentivize generation when the price is high. The Contract for Difference reduces this incentive. One challenge associated to renewable energy support schemes in general is that it is difficult to estimate how much they actually contribute to the reduction of emissions.</a:t>
            </a:r>
            <a:endParaRPr/>
          </a:p>
        </p:txBody>
      </p:sp>
      <p:sp>
        <p:nvSpPr>
          <p:cNvPr id="384" name="Google Shape;38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2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5" name="Shape 15"/>
        <p:cNvGrpSpPr/>
        <p:nvPr/>
      </p:nvGrpSpPr>
      <p:grpSpPr>
        <a:xfrm>
          <a:off x="0" y="0"/>
          <a:ext cx="0" cy="0"/>
          <a:chOff x="0" y="0"/>
          <a:chExt cx="0" cy="0"/>
        </a:xfrm>
      </p:grpSpPr>
      <p:pic>
        <p:nvPicPr>
          <p:cNvPr descr="A picture containing website&#10;&#10;Description automatically generated" id="16" name="Google Shape;16;p2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 name="Google Shape;17;p28"/>
          <p:cNvSpPr txBox="1"/>
          <p:nvPr>
            <p:ph type="ctrTitle"/>
          </p:nvPr>
        </p:nvSpPr>
        <p:spPr>
          <a:xfrm>
            <a:off x="651352" y="4301318"/>
            <a:ext cx="7029608" cy="19487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i="0" sz="440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8"/>
          <p:cNvSpPr txBox="1"/>
          <p:nvPr>
            <p:ph idx="1" type="subTitle"/>
          </p:nvPr>
        </p:nvSpPr>
        <p:spPr>
          <a:xfrm>
            <a:off x="688931" y="3374796"/>
            <a:ext cx="2846121" cy="954803"/>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dk1"/>
              </a:buClr>
              <a:buSzPts val="1800"/>
              <a:buFont typeface="Open Sans ExtraBold"/>
              <a:buNone/>
              <a:defRPr b="1" i="0" sz="180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28"/>
          <p:cNvSpPr txBox="1"/>
          <p:nvPr>
            <p:ph idx="2" type="body"/>
          </p:nvPr>
        </p:nvSpPr>
        <p:spPr>
          <a:xfrm>
            <a:off x="8453438" y="6106160"/>
            <a:ext cx="3738562" cy="33591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Font typeface="Open Sans SemiBold"/>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website&#10;&#10;Description automatically generated" id="20" name="Google Shape;20;p28"/>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p:cSld name="1_Picture with Caption">
    <p:spTree>
      <p:nvGrpSpPr>
        <p:cNvPr id="76" name="Shape 76"/>
        <p:cNvGrpSpPr/>
        <p:nvPr/>
      </p:nvGrpSpPr>
      <p:grpSpPr>
        <a:xfrm>
          <a:off x="0" y="0"/>
          <a:ext cx="0" cy="0"/>
          <a:chOff x="0" y="0"/>
          <a:chExt cx="0" cy="0"/>
        </a:xfrm>
      </p:grpSpPr>
      <p:pic>
        <p:nvPicPr>
          <p:cNvPr descr="Graphical user interface, website&#10;&#10;Description automatically generated" id="77" name="Google Shape;77;p4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8" name="Google Shape;78;p40"/>
          <p:cNvSpPr txBox="1"/>
          <p:nvPr>
            <p:ph idx="1" type="body"/>
          </p:nvPr>
        </p:nvSpPr>
        <p:spPr>
          <a:xfrm>
            <a:off x="8464731" y="5921828"/>
            <a:ext cx="3727269" cy="655460"/>
          </a:xfrm>
          <a:prstGeom prst="rect">
            <a:avLst/>
          </a:prstGeom>
          <a:noFill/>
          <a:ln>
            <a:noFill/>
          </a:ln>
        </p:spPr>
        <p:txBody>
          <a:bodyPr anchorCtr="0" anchor="ctr" bIns="45700" lIns="91425" spcFirstLastPara="1" rIns="91425" wrap="square" tIns="45700">
            <a:normAutofit/>
          </a:bodyPr>
          <a:lstStyle>
            <a:lvl1pPr indent="-228600" lvl="0" marL="457200" marR="0" algn="ctr">
              <a:lnSpc>
                <a:spcPct val="90000"/>
              </a:lnSpc>
              <a:spcBef>
                <a:spcPts val="1000"/>
              </a:spcBef>
              <a:spcAft>
                <a:spcPts val="0"/>
              </a:spcAft>
              <a:buClr>
                <a:schemeClr val="lt1"/>
              </a:buClr>
              <a:buSzPts val="3600"/>
              <a:buFont typeface="Arial"/>
              <a:buNone/>
              <a:defRPr b="1" i="0" sz="3600">
                <a:solidFill>
                  <a:schemeClr val="lt1"/>
                </a:solidFill>
                <a:latin typeface="Open Sans"/>
                <a:ea typeface="Open Sans"/>
                <a:cs typeface="Open Sans"/>
                <a:sym typeface="Open Sans"/>
              </a:defRPr>
            </a:lvl1pPr>
            <a:lvl2pPr indent="-228600" lvl="1" marL="9144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2pPr>
            <a:lvl3pPr indent="-228600" lvl="2" marL="13716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3pPr>
            <a:lvl4pPr indent="-228600" lvl="3" marL="18288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4pPr>
            <a:lvl5pPr indent="-228600" lvl="4" marL="22860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Graphical user interface, website&#10;&#10;Description automatically generated" id="79" name="Google Shape;79;p40"/>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80" name="Shape 80"/>
        <p:cNvGrpSpPr/>
        <p:nvPr/>
      </p:nvGrpSpPr>
      <p:grpSpPr>
        <a:xfrm>
          <a:off x="0" y="0"/>
          <a:ext cx="0" cy="0"/>
          <a:chOff x="0" y="0"/>
          <a:chExt cx="0" cy="0"/>
        </a:xfrm>
      </p:grpSpPr>
      <p:pic>
        <p:nvPicPr>
          <p:cNvPr descr="A picture containing website&#10;&#10;Description automatically generated" id="81" name="Google Shape;81;p4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2" name="Google Shape;82;p41"/>
          <p:cNvSpPr txBox="1"/>
          <p:nvPr>
            <p:ph type="ctrTitle"/>
          </p:nvPr>
        </p:nvSpPr>
        <p:spPr>
          <a:xfrm>
            <a:off x="651352" y="4301318"/>
            <a:ext cx="7029608" cy="19487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i="0" sz="440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41"/>
          <p:cNvSpPr txBox="1"/>
          <p:nvPr>
            <p:ph idx="1" type="subTitle"/>
          </p:nvPr>
        </p:nvSpPr>
        <p:spPr>
          <a:xfrm>
            <a:off x="688931" y="3374796"/>
            <a:ext cx="2846121" cy="954803"/>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dk1"/>
              </a:buClr>
              <a:buSzPts val="1800"/>
              <a:buFont typeface="Open Sans ExtraBold"/>
              <a:buNone/>
              <a:defRPr b="1" i="0" sz="180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4" name="Google Shape;84;p41"/>
          <p:cNvSpPr txBox="1"/>
          <p:nvPr>
            <p:ph idx="2" type="body"/>
          </p:nvPr>
        </p:nvSpPr>
        <p:spPr>
          <a:xfrm>
            <a:off x="8453438" y="6106160"/>
            <a:ext cx="3738562" cy="33591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Font typeface="Open Sans SemiBold"/>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85" name="Shape 85"/>
        <p:cNvGrpSpPr/>
        <p:nvPr/>
      </p:nvGrpSpPr>
      <p:grpSpPr>
        <a:xfrm>
          <a:off x="0" y="0"/>
          <a:ext cx="0" cy="0"/>
          <a:chOff x="0" y="0"/>
          <a:chExt cx="0" cy="0"/>
        </a:xfrm>
      </p:grpSpPr>
      <p:sp>
        <p:nvSpPr>
          <p:cNvPr id="86" name="Google Shape;86;p42"/>
          <p:cNvSpPr txBox="1"/>
          <p:nvPr>
            <p:ph type="title"/>
          </p:nvPr>
        </p:nvSpPr>
        <p:spPr>
          <a:xfrm>
            <a:off x="663880" y="681037"/>
            <a:ext cx="945715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42"/>
          <p:cNvSpPr txBox="1"/>
          <p:nvPr>
            <p:ph idx="1" type="body"/>
          </p:nvPr>
        </p:nvSpPr>
        <p:spPr>
          <a:xfrm>
            <a:off x="663880" y="2582945"/>
            <a:ext cx="10514556" cy="342193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2000"/>
              <a:buFont typeface="Open Sans SemiBold"/>
              <a:buNone/>
              <a:defRPr b="1" sz="2000"/>
            </a:lvl1pPr>
            <a:lvl2pPr indent="-355600" lvl="1" marL="914400" algn="l">
              <a:lnSpc>
                <a:spcPct val="90000"/>
              </a:lnSpc>
              <a:spcBef>
                <a:spcPts val="500"/>
              </a:spcBef>
              <a:spcAft>
                <a:spcPts val="0"/>
              </a:spcAft>
              <a:buClr>
                <a:schemeClr val="dk1"/>
              </a:buClr>
              <a:buSzPts val="2000"/>
              <a:buChar char="•"/>
              <a:defRPr sz="20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42"/>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400">
                <a:solidFill>
                  <a:schemeClr val="lt1"/>
                </a:solidFill>
                <a:latin typeface="Quattrocento Sans"/>
                <a:ea typeface="Quattrocento Sans"/>
                <a:cs typeface="Quattrocento Sans"/>
                <a:sym typeface="Quattrocento Sans"/>
              </a:defRPr>
            </a:lvl1pPr>
            <a:lvl2pPr indent="0" lvl="1" marL="0" algn="r">
              <a:spcBef>
                <a:spcPts val="0"/>
              </a:spcBef>
              <a:buNone/>
              <a:defRPr b="1" i="0" sz="1400">
                <a:solidFill>
                  <a:schemeClr val="lt1"/>
                </a:solidFill>
                <a:latin typeface="Quattrocento Sans"/>
                <a:ea typeface="Quattrocento Sans"/>
                <a:cs typeface="Quattrocento Sans"/>
                <a:sym typeface="Quattrocento Sans"/>
              </a:defRPr>
            </a:lvl2pPr>
            <a:lvl3pPr indent="0" lvl="2" marL="0" algn="r">
              <a:spcBef>
                <a:spcPts val="0"/>
              </a:spcBef>
              <a:buNone/>
              <a:defRPr b="1" i="0" sz="1400">
                <a:solidFill>
                  <a:schemeClr val="lt1"/>
                </a:solidFill>
                <a:latin typeface="Quattrocento Sans"/>
                <a:ea typeface="Quattrocento Sans"/>
                <a:cs typeface="Quattrocento Sans"/>
                <a:sym typeface="Quattrocento Sans"/>
              </a:defRPr>
            </a:lvl3pPr>
            <a:lvl4pPr indent="0" lvl="3" marL="0" algn="r">
              <a:spcBef>
                <a:spcPts val="0"/>
              </a:spcBef>
              <a:buNone/>
              <a:defRPr b="1" i="0" sz="1400">
                <a:solidFill>
                  <a:schemeClr val="lt1"/>
                </a:solidFill>
                <a:latin typeface="Quattrocento Sans"/>
                <a:ea typeface="Quattrocento Sans"/>
                <a:cs typeface="Quattrocento Sans"/>
                <a:sym typeface="Quattrocento Sans"/>
              </a:defRPr>
            </a:lvl4pPr>
            <a:lvl5pPr indent="0" lvl="4" marL="0" algn="r">
              <a:spcBef>
                <a:spcPts val="0"/>
              </a:spcBef>
              <a:buNone/>
              <a:defRPr b="1" i="0" sz="1400">
                <a:solidFill>
                  <a:schemeClr val="lt1"/>
                </a:solidFill>
                <a:latin typeface="Quattrocento Sans"/>
                <a:ea typeface="Quattrocento Sans"/>
                <a:cs typeface="Quattrocento Sans"/>
                <a:sym typeface="Quattrocento Sans"/>
              </a:defRPr>
            </a:lvl5pPr>
            <a:lvl6pPr indent="0" lvl="5" marL="0" algn="r">
              <a:spcBef>
                <a:spcPts val="0"/>
              </a:spcBef>
              <a:buNone/>
              <a:defRPr b="1" i="0" sz="1400">
                <a:solidFill>
                  <a:schemeClr val="lt1"/>
                </a:solidFill>
                <a:latin typeface="Quattrocento Sans"/>
                <a:ea typeface="Quattrocento Sans"/>
                <a:cs typeface="Quattrocento Sans"/>
                <a:sym typeface="Quattrocento Sans"/>
              </a:defRPr>
            </a:lvl6pPr>
            <a:lvl7pPr indent="0" lvl="6" marL="0" algn="r">
              <a:spcBef>
                <a:spcPts val="0"/>
              </a:spcBef>
              <a:buNone/>
              <a:defRPr b="1" i="0" sz="1400">
                <a:solidFill>
                  <a:schemeClr val="lt1"/>
                </a:solidFill>
                <a:latin typeface="Quattrocento Sans"/>
                <a:ea typeface="Quattrocento Sans"/>
                <a:cs typeface="Quattrocento Sans"/>
                <a:sym typeface="Quattrocento Sans"/>
              </a:defRPr>
            </a:lvl7pPr>
            <a:lvl8pPr indent="0" lvl="7" marL="0" algn="r">
              <a:spcBef>
                <a:spcPts val="0"/>
              </a:spcBef>
              <a:buNone/>
              <a:defRPr b="1" i="0" sz="1400">
                <a:solidFill>
                  <a:schemeClr val="lt1"/>
                </a:solidFill>
                <a:latin typeface="Quattrocento Sans"/>
                <a:ea typeface="Quattrocento Sans"/>
                <a:cs typeface="Quattrocento Sans"/>
                <a:sym typeface="Quattrocento Sans"/>
              </a:defRPr>
            </a:lvl8pPr>
            <a:lvl9pPr indent="0" lvl="8" marL="0" algn="r">
              <a:spcBef>
                <a:spcPts val="0"/>
              </a:spcBef>
              <a:buNone/>
              <a:defRPr b="1" i="0" sz="1400">
                <a:solidFill>
                  <a:schemeClr val="l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
        <p:nvSpPr>
          <p:cNvPr id="89" name="Google Shape;89;p42"/>
          <p:cNvSpPr txBox="1"/>
          <p:nvPr>
            <p:ph idx="2" type="body"/>
          </p:nvPr>
        </p:nvSpPr>
        <p:spPr>
          <a:xfrm>
            <a:off x="663575" y="2016027"/>
            <a:ext cx="4389438" cy="43924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indent="-228600" lvl="1" marL="9144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indent="-228600" lvl="2" marL="1371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indent="-228600" lvl="3" marL="18288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indent="-228600" lvl="4" marL="22860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42"/>
          <p:cNvSpPr txBox="1"/>
          <p:nvPr>
            <p:ph idx="3" type="body"/>
          </p:nvPr>
        </p:nvSpPr>
        <p:spPr>
          <a:xfrm>
            <a:off x="8188960" y="5788058"/>
            <a:ext cx="3529770" cy="603315"/>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Open Sans"/>
              <a:buNone/>
              <a:defRPr b="0" i="1" sz="14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42"/>
          <p:cNvSpPr txBox="1"/>
          <p:nvPr>
            <p:ph idx="4" type="body"/>
          </p:nvPr>
        </p:nvSpPr>
        <p:spPr>
          <a:xfrm>
            <a:off x="663575" y="6035355"/>
            <a:ext cx="5180634"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showMasterSp="0">
  <p:cSld name="2_Section Header">
    <p:spTree>
      <p:nvGrpSpPr>
        <p:cNvPr id="92" name="Shape 92"/>
        <p:cNvGrpSpPr/>
        <p:nvPr/>
      </p:nvGrpSpPr>
      <p:grpSpPr>
        <a:xfrm>
          <a:off x="0" y="0"/>
          <a:ext cx="0" cy="0"/>
          <a:chOff x="0" y="0"/>
          <a:chExt cx="0" cy="0"/>
        </a:xfrm>
      </p:grpSpPr>
      <p:pic>
        <p:nvPicPr>
          <p:cNvPr descr="Graphical user interface, text&#10;&#10;Description automatically generated" id="93" name="Google Shape;93;p4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4" name="Google Shape;94;p43"/>
          <p:cNvSpPr txBox="1"/>
          <p:nvPr>
            <p:ph type="title"/>
          </p:nvPr>
        </p:nvSpPr>
        <p:spPr>
          <a:xfrm>
            <a:off x="641023" y="707009"/>
            <a:ext cx="10793690" cy="50904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5800"/>
              <a:buFont typeface="Open Sans"/>
              <a:buNone/>
              <a:defRPr b="0" i="0" sz="580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43"/>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Header" showMasterSp="0">
  <p:cSld name="3_Section Header">
    <p:spTree>
      <p:nvGrpSpPr>
        <p:cNvPr id="96" name="Shape 96"/>
        <p:cNvGrpSpPr/>
        <p:nvPr/>
      </p:nvGrpSpPr>
      <p:grpSpPr>
        <a:xfrm>
          <a:off x="0" y="0"/>
          <a:ext cx="0" cy="0"/>
          <a:chOff x="0" y="0"/>
          <a:chExt cx="0" cy="0"/>
        </a:xfrm>
      </p:grpSpPr>
      <p:pic>
        <p:nvPicPr>
          <p:cNvPr descr="Graphical user interface, sunburst chart&#10;&#10;Description automatically generated" id="97" name="Google Shape;97;p4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8" name="Google Shape;98;p44"/>
          <p:cNvSpPr txBox="1"/>
          <p:nvPr>
            <p:ph type="title"/>
          </p:nvPr>
        </p:nvSpPr>
        <p:spPr>
          <a:xfrm>
            <a:off x="641023" y="3325090"/>
            <a:ext cx="6270416" cy="273132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5800"/>
              <a:buFont typeface="Open Sans"/>
              <a:buNone/>
              <a:defRPr b="0" i="0" sz="580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44"/>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0" name="Google Shape;100;p44"/>
          <p:cNvSpPr txBox="1"/>
          <p:nvPr>
            <p:ph idx="1" type="body"/>
          </p:nvPr>
        </p:nvSpPr>
        <p:spPr>
          <a:xfrm>
            <a:off x="641023" y="626406"/>
            <a:ext cx="5261013" cy="247239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EA9DA"/>
              </a:buClr>
              <a:buSzPts val="20000"/>
              <a:buFont typeface="Open Sans ExtraBold"/>
              <a:buNone/>
              <a:defRPr b="1" i="0" sz="20000">
                <a:solidFill>
                  <a:srgbClr val="8EA9DA"/>
                </a:solidFill>
                <a:latin typeface="Open Sans ExtraBold"/>
                <a:ea typeface="Open Sans ExtraBold"/>
                <a:cs typeface="Open Sans ExtraBold"/>
                <a:sym typeface="Open Sans ExtraBold"/>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01" name="Shape 101"/>
        <p:cNvGrpSpPr/>
        <p:nvPr/>
      </p:nvGrpSpPr>
      <p:grpSpPr>
        <a:xfrm>
          <a:off x="0" y="0"/>
          <a:ext cx="0" cy="0"/>
          <a:chOff x="0" y="0"/>
          <a:chExt cx="0" cy="0"/>
        </a:xfrm>
      </p:grpSpPr>
      <p:sp>
        <p:nvSpPr>
          <p:cNvPr id="102" name="Google Shape;102;p45"/>
          <p:cNvSpPr txBox="1"/>
          <p:nvPr>
            <p:ph idx="1" type="body"/>
          </p:nvPr>
        </p:nvSpPr>
        <p:spPr>
          <a:xfrm>
            <a:off x="663574" y="2158738"/>
            <a:ext cx="5181600" cy="38766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45"/>
          <p:cNvSpPr txBox="1"/>
          <p:nvPr>
            <p:ph idx="2" type="body"/>
          </p:nvPr>
        </p:nvSpPr>
        <p:spPr>
          <a:xfrm>
            <a:off x="5997574" y="2158738"/>
            <a:ext cx="5181600" cy="38766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45"/>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5" name="Google Shape;105;p45"/>
          <p:cNvSpPr txBox="1"/>
          <p:nvPr>
            <p:ph type="title"/>
          </p:nvPr>
        </p:nvSpPr>
        <p:spPr>
          <a:xfrm>
            <a:off x="663574" y="675243"/>
            <a:ext cx="942310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45"/>
          <p:cNvSpPr txBox="1"/>
          <p:nvPr>
            <p:ph idx="3" type="body"/>
          </p:nvPr>
        </p:nvSpPr>
        <p:spPr>
          <a:xfrm>
            <a:off x="8171727" y="5750351"/>
            <a:ext cx="3556364" cy="641022"/>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Open Sans"/>
              <a:buNone/>
              <a:defRPr b="0" i="1" sz="1400">
                <a:solidFill>
                  <a:schemeClr val="dk1"/>
                </a:solidFill>
                <a:latin typeface="Open Sans"/>
                <a:ea typeface="Open Sans"/>
                <a:cs typeface="Open Sans"/>
                <a:sym typeface="Open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45"/>
          <p:cNvSpPr txBox="1"/>
          <p:nvPr>
            <p:ph idx="4" type="body"/>
          </p:nvPr>
        </p:nvSpPr>
        <p:spPr>
          <a:xfrm>
            <a:off x="663575" y="6035355"/>
            <a:ext cx="5181599"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108" name="Shape 108"/>
        <p:cNvGrpSpPr/>
        <p:nvPr/>
      </p:nvGrpSpPr>
      <p:grpSpPr>
        <a:xfrm>
          <a:off x="0" y="0"/>
          <a:ext cx="0" cy="0"/>
          <a:chOff x="0" y="0"/>
          <a:chExt cx="0" cy="0"/>
        </a:xfrm>
      </p:grpSpPr>
      <p:sp>
        <p:nvSpPr>
          <p:cNvPr id="109" name="Google Shape;109;p46"/>
          <p:cNvSpPr txBox="1"/>
          <p:nvPr>
            <p:ph type="title"/>
          </p:nvPr>
        </p:nvSpPr>
        <p:spPr>
          <a:xfrm>
            <a:off x="663575" y="675243"/>
            <a:ext cx="942310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46"/>
          <p:cNvSpPr txBox="1"/>
          <p:nvPr>
            <p:ph idx="1" type="body"/>
          </p:nvPr>
        </p:nvSpPr>
        <p:spPr>
          <a:xfrm>
            <a:off x="663575" y="2455273"/>
            <a:ext cx="5157787" cy="455153"/>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Open Sans SemiBold"/>
              <a:buNone/>
              <a:defRPr b="1" i="0" sz="2000">
                <a:latin typeface="Open Sans SemiBold"/>
                <a:ea typeface="Open Sans SemiBold"/>
                <a:cs typeface="Open Sans SemiBold"/>
                <a:sym typeface="Open Sans SemiBold"/>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1" name="Google Shape;111;p46"/>
          <p:cNvSpPr txBox="1"/>
          <p:nvPr>
            <p:ph idx="2" type="body"/>
          </p:nvPr>
        </p:nvSpPr>
        <p:spPr>
          <a:xfrm>
            <a:off x="663575" y="2910428"/>
            <a:ext cx="5157787" cy="31249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C00000"/>
              </a:buClr>
              <a:buSzPts val="2000"/>
              <a:buFont typeface="Open Sans SemiBold"/>
              <a:buNone/>
              <a:defRPr b="1" i="0" sz="2000">
                <a:solidFill>
                  <a:srgbClr val="C00000"/>
                </a:solidFill>
                <a:latin typeface="Open Sans SemiBold"/>
                <a:ea typeface="Open Sans SemiBold"/>
                <a:cs typeface="Open Sans SemiBold"/>
                <a:sym typeface="Open Sans SemiBold"/>
              </a:defRPr>
            </a:lvl1pPr>
            <a:lvl2pPr indent="-355600" lvl="1" marL="914400" algn="l">
              <a:lnSpc>
                <a:spcPct val="90000"/>
              </a:lnSpc>
              <a:spcBef>
                <a:spcPts val="500"/>
              </a:spcBef>
              <a:spcAft>
                <a:spcPts val="0"/>
              </a:spcAft>
              <a:buClr>
                <a:schemeClr val="dk1"/>
              </a:buClr>
              <a:buSzPts val="2000"/>
              <a:buChar char="•"/>
              <a:defRPr i="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46"/>
          <p:cNvSpPr txBox="1"/>
          <p:nvPr>
            <p:ph idx="3" type="body"/>
          </p:nvPr>
        </p:nvSpPr>
        <p:spPr>
          <a:xfrm>
            <a:off x="6172200" y="2455273"/>
            <a:ext cx="5183188" cy="45515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Open Sans SemiBold"/>
              <a:buNone/>
              <a:defRPr b="1" sz="20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3" name="Google Shape;113;p46"/>
          <p:cNvSpPr txBox="1"/>
          <p:nvPr>
            <p:ph idx="4" type="body"/>
          </p:nvPr>
        </p:nvSpPr>
        <p:spPr>
          <a:xfrm>
            <a:off x="6172200" y="2910428"/>
            <a:ext cx="5183188" cy="3124928"/>
          </a:xfrm>
          <a:prstGeom prst="rect">
            <a:avLst/>
          </a:prstGeom>
          <a:blipFill rotWithShape="1">
            <a:blip r:embed="rId2">
              <a:alphaModFix/>
            </a:blip>
            <a:stretch>
              <a:fillRect b="0" l="-1220" r="0" t="-1611"/>
            </a:stretch>
          </a:blip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46"/>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5" name="Google Shape;115;p46"/>
          <p:cNvSpPr txBox="1"/>
          <p:nvPr>
            <p:ph idx="5" type="body"/>
          </p:nvPr>
        </p:nvSpPr>
        <p:spPr>
          <a:xfrm>
            <a:off x="8209279" y="5750351"/>
            <a:ext cx="3518811" cy="641022"/>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Open Sans"/>
              <a:buNone/>
              <a:defRPr b="0" i="1" sz="1400">
                <a:solidFill>
                  <a:schemeClr val="dk1"/>
                </a:solidFill>
                <a:latin typeface="Open Sans"/>
                <a:ea typeface="Open Sans"/>
                <a:cs typeface="Open Sans"/>
                <a:sym typeface="Open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46"/>
          <p:cNvSpPr txBox="1"/>
          <p:nvPr>
            <p:ph idx="6" type="body"/>
          </p:nvPr>
        </p:nvSpPr>
        <p:spPr>
          <a:xfrm>
            <a:off x="663575" y="2016028"/>
            <a:ext cx="4171950" cy="43924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46"/>
          <p:cNvSpPr txBox="1"/>
          <p:nvPr>
            <p:ph idx="7" type="body"/>
          </p:nvPr>
        </p:nvSpPr>
        <p:spPr>
          <a:xfrm>
            <a:off x="663575" y="6035355"/>
            <a:ext cx="5157787"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18" name="Shape 118"/>
        <p:cNvGrpSpPr/>
        <p:nvPr/>
      </p:nvGrpSpPr>
      <p:grpSpPr>
        <a:xfrm>
          <a:off x="0" y="0"/>
          <a:ext cx="0" cy="0"/>
          <a:chOff x="0" y="0"/>
          <a:chExt cx="0" cy="0"/>
        </a:xfrm>
      </p:grpSpPr>
      <p:pic>
        <p:nvPicPr>
          <p:cNvPr descr="Graphical user interface, sunburst chart&#10;&#10;Description automatically generated" id="119" name="Google Shape;119;p4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0" name="Google Shape;120;p47"/>
          <p:cNvSpPr txBox="1"/>
          <p:nvPr>
            <p:ph type="title"/>
          </p:nvPr>
        </p:nvSpPr>
        <p:spPr>
          <a:xfrm>
            <a:off x="663880" y="681037"/>
            <a:ext cx="960191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47"/>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47"/>
          <p:cNvSpPr txBox="1"/>
          <p:nvPr>
            <p:ph idx="1" type="body"/>
          </p:nvPr>
        </p:nvSpPr>
        <p:spPr>
          <a:xfrm>
            <a:off x="663575" y="2082799"/>
            <a:ext cx="5432425" cy="4006915"/>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chemeClr val="dk1"/>
              </a:buClr>
              <a:buSzPts val="1600"/>
              <a:buFont typeface="Calibri"/>
              <a:buAutoNum type="arabicPeriod"/>
              <a:defRPr b="0" i="0" sz="1600">
                <a:latin typeface="Open Sans"/>
                <a:ea typeface="Open Sans"/>
                <a:cs typeface="Open Sans"/>
                <a:sym typeface="Open Sans"/>
              </a:defRPr>
            </a:lvl1pPr>
            <a:lvl2pPr indent="-355600" lvl="1" marL="914400" algn="l">
              <a:lnSpc>
                <a:spcPct val="90000"/>
              </a:lnSpc>
              <a:spcBef>
                <a:spcPts val="500"/>
              </a:spcBef>
              <a:spcAft>
                <a:spcPts val="0"/>
              </a:spcAft>
              <a:buClr>
                <a:schemeClr val="dk1"/>
              </a:buClr>
              <a:buSzPts val="2000"/>
              <a:buFont typeface="Calibri"/>
              <a:buAutoNum type="arabicPeriod"/>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23" name="Shape 123"/>
        <p:cNvGrpSpPr/>
        <p:nvPr/>
      </p:nvGrpSpPr>
      <p:grpSpPr>
        <a:xfrm>
          <a:off x="0" y="0"/>
          <a:ext cx="0" cy="0"/>
          <a:chOff x="0" y="0"/>
          <a:chExt cx="0" cy="0"/>
        </a:xfrm>
      </p:grpSpPr>
      <p:pic>
        <p:nvPicPr>
          <p:cNvPr descr="Graphical user interface, text&#10;&#10;Description automatically generated" id="124" name="Google Shape;124;p4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5" name="Google Shape;125;p48"/>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icture with Caption">
  <p:cSld name="2_Picture with Caption">
    <p:spTree>
      <p:nvGrpSpPr>
        <p:cNvPr id="126" name="Shape 126"/>
        <p:cNvGrpSpPr/>
        <p:nvPr/>
      </p:nvGrpSpPr>
      <p:grpSpPr>
        <a:xfrm>
          <a:off x="0" y="0"/>
          <a:ext cx="0" cy="0"/>
          <a:chOff x="0" y="0"/>
          <a:chExt cx="0" cy="0"/>
        </a:xfrm>
      </p:grpSpPr>
      <p:pic>
        <p:nvPicPr>
          <p:cNvPr descr="Graphical user interface, website&#10;&#10;Description automatically generated" id="127" name="Google Shape;127;p49"/>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Graphical user interface, website&#10;&#10;Description automatically generated" id="128" name="Google Shape;128;p4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9" name="Google Shape;129;p49"/>
          <p:cNvSpPr txBox="1"/>
          <p:nvPr/>
        </p:nvSpPr>
        <p:spPr>
          <a:xfrm>
            <a:off x="9899301" y="5886940"/>
            <a:ext cx="202560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
        <p:nvSpPr>
          <p:cNvPr id="130" name="Google Shape;130;p49"/>
          <p:cNvSpPr txBox="1"/>
          <p:nvPr>
            <p:ph idx="1" type="body"/>
          </p:nvPr>
        </p:nvSpPr>
        <p:spPr>
          <a:xfrm>
            <a:off x="9069867" y="4619674"/>
            <a:ext cx="2441575" cy="1130300"/>
          </a:xfrm>
          <a:prstGeom prst="rect">
            <a:avLst/>
          </a:prstGeom>
          <a:noFill/>
          <a:ln>
            <a:noFill/>
          </a:ln>
        </p:spPr>
        <p:txBody>
          <a:bodyPr anchorCtr="0" anchor="t" bIns="45700" lIns="91425" spcFirstLastPara="1" rIns="91425" wrap="square" tIns="45700">
            <a:normAutofit/>
          </a:bodyPr>
          <a:lstStyle>
            <a:lvl1pPr indent="-228600" lvl="0" marL="457200" marR="0" algn="ctr">
              <a:lnSpc>
                <a:spcPct val="90000"/>
              </a:lnSpc>
              <a:spcBef>
                <a:spcPts val="1000"/>
              </a:spcBef>
              <a:spcAft>
                <a:spcPts val="0"/>
              </a:spcAft>
              <a:buClr>
                <a:schemeClr val="lt1"/>
              </a:buClr>
              <a:buSzPts val="800"/>
              <a:buFont typeface="Arial"/>
              <a:buNone/>
              <a:defRPr b="1" i="0" sz="800">
                <a:solidFill>
                  <a:schemeClr val="lt1"/>
                </a:solidFill>
                <a:latin typeface="Open Sans SemiBold"/>
                <a:ea typeface="Open Sans SemiBold"/>
                <a:cs typeface="Open Sans SemiBold"/>
                <a:sym typeface="Open Sans SemiBold"/>
              </a:defRPr>
            </a:lvl1pPr>
            <a:lvl2pPr indent="-228600" lvl="1" marL="9144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2pPr>
            <a:lvl3pPr indent="-228600" lvl="2" marL="13716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3pPr>
            <a:lvl4pPr indent="-228600" lvl="3" marL="18288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4pPr>
            <a:lvl5pPr indent="-228600" lvl="4" marL="22860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49"/>
          <p:cNvSpPr/>
          <p:nvPr>
            <p:ph idx="2" type="pic"/>
          </p:nvPr>
        </p:nvSpPr>
        <p:spPr>
          <a:xfrm>
            <a:off x="9069866" y="5674936"/>
            <a:ext cx="753583" cy="797302"/>
          </a:xfrm>
          <a:prstGeom prst="rect">
            <a:avLst/>
          </a:prstGeom>
          <a:noFill/>
          <a:ln cap="flat" cmpd="sng" w="9525">
            <a:solidFill>
              <a:schemeClr val="lt1"/>
            </a:solidFill>
            <a:prstDash val="solid"/>
            <a:round/>
            <a:headEnd len="sm" w="sm" type="none"/>
            <a:tailEnd len="sm" w="sm" type="none"/>
          </a:ln>
        </p:spPr>
      </p:sp>
      <p:sp>
        <p:nvSpPr>
          <p:cNvPr id="132" name="Google Shape;132;p49"/>
          <p:cNvSpPr/>
          <p:nvPr>
            <p:ph idx="3" type="pic"/>
          </p:nvPr>
        </p:nvSpPr>
        <p:spPr>
          <a:xfrm>
            <a:off x="9899650" y="2865438"/>
            <a:ext cx="931863" cy="820737"/>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29"/>
          <p:cNvSpPr txBox="1"/>
          <p:nvPr>
            <p:ph type="title"/>
          </p:nvPr>
        </p:nvSpPr>
        <p:spPr>
          <a:xfrm>
            <a:off x="663880" y="681037"/>
            <a:ext cx="945715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9"/>
          <p:cNvSpPr txBox="1"/>
          <p:nvPr>
            <p:ph idx="1" type="body"/>
          </p:nvPr>
        </p:nvSpPr>
        <p:spPr>
          <a:xfrm>
            <a:off x="663880" y="2582945"/>
            <a:ext cx="10514556" cy="342193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2000"/>
              <a:buFont typeface="Open Sans SemiBold"/>
              <a:buNone/>
              <a:defRPr b="1" sz="2000"/>
            </a:lvl1pPr>
            <a:lvl2pPr indent="-355600" lvl="1" marL="914400" algn="l">
              <a:lnSpc>
                <a:spcPct val="90000"/>
              </a:lnSpc>
              <a:spcBef>
                <a:spcPts val="500"/>
              </a:spcBef>
              <a:spcAft>
                <a:spcPts val="0"/>
              </a:spcAft>
              <a:buClr>
                <a:schemeClr val="dk1"/>
              </a:buClr>
              <a:buSzPts val="2000"/>
              <a:buChar char="•"/>
              <a:defRPr sz="20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9"/>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400" u="none" cap="none" strike="noStrike">
                <a:solidFill>
                  <a:schemeClr val="lt1"/>
                </a:solidFill>
                <a:latin typeface="Quattrocento Sans"/>
                <a:ea typeface="Quattrocento Sans"/>
                <a:cs typeface="Quattrocento Sans"/>
                <a:sym typeface="Quattrocento Sans"/>
              </a:defRPr>
            </a:lvl1pPr>
            <a:lvl2pPr indent="0" lvl="1" marL="0" algn="r">
              <a:spcBef>
                <a:spcPts val="0"/>
              </a:spcBef>
              <a:buNone/>
              <a:defRPr b="1" i="0" sz="1400" u="none" cap="none" strike="noStrike">
                <a:solidFill>
                  <a:schemeClr val="lt1"/>
                </a:solidFill>
                <a:latin typeface="Quattrocento Sans"/>
                <a:ea typeface="Quattrocento Sans"/>
                <a:cs typeface="Quattrocento Sans"/>
                <a:sym typeface="Quattrocento Sans"/>
              </a:defRPr>
            </a:lvl2pPr>
            <a:lvl3pPr indent="0" lvl="2" marL="0" algn="r">
              <a:spcBef>
                <a:spcPts val="0"/>
              </a:spcBef>
              <a:buNone/>
              <a:defRPr b="1" i="0" sz="1400" u="none" cap="none" strike="noStrike">
                <a:solidFill>
                  <a:schemeClr val="lt1"/>
                </a:solidFill>
                <a:latin typeface="Quattrocento Sans"/>
                <a:ea typeface="Quattrocento Sans"/>
                <a:cs typeface="Quattrocento Sans"/>
                <a:sym typeface="Quattrocento Sans"/>
              </a:defRPr>
            </a:lvl3pPr>
            <a:lvl4pPr indent="0" lvl="3" marL="0" algn="r">
              <a:spcBef>
                <a:spcPts val="0"/>
              </a:spcBef>
              <a:buNone/>
              <a:defRPr b="1" i="0" sz="1400" u="none" cap="none" strike="noStrike">
                <a:solidFill>
                  <a:schemeClr val="lt1"/>
                </a:solidFill>
                <a:latin typeface="Quattrocento Sans"/>
                <a:ea typeface="Quattrocento Sans"/>
                <a:cs typeface="Quattrocento Sans"/>
                <a:sym typeface="Quattrocento Sans"/>
              </a:defRPr>
            </a:lvl4pPr>
            <a:lvl5pPr indent="0" lvl="4" marL="0" algn="r">
              <a:spcBef>
                <a:spcPts val="0"/>
              </a:spcBef>
              <a:buNone/>
              <a:defRPr b="1" i="0" sz="1400" u="none" cap="none" strike="noStrike">
                <a:solidFill>
                  <a:schemeClr val="lt1"/>
                </a:solidFill>
                <a:latin typeface="Quattrocento Sans"/>
                <a:ea typeface="Quattrocento Sans"/>
                <a:cs typeface="Quattrocento Sans"/>
                <a:sym typeface="Quattrocento Sans"/>
              </a:defRPr>
            </a:lvl5pPr>
            <a:lvl6pPr indent="0" lvl="5" marL="0" algn="r">
              <a:spcBef>
                <a:spcPts val="0"/>
              </a:spcBef>
              <a:buNone/>
              <a:defRPr b="1" i="0" sz="1400" u="none" cap="none" strike="noStrike">
                <a:solidFill>
                  <a:schemeClr val="lt1"/>
                </a:solidFill>
                <a:latin typeface="Quattrocento Sans"/>
                <a:ea typeface="Quattrocento Sans"/>
                <a:cs typeface="Quattrocento Sans"/>
                <a:sym typeface="Quattrocento Sans"/>
              </a:defRPr>
            </a:lvl6pPr>
            <a:lvl7pPr indent="0" lvl="6" marL="0" algn="r">
              <a:spcBef>
                <a:spcPts val="0"/>
              </a:spcBef>
              <a:buNone/>
              <a:defRPr b="1" i="0" sz="1400" u="none" cap="none" strike="noStrike">
                <a:solidFill>
                  <a:schemeClr val="lt1"/>
                </a:solidFill>
                <a:latin typeface="Quattrocento Sans"/>
                <a:ea typeface="Quattrocento Sans"/>
                <a:cs typeface="Quattrocento Sans"/>
                <a:sym typeface="Quattrocento Sans"/>
              </a:defRPr>
            </a:lvl7pPr>
            <a:lvl8pPr indent="0" lvl="7" marL="0" algn="r">
              <a:spcBef>
                <a:spcPts val="0"/>
              </a:spcBef>
              <a:buNone/>
              <a:defRPr b="1" i="0" sz="1400" u="none" cap="none" strike="noStrike">
                <a:solidFill>
                  <a:schemeClr val="lt1"/>
                </a:solidFill>
                <a:latin typeface="Quattrocento Sans"/>
                <a:ea typeface="Quattrocento Sans"/>
                <a:cs typeface="Quattrocento Sans"/>
                <a:sym typeface="Quattrocento Sans"/>
              </a:defRPr>
            </a:lvl8pPr>
            <a:lvl9pPr indent="0" lvl="8" marL="0" algn="r">
              <a:spcBef>
                <a:spcPts val="0"/>
              </a:spcBef>
              <a:buNone/>
              <a:defRPr b="1" i="0" sz="1400" u="none" cap="none" strike="noStrike">
                <a:solidFill>
                  <a:schemeClr val="l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
        <p:nvSpPr>
          <p:cNvPr id="25" name="Google Shape;25;p29"/>
          <p:cNvSpPr txBox="1"/>
          <p:nvPr>
            <p:ph idx="2" type="body"/>
          </p:nvPr>
        </p:nvSpPr>
        <p:spPr>
          <a:xfrm>
            <a:off x="663575" y="2016027"/>
            <a:ext cx="4389438" cy="43924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indent="-228600" lvl="1" marL="9144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indent="-228600" lvl="2" marL="1371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indent="-228600" lvl="3" marL="18288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indent="-228600" lvl="4" marL="22860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29"/>
          <p:cNvSpPr txBox="1"/>
          <p:nvPr>
            <p:ph idx="3" type="body"/>
          </p:nvPr>
        </p:nvSpPr>
        <p:spPr>
          <a:xfrm>
            <a:off x="8188960" y="5788058"/>
            <a:ext cx="3529770" cy="603315"/>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Quattrocento Sans"/>
              <a:buNone/>
              <a:defRPr b="0" i="1" sz="1400">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9"/>
          <p:cNvSpPr txBox="1"/>
          <p:nvPr>
            <p:ph idx="4" type="body"/>
          </p:nvPr>
        </p:nvSpPr>
        <p:spPr>
          <a:xfrm>
            <a:off x="663575" y="6035355"/>
            <a:ext cx="5180634"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Picture with Caption">
  <p:cSld name="3_Picture with Caption">
    <p:spTree>
      <p:nvGrpSpPr>
        <p:cNvPr id="133" name="Shape 133"/>
        <p:cNvGrpSpPr/>
        <p:nvPr/>
      </p:nvGrpSpPr>
      <p:grpSpPr>
        <a:xfrm>
          <a:off x="0" y="0"/>
          <a:ext cx="0" cy="0"/>
          <a:chOff x="0" y="0"/>
          <a:chExt cx="0" cy="0"/>
        </a:xfrm>
      </p:grpSpPr>
      <p:pic>
        <p:nvPicPr>
          <p:cNvPr descr="Graphical user interface, website&#10;&#10;Description automatically generated" id="134" name="Google Shape;134;p5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35" name="Google Shape;135;p50"/>
          <p:cNvSpPr txBox="1"/>
          <p:nvPr>
            <p:ph idx="1" type="body"/>
          </p:nvPr>
        </p:nvSpPr>
        <p:spPr>
          <a:xfrm>
            <a:off x="8464731" y="5921828"/>
            <a:ext cx="3727269" cy="655460"/>
          </a:xfrm>
          <a:prstGeom prst="rect">
            <a:avLst/>
          </a:prstGeom>
          <a:noFill/>
          <a:ln>
            <a:noFill/>
          </a:ln>
        </p:spPr>
        <p:txBody>
          <a:bodyPr anchorCtr="0" anchor="ctr" bIns="45700" lIns="91425" spcFirstLastPara="1" rIns="91425" wrap="square" tIns="45700">
            <a:normAutofit/>
          </a:bodyPr>
          <a:lstStyle>
            <a:lvl1pPr indent="-228600" lvl="0" marL="457200" marR="0" algn="ctr">
              <a:lnSpc>
                <a:spcPct val="90000"/>
              </a:lnSpc>
              <a:spcBef>
                <a:spcPts val="1000"/>
              </a:spcBef>
              <a:spcAft>
                <a:spcPts val="0"/>
              </a:spcAft>
              <a:buClr>
                <a:schemeClr val="lt1"/>
              </a:buClr>
              <a:buSzPts val="3600"/>
              <a:buFont typeface="Arial"/>
              <a:buNone/>
              <a:defRPr b="1" i="0" sz="3600">
                <a:solidFill>
                  <a:schemeClr val="lt1"/>
                </a:solidFill>
                <a:latin typeface="Open Sans"/>
                <a:ea typeface="Open Sans"/>
                <a:cs typeface="Open Sans"/>
                <a:sym typeface="Open Sans"/>
              </a:defRPr>
            </a:lvl1pPr>
            <a:lvl2pPr indent="-228600" lvl="1" marL="9144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2pPr>
            <a:lvl3pPr indent="-228600" lvl="2" marL="13716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3pPr>
            <a:lvl4pPr indent="-228600" lvl="3" marL="18288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4pPr>
            <a:lvl5pPr indent="-228600" lvl="4" marL="22860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42" name="Shape 142"/>
        <p:cNvGrpSpPr/>
        <p:nvPr/>
      </p:nvGrpSpPr>
      <p:grpSpPr>
        <a:xfrm>
          <a:off x="0" y="0"/>
          <a:ext cx="0" cy="0"/>
          <a:chOff x="0" y="0"/>
          <a:chExt cx="0" cy="0"/>
        </a:xfrm>
      </p:grpSpPr>
      <p:sp>
        <p:nvSpPr>
          <p:cNvPr id="143" name="Google Shape;143;p33"/>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screenshot of a computer&#10;&#10;Description automatically generated with medium confidence" id="144" name="Google Shape;144;p33"/>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A screenshot of a computer&#10;&#10;Description automatically generated with low confidence" id="145" name="Google Shape;145;p33"/>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type="obj">
  <p:cSld name="OBJECT">
    <p:spTree>
      <p:nvGrpSpPr>
        <p:cNvPr id="146" name="Shape 146"/>
        <p:cNvGrpSpPr/>
        <p:nvPr/>
      </p:nvGrpSpPr>
      <p:grpSpPr>
        <a:xfrm>
          <a:off x="0" y="0"/>
          <a:ext cx="0" cy="0"/>
          <a:chOff x="0" y="0"/>
          <a:chExt cx="0" cy="0"/>
        </a:xfrm>
      </p:grpSpPr>
      <p:sp>
        <p:nvSpPr>
          <p:cNvPr id="147" name="Google Shape;147;p34"/>
          <p:cNvSpPr txBox="1"/>
          <p:nvPr>
            <p:ph type="title"/>
          </p:nvPr>
        </p:nvSpPr>
        <p:spPr>
          <a:xfrm>
            <a:off x="663880" y="681037"/>
            <a:ext cx="1068992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 name="Google Shape;148;p34"/>
          <p:cNvSpPr txBox="1"/>
          <p:nvPr>
            <p:ph idx="1" type="body"/>
          </p:nvPr>
        </p:nvSpPr>
        <p:spPr>
          <a:xfrm>
            <a:off x="663880" y="2558970"/>
            <a:ext cx="10689920" cy="372168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 name="Google Shape;149;p3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0" name="Google Shape;150;p3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1" name="Google Shape;151;p34"/>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52" name="Shape 152"/>
        <p:cNvGrpSpPr/>
        <p:nvPr/>
      </p:nvGrpSpPr>
      <p:grpSpPr>
        <a:xfrm>
          <a:off x="0" y="0"/>
          <a:ext cx="0" cy="0"/>
          <a:chOff x="0" y="0"/>
          <a:chExt cx="0" cy="0"/>
        </a:xfrm>
      </p:grpSpPr>
      <p:pic>
        <p:nvPicPr>
          <p:cNvPr descr="A picture containing website&#10;&#10;Description automatically generated" id="153" name="Google Shape;153;p5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4" name="Google Shape;154;p51"/>
          <p:cNvSpPr txBox="1"/>
          <p:nvPr>
            <p:ph type="ctrTitle"/>
          </p:nvPr>
        </p:nvSpPr>
        <p:spPr>
          <a:xfrm>
            <a:off x="651352" y="4301318"/>
            <a:ext cx="7029608" cy="19487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i="0" sz="440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51"/>
          <p:cNvSpPr txBox="1"/>
          <p:nvPr>
            <p:ph idx="1" type="subTitle"/>
          </p:nvPr>
        </p:nvSpPr>
        <p:spPr>
          <a:xfrm>
            <a:off x="688931" y="3374796"/>
            <a:ext cx="2846121" cy="954803"/>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dk1"/>
              </a:buClr>
              <a:buSzPts val="1800"/>
              <a:buFont typeface="Open Sans ExtraBold"/>
              <a:buNone/>
              <a:defRPr b="1" i="0" sz="180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6" name="Google Shape;156;p51"/>
          <p:cNvSpPr txBox="1"/>
          <p:nvPr>
            <p:ph idx="2" type="body"/>
          </p:nvPr>
        </p:nvSpPr>
        <p:spPr>
          <a:xfrm>
            <a:off x="8453438" y="6106160"/>
            <a:ext cx="3738562" cy="33591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Font typeface="Open Sans SemiBold"/>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website&#10;&#10;Description automatically generated" id="157" name="Google Shape;157;p51"/>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8" name="Shape 158"/>
        <p:cNvGrpSpPr/>
        <p:nvPr/>
      </p:nvGrpSpPr>
      <p:grpSpPr>
        <a:xfrm>
          <a:off x="0" y="0"/>
          <a:ext cx="0" cy="0"/>
          <a:chOff x="0" y="0"/>
          <a:chExt cx="0" cy="0"/>
        </a:xfrm>
      </p:grpSpPr>
      <p:sp>
        <p:nvSpPr>
          <p:cNvPr id="159" name="Google Shape;159;p52"/>
          <p:cNvSpPr txBox="1"/>
          <p:nvPr>
            <p:ph type="title"/>
          </p:nvPr>
        </p:nvSpPr>
        <p:spPr>
          <a:xfrm>
            <a:off x="663880" y="681037"/>
            <a:ext cx="945715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52"/>
          <p:cNvSpPr txBox="1"/>
          <p:nvPr>
            <p:ph idx="1" type="body"/>
          </p:nvPr>
        </p:nvSpPr>
        <p:spPr>
          <a:xfrm>
            <a:off x="663880" y="2582945"/>
            <a:ext cx="10514556" cy="342193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2000"/>
              <a:buFont typeface="Open Sans SemiBold"/>
              <a:buNone/>
              <a:defRPr b="1" sz="2000"/>
            </a:lvl1pPr>
            <a:lvl2pPr indent="-355600" lvl="1" marL="914400" algn="l">
              <a:lnSpc>
                <a:spcPct val="90000"/>
              </a:lnSpc>
              <a:spcBef>
                <a:spcPts val="500"/>
              </a:spcBef>
              <a:spcAft>
                <a:spcPts val="0"/>
              </a:spcAft>
              <a:buClr>
                <a:schemeClr val="dk1"/>
              </a:buClr>
              <a:buSzPts val="2000"/>
              <a:buChar char="•"/>
              <a:defRPr sz="20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52"/>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400">
                <a:solidFill>
                  <a:schemeClr val="lt1"/>
                </a:solidFill>
                <a:latin typeface="Quattrocento Sans"/>
                <a:ea typeface="Quattrocento Sans"/>
                <a:cs typeface="Quattrocento Sans"/>
                <a:sym typeface="Quattrocento Sans"/>
              </a:defRPr>
            </a:lvl1pPr>
            <a:lvl2pPr indent="0" lvl="1" marL="0" algn="r">
              <a:spcBef>
                <a:spcPts val="0"/>
              </a:spcBef>
              <a:buNone/>
              <a:defRPr b="1" i="0" sz="1400">
                <a:solidFill>
                  <a:schemeClr val="lt1"/>
                </a:solidFill>
                <a:latin typeface="Quattrocento Sans"/>
                <a:ea typeface="Quattrocento Sans"/>
                <a:cs typeface="Quattrocento Sans"/>
                <a:sym typeface="Quattrocento Sans"/>
              </a:defRPr>
            </a:lvl2pPr>
            <a:lvl3pPr indent="0" lvl="2" marL="0" algn="r">
              <a:spcBef>
                <a:spcPts val="0"/>
              </a:spcBef>
              <a:buNone/>
              <a:defRPr b="1" i="0" sz="1400">
                <a:solidFill>
                  <a:schemeClr val="lt1"/>
                </a:solidFill>
                <a:latin typeface="Quattrocento Sans"/>
                <a:ea typeface="Quattrocento Sans"/>
                <a:cs typeface="Quattrocento Sans"/>
                <a:sym typeface="Quattrocento Sans"/>
              </a:defRPr>
            </a:lvl3pPr>
            <a:lvl4pPr indent="0" lvl="3" marL="0" algn="r">
              <a:spcBef>
                <a:spcPts val="0"/>
              </a:spcBef>
              <a:buNone/>
              <a:defRPr b="1" i="0" sz="1400">
                <a:solidFill>
                  <a:schemeClr val="lt1"/>
                </a:solidFill>
                <a:latin typeface="Quattrocento Sans"/>
                <a:ea typeface="Quattrocento Sans"/>
                <a:cs typeface="Quattrocento Sans"/>
                <a:sym typeface="Quattrocento Sans"/>
              </a:defRPr>
            </a:lvl4pPr>
            <a:lvl5pPr indent="0" lvl="4" marL="0" algn="r">
              <a:spcBef>
                <a:spcPts val="0"/>
              </a:spcBef>
              <a:buNone/>
              <a:defRPr b="1" i="0" sz="1400">
                <a:solidFill>
                  <a:schemeClr val="lt1"/>
                </a:solidFill>
                <a:latin typeface="Quattrocento Sans"/>
                <a:ea typeface="Quattrocento Sans"/>
                <a:cs typeface="Quattrocento Sans"/>
                <a:sym typeface="Quattrocento Sans"/>
              </a:defRPr>
            </a:lvl5pPr>
            <a:lvl6pPr indent="0" lvl="5" marL="0" algn="r">
              <a:spcBef>
                <a:spcPts val="0"/>
              </a:spcBef>
              <a:buNone/>
              <a:defRPr b="1" i="0" sz="1400">
                <a:solidFill>
                  <a:schemeClr val="lt1"/>
                </a:solidFill>
                <a:latin typeface="Quattrocento Sans"/>
                <a:ea typeface="Quattrocento Sans"/>
                <a:cs typeface="Quattrocento Sans"/>
                <a:sym typeface="Quattrocento Sans"/>
              </a:defRPr>
            </a:lvl6pPr>
            <a:lvl7pPr indent="0" lvl="6" marL="0" algn="r">
              <a:spcBef>
                <a:spcPts val="0"/>
              </a:spcBef>
              <a:buNone/>
              <a:defRPr b="1" i="0" sz="1400">
                <a:solidFill>
                  <a:schemeClr val="lt1"/>
                </a:solidFill>
                <a:latin typeface="Quattrocento Sans"/>
                <a:ea typeface="Quattrocento Sans"/>
                <a:cs typeface="Quattrocento Sans"/>
                <a:sym typeface="Quattrocento Sans"/>
              </a:defRPr>
            </a:lvl7pPr>
            <a:lvl8pPr indent="0" lvl="7" marL="0" algn="r">
              <a:spcBef>
                <a:spcPts val="0"/>
              </a:spcBef>
              <a:buNone/>
              <a:defRPr b="1" i="0" sz="1400">
                <a:solidFill>
                  <a:schemeClr val="lt1"/>
                </a:solidFill>
                <a:latin typeface="Quattrocento Sans"/>
                <a:ea typeface="Quattrocento Sans"/>
                <a:cs typeface="Quattrocento Sans"/>
                <a:sym typeface="Quattrocento Sans"/>
              </a:defRPr>
            </a:lvl8pPr>
            <a:lvl9pPr indent="0" lvl="8" marL="0" algn="r">
              <a:spcBef>
                <a:spcPts val="0"/>
              </a:spcBef>
              <a:buNone/>
              <a:defRPr b="1" i="0" sz="1400">
                <a:solidFill>
                  <a:schemeClr val="l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
        <p:nvSpPr>
          <p:cNvPr id="162" name="Google Shape;162;p52"/>
          <p:cNvSpPr txBox="1"/>
          <p:nvPr>
            <p:ph idx="2" type="body"/>
          </p:nvPr>
        </p:nvSpPr>
        <p:spPr>
          <a:xfrm>
            <a:off x="663575" y="2016027"/>
            <a:ext cx="4389438" cy="43924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indent="-228600" lvl="1" marL="9144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indent="-228600" lvl="2" marL="1371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indent="-228600" lvl="3" marL="18288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indent="-228600" lvl="4" marL="22860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52"/>
          <p:cNvSpPr txBox="1"/>
          <p:nvPr>
            <p:ph idx="3" type="body"/>
          </p:nvPr>
        </p:nvSpPr>
        <p:spPr>
          <a:xfrm>
            <a:off x="8188960" y="5788058"/>
            <a:ext cx="3529770" cy="603315"/>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Quattrocento Sans"/>
              <a:buNone/>
              <a:defRPr b="0" i="1" sz="1400">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4" name="Google Shape;164;p52"/>
          <p:cNvSpPr txBox="1"/>
          <p:nvPr>
            <p:ph idx="4" type="body"/>
          </p:nvPr>
        </p:nvSpPr>
        <p:spPr>
          <a:xfrm>
            <a:off x="663575" y="6035355"/>
            <a:ext cx="5180634"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spTree>
      <p:nvGrpSpPr>
        <p:cNvPr id="165" name="Shape 165"/>
        <p:cNvGrpSpPr/>
        <p:nvPr/>
      </p:nvGrpSpPr>
      <p:grpSpPr>
        <a:xfrm>
          <a:off x="0" y="0"/>
          <a:ext cx="0" cy="0"/>
          <a:chOff x="0" y="0"/>
          <a:chExt cx="0" cy="0"/>
        </a:xfrm>
      </p:grpSpPr>
      <p:pic>
        <p:nvPicPr>
          <p:cNvPr descr="Graphical user interface, text&#10;&#10;Description automatically generated" id="166" name="Google Shape;166;p5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67" name="Google Shape;167;p53"/>
          <p:cNvSpPr txBox="1"/>
          <p:nvPr>
            <p:ph type="title"/>
          </p:nvPr>
        </p:nvSpPr>
        <p:spPr>
          <a:xfrm>
            <a:off x="641023" y="707009"/>
            <a:ext cx="10793690" cy="50904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5800"/>
              <a:buFont typeface="Open Sans"/>
              <a:buNone/>
              <a:defRPr b="0" i="0" sz="580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53"/>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Graphical user interface, text&#10;&#10;Description automatically generated" id="169" name="Google Shape;169;p53"/>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showMasterSp="0">
  <p:cSld name="1_Section Header">
    <p:spTree>
      <p:nvGrpSpPr>
        <p:cNvPr id="170" name="Shape 170"/>
        <p:cNvGrpSpPr/>
        <p:nvPr/>
      </p:nvGrpSpPr>
      <p:grpSpPr>
        <a:xfrm>
          <a:off x="0" y="0"/>
          <a:ext cx="0" cy="0"/>
          <a:chOff x="0" y="0"/>
          <a:chExt cx="0" cy="0"/>
        </a:xfrm>
      </p:grpSpPr>
      <p:pic>
        <p:nvPicPr>
          <p:cNvPr descr="Graphical user interface, sunburst chart&#10;&#10;Description automatically generated" id="171" name="Google Shape;171;p5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2" name="Google Shape;172;p54"/>
          <p:cNvSpPr txBox="1"/>
          <p:nvPr>
            <p:ph type="title"/>
          </p:nvPr>
        </p:nvSpPr>
        <p:spPr>
          <a:xfrm>
            <a:off x="641023" y="3325090"/>
            <a:ext cx="6270416" cy="273132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5800"/>
              <a:buFont typeface="Open Sans"/>
              <a:buNone/>
              <a:defRPr b="0" i="0" sz="580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54"/>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74" name="Google Shape;174;p54"/>
          <p:cNvSpPr txBox="1"/>
          <p:nvPr>
            <p:ph idx="1" type="body"/>
          </p:nvPr>
        </p:nvSpPr>
        <p:spPr>
          <a:xfrm>
            <a:off x="641023" y="626406"/>
            <a:ext cx="5261013" cy="247239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EA9DA"/>
              </a:buClr>
              <a:buSzPts val="20000"/>
              <a:buFont typeface="Open Sans ExtraBold"/>
              <a:buNone/>
              <a:defRPr b="1" i="0" sz="20000">
                <a:solidFill>
                  <a:srgbClr val="8EA9DA"/>
                </a:solidFill>
                <a:latin typeface="Open Sans ExtraBold"/>
                <a:ea typeface="Open Sans ExtraBold"/>
                <a:cs typeface="Open Sans ExtraBold"/>
                <a:sym typeface="Open Sans ExtraBold"/>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Graphical user interface, sunburst chart&#10;&#10;Description automatically generated" id="175" name="Google Shape;175;p54"/>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76" name="Shape 176"/>
        <p:cNvGrpSpPr/>
        <p:nvPr/>
      </p:nvGrpSpPr>
      <p:grpSpPr>
        <a:xfrm>
          <a:off x="0" y="0"/>
          <a:ext cx="0" cy="0"/>
          <a:chOff x="0" y="0"/>
          <a:chExt cx="0" cy="0"/>
        </a:xfrm>
      </p:grpSpPr>
      <p:sp>
        <p:nvSpPr>
          <p:cNvPr id="177" name="Google Shape;177;p55"/>
          <p:cNvSpPr txBox="1"/>
          <p:nvPr>
            <p:ph idx="1" type="body"/>
          </p:nvPr>
        </p:nvSpPr>
        <p:spPr>
          <a:xfrm>
            <a:off x="663574" y="2158738"/>
            <a:ext cx="5181600" cy="38766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8" name="Google Shape;178;p55"/>
          <p:cNvSpPr txBox="1"/>
          <p:nvPr>
            <p:ph idx="2" type="body"/>
          </p:nvPr>
        </p:nvSpPr>
        <p:spPr>
          <a:xfrm>
            <a:off x="5997574" y="2158738"/>
            <a:ext cx="5181600" cy="38766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9" name="Google Shape;179;p55"/>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0" name="Google Shape;180;p55"/>
          <p:cNvSpPr txBox="1"/>
          <p:nvPr>
            <p:ph type="title"/>
          </p:nvPr>
        </p:nvSpPr>
        <p:spPr>
          <a:xfrm>
            <a:off x="663574" y="675243"/>
            <a:ext cx="942310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55"/>
          <p:cNvSpPr txBox="1"/>
          <p:nvPr>
            <p:ph idx="3" type="body"/>
          </p:nvPr>
        </p:nvSpPr>
        <p:spPr>
          <a:xfrm>
            <a:off x="8219441" y="5750351"/>
            <a:ext cx="3508650" cy="641022"/>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Quattrocento Sans"/>
              <a:buNone/>
              <a:defRPr b="0" i="1" sz="1400">
                <a:solidFill>
                  <a:schemeClr val="dk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55"/>
          <p:cNvSpPr txBox="1"/>
          <p:nvPr>
            <p:ph idx="4" type="body"/>
          </p:nvPr>
        </p:nvSpPr>
        <p:spPr>
          <a:xfrm>
            <a:off x="663575" y="6035355"/>
            <a:ext cx="5181599"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83" name="Shape 183"/>
        <p:cNvGrpSpPr/>
        <p:nvPr/>
      </p:nvGrpSpPr>
      <p:grpSpPr>
        <a:xfrm>
          <a:off x="0" y="0"/>
          <a:ext cx="0" cy="0"/>
          <a:chOff x="0" y="0"/>
          <a:chExt cx="0" cy="0"/>
        </a:xfrm>
      </p:grpSpPr>
      <p:sp>
        <p:nvSpPr>
          <p:cNvPr id="184" name="Google Shape;184;p56"/>
          <p:cNvSpPr txBox="1"/>
          <p:nvPr>
            <p:ph type="title"/>
          </p:nvPr>
        </p:nvSpPr>
        <p:spPr>
          <a:xfrm>
            <a:off x="663575" y="675243"/>
            <a:ext cx="942310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5" name="Google Shape;185;p56"/>
          <p:cNvSpPr txBox="1"/>
          <p:nvPr>
            <p:ph idx="1" type="body"/>
          </p:nvPr>
        </p:nvSpPr>
        <p:spPr>
          <a:xfrm>
            <a:off x="663575" y="2455273"/>
            <a:ext cx="5157787" cy="455153"/>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Open Sans SemiBold"/>
              <a:buNone/>
              <a:defRPr b="1" i="0" sz="2000">
                <a:latin typeface="Open Sans SemiBold"/>
                <a:ea typeface="Open Sans SemiBold"/>
                <a:cs typeface="Open Sans SemiBold"/>
                <a:sym typeface="Open Sans SemiBold"/>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6" name="Google Shape;186;p56"/>
          <p:cNvSpPr txBox="1"/>
          <p:nvPr>
            <p:ph idx="2" type="body"/>
          </p:nvPr>
        </p:nvSpPr>
        <p:spPr>
          <a:xfrm>
            <a:off x="663575" y="2910428"/>
            <a:ext cx="5157787" cy="31249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C00000"/>
              </a:buClr>
              <a:buSzPts val="2000"/>
              <a:buFont typeface="Open Sans SemiBold"/>
              <a:buNone/>
              <a:defRPr b="1" i="0" sz="2000">
                <a:solidFill>
                  <a:srgbClr val="C00000"/>
                </a:solidFill>
                <a:latin typeface="Open Sans SemiBold"/>
                <a:ea typeface="Open Sans SemiBold"/>
                <a:cs typeface="Open Sans SemiBold"/>
                <a:sym typeface="Open Sans SemiBold"/>
              </a:defRPr>
            </a:lvl1pPr>
            <a:lvl2pPr indent="-355600" lvl="1" marL="914400" algn="l">
              <a:lnSpc>
                <a:spcPct val="90000"/>
              </a:lnSpc>
              <a:spcBef>
                <a:spcPts val="500"/>
              </a:spcBef>
              <a:spcAft>
                <a:spcPts val="0"/>
              </a:spcAft>
              <a:buClr>
                <a:schemeClr val="dk1"/>
              </a:buClr>
              <a:buSzPts val="2000"/>
              <a:buChar char="•"/>
              <a:defRPr i="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56"/>
          <p:cNvSpPr txBox="1"/>
          <p:nvPr>
            <p:ph idx="3" type="body"/>
          </p:nvPr>
        </p:nvSpPr>
        <p:spPr>
          <a:xfrm>
            <a:off x="6172200" y="2455273"/>
            <a:ext cx="5183188" cy="45515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Open Sans SemiBold"/>
              <a:buNone/>
              <a:defRPr b="1" sz="20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8" name="Google Shape;188;p56"/>
          <p:cNvSpPr txBox="1"/>
          <p:nvPr>
            <p:ph idx="4" type="body"/>
          </p:nvPr>
        </p:nvSpPr>
        <p:spPr>
          <a:xfrm>
            <a:off x="6172200" y="2910428"/>
            <a:ext cx="5183188" cy="3124928"/>
          </a:xfrm>
          <a:prstGeom prst="rect">
            <a:avLst/>
          </a:prstGeom>
          <a:blipFill rotWithShape="1">
            <a:blip r:embed="rId2">
              <a:alphaModFix/>
            </a:blip>
            <a:stretch>
              <a:fillRect b="0" l="-1220" r="0" t="-1611"/>
            </a:stretch>
          </a:blip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56"/>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90" name="Google Shape;190;p56"/>
          <p:cNvSpPr txBox="1"/>
          <p:nvPr>
            <p:ph idx="5" type="body"/>
          </p:nvPr>
        </p:nvSpPr>
        <p:spPr>
          <a:xfrm>
            <a:off x="8209279" y="5750351"/>
            <a:ext cx="3518811" cy="641022"/>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Quattrocento Sans"/>
              <a:buNone/>
              <a:defRPr b="0" i="1" sz="1400">
                <a:solidFill>
                  <a:schemeClr val="dk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1" name="Google Shape;191;p56"/>
          <p:cNvSpPr txBox="1"/>
          <p:nvPr>
            <p:ph idx="6" type="body"/>
          </p:nvPr>
        </p:nvSpPr>
        <p:spPr>
          <a:xfrm>
            <a:off x="663575" y="2016028"/>
            <a:ext cx="4171950" cy="43924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p56"/>
          <p:cNvSpPr txBox="1"/>
          <p:nvPr>
            <p:ph idx="7" type="body"/>
          </p:nvPr>
        </p:nvSpPr>
        <p:spPr>
          <a:xfrm>
            <a:off x="663575" y="6035355"/>
            <a:ext cx="5157787"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93" name="Shape 193"/>
        <p:cNvGrpSpPr/>
        <p:nvPr/>
      </p:nvGrpSpPr>
      <p:grpSpPr>
        <a:xfrm>
          <a:off x="0" y="0"/>
          <a:ext cx="0" cy="0"/>
          <a:chOff x="0" y="0"/>
          <a:chExt cx="0" cy="0"/>
        </a:xfrm>
      </p:grpSpPr>
      <p:pic>
        <p:nvPicPr>
          <p:cNvPr descr="Graphical user interface, sunburst chart&#10;&#10;Description automatically generated" id="194" name="Google Shape;194;p5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5" name="Google Shape;195;p57"/>
          <p:cNvSpPr txBox="1"/>
          <p:nvPr>
            <p:ph type="title"/>
          </p:nvPr>
        </p:nvSpPr>
        <p:spPr>
          <a:xfrm>
            <a:off x="663880" y="681037"/>
            <a:ext cx="960191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57"/>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97" name="Google Shape;197;p57"/>
          <p:cNvSpPr txBox="1"/>
          <p:nvPr>
            <p:ph idx="1" type="body"/>
          </p:nvPr>
        </p:nvSpPr>
        <p:spPr>
          <a:xfrm>
            <a:off x="663575" y="2082799"/>
            <a:ext cx="5432425" cy="4006915"/>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chemeClr val="dk1"/>
              </a:buClr>
              <a:buSzPts val="1600"/>
              <a:buFont typeface="Calibri"/>
              <a:buAutoNum type="arabicPeriod"/>
              <a:defRPr b="0" i="0" sz="1600">
                <a:latin typeface="Open Sans"/>
                <a:ea typeface="Open Sans"/>
                <a:cs typeface="Open Sans"/>
                <a:sym typeface="Open Sans"/>
              </a:defRPr>
            </a:lvl1pPr>
            <a:lvl2pPr indent="-355600" lvl="1" marL="914400" algn="l">
              <a:lnSpc>
                <a:spcPct val="90000"/>
              </a:lnSpc>
              <a:spcBef>
                <a:spcPts val="500"/>
              </a:spcBef>
              <a:spcAft>
                <a:spcPts val="0"/>
              </a:spcAft>
              <a:buClr>
                <a:schemeClr val="dk1"/>
              </a:buClr>
              <a:buSzPts val="2000"/>
              <a:buFont typeface="Calibri"/>
              <a:buAutoNum type="arabicPeriod"/>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Graphical user interface, sunburst chart&#10;&#10;Description automatically generated" id="198" name="Google Shape;198;p57"/>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8" name="Shape 28"/>
        <p:cNvGrpSpPr/>
        <p:nvPr/>
      </p:nvGrpSpPr>
      <p:grpSpPr>
        <a:xfrm>
          <a:off x="0" y="0"/>
          <a:ext cx="0" cy="0"/>
          <a:chOff x="0" y="0"/>
          <a:chExt cx="0" cy="0"/>
        </a:xfrm>
      </p:grpSpPr>
      <p:sp>
        <p:nvSpPr>
          <p:cNvPr id="29" name="Google Shape;29;p30"/>
          <p:cNvSpPr txBox="1"/>
          <p:nvPr>
            <p:ph type="title"/>
          </p:nvPr>
        </p:nvSpPr>
        <p:spPr>
          <a:xfrm>
            <a:off x="663575" y="675243"/>
            <a:ext cx="942310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0"/>
          <p:cNvSpPr txBox="1"/>
          <p:nvPr>
            <p:ph idx="1" type="body"/>
          </p:nvPr>
        </p:nvSpPr>
        <p:spPr>
          <a:xfrm>
            <a:off x="663575" y="2455273"/>
            <a:ext cx="5157787" cy="455153"/>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Open Sans SemiBold"/>
              <a:buNone/>
              <a:defRPr b="1" i="0" sz="2000">
                <a:latin typeface="Open Sans SemiBold"/>
                <a:ea typeface="Open Sans SemiBold"/>
                <a:cs typeface="Open Sans SemiBold"/>
                <a:sym typeface="Open Sans SemiBold"/>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1" name="Google Shape;31;p30"/>
          <p:cNvSpPr txBox="1"/>
          <p:nvPr>
            <p:ph idx="2" type="body"/>
          </p:nvPr>
        </p:nvSpPr>
        <p:spPr>
          <a:xfrm>
            <a:off x="663575" y="2910428"/>
            <a:ext cx="5157787" cy="31249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C00000"/>
              </a:buClr>
              <a:buSzPts val="2000"/>
              <a:buFont typeface="Open Sans SemiBold"/>
              <a:buNone/>
              <a:defRPr b="1" i="0" sz="2000">
                <a:solidFill>
                  <a:srgbClr val="C00000"/>
                </a:solidFill>
                <a:latin typeface="Open Sans SemiBold"/>
                <a:ea typeface="Open Sans SemiBold"/>
                <a:cs typeface="Open Sans SemiBold"/>
                <a:sym typeface="Open Sans SemiBold"/>
              </a:defRPr>
            </a:lvl1pPr>
            <a:lvl2pPr indent="-355600" lvl="1" marL="914400" algn="l">
              <a:lnSpc>
                <a:spcPct val="90000"/>
              </a:lnSpc>
              <a:spcBef>
                <a:spcPts val="500"/>
              </a:spcBef>
              <a:spcAft>
                <a:spcPts val="0"/>
              </a:spcAft>
              <a:buClr>
                <a:schemeClr val="dk1"/>
              </a:buClr>
              <a:buSzPts val="2000"/>
              <a:buChar char="•"/>
              <a:defRPr i="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0"/>
          <p:cNvSpPr txBox="1"/>
          <p:nvPr>
            <p:ph idx="3" type="body"/>
          </p:nvPr>
        </p:nvSpPr>
        <p:spPr>
          <a:xfrm>
            <a:off x="6172200" y="2455273"/>
            <a:ext cx="5183188" cy="45515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Open Sans SemiBold"/>
              <a:buNone/>
              <a:defRPr b="1" sz="20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 name="Google Shape;33;p30"/>
          <p:cNvSpPr txBox="1"/>
          <p:nvPr>
            <p:ph idx="4" type="body"/>
          </p:nvPr>
        </p:nvSpPr>
        <p:spPr>
          <a:xfrm>
            <a:off x="6172200" y="2910428"/>
            <a:ext cx="5183188" cy="3124928"/>
          </a:xfrm>
          <a:prstGeom prst="rect">
            <a:avLst/>
          </a:prstGeom>
          <a:blipFill rotWithShape="1">
            <a:blip r:embed="rId2">
              <a:alphaModFix/>
            </a:blip>
            <a:stretch>
              <a:fillRect b="0" l="-1220" r="0" t="-1611"/>
            </a:stretch>
          </a:blip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30"/>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5" name="Google Shape;35;p30"/>
          <p:cNvSpPr txBox="1"/>
          <p:nvPr>
            <p:ph idx="5" type="body"/>
          </p:nvPr>
        </p:nvSpPr>
        <p:spPr>
          <a:xfrm>
            <a:off x="8209279" y="5750351"/>
            <a:ext cx="3518811" cy="641022"/>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Quattrocento Sans"/>
              <a:buNone/>
              <a:defRPr b="0" i="1" sz="1400">
                <a:solidFill>
                  <a:schemeClr val="dk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0"/>
          <p:cNvSpPr txBox="1"/>
          <p:nvPr>
            <p:ph idx="6" type="body"/>
          </p:nvPr>
        </p:nvSpPr>
        <p:spPr>
          <a:xfrm>
            <a:off x="663575" y="2016028"/>
            <a:ext cx="4171950" cy="43924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0"/>
          <p:cNvSpPr txBox="1"/>
          <p:nvPr>
            <p:ph idx="7" type="body"/>
          </p:nvPr>
        </p:nvSpPr>
        <p:spPr>
          <a:xfrm>
            <a:off x="663575" y="6035355"/>
            <a:ext cx="5157787"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99" name="Shape 199"/>
        <p:cNvGrpSpPr/>
        <p:nvPr/>
      </p:nvGrpSpPr>
      <p:grpSpPr>
        <a:xfrm>
          <a:off x="0" y="0"/>
          <a:ext cx="0" cy="0"/>
          <a:chOff x="0" y="0"/>
          <a:chExt cx="0" cy="0"/>
        </a:xfrm>
      </p:grpSpPr>
      <p:pic>
        <p:nvPicPr>
          <p:cNvPr descr="Graphical user interface, text&#10;&#10;Description automatically generated" id="200" name="Google Shape;200;p5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01" name="Google Shape;201;p58"/>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Graphical user interface, text&#10;&#10;Description automatically generated" id="202" name="Google Shape;202;p58"/>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203" name="Shape 203"/>
        <p:cNvGrpSpPr/>
        <p:nvPr/>
      </p:nvGrpSpPr>
      <p:grpSpPr>
        <a:xfrm>
          <a:off x="0" y="0"/>
          <a:ext cx="0" cy="0"/>
          <a:chOff x="0" y="0"/>
          <a:chExt cx="0" cy="0"/>
        </a:xfrm>
      </p:grpSpPr>
      <p:pic>
        <p:nvPicPr>
          <p:cNvPr descr="Graphical user interface, website&#10;&#10;Description automatically generated" id="204" name="Google Shape;204;p59"/>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Graphical user interface, website&#10;&#10;Description automatically generated" id="205" name="Google Shape;205;p5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06" name="Google Shape;206;p59"/>
          <p:cNvSpPr txBox="1"/>
          <p:nvPr/>
        </p:nvSpPr>
        <p:spPr>
          <a:xfrm>
            <a:off x="9899301" y="5886940"/>
            <a:ext cx="202560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
        <p:nvSpPr>
          <p:cNvPr id="207" name="Google Shape;207;p59"/>
          <p:cNvSpPr txBox="1"/>
          <p:nvPr>
            <p:ph idx="1" type="body"/>
          </p:nvPr>
        </p:nvSpPr>
        <p:spPr>
          <a:xfrm>
            <a:off x="9069867" y="4619674"/>
            <a:ext cx="2441575" cy="1130300"/>
          </a:xfrm>
          <a:prstGeom prst="rect">
            <a:avLst/>
          </a:prstGeom>
          <a:noFill/>
          <a:ln>
            <a:noFill/>
          </a:ln>
        </p:spPr>
        <p:txBody>
          <a:bodyPr anchorCtr="0" anchor="t" bIns="45700" lIns="91425" spcFirstLastPara="1" rIns="91425" wrap="square" tIns="45700">
            <a:normAutofit/>
          </a:bodyPr>
          <a:lstStyle>
            <a:lvl1pPr indent="-228600" lvl="0" marL="457200" marR="0" algn="ctr">
              <a:lnSpc>
                <a:spcPct val="90000"/>
              </a:lnSpc>
              <a:spcBef>
                <a:spcPts val="1000"/>
              </a:spcBef>
              <a:spcAft>
                <a:spcPts val="0"/>
              </a:spcAft>
              <a:buClr>
                <a:schemeClr val="lt1"/>
              </a:buClr>
              <a:buSzPts val="800"/>
              <a:buFont typeface="Arial"/>
              <a:buNone/>
              <a:defRPr b="1" i="0" sz="800">
                <a:solidFill>
                  <a:schemeClr val="lt1"/>
                </a:solidFill>
                <a:latin typeface="Open Sans SemiBold"/>
                <a:ea typeface="Open Sans SemiBold"/>
                <a:cs typeface="Open Sans SemiBold"/>
                <a:sym typeface="Open Sans SemiBold"/>
              </a:defRPr>
            </a:lvl1pPr>
            <a:lvl2pPr indent="-228600" lvl="1" marL="9144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2pPr>
            <a:lvl3pPr indent="-228600" lvl="2" marL="13716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3pPr>
            <a:lvl4pPr indent="-228600" lvl="3" marL="18288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4pPr>
            <a:lvl5pPr indent="-228600" lvl="4" marL="22860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8" name="Google Shape;208;p59"/>
          <p:cNvSpPr/>
          <p:nvPr>
            <p:ph idx="2" type="pic"/>
          </p:nvPr>
        </p:nvSpPr>
        <p:spPr>
          <a:xfrm>
            <a:off x="9069866" y="5674936"/>
            <a:ext cx="753583" cy="797302"/>
          </a:xfrm>
          <a:prstGeom prst="rect">
            <a:avLst/>
          </a:prstGeom>
          <a:noFill/>
          <a:ln cap="flat" cmpd="sng" w="9525">
            <a:solidFill>
              <a:schemeClr val="lt1"/>
            </a:solidFill>
            <a:prstDash val="solid"/>
            <a:round/>
            <a:headEnd len="sm" w="sm" type="none"/>
            <a:tailEnd len="sm" w="sm" type="none"/>
          </a:ln>
        </p:spPr>
      </p:sp>
      <p:sp>
        <p:nvSpPr>
          <p:cNvPr id="209" name="Google Shape;209;p59"/>
          <p:cNvSpPr/>
          <p:nvPr>
            <p:ph idx="3" type="pic"/>
          </p:nvPr>
        </p:nvSpPr>
        <p:spPr>
          <a:xfrm>
            <a:off x="9899650" y="2865438"/>
            <a:ext cx="931863" cy="820737"/>
          </a:xfrm>
          <a:prstGeom prst="rect">
            <a:avLst/>
          </a:prstGeom>
          <a:noFill/>
          <a:ln>
            <a:noFill/>
          </a:ln>
        </p:spPr>
      </p:sp>
      <p:pic>
        <p:nvPicPr>
          <p:cNvPr descr="Graphical user interface, website&#10;&#10;Description automatically generated" id="210" name="Google Shape;210;p59"/>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Graphical user interface, website&#10;&#10;Description automatically generated" id="211" name="Google Shape;211;p5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12" name="Google Shape;212;p59"/>
          <p:cNvSpPr txBox="1"/>
          <p:nvPr/>
        </p:nvSpPr>
        <p:spPr>
          <a:xfrm>
            <a:off x="9899301" y="5886940"/>
            <a:ext cx="202560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p:cSld name="1_Picture with Caption">
    <p:spTree>
      <p:nvGrpSpPr>
        <p:cNvPr id="213" name="Shape 213"/>
        <p:cNvGrpSpPr/>
        <p:nvPr/>
      </p:nvGrpSpPr>
      <p:grpSpPr>
        <a:xfrm>
          <a:off x="0" y="0"/>
          <a:ext cx="0" cy="0"/>
          <a:chOff x="0" y="0"/>
          <a:chExt cx="0" cy="0"/>
        </a:xfrm>
      </p:grpSpPr>
      <p:pic>
        <p:nvPicPr>
          <p:cNvPr descr="Graphical user interface, website&#10;&#10;Description automatically generated" id="214" name="Google Shape;214;p6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15" name="Google Shape;215;p60"/>
          <p:cNvSpPr txBox="1"/>
          <p:nvPr>
            <p:ph idx="1" type="body"/>
          </p:nvPr>
        </p:nvSpPr>
        <p:spPr>
          <a:xfrm>
            <a:off x="8464731" y="5921828"/>
            <a:ext cx="3727269" cy="655460"/>
          </a:xfrm>
          <a:prstGeom prst="rect">
            <a:avLst/>
          </a:prstGeom>
          <a:noFill/>
          <a:ln>
            <a:noFill/>
          </a:ln>
        </p:spPr>
        <p:txBody>
          <a:bodyPr anchorCtr="0" anchor="ctr" bIns="45700" lIns="91425" spcFirstLastPara="1" rIns="91425" wrap="square" tIns="45700">
            <a:normAutofit/>
          </a:bodyPr>
          <a:lstStyle>
            <a:lvl1pPr indent="-228600" lvl="0" marL="457200" marR="0" algn="ctr">
              <a:lnSpc>
                <a:spcPct val="90000"/>
              </a:lnSpc>
              <a:spcBef>
                <a:spcPts val="1000"/>
              </a:spcBef>
              <a:spcAft>
                <a:spcPts val="0"/>
              </a:spcAft>
              <a:buClr>
                <a:schemeClr val="lt1"/>
              </a:buClr>
              <a:buSzPts val="3600"/>
              <a:buFont typeface="Arial"/>
              <a:buNone/>
              <a:defRPr b="1" i="0" sz="3600">
                <a:solidFill>
                  <a:schemeClr val="lt1"/>
                </a:solidFill>
                <a:latin typeface="Open Sans"/>
                <a:ea typeface="Open Sans"/>
                <a:cs typeface="Open Sans"/>
                <a:sym typeface="Open Sans"/>
              </a:defRPr>
            </a:lvl1pPr>
            <a:lvl2pPr indent="-228600" lvl="1" marL="9144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2pPr>
            <a:lvl3pPr indent="-228600" lvl="2" marL="13716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3pPr>
            <a:lvl4pPr indent="-228600" lvl="3" marL="18288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4pPr>
            <a:lvl5pPr indent="-228600" lvl="4" marL="22860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Graphical user interface, website&#10;&#10;Description automatically generated" id="216" name="Google Shape;216;p60"/>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217" name="Shape 217"/>
        <p:cNvGrpSpPr/>
        <p:nvPr/>
      </p:nvGrpSpPr>
      <p:grpSpPr>
        <a:xfrm>
          <a:off x="0" y="0"/>
          <a:ext cx="0" cy="0"/>
          <a:chOff x="0" y="0"/>
          <a:chExt cx="0" cy="0"/>
        </a:xfrm>
      </p:grpSpPr>
      <p:pic>
        <p:nvPicPr>
          <p:cNvPr descr="A picture containing website&#10;&#10;Description automatically generated" id="218" name="Google Shape;218;p6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19" name="Google Shape;219;p61"/>
          <p:cNvSpPr txBox="1"/>
          <p:nvPr>
            <p:ph type="ctrTitle"/>
          </p:nvPr>
        </p:nvSpPr>
        <p:spPr>
          <a:xfrm>
            <a:off x="651352" y="4301318"/>
            <a:ext cx="7029608" cy="19487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i="0" sz="440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0" name="Google Shape;220;p61"/>
          <p:cNvSpPr txBox="1"/>
          <p:nvPr>
            <p:ph idx="1" type="subTitle"/>
          </p:nvPr>
        </p:nvSpPr>
        <p:spPr>
          <a:xfrm>
            <a:off x="688931" y="3374796"/>
            <a:ext cx="2846121" cy="954803"/>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dk1"/>
              </a:buClr>
              <a:buSzPts val="1800"/>
              <a:buFont typeface="Open Sans ExtraBold"/>
              <a:buNone/>
              <a:defRPr b="1" i="0" sz="180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1" name="Google Shape;221;p61"/>
          <p:cNvSpPr txBox="1"/>
          <p:nvPr>
            <p:ph idx="2" type="body"/>
          </p:nvPr>
        </p:nvSpPr>
        <p:spPr>
          <a:xfrm>
            <a:off x="8453438" y="6106160"/>
            <a:ext cx="3738562" cy="33591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Font typeface="Open Sans SemiBold"/>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22" name="Shape 222"/>
        <p:cNvGrpSpPr/>
        <p:nvPr/>
      </p:nvGrpSpPr>
      <p:grpSpPr>
        <a:xfrm>
          <a:off x="0" y="0"/>
          <a:ext cx="0" cy="0"/>
          <a:chOff x="0" y="0"/>
          <a:chExt cx="0" cy="0"/>
        </a:xfrm>
      </p:grpSpPr>
      <p:sp>
        <p:nvSpPr>
          <p:cNvPr id="223" name="Google Shape;223;p62"/>
          <p:cNvSpPr txBox="1"/>
          <p:nvPr>
            <p:ph type="title"/>
          </p:nvPr>
        </p:nvSpPr>
        <p:spPr>
          <a:xfrm>
            <a:off x="663880" y="681037"/>
            <a:ext cx="945715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62"/>
          <p:cNvSpPr txBox="1"/>
          <p:nvPr>
            <p:ph idx="1" type="body"/>
          </p:nvPr>
        </p:nvSpPr>
        <p:spPr>
          <a:xfrm>
            <a:off x="663880" y="2582945"/>
            <a:ext cx="10514556" cy="342193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2000"/>
              <a:buFont typeface="Open Sans SemiBold"/>
              <a:buNone/>
              <a:defRPr b="1" sz="2000"/>
            </a:lvl1pPr>
            <a:lvl2pPr indent="-355600" lvl="1" marL="914400" algn="l">
              <a:lnSpc>
                <a:spcPct val="90000"/>
              </a:lnSpc>
              <a:spcBef>
                <a:spcPts val="500"/>
              </a:spcBef>
              <a:spcAft>
                <a:spcPts val="0"/>
              </a:spcAft>
              <a:buClr>
                <a:schemeClr val="dk1"/>
              </a:buClr>
              <a:buSzPts val="2000"/>
              <a:buChar char="•"/>
              <a:defRPr sz="20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62"/>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400">
                <a:solidFill>
                  <a:schemeClr val="lt1"/>
                </a:solidFill>
                <a:latin typeface="Quattrocento Sans"/>
                <a:ea typeface="Quattrocento Sans"/>
                <a:cs typeface="Quattrocento Sans"/>
                <a:sym typeface="Quattrocento Sans"/>
              </a:defRPr>
            </a:lvl1pPr>
            <a:lvl2pPr indent="0" lvl="1" marL="0" algn="r">
              <a:spcBef>
                <a:spcPts val="0"/>
              </a:spcBef>
              <a:buNone/>
              <a:defRPr b="1" i="0" sz="1400">
                <a:solidFill>
                  <a:schemeClr val="lt1"/>
                </a:solidFill>
                <a:latin typeface="Quattrocento Sans"/>
                <a:ea typeface="Quattrocento Sans"/>
                <a:cs typeface="Quattrocento Sans"/>
                <a:sym typeface="Quattrocento Sans"/>
              </a:defRPr>
            </a:lvl2pPr>
            <a:lvl3pPr indent="0" lvl="2" marL="0" algn="r">
              <a:spcBef>
                <a:spcPts val="0"/>
              </a:spcBef>
              <a:buNone/>
              <a:defRPr b="1" i="0" sz="1400">
                <a:solidFill>
                  <a:schemeClr val="lt1"/>
                </a:solidFill>
                <a:latin typeface="Quattrocento Sans"/>
                <a:ea typeface="Quattrocento Sans"/>
                <a:cs typeface="Quattrocento Sans"/>
                <a:sym typeface="Quattrocento Sans"/>
              </a:defRPr>
            </a:lvl3pPr>
            <a:lvl4pPr indent="0" lvl="3" marL="0" algn="r">
              <a:spcBef>
                <a:spcPts val="0"/>
              </a:spcBef>
              <a:buNone/>
              <a:defRPr b="1" i="0" sz="1400">
                <a:solidFill>
                  <a:schemeClr val="lt1"/>
                </a:solidFill>
                <a:latin typeface="Quattrocento Sans"/>
                <a:ea typeface="Quattrocento Sans"/>
                <a:cs typeface="Quattrocento Sans"/>
                <a:sym typeface="Quattrocento Sans"/>
              </a:defRPr>
            </a:lvl4pPr>
            <a:lvl5pPr indent="0" lvl="4" marL="0" algn="r">
              <a:spcBef>
                <a:spcPts val="0"/>
              </a:spcBef>
              <a:buNone/>
              <a:defRPr b="1" i="0" sz="1400">
                <a:solidFill>
                  <a:schemeClr val="lt1"/>
                </a:solidFill>
                <a:latin typeface="Quattrocento Sans"/>
                <a:ea typeface="Quattrocento Sans"/>
                <a:cs typeface="Quattrocento Sans"/>
                <a:sym typeface="Quattrocento Sans"/>
              </a:defRPr>
            </a:lvl5pPr>
            <a:lvl6pPr indent="0" lvl="5" marL="0" algn="r">
              <a:spcBef>
                <a:spcPts val="0"/>
              </a:spcBef>
              <a:buNone/>
              <a:defRPr b="1" i="0" sz="1400">
                <a:solidFill>
                  <a:schemeClr val="lt1"/>
                </a:solidFill>
                <a:latin typeface="Quattrocento Sans"/>
                <a:ea typeface="Quattrocento Sans"/>
                <a:cs typeface="Quattrocento Sans"/>
                <a:sym typeface="Quattrocento Sans"/>
              </a:defRPr>
            </a:lvl6pPr>
            <a:lvl7pPr indent="0" lvl="6" marL="0" algn="r">
              <a:spcBef>
                <a:spcPts val="0"/>
              </a:spcBef>
              <a:buNone/>
              <a:defRPr b="1" i="0" sz="1400">
                <a:solidFill>
                  <a:schemeClr val="lt1"/>
                </a:solidFill>
                <a:latin typeface="Quattrocento Sans"/>
                <a:ea typeface="Quattrocento Sans"/>
                <a:cs typeface="Quattrocento Sans"/>
                <a:sym typeface="Quattrocento Sans"/>
              </a:defRPr>
            </a:lvl7pPr>
            <a:lvl8pPr indent="0" lvl="7" marL="0" algn="r">
              <a:spcBef>
                <a:spcPts val="0"/>
              </a:spcBef>
              <a:buNone/>
              <a:defRPr b="1" i="0" sz="1400">
                <a:solidFill>
                  <a:schemeClr val="lt1"/>
                </a:solidFill>
                <a:latin typeface="Quattrocento Sans"/>
                <a:ea typeface="Quattrocento Sans"/>
                <a:cs typeface="Quattrocento Sans"/>
                <a:sym typeface="Quattrocento Sans"/>
              </a:defRPr>
            </a:lvl8pPr>
            <a:lvl9pPr indent="0" lvl="8" marL="0" algn="r">
              <a:spcBef>
                <a:spcPts val="0"/>
              </a:spcBef>
              <a:buNone/>
              <a:defRPr b="1" i="0" sz="1400">
                <a:solidFill>
                  <a:schemeClr val="l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
        <p:nvSpPr>
          <p:cNvPr id="226" name="Google Shape;226;p62"/>
          <p:cNvSpPr txBox="1"/>
          <p:nvPr>
            <p:ph idx="2" type="body"/>
          </p:nvPr>
        </p:nvSpPr>
        <p:spPr>
          <a:xfrm>
            <a:off x="663575" y="2016027"/>
            <a:ext cx="4389438" cy="43924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indent="-228600" lvl="1" marL="9144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indent="-228600" lvl="2" marL="1371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indent="-228600" lvl="3" marL="18288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indent="-228600" lvl="4" marL="22860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7" name="Google Shape;227;p62"/>
          <p:cNvSpPr txBox="1"/>
          <p:nvPr>
            <p:ph idx="3" type="body"/>
          </p:nvPr>
        </p:nvSpPr>
        <p:spPr>
          <a:xfrm>
            <a:off x="8188960" y="5788058"/>
            <a:ext cx="3529770" cy="603315"/>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Open Sans"/>
              <a:buNone/>
              <a:defRPr b="0" i="1" sz="14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8" name="Google Shape;228;p62"/>
          <p:cNvSpPr txBox="1"/>
          <p:nvPr>
            <p:ph idx="4" type="body"/>
          </p:nvPr>
        </p:nvSpPr>
        <p:spPr>
          <a:xfrm>
            <a:off x="663575" y="6035355"/>
            <a:ext cx="5180634"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showMasterSp="0">
  <p:cSld name="2_Section Header">
    <p:spTree>
      <p:nvGrpSpPr>
        <p:cNvPr id="229" name="Shape 229"/>
        <p:cNvGrpSpPr/>
        <p:nvPr/>
      </p:nvGrpSpPr>
      <p:grpSpPr>
        <a:xfrm>
          <a:off x="0" y="0"/>
          <a:ext cx="0" cy="0"/>
          <a:chOff x="0" y="0"/>
          <a:chExt cx="0" cy="0"/>
        </a:xfrm>
      </p:grpSpPr>
      <p:pic>
        <p:nvPicPr>
          <p:cNvPr descr="Graphical user interface, text&#10;&#10;Description automatically generated" id="230" name="Google Shape;230;p6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31" name="Google Shape;231;p63"/>
          <p:cNvSpPr txBox="1"/>
          <p:nvPr>
            <p:ph type="title"/>
          </p:nvPr>
        </p:nvSpPr>
        <p:spPr>
          <a:xfrm>
            <a:off x="641023" y="707009"/>
            <a:ext cx="10793690" cy="50904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5800"/>
              <a:buFont typeface="Open Sans"/>
              <a:buNone/>
              <a:defRPr b="0" i="0" sz="580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2" name="Google Shape;232;p63"/>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Header" showMasterSp="0">
  <p:cSld name="3_Section Header">
    <p:spTree>
      <p:nvGrpSpPr>
        <p:cNvPr id="233" name="Shape 233"/>
        <p:cNvGrpSpPr/>
        <p:nvPr/>
      </p:nvGrpSpPr>
      <p:grpSpPr>
        <a:xfrm>
          <a:off x="0" y="0"/>
          <a:ext cx="0" cy="0"/>
          <a:chOff x="0" y="0"/>
          <a:chExt cx="0" cy="0"/>
        </a:xfrm>
      </p:grpSpPr>
      <p:pic>
        <p:nvPicPr>
          <p:cNvPr descr="Graphical user interface, sunburst chart&#10;&#10;Description automatically generated" id="234" name="Google Shape;234;p6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35" name="Google Shape;235;p64"/>
          <p:cNvSpPr txBox="1"/>
          <p:nvPr>
            <p:ph type="title"/>
          </p:nvPr>
        </p:nvSpPr>
        <p:spPr>
          <a:xfrm>
            <a:off x="641023" y="3325090"/>
            <a:ext cx="6270416" cy="273132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5800"/>
              <a:buFont typeface="Open Sans"/>
              <a:buNone/>
              <a:defRPr b="0" i="0" sz="580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6" name="Google Shape;236;p64"/>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37" name="Google Shape;237;p64"/>
          <p:cNvSpPr txBox="1"/>
          <p:nvPr>
            <p:ph idx="1" type="body"/>
          </p:nvPr>
        </p:nvSpPr>
        <p:spPr>
          <a:xfrm>
            <a:off x="641023" y="626406"/>
            <a:ext cx="5261013" cy="247239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EA9DA"/>
              </a:buClr>
              <a:buSzPts val="20000"/>
              <a:buFont typeface="Open Sans ExtraBold"/>
              <a:buNone/>
              <a:defRPr b="1" i="0" sz="20000">
                <a:solidFill>
                  <a:srgbClr val="8EA9DA"/>
                </a:solidFill>
                <a:latin typeface="Open Sans ExtraBold"/>
                <a:ea typeface="Open Sans ExtraBold"/>
                <a:cs typeface="Open Sans ExtraBold"/>
                <a:sym typeface="Open Sans ExtraBold"/>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238" name="Shape 238"/>
        <p:cNvGrpSpPr/>
        <p:nvPr/>
      </p:nvGrpSpPr>
      <p:grpSpPr>
        <a:xfrm>
          <a:off x="0" y="0"/>
          <a:ext cx="0" cy="0"/>
          <a:chOff x="0" y="0"/>
          <a:chExt cx="0" cy="0"/>
        </a:xfrm>
      </p:grpSpPr>
      <p:sp>
        <p:nvSpPr>
          <p:cNvPr id="239" name="Google Shape;239;p65"/>
          <p:cNvSpPr txBox="1"/>
          <p:nvPr>
            <p:ph idx="1" type="body"/>
          </p:nvPr>
        </p:nvSpPr>
        <p:spPr>
          <a:xfrm>
            <a:off x="663574" y="2158738"/>
            <a:ext cx="5181600" cy="38766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0" name="Google Shape;240;p65"/>
          <p:cNvSpPr txBox="1"/>
          <p:nvPr>
            <p:ph idx="2" type="body"/>
          </p:nvPr>
        </p:nvSpPr>
        <p:spPr>
          <a:xfrm>
            <a:off x="5997574" y="2158738"/>
            <a:ext cx="5181600" cy="38766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1" name="Google Shape;241;p65"/>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42" name="Google Shape;242;p65"/>
          <p:cNvSpPr txBox="1"/>
          <p:nvPr>
            <p:ph type="title"/>
          </p:nvPr>
        </p:nvSpPr>
        <p:spPr>
          <a:xfrm>
            <a:off x="663574" y="675243"/>
            <a:ext cx="942310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3" name="Google Shape;243;p65"/>
          <p:cNvSpPr txBox="1"/>
          <p:nvPr>
            <p:ph idx="3" type="body"/>
          </p:nvPr>
        </p:nvSpPr>
        <p:spPr>
          <a:xfrm>
            <a:off x="8171727" y="5750351"/>
            <a:ext cx="3556364" cy="641022"/>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Open Sans"/>
              <a:buNone/>
              <a:defRPr b="0" i="1" sz="1400">
                <a:solidFill>
                  <a:schemeClr val="dk1"/>
                </a:solidFill>
                <a:latin typeface="Open Sans"/>
                <a:ea typeface="Open Sans"/>
                <a:cs typeface="Open Sans"/>
                <a:sym typeface="Open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4" name="Google Shape;244;p65"/>
          <p:cNvSpPr txBox="1"/>
          <p:nvPr>
            <p:ph idx="4" type="body"/>
          </p:nvPr>
        </p:nvSpPr>
        <p:spPr>
          <a:xfrm>
            <a:off x="663575" y="6035355"/>
            <a:ext cx="5181599"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245" name="Shape 245"/>
        <p:cNvGrpSpPr/>
        <p:nvPr/>
      </p:nvGrpSpPr>
      <p:grpSpPr>
        <a:xfrm>
          <a:off x="0" y="0"/>
          <a:ext cx="0" cy="0"/>
          <a:chOff x="0" y="0"/>
          <a:chExt cx="0" cy="0"/>
        </a:xfrm>
      </p:grpSpPr>
      <p:sp>
        <p:nvSpPr>
          <p:cNvPr id="246" name="Google Shape;246;p66"/>
          <p:cNvSpPr txBox="1"/>
          <p:nvPr>
            <p:ph type="title"/>
          </p:nvPr>
        </p:nvSpPr>
        <p:spPr>
          <a:xfrm>
            <a:off x="663575" y="675243"/>
            <a:ext cx="942310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7" name="Google Shape;247;p66"/>
          <p:cNvSpPr txBox="1"/>
          <p:nvPr>
            <p:ph idx="1" type="body"/>
          </p:nvPr>
        </p:nvSpPr>
        <p:spPr>
          <a:xfrm>
            <a:off x="663575" y="2455273"/>
            <a:ext cx="5157787" cy="455153"/>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Open Sans SemiBold"/>
              <a:buNone/>
              <a:defRPr b="1" i="0" sz="2000">
                <a:latin typeface="Open Sans SemiBold"/>
                <a:ea typeface="Open Sans SemiBold"/>
                <a:cs typeface="Open Sans SemiBold"/>
                <a:sym typeface="Open Sans SemiBold"/>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8" name="Google Shape;248;p66"/>
          <p:cNvSpPr txBox="1"/>
          <p:nvPr>
            <p:ph idx="2" type="body"/>
          </p:nvPr>
        </p:nvSpPr>
        <p:spPr>
          <a:xfrm>
            <a:off x="663575" y="2910428"/>
            <a:ext cx="5157787" cy="31249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C00000"/>
              </a:buClr>
              <a:buSzPts val="2000"/>
              <a:buFont typeface="Open Sans SemiBold"/>
              <a:buNone/>
              <a:defRPr b="1" i="0" sz="2000">
                <a:solidFill>
                  <a:srgbClr val="C00000"/>
                </a:solidFill>
                <a:latin typeface="Open Sans SemiBold"/>
                <a:ea typeface="Open Sans SemiBold"/>
                <a:cs typeface="Open Sans SemiBold"/>
                <a:sym typeface="Open Sans SemiBold"/>
              </a:defRPr>
            </a:lvl1pPr>
            <a:lvl2pPr indent="-355600" lvl="1" marL="914400" algn="l">
              <a:lnSpc>
                <a:spcPct val="90000"/>
              </a:lnSpc>
              <a:spcBef>
                <a:spcPts val="500"/>
              </a:spcBef>
              <a:spcAft>
                <a:spcPts val="0"/>
              </a:spcAft>
              <a:buClr>
                <a:schemeClr val="dk1"/>
              </a:buClr>
              <a:buSzPts val="2000"/>
              <a:buChar char="•"/>
              <a:defRPr i="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9" name="Google Shape;249;p66"/>
          <p:cNvSpPr txBox="1"/>
          <p:nvPr>
            <p:ph idx="3" type="body"/>
          </p:nvPr>
        </p:nvSpPr>
        <p:spPr>
          <a:xfrm>
            <a:off x="6172200" y="2455273"/>
            <a:ext cx="5183188" cy="45515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Open Sans SemiBold"/>
              <a:buNone/>
              <a:defRPr b="1" sz="20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50" name="Google Shape;250;p66"/>
          <p:cNvSpPr txBox="1"/>
          <p:nvPr>
            <p:ph idx="4" type="body"/>
          </p:nvPr>
        </p:nvSpPr>
        <p:spPr>
          <a:xfrm>
            <a:off x="6172200" y="2910428"/>
            <a:ext cx="5183188" cy="3124928"/>
          </a:xfrm>
          <a:prstGeom prst="rect">
            <a:avLst/>
          </a:prstGeom>
          <a:blipFill rotWithShape="1">
            <a:blip r:embed="rId2">
              <a:alphaModFix/>
            </a:blip>
            <a:stretch>
              <a:fillRect b="0" l="-1220" r="0" t="-1611"/>
            </a:stretch>
          </a:blip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1" name="Google Shape;251;p66"/>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52" name="Google Shape;252;p66"/>
          <p:cNvSpPr txBox="1"/>
          <p:nvPr>
            <p:ph idx="5" type="body"/>
          </p:nvPr>
        </p:nvSpPr>
        <p:spPr>
          <a:xfrm>
            <a:off x="8209279" y="5750351"/>
            <a:ext cx="3518811" cy="641022"/>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Open Sans"/>
              <a:buNone/>
              <a:defRPr b="0" i="1" sz="1400">
                <a:solidFill>
                  <a:schemeClr val="dk1"/>
                </a:solidFill>
                <a:latin typeface="Open Sans"/>
                <a:ea typeface="Open Sans"/>
                <a:cs typeface="Open Sans"/>
                <a:sym typeface="Open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3" name="Google Shape;253;p66"/>
          <p:cNvSpPr txBox="1"/>
          <p:nvPr>
            <p:ph idx="6" type="body"/>
          </p:nvPr>
        </p:nvSpPr>
        <p:spPr>
          <a:xfrm>
            <a:off x="663575" y="2016028"/>
            <a:ext cx="4171950" cy="43924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4" name="Google Shape;254;p66"/>
          <p:cNvSpPr txBox="1"/>
          <p:nvPr>
            <p:ph idx="7" type="body"/>
          </p:nvPr>
        </p:nvSpPr>
        <p:spPr>
          <a:xfrm>
            <a:off x="663575" y="6035355"/>
            <a:ext cx="5157787"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55" name="Shape 255"/>
        <p:cNvGrpSpPr/>
        <p:nvPr/>
      </p:nvGrpSpPr>
      <p:grpSpPr>
        <a:xfrm>
          <a:off x="0" y="0"/>
          <a:ext cx="0" cy="0"/>
          <a:chOff x="0" y="0"/>
          <a:chExt cx="0" cy="0"/>
        </a:xfrm>
      </p:grpSpPr>
      <p:pic>
        <p:nvPicPr>
          <p:cNvPr descr="Graphical user interface, sunburst chart&#10;&#10;Description automatically generated" id="256" name="Google Shape;256;p6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57" name="Google Shape;257;p67"/>
          <p:cNvSpPr txBox="1"/>
          <p:nvPr>
            <p:ph type="title"/>
          </p:nvPr>
        </p:nvSpPr>
        <p:spPr>
          <a:xfrm>
            <a:off x="663880" y="681037"/>
            <a:ext cx="960191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8" name="Google Shape;258;p67"/>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59" name="Google Shape;259;p67"/>
          <p:cNvSpPr txBox="1"/>
          <p:nvPr>
            <p:ph idx="1" type="body"/>
          </p:nvPr>
        </p:nvSpPr>
        <p:spPr>
          <a:xfrm>
            <a:off x="663575" y="2082799"/>
            <a:ext cx="5432425" cy="4006915"/>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chemeClr val="dk1"/>
              </a:buClr>
              <a:buSzPts val="1600"/>
              <a:buFont typeface="Calibri"/>
              <a:buAutoNum type="arabicPeriod"/>
              <a:defRPr b="0" i="0" sz="1600">
                <a:latin typeface="Open Sans"/>
                <a:ea typeface="Open Sans"/>
                <a:cs typeface="Open Sans"/>
                <a:sym typeface="Open Sans"/>
              </a:defRPr>
            </a:lvl1pPr>
            <a:lvl2pPr indent="-355600" lvl="1" marL="914400" algn="l">
              <a:lnSpc>
                <a:spcPct val="90000"/>
              </a:lnSpc>
              <a:spcBef>
                <a:spcPts val="500"/>
              </a:spcBef>
              <a:spcAft>
                <a:spcPts val="0"/>
              </a:spcAft>
              <a:buClr>
                <a:schemeClr val="dk1"/>
              </a:buClr>
              <a:buSzPts val="2000"/>
              <a:buFont typeface="Calibri"/>
              <a:buAutoNum type="arabicPeriod"/>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8" name="Shape 38"/>
        <p:cNvGrpSpPr/>
        <p:nvPr/>
      </p:nvGrpSpPr>
      <p:grpSpPr>
        <a:xfrm>
          <a:off x="0" y="0"/>
          <a:ext cx="0" cy="0"/>
          <a:chOff x="0" y="0"/>
          <a:chExt cx="0" cy="0"/>
        </a:xfrm>
      </p:grpSpPr>
      <p:pic>
        <p:nvPicPr>
          <p:cNvPr descr="Graphical user interface, sunburst chart&#10;&#10;Description automatically generated" id="39" name="Google Shape;39;p3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0" name="Google Shape;40;p31"/>
          <p:cNvSpPr txBox="1"/>
          <p:nvPr>
            <p:ph type="title"/>
          </p:nvPr>
        </p:nvSpPr>
        <p:spPr>
          <a:xfrm>
            <a:off x="663880" y="681037"/>
            <a:ext cx="960191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31"/>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31"/>
          <p:cNvSpPr txBox="1"/>
          <p:nvPr>
            <p:ph idx="1" type="body"/>
          </p:nvPr>
        </p:nvSpPr>
        <p:spPr>
          <a:xfrm>
            <a:off x="663575" y="2082799"/>
            <a:ext cx="5432425" cy="4006915"/>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chemeClr val="dk1"/>
              </a:buClr>
              <a:buSzPts val="1600"/>
              <a:buFont typeface="Calibri"/>
              <a:buAutoNum type="arabicPeriod"/>
              <a:defRPr b="0" i="0" sz="1600">
                <a:latin typeface="Open Sans"/>
                <a:ea typeface="Open Sans"/>
                <a:cs typeface="Open Sans"/>
                <a:sym typeface="Open Sans"/>
              </a:defRPr>
            </a:lvl1pPr>
            <a:lvl2pPr indent="-355600" lvl="1" marL="914400" algn="l">
              <a:lnSpc>
                <a:spcPct val="90000"/>
              </a:lnSpc>
              <a:spcBef>
                <a:spcPts val="500"/>
              </a:spcBef>
              <a:spcAft>
                <a:spcPts val="0"/>
              </a:spcAft>
              <a:buClr>
                <a:schemeClr val="dk1"/>
              </a:buClr>
              <a:buSzPts val="2000"/>
              <a:buFont typeface="Calibri"/>
              <a:buAutoNum type="arabicPeriod"/>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Graphical user interface, sunburst chart&#10;&#10;Description automatically generated" id="43" name="Google Shape;43;p31"/>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260" name="Shape 260"/>
        <p:cNvGrpSpPr/>
        <p:nvPr/>
      </p:nvGrpSpPr>
      <p:grpSpPr>
        <a:xfrm>
          <a:off x="0" y="0"/>
          <a:ext cx="0" cy="0"/>
          <a:chOff x="0" y="0"/>
          <a:chExt cx="0" cy="0"/>
        </a:xfrm>
      </p:grpSpPr>
      <p:pic>
        <p:nvPicPr>
          <p:cNvPr descr="Graphical user interface, text&#10;&#10;Description automatically generated" id="261" name="Google Shape;261;p6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62" name="Google Shape;262;p68"/>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icture with Caption">
  <p:cSld name="2_Picture with Caption">
    <p:spTree>
      <p:nvGrpSpPr>
        <p:cNvPr id="263" name="Shape 263"/>
        <p:cNvGrpSpPr/>
        <p:nvPr/>
      </p:nvGrpSpPr>
      <p:grpSpPr>
        <a:xfrm>
          <a:off x="0" y="0"/>
          <a:ext cx="0" cy="0"/>
          <a:chOff x="0" y="0"/>
          <a:chExt cx="0" cy="0"/>
        </a:xfrm>
      </p:grpSpPr>
      <p:pic>
        <p:nvPicPr>
          <p:cNvPr descr="Graphical user interface, website&#10;&#10;Description automatically generated" id="264" name="Google Shape;264;p69"/>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Graphical user interface, website&#10;&#10;Description automatically generated" id="265" name="Google Shape;265;p6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66" name="Google Shape;266;p69"/>
          <p:cNvSpPr txBox="1"/>
          <p:nvPr/>
        </p:nvSpPr>
        <p:spPr>
          <a:xfrm>
            <a:off x="9899301" y="5886940"/>
            <a:ext cx="202560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
        <p:nvSpPr>
          <p:cNvPr id="267" name="Google Shape;267;p69"/>
          <p:cNvSpPr txBox="1"/>
          <p:nvPr>
            <p:ph idx="1" type="body"/>
          </p:nvPr>
        </p:nvSpPr>
        <p:spPr>
          <a:xfrm>
            <a:off x="9069867" y="4619674"/>
            <a:ext cx="2441575" cy="1130300"/>
          </a:xfrm>
          <a:prstGeom prst="rect">
            <a:avLst/>
          </a:prstGeom>
          <a:noFill/>
          <a:ln>
            <a:noFill/>
          </a:ln>
        </p:spPr>
        <p:txBody>
          <a:bodyPr anchorCtr="0" anchor="t" bIns="45700" lIns="91425" spcFirstLastPara="1" rIns="91425" wrap="square" tIns="45700">
            <a:normAutofit/>
          </a:bodyPr>
          <a:lstStyle>
            <a:lvl1pPr indent="-228600" lvl="0" marL="457200" marR="0" algn="ctr">
              <a:lnSpc>
                <a:spcPct val="90000"/>
              </a:lnSpc>
              <a:spcBef>
                <a:spcPts val="1000"/>
              </a:spcBef>
              <a:spcAft>
                <a:spcPts val="0"/>
              </a:spcAft>
              <a:buClr>
                <a:schemeClr val="lt1"/>
              </a:buClr>
              <a:buSzPts val="800"/>
              <a:buFont typeface="Arial"/>
              <a:buNone/>
              <a:defRPr b="1" i="0" sz="800">
                <a:solidFill>
                  <a:schemeClr val="lt1"/>
                </a:solidFill>
                <a:latin typeface="Open Sans SemiBold"/>
                <a:ea typeface="Open Sans SemiBold"/>
                <a:cs typeface="Open Sans SemiBold"/>
                <a:sym typeface="Open Sans SemiBold"/>
              </a:defRPr>
            </a:lvl1pPr>
            <a:lvl2pPr indent="-228600" lvl="1" marL="9144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2pPr>
            <a:lvl3pPr indent="-228600" lvl="2" marL="13716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3pPr>
            <a:lvl4pPr indent="-228600" lvl="3" marL="18288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4pPr>
            <a:lvl5pPr indent="-228600" lvl="4" marL="22860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8" name="Google Shape;268;p69"/>
          <p:cNvSpPr/>
          <p:nvPr>
            <p:ph idx="2" type="pic"/>
          </p:nvPr>
        </p:nvSpPr>
        <p:spPr>
          <a:xfrm>
            <a:off x="9069866" y="5674936"/>
            <a:ext cx="753583" cy="797302"/>
          </a:xfrm>
          <a:prstGeom prst="rect">
            <a:avLst/>
          </a:prstGeom>
          <a:noFill/>
          <a:ln cap="flat" cmpd="sng" w="9525">
            <a:solidFill>
              <a:schemeClr val="lt1"/>
            </a:solidFill>
            <a:prstDash val="solid"/>
            <a:round/>
            <a:headEnd len="sm" w="sm" type="none"/>
            <a:tailEnd len="sm" w="sm" type="none"/>
          </a:ln>
        </p:spPr>
      </p:sp>
      <p:sp>
        <p:nvSpPr>
          <p:cNvPr id="269" name="Google Shape;269;p69"/>
          <p:cNvSpPr/>
          <p:nvPr>
            <p:ph idx="3" type="pic"/>
          </p:nvPr>
        </p:nvSpPr>
        <p:spPr>
          <a:xfrm>
            <a:off x="9899650" y="2865438"/>
            <a:ext cx="931863" cy="820737"/>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Picture with Caption">
  <p:cSld name="3_Picture with Caption">
    <p:spTree>
      <p:nvGrpSpPr>
        <p:cNvPr id="270" name="Shape 270"/>
        <p:cNvGrpSpPr/>
        <p:nvPr/>
      </p:nvGrpSpPr>
      <p:grpSpPr>
        <a:xfrm>
          <a:off x="0" y="0"/>
          <a:ext cx="0" cy="0"/>
          <a:chOff x="0" y="0"/>
          <a:chExt cx="0" cy="0"/>
        </a:xfrm>
      </p:grpSpPr>
      <p:pic>
        <p:nvPicPr>
          <p:cNvPr descr="Graphical user interface, website&#10;&#10;Description automatically generated" id="271" name="Google Shape;271;p7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72" name="Google Shape;272;p70"/>
          <p:cNvSpPr txBox="1"/>
          <p:nvPr>
            <p:ph idx="1" type="body"/>
          </p:nvPr>
        </p:nvSpPr>
        <p:spPr>
          <a:xfrm>
            <a:off x="8464731" y="5921828"/>
            <a:ext cx="3727269" cy="655460"/>
          </a:xfrm>
          <a:prstGeom prst="rect">
            <a:avLst/>
          </a:prstGeom>
          <a:noFill/>
          <a:ln>
            <a:noFill/>
          </a:ln>
        </p:spPr>
        <p:txBody>
          <a:bodyPr anchorCtr="0" anchor="ctr" bIns="45700" lIns="91425" spcFirstLastPara="1" rIns="91425" wrap="square" tIns="45700">
            <a:normAutofit/>
          </a:bodyPr>
          <a:lstStyle>
            <a:lvl1pPr indent="-228600" lvl="0" marL="457200" marR="0" algn="ctr">
              <a:lnSpc>
                <a:spcPct val="90000"/>
              </a:lnSpc>
              <a:spcBef>
                <a:spcPts val="1000"/>
              </a:spcBef>
              <a:spcAft>
                <a:spcPts val="0"/>
              </a:spcAft>
              <a:buClr>
                <a:schemeClr val="lt1"/>
              </a:buClr>
              <a:buSzPts val="3600"/>
              <a:buFont typeface="Arial"/>
              <a:buNone/>
              <a:defRPr b="1" i="0" sz="3600">
                <a:solidFill>
                  <a:schemeClr val="lt1"/>
                </a:solidFill>
                <a:latin typeface="Open Sans"/>
                <a:ea typeface="Open Sans"/>
                <a:cs typeface="Open Sans"/>
                <a:sym typeface="Open Sans"/>
              </a:defRPr>
            </a:lvl1pPr>
            <a:lvl2pPr indent="-228600" lvl="1" marL="9144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2pPr>
            <a:lvl3pPr indent="-228600" lvl="2" marL="13716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3pPr>
            <a:lvl4pPr indent="-228600" lvl="3" marL="18288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4pPr>
            <a:lvl5pPr indent="-228600" lvl="4" marL="22860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spTree>
      <p:nvGrpSpPr>
        <p:cNvPr id="44" name="Shape 44"/>
        <p:cNvGrpSpPr/>
        <p:nvPr/>
      </p:nvGrpSpPr>
      <p:grpSpPr>
        <a:xfrm>
          <a:off x="0" y="0"/>
          <a:ext cx="0" cy="0"/>
          <a:chOff x="0" y="0"/>
          <a:chExt cx="0" cy="0"/>
        </a:xfrm>
      </p:grpSpPr>
      <p:pic>
        <p:nvPicPr>
          <p:cNvPr descr="Graphical user interface, text&#10;&#10;Description automatically generated" id="45" name="Google Shape;45;p3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6" name="Google Shape;46;p35"/>
          <p:cNvSpPr txBox="1"/>
          <p:nvPr>
            <p:ph type="title"/>
          </p:nvPr>
        </p:nvSpPr>
        <p:spPr>
          <a:xfrm>
            <a:off x="641023" y="707009"/>
            <a:ext cx="10793690" cy="50904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5800"/>
              <a:buFont typeface="Open Sans"/>
              <a:buNone/>
              <a:defRPr b="0" i="0" sz="580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5"/>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Graphical user interface, text&#10;&#10;Description automatically generated" id="48" name="Google Shape;48;p35"/>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showMasterSp="0">
  <p:cSld name="1_Section Header">
    <p:spTree>
      <p:nvGrpSpPr>
        <p:cNvPr id="49" name="Shape 49"/>
        <p:cNvGrpSpPr/>
        <p:nvPr/>
      </p:nvGrpSpPr>
      <p:grpSpPr>
        <a:xfrm>
          <a:off x="0" y="0"/>
          <a:ext cx="0" cy="0"/>
          <a:chOff x="0" y="0"/>
          <a:chExt cx="0" cy="0"/>
        </a:xfrm>
      </p:grpSpPr>
      <p:pic>
        <p:nvPicPr>
          <p:cNvPr descr="Graphical user interface, sunburst chart&#10;&#10;Description automatically generated" id="50" name="Google Shape;50;p3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1" name="Google Shape;51;p36"/>
          <p:cNvSpPr txBox="1"/>
          <p:nvPr>
            <p:ph type="title"/>
          </p:nvPr>
        </p:nvSpPr>
        <p:spPr>
          <a:xfrm>
            <a:off x="641023" y="3325090"/>
            <a:ext cx="6270416" cy="273132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5800"/>
              <a:buFont typeface="Open Sans"/>
              <a:buNone/>
              <a:defRPr b="0" i="0" sz="580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6"/>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3" name="Google Shape;53;p36"/>
          <p:cNvSpPr txBox="1"/>
          <p:nvPr>
            <p:ph idx="1" type="body"/>
          </p:nvPr>
        </p:nvSpPr>
        <p:spPr>
          <a:xfrm>
            <a:off x="641023" y="626406"/>
            <a:ext cx="5261013" cy="247239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EA9DA"/>
              </a:buClr>
              <a:buSzPts val="20000"/>
              <a:buFont typeface="Open Sans ExtraBold"/>
              <a:buNone/>
              <a:defRPr b="1" i="0" sz="20000">
                <a:solidFill>
                  <a:srgbClr val="8EA9DA"/>
                </a:solidFill>
                <a:latin typeface="Open Sans ExtraBold"/>
                <a:ea typeface="Open Sans ExtraBold"/>
                <a:cs typeface="Open Sans ExtraBold"/>
                <a:sym typeface="Open Sans ExtraBold"/>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Graphical user interface, sunburst chart&#10;&#10;Description automatically generated" id="54" name="Google Shape;54;p36"/>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5" name="Shape 55"/>
        <p:cNvGrpSpPr/>
        <p:nvPr/>
      </p:nvGrpSpPr>
      <p:grpSpPr>
        <a:xfrm>
          <a:off x="0" y="0"/>
          <a:ext cx="0" cy="0"/>
          <a:chOff x="0" y="0"/>
          <a:chExt cx="0" cy="0"/>
        </a:xfrm>
      </p:grpSpPr>
      <p:sp>
        <p:nvSpPr>
          <p:cNvPr id="56" name="Google Shape;56;p37"/>
          <p:cNvSpPr txBox="1"/>
          <p:nvPr>
            <p:ph idx="1" type="body"/>
          </p:nvPr>
        </p:nvSpPr>
        <p:spPr>
          <a:xfrm>
            <a:off x="663574" y="2158738"/>
            <a:ext cx="5181600" cy="38766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37"/>
          <p:cNvSpPr txBox="1"/>
          <p:nvPr>
            <p:ph idx="2" type="body"/>
          </p:nvPr>
        </p:nvSpPr>
        <p:spPr>
          <a:xfrm>
            <a:off x="5997574" y="2158738"/>
            <a:ext cx="5181600" cy="38766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37"/>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9" name="Google Shape;59;p37"/>
          <p:cNvSpPr txBox="1"/>
          <p:nvPr>
            <p:ph type="title"/>
          </p:nvPr>
        </p:nvSpPr>
        <p:spPr>
          <a:xfrm>
            <a:off x="663574" y="675243"/>
            <a:ext cx="942310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7"/>
          <p:cNvSpPr txBox="1"/>
          <p:nvPr>
            <p:ph idx="3" type="body"/>
          </p:nvPr>
        </p:nvSpPr>
        <p:spPr>
          <a:xfrm>
            <a:off x="8219441" y="5750351"/>
            <a:ext cx="3508650" cy="641022"/>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Quattrocento Sans"/>
              <a:buNone/>
              <a:defRPr b="0" i="1" sz="1400">
                <a:solidFill>
                  <a:schemeClr val="dk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37"/>
          <p:cNvSpPr txBox="1"/>
          <p:nvPr>
            <p:ph idx="4" type="body"/>
          </p:nvPr>
        </p:nvSpPr>
        <p:spPr>
          <a:xfrm>
            <a:off x="663575" y="6035355"/>
            <a:ext cx="5181599"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2" name="Shape 62"/>
        <p:cNvGrpSpPr/>
        <p:nvPr/>
      </p:nvGrpSpPr>
      <p:grpSpPr>
        <a:xfrm>
          <a:off x="0" y="0"/>
          <a:ext cx="0" cy="0"/>
          <a:chOff x="0" y="0"/>
          <a:chExt cx="0" cy="0"/>
        </a:xfrm>
      </p:grpSpPr>
      <p:pic>
        <p:nvPicPr>
          <p:cNvPr descr="Graphical user interface, text&#10;&#10;Description automatically generated" id="63" name="Google Shape;63;p3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4" name="Google Shape;64;p38"/>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Graphical user interface, text&#10;&#10;Description automatically generated" id="65" name="Google Shape;65;p38"/>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66" name="Shape 66"/>
        <p:cNvGrpSpPr/>
        <p:nvPr/>
      </p:nvGrpSpPr>
      <p:grpSpPr>
        <a:xfrm>
          <a:off x="0" y="0"/>
          <a:ext cx="0" cy="0"/>
          <a:chOff x="0" y="0"/>
          <a:chExt cx="0" cy="0"/>
        </a:xfrm>
      </p:grpSpPr>
      <p:pic>
        <p:nvPicPr>
          <p:cNvPr descr="Graphical user interface, website&#10;&#10;Description automatically generated" id="67" name="Google Shape;67;p39"/>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Graphical user interface, website&#10;&#10;Description automatically generated" id="68" name="Google Shape;68;p3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9" name="Google Shape;69;p39"/>
          <p:cNvSpPr txBox="1"/>
          <p:nvPr/>
        </p:nvSpPr>
        <p:spPr>
          <a:xfrm>
            <a:off x="9899301" y="5886940"/>
            <a:ext cx="202560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
        <p:nvSpPr>
          <p:cNvPr id="70" name="Google Shape;70;p39"/>
          <p:cNvSpPr txBox="1"/>
          <p:nvPr>
            <p:ph idx="1" type="body"/>
          </p:nvPr>
        </p:nvSpPr>
        <p:spPr>
          <a:xfrm>
            <a:off x="9069867" y="4619674"/>
            <a:ext cx="2441575" cy="1130300"/>
          </a:xfrm>
          <a:prstGeom prst="rect">
            <a:avLst/>
          </a:prstGeom>
          <a:noFill/>
          <a:ln>
            <a:noFill/>
          </a:ln>
        </p:spPr>
        <p:txBody>
          <a:bodyPr anchorCtr="0" anchor="t" bIns="45700" lIns="91425" spcFirstLastPara="1" rIns="91425" wrap="square" tIns="45700">
            <a:normAutofit/>
          </a:bodyPr>
          <a:lstStyle>
            <a:lvl1pPr indent="-228600" lvl="0" marL="457200" marR="0" algn="ctr">
              <a:lnSpc>
                <a:spcPct val="90000"/>
              </a:lnSpc>
              <a:spcBef>
                <a:spcPts val="1000"/>
              </a:spcBef>
              <a:spcAft>
                <a:spcPts val="0"/>
              </a:spcAft>
              <a:buClr>
                <a:schemeClr val="lt1"/>
              </a:buClr>
              <a:buSzPts val="800"/>
              <a:buFont typeface="Arial"/>
              <a:buNone/>
              <a:defRPr b="1" i="0" sz="800">
                <a:solidFill>
                  <a:schemeClr val="lt1"/>
                </a:solidFill>
                <a:latin typeface="Open Sans SemiBold"/>
                <a:ea typeface="Open Sans SemiBold"/>
                <a:cs typeface="Open Sans SemiBold"/>
                <a:sym typeface="Open Sans SemiBold"/>
              </a:defRPr>
            </a:lvl1pPr>
            <a:lvl2pPr indent="-228600" lvl="1" marL="9144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2pPr>
            <a:lvl3pPr indent="-228600" lvl="2" marL="13716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3pPr>
            <a:lvl4pPr indent="-228600" lvl="3" marL="18288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4pPr>
            <a:lvl5pPr indent="-228600" lvl="4" marL="22860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9"/>
          <p:cNvSpPr/>
          <p:nvPr>
            <p:ph idx="2" type="pic"/>
          </p:nvPr>
        </p:nvSpPr>
        <p:spPr>
          <a:xfrm>
            <a:off x="9069866" y="5674936"/>
            <a:ext cx="753583" cy="797302"/>
          </a:xfrm>
          <a:prstGeom prst="rect">
            <a:avLst/>
          </a:prstGeom>
          <a:noFill/>
          <a:ln cap="flat" cmpd="sng" w="9525">
            <a:solidFill>
              <a:schemeClr val="lt1"/>
            </a:solidFill>
            <a:prstDash val="solid"/>
            <a:round/>
            <a:headEnd len="sm" w="sm" type="none"/>
            <a:tailEnd len="sm" w="sm" type="none"/>
          </a:ln>
        </p:spPr>
      </p:sp>
      <p:sp>
        <p:nvSpPr>
          <p:cNvPr id="72" name="Google Shape;72;p39"/>
          <p:cNvSpPr/>
          <p:nvPr>
            <p:ph idx="3" type="pic"/>
          </p:nvPr>
        </p:nvSpPr>
        <p:spPr>
          <a:xfrm>
            <a:off x="9899650" y="2865438"/>
            <a:ext cx="931863" cy="820737"/>
          </a:xfrm>
          <a:prstGeom prst="rect">
            <a:avLst/>
          </a:prstGeom>
          <a:noFill/>
          <a:ln>
            <a:noFill/>
          </a:ln>
        </p:spPr>
      </p:sp>
      <p:pic>
        <p:nvPicPr>
          <p:cNvPr descr="Graphical user interface, website&#10;&#10;Description automatically generated" id="73" name="Google Shape;73;p39"/>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Graphical user interface, website&#10;&#10;Description automatically generated" id="74" name="Google Shape;74;p3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5" name="Google Shape;75;p39"/>
          <p:cNvSpPr txBox="1"/>
          <p:nvPr/>
        </p:nvSpPr>
        <p:spPr>
          <a:xfrm>
            <a:off x="9899301" y="5886940"/>
            <a:ext cx="202560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theme" Target="../theme/theme3.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9.xml"/><Relationship Id="rId11" Type="http://schemas.openxmlformats.org/officeDocument/2006/relationships/slideLayout" Target="../slideLayouts/slideLayout30.xml"/><Relationship Id="rId22" Type="http://schemas.openxmlformats.org/officeDocument/2006/relationships/slideLayout" Target="../slideLayouts/slideLayout41.xml"/><Relationship Id="rId10" Type="http://schemas.openxmlformats.org/officeDocument/2006/relationships/slideLayout" Target="../slideLayouts/slideLayout29.xml"/><Relationship Id="rId21" Type="http://schemas.openxmlformats.org/officeDocument/2006/relationships/slideLayout" Target="../slideLayouts/slideLayout40.xml"/><Relationship Id="rId13" Type="http://schemas.openxmlformats.org/officeDocument/2006/relationships/slideLayout" Target="../slideLayouts/slideLayout32.xml"/><Relationship Id="rId24" Type="http://schemas.openxmlformats.org/officeDocument/2006/relationships/theme" Target="../theme/theme2.xml"/><Relationship Id="rId12" Type="http://schemas.openxmlformats.org/officeDocument/2006/relationships/slideLayout" Target="../slideLayouts/slideLayout31.xml"/><Relationship Id="rId23" Type="http://schemas.openxmlformats.org/officeDocument/2006/relationships/slideLayout" Target="../slideLayouts/slideLayout42.xml"/><Relationship Id="rId1" Type="http://schemas.openxmlformats.org/officeDocument/2006/relationships/image" Target="../media/image3.jpg"/><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5" Type="http://schemas.openxmlformats.org/officeDocument/2006/relationships/slideLayout" Target="../slideLayouts/slideLayout24.xml"/><Relationship Id="rId19" Type="http://schemas.openxmlformats.org/officeDocument/2006/relationships/slideLayout" Target="../slideLayouts/slideLayout38.xml"/><Relationship Id="rId6" Type="http://schemas.openxmlformats.org/officeDocument/2006/relationships/slideLayout" Target="../slideLayouts/slideLayout25.xml"/><Relationship Id="rId18" Type="http://schemas.openxmlformats.org/officeDocument/2006/relationships/slideLayout" Target="../slideLayouts/slideLayout37.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Graphical user interface, text&#10;&#10;Description automatically generated" id="10" name="Google Shape;10;p27"/>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27"/>
          <p:cNvSpPr txBox="1"/>
          <p:nvPr>
            <p:ph type="title"/>
          </p:nvPr>
        </p:nvSpPr>
        <p:spPr>
          <a:xfrm>
            <a:off x="663880" y="681037"/>
            <a:ext cx="10689920" cy="1325563"/>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Open Sans"/>
              <a:buNone/>
              <a:defRPr b="0" i="0" sz="44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7"/>
          <p:cNvSpPr txBox="1"/>
          <p:nvPr>
            <p:ph idx="1" type="body"/>
          </p:nvPr>
        </p:nvSpPr>
        <p:spPr>
          <a:xfrm>
            <a:off x="663880" y="2558970"/>
            <a:ext cx="10689920" cy="372168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Open Sans SemiBold"/>
              <a:buNone/>
              <a:defRPr b="1" i="0" sz="2000" u="none" cap="none" strike="noStrike">
                <a:solidFill>
                  <a:schemeClr val="dk1"/>
                </a:solidFill>
                <a:latin typeface="Open Sans SemiBold"/>
                <a:ea typeface="Open Sans SemiBold"/>
                <a:cs typeface="Open Sans SemiBold"/>
                <a:sym typeface="Open Sans SemiBold"/>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Open Sans"/>
                <a:ea typeface="Open Sans"/>
                <a:cs typeface="Open Sans"/>
                <a:sym typeface="Open Sans"/>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27"/>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400" u="none" cap="none" strike="noStrike">
                <a:solidFill>
                  <a:schemeClr val="lt1"/>
                </a:solidFill>
                <a:latin typeface="Quattrocento Sans"/>
                <a:ea typeface="Quattrocento Sans"/>
                <a:cs typeface="Quattrocento Sans"/>
                <a:sym typeface="Quattrocento Sans"/>
              </a:defRPr>
            </a:lvl1pPr>
            <a:lvl2pPr indent="0" lvl="1" marL="0" marR="0" rtl="0" algn="r">
              <a:spcBef>
                <a:spcPts val="0"/>
              </a:spcBef>
              <a:buNone/>
              <a:defRPr b="1" i="0" sz="1400" u="none" cap="none" strike="noStrike">
                <a:solidFill>
                  <a:schemeClr val="lt1"/>
                </a:solidFill>
                <a:latin typeface="Quattrocento Sans"/>
                <a:ea typeface="Quattrocento Sans"/>
                <a:cs typeface="Quattrocento Sans"/>
                <a:sym typeface="Quattrocento Sans"/>
              </a:defRPr>
            </a:lvl2pPr>
            <a:lvl3pPr indent="0" lvl="2" marL="0" marR="0" rtl="0" algn="r">
              <a:spcBef>
                <a:spcPts val="0"/>
              </a:spcBef>
              <a:buNone/>
              <a:defRPr b="1" i="0" sz="1400" u="none" cap="none" strike="noStrike">
                <a:solidFill>
                  <a:schemeClr val="lt1"/>
                </a:solidFill>
                <a:latin typeface="Quattrocento Sans"/>
                <a:ea typeface="Quattrocento Sans"/>
                <a:cs typeface="Quattrocento Sans"/>
                <a:sym typeface="Quattrocento Sans"/>
              </a:defRPr>
            </a:lvl3pPr>
            <a:lvl4pPr indent="0" lvl="3" marL="0" marR="0" rtl="0" algn="r">
              <a:spcBef>
                <a:spcPts val="0"/>
              </a:spcBef>
              <a:buNone/>
              <a:defRPr b="1" i="0" sz="1400" u="none" cap="none" strike="noStrike">
                <a:solidFill>
                  <a:schemeClr val="lt1"/>
                </a:solidFill>
                <a:latin typeface="Quattrocento Sans"/>
                <a:ea typeface="Quattrocento Sans"/>
                <a:cs typeface="Quattrocento Sans"/>
                <a:sym typeface="Quattrocento Sans"/>
              </a:defRPr>
            </a:lvl4pPr>
            <a:lvl5pPr indent="0" lvl="4" marL="0" marR="0" rtl="0" algn="r">
              <a:spcBef>
                <a:spcPts val="0"/>
              </a:spcBef>
              <a:buNone/>
              <a:defRPr b="1" i="0" sz="1400" u="none" cap="none" strike="noStrike">
                <a:solidFill>
                  <a:schemeClr val="lt1"/>
                </a:solidFill>
                <a:latin typeface="Quattrocento Sans"/>
                <a:ea typeface="Quattrocento Sans"/>
                <a:cs typeface="Quattrocento Sans"/>
                <a:sym typeface="Quattrocento Sans"/>
              </a:defRPr>
            </a:lvl5pPr>
            <a:lvl6pPr indent="0" lvl="5" marL="0" marR="0" rtl="0" algn="r">
              <a:spcBef>
                <a:spcPts val="0"/>
              </a:spcBef>
              <a:buNone/>
              <a:defRPr b="1" i="0" sz="1400" u="none" cap="none" strike="noStrike">
                <a:solidFill>
                  <a:schemeClr val="lt1"/>
                </a:solidFill>
                <a:latin typeface="Quattrocento Sans"/>
                <a:ea typeface="Quattrocento Sans"/>
                <a:cs typeface="Quattrocento Sans"/>
                <a:sym typeface="Quattrocento Sans"/>
              </a:defRPr>
            </a:lvl6pPr>
            <a:lvl7pPr indent="0" lvl="6" marL="0" marR="0" rtl="0" algn="r">
              <a:spcBef>
                <a:spcPts val="0"/>
              </a:spcBef>
              <a:buNone/>
              <a:defRPr b="1" i="0" sz="1400" u="none" cap="none" strike="noStrike">
                <a:solidFill>
                  <a:schemeClr val="lt1"/>
                </a:solidFill>
                <a:latin typeface="Quattrocento Sans"/>
                <a:ea typeface="Quattrocento Sans"/>
                <a:cs typeface="Quattrocento Sans"/>
                <a:sym typeface="Quattrocento Sans"/>
              </a:defRPr>
            </a:lvl7pPr>
            <a:lvl8pPr indent="0" lvl="7" marL="0" marR="0" rtl="0" algn="r">
              <a:spcBef>
                <a:spcPts val="0"/>
              </a:spcBef>
              <a:buNone/>
              <a:defRPr b="1" i="0" sz="1400" u="none" cap="none" strike="noStrike">
                <a:solidFill>
                  <a:schemeClr val="lt1"/>
                </a:solidFill>
                <a:latin typeface="Quattrocento Sans"/>
                <a:ea typeface="Quattrocento Sans"/>
                <a:cs typeface="Quattrocento Sans"/>
                <a:sym typeface="Quattrocento Sans"/>
              </a:defRPr>
            </a:lvl8pPr>
            <a:lvl9pPr indent="0" lvl="8" marL="0" marR="0" rtl="0" algn="r">
              <a:spcBef>
                <a:spcPts val="0"/>
              </a:spcBef>
              <a:buNone/>
              <a:defRPr b="1" i="0" sz="1400" u="none" cap="none" strike="noStrike">
                <a:solidFill>
                  <a:schemeClr val="l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pic>
        <p:nvPicPr>
          <p:cNvPr descr="Graphical user interface, text&#10;&#10;Description automatically generated" id="14" name="Google Shape;14;p27"/>
          <p:cNvPicPr preferRelativeResize="0"/>
          <p:nvPr/>
        </p:nvPicPr>
        <p:blipFill rotWithShape="1">
          <a:blip r:embed="rId1">
            <a:alphaModFix/>
          </a:blip>
          <a:srcRect b="0" l="0" r="0" t="0"/>
          <a:stretch/>
        </p:blipFill>
        <p:spPr>
          <a:xfrm>
            <a:off x="0" y="0"/>
            <a:ext cx="12192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pic>
        <p:nvPicPr>
          <p:cNvPr descr="Graphical user interface, text&#10;&#10;Description automatically generated" id="137" name="Google Shape;137;p32"/>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38" name="Google Shape;138;p32"/>
          <p:cNvSpPr txBox="1"/>
          <p:nvPr>
            <p:ph type="title"/>
          </p:nvPr>
        </p:nvSpPr>
        <p:spPr>
          <a:xfrm>
            <a:off x="663880" y="681037"/>
            <a:ext cx="10689920" cy="1325563"/>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Open Sans"/>
              <a:buNone/>
              <a:defRPr b="0" i="0" sz="44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9" name="Google Shape;139;p32"/>
          <p:cNvSpPr txBox="1"/>
          <p:nvPr>
            <p:ph idx="1" type="body"/>
          </p:nvPr>
        </p:nvSpPr>
        <p:spPr>
          <a:xfrm>
            <a:off x="663880" y="2558970"/>
            <a:ext cx="10689920" cy="372168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Open Sans SemiBold"/>
              <a:buNone/>
              <a:defRPr b="1" i="0" sz="2000" u="none" cap="none" strike="noStrike">
                <a:solidFill>
                  <a:schemeClr val="dk1"/>
                </a:solidFill>
                <a:latin typeface="Open Sans SemiBold"/>
                <a:ea typeface="Open Sans SemiBold"/>
                <a:cs typeface="Open Sans SemiBold"/>
                <a:sym typeface="Open Sans SemiBold"/>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Open Sans"/>
                <a:ea typeface="Open Sans"/>
                <a:cs typeface="Open Sans"/>
                <a:sym typeface="Open Sans"/>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 name="Google Shape;140;p32"/>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400">
                <a:solidFill>
                  <a:schemeClr val="lt1"/>
                </a:solidFill>
                <a:latin typeface="Quattrocento Sans"/>
                <a:ea typeface="Quattrocento Sans"/>
                <a:cs typeface="Quattrocento Sans"/>
                <a:sym typeface="Quattrocento Sans"/>
              </a:defRPr>
            </a:lvl1pPr>
            <a:lvl2pPr indent="0" lvl="1" marL="0" marR="0" rtl="0" algn="r">
              <a:spcBef>
                <a:spcPts val="0"/>
              </a:spcBef>
              <a:buNone/>
              <a:defRPr b="1" i="0" sz="1400">
                <a:solidFill>
                  <a:schemeClr val="lt1"/>
                </a:solidFill>
                <a:latin typeface="Quattrocento Sans"/>
                <a:ea typeface="Quattrocento Sans"/>
                <a:cs typeface="Quattrocento Sans"/>
                <a:sym typeface="Quattrocento Sans"/>
              </a:defRPr>
            </a:lvl2pPr>
            <a:lvl3pPr indent="0" lvl="2" marL="0" marR="0" rtl="0" algn="r">
              <a:spcBef>
                <a:spcPts val="0"/>
              </a:spcBef>
              <a:buNone/>
              <a:defRPr b="1" i="0" sz="1400">
                <a:solidFill>
                  <a:schemeClr val="lt1"/>
                </a:solidFill>
                <a:latin typeface="Quattrocento Sans"/>
                <a:ea typeface="Quattrocento Sans"/>
                <a:cs typeface="Quattrocento Sans"/>
                <a:sym typeface="Quattrocento Sans"/>
              </a:defRPr>
            </a:lvl3pPr>
            <a:lvl4pPr indent="0" lvl="3" marL="0" marR="0" rtl="0" algn="r">
              <a:spcBef>
                <a:spcPts val="0"/>
              </a:spcBef>
              <a:buNone/>
              <a:defRPr b="1" i="0" sz="1400">
                <a:solidFill>
                  <a:schemeClr val="lt1"/>
                </a:solidFill>
                <a:latin typeface="Quattrocento Sans"/>
                <a:ea typeface="Quattrocento Sans"/>
                <a:cs typeface="Quattrocento Sans"/>
                <a:sym typeface="Quattrocento Sans"/>
              </a:defRPr>
            </a:lvl4pPr>
            <a:lvl5pPr indent="0" lvl="4" marL="0" marR="0" rtl="0" algn="r">
              <a:spcBef>
                <a:spcPts val="0"/>
              </a:spcBef>
              <a:buNone/>
              <a:defRPr b="1" i="0" sz="1400">
                <a:solidFill>
                  <a:schemeClr val="lt1"/>
                </a:solidFill>
                <a:latin typeface="Quattrocento Sans"/>
                <a:ea typeface="Quattrocento Sans"/>
                <a:cs typeface="Quattrocento Sans"/>
                <a:sym typeface="Quattrocento Sans"/>
              </a:defRPr>
            </a:lvl5pPr>
            <a:lvl6pPr indent="0" lvl="5" marL="0" marR="0" rtl="0" algn="r">
              <a:spcBef>
                <a:spcPts val="0"/>
              </a:spcBef>
              <a:buNone/>
              <a:defRPr b="1" i="0" sz="1400">
                <a:solidFill>
                  <a:schemeClr val="lt1"/>
                </a:solidFill>
                <a:latin typeface="Quattrocento Sans"/>
                <a:ea typeface="Quattrocento Sans"/>
                <a:cs typeface="Quattrocento Sans"/>
                <a:sym typeface="Quattrocento Sans"/>
              </a:defRPr>
            </a:lvl6pPr>
            <a:lvl7pPr indent="0" lvl="6" marL="0" marR="0" rtl="0" algn="r">
              <a:spcBef>
                <a:spcPts val="0"/>
              </a:spcBef>
              <a:buNone/>
              <a:defRPr b="1" i="0" sz="1400">
                <a:solidFill>
                  <a:schemeClr val="lt1"/>
                </a:solidFill>
                <a:latin typeface="Quattrocento Sans"/>
                <a:ea typeface="Quattrocento Sans"/>
                <a:cs typeface="Quattrocento Sans"/>
                <a:sym typeface="Quattrocento Sans"/>
              </a:defRPr>
            </a:lvl7pPr>
            <a:lvl8pPr indent="0" lvl="7" marL="0" marR="0" rtl="0" algn="r">
              <a:spcBef>
                <a:spcPts val="0"/>
              </a:spcBef>
              <a:buNone/>
              <a:defRPr b="1" i="0" sz="1400">
                <a:solidFill>
                  <a:schemeClr val="lt1"/>
                </a:solidFill>
                <a:latin typeface="Quattrocento Sans"/>
                <a:ea typeface="Quattrocento Sans"/>
                <a:cs typeface="Quattrocento Sans"/>
                <a:sym typeface="Quattrocento Sans"/>
              </a:defRPr>
            </a:lvl8pPr>
            <a:lvl9pPr indent="0" lvl="8" marL="0" marR="0" rtl="0" algn="r">
              <a:spcBef>
                <a:spcPts val="0"/>
              </a:spcBef>
              <a:buNone/>
              <a:defRPr b="1" i="0" sz="1400">
                <a:solidFill>
                  <a:schemeClr val="l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pic>
        <p:nvPicPr>
          <p:cNvPr descr="Graphical user interface, text&#10;&#10;Description automatically generated" id="141" name="Google Shape;141;p32"/>
          <p:cNvPicPr preferRelativeResize="0"/>
          <p:nvPr/>
        </p:nvPicPr>
        <p:blipFill rotWithShape="1">
          <a:blip r:embed="rId1">
            <a:alphaModFix/>
          </a:blip>
          <a:srcRect b="0" l="0" r="0" t="0"/>
          <a:stretch/>
        </p:blipFill>
        <p:spPr>
          <a:xfrm>
            <a:off x="0" y="0"/>
            <a:ext cx="12192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commons.wikimedia.org/w/index.php?curid=3560400" TargetMode="External"/><Relationship Id="rId4" Type="http://schemas.openxmlformats.org/officeDocument/2006/relationships/image" Target="../media/image19.jpg"/><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jpg"/><Relationship Id="rId4" Type="http://schemas.openxmlformats.org/officeDocument/2006/relationships/hyperlink" Target="https://commons.wikimedia.org/wiki/File:Land_cover_map_of_Nepal_using_Landsat_30_m_(2010)_data.jpg" TargetMode="External"/><Relationship Id="rId5" Type="http://schemas.openxmlformats.org/officeDocument/2006/relationships/hyperlink" Target="https://creativecommons.org/licenses/by-sa/4.0/" TargetMode="External"/><Relationship Id="rId6"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hyperlink" Target="https://commons.wikimedia.org/wiki/File:Fossil-fuel_subsidies,_OWID.svg" TargetMode="External"/><Relationship Id="rId5" Type="http://schemas.openxmlformats.org/officeDocument/2006/relationships/hyperlink" Target="https://creativecommons.org/licenses/by/3.0/deed.en" TargetMode="External"/><Relationship Id="rId6"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www.unescap.org/sites/default/files/UN%20ESCAP%20Workshop%20Indonesia%20Mr.%20Budi%20Cahyono.pdf" TargetMode="External"/><Relationship Id="rId4" Type="http://schemas.openxmlformats.org/officeDocument/2006/relationships/hyperlink" Target="https://climateactiontracker.org/countries/indonesi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hyperlink" Target="https://ec.europa.eu/info/strategy/priorities-2019-2024/european-green-deal_en" TargetMode="External"/><Relationship Id="rId4" Type="http://schemas.openxmlformats.org/officeDocument/2006/relationships/hyperlink" Target="https://www.eea.europa.eu/data-and-maps/dashboards/emissions-trading-viewer-1" TargetMode="External"/><Relationship Id="rId5" Type="http://schemas.openxmlformats.org/officeDocument/2006/relationships/hyperlink" Target="https://climateactiontracker.org/countries/eu/"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 Id="rId3" Type="http://schemas.openxmlformats.org/officeDocument/2006/relationships/hyperlink" Target="http://www.google.com/" TargetMode="External"/><Relationship Id="rId4" Type="http://schemas.openxmlformats.org/officeDocument/2006/relationships/hyperlink" Target="https://www.open.edu/openlearncreate/mod/quiz/view.php?id=179118"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hyperlink" Target="https://commons.wikimedia.org/wiki/File:Carbon_tax_world_map.png" TargetMode="External"/><Relationship Id="rId5" Type="http://schemas.openxmlformats.org/officeDocument/2006/relationships/hyperlink" Target="https://creativecommons.org/licenses/by-sa/4.0/deed.en" TargetMode="External"/><Relationship Id="rId6"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commons.wikimedia.org/wiki/File:Factory_Silhouette.svg" TargetMode="External"/><Relationship Id="rId4" Type="http://schemas.openxmlformats.org/officeDocument/2006/relationships/hyperlink" Target="https://creativecommons.org/share-your-work/public-domain/cc0/" TargetMode="External"/><Relationship Id="rId5" Type="http://schemas.openxmlformats.org/officeDocument/2006/relationships/image" Target="../media/image13.png"/><Relationship Id="rId6"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
          <p:cNvSpPr txBox="1"/>
          <p:nvPr>
            <p:ph type="ctrTitle"/>
          </p:nvPr>
        </p:nvSpPr>
        <p:spPr>
          <a:xfrm>
            <a:off x="651352" y="4320132"/>
            <a:ext cx="5609090" cy="19299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Open Sans ExtraBold"/>
              <a:buNone/>
            </a:pPr>
            <a:r>
              <a:rPr lang="en-US">
                <a:solidFill>
                  <a:schemeClr val="lt1"/>
                </a:solidFill>
              </a:rPr>
              <a:t>LECTURE 11</a:t>
            </a:r>
            <a:br>
              <a:rPr lang="en-US"/>
            </a:br>
            <a:r>
              <a:rPr lang="en-US"/>
              <a:t>CLIMATE POLICIES IN CLEWs</a:t>
            </a:r>
            <a:endParaRPr/>
          </a:p>
        </p:txBody>
      </p:sp>
      <p:sp>
        <p:nvSpPr>
          <p:cNvPr id="278" name="Google Shape;278;p1"/>
          <p:cNvSpPr txBox="1"/>
          <p:nvPr>
            <p:ph idx="1" type="subTitle"/>
          </p:nvPr>
        </p:nvSpPr>
        <p:spPr>
          <a:xfrm>
            <a:off x="688931" y="3939240"/>
            <a:ext cx="2846121" cy="38095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Font typeface="Open Sans ExtraBold"/>
              <a:buNone/>
            </a:pPr>
            <a:r>
              <a:rPr lang="en-US"/>
              <a:t>Introduction to CLEWS</a:t>
            </a:r>
            <a:endParaRPr/>
          </a:p>
        </p:txBody>
      </p:sp>
      <p:sp>
        <p:nvSpPr>
          <p:cNvPr id="279" name="Google Shape;279;p1"/>
          <p:cNvSpPr txBox="1"/>
          <p:nvPr>
            <p:ph idx="2" type="body"/>
          </p:nvPr>
        </p:nvSpPr>
        <p:spPr>
          <a:xfrm>
            <a:off x="8453438" y="6106160"/>
            <a:ext cx="3738562" cy="33591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1600"/>
              <a:buFont typeface="Open Sans SemiBold"/>
              <a:buNone/>
            </a:pPr>
            <a:r>
              <a:t/>
            </a:r>
            <a:endParaRPr/>
          </a:p>
        </p:txBody>
      </p:sp>
      <p:sp>
        <p:nvSpPr>
          <p:cNvPr id="280" name="Google Shape;280;p1"/>
          <p:cNvSpPr/>
          <p:nvPr/>
        </p:nvSpPr>
        <p:spPr>
          <a:xfrm>
            <a:off x="6260442" y="4982420"/>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11_Slide1.mp3" id="281" name="Google Shape;281;p1"/>
          <p:cNvPicPr preferRelativeResize="0"/>
          <p:nvPr/>
        </p:nvPicPr>
        <p:blipFill rotWithShape="1">
          <a:blip r:embed="rId3">
            <a:alphaModFix/>
          </a:blip>
          <a:srcRect b="0" l="0" r="0" t="0"/>
          <a:stretch/>
        </p:blipFill>
        <p:spPr>
          <a:xfrm>
            <a:off x="6329235" y="5053785"/>
            <a:ext cx="812800" cy="812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10"/>
          <p:cNvSpPr txBox="1"/>
          <p:nvPr>
            <p:ph type="title"/>
          </p:nvPr>
        </p:nvSpPr>
        <p:spPr>
          <a:xfrm>
            <a:off x="663575" y="675243"/>
            <a:ext cx="9423105"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11.2 Indirect climate policies</a:t>
            </a:r>
            <a:endParaRPr/>
          </a:p>
        </p:txBody>
      </p:sp>
      <p:sp>
        <p:nvSpPr>
          <p:cNvPr id="398" name="Google Shape;398;p10"/>
          <p:cNvSpPr txBox="1"/>
          <p:nvPr>
            <p:ph idx="2" type="body"/>
          </p:nvPr>
        </p:nvSpPr>
        <p:spPr>
          <a:xfrm>
            <a:off x="663575" y="2910428"/>
            <a:ext cx="4873625" cy="3124928"/>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000"/>
              <a:buFont typeface="Arial"/>
              <a:buChar char="•"/>
            </a:pPr>
            <a:r>
              <a:rPr lang="en-US">
                <a:solidFill>
                  <a:schemeClr val="dk1"/>
                </a:solidFill>
              </a:rPr>
              <a:t>Rule that enforces a maximum carbon intensity of a given fuel</a:t>
            </a:r>
            <a:endParaRPr/>
          </a:p>
          <a:p>
            <a:pPr indent="-342900" lvl="0" marL="342900" rtl="0" algn="l">
              <a:lnSpc>
                <a:spcPct val="90000"/>
              </a:lnSpc>
              <a:spcBef>
                <a:spcPts val="1000"/>
              </a:spcBef>
              <a:spcAft>
                <a:spcPts val="0"/>
              </a:spcAft>
              <a:buClr>
                <a:schemeClr val="dk1"/>
              </a:buClr>
              <a:buSzPts val="2000"/>
              <a:buFont typeface="Arial"/>
              <a:buChar char="•"/>
            </a:pPr>
            <a:r>
              <a:rPr lang="en-US">
                <a:solidFill>
                  <a:schemeClr val="dk1"/>
                </a:solidFill>
              </a:rPr>
              <a:t>Penalty for selling/importing fuels that do not meet the standard</a:t>
            </a:r>
            <a:endParaRPr/>
          </a:p>
          <a:p>
            <a:pPr indent="-342900" lvl="0" marL="342900" rtl="0" algn="l">
              <a:lnSpc>
                <a:spcPct val="90000"/>
              </a:lnSpc>
              <a:spcBef>
                <a:spcPts val="1000"/>
              </a:spcBef>
              <a:spcAft>
                <a:spcPts val="0"/>
              </a:spcAft>
              <a:buClr>
                <a:schemeClr val="dk1"/>
              </a:buClr>
              <a:buSzPts val="2000"/>
              <a:buFont typeface="Arial"/>
              <a:buChar char="•"/>
            </a:pPr>
            <a:r>
              <a:rPr lang="en-US">
                <a:solidFill>
                  <a:schemeClr val="dk1"/>
                </a:solidFill>
              </a:rPr>
              <a:t>British Columbia and California are common examples</a:t>
            </a:r>
            <a:endParaRPr/>
          </a:p>
          <a:p>
            <a:pPr indent="-342900" lvl="0" marL="342900" rtl="0" algn="l">
              <a:lnSpc>
                <a:spcPct val="90000"/>
              </a:lnSpc>
              <a:spcBef>
                <a:spcPts val="1000"/>
              </a:spcBef>
              <a:spcAft>
                <a:spcPts val="0"/>
              </a:spcAft>
              <a:buClr>
                <a:schemeClr val="dk1"/>
              </a:buClr>
              <a:buSzPts val="2000"/>
              <a:buFont typeface="Arial"/>
              <a:buChar char="•"/>
            </a:pPr>
            <a:r>
              <a:rPr lang="en-US">
                <a:solidFill>
                  <a:schemeClr val="dk1"/>
                </a:solidFill>
              </a:rPr>
              <a:t>Potential challenge: indirect land impacts</a:t>
            </a:r>
            <a:endParaRPr/>
          </a:p>
        </p:txBody>
      </p:sp>
      <p:sp>
        <p:nvSpPr>
          <p:cNvPr id="399" name="Google Shape;399;p10"/>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00" name="Google Shape;400;p10"/>
          <p:cNvSpPr txBox="1"/>
          <p:nvPr>
            <p:ph idx="6" type="body"/>
          </p:nvPr>
        </p:nvSpPr>
        <p:spPr>
          <a:xfrm>
            <a:off x="663575" y="2016028"/>
            <a:ext cx="4171950" cy="43924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Low-carbon fuel standards</a:t>
            </a:r>
            <a:endParaRPr/>
          </a:p>
        </p:txBody>
      </p:sp>
      <p:sp>
        <p:nvSpPr>
          <p:cNvPr id="401" name="Google Shape;401;p10"/>
          <p:cNvSpPr txBox="1"/>
          <p:nvPr>
            <p:ph idx="7" type="body"/>
          </p:nvPr>
        </p:nvSpPr>
        <p:spPr>
          <a:xfrm>
            <a:off x="663575" y="6054170"/>
            <a:ext cx="5157787" cy="35601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000"/>
              <a:buFont typeface="Open Sans"/>
              <a:buNone/>
            </a:pPr>
            <a:r>
              <a:rPr b="1" lang="en-US"/>
              <a:t>Picture source</a:t>
            </a:r>
            <a:r>
              <a:rPr lang="en-US"/>
              <a:t>: Mike Young, </a:t>
            </a:r>
            <a:r>
              <a:rPr lang="en-US" u="sng">
                <a:solidFill>
                  <a:schemeClr val="hlink"/>
                </a:solidFill>
                <a:hlinkClick r:id="rId3"/>
              </a:rPr>
              <a:t>picture</a:t>
            </a:r>
            <a:r>
              <a:rPr lang="en-US"/>
              <a:t>, public domain</a:t>
            </a:r>
            <a:endParaRPr/>
          </a:p>
        </p:txBody>
      </p:sp>
      <p:pic>
        <p:nvPicPr>
          <p:cNvPr id="402" name="Google Shape;402;p10"/>
          <p:cNvPicPr preferRelativeResize="0"/>
          <p:nvPr/>
        </p:nvPicPr>
        <p:blipFill rotWithShape="1">
          <a:blip r:embed="rId4">
            <a:alphaModFix/>
          </a:blip>
          <a:srcRect b="0" l="0" r="0" t="0"/>
          <a:stretch/>
        </p:blipFill>
        <p:spPr>
          <a:xfrm>
            <a:off x="5929055" y="2355686"/>
            <a:ext cx="5348545" cy="3739803"/>
          </a:xfrm>
          <a:prstGeom prst="rect">
            <a:avLst/>
          </a:prstGeom>
          <a:noFill/>
          <a:ln>
            <a:noFill/>
          </a:ln>
        </p:spPr>
      </p:pic>
      <p:sp>
        <p:nvSpPr>
          <p:cNvPr id="403" name="Google Shape;403;p10"/>
          <p:cNvSpPr/>
          <p:nvPr/>
        </p:nvSpPr>
        <p:spPr>
          <a:xfrm>
            <a:off x="8315937" y="1174700"/>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11_Slide10.mp3" id="404" name="Google Shape;404;p10"/>
          <p:cNvPicPr preferRelativeResize="0"/>
          <p:nvPr/>
        </p:nvPicPr>
        <p:blipFill rotWithShape="1">
          <a:blip r:embed="rId5">
            <a:alphaModFix/>
          </a:blip>
          <a:srcRect b="0" l="0" r="0" t="0"/>
          <a:stretch/>
        </p:blipFill>
        <p:spPr>
          <a:xfrm>
            <a:off x="8387302" y="124606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0"/>
                                        <p:tgtEl>
                                          <p:spTgt spid="4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11"/>
          <p:cNvSpPr txBox="1"/>
          <p:nvPr>
            <p:ph type="title"/>
          </p:nvPr>
        </p:nvSpPr>
        <p:spPr>
          <a:xfrm>
            <a:off x="663880" y="681037"/>
            <a:ext cx="945715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11.2 Indirect climate policies</a:t>
            </a:r>
            <a:endParaRPr/>
          </a:p>
        </p:txBody>
      </p:sp>
      <p:sp>
        <p:nvSpPr>
          <p:cNvPr id="411" name="Google Shape;411;p11"/>
          <p:cNvSpPr txBox="1"/>
          <p:nvPr>
            <p:ph idx="1" type="body"/>
          </p:nvPr>
        </p:nvSpPr>
        <p:spPr>
          <a:xfrm>
            <a:off x="663880" y="2582945"/>
            <a:ext cx="10514556" cy="342193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000"/>
              <a:buFont typeface="Arial"/>
              <a:buChar char="•"/>
            </a:pPr>
            <a:r>
              <a:rPr lang="en-US"/>
              <a:t>Schemes that encourage fuel substitution </a:t>
            </a:r>
            <a:endParaRPr/>
          </a:p>
          <a:p>
            <a:pPr indent="-342900" lvl="0" marL="342900" rtl="0" algn="l">
              <a:lnSpc>
                <a:spcPct val="90000"/>
              </a:lnSpc>
              <a:spcBef>
                <a:spcPts val="1200"/>
              </a:spcBef>
              <a:spcAft>
                <a:spcPts val="0"/>
              </a:spcAft>
              <a:buClr>
                <a:schemeClr val="dk1"/>
              </a:buClr>
              <a:buSzPts val="2000"/>
              <a:buFont typeface="Arial"/>
              <a:buChar char="•"/>
            </a:pPr>
            <a:r>
              <a:rPr lang="en-US"/>
              <a:t>They can impact both local air quality and global carbon emissions.</a:t>
            </a:r>
            <a:endParaRPr/>
          </a:p>
          <a:p>
            <a:pPr indent="-342900" lvl="0" marL="342900" rtl="0" algn="l">
              <a:lnSpc>
                <a:spcPct val="90000"/>
              </a:lnSpc>
              <a:spcBef>
                <a:spcPts val="1200"/>
              </a:spcBef>
              <a:spcAft>
                <a:spcPts val="0"/>
              </a:spcAft>
              <a:buClr>
                <a:schemeClr val="dk1"/>
              </a:buClr>
              <a:buSzPts val="2000"/>
              <a:buFont typeface="Arial"/>
              <a:buChar char="•"/>
            </a:pPr>
            <a:r>
              <a:rPr lang="en-US"/>
              <a:t>They can consist in subsidies or taxes on certain fuels</a:t>
            </a:r>
            <a:endParaRPr/>
          </a:p>
        </p:txBody>
      </p:sp>
      <p:sp>
        <p:nvSpPr>
          <p:cNvPr id="412" name="Google Shape;412;p11"/>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13" name="Google Shape;413;p11"/>
          <p:cNvSpPr txBox="1"/>
          <p:nvPr>
            <p:ph idx="2" type="body"/>
          </p:nvPr>
        </p:nvSpPr>
        <p:spPr>
          <a:xfrm>
            <a:off x="663575" y="2016027"/>
            <a:ext cx="4860700" cy="43924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Fuel substitution schemes</a:t>
            </a:r>
            <a:endParaRPr/>
          </a:p>
        </p:txBody>
      </p:sp>
      <p:sp>
        <p:nvSpPr>
          <p:cNvPr id="414" name="Google Shape;414;p11"/>
          <p:cNvSpPr/>
          <p:nvPr/>
        </p:nvSpPr>
        <p:spPr>
          <a:xfrm>
            <a:off x="8315937" y="1174700"/>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11_Slide11.mp3" id="415" name="Google Shape;415;p11"/>
          <p:cNvPicPr preferRelativeResize="0"/>
          <p:nvPr/>
        </p:nvPicPr>
        <p:blipFill rotWithShape="1">
          <a:blip r:embed="rId3">
            <a:alphaModFix/>
          </a:blip>
          <a:srcRect b="0" l="0" r="0" t="0"/>
          <a:stretch/>
        </p:blipFill>
        <p:spPr>
          <a:xfrm>
            <a:off x="8387302" y="124606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0"/>
                                        <p:tgtEl>
                                          <p:spTgt spid="4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12"/>
          <p:cNvSpPr txBox="1"/>
          <p:nvPr>
            <p:ph type="title"/>
          </p:nvPr>
        </p:nvSpPr>
        <p:spPr>
          <a:xfrm>
            <a:off x="663880" y="681037"/>
            <a:ext cx="945715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11.2 Indirect climate policies</a:t>
            </a:r>
            <a:endParaRPr/>
          </a:p>
        </p:txBody>
      </p:sp>
      <p:sp>
        <p:nvSpPr>
          <p:cNvPr id="422" name="Google Shape;422;p12"/>
          <p:cNvSpPr txBox="1"/>
          <p:nvPr>
            <p:ph idx="1" type="body"/>
          </p:nvPr>
        </p:nvSpPr>
        <p:spPr>
          <a:xfrm>
            <a:off x="663880" y="2582945"/>
            <a:ext cx="4270070" cy="342193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Open Sans SemiBold"/>
              <a:buNone/>
            </a:pPr>
            <a:r>
              <a:rPr lang="en-US"/>
              <a:t>As land use has a huge impact on the carbon cycle, government policies regarding land use impact carbon emissions</a:t>
            </a:r>
            <a:endParaRPr/>
          </a:p>
        </p:txBody>
      </p:sp>
      <p:sp>
        <p:nvSpPr>
          <p:cNvPr id="423" name="Google Shape;423;p12"/>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24" name="Google Shape;424;p12"/>
          <p:cNvSpPr txBox="1"/>
          <p:nvPr>
            <p:ph idx="2" type="body"/>
          </p:nvPr>
        </p:nvSpPr>
        <p:spPr>
          <a:xfrm>
            <a:off x="663575" y="2016027"/>
            <a:ext cx="4860700" cy="43924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Land use policies</a:t>
            </a:r>
            <a:endParaRPr/>
          </a:p>
        </p:txBody>
      </p:sp>
      <p:pic>
        <p:nvPicPr>
          <p:cNvPr id="425" name="Google Shape;425;p12"/>
          <p:cNvPicPr preferRelativeResize="0"/>
          <p:nvPr/>
        </p:nvPicPr>
        <p:blipFill rotWithShape="1">
          <a:blip r:embed="rId3">
            <a:alphaModFix/>
          </a:blip>
          <a:srcRect b="0" l="0" r="0" t="0"/>
          <a:stretch/>
        </p:blipFill>
        <p:spPr>
          <a:xfrm>
            <a:off x="5303725" y="2648712"/>
            <a:ext cx="5916675" cy="2958338"/>
          </a:xfrm>
          <a:prstGeom prst="rect">
            <a:avLst/>
          </a:prstGeom>
          <a:noFill/>
          <a:ln>
            <a:noFill/>
          </a:ln>
        </p:spPr>
      </p:pic>
      <p:sp>
        <p:nvSpPr>
          <p:cNvPr id="426" name="Google Shape;426;p12"/>
          <p:cNvSpPr txBox="1"/>
          <p:nvPr>
            <p:ph idx="4" type="body"/>
          </p:nvPr>
        </p:nvSpPr>
        <p:spPr>
          <a:xfrm>
            <a:off x="663575" y="6044762"/>
            <a:ext cx="5157787" cy="35601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000"/>
              <a:buFont typeface="Open Sans"/>
              <a:buNone/>
            </a:pPr>
            <a:r>
              <a:rPr b="1" lang="en-US"/>
              <a:t>Picture source</a:t>
            </a:r>
            <a:r>
              <a:rPr lang="en-US"/>
              <a:t>: Uddinkabir, </a:t>
            </a:r>
            <a:r>
              <a:rPr lang="en-US" u="sng">
                <a:solidFill>
                  <a:schemeClr val="hlink"/>
                </a:solidFill>
                <a:hlinkClick r:id="rId4"/>
              </a:rPr>
              <a:t>picture</a:t>
            </a:r>
            <a:r>
              <a:rPr lang="en-US"/>
              <a:t>, licensed under </a:t>
            </a:r>
            <a:r>
              <a:rPr lang="en-US" u="sng">
                <a:solidFill>
                  <a:schemeClr val="hlink"/>
                </a:solidFill>
                <a:hlinkClick r:id="rId5"/>
              </a:rPr>
              <a:t>CC BY-SA 4.0</a:t>
            </a:r>
            <a:endParaRPr/>
          </a:p>
        </p:txBody>
      </p:sp>
      <p:sp>
        <p:nvSpPr>
          <p:cNvPr id="427" name="Google Shape;427;p12"/>
          <p:cNvSpPr/>
          <p:nvPr/>
        </p:nvSpPr>
        <p:spPr>
          <a:xfrm>
            <a:off x="8315937" y="1174700"/>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11_Slide12.mp3" id="428" name="Google Shape;428;p12"/>
          <p:cNvPicPr preferRelativeResize="0"/>
          <p:nvPr/>
        </p:nvPicPr>
        <p:blipFill rotWithShape="1">
          <a:blip r:embed="rId6">
            <a:alphaModFix/>
          </a:blip>
          <a:srcRect b="0" l="0" r="0" t="0"/>
          <a:stretch/>
        </p:blipFill>
        <p:spPr>
          <a:xfrm>
            <a:off x="8387302" y="124781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0"/>
                                        <p:tgtEl>
                                          <p:spTgt spid="4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13"/>
          <p:cNvSpPr txBox="1"/>
          <p:nvPr>
            <p:ph type="title"/>
          </p:nvPr>
        </p:nvSpPr>
        <p:spPr>
          <a:xfrm>
            <a:off x="663880" y="681037"/>
            <a:ext cx="945715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11.3 Examples - Indonesia</a:t>
            </a:r>
            <a:endParaRPr/>
          </a:p>
        </p:txBody>
      </p:sp>
      <p:sp>
        <p:nvSpPr>
          <p:cNvPr id="435" name="Google Shape;435;p13"/>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36" name="Google Shape;436;p13"/>
          <p:cNvSpPr txBox="1"/>
          <p:nvPr>
            <p:ph idx="2" type="body"/>
          </p:nvPr>
        </p:nvSpPr>
        <p:spPr>
          <a:xfrm>
            <a:off x="663575" y="2016027"/>
            <a:ext cx="4860700" cy="43924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An overview</a:t>
            </a:r>
            <a:endParaRPr/>
          </a:p>
        </p:txBody>
      </p:sp>
      <p:graphicFrame>
        <p:nvGraphicFramePr>
          <p:cNvPr id="437" name="Google Shape;437;p13"/>
          <p:cNvGraphicFramePr/>
          <p:nvPr/>
        </p:nvGraphicFramePr>
        <p:xfrm>
          <a:off x="1799399" y="2569706"/>
          <a:ext cx="3000000" cy="3000000"/>
        </p:xfrm>
        <a:graphic>
          <a:graphicData uri="http://schemas.openxmlformats.org/drawingml/2006/table">
            <a:tbl>
              <a:tblPr bandRow="1" firstRow="1">
                <a:noFill/>
                <a:tableStyleId>{E9C67DB6-F30F-419A-885E-6AA9EDC77AC9}</a:tableStyleId>
              </a:tblPr>
              <a:tblGrid>
                <a:gridCol w="1528200"/>
                <a:gridCol w="2303200"/>
                <a:gridCol w="2351325"/>
                <a:gridCol w="2035050"/>
              </a:tblGrid>
              <a:tr h="370850">
                <a:tc>
                  <a:txBody>
                    <a:bodyPr/>
                    <a:lstStyle/>
                    <a:p>
                      <a:pPr indent="0" lvl="0" marL="0" marR="0" rtl="0" algn="l">
                        <a:spcBef>
                          <a:spcPts val="0"/>
                        </a:spcBef>
                        <a:spcAft>
                          <a:spcPts val="0"/>
                        </a:spcAft>
                        <a:buNone/>
                      </a:pPr>
                      <a:r>
                        <a:t/>
                      </a:r>
                      <a:endParaRPr sz="1200">
                        <a:latin typeface="Open Sans"/>
                        <a:ea typeface="Open Sans"/>
                        <a:cs typeface="Open Sans"/>
                        <a:sym typeface="Open Sans"/>
                      </a:endParaRPr>
                    </a:p>
                  </a:txBody>
                  <a:tcPr marT="45725" marB="45725" marR="91450" marL="91450"/>
                </a:tc>
                <a:tc>
                  <a:txBody>
                    <a:bodyPr/>
                    <a:lstStyle/>
                    <a:p>
                      <a:pPr indent="0" lvl="0" marL="0" marR="0" rtl="0" algn="ctr">
                        <a:spcBef>
                          <a:spcPts val="0"/>
                        </a:spcBef>
                        <a:spcAft>
                          <a:spcPts val="0"/>
                        </a:spcAft>
                        <a:buNone/>
                      </a:pPr>
                      <a:r>
                        <a:rPr lang="en-US" sz="1200">
                          <a:latin typeface="Open Sans"/>
                          <a:ea typeface="Open Sans"/>
                          <a:cs typeface="Open Sans"/>
                          <a:sym typeface="Open Sans"/>
                        </a:rPr>
                        <a:t>SDG7</a:t>
                      </a:r>
                      <a:endParaRPr/>
                    </a:p>
                  </a:txBody>
                  <a:tcPr marT="45725" marB="45725" marR="91450" marL="91450" anchor="ctr"/>
                </a:tc>
                <a:tc>
                  <a:txBody>
                    <a:bodyPr/>
                    <a:lstStyle/>
                    <a:p>
                      <a:pPr indent="0" lvl="0" marL="0" marR="0" rtl="0" algn="ctr">
                        <a:spcBef>
                          <a:spcPts val="0"/>
                        </a:spcBef>
                        <a:spcAft>
                          <a:spcPts val="0"/>
                        </a:spcAft>
                        <a:buNone/>
                      </a:pPr>
                      <a:r>
                        <a:rPr lang="en-US" sz="1200">
                          <a:latin typeface="Open Sans"/>
                          <a:ea typeface="Open Sans"/>
                          <a:cs typeface="Open Sans"/>
                          <a:sym typeface="Open Sans"/>
                        </a:rPr>
                        <a:t>NDC</a:t>
                      </a:r>
                      <a:endParaRPr/>
                    </a:p>
                  </a:txBody>
                  <a:tcPr marT="45725" marB="45725" marR="91450" marL="91450" anchor="ctr"/>
                </a:tc>
                <a:tc>
                  <a:txBody>
                    <a:bodyPr/>
                    <a:lstStyle/>
                    <a:p>
                      <a:pPr indent="0" lvl="0" marL="0" marR="0" rtl="0" algn="ctr">
                        <a:spcBef>
                          <a:spcPts val="0"/>
                        </a:spcBef>
                        <a:spcAft>
                          <a:spcPts val="0"/>
                        </a:spcAft>
                        <a:buNone/>
                      </a:pPr>
                      <a:r>
                        <a:rPr lang="en-US" sz="1200">
                          <a:latin typeface="Open Sans"/>
                          <a:ea typeface="Open Sans"/>
                          <a:cs typeface="Open Sans"/>
                          <a:sym typeface="Open Sans"/>
                        </a:rPr>
                        <a:t>RUEN</a:t>
                      </a:r>
                      <a:endParaRPr/>
                    </a:p>
                  </a:txBody>
                  <a:tcPr marT="45725" marB="45725" marR="91450" marL="91450" anchor="ctr"/>
                </a:tc>
              </a:tr>
              <a:tr h="370850">
                <a:tc>
                  <a:txBody>
                    <a:bodyPr/>
                    <a:lstStyle/>
                    <a:p>
                      <a:pPr indent="0" lvl="0" marL="0" marR="0" rtl="0" algn="l">
                        <a:spcBef>
                          <a:spcPts val="0"/>
                        </a:spcBef>
                        <a:spcAft>
                          <a:spcPts val="0"/>
                        </a:spcAft>
                        <a:buNone/>
                      </a:pPr>
                      <a:r>
                        <a:rPr b="1" lang="en-US" sz="1200">
                          <a:latin typeface="Open Sans"/>
                          <a:ea typeface="Open Sans"/>
                          <a:cs typeface="Open Sans"/>
                          <a:sym typeface="Open Sans"/>
                        </a:rPr>
                        <a:t>Policy document</a:t>
                      </a:r>
                      <a:endParaRPr/>
                    </a:p>
                  </a:txBody>
                  <a:tcPr marT="45725" marB="45725" marR="91450" marL="91450"/>
                </a:tc>
                <a:tc>
                  <a:txBody>
                    <a:bodyPr/>
                    <a:lstStyle/>
                    <a:p>
                      <a:pPr indent="0" lvl="0" marL="0" marR="0" rtl="0" algn="ctr">
                        <a:spcBef>
                          <a:spcPts val="0"/>
                        </a:spcBef>
                        <a:spcAft>
                          <a:spcPts val="0"/>
                        </a:spcAft>
                        <a:buNone/>
                      </a:pPr>
                      <a:r>
                        <a:rPr lang="en-US" sz="1200">
                          <a:latin typeface="Open Sans"/>
                          <a:ea typeface="Open Sans"/>
                          <a:cs typeface="Open Sans"/>
                          <a:sym typeface="Open Sans"/>
                        </a:rPr>
                        <a:t>President Regulation N. 59 year 2017 on the</a:t>
                      </a:r>
                      <a:r>
                        <a:rPr lang="en-US" sz="1200">
                          <a:latin typeface="Open Sans"/>
                          <a:ea typeface="Open Sans"/>
                          <a:cs typeface="Open Sans"/>
                          <a:sym typeface="Open Sans"/>
                        </a:rPr>
                        <a:t> implementation of the SDGs</a:t>
                      </a:r>
                      <a:endParaRPr sz="1200">
                        <a:latin typeface="Open Sans"/>
                        <a:ea typeface="Open Sans"/>
                        <a:cs typeface="Open Sans"/>
                        <a:sym typeface="Open Sans"/>
                      </a:endParaRPr>
                    </a:p>
                  </a:txBody>
                  <a:tcPr marT="45725" marB="45725" marR="91450" marL="91450" anchor="ctr"/>
                </a:tc>
                <a:tc>
                  <a:txBody>
                    <a:bodyPr/>
                    <a:lstStyle/>
                    <a:p>
                      <a:pPr indent="0" lvl="0" marL="0" marR="0" rtl="0" algn="ctr">
                        <a:spcBef>
                          <a:spcPts val="0"/>
                        </a:spcBef>
                        <a:spcAft>
                          <a:spcPts val="0"/>
                        </a:spcAft>
                        <a:buNone/>
                      </a:pPr>
                      <a:r>
                        <a:rPr lang="en-US" sz="1200">
                          <a:latin typeface="Open Sans"/>
                          <a:ea typeface="Open Sans"/>
                          <a:cs typeface="Open Sans"/>
                          <a:sym typeface="Open Sans"/>
                        </a:rPr>
                        <a:t>Law N. 16</a:t>
                      </a:r>
                      <a:r>
                        <a:rPr lang="en-US" sz="1200">
                          <a:latin typeface="Open Sans"/>
                          <a:ea typeface="Open Sans"/>
                          <a:cs typeface="Open Sans"/>
                          <a:sym typeface="Open Sans"/>
                        </a:rPr>
                        <a:t> year 2016 on the ratification of the Paris Agreement to the UNFCCC</a:t>
                      </a:r>
                      <a:endParaRPr sz="1200">
                        <a:latin typeface="Open Sans"/>
                        <a:ea typeface="Open Sans"/>
                        <a:cs typeface="Open Sans"/>
                        <a:sym typeface="Open Sans"/>
                      </a:endParaRPr>
                    </a:p>
                  </a:txBody>
                  <a:tcPr marT="45725" marB="45725" marR="91450" marL="91450" anchor="ctr"/>
                </a:tc>
                <a:tc>
                  <a:txBody>
                    <a:bodyPr/>
                    <a:lstStyle/>
                    <a:p>
                      <a:pPr indent="0" lvl="0" marL="0" marR="0" rtl="0" algn="ctr">
                        <a:spcBef>
                          <a:spcPts val="0"/>
                        </a:spcBef>
                        <a:spcAft>
                          <a:spcPts val="0"/>
                        </a:spcAft>
                        <a:buNone/>
                      </a:pPr>
                      <a:r>
                        <a:rPr lang="en-US" sz="1200">
                          <a:latin typeface="Open Sans"/>
                          <a:ea typeface="Open Sans"/>
                          <a:cs typeface="Open Sans"/>
                          <a:sym typeface="Open Sans"/>
                        </a:rPr>
                        <a:t>President Regulation</a:t>
                      </a:r>
                      <a:r>
                        <a:rPr lang="en-US" sz="1200">
                          <a:latin typeface="Open Sans"/>
                          <a:ea typeface="Open Sans"/>
                          <a:cs typeface="Open Sans"/>
                          <a:sym typeface="Open Sans"/>
                        </a:rPr>
                        <a:t> N. 22 year 2017 on National Energy Planning (RUEN)</a:t>
                      </a:r>
                      <a:endParaRPr sz="1200">
                        <a:latin typeface="Open Sans"/>
                        <a:ea typeface="Open Sans"/>
                        <a:cs typeface="Open Sans"/>
                        <a:sym typeface="Open Sans"/>
                      </a:endParaRPr>
                    </a:p>
                  </a:txBody>
                  <a:tcPr marT="45725" marB="45725" marR="91450" marL="91450" anchor="ctr"/>
                </a:tc>
              </a:tr>
              <a:tr h="370850">
                <a:tc>
                  <a:txBody>
                    <a:bodyPr/>
                    <a:lstStyle/>
                    <a:p>
                      <a:pPr indent="0" lvl="0" marL="0" marR="0" rtl="0" algn="l">
                        <a:spcBef>
                          <a:spcPts val="0"/>
                        </a:spcBef>
                        <a:spcAft>
                          <a:spcPts val="0"/>
                        </a:spcAft>
                        <a:buNone/>
                      </a:pPr>
                      <a:r>
                        <a:rPr b="1" lang="en-US" sz="1200">
                          <a:latin typeface="Open Sans"/>
                          <a:ea typeface="Open Sans"/>
                          <a:cs typeface="Open Sans"/>
                          <a:sym typeface="Open Sans"/>
                        </a:rPr>
                        <a:t>Key theme</a:t>
                      </a:r>
                      <a:endParaRPr/>
                    </a:p>
                  </a:txBody>
                  <a:tcPr marT="45725" marB="45725" marR="91450" marL="91450"/>
                </a:tc>
                <a:tc>
                  <a:txBody>
                    <a:bodyPr/>
                    <a:lstStyle/>
                    <a:p>
                      <a:pPr indent="0" lvl="0" marL="0" marR="0" rtl="0" algn="ctr">
                        <a:spcBef>
                          <a:spcPts val="0"/>
                        </a:spcBef>
                        <a:spcAft>
                          <a:spcPts val="0"/>
                        </a:spcAft>
                        <a:buNone/>
                      </a:pPr>
                      <a:r>
                        <a:rPr lang="en-US" sz="1200">
                          <a:latin typeface="Open Sans"/>
                          <a:ea typeface="Open Sans"/>
                          <a:cs typeface="Open Sans"/>
                          <a:sym typeface="Open Sans"/>
                        </a:rPr>
                        <a:t>Sustainable Development Goals (SDGs)</a:t>
                      </a:r>
                      <a:endParaRPr/>
                    </a:p>
                  </a:txBody>
                  <a:tcPr marT="45725" marB="45725" marR="91450" marL="91450" anchor="ctr"/>
                </a:tc>
                <a:tc>
                  <a:txBody>
                    <a:bodyPr/>
                    <a:lstStyle/>
                    <a:p>
                      <a:pPr indent="0" lvl="0" marL="0" marR="0" rtl="0" algn="ctr">
                        <a:spcBef>
                          <a:spcPts val="0"/>
                        </a:spcBef>
                        <a:spcAft>
                          <a:spcPts val="0"/>
                        </a:spcAft>
                        <a:buNone/>
                      </a:pPr>
                      <a:r>
                        <a:rPr lang="en-US" sz="1200">
                          <a:latin typeface="Open Sans"/>
                          <a:ea typeface="Open Sans"/>
                          <a:cs typeface="Open Sans"/>
                          <a:sym typeface="Open Sans"/>
                        </a:rPr>
                        <a:t>Nationally Determined Contribution (NDC)</a:t>
                      </a:r>
                      <a:endParaRPr/>
                    </a:p>
                  </a:txBody>
                  <a:tcPr marT="45725" marB="45725" marR="91450" marL="91450" anchor="ctr"/>
                </a:tc>
                <a:tc>
                  <a:txBody>
                    <a:bodyPr/>
                    <a:lstStyle/>
                    <a:p>
                      <a:pPr indent="0" lvl="0" marL="0" marR="0" rtl="0" algn="ctr">
                        <a:spcBef>
                          <a:spcPts val="0"/>
                        </a:spcBef>
                        <a:spcAft>
                          <a:spcPts val="0"/>
                        </a:spcAft>
                        <a:buNone/>
                      </a:pPr>
                      <a:r>
                        <a:rPr lang="en-US" sz="1200">
                          <a:latin typeface="Open Sans"/>
                          <a:ea typeface="Open Sans"/>
                          <a:cs typeface="Open Sans"/>
                          <a:sym typeface="Open Sans"/>
                        </a:rPr>
                        <a:t>National Energy General Plan (RUEN)</a:t>
                      </a:r>
                      <a:endParaRPr/>
                    </a:p>
                  </a:txBody>
                  <a:tcPr marT="45725" marB="45725" marR="91450" marL="91450" anchor="ctr"/>
                </a:tc>
              </a:tr>
              <a:tr h="370850">
                <a:tc>
                  <a:txBody>
                    <a:bodyPr/>
                    <a:lstStyle/>
                    <a:p>
                      <a:pPr indent="0" lvl="0" marL="0" marR="0" rtl="0" algn="l">
                        <a:spcBef>
                          <a:spcPts val="0"/>
                        </a:spcBef>
                        <a:spcAft>
                          <a:spcPts val="0"/>
                        </a:spcAft>
                        <a:buNone/>
                      </a:pPr>
                      <a:r>
                        <a:rPr b="1" lang="en-US" sz="1200">
                          <a:latin typeface="Open Sans"/>
                          <a:ea typeface="Open Sans"/>
                          <a:cs typeface="Open Sans"/>
                          <a:sym typeface="Open Sans"/>
                        </a:rPr>
                        <a:t>Content</a:t>
                      </a:r>
                      <a:endParaRPr/>
                    </a:p>
                  </a:txBody>
                  <a:tcPr marT="45725" marB="45725" marR="91450" marL="91450"/>
                </a:tc>
                <a:tc>
                  <a:txBody>
                    <a:bodyPr/>
                    <a:lstStyle/>
                    <a:p>
                      <a:pPr indent="0" lvl="0" marL="0" marR="0" rtl="0" algn="ctr">
                        <a:spcBef>
                          <a:spcPts val="0"/>
                        </a:spcBef>
                        <a:spcAft>
                          <a:spcPts val="0"/>
                        </a:spcAft>
                        <a:buNone/>
                      </a:pPr>
                      <a:r>
                        <a:rPr lang="en-US" sz="1200">
                          <a:latin typeface="Open Sans"/>
                          <a:ea typeface="Open Sans"/>
                          <a:cs typeface="Open Sans"/>
                          <a:sym typeface="Open Sans"/>
                        </a:rPr>
                        <a:t>A</a:t>
                      </a:r>
                      <a:r>
                        <a:rPr lang="en-US" sz="1200">
                          <a:latin typeface="Open Sans"/>
                          <a:ea typeface="Open Sans"/>
                          <a:cs typeface="Open Sans"/>
                          <a:sym typeface="Open Sans"/>
                        </a:rPr>
                        <a:t> guide to achieve universal access to energy, increased energy efficiency, and expanded use of renewable energy</a:t>
                      </a:r>
                      <a:endParaRPr sz="1200">
                        <a:latin typeface="Open Sans"/>
                        <a:ea typeface="Open Sans"/>
                        <a:cs typeface="Open Sans"/>
                        <a:sym typeface="Open Sans"/>
                      </a:endParaRPr>
                    </a:p>
                  </a:txBody>
                  <a:tcPr marT="45725" marB="45725" marR="91450" marL="91450" anchor="ctr"/>
                </a:tc>
                <a:tc>
                  <a:txBody>
                    <a:bodyPr/>
                    <a:lstStyle/>
                    <a:p>
                      <a:pPr indent="0" lvl="0" marL="0" marR="0" rtl="0" algn="ctr">
                        <a:spcBef>
                          <a:spcPts val="0"/>
                        </a:spcBef>
                        <a:spcAft>
                          <a:spcPts val="0"/>
                        </a:spcAft>
                        <a:buNone/>
                      </a:pPr>
                      <a:r>
                        <a:rPr lang="en-US" sz="1200">
                          <a:latin typeface="Open Sans"/>
                          <a:ea typeface="Open Sans"/>
                          <a:cs typeface="Open Sans"/>
                          <a:sym typeface="Open Sans"/>
                        </a:rPr>
                        <a:t>A guide to achieve the NDC targets of national emission reductions per sector</a:t>
                      </a:r>
                      <a:endParaRPr/>
                    </a:p>
                  </a:txBody>
                  <a:tcPr marT="45725" marB="45725" marR="91450" marL="91450" anchor="ctr"/>
                </a:tc>
                <a:tc>
                  <a:txBody>
                    <a:bodyPr/>
                    <a:lstStyle/>
                    <a:p>
                      <a:pPr indent="0" lvl="0" marL="0" marR="0" rtl="0" algn="ctr">
                        <a:spcBef>
                          <a:spcPts val="0"/>
                        </a:spcBef>
                        <a:spcAft>
                          <a:spcPts val="0"/>
                        </a:spcAft>
                        <a:buNone/>
                      </a:pPr>
                      <a:r>
                        <a:rPr lang="en-US" sz="1200">
                          <a:latin typeface="Open Sans"/>
                          <a:ea typeface="Open Sans"/>
                          <a:cs typeface="Open Sans"/>
                          <a:sym typeface="Open Sans"/>
                        </a:rPr>
                        <a:t>A guide to provide the direction of national Energy Management for</a:t>
                      </a:r>
                      <a:r>
                        <a:rPr lang="en-US" sz="1200">
                          <a:latin typeface="Open Sans"/>
                          <a:ea typeface="Open Sans"/>
                          <a:cs typeface="Open Sans"/>
                          <a:sym typeface="Open Sans"/>
                        </a:rPr>
                        <a:t> achieving energy independence and energy security</a:t>
                      </a:r>
                      <a:endParaRPr sz="1200">
                        <a:latin typeface="Open Sans"/>
                        <a:ea typeface="Open Sans"/>
                        <a:cs typeface="Open Sans"/>
                        <a:sym typeface="Open Sans"/>
                      </a:endParaRPr>
                    </a:p>
                  </a:txBody>
                  <a:tcPr marT="45725" marB="45725" marR="91450" marL="91450" anchor="ctr"/>
                </a:tc>
              </a:tr>
              <a:tr h="370850">
                <a:tc>
                  <a:txBody>
                    <a:bodyPr/>
                    <a:lstStyle/>
                    <a:p>
                      <a:pPr indent="0" lvl="0" marL="0" marR="0" rtl="0" algn="l">
                        <a:spcBef>
                          <a:spcPts val="0"/>
                        </a:spcBef>
                        <a:spcAft>
                          <a:spcPts val="0"/>
                        </a:spcAft>
                        <a:buNone/>
                      </a:pPr>
                      <a:r>
                        <a:rPr b="1" lang="en-US" sz="1200">
                          <a:latin typeface="Open Sans"/>
                          <a:ea typeface="Open Sans"/>
                          <a:cs typeface="Open Sans"/>
                          <a:sym typeface="Open Sans"/>
                        </a:rPr>
                        <a:t>Time frame</a:t>
                      </a:r>
                      <a:endParaRPr/>
                    </a:p>
                  </a:txBody>
                  <a:tcPr marT="45725" marB="45725" marR="91450" marL="91450"/>
                </a:tc>
                <a:tc>
                  <a:txBody>
                    <a:bodyPr/>
                    <a:lstStyle/>
                    <a:p>
                      <a:pPr indent="0" lvl="0" marL="0" marR="0" rtl="0" algn="ctr">
                        <a:spcBef>
                          <a:spcPts val="0"/>
                        </a:spcBef>
                        <a:spcAft>
                          <a:spcPts val="0"/>
                        </a:spcAft>
                        <a:buNone/>
                      </a:pPr>
                      <a:r>
                        <a:rPr lang="en-US" sz="1200">
                          <a:latin typeface="Open Sans"/>
                          <a:ea typeface="Open Sans"/>
                          <a:cs typeface="Open Sans"/>
                          <a:sym typeface="Open Sans"/>
                        </a:rPr>
                        <a:t>Up to 2019</a:t>
                      </a:r>
                      <a:endParaRPr/>
                    </a:p>
                  </a:txBody>
                  <a:tcPr marT="45725" marB="45725" marR="91450" marL="91450" anchor="ctr"/>
                </a:tc>
                <a:tc>
                  <a:txBody>
                    <a:bodyPr/>
                    <a:lstStyle/>
                    <a:p>
                      <a:pPr indent="0" lvl="0" marL="0" marR="0" rtl="0" algn="ctr">
                        <a:spcBef>
                          <a:spcPts val="0"/>
                        </a:spcBef>
                        <a:spcAft>
                          <a:spcPts val="0"/>
                        </a:spcAft>
                        <a:buNone/>
                      </a:pPr>
                      <a:r>
                        <a:rPr lang="en-US" sz="1200">
                          <a:latin typeface="Open Sans"/>
                          <a:ea typeface="Open Sans"/>
                          <a:cs typeface="Open Sans"/>
                          <a:sym typeface="Open Sans"/>
                        </a:rPr>
                        <a:t>Up to 2030</a:t>
                      </a:r>
                      <a:endParaRPr/>
                    </a:p>
                  </a:txBody>
                  <a:tcPr marT="45725" marB="45725" marR="91450" marL="91450" anchor="ctr"/>
                </a:tc>
                <a:tc>
                  <a:txBody>
                    <a:bodyPr/>
                    <a:lstStyle/>
                    <a:p>
                      <a:pPr indent="0" lvl="0" marL="0" marR="0" rtl="0" algn="ctr">
                        <a:spcBef>
                          <a:spcPts val="0"/>
                        </a:spcBef>
                        <a:spcAft>
                          <a:spcPts val="0"/>
                        </a:spcAft>
                        <a:buNone/>
                      </a:pPr>
                      <a:r>
                        <a:rPr lang="en-US" sz="1200">
                          <a:latin typeface="Open Sans"/>
                          <a:ea typeface="Open Sans"/>
                          <a:cs typeface="Open Sans"/>
                          <a:sym typeface="Open Sans"/>
                        </a:rPr>
                        <a:t>Up to 2050</a:t>
                      </a:r>
                      <a:endParaRPr/>
                    </a:p>
                  </a:txBody>
                  <a:tcPr marT="45725" marB="45725" marR="91450" marL="91450" anchor="ctr"/>
                </a:tc>
              </a:tr>
            </a:tbl>
          </a:graphicData>
        </a:graphic>
      </p:graphicFrame>
      <p:sp>
        <p:nvSpPr>
          <p:cNvPr id="438" name="Google Shape;438;p13"/>
          <p:cNvSpPr txBox="1"/>
          <p:nvPr>
            <p:ph idx="3" type="body"/>
          </p:nvPr>
        </p:nvSpPr>
        <p:spPr>
          <a:xfrm>
            <a:off x="8480589" y="5788058"/>
            <a:ext cx="3238141" cy="603315"/>
          </a:xfrm>
          <a:prstGeom prst="rect">
            <a:avLst/>
          </a:prstGeom>
          <a:noFill/>
          <a:ln>
            <a:noFill/>
          </a:ln>
        </p:spPr>
        <p:txBody>
          <a:bodyPr anchorCtr="0" anchor="b" bIns="45700" lIns="91425" spcFirstLastPara="1" rIns="91425" wrap="square" tIns="45700">
            <a:normAutofit fontScale="92500" lnSpcReduction="10000"/>
          </a:bodyPr>
          <a:lstStyle/>
          <a:p>
            <a:pPr indent="0" lvl="0" marL="0" rtl="0" algn="r">
              <a:lnSpc>
                <a:spcPct val="90000"/>
              </a:lnSpc>
              <a:spcBef>
                <a:spcPts val="0"/>
              </a:spcBef>
              <a:spcAft>
                <a:spcPts val="0"/>
              </a:spcAft>
              <a:buClr>
                <a:schemeClr val="dk1"/>
              </a:buClr>
              <a:buSzPct val="100000"/>
              <a:buFont typeface="Open Sans"/>
              <a:buNone/>
            </a:pPr>
            <a:r>
              <a:rPr lang="en-US">
                <a:latin typeface="Open Sans"/>
                <a:ea typeface="Open Sans"/>
                <a:cs typeface="Open Sans"/>
                <a:sym typeface="Open Sans"/>
              </a:rPr>
              <a:t>Ministry of Energy and Mineral Resources, Indonesia, DEN, UNESCAP, National Energy Policy in Indonesia, 2019 </a:t>
            </a:r>
            <a:endParaRPr>
              <a:latin typeface="Open Sans"/>
              <a:ea typeface="Open Sans"/>
              <a:cs typeface="Open Sans"/>
              <a:sym typeface="Open Sans"/>
            </a:endParaRPr>
          </a:p>
        </p:txBody>
      </p:sp>
      <p:sp>
        <p:nvSpPr>
          <p:cNvPr id="439" name="Google Shape;439;p13"/>
          <p:cNvSpPr/>
          <p:nvPr/>
        </p:nvSpPr>
        <p:spPr>
          <a:xfrm>
            <a:off x="7865000" y="1174700"/>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11_Slide13.mp3" id="440" name="Google Shape;440;p13"/>
          <p:cNvPicPr preferRelativeResize="0"/>
          <p:nvPr/>
        </p:nvPicPr>
        <p:blipFill rotWithShape="1">
          <a:blip r:embed="rId3">
            <a:alphaModFix/>
          </a:blip>
          <a:srcRect b="0" l="0" r="0" t="0"/>
          <a:stretch/>
        </p:blipFill>
        <p:spPr>
          <a:xfrm>
            <a:off x="7936365" y="126061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5000"/>
                                        <p:tgtEl>
                                          <p:spTgt spid="4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14"/>
          <p:cNvSpPr txBox="1"/>
          <p:nvPr>
            <p:ph type="title"/>
          </p:nvPr>
        </p:nvSpPr>
        <p:spPr>
          <a:xfrm>
            <a:off x="663575" y="675243"/>
            <a:ext cx="9423105"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11.3 Examples - Indonesia</a:t>
            </a:r>
            <a:endParaRPr/>
          </a:p>
        </p:txBody>
      </p:sp>
      <p:sp>
        <p:nvSpPr>
          <p:cNvPr id="447" name="Google Shape;447;p14"/>
          <p:cNvSpPr txBox="1"/>
          <p:nvPr>
            <p:ph idx="2" type="body"/>
          </p:nvPr>
        </p:nvSpPr>
        <p:spPr>
          <a:xfrm>
            <a:off x="663575" y="2910428"/>
            <a:ext cx="4873625" cy="312492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C8102E"/>
              </a:buClr>
              <a:buSzPts val="2000"/>
              <a:buFont typeface="Open Sans"/>
              <a:buNone/>
            </a:pPr>
            <a:r>
              <a:rPr lang="en-US">
                <a:solidFill>
                  <a:srgbClr val="C8102E"/>
                </a:solidFill>
                <a:latin typeface="Open Sans"/>
                <a:ea typeface="Open Sans"/>
                <a:cs typeface="Open Sans"/>
                <a:sym typeface="Open Sans"/>
              </a:rPr>
              <a:t>Medium-term GHG emission limit</a:t>
            </a:r>
            <a:endParaRPr/>
          </a:p>
          <a:p>
            <a:pPr indent="0" lvl="0" marL="0" rtl="0" algn="l">
              <a:lnSpc>
                <a:spcPct val="90000"/>
              </a:lnSpc>
              <a:spcBef>
                <a:spcPts val="1000"/>
              </a:spcBef>
              <a:spcAft>
                <a:spcPts val="0"/>
              </a:spcAft>
              <a:buClr>
                <a:srgbClr val="C00000"/>
              </a:buClr>
              <a:buSzPts val="2000"/>
              <a:buFont typeface="Open Sans SemiBold"/>
              <a:buNone/>
            </a:pPr>
            <a:r>
              <a:t/>
            </a:r>
            <a:endParaRPr>
              <a:solidFill>
                <a:schemeClr val="dk1"/>
              </a:solidFill>
              <a:latin typeface="Open Sans"/>
              <a:ea typeface="Open Sans"/>
              <a:cs typeface="Open Sans"/>
              <a:sym typeface="Open Sans"/>
            </a:endParaRPr>
          </a:p>
          <a:p>
            <a:pPr indent="0" lvl="0" marL="0" rtl="0" algn="l">
              <a:lnSpc>
                <a:spcPct val="90000"/>
              </a:lnSpc>
              <a:spcBef>
                <a:spcPts val="1000"/>
              </a:spcBef>
              <a:spcAft>
                <a:spcPts val="0"/>
              </a:spcAft>
              <a:buClr>
                <a:srgbClr val="C8102E"/>
              </a:buClr>
              <a:buSzPts val="2000"/>
              <a:buFont typeface="Open Sans"/>
              <a:buNone/>
            </a:pPr>
            <a:r>
              <a:rPr lang="en-US">
                <a:solidFill>
                  <a:srgbClr val="C8102E"/>
                </a:solidFill>
                <a:latin typeface="Open Sans"/>
                <a:ea typeface="Open Sans"/>
                <a:cs typeface="Open Sans"/>
                <a:sym typeface="Open Sans"/>
              </a:rPr>
              <a:t>Relevant documents:</a:t>
            </a:r>
            <a:endParaRPr/>
          </a:p>
          <a:p>
            <a:pPr indent="-342900" lvl="0" marL="342900" rtl="0" algn="l">
              <a:lnSpc>
                <a:spcPct val="90000"/>
              </a:lnSpc>
              <a:spcBef>
                <a:spcPts val="1000"/>
              </a:spcBef>
              <a:spcAft>
                <a:spcPts val="0"/>
              </a:spcAft>
              <a:buClr>
                <a:schemeClr val="dk1"/>
              </a:buClr>
              <a:buSzPts val="2000"/>
              <a:buFont typeface="Arial"/>
              <a:buChar char="•"/>
            </a:pPr>
            <a:r>
              <a:rPr b="0" lang="en-US">
                <a:solidFill>
                  <a:schemeClr val="dk1"/>
                </a:solidFill>
                <a:latin typeface="Open Sans"/>
                <a:ea typeface="Open Sans"/>
                <a:cs typeface="Open Sans"/>
                <a:sym typeface="Open Sans"/>
              </a:rPr>
              <a:t>Intended Nationally Determined Contribution, 2015;</a:t>
            </a:r>
            <a:endParaRPr/>
          </a:p>
          <a:p>
            <a:pPr indent="-342900" lvl="0" marL="342900" rtl="0" algn="l">
              <a:lnSpc>
                <a:spcPct val="90000"/>
              </a:lnSpc>
              <a:spcBef>
                <a:spcPts val="1000"/>
              </a:spcBef>
              <a:spcAft>
                <a:spcPts val="0"/>
              </a:spcAft>
              <a:buClr>
                <a:schemeClr val="dk1"/>
              </a:buClr>
              <a:buSzPts val="2000"/>
              <a:buFont typeface="Arial"/>
              <a:buChar char="•"/>
            </a:pPr>
            <a:r>
              <a:rPr b="0" lang="en-US">
                <a:solidFill>
                  <a:schemeClr val="dk1"/>
                </a:solidFill>
                <a:latin typeface="Open Sans"/>
                <a:ea typeface="Open Sans"/>
                <a:cs typeface="Open Sans"/>
                <a:sym typeface="Open Sans"/>
              </a:rPr>
              <a:t>National Energy Policy;</a:t>
            </a:r>
            <a:endParaRPr/>
          </a:p>
          <a:p>
            <a:pPr indent="-342900" lvl="0" marL="342900" rtl="0" algn="l">
              <a:lnSpc>
                <a:spcPct val="90000"/>
              </a:lnSpc>
              <a:spcBef>
                <a:spcPts val="1000"/>
              </a:spcBef>
              <a:spcAft>
                <a:spcPts val="0"/>
              </a:spcAft>
              <a:buClr>
                <a:schemeClr val="dk1"/>
              </a:buClr>
              <a:buSzPts val="2000"/>
              <a:buFont typeface="Arial"/>
              <a:buChar char="•"/>
            </a:pPr>
            <a:r>
              <a:rPr b="0" lang="en-US">
                <a:solidFill>
                  <a:schemeClr val="dk1"/>
                </a:solidFill>
                <a:latin typeface="Open Sans"/>
                <a:ea typeface="Open Sans"/>
                <a:cs typeface="Open Sans"/>
                <a:sym typeface="Open Sans"/>
              </a:rPr>
              <a:t>Presidential Regulation No.61/2011.</a:t>
            </a:r>
            <a:endParaRPr/>
          </a:p>
          <a:p>
            <a:pPr indent="0" lvl="0" marL="0" rtl="0" algn="l">
              <a:lnSpc>
                <a:spcPct val="90000"/>
              </a:lnSpc>
              <a:spcBef>
                <a:spcPts val="1000"/>
              </a:spcBef>
              <a:spcAft>
                <a:spcPts val="0"/>
              </a:spcAft>
              <a:buClr>
                <a:srgbClr val="C00000"/>
              </a:buClr>
              <a:buSzPts val="2000"/>
              <a:buFont typeface="Open Sans SemiBold"/>
              <a:buNone/>
            </a:pPr>
            <a:r>
              <a:t/>
            </a:r>
            <a:endParaRPr>
              <a:solidFill>
                <a:schemeClr val="dk1"/>
              </a:solidFill>
            </a:endParaRPr>
          </a:p>
        </p:txBody>
      </p:sp>
      <p:sp>
        <p:nvSpPr>
          <p:cNvPr id="448" name="Google Shape;448;p14"/>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49" name="Google Shape;449;p14"/>
          <p:cNvSpPr txBox="1"/>
          <p:nvPr>
            <p:ph idx="6" type="body"/>
          </p:nvPr>
        </p:nvSpPr>
        <p:spPr>
          <a:xfrm>
            <a:off x="663575" y="2016028"/>
            <a:ext cx="4171950" cy="43924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Direct climate policies</a:t>
            </a:r>
            <a:endParaRPr/>
          </a:p>
        </p:txBody>
      </p:sp>
      <p:graphicFrame>
        <p:nvGraphicFramePr>
          <p:cNvPr id="450" name="Google Shape;450;p14"/>
          <p:cNvGraphicFramePr/>
          <p:nvPr/>
        </p:nvGraphicFramePr>
        <p:xfrm>
          <a:off x="5694852" y="2715624"/>
          <a:ext cx="3000000" cy="3000000"/>
        </p:xfrm>
        <a:graphic>
          <a:graphicData uri="http://schemas.openxmlformats.org/drawingml/2006/table">
            <a:tbl>
              <a:tblPr bandRow="1" firstRow="1">
                <a:noFill/>
                <a:tableStyleId>{E9C67DB6-F30F-419A-885E-6AA9EDC77AC9}</a:tableStyleId>
              </a:tblPr>
              <a:tblGrid>
                <a:gridCol w="2153750"/>
                <a:gridCol w="1788375"/>
                <a:gridCol w="1862875"/>
              </a:tblGrid>
              <a:tr h="341475">
                <a:tc>
                  <a:txBody>
                    <a:bodyPr/>
                    <a:lstStyle/>
                    <a:p>
                      <a:pPr indent="0" lvl="0" marL="0" marR="0" rtl="0" algn="l">
                        <a:spcBef>
                          <a:spcPts val="0"/>
                        </a:spcBef>
                        <a:spcAft>
                          <a:spcPts val="0"/>
                        </a:spcAft>
                        <a:buNone/>
                      </a:pPr>
                      <a:r>
                        <a:t/>
                      </a:r>
                      <a:endParaRPr sz="1400"/>
                    </a:p>
                  </a:txBody>
                  <a:tcPr marT="45725" marB="45725" marR="91450" marL="91450"/>
                </a:tc>
                <a:tc gridSpan="2">
                  <a:txBody>
                    <a:bodyPr/>
                    <a:lstStyle/>
                    <a:p>
                      <a:pPr indent="0" lvl="0" marL="0" marR="0" rtl="0" algn="ctr">
                        <a:spcBef>
                          <a:spcPts val="0"/>
                        </a:spcBef>
                        <a:spcAft>
                          <a:spcPts val="0"/>
                        </a:spcAft>
                        <a:buNone/>
                      </a:pPr>
                      <a:r>
                        <a:rPr lang="en-US" sz="1400"/>
                        <a:t>Emission Reduction Target by 2030</a:t>
                      </a:r>
                      <a:endParaRPr/>
                    </a:p>
                  </a:txBody>
                  <a:tcPr marT="45725" marB="45725" marR="91450" marL="91450"/>
                </a:tc>
                <a:tc hMerge="1"/>
              </a:tr>
              <a:tr h="359200">
                <a:tc>
                  <a:txBody>
                    <a:bodyPr/>
                    <a:lstStyle/>
                    <a:p>
                      <a:pPr indent="0" lvl="0" marL="0" marR="0" rtl="0" algn="l">
                        <a:spcBef>
                          <a:spcPts val="0"/>
                        </a:spcBef>
                        <a:spcAft>
                          <a:spcPts val="0"/>
                        </a:spcAft>
                        <a:buNone/>
                      </a:pPr>
                      <a:r>
                        <a:t/>
                      </a:r>
                      <a:endParaRPr b="1" sz="1400"/>
                    </a:p>
                  </a:txBody>
                  <a:tcPr marT="45725" marB="45725" marR="91450" marL="91450"/>
                </a:tc>
                <a:tc>
                  <a:txBody>
                    <a:bodyPr/>
                    <a:lstStyle/>
                    <a:p>
                      <a:pPr indent="0" lvl="0" marL="0" marR="0" rtl="0" algn="ctr">
                        <a:spcBef>
                          <a:spcPts val="0"/>
                        </a:spcBef>
                        <a:spcAft>
                          <a:spcPts val="0"/>
                        </a:spcAft>
                        <a:buNone/>
                      </a:pPr>
                      <a:r>
                        <a:rPr b="1" lang="en-US" sz="1400"/>
                        <a:t>29% (Unconditional)</a:t>
                      </a:r>
                      <a:endParaRPr/>
                    </a:p>
                  </a:txBody>
                  <a:tcPr marT="45725" marB="45725" marR="91450" marL="91450"/>
                </a:tc>
                <a:tc>
                  <a:txBody>
                    <a:bodyPr/>
                    <a:lstStyle/>
                    <a:p>
                      <a:pPr indent="0" lvl="0" marL="0" marR="0" rtl="0" algn="ctr">
                        <a:spcBef>
                          <a:spcPts val="0"/>
                        </a:spcBef>
                        <a:spcAft>
                          <a:spcPts val="0"/>
                        </a:spcAft>
                        <a:buNone/>
                      </a:pPr>
                      <a:r>
                        <a:rPr b="1" lang="en-US" sz="1400"/>
                        <a:t>38% (Conditional)</a:t>
                      </a:r>
                      <a:endParaRPr/>
                    </a:p>
                  </a:txBody>
                  <a:tcPr marT="45725" marB="45725" marR="91450" marL="91450"/>
                </a:tc>
              </a:tr>
              <a:tr h="341475">
                <a:tc>
                  <a:txBody>
                    <a:bodyPr/>
                    <a:lstStyle/>
                    <a:p>
                      <a:pPr indent="0" lvl="0" marL="0" marR="0" rtl="0" algn="l">
                        <a:spcBef>
                          <a:spcPts val="0"/>
                        </a:spcBef>
                        <a:spcAft>
                          <a:spcPts val="0"/>
                        </a:spcAft>
                        <a:buNone/>
                      </a:pPr>
                      <a:r>
                        <a:rPr b="1" lang="en-US" sz="1400"/>
                        <a:t>Forestry and peatland</a:t>
                      </a:r>
                      <a:endParaRPr/>
                    </a:p>
                  </a:txBody>
                  <a:tcPr marT="45725" marB="45725" marR="91450" marL="91450"/>
                </a:tc>
                <a:tc>
                  <a:txBody>
                    <a:bodyPr/>
                    <a:lstStyle/>
                    <a:p>
                      <a:pPr indent="0" lvl="0" marL="0" marR="0" rtl="0" algn="ctr">
                        <a:spcBef>
                          <a:spcPts val="0"/>
                        </a:spcBef>
                        <a:spcAft>
                          <a:spcPts val="0"/>
                        </a:spcAft>
                        <a:buNone/>
                      </a:pPr>
                      <a:r>
                        <a:rPr lang="en-US" sz="1400"/>
                        <a:t>59.3</a:t>
                      </a:r>
                      <a:endParaRPr/>
                    </a:p>
                  </a:txBody>
                  <a:tcPr marT="45725" marB="45725" marR="91450" marL="91450"/>
                </a:tc>
                <a:tc>
                  <a:txBody>
                    <a:bodyPr/>
                    <a:lstStyle/>
                    <a:p>
                      <a:pPr indent="0" lvl="0" marL="0" marR="0" rtl="0" algn="ctr">
                        <a:spcBef>
                          <a:spcPts val="0"/>
                        </a:spcBef>
                        <a:spcAft>
                          <a:spcPts val="0"/>
                        </a:spcAft>
                        <a:buNone/>
                      </a:pPr>
                      <a:r>
                        <a:rPr lang="en-US" sz="1400"/>
                        <a:t>60.2</a:t>
                      </a:r>
                      <a:endParaRPr/>
                    </a:p>
                  </a:txBody>
                  <a:tcPr marT="45725" marB="45725" marR="91450" marL="91450"/>
                </a:tc>
              </a:tr>
              <a:tr h="341475">
                <a:tc>
                  <a:txBody>
                    <a:bodyPr/>
                    <a:lstStyle/>
                    <a:p>
                      <a:pPr indent="0" lvl="0" marL="0" marR="0" rtl="0" algn="l">
                        <a:spcBef>
                          <a:spcPts val="0"/>
                        </a:spcBef>
                        <a:spcAft>
                          <a:spcPts val="0"/>
                        </a:spcAft>
                        <a:buNone/>
                      </a:pPr>
                      <a:r>
                        <a:rPr b="1" lang="en-US" sz="1400"/>
                        <a:t>Waste</a:t>
                      </a:r>
                      <a:endParaRPr/>
                    </a:p>
                  </a:txBody>
                  <a:tcPr marT="45725" marB="45725" marR="91450" marL="91450"/>
                </a:tc>
                <a:tc>
                  <a:txBody>
                    <a:bodyPr/>
                    <a:lstStyle/>
                    <a:p>
                      <a:pPr indent="0" lvl="0" marL="0" marR="0" rtl="0" algn="ctr">
                        <a:spcBef>
                          <a:spcPts val="0"/>
                        </a:spcBef>
                        <a:spcAft>
                          <a:spcPts val="0"/>
                        </a:spcAft>
                        <a:buNone/>
                      </a:pPr>
                      <a:r>
                        <a:rPr lang="en-US" sz="1400"/>
                        <a:t>1.3</a:t>
                      </a:r>
                      <a:endParaRPr/>
                    </a:p>
                  </a:txBody>
                  <a:tcPr marT="45725" marB="45725" marR="91450" marL="91450"/>
                </a:tc>
                <a:tc>
                  <a:txBody>
                    <a:bodyPr/>
                    <a:lstStyle/>
                    <a:p>
                      <a:pPr indent="0" lvl="0" marL="0" marR="0" rtl="0" algn="ctr">
                        <a:spcBef>
                          <a:spcPts val="0"/>
                        </a:spcBef>
                        <a:spcAft>
                          <a:spcPts val="0"/>
                        </a:spcAft>
                        <a:buNone/>
                      </a:pPr>
                      <a:r>
                        <a:rPr lang="en-US" sz="1400"/>
                        <a:t>2.6</a:t>
                      </a:r>
                      <a:endParaRPr/>
                    </a:p>
                  </a:txBody>
                  <a:tcPr marT="45725" marB="45725" marR="91450" marL="91450"/>
                </a:tc>
              </a:tr>
              <a:tr h="503850">
                <a:tc>
                  <a:txBody>
                    <a:bodyPr/>
                    <a:lstStyle/>
                    <a:p>
                      <a:pPr indent="0" lvl="0" marL="0" marR="0" rtl="0" algn="l">
                        <a:spcBef>
                          <a:spcPts val="0"/>
                        </a:spcBef>
                        <a:spcAft>
                          <a:spcPts val="0"/>
                        </a:spcAft>
                        <a:buNone/>
                      </a:pPr>
                      <a:r>
                        <a:rPr b="1" lang="en-US" sz="1400"/>
                        <a:t>Energy and transportation</a:t>
                      </a:r>
                      <a:endParaRPr/>
                    </a:p>
                  </a:txBody>
                  <a:tcPr marT="45725" marB="45725" marR="91450" marL="91450"/>
                </a:tc>
                <a:tc>
                  <a:txBody>
                    <a:bodyPr/>
                    <a:lstStyle/>
                    <a:p>
                      <a:pPr indent="0" lvl="0" marL="0" marR="0" rtl="0" algn="ctr">
                        <a:spcBef>
                          <a:spcPts val="0"/>
                        </a:spcBef>
                        <a:spcAft>
                          <a:spcPts val="0"/>
                        </a:spcAft>
                        <a:buNone/>
                      </a:pPr>
                      <a:r>
                        <a:rPr lang="en-US" sz="1400"/>
                        <a:t>37.9</a:t>
                      </a:r>
                      <a:endParaRPr/>
                    </a:p>
                  </a:txBody>
                  <a:tcPr marT="45725" marB="45725" marR="91450" marL="91450"/>
                </a:tc>
                <a:tc>
                  <a:txBody>
                    <a:bodyPr/>
                    <a:lstStyle/>
                    <a:p>
                      <a:pPr indent="0" lvl="0" marL="0" marR="0" rtl="0" algn="ctr">
                        <a:spcBef>
                          <a:spcPts val="0"/>
                        </a:spcBef>
                        <a:spcAft>
                          <a:spcPts val="0"/>
                        </a:spcAft>
                        <a:buNone/>
                      </a:pPr>
                      <a:r>
                        <a:rPr lang="en-US" sz="1400"/>
                        <a:t>36.6</a:t>
                      </a:r>
                      <a:endParaRPr/>
                    </a:p>
                  </a:txBody>
                  <a:tcPr marT="45725" marB="45725" marR="91450" marL="91450"/>
                </a:tc>
              </a:tr>
              <a:tr h="341475">
                <a:tc>
                  <a:txBody>
                    <a:bodyPr/>
                    <a:lstStyle/>
                    <a:p>
                      <a:pPr indent="0" lvl="0" marL="0" marR="0" rtl="0" algn="l">
                        <a:spcBef>
                          <a:spcPts val="0"/>
                        </a:spcBef>
                        <a:spcAft>
                          <a:spcPts val="0"/>
                        </a:spcAft>
                        <a:buNone/>
                      </a:pPr>
                      <a:r>
                        <a:rPr b="1" lang="en-US" sz="1400"/>
                        <a:t>Agriculture</a:t>
                      </a:r>
                      <a:endParaRPr/>
                    </a:p>
                  </a:txBody>
                  <a:tcPr marT="45725" marB="45725" marR="91450" marL="91450"/>
                </a:tc>
                <a:tc>
                  <a:txBody>
                    <a:bodyPr/>
                    <a:lstStyle/>
                    <a:p>
                      <a:pPr indent="0" lvl="0" marL="0" marR="0" rtl="0" algn="ctr">
                        <a:spcBef>
                          <a:spcPts val="0"/>
                        </a:spcBef>
                        <a:spcAft>
                          <a:spcPts val="0"/>
                        </a:spcAft>
                        <a:buNone/>
                      </a:pPr>
                      <a:r>
                        <a:rPr lang="en-US" sz="1400"/>
                        <a:t>1.1</a:t>
                      </a:r>
                      <a:endParaRPr/>
                    </a:p>
                  </a:txBody>
                  <a:tcPr marT="45725" marB="45725" marR="91450" marL="91450"/>
                </a:tc>
                <a:tc>
                  <a:txBody>
                    <a:bodyPr/>
                    <a:lstStyle/>
                    <a:p>
                      <a:pPr indent="0" lvl="0" marL="0" marR="0" rtl="0" algn="ctr">
                        <a:spcBef>
                          <a:spcPts val="0"/>
                        </a:spcBef>
                        <a:spcAft>
                          <a:spcPts val="0"/>
                        </a:spcAft>
                        <a:buNone/>
                      </a:pPr>
                      <a:r>
                        <a:rPr lang="en-US" sz="1400"/>
                        <a:t>0.3</a:t>
                      </a:r>
                      <a:endParaRPr/>
                    </a:p>
                  </a:txBody>
                  <a:tcPr marT="45725" marB="45725" marR="91450" marL="91450"/>
                </a:tc>
              </a:tr>
              <a:tr h="341475">
                <a:tc>
                  <a:txBody>
                    <a:bodyPr/>
                    <a:lstStyle/>
                    <a:p>
                      <a:pPr indent="0" lvl="0" marL="0" marR="0" rtl="0" algn="l">
                        <a:spcBef>
                          <a:spcPts val="0"/>
                        </a:spcBef>
                        <a:spcAft>
                          <a:spcPts val="0"/>
                        </a:spcAft>
                        <a:buNone/>
                      </a:pPr>
                      <a:r>
                        <a:rPr b="1" lang="en-US" sz="1400"/>
                        <a:t>Industry</a:t>
                      </a:r>
                      <a:endParaRPr/>
                    </a:p>
                  </a:txBody>
                  <a:tcPr marT="45725" marB="45725" marR="91450" marL="91450"/>
                </a:tc>
                <a:tc>
                  <a:txBody>
                    <a:bodyPr/>
                    <a:lstStyle/>
                    <a:p>
                      <a:pPr indent="0" lvl="0" marL="0" marR="0" rtl="0" algn="ctr">
                        <a:spcBef>
                          <a:spcPts val="0"/>
                        </a:spcBef>
                        <a:spcAft>
                          <a:spcPts val="0"/>
                        </a:spcAft>
                        <a:buNone/>
                      </a:pPr>
                      <a:r>
                        <a:rPr lang="en-US" sz="1400"/>
                        <a:t>0.3</a:t>
                      </a:r>
                      <a:endParaRPr/>
                    </a:p>
                  </a:txBody>
                  <a:tcPr marT="45725" marB="45725" marR="91450" marL="91450"/>
                </a:tc>
                <a:tc>
                  <a:txBody>
                    <a:bodyPr/>
                    <a:lstStyle/>
                    <a:p>
                      <a:pPr indent="0" lvl="0" marL="0" marR="0" rtl="0" algn="ctr">
                        <a:spcBef>
                          <a:spcPts val="0"/>
                        </a:spcBef>
                        <a:spcAft>
                          <a:spcPts val="0"/>
                        </a:spcAft>
                        <a:buNone/>
                      </a:pPr>
                      <a:r>
                        <a:rPr lang="en-US" sz="1400"/>
                        <a:t>0.3</a:t>
                      </a:r>
                      <a:endParaRPr/>
                    </a:p>
                  </a:txBody>
                  <a:tcPr marT="45725" marB="45725" marR="91450" marL="91450"/>
                </a:tc>
              </a:tr>
              <a:tr h="341475">
                <a:tc>
                  <a:txBody>
                    <a:bodyPr/>
                    <a:lstStyle/>
                    <a:p>
                      <a:pPr indent="0" lvl="0" marL="0" marR="0" rtl="0" algn="l">
                        <a:spcBef>
                          <a:spcPts val="0"/>
                        </a:spcBef>
                        <a:spcAft>
                          <a:spcPts val="0"/>
                        </a:spcAft>
                        <a:buNone/>
                      </a:pPr>
                      <a:r>
                        <a:rPr b="1" lang="en-US" sz="1400"/>
                        <a:t>Total</a:t>
                      </a:r>
                      <a:endParaRPr/>
                    </a:p>
                  </a:txBody>
                  <a:tcPr marT="45725" marB="45725" marR="91450" marL="91450"/>
                </a:tc>
                <a:tc>
                  <a:txBody>
                    <a:bodyPr/>
                    <a:lstStyle/>
                    <a:p>
                      <a:pPr indent="0" lvl="0" marL="0" marR="0" rtl="0" algn="ctr">
                        <a:spcBef>
                          <a:spcPts val="0"/>
                        </a:spcBef>
                        <a:spcAft>
                          <a:spcPts val="0"/>
                        </a:spcAft>
                        <a:buNone/>
                      </a:pPr>
                      <a:r>
                        <a:rPr lang="en-US" sz="1400"/>
                        <a:t>100</a:t>
                      </a:r>
                      <a:endParaRPr/>
                    </a:p>
                  </a:txBody>
                  <a:tcPr marT="45725" marB="45725" marR="91450" marL="91450"/>
                </a:tc>
                <a:tc>
                  <a:txBody>
                    <a:bodyPr/>
                    <a:lstStyle/>
                    <a:p>
                      <a:pPr indent="0" lvl="0" marL="0" marR="0" rtl="0" algn="ctr">
                        <a:spcBef>
                          <a:spcPts val="0"/>
                        </a:spcBef>
                        <a:spcAft>
                          <a:spcPts val="0"/>
                        </a:spcAft>
                        <a:buNone/>
                      </a:pPr>
                      <a:r>
                        <a:rPr lang="en-US" sz="1400"/>
                        <a:t>100</a:t>
                      </a:r>
                      <a:endParaRPr/>
                    </a:p>
                  </a:txBody>
                  <a:tcPr marT="45725" marB="45725" marR="91450" marL="91450"/>
                </a:tc>
              </a:tr>
            </a:tbl>
          </a:graphicData>
        </a:graphic>
      </p:graphicFrame>
      <p:sp>
        <p:nvSpPr>
          <p:cNvPr id="451" name="Google Shape;451;p14"/>
          <p:cNvSpPr txBox="1"/>
          <p:nvPr>
            <p:ph idx="4294967295" type="body"/>
          </p:nvPr>
        </p:nvSpPr>
        <p:spPr>
          <a:xfrm>
            <a:off x="7473998" y="5759836"/>
            <a:ext cx="4244732" cy="60331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1400"/>
              <a:buFont typeface="Open Sans"/>
              <a:buNone/>
            </a:pPr>
            <a:r>
              <a:rPr b="0" i="1" lang="en-US" sz="1400">
                <a:latin typeface="Open Sans"/>
                <a:ea typeface="Open Sans"/>
                <a:cs typeface="Open Sans"/>
                <a:sym typeface="Open Sans"/>
              </a:rPr>
              <a:t>Ministry of Environment and forestry, 2016 Annual report of the general directorate of pollution and environmental damage control, 2016</a:t>
            </a:r>
            <a:endParaRPr/>
          </a:p>
        </p:txBody>
      </p:sp>
      <p:sp>
        <p:nvSpPr>
          <p:cNvPr id="452" name="Google Shape;452;p14"/>
          <p:cNvSpPr/>
          <p:nvPr/>
        </p:nvSpPr>
        <p:spPr>
          <a:xfrm>
            <a:off x="7865000" y="1174700"/>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11_Slide14.mp3" id="453" name="Google Shape;453;p14"/>
          <p:cNvPicPr preferRelativeResize="0"/>
          <p:nvPr/>
        </p:nvPicPr>
        <p:blipFill rotWithShape="1">
          <a:blip r:embed="rId3">
            <a:alphaModFix/>
          </a:blip>
          <a:srcRect b="0" l="0" r="0" t="0"/>
          <a:stretch/>
        </p:blipFill>
        <p:spPr>
          <a:xfrm>
            <a:off x="7936365" y="124606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5000"/>
                                        <p:tgtEl>
                                          <p:spTgt spid="4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15"/>
          <p:cNvSpPr txBox="1"/>
          <p:nvPr>
            <p:ph type="title"/>
          </p:nvPr>
        </p:nvSpPr>
        <p:spPr>
          <a:xfrm>
            <a:off x="663880" y="681037"/>
            <a:ext cx="945715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11.3 Examples - Indonesia</a:t>
            </a:r>
            <a:endParaRPr/>
          </a:p>
        </p:txBody>
      </p:sp>
      <p:sp>
        <p:nvSpPr>
          <p:cNvPr id="460" name="Google Shape;460;p15"/>
          <p:cNvSpPr txBox="1"/>
          <p:nvPr>
            <p:ph idx="1" type="body"/>
          </p:nvPr>
        </p:nvSpPr>
        <p:spPr>
          <a:xfrm>
            <a:off x="663880" y="2582945"/>
            <a:ext cx="6224779" cy="3421930"/>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90000"/>
              </a:lnSpc>
              <a:spcBef>
                <a:spcPts val="0"/>
              </a:spcBef>
              <a:spcAft>
                <a:spcPts val="0"/>
              </a:spcAft>
              <a:buClr>
                <a:srgbClr val="C8102E"/>
              </a:buClr>
              <a:buSzPts val="2000"/>
              <a:buFont typeface="Arial"/>
              <a:buChar char="•"/>
            </a:pPr>
            <a:r>
              <a:rPr lang="en-US">
                <a:solidFill>
                  <a:srgbClr val="C8102E"/>
                </a:solidFill>
                <a:latin typeface="Open Sans"/>
                <a:ea typeface="Open Sans"/>
                <a:cs typeface="Open Sans"/>
                <a:sym typeface="Open Sans"/>
              </a:rPr>
              <a:t>Renewable Energy Targets: </a:t>
            </a:r>
            <a:r>
              <a:rPr b="0" lang="en-US">
                <a:latin typeface="Open Sans"/>
                <a:ea typeface="Open Sans"/>
                <a:cs typeface="Open Sans"/>
                <a:sym typeface="Open Sans"/>
              </a:rPr>
              <a:t>23% (2025) and 31% (2050) In Total Primary Energy Supply mix</a:t>
            </a:r>
            <a:endParaRPr/>
          </a:p>
          <a:p>
            <a:pPr indent="-342900" lvl="0" marL="342900" rtl="0" algn="l">
              <a:lnSpc>
                <a:spcPct val="90000"/>
              </a:lnSpc>
              <a:spcBef>
                <a:spcPts val="1200"/>
              </a:spcBef>
              <a:spcAft>
                <a:spcPts val="0"/>
              </a:spcAft>
              <a:buClr>
                <a:srgbClr val="C8102E"/>
              </a:buClr>
              <a:buSzPts val="2000"/>
              <a:buFont typeface="Arial"/>
              <a:buChar char="•"/>
            </a:pPr>
            <a:r>
              <a:rPr lang="en-US">
                <a:solidFill>
                  <a:srgbClr val="C8102E"/>
                </a:solidFill>
                <a:latin typeface="Open Sans"/>
                <a:ea typeface="Open Sans"/>
                <a:cs typeface="Open Sans"/>
                <a:sym typeface="Open Sans"/>
              </a:rPr>
              <a:t>Biofuels in transportation:</a:t>
            </a:r>
            <a:r>
              <a:rPr lang="en-US">
                <a:latin typeface="Open Sans"/>
                <a:ea typeface="Open Sans"/>
                <a:cs typeface="Open Sans"/>
                <a:sym typeface="Open Sans"/>
              </a:rPr>
              <a:t> </a:t>
            </a:r>
            <a:r>
              <a:rPr b="0" lang="en-US">
                <a:latin typeface="Open Sans"/>
                <a:ea typeface="Open Sans"/>
                <a:cs typeface="Open Sans"/>
                <a:sym typeface="Open Sans"/>
              </a:rPr>
              <a:t>30% by 2020</a:t>
            </a:r>
            <a:endParaRPr/>
          </a:p>
          <a:p>
            <a:pPr indent="-342900" lvl="0" marL="342900" rtl="0" algn="l">
              <a:lnSpc>
                <a:spcPct val="90000"/>
              </a:lnSpc>
              <a:spcBef>
                <a:spcPts val="1200"/>
              </a:spcBef>
              <a:spcAft>
                <a:spcPts val="0"/>
              </a:spcAft>
              <a:buClr>
                <a:srgbClr val="C8102E"/>
              </a:buClr>
              <a:buSzPts val="2000"/>
              <a:buFont typeface="Arial"/>
              <a:buChar char="•"/>
            </a:pPr>
            <a:r>
              <a:rPr lang="en-US">
                <a:solidFill>
                  <a:srgbClr val="C8102E"/>
                </a:solidFill>
                <a:latin typeface="Open Sans"/>
                <a:ea typeface="Open Sans"/>
                <a:cs typeface="Open Sans"/>
                <a:sym typeface="Open Sans"/>
              </a:rPr>
              <a:t>Energy efficiency: </a:t>
            </a:r>
            <a:r>
              <a:rPr b="0" lang="en-US">
                <a:latin typeface="Open Sans"/>
                <a:ea typeface="Open Sans"/>
                <a:cs typeface="Open Sans"/>
                <a:sym typeface="Open Sans"/>
              </a:rPr>
              <a:t>1% annual decrease of final energy consumption</a:t>
            </a:r>
            <a:endParaRPr/>
          </a:p>
          <a:p>
            <a:pPr indent="0" lvl="0" marL="0" rtl="0" algn="l">
              <a:lnSpc>
                <a:spcPct val="90000"/>
              </a:lnSpc>
              <a:spcBef>
                <a:spcPts val="1200"/>
              </a:spcBef>
              <a:spcAft>
                <a:spcPts val="0"/>
              </a:spcAft>
              <a:buClr>
                <a:schemeClr val="dk1"/>
              </a:buClr>
              <a:buSzPts val="2000"/>
              <a:buFont typeface="Open Sans SemiBold"/>
              <a:buNone/>
            </a:pPr>
            <a:r>
              <a:t/>
            </a:r>
            <a:endParaRPr>
              <a:latin typeface="Open Sans"/>
              <a:ea typeface="Open Sans"/>
              <a:cs typeface="Open Sans"/>
              <a:sym typeface="Open Sans"/>
            </a:endParaRPr>
          </a:p>
          <a:p>
            <a:pPr indent="0" lvl="0" marL="0" rtl="0" algn="l">
              <a:lnSpc>
                <a:spcPct val="90000"/>
              </a:lnSpc>
              <a:spcBef>
                <a:spcPts val="1200"/>
              </a:spcBef>
              <a:spcAft>
                <a:spcPts val="0"/>
              </a:spcAft>
              <a:buClr>
                <a:srgbClr val="C8102E"/>
              </a:buClr>
              <a:buSzPts val="2000"/>
              <a:buFont typeface="Open Sans"/>
              <a:buNone/>
            </a:pPr>
            <a:r>
              <a:rPr lang="en-US">
                <a:solidFill>
                  <a:srgbClr val="C8102E"/>
                </a:solidFill>
                <a:latin typeface="Open Sans"/>
                <a:ea typeface="Open Sans"/>
                <a:cs typeface="Open Sans"/>
                <a:sym typeface="Open Sans"/>
              </a:rPr>
              <a:t>Relevant documents:</a:t>
            </a:r>
            <a:endParaRPr/>
          </a:p>
          <a:p>
            <a:pPr indent="-342900" lvl="0" marL="342900" rtl="0" algn="l">
              <a:lnSpc>
                <a:spcPct val="90000"/>
              </a:lnSpc>
              <a:spcBef>
                <a:spcPts val="1200"/>
              </a:spcBef>
              <a:spcAft>
                <a:spcPts val="0"/>
              </a:spcAft>
              <a:buClr>
                <a:schemeClr val="dk1"/>
              </a:buClr>
              <a:buSzPts val="2000"/>
              <a:buFont typeface="Arial"/>
              <a:buChar char="•"/>
            </a:pPr>
            <a:r>
              <a:rPr b="0" lang="en-US">
                <a:latin typeface="Open Sans"/>
                <a:ea typeface="Open Sans"/>
                <a:cs typeface="Open Sans"/>
                <a:sym typeface="Open Sans"/>
              </a:rPr>
              <a:t>National Energy Policy</a:t>
            </a:r>
            <a:endParaRPr/>
          </a:p>
          <a:p>
            <a:pPr indent="-342900" lvl="0" marL="342900" rtl="0" algn="l">
              <a:lnSpc>
                <a:spcPct val="90000"/>
              </a:lnSpc>
              <a:spcBef>
                <a:spcPts val="1200"/>
              </a:spcBef>
              <a:spcAft>
                <a:spcPts val="0"/>
              </a:spcAft>
              <a:buClr>
                <a:schemeClr val="dk1"/>
              </a:buClr>
              <a:buSzPts val="2000"/>
              <a:buFont typeface="Arial"/>
              <a:buChar char="•"/>
            </a:pPr>
            <a:r>
              <a:rPr b="0" lang="en-US">
                <a:latin typeface="Open Sans"/>
                <a:ea typeface="Open Sans"/>
                <a:cs typeface="Open Sans"/>
                <a:sym typeface="Open Sans"/>
              </a:rPr>
              <a:t>Ministerial Regulation No.136/2015</a:t>
            </a:r>
            <a:endParaRPr/>
          </a:p>
        </p:txBody>
      </p:sp>
      <p:sp>
        <p:nvSpPr>
          <p:cNvPr id="461" name="Google Shape;461;p15"/>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62" name="Google Shape;462;p15"/>
          <p:cNvSpPr txBox="1"/>
          <p:nvPr>
            <p:ph idx="2" type="body"/>
          </p:nvPr>
        </p:nvSpPr>
        <p:spPr>
          <a:xfrm>
            <a:off x="663575" y="2016027"/>
            <a:ext cx="4860700" cy="43924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Indirect climate policies</a:t>
            </a:r>
            <a:endParaRPr/>
          </a:p>
        </p:txBody>
      </p:sp>
      <p:sp>
        <p:nvSpPr>
          <p:cNvPr id="463" name="Google Shape;463;p15"/>
          <p:cNvSpPr/>
          <p:nvPr/>
        </p:nvSpPr>
        <p:spPr>
          <a:xfrm>
            <a:off x="7865000" y="1174700"/>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11_Slide15.mp3" id="464" name="Google Shape;464;p15"/>
          <p:cNvPicPr preferRelativeResize="0"/>
          <p:nvPr/>
        </p:nvPicPr>
        <p:blipFill rotWithShape="1">
          <a:blip r:embed="rId3">
            <a:alphaModFix/>
          </a:blip>
          <a:srcRect b="0" l="0" r="0" t="0"/>
          <a:stretch/>
        </p:blipFill>
        <p:spPr>
          <a:xfrm>
            <a:off x="7935981" y="124606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5000"/>
                                        <p:tgtEl>
                                          <p:spTgt spid="4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16"/>
          <p:cNvSpPr txBox="1"/>
          <p:nvPr>
            <p:ph type="title"/>
          </p:nvPr>
        </p:nvSpPr>
        <p:spPr>
          <a:xfrm>
            <a:off x="663880" y="681037"/>
            <a:ext cx="945715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11.3 Examples - Indonesia</a:t>
            </a:r>
            <a:endParaRPr/>
          </a:p>
        </p:txBody>
      </p:sp>
      <p:sp>
        <p:nvSpPr>
          <p:cNvPr id="471" name="Google Shape;471;p16"/>
          <p:cNvSpPr txBox="1"/>
          <p:nvPr>
            <p:ph idx="1" type="body"/>
          </p:nvPr>
        </p:nvSpPr>
        <p:spPr>
          <a:xfrm>
            <a:off x="663880" y="2582945"/>
            <a:ext cx="10514556" cy="342193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Open Sans"/>
              <a:buNone/>
            </a:pPr>
            <a:r>
              <a:rPr lang="en-US">
                <a:latin typeface="Open Sans"/>
                <a:ea typeface="Open Sans"/>
                <a:cs typeface="Open Sans"/>
                <a:sym typeface="Open Sans"/>
              </a:rPr>
              <a:t>Low emission development plan for 2050 		</a:t>
            </a:r>
            <a:endParaRPr/>
          </a:p>
          <a:p>
            <a:pPr indent="0" lvl="0" marL="0" rtl="0" algn="l">
              <a:lnSpc>
                <a:spcPct val="90000"/>
              </a:lnSpc>
              <a:spcBef>
                <a:spcPts val="1200"/>
              </a:spcBef>
              <a:spcAft>
                <a:spcPts val="0"/>
              </a:spcAft>
              <a:buClr>
                <a:schemeClr val="dk1"/>
              </a:buClr>
              <a:buSzPts val="2000"/>
              <a:buFont typeface="Open Sans"/>
              <a:buNone/>
            </a:pPr>
            <a:r>
              <a:rPr lang="en-US">
                <a:latin typeface="Open Sans"/>
                <a:ea typeface="Open Sans"/>
                <a:cs typeface="Open Sans"/>
                <a:sym typeface="Open Sans"/>
              </a:rPr>
              <a:t>Support scheme for renewables</a:t>
            </a:r>
            <a:endParaRPr/>
          </a:p>
          <a:p>
            <a:pPr indent="0" lvl="0" marL="0" rtl="0" algn="l">
              <a:lnSpc>
                <a:spcPct val="90000"/>
              </a:lnSpc>
              <a:spcBef>
                <a:spcPts val="1200"/>
              </a:spcBef>
              <a:spcAft>
                <a:spcPts val="0"/>
              </a:spcAft>
              <a:buClr>
                <a:schemeClr val="dk1"/>
              </a:buClr>
              <a:buSzPts val="2000"/>
              <a:buFont typeface="Open Sans"/>
              <a:buNone/>
            </a:pPr>
            <a:r>
              <a:rPr lang="en-US">
                <a:latin typeface="Open Sans"/>
                <a:ea typeface="Open Sans"/>
                <a:cs typeface="Open Sans"/>
                <a:sym typeface="Open Sans"/>
              </a:rPr>
              <a:t>2050 GHG emission targets</a:t>
            </a:r>
            <a:endParaRPr/>
          </a:p>
          <a:p>
            <a:pPr indent="0" lvl="0" marL="0" rtl="0" algn="l">
              <a:lnSpc>
                <a:spcPct val="90000"/>
              </a:lnSpc>
              <a:spcBef>
                <a:spcPts val="1200"/>
              </a:spcBef>
              <a:spcAft>
                <a:spcPts val="0"/>
              </a:spcAft>
              <a:buClr>
                <a:schemeClr val="dk1"/>
              </a:buClr>
              <a:buSzPts val="2000"/>
              <a:buFont typeface="Open Sans"/>
              <a:buNone/>
            </a:pPr>
            <a:r>
              <a:rPr lang="en-US">
                <a:latin typeface="Open Sans"/>
                <a:ea typeface="Open Sans"/>
                <a:cs typeface="Open Sans"/>
                <a:sym typeface="Open Sans"/>
              </a:rPr>
              <a:t>Emission Trading Scheme </a:t>
            </a:r>
            <a:endParaRPr/>
          </a:p>
          <a:p>
            <a:pPr indent="0" lvl="0" marL="0" rtl="0" algn="l">
              <a:lnSpc>
                <a:spcPct val="90000"/>
              </a:lnSpc>
              <a:spcBef>
                <a:spcPts val="1200"/>
              </a:spcBef>
              <a:spcAft>
                <a:spcPts val="0"/>
              </a:spcAft>
              <a:buClr>
                <a:schemeClr val="dk1"/>
              </a:buClr>
              <a:buSzPts val="2000"/>
              <a:buFont typeface="Open Sans"/>
              <a:buNone/>
            </a:pPr>
            <a:r>
              <a:rPr lang="en-US">
                <a:latin typeface="Open Sans"/>
                <a:ea typeface="Open Sans"/>
                <a:cs typeface="Open Sans"/>
                <a:sym typeface="Open Sans"/>
              </a:rPr>
              <a:t>Carbon Tax</a:t>
            </a:r>
            <a:endParaRPr/>
          </a:p>
          <a:p>
            <a:pPr indent="0" lvl="0" marL="0" rtl="0" algn="l">
              <a:lnSpc>
                <a:spcPct val="90000"/>
              </a:lnSpc>
              <a:spcBef>
                <a:spcPts val="1200"/>
              </a:spcBef>
              <a:spcAft>
                <a:spcPts val="0"/>
              </a:spcAft>
              <a:buClr>
                <a:schemeClr val="dk1"/>
              </a:buClr>
              <a:buSzPts val="2000"/>
              <a:buFont typeface="Open Sans SemiBold"/>
              <a:buNone/>
            </a:pPr>
            <a:r>
              <a:t/>
            </a:r>
            <a:endParaRPr>
              <a:latin typeface="Open Sans"/>
              <a:ea typeface="Open Sans"/>
              <a:cs typeface="Open Sans"/>
              <a:sym typeface="Open Sans"/>
            </a:endParaRPr>
          </a:p>
          <a:p>
            <a:pPr indent="0" lvl="0" marL="0" rtl="0" algn="l">
              <a:lnSpc>
                <a:spcPct val="90000"/>
              </a:lnSpc>
              <a:spcBef>
                <a:spcPts val="1200"/>
              </a:spcBef>
              <a:spcAft>
                <a:spcPts val="0"/>
              </a:spcAft>
              <a:buClr>
                <a:schemeClr val="dk1"/>
              </a:buClr>
              <a:buSzPts val="2000"/>
              <a:buFont typeface="Open Sans"/>
              <a:buNone/>
            </a:pPr>
            <a:r>
              <a:rPr lang="en-US">
                <a:latin typeface="Open Sans"/>
                <a:ea typeface="Open Sans"/>
                <a:cs typeface="Open Sans"/>
                <a:sym typeface="Open Sans"/>
              </a:rPr>
              <a:t>Energy intensity (per unit GDP)</a:t>
            </a:r>
            <a:endParaRPr/>
          </a:p>
          <a:p>
            <a:pPr indent="0" lvl="0" marL="0" rtl="0" algn="l">
              <a:lnSpc>
                <a:spcPct val="90000"/>
              </a:lnSpc>
              <a:spcBef>
                <a:spcPts val="1200"/>
              </a:spcBef>
              <a:spcAft>
                <a:spcPts val="0"/>
              </a:spcAft>
              <a:buClr>
                <a:schemeClr val="dk1"/>
              </a:buClr>
              <a:buSzPts val="2000"/>
              <a:buFont typeface="Open Sans"/>
              <a:buNone/>
            </a:pPr>
            <a:r>
              <a:rPr lang="en-US">
                <a:latin typeface="Open Sans"/>
                <a:ea typeface="Open Sans"/>
                <a:cs typeface="Open Sans"/>
                <a:sym typeface="Open Sans"/>
              </a:rPr>
              <a:t>Carbon intensity (per unit primary energy supply)</a:t>
            </a:r>
            <a:endParaRPr/>
          </a:p>
        </p:txBody>
      </p:sp>
      <p:sp>
        <p:nvSpPr>
          <p:cNvPr id="472" name="Google Shape;472;p16"/>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73" name="Google Shape;473;p16"/>
          <p:cNvSpPr txBox="1"/>
          <p:nvPr>
            <p:ph idx="2" type="body"/>
          </p:nvPr>
        </p:nvSpPr>
        <p:spPr>
          <a:xfrm>
            <a:off x="663575" y="2016027"/>
            <a:ext cx="4860700" cy="43924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Road ahead</a:t>
            </a:r>
            <a:endParaRPr/>
          </a:p>
        </p:txBody>
      </p:sp>
      <p:sp>
        <p:nvSpPr>
          <p:cNvPr id="474" name="Google Shape;474;p16"/>
          <p:cNvSpPr/>
          <p:nvPr/>
        </p:nvSpPr>
        <p:spPr>
          <a:xfrm>
            <a:off x="7358077" y="3104262"/>
            <a:ext cx="178755" cy="180000"/>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16"/>
          <p:cNvSpPr/>
          <p:nvPr/>
        </p:nvSpPr>
        <p:spPr>
          <a:xfrm>
            <a:off x="7358078" y="2672369"/>
            <a:ext cx="178755" cy="180000"/>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16"/>
          <p:cNvSpPr/>
          <p:nvPr/>
        </p:nvSpPr>
        <p:spPr>
          <a:xfrm>
            <a:off x="7358078" y="5197652"/>
            <a:ext cx="178755" cy="180000"/>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16"/>
          <p:cNvSpPr/>
          <p:nvPr/>
        </p:nvSpPr>
        <p:spPr>
          <a:xfrm>
            <a:off x="7358076" y="4365030"/>
            <a:ext cx="178755" cy="180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16"/>
          <p:cNvSpPr/>
          <p:nvPr/>
        </p:nvSpPr>
        <p:spPr>
          <a:xfrm>
            <a:off x="7358078" y="3520748"/>
            <a:ext cx="178755" cy="180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16"/>
          <p:cNvSpPr/>
          <p:nvPr/>
        </p:nvSpPr>
        <p:spPr>
          <a:xfrm>
            <a:off x="7358078" y="3952414"/>
            <a:ext cx="178755" cy="180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16"/>
          <p:cNvSpPr/>
          <p:nvPr/>
        </p:nvSpPr>
        <p:spPr>
          <a:xfrm>
            <a:off x="7358075" y="5649229"/>
            <a:ext cx="178755" cy="180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16"/>
          <p:cNvSpPr txBox="1"/>
          <p:nvPr>
            <p:ph idx="4294967295" type="body"/>
          </p:nvPr>
        </p:nvSpPr>
        <p:spPr>
          <a:xfrm>
            <a:off x="8198367" y="5919762"/>
            <a:ext cx="3529770" cy="603315"/>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1"/>
              </a:buClr>
              <a:buSzPts val="1400"/>
              <a:buFont typeface="Open Sans"/>
              <a:buNone/>
            </a:pPr>
            <a:r>
              <a:rPr b="0" i="1" lang="en-US" sz="1400">
                <a:latin typeface="Open Sans"/>
                <a:ea typeface="Open Sans"/>
                <a:cs typeface="Open Sans"/>
                <a:sym typeface="Open Sans"/>
              </a:rPr>
              <a:t>Climate Analytics and NewClimate Institute, Climate Action Tracker, 2021</a:t>
            </a:r>
            <a:endParaRPr/>
          </a:p>
        </p:txBody>
      </p:sp>
      <p:sp>
        <p:nvSpPr>
          <p:cNvPr id="482" name="Google Shape;482;p16"/>
          <p:cNvSpPr/>
          <p:nvPr/>
        </p:nvSpPr>
        <p:spPr>
          <a:xfrm>
            <a:off x="7865000" y="1174700"/>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11_Slide16.mp3" id="483" name="Google Shape;483;p16"/>
          <p:cNvPicPr preferRelativeResize="0"/>
          <p:nvPr/>
        </p:nvPicPr>
        <p:blipFill rotWithShape="1">
          <a:blip r:embed="rId3">
            <a:alphaModFix/>
          </a:blip>
          <a:srcRect b="0" l="0" r="0" t="0"/>
          <a:stretch/>
        </p:blipFill>
        <p:spPr>
          <a:xfrm>
            <a:off x="7936365" y="124606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5000"/>
                                        <p:tgtEl>
                                          <p:spTgt spid="4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17"/>
          <p:cNvSpPr txBox="1"/>
          <p:nvPr>
            <p:ph type="title"/>
          </p:nvPr>
        </p:nvSpPr>
        <p:spPr>
          <a:xfrm>
            <a:off x="663880" y="681037"/>
            <a:ext cx="945715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11.3 Examples - Indonesia</a:t>
            </a:r>
            <a:endParaRPr/>
          </a:p>
        </p:txBody>
      </p:sp>
      <p:sp>
        <p:nvSpPr>
          <p:cNvPr id="490" name="Google Shape;490;p17"/>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91" name="Google Shape;491;p17"/>
          <p:cNvSpPr txBox="1"/>
          <p:nvPr>
            <p:ph idx="2" type="body"/>
          </p:nvPr>
        </p:nvSpPr>
        <p:spPr>
          <a:xfrm>
            <a:off x="663575" y="2016027"/>
            <a:ext cx="4860700" cy="43924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Road ahead</a:t>
            </a:r>
            <a:endParaRPr/>
          </a:p>
        </p:txBody>
      </p:sp>
      <p:pic>
        <p:nvPicPr>
          <p:cNvPr id="492" name="Google Shape;492;p17"/>
          <p:cNvPicPr preferRelativeResize="0"/>
          <p:nvPr/>
        </p:nvPicPr>
        <p:blipFill rotWithShape="1">
          <a:blip r:embed="rId3">
            <a:alphaModFix/>
          </a:blip>
          <a:srcRect b="0" l="0" r="0" t="0"/>
          <a:stretch/>
        </p:blipFill>
        <p:spPr>
          <a:xfrm>
            <a:off x="3964334" y="2235650"/>
            <a:ext cx="5380481" cy="3799965"/>
          </a:xfrm>
          <a:prstGeom prst="rect">
            <a:avLst/>
          </a:prstGeom>
          <a:noFill/>
          <a:ln>
            <a:noFill/>
          </a:ln>
        </p:spPr>
      </p:pic>
      <p:sp>
        <p:nvSpPr>
          <p:cNvPr id="493" name="Google Shape;493;p17"/>
          <p:cNvSpPr txBox="1"/>
          <p:nvPr>
            <p:ph idx="4" type="body"/>
          </p:nvPr>
        </p:nvSpPr>
        <p:spPr>
          <a:xfrm>
            <a:off x="663575" y="6072985"/>
            <a:ext cx="5157787" cy="35601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000"/>
              <a:buFont typeface="Open Sans"/>
              <a:buNone/>
            </a:pPr>
            <a:r>
              <a:rPr b="1" lang="en-US"/>
              <a:t>Picture source</a:t>
            </a:r>
            <a:r>
              <a:rPr lang="en-US"/>
              <a:t>: Our world in data, </a:t>
            </a:r>
            <a:r>
              <a:rPr lang="en-US" u="sng">
                <a:solidFill>
                  <a:schemeClr val="hlink"/>
                </a:solidFill>
                <a:hlinkClick r:id="rId4"/>
              </a:rPr>
              <a:t>picture</a:t>
            </a:r>
            <a:r>
              <a:rPr lang="en-US"/>
              <a:t>, licensed under </a:t>
            </a:r>
            <a:r>
              <a:rPr lang="en-US" u="sng">
                <a:solidFill>
                  <a:schemeClr val="hlink"/>
                </a:solidFill>
                <a:hlinkClick r:id="rId5"/>
              </a:rPr>
              <a:t>CC BY 3.0</a:t>
            </a:r>
            <a:endParaRPr/>
          </a:p>
        </p:txBody>
      </p:sp>
      <p:sp>
        <p:nvSpPr>
          <p:cNvPr id="494" name="Google Shape;494;p17"/>
          <p:cNvSpPr/>
          <p:nvPr/>
        </p:nvSpPr>
        <p:spPr>
          <a:xfrm>
            <a:off x="7865000" y="1174700"/>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11_Slide17.mp3" id="495" name="Google Shape;495;p17"/>
          <p:cNvPicPr preferRelativeResize="0"/>
          <p:nvPr/>
        </p:nvPicPr>
        <p:blipFill rotWithShape="1">
          <a:blip r:embed="rId6">
            <a:alphaModFix/>
          </a:blip>
          <a:srcRect b="0" l="0" r="0" t="0"/>
          <a:stretch/>
        </p:blipFill>
        <p:spPr>
          <a:xfrm>
            <a:off x="7936365" y="125561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5000"/>
                                        <p:tgtEl>
                                          <p:spTgt spid="4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18"/>
          <p:cNvSpPr txBox="1"/>
          <p:nvPr>
            <p:ph type="title"/>
          </p:nvPr>
        </p:nvSpPr>
        <p:spPr>
          <a:xfrm>
            <a:off x="663880" y="681037"/>
            <a:ext cx="960191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Lecture 11.3 References</a:t>
            </a:r>
            <a:endParaRPr/>
          </a:p>
        </p:txBody>
      </p:sp>
      <p:sp>
        <p:nvSpPr>
          <p:cNvPr id="501" name="Google Shape;501;p18"/>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02" name="Google Shape;502;p18"/>
          <p:cNvSpPr txBox="1"/>
          <p:nvPr>
            <p:ph idx="1" type="body"/>
          </p:nvPr>
        </p:nvSpPr>
        <p:spPr>
          <a:xfrm>
            <a:off x="663575" y="2082799"/>
            <a:ext cx="5573536" cy="4006915"/>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1600"/>
              <a:buFont typeface="Calibri"/>
              <a:buAutoNum type="arabicPeriod"/>
            </a:pPr>
            <a:r>
              <a:rPr lang="en-US"/>
              <a:t>Ministry of Energy and Mineral Resources, Indonesia, DEN, UNESCAP, National Energy Policy in Indonesia, 2019, URL: </a:t>
            </a:r>
            <a:r>
              <a:rPr lang="en-US" u="sng">
                <a:solidFill>
                  <a:schemeClr val="hlink"/>
                </a:solidFill>
                <a:hlinkClick r:id="rId3"/>
              </a:rPr>
              <a:t>https://www.unescap.org/sites/default/files/UN%20ESCAP%20Workshop%20Indonesia%20Mr.%20Budi%20Cahyono.pdf</a:t>
            </a:r>
            <a:r>
              <a:rPr lang="en-US"/>
              <a:t>  </a:t>
            </a:r>
            <a:endParaRPr/>
          </a:p>
          <a:p>
            <a:pPr indent="-342900" lvl="0" marL="342900" rtl="0" algn="l">
              <a:lnSpc>
                <a:spcPct val="90000"/>
              </a:lnSpc>
              <a:spcBef>
                <a:spcPts val="1000"/>
              </a:spcBef>
              <a:spcAft>
                <a:spcPts val="0"/>
              </a:spcAft>
              <a:buClr>
                <a:schemeClr val="dk1"/>
              </a:buClr>
              <a:buSzPts val="1600"/>
              <a:buFont typeface="Calibri"/>
              <a:buAutoNum type="arabicPeriod"/>
            </a:pPr>
            <a:r>
              <a:rPr lang="en-US"/>
              <a:t>Ministry of Environment and forestry, 2016 Annual report of the general directorate of pollution and environmental damage control, 2016</a:t>
            </a:r>
            <a:endParaRPr/>
          </a:p>
          <a:p>
            <a:pPr indent="-342900" lvl="0" marL="342900" rtl="0" algn="l">
              <a:lnSpc>
                <a:spcPct val="90000"/>
              </a:lnSpc>
              <a:spcBef>
                <a:spcPts val="1000"/>
              </a:spcBef>
              <a:spcAft>
                <a:spcPts val="0"/>
              </a:spcAft>
              <a:buClr>
                <a:schemeClr val="dk1"/>
              </a:buClr>
              <a:buSzPts val="1600"/>
              <a:buFont typeface="Calibri"/>
              <a:buAutoNum type="arabicPeriod"/>
            </a:pPr>
            <a:r>
              <a:rPr lang="en-US"/>
              <a:t>Climate Analytics and NewClimate Institute, Climate Action Tracker, 2021, URL: </a:t>
            </a:r>
            <a:r>
              <a:rPr lang="en-US" u="sng">
                <a:solidFill>
                  <a:schemeClr val="hlink"/>
                </a:solidFill>
                <a:hlinkClick r:id="rId4"/>
              </a:rPr>
              <a:t>https://climateactiontracker.org/countries/indonesia/</a:t>
            </a:r>
            <a:r>
              <a:rPr lang="en-US"/>
              <a:t> </a:t>
            </a:r>
            <a:endParaRPr/>
          </a:p>
          <a:p>
            <a:pPr indent="-241300" lvl="0" marL="342900" rtl="0" algn="l">
              <a:lnSpc>
                <a:spcPct val="90000"/>
              </a:lnSpc>
              <a:spcBef>
                <a:spcPts val="1000"/>
              </a:spcBef>
              <a:spcAft>
                <a:spcPts val="0"/>
              </a:spcAft>
              <a:buClr>
                <a:schemeClr val="dk1"/>
              </a:buClr>
              <a:buSzPts val="1600"/>
              <a:buFont typeface="Calibri"/>
              <a:buNone/>
            </a:pPr>
            <a:r>
              <a:t/>
            </a:r>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19"/>
          <p:cNvSpPr txBox="1"/>
          <p:nvPr>
            <p:ph type="title"/>
          </p:nvPr>
        </p:nvSpPr>
        <p:spPr>
          <a:xfrm>
            <a:off x="663880" y="681037"/>
            <a:ext cx="543212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11.4 Examples – European Union</a:t>
            </a:r>
            <a:endParaRPr/>
          </a:p>
        </p:txBody>
      </p:sp>
      <p:sp>
        <p:nvSpPr>
          <p:cNvPr id="509" name="Google Shape;509;p19"/>
          <p:cNvSpPr txBox="1"/>
          <p:nvPr>
            <p:ph idx="1" type="body"/>
          </p:nvPr>
        </p:nvSpPr>
        <p:spPr>
          <a:xfrm>
            <a:off x="663880" y="2582945"/>
            <a:ext cx="3310515" cy="342193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C8102E"/>
              </a:buClr>
              <a:buSzPts val="2000"/>
              <a:buFont typeface="Open Sans SemiBold"/>
              <a:buNone/>
            </a:pPr>
            <a:r>
              <a:rPr lang="en-US">
                <a:solidFill>
                  <a:srgbClr val="C8102E"/>
                </a:solidFill>
                <a:latin typeface="Open Sans SemiBold"/>
                <a:ea typeface="Open Sans SemiBold"/>
                <a:cs typeface="Open Sans SemiBold"/>
                <a:sym typeface="Open Sans SemiBold"/>
              </a:rPr>
              <a:t>A Roadmap</a:t>
            </a:r>
            <a:r>
              <a:rPr b="0" lang="en-US">
                <a:latin typeface="Open Sans"/>
                <a:ea typeface="Open Sans"/>
                <a:cs typeface="Open Sans"/>
                <a:sym typeface="Open Sans"/>
              </a:rPr>
              <a:t> for Carbon neutrality by 2050 in all sectors of European economies.</a:t>
            </a:r>
            <a:endParaRPr/>
          </a:p>
          <a:p>
            <a:pPr indent="0" lvl="0" marL="0" rtl="0" algn="l">
              <a:lnSpc>
                <a:spcPct val="90000"/>
              </a:lnSpc>
              <a:spcBef>
                <a:spcPts val="1200"/>
              </a:spcBef>
              <a:spcAft>
                <a:spcPts val="0"/>
              </a:spcAft>
              <a:buClr>
                <a:schemeClr val="dk1"/>
              </a:buClr>
              <a:buSzPts val="2000"/>
              <a:buFont typeface="Open Sans SemiBold"/>
              <a:buNone/>
            </a:pPr>
            <a:r>
              <a:t/>
            </a:r>
            <a:endParaRPr/>
          </a:p>
          <a:p>
            <a:pPr indent="0" lvl="0" marL="0" rtl="0" algn="l">
              <a:lnSpc>
                <a:spcPct val="90000"/>
              </a:lnSpc>
              <a:spcBef>
                <a:spcPts val="1200"/>
              </a:spcBef>
              <a:spcAft>
                <a:spcPts val="0"/>
              </a:spcAft>
              <a:buClr>
                <a:srgbClr val="C8102E"/>
              </a:buClr>
              <a:buSzPts val="2000"/>
              <a:buFont typeface="Open Sans SemiBold"/>
              <a:buNone/>
            </a:pPr>
            <a:r>
              <a:rPr lang="en-US">
                <a:solidFill>
                  <a:srgbClr val="C8102E"/>
                </a:solidFill>
              </a:rPr>
              <a:t>1 Trillion € investments</a:t>
            </a:r>
            <a:endParaRPr/>
          </a:p>
        </p:txBody>
      </p:sp>
      <p:sp>
        <p:nvSpPr>
          <p:cNvPr id="510" name="Google Shape;510;p19"/>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11" name="Google Shape;511;p19"/>
          <p:cNvSpPr txBox="1"/>
          <p:nvPr>
            <p:ph idx="2" type="body"/>
          </p:nvPr>
        </p:nvSpPr>
        <p:spPr>
          <a:xfrm>
            <a:off x="663575" y="2016027"/>
            <a:ext cx="4860700" cy="43924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An overview</a:t>
            </a:r>
            <a:endParaRPr/>
          </a:p>
        </p:txBody>
      </p:sp>
      <p:grpSp>
        <p:nvGrpSpPr>
          <p:cNvPr id="512" name="Google Shape;512;p19"/>
          <p:cNvGrpSpPr/>
          <p:nvPr/>
        </p:nvGrpSpPr>
        <p:grpSpPr>
          <a:xfrm>
            <a:off x="4536637" y="2381249"/>
            <a:ext cx="6192180" cy="3870113"/>
            <a:chOff x="231337" y="0"/>
            <a:chExt cx="6192180" cy="3870113"/>
          </a:xfrm>
        </p:grpSpPr>
        <p:sp>
          <p:nvSpPr>
            <p:cNvPr id="513" name="Google Shape;513;p19"/>
            <p:cNvSpPr/>
            <p:nvPr/>
          </p:nvSpPr>
          <p:spPr>
            <a:xfrm>
              <a:off x="231337" y="0"/>
              <a:ext cx="6192180" cy="3870113"/>
            </a:xfrm>
            <a:custGeom>
              <a:rect b="b" l="l" r="r" t="t"/>
              <a:pathLst>
                <a:path extrusionOk="0" h="120000" w="12000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EB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9"/>
            <p:cNvSpPr/>
            <p:nvPr/>
          </p:nvSpPr>
          <p:spPr>
            <a:xfrm>
              <a:off x="834889" y="2877816"/>
              <a:ext cx="142420" cy="142420"/>
            </a:xfrm>
            <a:prstGeom prst="ellipse">
              <a:avLst/>
            </a:prstGeom>
            <a:solidFill>
              <a:schemeClr val="lt1"/>
            </a:solidFill>
            <a:ln cap="flat" cmpd="sng" w="12700">
              <a:solidFill>
                <a:srgbClr val="B40B28"/>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9"/>
            <p:cNvSpPr/>
            <p:nvPr/>
          </p:nvSpPr>
          <p:spPr>
            <a:xfrm>
              <a:off x="382121" y="3090279"/>
              <a:ext cx="1814700" cy="65598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9"/>
            <p:cNvSpPr txBox="1"/>
            <p:nvPr/>
          </p:nvSpPr>
          <p:spPr>
            <a:xfrm>
              <a:off x="382121" y="3090279"/>
              <a:ext cx="1814700" cy="655988"/>
            </a:xfrm>
            <a:prstGeom prst="rect">
              <a:avLst/>
            </a:prstGeom>
            <a:noFill/>
            <a:ln>
              <a:noFill/>
            </a:ln>
          </p:spPr>
          <p:txBody>
            <a:bodyPr anchorCtr="0" anchor="t" bIns="0" lIns="75450" spcFirstLastPara="1" rIns="0" wrap="square" tIns="0">
              <a:noAutofit/>
            </a:bodyPr>
            <a:lstStyle/>
            <a:p>
              <a:pPr indent="0" lvl="0" marL="0" marR="0" rtl="0" algn="ctr">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Roadmap 2050</a:t>
              </a:r>
              <a:endParaRPr/>
            </a:p>
            <a:p>
              <a:pPr indent="0" lvl="0" marL="0" marR="0" rtl="0" algn="ctr">
                <a:lnSpc>
                  <a:spcPct val="90000"/>
                </a:lnSpc>
                <a:spcBef>
                  <a:spcPts val="56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(2011)</a:t>
              </a:r>
              <a:endParaRPr/>
            </a:p>
          </p:txBody>
        </p:sp>
        <p:sp>
          <p:nvSpPr>
            <p:cNvPr id="517" name="Google Shape;517;p19"/>
            <p:cNvSpPr/>
            <p:nvPr/>
          </p:nvSpPr>
          <p:spPr>
            <a:xfrm>
              <a:off x="1841118" y="1977627"/>
              <a:ext cx="247687" cy="247687"/>
            </a:xfrm>
            <a:prstGeom prst="ellipse">
              <a:avLst/>
            </a:prstGeom>
            <a:solidFill>
              <a:schemeClr val="lt1"/>
            </a:solidFill>
            <a:ln cap="flat" cmpd="sng" w="12700">
              <a:solidFill>
                <a:srgbClr val="B40B28"/>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9"/>
            <p:cNvSpPr/>
            <p:nvPr/>
          </p:nvSpPr>
          <p:spPr>
            <a:xfrm>
              <a:off x="1728388" y="2274382"/>
              <a:ext cx="1684665" cy="107135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9"/>
            <p:cNvSpPr txBox="1"/>
            <p:nvPr/>
          </p:nvSpPr>
          <p:spPr>
            <a:xfrm>
              <a:off x="1728388" y="2274382"/>
              <a:ext cx="1684665" cy="1071354"/>
            </a:xfrm>
            <a:prstGeom prst="rect">
              <a:avLst/>
            </a:prstGeom>
            <a:noFill/>
            <a:ln>
              <a:noFill/>
            </a:ln>
          </p:spPr>
          <p:txBody>
            <a:bodyPr anchorCtr="0" anchor="t" bIns="0" lIns="131225" spcFirstLastPara="1" rIns="0" wrap="square" tIns="0">
              <a:noAutofit/>
            </a:bodyPr>
            <a:lstStyle/>
            <a:p>
              <a:pPr indent="0" lvl="0" marL="0" marR="0" rtl="0" algn="ctr">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Clean Energy for all Europeans</a:t>
              </a:r>
              <a:endParaRPr/>
            </a:p>
            <a:p>
              <a:pPr indent="0" lvl="0" marL="0" marR="0" rtl="0" algn="ctr">
                <a:lnSpc>
                  <a:spcPct val="90000"/>
                </a:lnSpc>
                <a:spcBef>
                  <a:spcPts val="56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(2016)</a:t>
              </a:r>
              <a:endParaRPr/>
            </a:p>
          </p:txBody>
        </p:sp>
        <p:sp>
          <p:nvSpPr>
            <p:cNvPr id="520" name="Google Shape;520;p19"/>
            <p:cNvSpPr/>
            <p:nvPr/>
          </p:nvSpPr>
          <p:spPr>
            <a:xfrm>
              <a:off x="3125996" y="1314290"/>
              <a:ext cx="328185" cy="328185"/>
            </a:xfrm>
            <a:prstGeom prst="ellipse">
              <a:avLst/>
            </a:prstGeom>
            <a:solidFill>
              <a:schemeClr val="lt1"/>
            </a:solidFill>
            <a:ln cap="flat" cmpd="sng" w="12700">
              <a:solidFill>
                <a:srgbClr val="B40B28"/>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9"/>
            <p:cNvSpPr/>
            <p:nvPr/>
          </p:nvSpPr>
          <p:spPr>
            <a:xfrm>
              <a:off x="3237814" y="1619758"/>
              <a:ext cx="1300357" cy="97721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9"/>
            <p:cNvSpPr txBox="1"/>
            <p:nvPr/>
          </p:nvSpPr>
          <p:spPr>
            <a:xfrm>
              <a:off x="3237814" y="1619758"/>
              <a:ext cx="1300357" cy="977212"/>
            </a:xfrm>
            <a:prstGeom prst="rect">
              <a:avLst/>
            </a:prstGeom>
            <a:noFill/>
            <a:ln>
              <a:noFill/>
            </a:ln>
          </p:spPr>
          <p:txBody>
            <a:bodyPr anchorCtr="0" anchor="t" bIns="0" lIns="173875" spcFirstLastPara="1" rIns="0" wrap="square" tIns="0">
              <a:noAutofit/>
            </a:bodyPr>
            <a:lstStyle/>
            <a:p>
              <a:pPr indent="0" lvl="0" marL="0" marR="0" rtl="0" algn="ctr">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Clean Planet for all</a:t>
              </a:r>
              <a:endParaRPr/>
            </a:p>
            <a:p>
              <a:pPr indent="0" lvl="0" marL="0" marR="0" rtl="0" algn="ctr">
                <a:lnSpc>
                  <a:spcPct val="90000"/>
                </a:lnSpc>
                <a:spcBef>
                  <a:spcPts val="56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(2018)</a:t>
              </a:r>
              <a:endParaRPr/>
            </a:p>
          </p:txBody>
        </p:sp>
        <p:sp>
          <p:nvSpPr>
            <p:cNvPr id="523" name="Google Shape;523;p19"/>
            <p:cNvSpPr/>
            <p:nvPr/>
          </p:nvSpPr>
          <p:spPr>
            <a:xfrm>
              <a:off x="4525429" y="875419"/>
              <a:ext cx="439644" cy="439644"/>
            </a:xfrm>
            <a:prstGeom prst="ellipse">
              <a:avLst/>
            </a:prstGeom>
            <a:solidFill>
              <a:schemeClr val="lt1"/>
            </a:solidFill>
            <a:ln cap="flat" cmpd="sng" w="12700">
              <a:solidFill>
                <a:srgbClr val="B40B28"/>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9"/>
            <p:cNvSpPr/>
            <p:nvPr/>
          </p:nvSpPr>
          <p:spPr>
            <a:xfrm>
              <a:off x="4745251" y="1095241"/>
              <a:ext cx="1300357" cy="277487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9"/>
            <p:cNvSpPr txBox="1"/>
            <p:nvPr/>
          </p:nvSpPr>
          <p:spPr>
            <a:xfrm>
              <a:off x="4745251" y="1095241"/>
              <a:ext cx="1300357" cy="2774871"/>
            </a:xfrm>
            <a:prstGeom prst="rect">
              <a:avLst/>
            </a:prstGeom>
            <a:noFill/>
            <a:ln>
              <a:noFill/>
            </a:ln>
          </p:spPr>
          <p:txBody>
            <a:bodyPr anchorCtr="0" anchor="t" bIns="0" lIns="232950" spcFirstLastPara="1" rIns="0" wrap="square" tIns="0">
              <a:noAutofit/>
            </a:bodyPr>
            <a:lstStyle/>
            <a:p>
              <a:pPr indent="0" lvl="0" marL="0" marR="0" rtl="0" algn="l">
                <a:lnSpc>
                  <a:spcPct val="90000"/>
                </a:lnSpc>
                <a:spcBef>
                  <a:spcPts val="0"/>
                </a:spcBef>
                <a:spcAft>
                  <a:spcPts val="0"/>
                </a:spcAft>
                <a:buClr>
                  <a:schemeClr val="dk1"/>
                </a:buClr>
                <a:buSzPts val="6500"/>
                <a:buFont typeface="Calibri"/>
                <a:buNone/>
              </a:pPr>
              <a:r>
                <a:t/>
              </a:r>
              <a:endParaRPr sz="6500">
                <a:solidFill>
                  <a:schemeClr val="dk1"/>
                </a:solidFill>
                <a:latin typeface="Calibri"/>
                <a:ea typeface="Calibri"/>
                <a:cs typeface="Calibri"/>
                <a:sym typeface="Calibri"/>
              </a:endParaRPr>
            </a:p>
          </p:txBody>
        </p:sp>
      </p:grpSp>
      <p:sp>
        <p:nvSpPr>
          <p:cNvPr id="526" name="Google Shape;526;p19"/>
          <p:cNvSpPr/>
          <p:nvPr/>
        </p:nvSpPr>
        <p:spPr>
          <a:xfrm>
            <a:off x="9185910" y="3694430"/>
            <a:ext cx="1342390" cy="896064"/>
          </a:xfrm>
          <a:prstGeom prst="rect">
            <a:avLst/>
          </a:prstGeom>
          <a:noFill/>
          <a:ln cap="flat" cmpd="sng" w="381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19"/>
          <p:cNvSpPr txBox="1"/>
          <p:nvPr/>
        </p:nvSpPr>
        <p:spPr>
          <a:xfrm>
            <a:off x="8964930" y="3684270"/>
            <a:ext cx="1760220"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European </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Green Deal</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(2019)</a:t>
            </a:r>
            <a:endParaRPr b="1" sz="1600">
              <a:solidFill>
                <a:schemeClr val="dk1"/>
              </a:solidFill>
              <a:latin typeface="Calibri"/>
              <a:ea typeface="Calibri"/>
              <a:cs typeface="Calibri"/>
              <a:sym typeface="Calibri"/>
            </a:endParaRPr>
          </a:p>
        </p:txBody>
      </p:sp>
      <p:sp>
        <p:nvSpPr>
          <p:cNvPr id="528" name="Google Shape;528;p19"/>
          <p:cNvSpPr txBox="1"/>
          <p:nvPr>
            <p:ph idx="4294967295" type="body"/>
          </p:nvPr>
        </p:nvSpPr>
        <p:spPr>
          <a:xfrm>
            <a:off x="8320663" y="5759835"/>
            <a:ext cx="3398067" cy="650352"/>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1400"/>
              <a:buFont typeface="Open Sans"/>
              <a:buNone/>
            </a:pPr>
            <a:r>
              <a:rPr b="0" i="1" lang="en-US" sz="1400">
                <a:latin typeface="Open Sans"/>
                <a:ea typeface="Open Sans"/>
                <a:cs typeface="Open Sans"/>
                <a:sym typeface="Open Sans"/>
              </a:rPr>
              <a:t>European Commission, A European Green Deal: Striving to be the first climate-neutral continent, 2019 </a:t>
            </a:r>
            <a:endParaRPr b="0" i="1" sz="1400">
              <a:latin typeface="Open Sans"/>
              <a:ea typeface="Open Sans"/>
              <a:cs typeface="Open Sans"/>
              <a:sym typeface="Open Sans"/>
            </a:endParaRPr>
          </a:p>
        </p:txBody>
      </p:sp>
      <p:sp>
        <p:nvSpPr>
          <p:cNvPr id="529" name="Google Shape;529;p19"/>
          <p:cNvSpPr/>
          <p:nvPr/>
        </p:nvSpPr>
        <p:spPr>
          <a:xfrm>
            <a:off x="5524275" y="873173"/>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11_Slide19.mp3" id="530" name="Google Shape;530;p19"/>
          <p:cNvPicPr preferRelativeResize="0"/>
          <p:nvPr/>
        </p:nvPicPr>
        <p:blipFill rotWithShape="1">
          <a:blip r:embed="rId3">
            <a:alphaModFix/>
          </a:blip>
          <a:srcRect b="0" l="0" r="0" t="0"/>
          <a:stretch/>
        </p:blipFill>
        <p:spPr>
          <a:xfrm>
            <a:off x="5595640" y="93741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5000"/>
                                        <p:tgtEl>
                                          <p:spTgt spid="5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
          <p:cNvSpPr txBox="1"/>
          <p:nvPr>
            <p:ph type="title"/>
          </p:nvPr>
        </p:nvSpPr>
        <p:spPr>
          <a:xfrm>
            <a:off x="663880" y="681037"/>
            <a:ext cx="945715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Learning outcomes</a:t>
            </a:r>
            <a:endParaRPr/>
          </a:p>
        </p:txBody>
      </p:sp>
      <p:sp>
        <p:nvSpPr>
          <p:cNvPr id="288" name="Google Shape;288;p2"/>
          <p:cNvSpPr txBox="1"/>
          <p:nvPr>
            <p:ph idx="1" type="body"/>
          </p:nvPr>
        </p:nvSpPr>
        <p:spPr>
          <a:xfrm>
            <a:off x="663880" y="2582945"/>
            <a:ext cx="10514556" cy="342193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000"/>
              <a:buFont typeface="Arial"/>
              <a:buChar char="•"/>
            </a:pPr>
            <a:r>
              <a:rPr lang="en-US"/>
              <a:t>ILO 1: Identify key types of direct climate policies and their application worldwide</a:t>
            </a:r>
            <a:endParaRPr/>
          </a:p>
          <a:p>
            <a:pPr indent="-342900" lvl="0" marL="342900" rtl="0" algn="l">
              <a:lnSpc>
                <a:spcPct val="90000"/>
              </a:lnSpc>
              <a:spcBef>
                <a:spcPts val="1200"/>
              </a:spcBef>
              <a:spcAft>
                <a:spcPts val="0"/>
              </a:spcAft>
              <a:buClr>
                <a:schemeClr val="dk1"/>
              </a:buClr>
              <a:buSzPts val="2000"/>
              <a:buFont typeface="Arial"/>
              <a:buChar char="•"/>
            </a:pPr>
            <a:r>
              <a:rPr lang="en-US"/>
              <a:t>ILO 2: Identify key types of indirect climate policies and their application worldwide</a:t>
            </a:r>
            <a:endParaRPr/>
          </a:p>
          <a:p>
            <a:pPr indent="-342900" lvl="0" marL="342900" rtl="0" algn="l">
              <a:lnSpc>
                <a:spcPct val="90000"/>
              </a:lnSpc>
              <a:spcBef>
                <a:spcPts val="1200"/>
              </a:spcBef>
              <a:spcAft>
                <a:spcPts val="0"/>
              </a:spcAft>
              <a:buClr>
                <a:schemeClr val="dk1"/>
              </a:buClr>
              <a:buSzPts val="2000"/>
              <a:buFont typeface="Arial"/>
              <a:buChar char="•"/>
            </a:pPr>
            <a:r>
              <a:rPr lang="en-US">
                <a:latin typeface="Open Sans SemiBold"/>
                <a:ea typeface="Open Sans SemiBold"/>
                <a:cs typeface="Open Sans SemiBold"/>
                <a:sym typeface="Open Sans SemiBold"/>
              </a:rPr>
              <a:t>ILO 3: Analyse an example of the application of climate policies from the Asia and Pacific region</a:t>
            </a:r>
            <a:endParaRPr/>
          </a:p>
          <a:p>
            <a:pPr indent="-342900" lvl="0" marL="342900" rtl="0" algn="l">
              <a:lnSpc>
                <a:spcPct val="90000"/>
              </a:lnSpc>
              <a:spcBef>
                <a:spcPts val="1200"/>
              </a:spcBef>
              <a:spcAft>
                <a:spcPts val="0"/>
              </a:spcAft>
              <a:buClr>
                <a:schemeClr val="dk1"/>
              </a:buClr>
              <a:buSzPts val="2000"/>
              <a:buFont typeface="Arial"/>
              <a:buChar char="•"/>
            </a:pPr>
            <a:r>
              <a:rPr lang="en-US"/>
              <a:t>ILO 4: Reflect on the key elements of the European Union’s climate policies and their applicability to other contexts</a:t>
            </a:r>
            <a:endParaRPr/>
          </a:p>
        </p:txBody>
      </p:sp>
      <p:sp>
        <p:nvSpPr>
          <p:cNvPr id="289" name="Google Shape;289;p2"/>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90" name="Google Shape;290;p2"/>
          <p:cNvSpPr txBox="1"/>
          <p:nvPr>
            <p:ph idx="2" type="body"/>
          </p:nvPr>
        </p:nvSpPr>
        <p:spPr>
          <a:xfrm>
            <a:off x="663575" y="2006620"/>
            <a:ext cx="5660329" cy="448654"/>
          </a:xfrm>
          <a:prstGeom prst="rect">
            <a:avLst/>
          </a:prstGeom>
          <a:noFill/>
          <a:ln>
            <a:noFill/>
          </a:ln>
        </p:spPr>
        <p:txBody>
          <a:bodyPr anchorCtr="0" anchor="ctr" bIns="45700" lIns="91425" spcFirstLastPara="1" rIns="91425" wrap="square" tIns="45700">
            <a:normAutofit fontScale="92500"/>
          </a:bodyPr>
          <a:lstStyle/>
          <a:p>
            <a:pPr indent="0" lvl="0" marL="0" rtl="0" algn="l">
              <a:lnSpc>
                <a:spcPct val="90000"/>
              </a:lnSpc>
              <a:spcBef>
                <a:spcPts val="0"/>
              </a:spcBef>
              <a:spcAft>
                <a:spcPts val="0"/>
              </a:spcAft>
              <a:buClr>
                <a:srgbClr val="8EA9DA"/>
              </a:buClr>
              <a:buSzPct val="100000"/>
              <a:buFont typeface="Open Sans"/>
              <a:buNone/>
            </a:pPr>
            <a:r>
              <a:rPr lang="en-US">
                <a:latin typeface="Open Sans"/>
                <a:ea typeface="Open Sans"/>
                <a:cs typeface="Open Sans"/>
                <a:sym typeface="Open Sans"/>
              </a:rPr>
              <a:t>By the end of this lecture, you will be able to</a:t>
            </a:r>
            <a:endParaRPr/>
          </a:p>
        </p:txBody>
      </p:sp>
      <p:sp>
        <p:nvSpPr>
          <p:cNvPr id="291" name="Google Shape;291;p2"/>
          <p:cNvSpPr/>
          <p:nvPr/>
        </p:nvSpPr>
        <p:spPr>
          <a:xfrm>
            <a:off x="6323904" y="1401184"/>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11_Slide2.mp3" id="292" name="Google Shape;292;p2"/>
          <p:cNvPicPr preferRelativeResize="0"/>
          <p:nvPr/>
        </p:nvPicPr>
        <p:blipFill rotWithShape="1">
          <a:blip r:embed="rId3">
            <a:alphaModFix/>
          </a:blip>
          <a:srcRect b="0" l="0" r="0" t="0"/>
          <a:stretch/>
        </p:blipFill>
        <p:spPr>
          <a:xfrm>
            <a:off x="6391094" y="147254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20"/>
          <p:cNvSpPr txBox="1"/>
          <p:nvPr>
            <p:ph type="title"/>
          </p:nvPr>
        </p:nvSpPr>
        <p:spPr>
          <a:xfrm>
            <a:off x="663880" y="681037"/>
            <a:ext cx="4860395"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11.4 Examples – European Union</a:t>
            </a:r>
            <a:endParaRPr/>
          </a:p>
        </p:txBody>
      </p:sp>
      <p:sp>
        <p:nvSpPr>
          <p:cNvPr id="537" name="Google Shape;537;p20"/>
          <p:cNvSpPr txBox="1"/>
          <p:nvPr>
            <p:ph idx="1" type="body"/>
          </p:nvPr>
        </p:nvSpPr>
        <p:spPr>
          <a:xfrm>
            <a:off x="663575" y="2582945"/>
            <a:ext cx="10514861" cy="342193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000"/>
              <a:buFont typeface="Arial"/>
              <a:buChar char="•"/>
            </a:pPr>
            <a:r>
              <a:rPr lang="en-US">
                <a:latin typeface="Open Sans"/>
                <a:ea typeface="Open Sans"/>
                <a:cs typeface="Open Sans"/>
                <a:sym typeface="Open Sans"/>
              </a:rPr>
              <a:t>No GHG emissions by 2050.</a:t>
            </a:r>
            <a:endParaRPr/>
          </a:p>
          <a:p>
            <a:pPr indent="-342900" lvl="0" marL="342900" rtl="0" algn="l">
              <a:lnSpc>
                <a:spcPct val="90000"/>
              </a:lnSpc>
              <a:spcBef>
                <a:spcPts val="1200"/>
              </a:spcBef>
              <a:spcAft>
                <a:spcPts val="0"/>
              </a:spcAft>
              <a:buClr>
                <a:schemeClr val="dk1"/>
              </a:buClr>
              <a:buSzPts val="2000"/>
              <a:buFont typeface="Arial"/>
              <a:buChar char="•"/>
            </a:pPr>
            <a:r>
              <a:rPr lang="en-US">
                <a:latin typeface="Open Sans"/>
                <a:ea typeface="Open Sans"/>
                <a:cs typeface="Open Sans"/>
                <a:sym typeface="Open Sans"/>
              </a:rPr>
              <a:t>55% reduction of GHG emissions by 2030 compared to 1990</a:t>
            </a:r>
            <a:endParaRPr/>
          </a:p>
          <a:p>
            <a:pPr indent="-342900" lvl="0" marL="342900" rtl="0" algn="l">
              <a:lnSpc>
                <a:spcPct val="90000"/>
              </a:lnSpc>
              <a:spcBef>
                <a:spcPts val="1200"/>
              </a:spcBef>
              <a:spcAft>
                <a:spcPts val="0"/>
              </a:spcAft>
              <a:buClr>
                <a:schemeClr val="dk1"/>
              </a:buClr>
              <a:buSzPts val="2000"/>
              <a:buFont typeface="Arial"/>
              <a:buChar char="•"/>
            </a:pPr>
            <a:r>
              <a:rPr lang="en-US">
                <a:latin typeface="Open Sans"/>
                <a:ea typeface="Open Sans"/>
                <a:cs typeface="Open Sans"/>
                <a:sym typeface="Open Sans"/>
              </a:rPr>
              <a:t>2030 targets turned into national targets through an Effort Sharing Decision: here</a:t>
            </a:r>
            <a:endParaRPr/>
          </a:p>
          <a:p>
            <a:pPr indent="-215900" lvl="0" marL="342900" rtl="0" algn="l">
              <a:lnSpc>
                <a:spcPct val="90000"/>
              </a:lnSpc>
              <a:spcBef>
                <a:spcPts val="1200"/>
              </a:spcBef>
              <a:spcAft>
                <a:spcPts val="0"/>
              </a:spcAft>
              <a:buClr>
                <a:schemeClr val="dk1"/>
              </a:buClr>
              <a:buSzPts val="2000"/>
              <a:buFont typeface="Arial"/>
              <a:buNone/>
            </a:pPr>
            <a:r>
              <a:t/>
            </a:r>
            <a:endParaRPr>
              <a:solidFill>
                <a:srgbClr val="C8102E"/>
              </a:solidFill>
              <a:latin typeface="Open Sans"/>
              <a:ea typeface="Open Sans"/>
              <a:cs typeface="Open Sans"/>
              <a:sym typeface="Open Sans"/>
            </a:endParaRPr>
          </a:p>
          <a:p>
            <a:pPr indent="0" lvl="0" marL="0" rtl="0" algn="l">
              <a:lnSpc>
                <a:spcPct val="90000"/>
              </a:lnSpc>
              <a:spcBef>
                <a:spcPts val="1200"/>
              </a:spcBef>
              <a:spcAft>
                <a:spcPts val="0"/>
              </a:spcAft>
              <a:buClr>
                <a:srgbClr val="C8102E"/>
              </a:buClr>
              <a:buSzPts val="2000"/>
              <a:buFont typeface="Open Sans"/>
              <a:buNone/>
            </a:pPr>
            <a:r>
              <a:rPr lang="en-US">
                <a:solidFill>
                  <a:srgbClr val="C8102E"/>
                </a:solidFill>
                <a:latin typeface="Open Sans"/>
                <a:ea typeface="Open Sans"/>
                <a:cs typeface="Open Sans"/>
                <a:sym typeface="Open Sans"/>
              </a:rPr>
              <a:t>Relevant documents:</a:t>
            </a:r>
            <a:endParaRPr/>
          </a:p>
          <a:p>
            <a:pPr indent="-342900" lvl="0" marL="342900" rtl="0" algn="l">
              <a:lnSpc>
                <a:spcPct val="90000"/>
              </a:lnSpc>
              <a:spcBef>
                <a:spcPts val="1200"/>
              </a:spcBef>
              <a:spcAft>
                <a:spcPts val="0"/>
              </a:spcAft>
              <a:buClr>
                <a:schemeClr val="dk1"/>
              </a:buClr>
              <a:buSzPts val="2000"/>
              <a:buFont typeface="Arial"/>
              <a:buChar char="•"/>
            </a:pPr>
            <a:r>
              <a:rPr lang="en-US">
                <a:latin typeface="Open Sans"/>
                <a:ea typeface="Open Sans"/>
                <a:cs typeface="Open Sans"/>
                <a:sym typeface="Open Sans"/>
              </a:rPr>
              <a:t>European Green Deal</a:t>
            </a:r>
            <a:endParaRPr/>
          </a:p>
          <a:p>
            <a:pPr indent="-342900" lvl="0" marL="342900" rtl="0" algn="l">
              <a:lnSpc>
                <a:spcPct val="90000"/>
              </a:lnSpc>
              <a:spcBef>
                <a:spcPts val="1200"/>
              </a:spcBef>
              <a:spcAft>
                <a:spcPts val="0"/>
              </a:spcAft>
              <a:buClr>
                <a:schemeClr val="dk1"/>
              </a:buClr>
              <a:buSzPts val="2000"/>
              <a:buFont typeface="Arial"/>
              <a:buChar char="•"/>
            </a:pPr>
            <a:r>
              <a:rPr lang="en-US">
                <a:latin typeface="Open Sans"/>
                <a:ea typeface="Open Sans"/>
                <a:cs typeface="Open Sans"/>
                <a:sym typeface="Open Sans"/>
              </a:rPr>
              <a:t>Clean Planet for All</a:t>
            </a:r>
            <a:endParaRPr/>
          </a:p>
        </p:txBody>
      </p:sp>
      <p:sp>
        <p:nvSpPr>
          <p:cNvPr id="538" name="Google Shape;538;p20"/>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39" name="Google Shape;539;p20"/>
          <p:cNvSpPr txBox="1"/>
          <p:nvPr>
            <p:ph idx="2" type="body"/>
          </p:nvPr>
        </p:nvSpPr>
        <p:spPr>
          <a:xfrm>
            <a:off x="663575" y="2016027"/>
            <a:ext cx="4860700" cy="43924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Direct climate policies</a:t>
            </a:r>
            <a:endParaRPr/>
          </a:p>
        </p:txBody>
      </p:sp>
      <p:sp>
        <p:nvSpPr>
          <p:cNvPr id="540" name="Google Shape;540;p20"/>
          <p:cNvSpPr/>
          <p:nvPr/>
        </p:nvSpPr>
        <p:spPr>
          <a:xfrm>
            <a:off x="5524275" y="873173"/>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11_Slide20.mp3" id="541" name="Google Shape;541;p20"/>
          <p:cNvPicPr preferRelativeResize="0"/>
          <p:nvPr/>
        </p:nvPicPr>
        <p:blipFill rotWithShape="1">
          <a:blip r:embed="rId3">
            <a:alphaModFix/>
          </a:blip>
          <a:srcRect b="0" l="0" r="0" t="0"/>
          <a:stretch/>
        </p:blipFill>
        <p:spPr>
          <a:xfrm>
            <a:off x="5595640" y="95014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5000"/>
                                        <p:tgtEl>
                                          <p:spTgt spid="5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21"/>
          <p:cNvSpPr txBox="1"/>
          <p:nvPr>
            <p:ph type="title"/>
          </p:nvPr>
        </p:nvSpPr>
        <p:spPr>
          <a:xfrm>
            <a:off x="663880" y="681037"/>
            <a:ext cx="5135671"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11.4 Examples – European Union</a:t>
            </a:r>
            <a:endParaRPr/>
          </a:p>
        </p:txBody>
      </p:sp>
      <p:sp>
        <p:nvSpPr>
          <p:cNvPr id="548" name="Google Shape;548;p21"/>
          <p:cNvSpPr txBox="1"/>
          <p:nvPr>
            <p:ph idx="1" type="body"/>
          </p:nvPr>
        </p:nvSpPr>
        <p:spPr>
          <a:xfrm>
            <a:off x="663575" y="2582945"/>
            <a:ext cx="6554343" cy="3421930"/>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90000"/>
              </a:lnSpc>
              <a:spcBef>
                <a:spcPts val="0"/>
              </a:spcBef>
              <a:spcAft>
                <a:spcPts val="0"/>
              </a:spcAft>
              <a:buClr>
                <a:schemeClr val="dk1"/>
              </a:buClr>
              <a:buSzPts val="2000"/>
              <a:buFont typeface="Arial"/>
              <a:buChar char="•"/>
            </a:pPr>
            <a:r>
              <a:rPr lang="en-US">
                <a:latin typeface="Open Sans"/>
                <a:ea typeface="Open Sans"/>
                <a:cs typeface="Open Sans"/>
                <a:sym typeface="Open Sans"/>
              </a:rPr>
              <a:t>32.5% improvement</a:t>
            </a:r>
            <a:r>
              <a:rPr b="0" lang="en-US">
                <a:latin typeface="Open Sans"/>
                <a:ea typeface="Open Sans"/>
                <a:cs typeface="Open Sans"/>
                <a:sym typeface="Open Sans"/>
              </a:rPr>
              <a:t> in energy efficiency (compared to projections of energy use in 2030)</a:t>
            </a:r>
            <a:endParaRPr/>
          </a:p>
          <a:p>
            <a:pPr indent="-342900" lvl="0" marL="342900" rtl="0" algn="l">
              <a:lnSpc>
                <a:spcPct val="90000"/>
              </a:lnSpc>
              <a:spcBef>
                <a:spcPts val="1200"/>
              </a:spcBef>
              <a:spcAft>
                <a:spcPts val="0"/>
              </a:spcAft>
              <a:buClr>
                <a:schemeClr val="dk1"/>
              </a:buClr>
              <a:buSzPts val="2000"/>
              <a:buFont typeface="Arial"/>
              <a:buChar char="•"/>
            </a:pPr>
            <a:r>
              <a:rPr lang="en-US">
                <a:latin typeface="Open Sans"/>
                <a:ea typeface="Open Sans"/>
                <a:cs typeface="Open Sans"/>
                <a:sym typeface="Open Sans"/>
              </a:rPr>
              <a:t>32% share</a:t>
            </a:r>
            <a:r>
              <a:rPr b="0" lang="en-US">
                <a:latin typeface="Open Sans"/>
                <a:ea typeface="Open Sans"/>
                <a:cs typeface="Open Sans"/>
                <a:sym typeface="Open Sans"/>
              </a:rPr>
              <a:t> of renewable energy in energy consumption by 2030</a:t>
            </a:r>
            <a:endParaRPr/>
          </a:p>
          <a:p>
            <a:pPr indent="-215900" lvl="0" marL="342900" rtl="0" algn="l">
              <a:lnSpc>
                <a:spcPct val="90000"/>
              </a:lnSpc>
              <a:spcBef>
                <a:spcPts val="1200"/>
              </a:spcBef>
              <a:spcAft>
                <a:spcPts val="0"/>
              </a:spcAft>
              <a:buClr>
                <a:schemeClr val="dk1"/>
              </a:buClr>
              <a:buSzPts val="2000"/>
              <a:buFont typeface="Arial"/>
              <a:buNone/>
            </a:pPr>
            <a:r>
              <a:t/>
            </a:r>
            <a:endParaRPr>
              <a:solidFill>
                <a:srgbClr val="C8102E"/>
              </a:solidFill>
              <a:latin typeface="Open Sans"/>
              <a:ea typeface="Open Sans"/>
              <a:cs typeface="Open Sans"/>
              <a:sym typeface="Open Sans"/>
            </a:endParaRPr>
          </a:p>
          <a:p>
            <a:pPr indent="0" lvl="0" marL="0" rtl="0" algn="l">
              <a:lnSpc>
                <a:spcPct val="90000"/>
              </a:lnSpc>
              <a:spcBef>
                <a:spcPts val="1200"/>
              </a:spcBef>
              <a:spcAft>
                <a:spcPts val="0"/>
              </a:spcAft>
              <a:buClr>
                <a:srgbClr val="C8102E"/>
              </a:buClr>
              <a:buSzPts val="2000"/>
              <a:buFont typeface="Open Sans"/>
              <a:buNone/>
            </a:pPr>
            <a:r>
              <a:rPr lang="en-US">
                <a:solidFill>
                  <a:srgbClr val="C8102E"/>
                </a:solidFill>
                <a:latin typeface="Open Sans"/>
                <a:ea typeface="Open Sans"/>
                <a:cs typeface="Open Sans"/>
                <a:sym typeface="Open Sans"/>
              </a:rPr>
              <a:t>Relevant documents:</a:t>
            </a:r>
            <a:endParaRPr/>
          </a:p>
          <a:p>
            <a:pPr indent="-342900" lvl="0" marL="342900" rtl="0" algn="l">
              <a:lnSpc>
                <a:spcPct val="90000"/>
              </a:lnSpc>
              <a:spcBef>
                <a:spcPts val="1200"/>
              </a:spcBef>
              <a:spcAft>
                <a:spcPts val="0"/>
              </a:spcAft>
              <a:buClr>
                <a:schemeClr val="dk1"/>
              </a:buClr>
              <a:buSzPts val="2000"/>
              <a:buFont typeface="Arial"/>
              <a:buChar char="•"/>
            </a:pPr>
            <a:r>
              <a:rPr b="0" lang="en-US">
                <a:latin typeface="Open Sans"/>
                <a:ea typeface="Open Sans"/>
                <a:cs typeface="Open Sans"/>
                <a:sym typeface="Open Sans"/>
              </a:rPr>
              <a:t>2030 climate &amp; energy framework </a:t>
            </a:r>
            <a:endParaRPr/>
          </a:p>
          <a:p>
            <a:pPr indent="-342900" lvl="0" marL="342900" rtl="0" algn="l">
              <a:lnSpc>
                <a:spcPct val="90000"/>
              </a:lnSpc>
              <a:spcBef>
                <a:spcPts val="1200"/>
              </a:spcBef>
              <a:spcAft>
                <a:spcPts val="0"/>
              </a:spcAft>
              <a:buClr>
                <a:schemeClr val="dk1"/>
              </a:buClr>
              <a:buSzPts val="2000"/>
              <a:buFont typeface="Arial"/>
              <a:buChar char="•"/>
            </a:pPr>
            <a:r>
              <a:rPr b="0" lang="en-US">
                <a:latin typeface="Open Sans"/>
                <a:ea typeface="Open Sans"/>
                <a:cs typeface="Open Sans"/>
                <a:sym typeface="Open Sans"/>
              </a:rPr>
              <a:t>Revised Renewable Energy Directive </a:t>
            </a:r>
            <a:endParaRPr b="0">
              <a:latin typeface="Open Sans"/>
              <a:ea typeface="Open Sans"/>
              <a:cs typeface="Open Sans"/>
              <a:sym typeface="Open Sans"/>
            </a:endParaRPr>
          </a:p>
          <a:p>
            <a:pPr indent="-342900" lvl="0" marL="342900" rtl="0" algn="l">
              <a:lnSpc>
                <a:spcPct val="90000"/>
              </a:lnSpc>
              <a:spcBef>
                <a:spcPts val="1200"/>
              </a:spcBef>
              <a:spcAft>
                <a:spcPts val="0"/>
              </a:spcAft>
              <a:buClr>
                <a:schemeClr val="dk1"/>
              </a:buClr>
              <a:buSzPts val="2000"/>
              <a:buFont typeface="Arial"/>
              <a:buChar char="•"/>
            </a:pPr>
            <a:r>
              <a:rPr b="0" lang="en-US">
                <a:latin typeface="Open Sans"/>
                <a:ea typeface="Open Sans"/>
                <a:cs typeface="Open Sans"/>
                <a:sym typeface="Open Sans"/>
              </a:rPr>
              <a:t>Energy Efficiency Directive</a:t>
            </a:r>
            <a:endParaRPr/>
          </a:p>
        </p:txBody>
      </p:sp>
      <p:sp>
        <p:nvSpPr>
          <p:cNvPr id="549" name="Google Shape;549;p21"/>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50" name="Google Shape;550;p21"/>
          <p:cNvSpPr txBox="1"/>
          <p:nvPr>
            <p:ph idx="2" type="body"/>
          </p:nvPr>
        </p:nvSpPr>
        <p:spPr>
          <a:xfrm>
            <a:off x="663575" y="2016027"/>
            <a:ext cx="4860700" cy="43924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Indirect climate policies</a:t>
            </a:r>
            <a:endParaRPr/>
          </a:p>
        </p:txBody>
      </p:sp>
      <p:sp>
        <p:nvSpPr>
          <p:cNvPr id="551" name="Google Shape;551;p21"/>
          <p:cNvSpPr/>
          <p:nvPr/>
        </p:nvSpPr>
        <p:spPr>
          <a:xfrm>
            <a:off x="5524275" y="873173"/>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11_Slide21.mp3" id="552" name="Google Shape;552;p21"/>
          <p:cNvPicPr preferRelativeResize="0"/>
          <p:nvPr/>
        </p:nvPicPr>
        <p:blipFill rotWithShape="1">
          <a:blip r:embed="rId3">
            <a:alphaModFix/>
          </a:blip>
          <a:srcRect b="0" l="0" r="0" t="0"/>
          <a:stretch/>
        </p:blipFill>
        <p:spPr>
          <a:xfrm>
            <a:off x="5595640" y="94453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5000"/>
                                        <p:tgtEl>
                                          <p:spTgt spid="5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22"/>
          <p:cNvSpPr txBox="1"/>
          <p:nvPr>
            <p:ph type="title"/>
          </p:nvPr>
        </p:nvSpPr>
        <p:spPr>
          <a:xfrm>
            <a:off x="663880" y="681037"/>
            <a:ext cx="543212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11.4 Examples – European Union</a:t>
            </a:r>
            <a:endParaRPr/>
          </a:p>
        </p:txBody>
      </p:sp>
      <p:sp>
        <p:nvSpPr>
          <p:cNvPr id="559" name="Google Shape;559;p22"/>
          <p:cNvSpPr txBox="1"/>
          <p:nvPr>
            <p:ph idx="1" type="body"/>
          </p:nvPr>
        </p:nvSpPr>
        <p:spPr>
          <a:xfrm>
            <a:off x="663880" y="2582945"/>
            <a:ext cx="4270070" cy="342193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000"/>
              <a:buFont typeface="Arial"/>
              <a:buChar char="•"/>
            </a:pPr>
            <a:r>
              <a:rPr lang="en-US"/>
              <a:t>Established in 2005</a:t>
            </a:r>
            <a:endParaRPr/>
          </a:p>
          <a:p>
            <a:pPr indent="-342900" lvl="0" marL="342900" rtl="0" algn="l">
              <a:lnSpc>
                <a:spcPct val="90000"/>
              </a:lnSpc>
              <a:spcBef>
                <a:spcPts val="1200"/>
              </a:spcBef>
              <a:spcAft>
                <a:spcPts val="0"/>
              </a:spcAft>
              <a:buClr>
                <a:schemeClr val="dk1"/>
              </a:buClr>
              <a:buSzPts val="2000"/>
              <a:buFont typeface="Arial"/>
              <a:buChar char="•"/>
            </a:pPr>
            <a:r>
              <a:rPr lang="en-US"/>
              <a:t>Covers 45% of the EY’s GHG emissions</a:t>
            </a:r>
            <a:endParaRPr/>
          </a:p>
          <a:p>
            <a:pPr indent="-342900" lvl="0" marL="342900" rtl="0" algn="l">
              <a:lnSpc>
                <a:spcPct val="90000"/>
              </a:lnSpc>
              <a:spcBef>
                <a:spcPts val="1200"/>
              </a:spcBef>
              <a:spcAft>
                <a:spcPts val="0"/>
              </a:spcAft>
              <a:buClr>
                <a:schemeClr val="dk1"/>
              </a:buClr>
              <a:buSzPts val="2000"/>
              <a:buFont typeface="Arial"/>
              <a:buChar char="•"/>
            </a:pPr>
            <a:r>
              <a:rPr lang="en-US"/>
              <a:t>A cap-and-trade system</a:t>
            </a:r>
            <a:endParaRPr/>
          </a:p>
          <a:p>
            <a:pPr indent="-342900" lvl="0" marL="342900" rtl="0" algn="l">
              <a:lnSpc>
                <a:spcPct val="90000"/>
              </a:lnSpc>
              <a:spcBef>
                <a:spcPts val="1200"/>
              </a:spcBef>
              <a:spcAft>
                <a:spcPts val="0"/>
              </a:spcAft>
              <a:buClr>
                <a:srgbClr val="C8102E"/>
              </a:buClr>
              <a:buSzPts val="2000"/>
              <a:buFont typeface="Arial"/>
              <a:buChar char="•"/>
            </a:pPr>
            <a:r>
              <a:rPr lang="en-US">
                <a:solidFill>
                  <a:srgbClr val="C8102E"/>
                </a:solidFill>
              </a:rPr>
              <a:t>Challenges: </a:t>
            </a:r>
            <a:r>
              <a:rPr lang="en-US"/>
              <a:t>surplus of allowances built up!</a:t>
            </a:r>
            <a:endParaRPr/>
          </a:p>
        </p:txBody>
      </p:sp>
      <p:sp>
        <p:nvSpPr>
          <p:cNvPr id="560" name="Google Shape;560;p22"/>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61" name="Google Shape;561;p22"/>
          <p:cNvSpPr txBox="1"/>
          <p:nvPr>
            <p:ph idx="2" type="body"/>
          </p:nvPr>
        </p:nvSpPr>
        <p:spPr>
          <a:xfrm>
            <a:off x="663574" y="2016027"/>
            <a:ext cx="7883285" cy="4823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European Union Emission Trading Scheme (ETS)</a:t>
            </a:r>
            <a:endParaRPr/>
          </a:p>
        </p:txBody>
      </p:sp>
      <p:pic>
        <p:nvPicPr>
          <p:cNvPr id="562" name="Google Shape;562;p22"/>
          <p:cNvPicPr preferRelativeResize="0"/>
          <p:nvPr/>
        </p:nvPicPr>
        <p:blipFill rotWithShape="1">
          <a:blip r:embed="rId3">
            <a:alphaModFix/>
          </a:blip>
          <a:srcRect b="0" l="0" r="0" t="0"/>
          <a:stretch/>
        </p:blipFill>
        <p:spPr>
          <a:xfrm>
            <a:off x="5221123" y="2650291"/>
            <a:ext cx="6056477" cy="2335699"/>
          </a:xfrm>
          <a:prstGeom prst="rect">
            <a:avLst/>
          </a:prstGeom>
          <a:noFill/>
          <a:ln>
            <a:noFill/>
          </a:ln>
        </p:spPr>
      </p:pic>
      <p:sp>
        <p:nvSpPr>
          <p:cNvPr id="563" name="Google Shape;563;p22"/>
          <p:cNvSpPr txBox="1"/>
          <p:nvPr>
            <p:ph idx="4294967295" type="body"/>
          </p:nvPr>
        </p:nvSpPr>
        <p:spPr>
          <a:xfrm>
            <a:off x="7765628" y="5919761"/>
            <a:ext cx="3953102" cy="471612"/>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1400"/>
              <a:buFont typeface="Open Sans"/>
              <a:buNone/>
            </a:pPr>
            <a:r>
              <a:rPr b="0" i="1" lang="en-US" sz="1400">
                <a:latin typeface="Open Sans"/>
                <a:ea typeface="Open Sans"/>
                <a:cs typeface="Open Sans"/>
                <a:sym typeface="Open Sans"/>
              </a:rPr>
              <a:t>European Environment Agency, EU Emissions Trading System (ETS) data viewer, 2021 </a:t>
            </a:r>
            <a:endParaRPr b="0" i="1" sz="1400">
              <a:latin typeface="Open Sans"/>
              <a:ea typeface="Open Sans"/>
              <a:cs typeface="Open Sans"/>
              <a:sym typeface="Open Sans"/>
            </a:endParaRPr>
          </a:p>
        </p:txBody>
      </p:sp>
      <p:sp>
        <p:nvSpPr>
          <p:cNvPr id="564" name="Google Shape;564;p22"/>
          <p:cNvSpPr/>
          <p:nvPr/>
        </p:nvSpPr>
        <p:spPr>
          <a:xfrm>
            <a:off x="5524275" y="873173"/>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11_Slide22.mp3" id="565" name="Google Shape;565;p22"/>
          <p:cNvPicPr preferRelativeResize="0"/>
          <p:nvPr/>
        </p:nvPicPr>
        <p:blipFill rotWithShape="1">
          <a:blip r:embed="rId4">
            <a:alphaModFix/>
          </a:blip>
          <a:srcRect b="0" l="0" r="0" t="0"/>
          <a:stretch/>
        </p:blipFill>
        <p:spPr>
          <a:xfrm>
            <a:off x="5595640" y="94453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5000"/>
                                        <p:tgtEl>
                                          <p:spTgt spid="5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23"/>
          <p:cNvSpPr txBox="1"/>
          <p:nvPr>
            <p:ph type="title"/>
          </p:nvPr>
        </p:nvSpPr>
        <p:spPr>
          <a:xfrm>
            <a:off x="663880" y="681037"/>
            <a:ext cx="4860395"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11.4 Examples – European Union</a:t>
            </a:r>
            <a:endParaRPr/>
          </a:p>
        </p:txBody>
      </p:sp>
      <p:sp>
        <p:nvSpPr>
          <p:cNvPr id="572" name="Google Shape;572;p23"/>
          <p:cNvSpPr txBox="1"/>
          <p:nvPr>
            <p:ph idx="1" type="body"/>
          </p:nvPr>
        </p:nvSpPr>
        <p:spPr>
          <a:xfrm>
            <a:off x="663575" y="2582945"/>
            <a:ext cx="10514861" cy="342193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C8102E"/>
              </a:buClr>
              <a:buSzPct val="100000"/>
              <a:buFont typeface="Open Sans"/>
              <a:buNone/>
            </a:pPr>
            <a:r>
              <a:rPr lang="en-US">
                <a:solidFill>
                  <a:srgbClr val="C8102E"/>
                </a:solidFill>
                <a:latin typeface="Open Sans"/>
                <a:ea typeface="Open Sans"/>
                <a:cs typeface="Open Sans"/>
                <a:sym typeface="Open Sans"/>
              </a:rPr>
              <a:t>Carbon intensity compared to other G20 countries:</a:t>
            </a:r>
            <a:endParaRPr/>
          </a:p>
          <a:p>
            <a:pPr indent="-342900" lvl="0" marL="342900" rtl="0" algn="l">
              <a:lnSpc>
                <a:spcPct val="90000"/>
              </a:lnSpc>
              <a:spcBef>
                <a:spcPts val="1200"/>
              </a:spcBef>
              <a:spcAft>
                <a:spcPts val="0"/>
              </a:spcAft>
              <a:buClr>
                <a:schemeClr val="dk1"/>
              </a:buClr>
              <a:buSzPct val="100000"/>
              <a:buFont typeface="Arial"/>
              <a:buChar char="•"/>
            </a:pPr>
            <a:r>
              <a:rPr lang="en-US">
                <a:latin typeface="Open Sans"/>
                <a:ea typeface="Open Sans"/>
                <a:cs typeface="Open Sans"/>
                <a:sym typeface="Open Sans"/>
              </a:rPr>
              <a:t>2013–2018		</a:t>
            </a:r>
            <a:r>
              <a:rPr lang="en-US">
                <a:solidFill>
                  <a:srgbClr val="FAA306"/>
                </a:solidFill>
                <a:latin typeface="Open Sans"/>
                <a:ea typeface="Open Sans"/>
                <a:cs typeface="Open Sans"/>
                <a:sym typeface="Open Sans"/>
              </a:rPr>
              <a:t>MEDIUM</a:t>
            </a:r>
            <a:endParaRPr/>
          </a:p>
          <a:p>
            <a:pPr indent="-342900" lvl="0" marL="342900" rtl="0" algn="l">
              <a:lnSpc>
                <a:spcPct val="90000"/>
              </a:lnSpc>
              <a:spcBef>
                <a:spcPts val="1200"/>
              </a:spcBef>
              <a:spcAft>
                <a:spcPts val="0"/>
              </a:spcAft>
              <a:buClr>
                <a:schemeClr val="dk1"/>
              </a:buClr>
              <a:buSzPct val="100000"/>
              <a:buFont typeface="Arial"/>
              <a:buChar char="•"/>
            </a:pPr>
            <a:r>
              <a:rPr lang="en-US">
                <a:latin typeface="Open Sans"/>
                <a:ea typeface="Open Sans"/>
                <a:cs typeface="Open Sans"/>
                <a:sym typeface="Open Sans"/>
              </a:rPr>
              <a:t>After 2018		</a:t>
            </a:r>
            <a:r>
              <a:rPr lang="en-US">
                <a:solidFill>
                  <a:srgbClr val="00B050"/>
                </a:solidFill>
                <a:latin typeface="Open Sans"/>
                <a:ea typeface="Open Sans"/>
                <a:cs typeface="Open Sans"/>
                <a:sym typeface="Open Sans"/>
              </a:rPr>
              <a:t>LOW</a:t>
            </a:r>
            <a:endParaRPr/>
          </a:p>
          <a:p>
            <a:pPr indent="-234950" lvl="0" marL="342900" rtl="0" algn="l">
              <a:lnSpc>
                <a:spcPct val="90000"/>
              </a:lnSpc>
              <a:spcBef>
                <a:spcPts val="1200"/>
              </a:spcBef>
              <a:spcAft>
                <a:spcPts val="0"/>
              </a:spcAft>
              <a:buClr>
                <a:schemeClr val="dk1"/>
              </a:buClr>
              <a:buSzPct val="100000"/>
              <a:buFont typeface="Arial"/>
              <a:buNone/>
            </a:pPr>
            <a:r>
              <a:t/>
            </a:r>
            <a:endParaRPr>
              <a:latin typeface="Open Sans"/>
              <a:ea typeface="Open Sans"/>
              <a:cs typeface="Open Sans"/>
              <a:sym typeface="Open Sans"/>
            </a:endParaRPr>
          </a:p>
          <a:p>
            <a:pPr indent="0" lvl="0" marL="0" rtl="0" algn="l">
              <a:lnSpc>
                <a:spcPct val="90000"/>
              </a:lnSpc>
              <a:spcBef>
                <a:spcPts val="1200"/>
              </a:spcBef>
              <a:spcAft>
                <a:spcPts val="0"/>
              </a:spcAft>
              <a:buClr>
                <a:srgbClr val="C8102E"/>
              </a:buClr>
              <a:buSzPct val="100000"/>
              <a:buFont typeface="Open Sans"/>
              <a:buNone/>
            </a:pPr>
            <a:r>
              <a:rPr lang="en-US">
                <a:solidFill>
                  <a:srgbClr val="C8102E"/>
                </a:solidFill>
                <a:latin typeface="Open Sans"/>
                <a:ea typeface="Open Sans"/>
                <a:cs typeface="Open Sans"/>
                <a:sym typeface="Open Sans"/>
              </a:rPr>
              <a:t>Share of renewables in primary supply, compared to G20 countries:</a:t>
            </a:r>
            <a:endParaRPr/>
          </a:p>
          <a:p>
            <a:pPr indent="-342900" lvl="0" marL="342900" rtl="0" algn="l">
              <a:lnSpc>
                <a:spcPct val="90000"/>
              </a:lnSpc>
              <a:spcBef>
                <a:spcPts val="1200"/>
              </a:spcBef>
              <a:spcAft>
                <a:spcPts val="0"/>
              </a:spcAft>
              <a:buClr>
                <a:schemeClr val="dk1"/>
              </a:buClr>
              <a:buSzPct val="100000"/>
              <a:buFont typeface="Arial"/>
              <a:buChar char="•"/>
            </a:pPr>
            <a:r>
              <a:rPr lang="en-US">
                <a:latin typeface="Open Sans"/>
                <a:ea typeface="Open Sans"/>
                <a:cs typeface="Open Sans"/>
                <a:sym typeface="Open Sans"/>
              </a:rPr>
              <a:t>2013–2018		</a:t>
            </a:r>
            <a:r>
              <a:rPr lang="en-US">
                <a:solidFill>
                  <a:srgbClr val="FAA306"/>
                </a:solidFill>
                <a:latin typeface="Open Sans"/>
                <a:ea typeface="Open Sans"/>
                <a:cs typeface="Open Sans"/>
                <a:sym typeface="Open Sans"/>
              </a:rPr>
              <a:t>MEDIUM</a:t>
            </a:r>
            <a:endParaRPr/>
          </a:p>
          <a:p>
            <a:pPr indent="-342900" lvl="0" marL="342900" rtl="0" algn="l">
              <a:lnSpc>
                <a:spcPct val="90000"/>
              </a:lnSpc>
              <a:spcBef>
                <a:spcPts val="1200"/>
              </a:spcBef>
              <a:spcAft>
                <a:spcPts val="0"/>
              </a:spcAft>
              <a:buClr>
                <a:schemeClr val="dk1"/>
              </a:buClr>
              <a:buSzPct val="100000"/>
              <a:buFont typeface="Arial"/>
              <a:buChar char="•"/>
            </a:pPr>
            <a:r>
              <a:rPr lang="en-US">
                <a:latin typeface="Open Sans"/>
                <a:ea typeface="Open Sans"/>
                <a:cs typeface="Open Sans"/>
                <a:sym typeface="Open Sans"/>
              </a:rPr>
              <a:t>After 2018		</a:t>
            </a:r>
            <a:r>
              <a:rPr lang="en-US">
                <a:solidFill>
                  <a:srgbClr val="00B050"/>
                </a:solidFill>
                <a:latin typeface="Open Sans"/>
                <a:ea typeface="Open Sans"/>
                <a:cs typeface="Open Sans"/>
                <a:sym typeface="Open Sans"/>
              </a:rPr>
              <a:t>HIGH</a:t>
            </a:r>
            <a:endParaRPr/>
          </a:p>
          <a:p>
            <a:pPr indent="-234950" lvl="0" marL="342900" rtl="0" algn="l">
              <a:lnSpc>
                <a:spcPct val="90000"/>
              </a:lnSpc>
              <a:spcBef>
                <a:spcPts val="1200"/>
              </a:spcBef>
              <a:spcAft>
                <a:spcPts val="0"/>
              </a:spcAft>
              <a:buClr>
                <a:schemeClr val="dk1"/>
              </a:buClr>
              <a:buSzPct val="100000"/>
              <a:buFont typeface="Arial"/>
              <a:buNone/>
            </a:pPr>
            <a:r>
              <a:t/>
            </a:r>
            <a:endParaRPr>
              <a:latin typeface="Open Sans"/>
              <a:ea typeface="Open Sans"/>
              <a:cs typeface="Open Sans"/>
              <a:sym typeface="Open Sans"/>
            </a:endParaRPr>
          </a:p>
          <a:p>
            <a:pPr indent="0" lvl="0" marL="0" rtl="0" algn="l">
              <a:lnSpc>
                <a:spcPct val="90000"/>
              </a:lnSpc>
              <a:spcBef>
                <a:spcPts val="1200"/>
              </a:spcBef>
              <a:spcAft>
                <a:spcPts val="0"/>
              </a:spcAft>
              <a:buClr>
                <a:srgbClr val="C8102E"/>
              </a:buClr>
              <a:buSzPct val="100000"/>
              <a:buFont typeface="Open Sans"/>
              <a:buNone/>
            </a:pPr>
            <a:r>
              <a:rPr lang="en-US">
                <a:solidFill>
                  <a:srgbClr val="C8102E"/>
                </a:solidFill>
                <a:latin typeface="Open Sans"/>
                <a:ea typeface="Open Sans"/>
                <a:cs typeface="Open Sans"/>
                <a:sym typeface="Open Sans"/>
              </a:rPr>
              <a:t>Rating of coal phase-out in the power sector:</a:t>
            </a:r>
            <a:endParaRPr/>
          </a:p>
          <a:p>
            <a:pPr indent="-342900" lvl="0" marL="342900" rtl="0" algn="l">
              <a:lnSpc>
                <a:spcPct val="90000"/>
              </a:lnSpc>
              <a:spcBef>
                <a:spcPts val="1200"/>
              </a:spcBef>
              <a:spcAft>
                <a:spcPts val="0"/>
              </a:spcAft>
              <a:buClr>
                <a:schemeClr val="dk1"/>
              </a:buClr>
              <a:buSzPct val="100000"/>
              <a:buFont typeface="Arial"/>
              <a:buChar char="•"/>
            </a:pPr>
            <a:r>
              <a:rPr lang="en-US">
                <a:latin typeface="Open Sans"/>
                <a:ea typeface="Open Sans"/>
                <a:cs typeface="Open Sans"/>
                <a:sym typeface="Open Sans"/>
              </a:rPr>
              <a:t>After 2018		</a:t>
            </a:r>
            <a:r>
              <a:rPr lang="en-US">
                <a:solidFill>
                  <a:srgbClr val="FAA306"/>
                </a:solidFill>
                <a:latin typeface="Open Sans"/>
                <a:ea typeface="Open Sans"/>
                <a:cs typeface="Open Sans"/>
                <a:sym typeface="Open Sans"/>
              </a:rPr>
              <a:t>MEDIUM</a:t>
            </a:r>
            <a:endParaRPr/>
          </a:p>
        </p:txBody>
      </p:sp>
      <p:sp>
        <p:nvSpPr>
          <p:cNvPr id="573" name="Google Shape;573;p23"/>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74" name="Google Shape;574;p23"/>
          <p:cNvSpPr txBox="1"/>
          <p:nvPr>
            <p:ph idx="2" type="body"/>
          </p:nvPr>
        </p:nvSpPr>
        <p:spPr>
          <a:xfrm>
            <a:off x="663575" y="2016027"/>
            <a:ext cx="4860700" cy="43924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Road ahead</a:t>
            </a:r>
            <a:endParaRPr/>
          </a:p>
        </p:txBody>
      </p:sp>
      <p:sp>
        <p:nvSpPr>
          <p:cNvPr id="575" name="Google Shape;575;p23"/>
          <p:cNvSpPr txBox="1"/>
          <p:nvPr>
            <p:ph idx="4294967295" type="body"/>
          </p:nvPr>
        </p:nvSpPr>
        <p:spPr>
          <a:xfrm>
            <a:off x="8188960" y="5910354"/>
            <a:ext cx="3529770" cy="603315"/>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1"/>
              </a:buClr>
              <a:buSzPts val="1400"/>
              <a:buFont typeface="Open Sans"/>
              <a:buNone/>
            </a:pPr>
            <a:r>
              <a:rPr b="0" i="1" lang="en-US" sz="1400">
                <a:latin typeface="Open Sans"/>
                <a:ea typeface="Open Sans"/>
                <a:cs typeface="Open Sans"/>
                <a:sym typeface="Open Sans"/>
              </a:rPr>
              <a:t>Climate Analytics and NewClimate Institute, Climate Action Tracker, 2021</a:t>
            </a:r>
            <a:endParaRPr/>
          </a:p>
        </p:txBody>
      </p:sp>
      <p:sp>
        <p:nvSpPr>
          <p:cNvPr id="576" name="Google Shape;576;p23"/>
          <p:cNvSpPr/>
          <p:nvPr/>
        </p:nvSpPr>
        <p:spPr>
          <a:xfrm>
            <a:off x="5524275" y="873173"/>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 11_Slide23.mp3" id="577" name="Google Shape;577;p23"/>
          <p:cNvPicPr preferRelativeResize="0"/>
          <p:nvPr/>
        </p:nvPicPr>
        <p:blipFill rotWithShape="1">
          <a:blip r:embed="rId3">
            <a:alphaModFix/>
          </a:blip>
          <a:srcRect b="0" l="0" r="0" t="0"/>
          <a:stretch/>
        </p:blipFill>
        <p:spPr>
          <a:xfrm>
            <a:off x="5595640" y="93741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5000"/>
                                        <p:tgtEl>
                                          <p:spTgt spid="5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24"/>
          <p:cNvSpPr txBox="1"/>
          <p:nvPr>
            <p:ph type="title"/>
          </p:nvPr>
        </p:nvSpPr>
        <p:spPr>
          <a:xfrm>
            <a:off x="663880" y="681037"/>
            <a:ext cx="960191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Lecture 11.4 References</a:t>
            </a:r>
            <a:endParaRPr/>
          </a:p>
        </p:txBody>
      </p:sp>
      <p:sp>
        <p:nvSpPr>
          <p:cNvPr id="583" name="Google Shape;583;p24"/>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84" name="Google Shape;584;p24"/>
          <p:cNvSpPr txBox="1"/>
          <p:nvPr>
            <p:ph idx="1" type="body"/>
          </p:nvPr>
        </p:nvSpPr>
        <p:spPr>
          <a:xfrm>
            <a:off x="663575" y="2082799"/>
            <a:ext cx="5432425" cy="4006915"/>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1600"/>
              <a:buFont typeface="Calibri"/>
              <a:buAutoNum type="arabicPeriod"/>
            </a:pPr>
            <a:r>
              <a:rPr lang="en-US">
                <a:latin typeface="Open Sans"/>
                <a:ea typeface="Open Sans"/>
                <a:cs typeface="Open Sans"/>
                <a:sym typeface="Open Sans"/>
              </a:rPr>
              <a:t>European Commission, A European Green Deal: Striving to be the first climate-neutral continent, 2021, URL: </a:t>
            </a:r>
            <a:r>
              <a:rPr lang="en-US" u="sng">
                <a:solidFill>
                  <a:schemeClr val="hlink"/>
                </a:solidFill>
                <a:latin typeface="Open Sans"/>
                <a:ea typeface="Open Sans"/>
                <a:cs typeface="Open Sans"/>
                <a:sym typeface="Open Sans"/>
                <a:hlinkClick r:id="rId3"/>
              </a:rPr>
              <a:t>https://ec.europa.eu/info/strategy/priorities-2019-2024/european-green-deal_en</a:t>
            </a:r>
            <a:r>
              <a:rPr lang="en-US">
                <a:latin typeface="Open Sans"/>
                <a:ea typeface="Open Sans"/>
                <a:cs typeface="Open Sans"/>
                <a:sym typeface="Open Sans"/>
              </a:rPr>
              <a:t> </a:t>
            </a:r>
            <a:endParaRPr/>
          </a:p>
          <a:p>
            <a:pPr indent="-342900" lvl="0" marL="342900" rtl="0" algn="l">
              <a:lnSpc>
                <a:spcPct val="90000"/>
              </a:lnSpc>
              <a:spcBef>
                <a:spcPts val="1000"/>
              </a:spcBef>
              <a:spcAft>
                <a:spcPts val="0"/>
              </a:spcAft>
              <a:buClr>
                <a:schemeClr val="dk1"/>
              </a:buClr>
              <a:buSzPts val="1600"/>
              <a:buFont typeface="Calibri"/>
              <a:buAutoNum type="arabicPeriod"/>
            </a:pPr>
            <a:r>
              <a:rPr lang="en-US"/>
              <a:t>European Environment Agency, EU Emissions Trading System (ETS) data viewer, 2021, URL: </a:t>
            </a:r>
            <a:r>
              <a:rPr lang="en-US" u="sng">
                <a:solidFill>
                  <a:schemeClr val="hlink"/>
                </a:solidFill>
                <a:hlinkClick r:id="rId4"/>
              </a:rPr>
              <a:t>https://www.eea.europa.eu/data-and-maps/dashboards/emissions-trading-viewer-1</a:t>
            </a:r>
            <a:r>
              <a:rPr lang="en-US"/>
              <a:t> </a:t>
            </a:r>
            <a:endParaRPr/>
          </a:p>
          <a:p>
            <a:pPr indent="-342900" lvl="0" marL="342900" rtl="0" algn="l">
              <a:lnSpc>
                <a:spcPct val="90000"/>
              </a:lnSpc>
              <a:spcBef>
                <a:spcPts val="1000"/>
              </a:spcBef>
              <a:spcAft>
                <a:spcPts val="0"/>
              </a:spcAft>
              <a:buClr>
                <a:schemeClr val="dk1"/>
              </a:buClr>
              <a:buSzPts val="1600"/>
              <a:buFont typeface="Calibri"/>
              <a:buAutoNum type="arabicPeriod"/>
            </a:pPr>
            <a:r>
              <a:rPr lang="en-US"/>
              <a:t>Climate Analytics and NewClimate Institute, Climate Action Tracker, 2021, URL: </a:t>
            </a:r>
            <a:r>
              <a:rPr lang="en-US" u="sng">
                <a:solidFill>
                  <a:schemeClr val="hlink"/>
                </a:solidFill>
                <a:hlinkClick r:id="rId5"/>
              </a:rPr>
              <a:t>https://climateactiontracker.org/countries/eu/</a:t>
            </a:r>
            <a:r>
              <a:rPr lang="en-US"/>
              <a:t> </a:t>
            </a:r>
            <a:endParaRPr/>
          </a:p>
          <a:p>
            <a:pPr indent="-241300" lvl="0" marL="342900" rtl="0" algn="l">
              <a:lnSpc>
                <a:spcPct val="90000"/>
              </a:lnSpc>
              <a:spcBef>
                <a:spcPts val="1000"/>
              </a:spcBef>
              <a:spcAft>
                <a:spcPts val="0"/>
              </a:spcAft>
              <a:buClr>
                <a:schemeClr val="dk1"/>
              </a:buClr>
              <a:buSzPts val="1600"/>
              <a:buFont typeface="Calibri"/>
              <a:buNone/>
            </a:pPr>
            <a:r>
              <a:t/>
            </a:r>
            <a:endParaRP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25"/>
          <p:cNvSpPr txBox="1"/>
          <p:nvPr/>
        </p:nvSpPr>
        <p:spPr>
          <a:xfrm>
            <a:off x="9880486" y="5879794"/>
            <a:ext cx="2050955"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800"/>
              <a:buFont typeface="Open Sans"/>
              <a:buNone/>
            </a:pPr>
            <a:r>
              <a:rPr b="0" i="0" lang="en-US" sz="800" u="none" cap="none" strike="noStrike">
                <a:solidFill>
                  <a:srgbClr val="FFFFFF"/>
                </a:solidFill>
                <a:latin typeface="Open Sans"/>
                <a:ea typeface="Open Sans"/>
                <a:cs typeface="Open Sans"/>
                <a:sym typeface="Open Sans"/>
              </a:rPr>
              <a:t>CCG courses (this will take </a:t>
            </a:r>
            <a:br>
              <a:rPr b="0" i="0" lang="en-US" sz="800" u="none" cap="none" strike="noStrike">
                <a:solidFill>
                  <a:srgbClr val="FFFFFF"/>
                </a:solidFill>
                <a:latin typeface="Open Sans"/>
                <a:ea typeface="Open Sans"/>
                <a:cs typeface="Open Sans"/>
                <a:sym typeface="Open Sans"/>
              </a:rPr>
            </a:br>
            <a:r>
              <a:rPr b="0" i="0" lang="en-US" sz="800" u="none" cap="none" strike="noStrike">
                <a:solidFill>
                  <a:srgbClr val="FFFFFF"/>
                </a:solidFill>
                <a:latin typeface="Open Sans"/>
                <a:ea typeface="Open Sans"/>
                <a:cs typeface="Open Sans"/>
                <a:sym typeface="Open Sans"/>
              </a:rPr>
              <a:t>you to the website link http://www.ClimateCompatibleGrowth.com/teachingmaterials)</a:t>
            </a:r>
            <a:endParaRPr/>
          </a:p>
        </p:txBody>
      </p:sp>
      <p:sp>
        <p:nvSpPr>
          <p:cNvPr id="591" name="Google Shape;591;p25"/>
          <p:cNvSpPr txBox="1"/>
          <p:nvPr/>
        </p:nvSpPr>
        <p:spPr>
          <a:xfrm>
            <a:off x="8772527" y="4889037"/>
            <a:ext cx="318522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800" u="none" cap="none" strike="noStrike">
                <a:solidFill>
                  <a:srgbClr val="FFFFFF"/>
                </a:solidFill>
                <a:latin typeface="Open Sans"/>
                <a:ea typeface="Open Sans"/>
                <a:cs typeface="Open Sans"/>
                <a:sym typeface="Open Sans"/>
              </a:rPr>
              <a:t>Gardumi F. (KTH), Niet T. (SFU), Sridharan V. (KTH)., Shivakumar A. (UNDESA)., Ramos E.P. (KTH)., Alfstad T., (UNDESA) 2021. Lecture 11: Climate policies in CLEWs. Release Version 1.0.  [online presentation]. </a:t>
            </a:r>
            <a:r>
              <a:rPr lang="en-US" sz="800">
                <a:solidFill>
                  <a:schemeClr val="lt1"/>
                </a:solidFill>
                <a:latin typeface="Open Sans"/>
                <a:ea typeface="Open Sans"/>
                <a:cs typeface="Open Sans"/>
                <a:sym typeface="Open Sans"/>
              </a:rPr>
              <a:t>Climate Compatible Growth Programme, United Nations Development Program and United Nations Department of Economic and Social Affairs.</a:t>
            </a:r>
            <a:endParaRPr/>
          </a:p>
        </p:txBody>
      </p:sp>
      <p:grpSp>
        <p:nvGrpSpPr>
          <p:cNvPr id="592" name="Google Shape;592;p25"/>
          <p:cNvGrpSpPr/>
          <p:nvPr/>
        </p:nvGrpSpPr>
        <p:grpSpPr>
          <a:xfrm>
            <a:off x="3339465" y="4126495"/>
            <a:ext cx="1877504" cy="558800"/>
            <a:chOff x="929196" y="5461000"/>
            <a:chExt cx="1877504" cy="558800"/>
          </a:xfrm>
        </p:grpSpPr>
        <p:sp>
          <p:nvSpPr>
            <p:cNvPr id="593" name="Google Shape;593;p25">
              <a:hlinkClick r:id="rId3"/>
            </p:cNvPr>
            <p:cNvSpPr/>
            <p:nvPr/>
          </p:nvSpPr>
          <p:spPr>
            <a:xfrm>
              <a:off x="929196" y="5461000"/>
              <a:ext cx="1877504" cy="558800"/>
            </a:xfrm>
            <a:prstGeom prst="roundRect">
              <a:avLst>
                <a:gd fmla="val 16667" name="adj"/>
              </a:avLst>
            </a:prstGeom>
            <a:solidFill>
              <a:srgbClr val="4E71BD"/>
            </a:solidFill>
            <a:ln cap="flat" cmpd="sng" w="12700">
              <a:solidFill>
                <a:srgbClr val="485E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5"/>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Take Quiz</a:t>
              </a:r>
              <a:endParaRPr/>
            </a:p>
          </p:txBody>
        </p:sp>
        <p:sp>
          <p:nvSpPr>
            <p:cNvPr id="595" name="Google Shape;595;p25">
              <a:hlinkClick r:id="rId4"/>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pic>
        <p:nvPicPr>
          <p:cNvPr descr="Graphical user interface, text" id="600" name="Google Shape;600;p2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01" name="Google Shape;601;p26"/>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Calibri"/>
                <a:ea typeface="Calibri"/>
                <a:cs typeface="Calibri"/>
                <a:sym typeface="Calibri"/>
              </a:rPr>
              <a:t>This document was updated on 10.10.2025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
          <p:cNvSpPr txBox="1"/>
          <p:nvPr>
            <p:ph type="title"/>
          </p:nvPr>
        </p:nvSpPr>
        <p:spPr>
          <a:xfrm>
            <a:off x="663575" y="675243"/>
            <a:ext cx="9423105"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11.1 Direct climate policies</a:t>
            </a:r>
            <a:endParaRPr/>
          </a:p>
        </p:txBody>
      </p:sp>
      <p:sp>
        <p:nvSpPr>
          <p:cNvPr id="299" name="Google Shape;299;p3"/>
          <p:cNvSpPr txBox="1"/>
          <p:nvPr>
            <p:ph idx="2" type="body"/>
          </p:nvPr>
        </p:nvSpPr>
        <p:spPr>
          <a:xfrm>
            <a:off x="663575" y="2910428"/>
            <a:ext cx="4713700" cy="31155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C8102E"/>
              </a:buClr>
              <a:buSzPts val="1800"/>
              <a:buFont typeface="Open Sans SemiBold"/>
              <a:buNone/>
            </a:pPr>
            <a:r>
              <a:rPr lang="en-US" sz="1800">
                <a:solidFill>
                  <a:srgbClr val="C8102E"/>
                </a:solidFill>
                <a:latin typeface="Open Sans SemiBold"/>
                <a:ea typeface="Open Sans SemiBold"/>
                <a:cs typeface="Open Sans SemiBold"/>
                <a:sym typeface="Open Sans SemiBold"/>
              </a:rPr>
              <a:t>A direct cost for emitting</a:t>
            </a:r>
            <a:endParaRPr/>
          </a:p>
          <a:p>
            <a:pPr indent="0" lvl="0" marL="0" rtl="0" algn="l">
              <a:lnSpc>
                <a:spcPct val="90000"/>
              </a:lnSpc>
              <a:spcBef>
                <a:spcPts val="1000"/>
              </a:spcBef>
              <a:spcAft>
                <a:spcPts val="0"/>
              </a:spcAft>
              <a:buClr>
                <a:srgbClr val="C00000"/>
              </a:buClr>
              <a:buSzPts val="1800"/>
              <a:buFont typeface="Open Sans SemiBold"/>
              <a:buNone/>
            </a:pPr>
            <a:r>
              <a:t/>
            </a:r>
            <a:endParaRPr sz="1800">
              <a:solidFill>
                <a:schemeClr val="dk1"/>
              </a:solidFill>
              <a:latin typeface="Open Sans SemiBold"/>
              <a:ea typeface="Open Sans SemiBold"/>
              <a:cs typeface="Open Sans SemiBold"/>
              <a:sym typeface="Open Sans SemiBold"/>
            </a:endParaRPr>
          </a:p>
          <a:p>
            <a:pPr indent="-285750" lvl="0" marL="285750" rtl="0" algn="l">
              <a:lnSpc>
                <a:spcPct val="90000"/>
              </a:lnSpc>
              <a:spcBef>
                <a:spcPts val="1000"/>
              </a:spcBef>
              <a:spcAft>
                <a:spcPts val="0"/>
              </a:spcAft>
              <a:buClr>
                <a:schemeClr val="dk1"/>
              </a:buClr>
              <a:buSzPts val="1800"/>
              <a:buFont typeface="Arial"/>
              <a:buChar char="•"/>
            </a:pPr>
            <a:r>
              <a:rPr lang="en-US" sz="1800">
                <a:solidFill>
                  <a:schemeClr val="dk1"/>
                </a:solidFill>
                <a:latin typeface="Open Sans SemiBold"/>
                <a:ea typeface="Open Sans SemiBold"/>
                <a:cs typeface="Open Sans SemiBold"/>
                <a:sym typeface="Open Sans SemiBold"/>
              </a:rPr>
              <a:t>Generally considered the most ‘economically efficient’ way to regulate carbon</a:t>
            </a:r>
            <a:endParaRPr/>
          </a:p>
          <a:p>
            <a:pPr indent="-285750" lvl="0" marL="285750" rtl="0" algn="l">
              <a:lnSpc>
                <a:spcPct val="90000"/>
              </a:lnSpc>
              <a:spcBef>
                <a:spcPts val="1000"/>
              </a:spcBef>
              <a:spcAft>
                <a:spcPts val="0"/>
              </a:spcAft>
              <a:buClr>
                <a:schemeClr val="dk1"/>
              </a:buClr>
              <a:buSzPts val="1800"/>
              <a:buFont typeface="Arial"/>
              <a:buChar char="•"/>
            </a:pPr>
            <a:r>
              <a:rPr lang="en-US" sz="1800">
                <a:solidFill>
                  <a:schemeClr val="dk1"/>
                </a:solidFill>
                <a:latin typeface="Open Sans SemiBold"/>
                <a:ea typeface="Open Sans SemiBold"/>
                <a:cs typeface="Open Sans SemiBold"/>
                <a:sym typeface="Open Sans SemiBold"/>
              </a:rPr>
              <a:t>By increasing the price of emitting, the supply curve moves up to a higher price, and therefore the equilibrium demand is lower</a:t>
            </a:r>
            <a:endParaRPr/>
          </a:p>
        </p:txBody>
      </p:sp>
      <p:sp>
        <p:nvSpPr>
          <p:cNvPr id="300" name="Google Shape;300;p3"/>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1" name="Google Shape;301;p3"/>
          <p:cNvSpPr txBox="1"/>
          <p:nvPr>
            <p:ph idx="6" type="body"/>
          </p:nvPr>
        </p:nvSpPr>
        <p:spPr>
          <a:xfrm>
            <a:off x="663575" y="2016028"/>
            <a:ext cx="4171950" cy="43924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Carbon tax</a:t>
            </a:r>
            <a:endParaRPr/>
          </a:p>
        </p:txBody>
      </p:sp>
      <p:grpSp>
        <p:nvGrpSpPr>
          <p:cNvPr id="302" name="Google Shape;302;p3"/>
          <p:cNvGrpSpPr/>
          <p:nvPr/>
        </p:nvGrpSpPr>
        <p:grpSpPr>
          <a:xfrm>
            <a:off x="5680197" y="2333194"/>
            <a:ext cx="5373286" cy="3984291"/>
            <a:chOff x="5794496" y="1811964"/>
            <a:chExt cx="5688943" cy="4218795"/>
          </a:xfrm>
        </p:grpSpPr>
        <p:grpSp>
          <p:nvGrpSpPr>
            <p:cNvPr id="303" name="Google Shape;303;p3"/>
            <p:cNvGrpSpPr/>
            <p:nvPr/>
          </p:nvGrpSpPr>
          <p:grpSpPr>
            <a:xfrm>
              <a:off x="5794496" y="1811964"/>
              <a:ext cx="5688943" cy="4016056"/>
              <a:chOff x="5794496" y="1811964"/>
              <a:chExt cx="5688943" cy="4016056"/>
            </a:xfrm>
          </p:grpSpPr>
          <p:cxnSp>
            <p:nvCxnSpPr>
              <p:cNvPr id="304" name="Google Shape;304;p3"/>
              <p:cNvCxnSpPr>
                <a:stCxn id="305" idx="0"/>
              </p:cNvCxnSpPr>
              <p:nvPr/>
            </p:nvCxnSpPr>
            <p:spPr>
              <a:xfrm>
                <a:off x="9186572" y="4217321"/>
                <a:ext cx="0" cy="1221600"/>
              </a:xfrm>
              <a:prstGeom prst="straightConnector1">
                <a:avLst/>
              </a:prstGeom>
              <a:noFill/>
              <a:ln cap="flat" cmpd="sng" w="9525">
                <a:solidFill>
                  <a:schemeClr val="dk1"/>
                </a:solidFill>
                <a:prstDash val="dash"/>
                <a:miter lim="800000"/>
                <a:headEnd len="sm" w="sm" type="none"/>
                <a:tailEnd len="sm" w="sm" type="none"/>
              </a:ln>
            </p:spPr>
          </p:cxnSp>
          <p:cxnSp>
            <p:nvCxnSpPr>
              <p:cNvPr id="306" name="Google Shape;306;p3"/>
              <p:cNvCxnSpPr/>
              <p:nvPr/>
            </p:nvCxnSpPr>
            <p:spPr>
              <a:xfrm>
                <a:off x="8804582" y="3977838"/>
                <a:ext cx="0" cy="1476000"/>
              </a:xfrm>
              <a:prstGeom prst="straightConnector1">
                <a:avLst/>
              </a:prstGeom>
              <a:noFill/>
              <a:ln cap="flat" cmpd="sng" w="9525">
                <a:solidFill>
                  <a:srgbClr val="FF0000"/>
                </a:solidFill>
                <a:prstDash val="dash"/>
                <a:miter lim="800000"/>
                <a:headEnd len="sm" w="sm" type="none"/>
                <a:tailEnd len="sm" w="sm" type="none"/>
              </a:ln>
            </p:spPr>
          </p:cxnSp>
          <p:cxnSp>
            <p:nvCxnSpPr>
              <p:cNvPr id="307" name="Google Shape;307;p3"/>
              <p:cNvCxnSpPr/>
              <p:nvPr/>
            </p:nvCxnSpPr>
            <p:spPr>
              <a:xfrm>
                <a:off x="7235061" y="3999609"/>
                <a:ext cx="1548000" cy="0"/>
              </a:xfrm>
              <a:prstGeom prst="straightConnector1">
                <a:avLst/>
              </a:prstGeom>
              <a:noFill/>
              <a:ln cap="flat" cmpd="sng" w="9525">
                <a:solidFill>
                  <a:srgbClr val="FF0000"/>
                </a:solidFill>
                <a:prstDash val="dash"/>
                <a:miter lim="800000"/>
                <a:headEnd len="sm" w="sm" type="none"/>
                <a:tailEnd len="sm" w="sm" type="none"/>
              </a:ln>
            </p:spPr>
          </p:cxnSp>
          <p:cxnSp>
            <p:nvCxnSpPr>
              <p:cNvPr id="308" name="Google Shape;308;p3"/>
              <p:cNvCxnSpPr/>
              <p:nvPr/>
            </p:nvCxnSpPr>
            <p:spPr>
              <a:xfrm>
                <a:off x="7233083" y="4270764"/>
                <a:ext cx="1980000" cy="0"/>
              </a:xfrm>
              <a:prstGeom prst="straightConnector1">
                <a:avLst/>
              </a:prstGeom>
              <a:noFill/>
              <a:ln cap="flat" cmpd="sng" w="9525">
                <a:solidFill>
                  <a:schemeClr val="dk1"/>
                </a:solidFill>
                <a:prstDash val="dash"/>
                <a:miter lim="800000"/>
                <a:headEnd len="sm" w="sm" type="none"/>
                <a:tailEnd len="sm" w="sm" type="none"/>
              </a:ln>
            </p:spPr>
          </p:cxnSp>
          <p:cxnSp>
            <p:nvCxnSpPr>
              <p:cNvPr id="309" name="Google Shape;309;p3"/>
              <p:cNvCxnSpPr/>
              <p:nvPr/>
            </p:nvCxnSpPr>
            <p:spPr>
              <a:xfrm rot="10800000">
                <a:off x="7232073" y="1966898"/>
                <a:ext cx="0" cy="3472000"/>
              </a:xfrm>
              <a:prstGeom prst="straightConnector1">
                <a:avLst/>
              </a:prstGeom>
              <a:noFill/>
              <a:ln cap="flat" cmpd="sng" w="9525">
                <a:solidFill>
                  <a:schemeClr val="dk1"/>
                </a:solidFill>
                <a:prstDash val="solid"/>
                <a:miter lim="800000"/>
                <a:headEnd len="sm" w="sm" type="none"/>
                <a:tailEnd len="med" w="med" type="triangle"/>
              </a:ln>
            </p:spPr>
          </p:cxnSp>
          <p:cxnSp>
            <p:nvCxnSpPr>
              <p:cNvPr id="310" name="Google Shape;310;p3"/>
              <p:cNvCxnSpPr/>
              <p:nvPr/>
            </p:nvCxnSpPr>
            <p:spPr>
              <a:xfrm>
                <a:off x="7232073" y="5450774"/>
                <a:ext cx="3681351" cy="0"/>
              </a:xfrm>
              <a:prstGeom prst="straightConnector1">
                <a:avLst/>
              </a:prstGeom>
              <a:noFill/>
              <a:ln cap="flat" cmpd="sng" w="9525">
                <a:solidFill>
                  <a:schemeClr val="dk1"/>
                </a:solidFill>
                <a:prstDash val="solid"/>
                <a:miter lim="800000"/>
                <a:headEnd len="sm" w="sm" type="none"/>
                <a:tailEnd len="med" w="med" type="triangle"/>
              </a:ln>
            </p:spPr>
          </p:cxnSp>
          <p:sp>
            <p:nvSpPr>
              <p:cNvPr id="311" name="Google Shape;311;p3"/>
              <p:cNvSpPr/>
              <p:nvPr/>
            </p:nvSpPr>
            <p:spPr>
              <a:xfrm>
                <a:off x="7790213" y="2636330"/>
                <a:ext cx="2256312" cy="2410691"/>
              </a:xfrm>
              <a:custGeom>
                <a:rect b="b" l="l" r="r" t="t"/>
                <a:pathLst>
                  <a:path extrusionOk="0" h="2410691" w="2256312">
                    <a:moveTo>
                      <a:pt x="0" y="2410691"/>
                    </a:moveTo>
                    <a:cubicBezTo>
                      <a:pt x="524493" y="2207820"/>
                      <a:pt x="1048987" y="2004950"/>
                      <a:pt x="1425039" y="1603168"/>
                    </a:cubicBezTo>
                    <a:cubicBezTo>
                      <a:pt x="1801091" y="1201386"/>
                      <a:pt x="2103912" y="318654"/>
                      <a:pt x="2256312" y="0"/>
                    </a:cubicBezTo>
                  </a:path>
                </a:pathLst>
              </a:cu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dk1"/>
                  </a:solidFill>
                  <a:latin typeface="Open Sans"/>
                  <a:ea typeface="Open Sans"/>
                  <a:cs typeface="Open Sans"/>
                  <a:sym typeface="Open Sans"/>
                </a:endParaRPr>
              </a:p>
            </p:txBody>
          </p:sp>
          <p:sp>
            <p:nvSpPr>
              <p:cNvPr id="312" name="Google Shape;312;p3"/>
              <p:cNvSpPr/>
              <p:nvPr/>
            </p:nvSpPr>
            <p:spPr>
              <a:xfrm>
                <a:off x="7740730" y="2076205"/>
                <a:ext cx="2256312" cy="2410691"/>
              </a:xfrm>
              <a:custGeom>
                <a:rect b="b" l="l" r="r" t="t"/>
                <a:pathLst>
                  <a:path extrusionOk="0" h="2410691" w="2256312">
                    <a:moveTo>
                      <a:pt x="0" y="2410691"/>
                    </a:moveTo>
                    <a:cubicBezTo>
                      <a:pt x="524493" y="2207820"/>
                      <a:pt x="1048987" y="2004950"/>
                      <a:pt x="1425039" y="1603168"/>
                    </a:cubicBezTo>
                    <a:cubicBezTo>
                      <a:pt x="1801091" y="1201386"/>
                      <a:pt x="2103912" y="318654"/>
                      <a:pt x="2256312" y="0"/>
                    </a:cubicBezTo>
                  </a:path>
                </a:pathLst>
              </a:cu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dk1"/>
                  </a:solidFill>
                  <a:latin typeface="Open Sans"/>
                  <a:ea typeface="Open Sans"/>
                  <a:cs typeface="Open Sans"/>
                  <a:sym typeface="Open Sans"/>
                </a:endParaRPr>
              </a:p>
            </p:txBody>
          </p:sp>
          <p:sp>
            <p:nvSpPr>
              <p:cNvPr id="313" name="Google Shape;313;p3"/>
              <p:cNvSpPr/>
              <p:nvPr/>
            </p:nvSpPr>
            <p:spPr>
              <a:xfrm>
                <a:off x="7730836" y="2256312"/>
                <a:ext cx="2529445" cy="2624446"/>
              </a:xfrm>
              <a:custGeom>
                <a:rect b="b" l="l" r="r" t="t"/>
                <a:pathLst>
                  <a:path extrusionOk="0" h="2624446" w="2529445">
                    <a:moveTo>
                      <a:pt x="0" y="0"/>
                    </a:moveTo>
                    <a:cubicBezTo>
                      <a:pt x="121722" y="487877"/>
                      <a:pt x="243445" y="975755"/>
                      <a:pt x="665019" y="1413163"/>
                    </a:cubicBezTo>
                    <a:cubicBezTo>
                      <a:pt x="1086593" y="1850571"/>
                      <a:pt x="1808019" y="2237508"/>
                      <a:pt x="2529445" y="2624446"/>
                    </a:cubicBezTo>
                  </a:path>
                </a:pathLst>
              </a:cu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dk1"/>
                  </a:solidFill>
                  <a:latin typeface="Open Sans"/>
                  <a:ea typeface="Open Sans"/>
                  <a:cs typeface="Open Sans"/>
                  <a:sym typeface="Open Sans"/>
                </a:endParaRPr>
              </a:p>
            </p:txBody>
          </p:sp>
          <p:sp>
            <p:nvSpPr>
              <p:cNvPr id="314" name="Google Shape;314;p3"/>
              <p:cNvSpPr txBox="1"/>
              <p:nvPr/>
            </p:nvSpPr>
            <p:spPr>
              <a:xfrm>
                <a:off x="6038214" y="2076205"/>
                <a:ext cx="1063230"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600" u="none" cap="none" strike="noStrike">
                    <a:solidFill>
                      <a:schemeClr val="dk1"/>
                    </a:solidFill>
                    <a:latin typeface="Open Sans"/>
                    <a:ea typeface="Open Sans"/>
                    <a:cs typeface="Open Sans"/>
                    <a:sym typeface="Open Sans"/>
                  </a:rPr>
                  <a:t>Price</a:t>
                </a:r>
                <a:endParaRPr/>
              </a:p>
            </p:txBody>
          </p:sp>
          <p:sp>
            <p:nvSpPr>
              <p:cNvPr id="315" name="Google Shape;315;p3"/>
              <p:cNvSpPr txBox="1"/>
              <p:nvPr/>
            </p:nvSpPr>
            <p:spPr>
              <a:xfrm>
                <a:off x="9345881" y="5458688"/>
                <a:ext cx="1567543"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600" u="none" cap="none" strike="noStrike">
                    <a:solidFill>
                      <a:schemeClr val="dk1"/>
                    </a:solidFill>
                    <a:latin typeface="Open Sans"/>
                    <a:ea typeface="Open Sans"/>
                    <a:cs typeface="Open Sans"/>
                    <a:sym typeface="Open Sans"/>
                  </a:rPr>
                  <a:t>Quantity sold</a:t>
                </a:r>
                <a:endParaRPr/>
              </a:p>
            </p:txBody>
          </p:sp>
          <p:sp>
            <p:nvSpPr>
              <p:cNvPr id="316" name="Google Shape;316;p3"/>
              <p:cNvSpPr txBox="1"/>
              <p:nvPr/>
            </p:nvSpPr>
            <p:spPr>
              <a:xfrm>
                <a:off x="10260281" y="2445537"/>
                <a:ext cx="1223158" cy="6191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cap="none" strike="noStrike">
                    <a:solidFill>
                      <a:schemeClr val="dk1"/>
                    </a:solidFill>
                    <a:latin typeface="Open Sans"/>
                    <a:ea typeface="Open Sans"/>
                    <a:cs typeface="Open Sans"/>
                    <a:sym typeface="Open Sans"/>
                  </a:rPr>
                  <a:t>Supply curve</a:t>
                </a:r>
                <a:endParaRPr sz="1600">
                  <a:solidFill>
                    <a:schemeClr val="dk1"/>
                  </a:solidFill>
                  <a:latin typeface="Open Sans"/>
                  <a:ea typeface="Open Sans"/>
                  <a:cs typeface="Open Sans"/>
                  <a:sym typeface="Open Sans"/>
                </a:endParaRPr>
              </a:p>
            </p:txBody>
          </p:sp>
          <p:sp>
            <p:nvSpPr>
              <p:cNvPr id="317" name="Google Shape;317;p3"/>
              <p:cNvSpPr txBox="1"/>
              <p:nvPr/>
            </p:nvSpPr>
            <p:spPr>
              <a:xfrm>
                <a:off x="7849590" y="1811964"/>
                <a:ext cx="1223158" cy="6191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Open Sans"/>
                    <a:ea typeface="Open Sans"/>
                    <a:cs typeface="Open Sans"/>
                    <a:sym typeface="Open Sans"/>
                  </a:rPr>
                  <a:t>Demand curve</a:t>
                </a:r>
                <a:endParaRPr sz="1600">
                  <a:solidFill>
                    <a:schemeClr val="dk1"/>
                  </a:solidFill>
                  <a:latin typeface="Open Sans"/>
                  <a:ea typeface="Open Sans"/>
                  <a:cs typeface="Open Sans"/>
                  <a:sym typeface="Open Sans"/>
                </a:endParaRPr>
              </a:p>
            </p:txBody>
          </p:sp>
          <p:sp>
            <p:nvSpPr>
              <p:cNvPr id="305" name="Google Shape;305;p3"/>
              <p:cNvSpPr/>
              <p:nvPr/>
            </p:nvSpPr>
            <p:spPr>
              <a:xfrm>
                <a:off x="9132572" y="4217321"/>
                <a:ext cx="108000" cy="10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Open Sans"/>
                  <a:ea typeface="Open Sans"/>
                  <a:cs typeface="Open Sans"/>
                  <a:sym typeface="Open Sans"/>
                </a:endParaRPr>
              </a:p>
            </p:txBody>
          </p:sp>
          <p:sp>
            <p:nvSpPr>
              <p:cNvPr id="318" name="Google Shape;318;p3"/>
              <p:cNvSpPr/>
              <p:nvPr/>
            </p:nvSpPr>
            <p:spPr>
              <a:xfrm>
                <a:off x="8738707" y="3954082"/>
                <a:ext cx="108000" cy="1080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Open Sans"/>
                  <a:ea typeface="Open Sans"/>
                  <a:cs typeface="Open Sans"/>
                  <a:sym typeface="Open Sans"/>
                </a:endParaRPr>
              </a:p>
            </p:txBody>
          </p:sp>
          <p:sp>
            <p:nvSpPr>
              <p:cNvPr id="319" name="Google Shape;319;p3"/>
              <p:cNvSpPr txBox="1"/>
              <p:nvPr/>
            </p:nvSpPr>
            <p:spPr>
              <a:xfrm>
                <a:off x="5794496" y="3796149"/>
                <a:ext cx="1423721"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rgbClr val="FF0000"/>
                    </a:solidFill>
                    <a:latin typeface="Open Sans"/>
                    <a:ea typeface="Open Sans"/>
                    <a:cs typeface="Open Sans"/>
                    <a:sym typeface="Open Sans"/>
                  </a:rPr>
                  <a:t>New price</a:t>
                </a:r>
                <a:endParaRPr sz="1600">
                  <a:solidFill>
                    <a:srgbClr val="FF0000"/>
                  </a:solidFill>
                  <a:latin typeface="Open Sans"/>
                  <a:ea typeface="Open Sans"/>
                  <a:cs typeface="Open Sans"/>
                  <a:sym typeface="Open Sans"/>
                </a:endParaRPr>
              </a:p>
            </p:txBody>
          </p:sp>
        </p:grpSp>
        <p:sp>
          <p:nvSpPr>
            <p:cNvPr id="320" name="Google Shape;320;p3"/>
            <p:cNvSpPr txBox="1"/>
            <p:nvPr/>
          </p:nvSpPr>
          <p:spPr>
            <a:xfrm>
              <a:off x="8111096" y="5411566"/>
              <a:ext cx="1423721" cy="6191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rgbClr val="FF0000"/>
                  </a:solidFill>
                  <a:latin typeface="Open Sans"/>
                  <a:ea typeface="Open Sans"/>
                  <a:cs typeface="Open Sans"/>
                  <a:sym typeface="Open Sans"/>
                </a:rPr>
                <a:t>New </a:t>
              </a:r>
              <a:endParaRPr/>
            </a:p>
            <a:p>
              <a:pPr indent="0" lvl="0" marL="0" marR="0" rtl="0" algn="ctr">
                <a:spcBef>
                  <a:spcPts val="0"/>
                </a:spcBef>
                <a:spcAft>
                  <a:spcPts val="0"/>
                </a:spcAft>
                <a:buNone/>
              </a:pPr>
              <a:r>
                <a:rPr lang="en-US" sz="1600">
                  <a:solidFill>
                    <a:srgbClr val="FF0000"/>
                  </a:solidFill>
                  <a:latin typeface="Open Sans"/>
                  <a:ea typeface="Open Sans"/>
                  <a:cs typeface="Open Sans"/>
                  <a:sym typeface="Open Sans"/>
                </a:rPr>
                <a:t>quantity</a:t>
              </a:r>
              <a:endParaRPr sz="1600">
                <a:solidFill>
                  <a:srgbClr val="FF0000"/>
                </a:solidFill>
                <a:latin typeface="Open Sans"/>
                <a:ea typeface="Open Sans"/>
                <a:cs typeface="Open Sans"/>
                <a:sym typeface="Open Sans"/>
              </a:endParaRPr>
            </a:p>
          </p:txBody>
        </p:sp>
      </p:grpSp>
      <p:sp>
        <p:nvSpPr>
          <p:cNvPr id="321" name="Google Shape;321;p3"/>
          <p:cNvSpPr/>
          <p:nvPr/>
        </p:nvSpPr>
        <p:spPr>
          <a:xfrm>
            <a:off x="7877526" y="1174700"/>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11_Slide3.mp3" id="322" name="Google Shape;322;p3"/>
          <p:cNvPicPr preferRelativeResize="0"/>
          <p:nvPr/>
        </p:nvPicPr>
        <p:blipFill rotWithShape="1">
          <a:blip r:embed="rId3">
            <a:alphaModFix/>
          </a:blip>
          <a:srcRect b="0" l="0" r="0" t="0"/>
          <a:stretch/>
        </p:blipFill>
        <p:spPr>
          <a:xfrm>
            <a:off x="7948891" y="124324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0"/>
                                        <p:tgtEl>
                                          <p:spTgt spid="3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
          <p:cNvSpPr txBox="1"/>
          <p:nvPr>
            <p:ph type="title"/>
          </p:nvPr>
        </p:nvSpPr>
        <p:spPr>
          <a:xfrm>
            <a:off x="663575" y="675243"/>
            <a:ext cx="9423105"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11.1 Direct climate policies</a:t>
            </a:r>
            <a:endParaRPr/>
          </a:p>
        </p:txBody>
      </p:sp>
      <p:sp>
        <p:nvSpPr>
          <p:cNvPr id="329" name="Google Shape;329;p4"/>
          <p:cNvSpPr txBox="1"/>
          <p:nvPr>
            <p:ph idx="2" type="body"/>
          </p:nvPr>
        </p:nvSpPr>
        <p:spPr>
          <a:xfrm>
            <a:off x="663575" y="2910428"/>
            <a:ext cx="4713700" cy="31155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Font typeface="Open Sans SemiBold"/>
              <a:buNone/>
            </a:pPr>
            <a:r>
              <a:rPr lang="en-US" sz="1800">
                <a:solidFill>
                  <a:schemeClr val="dk1"/>
                </a:solidFill>
                <a:latin typeface="Open Sans SemiBold"/>
                <a:ea typeface="Open Sans SemiBold"/>
                <a:cs typeface="Open Sans SemiBold"/>
                <a:sym typeface="Open Sans SemiBold"/>
              </a:rPr>
              <a:t>Largely implemented policy, but:</a:t>
            </a:r>
            <a:endParaRPr/>
          </a:p>
          <a:p>
            <a:pPr indent="-342900" lvl="0" marL="342900" rtl="0" algn="l">
              <a:lnSpc>
                <a:spcPct val="90000"/>
              </a:lnSpc>
              <a:spcBef>
                <a:spcPts val="1000"/>
              </a:spcBef>
              <a:spcAft>
                <a:spcPts val="0"/>
              </a:spcAft>
              <a:buClr>
                <a:srgbClr val="C8102E"/>
              </a:buClr>
              <a:buSzPts val="1800"/>
              <a:buFont typeface="Arial"/>
              <a:buChar char="•"/>
            </a:pPr>
            <a:r>
              <a:rPr b="0" lang="en-US" sz="1800">
                <a:solidFill>
                  <a:srgbClr val="C8102E"/>
                </a:solidFill>
                <a:latin typeface="Open Sans SemiBold"/>
                <a:ea typeface="Open Sans SemiBold"/>
                <a:cs typeface="Open Sans SemiBold"/>
                <a:sym typeface="Open Sans SemiBold"/>
              </a:rPr>
              <a:t>Carbon leakage</a:t>
            </a:r>
            <a:r>
              <a:rPr b="0" lang="en-US" sz="1800">
                <a:solidFill>
                  <a:schemeClr val="dk1"/>
                </a:solidFill>
                <a:latin typeface="Open Sans"/>
                <a:ea typeface="Open Sans"/>
                <a:cs typeface="Open Sans"/>
                <a:sym typeface="Open Sans"/>
              </a:rPr>
              <a:t>: high emitting industries may locate their operations in jurisdictions with lower tax.</a:t>
            </a:r>
            <a:endParaRPr/>
          </a:p>
          <a:p>
            <a:pPr indent="0" lvl="0" marL="0" rtl="0" algn="l">
              <a:lnSpc>
                <a:spcPct val="90000"/>
              </a:lnSpc>
              <a:spcBef>
                <a:spcPts val="1000"/>
              </a:spcBef>
              <a:spcAft>
                <a:spcPts val="0"/>
              </a:spcAft>
              <a:buClr>
                <a:srgbClr val="C00000"/>
              </a:buClr>
              <a:buSzPts val="1800"/>
              <a:buFont typeface="Open Sans SemiBold"/>
              <a:buNone/>
            </a:pPr>
            <a:r>
              <a:t/>
            </a:r>
            <a:endParaRPr b="0" sz="1800">
              <a:solidFill>
                <a:srgbClr val="C8102E"/>
              </a:solidFill>
              <a:latin typeface="Open Sans SemiBold"/>
              <a:ea typeface="Open Sans SemiBold"/>
              <a:cs typeface="Open Sans SemiBold"/>
              <a:sym typeface="Open Sans SemiBold"/>
            </a:endParaRPr>
          </a:p>
          <a:p>
            <a:pPr indent="0" lvl="0" marL="0" rtl="0" algn="l">
              <a:lnSpc>
                <a:spcPct val="90000"/>
              </a:lnSpc>
              <a:spcBef>
                <a:spcPts val="1000"/>
              </a:spcBef>
              <a:spcAft>
                <a:spcPts val="0"/>
              </a:spcAft>
              <a:buClr>
                <a:srgbClr val="C8102E"/>
              </a:buClr>
              <a:buSzPts val="1800"/>
              <a:buFont typeface="Open Sans SemiBold"/>
              <a:buNone/>
            </a:pPr>
            <a:r>
              <a:rPr b="0" lang="en-US" sz="1800">
                <a:solidFill>
                  <a:srgbClr val="C8102E"/>
                </a:solidFill>
                <a:latin typeface="Open Sans SemiBold"/>
                <a:ea typeface="Open Sans SemiBold"/>
                <a:cs typeface="Open Sans SemiBold"/>
                <a:sym typeface="Open Sans SemiBold"/>
              </a:rPr>
              <a:t>Border tax adjustments </a:t>
            </a:r>
            <a:r>
              <a:rPr b="0" lang="en-US" sz="1800">
                <a:solidFill>
                  <a:schemeClr val="dk1"/>
                </a:solidFill>
                <a:latin typeface="Open Sans SemiBold"/>
                <a:ea typeface="Open Sans SemiBold"/>
                <a:cs typeface="Open Sans SemiBold"/>
                <a:sym typeface="Open Sans SemiBold"/>
              </a:rPr>
              <a:t>to counter these: </a:t>
            </a:r>
            <a:r>
              <a:rPr b="0" lang="en-US" sz="1800">
                <a:solidFill>
                  <a:schemeClr val="dk1"/>
                </a:solidFill>
                <a:latin typeface="Open Sans"/>
                <a:ea typeface="Open Sans"/>
                <a:cs typeface="Open Sans"/>
                <a:sym typeface="Open Sans"/>
              </a:rPr>
              <a:t>imports are taxed based on their carbon content.</a:t>
            </a:r>
            <a:endParaRPr/>
          </a:p>
        </p:txBody>
      </p:sp>
      <p:sp>
        <p:nvSpPr>
          <p:cNvPr id="330" name="Google Shape;330;p4"/>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1" name="Google Shape;331;p4"/>
          <p:cNvSpPr txBox="1"/>
          <p:nvPr>
            <p:ph idx="6" type="body"/>
          </p:nvPr>
        </p:nvSpPr>
        <p:spPr>
          <a:xfrm>
            <a:off x="663575" y="2016028"/>
            <a:ext cx="4171950" cy="43924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Carbon tax</a:t>
            </a:r>
            <a:endParaRPr/>
          </a:p>
        </p:txBody>
      </p:sp>
      <p:pic>
        <p:nvPicPr>
          <p:cNvPr id="332" name="Google Shape;332;p4"/>
          <p:cNvPicPr preferRelativeResize="0"/>
          <p:nvPr/>
        </p:nvPicPr>
        <p:blipFill rotWithShape="1">
          <a:blip r:embed="rId3">
            <a:alphaModFix/>
          </a:blip>
          <a:srcRect b="0" l="0" r="0" t="0"/>
          <a:stretch/>
        </p:blipFill>
        <p:spPr>
          <a:xfrm>
            <a:off x="5581559" y="2651125"/>
            <a:ext cx="6013542" cy="3241675"/>
          </a:xfrm>
          <a:prstGeom prst="rect">
            <a:avLst/>
          </a:prstGeom>
          <a:noFill/>
          <a:ln>
            <a:noFill/>
          </a:ln>
        </p:spPr>
      </p:pic>
      <p:sp>
        <p:nvSpPr>
          <p:cNvPr id="333" name="Google Shape;333;p4"/>
          <p:cNvSpPr txBox="1"/>
          <p:nvPr>
            <p:ph idx="7" type="body"/>
          </p:nvPr>
        </p:nvSpPr>
        <p:spPr>
          <a:xfrm>
            <a:off x="663575" y="6063577"/>
            <a:ext cx="5180634" cy="35601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000"/>
              <a:buFont typeface="Open Sans"/>
              <a:buNone/>
            </a:pPr>
            <a:r>
              <a:rPr b="1" lang="en-US"/>
              <a:t>Picture source</a:t>
            </a:r>
            <a:r>
              <a:rPr lang="en-US"/>
              <a:t>: Ranamode, </a:t>
            </a:r>
            <a:r>
              <a:rPr lang="en-US" u="sng">
                <a:solidFill>
                  <a:schemeClr val="hlink"/>
                </a:solidFill>
                <a:hlinkClick r:id="rId4"/>
              </a:rPr>
              <a:t>Picture</a:t>
            </a:r>
            <a:r>
              <a:rPr lang="en-US"/>
              <a:t>, licensed under </a:t>
            </a:r>
            <a:r>
              <a:rPr lang="en-US" u="sng">
                <a:solidFill>
                  <a:schemeClr val="hlink"/>
                </a:solidFill>
                <a:hlinkClick r:id="rId5"/>
              </a:rPr>
              <a:t>CC BY-SA 4.0</a:t>
            </a:r>
            <a:endParaRPr/>
          </a:p>
        </p:txBody>
      </p:sp>
      <p:sp>
        <p:nvSpPr>
          <p:cNvPr id="334" name="Google Shape;334;p4"/>
          <p:cNvSpPr/>
          <p:nvPr/>
        </p:nvSpPr>
        <p:spPr>
          <a:xfrm>
            <a:off x="7877526" y="1174700"/>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11_Slide4.mp3" id="335" name="Google Shape;335;p4"/>
          <p:cNvPicPr preferRelativeResize="0"/>
          <p:nvPr/>
        </p:nvPicPr>
        <p:blipFill rotWithShape="1">
          <a:blip r:embed="rId6">
            <a:alphaModFix/>
          </a:blip>
          <a:srcRect b="0" l="0" r="0" t="0"/>
          <a:stretch/>
        </p:blipFill>
        <p:spPr>
          <a:xfrm>
            <a:off x="7948891" y="124606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
          <p:cNvSpPr txBox="1"/>
          <p:nvPr>
            <p:ph type="title"/>
          </p:nvPr>
        </p:nvSpPr>
        <p:spPr>
          <a:xfrm>
            <a:off x="663880" y="681037"/>
            <a:ext cx="945715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11.1 Direct climate policies</a:t>
            </a:r>
            <a:endParaRPr/>
          </a:p>
        </p:txBody>
      </p:sp>
      <p:sp>
        <p:nvSpPr>
          <p:cNvPr id="342" name="Google Shape;342;p5"/>
          <p:cNvSpPr txBox="1"/>
          <p:nvPr>
            <p:ph idx="1" type="body"/>
          </p:nvPr>
        </p:nvSpPr>
        <p:spPr>
          <a:xfrm>
            <a:off x="663880" y="2582945"/>
            <a:ext cx="10514556" cy="342193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rgbClr val="C8102E"/>
              </a:buClr>
              <a:buSzPts val="2000"/>
              <a:buFont typeface="Arial"/>
              <a:buChar char="•"/>
            </a:pPr>
            <a:r>
              <a:rPr lang="en-US">
                <a:solidFill>
                  <a:srgbClr val="C8102E"/>
                </a:solidFill>
              </a:rPr>
              <a:t>Delayed effects</a:t>
            </a:r>
            <a:r>
              <a:rPr lang="en-US"/>
              <a:t>, due to inertia in the substitution of old emitting technologies</a:t>
            </a:r>
            <a:endParaRPr/>
          </a:p>
          <a:p>
            <a:pPr indent="-342900" lvl="0" marL="342900" rtl="0" algn="l">
              <a:lnSpc>
                <a:spcPct val="90000"/>
              </a:lnSpc>
              <a:spcBef>
                <a:spcPts val="1200"/>
              </a:spcBef>
              <a:spcAft>
                <a:spcPts val="0"/>
              </a:spcAft>
              <a:buClr>
                <a:srgbClr val="C8102E"/>
              </a:buClr>
              <a:buSzPts val="2000"/>
              <a:buFont typeface="Arial"/>
              <a:buChar char="•"/>
            </a:pPr>
            <a:r>
              <a:rPr lang="en-US">
                <a:solidFill>
                  <a:srgbClr val="C8102E"/>
                </a:solidFill>
                <a:latin typeface="Open Sans SemiBold"/>
                <a:ea typeface="Open Sans SemiBold"/>
                <a:cs typeface="Open Sans SemiBold"/>
                <a:sym typeface="Open Sans SemiBold"/>
              </a:rPr>
              <a:t>Unpopular</a:t>
            </a:r>
            <a:r>
              <a:rPr lang="en-US">
                <a:latin typeface="Open Sans SemiBold"/>
                <a:ea typeface="Open Sans SemiBold"/>
                <a:cs typeface="Open Sans SemiBold"/>
                <a:sym typeface="Open Sans SemiBold"/>
              </a:rPr>
              <a:t> – taxes may be unwelcome if not properly explained</a:t>
            </a:r>
            <a:endParaRPr/>
          </a:p>
          <a:p>
            <a:pPr indent="-342900" lvl="0" marL="342900" rtl="0" algn="l">
              <a:lnSpc>
                <a:spcPct val="90000"/>
              </a:lnSpc>
              <a:spcBef>
                <a:spcPts val="1200"/>
              </a:spcBef>
              <a:spcAft>
                <a:spcPts val="0"/>
              </a:spcAft>
              <a:buClr>
                <a:srgbClr val="C8102E"/>
              </a:buClr>
              <a:buSzPts val="2000"/>
              <a:buFont typeface="Arial"/>
              <a:buChar char="•"/>
            </a:pPr>
            <a:r>
              <a:rPr lang="en-US">
                <a:solidFill>
                  <a:srgbClr val="C8102E"/>
                </a:solidFill>
                <a:latin typeface="Open Sans SemiBold"/>
                <a:ea typeface="Open Sans SemiBold"/>
                <a:cs typeface="Open Sans SemiBold"/>
                <a:sym typeface="Open Sans SemiBold"/>
              </a:rPr>
              <a:t>Inequalities</a:t>
            </a:r>
            <a:r>
              <a:rPr lang="en-US">
                <a:latin typeface="Open Sans SemiBold"/>
                <a:ea typeface="Open Sans SemiBold"/>
                <a:cs typeface="Open Sans SemiBold"/>
                <a:sym typeface="Open Sans SemiBold"/>
              </a:rPr>
              <a:t> might be enhanced by flat taxations that are not well thought through</a:t>
            </a:r>
            <a:endParaRPr/>
          </a:p>
          <a:p>
            <a:pPr indent="-342900" lvl="0" marL="342900" rtl="0" algn="l">
              <a:lnSpc>
                <a:spcPct val="90000"/>
              </a:lnSpc>
              <a:spcBef>
                <a:spcPts val="1200"/>
              </a:spcBef>
              <a:spcAft>
                <a:spcPts val="0"/>
              </a:spcAft>
              <a:buClr>
                <a:srgbClr val="C8102E"/>
              </a:buClr>
              <a:buSzPts val="2000"/>
              <a:buFont typeface="Arial"/>
              <a:buChar char="•"/>
            </a:pPr>
            <a:r>
              <a:rPr lang="en-US">
                <a:solidFill>
                  <a:srgbClr val="C8102E"/>
                </a:solidFill>
              </a:rPr>
              <a:t>Effectiveness</a:t>
            </a:r>
            <a:r>
              <a:rPr lang="en-US"/>
              <a:t> depends on how the proceeds are recycled into the economy</a:t>
            </a:r>
            <a:endParaRPr/>
          </a:p>
        </p:txBody>
      </p:sp>
      <p:sp>
        <p:nvSpPr>
          <p:cNvPr id="343" name="Google Shape;343;p5"/>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44" name="Google Shape;344;p5"/>
          <p:cNvSpPr txBox="1"/>
          <p:nvPr>
            <p:ph idx="2" type="body"/>
          </p:nvPr>
        </p:nvSpPr>
        <p:spPr>
          <a:xfrm>
            <a:off x="663575" y="2016027"/>
            <a:ext cx="4860700" cy="43924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Carbon tax</a:t>
            </a:r>
            <a:endParaRPr/>
          </a:p>
        </p:txBody>
      </p:sp>
      <p:sp>
        <p:nvSpPr>
          <p:cNvPr id="345" name="Google Shape;345;p5"/>
          <p:cNvSpPr/>
          <p:nvPr/>
        </p:nvSpPr>
        <p:spPr>
          <a:xfrm>
            <a:off x="7877526" y="1174700"/>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11_Slide5.mp3" id="346" name="Google Shape;346;p5"/>
          <p:cNvPicPr preferRelativeResize="0"/>
          <p:nvPr/>
        </p:nvPicPr>
        <p:blipFill rotWithShape="1">
          <a:blip r:embed="rId3">
            <a:alphaModFix/>
          </a:blip>
          <a:srcRect b="0" l="0" r="0" t="0"/>
          <a:stretch/>
        </p:blipFill>
        <p:spPr>
          <a:xfrm>
            <a:off x="7948891" y="124606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0"/>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6"/>
          <p:cNvSpPr txBox="1"/>
          <p:nvPr>
            <p:ph type="title"/>
          </p:nvPr>
        </p:nvSpPr>
        <p:spPr>
          <a:xfrm>
            <a:off x="663880" y="681037"/>
            <a:ext cx="945715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11.1 Direct climate policies</a:t>
            </a:r>
            <a:endParaRPr/>
          </a:p>
        </p:txBody>
      </p:sp>
      <p:sp>
        <p:nvSpPr>
          <p:cNvPr id="353" name="Google Shape;353;p6"/>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4" name="Google Shape;354;p6"/>
          <p:cNvSpPr txBox="1"/>
          <p:nvPr>
            <p:ph idx="2" type="body"/>
          </p:nvPr>
        </p:nvSpPr>
        <p:spPr>
          <a:xfrm>
            <a:off x="663575" y="2016027"/>
            <a:ext cx="4860700" cy="43924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Emission Trading Scheme</a:t>
            </a:r>
            <a:endParaRPr/>
          </a:p>
        </p:txBody>
      </p:sp>
      <p:sp>
        <p:nvSpPr>
          <p:cNvPr id="355" name="Google Shape;355;p6"/>
          <p:cNvSpPr txBox="1"/>
          <p:nvPr>
            <p:ph idx="4" type="body"/>
          </p:nvPr>
        </p:nvSpPr>
        <p:spPr>
          <a:xfrm>
            <a:off x="663575" y="6072985"/>
            <a:ext cx="5180634" cy="35601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000"/>
              <a:buFont typeface="Open Sans"/>
              <a:buNone/>
            </a:pPr>
            <a:r>
              <a:rPr b="1" lang="en-US"/>
              <a:t>Picture source</a:t>
            </a:r>
            <a:r>
              <a:rPr lang="en-US"/>
              <a:t>: (factory silhouette) Gabriel VanHelsing, </a:t>
            </a:r>
            <a:r>
              <a:rPr lang="en-US" u="sng">
                <a:solidFill>
                  <a:schemeClr val="hlink"/>
                </a:solidFill>
                <a:hlinkClick r:id="rId3"/>
              </a:rPr>
              <a:t>picture</a:t>
            </a:r>
            <a:r>
              <a:rPr lang="en-US"/>
              <a:t>, licensed under </a:t>
            </a:r>
            <a:r>
              <a:rPr lang="en-US" u="sng">
                <a:solidFill>
                  <a:schemeClr val="hlink"/>
                </a:solidFill>
                <a:hlinkClick r:id="rId4"/>
              </a:rPr>
              <a:t>CC0</a:t>
            </a:r>
            <a:endParaRPr/>
          </a:p>
        </p:txBody>
      </p:sp>
      <p:pic>
        <p:nvPicPr>
          <p:cNvPr id="356" name="Google Shape;356;p6"/>
          <p:cNvPicPr preferRelativeResize="0"/>
          <p:nvPr/>
        </p:nvPicPr>
        <p:blipFill rotWithShape="1">
          <a:blip r:embed="rId5">
            <a:alphaModFix/>
          </a:blip>
          <a:srcRect b="0" l="0" r="0" t="0"/>
          <a:stretch/>
        </p:blipFill>
        <p:spPr>
          <a:xfrm>
            <a:off x="2400300" y="2642258"/>
            <a:ext cx="7444606" cy="3129707"/>
          </a:xfrm>
          <a:prstGeom prst="rect">
            <a:avLst/>
          </a:prstGeom>
          <a:noFill/>
          <a:ln>
            <a:noFill/>
          </a:ln>
        </p:spPr>
      </p:pic>
      <p:sp>
        <p:nvSpPr>
          <p:cNvPr id="357" name="Google Shape;357;p6"/>
          <p:cNvSpPr/>
          <p:nvPr/>
        </p:nvSpPr>
        <p:spPr>
          <a:xfrm>
            <a:off x="7877526" y="1174700"/>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11_Slide6.mp3" id="358" name="Google Shape;358;p6"/>
          <p:cNvPicPr preferRelativeResize="0"/>
          <p:nvPr/>
        </p:nvPicPr>
        <p:blipFill rotWithShape="1">
          <a:blip r:embed="rId6">
            <a:alphaModFix/>
          </a:blip>
          <a:srcRect b="0" l="0" r="0" t="0"/>
          <a:stretch/>
        </p:blipFill>
        <p:spPr>
          <a:xfrm>
            <a:off x="7948891" y="124606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7"/>
          <p:cNvSpPr txBox="1"/>
          <p:nvPr>
            <p:ph type="title"/>
          </p:nvPr>
        </p:nvSpPr>
        <p:spPr>
          <a:xfrm>
            <a:off x="663880" y="681037"/>
            <a:ext cx="945715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11.1 Direct climate policies</a:t>
            </a:r>
            <a:endParaRPr/>
          </a:p>
        </p:txBody>
      </p:sp>
      <p:sp>
        <p:nvSpPr>
          <p:cNvPr id="365" name="Google Shape;365;p7"/>
          <p:cNvSpPr txBox="1"/>
          <p:nvPr>
            <p:ph idx="1" type="body"/>
          </p:nvPr>
        </p:nvSpPr>
        <p:spPr>
          <a:xfrm>
            <a:off x="663880" y="2582945"/>
            <a:ext cx="10514556" cy="342193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C8102E"/>
              </a:buClr>
              <a:buSzPts val="2000"/>
              <a:buFont typeface="Open Sans SemiBold"/>
              <a:buNone/>
            </a:pPr>
            <a:r>
              <a:rPr b="0" lang="en-US">
                <a:solidFill>
                  <a:srgbClr val="C8102E"/>
                </a:solidFill>
              </a:rPr>
              <a:t>CONs:</a:t>
            </a:r>
            <a:endParaRPr/>
          </a:p>
          <a:p>
            <a:pPr indent="-342900" lvl="0" marL="342900" rtl="0" algn="l">
              <a:lnSpc>
                <a:spcPct val="90000"/>
              </a:lnSpc>
              <a:spcBef>
                <a:spcPts val="1200"/>
              </a:spcBef>
              <a:spcAft>
                <a:spcPts val="0"/>
              </a:spcAft>
              <a:buClr>
                <a:schemeClr val="dk1"/>
              </a:buClr>
              <a:buSzPts val="2000"/>
              <a:buFont typeface="Arial"/>
              <a:buChar char="•"/>
            </a:pPr>
            <a:r>
              <a:rPr lang="en-US"/>
              <a:t>Offsets can be problematic</a:t>
            </a:r>
            <a:endParaRPr/>
          </a:p>
          <a:p>
            <a:pPr indent="-342900" lvl="0" marL="342900" rtl="0" algn="l">
              <a:lnSpc>
                <a:spcPct val="90000"/>
              </a:lnSpc>
              <a:spcBef>
                <a:spcPts val="1200"/>
              </a:spcBef>
              <a:spcAft>
                <a:spcPts val="0"/>
              </a:spcAft>
              <a:buClr>
                <a:schemeClr val="dk1"/>
              </a:buClr>
              <a:buSzPts val="2000"/>
              <a:buFont typeface="Arial"/>
              <a:buChar char="•"/>
            </a:pPr>
            <a:r>
              <a:rPr lang="en-US"/>
              <a:t>If worst polluters allowed to keep emitting, local air pollution impacts remain</a:t>
            </a:r>
            <a:endParaRPr/>
          </a:p>
          <a:p>
            <a:pPr indent="0" lvl="0" marL="0" rtl="0" algn="l">
              <a:lnSpc>
                <a:spcPct val="90000"/>
              </a:lnSpc>
              <a:spcBef>
                <a:spcPts val="1200"/>
              </a:spcBef>
              <a:spcAft>
                <a:spcPts val="0"/>
              </a:spcAft>
              <a:buClr>
                <a:srgbClr val="C8102E"/>
              </a:buClr>
              <a:buSzPts val="2000"/>
              <a:buFont typeface="Open Sans SemiBold"/>
              <a:buNone/>
            </a:pPr>
            <a:r>
              <a:rPr lang="en-US">
                <a:solidFill>
                  <a:srgbClr val="C8102E"/>
                </a:solidFill>
              </a:rPr>
              <a:t>PROs:</a:t>
            </a:r>
            <a:endParaRPr/>
          </a:p>
          <a:p>
            <a:pPr indent="-342900" lvl="0" marL="342900" rtl="0" algn="l">
              <a:lnSpc>
                <a:spcPct val="90000"/>
              </a:lnSpc>
              <a:spcBef>
                <a:spcPts val="1200"/>
              </a:spcBef>
              <a:spcAft>
                <a:spcPts val="0"/>
              </a:spcAft>
              <a:buClr>
                <a:schemeClr val="dk1"/>
              </a:buClr>
              <a:buSzPts val="2000"/>
              <a:buFont typeface="Arial"/>
              <a:buChar char="•"/>
            </a:pPr>
            <a:r>
              <a:rPr lang="en-US"/>
              <a:t>Economically efficient if same price across jurisdictions</a:t>
            </a:r>
            <a:endParaRPr/>
          </a:p>
          <a:p>
            <a:pPr indent="-342900" lvl="0" marL="342900" rtl="0" algn="l">
              <a:lnSpc>
                <a:spcPct val="90000"/>
              </a:lnSpc>
              <a:spcBef>
                <a:spcPts val="1200"/>
              </a:spcBef>
              <a:spcAft>
                <a:spcPts val="0"/>
              </a:spcAft>
              <a:buClr>
                <a:schemeClr val="dk1"/>
              </a:buClr>
              <a:buSzPts val="2000"/>
              <a:buFont typeface="Arial"/>
              <a:buChar char="•"/>
            </a:pPr>
            <a:r>
              <a:rPr lang="en-US"/>
              <a:t>Floor and ceiling prices for allowances can give some stability (so it partly resembles a carbon tax and is called a hybrid design).</a:t>
            </a:r>
            <a:endParaRPr/>
          </a:p>
          <a:p>
            <a:pPr indent="-342900" lvl="0" marL="342900" rtl="0" algn="l">
              <a:lnSpc>
                <a:spcPct val="90000"/>
              </a:lnSpc>
              <a:spcBef>
                <a:spcPts val="1200"/>
              </a:spcBef>
              <a:spcAft>
                <a:spcPts val="0"/>
              </a:spcAft>
              <a:buClr>
                <a:schemeClr val="dk1"/>
              </a:buClr>
              <a:buSzPts val="2000"/>
              <a:buFont typeface="Arial"/>
              <a:buChar char="•"/>
            </a:pPr>
            <a:r>
              <a:rPr lang="en-US"/>
              <a:t>Benefits from revenue recycling policies (similar to carbon taxes)</a:t>
            </a:r>
            <a:endParaRPr/>
          </a:p>
        </p:txBody>
      </p:sp>
      <p:sp>
        <p:nvSpPr>
          <p:cNvPr id="366" name="Google Shape;366;p7"/>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67" name="Google Shape;367;p7"/>
          <p:cNvSpPr txBox="1"/>
          <p:nvPr>
            <p:ph idx="2" type="body"/>
          </p:nvPr>
        </p:nvSpPr>
        <p:spPr>
          <a:xfrm>
            <a:off x="663575" y="2016027"/>
            <a:ext cx="4860700" cy="43924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Emission Trading Scheme</a:t>
            </a:r>
            <a:endParaRPr/>
          </a:p>
        </p:txBody>
      </p:sp>
      <p:sp>
        <p:nvSpPr>
          <p:cNvPr id="368" name="Google Shape;368;p7"/>
          <p:cNvSpPr/>
          <p:nvPr/>
        </p:nvSpPr>
        <p:spPr>
          <a:xfrm>
            <a:off x="7877526" y="1174700"/>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11_Slide7.mp3" id="369" name="Google Shape;369;p7"/>
          <p:cNvPicPr preferRelativeResize="0"/>
          <p:nvPr/>
        </p:nvPicPr>
        <p:blipFill rotWithShape="1">
          <a:blip r:embed="rId3">
            <a:alphaModFix/>
          </a:blip>
          <a:srcRect b="0" l="0" r="0" t="0"/>
          <a:stretch/>
        </p:blipFill>
        <p:spPr>
          <a:xfrm>
            <a:off x="7948891" y="124606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0"/>
                                        <p:tgtEl>
                                          <p:spTgt spid="3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8"/>
          <p:cNvSpPr txBox="1"/>
          <p:nvPr>
            <p:ph type="title"/>
          </p:nvPr>
        </p:nvSpPr>
        <p:spPr>
          <a:xfrm>
            <a:off x="663880" y="681037"/>
            <a:ext cx="945715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11.2 Indirect climate policies</a:t>
            </a:r>
            <a:endParaRPr/>
          </a:p>
        </p:txBody>
      </p:sp>
      <p:sp>
        <p:nvSpPr>
          <p:cNvPr id="376" name="Google Shape;376;p8"/>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77" name="Google Shape;377;p8"/>
          <p:cNvSpPr txBox="1"/>
          <p:nvPr>
            <p:ph idx="2" type="body"/>
          </p:nvPr>
        </p:nvSpPr>
        <p:spPr>
          <a:xfrm>
            <a:off x="663575" y="2016027"/>
            <a:ext cx="4860700" cy="43924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Renewable Energy Support Schemes</a:t>
            </a:r>
            <a:endParaRPr/>
          </a:p>
        </p:txBody>
      </p:sp>
      <p:pic>
        <p:nvPicPr>
          <p:cNvPr id="378" name="Google Shape;378;p8"/>
          <p:cNvPicPr preferRelativeResize="0"/>
          <p:nvPr/>
        </p:nvPicPr>
        <p:blipFill rotWithShape="1">
          <a:blip r:embed="rId3">
            <a:alphaModFix/>
          </a:blip>
          <a:srcRect b="0" l="0" r="0" t="0"/>
          <a:stretch/>
        </p:blipFill>
        <p:spPr>
          <a:xfrm>
            <a:off x="2071116" y="2624582"/>
            <a:ext cx="8184134" cy="3682318"/>
          </a:xfrm>
          <a:prstGeom prst="rect">
            <a:avLst/>
          </a:prstGeom>
          <a:noFill/>
          <a:ln>
            <a:noFill/>
          </a:ln>
        </p:spPr>
      </p:pic>
      <p:sp>
        <p:nvSpPr>
          <p:cNvPr id="379" name="Google Shape;379;p8"/>
          <p:cNvSpPr/>
          <p:nvPr/>
        </p:nvSpPr>
        <p:spPr>
          <a:xfrm>
            <a:off x="8315937" y="1174700"/>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11_Slide8.mp3" id="380" name="Google Shape;380;p8"/>
          <p:cNvPicPr preferRelativeResize="0"/>
          <p:nvPr/>
        </p:nvPicPr>
        <p:blipFill rotWithShape="1">
          <a:blip r:embed="rId4">
            <a:alphaModFix/>
          </a:blip>
          <a:srcRect b="0" l="0" r="0" t="0"/>
          <a:stretch/>
        </p:blipFill>
        <p:spPr>
          <a:xfrm>
            <a:off x="8387302" y="124606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0"/>
                                        <p:tgtEl>
                                          <p:spTgt spid="3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9"/>
          <p:cNvSpPr txBox="1"/>
          <p:nvPr>
            <p:ph type="title"/>
          </p:nvPr>
        </p:nvSpPr>
        <p:spPr>
          <a:xfrm>
            <a:off x="663880" y="681037"/>
            <a:ext cx="945715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11.2 Indirect climate policies</a:t>
            </a:r>
            <a:endParaRPr/>
          </a:p>
        </p:txBody>
      </p:sp>
      <p:sp>
        <p:nvSpPr>
          <p:cNvPr id="387" name="Google Shape;387;p9"/>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88" name="Google Shape;388;p9"/>
          <p:cNvSpPr txBox="1"/>
          <p:nvPr>
            <p:ph idx="2" type="body"/>
          </p:nvPr>
        </p:nvSpPr>
        <p:spPr>
          <a:xfrm>
            <a:off x="663575" y="2016027"/>
            <a:ext cx="4860700" cy="43924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Renewable Energy Support Schemes</a:t>
            </a:r>
            <a:endParaRPr/>
          </a:p>
        </p:txBody>
      </p:sp>
      <p:pic>
        <p:nvPicPr>
          <p:cNvPr id="389" name="Google Shape;389;p9"/>
          <p:cNvPicPr preferRelativeResize="0"/>
          <p:nvPr/>
        </p:nvPicPr>
        <p:blipFill rotWithShape="1">
          <a:blip r:embed="rId3">
            <a:alphaModFix/>
          </a:blip>
          <a:srcRect b="0" l="0" r="0" t="0"/>
          <a:stretch/>
        </p:blipFill>
        <p:spPr>
          <a:xfrm>
            <a:off x="2077466" y="2629801"/>
            <a:ext cx="8184134" cy="3682318"/>
          </a:xfrm>
          <a:prstGeom prst="rect">
            <a:avLst/>
          </a:prstGeom>
          <a:noFill/>
          <a:ln>
            <a:noFill/>
          </a:ln>
        </p:spPr>
      </p:pic>
      <p:sp>
        <p:nvSpPr>
          <p:cNvPr id="390" name="Google Shape;390;p9"/>
          <p:cNvSpPr/>
          <p:nvPr/>
        </p:nvSpPr>
        <p:spPr>
          <a:xfrm>
            <a:off x="8315937" y="1174700"/>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11_Slide9.mp3" id="391" name="Google Shape;391;p9"/>
          <p:cNvPicPr preferRelativeResize="0"/>
          <p:nvPr/>
        </p:nvPicPr>
        <p:blipFill rotWithShape="1">
          <a:blip r:embed="rId4">
            <a:alphaModFix/>
          </a:blip>
          <a:srcRect b="0" l="0" r="0" t="0"/>
          <a:stretch/>
        </p:blipFill>
        <p:spPr>
          <a:xfrm>
            <a:off x="8387302" y="124606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0"/>
                                        <p:tgtEl>
                                          <p:spTgt spid="3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CG_ppt">
  <a:themeElements>
    <a:clrScheme name="Custom 1">
      <a:dk1>
        <a:srgbClr val="000000"/>
      </a:dk1>
      <a:lt1>
        <a:srgbClr val="FFFFFF"/>
      </a:lt1>
      <a:dk2>
        <a:srgbClr val="44546A"/>
      </a:dk2>
      <a:lt2>
        <a:srgbClr val="E7E6E6"/>
      </a:lt2>
      <a:accent1>
        <a:srgbClr val="012069"/>
      </a:accent1>
      <a:accent2>
        <a:srgbClr val="C8102E"/>
      </a:accent2>
      <a:accent3>
        <a:srgbClr val="CBD3EA"/>
      </a:accent3>
      <a:accent4>
        <a:srgbClr val="5B9BD5"/>
      </a:accent4>
      <a:accent5>
        <a:srgbClr val="4471C3"/>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CG_ppt">
  <a:themeElements>
    <a:clrScheme name="Custom 1">
      <a:dk1>
        <a:srgbClr val="000000"/>
      </a:dk1>
      <a:lt1>
        <a:srgbClr val="FFFFFF"/>
      </a:lt1>
      <a:dk2>
        <a:srgbClr val="44546A"/>
      </a:dk2>
      <a:lt2>
        <a:srgbClr val="E7E6E6"/>
      </a:lt2>
      <a:accent1>
        <a:srgbClr val="012069"/>
      </a:accent1>
      <a:accent2>
        <a:srgbClr val="C8102E"/>
      </a:accent2>
      <a:accent3>
        <a:srgbClr val="CBD3EA"/>
      </a:accent3>
      <a:accent4>
        <a:srgbClr val="5B9BD5"/>
      </a:accent4>
      <a:accent5>
        <a:srgbClr val="4471C3"/>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2021-05-27T14:16:38Z</dcterms:created>
  <dc:creator>Francesco Gardumi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