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339" r:id="rId7"/>
    <p:sldId id="340" r:id="rId8"/>
    <p:sldId id="341" r:id="rId9"/>
    <p:sldId id="342" r:id="rId10"/>
    <p:sldId id="297" r:id="rId11"/>
    <p:sldId id="298" r:id="rId12"/>
    <p:sldId id="264" r:id="rId13"/>
    <p:sldId id="343" r:id="rId14"/>
    <p:sldId id="344" r:id="rId15"/>
    <p:sldId id="345" r:id="rId16"/>
    <p:sldId id="288" r:id="rId17"/>
    <p:sldId id="305" r:id="rId18"/>
    <p:sldId id="346" r:id="rId19"/>
    <p:sldId id="348" r:id="rId20"/>
    <p:sldId id="347" r:id="rId21"/>
    <p:sldId id="292" r:id="rId22"/>
    <p:sldId id="349" r:id="rId23"/>
    <p:sldId id="350" r:id="rId24"/>
    <p:sldId id="308" r:id="rId25"/>
    <p:sldId id="368" r:id="rId26"/>
    <p:sldId id="369"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MmrCSH6bfRSgbDKpeTP4uw==" hashData="2zid7g2/XVulDWQWg3pm8caG0yr6voLy5h+hcEX2mZEx43lMkr2HlQeN0d5LssPU7pLfU5eEmZZZFolg4sULH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4" clrIdx="0"/>
  <p:cmAuthor id="2" name="Flora Charbonnier" initials="FC" lastIdx="2" clrIdx="1"/>
  <p:cmAuthor id="3" name=" " initials="" lastIdx="2"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68"/>
    <p:restoredTop sz="76466"/>
  </p:normalViewPr>
  <p:slideViewPr>
    <p:cSldViewPr snapToGrid="0">
      <p:cViewPr varScale="1">
        <p:scale>
          <a:sx n="93" d="100"/>
          <a:sy n="93" d="100"/>
        </p:scale>
        <p:origin x="1664"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t>11/8/22</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Haga clic para editar los estilos de texto maestro</a:t>
            </a:r>
          </a:p>
          <a:p>
            <a:pPr lvl="1"/>
            <a:r>
              <a:rPr lang="en-GB" noProof="0"/>
              <a:t>Segundo nivel</a:t>
            </a:r>
          </a:p>
          <a:p>
            <a:pPr lvl="2"/>
            <a:r>
              <a:rPr lang="en-GB" noProof="0"/>
              <a:t>Tercer nivel</a:t>
            </a:r>
          </a:p>
          <a:p>
            <a:pPr lvl="3"/>
            <a:r>
              <a:rPr lang="en-GB" noProof="0"/>
              <a:t>Cuarto nivel</a:t>
            </a:r>
          </a:p>
          <a:p>
            <a:pPr lvl="4"/>
            <a:r>
              <a:rPr lang="en-GB" noProof="0"/>
              <a:t>Quinto nivel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t>1</a:t>
            </a:fld>
            <a:endParaRPr lang="en-US" altLang="en-US" dirty="0">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Para pasar del servicio requerido a la cantidad de energía que hay que suministrar, introducimos el concepto de intensidad energética. La intensidad energética denota la cantidad de energía necesaria para producir un determinado servicio. Esto es diferente a la energía útil. Aquí se mide la cantidad de energía necesaria para producir una unidad de un determinado servicio o producto. Por ejemplo, para producir acero, se puede utilizar el carbón como fuente de energía. Si hay que quemar 100 toneladas de carbón para producir 25 toneladas de acero, la intensidad energética es de 4 toneladas de carbón por tonelada de acero producida.</a:t>
            </a:r>
            <a:endParaRPr lang="en-US" dirty="0">
              <a:latin typeface="Open Sans"/>
            </a:endParaRPr>
          </a:p>
          <a:p>
            <a:r>
              <a:rPr lang="en-GB" u="none" strike="noStrike" cap="none" dirty="0">
                <a:effectLst/>
                <a:latin typeface="Open Sans"/>
                <a:sym typeface="Arial"/>
              </a:rPr>
              <a:t>En el sector del transporte, la intensidad energética se calcula en función del servicio prestado. En el caso de los pasajeros, la energía consumida por cada 100 kilómetros recorridos. En el caso del transporte de mercancías, la energía consumida por cada tonelada-kilómetro.</a:t>
            </a:r>
            <a:endParaRPr lang="en-GB" dirty="0">
              <a:latin typeface="Open Sans"/>
            </a:endParaRPr>
          </a:p>
          <a:p>
            <a:endParaRPr lang="en-GB" u="none" strike="noStrike" cap="none" dirty="0">
              <a:effectLst/>
            </a:endParaRPr>
          </a:p>
        </p:txBody>
      </p:sp>
    </p:spTree>
    <p:extLst>
      <p:ext uri="{BB962C8B-B14F-4D97-AF65-F5344CB8AC3E}">
        <p14:creationId xmlns:p14="http://schemas.microsoft.com/office/powerpoint/2010/main" val="308396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El análisis de la demanda energética es el primer paso necesario para cuantificar el objetivo por el que debe trabajar la cadena energética. El análisis de la demanda energética se centra en los tres últimos puntos: ¿Qué productos o servicios se necesitan? ¿Cuánta energía útil se necesita para realizarlos? ¿Cuánta energía final se necesita para producir esa energía útil?</a:t>
            </a:r>
            <a:endParaRPr lang="en-US" dirty="0">
              <a:latin typeface="Open Sans"/>
            </a:endParaRPr>
          </a:p>
          <a:p>
            <a:r>
              <a:rPr lang="en-US" u="none" strike="noStrike" cap="none" dirty="0">
                <a:effectLst/>
                <a:latin typeface="Open Sans"/>
                <a:sym typeface="Arial"/>
              </a:rPr>
              <a:t>Esto tiene consecuencias en el resto de la cadena</a:t>
            </a:r>
            <a:r>
              <a:rPr lang="en-US" dirty="0">
                <a:latin typeface="Open Sans"/>
                <a:sym typeface="Arial"/>
              </a:rPr>
              <a:t>: </a:t>
            </a:r>
            <a:r>
              <a:rPr lang="en-US" u="none" strike="noStrike" cap="none" dirty="0">
                <a:effectLst/>
                <a:latin typeface="Open Sans"/>
                <a:sym typeface="Arial"/>
              </a:rPr>
              <a:t>¿cuánta energía secundaria y primaria se necesita para proporcionar energía final o útil? ¿Cómo se ve afectada la demanda de recursos?</a:t>
            </a:r>
            <a:endParaRPr lang="en-GB" dirty="0"/>
          </a:p>
          <a:p>
            <a:pPr>
              <a:buFontTx/>
              <a:buNone/>
            </a:pPr>
            <a:endParaRPr lang="en-GB" dirty="0"/>
          </a:p>
        </p:txBody>
      </p:sp>
    </p:spTree>
    <p:extLst>
      <p:ext uri="{BB962C8B-B14F-4D97-AF65-F5344CB8AC3E}">
        <p14:creationId xmlns:p14="http://schemas.microsoft.com/office/powerpoint/2010/main" val="184993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Se puede construir un balance energético para representar cada paso entre los flujos de energía en la cadena energética. En cada paso de la cadena energética, hay flujos de energía que entran y flujos de energía que salen en diferentes formas. </a:t>
            </a:r>
            <a:endParaRPr lang="en-US" dirty="0">
              <a:latin typeface="Open Sans"/>
            </a:endParaRPr>
          </a:p>
          <a:p>
            <a:r>
              <a:rPr lang="en-GB" dirty="0">
                <a:latin typeface="Open Sans"/>
              </a:rPr>
              <a:t> </a:t>
            </a:r>
          </a:p>
          <a:p>
            <a:r>
              <a:rPr lang="en-GB" dirty="0">
                <a:latin typeface="Open Sans"/>
              </a:rPr>
              <a:t>Según la ley de conservación de la energía, ésta no puede crearse ni destruirse, sino que sólo puede transformarse o transferirse de una forma a otra. Por lo tanto, el flujo de energía que entra y sale debe ser igual.</a:t>
            </a:r>
          </a:p>
          <a:p>
            <a:r>
              <a:rPr lang="en-GB" dirty="0">
                <a:latin typeface="Open Sans"/>
              </a:rPr>
              <a:t> </a:t>
            </a:r>
          </a:p>
          <a:p>
            <a:r>
              <a:rPr lang="en-GB" dirty="0">
                <a:latin typeface="Open Sans"/>
              </a:rPr>
              <a:t>Sin embargo, hay pérdidas en términos prácticos, ya que no toda la energía de un proceso puede recuperarse en forma utilizable al final del mismo. Por ejemplo, la energía se pierde en forma de calor cuando se utiliza el gas para alimentar una turbina para formar electricidad y cuando se transmite la electricidad en la red, y de nuevo cuando se transforma esa electricidad en luz en una bombilla.</a:t>
            </a:r>
          </a:p>
          <a:p>
            <a:r>
              <a:rPr lang="en-GB" dirty="0">
                <a:latin typeface="Open Sans"/>
              </a:rPr>
              <a:t> </a:t>
            </a:r>
          </a:p>
          <a:p>
            <a:r>
              <a:rPr lang="en-GB" dirty="0">
                <a:latin typeface="Open Sans"/>
              </a:rPr>
              <a:t>Los balances energéticos pueden cuantificar los flujos de diferentes formas de energía que entran y salen de esos procesos en la cadena energética.</a:t>
            </a:r>
          </a:p>
          <a:p>
            <a:r>
              <a:rPr lang="en-GB" dirty="0">
                <a:latin typeface="Open Sans"/>
              </a:rPr>
              <a:t> </a:t>
            </a:r>
          </a:p>
          <a:p>
            <a:r>
              <a:rPr lang="en-GB" dirty="0"/>
              <a:t>El balance energético puede representarse en forma de diagramas de flujo o en forma de matriz. En la clase 3.4 se hablará más sobre este tema.</a:t>
            </a:r>
          </a:p>
        </p:txBody>
      </p:sp>
    </p:spTree>
    <p:extLst>
      <p:ext uri="{BB962C8B-B14F-4D97-AF65-F5344CB8AC3E}">
        <p14:creationId xmlns:p14="http://schemas.microsoft.com/office/powerpoint/2010/main" val="425180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En la tercera minilección vamos a estudiar el concepto de intensidad energética.</a:t>
            </a:r>
          </a:p>
          <a:p>
            <a:r>
              <a:rPr lang="en-US" dirty="0">
                <a:latin typeface="Open Sans"/>
              </a:rPr>
              <a:t> </a:t>
            </a:r>
          </a:p>
          <a:p>
            <a:r>
              <a:rPr lang="en-US" dirty="0">
                <a:latin typeface="Open Sans"/>
              </a:rPr>
              <a:t>Los datos energéticos pueden representarse de varias formas:</a:t>
            </a:r>
          </a:p>
          <a:p>
            <a:r>
              <a:rPr lang="en-US" dirty="0">
                <a:latin typeface="Open Sans"/>
              </a:rPr>
              <a:t>Las unidades físicas representan la cantidad física del tipo de energía. Por ejemplo, barriles para los productos petrolíferos líquidos, </a:t>
            </a:r>
            <a:r>
              <a:rPr lang="en-US" dirty="0" err="1">
                <a:latin typeface="Open Sans"/>
              </a:rPr>
              <a:t>metros cúbicos </a:t>
            </a:r>
            <a:r>
              <a:rPr lang="en-US" dirty="0">
                <a:latin typeface="Open Sans"/>
              </a:rPr>
              <a:t>para el gas natural, toneladas para el carbón, kilovatios hora para la electricidad.</a:t>
            </a:r>
          </a:p>
          <a:p>
            <a:r>
              <a:rPr lang="en-US" dirty="0">
                <a:latin typeface="Open Sans"/>
              </a:rPr>
              <a:t>Las unidades de energía representan una conversión de las unidades físicas a una unidad energética común. Por ejemplo, Gigajulios, tonelada de petróleo equivalente, Tera calorías, y otras. </a:t>
            </a:r>
            <a:endParaRPr lang="en-GB" dirty="0">
              <a:latin typeface="Open Sans"/>
            </a:endParaRPr>
          </a:p>
          <a:p>
            <a:r>
              <a:rPr lang="en-US" dirty="0">
                <a:latin typeface="Open Sans"/>
              </a:rPr>
              <a:t>La comunicación de datos energéticos en estas unidades requiere la conversión de las cantidades físicas en cantidades de energía basadas en el contenido energético del combustible.</a:t>
            </a:r>
          </a:p>
          <a:p>
            <a:r>
              <a:rPr lang="en-US" dirty="0">
                <a:latin typeface="Open Sans"/>
              </a:rPr>
              <a:t>Por ejemplo, supongamos que un determinado tipo de carbón contiene 25 gigajulios por tonelada. Por tanto, 100 toneladas de carbón representan 2500 gigajulios de energía. Así se calcula el contenido energético (o C.E.) como se muestra en la diapositiva.</a:t>
            </a:r>
          </a:p>
          <a:p>
            <a:r>
              <a:rPr lang="en-US" dirty="0">
                <a:latin typeface="Open Sans"/>
              </a:rPr>
              <a:t>La ventaja de utilizar estas unidades energéticas es que permite comparar diferentes tipos de energía sobre una base común.</a:t>
            </a:r>
          </a:p>
          <a:p>
            <a:r>
              <a:rPr lang="en-US" dirty="0">
                <a:latin typeface="Open Sans"/>
              </a:rPr>
              <a:t>El contenido energético es una característica física del material energético y está directamente relacionado con la calidad del combustible. Como ya se ha mostrado, se utiliza para traducir las unidades físicas en unidades energéticas.</a:t>
            </a:r>
          </a:p>
          <a:p>
            <a:endParaRPr lang="en-GB" dirty="0"/>
          </a:p>
          <a:p>
            <a:endParaRPr lang="en-US" dirty="0"/>
          </a:p>
        </p:txBody>
      </p:sp>
    </p:spTree>
    <p:extLst>
      <p:ext uri="{BB962C8B-B14F-4D97-AF65-F5344CB8AC3E}">
        <p14:creationId xmlns:p14="http://schemas.microsoft.com/office/powerpoint/2010/main" val="2585566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Los datos energéticos pueden representarse de varias formas. Hay varias unidades de energía, y se pueden convertir de una a otra. </a:t>
            </a:r>
          </a:p>
          <a:p>
            <a:r>
              <a:rPr lang="en-US" dirty="0">
                <a:latin typeface="Open Sans"/>
              </a:rPr>
              <a:t>Esta es una tabla de conversión de unidades. Como ejemplo, se muestra cómo utilizarla para convertir de Mega Joules a kilo vatios hora.</a:t>
            </a:r>
          </a:p>
          <a:p>
            <a:r>
              <a:rPr lang="en-US" dirty="0">
                <a:latin typeface="Open Sans"/>
              </a:rPr>
              <a:t>El julio es una unidad de energía derivada del Sistema Internacional de Unidades. Es igual a la energía transferida a un objeto cuando una fuerza de un newton actúa sobre ese objeto en la dirección del movimiento de la fuerza a través de una distancia de un </a:t>
            </a:r>
            <a:r>
              <a:rPr lang="en-US" dirty="0" err="1">
                <a:latin typeface="Open Sans"/>
              </a:rPr>
              <a:t>metro</a:t>
            </a:r>
            <a:r>
              <a:rPr lang="en-US" dirty="0">
                <a:latin typeface="Open Sans"/>
              </a:rPr>
              <a:t>.</a:t>
            </a:r>
          </a:p>
          <a:p>
            <a:r>
              <a:rPr lang="en-US" dirty="0">
                <a:latin typeface="Open Sans"/>
              </a:rPr>
              <a:t>Un megajulio es un millón de julios o 10 a la potencia de 6 julios. Un tera Joule es 10 a la potencia de 12 Joules.</a:t>
            </a:r>
          </a:p>
          <a:p>
            <a:r>
              <a:rPr lang="en-US" dirty="0">
                <a:latin typeface="Open Sans"/>
              </a:rPr>
              <a:t>El vatio es una unidad de potencia, es decir, la tasa de utilización de la energía. Un vatio equivale a un julio por segundo.</a:t>
            </a:r>
          </a:p>
          <a:p>
            <a:r>
              <a:rPr lang="en-US" dirty="0">
                <a:latin typeface="Open Sans"/>
              </a:rPr>
              <a:t>El kilovatio-hora equivale a una potencia de 1000 vatios mantenida durante una hora. En otras palabras, un kilovatio-hora es la energía que equivale a 1000 julios por segundo durante una hora.</a:t>
            </a:r>
          </a:p>
        </p:txBody>
      </p:sp>
    </p:spTree>
    <p:extLst>
      <p:ext uri="{BB962C8B-B14F-4D97-AF65-F5344CB8AC3E}">
        <p14:creationId xmlns:p14="http://schemas.microsoft.com/office/powerpoint/2010/main" val="139465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La intensidad energética es un poderoso indicador. Nos permite, por ejemplo, comparar la eficiencia de las industrias de distintos países.</a:t>
            </a:r>
            <a:endParaRPr lang="en-US" dirty="0">
              <a:latin typeface="Open Sans"/>
            </a:endParaRPr>
          </a:p>
          <a:p>
            <a:r>
              <a:rPr lang="en-GB" dirty="0">
                <a:latin typeface="Open Sans"/>
              </a:rPr>
              <a:t>Supongamos que en el país A, la industria siderúrgica utiliza 4 toneladas de carbón para producir una tonelada de acero. Pero en el país B, sólo utilizan 3,8 toneladas de carbón para producir la misma tonelada de acero. </a:t>
            </a:r>
          </a:p>
          <a:p>
            <a:r>
              <a:rPr lang="en-GB" dirty="0">
                <a:latin typeface="Open Sans"/>
              </a:rPr>
              <a:t>Podemos decir que la industria siderúrgica del país B es un 5% más eficiente que la del país A.</a:t>
            </a:r>
          </a:p>
          <a:p>
            <a:r>
              <a:rPr lang="en-GB" dirty="0">
                <a:latin typeface="Open Sans"/>
              </a:rPr>
              <a:t>Pero depende de la calidad del carbón que utilicen. Especialmente de las características físicas del contenido energético.</a:t>
            </a:r>
          </a:p>
          <a:p>
            <a:r>
              <a:rPr lang="en-GB" dirty="0">
                <a:latin typeface="Open Sans"/>
              </a:rPr>
              <a:t>Si el contenido energético del carbón en el país A es de 25 Gigajulios por tonelada de carbón, mientras que en el país B es de 30 Gigajulios por tonelada, la intensidad energética en el país A es menor que en el país B. Por lo tanto, la industria siderúrgica del país A es alrededor de un 12% más eficiente que la industria del país B. </a:t>
            </a:r>
          </a:p>
          <a:p>
            <a:r>
              <a:rPr lang="en-GB" dirty="0">
                <a:latin typeface="Open Sans"/>
              </a:rPr>
              <a:t>Este ejemplo muestra la importancia de utilizar unidades físicas comunes para realizar comparaciones de forma correcta. </a:t>
            </a:r>
          </a:p>
        </p:txBody>
      </p:sp>
    </p:spTree>
    <p:extLst>
      <p:ext uri="{BB962C8B-B14F-4D97-AF65-F5344CB8AC3E}">
        <p14:creationId xmlns:p14="http://schemas.microsoft.com/office/powerpoint/2010/main" val="172077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Utilizando la intensidad energética por unidad de producto producido, es posible comparar diferentes tipos de industrias. Esto es eficaz cuando se comparan dos industrias pesadas, como la del acero y la del vidrio, que producen ambas toneladas de un producto. Sin embargo, puede ser menos útil cuando se comparan industrias pesadas con industrias ligeras como la electrónica. ¿Debe medirse la producción de la industria electrónica en toneladas? ¿No es mejor considerar, por ejemplo, los miles de chips producidos? La misma pregunta puede hacerse para la industria textil, donde probablemente sea mejor medir la producción en metros de tejido.</a:t>
            </a:r>
            <a:endParaRPr lang="en-US" dirty="0">
              <a:latin typeface="Open Sans"/>
            </a:endParaRPr>
          </a:p>
          <a:p>
            <a:r>
              <a:rPr lang="en-GB" dirty="0">
                <a:latin typeface="Open Sans"/>
              </a:rPr>
              <a:t>La cuestión puede extenderse a hacer comparaciones entre diferentes sectores productivos. Se puede hablar de toneladas de arroz, pero es muy poco habitual hablar de toneladas de hamburguesas con queso.</a:t>
            </a:r>
          </a:p>
          <a:p>
            <a:r>
              <a:rPr lang="en-GB" dirty="0">
                <a:latin typeface="Open Sans"/>
              </a:rPr>
              <a:t>El problema se resuelve fácilmente cambiando la unidad del servicio prestado por la energía en una unidad común. </a:t>
            </a:r>
          </a:p>
          <a:p>
            <a:r>
              <a:rPr lang="en-GB" dirty="0">
                <a:latin typeface="Open Sans"/>
              </a:rPr>
              <a:t>El número de unidades monetarias producidas, o la cantidad de valor añadido, son las unidades más naturales para hacer este tipo de comparaciones. Por lo tanto, generalmente se habla de la intensidad energética de la P.D.G..</a:t>
            </a:r>
          </a:p>
        </p:txBody>
      </p:sp>
    </p:spTree>
    <p:extLst>
      <p:ext uri="{BB962C8B-B14F-4D97-AF65-F5344CB8AC3E}">
        <p14:creationId xmlns:p14="http://schemas.microsoft.com/office/powerpoint/2010/main" val="296496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La relación entre el uso de energía y el Producto Interior Bruto, o P.I.B., también se denomina intensidad energética agregada, o intensidad energética de toda la economía. La relación entre el uso de energía y el PIB indica la energía total que se utiliza para apoyar la actividad económica y social. Representa un agregado del uso de energía, resultante de una amplia gama de actividades de producción y consumo. La intensidad energética, calculada como unidades de energía por unidad de P.D.G., se utiliza ampliamente como medida de la eficiencia energética de la economía de un país. Pero no es un indicador ideal de la eficiencia energética, la sostenibilidad del uso de la energía o el desarrollo tecnológico. </a:t>
            </a:r>
            <a:endParaRPr lang="en-US" dirty="0">
              <a:latin typeface="Open Sans"/>
            </a:endParaRPr>
          </a:p>
          <a:p>
            <a:r>
              <a:rPr lang="en-GB" dirty="0">
                <a:latin typeface="Open Sans"/>
              </a:rPr>
              <a:t>Este indicador depende de las intensidades energéticas de los sectores o actividades, pero también de factores como el clima, la geografía y la estructura de la economía. Por lo tanto, los cambios en el ratio a lo largo del tiempo están influidos por factores que no están relacionados con los cambios en la eficiencia energética (como los cambios en la estructura económica). Por ello, es importante complementar el indicador de uso de energía por P.D.G. con las intensidades energéticas desagregadas por sectores, ya que estos indicadores desagregados representan mejor la evolución de la eficiencia energética.</a:t>
            </a:r>
          </a:p>
        </p:txBody>
      </p:sp>
    </p:spTree>
    <p:extLst>
      <p:ext uri="{BB962C8B-B14F-4D97-AF65-F5344CB8AC3E}">
        <p14:creationId xmlns:p14="http://schemas.microsoft.com/office/powerpoint/2010/main" val="216793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En la cuarta minilección, veremos ahora el concepto de equilibrio energético. Habrá más información sobre este tema en la conferencia 4.</a:t>
            </a:r>
          </a:p>
          <a:p>
            <a:r>
              <a:rPr lang="en-US" dirty="0">
                <a:latin typeface="Open Sans"/>
              </a:rPr>
              <a:t>El balance energético es una representación que establece el equilibrio del sistema energético. </a:t>
            </a:r>
          </a:p>
          <a:p>
            <a:r>
              <a:rPr lang="en-US" dirty="0">
                <a:latin typeface="Open Sans"/>
              </a:rPr>
              <a:t>El balance se establece entre las entradas de energía por tipo de vector energético o combustible, y las salidas por sector de consumo.</a:t>
            </a:r>
          </a:p>
          <a:p>
            <a:r>
              <a:rPr lang="en-US" dirty="0">
                <a:latin typeface="Open Sans"/>
              </a:rPr>
              <a:t>El balance energético puede reflejar los flujos de energía de un vector energético específico o la combinación total de energía. Las existencias de cada vector energético fluyen hacia donde se consumen. En este ejemplo, los combustibles fósiles son los vectores energéticos y los consumidores son las centrales eléctricas, la industria y los hogares.</a:t>
            </a:r>
          </a:p>
          <a:p>
            <a:r>
              <a:rPr lang="en-US" dirty="0">
                <a:latin typeface="Open Sans"/>
              </a:rPr>
              <a:t>En el sistema energético, a medida que se produce energía, se producen pérdidas. </a:t>
            </a:r>
          </a:p>
          <a:p>
            <a:r>
              <a:rPr lang="en-US" dirty="0">
                <a:latin typeface="Open Sans"/>
              </a:rPr>
              <a:t>El balance energético le ayuda a llevar la cuenta de estos cambios y pérdidas. </a:t>
            </a:r>
          </a:p>
          <a:p>
            <a:r>
              <a:rPr lang="en-US" dirty="0">
                <a:latin typeface="Open Sans"/>
              </a:rPr>
              <a:t>Los datos energéticos originales se convertirán en una unidad energética común.</a:t>
            </a:r>
          </a:p>
        </p:txBody>
      </p:sp>
    </p:spTree>
    <p:extLst>
      <p:ext uri="{BB962C8B-B14F-4D97-AF65-F5344CB8AC3E}">
        <p14:creationId xmlns:p14="http://schemas.microsoft.com/office/powerpoint/2010/main" val="337747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Este diagrama muestra un ejemplo de balance energético en forma de diagrama de flujo. Esta forma es más aplicable cuando se requiere una presentación cualitativa.</a:t>
            </a:r>
            <a:endParaRPr lang="en-US" dirty="0">
              <a:latin typeface="Open Sans"/>
            </a:endParaRPr>
          </a:p>
          <a:p>
            <a:r>
              <a:rPr lang="en-GB" dirty="0">
                <a:latin typeface="Open Sans"/>
              </a:rPr>
              <a:t>A cada fuente primaria se han sumado las importaciones y se han restado las pérdidas y las exportaciones. En este caso van a parar a las centrales eléctricas, que producen la electricidad final.</a:t>
            </a:r>
          </a:p>
          <a:p>
            <a:r>
              <a:rPr lang="en-GB" dirty="0">
                <a:latin typeface="Open Sans"/>
              </a:rPr>
              <a:t>El balance energético también tiene que tener en cuenta las importaciones de electricidad de redes extranjeras, y la electricidad no procedente de combustibles fósiles, y por supuesto, las pérdidas de transmisión. </a:t>
            </a:r>
          </a:p>
        </p:txBody>
      </p:sp>
    </p:spTree>
    <p:extLst>
      <p:ext uri="{BB962C8B-B14F-4D97-AF65-F5344CB8AC3E}">
        <p14:creationId xmlns:p14="http://schemas.microsoft.com/office/powerpoint/2010/main" val="278805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Los resultados de aprendizaje previstos para esta conferencia son los siguientes </a:t>
            </a:r>
          </a:p>
          <a:p>
            <a:pPr>
              <a:spcBef>
                <a:spcPts val="0"/>
              </a:spcBef>
              <a:spcAft>
                <a:spcPts val="0"/>
              </a:spcAft>
            </a:pPr>
            <a:r>
              <a:rPr lang="en-GB" dirty="0">
                <a:latin typeface="Open Sans"/>
              </a:rPr>
              <a:t>estar familiarizado con la terminología básica de la energía, </a:t>
            </a:r>
          </a:p>
          <a:p>
            <a:pPr>
              <a:spcBef>
                <a:spcPts val="0"/>
              </a:spcBef>
              <a:spcAft>
                <a:spcPts val="0"/>
              </a:spcAft>
            </a:pPr>
            <a:r>
              <a:rPr lang="en-GB" dirty="0">
                <a:latin typeface="Open Sans"/>
              </a:rPr>
              <a:t>aprender el concepto de la cadena energética, </a:t>
            </a:r>
          </a:p>
          <a:p>
            <a:pPr>
              <a:spcBef>
                <a:spcPts val="0"/>
              </a:spcBef>
              <a:spcAft>
                <a:spcPts val="0"/>
              </a:spcAft>
            </a:pPr>
            <a:r>
              <a:rPr lang="en-GB" dirty="0">
                <a:latin typeface="Open Sans"/>
              </a:rPr>
              <a:t>ser capaz de comparar las intensidades energéticas y </a:t>
            </a:r>
          </a:p>
          <a:p>
            <a:pPr>
              <a:spcBef>
                <a:spcPts val="0"/>
              </a:spcBef>
              <a:spcAft>
                <a:spcPts val="0"/>
              </a:spcAft>
            </a:pPr>
            <a:r>
              <a:rPr lang="en-GB" dirty="0">
                <a:latin typeface="Open Sans"/>
              </a:rPr>
              <a:t>comprender los equilibrios energéticos. </a:t>
            </a:r>
            <a:endParaRPr lang="en-US" dirty="0">
              <a:latin typeface="Open Sans"/>
            </a:endParaRPr>
          </a:p>
        </p:txBody>
      </p:sp>
    </p:spTree>
    <p:extLst>
      <p:ext uri="{BB962C8B-B14F-4D97-AF65-F5344CB8AC3E}">
        <p14:creationId xmlns:p14="http://schemas.microsoft.com/office/powerpoint/2010/main" val="537539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Para la presentación cuantitativa detallada de los balances energéticos, el formato tabular es más adecuado. </a:t>
            </a:r>
            <a:endParaRPr lang="en-US" dirty="0">
              <a:latin typeface="Open Sans"/>
            </a:endParaRPr>
          </a:p>
          <a:p>
            <a:r>
              <a:rPr lang="en-GB" dirty="0">
                <a:latin typeface="Open Sans"/>
              </a:rPr>
              <a:t>El Balance Energético es una matriz que incluye en las columnas las formas de energía, y en las filas las transacciones energéticas: Primaria, Transformaciones, y consumo por sectores. Si se dispone de información, el balance energético también puede mostrar el consumo por usos. </a:t>
            </a:r>
          </a:p>
          <a:p>
            <a:r>
              <a:rPr lang="en-US" dirty="0"/>
              <a:t>La tabla de balance energético tiene tres componentes principales: La sección de suministro, la sección de conversión y la sección de consumos y usos.</a:t>
            </a:r>
            <a:endParaRPr lang="en-GB" dirty="0"/>
          </a:p>
        </p:txBody>
      </p:sp>
    </p:spTree>
    <p:extLst>
      <p:ext uri="{BB962C8B-B14F-4D97-AF65-F5344CB8AC3E}">
        <p14:creationId xmlns:p14="http://schemas.microsoft.com/office/powerpoint/2010/main" val="615409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La sección de oferta incluye la producción nacional, el balance de importaciones y exportaciones y las existencias.</a:t>
            </a:r>
            <a:endParaRPr lang="en-US" dirty="0">
              <a:latin typeface="Open Sans"/>
            </a:endParaRPr>
          </a:p>
          <a:p>
            <a:r>
              <a:rPr lang="en-GB" dirty="0">
                <a:latin typeface="Open Sans"/>
              </a:rPr>
              <a:t>La sección de conversión incluye las plantas de transformación de energía primaria, como refinerías, centrales eléctricas, plantas de carbón y otros grandes centros de transformación. Esta sección debe mostrar las pérdidas que se han producido en el proceso de conversión, transporte y distribución.</a:t>
            </a:r>
          </a:p>
          <a:p>
            <a:r>
              <a:rPr lang="en-US" dirty="0">
                <a:latin typeface="Open Sans"/>
              </a:rPr>
              <a:t>La sección de usos y consumo muestra el consumo por sectores y subsectores de la economía. Si se dispone de información, se puede mostrar el consumo por usos.</a:t>
            </a:r>
            <a:endParaRPr lang="en-GB" dirty="0"/>
          </a:p>
        </p:txBody>
      </p:sp>
    </p:spTree>
    <p:extLst>
      <p:ext uri="{BB962C8B-B14F-4D97-AF65-F5344CB8AC3E}">
        <p14:creationId xmlns:p14="http://schemas.microsoft.com/office/powerpoint/2010/main" val="988859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Podría haber tablas de balance energético parciales. Por ejemplo, para una forma de energía específica, por sector, por consumidor e incluso por uso final. </a:t>
            </a:r>
            <a:endParaRPr lang="en-US" dirty="0">
              <a:latin typeface="Open Sans"/>
            </a:endParaRPr>
          </a:p>
          <a:p>
            <a:r>
              <a:rPr lang="en-GB" dirty="0">
                <a:latin typeface="Open Sans"/>
              </a:rPr>
              <a:t>Esta diapositiva ofrece un ejemplo de un balance energético, construido para el consumo total de energía final por combustibles y por usos finales en los sectores domésticos. Muestra la cantidad de cada combustible en unidades energéticas consumidas en cada categoría de uso final.</a:t>
            </a:r>
          </a:p>
          <a:p>
            <a:r>
              <a:rPr lang="en-GB" dirty="0">
                <a:latin typeface="Open Sans"/>
              </a:rPr>
              <a:t>Este tipo de análisis es útil para definir los objetivos políticos adecuados, por ejemplo para priorizar las inversiones en eficiencia energética para el uso final específico.</a:t>
            </a:r>
          </a:p>
          <a:p>
            <a:endParaRPr lang="en-GB" dirty="0">
              <a:latin typeface="Open Sans"/>
            </a:endParaRPr>
          </a:p>
          <a:p>
            <a:r>
              <a:rPr lang="en-GB" dirty="0">
                <a:latin typeface="Open Sans"/>
              </a:rPr>
              <a:t>Con esto concluye la lección 3 sobre la cadena energética.</a:t>
            </a:r>
          </a:p>
        </p:txBody>
      </p:sp>
    </p:spTree>
    <p:extLst>
      <p:ext uri="{BB962C8B-B14F-4D97-AF65-F5344CB8AC3E}">
        <p14:creationId xmlns:p14="http://schemas.microsoft.com/office/powerpoint/2010/main" val="20206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Empezaremos por definir algunos términos clave de la terminología energética. </a:t>
            </a:r>
            <a:endParaRPr lang="en-US" dirty="0">
              <a:latin typeface="Open Sans"/>
            </a:endParaRPr>
          </a:p>
          <a:p>
            <a:r>
              <a:rPr lang="en-GB" dirty="0">
                <a:latin typeface="Open Sans"/>
              </a:rPr>
              <a:t>Las reservas y los recursos energéticos son el primer paso de la cadena energética. Pueden dividirse entre recursos energéticos agotables y renovables.</a:t>
            </a:r>
          </a:p>
          <a:p>
            <a:r>
              <a:rPr lang="en-GB" dirty="0">
                <a:latin typeface="Open Sans"/>
              </a:rPr>
              <a:t>Los recursos agotables son aquellos en los que la totalidad de las existencias disminuye cada vez que se utiliza el recurso y no aumentan a lo largo de la escala temporal relevante para la toma de decisiones económicas. Algunos ejemplos son los depósitos de carbón, petróleo o minerales. Por ejemplo, el petróleo tarda unos 50 millones de años en formarse. La reposición no es relevante para la escala temporal de la economía humana. Por lo tanto, en términos prácticos, se dice que el petróleo es agotable. Otros ejemplos son el carbón y los minerales. Hablamos de reservas o recursos para referirnos al material que aún no se ha extraído. Los recursos suelen referirse a toda la cantidad de material energético y las reservas a la parte del recurso que es técnica y económicamente recuperable. Hay que tener en cuenta que esta parte de material recuperable depende de los avances tecnológicos y de la dinámica del mercado. Si los precios del petróleo disminuyen, la parte económicamente recuperable se reduce.</a:t>
            </a:r>
          </a:p>
          <a:p>
            <a:r>
              <a:rPr lang="en-GB" dirty="0">
                <a:latin typeface="Open Sans"/>
              </a:rPr>
              <a:t> </a:t>
            </a:r>
          </a:p>
          <a:p>
            <a:r>
              <a:rPr lang="en-GB" dirty="0">
                <a:latin typeface="Open Sans"/>
              </a:rPr>
              <a:t>En cambio, los recursos energéticos renovables se reponen en la misma escala de tiempo que se utilizan. Algunos ejemplos son la energía hidráulica, solar y eólica, y el uso de la biomasa. Sin embargo, hay que tener en cuenta que los recursos energéticos renovables pueden dejar de serlo si se degrada el medio ambiente. Por ejemplo, la energía hidráulica es renovable siempre que la infraestructura no provoque un exceso de sedimentación que limite el flujo de agua. Los recursos de biomasa, como los árboles, son renovables siempre que los cortemos a un ritmo inferior al de su crecimiento, de modo que las existencias totales no disminuyan con el paso de los años. </a:t>
            </a:r>
          </a:p>
          <a:p>
            <a:endParaRPr lang="en-GB" sz="1100" dirty="0"/>
          </a:p>
        </p:txBody>
      </p:sp>
    </p:spTree>
    <p:extLst>
      <p:ext uri="{BB962C8B-B14F-4D97-AF65-F5344CB8AC3E}">
        <p14:creationId xmlns:p14="http://schemas.microsoft.com/office/powerpoint/2010/main" val="170119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La producción de energía primaria se refiere a la cantidad de material energético que se extrae de las reservas durante un periodo de tiempo determinado. Algunos ejemplos son la producción de petróleo crudo (puede medirse en barriles, también conocidos como </a:t>
            </a:r>
            <a:r>
              <a:rPr lang="en-US" dirty="0" err="1">
                <a:latin typeface="Open Sans"/>
              </a:rPr>
              <a:t>b.b.l.</a:t>
            </a:r>
            <a:r>
              <a:rPr lang="en-US" dirty="0">
                <a:latin typeface="Open Sans"/>
              </a:rPr>
              <a:t>, por día), la producción de gas natural (puede medirse en metros cúbicos por día), la producción de carbón (puede medirse en toneladas por año).</a:t>
            </a:r>
          </a:p>
          <a:p>
            <a:r>
              <a:rPr lang="en-US" dirty="0">
                <a:latin typeface="Open Sans"/>
              </a:rPr>
              <a:t> </a:t>
            </a:r>
          </a:p>
          <a:p>
            <a:pPr>
              <a:spcBef>
                <a:spcPct val="0"/>
              </a:spcBef>
            </a:pPr>
            <a:r>
              <a:rPr lang="en-US" dirty="0">
                <a:latin typeface="Open Sans"/>
              </a:rPr>
              <a:t>La producción de energía secundaria es la cantidad de energía que se convierte de una forma a otra y que es apta para ser entregada a los usuarios finales. Algunos ejemplos son los productos petrolíferos (gasolina, gasóleo, fuel) que se procesan a partir del petróleo crudo, la electricidad que puede generarse a partir del carbón y el etanol que puede convertirse a partir del maíz.  La producción de energía secundaria se mide en la puerta del proveedor de energía (por ejemplo, en la puerta de la refinería, en la puerta de la central eléctrica).</a:t>
            </a:r>
          </a:p>
        </p:txBody>
      </p:sp>
    </p:spTree>
    <p:extLst>
      <p:ext uri="{BB962C8B-B14F-4D97-AF65-F5344CB8AC3E}">
        <p14:creationId xmlns:p14="http://schemas.microsoft.com/office/powerpoint/2010/main" val="146830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El consumo final de energía es la cantidad de energía adquirida por los usuarios finales. Es la energía que llega a la puerta del consumidor final y excluye la que utiliza el propio sector energético. Se diferencia de la producción secundaria de energía </a:t>
            </a:r>
            <a:r>
              <a:rPr lang="en-US" dirty="0">
                <a:latin typeface="Open Sans"/>
                <a:sym typeface="Arial"/>
              </a:rPr>
              <a:t>porque incluye </a:t>
            </a:r>
            <a:r>
              <a:rPr lang="en-US" u="none" strike="noStrike" cap="none" dirty="0">
                <a:effectLst/>
                <a:latin typeface="Open Sans"/>
                <a:sym typeface="Arial"/>
              </a:rPr>
              <a:t>las pérdidas en el transporte de la energía desde el proveedor hasta el usuario final. Por ejemplo, las </a:t>
            </a:r>
            <a:r>
              <a:rPr lang="en-US" dirty="0">
                <a:latin typeface="Open Sans"/>
                <a:sym typeface="Arial"/>
              </a:rPr>
              <a:t>pérdidas en el </a:t>
            </a:r>
            <a:r>
              <a:rPr lang="en-US" u="none" strike="noStrike" cap="none" dirty="0">
                <a:effectLst/>
                <a:latin typeface="Open Sans"/>
                <a:sym typeface="Arial"/>
              </a:rPr>
              <a:t>transporte y la distribución de la electricidad reducen la cantidad de energía disponible para la compra por parte de los consumidores</a:t>
            </a:r>
            <a:r>
              <a:rPr lang="en-US" dirty="0">
                <a:latin typeface="Open Sans"/>
                <a:sym typeface="Arial"/>
              </a:rPr>
              <a:t>.</a:t>
            </a:r>
            <a:endParaRPr lang="en-US" dirty="0">
              <a:latin typeface="Open Sans"/>
            </a:endParaRPr>
          </a:p>
          <a:p>
            <a:r>
              <a:rPr lang="en-US" u="none" strike="noStrike" cap="none" dirty="0">
                <a:effectLst/>
                <a:latin typeface="Open Sans"/>
                <a:sym typeface="Arial"/>
              </a:rPr>
              <a:t>El consumo de energía final excluye la energía utilizada por el sector energético, incluida la destinada a las entregas, y la transformación. También excluye el combustible transformado en las centrales eléctricas de los productores industriales de automóviles y el coque transformado en gas de alto horno cuando no forma parte del consumo industrial global sino del sector de la transformación</a:t>
            </a:r>
            <a:r>
              <a:rPr lang="en-US" dirty="0">
                <a:latin typeface="Open Sans"/>
                <a:sym typeface="Arial"/>
              </a:rPr>
              <a:t>.</a:t>
            </a:r>
            <a:endParaRPr lang="en-US" dirty="0">
              <a:latin typeface="Open Sans"/>
            </a:endParaRPr>
          </a:p>
          <a:p>
            <a:r>
              <a:rPr lang="en-US" u="none" strike="noStrike" cap="none" dirty="0">
                <a:effectLst/>
                <a:latin typeface="Open Sans"/>
                <a:sym typeface="Arial"/>
              </a:rPr>
              <a:t>El consumo final de energía abarca las cantidades consumidas por los hogares, el comercio, la administración pública, los servicios, la industria, la agricultura, el transporte por carretera, el transporte aéreo y la pesca. </a:t>
            </a:r>
            <a:endParaRPr lang="en-US" dirty="0">
              <a:latin typeface="Open Sans"/>
            </a:endParaRPr>
          </a:p>
          <a:p>
            <a:br>
              <a:rPr lang="en-US" dirty="0"/>
            </a:br>
            <a:endParaRPr lang="en-US">
              <a:latin typeface="Open Sans"/>
            </a:endParaRPr>
          </a:p>
          <a:p>
            <a:endParaRPr lang="en-US" sz="1100" u="none" strike="noStrike" cap="none">
              <a:solidFill>
                <a:srgbClr val="00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907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sym typeface="Arial"/>
              </a:rPr>
              <a:t>La demanda de energía útil es la forma de energía que se utiliza después de la conversión final al consumidor para su uso respectivo. </a:t>
            </a:r>
            <a:r>
              <a:rPr lang="en-US" u="none" strike="noStrike" cap="none" dirty="0">
                <a:effectLst/>
                <a:latin typeface="Open Sans"/>
                <a:sym typeface="Arial"/>
              </a:rPr>
              <a:t>En la conversión final, la electricidad se convierte</a:t>
            </a:r>
            <a:r>
              <a:rPr lang="en-US" dirty="0">
                <a:latin typeface="Open Sans"/>
                <a:sym typeface="Arial"/>
              </a:rPr>
              <a:t>, </a:t>
            </a:r>
            <a:r>
              <a:rPr lang="en-US" u="none" strike="noStrike" cap="none" dirty="0">
                <a:effectLst/>
                <a:latin typeface="Open Sans"/>
                <a:sym typeface="Arial"/>
              </a:rPr>
              <a:t>por ejemplo, en luz, energía mecánica o calor.</a:t>
            </a:r>
            <a:endParaRPr lang="en-US" dirty="0">
              <a:latin typeface="Open Sans"/>
              <a:sym typeface="Arial"/>
            </a:endParaRPr>
          </a:p>
          <a:p>
            <a:r>
              <a:rPr lang="en-US" u="none" strike="noStrike" cap="none" dirty="0">
                <a:effectLst/>
                <a:latin typeface="Open Sans"/>
                <a:sym typeface="Arial"/>
              </a:rPr>
              <a:t>Por ejemplo, el calor para cocinar, la energía contenida en el vapor de las calderas industriales</a:t>
            </a:r>
            <a:r>
              <a:rPr lang="en-US" dirty="0">
                <a:latin typeface="Open Sans"/>
                <a:sym typeface="Arial"/>
              </a:rPr>
              <a:t>, la </a:t>
            </a:r>
            <a:r>
              <a:rPr lang="en-US" u="none" strike="noStrike" cap="none" dirty="0">
                <a:effectLst/>
                <a:latin typeface="Open Sans"/>
                <a:sym typeface="Arial"/>
              </a:rPr>
              <a:t>fuerza motriz de los vehículos, etc. La demanda de energía útil se diferencia del consumo de energía final por la eficiencia de los equipos utilizados</a:t>
            </a:r>
            <a:r>
              <a:rPr lang="en-US" dirty="0">
                <a:latin typeface="Open Sans"/>
                <a:sym typeface="Arial"/>
              </a:rPr>
              <a:t>.</a:t>
            </a:r>
            <a:endParaRPr lang="en-GB" dirty="0">
              <a:latin typeface="Open Sans"/>
            </a:endParaRPr>
          </a:p>
          <a:p>
            <a:r>
              <a:rPr lang="en-US" u="none" strike="noStrike" cap="none" dirty="0">
                <a:effectLst/>
                <a:latin typeface="Open Sans"/>
                <a:sym typeface="Arial"/>
              </a:rPr>
              <a:t>Este es un ejemplo de la relación entre el consumo de energía final </a:t>
            </a:r>
            <a:r>
              <a:rPr lang="en-US" dirty="0">
                <a:latin typeface="Open Sans"/>
                <a:sym typeface="Arial"/>
              </a:rPr>
              <a:t>(o C.E.F.) </a:t>
            </a:r>
            <a:r>
              <a:rPr lang="en-US" u="none" strike="noStrike" cap="none" dirty="0">
                <a:effectLst/>
                <a:latin typeface="Open Sans"/>
                <a:sym typeface="Arial"/>
              </a:rPr>
              <a:t>y la demanda de energía útil </a:t>
            </a:r>
            <a:r>
              <a:rPr lang="en-US" dirty="0">
                <a:latin typeface="Open Sans"/>
                <a:sym typeface="Arial"/>
              </a:rPr>
              <a:t>(o D.E.U.), </a:t>
            </a:r>
            <a:r>
              <a:rPr lang="en-US" u="none" strike="noStrike" cap="none" dirty="0">
                <a:effectLst/>
                <a:latin typeface="Open Sans"/>
                <a:sym typeface="Arial"/>
              </a:rPr>
              <a:t>la energía final se utiliza </a:t>
            </a:r>
            <a:r>
              <a:rPr lang="en-US" dirty="0">
                <a:latin typeface="Open Sans"/>
                <a:sym typeface="Arial"/>
              </a:rPr>
              <a:t>como </a:t>
            </a:r>
            <a:r>
              <a:rPr lang="en-US" u="none" strike="noStrike" cap="none" dirty="0">
                <a:effectLst/>
                <a:latin typeface="Open Sans"/>
                <a:sym typeface="Arial"/>
              </a:rPr>
              <a:t>entrada para la máquina, cuya eficiencia termodinámica expresada en porcentaje determinará la energía útil.</a:t>
            </a:r>
            <a:r>
              <a:rPr lang="en-US" dirty="0">
                <a:latin typeface="Open Sans"/>
                <a:sym typeface="Arial"/>
              </a:rPr>
              <a:t> Esta relación se puede calcular mediante la fórmula que aparece en la diapositiva, la demanda de energía útil es igual a la eficiencia multiplicada por el consumo de energía final.</a:t>
            </a:r>
            <a:endParaRPr lang="en-GB" dirty="0">
              <a:latin typeface="Open Sans"/>
            </a:endParaRPr>
          </a:p>
        </p:txBody>
      </p:sp>
    </p:spTree>
    <p:extLst>
      <p:ext uri="{BB962C8B-B14F-4D97-AF65-F5344CB8AC3E}">
        <p14:creationId xmlns:p14="http://schemas.microsoft.com/office/powerpoint/2010/main" val="210762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Los productos y servicios prestados son el uso final para el que se consume la energía. Generalmente no se mide en unidades de energía, sino en algunas unidades físicas.  Algunos ejemplos son los kilómetros recorridos por los automóviles, las toneladas de producción de acero o la superficie de los edificios que se calientan o enfrían. </a:t>
            </a:r>
            <a:endParaRPr lang="en-US" dirty="0">
              <a:latin typeface="Open Sans"/>
            </a:endParaRPr>
          </a:p>
          <a:p>
            <a:r>
              <a:rPr lang="en-GB" dirty="0">
                <a:latin typeface="Open Sans"/>
              </a:rPr>
              <a:t> </a:t>
            </a:r>
          </a:p>
          <a:p>
            <a:r>
              <a:rPr lang="en-GB" dirty="0">
                <a:latin typeface="Open Sans"/>
              </a:rPr>
              <a:t>La energía es una demanda derivada. El consumidor no valora la cantidad de energía que llega a su puerta, sino el servicio que puede obtener de ella. El uso de la energía y el valor del servicio no siempre son proporcionales. El </a:t>
            </a:r>
            <a:r>
              <a:rPr lang="en-GB" sz="1200" b="0" i="0" kern="1200" dirty="0">
                <a:solidFill>
                  <a:schemeClr val="tx1"/>
                </a:solidFill>
                <a:effectLst/>
                <a:latin typeface="Open Sans" panose="020B0606030504020204" pitchFamily="34" charset="0"/>
                <a:ea typeface="+mn-ea"/>
                <a:cs typeface="+mn-cs"/>
              </a:rPr>
              <a:t>mismo servicio energético puede obtenerse utilizando diferentes cantidades de energía si, por ejemplo, se utiliza más energía conduciendo hasta el proveedor del servicio en lugar de obtenerlo a distancia</a:t>
            </a:r>
            <a:r>
              <a:rPr lang="en-GB" dirty="0">
                <a:effectLst/>
                <a:latin typeface="Open Sans"/>
              </a:rPr>
              <a:t>. </a:t>
            </a:r>
            <a:r>
              <a:rPr lang="en-GB" dirty="0">
                <a:latin typeface="Open Sans"/>
              </a:rPr>
              <a:t>El objetivo del suministro de energía son siempre los productos finales y los servicios prestados. </a:t>
            </a:r>
          </a:p>
        </p:txBody>
      </p:sp>
    </p:spTree>
    <p:extLst>
      <p:ext uri="{BB962C8B-B14F-4D97-AF65-F5344CB8AC3E}">
        <p14:creationId xmlns:p14="http://schemas.microsoft.com/office/powerpoint/2010/main" val="350552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Los componentes del sistema energético están unidos por la cadena energética. </a:t>
            </a:r>
            <a:endParaRPr lang="en-US" dirty="0">
              <a:latin typeface="Open Sans"/>
            </a:endParaRPr>
          </a:p>
          <a:p>
            <a:r>
              <a:rPr lang="en-GB" dirty="0">
                <a:latin typeface="Open Sans"/>
              </a:rPr>
              <a:t>La extracción vincula los recursos a la energía primaria. Hay que tener en cuenta que no todos los recursos energéticos tienen que ser extraídos. El agua que fluye y el sol, por ejemplo, son formas de energía primaria ya disponibles. Esta energía primaria se convierte en energía secundaria. Por ejemplo, el petróleo se convierte en gasóleo y queroseno, el agua corriente en electricidad. La energía secundaria se transmite hasta el punto de uso de la energía, lo que supone costes y pérdidas. La energía final que llega a los consumidores se convierte en energía útil, por ejemplo, el gas o la electricidad se convierten en calor utilizable en los hogares.</a:t>
            </a:r>
          </a:p>
        </p:txBody>
      </p:sp>
    </p:spTree>
    <p:extLst>
      <p:ext uri="{BB962C8B-B14F-4D97-AF65-F5344CB8AC3E}">
        <p14:creationId xmlns:p14="http://schemas.microsoft.com/office/powerpoint/2010/main" val="1880226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La cadena energética también puede pensarse al revés, desde la perspectiva del suministro. Nos importa menos el suministro de una cantidad de energía que el de unos servicios. Por lo tanto, podemos empezar con las necesidades socioeconómicas que pretendemos satisfacer y trabajar hacia atrás para determinar las implicaciones de la cadena energética. </a:t>
            </a:r>
            <a:endParaRPr lang="en-US" dirty="0">
              <a:latin typeface="Open Sans"/>
            </a:endParaRPr>
          </a:p>
          <a:p>
            <a:r>
              <a:rPr lang="en-GB" dirty="0">
                <a:latin typeface="Open Sans"/>
              </a:rPr>
              <a:t>A partir de las necesidades socioeconómicas, se puede determinar la demanda de energía útil.</a:t>
            </a:r>
          </a:p>
          <a:p>
            <a:r>
              <a:rPr lang="en-GB" dirty="0">
                <a:latin typeface="Open Sans"/>
              </a:rPr>
              <a:t>La demanda de energía útil determina a su vez las necesidades de energía final. La cantidad de energía final determina la cantidad de energía primaria necesaria.</a:t>
            </a:r>
          </a:p>
          <a:p>
            <a:r>
              <a:rPr lang="en-GB" dirty="0">
                <a:latin typeface="Open Sans"/>
              </a:rPr>
              <a:t>Por último, las necesidades de energía primaria pueden satisfacerse con los recursos existentes, o con importaciones. </a:t>
            </a:r>
          </a:p>
        </p:txBody>
      </p:sp>
    </p:spTree>
    <p:extLst>
      <p:ext uri="{BB962C8B-B14F-4D97-AF65-F5344CB8AC3E}">
        <p14:creationId xmlns:p14="http://schemas.microsoft.com/office/powerpoint/2010/main" val="3222870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11/8/22</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11/8/22</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11/8/22</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11/8/22</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11/8/22</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11/8/22</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Haga clic para editar el estilo del título principal</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Haga clic para editar los estilos de texto maestro</a:t>
            </a:r>
          </a:p>
          <a:p>
            <a:pPr lvl="1"/>
            <a:r>
              <a:rPr lang="en-GB" altLang="en-US"/>
              <a:t>Segundo nivel</a:t>
            </a:r>
          </a:p>
          <a:p>
            <a:pPr lvl="2"/>
            <a:r>
              <a:rPr lang="en-GB" altLang="en-US"/>
              <a:t>Tercer nivel</a:t>
            </a:r>
          </a:p>
          <a:p>
            <a:pPr lvl="3"/>
            <a:r>
              <a:rPr lang="en-GB" altLang="en-US"/>
              <a:t>Cuarto nivel</a:t>
            </a:r>
          </a:p>
          <a:p>
            <a:pPr lvl="4"/>
            <a:r>
              <a:rPr lang="en-GB" altLang="en-US"/>
              <a:t>Quinto nivel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t>11/8/22</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7.jpe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29.jpeg"/><Relationship Id="rId4" Type="http://schemas.openxmlformats.org/officeDocument/2006/relationships/notesSlide" Target="../notesSlides/notesSlide11.xml"/><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4.emf"/><Relationship Id="rId5" Type="http://schemas.openxmlformats.org/officeDocument/2006/relationships/package" Target="../embeddings/Microsoft_Excel_Worksheet.xlsx"/><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5.png"/><Relationship Id="rId5" Type="http://schemas.openxmlformats.org/officeDocument/2006/relationships/hyperlink" Target="http://www.clker.com/clipart-factory.html"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jpe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svg"/><Relationship Id="rId11"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notesSlide" Target="../notesSlides/notesSlide7.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notesSlide" Target="../notesSlides/notesSlide8.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5E7509F-8B2B-451C-B414-A7673FF489C6}"/>
              </a:ext>
            </a:extLst>
          </p:cNvPr>
          <p:cNvPicPr>
            <a:picLocks noChangeAspect="1"/>
          </p:cNvPicPr>
          <p:nvPr/>
        </p:nvPicPr>
        <p:blipFill>
          <a:blip r:embed="rId5"/>
          <a:stretch>
            <a:fillRect/>
          </a:stretch>
        </p:blipFill>
        <p:spPr>
          <a:xfrm>
            <a:off x="0" y="-54"/>
            <a:ext cx="12192000" cy="6858108"/>
          </a:xfrm>
          <a:prstGeom prst="rect">
            <a:avLst/>
          </a:prstGeom>
        </p:spPr>
      </p:pic>
      <p:sp>
        <p:nvSpPr>
          <p:cNvPr id="4" name="TextBox 1">
            <a:extLst>
              <a:ext uri="{FF2B5EF4-FFF2-40B4-BE49-F238E27FC236}">
                <a16:creationId xmlns:a16="http://schemas.microsoft.com/office/drawing/2014/main" id="{6E5A0476-46C4-44F3-88DE-83D35A4D8365}"/>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563008" y="4206896"/>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Arial" panose="020B0604020202020204" pitchFamily="34" charset="0"/>
                <a:ea typeface="Open Sans ExtraBold"/>
                <a:cs typeface="Arial" panose="020B0604020202020204" pitchFamily="34" charset="0"/>
              </a:rPr>
              <a:t>LECTURA 3</a:t>
            </a:r>
            <a:r>
              <a:rPr lang="en-ZA" altLang="en-US" sz="4400" b="1" dirty="0">
                <a:latin typeface="Arial" panose="020B0604020202020204" pitchFamily="34" charset="0"/>
                <a:ea typeface="Open Sans ExtraBold"/>
                <a:cs typeface="Arial" panose="020B0604020202020204" pitchFamily="34" charset="0"/>
              </a:rPr>
              <a:t> </a:t>
            </a:r>
            <a:br>
              <a:rPr lang="en-ZA" altLang="en-US" sz="4400" b="1" dirty="0">
                <a:latin typeface="Arial" panose="020B0604020202020204" pitchFamily="34" charset="0"/>
                <a:ea typeface="Open Sans ExtraBold"/>
                <a:cs typeface="Arial" panose="020B0604020202020204" pitchFamily="34" charset="0"/>
              </a:rPr>
            </a:br>
            <a:r>
              <a:rPr lang="en-GB" altLang="en-US" sz="4400" b="1" dirty="0">
                <a:latin typeface="Arial" panose="020B0604020202020204" pitchFamily="34" charset="0"/>
                <a:cs typeface="Arial" panose="020B0604020202020204" pitchFamily="34" charset="0"/>
              </a:rPr>
              <a:t>LA CADENA ENERGÉTICA</a:t>
            </a:r>
            <a:endParaRPr lang="en-US" altLang="en-US" sz="4400" b="1" dirty="0">
              <a:latin typeface="Arial" panose="020B0604020202020204" pitchFamily="34" charset="0"/>
              <a:ea typeface="Open Sans ExtraBold"/>
              <a:cs typeface="Arial" panose="020B0604020202020204" pitchFamily="34" charset="0"/>
            </a:endParaRPr>
          </a:p>
        </p:txBody>
      </p:sp>
      <p:sp>
        <p:nvSpPr>
          <p:cNvPr id="6" name="TextBox 5">
            <a:extLst>
              <a:ext uri="{FF2B5EF4-FFF2-40B4-BE49-F238E27FC236}">
                <a16:creationId xmlns:a16="http://schemas.microsoft.com/office/drawing/2014/main" id="{F9F9A566-0694-A145-A93B-68FFD7E7F892}"/>
              </a:ext>
            </a:extLst>
          </p:cNvPr>
          <p:cNvSpPr txBox="1"/>
          <p:nvPr/>
        </p:nvSpPr>
        <p:spPr>
          <a:xfrm>
            <a:off x="610325" y="3766199"/>
            <a:ext cx="1769035"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Arial" panose="020B0604020202020204" pitchFamily="34" charset="0"/>
                <a:ea typeface="Open Sans ExtraBold" panose="020B0606030504020204" pitchFamily="34" charset="0"/>
                <a:cs typeface="Arial" panose="020B0604020202020204" pitchFamily="34" charset="0"/>
              </a:rPr>
              <a:t>EBS Y MAED</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endParaRPr>
          </a:p>
        </p:txBody>
      </p:sp>
      <p:sp>
        <p:nvSpPr>
          <p:cNvPr id="7" name="Oval 6">
            <a:extLst>
              <a:ext uri="{FF2B5EF4-FFF2-40B4-BE49-F238E27FC236}">
                <a16:creationId xmlns:a16="http://schemas.microsoft.com/office/drawing/2014/main" id="{27220A26-8C12-4342-97B4-16BA15A89ACB}"/>
              </a:ext>
            </a:extLst>
          </p:cNvPr>
          <p:cNvSpPr/>
          <p:nvPr/>
        </p:nvSpPr>
        <p:spPr>
          <a:xfrm>
            <a:off x="7420849" y="38795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7_Lecture3_Slide1.mp3" descr="Track7_Lecture3_Slide1.mp3">
            <a:hlinkClick r:id="" action="ppaction://media"/>
            <a:extLst>
              <a:ext uri="{FF2B5EF4-FFF2-40B4-BE49-F238E27FC236}">
                <a16:creationId xmlns:a16="http://schemas.microsoft.com/office/drawing/2014/main" id="{6876A96E-6055-6949-B039-A049364DC1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92214" y="395086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5" name="Text Placeholder 4">
            <a:extLst>
              <a:ext uri="{FF2B5EF4-FFF2-40B4-BE49-F238E27FC236}">
                <a16:creationId xmlns:a16="http://schemas.microsoft.com/office/drawing/2014/main" id="{E6C5D60C-E59A-C94C-88FA-C69B05F2A667}"/>
              </a:ext>
            </a:extLst>
          </p:cNvPr>
          <p:cNvSpPr>
            <a:spLocks noGrp="1"/>
          </p:cNvSpPr>
          <p:nvPr>
            <p:ph type="body" idx="13"/>
          </p:nvPr>
        </p:nvSpPr>
        <p:spPr>
          <a:xfrm>
            <a:off x="509327" y="1226425"/>
            <a:ext cx="10251600" cy="1151565"/>
          </a:xfrm>
        </p:spPr>
        <p:txBody>
          <a:bodyPr>
            <a:normAutofit fontScale="25000" lnSpcReduction="20000"/>
          </a:bodyPr>
          <a:lstStyle/>
          <a:p>
            <a:pPr marL="101598" lvl="1" indent="0" eaLnBrk="1" fontAlgn="auto" hangingPunct="1">
              <a:lnSpc>
                <a:spcPct val="110000"/>
              </a:lnSpc>
              <a:spcBef>
                <a:spcPts val="1000"/>
              </a:spcBef>
              <a:buClr>
                <a:srgbClr val="333333"/>
              </a:buClr>
              <a:buSzPts val="1300"/>
              <a:buNone/>
              <a:defRPr/>
            </a:pPr>
            <a:r>
              <a:rPr lang="en-GB" sz="8000" dirty="0">
                <a:latin typeface="Arial" panose="020B0604020202020204" pitchFamily="34" charset="0"/>
                <a:cs typeface="Arial" panose="020B0604020202020204" pitchFamily="34" charset="0"/>
              </a:rPr>
              <a:t>La intensidad energética (IE) es la cantidad de energía necesaria para </a:t>
            </a:r>
            <a:br>
              <a:rPr lang="en-GB" sz="8000" dirty="0">
                <a:latin typeface="Arial" panose="020B0604020202020204" pitchFamily="34" charset="0"/>
                <a:cs typeface="Arial" panose="020B0604020202020204" pitchFamily="34" charset="0"/>
              </a:rPr>
            </a:br>
            <a:r>
              <a:rPr lang="en-GB" sz="8000" dirty="0">
                <a:latin typeface="Arial" panose="020B0604020202020204" pitchFamily="34" charset="0"/>
                <a:cs typeface="Arial" panose="020B0604020202020204" pitchFamily="34" charset="0"/>
              </a:rPr>
              <a:t>producir un determinado servicio</a:t>
            </a:r>
          </a:p>
          <a:p>
            <a:pPr marL="609585" lvl="1" indent="-507987" eaLnBrk="1" fontAlgn="auto" hangingPunct="1">
              <a:lnSpc>
                <a:spcPct val="110000"/>
              </a:lnSpc>
              <a:spcBef>
                <a:spcPts val="1000"/>
              </a:spcBef>
              <a:buClr>
                <a:srgbClr val="333333"/>
              </a:buClr>
              <a:buSzPts val="1300"/>
              <a:buFont typeface="Arial"/>
              <a:buChar char="•"/>
              <a:defRPr/>
            </a:pPr>
            <a:r>
              <a:rPr lang="en-GB" sz="8000" dirty="0">
                <a:latin typeface="Arial" panose="020B0604020202020204" pitchFamily="34" charset="0"/>
                <a:cs typeface="Arial" panose="020B0604020202020204" pitchFamily="34" charset="0"/>
              </a:rPr>
              <a:t>Se utiliza para enlazar los últimos pasos de la cadena energética</a:t>
            </a:r>
          </a:p>
          <a:p>
            <a:endParaRPr lang="en-GB" dirty="0">
              <a:latin typeface="Arial" panose="020B0604020202020204" pitchFamily="34" charset="0"/>
              <a:cs typeface="Arial" panose="020B0604020202020204" pitchFamily="34" charset="0"/>
            </a:endParaRPr>
          </a:p>
        </p:txBody>
      </p:sp>
      <p:sp>
        <p:nvSpPr>
          <p:cNvPr id="16" name="TextBox 12">
            <a:extLst>
              <a:ext uri="{FF2B5EF4-FFF2-40B4-BE49-F238E27FC236}">
                <a16:creationId xmlns:a16="http://schemas.microsoft.com/office/drawing/2014/main" id="{9C4D9CD5-64EC-0C46-9B42-2DE19367417D}"/>
              </a:ext>
            </a:extLst>
          </p:cNvPr>
          <p:cNvSpPr txBox="1">
            <a:spLocks noChangeArrowheads="1"/>
          </p:cNvSpPr>
          <p:nvPr/>
        </p:nvSpPr>
        <p:spPr bwMode="auto">
          <a:xfrm>
            <a:off x="972602" y="2814566"/>
            <a:ext cx="21406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dirty="0" err="1">
                <a:latin typeface="Arial" panose="020B0604020202020204" pitchFamily="34" charset="0"/>
                <a:cs typeface="Arial" panose="020B0604020202020204" pitchFamily="34" charset="0"/>
              </a:rPr>
              <a:t>Consumo</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energía</a:t>
            </a:r>
            <a:r>
              <a:rPr lang="en-US" sz="1600" dirty="0">
                <a:latin typeface="Arial" panose="020B0604020202020204" pitchFamily="34" charset="0"/>
                <a:cs typeface="Arial" panose="020B0604020202020204" pitchFamily="34" charset="0"/>
              </a:rPr>
              <a:t> final (CEF)</a:t>
            </a:r>
          </a:p>
        </p:txBody>
      </p:sp>
      <p:sp>
        <p:nvSpPr>
          <p:cNvPr id="17" name="TextBox 13">
            <a:extLst>
              <a:ext uri="{FF2B5EF4-FFF2-40B4-BE49-F238E27FC236}">
                <a16:creationId xmlns:a16="http://schemas.microsoft.com/office/drawing/2014/main" id="{CF099D03-6C7D-0140-859B-9E4A2BC93310}"/>
              </a:ext>
            </a:extLst>
          </p:cNvPr>
          <p:cNvSpPr txBox="1">
            <a:spLocks noChangeArrowheads="1"/>
          </p:cNvSpPr>
          <p:nvPr/>
        </p:nvSpPr>
        <p:spPr bwMode="auto">
          <a:xfrm>
            <a:off x="5682613" y="2814566"/>
            <a:ext cx="210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Arial" panose="020B0604020202020204" pitchFamily="34" charset="0"/>
                <a:cs typeface="Arial" panose="020B0604020202020204" pitchFamily="34" charset="0"/>
              </a:rPr>
              <a:t>Producto/servicio prestado (PSP)</a:t>
            </a:r>
          </a:p>
        </p:txBody>
      </p:sp>
      <p:cxnSp>
        <p:nvCxnSpPr>
          <p:cNvPr id="23" name="Straight Arrow Connector 22">
            <a:extLst>
              <a:ext uri="{FF2B5EF4-FFF2-40B4-BE49-F238E27FC236}">
                <a16:creationId xmlns:a16="http://schemas.microsoft.com/office/drawing/2014/main" id="{FC87AC33-DB18-B541-85F5-FBCD5C5C0AD1}"/>
              </a:ext>
            </a:extLst>
          </p:cNvPr>
          <p:cNvCxnSpPr/>
          <p:nvPr/>
        </p:nvCxnSpPr>
        <p:spPr>
          <a:xfrm>
            <a:off x="3113223" y="310695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8ECC68DA-66AF-CC45-98AF-592A55237CBE}"/>
              </a:ext>
            </a:extLst>
          </p:cNvPr>
          <p:cNvCxnSpPr/>
          <p:nvPr/>
        </p:nvCxnSpPr>
        <p:spPr>
          <a:xfrm>
            <a:off x="5279432" y="310695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D1EDBBA-2E0F-5C4F-AA0C-EAC9D0F2A469}"/>
              </a:ext>
            </a:extLst>
          </p:cNvPr>
          <p:cNvCxnSpPr/>
          <p:nvPr/>
        </p:nvCxnSpPr>
        <p:spPr>
          <a:xfrm>
            <a:off x="3113223" y="444080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12">
            <a:extLst>
              <a:ext uri="{FF2B5EF4-FFF2-40B4-BE49-F238E27FC236}">
                <a16:creationId xmlns:a16="http://schemas.microsoft.com/office/drawing/2014/main" id="{AA6A967B-4DBF-EF44-B3F5-C711340A4DD7}"/>
              </a:ext>
            </a:extLst>
          </p:cNvPr>
          <p:cNvSpPr txBox="1">
            <a:spLocks noChangeArrowheads="1"/>
          </p:cNvSpPr>
          <p:nvPr/>
        </p:nvSpPr>
        <p:spPr bwMode="auto">
          <a:xfrm>
            <a:off x="3572495" y="2937676"/>
            <a:ext cx="169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Arial" panose="020B0604020202020204" pitchFamily="34" charset="0"/>
                <a:cs typeface="Arial" panose="020B0604020202020204" pitchFamily="34" charset="0"/>
              </a:rPr>
              <a:t>Proceso</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63B31A3-6D26-F341-B98F-54A9B35BF2C1}"/>
                  </a:ext>
                </a:extLst>
              </p:cNvPr>
              <p:cNvSpPr/>
              <p:nvPr/>
            </p:nvSpPr>
            <p:spPr>
              <a:xfrm>
                <a:off x="8112984" y="2829441"/>
                <a:ext cx="1147815" cy="5550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a:rPr>
                        <m:t>𝐸𝐼</m:t>
                      </m:r>
                      <m:r>
                        <a:rPr lang="en-US" sz="1600" i="1" smtClean="0">
                          <a:solidFill>
                            <a:schemeClr val="tx1"/>
                          </a:solidFill>
                          <a:latin typeface="Cambria Math"/>
                        </a:rPr>
                        <m:t>= </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a:rPr>
                            <m:t>𝐹𝐸𝐶</m:t>
                          </m:r>
                        </m:num>
                        <m:den>
                          <m:r>
                            <a:rPr lang="en-US" sz="1600" i="1">
                              <a:solidFill>
                                <a:schemeClr val="tx1"/>
                              </a:solidFill>
                              <a:latin typeface="Cambria Math"/>
                            </a:rPr>
                            <m:t>𝑃𝑆𝑃</m:t>
                          </m:r>
                        </m:den>
                      </m:f>
                    </m:oMath>
                  </m:oMathPara>
                </a14:m>
                <a:endParaRPr lang="en-GB" sz="1600">
                  <a:solidFill>
                    <a:schemeClr val="tx1"/>
                  </a:solidFill>
                  <a:latin typeface="Arial" panose="020B060402020202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363B31A3-6D26-F341-B98F-54A9B35BF2C1}"/>
                  </a:ext>
                </a:extLst>
              </p:cNvPr>
              <p:cNvSpPr>
                <a:spLocks noRot="1" noChangeAspect="1" noMove="1" noResize="1" noEditPoints="1" noAdjustHandles="1" noChangeArrowheads="1" noChangeShapeType="1" noTextEdit="1"/>
              </p:cNvSpPr>
              <p:nvPr/>
            </p:nvSpPr>
            <p:spPr>
              <a:xfrm>
                <a:off x="8112984" y="2829441"/>
                <a:ext cx="1147815" cy="555024"/>
              </a:xfrm>
              <a:prstGeom prst="rect">
                <a:avLst/>
              </a:prstGeom>
              <a:blipFill>
                <a:blip r:embed="rId5"/>
                <a:stretch>
                  <a:fillRect/>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7203625E-7247-9A47-A891-B8F02584D1FE}"/>
              </a:ext>
            </a:extLst>
          </p:cNvPr>
          <p:cNvCxnSpPr/>
          <p:nvPr/>
        </p:nvCxnSpPr>
        <p:spPr>
          <a:xfrm>
            <a:off x="5279432" y="4440804"/>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43F1D214-561F-B74A-BBA0-5619DBB0D476}"/>
              </a:ext>
            </a:extLst>
          </p:cNvPr>
          <p:cNvSpPr/>
          <p:nvPr/>
        </p:nvSpPr>
        <p:spPr>
          <a:xfrm>
            <a:off x="5989500" y="4235620"/>
            <a:ext cx="2214068" cy="338554"/>
          </a:xfrm>
          <a:prstGeom prst="rect">
            <a:avLst/>
          </a:prstGeom>
        </p:spPr>
        <p:txBody>
          <a:bodyPr wrap="none">
            <a:spAutoFit/>
          </a:bodyPr>
          <a:lstStyle/>
          <a:p>
            <a:r>
              <a:rPr lang="en-US" sz="1600">
                <a:latin typeface="Arial" panose="020B0604020202020204" pitchFamily="34" charset="0"/>
                <a:cs typeface="Arial" panose="020B0604020202020204" pitchFamily="34" charset="0"/>
              </a:rPr>
              <a:t>25 toneladas de acero</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630A6DE-3BCC-DD4C-B61D-0ECB4A1F066A}"/>
                  </a:ext>
                </a:extLst>
              </p:cNvPr>
              <p:cNvSpPr/>
              <p:nvPr/>
            </p:nvSpPr>
            <p:spPr>
              <a:xfrm>
                <a:off x="8112984" y="4106438"/>
                <a:ext cx="2987613" cy="559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600" smtClean="0">
                          <a:solidFill>
                            <a:schemeClr val="tx1"/>
                          </a:solidFill>
                          <a:latin typeface="Cambria Math" panose="02040503050406030204" pitchFamily="18" charset="0"/>
                          <a:cs typeface="Calibri" panose="020F0502020204030204" pitchFamily="34" charset="0"/>
                        </a:rPr>
                        <m:t>𝐸𝐼</m:t>
                      </m:r>
                      <m:r>
                        <a:rPr lang="en-GB" sz="1600">
                          <a:solidFill>
                            <a:schemeClr val="tx1"/>
                          </a:solidFill>
                          <a:latin typeface="Cambria Math" panose="02040503050406030204" pitchFamily="18" charset="0"/>
                          <a:cs typeface="Calibri" panose="020F0502020204030204" pitchFamily="34" charset="0"/>
                        </a:rPr>
                        <m:t>=</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a:rPr>
                            <m:t>100 </m:t>
                          </m:r>
                          <m:r>
                            <a:rPr lang="en-US" sz="1600" b="0" i="1">
                              <a:solidFill>
                                <a:schemeClr val="tx1"/>
                              </a:solidFill>
                              <a:latin typeface="Cambria Math"/>
                            </a:rPr>
                            <m:t>𝑡𝑜𝑛𝑠</m:t>
                          </m:r>
                          <m:r>
                            <a:rPr lang="en-US" sz="1600" b="0" i="1">
                              <a:solidFill>
                                <a:schemeClr val="tx1"/>
                              </a:solidFill>
                              <a:latin typeface="Cambria Math"/>
                            </a:rPr>
                            <m:t> </m:t>
                          </m:r>
                          <m:r>
                            <a:rPr lang="en-US" sz="1600" b="0" i="1">
                              <a:solidFill>
                                <a:schemeClr val="tx1"/>
                              </a:solidFill>
                              <a:latin typeface="Cambria Math"/>
                            </a:rPr>
                            <m:t>𝑐𝑜𝑎𝑙</m:t>
                          </m:r>
                        </m:num>
                        <m:den>
                          <m:r>
                            <a:rPr lang="en-US" sz="1600" b="0" i="1">
                              <a:solidFill>
                                <a:schemeClr val="tx1"/>
                              </a:solidFill>
                              <a:latin typeface="Cambria Math"/>
                            </a:rPr>
                            <m:t>25 </m:t>
                          </m:r>
                          <m:r>
                            <a:rPr lang="en-US" sz="1600" b="0" i="1">
                              <a:solidFill>
                                <a:schemeClr val="tx1"/>
                              </a:solidFill>
                              <a:latin typeface="Cambria Math"/>
                            </a:rPr>
                            <m:t>𝑡𝑜𝑛𝑠</m:t>
                          </m:r>
                          <m:r>
                            <a:rPr lang="en-US" sz="1600" b="0" i="1">
                              <a:solidFill>
                                <a:schemeClr val="tx1"/>
                              </a:solidFill>
                              <a:latin typeface="Cambria Math"/>
                            </a:rPr>
                            <m:t> </m:t>
                          </m:r>
                          <m:r>
                            <a:rPr lang="en-US" sz="1600" b="0" i="1">
                              <a:solidFill>
                                <a:schemeClr val="tx1"/>
                              </a:solidFill>
                              <a:latin typeface="Cambria Math"/>
                            </a:rPr>
                            <m:t>𝑠𝑡𝑒𝑒𝑙</m:t>
                          </m:r>
                        </m:den>
                      </m:f>
                      <m:r>
                        <a:rPr lang="en-US" sz="1600" b="0" i="1">
                          <a:solidFill>
                            <a:schemeClr val="tx1"/>
                          </a:solidFill>
                          <a:latin typeface="Cambria Math"/>
                        </a:rPr>
                        <m:t>=4 </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a:rPr>
                            <m:t>𝑡</m:t>
                          </m:r>
                          <m:r>
                            <a:rPr lang="en-US" sz="1600" b="0" i="1">
                              <a:solidFill>
                                <a:schemeClr val="tx1"/>
                              </a:solidFill>
                              <a:latin typeface="Cambria Math"/>
                            </a:rPr>
                            <m:t> </m:t>
                          </m:r>
                          <m:r>
                            <a:rPr lang="en-US" sz="1600" b="0" i="1">
                              <a:solidFill>
                                <a:schemeClr val="tx1"/>
                              </a:solidFill>
                              <a:latin typeface="Cambria Math"/>
                            </a:rPr>
                            <m:t>𝑐𝑜𝑎𝑙</m:t>
                          </m:r>
                        </m:num>
                        <m:den>
                          <m:r>
                            <a:rPr lang="en-US" sz="1600" b="0" i="1">
                              <a:solidFill>
                                <a:schemeClr val="tx1"/>
                              </a:solidFill>
                              <a:latin typeface="Cambria Math"/>
                            </a:rPr>
                            <m:t>𝑡</m:t>
                          </m:r>
                          <m:r>
                            <a:rPr lang="en-US" sz="1600" b="0" i="1">
                              <a:solidFill>
                                <a:schemeClr val="tx1"/>
                              </a:solidFill>
                              <a:latin typeface="Cambria Math"/>
                            </a:rPr>
                            <m:t> </m:t>
                          </m:r>
                          <m:r>
                            <a:rPr lang="en-US" sz="1600" b="0" i="1">
                              <a:solidFill>
                                <a:schemeClr val="tx1"/>
                              </a:solidFill>
                              <a:latin typeface="Cambria Math"/>
                            </a:rPr>
                            <m:t>𝑠𝑡𝑒𝑒𝑙</m:t>
                          </m:r>
                        </m:den>
                      </m:f>
                    </m:oMath>
                  </m:oMathPara>
                </a14:m>
                <a:endParaRPr lang="en-GB" sz="1600">
                  <a:solidFill>
                    <a:schemeClr val="tx1"/>
                  </a:solidFill>
                  <a:latin typeface="Arial" panose="020B0604020202020204" pitchFamily="34" charset="0"/>
                  <a:cs typeface="Arial" panose="020B0604020202020204" pitchFamily="34" charset="0"/>
                </a:endParaRPr>
              </a:p>
            </p:txBody>
          </p:sp>
        </mc:Choice>
        <mc:Fallback xmlns="">
          <p:sp>
            <p:nvSpPr>
              <p:cNvPr id="4" name="Rectangle 3">
                <a:extLst>
                  <a:ext uri="{FF2B5EF4-FFF2-40B4-BE49-F238E27FC236}">
                    <a16:creationId xmlns:a16="http://schemas.microsoft.com/office/drawing/2014/main" id="{B630A6DE-3BCC-DD4C-B61D-0ECB4A1F066A}"/>
                  </a:ext>
                </a:extLst>
              </p:cNvPr>
              <p:cNvSpPr>
                <a:spLocks noRot="1" noChangeAspect="1" noMove="1" noResize="1" noEditPoints="1" noAdjustHandles="1" noChangeArrowheads="1" noChangeShapeType="1" noTextEdit="1"/>
              </p:cNvSpPr>
              <p:nvPr/>
            </p:nvSpPr>
            <p:spPr>
              <a:xfrm>
                <a:off x="8112984" y="4106438"/>
                <a:ext cx="2987613" cy="559897"/>
              </a:xfrm>
              <a:prstGeom prst="rect">
                <a:avLst/>
              </a:prstGeom>
              <a:blipFill>
                <a:blip r:embed="rId6"/>
                <a:stretch>
                  <a:fillRect/>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3C3EBCD5-08E1-2E41-ACBB-ACDCF95469C9}"/>
              </a:ext>
            </a:extLst>
          </p:cNvPr>
          <p:cNvSpPr/>
          <p:nvPr/>
        </p:nvSpPr>
        <p:spPr>
          <a:xfrm>
            <a:off x="650777" y="4235620"/>
            <a:ext cx="2441694"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100 </a:t>
            </a:r>
            <a:r>
              <a:rPr lang="en-US" sz="1600" dirty="0" err="1">
                <a:latin typeface="Arial" panose="020B0604020202020204" pitchFamily="34" charset="0"/>
                <a:cs typeface="Arial" panose="020B0604020202020204" pitchFamily="34" charset="0"/>
              </a:rPr>
              <a:t>toneladas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carbón</a:t>
            </a:r>
            <a:endParaRPr lang="en-US" sz="1600"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6AA1AF6F-53E7-9247-98E2-80C51B484722}"/>
              </a:ext>
            </a:extLst>
          </p:cNvPr>
          <p:cNvSpPr/>
          <p:nvPr/>
        </p:nvSpPr>
        <p:spPr>
          <a:xfrm>
            <a:off x="1102708" y="5538568"/>
            <a:ext cx="1893467" cy="338554"/>
          </a:xfrm>
          <a:prstGeom prst="rect">
            <a:avLst/>
          </a:prstGeom>
        </p:spPr>
        <p:txBody>
          <a:bodyPr wrap="none">
            <a:spAutoFit/>
          </a:bodyPr>
          <a:lstStyle/>
          <a:p>
            <a:pPr algn="ctr"/>
            <a:r>
              <a:rPr lang="en-US" sz="1600">
                <a:latin typeface="Arial" panose="020B0604020202020204" pitchFamily="34" charset="0"/>
                <a:cs typeface="Arial" panose="020B0604020202020204" pitchFamily="34" charset="0"/>
              </a:rPr>
              <a:t>5 litros de gasolina</a:t>
            </a:r>
          </a:p>
        </p:txBody>
      </p:sp>
      <p:cxnSp>
        <p:nvCxnSpPr>
          <p:cNvPr id="35" name="Straight Arrow Connector 34">
            <a:extLst>
              <a:ext uri="{FF2B5EF4-FFF2-40B4-BE49-F238E27FC236}">
                <a16:creationId xmlns:a16="http://schemas.microsoft.com/office/drawing/2014/main" id="{E24DF0DF-6546-484C-BA11-0CE9E20801CA}"/>
              </a:ext>
            </a:extLst>
          </p:cNvPr>
          <p:cNvCxnSpPr/>
          <p:nvPr/>
        </p:nvCxnSpPr>
        <p:spPr>
          <a:xfrm>
            <a:off x="3113223" y="5743752"/>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37">
            <a:extLst>
              <a:ext uri="{FF2B5EF4-FFF2-40B4-BE49-F238E27FC236}">
                <a16:creationId xmlns:a16="http://schemas.microsoft.com/office/drawing/2014/main" id="{856857B0-B5A5-FD4F-8094-2D3AB565FF5D}"/>
              </a:ext>
            </a:extLst>
          </p:cNvPr>
          <p:cNvSpPr/>
          <p:nvPr/>
        </p:nvSpPr>
        <p:spPr>
          <a:xfrm>
            <a:off x="5767127" y="5394937"/>
            <a:ext cx="1939172" cy="584775"/>
          </a:xfrm>
          <a:prstGeom prst="rect">
            <a:avLst/>
          </a:prstGeom>
        </p:spPr>
        <p:txBody>
          <a:bodyPr wrap="square">
            <a:spAutoFit/>
          </a:bodyPr>
          <a:lstStyle/>
          <a:p>
            <a:pPr algn="ctr"/>
            <a:r>
              <a:rPr lang="en-US" sz="1600">
                <a:latin typeface="Arial" panose="020B0604020202020204" pitchFamily="34" charset="0"/>
                <a:cs typeface="Arial" panose="020B0604020202020204" pitchFamily="34" charset="0"/>
              </a:rPr>
              <a:t>100 vehículos-km recorridos</a:t>
            </a:r>
          </a:p>
        </p:txBody>
      </p:sp>
      <p:cxnSp>
        <p:nvCxnSpPr>
          <p:cNvPr id="39" name="Straight Arrow Connector 38">
            <a:extLst>
              <a:ext uri="{FF2B5EF4-FFF2-40B4-BE49-F238E27FC236}">
                <a16:creationId xmlns:a16="http://schemas.microsoft.com/office/drawing/2014/main" id="{0E291414-C1FB-FF45-860C-A564339476A0}"/>
              </a:ext>
            </a:extLst>
          </p:cNvPr>
          <p:cNvCxnSpPr/>
          <p:nvPr/>
        </p:nvCxnSpPr>
        <p:spPr>
          <a:xfrm>
            <a:off x="5279432" y="5722715"/>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AAC1108-4E4F-A641-A920-793E2E09F46A}"/>
                  </a:ext>
                </a:extLst>
              </p:cNvPr>
              <p:cNvSpPr/>
              <p:nvPr/>
            </p:nvSpPr>
            <p:spPr>
              <a:xfrm>
                <a:off x="8112984" y="5405887"/>
                <a:ext cx="2531398" cy="559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600" smtClean="0">
                          <a:solidFill>
                            <a:schemeClr val="tx1"/>
                          </a:solidFill>
                          <a:latin typeface="Cambria Math" panose="02040503050406030204" pitchFamily="18" charset="0"/>
                          <a:cs typeface="Calibri" panose="020F0502020204030204" pitchFamily="34" charset="0"/>
                        </a:rPr>
                        <m:t>𝐸𝐼</m:t>
                      </m:r>
                      <m:r>
                        <a:rPr lang="en-GB" sz="1600" smtClean="0">
                          <a:solidFill>
                            <a:schemeClr val="tx1"/>
                          </a:solidFill>
                          <a:latin typeface="Cambria Math" panose="02040503050406030204" pitchFamily="18" charset="0"/>
                          <a:cs typeface="Calibri" panose="020F0502020204030204" pitchFamily="34" charset="0"/>
                        </a:rPr>
                        <m:t>=0.05 </m:t>
                      </m:r>
                      <m:f>
                        <m:fPr>
                          <m:ctrlPr>
                            <a:rPr lang="en-US" sz="1600" i="1">
                              <a:solidFill>
                                <a:schemeClr val="tx1"/>
                              </a:solidFill>
                              <a:latin typeface="Cambria Math" panose="02040503050406030204" pitchFamily="18" charset="0"/>
                            </a:rPr>
                          </m:ctrlPr>
                        </m:fPr>
                        <m:num>
                          <m:r>
                            <a:rPr lang="en-GB" sz="1600" i="1">
                              <a:solidFill>
                                <a:schemeClr val="tx1"/>
                              </a:solidFill>
                              <a:latin typeface="Cambria Math" panose="02040503050406030204" pitchFamily="18" charset="0"/>
                            </a:rPr>
                            <m:t>𝑙𝑖𝑡𝑒𝑟𝑠</m:t>
                          </m:r>
                          <m:r>
                            <a:rPr lang="en-GB" sz="1600" i="1">
                              <a:solidFill>
                                <a:schemeClr val="tx1"/>
                              </a:solidFill>
                              <a:latin typeface="Cambria Math" panose="02040503050406030204" pitchFamily="18" charset="0"/>
                            </a:rPr>
                            <m:t> </m:t>
                          </m:r>
                          <m:r>
                            <a:rPr lang="en-GB" sz="1600" i="1">
                              <a:solidFill>
                                <a:schemeClr val="tx1"/>
                              </a:solidFill>
                              <a:latin typeface="Cambria Math" panose="02040503050406030204" pitchFamily="18" charset="0"/>
                            </a:rPr>
                            <m:t>𝑔𝑎𝑠𝑜𝑙𝑖𝑛𝑒</m:t>
                          </m:r>
                        </m:num>
                        <m:den>
                          <m:r>
                            <a:rPr lang="en-GB" sz="1600" i="1">
                              <a:solidFill>
                                <a:schemeClr val="tx1"/>
                              </a:solidFill>
                              <a:latin typeface="Cambria Math" panose="02040503050406030204" pitchFamily="18" charset="0"/>
                            </a:rPr>
                            <m:t>𝑣𝑒h𝑖𝑐𝑙𝑒</m:t>
                          </m:r>
                          <m:r>
                            <a:rPr lang="en-GB" sz="1600" i="1">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𝑘𝑚</m:t>
                          </m:r>
                        </m:den>
                      </m:f>
                    </m:oMath>
                  </m:oMathPara>
                </a14:m>
                <a:endParaRPr lang="en-GB" sz="1600">
                  <a:solidFill>
                    <a:schemeClr val="tx1"/>
                  </a:solidFill>
                  <a:latin typeface="Arial" panose="020B0604020202020204" pitchFamily="34" charset="0"/>
                  <a:cs typeface="Arial" panose="020B0604020202020204" pitchFamily="34" charset="0"/>
                </a:endParaRPr>
              </a:p>
            </p:txBody>
          </p:sp>
        </mc:Choice>
        <mc:Fallback xmlns="">
          <p:sp>
            <p:nvSpPr>
              <p:cNvPr id="40" name="Rectangle 39">
                <a:extLst>
                  <a:ext uri="{FF2B5EF4-FFF2-40B4-BE49-F238E27FC236}">
                    <a16:creationId xmlns:a16="http://schemas.microsoft.com/office/drawing/2014/main" id="{CAAC1108-4E4F-A641-A920-793E2E09F46A}"/>
                  </a:ext>
                </a:extLst>
              </p:cNvPr>
              <p:cNvSpPr>
                <a:spLocks noRot="1" noChangeAspect="1" noMove="1" noResize="1" noEditPoints="1" noAdjustHandles="1" noChangeArrowheads="1" noChangeShapeType="1" noTextEdit="1"/>
              </p:cNvSpPr>
              <p:nvPr/>
            </p:nvSpPr>
            <p:spPr>
              <a:xfrm>
                <a:off x="8112984" y="5405887"/>
                <a:ext cx="2531398" cy="559897"/>
              </a:xfrm>
              <a:prstGeom prst="rect">
                <a:avLst/>
              </a:prstGeom>
              <a:blipFill>
                <a:blip r:embed="rId7"/>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0BADA445-9671-4447-975F-E5F038E94730}"/>
              </a:ext>
            </a:extLst>
          </p:cNvPr>
          <p:cNvPicPr>
            <a:picLocks noChangeAspect="1"/>
          </p:cNvPicPr>
          <p:nvPr/>
        </p:nvPicPr>
        <p:blipFill>
          <a:blip r:embed="rId8"/>
          <a:stretch>
            <a:fillRect/>
          </a:stretch>
        </p:blipFill>
        <p:spPr>
          <a:xfrm>
            <a:off x="3603272" y="3884885"/>
            <a:ext cx="1666722" cy="1111148"/>
          </a:xfrm>
          <a:prstGeom prst="rect">
            <a:avLst/>
          </a:prstGeom>
        </p:spPr>
      </p:pic>
      <p:pic>
        <p:nvPicPr>
          <p:cNvPr id="8" name="Picture 7" descr="A picture containing red, outdoor, parked&#10;&#10;Description automatically generated">
            <a:extLst>
              <a:ext uri="{FF2B5EF4-FFF2-40B4-BE49-F238E27FC236}">
                <a16:creationId xmlns:a16="http://schemas.microsoft.com/office/drawing/2014/main" id="{63568DB7-3B16-E849-BA3E-B658F858B238}"/>
              </a:ext>
            </a:extLst>
          </p:cNvPr>
          <p:cNvPicPr>
            <a:picLocks noChangeAspect="1"/>
          </p:cNvPicPr>
          <p:nvPr/>
        </p:nvPicPr>
        <p:blipFill rotWithShape="1">
          <a:blip r:embed="rId9"/>
          <a:srcRect t="31658" b="19725"/>
          <a:stretch/>
        </p:blipFill>
        <p:spPr>
          <a:xfrm>
            <a:off x="3600918" y="5120150"/>
            <a:ext cx="1684921" cy="1228564"/>
          </a:xfrm>
          <a:prstGeom prst="rect">
            <a:avLst/>
          </a:prstGeom>
        </p:spPr>
      </p:pic>
      <p:sp>
        <p:nvSpPr>
          <p:cNvPr id="28" name="Google Shape;113;p16">
            <a:extLst>
              <a:ext uri="{FF2B5EF4-FFF2-40B4-BE49-F238E27FC236}">
                <a16:creationId xmlns:a16="http://schemas.microsoft.com/office/drawing/2014/main" id="{1194225D-4B26-2B4B-B61A-450613225789}"/>
              </a:ext>
            </a:extLst>
          </p:cNvPr>
          <p:cNvSpPr txBox="1">
            <a:spLocks noGrp="1"/>
          </p:cNvSpPr>
          <p:nvPr>
            <p:ph type="title"/>
          </p:nvPr>
        </p:nvSpPr>
        <p:spPr>
          <a:xfrm>
            <a:off x="509327" y="-12095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3.2 - La </a:t>
            </a:r>
            <a:r>
              <a:rPr lang="en-GB" dirty="0" err="1">
                <a:latin typeface="Arial" panose="020B0604020202020204" pitchFamily="34" charset="0"/>
                <a:cs typeface="Arial" panose="020B0604020202020204" pitchFamily="34" charset="0"/>
              </a:rPr>
              <a:t>cadena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energética</a:t>
            </a:r>
            <a:endParaRPr dirty="0">
              <a:latin typeface="Arial" panose="020B0604020202020204" pitchFamily="34" charset="0"/>
              <a:cs typeface="Arial" panose="020B0604020202020204" pitchFamily="34" charset="0"/>
            </a:endParaRPr>
          </a:p>
        </p:txBody>
      </p:sp>
      <p:sp>
        <p:nvSpPr>
          <p:cNvPr id="30" name="Slide Number Placeholder 5">
            <a:extLst>
              <a:ext uri="{FF2B5EF4-FFF2-40B4-BE49-F238E27FC236}">
                <a16:creationId xmlns:a16="http://schemas.microsoft.com/office/drawing/2014/main" id="{CE8434AD-CB15-8840-BDEB-42C3E92968E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10</a:t>
            </a:fld>
            <a:endParaRPr lang="en-US" altLang="en-US" sz="1400" b="1">
              <a:solidFill>
                <a:schemeClr val="bg1"/>
              </a:solidFill>
              <a:latin typeface="Open Sans ExtraBold"/>
              <a:ea typeface="Open Sans ExtraBold"/>
              <a:cs typeface="Open Sans ExtraBold"/>
            </a:endParaRPr>
          </a:p>
        </p:txBody>
      </p:sp>
      <p:sp>
        <p:nvSpPr>
          <p:cNvPr id="25" name="Oval 24">
            <a:extLst>
              <a:ext uri="{FF2B5EF4-FFF2-40B4-BE49-F238E27FC236}">
                <a16:creationId xmlns:a16="http://schemas.microsoft.com/office/drawing/2014/main" id="{8592F6C5-3782-E245-86EA-906A3ABF9261}"/>
              </a:ext>
            </a:extLst>
          </p:cNvPr>
          <p:cNvSpPr/>
          <p:nvPr/>
        </p:nvSpPr>
        <p:spPr>
          <a:xfrm>
            <a:off x="10166617" y="32594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7_Lecture3_Slide10.mp3" descr="Track7_Lecture3_Slide10.mp3">
            <a:hlinkClick r:id="" action="ppaction://media"/>
            <a:extLst>
              <a:ext uri="{FF2B5EF4-FFF2-40B4-BE49-F238E27FC236}">
                <a16:creationId xmlns:a16="http://schemas.microsoft.com/office/drawing/2014/main" id="{C442620F-27E7-FF4B-8DC3-13229765C0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82472" y="391805"/>
            <a:ext cx="812800" cy="812800"/>
          </a:xfrm>
          <a:prstGeom prst="rect">
            <a:avLst/>
          </a:prstGeom>
        </p:spPr>
      </p:pic>
    </p:spTree>
    <p:extLst>
      <p:ext uri="{BB962C8B-B14F-4D97-AF65-F5344CB8AC3E}">
        <p14:creationId xmlns:p14="http://schemas.microsoft.com/office/powerpoint/2010/main" val="6887596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7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AFFE2F84-A9DD-6041-A43A-73EDBB12F749}"/>
              </a:ext>
            </a:extLst>
          </p:cNvPr>
          <p:cNvSpPr>
            <a:spLocks noGrp="1"/>
          </p:cNvSpPr>
          <p:nvPr>
            <p:ph type="body" idx="13"/>
          </p:nvPr>
        </p:nvSpPr>
        <p:spPr>
          <a:xfrm>
            <a:off x="692922" y="1533371"/>
            <a:ext cx="10066233" cy="807378"/>
          </a:xfrm>
        </p:spPr>
        <p:txBody>
          <a:bodyPr/>
          <a:lstStyle/>
          <a:p>
            <a:r>
              <a:rPr lang="en-GB" dirty="0">
                <a:latin typeface="Arial" panose="020B0604020202020204" pitchFamily="34" charset="0"/>
                <a:cs typeface="Arial" panose="020B0604020202020204" pitchFamily="34" charset="0"/>
              </a:rPr>
              <a:t>El análisis de la demanda de energía </a:t>
            </a:r>
            <a:r>
              <a:rPr lang="en-GB" dirty="0">
                <a:solidFill>
                  <a:srgbClr val="C00000"/>
                </a:solidFill>
                <a:latin typeface="Arial" panose="020B0604020202020204" pitchFamily="34" charset="0"/>
                <a:cs typeface="Arial" panose="020B0604020202020204" pitchFamily="34" charset="0"/>
              </a:rPr>
              <a:t>se centra en los tres últimos elementos de la cadena energética.</a:t>
            </a:r>
          </a:p>
          <a:p>
            <a:endParaRPr lang="en-GB" dirty="0">
              <a:latin typeface="Arial" panose="020B0604020202020204" pitchFamily="34" charset="0"/>
              <a:cs typeface="Arial" panose="020B0604020202020204" pitchFamily="34" charset="0"/>
            </a:endParaRPr>
          </a:p>
        </p:txBody>
      </p:sp>
      <p:sp>
        <p:nvSpPr>
          <p:cNvPr id="28" name="Freeform 27">
            <a:extLst>
              <a:ext uri="{FF2B5EF4-FFF2-40B4-BE49-F238E27FC236}">
                <a16:creationId xmlns:a16="http://schemas.microsoft.com/office/drawing/2014/main" id="{38A21F81-37AC-AC4F-A777-813CDE81574D}"/>
              </a:ext>
            </a:extLst>
          </p:cNvPr>
          <p:cNvSpPr/>
          <p:nvPr/>
        </p:nvSpPr>
        <p:spPr>
          <a:xfrm>
            <a:off x="912014" y="2664550"/>
            <a:ext cx="2100000" cy="915055"/>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err="1">
                <a:latin typeface="Arial" panose="020B0604020202020204" pitchFamily="34" charset="0"/>
                <a:cs typeface="Arial" panose="020B0604020202020204" pitchFamily="34" charset="0"/>
              </a:rPr>
              <a:t>Reservas</a:t>
            </a:r>
            <a:r>
              <a:rPr lang="en-GB" sz="1600" dirty="0">
                <a:latin typeface="Arial" panose="020B0604020202020204" pitchFamily="34" charset="0"/>
                <a:cs typeface="Arial" panose="020B0604020202020204" pitchFamily="34" charset="0"/>
              </a:rPr>
              <a:t> y </a:t>
            </a:r>
            <a:r>
              <a:rPr lang="en-GB" sz="1600" dirty="0" err="1">
                <a:latin typeface="Arial" panose="020B0604020202020204" pitchFamily="34" charset="0"/>
                <a:cs typeface="Arial" panose="020B0604020202020204" pitchFamily="34" charset="0"/>
              </a:rPr>
              <a:t>recursos</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energéticos</a:t>
            </a:r>
            <a:endParaRPr lang="en-GB" sz="1600" dirty="0">
              <a:latin typeface="Arial" panose="020B0604020202020204" pitchFamily="34" charset="0"/>
              <a:cs typeface="Arial" panose="020B0604020202020204" pitchFamily="34" charset="0"/>
            </a:endParaRPr>
          </a:p>
        </p:txBody>
      </p:sp>
      <p:sp>
        <p:nvSpPr>
          <p:cNvPr id="30" name="Freeform 29">
            <a:extLst>
              <a:ext uri="{FF2B5EF4-FFF2-40B4-BE49-F238E27FC236}">
                <a16:creationId xmlns:a16="http://schemas.microsoft.com/office/drawing/2014/main" id="{0E20B364-6121-0448-ABDD-7A1BFC94AD45}"/>
              </a:ext>
            </a:extLst>
          </p:cNvPr>
          <p:cNvSpPr/>
          <p:nvPr/>
        </p:nvSpPr>
        <p:spPr>
          <a:xfrm>
            <a:off x="2544460" y="2664550"/>
            <a:ext cx="2100000" cy="915055"/>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primaria</a:t>
            </a:r>
          </a:p>
        </p:txBody>
      </p:sp>
      <p:sp>
        <p:nvSpPr>
          <p:cNvPr id="31" name="Freeform 30">
            <a:extLst>
              <a:ext uri="{FF2B5EF4-FFF2-40B4-BE49-F238E27FC236}">
                <a16:creationId xmlns:a16="http://schemas.microsoft.com/office/drawing/2014/main" id="{7ABDF491-D055-8248-9A17-FAF3B4D7864F}"/>
              </a:ext>
            </a:extLst>
          </p:cNvPr>
          <p:cNvSpPr/>
          <p:nvPr/>
        </p:nvSpPr>
        <p:spPr>
          <a:xfrm>
            <a:off x="4176907" y="2664550"/>
            <a:ext cx="2100000" cy="915055"/>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secundaria</a:t>
            </a:r>
          </a:p>
        </p:txBody>
      </p:sp>
      <p:sp>
        <p:nvSpPr>
          <p:cNvPr id="32" name="Freeform 31">
            <a:extLst>
              <a:ext uri="{FF2B5EF4-FFF2-40B4-BE49-F238E27FC236}">
                <a16:creationId xmlns:a16="http://schemas.microsoft.com/office/drawing/2014/main" id="{B80C486F-76DE-5C46-BDC7-C6990941FD4C}"/>
              </a:ext>
            </a:extLst>
          </p:cNvPr>
          <p:cNvSpPr/>
          <p:nvPr/>
        </p:nvSpPr>
        <p:spPr>
          <a:xfrm>
            <a:off x="5809354" y="2664550"/>
            <a:ext cx="2100000" cy="915055"/>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final</a:t>
            </a:r>
          </a:p>
        </p:txBody>
      </p:sp>
      <p:sp>
        <p:nvSpPr>
          <p:cNvPr id="36" name="Freeform 35">
            <a:extLst>
              <a:ext uri="{FF2B5EF4-FFF2-40B4-BE49-F238E27FC236}">
                <a16:creationId xmlns:a16="http://schemas.microsoft.com/office/drawing/2014/main" id="{2D7D2423-FA27-E74A-94EE-764C5A5594B0}"/>
              </a:ext>
            </a:extLst>
          </p:cNvPr>
          <p:cNvSpPr/>
          <p:nvPr/>
        </p:nvSpPr>
        <p:spPr>
          <a:xfrm>
            <a:off x="7441800" y="2664550"/>
            <a:ext cx="2100000" cy="915055"/>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útil</a:t>
            </a:r>
          </a:p>
        </p:txBody>
      </p:sp>
      <p:sp>
        <p:nvSpPr>
          <p:cNvPr id="41" name="Freeform 40">
            <a:extLst>
              <a:ext uri="{FF2B5EF4-FFF2-40B4-BE49-F238E27FC236}">
                <a16:creationId xmlns:a16="http://schemas.microsoft.com/office/drawing/2014/main" id="{B639A433-C430-8E4D-B97B-B201429EEE00}"/>
              </a:ext>
            </a:extLst>
          </p:cNvPr>
          <p:cNvSpPr/>
          <p:nvPr/>
        </p:nvSpPr>
        <p:spPr>
          <a:xfrm>
            <a:off x="9074247" y="2664550"/>
            <a:ext cx="2100000" cy="915055"/>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Producto / Servicio</a:t>
            </a:r>
          </a:p>
        </p:txBody>
      </p:sp>
      <p:pic>
        <p:nvPicPr>
          <p:cNvPr id="21" name="Picture 20" descr="Diagram&#10;&#10;Description automatically generated">
            <a:extLst>
              <a:ext uri="{FF2B5EF4-FFF2-40B4-BE49-F238E27FC236}">
                <a16:creationId xmlns:a16="http://schemas.microsoft.com/office/drawing/2014/main" id="{E58FBA3C-FAB7-7B43-AD77-862945716804}"/>
              </a:ext>
            </a:extLst>
          </p:cNvPr>
          <p:cNvPicPr>
            <a:picLocks/>
          </p:cNvPicPr>
          <p:nvPr/>
        </p:nvPicPr>
        <p:blipFill rotWithShape="1">
          <a:blip r:embed="rId5"/>
          <a:srcRect r="50000" b="52500"/>
          <a:stretch/>
        </p:blipFill>
        <p:spPr>
          <a:xfrm>
            <a:off x="1091567" y="4209284"/>
            <a:ext cx="1680000" cy="1200000"/>
          </a:xfrm>
          <a:prstGeom prst="rect">
            <a:avLst/>
          </a:prstGeom>
        </p:spPr>
      </p:pic>
      <p:pic>
        <p:nvPicPr>
          <p:cNvPr id="5" name="Picture 4" descr="A machine on the field&#10;&#10;Description automatically generated with low confidence">
            <a:extLst>
              <a:ext uri="{FF2B5EF4-FFF2-40B4-BE49-F238E27FC236}">
                <a16:creationId xmlns:a16="http://schemas.microsoft.com/office/drawing/2014/main" id="{D5DCB830-C0C8-0343-8311-CEFA1BF627C5}"/>
              </a:ext>
            </a:extLst>
          </p:cNvPr>
          <p:cNvPicPr>
            <a:picLocks/>
          </p:cNvPicPr>
          <p:nvPr/>
        </p:nvPicPr>
        <p:blipFill rotWithShape="1">
          <a:blip r:embed="rId6"/>
          <a:srcRect l="18219"/>
          <a:stretch/>
        </p:blipFill>
        <p:spPr>
          <a:xfrm>
            <a:off x="2771103" y="4209284"/>
            <a:ext cx="1711530" cy="1200000"/>
          </a:xfrm>
          <a:prstGeom prst="rect">
            <a:avLst/>
          </a:prstGeom>
        </p:spPr>
      </p:pic>
      <p:pic>
        <p:nvPicPr>
          <p:cNvPr id="7" name="Picture 6" descr="A picture containing factory, sky, building, outdoor&#10;&#10;Description automatically generated">
            <a:extLst>
              <a:ext uri="{FF2B5EF4-FFF2-40B4-BE49-F238E27FC236}">
                <a16:creationId xmlns:a16="http://schemas.microsoft.com/office/drawing/2014/main" id="{38AA265F-6D05-9247-8C82-42D99FCB77DB}"/>
              </a:ext>
            </a:extLst>
          </p:cNvPr>
          <p:cNvPicPr>
            <a:picLocks/>
          </p:cNvPicPr>
          <p:nvPr/>
        </p:nvPicPr>
        <p:blipFill>
          <a:blip r:embed="rId7"/>
          <a:stretch>
            <a:fillRect/>
          </a:stretch>
        </p:blipFill>
        <p:spPr>
          <a:xfrm>
            <a:off x="4497936" y="4205906"/>
            <a:ext cx="1680000" cy="1200000"/>
          </a:xfrm>
          <a:prstGeom prst="rect">
            <a:avLst/>
          </a:prstGeom>
        </p:spPr>
      </p:pic>
      <p:pic>
        <p:nvPicPr>
          <p:cNvPr id="27" name="Picture 26" descr="A picture containing red, outdoor, parked&#10;&#10;Description automatically generated">
            <a:extLst>
              <a:ext uri="{FF2B5EF4-FFF2-40B4-BE49-F238E27FC236}">
                <a16:creationId xmlns:a16="http://schemas.microsoft.com/office/drawing/2014/main" id="{AADC8ACD-0956-3F41-AB3B-025BC8199C1F}"/>
              </a:ext>
            </a:extLst>
          </p:cNvPr>
          <p:cNvPicPr>
            <a:picLocks/>
          </p:cNvPicPr>
          <p:nvPr/>
        </p:nvPicPr>
        <p:blipFill rotWithShape="1">
          <a:blip r:embed="rId8"/>
          <a:srcRect t="31658" b="19725"/>
          <a:stretch/>
        </p:blipFill>
        <p:spPr>
          <a:xfrm>
            <a:off x="6177473" y="4203314"/>
            <a:ext cx="1680000" cy="1200000"/>
          </a:xfrm>
          <a:prstGeom prst="rect">
            <a:avLst/>
          </a:prstGeom>
        </p:spPr>
      </p:pic>
      <p:pic>
        <p:nvPicPr>
          <p:cNvPr id="9" name="Picture 8" descr="A picture containing engine, white&#10;&#10;Description automatically generated">
            <a:extLst>
              <a:ext uri="{FF2B5EF4-FFF2-40B4-BE49-F238E27FC236}">
                <a16:creationId xmlns:a16="http://schemas.microsoft.com/office/drawing/2014/main" id="{74260764-4709-BE48-845D-2F9E6A351152}"/>
              </a:ext>
            </a:extLst>
          </p:cNvPr>
          <p:cNvPicPr>
            <a:picLocks/>
          </p:cNvPicPr>
          <p:nvPr/>
        </p:nvPicPr>
        <p:blipFill>
          <a:blip r:embed="rId9"/>
          <a:stretch>
            <a:fillRect/>
          </a:stretch>
        </p:blipFill>
        <p:spPr>
          <a:xfrm>
            <a:off x="7851753" y="4203350"/>
            <a:ext cx="1680000" cy="1200000"/>
          </a:xfrm>
          <a:prstGeom prst="rect">
            <a:avLst/>
          </a:prstGeom>
        </p:spPr>
      </p:pic>
      <p:pic>
        <p:nvPicPr>
          <p:cNvPr id="11" name="Picture 10" descr="A picture containing outdoor, sky, way, road&#10;&#10;Description automatically generated">
            <a:extLst>
              <a:ext uri="{FF2B5EF4-FFF2-40B4-BE49-F238E27FC236}">
                <a16:creationId xmlns:a16="http://schemas.microsoft.com/office/drawing/2014/main" id="{BF50CC9C-0943-534C-823F-F7834291A0A4}"/>
              </a:ext>
            </a:extLst>
          </p:cNvPr>
          <p:cNvPicPr>
            <a:picLocks/>
          </p:cNvPicPr>
          <p:nvPr/>
        </p:nvPicPr>
        <p:blipFill>
          <a:blip r:embed="rId10"/>
          <a:stretch>
            <a:fillRect/>
          </a:stretch>
        </p:blipFill>
        <p:spPr>
          <a:xfrm>
            <a:off x="9541800" y="4204029"/>
            <a:ext cx="1680000" cy="1200000"/>
          </a:xfrm>
          <a:prstGeom prst="rect">
            <a:avLst/>
          </a:prstGeom>
        </p:spPr>
      </p:pic>
      <p:sp>
        <p:nvSpPr>
          <p:cNvPr id="24" name="Google Shape;113;p16">
            <a:extLst>
              <a:ext uri="{FF2B5EF4-FFF2-40B4-BE49-F238E27FC236}">
                <a16:creationId xmlns:a16="http://schemas.microsoft.com/office/drawing/2014/main" id="{FD2D2CBF-7B86-9B43-BFB8-7505CAE087B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Arial" panose="020B0604020202020204" pitchFamily="34" charset="0"/>
                <a:cs typeface="Arial" panose="020B0604020202020204" pitchFamily="34" charset="0"/>
              </a:rPr>
              <a:t>Clase 3.2 - La cadena energética</a:t>
            </a:r>
            <a:endParaRPr dirty="0">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59F0874C-3DAB-483F-8DE0-55D7F9F6167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11</a:t>
            </a:fld>
            <a:endParaRPr lang="en-US" altLang="en-US" sz="1400" b="1">
              <a:solidFill>
                <a:schemeClr val="bg1"/>
              </a:solidFill>
              <a:latin typeface="Open Sans ExtraBold"/>
              <a:ea typeface="Open Sans ExtraBold"/>
              <a:cs typeface="Open Sans ExtraBold"/>
            </a:endParaRPr>
          </a:p>
        </p:txBody>
      </p:sp>
      <p:sp>
        <p:nvSpPr>
          <p:cNvPr id="17" name="Oval 16">
            <a:extLst>
              <a:ext uri="{FF2B5EF4-FFF2-40B4-BE49-F238E27FC236}">
                <a16:creationId xmlns:a16="http://schemas.microsoft.com/office/drawing/2014/main" id="{8B39237F-A702-4746-8110-88952A4A5C95}"/>
              </a:ext>
            </a:extLst>
          </p:cNvPr>
          <p:cNvSpPr/>
          <p:nvPr/>
        </p:nvSpPr>
        <p:spPr>
          <a:xfrm>
            <a:off x="10285584" y="25404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1.mp3" descr="Track7_Lecture3_Slide11.mp3">
            <a:hlinkClick r:id="" action="ppaction://media"/>
            <a:extLst>
              <a:ext uri="{FF2B5EF4-FFF2-40B4-BE49-F238E27FC236}">
                <a16:creationId xmlns:a16="http://schemas.microsoft.com/office/drawing/2014/main" id="{0A4BA09E-C5F4-5D47-8565-3F81F04406F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05122" y="319593"/>
            <a:ext cx="812800" cy="812800"/>
          </a:xfrm>
          <a:prstGeom prst="rect">
            <a:avLst/>
          </a:prstGeom>
        </p:spPr>
      </p:pic>
    </p:spTree>
    <p:extLst>
      <p:ext uri="{BB962C8B-B14F-4D97-AF65-F5344CB8AC3E}">
        <p14:creationId xmlns:p14="http://schemas.microsoft.com/office/powerpoint/2010/main" val="40731551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F0F8FCAF-17B5-9F4E-B11C-D33BFA171C9B}"/>
              </a:ext>
            </a:extLst>
          </p:cNvPr>
          <p:cNvSpPr>
            <a:spLocks noGrp="1"/>
          </p:cNvSpPr>
          <p:nvPr>
            <p:ph type="body" idx="13"/>
          </p:nvPr>
        </p:nvSpPr>
        <p:spPr>
          <a:xfrm>
            <a:off x="835939" y="1388089"/>
            <a:ext cx="7429688" cy="4262298"/>
          </a:xfrm>
        </p:spPr>
        <p:txBody>
          <a:bodyPr>
            <a:normAutofit fontScale="92500" lnSpcReduction="10000"/>
          </a:bodyPr>
          <a:lstStyle/>
          <a:p>
            <a:pPr marL="100965" eaLnBrk="1" fontAlgn="auto" hangingPunct="1">
              <a:lnSpc>
                <a:spcPct val="110000"/>
              </a:lnSpc>
              <a:spcBef>
                <a:spcPts val="1000"/>
              </a:spcBef>
              <a:buClr>
                <a:srgbClr val="333333"/>
              </a:buClr>
              <a:defRPr/>
            </a:pPr>
            <a:r>
              <a:rPr lang="en-GB" dirty="0">
                <a:latin typeface="Arial" panose="020B0604020202020204" pitchFamily="34" charset="0"/>
                <a:cs typeface="Arial" panose="020B0604020202020204" pitchFamily="34" charset="0"/>
              </a:rPr>
              <a:t>Se puede construir un balance energético para representar cada paso entre los flujos de energía en la cadena energética:</a:t>
            </a:r>
          </a:p>
          <a:p>
            <a:pPr marL="608965" indent="-507365" eaLnBrk="1" fontAlgn="auto" hangingPunct="1">
              <a:spcBef>
                <a:spcPts val="1000"/>
              </a:spcBef>
              <a:buClr>
                <a:srgbClr val="333333"/>
              </a:buClr>
              <a:buFont typeface="Arial"/>
              <a:buChar char="•"/>
              <a:defRPr/>
            </a:pPr>
            <a:endParaRPr lang="en-GB" dirty="0">
              <a:latin typeface="Arial" panose="020B0604020202020204" pitchFamily="34" charset="0"/>
              <a:cs typeface="Arial" panose="020B0604020202020204" pitchFamily="34" charset="0"/>
            </a:endParaRPr>
          </a:p>
          <a:p>
            <a:pPr marL="608965" indent="-507365" eaLnBrk="1" fontAlgn="auto" hangingPunct="1">
              <a:spcBef>
                <a:spcPts val="1000"/>
              </a:spcBef>
              <a:buClr>
                <a:srgbClr val="333333"/>
              </a:buClr>
              <a:buFont typeface="Arial"/>
              <a:buChar char="•"/>
              <a:defRPr/>
            </a:pPr>
            <a:endParaRPr lang="en-GB" dirty="0">
              <a:latin typeface="Arial" panose="020B0604020202020204" pitchFamily="34" charset="0"/>
              <a:cs typeface="Arial" panose="020B0604020202020204" pitchFamily="34" charset="0"/>
            </a:endParaRPr>
          </a:p>
          <a:p>
            <a:pPr marL="608965" indent="-507365" eaLnBrk="1" fontAlgn="auto" hangingPunct="1">
              <a:spcBef>
                <a:spcPts val="1000"/>
              </a:spcBef>
              <a:buClr>
                <a:srgbClr val="333333"/>
              </a:buClr>
              <a:buFont typeface="Arial"/>
              <a:buChar char="•"/>
              <a:defRPr/>
            </a:pPr>
            <a:endParaRPr lang="en-GB" dirty="0">
              <a:latin typeface="Arial" panose="020B0604020202020204" pitchFamily="34" charset="0"/>
              <a:cs typeface="Arial" panose="020B0604020202020204" pitchFamily="34" charset="0"/>
            </a:endParaRPr>
          </a:p>
          <a:p>
            <a:pPr marL="608965" indent="-507365" eaLnBrk="1" fontAlgn="auto" hangingPunct="1">
              <a:spcBef>
                <a:spcPts val="1000"/>
              </a:spcBef>
              <a:buClr>
                <a:srgbClr val="333333"/>
              </a:buClr>
              <a:buFont typeface="Arial"/>
              <a:buChar char="•"/>
              <a:defRPr/>
            </a:pPr>
            <a:endParaRPr lang="en-GB" dirty="0">
              <a:latin typeface="Arial" panose="020B0604020202020204" pitchFamily="34" charset="0"/>
              <a:cs typeface="Arial" panose="020B0604020202020204" pitchFamily="34" charset="0"/>
            </a:endParaRPr>
          </a:p>
          <a:p>
            <a:pPr marL="100965" eaLnBrk="1" fontAlgn="auto" hangingPunct="1">
              <a:spcBef>
                <a:spcPts val="1000"/>
              </a:spcBef>
              <a:buClr>
                <a:srgbClr val="333333"/>
              </a:buClr>
              <a:defRPr/>
            </a:pPr>
            <a:r>
              <a:rPr lang="en-GB" dirty="0">
                <a:latin typeface="Arial" panose="020B0604020202020204" pitchFamily="34" charset="0"/>
                <a:cs typeface="Arial" panose="020B0604020202020204" pitchFamily="34" charset="0"/>
              </a:rPr>
              <a:t>Puede estar representado en:</a:t>
            </a:r>
          </a:p>
          <a:p>
            <a:pPr marL="608965" indent="-507365" eaLnBrk="1" fontAlgn="auto" hangingPunct="1">
              <a:spcBef>
                <a:spcPts val="1000"/>
              </a:spcBef>
              <a:buClr>
                <a:srgbClr val="333333"/>
              </a:buClr>
              <a:buFont typeface="Arial"/>
              <a:buChar char="•"/>
              <a:defRPr/>
            </a:pPr>
            <a:r>
              <a:rPr lang="en-GB" dirty="0">
                <a:latin typeface="Arial" panose="020B0604020202020204" pitchFamily="34" charset="0"/>
                <a:cs typeface="Arial" panose="020B0604020202020204" pitchFamily="34" charset="0"/>
              </a:rPr>
              <a:t>Diagrama de flujo </a:t>
            </a:r>
          </a:p>
          <a:p>
            <a:pPr marL="608965" indent="-507365" eaLnBrk="1" fontAlgn="auto" hangingPunct="1">
              <a:spcBef>
                <a:spcPts val="1000"/>
              </a:spcBef>
              <a:buClr>
                <a:srgbClr val="333333"/>
              </a:buClr>
              <a:buFont typeface="Arial"/>
              <a:buChar char="•"/>
              <a:defRPr/>
            </a:pPr>
            <a:r>
              <a:rPr lang="en-GB" dirty="0">
                <a:latin typeface="Arial" panose="020B0604020202020204" pitchFamily="34" charset="0"/>
                <a:cs typeface="Arial" panose="020B0604020202020204" pitchFamily="34" charset="0"/>
              </a:rPr>
              <a:t>Forma matricial (tablas)</a:t>
            </a:r>
          </a:p>
          <a:p>
            <a:pPr marL="608965" indent="-507365" eaLnBrk="1" fontAlgn="auto" hangingPunct="1">
              <a:spcBef>
                <a:spcPts val="1000"/>
              </a:spcBef>
              <a:buClr>
                <a:srgbClr val="333333"/>
              </a:buClr>
              <a:buFont typeface="Arial"/>
              <a:buChar char="•"/>
              <a:defRPr/>
            </a:pPr>
            <a:endParaRPr lang="en-GB" dirty="0">
              <a:latin typeface="Arial" panose="020B0604020202020204" pitchFamily="34" charset="0"/>
              <a:cs typeface="Arial" panose="020B0604020202020204" pitchFamily="34" charset="0"/>
            </a:endParaRPr>
          </a:p>
          <a:p>
            <a:pPr marL="100965" eaLnBrk="1" fontAlgn="auto" hangingPunct="1">
              <a:spcBef>
                <a:spcPts val="1000"/>
              </a:spcBef>
              <a:buClr>
                <a:srgbClr val="333333"/>
              </a:buClr>
              <a:defRPr/>
            </a:pPr>
            <a:r>
              <a:rPr lang="en-GB" i="1" dirty="0">
                <a:latin typeface="Arial" panose="020B0604020202020204" pitchFamily="34" charset="0"/>
                <a:cs typeface="Arial" panose="020B0604020202020204" pitchFamily="34" charset="0"/>
              </a:rPr>
              <a:t>Más información en la lección 3.4</a:t>
            </a:r>
          </a:p>
          <a:p>
            <a:pPr marL="608965" indent="-507365" eaLnBrk="1" fontAlgn="auto" hangingPunct="1">
              <a:spcBef>
                <a:spcPts val="1000"/>
              </a:spcBef>
              <a:buClr>
                <a:srgbClr val="333333"/>
              </a:buClr>
              <a:buFont typeface="Arial"/>
              <a:buChar char="•"/>
              <a:defRPr/>
            </a:pPr>
            <a:endParaRPr lang="en-GB" dirty="0">
              <a:latin typeface="Arial" panose="020B0604020202020204" pitchFamily="34" charset="0"/>
              <a:cs typeface="Arial" panose="020B0604020202020204" pitchFamily="34" charset="0"/>
            </a:endParaRPr>
          </a:p>
          <a:p>
            <a:pPr marL="608965" indent="-507365" eaLnBrk="1" fontAlgn="auto" hangingPunct="1">
              <a:spcBef>
                <a:spcPts val="1000"/>
              </a:spcBef>
              <a:buClr>
                <a:srgbClr val="333333"/>
              </a:buClr>
              <a:buFont typeface="Arial"/>
              <a:buChar char="•"/>
              <a:defRPr/>
            </a:pPr>
            <a:endParaRPr lang="en-GB" dirty="0">
              <a:latin typeface="Arial" panose="020B0604020202020204" pitchFamily="34" charset="0"/>
              <a:cs typeface="Arial" panose="020B0604020202020204" pitchFamily="34" charset="0"/>
            </a:endParaRPr>
          </a:p>
          <a:p>
            <a:pPr marL="194310"/>
            <a:endParaRPr lang="en-GB" dirty="0">
              <a:latin typeface="Arial" panose="020B0604020202020204" pitchFamily="34" charset="0"/>
              <a:cs typeface="Arial" panose="020B0604020202020204" pitchFamily="34" charset="0"/>
            </a:endParaRPr>
          </a:p>
        </p:txBody>
      </p:sp>
      <p:sp>
        <p:nvSpPr>
          <p:cNvPr id="14" name="Google Shape;113;p16">
            <a:extLst>
              <a:ext uri="{FF2B5EF4-FFF2-40B4-BE49-F238E27FC236}">
                <a16:creationId xmlns:a16="http://schemas.microsoft.com/office/drawing/2014/main" id="{F0DA64B6-2BDB-844C-BBB5-42EEFE2866D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3.2 - La </a:t>
            </a:r>
            <a:r>
              <a:rPr lang="en-GB" dirty="0" err="1">
                <a:latin typeface="Arial" panose="020B0604020202020204" pitchFamily="34" charset="0"/>
                <a:cs typeface="Arial" panose="020B0604020202020204" pitchFamily="34" charset="0"/>
              </a:rPr>
              <a:t>cadena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energética</a:t>
            </a:r>
            <a:endParaRPr dirty="0">
              <a:latin typeface="Arial" panose="020B0604020202020204" pitchFamily="34" charset="0"/>
              <a:cs typeface="Arial" panose="020B0604020202020204" pitchFamily="34" charset="0"/>
            </a:endParaRPr>
          </a:p>
        </p:txBody>
      </p:sp>
      <p:sp>
        <p:nvSpPr>
          <p:cNvPr id="15" name="Freeform 14">
            <a:extLst>
              <a:ext uri="{FF2B5EF4-FFF2-40B4-BE49-F238E27FC236}">
                <a16:creationId xmlns:a16="http://schemas.microsoft.com/office/drawing/2014/main" id="{1EAF3FF3-0AE0-264D-A6A6-B3FF10EF1BEA}"/>
              </a:ext>
            </a:extLst>
          </p:cNvPr>
          <p:cNvSpPr/>
          <p:nvPr/>
        </p:nvSpPr>
        <p:spPr>
          <a:xfrm>
            <a:off x="885783" y="2508082"/>
            <a:ext cx="2211369" cy="81540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err="1">
                <a:latin typeface="Arial" panose="020B0604020202020204" pitchFamily="34" charset="0"/>
                <a:cs typeface="Arial" panose="020B0604020202020204" pitchFamily="34" charset="0"/>
              </a:rPr>
              <a:t>Reservas</a:t>
            </a:r>
            <a:r>
              <a:rPr lang="en-GB" sz="1600" dirty="0">
                <a:latin typeface="Arial" panose="020B0604020202020204" pitchFamily="34" charset="0"/>
                <a:cs typeface="Arial" panose="020B0604020202020204" pitchFamily="34" charset="0"/>
              </a:rPr>
              <a:t> y </a:t>
            </a:r>
            <a:r>
              <a:rPr lang="en-GB" sz="1600" dirty="0" err="1">
                <a:latin typeface="Arial" panose="020B0604020202020204" pitchFamily="34" charset="0"/>
                <a:cs typeface="Arial" panose="020B0604020202020204" pitchFamily="34" charset="0"/>
              </a:rPr>
              <a:t>recursos</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energéticos</a:t>
            </a:r>
            <a:endParaRPr lang="en-GB" sz="1600" dirty="0">
              <a:latin typeface="Arial" panose="020B0604020202020204" pitchFamily="34" charset="0"/>
              <a:cs typeface="Arial" panose="020B0604020202020204" pitchFamily="34" charset="0"/>
            </a:endParaRPr>
          </a:p>
        </p:txBody>
      </p:sp>
      <p:sp>
        <p:nvSpPr>
          <p:cNvPr id="16" name="Freeform 15">
            <a:extLst>
              <a:ext uri="{FF2B5EF4-FFF2-40B4-BE49-F238E27FC236}">
                <a16:creationId xmlns:a16="http://schemas.microsoft.com/office/drawing/2014/main" id="{5C7458B1-1443-2143-B275-69F126B6C7D2}"/>
              </a:ext>
            </a:extLst>
          </p:cNvPr>
          <p:cNvSpPr/>
          <p:nvPr/>
        </p:nvSpPr>
        <p:spPr>
          <a:xfrm>
            <a:off x="2518229" y="2508082"/>
            <a:ext cx="2211369" cy="81540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primaria</a:t>
            </a:r>
          </a:p>
        </p:txBody>
      </p:sp>
      <p:sp>
        <p:nvSpPr>
          <p:cNvPr id="17" name="Freeform 16">
            <a:extLst>
              <a:ext uri="{FF2B5EF4-FFF2-40B4-BE49-F238E27FC236}">
                <a16:creationId xmlns:a16="http://schemas.microsoft.com/office/drawing/2014/main" id="{9288011F-E539-0846-8977-EC4BF7EF0F99}"/>
              </a:ext>
            </a:extLst>
          </p:cNvPr>
          <p:cNvSpPr/>
          <p:nvPr/>
        </p:nvSpPr>
        <p:spPr>
          <a:xfrm>
            <a:off x="4150676" y="2508082"/>
            <a:ext cx="2211369" cy="81540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secundaria</a:t>
            </a:r>
          </a:p>
        </p:txBody>
      </p:sp>
      <p:sp>
        <p:nvSpPr>
          <p:cNvPr id="18" name="Freeform 17">
            <a:extLst>
              <a:ext uri="{FF2B5EF4-FFF2-40B4-BE49-F238E27FC236}">
                <a16:creationId xmlns:a16="http://schemas.microsoft.com/office/drawing/2014/main" id="{12594855-EC6F-3843-8D8E-466C39BDB928}"/>
              </a:ext>
            </a:extLst>
          </p:cNvPr>
          <p:cNvSpPr/>
          <p:nvPr/>
        </p:nvSpPr>
        <p:spPr>
          <a:xfrm>
            <a:off x="5783123" y="2508082"/>
            <a:ext cx="2211369" cy="81540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final</a:t>
            </a:r>
          </a:p>
        </p:txBody>
      </p:sp>
      <p:sp>
        <p:nvSpPr>
          <p:cNvPr id="19" name="Freeform 18">
            <a:extLst>
              <a:ext uri="{FF2B5EF4-FFF2-40B4-BE49-F238E27FC236}">
                <a16:creationId xmlns:a16="http://schemas.microsoft.com/office/drawing/2014/main" id="{8BCE8D77-D4BA-684A-85EB-7875EA056315}"/>
              </a:ext>
            </a:extLst>
          </p:cNvPr>
          <p:cNvSpPr/>
          <p:nvPr/>
        </p:nvSpPr>
        <p:spPr>
          <a:xfrm>
            <a:off x="7415569" y="2508082"/>
            <a:ext cx="2211369" cy="81540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útil</a:t>
            </a:r>
          </a:p>
        </p:txBody>
      </p:sp>
      <p:sp>
        <p:nvSpPr>
          <p:cNvPr id="21" name="Freeform 20">
            <a:extLst>
              <a:ext uri="{FF2B5EF4-FFF2-40B4-BE49-F238E27FC236}">
                <a16:creationId xmlns:a16="http://schemas.microsoft.com/office/drawing/2014/main" id="{7D315397-0B50-D244-B8CF-A48E08D1E174}"/>
              </a:ext>
            </a:extLst>
          </p:cNvPr>
          <p:cNvSpPr/>
          <p:nvPr/>
        </p:nvSpPr>
        <p:spPr>
          <a:xfrm>
            <a:off x="9048016" y="2508082"/>
            <a:ext cx="2211369" cy="81540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Producto / Servicio</a:t>
            </a:r>
          </a:p>
        </p:txBody>
      </p:sp>
      <p:sp>
        <p:nvSpPr>
          <p:cNvPr id="3" name="Slide Number Placeholder 5">
            <a:extLst>
              <a:ext uri="{FF2B5EF4-FFF2-40B4-BE49-F238E27FC236}">
                <a16:creationId xmlns:a16="http://schemas.microsoft.com/office/drawing/2014/main" id="{73189DA8-C6D7-445B-86E4-8C27543ED91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12</a:t>
            </a:fld>
            <a:endParaRPr lang="en-US" altLang="en-US" sz="1400" b="1">
              <a:solidFill>
                <a:schemeClr val="bg1"/>
              </a:solidFill>
              <a:latin typeface="Open Sans ExtraBold"/>
              <a:ea typeface="Open Sans ExtraBold"/>
              <a:cs typeface="Open Sans ExtraBold"/>
            </a:endParaRPr>
          </a:p>
        </p:txBody>
      </p:sp>
      <p:sp>
        <p:nvSpPr>
          <p:cNvPr id="11" name="Oval 10">
            <a:extLst>
              <a:ext uri="{FF2B5EF4-FFF2-40B4-BE49-F238E27FC236}">
                <a16:creationId xmlns:a16="http://schemas.microsoft.com/office/drawing/2014/main" id="{CDDD72D0-21E3-A349-90AE-B6F62E987487}"/>
              </a:ext>
            </a:extLst>
          </p:cNvPr>
          <p:cNvSpPr/>
          <p:nvPr/>
        </p:nvSpPr>
        <p:spPr>
          <a:xfrm>
            <a:off x="10154588" y="28925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2.mp3" descr="Track7_Lecture3_Slide12.mp3">
            <a:hlinkClick r:id="" action="ppaction://media"/>
            <a:extLst>
              <a:ext uri="{FF2B5EF4-FFF2-40B4-BE49-F238E27FC236}">
                <a16:creationId xmlns:a16="http://schemas.microsoft.com/office/drawing/2014/main" id="{F89DDB5D-4E67-A64E-977A-60EA0CE903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5953" y="360620"/>
            <a:ext cx="812800" cy="812800"/>
          </a:xfrm>
          <a:prstGeom prst="rect">
            <a:avLst/>
          </a:prstGeom>
        </p:spPr>
      </p:pic>
    </p:spTree>
    <p:extLst>
      <p:ext uri="{BB962C8B-B14F-4D97-AF65-F5344CB8AC3E}">
        <p14:creationId xmlns:p14="http://schemas.microsoft.com/office/powerpoint/2010/main" val="28911535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1206EBB5-513A-0447-B940-C7FD6C4CCBFE}"/>
              </a:ext>
            </a:extLst>
          </p:cNvPr>
          <p:cNvSpPr>
            <a:spLocks noGrp="1"/>
          </p:cNvSpPr>
          <p:nvPr>
            <p:ph type="body" idx="13"/>
          </p:nvPr>
        </p:nvSpPr>
        <p:spPr>
          <a:xfrm>
            <a:off x="637257" y="1421590"/>
            <a:ext cx="6256965" cy="4763734"/>
          </a:xfrm>
        </p:spPr>
        <p:txBody>
          <a:bodyPr>
            <a:normAutofit fontScale="70000" lnSpcReduction="20000"/>
          </a:bodyPr>
          <a:lstStyle/>
          <a:p>
            <a:pPr eaLnBrk="1" fontAlgn="auto" hangingPunct="1">
              <a:lnSpc>
                <a:spcPct val="100000"/>
              </a:lnSpc>
              <a:spcBef>
                <a:spcPts val="1000"/>
              </a:spcBef>
              <a:buClr>
                <a:srgbClr val="333333"/>
              </a:buClr>
              <a:defRPr/>
            </a:pPr>
            <a:r>
              <a:rPr lang="en-GB" sz="2400" b="1" dirty="0">
                <a:solidFill>
                  <a:schemeClr val="accent5">
                    <a:lumMod val="60000"/>
                    <a:lumOff val="40000"/>
                  </a:schemeClr>
                </a:solidFill>
                <a:latin typeface="Arial" panose="020B0604020202020204" pitchFamily="34" charset="0"/>
                <a:cs typeface="Arial" panose="020B0604020202020204" pitchFamily="34" charset="0"/>
              </a:rPr>
              <a:t>Los datos energéticos pueden representarse de varias formas</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sz="2600" dirty="0">
                <a:latin typeface="Arial" panose="020B0604020202020204" pitchFamily="34" charset="0"/>
                <a:cs typeface="Arial" panose="020B0604020202020204" pitchFamily="34" charset="0"/>
              </a:rPr>
              <a:t>Unidades físicas</a:t>
            </a:r>
          </a:p>
          <a:p>
            <a:pPr lvl="3" eaLnBrk="1" fontAlgn="auto" hangingPunct="1">
              <a:lnSpc>
                <a:spcPct val="100000"/>
              </a:lnSpc>
              <a:spcBef>
                <a:spcPts val="1000"/>
              </a:spcBef>
              <a:buClr>
                <a:srgbClr val="333333"/>
              </a:buClr>
              <a:buSzPts val="1300"/>
              <a:defRPr/>
            </a:pPr>
            <a:r>
              <a:rPr lang="en-GB" sz="2600" dirty="0">
                <a:latin typeface="Arial" panose="020B0604020202020204" pitchFamily="34" charset="0"/>
                <a:cs typeface="Arial" panose="020B0604020202020204" pitchFamily="34" charset="0"/>
              </a:rPr>
              <a:t>Carbón: Toneladas [t]</a:t>
            </a:r>
          </a:p>
          <a:p>
            <a:pPr lvl="3" eaLnBrk="1" fontAlgn="auto" hangingPunct="1">
              <a:lnSpc>
                <a:spcPct val="100000"/>
              </a:lnSpc>
              <a:spcBef>
                <a:spcPts val="1000"/>
              </a:spcBef>
              <a:buClr>
                <a:srgbClr val="333333"/>
              </a:buClr>
              <a:buSzPts val="1300"/>
              <a:defRPr/>
            </a:pPr>
            <a:r>
              <a:rPr lang="en-GB" sz="2600" dirty="0">
                <a:latin typeface="Arial" panose="020B0604020202020204" pitchFamily="34" charset="0"/>
                <a:cs typeface="Arial" panose="020B0604020202020204" pitchFamily="34" charset="0"/>
              </a:rPr>
              <a:t>Productos petrolíferos: Barril</a:t>
            </a:r>
          </a:p>
          <a:p>
            <a:pPr lvl="3" eaLnBrk="1" fontAlgn="auto" hangingPunct="1">
              <a:lnSpc>
                <a:spcPct val="100000"/>
              </a:lnSpc>
              <a:spcBef>
                <a:spcPts val="1000"/>
              </a:spcBef>
              <a:buClr>
                <a:srgbClr val="333333"/>
              </a:buClr>
              <a:buSzPts val="1300"/>
              <a:defRPr/>
            </a:pPr>
            <a:r>
              <a:rPr lang="en-GB" sz="2600" dirty="0">
                <a:latin typeface="Arial" panose="020B0604020202020204" pitchFamily="34" charset="0"/>
                <a:cs typeface="Arial" panose="020B0604020202020204" pitchFamily="34" charset="0"/>
              </a:rPr>
              <a:t>Electricidad: Kilovatios-hora [kWh]</a:t>
            </a:r>
          </a:p>
          <a:p>
            <a:pPr lvl="3" eaLnBrk="1" fontAlgn="auto" hangingPunct="1">
              <a:lnSpc>
                <a:spcPct val="100000"/>
              </a:lnSpc>
              <a:spcBef>
                <a:spcPts val="1000"/>
              </a:spcBef>
              <a:buClr>
                <a:srgbClr val="333333"/>
              </a:buClr>
              <a:buSzPts val="1300"/>
              <a:defRPr/>
            </a:pPr>
            <a:r>
              <a:rPr lang="en-GB" sz="2600" dirty="0">
                <a:latin typeface="Arial" panose="020B0604020202020204" pitchFamily="34" charset="0"/>
                <a:cs typeface="Arial" panose="020B0604020202020204" pitchFamily="34" charset="0"/>
              </a:rPr>
              <a:t>Gas natural: Metros cúbicos [m³]</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GB" sz="2600" dirty="0">
                <a:latin typeface="Arial" panose="020B0604020202020204" pitchFamily="34" charset="0"/>
                <a:cs typeface="Arial" panose="020B0604020202020204" pitchFamily="34" charset="0"/>
              </a:rPr>
              <a:t>Unidades de energía</a:t>
            </a:r>
          </a:p>
          <a:p>
            <a:pPr lvl="3" eaLnBrk="1" fontAlgn="auto" hangingPunct="1">
              <a:lnSpc>
                <a:spcPct val="120000"/>
              </a:lnSpc>
              <a:spcBef>
                <a:spcPts val="1000"/>
              </a:spcBef>
              <a:buClr>
                <a:srgbClr val="333333"/>
              </a:buClr>
              <a:buSzPts val="1300"/>
              <a:defRPr/>
            </a:pPr>
            <a:r>
              <a:rPr lang="en-US" sz="2600" dirty="0">
                <a:latin typeface="Arial" panose="020B0604020202020204" pitchFamily="34" charset="0"/>
                <a:cs typeface="Arial" panose="020B0604020202020204" pitchFamily="34" charset="0"/>
              </a:rPr>
              <a:t>Gigajulios [GJ], </a:t>
            </a:r>
            <a:r>
              <a:rPr lang="en-US" sz="2600" dirty="0" err="1">
                <a:latin typeface="Arial" panose="020B0604020202020204" pitchFamily="34" charset="0"/>
                <a:cs typeface="Arial" panose="020B0604020202020204" pitchFamily="34" charset="0"/>
              </a:rPr>
              <a:t>Toneladas </a:t>
            </a:r>
            <a:r>
              <a:rPr lang="en-US" sz="2600" dirty="0">
                <a:latin typeface="Arial" panose="020B0604020202020204" pitchFamily="34" charset="0"/>
                <a:cs typeface="Arial" panose="020B0604020202020204" pitchFamily="34" charset="0"/>
              </a:rPr>
              <a:t>equivalentes de petróleo [tep], </a:t>
            </a:r>
            <a:r>
              <a:rPr lang="en-US" sz="2600" dirty="0" err="1">
                <a:latin typeface="Arial" panose="020B0604020202020204" pitchFamily="34" charset="0"/>
                <a:cs typeface="Arial" panose="020B0604020202020204" pitchFamily="34" charset="0"/>
              </a:rPr>
              <a:t>Teracalorías </a:t>
            </a:r>
            <a:r>
              <a:rPr lang="en-US" sz="2600" dirty="0">
                <a:latin typeface="Arial" panose="020B0604020202020204" pitchFamily="34" charset="0"/>
                <a:cs typeface="Arial" panose="020B0604020202020204" pitchFamily="34" charset="0"/>
              </a:rPr>
              <a:t>[</a:t>
            </a:r>
            <a:r>
              <a:rPr lang="en-US" sz="2600" dirty="0" err="1">
                <a:latin typeface="Arial" panose="020B0604020202020204" pitchFamily="34" charset="0"/>
                <a:cs typeface="Arial" panose="020B0604020202020204" pitchFamily="34" charset="0"/>
              </a:rPr>
              <a:t>Tcal</a:t>
            </a:r>
            <a:r>
              <a:rPr lang="en-US" sz="2600" dirty="0">
                <a:latin typeface="Arial" panose="020B0604020202020204" pitchFamily="34" charset="0"/>
                <a:cs typeface="Arial" panose="020B0604020202020204" pitchFamily="34" charset="0"/>
              </a:rPr>
              <a:t>]</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US" sz="2600" dirty="0">
                <a:latin typeface="Arial" panose="020B0604020202020204" pitchFamily="34" charset="0"/>
                <a:cs typeface="Arial" panose="020B0604020202020204" pitchFamily="34" charset="0"/>
              </a:rPr>
              <a:t>Conversión entre unidad física y energética: Contenido energético (CE)</a:t>
            </a:r>
          </a:p>
          <a:p>
            <a:pPr lvl="3" eaLnBrk="1" fontAlgn="auto" hangingPunct="1">
              <a:lnSpc>
                <a:spcPct val="100000"/>
              </a:lnSpc>
              <a:spcBef>
                <a:spcPts val="1000"/>
              </a:spcBef>
              <a:buClr>
                <a:srgbClr val="333333"/>
              </a:buClr>
              <a:buSzPts val="1300"/>
              <a:defRPr/>
            </a:pPr>
            <a:r>
              <a:rPr lang="en-GB" sz="2600" dirty="0">
                <a:latin typeface="Arial" panose="020B0604020202020204" pitchFamily="34" charset="0"/>
                <a:cs typeface="Arial" panose="020B0604020202020204" pitchFamily="34" charset="0"/>
              </a:rPr>
              <a:t>Por ejemplo, </a:t>
            </a:r>
            <a:endParaRPr lang="en-US" sz="2600" dirty="0">
              <a:latin typeface="Arial" panose="020B0604020202020204" pitchFamily="34" charset="0"/>
              <a:cs typeface="Arial" panose="020B0604020202020204" pitchFamily="34" charset="0"/>
            </a:endParaRPr>
          </a:p>
        </p:txBody>
      </p:sp>
      <p:sp>
        <p:nvSpPr>
          <p:cNvPr id="13" name="Text Box 8">
            <a:extLst>
              <a:ext uri="{FF2B5EF4-FFF2-40B4-BE49-F238E27FC236}">
                <a16:creationId xmlns:a16="http://schemas.microsoft.com/office/drawing/2014/main" id="{9B1D068B-055D-5E45-9732-DCB662EC1DCD}"/>
              </a:ext>
            </a:extLst>
          </p:cNvPr>
          <p:cNvSpPr txBox="1">
            <a:spLocks noChangeArrowheads="1"/>
          </p:cNvSpPr>
          <p:nvPr/>
        </p:nvSpPr>
        <p:spPr bwMode="auto">
          <a:xfrm>
            <a:off x="9293557" y="1663975"/>
            <a:ext cx="2371237" cy="34199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dirty="0">
                <a:latin typeface="Arial" panose="020B0604020202020204" pitchFamily="34" charset="0"/>
                <a:ea typeface="Open Sans Light" panose="020B0306030504020204" pitchFamily="34" charset="0"/>
                <a:cs typeface="Arial" panose="020B0604020202020204" pitchFamily="34" charset="0"/>
              </a:rPr>
              <a:t>Barriles de petróleo</a:t>
            </a:r>
          </a:p>
        </p:txBody>
      </p:sp>
      <p:sp>
        <p:nvSpPr>
          <p:cNvPr id="19" name="Text Box 14">
            <a:extLst>
              <a:ext uri="{FF2B5EF4-FFF2-40B4-BE49-F238E27FC236}">
                <a16:creationId xmlns:a16="http://schemas.microsoft.com/office/drawing/2014/main" id="{0B72000E-D92F-7D41-89CD-1100FC66C6F5}"/>
              </a:ext>
            </a:extLst>
          </p:cNvPr>
          <p:cNvSpPr txBox="1">
            <a:spLocks noChangeArrowheads="1"/>
          </p:cNvSpPr>
          <p:nvPr/>
        </p:nvSpPr>
        <p:spPr bwMode="gray">
          <a:xfrm>
            <a:off x="9746727" y="4089985"/>
            <a:ext cx="1464897" cy="41445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r>
              <a:rPr lang="en-GB" dirty="0">
                <a:latin typeface="Arial" panose="020B0604020202020204" pitchFamily="34" charset="0"/>
                <a:ea typeface="Open Sans Light" panose="020B0306030504020204" pitchFamily="34" charset="0"/>
                <a:cs typeface="Arial" panose="020B0604020202020204" pitchFamily="34" charset="0"/>
              </a:rPr>
              <a:t>m³ de gas</a:t>
            </a:r>
          </a:p>
        </p:txBody>
      </p:sp>
      <p:sp>
        <p:nvSpPr>
          <p:cNvPr id="22" name="Text Box 17">
            <a:extLst>
              <a:ext uri="{FF2B5EF4-FFF2-40B4-BE49-F238E27FC236}">
                <a16:creationId xmlns:a16="http://schemas.microsoft.com/office/drawing/2014/main" id="{ACB5E966-C131-064F-B6BE-0C4BE4A3CB34}"/>
              </a:ext>
            </a:extLst>
          </p:cNvPr>
          <p:cNvSpPr txBox="1">
            <a:spLocks noChangeArrowheads="1"/>
          </p:cNvSpPr>
          <p:nvPr/>
        </p:nvSpPr>
        <p:spPr bwMode="gray">
          <a:xfrm>
            <a:off x="7334307" y="1619672"/>
            <a:ext cx="1727201"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dirty="0" err="1">
                <a:latin typeface="Arial" panose="020B0604020202020204" pitchFamily="34" charset="0"/>
                <a:ea typeface="Open Sans Light" panose="020B0306030504020204" pitchFamily="34" charset="0"/>
                <a:cs typeface="Arial" panose="020B0604020202020204" pitchFamily="34" charset="0"/>
              </a:rPr>
              <a:t>Toneladas</a:t>
            </a:r>
            <a:r>
              <a:rPr lang="en-GB" dirty="0">
                <a:latin typeface="Arial" panose="020B0604020202020204" pitchFamily="34" charset="0"/>
                <a:ea typeface="Open Sans Light" panose="020B0306030504020204" pitchFamily="34" charset="0"/>
                <a:cs typeface="Arial" panose="020B0604020202020204" pitchFamily="34" charset="0"/>
              </a:rPr>
              <a:t> de </a:t>
            </a:r>
            <a:r>
              <a:rPr lang="en-GB" dirty="0" err="1">
                <a:latin typeface="Arial" panose="020B0604020202020204" pitchFamily="34" charset="0"/>
                <a:ea typeface="Open Sans Light" panose="020B0306030504020204" pitchFamily="34" charset="0"/>
                <a:cs typeface="Arial" panose="020B0604020202020204" pitchFamily="34" charset="0"/>
              </a:rPr>
              <a:t>carbón</a:t>
            </a:r>
            <a:endParaRPr lang="en-GB"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BEE02ED-9DB3-1A49-9CCA-5036489E16DE}"/>
              </a:ext>
            </a:extLst>
          </p:cNvPr>
          <p:cNvPicPr>
            <a:picLocks noChangeAspect="1"/>
          </p:cNvPicPr>
          <p:nvPr/>
        </p:nvPicPr>
        <p:blipFill>
          <a:blip r:embed="rId5"/>
          <a:stretch>
            <a:fillRect/>
          </a:stretch>
        </p:blipFill>
        <p:spPr>
          <a:xfrm>
            <a:off x="7202283" y="2141160"/>
            <a:ext cx="2070232" cy="137880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D53D08D-CAD0-944A-A37A-A3350100DB81}"/>
              </a:ext>
            </a:extLst>
          </p:cNvPr>
          <p:cNvPicPr>
            <a:picLocks noChangeAspect="1"/>
          </p:cNvPicPr>
          <p:nvPr/>
        </p:nvPicPr>
        <p:blipFill>
          <a:blip r:embed="rId6"/>
          <a:stretch>
            <a:fillRect/>
          </a:stretch>
        </p:blipFill>
        <p:spPr>
          <a:xfrm>
            <a:off x="7689541" y="4548798"/>
            <a:ext cx="1095716" cy="1608604"/>
          </a:xfrm>
          <a:prstGeom prst="rect">
            <a:avLst/>
          </a:prstGeom>
        </p:spPr>
      </p:pic>
      <p:pic>
        <p:nvPicPr>
          <p:cNvPr id="9" name="Picture 8" descr="A picture containing grass, sky, outdoor, building&#10;&#10;Description automatically generated">
            <a:extLst>
              <a:ext uri="{FF2B5EF4-FFF2-40B4-BE49-F238E27FC236}">
                <a16:creationId xmlns:a16="http://schemas.microsoft.com/office/drawing/2014/main" id="{D29ABB64-3804-7D49-8EFB-93DBE979FA5B}"/>
              </a:ext>
            </a:extLst>
          </p:cNvPr>
          <p:cNvPicPr>
            <a:picLocks noChangeAspect="1"/>
          </p:cNvPicPr>
          <p:nvPr/>
        </p:nvPicPr>
        <p:blipFill rotWithShape="1">
          <a:blip r:embed="rId7"/>
          <a:srcRect l="1132" r="9019"/>
          <a:stretch/>
        </p:blipFill>
        <p:spPr>
          <a:xfrm>
            <a:off x="9424744" y="4725730"/>
            <a:ext cx="2108863" cy="1254739"/>
          </a:xfrm>
          <a:prstGeom prst="rect">
            <a:avLst/>
          </a:prstGeom>
        </p:spPr>
      </p:pic>
      <p:pic>
        <p:nvPicPr>
          <p:cNvPr id="25" name="Picture 24" descr="A picture containing indoor, dark&#10;&#10;Description automatically generated">
            <a:extLst>
              <a:ext uri="{FF2B5EF4-FFF2-40B4-BE49-F238E27FC236}">
                <a16:creationId xmlns:a16="http://schemas.microsoft.com/office/drawing/2014/main" id="{426928CE-2CB5-404D-89E8-929958262F73}"/>
              </a:ext>
            </a:extLst>
          </p:cNvPr>
          <p:cNvPicPr>
            <a:picLocks noChangeAspect="1"/>
          </p:cNvPicPr>
          <p:nvPr/>
        </p:nvPicPr>
        <p:blipFill rotWithShape="1">
          <a:blip r:embed="rId8"/>
          <a:srcRect t="21997" r="14075" b="16316"/>
          <a:stretch/>
        </p:blipFill>
        <p:spPr>
          <a:xfrm>
            <a:off x="9424743" y="2119054"/>
            <a:ext cx="2108864" cy="1514000"/>
          </a:xfrm>
          <a:prstGeom prst="rect">
            <a:avLst/>
          </a:prstGeom>
        </p:spPr>
      </p:pic>
      <p:sp>
        <p:nvSpPr>
          <p:cNvPr id="26" name="Text Box 17">
            <a:extLst>
              <a:ext uri="{FF2B5EF4-FFF2-40B4-BE49-F238E27FC236}">
                <a16:creationId xmlns:a16="http://schemas.microsoft.com/office/drawing/2014/main" id="{7363C73A-B821-DC46-B8FA-AB4D609C8337}"/>
              </a:ext>
            </a:extLst>
          </p:cNvPr>
          <p:cNvSpPr txBox="1">
            <a:spLocks noChangeArrowheads="1"/>
          </p:cNvSpPr>
          <p:nvPr/>
        </p:nvSpPr>
        <p:spPr bwMode="gray">
          <a:xfrm>
            <a:off x="7010247" y="4089985"/>
            <a:ext cx="2454305"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Arial" panose="020B0604020202020204" pitchFamily="34" charset="0"/>
                <a:ea typeface="Open Sans Light" panose="020B0306030504020204" pitchFamily="34" charset="0"/>
                <a:cs typeface="Arial" panose="020B0604020202020204" pitchFamily="34" charset="0"/>
              </a:rPr>
              <a:t>kWh de electricidad</a:t>
            </a:r>
          </a:p>
        </p:txBody>
      </p:sp>
      <p:sp>
        <p:nvSpPr>
          <p:cNvPr id="14" name="Google Shape;113;p16">
            <a:extLst>
              <a:ext uri="{FF2B5EF4-FFF2-40B4-BE49-F238E27FC236}">
                <a16:creationId xmlns:a16="http://schemas.microsoft.com/office/drawing/2014/main" id="{D109C750-0B76-9447-880B-A2513F0D9DDB}"/>
              </a:ext>
            </a:extLst>
          </p:cNvPr>
          <p:cNvSpPr txBox="1">
            <a:spLocks/>
          </p:cNvSpPr>
          <p:nvPr/>
        </p:nvSpPr>
        <p:spPr bwMode="auto">
          <a:xfrm>
            <a:off x="555418" y="94478"/>
            <a:ext cx="909267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3.3 - </a:t>
            </a:r>
            <a:r>
              <a:rPr lang="en-GB" dirty="0" err="1">
                <a:latin typeface="Arial" panose="020B0604020202020204" pitchFamily="34" charset="0"/>
                <a:cs typeface="Arial" panose="020B0604020202020204" pitchFamily="34" charset="0"/>
              </a:rPr>
              <a:t>Intensidad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energética</a:t>
            </a:r>
            <a:endParaRPr lang="en-GB" dirty="0">
              <a:latin typeface="Arial" panose="020B0604020202020204" pitchFamily="34" charset="0"/>
              <a:cs typeface="Arial" panose="020B0604020202020204" pitchFamily="34" charset="0"/>
            </a:endParaRPr>
          </a:p>
        </p:txBody>
      </p:sp>
      <p:sp>
        <p:nvSpPr>
          <p:cNvPr id="4" name="Slide Number Placeholder 5">
            <a:extLst>
              <a:ext uri="{FF2B5EF4-FFF2-40B4-BE49-F238E27FC236}">
                <a16:creationId xmlns:a16="http://schemas.microsoft.com/office/drawing/2014/main" id="{B9FA9701-D506-41E2-8CA7-63078DE735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13</a:t>
            </a:fld>
            <a:endParaRPr lang="en-US" altLang="en-US" sz="1400" b="1">
              <a:solidFill>
                <a:schemeClr val="bg1"/>
              </a:solidFill>
              <a:latin typeface="Open Sans ExtraBold"/>
              <a:ea typeface="Open Sans ExtraBold"/>
              <a:cs typeface="Open Sans ExtraBold"/>
            </a:endParaRPr>
          </a:p>
        </p:txBody>
      </p:sp>
      <p:sp>
        <p:nvSpPr>
          <p:cNvPr id="15" name="Oval 14">
            <a:extLst>
              <a:ext uri="{FF2B5EF4-FFF2-40B4-BE49-F238E27FC236}">
                <a16:creationId xmlns:a16="http://schemas.microsoft.com/office/drawing/2014/main" id="{7B43B625-A891-CD40-97BA-A8EFCAAFF739}"/>
              </a:ext>
            </a:extLst>
          </p:cNvPr>
          <p:cNvSpPr/>
          <p:nvPr/>
        </p:nvSpPr>
        <p:spPr>
          <a:xfrm>
            <a:off x="10366347" y="1346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13.mp3" descr="Track7_Lecture3_Slide13.mp3">
            <a:hlinkClick r:id="" action="ppaction://media"/>
            <a:extLst>
              <a:ext uri="{FF2B5EF4-FFF2-40B4-BE49-F238E27FC236}">
                <a16:creationId xmlns:a16="http://schemas.microsoft.com/office/drawing/2014/main" id="{6310D606-2EB9-D944-8106-1746BA2460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40222" y="206014"/>
            <a:ext cx="812800" cy="812800"/>
          </a:xfrm>
          <a:prstGeom prst="rect">
            <a:avLst/>
          </a:prstGeom>
        </p:spPr>
      </p:pic>
    </p:spTree>
    <p:extLst>
      <p:ext uri="{BB962C8B-B14F-4D97-AF65-F5344CB8AC3E}">
        <p14:creationId xmlns:p14="http://schemas.microsoft.com/office/powerpoint/2010/main" val="16350192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A0B41032-0F7F-C14B-8219-DCD44BAAA825}"/>
              </a:ext>
            </a:extLst>
          </p:cNvPr>
          <p:cNvSpPr>
            <a:spLocks noGrp="1"/>
          </p:cNvSpPr>
          <p:nvPr>
            <p:ph type="body" idx="13"/>
          </p:nvPr>
        </p:nvSpPr>
        <p:spPr>
          <a:xfrm>
            <a:off x="654844" y="1425728"/>
            <a:ext cx="10657088" cy="618246"/>
          </a:xfrm>
        </p:spPr>
        <p:txBody>
          <a:bodyPr>
            <a:normAutofit fontScale="85000" lnSpcReduction="10000"/>
          </a:bodyPr>
          <a:lstStyle/>
          <a:p>
            <a:pPr marL="101598" eaLnBrk="1" fontAlgn="auto" hangingPunct="1">
              <a:spcBef>
                <a:spcPts val="1000"/>
              </a:spcBef>
              <a:buClr>
                <a:srgbClr val="333333"/>
              </a:buClr>
              <a:defRPr/>
            </a:pPr>
            <a:r>
              <a:rPr lang="en-US" dirty="0">
                <a:latin typeface="Arial" panose="020B0604020202020204" pitchFamily="34" charset="0"/>
                <a:cs typeface="Arial" panose="020B0604020202020204" pitchFamily="34" charset="0"/>
              </a:rPr>
              <a:t>Los datos energéticos pueden representarse de varias formas, en diferentes unidades físicas y energéticas</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0" name="Google Shape;115;p16">
            <a:extLst>
              <a:ext uri="{FF2B5EF4-FFF2-40B4-BE49-F238E27FC236}">
                <a16:creationId xmlns:a16="http://schemas.microsoft.com/office/drawing/2014/main" id="{8C126A44-EEBC-AF45-B9B0-1572796CE6B2}"/>
              </a:ext>
            </a:extLst>
          </p:cNvPr>
          <p:cNvSpPr txBox="1"/>
          <p:nvPr/>
        </p:nvSpPr>
        <p:spPr>
          <a:xfrm>
            <a:off x="1091566" y="2085434"/>
            <a:ext cx="10657089" cy="4247701"/>
          </a:xfrm>
          <a:prstGeom prst="rect">
            <a:avLst/>
          </a:prstGeom>
          <a:noFill/>
          <a:ln>
            <a:noFill/>
          </a:ln>
        </p:spPr>
        <p:txBody>
          <a:bodyPr spcFirstLastPara="1" wrap="square" lIns="121900" tIns="60933" rIns="121900" bIns="60933" anchor="t" anchorCtr="0">
            <a:noAutofit/>
          </a:bodyPr>
          <a:lstStyle/>
          <a:p>
            <a:pPr marL="380990" lvl="3" indent="-380990">
              <a:buFont typeface="Arial" panose="020B0604020202020204" pitchFamily="34" charset="0"/>
              <a:buChar char="•"/>
            </a:pPr>
            <a:endParaRPr lang="en-GB" sz="1600" dirty="0">
              <a:solidFill>
                <a:schemeClr val="bg2"/>
              </a:solidFill>
              <a:latin typeface="Open Sans" panose="020B0606030504020204" pitchFamily="34" charset="0"/>
              <a:cs typeface="Open Sans" panose="020B0606030504020204" pitchFamily="34" charset="0"/>
            </a:endParaRPr>
          </a:p>
          <a:p>
            <a:endParaRPr lang="en-GB" sz="1600" dirty="0">
              <a:solidFill>
                <a:schemeClr val="bg2"/>
              </a:solidFill>
              <a:latin typeface="Open Sans" panose="020B0606030504020204" pitchFamily="34" charset="0"/>
              <a:cs typeface="Open Sans" panose="020B0606030504020204" pitchFamily="34" charset="0"/>
            </a:endParaRPr>
          </a:p>
          <a:p>
            <a:endParaRPr lang="en-GB" sz="1600" dirty="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dirty="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b="1" dirty="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dirty="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dirty="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dirty="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dirty="0">
              <a:solidFill>
                <a:schemeClr val="bg2"/>
              </a:solidFill>
              <a:latin typeface="Open Sans" panose="020B0606030504020204" pitchFamily="34" charset="0"/>
              <a:cs typeface="Open Sans" panose="020B0606030504020204" pitchFamily="34" charset="0"/>
            </a:endParaRPr>
          </a:p>
          <a:p>
            <a:r>
              <a:rPr lang="en-GB" sz="1600" dirty="0">
                <a:latin typeface="Open Sans" panose="020B0606030504020204" pitchFamily="34" charset="0"/>
                <a:cs typeface="Open Sans" panose="020B0606030504020204" pitchFamily="34" charset="0"/>
              </a:rPr>
              <a:t>     </a:t>
            </a:r>
          </a:p>
          <a:p>
            <a:r>
              <a:rPr lang="en-GB" sz="1600" dirty="0">
                <a:latin typeface="Open Sans" panose="020B0606030504020204" pitchFamily="34" charset="0"/>
                <a:cs typeface="Open Sans" panose="020B0606030504020204" pitchFamily="34" charset="0"/>
              </a:rPr>
              <a:t>  </a:t>
            </a:r>
          </a:p>
          <a:p>
            <a:endParaRPr lang="en-GB" sz="1600" dirty="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1600" dirty="0">
              <a:latin typeface="Open Sans" panose="020B0606030504020204" pitchFamily="34" charset="0"/>
              <a:cs typeface="Open Sans" panose="020B0606030504020204" pitchFamily="34" charset="0"/>
            </a:endParaRPr>
          </a:p>
        </p:txBody>
      </p:sp>
      <p:graphicFrame>
        <p:nvGraphicFramePr>
          <p:cNvPr id="23" name="Object 22">
            <a:extLst>
              <a:ext uri="{FF2B5EF4-FFF2-40B4-BE49-F238E27FC236}">
                <a16:creationId xmlns:a16="http://schemas.microsoft.com/office/drawing/2014/main" id="{DC1BC131-FF63-5946-9057-D296F9BB9A32}"/>
              </a:ext>
            </a:extLst>
          </p:cNvPr>
          <p:cNvGraphicFramePr>
            <a:graphicFrameLocks noChangeAspect="1"/>
          </p:cNvGraphicFramePr>
          <p:nvPr/>
        </p:nvGraphicFramePr>
        <p:xfrm>
          <a:off x="1833530" y="2590444"/>
          <a:ext cx="8190839" cy="3435041"/>
        </p:xfrm>
        <a:graphic>
          <a:graphicData uri="http://schemas.openxmlformats.org/presentationml/2006/ole">
            <mc:AlternateContent xmlns:mc="http://schemas.openxmlformats.org/markup-compatibility/2006">
              <mc:Choice xmlns:v="urn:schemas-microsoft-com:vml" Requires="v">
                <p:oleObj name="Worksheet" r:id="rId5" imgW="10261600" imgH="4305300" progId="Excel.Sheet.12">
                  <p:embed/>
                </p:oleObj>
              </mc:Choice>
              <mc:Fallback>
                <p:oleObj name="Worksheet" r:id="rId5" imgW="10261600" imgH="4305300" progId="Excel.Sheet.12">
                  <p:embed/>
                  <p:pic>
                    <p:nvPicPr>
                      <p:cNvPr id="23" name="Object 22">
                        <a:extLst>
                          <a:ext uri="{FF2B5EF4-FFF2-40B4-BE49-F238E27FC236}">
                            <a16:creationId xmlns:a16="http://schemas.microsoft.com/office/drawing/2014/main" id="{DC1BC131-FF63-5946-9057-D296F9BB9A32}"/>
                          </a:ext>
                        </a:extLst>
                      </p:cNvPr>
                      <p:cNvPicPr/>
                      <p:nvPr/>
                    </p:nvPicPr>
                    <p:blipFill>
                      <a:blip r:embed="rId6"/>
                      <a:stretch>
                        <a:fillRect/>
                      </a:stretch>
                    </p:blipFill>
                    <p:spPr>
                      <a:xfrm>
                        <a:off x="1833530" y="2590444"/>
                        <a:ext cx="8190839" cy="3435041"/>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0E6A15C9-E435-D842-9983-CEC9CC9DEBC6}"/>
              </a:ext>
            </a:extLst>
          </p:cNvPr>
          <p:cNvSpPr txBox="1"/>
          <p:nvPr/>
        </p:nvSpPr>
        <p:spPr>
          <a:xfrm>
            <a:off x="6299105" y="2199196"/>
            <a:ext cx="3076483"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Ejemplo: 1MJ = 0,2778 kWh</a:t>
            </a:r>
            <a:endParaRPr lang="en-GB">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3AC3D9A2-745E-BF49-9771-4A4B31017A28}"/>
              </a:ext>
            </a:extLst>
          </p:cNvPr>
          <p:cNvSpPr/>
          <p:nvPr/>
        </p:nvSpPr>
        <p:spPr>
          <a:xfrm>
            <a:off x="6525855" y="3121351"/>
            <a:ext cx="617159"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CE4AF614-7DEF-F243-88EC-6C8B49BDE7F2}"/>
              </a:ext>
            </a:extLst>
          </p:cNvPr>
          <p:cNvSpPr/>
          <p:nvPr/>
        </p:nvSpPr>
        <p:spPr>
          <a:xfrm>
            <a:off x="1833529" y="3121351"/>
            <a:ext cx="664431"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6740C35-B11D-3241-A8C5-102A3CB910E7}"/>
              </a:ext>
            </a:extLst>
          </p:cNvPr>
          <p:cNvSpPr/>
          <p:nvPr/>
        </p:nvSpPr>
        <p:spPr>
          <a:xfrm>
            <a:off x="6535932" y="2600517"/>
            <a:ext cx="617157" cy="245633"/>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3294F146-C37A-414D-82C6-E326F04F43EC}"/>
              </a:ext>
            </a:extLst>
          </p:cNvPr>
          <p:cNvGrpSpPr/>
          <p:nvPr/>
        </p:nvGrpSpPr>
        <p:grpSpPr>
          <a:xfrm>
            <a:off x="816536" y="2541009"/>
            <a:ext cx="974947" cy="1034767"/>
            <a:chOff x="-81499" y="1279774"/>
            <a:chExt cx="731210" cy="776075"/>
          </a:xfrm>
        </p:grpSpPr>
        <p:cxnSp>
          <p:nvCxnSpPr>
            <p:cNvPr id="30" name="Straight Arrow Connector 29">
              <a:extLst>
                <a:ext uri="{FF2B5EF4-FFF2-40B4-BE49-F238E27FC236}">
                  <a16:creationId xmlns:a16="http://schemas.microsoft.com/office/drawing/2014/main" id="{0A1E6136-743A-114B-9F67-EC04222A10AB}"/>
                </a:ext>
              </a:extLst>
            </p:cNvPr>
            <p:cNvCxnSpPr>
              <a:stCxn id="31" idx="2"/>
            </p:cNvCxnSpPr>
            <p:nvPr/>
          </p:nvCxnSpPr>
          <p:spPr>
            <a:xfrm flipH="1">
              <a:off x="230448" y="1595197"/>
              <a:ext cx="53659" cy="46065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3B55664-EC22-C441-85B2-6DA9DEAF2027}"/>
                </a:ext>
              </a:extLst>
            </p:cNvPr>
            <p:cNvSpPr txBox="1"/>
            <p:nvPr/>
          </p:nvSpPr>
          <p:spPr>
            <a:xfrm>
              <a:off x="-81499" y="1279774"/>
              <a:ext cx="731210" cy="315423"/>
            </a:xfrm>
            <a:prstGeom prst="rect">
              <a:avLst/>
            </a:prstGeom>
            <a:noFill/>
          </p:spPr>
          <p:txBody>
            <a:bodyPr wrap="none" rtlCol="0">
              <a:spAutoFit/>
            </a:bodyPr>
            <a:lstStyle/>
            <a:p>
              <a:r>
                <a:rPr lang="en-US" sz="2133" dirty="0" err="1">
                  <a:latin typeface="Arial" panose="020B0604020202020204" pitchFamily="34" charset="0"/>
                  <a:cs typeface="Arial" panose="020B0604020202020204" pitchFamily="34" charset="0"/>
                </a:rPr>
                <a:t>Desde</a:t>
              </a:r>
              <a:endParaRPr lang="en-GB" sz="2133"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7F1577F7-92B4-0245-9C8E-2B10CB83C387}"/>
              </a:ext>
            </a:extLst>
          </p:cNvPr>
          <p:cNvGrpSpPr/>
          <p:nvPr/>
        </p:nvGrpSpPr>
        <p:grpSpPr>
          <a:xfrm>
            <a:off x="1805499" y="2211949"/>
            <a:ext cx="1394483" cy="420564"/>
            <a:chOff x="320782" y="1409355"/>
            <a:chExt cx="1045862" cy="315423"/>
          </a:xfrm>
        </p:grpSpPr>
        <p:cxnSp>
          <p:nvCxnSpPr>
            <p:cNvPr id="33" name="Straight Arrow Connector 32">
              <a:extLst>
                <a:ext uri="{FF2B5EF4-FFF2-40B4-BE49-F238E27FC236}">
                  <a16:creationId xmlns:a16="http://schemas.microsoft.com/office/drawing/2014/main" id="{C740FEA2-9355-754A-A1B9-9272F296723B}"/>
                </a:ext>
              </a:extLst>
            </p:cNvPr>
            <p:cNvCxnSpPr/>
            <p:nvPr/>
          </p:nvCxnSpPr>
          <p:spPr>
            <a:xfrm>
              <a:off x="890082" y="1594022"/>
              <a:ext cx="47656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262E86-5837-0440-A830-79484F5CC459}"/>
                </a:ext>
              </a:extLst>
            </p:cNvPr>
            <p:cNvSpPr txBox="1"/>
            <p:nvPr/>
          </p:nvSpPr>
          <p:spPr>
            <a:xfrm>
              <a:off x="320782" y="1409355"/>
              <a:ext cx="275556" cy="315423"/>
            </a:xfrm>
            <a:prstGeom prst="rect">
              <a:avLst/>
            </a:prstGeom>
            <a:noFill/>
          </p:spPr>
          <p:txBody>
            <a:bodyPr wrap="none" rtlCol="0">
              <a:spAutoFit/>
            </a:bodyPr>
            <a:lstStyle/>
            <a:p>
              <a:r>
                <a:rPr lang="en-US" sz="2133">
                  <a:latin typeface="Arial" panose="020B0604020202020204" pitchFamily="34" charset="0"/>
                  <a:cs typeface="Arial" panose="020B0604020202020204" pitchFamily="34" charset="0"/>
                </a:rPr>
                <a:t>A</a:t>
              </a:r>
              <a:endParaRPr lang="en-GB" sz="2133">
                <a:latin typeface="Arial" panose="020B0604020202020204" pitchFamily="34" charset="0"/>
                <a:cs typeface="Arial" panose="020B0604020202020204" pitchFamily="34" charset="0"/>
              </a:endParaRPr>
            </a:p>
          </p:txBody>
        </p:sp>
      </p:grpSp>
      <p:sp>
        <p:nvSpPr>
          <p:cNvPr id="19" name="Google Shape;113;p16">
            <a:extLst>
              <a:ext uri="{FF2B5EF4-FFF2-40B4-BE49-F238E27FC236}">
                <a16:creationId xmlns:a16="http://schemas.microsoft.com/office/drawing/2014/main" id="{FD9FF64A-387B-8D44-9021-586A031609F9}"/>
              </a:ext>
            </a:extLst>
          </p:cNvPr>
          <p:cNvSpPr txBox="1">
            <a:spLocks/>
          </p:cNvSpPr>
          <p:nvPr/>
        </p:nvSpPr>
        <p:spPr bwMode="auto">
          <a:xfrm>
            <a:off x="715499" y="25256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Arial" panose="020B0604020202020204" pitchFamily="34" charset="0"/>
                <a:cs typeface="Arial" panose="020B0604020202020204" pitchFamily="34" charset="0"/>
              </a:rPr>
              <a:t>Clase 3.3 - Intensidad energética</a:t>
            </a:r>
          </a:p>
        </p:txBody>
      </p:sp>
      <p:sp>
        <p:nvSpPr>
          <p:cNvPr id="20" name="Slide Number Placeholder 5">
            <a:extLst>
              <a:ext uri="{FF2B5EF4-FFF2-40B4-BE49-F238E27FC236}">
                <a16:creationId xmlns:a16="http://schemas.microsoft.com/office/drawing/2014/main" id="{B95FA994-ED91-C049-B84B-3CCDBD8113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14</a:t>
            </a:fld>
            <a:endParaRPr lang="en-US" altLang="en-US" sz="1400" b="1">
              <a:solidFill>
                <a:schemeClr val="bg1"/>
              </a:solidFill>
              <a:latin typeface="Open Sans ExtraBold"/>
              <a:ea typeface="Open Sans ExtraBold"/>
              <a:cs typeface="Open Sans ExtraBold"/>
            </a:endParaRPr>
          </a:p>
        </p:txBody>
      </p:sp>
      <p:sp>
        <p:nvSpPr>
          <p:cNvPr id="18" name="Oval 17">
            <a:extLst>
              <a:ext uri="{FF2B5EF4-FFF2-40B4-BE49-F238E27FC236}">
                <a16:creationId xmlns:a16="http://schemas.microsoft.com/office/drawing/2014/main" id="{D686CA11-BFBD-204E-B8C1-8F6C1CCBC855}"/>
              </a:ext>
            </a:extLst>
          </p:cNvPr>
          <p:cNvSpPr/>
          <p:nvPr/>
        </p:nvSpPr>
        <p:spPr>
          <a:xfrm>
            <a:off x="10427767" y="1390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4.mp3" descr="Track7_Lecture3_Slide14.mp3">
            <a:hlinkClick r:id="" action="ppaction://media"/>
            <a:extLst>
              <a:ext uri="{FF2B5EF4-FFF2-40B4-BE49-F238E27FC236}">
                <a16:creationId xmlns:a16="http://schemas.microsoft.com/office/drawing/2014/main" id="{36F8162A-F6F5-EE43-A6C2-4FC3FD5F23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9132" y="234781"/>
            <a:ext cx="812800" cy="812800"/>
          </a:xfrm>
          <a:prstGeom prst="rect">
            <a:avLst/>
          </a:prstGeom>
        </p:spPr>
      </p:pic>
    </p:spTree>
    <p:extLst>
      <p:ext uri="{BB962C8B-B14F-4D97-AF65-F5344CB8AC3E}">
        <p14:creationId xmlns:p14="http://schemas.microsoft.com/office/powerpoint/2010/main" val="20557421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66298412"/>
                  </p:ext>
                </p:extLst>
              </p:nvPr>
            </p:nvGraphicFramePr>
            <p:xfrm>
              <a:off x="1190581" y="2478463"/>
              <a:ext cx="10251600" cy="3157813"/>
            </p:xfrm>
            <a:graphic>
              <a:graphicData uri="http://schemas.openxmlformats.org/drawingml/2006/table">
                <a:tbl>
                  <a:tblPr firstRow="1" bandRow="1">
                    <a:tableStyleId>{5940675A-B579-460E-94D1-54222C63F5DA}</a:tableStyleId>
                  </a:tblPr>
                  <a:tblGrid>
                    <a:gridCol w="3417200">
                      <a:extLst>
                        <a:ext uri="{9D8B030D-6E8A-4147-A177-3AD203B41FA5}">
                          <a16:colId xmlns:a16="http://schemas.microsoft.com/office/drawing/2014/main" val="2220082881"/>
                        </a:ext>
                      </a:extLst>
                    </a:gridCol>
                    <a:gridCol w="3986112">
                      <a:extLst>
                        <a:ext uri="{9D8B030D-6E8A-4147-A177-3AD203B41FA5}">
                          <a16:colId xmlns:a16="http://schemas.microsoft.com/office/drawing/2014/main" val="2936470367"/>
                        </a:ext>
                      </a:extLst>
                    </a:gridCol>
                    <a:gridCol w="2848288">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Arial" panose="020B0604020202020204" pitchFamily="34" charset="0"/>
                              <a:ea typeface="Open Sans Light" panose="020B0306030504020204" pitchFamily="34" charset="0"/>
                              <a:cs typeface="Arial" panose="020B0604020202020204" pitchFamily="34" charset="0"/>
                            </a:rPr>
                            <a:t>Industria en el país A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Arial" panose="020B0604020202020204" pitchFamily="34" charset="0"/>
                              <a:ea typeface="Open Sans Light" panose="020B0306030504020204" pitchFamily="34" charset="0"/>
                              <a:cs typeface="Arial" panose="020B0604020202020204" pitchFamily="34" charset="0"/>
                            </a:rPr>
                            <a:t>Industria en el país B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a:solidFill>
                                <a:schemeClr val="tx1"/>
                              </a:solidFill>
                              <a:latin typeface="Arial" panose="020B0604020202020204" pitchFamily="34" charset="0"/>
                              <a:ea typeface="Open Sans Light" panose="020B0306030504020204" pitchFamily="34" charset="0"/>
                              <a:cs typeface="Arial" panose="020B0604020202020204" pitchFamily="34" charset="0"/>
                            </a:rPr>
                            <a:t>Ratio de intensidad energética</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85961">
                    <a:tc>
                      <a:txBody>
                        <a:bodyPr/>
                        <a:lstStyle/>
                        <a:p>
                          <a:pPr lvl="0">
                            <a:buNone/>
                          </a:pPr>
                          <a14:m>
                            <m:oMathPara xmlns:m="http://schemas.openxmlformats.org/officeDocument/2006/math">
                              <m:oMathParaPr>
                                <m:jc m:val="centerGroup"/>
                              </m:oMathParaPr>
                              <m:oMath xmlns:m="http://schemas.openxmlformats.org/officeDocument/2006/math">
                                <m:r>
                                  <m:rPr>
                                    <m:sty m:val="p"/>
                                  </m:rPr>
                                  <a:rPr lang="en-GB" sz="1800" b="0" i="0" dirty="0" smtClean="0">
                                    <a:solidFill>
                                      <a:schemeClr val="tx1"/>
                                    </a:solidFill>
                                    <a:latin typeface="Cambria Math" panose="02040503050406030204" pitchFamily="18" charset="0"/>
                                  </a:rPr>
                                  <m:t>E</m:t>
                                </m:r>
                                <m:sSub>
                                  <m:sSubPr>
                                    <m:ctrlPr>
                                      <a:rPr lang="en-GB"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A</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4 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Arial" panose="020B0604020202020204" pitchFamily="34" charset="0"/>
                            <a:ea typeface="Open Sans Light" panose="020B0306030504020204" pitchFamily="34" charset="0"/>
                            <a:cs typeface="Arial" panose="020B0604020202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eaLnBrk="1" hangingPunct="1"/>
                          <a14:m>
                            <m:oMathPara xmlns:m="http://schemas.openxmlformats.org/officeDocument/2006/math">
                              <m:oMathParaPr>
                                <m:jc m:val="centerGroup"/>
                              </m:oMathParaPr>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B</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3.8 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Arial" panose="020B0604020202020204" pitchFamily="34" charset="0"/>
                            <a:ea typeface="Open Sans Light" panose="020B0306030504020204" pitchFamily="34" charset="0"/>
                            <a:cs typeface="Arial" panose="020B0604020202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E</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B</m:t>
                                        </m:r>
                                      </m:sub>
                                    </m:sSub>
                                  </m:num>
                                  <m:den>
                                    <m:r>
                                      <m:rPr>
                                        <m:sty m:val="p"/>
                                      </m:rPr>
                                      <a:rPr lang="en-US" sz="1800" b="0" i="0" smtClean="0">
                                        <a:solidFill>
                                          <a:schemeClr val="tx1"/>
                                        </a:solidFill>
                                        <a:latin typeface="Cambria Math" panose="02040503050406030204" pitchFamily="18" charset="0"/>
                                      </a:rPr>
                                      <m:t>E</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den>
                                </m:f>
                                <m:r>
                                  <a:rPr lang="en-US" sz="1800" b="0" i="0" smtClean="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3.8</m:t>
                                    </m:r>
                                  </m:num>
                                  <m:den>
                                    <m:r>
                                      <a:rPr lang="en-US" sz="1800" b="0" i="0" smtClean="0">
                                        <a:solidFill>
                                          <a:schemeClr val="tx1"/>
                                        </a:solidFill>
                                        <a:latin typeface="Cambria Math" panose="02040503050406030204" pitchFamily="18" charset="0"/>
                                      </a:rPr>
                                      <m:t>4</m:t>
                                    </m:r>
                                  </m:den>
                                </m:f>
                                <m:r>
                                  <a:rPr lang="en-US" sz="1800" b="0" i="0" smtClean="0">
                                    <a:solidFill>
                                      <a:schemeClr val="tx1"/>
                                    </a:solidFill>
                                    <a:latin typeface="Cambria Math" panose="02040503050406030204" pitchFamily="18" charset="0"/>
                                  </a:rPr>
                                  <m:t>=0.95</m:t>
                                </m:r>
                              </m:oMath>
                            </m:oMathPara>
                          </a14:m>
                          <a:endParaRPr lang="en-GB" sz="1800" b="0" i="0">
                            <a:solidFill>
                              <a:schemeClr val="tx1"/>
                            </a:solidFill>
                            <a:latin typeface="Arial" panose="020B0604020202020204" pitchFamily="34" charset="0"/>
                            <a:ea typeface="Open Sans Light" panose="020B0306030504020204" pitchFamily="34" charset="0"/>
                            <a:cs typeface="Arial" panose="020B0604020202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166894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baseline="0" dirty="0" err="1">
                              <a:solidFill>
                                <a:schemeClr val="tx1"/>
                              </a:solidFill>
                              <a:latin typeface="Arial" panose="020B0604020202020204" pitchFamily="34" charset="0"/>
                              <a:ea typeface="Open Sans Light" panose="020B0306030504020204" pitchFamily="34" charset="0"/>
                              <a:cs typeface="Arial" panose="020B0604020202020204" pitchFamily="34" charset="0"/>
                            </a:rPr>
                            <a:t>Contenido</a:t>
                          </a:r>
                          <a:r>
                            <a:rPr lang="en-US" sz="1800" b="0" i="0" baseline="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r>
                            <a:rPr lang="en-US" sz="1800" b="0" i="0" dirty="0" err="1">
                              <a:solidFill>
                                <a:schemeClr val="tx1"/>
                              </a:solidFill>
                              <a:latin typeface="Arial" panose="020B0604020202020204" pitchFamily="34" charset="0"/>
                              <a:ea typeface="Open Sans Light" panose="020B0306030504020204" pitchFamily="34" charset="0"/>
                              <a:cs typeface="Arial" panose="020B0604020202020204" pitchFamily="34" charset="0"/>
                            </a:rPr>
                            <a:t>energético</a:t>
                          </a:r>
                          <a:r>
                            <a:rPr lang="en-US" sz="18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r>
                            <a:rPr lang="en-US" sz="1800" b="0" i="0" baseline="0" dirty="0">
                              <a:solidFill>
                                <a:schemeClr val="tx1"/>
                              </a:solidFill>
                              <a:latin typeface="Arial" panose="020B0604020202020204" pitchFamily="34" charset="0"/>
                              <a:ea typeface="Open Sans Light" panose="020B0306030504020204" pitchFamily="34" charset="0"/>
                              <a:cs typeface="Arial" panose="020B0604020202020204" pitchFamily="34" charset="0"/>
                            </a:rPr>
                            <a:t>(CE) del </a:t>
                          </a:r>
                          <a:r>
                            <a:rPr lang="en-US" sz="1800" b="0" i="0" baseline="0" dirty="0" err="1">
                              <a:solidFill>
                                <a:schemeClr val="tx1"/>
                              </a:solidFill>
                              <a:latin typeface="Arial" panose="020B0604020202020204" pitchFamily="34" charset="0"/>
                              <a:ea typeface="Open Sans Light" panose="020B0306030504020204" pitchFamily="34" charset="0"/>
                              <a:cs typeface="Arial" panose="020B0604020202020204" pitchFamily="34" charset="0"/>
                            </a:rPr>
                            <a:t>carbón</a:t>
                          </a:r>
                          <a:endParaRPr lang="en-US" sz="1800" b="0" i="0" baseline="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EC</m:t>
                                    </m:r>
                                  </m:e>
                                  <m:sub>
                                    <m:r>
                                      <m:rPr>
                                        <m:sty m:val="p"/>
                                      </m:rPr>
                                      <a:rPr lang="en-GB" sz="1800" b="0" i="0" smtClean="0">
                                        <a:solidFill>
                                          <a:schemeClr val="tx1"/>
                                        </a:solidFill>
                                        <a:latin typeface="Cambria Math" panose="02040503050406030204" pitchFamily="18" charset="0"/>
                                      </a:rPr>
                                      <m:t>coal</m:t>
                                    </m:r>
                                    <m:r>
                                      <a:rPr lang="en-GB" sz="1800" b="0" i="0" smtClean="0">
                                        <a:solidFill>
                                          <a:schemeClr val="tx1"/>
                                        </a:solidFill>
                                        <a:latin typeface="Cambria Math" panose="02040503050406030204" pitchFamily="18" charset="0"/>
                                      </a:rPr>
                                      <m:t>,</m:t>
                                    </m:r>
                                    <m:r>
                                      <m:rPr>
                                        <m:sty m:val="p"/>
                                      </m:rPr>
                                      <a:rPr lang="en-US" sz="1800" b="0" i="0" smtClean="0">
                                        <a:solidFill>
                                          <a:schemeClr val="tx1"/>
                                        </a:solidFill>
                                        <a:latin typeface="Cambria Math" panose="02040503050406030204" pitchFamily="18" charset="0"/>
                                      </a:rPr>
                                      <m:t>A</m:t>
                                    </m:r>
                                  </m:sub>
                                </m:sSub>
                                <m:r>
                                  <a:rPr lang="en-US" sz="1800" b="0" i="0" smtClean="0">
                                    <a:solidFill>
                                      <a:schemeClr val="tx1"/>
                                    </a:solidFill>
                                    <a:latin typeface="Cambria Math" panose="02040503050406030204" pitchFamily="18" charset="0"/>
                                  </a:rPr>
                                  <m:t>=25</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E</m:t>
                                    </m:r>
                                    <m:r>
                                      <m:rPr>
                                        <m:sty m:val="p"/>
                                      </m:rPr>
                                      <a:rPr lang="en-GB"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r>
                                  <a:rPr lang="en-US" sz="1800" b="0" i="0" smtClean="0">
                                    <a:solidFill>
                                      <a:schemeClr val="tx1"/>
                                    </a:solidFill>
                                    <a:latin typeface="Cambria Math" panose="02040503050406030204" pitchFamily="18" charset="0"/>
                                  </a:rPr>
                                  <m:t>=100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baseline="0" dirty="0" err="1">
                              <a:solidFill>
                                <a:schemeClr val="tx1"/>
                              </a:solidFill>
                              <a:latin typeface="Arial" panose="020B0604020202020204" pitchFamily="34" charset="0"/>
                              <a:ea typeface="Open Sans Light" panose="020B0306030504020204" pitchFamily="34" charset="0"/>
                              <a:cs typeface="Arial" panose="020B0604020202020204" pitchFamily="34" charset="0"/>
                            </a:rPr>
                            <a:t>Contenido</a:t>
                          </a:r>
                          <a:r>
                            <a:rPr lang="en-US" sz="1800" b="0" i="0" baseline="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r>
                            <a:rPr lang="en-US" sz="1800" b="0" i="0" dirty="0" err="1">
                              <a:solidFill>
                                <a:schemeClr val="tx1"/>
                              </a:solidFill>
                              <a:latin typeface="Arial" panose="020B0604020202020204" pitchFamily="34" charset="0"/>
                              <a:ea typeface="Open Sans Light" panose="020B0306030504020204" pitchFamily="34" charset="0"/>
                              <a:cs typeface="Arial" panose="020B0604020202020204" pitchFamily="34" charset="0"/>
                            </a:rPr>
                            <a:t>energético</a:t>
                          </a:r>
                          <a:r>
                            <a:rPr lang="en-US" sz="18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r>
                            <a:rPr lang="en-US" sz="1800" b="0" i="0" baseline="0" dirty="0">
                              <a:solidFill>
                                <a:schemeClr val="tx1"/>
                              </a:solidFill>
                              <a:latin typeface="Arial" panose="020B0604020202020204" pitchFamily="34" charset="0"/>
                              <a:ea typeface="Open Sans Light" panose="020B0306030504020204" pitchFamily="34" charset="0"/>
                              <a:cs typeface="Arial" panose="020B0604020202020204" pitchFamily="34" charset="0"/>
                            </a:rPr>
                            <a:t>(CE) del </a:t>
                          </a:r>
                          <a:r>
                            <a:rPr lang="en-US" sz="1800" b="0" i="0" baseline="0" dirty="0" err="1">
                              <a:solidFill>
                                <a:schemeClr val="tx1"/>
                              </a:solidFill>
                              <a:latin typeface="Arial" panose="020B0604020202020204" pitchFamily="34" charset="0"/>
                              <a:ea typeface="Open Sans Light" panose="020B0306030504020204" pitchFamily="34" charset="0"/>
                              <a:cs typeface="Arial" panose="020B0604020202020204" pitchFamily="34" charset="0"/>
                            </a:rPr>
                            <a:t>carbón</a:t>
                          </a:r>
                          <a:endParaRPr lang="en-US" sz="1800" b="0" i="0" baseline="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EC</m:t>
                                    </m:r>
                                  </m:e>
                                  <m:sub>
                                    <m:r>
                                      <m:rPr>
                                        <m:sty m:val="p"/>
                                      </m:rPr>
                                      <a:rPr lang="en-GB" sz="1800" b="0" i="0" smtClean="0">
                                        <a:solidFill>
                                          <a:schemeClr val="tx1"/>
                                        </a:solidFill>
                                        <a:latin typeface="Cambria Math" panose="02040503050406030204" pitchFamily="18" charset="0"/>
                                      </a:rPr>
                                      <m:t>coal</m:t>
                                    </m:r>
                                    <m:r>
                                      <a:rPr lang="en-GB" sz="1800" b="0" i="0" smtClean="0">
                                        <a:solidFill>
                                          <a:schemeClr val="tx1"/>
                                        </a:solidFill>
                                        <a:latin typeface="Cambria Math" panose="02040503050406030204" pitchFamily="18" charset="0"/>
                                      </a:rPr>
                                      <m:t>,</m:t>
                                    </m:r>
                                    <m:r>
                                      <m:rPr>
                                        <m:sty m:val="p"/>
                                      </m:rPr>
                                      <a:rPr lang="en-GB" sz="1800" b="0" i="0" smtClean="0">
                                        <a:solidFill>
                                          <a:schemeClr val="tx1"/>
                                        </a:solidFill>
                                        <a:latin typeface="Cambria Math" panose="02040503050406030204" pitchFamily="18" charset="0"/>
                                      </a:rPr>
                                      <m:t>B</m:t>
                                    </m:r>
                                  </m:sub>
                                </m:sSub>
                                <m:r>
                                  <a:rPr lang="en-US" sz="1800" b="0" i="0" smtClean="0">
                                    <a:solidFill>
                                      <a:schemeClr val="tx1"/>
                                    </a:solidFill>
                                    <a:latin typeface="Cambria Math" panose="02040503050406030204" pitchFamily="18" charset="0"/>
                                  </a:rPr>
                                  <m:t>=</m:t>
                                </m:r>
                                <m:r>
                                  <a:rPr lang="en-GB" sz="1800" b="0" i="0" smtClean="0">
                                    <a:solidFill>
                                      <a:schemeClr val="tx1"/>
                                    </a:solidFill>
                                    <a:latin typeface="Cambria Math" panose="02040503050406030204" pitchFamily="18" charset="0"/>
                                  </a:rPr>
                                  <m:t>30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E</m:t>
                                    </m:r>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B</m:t>
                                    </m:r>
                                  </m:sub>
                                </m:sSub>
                                <m:r>
                                  <a:rPr lang="en-US" sz="1800" b="0" i="0" smtClean="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14</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0" i="1" smtClean="0">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E</m:t>
                                    </m:r>
                                    <m:sSub>
                                      <m:sSubPr>
                                        <m:ctrlPr>
                                          <a:rPr lang="en-US" sz="1800" b="0" i="1">
                                            <a:solidFill>
                                              <a:schemeClr val="tx1"/>
                                            </a:solidFill>
                                            <a:latin typeface="Cambria Math" panose="02040503050406030204" pitchFamily="18" charset="0"/>
                                          </a:rPr>
                                        </m:ctrlPr>
                                      </m:sSubPr>
                                      <m:e>
                                        <m:r>
                                          <m:rPr>
                                            <m:sty m:val="p"/>
                                          </m:rPr>
                                          <a:rPr lang="en-US" sz="1800" b="0" i="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num>
                                  <m:den>
                                    <m:r>
                                      <m:rPr>
                                        <m:sty m:val="p"/>
                                      </m:rPr>
                                      <a:rPr lang="en-US" sz="1800" b="0" i="0">
                                        <a:solidFill>
                                          <a:schemeClr val="tx1"/>
                                        </a:solidFill>
                                        <a:latin typeface="Cambria Math" panose="02040503050406030204" pitchFamily="18" charset="0"/>
                                      </a:rPr>
                                      <m:t>E</m:t>
                                    </m:r>
                                    <m:sSub>
                                      <m:sSubPr>
                                        <m:ctrlPr>
                                          <a:rPr lang="en-US" sz="1800" b="0" i="1">
                                            <a:solidFill>
                                              <a:schemeClr val="tx1"/>
                                            </a:solidFill>
                                            <a:latin typeface="Cambria Math" panose="02040503050406030204" pitchFamily="18" charset="0"/>
                                          </a:rPr>
                                        </m:ctrlPr>
                                      </m:sSubPr>
                                      <m:e>
                                        <m:r>
                                          <m:rPr>
                                            <m:sty m:val="p"/>
                                          </m:rPr>
                                          <a:rPr lang="en-US" sz="1800" b="0" i="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B</m:t>
                                        </m:r>
                                      </m:sub>
                                    </m:sSub>
                                  </m:den>
                                </m:f>
                                <m:r>
                                  <a:rPr lang="en-US" sz="1800" b="0" i="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100</m:t>
                                    </m:r>
                                  </m:num>
                                  <m:den>
                                    <m:r>
                                      <a:rPr lang="en-US" sz="1800" b="0" i="0" smtClean="0">
                                        <a:solidFill>
                                          <a:schemeClr val="tx1"/>
                                        </a:solidFill>
                                        <a:latin typeface="Cambria Math" panose="02040503050406030204" pitchFamily="18" charset="0"/>
                                      </a:rPr>
                                      <m:t>114</m:t>
                                    </m:r>
                                  </m:den>
                                </m:f>
                                <m:r>
                                  <a:rPr lang="en-US" sz="1800" b="0" i="0" smtClean="0">
                                    <a:solidFill>
                                      <a:schemeClr val="tx1"/>
                                    </a:solidFill>
                                    <a:latin typeface="Cambria Math" panose="02040503050406030204" pitchFamily="18" charset="0"/>
                                  </a:rPr>
                                  <m:t>=0.88</m:t>
                                </m:r>
                              </m:oMath>
                            </m:oMathPara>
                          </a14:m>
                          <a:endParaRPr lang="en-GB" sz="1800" b="0" i="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bl>
              </a:graphicData>
            </a:graphic>
          </p:graphicFrame>
        </mc:Choice>
        <mc:Fallback xmlns="">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66298412"/>
                  </p:ext>
                </p:extLst>
              </p:nvPr>
            </p:nvGraphicFramePr>
            <p:xfrm>
              <a:off x="1190581" y="2478463"/>
              <a:ext cx="10251600" cy="3157813"/>
            </p:xfrm>
            <a:graphic>
              <a:graphicData uri="http://schemas.openxmlformats.org/drawingml/2006/table">
                <a:tbl>
                  <a:tblPr firstRow="1" bandRow="1">
                    <a:tableStyleId>{5940675A-B579-460E-94D1-54222C63F5DA}</a:tableStyleId>
                  </a:tblPr>
                  <a:tblGrid>
                    <a:gridCol w="3417200">
                      <a:extLst>
                        <a:ext uri="{9D8B030D-6E8A-4147-A177-3AD203B41FA5}">
                          <a16:colId xmlns:a16="http://schemas.microsoft.com/office/drawing/2014/main" val="2220082881"/>
                        </a:ext>
                      </a:extLst>
                    </a:gridCol>
                    <a:gridCol w="3986112">
                      <a:extLst>
                        <a:ext uri="{9D8B030D-6E8A-4147-A177-3AD203B41FA5}">
                          <a16:colId xmlns:a16="http://schemas.microsoft.com/office/drawing/2014/main" val="2936470367"/>
                        </a:ext>
                      </a:extLst>
                    </a:gridCol>
                    <a:gridCol w="2848288">
                      <a:extLst>
                        <a:ext uri="{9D8B030D-6E8A-4147-A177-3AD203B41FA5}">
                          <a16:colId xmlns:a16="http://schemas.microsoft.com/office/drawing/2014/main" val="1881619488"/>
                        </a:ext>
                      </a:extLst>
                    </a:gridCol>
                  </a:tblGrid>
                  <a:tr h="670560">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Arial" panose="020B0604020202020204" pitchFamily="34" charset="0"/>
                              <a:ea typeface="Open Sans Light" panose="020B0306030504020204" pitchFamily="34" charset="0"/>
                              <a:cs typeface="Arial" panose="020B0604020202020204" pitchFamily="34" charset="0"/>
                            </a:rPr>
                            <a:t>Industria en el país A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Arial" panose="020B0604020202020204" pitchFamily="34" charset="0"/>
                              <a:ea typeface="Open Sans Light" panose="020B0306030504020204" pitchFamily="34" charset="0"/>
                              <a:cs typeface="Arial" panose="020B0604020202020204" pitchFamily="34" charset="0"/>
                            </a:rPr>
                            <a:t>Industria en el país B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a:solidFill>
                                <a:schemeClr val="tx1"/>
                              </a:solidFill>
                              <a:latin typeface="Arial" panose="020B0604020202020204" pitchFamily="34" charset="0"/>
                              <a:ea typeface="Open Sans Light" panose="020B0306030504020204" pitchFamily="34" charset="0"/>
                              <a:cs typeface="Arial" panose="020B0604020202020204" pitchFamily="34" charset="0"/>
                            </a:rPr>
                            <a:t>Ratio de intensidad energética</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85961">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t="-86822" r="-200178" b="-217054"/>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85780" t="-86822" r="-71713" b="-217054"/>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60171" t="-86822" r="-428" b="-217054"/>
                          </a:stretch>
                        </a:blipFill>
                      </a:tcPr>
                    </a:tc>
                    <a:extLst>
                      <a:ext uri="{0D108BD9-81ED-4DB2-BD59-A6C34878D82A}">
                        <a16:rowId xmlns:a16="http://schemas.microsoft.com/office/drawing/2014/main" val="1991296793"/>
                      </a:ext>
                    </a:extLst>
                  </a:tr>
                  <a:tr h="1701292">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t="-86071" r="-200178"/>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85780" t="-86071" r="-71713"/>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260171" t="-86071" r="-428"/>
                          </a:stretch>
                        </a:blipFill>
                      </a:tcPr>
                    </a:tc>
                    <a:extLst>
                      <a:ext uri="{0D108BD9-81ED-4DB2-BD59-A6C34878D82A}">
                        <a16:rowId xmlns:a16="http://schemas.microsoft.com/office/drawing/2014/main" val="526387627"/>
                      </a:ext>
                    </a:extLst>
                  </a:tr>
                </a:tbl>
              </a:graphicData>
            </a:graphic>
          </p:graphicFrame>
        </mc:Fallback>
      </mc:AlternateContent>
      <p:sp>
        <p:nvSpPr>
          <p:cNvPr id="8" name="Google Shape;113;p16">
            <a:extLst>
              <a:ext uri="{FF2B5EF4-FFF2-40B4-BE49-F238E27FC236}">
                <a16:creationId xmlns:a16="http://schemas.microsoft.com/office/drawing/2014/main" id="{B32BBC24-E756-5842-88A5-A20528EA2BCD}"/>
              </a:ext>
            </a:extLst>
          </p:cNvPr>
          <p:cNvSpPr txBox="1">
            <a:spLocks/>
          </p:cNvSpPr>
          <p:nvPr/>
        </p:nvSpPr>
        <p:spPr bwMode="auto">
          <a:xfrm>
            <a:off x="967154" y="345754"/>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3.3 - </a:t>
            </a:r>
            <a:r>
              <a:rPr lang="en-GB" dirty="0" err="1">
                <a:latin typeface="Arial" panose="020B0604020202020204" pitchFamily="34" charset="0"/>
                <a:cs typeface="Arial" panose="020B0604020202020204" pitchFamily="34" charset="0"/>
              </a:rPr>
              <a:t>Intensidad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energética</a:t>
            </a:r>
            <a:endParaRPr lang="en-GB" dirty="0">
              <a:latin typeface="Arial" panose="020B0604020202020204" pitchFamily="34" charset="0"/>
              <a:cs typeface="Arial" panose="020B0604020202020204" pitchFamily="34" charset="0"/>
            </a:endParaRPr>
          </a:p>
        </p:txBody>
      </p:sp>
      <p:sp>
        <p:nvSpPr>
          <p:cNvPr id="9" name="Text Placeholder 1">
            <a:extLst>
              <a:ext uri="{FF2B5EF4-FFF2-40B4-BE49-F238E27FC236}">
                <a16:creationId xmlns:a16="http://schemas.microsoft.com/office/drawing/2014/main" id="{1141B53C-DE62-354B-84FE-3A39A2090719}"/>
              </a:ext>
            </a:extLst>
          </p:cNvPr>
          <p:cNvSpPr>
            <a:spLocks noGrp="1"/>
          </p:cNvSpPr>
          <p:nvPr>
            <p:ph type="body" idx="13"/>
          </p:nvPr>
        </p:nvSpPr>
        <p:spPr>
          <a:xfrm>
            <a:off x="915243" y="1519071"/>
            <a:ext cx="10252075" cy="566105"/>
          </a:xfrm>
        </p:spPr>
        <p:txBody>
          <a:bodyPr>
            <a:normAutofit lnSpcReduction="10000"/>
          </a:bodyPr>
          <a:lstStyle/>
          <a:p>
            <a:pPr marL="101598" eaLnBrk="1" fontAlgn="auto" hangingPunct="1">
              <a:spcBef>
                <a:spcPts val="1000"/>
              </a:spcBef>
              <a:buClr>
                <a:srgbClr val="333333"/>
              </a:buClr>
              <a:defRPr/>
            </a:pPr>
            <a:r>
              <a:rPr lang="en-GB" dirty="0">
                <a:latin typeface="Arial" panose="020B0604020202020204" pitchFamily="34" charset="0"/>
                <a:cs typeface="Arial" panose="020B0604020202020204" pitchFamily="34" charset="0"/>
              </a:rPr>
              <a:t>La intensidad energética (IE) como indicador:</a:t>
            </a:r>
          </a:p>
        </p:txBody>
      </p:sp>
      <p:sp>
        <p:nvSpPr>
          <p:cNvPr id="11" name="Slide Number Placeholder 5">
            <a:extLst>
              <a:ext uri="{FF2B5EF4-FFF2-40B4-BE49-F238E27FC236}">
                <a16:creationId xmlns:a16="http://schemas.microsoft.com/office/drawing/2014/main" id="{1056D64E-F248-364C-93F0-760D78821AC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15</a:t>
            </a:fld>
            <a:endParaRPr lang="en-US" altLang="en-US" sz="1400" b="1">
              <a:solidFill>
                <a:schemeClr val="bg1"/>
              </a:solidFill>
              <a:latin typeface="Open Sans ExtraBold"/>
              <a:ea typeface="Open Sans ExtraBold"/>
              <a:cs typeface="Open Sans ExtraBold"/>
            </a:endParaRPr>
          </a:p>
        </p:txBody>
      </p:sp>
      <p:sp>
        <p:nvSpPr>
          <p:cNvPr id="6" name="Oval 5">
            <a:extLst>
              <a:ext uri="{FF2B5EF4-FFF2-40B4-BE49-F238E27FC236}">
                <a16:creationId xmlns:a16="http://schemas.microsoft.com/office/drawing/2014/main" id="{AE833B02-ECAB-274B-B1C4-DE476597C708}"/>
              </a:ext>
            </a:extLst>
          </p:cNvPr>
          <p:cNvSpPr/>
          <p:nvPr/>
        </p:nvSpPr>
        <p:spPr>
          <a:xfrm>
            <a:off x="10201415" y="3457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5.mp3" descr="Track7_Lecture3_Slide15.mp3">
            <a:hlinkClick r:id="" action="ppaction://media"/>
            <a:extLst>
              <a:ext uri="{FF2B5EF4-FFF2-40B4-BE49-F238E27FC236}">
                <a16:creationId xmlns:a16="http://schemas.microsoft.com/office/drawing/2014/main" id="{92A89191-96CF-0F4D-B383-DBE7FBE5ED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2780" y="417119"/>
            <a:ext cx="812800" cy="812800"/>
          </a:xfrm>
          <a:prstGeom prst="rect">
            <a:avLst/>
          </a:prstGeom>
        </p:spPr>
      </p:pic>
    </p:spTree>
    <p:extLst>
      <p:ext uri="{BB962C8B-B14F-4D97-AF65-F5344CB8AC3E}">
        <p14:creationId xmlns:p14="http://schemas.microsoft.com/office/powerpoint/2010/main" val="11374699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9AA7A10C-9DFB-9F43-9A8E-EBA5E2C9C44D}"/>
              </a:ext>
            </a:extLst>
          </p:cNvPr>
          <p:cNvSpPr>
            <a:spLocks noGrp="1"/>
          </p:cNvSpPr>
          <p:nvPr>
            <p:ph type="body" idx="13"/>
          </p:nvPr>
        </p:nvSpPr>
        <p:spPr>
          <a:xfrm>
            <a:off x="929945" y="1507733"/>
            <a:ext cx="10251600" cy="812800"/>
          </a:xfrm>
        </p:spPr>
        <p:txBody>
          <a:bodyPr>
            <a:normAutofit/>
          </a:bodyPr>
          <a:lstStyle/>
          <a:p>
            <a:pPr marL="101598" eaLnBrk="1" fontAlgn="auto" hangingPunct="1">
              <a:spcBef>
                <a:spcPts val="1000"/>
              </a:spcBef>
              <a:buClr>
                <a:srgbClr val="333333"/>
              </a:buClr>
              <a:defRPr/>
            </a:pPr>
            <a:r>
              <a:rPr lang="en-GB" dirty="0">
                <a:latin typeface="Arial" panose="020B0604020202020204" pitchFamily="34" charset="0"/>
                <a:cs typeface="Arial" panose="020B0604020202020204" pitchFamily="34" charset="0"/>
              </a:rPr>
              <a:t>La intensidad energética (IE) como indicador:</a:t>
            </a:r>
          </a:p>
        </p:txBody>
      </p:sp>
      <mc:AlternateContent xmlns:mc="http://schemas.openxmlformats.org/markup-compatibility/2006" xmlns:a14="http://schemas.microsoft.com/office/drawing/2010/main">
        <mc:Choice Requires="a14">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2458089032"/>
                  </p:ext>
                </p:extLst>
              </p:nvPr>
            </p:nvGraphicFramePr>
            <p:xfrm>
              <a:off x="1057982" y="2547078"/>
              <a:ext cx="10599988" cy="3705860"/>
            </p:xfrm>
            <a:graphic>
              <a:graphicData uri="http://schemas.openxmlformats.org/drawingml/2006/table">
                <a:tbl>
                  <a:tblPr firstRow="1" bandRow="1">
                    <a:tableStyleId>{5940675A-B579-460E-94D1-54222C63F5DA}</a:tableStyleId>
                  </a:tblPr>
                  <a:tblGrid>
                    <a:gridCol w="2881748">
                      <a:extLst>
                        <a:ext uri="{9D8B030D-6E8A-4147-A177-3AD203B41FA5}">
                          <a16:colId xmlns:a16="http://schemas.microsoft.com/office/drawing/2014/main" val="2220082881"/>
                        </a:ext>
                      </a:extLst>
                    </a:gridCol>
                    <a:gridCol w="463460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dirty="0" err="1">
                              <a:solidFill>
                                <a:schemeClr val="tx1"/>
                              </a:solidFill>
                              <a:latin typeface="Arial" panose="020B0604020202020204" pitchFamily="34" charset="0"/>
                              <a:ea typeface="Open Sans Light" panose="020B0306030504020204" pitchFamily="34" charset="0"/>
                              <a:cs typeface="Arial" panose="020B0604020202020204" pitchFamily="34" charset="0"/>
                            </a:rPr>
                            <a:t>Industria</a:t>
                          </a:r>
                          <a:r>
                            <a:rPr lang="en-US" sz="18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r>
                            <a:rPr lang="en-US" sz="1800" b="0" i="0" dirty="0" err="1">
                              <a:solidFill>
                                <a:schemeClr val="tx1"/>
                              </a:solidFill>
                              <a:latin typeface="Arial" panose="020B0604020202020204" pitchFamily="34" charset="0"/>
                              <a:ea typeface="Open Sans Light" panose="020B0306030504020204" pitchFamily="34" charset="0"/>
                              <a:cs typeface="Arial" panose="020B0604020202020204" pitchFamily="34" charset="0"/>
                            </a:rPr>
                            <a:t>siderúrgica</a:t>
                          </a:r>
                          <a:r>
                            <a:rPr lang="en-US" sz="18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a:solidFill>
                                        <a:schemeClr val="tx1"/>
                                      </a:solidFill>
                                      <a:latin typeface="Cambria Math" panose="02040503050406030204" pitchFamily="18" charset="0"/>
                                    </a:rPr>
                                  </m:ctrlPr>
                                </m:sSubPr>
                                <m:e>
                                  <m:r>
                                    <m:rPr>
                                      <m:sty m:val="p"/>
                                    </m:rPr>
                                    <a:rPr lang="en-GB" sz="1800" b="0" i="0">
                                      <a:solidFill>
                                        <a:schemeClr val="tx1"/>
                                      </a:solidFill>
                                      <a:latin typeface="Cambria Math" panose="02040503050406030204" pitchFamily="18" charset="0"/>
                                    </a:rPr>
                                    <m:t>I</m:t>
                                  </m:r>
                                </m:e>
                                <m:sub>
                                  <m:r>
                                    <m:rPr>
                                      <m:sty m:val="p"/>
                                    </m:rPr>
                                    <a:rPr lang="en-GB" sz="1800" b="0" i="0">
                                      <a:solidFill>
                                        <a:schemeClr val="tx1"/>
                                      </a:solidFill>
                                      <a:latin typeface="Cambria Math" panose="02040503050406030204" pitchFamily="18" charset="0"/>
                                    </a:rPr>
                                    <m:t>steel</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00</m:t>
                              </m:r>
                              <m:f>
                                <m:fPr>
                                  <m:ctrlPr>
                                    <a:rPr lang="en-US" sz="1800" b="0" i="1">
                                      <a:solidFill>
                                        <a:schemeClr val="tx1"/>
                                      </a:solidFill>
                                      <a:latin typeface="Cambria Math" panose="02040503050406030204" pitchFamily="18" charset="0"/>
                                    </a:rPr>
                                  </m:ctrlPr>
                                </m:fPr>
                                <m:num>
                                  <m:r>
                                    <m:rPr>
                                      <m:sty m:val="p"/>
                                    </m:rPr>
                                    <a:rPr lang="en-GB" sz="1800" b="0" i="0" smtClean="0">
                                      <a:solidFill>
                                        <a:schemeClr val="tx1"/>
                                      </a:solidFill>
                                      <a:latin typeface="Cambria Math" panose="02040503050406030204" pitchFamily="18" charset="0"/>
                                    </a:rPr>
                                    <m:t>G</m:t>
                                  </m:r>
                                  <m:r>
                                    <m:rPr>
                                      <m:sty m:val="p"/>
                                    </m:rPr>
                                    <a:rPr lang="en-US" sz="1800" b="0" i="0">
                                      <a:solidFill>
                                        <a:schemeClr val="tx1"/>
                                      </a:solidFill>
                                      <a:latin typeface="Cambria Math" panose="02040503050406030204" pitchFamily="18" charset="0"/>
                                    </a:rPr>
                                    <m:t>J</m:t>
                                  </m:r>
                                </m:num>
                                <m:den>
                                  <m:r>
                                    <m:rPr>
                                      <m:sty m:val="p"/>
                                    </m:rPr>
                                    <a:rPr lang="en-GB" sz="1800" b="0" i="0" smtClean="0">
                                      <a:solidFill>
                                        <a:schemeClr val="tx1"/>
                                      </a:solidFill>
                                      <a:latin typeface="Cambria Math" panose="02040503050406030204" pitchFamily="18" charset="0"/>
                                    </a:rPr>
                                    <m:t>ton</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steel</m:t>
                                  </m:r>
                                </m:den>
                              </m:f>
                            </m:oMath>
                          </a14:m>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a:solidFill>
                                        <a:schemeClr val="tx1"/>
                                      </a:solidFill>
                                      <a:latin typeface="Cambria Math" panose="02040503050406030204" pitchFamily="18" charset="0"/>
                                    </a:rPr>
                                  </m:ctrlPr>
                                </m:sSubPr>
                                <m:e>
                                  <m:r>
                                    <m:rPr>
                                      <m:sty m:val="p"/>
                                    </m:rPr>
                                    <a:rPr lang="en-GB" sz="1800" b="0" i="0">
                                      <a:solidFill>
                                        <a:schemeClr val="tx1"/>
                                      </a:solidFill>
                                      <a:latin typeface="Cambria Math" panose="02040503050406030204" pitchFamily="18" charset="0"/>
                                    </a:rPr>
                                    <m:t>I</m:t>
                                  </m:r>
                                </m:e>
                                <m:sub>
                                  <m:r>
                                    <m:rPr>
                                      <m:sty m:val="p"/>
                                    </m:rPr>
                                    <a:rPr lang="en-GB" sz="1800" b="0" i="0">
                                      <a:solidFill>
                                        <a:schemeClr val="tx1"/>
                                      </a:solidFill>
                                      <a:latin typeface="Cambria Math" panose="02040503050406030204" pitchFamily="18" charset="0"/>
                                    </a:rPr>
                                    <m:t>steel</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12.5</m:t>
                              </m:r>
                              <m:f>
                                <m:fPr>
                                  <m:ctrlPr>
                                    <a:rPr lang="en-US" sz="1800" b="0" i="1">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MJ</m:t>
                                  </m:r>
                                </m:num>
                                <m:den>
                                  <m:r>
                                    <m:rPr>
                                      <m:sty m:val="p"/>
                                    </m:rPr>
                                    <a:rPr lang="en-US" sz="1800" b="0" i="0">
                                      <a:solidFill>
                                        <a:schemeClr val="tx1"/>
                                      </a:solidFill>
                                      <a:latin typeface="Cambria Math" panose="02040503050406030204" pitchFamily="18" charset="0"/>
                                    </a:rPr>
                                    <m:t>US</m:t>
                                  </m:r>
                                  <m:r>
                                    <a:rPr lang="en-US" sz="1800" b="0" i="0">
                                      <a:solidFill>
                                        <a:schemeClr val="tx1"/>
                                      </a:solidFill>
                                      <a:latin typeface="Cambria Math" panose="02040503050406030204" pitchFamily="18" charset="0"/>
                                    </a:rPr>
                                    <m:t>$</m:t>
                                  </m:r>
                                </m:den>
                              </m:f>
                            </m:oMath>
                          </a14:m>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dirty="0" err="1">
                              <a:solidFill>
                                <a:schemeClr val="tx1"/>
                              </a:solidFill>
                              <a:latin typeface="Arial" panose="020B0604020202020204" pitchFamily="34" charset="0"/>
                              <a:ea typeface="Open Sans Light" panose="020B0306030504020204" pitchFamily="34" charset="0"/>
                              <a:cs typeface="Arial" panose="020B0604020202020204" pitchFamily="34" charset="0"/>
                            </a:rPr>
                            <a:t>Industria</a:t>
                          </a:r>
                          <a:r>
                            <a:rPr lang="en-US" sz="18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 del </a:t>
                          </a:r>
                          <a:r>
                            <a:rPr lang="en-US" sz="1800" b="0" i="0" dirty="0" err="1">
                              <a:solidFill>
                                <a:schemeClr val="tx1"/>
                              </a:solidFill>
                              <a:latin typeface="Arial" panose="020B0604020202020204" pitchFamily="34" charset="0"/>
                              <a:ea typeface="Open Sans Light" panose="020B0306030504020204" pitchFamily="34" charset="0"/>
                              <a:cs typeface="Arial" panose="020B0604020202020204" pitchFamily="34" charset="0"/>
                            </a:rPr>
                            <a:t>vidrio</a:t>
                          </a:r>
                          <a:r>
                            <a:rPr lang="en-US" sz="18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a:solidFill>
                                        <a:schemeClr val="tx1"/>
                                      </a:solidFill>
                                      <a:latin typeface="Cambria Math" panose="02040503050406030204" pitchFamily="18" charset="0"/>
                                      <a:ea typeface="+mn-ea"/>
                                      <a:cs typeface="+mn-cs"/>
                                      <a:sym typeface="Arial"/>
                                    </a:rPr>
                                    <m:t>glass</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112</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glass</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a:solidFill>
                                        <a:schemeClr val="tx1"/>
                                      </a:solidFill>
                                      <a:latin typeface="Cambria Math" panose="02040503050406030204" pitchFamily="18" charset="0"/>
                                      <a:ea typeface="+mn-ea"/>
                                      <a:cs typeface="+mn-cs"/>
                                      <a:sym typeface="Arial"/>
                                    </a:rPr>
                                    <m:t>glass</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a:solidFill>
                                    <a:schemeClr val="tx1"/>
                                  </a:solidFill>
                                  <a:latin typeface="Cambria Math" panose="02040503050406030204" pitchFamily="18" charset="0"/>
                                  <a:ea typeface="+mn-ea"/>
                                  <a:cs typeface="+mn-cs"/>
                                  <a:sym typeface="Arial"/>
                                </a:rPr>
                                <m:t>1</m:t>
                              </m:r>
                              <m:r>
                                <a:rPr lang="en-GB" sz="1800" b="0" i="0" u="none" strike="noStrike" cap="none">
                                  <a:solidFill>
                                    <a:schemeClr val="tx1"/>
                                  </a:solidFill>
                                  <a:latin typeface="Cambria Math" panose="02040503050406030204" pitchFamily="18" charset="0"/>
                                  <a:ea typeface="+mn-ea"/>
                                  <a:cs typeface="+mn-cs"/>
                                  <a:sym typeface="Arial"/>
                                </a:rPr>
                                <m:t>3</m:t>
                              </m:r>
                              <m:r>
                                <a:rPr lang="en-US"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a:solidFill>
                                    <a:schemeClr val="tx1"/>
                                  </a:solidFill>
                                  <a:latin typeface="Cambria Math" panose="02040503050406030204" pitchFamily="18" charset="0"/>
                                  <a:ea typeface="+mn-ea"/>
                                  <a:cs typeface="+mn-cs"/>
                                  <a:sym typeface="Arial"/>
                                </a:rPr>
                                <m:t>9</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US" sz="1800" b="0" i="0" u="none" strike="noStrike" cap="none">
                                      <a:solidFill>
                                        <a:schemeClr val="tx1"/>
                                      </a:solidFill>
                                      <a:latin typeface="Cambria Math" panose="02040503050406030204" pitchFamily="18" charset="0"/>
                                      <a:ea typeface="+mn-ea"/>
                                      <a:cs typeface="+mn-cs"/>
                                      <a:sym typeface="Arial"/>
                                    </a:rPr>
                                    <m:t>MJ</m:t>
                                  </m:r>
                                </m:num>
                                <m:den>
                                  <m:r>
                                    <m:rPr>
                                      <m:sty m:val="p"/>
                                    </m:rPr>
                                    <a:rPr lang="en-US" sz="1800" b="0" i="0" u="none" strike="noStrike" cap="none">
                                      <a:solidFill>
                                        <a:schemeClr val="tx1"/>
                                      </a:solidFill>
                                      <a:latin typeface="Cambria Math" panose="02040503050406030204" pitchFamily="18" charset="0"/>
                                      <a:ea typeface="+mn-ea"/>
                                      <a:cs typeface="+mn-cs"/>
                                      <a:sym typeface="Arial"/>
                                    </a:rPr>
                                    <m:t>US</m:t>
                                  </m:r>
                                  <m:r>
                                    <a:rPr lang="en-US" sz="1800" b="0" i="0" u="none" strike="noStrike" cap="none">
                                      <a:solidFill>
                                        <a:schemeClr val="tx1"/>
                                      </a:solidFill>
                                      <a:latin typeface="Cambria Math" panose="02040503050406030204" pitchFamily="18" charset="0"/>
                                      <a:ea typeface="+mn-ea"/>
                                      <a:cs typeface="+mn-cs"/>
                                      <a:sym typeface="Arial"/>
                                    </a:rPr>
                                    <m:t>$</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Industria</a:t>
                          </a: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 </a:t>
                          </a: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electrónica</a:t>
                          </a:r>
                          <a:endPar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elec</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7</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of</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chips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elec</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Industria</a:t>
                          </a: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 </a:t>
                          </a: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textil</a:t>
                          </a:r>
                          <a:endPar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30</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3.9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Producción</a:t>
                          </a: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 </a:t>
                          </a: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agrícola</a:t>
                          </a:r>
                          <a:endPar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agriculture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rice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agriculture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0.88</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Producción</a:t>
                          </a: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 de </a:t>
                          </a: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restaurantes</a:t>
                          </a:r>
                          <a:endPar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restaurant</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cheese</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burgers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restaurant</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0.74</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443605"/>
                      </a:ext>
                    </a:extLst>
                  </a:tr>
                </a:tbl>
              </a:graphicData>
            </a:graphic>
          </p:graphicFrame>
        </mc:Choice>
        <mc:Fallback xmlns="">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2458089032"/>
                  </p:ext>
                </p:extLst>
              </p:nvPr>
            </p:nvGraphicFramePr>
            <p:xfrm>
              <a:off x="1057982" y="2547078"/>
              <a:ext cx="10599988" cy="3705860"/>
            </p:xfrm>
            <a:graphic>
              <a:graphicData uri="http://schemas.openxmlformats.org/drawingml/2006/table">
                <a:tbl>
                  <a:tblPr firstRow="1" bandRow="1">
                    <a:tableStyleId>{5940675A-B579-460E-94D1-54222C63F5DA}</a:tableStyleId>
                  </a:tblPr>
                  <a:tblGrid>
                    <a:gridCol w="2881748">
                      <a:extLst>
                        <a:ext uri="{9D8B030D-6E8A-4147-A177-3AD203B41FA5}">
                          <a16:colId xmlns:a16="http://schemas.microsoft.com/office/drawing/2014/main" val="2220082881"/>
                        </a:ext>
                      </a:extLst>
                    </a:gridCol>
                    <a:gridCol w="463460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dirty="0" err="1">
                              <a:solidFill>
                                <a:schemeClr val="tx1"/>
                              </a:solidFill>
                              <a:latin typeface="Arial" panose="020B0604020202020204" pitchFamily="34" charset="0"/>
                              <a:ea typeface="Open Sans Light" panose="020B0306030504020204" pitchFamily="34" charset="0"/>
                              <a:cs typeface="Arial" panose="020B0604020202020204" pitchFamily="34" charset="0"/>
                            </a:rPr>
                            <a:t>Industria</a:t>
                          </a:r>
                          <a:r>
                            <a:rPr lang="en-US" sz="18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r>
                            <a:rPr lang="en-US" sz="1800" b="0" i="0" dirty="0" err="1">
                              <a:solidFill>
                                <a:schemeClr val="tx1"/>
                              </a:solidFill>
                              <a:latin typeface="Arial" panose="020B0604020202020204" pitchFamily="34" charset="0"/>
                              <a:ea typeface="Open Sans Light" panose="020B0306030504020204" pitchFamily="34" charset="0"/>
                              <a:cs typeface="Arial" panose="020B0604020202020204" pitchFamily="34" charset="0"/>
                            </a:rPr>
                            <a:t>siderúrgica</a:t>
                          </a:r>
                          <a:r>
                            <a:rPr lang="en-US" sz="18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2041" r="-66623" b="-534694"/>
                          </a:stretch>
                        </a:blipFill>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2041" r="-198" b="-534694"/>
                          </a:stretch>
                        </a:blipFill>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dirty="0" err="1">
                              <a:solidFill>
                                <a:schemeClr val="tx1"/>
                              </a:solidFill>
                              <a:latin typeface="Arial" panose="020B0604020202020204" pitchFamily="34" charset="0"/>
                              <a:ea typeface="Open Sans Light" panose="020B0306030504020204" pitchFamily="34" charset="0"/>
                              <a:cs typeface="Arial" panose="020B0604020202020204" pitchFamily="34" charset="0"/>
                            </a:rPr>
                            <a:t>Industria</a:t>
                          </a:r>
                          <a:r>
                            <a:rPr lang="en-US" sz="18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 del </a:t>
                          </a:r>
                          <a:r>
                            <a:rPr lang="en-US" sz="1800" b="0" i="0" dirty="0" err="1">
                              <a:solidFill>
                                <a:schemeClr val="tx1"/>
                              </a:solidFill>
                              <a:latin typeface="Arial" panose="020B0604020202020204" pitchFamily="34" charset="0"/>
                              <a:ea typeface="Open Sans Light" panose="020B0306030504020204" pitchFamily="34" charset="0"/>
                              <a:cs typeface="Arial" panose="020B0604020202020204" pitchFamily="34" charset="0"/>
                            </a:rPr>
                            <a:t>vidrio</a:t>
                          </a:r>
                          <a:r>
                            <a:rPr lang="en-US" sz="18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98039" r="-66623" b="-413725"/>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98039" r="-198" b="-413725"/>
                          </a:stretch>
                        </a:blipFill>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Industria</a:t>
                          </a: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 </a:t>
                          </a: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electrónica</a:t>
                          </a:r>
                          <a:endPar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196117" r="-66623" b="-309709"/>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196117" r="-198" b="-309709"/>
                          </a:stretch>
                        </a:blipFill>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Industria</a:t>
                          </a: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 </a:t>
                          </a: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textil</a:t>
                          </a:r>
                          <a:endPar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311224" r="-66623" b="-22551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311224" r="-198" b="-225510"/>
                          </a:stretch>
                        </a:blipFill>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Producción</a:t>
                          </a: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 </a:t>
                          </a: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agrícola</a:t>
                          </a:r>
                          <a:endPar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411224" r="-66623" b="-12551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411224" r="-198" b="-125510"/>
                          </a:stretch>
                        </a:blipFill>
                      </a:tcPr>
                    </a:tc>
                    <a:extLst>
                      <a:ext uri="{0D108BD9-81ED-4DB2-BD59-A6C34878D82A}">
                        <a16:rowId xmlns:a16="http://schemas.microsoft.com/office/drawing/2014/main" val="348470769"/>
                      </a:ext>
                    </a:extLst>
                  </a:tr>
                  <a:tr h="6705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Producción</a:t>
                          </a: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 de </a:t>
                          </a:r>
                          <a:r>
                            <a:rPr lang="en-US" sz="1800" b="0" i="0" u="none" strike="noStrike" cap="none"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restaurantes</a:t>
                          </a:r>
                          <a:endPar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62155" t="-455455" r="-66623" b="-11818"/>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243874" t="-455455" r="-198" b="-11818"/>
                          </a:stretch>
                        </a:blipFill>
                      </a:tcPr>
                    </a:tc>
                    <a:extLst>
                      <a:ext uri="{0D108BD9-81ED-4DB2-BD59-A6C34878D82A}">
                        <a16:rowId xmlns:a16="http://schemas.microsoft.com/office/drawing/2014/main" val="381443605"/>
                      </a:ext>
                    </a:extLst>
                  </a:tr>
                </a:tbl>
              </a:graphicData>
            </a:graphic>
          </p:graphicFrame>
        </mc:Fallback>
      </mc:AlternateContent>
      <p:sp>
        <p:nvSpPr>
          <p:cNvPr id="8" name="Google Shape;113;p16">
            <a:extLst>
              <a:ext uri="{FF2B5EF4-FFF2-40B4-BE49-F238E27FC236}">
                <a16:creationId xmlns:a16="http://schemas.microsoft.com/office/drawing/2014/main" id="{913EA4AF-A936-5E4B-9F76-99AB1CAF4FEC}"/>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3.3 - </a:t>
            </a:r>
            <a:r>
              <a:rPr lang="en-GB" dirty="0" err="1">
                <a:latin typeface="Arial" panose="020B0604020202020204" pitchFamily="34" charset="0"/>
                <a:cs typeface="Arial" panose="020B0604020202020204" pitchFamily="34" charset="0"/>
              </a:rPr>
              <a:t>Intensidad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energética</a:t>
            </a:r>
            <a:endParaRPr lang="en-GB" dirty="0">
              <a:latin typeface="Arial" panose="020B0604020202020204" pitchFamily="34" charset="0"/>
              <a:cs typeface="Arial" panose="020B0604020202020204" pitchFamily="34" charset="0"/>
            </a:endParaRPr>
          </a:p>
        </p:txBody>
      </p:sp>
      <p:sp>
        <p:nvSpPr>
          <p:cNvPr id="12" name="Slide Number Placeholder 5">
            <a:extLst>
              <a:ext uri="{FF2B5EF4-FFF2-40B4-BE49-F238E27FC236}">
                <a16:creationId xmlns:a16="http://schemas.microsoft.com/office/drawing/2014/main" id="{7EF15FBD-F147-D849-8C43-B2D06943684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16</a:t>
            </a:fld>
            <a:endParaRPr lang="en-US" altLang="en-US" sz="1400" b="1">
              <a:solidFill>
                <a:schemeClr val="bg1"/>
              </a:solidFill>
              <a:latin typeface="Open Sans ExtraBold"/>
              <a:ea typeface="Open Sans ExtraBold"/>
              <a:cs typeface="Open Sans ExtraBold"/>
            </a:endParaRPr>
          </a:p>
        </p:txBody>
      </p:sp>
      <p:sp>
        <p:nvSpPr>
          <p:cNvPr id="7" name="Oval 6">
            <a:extLst>
              <a:ext uri="{FF2B5EF4-FFF2-40B4-BE49-F238E27FC236}">
                <a16:creationId xmlns:a16="http://schemas.microsoft.com/office/drawing/2014/main" id="{E1F9EB1D-5984-884E-94D7-566B0FCB2D86}"/>
              </a:ext>
            </a:extLst>
          </p:cNvPr>
          <p:cNvSpPr/>
          <p:nvPr/>
        </p:nvSpPr>
        <p:spPr>
          <a:xfrm>
            <a:off x="10490968" y="21395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6.mp3" descr="Track7_Lecture3_Slide16.mp3">
            <a:hlinkClick r:id="" action="ppaction://media"/>
            <a:extLst>
              <a:ext uri="{FF2B5EF4-FFF2-40B4-BE49-F238E27FC236}">
                <a16:creationId xmlns:a16="http://schemas.microsoft.com/office/drawing/2014/main" id="{CE64A17E-FF23-5E4D-922C-8781308C8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2333" y="264280"/>
            <a:ext cx="812800" cy="812800"/>
          </a:xfrm>
          <a:prstGeom prst="rect">
            <a:avLst/>
          </a:prstGeom>
        </p:spPr>
      </p:pic>
    </p:spTree>
    <p:extLst>
      <p:ext uri="{BB962C8B-B14F-4D97-AF65-F5344CB8AC3E}">
        <p14:creationId xmlns:p14="http://schemas.microsoft.com/office/powerpoint/2010/main" val="40567541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7DE53143-753B-8B4D-A75E-4DA729DBA775}"/>
              </a:ext>
            </a:extLst>
          </p:cNvPr>
          <p:cNvSpPr>
            <a:spLocks noGrp="1"/>
          </p:cNvSpPr>
          <p:nvPr>
            <p:ph type="body" idx="13"/>
          </p:nvPr>
        </p:nvSpPr>
        <p:spPr>
          <a:xfrm>
            <a:off x="887215" y="1490641"/>
            <a:ext cx="10188136" cy="4385669"/>
          </a:xfrm>
        </p:spPr>
        <p:txBody>
          <a:bodyPr>
            <a:noAutofit/>
          </a:bodyPr>
          <a:lstStyle/>
          <a:p>
            <a:pPr eaLnBrk="1" fontAlgn="auto" hangingPunct="1">
              <a:lnSpc>
                <a:spcPct val="100000"/>
              </a:lnSpc>
              <a:spcBef>
                <a:spcPts val="600"/>
              </a:spcBef>
              <a:buClr>
                <a:srgbClr val="333333"/>
              </a:buClr>
              <a:defRPr/>
            </a:pPr>
            <a:r>
              <a:rPr lang="en-GB" dirty="0">
                <a:latin typeface="Arial" panose="020B0604020202020204" pitchFamily="34" charset="0"/>
                <a:cs typeface="Arial" panose="020B0604020202020204" pitchFamily="34" charset="0"/>
              </a:rPr>
              <a:t>Intensidad energética agregada </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La relación entre el uso de energía y el PIB se denomina "intensidad energética agregada" o "intensidad energética de toda la economía".</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Indica la energía total que se utiliza para apoyar la actividad económica y social.</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Se está utilizando ampliamente como medida de la eficiencia energética de la economía de un país, pero no es un indicador ideal de eficiencia</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Depende de la intensidad energética de los sectores o actividades, pero también de factores como el clima, la geografía y la estructura de la economía.</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Los cambios en el ratio a lo largo del tiempo están influidos por factores que no están relacionados con los cambios en la eficiencia energética.</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Los indicadores desagregados representan mejor la evolución de la eficiencia energética.</a:t>
            </a:r>
          </a:p>
          <a:p>
            <a:pPr>
              <a:lnSpc>
                <a:spcPct val="100000"/>
              </a:lnSpc>
              <a:spcBef>
                <a:spcPts val="600"/>
              </a:spcBef>
            </a:pPr>
            <a:endParaRPr lang="en-GB" dirty="0">
              <a:latin typeface="Arial" panose="020B0604020202020204" pitchFamily="34" charset="0"/>
              <a:cs typeface="Arial" panose="020B0604020202020204" pitchFamily="34" charset="0"/>
            </a:endParaRPr>
          </a:p>
        </p:txBody>
      </p:sp>
      <p:sp>
        <p:nvSpPr>
          <p:cNvPr id="7" name="Google Shape;113;p16">
            <a:extLst>
              <a:ext uri="{FF2B5EF4-FFF2-40B4-BE49-F238E27FC236}">
                <a16:creationId xmlns:a16="http://schemas.microsoft.com/office/drawing/2014/main" id="{63DDD546-E1A8-404E-A53E-17AA156377EA}"/>
              </a:ext>
            </a:extLst>
          </p:cNvPr>
          <p:cNvSpPr txBox="1">
            <a:spLocks/>
          </p:cNvSpPr>
          <p:nvPr/>
        </p:nvSpPr>
        <p:spPr bwMode="auto">
          <a:xfrm>
            <a:off x="990600" y="3365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3.3 - </a:t>
            </a:r>
            <a:r>
              <a:rPr lang="en-GB" dirty="0" err="1">
                <a:latin typeface="Arial" panose="020B0604020202020204" pitchFamily="34" charset="0"/>
                <a:cs typeface="Arial" panose="020B0604020202020204" pitchFamily="34" charset="0"/>
              </a:rPr>
              <a:t>Intensidad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energética</a:t>
            </a:r>
            <a:endParaRPr lang="en-GB"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B16221E5-21D8-8246-8465-586BE8EF095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17</a:t>
            </a:fld>
            <a:endParaRPr lang="en-US" altLang="en-US" sz="1400" b="1">
              <a:solidFill>
                <a:schemeClr val="bg1"/>
              </a:solidFill>
              <a:latin typeface="Open Sans ExtraBold"/>
              <a:ea typeface="Open Sans ExtraBold"/>
              <a:cs typeface="Open Sans ExtraBold"/>
            </a:endParaRPr>
          </a:p>
        </p:txBody>
      </p:sp>
      <p:sp>
        <p:nvSpPr>
          <p:cNvPr id="5" name="Oval 4">
            <a:extLst>
              <a:ext uri="{FF2B5EF4-FFF2-40B4-BE49-F238E27FC236}">
                <a16:creationId xmlns:a16="http://schemas.microsoft.com/office/drawing/2014/main" id="{F54494A5-91D5-8D4E-ABDC-C5D06748E1DF}"/>
              </a:ext>
            </a:extLst>
          </p:cNvPr>
          <p:cNvSpPr/>
          <p:nvPr/>
        </p:nvSpPr>
        <p:spPr>
          <a:xfrm>
            <a:off x="10420630" y="261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7.mp3" descr="Track7_Lecture3_Slide17.mp3">
            <a:hlinkClick r:id="" action="ppaction://media"/>
            <a:extLst>
              <a:ext uri="{FF2B5EF4-FFF2-40B4-BE49-F238E27FC236}">
                <a16:creationId xmlns:a16="http://schemas.microsoft.com/office/drawing/2014/main" id="{F03E9841-8B18-BA44-8F10-11FA536DB9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1995" y="100785"/>
            <a:ext cx="812800" cy="812800"/>
          </a:xfrm>
          <a:prstGeom prst="rect">
            <a:avLst/>
          </a:prstGeom>
        </p:spPr>
      </p:pic>
    </p:spTree>
    <p:extLst>
      <p:ext uri="{BB962C8B-B14F-4D97-AF65-F5344CB8AC3E}">
        <p14:creationId xmlns:p14="http://schemas.microsoft.com/office/powerpoint/2010/main" val="34748934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44D3DE08-3E6A-104E-921A-CEFED62D1B59}"/>
              </a:ext>
            </a:extLst>
          </p:cNvPr>
          <p:cNvSpPr>
            <a:spLocks noGrp="1"/>
          </p:cNvSpPr>
          <p:nvPr>
            <p:ph type="body" idx="13"/>
          </p:nvPr>
        </p:nvSpPr>
        <p:spPr>
          <a:xfrm>
            <a:off x="768028" y="1746555"/>
            <a:ext cx="5884652" cy="4262298"/>
          </a:xfrm>
        </p:spPr>
        <p:txBody>
          <a:bodyPr>
            <a:normAutofit fontScale="92500" lnSpcReduction="20000"/>
          </a:bodyPr>
          <a:lstStyle/>
          <a:p>
            <a:pPr marL="380365" indent="-342900" eaLnBrk="1" fontAlgn="auto" hangingPunct="1">
              <a:lnSpc>
                <a:spcPct val="100000"/>
              </a:lnSpc>
              <a:spcBef>
                <a:spcPts val="1000"/>
              </a:spcBef>
              <a:buFont typeface="Arial" panose="020B0604020202020204" pitchFamily="34" charset="0"/>
              <a:buChar char="•"/>
              <a:defRPr/>
            </a:pPr>
            <a:r>
              <a:rPr lang="en-US" dirty="0">
                <a:latin typeface="Arial" panose="020B0604020202020204" pitchFamily="34" charset="0"/>
                <a:cs typeface="Arial" panose="020B0604020202020204" pitchFamily="34" charset="0"/>
              </a:rPr>
              <a:t>El balance energético es una representación que establece el equilibrio del sistema energético. </a:t>
            </a:r>
          </a:p>
          <a:p>
            <a:pPr marL="380365" indent="-342900" eaLnBrk="1" fontAlgn="auto" hangingPunct="1">
              <a:lnSpc>
                <a:spcPct val="100000"/>
              </a:lnSpc>
              <a:spcBef>
                <a:spcPts val="1000"/>
              </a:spcBef>
              <a:buFont typeface="Arial" panose="020B0604020202020204" pitchFamily="34" charset="0"/>
              <a:buChar char="•"/>
              <a:defRPr/>
            </a:pPr>
            <a:r>
              <a:rPr lang="en-US" dirty="0">
                <a:latin typeface="Arial" panose="020B0604020202020204" pitchFamily="34" charset="0"/>
                <a:cs typeface="Arial" panose="020B0604020202020204" pitchFamily="34" charset="0"/>
              </a:rPr>
              <a:t>El balance se establece entre las entradas de energía por tipo de vector energético o combustible, y las salidas por sector de consumo.</a:t>
            </a:r>
          </a:p>
          <a:p>
            <a:pPr marL="380365" indent="-342900" eaLnBrk="1" fontAlgn="auto" hangingPunct="1">
              <a:lnSpc>
                <a:spcPct val="100000"/>
              </a:lnSpc>
              <a:spcBef>
                <a:spcPts val="1000"/>
              </a:spcBef>
              <a:buFont typeface="Arial" panose="020B0604020202020204" pitchFamily="34" charset="0"/>
              <a:buChar char="•"/>
              <a:defRPr/>
            </a:pPr>
            <a:r>
              <a:rPr lang="en-US" dirty="0">
                <a:latin typeface="Arial" panose="020B0604020202020204" pitchFamily="34" charset="0"/>
                <a:cs typeface="Arial" panose="020B0604020202020204" pitchFamily="34" charset="0"/>
              </a:rPr>
              <a:t>En el sistema energético, a medida que se produce energía, se producen pérdidas. El balance energético te ayuda a llevar la cuenta de estos cambios y pérdidas. </a:t>
            </a:r>
          </a:p>
          <a:p>
            <a:pPr marL="380365" indent="-342900" eaLnBrk="1" fontAlgn="auto" hangingPunct="1">
              <a:lnSpc>
                <a:spcPct val="100000"/>
              </a:lnSpc>
              <a:spcBef>
                <a:spcPts val="1000"/>
              </a:spcBef>
              <a:buFont typeface="Arial" panose="020B0604020202020204" pitchFamily="34" charset="0"/>
              <a:buChar char="•"/>
              <a:defRPr/>
            </a:pPr>
            <a:r>
              <a:rPr lang="en-US" dirty="0">
                <a:latin typeface="Arial" panose="020B0604020202020204" pitchFamily="34" charset="0"/>
                <a:cs typeface="Arial" panose="020B0604020202020204" pitchFamily="34" charset="0"/>
              </a:rPr>
              <a:t>Los datos energéticos originales se convertirán en una unidad energética común (por ejemplo, tonelada equivalente de petróleo o julios), basada en los valores caloríficos netos)</a:t>
            </a:r>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cs typeface="Open Sans" panose="020B0606030504020204" pitchFamily="34" charset="0"/>
            </a:endParaRPr>
          </a:p>
        </p:txBody>
      </p:sp>
      <p:sp>
        <p:nvSpPr>
          <p:cNvPr id="12" name="AutoShape 2">
            <a:extLst>
              <a:ext uri="{FF2B5EF4-FFF2-40B4-BE49-F238E27FC236}">
                <a16:creationId xmlns:a16="http://schemas.microsoft.com/office/drawing/2014/main" id="{C13A9AE6-544B-E346-948F-4D99C00746F3}"/>
              </a:ext>
            </a:extLst>
          </p:cNvPr>
          <p:cNvSpPr>
            <a:spLocks noChangeArrowheads="1"/>
          </p:cNvSpPr>
          <p:nvPr/>
        </p:nvSpPr>
        <p:spPr bwMode="auto">
          <a:xfrm>
            <a:off x="6892607" y="2661167"/>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Arial" panose="020B0604020202020204" pitchFamily="34" charset="0"/>
                <a:ea typeface="Open Sans Light" panose="020B0306030504020204" pitchFamily="34" charset="0"/>
                <a:cs typeface="Arial" panose="020B0604020202020204" pitchFamily="34" charset="0"/>
              </a:rPr>
              <a:t>Aceite</a:t>
            </a:r>
          </a:p>
        </p:txBody>
      </p:sp>
      <p:sp>
        <p:nvSpPr>
          <p:cNvPr id="13" name="AutoShape 3">
            <a:extLst>
              <a:ext uri="{FF2B5EF4-FFF2-40B4-BE49-F238E27FC236}">
                <a16:creationId xmlns:a16="http://schemas.microsoft.com/office/drawing/2014/main" id="{A087C1E3-B1B4-CE40-87F9-E19FAB4DF49F}"/>
              </a:ext>
            </a:extLst>
          </p:cNvPr>
          <p:cNvSpPr>
            <a:spLocks noChangeArrowheads="1"/>
          </p:cNvSpPr>
          <p:nvPr/>
        </p:nvSpPr>
        <p:spPr bwMode="auto">
          <a:xfrm>
            <a:off x="6891720" y="3491833"/>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Arial" panose="020B0604020202020204" pitchFamily="34" charset="0"/>
                <a:ea typeface="Open Sans Light" panose="020B0306030504020204" pitchFamily="34" charset="0"/>
                <a:cs typeface="Arial" panose="020B0604020202020204" pitchFamily="34" charset="0"/>
              </a:rPr>
              <a:t>Carbón</a:t>
            </a:r>
          </a:p>
        </p:txBody>
      </p:sp>
      <p:sp>
        <p:nvSpPr>
          <p:cNvPr id="14" name="AutoShape 4">
            <a:extLst>
              <a:ext uri="{FF2B5EF4-FFF2-40B4-BE49-F238E27FC236}">
                <a16:creationId xmlns:a16="http://schemas.microsoft.com/office/drawing/2014/main" id="{4C91FD5D-D59A-E34A-B2E7-CD5E00741E9F}"/>
              </a:ext>
            </a:extLst>
          </p:cNvPr>
          <p:cNvSpPr>
            <a:spLocks noChangeArrowheads="1"/>
          </p:cNvSpPr>
          <p:nvPr/>
        </p:nvSpPr>
        <p:spPr bwMode="auto">
          <a:xfrm>
            <a:off x="6903239" y="4337471"/>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Arial" panose="020B0604020202020204" pitchFamily="34" charset="0"/>
                <a:ea typeface="Open Sans Light" panose="020B0306030504020204" pitchFamily="34" charset="0"/>
                <a:cs typeface="Arial" panose="020B0604020202020204" pitchFamily="34" charset="0"/>
              </a:rPr>
              <a:t>Gas natural</a:t>
            </a:r>
          </a:p>
        </p:txBody>
      </p:sp>
      <p:sp>
        <p:nvSpPr>
          <p:cNvPr id="15" name="Rectangle 5">
            <a:extLst>
              <a:ext uri="{FF2B5EF4-FFF2-40B4-BE49-F238E27FC236}">
                <a16:creationId xmlns:a16="http://schemas.microsoft.com/office/drawing/2014/main" id="{83EB3FF7-70E5-5D4E-A4F0-B22189F661C8}"/>
              </a:ext>
            </a:extLst>
          </p:cNvPr>
          <p:cNvSpPr>
            <a:spLocks noChangeArrowheads="1"/>
          </p:cNvSpPr>
          <p:nvPr/>
        </p:nvSpPr>
        <p:spPr bwMode="auto">
          <a:xfrm>
            <a:off x="8580725" y="2578586"/>
            <a:ext cx="1331183" cy="2711669"/>
          </a:xfrm>
          <a:prstGeom prst="rect">
            <a:avLst/>
          </a:prstGeom>
          <a:solidFill>
            <a:srgbClr val="595959">
              <a:alpha val="51373"/>
            </a:srgbClr>
          </a:solidFill>
          <a:ln w="9525">
            <a:solidFill>
              <a:schemeClr val="tx1"/>
            </a:solidFill>
            <a:miter lim="800000"/>
            <a:headEnd/>
            <a:tailEnd/>
          </a:ln>
        </p:spPr>
        <p:txBody>
          <a:bodyPr wrap="none" anchor="b"/>
          <a:lstStyle/>
          <a:p>
            <a:pPr algn="ctr"/>
            <a:r>
              <a:rPr lang="en-US" sz="2133">
                <a:solidFill>
                  <a:srgbClr val="C00000"/>
                </a:solidFill>
                <a:latin typeface="Arial" panose="020B0604020202020204" pitchFamily="34" charset="0"/>
                <a:cs typeface="Arial" panose="020B0604020202020204" pitchFamily="34" charset="0"/>
              </a:rPr>
              <a:t>STOCK</a:t>
            </a:r>
          </a:p>
        </p:txBody>
      </p:sp>
      <p:sp>
        <p:nvSpPr>
          <p:cNvPr id="16" name="AutoShape 6">
            <a:extLst>
              <a:ext uri="{FF2B5EF4-FFF2-40B4-BE49-F238E27FC236}">
                <a16:creationId xmlns:a16="http://schemas.microsoft.com/office/drawing/2014/main" id="{54A19B88-4148-FE47-926E-5ED525B0F7E0}"/>
              </a:ext>
            </a:extLst>
          </p:cNvPr>
          <p:cNvSpPr>
            <a:spLocks noChangeArrowheads="1"/>
          </p:cNvSpPr>
          <p:nvPr/>
        </p:nvSpPr>
        <p:spPr bwMode="auto">
          <a:xfrm>
            <a:off x="9911907" y="2661167"/>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Arial" panose="020B0604020202020204" pitchFamily="34" charset="0"/>
                <a:ea typeface="Open Sans Light" panose="020B0306030504020204" pitchFamily="34" charset="0"/>
                <a:cs typeface="Arial" panose="020B0604020202020204" pitchFamily="34" charset="0"/>
              </a:rPr>
              <a:t>Centrales eléctricas</a:t>
            </a:r>
          </a:p>
        </p:txBody>
      </p:sp>
      <p:sp>
        <p:nvSpPr>
          <p:cNvPr id="17" name="AutoShape 7">
            <a:extLst>
              <a:ext uri="{FF2B5EF4-FFF2-40B4-BE49-F238E27FC236}">
                <a16:creationId xmlns:a16="http://schemas.microsoft.com/office/drawing/2014/main" id="{E48D9729-ADB1-0B48-ADD4-397543C1CF5A}"/>
              </a:ext>
            </a:extLst>
          </p:cNvPr>
          <p:cNvSpPr>
            <a:spLocks noChangeArrowheads="1"/>
          </p:cNvSpPr>
          <p:nvPr/>
        </p:nvSpPr>
        <p:spPr bwMode="auto">
          <a:xfrm>
            <a:off x="9911907" y="3499319"/>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Arial" panose="020B0604020202020204" pitchFamily="34" charset="0"/>
                <a:ea typeface="Open Sans Light" panose="020B0306030504020204" pitchFamily="34" charset="0"/>
                <a:cs typeface="Arial" panose="020B0604020202020204" pitchFamily="34" charset="0"/>
              </a:rPr>
              <a:t>Industria</a:t>
            </a:r>
          </a:p>
        </p:txBody>
      </p:sp>
      <p:sp>
        <p:nvSpPr>
          <p:cNvPr id="18" name="AutoShape 8">
            <a:extLst>
              <a:ext uri="{FF2B5EF4-FFF2-40B4-BE49-F238E27FC236}">
                <a16:creationId xmlns:a16="http://schemas.microsoft.com/office/drawing/2014/main" id="{52234266-A51C-E146-AF16-98B0B9067A7A}"/>
              </a:ext>
            </a:extLst>
          </p:cNvPr>
          <p:cNvSpPr>
            <a:spLocks noChangeArrowheads="1"/>
          </p:cNvSpPr>
          <p:nvPr/>
        </p:nvSpPr>
        <p:spPr bwMode="auto">
          <a:xfrm>
            <a:off x="9911907" y="4337471"/>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Arial" panose="020B0604020202020204" pitchFamily="34" charset="0"/>
                <a:ea typeface="Open Sans Light" panose="020B0306030504020204" pitchFamily="34" charset="0"/>
                <a:cs typeface="Arial" panose="020B0604020202020204" pitchFamily="34" charset="0"/>
              </a:rPr>
              <a:t>Hogares</a:t>
            </a:r>
          </a:p>
        </p:txBody>
      </p:sp>
      <p:sp>
        <p:nvSpPr>
          <p:cNvPr id="21" name="AutoShape 12">
            <a:extLst>
              <a:ext uri="{FF2B5EF4-FFF2-40B4-BE49-F238E27FC236}">
                <a16:creationId xmlns:a16="http://schemas.microsoft.com/office/drawing/2014/main" id="{8C1C1DAD-3D68-4041-A809-99EB1C23949C}"/>
              </a:ext>
            </a:extLst>
          </p:cNvPr>
          <p:cNvSpPr>
            <a:spLocks noChangeArrowheads="1"/>
          </p:cNvSpPr>
          <p:nvPr/>
        </p:nvSpPr>
        <p:spPr bwMode="auto">
          <a:xfrm>
            <a:off x="8580725" y="2973010"/>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2" name="AutoShape 13">
            <a:extLst>
              <a:ext uri="{FF2B5EF4-FFF2-40B4-BE49-F238E27FC236}">
                <a16:creationId xmlns:a16="http://schemas.microsoft.com/office/drawing/2014/main" id="{C6524B83-9178-BA4C-BFFD-2CED26ABAE9B}"/>
              </a:ext>
            </a:extLst>
          </p:cNvPr>
          <p:cNvSpPr>
            <a:spLocks noChangeArrowheads="1"/>
          </p:cNvSpPr>
          <p:nvPr/>
        </p:nvSpPr>
        <p:spPr bwMode="auto">
          <a:xfrm rot="1587668">
            <a:off x="8483146" y="345166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4" name="AutoShape 14">
            <a:extLst>
              <a:ext uri="{FF2B5EF4-FFF2-40B4-BE49-F238E27FC236}">
                <a16:creationId xmlns:a16="http://schemas.microsoft.com/office/drawing/2014/main" id="{EA1931D6-34DB-C14E-95B9-4EBAB9CE0820}"/>
              </a:ext>
            </a:extLst>
          </p:cNvPr>
          <p:cNvSpPr>
            <a:spLocks noChangeArrowheads="1"/>
          </p:cNvSpPr>
          <p:nvPr/>
        </p:nvSpPr>
        <p:spPr bwMode="auto">
          <a:xfrm rot="2872655">
            <a:off x="8235600" y="3853053"/>
            <a:ext cx="2021427"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5" name="AutoShape 12">
            <a:extLst>
              <a:ext uri="{FF2B5EF4-FFF2-40B4-BE49-F238E27FC236}">
                <a16:creationId xmlns:a16="http://schemas.microsoft.com/office/drawing/2014/main" id="{7369D930-F61C-0E46-8A4D-DF4C112A1D80}"/>
              </a:ext>
            </a:extLst>
          </p:cNvPr>
          <p:cNvSpPr>
            <a:spLocks noChangeArrowheads="1"/>
          </p:cNvSpPr>
          <p:nvPr/>
        </p:nvSpPr>
        <p:spPr bwMode="auto">
          <a:xfrm>
            <a:off x="8615648" y="3917986"/>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6" name="AutoShape 13">
            <a:extLst>
              <a:ext uri="{FF2B5EF4-FFF2-40B4-BE49-F238E27FC236}">
                <a16:creationId xmlns:a16="http://schemas.microsoft.com/office/drawing/2014/main" id="{3A6AA075-27A6-EF49-AD59-BB029A7AE0CD}"/>
              </a:ext>
            </a:extLst>
          </p:cNvPr>
          <p:cNvSpPr>
            <a:spLocks noChangeArrowheads="1"/>
          </p:cNvSpPr>
          <p:nvPr/>
        </p:nvSpPr>
        <p:spPr bwMode="auto">
          <a:xfrm rot="2012607">
            <a:off x="8470198" y="42803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7" name="AutoShape 13">
            <a:extLst>
              <a:ext uri="{FF2B5EF4-FFF2-40B4-BE49-F238E27FC236}">
                <a16:creationId xmlns:a16="http://schemas.microsoft.com/office/drawing/2014/main" id="{D57EC711-C76D-1542-973E-81B0FA6AC7C7}"/>
              </a:ext>
            </a:extLst>
          </p:cNvPr>
          <p:cNvSpPr>
            <a:spLocks noChangeArrowheads="1"/>
          </p:cNvSpPr>
          <p:nvPr/>
        </p:nvSpPr>
        <p:spPr bwMode="auto">
          <a:xfrm rot="19654539">
            <a:off x="8497563" y="34161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8" name="AutoShape 12">
            <a:extLst>
              <a:ext uri="{FF2B5EF4-FFF2-40B4-BE49-F238E27FC236}">
                <a16:creationId xmlns:a16="http://schemas.microsoft.com/office/drawing/2014/main" id="{5A04D744-83B6-3E47-9242-4FF97ACD3A43}"/>
              </a:ext>
            </a:extLst>
          </p:cNvPr>
          <p:cNvSpPr>
            <a:spLocks noChangeArrowheads="1"/>
          </p:cNvSpPr>
          <p:nvPr/>
        </p:nvSpPr>
        <p:spPr bwMode="auto">
          <a:xfrm>
            <a:off x="8615648" y="4718577"/>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9" name="AutoShape 13">
            <a:extLst>
              <a:ext uri="{FF2B5EF4-FFF2-40B4-BE49-F238E27FC236}">
                <a16:creationId xmlns:a16="http://schemas.microsoft.com/office/drawing/2014/main" id="{4C99D2A3-0A8D-B341-9DF0-3E366465CFC4}"/>
              </a:ext>
            </a:extLst>
          </p:cNvPr>
          <p:cNvSpPr>
            <a:spLocks noChangeArrowheads="1"/>
          </p:cNvSpPr>
          <p:nvPr/>
        </p:nvSpPr>
        <p:spPr bwMode="auto">
          <a:xfrm rot="19700340">
            <a:off x="8482118" y="4290954"/>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30" name="AutoShape 14">
            <a:extLst>
              <a:ext uri="{FF2B5EF4-FFF2-40B4-BE49-F238E27FC236}">
                <a16:creationId xmlns:a16="http://schemas.microsoft.com/office/drawing/2014/main" id="{69381846-D7C4-004F-B92B-A89DDC38A1E7}"/>
              </a:ext>
            </a:extLst>
          </p:cNvPr>
          <p:cNvSpPr>
            <a:spLocks noChangeArrowheads="1"/>
          </p:cNvSpPr>
          <p:nvPr/>
        </p:nvSpPr>
        <p:spPr bwMode="auto">
          <a:xfrm rot="18526542">
            <a:off x="8235933" y="3900601"/>
            <a:ext cx="2021425"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B6CB50F-331E-DF4B-9856-2D1DEBFE6D72}"/>
              </a:ext>
            </a:extLst>
          </p:cNvPr>
          <p:cNvSpPr txBox="1"/>
          <p:nvPr/>
        </p:nvSpPr>
        <p:spPr>
          <a:xfrm>
            <a:off x="7233321" y="2254026"/>
            <a:ext cx="1107996"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Entradas</a:t>
            </a:r>
          </a:p>
        </p:txBody>
      </p:sp>
      <p:sp>
        <p:nvSpPr>
          <p:cNvPr id="32" name="TextBox 31">
            <a:extLst>
              <a:ext uri="{FF2B5EF4-FFF2-40B4-BE49-F238E27FC236}">
                <a16:creationId xmlns:a16="http://schemas.microsoft.com/office/drawing/2014/main" id="{F3D21CE5-4B69-2C46-944A-2BAB30ABAC3B}"/>
              </a:ext>
            </a:extLst>
          </p:cNvPr>
          <p:cNvSpPr txBox="1"/>
          <p:nvPr/>
        </p:nvSpPr>
        <p:spPr>
          <a:xfrm>
            <a:off x="10165769" y="2250798"/>
            <a:ext cx="941283"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Salidas</a:t>
            </a:r>
          </a:p>
        </p:txBody>
      </p:sp>
      <p:sp>
        <p:nvSpPr>
          <p:cNvPr id="31" name="Google Shape;113;p16">
            <a:extLst>
              <a:ext uri="{FF2B5EF4-FFF2-40B4-BE49-F238E27FC236}">
                <a16:creationId xmlns:a16="http://schemas.microsoft.com/office/drawing/2014/main" id="{8E86DA39-B8FB-4343-BF54-A34BE9F9C56A}"/>
              </a:ext>
            </a:extLst>
          </p:cNvPr>
          <p:cNvSpPr txBox="1">
            <a:spLocks/>
          </p:cNvSpPr>
          <p:nvPr/>
        </p:nvSpPr>
        <p:spPr bwMode="auto">
          <a:xfrm>
            <a:off x="990600" y="32603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latin typeface="Arial" panose="020B0604020202020204" pitchFamily="34" charset="0"/>
                <a:cs typeface="Arial" panose="020B0604020202020204" pitchFamily="34" charset="0"/>
              </a:rPr>
              <a:t>Clase 3.4 - Balance energético</a:t>
            </a:r>
          </a:p>
        </p:txBody>
      </p:sp>
      <p:sp>
        <p:nvSpPr>
          <p:cNvPr id="33" name="Slide Number Placeholder 5">
            <a:extLst>
              <a:ext uri="{FF2B5EF4-FFF2-40B4-BE49-F238E27FC236}">
                <a16:creationId xmlns:a16="http://schemas.microsoft.com/office/drawing/2014/main" id="{FC0A2841-2021-6740-B82E-122CBA4362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18</a:t>
            </a:fld>
            <a:endParaRPr lang="en-US" altLang="en-US" sz="1400" b="1">
              <a:solidFill>
                <a:schemeClr val="bg1"/>
              </a:solidFill>
              <a:latin typeface="Open Sans ExtraBold"/>
              <a:ea typeface="Open Sans ExtraBold"/>
              <a:cs typeface="Open Sans ExtraBold"/>
            </a:endParaRPr>
          </a:p>
        </p:txBody>
      </p:sp>
      <p:sp>
        <p:nvSpPr>
          <p:cNvPr id="34" name="Oval 33">
            <a:extLst>
              <a:ext uri="{FF2B5EF4-FFF2-40B4-BE49-F238E27FC236}">
                <a16:creationId xmlns:a16="http://schemas.microsoft.com/office/drawing/2014/main" id="{06D49DBC-9FCD-684C-A502-46E9BF6351DA}"/>
              </a:ext>
            </a:extLst>
          </p:cNvPr>
          <p:cNvSpPr/>
          <p:nvPr/>
        </p:nvSpPr>
        <p:spPr>
          <a:xfrm>
            <a:off x="10343113" y="2720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8.mp3" descr="Track7_Lecture3_Slide18.mp3">
            <a:hlinkClick r:id="" action="ppaction://media"/>
            <a:extLst>
              <a:ext uri="{FF2B5EF4-FFF2-40B4-BE49-F238E27FC236}">
                <a16:creationId xmlns:a16="http://schemas.microsoft.com/office/drawing/2014/main" id="{903C3529-C375-DB4D-A05E-A0A795977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4478" y="319171"/>
            <a:ext cx="812800" cy="812800"/>
          </a:xfrm>
          <a:prstGeom prst="rect">
            <a:avLst/>
          </a:prstGeom>
        </p:spPr>
      </p:pic>
    </p:spTree>
    <p:extLst>
      <p:ext uri="{BB962C8B-B14F-4D97-AF65-F5344CB8AC3E}">
        <p14:creationId xmlns:p14="http://schemas.microsoft.com/office/powerpoint/2010/main" val="962948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3" name="Text Placeholder 2">
            <a:extLst>
              <a:ext uri="{FF2B5EF4-FFF2-40B4-BE49-F238E27FC236}">
                <a16:creationId xmlns:a16="http://schemas.microsoft.com/office/drawing/2014/main" id="{2901A72C-F0C0-5F4D-B910-10CDA2B51858}"/>
              </a:ext>
            </a:extLst>
          </p:cNvPr>
          <p:cNvSpPr>
            <a:spLocks noGrp="1"/>
          </p:cNvSpPr>
          <p:nvPr>
            <p:ph type="body" idx="13"/>
          </p:nvPr>
        </p:nvSpPr>
        <p:spPr>
          <a:xfrm>
            <a:off x="533631" y="1814588"/>
            <a:ext cx="10251600" cy="4262298"/>
          </a:xfrm>
        </p:spPr>
        <p:txBody>
          <a:bodyPr/>
          <a:lstStyle/>
          <a:p>
            <a:pPr marL="0">
              <a:buClr>
                <a:srgbClr val="333333"/>
              </a:buClr>
              <a:defRPr/>
            </a:pPr>
            <a:r>
              <a:rPr lang="en-US" b="1" dirty="0">
                <a:solidFill>
                  <a:schemeClr val="accent5">
                    <a:lumMod val="60000"/>
                    <a:lumOff val="40000"/>
                  </a:schemeClr>
                </a:solidFill>
                <a:latin typeface="Arial" panose="020B0604020202020204" pitchFamily="34" charset="0"/>
                <a:cs typeface="Arial" panose="020B0604020202020204" pitchFamily="34" charset="0"/>
                <a:sym typeface="Calibri"/>
              </a:rPr>
              <a:t>Formato del diagrama de flujo</a:t>
            </a:r>
          </a:p>
          <a:p>
            <a:pPr marL="194310"/>
            <a:endParaRPr lang="en-GB" dirty="0">
              <a:latin typeface="Arial" panose="020B0604020202020204" pitchFamily="34" charset="0"/>
              <a:cs typeface="Arial" panose="020B0604020202020204" pitchFamily="34" charset="0"/>
            </a:endParaRPr>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pSp>
        <p:nvGrpSpPr>
          <p:cNvPr id="2" name="Group 1">
            <a:extLst>
              <a:ext uri="{FF2B5EF4-FFF2-40B4-BE49-F238E27FC236}">
                <a16:creationId xmlns:a16="http://schemas.microsoft.com/office/drawing/2014/main" id="{CE8D397B-C042-144F-B0EC-BD153E52A4D5}"/>
              </a:ext>
            </a:extLst>
          </p:cNvPr>
          <p:cNvGrpSpPr>
            <a:grpSpLocks noChangeAspect="1"/>
          </p:cNvGrpSpPr>
          <p:nvPr/>
        </p:nvGrpSpPr>
        <p:grpSpPr>
          <a:xfrm>
            <a:off x="4535072" y="1788484"/>
            <a:ext cx="7250528" cy="3456000"/>
            <a:chOff x="228600" y="1484313"/>
            <a:chExt cx="8952373" cy="4267200"/>
          </a:xfrm>
          <a:solidFill>
            <a:schemeClr val="bg1">
              <a:lumMod val="75000"/>
            </a:schemeClr>
          </a:solidFill>
        </p:grpSpPr>
        <p:sp>
          <p:nvSpPr>
            <p:cNvPr id="31" name="AutoShape 3">
              <a:extLst>
                <a:ext uri="{FF2B5EF4-FFF2-40B4-BE49-F238E27FC236}">
                  <a16:creationId xmlns:a16="http://schemas.microsoft.com/office/drawing/2014/main" id="{A7E3DEA9-74A3-B949-B9F5-576151E3F0AF}"/>
                </a:ext>
              </a:extLst>
            </p:cNvPr>
            <p:cNvSpPr>
              <a:spLocks noChangeArrowheads="1"/>
            </p:cNvSpPr>
            <p:nvPr/>
          </p:nvSpPr>
          <p:spPr bwMode="auto">
            <a:xfrm>
              <a:off x="6248400" y="2518678"/>
              <a:ext cx="2514600" cy="1488139"/>
            </a:xfrm>
            <a:prstGeom prst="homePlate">
              <a:avLst>
                <a:gd name="adj" fmla="val 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Electricidad</a:t>
              </a:r>
            </a:p>
            <a:p>
              <a:pPr algn="ctr"/>
              <a:r>
                <a:rPr lang="en-US" sz="1400">
                  <a:latin typeface="Open Sans" panose="020B0606030504020204" pitchFamily="34" charset="0"/>
                  <a:cs typeface="Open Sans" panose="020B0606030504020204" pitchFamily="34" charset="0"/>
                </a:rPr>
                <a:t>(Final)</a:t>
              </a:r>
            </a:p>
          </p:txBody>
        </p:sp>
        <p:sp>
          <p:nvSpPr>
            <p:cNvPr id="33" name="AutoShape 12">
              <a:extLst>
                <a:ext uri="{FF2B5EF4-FFF2-40B4-BE49-F238E27FC236}">
                  <a16:creationId xmlns:a16="http://schemas.microsoft.com/office/drawing/2014/main" id="{7ED8C998-F342-7E4D-B26E-E490DC5365A3}"/>
                </a:ext>
              </a:extLst>
            </p:cNvPr>
            <p:cNvSpPr>
              <a:spLocks noChangeArrowheads="1"/>
            </p:cNvSpPr>
            <p:nvPr/>
          </p:nvSpPr>
          <p:spPr bwMode="auto">
            <a:xfrm rot="458330">
              <a:off x="2880891" y="2292691"/>
              <a:ext cx="3438360" cy="240300"/>
            </a:xfrm>
            <a:prstGeom prst="homePlate">
              <a:avLst>
                <a:gd name="adj" fmla="val 2600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4" name="AutoShape 13">
              <a:extLst>
                <a:ext uri="{FF2B5EF4-FFF2-40B4-BE49-F238E27FC236}">
                  <a16:creationId xmlns:a16="http://schemas.microsoft.com/office/drawing/2014/main" id="{F2EB24CF-C369-DA4A-A0EF-FA5D426D502C}"/>
                </a:ext>
              </a:extLst>
            </p:cNvPr>
            <p:cNvSpPr>
              <a:spLocks noChangeArrowheads="1"/>
            </p:cNvSpPr>
            <p:nvPr/>
          </p:nvSpPr>
          <p:spPr bwMode="auto">
            <a:xfrm>
              <a:off x="838200" y="1905000"/>
              <a:ext cx="3124200" cy="1219200"/>
            </a:xfrm>
            <a:prstGeom prst="homePlate">
              <a:avLst>
                <a:gd name="adj" fmla="val 6406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5" name="AutoShape 15">
              <a:extLst>
                <a:ext uri="{FF2B5EF4-FFF2-40B4-BE49-F238E27FC236}">
                  <a16:creationId xmlns:a16="http://schemas.microsoft.com/office/drawing/2014/main" id="{228CC9CB-1F9A-6445-A322-841618640870}"/>
                </a:ext>
              </a:extLst>
            </p:cNvPr>
            <p:cNvSpPr>
              <a:spLocks noChangeArrowheads="1"/>
            </p:cNvSpPr>
            <p:nvPr/>
          </p:nvSpPr>
          <p:spPr bwMode="auto">
            <a:xfrm rot="1416020">
              <a:off x="611188" y="1484313"/>
              <a:ext cx="1443037"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Importar</a:t>
              </a:r>
            </a:p>
          </p:txBody>
        </p:sp>
        <p:sp>
          <p:nvSpPr>
            <p:cNvPr id="36" name="AutoShape 16">
              <a:extLst>
                <a:ext uri="{FF2B5EF4-FFF2-40B4-BE49-F238E27FC236}">
                  <a16:creationId xmlns:a16="http://schemas.microsoft.com/office/drawing/2014/main" id="{9F9E1023-2501-DB4E-A850-E550BEB64C3A}"/>
                </a:ext>
              </a:extLst>
            </p:cNvPr>
            <p:cNvSpPr>
              <a:spLocks noChangeArrowheads="1"/>
            </p:cNvSpPr>
            <p:nvPr/>
          </p:nvSpPr>
          <p:spPr bwMode="auto">
            <a:xfrm rot="1118761">
              <a:off x="990600" y="3048000"/>
              <a:ext cx="1524000" cy="304800"/>
            </a:xfrm>
            <a:prstGeom prst="homePlate">
              <a:avLst>
                <a:gd name="adj" fmla="val 1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Exportar</a:t>
              </a:r>
            </a:p>
          </p:txBody>
        </p:sp>
        <p:sp>
          <p:nvSpPr>
            <p:cNvPr id="37" name="AutoShape 17">
              <a:extLst>
                <a:ext uri="{FF2B5EF4-FFF2-40B4-BE49-F238E27FC236}">
                  <a16:creationId xmlns:a16="http://schemas.microsoft.com/office/drawing/2014/main" id="{39CAF850-FDA6-204F-A52E-D93F3CA92864}"/>
                </a:ext>
              </a:extLst>
            </p:cNvPr>
            <p:cNvSpPr>
              <a:spLocks noChangeArrowheads="1"/>
            </p:cNvSpPr>
            <p:nvPr/>
          </p:nvSpPr>
          <p:spPr bwMode="auto">
            <a:xfrm rot="910477">
              <a:off x="2133600" y="2971800"/>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Pérdidas</a:t>
              </a:r>
            </a:p>
          </p:txBody>
        </p:sp>
        <p:sp>
          <p:nvSpPr>
            <p:cNvPr id="38" name="Text Box 19">
              <a:extLst>
                <a:ext uri="{FF2B5EF4-FFF2-40B4-BE49-F238E27FC236}">
                  <a16:creationId xmlns:a16="http://schemas.microsoft.com/office/drawing/2014/main" id="{DCE12417-6AC9-1A48-A60F-479B838275A6}"/>
                </a:ext>
              </a:extLst>
            </p:cNvPr>
            <p:cNvSpPr txBox="1">
              <a:spLocks noChangeArrowheads="1"/>
            </p:cNvSpPr>
            <p:nvPr/>
          </p:nvSpPr>
          <p:spPr bwMode="auto">
            <a:xfrm>
              <a:off x="2666999" y="2133602"/>
              <a:ext cx="1371600" cy="610168"/>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Aceite</a:t>
              </a:r>
            </a:p>
            <a:p>
              <a:pPr eaLnBrk="1" hangingPunct="1">
                <a:lnSpc>
                  <a:spcPct val="60000"/>
                </a:lnSpc>
              </a:pPr>
              <a:r>
                <a:rPr lang="en-US" sz="1400" dirty="0">
                  <a:latin typeface="Open Sans" panose="020B0606030504020204" pitchFamily="34" charset="0"/>
                  <a:cs typeface="Open Sans" panose="020B0606030504020204" pitchFamily="34" charset="0"/>
                </a:rPr>
                <a:t>Productos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39" name="Text Box 20">
              <a:extLst>
                <a:ext uri="{FF2B5EF4-FFF2-40B4-BE49-F238E27FC236}">
                  <a16:creationId xmlns:a16="http://schemas.microsoft.com/office/drawing/2014/main" id="{8955ED38-4932-ED45-8264-08E395918CE3}"/>
                </a:ext>
              </a:extLst>
            </p:cNvPr>
            <p:cNvSpPr txBox="1">
              <a:spLocks noChangeArrowheads="1"/>
            </p:cNvSpPr>
            <p:nvPr/>
          </p:nvSpPr>
          <p:spPr bwMode="auto">
            <a:xfrm>
              <a:off x="838196" y="1981200"/>
              <a:ext cx="1038127" cy="380019"/>
            </a:xfrm>
            <a:prstGeom prst="rect">
              <a:avLst/>
            </a:prstGeom>
            <a:grp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dirty="0" err="1">
                  <a:latin typeface="Open Sans" panose="020B0606030504020204" pitchFamily="34" charset="0"/>
                  <a:cs typeface="Open Sans" panose="020B0606030504020204" pitchFamily="34" charset="0"/>
                </a:rPr>
                <a:t>Aceite</a:t>
              </a:r>
              <a:endParaRPr lang="en-US" sz="1400" dirty="0">
                <a:latin typeface="Open Sans" panose="020B0606030504020204" pitchFamily="34" charset="0"/>
                <a:cs typeface="Open Sans" panose="020B0606030504020204" pitchFamily="34" charset="0"/>
              </a:endParaRPr>
            </a:p>
          </p:txBody>
        </p:sp>
        <p:sp>
          <p:nvSpPr>
            <p:cNvPr id="40" name="AutoShape 21">
              <a:extLst>
                <a:ext uri="{FF2B5EF4-FFF2-40B4-BE49-F238E27FC236}">
                  <a16:creationId xmlns:a16="http://schemas.microsoft.com/office/drawing/2014/main" id="{31799AF8-7532-8C44-973A-FD38B7BB64C7}"/>
                </a:ext>
              </a:extLst>
            </p:cNvPr>
            <p:cNvSpPr>
              <a:spLocks noChangeArrowheads="1"/>
            </p:cNvSpPr>
            <p:nvPr/>
          </p:nvSpPr>
          <p:spPr bwMode="auto">
            <a:xfrm rot="910477">
              <a:off x="7610935" y="4130661"/>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Pérdidas</a:t>
              </a:r>
            </a:p>
          </p:txBody>
        </p:sp>
        <p:sp>
          <p:nvSpPr>
            <p:cNvPr id="41" name="AutoShape 23">
              <a:extLst>
                <a:ext uri="{FF2B5EF4-FFF2-40B4-BE49-F238E27FC236}">
                  <a16:creationId xmlns:a16="http://schemas.microsoft.com/office/drawing/2014/main" id="{61ACBC0B-7BCC-B741-9781-3E0327C48498}"/>
                </a:ext>
              </a:extLst>
            </p:cNvPr>
            <p:cNvSpPr>
              <a:spLocks noChangeArrowheads="1"/>
            </p:cNvSpPr>
            <p:nvPr/>
          </p:nvSpPr>
          <p:spPr bwMode="auto">
            <a:xfrm>
              <a:off x="914400" y="39624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2" name="AutoShape 24">
              <a:extLst>
                <a:ext uri="{FF2B5EF4-FFF2-40B4-BE49-F238E27FC236}">
                  <a16:creationId xmlns:a16="http://schemas.microsoft.com/office/drawing/2014/main" id="{F4C88B27-1B6B-0447-BF61-373D607DD7AE}"/>
                </a:ext>
              </a:extLst>
            </p:cNvPr>
            <p:cNvSpPr>
              <a:spLocks noChangeArrowheads="1"/>
            </p:cNvSpPr>
            <p:nvPr/>
          </p:nvSpPr>
          <p:spPr bwMode="auto">
            <a:xfrm>
              <a:off x="914400" y="50292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3" name="AutoShape 25">
              <a:extLst>
                <a:ext uri="{FF2B5EF4-FFF2-40B4-BE49-F238E27FC236}">
                  <a16:creationId xmlns:a16="http://schemas.microsoft.com/office/drawing/2014/main" id="{81D67F43-F051-DC4E-8480-627F3603D96D}"/>
                </a:ext>
              </a:extLst>
            </p:cNvPr>
            <p:cNvSpPr>
              <a:spLocks noChangeArrowheads="1"/>
            </p:cNvSpPr>
            <p:nvPr/>
          </p:nvSpPr>
          <p:spPr bwMode="auto">
            <a:xfrm rot="-1073566">
              <a:off x="2203503" y="3461669"/>
              <a:ext cx="4448068" cy="304800"/>
            </a:xfrm>
            <a:prstGeom prst="homePlate">
              <a:avLst>
                <a:gd name="adj" fmla="val 4375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4" name="AutoShape 26">
              <a:extLst>
                <a:ext uri="{FF2B5EF4-FFF2-40B4-BE49-F238E27FC236}">
                  <a16:creationId xmlns:a16="http://schemas.microsoft.com/office/drawing/2014/main" id="{60D98962-545C-E240-ADF6-72AA824C4E56}"/>
                </a:ext>
              </a:extLst>
            </p:cNvPr>
            <p:cNvSpPr>
              <a:spLocks noChangeArrowheads="1"/>
            </p:cNvSpPr>
            <p:nvPr/>
          </p:nvSpPr>
          <p:spPr bwMode="auto">
            <a:xfrm rot="20361620">
              <a:off x="2699039" y="4314967"/>
              <a:ext cx="4211547" cy="485033"/>
            </a:xfrm>
            <a:prstGeom prst="homePlate">
              <a:avLst>
                <a:gd name="adj" fmla="val 63380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5" name="AutoShape 27">
              <a:extLst>
                <a:ext uri="{FF2B5EF4-FFF2-40B4-BE49-F238E27FC236}">
                  <a16:creationId xmlns:a16="http://schemas.microsoft.com/office/drawing/2014/main" id="{37AB20E1-F49F-4245-9FB5-CECFBBB9FD9E}"/>
                </a:ext>
              </a:extLst>
            </p:cNvPr>
            <p:cNvSpPr>
              <a:spLocks noChangeArrowheads="1"/>
            </p:cNvSpPr>
            <p:nvPr/>
          </p:nvSpPr>
          <p:spPr bwMode="auto">
            <a:xfrm rot="1328422">
              <a:off x="914400" y="37338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Importar</a:t>
              </a:r>
            </a:p>
          </p:txBody>
        </p:sp>
        <p:sp>
          <p:nvSpPr>
            <p:cNvPr id="46" name="AutoShape 28">
              <a:extLst>
                <a:ext uri="{FF2B5EF4-FFF2-40B4-BE49-F238E27FC236}">
                  <a16:creationId xmlns:a16="http://schemas.microsoft.com/office/drawing/2014/main" id="{9517C19D-22BB-844A-ADC9-23CA0C49E832}"/>
                </a:ext>
              </a:extLst>
            </p:cNvPr>
            <p:cNvSpPr>
              <a:spLocks noChangeArrowheads="1"/>
            </p:cNvSpPr>
            <p:nvPr/>
          </p:nvSpPr>
          <p:spPr bwMode="auto">
            <a:xfrm rot="1328422">
              <a:off x="914400" y="48006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Importar</a:t>
              </a:r>
            </a:p>
          </p:txBody>
        </p:sp>
        <p:sp>
          <p:nvSpPr>
            <p:cNvPr id="47" name="Text Box 29">
              <a:extLst>
                <a:ext uri="{FF2B5EF4-FFF2-40B4-BE49-F238E27FC236}">
                  <a16:creationId xmlns:a16="http://schemas.microsoft.com/office/drawing/2014/main" id="{AA2FF3E2-DD00-3447-B686-D481EE86D03A}"/>
                </a:ext>
              </a:extLst>
            </p:cNvPr>
            <p:cNvSpPr txBox="1">
              <a:spLocks noChangeArrowheads="1"/>
            </p:cNvSpPr>
            <p:nvPr/>
          </p:nvSpPr>
          <p:spPr bwMode="auto">
            <a:xfrm>
              <a:off x="914401" y="3962400"/>
              <a:ext cx="762000" cy="418020"/>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Gas</a:t>
              </a:r>
            </a:p>
          </p:txBody>
        </p:sp>
        <p:sp>
          <p:nvSpPr>
            <p:cNvPr id="48" name="Text Box 30">
              <a:extLst>
                <a:ext uri="{FF2B5EF4-FFF2-40B4-BE49-F238E27FC236}">
                  <a16:creationId xmlns:a16="http://schemas.microsoft.com/office/drawing/2014/main" id="{32FDCE2A-C50A-A646-BDDC-F569B13D0A93}"/>
                </a:ext>
              </a:extLst>
            </p:cNvPr>
            <p:cNvSpPr txBox="1">
              <a:spLocks noChangeArrowheads="1"/>
            </p:cNvSpPr>
            <p:nvPr/>
          </p:nvSpPr>
          <p:spPr bwMode="auto">
            <a:xfrm>
              <a:off x="914401" y="5029200"/>
              <a:ext cx="990600" cy="418020"/>
            </a:xfrm>
            <a:prstGeom prst="rect">
              <a:avLst/>
            </a:prstGeom>
            <a:grp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Carbón</a:t>
              </a:r>
            </a:p>
          </p:txBody>
        </p:sp>
        <p:sp>
          <p:nvSpPr>
            <p:cNvPr id="49" name="AutoShape 31">
              <a:extLst>
                <a:ext uri="{FF2B5EF4-FFF2-40B4-BE49-F238E27FC236}">
                  <a16:creationId xmlns:a16="http://schemas.microsoft.com/office/drawing/2014/main" id="{A4100AE9-969F-3E47-AF63-17A8FA0FB29E}"/>
                </a:ext>
              </a:extLst>
            </p:cNvPr>
            <p:cNvSpPr>
              <a:spLocks noChangeArrowheads="1"/>
            </p:cNvSpPr>
            <p:nvPr/>
          </p:nvSpPr>
          <p:spPr bwMode="auto">
            <a:xfrm rot="1118761">
              <a:off x="1143000" y="44958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Exportar</a:t>
              </a:r>
            </a:p>
          </p:txBody>
        </p:sp>
        <p:sp>
          <p:nvSpPr>
            <p:cNvPr id="50" name="AutoShape 32">
              <a:extLst>
                <a:ext uri="{FF2B5EF4-FFF2-40B4-BE49-F238E27FC236}">
                  <a16:creationId xmlns:a16="http://schemas.microsoft.com/office/drawing/2014/main" id="{499E01C7-9C4A-C844-83CA-81E56E59186B}"/>
                </a:ext>
              </a:extLst>
            </p:cNvPr>
            <p:cNvSpPr>
              <a:spLocks noChangeArrowheads="1"/>
            </p:cNvSpPr>
            <p:nvPr/>
          </p:nvSpPr>
          <p:spPr bwMode="auto">
            <a:xfrm rot="1118761">
              <a:off x="914400" y="55626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Exportar</a:t>
              </a:r>
            </a:p>
          </p:txBody>
        </p:sp>
        <p:sp>
          <p:nvSpPr>
            <p:cNvPr id="51" name="AutoShape 33">
              <a:extLst>
                <a:ext uri="{FF2B5EF4-FFF2-40B4-BE49-F238E27FC236}">
                  <a16:creationId xmlns:a16="http://schemas.microsoft.com/office/drawing/2014/main" id="{AB5CB852-1D7D-454B-86D8-FAA7979A5853}"/>
                </a:ext>
              </a:extLst>
            </p:cNvPr>
            <p:cNvSpPr>
              <a:spLocks noChangeArrowheads="1"/>
            </p:cNvSpPr>
            <p:nvPr/>
          </p:nvSpPr>
          <p:spPr bwMode="auto">
            <a:xfrm rot="910477">
              <a:off x="1905000" y="44196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Pérdidas</a:t>
              </a:r>
            </a:p>
          </p:txBody>
        </p:sp>
        <p:sp>
          <p:nvSpPr>
            <p:cNvPr id="52" name="AutoShape 34">
              <a:extLst>
                <a:ext uri="{FF2B5EF4-FFF2-40B4-BE49-F238E27FC236}">
                  <a16:creationId xmlns:a16="http://schemas.microsoft.com/office/drawing/2014/main" id="{8E788444-FBFA-4146-BD91-6ABD57D39592}"/>
                </a:ext>
              </a:extLst>
            </p:cNvPr>
            <p:cNvSpPr>
              <a:spLocks noChangeArrowheads="1"/>
            </p:cNvSpPr>
            <p:nvPr/>
          </p:nvSpPr>
          <p:spPr bwMode="auto">
            <a:xfrm rot="910477">
              <a:off x="1828800" y="54864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Pérdidas</a:t>
              </a:r>
            </a:p>
          </p:txBody>
        </p:sp>
        <p:sp>
          <p:nvSpPr>
            <p:cNvPr id="53" name="Text Box 35">
              <a:extLst>
                <a:ext uri="{FF2B5EF4-FFF2-40B4-BE49-F238E27FC236}">
                  <a16:creationId xmlns:a16="http://schemas.microsoft.com/office/drawing/2014/main" id="{A2ADF2E4-3A23-2E4F-A617-3B1986E27EC3}"/>
                </a:ext>
              </a:extLst>
            </p:cNvPr>
            <p:cNvSpPr txBox="1">
              <a:spLocks noChangeArrowheads="1"/>
            </p:cNvSpPr>
            <p:nvPr/>
          </p:nvSpPr>
          <p:spPr bwMode="auto">
            <a:xfrm>
              <a:off x="228600" y="1828800"/>
              <a:ext cx="381000" cy="3154153"/>
            </a:xfrm>
            <a:prstGeom prst="rect">
              <a:avLst/>
            </a:prstGeom>
            <a:solidFill>
              <a:srgbClr val="FFFFFF"/>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P</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I</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M</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A</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Y</a:t>
              </a:r>
            </a:p>
          </p:txBody>
        </p:sp>
        <p:sp>
          <p:nvSpPr>
            <p:cNvPr id="54" name="Text Box 36">
              <a:extLst>
                <a:ext uri="{FF2B5EF4-FFF2-40B4-BE49-F238E27FC236}">
                  <a16:creationId xmlns:a16="http://schemas.microsoft.com/office/drawing/2014/main" id="{8E1DD33A-E74F-364A-95DB-F5FC4C1DB72A}"/>
                </a:ext>
              </a:extLst>
            </p:cNvPr>
            <p:cNvSpPr txBox="1">
              <a:spLocks noChangeArrowheads="1"/>
            </p:cNvSpPr>
            <p:nvPr/>
          </p:nvSpPr>
          <p:spPr bwMode="auto">
            <a:xfrm>
              <a:off x="2807975" y="3844415"/>
              <a:ext cx="1487635"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Gas</a:t>
              </a:r>
            </a:p>
            <a:p>
              <a:pPr eaLnBrk="1" hangingPunct="1">
                <a:lnSpc>
                  <a:spcPct val="60000"/>
                </a:lnSpc>
              </a:pPr>
              <a:r>
                <a:rPr lang="en-US" sz="1400" dirty="0">
                  <a:latin typeface="Open Sans" panose="020B0606030504020204" pitchFamily="34" charset="0"/>
                  <a:cs typeface="Open Sans" panose="020B0606030504020204" pitchFamily="34" charset="0"/>
                </a:rPr>
                <a:t>Productos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5" name="Text Box 37">
              <a:extLst>
                <a:ext uri="{FF2B5EF4-FFF2-40B4-BE49-F238E27FC236}">
                  <a16:creationId xmlns:a16="http://schemas.microsoft.com/office/drawing/2014/main" id="{E37E3041-10F6-AE49-998E-44D4115319A4}"/>
                </a:ext>
              </a:extLst>
            </p:cNvPr>
            <p:cNvSpPr txBox="1">
              <a:spLocks noChangeArrowheads="1"/>
            </p:cNvSpPr>
            <p:nvPr/>
          </p:nvSpPr>
          <p:spPr bwMode="auto">
            <a:xfrm>
              <a:off x="2882056" y="4949551"/>
              <a:ext cx="1413555"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Carbón</a:t>
              </a:r>
            </a:p>
            <a:p>
              <a:pPr eaLnBrk="1" hangingPunct="1">
                <a:lnSpc>
                  <a:spcPct val="60000"/>
                </a:lnSpc>
              </a:pPr>
              <a:r>
                <a:rPr lang="en-US" sz="1400" dirty="0">
                  <a:latin typeface="Open Sans" panose="020B0606030504020204" pitchFamily="34" charset="0"/>
                  <a:cs typeface="Open Sans" panose="020B0606030504020204" pitchFamily="34" charset="0"/>
                </a:rPr>
                <a:t>Productos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6" name="AutoShape 15">
              <a:extLst>
                <a:ext uri="{FF2B5EF4-FFF2-40B4-BE49-F238E27FC236}">
                  <a16:creationId xmlns:a16="http://schemas.microsoft.com/office/drawing/2014/main" id="{79CA6691-42CF-4D4C-A107-1C1A0C911386}"/>
                </a:ext>
              </a:extLst>
            </p:cNvPr>
            <p:cNvSpPr>
              <a:spLocks noChangeArrowheads="1"/>
            </p:cNvSpPr>
            <p:nvPr/>
          </p:nvSpPr>
          <p:spPr bwMode="auto">
            <a:xfrm rot="1416020">
              <a:off x="6465418" y="2075656"/>
              <a:ext cx="1443038"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Importar</a:t>
              </a:r>
            </a:p>
          </p:txBody>
        </p:sp>
        <p:pic>
          <p:nvPicPr>
            <p:cNvPr id="57" name="Picture 33" descr="Factory Clip Art">
              <a:hlinkClick r:id="rId5"/>
              <a:extLst>
                <a:ext uri="{FF2B5EF4-FFF2-40B4-BE49-F238E27FC236}">
                  <a16:creationId xmlns:a16="http://schemas.microsoft.com/office/drawing/2014/main" id="{2014B48D-FDD8-CB4E-9BAF-9C7D8C105D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638" y="1773238"/>
              <a:ext cx="873125" cy="909637"/>
            </a:xfrm>
            <a:prstGeom prst="rect">
              <a:avLst/>
            </a:prstGeom>
            <a:solidFill>
              <a:srgbClr val="FFFFFF"/>
            </a:solidFill>
            <a:ln>
              <a:noFill/>
            </a:ln>
          </p:spPr>
        </p:pic>
        <p:pic>
          <p:nvPicPr>
            <p:cNvPr id="58" name="Picture 34" descr="Factory Clip Art">
              <a:hlinkClick r:id="rId5"/>
              <a:extLst>
                <a:ext uri="{FF2B5EF4-FFF2-40B4-BE49-F238E27FC236}">
                  <a16:creationId xmlns:a16="http://schemas.microsoft.com/office/drawing/2014/main" id="{D7DC70CB-B1EB-C94B-82BC-6068DF25AD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0200" y="2852738"/>
              <a:ext cx="873125" cy="909637"/>
            </a:xfrm>
            <a:prstGeom prst="rect">
              <a:avLst/>
            </a:prstGeom>
            <a:solidFill>
              <a:srgbClr val="FFFFFF"/>
            </a:solidFill>
            <a:ln>
              <a:noFill/>
            </a:ln>
          </p:spPr>
        </p:pic>
        <p:pic>
          <p:nvPicPr>
            <p:cNvPr id="59" name="Picture 35" descr="Factory Clip Art">
              <a:hlinkClick r:id="rId5"/>
              <a:extLst>
                <a:ext uri="{FF2B5EF4-FFF2-40B4-BE49-F238E27FC236}">
                  <a16:creationId xmlns:a16="http://schemas.microsoft.com/office/drawing/2014/main" id="{59BA7BC3-7B33-9F41-9ADF-3E7CBE82AE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4006817"/>
              <a:ext cx="873125" cy="909638"/>
            </a:xfrm>
            <a:prstGeom prst="rect">
              <a:avLst/>
            </a:prstGeom>
            <a:solidFill>
              <a:srgbClr val="FFFFFF"/>
            </a:solidFill>
            <a:ln>
              <a:noFill/>
            </a:ln>
          </p:spPr>
        </p:pic>
        <p:sp>
          <p:nvSpPr>
            <p:cNvPr id="60" name="AutoShape 22">
              <a:extLst>
                <a:ext uri="{FF2B5EF4-FFF2-40B4-BE49-F238E27FC236}">
                  <a16:creationId xmlns:a16="http://schemas.microsoft.com/office/drawing/2014/main" id="{980ED585-FFE4-FD4A-A4CA-8FF07E7D8B0F}"/>
                </a:ext>
              </a:extLst>
            </p:cNvPr>
            <p:cNvSpPr>
              <a:spLocks noChangeArrowheads="1"/>
            </p:cNvSpPr>
            <p:nvPr/>
          </p:nvSpPr>
          <p:spPr bwMode="auto">
            <a:xfrm rot="19294337">
              <a:off x="3530082" y="4790540"/>
              <a:ext cx="4297029" cy="892090"/>
            </a:xfrm>
            <a:prstGeom prst="homePlate">
              <a:avLst>
                <a:gd name="adj" fmla="val 357983"/>
              </a:avLst>
            </a:prstGeom>
            <a:grpFill/>
            <a:ln w="9525">
              <a:noFill/>
              <a:miter lim="800000"/>
              <a:headEnd/>
              <a:tailEnd/>
            </a:ln>
          </p:spPr>
          <p:txBody>
            <a:bodyPr wrap="none" anchor="ctr"/>
            <a:lstStyle/>
            <a:p>
              <a:pPr algn="ctr"/>
              <a:r>
                <a:rPr lang="en-US" sz="1400" dirty="0">
                  <a:latin typeface="Open Sans" panose="020B0606030504020204" pitchFamily="34" charset="0"/>
                  <a:cs typeface="Open Sans" panose="020B0606030504020204" pitchFamily="34" charset="0"/>
                </a:rPr>
                <a:t>Electricidad no procedente de combustibles fósiles</a:t>
              </a:r>
            </a:p>
          </p:txBody>
        </p:sp>
      </p:grpSp>
      <p:sp>
        <p:nvSpPr>
          <p:cNvPr id="61" name="AutoShape 23">
            <a:extLst>
              <a:ext uri="{FF2B5EF4-FFF2-40B4-BE49-F238E27FC236}">
                <a16:creationId xmlns:a16="http://schemas.microsoft.com/office/drawing/2014/main" id="{481E9366-D727-1C41-A52E-70327C1449B4}"/>
              </a:ext>
            </a:extLst>
          </p:cNvPr>
          <p:cNvSpPr>
            <a:spLocks noChangeArrowheads="1"/>
          </p:cNvSpPr>
          <p:nvPr/>
        </p:nvSpPr>
        <p:spPr bwMode="auto">
          <a:xfrm>
            <a:off x="5057485" y="5609855"/>
            <a:ext cx="2530289" cy="432000"/>
          </a:xfrm>
          <a:prstGeom prst="homePlate">
            <a:avLst>
              <a:gd name="adj" fmla="val 146429"/>
            </a:avLst>
          </a:prstGeom>
          <a:solidFill>
            <a:schemeClr val="bg1">
              <a:lumMod val="75000"/>
            </a:schemeClr>
          </a:solidFill>
          <a:ln w="9525">
            <a:noFill/>
            <a:miter lim="800000"/>
            <a:headEnd/>
            <a:tailEnd/>
          </a:ln>
        </p:spPr>
        <p:txBody>
          <a:bodyPr wrap="none" anchor="ctr"/>
          <a:lstStyle/>
          <a:p>
            <a:endParaRPr lang="en-GB" sz="1600">
              <a:latin typeface="Open Sans" panose="020B0606030504020204" pitchFamily="34" charset="0"/>
              <a:cs typeface="Open Sans" panose="020B0606030504020204" pitchFamily="34" charset="0"/>
            </a:endParaRPr>
          </a:p>
        </p:txBody>
      </p:sp>
      <p:sp>
        <p:nvSpPr>
          <p:cNvPr id="62" name="AutoShape 27">
            <a:extLst>
              <a:ext uri="{FF2B5EF4-FFF2-40B4-BE49-F238E27FC236}">
                <a16:creationId xmlns:a16="http://schemas.microsoft.com/office/drawing/2014/main" id="{F1A6E8E3-4C9E-0542-A58E-B5D643242BBC}"/>
              </a:ext>
            </a:extLst>
          </p:cNvPr>
          <p:cNvSpPr>
            <a:spLocks noChangeArrowheads="1"/>
          </p:cNvSpPr>
          <p:nvPr/>
        </p:nvSpPr>
        <p:spPr bwMode="auto">
          <a:xfrm rot="1328422">
            <a:off x="5057485" y="5424713"/>
            <a:ext cx="781716" cy="138857"/>
          </a:xfrm>
          <a:prstGeom prst="homePlate">
            <a:avLst>
              <a:gd name="adj" fmla="val 140741"/>
            </a:avLst>
          </a:prstGeom>
          <a:solidFill>
            <a:schemeClr val="bg1">
              <a:lumMod val="75000"/>
            </a:schemeClr>
          </a:solidFill>
          <a:ln w="9525">
            <a:noFill/>
            <a:miter lim="800000"/>
            <a:headEnd/>
            <a:tailEnd/>
          </a:ln>
        </p:spPr>
        <p:txBody>
          <a:bodyPr wrap="none" anchor="ctr"/>
          <a:lstStyle/>
          <a:p>
            <a:pPr algn="ctr"/>
            <a:r>
              <a:rPr lang="en-US" sz="1400" dirty="0" err="1">
                <a:latin typeface="Open Sans" panose="020B0606030504020204" pitchFamily="34" charset="0"/>
                <a:cs typeface="Open Sans" panose="020B0606030504020204" pitchFamily="34" charset="0"/>
              </a:rPr>
              <a:t>Importar</a:t>
            </a:r>
            <a:endParaRPr lang="en-US" sz="1400" dirty="0">
              <a:latin typeface="Open Sans" panose="020B0606030504020204" pitchFamily="34" charset="0"/>
              <a:cs typeface="Open Sans" panose="020B0606030504020204" pitchFamily="34" charset="0"/>
            </a:endParaRPr>
          </a:p>
        </p:txBody>
      </p:sp>
      <p:sp>
        <p:nvSpPr>
          <p:cNvPr id="65" name="Text Box 30">
            <a:extLst>
              <a:ext uri="{FF2B5EF4-FFF2-40B4-BE49-F238E27FC236}">
                <a16:creationId xmlns:a16="http://schemas.microsoft.com/office/drawing/2014/main" id="{5CAF56ED-72A4-9E41-B207-EB8A63134B62}"/>
              </a:ext>
            </a:extLst>
          </p:cNvPr>
          <p:cNvSpPr txBox="1">
            <a:spLocks noChangeArrowheads="1"/>
          </p:cNvSpPr>
          <p:nvPr/>
        </p:nvSpPr>
        <p:spPr bwMode="auto">
          <a:xfrm>
            <a:off x="4955769" y="5656257"/>
            <a:ext cx="2176061" cy="338554"/>
          </a:xfrm>
          <a:prstGeom prst="rect">
            <a:avLst/>
          </a:prstGeom>
          <a:solidFill>
            <a:schemeClr val="bg1">
              <a:lumMod val="75000"/>
            </a:schemeClr>
          </a:solid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dirty="0">
                <a:latin typeface="Open Sans" panose="020B0606030504020204" pitchFamily="34" charset="0"/>
                <a:cs typeface="Open Sans" panose="020B0606030504020204" pitchFamily="34" charset="0"/>
              </a:rPr>
              <a:t>Sol, </a:t>
            </a:r>
            <a:r>
              <a:rPr lang="en-US" sz="1400" dirty="0" err="1">
                <a:latin typeface="Open Sans" panose="020B0606030504020204" pitchFamily="34" charset="0"/>
                <a:cs typeface="Open Sans" panose="020B0606030504020204" pitchFamily="34" charset="0"/>
              </a:rPr>
              <a:t>viento</a:t>
            </a:r>
            <a:r>
              <a:rPr lang="en-US" sz="1400" dirty="0">
                <a:latin typeface="Open Sans" panose="020B0606030504020204" pitchFamily="34" charset="0"/>
                <a:cs typeface="Open Sans" panose="020B0606030504020204" pitchFamily="34" charset="0"/>
              </a:rPr>
              <a:t> y </a:t>
            </a:r>
            <a:r>
              <a:rPr lang="en-US" sz="1400" dirty="0" err="1">
                <a:latin typeface="Open Sans" panose="020B0606030504020204" pitchFamily="34" charset="0"/>
                <a:cs typeface="Open Sans" panose="020B0606030504020204" pitchFamily="34" charset="0"/>
              </a:rPr>
              <a:t>agua</a:t>
            </a:r>
            <a:endParaRPr lang="en-US" sz="1400" dirty="0">
              <a:latin typeface="Open Sans" panose="020B0606030504020204" pitchFamily="34" charset="0"/>
              <a:cs typeface="Open Sans" panose="020B0606030504020204" pitchFamily="34" charset="0"/>
            </a:endParaRPr>
          </a:p>
        </p:txBody>
      </p:sp>
      <p:sp>
        <p:nvSpPr>
          <p:cNvPr id="63" name="AutoShape 31">
            <a:extLst>
              <a:ext uri="{FF2B5EF4-FFF2-40B4-BE49-F238E27FC236}">
                <a16:creationId xmlns:a16="http://schemas.microsoft.com/office/drawing/2014/main" id="{EA49BA46-CACF-0D41-8013-5B5E29E5FB6B}"/>
              </a:ext>
            </a:extLst>
          </p:cNvPr>
          <p:cNvSpPr>
            <a:spLocks noChangeArrowheads="1"/>
          </p:cNvSpPr>
          <p:nvPr/>
        </p:nvSpPr>
        <p:spPr bwMode="auto">
          <a:xfrm rot="1118761">
            <a:off x="5242629" y="6041855"/>
            <a:ext cx="810001" cy="153000"/>
          </a:xfrm>
          <a:prstGeom prst="homePlate">
            <a:avLst>
              <a:gd name="adj" fmla="val 132353"/>
            </a:avLst>
          </a:prstGeom>
          <a:solidFill>
            <a:schemeClr val="bg1">
              <a:lumMod val="75000"/>
            </a:schemeClr>
          </a:solidFill>
          <a:ln w="9525">
            <a:noFill/>
            <a:miter lim="800000"/>
            <a:headEnd/>
            <a:tailEnd/>
          </a:ln>
        </p:spPr>
        <p:txBody>
          <a:bodyPr wrap="none" anchor="ctr"/>
          <a:lstStyle/>
          <a:p>
            <a:pPr algn="ctr"/>
            <a:r>
              <a:rPr lang="en-US" sz="1400" dirty="0" err="1">
                <a:latin typeface="Open Sans" panose="020B0606030504020204" pitchFamily="34" charset="0"/>
                <a:cs typeface="Open Sans" panose="020B0606030504020204" pitchFamily="34" charset="0"/>
              </a:rPr>
              <a:t>Exportar</a:t>
            </a:r>
            <a:endParaRPr lang="en-US" sz="1400" dirty="0">
              <a:latin typeface="Open Sans" panose="020B0606030504020204" pitchFamily="34" charset="0"/>
              <a:cs typeface="Open Sans" panose="020B0606030504020204" pitchFamily="34" charset="0"/>
            </a:endParaRPr>
          </a:p>
        </p:txBody>
      </p:sp>
      <p:sp>
        <p:nvSpPr>
          <p:cNvPr id="64" name="AutoShape 33">
            <a:extLst>
              <a:ext uri="{FF2B5EF4-FFF2-40B4-BE49-F238E27FC236}">
                <a16:creationId xmlns:a16="http://schemas.microsoft.com/office/drawing/2014/main" id="{8356D8C7-92F2-1E48-823A-C1BCFE1E150E}"/>
              </a:ext>
            </a:extLst>
          </p:cNvPr>
          <p:cNvSpPr>
            <a:spLocks noChangeArrowheads="1"/>
          </p:cNvSpPr>
          <p:nvPr/>
        </p:nvSpPr>
        <p:spPr bwMode="auto">
          <a:xfrm rot="910477">
            <a:off x="5859771" y="5980141"/>
            <a:ext cx="815144" cy="145287"/>
          </a:xfrm>
          <a:prstGeom prst="homePlate">
            <a:avLst>
              <a:gd name="adj" fmla="val 140265"/>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Pérdidas</a:t>
            </a:r>
          </a:p>
        </p:txBody>
      </p:sp>
      <p:sp>
        <p:nvSpPr>
          <p:cNvPr id="66" name="Google Shape;113;p16">
            <a:extLst>
              <a:ext uri="{FF2B5EF4-FFF2-40B4-BE49-F238E27FC236}">
                <a16:creationId xmlns:a16="http://schemas.microsoft.com/office/drawing/2014/main" id="{0BD69228-4A2A-2C49-B188-74E1904CEED8}"/>
              </a:ext>
            </a:extLst>
          </p:cNvPr>
          <p:cNvSpPr txBox="1">
            <a:spLocks/>
          </p:cNvSpPr>
          <p:nvPr/>
        </p:nvSpPr>
        <p:spPr bwMode="auto">
          <a:xfrm>
            <a:off x="269631" y="42703"/>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3.4 - Balance </a:t>
            </a:r>
            <a:r>
              <a:rPr lang="en-GB" dirty="0" err="1">
                <a:latin typeface="Arial" panose="020B0604020202020204" pitchFamily="34" charset="0"/>
                <a:cs typeface="Arial" panose="020B0604020202020204" pitchFamily="34" charset="0"/>
              </a:rPr>
              <a:t>energético</a:t>
            </a:r>
            <a:endParaRPr lang="en-GB" dirty="0">
              <a:latin typeface="Arial" panose="020B0604020202020204" pitchFamily="34" charset="0"/>
              <a:cs typeface="Arial" panose="020B0604020202020204" pitchFamily="34" charset="0"/>
            </a:endParaRPr>
          </a:p>
        </p:txBody>
      </p:sp>
      <p:sp>
        <p:nvSpPr>
          <p:cNvPr id="67" name="Slide Number Placeholder 5">
            <a:extLst>
              <a:ext uri="{FF2B5EF4-FFF2-40B4-BE49-F238E27FC236}">
                <a16:creationId xmlns:a16="http://schemas.microsoft.com/office/drawing/2014/main" id="{40A713C4-92B5-C844-9E3E-F5473EB0752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19</a:t>
            </a:fld>
            <a:endParaRPr lang="en-US" altLang="en-US" sz="1400" b="1">
              <a:solidFill>
                <a:schemeClr val="bg1"/>
              </a:solidFill>
              <a:latin typeface="Open Sans ExtraBold"/>
              <a:ea typeface="Open Sans ExtraBold"/>
              <a:cs typeface="Open Sans ExtraBold"/>
            </a:endParaRPr>
          </a:p>
        </p:txBody>
      </p:sp>
      <p:sp>
        <p:nvSpPr>
          <p:cNvPr id="68" name="Oval 67">
            <a:extLst>
              <a:ext uri="{FF2B5EF4-FFF2-40B4-BE49-F238E27FC236}">
                <a16:creationId xmlns:a16="http://schemas.microsoft.com/office/drawing/2014/main" id="{F9A04A75-92DA-3A4D-B203-9282ED5E1CE6}"/>
              </a:ext>
            </a:extLst>
          </p:cNvPr>
          <p:cNvSpPr/>
          <p:nvPr/>
        </p:nvSpPr>
        <p:spPr>
          <a:xfrm>
            <a:off x="9871364" y="1882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9.mp3" descr="Track7_Lecture3_Slide19.mp3">
            <a:hlinkClick r:id="" action="ppaction://media"/>
            <a:extLst>
              <a:ext uri="{FF2B5EF4-FFF2-40B4-BE49-F238E27FC236}">
                <a16:creationId xmlns:a16="http://schemas.microsoft.com/office/drawing/2014/main" id="{E82302E5-462C-AB45-A3ED-BE68C84DF2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2729" y="237587"/>
            <a:ext cx="812800" cy="812800"/>
          </a:xfrm>
          <a:prstGeom prst="rect">
            <a:avLst/>
          </a:prstGeom>
        </p:spPr>
      </p:pic>
    </p:spTree>
    <p:extLst>
      <p:ext uri="{BB962C8B-B14F-4D97-AF65-F5344CB8AC3E}">
        <p14:creationId xmlns:p14="http://schemas.microsoft.com/office/powerpoint/2010/main" val="40767057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GB" b="1" dirty="0">
                <a:solidFill>
                  <a:schemeClr val="accent5">
                    <a:lumMod val="60000"/>
                    <a:lumOff val="40000"/>
                  </a:schemeClr>
                </a:solidFill>
                <a:latin typeface="Arial" panose="020B0604020202020204" pitchFamily="34" charset="0"/>
                <a:cs typeface="Arial" panose="020B0604020202020204" pitchFamily="34" charset="0"/>
                <a:sym typeface="Arial"/>
              </a:rPr>
              <a:t>Esta clase tiene cuatro resultados de aprendizaje previstos (OIT):</a:t>
            </a:r>
          </a:p>
          <a:p>
            <a:pPr marL="0" indent="0">
              <a:buNone/>
            </a:pPr>
            <a:endParaRPr lang="en-GB" b="1" dirty="0">
              <a:solidFill>
                <a:schemeClr val="accent5">
                  <a:lumMod val="60000"/>
                  <a:lumOff val="40000"/>
                </a:schemeClr>
              </a:solidFill>
              <a:latin typeface="Arial" panose="020B0604020202020204" pitchFamily="34" charset="0"/>
              <a:cs typeface="Arial" panose="020B0604020202020204" pitchFamily="34" charset="0"/>
            </a:endParaRPr>
          </a:p>
          <a:p>
            <a:pPr marL="0" eaLnBrk="1" fontAlgn="auto" hangingPunct="1">
              <a:spcBef>
                <a:spcPts val="1000"/>
              </a:spcBef>
              <a:buClr>
                <a:srgbClr val="333333"/>
              </a:buClr>
              <a:defRPr/>
            </a:pPr>
            <a:r>
              <a:rPr lang="en-GB" dirty="0">
                <a:latin typeface="Arial" panose="020B0604020202020204" pitchFamily="34" charset="0"/>
                <a:cs typeface="Arial" panose="020B0604020202020204" pitchFamily="34" charset="0"/>
                <a:sym typeface="Arial"/>
              </a:rPr>
              <a:t>OIT1: conocer la terminología básica de la energía</a:t>
            </a:r>
            <a:endParaRPr lang="en-GB" dirty="0">
              <a:latin typeface="Arial" panose="020B0604020202020204" pitchFamily="34" charset="0"/>
              <a:cs typeface="Arial" panose="020B0604020202020204" pitchFamily="34" charset="0"/>
            </a:endParaRPr>
          </a:p>
          <a:p>
            <a:pPr marL="0" eaLnBrk="1" fontAlgn="auto" hangingPunct="1">
              <a:spcBef>
                <a:spcPts val="1000"/>
              </a:spcBef>
              <a:buClr>
                <a:srgbClr val="333333"/>
              </a:buClr>
              <a:defRPr/>
            </a:pPr>
            <a:r>
              <a:rPr lang="en-GB" dirty="0">
                <a:latin typeface="Arial" panose="020B0604020202020204" pitchFamily="34" charset="0"/>
                <a:cs typeface="Arial" panose="020B0604020202020204" pitchFamily="34" charset="0"/>
                <a:sym typeface="Arial"/>
              </a:rPr>
              <a:t>OIT2: conocer el concepto de cadena energética</a:t>
            </a:r>
            <a:endParaRPr lang="en-GB" dirty="0">
              <a:latin typeface="Arial" panose="020B0604020202020204" pitchFamily="34" charset="0"/>
              <a:cs typeface="Arial" panose="020B0604020202020204" pitchFamily="34" charset="0"/>
            </a:endParaRPr>
          </a:p>
          <a:p>
            <a:pPr marL="0" eaLnBrk="1" fontAlgn="auto" hangingPunct="1">
              <a:spcBef>
                <a:spcPts val="1000"/>
              </a:spcBef>
              <a:buClr>
                <a:srgbClr val="333333"/>
              </a:buClr>
              <a:defRPr/>
            </a:pPr>
            <a:r>
              <a:rPr lang="en-GB" dirty="0">
                <a:latin typeface="Arial" panose="020B0604020202020204" pitchFamily="34" charset="0"/>
                <a:cs typeface="Arial" panose="020B0604020202020204" pitchFamily="34" charset="0"/>
                <a:sym typeface="Arial"/>
              </a:rPr>
              <a:t>OIT3: ser capaz de comparar las intensidades energéticas</a:t>
            </a:r>
            <a:endParaRPr lang="en-GB" dirty="0">
              <a:latin typeface="Arial" panose="020B0604020202020204" pitchFamily="34" charset="0"/>
              <a:cs typeface="Arial" panose="020B0604020202020204" pitchFamily="34" charset="0"/>
            </a:endParaRPr>
          </a:p>
          <a:p>
            <a:pPr marL="0" eaLnBrk="1" fontAlgn="auto" hangingPunct="1">
              <a:spcBef>
                <a:spcPts val="1000"/>
              </a:spcBef>
              <a:buClr>
                <a:srgbClr val="333333"/>
              </a:buClr>
              <a:defRPr/>
            </a:pPr>
            <a:r>
              <a:rPr lang="en-GB" dirty="0">
                <a:latin typeface="Arial" panose="020B0604020202020204" pitchFamily="34" charset="0"/>
                <a:cs typeface="Arial" panose="020B0604020202020204" pitchFamily="34" charset="0"/>
                <a:sym typeface="Arial"/>
              </a:rPr>
              <a:t>OIT4: comprender los balances energéticos</a:t>
            </a:r>
            <a:endParaRPr lang="en-GB" dirty="0">
              <a:latin typeface="Arial" panose="020B0604020202020204" pitchFamily="34" charset="0"/>
              <a:cs typeface="Arial" panose="020B0604020202020204" pitchFamily="34" charset="0"/>
            </a:endParaRPr>
          </a:p>
          <a:p>
            <a:pPr marL="0" indent="0">
              <a:spcBef>
                <a:spcPts val="1600"/>
              </a:spcBef>
              <a:buNone/>
            </a:pPr>
            <a:endParaRPr sz="2133" dirty="0">
              <a:solidFill>
                <a:srgbClr val="333333"/>
              </a:solidFill>
              <a:highlight>
                <a:srgbClr val="FFFFFF"/>
              </a:highlight>
              <a:latin typeface="Arial" panose="020B0604020202020204" pitchFamily="34" charset="0"/>
              <a:cs typeface="Arial" panose="020B0604020202020204" pitchFamily="34" charset="0"/>
              <a:sym typeface="Arial"/>
            </a:endParaRPr>
          </a:p>
          <a:p>
            <a:pPr marL="0" indent="0">
              <a:spcBef>
                <a:spcPts val="1600"/>
              </a:spcBef>
              <a:spcAft>
                <a:spcPts val="1600"/>
              </a:spcAft>
              <a:buNone/>
            </a:pPr>
            <a:endParaRPr sz="2133" dirty="0">
              <a:solidFill>
                <a:srgbClr val="333333"/>
              </a:solidFill>
              <a:highlight>
                <a:srgbClr val="FFFFFF"/>
              </a:highlight>
              <a:latin typeface="Arial" panose="020B0604020202020204" pitchFamily="34" charset="0"/>
              <a:cs typeface="Arial" panose="020B0604020202020204" pitchFamily="34" charset="0"/>
              <a:sym typeface="Arial"/>
            </a:endParaRPr>
          </a:p>
        </p:txBody>
      </p:sp>
      <p:grpSp>
        <p:nvGrpSpPr>
          <p:cNvPr id="101" name="Google Shape;101;p15"/>
          <p:cNvGrpSpPr/>
          <p:nvPr/>
        </p:nvGrpSpPr>
        <p:grpSpPr>
          <a:xfrm>
            <a:off x="7096370" y="2038200"/>
            <a:ext cx="4285367" cy="3263733"/>
            <a:chOff x="5322277" y="1528650"/>
            <a:chExt cx="3214025" cy="2447800"/>
          </a:xfrm>
        </p:grpSpPr>
        <p:sp>
          <p:nvSpPr>
            <p:cNvPr id="102" name="Google Shape;102;p15"/>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Arial" panose="020B0604020202020204" pitchFamily="34" charset="0"/>
                  <a:cs typeface="Arial" panose="020B0604020202020204" pitchFamily="34" charset="0"/>
                </a:rPr>
                <a:t>3.1. Terminología energética</a:t>
              </a:r>
              <a:endParaRPr sz="2133" dirty="0">
                <a:latin typeface="Arial" panose="020B0604020202020204" pitchFamily="34" charset="0"/>
                <a:cs typeface="Arial" panose="020B0604020202020204" pitchFamily="34" charset="0"/>
              </a:endParaRPr>
            </a:p>
          </p:txBody>
        </p:sp>
        <p:sp>
          <p:nvSpPr>
            <p:cNvPr id="103" name="Google Shape;103;p15"/>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Arial" panose="020B0604020202020204" pitchFamily="34" charset="0"/>
                  <a:cs typeface="Arial" panose="020B0604020202020204" pitchFamily="34" charset="0"/>
                </a:rPr>
                <a:t>3.2. La </a:t>
              </a:r>
              <a:r>
                <a:rPr lang="en-GB" sz="2133" dirty="0" err="1">
                  <a:latin typeface="Arial" panose="020B0604020202020204" pitchFamily="34" charset="0"/>
                  <a:cs typeface="Arial" panose="020B0604020202020204" pitchFamily="34" charset="0"/>
                </a:rPr>
                <a:t>cadena</a:t>
              </a:r>
              <a:r>
                <a:rPr lang="en-GB" sz="2133">
                  <a:latin typeface="Arial" panose="020B0604020202020204" pitchFamily="34" charset="0"/>
                  <a:cs typeface="Arial" panose="020B0604020202020204" pitchFamily="34" charset="0"/>
                </a:rPr>
                <a:t> energética</a:t>
              </a:r>
              <a:endParaRPr sz="2133">
                <a:latin typeface="Arial" panose="020B0604020202020204" pitchFamily="34" charset="0"/>
                <a:cs typeface="Arial" panose="020B0604020202020204" pitchFamily="34" charset="0"/>
              </a:endParaRPr>
            </a:p>
          </p:txBody>
        </p:sp>
        <p:sp>
          <p:nvSpPr>
            <p:cNvPr id="104" name="Google Shape;104;p15"/>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Arial" panose="020B0604020202020204" pitchFamily="34" charset="0"/>
                  <a:cs typeface="Arial" panose="020B0604020202020204" pitchFamily="34" charset="0"/>
                </a:rPr>
                <a:t>3.3. Intensidad energética</a:t>
              </a:r>
              <a:endParaRPr sz="2133">
                <a:latin typeface="Arial" panose="020B0604020202020204" pitchFamily="34" charset="0"/>
                <a:cs typeface="Arial" panose="020B0604020202020204" pitchFamily="34" charset="0"/>
              </a:endParaRPr>
            </a:p>
          </p:txBody>
        </p:sp>
        <p:sp>
          <p:nvSpPr>
            <p:cNvPr id="105" name="Google Shape;105;p15"/>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Arial" panose="020B0604020202020204" pitchFamily="34" charset="0"/>
                  <a:cs typeface="Arial" panose="020B0604020202020204" pitchFamily="34" charset="0"/>
                </a:rPr>
                <a:t>3.4. Balance energético</a:t>
              </a:r>
              <a:endParaRPr sz="2133">
                <a:latin typeface="Arial" panose="020B0604020202020204" pitchFamily="34" charset="0"/>
                <a:cs typeface="Arial" panose="020B0604020202020204" pitchFamily="34" charset="0"/>
              </a:endParaRPr>
            </a:p>
          </p:txBody>
        </p:sp>
        <p:cxnSp>
          <p:nvCxnSpPr>
            <p:cNvPr id="106" name="Google Shape;106;p15"/>
            <p:cNvCxnSpPr>
              <a:cxnSpLocks/>
              <a:stCxn id="102" idx="2"/>
              <a:endCxn id="10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07" name="Google Shape;107;p15"/>
            <p:cNvCxnSpPr>
              <a:cxnSpLocks/>
              <a:stCxn id="103" idx="2"/>
              <a:endCxn id="10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5"/>
            <p:cNvCxnSpPr>
              <a:cxnSpLocks/>
              <a:stCxn id="104" idx="2"/>
              <a:endCxn id="10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310515"/>
            <a:ext cx="7672754" cy="1325562"/>
          </a:xfrm>
        </p:spPr>
        <p:txBody>
          <a:bodyPr lIns="121900" tIns="121900" rIns="121900" bIns="121900" rtlCol="0"/>
          <a:lstStyle/>
          <a:p>
            <a:pPr eaLnBrk="1" fontAlgn="auto" hangingPunct="1">
              <a:defRPr/>
            </a:pPr>
            <a:r>
              <a:rPr lang="en-GB" dirty="0">
                <a:latin typeface="Arial" panose="020B0604020202020204" pitchFamily="34" charset="0"/>
                <a:cs typeface="Arial" panose="020B0604020202020204" pitchFamily="34" charset="0"/>
              </a:rPr>
              <a:t>Resultados de aprendizaje previstos (OIT)</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2</a:t>
            </a:fld>
            <a:endParaRPr lang="en-US" altLang="en-US" sz="1400" b="1">
              <a:solidFill>
                <a:schemeClr val="bg1"/>
              </a:solidFill>
              <a:latin typeface="Open Sans ExtraBold"/>
              <a:ea typeface="Open Sans ExtraBold"/>
              <a:cs typeface="Open Sans ExtraBold"/>
            </a:endParaRPr>
          </a:p>
        </p:txBody>
      </p:sp>
      <p:sp>
        <p:nvSpPr>
          <p:cNvPr id="13" name="Oval 12">
            <a:extLst>
              <a:ext uri="{FF2B5EF4-FFF2-40B4-BE49-F238E27FC236}">
                <a16:creationId xmlns:a16="http://schemas.microsoft.com/office/drawing/2014/main" id="{4320E74D-74C2-7544-9432-4D3B059C1141}"/>
              </a:ext>
            </a:extLst>
          </p:cNvPr>
          <p:cNvSpPr/>
          <p:nvPr/>
        </p:nvSpPr>
        <p:spPr>
          <a:xfrm>
            <a:off x="10081846" y="891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2.mp3" descr="Track7_Lecture3_Slide2.mp3">
            <a:hlinkClick r:id="" action="ppaction://media"/>
            <a:extLst>
              <a:ext uri="{FF2B5EF4-FFF2-40B4-BE49-F238E27FC236}">
                <a16:creationId xmlns:a16="http://schemas.microsoft.com/office/drawing/2014/main" id="{075A58C8-AF42-1E45-8E91-54BB4ECC6A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53211" y="160496"/>
            <a:ext cx="812800" cy="812800"/>
          </a:xfrm>
          <a:prstGeom prst="rect">
            <a:avLst/>
          </a:prstGeom>
        </p:spPr>
      </p:pic>
    </p:spTree>
    <p:extLst>
      <p:ext uri="{BB962C8B-B14F-4D97-AF65-F5344CB8AC3E}">
        <p14:creationId xmlns:p14="http://schemas.microsoft.com/office/powerpoint/2010/main" val="36731396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BDA49F97-2EBD-5849-9F7A-FFD44D9C4E7E}"/>
              </a:ext>
            </a:extLst>
          </p:cNvPr>
          <p:cNvSpPr>
            <a:spLocks noGrp="1"/>
          </p:cNvSpPr>
          <p:nvPr>
            <p:ph type="body" idx="13"/>
          </p:nvPr>
        </p:nvSpPr>
        <p:spPr>
          <a:xfrm>
            <a:off x="1049972" y="1570361"/>
            <a:ext cx="4089805" cy="4262298"/>
          </a:xfrm>
        </p:spPr>
        <p:txBody>
          <a:bodyPr/>
          <a:lstStyle/>
          <a:p>
            <a:pPr marL="0">
              <a:buClr>
                <a:srgbClr val="333333"/>
              </a:buClr>
              <a:defRPr/>
            </a:pPr>
            <a:r>
              <a:rPr lang="en-US" b="1" dirty="0">
                <a:solidFill>
                  <a:schemeClr val="accent5">
                    <a:lumMod val="60000"/>
                    <a:lumOff val="40000"/>
                  </a:schemeClr>
                </a:solidFill>
                <a:latin typeface="Arial" panose="020B0604020202020204" pitchFamily="34" charset="0"/>
                <a:cs typeface="Arial" panose="020B0604020202020204" pitchFamily="34" charset="0"/>
                <a:sym typeface="Calibri"/>
              </a:rPr>
              <a:t>Formato tabular</a:t>
            </a:r>
          </a:p>
          <a:p>
            <a:pPr marL="380365" indent="-342900" eaLnBrk="1" fontAlgn="auto" hangingPunct="1">
              <a:spcBef>
                <a:spcPts val="1000"/>
              </a:spcBef>
              <a:buFont typeface="Arial" panose="020B0604020202020204" pitchFamily="34" charset="0"/>
              <a:buChar char="•"/>
              <a:defRPr/>
            </a:pPr>
            <a:r>
              <a:rPr lang="en-US" dirty="0">
                <a:latin typeface="Arial" panose="020B0604020202020204" pitchFamily="34" charset="0"/>
                <a:cs typeface="Arial" panose="020B0604020202020204" pitchFamily="34" charset="0"/>
                <a:sym typeface="Calibri"/>
              </a:rPr>
              <a:t>Una tabla de balance energético tiene tres componentes principales:</a:t>
            </a:r>
            <a:endParaRPr lang="en-US" dirty="0">
              <a:latin typeface="Arial" panose="020B0604020202020204" pitchFamily="34" charset="0"/>
              <a:cs typeface="Arial" panose="020B0604020202020204" pitchFamily="34" charset="0"/>
            </a:endParaRPr>
          </a:p>
          <a:p>
            <a:pPr marL="380365" indent="-342900" eaLnBrk="1" fontAlgn="auto" hangingPunct="1">
              <a:spcBef>
                <a:spcPts val="1000"/>
              </a:spcBef>
              <a:buFont typeface="Arial" panose="020B0604020202020204" pitchFamily="34" charset="0"/>
              <a:buChar char="•"/>
              <a:defRPr/>
            </a:pPr>
            <a:r>
              <a:rPr lang="en-US" dirty="0">
                <a:latin typeface="Arial" panose="020B0604020202020204" pitchFamily="34" charset="0"/>
                <a:cs typeface="Arial" panose="020B0604020202020204" pitchFamily="34" charset="0"/>
                <a:sym typeface="Calibri"/>
              </a:rPr>
              <a:t>La sección de suministro (suministro total de energía primaria)</a:t>
            </a:r>
            <a:endParaRPr lang="en-US" dirty="0">
              <a:latin typeface="Arial" panose="020B0604020202020204" pitchFamily="34" charset="0"/>
              <a:cs typeface="Arial" panose="020B0604020202020204" pitchFamily="34" charset="0"/>
            </a:endParaRPr>
          </a:p>
          <a:p>
            <a:pPr marL="380365" indent="-342900" eaLnBrk="1" fontAlgn="auto" hangingPunct="1">
              <a:spcBef>
                <a:spcPts val="1000"/>
              </a:spcBef>
              <a:buFont typeface="Arial" panose="020B0604020202020204" pitchFamily="34" charset="0"/>
              <a:buChar char="•"/>
              <a:defRPr/>
            </a:pPr>
            <a:r>
              <a:rPr lang="en-US" dirty="0">
                <a:latin typeface="Arial" panose="020B0604020202020204" pitchFamily="34" charset="0"/>
                <a:cs typeface="Arial" panose="020B0604020202020204" pitchFamily="34" charset="0"/>
                <a:sym typeface="Calibri"/>
              </a:rPr>
              <a:t>La sección de conversión (consumo final total)</a:t>
            </a:r>
            <a:endParaRPr lang="en-US" dirty="0">
              <a:latin typeface="Arial" panose="020B0604020202020204" pitchFamily="34" charset="0"/>
              <a:cs typeface="Arial" panose="020B0604020202020204" pitchFamily="34" charset="0"/>
            </a:endParaRPr>
          </a:p>
          <a:p>
            <a:pPr marL="380365" indent="-342900" eaLnBrk="1" fontAlgn="auto" hangingPunct="1">
              <a:spcBef>
                <a:spcPts val="1000"/>
              </a:spcBef>
              <a:buFont typeface="Arial" panose="020B0604020202020204" pitchFamily="34" charset="0"/>
              <a:buChar char="•"/>
              <a:defRPr/>
            </a:pPr>
            <a:r>
              <a:rPr lang="en-US" dirty="0">
                <a:latin typeface="Arial" panose="020B0604020202020204" pitchFamily="34" charset="0"/>
                <a:cs typeface="Arial" panose="020B0604020202020204" pitchFamily="34" charset="0"/>
                <a:sym typeface="Calibri"/>
              </a:rPr>
              <a:t>La sección de consumos y usos (consumo final total desglosado)</a:t>
            </a:r>
            <a:endParaRPr lang="en-US" dirty="0">
              <a:latin typeface="Arial" panose="020B0604020202020204" pitchFamily="34" charset="0"/>
              <a:cs typeface="Arial" panose="020B0604020202020204" pitchFamily="34" charset="0"/>
            </a:endParaRPr>
          </a:p>
          <a:p>
            <a:pPr marL="380365" indent="-342900" eaLnBrk="1" fontAlgn="auto" hangingPunct="1">
              <a:spcBef>
                <a:spcPts val="1000"/>
              </a:spcBef>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380365" indent="-342900" eaLnBrk="1" fontAlgn="auto" hangingPunct="1">
              <a:spcBef>
                <a:spcPts val="1000"/>
              </a:spcBef>
              <a:buClr>
                <a:srgbClr val="000000"/>
              </a:buClr>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380365" indent="-342900" eaLnBrk="1" fontAlgn="auto" hangingPunct="1">
              <a:spcBef>
                <a:spcPts val="1000"/>
              </a:spcBef>
              <a:buClr>
                <a:srgbClr val="000000"/>
              </a:buClr>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94310"/>
            <a:endParaRPr lang="en-GB" dirty="0">
              <a:latin typeface="Arial" panose="020B0604020202020204" pitchFamily="34" charset="0"/>
              <a:cs typeface="Arial" panose="020B0604020202020204" pitchFamily="34" charset="0"/>
            </a:endParaRPr>
          </a:p>
        </p:txBody>
      </p:sp>
      <p:pic>
        <p:nvPicPr>
          <p:cNvPr id="61" name="Picture 60" descr="Screen Clipping">
            <a:extLst>
              <a:ext uri="{FF2B5EF4-FFF2-40B4-BE49-F238E27FC236}">
                <a16:creationId xmlns:a16="http://schemas.microsoft.com/office/drawing/2014/main" id="{67476F61-D440-F248-BB43-1C7F58ADE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6919" y="1785919"/>
            <a:ext cx="6419281" cy="3472128"/>
          </a:xfrm>
          <a:prstGeom prst="rect">
            <a:avLst/>
          </a:prstGeom>
        </p:spPr>
      </p:pic>
      <p:sp>
        <p:nvSpPr>
          <p:cNvPr id="8" name="Google Shape;113;p16">
            <a:extLst>
              <a:ext uri="{FF2B5EF4-FFF2-40B4-BE49-F238E27FC236}">
                <a16:creationId xmlns:a16="http://schemas.microsoft.com/office/drawing/2014/main" id="{73A5716D-8F3E-9149-A732-89124E9F8D49}"/>
              </a:ext>
            </a:extLst>
          </p:cNvPr>
          <p:cNvSpPr txBox="1">
            <a:spLocks/>
          </p:cNvSpPr>
          <p:nvPr/>
        </p:nvSpPr>
        <p:spPr bwMode="auto">
          <a:xfrm>
            <a:off x="977791" y="112683"/>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3.4 - Balance </a:t>
            </a:r>
            <a:r>
              <a:rPr lang="en-GB" dirty="0" err="1">
                <a:latin typeface="Arial" panose="020B0604020202020204" pitchFamily="34" charset="0"/>
                <a:cs typeface="Arial" panose="020B0604020202020204" pitchFamily="34" charset="0"/>
              </a:rPr>
              <a:t>energético</a:t>
            </a:r>
            <a:endParaRPr lang="en-GB"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0822708-F936-654B-B5FD-81203E41769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20</a:t>
            </a:fld>
            <a:endParaRPr lang="en-US" altLang="en-US" sz="1400" b="1">
              <a:solidFill>
                <a:schemeClr val="bg1"/>
              </a:solidFill>
              <a:latin typeface="Open Sans ExtraBold"/>
              <a:ea typeface="Open Sans ExtraBold"/>
              <a:cs typeface="Open Sans ExtraBold"/>
            </a:endParaRPr>
          </a:p>
        </p:txBody>
      </p:sp>
      <p:sp>
        <p:nvSpPr>
          <p:cNvPr id="7" name="Oval 6">
            <a:extLst>
              <a:ext uri="{FF2B5EF4-FFF2-40B4-BE49-F238E27FC236}">
                <a16:creationId xmlns:a16="http://schemas.microsoft.com/office/drawing/2014/main" id="{19481B28-54ED-B146-A9EC-C0C056C4D4EE}"/>
              </a:ext>
            </a:extLst>
          </p:cNvPr>
          <p:cNvSpPr/>
          <p:nvPr/>
        </p:nvSpPr>
        <p:spPr>
          <a:xfrm>
            <a:off x="10537861" y="138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20.mp3" descr="Track7_Lecture3_Slide20.mp3">
            <a:hlinkClick r:id="" action="ppaction://media"/>
            <a:extLst>
              <a:ext uri="{FF2B5EF4-FFF2-40B4-BE49-F238E27FC236}">
                <a16:creationId xmlns:a16="http://schemas.microsoft.com/office/drawing/2014/main" id="{ADE43488-E519-FF46-868D-510A153506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9226" y="210189"/>
            <a:ext cx="812800" cy="812800"/>
          </a:xfrm>
          <a:prstGeom prst="rect">
            <a:avLst/>
          </a:prstGeom>
        </p:spPr>
      </p:pic>
    </p:spTree>
    <p:extLst>
      <p:ext uri="{BB962C8B-B14F-4D97-AF65-F5344CB8AC3E}">
        <p14:creationId xmlns:p14="http://schemas.microsoft.com/office/powerpoint/2010/main" val="894215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9" name="Table 2">
            <a:extLst>
              <a:ext uri="{FF2B5EF4-FFF2-40B4-BE49-F238E27FC236}">
                <a16:creationId xmlns:a16="http://schemas.microsoft.com/office/drawing/2014/main" id="{F57D527E-1512-5944-AB66-F4FB57453B9F}"/>
              </a:ext>
            </a:extLst>
          </p:cNvPr>
          <p:cNvGraphicFramePr>
            <a:graphicFrameLocks noGrp="1"/>
          </p:cNvGraphicFramePr>
          <p:nvPr>
            <p:extLst>
              <p:ext uri="{D42A27DB-BD31-4B8C-83A1-F6EECF244321}">
                <p14:modId xmlns:p14="http://schemas.microsoft.com/office/powerpoint/2010/main" val="3917735309"/>
              </p:ext>
            </p:extLst>
          </p:nvPr>
        </p:nvGraphicFramePr>
        <p:xfrm>
          <a:off x="990600" y="2182018"/>
          <a:ext cx="10357373" cy="3779520"/>
        </p:xfrm>
        <a:graphic>
          <a:graphicData uri="http://schemas.openxmlformats.org/drawingml/2006/table">
            <a:tbl>
              <a:tblPr firstRow="1" bandRow="1">
                <a:tableStyleId>{2D5ABB26-0587-4C30-8999-92F81FD0307C}</a:tableStyleId>
              </a:tblPr>
              <a:tblGrid>
                <a:gridCol w="3223213">
                  <a:extLst>
                    <a:ext uri="{9D8B030D-6E8A-4147-A177-3AD203B41FA5}">
                      <a16:colId xmlns:a16="http://schemas.microsoft.com/office/drawing/2014/main" val="3877321437"/>
                    </a:ext>
                  </a:extLst>
                </a:gridCol>
                <a:gridCol w="3461622">
                  <a:extLst>
                    <a:ext uri="{9D8B030D-6E8A-4147-A177-3AD203B41FA5}">
                      <a16:colId xmlns:a16="http://schemas.microsoft.com/office/drawing/2014/main" val="178807242"/>
                    </a:ext>
                  </a:extLst>
                </a:gridCol>
                <a:gridCol w="3672538">
                  <a:extLst>
                    <a:ext uri="{9D8B030D-6E8A-4147-A177-3AD203B41FA5}">
                      <a16:colId xmlns:a16="http://schemas.microsoft.com/office/drawing/2014/main" val="1986346469"/>
                    </a:ext>
                  </a:extLst>
                </a:gridCol>
              </a:tblGrid>
              <a:tr h="413966">
                <a:tc>
                  <a:txBody>
                    <a:bodyPr/>
                    <a:lstStyle/>
                    <a:p>
                      <a:r>
                        <a:rPr lang="en-US" sz="2000" b="1" i="0" kern="1200"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Sección de suministros</a:t>
                      </a:r>
                      <a:endParaRPr lang="en-GB" sz="2000" b="1" i="0" kern="120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r>
                        <a:rPr lang="en-US" sz="2000" b="1" i="0"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Sección de conversión</a:t>
                      </a:r>
                      <a:endParaRPr lang="en-GB" sz="2000" b="1" i="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2000" b="1" i="0" kern="1200" dirty="0">
                          <a:solidFill>
                            <a:schemeClr val="tx1"/>
                          </a:solidFill>
                          <a:latin typeface="Arial" panose="020B0604020202020204" pitchFamily="34" charset="0"/>
                          <a:ea typeface="Open Sans Light" panose="020B0306030504020204" pitchFamily="34" charset="0"/>
                          <a:cs typeface="Arial" panose="020B0604020202020204" pitchFamily="34" charset="0"/>
                        </a:rPr>
                        <a:t>Sección de usos y consumo</a:t>
                      </a:r>
                    </a:p>
                  </a:txBody>
                  <a:tcPr marL="121920" marR="121920" marT="60960" marB="60960">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2362931">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Producción</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Exportaciones de fuentes primarias y secundarias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Importaciones de fuentes primarias y secundarias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Depósitos/existencias y búnkeres</a:t>
                      </a:r>
                      <a:endParaRPr lang="en-US" sz="2000" b="0" i="0"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endParaRPr>
                    </a:p>
                    <a:p>
                      <a:endParaRPr lang="en-GB" sz="2000" b="0" i="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Plantas de transformación de </a:t>
                      </a:r>
                      <a:r>
                        <a:rPr lang="en-US" sz="2000" b="0" i="0"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energía</a:t>
                      </a:r>
                      <a:r>
                        <a:rPr lang="en-US" sz="2000" b="0" i="0"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 </a:t>
                      </a:r>
                      <a:r>
                        <a:rPr lang="en-US" sz="2000" b="0" i="0"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primaria</a:t>
                      </a:r>
                      <a:endParaRPr lang="en-US" sz="2000" b="0" i="0"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endParaRPr>
                    </a:p>
                    <a:p>
                      <a:pPr marL="285750" indent="-285750">
                        <a:spcBef>
                          <a:spcPct val="20000"/>
                        </a:spcBef>
                        <a:spcAft>
                          <a:spcPct val="0"/>
                        </a:spcAft>
                        <a:buSzPts val="1900"/>
                        <a:buFont typeface="Arial" panose="020B0604020202020204" pitchFamily="34" charset="0"/>
                        <a:buChar char="•"/>
                      </a:pPr>
                      <a:r>
                        <a:rPr lang="en-US" sz="2000" b="0" i="0" dirty="0" err="1">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Refinerías</a:t>
                      </a:r>
                      <a:r>
                        <a:rPr lang="en-US" sz="2000" b="0" i="0"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 Plantas eléctricas, Plantas de carbón, Otras transformaciones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Pérdidas en el proceso de conversión, transporte y distribución</a:t>
                      </a: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buFont typeface="Arial" panose="020B0604020202020204" pitchFamily="34" charset="0"/>
                        <a:buChar char="•"/>
                      </a:pPr>
                      <a:r>
                        <a:rPr lang="en-GB" sz="20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Consumo de combustibles por sectores y subsectores de la economía</a:t>
                      </a:r>
                    </a:p>
                    <a:p>
                      <a:pPr marL="285750" indent="-285750">
                        <a:buFont typeface="Arial" panose="020B0604020202020204" pitchFamily="34" charset="0"/>
                        <a:buChar char="•"/>
                      </a:pPr>
                      <a:r>
                        <a:rPr lang="en-GB" sz="2000" b="0" i="0" dirty="0">
                          <a:solidFill>
                            <a:schemeClr val="tx1"/>
                          </a:solidFill>
                          <a:latin typeface="Arial" panose="020B0604020202020204" pitchFamily="34" charset="0"/>
                          <a:ea typeface="Open Sans Light" panose="020B0306030504020204" pitchFamily="34" charset="0"/>
                          <a:cs typeface="Arial" panose="020B0604020202020204" pitchFamily="34" charset="0"/>
                        </a:rPr>
                        <a:t>Si se dispone de información, se puede mostrar el consumo por usos</a:t>
                      </a:r>
                    </a:p>
                  </a:txBody>
                  <a:tcPr marL="121920" marR="121920" marT="60960" marB="60960">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986378169"/>
                  </a:ext>
                </a:extLst>
              </a:tr>
            </a:tbl>
          </a:graphicData>
        </a:graphic>
      </p:graphicFrame>
      <p:sp>
        <p:nvSpPr>
          <p:cNvPr id="7" name="Google Shape;113;p16">
            <a:extLst>
              <a:ext uri="{FF2B5EF4-FFF2-40B4-BE49-F238E27FC236}">
                <a16:creationId xmlns:a16="http://schemas.microsoft.com/office/drawing/2014/main" id="{723DE597-DE0C-E242-B773-44B865E48983}"/>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3.4 - Balance </a:t>
            </a:r>
            <a:r>
              <a:rPr lang="en-GB" dirty="0" err="1">
                <a:latin typeface="Arial" panose="020B0604020202020204" pitchFamily="34" charset="0"/>
                <a:cs typeface="Arial" panose="020B0604020202020204" pitchFamily="34" charset="0"/>
              </a:rPr>
              <a:t>energético</a:t>
            </a:r>
            <a:endParaRPr lang="en-GB"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5F7219C-460C-FE4D-885D-88452CFF13B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21</a:t>
            </a:fld>
            <a:endParaRPr lang="en-US" altLang="en-US" sz="1400" b="1">
              <a:solidFill>
                <a:schemeClr val="bg1"/>
              </a:solidFill>
              <a:latin typeface="Open Sans ExtraBold"/>
              <a:ea typeface="Open Sans ExtraBold"/>
              <a:cs typeface="Open Sans ExtraBold"/>
            </a:endParaRPr>
          </a:p>
        </p:txBody>
      </p:sp>
      <p:sp>
        <p:nvSpPr>
          <p:cNvPr id="8" name="Oval 7">
            <a:extLst>
              <a:ext uri="{FF2B5EF4-FFF2-40B4-BE49-F238E27FC236}">
                <a16:creationId xmlns:a16="http://schemas.microsoft.com/office/drawing/2014/main" id="{1BC7022B-844A-304F-B9BA-F8226310A848}"/>
              </a:ext>
            </a:extLst>
          </p:cNvPr>
          <p:cNvSpPr/>
          <p:nvPr/>
        </p:nvSpPr>
        <p:spPr>
          <a:xfrm>
            <a:off x="10245870" y="14667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21.mp3" descr="Track7_Lecture3_Slide21.mp3">
            <a:hlinkClick r:id="" action="ppaction://media"/>
            <a:extLst>
              <a:ext uri="{FF2B5EF4-FFF2-40B4-BE49-F238E27FC236}">
                <a16:creationId xmlns:a16="http://schemas.microsoft.com/office/drawing/2014/main" id="{787C1595-5D7A-D54B-AD8A-033B4204BB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2780" y="210189"/>
            <a:ext cx="812800" cy="812800"/>
          </a:xfrm>
          <a:prstGeom prst="rect">
            <a:avLst/>
          </a:prstGeom>
        </p:spPr>
      </p:pic>
    </p:spTree>
    <p:extLst>
      <p:ext uri="{BB962C8B-B14F-4D97-AF65-F5344CB8AC3E}">
        <p14:creationId xmlns:p14="http://schemas.microsoft.com/office/powerpoint/2010/main" val="15697995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7C90E120-32BA-B645-951B-63ED77B7A8CD}"/>
              </a:ext>
            </a:extLst>
          </p:cNvPr>
          <p:cNvSpPr>
            <a:spLocks noGrp="1"/>
          </p:cNvSpPr>
          <p:nvPr>
            <p:ph type="body" idx="13"/>
          </p:nvPr>
        </p:nvSpPr>
        <p:spPr>
          <a:xfrm>
            <a:off x="580293" y="1421222"/>
            <a:ext cx="3394798" cy="2847156"/>
          </a:xfrm>
        </p:spPr>
        <p:txBody>
          <a:bodyPr>
            <a:normAutofit fontScale="92500" lnSpcReduction="10000"/>
          </a:bodyPr>
          <a:lstStyle/>
          <a:p>
            <a:pPr marL="38090" eaLnBrk="1" fontAlgn="auto" hangingPunct="1">
              <a:spcBef>
                <a:spcPts val="1000"/>
              </a:spcBef>
              <a:defRPr/>
            </a:pPr>
            <a:r>
              <a:rPr lang="en-US" dirty="0">
                <a:latin typeface="Arial" panose="020B0604020202020204" pitchFamily="34" charset="0"/>
                <a:cs typeface="Arial" panose="020B0604020202020204" pitchFamily="34" charset="0"/>
                <a:sym typeface="Calibri"/>
              </a:rPr>
              <a:t>Balance </a:t>
            </a:r>
            <a:r>
              <a:rPr lang="en-US" dirty="0" err="1">
                <a:latin typeface="Arial" panose="020B0604020202020204" pitchFamily="34" charset="0"/>
                <a:cs typeface="Arial" panose="020B0604020202020204" pitchFamily="34" charset="0"/>
                <a:sym typeface="Calibri"/>
              </a:rPr>
              <a:t>energético</a:t>
            </a:r>
            <a:r>
              <a:rPr lang="en-US" dirty="0">
                <a:latin typeface="Arial" panose="020B0604020202020204" pitchFamily="34" charset="0"/>
                <a:cs typeface="Arial" panose="020B0604020202020204" pitchFamily="34" charset="0"/>
                <a:sym typeface="Calibri"/>
              </a:rPr>
              <a:t> final </a:t>
            </a:r>
            <a:r>
              <a:rPr lang="en-US" dirty="0" err="1">
                <a:latin typeface="Arial" panose="020B0604020202020204" pitchFamily="34" charset="0"/>
                <a:cs typeface="Arial" panose="020B0604020202020204" pitchFamily="34" charset="0"/>
                <a:sym typeface="Calibri"/>
              </a:rPr>
              <a:t>en</a:t>
            </a:r>
            <a:r>
              <a:rPr lang="en-US" dirty="0">
                <a:latin typeface="Arial" panose="020B0604020202020204" pitchFamily="34" charset="0"/>
                <a:cs typeface="Arial" panose="020B0604020202020204" pitchFamily="34" charset="0"/>
                <a:sym typeface="Calibri"/>
              </a:rPr>
              <a:t> un sector </a:t>
            </a:r>
            <a:r>
              <a:rPr lang="en-US" dirty="0" err="1">
                <a:latin typeface="Arial" panose="020B0604020202020204" pitchFamily="34" charset="0"/>
                <a:cs typeface="Arial" panose="020B0604020202020204" pitchFamily="34" charset="0"/>
                <a:sym typeface="Calibri"/>
              </a:rPr>
              <a:t>doméstico</a:t>
            </a:r>
            <a:endParaRPr lang="en-US" dirty="0">
              <a:latin typeface="Arial" panose="020B0604020202020204" pitchFamily="34" charset="0"/>
              <a:cs typeface="Arial" panose="020B0604020202020204" pitchFamily="34" charset="0"/>
              <a:sym typeface="Calibri"/>
            </a:endParaRPr>
          </a:p>
          <a:p>
            <a:pPr marL="380990" indent="-342900" eaLnBrk="1" fontAlgn="auto" hangingPunct="1">
              <a:spcBef>
                <a:spcPts val="1000"/>
              </a:spcBef>
              <a:buFont typeface="Arial" panose="020B0604020202020204" pitchFamily="34" charset="0"/>
              <a:buChar char="•"/>
              <a:defRPr/>
            </a:pPr>
            <a:r>
              <a:rPr lang="en-US" dirty="0" err="1">
                <a:latin typeface="Arial" panose="020B0604020202020204" pitchFamily="34" charset="0"/>
                <a:cs typeface="Arial" panose="020B0604020202020204" pitchFamily="34" charset="0"/>
                <a:sym typeface="Calibri"/>
              </a:rPr>
              <a:t>Podría</a:t>
            </a:r>
            <a:r>
              <a:rPr lang="en-US" dirty="0">
                <a:latin typeface="Arial" panose="020B0604020202020204" pitchFamily="34" charset="0"/>
                <a:cs typeface="Arial" panose="020B0604020202020204" pitchFamily="34" charset="0"/>
                <a:sym typeface="Calibri"/>
              </a:rPr>
              <a:t> </a:t>
            </a:r>
            <a:r>
              <a:rPr lang="en-US" dirty="0" err="1">
                <a:latin typeface="Arial" panose="020B0604020202020204" pitchFamily="34" charset="0"/>
                <a:cs typeface="Arial" panose="020B0604020202020204" pitchFamily="34" charset="0"/>
                <a:sym typeface="Calibri"/>
              </a:rPr>
              <a:t>haber</a:t>
            </a:r>
            <a:r>
              <a:rPr lang="en-US" dirty="0">
                <a:latin typeface="Arial" panose="020B0604020202020204" pitchFamily="34" charset="0"/>
                <a:cs typeface="Arial" panose="020B0604020202020204" pitchFamily="34" charset="0"/>
                <a:sym typeface="Calibri"/>
              </a:rPr>
              <a:t> </a:t>
            </a:r>
            <a:r>
              <a:rPr lang="en-US" dirty="0" err="1">
                <a:latin typeface="Arial" panose="020B0604020202020204" pitchFamily="34" charset="0"/>
                <a:cs typeface="Arial" panose="020B0604020202020204" pitchFamily="34" charset="0"/>
                <a:sym typeface="Calibri"/>
              </a:rPr>
              <a:t>tablas</a:t>
            </a:r>
            <a:r>
              <a:rPr lang="en-US" dirty="0">
                <a:latin typeface="Arial" panose="020B0604020202020204" pitchFamily="34" charset="0"/>
                <a:cs typeface="Arial" panose="020B0604020202020204" pitchFamily="34" charset="0"/>
                <a:sym typeface="Calibri"/>
              </a:rPr>
              <a:t> de balance </a:t>
            </a:r>
            <a:r>
              <a:rPr lang="en-US" dirty="0" err="1">
                <a:latin typeface="Arial" panose="020B0604020202020204" pitchFamily="34" charset="0"/>
                <a:cs typeface="Arial" panose="020B0604020202020204" pitchFamily="34" charset="0"/>
                <a:sym typeface="Calibri"/>
              </a:rPr>
              <a:t>energético</a:t>
            </a:r>
            <a:r>
              <a:rPr lang="en-US" dirty="0">
                <a:latin typeface="Arial" panose="020B0604020202020204" pitchFamily="34" charset="0"/>
                <a:cs typeface="Arial" panose="020B0604020202020204" pitchFamily="34" charset="0"/>
                <a:sym typeface="Calibri"/>
              </a:rPr>
              <a:t> </a:t>
            </a:r>
            <a:r>
              <a:rPr lang="en-US" dirty="0" err="1">
                <a:latin typeface="Arial" panose="020B0604020202020204" pitchFamily="34" charset="0"/>
                <a:cs typeface="Arial" panose="020B0604020202020204" pitchFamily="34" charset="0"/>
                <a:sym typeface="Calibri"/>
              </a:rPr>
              <a:t>parciales</a:t>
            </a:r>
            <a:r>
              <a:rPr lang="en-US" dirty="0">
                <a:latin typeface="Arial" panose="020B0604020202020204" pitchFamily="34" charset="0"/>
                <a:cs typeface="Arial" panose="020B0604020202020204" pitchFamily="34" charset="0"/>
                <a:sym typeface="Calibri"/>
              </a:rPr>
              <a:t>. </a:t>
            </a:r>
          </a:p>
          <a:p>
            <a:pPr marL="380990" indent="-342900" eaLnBrk="1" fontAlgn="auto" hangingPunct="1">
              <a:spcBef>
                <a:spcPts val="1000"/>
              </a:spcBef>
              <a:buFont typeface="Arial" panose="020B0604020202020204" pitchFamily="34" charset="0"/>
              <a:buChar char="•"/>
              <a:defRPr/>
            </a:pPr>
            <a:r>
              <a:rPr lang="en-US" dirty="0">
                <a:latin typeface="Arial" panose="020B0604020202020204" pitchFamily="34" charset="0"/>
                <a:cs typeface="Arial" panose="020B0604020202020204" pitchFamily="34" charset="0"/>
                <a:sym typeface="Calibri"/>
              </a:rPr>
              <a:t>Por </a:t>
            </a:r>
            <a:r>
              <a:rPr lang="en-US" dirty="0" err="1">
                <a:latin typeface="Arial" panose="020B0604020202020204" pitchFamily="34" charset="0"/>
                <a:cs typeface="Arial" panose="020B0604020202020204" pitchFamily="34" charset="0"/>
                <a:sym typeface="Calibri"/>
              </a:rPr>
              <a:t>ejemplo</a:t>
            </a:r>
            <a:r>
              <a:rPr lang="en-US" dirty="0">
                <a:latin typeface="Arial" panose="020B0604020202020204" pitchFamily="34" charset="0"/>
                <a:cs typeface="Arial" panose="020B0604020202020204" pitchFamily="34" charset="0"/>
                <a:sym typeface="Calibri"/>
              </a:rPr>
              <a:t>, </a:t>
            </a:r>
            <a:r>
              <a:rPr lang="en-US" dirty="0" err="1">
                <a:latin typeface="Arial" panose="020B0604020202020204" pitchFamily="34" charset="0"/>
                <a:cs typeface="Arial" panose="020B0604020202020204" pitchFamily="34" charset="0"/>
                <a:sym typeface="Calibri"/>
              </a:rPr>
              <a:t>por</a:t>
            </a:r>
            <a:r>
              <a:rPr lang="en-US" dirty="0">
                <a:latin typeface="Arial" panose="020B0604020202020204" pitchFamily="34" charset="0"/>
                <a:cs typeface="Arial" panose="020B0604020202020204" pitchFamily="34" charset="0"/>
                <a:sym typeface="Calibri"/>
              </a:rPr>
              <a:t> forma de </a:t>
            </a:r>
            <a:r>
              <a:rPr lang="en-US" dirty="0" err="1">
                <a:latin typeface="Arial" panose="020B0604020202020204" pitchFamily="34" charset="0"/>
                <a:cs typeface="Arial" panose="020B0604020202020204" pitchFamily="34" charset="0"/>
                <a:sym typeface="Calibri"/>
              </a:rPr>
              <a:t>energía</a:t>
            </a:r>
            <a:r>
              <a:rPr lang="en-US" dirty="0">
                <a:latin typeface="Arial" panose="020B0604020202020204" pitchFamily="34" charset="0"/>
                <a:cs typeface="Arial" panose="020B0604020202020204" pitchFamily="34" charset="0"/>
                <a:sym typeface="Calibri"/>
              </a:rPr>
              <a:t> </a:t>
            </a:r>
            <a:r>
              <a:rPr lang="en-US" dirty="0" err="1">
                <a:latin typeface="Arial" panose="020B0604020202020204" pitchFamily="34" charset="0"/>
                <a:cs typeface="Arial" panose="020B0604020202020204" pitchFamily="34" charset="0"/>
                <a:sym typeface="Calibri"/>
              </a:rPr>
              <a:t>específica</a:t>
            </a:r>
            <a:r>
              <a:rPr lang="en-US" dirty="0">
                <a:latin typeface="Arial" panose="020B0604020202020204" pitchFamily="34" charset="0"/>
                <a:cs typeface="Arial" panose="020B0604020202020204" pitchFamily="34" charset="0"/>
                <a:sym typeface="Calibri"/>
              </a:rPr>
              <a:t>, </a:t>
            </a:r>
            <a:r>
              <a:rPr lang="en-US" dirty="0" err="1">
                <a:latin typeface="Arial" panose="020B0604020202020204" pitchFamily="34" charset="0"/>
                <a:cs typeface="Arial" panose="020B0604020202020204" pitchFamily="34" charset="0"/>
                <a:sym typeface="Calibri"/>
              </a:rPr>
              <a:t>por</a:t>
            </a:r>
            <a:r>
              <a:rPr lang="en-US" dirty="0">
                <a:latin typeface="Arial" panose="020B0604020202020204" pitchFamily="34" charset="0"/>
                <a:cs typeface="Arial" panose="020B0604020202020204" pitchFamily="34" charset="0"/>
                <a:sym typeface="Calibri"/>
              </a:rPr>
              <a:t> sector, </a:t>
            </a:r>
            <a:r>
              <a:rPr lang="en-US" dirty="0" err="1">
                <a:latin typeface="Arial" panose="020B0604020202020204" pitchFamily="34" charset="0"/>
                <a:cs typeface="Arial" panose="020B0604020202020204" pitchFamily="34" charset="0"/>
                <a:sym typeface="Calibri"/>
              </a:rPr>
              <a:t>por</a:t>
            </a:r>
            <a:r>
              <a:rPr lang="en-US" dirty="0">
                <a:latin typeface="Arial" panose="020B0604020202020204" pitchFamily="34" charset="0"/>
                <a:cs typeface="Arial" panose="020B0604020202020204" pitchFamily="34" charset="0"/>
                <a:sym typeface="Calibri"/>
              </a:rPr>
              <a:t> </a:t>
            </a:r>
            <a:r>
              <a:rPr lang="en-US" dirty="0" err="1">
                <a:latin typeface="Arial" panose="020B0604020202020204" pitchFamily="34" charset="0"/>
                <a:cs typeface="Arial" panose="020B0604020202020204" pitchFamily="34" charset="0"/>
                <a:sym typeface="Calibri"/>
              </a:rPr>
              <a:t>consumidores</a:t>
            </a:r>
            <a:r>
              <a:rPr lang="en-US" dirty="0">
                <a:latin typeface="Arial" panose="020B0604020202020204" pitchFamily="34" charset="0"/>
                <a:cs typeface="Arial" panose="020B0604020202020204" pitchFamily="34" charset="0"/>
                <a:sym typeface="Calibri"/>
              </a:rPr>
              <a:t> y </a:t>
            </a:r>
            <a:r>
              <a:rPr lang="en-US" dirty="0" err="1">
                <a:latin typeface="Arial" panose="020B0604020202020204" pitchFamily="34" charset="0"/>
                <a:cs typeface="Arial" panose="020B0604020202020204" pitchFamily="34" charset="0"/>
                <a:sym typeface="Calibri"/>
              </a:rPr>
              <a:t>por</a:t>
            </a:r>
            <a:r>
              <a:rPr lang="en-US" dirty="0">
                <a:latin typeface="Arial" panose="020B0604020202020204" pitchFamily="34" charset="0"/>
                <a:cs typeface="Arial" panose="020B0604020202020204" pitchFamily="34" charset="0"/>
                <a:sym typeface="Calibri"/>
              </a:rPr>
              <a:t> </a:t>
            </a:r>
            <a:r>
              <a:rPr lang="en-US" dirty="0" err="1">
                <a:latin typeface="Arial" panose="020B0604020202020204" pitchFamily="34" charset="0"/>
                <a:cs typeface="Arial" panose="020B0604020202020204" pitchFamily="34" charset="0"/>
                <a:sym typeface="Calibri"/>
              </a:rPr>
              <a:t>uso</a:t>
            </a:r>
            <a:r>
              <a:rPr lang="en-US" dirty="0">
                <a:latin typeface="Arial" panose="020B0604020202020204" pitchFamily="34" charset="0"/>
                <a:cs typeface="Arial" panose="020B0604020202020204" pitchFamily="34" charset="0"/>
                <a:sym typeface="Calibri"/>
              </a:rPr>
              <a:t> final. </a:t>
            </a:r>
          </a:p>
          <a:p>
            <a:endParaRPr lang="en-GB" dirty="0">
              <a:latin typeface="Arial" panose="020B0604020202020204" pitchFamily="34" charset="0"/>
              <a:cs typeface="Arial" panose="020B0604020202020204" pitchFamily="34" charset="0"/>
            </a:endParaRPr>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8" name="Group 148">
            <a:extLst>
              <a:ext uri="{FF2B5EF4-FFF2-40B4-BE49-F238E27FC236}">
                <a16:creationId xmlns:a16="http://schemas.microsoft.com/office/drawing/2014/main" id="{E2D48A5D-90BD-254E-AD74-A73C2575D21C}"/>
              </a:ext>
            </a:extLst>
          </p:cNvPr>
          <p:cNvGraphicFramePr>
            <a:graphicFrameLocks/>
          </p:cNvGraphicFramePr>
          <p:nvPr>
            <p:extLst>
              <p:ext uri="{D42A27DB-BD31-4B8C-83A1-F6EECF244321}">
                <p14:modId xmlns:p14="http://schemas.microsoft.com/office/powerpoint/2010/main" val="1501042445"/>
              </p:ext>
            </p:extLst>
          </p:nvPr>
        </p:nvGraphicFramePr>
        <p:xfrm>
          <a:off x="4626929" y="1022989"/>
          <a:ext cx="6984778" cy="5271845"/>
        </p:xfrm>
        <a:graphic>
          <a:graphicData uri="http://schemas.openxmlformats.org/drawingml/2006/table">
            <a:tbl>
              <a:tblPr/>
              <a:tblGrid>
                <a:gridCol w="1592255">
                  <a:extLst>
                    <a:ext uri="{9D8B030D-6E8A-4147-A177-3AD203B41FA5}">
                      <a16:colId xmlns:a16="http://schemas.microsoft.com/office/drawing/2014/main" val="20000"/>
                    </a:ext>
                  </a:extLst>
                </a:gridCol>
                <a:gridCol w="1050225">
                  <a:extLst>
                    <a:ext uri="{9D8B030D-6E8A-4147-A177-3AD203B41FA5}">
                      <a16:colId xmlns:a16="http://schemas.microsoft.com/office/drawing/2014/main" val="20001"/>
                    </a:ext>
                  </a:extLst>
                </a:gridCol>
                <a:gridCol w="893447">
                  <a:extLst>
                    <a:ext uri="{9D8B030D-6E8A-4147-A177-3AD203B41FA5}">
                      <a16:colId xmlns:a16="http://schemas.microsoft.com/office/drawing/2014/main" val="20002"/>
                    </a:ext>
                  </a:extLst>
                </a:gridCol>
                <a:gridCol w="802587">
                  <a:extLst>
                    <a:ext uri="{9D8B030D-6E8A-4147-A177-3AD203B41FA5}">
                      <a16:colId xmlns:a16="http://schemas.microsoft.com/office/drawing/2014/main" val="20003"/>
                    </a:ext>
                  </a:extLst>
                </a:gridCol>
                <a:gridCol w="848016">
                  <a:extLst>
                    <a:ext uri="{9D8B030D-6E8A-4147-A177-3AD203B41FA5}">
                      <a16:colId xmlns:a16="http://schemas.microsoft.com/office/drawing/2014/main" val="20004"/>
                    </a:ext>
                  </a:extLst>
                </a:gridCol>
                <a:gridCol w="848016">
                  <a:extLst>
                    <a:ext uri="{9D8B030D-6E8A-4147-A177-3AD203B41FA5}">
                      <a16:colId xmlns:a16="http://schemas.microsoft.com/office/drawing/2014/main" val="20005"/>
                    </a:ext>
                  </a:extLst>
                </a:gridCol>
                <a:gridCol w="950232">
                  <a:extLst>
                    <a:ext uri="{9D8B030D-6E8A-4147-A177-3AD203B41FA5}">
                      <a16:colId xmlns:a16="http://schemas.microsoft.com/office/drawing/2014/main" val="20006"/>
                    </a:ext>
                  </a:extLst>
                </a:gridCol>
              </a:tblGrid>
              <a:tr h="442072">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Sector</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Combustibles fósiles</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Calefacción centralizada</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Electricidad</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Combustibles tradicionales</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Biomasa moderna</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Total general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Urbano</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2529.0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507.9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3154.0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Calefacción de espacios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1770.2</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97.1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1992.3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Cocinar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404.3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Agua caliente</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20.0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449.3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Iluminación con combustible fósil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_</a:t>
                      </a:r>
                      <a:endPar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Electrodomésticos e iluminación</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_</a:t>
                      </a:r>
                      <a:endPar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257.9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257.9</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Acondicionadores de aire</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50.0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Rural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459.0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587.1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1051.8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Calefacción de espacios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264.2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3.0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448.8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Cocinar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271.7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Agua caliente</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90.8</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179.6</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Iluminación con combustible fósil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Electrodomésticos e iluminación</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_</a:t>
                      </a:r>
                      <a:endPar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142.7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142.7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Acondicionadores de aire</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4.1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4.1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Total por zonas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2988.0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1094.9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dirty="0">
                          <a:ln>
                            <a:noFill/>
                          </a:ln>
                          <a:solidFill>
                            <a:srgbClr val="000000"/>
                          </a:solidFill>
                          <a:effectLst/>
                          <a:latin typeface="Arial" panose="020B0604020202020204" pitchFamily="34" charset="0"/>
                          <a:ea typeface="Open Sans Light" panose="020B0306030504020204" pitchFamily="34" charset="0"/>
                          <a:cs typeface="Arial" panose="020B0604020202020204" pitchFamily="34" charset="0"/>
                        </a:rPr>
                        <a:t>4205.8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9" name="Google Shape;113;p16">
            <a:extLst>
              <a:ext uri="{FF2B5EF4-FFF2-40B4-BE49-F238E27FC236}">
                <a16:creationId xmlns:a16="http://schemas.microsoft.com/office/drawing/2014/main" id="{5CDF5387-8935-5C48-BA29-3CE0AD8B3339}"/>
              </a:ext>
            </a:extLst>
          </p:cNvPr>
          <p:cNvSpPr txBox="1">
            <a:spLocks/>
          </p:cNvSpPr>
          <p:nvPr/>
        </p:nvSpPr>
        <p:spPr bwMode="auto">
          <a:xfrm>
            <a:off x="580293" y="-20805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3.4 - Balance </a:t>
            </a:r>
            <a:r>
              <a:rPr lang="en-GB" dirty="0" err="1">
                <a:latin typeface="Arial" panose="020B0604020202020204" pitchFamily="34" charset="0"/>
                <a:cs typeface="Arial" panose="020B0604020202020204" pitchFamily="34" charset="0"/>
              </a:rPr>
              <a:t>energético</a:t>
            </a:r>
            <a:endParaRPr lang="en-GB" dirty="0">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BD58D406-A752-D041-9B64-BE4E54280E6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22</a:t>
            </a:fld>
            <a:endParaRPr lang="en-US" altLang="en-US" sz="1400" b="1">
              <a:solidFill>
                <a:schemeClr val="bg1"/>
              </a:solidFill>
              <a:latin typeface="Open Sans ExtraBold"/>
              <a:ea typeface="Open Sans ExtraBold"/>
              <a:cs typeface="Open Sans ExtraBold"/>
            </a:endParaRPr>
          </a:p>
        </p:txBody>
      </p:sp>
      <p:sp>
        <p:nvSpPr>
          <p:cNvPr id="10" name="Oval 9">
            <a:extLst>
              <a:ext uri="{FF2B5EF4-FFF2-40B4-BE49-F238E27FC236}">
                <a16:creationId xmlns:a16="http://schemas.microsoft.com/office/drawing/2014/main" id="{ECC32767-93F7-1944-93DB-D702A8492A6B}"/>
              </a:ext>
            </a:extLst>
          </p:cNvPr>
          <p:cNvSpPr/>
          <p:nvPr/>
        </p:nvSpPr>
        <p:spPr>
          <a:xfrm>
            <a:off x="10526138" y="138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22.mp3" descr="Track7_Lecture3_Slide22.mp3">
            <a:hlinkClick r:id="" action="ppaction://media"/>
            <a:extLst>
              <a:ext uri="{FF2B5EF4-FFF2-40B4-BE49-F238E27FC236}">
                <a16:creationId xmlns:a16="http://schemas.microsoft.com/office/drawing/2014/main" id="{5868DCD2-C098-774B-8E75-A796808422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7503" y="210189"/>
            <a:ext cx="812800" cy="812800"/>
          </a:xfrm>
          <a:prstGeom prst="rect">
            <a:avLst/>
          </a:prstGeom>
        </p:spPr>
      </p:pic>
    </p:spTree>
    <p:extLst>
      <p:ext uri="{BB962C8B-B14F-4D97-AF65-F5344CB8AC3E}">
        <p14:creationId xmlns:p14="http://schemas.microsoft.com/office/powerpoint/2010/main" val="6549611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6E46C654-277E-6344-A619-006E630E6D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CD76F829-9ECB-4E38-8F1F-7B5BC357DC3D}"/>
              </a:ext>
            </a:extLst>
          </p:cNvPr>
          <p:cNvSpPr txBox="1"/>
          <p:nvPr/>
        </p:nvSpPr>
        <p:spPr>
          <a:xfrm>
            <a:off x="8639813" y="4692435"/>
            <a:ext cx="34069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Hasanovic 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 </a:t>
            </a:r>
            <a:r>
              <a:rPr lang="en-US" sz="800" dirty="0">
                <a:solidFill>
                  <a:schemeClr val="bg1"/>
                </a:solidFill>
                <a:latin typeface="Open Sans"/>
                <a:ea typeface="+mn-lt"/>
                <a:cs typeface="+mn-lt"/>
              </a:rPr>
              <a:t>S., 2021. Conferencia 2: </a:t>
            </a:r>
            <a:r>
              <a:rPr lang="en-ZA" sz="800" dirty="0">
                <a:solidFill>
                  <a:schemeClr val="bg1"/>
                </a:solidFill>
                <a:latin typeface="Open Sans"/>
                <a:ea typeface="+mn-lt"/>
                <a:cs typeface="+mn-lt"/>
              </a:rPr>
              <a:t>Visión general de la planificación energética y el análisis del sistema energético</a:t>
            </a:r>
            <a:r>
              <a:rPr lang="en-US" sz="800" dirty="0">
                <a:solidFill>
                  <a:schemeClr val="bg1"/>
                </a:solidFill>
                <a:latin typeface="Open Sans"/>
                <a:ea typeface="+mn-lt"/>
                <a:cs typeface="+mn-lt"/>
              </a:rPr>
              <a:t>, estudio del balance energético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MAED (proyecciones de demanda). Versión 1.0.  [presentación en línea]. Programa de Crecimiento Compatible con el Clima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el Organismo Internacional de Energía Atómica.</a:t>
            </a:r>
            <a:endParaRPr lang="en-US" sz="800">
              <a:solidFill>
                <a:schemeClr val="bg1"/>
              </a:solidFill>
              <a:cs typeface="Calibri"/>
            </a:endParaRPr>
          </a:p>
        </p:txBody>
      </p:sp>
      <p:sp>
        <p:nvSpPr>
          <p:cNvPr id="6" name="TextBox 3">
            <a:extLst>
              <a:ext uri="{FF2B5EF4-FFF2-40B4-BE49-F238E27FC236}">
                <a16:creationId xmlns:a16="http://schemas.microsoft.com/office/drawing/2014/main" id="{645BFEBE-6E19-4760-92AB-94BC71F01F15}"/>
              </a:ext>
            </a:extLst>
          </p:cNvPr>
          <p:cNvSpPr txBox="1"/>
          <p:nvPr/>
        </p:nvSpPr>
        <p:spPr>
          <a:xfrm>
            <a:off x="9899301" y="5905083"/>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Cursos CCG (esto le llevará </a:t>
            </a:r>
            <a:br>
              <a:rPr lang="en-US" sz="800" dirty="0">
                <a:latin typeface="Open Sans"/>
                <a:ea typeface="+mn-lt"/>
                <a:cs typeface="+mn-lt"/>
              </a:rPr>
            </a:br>
            <a:r>
              <a:rPr lang="en-US" sz="800" dirty="0">
                <a:solidFill>
                  <a:schemeClr val="bg1"/>
                </a:solidFill>
                <a:latin typeface="Open Sans"/>
                <a:ea typeface="+mn-lt"/>
                <a:cs typeface="+mn-lt"/>
              </a:rPr>
              <a:t>a la página web http://www.ClimateCompatibleGrowth.com/teachingmaterials)</a:t>
            </a:r>
          </a:p>
        </p:txBody>
      </p:sp>
      <p:grpSp>
        <p:nvGrpSpPr>
          <p:cNvPr id="7" name="Group 6">
            <a:extLst>
              <a:ext uri="{FF2B5EF4-FFF2-40B4-BE49-F238E27FC236}">
                <a16:creationId xmlns:a16="http://schemas.microsoft.com/office/drawing/2014/main" id="{EBEE4234-20CD-E34A-82CA-63157916A5AF}"/>
              </a:ext>
            </a:extLst>
          </p:cNvPr>
          <p:cNvGrpSpPr/>
          <p:nvPr/>
        </p:nvGrpSpPr>
        <p:grpSpPr>
          <a:xfrm>
            <a:off x="3339465" y="4105009"/>
            <a:ext cx="1877504" cy="558800"/>
            <a:chOff x="929196" y="5461000"/>
            <a:chExt cx="1877504" cy="558800"/>
          </a:xfrm>
        </p:grpSpPr>
        <p:sp>
          <p:nvSpPr>
            <p:cNvPr id="9" name="Rounded Rectangle 8">
              <a:hlinkClick r:id="rId3"/>
              <a:extLst>
                <a:ext uri="{FF2B5EF4-FFF2-40B4-BE49-F238E27FC236}">
                  <a16:creationId xmlns:a16="http://schemas.microsoft.com/office/drawing/2014/main" id="{6AEC91A6-60B7-3342-8E9C-5A447DC43B8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630212-347A-0C4D-BF6D-2329ECB75A8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1" name="Rounded Rectangle 10">
              <a:hlinkClick r:id="rId4"/>
              <a:extLst>
                <a:ext uri="{FF2B5EF4-FFF2-40B4-BE49-F238E27FC236}">
                  <a16:creationId xmlns:a16="http://schemas.microsoft.com/office/drawing/2014/main" id="{45358B47-C7E6-FD48-9E69-2DB5C59BB99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2172850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838200" y="207808"/>
            <a:ext cx="7033181"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Arial" panose="020B0604020202020204" pitchFamily="34" charset="0"/>
                <a:cs typeface="Arial" panose="020B0604020202020204" pitchFamily="34" charset="0"/>
              </a:rPr>
              <a:t>Clase 3.1 - Terminología de la energía</a:t>
            </a:r>
            <a:endParaRPr dirty="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B4CB72E1-41B5-DB44-88B0-A3E6E6A1816B}"/>
              </a:ext>
            </a:extLst>
          </p:cNvPr>
          <p:cNvSpPr>
            <a:spLocks noGrp="1"/>
          </p:cNvSpPr>
          <p:nvPr>
            <p:ph type="body" idx="13"/>
          </p:nvPr>
        </p:nvSpPr>
        <p:spPr>
          <a:xfrm>
            <a:off x="887215" y="1351943"/>
            <a:ext cx="6984166" cy="4748526"/>
          </a:xfrm>
        </p:spPr>
        <p:txBody>
          <a:bodyPr>
            <a:normAutofit fontScale="92500" lnSpcReduction="10000"/>
          </a:bodyPr>
          <a:lstStyle/>
          <a:p>
            <a:pPr marL="194310">
              <a:lnSpc>
                <a:spcPct val="110000"/>
              </a:lnSpc>
              <a:spcBef>
                <a:spcPts val="500"/>
              </a:spcBef>
            </a:pPr>
            <a:endParaRPr lang="en-GB" dirty="0">
              <a:latin typeface="Arial" panose="020B0604020202020204" pitchFamily="34" charset="0"/>
              <a:cs typeface="Arial" panose="020B0604020202020204" pitchFamily="34" charset="0"/>
            </a:endParaRPr>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0">
              <a:lnSpc>
                <a:spcPct val="110000"/>
              </a:lnSpc>
              <a:spcBef>
                <a:spcPts val="500"/>
              </a:spcBef>
              <a:buClr>
                <a:srgbClr val="333333"/>
              </a:buClr>
              <a:defRPr/>
            </a:pPr>
            <a:r>
              <a:rPr lang="en-GB" b="1" dirty="0">
                <a:solidFill>
                  <a:schemeClr val="accent5">
                    <a:lumMod val="60000"/>
                    <a:lumOff val="40000"/>
                  </a:schemeClr>
                </a:solidFill>
                <a:latin typeface="Arial" panose="020B0604020202020204" pitchFamily="34" charset="0"/>
                <a:cs typeface="Arial" panose="020B0604020202020204" pitchFamily="34" charset="0"/>
              </a:rPr>
              <a:t>Reservas y recursos energéticos</a:t>
            </a:r>
          </a:p>
          <a:p>
            <a:pPr marL="0" eaLnBrk="1" fontAlgn="auto" hangingPunct="1">
              <a:lnSpc>
                <a:spcPct val="110000"/>
              </a:lnSpc>
              <a:spcBef>
                <a:spcPts val="500"/>
              </a:spcBef>
              <a:buClr>
                <a:srgbClr val="333333"/>
              </a:buClr>
              <a:defRPr/>
            </a:pPr>
            <a:r>
              <a:rPr lang="en-GB" dirty="0">
                <a:latin typeface="Arial" panose="020B0604020202020204" pitchFamily="34" charset="0"/>
                <a:cs typeface="Arial" panose="020B0604020202020204" pitchFamily="34" charset="0"/>
                <a:sym typeface="Calibri"/>
              </a:rPr>
              <a:t>Reservas/recursos energéticos agotables</a:t>
            </a:r>
            <a:endParaRPr lang="en-GB" dirty="0">
              <a:latin typeface="Arial" panose="020B0604020202020204" pitchFamily="34" charset="0"/>
              <a:cs typeface="Arial" panose="020B0604020202020204" pitchFamily="34" charset="0"/>
            </a:endParaRP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Ejemplo: Reservas de crudo (mil millones de barriles o bbls.)</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rPr>
              <a:t>Este material energético aún no ha sido extraído</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rPr>
              <a:t>Recursos: toda la cantidad de material energético</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rPr>
              <a:t>Reservas: la parte económicamente recuperable de los recursos</a:t>
            </a:r>
          </a:p>
          <a:p>
            <a:pPr marL="0" eaLnBrk="1" fontAlgn="auto" hangingPunct="1">
              <a:lnSpc>
                <a:spcPct val="110000"/>
              </a:lnSpc>
              <a:spcBef>
                <a:spcPts val="500"/>
              </a:spcBef>
              <a:buClr>
                <a:srgbClr val="333333"/>
              </a:buClr>
              <a:defRPr/>
            </a:pPr>
            <a:r>
              <a:rPr lang="en-GB" dirty="0">
                <a:latin typeface="Arial" panose="020B0604020202020204" pitchFamily="34" charset="0"/>
                <a:cs typeface="Arial" panose="020B0604020202020204" pitchFamily="34" charset="0"/>
                <a:sym typeface="Calibri"/>
              </a:rPr>
              <a:t>Recursos energéticos renovables</a:t>
            </a:r>
            <a:endParaRPr lang="en-GB" dirty="0">
              <a:latin typeface="Arial" panose="020B0604020202020204" pitchFamily="34" charset="0"/>
              <a:cs typeface="Arial" panose="020B0604020202020204" pitchFamily="34" charset="0"/>
            </a:endParaRP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Ejemplos: Energía hidráulica, biomasa, energía eólica</a:t>
            </a:r>
            <a:endParaRPr lang="en-GB" sz="2000" dirty="0">
              <a:latin typeface="Arial" panose="020B0604020202020204" pitchFamily="34" charset="0"/>
              <a:ea typeface="Open Sans" panose="020B0606030504020204" pitchFamily="34" charset="0"/>
              <a:cs typeface="Arial" panose="020B0604020202020204" pitchFamily="34" charset="0"/>
            </a:endParaRPr>
          </a:p>
          <a:p>
            <a:pPr marL="481965" lvl="6" indent="-380365">
              <a:lnSpc>
                <a:spcPct val="110000"/>
              </a:lnSpc>
              <a:spcBef>
                <a:spcPts val="500"/>
              </a:spcBef>
              <a:buSzPts val="16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608965" indent="-507365">
              <a:lnSpc>
                <a:spcPct val="110000"/>
              </a:lnSpc>
              <a:spcBef>
                <a:spcPts val="500"/>
              </a:spcBef>
              <a:buSzPts val="1600"/>
              <a:buFont typeface="Arial"/>
              <a:buChar char="•"/>
            </a:pPr>
            <a:endParaRPr lang="en-GB" dirty="0">
              <a:latin typeface="Arial" panose="020B0604020202020204" pitchFamily="34" charset="0"/>
              <a:cs typeface="Arial" panose="020B0604020202020204" pitchFamily="34" charset="0"/>
            </a:endParaRPr>
          </a:p>
          <a:p>
            <a:pPr marL="608965" indent="-507365">
              <a:lnSpc>
                <a:spcPct val="110000"/>
              </a:lnSpc>
              <a:spcBef>
                <a:spcPts val="500"/>
              </a:spcBef>
              <a:buSzPts val="1600"/>
              <a:buFont typeface="Arial"/>
              <a:buChar char="•"/>
            </a:pPr>
            <a:endParaRPr lang="en-GB" dirty="0">
              <a:latin typeface="Arial" panose="020B0604020202020204" pitchFamily="34" charset="0"/>
              <a:cs typeface="Arial" panose="020B0604020202020204" pitchFamily="34" charset="0"/>
            </a:endParaRPr>
          </a:p>
          <a:p>
            <a:pPr marL="194310">
              <a:lnSpc>
                <a:spcPct val="110000"/>
              </a:lnSpc>
              <a:spcBef>
                <a:spcPts val="500"/>
              </a:spcBef>
            </a:pPr>
            <a:endParaRPr lang="en-GB" dirty="0">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AC01567F-13AA-A849-8D6F-74E8D12EF450}"/>
              </a:ext>
            </a:extLst>
          </p:cNvPr>
          <p:cNvSpPr/>
          <p:nvPr/>
        </p:nvSpPr>
        <p:spPr>
          <a:xfrm>
            <a:off x="501903" y="1533370"/>
            <a:ext cx="2238325" cy="737997"/>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err="1">
                <a:latin typeface="Arial" panose="020B0604020202020204" pitchFamily="34" charset="0"/>
                <a:cs typeface="Arial" panose="020B0604020202020204" pitchFamily="34" charset="0"/>
              </a:rPr>
              <a:t>Reservas</a:t>
            </a:r>
            <a:r>
              <a:rPr lang="en-GB" sz="1600" dirty="0">
                <a:latin typeface="Arial" panose="020B0604020202020204" pitchFamily="34" charset="0"/>
                <a:cs typeface="Arial" panose="020B0604020202020204" pitchFamily="34" charset="0"/>
              </a:rPr>
              <a:t> y </a:t>
            </a:r>
            <a:r>
              <a:rPr lang="en-GB" sz="1600" dirty="0" err="1">
                <a:latin typeface="Arial" panose="020B0604020202020204" pitchFamily="34" charset="0"/>
                <a:cs typeface="Arial" panose="020B0604020202020204" pitchFamily="34" charset="0"/>
              </a:rPr>
              <a:t>recursos</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energéticos</a:t>
            </a:r>
            <a:endParaRPr lang="en-GB" sz="1600" dirty="0">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0DA2B0C6-546C-5A4D-9139-97C614DBB44A}"/>
              </a:ext>
            </a:extLst>
          </p:cNvPr>
          <p:cNvSpPr/>
          <p:nvPr/>
        </p:nvSpPr>
        <p:spPr>
          <a:xfrm>
            <a:off x="2134349" y="1533370"/>
            <a:ext cx="2238325" cy="737997"/>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Energía primaria</a:t>
            </a:r>
          </a:p>
        </p:txBody>
      </p:sp>
      <p:sp>
        <p:nvSpPr>
          <p:cNvPr id="9" name="Freeform 8">
            <a:extLst>
              <a:ext uri="{FF2B5EF4-FFF2-40B4-BE49-F238E27FC236}">
                <a16:creationId xmlns:a16="http://schemas.microsoft.com/office/drawing/2014/main" id="{58B4AF31-D3AA-A848-9CA2-8764E42CE382}"/>
              </a:ext>
            </a:extLst>
          </p:cNvPr>
          <p:cNvSpPr/>
          <p:nvPr/>
        </p:nvSpPr>
        <p:spPr>
          <a:xfrm>
            <a:off x="3766796" y="1533370"/>
            <a:ext cx="2238325" cy="737997"/>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Energía secundaria</a:t>
            </a:r>
          </a:p>
        </p:txBody>
      </p:sp>
      <p:sp>
        <p:nvSpPr>
          <p:cNvPr id="13" name="Freeform 12">
            <a:extLst>
              <a:ext uri="{FF2B5EF4-FFF2-40B4-BE49-F238E27FC236}">
                <a16:creationId xmlns:a16="http://schemas.microsoft.com/office/drawing/2014/main" id="{3C213C7B-24F6-8F48-BBC0-233C02107D6B}"/>
              </a:ext>
            </a:extLst>
          </p:cNvPr>
          <p:cNvSpPr/>
          <p:nvPr/>
        </p:nvSpPr>
        <p:spPr>
          <a:xfrm>
            <a:off x="5399243" y="1533370"/>
            <a:ext cx="2238325" cy="737997"/>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Energía final</a:t>
            </a:r>
          </a:p>
        </p:txBody>
      </p:sp>
      <p:sp>
        <p:nvSpPr>
          <p:cNvPr id="14" name="Freeform 13">
            <a:extLst>
              <a:ext uri="{FF2B5EF4-FFF2-40B4-BE49-F238E27FC236}">
                <a16:creationId xmlns:a16="http://schemas.microsoft.com/office/drawing/2014/main" id="{272F39A3-A515-8444-9148-B147C03F9E7D}"/>
              </a:ext>
            </a:extLst>
          </p:cNvPr>
          <p:cNvSpPr/>
          <p:nvPr/>
        </p:nvSpPr>
        <p:spPr>
          <a:xfrm>
            <a:off x="7031689" y="1533370"/>
            <a:ext cx="2238325" cy="737997"/>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Energía útil</a:t>
            </a:r>
          </a:p>
        </p:txBody>
      </p:sp>
      <p:sp>
        <p:nvSpPr>
          <p:cNvPr id="15" name="Freeform 14">
            <a:extLst>
              <a:ext uri="{FF2B5EF4-FFF2-40B4-BE49-F238E27FC236}">
                <a16:creationId xmlns:a16="http://schemas.microsoft.com/office/drawing/2014/main" id="{B36BB9E0-0BC6-F348-A8F9-A9054F9A2B8E}"/>
              </a:ext>
            </a:extLst>
          </p:cNvPr>
          <p:cNvSpPr/>
          <p:nvPr/>
        </p:nvSpPr>
        <p:spPr>
          <a:xfrm>
            <a:off x="8664136" y="1533370"/>
            <a:ext cx="2238325" cy="737997"/>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err="1">
                <a:latin typeface="Open Sans" panose="020B0606030504020204" pitchFamily="34" charset="0"/>
                <a:cs typeface="Open Sans" panose="020B0606030504020204" pitchFamily="34" charset="0"/>
              </a:rPr>
              <a:t>Producto</a:t>
            </a:r>
            <a:r>
              <a:rPr lang="en-GB" sz="1600" dirty="0">
                <a:latin typeface="Open Sans" panose="020B0606030504020204" pitchFamily="34" charset="0"/>
                <a:cs typeface="Open Sans" panose="020B0606030504020204" pitchFamily="34" charset="0"/>
              </a:rPr>
              <a:t> / </a:t>
            </a:r>
            <a:r>
              <a:rPr lang="en-GB" sz="1600" dirty="0" err="1">
                <a:latin typeface="Open Sans" panose="020B0606030504020204" pitchFamily="34" charset="0"/>
                <a:cs typeface="Open Sans" panose="020B0606030504020204" pitchFamily="34" charset="0"/>
              </a:rPr>
              <a:t>Servicio</a:t>
            </a:r>
            <a:endParaRPr lang="en-GB" sz="1600" dirty="0">
              <a:latin typeface="Open Sans" panose="020B0606030504020204" pitchFamily="34" charset="0"/>
              <a:cs typeface="Open Sans" panose="020B0606030504020204" pitchFamily="34" charset="0"/>
            </a:endParaRPr>
          </a:p>
        </p:txBody>
      </p:sp>
      <p:pic>
        <p:nvPicPr>
          <p:cNvPr id="3" name="Picture 2" descr="Diagram&#10;&#10;Description automatically generated">
            <a:extLst>
              <a:ext uri="{FF2B5EF4-FFF2-40B4-BE49-F238E27FC236}">
                <a16:creationId xmlns:a16="http://schemas.microsoft.com/office/drawing/2014/main" id="{A2681D97-7238-8540-83CA-27E3AEA773CD}"/>
              </a:ext>
            </a:extLst>
          </p:cNvPr>
          <p:cNvPicPr>
            <a:picLocks noChangeAspect="1"/>
          </p:cNvPicPr>
          <p:nvPr/>
        </p:nvPicPr>
        <p:blipFill rotWithShape="1">
          <a:blip r:embed="rId5"/>
          <a:srcRect r="50000" b="52500"/>
          <a:stretch/>
        </p:blipFill>
        <p:spPr>
          <a:xfrm>
            <a:off x="8137601" y="2416667"/>
            <a:ext cx="2588884" cy="1899917"/>
          </a:xfrm>
          <a:prstGeom prst="rect">
            <a:avLst/>
          </a:prstGeom>
        </p:spPr>
      </p:pic>
      <p:pic>
        <p:nvPicPr>
          <p:cNvPr id="10" name="Picture 9" descr="A row of wind turbines&#10;&#10;Description automatically generated with medium confidence">
            <a:extLst>
              <a:ext uri="{FF2B5EF4-FFF2-40B4-BE49-F238E27FC236}">
                <a16:creationId xmlns:a16="http://schemas.microsoft.com/office/drawing/2014/main" id="{D28F0884-BAFC-644C-80A6-6BF141F51659}"/>
              </a:ext>
            </a:extLst>
          </p:cNvPr>
          <p:cNvPicPr>
            <a:picLocks noChangeAspect="1"/>
          </p:cNvPicPr>
          <p:nvPr/>
        </p:nvPicPr>
        <p:blipFill>
          <a:blip r:embed="rId6"/>
          <a:stretch>
            <a:fillRect/>
          </a:stretch>
        </p:blipFill>
        <p:spPr>
          <a:xfrm>
            <a:off x="8141685" y="4461883"/>
            <a:ext cx="2584800" cy="1725492"/>
          </a:xfrm>
          <a:prstGeom prst="rect">
            <a:avLst/>
          </a:prstGeom>
        </p:spPr>
      </p:pic>
      <p:sp>
        <p:nvSpPr>
          <p:cNvPr id="16" name="Slide Number Placeholder 5">
            <a:extLst>
              <a:ext uri="{FF2B5EF4-FFF2-40B4-BE49-F238E27FC236}">
                <a16:creationId xmlns:a16="http://schemas.microsoft.com/office/drawing/2014/main" id="{C16F8306-717C-1F4F-9F99-C1D16385D74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3</a:t>
            </a:fld>
            <a:endParaRPr lang="en-US" altLang="en-US" sz="1400" b="1">
              <a:solidFill>
                <a:schemeClr val="bg1"/>
              </a:solidFill>
              <a:latin typeface="Open Sans ExtraBold"/>
              <a:ea typeface="Open Sans ExtraBold"/>
              <a:cs typeface="Open Sans ExtraBold"/>
            </a:endParaRPr>
          </a:p>
        </p:txBody>
      </p:sp>
      <p:sp>
        <p:nvSpPr>
          <p:cNvPr id="17" name="Oval 16">
            <a:extLst>
              <a:ext uri="{FF2B5EF4-FFF2-40B4-BE49-F238E27FC236}">
                <a16:creationId xmlns:a16="http://schemas.microsoft.com/office/drawing/2014/main" id="{14388243-D84D-3E49-8D50-459245EB5C01}"/>
              </a:ext>
            </a:extLst>
          </p:cNvPr>
          <p:cNvSpPr/>
          <p:nvPr/>
        </p:nvSpPr>
        <p:spPr>
          <a:xfrm>
            <a:off x="10248720" y="1928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3.mp3" descr="Track7_Lecture3_Slide3.mp3">
            <a:hlinkClick r:id="" action="ppaction://media"/>
            <a:extLst>
              <a:ext uri="{FF2B5EF4-FFF2-40B4-BE49-F238E27FC236}">
                <a16:creationId xmlns:a16="http://schemas.microsoft.com/office/drawing/2014/main" id="{107E8CC7-4D8B-A84D-9E35-C38E195270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20085" y="265432"/>
            <a:ext cx="812800" cy="812800"/>
          </a:xfrm>
          <a:prstGeom prst="rect">
            <a:avLst/>
          </a:prstGeom>
        </p:spPr>
      </p:pic>
    </p:spTree>
    <p:extLst>
      <p:ext uri="{BB962C8B-B14F-4D97-AF65-F5344CB8AC3E}">
        <p14:creationId xmlns:p14="http://schemas.microsoft.com/office/powerpoint/2010/main" val="25256192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547485" y="2371364"/>
            <a:ext cx="5736083" cy="2430006"/>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Producción de energía primaria</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Material energético que se extrae </a:t>
            </a:r>
            <a:br>
              <a:rPr lang="en-GB" sz="2000" dirty="0">
                <a:latin typeface="Arial" panose="020B0604020202020204" pitchFamily="34" charset="0"/>
                <a:ea typeface="Open Sans" panose="020B0606030504020204" pitchFamily="34" charset="0"/>
                <a:cs typeface="Arial" panose="020B0604020202020204" pitchFamily="34" charset="0"/>
                <a:sym typeface="Calibri"/>
              </a:rPr>
            </a:br>
            <a:r>
              <a:rPr lang="en-GB" sz="2000" dirty="0">
                <a:latin typeface="Arial" panose="020B0604020202020204" pitchFamily="34" charset="0"/>
                <a:ea typeface="Open Sans" panose="020B0606030504020204" pitchFamily="34" charset="0"/>
                <a:cs typeface="Arial" panose="020B0604020202020204" pitchFamily="34" charset="0"/>
                <a:sym typeface="Calibri"/>
              </a:rPr>
              <a:t>de las reservas durante un periodo de tiempo</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Por ejemplo: producción de crudo (barriles o bbl por día)</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dirty="0">
              <a:latin typeface="Arial" panose="020B0604020202020204" pitchFamily="34" charset="0"/>
              <a:ea typeface="Open Sans" panose="020B0606030504020204" pitchFamily="34" charset="0"/>
              <a:cs typeface="Arial" panose="020B0604020202020204" pitchFamily="34" charset="0"/>
            </a:endParaRPr>
          </a:p>
          <a:p>
            <a:pPr marL="608965" indent="-507365">
              <a:buSzPts val="1600"/>
              <a:buFont typeface="Arial"/>
              <a:buChar char="•"/>
            </a:pPr>
            <a:endParaRPr lang="en-GB" sz="2133" dirty="0">
              <a:latin typeface="Arial" panose="020B0604020202020204" pitchFamily="34" charset="0"/>
              <a:cs typeface="Arial" panose="020B0604020202020204" pitchFamily="34" charset="0"/>
            </a:endParaRPr>
          </a:p>
        </p:txBody>
      </p:sp>
      <p:sp>
        <p:nvSpPr>
          <p:cNvPr id="9" name="Google Shape;115;p16">
            <a:extLst>
              <a:ext uri="{FF2B5EF4-FFF2-40B4-BE49-F238E27FC236}">
                <a16:creationId xmlns:a16="http://schemas.microsoft.com/office/drawing/2014/main" id="{AFBFC98A-E468-874B-BBF6-1E50107E0286}"/>
              </a:ext>
            </a:extLst>
          </p:cNvPr>
          <p:cNvSpPr txBox="1"/>
          <p:nvPr/>
        </p:nvSpPr>
        <p:spPr>
          <a:xfrm>
            <a:off x="6179414" y="2363510"/>
            <a:ext cx="5680074" cy="3875600"/>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Producción</a:t>
            </a: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GB"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energía</a:t>
            </a: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GB"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secundaria</a:t>
            </a:r>
            <a:endPar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err="1">
                <a:latin typeface="Arial" panose="020B0604020202020204" pitchFamily="34" charset="0"/>
                <a:ea typeface="Open Sans" panose="020B0606030504020204" pitchFamily="34" charset="0"/>
                <a:cs typeface="Arial" panose="020B0604020202020204" pitchFamily="34" charset="0"/>
                <a:sym typeface="Calibri"/>
              </a:rPr>
              <a:t>Medido</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en</a:t>
            </a:r>
            <a:r>
              <a:rPr lang="en-GB" sz="2000" dirty="0">
                <a:latin typeface="Arial" panose="020B0604020202020204" pitchFamily="34" charset="0"/>
                <a:ea typeface="Open Sans" panose="020B0606030504020204" pitchFamily="34" charset="0"/>
                <a:cs typeface="Arial" panose="020B0604020202020204" pitchFamily="34" charset="0"/>
                <a:sym typeface="Calibri"/>
              </a:rPr>
              <a:t> la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puerta</a:t>
            </a:r>
            <a:r>
              <a:rPr lang="en-GB" sz="2000" dirty="0">
                <a:latin typeface="Arial" panose="020B0604020202020204" pitchFamily="34" charset="0"/>
                <a:ea typeface="Open Sans" panose="020B0606030504020204" pitchFamily="34" charset="0"/>
                <a:cs typeface="Arial" panose="020B0604020202020204" pitchFamily="34" charset="0"/>
                <a:sym typeface="Calibri"/>
              </a:rPr>
              <a:t> del </a:t>
            </a:r>
            <a:br>
              <a:rPr lang="en-GB" sz="2000" dirty="0">
                <a:latin typeface="Arial" panose="020B0604020202020204" pitchFamily="34" charset="0"/>
                <a:ea typeface="Open Sans" panose="020B0606030504020204" pitchFamily="34" charset="0"/>
                <a:cs typeface="Arial" panose="020B0604020202020204" pitchFamily="34" charset="0"/>
                <a:sym typeface="Calibri"/>
              </a:rPr>
            </a:br>
            <a:r>
              <a:rPr lang="en-GB" sz="2000" dirty="0" err="1">
                <a:latin typeface="Arial" panose="020B0604020202020204" pitchFamily="34" charset="0"/>
                <a:ea typeface="Open Sans" panose="020B0606030504020204" pitchFamily="34" charset="0"/>
                <a:cs typeface="Arial" panose="020B0604020202020204" pitchFamily="34" charset="0"/>
                <a:sym typeface="Calibri"/>
              </a:rPr>
              <a:t>proveedor</a:t>
            </a:r>
            <a:r>
              <a:rPr lang="en-GB" sz="2000" dirty="0">
                <a:latin typeface="Arial" panose="020B0604020202020204" pitchFamily="34" charset="0"/>
                <a:ea typeface="Open Sans" panose="020B0606030504020204" pitchFamily="34" charset="0"/>
                <a:cs typeface="Arial" panose="020B0604020202020204" pitchFamily="34" charset="0"/>
                <a:sym typeface="Calibri"/>
              </a:rPr>
              <a:t> de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energía</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Por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ejemplo</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refinería</a:t>
            </a:r>
            <a:r>
              <a:rPr lang="en-GB" sz="2000" dirty="0">
                <a:latin typeface="Arial" panose="020B0604020202020204" pitchFamily="34" charset="0"/>
                <a:ea typeface="Open Sans" panose="020B0606030504020204" pitchFamily="34" charset="0"/>
                <a:cs typeface="Arial" panose="020B0604020202020204" pitchFamily="34" charset="0"/>
                <a:sym typeface="Calibri"/>
              </a:rPr>
              <a:t> para la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producción</a:t>
            </a:r>
            <a:r>
              <a:rPr lang="en-GB" sz="2000" dirty="0">
                <a:latin typeface="Arial" panose="020B0604020202020204" pitchFamily="34" charset="0"/>
                <a:ea typeface="Open Sans" panose="020B0606030504020204" pitchFamily="34" charset="0"/>
                <a:cs typeface="Arial" panose="020B0604020202020204" pitchFamily="34" charset="0"/>
                <a:sym typeface="Calibri"/>
              </a:rPr>
              <a:t> de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gasolina</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millones</a:t>
            </a:r>
            <a:r>
              <a:rPr lang="en-GB" sz="2000" dirty="0">
                <a:latin typeface="Arial" panose="020B0604020202020204" pitchFamily="34" charset="0"/>
                <a:ea typeface="Open Sans" panose="020B0606030504020204" pitchFamily="34" charset="0"/>
                <a:cs typeface="Arial" panose="020B0604020202020204" pitchFamily="34" charset="0"/>
                <a:sym typeface="Calibri"/>
              </a:rPr>
              <a:t> de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litros</a:t>
            </a:r>
            <a:r>
              <a:rPr lang="en-GB" sz="2000" dirty="0">
                <a:latin typeface="Arial" panose="020B0604020202020204" pitchFamily="34" charset="0"/>
                <a:ea typeface="Open Sans" panose="020B0606030504020204" pitchFamily="34" charset="0"/>
                <a:cs typeface="Arial" panose="020B0604020202020204" pitchFamily="34" charset="0"/>
                <a:sym typeface="Calibri"/>
              </a:rPr>
              <a:t>/día)</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dirty="0">
              <a:latin typeface="Arial" panose="020B0604020202020204" pitchFamily="34" charset="0"/>
              <a:ea typeface="Open Sans" panose="020B0606030504020204" pitchFamily="34" charset="0"/>
              <a:cs typeface="Arial" panose="020B0604020202020204" pitchFamily="34" charset="0"/>
            </a:endParaRPr>
          </a:p>
          <a:p>
            <a:pPr marL="608965" indent="-507365">
              <a:buSzPts val="1600"/>
              <a:buFont typeface="Arial"/>
              <a:buChar char="•"/>
            </a:pPr>
            <a:endParaRPr lang="en-GB" sz="2133" dirty="0">
              <a:latin typeface="Arial" panose="020B0604020202020204" pitchFamily="34" charset="0"/>
              <a:cs typeface="Arial" panose="020B0604020202020204" pitchFamily="34" charset="0"/>
            </a:endParaRPr>
          </a:p>
          <a:p>
            <a:pPr marL="608965" indent="-507365">
              <a:buSzPts val="1600"/>
              <a:buFont typeface="Arial"/>
              <a:buChar char="•"/>
            </a:pPr>
            <a:endParaRPr lang="en-GB" sz="2133" dirty="0">
              <a:latin typeface="Arial" panose="020B0604020202020204" pitchFamily="34" charset="0"/>
              <a:cs typeface="Arial" panose="020B0604020202020204" pitchFamily="34" charset="0"/>
            </a:endParaRPr>
          </a:p>
        </p:txBody>
      </p:sp>
      <p:pic>
        <p:nvPicPr>
          <p:cNvPr id="3" name="Picture 2" descr="A picture containing factory, sky, building, outdoor&#10;&#10;Description automatically generated">
            <a:extLst>
              <a:ext uri="{FF2B5EF4-FFF2-40B4-BE49-F238E27FC236}">
                <a16:creationId xmlns:a16="http://schemas.microsoft.com/office/drawing/2014/main" id="{F77FF9C3-9A26-344A-B00B-81F7ED1BCF68}"/>
              </a:ext>
            </a:extLst>
          </p:cNvPr>
          <p:cNvPicPr>
            <a:picLocks noChangeAspect="1"/>
          </p:cNvPicPr>
          <p:nvPr/>
        </p:nvPicPr>
        <p:blipFill>
          <a:blip r:embed="rId5"/>
          <a:stretch>
            <a:fillRect/>
          </a:stretch>
        </p:blipFill>
        <p:spPr>
          <a:xfrm>
            <a:off x="7799723" y="4325161"/>
            <a:ext cx="2880000" cy="1920000"/>
          </a:xfrm>
          <a:prstGeom prst="rect">
            <a:avLst/>
          </a:prstGeom>
        </p:spPr>
      </p:pic>
      <p:pic>
        <p:nvPicPr>
          <p:cNvPr id="5" name="Picture 4" descr="A picture containing sky, outdoor, ground, sandy&#10;&#10;Description automatically generated">
            <a:extLst>
              <a:ext uri="{FF2B5EF4-FFF2-40B4-BE49-F238E27FC236}">
                <a16:creationId xmlns:a16="http://schemas.microsoft.com/office/drawing/2014/main" id="{8EA1C539-20DA-8C41-AB91-199F1520EECF}"/>
              </a:ext>
            </a:extLst>
          </p:cNvPr>
          <p:cNvPicPr>
            <a:picLocks noChangeAspect="1"/>
          </p:cNvPicPr>
          <p:nvPr/>
        </p:nvPicPr>
        <p:blipFill>
          <a:blip r:embed="rId6"/>
          <a:stretch>
            <a:fillRect/>
          </a:stretch>
        </p:blipFill>
        <p:spPr>
          <a:xfrm>
            <a:off x="1923808" y="4301310"/>
            <a:ext cx="2718024" cy="1920000"/>
          </a:xfrm>
          <a:prstGeom prst="rect">
            <a:avLst/>
          </a:prstGeom>
        </p:spPr>
      </p:pic>
      <p:sp>
        <p:nvSpPr>
          <p:cNvPr id="21" name="Slide Number Placeholder 5">
            <a:extLst>
              <a:ext uri="{FF2B5EF4-FFF2-40B4-BE49-F238E27FC236}">
                <a16:creationId xmlns:a16="http://schemas.microsoft.com/office/drawing/2014/main" id="{171F0DA0-0F15-DF40-BE30-0CF2EB978C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4</a:t>
            </a:fld>
            <a:endParaRPr lang="en-US" altLang="en-US" sz="1400" b="1">
              <a:solidFill>
                <a:schemeClr val="bg1"/>
              </a:solidFill>
              <a:latin typeface="Open Sans ExtraBold"/>
              <a:ea typeface="Open Sans ExtraBold"/>
              <a:cs typeface="Open Sans ExtraBold"/>
            </a:endParaRPr>
          </a:p>
        </p:txBody>
      </p:sp>
      <p:sp>
        <p:nvSpPr>
          <p:cNvPr id="34" name="Freeform 33">
            <a:extLst>
              <a:ext uri="{FF2B5EF4-FFF2-40B4-BE49-F238E27FC236}">
                <a16:creationId xmlns:a16="http://schemas.microsoft.com/office/drawing/2014/main" id="{3D459641-32C1-4944-A5F4-38322F13EF2E}"/>
              </a:ext>
            </a:extLst>
          </p:cNvPr>
          <p:cNvSpPr/>
          <p:nvPr/>
        </p:nvSpPr>
        <p:spPr>
          <a:xfrm>
            <a:off x="501904" y="1297841"/>
            <a:ext cx="2015586" cy="95553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Reservas y recursos energéticos</a:t>
            </a:r>
          </a:p>
        </p:txBody>
      </p:sp>
      <p:sp>
        <p:nvSpPr>
          <p:cNvPr id="35" name="Freeform 34">
            <a:extLst>
              <a:ext uri="{FF2B5EF4-FFF2-40B4-BE49-F238E27FC236}">
                <a16:creationId xmlns:a16="http://schemas.microsoft.com/office/drawing/2014/main" id="{28AD3143-546E-FD48-AF64-5388EBC8C903}"/>
              </a:ext>
            </a:extLst>
          </p:cNvPr>
          <p:cNvSpPr/>
          <p:nvPr/>
        </p:nvSpPr>
        <p:spPr>
          <a:xfrm>
            <a:off x="2134350" y="1297841"/>
            <a:ext cx="2015586" cy="95553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primaria</a:t>
            </a:r>
          </a:p>
        </p:txBody>
      </p:sp>
      <p:sp>
        <p:nvSpPr>
          <p:cNvPr id="36" name="Freeform 35">
            <a:extLst>
              <a:ext uri="{FF2B5EF4-FFF2-40B4-BE49-F238E27FC236}">
                <a16:creationId xmlns:a16="http://schemas.microsoft.com/office/drawing/2014/main" id="{A259F0DB-5F9E-694A-AF6F-1A0A1CA9625B}"/>
              </a:ext>
            </a:extLst>
          </p:cNvPr>
          <p:cNvSpPr/>
          <p:nvPr/>
        </p:nvSpPr>
        <p:spPr>
          <a:xfrm>
            <a:off x="3766797" y="1297841"/>
            <a:ext cx="2015586" cy="95553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secundaria</a:t>
            </a:r>
          </a:p>
        </p:txBody>
      </p:sp>
      <p:sp>
        <p:nvSpPr>
          <p:cNvPr id="37" name="Freeform 36">
            <a:extLst>
              <a:ext uri="{FF2B5EF4-FFF2-40B4-BE49-F238E27FC236}">
                <a16:creationId xmlns:a16="http://schemas.microsoft.com/office/drawing/2014/main" id="{674B5D16-9FA9-5045-807D-C646FD3FD682}"/>
              </a:ext>
            </a:extLst>
          </p:cNvPr>
          <p:cNvSpPr/>
          <p:nvPr/>
        </p:nvSpPr>
        <p:spPr>
          <a:xfrm>
            <a:off x="5399244" y="1297841"/>
            <a:ext cx="2015586" cy="95553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final</a:t>
            </a:r>
          </a:p>
        </p:txBody>
      </p:sp>
      <p:sp>
        <p:nvSpPr>
          <p:cNvPr id="38" name="Freeform 37">
            <a:extLst>
              <a:ext uri="{FF2B5EF4-FFF2-40B4-BE49-F238E27FC236}">
                <a16:creationId xmlns:a16="http://schemas.microsoft.com/office/drawing/2014/main" id="{41AF5FB0-FCBF-0643-AE65-E7A05CDE59C5}"/>
              </a:ext>
            </a:extLst>
          </p:cNvPr>
          <p:cNvSpPr/>
          <p:nvPr/>
        </p:nvSpPr>
        <p:spPr>
          <a:xfrm>
            <a:off x="7031690" y="1297841"/>
            <a:ext cx="2015586" cy="95553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útil</a:t>
            </a:r>
          </a:p>
        </p:txBody>
      </p:sp>
      <p:sp>
        <p:nvSpPr>
          <p:cNvPr id="39" name="Freeform 38">
            <a:extLst>
              <a:ext uri="{FF2B5EF4-FFF2-40B4-BE49-F238E27FC236}">
                <a16:creationId xmlns:a16="http://schemas.microsoft.com/office/drawing/2014/main" id="{82E6992F-32AC-F146-9D3E-ED566DC04C9E}"/>
              </a:ext>
            </a:extLst>
          </p:cNvPr>
          <p:cNvSpPr/>
          <p:nvPr/>
        </p:nvSpPr>
        <p:spPr>
          <a:xfrm>
            <a:off x="8664137" y="1297841"/>
            <a:ext cx="2015586" cy="95553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Producto / Servicio</a:t>
            </a:r>
          </a:p>
        </p:txBody>
      </p:sp>
      <p:sp>
        <p:nvSpPr>
          <p:cNvPr id="41" name="Google Shape;113;p16">
            <a:extLst>
              <a:ext uri="{FF2B5EF4-FFF2-40B4-BE49-F238E27FC236}">
                <a16:creationId xmlns:a16="http://schemas.microsoft.com/office/drawing/2014/main" id="{E238FD70-B194-ED44-92DF-9542DCA95D01}"/>
              </a:ext>
            </a:extLst>
          </p:cNvPr>
          <p:cNvSpPr txBox="1">
            <a:spLocks noGrp="1"/>
          </p:cNvSpPr>
          <p:nvPr>
            <p:ph type="title"/>
          </p:nvPr>
        </p:nvSpPr>
        <p:spPr>
          <a:xfrm>
            <a:off x="603737" y="-137861"/>
            <a:ext cx="9360877"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Arial" panose="020B0604020202020204" pitchFamily="34" charset="0"/>
                <a:cs typeface="Arial" panose="020B0604020202020204" pitchFamily="34" charset="0"/>
              </a:rPr>
              <a:t>Clase 3.1 - Terminología de la energía</a:t>
            </a:r>
            <a:endParaRPr dirty="0">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BAFD00B0-E6C8-554A-9661-E553A7D4D047}"/>
              </a:ext>
            </a:extLst>
          </p:cNvPr>
          <p:cNvSpPr/>
          <p:nvPr/>
        </p:nvSpPr>
        <p:spPr>
          <a:xfrm>
            <a:off x="10451052" y="1364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4.mp3" descr="Track7_Lecture3_Slide4.mp3">
            <a:hlinkClick r:id="" action="ppaction://media"/>
            <a:extLst>
              <a:ext uri="{FF2B5EF4-FFF2-40B4-BE49-F238E27FC236}">
                <a16:creationId xmlns:a16="http://schemas.microsoft.com/office/drawing/2014/main" id="{C6FDDA44-2F2E-9F4C-B5A8-816F352BDD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1000" y="207808"/>
            <a:ext cx="812800" cy="812800"/>
          </a:xfrm>
          <a:prstGeom prst="rect">
            <a:avLst/>
          </a:prstGeom>
        </p:spPr>
      </p:pic>
    </p:spTree>
    <p:extLst>
      <p:ext uri="{BB962C8B-B14F-4D97-AF65-F5344CB8AC3E}">
        <p14:creationId xmlns:p14="http://schemas.microsoft.com/office/powerpoint/2010/main" val="30013919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73844" y="2253371"/>
            <a:ext cx="6457011" cy="3875600"/>
          </a:xfrm>
          <a:prstGeom prst="rect">
            <a:avLst/>
          </a:prstGeom>
          <a:noFill/>
          <a:ln>
            <a:noFill/>
          </a:ln>
        </p:spPr>
        <p:txBody>
          <a:bodyPr spcFirstLastPara="1" wrap="square" lIns="121900" tIns="60933" rIns="121900" bIns="60933" anchor="t" anchorCtr="0">
            <a:noAutofit/>
          </a:bodyPr>
          <a:lstStyle/>
          <a:p>
            <a:endParaRPr lang="en-GB" sz="2133" dirty="0">
              <a:latin typeface="Arial" panose="020B0604020202020204" pitchFamily="34" charset="0"/>
              <a:cs typeface="Arial" panose="020B0604020202020204" pitchFamily="34" charset="0"/>
            </a:endParaRPr>
          </a:p>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Consumo de energía final</a:t>
            </a:r>
            <a:endParaRPr lang="en-GB" sz="2000"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sym typeface="Calibri"/>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La cantidad de energía comprada por los usuarios finales</a:t>
            </a:r>
            <a:endParaRPr lang="en-GB" sz="2000" dirty="0">
              <a:latin typeface="Arial" panose="020B0604020202020204" pitchFamily="34" charset="0"/>
              <a:ea typeface="Open Sans" panose="020B0606030504020204" pitchFamily="34" charset="0"/>
              <a:cs typeface="Arial" panose="020B0604020202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Gasolina comprada (litros)</a:t>
            </a:r>
            <a:endParaRPr lang="en-GB" sz="2000" dirty="0">
              <a:latin typeface="Arial" panose="020B0604020202020204" pitchFamily="34" charset="0"/>
              <a:ea typeface="Open Sans" panose="020B0606030504020204" pitchFamily="34" charset="0"/>
              <a:cs typeface="Arial" panose="020B0604020202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Se diferencia de la producción de energía secundaria porque incluye las pérdidas en el transporte de la energía desde el proveedor hasta el usuario final</a:t>
            </a:r>
            <a:endParaRPr lang="en-GB" sz="2000" dirty="0">
              <a:latin typeface="Arial" panose="020B0604020202020204" pitchFamily="34" charset="0"/>
              <a:ea typeface="Open Sans" panose="020B0606030504020204" pitchFamily="34" charset="0"/>
              <a:cs typeface="Arial" panose="020B0604020202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endParaRPr lang="en-GB" sz="2000" dirty="0">
              <a:latin typeface="Arial" panose="020B0604020202020204" pitchFamily="34" charset="0"/>
              <a:ea typeface="Open Sans" panose="020B0606030504020204" pitchFamily="34" charset="0"/>
              <a:cs typeface="Arial" panose="020B0604020202020204" pitchFamily="34" charset="0"/>
            </a:endParaRPr>
          </a:p>
          <a:p>
            <a:pPr marL="608965" indent="-507365">
              <a:lnSpc>
                <a:spcPct val="90000"/>
              </a:lnSpc>
              <a:buSzPts val="1600"/>
              <a:buFont typeface="Arial"/>
              <a:buChar char="•"/>
            </a:pPr>
            <a:endParaRPr lang="en-GB" sz="2133" dirty="0">
              <a:latin typeface="Arial" panose="020B0604020202020204" pitchFamily="34" charset="0"/>
              <a:cs typeface="Arial" panose="020B0604020202020204" pitchFamily="34" charset="0"/>
            </a:endParaRPr>
          </a:p>
        </p:txBody>
      </p:sp>
      <p:pic>
        <p:nvPicPr>
          <p:cNvPr id="3" name="Picture 2" descr="A picture containing electronics, circuit, cable, connector&#10;&#10;Description automatically generated">
            <a:extLst>
              <a:ext uri="{FF2B5EF4-FFF2-40B4-BE49-F238E27FC236}">
                <a16:creationId xmlns:a16="http://schemas.microsoft.com/office/drawing/2014/main" id="{8508A7A5-5939-B545-AEC2-E507AFD6D5B8}"/>
              </a:ext>
            </a:extLst>
          </p:cNvPr>
          <p:cNvPicPr>
            <a:picLocks noChangeAspect="1"/>
          </p:cNvPicPr>
          <p:nvPr/>
        </p:nvPicPr>
        <p:blipFill>
          <a:blip r:embed="rId5"/>
          <a:stretch>
            <a:fillRect/>
          </a:stretch>
        </p:blipFill>
        <p:spPr>
          <a:xfrm>
            <a:off x="9269151" y="2424386"/>
            <a:ext cx="1968000" cy="3376824"/>
          </a:xfrm>
          <a:prstGeom prst="rect">
            <a:avLst/>
          </a:prstGeom>
        </p:spPr>
      </p:pic>
      <p:sp>
        <p:nvSpPr>
          <p:cNvPr id="19" name="Slide Number Placeholder 5">
            <a:extLst>
              <a:ext uri="{FF2B5EF4-FFF2-40B4-BE49-F238E27FC236}">
                <a16:creationId xmlns:a16="http://schemas.microsoft.com/office/drawing/2014/main" id="{6B378A41-DF31-4549-8690-6E4A043C9024}"/>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5</a:t>
            </a:fld>
            <a:endParaRPr lang="en-US" altLang="en-US" sz="1400" b="1">
              <a:solidFill>
                <a:schemeClr val="bg1"/>
              </a:solidFill>
              <a:latin typeface="Open Sans ExtraBold"/>
              <a:ea typeface="Open Sans ExtraBold"/>
              <a:cs typeface="Open Sans ExtraBold"/>
            </a:endParaRPr>
          </a:p>
        </p:txBody>
      </p:sp>
      <p:sp>
        <p:nvSpPr>
          <p:cNvPr id="30" name="Freeform 29">
            <a:extLst>
              <a:ext uri="{FF2B5EF4-FFF2-40B4-BE49-F238E27FC236}">
                <a16:creationId xmlns:a16="http://schemas.microsoft.com/office/drawing/2014/main" id="{8BB5B7BE-B0E4-F149-A7C8-2D6E01503CA9}"/>
              </a:ext>
            </a:extLst>
          </p:cNvPr>
          <p:cNvSpPr/>
          <p:nvPr/>
        </p:nvSpPr>
        <p:spPr>
          <a:xfrm>
            <a:off x="363415" y="1266092"/>
            <a:ext cx="2106489" cy="98727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err="1">
                <a:latin typeface="Arial" panose="020B0604020202020204" pitchFamily="34" charset="0"/>
                <a:cs typeface="Arial" panose="020B0604020202020204" pitchFamily="34" charset="0"/>
              </a:rPr>
              <a:t>Reservas</a:t>
            </a:r>
            <a:r>
              <a:rPr lang="en-GB" sz="1600" dirty="0">
                <a:latin typeface="Arial" panose="020B0604020202020204" pitchFamily="34" charset="0"/>
                <a:cs typeface="Arial" panose="020B0604020202020204" pitchFamily="34" charset="0"/>
              </a:rPr>
              <a:t> y </a:t>
            </a:r>
            <a:r>
              <a:rPr lang="en-GB" sz="1600" dirty="0" err="1">
                <a:latin typeface="Arial" panose="020B0604020202020204" pitchFamily="34" charset="0"/>
                <a:cs typeface="Arial" panose="020B0604020202020204" pitchFamily="34" charset="0"/>
              </a:rPr>
              <a:t>recursos</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energéticos</a:t>
            </a:r>
            <a:endParaRPr lang="en-GB" sz="1600" dirty="0">
              <a:latin typeface="Arial" panose="020B0604020202020204" pitchFamily="34" charset="0"/>
              <a:cs typeface="Arial" panose="020B0604020202020204" pitchFamily="34" charset="0"/>
            </a:endParaRPr>
          </a:p>
        </p:txBody>
      </p:sp>
      <p:sp>
        <p:nvSpPr>
          <p:cNvPr id="31" name="Freeform 30">
            <a:extLst>
              <a:ext uri="{FF2B5EF4-FFF2-40B4-BE49-F238E27FC236}">
                <a16:creationId xmlns:a16="http://schemas.microsoft.com/office/drawing/2014/main" id="{1E8C44F8-506B-E14E-8A86-A5A37FAA755F}"/>
              </a:ext>
            </a:extLst>
          </p:cNvPr>
          <p:cNvSpPr/>
          <p:nvPr/>
        </p:nvSpPr>
        <p:spPr>
          <a:xfrm>
            <a:off x="1995861" y="1266092"/>
            <a:ext cx="2106489" cy="98727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primaria</a:t>
            </a:r>
          </a:p>
        </p:txBody>
      </p:sp>
      <p:sp>
        <p:nvSpPr>
          <p:cNvPr id="32" name="Freeform 31">
            <a:extLst>
              <a:ext uri="{FF2B5EF4-FFF2-40B4-BE49-F238E27FC236}">
                <a16:creationId xmlns:a16="http://schemas.microsoft.com/office/drawing/2014/main" id="{F973B904-03A7-5349-9D52-1CFB1F5769D2}"/>
              </a:ext>
            </a:extLst>
          </p:cNvPr>
          <p:cNvSpPr/>
          <p:nvPr/>
        </p:nvSpPr>
        <p:spPr>
          <a:xfrm>
            <a:off x="3628308" y="1266092"/>
            <a:ext cx="2106489" cy="98727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err="1">
                <a:latin typeface="Arial" panose="020B0604020202020204" pitchFamily="34" charset="0"/>
                <a:cs typeface="Arial" panose="020B0604020202020204" pitchFamily="34" charset="0"/>
              </a:rPr>
              <a:t>Energía</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secundaria</a:t>
            </a:r>
            <a:endParaRPr lang="en-GB" sz="1600" dirty="0">
              <a:latin typeface="Arial" panose="020B0604020202020204" pitchFamily="34" charset="0"/>
              <a:cs typeface="Arial" panose="020B0604020202020204" pitchFamily="34" charset="0"/>
            </a:endParaRPr>
          </a:p>
        </p:txBody>
      </p:sp>
      <p:sp>
        <p:nvSpPr>
          <p:cNvPr id="33" name="Freeform 32">
            <a:extLst>
              <a:ext uri="{FF2B5EF4-FFF2-40B4-BE49-F238E27FC236}">
                <a16:creationId xmlns:a16="http://schemas.microsoft.com/office/drawing/2014/main" id="{3F1B2FFE-1FBC-A043-9C81-9A6B1EEE65A6}"/>
              </a:ext>
            </a:extLst>
          </p:cNvPr>
          <p:cNvSpPr/>
          <p:nvPr/>
        </p:nvSpPr>
        <p:spPr>
          <a:xfrm>
            <a:off x="5260755" y="1266092"/>
            <a:ext cx="2106489" cy="98727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final</a:t>
            </a:r>
          </a:p>
        </p:txBody>
      </p:sp>
      <p:sp>
        <p:nvSpPr>
          <p:cNvPr id="34" name="Freeform 33">
            <a:extLst>
              <a:ext uri="{FF2B5EF4-FFF2-40B4-BE49-F238E27FC236}">
                <a16:creationId xmlns:a16="http://schemas.microsoft.com/office/drawing/2014/main" id="{47065A22-2C0F-3449-861C-AEA34DEC7207}"/>
              </a:ext>
            </a:extLst>
          </p:cNvPr>
          <p:cNvSpPr/>
          <p:nvPr/>
        </p:nvSpPr>
        <p:spPr>
          <a:xfrm>
            <a:off x="6893201" y="1266092"/>
            <a:ext cx="2106489" cy="98727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útil</a:t>
            </a:r>
          </a:p>
        </p:txBody>
      </p:sp>
      <p:sp>
        <p:nvSpPr>
          <p:cNvPr id="35" name="Freeform 34">
            <a:extLst>
              <a:ext uri="{FF2B5EF4-FFF2-40B4-BE49-F238E27FC236}">
                <a16:creationId xmlns:a16="http://schemas.microsoft.com/office/drawing/2014/main" id="{3CE86CDC-2BCD-4F4F-87E0-250924AB5135}"/>
              </a:ext>
            </a:extLst>
          </p:cNvPr>
          <p:cNvSpPr/>
          <p:nvPr/>
        </p:nvSpPr>
        <p:spPr>
          <a:xfrm>
            <a:off x="8525648" y="1266092"/>
            <a:ext cx="2106489" cy="98727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Producto / Servicio</a:t>
            </a:r>
          </a:p>
        </p:txBody>
      </p:sp>
      <p:sp>
        <p:nvSpPr>
          <p:cNvPr id="36" name="Google Shape;113;p16">
            <a:extLst>
              <a:ext uri="{FF2B5EF4-FFF2-40B4-BE49-F238E27FC236}">
                <a16:creationId xmlns:a16="http://schemas.microsoft.com/office/drawing/2014/main" id="{0EEF1CF3-64BC-7447-B703-F62B25E0AA2E}"/>
              </a:ext>
            </a:extLst>
          </p:cNvPr>
          <p:cNvSpPr txBox="1">
            <a:spLocks noGrp="1"/>
          </p:cNvSpPr>
          <p:nvPr>
            <p:ph type="title"/>
          </p:nvPr>
        </p:nvSpPr>
        <p:spPr>
          <a:xfrm>
            <a:off x="501904" y="-268773"/>
            <a:ext cx="8974015"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Arial" panose="020B0604020202020204" pitchFamily="34" charset="0"/>
                <a:cs typeface="Arial" panose="020B0604020202020204" pitchFamily="34" charset="0"/>
              </a:rPr>
              <a:t>Clase 3.1 - Terminología de la energía</a:t>
            </a:r>
            <a:endParaRPr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8BAA9155-4A70-9543-8224-F07DB8DC0EC6}"/>
              </a:ext>
            </a:extLst>
          </p:cNvPr>
          <p:cNvSpPr/>
          <p:nvPr/>
        </p:nvSpPr>
        <p:spPr>
          <a:xfrm>
            <a:off x="10469635" y="1012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7_Lecture3_Slide5.mp3" descr="Track7_Lecture3_Slide5.mp3">
            <a:hlinkClick r:id="" action="ppaction://media"/>
            <a:extLst>
              <a:ext uri="{FF2B5EF4-FFF2-40B4-BE49-F238E27FC236}">
                <a16:creationId xmlns:a16="http://schemas.microsoft.com/office/drawing/2014/main" id="{E112CDCF-3632-A147-B921-CE7F9DD353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41000" y="207808"/>
            <a:ext cx="812800" cy="812800"/>
          </a:xfrm>
          <a:prstGeom prst="rect">
            <a:avLst/>
          </a:prstGeom>
        </p:spPr>
      </p:pic>
    </p:spTree>
    <p:extLst>
      <p:ext uri="{BB962C8B-B14F-4D97-AF65-F5344CB8AC3E}">
        <p14:creationId xmlns:p14="http://schemas.microsoft.com/office/powerpoint/2010/main" val="27854157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 name="Google Shape;115;p16"/>
              <p:cNvSpPr txBox="1"/>
              <p:nvPr/>
            </p:nvSpPr>
            <p:spPr>
              <a:xfrm>
                <a:off x="844627" y="2379889"/>
                <a:ext cx="5379563" cy="3444410"/>
              </a:xfrm>
              <a:prstGeom prst="rect">
                <a:avLst/>
              </a:prstGeom>
              <a:noFill/>
              <a:ln>
                <a:noFill/>
              </a:ln>
            </p:spPr>
            <p:txBody>
              <a:bodyPr spcFirstLastPara="1" wrap="square" lIns="121900" tIns="60933" rIns="121900" bIns="60933" anchor="t" anchorCtr="0">
                <a:noAutofit/>
              </a:bodyPr>
              <a:lstStyle/>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Energía útil</a:t>
                </a:r>
                <a:endPar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sym typeface="Calibri"/>
                </a:endParaRP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La forma de energía que se utiliza</a:t>
                </a: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Fuerza motriz (caballos de fuerza), Calor para cocinar, Vapor de calderas industriales, Fuerza motriz para vehículos, etc.</a:t>
                </a: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La demanda de energía útil (DEU) difiere del consumo de energía final (CEF)</a:t>
                </a:r>
              </a:p>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en-GB" sz="2000">
                        <a:latin typeface="Cambria Math" panose="02040503050406030204" pitchFamily="18" charset="0"/>
                        <a:sym typeface="Calibri"/>
                      </a:rPr>
                      <m:t>𝑈𝐸𝐷</m:t>
                    </m:r>
                    <m:r>
                      <a:rPr lang="en-GB" sz="2000">
                        <a:latin typeface="Cambria Math" panose="02040503050406030204" pitchFamily="18" charset="0"/>
                        <a:sym typeface="Calibri"/>
                      </a:rPr>
                      <m:t>=</m:t>
                    </m:r>
                    <m:r>
                      <a:rPr lang="en-GB" sz="2000">
                        <a:latin typeface="Cambria Math" panose="02040503050406030204" pitchFamily="18" charset="0"/>
                        <a:sym typeface="Calibri"/>
                      </a:rPr>
                      <m:t>𝜂</m:t>
                    </m:r>
                    <m:r>
                      <a:rPr lang="en-GB" sz="2000">
                        <a:latin typeface="Cambria Math" panose="02040503050406030204" pitchFamily="18" charset="0"/>
                        <a:sym typeface="Calibri"/>
                      </a:rPr>
                      <m:t>×</m:t>
                    </m:r>
                    <m:r>
                      <a:rPr lang="en-GB" sz="2000">
                        <a:latin typeface="Cambria Math" panose="02040503050406030204" pitchFamily="18" charset="0"/>
                        <a:sym typeface="Calibri"/>
                      </a:rPr>
                      <m:t>𝐹𝐸𝐶</m:t>
                    </m:r>
                  </m:oMath>
                </a14:m>
                <a:endParaRPr lang="en-GB" sz="2000" dirty="0">
                  <a:latin typeface="Arial" panose="020B0604020202020204" pitchFamily="34" charset="0"/>
                  <a:ea typeface="Open Sans" panose="020B0606030504020204" pitchFamily="34" charset="0"/>
                  <a:cs typeface="Arial" panose="020B0604020202020204" pitchFamily="34" charset="0"/>
                  <a:sym typeface="Calibri"/>
                </a:endParaRP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Donde es la eficiencia termodinámica</a:t>
                </a:r>
              </a:p>
              <a:p>
                <a:pPr marL="609585" indent="-507987">
                  <a:lnSpc>
                    <a:spcPct val="90000"/>
                  </a:lnSpc>
                  <a:buSzPts val="1600"/>
                  <a:buFont typeface="Arial"/>
                  <a:buChar char="•"/>
                </a:pPr>
                <a:endParaRPr lang="en-GB" sz="2133" dirty="0">
                  <a:latin typeface="Arial" panose="020B0604020202020204" pitchFamily="34" charset="0"/>
                  <a:cs typeface="Arial" panose="020B0604020202020204" pitchFamily="34" charset="0"/>
                </a:endParaRPr>
              </a:p>
              <a:p>
                <a:pPr marL="609585" indent="-507987">
                  <a:lnSpc>
                    <a:spcPct val="90000"/>
                  </a:lnSpc>
                  <a:buSzPts val="1600"/>
                  <a:buFont typeface="Arial"/>
                  <a:buChar char="•"/>
                </a:pPr>
                <a:endParaRPr lang="en-GB" sz="2133" dirty="0">
                  <a:latin typeface="Arial" panose="020B0604020202020204" pitchFamily="34" charset="0"/>
                  <a:cs typeface="Arial" panose="020B0604020202020204" pitchFamily="34" charset="0"/>
                </a:endParaRPr>
              </a:p>
            </p:txBody>
          </p:sp>
        </mc:Choice>
        <mc:Fallback xmlns="">
          <p:sp>
            <p:nvSpPr>
              <p:cNvPr id="115" name="Google Shape;115;p16"/>
              <p:cNvSpPr txBox="1">
                <a:spLocks noRot="1" noChangeAspect="1" noMove="1" noResize="1" noEditPoints="1" noAdjustHandles="1" noChangeArrowheads="1" noChangeShapeType="1" noTextEdit="1"/>
              </p:cNvSpPr>
              <p:nvPr/>
            </p:nvSpPr>
            <p:spPr>
              <a:xfrm>
                <a:off x="844627" y="2379889"/>
                <a:ext cx="5379563" cy="3444410"/>
              </a:xfrm>
              <a:prstGeom prst="rect">
                <a:avLst/>
              </a:prstGeom>
              <a:blipFill>
                <a:blip r:embed="rId5"/>
                <a:stretch>
                  <a:fillRect l="-680" t="-1239" r="-1361" b="-4602"/>
                </a:stretch>
              </a:blipFill>
              <a:ln>
                <a:noFill/>
              </a:ln>
            </p:spPr>
            <p:txBody>
              <a:bodyPr/>
              <a:lstStyle/>
              <a:p>
                <a:r>
                  <a:rPr lang="en-US">
                    <a:noFill/>
                  </a:rPr>
                  <a:t> </a:t>
                </a:r>
              </a:p>
            </p:txBody>
          </p:sp>
        </mc:Fallback>
      </mc:AlternateContent>
      <p:sp>
        <p:nvSpPr>
          <p:cNvPr id="9" name="TextBox 5">
            <a:extLst>
              <a:ext uri="{FF2B5EF4-FFF2-40B4-BE49-F238E27FC236}">
                <a16:creationId xmlns:a16="http://schemas.microsoft.com/office/drawing/2014/main" id="{063F9F0B-36FC-F84D-A9E4-DB7BE2F325D1}"/>
              </a:ext>
            </a:extLst>
          </p:cNvPr>
          <p:cNvSpPr txBox="1">
            <a:spLocks noChangeArrowheads="1"/>
          </p:cNvSpPr>
          <p:nvPr/>
        </p:nvSpPr>
        <p:spPr bwMode="auto">
          <a:xfrm>
            <a:off x="6096003" y="2963742"/>
            <a:ext cx="1854954" cy="111298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Arial" panose="020B0604020202020204" pitchFamily="34" charset="0"/>
                <a:cs typeface="Arial" panose="020B0604020202020204" pitchFamily="34" charset="0"/>
              </a:rPr>
              <a:t>Consumo de energía final (CEF)</a:t>
            </a:r>
          </a:p>
          <a:p>
            <a:pPr algn="r"/>
            <a:r>
              <a:rPr lang="en-GB" sz="1400" b="0">
                <a:latin typeface="Arial" panose="020B0604020202020204" pitchFamily="34" charset="0"/>
                <a:cs typeface="Arial" panose="020B0604020202020204" pitchFamily="34" charset="0"/>
              </a:rPr>
              <a:t>4 toneladas de carbón</a:t>
            </a:r>
          </a:p>
          <a:p>
            <a:pPr algn="r"/>
            <a:r>
              <a:rPr lang="en-GB" sz="1400" b="0">
                <a:latin typeface="Arial" panose="020B0604020202020204" pitchFamily="34" charset="0"/>
                <a:cs typeface="Arial" panose="020B0604020202020204" pitchFamily="34" charset="0"/>
              </a:rPr>
              <a:t>100 Giga joules</a:t>
            </a:r>
            <a:endParaRPr lang="en-US" sz="1400" b="0">
              <a:latin typeface="Arial" panose="020B0604020202020204" pitchFamily="34" charset="0"/>
              <a:cs typeface="Arial" panose="020B0604020202020204" pitchFamily="34" charset="0"/>
            </a:endParaRPr>
          </a:p>
        </p:txBody>
      </p:sp>
      <p:sp>
        <p:nvSpPr>
          <p:cNvPr id="17" name="TextBox 5">
            <a:extLst>
              <a:ext uri="{FF2B5EF4-FFF2-40B4-BE49-F238E27FC236}">
                <a16:creationId xmlns:a16="http://schemas.microsoft.com/office/drawing/2014/main" id="{86401A86-7CD8-494F-AEB1-BC934B0B5C8D}"/>
              </a:ext>
            </a:extLst>
          </p:cNvPr>
          <p:cNvSpPr txBox="1">
            <a:spLocks noChangeArrowheads="1"/>
          </p:cNvSpPr>
          <p:nvPr/>
        </p:nvSpPr>
        <p:spPr bwMode="auto">
          <a:xfrm>
            <a:off x="6096000" y="4551182"/>
            <a:ext cx="1854957" cy="1112988"/>
          </a:xfrm>
          <a:prstGeom prst="rect">
            <a:avLst/>
          </a:prstGeom>
          <a:noFill/>
          <a:ln>
            <a:no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Arial" panose="020B0604020202020204" pitchFamily="34" charset="0"/>
                <a:cs typeface="Arial" panose="020B0604020202020204" pitchFamily="34" charset="0"/>
              </a:rPr>
              <a:t>Energía útil (UED)</a:t>
            </a:r>
          </a:p>
          <a:p>
            <a:pPr algn="r"/>
            <a:r>
              <a:rPr lang="en-US" sz="1400" b="0">
                <a:latin typeface="Arial" panose="020B0604020202020204" pitchFamily="34" charset="0"/>
                <a:cs typeface="Arial" panose="020B0604020202020204" pitchFamily="34" charset="0"/>
              </a:rPr>
              <a:t>50 m</a:t>
            </a:r>
            <a:r>
              <a:rPr lang="en-US" sz="1400" b="0" baseline="30000">
                <a:latin typeface="Arial" panose="020B0604020202020204" pitchFamily="34" charset="0"/>
                <a:cs typeface="Arial" panose="020B0604020202020204" pitchFamily="34" charset="0"/>
              </a:rPr>
              <a:t>3</a:t>
            </a:r>
            <a:r>
              <a:rPr lang="en-US" sz="1400" b="0">
                <a:latin typeface="Arial" panose="020B0604020202020204" pitchFamily="34" charset="0"/>
                <a:cs typeface="Arial" panose="020B0604020202020204" pitchFamily="34" charset="0"/>
              </a:rPr>
              <a:t> vapor</a:t>
            </a:r>
          </a:p>
          <a:p>
            <a:pPr algn="r"/>
            <a:r>
              <a:rPr lang="en-US" sz="1400" b="0">
                <a:latin typeface="Arial" panose="020B0604020202020204" pitchFamily="34" charset="0"/>
                <a:cs typeface="Arial" panose="020B0604020202020204" pitchFamily="34" charset="0"/>
              </a:rPr>
              <a:t>70 Giga joules</a:t>
            </a:r>
          </a:p>
        </p:txBody>
      </p:sp>
      <p:cxnSp>
        <p:nvCxnSpPr>
          <p:cNvPr id="26" name="Straight Arrow Connector 25">
            <a:extLst>
              <a:ext uri="{FF2B5EF4-FFF2-40B4-BE49-F238E27FC236}">
                <a16:creationId xmlns:a16="http://schemas.microsoft.com/office/drawing/2014/main" id="{A2C758A0-04BA-EF44-A875-C102A7194B3E}"/>
              </a:ext>
            </a:extLst>
          </p:cNvPr>
          <p:cNvCxnSpPr>
            <a:cxnSpLocks/>
          </p:cNvCxnSpPr>
          <p:nvPr/>
        </p:nvCxnSpPr>
        <p:spPr>
          <a:xfrm>
            <a:off x="7950957" y="3520237"/>
            <a:ext cx="408715"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3B3A0C2D-204D-3446-BCA0-7D82BCD6AD6F}"/>
              </a:ext>
            </a:extLst>
          </p:cNvPr>
          <p:cNvCxnSpPr>
            <a:cxnSpLocks/>
          </p:cNvCxnSpPr>
          <p:nvPr/>
        </p:nvCxnSpPr>
        <p:spPr>
          <a:xfrm flipH="1" flipV="1">
            <a:off x="7950957" y="5107677"/>
            <a:ext cx="408716"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a:extLst>
              <a:ext uri="{FF2B5EF4-FFF2-40B4-BE49-F238E27FC236}">
                <a16:creationId xmlns:a16="http://schemas.microsoft.com/office/drawing/2014/main" id="{B8BE27F7-4C28-8049-ADC2-F03FFFA9825A}"/>
              </a:ext>
            </a:extLst>
          </p:cNvPr>
          <p:cNvSpPr/>
          <p:nvPr/>
        </p:nvSpPr>
        <p:spPr>
          <a:xfrm>
            <a:off x="8359673" y="5367351"/>
            <a:ext cx="3064500" cy="307777"/>
          </a:xfrm>
          <a:prstGeom prst="rect">
            <a:avLst/>
          </a:prstGeom>
        </p:spPr>
        <p:txBody>
          <a:bodyPr wrap="square">
            <a:spAutoFit/>
          </a:bodyPr>
          <a:lstStyle/>
          <a:p>
            <a:pPr algn="ctr"/>
            <a:r>
              <a:rPr lang="en-GB" sz="1400">
                <a:latin typeface="Arial" panose="020B0604020202020204" pitchFamily="34" charset="0"/>
                <a:cs typeface="Arial" panose="020B0604020202020204" pitchFamily="34" charset="0"/>
              </a:rPr>
              <a:t>Eficiencia termodinámica (η</a:t>
            </a:r>
            <a:r>
              <a:rPr lang="el-GR" sz="1400">
                <a:latin typeface="Arial" panose="020B0604020202020204" pitchFamily="34" charset="0"/>
                <a:cs typeface="Arial" panose="020B0604020202020204" pitchFamily="34" charset="0"/>
              </a:rPr>
              <a:t>) 70%</a:t>
            </a:r>
          </a:p>
        </p:txBody>
      </p:sp>
      <p:pic>
        <p:nvPicPr>
          <p:cNvPr id="4" name="Picture 3" descr="A picture containing projector, control panel&#10;&#10;Description automatically generated">
            <a:extLst>
              <a:ext uri="{FF2B5EF4-FFF2-40B4-BE49-F238E27FC236}">
                <a16:creationId xmlns:a16="http://schemas.microsoft.com/office/drawing/2014/main" id="{8D46F873-6CD4-C744-9B10-CCCACC65D2E0}"/>
              </a:ext>
            </a:extLst>
          </p:cNvPr>
          <p:cNvPicPr>
            <a:picLocks noChangeAspect="1"/>
          </p:cNvPicPr>
          <p:nvPr/>
        </p:nvPicPr>
        <p:blipFill rotWithShape="1">
          <a:blip r:embed="rId6"/>
          <a:srcRect l="9071"/>
          <a:stretch/>
        </p:blipFill>
        <p:spPr>
          <a:xfrm>
            <a:off x="8359673" y="3138247"/>
            <a:ext cx="3064500" cy="2246791"/>
          </a:xfrm>
          <a:prstGeom prst="rect">
            <a:avLst/>
          </a:prstGeom>
        </p:spPr>
      </p:pic>
      <p:sp>
        <p:nvSpPr>
          <p:cNvPr id="18" name="Slide Number Placeholder 5">
            <a:extLst>
              <a:ext uri="{FF2B5EF4-FFF2-40B4-BE49-F238E27FC236}">
                <a16:creationId xmlns:a16="http://schemas.microsoft.com/office/drawing/2014/main" id="{04BE3386-E851-5045-9C97-ED82C9FE56A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6</a:t>
            </a:fld>
            <a:endParaRPr lang="en-US" altLang="en-US" sz="1400" b="1">
              <a:solidFill>
                <a:schemeClr val="bg1"/>
              </a:solidFill>
              <a:latin typeface="Open Sans ExtraBold"/>
              <a:ea typeface="Open Sans ExtraBold"/>
              <a:cs typeface="Open Sans ExtraBold"/>
            </a:endParaRPr>
          </a:p>
        </p:txBody>
      </p:sp>
      <p:sp>
        <p:nvSpPr>
          <p:cNvPr id="33" name="Freeform 32">
            <a:extLst>
              <a:ext uri="{FF2B5EF4-FFF2-40B4-BE49-F238E27FC236}">
                <a16:creationId xmlns:a16="http://schemas.microsoft.com/office/drawing/2014/main" id="{DEFA7A53-12F9-DE41-A93C-D99F3F70C67C}"/>
              </a:ext>
            </a:extLst>
          </p:cNvPr>
          <p:cNvSpPr/>
          <p:nvPr/>
        </p:nvSpPr>
        <p:spPr>
          <a:xfrm>
            <a:off x="501904" y="1533371"/>
            <a:ext cx="2285218" cy="764352"/>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err="1">
                <a:latin typeface="Arial" panose="020B0604020202020204" pitchFamily="34" charset="0"/>
                <a:cs typeface="Arial" panose="020B0604020202020204" pitchFamily="34" charset="0"/>
              </a:rPr>
              <a:t>Reservas</a:t>
            </a:r>
            <a:r>
              <a:rPr lang="en-GB" sz="1600" dirty="0">
                <a:latin typeface="Arial" panose="020B0604020202020204" pitchFamily="34" charset="0"/>
                <a:cs typeface="Arial" panose="020B0604020202020204" pitchFamily="34" charset="0"/>
              </a:rPr>
              <a:t> y </a:t>
            </a:r>
            <a:r>
              <a:rPr lang="en-GB" sz="1600" dirty="0" err="1">
                <a:latin typeface="Arial" panose="020B0604020202020204" pitchFamily="34" charset="0"/>
                <a:cs typeface="Arial" panose="020B0604020202020204" pitchFamily="34" charset="0"/>
              </a:rPr>
              <a:t>recursos</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energéticos</a:t>
            </a:r>
            <a:endParaRPr lang="en-GB" sz="1600" dirty="0">
              <a:latin typeface="Arial" panose="020B0604020202020204" pitchFamily="34" charset="0"/>
              <a:cs typeface="Arial" panose="020B0604020202020204" pitchFamily="34" charset="0"/>
            </a:endParaRPr>
          </a:p>
        </p:txBody>
      </p:sp>
      <p:sp>
        <p:nvSpPr>
          <p:cNvPr id="34" name="Freeform 33">
            <a:extLst>
              <a:ext uri="{FF2B5EF4-FFF2-40B4-BE49-F238E27FC236}">
                <a16:creationId xmlns:a16="http://schemas.microsoft.com/office/drawing/2014/main" id="{1CB36235-1CAA-5F43-8088-6D6887C7628F}"/>
              </a:ext>
            </a:extLst>
          </p:cNvPr>
          <p:cNvSpPr/>
          <p:nvPr/>
        </p:nvSpPr>
        <p:spPr>
          <a:xfrm>
            <a:off x="2134350" y="1533371"/>
            <a:ext cx="2285218" cy="764352"/>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primaria</a:t>
            </a:r>
          </a:p>
        </p:txBody>
      </p:sp>
      <p:sp>
        <p:nvSpPr>
          <p:cNvPr id="35" name="Freeform 34">
            <a:extLst>
              <a:ext uri="{FF2B5EF4-FFF2-40B4-BE49-F238E27FC236}">
                <a16:creationId xmlns:a16="http://schemas.microsoft.com/office/drawing/2014/main" id="{97E951AB-29FF-8141-83C0-DA64F4499CD9}"/>
              </a:ext>
            </a:extLst>
          </p:cNvPr>
          <p:cNvSpPr/>
          <p:nvPr/>
        </p:nvSpPr>
        <p:spPr>
          <a:xfrm>
            <a:off x="3766797" y="1533371"/>
            <a:ext cx="2285218" cy="764352"/>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secundaria</a:t>
            </a:r>
          </a:p>
        </p:txBody>
      </p:sp>
      <p:sp>
        <p:nvSpPr>
          <p:cNvPr id="36" name="Freeform 35">
            <a:extLst>
              <a:ext uri="{FF2B5EF4-FFF2-40B4-BE49-F238E27FC236}">
                <a16:creationId xmlns:a16="http://schemas.microsoft.com/office/drawing/2014/main" id="{F46A5799-9179-CE44-BE8D-BEF6AB023647}"/>
              </a:ext>
            </a:extLst>
          </p:cNvPr>
          <p:cNvSpPr/>
          <p:nvPr/>
        </p:nvSpPr>
        <p:spPr>
          <a:xfrm>
            <a:off x="5399244" y="1533371"/>
            <a:ext cx="2285218" cy="764352"/>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final</a:t>
            </a:r>
          </a:p>
        </p:txBody>
      </p:sp>
      <p:sp>
        <p:nvSpPr>
          <p:cNvPr id="37" name="Freeform 36">
            <a:extLst>
              <a:ext uri="{FF2B5EF4-FFF2-40B4-BE49-F238E27FC236}">
                <a16:creationId xmlns:a16="http://schemas.microsoft.com/office/drawing/2014/main" id="{8EAEFB63-91C8-1E43-9580-EC334B02B082}"/>
              </a:ext>
            </a:extLst>
          </p:cNvPr>
          <p:cNvSpPr/>
          <p:nvPr/>
        </p:nvSpPr>
        <p:spPr>
          <a:xfrm>
            <a:off x="7031690" y="1533371"/>
            <a:ext cx="2285218" cy="764352"/>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Energía útil</a:t>
            </a:r>
          </a:p>
        </p:txBody>
      </p:sp>
      <p:sp>
        <p:nvSpPr>
          <p:cNvPr id="38" name="Freeform 37">
            <a:extLst>
              <a:ext uri="{FF2B5EF4-FFF2-40B4-BE49-F238E27FC236}">
                <a16:creationId xmlns:a16="http://schemas.microsoft.com/office/drawing/2014/main" id="{108E8D29-A538-B64B-9FF6-5318526BDB90}"/>
              </a:ext>
            </a:extLst>
          </p:cNvPr>
          <p:cNvSpPr/>
          <p:nvPr/>
        </p:nvSpPr>
        <p:spPr>
          <a:xfrm>
            <a:off x="8664137" y="1533371"/>
            <a:ext cx="2285218" cy="764352"/>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Producto / Servicio</a:t>
            </a:r>
          </a:p>
        </p:txBody>
      </p:sp>
      <p:sp>
        <p:nvSpPr>
          <p:cNvPr id="39" name="Google Shape;113;p16">
            <a:extLst>
              <a:ext uri="{FF2B5EF4-FFF2-40B4-BE49-F238E27FC236}">
                <a16:creationId xmlns:a16="http://schemas.microsoft.com/office/drawing/2014/main" id="{C5B5E67C-342B-F846-ACB1-740A165FE2CE}"/>
              </a:ext>
            </a:extLst>
          </p:cNvPr>
          <p:cNvSpPr txBox="1">
            <a:spLocks noGrp="1"/>
          </p:cNvSpPr>
          <p:nvPr>
            <p:ph type="title"/>
          </p:nvPr>
        </p:nvSpPr>
        <p:spPr>
          <a:xfrm>
            <a:off x="510689" y="-123929"/>
            <a:ext cx="9219450"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Arial" panose="020B0604020202020204" pitchFamily="34" charset="0"/>
                <a:cs typeface="Arial" panose="020B0604020202020204" pitchFamily="34" charset="0"/>
              </a:rPr>
              <a:t>Clase 3.1 - Terminología de la energía</a:t>
            </a:r>
            <a:endParaRPr dirty="0">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143A9031-E9E4-104F-9678-2F5E514DD86D}"/>
              </a:ext>
            </a:extLst>
          </p:cNvPr>
          <p:cNvSpPr/>
          <p:nvPr/>
        </p:nvSpPr>
        <p:spPr>
          <a:xfrm>
            <a:off x="10273380" y="1320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 name="Track7_Lecture3_Slide6.mp3" descr="Track7_Lecture3_Slide6.mp3">
            <a:hlinkClick r:id="" action="ppaction://media"/>
            <a:extLst>
              <a:ext uri="{FF2B5EF4-FFF2-40B4-BE49-F238E27FC236}">
                <a16:creationId xmlns:a16="http://schemas.microsoft.com/office/drawing/2014/main" id="{492F389B-FFEF-2148-B978-56A9DBD666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37828" y="203415"/>
            <a:ext cx="812800" cy="812800"/>
          </a:xfrm>
          <a:prstGeom prst="rect">
            <a:avLst/>
          </a:prstGeom>
        </p:spPr>
      </p:pic>
    </p:spTree>
    <p:extLst>
      <p:ext uri="{BB962C8B-B14F-4D97-AF65-F5344CB8AC3E}">
        <p14:creationId xmlns:p14="http://schemas.microsoft.com/office/powerpoint/2010/main" val="13632551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38200" y="2835894"/>
            <a:ext cx="10130232" cy="3707662"/>
          </a:xfrm>
          <a:prstGeom prst="rect">
            <a:avLst/>
          </a:prstGeom>
          <a:noFill/>
          <a:ln>
            <a:noFill/>
          </a:ln>
        </p:spPr>
        <p:txBody>
          <a:bodyPr spcFirstLastPara="1" wrap="square" lIns="121900" tIns="60933" rIns="121900" bIns="60933" anchor="t" anchorCtr="0">
            <a:noAutofit/>
          </a:bodyPr>
          <a:lstStyle/>
          <a:p>
            <a:pPr marL="101598">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Producto/servicio prestado</a:t>
            </a:r>
            <a:endParaRPr lang="en-GB" sz="2000" dirty="0">
              <a:latin typeface="Arial" panose="020B0604020202020204" pitchFamily="34" charset="0"/>
              <a:ea typeface="Open Sans" panose="020B0606030504020204" pitchFamily="34" charset="0"/>
              <a:cs typeface="Arial" panose="020B0604020202020204" pitchFamily="34" charset="0"/>
              <a:sym typeface="Calibri"/>
            </a:endParaRP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El uso final para el que se consume la energía</a:t>
            </a: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Desplazamientos (vehículos-km recorridos)</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Kilómetros recorridos por los automóviles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Toneladas de producción de acero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Superficie de los edificios que se calientan o enfrían</a:t>
            </a:r>
            <a:endParaRPr lang="en-GB" sz="2000" dirty="0">
              <a:latin typeface="Arial" panose="020B0604020202020204" pitchFamily="34" charset="0"/>
              <a:ea typeface="Open Sans" panose="020B0606030504020204" pitchFamily="34" charset="0"/>
              <a:cs typeface="Arial" panose="020B0604020202020204" pitchFamily="34" charset="0"/>
            </a:endParaRPr>
          </a:p>
          <a:p>
            <a:pPr marL="609585" indent="-507987">
              <a:lnSpc>
                <a:spcPct val="90000"/>
              </a:lnSpc>
              <a:buSzPts val="1600"/>
              <a:buFont typeface="Arial"/>
              <a:buChar char="•"/>
            </a:pPr>
            <a:endParaRPr lang="en-GB" sz="2133" dirty="0">
              <a:latin typeface="Arial" panose="020B0604020202020204" pitchFamily="34" charset="0"/>
              <a:cs typeface="Arial" panose="020B0604020202020204" pitchFamily="34" charset="0"/>
            </a:endParaRPr>
          </a:p>
        </p:txBody>
      </p:sp>
      <p:pic>
        <p:nvPicPr>
          <p:cNvPr id="3" name="Graphic 2" descr="Crane outline">
            <a:extLst>
              <a:ext uri="{FF2B5EF4-FFF2-40B4-BE49-F238E27FC236}">
                <a16:creationId xmlns:a16="http://schemas.microsoft.com/office/drawing/2014/main" id="{BC4BADD2-37F1-0340-B645-29B46171DD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9725" y="4255334"/>
            <a:ext cx="1219200" cy="1219200"/>
          </a:xfrm>
          <a:prstGeom prst="rect">
            <a:avLst/>
          </a:prstGeom>
        </p:spPr>
      </p:pic>
      <p:pic>
        <p:nvPicPr>
          <p:cNvPr id="5" name="Graphic 4" descr="Building with solid fill">
            <a:extLst>
              <a:ext uri="{FF2B5EF4-FFF2-40B4-BE49-F238E27FC236}">
                <a16:creationId xmlns:a16="http://schemas.microsoft.com/office/drawing/2014/main" id="{AB8CEB3F-A437-5F45-8229-14BC53EF77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8349" y="3470525"/>
            <a:ext cx="1219200" cy="1219200"/>
          </a:xfrm>
          <a:prstGeom prst="rect">
            <a:avLst/>
          </a:prstGeom>
        </p:spPr>
      </p:pic>
      <p:pic>
        <p:nvPicPr>
          <p:cNvPr id="7" name="Graphic 6" descr="Car with solid fill">
            <a:extLst>
              <a:ext uri="{FF2B5EF4-FFF2-40B4-BE49-F238E27FC236}">
                <a16:creationId xmlns:a16="http://schemas.microsoft.com/office/drawing/2014/main" id="{106A3CCA-0F2B-2746-BE03-3DDF6A534D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49725" y="2632901"/>
            <a:ext cx="1219200" cy="1219200"/>
          </a:xfrm>
          <a:prstGeom prst="rect">
            <a:avLst/>
          </a:prstGeom>
        </p:spPr>
      </p:pic>
      <p:sp>
        <p:nvSpPr>
          <p:cNvPr id="15" name="Slide Number Placeholder 5">
            <a:extLst>
              <a:ext uri="{FF2B5EF4-FFF2-40B4-BE49-F238E27FC236}">
                <a16:creationId xmlns:a16="http://schemas.microsoft.com/office/drawing/2014/main" id="{958AE8B2-848C-1E4A-AC3F-BE083B1B483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7</a:t>
            </a:fld>
            <a:endParaRPr lang="en-US" altLang="en-US" sz="1400" b="1">
              <a:solidFill>
                <a:schemeClr val="bg1"/>
              </a:solidFill>
              <a:latin typeface="Open Sans ExtraBold"/>
              <a:ea typeface="Open Sans ExtraBold"/>
              <a:cs typeface="Open Sans ExtraBold"/>
            </a:endParaRPr>
          </a:p>
        </p:txBody>
      </p:sp>
      <p:sp>
        <p:nvSpPr>
          <p:cNvPr id="28" name="Freeform 27">
            <a:extLst>
              <a:ext uri="{FF2B5EF4-FFF2-40B4-BE49-F238E27FC236}">
                <a16:creationId xmlns:a16="http://schemas.microsoft.com/office/drawing/2014/main" id="{29B67A4D-7465-794F-B791-DF536DE74951}"/>
              </a:ext>
            </a:extLst>
          </p:cNvPr>
          <p:cNvSpPr/>
          <p:nvPr/>
        </p:nvSpPr>
        <p:spPr>
          <a:xfrm>
            <a:off x="501903" y="1556031"/>
            <a:ext cx="2085925" cy="95552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Arial" panose="020B0604020202020204" pitchFamily="34" charset="0"/>
                <a:cs typeface="Arial" panose="020B0604020202020204" pitchFamily="34" charset="0"/>
              </a:rPr>
              <a:t>Reservas y recursos energéticos</a:t>
            </a:r>
          </a:p>
        </p:txBody>
      </p:sp>
      <p:sp>
        <p:nvSpPr>
          <p:cNvPr id="29" name="Freeform 28">
            <a:extLst>
              <a:ext uri="{FF2B5EF4-FFF2-40B4-BE49-F238E27FC236}">
                <a16:creationId xmlns:a16="http://schemas.microsoft.com/office/drawing/2014/main" id="{DE6E608A-F886-0A46-B174-433324C1A298}"/>
              </a:ext>
            </a:extLst>
          </p:cNvPr>
          <p:cNvSpPr/>
          <p:nvPr/>
        </p:nvSpPr>
        <p:spPr>
          <a:xfrm>
            <a:off x="2134349" y="1556031"/>
            <a:ext cx="2085925" cy="95552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Arial" panose="020B0604020202020204" pitchFamily="34" charset="0"/>
                <a:cs typeface="Arial" panose="020B0604020202020204" pitchFamily="34" charset="0"/>
              </a:rPr>
              <a:t>Energía primaria</a:t>
            </a:r>
          </a:p>
        </p:txBody>
      </p:sp>
      <p:sp>
        <p:nvSpPr>
          <p:cNvPr id="30" name="Freeform 29">
            <a:extLst>
              <a:ext uri="{FF2B5EF4-FFF2-40B4-BE49-F238E27FC236}">
                <a16:creationId xmlns:a16="http://schemas.microsoft.com/office/drawing/2014/main" id="{52902948-B66E-A84B-B0CD-DA25C45972C3}"/>
              </a:ext>
            </a:extLst>
          </p:cNvPr>
          <p:cNvSpPr/>
          <p:nvPr/>
        </p:nvSpPr>
        <p:spPr>
          <a:xfrm>
            <a:off x="3766796" y="1556031"/>
            <a:ext cx="2085925" cy="95552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Arial" panose="020B0604020202020204" pitchFamily="34" charset="0"/>
                <a:cs typeface="Arial" panose="020B0604020202020204" pitchFamily="34" charset="0"/>
              </a:rPr>
              <a:t>Energía secundaria</a:t>
            </a:r>
          </a:p>
        </p:txBody>
      </p:sp>
      <p:sp>
        <p:nvSpPr>
          <p:cNvPr id="31" name="Freeform 30">
            <a:extLst>
              <a:ext uri="{FF2B5EF4-FFF2-40B4-BE49-F238E27FC236}">
                <a16:creationId xmlns:a16="http://schemas.microsoft.com/office/drawing/2014/main" id="{8A48B808-770B-0943-BF3A-4A820F784437}"/>
              </a:ext>
            </a:extLst>
          </p:cNvPr>
          <p:cNvSpPr/>
          <p:nvPr/>
        </p:nvSpPr>
        <p:spPr>
          <a:xfrm>
            <a:off x="5399243" y="1556031"/>
            <a:ext cx="2085925" cy="95552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Arial" panose="020B0604020202020204" pitchFamily="34" charset="0"/>
                <a:cs typeface="Arial" panose="020B0604020202020204" pitchFamily="34" charset="0"/>
              </a:rPr>
              <a:t>Energía final</a:t>
            </a:r>
          </a:p>
        </p:txBody>
      </p:sp>
      <p:sp>
        <p:nvSpPr>
          <p:cNvPr id="32" name="Freeform 31">
            <a:extLst>
              <a:ext uri="{FF2B5EF4-FFF2-40B4-BE49-F238E27FC236}">
                <a16:creationId xmlns:a16="http://schemas.microsoft.com/office/drawing/2014/main" id="{66495C9D-7176-A644-92EC-F5B9271A325A}"/>
              </a:ext>
            </a:extLst>
          </p:cNvPr>
          <p:cNvSpPr/>
          <p:nvPr/>
        </p:nvSpPr>
        <p:spPr>
          <a:xfrm>
            <a:off x="7031689" y="1556031"/>
            <a:ext cx="2085925" cy="95552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Arial" panose="020B0604020202020204" pitchFamily="34" charset="0"/>
                <a:cs typeface="Arial" panose="020B0604020202020204" pitchFamily="34" charset="0"/>
              </a:rPr>
              <a:t>Energía útil</a:t>
            </a:r>
          </a:p>
        </p:txBody>
      </p:sp>
      <p:sp>
        <p:nvSpPr>
          <p:cNvPr id="33" name="Freeform 32">
            <a:extLst>
              <a:ext uri="{FF2B5EF4-FFF2-40B4-BE49-F238E27FC236}">
                <a16:creationId xmlns:a16="http://schemas.microsoft.com/office/drawing/2014/main" id="{6C75A832-5183-F842-8B40-B416FB9614C0}"/>
              </a:ext>
            </a:extLst>
          </p:cNvPr>
          <p:cNvSpPr/>
          <p:nvPr/>
        </p:nvSpPr>
        <p:spPr>
          <a:xfrm>
            <a:off x="8664136" y="1556031"/>
            <a:ext cx="2085925" cy="955529"/>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Arial" panose="020B0604020202020204" pitchFamily="34" charset="0"/>
                <a:cs typeface="Arial" panose="020B0604020202020204" pitchFamily="34" charset="0"/>
              </a:rPr>
              <a:t>Producto / Servicio</a:t>
            </a:r>
          </a:p>
        </p:txBody>
      </p:sp>
      <p:sp>
        <p:nvSpPr>
          <p:cNvPr id="34" name="Google Shape;113;p16">
            <a:extLst>
              <a:ext uri="{FF2B5EF4-FFF2-40B4-BE49-F238E27FC236}">
                <a16:creationId xmlns:a16="http://schemas.microsoft.com/office/drawing/2014/main" id="{CF770CB4-6B6F-F547-B25E-5706F6280280}"/>
              </a:ext>
            </a:extLst>
          </p:cNvPr>
          <p:cNvSpPr txBox="1">
            <a:spLocks noGrp="1"/>
          </p:cNvSpPr>
          <p:nvPr>
            <p:ph type="title"/>
          </p:nvPr>
        </p:nvSpPr>
        <p:spPr>
          <a:xfrm>
            <a:off x="838200" y="230469"/>
            <a:ext cx="7523922"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Arial" panose="020B0604020202020204" pitchFamily="34" charset="0"/>
                <a:cs typeface="Arial" panose="020B0604020202020204" pitchFamily="34" charset="0"/>
              </a:rPr>
              <a:t>Clase 3.1 - Terminología de la energía</a:t>
            </a:r>
            <a:endParaRPr dirty="0">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30BFDC22-8CC8-E849-BA83-9B3B8C2CCF29}"/>
              </a:ext>
            </a:extLst>
          </p:cNvPr>
          <p:cNvSpPr/>
          <p:nvPr/>
        </p:nvSpPr>
        <p:spPr>
          <a:xfrm>
            <a:off x="10154372" y="372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7.mp3" descr="Track7_Lecture3_Slide7.mp3">
            <a:hlinkClick r:id="" action="ppaction://media"/>
            <a:extLst>
              <a:ext uri="{FF2B5EF4-FFF2-40B4-BE49-F238E27FC236}">
                <a16:creationId xmlns:a16="http://schemas.microsoft.com/office/drawing/2014/main" id="{D3E5580C-D1AE-8D4F-AADF-5BA7B3A49CB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25737" y="108601"/>
            <a:ext cx="812800" cy="812800"/>
          </a:xfrm>
          <a:prstGeom prst="rect">
            <a:avLst/>
          </a:prstGeom>
        </p:spPr>
      </p:pic>
    </p:spTree>
    <p:extLst>
      <p:ext uri="{BB962C8B-B14F-4D97-AF65-F5344CB8AC3E}">
        <p14:creationId xmlns:p14="http://schemas.microsoft.com/office/powerpoint/2010/main" val="4599672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41" name="Google Shape;113;p16">
            <a:extLst>
              <a:ext uri="{FF2B5EF4-FFF2-40B4-BE49-F238E27FC236}">
                <a16:creationId xmlns:a16="http://schemas.microsoft.com/office/drawing/2014/main" id="{45F217F7-FC8A-8246-B279-68122DCCF3B4}"/>
              </a:ext>
            </a:extLst>
          </p:cNvPr>
          <p:cNvSpPr txBox="1">
            <a:spLocks noGrp="1"/>
          </p:cNvSpPr>
          <p:nvPr>
            <p:ph type="title"/>
          </p:nvPr>
        </p:nvSpPr>
        <p:spPr>
          <a:xfrm>
            <a:off x="838200" y="207808"/>
            <a:ext cx="10515600" cy="1325563"/>
          </a:xfrm>
        </p:spPr>
        <p:txBody>
          <a:bodyPr spcFirstLastPara="1" vert="horz" wrap="square" lIns="121900" tIns="121900" rIns="121900" bIns="121900" numCol="1" anchor="b" anchorCtr="0" compatLnSpc="1">
            <a:prstTxWarp prst="textNoShape">
              <a:avLst/>
            </a:prstTxWarp>
            <a:normAutofit/>
          </a:bodyPr>
          <a:lstStyle/>
          <a:p>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3.2 - La </a:t>
            </a:r>
            <a:r>
              <a:rPr lang="en-GB" dirty="0" err="1">
                <a:latin typeface="Arial" panose="020B0604020202020204" pitchFamily="34" charset="0"/>
                <a:cs typeface="Arial" panose="020B0604020202020204" pitchFamily="34" charset="0"/>
              </a:rPr>
              <a:t>cadena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energética</a:t>
            </a:r>
            <a:endParaRPr lang="en-GB" dirty="0">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CC0B3BDB-731B-D749-96EF-9A02E56F0F8D}"/>
              </a:ext>
            </a:extLst>
          </p:cNvPr>
          <p:cNvSpPr>
            <a:spLocks noGrp="1"/>
          </p:cNvSpPr>
          <p:nvPr>
            <p:ph type="body" idx="13"/>
          </p:nvPr>
        </p:nvSpPr>
        <p:spPr>
          <a:xfrm>
            <a:off x="705786" y="1533371"/>
            <a:ext cx="10251600" cy="4262298"/>
          </a:xfrm>
        </p:spPr>
        <p:txBody>
          <a:bodyPr/>
          <a:lstStyle/>
          <a:p>
            <a:pPr marL="194310"/>
            <a:r>
              <a:rPr lang="en-GB" b="1" dirty="0">
                <a:solidFill>
                  <a:schemeClr val="accent5">
                    <a:lumMod val="60000"/>
                    <a:lumOff val="40000"/>
                  </a:schemeClr>
                </a:solidFill>
                <a:latin typeface="Arial" panose="020B0604020202020204" pitchFamily="34" charset="0"/>
                <a:cs typeface="Arial" panose="020B0604020202020204" pitchFamily="34" charset="0"/>
              </a:rPr>
              <a:t>Los componentes del sistema energético</a:t>
            </a:r>
            <a:endParaRPr lang="en-GB" dirty="0">
              <a:solidFill>
                <a:schemeClr val="accent5">
                  <a:lumMod val="60000"/>
                  <a:lumOff val="40000"/>
                </a:schemeClr>
              </a:solidFill>
              <a:latin typeface="Arial" panose="020B0604020202020204" pitchFamily="34" charset="0"/>
              <a:cs typeface="Arial" panose="020B0604020202020204" pitchFamily="34" charset="0"/>
            </a:endParaRPr>
          </a:p>
          <a:p>
            <a:pPr marL="194310"/>
            <a:r>
              <a:rPr lang="en-GB" dirty="0">
                <a:latin typeface="Arial" panose="020B0604020202020204" pitchFamily="34" charset="0"/>
                <a:cs typeface="Arial" panose="020B0604020202020204" pitchFamily="34" charset="0"/>
              </a:rPr>
              <a:t>... están unidos por la cadena energética</a:t>
            </a:r>
          </a:p>
        </p:txBody>
      </p:sp>
      <p:sp>
        <p:nvSpPr>
          <p:cNvPr id="13" name="Text Box 7">
            <a:extLst>
              <a:ext uri="{FF2B5EF4-FFF2-40B4-BE49-F238E27FC236}">
                <a16:creationId xmlns:a16="http://schemas.microsoft.com/office/drawing/2014/main" id="{3581B2DA-F69F-4C42-901C-06D79FF525C4}"/>
              </a:ext>
            </a:extLst>
          </p:cNvPr>
          <p:cNvSpPr txBox="1">
            <a:spLocks noChangeArrowheads="1"/>
          </p:cNvSpPr>
          <p:nvPr/>
        </p:nvSpPr>
        <p:spPr bwMode="auto">
          <a:xfrm>
            <a:off x="1020914"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Mío, Bueno, Importación</a:t>
            </a:r>
          </a:p>
        </p:txBody>
      </p:sp>
      <p:sp>
        <p:nvSpPr>
          <p:cNvPr id="14" name="Text Box 8">
            <a:extLst>
              <a:ext uri="{FF2B5EF4-FFF2-40B4-BE49-F238E27FC236}">
                <a16:creationId xmlns:a16="http://schemas.microsoft.com/office/drawing/2014/main" id="{E070133E-84DD-1749-AEA6-FC3F30566B24}"/>
              </a:ext>
            </a:extLst>
          </p:cNvPr>
          <p:cNvSpPr txBox="1">
            <a:spLocks noChangeArrowheads="1"/>
          </p:cNvSpPr>
          <p:nvPr/>
        </p:nvSpPr>
        <p:spPr bwMode="auto">
          <a:xfrm>
            <a:off x="3670090" y="2674697"/>
            <a:ext cx="159563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Planta eléctrica, refinería</a:t>
            </a:r>
          </a:p>
        </p:txBody>
      </p:sp>
      <p:sp>
        <p:nvSpPr>
          <p:cNvPr id="15" name="Text Box 9">
            <a:extLst>
              <a:ext uri="{FF2B5EF4-FFF2-40B4-BE49-F238E27FC236}">
                <a16:creationId xmlns:a16="http://schemas.microsoft.com/office/drawing/2014/main" id="{D1400C63-A727-4745-A46F-A86ED44518CA}"/>
              </a:ext>
            </a:extLst>
          </p:cNvPr>
          <p:cNvSpPr txBox="1">
            <a:spLocks noChangeArrowheads="1"/>
          </p:cNvSpPr>
          <p:nvPr/>
        </p:nvSpPr>
        <p:spPr bwMode="auto">
          <a:xfrm>
            <a:off x="8753995" y="2769296"/>
            <a:ext cx="2133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Consumidor</a:t>
            </a:r>
          </a:p>
        </p:txBody>
      </p:sp>
      <p:sp>
        <p:nvSpPr>
          <p:cNvPr id="16" name="AutoShape 20">
            <a:extLst>
              <a:ext uri="{FF2B5EF4-FFF2-40B4-BE49-F238E27FC236}">
                <a16:creationId xmlns:a16="http://schemas.microsoft.com/office/drawing/2014/main" id="{75F62B75-3054-F547-992A-A6CC9B3D4FC7}"/>
              </a:ext>
            </a:extLst>
          </p:cNvPr>
          <p:cNvSpPr>
            <a:spLocks noChangeArrowheads="1"/>
          </p:cNvSpPr>
          <p:nvPr/>
        </p:nvSpPr>
        <p:spPr bwMode="auto">
          <a:xfrm>
            <a:off x="2430243" y="368541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sp>
        <p:nvSpPr>
          <p:cNvPr id="17" name="Text Box 22">
            <a:extLst>
              <a:ext uri="{FF2B5EF4-FFF2-40B4-BE49-F238E27FC236}">
                <a16:creationId xmlns:a16="http://schemas.microsoft.com/office/drawing/2014/main" id="{26A3C52F-53FB-A04A-8627-05CE7E0D0FA5}"/>
              </a:ext>
            </a:extLst>
          </p:cNvPr>
          <p:cNvSpPr txBox="1">
            <a:spLocks noChangeArrowheads="1"/>
          </p:cNvSpPr>
          <p:nvPr/>
        </p:nvSpPr>
        <p:spPr bwMode="auto">
          <a:xfrm>
            <a:off x="2641201" y="4988886"/>
            <a:ext cx="14995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solidFill>
                  <a:srgbClr val="C00000"/>
                </a:solidFill>
                <a:latin typeface="Arial" panose="020B0604020202020204" pitchFamily="34" charset="0"/>
                <a:cs typeface="Arial" panose="020B0604020202020204" pitchFamily="34" charset="0"/>
              </a:rPr>
              <a:t>PRIMERO</a:t>
            </a:r>
          </a:p>
        </p:txBody>
      </p:sp>
      <p:sp>
        <p:nvSpPr>
          <p:cNvPr id="18" name="Text Box 23">
            <a:extLst>
              <a:ext uri="{FF2B5EF4-FFF2-40B4-BE49-F238E27FC236}">
                <a16:creationId xmlns:a16="http://schemas.microsoft.com/office/drawing/2014/main" id="{1979F8AE-509E-B044-9CB8-91D34973AF78}"/>
              </a:ext>
            </a:extLst>
          </p:cNvPr>
          <p:cNvSpPr txBox="1">
            <a:spLocks noChangeArrowheads="1"/>
          </p:cNvSpPr>
          <p:nvPr/>
        </p:nvSpPr>
        <p:spPr bwMode="auto">
          <a:xfrm>
            <a:off x="5264093" y="5072016"/>
            <a:ext cx="172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Arial" panose="020B0604020202020204" pitchFamily="34" charset="0"/>
                <a:cs typeface="Arial" panose="020B0604020202020204" pitchFamily="34" charset="0"/>
              </a:rPr>
              <a:t>SECUNDARIO</a:t>
            </a:r>
          </a:p>
        </p:txBody>
      </p:sp>
      <p:sp>
        <p:nvSpPr>
          <p:cNvPr id="19" name="Text Box 24">
            <a:extLst>
              <a:ext uri="{FF2B5EF4-FFF2-40B4-BE49-F238E27FC236}">
                <a16:creationId xmlns:a16="http://schemas.microsoft.com/office/drawing/2014/main" id="{466A2860-86AF-2244-997A-55E2B8259EF8}"/>
              </a:ext>
            </a:extLst>
          </p:cNvPr>
          <p:cNvSpPr txBox="1">
            <a:spLocks noChangeArrowheads="1"/>
          </p:cNvSpPr>
          <p:nvPr/>
        </p:nvSpPr>
        <p:spPr bwMode="auto">
          <a:xfrm>
            <a:off x="8079585" y="5072016"/>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Arial" panose="020B0604020202020204" pitchFamily="34" charset="0"/>
                <a:cs typeface="Arial" panose="020B0604020202020204" pitchFamily="34" charset="0"/>
              </a:rPr>
              <a:t>FINAL</a:t>
            </a:r>
          </a:p>
        </p:txBody>
      </p:sp>
      <p:sp>
        <p:nvSpPr>
          <p:cNvPr id="20" name="Text Box 25">
            <a:extLst>
              <a:ext uri="{FF2B5EF4-FFF2-40B4-BE49-F238E27FC236}">
                <a16:creationId xmlns:a16="http://schemas.microsoft.com/office/drawing/2014/main" id="{A9A6E1CC-3E2B-6F45-8621-6BB0D53B2EC4}"/>
              </a:ext>
            </a:extLst>
          </p:cNvPr>
          <p:cNvSpPr txBox="1">
            <a:spLocks noChangeArrowheads="1"/>
          </p:cNvSpPr>
          <p:nvPr/>
        </p:nvSpPr>
        <p:spPr bwMode="auto">
          <a:xfrm>
            <a:off x="10096702" y="5072016"/>
            <a:ext cx="1246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Arial" panose="020B0604020202020204" pitchFamily="34" charset="0"/>
                <a:cs typeface="Arial" panose="020B0604020202020204" pitchFamily="34" charset="0"/>
              </a:rPr>
              <a:t>ÚTIL</a:t>
            </a:r>
          </a:p>
        </p:txBody>
      </p:sp>
      <p:sp>
        <p:nvSpPr>
          <p:cNvPr id="22" name="Line 27">
            <a:extLst>
              <a:ext uri="{FF2B5EF4-FFF2-40B4-BE49-F238E27FC236}">
                <a16:creationId xmlns:a16="http://schemas.microsoft.com/office/drawing/2014/main" id="{1D658375-22B1-DC44-8167-525C52B14372}"/>
              </a:ext>
            </a:extLst>
          </p:cNvPr>
          <p:cNvSpPr>
            <a:spLocks noChangeShapeType="1"/>
          </p:cNvSpPr>
          <p:nvPr/>
        </p:nvSpPr>
        <p:spPr bwMode="auto">
          <a:xfrm>
            <a:off x="6126433" y="4192487"/>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3" name="Line 28">
            <a:extLst>
              <a:ext uri="{FF2B5EF4-FFF2-40B4-BE49-F238E27FC236}">
                <a16:creationId xmlns:a16="http://schemas.microsoft.com/office/drawing/2014/main" id="{3BE7C20E-EF52-3840-9DAE-A52AE0B40297}"/>
              </a:ext>
            </a:extLst>
          </p:cNvPr>
          <p:cNvSpPr>
            <a:spLocks noChangeShapeType="1"/>
          </p:cNvSpPr>
          <p:nvPr/>
        </p:nvSpPr>
        <p:spPr bwMode="auto">
          <a:xfrm>
            <a:off x="8841585" y="4236376"/>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4" name="Line 29">
            <a:extLst>
              <a:ext uri="{FF2B5EF4-FFF2-40B4-BE49-F238E27FC236}">
                <a16:creationId xmlns:a16="http://schemas.microsoft.com/office/drawing/2014/main" id="{BB4615FD-13A8-F14F-B213-75D728240A94}"/>
              </a:ext>
            </a:extLst>
          </p:cNvPr>
          <p:cNvSpPr>
            <a:spLocks noChangeShapeType="1"/>
          </p:cNvSpPr>
          <p:nvPr/>
        </p:nvSpPr>
        <p:spPr bwMode="auto">
          <a:xfrm>
            <a:off x="10719836" y="4272463"/>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5" name="Line 30">
            <a:extLst>
              <a:ext uri="{FF2B5EF4-FFF2-40B4-BE49-F238E27FC236}">
                <a16:creationId xmlns:a16="http://schemas.microsoft.com/office/drawing/2014/main" id="{646CF6FF-29E2-CE44-883D-67A57542BFA1}"/>
              </a:ext>
            </a:extLst>
          </p:cNvPr>
          <p:cNvSpPr>
            <a:spLocks noChangeShapeType="1"/>
          </p:cNvSpPr>
          <p:nvPr/>
        </p:nvSpPr>
        <p:spPr bwMode="auto">
          <a:xfrm>
            <a:off x="3390955" y="4124885"/>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6" name="Text Box 31">
            <a:extLst>
              <a:ext uri="{FF2B5EF4-FFF2-40B4-BE49-F238E27FC236}">
                <a16:creationId xmlns:a16="http://schemas.microsoft.com/office/drawing/2014/main" id="{DCE16583-640E-434C-A3DB-8EE90FAAE2C2}"/>
              </a:ext>
            </a:extLst>
          </p:cNvPr>
          <p:cNvSpPr txBox="1">
            <a:spLocks noChangeArrowheads="1"/>
          </p:cNvSpPr>
          <p:nvPr/>
        </p:nvSpPr>
        <p:spPr bwMode="auto">
          <a:xfrm>
            <a:off x="3676892" y="4500412"/>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Arial" panose="020B0604020202020204" pitchFamily="34" charset="0"/>
                <a:cs typeface="Arial" panose="020B0604020202020204" pitchFamily="34" charset="0"/>
              </a:rPr>
              <a:t>Conversión</a:t>
            </a:r>
          </a:p>
        </p:txBody>
      </p:sp>
      <p:sp>
        <p:nvSpPr>
          <p:cNvPr id="27" name="Text Box 32">
            <a:extLst>
              <a:ext uri="{FF2B5EF4-FFF2-40B4-BE49-F238E27FC236}">
                <a16:creationId xmlns:a16="http://schemas.microsoft.com/office/drawing/2014/main" id="{B5706CEE-6DDA-F842-B3B4-2BB46F36A340}"/>
              </a:ext>
            </a:extLst>
          </p:cNvPr>
          <p:cNvSpPr txBox="1">
            <a:spLocks noChangeArrowheads="1"/>
          </p:cNvSpPr>
          <p:nvPr/>
        </p:nvSpPr>
        <p:spPr bwMode="auto">
          <a:xfrm>
            <a:off x="9005484" y="4406776"/>
            <a:ext cx="1593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Arial" panose="020B0604020202020204" pitchFamily="34" charset="0"/>
                <a:cs typeface="Arial" panose="020B0604020202020204" pitchFamily="34" charset="0"/>
              </a:rPr>
              <a:t>Conversión final</a:t>
            </a:r>
          </a:p>
        </p:txBody>
      </p:sp>
      <p:sp>
        <p:nvSpPr>
          <p:cNvPr id="28" name="Text Box 33">
            <a:extLst>
              <a:ext uri="{FF2B5EF4-FFF2-40B4-BE49-F238E27FC236}">
                <a16:creationId xmlns:a16="http://schemas.microsoft.com/office/drawing/2014/main" id="{F97FF194-4945-8C43-9718-833BBE9D1C7E}"/>
              </a:ext>
            </a:extLst>
          </p:cNvPr>
          <p:cNvSpPr txBox="1">
            <a:spLocks noChangeArrowheads="1"/>
          </p:cNvSpPr>
          <p:nvPr/>
        </p:nvSpPr>
        <p:spPr bwMode="auto">
          <a:xfrm>
            <a:off x="6256786" y="4498450"/>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Arial" panose="020B0604020202020204" pitchFamily="34" charset="0"/>
                <a:cs typeface="Arial" panose="020B0604020202020204" pitchFamily="34" charset="0"/>
              </a:rPr>
              <a:t>Transmisión</a:t>
            </a:r>
          </a:p>
        </p:txBody>
      </p:sp>
      <p:sp>
        <p:nvSpPr>
          <p:cNvPr id="29" name="Text Box 34">
            <a:extLst>
              <a:ext uri="{FF2B5EF4-FFF2-40B4-BE49-F238E27FC236}">
                <a16:creationId xmlns:a16="http://schemas.microsoft.com/office/drawing/2014/main" id="{AEE952FD-3FF5-FE42-9BC9-03CE251E359E}"/>
              </a:ext>
            </a:extLst>
          </p:cNvPr>
          <p:cNvSpPr txBox="1">
            <a:spLocks noChangeArrowheads="1"/>
          </p:cNvSpPr>
          <p:nvPr/>
        </p:nvSpPr>
        <p:spPr bwMode="auto">
          <a:xfrm>
            <a:off x="2738445" y="5284794"/>
            <a:ext cx="118981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Arial" panose="020B0604020202020204" pitchFamily="34" charset="0"/>
                <a:cs typeface="Arial" panose="020B0604020202020204" pitchFamily="34" charset="0"/>
              </a:rPr>
              <a:t>Petróleo, gas, carbón, agua corriente, sol  </a:t>
            </a:r>
          </a:p>
        </p:txBody>
      </p:sp>
      <p:sp>
        <p:nvSpPr>
          <p:cNvPr id="33" name="Text Box 40">
            <a:extLst>
              <a:ext uri="{FF2B5EF4-FFF2-40B4-BE49-F238E27FC236}">
                <a16:creationId xmlns:a16="http://schemas.microsoft.com/office/drawing/2014/main" id="{EF235D29-F5B6-AE47-9963-F01EC0A52A87}"/>
              </a:ext>
            </a:extLst>
          </p:cNvPr>
          <p:cNvSpPr txBox="1">
            <a:spLocks noChangeArrowheads="1"/>
          </p:cNvSpPr>
          <p:nvPr/>
        </p:nvSpPr>
        <p:spPr bwMode="auto">
          <a:xfrm>
            <a:off x="5468551" y="5367924"/>
            <a:ext cx="13287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latin typeface="Arial" panose="020B0604020202020204" pitchFamily="34" charset="0"/>
                <a:cs typeface="Arial" panose="020B0604020202020204" pitchFamily="34" charset="0"/>
              </a:rPr>
              <a:t>Gasóleo, queroseno, gas y electricidad  </a:t>
            </a:r>
          </a:p>
        </p:txBody>
      </p:sp>
      <p:sp>
        <p:nvSpPr>
          <p:cNvPr id="34" name="Text Box 41">
            <a:extLst>
              <a:ext uri="{FF2B5EF4-FFF2-40B4-BE49-F238E27FC236}">
                <a16:creationId xmlns:a16="http://schemas.microsoft.com/office/drawing/2014/main" id="{FFB5F389-F416-E746-86FE-84FC35D85091}"/>
              </a:ext>
            </a:extLst>
          </p:cNvPr>
          <p:cNvSpPr txBox="1">
            <a:spLocks noChangeArrowheads="1"/>
          </p:cNvSpPr>
          <p:nvPr/>
        </p:nvSpPr>
        <p:spPr bwMode="auto">
          <a:xfrm>
            <a:off x="8147948" y="5367924"/>
            <a:ext cx="13872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Arial" panose="020B0604020202020204" pitchFamily="34" charset="0"/>
                <a:cs typeface="Arial" panose="020B0604020202020204" pitchFamily="34" charset="0"/>
              </a:rPr>
              <a:t>Gasóleo, queroseno, gas y electricidad</a:t>
            </a:r>
          </a:p>
        </p:txBody>
      </p:sp>
      <p:sp>
        <p:nvSpPr>
          <p:cNvPr id="35" name="Text Box 42">
            <a:extLst>
              <a:ext uri="{FF2B5EF4-FFF2-40B4-BE49-F238E27FC236}">
                <a16:creationId xmlns:a16="http://schemas.microsoft.com/office/drawing/2014/main" id="{89B517D7-669D-624F-B432-CCD1F22C6821}"/>
              </a:ext>
            </a:extLst>
          </p:cNvPr>
          <p:cNvSpPr txBox="1">
            <a:spLocks noChangeArrowheads="1"/>
          </p:cNvSpPr>
          <p:nvPr/>
        </p:nvSpPr>
        <p:spPr bwMode="auto">
          <a:xfrm>
            <a:off x="10096701" y="5367924"/>
            <a:ext cx="12462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400" dirty="0">
                <a:latin typeface="Arial" panose="020B0604020202020204" pitchFamily="34" charset="0"/>
                <a:cs typeface="Arial" panose="020B0604020202020204" pitchFamily="34" charset="0"/>
              </a:rPr>
              <a:t>Calor, luz, energía mecánica</a:t>
            </a:r>
            <a:endParaRPr lang="en-US" dirty="0">
              <a:latin typeface="Arial" panose="020B0604020202020204" pitchFamily="34" charset="0"/>
              <a:cs typeface="Arial" panose="020B0604020202020204" pitchFamily="34" charset="0"/>
            </a:endParaRPr>
          </a:p>
        </p:txBody>
      </p:sp>
      <p:sp>
        <p:nvSpPr>
          <p:cNvPr id="36" name="Text Box 22">
            <a:extLst>
              <a:ext uri="{FF2B5EF4-FFF2-40B4-BE49-F238E27FC236}">
                <a16:creationId xmlns:a16="http://schemas.microsoft.com/office/drawing/2014/main" id="{426C60B5-E1D4-3948-967C-828DCE22F0AB}"/>
              </a:ext>
            </a:extLst>
          </p:cNvPr>
          <p:cNvSpPr txBox="1">
            <a:spLocks noChangeArrowheads="1"/>
          </p:cNvSpPr>
          <p:nvPr/>
        </p:nvSpPr>
        <p:spPr bwMode="auto">
          <a:xfrm>
            <a:off x="423118" y="5072016"/>
            <a:ext cx="1816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rgbClr val="C00000"/>
                </a:solidFill>
                <a:latin typeface="Arial" panose="020B0604020202020204" pitchFamily="34" charset="0"/>
                <a:cs typeface="Arial" panose="020B0604020202020204" pitchFamily="34" charset="0"/>
              </a:rPr>
              <a:t>RECURSOS</a:t>
            </a:r>
          </a:p>
        </p:txBody>
      </p:sp>
      <p:sp>
        <p:nvSpPr>
          <p:cNvPr id="37" name="Line 30">
            <a:extLst>
              <a:ext uri="{FF2B5EF4-FFF2-40B4-BE49-F238E27FC236}">
                <a16:creationId xmlns:a16="http://schemas.microsoft.com/office/drawing/2014/main" id="{67D4D1A6-0007-404D-B8B3-A0E7491D9B7C}"/>
              </a:ext>
            </a:extLst>
          </p:cNvPr>
          <p:cNvSpPr>
            <a:spLocks noChangeShapeType="1"/>
          </p:cNvSpPr>
          <p:nvPr/>
        </p:nvSpPr>
        <p:spPr bwMode="auto">
          <a:xfrm>
            <a:off x="1116335" y="4223723"/>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39" name="Text Box 8">
            <a:extLst>
              <a:ext uri="{FF2B5EF4-FFF2-40B4-BE49-F238E27FC236}">
                <a16:creationId xmlns:a16="http://schemas.microsoft.com/office/drawing/2014/main" id="{AF765F60-CB32-1D4E-AD91-0ED95236E8D1}"/>
              </a:ext>
            </a:extLst>
          </p:cNvPr>
          <p:cNvSpPr txBox="1">
            <a:spLocks noChangeArrowheads="1"/>
          </p:cNvSpPr>
          <p:nvPr/>
        </p:nvSpPr>
        <p:spPr bwMode="auto">
          <a:xfrm>
            <a:off x="6066646" y="2658497"/>
            <a:ext cx="195090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Líneas de transmisión, tuberías</a:t>
            </a:r>
          </a:p>
        </p:txBody>
      </p:sp>
      <p:sp>
        <p:nvSpPr>
          <p:cNvPr id="40" name="Text Box 31">
            <a:extLst>
              <a:ext uri="{FF2B5EF4-FFF2-40B4-BE49-F238E27FC236}">
                <a16:creationId xmlns:a16="http://schemas.microsoft.com/office/drawing/2014/main" id="{DC3C46A0-21E6-B943-91E3-430B3E14F9AB}"/>
              </a:ext>
            </a:extLst>
          </p:cNvPr>
          <p:cNvSpPr txBox="1">
            <a:spLocks noChangeArrowheads="1"/>
          </p:cNvSpPr>
          <p:nvPr/>
        </p:nvSpPr>
        <p:spPr bwMode="auto">
          <a:xfrm>
            <a:off x="1059732" y="4519591"/>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Arial" panose="020B0604020202020204" pitchFamily="34" charset="0"/>
                <a:cs typeface="Arial" panose="020B0604020202020204" pitchFamily="34" charset="0"/>
              </a:rPr>
              <a:t>Extracción</a:t>
            </a:r>
          </a:p>
        </p:txBody>
      </p:sp>
      <p:sp>
        <p:nvSpPr>
          <p:cNvPr id="42" name="AutoShape 20">
            <a:extLst>
              <a:ext uri="{FF2B5EF4-FFF2-40B4-BE49-F238E27FC236}">
                <a16:creationId xmlns:a16="http://schemas.microsoft.com/office/drawing/2014/main" id="{43ABA874-8EEF-814E-9C9E-894AF20153D1}"/>
              </a:ext>
            </a:extLst>
          </p:cNvPr>
          <p:cNvSpPr>
            <a:spLocks noChangeArrowheads="1"/>
          </p:cNvSpPr>
          <p:nvPr/>
        </p:nvSpPr>
        <p:spPr bwMode="auto">
          <a:xfrm>
            <a:off x="5133360" y="3689864"/>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sp>
        <p:nvSpPr>
          <p:cNvPr id="43" name="AutoShape 20">
            <a:extLst>
              <a:ext uri="{FF2B5EF4-FFF2-40B4-BE49-F238E27FC236}">
                <a16:creationId xmlns:a16="http://schemas.microsoft.com/office/drawing/2014/main" id="{028349FB-990A-1240-8CD2-312EE4A2B02D}"/>
              </a:ext>
            </a:extLst>
          </p:cNvPr>
          <p:cNvSpPr>
            <a:spLocks noChangeArrowheads="1"/>
          </p:cNvSpPr>
          <p:nvPr/>
        </p:nvSpPr>
        <p:spPr bwMode="auto">
          <a:xfrm>
            <a:off x="7810208" y="369444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pic>
        <p:nvPicPr>
          <p:cNvPr id="3" name="Graphic 2" descr="Oil Rig with solid fill">
            <a:extLst>
              <a:ext uri="{FF2B5EF4-FFF2-40B4-BE49-F238E27FC236}">
                <a16:creationId xmlns:a16="http://schemas.microsoft.com/office/drawing/2014/main" id="{17F71EEE-F7DB-2D46-BDAB-A117DDA341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664" y="3168569"/>
            <a:ext cx="1219200" cy="1219200"/>
          </a:xfrm>
          <a:prstGeom prst="rect">
            <a:avLst/>
          </a:prstGeom>
        </p:spPr>
      </p:pic>
      <p:pic>
        <p:nvPicPr>
          <p:cNvPr id="5" name="Graphic 4" descr="Electric Tower with solid fill">
            <a:extLst>
              <a:ext uri="{FF2B5EF4-FFF2-40B4-BE49-F238E27FC236}">
                <a16:creationId xmlns:a16="http://schemas.microsoft.com/office/drawing/2014/main" id="{00BB9588-0D4C-894A-9AE2-E60E6EA5F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2117" y="3174641"/>
            <a:ext cx="1219200" cy="1219200"/>
          </a:xfrm>
          <a:prstGeom prst="rect">
            <a:avLst/>
          </a:prstGeom>
        </p:spPr>
      </p:pic>
      <p:pic>
        <p:nvPicPr>
          <p:cNvPr id="7" name="Graphic 6" descr="House with solid fill">
            <a:extLst>
              <a:ext uri="{FF2B5EF4-FFF2-40B4-BE49-F238E27FC236}">
                <a16:creationId xmlns:a16="http://schemas.microsoft.com/office/drawing/2014/main" id="{48DA346B-0C26-654D-9226-4BC11786BB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11195" y="3122227"/>
            <a:ext cx="1219200" cy="1219200"/>
          </a:xfrm>
          <a:prstGeom prst="rect">
            <a:avLst/>
          </a:prstGeom>
        </p:spPr>
      </p:pic>
      <p:pic>
        <p:nvPicPr>
          <p:cNvPr id="9" name="Graphic 8" descr="Oil Barrel with solid fill">
            <a:extLst>
              <a:ext uri="{FF2B5EF4-FFF2-40B4-BE49-F238E27FC236}">
                <a16:creationId xmlns:a16="http://schemas.microsoft.com/office/drawing/2014/main" id="{1BFB2C70-754A-384B-9AE8-D09F4C84B4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7891" y="3276587"/>
            <a:ext cx="1219200" cy="1219200"/>
          </a:xfrm>
          <a:prstGeom prst="rect">
            <a:avLst/>
          </a:prstGeom>
        </p:spPr>
      </p:pic>
      <p:sp>
        <p:nvSpPr>
          <p:cNvPr id="38" name="Slide Number Placeholder 5">
            <a:extLst>
              <a:ext uri="{FF2B5EF4-FFF2-40B4-BE49-F238E27FC236}">
                <a16:creationId xmlns:a16="http://schemas.microsoft.com/office/drawing/2014/main" id="{6584AD0D-A986-594E-8DEE-72547C36B1F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8</a:t>
            </a:fld>
            <a:endParaRPr lang="en-US" altLang="en-US" sz="1400" b="1">
              <a:solidFill>
                <a:schemeClr val="bg1"/>
              </a:solidFill>
              <a:latin typeface="Open Sans ExtraBold"/>
              <a:ea typeface="Open Sans ExtraBold"/>
              <a:cs typeface="Open Sans ExtraBold"/>
            </a:endParaRPr>
          </a:p>
        </p:txBody>
      </p:sp>
      <p:sp>
        <p:nvSpPr>
          <p:cNvPr id="44" name="Oval 43">
            <a:extLst>
              <a:ext uri="{FF2B5EF4-FFF2-40B4-BE49-F238E27FC236}">
                <a16:creationId xmlns:a16="http://schemas.microsoft.com/office/drawing/2014/main" id="{2C57EA0F-D4D7-5749-9A85-034F5E16F0E3}"/>
              </a:ext>
            </a:extLst>
          </p:cNvPr>
          <p:cNvSpPr/>
          <p:nvPr/>
        </p:nvSpPr>
        <p:spPr>
          <a:xfrm>
            <a:off x="10479621" y="35519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8.mp3" descr="Track7_Lecture3_Slide8.mp3">
            <a:hlinkClick r:id="" action="ppaction://media"/>
            <a:extLst>
              <a:ext uri="{FF2B5EF4-FFF2-40B4-BE49-F238E27FC236}">
                <a16:creationId xmlns:a16="http://schemas.microsoft.com/office/drawing/2014/main" id="{B20B2780-287E-3A4B-8C15-7234FE47FF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544279" y="409652"/>
            <a:ext cx="812800" cy="812800"/>
          </a:xfrm>
          <a:prstGeom prst="rect">
            <a:avLst/>
          </a:prstGeom>
        </p:spPr>
      </p:pic>
    </p:spTree>
    <p:extLst>
      <p:ext uri="{BB962C8B-B14F-4D97-AF65-F5344CB8AC3E}">
        <p14:creationId xmlns:p14="http://schemas.microsoft.com/office/powerpoint/2010/main" val="11456001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42072" y="1533371"/>
            <a:ext cx="10251600" cy="4262298"/>
          </a:xfrm>
        </p:spPr>
        <p:txBody>
          <a:bodyPr/>
          <a:lstStyle/>
          <a:p>
            <a:pPr marL="194310"/>
            <a:r>
              <a:rPr lang="en-GB">
                <a:latin typeface="Arial" panose="020B0604020202020204" pitchFamily="34" charset="0"/>
                <a:cs typeface="Arial" panose="020B0604020202020204" pitchFamily="34" charset="0"/>
              </a:rPr>
              <a:t>En este contexto, la cadena energética puede pensarse al revés.</a:t>
            </a:r>
            <a:endParaRPr lang="en-US">
              <a:latin typeface="Arial" panose="020B0604020202020204" pitchFamily="34" charset="0"/>
              <a:cs typeface="Arial" panose="020B0604020202020204" pitchFamily="34" charset="0"/>
            </a:endParaRPr>
          </a:p>
        </p:txBody>
      </p:sp>
      <p:sp>
        <p:nvSpPr>
          <p:cNvPr id="63" name="Text Box 3">
            <a:extLst>
              <a:ext uri="{FF2B5EF4-FFF2-40B4-BE49-F238E27FC236}">
                <a16:creationId xmlns:a16="http://schemas.microsoft.com/office/drawing/2014/main" id="{159E1A7C-A7A0-CE4D-990C-1861187B641D}"/>
              </a:ext>
            </a:extLst>
          </p:cNvPr>
          <p:cNvSpPr txBox="1">
            <a:spLocks noChangeArrowheads="1"/>
          </p:cNvSpPr>
          <p:nvPr/>
        </p:nvSpPr>
        <p:spPr bwMode="auto">
          <a:xfrm>
            <a:off x="1091568" y="2716976"/>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Arial" panose="020B0604020202020204" pitchFamily="34" charset="0"/>
                <a:cs typeface="Arial" panose="020B0604020202020204" pitchFamily="34" charset="0"/>
              </a:rPr>
              <a:t>Socioeconómico </a:t>
            </a:r>
          </a:p>
          <a:p>
            <a:pPr algn="ctr" eaLnBrk="1" hangingPunct="1"/>
            <a:r>
              <a:rPr lang="en-GB">
                <a:latin typeface="Arial" panose="020B0604020202020204" pitchFamily="34" charset="0"/>
                <a:cs typeface="Arial" panose="020B0604020202020204" pitchFamily="34" charset="0"/>
              </a:rPr>
              <a:t>necesita</a:t>
            </a:r>
            <a:endParaRPr lang="en-US">
              <a:latin typeface="Arial" panose="020B0604020202020204" pitchFamily="34" charset="0"/>
              <a:cs typeface="Arial" panose="020B0604020202020204" pitchFamily="34" charset="0"/>
            </a:endParaRPr>
          </a:p>
        </p:txBody>
      </p:sp>
      <p:sp>
        <p:nvSpPr>
          <p:cNvPr id="64" name="Text Box 4">
            <a:extLst>
              <a:ext uri="{FF2B5EF4-FFF2-40B4-BE49-F238E27FC236}">
                <a16:creationId xmlns:a16="http://schemas.microsoft.com/office/drawing/2014/main" id="{A2097F70-695A-0F49-99E4-FADD998F9757}"/>
              </a:ext>
            </a:extLst>
          </p:cNvPr>
          <p:cNvSpPr txBox="1">
            <a:spLocks noChangeArrowheads="1"/>
          </p:cNvSpPr>
          <p:nvPr/>
        </p:nvSpPr>
        <p:spPr bwMode="auto">
          <a:xfrm>
            <a:off x="3136167" y="3323991"/>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Arial" panose="020B0604020202020204" pitchFamily="34" charset="0"/>
                <a:cs typeface="Arial" panose="020B0604020202020204" pitchFamily="34" charset="0"/>
              </a:rPr>
              <a:t>Energía útil</a:t>
            </a:r>
            <a:endParaRPr lang="en-US">
              <a:latin typeface="Arial" panose="020B0604020202020204" pitchFamily="34" charset="0"/>
              <a:cs typeface="Arial" panose="020B0604020202020204" pitchFamily="34" charset="0"/>
            </a:endParaRPr>
          </a:p>
        </p:txBody>
      </p:sp>
      <p:sp>
        <p:nvSpPr>
          <p:cNvPr id="65" name="Text Box 5">
            <a:extLst>
              <a:ext uri="{FF2B5EF4-FFF2-40B4-BE49-F238E27FC236}">
                <a16:creationId xmlns:a16="http://schemas.microsoft.com/office/drawing/2014/main" id="{049B2437-7916-9245-9321-8F137941BDA4}"/>
              </a:ext>
            </a:extLst>
          </p:cNvPr>
          <p:cNvSpPr txBox="1">
            <a:spLocks noChangeArrowheads="1"/>
          </p:cNvSpPr>
          <p:nvPr/>
        </p:nvSpPr>
        <p:spPr bwMode="auto">
          <a:xfrm>
            <a:off x="5180765" y="3931005"/>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Arial" panose="020B0604020202020204" pitchFamily="34" charset="0"/>
                <a:cs typeface="Arial" panose="020B0604020202020204" pitchFamily="34" charset="0"/>
              </a:rPr>
              <a:t>Energía final</a:t>
            </a:r>
            <a:endParaRPr lang="en-US">
              <a:latin typeface="Arial" panose="020B0604020202020204" pitchFamily="34" charset="0"/>
              <a:cs typeface="Arial" panose="020B0604020202020204" pitchFamily="34" charset="0"/>
            </a:endParaRPr>
          </a:p>
        </p:txBody>
      </p:sp>
      <p:sp>
        <p:nvSpPr>
          <p:cNvPr id="66" name="Text Box 6">
            <a:extLst>
              <a:ext uri="{FF2B5EF4-FFF2-40B4-BE49-F238E27FC236}">
                <a16:creationId xmlns:a16="http://schemas.microsoft.com/office/drawing/2014/main" id="{60E6B242-D030-AF47-BE3E-AC962AF7DA61}"/>
              </a:ext>
            </a:extLst>
          </p:cNvPr>
          <p:cNvSpPr txBox="1">
            <a:spLocks noChangeArrowheads="1"/>
          </p:cNvSpPr>
          <p:nvPr/>
        </p:nvSpPr>
        <p:spPr bwMode="auto">
          <a:xfrm>
            <a:off x="7225364" y="4538020"/>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Arial" panose="020B0604020202020204" pitchFamily="34" charset="0"/>
                <a:cs typeface="Arial" panose="020B0604020202020204" pitchFamily="34" charset="0"/>
              </a:rPr>
              <a:t>Energía primaria</a:t>
            </a:r>
            <a:endParaRPr lang="en-US">
              <a:latin typeface="Arial" panose="020B0604020202020204" pitchFamily="34" charset="0"/>
              <a:cs typeface="Arial" panose="020B0604020202020204" pitchFamily="34" charset="0"/>
            </a:endParaRPr>
          </a:p>
        </p:txBody>
      </p:sp>
      <p:sp>
        <p:nvSpPr>
          <p:cNvPr id="67" name="Text Box 7">
            <a:extLst>
              <a:ext uri="{FF2B5EF4-FFF2-40B4-BE49-F238E27FC236}">
                <a16:creationId xmlns:a16="http://schemas.microsoft.com/office/drawing/2014/main" id="{259F0DBD-9EA0-0E47-B202-136CEEFD2FAB}"/>
              </a:ext>
            </a:extLst>
          </p:cNvPr>
          <p:cNvSpPr txBox="1">
            <a:spLocks noChangeArrowheads="1"/>
          </p:cNvSpPr>
          <p:nvPr/>
        </p:nvSpPr>
        <p:spPr bwMode="auto">
          <a:xfrm>
            <a:off x="9269963" y="5145033"/>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Arial" panose="020B0604020202020204" pitchFamily="34" charset="0"/>
                <a:cs typeface="Arial" panose="020B0604020202020204" pitchFamily="34" charset="0"/>
              </a:rPr>
              <a:t>Recursos /</a:t>
            </a:r>
          </a:p>
          <a:p>
            <a:pPr algn="ctr" eaLnBrk="1" hangingPunct="1"/>
            <a:r>
              <a:rPr lang="en-GB">
                <a:latin typeface="Arial" panose="020B0604020202020204" pitchFamily="34" charset="0"/>
                <a:cs typeface="Arial" panose="020B0604020202020204" pitchFamily="34" charset="0"/>
              </a:rPr>
              <a:t>Importaciones</a:t>
            </a:r>
            <a:endParaRPr lang="en-US">
              <a:latin typeface="Arial" panose="020B0604020202020204" pitchFamily="34" charset="0"/>
              <a:cs typeface="Arial" panose="020B0604020202020204" pitchFamily="34" charset="0"/>
            </a:endParaRPr>
          </a:p>
        </p:txBody>
      </p:sp>
      <p:cxnSp>
        <p:nvCxnSpPr>
          <p:cNvPr id="70" name="AutoShape 8">
            <a:extLst>
              <a:ext uri="{FF2B5EF4-FFF2-40B4-BE49-F238E27FC236}">
                <a16:creationId xmlns:a16="http://schemas.microsoft.com/office/drawing/2014/main" id="{797B2509-542F-FD41-B0E5-CCE014E0726B}"/>
              </a:ext>
            </a:extLst>
          </p:cNvPr>
          <p:cNvCxnSpPr>
            <a:cxnSpLocks noChangeShapeType="1"/>
            <a:stCxn id="63" idx="2"/>
            <a:endCxn id="64" idx="1"/>
          </p:cNvCxnSpPr>
          <p:nvPr/>
        </p:nvCxnSpPr>
        <p:spPr bwMode="auto">
          <a:xfrm rot="16200000" flipH="1">
            <a:off x="2506361" y="3102183"/>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9">
            <a:extLst>
              <a:ext uri="{FF2B5EF4-FFF2-40B4-BE49-F238E27FC236}">
                <a16:creationId xmlns:a16="http://schemas.microsoft.com/office/drawing/2014/main" id="{988D394F-14DD-2B48-A22E-BA4988C9D543}"/>
              </a:ext>
            </a:extLst>
          </p:cNvPr>
          <p:cNvCxnSpPr>
            <a:cxnSpLocks noChangeShapeType="1"/>
            <a:stCxn id="64" idx="2"/>
            <a:endCxn id="65" idx="1"/>
          </p:cNvCxnSpPr>
          <p:nvPr/>
        </p:nvCxnSpPr>
        <p:spPr bwMode="auto">
          <a:xfrm rot="16200000" flipH="1">
            <a:off x="4550959" y="3709198"/>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10">
            <a:extLst>
              <a:ext uri="{FF2B5EF4-FFF2-40B4-BE49-F238E27FC236}">
                <a16:creationId xmlns:a16="http://schemas.microsoft.com/office/drawing/2014/main" id="{AD095CBE-88C9-0D4A-8790-D6B0C62D4202}"/>
              </a:ext>
            </a:extLst>
          </p:cNvPr>
          <p:cNvCxnSpPr>
            <a:cxnSpLocks noChangeShapeType="1"/>
            <a:stCxn id="65" idx="2"/>
            <a:endCxn id="66" idx="1"/>
          </p:cNvCxnSpPr>
          <p:nvPr/>
        </p:nvCxnSpPr>
        <p:spPr bwMode="auto">
          <a:xfrm rot="16200000" flipH="1">
            <a:off x="6595558" y="4316213"/>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11">
            <a:extLst>
              <a:ext uri="{FF2B5EF4-FFF2-40B4-BE49-F238E27FC236}">
                <a16:creationId xmlns:a16="http://schemas.microsoft.com/office/drawing/2014/main" id="{244BD4FB-5066-3F4F-A9BD-DA525F86156D}"/>
              </a:ext>
            </a:extLst>
          </p:cNvPr>
          <p:cNvCxnSpPr>
            <a:cxnSpLocks noChangeShapeType="1"/>
            <a:stCxn id="66" idx="2"/>
            <a:endCxn id="67" idx="1"/>
          </p:cNvCxnSpPr>
          <p:nvPr/>
        </p:nvCxnSpPr>
        <p:spPr bwMode="auto">
          <a:xfrm rot="16200000" flipH="1">
            <a:off x="8640156" y="4923227"/>
            <a:ext cx="199013"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err="1">
                <a:latin typeface="Arial" panose="020B0604020202020204" pitchFamily="34" charset="0"/>
                <a:cs typeface="Arial" panose="020B0604020202020204" pitchFamily="34" charset="0"/>
              </a:rPr>
              <a:t>Clase</a:t>
            </a:r>
            <a:r>
              <a:rPr lang="en-GB" dirty="0">
                <a:latin typeface="Arial" panose="020B0604020202020204" pitchFamily="34" charset="0"/>
                <a:cs typeface="Arial" panose="020B0604020202020204" pitchFamily="34" charset="0"/>
              </a:rPr>
              <a:t> 3.2 - La </a:t>
            </a:r>
            <a:r>
              <a:rPr lang="en-GB" dirty="0" err="1">
                <a:latin typeface="Arial" panose="020B0604020202020204" pitchFamily="34" charset="0"/>
                <a:cs typeface="Arial" panose="020B0604020202020204" pitchFamily="34" charset="0"/>
              </a:rPr>
              <a:t>cadena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energética</a:t>
            </a:r>
            <a:endParaRPr dirty="0">
              <a:latin typeface="Arial" panose="020B0604020202020204" pitchFamily="34" charset="0"/>
              <a:cs typeface="Arial" panose="020B0604020202020204" pitchFamily="34" charset="0"/>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9</a:t>
            </a:fld>
            <a:endParaRPr lang="en-US" altLang="en-US" sz="1400" b="1">
              <a:solidFill>
                <a:schemeClr val="bg1"/>
              </a:solidFill>
              <a:latin typeface="Open Sans ExtraBold"/>
              <a:ea typeface="Open Sans ExtraBold"/>
              <a:cs typeface="Open Sans ExtraBold"/>
            </a:endParaRPr>
          </a:p>
        </p:txBody>
      </p:sp>
      <p:sp>
        <p:nvSpPr>
          <p:cNvPr id="14" name="Oval 13">
            <a:extLst>
              <a:ext uri="{FF2B5EF4-FFF2-40B4-BE49-F238E27FC236}">
                <a16:creationId xmlns:a16="http://schemas.microsoft.com/office/drawing/2014/main" id="{BC4D96BD-6051-9743-A081-A90AD54071EB}"/>
              </a:ext>
            </a:extLst>
          </p:cNvPr>
          <p:cNvSpPr/>
          <p:nvPr/>
        </p:nvSpPr>
        <p:spPr>
          <a:xfrm>
            <a:off x="10553577" y="2643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9.mp3" descr="Track7_Lecture3_Slide9.mp3">
            <a:hlinkClick r:id="" action="ppaction://media"/>
            <a:extLst>
              <a:ext uri="{FF2B5EF4-FFF2-40B4-BE49-F238E27FC236}">
                <a16:creationId xmlns:a16="http://schemas.microsoft.com/office/drawing/2014/main" id="{85F82D73-7F9F-EA45-AD80-84C2D956F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24942" y="335704"/>
            <a:ext cx="812800" cy="812800"/>
          </a:xfrm>
          <a:prstGeom prst="rect">
            <a:avLst/>
          </a:prstGeom>
        </p:spPr>
      </p:pic>
    </p:spTree>
    <p:extLst>
      <p:ext uri="{BB962C8B-B14F-4D97-AF65-F5344CB8AC3E}">
        <p14:creationId xmlns:p14="http://schemas.microsoft.com/office/powerpoint/2010/main" val="9278645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purl.org/dc/dcmitype/"/>
    <ds:schemaRef ds:uri="http://purl.org/dc/terms/"/>
    <ds:schemaRef ds:uri="35b8b66e-5759-43c1-a138-f967a8bf5a20"/>
    <ds:schemaRef ds:uri="http://schemas.microsoft.com/office/2006/metadata/propertie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0b696a8a-ab1a-459b-a09e-44df7cbe9330"/>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158</TotalTime>
  <Words>5313</Words>
  <Application>Microsoft Macintosh PowerPoint</Application>
  <PresentationFormat>Widescreen</PresentationFormat>
  <Paragraphs>540</Paragraphs>
  <Slides>23</Slides>
  <Notes>22</Notes>
  <HiddenSlides>0</HiddenSlides>
  <MMClips>22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Calibri Light</vt:lpstr>
      <vt:lpstr>Cambria Math</vt:lpstr>
      <vt:lpstr>Open Sans</vt:lpstr>
      <vt:lpstr>Open Sans ExtraBold</vt:lpstr>
      <vt:lpstr>Open Sans Light</vt:lpstr>
      <vt:lpstr>Office Theme</vt:lpstr>
      <vt:lpstr>Worksheet</vt:lpstr>
      <vt:lpstr>PowerPoint Presentation</vt:lpstr>
      <vt:lpstr>Resultados de aprendizaje previstos (OIT)</vt:lpstr>
      <vt:lpstr>Clase 3.1 - Terminología de la energía</vt:lpstr>
      <vt:lpstr>Clase 3.1 - Terminología de la energía</vt:lpstr>
      <vt:lpstr>Clase 3.1 - Terminología de la energía</vt:lpstr>
      <vt:lpstr>Clase 3.1 - Terminología de la energía</vt:lpstr>
      <vt:lpstr>Clase 3.1 - Terminología de la energía</vt:lpstr>
      <vt:lpstr>Clase 3.2 - La cadena energética</vt:lpstr>
      <vt:lpstr>Clase 3.2 - La cadena energética</vt:lpstr>
      <vt:lpstr>Clase 3.2 - La cadena energética</vt:lpstr>
      <vt:lpstr>Clase 3.2 - La cadena energética</vt:lpstr>
      <vt:lpstr>Clase 3.2 - La cadena energética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docId:28DDA63EBA63BF72597A1509F08ED8A8</cp:keywords>
  <cp:lastModifiedBy>Yeganyan, Rudolf</cp:lastModifiedBy>
  <cp:revision>371</cp:revision>
  <dcterms:created xsi:type="dcterms:W3CDTF">2021-02-10T16:48:02Z</dcterms:created>
  <dcterms:modified xsi:type="dcterms:W3CDTF">2022-11-08T15:29:46Z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