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5FD79-246D-5EC5-BA03-26F0912B2CE7}" v="4" dt="2026-02-09T13:51:18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74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55A5FD79-246D-5EC5-BA03-26F0912B2CE7}"/>
    <pc:docChg chg="modSld">
      <pc:chgData name="Alexander Deliukov" userId="S::alexander_think-e.be#ext#@flux50.onmicrosoft.com::bee075c1-faac-4166-8fcb-7b2057bad6f6" providerId="AD" clId="Web-{55A5FD79-246D-5EC5-BA03-26F0912B2CE7}" dt="2026-02-09T13:51:18.932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55A5FD79-246D-5EC5-BA03-26F0912B2CE7}" dt="2026-02-09T13:51:18.932" v="2" actId="14100"/>
        <pc:sldMkLst>
          <pc:docMk/>
          <pc:sldMk cId="3207074913" sldId="545"/>
        </pc:sldMkLst>
        <pc:picChg chg="add mod">
          <ac:chgData name="Alexander Deliukov" userId="S::alexander_think-e.be#ext#@flux50.onmicrosoft.com::bee075c1-faac-4166-8fcb-7b2057bad6f6" providerId="AD" clId="Web-{55A5FD79-246D-5EC5-BA03-26F0912B2CE7}" dt="2026-02-09T13:51:18.932" v="2" actId="14100"/>
          <ac:picMkLst>
            <pc:docMk/>
            <pc:sldMk cId="3207074913" sldId="545"/>
            <ac:picMk id="4" creationId="{2617212B-2929-A7DD-B4AE-CE9EE4112D69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6T16:52:58.419" v="35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6T16:50:11.272" v="12" actId="14100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6T16:50:11.272" v="12" actId="14100"/>
          <ac:spMkLst>
            <pc:docMk/>
            <pc:sldMk cId="3207074913" sldId="545"/>
            <ac:spMk id="2" creationId="{3D9FAAFF-7E8F-640B-7BF0-4D0B7FC15CEF}"/>
          </ac:spMkLst>
        </pc:spChg>
      </pc:sldChg>
      <pc:sldChg chg="modSp mod">
        <pc:chgData name="Alexander Deliukov" userId="d5fda0f2-1d08-4016-b7e9-bb882f168707" providerId="ADAL" clId="{FE9DFF45-01DC-45CC-A80A-B50597210401}" dt="2026-01-26T16:48:58.065" v="3" actId="6549"/>
        <pc:sldMkLst>
          <pc:docMk/>
          <pc:sldMk cId="1651632323" sldId="546"/>
        </pc:sldMkLst>
        <pc:spChg chg="mod">
          <ac:chgData name="Alexander Deliukov" userId="d5fda0f2-1d08-4016-b7e9-bb882f168707" providerId="ADAL" clId="{FE9DFF45-01DC-45CC-A80A-B50597210401}" dt="2026-01-26T16:48:58.065" v="3" actId="6549"/>
          <ac:spMkLst>
            <pc:docMk/>
            <pc:sldMk cId="1651632323" sldId="546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6T16:48:52.330" v="1" actId="14100"/>
          <ac:spMkLst>
            <pc:docMk/>
            <pc:sldMk cId="1651632323" sldId="546"/>
            <ac:spMk id="4" creationId="{BAC5D167-EB67-71D1-DB6B-AC9FF56F3D82}"/>
          </ac:spMkLst>
        </pc:spChg>
      </pc:sldChg>
      <pc:sldChg chg="modSp mod">
        <pc:chgData name="Alexander Deliukov" userId="d5fda0f2-1d08-4016-b7e9-bb882f168707" providerId="ADAL" clId="{FE9DFF45-01DC-45CC-A80A-B50597210401}" dt="2026-01-26T16:52:27.652" v="27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6T16:52:27.652" v="27" actId="404"/>
          <ac:spMkLst>
            <pc:docMk/>
            <pc:sldMk cId="522071" sldId="548"/>
            <ac:spMk id="2" creationId="{1013318B-F51A-DE9B-4143-B6140E6B757E}"/>
          </ac:spMkLst>
        </pc:spChg>
      </pc:sldChg>
      <pc:sldChg chg="modSp mod">
        <pc:chgData name="Alexander Deliukov" userId="d5fda0f2-1d08-4016-b7e9-bb882f168707" providerId="ADAL" clId="{FE9DFF45-01DC-45CC-A80A-B50597210401}" dt="2026-01-26T16:51:06.592" v="15" actId="20577"/>
        <pc:sldMkLst>
          <pc:docMk/>
          <pc:sldMk cId="255501357" sldId="551"/>
        </pc:sldMkLst>
        <pc:spChg chg="mod">
          <ac:chgData name="Alexander Deliukov" userId="d5fda0f2-1d08-4016-b7e9-bb882f168707" providerId="ADAL" clId="{FE9DFF45-01DC-45CC-A80A-B50597210401}" dt="2026-01-26T16:51:06.592" v="15" actId="20577"/>
          <ac:spMkLst>
            <pc:docMk/>
            <pc:sldMk cId="255501357" sldId="551"/>
            <ac:spMk id="2" creationId="{2DA3619A-E5AB-0484-A455-A4D0AE13DB61}"/>
          </ac:spMkLst>
        </pc:spChg>
      </pc:sldChg>
      <pc:sldChg chg="modSp mod">
        <pc:chgData name="Alexander Deliukov" userId="d5fda0f2-1d08-4016-b7e9-bb882f168707" providerId="ADAL" clId="{FE9DFF45-01DC-45CC-A80A-B50597210401}" dt="2026-01-26T16:51:20.245" v="18" actId="20577"/>
        <pc:sldMkLst>
          <pc:docMk/>
          <pc:sldMk cId="720040990" sldId="553"/>
        </pc:sldMkLst>
        <pc:spChg chg="mod">
          <ac:chgData name="Alexander Deliukov" userId="d5fda0f2-1d08-4016-b7e9-bb882f168707" providerId="ADAL" clId="{FE9DFF45-01DC-45CC-A80A-B50597210401}" dt="2026-01-26T16:51:20.245" v="18" actId="20577"/>
          <ac:spMkLst>
            <pc:docMk/>
            <pc:sldMk cId="720040990" sldId="553"/>
            <ac:spMk id="2" creationId="{3532BC88-375A-B6A7-A107-203A1B6D27EA}"/>
          </ac:spMkLst>
        </pc:spChg>
      </pc:sldChg>
      <pc:sldChg chg="modSp">
        <pc:chgData name="Alexander Deliukov" userId="d5fda0f2-1d08-4016-b7e9-bb882f168707" providerId="ADAL" clId="{FE9DFF45-01DC-45CC-A80A-B50597210401}" dt="2026-01-26T16:52:33.724" v="28" actId="404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6T16:52:33.724" v="28" actId="404"/>
          <ac:spMkLst>
            <pc:docMk/>
            <pc:sldMk cId="845949611" sldId="554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6T16:51:30.342" v="26" actId="20577"/>
        <pc:sldMkLst>
          <pc:docMk/>
          <pc:sldMk cId="4011585700" sldId="561"/>
        </pc:sldMkLst>
        <pc:spChg chg="mod">
          <ac:chgData name="Alexander Deliukov" userId="d5fda0f2-1d08-4016-b7e9-bb882f168707" providerId="ADAL" clId="{FE9DFF45-01DC-45CC-A80A-B50597210401}" dt="2026-01-26T16:51:30.342" v="26" actId="20577"/>
          <ac:spMkLst>
            <pc:docMk/>
            <pc:sldMk cId="4011585700" sldId="561"/>
            <ac:spMk id="2" creationId="{14A2BA2E-3066-C151-182F-FFF5CEECF399}"/>
          </ac:spMkLst>
        </pc:spChg>
      </pc:sldChg>
      <pc:sldChg chg="modSp mod">
        <pc:chgData name="Alexander Deliukov" userId="d5fda0f2-1d08-4016-b7e9-bb882f168707" providerId="ADAL" clId="{FE9DFF45-01DC-45CC-A80A-B50597210401}" dt="2026-01-26T16:52:58.419" v="35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6T16:52:55.802" v="32" actId="1076"/>
          <ac:spMkLst>
            <pc:docMk/>
            <pc:sldMk cId="3660923524" sldId="565"/>
            <ac:spMk id="19" creationId="{8DC1423C-2E75-48AE-A98F-626668954196}"/>
          </ac:spMkLst>
        </pc:spChg>
        <pc:spChg chg="mod">
          <ac:chgData name="Alexander Deliukov" userId="d5fda0f2-1d08-4016-b7e9-bb882f168707" providerId="ADAL" clId="{FE9DFF45-01DC-45CC-A80A-B50597210401}" dt="2026-01-26T16:52:58.419" v="35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6:52:58.419" v="35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6:52:58.419" v="35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6:52:58.419" v="35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6T16:50:01.228" v="10" actId="20577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6T16:49:48.471" v="5" actId="14100"/>
          <ac:spMkLst>
            <pc:docMk/>
            <pc:sldMk cId="2909434133" sldId="566"/>
            <ac:spMk id="3" creationId="{588B6934-5886-3ADF-A471-F555B25C58CC}"/>
          </ac:spMkLst>
        </pc:spChg>
        <pc:spChg chg="mod">
          <ac:chgData name="Alexander Deliukov" userId="d5fda0f2-1d08-4016-b7e9-bb882f168707" providerId="ADAL" clId="{FE9DFF45-01DC-45CC-A80A-B50597210401}" dt="2026-01-26T16:50:01.228" v="10" actId="20577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Edición del estilo del texto maestro</a:t>
            </a:r>
          </a:p>
          <a:p>
            <a:pPr lvl="1"/>
            <a:r>
              <a:rPr lang="ko-KR" altLang="en-US"/>
              <a:t>Segundo nivel</a:t>
            </a:r>
          </a:p>
          <a:p>
            <a:pPr lvl="2"/>
            <a:r>
              <a:rPr lang="ko-KR" altLang="en-US"/>
              <a:t>Tercer nivel</a:t>
            </a:r>
          </a:p>
          <a:p>
            <a:pPr lvl="3"/>
            <a:r>
              <a:rPr lang="ko-KR" altLang="en-US"/>
              <a:t>Cuarto nivel</a:t>
            </a:r>
          </a:p>
          <a:p>
            <a:pPr lvl="4"/>
            <a:r>
              <a:rPr lang="ko-KR" altLang="en-US"/>
              <a:t>Quinto nivel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Mitos sobre la ciberseguridad en el sector energético digital... ¡Desmontados!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3: La ciberseguridad es responsabilidad exclusiva de las empresas energéticas y los gobiernos, no de los individuos ni las comunidades.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Los individuos y las comunidades tienen un papel que desempeñar en la ciberseguridad, ya que pueden tomar medidas para proteger sus propios dispositivos y redes contra los ciberataques.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Usted puede contribuir a un ecosistema energético más seguro siguiendo buenas prácticas como: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Utilizar contraseñas seguras.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Mantener el software actualizado.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Tener cuidado con los correos electrónicos sospechosos.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Mito n.º 4: Las fuentes de energía renovables son intrínsecamente más seguras que las fuentes de energía tradicionales.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¿Qué grado de seguridad ofrecen los paneles solares de mi hogar?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Mito n.º 4: Las fuentes de energía renovables son intrínsecamente más seguras que las fuentes de energía tradicionales.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Las fuentes de energía renovables, como los paneles solares y las turbinas eólicas, también son vulnerables a los ciberataques, ya que dependen de tecnologías digitales para su supervisión, control e integración en la red.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Los atacantes pueden aprovechar las vulnerabilidades para interrumpir la generación de energía o manipular los flujos de energía.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5: Las tecnologías blockchain son la solución definitiva para la ciberseguridad en el sector energético.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¿Qué papel desempeñan las tecnologías blockchain en la ciberseguridad del sector energético?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5: Las tecnologías blockchain son la solución definitiva para la ciberseguridad en el sector energético.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Si bien la tecnología blockchain puede mejorar la seguridad en ciertos aspectos del sector energético, no es una solución completa para todos los retos de ciberseguridad.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Las propias redes blockchain pueden ser vulnerables a los ataques, y su eficacia depende de una implementación adecuada y de su integración con otras medidas de seguridad.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6: Solo las contraseñas complejas pueden prevenir los ciberataques a los dispositivos energéticos inteligentes.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¿Una contraseña compleja previene los ciberataques?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6: Solo las contraseñas complejas pueden prevenir los ciberataques a los dispositivos energéticos inteligentes.</a:t>
            </a:r>
          </a:p>
          <a:p>
            <a:pPr latinLnBrk="0"/>
            <a:r>
              <a:rPr lang="en-GB" sz="1200" dirty="0"/>
              <a:t>Si bien las contraseñas seguras son esenciales, otras medidas de seguridad son cruciales para una protección integral. Estas medidas incluyen: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Actualizaciones periódicas de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Redes Wi-Fi seguras.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Autenticación multifactorial.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7: Los ciberataques contra las infraestructuras energéticas se dirigen principalmente a grandes centrales eléctricas y subestaciones.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¿Un ciberataque solo se dirigiría contra centrales eléctricas y subestaciones?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7: Los ciberataques contra la infraestructura energética se dirigen principalmente a grandes centrales eléctricas y subestaciones.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Los ciberataques pueden dirigirse contra diversos elementos de la infraestructura energética, incluidas las redes de distribución más pequeñas, las fuentes de energía renovable e incluso los contadores inteligentes individuales, lo que puede provocar interrupciones y violaciones de datos.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8: El uso de software antivirus es suficiente para proteger las redes domésticas de los ciberataques dirigidos a los dispositivos energéticos inteligentes.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¿Es el uso de software antivirus una protección adecuada para mi red doméstica?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Malentendidos sobre la privacidad, la seguridad y la protección en la producción y el consumo de energía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producción y consumo de energía son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comunes. En esta presentación desmentimos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ocho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relacionados con la ciberseguridad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 el sector energético para aclarar estos conceptos erróneos.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 explorar estos mitos, mejoraremos nuestra comprensión de la digitalización energética y tomaremos decisiones más informadas para mantenernos seguros y protegidos.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8: El uso de software antivirus es suficiente para proteger las redes domésticas de los ciberataques dirigidos a los dispositivos energéticos inteligentes. </a:t>
            </a:r>
          </a:p>
          <a:p>
            <a:pPr latinLnBrk="0"/>
            <a:r>
              <a:rPr lang="en-GB" sz="1200" dirty="0"/>
              <a:t>El software antivirus es solo una capa de protección.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Para prevenir los ciberataques también son necesarios cortafuegos, configuraciones de red seguras y actualizaciones de seguridad periódicas para todos los dispositivos conectados.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Si desea obtener más información sobre la ciberseguridad y la producción y el consumo de energía, los siguientes recursos pueden resultarle útiles: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Explore el curso «Fundamentos de la energía digital» de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Privacidad, seguridad y protección en el panorama de la energía digital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Profundice en los mitos sobre la digitalización energética en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«Energy Myths Busted!» (Mitos energéticos desmentidos) </a:t>
            </a:r>
            <a:r>
              <a:rPr lang="en-GB" sz="1200" noProof="0" dirty="0">
                <a:solidFill>
                  <a:srgbClr val="373737"/>
                </a:solidFill>
              </a:rPr>
              <a:t>de Every1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. Realidad frente a ficción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Lea el artículo de la Comisión Europea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«Infraestructuras críticas y ciberseguridad</a:t>
            </a:r>
            <a:r>
              <a:rPr lang="en-US" altLang="ko-KR" sz="1200" i="1" dirty="0">
                <a:solidFill>
                  <a:srgbClr val="373737"/>
                </a:solidFill>
              </a:rPr>
              <a:t>».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Lea el artículo </a:t>
            </a:r>
            <a:r>
              <a:rPr lang="en-US" altLang="ko-KR" sz="1200" dirty="0" err="1">
                <a:solidFill>
                  <a:srgbClr val="373737"/>
                </a:solidFill>
              </a:rPr>
              <a:t>de eurelectric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«La ciberseguridad en el sector energético</a:t>
            </a:r>
            <a:r>
              <a:rPr lang="en-US" altLang="ko-KR" sz="1200" i="1" dirty="0">
                <a:solidFill>
                  <a:srgbClr val="373737"/>
                </a:solidFill>
              </a:rPr>
              <a:t>».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Agradecimientos</a:t>
            </a:r>
          </a:p>
          <a:p>
            <a:pPr latinLnBrk="0"/>
            <a:r>
              <a:rPr lang="en-GB" dirty="0"/>
              <a:t>Esta presentación titulada </a:t>
            </a:r>
            <a:r>
              <a:rPr lang="en-GB" i="1" dirty="0"/>
              <a:t>«Mitos sobre la energía desmentidos: mitos sobre la ciberseguridad en el sector energético» </a:t>
            </a:r>
            <a:r>
              <a:rPr lang="en-GB" dirty="0"/>
              <a:t>ha sido elaborada por el proyecto Every1 y está sujeta a la licencia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«Password Day»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World’s Direction,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«Paper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Macbook»,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en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uno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de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tiene licencia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dos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Alan Levine,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tres: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World’s Direction,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cuatro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Paneles solares en Bélgica,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cinco: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Mario A. P.,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seis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Ciberseguridad,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Richard Patterson,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siete: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Central eléctrica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de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ocho: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Eric E Castro,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¡Gracias!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Nuestra exploración de cada mito comienza con una pregunta reflexiva. Tómese un momento para considerar cada pregunta antes de pasar a la explicación que la desmiente.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Puede analizar cada mito por separado. También puede seleccionar un mito concreto que le gustaría explorar primero a través del menú.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Ocho mitos sobre la ciberseguridad en el ámbito de la energía digital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Los contadores inteligentes y otros dispositivos digitales relacionados con la energía no son vulnerables a los ciberataques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Solo las grandes empresas energéticas son objetivo de los ciberataques, no los propietarios particulares ni las pequeñas empresas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La ciberseguridad es responsabilidad exclusiva de las empresas energéticas y los gobiernos, no de los individuos ni las comunidades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Las fuentes de energía renovables son intrínsecamente más seguras que las fuentes de energía tradicionales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Las tecnologías blockchain son la solución definitiva para la ciberseguridad en el sector energético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Solo las contraseñas complejas pueden prevenir los ciberataques a los dispositivos energéticos inteligentes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Los ciberataques a la infraestructura energética se dirigen principalmente a grandes centrales eléctricas y subestaciones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El uso de software antivirus es suficiente para proteger las redes domésticas de los ciberataques dirigidos a dispositivos energéticos inteligentes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1: Los contadores inteligentes y otros dispositivos energéticos digitales no son vulnerables a los ciberataques.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¿Es mi medidor inteligente vulnerable a los ciberataques?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1: Los contadores inteligentes y otros dispositivos energéticos digitales no son vulnerables a los ciberataques.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Los contadores inteligentes y otros dispositivos digitales de energía son vulnerables a los ciberataques, ya que están conectados a Internet y suelen tener funciones de seguridad limitadas.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Los atacantes pueden aprovechar las vulnerabilidades para acceder a datos confidenciales, interrumpir los servicios energéticos o incluso causar daños físicos a la infraestructura energética.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2: Solo las grandes empresas energéticas son blanco de ciberataques, no los propietarios particulares ni las pequeñas empresas.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¿Mi hogar o mi empresa serán objeto de un ciberataque?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2: Solo las grandes empresas energéticas son blanco de ciberataques, no los propietarios particulares ni las pequeñas empresas.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Los propietarios de viviendas y las pequeñas empresas también son blanco de ciberataques, ya que suelen contar con medidas de seguridad menos sofisticadas.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Los atacantes pueden aprovechar las vulnerabilidades de las redes Wi-Fi domésticas o los dispositivos inteligentes para acceder a datos personales o interrumpir los servicios energéticos.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3: La ciberseguridad es responsabilidad exclusiva de las empresas energéticas y los gobiernos, no de los individuos ni las comunidades.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¿Qué papel desempeño yo en la ciberseguridad?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0EC11-8C19-6CF3-9C7F-C5CF9D74F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0" y="6221873"/>
            <a:ext cx="1958312" cy="41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BFAE7-F883-A5D3-8865-D58A26331DC2}"/>
              </a:ext>
            </a:extLst>
          </p:cNvPr>
          <p:cNvSpPr txBox="1"/>
          <p:nvPr userDrawn="1"/>
        </p:nvSpPr>
        <p:spPr>
          <a:xfrm>
            <a:off x="2086708" y="5996226"/>
            <a:ext cx="5498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s-ES_tradnl" sz="10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 </a:t>
            </a:r>
            <a:endParaRPr lang="es-ES_tradnl" sz="1000" noProof="0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7036198" cy="3971744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Ciberseguridad: </a:t>
            </a:r>
            <a:br>
              <a:rPr lang="es-ES_tradnl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es-ES_tradnl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mitos sobre la energía digital... </a:t>
            </a:r>
            <a:br>
              <a:rPr lang="es-ES_tradnl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es-ES_tradnl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¡Desmentidos!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98510" y="2580775"/>
            <a:ext cx="6516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ea typeface="Calibri"/>
                <a:cs typeface="Calibri"/>
              </a:rPr>
              <a:t>Las personas y las comunidades tienen un papel que desempeñar en la ciberseguridad, ya que pueden tomar medidas para proteger sus propios dispositivos y redes contra los ciberataques.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latinLnBrk="0"/>
            <a:r>
              <a:rPr lang="en-US" sz="2000" dirty="0">
                <a:ea typeface="Calibri"/>
                <a:cs typeface="Calibri"/>
              </a:rPr>
              <a:t>Usted puede contribuir a un ecosistema energético más seguro siguiendo buenas prácticas como: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Utilizar contraseñas seguras.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Mantener el software actualizado.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Tener cuidado con los correos electrónicos sospechosos.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3: La ciberseguridad es responsabilidad exclusiva de las empresas energéticas y los gobiernos, no de las personas ni las comunidades.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Mito n.º 4: Las fuentes de energía renovables son intrínsecamente más seguras que las fuentes de energía tradicionales 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- Introducción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¿Qué tan seguros son los paneles solares de mi hogar?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Mito n.º 4: Las fuentes de energía renovables son intrínsecamente más seguras que las fuentes de energía tradicionales.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751332" y="3106323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Las fuentes de energía renovable, como los paneles solares y las turbinas eólicas, también son vulnerables a los ciberataques, ya que dependen de tecnologías digitales para su supervisión, control e integración en la red.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Los atacantes pueden aprovechar las vulnerabilidades para interrumpir la generación de energía o manipular los flujos de energía.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ABF0A-B52F-915B-32A0-277138DC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5: Las tecnologías blockchain son la solución definitiva para la ciberseguridad en el sector energético 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Introducción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¿Qué papel desempeñan las tecnologías blockchain en la ciberseguridad del sector energético?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680831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Si bien la tecnología blockchain puede mejorar la seguridad en ciertos aspectos del sector energético, no es una solución completa para todos los retos de ciberseguridad.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Las propias redes blockchain pueden ser vulnerables a los ataques, y su eficacia depende de una implementación adecuada y de su integración con otras medidas de seguridad.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5: Las tecnologías blockchain son la panacea para la ciberseguridad en el sector energético.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6: Solo las contraseñas complejas pueden prevenir los ciberataques a los dispositivos energéticos inteligentes 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Introducción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¿Una contraseña compleja previene los ciberataques?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bien es esencial utilizar contraseñas seguras, hay otras medidas de seguridad que son cruciales para una protección integral. Estas medidas incluyen: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Actualizaciones periódicas de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Redes Wi-Fi seguras.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Autenticación multifactorial.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6: Solo las contraseñas complejas pueden prevenir los ciberataques a los dispositivos energéticos inteligentes.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7: Los ciberataques contra las infraestructuras energéticas se dirigen principalmente contra las grandes centrales eléctricas y subestaciones -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Introducción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¿Un ciberataque solo tendría como objetivo las centrales eléctricas y las subestaciones?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Los ciberataques pueden dirigirse contra diversos elementos de la infraestructura energética, incluidas las redes de distribución más pequeñas, las fuentes de energía renovable e incluso los contadores inteligentes individuales, lo que podría provocar interrupciones y violaciones de datos.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7: Los ciberataques a la infraestructura energética se dirigen principalmente a grandes centrales eléctricas y subestaciones.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8: El uso de software antivirus es suficiente para proteger las redes domésticas de los ciberataques dirigidos a los dispositivos energéticos inteligentes 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Introducción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¿Es el uso de un software antivirus una protección adecuada para mi red doméstica?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Los malentendidos sobre la privacidad y la seguridad en la producción y el consumo de energía son </a:t>
            </a:r>
            <a:r>
              <a:rPr lang="en-GB" sz="2400" dirty="0" err="1"/>
              <a:t>comunes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En esta presentación desmontamos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ocho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mitos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relacionados con la ciberseguridad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 el ámbito energético para aclarar estas ideas erróneas.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 explorar estos mitos, mejoraremos nuestra comprensión de la digitalización energética y tomaremos decisiones más informadas para mantenernos seguros y protegidos.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6"/>
            <a:ext cx="3336541" cy="1037490"/>
          </a:xfrm>
          <a:prstGeom prst="rect">
            <a:avLst/>
          </a:prstGeom>
        </p:spPr>
        <p:txBody>
          <a:bodyPr/>
          <a:lstStyle/>
          <a:p>
            <a:r>
              <a:rPr lang="es-ES_tradnl" sz="2800" b="1" noProof="1">
                <a:solidFill>
                  <a:schemeClr val="bg1"/>
                </a:solidFill>
              </a:rPr>
              <a:t>Introducción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El software antivirus es solo una capa de protección.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Para prevenir los ciberataques también son necesarios cortafuegos, configuraciones de red seguras y actualizaciones de seguridad periódicas para todos los dispositivos conectados.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8: El uso de software antivirus es suficiente para proteger las redes domésticas de los ciberataques dirigidos a los dispositivos energéticos inteligentes.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desea obtener más información sobre la ciberseguridad y la producción y el consumo de energía, los siguientes recursos pueden resultarle útiles: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73737"/>
                </a:solidFill>
              </a:rPr>
              <a:t>Explora el curso «Fundamentos de la energía digital» de Every1: </a:t>
            </a:r>
            <a:r>
              <a:rPr lang="en-US" altLang="ko-KR" sz="1600" i="1" dirty="0">
                <a:solidFill>
                  <a:srgbClr val="373737"/>
                </a:solidFill>
                <a:hlinkClick r:id="rId3"/>
              </a:rPr>
              <a:t>Privacidad, seguridad y protección en el panorama de la energía digital</a:t>
            </a:r>
            <a:r>
              <a:rPr lang="en-US" altLang="ko-KR" sz="1600" i="1" dirty="0">
                <a:solidFill>
                  <a:srgbClr val="373737"/>
                </a:solidFill>
              </a:rPr>
              <a:t>.</a:t>
            </a:r>
            <a:endParaRPr lang="ko-KR" altLang="en-US" sz="1600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181588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1600" noProof="0" dirty="0">
                <a:solidFill>
                  <a:srgbClr val="373737"/>
                </a:solidFill>
              </a:rPr>
              <a:t>Profundice en los mitos sobre la digitalización energética en el curso </a:t>
            </a:r>
            <a:r>
              <a:rPr lang="en-GB" sz="1600" i="1" noProof="0" dirty="0">
                <a:solidFill>
                  <a:srgbClr val="373737"/>
                </a:solidFill>
                <a:hlinkClick r:id="rId4"/>
              </a:rPr>
              <a:t>«Energy Myths Busted!» (Mitos energéticos desmentidos) </a:t>
            </a:r>
            <a:r>
              <a:rPr lang="en-GB" sz="1600" noProof="0" dirty="0">
                <a:solidFill>
                  <a:srgbClr val="373737"/>
                </a:solidFill>
              </a:rPr>
              <a:t>de Every1</a:t>
            </a:r>
            <a:r>
              <a:rPr lang="en-GB" sz="1600" i="1" noProof="0" dirty="0">
                <a:solidFill>
                  <a:srgbClr val="373737"/>
                </a:solidFill>
                <a:hlinkClick r:id="rId4"/>
              </a:rPr>
              <a:t>. Realidad frente a ficción</a:t>
            </a:r>
            <a:endParaRPr lang="en-GB" sz="1600" noProof="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73737"/>
                </a:solidFill>
              </a:rPr>
              <a:t>Lea el artículo de la Comisión Europea </a:t>
            </a:r>
            <a:r>
              <a:rPr lang="en-US" altLang="ko-KR" sz="1600" i="1" dirty="0">
                <a:solidFill>
                  <a:srgbClr val="373737"/>
                </a:solidFill>
                <a:hlinkClick r:id="rId5"/>
              </a:rPr>
              <a:t>«Infraestructuras críticas y ciberseguridad</a:t>
            </a:r>
            <a:r>
              <a:rPr lang="en-US" altLang="ko-KR" sz="1600" i="1" dirty="0">
                <a:solidFill>
                  <a:srgbClr val="373737"/>
                </a:solidFill>
              </a:rPr>
              <a:t>».</a:t>
            </a:r>
            <a:endParaRPr lang="ko-KR" altLang="en-US" sz="16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73737"/>
                </a:solidFill>
              </a:rPr>
              <a:t>Lea el artículo </a:t>
            </a:r>
            <a:r>
              <a:rPr lang="en-US" altLang="ko-KR" sz="1600" dirty="0" err="1">
                <a:solidFill>
                  <a:srgbClr val="373737"/>
                </a:solidFill>
              </a:rPr>
              <a:t>de eurelectric </a:t>
            </a:r>
            <a:r>
              <a:rPr lang="en-US" altLang="ko-KR" sz="1600" i="1" dirty="0">
                <a:solidFill>
                  <a:srgbClr val="373737"/>
                </a:solidFill>
                <a:hlinkClick r:id="rId6"/>
              </a:rPr>
              <a:t>«La ciberseguridad en el sector energético</a:t>
            </a:r>
            <a:r>
              <a:rPr lang="en-US" altLang="ko-KR" sz="1600" i="1" dirty="0">
                <a:solidFill>
                  <a:srgbClr val="373737"/>
                </a:solidFill>
              </a:rPr>
              <a:t>».</a:t>
            </a:r>
            <a:endParaRPr lang="ko-KR" altLang="en-US" sz="16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330066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Agradecimientos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75097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presentación </a:t>
            </a:r>
            <a:r>
              <a:rPr lang="en-GB" dirty="0" err="1"/>
              <a:t>titulada</a:t>
            </a:r>
            <a:r>
              <a:rPr lang="en-GB" dirty="0"/>
              <a:t> </a:t>
            </a:r>
            <a:r>
              <a:rPr lang="en-GB" i="1" dirty="0"/>
              <a:t>«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Ciberseguridad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mitos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energía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digital... ¡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Desmentidos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!</a:t>
            </a:r>
            <a:r>
              <a:rPr lang="en-GB" i="1" dirty="0"/>
              <a:t>» </a:t>
            </a:r>
            <a:r>
              <a:rPr lang="en-GB" dirty="0"/>
              <a:t>ha sido elaborada por el proyecto Every1 y está sujeta a la licencia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«Password Day»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World’s Direction,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en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uno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meter-02ASD,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de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Asurnipal,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con licencia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dos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Alan Levine,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tres: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World’s Direction,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cuatro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Paneles solares en Bélgica,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cinco: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Mario A. P.,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seis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Ciberseguridad,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Richard Patterson,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siete: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Central eléctrica Elettricita (IT),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de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mito ocho: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Eric E Castro, 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6000" noProof="1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Nuestra exploración de cada mito comienza con una pregunta reflexiva. Tómese un momento para considerar cada pregunta antes de pasar a la explicación que la desmiente.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Puede analizar cada mito por separado. También puede seleccionar un mito concreto que le gustaría explorar primero a través del menú.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2800" b="1" noProof="1">
                <a:solidFill>
                  <a:schemeClr val="bg1"/>
                </a:solidFill>
              </a:rPr>
              <a:t>Introducción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Ocho mitos sobre la ciberseguridad en la energía digital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Los contadores inteligentes y otros dispositivos digitales de energía no son vulnerables a los ciberataques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Solo las grandes empresas energéticas son objetivo de ciberataques, no los propietarios particulares ni las pequeñas empresas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La ciberseguridad es responsabilidad exclusiva de las empresas energéticas y los gobiernos, no de los individuos ni las comunidades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Las fuentes de energía renovables son intrínsecamente más seguras que las fuentes de energía tradicionales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Las tecnologías blockchain son la solución definitiva para la ciberseguridad en el sector energético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Solo las contraseñas complejas pueden prevenir los ciberataques a los dispositivos energéticos inteligentes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Los ciberataques a la infraestructura energética se dirigen principalmente a grandes centrales eléctricas y subestaciones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El uso de software antivirus es suficiente para proteger las redes domésticas de los ciberataques dirigidos a dispositivos energéticos inteligentes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1: Los contadores inteligentes y otros dispositivos energéticos digitales no son vulnerables a los ciberataques 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Introducción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¿Mi contador inteligente es vulnerable a los ciberataques?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1: Los contadores inteligentes y otros dispositivos energéticos digitales no son vulnerables a los ciberataques.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3148244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Los contadores inteligentes y otros dispositivos energéticos digitales son vulnerables a los ciberataques, ya que están conectados a Internet y suelen tener funciones de seguridad limitadas.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Los atacantes pueden aprovechar estas vulnerabilidades para acceder a datos confidenciales, interrumpir los servicios energéticos o incluso causar daños físicos a la infraestructura energética.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2: Solo las grandes empresas energéticas son objetivo de ciberataques, no los propietarios particulares ni las pequeñas empresas</a:t>
            </a:r>
            <a:r>
              <a:rPr lang="es-ES_tradnl" sz="2800" b="1" noProof="1">
                <a:solidFill>
                  <a:srgbClr val="FFFFFF"/>
                </a:solidFill>
                <a:latin typeface="Calibri" panose="020F0502020204030204" pitchFamily="34" charset="0"/>
                <a:ea typeface="Public Sans"/>
                <a:cs typeface="Public Sans"/>
              </a:rPr>
              <a:t> -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Introducción.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¿Mi hogar o mi empresa serán objeto de un ciberataque?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2: Solo las grandes empresas energéticas son blanco de ciberataques, no los propietarios particulares ni las pequeñas empresas.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Los propietarios de viviendas y las pequeñas empresas también son blanco de ciberataques, ya que suelen contar con medidas de seguridad menos sofisticadas.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Los atacantes pueden aprovechar las vulnerabilidades de las redes Wi-Fi domésticas o los dispositivos inteligentes para acceder a datos personales o interrumpir los servicios energéticos.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3: La ciberseguridad es responsabilidad exclusiva de las empresas energéticas y los gobiernos, no de los individuos ni las comunidades</a:t>
            </a:r>
            <a:r>
              <a:rPr lang="es-ES_tradnl" sz="2800" b="1" noProof="1">
                <a:solidFill>
                  <a:srgbClr val="FFFFFF"/>
                </a:solidFill>
                <a:latin typeface="Calibri" panose="020F0502020204030204" pitchFamily="34" charset="0"/>
                <a:ea typeface="Public Sans"/>
                <a:cs typeface="Public Sans"/>
              </a:rPr>
              <a:t> -</a:t>
            </a:r>
            <a:r>
              <a:rPr lang="es-ES_tradn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Introducción.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¿Qué papel desempeño en la ciberseguridad?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75F56CF4-7A11-4DED-97E1-03F22558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3093</Words>
  <Application>Microsoft Macintosh PowerPoint</Application>
  <PresentationFormat>Widescreen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Ciberseguridad:  mitos sobre la energía digital...  ¡Desmentidos!  </vt:lpstr>
      <vt:lpstr>Introducción 1</vt:lpstr>
      <vt:lpstr>Introducción 2</vt:lpstr>
      <vt:lpstr>Ocho mitos sobre la ciberseguridad en la energía digital </vt:lpstr>
      <vt:lpstr>Mito n.º 1: Los contadores inteligentes y otros dispositivos energéticos digitales no son vulnerables a los ciberataques - Introducción </vt:lpstr>
      <vt:lpstr>Mito n.º 1: Los contadores inteligentes y otros dispositivos energéticos digitales no son vulnerables a los ciberataques. </vt:lpstr>
      <vt:lpstr>Mito n.º 2: Solo las grandes empresas energéticas son objetivo de ciberataques, no los propietarios particulares ni las pequeñas empresas - Introducción. </vt:lpstr>
      <vt:lpstr>Mito n.º 2: Solo las grandes empresas energéticas son blanco de ciberataques, no los propietarios particulares ni las pequeñas empresas.  </vt:lpstr>
      <vt:lpstr>Mito n.º 3: La ciberseguridad es responsabilidad exclusiva de las empresas energéticas y los gobiernos, no de los individuos ni las comunidades - Introducción. </vt:lpstr>
      <vt:lpstr>Mito n.º 3: La ciberseguridad es responsabilidad exclusiva de las empresas energéticas y los gobiernos, no de las personas ni las comunidades. </vt:lpstr>
      <vt:lpstr>Mito n.º 4: Las fuentes de energía renovables son intrínsecamente más seguras que las fuentes de energía tradicionales - Introducción </vt:lpstr>
      <vt:lpstr>Mito n.º 4: Las fuentes de energía renovables son intrínsecamente más seguras que las fuentes de energía tradicionales. </vt:lpstr>
      <vt:lpstr>Mito n.º 5: Las tecnologías blockchain son la solución definitiva para la ciberseguridad en el sector energético - Introducción </vt:lpstr>
      <vt:lpstr>Mito n.º 5: Las tecnologías blockchain son la panacea para la ciberseguridad en el sector energético. </vt:lpstr>
      <vt:lpstr>Mito n.º 6: Solo las contraseñas complejas pueden prevenir los ciberataques a los dispositivos energéticos inteligentes - Introducción </vt:lpstr>
      <vt:lpstr>Mito n.º 6: Solo las contraseñas complejas pueden prevenir los ciberataques a los dispositivos energéticos inteligentes. </vt:lpstr>
      <vt:lpstr>Mito n.º 7: Los ciberataques contra las infraestructuras energéticas se dirigen principalmente contra las grandes centrales eléctricas y subestaciones - Introducción </vt:lpstr>
      <vt:lpstr>Mito n.º 7: Los ciberataques a la infraestructura energética se dirigen principalmente a grandes centrales eléctricas y subestaciones. </vt:lpstr>
      <vt:lpstr>Mito n.º 8: El uso de software antivirus es suficiente para proteger las redes domésticas de los ciberataques dirigidos a los dispositivos energéticos inteligentes - Introducción </vt:lpstr>
      <vt:lpstr>Mito n.º 8: El uso de software antivirus es suficiente para proteger las redes domésticas de los ciberataques dirigidos a los dispositivos energéticos inteligentes.  </vt:lpstr>
      <vt:lpstr>Próximos pasos </vt:lpstr>
      <vt:lpstr>Agradecimientos </vt:lpstr>
      <vt:lpstr>¡Gracias!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2026-03-09T12:16:49Z</dcterms:modified>
  <cp:category/>
</cp:coreProperties>
</file>