
<file path=[Content_Types].xml><?xml version="1.0" encoding="utf-8"?>
<Types xmlns="http://schemas.openxmlformats.org/package/2006/content-types">
  <Default Extension="jpg" ContentType="image/jpeg"/>
  <Default Extension="mp3" ContentType="audio/m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2.xml" ContentType="application/vnd.openxmlformats-officedocument.drawingml.chartshape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autoCompressPictures="0">
  <p:sldMasterIdLst>
    <p:sldMasterId id="2147483648" r:id="rId4"/>
  </p:sldMasterIdLst>
  <p:notesMasterIdLst>
    <p:notesMasterId r:id="rId27"/>
  </p:notesMasterIdLst>
  <p:sldIdLst>
    <p:sldId id="266" r:id="rId5"/>
    <p:sldId id="264" r:id="rId6"/>
    <p:sldId id="272" r:id="rId7"/>
    <p:sldId id="295" r:id="rId8"/>
    <p:sldId id="296" r:id="rId9"/>
    <p:sldId id="297" r:id="rId10"/>
    <p:sldId id="277" r:id="rId11"/>
    <p:sldId id="278" r:id="rId12"/>
    <p:sldId id="299" r:id="rId13"/>
    <p:sldId id="300" r:id="rId14"/>
    <p:sldId id="301" r:id="rId15"/>
    <p:sldId id="285" r:id="rId16"/>
    <p:sldId id="280" r:id="rId17"/>
    <p:sldId id="302" r:id="rId18"/>
    <p:sldId id="303" r:id="rId19"/>
    <p:sldId id="308" r:id="rId20"/>
    <p:sldId id="289" r:id="rId21"/>
    <p:sldId id="290" r:id="rId22"/>
    <p:sldId id="305" r:id="rId23"/>
    <p:sldId id="306" r:id="rId24"/>
    <p:sldId id="294" r:id="rId25"/>
    <p:sldId id="269" r:id="rId26"/>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modifyVerifier cryptProviderType="rsaAES" cryptAlgorithmClass="hash" cryptAlgorithmType="typeAny" cryptAlgorithmSid="14" spinCount="100000" saltData="6E0M7BjE5ClWbJvmqhc25Q==" hashData="3SpH85MZcmcpSQDUY27/4W4jhayBt0nyJsQxr1YAK7Con2obvXJqlSbvaCvvHetPFY+F/j4vJHx8Ql+cUcc4JQ=="/>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iC4h9XZJhYFypOKz07yp6KiatC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8B9B"/>
    <a:srgbClr val="A76B76"/>
    <a:srgbClr val="60EDE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CA63DF-F44C-5B45-8D20-799DB2917858}" v="15" dt="2024-09-09T11:27:40.720"/>
  </p1510:revLst>
</p1510:revInfo>
</file>

<file path=ppt/tableStyles.xml><?xml version="1.0" encoding="utf-8"?>
<a:tblStyleLst xmlns:a="http://schemas.openxmlformats.org/drawingml/2006/main" def="{B8DA472E-C0B5-4FAA-A71B-45BBE6C39A2A}">
  <a:tblStyle styleId="{B8DA472E-C0B5-4FAA-A71B-45BBE6C39A2A}"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70"/>
    <p:restoredTop sz="85231" autoAdjust="0"/>
  </p:normalViewPr>
  <p:slideViewPr>
    <p:cSldViewPr snapToGrid="0">
      <p:cViewPr>
        <p:scale>
          <a:sx n="100" d="100"/>
          <a:sy n="100" d="100"/>
        </p:scale>
        <p:origin x="1232"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customschemas.google.com/relationships/presentationmetadata" Target="metadata"/><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el Greyling" userId="f3065607-1f46-45aa-9923-2f70a300922a" providerId="ADAL" clId="{BCCA63DF-F44C-5B45-8D20-799DB2917858}"/>
    <pc:docChg chg="undo custSel modSld modMainMaster">
      <pc:chgData name="Sarel Greyling" userId="f3065607-1f46-45aa-9923-2f70a300922a" providerId="ADAL" clId="{BCCA63DF-F44C-5B45-8D20-799DB2917858}" dt="2024-09-09T11:36:48.675" v="27" actId="20577"/>
      <pc:docMkLst>
        <pc:docMk/>
      </pc:docMkLst>
      <pc:sldChg chg="modSp mod">
        <pc:chgData name="Sarel Greyling" userId="f3065607-1f46-45aa-9923-2f70a300922a" providerId="ADAL" clId="{BCCA63DF-F44C-5B45-8D20-799DB2917858}" dt="2024-09-09T11:36:48.675" v="27" actId="20577"/>
        <pc:sldMkLst>
          <pc:docMk/>
          <pc:sldMk cId="2963399155" sldId="271"/>
        </pc:sldMkLst>
        <pc:spChg chg="mod">
          <ac:chgData name="Sarel Greyling" userId="f3065607-1f46-45aa-9923-2f70a300922a" providerId="ADAL" clId="{BCCA63DF-F44C-5B45-8D20-799DB2917858}" dt="2024-09-09T11:36:48.675" v="27" actId="20577"/>
          <ac:spMkLst>
            <pc:docMk/>
            <pc:sldMk cId="2963399155" sldId="271"/>
            <ac:spMk id="168" creationId="{00000000-0000-0000-0000-000000000000}"/>
          </ac:spMkLst>
        </pc:spChg>
      </pc:sldChg>
      <pc:sldMasterChg chg="modSldLayout">
        <pc:chgData name="Sarel Greyling" userId="f3065607-1f46-45aa-9923-2f70a300922a" providerId="ADAL" clId="{BCCA63DF-F44C-5B45-8D20-799DB2917858}" dt="2024-09-09T11:34:55.295" v="6" actId="20577"/>
        <pc:sldMasterMkLst>
          <pc:docMk/>
          <pc:sldMasterMk cId="0" sldId="2147483648"/>
        </pc:sldMasterMkLst>
        <pc:sldLayoutChg chg="modSp mod">
          <pc:chgData name="Sarel Greyling" userId="f3065607-1f46-45aa-9923-2f70a300922a" providerId="ADAL" clId="{BCCA63DF-F44C-5B45-8D20-799DB2917858}" dt="2024-09-09T11:34:55.295" v="6" actId="20577"/>
          <pc:sldLayoutMkLst>
            <pc:docMk/>
            <pc:sldMasterMk cId="0" sldId="2147483648"/>
            <pc:sldLayoutMk cId="0" sldId="2147483651"/>
          </pc:sldLayoutMkLst>
          <pc:spChg chg="mod">
            <ac:chgData name="Sarel Greyling" userId="f3065607-1f46-45aa-9923-2f70a300922a" providerId="ADAL" clId="{BCCA63DF-F44C-5B45-8D20-799DB2917858}" dt="2024-09-09T11:34:55.295" v="6" actId="20577"/>
            <ac:spMkLst>
              <pc:docMk/>
              <pc:sldMasterMk cId="0" sldId="2147483648"/>
              <pc:sldLayoutMk cId="0" sldId="2147483651"/>
              <ac:spMk id="7" creationId="{381328E2-BBCC-9942-F175-B550123AD180}"/>
            </ac:spMkLst>
          </pc:sp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2.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Consumo final de energia em todo o mundo em 2022, por setor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73D5-4EB3-A9F1-CCA2DB2ED28C}"/>
              </c:ext>
            </c:extLst>
          </c:dPt>
          <c:dPt>
            <c:idx val="1"/>
            <c:bubble3D val="0"/>
            <c:spPr>
              <a:solidFill>
                <a:schemeClr val="accent2"/>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73D5-4EB3-A9F1-CCA2DB2ED28C}"/>
              </c:ext>
            </c:extLst>
          </c:dPt>
          <c:dPt>
            <c:idx val="2"/>
            <c:bubble3D val="0"/>
            <c:spPr>
              <a:solidFill>
                <a:schemeClr val="accent3"/>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73D5-4EB3-A9F1-CCA2DB2ED28C}"/>
              </c:ext>
            </c:extLst>
          </c:dPt>
          <c:dPt>
            <c:idx val="3"/>
            <c:bubble3D val="0"/>
            <c:spPr>
              <a:solidFill>
                <a:schemeClr val="accent4"/>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73D5-4EB3-A9F1-CCA2DB2ED28C}"/>
              </c:ext>
            </c:extLst>
          </c:dPt>
          <c:dPt>
            <c:idx val="4"/>
            <c:bubble3D val="0"/>
            <c:spPr>
              <a:solidFill>
                <a:schemeClr val="accent5"/>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73D5-4EB3-A9F1-CCA2DB2ED28C}"/>
              </c:ext>
            </c:extLst>
          </c:dPt>
          <c:dPt>
            <c:idx val="5"/>
            <c:bubble3D val="0"/>
            <c:spPr>
              <a:solidFill>
                <a:schemeClr val="accent6"/>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73D5-4EB3-A9F1-CCA2DB2ED28C}"/>
              </c:ext>
            </c:extLst>
          </c:dPt>
          <c:dPt>
            <c:idx val="6"/>
            <c:bubble3D val="0"/>
            <c:spPr>
              <a:solidFill>
                <a:schemeClr val="accent1">
                  <a:lumMod val="60000"/>
                </a:schemeClr>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73D5-4EB3-A9F1-CCA2DB2ED28C}"/>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Sheet1!$D$3:$D$9</c:f>
              <c:strCache>
                <c:ptCount val="7"/>
                <c:pt idx="0">
                  <c:v>Setor</c:v>
                </c:pt>
                <c:pt idx="1">
                  <c:v>Transporte</c:v>
                </c:pt>
                <c:pt idx="2">
                  <c:v>Residencial</c:v>
                </c:pt>
                <c:pt idx="3">
                  <c:v>Serviços comerciais e públicos</c:v>
                </c:pt>
                <c:pt idx="4">
                  <c:v>Agricultura, silvicultura e pesca</c:v>
                </c:pt>
                <c:pt idx="5">
                  <c:v>Uso não energético</c:v>
                </c:pt>
                <c:pt idx="6">
                  <c:v>Não especificado</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73D5-4EB3-A9F1-CCA2DB2ED28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r>
              <a:rPr lang="en-US" b="1" dirty="0"/>
              <a:t>Consumo de energia na Colômbia 2021</a:t>
            </a:r>
          </a:p>
        </c:rich>
      </c:tx>
      <c:overlay val="0"/>
      <c:spPr>
        <a:noFill/>
        <a:ln>
          <a:noFill/>
        </a:ln>
        <a:effectLst/>
      </c:spPr>
      <c:txPr>
        <a:bodyPr rot="0" spcFirstLastPara="1" vertOverflow="ellipsis" vert="horz" wrap="square" anchor="ctr" anchorCtr="1"/>
        <a:lstStyle/>
        <a:p>
          <a:pPr>
            <a:defRPr sz="2400" b="1" i="0" u="none" strike="noStrike" kern="1200" spc="0" baseline="0">
              <a:solidFill>
                <a:sysClr val="windowText" lastClr="000000"/>
              </a:solidFill>
              <a:latin typeface="+mn-lt"/>
              <a:ea typeface="+mn-ea"/>
              <a:cs typeface="+mn-cs"/>
            </a:defRPr>
          </a:pPr>
          <a:endParaRPr lang="es-CO"/>
        </a:p>
      </c:txPr>
    </c:title>
    <c:autoTitleDeleted val="0"/>
    <c:plotArea>
      <c:layout/>
      <c:barChart>
        <c:barDir val="col"/>
        <c:grouping val="clustered"/>
        <c:varyColors val="0"/>
        <c:ser>
          <c:idx val="0"/>
          <c:order val="0"/>
          <c:tx>
            <c:strRef>
              <c:f>Residencial!$B$13</c:f>
              <c:strCache>
                <c:ptCount val="1"/>
                <c:pt idx="0">
                  <c:v>Carvão</c:v>
                </c:pt>
              </c:strCache>
            </c:strRef>
          </c:tx>
          <c:spPr>
            <a:solidFill>
              <a:schemeClr val="tx1"/>
            </a:solidFill>
            <a:ln>
              <a:noFill/>
            </a:ln>
            <a:effectLst/>
          </c:spPr>
          <c:invertIfNegative val="0"/>
          <c:cat>
            <c:strRef>
              <c:f>Residencial!$C$12:$D$12</c:f>
              <c:strCache>
                <c:ptCount val="2"/>
                <c:pt idx="0">
                  <c:v>Urbano</c:v>
                </c:pt>
                <c:pt idx="1">
                  <c:v>Rural</c:v>
                </c:pt>
              </c:strCache>
            </c:strRef>
          </c:cat>
          <c:val>
            <c:numRef>
              <c:f>Residencial!$C$13:$D$13</c:f>
              <c:numCache>
                <c:formatCode>General</c:formatCode>
                <c:ptCount val="2"/>
                <c:pt idx="0">
                  <c:v>0.80500000000000005</c:v>
                </c:pt>
                <c:pt idx="1">
                  <c:v>1.5820000000000001</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0-4778-404D-8A12-1337D7B9FB62}"/>
            </c:ext>
          </c:extLst>
        </c:ser>
        <c:ser>
          <c:idx val="1"/>
          <c:order val="1"/>
          <c:tx>
            <c:strRef>
              <c:f>Residencial!$B$14</c:f>
              <c:strCache>
                <c:ptCount val="1"/>
                <c:pt idx="0">
                  <c:v>Gás natural</c:v>
                </c:pt>
              </c:strCache>
            </c:strRef>
          </c:tx>
          <c:spPr>
            <a:solidFill>
              <a:schemeClr val="tx1">
                <a:lumMod val="50000"/>
                <a:lumOff val="50000"/>
              </a:schemeClr>
            </a:solidFill>
            <a:ln>
              <a:noFill/>
            </a:ln>
            <a:effectLst/>
          </c:spPr>
          <c:invertIfNegative val="0"/>
          <c:cat>
            <c:strRef>
              <c:f>Residencial!$C$12:$D$12</c:f>
              <c:strCache>
                <c:ptCount val="2"/>
                <c:pt idx="0">
                  <c:v>Urbano</c:v>
                </c:pt>
                <c:pt idx="1">
                  <c:v>Rural</c:v>
                </c:pt>
              </c:strCache>
            </c:strRef>
          </c:cat>
          <c:val>
            <c:numRef>
              <c:f>Residencial!$C$14:$D$14</c:f>
              <c:numCache>
                <c:formatCode>General</c:formatCode>
                <c:ptCount val="2"/>
                <c:pt idx="0">
                  <c:v>55.401000000000003</c:v>
                </c:pt>
                <c:pt idx="1">
                  <c:v>1.006</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4778-404D-8A12-1337D7B9FB62}"/>
            </c:ext>
          </c:extLst>
        </c:ser>
        <c:ser>
          <c:idx val="2"/>
          <c:order val="2"/>
          <c:tx>
            <c:strRef>
              <c:f>Residencial!$B$15</c:f>
              <c:strCache>
                <c:ptCount val="1"/>
                <c:pt idx="0">
                  <c:v>Lenha</c:v>
                </c:pt>
              </c:strCache>
            </c:strRef>
          </c:tx>
          <c:spPr>
            <a:solidFill>
              <a:schemeClr val="accent6"/>
            </a:solidFill>
            <a:ln>
              <a:noFill/>
            </a:ln>
            <a:effectLst/>
          </c:spPr>
          <c:invertIfNegative val="0"/>
          <c:cat>
            <c:strRef>
              <c:f>Residencial!$C$12:$D$12</c:f>
              <c:strCache>
                <c:ptCount val="2"/>
                <c:pt idx="0">
                  <c:v>Urbano</c:v>
                </c:pt>
                <c:pt idx="1">
                  <c:v>Rural</c:v>
                </c:pt>
              </c:strCache>
            </c:strRef>
          </c:cat>
          <c:val>
            <c:numRef>
              <c:f>Residencial!$C$15:$D$15</c:f>
              <c:numCache>
                <c:formatCode>General</c:formatCode>
                <c:ptCount val="2"/>
                <c:pt idx="0">
                  <c:v>8.1389999999999993</c:v>
                </c:pt>
                <c:pt idx="1">
                  <c:v>83.944000000000003</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2-4778-404D-8A12-1337D7B9FB62}"/>
            </c:ext>
          </c:extLst>
        </c:ser>
        <c:ser>
          <c:idx val="3"/>
          <c:order val="3"/>
          <c:tx>
            <c:strRef>
              <c:f>Residencial!$B$16</c:f>
              <c:strCache>
                <c:ptCount val="1"/>
                <c:pt idx="0">
                  <c:v>Eletricidade</c:v>
                </c:pt>
              </c:strCache>
            </c:strRef>
          </c:tx>
          <c:spPr>
            <a:solidFill>
              <a:schemeClr val="accent4"/>
            </a:solidFill>
            <a:ln>
              <a:noFill/>
            </a:ln>
            <a:effectLst/>
          </c:spPr>
          <c:invertIfNegative val="0"/>
          <c:cat>
            <c:strRef>
              <c:f>Residencial!$C$12:$D$12</c:f>
              <c:strCache>
                <c:ptCount val="2"/>
                <c:pt idx="0">
                  <c:v>Urbano</c:v>
                </c:pt>
                <c:pt idx="1">
                  <c:v>Rural</c:v>
                </c:pt>
              </c:strCache>
            </c:strRef>
          </c:cat>
          <c:val>
            <c:numRef>
              <c:f>Residencial!$C$16:$D$16</c:f>
              <c:numCache>
                <c:formatCode>General</c:formatCode>
                <c:ptCount val="2"/>
                <c:pt idx="0">
                  <c:v>74.378</c:v>
                </c:pt>
                <c:pt idx="1">
                  <c:v>12.778</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4778-404D-8A12-1337D7B9FB62}"/>
            </c:ext>
          </c:extLst>
        </c:ser>
        <c:ser>
          <c:idx val="4"/>
          <c:order val="4"/>
          <c:tx>
            <c:strRef>
              <c:f>Residencial!$B$17</c:f>
              <c:strCache>
                <c:ptCount val="1"/>
                <c:pt idx="0">
                  <c:v>GLP</c:v>
                </c:pt>
              </c:strCache>
            </c:strRef>
          </c:tx>
          <c:spPr>
            <a:solidFill>
              <a:srgbClr val="0070C0"/>
            </a:solidFill>
            <a:ln>
              <a:noFill/>
            </a:ln>
            <a:effectLst/>
          </c:spPr>
          <c:invertIfNegative val="0"/>
          <c:cat>
            <c:strRef>
              <c:f>Residencial!$C$12:$D$12</c:f>
              <c:strCache>
                <c:ptCount val="2"/>
                <c:pt idx="0">
                  <c:v>Urbano</c:v>
                </c:pt>
                <c:pt idx="1">
                  <c:v>Rural</c:v>
                </c:pt>
              </c:strCache>
            </c:strRef>
          </c:cat>
          <c:val>
            <c:numRef>
              <c:f>Residencial!$C$17:$D$17</c:f>
              <c:numCache>
                <c:formatCode>General</c:formatCode>
                <c:ptCount val="2"/>
                <c:pt idx="0">
                  <c:v>12.353999999999999</c:v>
                </c:pt>
                <c:pt idx="1">
                  <c:v>10.096</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4-4778-404D-8A12-1337D7B9FB62}"/>
            </c:ext>
          </c:extLst>
        </c:ser>
        <c:ser>
          <c:idx val="5"/>
          <c:order val="5"/>
          <c:tx>
            <c:strRef>
              <c:f>Residencial!$B$18</c:f>
              <c:strCache>
                <c:ptCount val="1"/>
                <c:pt idx="0">
                  <c:v>Querosene</c:v>
                </c:pt>
              </c:strCache>
            </c:strRef>
          </c:tx>
          <c:spPr>
            <a:solidFill>
              <a:srgbClr val="C00000"/>
            </a:solidFill>
            <a:ln>
              <a:noFill/>
            </a:ln>
            <a:effectLst/>
          </c:spPr>
          <c:invertIfNegative val="0"/>
          <c:cat>
            <c:strRef>
              <c:f>Residencial!$C$12:$D$12</c:f>
              <c:strCache>
                <c:ptCount val="2"/>
                <c:pt idx="0">
                  <c:v>Urbano</c:v>
                </c:pt>
                <c:pt idx="1">
                  <c:v>Rural</c:v>
                </c:pt>
              </c:strCache>
            </c:strRef>
          </c:cat>
          <c:val>
            <c:numRef>
              <c:f>Residencial!$C$18:$D$18</c:f>
              <c:numCache>
                <c:formatCode>General</c:formatCode>
                <c:ptCount val="2"/>
                <c:pt idx="0">
                  <c:v>6.3E-2</c:v>
                </c:pt>
                <c:pt idx="1">
                  <c:v>0.252</c:v>
                </c:pt>
              </c:numCache>
            </c:numRef>
          </c:val>
          <c:extLs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4778-404D-8A12-1337D7B9FB62}"/>
            </c:ext>
          </c:extLst>
        </c:ser>
        <c:dLbls>
          <c:showLegendKey val="0"/>
          <c:showVal val="0"/>
          <c:showCatName val="0"/>
          <c:showSerName val="0"/>
          <c:showPercent val="0"/>
          <c:showBubbleSize val="0"/>
        </c:dLbls>
        <c:gapWidth val="219"/>
        <c:overlap val="-27"/>
        <c:axId val="1726838111"/>
        <c:axId val="1726836863"/>
      </c:barChart>
      <c:catAx>
        <c:axId val="17268381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6863"/>
        <c:crosses val="autoZero"/>
        <c:auto val="1"/>
        <c:lblAlgn val="ctr"/>
        <c:lblOffset val="100"/>
        <c:noMultiLvlLbl val="0"/>
      </c:catAx>
      <c:valAx>
        <c:axId val="17268368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r>
                  <a:rPr lang="en-US"/>
                  <a:t>Consumo (PJ)</a:t>
                </a:r>
              </a:p>
            </c:rich>
          </c:tx>
          <c:overlay val="0"/>
          <c:spPr>
            <a:noFill/>
            <a:ln>
              <a:noFill/>
            </a:ln>
            <a:effectLst/>
          </c:spPr>
          <c:txPr>
            <a:bodyPr rot="-54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crossAx val="172683811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es-CO"/>
        </a:p>
      </c:txPr>
    </c:legend>
    <c:plotVisOnly val="1"/>
    <c:dispBlanksAs val="gap"/>
    <c:showDLblsOverMax val="0"/>
  </c:chart>
  <c:spPr>
    <a:noFill/>
    <a:ln>
      <a:noFill/>
    </a:ln>
    <a:effectLst/>
  </c:spPr>
  <c:txPr>
    <a:bodyPr/>
    <a:lstStyle/>
    <a:p>
      <a:pPr>
        <a:defRPr sz="2000">
          <a:solidFill>
            <a:sysClr val="windowText" lastClr="000000"/>
          </a:solidFill>
        </a:defRPr>
      </a:pPr>
      <a:endParaRPr lang="es-CO"/>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r>
              <a:rPr lang="es-CO" sz="2000" b="1"/>
              <a:t>Consumo final de energia em todo o mundo em 2022, por setor</a:t>
            </a:r>
          </a:p>
        </c:rich>
      </c:tx>
      <c:overlay val="0"/>
      <c:spPr>
        <a:noFill/>
        <a:ln>
          <a:noFill/>
        </a:ln>
        <a:effectLst/>
      </c:spPr>
      <c:txPr>
        <a:bodyPr rot="0" spcFirstLastPara="1" vertOverflow="ellipsis" vert="horz" wrap="square" anchor="ctr" anchorCtr="1"/>
        <a:lstStyle/>
        <a:p>
          <a:pPr>
            <a:defRPr sz="2000" b="1" i="0" u="none" strike="noStrike" kern="1200" spc="0" baseline="0">
              <a:solidFill>
                <a:sysClr val="windowText" lastClr="000000"/>
              </a:solidFill>
              <a:latin typeface="Aptos" panose="020B0004020202020204" pitchFamily="34" charset="0"/>
              <a:ea typeface="+mn-ea"/>
              <a:cs typeface="+mn-cs"/>
            </a:defRPr>
          </a:pPr>
          <a:endParaRPr lang="es-CO"/>
        </a:p>
      </c:txPr>
    </c:title>
    <c:autoTitleDeleted val="0"/>
    <c:plotArea>
      <c:layout/>
      <c:pieChart>
        <c:varyColors val="1"/>
        <c:ser>
          <c:idx val="0"/>
          <c:order val="0"/>
          <c:dPt>
            <c:idx val="0"/>
            <c:bubble3D val="0"/>
            <c:spPr>
              <a:solidFill>
                <a:schemeClr val="accent1"/>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1-EBE9-4656-933E-E03901648C53}"/>
              </c:ext>
            </c:extLst>
          </c:dPt>
          <c:dPt>
            <c:idx val="1"/>
            <c:bubble3D val="0"/>
            <c:spPr>
              <a:solidFill>
                <a:schemeClr val="accent2"/>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3-EBE9-4656-933E-E03901648C53}"/>
              </c:ext>
            </c:extLst>
          </c:dPt>
          <c:dPt>
            <c:idx val="2"/>
            <c:bubble3D val="0"/>
            <c:spPr>
              <a:solidFill>
                <a:schemeClr val="accent3"/>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5-EBE9-4656-933E-E03901648C53}"/>
              </c:ext>
            </c:extLst>
          </c:dPt>
          <c:dPt>
            <c:idx val="3"/>
            <c:bubble3D val="0"/>
            <c:spPr>
              <a:solidFill>
                <a:schemeClr val="accent4"/>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7-EBE9-4656-933E-E03901648C53}"/>
              </c:ext>
            </c:extLst>
          </c:dPt>
          <c:dPt>
            <c:idx val="4"/>
            <c:bubble3D val="0"/>
            <c:spPr>
              <a:solidFill>
                <a:schemeClr val="accent5"/>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9-EBE9-4656-933E-E03901648C53}"/>
              </c:ext>
            </c:extLst>
          </c:dPt>
          <c:dPt>
            <c:idx val="5"/>
            <c:bubble3D val="0"/>
            <c:spPr>
              <a:solidFill>
                <a:schemeClr val="accent6"/>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B-EBE9-4656-933E-E03901648C53}"/>
              </c:ext>
            </c:extLst>
          </c:dPt>
          <c:dPt>
            <c:idx val="6"/>
            <c:bubble3D val="0"/>
            <c:spPr>
              <a:solidFill>
                <a:schemeClr val="accent1">
                  <a:lumMod val="60000"/>
                </a:schemeClr>
              </a:solidFill>
              <a:ln w="19050">
                <a:solidFill>
                  <a:schemeClr val="lt1"/>
                </a:solidFill>
              </a:ln>
              <a:effectLst/>
            </c:spPr>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D-EBE9-4656-933E-E03901648C53}"/>
              </c:ext>
            </c:extLst>
          </c:dPt>
          <c:dLbls>
            <c:spPr>
              <a:noFill/>
              <a:ln>
                <a:noFill/>
              </a:ln>
              <a:effectLst/>
            </c:spPr>
            <c:txPr>
              <a:bodyPr rot="0" spcFirstLastPara="1" vertOverflow="ellipsis" vert="horz" wrap="square" anchor="ctr" anchorCtr="1"/>
              <a:lstStyle/>
              <a:p>
                <a:pPr>
                  <a:defRPr sz="1600" b="1" i="0" u="none" strike="noStrike" kern="1200" baseline="0">
                    <a:solidFill>
                      <a:sysClr val="windowText" lastClr="000000"/>
                    </a:solidFill>
                    <a:latin typeface="Aptos" panose="020B0004020202020204" pitchFamily="34" charset="0"/>
                    <a:ea typeface="+mn-ea"/>
                    <a:cs typeface="+mn-cs"/>
                  </a:defRPr>
                </a:pPr>
                <a:endParaRPr lang="es-CO"/>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5="http://schemas.microsoft.com/office/drawing/2012/chart" uri="{CE6537A1-D6FC-4f65-9D91-7224C49458BB}"/>
            </c:extLst>
          </c:dLbls>
          <c:cat>
            <c:strRef>
              <c:f>Sheet1!$D$3:$D$9</c:f>
              <c:strCache>
                <c:ptCount val="7"/>
                <c:pt idx="0">
                  <c:v>Setor</c:v>
                </c:pt>
                <c:pt idx="1">
                  <c:v>Transporte</c:v>
                </c:pt>
                <c:pt idx="2">
                  <c:v>Residencial</c:v>
                </c:pt>
                <c:pt idx="3">
                  <c:v>Serviços comerciais e públicos</c:v>
                </c:pt>
                <c:pt idx="4">
                  <c:v>Agricultura, silvicultura e pesca</c:v>
                </c:pt>
                <c:pt idx="5">
                  <c:v>Uso não energético</c:v>
                </c:pt>
                <c:pt idx="6">
                  <c:v>Não especificado</c:v>
                </c:pt>
              </c:strCache>
            </c:strRef>
          </c:cat>
          <c:val>
            <c:numRef>
              <c:f>Sheet1!$E$3:$E$9</c:f>
              <c:numCache>
                <c:formatCode>General</c:formatCode>
                <c:ptCount val="7"/>
                <c:pt idx="0">
                  <c:v>128.29</c:v>
                </c:pt>
                <c:pt idx="1">
                  <c:v>117.33</c:v>
                </c:pt>
                <c:pt idx="2">
                  <c:v>85.63</c:v>
                </c:pt>
                <c:pt idx="3">
                  <c:v>33.72</c:v>
                </c:pt>
                <c:pt idx="4">
                  <c:v>34.04</c:v>
                </c:pt>
                <c:pt idx="5">
                  <c:v>40.68</c:v>
                </c:pt>
                <c:pt idx="6">
                  <c:v>6.58</c:v>
                </c:pt>
              </c:numCache>
            </c:numRef>
          </c:val>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http://schemas.microsoft.com/office/drawing/2014/chart" uri="{C3380CC4-5D6E-409C-BE32-E72D297353CC}">
              <c16:uniqueId val="{0000000E-EBE9-4656-933E-E03901648C53}"/>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013916784489623"/>
          <c:y val="0.12327156075187573"/>
          <c:w val="0.33704716639738913"/>
          <c:h val="0.84129186881942775"/>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ptos" panose="020B0004020202020204" pitchFamily="34" charset="0"/>
              <a:ea typeface="+mn-ea"/>
              <a:cs typeface="+mn-cs"/>
            </a:defRPr>
          </a:pPr>
          <a:endParaRPr lang="es-CO"/>
        </a:p>
      </c:txPr>
    </c:legend>
    <c:plotVisOnly val="1"/>
    <c:dispBlanksAs val="gap"/>
    <c:extLst xmlns:c16r3="http://schemas.microsoft.com/office/drawing/2017/03/chart" xmlns:c15="http://schemas.microsoft.com/office/drawing/2012/chart" xmlns:c16="http://schemas.microsoft.com/office/drawing/2014/chart" xmlns:c14="http://schemas.microsoft.com/office/drawing/2007/8/2/chart" xmlns:mc="http://schemas.openxmlformats.org/markup-compatibility/2006">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ysClr val="windowText" lastClr="000000"/>
          </a:solidFill>
          <a:latin typeface="Aptos" panose="020B0004020202020204" pitchFamily="34" charset="0"/>
        </a:defRPr>
      </a:pPr>
      <a:endParaRPr lang="es-CO"/>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Propulsor</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Crescimento populacional</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Urbanização</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Desafios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err="1"/>
            <a:t>Dependência da biomassa tradicional</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Descarbonização do aquecimento de ambientes</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Avanço tecnológico</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Barreiras comportamentais </a:t>
          </a:r>
          <a:r>
            <a:rPr lang="es-CO" dirty="0"/>
            <a:t>e culturais</a:t>
          </a:r>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Nível de renda</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Aumento da demanda por resfriamento</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1BF3ED8-8325-48CB-B9D4-CA7330270630}"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s-CO"/>
        </a:p>
      </dgm:t>
    </dgm:pt>
    <dgm:pt modelId="{BC00586E-887A-4858-A37F-CB0A29014831}">
      <dgm:prSet phldrT="[Text]" custT="1"/>
      <dgm:spPr/>
      <dgm:t>
        <a:bodyPr/>
        <a:lstStyle/>
        <a:p>
          <a:r>
            <a:rPr lang="es-CO" sz="3600" b="1" dirty="0"/>
            <a:t>Propulsor</a:t>
          </a:r>
        </a:p>
      </dgm:t>
    </dgm:pt>
    <dgm:pt modelId="{C7C621FA-F272-402F-B035-6695334A86D0}" type="parTrans" cxnId="{1FA50A9E-0174-41D7-B809-C1F7A2C83A8D}">
      <dgm:prSet/>
      <dgm:spPr/>
      <dgm:t>
        <a:bodyPr/>
        <a:lstStyle/>
        <a:p>
          <a:endParaRPr lang="es-CO"/>
        </a:p>
      </dgm:t>
    </dgm:pt>
    <dgm:pt modelId="{A63EFE58-09EB-4A90-9404-865AD58FE4D7}" type="sibTrans" cxnId="{1FA50A9E-0174-41D7-B809-C1F7A2C83A8D}">
      <dgm:prSet/>
      <dgm:spPr/>
      <dgm:t>
        <a:bodyPr/>
        <a:lstStyle/>
        <a:p>
          <a:endParaRPr lang="es-CO"/>
        </a:p>
      </dgm:t>
    </dgm:pt>
    <dgm:pt modelId="{1DC8F65F-6A2D-4E5C-A998-348D0405D123}">
      <dgm:prSet phldrT="[Text]"/>
      <dgm:spPr/>
      <dgm:t>
        <a:bodyPr/>
        <a:lstStyle/>
        <a:p>
          <a:r>
            <a:rPr lang="es-CO" dirty="0" err="1"/>
            <a:t>Crescimento econômico</a:t>
          </a:r>
          <a:endParaRPr lang="es-CO" dirty="0"/>
        </a:p>
      </dgm:t>
    </dgm:pt>
    <dgm:pt modelId="{D094EBC1-C011-48A3-8A9A-3FB3B58FA6AB}" type="parTrans" cxnId="{C3718DBA-13C5-45B9-9880-2F919E202548}">
      <dgm:prSet/>
      <dgm:spPr/>
      <dgm:t>
        <a:bodyPr/>
        <a:lstStyle/>
        <a:p>
          <a:endParaRPr lang="es-CO"/>
        </a:p>
      </dgm:t>
    </dgm:pt>
    <dgm:pt modelId="{B6F54B4C-8209-43F3-81A1-35670EBF304B}" type="sibTrans" cxnId="{C3718DBA-13C5-45B9-9880-2F919E202548}">
      <dgm:prSet/>
      <dgm:spPr/>
      <dgm:t>
        <a:bodyPr/>
        <a:lstStyle/>
        <a:p>
          <a:endParaRPr lang="es-CO"/>
        </a:p>
      </dgm:t>
    </dgm:pt>
    <dgm:pt modelId="{9EAD6C84-3FB1-476F-85F5-B973567EC711}">
      <dgm:prSet phldrT="[Text]"/>
      <dgm:spPr/>
      <dgm:t>
        <a:bodyPr/>
        <a:lstStyle/>
        <a:p>
          <a:r>
            <a:rPr lang="es-CO" dirty="0" err="1"/>
            <a:t>Urbanização</a:t>
          </a:r>
          <a:endParaRPr lang="es-CO" dirty="0"/>
        </a:p>
      </dgm:t>
    </dgm:pt>
    <dgm:pt modelId="{56D02854-CC4F-4911-B96B-03B94B354567}" type="parTrans" cxnId="{DA2D3A53-D879-499E-AFBA-4B2FC9ABFBAF}">
      <dgm:prSet/>
      <dgm:spPr/>
      <dgm:t>
        <a:bodyPr/>
        <a:lstStyle/>
        <a:p>
          <a:endParaRPr lang="es-CO"/>
        </a:p>
      </dgm:t>
    </dgm:pt>
    <dgm:pt modelId="{99F95442-9168-4C87-AEFD-43A11DB5E23F}" type="sibTrans" cxnId="{DA2D3A53-D879-499E-AFBA-4B2FC9ABFBAF}">
      <dgm:prSet/>
      <dgm:spPr/>
      <dgm:t>
        <a:bodyPr/>
        <a:lstStyle/>
        <a:p>
          <a:endParaRPr lang="es-CO"/>
        </a:p>
      </dgm:t>
    </dgm:pt>
    <dgm:pt modelId="{92CE128F-F8DC-4F95-9151-8143931FAE46}">
      <dgm:prSet phldrT="[Text]" custT="1"/>
      <dgm:spPr>
        <a:solidFill>
          <a:schemeClr val="accent2">
            <a:lumMod val="75000"/>
          </a:schemeClr>
        </a:solidFill>
      </dgm:spPr>
      <dgm:t>
        <a:bodyPr/>
        <a:lstStyle/>
        <a:p>
          <a:r>
            <a:rPr lang="es-CO" sz="3600" b="1" dirty="0" err="1"/>
            <a:t>Desafios</a:t>
          </a:r>
          <a:endParaRPr lang="es-CO" sz="3600" b="1" dirty="0"/>
        </a:p>
      </dgm:t>
    </dgm:pt>
    <dgm:pt modelId="{B936056F-71BB-470D-A7B0-0E15F2ACF8D2}" type="parTrans" cxnId="{0DA58E90-A69E-4F12-8189-02F27FF79699}">
      <dgm:prSet/>
      <dgm:spPr/>
      <dgm:t>
        <a:bodyPr/>
        <a:lstStyle/>
        <a:p>
          <a:endParaRPr lang="es-CO"/>
        </a:p>
      </dgm:t>
    </dgm:pt>
    <dgm:pt modelId="{2F5F0C0B-DC26-4135-9477-53F0963DFD57}" type="sibTrans" cxnId="{0DA58E90-A69E-4F12-8189-02F27FF79699}">
      <dgm:prSet/>
      <dgm:spPr/>
      <dgm:t>
        <a:bodyPr/>
        <a:lstStyle/>
        <a:p>
          <a:endParaRPr lang="es-CO"/>
        </a:p>
      </dgm:t>
    </dgm:pt>
    <dgm:pt modelId="{6EE6DFCA-838D-4418-9532-C719B39D1473}">
      <dgm:prSet phldrT="[Text]"/>
      <dgm:spPr>
        <a:ln>
          <a:solidFill>
            <a:schemeClr val="accent2">
              <a:lumMod val="75000"/>
            </a:schemeClr>
          </a:solidFill>
        </a:ln>
      </dgm:spPr>
      <dgm:t>
        <a:bodyPr/>
        <a:lstStyle/>
        <a:p>
          <a:r>
            <a:rPr lang="es-CO" dirty="0"/>
            <a:t>Alta </a:t>
          </a:r>
          <a:r>
            <a:rPr lang="es-CO" dirty="0" err="1"/>
            <a:t>variabilidade </a:t>
          </a:r>
          <a:r>
            <a:rPr lang="es-CO" dirty="0"/>
            <a:t>nos </a:t>
          </a:r>
          <a:r>
            <a:rPr lang="es-CO" dirty="0" err="1"/>
            <a:t>serviços</a:t>
          </a:r>
          <a:endParaRPr lang="es-CO" dirty="0"/>
        </a:p>
      </dgm:t>
    </dgm:pt>
    <dgm:pt modelId="{47711386-835A-41AB-B91F-9BD745FA2155}" type="parTrans" cxnId="{1FE82F62-6E9B-4BBD-BD1C-2C0D417F41B7}">
      <dgm:prSet/>
      <dgm:spPr>
        <a:ln>
          <a:solidFill>
            <a:schemeClr val="accent2">
              <a:lumMod val="75000"/>
            </a:schemeClr>
          </a:solidFill>
        </a:ln>
      </dgm:spPr>
      <dgm:t>
        <a:bodyPr/>
        <a:lstStyle/>
        <a:p>
          <a:endParaRPr lang="es-CO"/>
        </a:p>
      </dgm:t>
    </dgm:pt>
    <dgm:pt modelId="{5743880F-3C1D-4EEE-8E26-02771EBDD22F}" type="sibTrans" cxnId="{1FE82F62-6E9B-4BBD-BD1C-2C0D417F41B7}">
      <dgm:prSet/>
      <dgm:spPr/>
      <dgm:t>
        <a:bodyPr/>
        <a:lstStyle/>
        <a:p>
          <a:endParaRPr lang="es-CO"/>
        </a:p>
      </dgm:t>
    </dgm:pt>
    <dgm:pt modelId="{2C79D5A3-0F74-4D95-9582-5105160099A9}">
      <dgm:prSet phldrT="[Text]"/>
      <dgm:spPr>
        <a:ln>
          <a:solidFill>
            <a:schemeClr val="accent2">
              <a:lumMod val="75000"/>
            </a:schemeClr>
          </a:solidFill>
        </a:ln>
      </dgm:spPr>
      <dgm:t>
        <a:bodyPr/>
        <a:lstStyle/>
        <a:p>
          <a:r>
            <a:rPr lang="es-CO" dirty="0" err="1"/>
            <a:t>Infraestrutura envelhecida</a:t>
          </a:r>
          <a:endParaRPr lang="es-CO" dirty="0"/>
        </a:p>
      </dgm:t>
    </dgm:pt>
    <dgm:pt modelId="{2B43EE1D-65FC-4130-B3F4-45A7AEED7483}" type="parTrans" cxnId="{B085C6AE-9E97-4309-B927-F4EB84094585}">
      <dgm:prSet/>
      <dgm:spPr>
        <a:ln>
          <a:solidFill>
            <a:schemeClr val="accent2">
              <a:lumMod val="75000"/>
            </a:schemeClr>
          </a:solidFill>
        </a:ln>
      </dgm:spPr>
      <dgm:t>
        <a:bodyPr/>
        <a:lstStyle/>
        <a:p>
          <a:endParaRPr lang="es-CO"/>
        </a:p>
      </dgm:t>
    </dgm:pt>
    <dgm:pt modelId="{3771CB0A-1BEC-4C60-9EB2-1C0B54755574}" type="sibTrans" cxnId="{B085C6AE-9E97-4309-B927-F4EB84094585}">
      <dgm:prSet/>
      <dgm:spPr/>
      <dgm:t>
        <a:bodyPr/>
        <a:lstStyle/>
        <a:p>
          <a:endParaRPr lang="es-CO"/>
        </a:p>
      </dgm:t>
    </dgm:pt>
    <dgm:pt modelId="{0E5352C7-1BFA-4534-A273-DFB62F724AF4}">
      <dgm:prSet phldrT="[Text]"/>
      <dgm:spPr/>
      <dgm:t>
        <a:bodyPr/>
        <a:lstStyle/>
        <a:p>
          <a:r>
            <a:rPr lang="es-CO" dirty="0" err="1"/>
            <a:t>Crescimento populacional</a:t>
          </a:r>
          <a:endParaRPr lang="es-CO" dirty="0"/>
        </a:p>
      </dgm:t>
    </dgm:pt>
    <dgm:pt modelId="{8F2A2A8F-2B80-4487-A2B0-0018D17D8C62}" type="parTrans" cxnId="{5F5E432F-6472-4D26-BB61-F8C413901B73}">
      <dgm:prSet/>
      <dgm:spPr/>
      <dgm:t>
        <a:bodyPr/>
        <a:lstStyle/>
        <a:p>
          <a:endParaRPr lang="es-CO"/>
        </a:p>
      </dgm:t>
    </dgm:pt>
    <dgm:pt modelId="{F0008CDD-23E5-41BC-B3DE-C69C295B8C5A}" type="sibTrans" cxnId="{5F5E432F-6472-4D26-BB61-F8C413901B73}">
      <dgm:prSet/>
      <dgm:spPr/>
      <dgm:t>
        <a:bodyPr/>
        <a:lstStyle/>
        <a:p>
          <a:endParaRPr lang="es-CO"/>
        </a:p>
      </dgm:t>
    </dgm:pt>
    <dgm:pt modelId="{64589CC0-5BE9-458E-9AF3-EE12A8934C8B}">
      <dgm:prSet phldrT="[Text]"/>
      <dgm:spPr>
        <a:ln>
          <a:solidFill>
            <a:schemeClr val="accent2">
              <a:lumMod val="75000"/>
            </a:schemeClr>
          </a:solidFill>
        </a:ln>
      </dgm:spPr>
      <dgm:t>
        <a:bodyPr/>
        <a:lstStyle/>
        <a:p>
          <a:r>
            <a:rPr lang="es-CO" dirty="0" err="1"/>
            <a:t>Política de projeto de construção desatualizada</a:t>
          </a:r>
          <a:endParaRPr lang="es-CO" dirty="0"/>
        </a:p>
      </dgm:t>
    </dgm:pt>
    <dgm:pt modelId="{B6E03E1A-DA02-426E-9FA9-6D74FFE6F181}" type="parTrans" cxnId="{B397D9E0-3056-416C-8955-CF02BDE66DB9}">
      <dgm:prSet/>
      <dgm:spPr>
        <a:ln>
          <a:solidFill>
            <a:schemeClr val="accent2">
              <a:lumMod val="75000"/>
            </a:schemeClr>
          </a:solidFill>
        </a:ln>
      </dgm:spPr>
      <dgm:t>
        <a:bodyPr/>
        <a:lstStyle/>
        <a:p>
          <a:endParaRPr lang="es-CO"/>
        </a:p>
      </dgm:t>
    </dgm:pt>
    <dgm:pt modelId="{99B9717A-31FA-4FA8-AA02-4757A222AFB1}" type="sibTrans" cxnId="{B397D9E0-3056-416C-8955-CF02BDE66DB9}">
      <dgm:prSet/>
      <dgm:spPr/>
      <dgm:t>
        <a:bodyPr/>
        <a:lstStyle/>
        <a:p>
          <a:endParaRPr lang="es-CO"/>
        </a:p>
      </dgm:t>
    </dgm:pt>
    <dgm:pt modelId="{E3A4BBCF-8D91-4BCC-9E1E-9C6874AD9417}">
      <dgm:prSet phldrT="[Text]"/>
      <dgm:spPr/>
      <dgm:t>
        <a:bodyPr/>
        <a:lstStyle/>
        <a:p>
          <a:r>
            <a:rPr lang="es-CO" dirty="0" err="1"/>
            <a:t>Digitalização</a:t>
          </a:r>
          <a:endParaRPr lang="es-CO" dirty="0"/>
        </a:p>
      </dgm:t>
    </dgm:pt>
    <dgm:pt modelId="{A9E70DDF-F3F5-4925-B78A-94B6EEEE9BFE}" type="parTrans" cxnId="{1905F622-8202-41E7-AF2A-1003949FF956}">
      <dgm:prSet/>
      <dgm:spPr/>
      <dgm:t>
        <a:bodyPr/>
        <a:lstStyle/>
        <a:p>
          <a:endParaRPr lang="es-CO"/>
        </a:p>
      </dgm:t>
    </dgm:pt>
    <dgm:pt modelId="{5F9532F5-A04B-417A-AF0F-07868DC641C6}" type="sibTrans" cxnId="{1905F622-8202-41E7-AF2A-1003949FF956}">
      <dgm:prSet/>
      <dgm:spPr/>
      <dgm:t>
        <a:bodyPr/>
        <a:lstStyle/>
        <a:p>
          <a:endParaRPr lang="es-CO"/>
        </a:p>
      </dgm:t>
    </dgm:pt>
    <dgm:pt modelId="{7A0007DF-6AAD-468D-93BD-32C611DDB220}">
      <dgm:prSet phldrT="[Text]"/>
      <dgm:spPr>
        <a:ln>
          <a:solidFill>
            <a:schemeClr val="accent2">
              <a:lumMod val="75000"/>
            </a:schemeClr>
          </a:solidFill>
        </a:ln>
      </dgm:spPr>
      <dgm:t>
        <a:bodyPr/>
        <a:lstStyle/>
        <a:p>
          <a:r>
            <a:rPr lang="es-CO" dirty="0" err="1"/>
            <a:t>Aumento da demanda por resfriamento</a:t>
          </a:r>
          <a:endParaRPr lang="es-CO" dirty="0"/>
        </a:p>
      </dgm:t>
    </dgm:pt>
    <dgm:pt modelId="{B4C0ECBD-9373-4296-8334-D2B48CB2A249}" type="parTrans" cxnId="{5607F563-7DDB-46E1-8D98-C9675BE1E7A9}">
      <dgm:prSet/>
      <dgm:spPr>
        <a:ln>
          <a:solidFill>
            <a:schemeClr val="accent2">
              <a:lumMod val="75000"/>
            </a:schemeClr>
          </a:solidFill>
        </a:ln>
      </dgm:spPr>
      <dgm:t>
        <a:bodyPr/>
        <a:lstStyle/>
        <a:p>
          <a:endParaRPr lang="es-CO"/>
        </a:p>
      </dgm:t>
    </dgm:pt>
    <dgm:pt modelId="{80E37357-F2B9-43FB-8862-AE89E6689B9B}" type="sibTrans" cxnId="{5607F563-7DDB-46E1-8D98-C9675BE1E7A9}">
      <dgm:prSet/>
      <dgm:spPr/>
      <dgm:t>
        <a:bodyPr/>
        <a:lstStyle/>
        <a:p>
          <a:endParaRPr lang="es-CO"/>
        </a:p>
      </dgm:t>
    </dgm:pt>
    <dgm:pt modelId="{87AC17BA-5FB3-485A-80A6-6E4E08FE7BAD}" type="pres">
      <dgm:prSet presAssocID="{51BF3ED8-8325-48CB-B9D4-CA7330270630}" presName="diagram" presStyleCnt="0">
        <dgm:presLayoutVars>
          <dgm:chPref val="1"/>
          <dgm:dir/>
          <dgm:animOne val="branch"/>
          <dgm:animLvl val="lvl"/>
          <dgm:resizeHandles/>
        </dgm:presLayoutVars>
      </dgm:prSet>
      <dgm:spPr/>
    </dgm:pt>
    <dgm:pt modelId="{C4EEDECC-F51E-4964-B9A9-57CC4C5638CF}" type="pres">
      <dgm:prSet presAssocID="{BC00586E-887A-4858-A37F-CB0A29014831}" presName="root" presStyleCnt="0"/>
      <dgm:spPr/>
    </dgm:pt>
    <dgm:pt modelId="{AA243494-4E9D-44FC-A5B0-E0B3EB522064}" type="pres">
      <dgm:prSet presAssocID="{BC00586E-887A-4858-A37F-CB0A29014831}" presName="rootComposite" presStyleCnt="0"/>
      <dgm:spPr/>
    </dgm:pt>
    <dgm:pt modelId="{095C5577-2DD9-4123-A6B5-AB85D7572AE4}" type="pres">
      <dgm:prSet presAssocID="{BC00586E-887A-4858-A37F-CB0A29014831}" presName="rootText" presStyleLbl="node1" presStyleIdx="0" presStyleCnt="2" custScaleX="251399"/>
      <dgm:spPr/>
    </dgm:pt>
    <dgm:pt modelId="{C52F675F-1DB5-45A5-ACE4-3496B1AE1EA2}" type="pres">
      <dgm:prSet presAssocID="{BC00586E-887A-4858-A37F-CB0A29014831}" presName="rootConnector" presStyleLbl="node1" presStyleIdx="0" presStyleCnt="2"/>
      <dgm:spPr/>
    </dgm:pt>
    <dgm:pt modelId="{3C45317B-D3EF-40E9-B89D-0BBE42030F61}" type="pres">
      <dgm:prSet presAssocID="{BC00586E-887A-4858-A37F-CB0A29014831}" presName="childShape" presStyleCnt="0"/>
      <dgm:spPr/>
    </dgm:pt>
    <dgm:pt modelId="{AF6B8F4D-5197-42D8-A5F2-28401A720B04}" type="pres">
      <dgm:prSet presAssocID="{D094EBC1-C011-48A3-8A9A-3FB3B58FA6AB}" presName="Name13" presStyleLbl="parChTrans1D2" presStyleIdx="0" presStyleCnt="8"/>
      <dgm:spPr/>
    </dgm:pt>
    <dgm:pt modelId="{574A0CD4-D3D1-4653-AD6F-E247D9189184}" type="pres">
      <dgm:prSet presAssocID="{1DC8F65F-6A2D-4E5C-A998-348D0405D123}" presName="childText" presStyleLbl="bgAcc1" presStyleIdx="0" presStyleCnt="8" custScaleX="251399">
        <dgm:presLayoutVars>
          <dgm:bulletEnabled val="1"/>
        </dgm:presLayoutVars>
      </dgm:prSet>
      <dgm:spPr/>
    </dgm:pt>
    <dgm:pt modelId="{8A0CEC3E-B5BE-4728-9C57-9335455F24E8}" type="pres">
      <dgm:prSet presAssocID="{56D02854-CC4F-4911-B96B-03B94B354567}" presName="Name13" presStyleLbl="parChTrans1D2" presStyleIdx="1" presStyleCnt="8"/>
      <dgm:spPr/>
    </dgm:pt>
    <dgm:pt modelId="{AE6D2C3E-474A-4B66-87B8-DB01DD778BD8}" type="pres">
      <dgm:prSet presAssocID="{9EAD6C84-3FB1-476F-85F5-B973567EC711}" presName="childText" presStyleLbl="bgAcc1" presStyleIdx="1" presStyleCnt="8" custScaleX="251399">
        <dgm:presLayoutVars>
          <dgm:bulletEnabled val="1"/>
        </dgm:presLayoutVars>
      </dgm:prSet>
      <dgm:spPr/>
    </dgm:pt>
    <dgm:pt modelId="{5163349E-BB44-486A-A483-B5BF604832E4}" type="pres">
      <dgm:prSet presAssocID="{A9E70DDF-F3F5-4925-B78A-94B6EEEE9BFE}" presName="Name13" presStyleLbl="parChTrans1D2" presStyleIdx="2" presStyleCnt="8"/>
      <dgm:spPr/>
    </dgm:pt>
    <dgm:pt modelId="{FC7B19AA-94F6-4D00-BBDA-2B27780BF526}" type="pres">
      <dgm:prSet presAssocID="{E3A4BBCF-8D91-4BCC-9E1E-9C6874AD9417}" presName="childText" presStyleLbl="bgAcc1" presStyleIdx="2" presStyleCnt="8" custScaleX="251399">
        <dgm:presLayoutVars>
          <dgm:bulletEnabled val="1"/>
        </dgm:presLayoutVars>
      </dgm:prSet>
      <dgm:spPr/>
    </dgm:pt>
    <dgm:pt modelId="{CCC73930-0316-4D66-8A6D-44562CF56B0D}" type="pres">
      <dgm:prSet presAssocID="{8F2A2A8F-2B80-4487-A2B0-0018D17D8C62}" presName="Name13" presStyleLbl="parChTrans1D2" presStyleIdx="3" presStyleCnt="8"/>
      <dgm:spPr/>
    </dgm:pt>
    <dgm:pt modelId="{270BDBAB-4720-472B-B97E-A0E93799340E}" type="pres">
      <dgm:prSet presAssocID="{0E5352C7-1BFA-4534-A273-DFB62F724AF4}" presName="childText" presStyleLbl="bgAcc1" presStyleIdx="3" presStyleCnt="8" custScaleX="251399">
        <dgm:presLayoutVars>
          <dgm:bulletEnabled val="1"/>
        </dgm:presLayoutVars>
      </dgm:prSet>
      <dgm:spPr/>
    </dgm:pt>
    <dgm:pt modelId="{616BDB51-D2CB-4A13-AF2B-3FD7A95C0F3A}" type="pres">
      <dgm:prSet presAssocID="{92CE128F-F8DC-4F95-9151-8143931FAE46}" presName="root" presStyleCnt="0"/>
      <dgm:spPr/>
    </dgm:pt>
    <dgm:pt modelId="{3D9C96E7-6EEC-4B09-976D-8575B6F0AA0E}" type="pres">
      <dgm:prSet presAssocID="{92CE128F-F8DC-4F95-9151-8143931FAE46}" presName="rootComposite" presStyleCnt="0"/>
      <dgm:spPr/>
    </dgm:pt>
    <dgm:pt modelId="{B99FC748-28D1-4EDE-B72B-52E16ED5EC46}" type="pres">
      <dgm:prSet presAssocID="{92CE128F-F8DC-4F95-9151-8143931FAE46}" presName="rootText" presStyleLbl="node1" presStyleIdx="1" presStyleCnt="2" custScaleX="251399"/>
      <dgm:spPr/>
    </dgm:pt>
    <dgm:pt modelId="{50A4D161-6352-457E-98D1-ADEE075836D2}" type="pres">
      <dgm:prSet presAssocID="{92CE128F-F8DC-4F95-9151-8143931FAE46}" presName="rootConnector" presStyleLbl="node1" presStyleIdx="1" presStyleCnt="2"/>
      <dgm:spPr/>
    </dgm:pt>
    <dgm:pt modelId="{A12C4DEA-F412-45BD-98DE-4B79A1054021}" type="pres">
      <dgm:prSet presAssocID="{92CE128F-F8DC-4F95-9151-8143931FAE46}" presName="childShape" presStyleCnt="0"/>
      <dgm:spPr/>
    </dgm:pt>
    <dgm:pt modelId="{141F766A-CFC8-415D-AEDC-FDF06C92D9CD}" type="pres">
      <dgm:prSet presAssocID="{47711386-835A-41AB-B91F-9BD745FA2155}" presName="Name13" presStyleLbl="parChTrans1D2" presStyleIdx="4" presStyleCnt="8"/>
      <dgm:spPr/>
    </dgm:pt>
    <dgm:pt modelId="{820F42D2-5345-4C2B-83B2-C392251136E9}" type="pres">
      <dgm:prSet presAssocID="{6EE6DFCA-838D-4418-9532-C719B39D1473}" presName="childText" presStyleLbl="bgAcc1" presStyleIdx="4" presStyleCnt="8" custScaleX="251399">
        <dgm:presLayoutVars>
          <dgm:bulletEnabled val="1"/>
        </dgm:presLayoutVars>
      </dgm:prSet>
      <dgm:spPr/>
    </dgm:pt>
    <dgm:pt modelId="{759F0B1B-69A1-4B81-9C47-7FDDBD6D2173}" type="pres">
      <dgm:prSet presAssocID="{2B43EE1D-65FC-4130-B3F4-45A7AEED7483}" presName="Name13" presStyleLbl="parChTrans1D2" presStyleIdx="5" presStyleCnt="8"/>
      <dgm:spPr/>
    </dgm:pt>
    <dgm:pt modelId="{44E7D1CC-8706-459F-877F-AC5B41789D55}" type="pres">
      <dgm:prSet presAssocID="{2C79D5A3-0F74-4D95-9582-5105160099A9}" presName="childText" presStyleLbl="bgAcc1" presStyleIdx="5" presStyleCnt="8" custScaleX="251399">
        <dgm:presLayoutVars>
          <dgm:bulletEnabled val="1"/>
        </dgm:presLayoutVars>
      </dgm:prSet>
      <dgm:spPr/>
    </dgm:pt>
    <dgm:pt modelId="{6A181C0E-5DBF-456A-BAC4-C47010B17A59}" type="pres">
      <dgm:prSet presAssocID="{B4C0ECBD-9373-4296-8334-D2B48CB2A249}" presName="Name13" presStyleLbl="parChTrans1D2" presStyleIdx="6" presStyleCnt="8"/>
      <dgm:spPr/>
    </dgm:pt>
    <dgm:pt modelId="{8AF6F5C3-DAC4-45BD-B318-939AB5F27543}" type="pres">
      <dgm:prSet presAssocID="{7A0007DF-6AAD-468D-93BD-32C611DDB220}" presName="childText" presStyleLbl="bgAcc1" presStyleIdx="6" presStyleCnt="8" custScaleX="251399">
        <dgm:presLayoutVars>
          <dgm:bulletEnabled val="1"/>
        </dgm:presLayoutVars>
      </dgm:prSet>
      <dgm:spPr/>
    </dgm:pt>
    <dgm:pt modelId="{9462A31F-5667-4082-ADF1-C592D0FEC891}" type="pres">
      <dgm:prSet presAssocID="{B6E03E1A-DA02-426E-9FA9-6D74FFE6F181}" presName="Name13" presStyleLbl="parChTrans1D2" presStyleIdx="7" presStyleCnt="8"/>
      <dgm:spPr/>
    </dgm:pt>
    <dgm:pt modelId="{22576BCF-2004-4060-96C2-9AE9F4910F22}" type="pres">
      <dgm:prSet presAssocID="{64589CC0-5BE9-458E-9AF3-EE12A8934C8B}" presName="childText" presStyleLbl="bgAcc1" presStyleIdx="7" presStyleCnt="8" custScaleX="251399">
        <dgm:presLayoutVars>
          <dgm:bulletEnabled val="1"/>
        </dgm:presLayoutVars>
      </dgm:prSet>
      <dgm:spPr/>
    </dgm:pt>
  </dgm:ptLst>
  <dgm:cxnLst>
    <dgm:cxn modelId="{395ADB0D-68E4-4ABC-AFF5-833FFEC356DF}" type="presOf" srcId="{BC00586E-887A-4858-A37F-CB0A29014831}" destId="{095C5577-2DD9-4123-A6B5-AB85D7572AE4}" srcOrd="0" destOrd="0" presId="urn:microsoft.com/office/officeart/2005/8/layout/hierarchy3"/>
    <dgm:cxn modelId="{FED07518-CADF-440F-B6BA-CFA1A752ECE9}" type="presOf" srcId="{1DC8F65F-6A2D-4E5C-A998-348D0405D123}" destId="{574A0CD4-D3D1-4653-AD6F-E247D9189184}" srcOrd="0" destOrd="0" presId="urn:microsoft.com/office/officeart/2005/8/layout/hierarchy3"/>
    <dgm:cxn modelId="{B8EC4019-2370-4DAC-AD3B-04AE3BE07BB1}" type="presOf" srcId="{64589CC0-5BE9-458E-9AF3-EE12A8934C8B}" destId="{22576BCF-2004-4060-96C2-9AE9F4910F22}" srcOrd="0" destOrd="0" presId="urn:microsoft.com/office/officeart/2005/8/layout/hierarchy3"/>
    <dgm:cxn modelId="{7473AD1F-6E21-46E0-8DC1-BD443995DB17}" type="presOf" srcId="{7A0007DF-6AAD-468D-93BD-32C611DDB220}" destId="{8AF6F5C3-DAC4-45BD-B318-939AB5F27543}" srcOrd="0" destOrd="0" presId="urn:microsoft.com/office/officeart/2005/8/layout/hierarchy3"/>
    <dgm:cxn modelId="{1905F622-8202-41E7-AF2A-1003949FF956}" srcId="{BC00586E-887A-4858-A37F-CB0A29014831}" destId="{E3A4BBCF-8D91-4BCC-9E1E-9C6874AD9417}" srcOrd="2" destOrd="0" parTransId="{A9E70DDF-F3F5-4925-B78A-94B6EEEE9BFE}" sibTransId="{5F9532F5-A04B-417A-AF0F-07868DC641C6}"/>
    <dgm:cxn modelId="{5F5E432F-6472-4D26-BB61-F8C413901B73}" srcId="{BC00586E-887A-4858-A37F-CB0A29014831}" destId="{0E5352C7-1BFA-4534-A273-DFB62F724AF4}" srcOrd="3" destOrd="0" parTransId="{8F2A2A8F-2B80-4487-A2B0-0018D17D8C62}" sibTransId="{F0008CDD-23E5-41BC-B3DE-C69C295B8C5A}"/>
    <dgm:cxn modelId="{6432483F-98BD-4D19-B12F-9779C7D5626D}" type="presOf" srcId="{0E5352C7-1BFA-4534-A273-DFB62F724AF4}" destId="{270BDBAB-4720-472B-B97E-A0E93799340E}" srcOrd="0" destOrd="0" presId="urn:microsoft.com/office/officeart/2005/8/layout/hierarchy3"/>
    <dgm:cxn modelId="{DA2D3A53-D879-499E-AFBA-4B2FC9ABFBAF}" srcId="{BC00586E-887A-4858-A37F-CB0A29014831}" destId="{9EAD6C84-3FB1-476F-85F5-B973567EC711}" srcOrd="1" destOrd="0" parTransId="{56D02854-CC4F-4911-B96B-03B94B354567}" sibTransId="{99F95442-9168-4C87-AEFD-43A11DB5E23F}"/>
    <dgm:cxn modelId="{1FE82F62-6E9B-4BBD-BD1C-2C0D417F41B7}" srcId="{92CE128F-F8DC-4F95-9151-8143931FAE46}" destId="{6EE6DFCA-838D-4418-9532-C719B39D1473}" srcOrd="0" destOrd="0" parTransId="{47711386-835A-41AB-B91F-9BD745FA2155}" sibTransId="{5743880F-3C1D-4EEE-8E26-02771EBDD22F}"/>
    <dgm:cxn modelId="{5607F563-7DDB-46E1-8D98-C9675BE1E7A9}" srcId="{92CE128F-F8DC-4F95-9151-8143931FAE46}" destId="{7A0007DF-6AAD-468D-93BD-32C611DDB220}" srcOrd="2" destOrd="0" parTransId="{B4C0ECBD-9373-4296-8334-D2B48CB2A249}" sibTransId="{80E37357-F2B9-43FB-8862-AE89E6689B9B}"/>
    <dgm:cxn modelId="{90ABE864-BE18-4733-BBA7-B26890D572DA}" type="presOf" srcId="{51BF3ED8-8325-48CB-B9D4-CA7330270630}" destId="{87AC17BA-5FB3-485A-80A6-6E4E08FE7BAD}" srcOrd="0" destOrd="0" presId="urn:microsoft.com/office/officeart/2005/8/layout/hierarchy3"/>
    <dgm:cxn modelId="{6C10BE75-CE78-4FAB-84FA-6A6694DB88AE}" type="presOf" srcId="{B4C0ECBD-9373-4296-8334-D2B48CB2A249}" destId="{6A181C0E-5DBF-456A-BAC4-C47010B17A59}" srcOrd="0" destOrd="0" presId="urn:microsoft.com/office/officeart/2005/8/layout/hierarchy3"/>
    <dgm:cxn modelId="{06FEAE79-D589-48CA-85CE-BA71BC756F7E}" type="presOf" srcId="{2B43EE1D-65FC-4130-B3F4-45A7AEED7483}" destId="{759F0B1B-69A1-4B81-9C47-7FDDBD6D2173}" srcOrd="0" destOrd="0" presId="urn:microsoft.com/office/officeart/2005/8/layout/hierarchy3"/>
    <dgm:cxn modelId="{A04BD082-D2C3-4022-9547-8FD561D70B3B}" type="presOf" srcId="{E3A4BBCF-8D91-4BCC-9E1E-9C6874AD9417}" destId="{FC7B19AA-94F6-4D00-BBDA-2B27780BF526}" srcOrd="0" destOrd="0" presId="urn:microsoft.com/office/officeart/2005/8/layout/hierarchy3"/>
    <dgm:cxn modelId="{0DA58E90-A69E-4F12-8189-02F27FF79699}" srcId="{51BF3ED8-8325-48CB-B9D4-CA7330270630}" destId="{92CE128F-F8DC-4F95-9151-8143931FAE46}" srcOrd="1" destOrd="0" parTransId="{B936056F-71BB-470D-A7B0-0E15F2ACF8D2}" sibTransId="{2F5F0C0B-DC26-4135-9477-53F0963DFD57}"/>
    <dgm:cxn modelId="{5F6DBE99-56D4-4FA0-959F-758DAFC0008F}" type="presOf" srcId="{92CE128F-F8DC-4F95-9151-8143931FAE46}" destId="{B99FC748-28D1-4EDE-B72B-52E16ED5EC46}" srcOrd="0" destOrd="0" presId="urn:microsoft.com/office/officeart/2005/8/layout/hierarchy3"/>
    <dgm:cxn modelId="{1FA50A9E-0174-41D7-B809-C1F7A2C83A8D}" srcId="{51BF3ED8-8325-48CB-B9D4-CA7330270630}" destId="{BC00586E-887A-4858-A37F-CB0A29014831}" srcOrd="0" destOrd="0" parTransId="{C7C621FA-F272-402F-B035-6695334A86D0}" sibTransId="{A63EFE58-09EB-4A90-9404-865AD58FE4D7}"/>
    <dgm:cxn modelId="{C02F3EA5-533E-4505-9D02-03E66061A9D7}" type="presOf" srcId="{6EE6DFCA-838D-4418-9532-C719B39D1473}" destId="{820F42D2-5345-4C2B-83B2-C392251136E9}" srcOrd="0" destOrd="0" presId="urn:microsoft.com/office/officeart/2005/8/layout/hierarchy3"/>
    <dgm:cxn modelId="{B085C6AE-9E97-4309-B927-F4EB84094585}" srcId="{92CE128F-F8DC-4F95-9151-8143931FAE46}" destId="{2C79D5A3-0F74-4D95-9582-5105160099A9}" srcOrd="1" destOrd="0" parTransId="{2B43EE1D-65FC-4130-B3F4-45A7AEED7483}" sibTransId="{3771CB0A-1BEC-4C60-9EB2-1C0B54755574}"/>
    <dgm:cxn modelId="{9C2C48B9-6595-4BB4-A90C-DCC5250504C7}" type="presOf" srcId="{92CE128F-F8DC-4F95-9151-8143931FAE46}" destId="{50A4D161-6352-457E-98D1-ADEE075836D2}" srcOrd="1" destOrd="0" presId="urn:microsoft.com/office/officeart/2005/8/layout/hierarchy3"/>
    <dgm:cxn modelId="{C3718DBA-13C5-45B9-9880-2F919E202548}" srcId="{BC00586E-887A-4858-A37F-CB0A29014831}" destId="{1DC8F65F-6A2D-4E5C-A998-348D0405D123}" srcOrd="0" destOrd="0" parTransId="{D094EBC1-C011-48A3-8A9A-3FB3B58FA6AB}" sibTransId="{B6F54B4C-8209-43F3-81A1-35670EBF304B}"/>
    <dgm:cxn modelId="{048849BB-EB4C-42F9-BBE9-92807C52F379}" type="presOf" srcId="{D094EBC1-C011-48A3-8A9A-3FB3B58FA6AB}" destId="{AF6B8F4D-5197-42D8-A5F2-28401A720B04}" srcOrd="0" destOrd="0" presId="urn:microsoft.com/office/officeart/2005/8/layout/hierarchy3"/>
    <dgm:cxn modelId="{1A17C2C2-50FD-48EF-A6AE-18724A4B1A1B}" type="presOf" srcId="{BC00586E-887A-4858-A37F-CB0A29014831}" destId="{C52F675F-1DB5-45A5-ACE4-3496B1AE1EA2}" srcOrd="1" destOrd="0" presId="urn:microsoft.com/office/officeart/2005/8/layout/hierarchy3"/>
    <dgm:cxn modelId="{43C758C6-E2BF-41F6-9085-540A15A80023}" type="presOf" srcId="{2C79D5A3-0F74-4D95-9582-5105160099A9}" destId="{44E7D1CC-8706-459F-877F-AC5B41789D55}" srcOrd="0" destOrd="0" presId="urn:microsoft.com/office/officeart/2005/8/layout/hierarchy3"/>
    <dgm:cxn modelId="{2CB73FCD-EE52-4DE8-AF7F-529ED3A953B7}" type="presOf" srcId="{47711386-835A-41AB-B91F-9BD745FA2155}" destId="{141F766A-CFC8-415D-AEDC-FDF06C92D9CD}" srcOrd="0" destOrd="0" presId="urn:microsoft.com/office/officeart/2005/8/layout/hierarchy3"/>
    <dgm:cxn modelId="{119440D3-4A67-473A-8289-8943A369F07C}" type="presOf" srcId="{A9E70DDF-F3F5-4925-B78A-94B6EEEE9BFE}" destId="{5163349E-BB44-486A-A483-B5BF604832E4}" srcOrd="0" destOrd="0" presId="urn:microsoft.com/office/officeart/2005/8/layout/hierarchy3"/>
    <dgm:cxn modelId="{B397D9E0-3056-416C-8955-CF02BDE66DB9}" srcId="{92CE128F-F8DC-4F95-9151-8143931FAE46}" destId="{64589CC0-5BE9-458E-9AF3-EE12A8934C8B}" srcOrd="3" destOrd="0" parTransId="{B6E03E1A-DA02-426E-9FA9-6D74FFE6F181}" sibTransId="{99B9717A-31FA-4FA8-AA02-4757A222AFB1}"/>
    <dgm:cxn modelId="{9261F5E5-88F3-4000-A39A-FA8671559D7E}" type="presOf" srcId="{56D02854-CC4F-4911-B96B-03B94B354567}" destId="{8A0CEC3E-B5BE-4728-9C57-9335455F24E8}" srcOrd="0" destOrd="0" presId="urn:microsoft.com/office/officeart/2005/8/layout/hierarchy3"/>
    <dgm:cxn modelId="{001210E8-0407-4443-96C6-710211D6A21D}" type="presOf" srcId="{9EAD6C84-3FB1-476F-85F5-B973567EC711}" destId="{AE6D2C3E-474A-4B66-87B8-DB01DD778BD8}" srcOrd="0" destOrd="0" presId="urn:microsoft.com/office/officeart/2005/8/layout/hierarchy3"/>
    <dgm:cxn modelId="{E0CE64F1-8F92-4F44-BA2A-E5BAB3376B3F}" type="presOf" srcId="{B6E03E1A-DA02-426E-9FA9-6D74FFE6F181}" destId="{9462A31F-5667-4082-ADF1-C592D0FEC891}" srcOrd="0" destOrd="0" presId="urn:microsoft.com/office/officeart/2005/8/layout/hierarchy3"/>
    <dgm:cxn modelId="{2E6AECF5-B640-4392-8E1E-C251CFC537CF}" type="presOf" srcId="{8F2A2A8F-2B80-4487-A2B0-0018D17D8C62}" destId="{CCC73930-0316-4D66-8A6D-44562CF56B0D}" srcOrd="0" destOrd="0" presId="urn:microsoft.com/office/officeart/2005/8/layout/hierarchy3"/>
    <dgm:cxn modelId="{099E5E4A-AA05-4886-A3FD-42E260E2EAF1}" type="presParOf" srcId="{87AC17BA-5FB3-485A-80A6-6E4E08FE7BAD}" destId="{C4EEDECC-F51E-4964-B9A9-57CC4C5638CF}" srcOrd="0" destOrd="0" presId="urn:microsoft.com/office/officeart/2005/8/layout/hierarchy3"/>
    <dgm:cxn modelId="{1D677B25-4D6C-4C7C-BEE2-9CB5016789D9}" type="presParOf" srcId="{C4EEDECC-F51E-4964-B9A9-57CC4C5638CF}" destId="{AA243494-4E9D-44FC-A5B0-E0B3EB522064}" srcOrd="0" destOrd="0" presId="urn:microsoft.com/office/officeart/2005/8/layout/hierarchy3"/>
    <dgm:cxn modelId="{F8EC2B2C-446B-4864-8C4F-B2B1FC4532B2}" type="presParOf" srcId="{AA243494-4E9D-44FC-A5B0-E0B3EB522064}" destId="{095C5577-2DD9-4123-A6B5-AB85D7572AE4}" srcOrd="0" destOrd="0" presId="urn:microsoft.com/office/officeart/2005/8/layout/hierarchy3"/>
    <dgm:cxn modelId="{F1F9A9EF-8E92-4F10-8A18-2B3EA7A177FE}" type="presParOf" srcId="{AA243494-4E9D-44FC-A5B0-E0B3EB522064}" destId="{C52F675F-1DB5-45A5-ACE4-3496B1AE1EA2}" srcOrd="1" destOrd="0" presId="urn:microsoft.com/office/officeart/2005/8/layout/hierarchy3"/>
    <dgm:cxn modelId="{DD511180-4D59-4E72-BAA6-2AE0FF64AC2E}" type="presParOf" srcId="{C4EEDECC-F51E-4964-B9A9-57CC4C5638CF}" destId="{3C45317B-D3EF-40E9-B89D-0BBE42030F61}" srcOrd="1" destOrd="0" presId="urn:microsoft.com/office/officeart/2005/8/layout/hierarchy3"/>
    <dgm:cxn modelId="{00E2E148-CC7E-42EC-8259-8F1A37E9EAD3}" type="presParOf" srcId="{3C45317B-D3EF-40E9-B89D-0BBE42030F61}" destId="{AF6B8F4D-5197-42D8-A5F2-28401A720B04}" srcOrd="0" destOrd="0" presId="urn:microsoft.com/office/officeart/2005/8/layout/hierarchy3"/>
    <dgm:cxn modelId="{E1FA20EC-197C-4A39-AD71-BABD4D9D569D}" type="presParOf" srcId="{3C45317B-D3EF-40E9-B89D-0BBE42030F61}" destId="{574A0CD4-D3D1-4653-AD6F-E247D9189184}" srcOrd="1" destOrd="0" presId="urn:microsoft.com/office/officeart/2005/8/layout/hierarchy3"/>
    <dgm:cxn modelId="{B40616BD-03D1-47BE-9344-F6507F29C102}" type="presParOf" srcId="{3C45317B-D3EF-40E9-B89D-0BBE42030F61}" destId="{8A0CEC3E-B5BE-4728-9C57-9335455F24E8}" srcOrd="2" destOrd="0" presId="urn:microsoft.com/office/officeart/2005/8/layout/hierarchy3"/>
    <dgm:cxn modelId="{A9F55131-F220-4701-A234-6A27F5FA8B37}" type="presParOf" srcId="{3C45317B-D3EF-40E9-B89D-0BBE42030F61}" destId="{AE6D2C3E-474A-4B66-87B8-DB01DD778BD8}" srcOrd="3" destOrd="0" presId="urn:microsoft.com/office/officeart/2005/8/layout/hierarchy3"/>
    <dgm:cxn modelId="{5BC17394-7DFE-4F2A-BE1B-977C46118C43}" type="presParOf" srcId="{3C45317B-D3EF-40E9-B89D-0BBE42030F61}" destId="{5163349E-BB44-486A-A483-B5BF604832E4}" srcOrd="4" destOrd="0" presId="urn:microsoft.com/office/officeart/2005/8/layout/hierarchy3"/>
    <dgm:cxn modelId="{C85552F6-14BC-4CA1-8CE4-2787D8488C9E}" type="presParOf" srcId="{3C45317B-D3EF-40E9-B89D-0BBE42030F61}" destId="{FC7B19AA-94F6-4D00-BBDA-2B27780BF526}" srcOrd="5" destOrd="0" presId="urn:microsoft.com/office/officeart/2005/8/layout/hierarchy3"/>
    <dgm:cxn modelId="{65287739-345F-4094-AB48-4C91F1365F2F}" type="presParOf" srcId="{3C45317B-D3EF-40E9-B89D-0BBE42030F61}" destId="{CCC73930-0316-4D66-8A6D-44562CF56B0D}" srcOrd="6" destOrd="0" presId="urn:microsoft.com/office/officeart/2005/8/layout/hierarchy3"/>
    <dgm:cxn modelId="{B9947511-F382-4FDE-9838-30C3BE0F5AC9}" type="presParOf" srcId="{3C45317B-D3EF-40E9-B89D-0BBE42030F61}" destId="{270BDBAB-4720-472B-B97E-A0E93799340E}" srcOrd="7" destOrd="0" presId="urn:microsoft.com/office/officeart/2005/8/layout/hierarchy3"/>
    <dgm:cxn modelId="{62512407-FD61-4231-83EB-7C7B24EE6EDA}" type="presParOf" srcId="{87AC17BA-5FB3-485A-80A6-6E4E08FE7BAD}" destId="{616BDB51-D2CB-4A13-AF2B-3FD7A95C0F3A}" srcOrd="1" destOrd="0" presId="urn:microsoft.com/office/officeart/2005/8/layout/hierarchy3"/>
    <dgm:cxn modelId="{9C70B672-1561-4288-B1CF-B005C1AB7C59}" type="presParOf" srcId="{616BDB51-D2CB-4A13-AF2B-3FD7A95C0F3A}" destId="{3D9C96E7-6EEC-4B09-976D-8575B6F0AA0E}" srcOrd="0" destOrd="0" presId="urn:microsoft.com/office/officeart/2005/8/layout/hierarchy3"/>
    <dgm:cxn modelId="{56F24183-4111-456E-9D73-3F24DCB7BB41}" type="presParOf" srcId="{3D9C96E7-6EEC-4B09-976D-8575B6F0AA0E}" destId="{B99FC748-28D1-4EDE-B72B-52E16ED5EC46}" srcOrd="0" destOrd="0" presId="urn:microsoft.com/office/officeart/2005/8/layout/hierarchy3"/>
    <dgm:cxn modelId="{76999352-5720-4C50-B24D-AD7803073ABA}" type="presParOf" srcId="{3D9C96E7-6EEC-4B09-976D-8575B6F0AA0E}" destId="{50A4D161-6352-457E-98D1-ADEE075836D2}" srcOrd="1" destOrd="0" presId="urn:microsoft.com/office/officeart/2005/8/layout/hierarchy3"/>
    <dgm:cxn modelId="{4BECC1A3-66D1-4607-99AE-CF719047945B}" type="presParOf" srcId="{616BDB51-D2CB-4A13-AF2B-3FD7A95C0F3A}" destId="{A12C4DEA-F412-45BD-98DE-4B79A1054021}" srcOrd="1" destOrd="0" presId="urn:microsoft.com/office/officeart/2005/8/layout/hierarchy3"/>
    <dgm:cxn modelId="{EAEA5105-5A81-4001-92BE-10B694924AB7}" type="presParOf" srcId="{A12C4DEA-F412-45BD-98DE-4B79A1054021}" destId="{141F766A-CFC8-415D-AEDC-FDF06C92D9CD}" srcOrd="0" destOrd="0" presId="urn:microsoft.com/office/officeart/2005/8/layout/hierarchy3"/>
    <dgm:cxn modelId="{6A4669A4-9965-4806-927F-071288A5897D}" type="presParOf" srcId="{A12C4DEA-F412-45BD-98DE-4B79A1054021}" destId="{820F42D2-5345-4C2B-83B2-C392251136E9}" srcOrd="1" destOrd="0" presId="urn:microsoft.com/office/officeart/2005/8/layout/hierarchy3"/>
    <dgm:cxn modelId="{04A9EA9D-2898-4BC1-A7EE-E331E8ACD26F}" type="presParOf" srcId="{A12C4DEA-F412-45BD-98DE-4B79A1054021}" destId="{759F0B1B-69A1-4B81-9C47-7FDDBD6D2173}" srcOrd="2" destOrd="0" presId="urn:microsoft.com/office/officeart/2005/8/layout/hierarchy3"/>
    <dgm:cxn modelId="{4402F074-9E48-40FE-A184-988CBDEB8D67}" type="presParOf" srcId="{A12C4DEA-F412-45BD-98DE-4B79A1054021}" destId="{44E7D1CC-8706-459F-877F-AC5B41789D55}" srcOrd="3" destOrd="0" presId="urn:microsoft.com/office/officeart/2005/8/layout/hierarchy3"/>
    <dgm:cxn modelId="{AB09597A-F0AA-4A75-80DA-40D100CDDA20}" type="presParOf" srcId="{A12C4DEA-F412-45BD-98DE-4B79A1054021}" destId="{6A181C0E-5DBF-456A-BAC4-C47010B17A59}" srcOrd="4" destOrd="0" presId="urn:microsoft.com/office/officeart/2005/8/layout/hierarchy3"/>
    <dgm:cxn modelId="{55D207FA-DF8A-4803-AF8D-13E1083F8255}" type="presParOf" srcId="{A12C4DEA-F412-45BD-98DE-4B79A1054021}" destId="{8AF6F5C3-DAC4-45BD-B318-939AB5F27543}" srcOrd="5" destOrd="0" presId="urn:microsoft.com/office/officeart/2005/8/layout/hierarchy3"/>
    <dgm:cxn modelId="{D235DA03-7FC4-416D-B98E-E3914A1DD20D}" type="presParOf" srcId="{A12C4DEA-F412-45BD-98DE-4B79A1054021}" destId="{9462A31F-5667-4082-ADF1-C592D0FEC891}" srcOrd="6" destOrd="0" presId="urn:microsoft.com/office/officeart/2005/8/layout/hierarchy3"/>
    <dgm:cxn modelId="{41AC9554-D5BF-4438-AB3B-C28F5A1E649B}" type="presParOf" srcId="{A12C4DEA-F412-45BD-98DE-4B79A1054021}" destId="{22576BCF-2004-4060-96C2-9AE9F4910F22}" srcOrd="7" destOrd="0" presId="urn:microsoft.com/office/officeart/2005/8/layout/hierarchy3"/>
  </dgm:cxnLst>
  <dgm:bg/>
  <dgm:whole>
    <a:ln>
      <a:noFill/>
    </a:ln>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528093" y="3096"/>
          <a:ext cx="4053616" cy="80621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Propulsor</a:t>
          </a:r>
        </a:p>
      </dsp:txBody>
      <dsp:txXfrm>
        <a:off x="1551706" y="26709"/>
        <a:ext cx="4006390" cy="758985"/>
      </dsp:txXfrm>
    </dsp:sp>
    <dsp:sp modelId="{AF6B8F4D-5197-42D8-A5F2-28401A720B04}">
      <dsp:nvSpPr>
        <dsp:cNvPr id="0" name=""/>
        <dsp:cNvSpPr/>
      </dsp:nvSpPr>
      <dsp:spPr>
        <a:xfrm>
          <a:off x="1933455"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338816"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Crescimento populacional</a:t>
          </a:r>
          <a:endParaRPr lang="es-CO" sz="2000" kern="1200" dirty="0"/>
        </a:p>
      </dsp:txBody>
      <dsp:txXfrm>
        <a:off x="2362429" y="1034473"/>
        <a:ext cx="3195666" cy="758985"/>
      </dsp:txXfrm>
    </dsp:sp>
    <dsp:sp modelId="{8A0CEC3E-B5BE-4728-9C57-9335455F24E8}">
      <dsp:nvSpPr>
        <dsp:cNvPr id="0" name=""/>
        <dsp:cNvSpPr/>
      </dsp:nvSpPr>
      <dsp:spPr>
        <a:xfrm>
          <a:off x="1933455"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338816"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Urbanização</a:t>
          </a:r>
          <a:endParaRPr lang="es-CO" sz="2000" kern="1200" dirty="0"/>
        </a:p>
      </dsp:txBody>
      <dsp:txXfrm>
        <a:off x="2362429" y="2042238"/>
        <a:ext cx="3195666" cy="758985"/>
      </dsp:txXfrm>
    </dsp:sp>
    <dsp:sp modelId="{5163349E-BB44-486A-A483-B5BF604832E4}">
      <dsp:nvSpPr>
        <dsp:cNvPr id="0" name=""/>
        <dsp:cNvSpPr/>
      </dsp:nvSpPr>
      <dsp:spPr>
        <a:xfrm>
          <a:off x="1933455"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338816"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Nível de renda</a:t>
          </a:r>
          <a:endParaRPr lang="es-CO" sz="2000" kern="1200" dirty="0"/>
        </a:p>
      </dsp:txBody>
      <dsp:txXfrm>
        <a:off x="2362429" y="3050002"/>
        <a:ext cx="3195666" cy="758985"/>
      </dsp:txXfrm>
    </dsp:sp>
    <dsp:sp modelId="{CCC73930-0316-4D66-8A6D-44562CF56B0D}">
      <dsp:nvSpPr>
        <dsp:cNvPr id="0" name=""/>
        <dsp:cNvSpPr/>
      </dsp:nvSpPr>
      <dsp:spPr>
        <a:xfrm>
          <a:off x="1933455"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338816"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Avanço tecnológico</a:t>
          </a:r>
          <a:endParaRPr lang="es-CO" sz="2000" kern="1200" dirty="0"/>
        </a:p>
      </dsp:txBody>
      <dsp:txXfrm>
        <a:off x="2362429" y="4057767"/>
        <a:ext cx="3195666" cy="758985"/>
      </dsp:txXfrm>
    </dsp:sp>
    <dsp:sp modelId="{B99FC748-28D1-4EDE-B72B-52E16ED5EC46}">
      <dsp:nvSpPr>
        <dsp:cNvPr id="0" name=""/>
        <dsp:cNvSpPr/>
      </dsp:nvSpPr>
      <dsp:spPr>
        <a:xfrm>
          <a:off x="5984815" y="3096"/>
          <a:ext cx="4053616" cy="806211"/>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Desafios</a:t>
          </a:r>
          <a:endParaRPr lang="es-CO" sz="3600" b="1" kern="1200" dirty="0"/>
        </a:p>
      </dsp:txBody>
      <dsp:txXfrm>
        <a:off x="6008428" y="26709"/>
        <a:ext cx="4006390" cy="758985"/>
      </dsp:txXfrm>
    </dsp:sp>
    <dsp:sp modelId="{141F766A-CFC8-415D-AEDC-FDF06C92D9CD}">
      <dsp:nvSpPr>
        <dsp:cNvPr id="0" name=""/>
        <dsp:cNvSpPr/>
      </dsp:nvSpPr>
      <dsp:spPr>
        <a:xfrm>
          <a:off x="6390177" y="809307"/>
          <a:ext cx="405361" cy="604658"/>
        </a:xfrm>
        <a:custGeom>
          <a:avLst/>
          <a:gdLst/>
          <a:ahLst/>
          <a:cxnLst/>
          <a:rect l="0" t="0" r="0" b="0"/>
          <a:pathLst>
            <a:path>
              <a:moveTo>
                <a:pt x="0" y="0"/>
              </a:moveTo>
              <a:lnTo>
                <a:pt x="0" y="604658"/>
              </a:lnTo>
              <a:lnTo>
                <a:pt x="405361" y="604658"/>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795538" y="1010860"/>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Dependência da biomassa tradicional</a:t>
          </a:r>
          <a:endParaRPr lang="es-CO" sz="2000" kern="1200" dirty="0"/>
        </a:p>
      </dsp:txBody>
      <dsp:txXfrm>
        <a:off x="6819151" y="1034473"/>
        <a:ext cx="3195666" cy="758985"/>
      </dsp:txXfrm>
    </dsp:sp>
    <dsp:sp modelId="{759F0B1B-69A1-4B81-9C47-7FDDBD6D2173}">
      <dsp:nvSpPr>
        <dsp:cNvPr id="0" name=""/>
        <dsp:cNvSpPr/>
      </dsp:nvSpPr>
      <dsp:spPr>
        <a:xfrm>
          <a:off x="6390177" y="809307"/>
          <a:ext cx="405361" cy="1612423"/>
        </a:xfrm>
        <a:custGeom>
          <a:avLst/>
          <a:gdLst/>
          <a:ahLst/>
          <a:cxnLst/>
          <a:rect l="0" t="0" r="0" b="0"/>
          <a:pathLst>
            <a:path>
              <a:moveTo>
                <a:pt x="0" y="0"/>
              </a:moveTo>
              <a:lnTo>
                <a:pt x="0" y="1612423"/>
              </a:lnTo>
              <a:lnTo>
                <a:pt x="405361" y="161242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795538" y="2018625"/>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Descarbonização do aquecimento de ambientes</a:t>
          </a:r>
          <a:endParaRPr lang="es-CO" sz="2000" kern="1200" dirty="0"/>
        </a:p>
      </dsp:txBody>
      <dsp:txXfrm>
        <a:off x="6819151" y="2042238"/>
        <a:ext cx="3195666" cy="758985"/>
      </dsp:txXfrm>
    </dsp:sp>
    <dsp:sp modelId="{6A181C0E-5DBF-456A-BAC4-C47010B17A59}">
      <dsp:nvSpPr>
        <dsp:cNvPr id="0" name=""/>
        <dsp:cNvSpPr/>
      </dsp:nvSpPr>
      <dsp:spPr>
        <a:xfrm>
          <a:off x="6390177" y="809307"/>
          <a:ext cx="405361" cy="2620187"/>
        </a:xfrm>
        <a:custGeom>
          <a:avLst/>
          <a:gdLst/>
          <a:ahLst/>
          <a:cxnLst/>
          <a:rect l="0" t="0" r="0" b="0"/>
          <a:pathLst>
            <a:path>
              <a:moveTo>
                <a:pt x="0" y="0"/>
              </a:moveTo>
              <a:lnTo>
                <a:pt x="0" y="2620187"/>
              </a:lnTo>
              <a:lnTo>
                <a:pt x="405361" y="2620187"/>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795538" y="3026389"/>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Aumento da demanda por resfriamento</a:t>
          </a:r>
          <a:endParaRPr lang="es-CO" sz="2000" kern="1200" dirty="0"/>
        </a:p>
      </dsp:txBody>
      <dsp:txXfrm>
        <a:off x="6819151" y="3050002"/>
        <a:ext cx="3195666" cy="758985"/>
      </dsp:txXfrm>
    </dsp:sp>
    <dsp:sp modelId="{9462A31F-5667-4082-ADF1-C592D0FEC891}">
      <dsp:nvSpPr>
        <dsp:cNvPr id="0" name=""/>
        <dsp:cNvSpPr/>
      </dsp:nvSpPr>
      <dsp:spPr>
        <a:xfrm>
          <a:off x="6390177" y="809307"/>
          <a:ext cx="405361" cy="3627952"/>
        </a:xfrm>
        <a:custGeom>
          <a:avLst/>
          <a:gdLst/>
          <a:ahLst/>
          <a:cxnLst/>
          <a:rect l="0" t="0" r="0" b="0"/>
          <a:pathLst>
            <a:path>
              <a:moveTo>
                <a:pt x="0" y="0"/>
              </a:moveTo>
              <a:lnTo>
                <a:pt x="0" y="3627952"/>
              </a:lnTo>
              <a:lnTo>
                <a:pt x="405361" y="3627952"/>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795538" y="4034154"/>
          <a:ext cx="3242892" cy="806211"/>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Barreiras comportamentais </a:t>
          </a:r>
          <a:r>
            <a:rPr lang="es-CO" sz="2000" kern="1200" dirty="0"/>
            <a:t>e culturais</a:t>
          </a:r>
        </a:p>
      </dsp:txBody>
      <dsp:txXfrm>
        <a:off x="6819151" y="4057767"/>
        <a:ext cx="3195666" cy="75898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C5577-2DD9-4123-A6B5-AB85D7572AE4}">
      <dsp:nvSpPr>
        <dsp:cNvPr id="0" name=""/>
        <dsp:cNvSpPr/>
      </dsp:nvSpPr>
      <dsp:spPr>
        <a:xfrm>
          <a:off x="1693756" y="2782"/>
          <a:ext cx="3805912" cy="75694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a:t>Propulsor</a:t>
          </a:r>
        </a:p>
      </dsp:txBody>
      <dsp:txXfrm>
        <a:off x="1715926" y="24952"/>
        <a:ext cx="3761572" cy="712606"/>
      </dsp:txXfrm>
    </dsp:sp>
    <dsp:sp modelId="{AF6B8F4D-5197-42D8-A5F2-28401A720B04}">
      <dsp:nvSpPr>
        <dsp:cNvPr id="0" name=""/>
        <dsp:cNvSpPr/>
      </dsp:nvSpPr>
      <dsp:spPr>
        <a:xfrm>
          <a:off x="2074347" y="759729"/>
          <a:ext cx="380591" cy="567710"/>
        </a:xfrm>
        <a:custGeom>
          <a:avLst/>
          <a:gdLst/>
          <a:ahLst/>
          <a:cxnLst/>
          <a:rect l="0" t="0" r="0" b="0"/>
          <a:pathLst>
            <a:path>
              <a:moveTo>
                <a:pt x="0" y="0"/>
              </a:moveTo>
              <a:lnTo>
                <a:pt x="0" y="567710"/>
              </a:lnTo>
              <a:lnTo>
                <a:pt x="380591" y="56771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4A0CD4-D3D1-4653-AD6F-E247D9189184}">
      <dsp:nvSpPr>
        <dsp:cNvPr id="0" name=""/>
        <dsp:cNvSpPr/>
      </dsp:nvSpPr>
      <dsp:spPr>
        <a:xfrm>
          <a:off x="2454938" y="94896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Crescimento econômico</a:t>
          </a:r>
          <a:endParaRPr lang="es-CO" sz="2000" kern="1200" dirty="0"/>
        </a:p>
      </dsp:txBody>
      <dsp:txXfrm>
        <a:off x="2477108" y="971135"/>
        <a:ext cx="3000390" cy="712606"/>
      </dsp:txXfrm>
    </dsp:sp>
    <dsp:sp modelId="{8A0CEC3E-B5BE-4728-9C57-9335455F24E8}">
      <dsp:nvSpPr>
        <dsp:cNvPr id="0" name=""/>
        <dsp:cNvSpPr/>
      </dsp:nvSpPr>
      <dsp:spPr>
        <a:xfrm>
          <a:off x="2074347" y="759729"/>
          <a:ext cx="380591" cy="1513893"/>
        </a:xfrm>
        <a:custGeom>
          <a:avLst/>
          <a:gdLst/>
          <a:ahLst/>
          <a:cxnLst/>
          <a:rect l="0" t="0" r="0" b="0"/>
          <a:pathLst>
            <a:path>
              <a:moveTo>
                <a:pt x="0" y="0"/>
              </a:moveTo>
              <a:lnTo>
                <a:pt x="0" y="1513893"/>
              </a:lnTo>
              <a:lnTo>
                <a:pt x="380591" y="151389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E6D2C3E-474A-4B66-87B8-DB01DD778BD8}">
      <dsp:nvSpPr>
        <dsp:cNvPr id="0" name=""/>
        <dsp:cNvSpPr/>
      </dsp:nvSpPr>
      <dsp:spPr>
        <a:xfrm>
          <a:off x="2454938" y="1895149"/>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Urbanização</a:t>
          </a:r>
          <a:endParaRPr lang="es-CO" sz="2000" kern="1200" dirty="0"/>
        </a:p>
      </dsp:txBody>
      <dsp:txXfrm>
        <a:off x="2477108" y="1917319"/>
        <a:ext cx="3000390" cy="712606"/>
      </dsp:txXfrm>
    </dsp:sp>
    <dsp:sp modelId="{5163349E-BB44-486A-A483-B5BF604832E4}">
      <dsp:nvSpPr>
        <dsp:cNvPr id="0" name=""/>
        <dsp:cNvSpPr/>
      </dsp:nvSpPr>
      <dsp:spPr>
        <a:xfrm>
          <a:off x="2074347" y="759729"/>
          <a:ext cx="380591" cy="2460076"/>
        </a:xfrm>
        <a:custGeom>
          <a:avLst/>
          <a:gdLst/>
          <a:ahLst/>
          <a:cxnLst/>
          <a:rect l="0" t="0" r="0" b="0"/>
          <a:pathLst>
            <a:path>
              <a:moveTo>
                <a:pt x="0" y="0"/>
              </a:moveTo>
              <a:lnTo>
                <a:pt x="0" y="2460076"/>
              </a:lnTo>
              <a:lnTo>
                <a:pt x="380591" y="246007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7B19AA-94F6-4D00-BBDA-2B27780BF526}">
      <dsp:nvSpPr>
        <dsp:cNvPr id="0" name=""/>
        <dsp:cNvSpPr/>
      </dsp:nvSpPr>
      <dsp:spPr>
        <a:xfrm>
          <a:off x="2454938" y="2841332"/>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Digitalização</a:t>
          </a:r>
          <a:endParaRPr lang="es-CO" sz="2000" kern="1200" dirty="0"/>
        </a:p>
      </dsp:txBody>
      <dsp:txXfrm>
        <a:off x="2477108" y="2863502"/>
        <a:ext cx="3000390" cy="712606"/>
      </dsp:txXfrm>
    </dsp:sp>
    <dsp:sp modelId="{CCC73930-0316-4D66-8A6D-44562CF56B0D}">
      <dsp:nvSpPr>
        <dsp:cNvPr id="0" name=""/>
        <dsp:cNvSpPr/>
      </dsp:nvSpPr>
      <dsp:spPr>
        <a:xfrm>
          <a:off x="2074347" y="759729"/>
          <a:ext cx="380591" cy="3406260"/>
        </a:xfrm>
        <a:custGeom>
          <a:avLst/>
          <a:gdLst/>
          <a:ahLst/>
          <a:cxnLst/>
          <a:rect l="0" t="0" r="0" b="0"/>
          <a:pathLst>
            <a:path>
              <a:moveTo>
                <a:pt x="0" y="0"/>
              </a:moveTo>
              <a:lnTo>
                <a:pt x="0" y="3406260"/>
              </a:lnTo>
              <a:lnTo>
                <a:pt x="380591" y="3406260"/>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0BDBAB-4720-472B-B97E-A0E93799340E}">
      <dsp:nvSpPr>
        <dsp:cNvPr id="0" name=""/>
        <dsp:cNvSpPr/>
      </dsp:nvSpPr>
      <dsp:spPr>
        <a:xfrm>
          <a:off x="2454938" y="378751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Crescimento populacional</a:t>
          </a:r>
          <a:endParaRPr lang="es-CO" sz="2000" kern="1200" dirty="0"/>
        </a:p>
      </dsp:txBody>
      <dsp:txXfrm>
        <a:off x="2477108" y="3809685"/>
        <a:ext cx="3000390" cy="712606"/>
      </dsp:txXfrm>
    </dsp:sp>
    <dsp:sp modelId="{B99FC748-28D1-4EDE-B72B-52E16ED5EC46}">
      <dsp:nvSpPr>
        <dsp:cNvPr id="0" name=""/>
        <dsp:cNvSpPr/>
      </dsp:nvSpPr>
      <dsp:spPr>
        <a:xfrm>
          <a:off x="5878142" y="2782"/>
          <a:ext cx="3805912" cy="756946"/>
        </a:xfrm>
        <a:prstGeom prst="roundRect">
          <a:avLst>
            <a:gd name="adj" fmla="val 10000"/>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45720" rIns="68580" bIns="45720" numCol="1" spcCol="1270" anchor="ctr" anchorCtr="0">
          <a:noAutofit/>
        </a:bodyPr>
        <a:lstStyle/>
        <a:p>
          <a:pPr marL="0" lvl="0" indent="0" algn="ctr" defTabSz="1600200">
            <a:lnSpc>
              <a:spcPct val="90000"/>
            </a:lnSpc>
            <a:spcBef>
              <a:spcPct val="0"/>
            </a:spcBef>
            <a:spcAft>
              <a:spcPct val="35000"/>
            </a:spcAft>
            <a:buNone/>
          </a:pPr>
          <a:r>
            <a:rPr lang="es-CO" sz="3600" b="1" kern="1200" dirty="0" err="1"/>
            <a:t>Desafios</a:t>
          </a:r>
          <a:endParaRPr lang="es-CO" sz="3600" b="1" kern="1200" dirty="0"/>
        </a:p>
      </dsp:txBody>
      <dsp:txXfrm>
        <a:off x="5900312" y="24952"/>
        <a:ext cx="3761572" cy="712606"/>
      </dsp:txXfrm>
    </dsp:sp>
    <dsp:sp modelId="{141F766A-CFC8-415D-AEDC-FDF06C92D9CD}">
      <dsp:nvSpPr>
        <dsp:cNvPr id="0" name=""/>
        <dsp:cNvSpPr/>
      </dsp:nvSpPr>
      <dsp:spPr>
        <a:xfrm>
          <a:off x="6258733" y="759729"/>
          <a:ext cx="380591" cy="567710"/>
        </a:xfrm>
        <a:custGeom>
          <a:avLst/>
          <a:gdLst/>
          <a:ahLst/>
          <a:cxnLst/>
          <a:rect l="0" t="0" r="0" b="0"/>
          <a:pathLst>
            <a:path>
              <a:moveTo>
                <a:pt x="0" y="0"/>
              </a:moveTo>
              <a:lnTo>
                <a:pt x="0" y="567710"/>
              </a:lnTo>
              <a:lnTo>
                <a:pt x="380591" y="567710"/>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20F42D2-5345-4C2B-83B2-C392251136E9}">
      <dsp:nvSpPr>
        <dsp:cNvPr id="0" name=""/>
        <dsp:cNvSpPr/>
      </dsp:nvSpPr>
      <dsp:spPr>
        <a:xfrm>
          <a:off x="6639325" y="94896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a:t>Alta </a:t>
          </a:r>
          <a:r>
            <a:rPr lang="es-CO" sz="2000" kern="1200" dirty="0" err="1"/>
            <a:t>variabilidade </a:t>
          </a:r>
          <a:r>
            <a:rPr lang="es-CO" sz="2000" kern="1200" dirty="0"/>
            <a:t>nos </a:t>
          </a:r>
          <a:r>
            <a:rPr lang="es-CO" sz="2000" kern="1200" dirty="0" err="1"/>
            <a:t>serviços</a:t>
          </a:r>
          <a:endParaRPr lang="es-CO" sz="2000" kern="1200" dirty="0"/>
        </a:p>
      </dsp:txBody>
      <dsp:txXfrm>
        <a:off x="6661495" y="971135"/>
        <a:ext cx="3000390" cy="712606"/>
      </dsp:txXfrm>
    </dsp:sp>
    <dsp:sp modelId="{759F0B1B-69A1-4B81-9C47-7FDDBD6D2173}">
      <dsp:nvSpPr>
        <dsp:cNvPr id="0" name=""/>
        <dsp:cNvSpPr/>
      </dsp:nvSpPr>
      <dsp:spPr>
        <a:xfrm>
          <a:off x="6258733" y="759729"/>
          <a:ext cx="380591" cy="1513893"/>
        </a:xfrm>
        <a:custGeom>
          <a:avLst/>
          <a:gdLst/>
          <a:ahLst/>
          <a:cxnLst/>
          <a:rect l="0" t="0" r="0" b="0"/>
          <a:pathLst>
            <a:path>
              <a:moveTo>
                <a:pt x="0" y="0"/>
              </a:moveTo>
              <a:lnTo>
                <a:pt x="0" y="1513893"/>
              </a:lnTo>
              <a:lnTo>
                <a:pt x="380591" y="1513893"/>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44E7D1CC-8706-459F-877F-AC5B41789D55}">
      <dsp:nvSpPr>
        <dsp:cNvPr id="0" name=""/>
        <dsp:cNvSpPr/>
      </dsp:nvSpPr>
      <dsp:spPr>
        <a:xfrm>
          <a:off x="6639325" y="1895149"/>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Infraestrutura envelhecida</a:t>
          </a:r>
          <a:endParaRPr lang="es-CO" sz="2000" kern="1200" dirty="0"/>
        </a:p>
      </dsp:txBody>
      <dsp:txXfrm>
        <a:off x="6661495" y="1917319"/>
        <a:ext cx="3000390" cy="712606"/>
      </dsp:txXfrm>
    </dsp:sp>
    <dsp:sp modelId="{6A181C0E-5DBF-456A-BAC4-C47010B17A59}">
      <dsp:nvSpPr>
        <dsp:cNvPr id="0" name=""/>
        <dsp:cNvSpPr/>
      </dsp:nvSpPr>
      <dsp:spPr>
        <a:xfrm>
          <a:off x="6258733" y="759729"/>
          <a:ext cx="380591" cy="2460076"/>
        </a:xfrm>
        <a:custGeom>
          <a:avLst/>
          <a:gdLst/>
          <a:ahLst/>
          <a:cxnLst/>
          <a:rect l="0" t="0" r="0" b="0"/>
          <a:pathLst>
            <a:path>
              <a:moveTo>
                <a:pt x="0" y="0"/>
              </a:moveTo>
              <a:lnTo>
                <a:pt x="0" y="2460076"/>
              </a:lnTo>
              <a:lnTo>
                <a:pt x="380591" y="2460076"/>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8AF6F5C3-DAC4-45BD-B318-939AB5F27543}">
      <dsp:nvSpPr>
        <dsp:cNvPr id="0" name=""/>
        <dsp:cNvSpPr/>
      </dsp:nvSpPr>
      <dsp:spPr>
        <a:xfrm>
          <a:off x="6639325" y="2841332"/>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Aumento da demanda por resfriamento</a:t>
          </a:r>
          <a:endParaRPr lang="es-CO" sz="2000" kern="1200" dirty="0"/>
        </a:p>
      </dsp:txBody>
      <dsp:txXfrm>
        <a:off x="6661495" y="2863502"/>
        <a:ext cx="3000390" cy="712606"/>
      </dsp:txXfrm>
    </dsp:sp>
    <dsp:sp modelId="{9462A31F-5667-4082-ADF1-C592D0FEC891}">
      <dsp:nvSpPr>
        <dsp:cNvPr id="0" name=""/>
        <dsp:cNvSpPr/>
      </dsp:nvSpPr>
      <dsp:spPr>
        <a:xfrm>
          <a:off x="6258733" y="759729"/>
          <a:ext cx="380591" cy="3406260"/>
        </a:xfrm>
        <a:custGeom>
          <a:avLst/>
          <a:gdLst/>
          <a:ahLst/>
          <a:cxnLst/>
          <a:rect l="0" t="0" r="0" b="0"/>
          <a:pathLst>
            <a:path>
              <a:moveTo>
                <a:pt x="0" y="0"/>
              </a:moveTo>
              <a:lnTo>
                <a:pt x="0" y="3406260"/>
              </a:lnTo>
              <a:lnTo>
                <a:pt x="380591" y="3406260"/>
              </a:lnTo>
            </a:path>
          </a:pathLst>
        </a:custGeom>
        <a:noFill/>
        <a:ln w="25400" cap="flat" cmpd="sng" algn="ctr">
          <a:solidFill>
            <a:schemeClr val="accent2">
              <a:lumMod val="75000"/>
            </a:schemeClr>
          </a:solidFill>
          <a:prstDash val="solid"/>
        </a:ln>
        <a:effectLst/>
      </dsp:spPr>
      <dsp:style>
        <a:lnRef idx="2">
          <a:scrgbClr r="0" g="0" b="0"/>
        </a:lnRef>
        <a:fillRef idx="0">
          <a:scrgbClr r="0" g="0" b="0"/>
        </a:fillRef>
        <a:effectRef idx="0">
          <a:scrgbClr r="0" g="0" b="0"/>
        </a:effectRef>
        <a:fontRef idx="minor"/>
      </dsp:style>
    </dsp:sp>
    <dsp:sp modelId="{22576BCF-2004-4060-96C2-9AE9F4910F22}">
      <dsp:nvSpPr>
        <dsp:cNvPr id="0" name=""/>
        <dsp:cNvSpPr/>
      </dsp:nvSpPr>
      <dsp:spPr>
        <a:xfrm>
          <a:off x="6639325" y="3787515"/>
          <a:ext cx="3044730" cy="756946"/>
        </a:xfrm>
        <a:prstGeom prst="roundRect">
          <a:avLst>
            <a:gd name="adj" fmla="val 10000"/>
          </a:avLst>
        </a:prstGeom>
        <a:solidFill>
          <a:schemeClr val="lt1">
            <a:alpha val="90000"/>
            <a:hueOff val="0"/>
            <a:satOff val="0"/>
            <a:lumOff val="0"/>
            <a:alphaOff val="0"/>
          </a:schemeClr>
        </a:solidFill>
        <a:ln w="25400" cap="flat" cmpd="sng" algn="ctr">
          <a:solidFill>
            <a:schemeClr val="accent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None/>
          </a:pPr>
          <a:r>
            <a:rPr lang="es-CO" sz="2000" kern="1200" dirty="0" err="1"/>
            <a:t>Política de projeto de construção desatualizada</a:t>
          </a:r>
          <a:endParaRPr lang="es-CO" sz="2000" kern="1200" dirty="0"/>
        </a:p>
      </dsp:txBody>
      <dsp:txXfrm>
        <a:off x="6661495" y="3809685"/>
        <a:ext cx="3000390" cy="712606"/>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0.6546</cdr:x>
      <cdr:y>0.35284</cdr:y>
    </cdr:from>
    <cdr:to>
      <cdr:x>0.83299</cdr:x>
      <cdr:y>0.43466</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80788" y="1663601"/>
          <a:ext cx="1357313" cy="385763"/>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0.06416</cdr:x>
      <cdr:y>0.77822</cdr:y>
    </cdr:from>
    <cdr:to>
      <cdr:x>0.18141</cdr:x>
      <cdr:y>0.8589</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88163" y="3669197"/>
          <a:ext cx="892175" cy="380418"/>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drawings/drawing2.xml><?xml version="1.0" encoding="utf-8"?>
<c:userShapes xmlns:c="http://schemas.openxmlformats.org/drawingml/2006/chart">
  <cdr:relSizeAnchor xmlns:cdr="http://schemas.openxmlformats.org/drawingml/2006/chartDrawing">
    <cdr:from>
      <cdr:x>0.65272</cdr:x>
      <cdr:y>0.46692</cdr:y>
    </cdr:from>
    <cdr:to>
      <cdr:x>0.97382</cdr:x>
      <cdr:y>0.59829</cdr:y>
    </cdr:to>
    <cdr:sp macro="" textlink="">
      <cdr:nvSpPr>
        <cdr:cNvPr id="2" name="Rectangle: Rounded Corners 1">
          <a:extLst xmlns:a="http://schemas.openxmlformats.org/drawingml/2006/main">
            <a:ext uri="{FF2B5EF4-FFF2-40B4-BE49-F238E27FC236}">
              <a16:creationId xmlns:a16="http://schemas.microsoft.com/office/drawing/2014/main" id="{E3850728-5D3D-A5D4-A049-A8083178541C}"/>
            </a:ext>
          </a:extLst>
        </cdr:cNvPr>
        <cdr:cNvSpPr/>
      </cdr:nvSpPr>
      <cdr:spPr>
        <a:xfrm xmlns:a="http://schemas.openxmlformats.org/drawingml/2006/main">
          <a:off x="4966491" y="2201482"/>
          <a:ext cx="2443172" cy="619401"/>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s-CO" kern="1200"/>
        </a:p>
      </cdr:txBody>
    </cdr:sp>
  </cdr:relSizeAnchor>
  <cdr:relSizeAnchor xmlns:cdr="http://schemas.openxmlformats.org/drawingml/2006/chartDrawing">
    <cdr:from>
      <cdr:x>0.05798</cdr:x>
      <cdr:y>0.46749</cdr:y>
    </cdr:from>
    <cdr:to>
      <cdr:x>0.13635</cdr:x>
      <cdr:y>0.55235</cdr:y>
    </cdr:to>
    <cdr:sp macro="" textlink="">
      <cdr:nvSpPr>
        <cdr:cNvPr id="3" name="Rectangle: Rounded Corners 2">
          <a:extLst xmlns:a="http://schemas.openxmlformats.org/drawingml/2006/main">
            <a:ext uri="{FF2B5EF4-FFF2-40B4-BE49-F238E27FC236}">
              <a16:creationId xmlns:a16="http://schemas.microsoft.com/office/drawing/2014/main" id="{931646C7-36E9-3CEA-A2B5-DC17074552DF}"/>
            </a:ext>
          </a:extLst>
        </cdr:cNvPr>
        <cdr:cNvSpPr/>
      </cdr:nvSpPr>
      <cdr:spPr>
        <a:xfrm xmlns:a="http://schemas.openxmlformats.org/drawingml/2006/main">
          <a:off x="441179" y="2204171"/>
          <a:ext cx="596259" cy="400110"/>
        </a:xfrm>
        <a:prstGeom xmlns:a="http://schemas.openxmlformats.org/drawingml/2006/main" prst="roundRect">
          <a:avLst/>
        </a:prstGeom>
        <a:noFill xmlns:a="http://schemas.openxmlformats.org/drawingml/2006/main"/>
        <a:ln xmlns:a="http://schemas.openxmlformats.org/drawingml/2006/main" w="57150">
          <a:solidFill>
            <a:srgbClr val="FF0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s-CO" kern="120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sv-S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6B7722FF-2C58-EA1C-8733-3A3D29B3C8C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333168AD-46C0-243F-3299-285AB18F3FC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B66AEBD7-25B0-A955-563E-D4BF790BA7FC}"/>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Vários fatores impulsionam a demanda de energia no setor de serviços comerciais e públicos. O crescimento econômico e a urbanização estão entre os fatores mais importantes, levando à construção de novos prédios e instalações para apoiar a expansão das economias baseadas em serviços. A proliferação de tecnologias digitais, como data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centers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 equipamentos de escritório, aumenta ainda mais o consumo de eletricidade. Além disso, o crescimento populacional e o aumento das expectativas em relação aos serviços públicos, como saúde e educação, contribuem para aumentar a demanda de energia nesse setor. Esses fatores destacam a importância cada vez maior de abordar os padrões de consumo de energia em edifícios comerciais e públicos.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descarbonização do setor de serviços públicos e comerciais enfrenta vários desafios. Um grande obstáculo é a alta variabilidade no uso de energia entre os subsetores, o que dificulta a implementação de soluções únicas para todos. A infraestrutura envelhecida e os projetos de edifícios desatualizados também dificultam os esforços para melhorar a eficiência energética. Além disso, atender à crescente demanda por resfriamento devido ao aquecimento global representa desafios energéticos e ambientais significativos. Para enfrentar essas barreiras, é necessária uma combinação de medidas políticas, investimentos na modernização de edifícios existentes e a adoção de tecnologias inovadoras, como sistemas inteligentes de gerenciamento de energia e integração de energia renovável.</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FD88229F-15D6-07ED-BB78-AC969FB181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11</a:t>
            </a:fld>
            <a:endParaRPr/>
          </a:p>
        </p:txBody>
      </p:sp>
    </p:spTree>
    <p:extLst>
      <p:ext uri="{BB962C8B-B14F-4D97-AF65-F5344CB8AC3E}">
        <p14:creationId xmlns:p14="http://schemas.microsoft.com/office/powerpoint/2010/main" val="267330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12</a:t>
            </a:fld>
            <a:endParaRPr/>
          </a:p>
        </p:txBody>
      </p:sp>
    </p:spTree>
    <p:extLst>
      <p:ext uri="{BB962C8B-B14F-4D97-AF65-F5344CB8AC3E}">
        <p14:creationId xmlns:p14="http://schemas.microsoft.com/office/powerpoint/2010/main" val="15975027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Semelhante às usinas de energia, as tecnologias de uso final são representadas como caixas </a:t>
            </a:r>
            <a:r>
              <a:rPr lang="en-US" dirty="0" err="1"/>
              <a:t>nos</a:t>
            </a:r>
            <a:r>
              <a:rPr lang="en-US" dirty="0"/>
              <a:t> </a:t>
            </a:r>
            <a:r>
              <a:rPr lang="en-US" dirty="0" err="1"/>
              <a:t>sistemas</a:t>
            </a:r>
            <a:r>
              <a:rPr lang="en-US" dirty="0"/>
              <a:t> </a:t>
            </a:r>
            <a:r>
              <a:rPr lang="en-US" dirty="0" err="1"/>
              <a:t>energéticos</a:t>
            </a:r>
            <a:r>
              <a:rPr lang="en-US" dirty="0"/>
              <a:t> de referência. As commodities de entrada podem ser portadores de energia secundária (por exemplo, GLP, eletricidade) ou primária (por exemplo, biomassa, gás natural), dependendo da tecnologia, enquanto a commodity de saída corresponde à demanda final de energia.</a:t>
            </a:r>
          </a:p>
          <a:p>
            <a:r>
              <a:rPr lang="en-US" dirty="0"/>
              <a:t>Os exemplos mostrados no slide ilustram três demandas finais de energia descritas anteriormente: cozimento, aquecimento de água e refrigeração. Observe que a refrigeração é uma divisão adicional dentro dos aparelhos elétricos para os casos em que é necessária uma análise mais detalhada.</a:t>
            </a:r>
          </a:p>
          <a:p>
            <a:r>
              <a:rPr lang="en-US" dirty="0"/>
              <a:t>Alternativas tecnológicas adicionais para atender a essas demandas finais de energia podem ser incluídas, como exploraremos no próximo slide, para analisar as futuras vias de transição energética. Se você precisar relembrar as convenções de nomenclatura, consulte o material da Aula 3.</a:t>
            </a:r>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13</a:t>
            </a:fld>
            <a:endParaRPr/>
          </a:p>
        </p:txBody>
      </p:sp>
    </p:spTree>
    <p:extLst>
      <p:ext uri="{BB962C8B-B14F-4D97-AF65-F5344CB8AC3E}">
        <p14:creationId xmlns:p14="http://schemas.microsoft.com/office/powerpoint/2010/main" val="7635642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F48E69C5-E89B-AB2F-8521-0915645896E5}"/>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9CDF49C9-09FC-4F55-3C46-4D25B84ECA2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A7085D6-0EDB-5812-6CA6-725BEED3AC4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estratégia para modelar as demandas finais de energia concentra-se na análise de possíveis caminhos de transição energética. Esses caminhos futuros ideais são determinados por uma combinação de diferentes escolhas tecnológicas. A gama de opções tecnológicas é definida pelo modelador com base nas condições específicas do sistema, como disponibilidade de recursos, acessibilidade econômica e políticas declaradas.</a:t>
            </a:r>
          </a:p>
          <a:p>
            <a:r>
              <a:rPr lang="en-US" dirty="0"/>
              <a:t>Por exemplo, em um país sem reservas ou infraestrutura de gás natural, não seria realista incluir fogões a gás natural ou aquecedores de água como opções - a menos que um país vizinho seja um exportador significativo de gás natural com planos para apoiar a implantação e o comércio de gasodutos. Isso destaca por que a seleção das tecnologias a serem modeladas deve ser altamente específica para cada caso.</a:t>
            </a:r>
          </a:p>
          <a:p>
            <a:r>
              <a:rPr lang="en-US" dirty="0"/>
              <a:t>Em geral, três abordagens podem ser usadas para modelar escolhas tecnológicas: troca de combustível, melhorias de eficiência ou uma combinação de ambas.</a:t>
            </a:r>
          </a:p>
          <a:p>
            <a:pPr>
              <a:buFont typeface="Arial" panose="020B0604020202020204" pitchFamily="34" charset="0"/>
              <a:buChar char="•"/>
            </a:pPr>
            <a:r>
              <a:rPr lang="en-US" dirty="0"/>
              <a:t>No primeiro exemplo (à esquerda), a mesma demanda de cozimento pode ser atendida por diferentes combustíveis: biomassa, GLP ou eletricidade. Isso permite uma análise do potencial de troca de combustível entre diferentes fontes de energia.</a:t>
            </a:r>
          </a:p>
          <a:p>
            <a:pPr>
              <a:buFont typeface="Arial" panose="020B0604020202020204" pitchFamily="34" charset="0"/>
              <a:buChar char="•"/>
            </a:pPr>
            <a:r>
              <a:rPr lang="en-US" dirty="0"/>
              <a:t>No segundo exemplo (à direita), o combustível de entrada (eletricidade) permanece o mesmo, mas as tecnologias diferem em suas eficiências para atender à demanda de refrigeração. Isso permite uma avaliação dos impactos das melhorias de eficiência.</a:t>
            </a:r>
          </a:p>
        </p:txBody>
      </p:sp>
      <p:sp>
        <p:nvSpPr>
          <p:cNvPr id="165" name="Google Shape;165;p13:notes">
            <a:extLst>
              <a:ext uri="{FF2B5EF4-FFF2-40B4-BE49-F238E27FC236}">
                <a16:creationId xmlns:a16="http://schemas.microsoft.com/office/drawing/2014/main" id="{453A6BEB-6C63-41E2-D69F-97472748A0D8}"/>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14</a:t>
            </a:fld>
            <a:endParaRPr/>
          </a:p>
        </p:txBody>
      </p:sp>
    </p:spTree>
    <p:extLst>
      <p:ext uri="{BB962C8B-B14F-4D97-AF65-F5344CB8AC3E}">
        <p14:creationId xmlns:p14="http://schemas.microsoft.com/office/powerpoint/2010/main" val="3625644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45616C7-54E2-4CB0-6362-0565FBFA23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78AEFCE-EE2D-DEDF-7BC5-17CFB04ACBF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821CAC0-9022-068E-2858-169309CB34C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Para as tecnologias de uso final nos setores residencial e comercial e de serviços públicos, alguns parâmetros-chave são suficientes para fornecer uma boa caracterização.</a:t>
            </a:r>
          </a:p>
          <a:p>
            <a:pPr>
              <a:buFont typeface="+mj-lt"/>
              <a:buAutoNum type="arabicPeriod"/>
            </a:pPr>
            <a:r>
              <a:rPr lang="en-US" b="1" dirty="0"/>
              <a:t>Índices de atividade de entrada e saída:</a:t>
            </a:r>
            <a:r>
              <a:rPr lang="en-US" dirty="0"/>
              <a:t> São usadas para definir a eficiência da tecnologia, conforme estudado anteriormente.</a:t>
            </a:r>
          </a:p>
          <a:p>
            <a:pPr>
              <a:buFont typeface="+mj-lt"/>
              <a:buAutoNum type="arabicPeriod"/>
            </a:pPr>
            <a:r>
              <a:rPr lang="en-US" b="1" dirty="0"/>
              <a:t>Custo de capital:</a:t>
            </a:r>
            <a:r>
              <a:rPr lang="en-US" dirty="0"/>
              <a:t> Esse aspecto é fundamental, pois reflete o preço comercial dos aparelhos ou tecnologias. O custo de capital é particularmente significativo do ponto de vista comportamental nesses setores, pois as pessoas geralmente priorizam o preço em detrimento da qualidade, eficiência, durabilidade ou outros recursos.</a:t>
            </a:r>
          </a:p>
          <a:p>
            <a:pPr>
              <a:buFont typeface="+mj-lt"/>
              <a:buAutoNum type="arabicPeriod"/>
            </a:pPr>
            <a:r>
              <a:rPr lang="en-US" b="1" dirty="0"/>
              <a:t>Custo fixo:</a:t>
            </a:r>
            <a:r>
              <a:rPr lang="en-US" dirty="0"/>
              <a:t> Aplicável a tecnologias que exigem manutenção periódica.</a:t>
            </a:r>
          </a:p>
          <a:p>
            <a:pPr>
              <a:buFont typeface="+mj-lt"/>
              <a:buAutoNum type="arabicPeriod"/>
            </a:pPr>
            <a:r>
              <a:rPr lang="en-US" b="1" dirty="0"/>
              <a:t>Capacidade residual:</a:t>
            </a:r>
            <a:r>
              <a:rPr lang="en-US" dirty="0"/>
              <a:t> Representa a capacidade instalada de cada tecnologia, normalmente com base no número de dispositivos ou aparelhos nesses setores.</a:t>
            </a:r>
          </a:p>
          <a:p>
            <a:pPr>
              <a:buFont typeface="+mj-lt"/>
              <a:buAutoNum type="arabicPeriod"/>
            </a:pPr>
            <a:r>
              <a:rPr lang="en-US" b="1" dirty="0"/>
              <a:t>Vida útil operacional:</a:t>
            </a:r>
            <a:r>
              <a:rPr lang="en-US" dirty="0"/>
              <a:t> Indica a vida útil de cada tecnologia, geralmente fornecida pelo fabricante.</a:t>
            </a:r>
          </a:p>
          <a:p>
            <a:r>
              <a:rPr lang="en-US" dirty="0"/>
              <a:t>Na próxima seção, exploraremos alguns cálculos básicos para estimar esses parâmetros quando os dados não estiverem disponíveis.</a:t>
            </a:r>
          </a:p>
        </p:txBody>
      </p:sp>
      <p:sp>
        <p:nvSpPr>
          <p:cNvPr id="165" name="Google Shape;165;p13:notes">
            <a:extLst>
              <a:ext uri="{FF2B5EF4-FFF2-40B4-BE49-F238E27FC236}">
                <a16:creationId xmlns:a16="http://schemas.microsoft.com/office/drawing/2014/main" id="{120DB60E-5F7D-433A-F7FE-4DDE52B2A63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15</a:t>
            </a:fld>
            <a:endParaRPr/>
          </a:p>
        </p:txBody>
      </p:sp>
    </p:spTree>
    <p:extLst>
      <p:ext uri="{BB962C8B-B14F-4D97-AF65-F5344CB8AC3E}">
        <p14:creationId xmlns:p14="http://schemas.microsoft.com/office/powerpoint/2010/main" val="329599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C5C4178A-86EC-1DBC-5F53-C362D40D80C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5C80BB10-EB91-76C5-8053-C5DEB4F8CAE6}"/>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B18AB6C-2E1D-128C-063A-1D37181B9E11}"/>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Este slide apresenta dados de exemplo para um fogão a gás natural, extraídos de um artigo de 2023 que usou o </a:t>
            </a:r>
            <a:r>
              <a:rPr lang="en-US" dirty="0" err="1"/>
              <a:t>OSeMOSYS</a:t>
            </a:r>
            <a:r>
              <a:rPr lang="en-US" dirty="0"/>
              <a:t> para modelar o </a:t>
            </a:r>
            <a:r>
              <a:rPr lang="en-US" dirty="0" err="1"/>
              <a:t>sistema</a:t>
            </a:r>
            <a:r>
              <a:rPr lang="en-US" dirty="0"/>
              <a:t> </a:t>
            </a:r>
            <a:r>
              <a:rPr lang="en-US" dirty="0" err="1"/>
              <a:t>energético</a:t>
            </a:r>
            <a:r>
              <a:rPr lang="en-US" dirty="0"/>
              <a:t> colombiano.</a:t>
            </a:r>
          </a:p>
          <a:p>
            <a:r>
              <a:rPr lang="en-US" dirty="0"/>
              <a:t>O custo de capital é de US$ 175 por kW, mas não há custo fixo, pois não há necessidade de manutenção periódica ou impostos anuais para um fogão convencional. A capacidade residual é fornecida em MW; no entanto, veremos mais tarde como esse valor se correlaciona diretamente com o número total de fogões, que é uma medida mais intuitiva. A vida operacional é definida em 19 anos, o que é relativamente alto para esse tipo de tecnologia, mas reflete a realidade da Colômbia, onde os dispositivos são usados além da vida útil padrão do fabricante.</a:t>
            </a:r>
          </a:p>
          <a:p>
            <a:r>
              <a:rPr lang="en-US" dirty="0"/>
              <a:t>Este slide também inclui um exemplo de cálculo para a taxa de atividade de entrada. O combustível de saída é a demanda de cozimento e a taxa de atividade de saída é definida com um valor padrão de 1, como nos exemplos anteriores. A taxa de atividade de entrada pode ser calculada dividindo-se 1 pela eficiência. Nesse caso, a divisão de 1 por 0,41 resulta em uma razão de atividade de entrada de aproximadamente 2,44. Esse valor seria atribuído ao gás natural, pois é o combustível de entrada para um fogão a gás natural</a:t>
            </a:r>
          </a:p>
          <a:p>
            <a:endParaRPr lang="en-US" dirty="0"/>
          </a:p>
        </p:txBody>
      </p:sp>
      <p:sp>
        <p:nvSpPr>
          <p:cNvPr id="165" name="Google Shape;165;p13:notes">
            <a:extLst>
              <a:ext uri="{FF2B5EF4-FFF2-40B4-BE49-F238E27FC236}">
                <a16:creationId xmlns:a16="http://schemas.microsoft.com/office/drawing/2014/main" id="{5A880214-39BD-C68B-BE4B-E25F11578737}"/>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16</a:t>
            </a:fld>
            <a:endParaRPr/>
          </a:p>
        </p:txBody>
      </p:sp>
    </p:spTree>
    <p:extLst>
      <p:ext uri="{BB962C8B-B14F-4D97-AF65-F5344CB8AC3E}">
        <p14:creationId xmlns:p14="http://schemas.microsoft.com/office/powerpoint/2010/main" val="3354061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17</a:t>
            </a:fld>
            <a:endParaRPr/>
          </a:p>
        </p:txBody>
      </p:sp>
    </p:spTree>
    <p:extLst>
      <p:ext uri="{BB962C8B-B14F-4D97-AF65-F5344CB8AC3E}">
        <p14:creationId xmlns:p14="http://schemas.microsoft.com/office/powerpoint/2010/main" val="2394722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Conforme estudamos anteriormente, os balanços de energia são fundamentais para a modelagem do </a:t>
            </a:r>
            <a:r>
              <a:rPr lang="en-US" dirty="0" err="1"/>
              <a:t>sistema</a:t>
            </a:r>
            <a:r>
              <a:rPr lang="en-US" dirty="0"/>
              <a:t> </a:t>
            </a:r>
            <a:r>
              <a:rPr lang="en-US" dirty="0" err="1"/>
              <a:t>energético</a:t>
            </a:r>
            <a:r>
              <a:rPr lang="en-US" dirty="0"/>
              <a:t>. Entretanto, esses balanços não fornecem informações sobre as perdas que ocorrem no estágio final do consumo de energia dentro das tecnologias de uso final. Para resolver essa lacuna, podemos usar os balanços de energia útil, que são desenvolvidos para cada setor por meio da análise das tecnologias em uso e da contabilização das perdas de energia durante o consumo. Essas perdas ajudam a calcular as demandas de energia útil e também podem ser usadas para estimar as eficiências tecnológicas.</a:t>
            </a:r>
          </a:p>
          <a:p>
            <a:r>
              <a:rPr lang="en-US" dirty="0"/>
              <a:t>Por exemplo, se 100 PJ de biomassa forem usados para cozinhar e a energia útil final for de 8 PJ, isso indica uma perda de 92% e uma eficiência média de 8% para fogões de biomassa.</a:t>
            </a:r>
          </a:p>
          <a:p>
            <a:r>
              <a:rPr lang="en-US" dirty="0"/>
              <a:t>Nos casos em que balanços de energia úteis não estão disponíveis e faltam dados, uma solução alternativa é usar eficiências padrão da literatura ou referências do setor. Por exemplo, se 48 PJ de biomassa forem usados para cozinhar e a eficiência média dos fogões de biomassa for estimada em 5%, a demanda de energia para cozinhar seria de 2,4 PJ.</a:t>
            </a:r>
          </a:p>
          <a:p>
            <a:r>
              <a:rPr lang="en-US" dirty="0"/>
              <a:t>Esses exemplos são aplicáveis a qualquer outra demanda de energia nos setores residencial ou comercial e de serviços públicos.</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18</a:t>
            </a:fld>
            <a:endParaRPr/>
          </a:p>
        </p:txBody>
      </p:sp>
    </p:spTree>
    <p:extLst>
      <p:ext uri="{BB962C8B-B14F-4D97-AF65-F5344CB8AC3E}">
        <p14:creationId xmlns:p14="http://schemas.microsoft.com/office/powerpoint/2010/main" val="2744258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59A4D1B6-FF3B-A785-BFBE-0F2AF30BA2F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7906FA04-A93D-25A9-8EBA-5EEC1411D962}"/>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257CB5BD-ACD7-93E4-7D70-3DFE7D29A309}"/>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Para aparelhos comuns, como geladeiras, condicionadores de ar e lâmpadas, o custo de capital representa o preço comercial unitário disponível no mercado. Esses valores variam de acordo com a região, o fabricante e o tamanho. Como a modelagem em um nível tão detalhado geralmente agrega valor limitado, podemos trabalhar com valores médios de marcas conhecidas para diferentes aparelhos.</a:t>
            </a:r>
          </a:p>
          <a:p>
            <a:r>
              <a:rPr lang="en-US" dirty="0"/>
              <a:t>O slide apresenta uma fórmula básica para calcular o custo de capital usando os dados disponíveis sobre os preços comerciais por unidade e a capacidade do dispositivo. Quando vários pontos de dados sobre preços e capacidades estão disponíveis, uma média aritmética pode ser realizada para determinar um valor representativo para o modelo.</a:t>
            </a:r>
          </a:p>
          <a:p>
            <a:r>
              <a:rPr lang="en-US" dirty="0"/>
              <a:t>No exemplo fornecido, o caso de um condicionador de ar envolve algumas conversões preliminares de unidades para concluir o cálculo. Esse tipo de análise e coleta de dados faz parte do estágio de processamento de dados, conforme discutido na Aula 2.</a:t>
            </a: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a:extLst>
              <a:ext uri="{FF2B5EF4-FFF2-40B4-BE49-F238E27FC236}">
                <a16:creationId xmlns:a16="http://schemas.microsoft.com/office/drawing/2014/main" id="{B9EA11DC-A898-F324-B643-A4D8CD840A3D}"/>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19</a:t>
            </a:fld>
            <a:endParaRPr/>
          </a:p>
        </p:txBody>
      </p:sp>
    </p:spTree>
    <p:extLst>
      <p:ext uri="{BB962C8B-B14F-4D97-AF65-F5344CB8AC3E}">
        <p14:creationId xmlns:p14="http://schemas.microsoft.com/office/powerpoint/2010/main" val="10293654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706CDE7E-6895-0DD2-D09C-5D27604CD16D}"/>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C2F3B8FE-BEDE-50A9-74E2-7835D53C5B7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C8BAB520-E59C-A08B-B887-F13A94F1E28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dirty="0"/>
              <a:t>A capacidade residual representa a capacidade instalada de uma tecnologia, conforme estudado com usinas de energia. Entretanto, no caso dos setores residencial ou comercial e de serviços públicos, essa definição é menos intuitiva. Para esclarecer, considere o exemplo dos refrigeradores. Em uma região com 2.000 refrigeradores com uma média de 200 W cada, podemos calcular a capacidade agregada como 400.000 W, ou 400 kW. Para o </a:t>
            </a:r>
            <a:r>
              <a:rPr lang="en-US" dirty="0" err="1"/>
              <a:t>OSeMOSYS</a:t>
            </a:r>
            <a:r>
              <a:rPr lang="en-US" dirty="0"/>
              <a:t>, esses 400 kW podem ser usados como a capacidade residual.</a:t>
            </a:r>
          </a:p>
          <a:p>
            <a:r>
              <a:rPr lang="en-US" dirty="0"/>
              <a:t>Quando dados regionais precisos sobre inventários tecnológicos estão disponíveis, essas capacidades podem ser estimadas diretamente. Entretanto, esses dados geralmente são difíceis de obter. Uma abordagem alternativa é usar as informações do balanço energético final e a eficiência da tecnologia específica para estimar a capacidade residual, conforme ilustrado no exemplo. A capacidade residual depende da energia produzida e, por isso, deve ser multiplicada pela eficiência da tecnologia.</a:t>
            </a:r>
          </a:p>
          <a:p>
            <a:r>
              <a:rPr lang="en-US" dirty="0"/>
              <a:t>Normalmente, assumimos um fator de capacidade de 1 para as tecnologias de uso final, já que elas geralmente são consideradas totalmente disponíveis em todos os momentos. Se o fator de capacidade for diferente de 1, a equação deverá incluir uma divisão pelo fator de capacidade para levar em conta esse ajuste.</a:t>
            </a:r>
          </a:p>
        </p:txBody>
      </p:sp>
      <p:sp>
        <p:nvSpPr>
          <p:cNvPr id="165" name="Google Shape;165;p13:notes">
            <a:extLst>
              <a:ext uri="{FF2B5EF4-FFF2-40B4-BE49-F238E27FC236}">
                <a16:creationId xmlns:a16="http://schemas.microsoft.com/office/drawing/2014/main" id="{BA49F6CA-68DF-3F4F-E5A0-084E0BFF519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20</a:t>
            </a:fld>
            <a:endParaRPr/>
          </a:p>
        </p:txBody>
      </p:sp>
    </p:spTree>
    <p:extLst>
      <p:ext uri="{BB962C8B-B14F-4D97-AF65-F5344CB8AC3E}">
        <p14:creationId xmlns:p14="http://schemas.microsoft.com/office/powerpoint/2010/main" val="3565524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 setor residencial abrange todo o consumo de energia dentro das residências, incluindo casas unifamiliares, apartamentos e outros espaços de convivência. Esse setor desempenha um papel fundamental nos sistemas globais de energia, sendo responsável por quase um quinto da demanda total de energia. O uso de energia nesse setor é altamente diversificado e influenciado por fatores como geografia, clima, níveis de renda e urbanização. Em muitas regiões, o setor residencial representa uma área essencial para abordar o acesso à energia, melhorar a eficiência e reduzir as emissões, principalmente na transição para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sistemas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energéticos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mais limpos.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 demandas de energia no setor residencial são impulsionadas por atividades essenciais, incluindo aquecimento de ambientes, aquecimento de água, cozimento, iluminação e operação de eletrodomésticos. Essas demandas variam consideravelmente entre as regiões, com o aquecimento predominando nos climas mais frios e o resfriamento se tornando cada vez mais significativo nas áreas mais quentes. O consumo de energia do setor também é moldado por avanços tecnológicos, mudanças no estilo de vida e políticas governamentais que promovem a eficiência e a adoção de energia limpa. </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3</a:t>
            </a:fld>
            <a:endParaRPr/>
          </a:p>
        </p:txBody>
      </p:sp>
    </p:spTree>
    <p:extLst>
      <p:ext uri="{BB962C8B-B14F-4D97-AF65-F5344CB8AC3E}">
        <p14:creationId xmlns:p14="http://schemas.microsoft.com/office/powerpoint/2010/main" val="38903136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21</a:t>
            </a:fld>
            <a:endParaRPr/>
          </a:p>
        </p:txBody>
      </p:sp>
    </p:spTree>
    <p:extLst>
      <p:ext uri="{BB962C8B-B14F-4D97-AF65-F5344CB8AC3E}">
        <p14:creationId xmlns:p14="http://schemas.microsoft.com/office/powerpoint/2010/main" val="1452818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EFE046FD-E9C3-27AB-FCCC-D97C7ECB0A24}"/>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DD0C32D0-19EB-7E3F-A7DD-D1DD35CB218F}"/>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B07DD68-70E6-B46C-7BE2-4B02F6F4A000}"/>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modelagem do setor residencial geralmente requer a divisão em áreas urbanas e rurais para capturar as principais diferenças nos padrões de demanda de energia, acesso à tecnologia e disponibilidade de recursos. As residências urbanas geralmente apresentam maior consumo de energia devido ao melhor acesso à eletricidade, aparelhos avançados e sistemas modernos de aquecimento e resfriamento. Por outro lado, as áreas rurais geralmente dependem mais de combustíveis tradicionais, como a biomassa, para cozinhar e aquecer, principalmente nas regiões em desenvolvimento. Essas distinções são fundamentais para a compreensão do uso de energia e para a elaboração de políticas eficazes, já que as tendências de urbanização geralmente levam a mudanças nos perfis de demanda de energia.</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Na figura do slide, vemos o consumo de energia nos subsetores urbano e rural da Colômbia em 2021. As áreas urbanas demonstram acesso significativo à eletricidade e ao gás natural, enquanto a biomassa continua sendo o combustível dominante nas áreas rurais.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Essa subdivisão é altamente dependente da disponibilidade de dados e permite que modelos como o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OSeMOSYS </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levem em conta os desafios e as oportunidades exclusivos de cada área. Os ambientes urbanos geralmente apresentam oportunidades para medidas de eficiência energética, eletrificação e sistemas de aquecimento urbano. Enquanto isso, as áreas rurais podem se beneficiar de soluções que melhorem o acesso a tecnologias de cozimento limpo e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sistemas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kern="100" dirty="0" err="1">
                <a:effectLst/>
                <a:latin typeface="Calibri" panose="020F0502020204030204" pitchFamily="34" charset="0"/>
                <a:ea typeface="Calibri" panose="020F0502020204030204" pitchFamily="34" charset="0"/>
                <a:cs typeface="Times New Roman" panose="02020603050405020304" pitchFamily="18" charset="0"/>
              </a:rPr>
              <a:t>energéticos</a:t>
            </a: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 descentralizados, como sistemas solares domésticos.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Ao capturar essas variações, os modelos de energia podem fornecer projeções mais precisas e apoiar estratégias personalizadas para atender às necessidades de energia e atingir as metas de sustentabilidade em populações urbanas e rurais.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AE045B87-C56B-9C47-9A1A-BA47886CD3B9}"/>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4</a:t>
            </a:fld>
            <a:endParaRPr/>
          </a:p>
        </p:txBody>
      </p:sp>
    </p:spTree>
    <p:extLst>
      <p:ext uri="{BB962C8B-B14F-4D97-AF65-F5344CB8AC3E}">
        <p14:creationId xmlns:p14="http://schemas.microsoft.com/office/powerpoint/2010/main" val="759405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1005AA0F-E4E2-2BFB-FE1C-8FCA2385BC2F}"/>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2C54428C-2CB1-0F28-22F9-158CB943AE2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83048591-C950-90DC-8041-CC65E5494E96}"/>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 demanda de energia do setor residencial é impulsionada por usos finais essenciais que dão suporte à vida diária, sendo os mais significativos o aquecimento de ambientes, o aquecimento de água, o cozimento, a iluminação e a operação de eletrodomésticos. O aquecimento de ambientes predomina em climas mais frios, muitas vezes representando a maior parte do uso de energia, enquanto as demandas de resfriamento estão crescendo rapidamente em regiões mais quentes devido à mudança climática e à urbanização. Cozinhar continua sendo um uso vital de energia, principalmente em regiões onde a biomassa tradicional ainda é amplamente utilizada. A iluminação e os eletrodomésticos, embora tenham uma participação menor, contribuem cada vez mais para o consumo de energia residencial, impulsionados pela crescente eletrificação, pelo aumento da renda e pela expansão da propriedade de eletrodomésticos.</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As demandas de energia no setor residencial variam significativamente entre regiões e níveis de renda. Nos países de alta renda, o foco é melhorar a eficiência energética e fazer a transição para a energia renovável para aquecimento e resfriamento. Por outro lado, em regiões de renda baixa e média, a prioridade geralmente é expandir o acesso à energia limpa para cozinhar e eletrificar as residências. Tendências emergentes, como tecnologias domésticas inteligentes, aparelhos com eficiência energética e integração de energia renovável, estão remodelando o uso de energia residencial em todo o mundo. Compreender essas diversas demandas e tendências é essencial para a elaboração de políticas energéticas eficazes e para atingir as metas de sustentabilidade.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5" name="Google Shape;165;p13:notes">
            <a:extLst>
              <a:ext uri="{FF2B5EF4-FFF2-40B4-BE49-F238E27FC236}">
                <a16:creationId xmlns:a16="http://schemas.microsoft.com/office/drawing/2014/main" id="{9AEC1B04-0D2B-FEF6-F63D-89839540B75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5</a:t>
            </a:fld>
            <a:endParaRPr/>
          </a:p>
        </p:txBody>
      </p:sp>
    </p:spTree>
    <p:extLst>
      <p:ext uri="{BB962C8B-B14F-4D97-AF65-F5344CB8AC3E}">
        <p14:creationId xmlns:p14="http://schemas.microsoft.com/office/powerpoint/2010/main" val="251858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D3071B5-4DAE-135D-E702-90FF961BFD8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69CB7D06-CAC0-DF83-7EA1-BA61936D599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7DF3F128-B949-7463-6F17-DB421C958EF4}"/>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Vários fatores impulsionam a demanda de energia no setor residencial, incluindo o crescimento populacional, a urbanização, os níveis de renda e os avanços tecnológicos. À medida que as populações crescem e se urbanizam, o número de residências e suas necessidades de energia aumentam, principalmente nas regiões em rápido desenvolvimento. O aumento da renda geralmente leva a uma maior posse de aparelhos que consomem energia e a um melhor acesso a serviços de aquecimento, resfriamento e outros serviços, o que aumenta ainda mais a demanda por energia. A inovação tecnológica também é um fator essencial, permitindo melhorias na eficiência energética e a adoção de </a:t>
            </a:r>
            <a:r>
              <a:rPr lang="en-US" dirty="0" err="1"/>
              <a:t>sistemas</a:t>
            </a:r>
            <a:r>
              <a:rPr lang="en-US" dirty="0"/>
              <a:t> </a:t>
            </a:r>
            <a:r>
              <a:rPr lang="en-US" dirty="0" err="1"/>
              <a:t>energéticos</a:t>
            </a:r>
            <a:r>
              <a:rPr lang="en-US" dirty="0"/>
              <a:t> renovável, como aquecedores solares de água e bombas de calor, que podem ajudar a dissociar o consumo de energia do crescimento das emissões.</a:t>
            </a:r>
          </a:p>
          <a:p>
            <a:pPr marL="0" lvl="0" indent="0" algn="l" rtl="0">
              <a:lnSpc>
                <a:spcPct val="100000"/>
              </a:lnSpc>
              <a:spcBef>
                <a:spcPts val="0"/>
              </a:spcBef>
              <a:spcAft>
                <a:spcPts val="0"/>
              </a:spcAft>
              <a:buClr>
                <a:schemeClr val="dk1"/>
              </a:buClr>
              <a:buSzPts val="1200"/>
              <a:buFont typeface="Calibri"/>
              <a:buNone/>
            </a:pPr>
            <a:r>
              <a:rPr lang="en-US" dirty="0"/>
              <a:t>Apesar desses avanços, ainda há desafios significativos na transição do setor residencial para o uso sustentável da energia. Em muitas regiões de baixa e média renda, a dependência da biomassa tradicional para cozinhar e aquecer persiste, contribuindo para problemas de saúde e degradação ambiental. Além disso, a descarbonização do aquecimento e da refrigeração de ambientes continua complexa, principalmente em áreas com infraestrutura envelhecida ou acesso limitado a fontes de energia limpa. Lidar com a crescente demanda por resfriamento devido às mudanças climáticas e à urbanização é outro desafio urgente. Além disso, as barreiras comportamentais e culturais geralmente impedem a adoção de tecnologias eficientes em termos de energia, pois os consumidores podem priorizar os custos iniciais em detrimento da economia de longo prazo ou não ter conhecimento sobre alternativas mais limpas. A superação dessas barreiras exige esforços coordenados, incluindo incentivos políticos, inovação tecnológica e campanhas de conscientização pública para promover a eficiência energética e a adoção de energia renovável.</a:t>
            </a:r>
            <a:endParaRPr dirty="0"/>
          </a:p>
        </p:txBody>
      </p:sp>
      <p:sp>
        <p:nvSpPr>
          <p:cNvPr id="165" name="Google Shape;165;p13:notes">
            <a:extLst>
              <a:ext uri="{FF2B5EF4-FFF2-40B4-BE49-F238E27FC236}">
                <a16:creationId xmlns:a16="http://schemas.microsoft.com/office/drawing/2014/main" id="{9CDBD26B-C8B4-80E4-3DC9-E53553C2EA0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6</a:t>
            </a:fld>
            <a:endParaRPr/>
          </a:p>
        </p:txBody>
      </p:sp>
    </p:spTree>
    <p:extLst>
      <p:ext uri="{BB962C8B-B14F-4D97-AF65-F5344CB8AC3E}">
        <p14:creationId xmlns:p14="http://schemas.microsoft.com/office/powerpoint/2010/main" val="18397372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7</a:t>
            </a:fld>
            <a:endParaRPr/>
          </a:p>
        </p:txBody>
      </p:sp>
    </p:spTree>
    <p:extLst>
      <p:ext uri="{BB962C8B-B14F-4D97-AF65-F5344CB8AC3E}">
        <p14:creationId xmlns:p14="http://schemas.microsoft.com/office/powerpoint/2010/main" val="3714309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800" kern="100" dirty="0">
                <a:effectLst/>
                <a:latin typeface="Calibri" panose="020F0502020204030204" pitchFamily="34" charset="0"/>
                <a:ea typeface="Calibri" panose="020F0502020204030204" pitchFamily="34" charset="0"/>
                <a:cs typeface="Times New Roman" panose="02020603050405020304" pitchFamily="18" charset="0"/>
              </a:rPr>
              <a:t>O setor de serviços comerciais e públicos abrange o uso de energia em edifícios e instalações dedicados ao comércio, educação, saúde, governo e outras atividades não residenciais. Esse setor é responsável por quase um décimo da demanda total de energia. Esse setor é diversificado, abrangendo uma ampla gama de demandas de energia, inclusive aquecimento e resfriamento de espaços, iluminação, aquecimento de água e operação de equipamentos como computadores e maquinário de nível industrial. Em muitas regiões, o setor é responsável por uma parcela significativa do consumo de eletricidade devido à sua dependência de iluminação, refrigeração e dispositivos eletrônicos, principalmente em áreas urbanas densamente povoadas. Com o crescimento das economias e a expansão dos setores baseados em serviços, espera-se que o uso de energia nesse setor aumente.</a:t>
            </a: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Calibri"/>
              <a:buNone/>
            </a:pPr>
            <a:r>
              <a:rPr lang="en-US" dirty="0"/>
              <a:t>O setor de serviços comerciais e públicos é caracterizado por seus diversos tipos e funções de edifícios, desde pequenas lojas de varejo até grandes hospitais, escolas e complexos de escritórios. Os padrões de demanda de energia nesse setor são altamente variáveis, influenciados por fatores como o tamanho do edifício, a ocupação, as horas de funcionamento e a intensidade dos serviços de energia necessários. Por exemplo, hospitais e data centers têm demandas de energia altas e constantes, enquanto escolas e escritórios podem ter um uso mais previsível e limitado no tempo. Esse setor é fundamental não apenas por suas contribuições econômicas, mas também por seu papel no apoio à infraestrutura social, como educação, saúde e governança. Seu uso de energia também oferece oportunidades significativas para melhorias de eficiência e integração de energia renovável, o que o torna uma área de foco fundamental para atingir as metas de sustentabilidade.</a:t>
            </a:r>
            <a:endParaRPr dirty="0"/>
          </a:p>
        </p:txBody>
      </p:sp>
      <p:sp>
        <p:nvSpPr>
          <p:cNvPr id="165" name="Google Shape;165;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8</a:t>
            </a:fld>
            <a:endParaRPr/>
          </a:p>
        </p:txBody>
      </p:sp>
    </p:spTree>
    <p:extLst>
      <p:ext uri="{BB962C8B-B14F-4D97-AF65-F5344CB8AC3E}">
        <p14:creationId xmlns:p14="http://schemas.microsoft.com/office/powerpoint/2010/main" val="27044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AF575A48-899D-4B74-E4FD-EB507503CCEB}"/>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18B7118F-E69E-E8D3-F16C-7E8F431BF48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0CA9B057-5C4E-406E-DBB5-850C367AD98D}"/>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en-US" dirty="0"/>
              <a:t>Se os dados estiverem disponíveis, a desagregação do setor de serviços comerciais e públicos envolve dividi-lo em subsetores com base nas atividades primárias e nas demandas de energia de diferentes tipos de edifícios e instalações. Os principais critérios para essa desagregação incluem a função do edifício (por exemplo, varejo, saúde, educação), características operacionais (por exemplo, horas de operação, intensidade energética) e usos finais de energia (por exemplo, aquecimento, resfriamento, iluminação). Por exemplo, os edifícios de varejo podem ser divididos em grandes shopping centers e pequenas lojas devido às diferenças de tamanho e padrões de consumo de energia. Da mesma forma, os serviços públicos podem ser categorizados em prédios governamentais, escolas e hospitais, cada um com demandas de energia e perfis de uso distintos. Essa abordagem estruturada ajuda a capturar a diversidade dentro do setor e garante que os modelos reflitam com precisão o consumo de energia no mundo real.</a:t>
            </a:r>
          </a:p>
          <a:p>
            <a:pPr marL="0" lvl="0" indent="0" algn="l" rtl="0">
              <a:lnSpc>
                <a:spcPct val="100000"/>
              </a:lnSpc>
              <a:spcBef>
                <a:spcPts val="0"/>
              </a:spcBef>
              <a:spcAft>
                <a:spcPts val="0"/>
              </a:spcAft>
              <a:buClr>
                <a:schemeClr val="dk1"/>
              </a:buClr>
              <a:buSzPts val="1200"/>
              <a:buFont typeface="Calibri"/>
              <a:buNone/>
            </a:pPr>
            <a:r>
              <a:rPr lang="en-US" dirty="0"/>
              <a:t>O processo de desagregação geralmente começa com a coleta e a classificação de dados com base em pesquisas nacionais de energia, códigos de construção ou dados de atividade econômica. Estruturas comuns, como as diretrizes da Agência Internacional de Energia (IEA) ou do IPCC, fornecem categorias padronizadas para a classificação de subsetores. Abordagens avançadas também podem incorporar variações regionais ou climáticas, distinguindo entre escritórios com ar-condicionado em climas quentes e edifícios com ventilação natural em zonas temperadas. Para a modelagem de energia, cada subsetor recebe perfis específicos de demanda de energia, tecnologias e parâmetros de eficiência, o que permite uma análise precisa de cenários e avaliação de políticas. Esse nível de detalhamento é fundamental para identificar intervenções direcionadas, como a reforma de hospitais com uso intensivo de energia ou a melhoria da eficiência em prédios escolares com baixo desempenho.</a:t>
            </a:r>
            <a:endParaRPr dirty="0"/>
          </a:p>
        </p:txBody>
      </p:sp>
      <p:sp>
        <p:nvSpPr>
          <p:cNvPr id="165" name="Google Shape;165;p13:notes">
            <a:extLst>
              <a:ext uri="{FF2B5EF4-FFF2-40B4-BE49-F238E27FC236}">
                <a16:creationId xmlns:a16="http://schemas.microsoft.com/office/drawing/2014/main" id="{4EA6C341-4689-CBB3-53A5-9CF455F6DAD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9</a:t>
            </a:fld>
            <a:endParaRPr/>
          </a:p>
        </p:txBody>
      </p:sp>
    </p:spTree>
    <p:extLst>
      <p:ext uri="{BB962C8B-B14F-4D97-AF65-F5344CB8AC3E}">
        <p14:creationId xmlns:p14="http://schemas.microsoft.com/office/powerpoint/2010/main" val="3842476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44AE8DE5-8F67-DD3E-86F1-41F426573959}"/>
            </a:ext>
          </a:extLst>
        </p:cNvPr>
        <p:cNvGrpSpPr/>
        <p:nvPr/>
      </p:nvGrpSpPr>
      <p:grpSpPr>
        <a:xfrm>
          <a:off x="0" y="0"/>
          <a:ext cx="0" cy="0"/>
          <a:chOff x="0" y="0"/>
          <a:chExt cx="0" cy="0"/>
        </a:xfrm>
      </p:grpSpPr>
      <p:sp>
        <p:nvSpPr>
          <p:cNvPr id="163" name="Google Shape;163;p13:notes">
            <a:extLst>
              <a:ext uri="{FF2B5EF4-FFF2-40B4-BE49-F238E27FC236}">
                <a16:creationId xmlns:a16="http://schemas.microsoft.com/office/drawing/2014/main" id="{E9854544-ED55-62E0-2637-30EE2B7144A1}"/>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p13:notes">
            <a:extLst>
              <a:ext uri="{FF2B5EF4-FFF2-40B4-BE49-F238E27FC236}">
                <a16:creationId xmlns:a16="http://schemas.microsoft.com/office/drawing/2014/main" id="{58BB5296-8AFB-699B-3623-F62D3CE84753}"/>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O setor de serviços comerciais e públicos apresenta um conjunto de demandas finais de energia muito semelhante ao do setor residencial. O aquecimento de ambientes e o ar condicionado estão entre os usos mais significativos de energia, principalmente em regiões com temperaturas extremas, onde a manutenção do conforto interno é uma prioridade. A energia térmica também é vital para aplicações específicas, como aquecimento de água em hotéis, geração de vapor em hospitais e cozimento em restaurantes. A energia motriz é outra demanda importante em instalações como elevadores, escadas rolantes e equipamentos de nível industrial usados em algumas operações comerciais. Essas demandas variadas resultam em um perfil de energia complexo que exige soluções personalizadas para cada aplicação.</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 eletricidade é uma fonte de energia dominante nesse setor, alimentando a iluminação, o ar condicionado e os aparelhos elétricos, como computadores, servidores e equipamentos médicos. A iluminação, por si só, representa uma parcela significativa do uso de eletricidade, especialmente em escritórios, espaços de varejo e instalações educacionais. Outros combustíveis, como o gás natural ou a biomassa, desempenham um papel essencial em aplicações térmicas, como aquecimento de ambientes ou cozimento. A demanda por refrigeração e ar condicionado está aumentando rapidamente em resposta à urbanização, ao crescimento econômico e às mudanças climáticas, aumentando o consumo de eletricidade em regiões mais quentes. A modelagem precisa dessas demandas é fundamental para identificar oportunidades de eficiência energética, eletrificação e integração de soluções de energia renovável.</a:t>
            </a:r>
            <a:endParaRPr dirty="0"/>
          </a:p>
        </p:txBody>
      </p:sp>
      <p:sp>
        <p:nvSpPr>
          <p:cNvPr id="165" name="Google Shape;165;p13:notes">
            <a:extLst>
              <a:ext uri="{FF2B5EF4-FFF2-40B4-BE49-F238E27FC236}">
                <a16:creationId xmlns:a16="http://schemas.microsoft.com/office/drawing/2014/main" id="{84E58AA1-D9AF-6E00-4D8C-A914A6348E15}"/>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200"/>
              <a:buFont typeface="Calibri"/>
              <a:buNone/>
            </a:pPr>
            <a:fld id="{00000000-1234-1234-1234-123412341234}" type="slidenum">
              <a:rPr lang="sv-SE"/>
              <a:t>10</a:t>
            </a:fld>
            <a:endParaRPr/>
          </a:p>
        </p:txBody>
      </p:sp>
    </p:spTree>
    <p:extLst>
      <p:ext uri="{BB962C8B-B14F-4D97-AF65-F5344CB8AC3E}">
        <p14:creationId xmlns:p14="http://schemas.microsoft.com/office/powerpoint/2010/main" val="20479347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spTree>
      <p:nvGrpSpPr>
        <p:cNvPr id="1" name="Shape 15"/>
        <p:cNvGrpSpPr/>
        <p:nvPr/>
      </p:nvGrpSpPr>
      <p:grpSpPr>
        <a:xfrm>
          <a:off x="0" y="0"/>
          <a:ext cx="0" cy="0"/>
          <a:chOff x="0" y="0"/>
          <a:chExt cx="0" cy="0"/>
        </a:xfrm>
      </p:grpSpPr>
      <p:pic>
        <p:nvPicPr>
          <p:cNvPr id="5" name="Picture 4">
            <a:extLst>
              <a:ext uri="{FF2B5EF4-FFF2-40B4-BE49-F238E27FC236}">
                <a16:creationId xmlns:a16="http://schemas.microsoft.com/office/drawing/2014/main" id="{F4CA5A30-616B-5740-A23D-3EFCA827C422}"/>
              </a:ext>
            </a:extLst>
          </p:cNvPr>
          <p:cNvPicPr>
            <a:picLocks noChangeAspect="1"/>
          </p:cNvPicPr>
          <p:nvPr userDrawn="1"/>
        </p:nvPicPr>
        <p:blipFill>
          <a:blip r:embed="rId2"/>
          <a:srcRect/>
          <a:stretch/>
        </p:blipFill>
        <p:spPr>
          <a:xfrm>
            <a:off x="-1" y="0"/>
            <a:ext cx="12192000" cy="6858000"/>
          </a:xfrm>
          <a:prstGeom prst="rect">
            <a:avLst/>
          </a:prstGeom>
        </p:spPr>
      </p:pic>
      <p:sp>
        <p:nvSpPr>
          <p:cNvPr id="16" name="Google Shape;16;p17"/>
          <p:cNvSpPr txBox="1">
            <a:spLocks noGrp="1"/>
          </p:cNvSpPr>
          <p:nvPr>
            <p:ph type="ctrTitle"/>
          </p:nvPr>
        </p:nvSpPr>
        <p:spPr>
          <a:xfrm>
            <a:off x="1" y="1952105"/>
            <a:ext cx="9607824"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4800"/>
              <a:buFont typeface="Helvetica Neue"/>
              <a:buNone/>
              <a:defRPr sz="3200" b="1" i="0">
                <a:solidFill>
                  <a:schemeClr val="bg1"/>
                </a:solidFill>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17"/>
          <p:cNvSpPr txBox="1">
            <a:spLocks noGrp="1"/>
          </p:cNvSpPr>
          <p:nvPr>
            <p:ph type="subTitle" idx="1"/>
          </p:nvPr>
        </p:nvSpPr>
        <p:spPr>
          <a:xfrm>
            <a:off x="0" y="4339705"/>
            <a:ext cx="9607826" cy="195210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3600"/>
              <a:buNone/>
              <a:defRPr sz="2400" b="0">
                <a:solidFill>
                  <a:schemeClr val="bg1"/>
                </a:solidFill>
                <a:latin typeface="Arial" panose="020B0604020202020204" pitchFamily="34" charset="0"/>
                <a:ea typeface="Helvetica Neue"/>
                <a:cs typeface="Arial" panose="020B0604020202020204" pitchFamily="34" charset="0"/>
                <a:sym typeface="Helvetica Neue"/>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pic>
        <p:nvPicPr>
          <p:cNvPr id="11" name="Picture 10">
            <a:extLst>
              <a:ext uri="{FF2B5EF4-FFF2-40B4-BE49-F238E27FC236}">
                <a16:creationId xmlns:a16="http://schemas.microsoft.com/office/drawing/2014/main" id="{D090E1FC-79C0-474F-8864-ABEE6EC45374}"/>
              </a:ext>
            </a:extLst>
          </p:cNvPr>
          <p:cNvPicPr>
            <a:picLocks noChangeAspect="1"/>
          </p:cNvPicPr>
          <p:nvPr userDrawn="1"/>
        </p:nvPicPr>
        <p:blipFill rotWithShape="1">
          <a:blip r:embed="rId2"/>
          <a:srcRect l="53717" t="15856" r="8276" b="19640"/>
          <a:stretch/>
        </p:blipFill>
        <p:spPr>
          <a:xfrm>
            <a:off x="6549080" y="1087395"/>
            <a:ext cx="4633785" cy="4423720"/>
          </a:xfrm>
          <a:prstGeom prst="rect">
            <a:avLst/>
          </a:prstGeom>
        </p:spPr>
      </p:pic>
      <p:sp>
        <p:nvSpPr>
          <p:cNvPr id="2" name="Slide Number Placeholder 1">
            <a:extLst>
              <a:ext uri="{FF2B5EF4-FFF2-40B4-BE49-F238E27FC236}">
                <a16:creationId xmlns:a16="http://schemas.microsoft.com/office/drawing/2014/main" id="{4055AD5F-CC06-3A70-CBC8-BED05A2F0731}"/>
              </a:ext>
            </a:extLst>
          </p:cNvPr>
          <p:cNvSpPr>
            <a:spLocks noGrp="1"/>
          </p:cNvSpPr>
          <p:nvPr>
            <p:ph type="sldNum" idx="11"/>
          </p:nvPr>
        </p:nvSpPr>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3F56D5FE-8BBC-E95A-76D4-D1938A0E3A78}"/>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a:latin typeface="Arial" panose="020B0604020202020204" pitchFamily="34" charset="0"/>
                <a:ea typeface="Helvetica Neue"/>
                <a:cs typeface="Arial" panose="020B0604020202020204" pitchFamily="34" charset="0"/>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4;p20">
            <a:extLst>
              <a:ext uri="{FF2B5EF4-FFF2-40B4-BE49-F238E27FC236}">
                <a16:creationId xmlns:a16="http://schemas.microsoft.com/office/drawing/2014/main" id="{7FF2A8CD-3CE5-A92B-4009-D09EC2A0050B}"/>
              </a:ext>
            </a:extLst>
          </p:cNvPr>
          <p:cNvSpPr txBox="1">
            <a:spLocks noGrp="1"/>
          </p:cNvSpPr>
          <p:nvPr>
            <p:ph type="title"/>
          </p:nvPr>
        </p:nvSpPr>
        <p:spPr>
          <a:xfrm>
            <a:off x="838200" y="0"/>
            <a:ext cx="10515600" cy="1077121"/>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420605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preserve="1" userDrawn="1">
  <p:cSld name="1_Two Content">
    <p:spTree>
      <p:nvGrpSpPr>
        <p:cNvPr id="1" name="Shape 33"/>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2C8B067-C222-A145-CF89-234516211EAC}"/>
              </a:ext>
            </a:extLst>
          </p:cNvPr>
          <p:cNvSpPr>
            <a:spLocks noGrp="1"/>
          </p:cNvSpPr>
          <p:nvPr>
            <p:ph type="sldNum" idx="11"/>
          </p:nvPr>
        </p:nvSpPr>
        <p:spPr>
          <a:xfrm>
            <a:off x="11798300" y="6565900"/>
            <a:ext cx="393700" cy="292100"/>
          </a:xfrm>
        </p:spPr>
        <p:txBody>
          <a:bodyPr/>
          <a:lstStyle/>
          <a:p>
            <a:fld id="{00000000-1234-1234-1234-123412341234}" type="slidenum">
              <a:rPr lang="sv-SE" smtClean="0"/>
              <a:pPr/>
              <a:t>‹#›</a:t>
            </a:fld>
            <a:endParaRPr lang="sv-SE" dirty="0"/>
          </a:p>
        </p:txBody>
      </p:sp>
      <p:sp>
        <p:nvSpPr>
          <p:cNvPr id="5" name="Google Shape;35;p20">
            <a:extLst>
              <a:ext uri="{FF2B5EF4-FFF2-40B4-BE49-F238E27FC236}">
                <a16:creationId xmlns:a16="http://schemas.microsoft.com/office/drawing/2014/main" id="{B3503028-5BCC-32AC-877B-DF34C7FE812B}"/>
              </a:ext>
            </a:extLst>
          </p:cNvPr>
          <p:cNvSpPr txBox="1">
            <a:spLocks noGrp="1"/>
          </p:cNvSpPr>
          <p:nvPr>
            <p:ph type="body" idx="1"/>
          </p:nvPr>
        </p:nvSpPr>
        <p:spPr>
          <a:xfrm>
            <a:off x="838200"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6" name="Google Shape;35;p20">
            <a:extLst>
              <a:ext uri="{FF2B5EF4-FFF2-40B4-BE49-F238E27FC236}">
                <a16:creationId xmlns:a16="http://schemas.microsoft.com/office/drawing/2014/main" id="{2E41FEE8-207D-F515-0218-988E1E95F438}"/>
              </a:ext>
            </a:extLst>
          </p:cNvPr>
          <p:cNvSpPr txBox="1">
            <a:spLocks noGrp="1"/>
          </p:cNvSpPr>
          <p:nvPr>
            <p:ph type="body" idx="12"/>
          </p:nvPr>
        </p:nvSpPr>
        <p:spPr>
          <a:xfrm>
            <a:off x="6148754" y="1239210"/>
            <a:ext cx="5181600" cy="4937753"/>
          </a:xfrm>
          <a:prstGeom prst="rect">
            <a:avLst/>
          </a:prstGeom>
          <a:noFill/>
          <a:ln>
            <a:noFill/>
          </a:ln>
        </p:spPr>
        <p:txBody>
          <a:bodyPr spcFirstLastPara="1" wrap="square" lIns="91425" tIns="45700" rIns="91425" bIns="45700" anchor="t" anchorCtr="0">
            <a:normAutofit/>
          </a:bodyPr>
          <a:lstStyle>
            <a:lvl1pPr marL="270000" lvl="0" indent="-270000" algn="l">
              <a:lnSpc>
                <a:spcPct val="90000"/>
              </a:lnSpc>
              <a:spcBef>
                <a:spcPts val="1000"/>
              </a:spcBef>
              <a:spcAft>
                <a:spcPts val="0"/>
              </a:spcAft>
              <a:buClr>
                <a:schemeClr val="dk1"/>
              </a:buClr>
              <a:buSzPts val="2400"/>
              <a:buFont typeface="Arial" panose="020B0604020202020204" pitchFamily="34" charset="0"/>
              <a:buChar char="•"/>
              <a:defRPr sz="2400" b="0" i="0" u="none" strike="noStrike" cap="none" baseline="0" dirty="0">
                <a:solidFill>
                  <a:srgbClr val="000000"/>
                </a:solidFill>
                <a:latin typeface="+mn-lt"/>
                <a:ea typeface="Helvetica Neue"/>
                <a:cs typeface="Helvetica Neue"/>
                <a:sym typeface="Helvetica Neue"/>
              </a:defRPr>
            </a:lvl1pPr>
            <a:lvl2pPr marL="914400" lvl="1" indent="-355600" algn="l">
              <a:lnSpc>
                <a:spcPct val="90000"/>
              </a:lnSpc>
              <a:spcBef>
                <a:spcPts val="500"/>
              </a:spcBef>
              <a:spcAft>
                <a:spcPts val="0"/>
              </a:spcAft>
              <a:buClr>
                <a:schemeClr val="dk1"/>
              </a:buClr>
              <a:buSzPts val="2000"/>
              <a:buChar char="•"/>
              <a:defRPr sz="2000">
                <a:latin typeface="Helvetica Neue"/>
                <a:ea typeface="Helvetica Neue"/>
                <a:cs typeface="Helvetica Neue"/>
                <a:sym typeface="Helvetica Neue"/>
              </a:defRPr>
            </a:lvl2pPr>
            <a:lvl3pPr marL="1371600" lvl="2" indent="-342900" algn="l">
              <a:lnSpc>
                <a:spcPct val="90000"/>
              </a:lnSpc>
              <a:spcBef>
                <a:spcPts val="500"/>
              </a:spcBef>
              <a:spcAft>
                <a:spcPts val="0"/>
              </a:spcAft>
              <a:buClr>
                <a:schemeClr val="dk1"/>
              </a:buClr>
              <a:buSzPts val="1800"/>
              <a:buChar char="•"/>
              <a:defRPr sz="1800">
                <a:latin typeface="Helvetica Neue"/>
                <a:ea typeface="Helvetica Neue"/>
                <a:cs typeface="Helvetica Neue"/>
                <a:sym typeface="Helvetica Neue"/>
              </a:defRPr>
            </a:lvl3pPr>
            <a:lvl4pPr marL="1828800" lvl="3"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4pPr>
            <a:lvl5pPr marL="2286000" lvl="4" indent="-330200" algn="l">
              <a:lnSpc>
                <a:spcPct val="90000"/>
              </a:lnSpc>
              <a:spcBef>
                <a:spcPts val="500"/>
              </a:spcBef>
              <a:spcAft>
                <a:spcPts val="0"/>
              </a:spcAft>
              <a:buClr>
                <a:schemeClr val="dk1"/>
              </a:buClr>
              <a:buSzPts val="1600"/>
              <a:buChar char="•"/>
              <a:defRPr sz="16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7" name="Google Shape;34;p20">
            <a:extLst>
              <a:ext uri="{FF2B5EF4-FFF2-40B4-BE49-F238E27FC236}">
                <a16:creationId xmlns:a16="http://schemas.microsoft.com/office/drawing/2014/main" id="{9F492DC9-5A51-908E-E46A-76443B2F0C19}"/>
              </a:ext>
            </a:extLst>
          </p:cNvPr>
          <p:cNvSpPr txBox="1">
            <a:spLocks noGrp="1"/>
          </p:cNvSpPr>
          <p:nvPr>
            <p:ph type="title"/>
          </p:nvPr>
        </p:nvSpPr>
        <p:spPr>
          <a:xfrm>
            <a:off x="838200" y="1"/>
            <a:ext cx="10515600" cy="1073888"/>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extLst>
      <p:ext uri="{BB962C8B-B14F-4D97-AF65-F5344CB8AC3E}">
        <p14:creationId xmlns:p14="http://schemas.microsoft.com/office/powerpoint/2010/main" val="991416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OBJECT">
    <p:spTree>
      <p:nvGrpSpPr>
        <p:cNvPr id="1" name="Shape 40"/>
        <p:cNvGrpSpPr/>
        <p:nvPr/>
      </p:nvGrpSpPr>
      <p:grpSpPr>
        <a:xfrm>
          <a:off x="0" y="0"/>
          <a:ext cx="0" cy="0"/>
          <a:chOff x="0" y="0"/>
          <a:chExt cx="0" cy="0"/>
        </a:xfrm>
      </p:grpSpPr>
      <p:sp>
        <p:nvSpPr>
          <p:cNvPr id="5" name="Google Shape;14;p16">
            <a:extLst>
              <a:ext uri="{FF2B5EF4-FFF2-40B4-BE49-F238E27FC236}">
                <a16:creationId xmlns:a16="http://schemas.microsoft.com/office/drawing/2014/main" id="{CC7370BD-D26C-52B9-5360-A8F985E01E49}"/>
              </a:ext>
            </a:extLst>
          </p:cNvPr>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pPr/>
              <a:t>‹#›</a:t>
            </a:fld>
            <a:endParaRPr lang="sv-SE" dirty="0"/>
          </a:p>
        </p:txBody>
      </p:sp>
      <p:sp>
        <p:nvSpPr>
          <p:cNvPr id="7" name="Text Placeholder 4">
            <a:extLst>
              <a:ext uri="{FF2B5EF4-FFF2-40B4-BE49-F238E27FC236}">
                <a16:creationId xmlns:a16="http://schemas.microsoft.com/office/drawing/2014/main" id="{381328E2-BBCC-9942-F175-B550123AD180}"/>
              </a:ext>
            </a:extLst>
          </p:cNvPr>
          <p:cNvSpPr>
            <a:spLocks noGrp="1"/>
          </p:cNvSpPr>
          <p:nvPr>
            <p:ph idx="1"/>
          </p:nvPr>
        </p:nvSpPr>
        <p:spPr>
          <a:xfrm>
            <a:off x="838200" y="1239210"/>
            <a:ext cx="10515600" cy="493775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Google Shape;34;p20">
            <a:extLst>
              <a:ext uri="{FF2B5EF4-FFF2-40B4-BE49-F238E27FC236}">
                <a16:creationId xmlns:a16="http://schemas.microsoft.com/office/drawing/2014/main" id="{5B5801FF-0DBD-D7A6-73AC-CAA38C2CFB6D}"/>
              </a:ext>
            </a:extLst>
          </p:cNvPr>
          <p:cNvSpPr txBox="1">
            <a:spLocks noGrp="1"/>
          </p:cNvSpPr>
          <p:nvPr>
            <p:ph type="title"/>
          </p:nvPr>
        </p:nvSpPr>
        <p:spPr>
          <a:xfrm>
            <a:off x="838200" y="0"/>
            <a:ext cx="10515600" cy="107878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400"/>
              <a:buFont typeface="Helvetica Neue"/>
              <a:buNone/>
              <a:defRPr sz="2800" b="1" i="0">
                <a:latin typeface="Arial" panose="020B0604020202020204" pitchFamily="34" charset="0"/>
                <a:ea typeface="Helvetica Neue"/>
                <a:cs typeface="Arial" panose="020B0604020202020204" pitchFamily="34" charset="0"/>
                <a:sym typeface="Helvetica Neu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2B0D0C-0C81-F840-C90F-8CF3D9BAEFFF}"/>
              </a:ext>
            </a:extLst>
          </p:cNvPr>
          <p:cNvSpPr>
            <a:spLocks noGrp="1"/>
          </p:cNvSpPr>
          <p:nvPr>
            <p:ph type="title"/>
          </p:nvPr>
        </p:nvSpPr>
        <p:spPr>
          <a:xfrm>
            <a:off x="838200" y="365125"/>
            <a:ext cx="10515600" cy="1325563"/>
          </a:xfrm>
          <a:prstGeom prst="rect">
            <a:avLst/>
          </a:prstGeom>
        </p:spPr>
        <p:txBody>
          <a:bodyPr/>
          <a:lstStyle>
            <a:lvl1pPr>
              <a:defRPr baseline="0">
                <a:latin typeface="+mn-lt"/>
              </a:defRPr>
            </a:lvl1pPr>
          </a:lstStyle>
          <a:p>
            <a:endParaRPr lang="en-US" dirty="0"/>
          </a:p>
        </p:txBody>
      </p:sp>
      <p:sp>
        <p:nvSpPr>
          <p:cNvPr id="3" name="Slide Number Placeholder 2">
            <a:extLst>
              <a:ext uri="{FF2B5EF4-FFF2-40B4-BE49-F238E27FC236}">
                <a16:creationId xmlns:a16="http://schemas.microsoft.com/office/drawing/2014/main" id="{5D8E5102-8D85-B351-C683-D6870D182776}"/>
              </a:ext>
            </a:extLst>
          </p:cNvPr>
          <p:cNvSpPr>
            <a:spLocks noGrp="1"/>
          </p:cNvSpPr>
          <p:nvPr>
            <p:ph type="sldNum" idx="10"/>
          </p:nvPr>
        </p:nvSpPr>
        <p:spPr/>
        <p:txBody>
          <a:bodyPr/>
          <a:lstStyle/>
          <a:p>
            <a:fld id="{00000000-1234-1234-1234-123412341234}" type="slidenum">
              <a:rPr lang="sv-SE" smtClean="0"/>
              <a:pPr/>
              <a:t>‹#›</a:t>
            </a:fld>
            <a:endParaRPr lang="sv-SE" dirty="0"/>
          </a:p>
        </p:txBody>
      </p:sp>
      <p:pic>
        <p:nvPicPr>
          <p:cNvPr id="4" name="Picture 3">
            <a:extLst>
              <a:ext uri="{FF2B5EF4-FFF2-40B4-BE49-F238E27FC236}">
                <a16:creationId xmlns:a16="http://schemas.microsoft.com/office/drawing/2014/main" id="{23D03772-EAFD-A016-312C-C6F5AB20048E}"/>
              </a:ext>
            </a:extLst>
          </p:cNvPr>
          <p:cNvPicPr>
            <a:picLocks noChangeAspect="1"/>
          </p:cNvPicPr>
          <p:nvPr userDrawn="1"/>
        </p:nvPicPr>
        <p:blipFill>
          <a:blip r:embed="rId2"/>
          <a:srcRect/>
          <a:stretch/>
        </p:blipFill>
        <p:spPr>
          <a:xfrm>
            <a:off x="0" y="0"/>
            <a:ext cx="12192000" cy="6858000"/>
          </a:xfrm>
          <a:prstGeom prst="rect">
            <a:avLst/>
          </a:prstGeom>
        </p:spPr>
      </p:pic>
    </p:spTree>
    <p:extLst>
      <p:ext uri="{BB962C8B-B14F-4D97-AF65-F5344CB8AC3E}">
        <p14:creationId xmlns:p14="http://schemas.microsoft.com/office/powerpoint/2010/main" val="334366920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2" name="Picture 1">
            <a:extLst>
              <a:ext uri="{FF2B5EF4-FFF2-40B4-BE49-F238E27FC236}">
                <a16:creationId xmlns:a16="http://schemas.microsoft.com/office/drawing/2014/main" id="{B562CDF7-E817-0727-B23A-E4C37F6C9239}"/>
              </a:ext>
            </a:extLst>
          </p:cNvPr>
          <p:cNvPicPr>
            <a:picLocks noChangeAspect="1"/>
          </p:cNvPicPr>
          <p:nvPr userDrawn="1"/>
        </p:nvPicPr>
        <p:blipFill>
          <a:blip r:embed="rId7"/>
          <a:srcRect/>
          <a:stretch/>
        </p:blipFill>
        <p:spPr>
          <a:xfrm>
            <a:off x="0" y="0"/>
            <a:ext cx="12192000" cy="6858000"/>
          </a:xfrm>
          <a:prstGeom prst="rect">
            <a:avLst/>
          </a:prstGeom>
        </p:spPr>
      </p:pic>
      <p:sp>
        <p:nvSpPr>
          <p:cNvPr id="14" name="Google Shape;14;p16"/>
          <p:cNvSpPr txBox="1">
            <a:spLocks noGrp="1"/>
          </p:cNvSpPr>
          <p:nvPr>
            <p:ph type="sldNum" idx="12"/>
          </p:nvPr>
        </p:nvSpPr>
        <p:spPr>
          <a:xfrm>
            <a:off x="11798300" y="6565900"/>
            <a:ext cx="393700" cy="292100"/>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1000"/>
              <a:buFont typeface="Arial"/>
              <a:buNone/>
              <a:defRPr sz="1000" b="1" i="0" u="none" strike="noStrike" cap="none">
                <a:solidFill>
                  <a:schemeClr val="bg1"/>
                </a:solidFill>
                <a:latin typeface="Arial" panose="020B0604020202020204" pitchFamily="34" charset="0"/>
                <a:ea typeface="Open Sans" panose="020B0606030504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rgbClr val="7F7F7F"/>
                </a:solidFill>
                <a:latin typeface="Calibri"/>
                <a:ea typeface="Calibri"/>
                <a:cs typeface="Calibri"/>
                <a:sym typeface="Calibri"/>
              </a:defRPr>
            </a:lvl9pPr>
          </a:lstStyle>
          <a:p>
            <a:fld id="{00000000-1234-1234-1234-123412341234}" type="slidenum">
              <a:rPr lang="sv-SE" smtClean="0"/>
              <a:t>‹#›</a:t>
            </a:fld>
            <a:endParaRPr lang="sv-SE" dirty="0"/>
          </a:p>
        </p:txBody>
      </p:sp>
      <p:sp>
        <p:nvSpPr>
          <p:cNvPr id="4" name="Title Placeholder 3">
            <a:extLst>
              <a:ext uri="{FF2B5EF4-FFF2-40B4-BE49-F238E27FC236}">
                <a16:creationId xmlns:a16="http://schemas.microsoft.com/office/drawing/2014/main" id="{C79A8CD2-D56A-87BC-2FE1-F2C2AB9AD1B4}"/>
              </a:ext>
            </a:extLst>
          </p:cNvPr>
          <p:cNvSpPr>
            <a:spLocks noGrp="1"/>
          </p:cNvSpPr>
          <p:nvPr>
            <p:ph type="title"/>
          </p:nvPr>
        </p:nvSpPr>
        <p:spPr>
          <a:xfrm>
            <a:off x="838200" y="365125"/>
            <a:ext cx="10515600" cy="708763"/>
          </a:xfrm>
          <a:prstGeom prst="rect">
            <a:avLst/>
          </a:prstGeom>
        </p:spPr>
        <p:txBody>
          <a:bodyPr vert="horz" lIns="91440" tIns="45720" rIns="91440" bIns="45720" rtlCol="0" anchor="b">
            <a:normAutofit/>
          </a:bodyPr>
          <a:lstStyle/>
          <a:p>
            <a:r>
              <a:rPr lang="en-GB" dirty="0"/>
              <a:t>Clique para editar o estilo do título mestre</a:t>
            </a:r>
            <a:endParaRPr lang="en-US" dirty="0"/>
          </a:p>
        </p:txBody>
      </p:sp>
      <p:sp>
        <p:nvSpPr>
          <p:cNvPr id="5" name="Text Placeholder 4">
            <a:extLst>
              <a:ext uri="{FF2B5EF4-FFF2-40B4-BE49-F238E27FC236}">
                <a16:creationId xmlns:a16="http://schemas.microsoft.com/office/drawing/2014/main" id="{7390672E-6204-3245-DC87-0A176B5878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Clique para editar os estilos de texto mestre</a:t>
            </a:r>
          </a:p>
          <a:p>
            <a:pPr lvl="1"/>
            <a:r>
              <a:rPr lang="en-GB" dirty="0"/>
              <a:t>Segundo nível</a:t>
            </a:r>
          </a:p>
          <a:p>
            <a:pPr lvl="2"/>
            <a:r>
              <a:rPr lang="en-GB" dirty="0"/>
              <a:t>Terceiro nível</a:t>
            </a:r>
          </a:p>
          <a:p>
            <a:pPr lvl="3"/>
            <a:r>
              <a:rPr lang="en-GB" dirty="0"/>
              <a:t>Quarto nível</a:t>
            </a:r>
          </a:p>
          <a:p>
            <a:pPr lvl="4"/>
            <a:r>
              <a:rPr lang="en-GB" dirty="0"/>
              <a:t>Quinto nível</a:t>
            </a:r>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67" r:id="rId2"/>
    <p:sldLayoutId id="2147483660" r:id="rId3"/>
    <p:sldLayoutId id="2147483651" r:id="rId4"/>
    <p:sldLayoutId id="2147483662"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1" i="0" u="none" strike="noStrike" cap="none" baseline="0">
          <a:solidFill>
            <a:schemeClr val="tx1"/>
          </a:solidFill>
          <a:latin typeface="+mn-lt"/>
          <a:ea typeface="Open Sans" panose="020B0606030504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90000"/>
        </a:lnSpc>
        <a:spcBef>
          <a:spcPts val="1000"/>
        </a:spcBef>
        <a:spcAft>
          <a:spcPts val="0"/>
        </a:spcAft>
        <a:buClr>
          <a:srgbClr val="000000"/>
        </a:buClr>
        <a:buFont typeface="Arial"/>
        <a:defRPr sz="2400" b="0" i="0" u="none" strike="noStrike" cap="none" baseline="0">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2pPr>
      <a:lvl3pPr marR="0" lvl="2"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3pPr>
      <a:lvl4pPr marR="0" lvl="3"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4pPr>
      <a:lvl5pPr marR="0" lvl="4" algn="l" rtl="0">
        <a:lnSpc>
          <a:spcPct val="90000"/>
        </a:lnSpc>
        <a:spcBef>
          <a:spcPts val="1000"/>
        </a:spcBef>
        <a:spcAft>
          <a:spcPts val="0"/>
        </a:spcAft>
        <a:buClr>
          <a:srgbClr val="000000"/>
        </a:buClr>
        <a:buFont typeface="Arial"/>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12.png"/><Relationship Id="rId3" Type="http://schemas.openxmlformats.org/officeDocument/2006/relationships/slideLayout" Target="../slideLayouts/slideLayout4.xml"/><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4.png"/><Relationship Id="rId11" Type="http://schemas.openxmlformats.org/officeDocument/2006/relationships/image" Target="../media/image2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17.svg"/><Relationship Id="rId14" Type="http://schemas.openxmlformats.org/officeDocument/2006/relationships/image" Target="../media/image10.pn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4.xml"/><Relationship Id="rId7" Type="http://schemas.openxmlformats.org/officeDocument/2006/relationships/diagramQuickStyle" Target="../diagrams/quickStyle2.xml"/><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10.png"/><Relationship Id="rId4" Type="http://schemas.openxmlformats.org/officeDocument/2006/relationships/notesSlide" Target="../notesSlides/notesSlide10.xml"/><Relationship Id="rId9" Type="http://schemas.microsoft.com/office/2007/relationships/diagramDrawing" Target="../diagrams/drawing2.xml"/></Relationships>
</file>

<file path=ppt/slides/_rels/slide12.xml.rels><?xml version="1.0" encoding="UTF-8" standalone="yes"?>
<Relationships xmlns="http://schemas.openxmlformats.org/package/2006/relationships"><Relationship Id="rId3" Type="http://schemas.openxmlformats.org/officeDocument/2006/relationships/hyperlink" Target="https://doi.org/10.1016/j.esr.2023.101226"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9.mp3"/><Relationship Id="rId1" Type="http://schemas.microsoft.com/office/2007/relationships/media" Target="../media/media9.mp3"/><Relationship Id="rId5" Type="http://schemas.openxmlformats.org/officeDocument/2006/relationships/image" Target="../media/image10.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0.mp3"/><Relationship Id="rId1" Type="http://schemas.microsoft.com/office/2007/relationships/media" Target="../media/media10.mp3"/><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31.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30.png"/><Relationship Id="rId5" Type="http://schemas.openxmlformats.org/officeDocument/2006/relationships/image" Target="../media/image290.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hyperlink" Target="https://doi.org/https:/doi.org/10.1016/j.dib.2023.109268"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5.svg"/><Relationship Id="rId12" Type="http://schemas.openxmlformats.org/officeDocument/2006/relationships/hyperlink" Target="https://www.statista.com/statistics/482733/energy-consumption-worldwide-sector/" TargetMode="Externa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svg"/><Relationship Id="rId5" Type="http://schemas.openxmlformats.org/officeDocument/2006/relationships/chart" Target="../charts/chart1.xml"/><Relationship Id="rId10"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7.sv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0.png"/><Relationship Id="rId5" Type="http://schemas.openxmlformats.org/officeDocument/2006/relationships/chart" Target="../charts/chart2.xml"/><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9.png"/><Relationship Id="rId3" Type="http://schemas.openxmlformats.org/officeDocument/2006/relationships/slideLayout" Target="../slideLayouts/slideLayout4.xml"/><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2.png"/><Relationship Id="rId11" Type="http://schemas.openxmlformats.org/officeDocument/2006/relationships/image" Target="../media/image17.svg"/><Relationship Id="rId5" Type="http://schemas.openxmlformats.org/officeDocument/2006/relationships/image" Target="../media/image11.png"/><Relationship Id="rId15" Type="http://schemas.openxmlformats.org/officeDocument/2006/relationships/image" Target="../media/image10.png"/><Relationship Id="rId10" Type="http://schemas.openxmlformats.org/officeDocument/2006/relationships/image" Target="../media/image16.png"/><Relationship Id="rId4" Type="http://schemas.openxmlformats.org/officeDocument/2006/relationships/notesSlide" Target="../notesSlides/notesSlide4.xml"/><Relationship Id="rId9" Type="http://schemas.openxmlformats.org/officeDocument/2006/relationships/image" Target="../media/image15.png"/><Relationship Id="rId1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4.xml"/><Relationship Id="rId7" Type="http://schemas.openxmlformats.org/officeDocument/2006/relationships/diagramQuickStyle" Target="../diagrams/quickStyle1.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5.xm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hyperlink" Target="https://www1.upme.gov.co/DemandayEficiencia/Paginas/BECO.aspx" TargetMode="External"/><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doi.org/10.1016/j.esr.2023.101226" TargetMode="External"/></Relationships>
</file>

<file path=ppt/slides/_rels/slide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4.xml"/><Relationship Id="rId7" Type="http://schemas.openxmlformats.org/officeDocument/2006/relationships/image" Target="../media/image2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www.statista.com/statistics/482733/energy-consumption-worldwide-sector/" TargetMode="External"/><Relationship Id="rId5" Type="http://schemas.openxmlformats.org/officeDocument/2006/relationships/chart" Target="../charts/chart3.xml"/><Relationship Id="rId10"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23.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4.xml"/><Relationship Id="rId7" Type="http://schemas.openxmlformats.org/officeDocument/2006/relationships/image" Target="../media/image26.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5.png"/><Relationship Id="rId5" Type="http://schemas.openxmlformats.org/officeDocument/2006/relationships/image" Target="../media/image24.png"/><Relationship Id="rId10" Type="http://schemas.openxmlformats.org/officeDocument/2006/relationships/image" Target="../media/image10.png"/><Relationship Id="rId4" Type="http://schemas.openxmlformats.org/officeDocument/2006/relationships/notesSlide" Target="../notesSlides/notesSlide8.xml"/><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9329B7D-78A8-CE01-4C50-04D16C6B593A}"/>
              </a:ext>
            </a:extLst>
          </p:cNvPr>
          <p:cNvSpPr txBox="1"/>
          <p:nvPr/>
        </p:nvSpPr>
        <p:spPr>
          <a:xfrm>
            <a:off x="521158" y="2756298"/>
            <a:ext cx="3093912" cy="523220"/>
          </a:xfrm>
          <a:prstGeom prst="rect">
            <a:avLst/>
          </a:prstGeom>
          <a:noFill/>
        </p:spPr>
        <p:txBody>
          <a:bodyPr wrap="square" lIns="91440" tIns="45720" rIns="91440" bIns="45720" rtlCol="0" anchor="b">
            <a:spAutoFit/>
          </a:bodyPr>
          <a:lstStyle/>
          <a:p>
            <a:r>
              <a:rPr lang="en-ZA" b="1" dirty="0" err="1">
                <a:latin typeface="Open Sans ExtraBold"/>
                <a:ea typeface="Open Sans ExtraBold" panose="020B0606030504020204" pitchFamily="34" charset="0"/>
                <a:cs typeface="Open Sans ExtraBold" panose="020B0606030504020204" pitchFamily="34" charset="0"/>
              </a:rPr>
              <a:t>Modelagem</a:t>
            </a:r>
            <a:r>
              <a:rPr lang="en-ZA" b="1" dirty="0">
                <a:latin typeface="Open Sans ExtraBold"/>
                <a:ea typeface="Open Sans ExtraBold" panose="020B0606030504020204" pitchFamily="34" charset="0"/>
                <a:cs typeface="Open Sans ExtraBold" panose="020B0606030504020204" pitchFamily="34" charset="0"/>
              </a:rPr>
              <a:t> De Sistemas </a:t>
            </a:r>
            <a:r>
              <a:rPr lang="en-ZA" b="1" dirty="0" err="1">
                <a:latin typeface="Open Sans ExtraBold"/>
                <a:ea typeface="Open Sans ExtraBold" panose="020B0606030504020204" pitchFamily="34" charset="0"/>
                <a:cs typeface="Open Sans ExtraBold" panose="020B0606030504020204" pitchFamily="34" charset="0"/>
              </a:rPr>
              <a:t>Energéticos</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Usando</a:t>
            </a:r>
            <a:r>
              <a:rPr lang="en-ZA" b="1" dirty="0">
                <a:latin typeface="Open Sans ExtraBold"/>
                <a:ea typeface="Open Sans ExtraBold" panose="020B0606030504020204" pitchFamily="34" charset="0"/>
                <a:cs typeface="Open Sans ExtraBold" panose="020B0606030504020204" pitchFamily="34" charset="0"/>
              </a:rPr>
              <a:t> </a:t>
            </a:r>
            <a:r>
              <a:rPr lang="en-ZA" b="1" dirty="0" err="1">
                <a:latin typeface="Open Sans ExtraBold"/>
                <a:ea typeface="Open Sans ExtraBold" panose="020B0606030504020204" pitchFamily="34" charset="0"/>
                <a:cs typeface="Open Sans ExtraBold" panose="020B0606030504020204" pitchFamily="34" charset="0"/>
              </a:rPr>
              <a:t>Osemosys</a:t>
            </a:r>
            <a:endParaRPr lang="en-ZA" b="1" dirty="0">
              <a:latin typeface="Open Sans ExtraBold"/>
              <a:ea typeface="Open Sans ExtraBold" panose="020B0606030504020204" pitchFamily="34" charset="0"/>
              <a:cs typeface="Open Sans ExtraBold" panose="020B0606030504020204" pitchFamily="34" charset="0"/>
            </a:endParaRPr>
          </a:p>
        </p:txBody>
      </p:sp>
      <p:sp>
        <p:nvSpPr>
          <p:cNvPr id="9" name="TextBox 8">
            <a:extLst>
              <a:ext uri="{FF2B5EF4-FFF2-40B4-BE49-F238E27FC236}">
                <a16:creationId xmlns:a16="http://schemas.microsoft.com/office/drawing/2014/main" id="{D6E95E1D-DCB2-BFA4-6DB3-D2EC1ACE5A64}"/>
              </a:ext>
            </a:extLst>
          </p:cNvPr>
          <p:cNvSpPr txBox="1"/>
          <p:nvPr/>
        </p:nvSpPr>
        <p:spPr>
          <a:xfrm>
            <a:off x="521158" y="2626945"/>
            <a:ext cx="8465146" cy="3477875"/>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AULA 11 </a:t>
            </a:r>
            <a:endParaRPr lang="en-US" sz="4400" b="1" dirty="0">
              <a:solidFill>
                <a:schemeClr val="bg1"/>
              </a:solidFill>
              <a:latin typeface="Open Sans ExtraBold"/>
              <a:ea typeface="Open Sans ExtraBold" panose="020B0606030504020204" pitchFamily="34" charset="0"/>
              <a:cs typeface="Open Sans ExtraBold" panose="020B0606030504020204" pitchFamily="34" charset="0"/>
            </a:endParaRPr>
          </a:p>
          <a:p>
            <a:r>
              <a:rPr lang="en-ZA" sz="4400" b="1" dirty="0">
                <a:latin typeface="Open Sans ExtraBold"/>
                <a:ea typeface="Open Sans ExtraBold" panose="020B0606030504020204" pitchFamily="34" charset="0"/>
                <a:cs typeface="Open Sans ExtraBold" panose="020B0606030504020204" pitchFamily="34" charset="0"/>
              </a:rPr>
              <a:t>MODELAGEM DOS SETORES RESIDENCIAL, COMERCIAL E DE SERVIÇOS PÚBLICOS</a:t>
            </a:r>
            <a:endParaRPr lang="en-US" sz="4400" b="1" dirty="0">
              <a:solidFill>
                <a:srgbClr val="000000"/>
              </a:solidFill>
              <a:latin typeface="Open Sans ExtraBold"/>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70185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BFDF78F-BB6F-F659-0472-3C1CAD81FB33}"/>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3D9B3747-FFCA-89B7-61A9-CCD3BD1112F5}"/>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10</a:t>
            </a:fld>
            <a:endParaRPr lang="sv-SE" sz="1000" b="1" dirty="0">
              <a:solidFill>
                <a:schemeClr val="bg1"/>
              </a:solidFill>
            </a:endParaRPr>
          </a:p>
        </p:txBody>
      </p:sp>
      <p:sp>
        <p:nvSpPr>
          <p:cNvPr id="2" name="Rectangle 1">
            <a:extLst>
              <a:ext uri="{FF2B5EF4-FFF2-40B4-BE49-F238E27FC236}">
                <a16:creationId xmlns:a16="http://schemas.microsoft.com/office/drawing/2014/main" id="{1C136413-636D-18BA-FBDB-DEE2056C0201}"/>
              </a:ext>
            </a:extLst>
          </p:cNvPr>
          <p:cNvSpPr/>
          <p:nvPr/>
        </p:nvSpPr>
        <p:spPr>
          <a:xfrm>
            <a:off x="582415" y="1510595"/>
            <a:ext cx="9629878"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11.2.3 Demandas de energia no setor de serviços públicos e comerciais </a:t>
            </a:r>
          </a:p>
        </p:txBody>
      </p:sp>
      <p:sp>
        <p:nvSpPr>
          <p:cNvPr id="4" name="Title 10">
            <a:extLst>
              <a:ext uri="{FF2B5EF4-FFF2-40B4-BE49-F238E27FC236}">
                <a16:creationId xmlns:a16="http://schemas.microsoft.com/office/drawing/2014/main" id="{0E6E88BD-AEA5-50B8-28F8-D1694ADD22E2}"/>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Setor de serviços públicos e comerciais</a:t>
            </a:r>
          </a:p>
        </p:txBody>
      </p:sp>
      <p:sp>
        <p:nvSpPr>
          <p:cNvPr id="5" name="TextBox 4">
            <a:extLst>
              <a:ext uri="{FF2B5EF4-FFF2-40B4-BE49-F238E27FC236}">
                <a16:creationId xmlns:a16="http://schemas.microsoft.com/office/drawing/2014/main" id="{D2AD291E-59AC-AD06-AA7C-291E360B38AA}"/>
              </a:ext>
            </a:extLst>
          </p:cNvPr>
          <p:cNvSpPr txBox="1"/>
          <p:nvPr/>
        </p:nvSpPr>
        <p:spPr>
          <a:xfrm>
            <a:off x="381947" y="1910705"/>
            <a:ext cx="10767175" cy="523220"/>
          </a:xfrm>
          <a:prstGeom prst="rect">
            <a:avLst/>
          </a:prstGeom>
          <a:noFill/>
        </p:spPr>
        <p:txBody>
          <a:bodyPr wrap="square">
            <a:spAutoFit/>
          </a:bodyPr>
          <a:lstStyle/>
          <a:p>
            <a:pPr algn="just"/>
            <a:r>
              <a:rPr lang="en-US" sz="2800" dirty="0">
                <a:latin typeface="Aptos" panose="020B0004020202020204" pitchFamily="34" charset="0"/>
              </a:rPr>
              <a:t>As demandas de energia mais comuns modeladas são:</a:t>
            </a:r>
            <a:endParaRPr lang="es-CO" sz="2800" dirty="0">
              <a:latin typeface="Aptos" panose="020B0004020202020204" pitchFamily="34" charset="0"/>
            </a:endParaRPr>
          </a:p>
        </p:txBody>
      </p:sp>
      <p:pic>
        <p:nvPicPr>
          <p:cNvPr id="8" name="Picture 6" descr="Heating Icons No Attribution PNG Transparent Background, Free Download  #8420 - FreeIconsPNG">
            <a:extLst>
              <a:ext uri="{FF2B5EF4-FFF2-40B4-BE49-F238E27FC236}">
                <a16:creationId xmlns:a16="http://schemas.microsoft.com/office/drawing/2014/main" id="{B902FB3B-D512-B1D1-2B90-B0D6AB4872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95" y="2771685"/>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descr="Buscar en la consulta  de la barra lateral">
            <a:extLst>
              <a:ext uri="{FF2B5EF4-FFF2-40B4-BE49-F238E27FC236}">
                <a16:creationId xmlns:a16="http://schemas.microsoft.com/office/drawing/2014/main" id="{5B0EDAA7-547E-809B-7663-AFCBCF4D64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14193" y="4749467"/>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FA8997E-E009-A089-4D36-B497E84E9F6B}"/>
              </a:ext>
            </a:extLst>
          </p:cNvPr>
          <p:cNvSpPr txBox="1"/>
          <p:nvPr/>
        </p:nvSpPr>
        <p:spPr>
          <a:xfrm>
            <a:off x="1420758" y="2925662"/>
            <a:ext cx="2400026" cy="954107"/>
          </a:xfrm>
          <a:prstGeom prst="rect">
            <a:avLst/>
          </a:prstGeom>
          <a:noFill/>
        </p:spPr>
        <p:txBody>
          <a:bodyPr wrap="square">
            <a:spAutoFit/>
          </a:bodyPr>
          <a:lstStyle/>
          <a:p>
            <a:pPr algn="ctr"/>
            <a:r>
              <a:rPr lang="en-US" sz="2800" b="1" dirty="0">
                <a:latin typeface="Aptos" panose="020B0004020202020204" pitchFamily="34" charset="0"/>
              </a:rPr>
              <a:t>Aquecimento de ambientes</a:t>
            </a:r>
            <a:endParaRPr lang="es-CO" sz="2800" b="1" dirty="0">
              <a:latin typeface="Aptos" panose="020B0004020202020204" pitchFamily="34" charset="0"/>
            </a:endParaRPr>
          </a:p>
        </p:txBody>
      </p:sp>
      <p:grpSp>
        <p:nvGrpSpPr>
          <p:cNvPr id="11" name="Group 10">
            <a:extLst>
              <a:ext uri="{FF2B5EF4-FFF2-40B4-BE49-F238E27FC236}">
                <a16:creationId xmlns:a16="http://schemas.microsoft.com/office/drawing/2014/main" id="{10A45DB5-BC32-EE98-6108-F79107C66D3F}"/>
              </a:ext>
            </a:extLst>
          </p:cNvPr>
          <p:cNvGrpSpPr/>
          <p:nvPr/>
        </p:nvGrpSpPr>
        <p:grpSpPr>
          <a:xfrm>
            <a:off x="7368684" y="4481298"/>
            <a:ext cx="1750285" cy="1840490"/>
            <a:chOff x="9636006" y="2111386"/>
            <a:chExt cx="2201930" cy="2106836"/>
          </a:xfrm>
        </p:grpSpPr>
        <p:pic>
          <p:nvPicPr>
            <p:cNvPr id="12" name="Picture 14" descr="Fridge - Free electronics icons">
              <a:extLst>
                <a:ext uri="{FF2B5EF4-FFF2-40B4-BE49-F238E27FC236}">
                  <a16:creationId xmlns:a16="http://schemas.microsoft.com/office/drawing/2014/main" id="{4A359DA3-3221-2593-8716-FA814095802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36006" y="2561442"/>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3CACB41E-D5F3-5B88-BAAC-94C678F496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717109" y="3097395"/>
              <a:ext cx="1120827" cy="1120827"/>
            </a:xfrm>
            <a:prstGeom prst="rect">
              <a:avLst/>
            </a:prstGeom>
          </p:spPr>
        </p:pic>
        <p:pic>
          <p:nvPicPr>
            <p:cNvPr id="14" name="Picture 16" descr="Buscar en la consulta  de la barra lateral">
              <a:extLst>
                <a:ext uri="{FF2B5EF4-FFF2-40B4-BE49-F238E27FC236}">
                  <a16:creationId xmlns:a16="http://schemas.microsoft.com/office/drawing/2014/main" id="{ED6AAB72-D2D1-1EA5-DB67-4C715F52A04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827467" y="2111386"/>
              <a:ext cx="900113" cy="900113"/>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7F63E037-1F3D-4193-7A4D-AF4E615DE308}"/>
              </a:ext>
            </a:extLst>
          </p:cNvPr>
          <p:cNvSpPr txBox="1"/>
          <p:nvPr/>
        </p:nvSpPr>
        <p:spPr>
          <a:xfrm>
            <a:off x="1420757" y="4913179"/>
            <a:ext cx="2436415" cy="954107"/>
          </a:xfrm>
          <a:prstGeom prst="rect">
            <a:avLst/>
          </a:prstGeom>
          <a:noFill/>
        </p:spPr>
        <p:txBody>
          <a:bodyPr wrap="square">
            <a:spAutoFit/>
          </a:bodyPr>
          <a:lstStyle/>
          <a:p>
            <a:pPr algn="ctr"/>
            <a:r>
              <a:rPr lang="en-US" sz="2800" b="1" dirty="0">
                <a:latin typeface="Aptos" panose="020B0004020202020204" pitchFamily="34" charset="0"/>
              </a:rPr>
              <a:t>Ar condicionado</a:t>
            </a:r>
            <a:endParaRPr lang="es-CO" sz="2800" b="1" dirty="0">
              <a:latin typeface="Aptos" panose="020B0004020202020204" pitchFamily="34" charset="0"/>
            </a:endParaRPr>
          </a:p>
        </p:txBody>
      </p:sp>
      <p:sp>
        <p:nvSpPr>
          <p:cNvPr id="18" name="TextBox 17">
            <a:extLst>
              <a:ext uri="{FF2B5EF4-FFF2-40B4-BE49-F238E27FC236}">
                <a16:creationId xmlns:a16="http://schemas.microsoft.com/office/drawing/2014/main" id="{77E5DC97-68C6-7ED6-1228-A5BE59AE1786}"/>
              </a:ext>
            </a:extLst>
          </p:cNvPr>
          <p:cNvSpPr txBox="1"/>
          <p:nvPr/>
        </p:nvSpPr>
        <p:spPr>
          <a:xfrm>
            <a:off x="5075640" y="5390233"/>
            <a:ext cx="2265877" cy="523220"/>
          </a:xfrm>
          <a:prstGeom prst="rect">
            <a:avLst/>
          </a:prstGeom>
          <a:noFill/>
        </p:spPr>
        <p:txBody>
          <a:bodyPr wrap="square">
            <a:spAutoFit/>
          </a:bodyPr>
          <a:lstStyle/>
          <a:p>
            <a:pPr algn="ctr"/>
            <a:r>
              <a:rPr lang="en-US" sz="2800" b="1" dirty="0">
                <a:latin typeface="Aptos" panose="020B0004020202020204" pitchFamily="34" charset="0"/>
              </a:rPr>
              <a:t>Iluminação</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20A3543-808C-3EBF-B74C-2E237E1E54C9}"/>
              </a:ext>
            </a:extLst>
          </p:cNvPr>
          <p:cNvSpPr txBox="1"/>
          <p:nvPr/>
        </p:nvSpPr>
        <p:spPr>
          <a:xfrm>
            <a:off x="5208945" y="3453667"/>
            <a:ext cx="2265877" cy="954107"/>
          </a:xfrm>
          <a:prstGeom prst="rect">
            <a:avLst/>
          </a:prstGeom>
          <a:noFill/>
        </p:spPr>
        <p:txBody>
          <a:bodyPr wrap="square">
            <a:spAutoFit/>
          </a:bodyPr>
          <a:lstStyle/>
          <a:p>
            <a:pPr algn="ctr"/>
            <a:r>
              <a:rPr lang="en-US" sz="2800" b="1" dirty="0">
                <a:latin typeface="Aptos" panose="020B0004020202020204" pitchFamily="34" charset="0"/>
              </a:rPr>
              <a:t>Força motriz</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13C86952-CA27-BF1C-902B-6DD242951DCA}"/>
              </a:ext>
            </a:extLst>
          </p:cNvPr>
          <p:cNvSpPr txBox="1"/>
          <p:nvPr/>
        </p:nvSpPr>
        <p:spPr>
          <a:xfrm>
            <a:off x="8865028" y="5067676"/>
            <a:ext cx="3197938" cy="954107"/>
          </a:xfrm>
          <a:prstGeom prst="rect">
            <a:avLst/>
          </a:prstGeom>
          <a:noFill/>
        </p:spPr>
        <p:txBody>
          <a:bodyPr wrap="square">
            <a:spAutoFit/>
          </a:bodyPr>
          <a:lstStyle/>
          <a:p>
            <a:pPr algn="ctr"/>
            <a:r>
              <a:rPr lang="en-US" sz="2800" b="1" dirty="0">
                <a:latin typeface="Aptos" panose="020B0004020202020204" pitchFamily="34" charset="0"/>
              </a:rPr>
              <a:t>Outros aparelhos elétricos</a:t>
            </a:r>
            <a:endParaRPr lang="es-CO" sz="2800" b="1" dirty="0">
              <a:latin typeface="Aptos" panose="020B0004020202020204" pitchFamily="34" charset="0"/>
            </a:endParaRPr>
          </a:p>
        </p:txBody>
      </p:sp>
      <p:pic>
        <p:nvPicPr>
          <p:cNvPr id="21" name="Picture 20">
            <a:extLst>
              <a:ext uri="{FF2B5EF4-FFF2-40B4-BE49-F238E27FC236}">
                <a16:creationId xmlns:a16="http://schemas.microsoft.com/office/drawing/2014/main" id="{0BE4B27D-E2F6-DAF8-E94B-B58FB1CB40F1}"/>
              </a:ext>
            </a:extLst>
          </p:cNvPr>
          <p:cNvPicPr>
            <a:picLocks noChangeAspect="1"/>
          </p:cNvPicPr>
          <p:nvPr/>
        </p:nvPicPr>
        <p:blipFill>
          <a:blip r:embed="rId11"/>
          <a:stretch>
            <a:fillRect/>
          </a:stretch>
        </p:blipFill>
        <p:spPr>
          <a:xfrm>
            <a:off x="3941858" y="2590670"/>
            <a:ext cx="1582120" cy="1582120"/>
          </a:xfrm>
          <a:prstGeom prst="rect">
            <a:avLst/>
          </a:prstGeom>
        </p:spPr>
      </p:pic>
      <p:pic>
        <p:nvPicPr>
          <p:cNvPr id="22" name="Picture 18" descr="Buscar en la consulta  de la barra lateral">
            <a:extLst>
              <a:ext uri="{FF2B5EF4-FFF2-40B4-BE49-F238E27FC236}">
                <a16:creationId xmlns:a16="http://schemas.microsoft.com/office/drawing/2014/main" id="{424C0AA9-3D2A-468E-26BE-146DDE30DFC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6844" y="4803109"/>
            <a:ext cx="1295997" cy="1295997"/>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Water heater - Free technology icons">
            <a:extLst>
              <a:ext uri="{FF2B5EF4-FFF2-40B4-BE49-F238E27FC236}">
                <a16:creationId xmlns:a16="http://schemas.microsoft.com/office/drawing/2014/main" id="{AFFE487B-4E11-06E0-1607-87FDBD35641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680962" y="2763342"/>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F6148370-0F3F-F419-9559-A61D1D41DE64}"/>
              </a:ext>
            </a:extLst>
          </p:cNvPr>
          <p:cNvSpPr txBox="1"/>
          <p:nvPr/>
        </p:nvSpPr>
        <p:spPr>
          <a:xfrm>
            <a:off x="9207468" y="2980557"/>
            <a:ext cx="2479707" cy="954107"/>
          </a:xfrm>
          <a:prstGeom prst="rect">
            <a:avLst/>
          </a:prstGeom>
          <a:noFill/>
        </p:spPr>
        <p:txBody>
          <a:bodyPr wrap="square">
            <a:spAutoFit/>
          </a:bodyPr>
          <a:lstStyle/>
          <a:p>
            <a:pPr algn="ctr"/>
            <a:r>
              <a:rPr lang="en-US" sz="2800" b="1" dirty="0">
                <a:latin typeface="Aptos" panose="020B0004020202020204" pitchFamily="34" charset="0"/>
              </a:rPr>
              <a:t>Outros usos térmicos</a:t>
            </a:r>
            <a:endParaRPr lang="es-CO" sz="2800" b="1" dirty="0">
              <a:latin typeface="Aptos" panose="020B0004020202020204" pitchFamily="34" charset="0"/>
            </a:endParaRPr>
          </a:p>
        </p:txBody>
      </p:sp>
      <p:pic>
        <p:nvPicPr>
          <p:cNvPr id="6" name="synthesize - 2025-02-14T001300.019">
            <a:hlinkClick r:id="" action="ppaction://media"/>
            <a:extLst>
              <a:ext uri="{FF2B5EF4-FFF2-40B4-BE49-F238E27FC236}">
                <a16:creationId xmlns:a16="http://schemas.microsoft.com/office/drawing/2014/main" id="{F8A42EA4-0467-AD92-AD9A-88CD5A055E51}"/>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0412761" y="444692"/>
            <a:ext cx="1067001" cy="1067001"/>
          </a:xfrm>
          <a:prstGeom prst="rect">
            <a:avLst/>
          </a:prstGeom>
        </p:spPr>
      </p:pic>
    </p:spTree>
    <p:extLst>
      <p:ext uri="{BB962C8B-B14F-4D97-AF65-F5344CB8AC3E}">
        <p14:creationId xmlns:p14="http://schemas.microsoft.com/office/powerpoint/2010/main" val="109639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99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E5922DA9-9F57-0888-24EB-D2E3B960E1A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026A0760-80B0-70A0-5641-A875A43630E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11</a:t>
            </a:fld>
            <a:endParaRPr lang="sv-SE" sz="1000" b="1" dirty="0">
              <a:solidFill>
                <a:schemeClr val="bg1"/>
              </a:solidFill>
            </a:endParaRPr>
          </a:p>
        </p:txBody>
      </p:sp>
      <p:sp>
        <p:nvSpPr>
          <p:cNvPr id="4" name="Title 10">
            <a:extLst>
              <a:ext uri="{FF2B5EF4-FFF2-40B4-BE49-F238E27FC236}">
                <a16:creationId xmlns:a16="http://schemas.microsoft.com/office/drawing/2014/main" id="{A2FC522A-F7D2-5CCC-B948-6CC4F9258F9A}"/>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Setor de serviços públicos e comerciais</a:t>
            </a:r>
          </a:p>
        </p:txBody>
      </p:sp>
      <p:graphicFrame>
        <p:nvGraphicFramePr>
          <p:cNvPr id="5" name="Diagram 4">
            <a:extLst>
              <a:ext uri="{FF2B5EF4-FFF2-40B4-BE49-F238E27FC236}">
                <a16:creationId xmlns:a16="http://schemas.microsoft.com/office/drawing/2014/main" id="{D264E1C4-00A6-BC79-84A8-CACCA93CD6BB}"/>
              </a:ext>
            </a:extLst>
          </p:cNvPr>
          <p:cNvGraphicFramePr/>
          <p:nvPr>
            <p:extLst>
              <p:ext uri="{D42A27DB-BD31-4B8C-83A1-F6EECF244321}">
                <p14:modId xmlns:p14="http://schemas.microsoft.com/office/powerpoint/2010/main" val="778740062"/>
              </p:ext>
            </p:extLst>
          </p:nvPr>
        </p:nvGraphicFramePr>
        <p:xfrm>
          <a:off x="407094" y="1953599"/>
          <a:ext cx="11377812" cy="454724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synthesize - 2025-02-14T001343.797">
            <a:hlinkClick r:id="" action="ppaction://media"/>
            <a:extLst>
              <a:ext uri="{FF2B5EF4-FFF2-40B4-BE49-F238E27FC236}">
                <a16:creationId xmlns:a16="http://schemas.microsoft.com/office/drawing/2014/main" id="{C69FEAF2-8CF2-A270-74B9-F1CFC47CBAA6}"/>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0362419" y="375561"/>
            <a:ext cx="1163608" cy="1163608"/>
          </a:xfrm>
          <a:prstGeom prst="rect">
            <a:avLst/>
          </a:prstGeom>
        </p:spPr>
      </p:pic>
      <p:sp>
        <p:nvSpPr>
          <p:cNvPr id="2" name="Rectangle 1">
            <a:extLst>
              <a:ext uri="{FF2B5EF4-FFF2-40B4-BE49-F238E27FC236}">
                <a16:creationId xmlns:a16="http://schemas.microsoft.com/office/drawing/2014/main" id="{12FF11CB-7040-A0BB-54BF-034059933068}"/>
              </a:ext>
            </a:extLst>
          </p:cNvPr>
          <p:cNvSpPr/>
          <p:nvPr/>
        </p:nvSpPr>
        <p:spPr>
          <a:xfrm>
            <a:off x="582414" y="1510595"/>
            <a:ext cx="11215886" cy="707886"/>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11.2.4 </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Principais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fatores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propulsores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 desafios no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uso</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energia em serviços públicos e comerciais </a:t>
            </a:r>
          </a:p>
        </p:txBody>
      </p:sp>
    </p:spTree>
    <p:extLst>
      <p:ext uri="{BB962C8B-B14F-4D97-AF65-F5344CB8AC3E}">
        <p14:creationId xmlns:p14="http://schemas.microsoft.com/office/powerpoint/2010/main" val="19781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9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12</a:t>
            </a:fld>
            <a:endParaRPr lang="sv-SE" sz="1000" b="1" dirty="0">
              <a:solidFill>
                <a:schemeClr val="bg1"/>
              </a:solidFill>
            </a:endParaRPr>
          </a:p>
        </p:txBody>
      </p:sp>
      <p:sp>
        <p:nvSpPr>
          <p:cNvPr id="2" name="Slide Number Placeholder 5">
            <a:extLst>
              <a:ext uri="{FF2B5EF4-FFF2-40B4-BE49-F238E27FC236}">
                <a16:creationId xmlns:a16="http://schemas.microsoft.com/office/drawing/2014/main" id="{51BDC163-8BDF-21C1-48C3-1444207E838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4" name="Title 10">
            <a:extLst>
              <a:ext uri="{FF2B5EF4-FFF2-40B4-BE49-F238E27FC236}">
                <a16:creationId xmlns:a16="http://schemas.microsoft.com/office/drawing/2014/main" id="{276B0536-8E35-8032-529F-574B89B964A7}"/>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11.2 Referências</a:t>
            </a:r>
          </a:p>
        </p:txBody>
      </p:sp>
      <p:sp>
        <p:nvSpPr>
          <p:cNvPr id="6" name="TextBox 5">
            <a:extLst>
              <a:ext uri="{FF2B5EF4-FFF2-40B4-BE49-F238E27FC236}">
                <a16:creationId xmlns:a16="http://schemas.microsoft.com/office/drawing/2014/main" id="{DEDDDB6C-3055-002C-5AB0-063D952F2E6A}"/>
              </a:ext>
            </a:extLst>
          </p:cNvPr>
          <p:cNvSpPr txBox="1"/>
          <p:nvPr/>
        </p:nvSpPr>
        <p:spPr>
          <a:xfrm>
            <a:off x="887215" y="1867490"/>
            <a:ext cx="10642798" cy="2054665"/>
          </a:xfrm>
          <a:prstGeom prst="rect">
            <a:avLst/>
          </a:prstGeom>
          <a:noFill/>
        </p:spPr>
        <p:txBody>
          <a:bodyPr wrap="square">
            <a:spAutoFit/>
          </a:bodyPr>
          <a:lstStyle/>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Quirós-Tortós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Informando a política de energia sustentável nos países em desenvolvimento: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 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40617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13</a:t>
            </a:fld>
            <a:endParaRPr lang="sv-SE" sz="1000" b="1" dirty="0">
              <a:solidFill>
                <a:schemeClr val="bg1"/>
              </a:solidFill>
            </a:endParaRPr>
          </a:p>
        </p:txBody>
      </p:sp>
      <p:sp>
        <p:nvSpPr>
          <p:cNvPr id="5" name="Rectangle 4">
            <a:extLst>
              <a:ext uri="{FF2B5EF4-FFF2-40B4-BE49-F238E27FC236}">
                <a16:creationId xmlns:a16="http://schemas.microsoft.com/office/drawing/2014/main" id="{56B666DB-C3D1-00FB-14AA-33398F73EE1D}"/>
              </a:ext>
            </a:extLst>
          </p:cNvPr>
          <p:cNvSpPr/>
          <p:nvPr/>
        </p:nvSpPr>
        <p:spPr>
          <a:xfrm>
            <a:off x="472546" y="1643063"/>
            <a:ext cx="788564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11.3.1 Tecnologias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sistema</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energético</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de referência</a:t>
            </a:r>
          </a:p>
        </p:txBody>
      </p:sp>
      <p:sp>
        <p:nvSpPr>
          <p:cNvPr id="6" name="Title 10">
            <a:extLst>
              <a:ext uri="{FF2B5EF4-FFF2-40B4-BE49-F238E27FC236}">
                <a16:creationId xmlns:a16="http://schemas.microsoft.com/office/drawing/2014/main" id="{258398D6-E7B6-547F-135B-96F682BED30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Modelagem do setor de serviços públicos residenciais e comerciais usando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85" name="Rectangle 84">
            <a:extLst>
              <a:ext uri="{FF2B5EF4-FFF2-40B4-BE49-F238E27FC236}">
                <a16:creationId xmlns:a16="http://schemas.microsoft.com/office/drawing/2014/main" id="{9F508E51-1BC6-D80A-E355-A0562F5D321F}"/>
              </a:ext>
            </a:extLst>
          </p:cNvPr>
          <p:cNvSpPr/>
          <p:nvPr/>
        </p:nvSpPr>
        <p:spPr>
          <a:xfrm>
            <a:off x="1643370"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Fogão de biomassa</a:t>
            </a:r>
            <a:endParaRPr lang="es-CO" sz="1800" dirty="0">
              <a:solidFill>
                <a:sysClr val="windowText" lastClr="000000"/>
              </a:solidFill>
            </a:endParaRPr>
          </a:p>
        </p:txBody>
      </p:sp>
      <p:cxnSp>
        <p:nvCxnSpPr>
          <p:cNvPr id="86" name="Straight Arrow Connector 85">
            <a:extLst>
              <a:ext uri="{FF2B5EF4-FFF2-40B4-BE49-F238E27FC236}">
                <a16:creationId xmlns:a16="http://schemas.microsoft.com/office/drawing/2014/main" id="{127525AB-4B39-CE41-D423-EA4610214BCE}"/>
              </a:ext>
            </a:extLst>
          </p:cNvPr>
          <p:cNvCxnSpPr>
            <a:cxnSpLocks/>
            <a:stCxn id="85" idx="3"/>
          </p:cNvCxnSpPr>
          <p:nvPr/>
        </p:nvCxnSpPr>
        <p:spPr>
          <a:xfrm>
            <a:off x="4235128"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7" name="Rectangle 86">
            <a:extLst>
              <a:ext uri="{FF2B5EF4-FFF2-40B4-BE49-F238E27FC236}">
                <a16:creationId xmlns:a16="http://schemas.microsoft.com/office/drawing/2014/main" id="{1A20516F-9AF3-C483-CF20-57A499DF1347}"/>
              </a:ext>
            </a:extLst>
          </p:cNvPr>
          <p:cNvSpPr/>
          <p:nvPr/>
        </p:nvSpPr>
        <p:spPr>
          <a:xfrm>
            <a:off x="1643370"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Aquecedor de água </a:t>
            </a:r>
            <a:r>
              <a:rPr lang="es-CO" sz="1800" dirty="0">
                <a:solidFill>
                  <a:sysClr val="windowText" lastClr="000000"/>
                </a:solidFill>
              </a:rPr>
              <a:t>a gás natural</a:t>
            </a:r>
          </a:p>
        </p:txBody>
      </p:sp>
      <p:cxnSp>
        <p:nvCxnSpPr>
          <p:cNvPr id="88" name="Straight Arrow Connector 87">
            <a:extLst>
              <a:ext uri="{FF2B5EF4-FFF2-40B4-BE49-F238E27FC236}">
                <a16:creationId xmlns:a16="http://schemas.microsoft.com/office/drawing/2014/main" id="{9AF061E4-7FAF-7961-0FBA-9A0D8156B42C}"/>
              </a:ext>
            </a:extLst>
          </p:cNvPr>
          <p:cNvCxnSpPr>
            <a:cxnSpLocks/>
            <a:stCxn id="87" idx="3"/>
          </p:cNvCxnSpPr>
          <p:nvPr/>
        </p:nvCxnSpPr>
        <p:spPr>
          <a:xfrm>
            <a:off x="4235128"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9" name="Rectangle 88">
            <a:extLst>
              <a:ext uri="{FF2B5EF4-FFF2-40B4-BE49-F238E27FC236}">
                <a16:creationId xmlns:a16="http://schemas.microsoft.com/office/drawing/2014/main" id="{F282C700-15CF-1592-5583-CEFF71223922}"/>
              </a:ext>
            </a:extLst>
          </p:cNvPr>
          <p:cNvSpPr/>
          <p:nvPr/>
        </p:nvSpPr>
        <p:spPr>
          <a:xfrm>
            <a:off x="1647174"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Geladeira </a:t>
            </a:r>
            <a:r>
              <a:rPr lang="es-CO" sz="1800" dirty="0">
                <a:solidFill>
                  <a:sysClr val="windowText" lastClr="000000"/>
                </a:solidFill>
              </a:rPr>
              <a:t>de baixa </a:t>
            </a:r>
            <a:r>
              <a:rPr lang="es-CO" sz="1800" dirty="0" err="1">
                <a:solidFill>
                  <a:sysClr val="windowText" lastClr="000000"/>
                </a:solidFill>
              </a:rPr>
              <a:t>eficiência</a:t>
            </a:r>
            <a:endParaRPr lang="es-CO" sz="1800" dirty="0">
              <a:solidFill>
                <a:sysClr val="windowText" lastClr="000000"/>
              </a:solidFill>
            </a:endParaRPr>
          </a:p>
        </p:txBody>
      </p:sp>
      <p:cxnSp>
        <p:nvCxnSpPr>
          <p:cNvPr id="90" name="Straight Arrow Connector 89">
            <a:extLst>
              <a:ext uri="{FF2B5EF4-FFF2-40B4-BE49-F238E27FC236}">
                <a16:creationId xmlns:a16="http://schemas.microsoft.com/office/drawing/2014/main" id="{DE7B6DF4-4894-4E61-316D-3FC5075337DA}"/>
              </a:ext>
            </a:extLst>
          </p:cNvPr>
          <p:cNvCxnSpPr>
            <a:cxnSpLocks/>
            <a:stCxn id="89" idx="3"/>
          </p:cNvCxnSpPr>
          <p:nvPr/>
        </p:nvCxnSpPr>
        <p:spPr>
          <a:xfrm>
            <a:off x="4238932"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38B41975-297F-C448-D88E-3CD577836B3E}"/>
              </a:ext>
            </a:extLst>
          </p:cNvPr>
          <p:cNvSpPr txBox="1"/>
          <p:nvPr/>
        </p:nvSpPr>
        <p:spPr>
          <a:xfrm>
            <a:off x="4660893" y="2460475"/>
            <a:ext cx="1256859" cy="646331"/>
          </a:xfrm>
          <a:prstGeom prst="rect">
            <a:avLst/>
          </a:prstGeom>
          <a:noFill/>
        </p:spPr>
        <p:txBody>
          <a:bodyPr wrap="square" rtlCol="0">
            <a:spAutoFit/>
          </a:bodyPr>
          <a:lstStyle/>
          <a:p>
            <a:pPr algn="ctr"/>
            <a:r>
              <a:rPr lang="es-CO" sz="1800" dirty="0" err="1"/>
              <a:t>Demanda de cozimento</a:t>
            </a:r>
            <a:endParaRPr lang="es-CO" sz="1800" dirty="0"/>
          </a:p>
        </p:txBody>
      </p:sp>
      <p:cxnSp>
        <p:nvCxnSpPr>
          <p:cNvPr id="92" name="Straight Arrow Connector 91">
            <a:extLst>
              <a:ext uri="{FF2B5EF4-FFF2-40B4-BE49-F238E27FC236}">
                <a16:creationId xmlns:a16="http://schemas.microsoft.com/office/drawing/2014/main" id="{38F46202-9DCF-67C8-D901-ACB1C166F075}"/>
              </a:ext>
            </a:extLst>
          </p:cNvPr>
          <p:cNvCxnSpPr>
            <a:cxnSpLocks/>
          </p:cNvCxnSpPr>
          <p:nvPr/>
        </p:nvCxnSpPr>
        <p:spPr>
          <a:xfrm>
            <a:off x="759461"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3" name="Straight Arrow Connector 92">
            <a:extLst>
              <a:ext uri="{FF2B5EF4-FFF2-40B4-BE49-F238E27FC236}">
                <a16:creationId xmlns:a16="http://schemas.microsoft.com/office/drawing/2014/main" id="{B08A4452-4F03-F29A-C021-6AD975BD9425}"/>
              </a:ext>
            </a:extLst>
          </p:cNvPr>
          <p:cNvCxnSpPr>
            <a:cxnSpLocks/>
          </p:cNvCxnSpPr>
          <p:nvPr/>
        </p:nvCxnSpPr>
        <p:spPr>
          <a:xfrm>
            <a:off x="759461" y="4445797"/>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94" name="Straight Arrow Connector 93">
            <a:extLst>
              <a:ext uri="{FF2B5EF4-FFF2-40B4-BE49-F238E27FC236}">
                <a16:creationId xmlns:a16="http://schemas.microsoft.com/office/drawing/2014/main" id="{51F24980-B01F-9F42-9469-0A68C5FE1B7F}"/>
              </a:ext>
            </a:extLst>
          </p:cNvPr>
          <p:cNvCxnSpPr>
            <a:cxnSpLocks/>
          </p:cNvCxnSpPr>
          <p:nvPr/>
        </p:nvCxnSpPr>
        <p:spPr>
          <a:xfrm>
            <a:off x="820417"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95" name="TextBox 94">
            <a:extLst>
              <a:ext uri="{FF2B5EF4-FFF2-40B4-BE49-F238E27FC236}">
                <a16:creationId xmlns:a16="http://schemas.microsoft.com/office/drawing/2014/main" id="{E0657601-E617-0FD2-4DBE-CF07CA1DFCA8}"/>
              </a:ext>
            </a:extLst>
          </p:cNvPr>
          <p:cNvSpPr txBox="1"/>
          <p:nvPr/>
        </p:nvSpPr>
        <p:spPr>
          <a:xfrm>
            <a:off x="269537" y="2497979"/>
            <a:ext cx="1256859" cy="369332"/>
          </a:xfrm>
          <a:prstGeom prst="rect">
            <a:avLst/>
          </a:prstGeom>
          <a:noFill/>
        </p:spPr>
        <p:txBody>
          <a:bodyPr wrap="square" rtlCol="0">
            <a:spAutoFit/>
          </a:bodyPr>
          <a:lstStyle/>
          <a:p>
            <a:r>
              <a:rPr lang="es-CO" sz="1800" dirty="0" err="1"/>
              <a:t>Biomassa</a:t>
            </a:r>
            <a:endParaRPr lang="es-CO" sz="1800" dirty="0"/>
          </a:p>
        </p:txBody>
      </p:sp>
      <p:sp>
        <p:nvSpPr>
          <p:cNvPr id="96" name="TextBox 95">
            <a:extLst>
              <a:ext uri="{FF2B5EF4-FFF2-40B4-BE49-F238E27FC236}">
                <a16:creationId xmlns:a16="http://schemas.microsoft.com/office/drawing/2014/main" id="{90C9543A-4174-EAE6-4FB6-E4609D349236}"/>
              </a:ext>
            </a:extLst>
          </p:cNvPr>
          <p:cNvSpPr txBox="1"/>
          <p:nvPr/>
        </p:nvSpPr>
        <p:spPr>
          <a:xfrm>
            <a:off x="65100" y="3987667"/>
            <a:ext cx="1503035" cy="369332"/>
          </a:xfrm>
          <a:prstGeom prst="rect">
            <a:avLst/>
          </a:prstGeom>
          <a:noFill/>
        </p:spPr>
        <p:txBody>
          <a:bodyPr wrap="square" rtlCol="0">
            <a:spAutoFit/>
          </a:bodyPr>
          <a:lstStyle/>
          <a:p>
            <a:r>
              <a:rPr lang="es-CO" sz="1800" dirty="0"/>
              <a:t>Gás natural</a:t>
            </a:r>
          </a:p>
        </p:txBody>
      </p:sp>
      <p:sp>
        <p:nvSpPr>
          <p:cNvPr id="97" name="TextBox 96">
            <a:extLst>
              <a:ext uri="{FF2B5EF4-FFF2-40B4-BE49-F238E27FC236}">
                <a16:creationId xmlns:a16="http://schemas.microsoft.com/office/drawing/2014/main" id="{AB213F86-DDA0-89FD-F314-06AD1C25F3A7}"/>
              </a:ext>
            </a:extLst>
          </p:cNvPr>
          <p:cNvSpPr txBox="1"/>
          <p:nvPr/>
        </p:nvSpPr>
        <p:spPr>
          <a:xfrm>
            <a:off x="142483" y="5405286"/>
            <a:ext cx="1383914" cy="369332"/>
          </a:xfrm>
          <a:prstGeom prst="rect">
            <a:avLst/>
          </a:prstGeom>
          <a:noFill/>
        </p:spPr>
        <p:txBody>
          <a:bodyPr wrap="square" rtlCol="0">
            <a:spAutoFit/>
          </a:bodyPr>
          <a:lstStyle/>
          <a:p>
            <a:r>
              <a:rPr lang="es-CO" sz="1800" dirty="0" err="1"/>
              <a:t>Eletricidade</a:t>
            </a:r>
            <a:endParaRPr lang="es-CO" sz="1800" dirty="0"/>
          </a:p>
        </p:txBody>
      </p:sp>
      <p:sp>
        <p:nvSpPr>
          <p:cNvPr id="98" name="TextBox 97">
            <a:extLst>
              <a:ext uri="{FF2B5EF4-FFF2-40B4-BE49-F238E27FC236}">
                <a16:creationId xmlns:a16="http://schemas.microsoft.com/office/drawing/2014/main" id="{FF128443-EA21-D7A8-1B37-17FE3DAB90E7}"/>
              </a:ext>
            </a:extLst>
          </p:cNvPr>
          <p:cNvSpPr txBox="1"/>
          <p:nvPr/>
        </p:nvSpPr>
        <p:spPr>
          <a:xfrm>
            <a:off x="4795736" y="3710668"/>
            <a:ext cx="1503034" cy="923330"/>
          </a:xfrm>
          <a:prstGeom prst="rect">
            <a:avLst/>
          </a:prstGeom>
          <a:noFill/>
        </p:spPr>
        <p:txBody>
          <a:bodyPr wrap="square" rtlCol="0">
            <a:spAutoFit/>
          </a:bodyPr>
          <a:lstStyle/>
          <a:p>
            <a:pPr algn="ctr"/>
            <a:r>
              <a:rPr lang="es-CO" sz="1800" dirty="0" err="1"/>
              <a:t>Demanda de aquecimento de água</a:t>
            </a:r>
            <a:endParaRPr lang="es-CO" sz="1800" dirty="0"/>
          </a:p>
        </p:txBody>
      </p:sp>
      <p:sp>
        <p:nvSpPr>
          <p:cNvPr id="99" name="TextBox 98">
            <a:extLst>
              <a:ext uri="{FF2B5EF4-FFF2-40B4-BE49-F238E27FC236}">
                <a16:creationId xmlns:a16="http://schemas.microsoft.com/office/drawing/2014/main" id="{AF18C46C-29C1-790F-A1F7-AAAD29166335}"/>
              </a:ext>
            </a:extLst>
          </p:cNvPr>
          <p:cNvSpPr txBox="1"/>
          <p:nvPr/>
        </p:nvSpPr>
        <p:spPr>
          <a:xfrm>
            <a:off x="4452746" y="5102602"/>
            <a:ext cx="1643254" cy="646331"/>
          </a:xfrm>
          <a:prstGeom prst="rect">
            <a:avLst/>
          </a:prstGeom>
          <a:noFill/>
        </p:spPr>
        <p:txBody>
          <a:bodyPr wrap="square" rtlCol="0">
            <a:spAutoFit/>
          </a:bodyPr>
          <a:lstStyle/>
          <a:p>
            <a:pPr algn="ctr"/>
            <a:r>
              <a:rPr lang="es-CO" sz="1800" dirty="0" err="1"/>
              <a:t>Demanda de refrigeração</a:t>
            </a:r>
            <a:endParaRPr lang="es-CO" sz="1800" dirty="0"/>
          </a:p>
        </p:txBody>
      </p:sp>
      <p:sp>
        <p:nvSpPr>
          <p:cNvPr id="100" name="Rectangle 99">
            <a:extLst>
              <a:ext uri="{FF2B5EF4-FFF2-40B4-BE49-F238E27FC236}">
                <a16:creationId xmlns:a16="http://schemas.microsoft.com/office/drawing/2014/main" id="{3016F4CD-08B8-0F0C-5FA4-EC8FBE36DD54}"/>
              </a:ext>
            </a:extLst>
          </p:cNvPr>
          <p:cNvSpPr/>
          <p:nvPr/>
        </p:nvSpPr>
        <p:spPr>
          <a:xfrm>
            <a:off x="7528657" y="2661261"/>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DEMRESCKNBIO</a:t>
            </a:r>
          </a:p>
        </p:txBody>
      </p:sp>
      <p:cxnSp>
        <p:nvCxnSpPr>
          <p:cNvPr id="101" name="Straight Arrow Connector 100">
            <a:extLst>
              <a:ext uri="{FF2B5EF4-FFF2-40B4-BE49-F238E27FC236}">
                <a16:creationId xmlns:a16="http://schemas.microsoft.com/office/drawing/2014/main" id="{517DF40B-60CB-2B30-9E18-9FE6E3A5F230}"/>
              </a:ext>
            </a:extLst>
          </p:cNvPr>
          <p:cNvCxnSpPr>
            <a:cxnSpLocks/>
            <a:stCxn id="100" idx="3"/>
          </p:cNvCxnSpPr>
          <p:nvPr/>
        </p:nvCxnSpPr>
        <p:spPr>
          <a:xfrm>
            <a:off x="10120415" y="2953015"/>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2" name="Rectangle 101">
            <a:extLst>
              <a:ext uri="{FF2B5EF4-FFF2-40B4-BE49-F238E27FC236}">
                <a16:creationId xmlns:a16="http://schemas.microsoft.com/office/drawing/2014/main" id="{B06132AA-4600-2967-630D-6A817B097743}"/>
              </a:ext>
            </a:extLst>
          </p:cNvPr>
          <p:cNvSpPr/>
          <p:nvPr/>
        </p:nvSpPr>
        <p:spPr>
          <a:xfrm>
            <a:off x="7528657" y="4125005"/>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DEMRESWHENGS</a:t>
            </a:r>
          </a:p>
        </p:txBody>
      </p:sp>
      <p:cxnSp>
        <p:nvCxnSpPr>
          <p:cNvPr id="103" name="Straight Arrow Connector 102">
            <a:extLst>
              <a:ext uri="{FF2B5EF4-FFF2-40B4-BE49-F238E27FC236}">
                <a16:creationId xmlns:a16="http://schemas.microsoft.com/office/drawing/2014/main" id="{8F83EE6B-BF8C-D944-32AC-87827B92B389}"/>
              </a:ext>
            </a:extLst>
          </p:cNvPr>
          <p:cNvCxnSpPr>
            <a:cxnSpLocks/>
            <a:stCxn id="102" idx="3"/>
          </p:cNvCxnSpPr>
          <p:nvPr/>
        </p:nvCxnSpPr>
        <p:spPr>
          <a:xfrm>
            <a:off x="10120415" y="4416759"/>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4" name="Rectangle 103">
            <a:extLst>
              <a:ext uri="{FF2B5EF4-FFF2-40B4-BE49-F238E27FC236}">
                <a16:creationId xmlns:a16="http://schemas.microsoft.com/office/drawing/2014/main" id="{212F9921-7D40-795E-4962-90BA76070D03}"/>
              </a:ext>
            </a:extLst>
          </p:cNvPr>
          <p:cNvSpPr/>
          <p:nvPr/>
        </p:nvSpPr>
        <p:spPr>
          <a:xfrm>
            <a:off x="7532461" y="5529263"/>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DEMCOMREFLOW</a:t>
            </a:r>
          </a:p>
        </p:txBody>
      </p:sp>
      <p:cxnSp>
        <p:nvCxnSpPr>
          <p:cNvPr id="105" name="Straight Arrow Connector 104">
            <a:extLst>
              <a:ext uri="{FF2B5EF4-FFF2-40B4-BE49-F238E27FC236}">
                <a16:creationId xmlns:a16="http://schemas.microsoft.com/office/drawing/2014/main" id="{2A542465-72B7-0756-0C2D-9954D2BF385C}"/>
              </a:ext>
            </a:extLst>
          </p:cNvPr>
          <p:cNvCxnSpPr>
            <a:cxnSpLocks/>
            <a:stCxn id="104" idx="3"/>
          </p:cNvCxnSpPr>
          <p:nvPr/>
        </p:nvCxnSpPr>
        <p:spPr>
          <a:xfrm>
            <a:off x="10124219" y="5821017"/>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4D4C8EE6-2388-50DF-C3C1-3022F5AEF351}"/>
              </a:ext>
            </a:extLst>
          </p:cNvPr>
          <p:cNvSpPr txBox="1"/>
          <p:nvPr/>
        </p:nvSpPr>
        <p:spPr>
          <a:xfrm>
            <a:off x="10473327" y="2495815"/>
            <a:ext cx="1324973" cy="369332"/>
          </a:xfrm>
          <a:prstGeom prst="rect">
            <a:avLst/>
          </a:prstGeom>
          <a:noFill/>
        </p:spPr>
        <p:txBody>
          <a:bodyPr wrap="square" rtlCol="0">
            <a:spAutoFit/>
          </a:bodyPr>
          <a:lstStyle/>
          <a:p>
            <a:r>
              <a:rPr lang="es-CO" sz="1800" dirty="0"/>
              <a:t>RESCKN</a:t>
            </a:r>
          </a:p>
        </p:txBody>
      </p:sp>
      <p:cxnSp>
        <p:nvCxnSpPr>
          <p:cNvPr id="107" name="Straight Arrow Connector 106">
            <a:extLst>
              <a:ext uri="{FF2B5EF4-FFF2-40B4-BE49-F238E27FC236}">
                <a16:creationId xmlns:a16="http://schemas.microsoft.com/office/drawing/2014/main" id="{974AF7E3-5C6F-665F-1200-B63B13AF4F64}"/>
              </a:ext>
            </a:extLst>
          </p:cNvPr>
          <p:cNvCxnSpPr>
            <a:cxnSpLocks/>
          </p:cNvCxnSpPr>
          <p:nvPr/>
        </p:nvCxnSpPr>
        <p:spPr>
          <a:xfrm>
            <a:off x="6644748" y="2982053"/>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1DB0C1A7-5EB8-763B-4CE4-015DB8C06914}"/>
              </a:ext>
            </a:extLst>
          </p:cNvPr>
          <p:cNvCxnSpPr>
            <a:cxnSpLocks/>
          </p:cNvCxnSpPr>
          <p:nvPr/>
        </p:nvCxnSpPr>
        <p:spPr>
          <a:xfrm>
            <a:off x="6644748" y="4445797"/>
            <a:ext cx="880105"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Straight Arrow Connector 108">
            <a:extLst>
              <a:ext uri="{FF2B5EF4-FFF2-40B4-BE49-F238E27FC236}">
                <a16:creationId xmlns:a16="http://schemas.microsoft.com/office/drawing/2014/main" id="{78021FDC-CE64-5C54-3113-5920B8EBD391}"/>
              </a:ext>
            </a:extLst>
          </p:cNvPr>
          <p:cNvCxnSpPr>
            <a:cxnSpLocks/>
          </p:cNvCxnSpPr>
          <p:nvPr/>
        </p:nvCxnSpPr>
        <p:spPr>
          <a:xfrm>
            <a:off x="6705704" y="5850055"/>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0" name="TextBox 109">
            <a:extLst>
              <a:ext uri="{FF2B5EF4-FFF2-40B4-BE49-F238E27FC236}">
                <a16:creationId xmlns:a16="http://schemas.microsoft.com/office/drawing/2014/main" id="{CF80C070-028C-AF6B-1FDA-D46302F59A90}"/>
              </a:ext>
            </a:extLst>
          </p:cNvPr>
          <p:cNvSpPr txBox="1"/>
          <p:nvPr/>
        </p:nvSpPr>
        <p:spPr>
          <a:xfrm>
            <a:off x="6284951" y="2497979"/>
            <a:ext cx="784352" cy="369332"/>
          </a:xfrm>
          <a:prstGeom prst="rect">
            <a:avLst/>
          </a:prstGeom>
          <a:noFill/>
        </p:spPr>
        <p:txBody>
          <a:bodyPr wrap="square" rtlCol="0">
            <a:spAutoFit/>
          </a:bodyPr>
          <a:lstStyle/>
          <a:p>
            <a:r>
              <a:rPr lang="es-CO" sz="1800" dirty="0"/>
              <a:t>BIO</a:t>
            </a:r>
          </a:p>
        </p:txBody>
      </p:sp>
      <p:sp>
        <p:nvSpPr>
          <p:cNvPr id="111" name="TextBox 110">
            <a:extLst>
              <a:ext uri="{FF2B5EF4-FFF2-40B4-BE49-F238E27FC236}">
                <a16:creationId xmlns:a16="http://schemas.microsoft.com/office/drawing/2014/main" id="{EF6AB745-1AA4-7003-66FC-EC1E6E30131C}"/>
              </a:ext>
            </a:extLst>
          </p:cNvPr>
          <p:cNvSpPr txBox="1"/>
          <p:nvPr/>
        </p:nvSpPr>
        <p:spPr>
          <a:xfrm>
            <a:off x="6252571" y="3987667"/>
            <a:ext cx="1015107" cy="369332"/>
          </a:xfrm>
          <a:prstGeom prst="rect">
            <a:avLst/>
          </a:prstGeom>
          <a:noFill/>
        </p:spPr>
        <p:txBody>
          <a:bodyPr wrap="square" rtlCol="0">
            <a:spAutoFit/>
          </a:bodyPr>
          <a:lstStyle/>
          <a:p>
            <a:r>
              <a:rPr lang="es-CO" sz="1800" dirty="0"/>
              <a:t>NGS</a:t>
            </a:r>
          </a:p>
        </p:txBody>
      </p:sp>
      <p:sp>
        <p:nvSpPr>
          <p:cNvPr id="112" name="TextBox 111">
            <a:extLst>
              <a:ext uri="{FF2B5EF4-FFF2-40B4-BE49-F238E27FC236}">
                <a16:creationId xmlns:a16="http://schemas.microsoft.com/office/drawing/2014/main" id="{C0D38EEA-1CFB-AE41-27FE-D382CC1514D2}"/>
              </a:ext>
            </a:extLst>
          </p:cNvPr>
          <p:cNvSpPr txBox="1"/>
          <p:nvPr/>
        </p:nvSpPr>
        <p:spPr>
          <a:xfrm>
            <a:off x="6313528" y="5405286"/>
            <a:ext cx="1383914" cy="369332"/>
          </a:xfrm>
          <a:prstGeom prst="rect">
            <a:avLst/>
          </a:prstGeom>
          <a:noFill/>
        </p:spPr>
        <p:txBody>
          <a:bodyPr wrap="square" rtlCol="0">
            <a:spAutoFit/>
          </a:bodyPr>
          <a:lstStyle/>
          <a:p>
            <a:r>
              <a:rPr lang="es-CO" sz="1800" dirty="0"/>
              <a:t>ELC003</a:t>
            </a:r>
          </a:p>
        </p:txBody>
      </p:sp>
      <p:sp>
        <p:nvSpPr>
          <p:cNvPr id="113" name="TextBox 112">
            <a:extLst>
              <a:ext uri="{FF2B5EF4-FFF2-40B4-BE49-F238E27FC236}">
                <a16:creationId xmlns:a16="http://schemas.microsoft.com/office/drawing/2014/main" id="{1E9F9241-622A-7DA1-4213-7675599A1166}"/>
              </a:ext>
            </a:extLst>
          </p:cNvPr>
          <p:cNvSpPr txBox="1"/>
          <p:nvPr/>
        </p:nvSpPr>
        <p:spPr>
          <a:xfrm>
            <a:off x="10475478" y="3944814"/>
            <a:ext cx="1324973" cy="369332"/>
          </a:xfrm>
          <a:prstGeom prst="rect">
            <a:avLst/>
          </a:prstGeom>
          <a:noFill/>
        </p:spPr>
        <p:txBody>
          <a:bodyPr wrap="square" rtlCol="0">
            <a:spAutoFit/>
          </a:bodyPr>
          <a:lstStyle/>
          <a:p>
            <a:r>
              <a:rPr lang="es-CO" sz="1800" dirty="0"/>
              <a:t>RESWHE</a:t>
            </a:r>
          </a:p>
        </p:txBody>
      </p:sp>
      <p:sp>
        <p:nvSpPr>
          <p:cNvPr id="114" name="TextBox 113">
            <a:extLst>
              <a:ext uri="{FF2B5EF4-FFF2-40B4-BE49-F238E27FC236}">
                <a16:creationId xmlns:a16="http://schemas.microsoft.com/office/drawing/2014/main" id="{FD12053A-AEA7-2C0A-0056-06E63218323B}"/>
              </a:ext>
            </a:extLst>
          </p:cNvPr>
          <p:cNvSpPr txBox="1"/>
          <p:nvPr/>
        </p:nvSpPr>
        <p:spPr>
          <a:xfrm>
            <a:off x="10517846" y="5359781"/>
            <a:ext cx="1383914" cy="369332"/>
          </a:xfrm>
          <a:prstGeom prst="rect">
            <a:avLst/>
          </a:prstGeom>
          <a:noFill/>
        </p:spPr>
        <p:txBody>
          <a:bodyPr wrap="square" rtlCol="0">
            <a:spAutoFit/>
          </a:bodyPr>
          <a:lstStyle/>
          <a:p>
            <a:r>
              <a:rPr lang="es-CO" sz="1800" dirty="0"/>
              <a:t>COMREF</a:t>
            </a:r>
          </a:p>
        </p:txBody>
      </p:sp>
      <p:pic>
        <p:nvPicPr>
          <p:cNvPr id="2" name="synthesize - 2025-02-14T001420.600">
            <a:hlinkClick r:id="" action="ppaction://media"/>
            <a:extLst>
              <a:ext uri="{FF2B5EF4-FFF2-40B4-BE49-F238E27FC236}">
                <a16:creationId xmlns:a16="http://schemas.microsoft.com/office/drawing/2014/main" id="{208BEAB7-9AD4-D267-18D0-3D0C8B74C7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93737" y="387408"/>
            <a:ext cx="1176503" cy="1176503"/>
          </a:xfrm>
          <a:prstGeom prst="rect">
            <a:avLst/>
          </a:prstGeom>
        </p:spPr>
      </p:pic>
    </p:spTree>
    <p:extLst>
      <p:ext uri="{BB962C8B-B14F-4D97-AF65-F5344CB8AC3E}">
        <p14:creationId xmlns:p14="http://schemas.microsoft.com/office/powerpoint/2010/main" val="2172223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C00A7BD1-837A-F857-444A-20838A2304A7}"/>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563BC90-FCCB-75C1-EB0F-1A75AB23D34C}"/>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14</a:t>
            </a:fld>
            <a:endParaRPr lang="sv-SE" sz="1000" b="1" dirty="0">
              <a:solidFill>
                <a:schemeClr val="bg1"/>
              </a:solidFill>
            </a:endParaRPr>
          </a:p>
        </p:txBody>
      </p:sp>
      <p:sp>
        <p:nvSpPr>
          <p:cNvPr id="5" name="Rectangle 4">
            <a:extLst>
              <a:ext uri="{FF2B5EF4-FFF2-40B4-BE49-F238E27FC236}">
                <a16:creationId xmlns:a16="http://schemas.microsoft.com/office/drawing/2014/main" id="{0BAE911A-7C1E-0242-6ACC-BC9423BB85FB}"/>
              </a:ext>
            </a:extLst>
          </p:cNvPr>
          <p:cNvSpPr/>
          <p:nvPr/>
        </p:nvSpPr>
        <p:spPr>
          <a:xfrm>
            <a:off x="472545" y="1643063"/>
            <a:ext cx="80142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11.3.2 Escolhas tecnológicas</a:t>
            </a:r>
          </a:p>
        </p:txBody>
      </p:sp>
      <p:sp>
        <p:nvSpPr>
          <p:cNvPr id="6" name="Title 10">
            <a:extLst>
              <a:ext uri="{FF2B5EF4-FFF2-40B4-BE49-F238E27FC236}">
                <a16:creationId xmlns:a16="http://schemas.microsoft.com/office/drawing/2014/main" id="{400E8839-E9A8-EE1C-B7F1-FC5C01A5FBFF}"/>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Modelagem do setor de serviços públicos residenciais e comerciais usando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TextBox 1">
            <a:extLst>
              <a:ext uri="{FF2B5EF4-FFF2-40B4-BE49-F238E27FC236}">
                <a16:creationId xmlns:a16="http://schemas.microsoft.com/office/drawing/2014/main" id="{45BA0765-D36B-D3D1-70E9-8AC4C2B847FB}"/>
              </a:ext>
            </a:extLst>
          </p:cNvPr>
          <p:cNvSpPr txBox="1"/>
          <p:nvPr/>
        </p:nvSpPr>
        <p:spPr>
          <a:xfrm>
            <a:off x="1207822" y="2148542"/>
            <a:ext cx="3607066" cy="1015663"/>
          </a:xfrm>
          <a:prstGeom prst="rect">
            <a:avLst/>
          </a:prstGeom>
          <a:solidFill>
            <a:schemeClr val="accent1">
              <a:lumMod val="60000"/>
              <a:lumOff val="40000"/>
            </a:schemeClr>
          </a:solidFill>
        </p:spPr>
        <p:txBody>
          <a:bodyPr wrap="square" rtlCol="0">
            <a:spAutoFit/>
          </a:bodyPr>
          <a:lstStyle/>
          <a:p>
            <a:pPr algn="ctr"/>
            <a:r>
              <a:rPr lang="es-CO" sz="3000" b="1" dirty="0">
                <a:solidFill>
                  <a:schemeClr val="bg1"/>
                </a:solidFill>
                <a:latin typeface="Aptos" panose="020B0004020202020204" pitchFamily="34" charset="0"/>
              </a:rPr>
              <a:t>Troca de combustível</a:t>
            </a:r>
          </a:p>
        </p:txBody>
      </p:sp>
      <p:sp>
        <p:nvSpPr>
          <p:cNvPr id="4" name="TextBox 3">
            <a:extLst>
              <a:ext uri="{FF2B5EF4-FFF2-40B4-BE49-F238E27FC236}">
                <a16:creationId xmlns:a16="http://schemas.microsoft.com/office/drawing/2014/main" id="{A16E5B4E-CACC-2E45-5ABE-E3B84C61D7DC}"/>
              </a:ext>
            </a:extLst>
          </p:cNvPr>
          <p:cNvSpPr txBox="1"/>
          <p:nvPr/>
        </p:nvSpPr>
        <p:spPr>
          <a:xfrm>
            <a:off x="6440354" y="2148542"/>
            <a:ext cx="4889634" cy="553998"/>
          </a:xfrm>
          <a:prstGeom prst="rect">
            <a:avLst/>
          </a:prstGeom>
          <a:solidFill>
            <a:schemeClr val="accent1">
              <a:lumMod val="60000"/>
              <a:lumOff val="40000"/>
            </a:schemeClr>
          </a:solidFill>
        </p:spPr>
        <p:txBody>
          <a:bodyPr wrap="square" rtlCol="0">
            <a:spAutoFit/>
          </a:bodyPr>
          <a:lstStyle/>
          <a:p>
            <a:pPr algn="ctr"/>
            <a:r>
              <a:rPr lang="es-CO" sz="3000" b="1" dirty="0" err="1">
                <a:solidFill>
                  <a:schemeClr val="bg1"/>
                </a:solidFill>
                <a:latin typeface="Aptos" panose="020B0004020202020204" pitchFamily="34" charset="0"/>
              </a:rPr>
              <a:t>Melhoria da eficiência</a:t>
            </a:r>
            <a:endParaRPr lang="es-CO" sz="3000" b="1" dirty="0">
              <a:solidFill>
                <a:schemeClr val="bg1"/>
              </a:solidFill>
              <a:latin typeface="Aptos" panose="020B0004020202020204" pitchFamily="34" charset="0"/>
            </a:endParaRPr>
          </a:p>
        </p:txBody>
      </p:sp>
      <p:sp>
        <p:nvSpPr>
          <p:cNvPr id="7" name="Rectangle 6">
            <a:extLst>
              <a:ext uri="{FF2B5EF4-FFF2-40B4-BE49-F238E27FC236}">
                <a16:creationId xmlns:a16="http://schemas.microsoft.com/office/drawing/2014/main" id="{DDF7AAD2-1E3F-F3D0-2B2D-12FBBEBB338A}"/>
              </a:ext>
            </a:extLst>
          </p:cNvPr>
          <p:cNvSpPr/>
          <p:nvPr/>
        </p:nvSpPr>
        <p:spPr>
          <a:xfrm>
            <a:off x="1571928" y="3300135"/>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Fogão de biomassa</a:t>
            </a:r>
            <a:endParaRPr lang="es-CO" sz="1800" dirty="0">
              <a:solidFill>
                <a:sysClr val="windowText" lastClr="000000"/>
              </a:solidFill>
            </a:endParaRPr>
          </a:p>
        </p:txBody>
      </p:sp>
      <p:cxnSp>
        <p:nvCxnSpPr>
          <p:cNvPr id="8" name="Straight Arrow Connector 7">
            <a:extLst>
              <a:ext uri="{FF2B5EF4-FFF2-40B4-BE49-F238E27FC236}">
                <a16:creationId xmlns:a16="http://schemas.microsoft.com/office/drawing/2014/main" id="{0FFD4B72-B620-1362-61D3-3F1FA9C81664}"/>
              </a:ext>
            </a:extLst>
          </p:cNvPr>
          <p:cNvCxnSpPr>
            <a:cxnSpLocks/>
            <a:stCxn id="7" idx="3"/>
          </p:cNvCxnSpPr>
          <p:nvPr/>
        </p:nvCxnSpPr>
        <p:spPr>
          <a:xfrm>
            <a:off x="4163686" y="3591889"/>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46E10D4E-4769-2FFA-6182-37FE29E83FEC}"/>
              </a:ext>
            </a:extLst>
          </p:cNvPr>
          <p:cNvSpPr/>
          <p:nvPr/>
        </p:nvSpPr>
        <p:spPr>
          <a:xfrm>
            <a:off x="1571928" y="4406684"/>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Fogão </a:t>
            </a:r>
            <a:r>
              <a:rPr lang="es-CO" sz="1800" dirty="0">
                <a:solidFill>
                  <a:sysClr val="windowText" lastClr="000000"/>
                </a:solidFill>
              </a:rPr>
              <a:t>a GLP</a:t>
            </a:r>
          </a:p>
        </p:txBody>
      </p:sp>
      <p:cxnSp>
        <p:nvCxnSpPr>
          <p:cNvPr id="10" name="Straight Arrow Connector 9">
            <a:extLst>
              <a:ext uri="{FF2B5EF4-FFF2-40B4-BE49-F238E27FC236}">
                <a16:creationId xmlns:a16="http://schemas.microsoft.com/office/drawing/2014/main" id="{1D7198FE-77B6-BB72-CC47-F25E712C6BF5}"/>
              </a:ext>
            </a:extLst>
          </p:cNvPr>
          <p:cNvCxnSpPr>
            <a:cxnSpLocks/>
            <a:stCxn id="9" idx="3"/>
          </p:cNvCxnSpPr>
          <p:nvPr/>
        </p:nvCxnSpPr>
        <p:spPr>
          <a:xfrm>
            <a:off x="4163686" y="4698438"/>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BE8E53EB-DB8C-9EEA-B06F-4062BD72F073}"/>
              </a:ext>
            </a:extLst>
          </p:cNvPr>
          <p:cNvSpPr/>
          <p:nvPr/>
        </p:nvSpPr>
        <p:spPr>
          <a:xfrm>
            <a:off x="1575732" y="5668062"/>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Fogão elétrico</a:t>
            </a:r>
            <a:endParaRPr lang="es-CO" sz="1800" dirty="0">
              <a:solidFill>
                <a:sysClr val="windowText" lastClr="000000"/>
              </a:solidFill>
            </a:endParaRPr>
          </a:p>
        </p:txBody>
      </p:sp>
      <p:cxnSp>
        <p:nvCxnSpPr>
          <p:cNvPr id="12" name="Straight Arrow Connector 11">
            <a:extLst>
              <a:ext uri="{FF2B5EF4-FFF2-40B4-BE49-F238E27FC236}">
                <a16:creationId xmlns:a16="http://schemas.microsoft.com/office/drawing/2014/main" id="{00706911-C93F-8DC2-BE81-A71F6C0CE719}"/>
              </a:ext>
            </a:extLst>
          </p:cNvPr>
          <p:cNvCxnSpPr>
            <a:cxnSpLocks/>
            <a:stCxn id="11" idx="3"/>
          </p:cNvCxnSpPr>
          <p:nvPr/>
        </p:nvCxnSpPr>
        <p:spPr>
          <a:xfrm>
            <a:off x="4167490" y="5959816"/>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E5B7F1-812B-19CA-9EE8-E13C14BE0E15}"/>
              </a:ext>
            </a:extLst>
          </p:cNvPr>
          <p:cNvSpPr txBox="1"/>
          <p:nvPr/>
        </p:nvSpPr>
        <p:spPr>
          <a:xfrm>
            <a:off x="4701821" y="3068631"/>
            <a:ext cx="1256859" cy="646331"/>
          </a:xfrm>
          <a:prstGeom prst="rect">
            <a:avLst/>
          </a:prstGeom>
          <a:noFill/>
        </p:spPr>
        <p:txBody>
          <a:bodyPr wrap="square" rtlCol="0">
            <a:spAutoFit/>
          </a:bodyPr>
          <a:lstStyle/>
          <a:p>
            <a:pPr algn="ctr"/>
            <a:r>
              <a:rPr lang="es-CO" sz="1800" dirty="0" err="1"/>
              <a:t>Demanda de cozimento</a:t>
            </a:r>
            <a:endParaRPr lang="es-CO" sz="1800" dirty="0"/>
          </a:p>
        </p:txBody>
      </p:sp>
      <p:cxnSp>
        <p:nvCxnSpPr>
          <p:cNvPr id="14" name="Straight Arrow Connector 13">
            <a:extLst>
              <a:ext uri="{FF2B5EF4-FFF2-40B4-BE49-F238E27FC236}">
                <a16:creationId xmlns:a16="http://schemas.microsoft.com/office/drawing/2014/main" id="{73118DC1-71FD-D03B-0FC6-734AB8BE328C}"/>
              </a:ext>
            </a:extLst>
          </p:cNvPr>
          <p:cNvCxnSpPr>
            <a:cxnSpLocks/>
          </p:cNvCxnSpPr>
          <p:nvPr/>
        </p:nvCxnSpPr>
        <p:spPr>
          <a:xfrm>
            <a:off x="688019" y="3620927"/>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7A6CDB43-BC9E-6261-5AD2-4DF73439882B}"/>
              </a:ext>
            </a:extLst>
          </p:cNvPr>
          <p:cNvCxnSpPr>
            <a:cxnSpLocks/>
          </p:cNvCxnSpPr>
          <p:nvPr/>
        </p:nvCxnSpPr>
        <p:spPr>
          <a:xfrm>
            <a:off x="688019" y="4727476"/>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BAB48E2B-9D6A-1D9F-1104-0E8BB953664D}"/>
              </a:ext>
            </a:extLst>
          </p:cNvPr>
          <p:cNvCxnSpPr>
            <a:cxnSpLocks/>
          </p:cNvCxnSpPr>
          <p:nvPr/>
        </p:nvCxnSpPr>
        <p:spPr>
          <a:xfrm>
            <a:off x="748975" y="5988854"/>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CB864F76-2AA7-0CFB-40B6-04BBCC2B8F17}"/>
              </a:ext>
            </a:extLst>
          </p:cNvPr>
          <p:cNvSpPr txBox="1"/>
          <p:nvPr/>
        </p:nvSpPr>
        <p:spPr>
          <a:xfrm>
            <a:off x="198097" y="3136853"/>
            <a:ext cx="1256858" cy="369332"/>
          </a:xfrm>
          <a:prstGeom prst="rect">
            <a:avLst/>
          </a:prstGeom>
          <a:noFill/>
        </p:spPr>
        <p:txBody>
          <a:bodyPr wrap="square" rtlCol="0">
            <a:spAutoFit/>
          </a:bodyPr>
          <a:lstStyle/>
          <a:p>
            <a:r>
              <a:rPr lang="es-CO" sz="1800" dirty="0" err="1"/>
              <a:t>Biomassa</a:t>
            </a:r>
            <a:endParaRPr lang="es-CO" sz="1800" dirty="0"/>
          </a:p>
        </p:txBody>
      </p:sp>
      <p:sp>
        <p:nvSpPr>
          <p:cNvPr id="18" name="TextBox 17">
            <a:extLst>
              <a:ext uri="{FF2B5EF4-FFF2-40B4-BE49-F238E27FC236}">
                <a16:creationId xmlns:a16="http://schemas.microsoft.com/office/drawing/2014/main" id="{C63CC9A0-2A18-96E2-04E7-0189DE402579}"/>
              </a:ext>
            </a:extLst>
          </p:cNvPr>
          <p:cNvSpPr txBox="1"/>
          <p:nvPr/>
        </p:nvSpPr>
        <p:spPr>
          <a:xfrm>
            <a:off x="436575" y="4269346"/>
            <a:ext cx="880106" cy="369323"/>
          </a:xfrm>
          <a:prstGeom prst="rect">
            <a:avLst/>
          </a:prstGeom>
          <a:noFill/>
        </p:spPr>
        <p:txBody>
          <a:bodyPr wrap="square" rtlCol="0">
            <a:spAutoFit/>
          </a:bodyPr>
          <a:lstStyle/>
          <a:p>
            <a:r>
              <a:rPr lang="es-CO" sz="1800" dirty="0"/>
              <a:t>GLP</a:t>
            </a:r>
          </a:p>
        </p:txBody>
      </p:sp>
      <p:sp>
        <p:nvSpPr>
          <p:cNvPr id="19" name="TextBox 18">
            <a:extLst>
              <a:ext uri="{FF2B5EF4-FFF2-40B4-BE49-F238E27FC236}">
                <a16:creationId xmlns:a16="http://schemas.microsoft.com/office/drawing/2014/main" id="{EC3AA352-BB39-F696-41A9-C738CB71E926}"/>
              </a:ext>
            </a:extLst>
          </p:cNvPr>
          <p:cNvSpPr txBox="1"/>
          <p:nvPr/>
        </p:nvSpPr>
        <p:spPr>
          <a:xfrm>
            <a:off x="71041" y="5544085"/>
            <a:ext cx="1383914" cy="369332"/>
          </a:xfrm>
          <a:prstGeom prst="rect">
            <a:avLst/>
          </a:prstGeom>
          <a:noFill/>
        </p:spPr>
        <p:txBody>
          <a:bodyPr wrap="square" rtlCol="0">
            <a:spAutoFit/>
          </a:bodyPr>
          <a:lstStyle/>
          <a:p>
            <a:r>
              <a:rPr lang="es-CO" sz="1800" dirty="0" err="1"/>
              <a:t>Eletricidade</a:t>
            </a:r>
            <a:endParaRPr lang="es-CO" sz="1800" dirty="0"/>
          </a:p>
        </p:txBody>
      </p:sp>
      <p:sp>
        <p:nvSpPr>
          <p:cNvPr id="37" name="TextBox 36">
            <a:extLst>
              <a:ext uri="{FF2B5EF4-FFF2-40B4-BE49-F238E27FC236}">
                <a16:creationId xmlns:a16="http://schemas.microsoft.com/office/drawing/2014/main" id="{F934E386-154B-4789-5B6E-C0D9BFE0233B}"/>
              </a:ext>
            </a:extLst>
          </p:cNvPr>
          <p:cNvSpPr txBox="1"/>
          <p:nvPr/>
        </p:nvSpPr>
        <p:spPr>
          <a:xfrm>
            <a:off x="4577065" y="4189663"/>
            <a:ext cx="1256859" cy="646331"/>
          </a:xfrm>
          <a:prstGeom prst="rect">
            <a:avLst/>
          </a:prstGeom>
          <a:noFill/>
        </p:spPr>
        <p:txBody>
          <a:bodyPr wrap="square" rtlCol="0">
            <a:spAutoFit/>
          </a:bodyPr>
          <a:lstStyle/>
          <a:p>
            <a:pPr algn="ctr"/>
            <a:r>
              <a:rPr lang="es-CO" sz="1800" dirty="0" err="1"/>
              <a:t>Demanda de cozimento</a:t>
            </a:r>
            <a:endParaRPr lang="es-CO" sz="1800" dirty="0"/>
          </a:p>
        </p:txBody>
      </p:sp>
      <p:sp>
        <p:nvSpPr>
          <p:cNvPr id="38" name="TextBox 37">
            <a:extLst>
              <a:ext uri="{FF2B5EF4-FFF2-40B4-BE49-F238E27FC236}">
                <a16:creationId xmlns:a16="http://schemas.microsoft.com/office/drawing/2014/main" id="{81D87715-F2CA-02DE-07D3-D74DEBEF6B58}"/>
              </a:ext>
            </a:extLst>
          </p:cNvPr>
          <p:cNvSpPr txBox="1"/>
          <p:nvPr/>
        </p:nvSpPr>
        <p:spPr>
          <a:xfrm>
            <a:off x="4519106" y="5433767"/>
            <a:ext cx="1256859" cy="646331"/>
          </a:xfrm>
          <a:prstGeom prst="rect">
            <a:avLst/>
          </a:prstGeom>
          <a:noFill/>
        </p:spPr>
        <p:txBody>
          <a:bodyPr wrap="square" rtlCol="0">
            <a:spAutoFit/>
          </a:bodyPr>
          <a:lstStyle/>
          <a:p>
            <a:pPr algn="ctr"/>
            <a:r>
              <a:rPr lang="es-CO" sz="1800" dirty="0" err="1"/>
              <a:t>Demanda de cozimento</a:t>
            </a:r>
            <a:endParaRPr lang="es-CO" sz="1800" dirty="0"/>
          </a:p>
        </p:txBody>
      </p:sp>
      <p:sp>
        <p:nvSpPr>
          <p:cNvPr id="39" name="Rectangle 38">
            <a:extLst>
              <a:ext uri="{FF2B5EF4-FFF2-40B4-BE49-F238E27FC236}">
                <a16:creationId xmlns:a16="http://schemas.microsoft.com/office/drawing/2014/main" id="{797BE9C4-AA06-BB9D-3858-C4633FD8B862}"/>
              </a:ext>
            </a:extLst>
          </p:cNvPr>
          <p:cNvSpPr/>
          <p:nvPr/>
        </p:nvSpPr>
        <p:spPr>
          <a:xfrm>
            <a:off x="7487208" y="3250432"/>
            <a:ext cx="2591758" cy="583508"/>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Geladeira </a:t>
            </a:r>
            <a:r>
              <a:rPr lang="es-CO" sz="1800" dirty="0">
                <a:solidFill>
                  <a:sysClr val="windowText" lastClr="000000"/>
                </a:solidFill>
              </a:rPr>
              <a:t>de baixa </a:t>
            </a:r>
            <a:r>
              <a:rPr lang="es-CO" sz="1800" dirty="0" err="1">
                <a:solidFill>
                  <a:sysClr val="windowText" lastClr="000000"/>
                </a:solidFill>
              </a:rPr>
              <a:t>eficiência</a:t>
            </a:r>
            <a:endParaRPr lang="es-CO" sz="1800" dirty="0">
              <a:solidFill>
                <a:sysClr val="windowText" lastClr="000000"/>
              </a:solidFill>
            </a:endParaRPr>
          </a:p>
        </p:txBody>
      </p:sp>
      <p:cxnSp>
        <p:nvCxnSpPr>
          <p:cNvPr id="40" name="Straight Arrow Connector 39">
            <a:extLst>
              <a:ext uri="{FF2B5EF4-FFF2-40B4-BE49-F238E27FC236}">
                <a16:creationId xmlns:a16="http://schemas.microsoft.com/office/drawing/2014/main" id="{F150792A-36D8-6BEA-531A-B90E57AF2E37}"/>
              </a:ext>
            </a:extLst>
          </p:cNvPr>
          <p:cNvCxnSpPr>
            <a:cxnSpLocks/>
            <a:stCxn id="39" idx="3"/>
          </p:cNvCxnSpPr>
          <p:nvPr/>
        </p:nvCxnSpPr>
        <p:spPr>
          <a:xfrm>
            <a:off x="10078966" y="354218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7138E51-8036-9A34-0646-416E18A1AFD4}"/>
              </a:ext>
            </a:extLst>
          </p:cNvPr>
          <p:cNvSpPr/>
          <p:nvPr/>
        </p:nvSpPr>
        <p:spPr>
          <a:xfrm>
            <a:off x="7487208" y="435698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Refrigerador </a:t>
            </a:r>
            <a:r>
              <a:rPr lang="es-CO" sz="1800" dirty="0">
                <a:solidFill>
                  <a:sysClr val="windowText" lastClr="000000"/>
                </a:solidFill>
              </a:rPr>
              <a:t>de média </a:t>
            </a:r>
            <a:r>
              <a:rPr lang="es-CO" sz="1800" dirty="0" err="1">
                <a:solidFill>
                  <a:sysClr val="windowText" lastClr="000000"/>
                </a:solidFill>
              </a:rPr>
              <a:t>eficiência</a:t>
            </a:r>
            <a:endParaRPr lang="es-CO" sz="1800" dirty="0">
              <a:solidFill>
                <a:sysClr val="windowText" lastClr="000000"/>
              </a:solidFill>
            </a:endParaRPr>
          </a:p>
        </p:txBody>
      </p:sp>
      <p:cxnSp>
        <p:nvCxnSpPr>
          <p:cNvPr id="42" name="Straight Arrow Connector 41">
            <a:extLst>
              <a:ext uri="{FF2B5EF4-FFF2-40B4-BE49-F238E27FC236}">
                <a16:creationId xmlns:a16="http://schemas.microsoft.com/office/drawing/2014/main" id="{A8232008-4E82-7B38-5890-1BE672ACD20C}"/>
              </a:ext>
            </a:extLst>
          </p:cNvPr>
          <p:cNvCxnSpPr>
            <a:cxnSpLocks/>
            <a:stCxn id="41" idx="3"/>
          </p:cNvCxnSpPr>
          <p:nvPr/>
        </p:nvCxnSpPr>
        <p:spPr>
          <a:xfrm>
            <a:off x="10078966" y="464873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9F1CF83B-7E3F-E2E5-85A6-44C20DBCA95A}"/>
              </a:ext>
            </a:extLst>
          </p:cNvPr>
          <p:cNvSpPr/>
          <p:nvPr/>
        </p:nvSpPr>
        <p:spPr>
          <a:xfrm>
            <a:off x="7491012" y="5618359"/>
            <a:ext cx="2591758" cy="583508"/>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Geladeira </a:t>
            </a:r>
            <a:r>
              <a:rPr lang="es-CO" sz="1800" dirty="0">
                <a:solidFill>
                  <a:sysClr val="windowText" lastClr="000000"/>
                </a:solidFill>
              </a:rPr>
              <a:t>de </a:t>
            </a:r>
            <a:r>
              <a:rPr lang="es-CO" sz="1800" dirty="0" err="1">
                <a:solidFill>
                  <a:sysClr val="windowText" lastClr="000000"/>
                </a:solidFill>
              </a:rPr>
              <a:t>alta</a:t>
            </a:r>
            <a:r>
              <a:rPr lang="es-CO" sz="1800" dirty="0">
                <a:solidFill>
                  <a:sysClr val="windowText" lastClr="000000"/>
                </a:solidFill>
              </a:rPr>
              <a:t> eficiência</a:t>
            </a:r>
          </a:p>
        </p:txBody>
      </p:sp>
      <p:cxnSp>
        <p:nvCxnSpPr>
          <p:cNvPr id="44" name="Straight Arrow Connector 43">
            <a:extLst>
              <a:ext uri="{FF2B5EF4-FFF2-40B4-BE49-F238E27FC236}">
                <a16:creationId xmlns:a16="http://schemas.microsoft.com/office/drawing/2014/main" id="{FD3C11FE-B893-666C-716C-888D3B03F3B6}"/>
              </a:ext>
            </a:extLst>
          </p:cNvPr>
          <p:cNvCxnSpPr>
            <a:cxnSpLocks/>
            <a:stCxn id="43" idx="3"/>
          </p:cNvCxnSpPr>
          <p:nvPr/>
        </p:nvCxnSpPr>
        <p:spPr>
          <a:xfrm>
            <a:off x="10082770" y="5910113"/>
            <a:ext cx="819151"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C1A8AE98-FD76-D223-32DA-10A5221091F8}"/>
              </a:ext>
            </a:extLst>
          </p:cNvPr>
          <p:cNvSpPr txBox="1"/>
          <p:nvPr/>
        </p:nvSpPr>
        <p:spPr>
          <a:xfrm>
            <a:off x="10247550" y="2856347"/>
            <a:ext cx="1558039" cy="646331"/>
          </a:xfrm>
          <a:prstGeom prst="rect">
            <a:avLst/>
          </a:prstGeom>
          <a:noFill/>
        </p:spPr>
        <p:txBody>
          <a:bodyPr wrap="square" rtlCol="0">
            <a:spAutoFit/>
          </a:bodyPr>
          <a:lstStyle/>
          <a:p>
            <a:pPr algn="ctr"/>
            <a:r>
              <a:rPr lang="es-CO" sz="1800" dirty="0" err="1"/>
              <a:t>Demanda de refrigeração</a:t>
            </a:r>
            <a:endParaRPr lang="es-CO" sz="1800" dirty="0"/>
          </a:p>
        </p:txBody>
      </p:sp>
      <p:cxnSp>
        <p:nvCxnSpPr>
          <p:cNvPr id="46" name="Straight Arrow Connector 45">
            <a:extLst>
              <a:ext uri="{FF2B5EF4-FFF2-40B4-BE49-F238E27FC236}">
                <a16:creationId xmlns:a16="http://schemas.microsoft.com/office/drawing/2014/main" id="{A4AB6073-8928-015D-09D1-CF67DA5370A5}"/>
              </a:ext>
            </a:extLst>
          </p:cNvPr>
          <p:cNvCxnSpPr>
            <a:cxnSpLocks/>
          </p:cNvCxnSpPr>
          <p:nvPr/>
        </p:nvCxnSpPr>
        <p:spPr>
          <a:xfrm>
            <a:off x="6603299" y="3571224"/>
            <a:ext cx="85153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4CD0114A-1C3D-DC73-7F9C-C88C7CABC8E5}"/>
              </a:ext>
            </a:extLst>
          </p:cNvPr>
          <p:cNvCxnSpPr>
            <a:cxnSpLocks/>
          </p:cNvCxnSpPr>
          <p:nvPr/>
        </p:nvCxnSpPr>
        <p:spPr>
          <a:xfrm>
            <a:off x="6603299" y="467777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21FE9EAA-D4F2-C811-738C-730828EA9D2C}"/>
              </a:ext>
            </a:extLst>
          </p:cNvPr>
          <p:cNvCxnSpPr>
            <a:cxnSpLocks/>
          </p:cNvCxnSpPr>
          <p:nvPr/>
        </p:nvCxnSpPr>
        <p:spPr>
          <a:xfrm>
            <a:off x="6664255" y="5939151"/>
            <a:ext cx="819151"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D0DE7BB5-85AC-3DDC-844A-E78B49F429EC}"/>
              </a:ext>
            </a:extLst>
          </p:cNvPr>
          <p:cNvSpPr txBox="1"/>
          <p:nvPr/>
        </p:nvSpPr>
        <p:spPr>
          <a:xfrm>
            <a:off x="5991059" y="3087150"/>
            <a:ext cx="1379175" cy="369332"/>
          </a:xfrm>
          <a:prstGeom prst="rect">
            <a:avLst/>
          </a:prstGeom>
          <a:noFill/>
        </p:spPr>
        <p:txBody>
          <a:bodyPr wrap="square" rtlCol="0">
            <a:spAutoFit/>
          </a:bodyPr>
          <a:lstStyle/>
          <a:p>
            <a:r>
              <a:rPr lang="es-CO" sz="1800" dirty="0" err="1"/>
              <a:t>Eletricidade</a:t>
            </a:r>
            <a:endParaRPr lang="es-CO" sz="1800" dirty="0"/>
          </a:p>
        </p:txBody>
      </p:sp>
      <p:sp>
        <p:nvSpPr>
          <p:cNvPr id="50" name="TextBox 49">
            <a:extLst>
              <a:ext uri="{FF2B5EF4-FFF2-40B4-BE49-F238E27FC236}">
                <a16:creationId xmlns:a16="http://schemas.microsoft.com/office/drawing/2014/main" id="{8545D3DA-9405-A812-660F-22D216B49874}"/>
              </a:ext>
            </a:extLst>
          </p:cNvPr>
          <p:cNvSpPr txBox="1"/>
          <p:nvPr/>
        </p:nvSpPr>
        <p:spPr>
          <a:xfrm>
            <a:off x="6048376" y="4219643"/>
            <a:ext cx="1383913" cy="369332"/>
          </a:xfrm>
          <a:prstGeom prst="rect">
            <a:avLst/>
          </a:prstGeom>
          <a:noFill/>
        </p:spPr>
        <p:txBody>
          <a:bodyPr wrap="square" rtlCol="0">
            <a:spAutoFit/>
          </a:bodyPr>
          <a:lstStyle/>
          <a:p>
            <a:r>
              <a:rPr lang="es-CO" sz="1800" dirty="0" err="1"/>
              <a:t>Eletricidade</a:t>
            </a:r>
            <a:endParaRPr lang="es-CO" sz="1800" dirty="0"/>
          </a:p>
        </p:txBody>
      </p:sp>
      <p:sp>
        <p:nvSpPr>
          <p:cNvPr id="51" name="TextBox 50">
            <a:extLst>
              <a:ext uri="{FF2B5EF4-FFF2-40B4-BE49-F238E27FC236}">
                <a16:creationId xmlns:a16="http://schemas.microsoft.com/office/drawing/2014/main" id="{F9C8D650-1BBC-1D53-A0E6-B549F073E31D}"/>
              </a:ext>
            </a:extLst>
          </p:cNvPr>
          <p:cNvSpPr txBox="1"/>
          <p:nvPr/>
        </p:nvSpPr>
        <p:spPr>
          <a:xfrm>
            <a:off x="6072049" y="5494382"/>
            <a:ext cx="1383914" cy="369332"/>
          </a:xfrm>
          <a:prstGeom prst="rect">
            <a:avLst/>
          </a:prstGeom>
          <a:noFill/>
        </p:spPr>
        <p:txBody>
          <a:bodyPr wrap="square" rtlCol="0">
            <a:spAutoFit/>
          </a:bodyPr>
          <a:lstStyle/>
          <a:p>
            <a:r>
              <a:rPr lang="es-CO" sz="1800" dirty="0" err="1"/>
              <a:t>Eletricidade</a:t>
            </a:r>
            <a:endParaRPr lang="es-CO" sz="1800" dirty="0"/>
          </a:p>
        </p:txBody>
      </p:sp>
      <p:sp>
        <p:nvSpPr>
          <p:cNvPr id="54" name="TextBox 53">
            <a:extLst>
              <a:ext uri="{FF2B5EF4-FFF2-40B4-BE49-F238E27FC236}">
                <a16:creationId xmlns:a16="http://schemas.microsoft.com/office/drawing/2014/main" id="{1B720869-B419-998F-FD36-01CECEA8D469}"/>
              </a:ext>
            </a:extLst>
          </p:cNvPr>
          <p:cNvSpPr txBox="1"/>
          <p:nvPr/>
        </p:nvSpPr>
        <p:spPr>
          <a:xfrm>
            <a:off x="10247550" y="3910985"/>
            <a:ext cx="1558039" cy="646331"/>
          </a:xfrm>
          <a:prstGeom prst="rect">
            <a:avLst/>
          </a:prstGeom>
          <a:noFill/>
        </p:spPr>
        <p:txBody>
          <a:bodyPr wrap="square" rtlCol="0">
            <a:spAutoFit/>
          </a:bodyPr>
          <a:lstStyle/>
          <a:p>
            <a:pPr algn="ctr"/>
            <a:r>
              <a:rPr lang="es-CO" sz="1800" dirty="0" err="1"/>
              <a:t>Demanda de refrigeração</a:t>
            </a:r>
            <a:endParaRPr lang="es-CO" sz="1800" dirty="0"/>
          </a:p>
        </p:txBody>
      </p:sp>
      <p:sp>
        <p:nvSpPr>
          <p:cNvPr id="55" name="TextBox 54">
            <a:extLst>
              <a:ext uri="{FF2B5EF4-FFF2-40B4-BE49-F238E27FC236}">
                <a16:creationId xmlns:a16="http://schemas.microsoft.com/office/drawing/2014/main" id="{33423B4D-68FB-B1DB-E406-1E3C6543EF11}"/>
              </a:ext>
            </a:extLst>
          </p:cNvPr>
          <p:cNvSpPr txBox="1"/>
          <p:nvPr/>
        </p:nvSpPr>
        <p:spPr>
          <a:xfrm>
            <a:off x="10259681" y="5178122"/>
            <a:ext cx="1558039" cy="646331"/>
          </a:xfrm>
          <a:prstGeom prst="rect">
            <a:avLst/>
          </a:prstGeom>
          <a:noFill/>
        </p:spPr>
        <p:txBody>
          <a:bodyPr wrap="square" rtlCol="0">
            <a:spAutoFit/>
          </a:bodyPr>
          <a:lstStyle/>
          <a:p>
            <a:pPr algn="ctr"/>
            <a:r>
              <a:rPr lang="es-CO" sz="1800" dirty="0" err="1"/>
              <a:t>Demanda de refrigeração</a:t>
            </a:r>
            <a:endParaRPr lang="es-CO" sz="1800" dirty="0"/>
          </a:p>
        </p:txBody>
      </p:sp>
      <p:pic>
        <p:nvPicPr>
          <p:cNvPr id="20" name="synthesize - 2025-02-14T001458.608">
            <a:hlinkClick r:id="" action="ppaction://media"/>
            <a:extLst>
              <a:ext uri="{FF2B5EF4-FFF2-40B4-BE49-F238E27FC236}">
                <a16:creationId xmlns:a16="http://schemas.microsoft.com/office/drawing/2014/main" id="{9B33F557-23B7-6A65-17DC-DD8689CF237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446908" y="311863"/>
            <a:ext cx="1183583" cy="1183583"/>
          </a:xfrm>
          <a:prstGeom prst="rect">
            <a:avLst/>
          </a:prstGeom>
        </p:spPr>
      </p:pic>
    </p:spTree>
    <p:extLst>
      <p:ext uri="{BB962C8B-B14F-4D97-AF65-F5344CB8AC3E}">
        <p14:creationId xmlns:p14="http://schemas.microsoft.com/office/powerpoint/2010/main" val="2359036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48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BC0E20D4-E034-D8E4-066D-B019386CDD7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B9B56C8-303C-0DF0-A77E-B1053BC63D2A}"/>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15</a:t>
            </a:fld>
            <a:endParaRPr lang="sv-SE" sz="1000" b="1" dirty="0">
              <a:solidFill>
                <a:schemeClr val="bg1"/>
              </a:solidFill>
            </a:endParaRPr>
          </a:p>
        </p:txBody>
      </p:sp>
      <p:sp>
        <p:nvSpPr>
          <p:cNvPr id="5" name="Rectangle 4">
            <a:extLst>
              <a:ext uri="{FF2B5EF4-FFF2-40B4-BE49-F238E27FC236}">
                <a16:creationId xmlns:a16="http://schemas.microsoft.com/office/drawing/2014/main" id="{DDE60B42-34E9-FF01-E843-4D81A47D3301}"/>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11.3.3 Definição de tecnologias de uso final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0D3FB72D-C56F-2C94-4D7D-411C551869C5}"/>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Modelagem do setor de serviços públicos residenciais e comerciais usando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E8D228A7-8E82-8EAE-7431-7052013D5A7A}"/>
              </a:ext>
            </a:extLst>
          </p:cNvPr>
          <p:cNvSpPr/>
          <p:nvPr/>
        </p:nvSpPr>
        <p:spPr>
          <a:xfrm>
            <a:off x="472546" y="2193402"/>
            <a:ext cx="10542785" cy="4093428"/>
          </a:xfrm>
          <a:prstGeom prst="rect">
            <a:avLst/>
          </a:prstGeom>
        </p:spPr>
        <p:txBody>
          <a:bodyPr wrap="square" lIns="91440" tIns="45720" rIns="91440" bIns="45720" anchor="t">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Parâmetros-chave para definir tecnologias de uso final no setor residencial e comercial de serviços públicos:</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Taxa de atividade de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saída</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OutputActivityRatio</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Taxa de atividade de entrada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InputActivityRatio</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latin typeface="Aptos" panose="020B0004020202020204" pitchFamily="34" charset="0"/>
                <a:ea typeface="Open Sans" panose="020B0606030504020204" pitchFamily="34" charset="0"/>
                <a:cs typeface="Open Sans" panose="020B0606030504020204" pitchFamily="34" charset="0"/>
              </a:rPr>
              <a:t>Custo </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de capital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CapitalCost</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err="1">
                <a:latin typeface="Aptos" panose="020B0004020202020204" pitchFamily="34" charset="0"/>
                <a:ea typeface="Open Sans" panose="020B0606030504020204" pitchFamily="34" charset="0"/>
                <a:cs typeface="Open Sans" panose="020B0606030504020204" pitchFamily="34" charset="0"/>
              </a:rPr>
              <a:t>Custo</a:t>
            </a:r>
            <a:r>
              <a:rPr lang="en-ZA" sz="2500" dirty="0">
                <a:latin typeface="Aptos" panose="020B0004020202020204" pitchFamily="34" charset="0"/>
                <a:ea typeface="Open Sans" panose="020B0606030504020204" pitchFamily="34" charset="0"/>
                <a:cs typeface="Open Sans" panose="020B0606030504020204" pitchFamily="34" charset="0"/>
              </a:rPr>
              <a:t>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fixo</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FixedCost</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Capacidade</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residual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ResidualCapacity</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Vida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operacional</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  (</a:t>
            </a:r>
            <a:r>
              <a:rPr lang="en-ZA" sz="2500" dirty="0" err="1">
                <a:solidFill>
                  <a:srgbClr val="000000"/>
                </a:solidFill>
                <a:latin typeface="Aptos" panose="020B0004020202020204" pitchFamily="34" charset="0"/>
                <a:ea typeface="Open Sans" panose="020B0606030504020204" pitchFamily="34" charset="0"/>
                <a:cs typeface="Open Sans" panose="020B0606030504020204" pitchFamily="34" charset="0"/>
              </a:rPr>
              <a:t>Operationa</a:t>
            </a:r>
            <a:r>
              <a:rPr lang="en-ZA" sz="2500" dirty="0" err="1">
                <a:latin typeface="Aptos" panose="020B0004020202020204" pitchFamily="34" charset="0"/>
                <a:ea typeface="Open Sans" panose="020B0606030504020204" pitchFamily="34" charset="0"/>
                <a:cs typeface="Open Sans" panose="020B0606030504020204" pitchFamily="34" charset="0"/>
              </a:rPr>
              <a:t>lLife</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a:t>
            </a:r>
          </a:p>
        </p:txBody>
      </p:sp>
      <p:pic>
        <p:nvPicPr>
          <p:cNvPr id="4" name="synthesize - 2025-02-14T001550.005">
            <a:hlinkClick r:id="" action="ppaction://media"/>
            <a:extLst>
              <a:ext uri="{FF2B5EF4-FFF2-40B4-BE49-F238E27FC236}">
                <a16:creationId xmlns:a16="http://schemas.microsoft.com/office/drawing/2014/main" id="{D43E4EDB-1264-FF8C-5F36-90AFD00279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38594" y="330163"/>
            <a:ext cx="1180860" cy="1180860"/>
          </a:xfrm>
          <a:prstGeom prst="rect">
            <a:avLst/>
          </a:prstGeom>
        </p:spPr>
      </p:pic>
    </p:spTree>
    <p:extLst>
      <p:ext uri="{BB962C8B-B14F-4D97-AF65-F5344CB8AC3E}">
        <p14:creationId xmlns:p14="http://schemas.microsoft.com/office/powerpoint/2010/main" val="3602158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8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0EB18DE9-6B1A-8E16-BA0B-9A1F6E6B97A0}"/>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6E299160-40E6-8365-443D-9DE7633EC9F4}"/>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16</a:t>
            </a:fld>
            <a:endParaRPr lang="sv-SE" sz="1000" b="1" dirty="0">
              <a:solidFill>
                <a:schemeClr val="bg1"/>
              </a:solidFill>
            </a:endParaRPr>
          </a:p>
        </p:txBody>
      </p:sp>
      <p:sp>
        <p:nvSpPr>
          <p:cNvPr id="5" name="Rectangle 4">
            <a:extLst>
              <a:ext uri="{FF2B5EF4-FFF2-40B4-BE49-F238E27FC236}">
                <a16:creationId xmlns:a16="http://schemas.microsoft.com/office/drawing/2014/main" id="{A4238545-8CB3-EF9D-67C7-E596DC8B028B}"/>
              </a:ext>
            </a:extLst>
          </p:cNvPr>
          <p:cNvSpPr/>
          <p:nvPr/>
        </p:nvSpPr>
        <p:spPr>
          <a:xfrm>
            <a:off x="472546" y="1643063"/>
            <a:ext cx="8157104"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11.3.4 Exemplo de tecnologias de uso final no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endPar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6" name="Title 10">
            <a:extLst>
              <a:ext uri="{FF2B5EF4-FFF2-40B4-BE49-F238E27FC236}">
                <a16:creationId xmlns:a16="http://schemas.microsoft.com/office/drawing/2014/main" id="{C5FC70FC-F36C-0AFB-EB8D-DA5D31B367E1}"/>
              </a:ext>
            </a:extLst>
          </p:cNvPr>
          <p:cNvSpPr txBox="1">
            <a:spLocks/>
          </p:cNvSpPr>
          <p:nvPr/>
        </p:nvSpPr>
        <p:spPr>
          <a:xfrm>
            <a:off x="472546" y="198124"/>
            <a:ext cx="11100329" cy="1444939"/>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11.3 Modelagem do setor de serviços públicos residenciais e comerciais usando o </a:t>
            </a:r>
            <a:r>
              <a:rPr lang="en-GB" sz="4400" dirty="0" err="1">
                <a:latin typeface="Open Sans"/>
                <a:ea typeface="Open Sans" panose="020B0606030504020204" pitchFamily="34" charset="0"/>
                <a:cs typeface="Open Sans" panose="020B0606030504020204" pitchFamily="34" charset="0"/>
                <a:sym typeface="Bodoni SvtyTwo ITC TT-Book"/>
              </a:rPr>
              <a:t>OSeMOSYS</a:t>
            </a:r>
            <a:endParaRPr lang="en-GB" sz="4400" dirty="0">
              <a:latin typeface="Open Sans"/>
              <a:ea typeface="Open Sans" panose="020B0606030504020204" pitchFamily="34" charset="0"/>
              <a:cs typeface="Open Sans" panose="020B0606030504020204" pitchFamily="34" charset="0"/>
            </a:endParaRPr>
          </a:p>
        </p:txBody>
      </p:sp>
      <p:sp>
        <p:nvSpPr>
          <p:cNvPr id="2" name="Rectangle 1">
            <a:extLst>
              <a:ext uri="{FF2B5EF4-FFF2-40B4-BE49-F238E27FC236}">
                <a16:creationId xmlns:a16="http://schemas.microsoft.com/office/drawing/2014/main" id="{3A47381D-5755-E497-02B3-67C1134A315C}"/>
              </a:ext>
            </a:extLst>
          </p:cNvPr>
          <p:cNvSpPr/>
          <p:nvPr/>
        </p:nvSpPr>
        <p:spPr>
          <a:xfrm>
            <a:off x="251619" y="2422002"/>
            <a:ext cx="4669001" cy="3554819"/>
          </a:xfrm>
          <a:prstGeom prst="rect">
            <a:avLst/>
          </a:prstGeom>
        </p:spPr>
        <p:txBody>
          <a:bodyPr wrap="square" lIns="91440" tIns="45720" rIns="91440" bIns="45720" anchor="t">
            <a:spAutoFit/>
          </a:bodyPr>
          <a:lstStyle/>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Taxa de atividade de saída: 1</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Índice de atividade de entrada: 2,44</a:t>
            </a:r>
          </a:p>
          <a:p>
            <a:pPr marL="342900" indent="-342900">
              <a:spcAft>
                <a:spcPts val="1200"/>
              </a:spcAft>
              <a:buFont typeface="Arial"/>
              <a:buChar char="•"/>
            </a:pPr>
            <a:r>
              <a:rPr lang="en-ZA" sz="2500" dirty="0">
                <a:latin typeface="Aptos" panose="020B0004020202020204" pitchFamily="34" charset="0"/>
                <a:ea typeface="Open Sans" panose="020B0606030504020204" pitchFamily="34" charset="0"/>
                <a:cs typeface="Open Sans" panose="020B0606030504020204" pitchFamily="34" charset="0"/>
              </a:rPr>
              <a:t>Custo </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de capital</a:t>
            </a:r>
            <a:r>
              <a:rPr lang="en-ZA" sz="2500" dirty="0">
                <a:latin typeface="Aptos" panose="020B0004020202020204" pitchFamily="34" charset="0"/>
                <a:ea typeface="Open Sans" panose="020B0606030504020204" pitchFamily="34" charset="0"/>
                <a:cs typeface="Open Sans" panose="020B0606030504020204" pitchFamily="34" charset="0"/>
              </a:rPr>
              <a:t>: 173 USD/kW</a:t>
            </a:r>
          </a:p>
          <a:p>
            <a:pPr marL="342900" indent="-342900">
              <a:spcAft>
                <a:spcPts val="1200"/>
              </a:spcAft>
              <a:buFont typeface="Arial"/>
              <a:buChar char="•"/>
            </a:pPr>
            <a:r>
              <a:rPr lang="en-ZA" sz="2500" dirty="0">
                <a:latin typeface="Aptos" panose="020B0004020202020204" pitchFamily="34" charset="0"/>
                <a:ea typeface="Open Sans" panose="020B0606030504020204" pitchFamily="34" charset="0"/>
                <a:cs typeface="Open Sans" panose="020B0606030504020204" pitchFamily="34" charset="0"/>
              </a:rPr>
              <a:t>Custo </a:t>
            </a: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fixo</a:t>
            </a:r>
            <a:r>
              <a:rPr lang="en-ZA" sz="2500" dirty="0">
                <a:latin typeface="Aptos" panose="020B0004020202020204" pitchFamily="34" charset="0"/>
                <a:ea typeface="Open Sans" panose="020B0606030504020204" pitchFamily="34" charset="0"/>
                <a:cs typeface="Open Sans" panose="020B0606030504020204" pitchFamily="34" charset="0"/>
              </a:rPr>
              <a:t>: 0 USD/kW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Capacidade residual: 725 MW</a:t>
            </a:r>
          </a:p>
          <a:p>
            <a:pPr marL="342900" indent="-342900">
              <a:spcAft>
                <a:spcPts val="1200"/>
              </a:spcAft>
              <a:buFont typeface="Arial"/>
              <a:buChar char="•"/>
            </a:pPr>
            <a:r>
              <a:rPr lang="en-ZA" sz="2500" dirty="0">
                <a:solidFill>
                  <a:srgbClr val="000000"/>
                </a:solidFill>
                <a:latin typeface="Aptos" panose="020B0004020202020204" pitchFamily="34" charset="0"/>
                <a:ea typeface="Open Sans" panose="020B0606030504020204" pitchFamily="34" charset="0"/>
                <a:cs typeface="Open Sans" panose="020B0606030504020204" pitchFamily="34" charset="0"/>
              </a:rPr>
              <a:t>Vida útil operacional: 19 anos</a:t>
            </a:r>
          </a:p>
        </p:txBody>
      </p:sp>
      <p:sp>
        <p:nvSpPr>
          <p:cNvPr id="4" name="Rectangle 3">
            <a:extLst>
              <a:ext uri="{FF2B5EF4-FFF2-40B4-BE49-F238E27FC236}">
                <a16:creationId xmlns:a16="http://schemas.microsoft.com/office/drawing/2014/main" id="{641371B2-D617-B0EE-634B-5437A9BD3861}"/>
              </a:ext>
            </a:extLst>
          </p:cNvPr>
          <p:cNvSpPr/>
          <p:nvPr/>
        </p:nvSpPr>
        <p:spPr>
          <a:xfrm>
            <a:off x="6972603" y="2716072"/>
            <a:ext cx="2591758" cy="583508"/>
          </a:xfrm>
          <a:prstGeom prst="rect">
            <a:avLst/>
          </a:prstGeom>
          <a:noFill/>
          <a:ln w="3810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err="1">
                <a:solidFill>
                  <a:sysClr val="windowText" lastClr="000000"/>
                </a:solidFill>
              </a:rPr>
              <a:t>Fogão </a:t>
            </a:r>
            <a:r>
              <a:rPr lang="es-CO" sz="1800" dirty="0">
                <a:solidFill>
                  <a:sysClr val="windowText" lastClr="000000"/>
                </a:solidFill>
              </a:rPr>
              <a:t>a gás natural</a:t>
            </a:r>
          </a:p>
        </p:txBody>
      </p:sp>
      <p:cxnSp>
        <p:nvCxnSpPr>
          <p:cNvPr id="7" name="Straight Arrow Connector 6">
            <a:extLst>
              <a:ext uri="{FF2B5EF4-FFF2-40B4-BE49-F238E27FC236}">
                <a16:creationId xmlns:a16="http://schemas.microsoft.com/office/drawing/2014/main" id="{CB766903-EACB-98CF-B1BF-0AFD396637EA}"/>
              </a:ext>
            </a:extLst>
          </p:cNvPr>
          <p:cNvCxnSpPr>
            <a:cxnSpLocks/>
            <a:stCxn id="4" idx="3"/>
          </p:cNvCxnSpPr>
          <p:nvPr/>
        </p:nvCxnSpPr>
        <p:spPr>
          <a:xfrm>
            <a:off x="9564361" y="3007826"/>
            <a:ext cx="851530"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DACC1F82-FF2A-3BD2-6458-2DA8BE532ABB}"/>
              </a:ext>
            </a:extLst>
          </p:cNvPr>
          <p:cNvSpPr/>
          <p:nvPr/>
        </p:nvSpPr>
        <p:spPr>
          <a:xfrm>
            <a:off x="6972603" y="3822621"/>
            <a:ext cx="2591758" cy="583508"/>
          </a:xfrm>
          <a:prstGeom prst="rect">
            <a:avLst/>
          </a:prstGeom>
          <a:noFill/>
          <a:ln w="38100">
            <a:solidFill>
              <a:schemeClr val="accent6">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CO" sz="1800" dirty="0">
                <a:solidFill>
                  <a:sysClr val="windowText" lastClr="000000"/>
                </a:solidFill>
              </a:rPr>
              <a:t>DEMRESCKNNGS</a:t>
            </a:r>
          </a:p>
        </p:txBody>
      </p:sp>
      <p:cxnSp>
        <p:nvCxnSpPr>
          <p:cNvPr id="9" name="Straight Arrow Connector 8">
            <a:extLst>
              <a:ext uri="{FF2B5EF4-FFF2-40B4-BE49-F238E27FC236}">
                <a16:creationId xmlns:a16="http://schemas.microsoft.com/office/drawing/2014/main" id="{CBCD08B8-26C1-8331-70D7-ABA3003648CF}"/>
              </a:ext>
            </a:extLst>
          </p:cNvPr>
          <p:cNvCxnSpPr>
            <a:cxnSpLocks/>
            <a:stCxn id="8" idx="3"/>
          </p:cNvCxnSpPr>
          <p:nvPr/>
        </p:nvCxnSpPr>
        <p:spPr>
          <a:xfrm>
            <a:off x="9564361" y="4114375"/>
            <a:ext cx="880105" cy="0"/>
          </a:xfrm>
          <a:prstGeom prst="straightConnector1">
            <a:avLst/>
          </a:prstGeom>
          <a:ln w="38100">
            <a:solidFill>
              <a:srgbClr val="CCCC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52474422-C2EA-231F-4681-D0A95C50793D}"/>
              </a:ext>
            </a:extLst>
          </p:cNvPr>
          <p:cNvSpPr txBox="1"/>
          <p:nvPr/>
        </p:nvSpPr>
        <p:spPr>
          <a:xfrm>
            <a:off x="9966929" y="2502440"/>
            <a:ext cx="1256859" cy="646331"/>
          </a:xfrm>
          <a:prstGeom prst="rect">
            <a:avLst/>
          </a:prstGeom>
          <a:noFill/>
        </p:spPr>
        <p:txBody>
          <a:bodyPr wrap="square" rtlCol="0">
            <a:spAutoFit/>
          </a:bodyPr>
          <a:lstStyle/>
          <a:p>
            <a:pPr algn="ctr"/>
            <a:r>
              <a:rPr lang="es-CO" sz="1800" dirty="0" err="1"/>
              <a:t>Demanda de cozimento</a:t>
            </a:r>
            <a:endParaRPr lang="es-CO" sz="1800" dirty="0"/>
          </a:p>
        </p:txBody>
      </p:sp>
      <p:cxnSp>
        <p:nvCxnSpPr>
          <p:cNvPr id="11" name="Straight Arrow Connector 10">
            <a:extLst>
              <a:ext uri="{FF2B5EF4-FFF2-40B4-BE49-F238E27FC236}">
                <a16:creationId xmlns:a16="http://schemas.microsoft.com/office/drawing/2014/main" id="{E6CF2440-CF73-C9BA-3480-9DCC1B02749D}"/>
              </a:ext>
            </a:extLst>
          </p:cNvPr>
          <p:cNvCxnSpPr>
            <a:cxnSpLocks/>
          </p:cNvCxnSpPr>
          <p:nvPr/>
        </p:nvCxnSpPr>
        <p:spPr>
          <a:xfrm>
            <a:off x="6088694" y="3036864"/>
            <a:ext cx="851530" cy="0"/>
          </a:xfrm>
          <a:prstGeom prst="straightConnector1">
            <a:avLst/>
          </a:prstGeom>
          <a:ln w="38100">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24883CAE-84E6-3C9C-80FA-0A6722539D35}"/>
              </a:ext>
            </a:extLst>
          </p:cNvPr>
          <p:cNvCxnSpPr>
            <a:cxnSpLocks/>
          </p:cNvCxnSpPr>
          <p:nvPr/>
        </p:nvCxnSpPr>
        <p:spPr>
          <a:xfrm>
            <a:off x="6088694" y="4143413"/>
            <a:ext cx="880105" cy="0"/>
          </a:xfrm>
          <a:prstGeom prst="straightConnector1">
            <a:avLst/>
          </a:prstGeom>
          <a:ln w="38100">
            <a:solidFill>
              <a:schemeClr val="accent6">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D7FA21A-7E8D-A1C8-2C1C-D20666E55CBF}"/>
              </a:ext>
            </a:extLst>
          </p:cNvPr>
          <p:cNvSpPr txBox="1"/>
          <p:nvPr/>
        </p:nvSpPr>
        <p:spPr>
          <a:xfrm>
            <a:off x="5237164" y="2552790"/>
            <a:ext cx="1618465" cy="369332"/>
          </a:xfrm>
          <a:prstGeom prst="rect">
            <a:avLst/>
          </a:prstGeom>
          <a:noFill/>
        </p:spPr>
        <p:txBody>
          <a:bodyPr wrap="square" rtlCol="0">
            <a:spAutoFit/>
          </a:bodyPr>
          <a:lstStyle/>
          <a:p>
            <a:r>
              <a:rPr lang="es-CO" sz="1800" dirty="0"/>
              <a:t>Gás natural</a:t>
            </a:r>
          </a:p>
        </p:txBody>
      </p:sp>
      <p:sp>
        <p:nvSpPr>
          <p:cNvPr id="15" name="TextBox 14">
            <a:extLst>
              <a:ext uri="{FF2B5EF4-FFF2-40B4-BE49-F238E27FC236}">
                <a16:creationId xmlns:a16="http://schemas.microsoft.com/office/drawing/2014/main" id="{C61E6197-2D8B-504E-3AB0-92D99A09C188}"/>
              </a:ext>
            </a:extLst>
          </p:cNvPr>
          <p:cNvSpPr txBox="1"/>
          <p:nvPr/>
        </p:nvSpPr>
        <p:spPr>
          <a:xfrm>
            <a:off x="9818673" y="3629429"/>
            <a:ext cx="1256859" cy="369332"/>
          </a:xfrm>
          <a:prstGeom prst="rect">
            <a:avLst/>
          </a:prstGeom>
          <a:noFill/>
        </p:spPr>
        <p:txBody>
          <a:bodyPr wrap="square" rtlCol="0">
            <a:spAutoFit/>
          </a:bodyPr>
          <a:lstStyle/>
          <a:p>
            <a:pPr algn="ctr"/>
            <a:r>
              <a:rPr lang="es-CO" sz="1800" dirty="0"/>
              <a:t>RESCKN</a:t>
            </a:r>
          </a:p>
        </p:txBody>
      </p:sp>
      <p:sp>
        <p:nvSpPr>
          <p:cNvPr id="16" name="TextBox 15">
            <a:extLst>
              <a:ext uri="{FF2B5EF4-FFF2-40B4-BE49-F238E27FC236}">
                <a16:creationId xmlns:a16="http://schemas.microsoft.com/office/drawing/2014/main" id="{1A814187-2315-A57C-F2F6-11F8F41629A3}"/>
              </a:ext>
            </a:extLst>
          </p:cNvPr>
          <p:cNvSpPr txBox="1"/>
          <p:nvPr/>
        </p:nvSpPr>
        <p:spPr>
          <a:xfrm>
            <a:off x="5772150" y="3665217"/>
            <a:ext cx="1065713" cy="369332"/>
          </a:xfrm>
          <a:prstGeom prst="rect">
            <a:avLst/>
          </a:prstGeom>
          <a:noFill/>
        </p:spPr>
        <p:txBody>
          <a:bodyPr wrap="square" rtlCol="0">
            <a:spAutoFit/>
          </a:bodyPr>
          <a:lstStyle/>
          <a:p>
            <a:r>
              <a:rPr lang="es-CO" sz="1800" dirty="0"/>
              <a:t>NGS</a:t>
            </a:r>
          </a:p>
        </p:txBody>
      </p:sp>
      <p:sp>
        <p:nvSpPr>
          <p:cNvPr id="18" name="TextBox 17">
            <a:extLst>
              <a:ext uri="{FF2B5EF4-FFF2-40B4-BE49-F238E27FC236}">
                <a16:creationId xmlns:a16="http://schemas.microsoft.com/office/drawing/2014/main" id="{2CFA3A11-1B85-8A81-8DDE-508F3A260054}"/>
              </a:ext>
            </a:extLst>
          </p:cNvPr>
          <p:cNvSpPr txBox="1"/>
          <p:nvPr/>
        </p:nvSpPr>
        <p:spPr>
          <a:xfrm>
            <a:off x="5027496" y="4777644"/>
            <a:ext cx="6093618" cy="1354217"/>
          </a:xfrm>
          <a:prstGeom prst="rect">
            <a:avLst/>
          </a:prstGeom>
          <a:noFill/>
        </p:spPr>
        <p:txBody>
          <a:bodyPr wrap="square">
            <a:spAutoFit/>
          </a:bodyPr>
          <a:lstStyle/>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Se a eficiência for de </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41% </a:t>
            </a:r>
            <a:r>
              <a:rPr lang="en-ZA" sz="2400" dirty="0">
                <a:latin typeface="Aptos" panose="020B0004020202020204" pitchFamily="34" charset="0"/>
                <a:ea typeface="Open Sans" panose="020B0606030504020204" pitchFamily="34" charset="0"/>
                <a:cs typeface="Open Sans" panose="020B0606030504020204" pitchFamily="34" charset="0"/>
              </a:rPr>
              <a:t>e o índice de atividade de saída (RESCKN) for 1:</a:t>
            </a:r>
          </a:p>
          <a:p>
            <a:pPr algn="ctr">
              <a:spcAft>
                <a:spcPts val="1200"/>
              </a:spcAft>
            </a:pPr>
            <a:r>
              <a:rPr lang="en-ZA" sz="2400" dirty="0">
                <a:latin typeface="Aptos" panose="020B0004020202020204" pitchFamily="34" charset="0"/>
                <a:ea typeface="Open Sans" panose="020B0606030504020204" pitchFamily="34" charset="0"/>
                <a:cs typeface="Open Sans" panose="020B0606030504020204" pitchFamily="34" charset="0"/>
              </a:rPr>
              <a:t>Taxa de atividade de entrada = 1/0</a:t>
            </a:r>
            <a:r>
              <a:rPr lang="en-ZA" sz="2400" dirty="0">
                <a:solidFill>
                  <a:schemeClr val="accent2">
                    <a:lumMod val="75000"/>
                  </a:schemeClr>
                </a:solidFill>
                <a:latin typeface="Aptos" panose="020B0004020202020204" pitchFamily="34" charset="0"/>
                <a:ea typeface="Open Sans" panose="020B0606030504020204" pitchFamily="34" charset="0"/>
                <a:cs typeface="Open Sans" panose="020B0606030504020204" pitchFamily="34" charset="0"/>
              </a:rPr>
              <a:t>,41 </a:t>
            </a:r>
            <a:r>
              <a:rPr lang="en-ZA" sz="2400" dirty="0">
                <a:latin typeface="Aptos" panose="020B0004020202020204" pitchFamily="34" charset="0"/>
                <a:ea typeface="Open Sans" panose="020B0606030504020204" pitchFamily="34" charset="0"/>
                <a:cs typeface="Open Sans" panose="020B0606030504020204" pitchFamily="34" charset="0"/>
              </a:rPr>
              <a:t>= 2,44 (NGS) </a:t>
            </a:r>
          </a:p>
        </p:txBody>
      </p:sp>
      <p:pic>
        <p:nvPicPr>
          <p:cNvPr id="14" name="synthesize - 2025-02-14T001625.958">
            <a:hlinkClick r:id="" action="ppaction://media"/>
            <a:extLst>
              <a:ext uri="{FF2B5EF4-FFF2-40B4-BE49-F238E27FC236}">
                <a16:creationId xmlns:a16="http://schemas.microsoft.com/office/drawing/2014/main" id="{14DF75E1-8A30-B859-FBF4-2F56B23F22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147789" y="1047722"/>
            <a:ext cx="1075999" cy="1075999"/>
          </a:xfrm>
          <a:prstGeom prst="rect">
            <a:avLst/>
          </a:prstGeom>
        </p:spPr>
      </p:pic>
    </p:spTree>
    <p:extLst>
      <p:ext uri="{BB962C8B-B14F-4D97-AF65-F5344CB8AC3E}">
        <p14:creationId xmlns:p14="http://schemas.microsoft.com/office/powerpoint/2010/main" val="818979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184"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17</a:t>
            </a:fld>
            <a:endParaRPr lang="sv-SE" sz="1000" b="1" dirty="0">
              <a:solidFill>
                <a:schemeClr val="bg1"/>
              </a:solidFill>
            </a:endParaRPr>
          </a:p>
        </p:txBody>
      </p:sp>
      <p:sp>
        <p:nvSpPr>
          <p:cNvPr id="2" name="Title 10">
            <a:extLst>
              <a:ext uri="{FF2B5EF4-FFF2-40B4-BE49-F238E27FC236}">
                <a16:creationId xmlns:a16="http://schemas.microsoft.com/office/drawing/2014/main" id="{F0E1A02E-5026-3ACB-90A5-2EF8E809B50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11.3 Referências</a:t>
            </a:r>
          </a:p>
        </p:txBody>
      </p:sp>
      <p:sp>
        <p:nvSpPr>
          <p:cNvPr id="4" name="TextBox 3">
            <a:extLst>
              <a:ext uri="{FF2B5EF4-FFF2-40B4-BE49-F238E27FC236}">
                <a16:creationId xmlns:a16="http://schemas.microsoft.com/office/drawing/2014/main" id="{4D081CE5-8E2E-51EC-87FC-840A864B0782}"/>
              </a:ext>
            </a:extLst>
          </p:cNvPr>
          <p:cNvSpPr txBox="1"/>
          <p:nvPr/>
        </p:nvSpPr>
        <p:spPr>
          <a:xfrm>
            <a:off x="887214" y="1783907"/>
            <a:ext cx="10428485" cy="2548455"/>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Quirós-Tortós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Apoio à modelagem de </a:t>
            </a:r>
            <a:r>
              <a:rPr lang="en-GB" sz="2400" kern="100" dirty="0" err="1">
                <a:effectLst/>
                <a:latin typeface="Calibri" panose="020F0502020204030204" pitchFamily="34" charset="0"/>
                <a:ea typeface="Times New Roman" panose="02020603050405020304" pitchFamily="18" charset="0"/>
                <a:cs typeface="Times New Roman" panose="02020603050405020304" pitchFamily="18" charset="0"/>
              </a:rPr>
              <a:t>sistemas</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kern="100" dirty="0" err="1">
                <a:effectLst/>
                <a:latin typeface="Calibri" panose="020F0502020204030204" pitchFamily="34" charset="0"/>
                <a:ea typeface="Times New Roman" panose="02020603050405020304" pitchFamily="18" charset="0"/>
                <a:cs typeface="Times New Roman" panose="02020603050405020304" pitchFamily="18" charset="0"/>
              </a:rPr>
              <a:t>energéticos</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em países em desenvolvimento: Conjunto de dados tecnoeconômicos de energia para modelagem aberta de caminhos de descarbonização na Colômbia.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844592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18</a:t>
            </a:fld>
            <a:endParaRPr lang="sv-SE" sz="1000" b="1" dirty="0">
              <a:solidFill>
                <a:schemeClr val="bg1"/>
              </a:solidFill>
            </a:endParaRPr>
          </a:p>
        </p:txBody>
      </p:sp>
      <p:sp>
        <p:nvSpPr>
          <p:cNvPr id="2" name="Rectangle 1">
            <a:extLst>
              <a:ext uri="{FF2B5EF4-FFF2-40B4-BE49-F238E27FC236}">
                <a16:creationId xmlns:a16="http://schemas.microsoft.com/office/drawing/2014/main" id="{96116928-A60B-6CD9-6E5D-EFC89CAECEB2}"/>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11.4.1 Demanda final de energia </a:t>
            </a:r>
          </a:p>
        </p:txBody>
      </p:sp>
      <p:sp>
        <p:nvSpPr>
          <p:cNvPr id="4" name="Title 10">
            <a:extLst>
              <a:ext uri="{FF2B5EF4-FFF2-40B4-BE49-F238E27FC236}">
                <a16:creationId xmlns:a16="http://schemas.microsoft.com/office/drawing/2014/main" id="{22A55E6F-6414-4C20-5F40-1E958BC81BE4}"/>
              </a:ext>
            </a:extLst>
          </p:cNvPr>
          <p:cNvSpPr txBox="1">
            <a:spLocks/>
          </p:cNvSpPr>
          <p:nvPr/>
        </p:nvSpPr>
        <p:spPr>
          <a:xfrm>
            <a:off x="478593" y="192105"/>
            <a:ext cx="10471349" cy="792082"/>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Estimativa de dados de modelagem </a:t>
            </a:r>
          </a:p>
        </p:txBody>
      </p:sp>
      <p:sp>
        <p:nvSpPr>
          <p:cNvPr id="6" name="TextBox 5">
            <a:extLst>
              <a:ext uri="{FF2B5EF4-FFF2-40B4-BE49-F238E27FC236}">
                <a16:creationId xmlns:a16="http://schemas.microsoft.com/office/drawing/2014/main" id="{92B82030-4228-1B98-72B0-805FA71C9935}"/>
              </a:ext>
            </a:extLst>
          </p:cNvPr>
          <p:cNvSpPr txBox="1"/>
          <p:nvPr/>
        </p:nvSpPr>
        <p:spPr>
          <a:xfrm>
            <a:off x="221415" y="1610048"/>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Exemplo 1: Temos o balanço de energia útil e conhecemos as perdas no consumo</a:t>
            </a:r>
          </a:p>
        </p:txBody>
      </p:sp>
      <p:sp>
        <p:nvSpPr>
          <p:cNvPr id="7" name="TextBox 6">
            <a:extLst>
              <a:ext uri="{FF2B5EF4-FFF2-40B4-BE49-F238E27FC236}">
                <a16:creationId xmlns:a16="http://schemas.microsoft.com/office/drawing/2014/main" id="{9F8C3482-1C81-1B2D-5B14-98E6E8C6AE0E}"/>
              </a:ext>
            </a:extLst>
          </p:cNvPr>
          <p:cNvSpPr txBox="1"/>
          <p:nvPr/>
        </p:nvSpPr>
        <p:spPr>
          <a:xfrm>
            <a:off x="175002" y="4199686"/>
            <a:ext cx="11841995" cy="47705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Exemplo 2: Temos o balanço energético final e conhecemos a eficiência tecnológica</a:t>
            </a:r>
          </a:p>
        </p:txBody>
      </p:sp>
      <p:pic>
        <p:nvPicPr>
          <p:cNvPr id="8" name="Picture 2" descr="Stove - Free electronics icons">
            <a:extLst>
              <a:ext uri="{FF2B5EF4-FFF2-40B4-BE49-F238E27FC236}">
                <a16:creationId xmlns:a16="http://schemas.microsoft.com/office/drawing/2014/main" id="{56EEB7B9-379D-16C2-C7AA-CEE8F9ADACF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CCE1C470-3836-C669-3269-1201783D8087}"/>
              </a:ext>
            </a:extLst>
          </p:cNvPr>
          <p:cNvSpPr/>
          <p:nvPr/>
        </p:nvSpPr>
        <p:spPr>
          <a:xfrm>
            <a:off x="6167239" y="2816857"/>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1" name="TextBox 10">
            <a:extLst>
              <a:ext uri="{FF2B5EF4-FFF2-40B4-BE49-F238E27FC236}">
                <a16:creationId xmlns:a16="http://schemas.microsoft.com/office/drawing/2014/main" id="{3E157CF5-FCCD-4809-BC07-FACDE63E182B}"/>
              </a:ext>
            </a:extLst>
          </p:cNvPr>
          <p:cNvSpPr txBox="1"/>
          <p:nvPr/>
        </p:nvSpPr>
        <p:spPr>
          <a:xfrm>
            <a:off x="1528767" y="2409507"/>
            <a:ext cx="2662629" cy="461665"/>
          </a:xfrm>
          <a:prstGeom prst="rect">
            <a:avLst/>
          </a:prstGeom>
          <a:noFill/>
        </p:spPr>
        <p:txBody>
          <a:bodyPr wrap="square" rtlCol="0">
            <a:spAutoFit/>
          </a:bodyPr>
          <a:lstStyle/>
          <a:p>
            <a:r>
              <a:rPr lang="es-CO" sz="2400" b="1" dirty="0" err="1">
                <a:latin typeface="Aptos" panose="020B0004020202020204" pitchFamily="34" charset="0"/>
              </a:rPr>
              <a:t>Biomassa </a:t>
            </a:r>
            <a:r>
              <a:rPr lang="es-CO" sz="2400" b="1" dirty="0">
                <a:latin typeface="Aptos" panose="020B0004020202020204" pitchFamily="34" charset="0"/>
              </a:rPr>
              <a:t>- 100 PJ</a:t>
            </a:r>
          </a:p>
        </p:txBody>
      </p:sp>
      <p:sp>
        <p:nvSpPr>
          <p:cNvPr id="12" name="TextBox 11">
            <a:extLst>
              <a:ext uri="{FF2B5EF4-FFF2-40B4-BE49-F238E27FC236}">
                <a16:creationId xmlns:a16="http://schemas.microsoft.com/office/drawing/2014/main" id="{2348323A-6C5D-10A7-8704-A6A4E01742A8}"/>
              </a:ext>
            </a:extLst>
          </p:cNvPr>
          <p:cNvSpPr txBox="1"/>
          <p:nvPr/>
        </p:nvSpPr>
        <p:spPr>
          <a:xfrm>
            <a:off x="4680432" y="3655184"/>
            <a:ext cx="2662629" cy="461665"/>
          </a:xfrm>
          <a:prstGeom prst="rect">
            <a:avLst/>
          </a:prstGeom>
          <a:noFill/>
        </p:spPr>
        <p:txBody>
          <a:bodyPr wrap="square" rtlCol="0">
            <a:spAutoFit/>
          </a:bodyPr>
          <a:lstStyle/>
          <a:p>
            <a:r>
              <a:rPr lang="es-CO" sz="2400" b="1" dirty="0" err="1">
                <a:latin typeface="Aptos" panose="020B0004020202020204" pitchFamily="34" charset="0"/>
              </a:rPr>
              <a:t>Perdas</a:t>
            </a:r>
            <a:r>
              <a:rPr lang="es-CO" sz="2400" b="1" dirty="0">
                <a:latin typeface="Aptos" panose="020B0004020202020204" pitchFamily="34" charset="0"/>
              </a:rPr>
              <a:t>: 92%</a:t>
            </a:r>
          </a:p>
        </p:txBody>
      </p:sp>
      <p:sp>
        <p:nvSpPr>
          <p:cNvPr id="13" name="Arrow: Right 12">
            <a:extLst>
              <a:ext uri="{FF2B5EF4-FFF2-40B4-BE49-F238E27FC236}">
                <a16:creationId xmlns:a16="http://schemas.microsoft.com/office/drawing/2014/main" id="{7D7C2C7A-99E7-42EB-349F-21655BB0F741}"/>
              </a:ext>
            </a:extLst>
          </p:cNvPr>
          <p:cNvSpPr/>
          <p:nvPr/>
        </p:nvSpPr>
        <p:spPr>
          <a:xfrm>
            <a:off x="2930709" y="2794350"/>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4" name="TextBox 13">
            <a:extLst>
              <a:ext uri="{FF2B5EF4-FFF2-40B4-BE49-F238E27FC236}">
                <a16:creationId xmlns:a16="http://schemas.microsoft.com/office/drawing/2014/main" id="{82EB6DC3-3178-881E-CA0B-8A499CBA87CC}"/>
              </a:ext>
            </a:extLst>
          </p:cNvPr>
          <p:cNvSpPr txBox="1"/>
          <p:nvPr/>
        </p:nvSpPr>
        <p:spPr>
          <a:xfrm>
            <a:off x="6656766" y="2410005"/>
            <a:ext cx="4493834" cy="461665"/>
          </a:xfrm>
          <a:prstGeom prst="rect">
            <a:avLst/>
          </a:prstGeom>
          <a:noFill/>
        </p:spPr>
        <p:txBody>
          <a:bodyPr wrap="square" rtlCol="0">
            <a:spAutoFit/>
          </a:bodyPr>
          <a:lstStyle/>
          <a:p>
            <a:r>
              <a:rPr lang="es-CO" sz="2400" b="1" dirty="0" err="1">
                <a:latin typeface="Aptos" panose="020B0004020202020204" pitchFamily="34" charset="0"/>
              </a:rPr>
              <a:t>Demanda de cozimento </a:t>
            </a:r>
            <a:r>
              <a:rPr lang="es-CO" sz="2400" b="1" dirty="0">
                <a:latin typeface="Aptos" panose="020B0004020202020204" pitchFamily="34" charset="0"/>
              </a:rPr>
              <a:t>- 8 PJ</a:t>
            </a:r>
          </a:p>
        </p:txBody>
      </p:sp>
      <p:pic>
        <p:nvPicPr>
          <p:cNvPr id="15" name="Picture 2" descr="Stove - Free electronics icons">
            <a:extLst>
              <a:ext uri="{FF2B5EF4-FFF2-40B4-BE49-F238E27FC236}">
                <a16:creationId xmlns:a16="http://schemas.microsoft.com/office/drawing/2014/main" id="{B1FECF04-4D48-8874-AC3F-5AFE05E43A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1556" y="4784538"/>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16" name="Arrow: Right 15">
            <a:extLst>
              <a:ext uri="{FF2B5EF4-FFF2-40B4-BE49-F238E27FC236}">
                <a16:creationId xmlns:a16="http://schemas.microsoft.com/office/drawing/2014/main" id="{68ABF553-8752-63D6-EB9B-271A761BB596}"/>
              </a:ext>
            </a:extLst>
          </p:cNvPr>
          <p:cNvSpPr/>
          <p:nvPr/>
        </p:nvSpPr>
        <p:spPr>
          <a:xfrm>
            <a:off x="6167239" y="5227688"/>
            <a:ext cx="2057400" cy="477054"/>
          </a:xfrm>
          <a:prstGeom prst="rightArrow">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17" name="TextBox 16">
            <a:extLst>
              <a:ext uri="{FF2B5EF4-FFF2-40B4-BE49-F238E27FC236}">
                <a16:creationId xmlns:a16="http://schemas.microsoft.com/office/drawing/2014/main" id="{1FCA8895-D61E-4394-75CC-529F4097311A}"/>
              </a:ext>
            </a:extLst>
          </p:cNvPr>
          <p:cNvSpPr txBox="1"/>
          <p:nvPr/>
        </p:nvSpPr>
        <p:spPr>
          <a:xfrm>
            <a:off x="1528767" y="4820338"/>
            <a:ext cx="2662629" cy="461665"/>
          </a:xfrm>
          <a:prstGeom prst="rect">
            <a:avLst/>
          </a:prstGeom>
          <a:noFill/>
        </p:spPr>
        <p:txBody>
          <a:bodyPr wrap="square" rtlCol="0">
            <a:spAutoFit/>
          </a:bodyPr>
          <a:lstStyle/>
          <a:p>
            <a:r>
              <a:rPr lang="es-CO" sz="2400" b="1" dirty="0" err="1">
                <a:latin typeface="Aptos" panose="020B0004020202020204" pitchFamily="34" charset="0"/>
              </a:rPr>
              <a:t>Biomassa </a:t>
            </a:r>
            <a:r>
              <a:rPr lang="es-CO" sz="2400" b="1" dirty="0">
                <a:latin typeface="Aptos" panose="020B0004020202020204" pitchFamily="34" charset="0"/>
              </a:rPr>
              <a:t>- 48 PJ</a:t>
            </a:r>
          </a:p>
        </p:txBody>
      </p:sp>
      <p:sp>
        <p:nvSpPr>
          <p:cNvPr id="18" name="TextBox 17">
            <a:extLst>
              <a:ext uri="{FF2B5EF4-FFF2-40B4-BE49-F238E27FC236}">
                <a16:creationId xmlns:a16="http://schemas.microsoft.com/office/drawing/2014/main" id="{29C2367E-A164-CEFD-2D55-1E77ADDDE8A4}"/>
              </a:ext>
            </a:extLst>
          </p:cNvPr>
          <p:cNvSpPr txBox="1"/>
          <p:nvPr/>
        </p:nvSpPr>
        <p:spPr>
          <a:xfrm>
            <a:off x="3959409" y="6067078"/>
            <a:ext cx="3828336" cy="461665"/>
          </a:xfrm>
          <a:prstGeom prst="rect">
            <a:avLst/>
          </a:prstGeom>
          <a:noFill/>
        </p:spPr>
        <p:txBody>
          <a:bodyPr wrap="square" rtlCol="0">
            <a:spAutoFit/>
          </a:bodyPr>
          <a:lstStyle/>
          <a:p>
            <a:r>
              <a:rPr lang="es-CO" sz="2400" b="1" dirty="0" err="1">
                <a:latin typeface="Aptos" panose="020B0004020202020204" pitchFamily="34" charset="0"/>
              </a:rPr>
              <a:t>Eficiência </a:t>
            </a:r>
            <a:r>
              <a:rPr lang="es-CO" sz="2400" b="1" dirty="0">
                <a:latin typeface="Aptos" panose="020B0004020202020204" pitchFamily="34" charset="0"/>
              </a:rPr>
              <a:t>padrão: 5%</a:t>
            </a:r>
          </a:p>
        </p:txBody>
      </p:sp>
      <p:sp>
        <p:nvSpPr>
          <p:cNvPr id="19" name="Arrow: Right 18">
            <a:extLst>
              <a:ext uri="{FF2B5EF4-FFF2-40B4-BE49-F238E27FC236}">
                <a16:creationId xmlns:a16="http://schemas.microsoft.com/office/drawing/2014/main" id="{A9002193-0BFA-4202-3C2C-1657961AC9E9}"/>
              </a:ext>
            </a:extLst>
          </p:cNvPr>
          <p:cNvSpPr/>
          <p:nvPr/>
        </p:nvSpPr>
        <p:spPr>
          <a:xfrm>
            <a:off x="2930709" y="5205181"/>
            <a:ext cx="2057400" cy="477054"/>
          </a:xfrm>
          <a:prstGeom prst="rightArrow">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a:p>
        </p:txBody>
      </p:sp>
      <p:sp>
        <p:nvSpPr>
          <p:cNvPr id="20" name="TextBox 19">
            <a:extLst>
              <a:ext uri="{FF2B5EF4-FFF2-40B4-BE49-F238E27FC236}">
                <a16:creationId xmlns:a16="http://schemas.microsoft.com/office/drawing/2014/main" id="{257B638D-2097-0E5D-FE3F-698F41AF81F8}"/>
              </a:ext>
            </a:extLst>
          </p:cNvPr>
          <p:cNvSpPr txBox="1"/>
          <p:nvPr/>
        </p:nvSpPr>
        <p:spPr>
          <a:xfrm>
            <a:off x="6656766" y="4820836"/>
            <a:ext cx="4493834" cy="461665"/>
          </a:xfrm>
          <a:prstGeom prst="rect">
            <a:avLst/>
          </a:prstGeom>
          <a:noFill/>
        </p:spPr>
        <p:txBody>
          <a:bodyPr wrap="square" rtlCol="0">
            <a:spAutoFit/>
          </a:bodyPr>
          <a:lstStyle/>
          <a:p>
            <a:r>
              <a:rPr lang="es-CO" sz="2400" b="1" dirty="0" err="1">
                <a:latin typeface="Aptos" panose="020B0004020202020204" pitchFamily="34" charset="0"/>
              </a:rPr>
              <a:t>Demanda de cozimento </a:t>
            </a:r>
            <a:r>
              <a:rPr lang="es-CO" sz="2400" b="1" dirty="0">
                <a:latin typeface="Aptos" panose="020B0004020202020204" pitchFamily="34" charset="0"/>
              </a:rPr>
              <a:t>- 2,4 PJ</a:t>
            </a:r>
          </a:p>
        </p:txBody>
      </p:sp>
      <p:pic>
        <p:nvPicPr>
          <p:cNvPr id="5" name="synthesize - 2025-02-14T001702.455">
            <a:hlinkClick r:id="" action="ppaction://media"/>
            <a:extLst>
              <a:ext uri="{FF2B5EF4-FFF2-40B4-BE49-F238E27FC236}">
                <a16:creationId xmlns:a16="http://schemas.microsoft.com/office/drawing/2014/main" id="{90E8BE74-09E9-5C44-88D1-3ACED779C8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580893" y="515008"/>
            <a:ext cx="1046156" cy="1046156"/>
          </a:xfrm>
          <a:prstGeom prst="rect">
            <a:avLst/>
          </a:prstGeom>
        </p:spPr>
      </p:pic>
    </p:spTree>
    <p:extLst>
      <p:ext uri="{BB962C8B-B14F-4D97-AF65-F5344CB8AC3E}">
        <p14:creationId xmlns:p14="http://schemas.microsoft.com/office/powerpoint/2010/main" val="142456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07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D03FE63F-E05C-0F8E-2E65-CF9BBBABCDBD}"/>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07A3504-0CE6-F016-8BD1-97B0543FA1BE}"/>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19</a:t>
            </a:fld>
            <a:endParaRPr lang="sv-SE" sz="1000" b="1" dirty="0">
              <a:solidFill>
                <a:schemeClr val="bg1"/>
              </a:solidFill>
            </a:endParaRPr>
          </a:p>
        </p:txBody>
      </p:sp>
      <p:sp>
        <p:nvSpPr>
          <p:cNvPr id="2" name="Rectangle 1">
            <a:extLst>
              <a:ext uri="{FF2B5EF4-FFF2-40B4-BE49-F238E27FC236}">
                <a16:creationId xmlns:a16="http://schemas.microsoft.com/office/drawing/2014/main" id="{F14AE628-7397-109B-D2E6-B1FBB4B48B87}"/>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11.4.2 Custo de capital </a:t>
            </a:r>
          </a:p>
        </p:txBody>
      </p:sp>
      <p:sp>
        <p:nvSpPr>
          <p:cNvPr id="4" name="Title 10">
            <a:extLst>
              <a:ext uri="{FF2B5EF4-FFF2-40B4-BE49-F238E27FC236}">
                <a16:creationId xmlns:a16="http://schemas.microsoft.com/office/drawing/2014/main" id="{186D9A9A-FCB2-0821-0B55-096C8A26F1C7}"/>
              </a:ext>
            </a:extLst>
          </p:cNvPr>
          <p:cNvSpPr txBox="1">
            <a:spLocks/>
          </p:cNvSpPr>
          <p:nvPr/>
        </p:nvSpPr>
        <p:spPr>
          <a:xfrm>
            <a:off x="478593" y="160549"/>
            <a:ext cx="10471349" cy="82363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Estimativa de dados de modelagem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2FCC538-FC20-D6C0-2447-A05FA33B86F5}"/>
                  </a:ext>
                </a:extLst>
              </p:cNvPr>
              <p:cNvSpPr txBox="1"/>
              <p:nvPr/>
            </p:nvSpPr>
            <p:spPr>
              <a:xfrm>
                <a:off x="1050778" y="2772699"/>
                <a:ext cx="9326977" cy="10273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3000" b="0" i="1" smtClean="0">
                          <a:latin typeface="Cambria Math" panose="02040503050406030204" pitchFamily="18" charset="0"/>
                        </a:rPr>
                        <m:t>𝑇𝑒𝑐h𝑛𝑜𝑙𝑜𝑔𝑦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d>
                        <m:dPr>
                          <m:begChr m:val="["/>
                          <m:endChr m:val="]"/>
                          <m:ctrlPr>
                            <a:rPr lang="es-CO" sz="3000" b="0" i="1" smtClean="0">
                              <a:latin typeface="Cambria Math" panose="02040503050406030204" pitchFamily="18" charset="0"/>
                            </a:rPr>
                          </m:ctrlPr>
                        </m:dPr>
                        <m:e>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𝑈𝑆𝐷</m:t>
                              </m:r>
                            </m:num>
                            <m:den>
                              <m:r>
                                <a:rPr lang="es-CO" sz="3000" b="0" i="1" smtClean="0">
                                  <a:latin typeface="Cambria Math" panose="02040503050406030204" pitchFamily="18" charset="0"/>
                                </a:rPr>
                                <m:t>𝑘𝑊</m:t>
                              </m:r>
                            </m:den>
                          </m:f>
                        </m:e>
                      </m:d>
                      <m:r>
                        <a:rPr lang="es-CO" sz="3000" b="0" i="1" smtClean="0">
                          <a:latin typeface="Cambria Math" panose="02040503050406030204" pitchFamily="18" charset="0"/>
                        </a:rPr>
                        <m:t>=</m:t>
                      </m:r>
                      <m:f>
                        <m:fPr>
                          <m:ctrlPr>
                            <a:rPr lang="es-CO" sz="3000" b="0" i="1" smtClean="0">
                              <a:latin typeface="Cambria Math" panose="02040503050406030204" pitchFamily="18" charset="0"/>
                            </a:rPr>
                          </m:ctrlPr>
                        </m:fPr>
                        <m:num>
                          <m:r>
                            <a:rPr lang="es-CO" sz="3000" b="0" i="1" smtClean="0">
                              <a:latin typeface="Cambria Math" panose="02040503050406030204" pitchFamily="18" charset="0"/>
                            </a:rPr>
                            <m:t>𝑈𝑛𝑖𝑡</m:t>
                          </m:r>
                          <m:r>
                            <a:rPr lang="es-CO" sz="3000" b="0" i="1" smtClean="0">
                              <a:latin typeface="Cambria Math" panose="02040503050406030204" pitchFamily="18" charset="0"/>
                            </a:rPr>
                            <m:t> </m:t>
                          </m:r>
                          <m:r>
                            <a:rPr lang="es-CO" sz="3000" b="0" i="1" smtClean="0">
                              <a:latin typeface="Cambria Math" panose="02040503050406030204" pitchFamily="18" charset="0"/>
                            </a:rPr>
                            <m:t>𝑡𝑒𝑐h𝑛𝑜𝑙𝑜𝑔𝑦</m:t>
                          </m:r>
                          <m:r>
                            <a:rPr lang="es-CO" sz="3000" b="0" i="1" smtClean="0">
                              <a:latin typeface="Cambria Math" panose="02040503050406030204" pitchFamily="18" charset="0"/>
                            </a:rPr>
                            <m:t> </m:t>
                          </m:r>
                          <m:r>
                            <a:rPr lang="es-CO" sz="3000" b="0" i="1" smtClean="0">
                              <a:latin typeface="Cambria Math" panose="02040503050406030204" pitchFamily="18" charset="0"/>
                            </a:rPr>
                            <m:t>𝑐𝑜𝑠𝑡</m:t>
                          </m:r>
                          <m:r>
                            <a:rPr lang="es-CO" sz="3000" b="0" i="1" smtClean="0">
                              <a:latin typeface="Cambria Math" panose="02040503050406030204" pitchFamily="18" charset="0"/>
                            </a:rPr>
                            <m:t> [</m:t>
                          </m:r>
                          <m:r>
                            <a:rPr lang="es-CO" sz="3000" b="0" i="1" smtClean="0">
                              <a:latin typeface="Cambria Math" panose="02040503050406030204" pitchFamily="18" charset="0"/>
                            </a:rPr>
                            <m:t>𝑈𝑆𝐷</m:t>
                          </m:r>
                          <m:r>
                            <a:rPr lang="es-CO" sz="3000" b="0" i="1" smtClean="0">
                              <a:latin typeface="Cambria Math" panose="02040503050406030204" pitchFamily="18" charset="0"/>
                            </a:rPr>
                            <m:t>]</m:t>
                          </m:r>
                        </m:num>
                        <m:den>
                          <m:r>
                            <a:rPr lang="es-CO" sz="3000" b="0" i="1" smtClean="0">
                              <a:latin typeface="Cambria Math" panose="02040503050406030204" pitchFamily="18" charset="0"/>
                            </a:rPr>
                            <m:t>𝑃𝑜𝑤𝑒𝑟</m:t>
                          </m:r>
                          <m:r>
                            <a:rPr lang="es-CO" sz="3000" b="0" i="1" smtClean="0">
                              <a:latin typeface="Cambria Math" panose="02040503050406030204" pitchFamily="18" charset="0"/>
                            </a:rPr>
                            <m:t> </m:t>
                          </m:r>
                          <m:r>
                            <a:rPr lang="es-CO" sz="3000" b="0" i="1" smtClean="0">
                              <a:latin typeface="Cambria Math" panose="02040503050406030204" pitchFamily="18" charset="0"/>
                            </a:rPr>
                            <m:t>𝑟𝑎𝑡𝑖𝑛𝑔</m:t>
                          </m:r>
                          <m:r>
                            <a:rPr lang="es-CO" sz="3000" b="0" i="1" smtClean="0">
                              <a:latin typeface="Cambria Math" panose="02040503050406030204" pitchFamily="18" charset="0"/>
                            </a:rPr>
                            <m:t> [</m:t>
                          </m:r>
                          <m:r>
                            <a:rPr lang="es-CO" sz="3000" b="0" i="1" smtClean="0">
                              <a:latin typeface="Cambria Math" panose="02040503050406030204" pitchFamily="18" charset="0"/>
                            </a:rPr>
                            <m:t>𝑘𝑊</m:t>
                          </m:r>
                          <m:r>
                            <a:rPr lang="es-CO" sz="3000" b="0" i="1" smtClean="0">
                              <a:latin typeface="Cambria Math" panose="02040503050406030204" pitchFamily="18" charset="0"/>
                            </a:rPr>
                            <m:t>]</m:t>
                          </m:r>
                        </m:den>
                      </m:f>
                    </m:oMath>
                  </m:oMathPara>
                </a14:m>
                <a:endParaRPr lang="es-CO" sz="3000" dirty="0"/>
              </a:p>
            </p:txBody>
          </p:sp>
        </mc:Choice>
        <mc:Fallback xmlns:p14="http://schemas.microsoft.com/office/powerpoint/2010/main" xmlns:a16="http://schemas.microsoft.com/office/drawing/2014/main" xmlns="">
          <p:sp>
            <p:nvSpPr>
              <p:cNvPr id="5" name="TextBox 4">
                <a:extLst>
                  <a:ext uri="{FF2B5EF4-FFF2-40B4-BE49-F238E27FC236}">
                    <a16:creationId xmlns:a16="http://schemas.microsoft.com/office/drawing/2014/main" id="{02FCC538-FC20-D6C0-2447-A05FA33B86F5}"/>
                  </a:ext>
                </a:extLst>
              </p:cNvPr>
              <p:cNvSpPr txBox="1">
                <a:spLocks noRot="1" noChangeAspect="1" noMove="1" noResize="1" noEditPoints="1" noAdjustHandles="1" noChangeArrowheads="1" noChangeShapeType="1" noTextEdit="1"/>
              </p:cNvSpPr>
              <p:nvPr/>
            </p:nvSpPr>
            <p:spPr>
              <a:xfrm>
                <a:off x="1050778" y="2772699"/>
                <a:ext cx="9326977" cy="1027397"/>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3508907C-CC76-FCC6-A96E-A773D7A89AF2}"/>
              </a:ext>
            </a:extLst>
          </p:cNvPr>
          <p:cNvSpPr txBox="1"/>
          <p:nvPr/>
        </p:nvSpPr>
        <p:spPr>
          <a:xfrm>
            <a:off x="350005" y="4067498"/>
            <a:ext cx="11037133" cy="861774"/>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Exemplo: </a:t>
            </a:r>
            <a:r>
              <a:rPr lang="en-US" sz="2500" dirty="0">
                <a:latin typeface="Aptos" panose="020B0004020202020204" pitchFamily="34" charset="0"/>
                <a:ea typeface="Open Sans" panose="020B0606030504020204" pitchFamily="34" charset="0"/>
                <a:cs typeface="Open Sans" panose="020B0606030504020204" pitchFamily="34" charset="0"/>
              </a:rPr>
              <a:t>Um ar-condicionado custa 450 dólares e tem uma potência nominal de 1800 W. Qual é o custo em dólares por kW?</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10DDFA7F-0277-A8A6-07F4-032BDCF87A1C}"/>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O custo de capital pode ser estimado usando dados sobre preços comerciais unitários e classificações de potência.</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85C8EFAA-B8D0-BC76-9955-A5406744D046}"/>
                  </a:ext>
                </a:extLst>
              </p:cNvPr>
              <p:cNvSpPr txBox="1"/>
              <p:nvPr/>
            </p:nvSpPr>
            <p:spPr>
              <a:xfrm>
                <a:off x="5067862" y="5160090"/>
                <a:ext cx="6254981" cy="85613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𝑇𝑒𝑐h𝑛𝑜𝑙𝑜𝑔𝑦</m:t>
                      </m:r>
                      <m:r>
                        <a:rPr lang="es-CO" sz="2500" b="0" i="1" smtClean="0">
                          <a:latin typeface="Cambria Math" panose="02040503050406030204" pitchFamily="18" charset="0"/>
                        </a:rPr>
                        <m:t> </m:t>
                      </m:r>
                      <m:r>
                        <a:rPr lang="es-CO" sz="2500" b="0" i="1" smtClean="0">
                          <a:latin typeface="Cambria Math" panose="02040503050406030204" pitchFamily="18" charset="0"/>
                        </a:rPr>
                        <m:t>𝑐𝑜𝑠𝑡</m:t>
                      </m:r>
                      <m:r>
                        <a:rPr lang="es-CO" sz="2500" b="0" i="1" smtClean="0">
                          <a:latin typeface="Cambria Math" panose="02040503050406030204" pitchFamily="18" charset="0"/>
                        </a:rPr>
                        <m:t> </m:t>
                      </m:r>
                      <m:d>
                        <m:dPr>
                          <m:begChr m:val="["/>
                          <m:endChr m:val="]"/>
                          <m:ctrlPr>
                            <a:rPr lang="es-CO" sz="2500" b="0" i="1" smtClean="0">
                              <a:latin typeface="Cambria Math" panose="02040503050406030204" pitchFamily="18" charset="0"/>
                            </a:rPr>
                          </m:ctrlPr>
                        </m:dPr>
                        <m:e>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𝑈𝑆𝐷</m:t>
                              </m:r>
                            </m:num>
                            <m:den>
                              <m:r>
                                <a:rPr lang="es-CO" sz="2500" b="0" i="1" smtClean="0">
                                  <a:latin typeface="Cambria Math" panose="02040503050406030204" pitchFamily="18" charset="0"/>
                                </a:rPr>
                                <m:t>𝑘𝑊</m:t>
                              </m:r>
                            </m:den>
                          </m:f>
                        </m:e>
                      </m:d>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450 [</m:t>
                          </m:r>
                          <m:r>
                            <a:rPr lang="es-CO" sz="2500" b="0" i="1" smtClean="0">
                              <a:latin typeface="Cambria Math" panose="02040503050406030204" pitchFamily="18" charset="0"/>
                            </a:rPr>
                            <m:t>𝑈𝑆𝐷</m:t>
                          </m:r>
                          <m:r>
                            <a:rPr lang="es-CO" sz="2500" b="0" i="1" smtClean="0">
                              <a:latin typeface="Cambria Math" panose="02040503050406030204" pitchFamily="18" charset="0"/>
                            </a:rPr>
                            <m:t>]</m:t>
                          </m:r>
                        </m:num>
                        <m:den>
                          <m:r>
                            <a:rPr lang="es-CO" sz="2500" b="0" i="1" smtClean="0">
                              <a:latin typeface="Cambria Math" panose="02040503050406030204" pitchFamily="18" charset="0"/>
                            </a:rPr>
                            <m:t>1.8[</m:t>
                          </m:r>
                          <m:r>
                            <a:rPr lang="es-CO" sz="2500" b="0" i="1" smtClean="0">
                              <a:latin typeface="Cambria Math" panose="02040503050406030204" pitchFamily="18" charset="0"/>
                            </a:rPr>
                            <m:t>𝑘𝑊</m:t>
                          </m:r>
                          <m:r>
                            <a:rPr lang="es-CO" sz="2500" b="0" i="1" smtClean="0">
                              <a:latin typeface="Cambria Math" panose="02040503050406030204" pitchFamily="18" charset="0"/>
                            </a:rPr>
                            <m:t>]</m:t>
                          </m:r>
                        </m:den>
                      </m:f>
                      <m:r>
                        <a:rPr lang="es-CO" sz="2500" b="0" i="1" smtClean="0">
                          <a:latin typeface="Cambria Math" panose="02040503050406030204" pitchFamily="18" charset="0"/>
                        </a:rPr>
                        <m:t>=250</m:t>
                      </m:r>
                    </m:oMath>
                  </m:oMathPara>
                </a14:m>
                <a:endParaRPr lang="es-CO" sz="2500" dirty="0"/>
              </a:p>
            </p:txBody>
          </p:sp>
        </mc:Choice>
        <mc:Fallback xmlns:p14="http://schemas.microsoft.com/office/powerpoint/2010/main" xmlns:a16="http://schemas.microsoft.com/office/drawing/2014/main" xmlns="">
          <p:sp>
            <p:nvSpPr>
              <p:cNvPr id="8" name="TextBox 7">
                <a:extLst>
                  <a:ext uri="{FF2B5EF4-FFF2-40B4-BE49-F238E27FC236}">
                    <a16:creationId xmlns:a16="http://schemas.microsoft.com/office/drawing/2014/main" id="{85C8EFAA-B8D0-BC76-9955-A5406744D046}"/>
                  </a:ext>
                </a:extLst>
              </p:cNvPr>
              <p:cNvSpPr txBox="1">
                <a:spLocks noRot="1" noChangeAspect="1" noMove="1" noResize="1" noEditPoints="1" noAdjustHandles="1" noChangeArrowheads="1" noChangeShapeType="1" noTextEdit="1"/>
              </p:cNvSpPr>
              <p:nvPr/>
            </p:nvSpPr>
            <p:spPr>
              <a:xfrm>
                <a:off x="5067862" y="5160090"/>
                <a:ext cx="6254981" cy="856132"/>
              </a:xfrm>
              <a:prstGeom prst="rect">
                <a:avLst/>
              </a:prstGeom>
              <a:blipFill>
                <a:blip r:embed="rId6"/>
                <a:stretch>
                  <a:fillRect/>
                </a:stretch>
              </a:blipFill>
            </p:spPr>
            <p:txBody>
              <a:bodyPr/>
              <a:lstStyle/>
              <a:p>
                <a:r>
                  <a:rPr lang="es-CO">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1FF9EFA8-7E38-2F11-EFA2-E23A7F412172}"/>
                  </a:ext>
                </a:extLst>
              </p:cNvPr>
              <p:cNvSpPr txBox="1"/>
              <p:nvPr/>
            </p:nvSpPr>
            <p:spPr>
              <a:xfrm>
                <a:off x="184004" y="5222960"/>
                <a:ext cx="3988912" cy="7303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500" b="0" i="1" smtClean="0">
                          <a:latin typeface="Cambria Math" panose="02040503050406030204" pitchFamily="18" charset="0"/>
                        </a:rPr>
                        <m:t>1800 </m:t>
                      </m:r>
                      <m:r>
                        <a:rPr lang="es-CO" sz="2500" b="0" i="1" smtClean="0">
                          <a:latin typeface="Cambria Math" panose="02040503050406030204" pitchFamily="18" charset="0"/>
                        </a:rPr>
                        <m:t>𝑊</m:t>
                      </m:r>
                      <m:r>
                        <a:rPr lang="es-CO" sz="2500" b="0" i="1" smtClean="0">
                          <a:latin typeface="Cambria Math" panose="02040503050406030204" pitchFamily="18" charset="0"/>
                        </a:rPr>
                        <m:t>∗</m:t>
                      </m:r>
                      <m:f>
                        <m:fPr>
                          <m:ctrlPr>
                            <a:rPr lang="es-CO" sz="2500" b="0" i="1" smtClean="0">
                              <a:latin typeface="Cambria Math" panose="02040503050406030204" pitchFamily="18" charset="0"/>
                            </a:rPr>
                          </m:ctrlPr>
                        </m:fPr>
                        <m:num>
                          <m:r>
                            <a:rPr lang="es-CO" sz="2500" b="0" i="1" smtClean="0">
                              <a:latin typeface="Cambria Math" panose="02040503050406030204" pitchFamily="18" charset="0"/>
                            </a:rPr>
                            <m:t>1 </m:t>
                          </m:r>
                          <m:r>
                            <a:rPr lang="es-CO" sz="2500" b="0" i="1" smtClean="0">
                              <a:latin typeface="Cambria Math" panose="02040503050406030204" pitchFamily="18" charset="0"/>
                            </a:rPr>
                            <m:t>𝑘𝑊</m:t>
                          </m:r>
                        </m:num>
                        <m:den>
                          <m:r>
                            <a:rPr lang="es-CO" sz="2500" b="0" i="1" smtClean="0">
                              <a:latin typeface="Cambria Math" panose="02040503050406030204" pitchFamily="18" charset="0"/>
                            </a:rPr>
                            <m:t>1000 </m:t>
                          </m:r>
                          <m:r>
                            <a:rPr lang="es-CO" sz="2500" b="0" i="1" smtClean="0">
                              <a:latin typeface="Cambria Math" panose="02040503050406030204" pitchFamily="18" charset="0"/>
                            </a:rPr>
                            <m:t>𝑊</m:t>
                          </m:r>
                        </m:den>
                      </m:f>
                      <m:r>
                        <a:rPr lang="es-CO" sz="2500" b="0" i="1" smtClean="0">
                          <a:latin typeface="Cambria Math" panose="02040503050406030204" pitchFamily="18" charset="0"/>
                        </a:rPr>
                        <m:t>=1.8 </m:t>
                      </m:r>
                      <m:r>
                        <a:rPr lang="es-CO" sz="2500" b="0" i="1" smtClean="0">
                          <a:latin typeface="Cambria Math" panose="02040503050406030204" pitchFamily="18" charset="0"/>
                        </a:rPr>
                        <m:t>𝑘𝑊</m:t>
                      </m:r>
                    </m:oMath>
                  </m:oMathPara>
                </a14:m>
                <a:endParaRPr lang="es-CO" sz="2500" dirty="0"/>
              </a:p>
            </p:txBody>
          </p:sp>
        </mc:Choice>
        <mc:Fallback xmlns:p14="http://schemas.microsoft.com/office/powerpoint/2010/main" xmlns:a16="http://schemas.microsoft.com/office/drawing/2014/main" xmlns="">
          <p:sp>
            <p:nvSpPr>
              <p:cNvPr id="9" name="TextBox 8">
                <a:extLst>
                  <a:ext uri="{FF2B5EF4-FFF2-40B4-BE49-F238E27FC236}">
                    <a16:creationId xmlns:a16="http://schemas.microsoft.com/office/drawing/2014/main" id="{1FF9EFA8-7E38-2F11-EFA2-E23A7F412172}"/>
                  </a:ext>
                </a:extLst>
              </p:cNvPr>
              <p:cNvSpPr txBox="1">
                <a:spLocks noRot="1" noChangeAspect="1" noMove="1" noResize="1" noEditPoints="1" noAdjustHandles="1" noChangeArrowheads="1" noChangeShapeType="1" noTextEdit="1"/>
              </p:cNvSpPr>
              <p:nvPr/>
            </p:nvSpPr>
            <p:spPr>
              <a:xfrm>
                <a:off x="184004" y="5222960"/>
                <a:ext cx="3988912" cy="730393"/>
              </a:xfrm>
              <a:prstGeom prst="rect">
                <a:avLst/>
              </a:prstGeom>
              <a:blipFill>
                <a:blip r:embed="rId7"/>
                <a:stretch>
                  <a:fillRect/>
                </a:stretch>
              </a:blipFill>
            </p:spPr>
            <p:txBody>
              <a:bodyPr/>
              <a:lstStyle/>
              <a:p>
                <a:r>
                  <a:rPr lang="es-CO">
                    <a:noFill/>
                  </a:rPr>
                  <a:t> </a:t>
                </a:r>
              </a:p>
            </p:txBody>
          </p:sp>
        </mc:Fallback>
      </mc:AlternateContent>
      <p:pic>
        <p:nvPicPr>
          <p:cNvPr id="10" name="synthesize - 2025-02-14T001738.773">
            <a:hlinkClick r:id="" action="ppaction://media"/>
            <a:extLst>
              <a:ext uri="{FF2B5EF4-FFF2-40B4-BE49-F238E27FC236}">
                <a16:creationId xmlns:a16="http://schemas.microsoft.com/office/drawing/2014/main" id="{490F0F0D-878B-1E45-C95E-B3CE64ADAD9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509689" y="393757"/>
            <a:ext cx="1180860" cy="1180860"/>
          </a:xfrm>
          <a:prstGeom prst="rect">
            <a:avLst/>
          </a:prstGeom>
        </p:spPr>
      </p:pic>
    </p:spTree>
    <p:extLst>
      <p:ext uri="{BB962C8B-B14F-4D97-AF65-F5344CB8AC3E}">
        <p14:creationId xmlns:p14="http://schemas.microsoft.com/office/powerpoint/2010/main" val="963372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73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a:t>
            </a:fld>
            <a:endParaRPr lang="sv-SE" sz="1000" b="1" dirty="0">
              <a:solidFill>
                <a:schemeClr val="bg1"/>
              </a:solidFill>
            </a:endParaRPr>
          </a:p>
        </p:txBody>
      </p:sp>
      <p:sp>
        <p:nvSpPr>
          <p:cNvPr id="5" name="Title 10">
            <a:extLst>
              <a:ext uri="{FF2B5EF4-FFF2-40B4-BE49-F238E27FC236}">
                <a16:creationId xmlns:a16="http://schemas.microsoft.com/office/drawing/2014/main" id="{B4A765C4-7338-2C9C-C72A-6128B696AC2A}"/>
              </a:ext>
            </a:extLst>
          </p:cNvPr>
          <p:cNvSpPr txBox="1">
            <a:spLocks/>
          </p:cNvSpPr>
          <p:nvPr/>
        </p:nvSpPr>
        <p:spPr>
          <a:xfrm>
            <a:off x="835428" y="635000"/>
            <a:ext cx="8219671" cy="773048"/>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dirty="0" err="1">
                <a:latin typeface="Open Sans"/>
              </a:rPr>
              <a:t>Resultados</a:t>
            </a:r>
            <a:r>
              <a:rPr lang="en-GB" sz="4400" dirty="0">
                <a:latin typeface="Open Sans"/>
              </a:rPr>
              <a:t> de </a:t>
            </a:r>
            <a:r>
              <a:rPr lang="en-GB" sz="4400" dirty="0" err="1">
                <a:latin typeface="Open Sans"/>
              </a:rPr>
              <a:t>aprendizagem</a:t>
            </a:r>
            <a:endParaRPr lang="en-GB" sz="4400" dirty="0">
              <a:latin typeface="Open Sans"/>
            </a:endParaRPr>
          </a:p>
        </p:txBody>
      </p:sp>
      <p:sp>
        <p:nvSpPr>
          <p:cNvPr id="6" name="Content Placeholder 13">
            <a:extLst>
              <a:ext uri="{FF2B5EF4-FFF2-40B4-BE49-F238E27FC236}">
                <a16:creationId xmlns:a16="http://schemas.microsoft.com/office/drawing/2014/main" id="{7898B265-18EB-84FA-C945-87B330A9D067}"/>
              </a:ext>
            </a:extLst>
          </p:cNvPr>
          <p:cNvSpPr txBox="1">
            <a:spLocks/>
          </p:cNvSpPr>
          <p:nvPr/>
        </p:nvSpPr>
        <p:spPr>
          <a:xfrm>
            <a:off x="835428" y="1786512"/>
            <a:ext cx="9751610" cy="4228526"/>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00000"/>
              </a:lnSpc>
              <a:spcBef>
                <a:spcPts val="1000"/>
              </a:spcBef>
            </a:pPr>
            <a:r>
              <a:rPr lang="en-GB" sz="2400" b="1" dirty="0">
                <a:solidFill>
                  <a:schemeClr val="accent5">
                    <a:lumMod val="60000"/>
                    <a:lumOff val="40000"/>
                  </a:schemeClr>
                </a:solidFill>
                <a:latin typeface="Open Sans"/>
                <a:ea typeface="+mn-lt"/>
                <a:cs typeface="+mn-lt"/>
              </a:rPr>
              <a:t>Ao final </a:t>
            </a:r>
            <a:r>
              <a:rPr lang="en-GB" sz="2400" b="1" dirty="0" err="1">
                <a:solidFill>
                  <a:schemeClr val="accent5">
                    <a:lumMod val="60000"/>
                    <a:lumOff val="40000"/>
                  </a:schemeClr>
                </a:solidFill>
                <a:latin typeface="Open Sans"/>
                <a:ea typeface="+mn-lt"/>
                <a:cs typeface="+mn-lt"/>
              </a:rPr>
              <a:t>desta</a:t>
            </a:r>
            <a:r>
              <a:rPr lang="en-GB" sz="2400" b="1" dirty="0">
                <a:solidFill>
                  <a:schemeClr val="accent5">
                    <a:lumMod val="60000"/>
                    <a:lumOff val="40000"/>
                  </a:schemeClr>
                </a:solidFill>
                <a:latin typeface="Open Sans"/>
                <a:ea typeface="+mn-lt"/>
                <a:cs typeface="+mn-lt"/>
              </a:rPr>
              <a:t> aula, </a:t>
            </a:r>
            <a:r>
              <a:rPr lang="en-GB" sz="2400" b="1" dirty="0" err="1">
                <a:solidFill>
                  <a:schemeClr val="accent5">
                    <a:lumMod val="60000"/>
                    <a:lumOff val="40000"/>
                  </a:schemeClr>
                </a:solidFill>
                <a:latin typeface="Open Sans"/>
                <a:ea typeface="+mn-lt"/>
                <a:cs typeface="+mn-lt"/>
              </a:rPr>
              <a:t>terá</a:t>
            </a:r>
            <a:r>
              <a:rPr lang="en-GB" sz="2400" b="1" dirty="0">
                <a:solidFill>
                  <a:schemeClr val="accent5">
                    <a:lumMod val="60000"/>
                    <a:lumOff val="40000"/>
                  </a:schemeClr>
                </a:solidFill>
                <a:latin typeface="Open Sans"/>
                <a:ea typeface="+mn-lt"/>
                <a:cs typeface="+mn-lt"/>
              </a:rPr>
              <a:t>:</a:t>
            </a:r>
            <a:endParaRPr lang="en-US" sz="2400" b="1" dirty="0">
              <a:solidFill>
                <a:schemeClr val="accent5">
                  <a:lumMod val="60000"/>
                  <a:lumOff val="40000"/>
                </a:schemeClr>
              </a:solidFill>
              <a:latin typeface="Open Sans"/>
              <a:cs typeface="Calibri" panose="020F0502020204030204"/>
            </a:endParaRPr>
          </a:p>
          <a:p>
            <a:pPr>
              <a:spcBef>
                <a:spcPts val="1000"/>
              </a:spcBef>
            </a:pPr>
            <a:r>
              <a:rPr lang="en-GB" sz="2400" dirty="0">
                <a:latin typeface="Open Sans"/>
                <a:ea typeface="+mn-lt"/>
                <a:cs typeface="+mn-lt"/>
              </a:rPr>
              <a:t>ILO1: </a:t>
            </a:r>
            <a:r>
              <a:rPr lang="en-GB" sz="2400" dirty="0" err="1">
                <a:latin typeface="Open Sans"/>
                <a:ea typeface="+mn-lt"/>
                <a:cs typeface="+mn-lt"/>
              </a:rPr>
              <a:t>Aprendido</a:t>
            </a:r>
            <a:r>
              <a:rPr lang="en-GB" sz="2400" dirty="0">
                <a:latin typeface="Open Sans"/>
                <a:ea typeface="+mn-lt"/>
                <a:cs typeface="+mn-lt"/>
              </a:rPr>
              <a:t> sobre o consumo de energia no setor residencial</a:t>
            </a:r>
          </a:p>
          <a:p>
            <a:pPr>
              <a:spcBef>
                <a:spcPts val="1000"/>
              </a:spcBef>
            </a:pPr>
            <a:r>
              <a:rPr lang="en-US" sz="2400" dirty="0">
                <a:latin typeface="Open Sans"/>
                <a:ea typeface="+mn-lt"/>
                <a:cs typeface="+mn-lt"/>
              </a:rPr>
              <a:t>ILO2: </a:t>
            </a:r>
            <a:r>
              <a:rPr lang="en-US" sz="2400" dirty="0" err="1">
                <a:latin typeface="Open Sans"/>
                <a:ea typeface="+mn-lt"/>
                <a:cs typeface="+mn-lt"/>
              </a:rPr>
              <a:t>Aprendido</a:t>
            </a:r>
            <a:r>
              <a:rPr lang="en-US" sz="2400" dirty="0">
                <a:latin typeface="Open Sans"/>
                <a:ea typeface="+mn-lt"/>
                <a:cs typeface="+mn-lt"/>
              </a:rPr>
              <a:t> sobre o consumo de energia no setor de serviços comerciais e públicos</a:t>
            </a:r>
          </a:p>
          <a:p>
            <a:pPr>
              <a:spcBef>
                <a:spcPts val="1000"/>
              </a:spcBef>
            </a:pPr>
            <a:r>
              <a:rPr lang="en-US" sz="2400" dirty="0">
                <a:latin typeface="Open Sans"/>
                <a:ea typeface="+mn-lt"/>
                <a:cs typeface="+mn-lt"/>
              </a:rPr>
              <a:t>ILO3: </a:t>
            </a:r>
            <a:r>
              <a:rPr lang="en-US" sz="2400" dirty="0" err="1">
                <a:latin typeface="Open Sans"/>
                <a:ea typeface="+mn-lt"/>
                <a:cs typeface="+mn-lt"/>
              </a:rPr>
              <a:t>Compreendido</a:t>
            </a:r>
            <a:r>
              <a:rPr lang="en-US" sz="2400" dirty="0">
                <a:latin typeface="Open Sans"/>
                <a:ea typeface="+mn-lt"/>
                <a:cs typeface="+mn-lt"/>
              </a:rPr>
              <a:t> como modelar tecnologias de uso final nos setores residencial, comercial e de serviços públicos usando o </a:t>
            </a:r>
            <a:r>
              <a:rPr lang="en-US" sz="2400" dirty="0" err="1">
                <a:latin typeface="Open Sans"/>
                <a:ea typeface="+mn-lt"/>
                <a:cs typeface="+mn-lt"/>
              </a:rPr>
              <a:t>OSeMOSYS</a:t>
            </a:r>
            <a:endParaRPr lang="en-US" sz="2400" b="1" dirty="0">
              <a:latin typeface="Open Sans"/>
              <a:ea typeface="+mn-lt"/>
              <a:cs typeface="+mn-lt"/>
            </a:endParaRPr>
          </a:p>
          <a:p>
            <a:pPr>
              <a:spcBef>
                <a:spcPts val="1000"/>
              </a:spcBef>
            </a:pPr>
            <a:r>
              <a:rPr lang="en-US" sz="2400" dirty="0">
                <a:latin typeface="Open Sans"/>
                <a:ea typeface="+mn-lt"/>
                <a:cs typeface="+mn-lt"/>
              </a:rPr>
              <a:t>ILO4: </a:t>
            </a:r>
            <a:r>
              <a:rPr lang="en-US" sz="2400" dirty="0" err="1">
                <a:latin typeface="Open Sans"/>
                <a:ea typeface="+mn-lt"/>
                <a:cs typeface="+mn-lt"/>
              </a:rPr>
              <a:t>Realizado</a:t>
            </a:r>
            <a:r>
              <a:rPr lang="en-US" sz="2400" dirty="0">
                <a:latin typeface="Open Sans"/>
                <a:ea typeface="+mn-lt"/>
                <a:cs typeface="+mn-lt"/>
              </a:rPr>
              <a:t> cálculos básicos na estimativa de parâmetros para modelar tecnologias de uso final</a:t>
            </a:r>
            <a:endParaRPr lang="en-US" sz="2400" b="1" dirty="0">
              <a:latin typeface="Open Sans"/>
              <a:cs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19328AC-71F3-0ABD-2E3B-19E3E8167B16}"/>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F98DB416-C51B-4EB4-27B0-0F29EC2AEF1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20</a:t>
            </a:fld>
            <a:endParaRPr lang="sv-SE" sz="1000" b="1" dirty="0">
              <a:solidFill>
                <a:schemeClr val="bg1"/>
              </a:solidFill>
            </a:endParaRPr>
          </a:p>
        </p:txBody>
      </p:sp>
      <p:sp>
        <p:nvSpPr>
          <p:cNvPr id="2" name="Rectangle 1">
            <a:extLst>
              <a:ext uri="{FF2B5EF4-FFF2-40B4-BE49-F238E27FC236}">
                <a16:creationId xmlns:a16="http://schemas.microsoft.com/office/drawing/2014/main" id="{3B867972-FD13-2D56-35F1-A314DD216A1C}"/>
              </a:ext>
            </a:extLst>
          </p:cNvPr>
          <p:cNvSpPr/>
          <p:nvPr/>
        </p:nvSpPr>
        <p:spPr>
          <a:xfrm>
            <a:off x="501451" y="111380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11.4.3 Capacidade residual </a:t>
            </a:r>
          </a:p>
        </p:txBody>
      </p:sp>
      <p:sp>
        <p:nvSpPr>
          <p:cNvPr id="4" name="Title 10">
            <a:extLst>
              <a:ext uri="{FF2B5EF4-FFF2-40B4-BE49-F238E27FC236}">
                <a16:creationId xmlns:a16="http://schemas.microsoft.com/office/drawing/2014/main" id="{728874B8-F6B0-23B1-1937-8EE399A9DF9D}"/>
              </a:ext>
            </a:extLst>
          </p:cNvPr>
          <p:cNvSpPr txBox="1">
            <a:spLocks/>
          </p:cNvSpPr>
          <p:nvPr/>
        </p:nvSpPr>
        <p:spPr>
          <a:xfrm>
            <a:off x="478593" y="273799"/>
            <a:ext cx="10471349" cy="710388"/>
          </a:xfrm>
          <a:prstGeom prst="rect">
            <a:avLst/>
          </a:prstGeom>
        </p:spPr>
        <p:txBody>
          <a:bodyPr vert="horz" lIns="91440" tIns="45720" rIns="91440" bIns="45720" rtlCol="0" anchor="b">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11.4 Estimativa de dados de modelagem </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BA2209F6-2345-B65D-E15E-F05C3BD5A349}"/>
                  </a:ext>
                </a:extLst>
              </p:cNvPr>
              <p:cNvSpPr txBox="1"/>
              <p:nvPr/>
            </p:nvSpPr>
            <p:spPr>
              <a:xfrm>
                <a:off x="198011" y="2790172"/>
                <a:ext cx="11341118"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𝐸𝑛𝑒𝑟𝑔𝑦</m:t>
                          </m:r>
                          <m:r>
                            <a:rPr lang="es-CO" sz="2200" b="0" i="1" smtClean="0">
                              <a:latin typeface="Cambria Math" panose="02040503050406030204" pitchFamily="18" charset="0"/>
                            </a:rPr>
                            <m:t> </m:t>
                          </m:r>
                          <m:r>
                            <a:rPr lang="es-CO" sz="2200" b="0" i="1" smtClean="0">
                              <a:latin typeface="Cambria Math" panose="02040503050406030204" pitchFamily="18" charset="0"/>
                            </a:rPr>
                            <m:t>𝑐𝑜𝑛𝑠𝑢𝑚𝑒𝑑</m:t>
                          </m:r>
                          <m:r>
                            <a:rPr lang="es-CO" sz="2200" b="0" i="1" smtClean="0">
                              <a:latin typeface="Cambria Math" panose="02040503050406030204" pitchFamily="18" charset="0"/>
                            </a:rPr>
                            <m:t> </m:t>
                          </m:r>
                          <m:r>
                            <a:rPr lang="es-CO" sz="2200" b="0" i="1" smtClean="0">
                              <a:latin typeface="Cambria Math" panose="02040503050406030204" pitchFamily="18" charset="0"/>
                            </a:rPr>
                            <m:t>𝑏𝑦</m:t>
                          </m:r>
                          <m:r>
                            <a:rPr lang="es-CO" sz="2200" b="0" i="1" smtClean="0">
                              <a:latin typeface="Cambria Math" panose="02040503050406030204" pitchFamily="18" charset="0"/>
                            </a:rPr>
                            <m:t> </m:t>
                          </m:r>
                          <m:r>
                            <a:rPr lang="es-CO" sz="2200" b="0" i="1" smtClean="0">
                              <a:latin typeface="Cambria Math" panose="02040503050406030204" pitchFamily="18" charset="0"/>
                            </a:rPr>
                            <m:t>𝑡𝑒𝑐h𝑛𝑜𝑙𝑜𝑔𝑦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m:t>
                          </m:r>
                          <m:r>
                            <a:rPr lang="es-CO" sz="2200" b="0" i="1" smtClean="0">
                              <a:latin typeface="Cambria Math" panose="02040503050406030204" pitchFamily="18" charset="0"/>
                            </a:rPr>
                            <m:t>𝑇𝑒𝑐h𝑛𝑜𝑙𝑜𝑔𝑦</m:t>
                          </m:r>
                          <m:r>
                            <a:rPr lang="es-CO" sz="2200" b="0" i="1" smtClean="0">
                              <a:latin typeface="Cambria Math" panose="02040503050406030204" pitchFamily="18" charset="0"/>
                            </a:rPr>
                            <m:t> </m:t>
                          </m:r>
                          <m:r>
                            <a:rPr lang="es-CO" sz="2200" b="0" i="1" smtClean="0">
                              <a:latin typeface="Cambria Math" panose="02040503050406030204" pitchFamily="18" charset="0"/>
                            </a:rPr>
                            <m:t>𝑒𝑓𝑓𝑖𝑐𝑖𝑒𝑛𝑐𝑦</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oMath>
                  </m:oMathPara>
                </a14:m>
                <a:endParaRPr lang="es-CO" sz="2200" i="1" dirty="0"/>
              </a:p>
            </p:txBody>
          </p:sp>
        </mc:Choice>
        <mc:Fallback xmlns:p14="http://schemas.microsoft.com/office/powerpoint/2010/main" xmlns:a16="http://schemas.microsoft.com/office/drawing/2014/main" xmlns="">
          <p:sp>
            <p:nvSpPr>
              <p:cNvPr id="5" name="TextBox 4">
                <a:extLst>
                  <a:ext uri="{FF2B5EF4-FFF2-40B4-BE49-F238E27FC236}">
                    <a16:creationId xmlns:a16="http://schemas.microsoft.com/office/drawing/2014/main" id="{BA2209F6-2345-B65D-E15E-F05C3BD5A349}"/>
                  </a:ext>
                </a:extLst>
              </p:cNvPr>
              <p:cNvSpPr txBox="1">
                <a:spLocks noRot="1" noChangeAspect="1" noMove="1" noResize="1" noEditPoints="1" noAdjustHandles="1" noChangeArrowheads="1" noChangeShapeType="1" noTextEdit="1"/>
              </p:cNvSpPr>
              <p:nvPr/>
            </p:nvSpPr>
            <p:spPr>
              <a:xfrm>
                <a:off x="198011" y="2790172"/>
                <a:ext cx="11341118" cy="992451"/>
              </a:xfrm>
              <a:prstGeom prst="rect">
                <a:avLst/>
              </a:prstGeom>
              <a:blipFill>
                <a:blip r:embed="rId5"/>
                <a:stretch>
                  <a:fillRect/>
                </a:stretch>
              </a:blipFill>
            </p:spPr>
            <p:txBody>
              <a:bodyPr/>
              <a:lstStyle/>
              <a:p>
                <a:r>
                  <a:rPr lang="es-CO">
                    <a:noFill/>
                  </a:rPr>
                  <a:t> </a:t>
                </a:r>
              </a:p>
            </p:txBody>
          </p:sp>
        </mc:Fallback>
      </mc:AlternateContent>
      <p:sp>
        <p:nvSpPr>
          <p:cNvPr id="6" name="TextBox 5">
            <a:extLst>
              <a:ext uri="{FF2B5EF4-FFF2-40B4-BE49-F238E27FC236}">
                <a16:creationId xmlns:a16="http://schemas.microsoft.com/office/drawing/2014/main" id="{794DFF91-5A38-64C4-8E77-C3071F6BB772}"/>
              </a:ext>
            </a:extLst>
          </p:cNvPr>
          <p:cNvSpPr txBox="1"/>
          <p:nvPr/>
        </p:nvSpPr>
        <p:spPr>
          <a:xfrm>
            <a:off x="350003" y="3967982"/>
            <a:ext cx="11037133" cy="1246495"/>
          </a:xfrm>
          <a:prstGeom prst="rect">
            <a:avLst/>
          </a:prstGeom>
          <a:noFill/>
        </p:spPr>
        <p:txBody>
          <a:bodyPr wrap="square">
            <a:spAutoFit/>
          </a:bodyPr>
          <a:lstStyle/>
          <a:p>
            <a:pPr>
              <a:spcAft>
                <a:spcPts val="1200"/>
              </a:spcAft>
            </a:pPr>
            <a:r>
              <a:rPr lang="en-ZA" sz="2500" dirty="0">
                <a:latin typeface="Aptos" panose="020B0004020202020204" pitchFamily="34" charset="0"/>
                <a:ea typeface="Open Sans" panose="020B0606030504020204" pitchFamily="34" charset="0"/>
                <a:cs typeface="Open Sans" panose="020B0606030504020204" pitchFamily="34" charset="0"/>
              </a:rPr>
              <a:t>Exemplo: </a:t>
            </a:r>
            <a:r>
              <a:rPr lang="en-US" sz="2500" dirty="0">
                <a:latin typeface="Aptos" panose="020B0004020202020204" pitchFamily="34" charset="0"/>
                <a:ea typeface="Open Sans" panose="020B0606030504020204" pitchFamily="34" charset="0"/>
                <a:cs typeface="Open Sans" panose="020B0606030504020204" pitchFamily="34" charset="0"/>
              </a:rPr>
              <a:t>A energia consumida pelos refrigeradores é estimada em 55 PJ. Se considerarmos a eficiência de um refrigerador igual a 30%, qual é a capacidade residual aproximada?</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6C076338-E7D5-706D-B211-FA8F1E54A8DF}"/>
              </a:ext>
            </a:extLst>
          </p:cNvPr>
          <p:cNvSpPr txBox="1"/>
          <p:nvPr/>
        </p:nvSpPr>
        <p:spPr>
          <a:xfrm>
            <a:off x="414298" y="1643523"/>
            <a:ext cx="10908545" cy="861774"/>
          </a:xfrm>
          <a:prstGeom prst="rect">
            <a:avLst/>
          </a:prstGeom>
          <a:noFill/>
        </p:spPr>
        <p:txBody>
          <a:bodyPr wrap="square">
            <a:spAutoFit/>
          </a:bodyPr>
          <a:lstStyle/>
          <a:p>
            <a:pPr>
              <a:spcAft>
                <a:spcPts val="1200"/>
              </a:spcAft>
            </a:pPr>
            <a:r>
              <a:rPr lang="en-US" sz="2500" dirty="0">
                <a:latin typeface="Aptos" panose="020B0004020202020204" pitchFamily="34" charset="0"/>
              </a:rPr>
              <a:t>A capacidade residual pode ser estimada usando dados do balanço energético final e da eficiência tecnológica.</a:t>
            </a:r>
            <a:endParaRPr lang="en-ZA" sz="2500" dirty="0">
              <a:latin typeface="Aptos" panose="020B0004020202020204" pitchFamily="34" charset="0"/>
              <a:ea typeface="Open Sans" panose="020B0606030504020204" pitchFamily="34" charset="0"/>
              <a:cs typeface="Open Sans" panose="020B060603050402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EA3DFC0-BE76-31F2-0242-4BDD61036238}"/>
                  </a:ext>
                </a:extLst>
              </p:cNvPr>
              <p:cNvSpPr txBox="1"/>
              <p:nvPr/>
            </p:nvSpPr>
            <p:spPr>
              <a:xfrm>
                <a:off x="2386721" y="5399836"/>
                <a:ext cx="6655092" cy="9924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CO" sz="2200" b="0" i="1" smtClean="0">
                          <a:latin typeface="Cambria Math" panose="02040503050406030204" pitchFamily="18" charset="0"/>
                        </a:rPr>
                        <m:t>𝑅𝑒𝑠𝑖𝑑𝑢𝑎𝑙</m:t>
                      </m:r>
                      <m:r>
                        <a:rPr lang="es-CO" sz="2200" b="0" i="1" smtClean="0">
                          <a:latin typeface="Cambria Math" panose="02040503050406030204" pitchFamily="18" charset="0"/>
                        </a:rPr>
                        <m:t> </m:t>
                      </m:r>
                      <m:r>
                        <a:rPr lang="es-CO" sz="2200" b="0" i="1" smtClean="0">
                          <a:latin typeface="Cambria Math" panose="02040503050406030204" pitchFamily="18" charset="0"/>
                        </a:rPr>
                        <m:t>𝐶𝑎𝑝𝑎𝑐𝑖𝑡𝑦</m:t>
                      </m:r>
                      <m:r>
                        <a:rPr lang="es-CO" sz="2200" b="0" i="1" smtClean="0">
                          <a:latin typeface="Cambria Math" panose="02040503050406030204" pitchFamily="18" charset="0"/>
                        </a:rPr>
                        <m:t> </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𝐺𝑊</m:t>
                          </m:r>
                        </m:e>
                      </m:d>
                      <m:r>
                        <a:rPr lang="es-CO" sz="2200" b="0" i="1" smtClean="0">
                          <a:latin typeface="Cambria Math" panose="02040503050406030204" pitchFamily="18" charset="0"/>
                        </a:rPr>
                        <m:t>=</m:t>
                      </m:r>
                      <m:f>
                        <m:fPr>
                          <m:ctrlPr>
                            <a:rPr lang="es-CO" sz="2200" i="1" smtClean="0">
                              <a:latin typeface="Cambria Math" panose="02040503050406030204" pitchFamily="18" charset="0"/>
                            </a:rPr>
                          </m:ctrlPr>
                        </m:fPr>
                        <m:num>
                          <m:r>
                            <a:rPr lang="es-CO" sz="2200" b="0" i="1" smtClean="0">
                              <a:latin typeface="Cambria Math" panose="02040503050406030204" pitchFamily="18" charset="0"/>
                            </a:rPr>
                            <m:t>55</m:t>
                          </m:r>
                          <m:d>
                            <m:dPr>
                              <m:begChr m:val="["/>
                              <m:endChr m:val="]"/>
                              <m:ctrlPr>
                                <a:rPr lang="es-CO" sz="2200" i="1" smtClean="0">
                                  <a:latin typeface="Cambria Math" panose="02040503050406030204" pitchFamily="18" charset="0"/>
                                </a:rPr>
                              </m:ctrlPr>
                            </m:dPr>
                            <m:e>
                              <m:r>
                                <a:rPr lang="es-CO" sz="2200" b="0" i="1" smtClean="0">
                                  <a:latin typeface="Cambria Math" panose="02040503050406030204" pitchFamily="18" charset="0"/>
                                </a:rPr>
                                <m:t>𝑃𝐽</m:t>
                              </m:r>
                            </m:e>
                          </m:d>
                          <m:r>
                            <a:rPr lang="es-CO" sz="2200" b="0" i="1" smtClean="0">
                              <a:latin typeface="Cambria Math" panose="02040503050406030204" pitchFamily="18" charset="0"/>
                            </a:rPr>
                            <m:t>∗0.3</m:t>
                          </m:r>
                        </m:num>
                        <m:den>
                          <m:r>
                            <a:rPr lang="es-CO" sz="2200" b="0" i="1" smtClean="0">
                              <a:latin typeface="Cambria Math" panose="02040503050406030204" pitchFamily="18" charset="0"/>
                            </a:rPr>
                            <m:t>31.536 </m:t>
                          </m:r>
                          <m:d>
                            <m:dPr>
                              <m:begChr m:val="["/>
                              <m:endChr m:val="]"/>
                              <m:ctrlPr>
                                <a:rPr lang="es-CO" sz="2200" i="1" smtClean="0">
                                  <a:latin typeface="Cambria Math" panose="02040503050406030204" pitchFamily="18" charset="0"/>
                                </a:rPr>
                              </m:ctrlPr>
                            </m:dPr>
                            <m:e>
                              <m:f>
                                <m:fPr>
                                  <m:ctrlPr>
                                    <a:rPr lang="es-CO" sz="2200" i="1" smtClean="0">
                                      <a:latin typeface="Cambria Math" panose="02040503050406030204" pitchFamily="18" charset="0"/>
                                    </a:rPr>
                                  </m:ctrlPr>
                                </m:fPr>
                                <m:num>
                                  <m:r>
                                    <a:rPr lang="es-CO" sz="2200" b="0" i="1" smtClean="0">
                                      <a:latin typeface="Cambria Math" panose="02040503050406030204" pitchFamily="18" charset="0"/>
                                    </a:rPr>
                                    <m:t>𝑃𝐽</m:t>
                                  </m:r>
                                </m:num>
                                <m:den>
                                  <m:r>
                                    <a:rPr lang="es-CO" sz="2200" b="0" i="1" smtClean="0">
                                      <a:latin typeface="Cambria Math" panose="02040503050406030204" pitchFamily="18" charset="0"/>
                                    </a:rPr>
                                    <m:t>𝐺𝑊</m:t>
                                  </m:r>
                                </m:den>
                              </m:f>
                            </m:e>
                          </m:d>
                        </m:den>
                      </m:f>
                      <m:r>
                        <a:rPr lang="es-CO" sz="2200" i="1">
                          <a:latin typeface="Cambria Math" panose="02040503050406030204" pitchFamily="18" charset="0"/>
                          <a:ea typeface="Cambria Math" panose="02040503050406030204" pitchFamily="18" charset="0"/>
                        </a:rPr>
                        <m:t>≈</m:t>
                      </m:r>
                      <m:r>
                        <a:rPr lang="es-CO" sz="2200" b="0" i="1" smtClean="0">
                          <a:latin typeface="Cambria Math" panose="02040503050406030204" pitchFamily="18" charset="0"/>
                          <a:ea typeface="Cambria Math" panose="02040503050406030204" pitchFamily="18" charset="0"/>
                        </a:rPr>
                        <m:t>0.523 </m:t>
                      </m:r>
                      <m:r>
                        <a:rPr lang="es-CO" sz="2200" b="0" i="1" smtClean="0">
                          <a:latin typeface="Cambria Math" panose="02040503050406030204" pitchFamily="18" charset="0"/>
                          <a:ea typeface="Cambria Math" panose="02040503050406030204" pitchFamily="18" charset="0"/>
                        </a:rPr>
                        <m:t>𝐺𝑊</m:t>
                      </m:r>
                    </m:oMath>
                  </m:oMathPara>
                </a14:m>
                <a:endParaRPr lang="es-CO" sz="2200" i="1" dirty="0"/>
              </a:p>
            </p:txBody>
          </p:sp>
        </mc:Choice>
        <mc:Fallback xmlns:p14="http://schemas.microsoft.com/office/powerpoint/2010/main" xmlns:a16="http://schemas.microsoft.com/office/drawing/2014/main" xmlns="">
          <p:sp>
            <p:nvSpPr>
              <p:cNvPr id="8" name="TextBox 7">
                <a:extLst>
                  <a:ext uri="{FF2B5EF4-FFF2-40B4-BE49-F238E27FC236}">
                    <a16:creationId xmlns:a16="http://schemas.microsoft.com/office/drawing/2014/main" id="{6EA3DFC0-BE76-31F2-0242-4BDD61036238}"/>
                  </a:ext>
                </a:extLst>
              </p:cNvPr>
              <p:cNvSpPr txBox="1">
                <a:spLocks noRot="1" noChangeAspect="1" noMove="1" noResize="1" noEditPoints="1" noAdjustHandles="1" noChangeArrowheads="1" noChangeShapeType="1" noTextEdit="1"/>
              </p:cNvSpPr>
              <p:nvPr/>
            </p:nvSpPr>
            <p:spPr>
              <a:xfrm>
                <a:off x="2386721" y="5399836"/>
                <a:ext cx="6655092" cy="992451"/>
              </a:xfrm>
              <a:prstGeom prst="rect">
                <a:avLst/>
              </a:prstGeom>
              <a:blipFill>
                <a:blip r:embed="rId6"/>
                <a:stretch>
                  <a:fillRect/>
                </a:stretch>
              </a:blipFill>
            </p:spPr>
            <p:txBody>
              <a:bodyPr/>
              <a:lstStyle/>
              <a:p>
                <a:r>
                  <a:rPr lang="es-CO">
                    <a:noFill/>
                  </a:rPr>
                  <a:t> </a:t>
                </a:r>
              </a:p>
            </p:txBody>
          </p:sp>
        </mc:Fallback>
      </mc:AlternateContent>
      <p:pic>
        <p:nvPicPr>
          <p:cNvPr id="9" name="synthesize - 2025-02-14T001811.568">
            <a:hlinkClick r:id="" action="ppaction://media"/>
            <a:extLst>
              <a:ext uri="{FF2B5EF4-FFF2-40B4-BE49-F238E27FC236}">
                <a16:creationId xmlns:a16="http://schemas.microsoft.com/office/drawing/2014/main" id="{FA045FBD-DEBC-B3DE-4FD0-9D198502ABA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461786" y="587953"/>
            <a:ext cx="1077343" cy="1077343"/>
          </a:xfrm>
          <a:prstGeom prst="rect">
            <a:avLst/>
          </a:prstGeom>
        </p:spPr>
      </p:pic>
    </p:spTree>
    <p:extLst>
      <p:ext uri="{BB962C8B-B14F-4D97-AF65-F5344CB8AC3E}">
        <p14:creationId xmlns:p14="http://schemas.microsoft.com/office/powerpoint/2010/main" val="201318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26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21</a:t>
            </a:fld>
            <a:endParaRPr lang="sv-SE" sz="1000" b="1" dirty="0">
              <a:solidFill>
                <a:schemeClr val="bg1"/>
              </a:solidFill>
            </a:endParaRPr>
          </a:p>
        </p:txBody>
      </p:sp>
      <p:sp>
        <p:nvSpPr>
          <p:cNvPr id="2" name="Title 10">
            <a:extLst>
              <a:ext uri="{FF2B5EF4-FFF2-40B4-BE49-F238E27FC236}">
                <a16:creationId xmlns:a16="http://schemas.microsoft.com/office/drawing/2014/main" id="{75F22BDD-0A4C-358E-365A-D43BE65C9463}"/>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11.4 Referências</a:t>
            </a:r>
          </a:p>
        </p:txBody>
      </p:sp>
      <p:sp>
        <p:nvSpPr>
          <p:cNvPr id="6" name="TextBox 5">
            <a:extLst>
              <a:ext uri="{FF2B5EF4-FFF2-40B4-BE49-F238E27FC236}">
                <a16:creationId xmlns:a16="http://schemas.microsoft.com/office/drawing/2014/main" id="{BF21AFF5-1E9E-C019-34A8-E2AD7ABC9339}"/>
              </a:ext>
            </a:extLst>
          </p:cNvPr>
          <p:cNvSpPr txBox="1"/>
          <p:nvPr/>
        </p:nvSpPr>
        <p:spPr>
          <a:xfrm>
            <a:off x="887214" y="1783907"/>
            <a:ext cx="10428485" cy="2548455"/>
          </a:xfrm>
          <a:prstGeom prst="rect">
            <a:avLst/>
          </a:prstGeom>
          <a:noFill/>
        </p:spPr>
        <p:txBody>
          <a:bodyPr wrap="square">
            <a:spAutoFit/>
          </a:bodyPr>
          <a:lstStyle/>
          <a:p>
            <a:pPr indent="-304800">
              <a:lnSpc>
                <a:spcPct val="107000"/>
              </a:lnSpc>
              <a:spcAft>
                <a:spcPts val="800"/>
              </a:spcAft>
            </a:pP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Plazas-Niño, F. A., Ortiz-Pimiento, N. R., &amp; </a:t>
            </a:r>
            <a:r>
              <a:rPr lang="es-CO" sz="2400" kern="100" dirty="0" err="1">
                <a:effectLst/>
                <a:latin typeface="Calibri" panose="020F0502020204030204" pitchFamily="34" charset="0"/>
                <a:ea typeface="Times New Roman" panose="02020603050405020304" pitchFamily="18" charset="0"/>
                <a:cs typeface="Times New Roman" panose="02020603050405020304" pitchFamily="18" charset="0"/>
              </a:rPr>
              <a:t>Quirós-Tortós</a:t>
            </a:r>
            <a:r>
              <a:rPr lang="es-CO" sz="2400" kern="100" dirty="0">
                <a:effectLst/>
                <a:latin typeface="Calibri" panose="020F0502020204030204" pitchFamily="34" charset="0"/>
                <a:ea typeface="Times New Roman" panose="02020603050405020304" pitchFamily="18" charset="0"/>
                <a:cs typeface="Times New Roman" panose="02020603050405020304" pitchFamily="18" charset="0"/>
              </a:rPr>
              <a:t>, J. (2023).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Apoio à modelagem de </a:t>
            </a:r>
            <a:r>
              <a:rPr lang="en-GB" sz="2400" kern="100" dirty="0" err="1">
                <a:effectLst/>
                <a:latin typeface="Calibri" panose="020F0502020204030204" pitchFamily="34" charset="0"/>
                <a:ea typeface="Times New Roman" panose="02020603050405020304" pitchFamily="18" charset="0"/>
                <a:cs typeface="Times New Roman" panose="02020603050405020304" pitchFamily="18" charset="0"/>
              </a:rPr>
              <a:t>sistemas</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kern="100" dirty="0" err="1">
                <a:effectLst/>
                <a:latin typeface="Calibri" panose="020F0502020204030204" pitchFamily="34" charset="0"/>
                <a:ea typeface="Times New Roman" panose="02020603050405020304" pitchFamily="18" charset="0"/>
                <a:cs typeface="Times New Roman" panose="02020603050405020304" pitchFamily="18" charset="0"/>
              </a:rPr>
              <a:t>energéticos</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em países em desenvolvimento: Conjunto de dados tecnoeconômicos de energia para modelagem aberta de caminhos de descarbonização na Colômbia.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Data in Brief</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a:t>
            </a:r>
            <a:r>
              <a:rPr lang="en-GB" sz="2400" i="1" kern="100" dirty="0">
                <a:effectLst/>
                <a:latin typeface="Calibri" panose="020F0502020204030204" pitchFamily="34" charset="0"/>
                <a:ea typeface="Times New Roman" panose="02020603050405020304" pitchFamily="18" charset="0"/>
                <a:cs typeface="Times New Roman" panose="02020603050405020304" pitchFamily="18" charset="0"/>
              </a:rPr>
              <a:t>48</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rPr>
              <a:t>, 109268. </a:t>
            </a:r>
            <a:r>
              <a:rPr lang="en-GB" sz="2400" kern="100" dirty="0">
                <a:effectLst/>
                <a:latin typeface="Calibri" panose="020F0502020204030204" pitchFamily="34" charset="0"/>
                <a:ea typeface="Times New Roman" panose="02020603050405020304" pitchFamily="18" charset="0"/>
                <a:cs typeface="Times New Roman" panose="02020603050405020304" pitchFamily="18" charset="0"/>
                <a:hlinkClick r:id="rId3"/>
              </a:rPr>
              <a:t>https://doi.org/https://doi.org/10.1016/j.dib.2023.109268</a:t>
            </a:r>
            <a:endParaRPr lang="en-GB" sz="24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8939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41D3A-296D-75FB-88E4-B253A9E88EE1}"/>
              </a:ext>
            </a:extLst>
          </p:cNvPr>
          <p:cNvSpPr>
            <a:spLocks noGrp="1"/>
          </p:cNvSpPr>
          <p:nvPr>
            <p:ph type="ctrTitle"/>
          </p:nvPr>
        </p:nvSpPr>
        <p:spPr/>
        <p:txBody>
          <a:bodyPr/>
          <a:lstStyle/>
          <a:p>
            <a:r>
              <a:rPr lang="en-US" dirty="0" err="1"/>
              <a:t>Obrigado</a:t>
            </a:r>
            <a:endParaRPr lang="en-US" dirty="0"/>
          </a:p>
        </p:txBody>
      </p:sp>
      <p:sp>
        <p:nvSpPr>
          <p:cNvPr id="3" name="Subtitle 2">
            <a:extLst>
              <a:ext uri="{FF2B5EF4-FFF2-40B4-BE49-F238E27FC236}">
                <a16:creationId xmlns:a16="http://schemas.microsoft.com/office/drawing/2014/main" id="{D9EE0581-B869-C9AC-032A-CE5562E6774F}"/>
              </a:ext>
            </a:extLst>
          </p:cNvPr>
          <p:cNvSpPr>
            <a:spLocks noGrp="1"/>
          </p:cNvSpPr>
          <p:nvPr>
            <p:ph type="subTitle" idx="1"/>
          </p:nvPr>
        </p:nvSpPr>
        <p:spPr/>
        <p:txBody>
          <a:bodyPr/>
          <a:lstStyle/>
          <a:p>
            <a:r>
              <a:rPr lang="en-US" dirty="0" err="1"/>
              <a:t>www.climatecompatiblegrowth.com</a:t>
            </a:r>
            <a:endParaRPr lang="en-US" dirty="0"/>
          </a:p>
        </p:txBody>
      </p:sp>
    </p:spTree>
    <p:extLst>
      <p:ext uri="{BB962C8B-B14F-4D97-AF65-F5344CB8AC3E}">
        <p14:creationId xmlns:p14="http://schemas.microsoft.com/office/powerpoint/2010/main" val="1692866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3</a:t>
            </a:fld>
            <a:endParaRPr lang="sv-SE" sz="1000" b="1" dirty="0">
              <a:solidFill>
                <a:schemeClr val="bg1"/>
              </a:solidFill>
            </a:endParaRPr>
          </a:p>
        </p:txBody>
      </p:sp>
      <p:sp>
        <p:nvSpPr>
          <p:cNvPr id="7" name="Rectangle 6">
            <a:extLst>
              <a:ext uri="{FF2B5EF4-FFF2-40B4-BE49-F238E27FC236}">
                <a16:creationId xmlns:a16="http://schemas.microsoft.com/office/drawing/2014/main" id="{157A42A9-4ACF-FE0D-BEEA-EED51A2AE91E}"/>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11.1.1 Introdução </a:t>
            </a:r>
          </a:p>
        </p:txBody>
      </p:sp>
      <p:sp>
        <p:nvSpPr>
          <p:cNvPr id="8" name="Title 10">
            <a:extLst>
              <a:ext uri="{FF2B5EF4-FFF2-40B4-BE49-F238E27FC236}">
                <a16:creationId xmlns:a16="http://schemas.microsoft.com/office/drawing/2014/main" id="{C3F14525-3DDE-2933-997D-B2E37D8F8668}"/>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Setor residencial</a:t>
            </a:r>
            <a:endParaRPr lang="en-US" dirty="0">
              <a:cs typeface="Calibri Light" panose="020F0302020204030204"/>
            </a:endParaRPr>
          </a:p>
        </p:txBody>
      </p:sp>
      <p:graphicFrame>
        <p:nvGraphicFramePr>
          <p:cNvPr id="4" name="Chart 3">
            <a:extLst>
              <a:ext uri="{FF2B5EF4-FFF2-40B4-BE49-F238E27FC236}">
                <a16:creationId xmlns:a16="http://schemas.microsoft.com/office/drawing/2014/main" id="{08076052-AE5C-2E21-CF5F-E91A2F2DC688}"/>
              </a:ext>
            </a:extLst>
          </p:cNvPr>
          <p:cNvGraphicFramePr>
            <a:graphicFrameLocks/>
          </p:cNvGraphicFramePr>
          <p:nvPr>
            <p:extLst>
              <p:ext uri="{D42A27DB-BD31-4B8C-83A1-F6EECF244321}">
                <p14:modId xmlns:p14="http://schemas.microsoft.com/office/powerpoint/2010/main" val="2405707134"/>
              </p:ext>
            </p:extLst>
          </p:nvPr>
        </p:nvGraphicFramePr>
        <p:xfrm>
          <a:off x="-351638" y="1536799"/>
          <a:ext cx="7608890" cy="4714875"/>
        </p:xfrm>
        <a:graphic>
          <a:graphicData uri="http://schemas.openxmlformats.org/drawingml/2006/chart">
            <c:chart xmlns:c="http://schemas.openxmlformats.org/drawingml/2006/chart" xmlns:r="http://schemas.openxmlformats.org/officeDocument/2006/relationships" r:id="rId5"/>
          </a:graphicData>
        </a:graphic>
      </p:graphicFrame>
      <p:grpSp>
        <p:nvGrpSpPr>
          <p:cNvPr id="13" name="Group 12">
            <a:extLst>
              <a:ext uri="{FF2B5EF4-FFF2-40B4-BE49-F238E27FC236}">
                <a16:creationId xmlns:a16="http://schemas.microsoft.com/office/drawing/2014/main" id="{48038180-A5ED-BB65-2BAC-CE4E0FFA332F}"/>
              </a:ext>
            </a:extLst>
          </p:cNvPr>
          <p:cNvGrpSpPr/>
          <p:nvPr/>
        </p:nvGrpSpPr>
        <p:grpSpPr>
          <a:xfrm>
            <a:off x="7811693" y="3730305"/>
            <a:ext cx="3193256" cy="2852796"/>
            <a:chOff x="8317744" y="1396096"/>
            <a:chExt cx="3193256" cy="2852796"/>
          </a:xfrm>
        </p:grpSpPr>
        <p:pic>
          <p:nvPicPr>
            <p:cNvPr id="6" name="Graphic 5" descr="House with solid fill">
              <a:extLst>
                <a:ext uri="{FF2B5EF4-FFF2-40B4-BE49-F238E27FC236}">
                  <a16:creationId xmlns:a16="http://schemas.microsoft.com/office/drawing/2014/main" id="{D736FA3C-FDFC-3176-AA13-98FA9A33424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17744" y="1807368"/>
              <a:ext cx="1257300" cy="1257300"/>
            </a:xfrm>
            <a:prstGeom prst="rect">
              <a:avLst/>
            </a:prstGeom>
          </p:spPr>
        </p:pic>
        <p:pic>
          <p:nvPicPr>
            <p:cNvPr id="10" name="Graphic 9" descr="Barn with solid fill">
              <a:extLst>
                <a:ext uri="{FF2B5EF4-FFF2-40B4-BE49-F238E27FC236}">
                  <a16:creationId xmlns:a16="http://schemas.microsoft.com/office/drawing/2014/main" id="{37952CFA-AB18-D502-E7F4-9DD9E38979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066658" y="2891579"/>
              <a:ext cx="1357313" cy="1357313"/>
            </a:xfrm>
            <a:prstGeom prst="rect">
              <a:avLst/>
            </a:prstGeom>
          </p:spPr>
        </p:pic>
        <p:pic>
          <p:nvPicPr>
            <p:cNvPr id="12" name="Graphic 11" descr="Building with solid fill">
              <a:extLst>
                <a:ext uri="{FF2B5EF4-FFF2-40B4-BE49-F238E27FC236}">
                  <a16:creationId xmlns:a16="http://schemas.microsoft.com/office/drawing/2014/main" id="{8852877F-5E7C-F929-4A0C-514BC45602D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820295" y="1396096"/>
              <a:ext cx="1690705" cy="1690705"/>
            </a:xfrm>
            <a:prstGeom prst="rect">
              <a:avLst/>
            </a:prstGeom>
          </p:spPr>
        </p:pic>
      </p:grpSp>
      <p:sp>
        <p:nvSpPr>
          <p:cNvPr id="14" name="TextBox 13">
            <a:extLst>
              <a:ext uri="{FF2B5EF4-FFF2-40B4-BE49-F238E27FC236}">
                <a16:creationId xmlns:a16="http://schemas.microsoft.com/office/drawing/2014/main" id="{951541E6-ACC2-DDE7-958B-801EE89D9190}"/>
              </a:ext>
            </a:extLst>
          </p:cNvPr>
          <p:cNvSpPr txBox="1"/>
          <p:nvPr/>
        </p:nvSpPr>
        <p:spPr>
          <a:xfrm>
            <a:off x="7015163" y="1585913"/>
            <a:ext cx="4672012" cy="2308324"/>
          </a:xfrm>
          <a:prstGeom prst="rect">
            <a:avLst/>
          </a:prstGeom>
          <a:noFill/>
        </p:spPr>
        <p:txBody>
          <a:bodyPr wrap="square" rtlCol="0">
            <a:spAutoFit/>
          </a:bodyPr>
          <a:lstStyle/>
          <a:p>
            <a:pPr algn="just"/>
            <a:r>
              <a:rPr lang="en-US" sz="2400" dirty="0">
                <a:latin typeface="Aptos" panose="020B0004020202020204" pitchFamily="34" charset="0"/>
              </a:rPr>
              <a:t>O setor residencial abrange todo o consumo de energia dentro das residências, incluindo casas unifamiliares, apartamentos e outros espaços de convivência.</a:t>
            </a:r>
            <a:endParaRPr lang="es-CO" sz="2400" dirty="0">
              <a:latin typeface="Aptos" panose="020B0004020202020204" pitchFamily="34" charset="0"/>
            </a:endParaRPr>
          </a:p>
        </p:txBody>
      </p:sp>
      <p:sp>
        <p:nvSpPr>
          <p:cNvPr id="15" name="TextBox 14">
            <a:extLst>
              <a:ext uri="{FF2B5EF4-FFF2-40B4-BE49-F238E27FC236}">
                <a16:creationId xmlns:a16="http://schemas.microsoft.com/office/drawing/2014/main" id="{1D05BE9E-33F7-5952-F25B-A0C02903C364}"/>
              </a:ext>
            </a:extLst>
          </p:cNvPr>
          <p:cNvSpPr txBox="1"/>
          <p:nvPr/>
        </p:nvSpPr>
        <p:spPr>
          <a:xfrm>
            <a:off x="592765" y="6249561"/>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12"/>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 name="synthesize - 2025-02-14T000022.280">
            <a:hlinkClick r:id="" action="ppaction://media"/>
            <a:extLst>
              <a:ext uri="{FF2B5EF4-FFF2-40B4-BE49-F238E27FC236}">
                <a16:creationId xmlns:a16="http://schemas.microsoft.com/office/drawing/2014/main" id="{E9C82A50-A74C-67A1-CC6D-532381A17760}"/>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6627217" y="167096"/>
            <a:ext cx="1122363" cy="1122363"/>
          </a:xfrm>
          <a:prstGeom prst="rect">
            <a:avLst/>
          </a:prstGeom>
        </p:spPr>
      </p:pic>
    </p:spTree>
    <p:extLst>
      <p:ext uri="{BB962C8B-B14F-4D97-AF65-F5344CB8AC3E}">
        <p14:creationId xmlns:p14="http://schemas.microsoft.com/office/powerpoint/2010/main" val="197282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8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232C337A-936D-BF98-A649-857E1F7F4CFF}"/>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2C9E2F1D-5AD1-7C87-E9D7-9C7E401BCF2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4</a:t>
            </a:fld>
            <a:endParaRPr lang="sv-SE" sz="1000" b="1" dirty="0">
              <a:solidFill>
                <a:schemeClr val="bg1"/>
              </a:solidFill>
            </a:endParaRPr>
          </a:p>
        </p:txBody>
      </p:sp>
      <p:sp>
        <p:nvSpPr>
          <p:cNvPr id="7" name="Rectangle 6">
            <a:extLst>
              <a:ext uri="{FF2B5EF4-FFF2-40B4-BE49-F238E27FC236}">
                <a16:creationId xmlns:a16="http://schemas.microsoft.com/office/drawing/2014/main" id="{CD5FA626-FCA2-DD33-5AAC-01D4400A6BD5}"/>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11.1.2 Áreas urbanas e rurais </a:t>
            </a:r>
          </a:p>
        </p:txBody>
      </p:sp>
      <p:sp>
        <p:nvSpPr>
          <p:cNvPr id="8" name="Title 10">
            <a:extLst>
              <a:ext uri="{FF2B5EF4-FFF2-40B4-BE49-F238E27FC236}">
                <a16:creationId xmlns:a16="http://schemas.microsoft.com/office/drawing/2014/main" id="{448E39BA-EF66-8FCB-C5D5-3089C07062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Setor residencial</a:t>
            </a:r>
            <a:endParaRPr lang="en-US" dirty="0">
              <a:cs typeface="Calibri Light" panose="020F0302020204030204"/>
            </a:endParaRPr>
          </a:p>
        </p:txBody>
      </p:sp>
      <p:graphicFrame>
        <p:nvGraphicFramePr>
          <p:cNvPr id="4" name="Gráfico 1">
            <a:extLst>
              <a:ext uri="{FF2B5EF4-FFF2-40B4-BE49-F238E27FC236}">
                <a16:creationId xmlns:a16="http://schemas.microsoft.com/office/drawing/2014/main" id="{C6ADE1C3-6674-B0FF-BCD4-4FA7EC992413}"/>
              </a:ext>
            </a:extLst>
          </p:cNvPr>
          <p:cNvGraphicFramePr>
            <a:graphicFrameLocks/>
          </p:cNvGraphicFramePr>
          <p:nvPr>
            <p:extLst>
              <p:ext uri="{D42A27DB-BD31-4B8C-83A1-F6EECF244321}">
                <p14:modId xmlns:p14="http://schemas.microsoft.com/office/powerpoint/2010/main" val="1768377412"/>
              </p:ext>
            </p:extLst>
          </p:nvPr>
        </p:nvGraphicFramePr>
        <p:xfrm>
          <a:off x="4087178" y="912661"/>
          <a:ext cx="7728591" cy="5273827"/>
        </p:xfrm>
        <a:graphic>
          <a:graphicData uri="http://schemas.openxmlformats.org/drawingml/2006/chart">
            <c:chart xmlns:c="http://schemas.openxmlformats.org/drawingml/2006/chart" xmlns:r="http://schemas.openxmlformats.org/officeDocument/2006/relationships" r:id="rId5"/>
          </a:graphicData>
        </a:graphic>
      </p:graphicFrame>
      <p:sp>
        <p:nvSpPr>
          <p:cNvPr id="5" name="TextBox 4">
            <a:extLst>
              <a:ext uri="{FF2B5EF4-FFF2-40B4-BE49-F238E27FC236}">
                <a16:creationId xmlns:a16="http://schemas.microsoft.com/office/drawing/2014/main" id="{9A208772-5E71-44F7-DD5F-ABC1D7C72673}"/>
              </a:ext>
            </a:extLst>
          </p:cNvPr>
          <p:cNvSpPr txBox="1"/>
          <p:nvPr/>
        </p:nvSpPr>
        <p:spPr>
          <a:xfrm>
            <a:off x="10027241" y="6186488"/>
            <a:ext cx="1967909"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UPME (2022)</a:t>
            </a:r>
          </a:p>
        </p:txBody>
      </p:sp>
      <p:sp>
        <p:nvSpPr>
          <p:cNvPr id="9" name="TextBox 8">
            <a:extLst>
              <a:ext uri="{FF2B5EF4-FFF2-40B4-BE49-F238E27FC236}">
                <a16:creationId xmlns:a16="http://schemas.microsoft.com/office/drawing/2014/main" id="{C3AC3B76-AE0A-8C3B-BCE9-D73AC9DF7ACE}"/>
              </a:ext>
            </a:extLst>
          </p:cNvPr>
          <p:cNvSpPr txBox="1"/>
          <p:nvPr/>
        </p:nvSpPr>
        <p:spPr>
          <a:xfrm>
            <a:off x="289326" y="1845226"/>
            <a:ext cx="3582590" cy="4832092"/>
          </a:xfrm>
          <a:prstGeom prst="rect">
            <a:avLst/>
          </a:prstGeom>
          <a:noFill/>
        </p:spPr>
        <p:txBody>
          <a:bodyPr wrap="square">
            <a:spAutoFit/>
          </a:bodyPr>
          <a:lstStyle/>
          <a:p>
            <a:pPr algn="just"/>
            <a:r>
              <a:rPr lang="en-US" sz="2800" dirty="0">
                <a:latin typeface="Aptos" panose="020B0004020202020204" pitchFamily="34" charset="0"/>
              </a:rPr>
              <a:t>As residências urbanas e rurais têm necessidades e desafios energéticos distintos, exigindo soluções personalizadas para alcançar transições energéticas sustentáveis e inclusivas.</a:t>
            </a:r>
            <a:endParaRPr lang="es-CO" sz="2800" dirty="0">
              <a:latin typeface="Aptos" panose="020B0004020202020204" pitchFamily="34" charset="0"/>
            </a:endParaRPr>
          </a:p>
        </p:txBody>
      </p:sp>
      <p:pic>
        <p:nvPicPr>
          <p:cNvPr id="2" name="synthesize - 2025-02-14T000931.136">
            <a:hlinkClick r:id="" action="ppaction://media"/>
            <a:extLst>
              <a:ext uri="{FF2B5EF4-FFF2-40B4-BE49-F238E27FC236}">
                <a16:creationId xmlns:a16="http://schemas.microsoft.com/office/drawing/2014/main" id="{E8BEF72D-6563-F9A4-9C43-9AE8BBC15D9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61767" y="123754"/>
            <a:ext cx="937523" cy="937523"/>
          </a:xfrm>
          <a:prstGeom prst="rect">
            <a:avLst/>
          </a:prstGeom>
        </p:spPr>
      </p:pic>
    </p:spTree>
    <p:extLst>
      <p:ext uri="{BB962C8B-B14F-4D97-AF65-F5344CB8AC3E}">
        <p14:creationId xmlns:p14="http://schemas.microsoft.com/office/powerpoint/2010/main" val="381219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9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6E5DB55D-7B91-A7E1-D456-4378F56965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CDC88EC9-1005-C2AD-BBCD-6EBBA20F8C43}"/>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5</a:t>
            </a:fld>
            <a:endParaRPr lang="sv-SE" sz="1000" b="1" dirty="0">
              <a:solidFill>
                <a:schemeClr val="bg1"/>
              </a:solidFill>
            </a:endParaRPr>
          </a:p>
        </p:txBody>
      </p:sp>
      <p:sp>
        <p:nvSpPr>
          <p:cNvPr id="7" name="Rectangle 6">
            <a:extLst>
              <a:ext uri="{FF2B5EF4-FFF2-40B4-BE49-F238E27FC236}">
                <a16:creationId xmlns:a16="http://schemas.microsoft.com/office/drawing/2014/main" id="{048BC934-B6CD-D3F3-CBF5-17BB33F74743}"/>
              </a:ext>
            </a:extLst>
          </p:cNvPr>
          <p:cNvSpPr/>
          <p:nvPr/>
        </p:nvSpPr>
        <p:spPr>
          <a:xfrm>
            <a:off x="343847" y="995986"/>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11.1.3 Demanda de energia no setor residencial </a:t>
            </a:r>
          </a:p>
        </p:txBody>
      </p:sp>
      <p:sp>
        <p:nvSpPr>
          <p:cNvPr id="8" name="Title 10">
            <a:extLst>
              <a:ext uri="{FF2B5EF4-FFF2-40B4-BE49-F238E27FC236}">
                <a16:creationId xmlns:a16="http://schemas.microsoft.com/office/drawing/2014/main" id="{09707EE2-8A38-EBC3-4ADD-D01C9559512D}"/>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Setor residencial</a:t>
            </a:r>
            <a:endParaRPr lang="en-US" dirty="0">
              <a:cs typeface="Calibri Light" panose="020F0302020204030204"/>
            </a:endParaRPr>
          </a:p>
        </p:txBody>
      </p:sp>
      <p:sp>
        <p:nvSpPr>
          <p:cNvPr id="2" name="TextBox 1">
            <a:extLst>
              <a:ext uri="{FF2B5EF4-FFF2-40B4-BE49-F238E27FC236}">
                <a16:creationId xmlns:a16="http://schemas.microsoft.com/office/drawing/2014/main" id="{5F483796-6957-1455-F9A8-71CC4D3F3724}"/>
              </a:ext>
            </a:extLst>
          </p:cNvPr>
          <p:cNvSpPr txBox="1"/>
          <p:nvPr/>
        </p:nvSpPr>
        <p:spPr>
          <a:xfrm>
            <a:off x="339084" y="1529331"/>
            <a:ext cx="10767175" cy="523220"/>
          </a:xfrm>
          <a:prstGeom prst="rect">
            <a:avLst/>
          </a:prstGeom>
          <a:noFill/>
        </p:spPr>
        <p:txBody>
          <a:bodyPr wrap="square">
            <a:spAutoFit/>
          </a:bodyPr>
          <a:lstStyle/>
          <a:p>
            <a:pPr algn="just"/>
            <a:r>
              <a:rPr lang="en-US" sz="2800" dirty="0">
                <a:latin typeface="Aptos" panose="020B0004020202020204" pitchFamily="34" charset="0"/>
              </a:rPr>
              <a:t>As demandas de energia mais comuns modeladas são:</a:t>
            </a:r>
            <a:endParaRPr lang="es-CO" sz="2800" dirty="0">
              <a:latin typeface="Aptos" panose="020B0004020202020204" pitchFamily="34" charset="0"/>
            </a:endParaRPr>
          </a:p>
        </p:txBody>
      </p:sp>
      <p:pic>
        <p:nvPicPr>
          <p:cNvPr id="1026" name="Picture 2" descr="Stove - Free electronics icons">
            <a:extLst>
              <a:ext uri="{FF2B5EF4-FFF2-40B4-BE49-F238E27FC236}">
                <a16:creationId xmlns:a16="http://schemas.microsoft.com/office/drawing/2014/main" id="{51532333-2F94-F234-B434-950C9D070D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9839" y="2373707"/>
            <a:ext cx="1396485" cy="13964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ater heater - Free technology icons">
            <a:extLst>
              <a:ext uri="{FF2B5EF4-FFF2-40B4-BE49-F238E27FC236}">
                <a16:creationId xmlns:a16="http://schemas.microsoft.com/office/drawing/2014/main" id="{30D34600-508A-F58C-465C-05D23ED771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132" y="4318625"/>
            <a:ext cx="1435367" cy="14353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eating Icons No Attribution PNG Transparent Background, Free Download  #8420 - FreeIconsPNG">
            <a:extLst>
              <a:ext uri="{FF2B5EF4-FFF2-40B4-BE49-F238E27FC236}">
                <a16:creationId xmlns:a16="http://schemas.microsoft.com/office/drawing/2014/main" id="{4DDD4ADB-4AB2-39DE-83C7-F9B47C0EB5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9174" y="2390311"/>
            <a:ext cx="1262062" cy="12620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Buscar en la consulta  de la barra lateral">
            <a:extLst>
              <a:ext uri="{FF2B5EF4-FFF2-40B4-BE49-F238E27FC236}">
                <a16:creationId xmlns:a16="http://schemas.microsoft.com/office/drawing/2014/main" id="{4780EC5A-8C06-165B-6E52-26CD1F66E47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9747" y="4368093"/>
            <a:ext cx="1435367" cy="143536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70AD56E-AB0D-49DF-A56A-BCA490D53055}"/>
              </a:ext>
            </a:extLst>
          </p:cNvPr>
          <p:cNvSpPr txBox="1"/>
          <p:nvPr/>
        </p:nvSpPr>
        <p:spPr>
          <a:xfrm>
            <a:off x="1318849" y="2698266"/>
            <a:ext cx="2397934" cy="954107"/>
          </a:xfrm>
          <a:prstGeom prst="rect">
            <a:avLst/>
          </a:prstGeom>
          <a:noFill/>
        </p:spPr>
        <p:txBody>
          <a:bodyPr wrap="square">
            <a:spAutoFit/>
          </a:bodyPr>
          <a:lstStyle/>
          <a:p>
            <a:pPr algn="ctr"/>
            <a:r>
              <a:rPr lang="en-US" sz="2800" b="1" dirty="0">
                <a:latin typeface="Aptos" panose="020B0004020202020204" pitchFamily="34" charset="0"/>
              </a:rPr>
              <a:t>Aquecimento de ambientes</a:t>
            </a:r>
            <a:endParaRPr lang="es-CO" sz="2800" b="1" dirty="0">
              <a:latin typeface="Aptos" panose="020B0004020202020204" pitchFamily="34" charset="0"/>
            </a:endParaRPr>
          </a:p>
        </p:txBody>
      </p:sp>
      <p:grpSp>
        <p:nvGrpSpPr>
          <p:cNvPr id="17" name="Group 16">
            <a:extLst>
              <a:ext uri="{FF2B5EF4-FFF2-40B4-BE49-F238E27FC236}">
                <a16:creationId xmlns:a16="http://schemas.microsoft.com/office/drawing/2014/main" id="{B5D496DA-E5BE-1A88-6070-74DF5B0E00F9}"/>
              </a:ext>
            </a:extLst>
          </p:cNvPr>
          <p:cNvGrpSpPr/>
          <p:nvPr/>
        </p:nvGrpSpPr>
        <p:grpSpPr>
          <a:xfrm>
            <a:off x="7184817" y="4230736"/>
            <a:ext cx="1783445" cy="1970314"/>
            <a:chOff x="8610200" y="1651438"/>
            <a:chExt cx="2304919" cy="2651124"/>
          </a:xfrm>
        </p:grpSpPr>
        <p:pic>
          <p:nvPicPr>
            <p:cNvPr id="1038" name="Picture 14" descr="Fridge - Free electronics icons">
              <a:extLst>
                <a:ext uri="{FF2B5EF4-FFF2-40B4-BE49-F238E27FC236}">
                  <a16:creationId xmlns:a16="http://schemas.microsoft.com/office/drawing/2014/main" id="{F4F1C281-EFA6-FECD-C3FE-C7C91F0355A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96222" y="1651438"/>
              <a:ext cx="1418897" cy="1418897"/>
            </a:xfrm>
            <a:prstGeom prst="rect">
              <a:avLst/>
            </a:prstGeom>
            <a:noFill/>
            <a:extLst>
              <a:ext uri="{909E8E84-426E-40DD-AFC4-6F175D3DCCD1}">
                <a14:hiddenFill xmlns:a14="http://schemas.microsoft.com/office/drawing/2010/main">
                  <a:solidFill>
                    <a:srgbClr val="FFFFFF"/>
                  </a:solidFill>
                </a14:hiddenFill>
              </a:ext>
            </a:extLst>
          </p:spPr>
        </p:pic>
        <p:pic>
          <p:nvPicPr>
            <p:cNvPr id="13" name="Graphic 12" descr="Washing Machine outline">
              <a:extLst>
                <a:ext uri="{FF2B5EF4-FFF2-40B4-BE49-F238E27FC236}">
                  <a16:creationId xmlns:a16="http://schemas.microsoft.com/office/drawing/2014/main" id="{9E5C4ABC-3CC2-A615-144F-B3A1B85945F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10200" y="1805916"/>
              <a:ext cx="1142629" cy="1142629"/>
            </a:xfrm>
            <a:prstGeom prst="rect">
              <a:avLst/>
            </a:prstGeom>
          </p:spPr>
        </p:pic>
        <p:pic>
          <p:nvPicPr>
            <p:cNvPr id="1040" name="Picture 16" descr="Buscar en la consulta  de la barra lateral">
              <a:extLst>
                <a:ext uri="{FF2B5EF4-FFF2-40B4-BE49-F238E27FC236}">
                  <a16:creationId xmlns:a16="http://schemas.microsoft.com/office/drawing/2014/main" id="{29C421BA-ABF7-6302-F73C-B43193C5153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710853" y="3223315"/>
              <a:ext cx="900113" cy="9001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DCDCAF68-A641-6B07-5ABE-4D8AE4EB3087}"/>
                </a:ext>
              </a:extLst>
            </p:cNvPr>
            <p:cNvPicPr>
              <a:picLocks noChangeAspect="1"/>
            </p:cNvPicPr>
            <p:nvPr/>
          </p:nvPicPr>
          <p:blipFill>
            <a:blip r:embed="rId13"/>
            <a:stretch>
              <a:fillRect/>
            </a:stretch>
          </p:blipFill>
          <p:spPr>
            <a:xfrm>
              <a:off x="9679978" y="3216712"/>
              <a:ext cx="1085850" cy="1085850"/>
            </a:xfrm>
            <a:prstGeom prst="rect">
              <a:avLst/>
            </a:prstGeom>
          </p:spPr>
        </p:pic>
      </p:grpSp>
      <p:sp>
        <p:nvSpPr>
          <p:cNvPr id="18" name="TextBox 17">
            <a:extLst>
              <a:ext uri="{FF2B5EF4-FFF2-40B4-BE49-F238E27FC236}">
                <a16:creationId xmlns:a16="http://schemas.microsoft.com/office/drawing/2014/main" id="{C511C229-A865-A5A2-EDCD-C25434F0BDC6}"/>
              </a:ext>
            </a:extLst>
          </p:cNvPr>
          <p:cNvSpPr txBox="1"/>
          <p:nvPr/>
        </p:nvSpPr>
        <p:spPr>
          <a:xfrm>
            <a:off x="1240968" y="4577926"/>
            <a:ext cx="2430234" cy="954107"/>
          </a:xfrm>
          <a:prstGeom prst="rect">
            <a:avLst/>
          </a:prstGeom>
          <a:noFill/>
        </p:spPr>
        <p:txBody>
          <a:bodyPr wrap="square">
            <a:spAutoFit/>
          </a:bodyPr>
          <a:lstStyle/>
          <a:p>
            <a:pPr algn="ctr"/>
            <a:r>
              <a:rPr lang="en-US" sz="2800" b="1" dirty="0">
                <a:latin typeface="Aptos" panose="020B0004020202020204" pitchFamily="34" charset="0"/>
              </a:rPr>
              <a:t>Aquecimento de água</a:t>
            </a:r>
            <a:endParaRPr lang="es-CO" sz="2800" b="1" dirty="0">
              <a:latin typeface="Aptos" panose="020B0004020202020204" pitchFamily="34" charset="0"/>
            </a:endParaRPr>
          </a:p>
        </p:txBody>
      </p:sp>
      <p:sp>
        <p:nvSpPr>
          <p:cNvPr id="19" name="TextBox 18">
            <a:extLst>
              <a:ext uri="{FF2B5EF4-FFF2-40B4-BE49-F238E27FC236}">
                <a16:creationId xmlns:a16="http://schemas.microsoft.com/office/drawing/2014/main" id="{9632C130-303C-4612-B21E-2FB87FF0C994}"/>
              </a:ext>
            </a:extLst>
          </p:cNvPr>
          <p:cNvSpPr txBox="1"/>
          <p:nvPr/>
        </p:nvSpPr>
        <p:spPr>
          <a:xfrm>
            <a:off x="4759435" y="5008859"/>
            <a:ext cx="2265877" cy="523220"/>
          </a:xfrm>
          <a:prstGeom prst="rect">
            <a:avLst/>
          </a:prstGeom>
          <a:noFill/>
        </p:spPr>
        <p:txBody>
          <a:bodyPr wrap="square">
            <a:spAutoFit/>
          </a:bodyPr>
          <a:lstStyle/>
          <a:p>
            <a:pPr algn="ctr"/>
            <a:r>
              <a:rPr lang="en-US" sz="2800" b="1" dirty="0">
                <a:latin typeface="Aptos" panose="020B0004020202020204" pitchFamily="34" charset="0"/>
              </a:rPr>
              <a:t>Iluminação</a:t>
            </a:r>
            <a:endParaRPr lang="es-CO" sz="2800" b="1" dirty="0">
              <a:latin typeface="Aptos" panose="020B0004020202020204" pitchFamily="34" charset="0"/>
            </a:endParaRPr>
          </a:p>
        </p:txBody>
      </p:sp>
      <p:sp>
        <p:nvSpPr>
          <p:cNvPr id="20" name="TextBox 19">
            <a:extLst>
              <a:ext uri="{FF2B5EF4-FFF2-40B4-BE49-F238E27FC236}">
                <a16:creationId xmlns:a16="http://schemas.microsoft.com/office/drawing/2014/main" id="{BC59668C-14F7-AACF-1138-BD4116A06A8C}"/>
              </a:ext>
            </a:extLst>
          </p:cNvPr>
          <p:cNvSpPr txBox="1"/>
          <p:nvPr/>
        </p:nvSpPr>
        <p:spPr>
          <a:xfrm>
            <a:off x="4757824" y="2808548"/>
            <a:ext cx="2265877" cy="523220"/>
          </a:xfrm>
          <a:prstGeom prst="rect">
            <a:avLst/>
          </a:prstGeom>
          <a:noFill/>
        </p:spPr>
        <p:txBody>
          <a:bodyPr wrap="square">
            <a:spAutoFit/>
          </a:bodyPr>
          <a:lstStyle/>
          <a:p>
            <a:pPr algn="ctr"/>
            <a:r>
              <a:rPr lang="en-US" sz="2800" b="1" dirty="0">
                <a:latin typeface="Aptos" panose="020B0004020202020204" pitchFamily="34" charset="0"/>
              </a:rPr>
              <a:t>Culinária</a:t>
            </a:r>
            <a:endParaRPr lang="es-CO" sz="2800" b="1" dirty="0">
              <a:latin typeface="Aptos" panose="020B0004020202020204" pitchFamily="34" charset="0"/>
            </a:endParaRPr>
          </a:p>
        </p:txBody>
      </p:sp>
      <p:sp>
        <p:nvSpPr>
          <p:cNvPr id="21" name="TextBox 20">
            <a:extLst>
              <a:ext uri="{FF2B5EF4-FFF2-40B4-BE49-F238E27FC236}">
                <a16:creationId xmlns:a16="http://schemas.microsoft.com/office/drawing/2014/main" id="{E4B60F36-3A73-E0C1-C181-DFE0A136DDF7}"/>
              </a:ext>
            </a:extLst>
          </p:cNvPr>
          <p:cNvSpPr txBox="1"/>
          <p:nvPr/>
        </p:nvSpPr>
        <p:spPr>
          <a:xfrm>
            <a:off x="8751075" y="4808206"/>
            <a:ext cx="3197938" cy="954107"/>
          </a:xfrm>
          <a:prstGeom prst="rect">
            <a:avLst/>
          </a:prstGeom>
          <a:noFill/>
        </p:spPr>
        <p:txBody>
          <a:bodyPr wrap="square">
            <a:spAutoFit/>
          </a:bodyPr>
          <a:lstStyle/>
          <a:p>
            <a:pPr algn="ctr"/>
            <a:r>
              <a:rPr lang="en-US" sz="2800" b="1" dirty="0">
                <a:latin typeface="Aptos" panose="020B0004020202020204" pitchFamily="34" charset="0"/>
              </a:rPr>
              <a:t>Outros aparelhos elétricos</a:t>
            </a:r>
            <a:endParaRPr lang="es-CO" sz="2800" b="1" dirty="0">
              <a:latin typeface="Aptos" panose="020B0004020202020204" pitchFamily="34" charset="0"/>
            </a:endParaRPr>
          </a:p>
        </p:txBody>
      </p:sp>
      <p:pic>
        <p:nvPicPr>
          <p:cNvPr id="4" name="Picture 18" descr="Buscar en la consulta  de la barra lateral">
            <a:extLst>
              <a:ext uri="{FF2B5EF4-FFF2-40B4-BE49-F238E27FC236}">
                <a16:creationId xmlns:a16="http://schemas.microsoft.com/office/drawing/2014/main" id="{3567D2C9-B473-C5F8-5789-A73C5666E4B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357734" y="2414346"/>
            <a:ext cx="1396485" cy="139648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9B74B892-A95F-16BF-842F-AB4E591638DF}"/>
              </a:ext>
            </a:extLst>
          </p:cNvPr>
          <p:cNvSpPr txBox="1"/>
          <p:nvPr/>
        </p:nvSpPr>
        <p:spPr>
          <a:xfrm>
            <a:off x="9050068" y="2535443"/>
            <a:ext cx="2522022" cy="954107"/>
          </a:xfrm>
          <a:prstGeom prst="rect">
            <a:avLst/>
          </a:prstGeom>
          <a:noFill/>
        </p:spPr>
        <p:txBody>
          <a:bodyPr wrap="square">
            <a:spAutoFit/>
          </a:bodyPr>
          <a:lstStyle/>
          <a:p>
            <a:pPr algn="ctr"/>
            <a:r>
              <a:rPr lang="es-CO" sz="2800" b="1" dirty="0">
                <a:latin typeface="Aptos" panose="020B0004020202020204" pitchFamily="34" charset="0"/>
              </a:rPr>
              <a:t>Ar </a:t>
            </a:r>
            <a:r>
              <a:rPr lang="es-CO" sz="2800" b="1" dirty="0" err="1">
                <a:latin typeface="Aptos" panose="020B0004020202020204" pitchFamily="34" charset="0"/>
              </a:rPr>
              <a:t>condicionado</a:t>
            </a:r>
            <a:endParaRPr lang="es-CO" sz="2800" b="1" dirty="0">
              <a:latin typeface="Aptos" panose="020B0004020202020204" pitchFamily="34" charset="0"/>
            </a:endParaRPr>
          </a:p>
        </p:txBody>
      </p:sp>
      <p:pic>
        <p:nvPicPr>
          <p:cNvPr id="6" name="synthesize - 2025-02-14T001008.907">
            <a:hlinkClick r:id="" action="ppaction://media"/>
            <a:extLst>
              <a:ext uri="{FF2B5EF4-FFF2-40B4-BE49-F238E27FC236}">
                <a16:creationId xmlns:a16="http://schemas.microsoft.com/office/drawing/2014/main" id="{CCFBF86D-B9CB-1B19-9268-126EF30E5E3D}"/>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6724241" y="88865"/>
            <a:ext cx="1169085" cy="1169085"/>
          </a:xfrm>
          <a:prstGeom prst="rect">
            <a:avLst/>
          </a:prstGeom>
        </p:spPr>
      </p:pic>
    </p:spTree>
    <p:extLst>
      <p:ext uri="{BB962C8B-B14F-4D97-AF65-F5344CB8AC3E}">
        <p14:creationId xmlns:p14="http://schemas.microsoft.com/office/powerpoint/2010/main" val="2747939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18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96CA6BF4-AE4D-3EF9-29A6-2DA5A528B3F1}"/>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1CE171E4-D468-8163-5FAE-C820C03470CB}"/>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6</a:t>
            </a:fld>
            <a:endParaRPr lang="sv-SE" sz="1000" b="1" dirty="0">
              <a:solidFill>
                <a:schemeClr val="bg1"/>
              </a:solidFill>
            </a:endParaRPr>
          </a:p>
        </p:txBody>
      </p:sp>
      <p:sp>
        <p:nvSpPr>
          <p:cNvPr id="7" name="Rectangle 6">
            <a:extLst>
              <a:ext uri="{FF2B5EF4-FFF2-40B4-BE49-F238E27FC236}">
                <a16:creationId xmlns:a16="http://schemas.microsoft.com/office/drawing/2014/main" id="{49883C78-2133-69FE-CDFC-C5F415086C8A}"/>
              </a:ext>
            </a:extLst>
          </p:cNvPr>
          <p:cNvSpPr/>
          <p:nvPr/>
        </p:nvSpPr>
        <p:spPr>
          <a:xfrm>
            <a:off x="343847" y="995986"/>
            <a:ext cx="1010031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11.1.4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Principais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fatores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a:t>
            </a:r>
            <a:r>
              <a:rPr lang="en-US"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propulsores</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 desafios no </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uso de</a:t>
            </a:r>
            <a:r>
              <a:rPr lang="en-US"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energia residencial </a:t>
            </a:r>
          </a:p>
        </p:txBody>
      </p:sp>
      <p:sp>
        <p:nvSpPr>
          <p:cNvPr id="8" name="Title 10">
            <a:extLst>
              <a:ext uri="{FF2B5EF4-FFF2-40B4-BE49-F238E27FC236}">
                <a16:creationId xmlns:a16="http://schemas.microsoft.com/office/drawing/2014/main" id="{C613A292-5CF1-292D-67BA-457C59FF3C21}"/>
              </a:ext>
            </a:extLst>
          </p:cNvPr>
          <p:cNvSpPr txBox="1">
            <a:spLocks/>
          </p:cNvSpPr>
          <p:nvPr/>
        </p:nvSpPr>
        <p:spPr>
          <a:xfrm>
            <a:off x="343847" y="150594"/>
            <a:ext cx="10767176" cy="76206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11.1 Setor residencial</a:t>
            </a:r>
            <a:endParaRPr lang="en-US" dirty="0">
              <a:cs typeface="Calibri Light" panose="020F0302020204030204"/>
            </a:endParaRPr>
          </a:p>
        </p:txBody>
      </p:sp>
      <p:graphicFrame>
        <p:nvGraphicFramePr>
          <p:cNvPr id="2" name="Diagram 1">
            <a:extLst>
              <a:ext uri="{FF2B5EF4-FFF2-40B4-BE49-F238E27FC236}">
                <a16:creationId xmlns:a16="http://schemas.microsoft.com/office/drawing/2014/main" id="{0C80DFE0-C958-8183-F2E2-D2959E833906}"/>
              </a:ext>
            </a:extLst>
          </p:cNvPr>
          <p:cNvGraphicFramePr/>
          <p:nvPr>
            <p:extLst>
              <p:ext uri="{D42A27DB-BD31-4B8C-83A1-F6EECF244321}">
                <p14:modId xmlns:p14="http://schemas.microsoft.com/office/powerpoint/2010/main" val="2718877114"/>
              </p:ext>
            </p:extLst>
          </p:nvPr>
        </p:nvGraphicFramePr>
        <p:xfrm>
          <a:off x="231774" y="1614488"/>
          <a:ext cx="11566525" cy="484346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synthesize - 2025-02-14T001049.129">
            <a:hlinkClick r:id="" action="ppaction://media"/>
            <a:extLst>
              <a:ext uri="{FF2B5EF4-FFF2-40B4-BE49-F238E27FC236}">
                <a16:creationId xmlns:a16="http://schemas.microsoft.com/office/drawing/2014/main" id="{BADEA0BA-4A5B-642D-F6E6-D76C9267B458}"/>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669178" y="37389"/>
            <a:ext cx="1008332" cy="1008332"/>
          </a:xfrm>
          <a:prstGeom prst="rect">
            <a:avLst/>
          </a:prstGeom>
        </p:spPr>
      </p:pic>
    </p:spTree>
    <p:extLst>
      <p:ext uri="{BB962C8B-B14F-4D97-AF65-F5344CB8AC3E}">
        <p14:creationId xmlns:p14="http://schemas.microsoft.com/office/powerpoint/2010/main" val="668511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9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7</a:t>
            </a:fld>
            <a:endParaRPr lang="sv-SE" sz="1000" b="1" dirty="0">
              <a:solidFill>
                <a:schemeClr val="bg1"/>
              </a:solidFill>
            </a:endParaRPr>
          </a:p>
        </p:txBody>
      </p:sp>
      <p:sp>
        <p:nvSpPr>
          <p:cNvPr id="2" name="Title 10">
            <a:extLst>
              <a:ext uri="{FF2B5EF4-FFF2-40B4-BE49-F238E27FC236}">
                <a16:creationId xmlns:a16="http://schemas.microsoft.com/office/drawing/2014/main" id="{C284E710-7841-D645-8EBC-8BB6B56440F1}"/>
              </a:ext>
            </a:extLst>
          </p:cNvPr>
          <p:cNvSpPr txBox="1">
            <a:spLocks/>
          </p:cNvSpPr>
          <p:nvPr/>
        </p:nvSpPr>
        <p:spPr>
          <a:xfrm>
            <a:off x="887215" y="8748"/>
            <a:ext cx="1217135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rPr>
              <a:t>Aula 11.1 Referências</a:t>
            </a:r>
          </a:p>
        </p:txBody>
      </p:sp>
      <p:sp>
        <p:nvSpPr>
          <p:cNvPr id="4" name="TextBox 3">
            <a:extLst>
              <a:ext uri="{FF2B5EF4-FFF2-40B4-BE49-F238E27FC236}">
                <a16:creationId xmlns:a16="http://schemas.microsoft.com/office/drawing/2014/main" id="{BCB083AF-02AE-8D66-43C6-C24C6B427521}"/>
              </a:ext>
            </a:extLst>
          </p:cNvPr>
          <p:cNvSpPr txBox="1"/>
          <p:nvPr/>
        </p:nvSpPr>
        <p:spPr>
          <a:xfrm>
            <a:off x="887215" y="1780511"/>
            <a:ext cx="9719514" cy="39308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indent="-304800">
              <a:lnSpc>
                <a:spcPct val="107000"/>
              </a:lnSpc>
              <a:spcAft>
                <a:spcPts val="800"/>
              </a:spcAft>
            </a:pP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UPME. (2022).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Balanço Energético Colombiano 2021.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3"/>
              </a:rPr>
              <a:t>https://www1.upme.gov.co/DemandayEficiencia/Paginas/BECO.aspx</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indent="-304800">
              <a:lnSpc>
                <a:spcPct val="107000"/>
              </a:lnSpc>
              <a:spcAft>
                <a:spcPts val="800"/>
              </a:spcAft>
            </a:pPr>
            <a:endParaRPr lang="es-CO" sz="2400" kern="100" dirty="0">
              <a:latin typeface="Aptos" panose="020B0004020202020204" pitchFamily="34" charset="0"/>
              <a:ea typeface="Calibri" panose="020F0502020204030204" pitchFamily="34" charset="0"/>
              <a:cs typeface="Times New Roman" panose="02020603050405020304" pitchFamily="18" charset="0"/>
            </a:endParaRPr>
          </a:p>
          <a:p>
            <a:pPr indent="-304800">
              <a:lnSpc>
                <a:spcPct val="107000"/>
              </a:lnSpc>
              <a:spcAft>
                <a:spcPts val="800"/>
              </a:spcAft>
            </a:pP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Plazas-Niño, F. A.,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Yeganyan</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R., Cannone, C., Howells, M., &amp; </a:t>
            </a:r>
            <a:r>
              <a:rPr lang="en-GB" sz="2400"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Quirós-Tortós</a:t>
            </a:r>
            <a:r>
              <a:rPr lang="en-GB"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J. (2023). Informando a política de energia sustentável nos países em desenvolvimento: An assessment of decarbonization pathways in Colombia using open energy system optimization modelling.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Energy </a:t>
            </a:r>
            <a:r>
              <a:rPr lang="es-CO" sz="2400" i="1" kern="100" dirty="0" err="1">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Strategy Reviews</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a:t>
            </a:r>
            <a:r>
              <a:rPr lang="es-CO" sz="2400" i="1"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50</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rPr>
              <a:t>, 101226. </a:t>
            </a:r>
            <a:r>
              <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hlinkClick r:id="rId4"/>
              </a:rPr>
              <a:t>https://doi.org/10.1016/j.esr.2023.101226</a:t>
            </a:r>
            <a:endParaRPr lang="es-CO" sz="2400" kern="100" dirty="0">
              <a:solidFill>
                <a:srgbClr val="000000"/>
              </a:solidFill>
              <a:effectLst/>
              <a:latin typeface="Aptos" panose="020B0004020202020204" pitchFamily="34" charset="0"/>
              <a:ea typeface="Times New Roman" panose="02020603050405020304" pitchFamily="18" charset="0"/>
              <a:cs typeface="Times New Roman" panose="02020603050405020304" pitchFamily="18" charset="0"/>
            </a:endParaRPr>
          </a:p>
          <a:p>
            <a:pPr marL="342900" indent="-342900">
              <a:buAutoNum type="arabicPeriod"/>
            </a:pPr>
            <a:endParaRPr lang="en-US" sz="2400" dirty="0">
              <a:latin typeface="Aptos" panose="020B0004020202020204" pitchFamily="34" charset="0"/>
              <a:cs typeface="Calibri" panose="020F0502020204030204"/>
            </a:endParaRPr>
          </a:p>
        </p:txBody>
      </p:sp>
    </p:spTree>
    <p:extLst>
      <p:ext uri="{BB962C8B-B14F-4D97-AF65-F5344CB8AC3E}">
        <p14:creationId xmlns:p14="http://schemas.microsoft.com/office/powerpoint/2010/main" val="14092210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EF953F69-EC43-D710-5495-A812211FADAF}"/>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8</a:t>
            </a:fld>
            <a:endParaRPr lang="sv-SE" sz="1000" b="1" dirty="0">
              <a:solidFill>
                <a:schemeClr val="bg1"/>
              </a:solidFill>
            </a:endParaRPr>
          </a:p>
        </p:txBody>
      </p:sp>
      <p:sp>
        <p:nvSpPr>
          <p:cNvPr id="2" name="Rectangle 1">
            <a:extLst>
              <a:ext uri="{FF2B5EF4-FFF2-40B4-BE49-F238E27FC236}">
                <a16:creationId xmlns:a16="http://schemas.microsoft.com/office/drawing/2014/main" id="{80ED264C-2459-7E9C-B4E7-0AC20593E710}"/>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11.2.1 Introdução</a:t>
            </a:r>
          </a:p>
        </p:txBody>
      </p:sp>
      <p:sp>
        <p:nvSpPr>
          <p:cNvPr id="4" name="Title 10">
            <a:extLst>
              <a:ext uri="{FF2B5EF4-FFF2-40B4-BE49-F238E27FC236}">
                <a16:creationId xmlns:a16="http://schemas.microsoft.com/office/drawing/2014/main" id="{EB3BB423-193C-BD62-291D-DC8376691DE5}"/>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Setor de serviços públicos e comerciais</a:t>
            </a:r>
          </a:p>
        </p:txBody>
      </p:sp>
      <p:graphicFrame>
        <p:nvGraphicFramePr>
          <p:cNvPr id="5" name="Chart 4">
            <a:extLst>
              <a:ext uri="{FF2B5EF4-FFF2-40B4-BE49-F238E27FC236}">
                <a16:creationId xmlns:a16="http://schemas.microsoft.com/office/drawing/2014/main" id="{218234A4-40BF-A6EF-BA07-8FD8D698DE8D}"/>
              </a:ext>
            </a:extLst>
          </p:cNvPr>
          <p:cNvGraphicFramePr>
            <a:graphicFrameLocks/>
          </p:cNvGraphicFramePr>
          <p:nvPr>
            <p:extLst>
              <p:ext uri="{D42A27DB-BD31-4B8C-83A1-F6EECF244321}">
                <p14:modId xmlns:p14="http://schemas.microsoft.com/office/powerpoint/2010/main" val="4106735072"/>
              </p:ext>
            </p:extLst>
          </p:nvPr>
        </p:nvGraphicFramePr>
        <p:xfrm>
          <a:off x="-351638" y="1836841"/>
          <a:ext cx="7608890" cy="471487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FCCD3D5D-8DE3-FFF2-6717-D01DAC1C2CD2}"/>
              </a:ext>
            </a:extLst>
          </p:cNvPr>
          <p:cNvSpPr txBox="1"/>
          <p:nvPr/>
        </p:nvSpPr>
        <p:spPr>
          <a:xfrm>
            <a:off x="535613" y="6320998"/>
            <a:ext cx="6097772" cy="246221"/>
          </a:xfrm>
          <a:prstGeom prst="rect">
            <a:avLst/>
          </a:prstGeom>
          <a:noFill/>
        </p:spPr>
        <p:txBody>
          <a:bodyPr wrap="square">
            <a:spAutoFit/>
          </a:bodyPr>
          <a:lstStyle/>
          <a:p>
            <a:r>
              <a:rPr lang="es-CO" sz="1000" b="1" dirty="0" err="1">
                <a:latin typeface="Open Sans" panose="020B0606030504020204" pitchFamily="34" charset="0"/>
                <a:ea typeface="Open Sans" panose="020B0606030504020204" pitchFamily="34" charset="0"/>
                <a:cs typeface="Open Sans" panose="020B0606030504020204" pitchFamily="34" charset="0"/>
              </a:rPr>
              <a:t>Fonte</a:t>
            </a:r>
            <a:r>
              <a:rPr lang="es-CO" sz="1000" b="1" dirty="0">
                <a:latin typeface="Open Sans" panose="020B0606030504020204" pitchFamily="34" charset="0"/>
                <a:ea typeface="Open Sans" panose="020B0606030504020204" pitchFamily="34" charset="0"/>
                <a:cs typeface="Open Sans" panose="020B0606030504020204" pitchFamily="34" charset="0"/>
              </a:rPr>
              <a:t>: </a:t>
            </a:r>
            <a:r>
              <a:rPr lang="es-CO" sz="1000" dirty="0">
                <a:latin typeface="Open Sans" panose="020B0606030504020204" pitchFamily="34" charset="0"/>
                <a:ea typeface="Open Sans" panose="020B0606030504020204" pitchFamily="34" charset="0"/>
                <a:cs typeface="Open Sans" panose="020B0606030504020204" pitchFamily="34" charset="0"/>
              </a:rPr>
              <a:t>Statista (2024) - </a:t>
            </a:r>
            <a:r>
              <a:rPr lang="es-CO" sz="1000" dirty="0">
                <a:latin typeface="Open Sans" panose="020B0606030504020204" pitchFamily="34" charset="0"/>
                <a:ea typeface="Open Sans" panose="020B0606030504020204" pitchFamily="34" charset="0"/>
                <a:cs typeface="Open Sans" panose="020B0606030504020204" pitchFamily="34" charset="0"/>
                <a:hlinkClick r:id="rId6"/>
              </a:rPr>
              <a:t>Link</a:t>
            </a:r>
            <a:endParaRPr lang="es-CO"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EDFE4ADA-3E4C-D53E-F167-F3E25DAD5327}"/>
              </a:ext>
            </a:extLst>
          </p:cNvPr>
          <p:cNvSpPr txBox="1"/>
          <p:nvPr/>
        </p:nvSpPr>
        <p:spPr>
          <a:xfrm>
            <a:off x="7179662" y="1166075"/>
            <a:ext cx="4429923" cy="2677656"/>
          </a:xfrm>
          <a:prstGeom prst="rect">
            <a:avLst/>
          </a:prstGeom>
          <a:noFill/>
        </p:spPr>
        <p:txBody>
          <a:bodyPr wrap="square" rtlCol="0">
            <a:spAutoFit/>
          </a:bodyPr>
          <a:lstStyle/>
          <a:p>
            <a:pPr algn="just"/>
            <a:r>
              <a:rPr lang="en-US" sz="2400" dirty="0">
                <a:latin typeface="Aptos" panose="020B0004020202020204" pitchFamily="34" charset="0"/>
              </a:rPr>
              <a:t>O setor de serviços comerciais e públicos abrange o uso de energia em edifícios e instalações dedicados ao comércio, educação, saúde, governo e outras atividades não residenciais.</a:t>
            </a:r>
            <a:endParaRPr lang="es-CO" sz="2400" dirty="0">
              <a:latin typeface="Aptos" panose="020B0004020202020204" pitchFamily="34" charset="0"/>
            </a:endParaRPr>
          </a:p>
        </p:txBody>
      </p:sp>
      <p:pic>
        <p:nvPicPr>
          <p:cNvPr id="8" name="Picture 7">
            <a:extLst>
              <a:ext uri="{FF2B5EF4-FFF2-40B4-BE49-F238E27FC236}">
                <a16:creationId xmlns:a16="http://schemas.microsoft.com/office/drawing/2014/main" id="{EC7298C8-6352-37FE-F1A5-517EE0683E69}"/>
              </a:ext>
            </a:extLst>
          </p:cNvPr>
          <p:cNvPicPr>
            <a:picLocks noChangeAspect="1"/>
          </p:cNvPicPr>
          <p:nvPr/>
        </p:nvPicPr>
        <p:blipFill>
          <a:blip r:embed="rId7"/>
          <a:stretch>
            <a:fillRect/>
          </a:stretch>
        </p:blipFill>
        <p:spPr>
          <a:xfrm>
            <a:off x="7821545" y="3815155"/>
            <a:ext cx="1497569" cy="1497569"/>
          </a:xfrm>
          <a:prstGeom prst="rect">
            <a:avLst/>
          </a:prstGeom>
        </p:spPr>
      </p:pic>
      <p:pic>
        <p:nvPicPr>
          <p:cNvPr id="17" name="Picture 16">
            <a:extLst>
              <a:ext uri="{FF2B5EF4-FFF2-40B4-BE49-F238E27FC236}">
                <a16:creationId xmlns:a16="http://schemas.microsoft.com/office/drawing/2014/main" id="{A662D93B-304A-396B-0D85-FF9C57F48564}"/>
              </a:ext>
            </a:extLst>
          </p:cNvPr>
          <p:cNvPicPr>
            <a:picLocks noChangeAspect="1"/>
          </p:cNvPicPr>
          <p:nvPr/>
        </p:nvPicPr>
        <p:blipFill>
          <a:blip r:embed="rId8"/>
          <a:stretch>
            <a:fillRect/>
          </a:stretch>
        </p:blipFill>
        <p:spPr>
          <a:xfrm>
            <a:off x="10010497" y="4147041"/>
            <a:ext cx="1210225" cy="1008521"/>
          </a:xfrm>
          <a:prstGeom prst="rect">
            <a:avLst/>
          </a:prstGeom>
        </p:spPr>
      </p:pic>
      <p:pic>
        <p:nvPicPr>
          <p:cNvPr id="18" name="Picture 17">
            <a:extLst>
              <a:ext uri="{FF2B5EF4-FFF2-40B4-BE49-F238E27FC236}">
                <a16:creationId xmlns:a16="http://schemas.microsoft.com/office/drawing/2014/main" id="{089DF657-2AC2-88B7-69BB-042055852C53}"/>
              </a:ext>
            </a:extLst>
          </p:cNvPr>
          <p:cNvPicPr>
            <a:picLocks noChangeAspect="1"/>
          </p:cNvPicPr>
          <p:nvPr/>
        </p:nvPicPr>
        <p:blipFill>
          <a:blip r:embed="rId9"/>
          <a:stretch>
            <a:fillRect/>
          </a:stretch>
        </p:blipFill>
        <p:spPr>
          <a:xfrm>
            <a:off x="8855892" y="5035877"/>
            <a:ext cx="1497569" cy="1497569"/>
          </a:xfrm>
          <a:prstGeom prst="rect">
            <a:avLst/>
          </a:prstGeom>
        </p:spPr>
      </p:pic>
      <p:pic>
        <p:nvPicPr>
          <p:cNvPr id="9" name="synthesize - 2025-02-14T001134.340">
            <a:hlinkClick r:id="" action="ppaction://media"/>
            <a:extLst>
              <a:ext uri="{FF2B5EF4-FFF2-40B4-BE49-F238E27FC236}">
                <a16:creationId xmlns:a16="http://schemas.microsoft.com/office/drawing/2014/main" id="{1EEAED29-1D5F-FEEA-0B6D-50053CD2383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584499" y="848288"/>
            <a:ext cx="907535" cy="907535"/>
          </a:xfrm>
          <a:prstGeom prst="rect">
            <a:avLst/>
          </a:prstGeom>
        </p:spPr>
      </p:pic>
    </p:spTree>
    <p:extLst>
      <p:ext uri="{BB962C8B-B14F-4D97-AF65-F5344CB8AC3E}">
        <p14:creationId xmlns:p14="http://schemas.microsoft.com/office/powerpoint/2010/main" val="1053203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776"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6">
          <a:extLst>
            <a:ext uri="{FF2B5EF4-FFF2-40B4-BE49-F238E27FC236}">
              <a16:creationId xmlns:a16="http://schemas.microsoft.com/office/drawing/2014/main" id="{49B0459F-38F2-252E-A76B-192BB26570C4}"/>
            </a:ext>
          </a:extLst>
        </p:cNvPr>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430A6309-BCC8-9EC6-29BC-C3B346207DDD}"/>
              </a:ext>
            </a:extLst>
          </p:cNvPr>
          <p:cNvSpPr txBox="1">
            <a:spLocks/>
          </p:cNvSpPr>
          <p:nvPr/>
        </p:nvSpPr>
        <p:spPr>
          <a:xfrm>
            <a:off x="11798300" y="6565900"/>
            <a:ext cx="393700" cy="29210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fld id="{00000000-1234-1234-1234-123412341234}" type="slidenum">
              <a:rPr lang="sv-SE" sz="1000" b="1" smtClean="0">
                <a:solidFill>
                  <a:schemeClr val="bg1"/>
                </a:solidFill>
              </a:rPr>
              <a:t>9</a:t>
            </a:fld>
            <a:endParaRPr lang="sv-SE" sz="1000" b="1" dirty="0">
              <a:solidFill>
                <a:schemeClr val="bg1"/>
              </a:solidFill>
            </a:endParaRPr>
          </a:p>
        </p:txBody>
      </p:sp>
      <p:sp>
        <p:nvSpPr>
          <p:cNvPr id="2" name="Rectangle 1">
            <a:extLst>
              <a:ext uri="{FF2B5EF4-FFF2-40B4-BE49-F238E27FC236}">
                <a16:creationId xmlns:a16="http://schemas.microsoft.com/office/drawing/2014/main" id="{3CF3ECBC-3C46-2CF3-B7D3-97340E3A04FE}"/>
              </a:ext>
            </a:extLst>
          </p:cNvPr>
          <p:cNvSpPr/>
          <p:nvPr/>
        </p:nvSpPr>
        <p:spPr>
          <a:xfrm>
            <a:off x="582415" y="1510595"/>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11.2.2 Subsetores</a:t>
            </a:r>
          </a:p>
        </p:txBody>
      </p:sp>
      <p:sp>
        <p:nvSpPr>
          <p:cNvPr id="4" name="Title 10">
            <a:extLst>
              <a:ext uri="{FF2B5EF4-FFF2-40B4-BE49-F238E27FC236}">
                <a16:creationId xmlns:a16="http://schemas.microsoft.com/office/drawing/2014/main" id="{9C2017CF-35AD-0B5E-7C03-A8D0F230D0EF}"/>
              </a:ext>
            </a:extLst>
          </p:cNvPr>
          <p:cNvSpPr txBox="1">
            <a:spLocks/>
          </p:cNvSpPr>
          <p:nvPr/>
        </p:nvSpPr>
        <p:spPr>
          <a:xfrm>
            <a:off x="582415" y="112946"/>
            <a:ext cx="10361809" cy="139764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11.2 Setor de serviços públicos e comerciais</a:t>
            </a:r>
          </a:p>
        </p:txBody>
      </p:sp>
      <p:pic>
        <p:nvPicPr>
          <p:cNvPr id="5" name="Picture 4">
            <a:extLst>
              <a:ext uri="{FF2B5EF4-FFF2-40B4-BE49-F238E27FC236}">
                <a16:creationId xmlns:a16="http://schemas.microsoft.com/office/drawing/2014/main" id="{B8621207-6128-2409-D6CC-2ABA536913AD}"/>
              </a:ext>
            </a:extLst>
          </p:cNvPr>
          <p:cNvPicPr>
            <a:picLocks noChangeAspect="1"/>
          </p:cNvPicPr>
          <p:nvPr/>
        </p:nvPicPr>
        <p:blipFill>
          <a:blip r:embed="rId5"/>
          <a:stretch>
            <a:fillRect/>
          </a:stretch>
        </p:blipFill>
        <p:spPr>
          <a:xfrm>
            <a:off x="6800335" y="3114890"/>
            <a:ext cx="1806897" cy="1806897"/>
          </a:xfrm>
          <a:prstGeom prst="rect">
            <a:avLst/>
          </a:prstGeom>
        </p:spPr>
      </p:pic>
      <p:grpSp>
        <p:nvGrpSpPr>
          <p:cNvPr id="11" name="Group 10">
            <a:extLst>
              <a:ext uri="{FF2B5EF4-FFF2-40B4-BE49-F238E27FC236}">
                <a16:creationId xmlns:a16="http://schemas.microsoft.com/office/drawing/2014/main" id="{1386C06D-E527-ABCE-03AF-2890C4CA7B8E}"/>
              </a:ext>
            </a:extLst>
          </p:cNvPr>
          <p:cNvGrpSpPr/>
          <p:nvPr/>
        </p:nvGrpSpPr>
        <p:grpSpPr>
          <a:xfrm>
            <a:off x="476739" y="3021069"/>
            <a:ext cx="2546548" cy="2240611"/>
            <a:chOff x="625277" y="2223761"/>
            <a:chExt cx="3066098" cy="2624148"/>
          </a:xfrm>
        </p:grpSpPr>
        <p:pic>
          <p:nvPicPr>
            <p:cNvPr id="1026" name="Picture 2" descr="Travel and tourism Generic Mixed icon | Freepik">
              <a:extLst>
                <a:ext uri="{FF2B5EF4-FFF2-40B4-BE49-F238E27FC236}">
                  <a16:creationId xmlns:a16="http://schemas.microsoft.com/office/drawing/2014/main" id="{F6628D60-9A82-9B9E-70D9-1B68A67A5B2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3368" y="3069902"/>
              <a:ext cx="1778007" cy="177800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BAF2221-8AC5-719F-62E6-D43C592ADDC2}"/>
                </a:ext>
              </a:extLst>
            </p:cNvPr>
            <p:cNvPicPr>
              <a:picLocks noChangeAspect="1"/>
            </p:cNvPicPr>
            <p:nvPr/>
          </p:nvPicPr>
          <p:blipFill>
            <a:blip r:embed="rId7"/>
            <a:stretch>
              <a:fillRect/>
            </a:stretch>
          </p:blipFill>
          <p:spPr>
            <a:xfrm>
              <a:off x="625277" y="2223761"/>
              <a:ext cx="1735145" cy="1735145"/>
            </a:xfrm>
            <a:prstGeom prst="rect">
              <a:avLst/>
            </a:prstGeom>
          </p:spPr>
        </p:pic>
      </p:grpSp>
      <p:pic>
        <p:nvPicPr>
          <p:cNvPr id="9" name="Picture 8">
            <a:extLst>
              <a:ext uri="{FF2B5EF4-FFF2-40B4-BE49-F238E27FC236}">
                <a16:creationId xmlns:a16="http://schemas.microsoft.com/office/drawing/2014/main" id="{FE73358F-D536-3DDB-9D53-852AD5479DFF}"/>
              </a:ext>
            </a:extLst>
          </p:cNvPr>
          <p:cNvPicPr>
            <a:picLocks noChangeAspect="1"/>
          </p:cNvPicPr>
          <p:nvPr/>
        </p:nvPicPr>
        <p:blipFill>
          <a:blip r:embed="rId8"/>
          <a:srcRect l="23838" t="24072" r="25286" b="22786"/>
          <a:stretch/>
        </p:blipFill>
        <p:spPr>
          <a:xfrm>
            <a:off x="3642743" y="2760347"/>
            <a:ext cx="2453257" cy="2562552"/>
          </a:xfrm>
          <a:prstGeom prst="rect">
            <a:avLst/>
          </a:prstGeom>
        </p:spPr>
      </p:pic>
      <p:pic>
        <p:nvPicPr>
          <p:cNvPr id="10" name="Picture 9">
            <a:extLst>
              <a:ext uri="{FF2B5EF4-FFF2-40B4-BE49-F238E27FC236}">
                <a16:creationId xmlns:a16="http://schemas.microsoft.com/office/drawing/2014/main" id="{15F5CC28-A44A-2410-AD4C-3D8F65856C0A}"/>
              </a:ext>
            </a:extLst>
          </p:cNvPr>
          <p:cNvPicPr>
            <a:picLocks noChangeAspect="1"/>
          </p:cNvPicPr>
          <p:nvPr/>
        </p:nvPicPr>
        <p:blipFill>
          <a:blip r:embed="rId9"/>
          <a:srcRect b="9571"/>
          <a:stretch/>
        </p:blipFill>
        <p:spPr>
          <a:xfrm>
            <a:off x="9387721" y="2974326"/>
            <a:ext cx="2154072" cy="2097737"/>
          </a:xfrm>
          <a:prstGeom prst="rect">
            <a:avLst/>
          </a:prstGeom>
        </p:spPr>
      </p:pic>
      <p:sp>
        <p:nvSpPr>
          <p:cNvPr id="12" name="TextBox 11">
            <a:extLst>
              <a:ext uri="{FF2B5EF4-FFF2-40B4-BE49-F238E27FC236}">
                <a16:creationId xmlns:a16="http://schemas.microsoft.com/office/drawing/2014/main" id="{BC81C0C2-A697-B735-E0E8-AF2A2C30197F}"/>
              </a:ext>
            </a:extLst>
          </p:cNvPr>
          <p:cNvSpPr txBox="1"/>
          <p:nvPr/>
        </p:nvSpPr>
        <p:spPr>
          <a:xfrm>
            <a:off x="622956" y="5481606"/>
            <a:ext cx="2377655" cy="853837"/>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Comercial </a:t>
            </a:r>
            <a:r>
              <a:rPr lang="es-CO" sz="2500" b="1" dirty="0">
                <a:solidFill>
                  <a:schemeClr val="bg1"/>
                </a:solidFill>
                <a:latin typeface="Aptos" panose="020B0004020202020204" pitchFamily="34" charset="0"/>
              </a:rPr>
              <a:t>e </a:t>
            </a:r>
            <a:r>
              <a:rPr lang="es-CO" sz="2500" b="1" dirty="0" err="1">
                <a:solidFill>
                  <a:schemeClr val="bg1"/>
                </a:solidFill>
                <a:latin typeface="Aptos" panose="020B0004020202020204" pitchFamily="34" charset="0"/>
              </a:rPr>
              <a:t>turismo</a:t>
            </a:r>
            <a:endParaRPr lang="es-CO" sz="2500" b="1" dirty="0">
              <a:solidFill>
                <a:schemeClr val="bg1"/>
              </a:solidFill>
              <a:latin typeface="Aptos" panose="020B0004020202020204" pitchFamily="34" charset="0"/>
            </a:endParaRPr>
          </a:p>
        </p:txBody>
      </p:sp>
      <p:sp>
        <p:nvSpPr>
          <p:cNvPr id="13" name="TextBox 12">
            <a:extLst>
              <a:ext uri="{FF2B5EF4-FFF2-40B4-BE49-F238E27FC236}">
                <a16:creationId xmlns:a16="http://schemas.microsoft.com/office/drawing/2014/main" id="{44E419BF-938B-2442-F271-CBAE3FB9C54C}"/>
              </a:ext>
            </a:extLst>
          </p:cNvPr>
          <p:cNvSpPr txBox="1"/>
          <p:nvPr/>
        </p:nvSpPr>
        <p:spPr>
          <a:xfrm>
            <a:off x="3742750" y="5495897"/>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Serviços públicos</a:t>
            </a:r>
            <a:endParaRPr lang="es-CO" sz="2500" b="1" dirty="0">
              <a:solidFill>
                <a:schemeClr val="bg1"/>
              </a:solidFill>
              <a:latin typeface="Aptos" panose="020B0004020202020204" pitchFamily="34" charset="0"/>
            </a:endParaRPr>
          </a:p>
        </p:txBody>
      </p:sp>
      <p:sp>
        <p:nvSpPr>
          <p:cNvPr id="14" name="TextBox 13">
            <a:extLst>
              <a:ext uri="{FF2B5EF4-FFF2-40B4-BE49-F238E27FC236}">
                <a16:creationId xmlns:a16="http://schemas.microsoft.com/office/drawing/2014/main" id="{44BDBC1A-3B8B-ABCE-272B-170226655932}"/>
              </a:ext>
            </a:extLst>
          </p:cNvPr>
          <p:cNvSpPr txBox="1"/>
          <p:nvPr/>
        </p:nvSpPr>
        <p:spPr>
          <a:xfrm>
            <a:off x="6591475" y="5481608"/>
            <a:ext cx="2377655" cy="861774"/>
          </a:xfrm>
          <a:prstGeom prst="rect">
            <a:avLst/>
          </a:prstGeom>
          <a:solidFill>
            <a:schemeClr val="accent1">
              <a:lumMod val="60000"/>
              <a:lumOff val="40000"/>
            </a:schemeClr>
          </a:solidFill>
        </p:spPr>
        <p:txBody>
          <a:bodyPr wrap="square" rtlCol="0">
            <a:spAutoFit/>
          </a:bodyPr>
          <a:lstStyle/>
          <a:p>
            <a:pPr algn="ctr"/>
            <a:r>
              <a:rPr lang="es-CO" sz="2500" b="1" dirty="0" err="1">
                <a:solidFill>
                  <a:schemeClr val="bg1"/>
                </a:solidFill>
                <a:latin typeface="Aptos" panose="020B0004020202020204" pitchFamily="34" charset="0"/>
              </a:rPr>
              <a:t>Finanças </a:t>
            </a:r>
            <a:r>
              <a:rPr lang="es-CO" sz="2500" b="1" dirty="0">
                <a:solidFill>
                  <a:schemeClr val="bg1"/>
                </a:solidFill>
                <a:latin typeface="Aptos" panose="020B0004020202020204" pitchFamily="34" charset="0"/>
              </a:rPr>
              <a:t>e </a:t>
            </a:r>
            <a:r>
              <a:rPr lang="es-CO" sz="2500" b="1" dirty="0" err="1">
                <a:solidFill>
                  <a:schemeClr val="bg1"/>
                </a:solidFill>
                <a:latin typeface="Aptos" panose="020B0004020202020204" pitchFamily="34" charset="0"/>
              </a:rPr>
              <a:t>negócios</a:t>
            </a:r>
            <a:endParaRPr lang="es-CO" sz="2500" b="1" dirty="0">
              <a:solidFill>
                <a:schemeClr val="bg1"/>
              </a:solidFill>
              <a:latin typeface="Aptos" panose="020B0004020202020204" pitchFamily="34" charset="0"/>
            </a:endParaRPr>
          </a:p>
        </p:txBody>
      </p:sp>
      <p:sp>
        <p:nvSpPr>
          <p:cNvPr id="15" name="TextBox 14">
            <a:extLst>
              <a:ext uri="{FF2B5EF4-FFF2-40B4-BE49-F238E27FC236}">
                <a16:creationId xmlns:a16="http://schemas.microsoft.com/office/drawing/2014/main" id="{4CD38ABA-D3C7-1EC0-5F73-BD4BDA2C8B9D}"/>
              </a:ext>
            </a:extLst>
          </p:cNvPr>
          <p:cNvSpPr txBox="1"/>
          <p:nvPr/>
        </p:nvSpPr>
        <p:spPr>
          <a:xfrm>
            <a:off x="9340178" y="5481607"/>
            <a:ext cx="2377655" cy="861774"/>
          </a:xfrm>
          <a:prstGeom prst="rect">
            <a:avLst/>
          </a:prstGeom>
          <a:solidFill>
            <a:schemeClr val="accent1">
              <a:lumMod val="60000"/>
              <a:lumOff val="40000"/>
            </a:schemeClr>
          </a:solidFill>
        </p:spPr>
        <p:txBody>
          <a:bodyPr wrap="square" rtlCol="0">
            <a:spAutoFit/>
          </a:bodyPr>
          <a:lstStyle/>
          <a:p>
            <a:pPr algn="ctr"/>
            <a:r>
              <a:rPr lang="es-CO" sz="2500" b="1" dirty="0">
                <a:solidFill>
                  <a:schemeClr val="bg1"/>
                </a:solidFill>
                <a:latin typeface="Aptos" panose="020B0004020202020204" pitchFamily="34" charset="0"/>
              </a:rPr>
              <a:t>Outros </a:t>
            </a:r>
          </a:p>
          <a:p>
            <a:pPr algn="ctr"/>
            <a:r>
              <a:rPr lang="es-CO" sz="2500" b="1" dirty="0" err="1">
                <a:solidFill>
                  <a:schemeClr val="bg1"/>
                </a:solidFill>
                <a:latin typeface="Aptos" panose="020B0004020202020204" pitchFamily="34" charset="0"/>
              </a:rPr>
              <a:t>serviços</a:t>
            </a:r>
            <a:endParaRPr lang="es-CO" sz="2500" b="1" dirty="0">
              <a:solidFill>
                <a:schemeClr val="bg1"/>
              </a:solidFill>
              <a:latin typeface="Aptos" panose="020B0004020202020204" pitchFamily="34" charset="0"/>
            </a:endParaRPr>
          </a:p>
        </p:txBody>
      </p:sp>
      <p:sp>
        <p:nvSpPr>
          <p:cNvPr id="16" name="TextBox 15">
            <a:extLst>
              <a:ext uri="{FF2B5EF4-FFF2-40B4-BE49-F238E27FC236}">
                <a16:creationId xmlns:a16="http://schemas.microsoft.com/office/drawing/2014/main" id="{091CEC30-344B-5064-461C-3BCEF3DDACC5}"/>
              </a:ext>
            </a:extLst>
          </p:cNvPr>
          <p:cNvSpPr txBox="1"/>
          <p:nvPr/>
        </p:nvSpPr>
        <p:spPr>
          <a:xfrm>
            <a:off x="379731" y="1857153"/>
            <a:ext cx="10767175" cy="954107"/>
          </a:xfrm>
          <a:prstGeom prst="rect">
            <a:avLst/>
          </a:prstGeom>
          <a:noFill/>
        </p:spPr>
        <p:txBody>
          <a:bodyPr wrap="square">
            <a:spAutoFit/>
          </a:bodyPr>
          <a:lstStyle/>
          <a:p>
            <a:pPr algn="just"/>
            <a:r>
              <a:rPr lang="en-US" sz="2800" dirty="0">
                <a:latin typeface="Aptos" panose="020B0004020202020204" pitchFamily="34" charset="0"/>
              </a:rPr>
              <a:t>A desagregação em subsetores geralmente se baseia na atividade principal que define o perfil da demanda de energia.</a:t>
            </a:r>
            <a:endParaRPr lang="es-CO" sz="2800" dirty="0">
              <a:latin typeface="Aptos" panose="020B0004020202020204" pitchFamily="34" charset="0"/>
            </a:endParaRPr>
          </a:p>
        </p:txBody>
      </p:sp>
      <p:pic>
        <p:nvPicPr>
          <p:cNvPr id="7" name="synthesize - 2025-02-14T001221.071">
            <a:hlinkClick r:id="" action="ppaction://media"/>
            <a:extLst>
              <a:ext uri="{FF2B5EF4-FFF2-40B4-BE49-F238E27FC236}">
                <a16:creationId xmlns:a16="http://schemas.microsoft.com/office/drawing/2014/main" id="{30DAB505-5D4D-37CE-C773-F9B2B65EFAB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250905" y="839508"/>
            <a:ext cx="983689" cy="983689"/>
          </a:xfrm>
          <a:prstGeom prst="rect">
            <a:avLst/>
          </a:prstGeom>
        </p:spPr>
      </p:pic>
    </p:spTree>
    <p:extLst>
      <p:ext uri="{BB962C8B-B14F-4D97-AF65-F5344CB8AC3E}">
        <p14:creationId xmlns:p14="http://schemas.microsoft.com/office/powerpoint/2010/main" val="142964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56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CCG Colours">
      <a:dk1>
        <a:srgbClr val="000000"/>
      </a:dk1>
      <a:lt1>
        <a:srgbClr val="FFFFFF"/>
      </a:lt1>
      <a:dk2>
        <a:srgbClr val="44546A"/>
      </a:dk2>
      <a:lt2>
        <a:srgbClr val="E7E6E6"/>
      </a:lt2>
      <a:accent1>
        <a:srgbClr val="012069"/>
      </a:accent1>
      <a:accent2>
        <a:srgbClr val="C8102E"/>
      </a:accent2>
      <a:accent3>
        <a:srgbClr val="AFC7FE"/>
      </a:accent3>
      <a:accent4>
        <a:srgbClr val="5F8EFD"/>
      </a:accent4>
      <a:accent5>
        <a:srgbClr val="0F56FD"/>
      </a:accent5>
      <a:accent6>
        <a:srgbClr val="910C22"/>
      </a:accent6>
      <a:hlink>
        <a:srgbClr val="4151C3"/>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b696a8a-ab1a-459b-a09e-44df7cbe9330">
      <Terms xmlns="http://schemas.microsoft.com/office/infopath/2007/PartnerControls"/>
    </lcf76f155ced4ddcb4097134ff3c332f>
    <TaxCatchAll xmlns="35b8b66e-5759-43c1-a138-f967a8bf5a2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633F727AA7180443A862CD9A25741398" ma:contentTypeVersion="18" ma:contentTypeDescription="Crear nuevo documento." ma:contentTypeScope="" ma:versionID="e95ced547947cc96d9f0ca074ad6ec65">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59f73267aa52fe24a52d6154dfcf08fe"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LengthInSeconds" minOccurs="0"/>
                <xsd:element ref="ns3:lcf76f155ced4ddcb4097134ff3c332f" minOccurs="0"/>
                <xsd:element ref="ns2: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9581a30b-7206-4dc0-86e4-cd83cec9bd9f}" ma:internalName="TaxCatchAll" ma:showField="CatchAllData" ma:web="35b8b66e-5759-43c1-a138-f967a8bf5a2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a3b1f9f8-f5cc-49a8-8ca6-8016371bfcc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05F7E04-0F8F-4ECA-9525-3F0638DC6B8F}">
  <ds:schemaRefs>
    <ds:schemaRef ds:uri="http://schemas.microsoft.com/sharepoint/v3/contenttype/forms"/>
  </ds:schemaRefs>
</ds:datastoreItem>
</file>

<file path=customXml/itemProps2.xml><?xml version="1.0" encoding="utf-8"?>
<ds:datastoreItem xmlns:ds="http://schemas.openxmlformats.org/officeDocument/2006/customXml" ds:itemID="{AB1DDE83-2ED0-4567-A669-A16A212F164D}">
  <ds:schemaRefs>
    <ds:schemaRef ds:uri="http://purl.org/dc/terms/"/>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www.w3.org/XML/1998/namespace"/>
    <ds:schemaRef ds:uri="http://schemas.openxmlformats.org/package/2006/metadata/core-properties"/>
    <ds:schemaRef ds:uri="0b696a8a-ab1a-459b-a09e-44df7cbe9330"/>
    <ds:schemaRef ds:uri="35b8b66e-5759-43c1-a138-f967a8bf5a20"/>
    <ds:schemaRef ds:uri="http://purl.org/dc/dcmitype/"/>
  </ds:schemaRefs>
</ds:datastoreItem>
</file>

<file path=customXml/itemProps3.xml><?xml version="1.0" encoding="utf-8"?>
<ds:datastoreItem xmlns:ds="http://schemas.openxmlformats.org/officeDocument/2006/customXml" ds:itemID="{5EF310FD-0AD8-47E7-BB69-CFBBFFC1DD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6628</TotalTime>
  <Words>4972</Words>
  <Application>Microsoft Macintosh PowerPoint</Application>
  <PresentationFormat>Widescreen</PresentationFormat>
  <Paragraphs>264</Paragraphs>
  <Slides>22</Slides>
  <Notes>20</Notes>
  <HiddenSlides>0</HiddenSlides>
  <MMClips>15</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Aptos</vt:lpstr>
      <vt:lpstr>Arial</vt:lpstr>
      <vt:lpstr>Calibri</vt:lpstr>
      <vt:lpstr>Calibri Light</vt:lpstr>
      <vt:lpstr>Cambria Math</vt:lpstr>
      <vt:lpstr>Helvetica Neue</vt:lpstr>
      <vt:lpstr>Open Sans</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Obrigado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[Descriptive Title]</dc:title>
  <dc:creator>Eunice Ramos</dc:creator>
  <cp:keywords>, docId:4B04F71887E05D01CBF20A2D4DE269AF</cp:keywords>
  <cp:lastModifiedBy>Pedro Peters</cp:lastModifiedBy>
  <cp:revision>118</cp:revision>
  <dcterms:created xsi:type="dcterms:W3CDTF">2019-06-09T10:25:43Z</dcterms:created>
  <dcterms:modified xsi:type="dcterms:W3CDTF">2025-03-04T04:01:47Z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y fmtid="{D5CDD505-2E9C-101B-9397-08002B2CF9AE}" pid="3" name="MediaServiceImageTags">
    <vt:lpwstr/>
  </property>
</Properties>
</file>