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0"/>
  </p:notesMasterIdLst>
  <p:handoutMasterIdLst>
    <p:handoutMasterId r:id="rId21"/>
  </p:handoutMasterIdLst>
  <p:sldIdLst>
    <p:sldId id="611" r:id="rId5"/>
    <p:sldId id="612" r:id="rId6"/>
    <p:sldId id="613" r:id="rId7"/>
    <p:sldId id="614" r:id="rId8"/>
    <p:sldId id="615" r:id="rId9"/>
    <p:sldId id="616" r:id="rId10"/>
    <p:sldId id="617" r:id="rId11"/>
    <p:sldId id="618" r:id="rId12"/>
    <p:sldId id="619" r:id="rId13"/>
    <p:sldId id="620" r:id="rId14"/>
    <p:sldId id="621" r:id="rId15"/>
    <p:sldId id="622" r:id="rId16"/>
    <p:sldId id="623" r:id="rId17"/>
    <p:sldId id="624" r:id="rId18"/>
    <p:sldId id="652"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C44A0-99C7-242B-230A-F66B27C777A5}" v="4" dt="2026-02-09T13:58:38.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336" autoAdjust="0"/>
    <p:restoredTop sz="86422" autoAdjust="0"/>
  </p:normalViewPr>
  <p:slideViewPr>
    <p:cSldViewPr snapToGrid="0">
      <p:cViewPr varScale="1">
        <p:scale>
          <a:sx n="92" d="100"/>
          <a:sy n="92" d="100"/>
        </p:scale>
        <p:origin x="648" y="176"/>
      </p:cViewPr>
      <p:guideLst/>
    </p:cSldViewPr>
  </p:slideViewPr>
  <p:outlineViewPr>
    <p:cViewPr>
      <p:scale>
        <a:sx n="33" d="100"/>
        <a:sy n="33" d="100"/>
      </p:scale>
      <p:origin x="0" y="-201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372C44A0-99C7-242B-230A-F66B27C777A5}"/>
    <pc:docChg chg="modSld">
      <pc:chgData name="Alexander Deliukov" userId="S::alexander_think-e.be#ext#@flux50.onmicrosoft.com::bee075c1-faac-4166-8fcb-7b2057bad6f6" providerId="AD" clId="Web-{372C44A0-99C7-242B-230A-F66B27C777A5}" dt="2026-02-09T13:58:38.627" v="2" actId="14100"/>
      <pc:docMkLst>
        <pc:docMk/>
      </pc:docMkLst>
      <pc:sldChg chg="addSp modSp">
        <pc:chgData name="Alexander Deliukov" userId="S::alexander_think-e.be#ext#@flux50.onmicrosoft.com::bee075c1-faac-4166-8fcb-7b2057bad6f6" providerId="AD" clId="Web-{372C44A0-99C7-242B-230A-F66B27C777A5}" dt="2026-02-09T13:58:38.627" v="2" actId="14100"/>
        <pc:sldMkLst>
          <pc:docMk/>
          <pc:sldMk cId="3907640188" sldId="611"/>
        </pc:sldMkLst>
        <pc:picChg chg="add mod">
          <ac:chgData name="Alexander Deliukov" userId="S::alexander_think-e.be#ext#@flux50.onmicrosoft.com::bee075c1-faac-4166-8fcb-7b2057bad6f6" providerId="AD" clId="Web-{372C44A0-99C7-242B-230A-F66B27C777A5}" dt="2026-02-09T13:58:38.627" v="2" actId="14100"/>
          <ac:picMkLst>
            <pc:docMk/>
            <pc:sldMk cId="3907640188" sldId="611"/>
            <ac:picMk id="4" creationId="{21DEA602-1FE7-0713-5396-5CBC8617CC32}"/>
          </ac:picMkLst>
        </pc:picChg>
      </pc:sldChg>
    </pc:docChg>
  </pc:docChgLst>
  <pc:docChgLst>
    <pc:chgData name="Alexander Deliukov" userId="d5fda0f2-1d08-4016-b7e9-bb882f168707" providerId="ADAL" clId="{FE9DFF45-01DC-45CC-A80A-B50597210401}"/>
    <pc:docChg chg="custSel addSld delSld modSld">
      <pc:chgData name="Alexander Deliukov" userId="d5fda0f2-1d08-4016-b7e9-bb882f168707" providerId="ADAL" clId="{FE9DFF45-01DC-45CC-A80A-B50597210401}" dt="2026-01-27T13:06:54.613" v="57" actId="404"/>
      <pc:docMkLst>
        <pc:docMk/>
      </pc:docMkLst>
      <pc:sldChg chg="modSp mod">
        <pc:chgData name="Alexander Deliukov" userId="d5fda0f2-1d08-4016-b7e9-bb882f168707" providerId="ADAL" clId="{FE9DFF45-01DC-45CC-A80A-B50597210401}" dt="2026-01-27T13:05:06.308" v="38" actId="20577"/>
        <pc:sldMkLst>
          <pc:docMk/>
          <pc:sldMk cId="3907640188" sldId="611"/>
        </pc:sldMkLst>
        <pc:spChg chg="mod">
          <ac:chgData name="Alexander Deliukov" userId="d5fda0f2-1d08-4016-b7e9-bb882f168707" providerId="ADAL" clId="{FE9DFF45-01DC-45CC-A80A-B50597210401}" dt="2026-01-27T13:05:06.308" v="38" actId="20577"/>
          <ac:spMkLst>
            <pc:docMk/>
            <pc:sldMk cId="3907640188" sldId="611"/>
            <ac:spMk id="2" creationId="{133E8DB0-EB98-177F-99E4-65D4FC080D88}"/>
          </ac:spMkLst>
        </pc:spChg>
      </pc:sldChg>
      <pc:sldChg chg="modSp mod modAnim">
        <pc:chgData name="Alexander Deliukov" userId="d5fda0f2-1d08-4016-b7e9-bb882f168707" providerId="ADAL" clId="{FE9DFF45-01DC-45CC-A80A-B50597210401}" dt="2026-01-27T13:04:24.386" v="21" actId="20577"/>
        <pc:sldMkLst>
          <pc:docMk/>
          <pc:sldMk cId="3923979759" sldId="612"/>
        </pc:sldMkLst>
        <pc:spChg chg="mod">
          <ac:chgData name="Alexander Deliukov" userId="d5fda0f2-1d08-4016-b7e9-bb882f168707" providerId="ADAL" clId="{FE9DFF45-01DC-45CC-A80A-B50597210401}" dt="2026-01-27T13:04:24.386" v="21" actId="20577"/>
          <ac:spMkLst>
            <pc:docMk/>
            <pc:sldMk cId="3923979759" sldId="612"/>
            <ac:spMk id="2" creationId="{0FE65402-2D24-4C0B-3A9B-70B199ADCEA8}"/>
          </ac:spMkLst>
        </pc:spChg>
        <pc:spChg chg="mod">
          <ac:chgData name="Alexander Deliukov" userId="d5fda0f2-1d08-4016-b7e9-bb882f168707" providerId="ADAL" clId="{FE9DFF45-01DC-45CC-A80A-B50597210401}" dt="2026-01-27T13:03:39.947" v="4" actId="14100"/>
          <ac:spMkLst>
            <pc:docMk/>
            <pc:sldMk cId="3923979759" sldId="612"/>
            <ac:spMk id="4" creationId="{2F73B0FE-B34B-98B3-BD05-405A9DA008AC}"/>
          </ac:spMkLst>
        </pc:spChg>
      </pc:sldChg>
      <pc:sldChg chg="modSp mod">
        <pc:chgData name="Alexander Deliukov" userId="d5fda0f2-1d08-4016-b7e9-bb882f168707" providerId="ADAL" clId="{FE9DFF45-01DC-45CC-A80A-B50597210401}" dt="2026-01-27T13:05:30.771" v="44" actId="20577"/>
        <pc:sldMkLst>
          <pc:docMk/>
          <pc:sldMk cId="2549985706" sldId="613"/>
        </pc:sldMkLst>
        <pc:spChg chg="mod">
          <ac:chgData name="Alexander Deliukov" userId="d5fda0f2-1d08-4016-b7e9-bb882f168707" providerId="ADAL" clId="{FE9DFF45-01DC-45CC-A80A-B50597210401}" dt="2026-01-27T13:05:30.771" v="44" actId="20577"/>
          <ac:spMkLst>
            <pc:docMk/>
            <pc:sldMk cId="2549985706" sldId="613"/>
            <ac:spMk id="2" creationId="{4D366B55-7ACA-91FD-62DA-6FBF6BEC8E01}"/>
          </ac:spMkLst>
        </pc:spChg>
        <pc:spChg chg="mod">
          <ac:chgData name="Alexander Deliukov" userId="d5fda0f2-1d08-4016-b7e9-bb882f168707" providerId="ADAL" clId="{FE9DFF45-01DC-45CC-A80A-B50597210401}" dt="2026-01-27T13:04:50.763" v="34" actId="1076"/>
          <ac:spMkLst>
            <pc:docMk/>
            <pc:sldMk cId="2549985706" sldId="613"/>
            <ac:spMk id="4" creationId="{8A06FFFC-71D2-A55D-11F9-2F6587CA8356}"/>
          </ac:spMkLst>
        </pc:spChg>
      </pc:sldChg>
      <pc:sldChg chg="delSp modSp mod">
        <pc:chgData name="Alexander Deliukov" userId="d5fda0f2-1d08-4016-b7e9-bb882f168707" providerId="ADAL" clId="{FE9DFF45-01DC-45CC-A80A-B50597210401}" dt="2026-01-27T13:05:57.333" v="48" actId="20577"/>
        <pc:sldMkLst>
          <pc:docMk/>
          <pc:sldMk cId="2460397813" sldId="616"/>
        </pc:sldMkLst>
        <pc:spChg chg="mod">
          <ac:chgData name="Alexander Deliukov" userId="d5fda0f2-1d08-4016-b7e9-bb882f168707" providerId="ADAL" clId="{FE9DFF45-01DC-45CC-A80A-B50597210401}" dt="2026-01-27T13:05:57.333" v="48" actId="20577"/>
          <ac:spMkLst>
            <pc:docMk/>
            <pc:sldMk cId="2460397813" sldId="616"/>
            <ac:spMk id="4" creationId="{B86F7BA3-B558-E7EE-49BC-1EDCDFCA81CE}"/>
          </ac:spMkLst>
        </pc:spChg>
      </pc:sldChg>
      <pc:sldChg chg="modSp mod">
        <pc:chgData name="Alexander Deliukov" userId="d5fda0f2-1d08-4016-b7e9-bb882f168707" providerId="ADAL" clId="{FE9DFF45-01DC-45CC-A80A-B50597210401}" dt="2026-01-27T13:06:18.967" v="51" actId="948"/>
        <pc:sldMkLst>
          <pc:docMk/>
          <pc:sldMk cId="466480708" sldId="617"/>
        </pc:sldMkLst>
        <pc:spChg chg="mod">
          <ac:chgData name="Alexander Deliukov" userId="d5fda0f2-1d08-4016-b7e9-bb882f168707" providerId="ADAL" clId="{FE9DFF45-01DC-45CC-A80A-B50597210401}" dt="2026-01-27T13:06:18.967" v="51" actId="948"/>
          <ac:spMkLst>
            <pc:docMk/>
            <pc:sldMk cId="466480708" sldId="617"/>
            <ac:spMk id="2" creationId="{E2B74216-A47B-ED1F-6C4D-C3FC780E6228}"/>
          </ac:spMkLst>
        </pc:spChg>
        <pc:spChg chg="mod">
          <ac:chgData name="Alexander Deliukov" userId="d5fda0f2-1d08-4016-b7e9-bb882f168707" providerId="ADAL" clId="{FE9DFF45-01DC-45CC-A80A-B50597210401}" dt="2026-01-27T13:06:14.789" v="50" actId="948"/>
          <ac:spMkLst>
            <pc:docMk/>
            <pc:sldMk cId="466480708" sldId="617"/>
            <ac:spMk id="4" creationId="{B190F597-7B51-9EB6-1253-74AAF241D190}"/>
          </ac:spMkLst>
        </pc:spChg>
      </pc:sldChg>
      <pc:sldChg chg="modSp">
        <pc:chgData name="Alexander Deliukov" userId="d5fda0f2-1d08-4016-b7e9-bb882f168707" providerId="ADAL" clId="{FE9DFF45-01DC-45CC-A80A-B50597210401}" dt="2026-01-27T13:06:23.032" v="52" actId="404"/>
        <pc:sldMkLst>
          <pc:docMk/>
          <pc:sldMk cId="1526321746" sldId="618"/>
        </pc:sldMkLst>
        <pc:spChg chg="mod">
          <ac:chgData name="Alexander Deliukov" userId="d5fda0f2-1d08-4016-b7e9-bb882f168707" providerId="ADAL" clId="{FE9DFF45-01DC-45CC-A80A-B50597210401}" dt="2026-01-27T13:06:23.032" v="52" actId="404"/>
          <ac:spMkLst>
            <pc:docMk/>
            <pc:sldMk cId="1526321746" sldId="618"/>
            <ac:spMk id="4" creationId="{12E9D6D4-ADBC-D7EB-E231-9A2E3FFD7EF4}"/>
          </ac:spMkLst>
        </pc:spChg>
      </pc:sldChg>
      <pc:sldChg chg="modSp mod">
        <pc:chgData name="Alexander Deliukov" userId="d5fda0f2-1d08-4016-b7e9-bb882f168707" providerId="ADAL" clId="{FE9DFF45-01DC-45CC-A80A-B50597210401}" dt="2026-01-27T13:06:29.933" v="53" actId="14100"/>
        <pc:sldMkLst>
          <pc:docMk/>
          <pc:sldMk cId="2338098846" sldId="619"/>
        </pc:sldMkLst>
        <pc:spChg chg="mod">
          <ac:chgData name="Alexander Deliukov" userId="d5fda0f2-1d08-4016-b7e9-bb882f168707" providerId="ADAL" clId="{FE9DFF45-01DC-45CC-A80A-B50597210401}" dt="2026-01-27T13:06:29.933" v="53" actId="14100"/>
          <ac:spMkLst>
            <pc:docMk/>
            <pc:sldMk cId="2338098846" sldId="619"/>
            <ac:spMk id="2" creationId="{D28365C6-3129-9F90-5393-119434D0CB66}"/>
          </ac:spMkLst>
        </pc:spChg>
      </pc:sldChg>
      <pc:sldChg chg="modSp">
        <pc:chgData name="Alexander Deliukov" userId="d5fda0f2-1d08-4016-b7e9-bb882f168707" providerId="ADAL" clId="{FE9DFF45-01DC-45CC-A80A-B50597210401}" dt="2026-01-27T13:06:37.600" v="54" actId="404"/>
        <pc:sldMkLst>
          <pc:docMk/>
          <pc:sldMk cId="2251049058" sldId="620"/>
        </pc:sldMkLst>
        <pc:spChg chg="mod">
          <ac:chgData name="Alexander Deliukov" userId="d5fda0f2-1d08-4016-b7e9-bb882f168707" providerId="ADAL" clId="{FE9DFF45-01DC-45CC-A80A-B50597210401}" dt="2026-01-27T13:06:37.600" v="54" actId="404"/>
          <ac:spMkLst>
            <pc:docMk/>
            <pc:sldMk cId="2251049058" sldId="620"/>
            <ac:spMk id="4" creationId="{C48B4B3E-49EA-5666-7C14-9015697F413B}"/>
          </ac:spMkLst>
        </pc:spChg>
      </pc:sldChg>
      <pc:sldChg chg="modSp">
        <pc:chgData name="Alexander Deliukov" userId="d5fda0f2-1d08-4016-b7e9-bb882f168707" providerId="ADAL" clId="{FE9DFF45-01DC-45CC-A80A-B50597210401}" dt="2026-01-27T13:06:49.664" v="55" actId="404"/>
        <pc:sldMkLst>
          <pc:docMk/>
          <pc:sldMk cId="3526500076" sldId="622"/>
        </pc:sldMkLst>
        <pc:spChg chg="mod">
          <ac:chgData name="Alexander Deliukov" userId="d5fda0f2-1d08-4016-b7e9-bb882f168707" providerId="ADAL" clId="{FE9DFF45-01DC-45CC-A80A-B50597210401}" dt="2026-01-27T13:06:49.664" v="55" actId="404"/>
          <ac:spMkLst>
            <pc:docMk/>
            <pc:sldMk cId="3526500076" sldId="622"/>
            <ac:spMk id="4" creationId="{92FE9A94-DCC1-E1C5-4D79-C962BC490CDE}"/>
          </ac:spMkLst>
        </pc:spChg>
      </pc:sldChg>
      <pc:sldChg chg="modSp mod">
        <pc:chgData name="Alexander Deliukov" userId="d5fda0f2-1d08-4016-b7e9-bb882f168707" providerId="ADAL" clId="{FE9DFF45-01DC-45CC-A80A-B50597210401}" dt="2026-01-27T13:06:54.613" v="57" actId="404"/>
        <pc:sldMkLst>
          <pc:docMk/>
          <pc:sldMk cId="2317735843" sldId="623"/>
        </pc:sldMkLst>
        <pc:spChg chg="mod">
          <ac:chgData name="Alexander Deliukov" userId="d5fda0f2-1d08-4016-b7e9-bb882f168707" providerId="ADAL" clId="{FE9DFF45-01DC-45CC-A80A-B50597210401}" dt="2026-01-27T13:06:54.613" v="57" actId="404"/>
          <ac:spMkLst>
            <pc:docMk/>
            <pc:sldMk cId="2317735843" sldId="623"/>
            <ac:spMk id="29" creationId="{4ECDE187-04E2-45C2-AB71-3163282F7484}"/>
          </ac:spMkLst>
        </pc:spChg>
        <pc:spChg chg="mod">
          <ac:chgData name="Alexander Deliukov" userId="d5fda0f2-1d08-4016-b7e9-bb882f168707" providerId="ADAL" clId="{FE9DFF45-01DC-45CC-A80A-B50597210401}" dt="2026-01-27T13:06:54.613" v="57" actId="404"/>
          <ac:spMkLst>
            <pc:docMk/>
            <pc:sldMk cId="2317735843" sldId="623"/>
            <ac:spMk id="41" creationId="{D9C87595-16A2-4A0F-9DBB-4AF40FA3BA2C}"/>
          </ac:spMkLst>
        </pc:spChg>
        <pc:spChg chg="mod">
          <ac:chgData name="Alexander Deliukov" userId="d5fda0f2-1d08-4016-b7e9-bb882f168707" providerId="ADAL" clId="{FE9DFF45-01DC-45CC-A80A-B50597210401}" dt="2026-01-27T13:06:54.613" v="57" actId="404"/>
          <ac:spMkLst>
            <pc:docMk/>
            <pc:sldMk cId="2317735843" sldId="623"/>
            <ac:spMk id="49" creationId="{E8F01505-D47E-4B07-82B8-EC043F5EC813}"/>
          </ac:spMkLst>
        </pc:spChg>
        <pc:spChg chg="mod">
          <ac:chgData name="Alexander Deliukov" userId="d5fda0f2-1d08-4016-b7e9-bb882f168707" providerId="ADAL" clId="{FE9DFF45-01DC-45CC-A80A-B50597210401}" dt="2026-01-27T13:06:54.613" v="57" actId="404"/>
          <ac:spMkLst>
            <pc:docMk/>
            <pc:sldMk cId="2317735843" sldId="623"/>
            <ac:spMk id="60" creationId="{DB6D982A-54DA-4FCC-9383-F91FC1E1D9CE}"/>
          </ac:spMkLst>
        </pc:spChg>
      </pc:sldChg>
      <pc:sldChg chg="modSp mod">
        <pc:chgData name="Alexander Deliukov" userId="d5fda0f2-1d08-4016-b7e9-bb882f168707" providerId="ADAL" clId="{FE9DFF45-01DC-45CC-A80A-B50597210401}" dt="2026-01-27T13:05:20.929" v="42" actId="20577"/>
        <pc:sldMkLst>
          <pc:docMk/>
          <pc:sldMk cId="3274696126" sldId="624"/>
        </pc:sldMkLst>
        <pc:spChg chg="mod">
          <ac:chgData name="Alexander Deliukov" userId="d5fda0f2-1d08-4016-b7e9-bb882f168707" providerId="ADAL" clId="{FE9DFF45-01DC-45CC-A80A-B50597210401}" dt="2026-01-27T13:05:18.127" v="41" actId="14100"/>
          <ac:spMkLst>
            <pc:docMk/>
            <pc:sldMk cId="3274696126" sldId="624"/>
            <ac:spMk id="3" creationId="{49A3F027-3E19-82AE-7A54-488E35E1545B}"/>
          </ac:spMkLst>
        </pc:spChg>
        <pc:spChg chg="mod">
          <ac:chgData name="Alexander Deliukov" userId="d5fda0f2-1d08-4016-b7e9-bb882f168707" providerId="ADAL" clId="{FE9DFF45-01DC-45CC-A80A-B50597210401}" dt="2026-01-27T13:05:20.929" v="42" actId="20577"/>
          <ac:spMkLst>
            <pc:docMk/>
            <pc:sldMk cId="3274696126" sldId="624"/>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Les mythes énergétiques démystifiés !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 projet a reçu un financement du programme Horizon de l'Union européenne pour la recherche et l'innovation (2021-2027)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Les sources d'énergie renouvelables (par exemple, l'énergie solaire et éolienne) sont-elles peu fiables ?</a:t>
            </a:r>
          </a:p>
          <a:p>
            <a:pPr marL="342900" lvl="0" indent="-342900" latinLnBrk="0">
              <a:buFont typeface="Arial" panose="020B0604020202020204" pitchFamily="34" charset="0"/>
              <a:buChar char="•"/>
            </a:pPr>
            <a:r>
              <a:rPr lang="en-US" sz="1200" b="1" dirty="0">
                <a:ea typeface="Calibri"/>
                <a:cs typeface="Calibri"/>
              </a:rPr>
              <a:t>Plus de 25 % de l'énergie consommée dans l'UE en 2024 provenait de sources renouvelables </a:t>
            </a:r>
            <a:r>
              <a:rPr lang="en-US" sz="1200" dirty="0">
                <a:ea typeface="Calibri"/>
                <a:cs typeface="Calibri"/>
              </a:rPr>
              <a:t>(</a:t>
            </a:r>
            <a:r>
              <a:rPr lang="en-US" sz="1200" dirty="0">
                <a:ea typeface="Calibri"/>
                <a:cs typeface="Calibri"/>
                <a:hlinkClick r:id="rId3"/>
              </a:rPr>
              <a:t>Agence européenne pour l'environnement</a:t>
            </a:r>
            <a:r>
              <a:rPr lang="en-US" sz="1200" dirty="0">
                <a:ea typeface="Calibri"/>
                <a:cs typeface="Calibri"/>
              </a:rPr>
              <a:t>), telles que l'énergie solaire, l'énergie éolienne et les pompes à chaleur.</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Les technologies modernes </a:t>
            </a:r>
            <a:r>
              <a:rPr lang="en-GB" sz="1200" b="1" noProof="0" dirty="0">
                <a:solidFill>
                  <a:schemeClr val="tx1"/>
                </a:solidFill>
              </a:rPr>
              <a:t>permettent de</a:t>
            </a:r>
            <a:r>
              <a:rPr lang="en-GB" sz="1200" noProof="0" dirty="0">
                <a:solidFill>
                  <a:schemeClr val="tx1"/>
                </a:solidFill>
              </a:rPr>
              <a:t> mieux </a:t>
            </a:r>
            <a:r>
              <a:rPr lang="en-GB" sz="1200" b="1" noProof="0" dirty="0">
                <a:solidFill>
                  <a:schemeClr val="tx1"/>
                </a:solidFill>
              </a:rPr>
              <a:t>gérer la variabilité climatique </a:t>
            </a:r>
            <a:r>
              <a:rPr lang="en-GB" sz="1200" noProof="0" dirty="0">
                <a:solidFill>
                  <a:schemeClr val="tx1"/>
                </a:solidFill>
              </a:rPr>
              <a:t>dans le domaine de l'énergie solaire et éolienne.</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Des prévisions avancées </a:t>
            </a:r>
            <a:r>
              <a:rPr lang="en-GB" sz="1200" noProof="0" dirty="0">
                <a:solidFill>
                  <a:schemeClr val="tx1"/>
                </a:solidFill>
              </a:rPr>
              <a:t>permettent d'anticiper la production d'énergie renouvelable, et </a:t>
            </a:r>
            <a:r>
              <a:rPr lang="en-GB" sz="1200" b="1" noProof="0" dirty="0">
                <a:solidFill>
                  <a:schemeClr val="tx1"/>
                </a:solidFill>
              </a:rPr>
              <a:t>des systèmes de stockage </a:t>
            </a:r>
            <a:r>
              <a:rPr lang="en-GB" sz="1200" noProof="0" dirty="0">
                <a:solidFill>
                  <a:schemeClr val="tx1"/>
                </a:solidFill>
              </a:rPr>
              <a:t>(batteries, pompage hydraulique) stabilisent le réseau.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La tarification dynamique</a:t>
            </a:r>
            <a:r>
              <a:rPr lang="en-GB" sz="1200" noProof="0" dirty="0">
                <a:solidFill>
                  <a:schemeClr val="tx1"/>
                </a:solidFill>
              </a:rPr>
              <a:t>, qui consiste à ajuster le prix de l'énergie en fonction de l'offre et de la demande, contribue également à l'équilibre du réseau.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Les véhicules électriques sont-ils respectueux de l'environnement, même lorsqu'ils sont rechargés avec de l'électricité produite à partir de combustibles fossiles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Les véhicules électriques sont-ils écologiques, même lorsqu'ils sont rechargés avec de l'électricité produite à partir de combustibles fossiles ?</a:t>
            </a:r>
          </a:p>
          <a:p>
            <a:pPr marL="342900" indent="-342900" latinLnBrk="0">
              <a:buFont typeface="Arial" panose="020B0604020202020204" pitchFamily="34" charset="0"/>
              <a:buChar char="•"/>
            </a:pPr>
            <a:r>
              <a:rPr lang="en-US" sz="1200" b="1" dirty="0">
                <a:ea typeface="Calibri"/>
                <a:cs typeface="Calibri"/>
              </a:rPr>
              <a:t>Les véhicules électriques (VE) alimentés par des énergies renouvelables </a:t>
            </a:r>
            <a:r>
              <a:rPr lang="en-US" sz="1200" dirty="0">
                <a:ea typeface="Calibri"/>
                <a:cs typeface="Calibri"/>
              </a:rPr>
              <a:t>constituent une option respectueuse de l'environnement par rapport aux voitures à essence ou diesel. Cependant, réduire l'utilisation de la voiture, privilégier les modes de déplacement actifs (par exemple, la marche ou le vélo) et utiliser les transports publics sont des options de transport plus respectueuses de l'environnement.</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La production de VE est plus énergivore que celle des voitures à carburant fossile. Cependant, </a:t>
            </a:r>
            <a:r>
              <a:rPr lang="en-US" sz="1200" b="1" dirty="0"/>
              <a:t>les VE sont globalement plus respectueux de l'environnement </a:t>
            </a:r>
            <a:r>
              <a:rPr lang="en-US" sz="1200" dirty="0"/>
              <a:t>et peuvent rapidement réduire leur « dette carbone » et produire moins d'émissions par kilomètre parcouru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Les VE ne génèrent aucune émission d'échappement</a:t>
            </a:r>
            <a:r>
              <a:rPr lang="en-US" sz="1200" dirty="0">
                <a:ea typeface="Calibri"/>
              </a:rPr>
              <a:t>, ce qui améliore la qualité de l'air urbain et réduit la pollution.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les mythes liés à l'énergie,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Consultez le cours en ligne de 30 minutes « </a:t>
            </a:r>
            <a:r>
              <a:rPr lang="en-US" altLang="ko-KR" sz="1200" i="1" dirty="0">
                <a:solidFill>
                  <a:srgbClr val="373737"/>
                </a:solidFill>
                <a:ea typeface="맑은 고딕"/>
              </a:rPr>
              <a:t>Digital Energy Essentials » (Les bases de l'énergie numérique) </a:t>
            </a:r>
            <a:r>
              <a:rPr lang="en-US" altLang="ko-KR" sz="1200" dirty="0">
                <a:solidFill>
                  <a:srgbClr val="373737"/>
                </a:solidFill>
                <a:ea typeface="맑은 고딕"/>
              </a:rPr>
              <a:t>de Every1 sur </a:t>
            </a:r>
            <a:r>
              <a:rPr lang="en-US" altLang="ko-KR" sz="1200" dirty="0">
                <a:solidFill>
                  <a:srgbClr val="373737"/>
                </a:solidFill>
                <a:ea typeface="맑은 고딕"/>
                <a:hlinkClick r:id="rId3"/>
              </a:rPr>
              <a:t>la réponse à la demande</a:t>
            </a:r>
            <a:endParaRPr lang="ko-KR" altLang="en-US" sz="1200" dirty="0">
              <a:solidFill>
                <a:srgbClr val="373737"/>
              </a:solidFill>
              <a:ea typeface="맑은 고딕"/>
            </a:endParaRPr>
          </a:p>
          <a:p>
            <a:pPr algn="ctr"/>
            <a:r>
              <a:rPr lang="en-US" altLang="ko-KR" sz="1200" dirty="0">
                <a:solidFill>
                  <a:srgbClr val="373737"/>
                </a:solidFill>
              </a:rPr>
              <a:t>Consultez la présentation PowerPoint d'Every1 sur </a:t>
            </a:r>
          </a:p>
          <a:p>
            <a:pPr algn="ctr"/>
            <a:r>
              <a:rPr lang="en-US" altLang="ko-KR" sz="1200" dirty="0">
                <a:solidFill>
                  <a:srgbClr val="373737"/>
                </a:solidFill>
                <a:hlinkClick r:id="rId4"/>
              </a:rPr>
              <a:t>l'impact du changement climatique sur les énergies renouvelables</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d'Energy Monitor intitulé « </a:t>
            </a:r>
            <a:r>
              <a:rPr lang="en-US" altLang="ko-KR" sz="1200" i="1" dirty="0">
                <a:solidFill>
                  <a:srgbClr val="373737"/>
                </a:solidFill>
                <a:hlinkClick r:id="rId5"/>
              </a:rPr>
              <a:t>Dispelling myths around renewable energy technologies » (Dissiper les mythes autour des technologies liées aux énergies renouvelables)</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de The Energy Saving Trust intitulé « </a:t>
            </a:r>
            <a:r>
              <a:rPr lang="en-US" altLang="ko-KR" sz="1200" i="1" dirty="0">
                <a:solidFill>
                  <a:srgbClr val="373737"/>
                </a:solidFill>
                <a:hlinkClick r:id="rId6"/>
              </a:rPr>
              <a:t>Démystifier les mythes sur l'énergie solaire »</a:t>
            </a:r>
            <a:endParaRPr lang="ko-KR" altLang="en-US" sz="1200" dirty="0">
              <a:solidFill>
                <a:srgbClr val="373737"/>
              </a:solidFill>
            </a:endParaRPr>
          </a:p>
          <a:p>
            <a:endParaRPr lang="en-GB" dirty="0"/>
          </a:p>
          <a:p>
            <a:r>
              <a:rPr lang="en-GB" dirty="0"/>
              <a:t>https://www.open.edu/openlearncreate/course/view.php?id=12040</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Energy Myths Busted! Fact or Fiction » (Les mythes énergétiques démystifiés ! Réalité ou fiction ?)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par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sur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Papier à côté </a:t>
            </a:r>
            <a:r>
              <a:rPr lang="en-US" i="1" dirty="0" err="1">
                <a:solidFill>
                  <a:schemeClr val="dk1"/>
                </a:solidFill>
                <a:ea typeface="Public Sans"/>
                <a:cs typeface="Public Sans"/>
                <a:sym typeface="Public Sans"/>
              </a:rPr>
              <a:t>d'un Macbook </a:t>
            </a:r>
            <a:r>
              <a:rPr lang="en-US" dirty="0">
                <a:solidFill>
                  <a:schemeClr val="dk1"/>
                </a:solidFill>
                <a:ea typeface="Public Sans"/>
                <a:cs typeface="Public Sans"/>
                <a:sym typeface="Public Sans"/>
              </a:rPr>
              <a:t>par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sur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Compteurs intelligents : </a:t>
            </a:r>
            <a:r>
              <a:rPr lang="en-GB" dirty="0" err="1">
                <a:hlinkClick r:id="rId6"/>
              </a:rPr>
              <a:t>Vorarlberger </a:t>
            </a:r>
            <a:r>
              <a:rPr lang="en-GB" dirty="0">
                <a:hlinkClick r:id="rId6"/>
              </a:rPr>
              <a:t>Kraftwerke-Energy meter (electro)-smart meter-02ASD </a:t>
            </a:r>
            <a:r>
              <a:rPr lang="en-GB" dirty="0"/>
              <a:t>par </a:t>
            </a:r>
            <a:r>
              <a:rPr lang="en-GB" dirty="0" err="1"/>
              <a:t>Asurnipal </a:t>
            </a:r>
            <a:r>
              <a:rPr lang="en-GB" dirty="0"/>
              <a:t>sous licence </a:t>
            </a:r>
            <a:r>
              <a:rPr lang="en-GB" dirty="0">
                <a:hlinkClick r:id="rId3"/>
              </a:rPr>
              <a:t>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Radiateurs : </a:t>
            </a:r>
            <a:r>
              <a:rPr lang="en-US" dirty="0">
                <a:solidFill>
                  <a:schemeClr val="dk1"/>
                </a:solidFill>
                <a:ea typeface="Public Sans"/>
                <a:cs typeface="Public Sans"/>
                <a:sym typeface="Public Sans"/>
                <a:hlinkClick r:id="rId7"/>
              </a:rPr>
              <a:t>Radiateur 2 </a:t>
            </a:r>
            <a:r>
              <a:rPr lang="en-US" dirty="0">
                <a:solidFill>
                  <a:schemeClr val="dk1"/>
                </a:solidFill>
                <a:ea typeface="Public Sans"/>
                <a:cs typeface="Public Sans"/>
                <a:sym typeface="Public Sans"/>
              </a:rPr>
              <a:t>par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sous licence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Énergies renouvelables : </a:t>
            </a:r>
            <a:r>
              <a:rPr lang="en-US" i="1" dirty="0">
                <a:solidFill>
                  <a:srgbClr val="111111"/>
                </a:solidFill>
                <a:sym typeface="Public Sans"/>
                <a:hlinkClick r:id="rId9"/>
              </a:rPr>
              <a:t>Maison en briques brunes avec panneaux solaires sur le toit </a:t>
            </a:r>
            <a:r>
              <a:rPr lang="en-US" dirty="0">
                <a:solidFill>
                  <a:schemeClr val="dk1"/>
                </a:solidFill>
                <a:cs typeface="Public Sans"/>
                <a:sym typeface="Public Sans"/>
              </a:rPr>
              <a:t>par </a:t>
            </a:r>
            <a:r>
              <a:rPr lang="en-US" dirty="0">
                <a:solidFill>
                  <a:schemeClr val="dk1"/>
                </a:solidFill>
                <a:ea typeface="Public Sans"/>
                <a:cs typeface="Public Sans"/>
                <a:sym typeface="Public Sans"/>
              </a:rPr>
              <a:t>Vivint Solar sous </a:t>
            </a:r>
            <a:r>
              <a:rPr lang="en-US" dirty="0">
                <a:solidFill>
                  <a:schemeClr val="dk1"/>
                </a:solidFill>
                <a:ea typeface="Public Sans"/>
                <a:cs typeface="Public Sans"/>
                <a:sym typeface="Public Sans"/>
                <a:hlinkClick r:id="rId10"/>
              </a:rPr>
              <a:t>licence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Véhicules électriques : </a:t>
            </a:r>
            <a:r>
              <a:rPr lang="en-US" i="1" dirty="0">
                <a:solidFill>
                  <a:srgbClr val="111111"/>
                </a:solidFill>
                <a:sym typeface="Public Sans"/>
                <a:hlinkClick r:id="rId11"/>
              </a:rPr>
              <a:t>Voiture blanche et noire devant un bâtiment blanc pendant la journée </a:t>
            </a:r>
            <a:r>
              <a:rPr lang="en-US" dirty="0">
                <a:solidFill>
                  <a:schemeClr val="dk1"/>
                </a:solidFill>
                <a:cs typeface="Public Sans"/>
                <a:sym typeface="Public Sans"/>
              </a:rPr>
              <a:t>par </a:t>
            </a:r>
            <a:r>
              <a:rPr lang="en-US" sz="1200" dirty="0">
                <a:solidFill>
                  <a:schemeClr val="dk1"/>
                </a:solidFill>
                <a:ea typeface="Public Sans"/>
                <a:cs typeface="Public Sans"/>
                <a:sym typeface="Public Sans"/>
              </a:rPr>
              <a:t>Precious </a:t>
            </a:r>
            <a:r>
              <a:rPr lang="en-US" sz="1200" dirty="0" err="1">
                <a:solidFill>
                  <a:schemeClr val="dk1"/>
                </a:solidFill>
                <a:ea typeface="Public Sans"/>
                <a:cs typeface="Public Sans"/>
                <a:sym typeface="Public Sans"/>
              </a:rPr>
              <a:t>Madubuike </a:t>
            </a:r>
            <a:r>
              <a:rPr lang="en-US" dirty="0">
                <a:solidFill>
                  <a:schemeClr val="dk1"/>
                </a:solidFill>
                <a:ea typeface="Public Sans"/>
                <a:cs typeface="Public Sans"/>
                <a:sym typeface="Public Sans"/>
              </a:rPr>
              <a:t>sous </a:t>
            </a:r>
            <a:r>
              <a:rPr lang="en-US" dirty="0">
                <a:solidFill>
                  <a:schemeClr val="dk1"/>
                </a:solidFill>
                <a:ea typeface="Public Sans"/>
                <a:cs typeface="Public Sans"/>
                <a:sym typeface="Public Sans"/>
                <a:hlinkClick r:id="rId10"/>
              </a:rPr>
              <a:t>licence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EADF-4132-4E49-2AB5-09487102A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71751-B618-23D9-7F90-5C4993315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73F9F-15E0-53F6-EF30-2381B887014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a:extLst>
              <a:ext uri="{FF2B5EF4-FFF2-40B4-BE49-F238E27FC236}">
                <a16:creationId xmlns:a16="http://schemas.microsoft.com/office/drawing/2014/main" id="{FA4C804B-AF82-5F07-1863-32C610B40B7A}"/>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05786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Malentendus concernant la production </a:t>
            </a:r>
          </a:p>
          <a:p>
            <a:pPr latinLnBrk="0"/>
            <a:r>
              <a:rPr lang="en-GB" sz="1200" noProof="0" dirty="0">
                <a:solidFill>
                  <a:srgbClr val="2B2C30"/>
                </a:solidFill>
                <a:ea typeface="Public Sans"/>
                <a:cs typeface="Public Sans"/>
                <a:sym typeface="Public Sans"/>
              </a:rPr>
              <a:t>et la consommation d'énergie sont </a:t>
            </a:r>
          </a:p>
          <a:p>
            <a:pPr latinLnBrk="0"/>
            <a:r>
              <a:rPr lang="en-GB" sz="1200" noProof="0" dirty="0">
                <a:solidFill>
                  <a:srgbClr val="2B2C30"/>
                </a:solidFill>
                <a:ea typeface="Public Sans"/>
                <a:cs typeface="Public Sans"/>
                <a:sym typeface="Public Sans"/>
              </a:rPr>
              <a:t>fréquents. Dans cette présentation, nous explorons </a:t>
            </a:r>
            <a:r>
              <a:rPr lang="en-GB" sz="1200" dirty="0">
                <a:solidFill>
                  <a:srgbClr val="2B2C30"/>
                </a:solidFill>
                <a:ea typeface="Public Sans"/>
                <a:cs typeface="Public Sans"/>
                <a:sym typeface="Public Sans"/>
              </a:rPr>
              <a:t>quatre </a:t>
            </a:r>
            <a:r>
              <a:rPr lang="en-GB" sz="1200" noProof="0" dirty="0">
                <a:solidFill>
                  <a:srgbClr val="2B2C30"/>
                </a:solidFill>
                <a:ea typeface="Public Sans"/>
                <a:cs typeface="Public Sans"/>
                <a:sym typeface="Public Sans"/>
              </a:rPr>
              <a:t>questions </a:t>
            </a:r>
            <a:r>
              <a:rPr lang="en-GB" sz="1200" dirty="0">
                <a:solidFill>
                  <a:srgbClr val="2B2C30"/>
                </a:solidFill>
                <a:ea typeface="Public Sans"/>
                <a:cs typeface="Public Sans"/>
                <a:sym typeface="Public Sans"/>
              </a:rPr>
              <a:t>fréquemment posées </a:t>
            </a:r>
            <a:r>
              <a:rPr lang="en-GB" sz="1200" noProof="0" dirty="0">
                <a:solidFill>
                  <a:srgbClr val="2B2C30"/>
                </a:solidFill>
                <a:ea typeface="Public Sans"/>
                <a:cs typeface="Public Sans"/>
                <a:sym typeface="Public Sans"/>
              </a:rPr>
              <a:t>sur l'énergie numérique.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En examinant ces questions, nous </a:t>
            </a:r>
            <a:r>
              <a:rPr lang="en-GB" sz="1200" dirty="0">
                <a:solidFill>
                  <a:srgbClr val="2B2C30"/>
                </a:solidFill>
                <a:ea typeface="Public Sans"/>
                <a:cs typeface="Public Sans"/>
                <a:sym typeface="Public Sans"/>
              </a:rPr>
              <a:t>pouvons </a:t>
            </a:r>
            <a:r>
              <a:rPr lang="en-GB" sz="1200" noProof="0" dirty="0">
                <a:solidFill>
                  <a:srgbClr val="2B2C30"/>
                </a:solidFill>
                <a:ea typeface="Public Sans"/>
                <a:cs typeface="Public Sans"/>
                <a:sym typeface="Public Sans"/>
              </a:rPr>
              <a:t>améliorer notre compréhension de la numérisation de l'énergie et prendre des décisions plus éclairées sur l'utilisation de l'énergie.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commence par une question. Prenez le temps de réfléchir à chaque question avant de passer à la réponse.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répondre à chaque question tour à tour. Vous pouvez également sélectionner une question particulière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Quatre questions courantes sur l'énergie numérique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Les compteurs intelligents protègent-ils efficacement la vie privée des utilisateurs ? </a:t>
            </a:r>
          </a:p>
          <a:p>
            <a:pPr marL="342900" indent="-342900" latinLnBrk="0">
              <a:buFont typeface="+mj-lt"/>
              <a:buAutoNum type="arabicPeriod"/>
            </a:pPr>
            <a:r>
              <a:rPr lang="en-US" sz="1200" dirty="0">
                <a:ea typeface="Public Sans"/>
                <a:cs typeface="Public Sans"/>
                <a:sym typeface="Public Sans"/>
              </a:rPr>
              <a:t>Qu'est-ce qui est le plus économe en énergie : les radiateurs individuels ou le chauffage central ? </a:t>
            </a:r>
          </a:p>
          <a:p>
            <a:pPr marL="342900" indent="-342900" latinLnBrk="0">
              <a:buFont typeface="+mj-lt"/>
              <a:buAutoNum type="arabicPeriod"/>
            </a:pPr>
            <a:r>
              <a:rPr lang="en-US" sz="1200" dirty="0">
                <a:ea typeface="Public Sans"/>
                <a:cs typeface="Public Sans"/>
                <a:sym typeface="Public Sans"/>
              </a:rPr>
              <a:t>Les sources d'énergie renouvelables (par exemple, l'énergie solaire et éolienne) sont-elles peu fiables ?</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Les véhicules électriques sont-ils respectueux de l'environnement, même lorsqu'ils sont rechargés avec de l'électricité produite à partir de combustibles fossiles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Les compteurs intelligents protègent-ils efficacement la vie privée des utilisateurs ?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Les compteurs intelligents protègent-ils efficacement la vie privée des utilisateurs ?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Les compteurs intelligents collectent uniquement des données de base sur la consommation d'énergie</a:t>
            </a:r>
            <a:r>
              <a:rPr lang="en-GB" sz="1200" noProof="0" dirty="0">
                <a:solidFill>
                  <a:schemeClr val="tx1"/>
                </a:solidFill>
                <a:ea typeface="Calibri"/>
              </a:rPr>
              <a:t>, telles que la consommation d'énergie, et non des informations spécifiques sur l'utilisation des appareils, des données audio ou vidéo ou </a:t>
            </a:r>
            <a:r>
              <a:rPr lang="en-GB" sz="1200" dirty="0">
                <a:ea typeface="Calibri"/>
              </a:rPr>
              <a:t>des informations personnelles</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Des réglementations strictes et des mesures de protection des données </a:t>
            </a:r>
            <a:r>
              <a:rPr lang="en-GB" sz="1200" noProof="0" dirty="0">
                <a:solidFill>
                  <a:schemeClr val="tx1"/>
                </a:solidFill>
                <a:ea typeface="Calibri"/>
              </a:rPr>
              <a:t>(par exemple, le RGPD, la directive sur l'électricité, la réglementation sur l'électricité) protègent la vie privée des consommateurs.</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Les entreprises de services publics ne peuvent </a:t>
            </a:r>
            <a:r>
              <a:rPr lang="en-GB" sz="1200" b="1" noProof="0" dirty="0">
                <a:solidFill>
                  <a:schemeClr val="tx1"/>
                </a:solidFill>
                <a:ea typeface="Calibri"/>
              </a:rPr>
              <a:t>utiliser les données des compteurs intelligents </a:t>
            </a:r>
            <a:r>
              <a:rPr lang="en-GB" sz="1200" noProof="0" dirty="0">
                <a:solidFill>
                  <a:schemeClr val="tx1"/>
                </a:solidFill>
                <a:ea typeface="Calibri"/>
              </a:rPr>
              <a:t>qu'</a:t>
            </a:r>
            <a:r>
              <a:rPr lang="en-GB" sz="1200" b="1" noProof="0" dirty="0">
                <a:solidFill>
                  <a:schemeClr val="tx1"/>
                </a:solidFill>
                <a:ea typeface="Calibri"/>
              </a:rPr>
              <a:t>à des fins de facturation et de gestion du réseau, avec un partage limité des données.</a:t>
            </a:r>
          </a:p>
          <a:p>
            <a:pPr latinLnBrk="0"/>
            <a:endParaRPr lang="en-GB" sz="800" b="1" noProof="0" dirty="0">
              <a:solidFill>
                <a:schemeClr val="tx1"/>
              </a:solidFill>
              <a:ea typeface="Calibri"/>
            </a:endParaRPr>
          </a:p>
          <a:p>
            <a:pPr marL="457200" indent="-457200" latinLnBrk="0">
              <a:buChar char="•"/>
            </a:pPr>
            <a:r>
              <a:rPr lang="en-GB" sz="1200" b="1" dirty="0"/>
              <a:t>Pour en savoir plus, </a:t>
            </a:r>
            <a:r>
              <a:rPr lang="en-GB" sz="1200" dirty="0"/>
              <a:t>consultez la présentation Every1 « </a:t>
            </a:r>
            <a:r>
              <a:rPr lang="en-GB" sz="1200" i="1" dirty="0">
                <a:hlinkClick r:id="rId3"/>
              </a:rPr>
              <a:t>Cybersecurity digital energy myths… busted! » (Les mythes sur la cybersécurité et l'énergie numérique... démystifiés !)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Qu'est-ce qui est le plus économe en énergie : </a:t>
            </a:r>
          </a:p>
          <a:p>
            <a:pPr algn="ctr"/>
            <a:r>
              <a:rPr lang="en-US" sz="1200" i="1" dirty="0">
                <a:solidFill>
                  <a:schemeClr val="accent2"/>
                </a:solidFill>
              </a:rPr>
              <a:t>les radiateurs individuels ou le chauffage central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Qu'est-ce qui est plus économe en énergie : les radiateurs d'appoint ou le chauffage central ?</a:t>
            </a:r>
            <a:endParaRPr lang="en-US" sz="1050" dirty="0">
              <a:solidFill>
                <a:schemeClr val="bg1"/>
              </a:solidFill>
            </a:endParaRPr>
          </a:p>
          <a:p>
            <a:pPr marL="457200" indent="-457200" latinLnBrk="0">
              <a:buChar char="•"/>
            </a:pPr>
            <a:r>
              <a:rPr lang="en-US" sz="1200" dirty="0">
                <a:solidFill>
                  <a:srgbClr val="2B2C30"/>
                </a:solidFill>
                <a:ea typeface="Public Sans"/>
              </a:rPr>
              <a:t>Les radiateurs sont moins efficaces que le chauffage central pour chauffer de grandes surfaces dans votre maison.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Les radiateurs d'appoint sont plus efficaces pour chauffer brièvement de petits espaces bien isolés.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Utiliser des radiateurs d'appoint comme principale source de chaleur peut entraîner des factures d'énergie plus élevées que le chauffage central.</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Pour en savoir plus, consultez le guide sur </a:t>
            </a:r>
            <a:r>
              <a:rPr lang="en-US" sz="1200" dirty="0">
                <a:solidFill>
                  <a:srgbClr val="2B2C30"/>
                </a:solidFill>
                <a:hlinkClick r:id="rId3"/>
              </a:rPr>
              <a:t>les radiateurs </a:t>
            </a:r>
            <a:r>
              <a:rPr lang="en-US" sz="1200" b="1" dirty="0">
                <a:solidFill>
                  <a:srgbClr val="2B2C30"/>
                </a:solidFill>
              </a:rPr>
              <a:t>du Centre for Sustainable </a:t>
            </a:r>
            <a:r>
              <a:rPr lang="en-US" sz="1200" dirty="0">
                <a:solidFill>
                  <a:srgbClr val="2B2C30"/>
                </a:solidFill>
                <a:hlinkClick r:id="rId3"/>
              </a:rPr>
              <a:t>Energy</a:t>
            </a:r>
            <a:r>
              <a:rPr lang="en-US" sz="1200" dirty="0">
                <a:solidFill>
                  <a:srgbClr val="2B2C30"/>
                </a:solidFill>
              </a:rPr>
              <a:t>. </a:t>
            </a:r>
            <a:endParaRPr lang="en-US" sz="1200" dirty="0"/>
          </a:p>
          <a:p>
            <a:endParaRPr lang="en-GB" dirty="0"/>
          </a:p>
          <a:p>
            <a:endParaRPr lang="en-GB" dirty="0"/>
          </a:p>
          <a:p>
            <a:r>
              <a:rPr lang="en-GB" dirty="0"/>
              <a:t>https://www.flickr.com/photos/vespaholic/14495979919/</a:t>
            </a:r>
          </a:p>
          <a:p>
            <a:r>
              <a:rPr lang="en-GB" dirty="0"/>
              <a:t>https://www.cse.org.uk/advice/room-heaters/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Les sources d'énergie renouvelables </a:t>
            </a:r>
          </a:p>
          <a:p>
            <a:pPr algn="ctr" latinLnBrk="0"/>
            <a:r>
              <a:rPr lang="en-US" sz="1200" i="1" dirty="0">
                <a:solidFill>
                  <a:schemeClr val="accent2"/>
                </a:solidFill>
              </a:rPr>
              <a:t>(par exemple l'énergie solaire et éolienne) sont-elles peu fiables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D844B06C-1C27-E921-86BD-5039217B27E0}"/>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pic>
        <p:nvPicPr>
          <p:cNvPr id="6" name="Picture 5">
            <a:extLst>
              <a:ext uri="{FF2B5EF4-FFF2-40B4-BE49-F238E27FC236}">
                <a16:creationId xmlns:a16="http://schemas.microsoft.com/office/drawing/2014/main" id="{1DCB6523-E12E-C2B9-6981-7AB6A7CE9D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a:extLst>
              <a:ext uri="{FF2B5EF4-FFF2-40B4-BE49-F238E27FC236}">
                <a16:creationId xmlns:a16="http://schemas.microsoft.com/office/drawing/2014/main" id="{784FCDA1-3E46-BD40-D868-F5E321B54D32}"/>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1230086" y="2037171"/>
            <a:ext cx="5915297" cy="462488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7200" kern="1200" noProof="1">
                <a:solidFill>
                  <a:schemeClr val="tx1"/>
                </a:solidFill>
                <a:effectLst/>
              </a:rPr>
              <a:t>Les mythes énergétiques démystifiés !</a:t>
            </a:r>
            <a:endParaRPr lang="fr-FR" sz="7200" noProof="1">
              <a:effectLst/>
            </a:endParaRPr>
          </a:p>
        </p:txBody>
      </p:sp>
    </p:spTree>
    <p:extLst>
      <p:ext uri="{BB962C8B-B14F-4D97-AF65-F5344CB8AC3E}">
        <p14:creationId xmlns:p14="http://schemas.microsoft.com/office/powerpoint/2010/main" val="39076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Les sources d'énergie renouvelables (par exemple, l'énergie solaire et éolienne) sont-elles peu fiables ?</a:t>
            </a:r>
            <a:endParaRPr lang="fr-FR" noProof="1">
              <a:effectLst/>
            </a:endParaRPr>
          </a:p>
          <a:p>
            <a:endParaRPr lang="fr-F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324261"/>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000" b="1" dirty="0">
                <a:ea typeface="Calibri"/>
                <a:cs typeface="Calibri"/>
              </a:rPr>
              <a:t>Plus de 25 % de toute l'énergie consommée dans l'UE en 2024 provenait de sources renouvelables </a:t>
            </a:r>
            <a:r>
              <a:rPr lang="en-US" sz="2000" dirty="0">
                <a:ea typeface="Calibri"/>
                <a:cs typeface="Calibri"/>
              </a:rPr>
              <a:t>(</a:t>
            </a:r>
            <a:r>
              <a:rPr lang="en-US" sz="2000" dirty="0">
                <a:ea typeface="Calibri"/>
                <a:cs typeface="Calibri"/>
                <a:hlinkClick r:id="rId3"/>
              </a:rPr>
              <a:t>Agence européenne pour l'environnement</a:t>
            </a:r>
            <a:r>
              <a:rPr lang="en-US" sz="2000" dirty="0">
                <a:ea typeface="Calibri"/>
                <a:cs typeface="Calibri"/>
              </a:rPr>
              <a:t>), telles que l'énergie solaire, l'énergie éolienne et les pompes à chaleur.</a:t>
            </a:r>
            <a:endParaRPr lang="en-GB" sz="20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100" noProof="0" dirty="0">
              <a:solidFill>
                <a:schemeClr val="tx1"/>
              </a:solidFill>
            </a:endParaRPr>
          </a:p>
          <a:p>
            <a:pPr marL="342900" indent="-342900" latinLnBrk="0">
              <a:buFont typeface="Arial" panose="020B0604020202020204" pitchFamily="34" charset="0"/>
              <a:buChar char="•"/>
            </a:pPr>
            <a:r>
              <a:rPr lang="en-GB" sz="2000" noProof="0" dirty="0">
                <a:solidFill>
                  <a:schemeClr val="tx1"/>
                </a:solidFill>
              </a:rPr>
              <a:t>Les technologies modernes </a:t>
            </a:r>
            <a:r>
              <a:rPr lang="en-GB" sz="2000" b="1" noProof="0" dirty="0">
                <a:solidFill>
                  <a:schemeClr val="tx1"/>
                </a:solidFill>
              </a:rPr>
              <a:t>permettent de</a:t>
            </a:r>
            <a:r>
              <a:rPr lang="en-GB" sz="2000" noProof="0" dirty="0">
                <a:solidFill>
                  <a:schemeClr val="tx1"/>
                </a:solidFill>
              </a:rPr>
              <a:t> mieux </a:t>
            </a:r>
            <a:r>
              <a:rPr lang="en-GB" sz="2000" b="1" noProof="0" dirty="0">
                <a:solidFill>
                  <a:schemeClr val="tx1"/>
                </a:solidFill>
              </a:rPr>
              <a:t>gérer la variabilité climatique </a:t>
            </a:r>
            <a:r>
              <a:rPr lang="en-GB" sz="2000" noProof="0" dirty="0">
                <a:solidFill>
                  <a:schemeClr val="tx1"/>
                </a:solidFill>
              </a:rPr>
              <a:t>dans le domaine de l'énergie solaire et éolienne.</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Des prévisions avancées </a:t>
            </a:r>
            <a:r>
              <a:rPr lang="en-GB" sz="2000" noProof="0" dirty="0">
                <a:solidFill>
                  <a:schemeClr val="tx1"/>
                </a:solidFill>
              </a:rPr>
              <a:t>permettent d'anticiper la production d'énergie renouvelable, et </a:t>
            </a:r>
            <a:r>
              <a:rPr lang="en-GB" sz="2000" b="1" noProof="0" dirty="0">
                <a:solidFill>
                  <a:schemeClr val="tx1"/>
                </a:solidFill>
              </a:rPr>
              <a:t>des systèmes de stockage </a:t>
            </a:r>
            <a:r>
              <a:rPr lang="en-GB" sz="2000" noProof="0" dirty="0">
                <a:solidFill>
                  <a:schemeClr val="tx1"/>
                </a:solidFill>
              </a:rPr>
              <a:t>(batteries, pompage hydraulique) stabilisent le réseau. </a:t>
            </a:r>
          </a:p>
          <a:p>
            <a:pPr marL="342900" indent="-342900" latinLnBrk="0">
              <a:buFont typeface="Arial" panose="020B0604020202020204" pitchFamily="34" charset="0"/>
              <a:buChar char="•"/>
            </a:pPr>
            <a:endParaRPr lang="en-GB" sz="1100" b="1" noProof="0" dirty="0">
              <a:solidFill>
                <a:schemeClr val="tx1"/>
              </a:solidFill>
            </a:endParaRPr>
          </a:p>
          <a:p>
            <a:pPr marL="342900" indent="-342900" latinLnBrk="0">
              <a:buFont typeface="Arial" panose="020B0604020202020204" pitchFamily="34" charset="0"/>
              <a:buChar char="•"/>
            </a:pPr>
            <a:r>
              <a:rPr lang="en-GB" sz="2000" b="1" noProof="0" dirty="0">
                <a:solidFill>
                  <a:schemeClr val="tx1"/>
                </a:solidFill>
              </a:rPr>
              <a:t>La tarification dynamique</a:t>
            </a:r>
            <a:r>
              <a:rPr lang="en-GB" sz="2000" noProof="0" dirty="0">
                <a:solidFill>
                  <a:schemeClr val="tx1"/>
                </a:solidFill>
              </a:rPr>
              <a:t>, qui consiste à ajuster le prix de l'énergie en fonction de l'offre et de la demande, contribue également à l'équilibre du réseau. </a:t>
            </a:r>
          </a:p>
          <a:p>
            <a:pPr latinLnBrk="0"/>
            <a:endParaRPr lang="en-GB" sz="2000" noProof="0" dirty="0">
              <a:solidFill>
                <a:srgbClr val="000066"/>
              </a:solidFill>
              <a:ea typeface="Public Sans"/>
              <a:cs typeface="Public Sans"/>
            </a:endParaRPr>
          </a:p>
        </p:txBody>
      </p:sp>
      <p:pic>
        <p:nvPicPr>
          <p:cNvPr id="2" name="Picture 1">
            <a:extLst>
              <a:ext uri="{FF2B5EF4-FFF2-40B4-BE49-F238E27FC236}">
                <a16:creationId xmlns:a16="http://schemas.microsoft.com/office/drawing/2014/main" id="{34FCEBA3-F055-F802-3702-AF06DC3837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303290"/>
            <a:ext cx="2755999" cy="4133588"/>
          </a:xfrm>
          <a:prstGeom prst="rect">
            <a:avLst/>
          </a:prstGeom>
        </p:spPr>
      </p:pic>
    </p:spTree>
    <p:extLst>
      <p:ext uri="{BB962C8B-B14F-4D97-AF65-F5344CB8AC3E}">
        <p14:creationId xmlns:p14="http://schemas.microsoft.com/office/powerpoint/2010/main" val="22510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fr-FR" sz="2800" b="1" i="0" kern="1200" noProof="1">
                <a:solidFill>
                  <a:schemeClr val="bg1"/>
                </a:solidFill>
                <a:effectLst/>
                <a:latin typeface="Calibri" panose="020F0502020204030204" pitchFamily="34" charset="0"/>
                <a:ea typeface="+mn-ea"/>
                <a:cs typeface="+mn-cs"/>
              </a:rPr>
              <a:t>Les véhicules électriques sont-ils respectueux de l'environnement, même lorsqu'ils sont rechargés avec de l'électricité produite à partir de combustibles fossiles ? - Introduction</a:t>
            </a:r>
            <a:endParaRPr lang="fr-FR" sz="2800" b="1" i="0" noProof="1">
              <a:solidFill>
                <a:schemeClr val="bg1"/>
              </a:solidFill>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Les véhicules électriques sont-ils respectueux de l'environnement, même lorsqu'ils sont rechargés avec de l'électricité produite à partir de combustibles fossiles ?</a:t>
            </a:r>
            <a:endParaRPr lang="en-GB" sz="4400" i="1" dirty="0">
              <a:solidFill>
                <a:schemeClr val="accent5"/>
              </a:solidFill>
            </a:endParaRPr>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Les véhicules électriques sont-ils respectueux de l'environnement, même lorsqu'ils sont rechargés avec de l'électricité produite à partir de combustibles fossiles ?</a:t>
            </a:r>
            <a:endParaRPr lang="fr-FR" noProof="1">
              <a:effectLst/>
            </a:endParaRPr>
          </a:p>
          <a:p>
            <a:endParaRPr lang="fr-F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4139595"/>
          </a:xfrm>
          <a:prstGeom prst="rect">
            <a:avLst/>
          </a:prstGeom>
          <a:noFill/>
        </p:spPr>
        <p:txBody>
          <a:bodyPr wrap="square" rtlCol="0">
            <a:spAutoFit/>
          </a:bodyPr>
          <a:lstStyle/>
          <a:p>
            <a:pPr marL="342900" indent="-342900" latinLnBrk="0">
              <a:buFont typeface="Arial" panose="020B0604020202020204" pitchFamily="34" charset="0"/>
              <a:buChar char="•"/>
            </a:pPr>
            <a:r>
              <a:rPr lang="en-US" sz="2000" b="1" dirty="0">
                <a:ea typeface="Calibri"/>
                <a:cs typeface="Calibri"/>
              </a:rPr>
              <a:t>Les véhicules électriques (VE) alimentés par des énergies renouvelables </a:t>
            </a:r>
            <a:r>
              <a:rPr lang="en-US" sz="2000" dirty="0">
                <a:ea typeface="Calibri"/>
                <a:cs typeface="Calibri"/>
              </a:rPr>
              <a:t>constituent une option respectueuse de l'environnement par rapport aux voitures fonctionnant à l'essence ou au diesel. Cependant, réduire l'utilisation de la voiture, privilégier les modes de déplacement actifs (par exemple, la marche ou le vélo) et utiliser les transports publics sont des options de transport plus respectueuses de l'environnement.</a:t>
            </a:r>
          </a:p>
          <a:p>
            <a:pPr marL="342900" indent="-342900" latinLnBrk="0">
              <a:buFont typeface="Arial" panose="020B0604020202020204" pitchFamily="34" charset="0"/>
              <a:buChar char="•"/>
            </a:pPr>
            <a:endParaRPr lang="en-US" sz="700" dirty="0"/>
          </a:p>
          <a:p>
            <a:pPr marL="342900" indent="-342900" latinLnBrk="0">
              <a:buFont typeface="Arial" panose="020B0604020202020204" pitchFamily="34" charset="0"/>
              <a:buChar char="•"/>
            </a:pPr>
            <a:r>
              <a:rPr lang="en-US" sz="2000" dirty="0"/>
              <a:t>La production de VE est plus énergivore que celle des voitures à moteur fossile. Cependant, </a:t>
            </a:r>
            <a:r>
              <a:rPr lang="en-US" sz="2000" b="1" dirty="0"/>
              <a:t>les VE sont globalement plus respectueux de l'environnement </a:t>
            </a:r>
            <a:r>
              <a:rPr lang="en-US" sz="2000" dirty="0"/>
              <a:t>et peuvent rapidement réduire leur « dette carbone » et produire moins d'émissions par kilomètre parcouru (</a:t>
            </a:r>
            <a:r>
              <a:rPr lang="en-US" sz="2000" dirty="0">
                <a:hlinkClick r:id="rId3"/>
              </a:rPr>
              <a:t>The Guardian</a:t>
            </a:r>
            <a:r>
              <a:rPr lang="en-US" sz="2000" dirty="0"/>
              <a:t>). </a:t>
            </a:r>
          </a:p>
          <a:p>
            <a:pPr marL="342900" indent="-342900" latinLnBrk="0">
              <a:buFont typeface="Arial" panose="020B0604020202020204" pitchFamily="34" charset="0"/>
              <a:buChar char="•"/>
            </a:pPr>
            <a:endParaRPr lang="en-US" sz="700" b="1" dirty="0">
              <a:ea typeface="Calibri"/>
            </a:endParaRPr>
          </a:p>
          <a:p>
            <a:pPr marL="342900" indent="-342900" latinLnBrk="0">
              <a:buFont typeface="Arial" panose="020B0604020202020204" pitchFamily="34" charset="0"/>
              <a:buChar char="•"/>
            </a:pPr>
            <a:r>
              <a:rPr lang="en-US" sz="2000" b="1" dirty="0">
                <a:ea typeface="Calibri"/>
              </a:rPr>
              <a:t>Les VE ne génèrent aucune émission polluante</a:t>
            </a:r>
            <a:r>
              <a:rPr lang="en-US" sz="2000" dirty="0">
                <a:ea typeface="Calibri"/>
              </a:rPr>
              <a:t>, ce qui améliore la qualité de l'air urbain et réduit la pollution. </a:t>
            </a:r>
          </a:p>
        </p:txBody>
      </p:sp>
      <p:pic>
        <p:nvPicPr>
          <p:cNvPr id="5" name="Picture 4">
            <a:extLst>
              <a:ext uri="{FF2B5EF4-FFF2-40B4-BE49-F238E27FC236}">
                <a16:creationId xmlns:a16="http://schemas.microsoft.com/office/drawing/2014/main" id="{3B715287-DB77-61BF-0E6D-73518F6471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482" y="2659732"/>
            <a:ext cx="2305570" cy="3454151"/>
          </a:xfrm>
          <a:prstGeom prst="rect">
            <a:avLst/>
          </a:prstGeom>
        </p:spPr>
      </p:pic>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fr-F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Prochaines étapes</a:t>
            </a:r>
            <a:endParaRPr lang="fr-FR" noProof="1">
              <a:effectLst/>
            </a:endParaRPr>
          </a:p>
          <a:p>
            <a:endParaRPr lang="fr-F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les mythes liés à l'énergie, les ressources suivantes pourraient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 Consultez le cours de 30 minutes « </a:t>
            </a:r>
            <a:r>
              <a:rPr lang="en-US" altLang="ko-KR" i="1" dirty="0">
                <a:solidFill>
                  <a:srgbClr val="373737"/>
                </a:solidFill>
                <a:ea typeface="맑은 고딕"/>
              </a:rPr>
              <a:t>Digital Energy Essentials » (Les bases de l'énergie numérique) </a:t>
            </a:r>
            <a:r>
              <a:rPr lang="en-US" altLang="ko-KR" dirty="0">
                <a:solidFill>
                  <a:srgbClr val="373737"/>
                </a:solidFill>
                <a:ea typeface="맑은 고딕"/>
              </a:rPr>
              <a:t>de Every1 sur </a:t>
            </a:r>
            <a:r>
              <a:rPr lang="en-US" altLang="ko-KR" dirty="0">
                <a:solidFill>
                  <a:srgbClr val="373737"/>
                </a:solidFill>
                <a:ea typeface="맑은 고딕"/>
                <a:hlinkClick r:id="rId3"/>
              </a:rPr>
              <a:t>la réponse à la demande</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308324"/>
          </a:xfrm>
          <a:prstGeom prst="rect">
            <a:avLst/>
          </a:prstGeom>
          <a:noFill/>
        </p:spPr>
        <p:txBody>
          <a:bodyPr wrap="square" rtlCol="0" anchor="t" anchorCtr="0">
            <a:spAutoFit/>
          </a:bodyPr>
          <a:lstStyle/>
          <a:p>
            <a:pPr algn="ctr"/>
            <a:r>
              <a:rPr lang="en-US" altLang="ko-KR" dirty="0">
                <a:solidFill>
                  <a:srgbClr val="373737"/>
                </a:solidFill>
              </a:rPr>
              <a:t>Consultez en détail la présentation PowerPoint d'Every1 sur </a:t>
            </a:r>
          </a:p>
          <a:p>
            <a:pPr algn="ctr"/>
            <a:r>
              <a:rPr lang="en-US" altLang="ko-KR" dirty="0">
                <a:solidFill>
                  <a:srgbClr val="373737"/>
                </a:solidFill>
                <a:hlinkClick r:id="rId4"/>
              </a:rPr>
              <a:t>l'impact du changement climatique sur les énergies renouvelables</a:t>
            </a:r>
            <a:endParaRPr lang="ko-KR" altLang="en-US"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308324"/>
          </a:xfrm>
          <a:prstGeom prst="rect">
            <a:avLst/>
          </a:prstGeom>
          <a:noFill/>
        </p:spPr>
        <p:txBody>
          <a:bodyPr wrap="square" rtlCol="0" anchor="t" anchorCtr="0">
            <a:spAutoFit/>
          </a:bodyPr>
          <a:lstStyle/>
          <a:p>
            <a:pPr algn="ctr"/>
            <a:r>
              <a:rPr lang="en-US" altLang="ko-KR" dirty="0">
                <a:solidFill>
                  <a:srgbClr val="373737"/>
                </a:solidFill>
              </a:rPr>
              <a:t>Lisez l'article d'Energy Monitor intitulé « </a:t>
            </a:r>
            <a:r>
              <a:rPr lang="en-US" altLang="ko-KR" i="1" dirty="0">
                <a:solidFill>
                  <a:srgbClr val="373737"/>
                </a:solidFill>
                <a:hlinkClick r:id="rId5"/>
              </a:rPr>
              <a:t>Dispelling myths around renewable energy technologies » (Démystifier les technologies liées aux énergies renouvelables)</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54326"/>
          </a:xfrm>
          <a:prstGeom prst="rect">
            <a:avLst/>
          </a:prstGeom>
          <a:noFill/>
        </p:spPr>
        <p:txBody>
          <a:bodyPr wrap="square" rtlCol="0" anchor="t" anchorCtr="0">
            <a:spAutoFit/>
          </a:bodyPr>
          <a:lstStyle/>
          <a:p>
            <a:pPr algn="ctr"/>
            <a:r>
              <a:rPr lang="en-US" altLang="ko-KR" dirty="0">
                <a:solidFill>
                  <a:srgbClr val="373737"/>
                </a:solidFill>
              </a:rPr>
              <a:t>Lisez l'article de l'Energy Saving Trust intitulé « </a:t>
            </a:r>
            <a:r>
              <a:rPr lang="en-US" altLang="ko-KR" i="1" dirty="0">
                <a:solidFill>
                  <a:srgbClr val="373737"/>
                </a:solidFill>
                <a:hlinkClick r:id="rId6"/>
              </a:rPr>
              <a:t>Démystifier les mythes sur l'énergie solaire »</a:t>
            </a:r>
            <a:endParaRPr lang="ko-KR" altLang="en-US" dirty="0">
              <a:solidFill>
                <a:srgbClr val="373737"/>
              </a:solidFill>
            </a:endParaRPr>
          </a:p>
        </p:txBody>
      </p:sp>
    </p:spTree>
    <p:extLst>
      <p:ext uri="{BB962C8B-B14F-4D97-AF65-F5344CB8AC3E}">
        <p14:creationId xmlns:p14="http://schemas.microsoft.com/office/powerpoint/2010/main" val="23177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3486957"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a:t>
            </a:r>
            <a:endParaRPr lang="fr-FR" noProof="1">
              <a:effectLst/>
            </a:endParaRPr>
          </a:p>
          <a:p>
            <a:endParaRPr lang="fr-F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678751"/>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a:t>
            </a:r>
            <a:r>
              <a:rPr lang="en-US" dirty="0"/>
              <a:t>Les </a:t>
            </a:r>
            <a:r>
              <a:rPr lang="en-US" dirty="0" err="1"/>
              <a:t>mythes</a:t>
            </a:r>
            <a:r>
              <a:rPr lang="en-US" dirty="0"/>
              <a:t> </a:t>
            </a:r>
            <a:r>
              <a:rPr lang="en-US" dirty="0" err="1"/>
              <a:t>énergétiques</a:t>
            </a:r>
            <a:r>
              <a:rPr lang="en-US" dirty="0"/>
              <a:t> </a:t>
            </a:r>
            <a:r>
              <a:rPr lang="en-US" dirty="0" err="1"/>
              <a:t>démystifiés</a:t>
            </a:r>
            <a:r>
              <a:rPr lang="en-US" dirty="0"/>
              <a:t> ! </a:t>
            </a:r>
            <a:r>
              <a:rPr lang="en-GB" i="1" dirty="0"/>
              <a:t>»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par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sur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Papier à côté </a:t>
            </a:r>
            <a:r>
              <a:rPr lang="en-US" i="1" dirty="0" err="1">
                <a:solidFill>
                  <a:schemeClr val="dk1"/>
                </a:solidFill>
                <a:ea typeface="Public Sans"/>
                <a:cs typeface="Public Sans"/>
                <a:sym typeface="Public Sans"/>
              </a:rPr>
              <a:t>d'un Macbook </a:t>
            </a:r>
            <a:r>
              <a:rPr lang="en-US" dirty="0">
                <a:solidFill>
                  <a:schemeClr val="dk1"/>
                </a:solidFill>
                <a:ea typeface="Public Sans"/>
                <a:cs typeface="Public Sans"/>
                <a:sym typeface="Public Sans"/>
              </a:rPr>
              <a:t>par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sur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Compteurs intelligents : </a:t>
            </a:r>
            <a:r>
              <a:rPr lang="en-GB" dirty="0">
                <a:hlinkClick r:id="rId6"/>
              </a:rPr>
              <a:t>Vorarlberger Kraftwerke-Energy meter (electro)-smart meter-02ASD </a:t>
            </a:r>
            <a:r>
              <a:rPr lang="en-GB" dirty="0"/>
              <a:t>par </a:t>
            </a:r>
            <a:r>
              <a:rPr lang="en-GB" dirty="0" err="1"/>
              <a:t>Asurnipal </a:t>
            </a:r>
            <a:r>
              <a:rPr lang="en-GB" dirty="0"/>
              <a:t>sous licence </a:t>
            </a:r>
            <a:r>
              <a:rPr lang="en-GB" dirty="0">
                <a:hlinkClick r:id="rId3"/>
              </a:rPr>
              <a:t>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Radiateurs : </a:t>
            </a:r>
            <a:r>
              <a:rPr lang="en-US" dirty="0">
                <a:solidFill>
                  <a:schemeClr val="dk1"/>
                </a:solidFill>
                <a:ea typeface="Public Sans"/>
                <a:cs typeface="Public Sans"/>
                <a:sym typeface="Public Sans"/>
                <a:hlinkClick r:id="rId7"/>
              </a:rPr>
              <a:t>Radiateur 2 </a:t>
            </a:r>
            <a:r>
              <a:rPr lang="en-US" dirty="0">
                <a:solidFill>
                  <a:schemeClr val="dk1"/>
                </a:solidFill>
                <a:ea typeface="Public Sans"/>
                <a:cs typeface="Public Sans"/>
                <a:sym typeface="Public Sans"/>
              </a:rPr>
              <a:t>par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sous licence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Énergies renouvelables : </a:t>
            </a:r>
            <a:r>
              <a:rPr lang="en-US" i="1" dirty="0">
                <a:solidFill>
                  <a:srgbClr val="111111"/>
                </a:solidFill>
                <a:sym typeface="Public Sans"/>
                <a:hlinkClick r:id="rId9"/>
              </a:rPr>
              <a:t>Maison en briques brunes avec panneaux solaires sur le toit </a:t>
            </a:r>
            <a:r>
              <a:rPr lang="en-US" dirty="0">
                <a:solidFill>
                  <a:schemeClr val="dk1"/>
                </a:solidFill>
                <a:cs typeface="Public Sans"/>
                <a:sym typeface="Public Sans"/>
              </a:rPr>
              <a:t>par </a:t>
            </a:r>
            <a:r>
              <a:rPr lang="en-US" dirty="0">
                <a:solidFill>
                  <a:schemeClr val="dk1"/>
                </a:solidFill>
                <a:ea typeface="Public Sans"/>
                <a:cs typeface="Public Sans"/>
                <a:sym typeface="Public Sans"/>
              </a:rPr>
              <a:t>Vivint Solar sous </a:t>
            </a:r>
            <a:r>
              <a:rPr lang="en-US" dirty="0">
                <a:solidFill>
                  <a:schemeClr val="dk1"/>
                </a:solidFill>
                <a:ea typeface="Public Sans"/>
                <a:cs typeface="Public Sans"/>
                <a:sym typeface="Public Sans"/>
                <a:hlinkClick r:id="rId10"/>
              </a:rPr>
              <a:t>licence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Véhicules électriques : </a:t>
            </a:r>
            <a:r>
              <a:rPr lang="en-US" i="1" dirty="0">
                <a:solidFill>
                  <a:srgbClr val="111111"/>
                </a:solidFill>
                <a:sym typeface="Public Sans"/>
                <a:hlinkClick r:id="rId11"/>
              </a:rPr>
              <a:t>Voiture blanche et noire devant un bâtiment blanc pendant la journée </a:t>
            </a:r>
            <a:r>
              <a:rPr lang="en-US" dirty="0">
                <a:solidFill>
                  <a:schemeClr val="dk1"/>
                </a:solidFill>
                <a:cs typeface="Public Sans"/>
                <a:sym typeface="Public Sans"/>
              </a:rPr>
              <a:t>par </a:t>
            </a:r>
            <a:r>
              <a:rPr lang="en-US" sz="1800" dirty="0">
                <a:solidFill>
                  <a:schemeClr val="dk1"/>
                </a:solidFill>
                <a:ea typeface="Public Sans"/>
                <a:cs typeface="Public Sans"/>
                <a:sym typeface="Public Sans"/>
              </a:rPr>
              <a:t>Precious Madubuike </a:t>
            </a:r>
            <a:r>
              <a:rPr lang="en-US" dirty="0">
                <a:solidFill>
                  <a:schemeClr val="dk1"/>
                </a:solidFill>
                <a:ea typeface="Public Sans"/>
                <a:cs typeface="Public Sans"/>
                <a:sym typeface="Public Sans"/>
              </a:rPr>
              <a:t>sous </a:t>
            </a:r>
            <a:r>
              <a:rPr lang="en-US" dirty="0">
                <a:solidFill>
                  <a:schemeClr val="dk1"/>
                </a:solidFill>
                <a:ea typeface="Public Sans"/>
                <a:cs typeface="Public Sans"/>
                <a:sym typeface="Public Sans"/>
                <a:hlinkClick r:id="rId10"/>
              </a:rPr>
              <a:t>licence Unsplash</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Tree>
    <p:extLst>
      <p:ext uri="{BB962C8B-B14F-4D97-AF65-F5344CB8AC3E}">
        <p14:creationId xmlns:p14="http://schemas.microsoft.com/office/powerpoint/2010/main" val="327469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FE3E1-9564-A22E-9BA5-8CB8D0A11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0086C-74BF-6BFD-458C-8E5DA14434B8}"/>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fr-FR" sz="6000" b="0" kern="1200" noProof="1">
                <a:solidFill>
                  <a:srgbClr val="FFFFFF"/>
                </a:solidFill>
                <a:effectLst/>
                <a:latin typeface="Calibri" panose="020F0502020204030204" pitchFamily="34" charset="0"/>
                <a:ea typeface="맑은 고딕" panose="020B0503020000020004" pitchFamily="34" charset="-127"/>
                <a:cs typeface="+mn-cs"/>
              </a:rPr>
              <a:t>Merci !</a:t>
            </a:r>
            <a:endParaRPr lang="fr-FR" noProof="1">
              <a:effectLst/>
            </a:endParaRPr>
          </a:p>
          <a:p>
            <a:endParaRPr lang="fr-FR" noProof="1"/>
          </a:p>
        </p:txBody>
      </p:sp>
    </p:spTree>
    <p:extLst>
      <p:ext uri="{BB962C8B-B14F-4D97-AF65-F5344CB8AC3E}">
        <p14:creationId xmlns:p14="http://schemas.microsoft.com/office/powerpoint/2010/main" val="4379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5262979"/>
          </a:xfrm>
          <a:prstGeom prst="rect">
            <a:avLst/>
          </a:prstGeom>
          <a:noFill/>
        </p:spPr>
        <p:txBody>
          <a:bodyPr wrap="square" rtlCol="0">
            <a:spAutoFit/>
          </a:bodyPr>
          <a:lstStyle/>
          <a:p>
            <a:pPr latinLnBrk="0"/>
            <a:r>
              <a:rPr lang="en-GB" sz="2800" noProof="0" dirty="0">
                <a:solidFill>
                  <a:srgbClr val="2B2C30"/>
                </a:solidFill>
                <a:ea typeface="Public Sans"/>
                <a:cs typeface="Public Sans"/>
                <a:sym typeface="Public Sans"/>
              </a:rPr>
              <a:t>Les </a:t>
            </a:r>
            <a:r>
              <a:rPr lang="en-GB" sz="2800" noProof="0" dirty="0" err="1">
                <a:solidFill>
                  <a:srgbClr val="2B2C30"/>
                </a:solidFill>
                <a:ea typeface="Public Sans"/>
                <a:cs typeface="Public Sans"/>
                <a:sym typeface="Public Sans"/>
              </a:rPr>
              <a:t>malentendus</a:t>
            </a:r>
            <a:r>
              <a:rPr lang="en-GB" sz="2800" noProof="0" dirty="0">
                <a:solidFill>
                  <a:srgbClr val="2B2C30"/>
                </a:solidFill>
                <a:ea typeface="Public Sans"/>
                <a:cs typeface="Public Sans"/>
                <a:sym typeface="Public Sans"/>
              </a:rPr>
              <a:t> concernant la production et la consommation d'énergie </a:t>
            </a:r>
            <a:r>
              <a:rPr lang="en-GB" sz="2800" noProof="0" dirty="0" err="1">
                <a:solidFill>
                  <a:srgbClr val="2B2C30"/>
                </a:solidFill>
                <a:ea typeface="Public Sans"/>
                <a:cs typeface="Public Sans"/>
                <a:sym typeface="Public Sans"/>
              </a:rPr>
              <a:t>sont</a:t>
            </a:r>
            <a:r>
              <a:rPr lang="en-GB" sz="2800" noProof="0" dirty="0">
                <a:solidFill>
                  <a:srgbClr val="2B2C30"/>
                </a:solidFill>
                <a:ea typeface="Public Sans"/>
                <a:cs typeface="Public Sans"/>
                <a:sym typeface="Public Sans"/>
              </a:rPr>
              <a:t> </a:t>
            </a:r>
            <a:r>
              <a:rPr lang="en-GB" sz="2800" noProof="0" dirty="0" err="1">
                <a:solidFill>
                  <a:srgbClr val="2B2C30"/>
                </a:solidFill>
                <a:ea typeface="Public Sans"/>
                <a:cs typeface="Public Sans"/>
                <a:sym typeface="Public Sans"/>
              </a:rPr>
              <a:t>fréquents</a:t>
            </a:r>
            <a:r>
              <a:rPr lang="en-GB" sz="2800" noProof="0" dirty="0">
                <a:solidFill>
                  <a:srgbClr val="2B2C30"/>
                </a:solidFill>
                <a:ea typeface="Public Sans"/>
                <a:cs typeface="Public Sans"/>
                <a:sym typeface="Public Sans"/>
              </a:rPr>
              <a:t>. Dans cette présentation, nous </a:t>
            </a:r>
            <a:r>
              <a:rPr lang="en-GB" sz="2800" noProof="0" dirty="0" err="1">
                <a:solidFill>
                  <a:srgbClr val="2B2C30"/>
                </a:solidFill>
                <a:ea typeface="Public Sans"/>
                <a:cs typeface="Public Sans"/>
                <a:sym typeface="Public Sans"/>
              </a:rPr>
              <a:t>explorons</a:t>
            </a:r>
            <a:r>
              <a:rPr lang="en-GB" sz="2800" noProof="0" dirty="0">
                <a:solidFill>
                  <a:srgbClr val="2B2C30"/>
                </a:solidFill>
                <a:ea typeface="Public Sans"/>
                <a:cs typeface="Public Sans"/>
                <a:sym typeface="Public Sans"/>
              </a:rPr>
              <a:t> </a:t>
            </a:r>
            <a:r>
              <a:rPr lang="en-GB" sz="2800" dirty="0">
                <a:solidFill>
                  <a:srgbClr val="2B2C30"/>
                </a:solidFill>
                <a:ea typeface="Public Sans"/>
                <a:cs typeface="Public Sans"/>
                <a:sym typeface="Public Sans"/>
              </a:rPr>
              <a:t>quatre </a:t>
            </a:r>
            <a:r>
              <a:rPr lang="en-GB" sz="2800" noProof="0" dirty="0">
                <a:solidFill>
                  <a:srgbClr val="2B2C30"/>
                </a:solidFill>
                <a:ea typeface="Public Sans"/>
                <a:cs typeface="Public Sans"/>
                <a:sym typeface="Public Sans"/>
              </a:rPr>
              <a:t>questions </a:t>
            </a:r>
            <a:r>
              <a:rPr lang="en-GB" sz="2800" dirty="0">
                <a:solidFill>
                  <a:srgbClr val="2B2C30"/>
                </a:solidFill>
                <a:ea typeface="Public Sans"/>
                <a:cs typeface="Public Sans"/>
                <a:sym typeface="Public Sans"/>
              </a:rPr>
              <a:t>fréquemment </a:t>
            </a:r>
            <a:r>
              <a:rPr lang="en-GB" sz="2800" dirty="0" err="1">
                <a:solidFill>
                  <a:srgbClr val="2B2C30"/>
                </a:solidFill>
                <a:ea typeface="Public Sans"/>
                <a:cs typeface="Public Sans"/>
                <a:sym typeface="Public Sans"/>
              </a:rPr>
              <a:t>posées</a:t>
            </a:r>
            <a:r>
              <a:rPr lang="en-GB" sz="2800" dirty="0">
                <a:solidFill>
                  <a:srgbClr val="2B2C30"/>
                </a:solidFill>
                <a:ea typeface="Public Sans"/>
                <a:cs typeface="Public Sans"/>
                <a:sym typeface="Public Sans"/>
              </a:rPr>
              <a:t> </a:t>
            </a:r>
            <a:r>
              <a:rPr lang="en-GB" sz="2800" noProof="0" dirty="0">
                <a:solidFill>
                  <a:srgbClr val="2B2C30"/>
                </a:solidFill>
                <a:ea typeface="Public Sans"/>
                <a:cs typeface="Public Sans"/>
                <a:sym typeface="Public Sans"/>
              </a:rPr>
              <a:t>sur </a:t>
            </a:r>
            <a:r>
              <a:rPr lang="en-GB" sz="2800" noProof="0" dirty="0" err="1">
                <a:solidFill>
                  <a:srgbClr val="2B2C30"/>
                </a:solidFill>
                <a:ea typeface="Public Sans"/>
                <a:cs typeface="Public Sans"/>
                <a:sym typeface="Public Sans"/>
              </a:rPr>
              <a:t>l'énergie</a:t>
            </a:r>
            <a:r>
              <a:rPr lang="en-GB" sz="2800" noProof="0" dirty="0">
                <a:solidFill>
                  <a:srgbClr val="2B2C30"/>
                </a:solidFill>
                <a:ea typeface="Public Sans"/>
                <a:cs typeface="Public Sans"/>
                <a:sym typeface="Public Sans"/>
              </a:rPr>
              <a:t> numérique. </a:t>
            </a:r>
          </a:p>
          <a:p>
            <a:pPr latinLnBrk="0"/>
            <a:endParaRPr lang="en-GB" sz="2800" dirty="0">
              <a:solidFill>
                <a:srgbClr val="2B2C30"/>
              </a:solidFill>
              <a:ea typeface="Public Sans"/>
              <a:cs typeface="Public Sans"/>
              <a:sym typeface="Public Sans"/>
            </a:endParaRPr>
          </a:p>
          <a:p>
            <a:pPr latinLnBrk="0"/>
            <a:r>
              <a:rPr lang="en-GB" sz="2800" noProof="0" dirty="0">
                <a:solidFill>
                  <a:srgbClr val="2B2C30"/>
                </a:solidFill>
                <a:ea typeface="Public Sans"/>
                <a:cs typeface="Public Sans"/>
                <a:sym typeface="Public Sans"/>
              </a:rPr>
              <a:t>En examinant ces questions, nous </a:t>
            </a:r>
            <a:r>
              <a:rPr lang="en-GB" sz="2800" dirty="0">
                <a:solidFill>
                  <a:srgbClr val="2B2C30"/>
                </a:solidFill>
                <a:ea typeface="Public Sans"/>
                <a:cs typeface="Public Sans"/>
                <a:sym typeface="Public Sans"/>
              </a:rPr>
              <a:t>pouvons </a:t>
            </a:r>
            <a:r>
              <a:rPr lang="en-GB" sz="2800" noProof="0" dirty="0">
                <a:solidFill>
                  <a:srgbClr val="2B2C30"/>
                </a:solidFill>
                <a:ea typeface="Public Sans"/>
                <a:cs typeface="Public Sans"/>
                <a:sym typeface="Public Sans"/>
              </a:rPr>
              <a:t>améliorer notre compréhension de la </a:t>
            </a:r>
            <a:r>
              <a:rPr lang="en-GB" sz="2800" noProof="0" dirty="0" err="1">
                <a:solidFill>
                  <a:srgbClr val="2B2C30"/>
                </a:solidFill>
                <a:ea typeface="Public Sans"/>
                <a:cs typeface="Public Sans"/>
                <a:sym typeface="Public Sans"/>
              </a:rPr>
              <a:t>numérisation</a:t>
            </a:r>
            <a:r>
              <a:rPr lang="en-GB" sz="2800" noProof="0" dirty="0">
                <a:solidFill>
                  <a:srgbClr val="2B2C30"/>
                </a:solidFill>
                <a:ea typeface="Public Sans"/>
                <a:cs typeface="Public Sans"/>
                <a:sym typeface="Public Sans"/>
              </a:rPr>
              <a:t> de l'énergie et prendre des décisions plus éclairées concernant l'utilisation de l'énergie. </a:t>
            </a:r>
          </a:p>
          <a:p>
            <a:pPr latinLnBrk="0"/>
            <a:endParaRPr lang="en-GB" sz="28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257447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fr-FR" sz="2800" b="1" kern="1200" noProof="1">
                <a:solidFill>
                  <a:schemeClr val="bg1"/>
                </a:solidFill>
                <a:effectLst/>
                <a:latin typeface="+mj-lt"/>
                <a:ea typeface="+mj-ea"/>
                <a:cs typeface="+mj-cs"/>
              </a:rPr>
              <a:t>Introduction</a:t>
            </a:r>
            <a:r>
              <a:rPr lang="fr-FR" sz="4400" b="1" kern="1200" noProof="1">
                <a:solidFill>
                  <a:schemeClr val="tx1"/>
                </a:solidFill>
                <a:effectLst/>
                <a:latin typeface="+mj-lt"/>
                <a:ea typeface="+mj-ea"/>
                <a:cs typeface="+mj-cs"/>
              </a:rPr>
              <a:t> </a:t>
            </a:r>
            <a:endParaRPr lang="fr-FR" noProof="1">
              <a:effectLst/>
            </a:endParaRPr>
          </a:p>
          <a:p>
            <a:endParaRPr lang="fr-FR" noProof="1"/>
          </a:p>
        </p:txBody>
      </p:sp>
    </p:spTree>
    <p:extLst>
      <p:ext uri="{BB962C8B-B14F-4D97-AF65-F5344CB8AC3E}">
        <p14:creationId xmlns:p14="http://schemas.microsoft.com/office/powerpoint/2010/main" val="39239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5016758"/>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Notre exploration commence par une question. Prenez le temps de réfléchir à chaque question avant de passer à la </a:t>
            </a:r>
            <a:r>
              <a:rPr lang="en-GB" sz="3200" dirty="0" err="1">
                <a:solidFill>
                  <a:srgbClr val="2B2C30"/>
                </a:solidFill>
                <a:ea typeface="Public Sans"/>
                <a:cs typeface="Public Sans"/>
                <a:sym typeface="Public Sans"/>
              </a:rPr>
              <a:t>réponse</a:t>
            </a:r>
            <a:r>
              <a:rPr lang="en-GB" sz="3200" dirty="0">
                <a:solidFill>
                  <a:srgbClr val="2B2C30"/>
                </a:solidFill>
                <a:ea typeface="Public Sans"/>
                <a:cs typeface="Public Sans"/>
                <a:sym typeface="Public Sans"/>
              </a:rPr>
              <a:t>. </a:t>
            </a:r>
          </a:p>
          <a:p>
            <a:pPr latinLnBrk="0"/>
            <a:endParaRPr lang="en-GB" sz="3200" noProof="0" dirty="0">
              <a:solidFill>
                <a:srgbClr val="2B2C30"/>
              </a:solidFill>
              <a:sym typeface="Public Sans"/>
            </a:endParaRPr>
          </a:p>
          <a:p>
            <a:pPr latinLnBrk="0"/>
            <a:r>
              <a:rPr lang="en-GB" sz="3200" dirty="0">
                <a:solidFill>
                  <a:srgbClr val="2B2C30"/>
                </a:solidFill>
                <a:sym typeface="Public Sans"/>
              </a:rPr>
              <a:t>Vous pouvez traiter chaque question tour à tour. Vous pouvez également sélectionner une question particulière que vous souhaitez explorer en premier via le menu.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314507"/>
            <a:ext cx="2569528"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Cette </a:t>
            </a:r>
            <a:r>
              <a:rPr lang="fr-FR" sz="2800" b="1" kern="1200" baseline="0" noProof="1">
                <a:solidFill>
                  <a:srgbClr val="FFFFFF"/>
                </a:solidFill>
                <a:effectLst/>
                <a:latin typeface="Calibri" panose="020F0502020204030204" pitchFamily="34" charset="0"/>
                <a:ea typeface="+mn-ea"/>
                <a:cs typeface="+mn-cs"/>
              </a:rPr>
              <a:t>presentation aborde </a:t>
            </a:r>
            <a:r>
              <a:rPr lang="fr-FR" sz="2800" b="1" kern="1200" noProof="1">
                <a:solidFill>
                  <a:srgbClr val="FFFFFF"/>
                </a:solidFill>
                <a:effectLst/>
                <a:latin typeface="Calibri" panose="020F0502020204030204" pitchFamily="34" charset="0"/>
                <a:ea typeface="+mn-ea"/>
                <a:cs typeface="+mn-cs"/>
              </a:rPr>
              <a:t> </a:t>
            </a:r>
            <a:endParaRPr lang="fr-FR" noProof="1">
              <a:effectLst/>
            </a:endParaRPr>
          </a:p>
          <a:p>
            <a:pPr latinLnBrk="0"/>
            <a:endParaRPr lang="fr-FR" noProof="1"/>
          </a:p>
        </p:txBody>
      </p:sp>
    </p:spTree>
    <p:extLst>
      <p:ext uri="{BB962C8B-B14F-4D97-AF65-F5344CB8AC3E}">
        <p14:creationId xmlns:p14="http://schemas.microsoft.com/office/powerpoint/2010/main" val="25499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mn-ea"/>
                <a:cs typeface="+mn-cs"/>
              </a:rPr>
              <a:t>Quatre questions courantes sur l'énergie numérique </a:t>
            </a:r>
            <a:endParaRPr lang="fr-FR" noProof="1">
              <a:effectLst/>
            </a:endParaRPr>
          </a:p>
          <a:p>
            <a:endParaRPr lang="fr-F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Les compteurs intelligents protègent-ils efficacement la vie privée des utilisateurs ? </a:t>
            </a:r>
          </a:p>
          <a:p>
            <a:pPr marL="342900" indent="-342900" latinLnBrk="0">
              <a:buFont typeface="+mj-lt"/>
              <a:buAutoNum type="arabicPeriod"/>
            </a:pPr>
            <a:r>
              <a:rPr lang="en-US" sz="2400" dirty="0">
                <a:ea typeface="Public Sans"/>
                <a:cs typeface="Public Sans"/>
                <a:sym typeface="Public Sans"/>
              </a:rPr>
              <a:t>Qu'est-ce qui est le plus économe en énergie : les radiateurs individuels ou le chauffage central ? </a:t>
            </a:r>
          </a:p>
          <a:p>
            <a:pPr marL="342900" indent="-342900" latinLnBrk="0">
              <a:buFont typeface="+mj-lt"/>
              <a:buAutoNum type="arabicPeriod"/>
            </a:pPr>
            <a:r>
              <a:rPr lang="en-US" sz="2400" dirty="0">
                <a:ea typeface="Public Sans"/>
                <a:cs typeface="Public Sans"/>
                <a:sym typeface="Public Sans"/>
              </a:rPr>
              <a:t>Les sources d'énergie renouvelables (par exemple, l'énergie solaire et éolienne) sont-elles peu fiables ?</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Les véhicules électriques sont-ils respectueux de l'environnement, même lorsqu'ils sont rechargés avec de l'électricité produite à partir de combustibles fossiles ?</a:t>
            </a:r>
          </a:p>
        </p:txBody>
      </p:sp>
    </p:spTree>
    <p:extLst>
      <p:ext uri="{BB962C8B-B14F-4D97-AF65-F5344CB8AC3E}">
        <p14:creationId xmlns:p14="http://schemas.microsoft.com/office/powerpoint/2010/main" val="216269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fr-FR" sz="2800" b="1" i="0" kern="1200" noProof="1">
                <a:solidFill>
                  <a:schemeClr val="bg1"/>
                </a:solidFill>
                <a:effectLst/>
                <a:latin typeface="Calibri" panose="020F0502020204030204" pitchFamily="34" charset="0"/>
                <a:ea typeface="+mn-ea"/>
                <a:cs typeface="+mn-cs"/>
              </a:rPr>
              <a:t>Les compteurs intelligents protègent-ils efficacement la vie privée des utilisateurs ?  - Introduction</a:t>
            </a:r>
            <a:endParaRPr lang="fr-FR" sz="2800" b="1" i="0" noProof="1">
              <a:solidFill>
                <a:schemeClr val="bg1"/>
              </a:solidFill>
              <a:effectLst/>
            </a:endParaRPr>
          </a:p>
          <a:p>
            <a:endParaRPr lang="fr-F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Les compteurs intelligents protègent-ils efficacement la vie privée des utilisateurs ? </a:t>
            </a:r>
            <a:endParaRPr lang="en-US" sz="4000" i="1" dirty="0">
              <a:solidFill>
                <a:schemeClr val="accent2"/>
              </a:solidFill>
            </a:endParaRPr>
          </a:p>
        </p:txBody>
      </p:sp>
    </p:spTree>
    <p:extLst>
      <p:ext uri="{BB962C8B-B14F-4D97-AF65-F5344CB8AC3E}">
        <p14:creationId xmlns:p14="http://schemas.microsoft.com/office/powerpoint/2010/main" val="14774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4508927"/>
          </a:xfrm>
          <a:prstGeom prst="rect">
            <a:avLst/>
          </a:prstGeom>
          <a:noFill/>
        </p:spPr>
        <p:txBody>
          <a:bodyPr wrap="square" rtlCol="0">
            <a:spAutoFit/>
          </a:bodyPr>
          <a:lstStyle/>
          <a:p>
            <a:pPr marL="0" marR="0" lvl="0" indent="0" algn="l" rtl="0" latinLnBrk="0">
              <a:buNone/>
            </a:pPr>
            <a:endParaRPr lang="en-GB" sz="700" noProof="0" dirty="0">
              <a:solidFill>
                <a:schemeClr val="accent2"/>
              </a:solidFill>
              <a:ea typeface="Public Sans"/>
              <a:cs typeface="Public Sans"/>
              <a:sym typeface="Public Sans"/>
            </a:endParaRPr>
          </a:p>
          <a:p>
            <a:pPr marL="457200" indent="-457200" latinLnBrk="0">
              <a:buChar char="•"/>
            </a:pPr>
            <a:endParaRPr lang="en-GB" sz="700" b="1" noProof="0" dirty="0">
              <a:solidFill>
                <a:schemeClr val="tx1"/>
              </a:solidFill>
              <a:ea typeface="Calibri"/>
            </a:endParaRPr>
          </a:p>
          <a:p>
            <a:pPr marL="457200" indent="-457200" latinLnBrk="0">
              <a:buChar char="•"/>
            </a:pPr>
            <a:r>
              <a:rPr lang="en-GB" sz="2000" b="1" noProof="0" dirty="0">
                <a:solidFill>
                  <a:schemeClr val="tx1"/>
                </a:solidFill>
                <a:ea typeface="Calibri"/>
              </a:rPr>
              <a:t>Les compteurs intelligents collectent uniquement des données de base sur la consommation d'énergie</a:t>
            </a:r>
            <a:r>
              <a:rPr lang="en-GB" sz="2000" noProof="0" dirty="0">
                <a:solidFill>
                  <a:schemeClr val="tx1"/>
                </a:solidFill>
                <a:ea typeface="Calibri"/>
              </a:rPr>
              <a:t>, telles que la consommation d'énergie, et non des informations spécifiques sur l'utilisation des appareils, des données audio ou vidéo ou </a:t>
            </a:r>
            <a:r>
              <a:rPr lang="en-GB" sz="2000" dirty="0">
                <a:ea typeface="Calibri"/>
              </a:rPr>
              <a:t>des informations personnelles</a:t>
            </a:r>
            <a:r>
              <a:rPr lang="en-GB" sz="2000" noProof="0" dirty="0">
                <a:solidFill>
                  <a:schemeClr val="tx1"/>
                </a:solidFill>
                <a:ea typeface="Calibri"/>
              </a:rPr>
              <a:t>.</a:t>
            </a:r>
          </a:p>
          <a:p>
            <a:pPr latinLnBrk="0"/>
            <a:endParaRPr lang="en-GB" sz="1100" noProof="0" dirty="0">
              <a:solidFill>
                <a:schemeClr val="tx1"/>
              </a:solidFill>
              <a:ea typeface="Calibri"/>
            </a:endParaRPr>
          </a:p>
          <a:p>
            <a:pPr marL="457200" indent="-457200" latinLnBrk="0">
              <a:buChar char="•"/>
            </a:pPr>
            <a:r>
              <a:rPr lang="en-GB" sz="2000" b="1" noProof="0" dirty="0">
                <a:solidFill>
                  <a:schemeClr val="tx1"/>
                </a:solidFill>
                <a:ea typeface="Calibri"/>
              </a:rPr>
              <a:t>Des réglementations strictes et des mesures de protection des données </a:t>
            </a:r>
            <a:r>
              <a:rPr lang="en-GB" sz="2000" noProof="0" dirty="0">
                <a:solidFill>
                  <a:schemeClr val="tx1"/>
                </a:solidFill>
                <a:ea typeface="Calibri"/>
              </a:rPr>
              <a:t>(par exemple, le RGPD, la directive sur l'électricité, la réglementation sur l'électricité) protègent la vie privée des consommateurs.</a:t>
            </a:r>
          </a:p>
          <a:p>
            <a:pPr latinLnBrk="0"/>
            <a:endParaRPr lang="en-GB" sz="1100" noProof="0" dirty="0">
              <a:solidFill>
                <a:schemeClr val="tx1"/>
              </a:solidFill>
              <a:ea typeface="Calibri"/>
            </a:endParaRPr>
          </a:p>
          <a:p>
            <a:pPr marL="457200" indent="-457200" latinLnBrk="0">
              <a:buChar char="•"/>
            </a:pPr>
            <a:r>
              <a:rPr lang="en-GB" sz="2000" noProof="0" dirty="0">
                <a:solidFill>
                  <a:schemeClr val="tx1"/>
                </a:solidFill>
                <a:ea typeface="Calibri"/>
              </a:rPr>
              <a:t>Les entreprises de services publics ne peuvent </a:t>
            </a:r>
            <a:r>
              <a:rPr lang="en-GB" sz="2000" b="1" noProof="0" dirty="0">
                <a:solidFill>
                  <a:schemeClr val="tx1"/>
                </a:solidFill>
                <a:ea typeface="Calibri"/>
              </a:rPr>
              <a:t>utiliser les données des compteurs intelligents </a:t>
            </a:r>
            <a:r>
              <a:rPr lang="en-GB" sz="2000" noProof="0" dirty="0">
                <a:solidFill>
                  <a:schemeClr val="tx1"/>
                </a:solidFill>
                <a:ea typeface="Calibri"/>
              </a:rPr>
              <a:t>qu'</a:t>
            </a:r>
            <a:r>
              <a:rPr lang="en-GB" sz="2000" b="1" noProof="0" dirty="0">
                <a:solidFill>
                  <a:schemeClr val="tx1"/>
                </a:solidFill>
                <a:ea typeface="Calibri"/>
              </a:rPr>
              <a:t>à des fins de facturation et de gestion du réseau, avec un partage limité des données.</a:t>
            </a:r>
          </a:p>
          <a:p>
            <a:pPr latinLnBrk="0"/>
            <a:endParaRPr lang="en-GB" sz="1100" b="1" noProof="0" dirty="0">
              <a:solidFill>
                <a:schemeClr val="tx1"/>
              </a:solidFill>
              <a:ea typeface="Calibri"/>
            </a:endParaRPr>
          </a:p>
          <a:p>
            <a:pPr marL="457200" indent="-457200" latinLnBrk="0">
              <a:buChar char="•"/>
            </a:pPr>
            <a:r>
              <a:rPr lang="en-GB" sz="2000" dirty="0"/>
              <a:t>Pour</a:t>
            </a:r>
            <a:r>
              <a:rPr lang="en-GB" sz="2000" b="1" dirty="0"/>
              <a:t> en savoir plus, </a:t>
            </a:r>
            <a:r>
              <a:rPr lang="en-GB" sz="2000" dirty="0"/>
              <a:t>consultez la présentation Every1 «</a:t>
            </a:r>
            <a:r>
              <a:rPr lang="en-GB" sz="2000" i="1" dirty="0">
                <a:hlinkClick r:id="rId3"/>
              </a:rPr>
              <a:t>Les </a:t>
            </a:r>
            <a:r>
              <a:rPr lang="en-GB" sz="2000" i="1" dirty="0" err="1">
                <a:hlinkClick r:id="rId3"/>
              </a:rPr>
              <a:t>mythes</a:t>
            </a:r>
            <a:r>
              <a:rPr lang="en-GB" sz="2000" i="1" dirty="0">
                <a:hlinkClick r:id="rId3"/>
              </a:rPr>
              <a:t> sur la </a:t>
            </a:r>
            <a:r>
              <a:rPr lang="en-GB" sz="2000" i="1" dirty="0" err="1">
                <a:hlinkClick r:id="rId3"/>
              </a:rPr>
              <a:t>cybersécurité</a:t>
            </a:r>
            <a:r>
              <a:rPr lang="en-GB" sz="2000" i="1" dirty="0">
                <a:hlinkClick r:id="rId3"/>
              </a:rPr>
              <a:t> et </a:t>
            </a:r>
            <a:r>
              <a:rPr lang="en-GB" sz="2000" i="1" dirty="0" err="1">
                <a:hlinkClick r:id="rId3"/>
              </a:rPr>
              <a:t>l'énergie</a:t>
            </a:r>
            <a:r>
              <a:rPr lang="en-GB" sz="2000" i="1" dirty="0">
                <a:hlinkClick r:id="rId3"/>
              </a:rPr>
              <a:t> numérique... </a:t>
            </a:r>
            <a:r>
              <a:rPr lang="en-GB" sz="2000" i="1" dirty="0" err="1">
                <a:hlinkClick r:id="rId3"/>
              </a:rPr>
              <a:t>démystifiés</a:t>
            </a:r>
            <a:r>
              <a:rPr lang="en-GB" sz="2000" i="1" dirty="0">
                <a:hlinkClick r:id="rId3"/>
              </a:rPr>
              <a:t>! »</a:t>
            </a:r>
            <a:endParaRPr lang="en-GB" sz="2000" noProof="0" dirty="0">
              <a:solidFill>
                <a:srgbClr val="000066"/>
              </a:solidFill>
              <a:ea typeface="Calibri"/>
              <a:cs typeface="Calibri"/>
            </a:endParaRPr>
          </a:p>
        </p:txBody>
      </p:sp>
      <p:sp>
        <p:nvSpPr>
          <p:cNvPr id="5" name="Title 4">
            <a:extLst>
              <a:ext uri="{FF2B5EF4-FFF2-40B4-BE49-F238E27FC236}">
                <a16:creationId xmlns:a16="http://schemas.microsoft.com/office/drawing/2014/main" id="{350E6B48-9871-BD63-E55B-7FA469CC2F31}"/>
              </a:ext>
            </a:extLst>
          </p:cNvPr>
          <p:cNvSpPr txBox="1">
            <a:spLocks noGrp="1"/>
          </p:cNvSpPr>
          <p:nvPr>
            <p:ph type="title" idx="4294967295"/>
          </p:nvPr>
        </p:nvSpPr>
        <p:spPr>
          <a:xfrm>
            <a:off x="377482" y="596486"/>
            <a:ext cx="11437035" cy="639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Tx/>
              <a:buSzTx/>
              <a:buFontTx/>
              <a:buNone/>
              <a:tabLst/>
              <a:defRPr/>
            </a:pPr>
            <a:r>
              <a:rPr kumimoji="0" lang="fr-FR" sz="2800" b="1" i="0" u="none" strike="noStrike" kern="1200" cap="none" spc="0" normalizeH="0" baseline="0" noProof="1">
                <a:ln>
                  <a:noFill/>
                </a:ln>
                <a:solidFill>
                  <a:schemeClr val="bg1"/>
                </a:solidFill>
                <a:effectLst/>
                <a:uLnTx/>
                <a:uFillTx/>
                <a:latin typeface="Public Sans"/>
                <a:ea typeface="Public Sans"/>
                <a:cs typeface="Public Sans"/>
                <a:sym typeface="Public Sans"/>
              </a:rPr>
              <a:t>Les compteurs intelligents protègent-ils efficacement la vie privée des utilisateurs ? </a:t>
            </a:r>
            <a:endParaRPr kumimoji="0" lang="fr-FR" sz="2000" b="0" i="0" u="none" strike="noStrike" kern="1200" cap="none" spc="0" normalizeH="0" baseline="0" noProof="1">
              <a:ln>
                <a:noFill/>
              </a:ln>
              <a:solidFill>
                <a:schemeClr val="bg1"/>
              </a:solidFill>
              <a:effectLst/>
              <a:uLnTx/>
              <a:uFillTx/>
              <a:latin typeface="+mn-lt"/>
              <a:ea typeface="+mn-ea"/>
              <a:cs typeface="+mn-cs"/>
            </a:endParaRPr>
          </a:p>
        </p:txBody>
      </p:sp>
      <p:pic>
        <p:nvPicPr>
          <p:cNvPr id="6" name="Picture 5" descr="A smart meter.">
            <a:extLst>
              <a:ext uri="{FF2B5EF4-FFF2-40B4-BE49-F238E27FC236}">
                <a16:creationId xmlns:a16="http://schemas.microsoft.com/office/drawing/2014/main" id="{7BA60DC5-30EE-2406-2A45-AB7C90E6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Tree>
    <p:extLst>
      <p:ext uri="{BB962C8B-B14F-4D97-AF65-F5344CB8AC3E}">
        <p14:creationId xmlns:p14="http://schemas.microsoft.com/office/powerpoint/2010/main" val="24603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0" hangingPunct="1"/>
            <a:r>
              <a:rPr lang="fr-FR" sz="2800" b="1" i="0" kern="1200" noProof="1">
                <a:solidFill>
                  <a:schemeClr val="bg1"/>
                </a:solidFill>
                <a:effectLst/>
                <a:latin typeface="Calibri" panose="020F0502020204030204" pitchFamily="34" charset="0"/>
                <a:ea typeface="+mn-ea"/>
                <a:cs typeface="+mn-cs"/>
              </a:rPr>
              <a:t>Qu'est-ce qui est le plus économe en énergie : les radiateurs individuels ou le chauffage central ? - Introduction</a:t>
            </a:r>
            <a:endParaRPr lang="fr-FR" sz="2800" b="1" i="0" noProof="1">
              <a:solidFill>
                <a:schemeClr val="bg1"/>
              </a:solidFill>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3046988"/>
          </a:xfrm>
          <a:prstGeom prst="rect">
            <a:avLst/>
          </a:prstGeom>
          <a:noFill/>
        </p:spPr>
        <p:txBody>
          <a:bodyPr wrap="square" rtlCol="0">
            <a:spAutoFit/>
          </a:bodyPr>
          <a:lstStyle/>
          <a:p>
            <a:pPr algn="ctr" latinLnBrk="0"/>
            <a:r>
              <a:rPr lang="en-US" sz="4800" i="1" dirty="0">
                <a:solidFill>
                  <a:schemeClr val="accent2"/>
                </a:solidFill>
              </a:rPr>
              <a:t>Qu'est-ce qui est le plus économe en énergie : </a:t>
            </a:r>
          </a:p>
          <a:p>
            <a:pPr algn="ctr" latinLnBrk="0"/>
            <a:r>
              <a:rPr lang="en-US" sz="4800" i="1" dirty="0">
                <a:solidFill>
                  <a:schemeClr val="accent2"/>
                </a:solidFill>
              </a:rPr>
              <a:t>les radiateurs individuels ou le chauffage central ?</a:t>
            </a:r>
            <a:endParaRPr lang="en-US" sz="4000" i="1" dirty="0">
              <a:solidFill>
                <a:schemeClr val="accent2"/>
              </a:solidFill>
            </a:endParaRPr>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Qu'est-ce qui est le plus économe en énergie : les radiateurs d'appoint ou le chauffage central ?</a:t>
            </a:r>
            <a:endParaRPr lang="fr-FR" noProof="1">
              <a:effectLst/>
            </a:endParaRPr>
          </a:p>
          <a:p>
            <a:endParaRPr lang="fr-F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3785652"/>
          </a:xfrm>
          <a:prstGeom prst="rect">
            <a:avLst/>
          </a:prstGeom>
          <a:noFill/>
        </p:spPr>
        <p:txBody>
          <a:bodyPr wrap="square" rtlCol="0">
            <a:spAutoFit/>
          </a:bodyPr>
          <a:lstStyle/>
          <a:p>
            <a:pPr marL="457200" indent="-457200" latinLnBrk="0">
              <a:buChar char="•"/>
            </a:pPr>
            <a:r>
              <a:rPr lang="en-US" sz="2000" dirty="0"/>
              <a:t>Les radiateurs d'appoint sont moins efficaces que le chauffage central pour chauffer de grandes surfaces dans votre maison. </a:t>
            </a:r>
          </a:p>
          <a:p>
            <a:pPr marL="457200" indent="-457200" latinLnBrk="0">
              <a:buChar char="•"/>
            </a:pPr>
            <a:endParaRPr lang="en-US" sz="2000" dirty="0"/>
          </a:p>
          <a:p>
            <a:pPr marL="457200" indent="-457200" latinLnBrk="0">
              <a:buChar char="•"/>
            </a:pPr>
            <a:r>
              <a:rPr lang="en-US" sz="2000" dirty="0"/>
              <a:t>Les radiateurs d'appoint sont plus efficaces pour chauffer brièvement de petits espaces bien isolés. </a:t>
            </a:r>
          </a:p>
          <a:p>
            <a:pPr marL="457200" indent="-457200" latinLnBrk="0">
              <a:buChar char="•"/>
            </a:pPr>
            <a:endParaRPr lang="en-US" sz="2000" dirty="0"/>
          </a:p>
          <a:p>
            <a:pPr marL="457200" indent="-457200" latinLnBrk="0">
              <a:buChar char="•"/>
            </a:pPr>
            <a:r>
              <a:rPr lang="en-US" sz="2000" dirty="0"/>
              <a:t>Utiliser des radiateurs d'appoint comme principale source de chaleur peut entraîner des factures d'énergie plus élevées que le chauffage central.</a:t>
            </a:r>
          </a:p>
          <a:p>
            <a:pPr marL="457200" indent="-457200" latinLnBrk="0">
              <a:buChar char="•"/>
            </a:pPr>
            <a:endParaRPr lang="en-US" sz="2000" dirty="0"/>
          </a:p>
          <a:p>
            <a:pPr marL="457200" indent="-457200" latinLnBrk="0">
              <a:buChar char="•"/>
            </a:pPr>
            <a:r>
              <a:rPr lang="en-US" sz="2000" dirty="0"/>
              <a:t>Pour en savoir plus, consultez le guide sur </a:t>
            </a:r>
            <a:r>
              <a:rPr lang="en-US" sz="2000" dirty="0">
                <a:hlinkClick r:id="rId3"/>
              </a:rPr>
              <a:t>les appareils de chauffage d'appoint</a:t>
            </a:r>
            <a:r>
              <a:rPr lang="en-US" sz="2000" dirty="0"/>
              <a:t> du Centre for Sustainable Energy. </a:t>
            </a:r>
          </a:p>
        </p:txBody>
      </p:sp>
      <p:pic>
        <p:nvPicPr>
          <p:cNvPr id="3" name="Picture 2">
            <a:extLst>
              <a:ext uri="{FF2B5EF4-FFF2-40B4-BE49-F238E27FC236}">
                <a16:creationId xmlns:a16="http://schemas.microsoft.com/office/drawing/2014/main" id="{52E5CE0B-BEED-879A-8A43-920EA8704A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1124224" cy="1325563"/>
          </a:xfrm>
          <a:prstGeom prst="rect">
            <a:avLst/>
          </a:prstGeom>
        </p:spPr>
        <p:txBody>
          <a:bodyPr/>
          <a:lstStyle/>
          <a:p>
            <a:pPr rtl="0" eaLnBrk="1" latinLnBrk="0" hangingPunct="1"/>
            <a:r>
              <a:rPr lang="fr-FR" sz="2800" b="1" i="0" kern="1200" noProof="1">
                <a:solidFill>
                  <a:schemeClr val="bg1"/>
                </a:solidFill>
                <a:effectLst/>
                <a:latin typeface="Calibri" panose="020F0502020204030204" pitchFamily="34" charset="0"/>
                <a:ea typeface="+mn-ea"/>
                <a:cs typeface="+mn-cs"/>
              </a:rPr>
              <a:t>Les sources d'énergie renouvelables sont-elles peu fiables ? - Introduction</a:t>
            </a:r>
            <a:endParaRPr lang="fr-FR" sz="2800" b="1" i="0" noProof="1">
              <a:solidFill>
                <a:schemeClr val="bg1"/>
              </a:solidFill>
              <a:effectLst/>
            </a:endParaRPr>
          </a:p>
          <a:p>
            <a:endParaRPr lang="fr-F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Les sources d'énergie renouvelables </a:t>
            </a:r>
          </a:p>
          <a:p>
            <a:pPr algn="ctr" latinLnBrk="0"/>
            <a:r>
              <a:rPr lang="en-US" sz="4800" i="1" dirty="0">
                <a:solidFill>
                  <a:schemeClr val="accent2"/>
                </a:solidFill>
              </a:rPr>
              <a:t>(par exemple, l'énergie solaire et éolienne) sont-elles peu fiables ?</a:t>
            </a:r>
            <a:endParaRPr lang="en-US" sz="4000" i="1" dirty="0">
              <a:solidFill>
                <a:schemeClr val="accent2"/>
              </a:solidFill>
            </a:endParaRPr>
          </a:p>
        </p:txBody>
      </p:sp>
    </p:spTree>
    <p:extLst>
      <p:ext uri="{BB962C8B-B14F-4D97-AF65-F5344CB8AC3E}">
        <p14:creationId xmlns:p14="http://schemas.microsoft.com/office/powerpoint/2010/main" val="23380988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0A2839-C506-42F5-9A48-CA556362E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371</TotalTime>
  <Words>2321</Words>
  <Application>Microsoft Macintosh PowerPoint</Application>
  <PresentationFormat>Widescreen</PresentationFormat>
  <Paragraphs>193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Les mythes énergétiques démystifiés !</vt:lpstr>
      <vt:lpstr>Introduction  </vt:lpstr>
      <vt:lpstr>Cette presentation aborde   </vt:lpstr>
      <vt:lpstr>Quatre questions courantes sur l'énergie numérique  </vt:lpstr>
      <vt:lpstr>Les compteurs intelligents protègent-ils efficacement la vie privée des utilisateurs ?  - Introduction </vt:lpstr>
      <vt:lpstr>Les compteurs intelligents protègent-ils efficacement la vie privée des utilisateurs ? </vt:lpstr>
      <vt:lpstr>Qu'est-ce qui est le plus économe en énergie : les radiateurs individuels ou le chauffage central ? - Introduction </vt:lpstr>
      <vt:lpstr>Qu'est-ce qui est le plus économe en énergie : les radiateurs d'appoint ou le chauffage central ? </vt:lpstr>
      <vt:lpstr>Les sources d'énergie renouvelables sont-elles peu fiables ? - Introduction </vt:lpstr>
      <vt:lpstr>Les sources d'énergie renouvelables (par exemple, l'énergie solaire et éolienne) sont-elles peu fiables ? </vt:lpstr>
      <vt:lpstr>Les véhicules électriques sont-ils respectueux de l'environnement, même lorsqu'ils sont rechargés avec de l'électricité produite à partir de combustibles fossiles ? - Introduction </vt:lpstr>
      <vt:lpstr>Les véhicules électriques sont-ils respectueux de l'environnement, même lorsqu'ils sont rechargés avec de l'électricité produite à partir de combustibles fossiles ? </vt:lpstr>
      <vt:lpstr>Prochaines étapes </vt:lpstr>
      <vt:lpstr>Remerciements </vt:lpstr>
      <vt:lpstr>Merci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2026-03-14T07:37:59Z</dcterms:modified>
  <cp:category/>
</cp:coreProperties>
</file>