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336" r:id="rId6"/>
    <p:sldId id="266" r:id="rId7"/>
    <p:sldId id="271" r:id="rId8"/>
    <p:sldId id="257" r:id="rId9"/>
    <p:sldId id="269" r:id="rId10"/>
    <p:sldId id="278" r:id="rId11"/>
    <p:sldId id="267" r:id="rId12"/>
    <p:sldId id="268" r:id="rId13"/>
    <p:sldId id="261" r:id="rId14"/>
    <p:sldId id="279" r:id="rId15"/>
    <p:sldId id="280" r:id="rId16"/>
    <p:sldId id="281" r:id="rId17"/>
    <p:sldId id="353" r:id="rId18"/>
    <p:sldId id="355" r:id="rId19"/>
    <p:sldId id="354" r:id="rId20"/>
    <p:sldId id="356" r:id="rId21"/>
    <p:sldId id="357" r:id="rId22"/>
    <p:sldId id="358" r:id="rId23"/>
    <p:sldId id="359" r:id="rId24"/>
    <p:sldId id="360" r:id="rId25"/>
    <p:sldId id="361" r:id="rId26"/>
    <p:sldId id="362" r:id="rId27"/>
    <p:sldId id="363" r:id="rId28"/>
    <p:sldId id="366" r:id="rId29"/>
    <p:sldId id="294" r:id="rId30"/>
    <p:sldId id="329" r:id="rId31"/>
    <p:sldId id="297" r:id="rId32"/>
    <p:sldId id="352" r:id="rId33"/>
    <p:sldId id="299" r:id="rId34"/>
    <p:sldId id="301" r:id="rId35"/>
    <p:sldId id="303" r:id="rId36"/>
    <p:sldId id="307" r:id="rId37"/>
    <p:sldId id="367" r:id="rId38"/>
    <p:sldId id="368" r:id="rId39"/>
    <p:sldId id="369" r:id="rId40"/>
    <p:sldId id="370" r:id="rId41"/>
    <p:sldId id="371" r:id="rId42"/>
    <p:sldId id="372" r:id="rId43"/>
    <p:sldId id="32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6404" autoAdjust="0"/>
  </p:normalViewPr>
  <p:slideViewPr>
    <p:cSldViewPr snapToGrid="0">
      <p:cViewPr>
        <p:scale>
          <a:sx n="66" d="100"/>
          <a:sy n="66" d="100"/>
        </p:scale>
        <p:origin x="1406" y="13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3BFD9-BA24-4D24-97EC-7659ACB6831A}" type="datetimeFigureOut">
              <a:rPr lang="en-GB" smtClean="0"/>
              <a:t>23/09/2020</a:t>
            </a:fld>
            <a:endParaRPr lang="my-M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78FE1-2044-4670-9976-05E3E52E9163}" type="slidenum">
              <a:rPr lang="en-GB" smtClean="0"/>
              <a:t>‹#›</a:t>
            </a:fld>
            <a:endParaRPr lang="my-MM"/>
          </a:p>
        </p:txBody>
      </p:sp>
    </p:spTree>
    <p:extLst>
      <p:ext uri="{BB962C8B-B14F-4D97-AF65-F5344CB8AC3E}">
        <p14:creationId xmlns:p14="http://schemas.microsoft.com/office/powerpoint/2010/main" val="71170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1</a:t>
            </a:fld>
            <a:endParaRPr lang="my-MM"/>
          </a:p>
        </p:txBody>
      </p:sp>
    </p:spTree>
    <p:extLst>
      <p:ext uri="{BB962C8B-B14F-4D97-AF65-F5344CB8AC3E}">
        <p14:creationId xmlns:p14="http://schemas.microsoft.com/office/powerpoint/2010/main" val="361590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dirty="0"/>
              <a:t>ဒုတိယအကြိမ်ဆောင်ရွက်ပါ။</a:t>
            </a:r>
          </a:p>
        </p:txBody>
      </p:sp>
      <p:sp>
        <p:nvSpPr>
          <p:cNvPr id="4" name="Slide Number Placeholder 3"/>
          <p:cNvSpPr>
            <a:spLocks noGrp="1"/>
          </p:cNvSpPr>
          <p:nvPr>
            <p:ph type="sldNum" sz="quarter" idx="10"/>
          </p:nvPr>
        </p:nvSpPr>
        <p:spPr/>
        <p:txBody>
          <a:bodyPr/>
          <a:lstStyle/>
          <a:p>
            <a:fld id="{49378FE1-2044-4670-9976-05E3E52E9163}" type="slidenum">
              <a:rPr lang="en-GB" smtClean="0"/>
              <a:t>31</a:t>
            </a:fld>
            <a:endParaRPr lang="my-MM"/>
          </a:p>
        </p:txBody>
      </p:sp>
    </p:spTree>
    <p:extLst>
      <p:ext uri="{BB962C8B-B14F-4D97-AF65-F5344CB8AC3E}">
        <p14:creationId xmlns:p14="http://schemas.microsoft.com/office/powerpoint/2010/main" val="152451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dirty="0"/>
              <a:t>မြန်မာနိုင်ငံတွင် အဆင့်အားလုံးအတွက် (၅) နာရီကြာမြင့် ("ခြင်္သေ့ကိုကြောက်ပါသလား" မေးခွန်းဖြင့် ပြဿနာဆန်းစစ်ခြင်းမပြုလုပ်ပါက (၄) နာရီခွဲသာကြာမြင့်။(ပြဋ္ဌာန်းထားသည့်အချိန်သတ်မှတ်ချက်ဖြစ်) မြန်မာနိုင်ငံတွင် နေ့စဉ် တစ်ချိန်လျှင် (၁) နာရီခွဲဖြင့် (၃) ချိန်သင်ကြားပေးခဲ့။ </a:t>
            </a:r>
          </a:p>
        </p:txBody>
      </p:sp>
      <p:sp>
        <p:nvSpPr>
          <p:cNvPr id="4" name="Slide Number Placeholder 3"/>
          <p:cNvSpPr>
            <a:spLocks noGrp="1"/>
          </p:cNvSpPr>
          <p:nvPr>
            <p:ph type="sldNum" sz="quarter" idx="10"/>
          </p:nvPr>
        </p:nvSpPr>
        <p:spPr/>
        <p:txBody>
          <a:bodyPr/>
          <a:lstStyle/>
          <a:p>
            <a:fld id="{49378FE1-2044-4670-9976-05E3E52E9163}" type="slidenum">
              <a:rPr lang="en-GB" smtClean="0"/>
              <a:t>40</a:t>
            </a:fld>
            <a:endParaRPr lang="my-MM"/>
          </a:p>
        </p:txBody>
      </p:sp>
    </p:spTree>
    <p:extLst>
      <p:ext uri="{BB962C8B-B14F-4D97-AF65-F5344CB8AC3E}">
        <p14:creationId xmlns:p14="http://schemas.microsoft.com/office/powerpoint/2010/main" val="322002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2</a:t>
            </a:fld>
            <a:endParaRPr lang="my-MM"/>
          </a:p>
        </p:txBody>
      </p:sp>
    </p:spTree>
    <p:extLst>
      <p:ext uri="{BB962C8B-B14F-4D97-AF65-F5344CB8AC3E}">
        <p14:creationId xmlns:p14="http://schemas.microsoft.com/office/powerpoint/2010/main" val="285539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7E5159B-3AD1-442C-8936-3E86663F0B11}" type="slidenum">
              <a:rPr lang="en-US" smtClean="0"/>
              <a:t>4</a:t>
            </a:fld>
            <a:endParaRPr lang="my-MM"/>
          </a:p>
        </p:txBody>
      </p:sp>
    </p:spTree>
    <p:extLst>
      <p:ext uri="{BB962C8B-B14F-4D97-AF65-F5344CB8AC3E}">
        <p14:creationId xmlns:p14="http://schemas.microsoft.com/office/powerpoint/2010/main" val="281340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my-MM" sz="1200" dirty="0">
                <a:latin typeface="Pyidaungsu" panose="020B0502040204020203" pitchFamily="34" charset="0"/>
                <a:cs typeface="Pyidaungsu" panose="020B0502040204020203" pitchFamily="34" charset="0"/>
              </a:rPr>
              <a:t>ပိုမိုအားကောင်းသည့်ဖြစ်ရပ်ဖြင့်အစားထိုးပါ : ပြဿနာအားတင်ပြပြီး စစ်တမ်းအချက်အလက်များဖြင့် စိန်ခေါ်မှုအား မည်သို့ဖြေရှင်းခဲ့ပုံကိုရှင်းပြပါ။ နောက်ထပ်ပြကွက်များတွင် စိတ်လှုပ်ရှားဖွယ်ဖြစ်ရပ်များရှိသည်။ </a:t>
            </a:r>
          </a:p>
        </p:txBody>
      </p:sp>
      <p:sp>
        <p:nvSpPr>
          <p:cNvPr id="4" name="Slide Number Placeholder 3"/>
          <p:cNvSpPr>
            <a:spLocks noGrp="1"/>
          </p:cNvSpPr>
          <p:nvPr>
            <p:ph type="sldNum" sz="quarter" idx="10"/>
          </p:nvPr>
        </p:nvSpPr>
        <p:spPr/>
        <p:txBody>
          <a:bodyPr/>
          <a:lstStyle/>
          <a:p>
            <a:fld id="{49378FE1-2044-4670-9976-05E3E52E9163}" type="slidenum">
              <a:rPr lang="en-GB" smtClean="0"/>
              <a:t>9</a:t>
            </a:fld>
            <a:endParaRPr lang="my-MM"/>
          </a:p>
        </p:txBody>
      </p:sp>
    </p:spTree>
    <p:extLst>
      <p:ext uri="{BB962C8B-B14F-4D97-AF65-F5344CB8AC3E}">
        <p14:creationId xmlns:p14="http://schemas.microsoft.com/office/powerpoint/2010/main" val="242753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sz="1200" dirty="0">
                <a:latin typeface="Pyidaungsu" panose="020B0502040204020203" pitchFamily="34" charset="0"/>
                <a:cs typeface="Pyidaungsu" panose="020B0502040204020203" pitchFamily="34" charset="0"/>
              </a:rPr>
              <a:t>ဘာသာပြန်အား အမေးမြန်းခံပုဂ္ဂိုလ်အဖြစ်ထားကာ သရုပ်ပြပါ။ ရှေးဦးစွာ အပိတ်မေးခွန်းများဖြင့် သရုပ်ပြပါ။ ထို့နောက် အပွင့်မေးခွန်းအားဖြင့် သရုပ်ပြပါ။ ပြီးနောက် ဘာသာပြန်နေရာတွင် ဖြေဆိုသူကို အမေးမြန်းခံပုဂ္ဂိုလ်အဖြစ် ထားပါ။ ဘဝနှင့်ပတ်သက်သောမေးခွန်းများမေးမြန်းပါ။ ဦးစွာ အပွင့်မေးခွန်း (၃) ခုမေးပါ။ ထို့နောက် အပိတ်မေးခွန်း (၃) ခုမေးပြီး ရလာသည့်အချက်အလက်များအား နှိုင်းယှဉ်ပါ။ ထို့နောက် အတန်းရှေ့တွင် ကျောင်းသားတစ်ဦးအား မေးမြန်းသူအဖြစ် နောက်ထပ်ကျောင်းသားတစ်ဦးအား အမေးမြန်းခံပုဂ္ဂိုလ်အဖြစ် ဆောင်ရွက်ခိုင်းပါ။ </a:t>
            </a:r>
          </a:p>
        </p:txBody>
      </p:sp>
      <p:sp>
        <p:nvSpPr>
          <p:cNvPr id="4" name="Slide Number Placeholder 3"/>
          <p:cNvSpPr>
            <a:spLocks noGrp="1"/>
          </p:cNvSpPr>
          <p:nvPr>
            <p:ph type="sldNum" sz="quarter" idx="10"/>
          </p:nvPr>
        </p:nvSpPr>
        <p:spPr/>
        <p:txBody>
          <a:bodyPr/>
          <a:lstStyle/>
          <a:p>
            <a:fld id="{49378FE1-2044-4670-9976-05E3E52E9163}" type="slidenum">
              <a:rPr lang="en-GB" smtClean="0"/>
              <a:t>12</a:t>
            </a:fld>
            <a:endParaRPr lang="my-MM"/>
          </a:p>
        </p:txBody>
      </p:sp>
    </p:spTree>
    <p:extLst>
      <p:ext uri="{BB962C8B-B14F-4D97-AF65-F5344CB8AC3E}">
        <p14:creationId xmlns:p14="http://schemas.microsoft.com/office/powerpoint/2010/main" val="377850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dirty="0">
                <a:latin typeface="Pyidaungsu" panose="020B0502040204020203" pitchFamily="34" charset="0"/>
                <a:cs typeface="Pyidaungsu" panose="020B0502040204020203" pitchFamily="34" charset="0"/>
              </a:rPr>
              <a:t>ဤနေရာတွင် မေးခွန်းတစ်ခုချင်းစီ၏ မှားယွင်းနေသည့်အချက်များအား အဖွဲ့လိုက်စဉ်းစားပါ။ ထို့နောက် တစ်ချက်ကို တစ်မှတ်(ချောကလက်တစ်ခု/သကြားလုံးတစ်ခု)ပေးပါ။ </a:t>
            </a:r>
          </a:p>
        </p:txBody>
      </p:sp>
      <p:sp>
        <p:nvSpPr>
          <p:cNvPr id="4" name="Slide Number Placeholder 3"/>
          <p:cNvSpPr>
            <a:spLocks noGrp="1"/>
          </p:cNvSpPr>
          <p:nvPr>
            <p:ph type="sldNum" sz="quarter" idx="10"/>
          </p:nvPr>
        </p:nvSpPr>
        <p:spPr/>
        <p:txBody>
          <a:bodyPr/>
          <a:lstStyle/>
          <a:p>
            <a:fld id="{49378FE1-2044-4670-9976-05E3E52E9163}" type="slidenum">
              <a:rPr lang="en-GB" smtClean="0"/>
              <a:t>22</a:t>
            </a:fld>
            <a:endParaRPr lang="my-MM"/>
          </a:p>
        </p:txBody>
      </p:sp>
    </p:spTree>
    <p:extLst>
      <p:ext uri="{BB962C8B-B14F-4D97-AF65-F5344CB8AC3E}">
        <p14:creationId xmlns:p14="http://schemas.microsoft.com/office/powerpoint/2010/main" val="229634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a:t>ကျယ်လောင်ပြီး ရယ်စရာကောင်းသည့်အသံဖြင့် အချိန်မှတ်စက်သုံးပါ။ မြန်မာရှိဖြေဆိုသူများအတွက် ၄ မိနစ်ကလုံလောက်မှုရှိ။ ဒေသခံအင်္ဂလိပ်စကားပြောသူများအတွက် ၂ မိနစ်ကသင့်တော်မှုရှိ။ </a:t>
            </a:r>
            <a:endParaRPr lang="my-MM" dirty="0"/>
          </a:p>
        </p:txBody>
      </p:sp>
      <p:sp>
        <p:nvSpPr>
          <p:cNvPr id="4" name="Slide Number Placeholder 3"/>
          <p:cNvSpPr>
            <a:spLocks noGrp="1"/>
          </p:cNvSpPr>
          <p:nvPr>
            <p:ph type="sldNum" sz="quarter" idx="10"/>
          </p:nvPr>
        </p:nvSpPr>
        <p:spPr/>
        <p:txBody>
          <a:bodyPr/>
          <a:lstStyle/>
          <a:p>
            <a:fld id="{49378FE1-2044-4670-9976-05E3E52E9163}" type="slidenum">
              <a:rPr lang="en-GB" smtClean="0"/>
              <a:t>25</a:t>
            </a:fld>
            <a:endParaRPr lang="my-MM"/>
          </a:p>
        </p:txBody>
      </p:sp>
    </p:spTree>
    <p:extLst>
      <p:ext uri="{BB962C8B-B14F-4D97-AF65-F5344CB8AC3E}">
        <p14:creationId xmlns:p14="http://schemas.microsoft.com/office/powerpoint/2010/main" val="263095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sz="900" dirty="0"/>
              <a:t>ကျောင်းသူကျောင်းသားများအား</a:t>
            </a:r>
            <a:r>
              <a:rPr lang="en-US" sz="900" dirty="0"/>
              <a:t> </a:t>
            </a:r>
            <a:r>
              <a:rPr lang="my-MM" sz="900" dirty="0"/>
              <a:t>ခြသေ့ကိုင်္ကြောက်လျှင်</a:t>
            </a:r>
            <a:r>
              <a:rPr lang="en-US" sz="900" dirty="0"/>
              <a:t> </a:t>
            </a:r>
            <a:r>
              <a:rPr lang="my-MM" sz="900" dirty="0"/>
              <a:t>လက်ထောင်ခိုင်းပါ။ ကြောက်ပါတယ်ဟုဖြေဆိုသူများကို ဘာကြောင့်လဲမေးပါ။ မကြောက်ပါဟု</a:t>
            </a:r>
            <a:r>
              <a:rPr lang="en-US" sz="900" dirty="0"/>
              <a:t> </a:t>
            </a:r>
            <a:r>
              <a:rPr lang="my-MM" sz="900" dirty="0"/>
              <a:t>ဖြေဆိုသူများကို ဘာကြောင့်လဲမေးပါ။ စဉ်းစားပုံမတူညီကြကြောင်း</a:t>
            </a:r>
            <a:r>
              <a:rPr lang="en-US" sz="900" dirty="0"/>
              <a:t> </a:t>
            </a:r>
            <a:r>
              <a:rPr lang="my-MM" sz="900" dirty="0"/>
              <a:t>သရုပ်ပြပါ။(ခြင်္သေ့ကိုတွေ့လျှင်</a:t>
            </a:r>
            <a:r>
              <a:rPr lang="en-US" sz="900" dirty="0"/>
              <a:t> </a:t>
            </a:r>
            <a:r>
              <a:rPr lang="my-MM" sz="900" dirty="0"/>
              <a:t>ကြောက်မည်ဖြစ်သောကြောင့် ကြောက်ပါတယ်ဟု ဖြေဆိုခြင်းဖြစ်။ ခြင်္သေ့နှင့်တွေ့ဖို့မဖြစ်နိုင်သောကြောင့် မကြောက်ပါဟု ဖြေဆိုခြင်းဖြစ်)</a:t>
            </a:r>
          </a:p>
        </p:txBody>
      </p:sp>
      <p:sp>
        <p:nvSpPr>
          <p:cNvPr id="4" name="Slide Number Placeholder 3"/>
          <p:cNvSpPr>
            <a:spLocks noGrp="1"/>
          </p:cNvSpPr>
          <p:nvPr>
            <p:ph type="sldNum" sz="quarter" idx="10"/>
          </p:nvPr>
        </p:nvSpPr>
        <p:spPr/>
        <p:txBody>
          <a:bodyPr/>
          <a:lstStyle/>
          <a:p>
            <a:fld id="{49378FE1-2044-4670-9976-05E3E52E9163}" type="slidenum">
              <a:rPr lang="en-GB" smtClean="0"/>
              <a:t>27</a:t>
            </a:fld>
            <a:endParaRPr lang="my-MM"/>
          </a:p>
        </p:txBody>
      </p:sp>
    </p:spTree>
    <p:extLst>
      <p:ext uri="{BB962C8B-B14F-4D97-AF65-F5344CB8AC3E}">
        <p14:creationId xmlns:p14="http://schemas.microsoft.com/office/powerpoint/2010/main" val="415834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y-MM" dirty="0"/>
              <a:t>ဤတွင် ဘာသာပြန်သူဖြင့် ပဏာမစစ်ဆေးပါ။</a:t>
            </a:r>
          </a:p>
        </p:txBody>
      </p:sp>
      <p:sp>
        <p:nvSpPr>
          <p:cNvPr id="4" name="Slide Number Placeholder 3"/>
          <p:cNvSpPr>
            <a:spLocks noGrp="1"/>
          </p:cNvSpPr>
          <p:nvPr>
            <p:ph type="sldNum" sz="quarter" idx="10"/>
          </p:nvPr>
        </p:nvSpPr>
        <p:spPr/>
        <p:txBody>
          <a:bodyPr/>
          <a:lstStyle/>
          <a:p>
            <a:fld id="{49378FE1-2044-4670-9976-05E3E52E9163}" type="slidenum">
              <a:rPr lang="en-GB" smtClean="0"/>
              <a:t>28</a:t>
            </a:fld>
            <a:endParaRPr lang="my-MM"/>
          </a:p>
        </p:txBody>
      </p:sp>
    </p:spTree>
    <p:extLst>
      <p:ext uri="{BB962C8B-B14F-4D97-AF65-F5344CB8AC3E}">
        <p14:creationId xmlns:p14="http://schemas.microsoft.com/office/powerpoint/2010/main" val="167345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44117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90819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82973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54958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F8B1A-FE46-450A-8FC0-4E75A01FC22A}" type="datetimeFigureOut">
              <a:rPr lang="en-GB" smtClean="0"/>
              <a:t>23/09/2020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31584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0F8B1A-FE46-450A-8FC0-4E75A01FC22A}"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699155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0F8B1A-FE46-450A-8FC0-4E75A01FC22A}" type="datetimeFigureOut">
              <a:rPr lang="en-GB" smtClean="0"/>
              <a:t>23/09/2020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73695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0F8B1A-FE46-450A-8FC0-4E75A01FC22A}" type="datetimeFigureOut">
              <a:rPr lang="en-GB" smtClean="0"/>
              <a:t>23/09/2020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35904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F8B1A-FE46-450A-8FC0-4E75A01FC22A}" type="datetimeFigureOut">
              <a:rPr lang="en-GB" smtClean="0"/>
              <a:t>23/09/2020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98182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204380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49024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F8B1A-FE46-450A-8FC0-4E75A01FC22A}" type="datetimeFigureOut">
              <a:rPr lang="en-GB" smtClean="0"/>
              <a:t>23/09/2020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6EACC-CD49-4A4A-8C37-DD221EF4DAE2}" type="slidenum">
              <a:rPr lang="en-GB" smtClean="0"/>
              <a:t>‹#›</a:t>
            </a:fld>
            <a:endParaRPr lang="en-GB"/>
          </a:p>
        </p:txBody>
      </p:sp>
    </p:spTree>
    <p:extLst>
      <p:ext uri="{BB962C8B-B14F-4D97-AF65-F5344CB8AC3E}">
        <p14:creationId xmlns:p14="http://schemas.microsoft.com/office/powerpoint/2010/main" val="70638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40981"/>
            <a:ext cx="9144000" cy="2387600"/>
          </a:xfrm>
        </p:spPr>
        <p:txBody>
          <a:bodyPr>
            <a:normAutofit/>
          </a:bodyPr>
          <a:lstStyle/>
          <a:p>
            <a:pPr>
              <a:lnSpc>
                <a:spcPct val="150000"/>
              </a:lnSpc>
            </a:pPr>
            <a:r>
              <a:rPr lang="my-MM" sz="4000" dirty="0">
                <a:latin typeface="Pyidaungsu" panose="020B0502040204020203" pitchFamily="34" charset="0"/>
                <a:cs typeface="Pyidaungsu" panose="020B0502040204020203" pitchFamily="34" charset="0"/>
              </a:rPr>
              <a:t>သဘာဝပတ်ဝန်းကျင်ဆိုင်ရာပြဿနာများအား စစ်တမ်းကောက်ယူခြင်း</a:t>
            </a:r>
          </a:p>
        </p:txBody>
      </p:sp>
      <p:sp>
        <p:nvSpPr>
          <p:cNvPr id="3" name="Subtitle 2"/>
          <p:cNvSpPr>
            <a:spLocks noGrp="1"/>
          </p:cNvSpPr>
          <p:nvPr>
            <p:ph type="subTitle" idx="1"/>
          </p:nvPr>
        </p:nvSpPr>
        <p:spPr/>
        <p:txBody>
          <a:bodyPr>
            <a:normAutofit/>
          </a:bodyPr>
          <a:lstStyle/>
          <a:p>
            <a:r>
              <a:rPr lang="my-MM" dirty="0">
                <a:latin typeface="Pyidaungsu" panose="020B0502040204020203" pitchFamily="34" charset="0"/>
                <a:cs typeface="Pyidaungsu" panose="020B0502040204020203" pitchFamily="34" charset="0"/>
              </a:rPr>
              <a:t>ပမာဏအခြေပြုစစ်တမ်းပြုလုပ်နည်းများ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0489"/>
            <a:ext cx="12192000" cy="1276530"/>
          </a:xfrm>
          <a:prstGeom prst="rect">
            <a:avLst/>
          </a:prstGeom>
        </p:spPr>
      </p:pic>
      <p:sp>
        <p:nvSpPr>
          <p:cNvPr id="5" name="TextBox 4"/>
          <p:cNvSpPr txBox="1"/>
          <p:nvPr/>
        </p:nvSpPr>
        <p:spPr>
          <a:xfrm>
            <a:off x="4594302" y="4137102"/>
            <a:ext cx="3323064" cy="369332"/>
          </a:xfrm>
          <a:prstGeom prst="rect">
            <a:avLst/>
          </a:prstGeom>
          <a:noFill/>
        </p:spPr>
        <p:txBody>
          <a:bodyPr wrap="square" rtlCol="0">
            <a:spAutoFit/>
          </a:bodyPr>
          <a:lstStyle/>
          <a:p>
            <a:pPr algn="ctr"/>
            <a:r>
              <a:rPr lang="my-MM"/>
              <a:t>Kim Solve Jacobsen</a:t>
            </a:r>
            <a:endParaRPr lang="my-MM"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9420105"/>
      </p:ext>
    </p:extLst>
  </p:cSld>
  <p:clrMapOvr>
    <a:masterClrMapping/>
  </p:clrMapOvr>
  <mc:AlternateContent xmlns:mc="http://schemas.openxmlformats.org/markup-compatibility/2006" xmlns:p14="http://schemas.microsoft.com/office/powerpoint/2010/main">
    <mc:Choice Requires="p14">
      <p:transition spd="slow" p14:dur="2000" advTm="1191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p:nvPr/>
        </p:nvPicPr>
        <p:blipFill rotWithShape="1">
          <a:blip r:embed="rId4"/>
          <a:srcRect l="13116" t="22332" r="13619" b="9690"/>
          <a:stretch/>
        </p:blipFill>
        <p:spPr bwMode="auto">
          <a:xfrm>
            <a:off x="91440" y="365124"/>
            <a:ext cx="12100560" cy="6172835"/>
          </a:xfrm>
          <a:prstGeom prst="rect">
            <a:avLst/>
          </a:prstGeom>
          <a:ln>
            <a:noFill/>
          </a:ln>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668259"/>
      </p:ext>
    </p:extLst>
  </p:cSld>
  <p:clrMapOvr>
    <a:masterClrMapping/>
  </p:clrMapOvr>
  <mc:AlternateContent xmlns:mc="http://schemas.openxmlformats.org/markup-compatibility/2006" xmlns:p14="http://schemas.microsoft.com/office/powerpoint/2010/main">
    <mc:Choice Requires="p14">
      <p:transition spd="slow" p14:dur="2000" advTm="21807"/>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y-MM" dirty="0">
                <a:latin typeface="Pyidaungsu" panose="020B0502040204020203" pitchFamily="34" charset="0"/>
                <a:cs typeface="Pyidaungsu" panose="020B0502040204020203" pitchFamily="34" charset="0"/>
              </a:rPr>
              <a:t>စစ်တမ်းပြုလုပ်ပုံအဆင့်များ</a:t>
            </a:r>
          </a:p>
        </p:txBody>
      </p:sp>
      <p:sp>
        <p:nvSpPr>
          <p:cNvPr id="3" name="Content Placeholder 2"/>
          <p:cNvSpPr>
            <a:spLocks noGrp="1"/>
          </p:cNvSpPr>
          <p:nvPr>
            <p:ph idx="1"/>
          </p:nvPr>
        </p:nvSpPr>
        <p:spPr>
          <a:xfrm>
            <a:off x="838200" y="1863641"/>
            <a:ext cx="10515600" cy="4351338"/>
          </a:xfrm>
        </p:spPr>
        <p:txBody>
          <a:bodyPr>
            <a:normAutofit/>
          </a:bodyPr>
          <a:lstStyle/>
          <a:p>
            <a:pPr marL="914400" indent="-914400">
              <a:lnSpc>
                <a:spcPct val="100000"/>
              </a:lnSpc>
              <a:buNone/>
            </a:pPr>
            <a:r>
              <a:rPr lang="my-MM" sz="4000" dirty="0">
                <a:latin typeface="Pyidaungsu" panose="020B0502040204020203" pitchFamily="34" charset="0"/>
                <a:cs typeface="Pyidaungsu" panose="020B0502040204020203" pitchFamily="34" charset="0"/>
              </a:rPr>
              <a:t>၁။	ဝိသေသအခြေပြုမေးမြန်းခြင်းများ</a:t>
            </a:r>
          </a:p>
          <a:p>
            <a:pPr marL="914400" indent="-914400">
              <a:lnSpc>
                <a:spcPct val="100000"/>
              </a:lnSpc>
              <a:buNone/>
            </a:pPr>
            <a:r>
              <a:rPr lang="my-MM" sz="4000" dirty="0">
                <a:latin typeface="Pyidaungsu" panose="020B0502040204020203" pitchFamily="34" charset="0"/>
                <a:cs typeface="Pyidaungsu" panose="020B0502040204020203" pitchFamily="34" charset="0"/>
              </a:rPr>
              <a:t>၂။	မေးခွန်းများဒီဇိုင်းရေးဆွဲခြင်း </a:t>
            </a:r>
          </a:p>
          <a:p>
            <a:pPr marL="914400" indent="-914400">
              <a:lnSpc>
                <a:spcPct val="100000"/>
              </a:lnSpc>
              <a:buNone/>
            </a:pPr>
            <a:r>
              <a:rPr lang="my-MM" sz="4000" dirty="0">
                <a:latin typeface="Pyidaungsu" panose="020B0502040204020203" pitchFamily="34" charset="0"/>
                <a:cs typeface="Pyidaungsu" panose="020B0502040204020203" pitchFamily="34" charset="0"/>
              </a:rPr>
              <a:t>၃။	ပဏာမစစ်တမ်းကောက်ယူခြင်း</a:t>
            </a:r>
          </a:p>
          <a:p>
            <a:pPr marL="914400" indent="-914400">
              <a:lnSpc>
                <a:spcPct val="100000"/>
              </a:lnSpc>
              <a:buNone/>
            </a:pPr>
            <a:r>
              <a:rPr lang="my-MM" sz="4000" dirty="0">
                <a:latin typeface="Pyidaungsu" panose="020B0502040204020203" pitchFamily="34" charset="0"/>
                <a:cs typeface="Pyidaungsu" panose="020B0502040204020203" pitchFamily="34" charset="0"/>
              </a:rPr>
              <a:t>၄။	အချက်အလက်စုဆောင်းခြင်း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0357498"/>
      </p:ext>
    </p:extLst>
  </p:cSld>
  <p:clrMapOvr>
    <a:masterClrMapping/>
  </p:clrMapOvr>
  <mc:AlternateContent xmlns:mc="http://schemas.openxmlformats.org/markup-compatibility/2006" xmlns:p14="http://schemas.microsoft.com/office/powerpoint/2010/main">
    <mc:Choice Requires="p14">
      <p:transition spd="slow" p14:dur="2000" advTm="3739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ဝိသေသအခြေပြုမေးမြန်းခြင်းများ</a:t>
            </a:r>
          </a:p>
        </p:txBody>
      </p:sp>
      <p:pic>
        <p:nvPicPr>
          <p:cNvPr id="8194" name="Picture 2" descr="Image result for counselling africa"/>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9184" y="1835051"/>
            <a:ext cx="6742730" cy="37927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ounselling in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580" y="1835051"/>
            <a:ext cx="4728972" cy="315264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0741924"/>
      </p:ext>
    </p:extLst>
  </p:cSld>
  <p:clrMapOvr>
    <a:masterClrMapping/>
  </p:clrMapOvr>
  <mc:AlternateContent xmlns:mc="http://schemas.openxmlformats.org/markup-compatibility/2006" xmlns:p14="http://schemas.microsoft.com/office/powerpoint/2010/main">
    <mc:Choice Requires="p14">
      <p:transition spd="slow" p14:dur="2000" advTm="232018"/>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3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pic>
        <p:nvPicPr>
          <p:cNvPr id="1026" name="Picture 2" descr="Bilderesultat for black cai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475" y="730948"/>
            <a:ext cx="2641149" cy="148564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9637450"/>
      </p:ext>
    </p:extLst>
  </p:cSld>
  <p:clrMapOvr>
    <a:masterClrMapping/>
  </p:clrMapOvr>
  <mc:AlternateContent xmlns:mc="http://schemas.openxmlformats.org/markup-compatibility/2006" xmlns:p14="http://schemas.microsoft.com/office/powerpoint/2010/main">
    <mc:Choice Requires="p14">
      <p:transition spd="slow" p14:dur="2000" advTm="3888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61676" y="1204220"/>
            <a:ext cx="1984248" cy="461665"/>
          </a:xfrm>
          <a:prstGeom prst="rect">
            <a:avLst/>
          </a:prstGeom>
          <a:noFill/>
        </p:spPr>
        <p:txBody>
          <a:bodyPr wrap="square" rtlCol="0">
            <a:spAutoFit/>
          </a:bodyPr>
          <a:lstStyle/>
          <a:p>
            <a:r>
              <a:rPr lang="my-MM" sz="2400" b="1" dirty="0">
                <a:solidFill>
                  <a:srgbClr val="FF0000"/>
                </a:solidFill>
                <a:latin typeface="Pyidaungsu" panose="020B0502040204020203" pitchFamily="34" charset="0"/>
                <a:cs typeface="Pyidaungsu" panose="020B0502040204020203" pitchFamily="34" charset="0"/>
              </a:rPr>
              <a:t>ကြိမ်နှုန်း</a:t>
            </a:r>
          </a:p>
        </p:txBody>
      </p:sp>
      <p:cxnSp>
        <p:nvCxnSpPr>
          <p:cNvPr id="9" name="Straight Arrow Connector 8"/>
          <p:cNvCxnSpPr/>
          <p:nvPr/>
        </p:nvCxnSpPr>
        <p:spPr>
          <a:xfrm flipH="1">
            <a:off x="9501322" y="1678410"/>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448423"/>
      </p:ext>
    </p:extLst>
  </p:cSld>
  <p:clrMapOvr>
    <a:masterClrMapping/>
  </p:clrMapOvr>
  <mc:AlternateContent xmlns:mc="http://schemas.openxmlformats.org/markup-compatibility/2006" xmlns:p14="http://schemas.microsoft.com/office/powerpoint/2010/main">
    <mc:Choice Requires="p14">
      <p:transition spd="slow" p14:dur="2000" advTm="599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37181" y="1560065"/>
            <a:ext cx="1984248" cy="400110"/>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ရွေးစရာများ</a:t>
            </a:r>
          </a:p>
        </p:txBody>
      </p:sp>
      <p:cxnSp>
        <p:nvCxnSpPr>
          <p:cNvPr id="9" name="Straight Arrow Connector 8"/>
          <p:cNvCxnSpPr/>
          <p:nvPr/>
        </p:nvCxnSpPr>
        <p:spPr>
          <a:xfrm flipH="1">
            <a:off x="9501322" y="1921702"/>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5447352"/>
      </p:ext>
    </p:extLst>
  </p:cSld>
  <p:clrMapOvr>
    <a:masterClrMapping/>
  </p:clrMapOvr>
  <mc:AlternateContent xmlns:mc="http://schemas.openxmlformats.org/markup-compatibility/2006" xmlns:p14="http://schemas.microsoft.com/office/powerpoint/2010/main">
    <mc:Choice Requires="p14">
      <p:transition spd="slow" p14:dur="2000" advTm="792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0744952" y="1996667"/>
            <a:ext cx="1984248" cy="707886"/>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ကိန်းဂဏန်း</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အဖြေ</a:t>
            </a:r>
          </a:p>
        </p:txBody>
      </p:sp>
      <p:cxnSp>
        <p:nvCxnSpPr>
          <p:cNvPr id="11" name="Straight Arrow Connector 10"/>
          <p:cNvCxnSpPr/>
          <p:nvPr/>
        </p:nvCxnSpPr>
        <p:spPr>
          <a:xfrm flipH="1">
            <a:off x="9805602" y="2367506"/>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6663595"/>
      </p:ext>
    </p:extLst>
  </p:cSld>
  <p:clrMapOvr>
    <a:masterClrMapping/>
  </p:clrMapOvr>
  <mc:AlternateContent xmlns:mc="http://schemas.openxmlformats.org/markup-compatibility/2006" xmlns:p14="http://schemas.microsoft.com/office/powerpoint/2010/main">
    <mc:Choice Requires="p14">
      <p:transition spd="slow" p14:dur="2000" advTm="12223"/>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402495" y="2363554"/>
            <a:ext cx="1984248" cy="707886"/>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ရွေးစရာများနှင့်</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စာဖြည့်ရန်နေရာ</a:t>
            </a:r>
          </a:p>
        </p:txBody>
      </p:sp>
      <p:cxnSp>
        <p:nvCxnSpPr>
          <p:cNvPr id="9" name="Straight Arrow Connector 8"/>
          <p:cNvCxnSpPr/>
          <p:nvPr/>
        </p:nvCxnSpPr>
        <p:spPr>
          <a:xfrm flipH="1">
            <a:off x="9994281" y="3071440"/>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848543"/>
      </p:ext>
    </p:extLst>
  </p:cSld>
  <p:clrMapOvr>
    <a:masterClrMapping/>
  </p:clrMapOvr>
  <mc:AlternateContent xmlns:mc="http://schemas.openxmlformats.org/markup-compatibility/2006" xmlns:p14="http://schemas.microsoft.com/office/powerpoint/2010/main">
    <mc:Choice Requires="p14">
      <p:transition spd="slow" p14:dur="2000" advTm="2667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524354" y="3224799"/>
            <a:ext cx="1984248" cy="1015663"/>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နှစ်သက်မှု</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အတိုင်းအတာပြမေးခွန်း</a:t>
            </a:r>
          </a:p>
        </p:txBody>
      </p:sp>
      <p:cxnSp>
        <p:nvCxnSpPr>
          <p:cNvPr id="9" name="Straight Arrow Connector 8"/>
          <p:cNvCxnSpPr/>
          <p:nvPr/>
        </p:nvCxnSpPr>
        <p:spPr>
          <a:xfrm flipH="1">
            <a:off x="9976736" y="4227959"/>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44863996"/>
      </p:ext>
    </p:extLst>
  </p:cSld>
  <p:clrMapOvr>
    <a:masterClrMapping/>
  </p:clrMapOvr>
  <mc:AlternateContent xmlns:mc="http://schemas.openxmlformats.org/markup-compatibility/2006" xmlns:p14="http://schemas.microsoft.com/office/powerpoint/2010/main">
    <mc:Choice Requires="p14">
      <p:transition spd="slow" p14:dur="2000" advTm="3772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361676" y="4663307"/>
            <a:ext cx="1984248" cy="707886"/>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အပွင့်ဝိသေသ</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အခြေပြုမေးခွန်း </a:t>
            </a:r>
          </a:p>
        </p:txBody>
      </p:sp>
      <p:cxnSp>
        <p:nvCxnSpPr>
          <p:cNvPr id="9" name="Straight Arrow Connector 8"/>
          <p:cNvCxnSpPr/>
          <p:nvPr/>
        </p:nvCxnSpPr>
        <p:spPr>
          <a:xfrm flipH="1">
            <a:off x="9843024" y="5371193"/>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5938493"/>
      </p:ext>
    </p:extLst>
  </p:cSld>
  <p:clrMapOvr>
    <a:masterClrMapping/>
  </p:clrMapOvr>
  <mc:AlternateContent xmlns:mc="http://schemas.openxmlformats.org/markup-compatibility/2006" xmlns:p14="http://schemas.microsoft.com/office/powerpoint/2010/main">
    <mc:Choice Requires="p14">
      <p:transition spd="slow" p14:dur="2000" advTm="15838"/>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y-MM" dirty="0">
                <a:latin typeface="Pyidaungsu" panose="020B0502040204020203" pitchFamily="34" charset="0"/>
                <a:cs typeface="Pyidaungsu" panose="020B0502040204020203" pitchFamily="34" charset="0"/>
              </a:rPr>
              <a:t>ပမာဏအခြေပြုစစ်တမ်းပြုလုပ်နည်းများ</a:t>
            </a:r>
          </a:p>
        </p:txBody>
      </p:sp>
      <p:sp>
        <p:nvSpPr>
          <p:cNvPr id="3" name="Content Placeholder 2"/>
          <p:cNvSpPr>
            <a:spLocks noGrp="1"/>
          </p:cNvSpPr>
          <p:nvPr>
            <p:ph idx="1"/>
          </p:nvPr>
        </p:nvSpPr>
        <p:spPr>
          <a:xfrm>
            <a:off x="838200" y="1690688"/>
            <a:ext cx="10515600" cy="4351338"/>
          </a:xfrm>
        </p:spPr>
        <p:txBody>
          <a:bodyPr>
            <a:normAutofit/>
          </a:bodyPr>
          <a:lstStyle/>
          <a:p>
            <a:pPr marL="0" indent="0">
              <a:lnSpc>
                <a:spcPct val="150000"/>
              </a:lnSpc>
              <a:buNone/>
            </a:pPr>
            <a:r>
              <a:rPr lang="my-MM" sz="2000" dirty="0">
                <a:latin typeface="Pyidaungsu" panose="020B0502040204020203" pitchFamily="34" charset="0"/>
                <a:cs typeface="Pyidaungsu" panose="020B0502040204020203" pitchFamily="34" charset="0"/>
              </a:rPr>
              <a:t>ပမာဏအခြေပြုလေ့လာဆန်းစစ်မှုအတွက် မိမိလိုချင်သည့်</a:t>
            </a:r>
            <a:r>
              <a:rPr lang="en-US" sz="2000" dirty="0">
                <a:latin typeface="Pyidaungsu" panose="020B0502040204020203" pitchFamily="34" charset="0"/>
                <a:cs typeface="Pyidaungsu" panose="020B0502040204020203" pitchFamily="34" charset="0"/>
              </a:rPr>
              <a:t> </a:t>
            </a:r>
            <a:r>
              <a:rPr lang="my-MM" sz="2000" dirty="0">
                <a:latin typeface="Pyidaungsu" panose="020B0502040204020203" pitchFamily="34" charset="0"/>
                <a:cs typeface="Pyidaungsu" panose="020B0502040204020203" pitchFamily="34" charset="0"/>
              </a:rPr>
              <a:t>အကျဉ်းချုပ်ကိန်းဂဏန်းအချက်အလက်များအားရှာဖွေရာတွင် အသုံးပြုနိုင် </a:t>
            </a:r>
          </a:p>
          <a:p>
            <a:endParaRPr lang="my-MM" sz="2000" dirty="0">
              <a:latin typeface="Pyidaungsu" panose="020B0502040204020203" pitchFamily="34" charset="0"/>
              <a:cs typeface="Pyidaungsu" panose="020B0502040204020203" pitchFamily="34" charset="0"/>
            </a:endParaRPr>
          </a:p>
        </p:txBody>
      </p:sp>
      <p:pic>
        <p:nvPicPr>
          <p:cNvPr id="2052" name="Picture 4" descr="Image result for road rainfo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728" y="2989340"/>
            <a:ext cx="6451760" cy="3634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am rainfor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747253"/>
            <a:ext cx="60960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udents in a classr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839" y="4410953"/>
            <a:ext cx="3552020" cy="236209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2008923"/>
      </p:ext>
    </p:extLst>
  </p:cSld>
  <p:clrMapOvr>
    <a:masterClrMapping/>
  </p:clrMapOvr>
  <mc:AlternateContent xmlns:mc="http://schemas.openxmlformats.org/markup-compatibility/2006" xmlns:p14="http://schemas.microsoft.com/office/powerpoint/2010/main">
    <mc:Choice Requires="p14">
      <p:transition spd="slow" p14:dur="2000" advTm="3839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0478516" y="4912261"/>
            <a:ext cx="2182368" cy="1323439"/>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နောက်ထပ် နှစ်သက်မှု</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အတိုင်းအတာပြ မေးခွန်း</a:t>
            </a:r>
          </a:p>
        </p:txBody>
      </p:sp>
      <p:cxnSp>
        <p:nvCxnSpPr>
          <p:cNvPr id="9" name="Straight Arrow Connector 8"/>
          <p:cNvCxnSpPr/>
          <p:nvPr/>
        </p:nvCxnSpPr>
        <p:spPr>
          <a:xfrm flipH="1">
            <a:off x="9850244" y="585614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1893887"/>
      </p:ext>
    </p:extLst>
  </p:cSld>
  <p:clrMapOvr>
    <a:masterClrMapping/>
  </p:clrMapOvr>
  <mc:AlternateContent xmlns:mc="http://schemas.openxmlformats.org/markup-compatibility/2006" xmlns:p14="http://schemas.microsoft.com/office/powerpoint/2010/main">
    <mc:Choice Requires="p14">
      <p:transition spd="slow" p14:dur="2000" advTm="11953"/>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ပထမဆုံးစစ်တမ်းရေးဆွဲခြင်း</a:t>
            </a:r>
          </a:p>
        </p:txBody>
      </p:sp>
      <p:pic>
        <p:nvPicPr>
          <p:cNvPr id="8" name="Picture 7"/>
          <p:cNvPicPr/>
          <p:nvPr/>
        </p:nvPicPr>
        <p:blipFill rotWithShape="1">
          <a:blip r:embed="rId4"/>
          <a:srcRect l="12563" t="23924" r="34984" b="14479"/>
          <a:stretch/>
        </p:blipFill>
        <p:spPr bwMode="auto">
          <a:xfrm>
            <a:off x="1416205" y="1260088"/>
            <a:ext cx="8920976" cy="54417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9979951" y="5776853"/>
            <a:ext cx="2374392" cy="400110"/>
          </a:xfrm>
          <a:prstGeom prst="rect">
            <a:avLst/>
          </a:prstGeom>
          <a:noFill/>
        </p:spPr>
        <p:txBody>
          <a:bodyPr wrap="square" rtlCol="0">
            <a:spAutoFit/>
          </a:bodyPr>
          <a:lstStyle/>
          <a:p>
            <a:r>
              <a:rPr lang="my-MM" sz="2000" b="1" dirty="0">
                <a:solidFill>
                  <a:srgbClr val="FF0000"/>
                </a:solidFill>
                <a:latin typeface="Pyidaungsu" panose="020B0502040204020203" pitchFamily="34" charset="0"/>
                <a:cs typeface="Pyidaungsu" panose="020B0502040204020203" pitchFamily="34" charset="0"/>
              </a:rPr>
              <a:t>အမှန်/အမှား</a:t>
            </a:r>
            <a:r>
              <a:rPr lang="en-US" sz="2000" b="1" dirty="0">
                <a:solidFill>
                  <a:srgbClr val="FF0000"/>
                </a:solidFill>
                <a:latin typeface="Pyidaungsu" panose="020B0502040204020203" pitchFamily="34" charset="0"/>
                <a:cs typeface="Pyidaungsu" panose="020B0502040204020203" pitchFamily="34" charset="0"/>
              </a:rPr>
              <a:t> </a:t>
            </a:r>
            <a:r>
              <a:rPr lang="my-MM" sz="2000" b="1" dirty="0">
                <a:solidFill>
                  <a:srgbClr val="FF0000"/>
                </a:solidFill>
                <a:latin typeface="Pyidaungsu" panose="020B0502040204020203" pitchFamily="34" charset="0"/>
                <a:cs typeface="Pyidaungsu" panose="020B0502040204020203" pitchFamily="34" charset="0"/>
              </a:rPr>
              <a:t>မေးခွန်း</a:t>
            </a:r>
          </a:p>
        </p:txBody>
      </p:sp>
      <p:cxnSp>
        <p:nvCxnSpPr>
          <p:cNvPr id="9" name="Straight Arrow Connector 8"/>
          <p:cNvCxnSpPr/>
          <p:nvPr/>
        </p:nvCxnSpPr>
        <p:spPr>
          <a:xfrm flipH="1">
            <a:off x="9979951" y="6327098"/>
            <a:ext cx="531876" cy="21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8169354"/>
      </p:ext>
    </p:extLst>
  </p:cSld>
  <p:clrMapOvr>
    <a:masterClrMapping/>
  </p:clrMapOvr>
  <mc:AlternateContent xmlns:mc="http://schemas.openxmlformats.org/markup-compatibility/2006" xmlns:p14="http://schemas.microsoft.com/office/powerpoint/2010/main">
    <mc:Choice Requires="p14">
      <p:transition spd="slow" p14:dur="2000" advTm="26752"/>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ဒီမေးခွန်းတွေက ဘာမှားနေသလဲ? </a:t>
            </a:r>
          </a:p>
        </p:txBody>
      </p:sp>
      <p:sp>
        <p:nvSpPr>
          <p:cNvPr id="3" name="Content Placeholder 2"/>
          <p:cNvSpPr>
            <a:spLocks noGrp="1"/>
          </p:cNvSpPr>
          <p:nvPr>
            <p:ph idx="1"/>
          </p:nvPr>
        </p:nvSpPr>
        <p:spPr>
          <a:xfrm>
            <a:off x="713232" y="1257994"/>
            <a:ext cx="10640568" cy="5234881"/>
          </a:xfrm>
        </p:spPr>
        <p:txBody>
          <a:bodyPr>
            <a:noAutofit/>
          </a:bodyPr>
          <a:lstStyle/>
          <a:p>
            <a:pPr marL="857250" indent="-800100">
              <a:lnSpc>
                <a:spcPct val="150000"/>
              </a:lnSpc>
              <a:buNone/>
            </a:pPr>
            <a:endParaRPr lang="my-MM" sz="2400" b="1" dirty="0">
              <a:latin typeface="Pyidaungsu" panose="020B0502040204020203" pitchFamily="34" charset="0"/>
              <a:cs typeface="Pyidaungsu" panose="020B0502040204020203" pitchFamily="34" charset="0"/>
            </a:endParaRPr>
          </a:p>
          <a:p>
            <a:pPr marL="857250" indent="-800100">
              <a:lnSpc>
                <a:spcPct val="150000"/>
              </a:lnSpc>
              <a:buNone/>
            </a:pPr>
            <a:r>
              <a:rPr lang="my-MM" sz="2400" b="1" dirty="0">
                <a:latin typeface="Pyidaungsu" panose="020B0502040204020203" pitchFamily="34" charset="0"/>
                <a:cs typeface="Pyidaungsu" panose="020B0502040204020203" pitchFamily="34" charset="0"/>
              </a:rPr>
              <a:t>၁။	နယ်မြေအတွင်း ထင်းရရှိမှုပြဿနာမရှိဘူးဆိုတာကို သင်သဘောမတူပါသလား?</a:t>
            </a:r>
          </a:p>
          <a:p>
            <a:pPr marL="857250" indent="-800100">
              <a:lnSpc>
                <a:spcPct val="150000"/>
              </a:lnSpc>
              <a:buNone/>
            </a:pPr>
            <a:r>
              <a:rPr lang="my-MM" sz="2400" dirty="0">
                <a:latin typeface="Pyidaungsu" panose="020B0502040204020203" pitchFamily="34" charset="0"/>
                <a:cs typeface="Pyidaungsu" panose="020B0502040204020203" pitchFamily="34" charset="0"/>
              </a:rPr>
              <a:t>၂။	ကျားတွေကဆိုးလား?</a:t>
            </a:r>
          </a:p>
          <a:p>
            <a:pPr marL="857250" indent="-800100">
              <a:lnSpc>
                <a:spcPct val="150000"/>
              </a:lnSpc>
              <a:buNone/>
            </a:pPr>
            <a:r>
              <a:rPr lang="my-MM" sz="2400" dirty="0">
                <a:latin typeface="Pyidaungsu" panose="020B0502040204020203" pitchFamily="34" charset="0"/>
                <a:cs typeface="Pyidaungsu" panose="020B0502040204020203" pitchFamily="34" charset="0"/>
              </a:rPr>
              <a:t>၃။	အစိုးရက သုံးသပ်နေသည့် အသစ်ဖန်တီးမည့်</a:t>
            </a:r>
            <a:r>
              <a:rPr lang="en-US" sz="2400" dirty="0">
                <a:latin typeface="Pyidaungsu" panose="020B0502040204020203" pitchFamily="34" charset="0"/>
                <a:cs typeface="Pyidaungsu" panose="020B0502040204020203" pitchFamily="34" charset="0"/>
              </a:rPr>
              <a:t> </a:t>
            </a:r>
            <a:r>
              <a:rPr lang="my-MM" sz="2400" dirty="0">
                <a:latin typeface="Pyidaungsu" panose="020B0502040204020203" pitchFamily="34" charset="0"/>
                <a:cs typeface="Pyidaungsu" panose="020B0502040204020203" pitchFamily="34" charset="0"/>
              </a:rPr>
              <a:t>သဘာဝထိန်းသိမ်းရေးနယ်မြေက 	သင်၏ထင်းရှာဖွေမှုကို မည်သည့်အတိုင်းအတာအထိထိခိုက်စေမည်ဟုထင်ပါသလဲ?</a:t>
            </a:r>
          </a:p>
          <a:p>
            <a:pPr marL="857250" indent="-800100">
              <a:lnSpc>
                <a:spcPct val="150000"/>
              </a:lnSpc>
              <a:buNone/>
            </a:pPr>
            <a:r>
              <a:rPr lang="my-MM" sz="2400" dirty="0">
                <a:latin typeface="Pyidaungsu" panose="020B0502040204020203" pitchFamily="34" charset="0"/>
                <a:cs typeface="Pyidaungsu" panose="020B0502040204020203" pitchFamily="34" charset="0"/>
              </a:rPr>
              <a:t>၄။	သင်၏တစ်နေ့တာအတွက် ငါးနှင့်သစ်တောထွက်ပစ္စည်းများအပေါ် မှီခိုရပါသလား?</a:t>
            </a:r>
          </a:p>
          <a:p>
            <a:pPr marL="509588" indent="-509588">
              <a:lnSpc>
                <a:spcPct val="150000"/>
              </a:lnSpc>
              <a:buFont typeface="Wingdings" panose="05000000000000000000" pitchFamily="2" charset="2"/>
              <a:buChar char="q"/>
            </a:pPr>
            <a:r>
              <a:rPr lang="my-MM" sz="2400" dirty="0">
                <a:latin typeface="Pyidaungsu" panose="020B0502040204020203" pitchFamily="34" charset="0"/>
                <a:cs typeface="Pyidaungsu" panose="020B0502040204020203" pitchFamily="34" charset="0"/>
              </a:rPr>
              <a:t> မှီခိုရပါသည်</a:t>
            </a:r>
          </a:p>
          <a:p>
            <a:pPr marL="509588" indent="-509588">
              <a:lnSpc>
                <a:spcPct val="150000"/>
              </a:lnSpc>
              <a:buFont typeface="Wingdings" panose="05000000000000000000" pitchFamily="2" charset="2"/>
              <a:buChar char="q"/>
            </a:pPr>
            <a:r>
              <a:rPr lang="my-MM" sz="2400" dirty="0">
                <a:latin typeface="Pyidaungsu" panose="020B0502040204020203" pitchFamily="34" charset="0"/>
                <a:cs typeface="Pyidaungsu" panose="020B0502040204020203" pitchFamily="34" charset="0"/>
              </a:rPr>
              <a:t> မမှီခိုရပါ</a:t>
            </a:r>
          </a:p>
          <a:p>
            <a:pPr marL="857250" indent="-800100">
              <a:lnSpc>
                <a:spcPct val="150000"/>
              </a:lnSpc>
              <a:buNone/>
            </a:pPr>
            <a:endParaRPr lang="my-MM" sz="2400" dirty="0">
              <a:latin typeface="Pyidaungsu" panose="020B0502040204020203" pitchFamily="34" charset="0"/>
              <a:cs typeface="Pyidaungsu" panose="020B0502040204020203" pitchFamily="34" charset="0"/>
            </a:endParaRPr>
          </a:p>
          <a:p>
            <a:pPr marL="857250" indent="-800100">
              <a:lnSpc>
                <a:spcPct val="150000"/>
              </a:lnSpc>
              <a:buNone/>
            </a:pPr>
            <a:endParaRPr lang="my-MM" sz="2400" dirty="0">
              <a:latin typeface="Pyidaungsu" panose="020B0502040204020203" pitchFamily="34" charset="0"/>
              <a:cs typeface="Pyidaungsu" panose="020B050204020402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1400365"/>
      </p:ext>
    </p:extLst>
  </p:cSld>
  <p:clrMapOvr>
    <a:masterClrMapping/>
  </p:clrMapOvr>
  <mc:AlternateContent xmlns:mc="http://schemas.openxmlformats.org/markup-compatibility/2006" xmlns:p14="http://schemas.microsoft.com/office/powerpoint/2010/main">
    <mc:Choice Requires="p14">
      <p:transition spd="slow" p14:dur="2000" advTm="79696"/>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79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ဒီမေးခွန်းတွေက ဘာမှားနေသလဲ? </a:t>
            </a:r>
            <a:endParaRPr lang="my-MM" dirty="0"/>
          </a:p>
        </p:txBody>
      </p:sp>
      <p:sp>
        <p:nvSpPr>
          <p:cNvPr id="3" name="Content Placeholder 2"/>
          <p:cNvSpPr>
            <a:spLocks noGrp="1"/>
          </p:cNvSpPr>
          <p:nvPr>
            <p:ph idx="1"/>
          </p:nvPr>
        </p:nvSpPr>
        <p:spPr>
          <a:xfrm>
            <a:off x="713232" y="1371600"/>
            <a:ext cx="10640568" cy="4805363"/>
          </a:xfrm>
        </p:spPr>
        <p:txBody>
          <a:bodyPr>
            <a:normAutofit fontScale="85000" lnSpcReduction="20000"/>
          </a:bodyPr>
          <a:lstStyle/>
          <a:p>
            <a:pPr marL="857250" indent="-800100">
              <a:lnSpc>
                <a:spcPct val="150000"/>
              </a:lnSpc>
              <a:buNone/>
            </a:pPr>
            <a:endParaRPr lang="my-MM" sz="2800" b="1" dirty="0">
              <a:latin typeface="Pyidaungsu" panose="020B0502040204020203" pitchFamily="34" charset="0"/>
              <a:cs typeface="Pyidaungsu" panose="020B0502040204020203" pitchFamily="34" charset="0"/>
            </a:endParaRPr>
          </a:p>
          <a:p>
            <a:pPr marL="857250" indent="-800100">
              <a:lnSpc>
                <a:spcPct val="150000"/>
              </a:lnSpc>
              <a:buNone/>
            </a:pPr>
            <a:r>
              <a:rPr lang="my-MM" sz="2800" dirty="0">
                <a:latin typeface="Pyidaungsu" panose="020B0502040204020203" pitchFamily="34" charset="0"/>
                <a:cs typeface="Pyidaungsu" panose="020B0502040204020203" pitchFamily="34" charset="0"/>
              </a:rPr>
              <a:t>၁။	နယ်မြေအတွင်း ထင်းရရှိမှုပြဿနာမရှိဘူးဆိုတာကို သင်သဘောမတူပါသလား?</a:t>
            </a:r>
          </a:p>
          <a:p>
            <a:pPr marL="857250" indent="-800100">
              <a:lnSpc>
                <a:spcPct val="150000"/>
              </a:lnSpc>
              <a:buNone/>
            </a:pPr>
            <a:r>
              <a:rPr lang="my-MM" sz="2800" b="1" dirty="0">
                <a:latin typeface="Pyidaungsu" panose="020B0502040204020203" pitchFamily="34" charset="0"/>
                <a:cs typeface="Pyidaungsu" panose="020B0502040204020203" pitchFamily="34" charset="0"/>
              </a:rPr>
              <a:t>၂။	ကျားတွေကဆိုးလား?</a:t>
            </a:r>
          </a:p>
          <a:p>
            <a:pPr marL="857250" indent="-800100">
              <a:lnSpc>
                <a:spcPct val="150000"/>
              </a:lnSpc>
              <a:buNone/>
            </a:pPr>
            <a:r>
              <a:rPr lang="my-MM" sz="2800" dirty="0">
                <a:latin typeface="Pyidaungsu" panose="020B0502040204020203" pitchFamily="34" charset="0"/>
                <a:cs typeface="Pyidaungsu" panose="020B0502040204020203" pitchFamily="34" charset="0"/>
              </a:rPr>
              <a:t>၃။	အစိုးရက သုံးသပ်နေသည့် အသစ်ဖန်တီးမည့်</a:t>
            </a:r>
            <a:r>
              <a:rPr lang="en-US" sz="2800" dirty="0">
                <a:latin typeface="Pyidaungsu" panose="020B0502040204020203" pitchFamily="34" charset="0"/>
                <a:cs typeface="Pyidaungsu" panose="020B0502040204020203" pitchFamily="34" charset="0"/>
              </a:rPr>
              <a:t> </a:t>
            </a:r>
            <a:r>
              <a:rPr lang="my-MM" sz="2800" dirty="0">
                <a:latin typeface="Pyidaungsu" panose="020B0502040204020203" pitchFamily="34" charset="0"/>
                <a:cs typeface="Pyidaungsu" panose="020B0502040204020203" pitchFamily="34" charset="0"/>
              </a:rPr>
              <a:t>သဘာဝထိန်းသိမ်းရေးနယ်မြေက 	သင်၏ထင်းရှာဖွေမှုကို မည်သည့်အတိုင်းအတာအထိထိခိုက်စေမည်ဟုထင်ပါသလဲ?</a:t>
            </a:r>
          </a:p>
          <a:p>
            <a:pPr marL="857250" indent="-800100">
              <a:lnSpc>
                <a:spcPct val="150000"/>
              </a:lnSpc>
              <a:buNone/>
            </a:pPr>
            <a:r>
              <a:rPr lang="my-MM" sz="2800" dirty="0">
                <a:latin typeface="Pyidaungsu" panose="020B0502040204020203" pitchFamily="34" charset="0"/>
                <a:cs typeface="Pyidaungsu" panose="020B0502040204020203" pitchFamily="34" charset="0"/>
              </a:rPr>
              <a:t>၄။	သင်၏တစ်နေ့တာအတွက် ငါးနှင့်သစ်တောထွက်ပစ္စည်းများအပေါ် မှီခိုရပါသလား?</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မှီခိုရပါသည်</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မမှီခိုရပါ</a:t>
            </a: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568204"/>
      </p:ext>
    </p:extLst>
  </p:cSld>
  <p:clrMapOvr>
    <a:masterClrMapping/>
  </p:clrMapOvr>
  <mc:AlternateContent xmlns:mc="http://schemas.openxmlformats.org/markup-compatibility/2006" xmlns:p14="http://schemas.microsoft.com/office/powerpoint/2010/main">
    <mc:Choice Requires="p14">
      <p:transition spd="slow" p14:dur="2000" advTm="59984"/>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5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ဒီမေးခွန်းတွေက ဘာမှားနေသလဲ? </a:t>
            </a:r>
            <a:endParaRPr lang="my-MM" dirty="0"/>
          </a:p>
        </p:txBody>
      </p:sp>
      <p:sp>
        <p:nvSpPr>
          <p:cNvPr id="3" name="Content Placeholder 2"/>
          <p:cNvSpPr>
            <a:spLocks noGrp="1"/>
          </p:cNvSpPr>
          <p:nvPr>
            <p:ph idx="1"/>
          </p:nvPr>
        </p:nvSpPr>
        <p:spPr>
          <a:xfrm>
            <a:off x="713232" y="1371600"/>
            <a:ext cx="10640568" cy="4805363"/>
          </a:xfrm>
        </p:spPr>
        <p:txBody>
          <a:bodyPr>
            <a:normAutofit fontScale="85000" lnSpcReduction="20000"/>
          </a:bodyPr>
          <a:lstStyle/>
          <a:p>
            <a:pPr marL="857250" indent="-800100">
              <a:lnSpc>
                <a:spcPct val="150000"/>
              </a:lnSpc>
              <a:buNone/>
            </a:pPr>
            <a:endParaRPr lang="my-MM" sz="2800" b="1" dirty="0">
              <a:latin typeface="Pyidaungsu" panose="020B0502040204020203" pitchFamily="34" charset="0"/>
              <a:cs typeface="Pyidaungsu" panose="020B0502040204020203" pitchFamily="34" charset="0"/>
            </a:endParaRPr>
          </a:p>
          <a:p>
            <a:pPr marL="857250" indent="-800100">
              <a:lnSpc>
                <a:spcPct val="150000"/>
              </a:lnSpc>
              <a:buNone/>
            </a:pPr>
            <a:r>
              <a:rPr lang="my-MM" sz="2800" dirty="0">
                <a:latin typeface="Pyidaungsu" panose="020B0502040204020203" pitchFamily="34" charset="0"/>
                <a:cs typeface="Pyidaungsu" panose="020B0502040204020203" pitchFamily="34" charset="0"/>
              </a:rPr>
              <a:t>၁။	နယ်မြေအတွင်း ထင်းရရှိမှုပြဿနာမရှိဘူးဆိုတာကို သင်သဘောမတူပါသလား?</a:t>
            </a:r>
          </a:p>
          <a:p>
            <a:pPr marL="857250" indent="-800100">
              <a:lnSpc>
                <a:spcPct val="150000"/>
              </a:lnSpc>
              <a:buNone/>
            </a:pPr>
            <a:r>
              <a:rPr lang="my-MM" sz="2800" dirty="0">
                <a:latin typeface="Pyidaungsu" panose="020B0502040204020203" pitchFamily="34" charset="0"/>
                <a:cs typeface="Pyidaungsu" panose="020B0502040204020203" pitchFamily="34" charset="0"/>
              </a:rPr>
              <a:t>၂။	ကျားတွေကဆိုးလား?</a:t>
            </a:r>
          </a:p>
          <a:p>
            <a:pPr marL="857250" indent="-800100">
              <a:lnSpc>
                <a:spcPct val="150000"/>
              </a:lnSpc>
              <a:buNone/>
            </a:pPr>
            <a:r>
              <a:rPr lang="my-MM" sz="2800" b="1" dirty="0">
                <a:latin typeface="Pyidaungsu" panose="020B0502040204020203" pitchFamily="34" charset="0"/>
                <a:cs typeface="Pyidaungsu" panose="020B0502040204020203" pitchFamily="34" charset="0"/>
              </a:rPr>
              <a:t>၃။	အစိုးရက သုံးသပ်နေသည့် အသစ်ဖန်တီးမည့်</a:t>
            </a:r>
            <a:r>
              <a:rPr lang="en-US" sz="2800" b="1" dirty="0">
                <a:latin typeface="Pyidaungsu" panose="020B0502040204020203" pitchFamily="34" charset="0"/>
                <a:cs typeface="Pyidaungsu" panose="020B0502040204020203" pitchFamily="34" charset="0"/>
              </a:rPr>
              <a:t> </a:t>
            </a:r>
            <a:r>
              <a:rPr lang="my-MM" sz="2800" b="1" dirty="0">
                <a:latin typeface="Pyidaungsu" panose="020B0502040204020203" pitchFamily="34" charset="0"/>
                <a:cs typeface="Pyidaungsu" panose="020B0502040204020203" pitchFamily="34" charset="0"/>
              </a:rPr>
              <a:t>သဘာဝထိန်းသိမ်းရေးနယ်မြေက 	သင်၏ထင်းရှာဖွေမှုကို မည်သည့်အတိုင်းအတာအထိထိခိုက်စေမည်ဟုထင်ပါသလဲ?</a:t>
            </a:r>
          </a:p>
          <a:p>
            <a:pPr marL="857250" indent="-800100">
              <a:lnSpc>
                <a:spcPct val="150000"/>
              </a:lnSpc>
              <a:buNone/>
            </a:pPr>
            <a:r>
              <a:rPr lang="my-MM" sz="2800" dirty="0">
                <a:latin typeface="Pyidaungsu" panose="020B0502040204020203" pitchFamily="34" charset="0"/>
                <a:cs typeface="Pyidaungsu" panose="020B0502040204020203" pitchFamily="34" charset="0"/>
              </a:rPr>
              <a:t>၄။	သင်၏တစ်နေ့တာအတွက် ငါးနှင့်သစ်တောထွက်ပစ္စည်းများအပေါ် မှီခိုရပါသလား?</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မှီခိုရပါသည်</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မမှီခိုရပါ</a:t>
            </a: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50362439"/>
      </p:ext>
    </p:extLst>
  </p:cSld>
  <p:clrMapOvr>
    <a:masterClrMapping/>
  </p:clrMapOvr>
  <mc:AlternateContent xmlns:mc="http://schemas.openxmlformats.org/markup-compatibility/2006" xmlns:p14="http://schemas.microsoft.com/office/powerpoint/2010/main">
    <mc:Choice Requires="p14">
      <p:transition spd="slow" p14:dur="2000" advTm="40848"/>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4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ဒီမေးခွန်းတွေက ဘာမှားနေသလဲ? </a:t>
            </a:r>
            <a:endParaRPr lang="my-MM" dirty="0"/>
          </a:p>
        </p:txBody>
      </p:sp>
      <p:sp>
        <p:nvSpPr>
          <p:cNvPr id="3" name="Content Placeholder 2"/>
          <p:cNvSpPr>
            <a:spLocks noGrp="1"/>
          </p:cNvSpPr>
          <p:nvPr>
            <p:ph idx="1"/>
          </p:nvPr>
        </p:nvSpPr>
        <p:spPr>
          <a:xfrm>
            <a:off x="713232" y="1371600"/>
            <a:ext cx="10640568" cy="4805363"/>
          </a:xfrm>
        </p:spPr>
        <p:txBody>
          <a:bodyPr>
            <a:normAutofit fontScale="85000" lnSpcReduction="20000"/>
          </a:bodyPr>
          <a:lstStyle/>
          <a:p>
            <a:pPr marL="857250" indent="-800100">
              <a:lnSpc>
                <a:spcPct val="150000"/>
              </a:lnSpc>
              <a:buNone/>
            </a:pPr>
            <a:endParaRPr lang="my-MM" sz="2800" b="1" dirty="0">
              <a:latin typeface="Pyidaungsu" panose="020B0502040204020203" pitchFamily="34" charset="0"/>
              <a:cs typeface="Pyidaungsu" panose="020B0502040204020203" pitchFamily="34" charset="0"/>
            </a:endParaRPr>
          </a:p>
          <a:p>
            <a:pPr marL="857250" indent="-800100">
              <a:lnSpc>
                <a:spcPct val="150000"/>
              </a:lnSpc>
              <a:buNone/>
            </a:pPr>
            <a:r>
              <a:rPr lang="my-MM" sz="2800" dirty="0">
                <a:latin typeface="Pyidaungsu" panose="020B0502040204020203" pitchFamily="34" charset="0"/>
                <a:cs typeface="Pyidaungsu" panose="020B0502040204020203" pitchFamily="34" charset="0"/>
              </a:rPr>
              <a:t>၁။	နယ်မြေအတွင်း ထင်းရရှိမှုပြဿနာမရှိဘူးဆိုတာကို သင်သဘောမတူပါသလား?</a:t>
            </a:r>
          </a:p>
          <a:p>
            <a:pPr marL="857250" indent="-800100">
              <a:lnSpc>
                <a:spcPct val="150000"/>
              </a:lnSpc>
              <a:buNone/>
            </a:pPr>
            <a:r>
              <a:rPr lang="my-MM" sz="2800" dirty="0">
                <a:latin typeface="Pyidaungsu" panose="020B0502040204020203" pitchFamily="34" charset="0"/>
                <a:cs typeface="Pyidaungsu" panose="020B0502040204020203" pitchFamily="34" charset="0"/>
              </a:rPr>
              <a:t>၂။	ကျားတွေကဆိုးလား?</a:t>
            </a:r>
          </a:p>
          <a:p>
            <a:pPr marL="857250" indent="-800100">
              <a:lnSpc>
                <a:spcPct val="150000"/>
              </a:lnSpc>
              <a:buNone/>
            </a:pPr>
            <a:r>
              <a:rPr lang="my-MM" sz="2800" dirty="0">
                <a:latin typeface="Pyidaungsu" panose="020B0502040204020203" pitchFamily="34" charset="0"/>
                <a:cs typeface="Pyidaungsu" panose="020B0502040204020203" pitchFamily="34" charset="0"/>
              </a:rPr>
              <a:t>၃။	အစိုးရက သုံးသပ်နေသည့် အသစ်ဖန်တီးမည့်</a:t>
            </a:r>
            <a:r>
              <a:rPr lang="en-US" sz="2800" dirty="0">
                <a:latin typeface="Pyidaungsu" panose="020B0502040204020203" pitchFamily="34" charset="0"/>
                <a:cs typeface="Pyidaungsu" panose="020B0502040204020203" pitchFamily="34" charset="0"/>
              </a:rPr>
              <a:t> </a:t>
            </a:r>
            <a:r>
              <a:rPr lang="my-MM" sz="2800" dirty="0">
                <a:latin typeface="Pyidaungsu" panose="020B0502040204020203" pitchFamily="34" charset="0"/>
                <a:cs typeface="Pyidaungsu" panose="020B0502040204020203" pitchFamily="34" charset="0"/>
              </a:rPr>
              <a:t>သဘာဝထိန်းသိမ်းရေးနယ်မြေက 	သင်၏ထင်းရှာဖွေမှုကို မည်သည့်အတိုင်းအတာအထိထိခိုက်စေမည်ဟုထင်ပါသလဲ?</a:t>
            </a:r>
          </a:p>
          <a:p>
            <a:pPr marL="857250" indent="-800100">
              <a:lnSpc>
                <a:spcPct val="150000"/>
              </a:lnSpc>
              <a:buNone/>
            </a:pPr>
            <a:r>
              <a:rPr lang="my-MM" sz="2800" b="1" dirty="0">
                <a:latin typeface="Pyidaungsu" panose="020B0502040204020203" pitchFamily="34" charset="0"/>
                <a:cs typeface="Pyidaungsu" panose="020B0502040204020203" pitchFamily="34" charset="0"/>
              </a:rPr>
              <a:t>၄။	သင်၏တစ်နေ့တာအတွက် ငါးနှင့်သစ်တောထွက်ပစ္စည်းများအပေါ် မှီခိုရပါသလား?</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မှီခိုရပါသည်</a:t>
            </a:r>
          </a:p>
          <a:p>
            <a:pPr marL="509588" indent="-509588">
              <a:lnSpc>
                <a:spcPct val="150000"/>
              </a:lnSpc>
              <a:buFont typeface="Wingdings" panose="05000000000000000000" pitchFamily="2" charset="2"/>
              <a:buChar char="q"/>
            </a:pPr>
            <a:r>
              <a:rPr lang="my-MM" sz="2800" dirty="0">
                <a:latin typeface="Pyidaungsu" panose="020B0502040204020203" pitchFamily="34" charset="0"/>
                <a:cs typeface="Pyidaungsu" panose="020B0502040204020203" pitchFamily="34" charset="0"/>
              </a:rPr>
              <a:t> မမှီခိုရပါ</a:t>
            </a: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a:p>
            <a:pPr marL="857250" indent="-800100">
              <a:lnSpc>
                <a:spcPct val="150000"/>
              </a:lnSpc>
              <a:buNone/>
            </a:pPr>
            <a:endParaRPr lang="my-MM" sz="2800" dirty="0">
              <a:latin typeface="Pyidaungsu" panose="020B0502040204020203" pitchFamily="34" charset="0"/>
              <a:cs typeface="Pyidaungsu" panose="020B050204020402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4915356"/>
      </p:ext>
    </p:extLst>
  </p:cSld>
  <p:clrMapOvr>
    <a:masterClrMapping/>
  </p:clrMapOvr>
  <mc:AlternateContent xmlns:mc="http://schemas.openxmlformats.org/markup-compatibility/2006" xmlns:p14="http://schemas.microsoft.com/office/powerpoint/2010/main">
    <mc:Choice Requires="p14">
      <p:transition spd="slow" p14:dur="2000" advTm="5735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5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1077218"/>
          </a:xfrm>
          <a:prstGeom prst="rect">
            <a:avLst/>
          </a:prstGeom>
          <a:noFill/>
        </p:spPr>
        <p:txBody>
          <a:bodyPr wrap="square" rtlCol="0">
            <a:spAutoFit/>
          </a:bodyPr>
          <a:lstStyle/>
          <a:p>
            <a:pPr algn="ctr"/>
            <a:r>
              <a:rPr lang="my-MM" sz="3200" dirty="0">
                <a:latin typeface="Pyidaungsu" panose="020B0502040204020203" pitchFamily="34" charset="0"/>
                <a:cs typeface="Pyidaungsu" panose="020B0502040204020203" pitchFamily="34" charset="0"/>
              </a:rPr>
              <a:t>ပဏာမစစ်တမ်းကောက်ယူခြင်း - မေးခွန်းများအားစမ်းသပ်ခြင်း</a:t>
            </a:r>
          </a:p>
          <a:p>
            <a:pPr algn="ctr"/>
            <a:endParaRPr lang="my-MM" sz="3200" dirty="0">
              <a:latin typeface="Pyidaungsu" panose="020B0502040204020203" pitchFamily="34" charset="0"/>
              <a:cs typeface="Pyidaungsu" panose="020B0502040204020203" pitchFamily="34" charset="0"/>
            </a:endParaRPr>
          </a:p>
        </p:txBody>
      </p:sp>
      <p:sp>
        <p:nvSpPr>
          <p:cNvPr id="6" name="Content Placeholder 5"/>
          <p:cNvSpPr>
            <a:spLocks noGrp="1"/>
          </p:cNvSpPr>
          <p:nvPr>
            <p:ph idx="1"/>
          </p:nvPr>
        </p:nvSpPr>
        <p:spPr/>
        <p:txBody>
          <a:bodyPr/>
          <a:lstStyle/>
          <a:p>
            <a:endParaRPr lang="en-GB" dirty="0"/>
          </a:p>
        </p:txBody>
      </p:sp>
      <p:pic>
        <p:nvPicPr>
          <p:cNvPr id="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896" y="1579019"/>
            <a:ext cx="6848856" cy="513664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16625921"/>
      </p:ext>
    </p:extLst>
  </p:cSld>
  <p:clrMapOvr>
    <a:masterClrMapping/>
  </p:clrMapOvr>
  <mc:AlternateContent xmlns:mc="http://schemas.openxmlformats.org/markup-compatibility/2006" xmlns:p14="http://schemas.microsoft.com/office/powerpoint/2010/main">
    <mc:Choice Requires="p14">
      <p:transition spd="slow" p14:dur="2000" advTm="236096"/>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3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ပုံစံနှင့်အကြောင်းအရာနှစ်မျိုးစလုံးအား ပဏာမစစ်ဆေးပါ</a:t>
            </a:r>
          </a:p>
        </p:txBody>
      </p:sp>
      <p:sp>
        <p:nvSpPr>
          <p:cNvPr id="3" name="Content Placeholder 2"/>
          <p:cNvSpPr>
            <a:spLocks noGrp="1"/>
          </p:cNvSpPr>
          <p:nvPr>
            <p:ph idx="1"/>
          </p:nvPr>
        </p:nvSpPr>
        <p:spPr/>
        <p:txBody>
          <a:bodyPr/>
          <a:lstStyle/>
          <a:p>
            <a:pPr marL="0" indent="0">
              <a:lnSpc>
                <a:spcPct val="150000"/>
              </a:lnSpc>
              <a:buNone/>
            </a:pPr>
            <a:r>
              <a:rPr lang="my-MM" dirty="0">
                <a:latin typeface="Pyidaungsu" panose="020B0502040204020203" pitchFamily="34" charset="0"/>
                <a:cs typeface="Pyidaungsu" panose="020B0502040204020203" pitchFamily="34" charset="0"/>
              </a:rPr>
              <a:t>မေးခွန်း : ခြင်္သေ့ကိုကြောက်ပါသလား?</a:t>
            </a:r>
          </a:p>
          <a:p>
            <a:pPr lvl="0">
              <a:lnSpc>
                <a:spcPct val="150000"/>
              </a:lnSpc>
            </a:pPr>
            <a:r>
              <a:rPr lang="my-MM" dirty="0">
                <a:latin typeface="Pyidaungsu" panose="020B0502040204020203" pitchFamily="34" charset="0"/>
                <a:cs typeface="Pyidaungsu" panose="020B0502040204020203" pitchFamily="34" charset="0"/>
              </a:rPr>
              <a:t>ကြောက်ပါသည် </a:t>
            </a:r>
          </a:p>
          <a:p>
            <a:pPr lvl="0">
              <a:lnSpc>
                <a:spcPct val="150000"/>
              </a:lnSpc>
            </a:pPr>
            <a:r>
              <a:rPr lang="my-MM" dirty="0">
                <a:latin typeface="Pyidaungsu" panose="020B0502040204020203" pitchFamily="34" charset="0"/>
                <a:cs typeface="Pyidaungsu" panose="020B0502040204020203" pitchFamily="34" charset="0"/>
              </a:rPr>
              <a:t>မကြောက်ပါ</a:t>
            </a:r>
          </a:p>
          <a:p>
            <a:pPr marL="0" lvl="0" indent="0">
              <a:lnSpc>
                <a:spcPct val="150000"/>
              </a:lnSpc>
              <a:buNone/>
            </a:pPr>
            <a:endParaRPr lang="my-MM" dirty="0">
              <a:latin typeface="Pyidaungsu" panose="020B0502040204020203" pitchFamily="34" charset="0"/>
              <a:cs typeface="Pyidaungsu" panose="020B0502040204020203" pitchFamily="34" charset="0"/>
            </a:endParaRPr>
          </a:p>
          <a:p>
            <a:pPr>
              <a:lnSpc>
                <a:spcPct val="150000"/>
              </a:lnSpc>
            </a:pPr>
            <a:endParaRPr lang="my-MM" dirty="0">
              <a:latin typeface="Pyidaungsu" panose="020B0502040204020203" pitchFamily="34" charset="0"/>
              <a:cs typeface="Pyidaungsu" panose="020B0502040204020203" pitchFamily="34" charset="0"/>
            </a:endParaRPr>
          </a:p>
        </p:txBody>
      </p:sp>
      <p:pic>
        <p:nvPicPr>
          <p:cNvPr id="6" name="Picture 2" descr="https://upload.wikimedia.org/wikipedia/commons/thumb/f/fa/2012_Lion_Gemsbokvlakte.jpg/1280px-2012_Lion_Gemsbokvlak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75786343"/>
      </p:ext>
    </p:extLst>
  </p:cSld>
  <p:clrMapOvr>
    <a:masterClrMapping/>
  </p:clrMapOvr>
  <mc:AlternateContent xmlns:mc="http://schemas.openxmlformats.org/markup-compatibility/2006" xmlns:p14="http://schemas.microsoft.com/office/powerpoint/2010/main">
    <mc:Choice Requires="p14">
      <p:transition spd="slow" p14:dur="2000" advTm="22703"/>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ပုံစံနှင့်အကြောင်းအရာနှစ်မျိုးစလုံးအား ပဏာမစစ်ဆေးပါ</a:t>
            </a:r>
          </a:p>
        </p:txBody>
      </p:sp>
      <p:sp>
        <p:nvSpPr>
          <p:cNvPr id="3" name="Content Placeholder 2"/>
          <p:cNvSpPr>
            <a:spLocks noGrp="1"/>
          </p:cNvSpPr>
          <p:nvPr>
            <p:ph idx="1"/>
          </p:nvPr>
        </p:nvSpPr>
        <p:spPr/>
        <p:txBody>
          <a:bodyPr/>
          <a:lstStyle/>
          <a:p>
            <a:pPr marL="0" indent="0">
              <a:lnSpc>
                <a:spcPct val="150000"/>
              </a:lnSpc>
              <a:buNone/>
            </a:pPr>
            <a:r>
              <a:rPr lang="my-MM" dirty="0">
                <a:latin typeface="Pyidaungsu" panose="020B0502040204020203" pitchFamily="34" charset="0"/>
                <a:cs typeface="Pyidaungsu" panose="020B0502040204020203" pitchFamily="34" charset="0"/>
              </a:rPr>
              <a:t>မေးခွန်း : ခြင်္သေ့ကြောက်ရွံမှုက သင်၏တစ်နေ့တာလုပ်ငန်းဆောင်တာများအား ထိခိုက်စေပါသလား?</a:t>
            </a:r>
          </a:p>
          <a:p>
            <a:pPr lvl="0">
              <a:lnSpc>
                <a:spcPct val="150000"/>
              </a:lnSpc>
            </a:pPr>
            <a:r>
              <a:rPr lang="my-MM" dirty="0">
                <a:latin typeface="Pyidaungsu" panose="020B0502040204020203" pitchFamily="34" charset="0"/>
                <a:cs typeface="Pyidaungsu" panose="020B0502040204020203" pitchFamily="34" charset="0"/>
              </a:rPr>
              <a:t>ထိခိုက်စေပါသည် </a:t>
            </a:r>
          </a:p>
          <a:p>
            <a:pPr lvl="0">
              <a:lnSpc>
                <a:spcPct val="150000"/>
              </a:lnSpc>
            </a:pPr>
            <a:r>
              <a:rPr lang="my-MM" dirty="0">
                <a:latin typeface="Pyidaungsu" panose="020B0502040204020203" pitchFamily="34" charset="0"/>
                <a:cs typeface="Pyidaungsu" panose="020B0502040204020203" pitchFamily="34" charset="0"/>
              </a:rPr>
              <a:t>မထိခိုက်စေပါ</a:t>
            </a:r>
          </a:p>
          <a:p>
            <a:pPr marL="0" indent="0">
              <a:lnSpc>
                <a:spcPct val="150000"/>
              </a:lnSpc>
              <a:buNone/>
            </a:pPr>
            <a:endParaRPr lang="my-MM" dirty="0">
              <a:latin typeface="Pyidaungsu" panose="020B0502040204020203" pitchFamily="34" charset="0"/>
              <a:cs typeface="Pyidaungsu" panose="020B0502040204020203" pitchFamily="34" charset="0"/>
            </a:endParaRPr>
          </a:p>
        </p:txBody>
      </p:sp>
      <p:pic>
        <p:nvPicPr>
          <p:cNvPr id="11266" name="Picture 2" descr="https://upload.wikimedia.org/wikipedia/commons/thumb/f/fa/2012_Lion_Gemsbokvlakte.jpg/1280px-2012_Lion_Gemsbokvlak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3515171"/>
      </p:ext>
    </p:extLst>
  </p:cSld>
  <p:clrMapOvr>
    <a:masterClrMapping/>
  </p:clrMapOvr>
  <mc:AlternateContent xmlns:mc="http://schemas.openxmlformats.org/markup-compatibility/2006" xmlns:p14="http://schemas.microsoft.com/office/powerpoint/2010/main">
    <mc:Choice Requires="p14">
      <p:transition spd="slow" p14:dur="2000" advTm="15912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5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ပုံစံနှင့်အကြောင်းအရာနှစ်မျိုးစလုံးအား ပဏာမစစ်ဆေးပါ</a:t>
            </a:r>
          </a:p>
        </p:txBody>
      </p:sp>
      <p:sp>
        <p:nvSpPr>
          <p:cNvPr id="3" name="Content Placeholder 2"/>
          <p:cNvSpPr>
            <a:spLocks noGrp="1"/>
          </p:cNvSpPr>
          <p:nvPr>
            <p:ph idx="1"/>
          </p:nvPr>
        </p:nvSpPr>
        <p:spPr>
          <a:xfrm>
            <a:off x="693821" y="1713330"/>
            <a:ext cx="10515600" cy="4351338"/>
          </a:xfrm>
        </p:spPr>
        <p:txBody>
          <a:bodyPr>
            <a:normAutofit/>
          </a:bodyPr>
          <a:lstStyle/>
          <a:p>
            <a:pPr marL="0" indent="0">
              <a:lnSpc>
                <a:spcPct val="150000"/>
              </a:lnSpc>
              <a:buNone/>
            </a:pPr>
            <a:r>
              <a:rPr lang="my-MM" dirty="0">
                <a:latin typeface="Pyidaungsu" panose="020B0502040204020203" pitchFamily="34" charset="0"/>
                <a:cs typeface="Pyidaungsu" panose="020B0502040204020203" pitchFamily="34" charset="0"/>
              </a:rPr>
              <a:t>မေးခွန်း : ခြင်္သေ့ကြောက်ရွံမှုက</a:t>
            </a:r>
            <a:r>
              <a:rPr lang="en-US" dirty="0">
                <a:latin typeface="Pyidaungsu" panose="020B0502040204020203" pitchFamily="34" charset="0"/>
                <a:cs typeface="Pyidaungsu" panose="020B0502040204020203" pitchFamily="34" charset="0"/>
              </a:rPr>
              <a:t> </a:t>
            </a:r>
            <a:r>
              <a:rPr lang="my-MM" dirty="0">
                <a:latin typeface="Pyidaungsu" panose="020B0502040204020203" pitchFamily="34" charset="0"/>
                <a:cs typeface="Pyidaungsu" panose="020B0502040204020203" pitchFamily="34" charset="0"/>
              </a:rPr>
              <a:t>သင်၏တစ်နေ့တာလုပ်ငန်းဆောင်တာများအား ထိခိုက်စေပါသလား? (ဥပမာ - ကျောင်းတက်ခြင်း၊ ရေခပ်ခြင်း၊ သူငယ်ချင်း သို့မဟုတ် မိဘဆွေမျိုးဆီသွားလည်ခြင်းနှင့် တခြားဆောင်ရွက်မှုများ)</a:t>
            </a:r>
          </a:p>
          <a:p>
            <a:pPr lvl="0">
              <a:lnSpc>
                <a:spcPct val="150000"/>
              </a:lnSpc>
            </a:pPr>
            <a:r>
              <a:rPr lang="my-MM" dirty="0">
                <a:latin typeface="Pyidaungsu" panose="020B0502040204020203" pitchFamily="34" charset="0"/>
                <a:cs typeface="Pyidaungsu" panose="020B0502040204020203" pitchFamily="34" charset="0"/>
              </a:rPr>
              <a:t>ထိခိုက်စေပါသည် </a:t>
            </a:r>
          </a:p>
          <a:p>
            <a:pPr lvl="0">
              <a:lnSpc>
                <a:spcPct val="150000"/>
              </a:lnSpc>
            </a:pPr>
            <a:r>
              <a:rPr lang="my-MM" dirty="0">
                <a:latin typeface="Pyidaungsu" panose="020B0502040204020203" pitchFamily="34" charset="0"/>
                <a:cs typeface="Pyidaungsu" panose="020B0502040204020203" pitchFamily="34" charset="0"/>
              </a:rPr>
              <a:t>မထိခိုက်စေပါ</a:t>
            </a:r>
          </a:p>
          <a:p>
            <a:pPr marL="0" indent="0">
              <a:lnSpc>
                <a:spcPct val="150000"/>
              </a:lnSpc>
              <a:buNone/>
            </a:pPr>
            <a:endParaRPr lang="my-MM" dirty="0">
              <a:latin typeface="Pyidaungsu" panose="020B0502040204020203" pitchFamily="34" charset="0"/>
              <a:cs typeface="Pyidaungsu" panose="020B0502040204020203" pitchFamily="34" charset="0"/>
            </a:endParaRPr>
          </a:p>
        </p:txBody>
      </p:sp>
      <p:pic>
        <p:nvPicPr>
          <p:cNvPr id="5" name="Picture 2" descr="https://upload.wikimedia.org/wikipedia/commons/thumb/f/fa/2012_Lion_Gemsbokvlakte.jpg/1280px-2012_Lion_Gemsbokvlak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2265544"/>
      </p:ext>
    </p:extLst>
  </p:cSld>
  <p:clrMapOvr>
    <a:masterClrMapping/>
  </p:clrMapOvr>
  <mc:AlternateContent xmlns:mc="http://schemas.openxmlformats.org/markup-compatibility/2006" xmlns:p14="http://schemas.microsoft.com/office/powerpoint/2010/main">
    <mc:Choice Requires="p14">
      <p:transition spd="slow" p14:dur="2000" advTm="61583"/>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6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y-MM" sz="3600" dirty="0">
                <a:latin typeface="Pyidaungsu" panose="020B0502040204020203" pitchFamily="34" charset="0"/>
                <a:cs typeface="Pyidaungsu" panose="020B0502040204020203" pitchFamily="34" charset="0"/>
              </a:rPr>
              <a:t>သစ်တက်ကျား (ခေါ်) အင်းကျား၏နေထိုင်ကျက်စားမှု</a:t>
            </a:r>
          </a:p>
        </p:txBody>
      </p:sp>
      <p:sp>
        <p:nvSpPr>
          <p:cNvPr id="3" name="Content Placeholder 2"/>
          <p:cNvSpPr>
            <a:spLocks noGrp="1"/>
          </p:cNvSpPr>
          <p:nvPr>
            <p:ph idx="1"/>
          </p:nvPr>
        </p:nvSpPr>
        <p:spPr/>
        <p:txBody>
          <a:bodyPr/>
          <a:lstStyle/>
          <a:p>
            <a:pPr marL="0" indent="0">
              <a:buNone/>
            </a:pPr>
            <a:endParaRPr lang="en-GB" dirty="0"/>
          </a:p>
        </p:txBody>
      </p:sp>
      <p:pic>
        <p:nvPicPr>
          <p:cNvPr id="1026" name="Picture 2" descr="File:Clouded leop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5625"/>
            <a:ext cx="7620000" cy="463003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209132"/>
      </p:ext>
    </p:extLst>
  </p:cSld>
  <p:clrMapOvr>
    <a:masterClrMapping/>
  </p:clrMapOvr>
  <mc:AlternateContent xmlns:mc="http://schemas.openxmlformats.org/markup-compatibility/2006" xmlns:p14="http://schemas.microsoft.com/office/powerpoint/2010/main">
    <mc:Choice Requires="p14">
      <p:transition spd="slow" p14:dur="2000" advTm="32944"/>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ပုံစံနှင့်အကြောင်းအရာနှစ်မျိုးစလုံးအား ပဏာမစစ်ဆေးပါ</a:t>
            </a:r>
          </a:p>
        </p:txBody>
      </p:sp>
      <p:sp>
        <p:nvSpPr>
          <p:cNvPr id="3" name="Content Placeholder 2"/>
          <p:cNvSpPr>
            <a:spLocks noGrp="1"/>
          </p:cNvSpPr>
          <p:nvPr>
            <p:ph idx="1"/>
          </p:nvPr>
        </p:nvSpPr>
        <p:spPr>
          <a:xfrm>
            <a:off x="838200" y="1489659"/>
            <a:ext cx="10515600" cy="5157537"/>
          </a:xfrm>
        </p:spPr>
        <p:txBody>
          <a:bodyPr>
            <a:noAutofit/>
          </a:bodyPr>
          <a:lstStyle/>
          <a:p>
            <a:pPr marL="0" indent="0">
              <a:lnSpc>
                <a:spcPct val="150000"/>
              </a:lnSpc>
              <a:buNone/>
            </a:pPr>
            <a:r>
              <a:rPr lang="my-MM" dirty="0">
                <a:latin typeface="Pyidaungsu" panose="020B0502040204020203" pitchFamily="34" charset="0"/>
                <a:cs typeface="Pyidaungsu" panose="020B0502040204020203" pitchFamily="34" charset="0"/>
              </a:rPr>
              <a:t>မေးခွန်း : ခြင်္သေ့ကြောက်ရွံမှုက</a:t>
            </a:r>
            <a:r>
              <a:rPr lang="en-US" dirty="0">
                <a:latin typeface="Pyidaungsu" panose="020B0502040204020203" pitchFamily="34" charset="0"/>
                <a:cs typeface="Pyidaungsu" panose="020B0502040204020203" pitchFamily="34" charset="0"/>
              </a:rPr>
              <a:t> </a:t>
            </a:r>
            <a:r>
              <a:rPr lang="my-MM" dirty="0">
                <a:latin typeface="Pyidaungsu" panose="020B0502040204020203" pitchFamily="34" charset="0"/>
                <a:cs typeface="Pyidaungsu" panose="020B0502040204020203" pitchFamily="34" charset="0"/>
              </a:rPr>
              <a:t>သင်၏တစ်နေ့တာလုပ်ငန်းဆောင်တာများအား ထိခိုက်စေပါသလား? (ဥပမာ - ကျောင်းတက်ခြင်း၊ ရေခပ်ခြင်း၊ သူငယ်ချင်း သို့မဟုတ် မိဘဆွေမျိုးဆီသွားလည်ခြင်းနှင့် တခြားဆောင်ရွက်မှုများ)</a:t>
            </a:r>
          </a:p>
          <a:p>
            <a:pPr lvl="0">
              <a:lnSpc>
                <a:spcPct val="100000"/>
              </a:lnSpc>
            </a:pPr>
            <a:r>
              <a:rPr lang="my-MM" dirty="0">
                <a:latin typeface="Pyidaungsu" panose="020B0502040204020203" pitchFamily="34" charset="0"/>
                <a:cs typeface="Pyidaungsu" panose="020B0502040204020203" pitchFamily="34" charset="0"/>
              </a:rPr>
              <a:t>လုံးဝမထိခိုက်စေပါ (၁)</a:t>
            </a:r>
          </a:p>
          <a:p>
            <a:pPr lvl="0">
              <a:lnSpc>
                <a:spcPct val="100000"/>
              </a:lnSpc>
            </a:pPr>
            <a:r>
              <a:rPr lang="my-MM" dirty="0">
                <a:latin typeface="Pyidaungsu" panose="020B0502040204020203" pitchFamily="34" charset="0"/>
                <a:cs typeface="Pyidaungsu" panose="020B0502040204020203" pitchFamily="34" charset="0"/>
              </a:rPr>
              <a:t>အနည်းငယ်သာထိခိုက်စေပါသည် (၂)</a:t>
            </a:r>
          </a:p>
          <a:p>
            <a:pPr lvl="0">
              <a:lnSpc>
                <a:spcPct val="100000"/>
              </a:lnSpc>
            </a:pPr>
            <a:r>
              <a:rPr lang="my-MM" dirty="0">
                <a:latin typeface="Pyidaungsu" panose="020B0502040204020203" pitchFamily="34" charset="0"/>
                <a:cs typeface="Pyidaungsu" panose="020B0502040204020203" pitchFamily="34" charset="0"/>
              </a:rPr>
              <a:t>အတန်အသင့်ထိခိုက်စေပါသည် (၃)</a:t>
            </a:r>
          </a:p>
          <a:p>
            <a:pPr lvl="0">
              <a:lnSpc>
                <a:spcPct val="100000"/>
              </a:lnSpc>
            </a:pPr>
            <a:r>
              <a:rPr lang="my-MM" dirty="0">
                <a:latin typeface="Pyidaungsu" panose="020B0502040204020203" pitchFamily="34" charset="0"/>
                <a:cs typeface="Pyidaungsu" panose="020B0502040204020203" pitchFamily="34" charset="0"/>
              </a:rPr>
              <a:t>အပြင်းအထန်ထိခိုက်စေပါသည် (၄)</a:t>
            </a:r>
          </a:p>
          <a:p>
            <a:pPr lvl="0">
              <a:lnSpc>
                <a:spcPct val="100000"/>
              </a:lnSpc>
            </a:pPr>
            <a:r>
              <a:rPr lang="my-MM" dirty="0">
                <a:latin typeface="Pyidaungsu" panose="020B0502040204020203" pitchFamily="34" charset="0"/>
                <a:cs typeface="Pyidaungsu" panose="020B0502040204020203" pitchFamily="34" charset="0"/>
              </a:rPr>
              <a:t>အလွန်အပြင်းအထန်ထိခိုက်စေပါသည် (၅)</a:t>
            </a:r>
          </a:p>
          <a:p>
            <a:pPr marL="0" indent="0">
              <a:lnSpc>
                <a:spcPct val="100000"/>
              </a:lnSpc>
              <a:buNone/>
            </a:pPr>
            <a:endParaRPr lang="my-MM" dirty="0">
              <a:latin typeface="Pyidaungsu" panose="020B0502040204020203" pitchFamily="34" charset="0"/>
              <a:cs typeface="Pyidaungsu" panose="020B0502040204020203" pitchFamily="34" charset="0"/>
            </a:endParaRPr>
          </a:p>
        </p:txBody>
      </p:sp>
      <p:pic>
        <p:nvPicPr>
          <p:cNvPr id="5" name="Picture 2" descr="https://upload.wikimedia.org/wikipedia/commons/thumb/f/fa/2012_Lion_Gemsbokvlakte.jpg/1280px-2012_Lion_Gemsbokvlak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29760889"/>
      </p:ext>
    </p:extLst>
  </p:cSld>
  <p:clrMapOvr>
    <a:masterClrMapping/>
  </p:clrMapOvr>
  <mc:AlternateContent xmlns:mc="http://schemas.openxmlformats.org/markup-compatibility/2006" xmlns:p14="http://schemas.microsoft.com/office/powerpoint/2010/main">
    <mc:Choice Requires="p14">
      <p:transition spd="slow" p14:dur="2000" advTm="144735"/>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4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နောက်တစ်ကြိမ်ပြန်လုပ်ပါ!</a:t>
            </a:r>
          </a:p>
        </p:txBody>
      </p:sp>
      <p:pic>
        <p:nvPicPr>
          <p:cNvPr id="7" name="Content Placeholder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596896" y="1579019"/>
            <a:ext cx="6848856" cy="5136642"/>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7170127"/>
      </p:ext>
    </p:extLst>
  </p:cSld>
  <p:clrMapOvr>
    <a:masterClrMapping/>
  </p:clrMapOvr>
  <mc:AlternateContent xmlns:mc="http://schemas.openxmlformats.org/markup-compatibility/2006" xmlns:p14="http://schemas.microsoft.com/office/powerpoint/2010/main">
    <mc:Choice Requires="p14">
      <p:transition spd="slow" p14:dur="2000" advTm="14728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4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54970"/>
            <a:ext cx="10430256" cy="1754326"/>
          </a:xfrm>
          <a:prstGeom prst="rect">
            <a:avLst/>
          </a:prstGeom>
          <a:noFill/>
        </p:spPr>
        <p:txBody>
          <a:bodyPr wrap="square" rtlCol="0">
            <a:spAutoFit/>
          </a:bodyPr>
          <a:lstStyle/>
          <a:p>
            <a:pPr algn="ctr"/>
            <a:r>
              <a:rPr lang="my-MM" sz="3600" dirty="0">
                <a:latin typeface="Pyidaungsu" panose="020B0502040204020203" pitchFamily="34" charset="0"/>
                <a:cs typeface="Pyidaungsu" panose="020B0502040204020203" pitchFamily="34" charset="0"/>
              </a:rPr>
              <a:t>ကြိုတင်သိရှိကြောင်းသဘောတူညီချက်</a:t>
            </a:r>
          </a:p>
          <a:p>
            <a:endParaRPr lang="my-MM" sz="3600" dirty="0">
              <a:latin typeface="Pyidaungsu" panose="020B0502040204020203" pitchFamily="34" charset="0"/>
              <a:cs typeface="Pyidaungsu" panose="020B0502040204020203" pitchFamily="34" charset="0"/>
            </a:endParaRPr>
          </a:p>
          <a:p>
            <a:pPr algn="ctr"/>
            <a:endParaRPr lang="my-MM" sz="3600" dirty="0">
              <a:latin typeface="Pyidaungsu" panose="020B0502040204020203" pitchFamily="34" charset="0"/>
              <a:cs typeface="Pyidaungsu" panose="020B0502040204020203" pitchFamily="34" charset="0"/>
            </a:endParaRPr>
          </a:p>
        </p:txBody>
      </p:sp>
      <p:sp>
        <p:nvSpPr>
          <p:cNvPr id="3" name="Title 2"/>
          <p:cNvSpPr>
            <a:spLocks noGrp="1"/>
          </p:cNvSpPr>
          <p:nvPr>
            <p:ph type="title"/>
          </p:nvPr>
        </p:nvSpPr>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0166254"/>
      </p:ext>
    </p:extLst>
  </p:cSld>
  <p:clrMapOvr>
    <a:masterClrMapping/>
  </p:clrMapOvr>
  <mc:AlternateContent xmlns:mc="http://schemas.openxmlformats.org/markup-compatibility/2006" xmlns:p14="http://schemas.microsoft.com/office/powerpoint/2010/main">
    <mc:Choice Requires="p14">
      <p:transition spd="slow" p14:dur="2000" advTm="55647"/>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5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64" y="98963"/>
            <a:ext cx="11091672" cy="6661824"/>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a:t>
            </a:r>
            <a:r>
              <a:rPr lang="en-US" dirty="0">
                <a:latin typeface="Pyidaungsu" panose="020B0502040204020203" pitchFamily="34" charset="0"/>
                <a:cs typeface="Pyidaungsu" panose="020B0502040204020203" pitchFamily="34" charset="0"/>
              </a:rPr>
              <a:t> </a:t>
            </a:r>
            <a:r>
              <a:rPr lang="my-MM" dirty="0">
                <a:latin typeface="Pyidaungsu" panose="020B0502040204020203" pitchFamily="34" charset="0"/>
                <a:cs typeface="Pyidaungsu" panose="020B0502040204020203" pitchFamily="34" charset="0"/>
              </a:rPr>
              <a:t>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8" name="Rectangle 7">
            <a:extLst>
              <a:ext uri="{FF2B5EF4-FFF2-40B4-BE49-F238E27FC236}">
                <a16:creationId xmlns:a16="http://schemas.microsoft.com/office/drawing/2014/main" id="{C8AD3E23-BC7C-443C-A956-3299F28DB622}"/>
              </a:ext>
            </a:extLst>
          </p:cNvPr>
          <p:cNvSpPr/>
          <p:nvPr/>
        </p:nvSpPr>
        <p:spPr>
          <a:xfrm>
            <a:off x="376270" y="118233"/>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4064378"/>
      </p:ext>
    </p:extLst>
  </p:cSld>
  <p:clrMapOvr>
    <a:masterClrMapping/>
  </p:clrMapOvr>
  <mc:AlternateContent xmlns:mc="http://schemas.openxmlformats.org/markup-compatibility/2006" xmlns:p14="http://schemas.microsoft.com/office/powerpoint/2010/main">
    <mc:Choice Requires="p14">
      <p:transition spd="slow" p14:dur="2000" advTm="32992"/>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 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sp>
        <p:nvSpPr>
          <p:cNvPr id="5" name="Rectangle 4"/>
          <p:cNvSpPr/>
          <p:nvPr/>
        </p:nvSpPr>
        <p:spPr>
          <a:xfrm>
            <a:off x="311862" y="1546399"/>
            <a:ext cx="11041938" cy="820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516769"/>
      </p:ext>
    </p:extLst>
  </p:cSld>
  <p:clrMapOvr>
    <a:masterClrMapping/>
  </p:clrMapOvr>
  <mc:AlternateContent xmlns:mc="http://schemas.openxmlformats.org/markup-compatibility/2006" xmlns:p14="http://schemas.microsoft.com/office/powerpoint/2010/main">
    <mc:Choice Requires="p14">
      <p:transition spd="slow" p14:dur="2000" advTm="1711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 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sp>
        <p:nvSpPr>
          <p:cNvPr id="5" name="Rectangle 4"/>
          <p:cNvSpPr/>
          <p:nvPr/>
        </p:nvSpPr>
        <p:spPr>
          <a:xfrm>
            <a:off x="215900" y="2213524"/>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3239530"/>
      </p:ext>
    </p:extLst>
  </p:cSld>
  <p:clrMapOvr>
    <a:masterClrMapping/>
  </p:clrMapOvr>
  <mc:AlternateContent xmlns:mc="http://schemas.openxmlformats.org/markup-compatibility/2006" xmlns:p14="http://schemas.microsoft.com/office/powerpoint/2010/main">
    <mc:Choice Requires="p14">
      <p:transition spd="slow" p14:dur="2000" advTm="22368"/>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2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 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sp>
        <p:nvSpPr>
          <p:cNvPr id="5" name="Rectangle 4"/>
          <p:cNvSpPr/>
          <p:nvPr/>
        </p:nvSpPr>
        <p:spPr>
          <a:xfrm>
            <a:off x="531876" y="3134134"/>
            <a:ext cx="11109960" cy="1259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8238013"/>
      </p:ext>
    </p:extLst>
  </p:cSld>
  <p:clrMapOvr>
    <a:masterClrMapping/>
  </p:clrMapOvr>
  <mc:AlternateContent xmlns:mc="http://schemas.openxmlformats.org/markup-compatibility/2006" xmlns:p14="http://schemas.microsoft.com/office/powerpoint/2010/main">
    <mc:Choice Requires="p14">
      <p:transition spd="slow" p14:dur="2000" advTm="14672"/>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 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sp>
        <p:nvSpPr>
          <p:cNvPr id="5" name="Rectangle 4"/>
          <p:cNvSpPr/>
          <p:nvPr/>
        </p:nvSpPr>
        <p:spPr>
          <a:xfrm>
            <a:off x="459740" y="4432567"/>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97265351"/>
      </p:ext>
    </p:extLst>
  </p:cSld>
  <p:clrMapOvr>
    <a:masterClrMapping/>
  </p:clrMapOvr>
  <mc:AlternateContent xmlns:mc="http://schemas.openxmlformats.org/markup-compatibility/2006" xmlns:p14="http://schemas.microsoft.com/office/powerpoint/2010/main">
    <mc:Choice Requires="p14">
      <p:transition spd="slow" p14:dur="2000" advTm="1715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550164" y="98963"/>
            <a:ext cx="11091672" cy="6533583"/>
          </a:xfrm>
          <a:prstGeom prst="rect">
            <a:avLst/>
          </a:prstGeom>
        </p:spPr>
        <p:txBody>
          <a:bodyPr wrap="square">
            <a:spAutoFit/>
          </a:bodyPr>
          <a:lstStyle/>
          <a:p>
            <a:pPr>
              <a:lnSpc>
                <a:spcPct val="115000"/>
              </a:lnSpc>
              <a:spcAft>
                <a:spcPts val="1000"/>
              </a:spcAft>
            </a:pPr>
            <a:r>
              <a:rPr lang="my-MM" dirty="0">
                <a:latin typeface="Pyidaungsu" panose="020B0502040204020203" pitchFamily="34" charset="0"/>
                <a:cs typeface="Pyidaungsu" panose="020B0502040204020203" pitchFamily="34" charset="0"/>
              </a:rPr>
              <a:t>မင်္ဂလာပါ ကျွန်ုပ်နာမည်က XYZ ပါ။ ကျွန်ုပ်ပြုလုပ်နေတဲ့သုတေသနစစ်တမ်းမှာ ပါဝင်ချင်ပါသလားသိချင်ပါတယ်။ ကျွန်ုပ်က လက်ရှိ XYZ တက္ကသိုလ်ရဲ့ XYZ ဌာနမှာ ပါရဂူဘွဲ့တက်ရောက်လျက်ရှိပါတယ်။ ကျွန်ုပ်၏သုတေသနရည်ရွယ်ချက်က XYZ အကြောင်းကို ပိုမိုလေ့လာဖို့ပါ။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ပါဝင်မည်ဆိုပါက အောက်ပါ XYZ အခြေအနေများအား သိရှိရန်လိုအပ်ပါတယ်။</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ဤစစ်တမ်းသည် အမည်မဖော်ထားသည့်စစ်တမ်းဖြစ်ပါသည်။ သင်က ဖော်ပြပေးရန်တောင်းဆိုသည်မှလွဲ၍ သင့်အမည်အား မည့်သည့်နေရာတွင်မျှ အသုံးမပြုပါ။</a:t>
            </a:r>
          </a:p>
          <a:p>
            <a:pPr>
              <a:lnSpc>
                <a:spcPct val="115000"/>
              </a:lnSpc>
              <a:spcAft>
                <a:spcPts val="1000"/>
              </a:spcAft>
            </a:pPr>
            <a:r>
              <a:rPr lang="my-MM" dirty="0">
                <a:latin typeface="Pyidaungsu" panose="020B0502040204020203" pitchFamily="34" charset="0"/>
                <a:cs typeface="Pyidaungsu" panose="020B0502040204020203" pitchFamily="34" charset="0"/>
              </a:rPr>
              <a:t>ပါဝင်ဖြေဆိုမှုသည် မိမိသဘောဆန္ဒအလျောက်သာဖြစ်၍ မည်သည့်အကြောင်းပြချက် မကောင်းသည့်အကျိုးသက်ရောက်မှုမျှမရှိဘဲ အချိန်မရွေးရပ်တန့်နိုင်ပါတယ်။ </a:t>
            </a:r>
          </a:p>
          <a:p>
            <a:pPr>
              <a:lnSpc>
                <a:spcPct val="115000"/>
              </a:lnSpc>
              <a:spcAft>
                <a:spcPts val="1000"/>
              </a:spcAft>
            </a:pPr>
            <a:r>
              <a:rPr lang="my-MM" dirty="0">
                <a:latin typeface="Pyidaungsu" panose="020B0502040204020203" pitchFamily="34" charset="0"/>
                <a:cs typeface="Pyidaungsu" panose="020B0502040204020203" pitchFamily="34" charset="0"/>
              </a:rPr>
              <a:t>သင်၏ခွင့်ပြုချက်ဖြင့် သင်၏အတွေးအမြင်အား အတိအကျမှတ်တမ်းယူနိုင်ရန် ယခုစကားဝိုင်းအား အသံဖိုင်ယူထားချင်ပါတယ်။ သို့မဟုတ် မှတ်စုထဲမှာလည်း ရေးမှတ်ထားနိုင်ပါတယ်။ မည်သည့်နည်းလမ်းကို ပိုနှစ်သက်ပါသလဲ? သင်၏ဖြေဆိုမှုအချက်အလက်များအား ပိုမိုသေချာရှင်းလင်းစေရန် နောက်တစ်ကြိမ်ထပ်မံဆက်သွယ်ရန် ခွင့်ပြုပါက ထပ်မံဆက်သွယ်ချင်ပါတယ်။ ယင်းအတွက် အချိန်ပေးနိုင်မည်ဆိုပါက မေးခွန်းအနည်းငယ်ထပ်မံမေးချင်ပါတယ်။</a:t>
            </a:r>
          </a:p>
          <a:p>
            <a:pPr>
              <a:lnSpc>
                <a:spcPct val="115000"/>
              </a:lnSpc>
              <a:spcAft>
                <a:spcPts val="1000"/>
              </a:spcAft>
            </a:pPr>
            <a:r>
              <a:rPr lang="my-MM" dirty="0">
                <a:latin typeface="Pyidaungsu" panose="020B0502040204020203" pitchFamily="34" charset="0"/>
                <a:cs typeface="Pyidaungsu" panose="020B0502040204020203" pitchFamily="34" charset="0"/>
              </a:rPr>
              <a:t>ဤပရောဂျက်တွင်ပါဝင်ရန်သဘောတူပါက ယခုသုတေသနစစ်တမ်းသည် ကျွန်ုပ်စာတမ်း၏ တစ်စိတ်တစ်ဒေသအဖြစ် ပါဝင်မှာဖြစ်ပါတယ်။  </a:t>
            </a:r>
          </a:p>
          <a:p>
            <a:pPr>
              <a:lnSpc>
                <a:spcPct val="115000"/>
              </a:lnSpc>
              <a:spcAft>
                <a:spcPts val="1000"/>
              </a:spcAft>
            </a:pPr>
            <a:r>
              <a:rPr lang="my-MM" dirty="0">
                <a:latin typeface="Pyidaungsu" panose="020B0502040204020203" pitchFamily="34" charset="0"/>
                <a:cs typeface="Pyidaungsu" panose="020B0502040204020203" pitchFamily="34" charset="0"/>
              </a:rPr>
              <a:t>ယခုသုတေသနစစ်တမ်းကို ပညာရေးဂျာနယ်ဆောင်းပါးတွင်လည်း ထုတ်ဝေကောင်းထုတ်ဝေနိုင်ပါသည်။</a:t>
            </a:r>
          </a:p>
          <a:p>
            <a:pPr>
              <a:lnSpc>
                <a:spcPct val="115000"/>
              </a:lnSpc>
              <a:spcAft>
                <a:spcPts val="1000"/>
              </a:spcAft>
            </a:pPr>
            <a:r>
              <a:rPr lang="my-MM" dirty="0">
                <a:latin typeface="Pyidaungsu" panose="020B0502040204020203" pitchFamily="34" charset="0"/>
                <a:cs typeface="Pyidaungsu" panose="020B0502040204020203" pitchFamily="34" charset="0"/>
              </a:rPr>
              <a:t>မေးစရာရှိပါသလား? </a:t>
            </a:r>
            <a:endParaRPr lang="my-MM" dirty="0">
              <a:latin typeface="Pyidaungsu" panose="020B0502040204020203" pitchFamily="34" charset="0"/>
              <a:ea typeface="Calibri" panose="020F0502020204030204" pitchFamily="34" charset="0"/>
              <a:cs typeface="Pyidaungsu" panose="020B0502040204020203" pitchFamily="34" charset="0"/>
            </a:endParaRPr>
          </a:p>
          <a:p>
            <a:pPr>
              <a:lnSpc>
                <a:spcPct val="115000"/>
              </a:lnSpc>
              <a:spcAft>
                <a:spcPts val="1000"/>
              </a:spcAft>
            </a:pPr>
            <a:r>
              <a:rPr lang="my-MM" dirty="0">
                <a:latin typeface="Pyidaungsu" panose="020B0502040204020203" pitchFamily="34" charset="0"/>
                <a:cs typeface="Pyidaungsu" panose="020B0502040204020203" pitchFamily="34" charset="0"/>
              </a:rPr>
              <a:t>ပါဝင်ဖြေဆိုရန် လက်ခံပါသလား?</a:t>
            </a:r>
            <a:endParaRPr lang="my-MM" dirty="0">
              <a:effectLst/>
              <a:latin typeface="Pyidaungsu" panose="020B0502040204020203" pitchFamily="34" charset="0"/>
              <a:ea typeface="Calibri" panose="020F0502020204030204" pitchFamily="34" charset="0"/>
              <a:cs typeface="Pyidaungsu" panose="020B0502040204020203" pitchFamily="34" charset="0"/>
            </a:endParaRPr>
          </a:p>
        </p:txBody>
      </p:sp>
      <p:sp>
        <p:nvSpPr>
          <p:cNvPr id="5" name="Rectangle 4"/>
          <p:cNvSpPr/>
          <p:nvPr/>
        </p:nvSpPr>
        <p:spPr>
          <a:xfrm>
            <a:off x="459740" y="5690714"/>
            <a:ext cx="11109960" cy="941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324715"/>
      </p:ext>
    </p:extLst>
  </p:cSld>
  <p:clrMapOvr>
    <a:masterClrMapping/>
  </p:clrMapOvr>
  <mc:AlternateContent xmlns:mc="http://schemas.openxmlformats.org/markup-compatibility/2006" xmlns:p14="http://schemas.microsoft.com/office/powerpoint/2010/main">
    <mc:Choice Requires="p14">
      <p:transition spd="slow" p14:dur="2000" advTm="1300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အနှစ်ချုပ် </a:t>
            </a:r>
          </a:p>
        </p:txBody>
      </p:sp>
      <p:sp>
        <p:nvSpPr>
          <p:cNvPr id="3" name="Content Placeholder 2"/>
          <p:cNvSpPr>
            <a:spLocks noGrp="1"/>
          </p:cNvSpPr>
          <p:nvPr>
            <p:ph idx="1"/>
          </p:nvPr>
        </p:nvSpPr>
        <p:spPr/>
        <p:txBody>
          <a:bodyPr>
            <a:normAutofit lnSpcReduction="10000"/>
          </a:bodyPr>
          <a:lstStyle/>
          <a:p>
            <a:pPr>
              <a:lnSpc>
                <a:spcPct val="150000"/>
              </a:lnSpc>
            </a:pPr>
            <a:r>
              <a:rPr lang="my-MM" dirty="0">
                <a:latin typeface="Pyidaungsu" panose="020B0502040204020203" pitchFamily="34" charset="0"/>
                <a:cs typeface="Pyidaungsu" panose="020B0502040204020203" pitchFamily="34" charset="0"/>
              </a:rPr>
              <a:t>ပမာဏအခြေပြုစစ်တမ်းများဖြင့် အကြောင်းအရာမျိုးစုံကိုလေ့လာနိုင်</a:t>
            </a:r>
          </a:p>
          <a:p>
            <a:pPr>
              <a:lnSpc>
                <a:spcPct val="150000"/>
              </a:lnSpc>
              <a:buFontTx/>
              <a:buChar char="-"/>
            </a:pPr>
            <a:r>
              <a:rPr lang="my-MM" dirty="0">
                <a:latin typeface="Pyidaungsu" panose="020B0502040204020203" pitchFamily="34" charset="0"/>
                <a:cs typeface="Pyidaungsu" panose="020B0502040204020203" pitchFamily="34" charset="0"/>
              </a:rPr>
              <a:t>ဥပမာ - သာယာချမ်းမြေ့မှု၊ ဦးစားပေးလိုလားချက်များအားတိုင်းတာခြင်း </a:t>
            </a:r>
          </a:p>
          <a:p>
            <a:pPr>
              <a:lnSpc>
                <a:spcPct val="150000"/>
              </a:lnSpc>
            </a:pPr>
            <a:r>
              <a:rPr lang="my-MM" dirty="0">
                <a:latin typeface="Pyidaungsu" panose="020B0502040204020203" pitchFamily="34" charset="0"/>
                <a:cs typeface="Pyidaungsu" panose="020B0502040204020203" pitchFamily="34" charset="0"/>
              </a:rPr>
              <a:t>အရေးကြီးအဆင့်များစွာရှိ :</a:t>
            </a:r>
          </a:p>
          <a:p>
            <a:pPr>
              <a:lnSpc>
                <a:spcPct val="150000"/>
              </a:lnSpc>
              <a:buFontTx/>
              <a:buChar char="-"/>
            </a:pPr>
            <a:r>
              <a:rPr lang="my-MM" dirty="0">
                <a:latin typeface="Pyidaungsu" panose="020B0502040204020203" pitchFamily="34" charset="0"/>
                <a:cs typeface="Pyidaungsu" panose="020B0502040204020203" pitchFamily="34" charset="0"/>
              </a:rPr>
              <a:t>ဝိသေသအခြေပြုမေးမြန်းခြင်း </a:t>
            </a:r>
          </a:p>
          <a:p>
            <a:pPr>
              <a:lnSpc>
                <a:spcPct val="150000"/>
              </a:lnSpc>
              <a:buFontTx/>
              <a:buChar char="-"/>
            </a:pPr>
            <a:r>
              <a:rPr lang="my-MM" dirty="0">
                <a:latin typeface="Pyidaungsu" panose="020B0502040204020203" pitchFamily="34" charset="0"/>
                <a:cs typeface="Pyidaungsu" panose="020B0502040204020203" pitchFamily="34" charset="0"/>
              </a:rPr>
              <a:t>ပဏာမစစ်တမ်းကောက်ယူခြင်း </a:t>
            </a:r>
          </a:p>
          <a:p>
            <a:pPr>
              <a:lnSpc>
                <a:spcPct val="150000"/>
              </a:lnSpc>
              <a:buFontTx/>
              <a:buChar char="-"/>
            </a:pPr>
            <a:r>
              <a:rPr lang="my-MM" dirty="0">
                <a:latin typeface="Pyidaungsu" panose="020B0502040204020203" pitchFamily="34" charset="0"/>
                <a:cs typeface="Pyidaungsu" panose="020B0502040204020203" pitchFamily="34" charset="0"/>
              </a:rPr>
              <a:t>ကြိုတင်သိရှိကြောင်းသဘောတူညီချက်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240231"/>
      </p:ext>
    </p:extLst>
  </p:cSld>
  <p:clrMapOvr>
    <a:masterClrMapping/>
  </p:clrMapOvr>
  <mc:AlternateContent xmlns:mc="http://schemas.openxmlformats.org/markup-compatibility/2006" xmlns:p14="http://schemas.microsoft.com/office/powerpoint/2010/main">
    <mc:Choice Requires="p14">
      <p:transition spd="slow" p14:dur="2000" advTm="68912"/>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6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A7A4CA-5A7C-4BDB-BE56-930ECB229DD2}"/>
              </a:ext>
            </a:extLst>
          </p:cNvPr>
          <p:cNvSpPr>
            <a:spLocks noGrp="1"/>
          </p:cNvSpPr>
          <p:nvPr>
            <p:ph type="ftr" sz="quarter" idx="11"/>
          </p:nvPr>
        </p:nvSpPr>
        <p:spPr>
          <a:xfrm>
            <a:off x="8506983" y="6492875"/>
            <a:ext cx="4114800" cy="365125"/>
          </a:xfrm>
        </p:spPr>
        <p:txBody>
          <a:bodyPr/>
          <a:lstStyle/>
          <a:p>
            <a:r>
              <a:rPr lang="my-MM"/>
              <a:t>မြန်မာနိုင်ငံမှတွေ့ဆုံမှု ၂၈ ရက်နေ့ နိုဝင်ဘာ - ၁ ရက်နေ့ ဒီဇင်ဘာ ၂၀၁၇ ခုနှစ်</a:t>
            </a:r>
          </a:p>
        </p:txBody>
      </p:sp>
      <p:sp>
        <p:nvSpPr>
          <p:cNvPr id="9" name="TextBox 8">
            <a:extLst>
              <a:ext uri="{FF2B5EF4-FFF2-40B4-BE49-F238E27FC236}">
                <a16:creationId xmlns:a16="http://schemas.microsoft.com/office/drawing/2014/main" id="{DD7332E0-4831-4FE4-BE4F-783F06D9F16B}"/>
              </a:ext>
            </a:extLst>
          </p:cNvPr>
          <p:cNvSpPr txBox="1"/>
          <p:nvPr/>
        </p:nvSpPr>
        <p:spPr>
          <a:xfrm>
            <a:off x="-132325" y="290619"/>
            <a:ext cx="3180325" cy="830997"/>
          </a:xfrm>
          <a:prstGeom prst="rect">
            <a:avLst/>
          </a:prstGeom>
          <a:noFill/>
        </p:spPr>
        <p:txBody>
          <a:bodyPr wrap="square" rtlCol="0">
            <a:spAutoFit/>
          </a:bodyPr>
          <a:lstStyle/>
          <a:p>
            <a:pPr algn="ctr"/>
            <a:r>
              <a:rPr lang="my-MM" sz="2400" b="1" dirty="0">
                <a:solidFill>
                  <a:schemeClr val="bg1"/>
                </a:solidFill>
                <a:latin typeface="Century Gothic" panose="020B0502020202020204" pitchFamily="34" charset="0"/>
              </a:rPr>
              <a:t>ဇီဝမိတ္တဖြစ်မှုပြမြေပုံ</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132"/>
          <a:stretch/>
        </p:blipFill>
        <p:spPr>
          <a:xfrm>
            <a:off x="0" y="0"/>
            <a:ext cx="11707368" cy="6858000"/>
          </a:xfrm>
          <a:prstGeom prst="rect">
            <a:avLst/>
          </a:prstGeom>
        </p:spPr>
      </p:pic>
      <p:sp>
        <p:nvSpPr>
          <p:cNvPr id="2" name="TextBox 1"/>
          <p:cNvSpPr txBox="1"/>
          <p:nvPr/>
        </p:nvSpPr>
        <p:spPr>
          <a:xfrm>
            <a:off x="484632" y="6295691"/>
            <a:ext cx="4242816" cy="369332"/>
          </a:xfrm>
          <a:prstGeom prst="rect">
            <a:avLst/>
          </a:prstGeom>
          <a:noFill/>
        </p:spPr>
        <p:txBody>
          <a:bodyPr wrap="square" rtlCol="0">
            <a:spAutoFit/>
          </a:bodyPr>
          <a:lstStyle/>
          <a:p>
            <a:r>
              <a:rPr lang="my-MM" dirty="0">
                <a:latin typeface="Pyidaungsu" panose="020B0502040204020203" pitchFamily="34" charset="0"/>
                <a:cs typeface="Pyidaungsu" panose="020B0502040204020203" pitchFamily="34" charset="0"/>
              </a:rPr>
              <a:t>ပုံ - Zaneta Kaszta, WildCRU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9471526"/>
      </p:ext>
    </p:extLst>
  </p:cSld>
  <p:clrMapOvr>
    <a:masterClrMapping/>
  </p:clrMapOvr>
  <mc:AlternateContent xmlns:mc="http://schemas.openxmlformats.org/markup-compatibility/2006" xmlns:p14="http://schemas.microsoft.com/office/powerpoint/2010/main">
    <mc:Choice Requires="p14">
      <p:transition spd="slow" p14:dur="2000" advTm="43745"/>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4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Pyidaungsu" panose="020B0502040204020203" pitchFamily="34" charset="0"/>
                <a:cs typeface="Pyidaungsu" panose="020B0502040204020203" pitchFamily="34" charset="0"/>
              </a:rPr>
              <a:t>ကျေးဇူးတင်ပါတယ်! </a:t>
            </a:r>
          </a:p>
        </p:txBody>
      </p:sp>
      <p:pic>
        <p:nvPicPr>
          <p:cNvPr id="4" name="Picture 3" descr="https://res.cloudinary.com/dwccfildc/c_limit,w_760/v1503657575/ndorms/turnkeyimage/632e7fa52aff4c59aa7d8e7e6567e074/image.jpg"/>
          <p:cNvPicPr>
            <a:picLocks noChangeAspect="1" noChangeArrowheads="1"/>
          </p:cNvPicPr>
          <p:nvPr/>
        </p:nvPicPr>
        <p:blipFill rotWithShape="1">
          <a:blip r:embed="rId5">
            <a:extLst>
              <a:ext uri="{28A0092B-C50C-407E-A947-70E740481C1C}">
                <a14:useLocalDpi xmlns:a14="http://schemas.microsoft.com/office/drawing/2010/main" val="0"/>
              </a:ext>
            </a:extLst>
          </a:blip>
          <a:srcRect t="26588" b="47037"/>
          <a:stretch/>
        </p:blipFill>
        <p:spPr bwMode="auto">
          <a:xfrm>
            <a:off x="1" y="5357495"/>
            <a:ext cx="12191999" cy="11861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GB" dirty="0"/>
          </a:p>
        </p:txBody>
      </p:sp>
      <p:sp>
        <p:nvSpPr>
          <p:cNvPr id="6" name="TextBox 5"/>
          <p:cNvSpPr txBox="1"/>
          <p:nvPr/>
        </p:nvSpPr>
        <p:spPr>
          <a:xfrm>
            <a:off x="2177265" y="3745230"/>
            <a:ext cx="3918735" cy="1477328"/>
          </a:xfrm>
          <a:prstGeom prst="rect">
            <a:avLst/>
          </a:prstGeom>
          <a:noFill/>
        </p:spPr>
        <p:txBody>
          <a:bodyPr wrap="square" rtlCol="0">
            <a:spAutoFit/>
          </a:bodyPr>
          <a:lstStyle/>
          <a:p>
            <a:r>
              <a:rPr lang="my-MM" dirty="0">
                <a:latin typeface="Pyidaungsu" panose="020B0502040204020203" pitchFamily="34" charset="0"/>
                <a:cs typeface="Pyidaungsu" panose="020B0502040204020203" pitchFamily="34" charset="0"/>
              </a:rPr>
              <a:t>ဆက်သွယ်ရန်လိပ်စာအပြည့်အစုံ :</a:t>
            </a:r>
          </a:p>
          <a:p>
            <a:r>
              <a:rPr lang="my-MM" dirty="0">
                <a:latin typeface="Pyidaungsu" panose="020B0502040204020203" pitchFamily="34" charset="0"/>
                <a:cs typeface="Pyidaungsu" panose="020B0502040204020203" pitchFamily="34" charset="0"/>
              </a:rPr>
              <a:t>Email: kimsjacobsen@gmail.com</a:t>
            </a:r>
          </a:p>
          <a:p>
            <a:r>
              <a:rPr lang="my-MM" dirty="0">
                <a:latin typeface="Pyidaungsu" panose="020B0502040204020203" pitchFamily="34" charset="0"/>
                <a:cs typeface="Pyidaungsu" panose="020B0502040204020203" pitchFamily="34" charset="0"/>
              </a:rPr>
              <a:t>Twitter: kimsjacobsen</a:t>
            </a:r>
          </a:p>
          <a:p>
            <a:r>
              <a:rPr lang="my-MM" dirty="0">
                <a:latin typeface="Pyidaungsu" panose="020B0502040204020203" pitchFamily="34" charset="0"/>
                <a:cs typeface="Pyidaungsu" panose="020B0502040204020203" pitchFamily="34" charset="0"/>
              </a:rPr>
              <a:t>LinkedIn: Kim Solve Jacobsen</a:t>
            </a:r>
            <a:br>
              <a:rPr dirty="0">
                <a:latin typeface="Pyidaungsu" panose="020B0502040204020203" pitchFamily="34" charset="0"/>
                <a:cs typeface="Pyidaungsu" panose="020B0502040204020203" pitchFamily="34" charset="0"/>
              </a:rPr>
            </a:br>
            <a:endParaRPr lang="my-MM" dirty="0">
              <a:latin typeface="Pyidaungsu" panose="020B0502040204020203" pitchFamily="34" charset="0"/>
              <a:cs typeface="Pyidaungsu" panose="020B0502040204020203" pitchFamily="34" charset="0"/>
            </a:endParaRPr>
          </a:p>
        </p:txBody>
      </p:sp>
      <p:pic>
        <p:nvPicPr>
          <p:cNvPr id="7" name="Picture 10" descr="2256_ox_brand_blue_p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4272" y="3845537"/>
            <a:ext cx="962993" cy="96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6859912"/>
      </p:ext>
    </p:extLst>
  </p:cSld>
  <p:clrMapOvr>
    <a:masterClrMapping/>
  </p:clrMapOvr>
  <mc:AlternateContent xmlns:mc="http://schemas.openxmlformats.org/markup-compatibility/2006" xmlns:p14="http://schemas.microsoft.com/office/powerpoint/2010/main">
    <mc:Choice Requires="p14">
      <p:transition spd="slow" p14:dur="2000" advTm="7984"/>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y-MM" sz="4000" dirty="0">
                <a:latin typeface="Pyidaungsu" panose="020B0502040204020203" pitchFamily="34" charset="0"/>
                <a:cs typeface="Pyidaungsu" panose="020B0502040204020203" pitchFamily="34" charset="0"/>
              </a:rPr>
              <a:t>ပတ်ဝန်းကျင်ထိန်းသိမ်းရေးပဋိပက္ခများ</a:t>
            </a:r>
          </a:p>
        </p:txBody>
      </p:sp>
      <p:pic>
        <p:nvPicPr>
          <p:cNvPr id="6146" name="Picture 2" descr="http://sciencenordic.com/sites/default/files/imagecache/620x/ulvemotst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032" y="1532840"/>
            <a:ext cx="7615555" cy="50852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4490022"/>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my-MM" dirty="0">
                <a:latin typeface="Pyidaungsu" panose="020B0502040204020203" pitchFamily="34" charset="0"/>
                <a:cs typeface="Pyidaungsu" panose="020B0502040204020203" pitchFamily="34" charset="0"/>
              </a:rPr>
              <a:t>ထိခိုက်မှုကြုံတွေ့ရသည့်အဖွဲ့အစည်း၏အမြင်ကို လေ့လာရန်လိုအပ်သည်</a:t>
            </a:r>
          </a:p>
          <a:p>
            <a:pPr marL="0" indent="0">
              <a:buNone/>
            </a:pPr>
            <a:endParaRPr lang="my-MM" dirty="0">
              <a:latin typeface="Pyidaungsu" panose="020B0502040204020203" pitchFamily="34" charset="0"/>
              <a:cs typeface="Pyidaungsu" panose="020B0502040204020203" pitchFamily="34" charset="0"/>
            </a:endParaRPr>
          </a:p>
          <a:p>
            <a:pPr marL="0" indent="0" algn="ctr">
              <a:buNone/>
            </a:pPr>
            <a:endParaRPr lang="my-MM" sz="5400" b="1" dirty="0">
              <a:latin typeface="Pyidaungsu" panose="020B0502040204020203" pitchFamily="34" charset="0"/>
              <a:cs typeface="Pyidaungsu" panose="020B0502040204020203" pitchFamily="34" charset="0"/>
            </a:endParaRPr>
          </a:p>
          <a:p>
            <a:pPr marL="0" indent="0" algn="ctr">
              <a:buNone/>
            </a:pPr>
            <a:r>
              <a:rPr lang="my-MM" sz="5400" b="1" dirty="0">
                <a:latin typeface="Pyidaungsu" panose="020B0502040204020203" pitchFamily="34" charset="0"/>
                <a:cs typeface="Pyidaungsu" panose="020B0502040204020203" pitchFamily="34" charset="0"/>
              </a:rPr>
              <a:t>ဒါပေမဲ့ ဘယ်လိုမျိုးလဲ?</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4318890"/>
      </p:ext>
    </p:extLst>
  </p:cSld>
  <p:clrMapOvr>
    <a:masterClrMapping/>
  </p:clrMapOvr>
  <mc:AlternateContent xmlns:mc="http://schemas.openxmlformats.org/markup-compatibility/2006" xmlns:p14="http://schemas.microsoft.com/office/powerpoint/2010/main">
    <mc:Choice Requires="p14">
      <p:transition spd="slow" p14:dur="2000" advTm="596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my-MM" dirty="0">
                <a:latin typeface="Pyidaungsu" panose="020B0502040204020203" pitchFamily="34" charset="0"/>
                <a:cs typeface="Pyidaungsu" panose="020B0502040204020203" pitchFamily="34" charset="0"/>
              </a:rPr>
              <a:t>စစ်တမ်းများ!</a:t>
            </a:r>
          </a:p>
        </p:txBody>
      </p:sp>
      <p:sp>
        <p:nvSpPr>
          <p:cNvPr id="3" name="Content Placeholder 2"/>
          <p:cNvSpPr>
            <a:spLocks noGrp="1"/>
          </p:cNvSpPr>
          <p:nvPr>
            <p:ph idx="1"/>
          </p:nvPr>
        </p:nvSpPr>
        <p:spPr/>
        <p:txBody>
          <a:bodyPr/>
          <a:lstStyle/>
          <a:p>
            <a:endParaRPr lang="en-GB"/>
          </a:p>
        </p:txBody>
      </p:sp>
      <p:pic>
        <p:nvPicPr>
          <p:cNvPr id="7170" name="Picture 2" descr="Image result for 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825625"/>
            <a:ext cx="9048750" cy="45910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3543032"/>
      </p:ext>
    </p:extLst>
  </p:cSld>
  <p:clrMapOvr>
    <a:masterClrMapping/>
  </p:clrMapOvr>
  <mc:AlternateContent xmlns:mc="http://schemas.openxmlformats.org/markup-compatibility/2006" xmlns:p14="http://schemas.microsoft.com/office/powerpoint/2010/main">
    <mc:Choice Requires="p14">
      <p:transition spd="slow" p14:dur="2000" advTm="3328"/>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y-MM" dirty="0">
                <a:latin typeface="Pyidaungsu" panose="020B0502040204020203" pitchFamily="34" charset="0"/>
                <a:cs typeface="Pyidaungsu" panose="020B0502040204020203" pitchFamily="34" charset="0"/>
              </a:rPr>
              <a:t>ချပ်သင်းတောရိုင်းတိရစ္ဆာန်ဘေးမဲ့တော </a:t>
            </a:r>
          </a:p>
        </p:txBody>
      </p:sp>
      <p:sp>
        <p:nvSpPr>
          <p:cNvPr id="3" name="Content Placeholder 2"/>
          <p:cNvSpPr>
            <a:spLocks noGrp="1"/>
          </p:cNvSpPr>
          <p:nvPr>
            <p:ph idx="1"/>
          </p:nvPr>
        </p:nvSpPr>
        <p:spPr/>
        <p:txBody>
          <a:bodyPr/>
          <a:lstStyle/>
          <a:p>
            <a:endParaRPr lang="en-GB" dirty="0"/>
          </a:p>
          <a:p>
            <a:endParaRPr lang="en-GB" dirty="0"/>
          </a:p>
        </p:txBody>
      </p:sp>
      <p:sp>
        <p:nvSpPr>
          <p:cNvPr id="4" name="TextBox 3"/>
          <p:cNvSpPr txBox="1"/>
          <p:nvPr/>
        </p:nvSpPr>
        <p:spPr>
          <a:xfrm>
            <a:off x="3296490" y="6307841"/>
            <a:ext cx="8686800" cy="461665"/>
          </a:xfrm>
          <a:prstGeom prst="rect">
            <a:avLst/>
          </a:prstGeom>
          <a:noFill/>
        </p:spPr>
        <p:txBody>
          <a:bodyPr wrap="square" rtlCol="0">
            <a:spAutoFit/>
          </a:bodyPr>
          <a:lstStyle/>
          <a:p>
            <a:r>
              <a:rPr lang="my-MM" sz="1200" dirty="0">
                <a:latin typeface="Pyidaungsu" panose="020B0502040204020203" pitchFamily="34" charset="0"/>
                <a:cs typeface="Pyidaungsu" panose="020B0502040204020203" pitchFamily="34" charset="0"/>
              </a:rPr>
              <a:t>Allendorf, T.D., Aung, M. and Songer, M., 2012. မြန်မာနိုင်ငံ ချပ်သင်းတောရိုင်းတိရစ္ဆာန်ဘေးမဲ့တောအတွင်း ဒေသခံလူထုနှင့်ဆက်ဆံရေးကောင်းမွန်ရန် ဒေသခံများ၏အမြင်များအားအသုံးချခြင်း </a:t>
            </a:r>
            <a:r>
              <a:rPr lang="my-MM" sz="1200" i="1" dirty="0">
                <a:latin typeface="Pyidaungsu" panose="020B0502040204020203" pitchFamily="34" charset="0"/>
                <a:cs typeface="Pyidaungsu" panose="020B0502040204020203" pitchFamily="34" charset="0"/>
              </a:rPr>
              <a:t>Journal of environmental management</a:t>
            </a:r>
            <a:r>
              <a:rPr lang="my-MM" sz="1200" dirty="0">
                <a:latin typeface="Pyidaungsu" panose="020B0502040204020203" pitchFamily="34" charset="0"/>
                <a:cs typeface="Pyidaungsu" panose="020B0502040204020203" pitchFamily="34" charset="0"/>
              </a:rPr>
              <a:t>, </a:t>
            </a:r>
            <a:r>
              <a:rPr lang="my-MM" sz="1200" i="1" dirty="0">
                <a:latin typeface="Pyidaungsu" panose="020B0502040204020203" pitchFamily="34" charset="0"/>
                <a:cs typeface="Pyidaungsu" panose="020B0502040204020203" pitchFamily="34" charset="0"/>
              </a:rPr>
              <a:t>99</a:t>
            </a:r>
            <a:r>
              <a:rPr lang="my-MM" sz="1200" dirty="0">
                <a:latin typeface="Pyidaungsu" panose="020B0502040204020203" pitchFamily="34" charset="0"/>
                <a:cs typeface="Pyidaungsu" panose="020B0502040204020203" pitchFamily="34" charset="0"/>
              </a:rPr>
              <a:t>, pp.36-43.</a:t>
            </a:r>
          </a:p>
        </p:txBody>
      </p:sp>
      <p:pic>
        <p:nvPicPr>
          <p:cNvPr id="7" name="Picture 6"/>
          <p:cNvPicPr/>
          <p:nvPr/>
        </p:nvPicPr>
        <p:blipFill rotWithShape="1">
          <a:blip r:embed="rId4"/>
          <a:srcRect l="33459" t="13984" r="15466" b="10577"/>
          <a:stretch/>
        </p:blipFill>
        <p:spPr bwMode="auto">
          <a:xfrm>
            <a:off x="2667786" y="1470581"/>
            <a:ext cx="6353666" cy="4841319"/>
          </a:xfrm>
          <a:prstGeom prst="rect">
            <a:avLst/>
          </a:prstGeom>
          <a:ln>
            <a:noFill/>
          </a:ln>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4225922"/>
      </p:ext>
    </p:extLst>
  </p:cSld>
  <p:clrMapOvr>
    <a:masterClrMapping/>
  </p:clrMapOvr>
  <mc:AlternateContent xmlns:mc="http://schemas.openxmlformats.org/markup-compatibility/2006" xmlns:p14="http://schemas.microsoft.com/office/powerpoint/2010/main">
    <mc:Choice Requires="p14">
      <p:transition spd="slow" p14:dur="2000" advTm="6051"/>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91389"/>
            <a:ext cx="10515600" cy="430403"/>
          </a:xfrm>
        </p:spPr>
        <p:txBody>
          <a:bodyPr>
            <a:noAutofit/>
          </a:bodyPr>
          <a:lstStyle/>
          <a:p>
            <a:r>
              <a:rPr lang="my-MM" sz="1600" dirty="0">
                <a:latin typeface="Pyidaungsu" panose="020B0502040204020203" pitchFamily="34" charset="0"/>
                <a:cs typeface="Pyidaungsu" panose="020B0502040204020203" pitchFamily="34" charset="0"/>
              </a:rPr>
              <a:t>Allendorf, T.D., Aung, M. and Songer, M., 2012. မြန်မာနိုင်ငံ ချပ်သင်းတောရိုင်းတိရစ္ဆာန်ဘေးမဲ့တောအတွင်း ဒေသခံလူထုနှင့်ဆက်ဆံရေးကောင်းမွန်ရန် ဒေသခံများ၏အမြင်များအားအသုံးချခြင်း </a:t>
            </a:r>
            <a:r>
              <a:rPr lang="my-MM" sz="1600" i="1" dirty="0">
                <a:latin typeface="Pyidaungsu" panose="020B0502040204020203" pitchFamily="34" charset="0"/>
                <a:cs typeface="Pyidaungsu" panose="020B0502040204020203" pitchFamily="34" charset="0"/>
              </a:rPr>
              <a:t>Journal of environmental management</a:t>
            </a:r>
            <a:r>
              <a:rPr lang="my-MM" sz="1600" dirty="0">
                <a:latin typeface="Pyidaungsu" panose="020B0502040204020203" pitchFamily="34" charset="0"/>
                <a:cs typeface="Pyidaungsu" panose="020B0502040204020203" pitchFamily="34" charset="0"/>
              </a:rPr>
              <a:t>, </a:t>
            </a:r>
            <a:r>
              <a:rPr lang="my-MM" sz="1600" i="1" dirty="0">
                <a:latin typeface="Pyidaungsu" panose="020B0502040204020203" pitchFamily="34" charset="0"/>
                <a:cs typeface="Pyidaungsu" panose="020B0502040204020203" pitchFamily="34" charset="0"/>
              </a:rPr>
              <a:t>99</a:t>
            </a:r>
            <a:r>
              <a:rPr lang="my-MM" sz="1600" dirty="0">
                <a:latin typeface="Pyidaungsu" panose="020B0502040204020203" pitchFamily="34" charset="0"/>
                <a:cs typeface="Pyidaungsu" panose="020B0502040204020203" pitchFamily="34" charset="0"/>
              </a:rPr>
              <a:t>, pp.36-43.</a:t>
            </a:r>
          </a:p>
        </p:txBody>
      </p:sp>
      <p:sp>
        <p:nvSpPr>
          <p:cNvPr id="3" name="Content Placeholder 2"/>
          <p:cNvSpPr>
            <a:spLocks noGrp="1"/>
          </p:cNvSpPr>
          <p:nvPr>
            <p:ph idx="1"/>
          </p:nvPr>
        </p:nvSpPr>
        <p:spPr>
          <a:xfrm>
            <a:off x="260604" y="819809"/>
            <a:ext cx="11512296" cy="5897880"/>
          </a:xfrm>
        </p:spPr>
        <p:txBody>
          <a:bodyPr>
            <a:normAutofit/>
          </a:bodyPr>
          <a:lstStyle/>
          <a:p>
            <a:pPr marL="0" indent="0">
              <a:buNone/>
            </a:pPr>
            <a:r>
              <a:rPr lang="my-MM" sz="2400" dirty="0">
                <a:latin typeface="Pyidaungsu" panose="020B0502040204020203" pitchFamily="34" charset="0"/>
                <a:cs typeface="Pyidaungsu" panose="020B0502040204020203" pitchFamily="34" charset="0"/>
              </a:rPr>
              <a:t>ပြဿနာများ :</a:t>
            </a:r>
            <a:r>
              <a:rPr lang="en-US" sz="2400" dirty="0">
                <a:latin typeface="Pyidaungsu" panose="020B0502040204020203" pitchFamily="34" charset="0"/>
                <a:cs typeface="Pyidaungsu" panose="020B0502040204020203" pitchFamily="34" charset="0"/>
              </a:rPr>
              <a:t>						</a:t>
            </a:r>
            <a:r>
              <a:rPr lang="my-MM" sz="2400" dirty="0">
                <a:latin typeface="Pyidaungsu" panose="020B0502040204020203" pitchFamily="34" charset="0"/>
                <a:cs typeface="Pyidaungsu" panose="020B0502040204020203" pitchFamily="34" charset="0"/>
              </a:rPr>
              <a:t>အကျိုးအမြတ်များ :</a:t>
            </a:r>
            <a:endParaRPr lang="my-MM" sz="2000" dirty="0">
              <a:latin typeface="Pyidaungsu" panose="020B0502040204020203" pitchFamily="34" charset="0"/>
              <a:cs typeface="Pyidaungsu" panose="020B0502040204020203" pitchFamily="34" charset="0"/>
            </a:endParaRPr>
          </a:p>
          <a:p>
            <a:pPr marL="0" indent="0">
              <a:buNone/>
            </a:pPr>
            <a:r>
              <a:rPr lang="my-MM" sz="2000" dirty="0">
                <a:solidFill>
                  <a:srgbClr val="FF0000"/>
                </a:solidFill>
                <a:latin typeface="Pyidaungsu" panose="020B0502040204020203" pitchFamily="34" charset="0"/>
                <a:cs typeface="Pyidaungsu" panose="020B0502040204020203" pitchFamily="34" charset="0"/>
              </a:rPr>
              <a:t>အရင်းအမြစ်သုံးစွဲမှု</a:t>
            </a:r>
            <a:r>
              <a:rPr lang="en-US" sz="2400" dirty="0">
                <a:latin typeface="Pyidaungsu" panose="020B0502040204020203" pitchFamily="34" charset="0"/>
                <a:cs typeface="Pyidaungsu" panose="020B0502040204020203" pitchFamily="34" charset="0"/>
              </a:rPr>
              <a:t>					</a:t>
            </a:r>
            <a:r>
              <a:rPr lang="my-MM" sz="2000" dirty="0">
                <a:solidFill>
                  <a:srgbClr val="92D050"/>
                </a:solidFill>
                <a:latin typeface="Pyidaungsu" panose="020B0502040204020203" pitchFamily="34" charset="0"/>
                <a:cs typeface="Pyidaungsu" panose="020B0502040204020203" pitchFamily="34" charset="0"/>
              </a:rPr>
              <a:t>ထိန်းသိမ်းစောင့်ရှောက်မှု</a:t>
            </a:r>
          </a:p>
          <a:p>
            <a:pPr marL="0" indent="0">
              <a:buNone/>
            </a:pPr>
            <a:endParaRPr lang="my-MM" sz="2000" dirty="0">
              <a:latin typeface="Pyidaungsu" panose="020B0502040204020203" pitchFamily="34" charset="0"/>
              <a:cs typeface="Pyidaungsu" panose="020B0502040204020203" pitchFamily="34" charset="0"/>
            </a:endParaRPr>
          </a:p>
          <a:p>
            <a:pPr marL="0" indent="0">
              <a:buNone/>
            </a:pPr>
            <a:endParaRPr lang="my-MM" sz="2000" dirty="0">
              <a:latin typeface="Pyidaungsu" panose="020B0502040204020203" pitchFamily="34" charset="0"/>
              <a:cs typeface="Pyidaungsu" panose="020B0502040204020203" pitchFamily="34" charset="0"/>
            </a:endParaRPr>
          </a:p>
          <a:p>
            <a:pPr marL="0" indent="0">
              <a:buNone/>
            </a:pPr>
            <a:endParaRPr lang="my-MM" sz="2000" dirty="0">
              <a:latin typeface="Pyidaungsu" panose="020B0502040204020203" pitchFamily="34" charset="0"/>
              <a:cs typeface="Pyidaungsu" panose="020B0502040204020203" pitchFamily="34" charset="0"/>
            </a:endParaRPr>
          </a:p>
          <a:p>
            <a:pPr marL="0" indent="0">
              <a:buNone/>
            </a:pPr>
            <a:r>
              <a:rPr lang="my-MM" sz="2000" dirty="0">
                <a:solidFill>
                  <a:srgbClr val="FF0000"/>
                </a:solidFill>
                <a:latin typeface="Pyidaungsu" panose="020B0502040204020203" pitchFamily="34" charset="0"/>
                <a:cs typeface="Pyidaungsu" panose="020B0502040204020203" pitchFamily="34" charset="0"/>
              </a:rPr>
              <a:t>စီမံခန့်ခွဲမှု</a:t>
            </a:r>
            <a:r>
              <a:rPr lang="en-US" sz="2400" dirty="0">
                <a:latin typeface="Pyidaungsu" panose="020B0502040204020203" pitchFamily="34" charset="0"/>
                <a:cs typeface="Pyidaungsu" panose="020B0502040204020203" pitchFamily="34" charset="0"/>
              </a:rPr>
              <a:t>						</a:t>
            </a:r>
            <a:r>
              <a:rPr lang="my-MM" sz="2000" dirty="0">
                <a:solidFill>
                  <a:srgbClr val="92D050"/>
                </a:solidFill>
                <a:latin typeface="Pyidaungsu" panose="020B0502040204020203" pitchFamily="34" charset="0"/>
                <a:cs typeface="Pyidaungsu" panose="020B0502040204020203" pitchFamily="34" charset="0"/>
              </a:rPr>
              <a:t>အရင်းအမြစ်သုံးစွဲမှု</a:t>
            </a:r>
          </a:p>
          <a:p>
            <a:pPr marL="0" indent="0">
              <a:buNone/>
            </a:pPr>
            <a:endParaRPr lang="my-MM" sz="2000" dirty="0">
              <a:latin typeface="Pyidaungsu" panose="020B0502040204020203" pitchFamily="34" charset="0"/>
              <a:cs typeface="Pyidaungsu" panose="020B0502040204020203" pitchFamily="34" charset="0"/>
            </a:endParaRPr>
          </a:p>
          <a:p>
            <a:pPr marL="0" indent="0">
              <a:buNone/>
            </a:pPr>
            <a:endParaRPr lang="my-MM" sz="2000" dirty="0">
              <a:latin typeface="Pyidaungsu" panose="020B0502040204020203" pitchFamily="34" charset="0"/>
              <a:cs typeface="Pyidaungsu" panose="020B0502040204020203" pitchFamily="34" charset="0"/>
            </a:endParaRPr>
          </a:p>
          <a:p>
            <a:pPr marL="0" indent="0">
              <a:buNone/>
            </a:pPr>
            <a:endParaRPr lang="my-MM" sz="2000" dirty="0">
              <a:latin typeface="Pyidaungsu" panose="020B0502040204020203" pitchFamily="34" charset="0"/>
              <a:cs typeface="Pyidaungsu" panose="020B0502040204020203" pitchFamily="34" charset="0"/>
            </a:endParaRPr>
          </a:p>
          <a:p>
            <a:pPr marL="0" indent="0">
              <a:buNone/>
            </a:pPr>
            <a:br>
              <a:rPr lang="en-US" sz="2000" dirty="0">
                <a:solidFill>
                  <a:srgbClr val="FF0000"/>
                </a:solidFill>
                <a:latin typeface="Pyidaungsu" panose="020B0502040204020203" pitchFamily="34" charset="0"/>
                <a:cs typeface="Pyidaungsu" panose="020B0502040204020203" pitchFamily="34" charset="0"/>
              </a:rPr>
            </a:br>
            <a:r>
              <a:rPr lang="my-MM" sz="2000" dirty="0">
                <a:solidFill>
                  <a:srgbClr val="FF0000"/>
                </a:solidFill>
                <a:latin typeface="Pyidaungsu" panose="020B0502040204020203" pitchFamily="34" charset="0"/>
                <a:cs typeface="Pyidaungsu" panose="020B0502040204020203" pitchFamily="34" charset="0"/>
              </a:rPr>
              <a:t>သီးနှံပျက်စီးမှု</a:t>
            </a:r>
            <a:r>
              <a:rPr lang="en-US" sz="2400" dirty="0">
                <a:latin typeface="Pyidaungsu" panose="020B0502040204020203" pitchFamily="34" charset="0"/>
                <a:cs typeface="Pyidaungsu" panose="020B0502040204020203" pitchFamily="34" charset="0"/>
              </a:rPr>
              <a:t>						</a:t>
            </a:r>
            <a:r>
              <a:rPr lang="my-MM" sz="2000" dirty="0">
                <a:solidFill>
                  <a:srgbClr val="92D050"/>
                </a:solidFill>
                <a:latin typeface="Pyidaungsu" panose="020B0502040204020203" pitchFamily="34" charset="0"/>
                <a:cs typeface="Pyidaungsu" panose="020B0502040204020203" pitchFamily="34" charset="0"/>
              </a:rPr>
              <a:t>တိုင်းပြည်အတွက်အကျိုးအမြတ်</a:t>
            </a:r>
          </a:p>
        </p:txBody>
      </p:sp>
      <p:pic>
        <p:nvPicPr>
          <p:cNvPr id="31746" name="Picture 2" descr="Image result for chopping wood myanm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 y="1635548"/>
            <a:ext cx="1993265" cy="1327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hopping wood myanm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5351" y="3461300"/>
            <a:ext cx="1993265" cy="13275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aper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paper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758" name="Picture 14" descr="Image result for paper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3578626"/>
            <a:ext cx="1880052" cy="1236876"/>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Image result for deer crops"/>
          <p:cNvPicPr>
            <a:picLocks noChangeAspect="1" noChangeArrowheads="1"/>
          </p:cNvPicPr>
          <p:nvPr/>
        </p:nvPicPr>
        <p:blipFill rotWithShape="1">
          <a:blip r:embed="rId7">
            <a:extLst>
              <a:ext uri="{28A0092B-C50C-407E-A947-70E740481C1C}">
                <a14:useLocalDpi xmlns:a14="http://schemas.microsoft.com/office/drawing/2010/main" val="0"/>
              </a:ext>
            </a:extLst>
          </a:blip>
          <a:srcRect l="36066" r="12098"/>
          <a:stretch/>
        </p:blipFill>
        <p:spPr bwMode="auto">
          <a:xfrm>
            <a:off x="460375" y="5356769"/>
            <a:ext cx="1938527" cy="1325919"/>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Panolia eldii tham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5351" y="1602465"/>
            <a:ext cx="1810272" cy="1357705"/>
          </a:xfrm>
          <a:prstGeom prst="rect">
            <a:avLst/>
          </a:prstGeom>
          <a:noFill/>
          <a:extLst>
            <a:ext uri="{909E8E84-426E-40DD-AFC4-6F175D3DCCD1}">
              <a14:hiddenFill xmlns:a14="http://schemas.microsoft.com/office/drawing/2010/main">
                <a:solidFill>
                  <a:srgbClr val="FFFFFF"/>
                </a:solidFill>
              </a14:hiddenFill>
            </a:ext>
          </a:extLst>
        </p:spPr>
      </p:pic>
      <p:pic>
        <p:nvPicPr>
          <p:cNvPr id="31764" name="Picture 20" descr="Flag of Myanm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5351" y="5326659"/>
            <a:ext cx="2087360" cy="139103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0082336"/>
      </p:ext>
    </p:extLst>
  </p:cSld>
  <p:clrMapOvr>
    <a:masterClrMapping/>
  </p:clrMapOvr>
  <mc:AlternateContent xmlns:mc="http://schemas.openxmlformats.org/markup-compatibility/2006" xmlns:p14="http://schemas.microsoft.com/office/powerpoint/2010/main">
    <mc:Choice Requires="p14">
      <p:transition spd="slow" p14:dur="2000" advTm="66189"/>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advTm="6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A96484-C660-488B-8A0F-0C2FD31149A0}">
  <ds:schemaRefs>
    <ds:schemaRef ds:uri="7fbb1366-609f-4e8b-8a01-228e7e0c2f09"/>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47b6ea3-9e2b-4a0d-a19d-4a767a0563ac"/>
    <ds:schemaRef ds:uri="http://schemas.microsoft.com/office/2006/metadata/properties"/>
  </ds:schemaRefs>
</ds:datastoreItem>
</file>

<file path=customXml/itemProps2.xml><?xml version="1.0" encoding="utf-8"?>
<ds:datastoreItem xmlns:ds="http://schemas.openxmlformats.org/officeDocument/2006/customXml" ds:itemID="{C5A77072-4BF3-4F02-B5BD-E0E8E6E84526}">
  <ds:schemaRefs>
    <ds:schemaRef ds:uri="http://schemas.microsoft.com/sharepoint/v3/contenttype/forms"/>
  </ds:schemaRefs>
</ds:datastoreItem>
</file>

<file path=customXml/itemProps3.xml><?xml version="1.0" encoding="utf-8"?>
<ds:datastoreItem xmlns:ds="http://schemas.openxmlformats.org/officeDocument/2006/customXml" ds:itemID="{40F5AC36-85F2-4AC2-8119-50A5CFA36F2D}"/>
</file>

<file path=docProps/app.xml><?xml version="1.0" encoding="utf-8"?>
<Properties xmlns="http://schemas.openxmlformats.org/officeDocument/2006/extended-properties" xmlns:vt="http://schemas.openxmlformats.org/officeDocument/2006/docPropsVTypes">
  <TotalTime>4340</TotalTime>
  <Words>8871</Words>
  <Application>Microsoft Office PowerPoint</Application>
  <PresentationFormat>Widescreen</PresentationFormat>
  <Paragraphs>190</Paragraphs>
  <Slides>40</Slides>
  <Notes>11</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Century Gothic</vt:lpstr>
      <vt:lpstr>Pyidaungsu</vt:lpstr>
      <vt:lpstr>Wingdings</vt:lpstr>
      <vt:lpstr>Office Theme</vt:lpstr>
      <vt:lpstr>သဘာဝပတ်ဝန်းကျင်ဆိုင်ရာပြဿနာများအား စစ်တမ်းကောက်ယူခြင်း</vt:lpstr>
      <vt:lpstr>ပမာဏအခြေပြုစစ်တမ်းပြုလုပ်နည်းများ</vt:lpstr>
      <vt:lpstr>သစ်တက်ကျား (ခေါ်) အင်းကျား၏နေထိုင်ကျက်စားမှု</vt:lpstr>
      <vt:lpstr>PowerPoint Presentation</vt:lpstr>
      <vt:lpstr>ပတ်ဝန်းကျင်ထိန်းသိမ်းရေးပဋိပက္ခများ</vt:lpstr>
      <vt:lpstr>PowerPoint Presentation</vt:lpstr>
      <vt:lpstr>စစ်တမ်းများ!</vt:lpstr>
      <vt:lpstr>ချပ်သင်းတောရိုင်းတိရစ္ဆာန်ဘေးမဲ့တော </vt:lpstr>
      <vt:lpstr>Allendorf, T.D., Aung, M. and Songer, M., 2012. မြန်မာနိုင်ငံ ချပ်သင်းတောရိုင်းတိရစ္ဆာန်ဘေးမဲ့တောအတွင်း ဒေသခံလူထုနှင့်ဆက်ဆံရေးကောင်းမွန်ရန် ဒေသခံများ၏အမြင်များအားအသုံးချခြင်း Journal of environmental management, 99, pp.36-43.</vt:lpstr>
      <vt:lpstr>PowerPoint Presentation</vt:lpstr>
      <vt:lpstr>စစ်တမ်းပြုလုပ်ပုံအဆင့်များ</vt:lpstr>
      <vt:lpstr>PowerPoint Presentation</vt:lpstr>
      <vt:lpstr>ပထမဆုံးစစ်တမ်းရေးဆွဲခြင်း</vt:lpstr>
      <vt:lpstr>ပထမဆုံးစစ်တမ်းရေးဆွဲခြင်း</vt:lpstr>
      <vt:lpstr>ပထမဆုံးစစ်တမ်းရေးဆွဲခြင်း</vt:lpstr>
      <vt:lpstr>ပထမဆုံးစစ်တမ်းရေးဆွဲခြင်း</vt:lpstr>
      <vt:lpstr>ပထမဆုံးစစ်တမ်းရေးဆွဲခြင်း</vt:lpstr>
      <vt:lpstr>ပထမဆုံးစစ်တမ်းရေးဆွဲခြင်း</vt:lpstr>
      <vt:lpstr>ပထမဆုံးစစ်တမ်းရေးဆွဲခြင်း</vt:lpstr>
      <vt:lpstr>ပထမဆုံးစစ်တမ်းရေးဆွဲခြင်း</vt:lpstr>
      <vt:lpstr>ပထမဆုံးစစ်တမ်းရေးဆွဲခြင်း</vt:lpstr>
      <vt:lpstr>ဒီမေးခွန်းတွေက ဘာမှားနေသလဲ? </vt:lpstr>
      <vt:lpstr>ဒီမေးခွန်းတွေက ဘာမှားနေသလဲ? </vt:lpstr>
      <vt:lpstr>ဒီမေးခွန်းတွေက ဘာမှားနေသလဲ? </vt:lpstr>
      <vt:lpstr>ဒီမေးခွန်းတွေက ဘာမှားနေသလဲ?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အနှစ်ချုပ် </vt:lpstr>
      <vt:lpstr>ကျေးဇူးတင်ပါတယ်! </vt:lpstr>
    </vt:vector>
  </TitlesOfParts>
  <Company>Department of Zoology,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Jacobsen</dc:creator>
  <cp:lastModifiedBy>NT-L-21</cp:lastModifiedBy>
  <cp:revision>148</cp:revision>
  <dcterms:created xsi:type="dcterms:W3CDTF">2018-09-22T14:57:25Z</dcterms:created>
  <dcterms:modified xsi:type="dcterms:W3CDTF">2020-09-23T07:29:12Z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y fmtid="{D5CDD505-2E9C-101B-9397-08002B2CF9AE}" pid="3" name="Order">
    <vt:r8>211700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