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12192000"/>
  <p:notesSz cx="6858000" cy="9144000"/>
  <p:embeddedFontLst>
    <p:embeddedFont>
      <p:font typeface="Open Sans ExtraBold"/>
      <p:bold r:id="rId31"/>
      <p:boldItalic r:id="rId32"/>
    </p:embeddedFont>
    <p:embeddedFont>
      <p:font typeface="Open Sans Light"/>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1" roundtripDataSignature="AMtx7mi9XwH8VNJyqqVHn4HfHG07o+x13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31DF71C-5C0B-48BE-9D7A-F2D3CDCDEE22}">
  <a:tblStyle styleId="{A31DF71C-5C0B-48BE-9D7A-F2D3CDCDEE2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ExtraBold-bold.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OpenSansLight-regular.fntdata"/><Relationship Id="rId10" Type="http://schemas.openxmlformats.org/officeDocument/2006/relationships/slide" Target="slides/slide4.xml"/><Relationship Id="rId32" Type="http://schemas.openxmlformats.org/officeDocument/2006/relationships/font" Target="fonts/OpenSansExtraBold-boldItalic.fntdata"/><Relationship Id="rId13" Type="http://schemas.openxmlformats.org/officeDocument/2006/relationships/slide" Target="slides/slide7.xml"/><Relationship Id="rId35" Type="http://schemas.openxmlformats.org/officeDocument/2006/relationships/font" Target="fonts/OpenSansLight-italic.fntdata"/><Relationship Id="rId12" Type="http://schemas.openxmlformats.org/officeDocument/2006/relationships/slide" Target="slides/slide6.xml"/><Relationship Id="rId34" Type="http://schemas.openxmlformats.org/officeDocument/2006/relationships/font" Target="fonts/OpenSansLight-bold.fntdata"/><Relationship Id="rId15" Type="http://schemas.openxmlformats.org/officeDocument/2006/relationships/slide" Target="slides/slide9.xml"/><Relationship Id="rId37" Type="http://schemas.openxmlformats.org/officeDocument/2006/relationships/font" Target="fonts/OpenSans-regular.fntdata"/><Relationship Id="rId14" Type="http://schemas.openxmlformats.org/officeDocument/2006/relationships/slide" Target="slides/slide8.xml"/><Relationship Id="rId36" Type="http://schemas.openxmlformats.org/officeDocument/2006/relationships/font" Target="fonts/OpenSansLight-boldItalic.fntdata"/><Relationship Id="rId17" Type="http://schemas.openxmlformats.org/officeDocument/2006/relationships/slide" Target="slides/slide11.xml"/><Relationship Id="rId39" Type="http://schemas.openxmlformats.org/officeDocument/2006/relationships/font" Target="fonts/OpenSans-italic.fntdata"/><Relationship Id="rId16" Type="http://schemas.openxmlformats.org/officeDocument/2006/relationships/slide" Target="slides/slide10.xml"/><Relationship Id="rId38" Type="http://schemas.openxmlformats.org/officeDocument/2006/relationships/font" Target="fonts/OpenSans-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1pPr>
            <a:lvl2pPr indent="-228600" lvl="1" marL="9144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2pPr>
            <a:lvl3pPr indent="-228600" lvl="2" marL="13716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3pPr>
            <a:lvl4pPr indent="-228600" lvl="3" marL="18288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4pPr>
            <a:lvl5pPr indent="-228600" lvl="4" marL="2286000" marR="0" rtl="0" algn="l">
              <a:spcBef>
                <a:spcPts val="360"/>
              </a:spcBef>
              <a:spcAft>
                <a:spcPts val="0"/>
              </a:spcAft>
              <a:buSzPts val="1400"/>
              <a:buNone/>
              <a:defRPr b="0" i="0" sz="1200" u="none" cap="none" strike="noStrike">
                <a:solidFill>
                  <a:schemeClr val="dk1"/>
                </a:solidFill>
                <a:latin typeface="Open Sans"/>
                <a:ea typeface="Open Sans"/>
                <a:cs typeface="Open Sans"/>
                <a:sym typeface="Open San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Open Sans"/>
                <a:ea typeface="Open Sans"/>
                <a:cs typeface="Open Sans"/>
                <a:sym typeface="Open Sans"/>
              </a:rPr>
              <a:t>‹#›</a:t>
            </a:fld>
            <a:endParaRPr b="0" i="0" sz="1200" u="none" cap="none" strike="noStrike">
              <a:solidFill>
                <a:schemeClr val="dk1"/>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09" name="Google Shape;10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Open Sans"/>
                <a:ea typeface="Open Sans"/>
                <a:cs typeface="Open Sans"/>
                <a:sym typeface="Open Sans"/>
              </a:rPr>
              <a:t>‹#›</a:t>
            </a:fld>
            <a:endParaRPr b="0" i="0" sz="1200" u="none" cap="none" strike="noStrike">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The top-down approach is based on overall historical relations between energy consumptions and a few well-known parameters or indicators, such as population, and some economic factors, like price and income elasticity of the demand. Generally, relations are identified by statistical analysis. From this, future demand can be estimated by extrapolating growth patterns for these parameters. Different growth parameters will result in different predicted demand and shown in the graph on the right. Finally, an econometric model is used that incorporates factors, such as elasticities to energy prices or to income levels.</a:t>
            </a:r>
            <a:endParaRPr/>
          </a:p>
        </p:txBody>
      </p:sp>
      <p:sp>
        <p:nvSpPr>
          <p:cNvPr id="260" name="Google Shape;26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Bottom-up projections of energy demand can be applied for individual sectors. For example, the urban household electricity consumption is projected by estimating the number of urban households expected in the future, estimating energy intensity in the form of the electricity use for appliances, lighting, and water heating per household. Then each use is multiplied by the number of households, and the results are summed up to get urban household electricity consumption. The process is similar for other sectors, such as rural households, industry, and transportation.  The details of the energy use patterns are estimated, and then summed.</a:t>
            </a:r>
            <a:endParaRPr/>
          </a:p>
        </p:txBody>
      </p:sp>
      <p:sp>
        <p:nvSpPr>
          <p:cNvPr id="290" name="Google Shape;29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Some important considerations in conducting an energy demand analysis are the following.</a:t>
            </a:r>
            <a:endParaRPr>
              <a:latin typeface="Open Sans"/>
              <a:ea typeface="Open Sans"/>
              <a:cs typeface="Open Sans"/>
              <a:sym typeface="Open Sans"/>
            </a:endParaRPr>
          </a:p>
          <a:p>
            <a:pPr indent="0" lvl="0" marL="0" rtl="0" algn="l">
              <a:spcBef>
                <a:spcPts val="360"/>
              </a:spcBef>
              <a:spcAft>
                <a:spcPts val="0"/>
              </a:spcAft>
              <a:buNone/>
            </a:pPr>
            <a:r>
              <a:rPr lang="en-GB"/>
              <a:t>Data availability and quality can be a considerable constraint on the analysis. This should be taken into account if selecting a model which requires a lot of input data. Is it worth investing the time and money to obtain this data or is it better to select a less accurate model with reduced data needs? Is it worth using a more precise model even though we have no guarantees on the quality of the input data?</a:t>
            </a:r>
            <a:endParaRPr/>
          </a:p>
          <a:p>
            <a:pPr indent="0" lvl="0" marL="0" rtl="0" algn="l">
              <a:spcBef>
                <a:spcPts val="360"/>
              </a:spcBef>
              <a:spcAft>
                <a:spcPts val="0"/>
              </a:spcAft>
              <a:buNone/>
            </a:pPr>
            <a:r>
              <a:rPr lang="en-GB">
                <a:latin typeface="Open Sans"/>
                <a:ea typeface="Open Sans"/>
                <a:cs typeface="Open Sans"/>
                <a:sym typeface="Open Sans"/>
              </a:rPr>
              <a:t>Rapid and extensive changes in the structure and growth of the economy can dramatically affect energy demand. Are the assumptions used today still valid tomorrow? Can we design an energy system for tomorrow using a model based on the current state of the economy?</a:t>
            </a:r>
            <a:endParaRPr/>
          </a:p>
          <a:p>
            <a:pPr indent="0" lvl="0" marL="0" rtl="0" algn="l">
              <a:spcBef>
                <a:spcPts val="360"/>
              </a:spcBef>
              <a:spcAft>
                <a:spcPts val="0"/>
              </a:spcAft>
              <a:buNone/>
            </a:pPr>
            <a:r>
              <a:rPr lang="en-GB"/>
              <a:t>Advancements in energy-using technology, availability, performance, and cost, can dramatically affect energy demand. Future buildings may be more efficient and require less heating and cooling. The use of electric vehicles will decrease the demand for oil and increase the demand for electricity. </a:t>
            </a:r>
            <a:endParaRPr/>
          </a:p>
          <a:p>
            <a:pPr indent="0" lvl="0" marL="0" rtl="0" algn="l">
              <a:spcBef>
                <a:spcPts val="360"/>
              </a:spcBef>
              <a:spcAft>
                <a:spcPts val="0"/>
              </a:spcAft>
              <a:buNone/>
            </a:pPr>
            <a:r>
              <a:rPr lang="en-GB">
                <a:latin typeface="Open Sans"/>
                <a:ea typeface="Open Sans"/>
                <a:cs typeface="Open Sans"/>
                <a:sym typeface="Open Sans"/>
              </a:rPr>
              <a:t>Future energy demand calculations always have a degree of uncertainty. We can only make assumptions about the future. </a:t>
            </a:r>
            <a:endParaRPr/>
          </a:p>
        </p:txBody>
      </p:sp>
      <p:sp>
        <p:nvSpPr>
          <p:cNvPr id="314" name="Google Shape;31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In the second mini-lecture we now look at the scenario approach.</a:t>
            </a:r>
            <a:endParaRPr/>
          </a:p>
          <a:p>
            <a:pPr indent="0" lvl="0" marL="0" rtl="0" algn="l">
              <a:spcBef>
                <a:spcPts val="360"/>
              </a:spcBef>
              <a:spcAft>
                <a:spcPts val="0"/>
              </a:spcAft>
              <a:buNone/>
            </a:pPr>
            <a:r>
              <a:rPr lang="en-GB">
                <a:latin typeface="Open Sans"/>
                <a:ea typeface="Open Sans"/>
                <a:cs typeface="Open Sans"/>
                <a:sym typeface="Open Sans"/>
              </a:rPr>
              <a:t> </a:t>
            </a:r>
            <a:endParaRPr/>
          </a:p>
          <a:p>
            <a:pPr indent="0" lvl="0" marL="0" rtl="0" algn="l">
              <a:spcBef>
                <a:spcPts val="360"/>
              </a:spcBef>
              <a:spcAft>
                <a:spcPts val="0"/>
              </a:spcAft>
              <a:buNone/>
            </a:pPr>
            <a:r>
              <a:rPr lang="en-GB">
                <a:latin typeface="Open Sans"/>
                <a:ea typeface="Open Sans"/>
                <a:cs typeface="Open Sans"/>
                <a:sym typeface="Open Sans"/>
              </a:rPr>
              <a:t>MAED is based on the scenario simulation technique, according to which very few assumptions are built into the model. The evolution of energy demand is to be analysed by constructing future scenarios of development. Each scenario can be regarded as one potential future set of economic, technical, and social factors, which directly affect the energy demand. In other words a scenario is a description of the possible evolution of a country and its society. Construction of contrasting scenarios permits capturing the possible evolutions of energy demand in the country.</a:t>
            </a:r>
            <a:endParaRPr/>
          </a:p>
        </p:txBody>
      </p:sp>
      <p:sp>
        <p:nvSpPr>
          <p:cNvPr id="323" name="Google Shape;32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An energy scenario is a set of consistent parameters describing the possible long-term patterns of a country's economic, demographic, social, and technical development.</a:t>
            </a:r>
            <a:endParaRPr/>
          </a:p>
          <a:p>
            <a:pPr indent="-171450" lvl="0" marL="171450" rtl="0" algn="l">
              <a:spcBef>
                <a:spcPts val="360"/>
              </a:spcBef>
              <a:spcAft>
                <a:spcPts val="0"/>
              </a:spcAft>
              <a:buClr>
                <a:schemeClr val="dk1"/>
              </a:buClr>
              <a:buSzPts val="1200"/>
              <a:buFont typeface="Arial"/>
              <a:buChar char="•"/>
            </a:pPr>
            <a:r>
              <a:rPr lang="en-GB">
                <a:latin typeface="Open Sans"/>
                <a:ea typeface="Open Sans"/>
                <a:cs typeface="Open Sans"/>
                <a:sym typeface="Open Sans"/>
              </a:rPr>
              <a:t>In a simulation model, we aim to assess the system’s response to changes in its elements. </a:t>
            </a:r>
            <a:endParaRPr/>
          </a:p>
          <a:p>
            <a:pPr indent="-171450" lvl="0" marL="171450" rtl="0" algn="l">
              <a:spcBef>
                <a:spcPts val="360"/>
              </a:spcBef>
              <a:spcAft>
                <a:spcPts val="0"/>
              </a:spcAft>
              <a:buClr>
                <a:schemeClr val="dk1"/>
              </a:buClr>
              <a:buSzPts val="1200"/>
              <a:buFont typeface="Arial"/>
              <a:buChar char="•"/>
            </a:pPr>
            <a:r>
              <a:rPr lang="en-GB"/>
              <a:t>In MAED, the energy system’s response to scenarios about the evolution of society and the economy is assessed.</a:t>
            </a:r>
            <a:endParaRPr/>
          </a:p>
          <a:p>
            <a:pPr indent="-171450" lvl="0" marL="171450" rtl="0" algn="l">
              <a:spcBef>
                <a:spcPts val="1000"/>
              </a:spcBef>
              <a:spcAft>
                <a:spcPts val="0"/>
              </a:spcAft>
              <a:buClr>
                <a:schemeClr val="dk1"/>
              </a:buClr>
              <a:buSzPts val="1200"/>
              <a:buFont typeface="Arial"/>
              <a:buChar char="•"/>
            </a:pPr>
            <a:r>
              <a:rPr lang="en-GB">
                <a:latin typeface="Open Sans"/>
                <a:ea typeface="Open Sans"/>
                <a:cs typeface="Open Sans"/>
                <a:sym typeface="Open Sans"/>
              </a:rPr>
              <a:t>In other words, the modeller can construct a possible scenario of development and see what happens to the energy demand.</a:t>
            </a:r>
            <a:endParaRPr/>
          </a:p>
          <a:p>
            <a:pPr indent="-95250" lvl="0" marL="171450" rtl="0" algn="l">
              <a:spcBef>
                <a:spcPts val="1000"/>
              </a:spcBef>
              <a:spcAft>
                <a:spcPts val="0"/>
              </a:spcAft>
              <a:buClr>
                <a:schemeClr val="dk1"/>
              </a:buClr>
              <a:buSzPts val="1200"/>
              <a:buFont typeface="Arial"/>
              <a:buNone/>
            </a:pPr>
            <a:r>
              <a:t/>
            </a:r>
            <a:endParaRPr>
              <a:latin typeface="Open Sans"/>
              <a:ea typeface="Open Sans"/>
              <a:cs typeface="Open Sans"/>
              <a:sym typeface="Open Sans"/>
            </a:endParaRPr>
          </a:p>
          <a:p>
            <a:pPr indent="0" lvl="0" marL="0" rtl="0" algn="l">
              <a:spcBef>
                <a:spcPts val="1000"/>
              </a:spcBef>
              <a:spcAft>
                <a:spcPts val="0"/>
              </a:spcAft>
              <a:buNone/>
            </a:pPr>
            <a:r>
              <a:rPr lang="en-GB">
                <a:latin typeface="Open Sans"/>
                <a:ea typeface="Open Sans"/>
                <a:cs typeface="Open Sans"/>
                <a:sym typeface="Open Sans"/>
              </a:rPr>
              <a:t>These scenarios are used to determine what the amount and structure of energy demand could be in the future under certain conditions</a:t>
            </a:r>
            <a:endParaRPr>
              <a:latin typeface="Open Sans"/>
              <a:ea typeface="Open Sans"/>
              <a:cs typeface="Open Sans"/>
              <a:sym typeface="Open Sans"/>
            </a:endParaRPr>
          </a:p>
          <a:p>
            <a:pPr indent="0" lvl="0" marL="0" rtl="0" algn="l">
              <a:spcBef>
                <a:spcPts val="1000"/>
              </a:spcBef>
              <a:spcAft>
                <a:spcPts val="0"/>
              </a:spcAft>
              <a:buNone/>
            </a:pPr>
            <a:br>
              <a:rPr lang="en-GB"/>
            </a:br>
            <a:r>
              <a:rPr lang="en-GB">
                <a:latin typeface="Open Sans"/>
                <a:ea typeface="Open Sans"/>
                <a:cs typeface="Open Sans"/>
                <a:sym typeface="Open Sans"/>
              </a:rPr>
              <a:t>Some organizations produce standard sets of scenarios, such as the representative concentration pathways (R.C.P.s) by the I.P.C.C. and the I.E.A. energy outlook. Using those standard pathways allows for easier comparison of different sets of modelling using the same assumptions.</a:t>
            </a:r>
            <a:endParaRPr/>
          </a:p>
        </p:txBody>
      </p:sp>
      <p:sp>
        <p:nvSpPr>
          <p:cNvPr id="332" name="Google Shape;33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When using scenarios, one must keep in mind the following limitations.</a:t>
            </a:r>
            <a:endParaRPr/>
          </a:p>
          <a:p>
            <a:pPr indent="0" lvl="0" marL="0" rtl="0" algn="l">
              <a:spcBef>
                <a:spcPts val="360"/>
              </a:spcBef>
              <a:spcAft>
                <a:spcPts val="0"/>
              </a:spcAft>
              <a:buNone/>
            </a:pPr>
            <a:r>
              <a:rPr lang="en-GB">
                <a:latin typeface="Open Sans"/>
                <a:ea typeface="Open Sans"/>
                <a:cs typeface="Open Sans"/>
                <a:sym typeface="Open Sans"/>
              </a:rPr>
              <a:t> </a:t>
            </a:r>
            <a:endParaRPr/>
          </a:p>
          <a:p>
            <a:pPr indent="-171450" lvl="0" marL="171450" rtl="0" algn="l">
              <a:spcBef>
                <a:spcPts val="360"/>
              </a:spcBef>
              <a:spcAft>
                <a:spcPts val="0"/>
              </a:spcAft>
              <a:buClr>
                <a:schemeClr val="dk1"/>
              </a:buClr>
              <a:buSzPts val="1200"/>
              <a:buFont typeface="Arial"/>
              <a:buChar char="•"/>
            </a:pPr>
            <a:r>
              <a:rPr lang="en-GB"/>
              <a:t>Scenarios are not predictions or forecasts. They are snapshots of a possible state. </a:t>
            </a:r>
            <a:endParaRPr/>
          </a:p>
          <a:p>
            <a:pPr indent="-171450" lvl="0" marL="171450" rtl="0" algn="l">
              <a:spcBef>
                <a:spcPts val="360"/>
              </a:spcBef>
              <a:spcAft>
                <a:spcPts val="0"/>
              </a:spcAft>
              <a:buClr>
                <a:schemeClr val="dk1"/>
              </a:buClr>
              <a:buSzPts val="1200"/>
              <a:buFont typeface="Arial"/>
              <a:buChar char="•"/>
            </a:pPr>
            <a:r>
              <a:rPr lang="en-GB"/>
              <a:t>Scenarios are descriptions of the future created from mental maps.</a:t>
            </a:r>
            <a:endParaRPr>
              <a:latin typeface="Open Sans"/>
              <a:ea typeface="Open Sans"/>
              <a:cs typeface="Open Sans"/>
              <a:sym typeface="Open Sans"/>
            </a:endParaRPr>
          </a:p>
          <a:p>
            <a:pPr indent="-171450" lvl="0" marL="171450" rtl="0" algn="l">
              <a:spcBef>
                <a:spcPts val="360"/>
              </a:spcBef>
              <a:spcAft>
                <a:spcPts val="0"/>
              </a:spcAft>
              <a:buClr>
                <a:schemeClr val="dk1"/>
              </a:buClr>
              <a:buSzPts val="1200"/>
              <a:buFont typeface="Arial"/>
              <a:buChar char="•"/>
            </a:pPr>
            <a:r>
              <a:rPr lang="en-GB">
                <a:latin typeface="Open Sans"/>
                <a:ea typeface="Open Sans"/>
                <a:cs typeface="Open Sans"/>
                <a:sym typeface="Open Sans"/>
              </a:rPr>
              <a:t>or models that reflect different perspectives on the past, present and future.</a:t>
            </a:r>
            <a:br>
              <a:rPr lang="en-GB"/>
            </a:br>
            <a:br>
              <a:rPr lang="en-GB"/>
            </a:br>
            <a:r>
              <a:rPr lang="en-GB">
                <a:latin typeface="Open Sans"/>
                <a:ea typeface="Open Sans"/>
                <a:cs typeface="Open Sans"/>
                <a:sym typeface="Open Sans"/>
              </a:rPr>
              <a:t>Scenarios are often used in situations where defining the probability of different events in the future is difficult. In essence, they also allow people to perform ‘What if” exercises and to examine the sensitivity of outcomes to different assumptions. </a:t>
            </a:r>
            <a:br>
              <a:rPr lang="en-GB"/>
            </a:br>
            <a:br>
              <a:rPr lang="en-GB"/>
            </a:br>
            <a:r>
              <a:rPr lang="en-GB">
                <a:latin typeface="Open Sans"/>
                <a:ea typeface="Open Sans"/>
                <a:cs typeface="Open Sans"/>
                <a:sym typeface="Open Sans"/>
              </a:rPr>
              <a:t>Scenarios do not describe all possible futures. Just because a model of an energy system has been tested against a range of possible scenarios does not mean the energy system is robust to all possible future changes. </a:t>
            </a:r>
            <a:endParaRPr>
              <a:latin typeface="Open Sans"/>
              <a:ea typeface="Open Sans"/>
              <a:cs typeface="Open Sans"/>
              <a:sym typeface="Open Sans"/>
            </a:endParaRPr>
          </a:p>
        </p:txBody>
      </p:sp>
      <p:sp>
        <p:nvSpPr>
          <p:cNvPr id="341" name="Google Shape;34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Qualitative scenarios are based on narratives, like stories, qualitatively describing the future, normally based on experts’ judgment. Narratives are vignettes describing things that cannot always be put into numbers, such as societal conditions or behavioural changes. Determining narratives can also help shape the basis for determining quantitative inputs. </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 </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Quantitative scenarios can be obtained for other models or from expert input. A scenario can, for example, consider a set of future socio-economic and technical data, from which to examine energy demand. For example: Population growth rate, G.D.P. growth rate, structural changes in economy, Improvement in household size, Improvement in efficiency.</a:t>
            </a:r>
            <a:endParaRPr>
              <a:latin typeface="Open Sans"/>
              <a:ea typeface="Open Sans"/>
              <a:cs typeface="Open Sans"/>
              <a:sym typeface="Open Sans"/>
            </a:endParaRPr>
          </a:p>
        </p:txBody>
      </p:sp>
      <p:sp>
        <p:nvSpPr>
          <p:cNvPr id="350" name="Google Shape;35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Scenarios are created for a number of different possible futures and cases.</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The energy planner will consider a set of plausible economic growth scenarios, not only taking into account G.D.P. growth, but also the changes in the structure of the economy.</a:t>
            </a:r>
            <a:endParaRPr/>
          </a:p>
          <a:p>
            <a:pPr indent="0" lvl="0" marL="0" rtl="0" algn="l">
              <a:spcBef>
                <a:spcPts val="360"/>
              </a:spcBef>
              <a:spcAft>
                <a:spcPts val="0"/>
              </a:spcAft>
              <a:buNone/>
            </a:pPr>
            <a:r>
              <a:rPr lang="en-GB">
                <a:latin typeface="Open Sans"/>
                <a:ea typeface="Open Sans"/>
                <a:cs typeface="Open Sans"/>
                <a:sym typeface="Open Sans"/>
              </a:rPr>
              <a:t> </a:t>
            </a:r>
            <a:endParaRPr/>
          </a:p>
          <a:p>
            <a:pPr indent="0" lvl="0" marL="0" rtl="0" algn="l">
              <a:spcBef>
                <a:spcPts val="360"/>
              </a:spcBef>
              <a:spcAft>
                <a:spcPts val="0"/>
              </a:spcAft>
              <a:buNone/>
            </a:pPr>
            <a:r>
              <a:rPr lang="en-GB">
                <a:latin typeface="Open Sans"/>
                <a:ea typeface="Open Sans"/>
                <a:cs typeface="Open Sans"/>
                <a:sym typeface="Open Sans"/>
              </a:rPr>
              <a:t>The planner will also imagine a set of energy system configuration scenarios, and then imagine some cases such as:</a:t>
            </a:r>
            <a:endParaRPr/>
          </a:p>
          <a:p>
            <a:pPr indent="-171450" lvl="0" marL="171450" rtl="0" algn="l">
              <a:spcBef>
                <a:spcPts val="360"/>
              </a:spcBef>
              <a:spcAft>
                <a:spcPts val="0"/>
              </a:spcAft>
              <a:buClr>
                <a:schemeClr val="dk1"/>
              </a:buClr>
              <a:buSzPts val="1200"/>
              <a:buFont typeface="Arial"/>
              <a:buChar char="•"/>
            </a:pPr>
            <a:r>
              <a:rPr lang="en-GB">
                <a:latin typeface="Open Sans"/>
                <a:ea typeface="Open Sans"/>
                <a:cs typeface="Open Sans"/>
                <a:sym typeface="Open Sans"/>
              </a:rPr>
              <a:t>High growth, with no technical changes,</a:t>
            </a:r>
            <a:endParaRPr/>
          </a:p>
          <a:p>
            <a:pPr indent="-171450" lvl="0" marL="171450" rtl="0" algn="l">
              <a:spcBef>
                <a:spcPts val="360"/>
              </a:spcBef>
              <a:spcAft>
                <a:spcPts val="0"/>
              </a:spcAft>
              <a:buClr>
                <a:schemeClr val="dk1"/>
              </a:buClr>
              <a:buSzPts val="1200"/>
              <a:buFont typeface="Arial"/>
              <a:buChar char="•"/>
            </a:pPr>
            <a:r>
              <a:rPr lang="en-GB">
                <a:latin typeface="Open Sans"/>
                <a:ea typeface="Open Sans"/>
                <a:cs typeface="Open Sans"/>
                <a:sym typeface="Open Sans"/>
              </a:rPr>
              <a:t>Industrialization, with emphasis on domestic resources,</a:t>
            </a:r>
            <a:endParaRPr/>
          </a:p>
          <a:p>
            <a:pPr indent="-171450" lvl="0" marL="171450" rtl="0" algn="l">
              <a:spcBef>
                <a:spcPts val="360"/>
              </a:spcBef>
              <a:spcAft>
                <a:spcPts val="0"/>
              </a:spcAft>
              <a:buClr>
                <a:schemeClr val="dk1"/>
              </a:buClr>
              <a:buSzPts val="1200"/>
              <a:buFont typeface="Arial"/>
              <a:buChar char="•"/>
            </a:pPr>
            <a:r>
              <a:rPr lang="en-GB">
                <a:latin typeface="Open Sans"/>
                <a:ea typeface="Open Sans"/>
                <a:cs typeface="Open Sans"/>
                <a:sym typeface="Open Sans"/>
              </a:rPr>
              <a:t>High agriculture development, with emphasis on renewable resources,</a:t>
            </a:r>
            <a:endParaRPr/>
          </a:p>
          <a:p>
            <a:pPr indent="-171450" lvl="0" marL="171450" rtl="0" algn="l">
              <a:spcBef>
                <a:spcPts val="360"/>
              </a:spcBef>
              <a:spcAft>
                <a:spcPts val="0"/>
              </a:spcAft>
              <a:buClr>
                <a:schemeClr val="dk1"/>
              </a:buClr>
              <a:buSzPts val="1200"/>
              <a:buFont typeface="Arial"/>
              <a:buChar char="•"/>
            </a:pPr>
            <a:r>
              <a:rPr lang="en-GB">
                <a:latin typeface="Open Sans"/>
                <a:ea typeface="Open Sans"/>
                <a:cs typeface="Open Sans"/>
                <a:sym typeface="Open Sans"/>
              </a:rPr>
              <a:t>Moderate growth, with deregulation.</a:t>
            </a:r>
            <a:br>
              <a:rPr lang="en-GB"/>
            </a:br>
            <a:br>
              <a:rPr lang="en-GB"/>
            </a:br>
            <a:r>
              <a:rPr lang="en-GB">
                <a:latin typeface="Open Sans"/>
                <a:ea typeface="Open Sans"/>
                <a:cs typeface="Open Sans"/>
                <a:sym typeface="Open Sans"/>
              </a:rPr>
              <a:t>These are, of course, simplified descriptions of scenarios.</a:t>
            </a:r>
            <a:endParaRPr>
              <a:latin typeface="Open Sans"/>
              <a:ea typeface="Open Sans"/>
              <a:cs typeface="Open Sans"/>
              <a:sym typeface="Open Sans"/>
            </a:endParaRPr>
          </a:p>
        </p:txBody>
      </p:sp>
      <p:sp>
        <p:nvSpPr>
          <p:cNvPr id="359" name="Google Shape;35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In the fourth mini-lecture we now introduce the fundamental approach taken in the MAED modelling.</a:t>
            </a:r>
            <a:endParaRPr/>
          </a:p>
          <a:p>
            <a:pPr indent="0" lvl="0" marL="0" rtl="0" algn="l">
              <a:spcBef>
                <a:spcPts val="360"/>
              </a:spcBef>
              <a:spcAft>
                <a:spcPts val="0"/>
              </a:spcAft>
              <a:buNone/>
            </a:pPr>
            <a:r>
              <a:rPr lang="en-GB">
                <a:latin typeface="Open Sans"/>
                <a:ea typeface="Open Sans"/>
                <a:cs typeface="Open Sans"/>
                <a:sym typeface="Open Sans"/>
              </a:rPr>
              <a:t>The MAED model is suitable for considering and capturing specifics of energy planning in developing countries thanks to the following characteristics.</a:t>
            </a:r>
            <a:endParaRPr/>
          </a:p>
          <a:p>
            <a:pPr indent="-171450" lvl="0" marL="171450" rtl="0" algn="l">
              <a:spcBef>
                <a:spcPts val="360"/>
              </a:spcBef>
              <a:spcAft>
                <a:spcPts val="0"/>
              </a:spcAft>
              <a:buClr>
                <a:schemeClr val="dk1"/>
              </a:buClr>
              <a:buSzPts val="1200"/>
              <a:buFont typeface="Arial"/>
              <a:buChar char="•"/>
            </a:pPr>
            <a:r>
              <a:rPr lang="en-GB">
                <a:latin typeface="Open Sans"/>
                <a:ea typeface="Open Sans"/>
                <a:cs typeface="Open Sans"/>
                <a:sym typeface="Open Sans"/>
              </a:rPr>
              <a:t>It uses the simulation approach. It is not an optimization tool.</a:t>
            </a:r>
            <a:endParaRPr/>
          </a:p>
          <a:p>
            <a:pPr indent="-171450" lvl="0" marL="171450" rtl="0" algn="l">
              <a:spcBef>
                <a:spcPts val="360"/>
              </a:spcBef>
              <a:spcAft>
                <a:spcPts val="0"/>
              </a:spcAft>
              <a:buClr>
                <a:schemeClr val="dk1"/>
              </a:buClr>
              <a:buSzPts val="1200"/>
              <a:buFont typeface="Arial"/>
              <a:buChar char="•"/>
            </a:pPr>
            <a:r>
              <a:rPr lang="en-GB">
                <a:latin typeface="Open Sans"/>
                <a:ea typeface="Open Sans"/>
                <a:cs typeface="Open Sans"/>
                <a:sym typeface="Open Sans"/>
              </a:rPr>
              <a:t>It is based on the bottom-up, disaggregated, end-use scenario methodology. It does not use the econometric approach.</a:t>
            </a:r>
            <a:br>
              <a:rPr lang="en-GB"/>
            </a:br>
            <a:br>
              <a:rPr lang="en-GB"/>
            </a:br>
            <a:r>
              <a:rPr lang="en-GB">
                <a:latin typeface="Open Sans"/>
                <a:ea typeface="Open Sans"/>
                <a:cs typeface="Open Sans"/>
                <a:sym typeface="Open Sans"/>
              </a:rPr>
              <a:t>The MAED model is based on the scenario approach, which helps the user make conditional assumptions about the future state of their country. The results are therefore always of the conditional type, dependent on the assumptions that the modeller inputs. The scenario approach is one of the main advantages of the model, as it allows the analysis of:</a:t>
            </a:r>
            <a:endParaRPr/>
          </a:p>
          <a:p>
            <a:pPr indent="-171450" lvl="0" marL="171450" rtl="0" algn="l">
              <a:spcBef>
                <a:spcPts val="360"/>
              </a:spcBef>
              <a:spcAft>
                <a:spcPts val="0"/>
              </a:spcAft>
              <a:buClr>
                <a:schemeClr val="dk1"/>
              </a:buClr>
              <a:buSzPts val="1200"/>
              <a:buFont typeface="Arial"/>
              <a:buChar char="•"/>
            </a:pPr>
            <a:r>
              <a:rPr lang="en-GB">
                <a:latin typeface="Open Sans"/>
                <a:ea typeface="Open Sans"/>
                <a:cs typeface="Open Sans"/>
                <a:sym typeface="Open Sans"/>
              </a:rPr>
              <a:t>Different socio-economic development policies for the country. For example, different economic growth, emphasis on industry or agriculture, or rural development.</a:t>
            </a:r>
            <a:endParaRPr/>
          </a:p>
          <a:p>
            <a:pPr indent="-171450" lvl="0" marL="171450" rtl="0" algn="l">
              <a:spcBef>
                <a:spcPts val="360"/>
              </a:spcBef>
              <a:spcAft>
                <a:spcPts val="0"/>
              </a:spcAft>
              <a:buClr>
                <a:schemeClr val="dk1"/>
              </a:buClr>
              <a:buSzPts val="1200"/>
              <a:buFont typeface="Arial"/>
              <a:buChar char="•"/>
            </a:pPr>
            <a:r>
              <a:rPr lang="en-GB">
                <a:latin typeface="Open Sans"/>
                <a:ea typeface="Open Sans"/>
                <a:cs typeface="Open Sans"/>
                <a:sym typeface="Open Sans"/>
              </a:rPr>
              <a:t>MAED is also suitable for modelling the impact of alternative policies for energy use. For example, the impact of investing in individual car transport or mass transit, in electricity, or in the direct use of fossil fuels.</a:t>
            </a:r>
            <a:endParaRPr/>
          </a:p>
          <a:p>
            <a:pPr indent="-171450" lvl="0" marL="171450" rtl="0" algn="l">
              <a:spcBef>
                <a:spcPts val="360"/>
              </a:spcBef>
              <a:spcAft>
                <a:spcPts val="0"/>
              </a:spcAft>
              <a:buClr>
                <a:schemeClr val="dk1"/>
              </a:buClr>
              <a:buSzPts val="1200"/>
              <a:buFont typeface="Arial"/>
              <a:buChar char="•"/>
            </a:pPr>
            <a:r>
              <a:rPr lang="en-GB">
                <a:latin typeface="Open Sans"/>
                <a:ea typeface="Open Sans"/>
                <a:cs typeface="Open Sans"/>
                <a:sym typeface="Open Sans"/>
              </a:rPr>
              <a:t>MAED also allows you to evaluate the impact of technological development. For example, one can model how improvements in efficiency of end-use equipment may impact future demand.</a:t>
            </a:r>
            <a:endParaRPr/>
          </a:p>
          <a:p>
            <a:pPr indent="-76200" lvl="0" marL="0" rtl="0" algn="l">
              <a:spcBef>
                <a:spcPts val="360"/>
              </a:spcBef>
              <a:spcAft>
                <a:spcPts val="0"/>
              </a:spcAft>
              <a:buClr>
                <a:schemeClr val="dk1"/>
              </a:buClr>
              <a:buSzPts val="1200"/>
              <a:buFont typeface="Arial"/>
              <a:buChar char="•"/>
            </a:pPr>
            <a:r>
              <a:rPr lang="en-GB">
                <a:latin typeface="Open Sans"/>
                <a:ea typeface="Open Sans"/>
                <a:cs typeface="Open Sans"/>
                <a:sym typeface="Open Sans"/>
              </a:rPr>
              <a:t>Finally, MAED can be used to model the effect of changes in the lifestyle of society. For example, how increasing the income in households will shape demand.</a:t>
            </a:r>
            <a:br>
              <a:rPr lang="en-GB"/>
            </a:br>
            <a:br>
              <a:rPr lang="en-GB"/>
            </a:br>
            <a:r>
              <a:rPr lang="en-GB">
                <a:latin typeface="Open Sans"/>
                <a:ea typeface="Open Sans"/>
                <a:cs typeface="Open Sans"/>
                <a:sym typeface="Open Sans"/>
              </a:rPr>
              <a:t>Through the formulation of different scenarios these models try to capture different development trajectories and the influences of policies on economic development. They are therefore particularly suitable for analyzing energy demand in developing countries where significant shifts are taking place.</a:t>
            </a:r>
            <a:endParaRPr/>
          </a:p>
        </p:txBody>
      </p:sp>
      <p:sp>
        <p:nvSpPr>
          <p:cNvPr id="375" name="Google Shape;37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The MAED model uses the bottom-up approach. It starts from each subsectors’ useful energy demand evolution to build the total final energy demand evolution.</a:t>
            </a:r>
            <a:endParaRPr/>
          </a:p>
          <a:p>
            <a:pPr indent="0" lvl="0" marL="0" rtl="0" algn="l">
              <a:spcBef>
                <a:spcPts val="360"/>
              </a:spcBef>
              <a:spcAft>
                <a:spcPts val="0"/>
              </a:spcAft>
              <a:buNone/>
            </a:pPr>
            <a:r>
              <a:rPr lang="en-GB">
                <a:latin typeface="Open Sans"/>
                <a:ea typeface="Open Sans"/>
                <a:cs typeface="Open Sans"/>
                <a:sym typeface="Open Sans"/>
              </a:rPr>
              <a:t>Bottom-up scenario and end-use models are the most appropriate for medium- and long-term analysis and energy demand projections. These models can consider the diversity of actual processes and technologies of energy conversion and use. They can include rural and urban differences and informal activities. As these models do not rely only on past history or evolution, they can capture structural changes and new technological developments. In fact, this is one of the major strengths of this category of models. However, end-use models suffer from their inability to capture price-induced effects alongside non-price policies. </a:t>
            </a:r>
            <a:endParaRPr>
              <a:latin typeface="Open Sans"/>
              <a:ea typeface="Open Sans"/>
              <a:cs typeface="Open Sans"/>
              <a:sym typeface="Open Sans"/>
            </a:endParaRPr>
          </a:p>
        </p:txBody>
      </p:sp>
      <p:sp>
        <p:nvSpPr>
          <p:cNvPr id="384" name="Google Shape;38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GB">
                <a:latin typeface="Open Sans"/>
                <a:ea typeface="Open Sans"/>
                <a:cs typeface="Open Sans"/>
                <a:sym typeface="Open Sans"/>
              </a:rPr>
              <a:t>This lecture has four Intended Learning Outcomes: </a:t>
            </a:r>
            <a:endParaRPr/>
          </a:p>
          <a:p>
            <a:pPr indent="-285750" lvl="0" marL="285750" rtl="0" algn="l">
              <a:spcBef>
                <a:spcPts val="360"/>
              </a:spcBef>
              <a:spcAft>
                <a:spcPts val="0"/>
              </a:spcAft>
              <a:buClr>
                <a:schemeClr val="dk1"/>
              </a:buClr>
              <a:buSzPts val="1200"/>
              <a:buFont typeface="Arial"/>
              <a:buChar char="•"/>
            </a:pPr>
            <a:r>
              <a:rPr lang="en-GB">
                <a:latin typeface="Open Sans"/>
                <a:ea typeface="Open Sans"/>
                <a:cs typeface="Open Sans"/>
                <a:sym typeface="Open Sans"/>
              </a:rPr>
              <a:t>know about the types of energy system models</a:t>
            </a:r>
            <a:endParaRPr/>
          </a:p>
          <a:p>
            <a:pPr indent="-285750" lvl="0" marL="285750" rtl="0" algn="l">
              <a:spcBef>
                <a:spcPts val="360"/>
              </a:spcBef>
              <a:spcAft>
                <a:spcPts val="0"/>
              </a:spcAft>
              <a:buClr>
                <a:schemeClr val="dk1"/>
              </a:buClr>
              <a:buSzPts val="1200"/>
              <a:buFont typeface="Arial"/>
              <a:buChar char="•"/>
            </a:pPr>
            <a:r>
              <a:rPr lang="en-GB">
                <a:latin typeface="Open Sans"/>
                <a:ea typeface="Open Sans"/>
                <a:cs typeface="Open Sans"/>
                <a:sym typeface="Open Sans"/>
              </a:rPr>
              <a:t>understand top-down and bottom-up approaches</a:t>
            </a:r>
            <a:endParaRPr/>
          </a:p>
          <a:p>
            <a:pPr indent="-285750" lvl="0" marL="285750" rtl="0" algn="l">
              <a:spcBef>
                <a:spcPts val="360"/>
              </a:spcBef>
              <a:spcAft>
                <a:spcPts val="0"/>
              </a:spcAft>
              <a:buClr>
                <a:schemeClr val="dk1"/>
              </a:buClr>
              <a:buSzPts val="1200"/>
              <a:buFont typeface="Arial"/>
              <a:buChar char="•"/>
            </a:pPr>
            <a:r>
              <a:rPr lang="en-GB">
                <a:latin typeface="Open Sans"/>
                <a:ea typeface="Open Sans"/>
                <a:cs typeface="Open Sans"/>
                <a:sym typeface="Open Sans"/>
              </a:rPr>
              <a:t>be aware of the use of scenarios</a:t>
            </a:r>
            <a:endParaRPr>
              <a:latin typeface="Open Sans"/>
              <a:ea typeface="Open Sans"/>
              <a:cs typeface="Open Sans"/>
              <a:sym typeface="Open Sans"/>
            </a:endParaRPr>
          </a:p>
          <a:p>
            <a:pPr indent="-285750" lvl="0" marL="285750" rtl="0" algn="l">
              <a:spcBef>
                <a:spcPts val="360"/>
              </a:spcBef>
              <a:spcAft>
                <a:spcPts val="0"/>
              </a:spcAft>
              <a:buClr>
                <a:schemeClr val="dk1"/>
              </a:buClr>
              <a:buSzPts val="1200"/>
              <a:buFont typeface="Arial"/>
              <a:buChar char="•"/>
            </a:pPr>
            <a:r>
              <a:rPr lang="en-GB">
                <a:latin typeface="Open Sans"/>
                <a:ea typeface="Open Sans"/>
                <a:cs typeface="Open Sans"/>
                <a:sym typeface="Open Sans"/>
              </a:rPr>
              <a:t>Learn about the characteristics of the MAED model</a:t>
            </a:r>
            <a:endParaRPr/>
          </a:p>
          <a:p>
            <a:pPr indent="0" lvl="0" marL="0" rtl="0" algn="l">
              <a:spcBef>
                <a:spcPts val="360"/>
              </a:spcBef>
              <a:spcAft>
                <a:spcPts val="0"/>
              </a:spcAft>
              <a:buNone/>
            </a:pPr>
            <a:r>
              <a:rPr lang="en-GB">
                <a:latin typeface="Open Sans"/>
                <a:ea typeface="Open Sans"/>
                <a:cs typeface="Open Sans"/>
                <a:sym typeface="Open Sans"/>
              </a:rPr>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There are different timeframes in the energy planning process. In cases where the energy system is analyzed for a period of weeks and months, then it is short-term planning. Planning for the period of several years is usually called medium term. Long-term planning is considered in cases where the time horizon of the analysis is in the range 15 to 30 years or even more. </a:t>
            </a:r>
            <a:endParaRPr/>
          </a:p>
          <a:p>
            <a:pPr indent="0" lvl="0" marL="0" rtl="0" algn="l">
              <a:spcBef>
                <a:spcPts val="360"/>
              </a:spcBef>
              <a:spcAft>
                <a:spcPts val="0"/>
              </a:spcAft>
              <a:buNone/>
            </a:pPr>
            <a:r>
              <a:rPr lang="en-GB">
                <a:latin typeface="Open Sans"/>
                <a:ea typeface="Open Sans"/>
                <a:cs typeface="Open Sans"/>
                <a:sym typeface="Open Sans"/>
              </a:rPr>
              <a:t> </a:t>
            </a:r>
            <a:endParaRPr/>
          </a:p>
          <a:p>
            <a:pPr indent="0" lvl="0" marL="0" rtl="0" algn="l">
              <a:spcBef>
                <a:spcPts val="360"/>
              </a:spcBef>
              <a:spcAft>
                <a:spcPts val="0"/>
              </a:spcAft>
              <a:buNone/>
            </a:pPr>
            <a:r>
              <a:rPr lang="en-GB">
                <a:latin typeface="Open Sans"/>
                <a:ea typeface="Open Sans"/>
                <a:cs typeface="Open Sans"/>
                <a:sym typeface="Open Sans"/>
              </a:rPr>
              <a:t>Which approach, and method, is better for energy demand analysis? This depends on the planning objective.</a:t>
            </a:r>
            <a:endParaRPr/>
          </a:p>
          <a:p>
            <a:pPr indent="0" lvl="0" marL="0" rtl="0" algn="l">
              <a:spcBef>
                <a:spcPts val="360"/>
              </a:spcBef>
              <a:spcAft>
                <a:spcPts val="0"/>
              </a:spcAft>
              <a:buNone/>
            </a:pPr>
            <a:r>
              <a:rPr lang="en-GB">
                <a:latin typeface="Open Sans"/>
                <a:ea typeface="Open Sans"/>
                <a:cs typeface="Open Sans"/>
                <a:sym typeface="Open Sans"/>
              </a:rPr>
              <a:t> </a:t>
            </a:r>
            <a:endParaRPr/>
          </a:p>
          <a:p>
            <a:pPr indent="0" lvl="0" marL="0" rtl="0" algn="l">
              <a:spcBef>
                <a:spcPts val="360"/>
              </a:spcBef>
              <a:spcAft>
                <a:spcPts val="0"/>
              </a:spcAft>
              <a:buNone/>
            </a:pPr>
            <a:r>
              <a:rPr lang="en-GB">
                <a:latin typeface="Open Sans"/>
                <a:ea typeface="Open Sans"/>
                <a:cs typeface="Open Sans"/>
                <a:sym typeface="Open Sans"/>
              </a:rPr>
              <a:t>The short-term evolution of a national energy system is largely determined by the present situation: as a result, the top-down approach may fit better for the short-term projections as many relations do not change quickly. For example, the socio-economic structure of a country and the energy consuming habits of people generally do not change over a few months. Most energy-use equipment has a relatively long technical lifetime, 10 to 15 years. Energy supply facilities have long lead times, 5 to 10 years, and also long technical lifetimes, 15 to 30 years.</a:t>
            </a:r>
            <a:endParaRPr/>
          </a:p>
          <a:p>
            <a:pPr indent="0" lvl="0" marL="0" rtl="0" algn="l">
              <a:spcBef>
                <a:spcPts val="360"/>
              </a:spcBef>
              <a:spcAft>
                <a:spcPts val="0"/>
              </a:spcAft>
              <a:buNone/>
            </a:pPr>
            <a:r>
              <a:rPr lang="en-GB">
                <a:latin typeface="Open Sans"/>
                <a:ea typeface="Open Sans"/>
                <a:cs typeface="Open Sans"/>
                <a:sym typeface="Open Sans"/>
              </a:rPr>
              <a:t> </a:t>
            </a:r>
            <a:endParaRPr/>
          </a:p>
          <a:p>
            <a:pPr indent="0" lvl="0" marL="0" rtl="0" algn="l">
              <a:spcBef>
                <a:spcPts val="360"/>
              </a:spcBef>
              <a:spcAft>
                <a:spcPts val="0"/>
              </a:spcAft>
              <a:buNone/>
            </a:pPr>
            <a:r>
              <a:rPr lang="en-GB">
                <a:latin typeface="Open Sans"/>
                <a:ea typeface="Open Sans"/>
                <a:cs typeface="Open Sans"/>
                <a:sym typeface="Open Sans"/>
              </a:rPr>
              <a:t>Long-term evolution of a national energy system is subject to many uncertainties; therefore, a bottom-up approach is more suitable for long-term analysis as the development of the relevant relations may be better forecast individually. For example, the growth of population and economy, the technological development leading to more efficient use of energy, the availability and prices of energy at the international market, and the availability or prospects of new energy technologies, like solar, may follow different trends.</a:t>
            </a:r>
            <a:endParaRPr/>
          </a:p>
          <a:p>
            <a:pPr indent="0" lvl="0" marL="0" rtl="0" algn="l">
              <a:spcBef>
                <a:spcPts val="360"/>
              </a:spcBef>
              <a:spcAft>
                <a:spcPts val="0"/>
              </a:spcAft>
              <a:buNone/>
            </a:pPr>
            <a:r>
              <a:rPr lang="en-GB">
                <a:latin typeface="Open Sans"/>
                <a:ea typeface="Open Sans"/>
                <a:cs typeface="Open Sans"/>
                <a:sym typeface="Open Sans"/>
              </a:rPr>
              <a:t> </a:t>
            </a:r>
            <a:endParaRPr/>
          </a:p>
          <a:p>
            <a:pPr indent="0" lvl="0" marL="0" rtl="0" algn="l">
              <a:spcBef>
                <a:spcPts val="360"/>
              </a:spcBef>
              <a:spcAft>
                <a:spcPts val="0"/>
              </a:spcAft>
              <a:buNone/>
            </a:pPr>
            <a:r>
              <a:rPr lang="en-GB">
                <a:latin typeface="Open Sans"/>
                <a:ea typeface="Open Sans"/>
                <a:cs typeface="Open Sans"/>
                <a:sym typeface="Open Sans"/>
              </a:rPr>
              <a:t>The MAED model is therefore applicable for long-term and partly for medium-term analysis rather than for the short-term.</a:t>
            </a:r>
            <a:endParaRPr/>
          </a:p>
        </p:txBody>
      </p:sp>
      <p:sp>
        <p:nvSpPr>
          <p:cNvPr id="394" name="Google Shape;39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The reason for performing an energy demand analysis is to find future energy demand. It is important to keep several things in mind:</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First, the future is uncertain. It is not possible to predict the future with complete accuracy. Changes in energy technology, changes in energy prices, changes in population, changes in economic growth, changes in consumer preferences, etc., all affect future energy demand.</a:t>
            </a:r>
            <a:endParaRPr/>
          </a:p>
          <a:p>
            <a:pPr indent="0" lvl="0" marL="0" rtl="0" algn="l">
              <a:spcBef>
                <a:spcPts val="360"/>
              </a:spcBef>
              <a:spcAft>
                <a:spcPts val="0"/>
              </a:spcAft>
              <a:buNone/>
            </a:pPr>
            <a:r>
              <a:rPr lang="en-GB">
                <a:latin typeface="Open Sans"/>
                <a:ea typeface="Open Sans"/>
                <a:cs typeface="Open Sans"/>
                <a:sym typeface="Open Sans"/>
              </a:rPr>
              <a:t>Secondly, the future may or may not look like the past. The way energy is used in the future may or may not be the same way it has been used in the past. </a:t>
            </a:r>
            <a:endParaRPr/>
          </a:p>
          <a:p>
            <a:pPr indent="0" lvl="0" marL="0" rtl="0" algn="l">
              <a:spcBef>
                <a:spcPts val="360"/>
              </a:spcBef>
              <a:spcAft>
                <a:spcPts val="0"/>
              </a:spcAft>
              <a:buNone/>
            </a:pPr>
            <a:r>
              <a:rPr lang="en-GB">
                <a:latin typeface="Open Sans"/>
                <a:ea typeface="Open Sans"/>
                <a:cs typeface="Open Sans"/>
                <a:sym typeface="Open Sans"/>
              </a:rPr>
              <a:t>Long-term projections are much more uncertain than short-term projections. Changes in the factors that affect energy demand can be much more dramatic and unexpected in the long term than in the short term. As a result, the longer the time horizon of the demand projection, the more uncertainty there is.</a:t>
            </a:r>
            <a:endParaRPr/>
          </a:p>
        </p:txBody>
      </p:sp>
      <p:sp>
        <p:nvSpPr>
          <p:cNvPr id="414" name="Google Shape;414;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The following specificities of developing countries should be considered, </a:t>
            </a:r>
            <a:r>
              <a:rPr lang="en-GB">
                <a:latin typeface="Open Sans"/>
                <a:ea typeface="Open Sans"/>
                <a:cs typeface="Open Sans"/>
                <a:sym typeface="Open Sans"/>
              </a:rPr>
              <a:t>changes can occur very quickly. </a:t>
            </a:r>
            <a:endParaRPr/>
          </a:p>
          <a:p>
            <a:pPr indent="0" lvl="0" marL="0" rtl="0" algn="l">
              <a:spcBef>
                <a:spcPts val="360"/>
              </a:spcBef>
              <a:spcAft>
                <a:spcPts val="0"/>
              </a:spcAft>
              <a:buNone/>
            </a:pPr>
            <a:r>
              <a:rPr lang="en-GB">
                <a:latin typeface="Open Sans"/>
                <a:ea typeface="Open Sans"/>
                <a:cs typeface="Open Sans"/>
                <a:sym typeface="Open Sans"/>
              </a:rPr>
              <a:t> </a:t>
            </a:r>
            <a:endParaRPr/>
          </a:p>
          <a:p>
            <a:pPr indent="0" lvl="0" marL="0" rtl="0" algn="l">
              <a:spcBef>
                <a:spcPts val="360"/>
              </a:spcBef>
              <a:spcAft>
                <a:spcPts val="0"/>
              </a:spcAft>
              <a:buNone/>
            </a:pPr>
            <a:r>
              <a:rPr lang="en-GB">
                <a:latin typeface="Open Sans"/>
                <a:ea typeface="Open Sans"/>
                <a:cs typeface="Open Sans"/>
                <a:sym typeface="Open Sans"/>
              </a:rPr>
              <a:t>First, the lack of consistent long-term time series data for various activity sectors makes the planning task more difficult. How can the energy planner project energy demand for transport if most of the data for current car use, for example, is not collected?</a:t>
            </a:r>
            <a:endParaRPr/>
          </a:p>
          <a:p>
            <a:pPr indent="0" lvl="0" marL="0" rtl="0" algn="l">
              <a:spcBef>
                <a:spcPts val="360"/>
              </a:spcBef>
              <a:spcAft>
                <a:spcPts val="0"/>
              </a:spcAft>
              <a:buNone/>
            </a:pPr>
            <a:r>
              <a:rPr lang="en-GB">
                <a:latin typeface="Open Sans"/>
                <a:ea typeface="Open Sans"/>
                <a:cs typeface="Open Sans"/>
                <a:sym typeface="Open Sans"/>
              </a:rPr>
              <a:t> </a:t>
            </a:r>
            <a:endParaRPr/>
          </a:p>
          <a:p>
            <a:pPr indent="0" lvl="0" marL="0" rtl="0" algn="l">
              <a:spcBef>
                <a:spcPts val="360"/>
              </a:spcBef>
              <a:spcAft>
                <a:spcPts val="0"/>
              </a:spcAft>
              <a:buNone/>
            </a:pPr>
            <a:r>
              <a:rPr lang="en-GB">
                <a:latin typeface="Open Sans"/>
                <a:ea typeface="Open Sans"/>
                <a:cs typeface="Open Sans"/>
                <a:sym typeface="Open Sans"/>
              </a:rPr>
              <a:t>Second, there are large differences in urban and rural energy consumption patterns, especially if the latter do not yet have access to the electricity grid and if occupations and lifestyles differ greatly.</a:t>
            </a:r>
            <a:endParaRPr/>
          </a:p>
          <a:p>
            <a:pPr indent="0" lvl="0" marL="0" rtl="0" algn="l">
              <a:spcBef>
                <a:spcPts val="360"/>
              </a:spcBef>
              <a:spcAft>
                <a:spcPts val="0"/>
              </a:spcAft>
              <a:buNone/>
            </a:pPr>
            <a:r>
              <a:rPr lang="en-GB">
                <a:latin typeface="Open Sans"/>
                <a:ea typeface="Open Sans"/>
                <a:cs typeface="Open Sans"/>
                <a:sym typeface="Open Sans"/>
              </a:rPr>
              <a:t> </a:t>
            </a:r>
            <a:endParaRPr/>
          </a:p>
          <a:p>
            <a:pPr indent="0" lvl="0" marL="0" rtl="0" algn="l">
              <a:spcBef>
                <a:spcPts val="360"/>
              </a:spcBef>
              <a:spcAft>
                <a:spcPts val="0"/>
              </a:spcAft>
              <a:buNone/>
            </a:pPr>
            <a:r>
              <a:rPr lang="en-GB">
                <a:latin typeface="Open Sans"/>
                <a:ea typeface="Open Sans"/>
                <a:cs typeface="Open Sans"/>
                <a:sym typeface="Open Sans"/>
              </a:rPr>
              <a:t>Third, developing countries are undergoing considerable changes in the structure of their economy. Population growth, increasing access to health, education, and energy services, increasing share of the population in cities, increasing demand for consumer goods, and the rise of the middle classes are all happening very quickly. This renders the planning task more difficult and uncertain. This uncertainty should be acknowledged in the modelling task.</a:t>
            </a:r>
            <a:endParaRPr/>
          </a:p>
          <a:p>
            <a:pPr indent="0" lvl="0" marL="0" rtl="0" algn="l">
              <a:spcBef>
                <a:spcPts val="360"/>
              </a:spcBef>
              <a:spcAft>
                <a:spcPts val="0"/>
              </a:spcAft>
              <a:buNone/>
            </a:pPr>
            <a:r>
              <a:rPr lang="en-GB">
                <a:latin typeface="Open Sans"/>
                <a:ea typeface="Open Sans"/>
                <a:cs typeface="Open Sans"/>
                <a:sym typeface="Open Sans"/>
              </a:rPr>
              <a:t> </a:t>
            </a:r>
            <a:endParaRPr/>
          </a:p>
          <a:p>
            <a:pPr indent="0" lvl="0" marL="0" rtl="0" algn="l">
              <a:spcBef>
                <a:spcPts val="360"/>
              </a:spcBef>
              <a:spcAft>
                <a:spcPts val="0"/>
              </a:spcAft>
              <a:buNone/>
            </a:pPr>
            <a:r>
              <a:rPr lang="en-GB">
                <a:latin typeface="Open Sans"/>
                <a:ea typeface="Open Sans"/>
                <a:cs typeface="Open Sans"/>
                <a:sym typeface="Open Sans"/>
              </a:rPr>
              <a:t>Fourth and fifth, societies are undergoing rapid improvements in technology, with the appearance of new processes. Improvements in battery technologies should be take into account when planning for the energy system of tomorrow, as these are quickly becoming cheaper and more efficient.</a:t>
            </a:r>
            <a:endParaRPr/>
          </a:p>
          <a:p>
            <a:pPr indent="0" lvl="0" marL="0" rtl="0" algn="l">
              <a:spcBef>
                <a:spcPts val="360"/>
              </a:spcBef>
              <a:spcAft>
                <a:spcPts val="0"/>
              </a:spcAft>
              <a:buNone/>
            </a:pPr>
            <a:r>
              <a:rPr lang="en-GB">
                <a:latin typeface="Open Sans"/>
                <a:ea typeface="Open Sans"/>
                <a:cs typeface="Open Sans"/>
                <a:sym typeface="Open Sans"/>
              </a:rPr>
              <a:t> </a:t>
            </a:r>
            <a:endParaRPr/>
          </a:p>
          <a:p>
            <a:pPr indent="0" lvl="0" marL="0" rtl="0" algn="l">
              <a:spcBef>
                <a:spcPts val="360"/>
              </a:spcBef>
              <a:spcAft>
                <a:spcPts val="0"/>
              </a:spcAft>
              <a:buNone/>
            </a:pPr>
            <a:r>
              <a:rPr lang="en-GB">
                <a:latin typeface="Open Sans"/>
                <a:ea typeface="Open Sans"/>
                <a:cs typeface="Open Sans"/>
                <a:sym typeface="Open Sans"/>
              </a:rPr>
              <a:t>Finally, considerable changes in social behaviour and in lifestyles are key to understanding how the population will engage with the energy system. </a:t>
            </a:r>
            <a:endParaRPr/>
          </a:p>
          <a:p>
            <a:pPr indent="0" lvl="0" marL="0" rtl="0" algn="l">
              <a:spcBef>
                <a:spcPts val="360"/>
              </a:spcBef>
              <a:spcAft>
                <a:spcPts val="0"/>
              </a:spcAft>
              <a:buNone/>
            </a:pPr>
            <a:r>
              <a:rPr lang="en-GB">
                <a:latin typeface="Open Sans"/>
                <a:ea typeface="Open Sans"/>
                <a:cs typeface="Open Sans"/>
                <a:sym typeface="Open Sans"/>
              </a:rPr>
              <a:t> </a:t>
            </a:r>
            <a:endParaRPr/>
          </a:p>
          <a:p>
            <a:pPr indent="0" lvl="0" marL="0" rtl="0" algn="l">
              <a:spcBef>
                <a:spcPts val="360"/>
              </a:spcBef>
              <a:spcAft>
                <a:spcPts val="0"/>
              </a:spcAft>
              <a:buNone/>
            </a:pPr>
            <a:r>
              <a:rPr lang="en-GB">
                <a:latin typeface="Open Sans"/>
                <a:ea typeface="Open Sans"/>
                <a:cs typeface="Open Sans"/>
                <a:sym typeface="Open Sans"/>
              </a:rPr>
              <a:t>These specificities can make the increase in energy demand faster than its historical trend, and the economic growth rate itself. The user must be aware of this. </a:t>
            </a:r>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This concludes lecture </a:t>
            </a:r>
            <a:r>
              <a:rPr lang="en-GB">
                <a:latin typeface="Open Sans"/>
                <a:ea typeface="Open Sans"/>
                <a:cs typeface="Open Sans"/>
                <a:sym typeface="Open Sans"/>
              </a:rPr>
              <a:t>2</a:t>
            </a:r>
            <a:r>
              <a:rPr lang="en-GB" sz="1200">
                <a:solidFill>
                  <a:schemeClr val="dk1"/>
                </a:solidFill>
                <a:latin typeface="Open Sans"/>
                <a:ea typeface="Open Sans"/>
                <a:cs typeface="Open Sans"/>
                <a:sym typeface="Open Sans"/>
              </a:rPr>
              <a:t> on</a:t>
            </a:r>
            <a:r>
              <a:rPr lang="en-GB">
                <a:latin typeface="Open Sans"/>
                <a:ea typeface="Open Sans"/>
                <a:cs typeface="Open Sans"/>
                <a:sym typeface="Open Sans"/>
              </a:rPr>
              <a:t> energy models and</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energy system analysis</a:t>
            </a:r>
            <a:r>
              <a:rPr lang="en-GB" sz="1200">
                <a:solidFill>
                  <a:schemeClr val="dk1"/>
                </a:solidFill>
                <a:latin typeface="Open Sans"/>
                <a:ea typeface="Open Sans"/>
                <a:cs typeface="Open Sans"/>
                <a:sym typeface="Open Sans"/>
              </a:rPr>
              <a:t>.</a:t>
            </a:r>
            <a:endParaRPr>
              <a:latin typeface="Open Sans"/>
              <a:ea typeface="Open Sans"/>
              <a:cs typeface="Open Sans"/>
              <a:sym typeface="Open Sans"/>
            </a:endParaRPr>
          </a:p>
        </p:txBody>
      </p:sp>
      <p:sp>
        <p:nvSpPr>
          <p:cNvPr id="423" name="Google Shape;42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0" name="Google Shape;44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GB">
                <a:latin typeface="Open Sans"/>
                <a:ea typeface="Open Sans"/>
                <a:cs typeface="Open Sans"/>
                <a:sym typeface="Open Sans"/>
              </a:rPr>
              <a:t>The first mini-lecture will introduce energy system models.</a:t>
            </a:r>
            <a:endParaRPr>
              <a:latin typeface="Open Sans"/>
              <a:ea typeface="Open Sans"/>
              <a:cs typeface="Open Sans"/>
              <a:sym typeface="Open Sans"/>
            </a:endParaRPr>
          </a:p>
          <a:p>
            <a:pPr indent="-171450" lvl="0" marL="171450" rtl="0" algn="l">
              <a:spcBef>
                <a:spcPts val="360"/>
              </a:spcBef>
              <a:spcAft>
                <a:spcPts val="0"/>
              </a:spcAft>
              <a:buClr>
                <a:schemeClr val="dk1"/>
              </a:buClr>
              <a:buSzPts val="1200"/>
              <a:buFont typeface="Arial"/>
              <a:buChar char="•"/>
            </a:pPr>
            <a:r>
              <a:rPr lang="en-GB">
                <a:latin typeface="Open Sans"/>
                <a:ea typeface="Open Sans"/>
                <a:cs typeface="Open Sans"/>
                <a:sym typeface="Open Sans"/>
              </a:rPr>
              <a:t>Energy system analysis, or any energy planning task, deals with many uncertain variables and factors. Energy models are built to manage such large systems.</a:t>
            </a:r>
            <a:endParaRPr/>
          </a:p>
          <a:p>
            <a:pPr indent="-171450" lvl="0" marL="171450" rtl="0" algn="l">
              <a:spcBef>
                <a:spcPts val="360"/>
              </a:spcBef>
              <a:spcAft>
                <a:spcPts val="0"/>
              </a:spcAft>
              <a:buClr>
                <a:schemeClr val="dk1"/>
              </a:buClr>
              <a:buSzPts val="1200"/>
              <a:buFont typeface="Arial"/>
              <a:buChar char="•"/>
            </a:pPr>
            <a:r>
              <a:rPr lang="en-GB">
                <a:latin typeface="Open Sans"/>
                <a:ea typeface="Open Sans"/>
                <a:cs typeface="Open Sans"/>
                <a:sym typeface="Open Sans"/>
              </a:rPr>
              <a:t>The human mind cannot handle the integration of such a large number of variables. That is what a model does.</a:t>
            </a:r>
            <a:endParaRPr>
              <a:latin typeface="Open Sans"/>
              <a:ea typeface="Open Sans"/>
              <a:cs typeface="Open Sans"/>
              <a:sym typeface="Open Sans"/>
            </a:endParaRPr>
          </a:p>
          <a:p>
            <a:pPr indent="-171450" lvl="0" marL="171450" rtl="0" algn="l">
              <a:spcBef>
                <a:spcPts val="360"/>
              </a:spcBef>
              <a:spcAft>
                <a:spcPts val="0"/>
              </a:spcAft>
              <a:buClr>
                <a:schemeClr val="dk1"/>
              </a:buClr>
              <a:buSzPts val="1200"/>
              <a:buFont typeface="Arial"/>
              <a:buChar char="•"/>
            </a:pPr>
            <a:r>
              <a:rPr lang="en-GB">
                <a:latin typeface="Open Sans"/>
                <a:ea typeface="Open Sans"/>
                <a:cs typeface="Open Sans"/>
                <a:sym typeface="Open Sans"/>
              </a:rPr>
              <a:t>A model is a conceptual representation of interfacing facts of the real world, originating from physical and human actions. A model is a group of mathematical relations linking variables and calculating values. Any model consists of a group of mathematical relations linking to each other a given set of variables and allowing for the calculation of the value of one variable from the basis of one or several others. </a:t>
            </a:r>
            <a:endParaRPr/>
          </a:p>
          <a:p>
            <a:pPr indent="-171450" lvl="0" marL="171450" rtl="0" algn="l">
              <a:spcBef>
                <a:spcPts val="360"/>
              </a:spcBef>
              <a:spcAft>
                <a:spcPts val="0"/>
              </a:spcAft>
              <a:buClr>
                <a:schemeClr val="dk1"/>
              </a:buClr>
              <a:buSzPts val="1200"/>
              <a:buFont typeface="Arial"/>
              <a:buChar char="•"/>
            </a:pPr>
            <a:r>
              <a:rPr lang="en-GB">
                <a:latin typeface="Open Sans"/>
                <a:ea typeface="Open Sans"/>
                <a:cs typeface="Open Sans"/>
                <a:sym typeface="Open Sans"/>
              </a:rPr>
              <a:t>Models do not make decisions; they are a tool which shows paths and consequences of making decisions. The interpreter or modeller is more significant than the model.</a:t>
            </a:r>
            <a:endParaRPr/>
          </a:p>
          <a:p>
            <a:pPr indent="-171450" lvl="0" marL="171450" rtl="0" algn="l">
              <a:spcBef>
                <a:spcPts val="360"/>
              </a:spcBef>
              <a:spcAft>
                <a:spcPts val="0"/>
              </a:spcAft>
              <a:buClr>
                <a:schemeClr val="dk1"/>
              </a:buClr>
              <a:buSzPts val="1200"/>
              <a:buFont typeface="Arial"/>
              <a:buChar char="•"/>
            </a:pPr>
            <a:r>
              <a:rPr lang="en-GB">
                <a:latin typeface="Open Sans"/>
                <a:ea typeface="Open Sans"/>
                <a:cs typeface="Open Sans"/>
                <a:sym typeface="Open Sans"/>
              </a:rPr>
              <a:t>A model can only answer the question for which it was originally designed.</a:t>
            </a:r>
            <a:endParaRPr/>
          </a:p>
          <a:p>
            <a:pPr indent="0" lvl="0" marL="0" rtl="0" algn="l">
              <a:spcBef>
                <a:spcPts val="36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GB" sz="1200">
                <a:solidFill>
                  <a:schemeClr val="dk1"/>
                </a:solidFill>
                <a:latin typeface="Open Sans"/>
                <a:ea typeface="Open Sans"/>
                <a:cs typeface="Open Sans"/>
                <a:sym typeface="Open Sans"/>
              </a:rPr>
              <a:t>There are many mathematical techniques applied to energy analytical tools, as well as many different approaches for energy system modelling. It makes unique classification difficult.</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 </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Energy system models can be differentiated in terms of:</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Their purpose: e.g</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forecasting, planning, environmental appraisal, </a:t>
            </a:r>
            <a:r>
              <a:rPr lang="en-GB">
                <a:latin typeface="Open Sans"/>
                <a:ea typeface="Open Sans"/>
                <a:cs typeface="Open Sans"/>
                <a:sym typeface="Open Sans"/>
              </a:rPr>
              <a:t>optimization</a:t>
            </a:r>
            <a:r>
              <a:rPr lang="en-GB" sz="1200">
                <a:solidFill>
                  <a:schemeClr val="dk1"/>
                </a:solidFill>
                <a:latin typeface="Open Sans"/>
                <a:ea typeface="Open Sans"/>
                <a:cs typeface="Open Sans"/>
                <a:sym typeface="Open Sans"/>
              </a:rPr>
              <a:t> of operation.</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Structure and scope of the model: e.g</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description of non-energy sectors, focus on the supply and or demand side.</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Geographical coverage: </a:t>
            </a:r>
            <a:r>
              <a:rPr lang="en-GB">
                <a:latin typeface="Open Sans"/>
                <a:ea typeface="Open Sans"/>
                <a:cs typeface="Open Sans"/>
                <a:sym typeface="Open Sans"/>
              </a:rPr>
              <a:t>single project </a:t>
            </a:r>
            <a:r>
              <a:rPr lang="en-GB" sz="1200">
                <a:solidFill>
                  <a:schemeClr val="dk1"/>
                </a:solidFill>
                <a:latin typeface="Open Sans"/>
                <a:ea typeface="Open Sans"/>
                <a:cs typeface="Open Sans"/>
                <a:sym typeface="Open Sans"/>
              </a:rPr>
              <a:t>to global.</a:t>
            </a:r>
            <a:endParaRPr sz="1200">
              <a:solidFill>
                <a:schemeClr val="dk1"/>
              </a:solidFill>
              <a:latin typeface="Open Sans"/>
              <a:ea typeface="Open Sans"/>
              <a:cs typeface="Open Sans"/>
              <a:sym typeface="Open Sans"/>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Time horizon: short, medium</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or long-term.</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time step: </a:t>
            </a:r>
            <a:r>
              <a:rPr lang="en-GB">
                <a:latin typeface="Open Sans"/>
                <a:ea typeface="Open Sans"/>
                <a:cs typeface="Open Sans"/>
                <a:sym typeface="Open Sans"/>
              </a:rPr>
              <a:t>can vary from minute-by-minute to</a:t>
            </a:r>
            <a:r>
              <a:rPr lang="en-GB" sz="1200">
                <a:solidFill>
                  <a:schemeClr val="dk1"/>
                </a:solidFill>
                <a:latin typeface="Open Sans"/>
                <a:ea typeface="Open Sans"/>
                <a:cs typeface="Open Sans"/>
                <a:sym typeface="Open Sans"/>
              </a:rPr>
              <a:t> multiple </a:t>
            </a:r>
            <a:r>
              <a:rPr lang="en-GB">
                <a:latin typeface="Open Sans"/>
                <a:ea typeface="Open Sans"/>
                <a:cs typeface="Open Sans"/>
                <a:sym typeface="Open Sans"/>
              </a:rPr>
              <a:t>years.</a:t>
            </a:r>
            <a:endParaRPr/>
          </a:p>
          <a:p>
            <a:pPr indent="0" lvl="0" marL="0" rtl="0" algn="l">
              <a:spcBef>
                <a:spcPts val="360"/>
              </a:spcBef>
              <a:spcAft>
                <a:spcPts val="0"/>
              </a:spcAft>
              <a:buNone/>
            </a:pPr>
            <a:r>
              <a:rPr lang="en-GB">
                <a:latin typeface="Open Sans"/>
                <a:ea typeface="Open Sans"/>
                <a:cs typeface="Open Sans"/>
                <a:sym typeface="Open Sans"/>
              </a:rPr>
              <a:t>The</a:t>
            </a:r>
            <a:r>
              <a:rPr lang="en-GB" sz="1200">
                <a:solidFill>
                  <a:schemeClr val="dk1"/>
                </a:solidFill>
                <a:latin typeface="Open Sans"/>
                <a:ea typeface="Open Sans"/>
                <a:cs typeface="Open Sans"/>
                <a:sym typeface="Open Sans"/>
              </a:rPr>
              <a:t> type of technology included: e.g</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renewable technology, storage technologies.</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analytical approach: e.g</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top-down and bottom-up.</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underlying methodology: e.g</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economic equilibrium, simulation, </a:t>
            </a:r>
            <a:r>
              <a:rPr lang="en-GB">
                <a:latin typeface="Open Sans"/>
                <a:ea typeface="Open Sans"/>
                <a:cs typeface="Open Sans"/>
                <a:sym typeface="Open Sans"/>
              </a:rPr>
              <a:t>optimization</a:t>
            </a:r>
            <a:r>
              <a:rPr lang="en-GB" sz="1200">
                <a:solidFill>
                  <a:schemeClr val="dk1"/>
                </a:solidFill>
                <a:latin typeface="Open Sans"/>
                <a:ea typeface="Open Sans"/>
                <a:cs typeface="Open Sans"/>
                <a:sym typeface="Open Sans"/>
              </a:rPr>
              <a:t>, stochastic.</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mathematical approach: e.g. linear programming, mixed-integer linear programming, dynamic programming, fuzzy logic, agent-based programming.</a:t>
            </a:r>
            <a:endParaRPr/>
          </a:p>
          <a:p>
            <a:pPr indent="0" lvl="0" marL="0" rtl="0" algn="l">
              <a:spcBef>
                <a:spcPts val="360"/>
              </a:spcBef>
              <a:spcAft>
                <a:spcPts val="0"/>
              </a:spcAft>
              <a:buNone/>
            </a:pPr>
            <a:r>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GB" sz="1200">
                <a:solidFill>
                  <a:schemeClr val="dk1"/>
                </a:solidFill>
                <a:latin typeface="Open Sans"/>
                <a:ea typeface="Open Sans"/>
                <a:cs typeface="Open Sans"/>
                <a:sym typeface="Open Sans"/>
              </a:rPr>
              <a:t>Energy system models are a mathematical representation of various possible energy-related problems. The level of detail of the mathematical representation depends on the problem at hand. </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size and complexity of the model depend on the level of detail of the analysis required, the data availability</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and the scale of the problem.</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scale may</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for example</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t>
            </a:r>
            <a:r>
              <a:rPr lang="en-GB">
                <a:latin typeface="Open Sans"/>
                <a:ea typeface="Open Sans"/>
                <a:cs typeface="Open Sans"/>
                <a:sym typeface="Open Sans"/>
              </a:rPr>
              <a:t>vary from</a:t>
            </a:r>
            <a:r>
              <a:rPr lang="en-GB" sz="1200">
                <a:solidFill>
                  <a:schemeClr val="dk1"/>
                </a:solidFill>
                <a:latin typeface="Open Sans"/>
                <a:ea typeface="Open Sans"/>
                <a:cs typeface="Open Sans"/>
                <a:sym typeface="Open Sans"/>
              </a:rPr>
              <a:t> a specific unit in a plant to the energy supply planning of a whole country. </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The data availability for technology, efficiency, supply, demand, employment</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and resource availability act as constraints for the development and the use of the model. </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Usually, long-term energy system models do not attempt to model all hours within a year, but rather explore a few temporally independent time slices. For long-term time horizons, a coarse temporal resolution is applied </a:t>
            </a:r>
            <a:r>
              <a:rPr lang="en-GB">
                <a:latin typeface="Open Sans"/>
                <a:ea typeface="Open Sans"/>
                <a:cs typeface="Open Sans"/>
                <a:sym typeface="Open Sans"/>
              </a:rPr>
              <a:t>because a</a:t>
            </a:r>
            <a:r>
              <a:rPr lang="en-GB" sz="1200">
                <a:solidFill>
                  <a:schemeClr val="dk1"/>
                </a:solidFill>
                <a:latin typeface="Open Sans"/>
                <a:ea typeface="Open Sans"/>
                <a:cs typeface="Open Sans"/>
                <a:sym typeface="Open Sans"/>
              </a:rPr>
              <a:t> fine resolution over long periods of time would be too computationally expensive. Moreover, assessing the daily dispatch in detail could create a false precision compared with the very large uncertainties of long-term projections.</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A very simple model will be wrong. A too complicated model will be useless.</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GB">
                <a:latin typeface="Open Sans"/>
                <a:ea typeface="Open Sans"/>
                <a:cs typeface="Open Sans"/>
                <a:sym typeface="Open Sans"/>
              </a:rPr>
              <a:t>Among all the energy analytical tools, there are two possible approaches to estimate future energy demand and supply. Usually, a simulation is used for energy demand analysis, and optimization for supply chain design. </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The method used depends on the specific needs of the modeller.</a:t>
            </a:r>
            <a:endParaRPr/>
          </a:p>
          <a:p>
            <a:pPr indent="0" lvl="0" marL="0" rtl="0" algn="l">
              <a:spcBef>
                <a:spcPts val="360"/>
              </a:spcBef>
              <a:spcAft>
                <a:spcPts val="0"/>
              </a:spcAft>
              <a:buNone/>
            </a:pPr>
            <a:r>
              <a:rPr lang="en-GB">
                <a:latin typeface="Open Sans"/>
                <a:ea typeface="Open Sans"/>
                <a:cs typeface="Open Sans"/>
                <a:sym typeface="Open Sans"/>
              </a:rPr>
              <a:t>The simulation approach is based on imitating the real system to observe energy flows depending on different values for parameters of model elements. One would use it if trying to assess the response of the system to some driving parameters. For example, in energy demand analysis, you need to know how electricity demand grows in the industry if industrial G.D.P. doubles. The simulation models provide insights on the system response to changes in its elements.</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On the other hand, optimization is more suited for selecting the best combination of parameters that the policymaker has control over, given a set of constraints and an objective function.</a:t>
            </a:r>
            <a:endParaRPr/>
          </a:p>
          <a:p>
            <a:pPr indent="0" lvl="0" marL="0" rtl="0" algn="l">
              <a:spcBef>
                <a:spcPts val="360"/>
              </a:spcBef>
              <a:spcAft>
                <a:spcPts val="0"/>
              </a:spcAft>
              <a:buNone/>
            </a:pPr>
            <a:r>
              <a:rPr lang="en-GB">
                <a:latin typeface="Open Sans"/>
                <a:ea typeface="Open Sans"/>
                <a:cs typeface="Open Sans"/>
                <a:sym typeface="Open Sans"/>
              </a:rPr>
              <a:t>Optimization can provide recommendations to energy system analysts, on how a system should be built to be “optimal”. It is generally used for energy supply analysis, i.e., the part of the energy system that can be designed by energy planners.</a:t>
            </a:r>
            <a:endParaRPr/>
          </a:p>
          <a:p>
            <a:pPr indent="0" lvl="0" marL="0" rtl="0" algn="l">
              <a:spcBef>
                <a:spcPts val="36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rPr lang="en-GB" sz="1200">
                <a:solidFill>
                  <a:schemeClr val="dk1"/>
                </a:solidFill>
                <a:latin typeface="Open Sans"/>
                <a:ea typeface="Open Sans"/>
                <a:cs typeface="Open Sans"/>
                <a:sym typeface="Open Sans"/>
              </a:rPr>
              <a:t>The usefulness of the model depends on the quality and availability of input data, the theoretical soundness of the model, and the skills of the interpreter.</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 </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First, the results of any modelling effort depend on the input data. Inaccurate input data will yield inaccurate results. Some input data are directly available, such as the total population of a country, while some </a:t>
            </a:r>
            <a:r>
              <a:rPr lang="en-GB">
                <a:latin typeface="Open Sans"/>
                <a:ea typeface="Open Sans"/>
                <a:cs typeface="Open Sans"/>
                <a:sym typeface="Open Sans"/>
              </a:rPr>
              <a:t>are based</a:t>
            </a:r>
            <a:r>
              <a:rPr lang="en-GB" sz="1200">
                <a:solidFill>
                  <a:schemeClr val="dk1"/>
                </a:solidFill>
                <a:latin typeface="Open Sans"/>
                <a:ea typeface="Open Sans"/>
                <a:cs typeface="Open Sans"/>
                <a:sym typeface="Open Sans"/>
              </a:rPr>
              <a:t> on assumptions or even ethical judgements, such as the price of carbon in an </a:t>
            </a:r>
            <a:r>
              <a:rPr lang="en-GB">
                <a:latin typeface="Open Sans"/>
                <a:ea typeface="Open Sans"/>
                <a:cs typeface="Open Sans"/>
                <a:sym typeface="Open Sans"/>
              </a:rPr>
              <a:t>optimization</a:t>
            </a:r>
            <a:r>
              <a:rPr lang="en-GB" sz="1200">
                <a:solidFill>
                  <a:schemeClr val="dk1"/>
                </a:solidFill>
                <a:latin typeface="Open Sans"/>
                <a:ea typeface="Open Sans"/>
                <a:cs typeface="Open Sans"/>
                <a:sym typeface="Open Sans"/>
              </a:rPr>
              <a:t>, which has wide-reaching implications in terms of inter-generational responsibility. The input data sources and assumptions should be clearly stated and justified so that the results of the model may be understood accordingly.</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 </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Secondly, the usefulness of a model depends on the theoretical soundness of its structure. A model is a series of mathematical relationships between variables, which are necessarily simplifications of the real world. Those simplifications may impact significantly the results. A model can only answer the question for which it was originally designed. For example, a model which does not represent technological developments </a:t>
            </a:r>
            <a:r>
              <a:rPr lang="en-GB">
                <a:latin typeface="Open Sans"/>
                <a:ea typeface="Open Sans"/>
                <a:cs typeface="Open Sans"/>
                <a:sym typeface="Open Sans"/>
              </a:rPr>
              <a:t>which will</a:t>
            </a:r>
            <a:r>
              <a:rPr lang="en-GB" sz="1200">
                <a:solidFill>
                  <a:schemeClr val="dk1"/>
                </a:solidFill>
                <a:latin typeface="Open Sans"/>
                <a:ea typeface="Open Sans"/>
                <a:cs typeface="Open Sans"/>
                <a:sym typeface="Open Sans"/>
              </a:rPr>
              <a:t> be valid for daily operation but not for long-term planning, for which efficiency improvements and </a:t>
            </a:r>
            <a:r>
              <a:rPr lang="en-GB">
                <a:latin typeface="Open Sans"/>
                <a:ea typeface="Open Sans"/>
                <a:cs typeface="Open Sans"/>
                <a:sym typeface="Open Sans"/>
              </a:rPr>
              <a:t>cost</a:t>
            </a:r>
            <a:r>
              <a:rPr lang="en-GB" sz="1200">
                <a:solidFill>
                  <a:schemeClr val="dk1"/>
                </a:solidFill>
                <a:latin typeface="Open Sans"/>
                <a:ea typeface="Open Sans"/>
                <a:cs typeface="Open Sans"/>
                <a:sym typeface="Open Sans"/>
              </a:rPr>
              <a:t> decreases are critical. A national planning model which does not include the costs of externalities, such as the impact on the climate and the environment, may lead to investment in carbon-emitting technologies which incur higher costs in the long term. Being clear about what is not included in the model is as important as understanding what is in the model.</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 </a:t>
            </a:r>
            <a:endParaRPr/>
          </a:p>
          <a:p>
            <a:pPr indent="0" lvl="0" marL="0" rtl="0" algn="l">
              <a:spcBef>
                <a:spcPts val="360"/>
              </a:spcBef>
              <a:spcAft>
                <a:spcPts val="0"/>
              </a:spcAft>
              <a:buNone/>
            </a:pPr>
            <a:r>
              <a:rPr lang="en-GB" sz="1200">
                <a:solidFill>
                  <a:schemeClr val="dk1"/>
                </a:solidFill>
                <a:latin typeface="Open Sans"/>
                <a:ea typeface="Open Sans"/>
                <a:cs typeface="Open Sans"/>
                <a:sym typeface="Open Sans"/>
              </a:rPr>
              <a:t>Finally, the results of a model need to be interpreted. Models should not be used as black boxes but rather be used based on an understanding of the assumptions of the input data and of the model. Results should be sense-checked against one’s experience in the field. Potential impacts on the economy, the environment</a:t>
            </a:r>
            <a:r>
              <a:rPr lang="en-GB">
                <a:latin typeface="Open Sans"/>
                <a:ea typeface="Open Sans"/>
                <a:cs typeface="Open Sans"/>
                <a:sym typeface="Open Sans"/>
              </a:rPr>
              <a:t>,</a:t>
            </a:r>
            <a:r>
              <a:rPr lang="en-GB" sz="1200">
                <a:solidFill>
                  <a:schemeClr val="dk1"/>
                </a:solidFill>
                <a:latin typeface="Open Sans"/>
                <a:ea typeface="Open Sans"/>
                <a:cs typeface="Open Sans"/>
                <a:sym typeface="Open Sans"/>
              </a:rPr>
              <a:t> and on social development that were not included in the model need to be weighed to make decisions.</a:t>
            </a:r>
            <a:endParaRPr/>
          </a:p>
          <a:p>
            <a:pPr indent="0" lvl="0" marL="0" rtl="0" algn="l">
              <a:spcBef>
                <a:spcPts val="36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In the third mini-lecture we now look at the difference between top-down and bottom-up approaches.</a:t>
            </a:r>
            <a:endParaRPr>
              <a:latin typeface="Open Sans"/>
              <a:ea typeface="Open Sans"/>
              <a:cs typeface="Open Sans"/>
              <a:sym typeface="Open Sans"/>
            </a:endParaRPr>
          </a:p>
          <a:p>
            <a:pPr indent="0" lvl="0" marL="0" rtl="0" algn="l">
              <a:spcBef>
                <a:spcPts val="360"/>
              </a:spcBef>
              <a:spcAft>
                <a:spcPts val="0"/>
              </a:spcAft>
              <a:buNone/>
            </a:pPr>
            <a:r>
              <a:rPr lang="en-GB"/>
              <a:t>The first step in an energy system analysis, is the calculation of future energy consumption. To conduct energy demand projections, the energy planner can either use a top-down or a bottom-up approach.</a:t>
            </a:r>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In the case of the top-down, or aggregated, approach, we project the evolution of total energy demand. The top-down approach is based on overall historical relations between energy consumptions, and a few well-known parameters or indicators, such as population and some economic factors, like price and income elasticity of the demand. Generally, relations are identified by statistical analysis. The energy demand is calculated based on historical trends and relationships among these variables. The time series, </a:t>
            </a:r>
            <a:r>
              <a:rPr b="0" i="0" lang="en-GB" sz="1200">
                <a:solidFill>
                  <a:schemeClr val="dk1"/>
                </a:solidFill>
                <a:latin typeface="Open Sans"/>
                <a:ea typeface="Open Sans"/>
                <a:cs typeface="Open Sans"/>
                <a:sym typeface="Open Sans"/>
              </a:rPr>
              <a:t>values of a quantity obtained at successive times, and or equal intervals, </a:t>
            </a:r>
            <a:r>
              <a:rPr lang="en-GB">
                <a:latin typeface="Open Sans"/>
                <a:ea typeface="Open Sans"/>
                <a:cs typeface="Open Sans"/>
                <a:sym typeface="Open Sans"/>
              </a:rPr>
              <a:t>and econometric methods, which uses </a:t>
            </a:r>
            <a:r>
              <a:rPr b="0" i="0" lang="en-GB" sz="1200">
                <a:solidFill>
                  <a:schemeClr val="dk1"/>
                </a:solidFill>
                <a:latin typeface="Open Sans"/>
                <a:ea typeface="Open Sans"/>
                <a:cs typeface="Open Sans"/>
                <a:sym typeface="Open Sans"/>
              </a:rPr>
              <a:t>quantitative data to develop theories or test hypotheses, </a:t>
            </a:r>
            <a:r>
              <a:rPr lang="en-GB">
                <a:latin typeface="Open Sans"/>
                <a:ea typeface="Open Sans"/>
                <a:cs typeface="Open Sans"/>
                <a:sym typeface="Open Sans"/>
              </a:rPr>
              <a:t>are typically used.</a:t>
            </a:r>
            <a:endParaRPr/>
          </a:p>
          <a:p>
            <a:pPr indent="0" lvl="0" marL="0" rtl="0" algn="l">
              <a:spcBef>
                <a:spcPts val="360"/>
              </a:spcBef>
              <a:spcAft>
                <a:spcPts val="0"/>
              </a:spcAft>
              <a:buNone/>
            </a:pPr>
            <a:r>
              <a:rPr lang="en-GB">
                <a:latin typeface="Open Sans"/>
                <a:ea typeface="Open Sans"/>
                <a:cs typeface="Open Sans"/>
                <a:sym typeface="Open Sans"/>
              </a:rPr>
              <a:t> </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In the case of the bottom-up, or disaggregated, approach, we project the evolution of the energy use patterns of a society and then deduce the energy demand. The bottom-up approach is usually realized through the end-use method, which is used in the MAED model. One starts with each subsectors’ useful energy demand evolution to build the total final energy demand evolution. The bottom-up approach looks into the fine structure of the energy consumption, identifying energy demand by economic sectors, or even by processes, such as heating, lighting, etc. This approach may also use statistical analysis of historical data, but at the level of end-users and not at the national level. </a:t>
            </a:r>
            <a:endParaRPr/>
          </a:p>
        </p:txBody>
      </p:sp>
      <p:sp>
        <p:nvSpPr>
          <p:cNvPr id="169" name="Google Shape;16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latin typeface="Open Sans"/>
                <a:ea typeface="Open Sans"/>
                <a:cs typeface="Open Sans"/>
                <a:sym typeface="Open Sans"/>
              </a:rPr>
              <a:t>Once we know the total energy consumption, from the aggregated (or top-down method) we must then disaggregate the energy demand by distribution to analyse each sector’s consumption. </a:t>
            </a:r>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Instead, the bottom-up approach looks into the fine structure of the energy consumption, identifying and projecting the future energy demand by economic sectors, subsectors and even by processes, such as water heating, lightening and the energy demand is found for each process, each subsector, and each sector. This is a dissagregated approach, as</a:t>
            </a:r>
            <a:r>
              <a:rPr lang="en-GB" sz="1200">
                <a:solidFill>
                  <a:schemeClr val="dk1"/>
                </a:solidFill>
                <a:latin typeface="Open Sans"/>
                <a:ea typeface="Open Sans"/>
                <a:cs typeface="Open Sans"/>
                <a:sym typeface="Open Sans"/>
              </a:rPr>
              <a:t> was said in the previous slide</a:t>
            </a:r>
            <a:r>
              <a:rPr lang="en-GB">
                <a:latin typeface="Open Sans"/>
                <a:ea typeface="Open Sans"/>
                <a:cs typeface="Open Sans"/>
                <a:sym typeface="Open Sans"/>
              </a:rPr>
              <a:t>. The demand is then aggregated into larger sectors. At the end of the chain, the consumption of each sector is summed up and the total energy demand is estimated. </a:t>
            </a:r>
            <a:endParaRPr/>
          </a:p>
          <a:p>
            <a:pPr indent="0" lvl="0" marL="0" rtl="0" algn="l">
              <a:spcBef>
                <a:spcPts val="360"/>
              </a:spcBef>
              <a:spcAft>
                <a:spcPts val="0"/>
              </a:spcAft>
              <a:buNone/>
            </a:pPr>
            <a:r>
              <a:t/>
            </a:r>
            <a:endParaRPr>
              <a:latin typeface="Open Sans"/>
              <a:ea typeface="Open Sans"/>
              <a:cs typeface="Open Sans"/>
              <a:sym typeface="Open Sans"/>
            </a:endParaRPr>
          </a:p>
          <a:p>
            <a:pPr indent="0" lvl="0" marL="0" rtl="0" algn="l">
              <a:spcBef>
                <a:spcPts val="360"/>
              </a:spcBef>
              <a:spcAft>
                <a:spcPts val="0"/>
              </a:spcAft>
              <a:buNone/>
            </a:pPr>
            <a:r>
              <a:rPr lang="en-GB">
                <a:latin typeface="Open Sans"/>
                <a:ea typeface="Open Sans"/>
                <a:cs typeface="Open Sans"/>
                <a:sym typeface="Open Sans"/>
              </a:rPr>
              <a:t>This schematic form gives a visual representation of how the two approaches differ. It shows where energy is used, and how each sub-sector contributes to the sector’s energy demand and then to the total energy demand.</a:t>
            </a:r>
            <a:endParaRPr/>
          </a:p>
        </p:txBody>
      </p:sp>
      <p:sp>
        <p:nvSpPr>
          <p:cNvPr id="178" name="Google Shape;17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nvSpPr>
        <p:spPr>
          <a:xfrm>
            <a:off x="11701463" y="6456363"/>
            <a:ext cx="454025"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17" name="Google Shape;17;p26"/>
          <p:cNvSpPr txBox="1"/>
          <p:nvPr/>
        </p:nvSpPr>
        <p:spPr>
          <a:xfrm>
            <a:off x="11798300" y="6492875"/>
            <a:ext cx="3937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888888"/>
                </a:solidFill>
                <a:latin typeface="Open Sans"/>
                <a:ea typeface="Open Sans"/>
                <a:cs typeface="Open Sans"/>
                <a:sym typeface="Open Sans"/>
              </a:rPr>
              <a:t>‹#›</a:t>
            </a:fld>
            <a:endParaRPr b="0" i="0" sz="1200" u="none" cap="none" strike="noStrike">
              <a:solidFill>
                <a:srgbClr val="888888"/>
              </a:solidFill>
              <a:latin typeface="Open Sans"/>
              <a:ea typeface="Open Sans"/>
              <a:cs typeface="Open Sans"/>
              <a:sym typeface="Open Sans"/>
            </a:endParaRPr>
          </a:p>
        </p:txBody>
      </p:sp>
      <p:pic>
        <p:nvPicPr>
          <p:cNvPr descr="A picture containing background pattern&#10;&#10;Description automatically generated" id="18" name="Google Shape;18;p2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b="0" i="0" sz="60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 name="Google Shape;20;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32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2" name="Google Shape;82;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b="0" i="0" sz="3200">
                <a:latin typeface="Open Sans"/>
                <a:ea typeface="Open Sans"/>
                <a:cs typeface="Open Sans"/>
                <a:sym typeface="Open Sans"/>
              </a:defRPr>
            </a:lvl1pPr>
            <a:lvl2pPr indent="-406400" lvl="1" marL="914400" algn="l">
              <a:lnSpc>
                <a:spcPct val="90000"/>
              </a:lnSpc>
              <a:spcBef>
                <a:spcPts val="500"/>
              </a:spcBef>
              <a:spcAft>
                <a:spcPts val="0"/>
              </a:spcAft>
              <a:buClr>
                <a:schemeClr val="dk1"/>
              </a:buClr>
              <a:buSzPts val="2800"/>
              <a:buChar char="•"/>
              <a:defRPr b="0" i="0" sz="2800">
                <a:latin typeface="Open Sans"/>
                <a:ea typeface="Open Sans"/>
                <a:cs typeface="Open Sans"/>
                <a:sym typeface="Open Sans"/>
              </a:defRPr>
            </a:lvl2pPr>
            <a:lvl3pPr indent="-381000" lvl="2" marL="1371600" algn="l">
              <a:lnSpc>
                <a:spcPct val="90000"/>
              </a:lnSpc>
              <a:spcBef>
                <a:spcPts val="500"/>
              </a:spcBef>
              <a:spcAft>
                <a:spcPts val="0"/>
              </a:spcAft>
              <a:buClr>
                <a:schemeClr val="dk1"/>
              </a:buClr>
              <a:buSzPts val="2400"/>
              <a:buChar char="•"/>
              <a:defRPr b="0" i="0" sz="2400">
                <a:latin typeface="Open Sans"/>
                <a:ea typeface="Open Sans"/>
                <a:cs typeface="Open Sans"/>
                <a:sym typeface="Open Sans"/>
              </a:defRPr>
            </a:lvl3pPr>
            <a:lvl4pPr indent="-355600" lvl="3" marL="18288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4pPr>
            <a:lvl5pPr indent="-355600" lvl="4" marL="2286000" algn="l">
              <a:lnSpc>
                <a:spcPct val="90000"/>
              </a:lnSpc>
              <a:spcBef>
                <a:spcPts val="500"/>
              </a:spcBef>
              <a:spcAft>
                <a:spcPts val="0"/>
              </a:spcAft>
              <a:buClr>
                <a:schemeClr val="dk1"/>
              </a:buClr>
              <a:buSzPts val="2000"/>
              <a:buChar char="•"/>
              <a:defRPr b="0" i="0" sz="2000">
                <a:latin typeface="Open Sans"/>
                <a:ea typeface="Open Sans"/>
                <a:cs typeface="Open Sans"/>
                <a:sym typeface="Open Sans"/>
              </a:defRPr>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3" name="Google Shape;83;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4" name="Google Shape;8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32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9" name="Google Shape;89;p36"/>
          <p:cNvSpPr/>
          <p:nvPr>
            <p:ph idx="2" type="pic"/>
          </p:nvPr>
        </p:nvSpPr>
        <p:spPr>
          <a:xfrm>
            <a:off x="5183188" y="987425"/>
            <a:ext cx="6172200" cy="4873625"/>
          </a:xfrm>
          <a:prstGeom prst="rect">
            <a:avLst/>
          </a:prstGeom>
          <a:noFill/>
          <a:ln>
            <a:noFill/>
          </a:ln>
        </p:spPr>
      </p:sp>
      <p:sp>
        <p:nvSpPr>
          <p:cNvPr id="90" name="Google Shape;90;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b="0" i="0" sz="16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 name="Google Shape;9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4" name="Shape 94"/>
        <p:cNvGrpSpPr/>
        <p:nvPr/>
      </p:nvGrpSpPr>
      <p:grpSpPr>
        <a:xfrm>
          <a:off x="0" y="0"/>
          <a:ext cx="0" cy="0"/>
          <a:chOff x="0" y="0"/>
          <a:chExt cx="0" cy="0"/>
        </a:xfrm>
      </p:grpSpPr>
      <p:sp>
        <p:nvSpPr>
          <p:cNvPr id="95" name="Google Shape;9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6" name="Google Shape;96;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0" name="Shape 100"/>
        <p:cNvGrpSpPr/>
        <p:nvPr/>
      </p:nvGrpSpPr>
      <p:grpSpPr>
        <a:xfrm>
          <a:off x="0" y="0"/>
          <a:ext cx="0" cy="0"/>
          <a:chOff x="0" y="0"/>
          <a:chExt cx="0" cy="0"/>
        </a:xfrm>
      </p:grpSpPr>
      <p:sp>
        <p:nvSpPr>
          <p:cNvPr id="101" name="Google Shape;101;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2" name="Google Shape;102;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3" name="Shape 23"/>
        <p:cNvGrpSpPr/>
        <p:nvPr/>
      </p:nvGrpSpPr>
      <p:grpSpPr>
        <a:xfrm>
          <a:off x="0" y="0"/>
          <a:ext cx="0" cy="0"/>
          <a:chOff x="0" y="0"/>
          <a:chExt cx="0" cy="0"/>
        </a:xfrm>
      </p:grpSpPr>
      <p:pic>
        <p:nvPicPr>
          <p:cNvPr descr="Graphical user interface, text&#10;&#10;Description automatically generated" id="24" name="Google Shape;24;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 name="Google Shape;25;p27"/>
          <p:cNvSpPr txBox="1"/>
          <p:nvPr>
            <p:ph type="title"/>
          </p:nvPr>
        </p:nvSpPr>
        <p:spPr>
          <a:xfrm>
            <a:off x="838200" y="207808"/>
            <a:ext cx="10515600" cy="132556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6" name="Google Shape;26;p27"/>
          <p:cNvSpPr txBox="1"/>
          <p:nvPr>
            <p:ph idx="1"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27" name="Google Shape;2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1pPr>
            <a:lvl2pPr indent="0" lvl="1"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2pPr>
            <a:lvl3pPr indent="0" lvl="2"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3pPr>
            <a:lvl4pPr indent="0" lvl="3"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4pPr>
            <a:lvl5pPr indent="0" lvl="4"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5pPr>
            <a:lvl6pPr indent="0" lvl="5"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6pPr>
            <a:lvl7pPr indent="0" lvl="6"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7pPr>
            <a:lvl8pPr indent="0" lvl="7"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8pPr>
            <a:lvl9pPr indent="0" lvl="8" marL="0" marR="0" algn="r">
              <a:spcBef>
                <a:spcPts val="0"/>
              </a:spcBef>
              <a:spcAft>
                <a:spcPts val="0"/>
              </a:spcAft>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30" name="Shape 30"/>
        <p:cNvGrpSpPr/>
        <p:nvPr/>
      </p:nvGrpSpPr>
      <p:grpSpPr>
        <a:xfrm>
          <a:off x="0" y="0"/>
          <a:ext cx="0" cy="0"/>
          <a:chOff x="0" y="0"/>
          <a:chExt cx="0" cy="0"/>
        </a:xfrm>
      </p:grpSpPr>
      <p:sp>
        <p:nvSpPr>
          <p:cNvPr id="31" name="Google Shape;31;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2" name="Google Shape;32;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8"/>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0" name="Shape 40"/>
        <p:cNvGrpSpPr/>
        <p:nvPr/>
      </p:nvGrpSpPr>
      <p:grpSpPr>
        <a:xfrm>
          <a:off x="0" y="0"/>
          <a:ext cx="0" cy="0"/>
          <a:chOff x="0" y="0"/>
          <a:chExt cx="0" cy="0"/>
        </a:xfrm>
      </p:grpSpPr>
      <p:pic>
        <p:nvPicPr>
          <p:cNvPr descr="Graphical user interface, text&#10;&#10;Description automatically generated" id="41" name="Google Shape;41;p30"/>
          <p:cNvPicPr preferRelativeResize="0"/>
          <p:nvPr/>
        </p:nvPicPr>
        <p:blipFill rotWithShape="1">
          <a:blip r:embed="rId2">
            <a:alphaModFix/>
          </a:blip>
          <a:srcRect b="0" l="0" r="0" t="0"/>
          <a:stretch/>
        </p:blipFill>
        <p:spPr>
          <a:xfrm>
            <a:off x="0" y="277813"/>
            <a:ext cx="12192000" cy="6858000"/>
          </a:xfrm>
          <a:prstGeom prst="rect">
            <a:avLst/>
          </a:prstGeom>
          <a:noFill/>
          <a:ln>
            <a:noFill/>
          </a:ln>
        </p:spPr>
      </p:pic>
      <p:sp>
        <p:nvSpPr>
          <p:cNvPr id="42" name="Google Shape;42;p30"/>
          <p:cNvSpPr txBox="1"/>
          <p:nvPr/>
        </p:nvSpPr>
        <p:spPr>
          <a:xfrm>
            <a:off x="887413" y="11113"/>
            <a:ext cx="7651750" cy="137001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latin typeface="Open Sans"/>
              <a:ea typeface="Open Sans"/>
              <a:cs typeface="Open Sans"/>
              <a:sym typeface="Open Sans"/>
            </a:endParaRPr>
          </a:p>
        </p:txBody>
      </p:sp>
      <p:sp>
        <p:nvSpPr>
          <p:cNvPr id="43" name="Google Shape;43;p30"/>
          <p:cNvSpPr txBox="1"/>
          <p:nvPr/>
        </p:nvSpPr>
        <p:spPr>
          <a:xfrm>
            <a:off x="835025" y="46038"/>
            <a:ext cx="7651750" cy="1362075"/>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t/>
            </a:r>
            <a:endParaRPr sz="4400">
              <a:solidFill>
                <a:schemeClr val="dk1"/>
              </a:solidFill>
              <a:latin typeface="Open Sans"/>
              <a:ea typeface="Open Sans"/>
              <a:cs typeface="Open Sans"/>
              <a:sym typeface="Open Sans"/>
            </a:endParaRPr>
          </a:p>
        </p:txBody>
      </p:sp>
      <p:sp>
        <p:nvSpPr>
          <p:cNvPr id="44" name="Google Shape;44;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0"/>
          <p:cNvSpPr txBox="1"/>
          <p:nvPr>
            <p:ph idx="2"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46" name="Google Shape;4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2" type="sldNum"/>
          </p:nvPr>
        </p:nvSpPr>
        <p:spPr>
          <a:xfrm>
            <a:off x="11785600" y="6497638"/>
            <a:ext cx="406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9" name="Shape 49"/>
        <p:cNvGrpSpPr/>
        <p:nvPr/>
      </p:nvGrpSpPr>
      <p:grpSpPr>
        <a:xfrm>
          <a:off x="0" y="0"/>
          <a:ext cx="0" cy="0"/>
          <a:chOff x="0" y="0"/>
          <a:chExt cx="0" cy="0"/>
        </a:xfrm>
      </p:grpSpPr>
      <p:pic>
        <p:nvPicPr>
          <p:cNvPr id="50" name="Google Shape;50;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1" name="Google Shape;51;p31"/>
          <p:cNvSpPr txBox="1"/>
          <p:nvPr/>
        </p:nvSpPr>
        <p:spPr>
          <a:xfrm>
            <a:off x="865188" y="1425575"/>
            <a:ext cx="5992812" cy="3489325"/>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b="0" i="0" sz="2000">
              <a:solidFill>
                <a:srgbClr val="9CC2E5"/>
              </a:solidFill>
              <a:latin typeface="Open Sans"/>
              <a:ea typeface="Open Sans"/>
              <a:cs typeface="Open Sans"/>
              <a:sym typeface="Open Sans"/>
            </a:endParaRPr>
          </a:p>
        </p:txBody>
      </p:sp>
      <p:sp>
        <p:nvSpPr>
          <p:cNvPr id="52" name="Google Shape;52;p31"/>
          <p:cNvSpPr txBox="1"/>
          <p:nvPr/>
        </p:nvSpPr>
        <p:spPr>
          <a:xfrm>
            <a:off x="987425" y="198438"/>
            <a:ext cx="10515600" cy="132556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0" i="0" lang="en-GB" sz="4400">
                <a:solidFill>
                  <a:schemeClr val="dk1"/>
                </a:solidFill>
                <a:latin typeface="Open Sans"/>
                <a:ea typeface="Open Sans"/>
                <a:cs typeface="Open Sans"/>
                <a:sym typeface="Open Sans"/>
              </a:rPr>
              <a:t>Click to edit Master title style</a:t>
            </a:r>
            <a:endParaRPr b="0" i="0" sz="4400">
              <a:solidFill>
                <a:schemeClr val="dk1"/>
              </a:solidFill>
              <a:latin typeface="Open Sans"/>
              <a:ea typeface="Open Sans"/>
              <a:cs typeface="Open Sans"/>
              <a:sym typeface="Open Sans"/>
            </a:endParaRPr>
          </a:p>
        </p:txBody>
      </p:sp>
      <p:sp>
        <p:nvSpPr>
          <p:cNvPr id="53" name="Google Shape;53;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0" i="0" sz="600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4" name="Google Shape;54;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b="0" i="0" sz="2400">
                <a:solidFill>
                  <a:srgbClr val="888888"/>
                </a:solidFill>
                <a:latin typeface="Open Sans"/>
                <a:ea typeface="Open Sans"/>
                <a:cs typeface="Open Sans"/>
                <a:sym typeface="Open Sans"/>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5" name="Google Shape;55;p31"/>
          <p:cNvSpPr txBox="1"/>
          <p:nvPr>
            <p:ph idx="2" type="body"/>
          </p:nvPr>
        </p:nvSpPr>
        <p:spPr>
          <a:xfrm>
            <a:off x="887215" y="1533371"/>
            <a:ext cx="10251600" cy="4262298"/>
          </a:xfrm>
          <a:prstGeom prst="rect">
            <a:avLst/>
          </a:prstGeom>
          <a:noFill/>
          <a:ln>
            <a:noFill/>
          </a:ln>
        </p:spPr>
        <p:txBody>
          <a:bodyPr anchorCtr="0" anchor="t" bIns="91425" lIns="91425" spcFirstLastPara="1" rIns="91425" wrap="square" tIns="91425">
            <a:normAutofit/>
          </a:bodyPr>
          <a:lstStyle>
            <a:lvl1pPr indent="-228600" lvl="0" marL="457200" algn="l">
              <a:lnSpc>
                <a:spcPct val="90000"/>
              </a:lnSpc>
              <a:spcBef>
                <a:spcPts val="0"/>
              </a:spcBef>
              <a:spcAft>
                <a:spcPts val="0"/>
              </a:spcAft>
              <a:buClr>
                <a:schemeClr val="dk1"/>
              </a:buClr>
              <a:buSzPts val="1300"/>
              <a:buNone/>
              <a:defRPr b="0" i="0" sz="2000">
                <a:latin typeface="Open Sans"/>
                <a:ea typeface="Open Sans"/>
                <a:cs typeface="Open Sans"/>
                <a:sym typeface="Open Sans"/>
              </a:defRPr>
            </a:lvl1pPr>
            <a:lvl2pPr indent="-298450" lvl="1" marL="914400" algn="l">
              <a:lnSpc>
                <a:spcPct val="90000"/>
              </a:lnSpc>
              <a:spcBef>
                <a:spcPts val="0"/>
              </a:spcBef>
              <a:spcAft>
                <a:spcPts val="0"/>
              </a:spcAft>
              <a:buClr>
                <a:schemeClr val="dk1"/>
              </a:buClr>
              <a:buSzPts val="1100"/>
              <a:buChar char="○"/>
              <a:defRPr/>
            </a:lvl2pPr>
            <a:lvl3pPr indent="-298450" lvl="2" marL="1371600" algn="l">
              <a:lnSpc>
                <a:spcPct val="90000"/>
              </a:lnSpc>
              <a:spcBef>
                <a:spcPts val="0"/>
              </a:spcBef>
              <a:spcAft>
                <a:spcPts val="0"/>
              </a:spcAft>
              <a:buClr>
                <a:schemeClr val="dk1"/>
              </a:buClr>
              <a:buSzPts val="1100"/>
              <a:buChar char="■"/>
              <a:defRPr/>
            </a:lvl3pPr>
            <a:lvl4pPr indent="-298450" lvl="3" marL="1828800" algn="l">
              <a:lnSpc>
                <a:spcPct val="90000"/>
              </a:lnSpc>
              <a:spcBef>
                <a:spcPts val="0"/>
              </a:spcBef>
              <a:spcAft>
                <a:spcPts val="0"/>
              </a:spcAft>
              <a:buClr>
                <a:schemeClr val="dk1"/>
              </a:buClr>
              <a:buSzPts val="1100"/>
              <a:buChar char="●"/>
              <a:defRPr/>
            </a:lvl4pPr>
            <a:lvl5pPr indent="-298450" lvl="4" marL="2286000" algn="l">
              <a:lnSpc>
                <a:spcPct val="90000"/>
              </a:lnSpc>
              <a:spcBef>
                <a:spcPts val="0"/>
              </a:spcBef>
              <a:spcAft>
                <a:spcPts val="0"/>
              </a:spcAft>
              <a:buClr>
                <a:schemeClr val="dk1"/>
              </a:buClr>
              <a:buSzPts val="1100"/>
              <a:buChar char="○"/>
              <a:defRPr/>
            </a:lvl5pPr>
            <a:lvl6pPr indent="-298450" lvl="5" marL="2743200" algn="l">
              <a:lnSpc>
                <a:spcPct val="90000"/>
              </a:lnSpc>
              <a:spcBef>
                <a:spcPts val="0"/>
              </a:spcBef>
              <a:spcAft>
                <a:spcPts val="0"/>
              </a:spcAft>
              <a:buClr>
                <a:schemeClr val="dk1"/>
              </a:buClr>
              <a:buSzPts val="1100"/>
              <a:buChar char="■"/>
              <a:defRPr/>
            </a:lvl6pPr>
            <a:lvl7pPr indent="-298450" lvl="6" marL="3200400" algn="l">
              <a:lnSpc>
                <a:spcPct val="90000"/>
              </a:lnSpc>
              <a:spcBef>
                <a:spcPts val="0"/>
              </a:spcBef>
              <a:spcAft>
                <a:spcPts val="0"/>
              </a:spcAft>
              <a:buClr>
                <a:schemeClr val="dk1"/>
              </a:buClr>
              <a:buSzPts val="1100"/>
              <a:buChar char="●"/>
              <a:defRPr/>
            </a:lvl7pPr>
            <a:lvl8pPr indent="-298450" lvl="7" marL="3657600" algn="l">
              <a:lnSpc>
                <a:spcPct val="90000"/>
              </a:lnSpc>
              <a:spcBef>
                <a:spcPts val="0"/>
              </a:spcBef>
              <a:spcAft>
                <a:spcPts val="0"/>
              </a:spcAft>
              <a:buClr>
                <a:schemeClr val="dk1"/>
              </a:buClr>
              <a:buSzPts val="1100"/>
              <a:buChar char="○"/>
              <a:defRPr/>
            </a:lvl8pPr>
            <a:lvl9pPr indent="-298450" lvl="8" marL="4114800" algn="l">
              <a:lnSpc>
                <a:spcPct val="90000"/>
              </a:lnSpc>
              <a:spcBef>
                <a:spcPts val="0"/>
              </a:spcBef>
              <a:spcAft>
                <a:spcPts val="0"/>
              </a:spcAft>
              <a:buClr>
                <a:schemeClr val="dk1"/>
              </a:buClr>
              <a:buSzPts val="1100"/>
              <a:buChar char="■"/>
              <a:defRPr/>
            </a:lvl9pPr>
          </a:lstStyle>
          <a:p/>
        </p:txBody>
      </p:sp>
      <p:sp>
        <p:nvSpPr>
          <p:cNvPr id="56" name="Google Shape;5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1" name="Google Shape;61;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8" name="Google Shape;68;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9" name="Google Shape;69;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0" i="0" sz="2400">
                <a:latin typeface="Open Sans"/>
                <a:ea typeface="Open Sans"/>
                <a:cs typeface="Open Sans"/>
                <a:sym typeface="Open Sans"/>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1" name="Google Shape;71;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Clr>
                <a:schemeClr val="dk1"/>
              </a:buClr>
              <a:buSzPts val="2800"/>
              <a:buChar char="•"/>
              <a:defRPr b="0" i="0">
                <a:latin typeface="Open Sans"/>
                <a:ea typeface="Open Sans"/>
                <a:cs typeface="Open Sans"/>
                <a:sym typeface="Open Sans"/>
              </a:defRPr>
            </a:lvl1pPr>
            <a:lvl2pPr indent="-381000" lvl="1" marL="914400" algn="l">
              <a:lnSpc>
                <a:spcPct val="90000"/>
              </a:lnSpc>
              <a:spcBef>
                <a:spcPts val="500"/>
              </a:spcBef>
              <a:spcAft>
                <a:spcPts val="0"/>
              </a:spcAft>
              <a:buClr>
                <a:schemeClr val="dk1"/>
              </a:buClr>
              <a:buSzPts val="2400"/>
              <a:buChar char="•"/>
              <a:defRPr b="0" i="0">
                <a:latin typeface="Open Sans"/>
                <a:ea typeface="Open Sans"/>
                <a:cs typeface="Open Sans"/>
                <a:sym typeface="Open Sans"/>
              </a:defRPr>
            </a:lvl2pPr>
            <a:lvl3pPr indent="-355600" lvl="2" marL="1371600" algn="l">
              <a:lnSpc>
                <a:spcPct val="90000"/>
              </a:lnSpc>
              <a:spcBef>
                <a:spcPts val="500"/>
              </a:spcBef>
              <a:spcAft>
                <a:spcPts val="0"/>
              </a:spcAft>
              <a:buClr>
                <a:schemeClr val="dk1"/>
              </a:buClr>
              <a:buSzPts val="2000"/>
              <a:buChar char="•"/>
              <a:defRPr b="0" i="0">
                <a:latin typeface="Open Sans"/>
                <a:ea typeface="Open Sans"/>
                <a:cs typeface="Open Sans"/>
                <a:sym typeface="Open Sans"/>
              </a:defRPr>
            </a:lvl3pPr>
            <a:lvl4pPr indent="-342900" lvl="3" marL="18288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4pPr>
            <a:lvl5pPr indent="-342900" lvl="4" marL="2286000" algn="l">
              <a:lnSpc>
                <a:spcPct val="90000"/>
              </a:lnSpc>
              <a:spcBef>
                <a:spcPts val="500"/>
              </a:spcBef>
              <a:spcAft>
                <a:spcPts val="0"/>
              </a:spcAft>
              <a:buClr>
                <a:schemeClr val="dk1"/>
              </a:buClr>
              <a:buSzPts val="1800"/>
              <a:buChar char="•"/>
              <a:defRPr b="0" i="0">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0" i="0">
                <a:latin typeface="Open Sans"/>
                <a:ea typeface="Open Sans"/>
                <a:cs typeface="Open Sans"/>
                <a:sym typeface="Open San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7" name="Google Shape;7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a:solidFill>
                  <a:srgbClr val="888888"/>
                </a:solidFill>
                <a:latin typeface="Open Sans"/>
                <a:ea typeface="Open Sans"/>
                <a:cs typeface="Open Sans"/>
                <a:sym typeface="Open Sans"/>
              </a:defRPr>
            </a:lvl1pPr>
            <a:lvl2pPr indent="0" lvl="1" marL="0" marR="0" algn="r">
              <a:spcBef>
                <a:spcPts val="0"/>
              </a:spcBef>
              <a:spcAft>
                <a:spcPts val="0"/>
              </a:spcAft>
              <a:buNone/>
              <a:defRPr b="0" i="0" sz="1200">
                <a:solidFill>
                  <a:srgbClr val="888888"/>
                </a:solidFill>
                <a:latin typeface="Open Sans"/>
                <a:ea typeface="Open Sans"/>
                <a:cs typeface="Open Sans"/>
                <a:sym typeface="Open Sans"/>
              </a:defRPr>
            </a:lvl2pPr>
            <a:lvl3pPr indent="0" lvl="2" marL="0" marR="0" algn="r">
              <a:spcBef>
                <a:spcPts val="0"/>
              </a:spcBef>
              <a:spcAft>
                <a:spcPts val="0"/>
              </a:spcAft>
              <a:buNone/>
              <a:defRPr b="0" i="0" sz="1200">
                <a:solidFill>
                  <a:srgbClr val="888888"/>
                </a:solidFill>
                <a:latin typeface="Open Sans"/>
                <a:ea typeface="Open Sans"/>
                <a:cs typeface="Open Sans"/>
                <a:sym typeface="Open Sans"/>
              </a:defRPr>
            </a:lvl3pPr>
            <a:lvl4pPr indent="0" lvl="3" marL="0" marR="0" algn="r">
              <a:spcBef>
                <a:spcPts val="0"/>
              </a:spcBef>
              <a:spcAft>
                <a:spcPts val="0"/>
              </a:spcAft>
              <a:buNone/>
              <a:defRPr b="0" i="0" sz="1200">
                <a:solidFill>
                  <a:srgbClr val="888888"/>
                </a:solidFill>
                <a:latin typeface="Open Sans"/>
                <a:ea typeface="Open Sans"/>
                <a:cs typeface="Open Sans"/>
                <a:sym typeface="Open Sans"/>
              </a:defRPr>
            </a:lvl4pPr>
            <a:lvl5pPr indent="0" lvl="4" marL="0" marR="0" algn="r">
              <a:spcBef>
                <a:spcPts val="0"/>
              </a:spcBef>
              <a:spcAft>
                <a:spcPts val="0"/>
              </a:spcAft>
              <a:buNone/>
              <a:defRPr b="0" i="0" sz="1200">
                <a:solidFill>
                  <a:srgbClr val="888888"/>
                </a:solidFill>
                <a:latin typeface="Open Sans"/>
                <a:ea typeface="Open Sans"/>
                <a:cs typeface="Open Sans"/>
                <a:sym typeface="Open Sans"/>
              </a:defRPr>
            </a:lvl5pPr>
            <a:lvl6pPr indent="0" lvl="5" marL="0" marR="0" algn="r">
              <a:spcBef>
                <a:spcPts val="0"/>
              </a:spcBef>
              <a:spcAft>
                <a:spcPts val="0"/>
              </a:spcAft>
              <a:buNone/>
              <a:defRPr b="0" i="0" sz="1200">
                <a:solidFill>
                  <a:srgbClr val="888888"/>
                </a:solidFill>
                <a:latin typeface="Open Sans"/>
                <a:ea typeface="Open Sans"/>
                <a:cs typeface="Open Sans"/>
                <a:sym typeface="Open Sans"/>
              </a:defRPr>
            </a:lvl6pPr>
            <a:lvl7pPr indent="0" lvl="6" marL="0" marR="0" algn="r">
              <a:spcBef>
                <a:spcPts val="0"/>
              </a:spcBef>
              <a:spcAft>
                <a:spcPts val="0"/>
              </a:spcAft>
              <a:buNone/>
              <a:defRPr b="0" i="0" sz="1200">
                <a:solidFill>
                  <a:srgbClr val="888888"/>
                </a:solidFill>
                <a:latin typeface="Open Sans"/>
                <a:ea typeface="Open Sans"/>
                <a:cs typeface="Open Sans"/>
                <a:sym typeface="Open Sans"/>
              </a:defRPr>
            </a:lvl7pPr>
            <a:lvl8pPr indent="0" lvl="7" marL="0" marR="0" algn="r">
              <a:spcBef>
                <a:spcPts val="0"/>
              </a:spcBef>
              <a:spcAft>
                <a:spcPts val="0"/>
              </a:spcAft>
              <a:buNone/>
              <a:defRPr b="0" i="0" sz="1200">
                <a:solidFill>
                  <a:srgbClr val="888888"/>
                </a:solidFill>
                <a:latin typeface="Open Sans"/>
                <a:ea typeface="Open Sans"/>
                <a:cs typeface="Open Sans"/>
                <a:sym typeface="Open Sans"/>
              </a:defRPr>
            </a:lvl8pPr>
            <a:lvl9pPr indent="0" lvl="8" marL="0" marR="0" algn="r">
              <a:spcBef>
                <a:spcPts val="0"/>
              </a:spcBef>
              <a:spcAft>
                <a:spcPts val="0"/>
              </a:spcAft>
              <a:buNone/>
              <a:defRPr b="0" i="0" sz="1200">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1pPr>
            <a:lvl2pPr lvl="1"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2pPr>
            <a:lvl3pPr lvl="2"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3pPr>
            <a:lvl4pPr lvl="3"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4pPr>
            <a:lvl5pPr lvl="4" marR="0" rtl="0" algn="l">
              <a:lnSpc>
                <a:spcPct val="90000"/>
              </a:lnSpc>
              <a:spcBef>
                <a:spcPts val="0"/>
              </a:spcBef>
              <a:spcAft>
                <a:spcPts val="0"/>
              </a:spcAft>
              <a:buSzPts val="1400"/>
              <a:buNone/>
              <a:defRPr b="0" i="0" sz="4400" u="none" cap="none" strike="noStrike">
                <a:solidFill>
                  <a:schemeClr val="dk1"/>
                </a:solidFill>
                <a:latin typeface="Open Sans"/>
                <a:ea typeface="Open Sans"/>
                <a:cs typeface="Open Sans"/>
                <a:sym typeface="Open Sans"/>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1pPr>
            <a:lvl2pPr indent="0" lvl="1"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2pPr>
            <a:lvl3pPr indent="0" lvl="2"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3pPr>
            <a:lvl4pPr indent="0" lvl="3"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4pPr>
            <a:lvl5pPr indent="0" lvl="4"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5pPr>
            <a:lvl6pPr indent="0" lvl="5"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6pPr>
            <a:lvl7pPr indent="0" lvl="6"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7pPr>
            <a:lvl8pPr indent="0" lvl="7"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8pPr>
            <a:lvl9pPr indent="0" lvl="8" marL="0" marR="0" rtl="0" algn="r">
              <a:spcBef>
                <a:spcPts val="0"/>
              </a:spcBef>
              <a:spcAft>
                <a:spcPts val="0"/>
              </a:spcAft>
              <a:buNone/>
              <a:defRPr b="0" i="0" sz="12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A picture containing background pattern&#10;&#10;Description automatically generated" id="111" name="Google Shape;111;p1"/>
          <p:cNvPicPr preferRelativeResize="0"/>
          <p:nvPr/>
        </p:nvPicPr>
        <p:blipFill rotWithShape="1">
          <a:blip r:embed="rId3">
            <a:alphaModFix/>
          </a:blip>
          <a:srcRect b="0" l="0" r="0" t="0"/>
          <a:stretch/>
        </p:blipFill>
        <p:spPr>
          <a:xfrm>
            <a:off x="0" y="-54"/>
            <a:ext cx="12192000" cy="6858108"/>
          </a:xfrm>
          <a:prstGeom prst="rect">
            <a:avLst/>
          </a:prstGeom>
          <a:noFill/>
          <a:ln>
            <a:noFill/>
          </a:ln>
        </p:spPr>
      </p:pic>
      <p:sp>
        <p:nvSpPr>
          <p:cNvPr id="112" name="Google Shape;112;p1"/>
          <p:cNvSpPr txBox="1"/>
          <p:nvPr/>
        </p:nvSpPr>
        <p:spPr>
          <a:xfrm>
            <a:off x="8975475" y="6300251"/>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chemeClr val="lt1"/>
                </a:solidFill>
                <a:latin typeface="Open Sans"/>
                <a:ea typeface="Open Sans"/>
                <a:cs typeface="Open Sans"/>
                <a:sym typeface="Open Sans"/>
              </a:rPr>
              <a:t>Version 2.0</a:t>
            </a:r>
            <a:endParaRPr b="0" i="0" sz="1050" u="none" cap="none" strike="noStrike">
              <a:solidFill>
                <a:schemeClr val="lt1"/>
              </a:solidFill>
              <a:latin typeface="Open Sans"/>
              <a:ea typeface="Open Sans"/>
              <a:cs typeface="Open Sans"/>
              <a:sym typeface="Open Sans"/>
            </a:endParaRPr>
          </a:p>
        </p:txBody>
      </p:sp>
      <p:sp>
        <p:nvSpPr>
          <p:cNvPr id="113" name="Google Shape;113;p1"/>
          <p:cNvSpPr txBox="1"/>
          <p:nvPr/>
        </p:nvSpPr>
        <p:spPr>
          <a:xfrm>
            <a:off x="610325" y="3590632"/>
            <a:ext cx="7659262" cy="280076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4400" u="none" cap="none" strike="noStrike">
                <a:solidFill>
                  <a:schemeClr val="lt1"/>
                </a:solidFill>
                <a:latin typeface="Open Sans ExtraBold"/>
                <a:ea typeface="Open Sans ExtraBold"/>
                <a:cs typeface="Open Sans ExtraBold"/>
                <a:sym typeface="Open Sans ExtraBold"/>
              </a:rPr>
              <a:t>LECTURE 2 </a:t>
            </a:r>
            <a:br>
              <a:rPr b="1" i="0" lang="en-GB" sz="4400" u="none" cap="none" strike="noStrike">
                <a:solidFill>
                  <a:schemeClr val="dk1"/>
                </a:solidFill>
                <a:latin typeface="Open Sans ExtraBold"/>
                <a:ea typeface="Open Sans ExtraBold"/>
                <a:cs typeface="Open Sans ExtraBold"/>
                <a:sym typeface="Open Sans ExtraBold"/>
              </a:rPr>
            </a:br>
            <a:r>
              <a:rPr b="1" i="0" lang="en-GB" sz="4400" u="none" cap="none" strike="noStrike">
                <a:solidFill>
                  <a:schemeClr val="dk1"/>
                </a:solidFill>
                <a:latin typeface="Open Sans ExtraBold"/>
                <a:ea typeface="Open Sans ExtraBold"/>
                <a:cs typeface="Open Sans ExtraBold"/>
                <a:sym typeface="Open Sans ExtraBold"/>
              </a:rPr>
              <a:t>MODELLING TOOLS AND ENERGY SYSTEM ANALYSIS </a:t>
            </a:r>
            <a:endParaRPr b="1" i="0" sz="4400" u="none" cap="none" strike="noStrike">
              <a:solidFill>
                <a:schemeClr val="dk1"/>
              </a:solidFill>
              <a:latin typeface="Open Sans ExtraBold"/>
              <a:ea typeface="Open Sans ExtraBold"/>
              <a:cs typeface="Open Sans ExtraBold"/>
              <a:sym typeface="Open Sans ExtraBold"/>
            </a:endParaRPr>
          </a:p>
        </p:txBody>
      </p:sp>
      <p:sp>
        <p:nvSpPr>
          <p:cNvPr id="114" name="Google Shape;114;p1"/>
          <p:cNvSpPr txBox="1"/>
          <p:nvPr/>
        </p:nvSpPr>
        <p:spPr>
          <a:xfrm>
            <a:off x="610325" y="3015929"/>
            <a:ext cx="2716841"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chemeClr val="dk1"/>
                </a:solidFill>
                <a:latin typeface="Open Sans ExtraBold"/>
                <a:ea typeface="Open Sans ExtraBold"/>
                <a:cs typeface="Open Sans ExtraBold"/>
                <a:sym typeface="Open Sans ExtraBold"/>
              </a:rPr>
              <a:t>Model for Analysis of Energy Demand</a:t>
            </a:r>
            <a:endParaRPr b="1" i="0" sz="1800" u="none" cap="none" strike="noStrike">
              <a:solidFill>
                <a:schemeClr val="dk1"/>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descr="Graphical user interface, text&#10;&#10;Description automatically generated" id="262" name="Google Shape;262;p10"/>
          <p:cNvPicPr preferRelativeResize="0"/>
          <p:nvPr/>
        </p:nvPicPr>
        <p:blipFill rotWithShape="1">
          <a:blip r:embed="rId3">
            <a:alphaModFix/>
          </a:blip>
          <a:srcRect b="0" l="0" r="0" t="0"/>
          <a:stretch/>
        </p:blipFill>
        <p:spPr>
          <a:xfrm>
            <a:off x="0" y="2422"/>
            <a:ext cx="12192000" cy="6858000"/>
          </a:xfrm>
          <a:prstGeom prst="rect">
            <a:avLst/>
          </a:prstGeom>
          <a:noFill/>
          <a:ln>
            <a:noFill/>
          </a:ln>
        </p:spPr>
      </p:pic>
      <p:pic>
        <p:nvPicPr>
          <p:cNvPr id="263" name="Google Shape;263;p10"/>
          <p:cNvPicPr preferRelativeResize="0"/>
          <p:nvPr/>
        </p:nvPicPr>
        <p:blipFill rotWithShape="1">
          <a:blip r:embed="rId4">
            <a:alphaModFix/>
          </a:blip>
          <a:srcRect b="0" l="0" r="22856" t="18764"/>
          <a:stretch/>
        </p:blipFill>
        <p:spPr>
          <a:xfrm>
            <a:off x="7995945" y="2864881"/>
            <a:ext cx="2516514" cy="1759359"/>
          </a:xfrm>
          <a:prstGeom prst="rect">
            <a:avLst/>
          </a:prstGeom>
          <a:noFill/>
          <a:ln>
            <a:noFill/>
          </a:ln>
        </p:spPr>
      </p:pic>
      <p:sp>
        <p:nvSpPr>
          <p:cNvPr id="264" name="Google Shape;264;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5" name="Google Shape;265;p10"/>
          <p:cNvSpPr txBox="1"/>
          <p:nvPr/>
        </p:nvSpPr>
        <p:spPr>
          <a:xfrm>
            <a:off x="887215" y="2150297"/>
            <a:ext cx="7027071" cy="388236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800"/>
              <a:buFont typeface="Arial"/>
              <a:buNone/>
            </a:pPr>
            <a:r>
              <a:t/>
            </a:r>
            <a:endParaRPr sz="1800">
              <a:solidFill>
                <a:srgbClr val="000000"/>
              </a:solidFill>
              <a:latin typeface="Open Sans"/>
              <a:ea typeface="Open Sans"/>
              <a:cs typeface="Open Sans"/>
              <a:sym typeface="Open Sans"/>
            </a:endParaRPr>
          </a:p>
        </p:txBody>
      </p:sp>
      <p:grpSp>
        <p:nvGrpSpPr>
          <p:cNvPr id="266" name="Google Shape;266;p10"/>
          <p:cNvGrpSpPr/>
          <p:nvPr/>
        </p:nvGrpSpPr>
        <p:grpSpPr>
          <a:xfrm>
            <a:off x="8021424" y="2149864"/>
            <a:ext cx="3534871" cy="2376007"/>
            <a:chOff x="5527623" y="1582249"/>
            <a:chExt cx="3798583" cy="2376007"/>
          </a:xfrm>
        </p:grpSpPr>
        <p:grpSp>
          <p:nvGrpSpPr>
            <p:cNvPr id="267" name="Google Shape;267;p10"/>
            <p:cNvGrpSpPr/>
            <p:nvPr/>
          </p:nvGrpSpPr>
          <p:grpSpPr>
            <a:xfrm>
              <a:off x="5527623" y="2314822"/>
              <a:ext cx="1709081" cy="1643434"/>
              <a:chOff x="3957638" y="1870075"/>
              <a:chExt cx="2460840" cy="2058988"/>
            </a:xfrm>
          </p:grpSpPr>
          <p:cxnSp>
            <p:nvCxnSpPr>
              <p:cNvPr id="268" name="Google Shape;268;p10"/>
              <p:cNvCxnSpPr/>
              <p:nvPr/>
            </p:nvCxnSpPr>
            <p:spPr>
              <a:xfrm rot="5400000">
                <a:off x="5219700" y="2898775"/>
                <a:ext cx="2058988" cy="1588"/>
              </a:xfrm>
              <a:prstGeom prst="straightConnector1">
                <a:avLst/>
              </a:prstGeom>
              <a:noFill/>
              <a:ln cap="flat" cmpd="sng" w="25400">
                <a:solidFill>
                  <a:srgbClr val="B02634"/>
                </a:solidFill>
                <a:prstDash val="solid"/>
                <a:miter lim="800000"/>
                <a:headEnd len="sm" w="sm" type="none"/>
                <a:tailEnd len="sm" w="sm" type="none"/>
              </a:ln>
            </p:spPr>
          </p:cxnSp>
          <p:grpSp>
            <p:nvGrpSpPr>
              <p:cNvPr id="269" name="Google Shape;269;p10"/>
              <p:cNvGrpSpPr/>
              <p:nvPr/>
            </p:nvGrpSpPr>
            <p:grpSpPr>
              <a:xfrm>
                <a:off x="3957638" y="2401341"/>
                <a:ext cx="2460840" cy="997497"/>
                <a:chOff x="3957638" y="2401341"/>
                <a:chExt cx="2460840" cy="997497"/>
              </a:xfrm>
            </p:grpSpPr>
            <p:sp>
              <p:nvSpPr>
                <p:cNvPr id="270" name="Google Shape;270;p10"/>
                <p:cNvSpPr/>
                <p:nvPr/>
              </p:nvSpPr>
              <p:spPr>
                <a:xfrm>
                  <a:off x="3957638" y="2840038"/>
                  <a:ext cx="2325687" cy="558800"/>
                </a:xfrm>
                <a:custGeom>
                  <a:rect b="b" l="l" r="r" t="t"/>
                  <a:pathLst>
                    <a:path extrusionOk="0" h="558800" w="2326640">
                      <a:moveTo>
                        <a:pt x="0" y="558800"/>
                      </a:moveTo>
                      <a:lnTo>
                        <a:pt x="243840" y="335280"/>
                      </a:lnTo>
                      <a:lnTo>
                        <a:pt x="447040" y="477520"/>
                      </a:lnTo>
                      <a:lnTo>
                        <a:pt x="670560" y="284480"/>
                      </a:lnTo>
                      <a:lnTo>
                        <a:pt x="924560" y="457200"/>
                      </a:lnTo>
                      <a:lnTo>
                        <a:pt x="1203960" y="0"/>
                      </a:lnTo>
                      <a:lnTo>
                        <a:pt x="1270000" y="370840"/>
                      </a:lnTo>
                      <a:lnTo>
                        <a:pt x="1513840" y="111760"/>
                      </a:lnTo>
                      <a:lnTo>
                        <a:pt x="1859280" y="289560"/>
                      </a:lnTo>
                      <a:lnTo>
                        <a:pt x="2326640" y="66040"/>
                      </a:lnTo>
                    </a:path>
                  </a:pathLst>
                </a:cu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271" name="Google Shape;271;p10"/>
                <p:cNvSpPr txBox="1"/>
                <p:nvPr/>
              </p:nvSpPr>
              <p:spPr>
                <a:xfrm>
                  <a:off x="4097554" y="2401341"/>
                  <a:ext cx="2320924" cy="462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Historical</a:t>
                  </a:r>
                  <a:endParaRPr/>
                </a:p>
              </p:txBody>
            </p:sp>
          </p:grpSp>
        </p:grpSp>
        <p:grpSp>
          <p:nvGrpSpPr>
            <p:cNvPr id="272" name="Google Shape;272;p10"/>
            <p:cNvGrpSpPr/>
            <p:nvPr/>
          </p:nvGrpSpPr>
          <p:grpSpPr>
            <a:xfrm>
              <a:off x="7162652" y="2183677"/>
              <a:ext cx="1719661" cy="1740340"/>
              <a:chOff x="6324600" y="1676400"/>
              <a:chExt cx="2476073" cy="2180397"/>
            </a:xfrm>
          </p:grpSpPr>
          <p:sp>
            <p:nvSpPr>
              <p:cNvPr id="273" name="Google Shape;273;p10"/>
              <p:cNvSpPr/>
              <p:nvPr/>
            </p:nvSpPr>
            <p:spPr>
              <a:xfrm>
                <a:off x="6324600" y="1676400"/>
                <a:ext cx="1173163" cy="1193800"/>
              </a:xfrm>
              <a:custGeom>
                <a:rect b="b" l="l" r="r" t="t"/>
                <a:pathLst>
                  <a:path extrusionOk="0" h="1194388" w="1173480">
                    <a:moveTo>
                      <a:pt x="0" y="1194388"/>
                    </a:moveTo>
                    <a:cubicBezTo>
                      <a:pt x="69427" y="1185171"/>
                      <a:pt x="293793" y="1014392"/>
                      <a:pt x="416560" y="910251"/>
                    </a:cubicBezTo>
                    <a:cubicBezTo>
                      <a:pt x="539327" y="806110"/>
                      <a:pt x="650240" y="654297"/>
                      <a:pt x="736600" y="569544"/>
                    </a:cubicBezTo>
                    <a:cubicBezTo>
                      <a:pt x="900853" y="417836"/>
                      <a:pt x="1034838" y="118655"/>
                      <a:pt x="1173480" y="0"/>
                    </a:cubicBezTo>
                  </a:path>
                </a:pathLst>
              </a:custGeom>
              <a:noFill/>
              <a:ln cap="flat" cmpd="sng" w="9525">
                <a:solidFill>
                  <a:schemeClr val="accen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274" name="Google Shape;274;p10"/>
              <p:cNvSpPr txBox="1"/>
              <p:nvPr/>
            </p:nvSpPr>
            <p:spPr>
              <a:xfrm>
                <a:off x="6553200" y="3394077"/>
                <a:ext cx="2247473" cy="462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Projected</a:t>
                </a:r>
                <a:endParaRPr/>
              </a:p>
            </p:txBody>
          </p:sp>
        </p:grpSp>
        <p:grpSp>
          <p:nvGrpSpPr>
            <p:cNvPr id="275" name="Google Shape;275;p10"/>
            <p:cNvGrpSpPr/>
            <p:nvPr/>
          </p:nvGrpSpPr>
          <p:grpSpPr>
            <a:xfrm>
              <a:off x="7118582" y="1920314"/>
              <a:ext cx="2207624" cy="1629801"/>
              <a:chOff x="4764183" y="1544587"/>
              <a:chExt cx="4994635" cy="2798813"/>
            </a:xfrm>
          </p:grpSpPr>
          <p:pic>
            <p:nvPicPr>
              <p:cNvPr id="276" name="Google Shape;276;p10"/>
              <p:cNvPicPr preferRelativeResize="0"/>
              <p:nvPr/>
            </p:nvPicPr>
            <p:blipFill rotWithShape="1">
              <a:blip r:embed="rId5">
                <a:alphaModFix/>
              </a:blip>
              <a:srcRect b="0" l="0" r="2179" t="0"/>
              <a:stretch/>
            </p:blipFill>
            <p:spPr>
              <a:xfrm>
                <a:off x="4764183" y="3543300"/>
                <a:ext cx="2474816" cy="800100"/>
              </a:xfrm>
              <a:prstGeom prst="rect">
                <a:avLst/>
              </a:prstGeom>
              <a:noFill/>
              <a:ln>
                <a:noFill/>
              </a:ln>
            </p:spPr>
          </p:pic>
          <p:pic>
            <p:nvPicPr>
              <p:cNvPr id="277" name="Google Shape;277;p10"/>
              <p:cNvPicPr preferRelativeResize="0"/>
              <p:nvPr/>
            </p:nvPicPr>
            <p:blipFill rotWithShape="1">
              <a:blip r:embed="rId6">
                <a:alphaModFix/>
              </a:blip>
              <a:srcRect b="0" l="0" r="4300" t="0"/>
              <a:stretch/>
            </p:blipFill>
            <p:spPr>
              <a:xfrm>
                <a:off x="4819061" y="2667000"/>
                <a:ext cx="2419938" cy="1476376"/>
              </a:xfrm>
              <a:prstGeom prst="rect">
                <a:avLst/>
              </a:prstGeom>
              <a:noFill/>
              <a:ln>
                <a:noFill/>
              </a:ln>
            </p:spPr>
          </p:pic>
          <p:pic>
            <p:nvPicPr>
              <p:cNvPr id="278" name="Google Shape;278;p10"/>
              <p:cNvPicPr preferRelativeResize="0"/>
              <p:nvPr/>
            </p:nvPicPr>
            <p:blipFill rotWithShape="1">
              <a:blip r:embed="rId7">
                <a:alphaModFix/>
              </a:blip>
              <a:srcRect b="0" l="0" r="4371" t="0"/>
              <a:stretch/>
            </p:blipFill>
            <p:spPr>
              <a:xfrm>
                <a:off x="4764183" y="2038349"/>
                <a:ext cx="2474816" cy="2076451"/>
              </a:xfrm>
              <a:prstGeom prst="rect">
                <a:avLst/>
              </a:prstGeom>
              <a:noFill/>
              <a:ln>
                <a:noFill/>
              </a:ln>
            </p:spPr>
          </p:pic>
          <p:sp>
            <p:nvSpPr>
              <p:cNvPr id="279" name="Google Shape;279;p10"/>
              <p:cNvSpPr txBox="1"/>
              <p:nvPr/>
            </p:nvSpPr>
            <p:spPr>
              <a:xfrm>
                <a:off x="7451725" y="1628775"/>
                <a:ext cx="720727" cy="6342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280" name="Google Shape;280;p10"/>
              <p:cNvSpPr txBox="1"/>
              <p:nvPr/>
            </p:nvSpPr>
            <p:spPr>
              <a:xfrm>
                <a:off x="6871854" y="1544587"/>
                <a:ext cx="2886964" cy="1004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5% Growth</a:t>
                </a:r>
                <a:endParaRPr/>
              </a:p>
            </p:txBody>
          </p:sp>
          <p:sp>
            <p:nvSpPr>
              <p:cNvPr id="281" name="Google Shape;281;p10"/>
              <p:cNvSpPr txBox="1"/>
              <p:nvPr/>
            </p:nvSpPr>
            <p:spPr>
              <a:xfrm>
                <a:off x="6864653" y="2408430"/>
                <a:ext cx="2886962" cy="1004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B02634"/>
                    </a:solidFill>
                    <a:latin typeface="Open Sans"/>
                    <a:ea typeface="Open Sans"/>
                    <a:cs typeface="Open Sans"/>
                    <a:sym typeface="Open Sans"/>
                  </a:rPr>
                  <a:t>2.8% Growth</a:t>
                </a:r>
                <a:endParaRPr/>
              </a:p>
            </p:txBody>
          </p:sp>
        </p:grpSp>
        <p:sp>
          <p:nvSpPr>
            <p:cNvPr id="282" name="Google Shape;282;p10"/>
            <p:cNvSpPr txBox="1"/>
            <p:nvPr/>
          </p:nvSpPr>
          <p:spPr>
            <a:xfrm>
              <a:off x="5595115" y="1582249"/>
              <a:ext cx="22479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Total Electricity</a:t>
              </a:r>
              <a:endParaRPr/>
            </a:p>
            <a:p>
              <a:pPr indent="0" lvl="0" marL="0" marR="0" rtl="0" algn="l">
                <a:spcBef>
                  <a:spcPts val="0"/>
                </a:spcBef>
                <a:spcAft>
                  <a:spcPts val="0"/>
                </a:spcAft>
                <a:buNone/>
              </a:pPr>
              <a:r>
                <a:rPr lang="en-GB" sz="1800">
                  <a:solidFill>
                    <a:schemeClr val="dk1"/>
                  </a:solidFill>
                  <a:latin typeface="Open Sans"/>
                  <a:ea typeface="Open Sans"/>
                  <a:cs typeface="Open Sans"/>
                  <a:sym typeface="Open Sans"/>
                </a:rPr>
                <a:t>Consumption [kWh]</a:t>
              </a:r>
              <a:endParaRPr/>
            </a:p>
          </p:txBody>
        </p:sp>
      </p:grpSp>
      <p:cxnSp>
        <p:nvCxnSpPr>
          <p:cNvPr id="283" name="Google Shape;283;p10"/>
          <p:cNvCxnSpPr/>
          <p:nvPr/>
        </p:nvCxnSpPr>
        <p:spPr>
          <a:xfrm rot="10800000">
            <a:off x="8023169" y="2797012"/>
            <a:ext cx="0" cy="388073"/>
          </a:xfrm>
          <a:prstGeom prst="straightConnector1">
            <a:avLst/>
          </a:prstGeom>
          <a:noFill/>
          <a:ln cap="flat" cmpd="sng" w="9525">
            <a:solidFill>
              <a:srgbClr val="298EFF"/>
            </a:solidFill>
            <a:prstDash val="solid"/>
            <a:miter lim="800000"/>
            <a:headEnd len="sm" w="sm" type="none"/>
            <a:tailEnd len="med" w="med" type="triangle"/>
          </a:ln>
        </p:spPr>
      </p:cxnSp>
      <p:cxnSp>
        <p:nvCxnSpPr>
          <p:cNvPr id="284" name="Google Shape;284;p10"/>
          <p:cNvCxnSpPr/>
          <p:nvPr/>
        </p:nvCxnSpPr>
        <p:spPr>
          <a:xfrm flipH="1" rot="10800000">
            <a:off x="10026943" y="4518473"/>
            <a:ext cx="551736" cy="1"/>
          </a:xfrm>
          <a:prstGeom prst="straightConnector1">
            <a:avLst/>
          </a:prstGeom>
          <a:noFill/>
          <a:ln cap="flat" cmpd="sng" w="9525">
            <a:solidFill>
              <a:srgbClr val="298EFF"/>
            </a:solidFill>
            <a:prstDash val="solid"/>
            <a:miter lim="800000"/>
            <a:headEnd len="sm" w="sm" type="none"/>
            <a:tailEnd len="med" w="med" type="triangle"/>
          </a:ln>
        </p:spPr>
      </p:cxnSp>
      <p:sp>
        <p:nvSpPr>
          <p:cNvPr id="285" name="Google Shape;285;p10"/>
          <p:cNvSpPr txBox="1"/>
          <p:nvPr>
            <p:ph idx="1" type="body"/>
          </p:nvPr>
        </p:nvSpPr>
        <p:spPr>
          <a:xfrm>
            <a:off x="839919" y="1507672"/>
            <a:ext cx="7233992" cy="4528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2.2.3. Top-down projections start from the historical </a:t>
            </a:r>
            <a:br>
              <a:rPr b="1" lang="en-GB" sz="2000">
                <a:latin typeface="Open Sans"/>
                <a:ea typeface="Open Sans"/>
                <a:cs typeface="Open Sans"/>
                <a:sym typeface="Open Sans"/>
              </a:rPr>
            </a:br>
            <a:r>
              <a:rPr b="1" lang="en-GB" sz="2000">
                <a:solidFill>
                  <a:srgbClr val="9CC2E5"/>
                </a:solidFill>
                <a:latin typeface="Open Sans"/>
                <a:ea typeface="Open Sans"/>
                <a:cs typeface="Open Sans"/>
                <a:sym typeface="Open Sans"/>
              </a:rPr>
              <a:t>analysis of total energy consumption</a:t>
            </a:r>
            <a:endParaRPr sz="2000">
              <a:solidFill>
                <a:srgbClr val="9CC2E5"/>
              </a:solidFill>
            </a:endParaRPr>
          </a:p>
          <a:p>
            <a:pPr indent="0" lvl="0" marL="0" rtl="0" algn="l">
              <a:lnSpc>
                <a:spcPct val="100000"/>
              </a:lnSpc>
              <a:spcBef>
                <a:spcPts val="1000"/>
              </a:spcBef>
              <a:spcAft>
                <a:spcPts val="0"/>
              </a:spcAft>
              <a:buClr>
                <a:srgbClr val="333333"/>
              </a:buClr>
              <a:buSzPts val="2000"/>
              <a:buNone/>
            </a:pPr>
            <a:r>
              <a:rPr b="1" lang="en-GB" sz="2000">
                <a:latin typeface="Open Sans"/>
                <a:ea typeface="Open Sans"/>
                <a:cs typeface="Open Sans"/>
                <a:sym typeface="Open Sans"/>
              </a:rPr>
              <a:t>The top-down approach is based on </a:t>
            </a:r>
            <a:endParaRPr b="1" sz="2000"/>
          </a:p>
          <a:p>
            <a:pPr indent="-342900" lvl="0" marL="342900" rtl="0" algn="l">
              <a:lnSpc>
                <a:spcPct val="100000"/>
              </a:lnSpc>
              <a:spcBef>
                <a:spcPts val="1000"/>
              </a:spcBef>
              <a:spcAft>
                <a:spcPts val="0"/>
              </a:spcAft>
              <a:buClr>
                <a:srgbClr val="333333"/>
              </a:buClr>
              <a:buSzPts val="2000"/>
              <a:buChar char="•"/>
            </a:pPr>
            <a:r>
              <a:rPr lang="en-GB" sz="2000">
                <a:latin typeface="Open Sans"/>
                <a:ea typeface="Open Sans"/>
                <a:cs typeface="Open Sans"/>
                <a:sym typeface="Open Sans"/>
              </a:rPr>
              <a:t>Historical relations between energy consumptions,</a:t>
            </a:r>
            <a:endParaRPr sz="2000"/>
          </a:p>
          <a:p>
            <a:pPr indent="-342900" lvl="0" marL="342900" rtl="0" algn="l">
              <a:lnSpc>
                <a:spcPct val="100000"/>
              </a:lnSpc>
              <a:spcBef>
                <a:spcPts val="1000"/>
              </a:spcBef>
              <a:spcAft>
                <a:spcPts val="0"/>
              </a:spcAft>
              <a:buClr>
                <a:srgbClr val="333333"/>
              </a:buClr>
              <a:buSzPts val="2000"/>
              <a:buChar char="•"/>
            </a:pPr>
            <a:r>
              <a:rPr lang="en-GB" sz="2000">
                <a:latin typeface="Open Sans"/>
                <a:ea typeface="Open Sans"/>
                <a:cs typeface="Open Sans"/>
                <a:sym typeface="Open Sans"/>
              </a:rPr>
              <a:t>Well-known parameters or indicators, such </a:t>
            </a:r>
            <a:br>
              <a:rPr lang="en-GB" sz="2000">
                <a:latin typeface="Open Sans"/>
                <a:ea typeface="Open Sans"/>
                <a:cs typeface="Open Sans"/>
                <a:sym typeface="Open Sans"/>
              </a:rPr>
            </a:br>
            <a:r>
              <a:rPr lang="en-GB" sz="2000">
                <a:latin typeface="Open Sans"/>
                <a:ea typeface="Open Sans"/>
                <a:cs typeface="Open Sans"/>
                <a:sym typeface="Open Sans"/>
              </a:rPr>
              <a:t>as population,</a:t>
            </a:r>
            <a:endParaRPr sz="2000"/>
          </a:p>
          <a:p>
            <a:pPr indent="-342900" lvl="0" marL="342900" rtl="0" algn="l">
              <a:lnSpc>
                <a:spcPct val="100000"/>
              </a:lnSpc>
              <a:spcBef>
                <a:spcPts val="1000"/>
              </a:spcBef>
              <a:spcAft>
                <a:spcPts val="0"/>
              </a:spcAft>
              <a:buClr>
                <a:srgbClr val="333333"/>
              </a:buClr>
              <a:buSzPts val="2000"/>
              <a:buChar char="•"/>
            </a:pPr>
            <a:r>
              <a:rPr lang="en-GB" sz="2000">
                <a:latin typeface="Open Sans"/>
                <a:ea typeface="Open Sans"/>
                <a:cs typeface="Open Sans"/>
                <a:sym typeface="Open Sans"/>
              </a:rPr>
              <a:t>Some economic factors, like price and income </a:t>
            </a:r>
            <a:br>
              <a:rPr lang="en-GB" sz="2000">
                <a:latin typeface="Open Sans"/>
                <a:ea typeface="Open Sans"/>
                <a:cs typeface="Open Sans"/>
                <a:sym typeface="Open Sans"/>
              </a:rPr>
            </a:br>
            <a:r>
              <a:rPr lang="en-GB" sz="2000">
                <a:latin typeface="Open Sans"/>
                <a:ea typeface="Open Sans"/>
                <a:cs typeface="Open Sans"/>
                <a:sym typeface="Open Sans"/>
              </a:rPr>
              <a:t>elasticity of the demand. </a:t>
            </a:r>
            <a:endParaRPr sz="2000"/>
          </a:p>
          <a:p>
            <a:pPr indent="0" lvl="0" marL="0" rtl="0" algn="l">
              <a:lnSpc>
                <a:spcPct val="100000"/>
              </a:lnSpc>
              <a:spcBef>
                <a:spcPts val="1000"/>
              </a:spcBef>
              <a:spcAft>
                <a:spcPts val="0"/>
              </a:spcAft>
              <a:buClr>
                <a:srgbClr val="333333"/>
              </a:buClr>
              <a:buSzPts val="2000"/>
              <a:buNone/>
            </a:pPr>
            <a:r>
              <a:rPr b="1" lang="en-GB" sz="2000">
                <a:latin typeface="Open Sans"/>
                <a:ea typeface="Open Sans"/>
                <a:cs typeface="Open Sans"/>
                <a:sym typeface="Open Sans"/>
              </a:rPr>
              <a:t>Relations are generally identified by statistical analysis</a:t>
            </a:r>
            <a:endParaRPr b="1" sz="2000"/>
          </a:p>
          <a:p>
            <a:pPr indent="-342900" lvl="0" marL="342900" rtl="0" algn="l">
              <a:lnSpc>
                <a:spcPct val="100000"/>
              </a:lnSpc>
              <a:spcBef>
                <a:spcPts val="1000"/>
              </a:spcBef>
              <a:spcAft>
                <a:spcPts val="0"/>
              </a:spcAft>
              <a:buClr>
                <a:srgbClr val="333333"/>
              </a:buClr>
              <a:buSzPts val="2000"/>
              <a:buChar char="•"/>
            </a:pPr>
            <a:r>
              <a:rPr lang="en-GB" sz="2000">
                <a:latin typeface="Open Sans"/>
                <a:ea typeface="Open Sans"/>
                <a:cs typeface="Open Sans"/>
                <a:sym typeface="Open Sans"/>
              </a:rPr>
              <a:t>Apply growth rates</a:t>
            </a:r>
            <a:endParaRPr sz="2000"/>
          </a:p>
          <a:p>
            <a:pPr indent="-342900" lvl="0" marL="342900" rtl="0" algn="l">
              <a:lnSpc>
                <a:spcPct val="100000"/>
              </a:lnSpc>
              <a:spcBef>
                <a:spcPts val="1000"/>
              </a:spcBef>
              <a:spcAft>
                <a:spcPts val="0"/>
              </a:spcAft>
              <a:buClr>
                <a:srgbClr val="333333"/>
              </a:buClr>
              <a:buSzPts val="2000"/>
              <a:buChar char="•"/>
            </a:pPr>
            <a:r>
              <a:rPr lang="en-GB" sz="2000">
                <a:latin typeface="Open Sans"/>
                <a:ea typeface="Open Sans"/>
                <a:cs typeface="Open Sans"/>
                <a:sym typeface="Open Sans"/>
              </a:rPr>
              <a:t>Correlate to a macroeconomic variable</a:t>
            </a:r>
            <a:endParaRPr sz="2000"/>
          </a:p>
          <a:p>
            <a:pPr indent="-342900" lvl="0" marL="342900" rtl="0" algn="l">
              <a:lnSpc>
                <a:spcPct val="100000"/>
              </a:lnSpc>
              <a:spcBef>
                <a:spcPts val="1000"/>
              </a:spcBef>
              <a:spcAft>
                <a:spcPts val="0"/>
              </a:spcAft>
              <a:buClr>
                <a:srgbClr val="333333"/>
              </a:buClr>
              <a:buSzPts val="2000"/>
              <a:buChar char="•"/>
            </a:pPr>
            <a:r>
              <a:rPr lang="en-GB" sz="2000">
                <a:latin typeface="Open Sans"/>
                <a:ea typeface="Open Sans"/>
                <a:cs typeface="Open Sans"/>
                <a:sym typeface="Open Sans"/>
              </a:rPr>
              <a:t>Apply an econometric model</a:t>
            </a:r>
            <a:endParaRPr sz="2000"/>
          </a:p>
          <a:p>
            <a:pPr indent="-101600" lvl="0" marL="228600" rtl="0" algn="l">
              <a:lnSpc>
                <a:spcPct val="100000"/>
              </a:lnSpc>
              <a:spcBef>
                <a:spcPts val="1000"/>
              </a:spcBef>
              <a:spcAft>
                <a:spcPts val="0"/>
              </a:spcAft>
              <a:buClr>
                <a:schemeClr val="dk1"/>
              </a:buClr>
              <a:buSzPts val="2000"/>
              <a:buNone/>
            </a:pPr>
            <a:r>
              <a:t/>
            </a:r>
            <a:endParaRPr sz="2000"/>
          </a:p>
        </p:txBody>
      </p:sp>
      <p:sp>
        <p:nvSpPr>
          <p:cNvPr id="286" name="Google Shape;286;p10"/>
          <p:cNvSpPr txBox="1"/>
          <p:nvPr/>
        </p:nvSpPr>
        <p:spPr>
          <a:xfrm>
            <a:off x="836415" y="178811"/>
            <a:ext cx="102162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2.2 Top-down and bottom-up approaches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descr="Graphical user interface, text&#10;&#10;Description automatically generated" id="292" name="Google Shape;292;p11"/>
          <p:cNvPicPr preferRelativeResize="0"/>
          <p:nvPr/>
        </p:nvPicPr>
        <p:blipFill rotWithShape="1">
          <a:blip r:embed="rId3">
            <a:alphaModFix/>
          </a:blip>
          <a:srcRect b="0" l="0" r="0" t="0"/>
          <a:stretch/>
        </p:blipFill>
        <p:spPr>
          <a:xfrm>
            <a:off x="456" y="679"/>
            <a:ext cx="12192000" cy="6858000"/>
          </a:xfrm>
          <a:prstGeom prst="rect">
            <a:avLst/>
          </a:prstGeom>
          <a:noFill/>
          <a:ln>
            <a:noFill/>
          </a:ln>
        </p:spPr>
      </p:pic>
      <p:sp>
        <p:nvSpPr>
          <p:cNvPr id="293" name="Google Shape;293;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4" name="Google Shape;294;p11"/>
          <p:cNvSpPr/>
          <p:nvPr/>
        </p:nvSpPr>
        <p:spPr>
          <a:xfrm>
            <a:off x="887214" y="1491219"/>
            <a:ext cx="953694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2.2.4 Bottom-Up Projections Start from the Details of Energy Use</a:t>
            </a:r>
            <a:endParaRPr/>
          </a:p>
        </p:txBody>
      </p:sp>
      <p:grpSp>
        <p:nvGrpSpPr>
          <p:cNvPr id="295" name="Google Shape;295;p11"/>
          <p:cNvGrpSpPr/>
          <p:nvPr/>
        </p:nvGrpSpPr>
        <p:grpSpPr>
          <a:xfrm>
            <a:off x="976338" y="2096519"/>
            <a:ext cx="3750665" cy="3960381"/>
            <a:chOff x="976338" y="2096520"/>
            <a:chExt cx="2144504" cy="2264413"/>
          </a:xfrm>
        </p:grpSpPr>
        <p:sp>
          <p:nvSpPr>
            <p:cNvPr id="296" name="Google Shape;296;p11"/>
            <p:cNvSpPr/>
            <p:nvPr/>
          </p:nvSpPr>
          <p:spPr>
            <a:xfrm>
              <a:off x="976338" y="2096520"/>
              <a:ext cx="571500" cy="273844"/>
            </a:xfrm>
            <a:prstGeom prst="right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97" name="Google Shape;297;p11"/>
            <p:cNvSpPr/>
            <p:nvPr/>
          </p:nvSpPr>
          <p:spPr>
            <a:xfrm>
              <a:off x="2320742" y="2844457"/>
              <a:ext cx="571500" cy="548878"/>
            </a:xfrm>
            <a:prstGeom prst="right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98" name="Google Shape;298;p11"/>
            <p:cNvSpPr/>
            <p:nvPr/>
          </p:nvSpPr>
          <p:spPr>
            <a:xfrm>
              <a:off x="976338" y="3000543"/>
              <a:ext cx="571500" cy="205978"/>
            </a:xfrm>
            <a:prstGeom prst="right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299" name="Google Shape;299;p11"/>
            <p:cNvSpPr/>
            <p:nvPr/>
          </p:nvSpPr>
          <p:spPr>
            <a:xfrm>
              <a:off x="976338" y="3756777"/>
              <a:ext cx="571500" cy="187482"/>
            </a:xfrm>
            <a:prstGeom prst="right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300" name="Google Shape;300;p11"/>
            <p:cNvSpPr txBox="1"/>
            <p:nvPr/>
          </p:nvSpPr>
          <p:spPr>
            <a:xfrm>
              <a:off x="2092142" y="3374639"/>
              <a:ext cx="1028700" cy="6863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Urban Household Consumption,  GWh,</a:t>
              </a:r>
              <a:endParaRPr/>
            </a:p>
          </p:txBody>
        </p:sp>
        <p:sp>
          <p:nvSpPr>
            <p:cNvPr id="301" name="Google Shape;301;p11"/>
            <p:cNvSpPr txBox="1"/>
            <p:nvPr/>
          </p:nvSpPr>
          <p:spPr>
            <a:xfrm>
              <a:off x="976338" y="2376657"/>
              <a:ext cx="1028700" cy="369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Appliances, </a:t>
              </a:r>
              <a:endParaRPr/>
            </a:p>
            <a:p>
              <a:pPr indent="0" lvl="0" marL="0" marR="0" rtl="0" algn="l">
                <a:spcBef>
                  <a:spcPts val="0"/>
                </a:spcBef>
                <a:spcAft>
                  <a:spcPts val="0"/>
                </a:spcAft>
                <a:buNone/>
              </a:pPr>
              <a:r>
                <a:rPr lang="en-GB" sz="1800">
                  <a:solidFill>
                    <a:schemeClr val="dk1"/>
                  </a:solidFill>
                  <a:latin typeface="Open Sans"/>
                  <a:ea typeface="Open Sans"/>
                  <a:cs typeface="Open Sans"/>
                  <a:sym typeface="Open Sans"/>
                </a:rPr>
                <a:t>kWh,</a:t>
              </a:r>
              <a:endParaRPr/>
            </a:p>
          </p:txBody>
        </p:sp>
        <p:sp>
          <p:nvSpPr>
            <p:cNvPr id="302" name="Google Shape;302;p11"/>
            <p:cNvSpPr txBox="1"/>
            <p:nvPr/>
          </p:nvSpPr>
          <p:spPr>
            <a:xfrm>
              <a:off x="976338" y="3211419"/>
              <a:ext cx="1028700" cy="369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Lighting, </a:t>
              </a:r>
              <a:endParaRPr/>
            </a:p>
            <a:p>
              <a:pPr indent="0" lvl="0" marL="0" marR="0" rtl="0" algn="l">
                <a:spcBef>
                  <a:spcPts val="0"/>
                </a:spcBef>
                <a:spcAft>
                  <a:spcPts val="0"/>
                </a:spcAft>
                <a:buNone/>
              </a:pPr>
              <a:r>
                <a:rPr lang="en-GB" sz="1800">
                  <a:solidFill>
                    <a:schemeClr val="dk1"/>
                  </a:solidFill>
                  <a:latin typeface="Open Sans"/>
                  <a:ea typeface="Open Sans"/>
                  <a:cs typeface="Open Sans"/>
                  <a:sym typeface="Open Sans"/>
                </a:rPr>
                <a:t>kWh,</a:t>
              </a:r>
              <a:endParaRPr/>
            </a:p>
          </p:txBody>
        </p:sp>
        <p:sp>
          <p:nvSpPr>
            <p:cNvPr id="303" name="Google Shape;303;p11"/>
            <p:cNvSpPr txBox="1"/>
            <p:nvPr/>
          </p:nvSpPr>
          <p:spPr>
            <a:xfrm>
              <a:off x="976338" y="3991383"/>
              <a:ext cx="1028700" cy="369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Water Heating, kWh,</a:t>
              </a:r>
              <a:endParaRPr/>
            </a:p>
          </p:txBody>
        </p:sp>
        <p:cxnSp>
          <p:nvCxnSpPr>
            <p:cNvPr id="304" name="Google Shape;304;p11"/>
            <p:cNvCxnSpPr>
              <a:stCxn id="296" idx="3"/>
            </p:cNvCxnSpPr>
            <p:nvPr/>
          </p:nvCxnSpPr>
          <p:spPr>
            <a:xfrm>
              <a:off x="1547838" y="2233442"/>
              <a:ext cx="684600" cy="7671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05" name="Google Shape;305;p11"/>
            <p:cNvCxnSpPr/>
            <p:nvPr/>
          </p:nvCxnSpPr>
          <p:spPr>
            <a:xfrm>
              <a:off x="1558775" y="3102044"/>
              <a:ext cx="684684" cy="7682"/>
            </a:xfrm>
            <a:prstGeom prst="straightConnector1">
              <a:avLst/>
            </a:prstGeom>
            <a:noFill/>
            <a:ln cap="flat" cmpd="sng" w="9525">
              <a:solidFill>
                <a:schemeClr val="accent1"/>
              </a:solidFill>
              <a:prstDash val="solid"/>
              <a:miter lim="800000"/>
              <a:headEnd len="sm" w="sm" type="none"/>
              <a:tailEnd len="med" w="med" type="triangle"/>
            </a:ln>
          </p:spPr>
        </p:cxnSp>
        <p:cxnSp>
          <p:nvCxnSpPr>
            <p:cNvPr id="306" name="Google Shape;306;p11"/>
            <p:cNvCxnSpPr>
              <a:stCxn id="299" idx="3"/>
            </p:cNvCxnSpPr>
            <p:nvPr/>
          </p:nvCxnSpPr>
          <p:spPr>
            <a:xfrm flipH="1" rot="10800000">
              <a:off x="1547838" y="3211518"/>
              <a:ext cx="684600" cy="639000"/>
            </a:xfrm>
            <a:prstGeom prst="straightConnector1">
              <a:avLst/>
            </a:prstGeom>
            <a:noFill/>
            <a:ln cap="flat" cmpd="sng" w="9525">
              <a:solidFill>
                <a:schemeClr val="accent1"/>
              </a:solidFill>
              <a:prstDash val="solid"/>
              <a:miter lim="800000"/>
              <a:headEnd len="sm" w="sm" type="none"/>
              <a:tailEnd len="med" w="med" type="triangle"/>
            </a:ln>
          </p:spPr>
        </p:cxnSp>
      </p:grpSp>
      <p:graphicFrame>
        <p:nvGraphicFramePr>
          <p:cNvPr id="307" name="Google Shape;307;p11"/>
          <p:cNvGraphicFramePr/>
          <p:nvPr/>
        </p:nvGraphicFramePr>
        <p:xfrm>
          <a:off x="5378534" y="4752600"/>
          <a:ext cx="3000000" cy="3000000"/>
        </p:xfrm>
        <a:graphic>
          <a:graphicData uri="http://schemas.openxmlformats.org/drawingml/2006/table">
            <a:tbl>
              <a:tblPr>
                <a:noFill/>
                <a:tableStyleId>{A31DF71C-5C0B-48BE-9D7A-F2D3CDCDEE22}</a:tableStyleId>
              </a:tblPr>
              <a:tblGrid>
                <a:gridCol w="2250225"/>
                <a:gridCol w="667150"/>
                <a:gridCol w="667150"/>
                <a:gridCol w="667150"/>
                <a:gridCol w="667150"/>
                <a:gridCol w="667150"/>
              </a:tblGrid>
              <a:tr h="345150">
                <a:tc>
                  <a:txBody>
                    <a:bodyPr/>
                    <a:lstStyle/>
                    <a:p>
                      <a:pPr indent="0" lvl="0" marL="0" marR="0" rtl="0" algn="l">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Total Urban Household Electricity Use GWh</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CCCFF">
                        <a:alpha val="49411"/>
                      </a:srgbClr>
                    </a:solidFill>
                  </a:tcPr>
                </a:tc>
                <a:tc>
                  <a:txBody>
                    <a:bodyPr/>
                    <a:lstStyle/>
                    <a:p>
                      <a:pPr indent="0" lvl="0" marL="0" marR="0" rtl="0" algn="ctr">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39759</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CCCFF">
                        <a:alpha val="49411"/>
                      </a:srgbClr>
                    </a:solidFill>
                  </a:tcPr>
                </a:tc>
                <a:tc>
                  <a:txBody>
                    <a:bodyPr/>
                    <a:lstStyle/>
                    <a:p>
                      <a:pPr indent="0" lvl="0" marL="0" marR="0" rtl="0" algn="ctr">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41541</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CCCFF">
                        <a:alpha val="49411"/>
                      </a:srgbClr>
                    </a:solidFill>
                  </a:tcPr>
                </a:tc>
                <a:tc>
                  <a:txBody>
                    <a:bodyPr/>
                    <a:lstStyle/>
                    <a:p>
                      <a:pPr indent="0" lvl="0" marL="0" marR="0" rtl="0" algn="ctr">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44348</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CCCFF">
                        <a:alpha val="49411"/>
                      </a:srgbClr>
                    </a:solidFill>
                  </a:tcPr>
                </a:tc>
                <a:tc>
                  <a:txBody>
                    <a:bodyPr/>
                    <a:lstStyle/>
                    <a:p>
                      <a:pPr indent="0" lvl="0" marL="0" marR="0" rtl="0" algn="ctr">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47435</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CCCFF">
                        <a:alpha val="49411"/>
                      </a:srgbClr>
                    </a:solidFill>
                  </a:tcPr>
                </a:tc>
                <a:tc>
                  <a:txBody>
                    <a:bodyPr/>
                    <a:lstStyle/>
                    <a:p>
                      <a:pPr indent="0" lvl="0" marL="0" marR="0" rtl="0" algn="ctr">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50340</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CCCFF">
                        <a:alpha val="49411"/>
                      </a:srgbClr>
                    </a:solidFill>
                  </a:tcPr>
                </a:tc>
              </a:tr>
            </a:tbl>
          </a:graphicData>
        </a:graphic>
      </p:graphicFrame>
      <p:graphicFrame>
        <p:nvGraphicFramePr>
          <p:cNvPr id="308" name="Google Shape;308;p11"/>
          <p:cNvGraphicFramePr/>
          <p:nvPr/>
        </p:nvGraphicFramePr>
        <p:xfrm>
          <a:off x="5378534" y="2995838"/>
          <a:ext cx="3000000" cy="3000000"/>
        </p:xfrm>
        <a:graphic>
          <a:graphicData uri="http://schemas.openxmlformats.org/drawingml/2006/table">
            <a:tbl>
              <a:tblPr>
                <a:noFill/>
                <a:tableStyleId>{A31DF71C-5C0B-48BE-9D7A-F2D3CDCDEE22}</a:tableStyleId>
              </a:tblPr>
              <a:tblGrid>
                <a:gridCol w="2250225"/>
                <a:gridCol w="667150"/>
                <a:gridCol w="667150"/>
                <a:gridCol w="667150"/>
                <a:gridCol w="667150"/>
                <a:gridCol w="667150"/>
              </a:tblGrid>
              <a:tr h="276225">
                <a:tc gridSpan="6">
                  <a:txBody>
                    <a:bodyPr/>
                    <a:lstStyle/>
                    <a:p>
                      <a:pPr indent="0" lvl="0" marL="0" marR="0" rtl="0" algn="l">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Energy Intensities</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8D8D8"/>
                    </a:solidFill>
                  </a:tcPr>
                </a:tc>
                <a:tc hMerge="1"/>
                <a:tc hMerge="1"/>
                <a:tc hMerge="1"/>
                <a:tc hMerge="1"/>
                <a:tc hMerge="1"/>
              </a:tr>
              <a:tr h="365100">
                <a:tc>
                  <a:txBody>
                    <a:bodyPr/>
                    <a:lstStyle/>
                    <a:p>
                      <a:pPr indent="0" lvl="0" marL="0" marR="0" rtl="0" algn="l">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Appliance electricity use, kWh per household</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2818</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2819</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2822</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2824</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2826</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r h="365100">
                <a:tc>
                  <a:txBody>
                    <a:bodyPr/>
                    <a:lstStyle/>
                    <a:p>
                      <a:pPr indent="0" lvl="0" marL="0" marR="0" rtl="0" algn="l">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Lighting electricity use, kWh per household</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CCCFF">
                        <a:alpha val="49803"/>
                      </a:srgbClr>
                    </a:solidFill>
                  </a:tcPr>
                </a:tc>
                <a:tc>
                  <a:txBody>
                    <a:bodyPr/>
                    <a:lstStyle/>
                    <a:p>
                      <a:pPr indent="0" lvl="0" marL="0" marR="0" rtl="0" algn="l">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1201</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CCCFF">
                        <a:alpha val="49803"/>
                      </a:srgbClr>
                    </a:solidFill>
                  </a:tcPr>
                </a:tc>
                <a:tc>
                  <a:txBody>
                    <a:bodyPr/>
                    <a:lstStyle/>
                    <a:p>
                      <a:pPr indent="0" lvl="0" marL="0" marR="0" rtl="0" algn="l">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1200</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CCCFF">
                        <a:alpha val="49803"/>
                      </a:srgbClr>
                    </a:solidFill>
                  </a:tcPr>
                </a:tc>
                <a:tc>
                  <a:txBody>
                    <a:bodyPr/>
                    <a:lstStyle/>
                    <a:p>
                      <a:pPr indent="0" lvl="0" marL="0" marR="0" rtl="0" algn="l">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1180</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CCCFF">
                        <a:alpha val="49803"/>
                      </a:srgbClr>
                    </a:solidFill>
                  </a:tcPr>
                </a:tc>
                <a:tc>
                  <a:txBody>
                    <a:bodyPr/>
                    <a:lstStyle/>
                    <a:p>
                      <a:pPr indent="0" lvl="0" marL="0" marR="0" rtl="0" algn="l">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1160</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CCCFF">
                        <a:alpha val="49803"/>
                      </a:srgbClr>
                    </a:solidFill>
                  </a:tcPr>
                </a:tc>
                <a:tc>
                  <a:txBody>
                    <a:bodyPr/>
                    <a:lstStyle/>
                    <a:p>
                      <a:pPr indent="0" lvl="0" marL="0" marR="0" rtl="0" algn="l">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1140</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CCCFF">
                        <a:alpha val="49803"/>
                      </a:srgbClr>
                    </a:solidFill>
                  </a:tcPr>
                </a:tc>
              </a:tr>
              <a:tr h="293875">
                <a:tc>
                  <a:txBody>
                    <a:bodyPr/>
                    <a:lstStyle/>
                    <a:p>
                      <a:pPr indent="0" lvl="0" marL="0" marR="0" rtl="0" algn="l">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Water heating electricity use, kWh per household</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408.5</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405</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402</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400</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400</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bl>
          </a:graphicData>
        </a:graphic>
      </p:graphicFrame>
      <p:graphicFrame>
        <p:nvGraphicFramePr>
          <p:cNvPr id="309" name="Google Shape;309;p11"/>
          <p:cNvGraphicFramePr/>
          <p:nvPr/>
        </p:nvGraphicFramePr>
        <p:xfrm>
          <a:off x="5378388" y="1945689"/>
          <a:ext cx="3000000" cy="3000000"/>
        </p:xfrm>
        <a:graphic>
          <a:graphicData uri="http://schemas.openxmlformats.org/drawingml/2006/table">
            <a:tbl>
              <a:tblPr>
                <a:noFill/>
                <a:tableStyleId>{A31DF71C-5C0B-48BE-9D7A-F2D3CDCDEE22}</a:tableStyleId>
              </a:tblPr>
              <a:tblGrid>
                <a:gridCol w="2099500"/>
                <a:gridCol w="229675"/>
                <a:gridCol w="655600"/>
                <a:gridCol w="655600"/>
                <a:gridCol w="655600"/>
                <a:gridCol w="655600"/>
                <a:gridCol w="655600"/>
              </a:tblGrid>
              <a:tr h="224450">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Open Sans Light"/>
                        <a:ea typeface="Open Sans Light"/>
                        <a:cs typeface="Open Sans Light"/>
                        <a:sym typeface="Open Sans Light"/>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6CCCFF"/>
                    </a:solidFill>
                  </a:tcPr>
                </a:tc>
                <a:tc gridSpan="2">
                  <a:txBody>
                    <a:bodyPr/>
                    <a:lstStyle/>
                    <a:p>
                      <a:pPr indent="0" lvl="0" marL="0" marR="0" rtl="0" algn="l">
                        <a:lnSpc>
                          <a:spcPct val="100000"/>
                        </a:lnSpc>
                        <a:spcBef>
                          <a:spcPts val="0"/>
                        </a:spcBef>
                        <a:spcAft>
                          <a:spcPts val="0"/>
                        </a:spcAft>
                        <a:buClr>
                          <a:srgbClr val="FFFFFF"/>
                        </a:buClr>
                        <a:buSzPts val="1100"/>
                        <a:buFont typeface="Open Sans Light"/>
                        <a:buNone/>
                      </a:pPr>
                      <a:r>
                        <a:rPr b="0" i="0" lang="en-GB" sz="1100" u="none" cap="none" strike="noStrike">
                          <a:solidFill>
                            <a:srgbClr val="FFFFFF"/>
                          </a:solidFill>
                          <a:latin typeface="Open Sans Light"/>
                          <a:ea typeface="Open Sans Light"/>
                          <a:cs typeface="Open Sans Light"/>
                          <a:sym typeface="Open Sans Light"/>
                        </a:rPr>
                        <a:t>Current</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6CCCFF"/>
                    </a:solidFill>
                  </a:tcPr>
                </a:tc>
                <a:tc hMerge="1"/>
                <a:tc>
                  <a:txBody>
                    <a:bodyPr/>
                    <a:lstStyle/>
                    <a:p>
                      <a:pPr indent="0" lvl="0" marL="0" marR="0" rtl="0" algn="l">
                        <a:lnSpc>
                          <a:spcPct val="100000"/>
                        </a:lnSpc>
                        <a:spcBef>
                          <a:spcPts val="0"/>
                        </a:spcBef>
                        <a:spcAft>
                          <a:spcPts val="0"/>
                        </a:spcAft>
                        <a:buClr>
                          <a:srgbClr val="FFFFFF"/>
                        </a:buClr>
                        <a:buSzPts val="1400"/>
                        <a:buFont typeface="Open Sans Light"/>
                        <a:buNone/>
                      </a:pPr>
                      <a:r>
                        <a:rPr b="0" i="0" lang="en-GB" sz="1400" u="none" cap="none" strike="noStrike">
                          <a:solidFill>
                            <a:srgbClr val="FFFFFF"/>
                          </a:solidFill>
                          <a:latin typeface="Open Sans Light"/>
                          <a:ea typeface="Open Sans Light"/>
                          <a:cs typeface="Open Sans Light"/>
                          <a:sym typeface="Open Sans Light"/>
                        </a:rPr>
                        <a:t>2010</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6CCCFF"/>
                    </a:solidFill>
                  </a:tcPr>
                </a:tc>
                <a:tc>
                  <a:txBody>
                    <a:bodyPr/>
                    <a:lstStyle/>
                    <a:p>
                      <a:pPr indent="0" lvl="0" marL="0" marR="0" rtl="0" algn="l">
                        <a:lnSpc>
                          <a:spcPct val="100000"/>
                        </a:lnSpc>
                        <a:spcBef>
                          <a:spcPts val="0"/>
                        </a:spcBef>
                        <a:spcAft>
                          <a:spcPts val="0"/>
                        </a:spcAft>
                        <a:buClr>
                          <a:srgbClr val="FFFFFF"/>
                        </a:buClr>
                        <a:buSzPts val="1400"/>
                        <a:buFont typeface="Open Sans Light"/>
                        <a:buNone/>
                      </a:pPr>
                      <a:r>
                        <a:rPr b="0" i="0" lang="en-GB" sz="1400" u="none" cap="none" strike="noStrike">
                          <a:solidFill>
                            <a:srgbClr val="FFFFFF"/>
                          </a:solidFill>
                          <a:latin typeface="Open Sans Light"/>
                          <a:ea typeface="Open Sans Light"/>
                          <a:cs typeface="Open Sans Light"/>
                          <a:sym typeface="Open Sans Light"/>
                        </a:rPr>
                        <a:t>2015</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6CCCFF"/>
                    </a:solidFill>
                  </a:tcPr>
                </a:tc>
                <a:tc>
                  <a:txBody>
                    <a:bodyPr/>
                    <a:lstStyle/>
                    <a:p>
                      <a:pPr indent="0" lvl="0" marL="0" marR="0" rtl="0" algn="l">
                        <a:lnSpc>
                          <a:spcPct val="100000"/>
                        </a:lnSpc>
                        <a:spcBef>
                          <a:spcPts val="0"/>
                        </a:spcBef>
                        <a:spcAft>
                          <a:spcPts val="0"/>
                        </a:spcAft>
                        <a:buClr>
                          <a:srgbClr val="FFFFFF"/>
                        </a:buClr>
                        <a:buSzPts val="1400"/>
                        <a:buFont typeface="Open Sans Light"/>
                        <a:buNone/>
                      </a:pPr>
                      <a:r>
                        <a:rPr b="0" i="0" lang="en-GB" sz="1400" u="none" cap="none" strike="noStrike">
                          <a:solidFill>
                            <a:srgbClr val="FFFFFF"/>
                          </a:solidFill>
                          <a:latin typeface="Open Sans Light"/>
                          <a:ea typeface="Open Sans Light"/>
                          <a:cs typeface="Open Sans Light"/>
                          <a:sym typeface="Open Sans Light"/>
                        </a:rPr>
                        <a:t>2020</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6CCCFF"/>
                    </a:solidFill>
                  </a:tcPr>
                </a:tc>
                <a:tc>
                  <a:txBody>
                    <a:bodyPr/>
                    <a:lstStyle/>
                    <a:p>
                      <a:pPr indent="0" lvl="0" marL="0" marR="0" rtl="0" algn="l">
                        <a:lnSpc>
                          <a:spcPct val="100000"/>
                        </a:lnSpc>
                        <a:spcBef>
                          <a:spcPts val="0"/>
                        </a:spcBef>
                        <a:spcAft>
                          <a:spcPts val="0"/>
                        </a:spcAft>
                        <a:buClr>
                          <a:srgbClr val="FFFFFF"/>
                        </a:buClr>
                        <a:buSzPts val="1400"/>
                        <a:buFont typeface="Open Sans Light"/>
                        <a:buNone/>
                      </a:pPr>
                      <a:r>
                        <a:rPr b="0" i="0" lang="en-GB" sz="1400" u="none" cap="none" strike="noStrike">
                          <a:solidFill>
                            <a:srgbClr val="FFFFFF"/>
                          </a:solidFill>
                          <a:latin typeface="Open Sans Light"/>
                          <a:ea typeface="Open Sans Light"/>
                          <a:cs typeface="Open Sans Light"/>
                          <a:sym typeface="Open Sans Light"/>
                        </a:rPr>
                        <a:t>2025</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6CCCFF"/>
                    </a:solidFill>
                  </a:tcPr>
                </a:tc>
              </a:tr>
              <a:tr h="187725">
                <a:tc gridSpan="7">
                  <a:txBody>
                    <a:bodyPr/>
                    <a:lstStyle/>
                    <a:p>
                      <a:pPr indent="0" lvl="0" marL="0" marR="0" rtl="0" algn="l">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Service Provided</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BDBDB"/>
                    </a:solidFill>
                  </a:tcPr>
                </a:tc>
                <a:tc hMerge="1"/>
                <a:tc hMerge="1"/>
                <a:tc hMerge="1"/>
                <a:tc hMerge="1"/>
                <a:tc hMerge="1"/>
                <a:tc hMerge="1"/>
              </a:tr>
              <a:tr h="405225">
                <a:tc gridSpan="2">
                  <a:txBody>
                    <a:bodyPr/>
                    <a:lstStyle/>
                    <a:p>
                      <a:pPr indent="0" lvl="0" marL="0" marR="0" rtl="0" algn="l">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Number of Urban Households, Millions</a:t>
                      </a:r>
                      <a:endParaRPr/>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CCCFF">
                        <a:alpha val="50588"/>
                      </a:srgbClr>
                    </a:solidFill>
                  </a:tcPr>
                </a:tc>
                <a:tc hMerge="1"/>
                <a:tc>
                  <a:txBody>
                    <a:bodyPr/>
                    <a:lstStyle/>
                    <a:p>
                      <a:pPr indent="0" lvl="0" marL="0" marR="0" rtl="0" algn="ctr">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8.98</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CCCFF">
                        <a:alpha val="50588"/>
                      </a:srgbClr>
                    </a:solidFill>
                  </a:tcPr>
                </a:tc>
                <a:tc>
                  <a:txBody>
                    <a:bodyPr/>
                    <a:lstStyle/>
                    <a:p>
                      <a:pPr indent="0" lvl="0" marL="0" marR="0" rtl="0" algn="ctr">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9.39</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CCCFF">
                        <a:alpha val="50588"/>
                      </a:srgbClr>
                    </a:solidFill>
                  </a:tcPr>
                </a:tc>
                <a:tc>
                  <a:txBody>
                    <a:bodyPr/>
                    <a:lstStyle/>
                    <a:p>
                      <a:pPr indent="0" lvl="0" marL="0" marR="0" rtl="0" algn="ctr">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10.07</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B cap="flat" cmpd="sng" w="12700">
                      <a:solidFill>
                        <a:schemeClr val="lt1"/>
                      </a:solidFill>
                      <a:prstDash val="solid"/>
                      <a:round/>
                      <a:headEnd len="sm" w="sm" type="none"/>
                      <a:tailEnd len="sm" w="sm" type="none"/>
                    </a:lnB>
                    <a:solidFill>
                      <a:srgbClr val="6CCCFF">
                        <a:alpha val="50588"/>
                      </a:srgbClr>
                    </a:solidFill>
                  </a:tcPr>
                </a:tc>
                <a:tc>
                  <a:txBody>
                    <a:bodyPr/>
                    <a:lstStyle/>
                    <a:p>
                      <a:pPr indent="0" lvl="0" marL="0" marR="0" rtl="0" algn="ctr">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10.82</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CCCFF">
                        <a:alpha val="50588"/>
                      </a:srgbClr>
                    </a:solidFill>
                  </a:tcPr>
                </a:tc>
                <a:tc>
                  <a:txBody>
                    <a:bodyPr/>
                    <a:lstStyle/>
                    <a:p>
                      <a:pPr indent="0" lvl="0" marL="0" marR="0" rtl="0" algn="ctr">
                        <a:lnSpc>
                          <a:spcPct val="100000"/>
                        </a:lnSpc>
                        <a:spcBef>
                          <a:spcPts val="0"/>
                        </a:spcBef>
                        <a:spcAft>
                          <a:spcPts val="0"/>
                        </a:spcAft>
                        <a:buClr>
                          <a:srgbClr val="000000"/>
                        </a:buClr>
                        <a:buSzPts val="1400"/>
                        <a:buFont typeface="Open Sans Light"/>
                        <a:buNone/>
                      </a:pPr>
                      <a:r>
                        <a:rPr b="0" i="0" lang="en-GB" sz="1400" u="none" cap="none" strike="noStrike">
                          <a:solidFill>
                            <a:srgbClr val="000000"/>
                          </a:solidFill>
                          <a:latin typeface="Open Sans Light"/>
                          <a:ea typeface="Open Sans Light"/>
                          <a:cs typeface="Open Sans Light"/>
                          <a:sym typeface="Open Sans Light"/>
                        </a:rPr>
                        <a:t>11.53</a:t>
                      </a:r>
                      <a:endParaRPr/>
                    </a:p>
                  </a:txBody>
                  <a:tcPr marT="34300" marB="34300" marR="68575" marL="685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6CCCFF">
                        <a:alpha val="50588"/>
                      </a:srgbClr>
                    </a:solidFill>
                  </a:tcPr>
                </a:tc>
              </a:tr>
            </a:tbl>
          </a:graphicData>
        </a:graphic>
      </p:graphicFrame>
      <p:sp>
        <p:nvSpPr>
          <p:cNvPr id="310" name="Google Shape;310;p11"/>
          <p:cNvSpPr txBox="1"/>
          <p:nvPr/>
        </p:nvSpPr>
        <p:spPr>
          <a:xfrm>
            <a:off x="836415" y="178811"/>
            <a:ext cx="102162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2.2 Top-down and bottom-up approaches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descr="Graphical user interface, text&#10;&#10;Description automatically generated" id="316" name="Google Shape;316;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7" name="Google Shape;317;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18" name="Google Shape;318;p12"/>
          <p:cNvSpPr txBox="1"/>
          <p:nvPr>
            <p:ph idx="1" type="body"/>
          </p:nvPr>
        </p:nvSpPr>
        <p:spPr>
          <a:xfrm>
            <a:off x="889000" y="1564368"/>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33333"/>
              </a:buClr>
              <a:buSzPts val="2000"/>
              <a:buNone/>
            </a:pPr>
            <a:r>
              <a:rPr b="1" lang="en-GB" sz="2000">
                <a:solidFill>
                  <a:srgbClr val="9CC2E5"/>
                </a:solidFill>
                <a:latin typeface="Open Sans"/>
                <a:ea typeface="Open Sans"/>
                <a:cs typeface="Open Sans"/>
                <a:sym typeface="Open Sans"/>
              </a:rPr>
              <a:t>2.2.5. Important Considerations In Conducting an Energy Demand Analysis</a:t>
            </a:r>
            <a:endParaRPr b="1" sz="2000">
              <a:solidFill>
                <a:srgbClr val="9CC2E5"/>
              </a:solidFill>
              <a:latin typeface="Open Sans"/>
              <a:ea typeface="Open Sans"/>
              <a:cs typeface="Open Sans"/>
              <a:sym typeface="Open Sans"/>
            </a:endParaRPr>
          </a:p>
          <a:p>
            <a:pPr indent="-342900" lvl="0" marL="342900" rtl="0" algn="l">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Data availability can be a considerable constraint on the analysis</a:t>
            </a:r>
            <a:endParaRPr/>
          </a:p>
          <a:p>
            <a:pPr indent="-342900" lvl="0" marL="342900" rtl="0" algn="l">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Rapid and extensive changes in the structure and growth of the economy can dramatically affect energy demand</a:t>
            </a:r>
            <a:endParaRPr/>
          </a:p>
          <a:p>
            <a:pPr indent="-342900" lvl="0" marL="342900" rtl="0" algn="l">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Advancements in energy-using technology availability, performance, and cost can dramatically affect energy demand</a:t>
            </a:r>
            <a:endParaRPr/>
          </a:p>
          <a:p>
            <a:pPr indent="-342900" lvl="0" marL="342900" rtl="0" algn="l">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Future energy demand calculations always have a degree of uncertainty</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319" name="Google Shape;319;p12"/>
          <p:cNvSpPr txBox="1"/>
          <p:nvPr/>
        </p:nvSpPr>
        <p:spPr>
          <a:xfrm>
            <a:off x="836415" y="178811"/>
            <a:ext cx="102162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2.2 Top-down and bottom-up approaches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descr="Graphical user interface, text&#10;&#10;Description automatically generated" id="325" name="Google Shape;325;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6" name="Google Shape;326;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27" name="Google Shape;327;p13"/>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2.3 Scenarios</a:t>
            </a:r>
            <a:endParaRPr/>
          </a:p>
        </p:txBody>
      </p:sp>
      <p:sp>
        <p:nvSpPr>
          <p:cNvPr id="328" name="Google Shape;328;p13"/>
          <p:cNvSpPr txBox="1"/>
          <p:nvPr>
            <p:ph idx="1" type="body"/>
          </p:nvPr>
        </p:nvSpPr>
        <p:spPr>
          <a:xfrm>
            <a:off x="938684" y="1426587"/>
            <a:ext cx="9535886" cy="43735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2.3.1. Scenario simulation technique</a:t>
            </a:r>
            <a:endParaRPr b="1" sz="2000">
              <a:solidFill>
                <a:srgbClr val="9CC2E5"/>
              </a:solidFill>
              <a:latin typeface="Open Sans"/>
              <a:ea typeface="Open Sans"/>
              <a:cs typeface="Open Sans"/>
              <a:sym typeface="Open Sans"/>
            </a:endParaRPr>
          </a:p>
          <a:p>
            <a:pPr indent="0" lvl="0" marL="0" rtl="0" algn="l">
              <a:lnSpc>
                <a:spcPct val="100000"/>
              </a:lnSpc>
              <a:spcBef>
                <a:spcPts val="1000"/>
              </a:spcBef>
              <a:spcAft>
                <a:spcPts val="0"/>
              </a:spcAft>
              <a:buClr>
                <a:schemeClr val="dk1"/>
              </a:buClr>
              <a:buSzPts val="2000"/>
              <a:buNone/>
            </a:pPr>
            <a:r>
              <a:rPr lang="en-GB" sz="2000">
                <a:latin typeface="Open Sans"/>
                <a:ea typeface="Open Sans"/>
                <a:cs typeface="Open Sans"/>
                <a:sym typeface="Open Sans"/>
              </a:rPr>
              <a:t>MAED is based on the scenario </a:t>
            </a:r>
            <a:r>
              <a:rPr b="1" lang="en-GB" sz="2000">
                <a:latin typeface="Open Sans"/>
                <a:ea typeface="Open Sans"/>
                <a:cs typeface="Open Sans"/>
                <a:sym typeface="Open Sans"/>
              </a:rPr>
              <a:t>simulation</a:t>
            </a:r>
            <a:r>
              <a:rPr lang="en-GB" sz="2000">
                <a:latin typeface="Open Sans"/>
                <a:ea typeface="Open Sans"/>
                <a:cs typeface="Open Sans"/>
                <a:sym typeface="Open Sans"/>
              </a:rPr>
              <a:t> technique, according to which:</a:t>
            </a:r>
            <a:endParaRPr/>
          </a:p>
          <a:p>
            <a:pPr indent="-342900" lvl="0" marL="342900" rtl="0" algn="l">
              <a:lnSpc>
                <a:spcPct val="100000"/>
              </a:lnSpc>
              <a:spcBef>
                <a:spcPts val="1000"/>
              </a:spcBef>
              <a:spcAft>
                <a:spcPts val="0"/>
              </a:spcAft>
              <a:buClr>
                <a:srgbClr val="333333"/>
              </a:buClr>
              <a:buSzPts val="2000"/>
              <a:buChar char="•"/>
            </a:pPr>
            <a:r>
              <a:rPr lang="en-GB" sz="2000">
                <a:latin typeface="Open Sans"/>
                <a:ea typeface="Open Sans"/>
                <a:cs typeface="Open Sans"/>
                <a:sym typeface="Open Sans"/>
              </a:rPr>
              <a:t>Very </a:t>
            </a:r>
            <a:r>
              <a:rPr b="1" lang="en-GB" sz="2000">
                <a:latin typeface="Open Sans"/>
                <a:ea typeface="Open Sans"/>
                <a:cs typeface="Open Sans"/>
                <a:sym typeface="Open Sans"/>
              </a:rPr>
              <a:t>few assumptions</a:t>
            </a:r>
            <a:r>
              <a:rPr lang="en-GB" sz="2000">
                <a:latin typeface="Open Sans"/>
                <a:ea typeface="Open Sans"/>
                <a:cs typeface="Open Sans"/>
                <a:sym typeface="Open Sans"/>
              </a:rPr>
              <a:t> are built into the model.</a:t>
            </a:r>
            <a:endParaRPr sz="2000"/>
          </a:p>
          <a:p>
            <a:pPr indent="-342900" lvl="0" marL="342900" rtl="0" algn="l">
              <a:lnSpc>
                <a:spcPct val="100000"/>
              </a:lnSpc>
              <a:spcBef>
                <a:spcPts val="1000"/>
              </a:spcBef>
              <a:spcAft>
                <a:spcPts val="0"/>
              </a:spcAft>
              <a:buClr>
                <a:srgbClr val="333333"/>
              </a:buClr>
              <a:buSzPts val="2000"/>
              <a:buChar char="•"/>
            </a:pPr>
            <a:r>
              <a:rPr lang="en-GB" sz="2000">
                <a:latin typeface="Open Sans"/>
                <a:ea typeface="Open Sans"/>
                <a:cs typeface="Open Sans"/>
                <a:sym typeface="Open Sans"/>
              </a:rPr>
              <a:t>Evolution of energy demand is to be analysed by constructing future scenarios of development.</a:t>
            </a:r>
            <a:endParaRPr sz="2000"/>
          </a:p>
          <a:p>
            <a:pPr indent="-342900" lvl="0" marL="342900" rtl="0" algn="l">
              <a:lnSpc>
                <a:spcPct val="100000"/>
              </a:lnSpc>
              <a:spcBef>
                <a:spcPts val="1000"/>
              </a:spcBef>
              <a:spcAft>
                <a:spcPts val="0"/>
              </a:spcAft>
              <a:buClr>
                <a:srgbClr val="333333"/>
              </a:buClr>
              <a:buSzPts val="2000"/>
              <a:buChar char="•"/>
            </a:pPr>
            <a:r>
              <a:rPr lang="en-GB" sz="2000">
                <a:latin typeface="Open Sans"/>
                <a:ea typeface="Open Sans"/>
                <a:cs typeface="Open Sans"/>
                <a:sym typeface="Open Sans"/>
              </a:rPr>
              <a:t>Each scenario can be regarded as the future values of a set of economic, technical, and social factors which directly affect the energy demand, in other words</a:t>
            </a:r>
            <a:r>
              <a:rPr lang="en-GB" sz="2000">
                <a:solidFill>
                  <a:srgbClr val="000000"/>
                </a:solidFill>
                <a:latin typeface="Open Sans"/>
                <a:ea typeface="Open Sans"/>
                <a:cs typeface="Open Sans"/>
                <a:sym typeface="Open Sans"/>
              </a:rPr>
              <a:t>, it is a description of the </a:t>
            </a:r>
            <a:r>
              <a:rPr b="1" lang="en-GB" sz="2000">
                <a:solidFill>
                  <a:srgbClr val="000000"/>
                </a:solidFill>
                <a:latin typeface="Open Sans"/>
                <a:ea typeface="Open Sans"/>
                <a:cs typeface="Open Sans"/>
                <a:sym typeface="Open Sans"/>
              </a:rPr>
              <a:t>possible evolution of a country</a:t>
            </a:r>
            <a:r>
              <a:rPr lang="en-GB" sz="2000">
                <a:solidFill>
                  <a:srgbClr val="000000"/>
                </a:solidFill>
                <a:latin typeface="Open Sans"/>
                <a:ea typeface="Open Sans"/>
                <a:cs typeface="Open Sans"/>
                <a:sym typeface="Open Sans"/>
              </a:rPr>
              <a:t> and its society.</a:t>
            </a:r>
            <a:endParaRPr/>
          </a:p>
          <a:p>
            <a:pPr indent="-342900" lvl="0" marL="342900" rtl="0" algn="l">
              <a:lnSpc>
                <a:spcPct val="100000"/>
              </a:lnSpc>
              <a:spcBef>
                <a:spcPts val="1000"/>
              </a:spcBef>
              <a:spcAft>
                <a:spcPts val="0"/>
              </a:spcAft>
              <a:buClr>
                <a:srgbClr val="333333"/>
              </a:buClr>
              <a:buSzPts val="2000"/>
              <a:buChar char="•"/>
            </a:pPr>
            <a:r>
              <a:rPr lang="en-GB" sz="2000">
                <a:latin typeface="Open Sans"/>
                <a:ea typeface="Open Sans"/>
                <a:cs typeface="Open Sans"/>
                <a:sym typeface="Open Sans"/>
              </a:rPr>
              <a:t>Construction of </a:t>
            </a:r>
            <a:r>
              <a:rPr b="1" lang="en-GB" sz="2000">
                <a:latin typeface="Open Sans"/>
                <a:ea typeface="Open Sans"/>
                <a:cs typeface="Open Sans"/>
                <a:sym typeface="Open Sans"/>
              </a:rPr>
              <a:t>contrasting scenarios</a:t>
            </a:r>
            <a:r>
              <a:rPr lang="en-GB" sz="2000">
                <a:latin typeface="Open Sans"/>
                <a:ea typeface="Open Sans"/>
                <a:cs typeface="Open Sans"/>
                <a:sym typeface="Open Sans"/>
              </a:rPr>
              <a:t> would permit capturing the possible evolutions of energy demand in the country.</a:t>
            </a:r>
            <a:endParaRPr sz="2000"/>
          </a:p>
          <a:p>
            <a:pPr indent="-101600" lvl="0" marL="228600" rtl="0" algn="l">
              <a:lnSpc>
                <a:spcPct val="100000"/>
              </a:lnSpc>
              <a:spcBef>
                <a:spcPts val="1000"/>
              </a:spcBef>
              <a:spcAft>
                <a:spcPts val="0"/>
              </a:spcAft>
              <a:buClr>
                <a:schemeClr val="dk1"/>
              </a:buClr>
              <a:buSzPts val="2000"/>
              <a:buNone/>
            </a:pPr>
            <a:r>
              <a:t/>
            </a:r>
            <a:endParaRPr sz="2000"/>
          </a:p>
          <a:p>
            <a:pPr indent="-101600" lvl="0" marL="228600" rtl="0" algn="l">
              <a:lnSpc>
                <a:spcPct val="100000"/>
              </a:lnSpc>
              <a:spcBef>
                <a:spcPts val="1000"/>
              </a:spcBef>
              <a:spcAft>
                <a:spcPts val="0"/>
              </a:spcAft>
              <a:buClr>
                <a:schemeClr val="dk1"/>
              </a:buClr>
              <a:buSzPts val="2000"/>
              <a:buNone/>
            </a:pPr>
            <a:r>
              <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descr="Graphical user interface, text&#10;&#10;Description automatically generated" id="334" name="Google Shape;334;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5" name="Google Shape;335;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6" name="Google Shape;336;p14"/>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2.3 Scenarios</a:t>
            </a:r>
            <a:endParaRPr/>
          </a:p>
        </p:txBody>
      </p:sp>
      <p:sp>
        <p:nvSpPr>
          <p:cNvPr id="337" name="Google Shape;337;p14"/>
          <p:cNvSpPr txBox="1"/>
          <p:nvPr>
            <p:ph idx="1" type="body"/>
          </p:nvPr>
        </p:nvSpPr>
        <p:spPr>
          <a:xfrm>
            <a:off x="930310" y="1403280"/>
            <a:ext cx="9226062" cy="45894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2.3.2. Scenario approach</a:t>
            </a:r>
            <a:endParaRPr b="1" sz="2000">
              <a:solidFill>
                <a:srgbClr val="9CC2E5"/>
              </a:solidFill>
            </a:endParaRPr>
          </a:p>
          <a:p>
            <a:pPr indent="0" lvl="0" marL="0" rtl="0" algn="l">
              <a:lnSpc>
                <a:spcPct val="100000"/>
              </a:lnSpc>
              <a:spcBef>
                <a:spcPts val="1000"/>
              </a:spcBef>
              <a:spcAft>
                <a:spcPts val="0"/>
              </a:spcAft>
              <a:buClr>
                <a:schemeClr val="dk1"/>
              </a:buClr>
              <a:buSzPts val="2000"/>
              <a:buNone/>
            </a:pPr>
            <a:r>
              <a:rPr b="1" lang="en-GB" sz="2000">
                <a:latin typeface="Open Sans"/>
                <a:ea typeface="Open Sans"/>
                <a:cs typeface="Open Sans"/>
                <a:sym typeface="Open Sans"/>
              </a:rPr>
              <a:t>Each scenario incorporates a set of consistent parameters which describe possible long-term patterns of a country's economic, demographic, social, and technological development</a:t>
            </a:r>
            <a:endParaRPr/>
          </a:p>
          <a:p>
            <a:pPr indent="-342900" lvl="0" marL="342900" rtl="0" algn="l">
              <a:lnSpc>
                <a:spcPct val="100000"/>
              </a:lnSpc>
              <a:spcBef>
                <a:spcPts val="1000"/>
              </a:spcBef>
              <a:spcAft>
                <a:spcPts val="0"/>
              </a:spcAft>
              <a:buClr>
                <a:srgbClr val="333333"/>
              </a:buClr>
              <a:buSzPts val="2000"/>
              <a:buChar char="•"/>
            </a:pPr>
            <a:r>
              <a:rPr lang="en-GB" sz="2000">
                <a:latin typeface="Open Sans"/>
                <a:ea typeface="Open Sans"/>
                <a:cs typeface="Open Sans"/>
                <a:sym typeface="Open Sans"/>
              </a:rPr>
              <a:t>In a simulation model, we aim to assess the system’s response to changes in its elements. </a:t>
            </a:r>
            <a:endParaRPr sz="2000"/>
          </a:p>
          <a:p>
            <a:pPr indent="-342900" lvl="0" marL="342900" rtl="0" algn="l">
              <a:lnSpc>
                <a:spcPct val="100000"/>
              </a:lnSpc>
              <a:spcBef>
                <a:spcPts val="1000"/>
              </a:spcBef>
              <a:spcAft>
                <a:spcPts val="0"/>
              </a:spcAft>
              <a:buClr>
                <a:srgbClr val="333333"/>
              </a:buClr>
              <a:buSzPts val="2000"/>
              <a:buChar char="•"/>
            </a:pPr>
            <a:r>
              <a:rPr lang="en-GB" sz="2000">
                <a:latin typeface="Open Sans"/>
                <a:ea typeface="Open Sans"/>
                <a:cs typeface="Open Sans"/>
                <a:sym typeface="Open Sans"/>
              </a:rPr>
              <a:t>In MAED, the energy system’s response to scenarios about the evolution of society and the economy is assessed.</a:t>
            </a:r>
            <a:endParaRPr sz="2000"/>
          </a:p>
          <a:p>
            <a:pPr indent="-342900" lvl="0" marL="342900" rtl="0" algn="l">
              <a:lnSpc>
                <a:spcPct val="100000"/>
              </a:lnSpc>
              <a:spcBef>
                <a:spcPts val="1000"/>
              </a:spcBef>
              <a:spcAft>
                <a:spcPts val="0"/>
              </a:spcAft>
              <a:buClr>
                <a:srgbClr val="333333"/>
              </a:buClr>
              <a:buSzPts val="2000"/>
              <a:buChar char="•"/>
            </a:pPr>
            <a:r>
              <a:rPr lang="en-GB" sz="2000">
                <a:latin typeface="Open Sans"/>
                <a:ea typeface="Open Sans"/>
                <a:cs typeface="Open Sans"/>
                <a:sym typeface="Open Sans"/>
              </a:rPr>
              <a:t>In other words, the modeller can construct a possible scenario of development and see what happens to the energy demand.</a:t>
            </a:r>
            <a:endParaRPr/>
          </a:p>
          <a:p>
            <a:pPr indent="0" lvl="0" marL="0" rtl="0" algn="l">
              <a:lnSpc>
                <a:spcPct val="100000"/>
              </a:lnSpc>
              <a:spcBef>
                <a:spcPts val="1000"/>
              </a:spcBef>
              <a:spcAft>
                <a:spcPts val="0"/>
              </a:spcAft>
              <a:buClr>
                <a:schemeClr val="dk1"/>
              </a:buClr>
              <a:buSzPts val="2000"/>
              <a:buNone/>
            </a:pPr>
            <a:r>
              <a:rPr b="1" lang="en-GB" sz="2000">
                <a:latin typeface="Open Sans"/>
                <a:ea typeface="Open Sans"/>
                <a:cs typeface="Open Sans"/>
                <a:sym typeface="Open Sans"/>
              </a:rPr>
              <a:t>These scenarios are used to determine what the amount and structure of energy demand could be in the future… </a:t>
            </a:r>
            <a:endParaRPr/>
          </a:p>
          <a:p>
            <a:pPr indent="-101600" lvl="0" marL="228600" rtl="0" algn="l">
              <a:lnSpc>
                <a:spcPct val="100000"/>
              </a:lnSpc>
              <a:spcBef>
                <a:spcPts val="1000"/>
              </a:spcBef>
              <a:spcAft>
                <a:spcPts val="0"/>
              </a:spcAft>
              <a:buClr>
                <a:schemeClr val="dk1"/>
              </a:buClr>
              <a:buSzPts val="2000"/>
              <a:buNone/>
            </a:pPr>
            <a:r>
              <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descr="Graphical user interface, sunburst chart&#10;&#10;Description automatically generated" id="343" name="Google Shape;343;p15"/>
          <p:cNvPicPr preferRelativeResize="0"/>
          <p:nvPr/>
        </p:nvPicPr>
        <p:blipFill rotWithShape="1">
          <a:blip r:embed="rId3">
            <a:alphaModFix/>
          </a:blip>
          <a:srcRect b="0" l="0" r="0" t="0"/>
          <a:stretch/>
        </p:blipFill>
        <p:spPr>
          <a:xfrm>
            <a:off x="0" y="1361"/>
            <a:ext cx="12191999" cy="6869792"/>
          </a:xfrm>
          <a:prstGeom prst="rect">
            <a:avLst/>
          </a:prstGeom>
          <a:noFill/>
          <a:ln>
            <a:noFill/>
          </a:ln>
        </p:spPr>
      </p:pic>
      <p:sp>
        <p:nvSpPr>
          <p:cNvPr id="344" name="Google Shape;344;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5" name="Google Shape;345;p15"/>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2.3 Scenarios</a:t>
            </a:r>
            <a:endParaRPr/>
          </a:p>
        </p:txBody>
      </p:sp>
      <p:sp>
        <p:nvSpPr>
          <p:cNvPr id="346" name="Google Shape;346;p15"/>
          <p:cNvSpPr txBox="1"/>
          <p:nvPr>
            <p:ph idx="1" type="body"/>
          </p:nvPr>
        </p:nvSpPr>
        <p:spPr>
          <a:xfrm>
            <a:off x="939800" y="1448254"/>
            <a:ext cx="10079892" cy="282008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9CC2E5"/>
              </a:buClr>
              <a:buSzPts val="2000"/>
              <a:buNone/>
            </a:pPr>
            <a:r>
              <a:rPr b="1" lang="en-GB" sz="2000">
                <a:solidFill>
                  <a:srgbClr val="9CC2E5"/>
                </a:solidFill>
                <a:latin typeface="Open Sans"/>
                <a:ea typeface="Open Sans"/>
                <a:cs typeface="Open Sans"/>
                <a:sym typeface="Open Sans"/>
              </a:rPr>
              <a:t>2.3.3. Limitations of the use of scenarios</a:t>
            </a:r>
            <a:endParaRPr/>
          </a:p>
          <a:p>
            <a:pPr indent="0" lvl="0" marL="0" rtl="0" algn="l">
              <a:lnSpc>
                <a:spcPct val="90000"/>
              </a:lnSpc>
              <a:spcBef>
                <a:spcPts val="1000"/>
              </a:spcBef>
              <a:spcAft>
                <a:spcPts val="0"/>
              </a:spcAft>
              <a:buClr>
                <a:schemeClr val="dk1"/>
              </a:buClr>
              <a:buSzPts val="2000"/>
              <a:buNone/>
            </a:pPr>
            <a:r>
              <a:t/>
            </a:r>
            <a:endParaRPr b="1" sz="2000">
              <a:solidFill>
                <a:srgbClr val="9CC2E5"/>
              </a:solidFill>
              <a:latin typeface="Open Sans"/>
              <a:ea typeface="Open Sans"/>
              <a:cs typeface="Open Sans"/>
              <a:sym typeface="Open Sans"/>
            </a:endParaRPr>
          </a:p>
          <a:p>
            <a:pPr indent="-342900" lvl="0" marL="342900" rtl="0" algn="l">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Scenarios are not predictions or forecasts.</a:t>
            </a:r>
            <a:endParaRPr/>
          </a:p>
          <a:p>
            <a:pPr indent="-215900" lvl="0" marL="342900" rtl="0" algn="l">
              <a:lnSpc>
                <a:spcPct val="90000"/>
              </a:lnSpc>
              <a:spcBef>
                <a:spcPts val="1000"/>
              </a:spcBef>
              <a:spcAft>
                <a:spcPts val="0"/>
              </a:spcAft>
              <a:buClr>
                <a:srgbClr val="333333"/>
              </a:buClr>
              <a:buSzPts val="2000"/>
              <a:buNone/>
            </a:pPr>
            <a:r>
              <a:t/>
            </a:r>
            <a:endParaRPr sz="2000"/>
          </a:p>
          <a:p>
            <a:pPr indent="-342900" lvl="0" marL="342900" rtl="0" algn="l">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Scenarios are descriptions of images of the future created from mental maps,</a:t>
            </a:r>
            <a:endParaRPr/>
          </a:p>
          <a:p>
            <a:pPr indent="-215900" lvl="0" marL="342900" rtl="0" algn="l">
              <a:lnSpc>
                <a:spcPct val="90000"/>
              </a:lnSpc>
              <a:spcBef>
                <a:spcPts val="1000"/>
              </a:spcBef>
              <a:spcAft>
                <a:spcPts val="0"/>
              </a:spcAft>
              <a:buClr>
                <a:srgbClr val="333333"/>
              </a:buClr>
              <a:buSzPts val="2000"/>
              <a:buNone/>
            </a:pPr>
            <a:r>
              <a:t/>
            </a:r>
            <a:endParaRPr sz="2000">
              <a:latin typeface="Open Sans"/>
              <a:ea typeface="Open Sans"/>
              <a:cs typeface="Open Sans"/>
              <a:sym typeface="Open Sans"/>
            </a:endParaRPr>
          </a:p>
          <a:p>
            <a:pPr indent="-342900" lvl="0" marL="342900" rtl="0" algn="l">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…or models that reflect different perspectives on the past, present and future.</a:t>
            </a:r>
            <a:endParaRPr/>
          </a:p>
          <a:p>
            <a:pPr indent="-158750" lvl="0" marL="285750" rtl="0" algn="l">
              <a:lnSpc>
                <a:spcPct val="10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descr="Graphical user interface, text&#10;&#10;Description automatically generated" id="352" name="Google Shape;352;p16"/>
          <p:cNvPicPr preferRelativeResize="0"/>
          <p:nvPr/>
        </p:nvPicPr>
        <p:blipFill rotWithShape="1">
          <a:blip r:embed="rId3">
            <a:alphaModFix/>
          </a:blip>
          <a:srcRect b="0" l="0" r="0" t="0"/>
          <a:stretch/>
        </p:blipFill>
        <p:spPr>
          <a:xfrm>
            <a:off x="456" y="4676"/>
            <a:ext cx="12192000" cy="6858000"/>
          </a:xfrm>
          <a:prstGeom prst="rect">
            <a:avLst/>
          </a:prstGeom>
          <a:noFill/>
          <a:ln>
            <a:noFill/>
          </a:ln>
        </p:spPr>
      </p:pic>
      <p:sp>
        <p:nvSpPr>
          <p:cNvPr id="353" name="Google Shape;353;p16"/>
          <p:cNvSpPr txBox="1"/>
          <p:nvPr/>
        </p:nvSpPr>
        <p:spPr>
          <a:xfrm>
            <a:off x="11775994" y="647425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54" name="Google Shape;354;p16"/>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2.3 Scenarios</a:t>
            </a:r>
            <a:endParaRPr/>
          </a:p>
        </p:txBody>
      </p:sp>
      <p:sp>
        <p:nvSpPr>
          <p:cNvPr id="355" name="Google Shape;355;p16"/>
          <p:cNvSpPr txBox="1"/>
          <p:nvPr>
            <p:ph idx="1" type="body"/>
          </p:nvPr>
        </p:nvSpPr>
        <p:spPr>
          <a:xfrm>
            <a:off x="918029" y="1426482"/>
            <a:ext cx="8294915"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33333"/>
              </a:buClr>
              <a:buSzPts val="1600"/>
              <a:buNone/>
            </a:pPr>
            <a:r>
              <a:rPr b="1" lang="en-GB" sz="2000">
                <a:solidFill>
                  <a:srgbClr val="9CC2E5"/>
                </a:solidFill>
                <a:latin typeface="Open Sans"/>
                <a:ea typeface="Open Sans"/>
                <a:cs typeface="Open Sans"/>
                <a:sym typeface="Open Sans"/>
              </a:rPr>
              <a:t>2.3.4. Qualitative and quantitative scenarios</a:t>
            </a:r>
            <a:endParaRPr b="1" sz="2000">
              <a:solidFill>
                <a:srgbClr val="9CC2E5"/>
              </a:solidFill>
            </a:endParaRPr>
          </a:p>
          <a:p>
            <a:pPr indent="-342900" lvl="0" marL="342900" rtl="0" algn="l">
              <a:lnSpc>
                <a:spcPct val="100000"/>
              </a:lnSpc>
              <a:spcBef>
                <a:spcPts val="1000"/>
              </a:spcBef>
              <a:spcAft>
                <a:spcPts val="0"/>
              </a:spcAft>
              <a:buClr>
                <a:srgbClr val="333333"/>
              </a:buClr>
              <a:buSzPts val="1600"/>
              <a:buChar char="•"/>
            </a:pPr>
            <a:r>
              <a:rPr b="1" lang="en-GB" sz="2000">
                <a:latin typeface="Open Sans"/>
                <a:ea typeface="Open Sans"/>
                <a:cs typeface="Open Sans"/>
                <a:sym typeface="Open Sans"/>
              </a:rPr>
              <a:t>Qualitative</a:t>
            </a:r>
            <a:r>
              <a:rPr lang="en-GB" sz="2000">
                <a:latin typeface="Open Sans"/>
                <a:ea typeface="Open Sans"/>
                <a:cs typeface="Open Sans"/>
                <a:sym typeface="Open Sans"/>
              </a:rPr>
              <a:t> scenarios are based on narratives – like stories – qualitatively describing the future.</a:t>
            </a:r>
            <a:endParaRPr/>
          </a:p>
          <a:p>
            <a:pPr indent="-342900" lvl="0" marL="342900" rtl="0" algn="l">
              <a:lnSpc>
                <a:spcPct val="100000"/>
              </a:lnSpc>
              <a:spcBef>
                <a:spcPts val="1000"/>
              </a:spcBef>
              <a:spcAft>
                <a:spcPts val="0"/>
              </a:spcAft>
              <a:buClr>
                <a:srgbClr val="333333"/>
              </a:buClr>
              <a:buSzPts val="1600"/>
              <a:buChar char="•"/>
            </a:pPr>
            <a:r>
              <a:rPr b="1" lang="en-GB" sz="2000">
                <a:latin typeface="Open Sans"/>
                <a:ea typeface="Open Sans"/>
                <a:cs typeface="Open Sans"/>
                <a:sym typeface="Open Sans"/>
              </a:rPr>
              <a:t>Quantitative</a:t>
            </a:r>
            <a:r>
              <a:rPr lang="en-GB" sz="2000">
                <a:latin typeface="Open Sans"/>
                <a:ea typeface="Open Sans"/>
                <a:cs typeface="Open Sans"/>
                <a:sym typeface="Open Sans"/>
              </a:rPr>
              <a:t> scenarios are model-based with quantified information about states and consequences.</a:t>
            </a:r>
            <a:endParaRPr/>
          </a:p>
          <a:p>
            <a:pPr indent="0" lvl="0" marL="0" rtl="0" algn="l">
              <a:lnSpc>
                <a:spcPct val="100000"/>
              </a:lnSpc>
              <a:spcBef>
                <a:spcPts val="1000"/>
              </a:spcBef>
              <a:spcAft>
                <a:spcPts val="0"/>
              </a:spcAft>
              <a:buClr>
                <a:srgbClr val="333333"/>
              </a:buClr>
              <a:buSzPts val="1600"/>
              <a:buNone/>
            </a:pPr>
            <a:r>
              <a:t/>
            </a:r>
            <a:endParaRPr sz="2000"/>
          </a:p>
          <a:p>
            <a:pPr indent="0" lvl="0" marL="0" rtl="0" algn="l">
              <a:lnSpc>
                <a:spcPct val="100000"/>
              </a:lnSpc>
              <a:spcBef>
                <a:spcPts val="1000"/>
              </a:spcBef>
              <a:spcAft>
                <a:spcPts val="0"/>
              </a:spcAft>
              <a:buClr>
                <a:srgbClr val="333333"/>
              </a:buClr>
              <a:buSzPts val="1600"/>
              <a:buNone/>
            </a:pPr>
            <a:r>
              <a:rPr b="1" lang="en-GB" sz="2000">
                <a:latin typeface="Open Sans"/>
                <a:ea typeface="Open Sans"/>
                <a:cs typeface="Open Sans"/>
                <a:sym typeface="Open Sans"/>
              </a:rPr>
              <a:t>Examples of input data for a scenario:</a:t>
            </a:r>
            <a:endParaRPr/>
          </a:p>
          <a:p>
            <a:pPr indent="-342900" lvl="0" marL="342900" rtl="0" algn="l">
              <a:lnSpc>
                <a:spcPct val="100000"/>
              </a:lnSpc>
              <a:spcBef>
                <a:spcPts val="1000"/>
              </a:spcBef>
              <a:spcAft>
                <a:spcPts val="0"/>
              </a:spcAft>
              <a:buClr>
                <a:srgbClr val="333333"/>
              </a:buClr>
              <a:buSzPts val="1600"/>
              <a:buChar char="•"/>
            </a:pPr>
            <a:r>
              <a:rPr lang="en-GB" sz="2000">
                <a:latin typeface="Open Sans"/>
                <a:ea typeface="Open Sans"/>
                <a:cs typeface="Open Sans"/>
                <a:sym typeface="Open Sans"/>
              </a:rPr>
              <a:t>A set of future socio-economic and technical data, from which to examine energy demand: Population growth rate, GDP growth rate, Structural changes in economy, Improvement in household size, Improvement in efficiency, etc.</a:t>
            </a:r>
            <a:endParaRPr sz="2000"/>
          </a:p>
          <a:p>
            <a:pPr indent="-158750" lvl="0" marL="285750" rtl="0" algn="l">
              <a:lnSpc>
                <a:spcPct val="100000"/>
              </a:lnSpc>
              <a:spcBef>
                <a:spcPts val="1000"/>
              </a:spcBef>
              <a:spcAft>
                <a:spcPts val="0"/>
              </a:spcAft>
              <a:buClr>
                <a:schemeClr val="dk1"/>
              </a:buClr>
              <a:buSzPts val="2000"/>
              <a:buNone/>
            </a:pPr>
            <a:r>
              <a:t/>
            </a:r>
            <a:endParaRPr sz="2000"/>
          </a:p>
          <a:p>
            <a:pPr indent="-101600" lvl="0" marL="228600" rtl="0" algn="l">
              <a:lnSpc>
                <a:spcPct val="100000"/>
              </a:lnSpc>
              <a:spcBef>
                <a:spcPts val="1000"/>
              </a:spcBef>
              <a:spcAft>
                <a:spcPts val="0"/>
              </a:spcAft>
              <a:buClr>
                <a:schemeClr val="dk1"/>
              </a:buClr>
              <a:buSzPts val="2000"/>
              <a:buNone/>
            </a:pPr>
            <a:r>
              <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descr="Graphical user interface, text&#10;&#10;Description automatically generated" id="361" name="Google Shape;361;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2" name="Google Shape;362;p17"/>
          <p:cNvSpPr txBox="1"/>
          <p:nvPr/>
        </p:nvSpPr>
        <p:spPr>
          <a:xfrm>
            <a:off x="887215" y="2150297"/>
            <a:ext cx="10466585" cy="388236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Arial"/>
              <a:buNone/>
            </a:pPr>
            <a:r>
              <a:t/>
            </a:r>
            <a:endParaRPr sz="1800">
              <a:solidFill>
                <a:srgbClr val="000000"/>
              </a:solidFill>
              <a:latin typeface="Open Sans"/>
              <a:ea typeface="Open Sans"/>
              <a:cs typeface="Open Sans"/>
              <a:sym typeface="Open Sans"/>
            </a:endParaRPr>
          </a:p>
        </p:txBody>
      </p:sp>
      <p:sp>
        <p:nvSpPr>
          <p:cNvPr id="363" name="Google Shape;363;p17"/>
          <p:cNvSpPr txBox="1"/>
          <p:nvPr/>
        </p:nvSpPr>
        <p:spPr>
          <a:xfrm>
            <a:off x="1036950" y="2890970"/>
            <a:ext cx="3323751"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Open Sans"/>
                <a:ea typeface="Open Sans"/>
                <a:cs typeface="Open Sans"/>
                <a:sym typeface="Open Sans"/>
              </a:rPr>
              <a:t>Economic Growth </a:t>
            </a:r>
            <a:r>
              <a:rPr b="1" lang="en-GB" sz="1600" u="sng">
                <a:solidFill>
                  <a:schemeClr val="dk1"/>
                </a:solidFill>
                <a:latin typeface="Open Sans"/>
                <a:ea typeface="Open Sans"/>
                <a:cs typeface="Open Sans"/>
                <a:sym typeface="Open Sans"/>
              </a:rPr>
              <a:t>Scenarios</a:t>
            </a:r>
            <a:endParaRPr/>
          </a:p>
          <a:p>
            <a:pPr indent="-101600" lvl="0" marL="0" marR="0" rtl="0" algn="l">
              <a:spcBef>
                <a:spcPts val="8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High growth</a:t>
            </a:r>
            <a:endParaRPr/>
          </a:p>
          <a:p>
            <a:pPr indent="-101600" lvl="0" marL="0" marR="0" rtl="0" algn="l">
              <a:spcBef>
                <a:spcPts val="8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Moderate growth</a:t>
            </a:r>
            <a:endParaRPr/>
          </a:p>
          <a:p>
            <a:pPr indent="-101600" lvl="0" marL="0" marR="0" rtl="0" algn="l">
              <a:spcBef>
                <a:spcPts val="8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Low growth</a:t>
            </a:r>
            <a:endParaRPr/>
          </a:p>
          <a:p>
            <a:pPr indent="-101600" lvl="0" marL="0" marR="0" rtl="0" algn="l">
              <a:spcBef>
                <a:spcPts val="8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Industrialization</a:t>
            </a:r>
            <a:endParaRPr/>
          </a:p>
          <a:p>
            <a:pPr indent="-101600" lvl="0" marL="0" marR="0" rtl="0" algn="l">
              <a:spcBef>
                <a:spcPts val="8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Agriculture </a:t>
            </a:r>
            <a:br>
              <a:rPr lang="en-GB" sz="1600">
                <a:solidFill>
                  <a:schemeClr val="dk1"/>
                </a:solidFill>
                <a:latin typeface="Open Sans"/>
                <a:ea typeface="Open Sans"/>
                <a:cs typeface="Open Sans"/>
                <a:sym typeface="Open Sans"/>
              </a:rPr>
            </a:br>
            <a:r>
              <a:rPr lang="en-GB" sz="1600">
                <a:solidFill>
                  <a:schemeClr val="dk1"/>
                </a:solidFill>
                <a:latin typeface="Open Sans"/>
                <a:ea typeface="Open Sans"/>
                <a:cs typeface="Open Sans"/>
                <a:sym typeface="Open Sans"/>
              </a:rPr>
              <a:t>development</a:t>
            </a:r>
            <a:endParaRPr/>
          </a:p>
          <a:p>
            <a:pPr indent="-101600" lvl="0" marL="0" marR="0" rtl="0" algn="l">
              <a:spcBef>
                <a:spcPts val="8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…etc.</a:t>
            </a:r>
            <a:endParaRPr sz="1600">
              <a:solidFill>
                <a:schemeClr val="dk1"/>
              </a:solidFill>
              <a:latin typeface="Open Sans"/>
              <a:ea typeface="Open Sans"/>
              <a:cs typeface="Open Sans"/>
              <a:sym typeface="Open Sans"/>
            </a:endParaRPr>
          </a:p>
        </p:txBody>
      </p:sp>
      <p:sp>
        <p:nvSpPr>
          <p:cNvPr id="364" name="Google Shape;364;p17"/>
          <p:cNvSpPr txBox="1"/>
          <p:nvPr/>
        </p:nvSpPr>
        <p:spPr>
          <a:xfrm>
            <a:off x="5602671" y="2890970"/>
            <a:ext cx="379088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Open Sans"/>
                <a:ea typeface="Open Sans"/>
                <a:cs typeface="Open Sans"/>
                <a:sym typeface="Open Sans"/>
              </a:rPr>
              <a:t>Energy System </a:t>
            </a:r>
            <a:r>
              <a:rPr b="1" lang="en-GB" sz="1600" u="sng">
                <a:solidFill>
                  <a:schemeClr val="dk1"/>
                </a:solidFill>
                <a:latin typeface="Open Sans"/>
                <a:ea typeface="Open Sans"/>
                <a:cs typeface="Open Sans"/>
                <a:sym typeface="Open Sans"/>
              </a:rPr>
              <a:t>Configurations</a:t>
            </a:r>
            <a:endParaRPr/>
          </a:p>
          <a:p>
            <a:pPr indent="-101600" lvl="0" marL="0" marR="0" rtl="0" algn="l">
              <a:spcBef>
                <a:spcPts val="8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No technical changes</a:t>
            </a:r>
            <a:endParaRPr/>
          </a:p>
          <a:p>
            <a:pPr indent="-101600" lvl="0" marL="0" marR="0" rtl="0" algn="l">
              <a:spcBef>
                <a:spcPts val="8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Emphasis on domestic resources</a:t>
            </a:r>
            <a:endParaRPr/>
          </a:p>
          <a:p>
            <a:pPr indent="-101600" lvl="0" marL="0" marR="0" rtl="0" algn="l">
              <a:spcBef>
                <a:spcPts val="8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Emphasis on renewable resources</a:t>
            </a:r>
            <a:endParaRPr/>
          </a:p>
          <a:p>
            <a:pPr indent="-101600" lvl="0" marL="0" marR="0" rtl="0" algn="l">
              <a:spcBef>
                <a:spcPts val="8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Deregulation</a:t>
            </a:r>
            <a:endParaRPr/>
          </a:p>
          <a:p>
            <a:pPr indent="-101600" lvl="0" marL="0" marR="0" rtl="0" algn="l">
              <a:spcBef>
                <a:spcPts val="8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Diversified system</a:t>
            </a:r>
            <a:endParaRPr/>
          </a:p>
          <a:p>
            <a:pPr indent="-101600" lvl="0" marL="0" marR="0" rtl="0" algn="l">
              <a:spcBef>
                <a:spcPts val="800"/>
              </a:spcBef>
              <a:spcAft>
                <a:spcPts val="0"/>
              </a:spcAft>
              <a:buClr>
                <a:schemeClr val="dk1"/>
              </a:buClr>
              <a:buSzPts val="1600"/>
              <a:buFont typeface="Open Sans"/>
              <a:buChar char="•"/>
            </a:pPr>
            <a:r>
              <a:rPr lang="en-GB" sz="1600">
                <a:solidFill>
                  <a:schemeClr val="dk1"/>
                </a:solidFill>
                <a:latin typeface="Open Sans"/>
                <a:ea typeface="Open Sans"/>
                <a:cs typeface="Open Sans"/>
                <a:sym typeface="Open Sans"/>
              </a:rPr>
              <a:t> …etc.</a:t>
            </a:r>
            <a:endParaRPr/>
          </a:p>
        </p:txBody>
      </p:sp>
      <p:cxnSp>
        <p:nvCxnSpPr>
          <p:cNvPr id="365" name="Google Shape;365;p17"/>
          <p:cNvCxnSpPr/>
          <p:nvPr/>
        </p:nvCxnSpPr>
        <p:spPr>
          <a:xfrm>
            <a:off x="3760179" y="3418125"/>
            <a:ext cx="1674000" cy="0"/>
          </a:xfrm>
          <a:prstGeom prst="straightConnector1">
            <a:avLst/>
          </a:prstGeom>
          <a:noFill/>
          <a:ln cap="flat" cmpd="sng" w="44450">
            <a:solidFill>
              <a:srgbClr val="C00000"/>
            </a:solidFill>
            <a:prstDash val="solid"/>
            <a:miter lim="800000"/>
            <a:headEnd len="med" w="med" type="oval"/>
            <a:tailEnd len="med" w="med" type="stealth"/>
          </a:ln>
        </p:spPr>
      </p:cxnSp>
      <p:cxnSp>
        <p:nvCxnSpPr>
          <p:cNvPr id="366" name="Google Shape;366;p17"/>
          <p:cNvCxnSpPr/>
          <p:nvPr/>
        </p:nvCxnSpPr>
        <p:spPr>
          <a:xfrm flipH="1" rot="10800000">
            <a:off x="3591687" y="3807925"/>
            <a:ext cx="1846838" cy="698342"/>
          </a:xfrm>
          <a:prstGeom prst="straightConnector1">
            <a:avLst/>
          </a:prstGeom>
          <a:noFill/>
          <a:ln cap="flat" cmpd="sng" w="44450">
            <a:solidFill>
              <a:srgbClr val="C00000"/>
            </a:solidFill>
            <a:prstDash val="solid"/>
            <a:miter lim="800000"/>
            <a:headEnd len="med" w="med" type="oval"/>
            <a:tailEnd len="med" w="med" type="stealth"/>
          </a:ln>
        </p:spPr>
      </p:cxnSp>
      <p:cxnSp>
        <p:nvCxnSpPr>
          <p:cNvPr id="367" name="Google Shape;367;p17"/>
          <p:cNvCxnSpPr/>
          <p:nvPr/>
        </p:nvCxnSpPr>
        <p:spPr>
          <a:xfrm flipH="1" rot="10800000">
            <a:off x="3760179" y="4183456"/>
            <a:ext cx="1674000" cy="833077"/>
          </a:xfrm>
          <a:prstGeom prst="straightConnector1">
            <a:avLst/>
          </a:prstGeom>
          <a:noFill/>
          <a:ln cap="flat" cmpd="sng" w="44450">
            <a:solidFill>
              <a:srgbClr val="C00000"/>
            </a:solidFill>
            <a:prstDash val="solid"/>
            <a:miter lim="800000"/>
            <a:headEnd len="med" w="med" type="oval"/>
            <a:tailEnd len="med" w="med" type="stealth"/>
          </a:ln>
        </p:spPr>
      </p:cxnSp>
      <p:cxnSp>
        <p:nvCxnSpPr>
          <p:cNvPr id="368" name="Google Shape;368;p17"/>
          <p:cNvCxnSpPr/>
          <p:nvPr/>
        </p:nvCxnSpPr>
        <p:spPr>
          <a:xfrm>
            <a:off x="3766467" y="3810861"/>
            <a:ext cx="1674000" cy="972000"/>
          </a:xfrm>
          <a:prstGeom prst="straightConnector1">
            <a:avLst/>
          </a:prstGeom>
          <a:noFill/>
          <a:ln cap="flat" cmpd="sng" w="44450">
            <a:solidFill>
              <a:srgbClr val="C00000"/>
            </a:solidFill>
            <a:prstDash val="solid"/>
            <a:miter lim="800000"/>
            <a:headEnd len="med" w="med" type="oval"/>
            <a:tailEnd len="med" w="med" type="stealth"/>
          </a:ln>
        </p:spPr>
      </p:cxnSp>
      <p:sp>
        <p:nvSpPr>
          <p:cNvPr id="369" name="Google Shape;369;p17"/>
          <p:cNvSpPr txBox="1"/>
          <p:nvPr>
            <p:ph idx="1" type="body"/>
          </p:nvPr>
        </p:nvSpPr>
        <p:spPr>
          <a:xfrm>
            <a:off x="930310" y="1415317"/>
            <a:ext cx="7995139" cy="12827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33333"/>
              </a:buClr>
              <a:buSzPts val="1600"/>
              <a:buNone/>
            </a:pPr>
            <a:r>
              <a:rPr b="1" lang="en-GB" sz="2000">
                <a:solidFill>
                  <a:srgbClr val="9CC2E5"/>
                </a:solidFill>
                <a:latin typeface="Open Sans"/>
                <a:ea typeface="Open Sans"/>
                <a:cs typeface="Open Sans"/>
                <a:sym typeface="Open Sans"/>
              </a:rPr>
              <a:t>2.3.5. Building different scenarios</a:t>
            </a:r>
            <a:endParaRPr>
              <a:solidFill>
                <a:srgbClr val="9CC2E5"/>
              </a:solidFill>
            </a:endParaRPr>
          </a:p>
          <a:p>
            <a:pPr indent="-228600" lvl="0" marL="228600" rtl="0" algn="l">
              <a:lnSpc>
                <a:spcPct val="100000"/>
              </a:lnSpc>
              <a:spcBef>
                <a:spcPts val="1000"/>
              </a:spcBef>
              <a:spcAft>
                <a:spcPts val="0"/>
              </a:spcAft>
              <a:buClr>
                <a:schemeClr val="dk1"/>
              </a:buClr>
              <a:buSzPts val="2000"/>
              <a:buChar char="•"/>
            </a:pPr>
            <a:r>
              <a:rPr lang="en-GB" sz="2000">
                <a:latin typeface="Open Sans"/>
                <a:ea typeface="Open Sans"/>
                <a:cs typeface="Open Sans"/>
                <a:sym typeface="Open Sans"/>
              </a:rPr>
              <a:t>Scenarios are created for a number of different possible futures and cases → it is best to consider many cases.</a:t>
            </a:r>
            <a:endParaRPr sz="2000"/>
          </a:p>
          <a:p>
            <a:pPr indent="-101600" lvl="0" marL="228600" rtl="0" algn="l">
              <a:lnSpc>
                <a:spcPct val="100000"/>
              </a:lnSpc>
              <a:spcBef>
                <a:spcPts val="1000"/>
              </a:spcBef>
              <a:spcAft>
                <a:spcPts val="0"/>
              </a:spcAft>
              <a:buClr>
                <a:schemeClr val="dk1"/>
              </a:buClr>
              <a:buSzPts val="2000"/>
              <a:buNone/>
            </a:pPr>
            <a:r>
              <a:t/>
            </a:r>
            <a:endParaRPr b="1" sz="2000"/>
          </a:p>
        </p:txBody>
      </p:sp>
      <p:sp>
        <p:nvSpPr>
          <p:cNvPr id="370" name="Google Shape;370;p17"/>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2.3 Scenarios</a:t>
            </a:r>
            <a:endParaRPr/>
          </a:p>
        </p:txBody>
      </p:sp>
      <p:sp>
        <p:nvSpPr>
          <p:cNvPr id="371" name="Google Shape;371;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descr="Graphical user interface, text&#10;&#10;Description automatically generated" id="377" name="Google Shape;377;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8" name="Google Shape;378;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79" name="Google Shape;379;p18"/>
          <p:cNvSpPr txBox="1"/>
          <p:nvPr/>
        </p:nvSpPr>
        <p:spPr>
          <a:xfrm>
            <a:off x="859252" y="172420"/>
            <a:ext cx="9817800" cy="102818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2.4 Introduction to MAED</a:t>
            </a:r>
            <a:endParaRPr/>
          </a:p>
        </p:txBody>
      </p:sp>
      <p:sp>
        <p:nvSpPr>
          <p:cNvPr id="380" name="Google Shape;380;p18"/>
          <p:cNvSpPr txBox="1"/>
          <p:nvPr>
            <p:ph idx="1" type="body"/>
          </p:nvPr>
        </p:nvSpPr>
        <p:spPr>
          <a:xfrm>
            <a:off x="911571" y="1536205"/>
            <a:ext cx="9526103"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33333"/>
              </a:buClr>
              <a:buSzPts val="2000"/>
              <a:buNone/>
            </a:pPr>
            <a:r>
              <a:rPr b="1" lang="en-GB" sz="2000">
                <a:solidFill>
                  <a:srgbClr val="9CC2E5"/>
                </a:solidFill>
                <a:latin typeface="Open Sans"/>
                <a:ea typeface="Open Sans"/>
                <a:cs typeface="Open Sans"/>
                <a:sym typeface="Open Sans"/>
              </a:rPr>
              <a:t>2.4.1. MAED: Model for Analysis of the Energy Demand</a:t>
            </a:r>
            <a:endParaRPr>
              <a:solidFill>
                <a:srgbClr val="9CC2E5"/>
              </a:solidFill>
            </a:endParaRPr>
          </a:p>
          <a:p>
            <a:pPr indent="0" lvl="0" marL="0" rtl="0" algn="l">
              <a:lnSpc>
                <a:spcPct val="100000"/>
              </a:lnSpc>
              <a:spcBef>
                <a:spcPts val="700"/>
              </a:spcBef>
              <a:spcAft>
                <a:spcPts val="0"/>
              </a:spcAft>
              <a:buClr>
                <a:srgbClr val="333333"/>
              </a:buClr>
              <a:buSzPts val="2000"/>
              <a:buNone/>
            </a:pPr>
            <a:r>
              <a:rPr b="1" lang="en-GB" sz="2000">
                <a:latin typeface="Open Sans"/>
                <a:ea typeface="Open Sans"/>
                <a:cs typeface="Open Sans"/>
                <a:sym typeface="Open Sans"/>
              </a:rPr>
              <a:t>The approach used in MAED is based on:</a:t>
            </a:r>
            <a:endParaRPr b="1" sz="2000"/>
          </a:p>
          <a:p>
            <a:pPr indent="-342900" lvl="0" marL="342900" rtl="0" algn="l">
              <a:lnSpc>
                <a:spcPct val="100000"/>
              </a:lnSpc>
              <a:spcBef>
                <a:spcPts val="700"/>
              </a:spcBef>
              <a:spcAft>
                <a:spcPts val="0"/>
              </a:spcAft>
              <a:buClr>
                <a:srgbClr val="333333"/>
              </a:buClr>
              <a:buSzPts val="2000"/>
              <a:buChar char="•"/>
            </a:pPr>
            <a:r>
              <a:rPr lang="en-GB" sz="2000">
                <a:latin typeface="Open Sans"/>
                <a:ea typeface="Open Sans"/>
                <a:cs typeface="Open Sans"/>
                <a:sym typeface="Open Sans"/>
              </a:rPr>
              <a:t>Simulation model (not optimization)</a:t>
            </a:r>
            <a:endParaRPr sz="2000"/>
          </a:p>
          <a:p>
            <a:pPr indent="-342900" lvl="0" marL="342900" rtl="0" algn="l">
              <a:lnSpc>
                <a:spcPct val="100000"/>
              </a:lnSpc>
              <a:spcBef>
                <a:spcPts val="700"/>
              </a:spcBef>
              <a:spcAft>
                <a:spcPts val="0"/>
              </a:spcAft>
              <a:buClr>
                <a:srgbClr val="333333"/>
              </a:buClr>
              <a:buSzPts val="2000"/>
              <a:buChar char="•"/>
            </a:pPr>
            <a:r>
              <a:rPr lang="en-GB" sz="2000">
                <a:latin typeface="Open Sans"/>
                <a:ea typeface="Open Sans"/>
                <a:cs typeface="Open Sans"/>
                <a:sym typeface="Open Sans"/>
              </a:rPr>
              <a:t>Bottom-up, scenario approach (not econometric)</a:t>
            </a:r>
            <a:endParaRPr sz="2000"/>
          </a:p>
          <a:p>
            <a:pPr indent="0" lvl="0" marL="0" rtl="0" algn="l">
              <a:lnSpc>
                <a:spcPct val="100000"/>
              </a:lnSpc>
              <a:spcBef>
                <a:spcPts val="700"/>
              </a:spcBef>
              <a:spcAft>
                <a:spcPts val="0"/>
              </a:spcAft>
              <a:buClr>
                <a:srgbClr val="333333"/>
              </a:buClr>
              <a:buSzPts val="2000"/>
              <a:buNone/>
            </a:pPr>
            <a:r>
              <a:rPr i="1" lang="en-GB" sz="2000">
                <a:latin typeface="Open Sans"/>
                <a:ea typeface="Open Sans"/>
                <a:cs typeface="Open Sans"/>
                <a:sym typeface="Open Sans"/>
              </a:rPr>
              <a:t>MAED uses a scenario approach (i.e., what [would happen] if …). This is one of the main advantages of the model, as it allows the analysis of:</a:t>
            </a:r>
            <a:endParaRPr i="1" sz="2000"/>
          </a:p>
          <a:p>
            <a:pPr indent="-342900" lvl="0" marL="342900" rtl="0" algn="l">
              <a:lnSpc>
                <a:spcPct val="100000"/>
              </a:lnSpc>
              <a:spcBef>
                <a:spcPts val="700"/>
              </a:spcBef>
              <a:spcAft>
                <a:spcPts val="0"/>
              </a:spcAft>
              <a:buClr>
                <a:srgbClr val="333333"/>
              </a:buClr>
              <a:buSzPts val="2000"/>
              <a:buChar char="•"/>
            </a:pPr>
            <a:r>
              <a:rPr lang="en-GB" sz="2000">
                <a:latin typeface="Open Sans"/>
                <a:ea typeface="Open Sans"/>
                <a:cs typeface="Open Sans"/>
                <a:sym typeface="Open Sans"/>
              </a:rPr>
              <a:t>Different socio-economic development policies for the country;</a:t>
            </a:r>
            <a:endParaRPr sz="2000"/>
          </a:p>
          <a:p>
            <a:pPr indent="-342900" lvl="0" marL="342900" rtl="0" algn="l">
              <a:lnSpc>
                <a:spcPct val="100000"/>
              </a:lnSpc>
              <a:spcBef>
                <a:spcPts val="700"/>
              </a:spcBef>
              <a:spcAft>
                <a:spcPts val="0"/>
              </a:spcAft>
              <a:buClr>
                <a:srgbClr val="333333"/>
              </a:buClr>
              <a:buSzPts val="2000"/>
              <a:buChar char="•"/>
            </a:pPr>
            <a:r>
              <a:rPr lang="en-GB" sz="2000">
                <a:latin typeface="Open Sans"/>
                <a:ea typeface="Open Sans"/>
                <a:cs typeface="Open Sans"/>
                <a:sym typeface="Open Sans"/>
              </a:rPr>
              <a:t>Alternative policies for energy use;</a:t>
            </a:r>
            <a:endParaRPr sz="2000"/>
          </a:p>
          <a:p>
            <a:pPr indent="-342900" lvl="0" marL="342900" rtl="0" algn="l">
              <a:lnSpc>
                <a:spcPct val="100000"/>
              </a:lnSpc>
              <a:spcBef>
                <a:spcPts val="700"/>
              </a:spcBef>
              <a:spcAft>
                <a:spcPts val="0"/>
              </a:spcAft>
              <a:buClr>
                <a:srgbClr val="333333"/>
              </a:buClr>
              <a:buSzPts val="2000"/>
              <a:buChar char="•"/>
            </a:pPr>
            <a:r>
              <a:rPr lang="en-GB" sz="2000">
                <a:latin typeface="Open Sans"/>
                <a:ea typeface="Open Sans"/>
                <a:cs typeface="Open Sans"/>
                <a:sym typeface="Open Sans"/>
              </a:rPr>
              <a:t>Impact of technological development; and</a:t>
            </a:r>
            <a:endParaRPr sz="2000"/>
          </a:p>
          <a:p>
            <a:pPr indent="-342900" lvl="0" marL="342900" rtl="0" algn="l">
              <a:lnSpc>
                <a:spcPct val="100000"/>
              </a:lnSpc>
              <a:spcBef>
                <a:spcPts val="700"/>
              </a:spcBef>
              <a:spcAft>
                <a:spcPts val="0"/>
              </a:spcAft>
              <a:buClr>
                <a:srgbClr val="333333"/>
              </a:buClr>
              <a:buSzPts val="2000"/>
              <a:buChar char="•"/>
            </a:pPr>
            <a:r>
              <a:rPr lang="en-GB" sz="2000">
                <a:latin typeface="Open Sans"/>
                <a:ea typeface="Open Sans"/>
                <a:cs typeface="Open Sans"/>
                <a:sym typeface="Open Sans"/>
              </a:rPr>
              <a:t>Effect of changes in the lifestyle of society.</a:t>
            </a:r>
            <a:endParaRPr sz="2000"/>
          </a:p>
          <a:p>
            <a:pPr indent="0" lvl="0" marL="0" rtl="0" algn="l">
              <a:lnSpc>
                <a:spcPct val="100000"/>
              </a:lnSpc>
              <a:spcBef>
                <a:spcPts val="700"/>
              </a:spcBef>
              <a:spcAft>
                <a:spcPts val="0"/>
              </a:spcAft>
              <a:buClr>
                <a:srgbClr val="333333"/>
              </a:buClr>
              <a:buSzPts val="2000"/>
              <a:buNone/>
            </a:pPr>
            <a:r>
              <a:rPr i="1" lang="en-GB" sz="2000">
                <a:latin typeface="Open Sans"/>
                <a:ea typeface="Open Sans"/>
                <a:cs typeface="Open Sans"/>
                <a:sym typeface="Open Sans"/>
              </a:rPr>
              <a:t>Through the different scenarios, these models try to capture different development trajectories and the influences of the implementation of various policies.</a:t>
            </a:r>
            <a:endParaRPr i="1" sz="2000"/>
          </a:p>
          <a:p>
            <a:pPr indent="0" lvl="0" marL="0" rtl="0" algn="l">
              <a:lnSpc>
                <a:spcPct val="100000"/>
              </a:lnSpc>
              <a:spcBef>
                <a:spcPts val="700"/>
              </a:spcBef>
              <a:spcAft>
                <a:spcPts val="0"/>
              </a:spcAft>
              <a:buClr>
                <a:srgbClr val="333333"/>
              </a:buClr>
              <a:buSzPts val="2000"/>
              <a:buNone/>
            </a:pPr>
            <a:r>
              <a:t/>
            </a:r>
            <a:endParaRPr i="1" sz="2000"/>
          </a:p>
          <a:p>
            <a:pPr indent="-50800" lvl="0" marL="228600" rtl="0" algn="l">
              <a:lnSpc>
                <a:spcPct val="100000"/>
              </a:lnSpc>
              <a:spcBef>
                <a:spcPts val="700"/>
              </a:spcBef>
              <a:spcAft>
                <a:spcPts val="0"/>
              </a:spcAft>
              <a:buClr>
                <a:schemeClr val="dk1"/>
              </a:buClr>
              <a:buSzPts val="2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descr="Graphical user interface, text&#10;&#10;Description automatically generated" id="386" name="Google Shape;386;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7" name="Google Shape;387;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88" name="Google Shape;388;p19"/>
          <p:cNvSpPr txBox="1"/>
          <p:nvPr/>
        </p:nvSpPr>
        <p:spPr>
          <a:xfrm>
            <a:off x="887215" y="2150297"/>
            <a:ext cx="10626498" cy="3882368"/>
          </a:xfrm>
          <a:prstGeom prst="rect">
            <a:avLst/>
          </a:prstGeom>
          <a:noFill/>
          <a:ln>
            <a:noFill/>
          </a:ln>
        </p:spPr>
        <p:txBody>
          <a:bodyPr anchorCtr="0" anchor="t" bIns="45700" lIns="91425" spcFirstLastPara="1" rIns="91425" wrap="square" tIns="45700">
            <a:noAutofit/>
          </a:bodyPr>
          <a:lstStyle/>
          <a:p>
            <a:pPr indent="-171450" lvl="0" marL="285750" marR="0" rtl="0" algn="l">
              <a:lnSpc>
                <a:spcPct val="90000"/>
              </a:lnSpc>
              <a:spcBef>
                <a:spcPts val="0"/>
              </a:spcBef>
              <a:spcAft>
                <a:spcPts val="0"/>
              </a:spcAft>
              <a:buClr>
                <a:schemeClr val="dk1"/>
              </a:buClr>
              <a:buSzPts val="1800"/>
              <a:buFont typeface="Arial"/>
              <a:buNone/>
            </a:pPr>
            <a:r>
              <a:t/>
            </a:r>
            <a:endParaRPr sz="1800">
              <a:solidFill>
                <a:srgbClr val="000000"/>
              </a:solidFill>
              <a:latin typeface="Open Sans"/>
              <a:ea typeface="Open Sans"/>
              <a:cs typeface="Open Sans"/>
              <a:sym typeface="Open Sans"/>
            </a:endParaRPr>
          </a:p>
        </p:txBody>
      </p:sp>
      <p:sp>
        <p:nvSpPr>
          <p:cNvPr id="389" name="Google Shape;389;p19"/>
          <p:cNvSpPr txBox="1"/>
          <p:nvPr>
            <p:ph idx="1" type="body"/>
          </p:nvPr>
        </p:nvSpPr>
        <p:spPr>
          <a:xfrm>
            <a:off x="926617" y="1515232"/>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33333"/>
              </a:buClr>
              <a:buSzPts val="2000"/>
              <a:buNone/>
            </a:pPr>
            <a:r>
              <a:rPr b="1" lang="en-GB" sz="2000">
                <a:solidFill>
                  <a:srgbClr val="9CC2E5"/>
                </a:solidFill>
                <a:latin typeface="Open Sans"/>
                <a:ea typeface="Open Sans"/>
                <a:cs typeface="Open Sans"/>
                <a:sym typeface="Open Sans"/>
              </a:rPr>
              <a:t>2.4.2. The MAED model uses the bottom-up approach </a:t>
            </a:r>
            <a:endParaRPr>
              <a:solidFill>
                <a:srgbClr val="9CC2E5"/>
              </a:solidFill>
            </a:endParaRPr>
          </a:p>
          <a:p>
            <a:pPr indent="-482600" lvl="0" marL="482600" rtl="0" algn="l">
              <a:lnSpc>
                <a:spcPct val="100000"/>
              </a:lnSpc>
              <a:spcBef>
                <a:spcPts val="1000"/>
              </a:spcBef>
              <a:spcAft>
                <a:spcPts val="0"/>
              </a:spcAft>
              <a:buClr>
                <a:srgbClr val="333333"/>
              </a:buClr>
              <a:buSzPts val="2000"/>
              <a:buNone/>
            </a:pPr>
            <a:r>
              <a:rPr lang="en-GB" sz="2000">
                <a:latin typeface="Open Sans"/>
                <a:ea typeface="Open Sans"/>
                <a:cs typeface="Open Sans"/>
                <a:sym typeface="Open Sans"/>
              </a:rPr>
              <a:t>→	From each subsectors’ useful energy demand evolution to build the total final energy demand evolution.</a:t>
            </a:r>
            <a:endParaRPr sz="2000"/>
          </a:p>
          <a:p>
            <a:pPr indent="0" lvl="0" marL="0" rtl="0" algn="l">
              <a:lnSpc>
                <a:spcPct val="100000"/>
              </a:lnSpc>
              <a:spcBef>
                <a:spcPts val="1000"/>
              </a:spcBef>
              <a:spcAft>
                <a:spcPts val="0"/>
              </a:spcAft>
              <a:buClr>
                <a:srgbClr val="333333"/>
              </a:buClr>
              <a:buSzPts val="2000"/>
              <a:buNone/>
            </a:pPr>
            <a:r>
              <a:rPr lang="en-GB" sz="2000">
                <a:latin typeface="Open Sans"/>
                <a:ea typeface="Open Sans"/>
                <a:cs typeface="Open Sans"/>
                <a:sym typeface="Open Sans"/>
              </a:rPr>
              <a:t>Bottom-up scenario and end-use models are the most appropriate for medium and long-term analysis and energy demand projections. They are able to:</a:t>
            </a:r>
            <a:endParaRPr sz="2000"/>
          </a:p>
          <a:p>
            <a:pPr indent="-342900" lvl="0" marL="342900" rtl="0" algn="l">
              <a:lnSpc>
                <a:spcPct val="100000"/>
              </a:lnSpc>
              <a:spcBef>
                <a:spcPts val="1000"/>
              </a:spcBef>
              <a:spcAft>
                <a:spcPts val="0"/>
              </a:spcAft>
              <a:buClr>
                <a:srgbClr val="333333"/>
              </a:buClr>
              <a:buSzPts val="2000"/>
              <a:buChar char="•"/>
            </a:pPr>
            <a:r>
              <a:rPr b="1" lang="en-GB" sz="2000">
                <a:latin typeface="Open Sans"/>
                <a:ea typeface="Open Sans"/>
                <a:cs typeface="Open Sans"/>
                <a:sym typeface="Open Sans"/>
              </a:rPr>
              <a:t>Consider </a:t>
            </a:r>
            <a:r>
              <a:rPr lang="en-GB" sz="2000">
                <a:latin typeface="Open Sans"/>
                <a:ea typeface="Open Sans"/>
                <a:cs typeface="Open Sans"/>
                <a:sym typeface="Open Sans"/>
              </a:rPr>
              <a:t>the diversity of actual processes and technologies of energy use;</a:t>
            </a:r>
            <a:endParaRPr sz="2000"/>
          </a:p>
          <a:p>
            <a:pPr indent="-342900" lvl="0" marL="342900" rtl="0" algn="l">
              <a:lnSpc>
                <a:spcPct val="100000"/>
              </a:lnSpc>
              <a:spcBef>
                <a:spcPts val="1000"/>
              </a:spcBef>
              <a:spcAft>
                <a:spcPts val="0"/>
              </a:spcAft>
              <a:buClr>
                <a:srgbClr val="333333"/>
              </a:buClr>
              <a:buSzPts val="2000"/>
              <a:buChar char="•"/>
            </a:pPr>
            <a:r>
              <a:rPr b="1" lang="en-GB" sz="2000">
                <a:latin typeface="Open Sans"/>
                <a:ea typeface="Open Sans"/>
                <a:cs typeface="Open Sans"/>
                <a:sym typeface="Open Sans"/>
              </a:rPr>
              <a:t>Include </a:t>
            </a:r>
            <a:r>
              <a:rPr lang="en-GB" sz="2000">
                <a:latin typeface="Open Sans"/>
                <a:ea typeface="Open Sans"/>
                <a:cs typeface="Open Sans"/>
                <a:sym typeface="Open Sans"/>
              </a:rPr>
              <a:t>rural–urban divide and informal activities; and</a:t>
            </a:r>
            <a:endParaRPr sz="2000"/>
          </a:p>
          <a:p>
            <a:pPr indent="-342900" lvl="0" marL="342900" rtl="0" algn="l">
              <a:lnSpc>
                <a:spcPct val="100000"/>
              </a:lnSpc>
              <a:spcBef>
                <a:spcPts val="1000"/>
              </a:spcBef>
              <a:spcAft>
                <a:spcPts val="0"/>
              </a:spcAft>
              <a:buClr>
                <a:srgbClr val="333333"/>
              </a:buClr>
              <a:buSzPts val="2000"/>
              <a:buChar char="•"/>
            </a:pPr>
            <a:r>
              <a:rPr b="1" lang="en-GB" sz="2000">
                <a:latin typeface="Open Sans"/>
                <a:ea typeface="Open Sans"/>
                <a:cs typeface="Open Sans"/>
                <a:sym typeface="Open Sans"/>
              </a:rPr>
              <a:t>Capture </a:t>
            </a:r>
            <a:r>
              <a:rPr lang="en-GB" sz="2000">
                <a:latin typeface="Open Sans"/>
                <a:ea typeface="Open Sans"/>
                <a:cs typeface="Open Sans"/>
                <a:sym typeface="Open Sans"/>
              </a:rPr>
              <a:t>structural changes and new technological developments.</a:t>
            </a:r>
            <a:endParaRPr sz="2000"/>
          </a:p>
          <a:p>
            <a:pPr indent="-101600" lvl="0" marL="228600" rtl="0" algn="l">
              <a:lnSpc>
                <a:spcPct val="100000"/>
              </a:lnSpc>
              <a:spcBef>
                <a:spcPts val="1000"/>
              </a:spcBef>
              <a:spcAft>
                <a:spcPts val="0"/>
              </a:spcAft>
              <a:buClr>
                <a:schemeClr val="dk1"/>
              </a:buClr>
              <a:buSzPts val="2000"/>
              <a:buNone/>
            </a:pPr>
            <a:r>
              <a:t/>
            </a:r>
            <a:endParaRPr sz="2000"/>
          </a:p>
          <a:p>
            <a:pPr indent="-101600" lvl="0" marL="228600" rtl="0" algn="l">
              <a:lnSpc>
                <a:spcPct val="100000"/>
              </a:lnSpc>
              <a:spcBef>
                <a:spcPts val="1000"/>
              </a:spcBef>
              <a:spcAft>
                <a:spcPts val="0"/>
              </a:spcAft>
              <a:buClr>
                <a:schemeClr val="dk1"/>
              </a:buClr>
              <a:buSzPts val="2000"/>
              <a:buNone/>
            </a:pPr>
            <a:r>
              <a:t/>
            </a:r>
            <a:endParaRPr sz="2000"/>
          </a:p>
          <a:p>
            <a:pPr indent="-101600" lvl="0" marL="228600" rtl="0" algn="l">
              <a:lnSpc>
                <a:spcPct val="100000"/>
              </a:lnSpc>
              <a:spcBef>
                <a:spcPts val="1000"/>
              </a:spcBef>
              <a:spcAft>
                <a:spcPts val="0"/>
              </a:spcAft>
              <a:buClr>
                <a:schemeClr val="dk1"/>
              </a:buClr>
              <a:buSzPts val="2000"/>
              <a:buNone/>
            </a:pPr>
            <a:r>
              <a:t/>
            </a:r>
            <a:endParaRPr sz="2000"/>
          </a:p>
          <a:p>
            <a:pPr indent="-158750" lvl="0" marL="285750" rtl="0" algn="l">
              <a:lnSpc>
                <a:spcPct val="100000"/>
              </a:lnSpc>
              <a:spcBef>
                <a:spcPts val="1000"/>
              </a:spcBef>
              <a:spcAft>
                <a:spcPts val="0"/>
              </a:spcAft>
              <a:buClr>
                <a:schemeClr val="dk1"/>
              </a:buClr>
              <a:buSzPts val="2000"/>
              <a:buNone/>
            </a:pPr>
            <a:r>
              <a:t/>
            </a:r>
            <a:endParaRPr sz="2000"/>
          </a:p>
          <a:p>
            <a:pPr indent="-101600" lvl="0" marL="228600" rtl="0" algn="l">
              <a:lnSpc>
                <a:spcPct val="100000"/>
              </a:lnSpc>
              <a:spcBef>
                <a:spcPts val="1000"/>
              </a:spcBef>
              <a:spcAft>
                <a:spcPts val="0"/>
              </a:spcAft>
              <a:buClr>
                <a:schemeClr val="dk1"/>
              </a:buClr>
              <a:buSzPts val="2000"/>
              <a:buNone/>
            </a:pPr>
            <a:r>
              <a:t/>
            </a:r>
            <a:endParaRPr sz="2000"/>
          </a:p>
        </p:txBody>
      </p:sp>
      <p:sp>
        <p:nvSpPr>
          <p:cNvPr id="390" name="Google Shape;390;p19"/>
          <p:cNvSpPr txBox="1"/>
          <p:nvPr/>
        </p:nvSpPr>
        <p:spPr>
          <a:xfrm>
            <a:off x="879304" y="172420"/>
            <a:ext cx="9797748" cy="102818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2.4 Introduction to MAED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
          <p:cNvSpPr txBox="1"/>
          <p:nvPr>
            <p:ph type="title"/>
          </p:nvPr>
        </p:nvSpPr>
        <p:spPr>
          <a:xfrm>
            <a:off x="853141" y="133257"/>
            <a:ext cx="10515600" cy="1325562"/>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lang="en-GB">
                <a:latin typeface="Open Sans"/>
                <a:ea typeface="Open Sans"/>
                <a:cs typeface="Open Sans"/>
                <a:sym typeface="Open Sans"/>
              </a:rPr>
              <a:t>Intended Learning Outcomes (ILOs)</a:t>
            </a:r>
            <a:endParaRPr/>
          </a:p>
        </p:txBody>
      </p:sp>
      <p:sp>
        <p:nvSpPr>
          <p:cNvPr id="120" name="Google Shape;120;p2"/>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grpSp>
        <p:nvGrpSpPr>
          <p:cNvPr id="121" name="Google Shape;121;p2"/>
          <p:cNvGrpSpPr/>
          <p:nvPr/>
        </p:nvGrpSpPr>
        <p:grpSpPr>
          <a:xfrm>
            <a:off x="6948865" y="1578528"/>
            <a:ext cx="4196748" cy="3538984"/>
            <a:chOff x="5517950" y="1528650"/>
            <a:chExt cx="2898300" cy="2447800"/>
          </a:xfrm>
        </p:grpSpPr>
        <p:sp>
          <p:nvSpPr>
            <p:cNvPr id="122" name="Google Shape;122;p2"/>
            <p:cNvSpPr/>
            <p:nvPr/>
          </p:nvSpPr>
          <p:spPr>
            <a:xfrm>
              <a:off x="5517950" y="1528650"/>
              <a:ext cx="2898300"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0" i="0" lang="en-GB" sz="1600" u="none" cap="none" strike="noStrike">
                  <a:solidFill>
                    <a:schemeClr val="dk1"/>
                  </a:solidFill>
                  <a:latin typeface="Open Sans"/>
                  <a:ea typeface="Open Sans"/>
                  <a:cs typeface="Open Sans"/>
                  <a:sym typeface="Open Sans"/>
                </a:rPr>
                <a:t>5.1. Energy system models</a:t>
              </a:r>
              <a:endParaRPr sz="1600">
                <a:solidFill>
                  <a:schemeClr val="dk1"/>
                </a:solidFill>
                <a:latin typeface="Open Sans"/>
                <a:ea typeface="Open Sans"/>
                <a:cs typeface="Open Sans"/>
                <a:sym typeface="Open Sans"/>
              </a:endParaRPr>
            </a:p>
          </p:txBody>
        </p:sp>
        <p:sp>
          <p:nvSpPr>
            <p:cNvPr id="123" name="Google Shape;123;p2"/>
            <p:cNvSpPr/>
            <p:nvPr/>
          </p:nvSpPr>
          <p:spPr>
            <a:xfrm>
              <a:off x="5517950" y="2212350"/>
              <a:ext cx="2898300"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5.2. Top-down and bottom-up approaches</a:t>
              </a:r>
              <a:endParaRPr sz="1800">
                <a:solidFill>
                  <a:schemeClr val="dk1"/>
                </a:solidFill>
                <a:latin typeface="Open Sans"/>
                <a:ea typeface="Open Sans"/>
                <a:cs typeface="Open Sans"/>
                <a:sym typeface="Open Sans"/>
              </a:endParaRPr>
            </a:p>
          </p:txBody>
        </p:sp>
        <p:sp>
          <p:nvSpPr>
            <p:cNvPr id="124" name="Google Shape;124;p2"/>
            <p:cNvSpPr/>
            <p:nvPr/>
          </p:nvSpPr>
          <p:spPr>
            <a:xfrm>
              <a:off x="5517950" y="2861138"/>
              <a:ext cx="2898300"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5.3. Scenarios</a:t>
              </a:r>
              <a:endParaRPr sz="1800">
                <a:solidFill>
                  <a:schemeClr val="dk1"/>
                </a:solidFill>
                <a:latin typeface="Open Sans"/>
                <a:ea typeface="Open Sans"/>
                <a:cs typeface="Open Sans"/>
                <a:sym typeface="Open Sans"/>
              </a:endParaRPr>
            </a:p>
          </p:txBody>
        </p:sp>
        <p:sp>
          <p:nvSpPr>
            <p:cNvPr id="125" name="Google Shape;125;p2"/>
            <p:cNvSpPr/>
            <p:nvPr/>
          </p:nvSpPr>
          <p:spPr>
            <a:xfrm>
              <a:off x="5517950" y="3509950"/>
              <a:ext cx="2898300" cy="466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GB" sz="1600">
                  <a:solidFill>
                    <a:schemeClr val="dk1"/>
                  </a:solidFill>
                  <a:latin typeface="Open Sans"/>
                  <a:ea typeface="Open Sans"/>
                  <a:cs typeface="Open Sans"/>
                  <a:sym typeface="Open Sans"/>
                </a:rPr>
                <a:t>5.4. MAED Model Characteristics</a:t>
              </a:r>
              <a:endParaRPr sz="1600">
                <a:solidFill>
                  <a:schemeClr val="dk1"/>
                </a:solidFill>
                <a:latin typeface="Open Sans"/>
                <a:ea typeface="Open Sans"/>
                <a:cs typeface="Open Sans"/>
                <a:sym typeface="Open Sans"/>
              </a:endParaRPr>
            </a:p>
          </p:txBody>
        </p:sp>
        <p:cxnSp>
          <p:nvCxnSpPr>
            <p:cNvPr id="126" name="Google Shape;126;p2"/>
            <p:cNvCxnSpPr/>
            <p:nvPr/>
          </p:nvCxnSpPr>
          <p:spPr>
            <a:xfrm>
              <a:off x="6967100" y="1995150"/>
              <a:ext cx="0" cy="217200"/>
            </a:xfrm>
            <a:prstGeom prst="straightConnector1">
              <a:avLst/>
            </a:prstGeom>
            <a:noFill/>
            <a:ln cap="flat" cmpd="sng" w="9525">
              <a:solidFill>
                <a:schemeClr val="dk2"/>
              </a:solidFill>
              <a:prstDash val="solid"/>
              <a:round/>
              <a:headEnd len="sm" w="sm" type="none"/>
              <a:tailEnd len="med" w="med" type="triangle"/>
            </a:ln>
          </p:spPr>
        </p:cxnSp>
        <p:cxnSp>
          <p:nvCxnSpPr>
            <p:cNvPr id="127" name="Google Shape;127;p2"/>
            <p:cNvCxnSpPr/>
            <p:nvPr/>
          </p:nvCxnSpPr>
          <p:spPr>
            <a:xfrm>
              <a:off x="6967100" y="2678850"/>
              <a:ext cx="0" cy="182400"/>
            </a:xfrm>
            <a:prstGeom prst="straightConnector1">
              <a:avLst/>
            </a:prstGeom>
            <a:noFill/>
            <a:ln cap="flat" cmpd="sng" w="9525">
              <a:solidFill>
                <a:schemeClr val="dk2"/>
              </a:solidFill>
              <a:prstDash val="solid"/>
              <a:round/>
              <a:headEnd len="sm" w="sm" type="none"/>
              <a:tailEnd len="med" w="med" type="triangle"/>
            </a:ln>
          </p:spPr>
        </p:cxnSp>
        <p:cxnSp>
          <p:nvCxnSpPr>
            <p:cNvPr id="128" name="Google Shape;128;p2"/>
            <p:cNvCxnSpPr/>
            <p:nvPr/>
          </p:nvCxnSpPr>
          <p:spPr>
            <a:xfrm>
              <a:off x="6967100" y="3327638"/>
              <a:ext cx="0" cy="182400"/>
            </a:xfrm>
            <a:prstGeom prst="straightConnector1">
              <a:avLst/>
            </a:prstGeom>
            <a:noFill/>
            <a:ln cap="flat" cmpd="sng" w="9525">
              <a:solidFill>
                <a:schemeClr val="dk2"/>
              </a:solidFill>
              <a:prstDash val="solid"/>
              <a:round/>
              <a:headEnd len="sm" w="sm" type="none"/>
              <a:tailEnd len="med" w="med" type="triangle"/>
            </a:ln>
          </p:spPr>
        </p:cxnSp>
      </p:grpSp>
      <p:sp>
        <p:nvSpPr>
          <p:cNvPr id="129" name="Google Shape;129;p2"/>
          <p:cNvSpPr txBox="1"/>
          <p:nvPr>
            <p:ph idx="1" type="body"/>
          </p:nvPr>
        </p:nvSpPr>
        <p:spPr>
          <a:xfrm>
            <a:off x="909627" y="1406371"/>
            <a:ext cx="5814071" cy="4262298"/>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Clr>
                <a:srgbClr val="9CC2E5"/>
              </a:buClr>
              <a:buSzPts val="1300"/>
              <a:buNone/>
            </a:pPr>
            <a:r>
              <a:rPr b="1" lang="en-GB">
                <a:solidFill>
                  <a:srgbClr val="9CC2E5"/>
                </a:solidFill>
                <a:latin typeface="Open Sans"/>
                <a:ea typeface="Open Sans"/>
                <a:cs typeface="Open Sans"/>
                <a:sym typeface="Open Sans"/>
              </a:rPr>
              <a:t>By the end of the lecture, you will:</a:t>
            </a:r>
            <a:endParaRPr b="1">
              <a:solidFill>
                <a:srgbClr val="9CC2E5"/>
              </a:solidFill>
              <a:latin typeface="Open Sans"/>
              <a:ea typeface="Open Sans"/>
              <a:cs typeface="Open Sans"/>
              <a:sym typeface="Open Sans"/>
            </a:endParaRPr>
          </a:p>
          <a:p>
            <a:pPr indent="-342900" lvl="0" marL="342900" rtl="0" algn="l">
              <a:lnSpc>
                <a:spcPct val="90000"/>
              </a:lnSpc>
              <a:spcBef>
                <a:spcPts val="1000"/>
              </a:spcBef>
              <a:spcAft>
                <a:spcPts val="0"/>
              </a:spcAft>
              <a:buClr>
                <a:srgbClr val="333333"/>
              </a:buClr>
              <a:buSzPts val="1300"/>
              <a:buFont typeface="Arial"/>
              <a:buChar char="•"/>
            </a:pPr>
            <a:r>
              <a:rPr lang="en-GB">
                <a:latin typeface="Open Sans"/>
                <a:ea typeface="Open Sans"/>
                <a:cs typeface="Open Sans"/>
                <a:sym typeface="Open Sans"/>
              </a:rPr>
              <a:t>ILO1: know about the types of energy </a:t>
            </a:r>
            <a:br>
              <a:rPr lang="en-GB">
                <a:latin typeface="Open Sans"/>
                <a:ea typeface="Open Sans"/>
                <a:cs typeface="Open Sans"/>
                <a:sym typeface="Open Sans"/>
              </a:rPr>
            </a:br>
            <a:r>
              <a:rPr lang="en-GB">
                <a:latin typeface="Open Sans"/>
                <a:ea typeface="Open Sans"/>
                <a:cs typeface="Open Sans"/>
                <a:sym typeface="Open Sans"/>
              </a:rPr>
              <a:t>system models</a:t>
            </a:r>
            <a:endParaRPr>
              <a:latin typeface="Open Sans"/>
              <a:ea typeface="Open Sans"/>
              <a:cs typeface="Open Sans"/>
              <a:sym typeface="Open Sans"/>
            </a:endParaRPr>
          </a:p>
          <a:p>
            <a:pPr indent="-342900" lvl="0" marL="342900" rtl="0" algn="l">
              <a:lnSpc>
                <a:spcPct val="90000"/>
              </a:lnSpc>
              <a:spcBef>
                <a:spcPts val="1000"/>
              </a:spcBef>
              <a:spcAft>
                <a:spcPts val="0"/>
              </a:spcAft>
              <a:buClr>
                <a:srgbClr val="333333"/>
              </a:buClr>
              <a:buSzPts val="1300"/>
              <a:buFont typeface="Arial"/>
              <a:buChar char="•"/>
            </a:pPr>
            <a:r>
              <a:rPr lang="en-GB">
                <a:latin typeface="Open Sans"/>
                <a:ea typeface="Open Sans"/>
                <a:cs typeface="Open Sans"/>
                <a:sym typeface="Open Sans"/>
              </a:rPr>
              <a:t>ILO2: understand top-down and bottom-up approaches</a:t>
            </a:r>
            <a:endParaRPr/>
          </a:p>
          <a:p>
            <a:pPr indent="-342900" lvl="0" marL="342900" rtl="0" algn="l">
              <a:lnSpc>
                <a:spcPct val="90000"/>
              </a:lnSpc>
              <a:spcBef>
                <a:spcPts val="1000"/>
              </a:spcBef>
              <a:spcAft>
                <a:spcPts val="0"/>
              </a:spcAft>
              <a:buClr>
                <a:srgbClr val="333333"/>
              </a:buClr>
              <a:buSzPts val="1300"/>
              <a:buFont typeface="Arial"/>
              <a:buChar char="•"/>
            </a:pPr>
            <a:r>
              <a:rPr lang="en-GB">
                <a:latin typeface="Open Sans"/>
                <a:ea typeface="Open Sans"/>
                <a:cs typeface="Open Sans"/>
                <a:sym typeface="Open Sans"/>
              </a:rPr>
              <a:t>ILO3: be aware of the use of scenarios</a:t>
            </a:r>
            <a:endParaRPr>
              <a:latin typeface="Open Sans"/>
              <a:ea typeface="Open Sans"/>
              <a:cs typeface="Open Sans"/>
              <a:sym typeface="Open Sans"/>
            </a:endParaRPr>
          </a:p>
          <a:p>
            <a:pPr indent="-342900" lvl="0" marL="342900" rtl="0" algn="l">
              <a:lnSpc>
                <a:spcPct val="90000"/>
              </a:lnSpc>
              <a:spcBef>
                <a:spcPts val="1000"/>
              </a:spcBef>
              <a:spcAft>
                <a:spcPts val="0"/>
              </a:spcAft>
              <a:buClr>
                <a:srgbClr val="333333"/>
              </a:buClr>
              <a:buSzPts val="1300"/>
              <a:buFont typeface="Arial"/>
              <a:buChar char="•"/>
            </a:pPr>
            <a:r>
              <a:rPr lang="en-GB">
                <a:latin typeface="Open Sans"/>
                <a:ea typeface="Open Sans"/>
                <a:cs typeface="Open Sans"/>
                <a:sym typeface="Open Sans"/>
              </a:rPr>
              <a:t> ILO4: have had an introduction to the MAED model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descr="Graphical user interface, text&#10;&#10;Description automatically generated" id="396" name="Google Shape;396;p20"/>
          <p:cNvPicPr preferRelativeResize="0"/>
          <p:nvPr/>
        </p:nvPicPr>
        <p:blipFill rotWithShape="1">
          <a:blip r:embed="rId3">
            <a:alphaModFix/>
          </a:blip>
          <a:srcRect b="0" l="0" r="0" t="0"/>
          <a:stretch/>
        </p:blipFill>
        <p:spPr>
          <a:xfrm>
            <a:off x="-2750" y="-13759"/>
            <a:ext cx="12192000" cy="6858000"/>
          </a:xfrm>
          <a:prstGeom prst="rect">
            <a:avLst/>
          </a:prstGeom>
          <a:noFill/>
          <a:ln>
            <a:noFill/>
          </a:ln>
        </p:spPr>
      </p:pic>
      <p:sp>
        <p:nvSpPr>
          <p:cNvPr id="397" name="Google Shape;397;p20"/>
          <p:cNvSpPr/>
          <p:nvPr/>
        </p:nvSpPr>
        <p:spPr>
          <a:xfrm>
            <a:off x="393700" y="3103979"/>
            <a:ext cx="4571999" cy="3030121"/>
          </a:xfrm>
          <a:prstGeom prst="trapezoid">
            <a:avLst>
              <a:gd fmla="val 27515" name="adj"/>
            </a:avLst>
          </a:prstGeom>
          <a:solidFill>
            <a:srgbClr val="D9D9D9">
              <a:alpha val="3725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99" name="Google Shape;399;p20"/>
          <p:cNvSpPr txBox="1"/>
          <p:nvPr/>
        </p:nvSpPr>
        <p:spPr>
          <a:xfrm>
            <a:off x="907267" y="4640"/>
            <a:ext cx="10374626" cy="107831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2.4 Introduction to MAED</a:t>
            </a:r>
            <a:endParaRPr/>
          </a:p>
        </p:txBody>
      </p:sp>
      <p:grpSp>
        <p:nvGrpSpPr>
          <p:cNvPr id="400" name="Google Shape;400;p20"/>
          <p:cNvGrpSpPr/>
          <p:nvPr/>
        </p:nvGrpSpPr>
        <p:grpSpPr>
          <a:xfrm>
            <a:off x="1207494" y="2117490"/>
            <a:ext cx="9437724" cy="986489"/>
            <a:chOff x="4149" y="0"/>
            <a:chExt cx="9437724" cy="986489"/>
          </a:xfrm>
        </p:grpSpPr>
        <p:sp>
          <p:nvSpPr>
            <p:cNvPr id="401" name="Google Shape;401;p20"/>
            <p:cNvSpPr/>
            <p:nvPr/>
          </p:nvSpPr>
          <p:spPr>
            <a:xfrm>
              <a:off x="4149" y="0"/>
              <a:ext cx="3628298" cy="986489"/>
            </a:xfrm>
            <a:prstGeom prst="homePlate">
              <a:avLst>
                <a:gd fmla="val 50000" name="adj"/>
              </a:avLst>
            </a:prstGeom>
            <a:solidFill>
              <a:srgbClr val="D8D8D8"/>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0"/>
            <p:cNvSpPr txBox="1"/>
            <p:nvPr/>
          </p:nvSpPr>
          <p:spPr>
            <a:xfrm>
              <a:off x="4149" y="0"/>
              <a:ext cx="3381676" cy="986489"/>
            </a:xfrm>
            <a:prstGeom prst="rect">
              <a:avLst/>
            </a:prstGeom>
            <a:noFill/>
            <a:ln>
              <a:noFill/>
            </a:ln>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chemeClr val="lt1"/>
                </a:buClr>
                <a:buSzPts val="1600"/>
                <a:buFont typeface="Open Sans"/>
                <a:buNone/>
              </a:pPr>
              <a:r>
                <a:rPr b="1" i="0" lang="en-GB" sz="1600">
                  <a:solidFill>
                    <a:schemeClr val="lt1"/>
                  </a:solidFill>
                  <a:latin typeface="Open Sans"/>
                  <a:ea typeface="Open Sans"/>
                  <a:cs typeface="Open Sans"/>
                  <a:sym typeface="Open Sans"/>
                </a:rPr>
                <a:t>Short term </a:t>
              </a:r>
              <a:endParaRPr/>
            </a:p>
            <a:p>
              <a:pPr indent="0" lvl="0" marL="0" marR="0" rtl="0" algn="ctr">
                <a:lnSpc>
                  <a:spcPct val="90000"/>
                </a:lnSpc>
                <a:spcBef>
                  <a:spcPts val="560"/>
                </a:spcBef>
                <a:spcAft>
                  <a:spcPts val="0"/>
                </a:spcAft>
                <a:buClr>
                  <a:schemeClr val="lt1"/>
                </a:buClr>
                <a:buSzPts val="1600"/>
                <a:buFont typeface="Open Sans"/>
                <a:buNone/>
              </a:pPr>
              <a:r>
                <a:rPr b="0" i="0" lang="en-GB" sz="1600">
                  <a:solidFill>
                    <a:schemeClr val="lt1"/>
                  </a:solidFill>
                  <a:latin typeface="Open Sans"/>
                  <a:ea typeface="Open Sans"/>
                  <a:cs typeface="Open Sans"/>
                  <a:sym typeface="Open Sans"/>
                </a:rPr>
                <a:t>(weeks &amp; months)</a:t>
              </a:r>
              <a:endParaRPr/>
            </a:p>
          </p:txBody>
        </p:sp>
        <p:sp>
          <p:nvSpPr>
            <p:cNvPr id="403" name="Google Shape;403;p20"/>
            <p:cNvSpPr/>
            <p:nvPr/>
          </p:nvSpPr>
          <p:spPr>
            <a:xfrm>
              <a:off x="2906787" y="0"/>
              <a:ext cx="3628298" cy="986489"/>
            </a:xfrm>
            <a:prstGeom prst="chevron">
              <a:avLst>
                <a:gd fmla="val 50000" name="adj"/>
              </a:avLst>
            </a:prstGeom>
            <a:solidFill>
              <a:srgbClr val="B0263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0"/>
            <p:cNvSpPr txBox="1"/>
            <p:nvPr/>
          </p:nvSpPr>
          <p:spPr>
            <a:xfrm>
              <a:off x="3400032" y="0"/>
              <a:ext cx="2641809" cy="986489"/>
            </a:xfrm>
            <a:prstGeom prst="rect">
              <a:avLst/>
            </a:prstGeom>
            <a:noFill/>
            <a:ln>
              <a:noFill/>
            </a:ln>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chemeClr val="lt1"/>
                </a:buClr>
                <a:buSzPts val="1600"/>
                <a:buFont typeface="Open Sans"/>
                <a:buNone/>
              </a:pPr>
              <a:r>
                <a:rPr b="1" i="0" lang="en-GB" sz="1600">
                  <a:solidFill>
                    <a:schemeClr val="lt1"/>
                  </a:solidFill>
                  <a:latin typeface="Open Sans"/>
                  <a:ea typeface="Open Sans"/>
                  <a:cs typeface="Open Sans"/>
                  <a:sym typeface="Open Sans"/>
                </a:rPr>
                <a:t>Medium term </a:t>
              </a:r>
              <a:endParaRPr/>
            </a:p>
            <a:p>
              <a:pPr indent="0" lvl="0" marL="0" marR="0" rtl="0" algn="ctr">
                <a:lnSpc>
                  <a:spcPct val="90000"/>
                </a:lnSpc>
                <a:spcBef>
                  <a:spcPts val="560"/>
                </a:spcBef>
                <a:spcAft>
                  <a:spcPts val="0"/>
                </a:spcAft>
                <a:buClr>
                  <a:schemeClr val="lt1"/>
                </a:buClr>
                <a:buSzPts val="1600"/>
                <a:buFont typeface="Open Sans"/>
                <a:buNone/>
              </a:pPr>
              <a:r>
                <a:rPr b="0" i="0" lang="en-GB" sz="1600">
                  <a:solidFill>
                    <a:schemeClr val="lt1"/>
                  </a:solidFill>
                  <a:latin typeface="Open Sans"/>
                  <a:ea typeface="Open Sans"/>
                  <a:cs typeface="Open Sans"/>
                  <a:sym typeface="Open Sans"/>
                </a:rPr>
                <a:t>(several years)</a:t>
              </a:r>
              <a:endParaRPr/>
            </a:p>
          </p:txBody>
        </p:sp>
        <p:sp>
          <p:nvSpPr>
            <p:cNvPr id="405" name="Google Shape;405;p20"/>
            <p:cNvSpPr/>
            <p:nvPr/>
          </p:nvSpPr>
          <p:spPr>
            <a:xfrm>
              <a:off x="5813575" y="0"/>
              <a:ext cx="3628298" cy="986489"/>
            </a:xfrm>
            <a:prstGeom prst="chevron">
              <a:avLst>
                <a:gd fmla="val 50000" name="adj"/>
              </a:avLst>
            </a:prstGeom>
            <a:solidFill>
              <a:srgbClr val="B0263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0"/>
            <p:cNvSpPr txBox="1"/>
            <p:nvPr/>
          </p:nvSpPr>
          <p:spPr>
            <a:xfrm>
              <a:off x="6306820" y="0"/>
              <a:ext cx="2641809" cy="986489"/>
            </a:xfrm>
            <a:prstGeom prst="rect">
              <a:avLst/>
            </a:prstGeom>
            <a:noFill/>
            <a:ln>
              <a:noFill/>
            </a:ln>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chemeClr val="lt1"/>
                </a:buClr>
                <a:buSzPts val="1600"/>
                <a:buFont typeface="Open Sans"/>
                <a:buNone/>
              </a:pPr>
              <a:r>
                <a:rPr b="1" i="0" lang="en-GB" sz="1600">
                  <a:solidFill>
                    <a:schemeClr val="lt1"/>
                  </a:solidFill>
                  <a:latin typeface="Open Sans"/>
                  <a:ea typeface="Open Sans"/>
                  <a:cs typeface="Open Sans"/>
                  <a:sym typeface="Open Sans"/>
                </a:rPr>
                <a:t>Long term </a:t>
              </a:r>
              <a:endParaRPr/>
            </a:p>
            <a:p>
              <a:pPr indent="0" lvl="0" marL="0" marR="0" rtl="0" algn="ctr">
                <a:lnSpc>
                  <a:spcPct val="90000"/>
                </a:lnSpc>
                <a:spcBef>
                  <a:spcPts val="560"/>
                </a:spcBef>
                <a:spcAft>
                  <a:spcPts val="0"/>
                </a:spcAft>
                <a:buClr>
                  <a:schemeClr val="lt1"/>
                </a:buClr>
                <a:buSzPts val="1600"/>
                <a:buFont typeface="Open Sans"/>
                <a:buNone/>
              </a:pPr>
              <a:r>
                <a:rPr b="0" i="0" lang="en-GB" sz="1600">
                  <a:solidFill>
                    <a:schemeClr val="lt1"/>
                  </a:solidFill>
                  <a:latin typeface="Open Sans"/>
                  <a:ea typeface="Open Sans"/>
                  <a:cs typeface="Open Sans"/>
                  <a:sym typeface="Open Sans"/>
                </a:rPr>
                <a:t>(15-30+ years)</a:t>
              </a:r>
              <a:endParaRPr/>
            </a:p>
          </p:txBody>
        </p:sp>
      </p:grpSp>
      <p:sp>
        <p:nvSpPr>
          <p:cNvPr id="407" name="Google Shape;407;p20"/>
          <p:cNvSpPr txBox="1"/>
          <p:nvPr/>
        </p:nvSpPr>
        <p:spPr>
          <a:xfrm>
            <a:off x="1203345" y="3766722"/>
            <a:ext cx="3392685" cy="21595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Better fit for </a:t>
            </a:r>
            <a:r>
              <a:rPr b="1" lang="en-GB" sz="1800">
                <a:solidFill>
                  <a:schemeClr val="dk1"/>
                </a:solidFill>
                <a:latin typeface="Open Sans"/>
                <a:ea typeface="Open Sans"/>
                <a:cs typeface="Open Sans"/>
                <a:sym typeface="Open Sans"/>
              </a:rPr>
              <a:t>short-term</a:t>
            </a:r>
            <a:r>
              <a:rPr lang="en-GB" sz="1800">
                <a:solidFill>
                  <a:schemeClr val="dk1"/>
                </a:solidFill>
                <a:latin typeface="Open Sans"/>
                <a:ea typeface="Open Sans"/>
                <a:cs typeface="Open Sans"/>
                <a:sym typeface="Open Sans"/>
              </a:rPr>
              <a:t>: aggregated top down. </a:t>
            </a:r>
            <a:endParaRPr sz="1800">
              <a:solidFill>
                <a:schemeClr val="dk1"/>
              </a:solidFill>
              <a:latin typeface="Open Sans"/>
              <a:ea typeface="Open Sans"/>
              <a:cs typeface="Open Sans"/>
              <a:sym typeface="Open Sans"/>
            </a:endParaRPr>
          </a:p>
          <a:p>
            <a:pPr indent="-342900" lvl="0" marL="342900" marR="0" rtl="0" algn="l">
              <a:spcBef>
                <a:spcPts val="1000"/>
              </a:spcBef>
              <a:spcAft>
                <a:spcPts val="0"/>
              </a:spcAft>
              <a:buClr>
                <a:srgbClr val="333333"/>
              </a:buClr>
              <a:buSzPts val="1800"/>
              <a:buFont typeface="Arial"/>
              <a:buChar char="•"/>
            </a:pPr>
            <a:r>
              <a:rPr lang="en-GB" sz="1800">
                <a:solidFill>
                  <a:schemeClr val="dk1"/>
                </a:solidFill>
                <a:latin typeface="Open Sans"/>
                <a:ea typeface="Open Sans"/>
                <a:cs typeface="Open Sans"/>
                <a:sym typeface="Open Sans"/>
              </a:rPr>
              <a:t>The socio-economic structure of a country </a:t>
            </a:r>
            <a:br>
              <a:rPr lang="en-GB" sz="1800">
                <a:solidFill>
                  <a:schemeClr val="dk1"/>
                </a:solidFill>
                <a:latin typeface="Open Sans"/>
                <a:ea typeface="Open Sans"/>
                <a:cs typeface="Open Sans"/>
                <a:sym typeface="Open Sans"/>
              </a:rPr>
            </a:br>
            <a:r>
              <a:rPr lang="en-GB" sz="1800">
                <a:solidFill>
                  <a:schemeClr val="dk1"/>
                </a:solidFill>
                <a:latin typeface="Open Sans"/>
                <a:ea typeface="Open Sans"/>
                <a:cs typeface="Open Sans"/>
                <a:sym typeface="Open Sans"/>
              </a:rPr>
              <a:t>or the energy consuming habits of people cannot change in few months.</a:t>
            </a:r>
            <a:endParaRPr sz="1800">
              <a:solidFill>
                <a:schemeClr val="dk1"/>
              </a:solidFill>
              <a:latin typeface="Open Sans"/>
              <a:ea typeface="Open Sans"/>
              <a:cs typeface="Open Sans"/>
              <a:sym typeface="Open Sans"/>
            </a:endParaRPr>
          </a:p>
        </p:txBody>
      </p:sp>
      <p:sp>
        <p:nvSpPr>
          <p:cNvPr id="408" name="Google Shape;408;p20"/>
          <p:cNvSpPr txBox="1"/>
          <p:nvPr>
            <p:ph idx="1" type="body"/>
          </p:nvPr>
        </p:nvSpPr>
        <p:spPr>
          <a:xfrm>
            <a:off x="905189" y="1366594"/>
            <a:ext cx="10515600" cy="7016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33333"/>
              </a:buClr>
              <a:buSzPts val="2000"/>
              <a:buNone/>
            </a:pPr>
            <a:r>
              <a:rPr b="1" lang="en-GB" sz="2000">
                <a:solidFill>
                  <a:srgbClr val="9CC2E5"/>
                </a:solidFill>
                <a:latin typeface="Open Sans"/>
                <a:ea typeface="Open Sans"/>
                <a:cs typeface="Open Sans"/>
                <a:sym typeface="Open Sans"/>
              </a:rPr>
              <a:t>2.4.3. MAED is applicable for medium and long-term time horizon in energy planning</a:t>
            </a:r>
            <a:endParaRPr/>
          </a:p>
          <a:p>
            <a:pPr indent="-114300" lvl="3" marL="1600200" rtl="0" algn="l">
              <a:lnSpc>
                <a:spcPct val="90000"/>
              </a:lnSpc>
              <a:spcBef>
                <a:spcPts val="500"/>
              </a:spcBef>
              <a:spcAft>
                <a:spcPts val="0"/>
              </a:spcAft>
              <a:buClr>
                <a:schemeClr val="dk1"/>
              </a:buClr>
              <a:buSzPts val="1800"/>
              <a:buNone/>
            </a:pPr>
            <a:r>
              <a:t/>
            </a:r>
            <a:endParaRPr/>
          </a:p>
        </p:txBody>
      </p:sp>
      <p:sp>
        <p:nvSpPr>
          <p:cNvPr id="409" name="Google Shape;409;p20"/>
          <p:cNvSpPr/>
          <p:nvPr/>
        </p:nvSpPr>
        <p:spPr>
          <a:xfrm>
            <a:off x="6304175" y="3103979"/>
            <a:ext cx="4571999" cy="3030121"/>
          </a:xfrm>
          <a:prstGeom prst="trapezoid">
            <a:avLst>
              <a:gd fmla="val 24581" name="adj"/>
            </a:avLst>
          </a:prstGeom>
          <a:solidFill>
            <a:srgbClr val="C00000">
              <a:alpha val="3725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0"/>
          <p:cNvSpPr txBox="1"/>
          <p:nvPr/>
        </p:nvSpPr>
        <p:spPr>
          <a:xfrm>
            <a:off x="7066174" y="3766722"/>
            <a:ext cx="3048000" cy="18825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Better fit for </a:t>
            </a:r>
            <a:r>
              <a:rPr b="1" lang="en-GB" sz="1800">
                <a:solidFill>
                  <a:schemeClr val="dk1"/>
                </a:solidFill>
                <a:latin typeface="Open Sans"/>
                <a:ea typeface="Open Sans"/>
                <a:cs typeface="Open Sans"/>
                <a:sym typeface="Open Sans"/>
              </a:rPr>
              <a:t>long-term</a:t>
            </a:r>
            <a:r>
              <a:rPr lang="en-GB" sz="1800">
                <a:solidFill>
                  <a:schemeClr val="dk1"/>
                </a:solidFill>
                <a:latin typeface="Open Sans"/>
                <a:ea typeface="Open Sans"/>
                <a:cs typeface="Open Sans"/>
                <a:sym typeface="Open Sans"/>
              </a:rPr>
              <a:t>: disaggregated Bottom up. </a:t>
            </a:r>
            <a:endParaRPr/>
          </a:p>
          <a:p>
            <a:pPr indent="-342900" lvl="0" marL="342900" marR="0" rtl="0" algn="l">
              <a:spcBef>
                <a:spcPts val="1000"/>
              </a:spcBef>
              <a:spcAft>
                <a:spcPts val="0"/>
              </a:spcAft>
              <a:buClr>
                <a:srgbClr val="333333"/>
              </a:buClr>
              <a:buSzPts val="1800"/>
              <a:buFont typeface="Arial"/>
              <a:buChar char="•"/>
            </a:pPr>
            <a:r>
              <a:rPr lang="en-GB" sz="1800">
                <a:solidFill>
                  <a:schemeClr val="dk1"/>
                </a:solidFill>
                <a:latin typeface="Open Sans"/>
                <a:ea typeface="Open Sans"/>
                <a:cs typeface="Open Sans"/>
                <a:sym typeface="Open Sans"/>
              </a:rPr>
              <a:t>The development of </a:t>
            </a:r>
            <a:br>
              <a:rPr lang="en-GB" sz="1800">
                <a:solidFill>
                  <a:schemeClr val="lt2"/>
                </a:solidFill>
                <a:latin typeface="Open Sans"/>
                <a:ea typeface="Open Sans"/>
                <a:cs typeface="Open Sans"/>
                <a:sym typeface="Open Sans"/>
              </a:rPr>
            </a:br>
            <a:r>
              <a:rPr lang="en-GB" sz="1800">
                <a:solidFill>
                  <a:schemeClr val="dk1"/>
                </a:solidFill>
                <a:latin typeface="Open Sans"/>
                <a:ea typeface="Open Sans"/>
                <a:cs typeface="Open Sans"/>
                <a:sym typeface="Open Sans"/>
              </a:rPr>
              <a:t>the relevant relations</a:t>
            </a:r>
            <a:br>
              <a:rPr lang="en-GB" sz="1800">
                <a:solidFill>
                  <a:schemeClr val="lt2"/>
                </a:solidFill>
                <a:latin typeface="Open Sans"/>
                <a:ea typeface="Open Sans"/>
                <a:cs typeface="Open Sans"/>
                <a:sym typeface="Open Sans"/>
              </a:rPr>
            </a:br>
            <a:r>
              <a:rPr lang="en-GB" sz="1800">
                <a:solidFill>
                  <a:schemeClr val="dk1"/>
                </a:solidFill>
                <a:latin typeface="Open Sans"/>
                <a:ea typeface="Open Sans"/>
                <a:cs typeface="Open Sans"/>
                <a:sym typeface="Open Sans"/>
              </a:rPr>
              <a:t>may be better projected individually.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descr="Graphical user interface, sunburst chart&#10;&#10;Description automatically generated" id="416" name="Google Shape;416;p21"/>
          <p:cNvPicPr preferRelativeResize="0"/>
          <p:nvPr/>
        </p:nvPicPr>
        <p:blipFill rotWithShape="1">
          <a:blip r:embed="rId3">
            <a:alphaModFix/>
          </a:blip>
          <a:srcRect b="0" l="0" r="0" t="0"/>
          <a:stretch/>
        </p:blipFill>
        <p:spPr>
          <a:xfrm>
            <a:off x="0" y="1361"/>
            <a:ext cx="12191999" cy="6869792"/>
          </a:xfrm>
          <a:prstGeom prst="rect">
            <a:avLst/>
          </a:prstGeom>
          <a:noFill/>
          <a:ln>
            <a:noFill/>
          </a:ln>
        </p:spPr>
      </p:pic>
      <p:sp>
        <p:nvSpPr>
          <p:cNvPr id="417" name="Google Shape;417;p21"/>
          <p:cNvSpPr txBox="1"/>
          <p:nvPr/>
        </p:nvSpPr>
        <p:spPr>
          <a:xfrm>
            <a:off x="887215" y="4640"/>
            <a:ext cx="10626498" cy="1038206"/>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2.4 Introduction to MAED</a:t>
            </a:r>
            <a:endParaRPr/>
          </a:p>
        </p:txBody>
      </p:sp>
      <p:sp>
        <p:nvSpPr>
          <p:cNvPr id="418" name="Google Shape;418;p21"/>
          <p:cNvSpPr txBox="1"/>
          <p:nvPr>
            <p:ph idx="1" type="body"/>
          </p:nvPr>
        </p:nvSpPr>
        <p:spPr>
          <a:xfrm>
            <a:off x="947057" y="1375823"/>
            <a:ext cx="9885066" cy="434394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33333"/>
              </a:buClr>
              <a:buSzPts val="2000"/>
              <a:buNone/>
            </a:pPr>
            <a:r>
              <a:rPr b="1" lang="en-GB" sz="2000">
                <a:solidFill>
                  <a:srgbClr val="9CC2E5"/>
                </a:solidFill>
                <a:latin typeface="Open Sans"/>
                <a:ea typeface="Open Sans"/>
                <a:cs typeface="Open Sans"/>
                <a:sym typeface="Open Sans"/>
              </a:rPr>
              <a:t>2.4.4. Important considerations when using MAED</a:t>
            </a:r>
            <a:endParaRPr/>
          </a:p>
          <a:p>
            <a:pPr indent="0" lvl="0" marL="0" rtl="0" algn="l">
              <a:lnSpc>
                <a:spcPct val="90000"/>
              </a:lnSpc>
              <a:spcBef>
                <a:spcPts val="1000"/>
              </a:spcBef>
              <a:spcAft>
                <a:spcPts val="0"/>
              </a:spcAft>
              <a:buClr>
                <a:srgbClr val="333333"/>
              </a:buClr>
              <a:buSzPts val="2000"/>
              <a:buNone/>
            </a:pPr>
            <a:r>
              <a:t/>
            </a:r>
            <a:endParaRPr b="1" sz="2000">
              <a:solidFill>
                <a:srgbClr val="9CC2E5"/>
              </a:solidFill>
              <a:latin typeface="Open Sans"/>
              <a:ea typeface="Open Sans"/>
              <a:cs typeface="Open Sans"/>
              <a:sym typeface="Open Sans"/>
            </a:endParaRPr>
          </a:p>
          <a:p>
            <a:pPr indent="-342900" lvl="0" marL="342900" rtl="0" algn="l">
              <a:lnSpc>
                <a:spcPct val="90000"/>
              </a:lnSpc>
              <a:spcBef>
                <a:spcPts val="1000"/>
              </a:spcBef>
              <a:spcAft>
                <a:spcPts val="0"/>
              </a:spcAft>
              <a:buClr>
                <a:srgbClr val="333333"/>
              </a:buClr>
              <a:buSzPts val="2000"/>
              <a:buChar char="•"/>
            </a:pPr>
            <a:r>
              <a:rPr lang="en-GB" sz="2000"/>
              <a:t>The future is uncertain.</a:t>
            </a:r>
            <a:endParaRPr/>
          </a:p>
          <a:p>
            <a:pPr indent="-215900" lvl="0" marL="342900" rtl="0" algn="l">
              <a:lnSpc>
                <a:spcPct val="90000"/>
              </a:lnSpc>
              <a:spcBef>
                <a:spcPts val="1000"/>
              </a:spcBef>
              <a:spcAft>
                <a:spcPts val="0"/>
              </a:spcAft>
              <a:buClr>
                <a:srgbClr val="333333"/>
              </a:buClr>
              <a:buSzPts val="2000"/>
              <a:buNone/>
            </a:pPr>
            <a:r>
              <a:t/>
            </a:r>
            <a:endParaRPr sz="2000"/>
          </a:p>
          <a:p>
            <a:pPr indent="-342900" lvl="0" marL="342900" rtl="0" algn="l">
              <a:lnSpc>
                <a:spcPct val="90000"/>
              </a:lnSpc>
              <a:spcBef>
                <a:spcPts val="1000"/>
              </a:spcBef>
              <a:spcAft>
                <a:spcPts val="0"/>
              </a:spcAft>
              <a:buClr>
                <a:srgbClr val="333333"/>
              </a:buClr>
              <a:buSzPts val="2000"/>
              <a:buChar char="•"/>
            </a:pPr>
            <a:r>
              <a:rPr lang="en-GB" sz="2000"/>
              <a:t>The future may or may not look like the past.</a:t>
            </a:r>
            <a:endParaRPr/>
          </a:p>
          <a:p>
            <a:pPr indent="-215900" lvl="0" marL="342900" rtl="0" algn="l">
              <a:lnSpc>
                <a:spcPct val="90000"/>
              </a:lnSpc>
              <a:spcBef>
                <a:spcPts val="1000"/>
              </a:spcBef>
              <a:spcAft>
                <a:spcPts val="0"/>
              </a:spcAft>
              <a:buClr>
                <a:srgbClr val="333333"/>
              </a:buClr>
              <a:buSzPts val="2000"/>
              <a:buNone/>
            </a:pPr>
            <a:r>
              <a:t/>
            </a:r>
            <a:endParaRPr sz="2000"/>
          </a:p>
          <a:p>
            <a:pPr indent="-342900" lvl="0" marL="342900" rtl="0" algn="l">
              <a:lnSpc>
                <a:spcPct val="90000"/>
              </a:lnSpc>
              <a:spcBef>
                <a:spcPts val="1000"/>
              </a:spcBef>
              <a:spcAft>
                <a:spcPts val="0"/>
              </a:spcAft>
              <a:buClr>
                <a:srgbClr val="333333"/>
              </a:buClr>
              <a:buSzPts val="2000"/>
              <a:buChar char="•"/>
            </a:pPr>
            <a:r>
              <a:rPr lang="en-GB" sz="2000"/>
              <a:t>Long-term projections are much more uncertain than short-term projections.</a:t>
            </a:r>
            <a:endParaRPr/>
          </a:p>
          <a:p>
            <a:pPr indent="-215900" lvl="0" marL="342900" rtl="0" algn="l">
              <a:lnSpc>
                <a:spcPct val="90000"/>
              </a:lnSpc>
              <a:spcBef>
                <a:spcPts val="1000"/>
              </a:spcBef>
              <a:spcAft>
                <a:spcPts val="0"/>
              </a:spcAft>
              <a:buClr>
                <a:srgbClr val="333333"/>
              </a:buClr>
              <a:buSzPts val="2000"/>
              <a:buNone/>
            </a:pPr>
            <a:r>
              <a:t/>
            </a:r>
            <a:endParaRPr sz="2000"/>
          </a:p>
          <a:p>
            <a:pPr indent="-50800" lvl="0" marL="228600" rtl="0" algn="l">
              <a:lnSpc>
                <a:spcPct val="90000"/>
              </a:lnSpc>
              <a:spcBef>
                <a:spcPts val="1000"/>
              </a:spcBef>
              <a:spcAft>
                <a:spcPts val="0"/>
              </a:spcAft>
              <a:buClr>
                <a:schemeClr val="dk1"/>
              </a:buClr>
              <a:buSzPts val="2800"/>
              <a:buNone/>
            </a:pPr>
            <a:r>
              <a:t/>
            </a:r>
            <a:endParaRPr>
              <a:solidFill>
                <a:srgbClr val="000000"/>
              </a:solidFill>
            </a:endParaRPr>
          </a:p>
          <a:p>
            <a:pPr indent="-107950" lvl="0" marL="285750" rtl="0" algn="l">
              <a:lnSpc>
                <a:spcPct val="90000"/>
              </a:lnSpc>
              <a:spcBef>
                <a:spcPts val="1000"/>
              </a:spcBef>
              <a:spcAft>
                <a:spcPts val="0"/>
              </a:spcAft>
              <a:buClr>
                <a:schemeClr val="dk1"/>
              </a:buClr>
              <a:buSzPts val="2800"/>
              <a:buNone/>
            </a:pPr>
            <a:r>
              <a:t/>
            </a:r>
            <a:endParaRPr>
              <a:solidFill>
                <a:srgbClr val="000000"/>
              </a:solidFill>
            </a:endParaRPr>
          </a:p>
          <a:p>
            <a:pPr indent="-50800" lvl="0" marL="228600" rtl="0" algn="l">
              <a:lnSpc>
                <a:spcPct val="90000"/>
              </a:lnSpc>
              <a:spcBef>
                <a:spcPts val="1000"/>
              </a:spcBef>
              <a:spcAft>
                <a:spcPts val="0"/>
              </a:spcAft>
              <a:buClr>
                <a:schemeClr val="dk1"/>
              </a:buClr>
              <a:buSzPts val="2800"/>
              <a:buNone/>
            </a:pPr>
            <a:r>
              <a:t/>
            </a:r>
            <a:endParaRPr/>
          </a:p>
        </p:txBody>
      </p:sp>
      <p:sp>
        <p:nvSpPr>
          <p:cNvPr id="419" name="Google Shape;419;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descr="Graphical user interface, text&#10;&#10;Description automatically generated" id="425" name="Google Shape;425;p22"/>
          <p:cNvPicPr preferRelativeResize="0"/>
          <p:nvPr/>
        </p:nvPicPr>
        <p:blipFill rotWithShape="1">
          <a:blip r:embed="rId3">
            <a:alphaModFix/>
          </a:blip>
          <a:srcRect b="0" l="0" r="0" t="0"/>
          <a:stretch/>
        </p:blipFill>
        <p:spPr>
          <a:xfrm>
            <a:off x="0" y="25121"/>
            <a:ext cx="12192000" cy="6858000"/>
          </a:xfrm>
          <a:prstGeom prst="rect">
            <a:avLst/>
          </a:prstGeom>
          <a:noFill/>
          <a:ln>
            <a:noFill/>
          </a:ln>
        </p:spPr>
      </p:pic>
      <p:sp>
        <p:nvSpPr>
          <p:cNvPr id="426" name="Google Shape;426;p22"/>
          <p:cNvSpPr txBox="1"/>
          <p:nvPr/>
        </p:nvSpPr>
        <p:spPr>
          <a:xfrm>
            <a:off x="887215" y="4640"/>
            <a:ext cx="10626498" cy="1148496"/>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2.4 Introduction to MAED</a:t>
            </a:r>
            <a:endParaRPr/>
          </a:p>
        </p:txBody>
      </p:sp>
      <p:sp>
        <p:nvSpPr>
          <p:cNvPr id="427" name="Google Shape;427;p22"/>
          <p:cNvSpPr txBox="1"/>
          <p:nvPr>
            <p:ph idx="1" type="body"/>
          </p:nvPr>
        </p:nvSpPr>
        <p:spPr>
          <a:xfrm>
            <a:off x="947057" y="1368425"/>
            <a:ext cx="9746343"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33333"/>
              </a:buClr>
              <a:buSzPts val="2000"/>
              <a:buNone/>
            </a:pPr>
            <a:r>
              <a:rPr b="1" lang="en-GB" sz="2000">
                <a:solidFill>
                  <a:srgbClr val="9CC2E5"/>
                </a:solidFill>
                <a:latin typeface="Open Sans"/>
                <a:ea typeface="Open Sans"/>
                <a:cs typeface="Open Sans"/>
                <a:sym typeface="Open Sans"/>
              </a:rPr>
              <a:t>2.4.5.Important considerations when using MAED</a:t>
            </a:r>
            <a:endParaRPr b="1" sz="2000">
              <a:solidFill>
                <a:srgbClr val="9CC2E5"/>
              </a:solidFill>
              <a:latin typeface="Open Sans"/>
              <a:ea typeface="Open Sans"/>
              <a:cs typeface="Open Sans"/>
              <a:sym typeface="Open Sans"/>
            </a:endParaRPr>
          </a:p>
          <a:p>
            <a:pPr indent="0" lvl="0" marL="0" rtl="0" algn="l">
              <a:lnSpc>
                <a:spcPct val="90000"/>
              </a:lnSpc>
              <a:spcBef>
                <a:spcPts val="1000"/>
              </a:spcBef>
              <a:spcAft>
                <a:spcPts val="0"/>
              </a:spcAft>
              <a:buClr>
                <a:srgbClr val="333333"/>
              </a:buClr>
              <a:buSzPts val="2000"/>
              <a:buNone/>
            </a:pPr>
            <a:r>
              <a:rPr lang="en-GB" sz="2000">
                <a:latin typeface="Open Sans"/>
                <a:ea typeface="Open Sans"/>
                <a:cs typeface="Open Sans"/>
                <a:sym typeface="Open Sans"/>
              </a:rPr>
              <a:t>Specificities of countries in the Global South to be considered in Energy Planning</a:t>
            </a:r>
            <a:endParaRPr/>
          </a:p>
          <a:p>
            <a:pPr indent="-342900" lvl="0" marL="342900" rtl="0" algn="l">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Lack of consistent long-term time series data for various activity sectors.</a:t>
            </a:r>
            <a:endParaRPr/>
          </a:p>
          <a:p>
            <a:pPr indent="-342900" lvl="0" marL="342900" rtl="0" algn="l">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Big difference in urban and rural energy consumption pattern.</a:t>
            </a:r>
            <a:endParaRPr/>
          </a:p>
          <a:p>
            <a:pPr indent="-342900" lvl="0" marL="342900" rtl="0" algn="l">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Considerable changes in economy structure.</a:t>
            </a:r>
            <a:endParaRPr/>
          </a:p>
          <a:p>
            <a:pPr indent="-342900" lvl="0" marL="342900" rtl="0" algn="l">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Rapid improvement in technology (tech. transfers).</a:t>
            </a:r>
            <a:endParaRPr/>
          </a:p>
          <a:p>
            <a:pPr indent="-342900" lvl="0" marL="342900" rtl="0" algn="l">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Appearance of new processes.</a:t>
            </a:r>
            <a:endParaRPr/>
          </a:p>
          <a:p>
            <a:pPr indent="-342900" lvl="0" marL="342900" rtl="0" algn="l">
              <a:lnSpc>
                <a:spcPct val="90000"/>
              </a:lnSpc>
              <a:spcBef>
                <a:spcPts val="1000"/>
              </a:spcBef>
              <a:spcAft>
                <a:spcPts val="0"/>
              </a:spcAft>
              <a:buClr>
                <a:srgbClr val="333333"/>
              </a:buClr>
              <a:buSzPts val="2000"/>
              <a:buChar char="•"/>
            </a:pPr>
            <a:r>
              <a:rPr lang="en-GB" sz="2000">
                <a:latin typeface="Open Sans"/>
                <a:ea typeface="Open Sans"/>
                <a:cs typeface="Open Sans"/>
                <a:sym typeface="Open Sans"/>
              </a:rPr>
              <a:t>Considerable changes in social behaviour and in lifestyle.</a:t>
            </a:r>
            <a:endParaRPr/>
          </a:p>
          <a:p>
            <a:pPr indent="-215900" lvl="0" marL="342900" rtl="0" algn="l">
              <a:lnSpc>
                <a:spcPct val="90000"/>
              </a:lnSpc>
              <a:spcBef>
                <a:spcPts val="1000"/>
              </a:spcBef>
              <a:spcAft>
                <a:spcPts val="0"/>
              </a:spcAft>
              <a:buClr>
                <a:srgbClr val="333333"/>
              </a:buClr>
              <a:buSzPts val="2000"/>
              <a:buNone/>
            </a:pPr>
            <a:r>
              <a:t/>
            </a:r>
            <a:endParaRPr sz="2000">
              <a:latin typeface="Open Sans"/>
              <a:ea typeface="Open Sans"/>
              <a:cs typeface="Open Sans"/>
              <a:sym typeface="Open Sans"/>
            </a:endParaRPr>
          </a:p>
          <a:p>
            <a:pPr indent="0" lvl="0" marL="0" rtl="0" algn="l">
              <a:lnSpc>
                <a:spcPct val="100000"/>
              </a:lnSpc>
              <a:spcBef>
                <a:spcPts val="1000"/>
              </a:spcBef>
              <a:spcAft>
                <a:spcPts val="0"/>
              </a:spcAft>
              <a:buClr>
                <a:srgbClr val="333333"/>
              </a:buClr>
              <a:buSzPts val="2000"/>
              <a:buNone/>
            </a:pPr>
            <a:r>
              <a:rPr lang="en-GB" sz="2000">
                <a:solidFill>
                  <a:srgbClr val="AF2533"/>
                </a:solidFill>
                <a:latin typeface="Open Sans"/>
                <a:ea typeface="Open Sans"/>
                <a:cs typeface="Open Sans"/>
                <a:sym typeface="Open Sans"/>
              </a:rPr>
              <a:t>These specificities, can make the increase in energy demand faster than </a:t>
            </a:r>
            <a:br>
              <a:rPr lang="en-GB" sz="2000">
                <a:latin typeface="Open Sans"/>
                <a:ea typeface="Open Sans"/>
                <a:cs typeface="Open Sans"/>
                <a:sym typeface="Open Sans"/>
              </a:rPr>
            </a:br>
            <a:r>
              <a:rPr lang="en-GB" sz="2000">
                <a:solidFill>
                  <a:srgbClr val="AF2533"/>
                </a:solidFill>
                <a:latin typeface="Open Sans"/>
                <a:ea typeface="Open Sans"/>
                <a:cs typeface="Open Sans"/>
                <a:sym typeface="Open Sans"/>
              </a:rPr>
              <a:t>its historical trend, and the economic growth rate itself.</a:t>
            </a:r>
            <a:endParaRPr/>
          </a:p>
          <a:p>
            <a:pPr indent="-215900" lvl="0" marL="342900" rtl="0" algn="l">
              <a:lnSpc>
                <a:spcPct val="90000"/>
              </a:lnSpc>
              <a:spcBef>
                <a:spcPts val="1000"/>
              </a:spcBef>
              <a:spcAft>
                <a:spcPts val="0"/>
              </a:spcAft>
              <a:buClr>
                <a:srgbClr val="333333"/>
              </a:buClr>
              <a:buSzPts val="2000"/>
              <a:buNone/>
            </a:pPr>
            <a:r>
              <a:t/>
            </a:r>
            <a:endParaRPr sz="2000">
              <a:latin typeface="Open Sans"/>
              <a:ea typeface="Open Sans"/>
              <a:cs typeface="Open Sans"/>
              <a:sym typeface="Open Sans"/>
            </a:endParaRPr>
          </a:p>
          <a:p>
            <a:pPr indent="-50800" lvl="0" marL="228600" rtl="0" algn="l">
              <a:lnSpc>
                <a:spcPct val="90000"/>
              </a:lnSpc>
              <a:spcBef>
                <a:spcPts val="1000"/>
              </a:spcBef>
              <a:spcAft>
                <a:spcPts val="0"/>
              </a:spcAft>
              <a:buClr>
                <a:schemeClr val="dk1"/>
              </a:buClr>
              <a:buSzPts val="2800"/>
              <a:buNone/>
            </a:pPr>
            <a:r>
              <a:t/>
            </a:r>
            <a:endParaRPr>
              <a:solidFill>
                <a:srgbClr val="000000"/>
              </a:solidFill>
            </a:endParaRPr>
          </a:p>
          <a:p>
            <a:pPr indent="-107950" lvl="0" marL="285750" rtl="0" algn="l">
              <a:lnSpc>
                <a:spcPct val="90000"/>
              </a:lnSpc>
              <a:spcBef>
                <a:spcPts val="1000"/>
              </a:spcBef>
              <a:spcAft>
                <a:spcPts val="0"/>
              </a:spcAft>
              <a:buClr>
                <a:schemeClr val="dk1"/>
              </a:buClr>
              <a:buSzPts val="2800"/>
              <a:buNone/>
            </a:pPr>
            <a:r>
              <a:t/>
            </a:r>
            <a:endParaRPr>
              <a:solidFill>
                <a:srgbClr val="000000"/>
              </a:solidFill>
            </a:endParaRPr>
          </a:p>
          <a:p>
            <a:pPr indent="-50800" lvl="0" marL="228600" rtl="0" algn="l">
              <a:lnSpc>
                <a:spcPct val="90000"/>
              </a:lnSpc>
              <a:spcBef>
                <a:spcPts val="1000"/>
              </a:spcBef>
              <a:spcAft>
                <a:spcPts val="0"/>
              </a:spcAft>
              <a:buClr>
                <a:schemeClr val="dk1"/>
              </a:buClr>
              <a:buSzPts val="2800"/>
              <a:buNone/>
            </a:pPr>
            <a:r>
              <a:t/>
            </a:r>
            <a:endParaRPr/>
          </a:p>
        </p:txBody>
      </p:sp>
      <p:sp>
        <p:nvSpPr>
          <p:cNvPr id="428" name="Google Shape;428;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descr="Graphical user interface, website&#10;&#10;Description automatically generated" id="434" name="Google Shape;434;p23"/>
          <p:cNvPicPr preferRelativeResize="0"/>
          <p:nvPr/>
        </p:nvPicPr>
        <p:blipFill rotWithShape="1">
          <a:blip r:embed="rId3">
            <a:alphaModFix/>
          </a:blip>
          <a:srcRect b="0" l="0" r="0" t="0"/>
          <a:stretch/>
        </p:blipFill>
        <p:spPr>
          <a:xfrm>
            <a:off x="708" y="-19299"/>
            <a:ext cx="12190521" cy="6892739"/>
          </a:xfrm>
          <a:prstGeom prst="rect">
            <a:avLst/>
          </a:prstGeom>
          <a:noFill/>
          <a:ln>
            <a:noFill/>
          </a:ln>
        </p:spPr>
      </p:pic>
      <p:sp>
        <p:nvSpPr>
          <p:cNvPr id="435" name="Google Shape;435;p23"/>
          <p:cNvSpPr txBox="1"/>
          <p:nvPr/>
        </p:nvSpPr>
        <p:spPr>
          <a:xfrm>
            <a:off x="9899301" y="5905083"/>
            <a:ext cx="19309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dk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a:p>
        </p:txBody>
      </p:sp>
      <p:sp>
        <p:nvSpPr>
          <p:cNvPr id="436" name="Google Shape;436;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37" name="Google Shape;437;p23"/>
          <p:cNvSpPr txBox="1"/>
          <p:nvPr/>
        </p:nvSpPr>
        <p:spPr>
          <a:xfrm>
            <a:off x="8811492" y="4675914"/>
            <a:ext cx="323120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Cannone, C., Collett, K.A., Charbonnier F., Ahsan A., Halloran C., Vijay,A.,Berdellans I., Hasanovic S., Gritsevskyi A,Stankeviciute L., Tot M.; Welsch M., Hirmer S., 2023. Lecture 2: "MODELLING TOOLS AND ENERGY SYSTEM ANALYSIS " , Energy Demands Projections with MAED (Model for Analysis of Energy Demand). Release Version 2.0.  [online presentation]. Climate Compatible Growth &amp; Programme and International Atomic Energy Agency.</a:t>
            </a:r>
            <a:endParaRPr sz="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descr="Graphical user interface, text" id="442" name="Google Shape;442;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43" name="Google Shape;443;p24"/>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
          <p:cNvSpPr txBox="1"/>
          <p:nvPr>
            <p:ph type="title"/>
          </p:nvPr>
        </p:nvSpPr>
        <p:spPr>
          <a:xfrm>
            <a:off x="857306" y="106062"/>
            <a:ext cx="10515600" cy="1325562"/>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lang="en-GB">
                <a:latin typeface="Open Sans"/>
                <a:ea typeface="Open Sans"/>
                <a:cs typeface="Open Sans"/>
                <a:sym typeface="Open Sans"/>
              </a:rPr>
              <a:t>Lecture 2.1 Energy system models</a:t>
            </a:r>
            <a:endParaRPr/>
          </a:p>
        </p:txBody>
      </p:sp>
      <p:sp>
        <p:nvSpPr>
          <p:cNvPr id="135" name="Google Shape;135;p3"/>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6" name="Google Shape;136;p3"/>
          <p:cNvSpPr txBox="1"/>
          <p:nvPr>
            <p:ph idx="1" type="body"/>
          </p:nvPr>
        </p:nvSpPr>
        <p:spPr>
          <a:xfrm>
            <a:off x="887215" y="1304031"/>
            <a:ext cx="9837751" cy="4262298"/>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Clr>
                <a:srgbClr val="333333"/>
              </a:buClr>
              <a:buSzPts val="1300"/>
              <a:buNone/>
            </a:pPr>
            <a:r>
              <a:rPr b="1" lang="en-GB">
                <a:solidFill>
                  <a:srgbClr val="9CC2E5"/>
                </a:solidFill>
                <a:latin typeface="Open Sans"/>
                <a:ea typeface="Open Sans"/>
                <a:cs typeface="Open Sans"/>
                <a:sym typeface="Open Sans"/>
              </a:rPr>
              <a:t>2.1.1. Energy system models as conceptual representations of the real world</a:t>
            </a:r>
            <a:endParaRPr/>
          </a:p>
          <a:p>
            <a:pPr indent="0" lvl="0" marL="0" rtl="0" algn="l">
              <a:lnSpc>
                <a:spcPct val="90000"/>
              </a:lnSpc>
              <a:spcBef>
                <a:spcPts val="1000"/>
              </a:spcBef>
              <a:spcAft>
                <a:spcPts val="0"/>
              </a:spcAft>
              <a:buClr>
                <a:srgbClr val="333333"/>
              </a:buClr>
              <a:buSzPts val="1300"/>
              <a:buNone/>
            </a:pPr>
            <a:r>
              <a:t/>
            </a:r>
            <a:endParaRPr b="1">
              <a:solidFill>
                <a:srgbClr val="9CC2E5"/>
              </a:solidFill>
              <a:latin typeface="Open Sans"/>
              <a:ea typeface="Open Sans"/>
              <a:cs typeface="Open Sans"/>
              <a:sym typeface="Open Sans"/>
            </a:endParaRPr>
          </a:p>
          <a:p>
            <a:pPr indent="0" lvl="0" marL="0" rtl="0" algn="l">
              <a:lnSpc>
                <a:spcPct val="90000"/>
              </a:lnSpc>
              <a:spcBef>
                <a:spcPts val="600"/>
              </a:spcBef>
              <a:spcAft>
                <a:spcPts val="0"/>
              </a:spcAft>
              <a:buClr>
                <a:srgbClr val="333333"/>
              </a:buClr>
              <a:buSzPts val="1300"/>
              <a:buNone/>
            </a:pPr>
            <a:r>
              <a:rPr lang="en-GB">
                <a:latin typeface="Open Sans"/>
                <a:ea typeface="Open Sans"/>
                <a:cs typeface="Open Sans"/>
                <a:sym typeface="Open Sans"/>
              </a:rPr>
              <a:t>Energy system analysis, or any energy planning task, deals with many uncertain variables and factors →</a:t>
            </a:r>
            <a:r>
              <a:rPr lang="en-GB">
                <a:latin typeface="Calibri"/>
                <a:ea typeface="Calibri"/>
                <a:cs typeface="Calibri"/>
                <a:sym typeface="Calibri"/>
              </a:rPr>
              <a:t> </a:t>
            </a:r>
            <a:r>
              <a:rPr b="1" i="1" lang="en-GB">
                <a:latin typeface="Open Sans"/>
                <a:ea typeface="Open Sans"/>
                <a:cs typeface="Open Sans"/>
                <a:sym typeface="Open Sans"/>
              </a:rPr>
              <a:t>energy models are built to manage such large systems</a:t>
            </a:r>
            <a:r>
              <a:rPr i="1" lang="en-GB">
                <a:latin typeface="Open Sans"/>
                <a:ea typeface="Open Sans"/>
                <a:cs typeface="Open Sans"/>
                <a:sym typeface="Open Sans"/>
              </a:rPr>
              <a:t>.</a:t>
            </a:r>
            <a:endParaRPr/>
          </a:p>
          <a:p>
            <a:pPr indent="0" lvl="0" marL="0" rtl="0" algn="l">
              <a:lnSpc>
                <a:spcPct val="90000"/>
              </a:lnSpc>
              <a:spcBef>
                <a:spcPts val="600"/>
              </a:spcBef>
              <a:spcAft>
                <a:spcPts val="0"/>
              </a:spcAft>
              <a:buClr>
                <a:srgbClr val="333333"/>
              </a:buClr>
              <a:buSzPts val="1300"/>
              <a:buNone/>
            </a:pPr>
            <a:r>
              <a:t/>
            </a:r>
            <a:endParaRPr i="1">
              <a:latin typeface="Open Sans"/>
              <a:ea typeface="Open Sans"/>
              <a:cs typeface="Open Sans"/>
              <a:sym typeface="Open Sans"/>
            </a:endParaRPr>
          </a:p>
          <a:p>
            <a:pPr indent="-342900" lvl="0" marL="342900" rtl="0" algn="l">
              <a:lnSpc>
                <a:spcPct val="90000"/>
              </a:lnSpc>
              <a:spcBef>
                <a:spcPts val="600"/>
              </a:spcBef>
              <a:spcAft>
                <a:spcPts val="0"/>
              </a:spcAft>
              <a:buClr>
                <a:srgbClr val="333333"/>
              </a:buClr>
              <a:buSzPts val="1300"/>
              <a:buFont typeface="Arial"/>
              <a:buChar char="•"/>
            </a:pPr>
            <a:r>
              <a:rPr lang="en-GB"/>
              <a:t>A model is a conceptual representation of interfacing facts of the real world, originating from physical and human actions. </a:t>
            </a:r>
            <a:endParaRPr/>
          </a:p>
          <a:p>
            <a:pPr indent="-260350" lvl="0" marL="342900" rtl="0" algn="l">
              <a:lnSpc>
                <a:spcPct val="90000"/>
              </a:lnSpc>
              <a:spcBef>
                <a:spcPts val="600"/>
              </a:spcBef>
              <a:spcAft>
                <a:spcPts val="0"/>
              </a:spcAft>
              <a:buClr>
                <a:srgbClr val="333333"/>
              </a:buClr>
              <a:buSzPts val="1300"/>
              <a:buFont typeface="Arial"/>
              <a:buNone/>
            </a:pPr>
            <a:r>
              <a:t/>
            </a:r>
            <a:endParaRPr/>
          </a:p>
          <a:p>
            <a:pPr indent="-342900" lvl="0" marL="342900" rtl="0" algn="l">
              <a:lnSpc>
                <a:spcPct val="90000"/>
              </a:lnSpc>
              <a:spcBef>
                <a:spcPts val="600"/>
              </a:spcBef>
              <a:spcAft>
                <a:spcPts val="0"/>
              </a:spcAft>
              <a:buClr>
                <a:srgbClr val="333333"/>
              </a:buClr>
              <a:buSzPts val="1300"/>
              <a:buFont typeface="Arial"/>
              <a:buChar char="•"/>
            </a:pPr>
            <a:r>
              <a:rPr lang="en-GB">
                <a:latin typeface="Open Sans"/>
                <a:ea typeface="Open Sans"/>
                <a:cs typeface="Open Sans"/>
                <a:sym typeface="Open Sans"/>
              </a:rPr>
              <a:t>Models do not make decisions; they are tools which </a:t>
            </a:r>
            <a:r>
              <a:rPr b="1" i="1" lang="en-GB">
                <a:latin typeface="Open Sans"/>
                <a:ea typeface="Open Sans"/>
                <a:cs typeface="Open Sans"/>
                <a:sym typeface="Open Sans"/>
              </a:rPr>
              <a:t>show paths and consequences of making decisions</a:t>
            </a:r>
            <a:r>
              <a:rPr lang="en-GB">
                <a:latin typeface="Open Sans"/>
                <a:ea typeface="Open Sans"/>
                <a:cs typeface="Open Sans"/>
                <a:sym typeface="Open Sans"/>
              </a:rPr>
              <a:t>. </a:t>
            </a:r>
            <a:endParaRPr/>
          </a:p>
          <a:p>
            <a:pPr indent="-260350" lvl="0" marL="342900" rtl="0" algn="l">
              <a:lnSpc>
                <a:spcPct val="90000"/>
              </a:lnSpc>
              <a:spcBef>
                <a:spcPts val="600"/>
              </a:spcBef>
              <a:spcAft>
                <a:spcPts val="0"/>
              </a:spcAft>
              <a:buClr>
                <a:srgbClr val="333333"/>
              </a:buClr>
              <a:buSzPts val="1300"/>
              <a:buFont typeface="Arial"/>
              <a:buNone/>
            </a:pPr>
            <a:r>
              <a:t/>
            </a:r>
            <a:endParaRPr>
              <a:latin typeface="Open Sans"/>
              <a:ea typeface="Open Sans"/>
              <a:cs typeface="Open Sans"/>
              <a:sym typeface="Open Sans"/>
            </a:endParaRPr>
          </a:p>
          <a:p>
            <a:pPr indent="-342900" lvl="0" marL="342900" rtl="0" algn="l">
              <a:lnSpc>
                <a:spcPct val="90000"/>
              </a:lnSpc>
              <a:spcBef>
                <a:spcPts val="600"/>
              </a:spcBef>
              <a:spcAft>
                <a:spcPts val="0"/>
              </a:spcAft>
              <a:buClr>
                <a:srgbClr val="333333"/>
              </a:buClr>
              <a:buSzPts val="1300"/>
              <a:buFont typeface="Arial"/>
              <a:buChar char="•"/>
            </a:pPr>
            <a:r>
              <a:rPr lang="en-GB"/>
              <a:t>A model can only answer the question for which it was originally designed.</a:t>
            </a:r>
            <a:endParaRPr/>
          </a:p>
          <a:p>
            <a:pPr indent="0" lvl="0" marL="194310" rtl="0" algn="l">
              <a:lnSpc>
                <a:spcPct val="90000"/>
              </a:lnSpc>
              <a:spcBef>
                <a:spcPts val="0"/>
              </a:spcBef>
              <a:spcAft>
                <a:spcPts val="0"/>
              </a:spcAft>
              <a:buClr>
                <a:srgbClr val="333333"/>
              </a:buClr>
              <a:buSzPts val="1300"/>
              <a:buNone/>
            </a:pPr>
            <a:r>
              <a:t/>
            </a:r>
            <a:endParaRPr>
              <a:solidFill>
                <a:srgbClr val="C00000"/>
              </a:solidFill>
            </a:endParaRPr>
          </a:p>
          <a:p>
            <a:pPr indent="0" lvl="0" marL="0" rtl="0" algn="l">
              <a:lnSpc>
                <a:spcPct val="90000"/>
              </a:lnSpc>
              <a:spcBef>
                <a:spcPts val="1000"/>
              </a:spcBef>
              <a:spcAft>
                <a:spcPts val="0"/>
              </a:spcAft>
              <a:buClr>
                <a:srgbClr val="333333"/>
              </a:buClr>
              <a:buSzPts val="13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4"/>
          <p:cNvSpPr txBox="1"/>
          <p:nvPr>
            <p:ph type="title"/>
          </p:nvPr>
        </p:nvSpPr>
        <p:spPr>
          <a:xfrm>
            <a:off x="858078" y="107944"/>
            <a:ext cx="10515600" cy="1044826"/>
          </a:xfrm>
          <a:prstGeom prst="rect">
            <a:avLst/>
          </a:prstGeom>
          <a:noFill/>
          <a:ln>
            <a:noFill/>
          </a:ln>
        </p:spPr>
        <p:txBody>
          <a:bodyPr anchorCtr="0" anchor="b" bIns="121900" lIns="121900" spcFirstLastPara="1" rIns="121900" wrap="square" tIns="121900">
            <a:noAutofit/>
          </a:bodyPr>
          <a:lstStyle/>
          <a:p>
            <a:pPr indent="0" lvl="0" marL="0" rtl="0" algn="l">
              <a:lnSpc>
                <a:spcPct val="90000"/>
              </a:lnSpc>
              <a:spcBef>
                <a:spcPts val="0"/>
              </a:spcBef>
              <a:spcAft>
                <a:spcPts val="0"/>
              </a:spcAft>
              <a:buNone/>
            </a:pPr>
            <a:r>
              <a:rPr lang="en-GB">
                <a:latin typeface="Open Sans"/>
                <a:ea typeface="Open Sans"/>
                <a:cs typeface="Open Sans"/>
                <a:sym typeface="Open Sans"/>
              </a:rPr>
              <a:t>Lecture 2.1 Energy system models</a:t>
            </a:r>
            <a:endParaRPr/>
          </a:p>
        </p:txBody>
      </p:sp>
      <p:sp>
        <p:nvSpPr>
          <p:cNvPr id="142" name="Google Shape;142;p4"/>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3" name="Google Shape;143;p4"/>
          <p:cNvSpPr txBox="1"/>
          <p:nvPr>
            <p:ph idx="1" type="body"/>
          </p:nvPr>
        </p:nvSpPr>
        <p:spPr>
          <a:xfrm>
            <a:off x="922064" y="1046947"/>
            <a:ext cx="10351481" cy="5484741"/>
          </a:xfrm>
          <a:prstGeom prst="rect">
            <a:avLst/>
          </a:prstGeom>
          <a:noFill/>
          <a:ln>
            <a:noFill/>
          </a:ln>
        </p:spPr>
        <p:txBody>
          <a:bodyPr anchorCtr="0" anchor="t" bIns="91425" lIns="91425" spcFirstLastPara="1" rIns="91425" wrap="square" tIns="91425">
            <a:normAutofit/>
          </a:bodyPr>
          <a:lstStyle/>
          <a:p>
            <a:pPr indent="0" lvl="0" marL="0" rtl="0" algn="l">
              <a:lnSpc>
                <a:spcPct val="110000"/>
              </a:lnSpc>
              <a:spcBef>
                <a:spcPts val="0"/>
              </a:spcBef>
              <a:spcAft>
                <a:spcPts val="0"/>
              </a:spcAft>
              <a:buClr>
                <a:srgbClr val="333333"/>
              </a:buClr>
              <a:buSzPts val="1300"/>
              <a:buNone/>
            </a:pPr>
            <a:r>
              <a:rPr b="1" lang="en-GB">
                <a:solidFill>
                  <a:srgbClr val="9CC2E5"/>
                </a:solidFill>
                <a:latin typeface="Open Sans"/>
                <a:ea typeface="Open Sans"/>
                <a:cs typeface="Open Sans"/>
                <a:sym typeface="Open Sans"/>
              </a:rPr>
              <a:t>2.1.2. Energy system model classification</a:t>
            </a:r>
            <a:endParaRPr>
              <a:solidFill>
                <a:srgbClr val="9CC2E5"/>
              </a:solidFill>
            </a:endParaRPr>
          </a:p>
          <a:p>
            <a:pPr indent="0" lvl="0" marL="0" rtl="0" algn="l">
              <a:lnSpc>
                <a:spcPct val="110000"/>
              </a:lnSpc>
              <a:spcBef>
                <a:spcPts val="600"/>
              </a:spcBef>
              <a:spcAft>
                <a:spcPts val="0"/>
              </a:spcAft>
              <a:buClr>
                <a:srgbClr val="333333"/>
              </a:buClr>
              <a:buSzPts val="1300"/>
              <a:buNone/>
            </a:pPr>
            <a:r>
              <a:rPr lang="en-GB">
                <a:latin typeface="Open Sans"/>
                <a:ea typeface="Open Sans"/>
                <a:cs typeface="Open Sans"/>
                <a:sym typeface="Open Sans"/>
              </a:rPr>
              <a:t>There is no single categorization. Energy system models can be classified based on [1]:</a:t>
            </a:r>
            <a:endParaRPr/>
          </a:p>
          <a:p>
            <a:pPr indent="-342900" lvl="0" marL="537210" rtl="0" algn="l">
              <a:lnSpc>
                <a:spcPct val="110000"/>
              </a:lnSpc>
              <a:spcBef>
                <a:spcPts val="600"/>
              </a:spcBef>
              <a:spcAft>
                <a:spcPts val="0"/>
              </a:spcAft>
              <a:buClr>
                <a:schemeClr val="dk1"/>
              </a:buClr>
              <a:buSzPts val="1300"/>
              <a:buFont typeface="Arial"/>
              <a:buChar char="•"/>
            </a:pPr>
            <a:r>
              <a:rPr b="1" lang="en-GB">
                <a:latin typeface="Open Sans"/>
                <a:ea typeface="Open Sans"/>
                <a:cs typeface="Open Sans"/>
                <a:sym typeface="Open Sans"/>
              </a:rPr>
              <a:t>Purpose</a:t>
            </a:r>
            <a:r>
              <a:rPr lang="en-GB">
                <a:latin typeface="Open Sans"/>
                <a:ea typeface="Open Sans"/>
                <a:cs typeface="Open Sans"/>
                <a:sym typeface="Open Sans"/>
              </a:rPr>
              <a:t>: forecasting, planning, environmental appraisal, …</a:t>
            </a:r>
            <a:endParaRPr/>
          </a:p>
          <a:p>
            <a:pPr indent="-342900" lvl="0" marL="537210" rtl="0" algn="l">
              <a:lnSpc>
                <a:spcPct val="110000"/>
              </a:lnSpc>
              <a:spcBef>
                <a:spcPts val="0"/>
              </a:spcBef>
              <a:spcAft>
                <a:spcPts val="0"/>
              </a:spcAft>
              <a:buClr>
                <a:schemeClr val="dk1"/>
              </a:buClr>
              <a:buSzPts val="1300"/>
              <a:buFont typeface="Arial"/>
              <a:buChar char="•"/>
            </a:pPr>
            <a:r>
              <a:rPr b="1" lang="en-GB"/>
              <a:t>Structure</a:t>
            </a:r>
            <a:r>
              <a:rPr lang="en-GB"/>
              <a:t> </a:t>
            </a:r>
            <a:r>
              <a:rPr b="1" lang="en-GB"/>
              <a:t>and</a:t>
            </a:r>
            <a:r>
              <a:rPr lang="en-GB"/>
              <a:t> </a:t>
            </a:r>
            <a:r>
              <a:rPr b="1" lang="en-GB"/>
              <a:t>scope</a:t>
            </a:r>
            <a:r>
              <a:rPr lang="en-GB"/>
              <a:t>:  description of non-energy sectors, supply/demand side, ...</a:t>
            </a:r>
            <a:endParaRPr/>
          </a:p>
          <a:p>
            <a:pPr indent="-342900" lvl="0" marL="537210" rtl="0" algn="l">
              <a:lnSpc>
                <a:spcPct val="110000"/>
              </a:lnSpc>
              <a:spcBef>
                <a:spcPts val="0"/>
              </a:spcBef>
              <a:spcAft>
                <a:spcPts val="0"/>
              </a:spcAft>
              <a:buClr>
                <a:schemeClr val="dk1"/>
              </a:buClr>
              <a:buSzPts val="1300"/>
              <a:buFont typeface="Arial"/>
              <a:buChar char="•"/>
            </a:pPr>
            <a:r>
              <a:rPr b="1" lang="en-GB">
                <a:latin typeface="Open Sans"/>
                <a:ea typeface="Open Sans"/>
                <a:cs typeface="Open Sans"/>
                <a:sym typeface="Open Sans"/>
              </a:rPr>
              <a:t>Geographical</a:t>
            </a:r>
            <a:r>
              <a:rPr lang="en-GB">
                <a:latin typeface="Open Sans"/>
                <a:ea typeface="Open Sans"/>
                <a:cs typeface="Open Sans"/>
                <a:sym typeface="Open Sans"/>
              </a:rPr>
              <a:t> </a:t>
            </a:r>
            <a:r>
              <a:rPr b="1" lang="en-GB">
                <a:latin typeface="Open Sans"/>
                <a:ea typeface="Open Sans"/>
                <a:cs typeface="Open Sans"/>
                <a:sym typeface="Open Sans"/>
              </a:rPr>
              <a:t>coverage</a:t>
            </a:r>
            <a:r>
              <a:rPr lang="en-GB">
                <a:latin typeface="Open Sans"/>
                <a:ea typeface="Open Sans"/>
                <a:cs typeface="Open Sans"/>
                <a:sym typeface="Open Sans"/>
              </a:rPr>
              <a:t>: single project to global </a:t>
            </a:r>
            <a:endParaRPr/>
          </a:p>
          <a:p>
            <a:pPr indent="-342900" lvl="0" marL="537210" rtl="0" algn="l">
              <a:lnSpc>
                <a:spcPct val="110000"/>
              </a:lnSpc>
              <a:spcBef>
                <a:spcPts val="0"/>
              </a:spcBef>
              <a:spcAft>
                <a:spcPts val="0"/>
              </a:spcAft>
              <a:buClr>
                <a:schemeClr val="dk1"/>
              </a:buClr>
              <a:buSzPts val="1300"/>
              <a:buFont typeface="Arial"/>
              <a:buChar char="•"/>
            </a:pPr>
            <a:r>
              <a:rPr b="1" lang="en-GB">
                <a:latin typeface="Open Sans"/>
                <a:ea typeface="Open Sans"/>
                <a:cs typeface="Open Sans"/>
                <a:sym typeface="Open Sans"/>
              </a:rPr>
              <a:t>Time</a:t>
            </a:r>
            <a:r>
              <a:rPr lang="en-GB">
                <a:latin typeface="Open Sans"/>
                <a:ea typeface="Open Sans"/>
                <a:cs typeface="Open Sans"/>
                <a:sym typeface="Open Sans"/>
              </a:rPr>
              <a:t> </a:t>
            </a:r>
            <a:r>
              <a:rPr b="1" lang="en-GB">
                <a:latin typeface="Open Sans"/>
                <a:ea typeface="Open Sans"/>
                <a:cs typeface="Open Sans"/>
                <a:sym typeface="Open Sans"/>
              </a:rPr>
              <a:t>horizon</a:t>
            </a:r>
            <a:r>
              <a:rPr lang="en-GB">
                <a:latin typeface="Open Sans"/>
                <a:ea typeface="Open Sans"/>
                <a:cs typeface="Open Sans"/>
                <a:sym typeface="Open Sans"/>
              </a:rPr>
              <a:t>: short, medium, or long-term</a:t>
            </a:r>
            <a:endParaRPr/>
          </a:p>
          <a:p>
            <a:pPr indent="-342900" lvl="0" marL="537210" rtl="0" algn="l">
              <a:lnSpc>
                <a:spcPct val="110000"/>
              </a:lnSpc>
              <a:spcBef>
                <a:spcPts val="0"/>
              </a:spcBef>
              <a:spcAft>
                <a:spcPts val="0"/>
              </a:spcAft>
              <a:buClr>
                <a:schemeClr val="dk1"/>
              </a:buClr>
              <a:buSzPts val="1300"/>
              <a:buFont typeface="Arial"/>
              <a:buChar char="•"/>
            </a:pPr>
            <a:r>
              <a:rPr b="1" lang="en-GB">
                <a:latin typeface="Open Sans"/>
                <a:ea typeface="Open Sans"/>
                <a:cs typeface="Open Sans"/>
                <a:sym typeface="Open Sans"/>
              </a:rPr>
              <a:t>Time</a:t>
            </a:r>
            <a:r>
              <a:rPr lang="en-GB">
                <a:latin typeface="Open Sans"/>
                <a:ea typeface="Open Sans"/>
                <a:cs typeface="Open Sans"/>
                <a:sym typeface="Open Sans"/>
              </a:rPr>
              <a:t> </a:t>
            </a:r>
            <a:r>
              <a:rPr b="1" lang="en-GB">
                <a:latin typeface="Open Sans"/>
                <a:ea typeface="Open Sans"/>
                <a:cs typeface="Open Sans"/>
                <a:sym typeface="Open Sans"/>
              </a:rPr>
              <a:t>step</a:t>
            </a:r>
            <a:r>
              <a:rPr lang="en-GB">
                <a:latin typeface="Open Sans"/>
                <a:ea typeface="Open Sans"/>
                <a:cs typeface="Open Sans"/>
                <a:sym typeface="Open Sans"/>
              </a:rPr>
              <a:t>: can vary from minute-by-minute to multiple years </a:t>
            </a:r>
            <a:endParaRPr>
              <a:latin typeface="Open Sans"/>
              <a:ea typeface="Open Sans"/>
              <a:cs typeface="Open Sans"/>
              <a:sym typeface="Open Sans"/>
            </a:endParaRPr>
          </a:p>
          <a:p>
            <a:pPr indent="-342900" lvl="0" marL="537210" rtl="0" algn="l">
              <a:lnSpc>
                <a:spcPct val="110000"/>
              </a:lnSpc>
              <a:spcBef>
                <a:spcPts val="0"/>
              </a:spcBef>
              <a:spcAft>
                <a:spcPts val="0"/>
              </a:spcAft>
              <a:buClr>
                <a:schemeClr val="dk1"/>
              </a:buClr>
              <a:buSzPts val="1300"/>
              <a:buFont typeface="Arial"/>
              <a:buChar char="•"/>
            </a:pPr>
            <a:r>
              <a:rPr b="1" lang="en-GB">
                <a:latin typeface="Open Sans"/>
                <a:ea typeface="Open Sans"/>
                <a:cs typeface="Open Sans"/>
                <a:sym typeface="Open Sans"/>
              </a:rPr>
              <a:t>Type</a:t>
            </a:r>
            <a:r>
              <a:rPr lang="en-GB">
                <a:latin typeface="Open Sans"/>
                <a:ea typeface="Open Sans"/>
                <a:cs typeface="Open Sans"/>
                <a:sym typeface="Open Sans"/>
              </a:rPr>
              <a:t> </a:t>
            </a:r>
            <a:r>
              <a:rPr b="1" lang="en-GB">
                <a:latin typeface="Open Sans"/>
                <a:ea typeface="Open Sans"/>
                <a:cs typeface="Open Sans"/>
                <a:sym typeface="Open Sans"/>
              </a:rPr>
              <a:t>of</a:t>
            </a:r>
            <a:r>
              <a:rPr lang="en-GB">
                <a:latin typeface="Open Sans"/>
                <a:ea typeface="Open Sans"/>
                <a:cs typeface="Open Sans"/>
                <a:sym typeface="Open Sans"/>
              </a:rPr>
              <a:t> </a:t>
            </a:r>
            <a:r>
              <a:rPr b="1" lang="en-GB">
                <a:latin typeface="Open Sans"/>
                <a:ea typeface="Open Sans"/>
                <a:cs typeface="Open Sans"/>
                <a:sym typeface="Open Sans"/>
              </a:rPr>
              <a:t>technology</a:t>
            </a:r>
            <a:r>
              <a:rPr lang="en-GB">
                <a:latin typeface="Open Sans"/>
                <a:ea typeface="Open Sans"/>
                <a:cs typeface="Open Sans"/>
                <a:sym typeface="Open Sans"/>
              </a:rPr>
              <a:t> </a:t>
            </a:r>
            <a:r>
              <a:rPr b="1" lang="en-GB">
                <a:latin typeface="Open Sans"/>
                <a:ea typeface="Open Sans"/>
                <a:cs typeface="Open Sans"/>
                <a:sym typeface="Open Sans"/>
              </a:rPr>
              <a:t>included</a:t>
            </a:r>
            <a:r>
              <a:rPr lang="en-GB">
                <a:latin typeface="Open Sans"/>
                <a:ea typeface="Open Sans"/>
                <a:cs typeface="Open Sans"/>
                <a:sym typeface="Open Sans"/>
              </a:rPr>
              <a:t>: renewable technology, storage technologies, ...</a:t>
            </a:r>
            <a:endParaRPr/>
          </a:p>
          <a:p>
            <a:pPr indent="-342900" lvl="0" marL="537210" rtl="0" algn="l">
              <a:lnSpc>
                <a:spcPct val="110000"/>
              </a:lnSpc>
              <a:spcBef>
                <a:spcPts val="0"/>
              </a:spcBef>
              <a:spcAft>
                <a:spcPts val="0"/>
              </a:spcAft>
              <a:buClr>
                <a:schemeClr val="dk1"/>
              </a:buClr>
              <a:buSzPts val="1300"/>
              <a:buFont typeface="Arial"/>
              <a:buChar char="•"/>
            </a:pPr>
            <a:r>
              <a:rPr b="1" lang="en-GB"/>
              <a:t>Analytical</a:t>
            </a:r>
            <a:r>
              <a:rPr lang="en-GB"/>
              <a:t> </a:t>
            </a:r>
            <a:r>
              <a:rPr b="1" lang="en-GB"/>
              <a:t>approach</a:t>
            </a:r>
            <a:r>
              <a:rPr lang="en-GB"/>
              <a:t>: top-down, bottom-up, …</a:t>
            </a:r>
            <a:endParaRPr/>
          </a:p>
          <a:p>
            <a:pPr indent="-342900" lvl="0" marL="537210" rtl="0" algn="l">
              <a:lnSpc>
                <a:spcPct val="110000"/>
              </a:lnSpc>
              <a:spcBef>
                <a:spcPts val="0"/>
              </a:spcBef>
              <a:spcAft>
                <a:spcPts val="0"/>
              </a:spcAft>
              <a:buClr>
                <a:schemeClr val="dk1"/>
              </a:buClr>
              <a:buSzPts val="1300"/>
              <a:buFont typeface="Arial"/>
              <a:buChar char="•"/>
            </a:pPr>
            <a:r>
              <a:rPr b="1" lang="en-GB">
                <a:latin typeface="Open Sans"/>
                <a:ea typeface="Open Sans"/>
                <a:cs typeface="Open Sans"/>
                <a:sym typeface="Open Sans"/>
              </a:rPr>
              <a:t>Underlying</a:t>
            </a:r>
            <a:r>
              <a:rPr lang="en-GB">
                <a:latin typeface="Open Sans"/>
                <a:ea typeface="Open Sans"/>
                <a:cs typeface="Open Sans"/>
                <a:sym typeface="Open Sans"/>
              </a:rPr>
              <a:t> </a:t>
            </a:r>
            <a:r>
              <a:rPr b="1" lang="en-GB">
                <a:latin typeface="Open Sans"/>
                <a:ea typeface="Open Sans"/>
                <a:cs typeface="Open Sans"/>
                <a:sym typeface="Open Sans"/>
              </a:rPr>
              <a:t>methodology</a:t>
            </a:r>
            <a:r>
              <a:rPr lang="en-GB">
                <a:latin typeface="Open Sans"/>
                <a:ea typeface="Open Sans"/>
                <a:cs typeface="Open Sans"/>
                <a:sym typeface="Open Sans"/>
              </a:rPr>
              <a:t>: economic equilibrium, simulation, optimization, stochastic, …</a:t>
            </a:r>
            <a:endParaRPr/>
          </a:p>
          <a:p>
            <a:pPr indent="-342900" lvl="0" marL="537210" rtl="0" algn="l">
              <a:lnSpc>
                <a:spcPct val="110000"/>
              </a:lnSpc>
              <a:spcBef>
                <a:spcPts val="0"/>
              </a:spcBef>
              <a:spcAft>
                <a:spcPts val="0"/>
              </a:spcAft>
              <a:buClr>
                <a:schemeClr val="dk1"/>
              </a:buClr>
              <a:buSzPts val="1300"/>
              <a:buFont typeface="Arial"/>
              <a:buChar char="•"/>
            </a:pPr>
            <a:r>
              <a:rPr b="1" lang="en-GB">
                <a:latin typeface="Open Sans"/>
                <a:ea typeface="Open Sans"/>
                <a:cs typeface="Open Sans"/>
                <a:sym typeface="Open Sans"/>
              </a:rPr>
              <a:t>Mathematical</a:t>
            </a:r>
            <a:r>
              <a:rPr lang="en-GB">
                <a:latin typeface="Open Sans"/>
                <a:ea typeface="Open Sans"/>
                <a:cs typeface="Open Sans"/>
                <a:sym typeface="Open Sans"/>
              </a:rPr>
              <a:t> </a:t>
            </a:r>
            <a:r>
              <a:rPr b="1" lang="en-GB">
                <a:latin typeface="Open Sans"/>
                <a:ea typeface="Open Sans"/>
                <a:cs typeface="Open Sans"/>
                <a:sym typeface="Open Sans"/>
              </a:rPr>
              <a:t>approach</a:t>
            </a:r>
            <a:r>
              <a:rPr lang="en-GB">
                <a:latin typeface="Open Sans"/>
                <a:ea typeface="Open Sans"/>
                <a:cs typeface="Open Sans"/>
                <a:sym typeface="Open Sans"/>
              </a:rPr>
              <a:t>: linear programming, mixed-integer linear programming, dynamic programming, fuzzy logic, agent-based programming, ...</a:t>
            </a:r>
            <a:endParaRPr/>
          </a:p>
          <a:p>
            <a:pPr indent="-342900" lvl="0" marL="537210" rtl="0" algn="l">
              <a:lnSpc>
                <a:spcPct val="110000"/>
              </a:lnSpc>
              <a:spcBef>
                <a:spcPts val="0"/>
              </a:spcBef>
              <a:spcAft>
                <a:spcPts val="0"/>
              </a:spcAft>
              <a:buClr>
                <a:schemeClr val="dk1"/>
              </a:buClr>
              <a:buSzPts val="1300"/>
              <a:buFont typeface="Arial"/>
              <a:buChar char="•"/>
            </a:pPr>
            <a:r>
              <a:rPr lang="en-GB"/>
              <a:t>Etc.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5"/>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rPr b="1" lang="en-GB" sz="1400">
                <a:solidFill>
                  <a:schemeClr val="lt1"/>
                </a:solidFill>
                <a:latin typeface="Open Sans ExtraBold"/>
                <a:ea typeface="Open Sans ExtraBold"/>
                <a:cs typeface="Open Sans ExtraBold"/>
                <a:sym typeface="Open Sans ExtraBold"/>
              </a:rPr>
              <a:t>2</a:t>
            </a:r>
            <a:endParaRPr/>
          </a:p>
        </p:txBody>
      </p:sp>
      <p:sp>
        <p:nvSpPr>
          <p:cNvPr id="149" name="Google Shape;149;p5"/>
          <p:cNvSpPr txBox="1"/>
          <p:nvPr>
            <p:ph idx="1" type="body"/>
          </p:nvPr>
        </p:nvSpPr>
        <p:spPr>
          <a:xfrm>
            <a:off x="887215" y="1326224"/>
            <a:ext cx="8543090" cy="3420684"/>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Clr>
                <a:srgbClr val="333333"/>
              </a:buClr>
              <a:buSzPts val="1300"/>
              <a:buNone/>
            </a:pPr>
            <a:r>
              <a:rPr b="1" lang="en-GB">
                <a:solidFill>
                  <a:srgbClr val="9CC2E5"/>
                </a:solidFill>
                <a:latin typeface="Open Sans"/>
                <a:ea typeface="Open Sans"/>
                <a:cs typeface="Open Sans"/>
                <a:sym typeface="Open Sans"/>
              </a:rPr>
              <a:t>2.1.3. Level of detail</a:t>
            </a:r>
            <a:endParaRPr b="1">
              <a:solidFill>
                <a:srgbClr val="9CC2E5"/>
              </a:solidFill>
            </a:endParaRPr>
          </a:p>
          <a:p>
            <a:pPr indent="0" lvl="0" marL="0" rtl="0" algn="l">
              <a:lnSpc>
                <a:spcPct val="100000"/>
              </a:lnSpc>
              <a:spcBef>
                <a:spcPts val="1000"/>
              </a:spcBef>
              <a:spcAft>
                <a:spcPts val="0"/>
              </a:spcAft>
              <a:buClr>
                <a:schemeClr val="dk1"/>
              </a:buClr>
              <a:buSzPts val="2000"/>
              <a:buNone/>
            </a:pPr>
            <a:r>
              <a:rPr lang="en-GB">
                <a:latin typeface="Open Sans"/>
                <a:ea typeface="Open Sans"/>
                <a:cs typeface="Open Sans"/>
                <a:sym typeface="Open Sans"/>
              </a:rPr>
              <a:t>The level of detail of the mathematical representation depends on the problem at hand. It depends on:</a:t>
            </a:r>
            <a:endParaRPr/>
          </a:p>
          <a:p>
            <a:pPr indent="-228600" lvl="0" marL="228600" rtl="0" algn="l">
              <a:lnSpc>
                <a:spcPct val="100000"/>
              </a:lnSpc>
              <a:spcBef>
                <a:spcPts val="1000"/>
              </a:spcBef>
              <a:spcAft>
                <a:spcPts val="0"/>
              </a:spcAft>
              <a:buClr>
                <a:schemeClr val="dk1"/>
              </a:buClr>
              <a:buSzPts val="2000"/>
              <a:buFont typeface="Arial"/>
              <a:buChar char="•"/>
            </a:pPr>
            <a:r>
              <a:rPr b="1" lang="en-GB">
                <a:latin typeface="Open Sans"/>
                <a:ea typeface="Open Sans"/>
                <a:cs typeface="Open Sans"/>
                <a:sym typeface="Open Sans"/>
              </a:rPr>
              <a:t>The scale of the problem</a:t>
            </a:r>
            <a:r>
              <a:rPr lang="en-GB">
                <a:latin typeface="Open Sans"/>
                <a:ea typeface="Open Sans"/>
                <a:cs typeface="Open Sans"/>
                <a:sym typeface="Open Sans"/>
              </a:rPr>
              <a:t>: from a unit of a plant to a whole country</a:t>
            </a:r>
            <a:endParaRPr/>
          </a:p>
          <a:p>
            <a:pPr indent="-228600" lvl="0" marL="228600" rtl="0" algn="l">
              <a:lnSpc>
                <a:spcPct val="100000"/>
              </a:lnSpc>
              <a:spcBef>
                <a:spcPts val="2000"/>
              </a:spcBef>
              <a:spcAft>
                <a:spcPts val="0"/>
              </a:spcAft>
              <a:buClr>
                <a:schemeClr val="dk1"/>
              </a:buClr>
              <a:buSzPts val="2000"/>
              <a:buFont typeface="Arial"/>
              <a:buChar char="•"/>
            </a:pPr>
            <a:r>
              <a:rPr b="1" lang="en-GB">
                <a:latin typeface="Open Sans"/>
                <a:ea typeface="Open Sans"/>
                <a:cs typeface="Open Sans"/>
                <a:sym typeface="Open Sans"/>
              </a:rPr>
              <a:t>The data availability</a:t>
            </a:r>
            <a:r>
              <a:rPr lang="en-GB">
                <a:latin typeface="Open Sans"/>
                <a:ea typeface="Open Sans"/>
                <a:cs typeface="Open Sans"/>
                <a:sym typeface="Open Sans"/>
              </a:rPr>
              <a:t>: e.g., specific technical parameters needed for detailed modelling</a:t>
            </a:r>
            <a:endParaRPr/>
          </a:p>
          <a:p>
            <a:pPr indent="-228600" lvl="0" marL="228600" rtl="0" algn="l">
              <a:lnSpc>
                <a:spcPct val="100000"/>
              </a:lnSpc>
              <a:spcBef>
                <a:spcPts val="2000"/>
              </a:spcBef>
              <a:spcAft>
                <a:spcPts val="0"/>
              </a:spcAft>
              <a:buClr>
                <a:schemeClr val="dk1"/>
              </a:buClr>
              <a:buSzPts val="2000"/>
              <a:buFont typeface="Arial"/>
              <a:buChar char="•"/>
            </a:pPr>
            <a:r>
              <a:rPr b="1" lang="en-GB">
                <a:latin typeface="Open Sans"/>
                <a:ea typeface="Open Sans"/>
                <a:cs typeface="Open Sans"/>
                <a:sym typeface="Open Sans"/>
              </a:rPr>
              <a:t>The level of detail of the analysis required</a:t>
            </a:r>
            <a:r>
              <a:rPr lang="en-GB">
                <a:latin typeface="Open Sans"/>
                <a:ea typeface="Open Sans"/>
                <a:cs typeface="Open Sans"/>
                <a:sym typeface="Open Sans"/>
              </a:rPr>
              <a:t>: e.g., do not model all hours of the year for long-term planning</a:t>
            </a:r>
            <a:endParaRPr/>
          </a:p>
          <a:p>
            <a:pPr indent="-101600" lvl="0" marL="228600" rtl="0" algn="l">
              <a:lnSpc>
                <a:spcPct val="100000"/>
              </a:lnSpc>
              <a:spcBef>
                <a:spcPts val="2000"/>
              </a:spcBef>
              <a:spcAft>
                <a:spcPts val="0"/>
              </a:spcAft>
              <a:buClr>
                <a:schemeClr val="dk1"/>
              </a:buClr>
              <a:buSzPts val="2000"/>
              <a:buFont typeface="Arial"/>
              <a:buNone/>
            </a:pPr>
            <a:r>
              <a:t/>
            </a:r>
            <a:endParaRPr>
              <a:solidFill>
                <a:srgbClr val="000000"/>
              </a:solidFill>
            </a:endParaRPr>
          </a:p>
          <a:p>
            <a:pPr indent="-101600" lvl="0" marL="228600" rtl="0" algn="l">
              <a:lnSpc>
                <a:spcPct val="100000"/>
              </a:lnSpc>
              <a:spcBef>
                <a:spcPts val="2000"/>
              </a:spcBef>
              <a:spcAft>
                <a:spcPts val="0"/>
              </a:spcAft>
              <a:buClr>
                <a:schemeClr val="dk1"/>
              </a:buClr>
              <a:buSzPts val="2000"/>
              <a:buFont typeface="Arial"/>
              <a:buNone/>
            </a:pPr>
            <a:r>
              <a:t/>
            </a:r>
            <a:endParaRPr>
              <a:solidFill>
                <a:srgbClr val="000000"/>
              </a:solidFill>
            </a:endParaRPr>
          </a:p>
          <a:p>
            <a:pPr indent="0" lvl="0" marL="0" rtl="0" algn="l">
              <a:lnSpc>
                <a:spcPct val="100000"/>
              </a:lnSpc>
              <a:spcBef>
                <a:spcPts val="2000"/>
              </a:spcBef>
              <a:spcAft>
                <a:spcPts val="0"/>
              </a:spcAft>
              <a:buClr>
                <a:srgbClr val="333333"/>
              </a:buClr>
              <a:buSzPts val="1300"/>
              <a:buNone/>
            </a:pPr>
            <a:r>
              <a:t/>
            </a:r>
            <a:endParaRPr b="1">
              <a:solidFill>
                <a:srgbClr val="9CC2E5"/>
              </a:solidFill>
            </a:endParaRPr>
          </a:p>
        </p:txBody>
      </p:sp>
      <p:sp>
        <p:nvSpPr>
          <p:cNvPr id="150" name="Google Shape;150;p5"/>
          <p:cNvSpPr txBox="1"/>
          <p:nvPr/>
        </p:nvSpPr>
        <p:spPr>
          <a:xfrm>
            <a:off x="858078" y="107944"/>
            <a:ext cx="10515600" cy="1325562"/>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lang="en-GB" sz="4400">
                <a:solidFill>
                  <a:schemeClr val="dk1"/>
                </a:solidFill>
                <a:latin typeface="Open Sans"/>
                <a:ea typeface="Open Sans"/>
                <a:cs typeface="Open Sans"/>
                <a:sym typeface="Open Sans"/>
              </a:rPr>
              <a:t>Lecture 2.1 Energy system models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6"/>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56" name="Google Shape;156;p6"/>
          <p:cNvSpPr txBox="1"/>
          <p:nvPr>
            <p:ph idx="1" type="body"/>
          </p:nvPr>
        </p:nvSpPr>
        <p:spPr>
          <a:xfrm>
            <a:off x="946850" y="1367718"/>
            <a:ext cx="10466585" cy="463396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9CC2E5"/>
              </a:buClr>
              <a:buSzPts val="1300"/>
              <a:buNone/>
            </a:pPr>
            <a:r>
              <a:rPr b="1" lang="en-GB">
                <a:solidFill>
                  <a:srgbClr val="9CC2E5"/>
                </a:solidFill>
                <a:latin typeface="Open Sans"/>
                <a:ea typeface="Open Sans"/>
                <a:cs typeface="Open Sans"/>
                <a:sym typeface="Open Sans"/>
              </a:rPr>
              <a:t>2.1.4. Simulation and optimization</a:t>
            </a:r>
            <a:endParaRPr/>
          </a:p>
          <a:p>
            <a:pPr indent="0" lvl="0" marL="0" rtl="0" algn="l">
              <a:lnSpc>
                <a:spcPct val="90000"/>
              </a:lnSpc>
              <a:spcBef>
                <a:spcPts val="1000"/>
              </a:spcBef>
              <a:spcAft>
                <a:spcPts val="0"/>
              </a:spcAft>
              <a:buClr>
                <a:srgbClr val="333333"/>
              </a:buClr>
              <a:buSzPts val="1300"/>
              <a:buNone/>
            </a:pPr>
            <a:r>
              <a:rPr lang="en-GB">
                <a:latin typeface="Open Sans"/>
                <a:ea typeface="Open Sans"/>
                <a:cs typeface="Open Sans"/>
                <a:sym typeface="Open Sans"/>
              </a:rPr>
              <a:t>The method you use depends on your specific needs.</a:t>
            </a:r>
            <a:endParaRPr/>
          </a:p>
          <a:p>
            <a:pPr indent="0" lvl="0" marL="0" rtl="0" algn="l">
              <a:lnSpc>
                <a:spcPct val="90000"/>
              </a:lnSpc>
              <a:spcBef>
                <a:spcPts val="1000"/>
              </a:spcBef>
              <a:spcAft>
                <a:spcPts val="0"/>
              </a:spcAft>
              <a:buClr>
                <a:srgbClr val="333333"/>
              </a:buClr>
              <a:buSzPts val="1300"/>
              <a:buNone/>
            </a:pPr>
            <a:r>
              <a:t/>
            </a:r>
            <a:endParaRPr b="1">
              <a:solidFill>
                <a:srgbClr val="9CC2E5"/>
              </a:solidFill>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a:solidFill>
                <a:srgbClr val="000000"/>
              </a:solidFill>
            </a:endParaRPr>
          </a:p>
          <a:p>
            <a:pPr indent="-101600" lvl="0" marL="228600" rtl="0" algn="l">
              <a:lnSpc>
                <a:spcPct val="90000"/>
              </a:lnSpc>
              <a:spcBef>
                <a:spcPts val="2000"/>
              </a:spcBef>
              <a:spcAft>
                <a:spcPts val="0"/>
              </a:spcAft>
              <a:buClr>
                <a:schemeClr val="dk1"/>
              </a:buClr>
              <a:buSzPts val="2000"/>
              <a:buFont typeface="Arial"/>
              <a:buNone/>
            </a:pPr>
            <a:r>
              <a:t/>
            </a:r>
            <a:endParaRPr>
              <a:solidFill>
                <a:srgbClr val="000000"/>
              </a:solidFill>
            </a:endParaRPr>
          </a:p>
          <a:p>
            <a:pPr indent="0" lvl="0" marL="0" rtl="0" algn="l">
              <a:lnSpc>
                <a:spcPct val="90000"/>
              </a:lnSpc>
              <a:spcBef>
                <a:spcPts val="2000"/>
              </a:spcBef>
              <a:spcAft>
                <a:spcPts val="0"/>
              </a:spcAft>
              <a:buClr>
                <a:srgbClr val="333333"/>
              </a:buClr>
              <a:buSzPts val="1300"/>
              <a:buNone/>
            </a:pPr>
            <a:r>
              <a:t/>
            </a:r>
            <a:endParaRPr b="1">
              <a:solidFill>
                <a:srgbClr val="9CC2E5"/>
              </a:solidFill>
              <a:latin typeface="Open Sans"/>
              <a:ea typeface="Open Sans"/>
              <a:cs typeface="Open Sans"/>
              <a:sym typeface="Open Sans"/>
            </a:endParaRPr>
          </a:p>
        </p:txBody>
      </p:sp>
      <p:graphicFrame>
        <p:nvGraphicFramePr>
          <p:cNvPr id="157" name="Google Shape;157;p6"/>
          <p:cNvGraphicFramePr/>
          <p:nvPr/>
        </p:nvGraphicFramePr>
        <p:xfrm>
          <a:off x="1049851" y="2439151"/>
          <a:ext cx="3000000" cy="3000000"/>
        </p:xfrm>
        <a:graphic>
          <a:graphicData uri="http://schemas.openxmlformats.org/drawingml/2006/table">
            <a:tbl>
              <a:tblPr>
                <a:noFill/>
                <a:tableStyleId>{A31DF71C-5C0B-48BE-9D7A-F2D3CDCDEE22}</a:tableStyleId>
              </a:tblPr>
              <a:tblGrid>
                <a:gridCol w="2465250"/>
                <a:gridCol w="3053600"/>
                <a:gridCol w="3613650"/>
              </a:tblGrid>
              <a:tr h="433650">
                <a:tc>
                  <a:txBody>
                    <a:bodyPr/>
                    <a:lstStyle/>
                    <a:p>
                      <a:pPr indent="0" lvl="0" marL="0" marR="0" rtl="0" algn="l">
                        <a:spcBef>
                          <a:spcPts val="0"/>
                        </a:spcBef>
                        <a:spcAft>
                          <a:spcPts val="0"/>
                        </a:spcAft>
                        <a:buNone/>
                      </a:pPr>
                      <a:r>
                        <a:t/>
                      </a:r>
                      <a:endParaRPr b="0" i="0" sz="1600" u="none" cap="none" strike="noStrike">
                        <a:solidFill>
                          <a:schemeClr val="dk1"/>
                        </a:solidFill>
                        <a:latin typeface="Open Sans Light"/>
                        <a:ea typeface="Open Sans Light"/>
                        <a:cs typeface="Open Sans Light"/>
                        <a:sym typeface="Open Sans Light"/>
                      </a:endParaRPr>
                    </a:p>
                  </a:txBody>
                  <a:tcPr marT="137150" marB="137150" marR="137150"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spcBef>
                          <a:spcPts val="0"/>
                        </a:spcBef>
                        <a:spcAft>
                          <a:spcPts val="0"/>
                        </a:spcAft>
                        <a:buNone/>
                      </a:pPr>
                      <a:r>
                        <a:rPr b="1" i="0" lang="en-GB" sz="1800" u="none" cap="none" strike="noStrike">
                          <a:solidFill>
                            <a:schemeClr val="dk1"/>
                          </a:solidFill>
                          <a:latin typeface="Open Sans"/>
                          <a:ea typeface="Open Sans"/>
                          <a:cs typeface="Open Sans"/>
                          <a:sym typeface="Open Sans"/>
                        </a:rPr>
                        <a:t>Simulation models (i.e. MAED)</a:t>
                      </a:r>
                      <a:endParaRPr b="1" i="0" sz="1800" u="none" cap="none" strike="noStrike">
                        <a:solidFill>
                          <a:schemeClr val="dk1"/>
                        </a:solidFill>
                        <a:latin typeface="Open Sans"/>
                        <a:ea typeface="Open Sans"/>
                        <a:cs typeface="Open Sans"/>
                        <a:sym typeface="Open Sans"/>
                      </a:endParaRPr>
                    </a:p>
                  </a:txBody>
                  <a:tcPr marT="137150" marB="137150" marR="137150"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Open Sans"/>
                          <a:ea typeface="Open Sans"/>
                          <a:cs typeface="Open Sans"/>
                          <a:sym typeface="Open Sans"/>
                        </a:rPr>
                        <a:t>Optimization models (i.e. OSeMOSYS)</a:t>
                      </a:r>
                      <a:endParaRPr b="1" i="0" sz="1800" u="none" cap="none" strike="noStrike">
                        <a:solidFill>
                          <a:schemeClr val="dk1"/>
                        </a:solidFill>
                        <a:latin typeface="Open Sans"/>
                        <a:ea typeface="Open Sans"/>
                        <a:cs typeface="Open Sans"/>
                        <a:sym typeface="Open Sans"/>
                      </a:endParaRPr>
                    </a:p>
                  </a:txBody>
                  <a:tcPr marT="137150" marB="137150" marR="137150"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7F7F7F"/>
                      </a:solidFill>
                      <a:prstDash val="solid"/>
                      <a:round/>
                      <a:headEnd len="sm" w="sm" type="none"/>
                      <a:tailEnd len="sm" w="sm" type="none"/>
                    </a:lnB>
                  </a:tcPr>
                </a:tc>
              </a:tr>
              <a:tr h="962375">
                <a:tc>
                  <a:txBody>
                    <a:bodyPr/>
                    <a:lstStyle/>
                    <a:p>
                      <a:pPr indent="0" lvl="0" marL="0" marR="0" rtl="0" algn="l">
                        <a:spcBef>
                          <a:spcPts val="0"/>
                        </a:spcBef>
                        <a:spcAft>
                          <a:spcPts val="0"/>
                        </a:spcAft>
                        <a:buNone/>
                      </a:pPr>
                      <a:r>
                        <a:rPr b="1" i="0" lang="en-GB" sz="1800" u="none" cap="none" strike="noStrike">
                          <a:solidFill>
                            <a:schemeClr val="dk1"/>
                          </a:solidFill>
                          <a:latin typeface="Open Sans"/>
                          <a:ea typeface="Open Sans"/>
                          <a:cs typeface="Open Sans"/>
                          <a:sym typeface="Open Sans"/>
                        </a:rPr>
                        <a:t>Provides </a:t>
                      </a:r>
                      <a:br>
                        <a:rPr b="1" i="0" lang="en-GB" sz="1800" u="none" cap="none" strike="noStrike">
                          <a:solidFill>
                            <a:srgbClr val="000000"/>
                          </a:solidFill>
                          <a:latin typeface="Open Sans"/>
                          <a:ea typeface="Open Sans"/>
                          <a:cs typeface="Open Sans"/>
                          <a:sym typeface="Open Sans"/>
                        </a:rPr>
                      </a:br>
                      <a:r>
                        <a:rPr b="1" i="0" lang="en-GB" sz="1800" u="none" cap="none" strike="noStrike">
                          <a:solidFill>
                            <a:schemeClr val="dk1"/>
                          </a:solidFill>
                          <a:latin typeface="Open Sans"/>
                          <a:ea typeface="Open Sans"/>
                          <a:cs typeface="Open Sans"/>
                          <a:sym typeface="Open Sans"/>
                        </a:rPr>
                        <a:t>insights on</a:t>
                      </a:r>
                      <a:endParaRPr/>
                    </a:p>
                  </a:txBody>
                  <a:tcPr marT="137150" marB="137150" marR="137150"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900"/>
                        <a:buFont typeface="Arial"/>
                        <a:buNone/>
                      </a:pPr>
                      <a:r>
                        <a:rPr b="0" i="0" lang="en-GB" sz="1800" u="none" cap="none" strike="noStrike">
                          <a:solidFill>
                            <a:schemeClr val="dk1"/>
                          </a:solidFill>
                          <a:latin typeface="Open Sans Light"/>
                          <a:ea typeface="Open Sans Light"/>
                          <a:cs typeface="Open Sans Light"/>
                          <a:sym typeface="Open Sans Light"/>
                        </a:rPr>
                        <a:t>What is the system response to changes in its elements</a:t>
                      </a:r>
                      <a:endParaRPr/>
                    </a:p>
                  </a:txBody>
                  <a:tcPr marT="137150" marB="137150" marR="137150"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Open Sans Light"/>
                          <a:ea typeface="Open Sans Light"/>
                          <a:cs typeface="Open Sans Light"/>
                          <a:sym typeface="Open Sans Light"/>
                        </a:rPr>
                        <a:t>What is the “best value” of an objective parameter of the system under a set of constraints</a:t>
                      </a:r>
                      <a:endParaRPr b="0" i="0" sz="1800" u="none" cap="none" strike="noStrike">
                        <a:solidFill>
                          <a:schemeClr val="dk1"/>
                        </a:solidFill>
                        <a:latin typeface="Open Sans Light"/>
                        <a:ea typeface="Open Sans Light"/>
                        <a:cs typeface="Open Sans Light"/>
                        <a:sym typeface="Open Sans Light"/>
                      </a:endParaRPr>
                    </a:p>
                  </a:txBody>
                  <a:tcPr marT="137150" marB="137150" marR="137150"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r>
              <a:tr h="677225">
                <a:tc>
                  <a:txBody>
                    <a:bodyPr/>
                    <a:lstStyle/>
                    <a:p>
                      <a:pPr indent="0" lvl="0" marL="0" marR="0" rtl="0" algn="l">
                        <a:lnSpc>
                          <a:spcPct val="100000"/>
                        </a:lnSpc>
                        <a:spcBef>
                          <a:spcPts val="0"/>
                        </a:spcBef>
                        <a:spcAft>
                          <a:spcPts val="0"/>
                        </a:spcAft>
                        <a:buNone/>
                      </a:pPr>
                      <a:r>
                        <a:rPr b="1" i="0" lang="en-GB" sz="1800" u="none" cap="none" strike="noStrike">
                          <a:solidFill>
                            <a:schemeClr val="dk1"/>
                          </a:solidFill>
                          <a:latin typeface="Open Sans"/>
                          <a:ea typeface="Open Sans"/>
                          <a:cs typeface="Open Sans"/>
                          <a:sym typeface="Open Sans"/>
                        </a:rPr>
                        <a:t>Provide recommendations on</a:t>
                      </a:r>
                      <a:endParaRPr/>
                    </a:p>
                  </a:txBody>
                  <a:tcPr marT="137150" marB="137150" marR="137150"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900"/>
                        <a:buFont typeface="Arial"/>
                        <a:buNone/>
                      </a:pPr>
                      <a:r>
                        <a:rPr b="0" i="0" lang="en-GB" sz="1800" u="none" cap="none" strike="noStrike">
                          <a:solidFill>
                            <a:schemeClr val="dk1"/>
                          </a:solidFill>
                          <a:latin typeface="Open Sans Light"/>
                          <a:ea typeface="Open Sans Light"/>
                          <a:cs typeface="Open Sans Light"/>
                          <a:sym typeface="Open Sans Light"/>
                        </a:rPr>
                        <a:t>How to make system provide a certain response</a:t>
                      </a:r>
                      <a:endParaRPr/>
                    </a:p>
                  </a:txBody>
                  <a:tcPr marT="137150" marB="137150" marR="137150"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Open Sans Light"/>
                          <a:ea typeface="Open Sans Light"/>
                          <a:cs typeface="Open Sans Light"/>
                          <a:sym typeface="Open Sans Light"/>
                        </a:rPr>
                        <a:t>How a system should be built to be “optimal”</a:t>
                      </a:r>
                      <a:endParaRPr b="0" i="0" sz="1800" u="none" cap="none" strike="noStrike">
                        <a:solidFill>
                          <a:schemeClr val="dk1"/>
                        </a:solidFill>
                        <a:latin typeface="Open Sans Light"/>
                        <a:ea typeface="Open Sans Light"/>
                        <a:cs typeface="Open Sans Light"/>
                        <a:sym typeface="Open Sans Light"/>
                      </a:endParaRPr>
                    </a:p>
                  </a:txBody>
                  <a:tcPr marT="137150" marB="137150" marR="137150"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r>
              <a:tr h="433650">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Open Sans"/>
                          <a:ea typeface="Open Sans"/>
                          <a:cs typeface="Open Sans"/>
                          <a:sym typeface="Open Sans"/>
                        </a:rPr>
                        <a:t>Typically used for</a:t>
                      </a:r>
                      <a:endParaRPr b="1" i="0" sz="1800" u="none" cap="none" strike="noStrike">
                        <a:solidFill>
                          <a:schemeClr val="dk1"/>
                        </a:solidFill>
                        <a:latin typeface="Open Sans"/>
                        <a:ea typeface="Open Sans"/>
                        <a:cs typeface="Open Sans"/>
                        <a:sym typeface="Open Sans"/>
                      </a:endParaRPr>
                    </a:p>
                  </a:txBody>
                  <a:tcPr marT="137150" marB="137150" marR="137150"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900"/>
                        <a:buFont typeface="Arial"/>
                        <a:buNone/>
                      </a:pPr>
                      <a:r>
                        <a:rPr b="0" i="0" lang="en-GB" sz="1800" u="none" cap="none" strike="noStrike">
                          <a:solidFill>
                            <a:schemeClr val="dk1"/>
                          </a:solidFill>
                          <a:latin typeface="Open Sans Light"/>
                          <a:ea typeface="Open Sans Light"/>
                          <a:cs typeface="Open Sans Light"/>
                          <a:sym typeface="Open Sans Light"/>
                        </a:rPr>
                        <a:t>Energy demand analysis</a:t>
                      </a:r>
                      <a:endParaRPr/>
                    </a:p>
                  </a:txBody>
                  <a:tcPr marT="137150" marB="137150" marR="137150"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Open Sans Light"/>
                          <a:ea typeface="Open Sans Light"/>
                          <a:cs typeface="Open Sans Light"/>
                          <a:sym typeface="Open Sans Light"/>
                        </a:rPr>
                        <a:t>Energy supply analysis</a:t>
                      </a:r>
                      <a:endParaRPr b="0" i="0" sz="1800" u="none" cap="none" strike="noStrike">
                        <a:solidFill>
                          <a:schemeClr val="dk1"/>
                        </a:solidFill>
                        <a:latin typeface="Open Sans Light"/>
                        <a:ea typeface="Open Sans Light"/>
                        <a:cs typeface="Open Sans Light"/>
                        <a:sym typeface="Open Sans Light"/>
                      </a:endParaRPr>
                    </a:p>
                  </a:txBody>
                  <a:tcPr marT="137150" marB="137150" marR="137150" marL="1371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58" name="Google Shape;158;p6"/>
          <p:cNvSpPr txBox="1"/>
          <p:nvPr/>
        </p:nvSpPr>
        <p:spPr>
          <a:xfrm>
            <a:off x="858078" y="107944"/>
            <a:ext cx="10515600" cy="1325562"/>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lang="en-GB" sz="4400">
                <a:solidFill>
                  <a:schemeClr val="dk1"/>
                </a:solidFill>
                <a:latin typeface="Open Sans"/>
                <a:ea typeface="Open Sans"/>
                <a:cs typeface="Open Sans"/>
                <a:sym typeface="Open Sans"/>
              </a:rPr>
              <a:t>Lecture 2.1 Energy system models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7"/>
          <p:cNvSpPr txBox="1"/>
          <p:nvPr/>
        </p:nvSpPr>
        <p:spPr>
          <a:xfrm>
            <a:off x="11776075" y="6454775"/>
            <a:ext cx="3937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4" name="Google Shape;164;p7"/>
          <p:cNvSpPr txBox="1"/>
          <p:nvPr>
            <p:ph idx="1" type="body"/>
          </p:nvPr>
        </p:nvSpPr>
        <p:spPr>
          <a:xfrm>
            <a:off x="940224" y="1380970"/>
            <a:ext cx="9453052" cy="463396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rgbClr val="9CC2E5"/>
              </a:buClr>
              <a:buSzPts val="1300"/>
              <a:buNone/>
            </a:pPr>
            <a:r>
              <a:rPr b="1" lang="en-GB">
                <a:solidFill>
                  <a:srgbClr val="9CC2E5"/>
                </a:solidFill>
                <a:latin typeface="Open Sans"/>
                <a:ea typeface="Open Sans"/>
                <a:cs typeface="Open Sans"/>
                <a:sym typeface="Open Sans"/>
              </a:rPr>
              <a:t>2.1.5. Limitations of energy system models</a:t>
            </a:r>
            <a:endParaRPr/>
          </a:p>
          <a:p>
            <a:pPr indent="0" lvl="0" marL="0" rtl="0" algn="l">
              <a:lnSpc>
                <a:spcPct val="90000"/>
              </a:lnSpc>
              <a:spcBef>
                <a:spcPts val="0"/>
              </a:spcBef>
              <a:spcAft>
                <a:spcPts val="0"/>
              </a:spcAft>
              <a:buClr>
                <a:schemeClr val="dk1"/>
              </a:buClr>
              <a:buSzPts val="1300"/>
              <a:buNone/>
            </a:pPr>
            <a:r>
              <a:t/>
            </a:r>
            <a:endParaRPr b="1">
              <a:solidFill>
                <a:srgbClr val="9CC2E5"/>
              </a:solidFill>
            </a:endParaRPr>
          </a:p>
          <a:p>
            <a:pPr indent="0" lvl="0" marL="0" rtl="0" algn="l">
              <a:lnSpc>
                <a:spcPct val="90000"/>
              </a:lnSpc>
              <a:spcBef>
                <a:spcPts val="0"/>
              </a:spcBef>
              <a:spcAft>
                <a:spcPts val="0"/>
              </a:spcAft>
              <a:buClr>
                <a:srgbClr val="333333"/>
              </a:buClr>
              <a:buSzPts val="1300"/>
              <a:buNone/>
            </a:pPr>
            <a:r>
              <a:rPr lang="en-GB">
                <a:latin typeface="Open Sans"/>
                <a:ea typeface="Open Sans"/>
                <a:cs typeface="Open Sans"/>
                <a:sym typeface="Open Sans"/>
              </a:rPr>
              <a:t>The usefulness of a model depends on:</a:t>
            </a:r>
            <a:endParaRPr/>
          </a:p>
          <a:p>
            <a:pPr indent="0" lvl="0" marL="0" rtl="0" algn="l">
              <a:lnSpc>
                <a:spcPct val="90000"/>
              </a:lnSpc>
              <a:spcBef>
                <a:spcPts val="0"/>
              </a:spcBef>
              <a:spcAft>
                <a:spcPts val="0"/>
              </a:spcAft>
              <a:buClr>
                <a:srgbClr val="333333"/>
              </a:buClr>
              <a:buSzPts val="1300"/>
              <a:buNone/>
            </a:pPr>
            <a:r>
              <a:t/>
            </a:r>
            <a:endParaRPr/>
          </a:p>
          <a:p>
            <a:pPr indent="-342900" lvl="0" marL="342900" rtl="0" algn="l">
              <a:lnSpc>
                <a:spcPct val="90000"/>
              </a:lnSpc>
              <a:spcBef>
                <a:spcPts val="0"/>
              </a:spcBef>
              <a:spcAft>
                <a:spcPts val="0"/>
              </a:spcAft>
              <a:buClr>
                <a:srgbClr val="333333"/>
              </a:buClr>
              <a:buSzPts val="1300"/>
              <a:buFont typeface="Arial"/>
              <a:buChar char="•"/>
            </a:pPr>
            <a:r>
              <a:rPr b="1" lang="en-GB">
                <a:latin typeface="Open Sans"/>
                <a:ea typeface="Open Sans"/>
                <a:cs typeface="Open Sans"/>
                <a:sym typeface="Open Sans"/>
              </a:rPr>
              <a:t>The input data: </a:t>
            </a:r>
            <a:r>
              <a:rPr lang="en-GB">
                <a:latin typeface="Open Sans"/>
                <a:ea typeface="Open Sans"/>
                <a:cs typeface="Open Sans"/>
                <a:sym typeface="Open Sans"/>
              </a:rPr>
              <a:t>may be inaccurate or based on assumptions which should be clearly stated.</a:t>
            </a:r>
            <a:endParaRPr/>
          </a:p>
          <a:p>
            <a:pPr indent="-260350" lvl="0" marL="342900" rtl="0" algn="l">
              <a:lnSpc>
                <a:spcPct val="90000"/>
              </a:lnSpc>
              <a:spcBef>
                <a:spcPts val="0"/>
              </a:spcBef>
              <a:spcAft>
                <a:spcPts val="0"/>
              </a:spcAft>
              <a:buClr>
                <a:srgbClr val="333333"/>
              </a:buClr>
              <a:buSzPts val="1300"/>
              <a:buFont typeface="Arial"/>
              <a:buNone/>
            </a:pPr>
            <a:r>
              <a:t/>
            </a:r>
            <a:endParaRPr b="1">
              <a:latin typeface="Open Sans"/>
              <a:ea typeface="Open Sans"/>
              <a:cs typeface="Open Sans"/>
              <a:sym typeface="Open Sans"/>
            </a:endParaRPr>
          </a:p>
          <a:p>
            <a:pPr indent="-342900" lvl="0" marL="342900" rtl="0" algn="l">
              <a:lnSpc>
                <a:spcPct val="90000"/>
              </a:lnSpc>
              <a:spcBef>
                <a:spcPts val="0"/>
              </a:spcBef>
              <a:spcAft>
                <a:spcPts val="0"/>
              </a:spcAft>
              <a:buClr>
                <a:srgbClr val="333333"/>
              </a:buClr>
              <a:buSzPts val="1300"/>
              <a:buFont typeface="Arial"/>
              <a:buChar char="•"/>
            </a:pPr>
            <a:r>
              <a:rPr b="1" lang="en-GB">
                <a:latin typeface="Open Sans"/>
                <a:ea typeface="Open Sans"/>
                <a:cs typeface="Open Sans"/>
                <a:sym typeface="Open Sans"/>
              </a:rPr>
              <a:t>The structure of the model:</a:t>
            </a:r>
            <a:r>
              <a:rPr lang="en-GB">
                <a:latin typeface="Open Sans"/>
                <a:ea typeface="Open Sans"/>
                <a:cs typeface="Open Sans"/>
                <a:sym typeface="Open Sans"/>
              </a:rPr>
              <a:t> being clear about what is not included in the model is as important as understanding what is in the model.</a:t>
            </a:r>
            <a:endParaRPr/>
          </a:p>
          <a:p>
            <a:pPr indent="-260350" lvl="0" marL="342900" rtl="0" algn="l">
              <a:lnSpc>
                <a:spcPct val="90000"/>
              </a:lnSpc>
              <a:spcBef>
                <a:spcPts val="0"/>
              </a:spcBef>
              <a:spcAft>
                <a:spcPts val="0"/>
              </a:spcAft>
              <a:buClr>
                <a:srgbClr val="333333"/>
              </a:buClr>
              <a:buSzPts val="1300"/>
              <a:buFont typeface="Arial"/>
              <a:buNone/>
            </a:pPr>
            <a:r>
              <a:t/>
            </a:r>
            <a:endParaRPr b="1">
              <a:latin typeface="Open Sans"/>
              <a:ea typeface="Open Sans"/>
              <a:cs typeface="Open Sans"/>
              <a:sym typeface="Open Sans"/>
            </a:endParaRPr>
          </a:p>
          <a:p>
            <a:pPr indent="-342900" lvl="0" marL="342900" rtl="0" algn="l">
              <a:lnSpc>
                <a:spcPct val="90000"/>
              </a:lnSpc>
              <a:spcBef>
                <a:spcPts val="0"/>
              </a:spcBef>
              <a:spcAft>
                <a:spcPts val="0"/>
              </a:spcAft>
              <a:buClr>
                <a:srgbClr val="333333"/>
              </a:buClr>
              <a:buSzPts val="1300"/>
              <a:buFont typeface="Arial"/>
              <a:buChar char="•"/>
            </a:pPr>
            <a:r>
              <a:rPr b="1" lang="en-GB">
                <a:latin typeface="Open Sans"/>
                <a:ea typeface="Open Sans"/>
                <a:cs typeface="Open Sans"/>
                <a:sym typeface="Open Sans"/>
              </a:rPr>
              <a:t>The interpretation of the model:</a:t>
            </a:r>
            <a:r>
              <a:rPr lang="en-GB">
                <a:latin typeface="Open Sans"/>
                <a:ea typeface="Open Sans"/>
                <a:cs typeface="Open Sans"/>
                <a:sym typeface="Open Sans"/>
              </a:rPr>
              <a:t> based on an understanding of the assumptions of the input data and of the model, the potential impacts on the economy, the environment, and on social development that were not included in the model are assessed.</a:t>
            </a:r>
            <a:endParaRPr/>
          </a:p>
          <a:p>
            <a:pPr indent="0" lvl="0" marL="0" rtl="0" algn="l">
              <a:lnSpc>
                <a:spcPct val="90000"/>
              </a:lnSpc>
              <a:spcBef>
                <a:spcPts val="0"/>
              </a:spcBef>
              <a:spcAft>
                <a:spcPts val="0"/>
              </a:spcAft>
              <a:buClr>
                <a:srgbClr val="333333"/>
              </a:buClr>
              <a:buSzPts val="1300"/>
              <a:buNone/>
            </a:pPr>
            <a:r>
              <a:t/>
            </a:r>
            <a:endParaRPr>
              <a:latin typeface="Open Sans"/>
              <a:ea typeface="Open Sans"/>
              <a:cs typeface="Open Sans"/>
              <a:sym typeface="Open Sans"/>
            </a:endParaRPr>
          </a:p>
          <a:p>
            <a:pPr indent="-342900" lvl="0" marL="342900" rtl="0" algn="l">
              <a:lnSpc>
                <a:spcPct val="90000"/>
              </a:lnSpc>
              <a:spcBef>
                <a:spcPts val="0"/>
              </a:spcBef>
              <a:spcAft>
                <a:spcPts val="0"/>
              </a:spcAft>
              <a:buClr>
                <a:srgbClr val="333333"/>
              </a:buClr>
              <a:buSzPts val="1300"/>
              <a:buNone/>
            </a:pPr>
            <a:r>
              <a:rPr lang="en-GB">
                <a:latin typeface="Open Sans"/>
                <a:ea typeface="Open Sans"/>
                <a:cs typeface="Open Sans"/>
                <a:sym typeface="Open Sans"/>
              </a:rPr>
              <a:t>Models should not be used as “black boxes”. </a:t>
            </a:r>
            <a:endParaRPr/>
          </a:p>
          <a:p>
            <a:pPr indent="0" lvl="0" marL="0" rtl="0" algn="l">
              <a:lnSpc>
                <a:spcPct val="90000"/>
              </a:lnSpc>
              <a:spcBef>
                <a:spcPts val="0"/>
              </a:spcBef>
              <a:spcAft>
                <a:spcPts val="0"/>
              </a:spcAft>
              <a:buClr>
                <a:schemeClr val="dk1"/>
              </a:buClr>
              <a:buSzPts val="1300"/>
              <a:buNone/>
            </a:pPr>
            <a:r>
              <a:t/>
            </a:r>
            <a:endParaRPr b="1">
              <a:solidFill>
                <a:srgbClr val="9CC2E5"/>
              </a:solidFill>
            </a:endParaRPr>
          </a:p>
          <a:p>
            <a:pPr indent="0" lvl="0" marL="0" rtl="0" algn="l">
              <a:lnSpc>
                <a:spcPct val="90000"/>
              </a:lnSpc>
              <a:spcBef>
                <a:spcPts val="1000"/>
              </a:spcBef>
              <a:spcAft>
                <a:spcPts val="0"/>
              </a:spcAft>
              <a:buClr>
                <a:srgbClr val="333333"/>
              </a:buClr>
              <a:buSzPts val="1300"/>
              <a:buNone/>
            </a:pPr>
            <a:r>
              <a:t/>
            </a:r>
            <a:endParaRPr b="1">
              <a:solidFill>
                <a:srgbClr val="9CC2E5"/>
              </a:solidFill>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a:solidFill>
                <a:srgbClr val="000000"/>
              </a:solidFill>
            </a:endParaRPr>
          </a:p>
          <a:p>
            <a:pPr indent="-101600" lvl="0" marL="228600" rtl="0" algn="l">
              <a:lnSpc>
                <a:spcPct val="90000"/>
              </a:lnSpc>
              <a:spcBef>
                <a:spcPts val="2000"/>
              </a:spcBef>
              <a:spcAft>
                <a:spcPts val="0"/>
              </a:spcAft>
              <a:buClr>
                <a:schemeClr val="dk1"/>
              </a:buClr>
              <a:buSzPts val="2000"/>
              <a:buFont typeface="Arial"/>
              <a:buNone/>
            </a:pPr>
            <a:r>
              <a:t/>
            </a:r>
            <a:endParaRPr>
              <a:solidFill>
                <a:srgbClr val="000000"/>
              </a:solidFill>
            </a:endParaRPr>
          </a:p>
          <a:p>
            <a:pPr indent="0" lvl="0" marL="0" rtl="0" algn="l">
              <a:lnSpc>
                <a:spcPct val="90000"/>
              </a:lnSpc>
              <a:spcBef>
                <a:spcPts val="2000"/>
              </a:spcBef>
              <a:spcAft>
                <a:spcPts val="0"/>
              </a:spcAft>
              <a:buClr>
                <a:srgbClr val="333333"/>
              </a:buClr>
              <a:buSzPts val="1300"/>
              <a:buNone/>
            </a:pPr>
            <a:r>
              <a:t/>
            </a:r>
            <a:endParaRPr b="1">
              <a:solidFill>
                <a:srgbClr val="9CC2E5"/>
              </a:solidFill>
              <a:latin typeface="Open Sans"/>
              <a:ea typeface="Open Sans"/>
              <a:cs typeface="Open Sans"/>
              <a:sym typeface="Open Sans"/>
            </a:endParaRPr>
          </a:p>
        </p:txBody>
      </p:sp>
      <p:sp>
        <p:nvSpPr>
          <p:cNvPr id="165" name="Google Shape;165;p7"/>
          <p:cNvSpPr txBox="1"/>
          <p:nvPr/>
        </p:nvSpPr>
        <p:spPr>
          <a:xfrm>
            <a:off x="858078" y="107944"/>
            <a:ext cx="10515600" cy="1325562"/>
          </a:xfrm>
          <a:prstGeom prst="rect">
            <a:avLst/>
          </a:prstGeom>
          <a:noFill/>
          <a:ln>
            <a:noFill/>
          </a:ln>
        </p:spPr>
        <p:txBody>
          <a:bodyPr anchorCtr="0" anchor="b" bIns="121900" lIns="121900" spcFirstLastPara="1" rIns="121900" wrap="square" tIns="121900">
            <a:noAutofit/>
          </a:bodyPr>
          <a:lstStyle/>
          <a:p>
            <a:pPr indent="0" lvl="0" marL="0" marR="0" rtl="0" algn="l">
              <a:lnSpc>
                <a:spcPct val="90000"/>
              </a:lnSpc>
              <a:spcBef>
                <a:spcPts val="0"/>
              </a:spcBef>
              <a:spcAft>
                <a:spcPts val="0"/>
              </a:spcAft>
              <a:buNone/>
            </a:pPr>
            <a:r>
              <a:rPr lang="en-GB" sz="4400">
                <a:solidFill>
                  <a:schemeClr val="dk1"/>
                </a:solidFill>
                <a:latin typeface="Open Sans"/>
                <a:ea typeface="Open Sans"/>
                <a:cs typeface="Open Sans"/>
                <a:sym typeface="Open Sans"/>
              </a:rPr>
              <a:t>Lecture 2.1 Energy system models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Graphical user interface, text&#10;&#10;Description automatically generated" id="171" name="Google Shape;171;p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2" name="Google Shape;172;p8"/>
          <p:cNvSpPr txBox="1"/>
          <p:nvPr/>
        </p:nvSpPr>
        <p:spPr>
          <a:xfrm>
            <a:off x="836415" y="178811"/>
            <a:ext cx="102162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2.2 Top-down and bottom-up approaches</a:t>
            </a:r>
            <a:endParaRPr/>
          </a:p>
        </p:txBody>
      </p:sp>
      <p:sp>
        <p:nvSpPr>
          <p:cNvPr id="173" name="Google Shape;173;p8"/>
          <p:cNvSpPr txBox="1"/>
          <p:nvPr>
            <p:ph idx="1" type="body"/>
          </p:nvPr>
        </p:nvSpPr>
        <p:spPr>
          <a:xfrm>
            <a:off x="838200" y="1543671"/>
            <a:ext cx="10498915" cy="46332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33333"/>
              </a:buClr>
              <a:buSzPts val="1700"/>
              <a:buNone/>
            </a:pPr>
            <a:r>
              <a:rPr b="1" lang="en-GB" sz="1700">
                <a:solidFill>
                  <a:srgbClr val="9CC2E5"/>
                </a:solidFill>
                <a:latin typeface="Open Sans"/>
                <a:ea typeface="Open Sans"/>
                <a:cs typeface="Open Sans"/>
                <a:sym typeface="Open Sans"/>
              </a:rPr>
              <a:t>2.2.1. Definitions</a:t>
            </a:r>
            <a:endParaRPr sz="1700">
              <a:solidFill>
                <a:srgbClr val="9CC2E5"/>
              </a:solidFill>
            </a:endParaRPr>
          </a:p>
          <a:p>
            <a:pPr indent="0" lvl="0" marL="0" rtl="0" algn="l">
              <a:lnSpc>
                <a:spcPct val="100000"/>
              </a:lnSpc>
              <a:spcBef>
                <a:spcPts val="1000"/>
              </a:spcBef>
              <a:spcAft>
                <a:spcPts val="0"/>
              </a:spcAft>
              <a:buClr>
                <a:srgbClr val="333333"/>
              </a:buClr>
              <a:buSzPts val="1700"/>
              <a:buNone/>
            </a:pPr>
            <a:r>
              <a:rPr lang="en-GB" sz="1700">
                <a:latin typeface="Open Sans"/>
                <a:ea typeface="Open Sans"/>
                <a:cs typeface="Open Sans"/>
                <a:sym typeface="Open Sans"/>
              </a:rPr>
              <a:t>To conduct energy demand projections, the energy planner can use one of two approaches:</a:t>
            </a:r>
            <a:endParaRPr sz="1700"/>
          </a:p>
          <a:p>
            <a:pPr indent="0" lvl="0" marL="0" rtl="0" algn="l">
              <a:lnSpc>
                <a:spcPct val="100000"/>
              </a:lnSpc>
              <a:spcBef>
                <a:spcPts val="1000"/>
              </a:spcBef>
              <a:spcAft>
                <a:spcPts val="0"/>
              </a:spcAft>
              <a:buClr>
                <a:srgbClr val="333333"/>
              </a:buClr>
              <a:buSzPts val="1700"/>
              <a:buNone/>
            </a:pPr>
            <a:r>
              <a:rPr b="1" lang="en-GB" sz="1700">
                <a:latin typeface="Open Sans"/>
                <a:ea typeface="Open Sans"/>
                <a:cs typeface="Open Sans"/>
                <a:sym typeface="Open Sans"/>
              </a:rPr>
              <a:t>Top-down or aggregated approach </a:t>
            </a:r>
            <a:endParaRPr b="1" sz="1700"/>
          </a:p>
          <a:p>
            <a:pPr indent="0" lvl="0" marL="0" rtl="0" algn="l">
              <a:lnSpc>
                <a:spcPct val="100000"/>
              </a:lnSpc>
              <a:spcBef>
                <a:spcPts val="1000"/>
              </a:spcBef>
              <a:spcAft>
                <a:spcPts val="0"/>
              </a:spcAft>
              <a:buClr>
                <a:srgbClr val="333333"/>
              </a:buClr>
              <a:buSzPts val="1700"/>
              <a:buNone/>
            </a:pPr>
            <a:r>
              <a:rPr lang="en-GB" sz="1700">
                <a:latin typeface="Open Sans"/>
                <a:ea typeface="Open Sans"/>
                <a:cs typeface="Open Sans"/>
                <a:sym typeface="Open Sans"/>
              </a:rPr>
              <a:t>Project the evolution of total energy demand </a:t>
            </a:r>
            <a:endParaRPr sz="1700"/>
          </a:p>
          <a:p>
            <a:pPr indent="-342900" lvl="0" marL="342900" rtl="0" algn="l">
              <a:lnSpc>
                <a:spcPct val="100000"/>
              </a:lnSpc>
              <a:spcBef>
                <a:spcPts val="1000"/>
              </a:spcBef>
              <a:spcAft>
                <a:spcPts val="0"/>
              </a:spcAft>
              <a:buClr>
                <a:srgbClr val="333333"/>
              </a:buClr>
              <a:buSzPts val="1700"/>
              <a:buChar char="•"/>
            </a:pPr>
            <a:r>
              <a:rPr lang="en-GB" sz="1700">
                <a:latin typeface="Open Sans"/>
                <a:ea typeface="Open Sans"/>
                <a:cs typeface="Open Sans"/>
                <a:sym typeface="Open Sans"/>
              </a:rPr>
              <a:t>Historical relations</a:t>
            </a:r>
            <a:endParaRPr sz="1700"/>
          </a:p>
          <a:p>
            <a:pPr indent="-342900" lvl="0" marL="342900" rtl="0" algn="l">
              <a:lnSpc>
                <a:spcPct val="100000"/>
              </a:lnSpc>
              <a:spcBef>
                <a:spcPts val="1000"/>
              </a:spcBef>
              <a:spcAft>
                <a:spcPts val="0"/>
              </a:spcAft>
              <a:buClr>
                <a:srgbClr val="333333"/>
              </a:buClr>
              <a:buSzPts val="1700"/>
              <a:buChar char="•"/>
            </a:pPr>
            <a:r>
              <a:rPr lang="en-GB" sz="1700">
                <a:latin typeface="Open Sans"/>
                <a:ea typeface="Open Sans"/>
                <a:cs typeface="Open Sans"/>
                <a:sym typeface="Open Sans"/>
              </a:rPr>
              <a:t>Time series method, Econometric method</a:t>
            </a:r>
            <a:endParaRPr sz="1700"/>
          </a:p>
          <a:p>
            <a:pPr indent="0" lvl="0" marL="0" rtl="0" algn="l">
              <a:lnSpc>
                <a:spcPct val="100000"/>
              </a:lnSpc>
              <a:spcBef>
                <a:spcPts val="1000"/>
              </a:spcBef>
              <a:spcAft>
                <a:spcPts val="0"/>
              </a:spcAft>
              <a:buClr>
                <a:srgbClr val="333333"/>
              </a:buClr>
              <a:buSzPts val="1700"/>
              <a:buNone/>
            </a:pPr>
            <a:r>
              <a:rPr b="1" lang="en-GB" sz="1700">
                <a:latin typeface="Open Sans"/>
                <a:ea typeface="Open Sans"/>
                <a:cs typeface="Open Sans"/>
                <a:sym typeface="Open Sans"/>
              </a:rPr>
              <a:t>Bottom-up or disaggregated approach (i.e. MAED)</a:t>
            </a:r>
            <a:endParaRPr b="1" sz="1700"/>
          </a:p>
          <a:p>
            <a:pPr indent="-342900" lvl="0" marL="342900" rtl="0" algn="l">
              <a:lnSpc>
                <a:spcPct val="100000"/>
              </a:lnSpc>
              <a:spcBef>
                <a:spcPts val="1000"/>
              </a:spcBef>
              <a:spcAft>
                <a:spcPts val="0"/>
              </a:spcAft>
              <a:buClr>
                <a:srgbClr val="333333"/>
              </a:buClr>
              <a:buSzPts val="1700"/>
              <a:buChar char="•"/>
            </a:pPr>
            <a:r>
              <a:rPr lang="en-GB" sz="1700">
                <a:latin typeface="Open Sans"/>
                <a:ea typeface="Open Sans"/>
                <a:cs typeface="Open Sans"/>
                <a:sym typeface="Open Sans"/>
              </a:rPr>
              <a:t>Project the evolution of the energy use patterns of a society and then deduce the energy demand</a:t>
            </a:r>
            <a:endParaRPr sz="1700"/>
          </a:p>
          <a:p>
            <a:pPr indent="-342900" lvl="0" marL="342900" rtl="0" algn="l">
              <a:lnSpc>
                <a:spcPct val="100000"/>
              </a:lnSpc>
              <a:spcBef>
                <a:spcPts val="1000"/>
              </a:spcBef>
              <a:spcAft>
                <a:spcPts val="0"/>
              </a:spcAft>
              <a:buClr>
                <a:srgbClr val="333333"/>
              </a:buClr>
              <a:buSzPts val="1700"/>
              <a:buChar char="•"/>
            </a:pPr>
            <a:r>
              <a:rPr lang="en-GB" sz="1700">
                <a:latin typeface="Open Sans"/>
                <a:ea typeface="Open Sans"/>
                <a:cs typeface="Open Sans"/>
                <a:sym typeface="Open Sans"/>
              </a:rPr>
              <a:t>End-use method</a:t>
            </a:r>
            <a:endParaRPr sz="1700"/>
          </a:p>
          <a:p>
            <a:pPr indent="-342900" lvl="0" marL="342900" rtl="0" algn="l">
              <a:lnSpc>
                <a:spcPct val="100000"/>
              </a:lnSpc>
              <a:spcBef>
                <a:spcPts val="1000"/>
              </a:spcBef>
              <a:spcAft>
                <a:spcPts val="0"/>
              </a:spcAft>
              <a:buClr>
                <a:srgbClr val="333333"/>
              </a:buClr>
              <a:buSzPts val="1700"/>
              <a:buChar char="•"/>
            </a:pPr>
            <a:r>
              <a:rPr lang="en-GB" sz="1700">
                <a:latin typeface="Open Sans"/>
                <a:ea typeface="Open Sans"/>
                <a:cs typeface="Open Sans"/>
                <a:sym typeface="Open Sans"/>
              </a:rPr>
              <a:t>Starts with each subsectors’ evolution of useful energy demand in order to build the evolution of the total final energy demand </a:t>
            </a:r>
            <a:endParaRPr sz="1700">
              <a:latin typeface="Open Sans"/>
              <a:ea typeface="Open Sans"/>
              <a:cs typeface="Open Sans"/>
              <a:sym typeface="Open Sans"/>
            </a:endParaRPr>
          </a:p>
        </p:txBody>
      </p:sp>
      <p:sp>
        <p:nvSpPr>
          <p:cNvPr id="174" name="Google Shape;174;p8"/>
          <p:cNvSpPr txBox="1"/>
          <p:nvPr/>
        </p:nvSpPr>
        <p:spPr>
          <a:xfrm>
            <a:off x="11775994" y="647425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Graphical user interface, text&#10;&#10;Description automatically generated" id="180" name="Google Shape;180;p9"/>
          <p:cNvPicPr preferRelativeResize="0"/>
          <p:nvPr/>
        </p:nvPicPr>
        <p:blipFill rotWithShape="1">
          <a:blip r:embed="rId3">
            <a:alphaModFix/>
          </a:blip>
          <a:srcRect b="0" l="0" r="0" t="0"/>
          <a:stretch/>
        </p:blipFill>
        <p:spPr>
          <a:xfrm>
            <a:off x="0" y="2992"/>
            <a:ext cx="12192000" cy="6858000"/>
          </a:xfrm>
          <a:prstGeom prst="rect">
            <a:avLst/>
          </a:prstGeom>
          <a:noFill/>
          <a:ln>
            <a:noFill/>
          </a:ln>
        </p:spPr>
      </p:pic>
      <p:sp>
        <p:nvSpPr>
          <p:cNvPr id="181" name="Google Shape;181;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2" name="Google Shape;182;p9"/>
          <p:cNvSpPr/>
          <p:nvPr/>
        </p:nvSpPr>
        <p:spPr>
          <a:xfrm>
            <a:off x="887215" y="1512990"/>
            <a:ext cx="764113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2.2.2. Disaggregating and Aggregating energy demand</a:t>
            </a:r>
            <a:endParaRPr/>
          </a:p>
        </p:txBody>
      </p:sp>
      <p:sp>
        <p:nvSpPr>
          <p:cNvPr id="183" name="Google Shape;183;p9"/>
          <p:cNvSpPr txBox="1"/>
          <p:nvPr/>
        </p:nvSpPr>
        <p:spPr>
          <a:xfrm>
            <a:off x="865322" y="2075910"/>
            <a:ext cx="4920103" cy="496052"/>
          </a:xfrm>
          <a:prstGeom prst="rect">
            <a:avLst/>
          </a:prstGeom>
          <a:noFill/>
          <a:ln>
            <a:noFill/>
          </a:ln>
        </p:spPr>
        <p:txBody>
          <a:bodyPr anchorCtr="0" anchor="t" bIns="45700" lIns="91425" spcFirstLastPara="1" rIns="91425" wrap="square" tIns="45700">
            <a:noAutofit/>
          </a:bodyPr>
          <a:lstStyle/>
          <a:p>
            <a:pPr indent="0" lvl="0" marL="76200" marR="0" rtl="0" algn="l">
              <a:spcBef>
                <a:spcPts val="0"/>
              </a:spcBef>
              <a:spcAft>
                <a:spcPts val="0"/>
              </a:spcAft>
              <a:buNone/>
            </a:pPr>
            <a:r>
              <a:rPr b="1" lang="en-GB" sz="1400">
                <a:solidFill>
                  <a:schemeClr val="dk1"/>
                </a:solidFill>
                <a:latin typeface="Open Sans"/>
                <a:ea typeface="Open Sans"/>
                <a:cs typeface="Open Sans"/>
                <a:sym typeface="Open Sans"/>
              </a:rPr>
              <a:t>Top-down projections are conducted in the aggregate, and must then be  disaggregated by distribution</a:t>
            </a:r>
            <a:endParaRPr sz="1800">
              <a:solidFill>
                <a:schemeClr val="dk1"/>
              </a:solidFill>
              <a:latin typeface="Calibri"/>
              <a:ea typeface="Calibri"/>
              <a:cs typeface="Calibri"/>
              <a:sym typeface="Calibri"/>
            </a:endParaRPr>
          </a:p>
          <a:p>
            <a:pPr indent="0" lvl="0" marL="76200" marR="0" rtl="0" algn="l">
              <a:spcBef>
                <a:spcPts val="0"/>
              </a:spcBef>
              <a:spcAft>
                <a:spcPts val="0"/>
              </a:spcAft>
              <a:buNone/>
            </a:pPr>
            <a:r>
              <a:t/>
            </a:r>
            <a:endParaRPr sz="1400">
              <a:solidFill>
                <a:schemeClr val="dk1"/>
              </a:solidFill>
              <a:latin typeface="Open Sans"/>
              <a:ea typeface="Open Sans"/>
              <a:cs typeface="Open Sans"/>
              <a:sym typeface="Open Sans"/>
            </a:endParaRPr>
          </a:p>
        </p:txBody>
      </p:sp>
      <p:grpSp>
        <p:nvGrpSpPr>
          <p:cNvPr id="184" name="Google Shape;184;p9"/>
          <p:cNvGrpSpPr/>
          <p:nvPr/>
        </p:nvGrpSpPr>
        <p:grpSpPr>
          <a:xfrm>
            <a:off x="1045181" y="2617430"/>
            <a:ext cx="4558040" cy="3600000"/>
            <a:chOff x="1486323" y="1801367"/>
            <a:chExt cx="6880855" cy="3045012"/>
          </a:xfrm>
        </p:grpSpPr>
        <p:grpSp>
          <p:nvGrpSpPr>
            <p:cNvPr id="185" name="Google Shape;185;p9"/>
            <p:cNvGrpSpPr/>
            <p:nvPr/>
          </p:nvGrpSpPr>
          <p:grpSpPr>
            <a:xfrm>
              <a:off x="1486323" y="2406190"/>
              <a:ext cx="1993339" cy="2191648"/>
              <a:chOff x="458956" y="2102915"/>
              <a:chExt cx="2357862" cy="3806261"/>
            </a:xfrm>
          </p:grpSpPr>
          <p:sp>
            <p:nvSpPr>
              <p:cNvPr id="186" name="Google Shape;186;p9"/>
              <p:cNvSpPr/>
              <p:nvPr/>
            </p:nvSpPr>
            <p:spPr>
              <a:xfrm>
                <a:off x="468313" y="2102915"/>
                <a:ext cx="2348505" cy="3806261"/>
              </a:xfrm>
              <a:prstGeom prst="rightArrow">
                <a:avLst>
                  <a:gd fmla="val 50000" name="adj1"/>
                  <a:gd fmla="val 50000" name="adj2"/>
                </a:avLst>
              </a:prstGeom>
              <a:solidFill>
                <a:srgbClr val="DDEA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Open Sans"/>
                  <a:ea typeface="Open Sans"/>
                  <a:cs typeface="Open Sans"/>
                  <a:sym typeface="Open Sans"/>
                </a:endParaRPr>
              </a:p>
            </p:txBody>
          </p:sp>
          <p:sp>
            <p:nvSpPr>
              <p:cNvPr id="187" name="Google Shape;187;p9"/>
              <p:cNvSpPr txBox="1"/>
              <p:nvPr/>
            </p:nvSpPr>
            <p:spPr>
              <a:xfrm>
                <a:off x="458956" y="3663796"/>
                <a:ext cx="2038636" cy="8138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chemeClr val="dk1"/>
                    </a:solidFill>
                    <a:latin typeface="Open Sans"/>
                    <a:ea typeface="Open Sans"/>
                    <a:cs typeface="Open Sans"/>
                    <a:sym typeface="Open Sans"/>
                  </a:rPr>
                  <a:t>Total Electricity Consumption</a:t>
                </a:r>
                <a:r>
                  <a:rPr lang="en-GB" sz="1000">
                    <a:solidFill>
                      <a:srgbClr val="FF0066"/>
                    </a:solidFill>
                    <a:latin typeface="Open Sans"/>
                    <a:ea typeface="Open Sans"/>
                    <a:cs typeface="Open Sans"/>
                    <a:sym typeface="Open Sans"/>
                  </a:rPr>
                  <a:t> 100%</a:t>
                </a:r>
                <a:endParaRPr sz="1800">
                  <a:solidFill>
                    <a:schemeClr val="dk1"/>
                  </a:solidFill>
                  <a:latin typeface="Arial"/>
                  <a:ea typeface="Arial"/>
                  <a:cs typeface="Arial"/>
                  <a:sym typeface="Arial"/>
                </a:endParaRPr>
              </a:p>
            </p:txBody>
          </p:sp>
        </p:grpSp>
        <p:sp>
          <p:nvSpPr>
            <p:cNvPr id="188" name="Google Shape;188;p9"/>
            <p:cNvSpPr/>
            <p:nvPr/>
          </p:nvSpPr>
          <p:spPr>
            <a:xfrm>
              <a:off x="5847008" y="2164260"/>
              <a:ext cx="661809" cy="439092"/>
            </a:xfrm>
            <a:prstGeom prst="rightArrow">
              <a:avLst>
                <a:gd fmla="val 50000" name="adj1"/>
                <a:gd fmla="val 50000" name="adj2"/>
              </a:avLst>
            </a:prstGeom>
            <a:solidFill>
              <a:srgbClr val="9CC2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Open Sans"/>
                <a:ea typeface="Open Sans"/>
                <a:cs typeface="Open Sans"/>
                <a:sym typeface="Open Sans"/>
              </a:endParaRPr>
            </a:p>
          </p:txBody>
        </p:sp>
        <p:sp>
          <p:nvSpPr>
            <p:cNvPr id="189" name="Google Shape;189;p9"/>
            <p:cNvSpPr/>
            <p:nvPr/>
          </p:nvSpPr>
          <p:spPr>
            <a:xfrm>
              <a:off x="5847008" y="3312947"/>
              <a:ext cx="661809" cy="106677"/>
            </a:xfrm>
            <a:prstGeom prst="rightArrow">
              <a:avLst>
                <a:gd fmla="val 50000" name="adj1"/>
                <a:gd fmla="val 50000" name="adj2"/>
              </a:avLst>
            </a:prstGeom>
            <a:solidFill>
              <a:srgbClr val="9CC2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Open Sans"/>
                <a:ea typeface="Open Sans"/>
                <a:cs typeface="Open Sans"/>
                <a:sym typeface="Open Sans"/>
              </a:endParaRPr>
            </a:p>
          </p:txBody>
        </p:sp>
        <p:sp>
          <p:nvSpPr>
            <p:cNvPr id="190" name="Google Shape;190;p9"/>
            <p:cNvSpPr txBox="1"/>
            <p:nvPr/>
          </p:nvSpPr>
          <p:spPr>
            <a:xfrm>
              <a:off x="5396138" y="2563226"/>
              <a:ext cx="1479421" cy="4685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chemeClr val="dk1"/>
                  </a:solidFill>
                  <a:latin typeface="Open Sans"/>
                  <a:ea typeface="Open Sans"/>
                  <a:cs typeface="Open Sans"/>
                  <a:sym typeface="Open Sans"/>
                </a:rPr>
                <a:t>Urban Household </a:t>
              </a:r>
              <a:endParaRPr sz="1000">
                <a:solidFill>
                  <a:schemeClr val="dk1"/>
                </a:solidFill>
                <a:latin typeface="Open Sans"/>
                <a:ea typeface="Open Sans"/>
                <a:cs typeface="Open Sans"/>
                <a:sym typeface="Open Sans"/>
              </a:endParaRPr>
            </a:p>
            <a:p>
              <a:pPr indent="0" lvl="0" marL="0" marR="0" rtl="0" algn="ctr">
                <a:spcBef>
                  <a:spcPts val="0"/>
                </a:spcBef>
                <a:spcAft>
                  <a:spcPts val="0"/>
                </a:spcAft>
                <a:buNone/>
              </a:pPr>
              <a:r>
                <a:rPr lang="en-GB" sz="1000">
                  <a:solidFill>
                    <a:srgbClr val="FF0066"/>
                  </a:solidFill>
                  <a:latin typeface="Open Sans"/>
                  <a:ea typeface="Open Sans"/>
                  <a:cs typeface="Open Sans"/>
                  <a:sym typeface="Open Sans"/>
                </a:rPr>
                <a:t>90%</a:t>
              </a:r>
              <a:endParaRPr/>
            </a:p>
          </p:txBody>
        </p:sp>
        <p:sp>
          <p:nvSpPr>
            <p:cNvPr id="191" name="Google Shape;191;p9"/>
            <p:cNvSpPr txBox="1"/>
            <p:nvPr/>
          </p:nvSpPr>
          <p:spPr>
            <a:xfrm>
              <a:off x="5338067" y="3427329"/>
              <a:ext cx="1596616" cy="4685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chemeClr val="dk1"/>
                  </a:solidFill>
                  <a:latin typeface="Open Sans"/>
                  <a:ea typeface="Open Sans"/>
                  <a:cs typeface="Open Sans"/>
                  <a:sym typeface="Open Sans"/>
                </a:rPr>
                <a:t>Rural Household </a:t>
              </a:r>
              <a:endParaRPr sz="1000">
                <a:solidFill>
                  <a:schemeClr val="dk1"/>
                </a:solidFill>
                <a:latin typeface="Open Sans"/>
                <a:ea typeface="Open Sans"/>
                <a:cs typeface="Open Sans"/>
                <a:sym typeface="Open Sans"/>
              </a:endParaRPr>
            </a:p>
            <a:p>
              <a:pPr indent="0" lvl="0" marL="0" marR="0" rtl="0" algn="ctr">
                <a:spcBef>
                  <a:spcPts val="0"/>
                </a:spcBef>
                <a:spcAft>
                  <a:spcPts val="0"/>
                </a:spcAft>
                <a:buNone/>
              </a:pPr>
              <a:r>
                <a:rPr lang="en-GB" sz="1000">
                  <a:solidFill>
                    <a:srgbClr val="FF0066"/>
                  </a:solidFill>
                  <a:latin typeface="Open Sans"/>
                  <a:ea typeface="Open Sans"/>
                  <a:cs typeface="Open Sans"/>
                  <a:sym typeface="Open Sans"/>
                </a:rPr>
                <a:t>10 %</a:t>
              </a:r>
              <a:endParaRPr/>
            </a:p>
          </p:txBody>
        </p:sp>
        <p:cxnSp>
          <p:nvCxnSpPr>
            <p:cNvPr id="192" name="Google Shape;192;p9"/>
            <p:cNvCxnSpPr>
              <a:stCxn id="193" idx="3"/>
              <a:endCxn id="189" idx="1"/>
            </p:cNvCxnSpPr>
            <p:nvPr/>
          </p:nvCxnSpPr>
          <p:spPr>
            <a:xfrm>
              <a:off x="5081798" y="2385236"/>
              <a:ext cx="765300" cy="981000"/>
            </a:xfrm>
            <a:prstGeom prst="straightConnector1">
              <a:avLst/>
            </a:prstGeom>
            <a:solidFill>
              <a:srgbClr val="9CC2E5"/>
            </a:solidFill>
            <a:ln cap="flat" cmpd="sng" w="9525">
              <a:solidFill>
                <a:schemeClr val="accent1"/>
              </a:solidFill>
              <a:prstDash val="solid"/>
              <a:miter lim="800000"/>
              <a:headEnd len="sm" w="sm" type="none"/>
              <a:tailEnd len="med" w="med" type="triangle"/>
            </a:ln>
          </p:spPr>
        </p:cxnSp>
        <p:sp>
          <p:nvSpPr>
            <p:cNvPr id="194" name="Google Shape;194;p9"/>
            <p:cNvSpPr/>
            <p:nvPr/>
          </p:nvSpPr>
          <p:spPr>
            <a:xfrm>
              <a:off x="7160977" y="1801367"/>
              <a:ext cx="661810" cy="219070"/>
            </a:xfrm>
            <a:prstGeom prst="rightArrow">
              <a:avLst>
                <a:gd fmla="val 50000" name="adj1"/>
                <a:gd fmla="val 50000" name="adj2"/>
              </a:avLst>
            </a:prstGeom>
            <a:solidFill>
              <a:srgbClr val="9CC2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Open Sans"/>
                <a:ea typeface="Open Sans"/>
                <a:cs typeface="Open Sans"/>
                <a:sym typeface="Open Sans"/>
              </a:endParaRPr>
            </a:p>
          </p:txBody>
        </p:sp>
        <p:sp>
          <p:nvSpPr>
            <p:cNvPr id="195" name="Google Shape;195;p9"/>
            <p:cNvSpPr/>
            <p:nvPr/>
          </p:nvSpPr>
          <p:spPr>
            <a:xfrm>
              <a:off x="7160977" y="2301417"/>
              <a:ext cx="661810" cy="164779"/>
            </a:xfrm>
            <a:prstGeom prst="rightArrow">
              <a:avLst>
                <a:gd fmla="val 50000" name="adj1"/>
                <a:gd fmla="val 50000" name="adj2"/>
              </a:avLst>
            </a:prstGeom>
            <a:solidFill>
              <a:srgbClr val="9CC2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Open Sans"/>
                <a:ea typeface="Open Sans"/>
                <a:cs typeface="Open Sans"/>
                <a:sym typeface="Open Sans"/>
              </a:endParaRPr>
            </a:p>
          </p:txBody>
        </p:sp>
        <p:sp>
          <p:nvSpPr>
            <p:cNvPr id="196" name="Google Shape;196;p9"/>
            <p:cNvSpPr/>
            <p:nvPr/>
          </p:nvSpPr>
          <p:spPr>
            <a:xfrm>
              <a:off x="7160977" y="2967198"/>
              <a:ext cx="529448" cy="57149"/>
            </a:xfrm>
            <a:prstGeom prst="rightArrow">
              <a:avLst>
                <a:gd fmla="val 50000" name="adj1"/>
                <a:gd fmla="val 50000" name="adj2"/>
              </a:avLst>
            </a:prstGeom>
            <a:solidFill>
              <a:srgbClr val="9CC2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Open Sans"/>
                <a:ea typeface="Open Sans"/>
                <a:cs typeface="Open Sans"/>
                <a:sym typeface="Open Sans"/>
              </a:endParaRPr>
            </a:p>
          </p:txBody>
        </p:sp>
        <p:sp>
          <p:nvSpPr>
            <p:cNvPr id="197" name="Google Shape;197;p9"/>
            <p:cNvSpPr txBox="1"/>
            <p:nvPr/>
          </p:nvSpPr>
          <p:spPr>
            <a:xfrm>
              <a:off x="6887757" y="1973766"/>
              <a:ext cx="1479421" cy="3384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chemeClr val="dk1"/>
                  </a:solidFill>
                  <a:latin typeface="Open Sans"/>
                  <a:ea typeface="Open Sans"/>
                  <a:cs typeface="Open Sans"/>
                  <a:sym typeface="Open Sans"/>
                </a:rPr>
                <a:t>Appliances</a:t>
              </a:r>
              <a:endParaRPr sz="1800">
                <a:solidFill>
                  <a:schemeClr val="dk1"/>
                </a:solidFill>
                <a:latin typeface="Arial"/>
                <a:ea typeface="Arial"/>
                <a:cs typeface="Arial"/>
                <a:sym typeface="Arial"/>
              </a:endParaRPr>
            </a:p>
            <a:p>
              <a:pPr indent="0" lvl="0" marL="0" marR="0" rtl="0" algn="ctr">
                <a:spcBef>
                  <a:spcPts val="0"/>
                </a:spcBef>
                <a:spcAft>
                  <a:spcPts val="0"/>
                </a:spcAft>
                <a:buNone/>
              </a:pPr>
              <a:r>
                <a:rPr lang="en-GB" sz="1000">
                  <a:solidFill>
                    <a:schemeClr val="dk1"/>
                  </a:solidFill>
                  <a:latin typeface="Open Sans"/>
                  <a:ea typeface="Open Sans"/>
                  <a:cs typeface="Open Sans"/>
                  <a:sym typeface="Open Sans"/>
                </a:rPr>
                <a:t> </a:t>
              </a:r>
              <a:r>
                <a:rPr lang="en-GB" sz="1000">
                  <a:solidFill>
                    <a:srgbClr val="FF0066"/>
                  </a:solidFill>
                  <a:latin typeface="Open Sans"/>
                  <a:ea typeface="Open Sans"/>
                  <a:cs typeface="Open Sans"/>
                  <a:sym typeface="Open Sans"/>
                </a:rPr>
                <a:t>60%</a:t>
              </a:r>
              <a:endParaRPr/>
            </a:p>
          </p:txBody>
        </p:sp>
        <p:sp>
          <p:nvSpPr>
            <p:cNvPr id="198" name="Google Shape;198;p9"/>
            <p:cNvSpPr txBox="1"/>
            <p:nvPr/>
          </p:nvSpPr>
          <p:spPr>
            <a:xfrm>
              <a:off x="6918247" y="2441613"/>
              <a:ext cx="1191256" cy="3384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chemeClr val="dk1"/>
                  </a:solidFill>
                  <a:latin typeface="Open Sans"/>
                  <a:ea typeface="Open Sans"/>
                  <a:cs typeface="Open Sans"/>
                  <a:sym typeface="Open Sans"/>
                </a:rPr>
                <a:t>Lighting</a:t>
              </a:r>
              <a:endParaRPr sz="1800">
                <a:solidFill>
                  <a:schemeClr val="dk1"/>
                </a:solidFill>
                <a:latin typeface="Arial"/>
                <a:ea typeface="Arial"/>
                <a:cs typeface="Arial"/>
                <a:sym typeface="Arial"/>
              </a:endParaRPr>
            </a:p>
            <a:p>
              <a:pPr indent="0" lvl="0" marL="0" marR="0" rtl="0" algn="ctr">
                <a:spcBef>
                  <a:spcPts val="0"/>
                </a:spcBef>
                <a:spcAft>
                  <a:spcPts val="0"/>
                </a:spcAft>
                <a:buNone/>
              </a:pPr>
              <a:r>
                <a:rPr lang="en-GB" sz="1000">
                  <a:solidFill>
                    <a:srgbClr val="FF0066"/>
                  </a:solidFill>
                  <a:latin typeface="Open Sans"/>
                  <a:ea typeface="Open Sans"/>
                  <a:cs typeface="Open Sans"/>
                  <a:sym typeface="Open Sans"/>
                </a:rPr>
                <a:t>30%</a:t>
              </a:r>
              <a:endParaRPr/>
            </a:p>
          </p:txBody>
        </p:sp>
        <p:sp>
          <p:nvSpPr>
            <p:cNvPr id="199" name="Google Shape;199;p9"/>
            <p:cNvSpPr txBox="1"/>
            <p:nvPr/>
          </p:nvSpPr>
          <p:spPr>
            <a:xfrm>
              <a:off x="6683213" y="3021197"/>
              <a:ext cx="1479421" cy="4685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chemeClr val="dk1"/>
                  </a:solidFill>
                  <a:latin typeface="Open Sans"/>
                  <a:ea typeface="Open Sans"/>
                  <a:cs typeface="Open Sans"/>
                  <a:sym typeface="Open Sans"/>
                </a:rPr>
                <a:t>Water Heating</a:t>
              </a:r>
              <a:endParaRPr sz="1800">
                <a:solidFill>
                  <a:schemeClr val="dk1"/>
                </a:solidFill>
                <a:latin typeface="Arial"/>
                <a:ea typeface="Arial"/>
                <a:cs typeface="Arial"/>
                <a:sym typeface="Arial"/>
              </a:endParaRPr>
            </a:p>
            <a:p>
              <a:pPr indent="0" lvl="0" marL="0" marR="0" rtl="0" algn="ctr">
                <a:spcBef>
                  <a:spcPts val="0"/>
                </a:spcBef>
                <a:spcAft>
                  <a:spcPts val="0"/>
                </a:spcAft>
                <a:buNone/>
              </a:pPr>
              <a:r>
                <a:rPr lang="en-GB" sz="1000">
                  <a:solidFill>
                    <a:srgbClr val="FF0066"/>
                  </a:solidFill>
                  <a:latin typeface="Open Sans"/>
                  <a:ea typeface="Open Sans"/>
                  <a:cs typeface="Open Sans"/>
                  <a:sym typeface="Open Sans"/>
                </a:rPr>
                <a:t>10%</a:t>
              </a:r>
              <a:endParaRPr/>
            </a:p>
          </p:txBody>
        </p:sp>
        <p:cxnSp>
          <p:nvCxnSpPr>
            <p:cNvPr id="200" name="Google Shape;200;p9"/>
            <p:cNvCxnSpPr>
              <a:stCxn id="188" idx="3"/>
              <a:endCxn id="194" idx="1"/>
            </p:cNvCxnSpPr>
            <p:nvPr/>
          </p:nvCxnSpPr>
          <p:spPr>
            <a:xfrm flipH="1" rot="10800000">
              <a:off x="6508817" y="1911006"/>
              <a:ext cx="652200" cy="472800"/>
            </a:xfrm>
            <a:prstGeom prst="straightConnector1">
              <a:avLst/>
            </a:prstGeom>
            <a:solidFill>
              <a:srgbClr val="9CC2E5"/>
            </a:solidFill>
            <a:ln cap="flat" cmpd="sng" w="9525">
              <a:solidFill>
                <a:schemeClr val="accent1"/>
              </a:solidFill>
              <a:prstDash val="solid"/>
              <a:miter lim="800000"/>
              <a:headEnd len="sm" w="sm" type="none"/>
              <a:tailEnd len="med" w="med" type="triangle"/>
            </a:ln>
          </p:spPr>
        </p:cxnSp>
        <p:cxnSp>
          <p:nvCxnSpPr>
            <p:cNvPr id="201" name="Google Shape;201;p9"/>
            <p:cNvCxnSpPr>
              <a:stCxn id="188" idx="3"/>
              <a:endCxn id="195" idx="1"/>
            </p:cNvCxnSpPr>
            <p:nvPr/>
          </p:nvCxnSpPr>
          <p:spPr>
            <a:xfrm>
              <a:off x="6508817" y="2383806"/>
              <a:ext cx="652200" cy="0"/>
            </a:xfrm>
            <a:prstGeom prst="straightConnector1">
              <a:avLst/>
            </a:prstGeom>
            <a:solidFill>
              <a:srgbClr val="9CC2E5"/>
            </a:solidFill>
            <a:ln cap="flat" cmpd="sng" w="9525">
              <a:solidFill>
                <a:schemeClr val="accent1"/>
              </a:solidFill>
              <a:prstDash val="solid"/>
              <a:miter lim="800000"/>
              <a:headEnd len="sm" w="sm" type="none"/>
              <a:tailEnd len="med" w="med" type="triangle"/>
            </a:ln>
          </p:spPr>
        </p:cxnSp>
        <p:cxnSp>
          <p:nvCxnSpPr>
            <p:cNvPr id="202" name="Google Shape;202;p9"/>
            <p:cNvCxnSpPr>
              <a:stCxn id="188" idx="3"/>
              <a:endCxn id="196" idx="1"/>
            </p:cNvCxnSpPr>
            <p:nvPr/>
          </p:nvCxnSpPr>
          <p:spPr>
            <a:xfrm>
              <a:off x="6508817" y="2383806"/>
              <a:ext cx="652200" cy="612000"/>
            </a:xfrm>
            <a:prstGeom prst="straightConnector1">
              <a:avLst/>
            </a:prstGeom>
            <a:solidFill>
              <a:srgbClr val="9CC2E5"/>
            </a:solidFill>
            <a:ln cap="flat" cmpd="sng" w="9525">
              <a:solidFill>
                <a:schemeClr val="accent1"/>
              </a:solidFill>
              <a:prstDash val="solid"/>
              <a:miter lim="800000"/>
              <a:headEnd len="sm" w="sm" type="none"/>
              <a:tailEnd len="med" w="med" type="triangle"/>
            </a:ln>
          </p:spPr>
        </p:cxnSp>
        <p:sp>
          <p:nvSpPr>
            <p:cNvPr id="193" name="Google Shape;193;p9"/>
            <p:cNvSpPr/>
            <p:nvPr/>
          </p:nvSpPr>
          <p:spPr>
            <a:xfrm>
              <a:off x="3864343" y="2016627"/>
              <a:ext cx="1217455" cy="737217"/>
            </a:xfrm>
            <a:prstGeom prst="rightArrow">
              <a:avLst>
                <a:gd fmla="val 50000" name="adj1"/>
                <a:gd fmla="val 50000" name="adj2"/>
              </a:avLst>
            </a:prstGeom>
            <a:solidFill>
              <a:srgbClr val="BBD6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Open Sans"/>
                <a:ea typeface="Open Sans"/>
                <a:cs typeface="Open Sans"/>
                <a:sym typeface="Open Sans"/>
              </a:endParaRPr>
            </a:p>
          </p:txBody>
        </p:sp>
        <p:sp>
          <p:nvSpPr>
            <p:cNvPr id="203" name="Google Shape;203;p9"/>
            <p:cNvSpPr/>
            <p:nvPr/>
          </p:nvSpPr>
          <p:spPr>
            <a:xfrm>
              <a:off x="3846419" y="2942434"/>
              <a:ext cx="1596616" cy="1137257"/>
            </a:xfrm>
            <a:prstGeom prst="rightArrow">
              <a:avLst>
                <a:gd fmla="val 50000" name="adj1"/>
                <a:gd fmla="val 50000" name="adj2"/>
              </a:avLst>
            </a:prstGeom>
            <a:solidFill>
              <a:srgbClr val="BBD6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Open Sans"/>
                <a:ea typeface="Open Sans"/>
                <a:cs typeface="Open Sans"/>
                <a:sym typeface="Open Sans"/>
              </a:endParaRPr>
            </a:p>
          </p:txBody>
        </p:sp>
        <p:sp>
          <p:nvSpPr>
            <p:cNvPr id="204" name="Google Shape;204;p9"/>
            <p:cNvSpPr/>
            <p:nvPr/>
          </p:nvSpPr>
          <p:spPr>
            <a:xfrm>
              <a:off x="3846419" y="4306379"/>
              <a:ext cx="727991" cy="540000"/>
            </a:xfrm>
            <a:prstGeom prst="rightArrow">
              <a:avLst>
                <a:gd fmla="val 50000" name="adj1"/>
                <a:gd fmla="val 50000" name="adj2"/>
              </a:avLst>
            </a:prstGeom>
            <a:solidFill>
              <a:srgbClr val="BBD6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Open Sans"/>
                <a:ea typeface="Open Sans"/>
                <a:cs typeface="Open Sans"/>
                <a:sym typeface="Open Sans"/>
              </a:endParaRPr>
            </a:p>
          </p:txBody>
        </p:sp>
        <p:sp>
          <p:nvSpPr>
            <p:cNvPr id="205" name="Google Shape;205;p9"/>
            <p:cNvSpPr txBox="1"/>
            <p:nvPr/>
          </p:nvSpPr>
          <p:spPr>
            <a:xfrm>
              <a:off x="3708543" y="2251745"/>
              <a:ext cx="1444943" cy="3384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chemeClr val="dk1"/>
                  </a:solidFill>
                  <a:latin typeface="Open Sans"/>
                  <a:ea typeface="Open Sans"/>
                  <a:cs typeface="Open Sans"/>
                  <a:sym typeface="Open Sans"/>
                </a:rPr>
                <a:t>Household </a:t>
              </a:r>
              <a:endParaRPr sz="1000">
                <a:solidFill>
                  <a:schemeClr val="dk1"/>
                </a:solidFill>
                <a:latin typeface="Open Sans"/>
                <a:ea typeface="Open Sans"/>
                <a:cs typeface="Open Sans"/>
                <a:sym typeface="Open Sans"/>
              </a:endParaRPr>
            </a:p>
            <a:p>
              <a:pPr indent="0" lvl="0" marL="0" marR="0" rtl="0" algn="ctr">
                <a:spcBef>
                  <a:spcPts val="0"/>
                </a:spcBef>
                <a:spcAft>
                  <a:spcPts val="0"/>
                </a:spcAft>
                <a:buNone/>
              </a:pPr>
              <a:r>
                <a:rPr lang="en-GB" sz="1000">
                  <a:solidFill>
                    <a:srgbClr val="FF0066"/>
                  </a:solidFill>
                  <a:latin typeface="Open Sans"/>
                  <a:ea typeface="Open Sans"/>
                  <a:cs typeface="Open Sans"/>
                  <a:sym typeface="Open Sans"/>
                </a:rPr>
                <a:t>40%</a:t>
              </a:r>
              <a:endParaRPr/>
            </a:p>
          </p:txBody>
        </p:sp>
        <p:sp>
          <p:nvSpPr>
            <p:cNvPr id="206" name="Google Shape;206;p9"/>
            <p:cNvSpPr txBox="1"/>
            <p:nvPr/>
          </p:nvSpPr>
          <p:spPr>
            <a:xfrm>
              <a:off x="3908462" y="3312948"/>
              <a:ext cx="1349810" cy="3384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chemeClr val="dk1"/>
                  </a:solidFill>
                  <a:latin typeface="Open Sans"/>
                  <a:ea typeface="Open Sans"/>
                  <a:cs typeface="Open Sans"/>
                  <a:sym typeface="Open Sans"/>
                </a:rPr>
                <a:t>Industrial </a:t>
              </a:r>
              <a:endParaRPr sz="1000">
                <a:solidFill>
                  <a:schemeClr val="dk1"/>
                </a:solidFill>
                <a:latin typeface="Open Sans"/>
                <a:ea typeface="Open Sans"/>
                <a:cs typeface="Open Sans"/>
                <a:sym typeface="Open Sans"/>
              </a:endParaRPr>
            </a:p>
            <a:p>
              <a:pPr indent="0" lvl="0" marL="0" marR="0" rtl="0" algn="ctr">
                <a:spcBef>
                  <a:spcPts val="0"/>
                </a:spcBef>
                <a:spcAft>
                  <a:spcPts val="0"/>
                </a:spcAft>
                <a:buNone/>
              </a:pPr>
              <a:r>
                <a:rPr lang="en-GB" sz="1000">
                  <a:solidFill>
                    <a:srgbClr val="FF0066"/>
                  </a:solidFill>
                  <a:latin typeface="Open Sans"/>
                  <a:ea typeface="Open Sans"/>
                  <a:cs typeface="Open Sans"/>
                  <a:sym typeface="Open Sans"/>
                </a:rPr>
                <a:t>50%</a:t>
              </a:r>
              <a:endParaRPr/>
            </a:p>
          </p:txBody>
        </p:sp>
        <p:cxnSp>
          <p:nvCxnSpPr>
            <p:cNvPr id="207" name="Google Shape;207;p9"/>
            <p:cNvCxnSpPr>
              <a:stCxn id="186" idx="3"/>
              <a:endCxn id="193" idx="1"/>
            </p:cNvCxnSpPr>
            <p:nvPr/>
          </p:nvCxnSpPr>
          <p:spPr>
            <a:xfrm flipH="1" rot="10800000">
              <a:off x="3479662" y="2385114"/>
              <a:ext cx="384600" cy="1116900"/>
            </a:xfrm>
            <a:prstGeom prst="straightConnector1">
              <a:avLst/>
            </a:prstGeom>
            <a:solidFill>
              <a:srgbClr val="9CC2E5"/>
            </a:solidFill>
            <a:ln cap="flat" cmpd="sng" w="9525">
              <a:solidFill>
                <a:schemeClr val="accent1"/>
              </a:solidFill>
              <a:prstDash val="solid"/>
              <a:miter lim="800000"/>
              <a:headEnd len="sm" w="sm" type="none"/>
              <a:tailEnd len="med" w="med" type="triangle"/>
            </a:ln>
          </p:spPr>
        </p:cxnSp>
        <p:cxnSp>
          <p:nvCxnSpPr>
            <p:cNvPr id="208" name="Google Shape;208;p9"/>
            <p:cNvCxnSpPr>
              <a:stCxn id="186" idx="3"/>
              <a:endCxn id="203" idx="1"/>
            </p:cNvCxnSpPr>
            <p:nvPr/>
          </p:nvCxnSpPr>
          <p:spPr>
            <a:xfrm>
              <a:off x="3479662" y="3502014"/>
              <a:ext cx="366900" cy="9000"/>
            </a:xfrm>
            <a:prstGeom prst="straightConnector1">
              <a:avLst/>
            </a:prstGeom>
            <a:solidFill>
              <a:srgbClr val="9CC2E5"/>
            </a:solidFill>
            <a:ln cap="flat" cmpd="sng" w="9525">
              <a:solidFill>
                <a:schemeClr val="accent1"/>
              </a:solidFill>
              <a:prstDash val="solid"/>
              <a:miter lim="800000"/>
              <a:headEnd len="sm" w="sm" type="none"/>
              <a:tailEnd len="med" w="med" type="triangle"/>
            </a:ln>
          </p:spPr>
        </p:cxnSp>
        <p:cxnSp>
          <p:nvCxnSpPr>
            <p:cNvPr id="209" name="Google Shape;209;p9"/>
            <p:cNvCxnSpPr>
              <a:stCxn id="186" idx="3"/>
              <a:endCxn id="204" idx="1"/>
            </p:cNvCxnSpPr>
            <p:nvPr/>
          </p:nvCxnSpPr>
          <p:spPr>
            <a:xfrm>
              <a:off x="3479662" y="3502014"/>
              <a:ext cx="366900" cy="1074300"/>
            </a:xfrm>
            <a:prstGeom prst="straightConnector1">
              <a:avLst/>
            </a:prstGeom>
            <a:solidFill>
              <a:srgbClr val="9CC2E5"/>
            </a:solidFill>
            <a:ln cap="flat" cmpd="sng" w="9525">
              <a:solidFill>
                <a:schemeClr val="accent1"/>
              </a:solidFill>
              <a:prstDash val="solid"/>
              <a:miter lim="800000"/>
              <a:headEnd len="sm" w="sm" type="none"/>
              <a:tailEnd len="med" w="med" type="triangle"/>
            </a:ln>
          </p:spPr>
        </p:cxnSp>
        <p:sp>
          <p:nvSpPr>
            <p:cNvPr id="210" name="Google Shape;210;p9"/>
            <p:cNvSpPr txBox="1"/>
            <p:nvPr/>
          </p:nvSpPr>
          <p:spPr>
            <a:xfrm>
              <a:off x="4289489" y="4368217"/>
              <a:ext cx="1191258" cy="3384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chemeClr val="dk1"/>
                  </a:solidFill>
                  <a:latin typeface="Open Sans"/>
                  <a:ea typeface="Open Sans"/>
                  <a:cs typeface="Open Sans"/>
                  <a:sym typeface="Open Sans"/>
                </a:rPr>
                <a:t>Others</a:t>
              </a:r>
              <a:endParaRPr sz="1800">
                <a:solidFill>
                  <a:schemeClr val="dk1"/>
                </a:solidFill>
                <a:latin typeface="Arial"/>
                <a:ea typeface="Arial"/>
                <a:cs typeface="Arial"/>
                <a:sym typeface="Arial"/>
              </a:endParaRPr>
            </a:p>
            <a:p>
              <a:pPr indent="0" lvl="0" marL="0" marR="0" rtl="0" algn="ctr">
                <a:spcBef>
                  <a:spcPts val="0"/>
                </a:spcBef>
                <a:spcAft>
                  <a:spcPts val="0"/>
                </a:spcAft>
                <a:buNone/>
              </a:pPr>
              <a:r>
                <a:rPr lang="en-GB" sz="1000">
                  <a:solidFill>
                    <a:srgbClr val="FF0066"/>
                  </a:solidFill>
                  <a:latin typeface="Open Sans"/>
                  <a:ea typeface="Open Sans"/>
                  <a:cs typeface="Open Sans"/>
                  <a:sym typeface="Open Sans"/>
                </a:rPr>
                <a:t>10%</a:t>
              </a:r>
              <a:endParaRPr/>
            </a:p>
          </p:txBody>
        </p:sp>
        <p:cxnSp>
          <p:nvCxnSpPr>
            <p:cNvPr id="211" name="Google Shape;211;p9"/>
            <p:cNvCxnSpPr/>
            <p:nvPr/>
          </p:nvCxnSpPr>
          <p:spPr>
            <a:xfrm>
              <a:off x="5082481" y="2382377"/>
              <a:ext cx="743156" cy="0"/>
            </a:xfrm>
            <a:prstGeom prst="straightConnector1">
              <a:avLst/>
            </a:prstGeom>
            <a:solidFill>
              <a:srgbClr val="9CC2E5"/>
            </a:solidFill>
            <a:ln cap="flat" cmpd="sng" w="9525">
              <a:solidFill>
                <a:schemeClr val="accent1"/>
              </a:solidFill>
              <a:prstDash val="solid"/>
              <a:miter lim="800000"/>
              <a:headEnd len="sm" w="sm" type="none"/>
              <a:tailEnd len="med" w="med" type="triangle"/>
            </a:ln>
          </p:spPr>
        </p:cxnSp>
      </p:grpSp>
      <p:sp>
        <p:nvSpPr>
          <p:cNvPr id="212" name="Google Shape;212;p9"/>
          <p:cNvSpPr/>
          <p:nvPr/>
        </p:nvSpPr>
        <p:spPr>
          <a:xfrm>
            <a:off x="6179731" y="3381055"/>
            <a:ext cx="1063499" cy="2314204"/>
          </a:xfrm>
          <a:prstGeom prst="rect">
            <a:avLst/>
          </a:prstGeom>
          <a:solidFill>
            <a:srgbClr val="DDEAF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100">
              <a:solidFill>
                <a:schemeClr val="dk1"/>
              </a:solidFill>
              <a:latin typeface="Open Sans"/>
              <a:ea typeface="Open Sans"/>
              <a:cs typeface="Open Sans"/>
              <a:sym typeface="Open Sans"/>
            </a:endParaRPr>
          </a:p>
        </p:txBody>
      </p:sp>
      <p:sp>
        <p:nvSpPr>
          <p:cNvPr id="213" name="Google Shape;213;p9"/>
          <p:cNvSpPr/>
          <p:nvPr/>
        </p:nvSpPr>
        <p:spPr>
          <a:xfrm rot="10800000">
            <a:off x="7535770" y="2866283"/>
            <a:ext cx="1070775" cy="874205"/>
          </a:xfrm>
          <a:prstGeom prst="rightArrow">
            <a:avLst>
              <a:gd fmla="val 50000" name="adj1"/>
              <a:gd fmla="val 57263" name="adj2"/>
            </a:avLst>
          </a:prstGeom>
          <a:solidFill>
            <a:srgbClr val="BBD6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9"/>
          <p:cNvSpPr txBox="1"/>
          <p:nvPr/>
        </p:nvSpPr>
        <p:spPr>
          <a:xfrm>
            <a:off x="7786048" y="3084826"/>
            <a:ext cx="820477" cy="43710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Open Sans"/>
              <a:ea typeface="Open Sans"/>
              <a:cs typeface="Open Sans"/>
              <a:sym typeface="Open Sans"/>
            </a:endParaRPr>
          </a:p>
        </p:txBody>
      </p:sp>
      <p:sp>
        <p:nvSpPr>
          <p:cNvPr id="215" name="Google Shape;215;p9"/>
          <p:cNvSpPr/>
          <p:nvPr/>
        </p:nvSpPr>
        <p:spPr>
          <a:xfrm rot="10800000">
            <a:off x="7464224" y="3740488"/>
            <a:ext cx="1407892" cy="1353826"/>
          </a:xfrm>
          <a:prstGeom prst="rightArrow">
            <a:avLst>
              <a:gd fmla="val 50000" name="adj1"/>
              <a:gd fmla="val 50000" name="adj2"/>
            </a:avLst>
          </a:prstGeom>
          <a:solidFill>
            <a:srgbClr val="BBD6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9"/>
          <p:cNvSpPr txBox="1"/>
          <p:nvPr/>
        </p:nvSpPr>
        <p:spPr>
          <a:xfrm>
            <a:off x="7802657" y="4078932"/>
            <a:ext cx="1069435" cy="67691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Open Sans"/>
              <a:ea typeface="Open Sans"/>
              <a:cs typeface="Open Sans"/>
              <a:sym typeface="Open Sans"/>
            </a:endParaRPr>
          </a:p>
        </p:txBody>
      </p:sp>
      <p:sp>
        <p:nvSpPr>
          <p:cNvPr id="217" name="Google Shape;217;p9"/>
          <p:cNvSpPr/>
          <p:nvPr/>
        </p:nvSpPr>
        <p:spPr>
          <a:xfrm rot="10800000">
            <a:off x="7794066" y="5078441"/>
            <a:ext cx="640282" cy="522709"/>
          </a:xfrm>
          <a:prstGeom prst="rightArrow">
            <a:avLst>
              <a:gd fmla="val 50000" name="adj1"/>
              <a:gd fmla="val 42950" name="adj2"/>
            </a:avLst>
          </a:prstGeom>
          <a:solidFill>
            <a:srgbClr val="BBD6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9"/>
          <p:cNvSpPr txBox="1"/>
          <p:nvPr/>
        </p:nvSpPr>
        <p:spPr>
          <a:xfrm>
            <a:off x="7906302" y="5209102"/>
            <a:ext cx="528030" cy="26135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Open Sans"/>
              <a:ea typeface="Open Sans"/>
              <a:cs typeface="Open Sans"/>
              <a:sym typeface="Open Sans"/>
            </a:endParaRPr>
          </a:p>
        </p:txBody>
      </p:sp>
      <p:sp>
        <p:nvSpPr>
          <p:cNvPr id="219" name="Google Shape;219;p9"/>
          <p:cNvSpPr/>
          <p:nvPr/>
        </p:nvSpPr>
        <p:spPr>
          <a:xfrm rot="10800000">
            <a:off x="10435230" y="2610031"/>
            <a:ext cx="582075" cy="260788"/>
          </a:xfrm>
          <a:prstGeom prst="rightArrow">
            <a:avLst>
              <a:gd fmla="val 50000" name="adj1"/>
              <a:gd fmla="val 50000" name="adj2"/>
            </a:avLst>
          </a:prstGeom>
          <a:solidFill>
            <a:srgbClr val="9CC2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9"/>
          <p:cNvSpPr txBox="1"/>
          <p:nvPr/>
        </p:nvSpPr>
        <p:spPr>
          <a:xfrm>
            <a:off x="10500422" y="2675222"/>
            <a:ext cx="516878" cy="13039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Open Sans"/>
              <a:ea typeface="Open Sans"/>
              <a:cs typeface="Open Sans"/>
              <a:sym typeface="Open Sans"/>
            </a:endParaRPr>
          </a:p>
        </p:txBody>
      </p:sp>
      <p:sp>
        <p:nvSpPr>
          <p:cNvPr id="221" name="Google Shape;221;p9"/>
          <p:cNvSpPr/>
          <p:nvPr/>
        </p:nvSpPr>
        <p:spPr>
          <a:xfrm rot="10800000">
            <a:off x="9279569" y="3042031"/>
            <a:ext cx="582075" cy="522709"/>
          </a:xfrm>
          <a:prstGeom prst="rightArrow">
            <a:avLst>
              <a:gd fmla="val 50000" name="adj1"/>
              <a:gd fmla="val 50002" name="adj2"/>
            </a:avLst>
          </a:prstGeom>
          <a:solidFill>
            <a:srgbClr val="9CC2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9"/>
          <p:cNvSpPr txBox="1"/>
          <p:nvPr/>
        </p:nvSpPr>
        <p:spPr>
          <a:xfrm>
            <a:off x="9410232" y="3172702"/>
            <a:ext cx="451393" cy="26135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Open Sans"/>
              <a:ea typeface="Open Sans"/>
              <a:cs typeface="Open Sans"/>
              <a:sym typeface="Open Sans"/>
            </a:endParaRPr>
          </a:p>
        </p:txBody>
      </p:sp>
      <p:sp>
        <p:nvSpPr>
          <p:cNvPr id="223" name="Google Shape;223;p9"/>
          <p:cNvSpPr/>
          <p:nvPr/>
        </p:nvSpPr>
        <p:spPr>
          <a:xfrm rot="10800000">
            <a:off x="9335351" y="4101055"/>
            <a:ext cx="582075" cy="233575"/>
          </a:xfrm>
          <a:prstGeom prst="rightArrow">
            <a:avLst>
              <a:gd fmla="val 50000" name="adj1"/>
              <a:gd fmla="val 27918" name="adj2"/>
            </a:avLst>
          </a:prstGeom>
          <a:solidFill>
            <a:srgbClr val="9CC2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9"/>
          <p:cNvSpPr txBox="1"/>
          <p:nvPr/>
        </p:nvSpPr>
        <p:spPr>
          <a:xfrm>
            <a:off x="9367955" y="4159444"/>
            <a:ext cx="549470" cy="11678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Open Sans"/>
              <a:ea typeface="Open Sans"/>
              <a:cs typeface="Open Sans"/>
              <a:sym typeface="Open Sans"/>
            </a:endParaRPr>
          </a:p>
        </p:txBody>
      </p:sp>
      <p:sp>
        <p:nvSpPr>
          <p:cNvPr id="225" name="Google Shape;225;p9"/>
          <p:cNvSpPr txBox="1"/>
          <p:nvPr/>
        </p:nvSpPr>
        <p:spPr>
          <a:xfrm>
            <a:off x="6139200" y="4069138"/>
            <a:ext cx="111503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chemeClr val="dk1"/>
                </a:solidFill>
                <a:latin typeface="Open Sans"/>
                <a:ea typeface="Open Sans"/>
                <a:cs typeface="Open Sans"/>
                <a:sym typeface="Open Sans"/>
              </a:rPr>
              <a:t>Total </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lang="en-GB" sz="1000">
                <a:solidFill>
                  <a:schemeClr val="dk1"/>
                </a:solidFill>
                <a:latin typeface="Open Sans"/>
                <a:ea typeface="Open Sans"/>
                <a:cs typeface="Open Sans"/>
                <a:sym typeface="Open Sans"/>
              </a:rPr>
              <a:t>Electricity</a:t>
            </a:r>
            <a:endParaRPr/>
          </a:p>
          <a:p>
            <a:pPr indent="0" lvl="0" marL="0" marR="0" rtl="0" algn="ctr">
              <a:spcBef>
                <a:spcPts val="0"/>
              </a:spcBef>
              <a:spcAft>
                <a:spcPts val="0"/>
              </a:spcAft>
              <a:buNone/>
            </a:pPr>
            <a:r>
              <a:rPr lang="en-GB" sz="1000">
                <a:solidFill>
                  <a:schemeClr val="dk1"/>
                </a:solidFill>
                <a:latin typeface="Open Sans"/>
                <a:ea typeface="Open Sans"/>
                <a:cs typeface="Open Sans"/>
                <a:sym typeface="Open Sans"/>
              </a:rPr>
              <a:t>Consumption</a:t>
            </a:r>
            <a:endParaRPr/>
          </a:p>
          <a:p>
            <a:pPr indent="0" lvl="0" marL="0" marR="0" rtl="0" algn="ctr">
              <a:spcBef>
                <a:spcPts val="0"/>
              </a:spcBef>
              <a:spcAft>
                <a:spcPts val="0"/>
              </a:spcAft>
              <a:buNone/>
            </a:pPr>
            <a:r>
              <a:rPr lang="en-GB" sz="1000">
                <a:solidFill>
                  <a:schemeClr val="dk1"/>
                </a:solidFill>
                <a:latin typeface="Open Sans"/>
                <a:ea typeface="Open Sans"/>
                <a:cs typeface="Open Sans"/>
                <a:sym typeface="Open Sans"/>
              </a:rPr>
              <a:t>kWh</a:t>
            </a:r>
            <a:endParaRPr/>
          </a:p>
        </p:txBody>
      </p:sp>
      <p:sp>
        <p:nvSpPr>
          <p:cNvPr id="226" name="Google Shape;226;p9"/>
          <p:cNvSpPr txBox="1"/>
          <p:nvPr/>
        </p:nvSpPr>
        <p:spPr>
          <a:xfrm>
            <a:off x="7555213" y="3034251"/>
            <a:ext cx="117687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chemeClr val="dk1"/>
                </a:solidFill>
                <a:latin typeface="Open Sans"/>
                <a:ea typeface="Open Sans"/>
                <a:cs typeface="Open Sans"/>
                <a:sym typeface="Open Sans"/>
              </a:rPr>
              <a:t>Household Consumption kWh</a:t>
            </a:r>
            <a:endParaRPr sz="1800">
              <a:solidFill>
                <a:schemeClr val="dk1"/>
              </a:solidFill>
              <a:latin typeface="Arial"/>
              <a:ea typeface="Arial"/>
              <a:cs typeface="Arial"/>
              <a:sym typeface="Arial"/>
            </a:endParaRPr>
          </a:p>
        </p:txBody>
      </p:sp>
      <p:sp>
        <p:nvSpPr>
          <p:cNvPr id="227" name="Google Shape;227;p9"/>
          <p:cNvSpPr txBox="1"/>
          <p:nvPr/>
        </p:nvSpPr>
        <p:spPr>
          <a:xfrm>
            <a:off x="7793872" y="4152078"/>
            <a:ext cx="1024544"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chemeClr val="dk1"/>
                </a:solidFill>
                <a:latin typeface="Open Sans"/>
                <a:ea typeface="Open Sans"/>
                <a:cs typeface="Open Sans"/>
                <a:sym typeface="Open Sans"/>
              </a:rPr>
              <a:t>Industrial Consumption, kWh</a:t>
            </a:r>
            <a:endParaRPr sz="1800">
              <a:solidFill>
                <a:schemeClr val="dk1"/>
              </a:solidFill>
              <a:latin typeface="Arial"/>
              <a:ea typeface="Arial"/>
              <a:cs typeface="Arial"/>
              <a:sym typeface="Arial"/>
            </a:endParaRPr>
          </a:p>
        </p:txBody>
      </p:sp>
      <p:sp>
        <p:nvSpPr>
          <p:cNvPr id="228" name="Google Shape;228;p9"/>
          <p:cNvSpPr txBox="1"/>
          <p:nvPr/>
        </p:nvSpPr>
        <p:spPr>
          <a:xfrm>
            <a:off x="8452538" y="5392520"/>
            <a:ext cx="1199314"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Sector Consumption, kWh</a:t>
            </a:r>
            <a:endParaRPr/>
          </a:p>
        </p:txBody>
      </p:sp>
      <p:sp>
        <p:nvSpPr>
          <p:cNvPr id="229" name="Google Shape;229;p9"/>
          <p:cNvSpPr/>
          <p:nvPr/>
        </p:nvSpPr>
        <p:spPr>
          <a:xfrm rot="10800000">
            <a:off x="10435230" y="3205306"/>
            <a:ext cx="582075" cy="196158"/>
          </a:xfrm>
          <a:prstGeom prst="rightArrow">
            <a:avLst>
              <a:gd fmla="val 50000" name="adj1"/>
              <a:gd fmla="val 50006" name="adj2"/>
            </a:avLst>
          </a:prstGeom>
          <a:solidFill>
            <a:srgbClr val="9CC2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9"/>
          <p:cNvSpPr txBox="1"/>
          <p:nvPr/>
        </p:nvSpPr>
        <p:spPr>
          <a:xfrm>
            <a:off x="10484270" y="3254340"/>
            <a:ext cx="533030" cy="9807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Open Sans"/>
              <a:ea typeface="Open Sans"/>
              <a:cs typeface="Open Sans"/>
              <a:sym typeface="Open Sans"/>
            </a:endParaRPr>
          </a:p>
        </p:txBody>
      </p:sp>
      <p:sp>
        <p:nvSpPr>
          <p:cNvPr id="231" name="Google Shape;231;p9"/>
          <p:cNvSpPr/>
          <p:nvPr/>
        </p:nvSpPr>
        <p:spPr>
          <a:xfrm rot="10800000">
            <a:off x="10435230" y="3997874"/>
            <a:ext cx="465660" cy="65763"/>
          </a:xfrm>
          <a:prstGeom prst="rightArrow">
            <a:avLst>
              <a:gd fmla="val 50000" name="adj1"/>
              <a:gd fmla="val 49992" name="adj2"/>
            </a:avLst>
          </a:prstGeom>
          <a:solidFill>
            <a:srgbClr val="9CC2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9"/>
          <p:cNvSpPr txBox="1"/>
          <p:nvPr/>
        </p:nvSpPr>
        <p:spPr>
          <a:xfrm>
            <a:off x="10451663" y="4014291"/>
            <a:ext cx="449222" cy="3288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Open Sans"/>
              <a:ea typeface="Open Sans"/>
              <a:cs typeface="Open Sans"/>
              <a:sym typeface="Open Sans"/>
            </a:endParaRPr>
          </a:p>
        </p:txBody>
      </p:sp>
      <p:sp>
        <p:nvSpPr>
          <p:cNvPr id="233" name="Google Shape;233;p9"/>
          <p:cNvSpPr txBox="1"/>
          <p:nvPr/>
        </p:nvSpPr>
        <p:spPr>
          <a:xfrm>
            <a:off x="8848374" y="2577965"/>
            <a:ext cx="1467005"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chemeClr val="dk1"/>
                </a:solidFill>
                <a:latin typeface="Open Sans"/>
                <a:ea typeface="Open Sans"/>
                <a:cs typeface="Open Sans"/>
                <a:sym typeface="Open Sans"/>
              </a:rPr>
              <a:t>Urban Household Consumption, </a:t>
            </a:r>
            <a:br>
              <a:rPr lang="en-GB" sz="1000">
                <a:solidFill>
                  <a:schemeClr val="dk1"/>
                </a:solidFill>
                <a:latin typeface="Open Sans"/>
                <a:ea typeface="Open Sans"/>
                <a:cs typeface="Open Sans"/>
                <a:sym typeface="Open Sans"/>
              </a:rPr>
            </a:br>
            <a:r>
              <a:rPr lang="en-GB" sz="1000">
                <a:solidFill>
                  <a:schemeClr val="dk1"/>
                </a:solidFill>
                <a:latin typeface="Open Sans"/>
                <a:ea typeface="Open Sans"/>
                <a:cs typeface="Open Sans"/>
                <a:sym typeface="Open Sans"/>
              </a:rPr>
              <a:t>kWh,</a:t>
            </a:r>
            <a:endParaRPr sz="1000">
              <a:solidFill>
                <a:schemeClr val="dk1"/>
              </a:solidFill>
              <a:latin typeface="Open Sans"/>
              <a:ea typeface="Open Sans"/>
              <a:cs typeface="Open Sans"/>
              <a:sym typeface="Open Sans"/>
            </a:endParaRPr>
          </a:p>
        </p:txBody>
      </p:sp>
      <p:sp>
        <p:nvSpPr>
          <p:cNvPr id="234" name="Google Shape;234;p9"/>
          <p:cNvSpPr txBox="1"/>
          <p:nvPr/>
        </p:nvSpPr>
        <p:spPr>
          <a:xfrm>
            <a:off x="9046154" y="4297132"/>
            <a:ext cx="1277695"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00">
                <a:solidFill>
                  <a:schemeClr val="dk1"/>
                </a:solidFill>
                <a:latin typeface="Open Sans"/>
                <a:ea typeface="Open Sans"/>
                <a:cs typeface="Open Sans"/>
                <a:sym typeface="Open Sans"/>
              </a:rPr>
              <a:t>Rural Household Consumption, kWh</a:t>
            </a:r>
            <a:endParaRPr/>
          </a:p>
        </p:txBody>
      </p:sp>
      <p:sp>
        <p:nvSpPr>
          <p:cNvPr id="235" name="Google Shape;235;p9"/>
          <p:cNvSpPr txBox="1"/>
          <p:nvPr/>
        </p:nvSpPr>
        <p:spPr>
          <a:xfrm>
            <a:off x="10425528" y="2825720"/>
            <a:ext cx="104773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Appliances, kWh</a:t>
            </a:r>
            <a:endParaRPr/>
          </a:p>
        </p:txBody>
      </p:sp>
      <p:sp>
        <p:nvSpPr>
          <p:cNvPr id="236" name="Google Shape;236;p9"/>
          <p:cNvSpPr txBox="1"/>
          <p:nvPr/>
        </p:nvSpPr>
        <p:spPr>
          <a:xfrm>
            <a:off x="10425527" y="3383306"/>
            <a:ext cx="104773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1000">
                <a:solidFill>
                  <a:schemeClr val="dk1"/>
                </a:solidFill>
                <a:latin typeface="Open Sans"/>
                <a:ea typeface="Open Sans"/>
                <a:cs typeface="Open Sans"/>
                <a:sym typeface="Open Sans"/>
              </a:rPr>
              <a:t>Lighting, </a:t>
            </a:r>
            <a:endParaRPr b="0" sz="1000">
              <a:solidFill>
                <a:schemeClr val="dk1"/>
              </a:solidFill>
              <a:latin typeface="Open Sans"/>
              <a:ea typeface="Open Sans"/>
              <a:cs typeface="Open Sans"/>
              <a:sym typeface="Open Sans"/>
            </a:endParaRPr>
          </a:p>
          <a:p>
            <a:pPr indent="0" lvl="0" marL="0" marR="0" rtl="0" algn="l">
              <a:spcBef>
                <a:spcPts val="0"/>
              </a:spcBef>
              <a:spcAft>
                <a:spcPts val="0"/>
              </a:spcAft>
              <a:buNone/>
            </a:pPr>
            <a:r>
              <a:rPr b="0" lang="en-GB" sz="1000">
                <a:solidFill>
                  <a:schemeClr val="dk1"/>
                </a:solidFill>
                <a:latin typeface="Open Sans"/>
                <a:ea typeface="Open Sans"/>
                <a:cs typeface="Open Sans"/>
                <a:sym typeface="Open Sans"/>
              </a:rPr>
              <a:t>kWh</a:t>
            </a:r>
            <a:endParaRPr/>
          </a:p>
        </p:txBody>
      </p:sp>
      <p:sp>
        <p:nvSpPr>
          <p:cNvPr id="237" name="Google Shape;237;p9"/>
          <p:cNvSpPr txBox="1"/>
          <p:nvPr/>
        </p:nvSpPr>
        <p:spPr>
          <a:xfrm>
            <a:off x="10420079" y="4065443"/>
            <a:ext cx="118209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Water Heating, kWh</a:t>
            </a:r>
            <a:endParaRPr/>
          </a:p>
        </p:txBody>
      </p:sp>
      <p:cxnSp>
        <p:nvCxnSpPr>
          <p:cNvPr id="238" name="Google Shape;238;p9"/>
          <p:cNvCxnSpPr>
            <a:stCxn id="223" idx="3"/>
            <a:endCxn id="213" idx="1"/>
          </p:cNvCxnSpPr>
          <p:nvPr/>
        </p:nvCxnSpPr>
        <p:spPr>
          <a:xfrm rot="10800000">
            <a:off x="8606651" y="3303443"/>
            <a:ext cx="728700" cy="914400"/>
          </a:xfrm>
          <a:prstGeom prst="straightConnector1">
            <a:avLst/>
          </a:prstGeom>
          <a:noFill/>
          <a:ln cap="flat" cmpd="sng" w="9525">
            <a:solidFill>
              <a:srgbClr val="575757"/>
            </a:solidFill>
            <a:prstDash val="solid"/>
            <a:round/>
            <a:headEnd len="med" w="med" type="none"/>
            <a:tailEnd len="med" w="med" type="triangle"/>
          </a:ln>
        </p:spPr>
      </p:cxnSp>
      <p:cxnSp>
        <p:nvCxnSpPr>
          <p:cNvPr id="239" name="Google Shape;239;p9"/>
          <p:cNvCxnSpPr>
            <a:stCxn id="215" idx="3"/>
          </p:cNvCxnSpPr>
          <p:nvPr/>
        </p:nvCxnSpPr>
        <p:spPr>
          <a:xfrm rot="10800000">
            <a:off x="7244624" y="4413501"/>
            <a:ext cx="219600" cy="3900"/>
          </a:xfrm>
          <a:prstGeom prst="straightConnector1">
            <a:avLst/>
          </a:prstGeom>
          <a:noFill/>
          <a:ln cap="flat" cmpd="sng" w="9525">
            <a:solidFill>
              <a:srgbClr val="575757"/>
            </a:solidFill>
            <a:prstDash val="solid"/>
            <a:round/>
            <a:headEnd len="med" w="med" type="none"/>
            <a:tailEnd len="med" w="med" type="triangle"/>
          </a:ln>
        </p:spPr>
      </p:cxnSp>
      <p:cxnSp>
        <p:nvCxnSpPr>
          <p:cNvPr id="240" name="Google Shape;240;p9"/>
          <p:cNvCxnSpPr>
            <a:stCxn id="217" idx="3"/>
          </p:cNvCxnSpPr>
          <p:nvPr/>
        </p:nvCxnSpPr>
        <p:spPr>
          <a:xfrm rot="10800000">
            <a:off x="7253166" y="4820496"/>
            <a:ext cx="540900" cy="519300"/>
          </a:xfrm>
          <a:prstGeom prst="straightConnector1">
            <a:avLst/>
          </a:prstGeom>
          <a:noFill/>
          <a:ln cap="flat" cmpd="sng" w="9525">
            <a:solidFill>
              <a:srgbClr val="575757"/>
            </a:solidFill>
            <a:prstDash val="solid"/>
            <a:round/>
            <a:headEnd len="med" w="med" type="none"/>
            <a:tailEnd len="med" w="med" type="triangle"/>
          </a:ln>
        </p:spPr>
      </p:cxnSp>
      <p:cxnSp>
        <p:nvCxnSpPr>
          <p:cNvPr id="241" name="Google Shape;241;p9"/>
          <p:cNvCxnSpPr>
            <a:stCxn id="221" idx="3"/>
          </p:cNvCxnSpPr>
          <p:nvPr/>
        </p:nvCxnSpPr>
        <p:spPr>
          <a:xfrm rot="10800000">
            <a:off x="8629469" y="3277286"/>
            <a:ext cx="650100" cy="26100"/>
          </a:xfrm>
          <a:prstGeom prst="straightConnector1">
            <a:avLst/>
          </a:prstGeom>
          <a:noFill/>
          <a:ln cap="flat" cmpd="sng" w="9525">
            <a:solidFill>
              <a:srgbClr val="575757"/>
            </a:solidFill>
            <a:prstDash val="solid"/>
            <a:round/>
            <a:headEnd len="med" w="med" type="none"/>
            <a:tailEnd len="med" w="med" type="triangle"/>
          </a:ln>
        </p:spPr>
      </p:cxnSp>
      <p:cxnSp>
        <p:nvCxnSpPr>
          <p:cNvPr id="242" name="Google Shape;242;p9"/>
          <p:cNvCxnSpPr>
            <a:stCxn id="213" idx="3"/>
          </p:cNvCxnSpPr>
          <p:nvPr/>
        </p:nvCxnSpPr>
        <p:spPr>
          <a:xfrm flipH="1">
            <a:off x="7253170" y="3303386"/>
            <a:ext cx="282600" cy="231300"/>
          </a:xfrm>
          <a:prstGeom prst="straightConnector1">
            <a:avLst/>
          </a:prstGeom>
          <a:solidFill>
            <a:srgbClr val="9CC2E5"/>
          </a:solidFill>
          <a:ln cap="flat" cmpd="sng" w="9525">
            <a:solidFill>
              <a:srgbClr val="575757"/>
            </a:solidFill>
            <a:prstDash val="solid"/>
            <a:miter lim="800000"/>
            <a:headEnd len="sm" w="sm" type="none"/>
            <a:tailEnd len="med" w="med" type="triangle"/>
          </a:ln>
        </p:spPr>
      </p:cxnSp>
      <p:cxnSp>
        <p:nvCxnSpPr>
          <p:cNvPr id="243" name="Google Shape;243;p9"/>
          <p:cNvCxnSpPr>
            <a:stCxn id="229" idx="3"/>
          </p:cNvCxnSpPr>
          <p:nvPr/>
        </p:nvCxnSpPr>
        <p:spPr>
          <a:xfrm flipH="1">
            <a:off x="9939330" y="3303385"/>
            <a:ext cx="495900" cy="600"/>
          </a:xfrm>
          <a:prstGeom prst="straightConnector1">
            <a:avLst/>
          </a:prstGeom>
          <a:noFill/>
          <a:ln cap="flat" cmpd="sng" w="9525">
            <a:solidFill>
              <a:srgbClr val="575757"/>
            </a:solidFill>
            <a:prstDash val="solid"/>
            <a:round/>
            <a:headEnd len="med" w="med" type="none"/>
            <a:tailEnd len="med" w="med" type="triangle"/>
          </a:ln>
        </p:spPr>
      </p:cxnSp>
      <p:cxnSp>
        <p:nvCxnSpPr>
          <p:cNvPr id="244" name="Google Shape;244;p9"/>
          <p:cNvCxnSpPr>
            <a:stCxn id="231" idx="3"/>
          </p:cNvCxnSpPr>
          <p:nvPr/>
        </p:nvCxnSpPr>
        <p:spPr>
          <a:xfrm rot="10800000">
            <a:off x="9948930" y="3329956"/>
            <a:ext cx="486300" cy="700800"/>
          </a:xfrm>
          <a:prstGeom prst="straightConnector1">
            <a:avLst/>
          </a:prstGeom>
          <a:noFill/>
          <a:ln cap="flat" cmpd="sng" w="9525">
            <a:solidFill>
              <a:srgbClr val="575757"/>
            </a:solidFill>
            <a:prstDash val="solid"/>
            <a:round/>
            <a:headEnd len="med" w="med" type="none"/>
            <a:tailEnd len="med" w="med" type="triangle"/>
          </a:ln>
        </p:spPr>
      </p:cxnSp>
      <p:sp>
        <p:nvSpPr>
          <p:cNvPr id="245" name="Google Shape;245;p9"/>
          <p:cNvSpPr txBox="1"/>
          <p:nvPr/>
        </p:nvSpPr>
        <p:spPr>
          <a:xfrm>
            <a:off x="7863832" y="5217030"/>
            <a:ext cx="104773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Others</a:t>
            </a:r>
            <a:endParaRPr/>
          </a:p>
        </p:txBody>
      </p:sp>
      <p:sp>
        <p:nvSpPr>
          <p:cNvPr id="246" name="Google Shape;246;p9"/>
          <p:cNvSpPr/>
          <p:nvPr/>
        </p:nvSpPr>
        <p:spPr>
          <a:xfrm rot="10800000">
            <a:off x="10458270" y="4563669"/>
            <a:ext cx="582075" cy="196158"/>
          </a:xfrm>
          <a:prstGeom prst="rightArrow">
            <a:avLst>
              <a:gd fmla="val 50000" name="adj1"/>
              <a:gd fmla="val 50006" name="adj2"/>
            </a:avLst>
          </a:prstGeom>
          <a:solidFill>
            <a:srgbClr val="9CC2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9"/>
          <p:cNvSpPr txBox="1"/>
          <p:nvPr/>
        </p:nvSpPr>
        <p:spPr>
          <a:xfrm>
            <a:off x="10507295" y="4612689"/>
            <a:ext cx="533030" cy="9807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Open Sans"/>
              <a:ea typeface="Open Sans"/>
              <a:cs typeface="Open Sans"/>
              <a:sym typeface="Open Sans"/>
            </a:endParaRPr>
          </a:p>
        </p:txBody>
      </p:sp>
      <p:sp>
        <p:nvSpPr>
          <p:cNvPr id="248" name="Google Shape;248;p9"/>
          <p:cNvSpPr txBox="1"/>
          <p:nvPr/>
        </p:nvSpPr>
        <p:spPr>
          <a:xfrm>
            <a:off x="10421419" y="4728775"/>
            <a:ext cx="118209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Cooking, </a:t>
            </a:r>
            <a:endParaRPr sz="10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1000">
                <a:solidFill>
                  <a:schemeClr val="dk1"/>
                </a:solidFill>
                <a:latin typeface="Open Sans"/>
                <a:ea typeface="Open Sans"/>
                <a:cs typeface="Open Sans"/>
                <a:sym typeface="Open Sans"/>
              </a:rPr>
              <a:t>kWh</a:t>
            </a:r>
            <a:endParaRPr/>
          </a:p>
        </p:txBody>
      </p:sp>
      <p:cxnSp>
        <p:nvCxnSpPr>
          <p:cNvPr id="249" name="Google Shape;249;p9"/>
          <p:cNvCxnSpPr/>
          <p:nvPr/>
        </p:nvCxnSpPr>
        <p:spPr>
          <a:xfrm rot="10800000">
            <a:off x="9917426" y="3453622"/>
            <a:ext cx="531143" cy="1208693"/>
          </a:xfrm>
          <a:prstGeom prst="straightConnector1">
            <a:avLst/>
          </a:prstGeom>
          <a:noFill/>
          <a:ln cap="flat" cmpd="sng" w="9525">
            <a:solidFill>
              <a:srgbClr val="575757"/>
            </a:solidFill>
            <a:prstDash val="solid"/>
            <a:round/>
            <a:headEnd len="med" w="med" type="none"/>
            <a:tailEnd len="med" w="med" type="triangle"/>
          </a:ln>
        </p:spPr>
      </p:cxnSp>
      <p:sp>
        <p:nvSpPr>
          <p:cNvPr id="250" name="Google Shape;250;p9"/>
          <p:cNvSpPr/>
          <p:nvPr/>
        </p:nvSpPr>
        <p:spPr>
          <a:xfrm rot="10800000">
            <a:off x="7794066" y="5687323"/>
            <a:ext cx="640282" cy="522708"/>
          </a:xfrm>
          <a:prstGeom prst="rightArrow">
            <a:avLst>
              <a:gd fmla="val 50000" name="adj1"/>
              <a:gd fmla="val 42950" name="adj2"/>
            </a:avLst>
          </a:prstGeom>
          <a:solidFill>
            <a:srgbClr val="BBD6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9"/>
          <p:cNvSpPr txBox="1"/>
          <p:nvPr/>
        </p:nvSpPr>
        <p:spPr>
          <a:xfrm>
            <a:off x="7906302" y="5817977"/>
            <a:ext cx="528030" cy="26135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100">
              <a:solidFill>
                <a:schemeClr val="lt1"/>
              </a:solidFill>
              <a:latin typeface="Open Sans"/>
              <a:ea typeface="Open Sans"/>
              <a:cs typeface="Open Sans"/>
              <a:sym typeface="Open Sans"/>
            </a:endParaRPr>
          </a:p>
        </p:txBody>
      </p:sp>
      <p:cxnSp>
        <p:nvCxnSpPr>
          <p:cNvPr id="252" name="Google Shape;252;p9"/>
          <p:cNvCxnSpPr/>
          <p:nvPr/>
        </p:nvCxnSpPr>
        <p:spPr>
          <a:xfrm rot="10800000">
            <a:off x="7244732" y="5386850"/>
            <a:ext cx="540845" cy="519307"/>
          </a:xfrm>
          <a:prstGeom prst="straightConnector1">
            <a:avLst/>
          </a:prstGeom>
          <a:noFill/>
          <a:ln cap="flat" cmpd="sng" w="9525">
            <a:solidFill>
              <a:srgbClr val="575757"/>
            </a:solidFill>
            <a:prstDash val="solid"/>
            <a:round/>
            <a:headEnd len="med" w="med" type="none"/>
            <a:tailEnd len="med" w="med" type="triangle"/>
          </a:ln>
        </p:spPr>
      </p:cxnSp>
      <p:sp>
        <p:nvSpPr>
          <p:cNvPr id="253" name="Google Shape;253;p9"/>
          <p:cNvSpPr txBox="1"/>
          <p:nvPr/>
        </p:nvSpPr>
        <p:spPr>
          <a:xfrm>
            <a:off x="7876653" y="5818586"/>
            <a:ext cx="104773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Open Sans"/>
                <a:ea typeface="Open Sans"/>
                <a:cs typeface="Open Sans"/>
                <a:sym typeface="Open Sans"/>
              </a:rPr>
              <a:t>Others</a:t>
            </a:r>
            <a:endParaRPr/>
          </a:p>
        </p:txBody>
      </p:sp>
      <p:cxnSp>
        <p:nvCxnSpPr>
          <p:cNvPr id="254" name="Google Shape;254;p9"/>
          <p:cNvCxnSpPr>
            <a:stCxn id="219" idx="3"/>
          </p:cNvCxnSpPr>
          <p:nvPr/>
        </p:nvCxnSpPr>
        <p:spPr>
          <a:xfrm flipH="1">
            <a:off x="9939330" y="2740425"/>
            <a:ext cx="495900" cy="425100"/>
          </a:xfrm>
          <a:prstGeom prst="straightConnector1">
            <a:avLst/>
          </a:prstGeom>
          <a:noFill/>
          <a:ln cap="flat" cmpd="sng" w="9525">
            <a:solidFill>
              <a:srgbClr val="575757"/>
            </a:solidFill>
            <a:prstDash val="solid"/>
            <a:round/>
            <a:headEnd len="med" w="med" type="none"/>
            <a:tailEnd len="med" w="med" type="triangle"/>
          </a:ln>
        </p:spPr>
      </p:cxnSp>
      <p:sp>
        <p:nvSpPr>
          <p:cNvPr id="255" name="Google Shape;255;p9"/>
          <p:cNvSpPr/>
          <p:nvPr/>
        </p:nvSpPr>
        <p:spPr>
          <a:xfrm>
            <a:off x="6191857" y="2075931"/>
            <a:ext cx="5061268" cy="477658"/>
          </a:xfrm>
          <a:prstGeom prst="rect">
            <a:avLst/>
          </a:prstGeom>
          <a:noFill/>
          <a:ln>
            <a:noFill/>
          </a:ln>
        </p:spPr>
        <p:txBody>
          <a:bodyPr anchorCtr="0" anchor="t" bIns="45700" lIns="91425" spcFirstLastPara="1" rIns="91425" wrap="square" tIns="45700">
            <a:noAutofit/>
          </a:bodyPr>
          <a:lstStyle/>
          <a:p>
            <a:pPr indent="0" lvl="0" marL="76200" marR="0" rtl="0" algn="l">
              <a:lnSpc>
                <a:spcPct val="90000"/>
              </a:lnSpc>
              <a:spcBef>
                <a:spcPts val="0"/>
              </a:spcBef>
              <a:spcAft>
                <a:spcPts val="0"/>
              </a:spcAft>
              <a:buNone/>
            </a:pPr>
            <a:r>
              <a:rPr b="1" lang="en-GB" sz="1400">
                <a:solidFill>
                  <a:schemeClr val="dk1"/>
                </a:solidFill>
                <a:latin typeface="Open Sans"/>
                <a:ea typeface="Open Sans"/>
                <a:cs typeface="Open Sans"/>
                <a:sym typeface="Open Sans"/>
              </a:rPr>
              <a:t>Bottom-up projections start from the details of energy use and must then be aggregated</a:t>
            </a:r>
            <a:endParaRPr b="1" sz="1400">
              <a:solidFill>
                <a:schemeClr val="dk1"/>
              </a:solidFill>
              <a:latin typeface="Open Sans"/>
              <a:ea typeface="Open Sans"/>
              <a:cs typeface="Open Sans"/>
              <a:sym typeface="Open Sans"/>
            </a:endParaRPr>
          </a:p>
        </p:txBody>
      </p:sp>
      <p:sp>
        <p:nvSpPr>
          <p:cNvPr id="256" name="Google Shape;256;p9"/>
          <p:cNvSpPr txBox="1"/>
          <p:nvPr/>
        </p:nvSpPr>
        <p:spPr>
          <a:xfrm>
            <a:off x="836415" y="178811"/>
            <a:ext cx="1021621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2.2 Top-down and bottom-up approaches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