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2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12192000" cy="6858000"/>
  <p:notesSz cx="6858000" cy="9144000"/>
  <p:embeddedFontLst>
    <p:embeddedFont>
      <p:font typeface="Open Sans" panose="020B0606030504020204" pitchFamily="34" charset="0"/>
      <p:regular r:id="rId28"/>
      <p:bold r:id="rId29"/>
      <p:italic r:id="rId30"/>
      <p:boldItalic r:id="rId31"/>
    </p:embeddedFont>
    <p:embeddedFont>
      <p:font typeface="Open Sans ExtraBold" panose="020B0606030504020204" pitchFamily="34" charset="0"/>
      <p:bold r:id="rId32"/>
      <p:italic r:id="rId33"/>
      <p:boldItalic r:id="rId34"/>
    </p:embeddedFont>
    <p:embeddedFont>
      <p:font typeface="Open Sans SemiBold" panose="020B0606030504020204" pitchFamily="34" charset="0"/>
      <p:regular r:id="rId35"/>
      <p:bold r:id="rId36"/>
      <p:italic r:id="rId37"/>
      <p:boldItalic r:id="rId38"/>
    </p:embeddedFont>
    <p:embeddedFont>
      <p:font typeface="Quattrocento Sans" panose="020B0502050000020003"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QCMIctD3d0fFsK+rY4jdxA==" hashData="MAPycjLFW218srnjZ+VmE4uUiVGcs1vl4ixXpSEBElx0OlHxuZJqmSFuBA3219261fm3vJ8/izNoaHire8bhZw=="/>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hJXwIhHk+D++RG8uXIeasWNn96t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F20735F-D9BC-43E9-A959-E491AC437D54}">
  <a:tblStyle styleId="{EF20735F-D9BC-43E9-A959-E491AC437D5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81"/>
  </p:normalViewPr>
  <p:slideViewPr>
    <p:cSldViewPr snapToGrid="0">
      <p:cViewPr varScale="1">
        <p:scale>
          <a:sx n="116" d="100"/>
          <a:sy n="116" d="100"/>
        </p:scale>
        <p:origin x="65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14.fntdata"/></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791a7ca12165b999/Documents/_Shared/1%20Country%20Projects/14%20Ethiopia/6%20Workshops/Workshop%204%20(Aug%5eJ%202020)/Presentations/figures/emissions_reforestation.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791a7ca12165b999/Documents/_Shared/1%20Country%20Projects/14%20Ethiopia/6%20Workshops/Workshop%204%20(Aug%5eJ%202020)/Presentations/figures/energy_use.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791a7ca12165b999/Documents/_Shared/1%20Country%20Projects/14%20Ethiopia/6%20Workshops/Workshop%204%20(Aug%5eJ%202020)/Presentations/figures/water_use_comparis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791a7ca12165b999/Documents/_Shared/1%20Country%20Projects/14%20Ethiopia/6%20Workshops/Workshop%204%20(Aug%5eJ%202020)/Presentations/figures/emissions_baseline_current.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oleObject" Target="https://d.docs.live.net/791a7ca12165b999/Documents/_Shared/1%20Country%20Projects/14%20Ethiopia/6%20Workshops/Workshop%204%20(Aug%5eJ%202020)/Presentations/figures/land_use_comparison.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6.xml.rels><?xml version="1.0" encoding="UTF-8" standalone="yes"?>
<Relationships xmlns="http://schemas.openxmlformats.org/package/2006/relationships"><Relationship Id="rId3" Type="http://schemas.openxmlformats.org/officeDocument/2006/relationships/oleObject" Target="https://d.docs.live.net/791a7ca12165b999/Documents/_Shared/1%20Country%20Projects/14%20Ethiopia/6%20Workshops/Workshop%204%20(Aug%5eJ%202020)/Presentations/figures/yield_comparison.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1809500533081"/>
          <c:y val="0.13853683927034224"/>
          <c:w val="0.6477214638229627"/>
          <c:h val="0.63725692019401436"/>
        </c:manualLayout>
      </c:layout>
      <c:barChart>
        <c:barDir val="col"/>
        <c:grouping val="stacked"/>
        <c:varyColors val="0"/>
        <c:ser>
          <c:idx val="0"/>
          <c:order val="0"/>
          <c:tx>
            <c:strRef>
              <c:f>[emissions_reforestation.xlsx]emissions!$I$31</c:f>
              <c:strCache>
                <c:ptCount val="1"/>
                <c:pt idx="0">
                  <c:v>Production végétale</c:v>
                </c:pt>
              </c:strCache>
            </c:strRef>
          </c:tx>
          <c:spPr>
            <a:solidFill>
              <a:schemeClr val="accent1"/>
            </a:solidFill>
            <a:ln>
              <a:noFill/>
            </a:ln>
            <a:effectLst/>
          </c:spPr>
          <c:invertIfNegative val="0"/>
          <c:cat>
            <c:multiLvlStrRef>
              <c:f>[emissions_reforestation.xlsx]emissions!$G$33:$H$35</c:f>
              <c:multiLvlStrCache>
                <c:ptCount val="3"/>
                <c:lvl>
                  <c:pt idx="1">
                    <c:v>BAU</c:v>
                  </c:pt>
                  <c:pt idx="2">
                    <c:v>Reforestation</c:v>
                  </c:pt>
                </c:lvl>
                <c:lvl>
                  <c:pt idx="0">
                    <c:v>2019</c:v>
                  </c:pt>
                  <c:pt idx="1">
                    <c:v>2030</c:v>
                  </c:pt>
                </c:lvl>
              </c:multiLvlStrCache>
            </c:multiLvlStrRef>
          </c:cat>
          <c:val>
            <c:numRef>
              <c:f>[emissions_reforestation.xlsx]emissions!$I$33:$I$35</c:f>
              <c:numCache>
                <c:formatCode>General</c:formatCode>
                <c:ptCount val="3"/>
                <c:pt idx="0">
                  <c:v>0.47249999999999998</c:v>
                </c:pt>
                <c:pt idx="1">
                  <c:v>0.79910000000000003</c:v>
                </c:pt>
                <c:pt idx="2">
                  <c:v>0.79869999999999997</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E61-49BE-84C0-A96A056DE7D2}"/>
            </c:ext>
          </c:extLst>
        </c:ser>
        <c:ser>
          <c:idx val="1"/>
          <c:order val="1"/>
          <c:tx>
            <c:strRef>
              <c:f>[emissions_reforestation.xlsx]emissions!$J$31</c:f>
              <c:strCache>
                <c:ptCount val="1"/>
                <c:pt idx="0">
                  <c:v>Commercial</c:v>
                </c:pt>
              </c:strCache>
            </c:strRef>
          </c:tx>
          <c:spPr>
            <a:solidFill>
              <a:schemeClr val="accent2"/>
            </a:solidFill>
            <a:ln>
              <a:noFill/>
            </a:ln>
            <a:effectLst/>
          </c:spPr>
          <c:invertIfNegative val="0"/>
          <c:cat>
            <c:multiLvlStrRef>
              <c:f>[emissions_reforestation.xlsx]emissions!$G$33:$H$35</c:f>
              <c:multiLvlStrCache>
                <c:ptCount val="3"/>
                <c:lvl>
                  <c:pt idx="1">
                    <c:v>BAU</c:v>
                  </c:pt>
                  <c:pt idx="2">
                    <c:v>Reforestation</c:v>
                  </c:pt>
                </c:lvl>
                <c:lvl>
                  <c:pt idx="0">
                    <c:v>2019</c:v>
                  </c:pt>
                  <c:pt idx="1">
                    <c:v>2030</c:v>
                  </c:pt>
                </c:lvl>
              </c:multiLvlStrCache>
            </c:multiLvlStrRef>
          </c:cat>
          <c:val>
            <c:numRef>
              <c:f>[emissions_reforestation.xlsx]emissions!$J$33:$J$35</c:f>
              <c:numCache>
                <c:formatCode>General</c:formatCode>
                <c:ptCount val="3"/>
                <c:pt idx="0">
                  <c:v>0.19320000000000001</c:v>
                </c:pt>
                <c:pt idx="1">
                  <c:v>0.32779999999999998</c:v>
                </c:pt>
                <c:pt idx="2">
                  <c:v>0.32779999999999998</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0E61-49BE-84C0-A96A056DE7D2}"/>
            </c:ext>
          </c:extLst>
        </c:ser>
        <c:ser>
          <c:idx val="2"/>
          <c:order val="2"/>
          <c:tx>
            <c:strRef>
              <c:f>[emissions_reforestation.xlsx]emissions!$K$31</c:f>
              <c:strCache>
                <c:ptCount val="1"/>
                <c:pt idx="0">
                  <c:v>L'industrie</c:v>
                </c:pt>
              </c:strCache>
            </c:strRef>
          </c:tx>
          <c:spPr>
            <a:solidFill>
              <a:schemeClr val="accent3"/>
            </a:solidFill>
            <a:ln>
              <a:noFill/>
            </a:ln>
            <a:effectLst/>
          </c:spPr>
          <c:invertIfNegative val="0"/>
          <c:cat>
            <c:multiLvlStrRef>
              <c:f>[emissions_reforestation.xlsx]emissions!$G$33:$H$35</c:f>
              <c:multiLvlStrCache>
                <c:ptCount val="3"/>
                <c:lvl>
                  <c:pt idx="1">
                    <c:v>BAU</c:v>
                  </c:pt>
                  <c:pt idx="2">
                    <c:v>Reforestation</c:v>
                  </c:pt>
                </c:lvl>
                <c:lvl>
                  <c:pt idx="0">
                    <c:v>2019</c:v>
                  </c:pt>
                  <c:pt idx="1">
                    <c:v>2030</c:v>
                  </c:pt>
                </c:lvl>
              </c:multiLvlStrCache>
            </c:multiLvlStrRef>
          </c:cat>
          <c:val>
            <c:numRef>
              <c:f>[emissions_reforestation.xlsx]emissions!$K$33:$K$35</c:f>
              <c:numCache>
                <c:formatCode>General</c:formatCode>
                <c:ptCount val="3"/>
                <c:pt idx="0">
                  <c:v>2.2269999999999999</c:v>
                </c:pt>
                <c:pt idx="1">
                  <c:v>4.4164000000000003</c:v>
                </c:pt>
                <c:pt idx="2">
                  <c:v>4.4164000000000003</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0E61-49BE-84C0-A96A056DE7D2}"/>
            </c:ext>
          </c:extLst>
        </c:ser>
        <c:ser>
          <c:idx val="3"/>
          <c:order val="3"/>
          <c:tx>
            <c:strRef>
              <c:f>[emissions_reforestation.xlsx]emissions!$L$31</c:f>
              <c:strCache>
                <c:ptCount val="1"/>
                <c:pt idx="0">
                  <c:v>Exploitation minière</c:v>
                </c:pt>
              </c:strCache>
            </c:strRef>
          </c:tx>
          <c:spPr>
            <a:solidFill>
              <a:schemeClr val="accent4"/>
            </a:solidFill>
            <a:ln>
              <a:noFill/>
            </a:ln>
            <a:effectLst/>
          </c:spPr>
          <c:invertIfNegative val="0"/>
          <c:cat>
            <c:multiLvlStrRef>
              <c:f>[emissions_reforestation.xlsx]emissions!$G$33:$H$35</c:f>
              <c:multiLvlStrCache>
                <c:ptCount val="3"/>
                <c:lvl>
                  <c:pt idx="1">
                    <c:v>BAU</c:v>
                  </c:pt>
                  <c:pt idx="2">
                    <c:v>Reforestation</c:v>
                  </c:pt>
                </c:lvl>
                <c:lvl>
                  <c:pt idx="0">
                    <c:v>2019</c:v>
                  </c:pt>
                  <c:pt idx="1">
                    <c:v>2030</c:v>
                  </c:pt>
                </c:lvl>
              </c:multiLvlStrCache>
            </c:multiLvlStrRef>
          </c:cat>
          <c:val>
            <c:numRef>
              <c:f>[emissions_reforestation.xlsx]emissions!$L$33:$L$35</c:f>
              <c:numCache>
                <c:formatCode>General</c:formatCode>
                <c:ptCount val="3"/>
                <c:pt idx="0">
                  <c:v>1.1379999999999999</c:v>
                </c:pt>
                <c:pt idx="1">
                  <c:v>3.19</c:v>
                </c:pt>
                <c:pt idx="2">
                  <c:v>3.19</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0E61-49BE-84C0-A96A056DE7D2}"/>
            </c:ext>
          </c:extLst>
        </c:ser>
        <c:ser>
          <c:idx val="4"/>
          <c:order val="4"/>
          <c:tx>
            <c:strRef>
              <c:f>[emissions_reforestation.xlsx]emissions!$M$31</c:f>
              <c:strCache>
                <c:ptCount val="1"/>
                <c:pt idx="0">
                  <c:v>Autres</c:v>
                </c:pt>
              </c:strCache>
            </c:strRef>
          </c:tx>
          <c:spPr>
            <a:solidFill>
              <a:schemeClr val="accent5"/>
            </a:solidFill>
            <a:ln>
              <a:noFill/>
            </a:ln>
            <a:effectLst/>
          </c:spPr>
          <c:invertIfNegative val="0"/>
          <c:cat>
            <c:multiLvlStrRef>
              <c:f>[emissions_reforestation.xlsx]emissions!$G$33:$H$35</c:f>
              <c:multiLvlStrCache>
                <c:ptCount val="3"/>
                <c:lvl>
                  <c:pt idx="1">
                    <c:v>BAU</c:v>
                  </c:pt>
                  <c:pt idx="2">
                    <c:v>Reforestation</c:v>
                  </c:pt>
                </c:lvl>
                <c:lvl>
                  <c:pt idx="0">
                    <c:v>2019</c:v>
                  </c:pt>
                  <c:pt idx="1">
                    <c:v>2030</c:v>
                  </c:pt>
                </c:lvl>
              </c:multiLvlStrCache>
            </c:multiLvlStrRef>
          </c:cat>
          <c:val>
            <c:numRef>
              <c:f>[emissions_reforestation.xlsx]emissions!$M$33:$M$35</c:f>
              <c:numCache>
                <c:formatCode>General</c:formatCode>
                <c:ptCount val="3"/>
                <c:pt idx="0">
                  <c:v>0.80959999999999999</c:v>
                </c:pt>
                <c:pt idx="1">
                  <c:v>1.0469999999999999</c:v>
                </c:pt>
                <c:pt idx="2">
                  <c:v>1.0469999999999999</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0E61-49BE-84C0-A96A056DE7D2}"/>
            </c:ext>
          </c:extLst>
        </c:ser>
        <c:ser>
          <c:idx val="5"/>
          <c:order val="5"/>
          <c:tx>
            <c:strRef>
              <c:f>[emissions_reforestation.xlsx]emissions!$N$31</c:f>
              <c:strCache>
                <c:ptCount val="1"/>
                <c:pt idx="0">
                  <c:v>Résidentiel</c:v>
                </c:pt>
              </c:strCache>
            </c:strRef>
          </c:tx>
          <c:spPr>
            <a:solidFill>
              <a:schemeClr val="accent6"/>
            </a:solidFill>
            <a:ln>
              <a:noFill/>
            </a:ln>
            <a:effectLst/>
          </c:spPr>
          <c:invertIfNegative val="0"/>
          <c:cat>
            <c:multiLvlStrRef>
              <c:f>[emissions_reforestation.xlsx]emissions!$G$33:$H$35</c:f>
              <c:multiLvlStrCache>
                <c:ptCount val="3"/>
                <c:lvl>
                  <c:pt idx="1">
                    <c:v>BAU</c:v>
                  </c:pt>
                  <c:pt idx="2">
                    <c:v>Reforestation</c:v>
                  </c:pt>
                </c:lvl>
                <c:lvl>
                  <c:pt idx="0">
                    <c:v>2019</c:v>
                  </c:pt>
                  <c:pt idx="1">
                    <c:v>2030</c:v>
                  </c:pt>
                </c:lvl>
              </c:multiLvlStrCache>
            </c:multiLvlStrRef>
          </c:cat>
          <c:val>
            <c:numRef>
              <c:f>[emissions_reforestation.xlsx]emissions!$N$33:$N$35</c:f>
              <c:numCache>
                <c:formatCode>General</c:formatCode>
                <c:ptCount val="3"/>
                <c:pt idx="0">
                  <c:v>0.97239999999999993</c:v>
                </c:pt>
                <c:pt idx="1">
                  <c:v>1.1701999999999999</c:v>
                </c:pt>
                <c:pt idx="2">
                  <c:v>1.1701999999999999</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0E61-49BE-84C0-A96A056DE7D2}"/>
            </c:ext>
          </c:extLst>
        </c:ser>
        <c:ser>
          <c:idx val="6"/>
          <c:order val="6"/>
          <c:tx>
            <c:strRef>
              <c:f>[emissions_reforestation.xlsx]emissions!$O$31</c:f>
              <c:strCache>
                <c:ptCount val="1"/>
                <c:pt idx="0">
                  <c:v>Transport</c:v>
                </c:pt>
              </c:strCache>
            </c:strRef>
          </c:tx>
          <c:spPr>
            <a:solidFill>
              <a:schemeClr val="accent1">
                <a:lumMod val="60000"/>
              </a:schemeClr>
            </a:solidFill>
            <a:ln>
              <a:noFill/>
            </a:ln>
            <a:effectLst/>
          </c:spPr>
          <c:invertIfNegative val="0"/>
          <c:cat>
            <c:multiLvlStrRef>
              <c:f>[emissions_reforestation.xlsx]emissions!$G$33:$H$35</c:f>
              <c:multiLvlStrCache>
                <c:ptCount val="3"/>
                <c:lvl>
                  <c:pt idx="1">
                    <c:v>BAU</c:v>
                  </c:pt>
                  <c:pt idx="2">
                    <c:v>Reforestation</c:v>
                  </c:pt>
                </c:lvl>
                <c:lvl>
                  <c:pt idx="0">
                    <c:v>2019</c:v>
                  </c:pt>
                  <c:pt idx="1">
                    <c:v>2030</c:v>
                  </c:pt>
                </c:lvl>
              </c:multiLvlStrCache>
            </c:multiLvlStrRef>
          </c:cat>
          <c:val>
            <c:numRef>
              <c:f>[emissions_reforestation.xlsx]emissions!$O$33:$O$35</c:f>
              <c:numCache>
                <c:formatCode>General</c:formatCode>
                <c:ptCount val="3"/>
                <c:pt idx="0">
                  <c:v>6.1774000000000004</c:v>
                </c:pt>
                <c:pt idx="1">
                  <c:v>12.0321</c:v>
                </c:pt>
                <c:pt idx="2">
                  <c:v>12.0321</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0E61-49BE-84C0-A96A056DE7D2}"/>
            </c:ext>
          </c:extLst>
        </c:ser>
        <c:ser>
          <c:idx val="7"/>
          <c:order val="7"/>
          <c:tx>
            <c:strRef>
              <c:f>[emissions_reforestation.xlsx]emissions!$P$31</c:f>
              <c:strCache>
                <c:ptCount val="1"/>
                <c:pt idx="0">
                  <c:v>Bétail</c:v>
                </c:pt>
              </c:strCache>
            </c:strRef>
          </c:tx>
          <c:spPr>
            <a:solidFill>
              <a:schemeClr val="accent2">
                <a:lumMod val="60000"/>
              </a:schemeClr>
            </a:solidFill>
            <a:ln>
              <a:noFill/>
            </a:ln>
            <a:effectLst/>
          </c:spPr>
          <c:invertIfNegative val="0"/>
          <c:cat>
            <c:multiLvlStrRef>
              <c:f>[emissions_reforestation.xlsx]emissions!$G$33:$H$35</c:f>
              <c:multiLvlStrCache>
                <c:ptCount val="3"/>
                <c:lvl>
                  <c:pt idx="1">
                    <c:v>BAU</c:v>
                  </c:pt>
                  <c:pt idx="2">
                    <c:v>Reforestation</c:v>
                  </c:pt>
                </c:lvl>
                <c:lvl>
                  <c:pt idx="0">
                    <c:v>2019</c:v>
                  </c:pt>
                  <c:pt idx="1">
                    <c:v>2030</c:v>
                  </c:pt>
                </c:lvl>
              </c:multiLvlStrCache>
            </c:multiLvlStrRef>
          </c:cat>
          <c:val>
            <c:numRef>
              <c:f>[emissions_reforestation.xlsx]emissions!$P$33:$P$35</c:f>
              <c:numCache>
                <c:formatCode>General</c:formatCode>
                <c:ptCount val="3"/>
                <c:pt idx="0">
                  <c:v>69.834400000000002</c:v>
                </c:pt>
                <c:pt idx="1">
                  <c:v>110.1936</c:v>
                </c:pt>
                <c:pt idx="2">
                  <c:v>110.1936</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0E61-49BE-84C0-A96A056DE7D2}"/>
            </c:ext>
          </c:extLst>
        </c:ser>
        <c:ser>
          <c:idx val="8"/>
          <c:order val="8"/>
          <c:tx>
            <c:strRef>
              <c:f>[emissions_reforestation.xlsx]emissions!$Q$31</c:f>
              <c:strCache>
                <c:ptCount val="1"/>
                <c:pt idx="0">
                  <c:v>LUCF</c:v>
                </c:pt>
              </c:strCache>
            </c:strRef>
          </c:tx>
          <c:spPr>
            <a:solidFill>
              <a:schemeClr val="accent3">
                <a:lumMod val="60000"/>
              </a:schemeClr>
            </a:solidFill>
            <a:ln>
              <a:noFill/>
            </a:ln>
            <a:effectLst/>
          </c:spPr>
          <c:invertIfNegative val="0"/>
          <c:cat>
            <c:multiLvlStrRef>
              <c:f>[emissions_reforestation.xlsx]emissions!$G$33:$H$35</c:f>
              <c:multiLvlStrCache>
                <c:ptCount val="3"/>
                <c:lvl>
                  <c:pt idx="1">
                    <c:v>BAU</c:v>
                  </c:pt>
                  <c:pt idx="2">
                    <c:v>Reforestation</c:v>
                  </c:pt>
                </c:lvl>
                <c:lvl>
                  <c:pt idx="0">
                    <c:v>2019</c:v>
                  </c:pt>
                  <c:pt idx="1">
                    <c:v>2030</c:v>
                  </c:pt>
                </c:lvl>
              </c:multiLvlStrCache>
            </c:multiLvlStrRef>
          </c:cat>
          <c:val>
            <c:numRef>
              <c:f>[emissions_reforestation.xlsx]emissions!$Q$33:$Q$35</c:f>
              <c:numCache>
                <c:formatCode>0.0000</c:formatCode>
                <c:ptCount val="3"/>
                <c:pt idx="0">
                  <c:v>23</c:v>
                </c:pt>
                <c:pt idx="1">
                  <c:v>9.8236233333337477</c:v>
                </c:pt>
                <c:pt idx="2" formatCode="General">
                  <c:v>-50.753765333333376</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0E61-49BE-84C0-A96A056DE7D2}"/>
            </c:ext>
          </c:extLst>
        </c:ser>
        <c:dLbls>
          <c:showLegendKey val="0"/>
          <c:showVal val="0"/>
          <c:showCatName val="0"/>
          <c:showSerName val="0"/>
          <c:showPercent val="0"/>
          <c:showBubbleSize val="0"/>
        </c:dLbls>
        <c:gapWidth val="50"/>
        <c:overlap val="100"/>
        <c:axId val="592306680"/>
        <c:axId val="592302520"/>
      </c:barChart>
      <c:catAx>
        <c:axId val="59230668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AM"/>
          </a:p>
        </c:txPr>
        <c:crossAx val="592302520"/>
        <c:crosses val="autoZero"/>
        <c:auto val="1"/>
        <c:lblAlgn val="ctr"/>
        <c:lblOffset val="100"/>
        <c:noMultiLvlLbl val="0"/>
      </c:catAx>
      <c:valAx>
        <c:axId val="592302520"/>
        <c:scaling>
          <c:orientation val="minMax"/>
          <c:max val="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100"/>
                  <a:t>Millions de </a:t>
                </a:r>
                <a:r>
                  <a:rPr lang="en-US" sz="1100" err="1"/>
                  <a:t>tonnes d'</a:t>
                </a:r>
                <a:r>
                  <a:rPr lang="en-US" sz="1100"/>
                  <a:t>équivalent CO2</a:t>
                </a:r>
              </a:p>
            </c:rich>
          </c:tx>
          <c:layout>
            <c:manualLayout>
              <c:xMode val="edge"/>
              <c:yMode val="edge"/>
              <c:x val="0"/>
              <c:y val="0.1013416189304586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AM"/>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AM"/>
          </a:p>
        </c:txPr>
        <c:crossAx val="592306680"/>
        <c:crosses val="autoZero"/>
        <c:crossBetween val="between"/>
        <c:majorUnit val="50"/>
      </c:valAx>
      <c:spPr>
        <a:noFill/>
        <a:ln>
          <a:noFill/>
        </a:ln>
        <a:effectLst/>
      </c:spPr>
    </c:plotArea>
    <c:legend>
      <c:legendPos val="r"/>
      <c:layout>
        <c:manualLayout>
          <c:xMode val="edge"/>
          <c:yMode val="edge"/>
          <c:x val="0.77857183782356121"/>
          <c:y val="5.4340940828342017E-2"/>
          <c:w val="0.22032462575608053"/>
          <c:h val="0.9347420690155331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AM"/>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AM"/>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37877296587927"/>
          <c:y val="6.4052057215712818E-2"/>
          <c:w val="0.70960170603674544"/>
          <c:h val="0.59124759077845979"/>
        </c:manualLayout>
      </c:layout>
      <c:barChart>
        <c:barDir val="col"/>
        <c:grouping val="stacked"/>
        <c:varyColors val="0"/>
        <c:ser>
          <c:idx val="0"/>
          <c:order val="0"/>
          <c:tx>
            <c:strRef>
              <c:f>[energy_use.xlsx]Sheet1!$C$8</c:f>
              <c:strCache>
                <c:ptCount val="1"/>
                <c:pt idx="0">
                  <c:v>Diesel</c:v>
                </c:pt>
              </c:strCache>
            </c:strRef>
          </c:tx>
          <c:spPr>
            <a:solidFill>
              <a:schemeClr val="accent4"/>
            </a:solidFill>
            <a:ln>
              <a:noFill/>
            </a:ln>
            <a:effectLst/>
          </c:spPr>
          <c:invertIfNegative val="0"/>
          <c:cat>
            <c:multiLvlStrRef>
              <c:f>[energy_use.xlsx]Sheet1!$A$9:$B$12</c:f>
              <c:multiLvlStrCache>
                <c:ptCount val="4"/>
                <c:lvl>
                  <c:pt idx="1">
                    <c:v>Current targets</c:v>
                  </c:pt>
                  <c:pt idx="2">
                    <c:v>Fixed food basket</c:v>
                  </c:pt>
                  <c:pt idx="3">
                    <c:v>Improved diet</c:v>
                  </c:pt>
                </c:lvl>
                <c:lvl>
                  <c:pt idx="0">
                    <c:v>2019</c:v>
                  </c:pt>
                  <c:pt idx="1">
                    <c:v>2030</c:v>
                  </c:pt>
                </c:lvl>
              </c:multiLvlStrCache>
            </c:multiLvlStrRef>
          </c:cat>
          <c:val>
            <c:numRef>
              <c:f>[energy_use.xlsx]Sheet1!$C$9:$C$12</c:f>
              <c:numCache>
                <c:formatCode>General</c:formatCode>
                <c:ptCount val="4"/>
                <c:pt idx="0">
                  <c:v>6.847100000000002</c:v>
                </c:pt>
                <c:pt idx="1">
                  <c:v>11.581000000000005</c:v>
                </c:pt>
                <c:pt idx="2">
                  <c:v>7.7182999999999993</c:v>
                </c:pt>
                <c:pt idx="3">
                  <c:v>10.008500000000003</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6C5-491B-A2BF-D955640A7761}"/>
            </c:ext>
          </c:extLst>
        </c:ser>
        <c:ser>
          <c:idx val="1"/>
          <c:order val="1"/>
          <c:tx>
            <c:strRef>
              <c:f>[energy_use.xlsx]Sheet1!$D$8</c:f>
              <c:strCache>
                <c:ptCount val="1"/>
                <c:pt idx="0">
                  <c:v>L'électricité</c:v>
                </c:pt>
              </c:strCache>
            </c:strRef>
          </c:tx>
          <c:spPr>
            <a:solidFill>
              <a:schemeClr val="bg1">
                <a:lumMod val="65000"/>
              </a:schemeClr>
            </a:solidFill>
            <a:ln>
              <a:noFill/>
            </a:ln>
            <a:effectLst/>
          </c:spPr>
          <c:invertIfNegative val="0"/>
          <c:cat>
            <c:multiLvlStrRef>
              <c:f>[energy_use.xlsx]Sheet1!$A$9:$B$12</c:f>
              <c:multiLvlStrCache>
                <c:ptCount val="4"/>
                <c:lvl>
                  <c:pt idx="1">
                    <c:v>Current targets</c:v>
                  </c:pt>
                  <c:pt idx="2">
                    <c:v>Fixed food basket</c:v>
                  </c:pt>
                  <c:pt idx="3">
                    <c:v>Improved diet</c:v>
                  </c:pt>
                </c:lvl>
                <c:lvl>
                  <c:pt idx="0">
                    <c:v>2019</c:v>
                  </c:pt>
                  <c:pt idx="1">
                    <c:v>2030</c:v>
                  </c:pt>
                </c:lvl>
              </c:multiLvlStrCache>
            </c:multiLvlStrRef>
          </c:cat>
          <c:val>
            <c:numRef>
              <c:f>[energy_use.xlsx]Sheet1!$D$9:$D$12</c:f>
              <c:numCache>
                <c:formatCode>General</c:formatCode>
                <c:ptCount val="4"/>
                <c:pt idx="0">
                  <c:v>0.22139999999999999</c:v>
                </c:pt>
                <c:pt idx="1">
                  <c:v>0.74360000000000004</c:v>
                </c:pt>
                <c:pt idx="2">
                  <c:v>0.59399999999999997</c:v>
                </c:pt>
                <c:pt idx="3">
                  <c:v>0.69000000000000006</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6C5-491B-A2BF-D955640A7761}"/>
            </c:ext>
          </c:extLst>
        </c:ser>
        <c:dLbls>
          <c:showLegendKey val="0"/>
          <c:showVal val="0"/>
          <c:showCatName val="0"/>
          <c:showSerName val="0"/>
          <c:showPercent val="0"/>
          <c:showBubbleSize val="0"/>
        </c:dLbls>
        <c:gapWidth val="50"/>
        <c:overlap val="100"/>
        <c:axId val="498428792"/>
        <c:axId val="498429432"/>
      </c:barChart>
      <c:catAx>
        <c:axId val="498428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AM"/>
          </a:p>
        </c:txPr>
        <c:crossAx val="498429432"/>
        <c:crosses val="autoZero"/>
        <c:auto val="1"/>
        <c:lblAlgn val="ctr"/>
        <c:lblOffset val="100"/>
        <c:noMultiLvlLbl val="0"/>
      </c:catAx>
      <c:valAx>
        <c:axId val="4984294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Pétajoules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AM"/>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AM"/>
          </a:p>
        </c:txPr>
        <c:crossAx val="498428792"/>
        <c:crosses val="autoZero"/>
        <c:crossBetween val="between"/>
        <c:majorUnit val="5"/>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AM"/>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AM"/>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01607206506594"/>
          <c:y val="3.8630492970556901E-2"/>
          <c:w val="0.70618467085623926"/>
          <c:h val="0.68383570136762628"/>
        </c:manualLayout>
      </c:layout>
      <c:barChart>
        <c:barDir val="col"/>
        <c:grouping val="stacked"/>
        <c:varyColors val="0"/>
        <c:ser>
          <c:idx val="3"/>
          <c:order val="0"/>
          <c:tx>
            <c:strRef>
              <c:f>[water_use_comparison.xlsx]Sheet1!$G$1</c:f>
              <c:strCache>
                <c:ptCount val="1"/>
                <c:pt idx="0">
                  <c:v>Offre publique</c:v>
                </c:pt>
              </c:strCache>
            </c:strRef>
          </c:tx>
          <c:spPr>
            <a:solidFill>
              <a:schemeClr val="accent4"/>
            </a:solidFill>
            <a:ln>
              <a:noFill/>
            </a:ln>
            <a:effectLst/>
          </c:spPr>
          <c:invertIfNegative val="0"/>
          <c:cat>
            <c:multiLvlStrRef>
              <c:f>[water_use_comparison.xlsx]Sheet1!$B$3:$C$6</c:f>
              <c:multiLvlStrCache>
                <c:ptCount val="4"/>
                <c:lvl>
                  <c:pt idx="1">
                    <c:v>Current targets</c:v>
                  </c:pt>
                  <c:pt idx="2">
                    <c:v>Fixed food basket</c:v>
                  </c:pt>
                  <c:pt idx="3">
                    <c:v>Improved diet</c:v>
                  </c:pt>
                </c:lvl>
                <c:lvl>
                  <c:pt idx="0">
                    <c:v>2019</c:v>
                  </c:pt>
                  <c:pt idx="1">
                    <c:v>2030</c:v>
                  </c:pt>
                </c:lvl>
              </c:multiLvlStrCache>
            </c:multiLvlStrRef>
          </c:cat>
          <c:val>
            <c:numRef>
              <c:f>[water_use_comparison.xlsx]Sheet1!$G$3:$G$6</c:f>
              <c:numCache>
                <c:formatCode>General</c:formatCode>
                <c:ptCount val="4"/>
                <c:pt idx="0">
                  <c:v>1.5789999999999997</c:v>
                </c:pt>
                <c:pt idx="1">
                  <c:v>2.3875999999999999</c:v>
                </c:pt>
                <c:pt idx="2">
                  <c:v>2.3875999999999999</c:v>
                </c:pt>
                <c:pt idx="3">
                  <c:v>2.3875999999999999</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DD0-4B26-B68A-2C4D6C0D4803}"/>
            </c:ext>
          </c:extLst>
        </c:ser>
        <c:ser>
          <c:idx val="2"/>
          <c:order val="1"/>
          <c:tx>
            <c:strRef>
              <c:f>[water_use_comparison.xlsx]Sheet1!$F$1</c:f>
              <c:strCache>
                <c:ptCount val="1"/>
                <c:pt idx="0">
                  <c:v>Bétail</c:v>
                </c:pt>
              </c:strCache>
            </c:strRef>
          </c:tx>
          <c:spPr>
            <a:solidFill>
              <a:srgbClr val="7030A0"/>
            </a:solidFill>
            <a:ln>
              <a:noFill/>
            </a:ln>
            <a:effectLst/>
          </c:spPr>
          <c:invertIfNegative val="0"/>
          <c:cat>
            <c:multiLvlStrRef>
              <c:f>[water_use_comparison.xlsx]Sheet1!$B$3:$C$6</c:f>
              <c:multiLvlStrCache>
                <c:ptCount val="4"/>
                <c:lvl>
                  <c:pt idx="1">
                    <c:v>Current targets</c:v>
                  </c:pt>
                  <c:pt idx="2">
                    <c:v>Fixed food basket</c:v>
                  </c:pt>
                  <c:pt idx="3">
                    <c:v>Improved diet</c:v>
                  </c:pt>
                </c:lvl>
                <c:lvl>
                  <c:pt idx="0">
                    <c:v>2019</c:v>
                  </c:pt>
                  <c:pt idx="1">
                    <c:v>2030</c:v>
                  </c:pt>
                </c:lvl>
              </c:multiLvlStrCache>
            </c:multiLvlStrRef>
          </c:cat>
          <c:val>
            <c:numRef>
              <c:f>[water_use_comparison.xlsx]Sheet1!$F$3:$F$6</c:f>
              <c:numCache>
                <c:formatCode>General</c:formatCode>
                <c:ptCount val="4"/>
                <c:pt idx="0">
                  <c:v>0.85309999999999997</c:v>
                </c:pt>
                <c:pt idx="1">
                  <c:v>1.3271999999999999</c:v>
                </c:pt>
                <c:pt idx="2">
                  <c:v>1.0873999999999999</c:v>
                </c:pt>
                <c:pt idx="3">
                  <c:v>1.7369999999999999</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EDD0-4B26-B68A-2C4D6C0D4803}"/>
            </c:ext>
          </c:extLst>
        </c:ser>
        <c:ser>
          <c:idx val="1"/>
          <c:order val="2"/>
          <c:tx>
            <c:strRef>
              <c:f>[water_use_comparison.xlsx]Sheet1!$E$1</c:f>
              <c:strCache>
                <c:ptCount val="1"/>
                <c:pt idx="0">
                  <c:v>L'industrie</c:v>
                </c:pt>
              </c:strCache>
            </c:strRef>
          </c:tx>
          <c:spPr>
            <a:solidFill>
              <a:schemeClr val="bg1">
                <a:lumMod val="65000"/>
              </a:schemeClr>
            </a:solidFill>
            <a:ln>
              <a:noFill/>
            </a:ln>
            <a:effectLst/>
          </c:spPr>
          <c:invertIfNegative val="0"/>
          <c:cat>
            <c:multiLvlStrRef>
              <c:f>[water_use_comparison.xlsx]Sheet1!$B$3:$C$6</c:f>
              <c:multiLvlStrCache>
                <c:ptCount val="4"/>
                <c:lvl>
                  <c:pt idx="1">
                    <c:v>Current targets</c:v>
                  </c:pt>
                  <c:pt idx="2">
                    <c:v>Fixed food basket</c:v>
                  </c:pt>
                  <c:pt idx="3">
                    <c:v>Improved diet</c:v>
                  </c:pt>
                </c:lvl>
                <c:lvl>
                  <c:pt idx="0">
                    <c:v>2019</c:v>
                  </c:pt>
                  <c:pt idx="1">
                    <c:v>2030</c:v>
                  </c:pt>
                </c:lvl>
              </c:multiLvlStrCache>
            </c:multiLvlStrRef>
          </c:cat>
          <c:val>
            <c:numRef>
              <c:f>[water_use_comparison.xlsx]Sheet1!$E$3:$E$6</c:f>
              <c:numCache>
                <c:formatCode>General</c:formatCode>
                <c:ptCount val="4"/>
                <c:pt idx="0">
                  <c:v>0.5</c:v>
                </c:pt>
                <c:pt idx="1">
                  <c:v>1.35</c:v>
                </c:pt>
                <c:pt idx="2">
                  <c:v>1.35</c:v>
                </c:pt>
                <c:pt idx="3">
                  <c:v>1.35</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EDD0-4B26-B68A-2C4D6C0D4803}"/>
            </c:ext>
          </c:extLst>
        </c:ser>
        <c:ser>
          <c:idx val="0"/>
          <c:order val="3"/>
          <c:tx>
            <c:strRef>
              <c:f>[water_use_comparison.xlsx]Sheet1!$D$1</c:f>
              <c:strCache>
                <c:ptCount val="1"/>
                <c:pt idx="0">
                  <c:v>Irrigation</c:v>
                </c:pt>
              </c:strCache>
            </c:strRef>
          </c:tx>
          <c:spPr>
            <a:solidFill>
              <a:srgbClr val="A94D0F"/>
            </a:solidFill>
            <a:ln>
              <a:noFill/>
            </a:ln>
            <a:effectLst/>
          </c:spPr>
          <c:invertIfNegative val="0"/>
          <c:cat>
            <c:multiLvlStrRef>
              <c:f>[water_use_comparison.xlsx]Sheet1!$B$3:$C$6</c:f>
              <c:multiLvlStrCache>
                <c:ptCount val="4"/>
                <c:lvl>
                  <c:pt idx="1">
                    <c:v>Current targets</c:v>
                  </c:pt>
                  <c:pt idx="2">
                    <c:v>Fixed food basket</c:v>
                  </c:pt>
                  <c:pt idx="3">
                    <c:v>Improved diet</c:v>
                  </c:pt>
                </c:lvl>
                <c:lvl>
                  <c:pt idx="0">
                    <c:v>2019</c:v>
                  </c:pt>
                  <c:pt idx="1">
                    <c:v>2030</c:v>
                  </c:pt>
                </c:lvl>
              </c:multiLvlStrCache>
            </c:multiLvlStrRef>
          </c:cat>
          <c:val>
            <c:numRef>
              <c:f>[water_use_comparison.xlsx]Sheet1!$D$3:$D$6</c:f>
              <c:numCache>
                <c:formatCode>General</c:formatCode>
                <c:ptCount val="4"/>
                <c:pt idx="0">
                  <c:v>11.938599999999999</c:v>
                </c:pt>
                <c:pt idx="1">
                  <c:v>41.661100000000005</c:v>
                </c:pt>
                <c:pt idx="2">
                  <c:v>33.254800000000003</c:v>
                </c:pt>
                <c:pt idx="3">
                  <c:v>38.139300000000006</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EDD0-4B26-B68A-2C4D6C0D4803}"/>
            </c:ext>
          </c:extLst>
        </c:ser>
        <c:dLbls>
          <c:showLegendKey val="0"/>
          <c:showVal val="0"/>
          <c:showCatName val="0"/>
          <c:showSerName val="0"/>
          <c:showPercent val="0"/>
          <c:showBubbleSize val="0"/>
        </c:dLbls>
        <c:gapWidth val="50"/>
        <c:overlap val="100"/>
        <c:axId val="508771896"/>
        <c:axId val="508774136"/>
      </c:barChart>
      <c:catAx>
        <c:axId val="508771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AM"/>
          </a:p>
        </c:txPr>
        <c:crossAx val="508774136"/>
        <c:crosses val="autoZero"/>
        <c:auto val="1"/>
        <c:lblAlgn val="ctr"/>
        <c:lblOffset val="100"/>
        <c:noMultiLvlLbl val="0"/>
      </c:catAx>
      <c:valAx>
        <c:axId val="508774136"/>
        <c:scaling>
          <c:orientation val="minMax"/>
          <c:max val="5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Milliards de m3</a:t>
                </a:r>
              </a:p>
            </c:rich>
          </c:tx>
          <c:layout>
            <c:manualLayout>
              <c:xMode val="edge"/>
              <c:yMode val="edge"/>
              <c:x val="1.0831467908489373E-2"/>
              <c:y val="0.24426024961371245"/>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AM"/>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AM"/>
          </a:p>
        </c:txPr>
        <c:crossAx val="508771896"/>
        <c:crosses val="autoZero"/>
        <c:crossBetween val="between"/>
        <c:majorUnit val="20"/>
      </c:valAx>
      <c:spPr>
        <a:noFill/>
        <a:ln>
          <a:noFill/>
        </a:ln>
        <a:effectLst/>
      </c:spPr>
    </c:plotArea>
    <c:legend>
      <c:legendPos val="r"/>
      <c:layout>
        <c:manualLayout>
          <c:xMode val="edge"/>
          <c:yMode val="edge"/>
          <c:x val="0.81391980142625842"/>
          <c:y val="0.31888468044761642"/>
          <c:w val="0.18608019857374147"/>
          <c:h val="0.3622302691861086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AM"/>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AM"/>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1809500533081"/>
          <c:y val="4.2594757533037625E-2"/>
          <c:w val="0.6331163817073473"/>
          <c:h val="0.67349934268465461"/>
        </c:manualLayout>
      </c:layout>
      <c:barChart>
        <c:barDir val="col"/>
        <c:grouping val="stacked"/>
        <c:varyColors val="0"/>
        <c:ser>
          <c:idx val="0"/>
          <c:order val="0"/>
          <c:tx>
            <c:strRef>
              <c:f>[emissions_baseline_current.xlsx]emissions!$I$31</c:f>
              <c:strCache>
                <c:ptCount val="1"/>
                <c:pt idx="0">
                  <c:v>Production végétale</c:v>
                </c:pt>
              </c:strCache>
            </c:strRef>
          </c:tx>
          <c:spPr>
            <a:solidFill>
              <a:schemeClr val="accent1"/>
            </a:solidFill>
            <a:ln>
              <a:noFill/>
            </a:ln>
            <a:effectLst/>
          </c:spPr>
          <c:invertIfNegative val="0"/>
          <c:cat>
            <c:multiLvlStrRef>
              <c:f>[emissions_baseline_current.xlsx]emissions!$G$33:$H$36</c:f>
              <c:multiLvlStrCache>
                <c:ptCount val="4"/>
                <c:lvl>
                  <c:pt idx="1">
                    <c:v>Current targets</c:v>
                  </c:pt>
                  <c:pt idx="2">
                    <c:v>Fixed food basket</c:v>
                  </c:pt>
                  <c:pt idx="3">
                    <c:v>Improved diet</c:v>
                  </c:pt>
                </c:lvl>
                <c:lvl>
                  <c:pt idx="0">
                    <c:v>2019</c:v>
                  </c:pt>
                  <c:pt idx="1">
                    <c:v>2030</c:v>
                  </c:pt>
                </c:lvl>
              </c:multiLvlStrCache>
            </c:multiLvlStrRef>
          </c:cat>
          <c:val>
            <c:numRef>
              <c:f>[emissions_baseline_current.xlsx]emissions!$I$33:$I$36</c:f>
              <c:numCache>
                <c:formatCode>General</c:formatCode>
                <c:ptCount val="4"/>
                <c:pt idx="0">
                  <c:v>0.47249999999999998</c:v>
                </c:pt>
                <c:pt idx="1">
                  <c:v>0.79910000000000003</c:v>
                </c:pt>
                <c:pt idx="2">
                  <c:v>0.53259999999999996</c:v>
                </c:pt>
                <c:pt idx="3">
                  <c:v>0.69059999999999999</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6CD-4748-9A8C-F9F035D5B611}"/>
            </c:ext>
          </c:extLst>
        </c:ser>
        <c:ser>
          <c:idx val="1"/>
          <c:order val="1"/>
          <c:tx>
            <c:strRef>
              <c:f>[emissions_baseline_current.xlsx]emissions!$J$31</c:f>
              <c:strCache>
                <c:ptCount val="1"/>
                <c:pt idx="0">
                  <c:v>Commercial</c:v>
                </c:pt>
              </c:strCache>
            </c:strRef>
          </c:tx>
          <c:spPr>
            <a:solidFill>
              <a:schemeClr val="accent2"/>
            </a:solidFill>
            <a:ln>
              <a:noFill/>
            </a:ln>
            <a:effectLst/>
          </c:spPr>
          <c:invertIfNegative val="0"/>
          <c:cat>
            <c:multiLvlStrRef>
              <c:f>[emissions_baseline_current.xlsx]emissions!$G$33:$H$36</c:f>
              <c:multiLvlStrCache>
                <c:ptCount val="4"/>
                <c:lvl>
                  <c:pt idx="1">
                    <c:v>Current targets</c:v>
                  </c:pt>
                  <c:pt idx="2">
                    <c:v>Fixed food basket</c:v>
                  </c:pt>
                  <c:pt idx="3">
                    <c:v>Improved diet</c:v>
                  </c:pt>
                </c:lvl>
                <c:lvl>
                  <c:pt idx="0">
                    <c:v>2019</c:v>
                  </c:pt>
                  <c:pt idx="1">
                    <c:v>2030</c:v>
                  </c:pt>
                </c:lvl>
              </c:multiLvlStrCache>
            </c:multiLvlStrRef>
          </c:cat>
          <c:val>
            <c:numRef>
              <c:f>[emissions_baseline_current.xlsx]emissions!$J$33:$J$36</c:f>
              <c:numCache>
                <c:formatCode>General</c:formatCode>
                <c:ptCount val="4"/>
                <c:pt idx="0">
                  <c:v>0.19320000000000001</c:v>
                </c:pt>
                <c:pt idx="1">
                  <c:v>0.32779999999999998</c:v>
                </c:pt>
                <c:pt idx="2">
                  <c:v>0.32779999999999998</c:v>
                </c:pt>
                <c:pt idx="3">
                  <c:v>0.32779999999999998</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6CD-4748-9A8C-F9F035D5B611}"/>
            </c:ext>
          </c:extLst>
        </c:ser>
        <c:ser>
          <c:idx val="2"/>
          <c:order val="2"/>
          <c:tx>
            <c:strRef>
              <c:f>[emissions_baseline_current.xlsx]emissions!$K$31</c:f>
              <c:strCache>
                <c:ptCount val="1"/>
                <c:pt idx="0">
                  <c:v>L'industrie</c:v>
                </c:pt>
              </c:strCache>
            </c:strRef>
          </c:tx>
          <c:spPr>
            <a:solidFill>
              <a:schemeClr val="accent3"/>
            </a:solidFill>
            <a:ln>
              <a:noFill/>
            </a:ln>
            <a:effectLst/>
          </c:spPr>
          <c:invertIfNegative val="0"/>
          <c:cat>
            <c:multiLvlStrRef>
              <c:f>[emissions_baseline_current.xlsx]emissions!$G$33:$H$36</c:f>
              <c:multiLvlStrCache>
                <c:ptCount val="4"/>
                <c:lvl>
                  <c:pt idx="1">
                    <c:v>Current targets</c:v>
                  </c:pt>
                  <c:pt idx="2">
                    <c:v>Fixed food basket</c:v>
                  </c:pt>
                  <c:pt idx="3">
                    <c:v>Improved diet</c:v>
                  </c:pt>
                </c:lvl>
                <c:lvl>
                  <c:pt idx="0">
                    <c:v>2019</c:v>
                  </c:pt>
                  <c:pt idx="1">
                    <c:v>2030</c:v>
                  </c:pt>
                </c:lvl>
              </c:multiLvlStrCache>
            </c:multiLvlStrRef>
          </c:cat>
          <c:val>
            <c:numRef>
              <c:f>[emissions_baseline_current.xlsx]emissions!$K$33:$K$36</c:f>
              <c:numCache>
                <c:formatCode>General</c:formatCode>
                <c:ptCount val="4"/>
                <c:pt idx="0">
                  <c:v>2.2269999999999999</c:v>
                </c:pt>
                <c:pt idx="1">
                  <c:v>4.4164000000000003</c:v>
                </c:pt>
                <c:pt idx="2">
                  <c:v>4.4164000000000003</c:v>
                </c:pt>
                <c:pt idx="3">
                  <c:v>4.4164000000000003</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86CD-4748-9A8C-F9F035D5B611}"/>
            </c:ext>
          </c:extLst>
        </c:ser>
        <c:ser>
          <c:idx val="3"/>
          <c:order val="3"/>
          <c:tx>
            <c:strRef>
              <c:f>[emissions_baseline_current.xlsx]emissions!$L$31</c:f>
              <c:strCache>
                <c:ptCount val="1"/>
                <c:pt idx="0">
                  <c:v>Exploitation minière</c:v>
                </c:pt>
              </c:strCache>
            </c:strRef>
          </c:tx>
          <c:spPr>
            <a:solidFill>
              <a:schemeClr val="accent4"/>
            </a:solidFill>
            <a:ln>
              <a:noFill/>
            </a:ln>
            <a:effectLst/>
          </c:spPr>
          <c:invertIfNegative val="0"/>
          <c:cat>
            <c:multiLvlStrRef>
              <c:f>[emissions_baseline_current.xlsx]emissions!$G$33:$H$36</c:f>
              <c:multiLvlStrCache>
                <c:ptCount val="4"/>
                <c:lvl>
                  <c:pt idx="1">
                    <c:v>Current targets</c:v>
                  </c:pt>
                  <c:pt idx="2">
                    <c:v>Fixed food basket</c:v>
                  </c:pt>
                  <c:pt idx="3">
                    <c:v>Improved diet</c:v>
                  </c:pt>
                </c:lvl>
                <c:lvl>
                  <c:pt idx="0">
                    <c:v>2019</c:v>
                  </c:pt>
                  <c:pt idx="1">
                    <c:v>2030</c:v>
                  </c:pt>
                </c:lvl>
              </c:multiLvlStrCache>
            </c:multiLvlStrRef>
          </c:cat>
          <c:val>
            <c:numRef>
              <c:f>[emissions_baseline_current.xlsx]emissions!$L$33:$L$36</c:f>
              <c:numCache>
                <c:formatCode>General</c:formatCode>
                <c:ptCount val="4"/>
                <c:pt idx="0">
                  <c:v>1.1379999999999999</c:v>
                </c:pt>
                <c:pt idx="1">
                  <c:v>3.19</c:v>
                </c:pt>
                <c:pt idx="2">
                  <c:v>3.19</c:v>
                </c:pt>
                <c:pt idx="3">
                  <c:v>3.19</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86CD-4748-9A8C-F9F035D5B611}"/>
            </c:ext>
          </c:extLst>
        </c:ser>
        <c:ser>
          <c:idx val="4"/>
          <c:order val="4"/>
          <c:tx>
            <c:strRef>
              <c:f>[emissions_baseline_current.xlsx]emissions!$M$31</c:f>
              <c:strCache>
                <c:ptCount val="1"/>
                <c:pt idx="0">
                  <c:v>Autres</c:v>
                </c:pt>
              </c:strCache>
            </c:strRef>
          </c:tx>
          <c:spPr>
            <a:solidFill>
              <a:schemeClr val="accent5"/>
            </a:solidFill>
            <a:ln>
              <a:noFill/>
            </a:ln>
            <a:effectLst/>
          </c:spPr>
          <c:invertIfNegative val="0"/>
          <c:cat>
            <c:multiLvlStrRef>
              <c:f>[emissions_baseline_current.xlsx]emissions!$G$33:$H$36</c:f>
              <c:multiLvlStrCache>
                <c:ptCount val="4"/>
                <c:lvl>
                  <c:pt idx="1">
                    <c:v>Current targets</c:v>
                  </c:pt>
                  <c:pt idx="2">
                    <c:v>Fixed food basket</c:v>
                  </c:pt>
                  <c:pt idx="3">
                    <c:v>Improved diet</c:v>
                  </c:pt>
                </c:lvl>
                <c:lvl>
                  <c:pt idx="0">
                    <c:v>2019</c:v>
                  </c:pt>
                  <c:pt idx="1">
                    <c:v>2030</c:v>
                  </c:pt>
                </c:lvl>
              </c:multiLvlStrCache>
            </c:multiLvlStrRef>
          </c:cat>
          <c:val>
            <c:numRef>
              <c:f>[emissions_baseline_current.xlsx]emissions!$M$33:$M$36</c:f>
              <c:numCache>
                <c:formatCode>General</c:formatCode>
                <c:ptCount val="4"/>
                <c:pt idx="0">
                  <c:v>0.80959999999999999</c:v>
                </c:pt>
                <c:pt idx="1">
                  <c:v>1.0469999999999999</c:v>
                </c:pt>
                <c:pt idx="2">
                  <c:v>1.0469999999999999</c:v>
                </c:pt>
                <c:pt idx="3">
                  <c:v>1.0469999999999999</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86CD-4748-9A8C-F9F035D5B611}"/>
            </c:ext>
          </c:extLst>
        </c:ser>
        <c:ser>
          <c:idx val="5"/>
          <c:order val="5"/>
          <c:tx>
            <c:strRef>
              <c:f>[emissions_baseline_current.xlsx]emissions!$N$31</c:f>
              <c:strCache>
                <c:ptCount val="1"/>
                <c:pt idx="0">
                  <c:v>Résidentiel</c:v>
                </c:pt>
              </c:strCache>
            </c:strRef>
          </c:tx>
          <c:spPr>
            <a:solidFill>
              <a:schemeClr val="accent6"/>
            </a:solidFill>
            <a:ln>
              <a:noFill/>
            </a:ln>
            <a:effectLst/>
          </c:spPr>
          <c:invertIfNegative val="0"/>
          <c:cat>
            <c:multiLvlStrRef>
              <c:f>[emissions_baseline_current.xlsx]emissions!$G$33:$H$36</c:f>
              <c:multiLvlStrCache>
                <c:ptCount val="4"/>
                <c:lvl>
                  <c:pt idx="1">
                    <c:v>Current targets</c:v>
                  </c:pt>
                  <c:pt idx="2">
                    <c:v>Fixed food basket</c:v>
                  </c:pt>
                  <c:pt idx="3">
                    <c:v>Improved diet</c:v>
                  </c:pt>
                </c:lvl>
                <c:lvl>
                  <c:pt idx="0">
                    <c:v>2019</c:v>
                  </c:pt>
                  <c:pt idx="1">
                    <c:v>2030</c:v>
                  </c:pt>
                </c:lvl>
              </c:multiLvlStrCache>
            </c:multiLvlStrRef>
          </c:cat>
          <c:val>
            <c:numRef>
              <c:f>[emissions_baseline_current.xlsx]emissions!$N$33:$N$36</c:f>
              <c:numCache>
                <c:formatCode>General</c:formatCode>
                <c:ptCount val="4"/>
                <c:pt idx="0">
                  <c:v>0.97239999999999993</c:v>
                </c:pt>
                <c:pt idx="1">
                  <c:v>1.1701999999999999</c:v>
                </c:pt>
                <c:pt idx="2">
                  <c:v>1.1701999999999999</c:v>
                </c:pt>
                <c:pt idx="3">
                  <c:v>1.1701999999999999</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86CD-4748-9A8C-F9F035D5B611}"/>
            </c:ext>
          </c:extLst>
        </c:ser>
        <c:ser>
          <c:idx val="6"/>
          <c:order val="6"/>
          <c:tx>
            <c:strRef>
              <c:f>[emissions_baseline_current.xlsx]emissions!$O$31</c:f>
              <c:strCache>
                <c:ptCount val="1"/>
                <c:pt idx="0">
                  <c:v>Transport</c:v>
                </c:pt>
              </c:strCache>
            </c:strRef>
          </c:tx>
          <c:spPr>
            <a:solidFill>
              <a:schemeClr val="accent1">
                <a:lumMod val="60000"/>
              </a:schemeClr>
            </a:solidFill>
            <a:ln>
              <a:noFill/>
            </a:ln>
            <a:effectLst/>
          </c:spPr>
          <c:invertIfNegative val="0"/>
          <c:cat>
            <c:multiLvlStrRef>
              <c:f>[emissions_baseline_current.xlsx]emissions!$G$33:$H$36</c:f>
              <c:multiLvlStrCache>
                <c:ptCount val="4"/>
                <c:lvl>
                  <c:pt idx="1">
                    <c:v>Current targets</c:v>
                  </c:pt>
                  <c:pt idx="2">
                    <c:v>Fixed food basket</c:v>
                  </c:pt>
                  <c:pt idx="3">
                    <c:v>Improved diet</c:v>
                  </c:pt>
                </c:lvl>
                <c:lvl>
                  <c:pt idx="0">
                    <c:v>2019</c:v>
                  </c:pt>
                  <c:pt idx="1">
                    <c:v>2030</c:v>
                  </c:pt>
                </c:lvl>
              </c:multiLvlStrCache>
            </c:multiLvlStrRef>
          </c:cat>
          <c:val>
            <c:numRef>
              <c:f>[emissions_baseline_current.xlsx]emissions!$O$33:$O$36</c:f>
              <c:numCache>
                <c:formatCode>General</c:formatCode>
                <c:ptCount val="4"/>
                <c:pt idx="0">
                  <c:v>6.1774000000000004</c:v>
                </c:pt>
                <c:pt idx="1">
                  <c:v>12.0321</c:v>
                </c:pt>
                <c:pt idx="2">
                  <c:v>12.0321</c:v>
                </c:pt>
                <c:pt idx="3">
                  <c:v>12.0321</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86CD-4748-9A8C-F9F035D5B611}"/>
            </c:ext>
          </c:extLst>
        </c:ser>
        <c:ser>
          <c:idx val="7"/>
          <c:order val="7"/>
          <c:tx>
            <c:strRef>
              <c:f>[emissions_baseline_current.xlsx]emissions!$P$31</c:f>
              <c:strCache>
                <c:ptCount val="1"/>
                <c:pt idx="0">
                  <c:v>Bétail</c:v>
                </c:pt>
              </c:strCache>
            </c:strRef>
          </c:tx>
          <c:spPr>
            <a:solidFill>
              <a:schemeClr val="accent2">
                <a:lumMod val="60000"/>
              </a:schemeClr>
            </a:solidFill>
            <a:ln>
              <a:noFill/>
            </a:ln>
            <a:effectLst/>
          </c:spPr>
          <c:invertIfNegative val="0"/>
          <c:cat>
            <c:multiLvlStrRef>
              <c:f>[emissions_baseline_current.xlsx]emissions!$G$33:$H$36</c:f>
              <c:multiLvlStrCache>
                <c:ptCount val="4"/>
                <c:lvl>
                  <c:pt idx="1">
                    <c:v>Current targets</c:v>
                  </c:pt>
                  <c:pt idx="2">
                    <c:v>Fixed food basket</c:v>
                  </c:pt>
                  <c:pt idx="3">
                    <c:v>Improved diet</c:v>
                  </c:pt>
                </c:lvl>
                <c:lvl>
                  <c:pt idx="0">
                    <c:v>2019</c:v>
                  </c:pt>
                  <c:pt idx="1">
                    <c:v>2030</c:v>
                  </c:pt>
                </c:lvl>
              </c:multiLvlStrCache>
            </c:multiLvlStrRef>
          </c:cat>
          <c:val>
            <c:numRef>
              <c:f>[emissions_baseline_current.xlsx]emissions!$P$33:$P$36</c:f>
              <c:numCache>
                <c:formatCode>General</c:formatCode>
                <c:ptCount val="4"/>
                <c:pt idx="0">
                  <c:v>69.834400000000002</c:v>
                </c:pt>
                <c:pt idx="1">
                  <c:v>110.1936</c:v>
                </c:pt>
                <c:pt idx="2">
                  <c:v>88.933000000000007</c:v>
                </c:pt>
                <c:pt idx="3">
                  <c:v>142.08009999999999</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86CD-4748-9A8C-F9F035D5B611}"/>
            </c:ext>
          </c:extLst>
        </c:ser>
        <c:dLbls>
          <c:showLegendKey val="0"/>
          <c:showVal val="0"/>
          <c:showCatName val="0"/>
          <c:showSerName val="0"/>
          <c:showPercent val="0"/>
          <c:showBubbleSize val="0"/>
        </c:dLbls>
        <c:gapWidth val="50"/>
        <c:overlap val="100"/>
        <c:axId val="592306680"/>
        <c:axId val="592302520"/>
      </c:barChart>
      <c:catAx>
        <c:axId val="592306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AM"/>
          </a:p>
        </c:txPr>
        <c:crossAx val="592302520"/>
        <c:crosses val="autoZero"/>
        <c:auto val="1"/>
        <c:lblAlgn val="ctr"/>
        <c:lblOffset val="100"/>
        <c:noMultiLvlLbl val="0"/>
      </c:catAx>
      <c:valAx>
        <c:axId val="592302520"/>
        <c:scaling>
          <c:orientation val="minMax"/>
          <c:max val="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Millions de tonnes d'équivalent CO2</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AM"/>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AM"/>
          </a:p>
        </c:txPr>
        <c:crossAx val="592306680"/>
        <c:crosses val="autoZero"/>
        <c:crossBetween val="between"/>
        <c:majorUnit val="50"/>
      </c:valAx>
      <c:spPr>
        <a:noFill/>
        <a:ln>
          <a:noFill/>
        </a:ln>
        <a:effectLst/>
      </c:spPr>
    </c:plotArea>
    <c:legend>
      <c:legendPos val="r"/>
      <c:layout>
        <c:manualLayout>
          <c:xMode val="edge"/>
          <c:yMode val="edge"/>
          <c:x val="0.7672973317606554"/>
          <c:y val="0.22305814393288176"/>
          <c:w val="0.23270266823934457"/>
          <c:h val="0.5611617325126935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AM"/>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AM"/>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05665844437025"/>
          <c:y val="3.5277394123202951E-2"/>
          <c:w val="0.68991924914994385"/>
          <c:h val="0.77903276330964955"/>
        </c:manualLayout>
      </c:layout>
      <c:barChart>
        <c:barDir val="col"/>
        <c:grouping val="stacked"/>
        <c:varyColors val="0"/>
        <c:ser>
          <c:idx val="0"/>
          <c:order val="0"/>
          <c:tx>
            <c:strRef>
              <c:f>[land_use_comparison.xlsx]Sheet1!$Q$13</c:f>
              <c:strCache>
                <c:ptCount val="1"/>
                <c:pt idx="0">
                  <c:v>Haut</c:v>
                </c:pt>
              </c:strCache>
            </c:strRef>
          </c:tx>
          <c:spPr>
            <a:solidFill>
              <a:srgbClr val="C00000"/>
            </a:solidFill>
            <a:ln>
              <a:noFill/>
            </a:ln>
            <a:effectLst/>
          </c:spPr>
          <c:invertIfNegative val="0"/>
          <c:cat>
            <c:multiLvlStrRef>
              <c:f>[land_use_comparison.xlsx]Sheet1!$O$14:$P$17</c:f>
              <c:multiLvlStrCache>
                <c:ptCount val="4"/>
                <c:lvl>
                  <c:pt idx="1">
                    <c:v>Current targets</c:v>
                  </c:pt>
                  <c:pt idx="2">
                    <c:v>Fixed food basket</c:v>
                  </c:pt>
                  <c:pt idx="3">
                    <c:v>Improved diet</c:v>
                  </c:pt>
                </c:lvl>
                <c:lvl>
                  <c:pt idx="0">
                    <c:v>2019</c:v>
                  </c:pt>
                  <c:pt idx="1">
                    <c:v>2030</c:v>
                  </c:pt>
                </c:lvl>
              </c:multiLvlStrCache>
            </c:multiLvlStrRef>
          </c:cat>
          <c:val>
            <c:numRef>
              <c:f>[land_use_comparison.xlsx]Sheet1!$Q$14:$Q$17</c:f>
              <c:numCache>
                <c:formatCode>General</c:formatCode>
                <c:ptCount val="4"/>
                <c:pt idx="0">
                  <c:v>37.8307</c:v>
                </c:pt>
                <c:pt idx="1">
                  <c:v>59.740500000000011</c:v>
                </c:pt>
                <c:pt idx="2">
                  <c:v>45.294800000000009</c:v>
                </c:pt>
                <c:pt idx="3">
                  <c:v>57.146899999999995</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2F0B-49D1-B0F3-24947F148A12}"/>
            </c:ext>
          </c:extLst>
        </c:ser>
        <c:ser>
          <c:idx val="1"/>
          <c:order val="1"/>
          <c:tx>
            <c:strRef>
              <c:f>[land_use_comparison.xlsx]Sheet1!$R$13</c:f>
              <c:strCache>
                <c:ptCount val="1"/>
                <c:pt idx="0">
                  <c:v>Intermédiaire</c:v>
                </c:pt>
              </c:strCache>
            </c:strRef>
          </c:tx>
          <c:spPr>
            <a:solidFill>
              <a:srgbClr val="FFC000"/>
            </a:solidFill>
            <a:ln>
              <a:noFill/>
            </a:ln>
            <a:effectLst/>
          </c:spPr>
          <c:invertIfNegative val="0"/>
          <c:cat>
            <c:multiLvlStrRef>
              <c:f>[land_use_comparison.xlsx]Sheet1!$O$14:$P$17</c:f>
              <c:multiLvlStrCache>
                <c:ptCount val="4"/>
                <c:lvl>
                  <c:pt idx="1">
                    <c:v>Current targets</c:v>
                  </c:pt>
                  <c:pt idx="2">
                    <c:v>Fixed food basket</c:v>
                  </c:pt>
                  <c:pt idx="3">
                    <c:v>Improved diet</c:v>
                  </c:pt>
                </c:lvl>
                <c:lvl>
                  <c:pt idx="0">
                    <c:v>2019</c:v>
                  </c:pt>
                  <c:pt idx="1">
                    <c:v>2030</c:v>
                  </c:pt>
                </c:lvl>
              </c:multiLvlStrCache>
            </c:multiLvlStrRef>
          </c:cat>
          <c:val>
            <c:numRef>
              <c:f>[land_use_comparison.xlsx]Sheet1!$R$14:$R$17</c:f>
              <c:numCache>
                <c:formatCode>General</c:formatCode>
                <c:ptCount val="4"/>
                <c:pt idx="0">
                  <c:v>33.2074</c:v>
                </c:pt>
                <c:pt idx="1">
                  <c:v>62.535400000000003</c:v>
                </c:pt>
                <c:pt idx="2">
                  <c:v>33.451900000000002</c:v>
                </c:pt>
                <c:pt idx="3">
                  <c:v>45.763999999999996</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2F0B-49D1-B0F3-24947F148A12}"/>
            </c:ext>
          </c:extLst>
        </c:ser>
        <c:ser>
          <c:idx val="2"/>
          <c:order val="2"/>
          <c:tx>
            <c:strRef>
              <c:f>[land_use_comparison.xlsx]Sheet1!$S$13</c:f>
              <c:strCache>
                <c:ptCount val="1"/>
                <c:pt idx="0">
                  <c:v>Faible</c:v>
                </c:pt>
              </c:strCache>
            </c:strRef>
          </c:tx>
          <c:spPr>
            <a:solidFill>
              <a:srgbClr val="00B050"/>
            </a:solidFill>
            <a:ln>
              <a:noFill/>
            </a:ln>
            <a:effectLst/>
          </c:spPr>
          <c:invertIfNegative val="0"/>
          <c:cat>
            <c:multiLvlStrRef>
              <c:f>[land_use_comparison.xlsx]Sheet1!$O$14:$P$17</c:f>
              <c:multiLvlStrCache>
                <c:ptCount val="4"/>
                <c:lvl>
                  <c:pt idx="1">
                    <c:v>Current targets</c:v>
                  </c:pt>
                  <c:pt idx="2">
                    <c:v>Fixed food basket</c:v>
                  </c:pt>
                  <c:pt idx="3">
                    <c:v>Improved diet</c:v>
                  </c:pt>
                </c:lvl>
                <c:lvl>
                  <c:pt idx="0">
                    <c:v>2019</c:v>
                  </c:pt>
                  <c:pt idx="1">
                    <c:v>2030</c:v>
                  </c:pt>
                </c:lvl>
              </c:multiLvlStrCache>
            </c:multiLvlStrRef>
          </c:cat>
          <c:val>
            <c:numRef>
              <c:f>[land_use_comparison.xlsx]Sheet1!$S$14:$S$17</c:f>
              <c:numCache>
                <c:formatCode>General</c:formatCode>
                <c:ptCount val="4"/>
                <c:pt idx="0">
                  <c:v>81.646699999999981</c:v>
                </c:pt>
                <c:pt idx="1">
                  <c:v>68.990299999999991</c:v>
                </c:pt>
                <c:pt idx="2">
                  <c:v>50.658099999999997</c:v>
                </c:pt>
                <c:pt idx="3">
                  <c:v>59.489899999999999</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2F0B-49D1-B0F3-24947F148A12}"/>
            </c:ext>
          </c:extLst>
        </c:ser>
        <c:dLbls>
          <c:showLegendKey val="0"/>
          <c:showVal val="0"/>
          <c:showCatName val="0"/>
          <c:showSerName val="0"/>
          <c:showPercent val="0"/>
          <c:showBubbleSize val="0"/>
        </c:dLbls>
        <c:gapWidth val="50"/>
        <c:overlap val="100"/>
        <c:axId val="628081336"/>
        <c:axId val="628082616"/>
      </c:barChart>
      <c:catAx>
        <c:axId val="628081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AM"/>
          </a:p>
        </c:txPr>
        <c:crossAx val="628082616"/>
        <c:crosses val="autoZero"/>
        <c:auto val="1"/>
        <c:lblAlgn val="ctr"/>
        <c:lblOffset val="100"/>
        <c:noMultiLvlLbl val="0"/>
      </c:catAx>
      <c:valAx>
        <c:axId val="628082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1000 km².</a:t>
                </a:r>
              </a:p>
            </c:rich>
          </c:tx>
          <c:layout>
            <c:manualLayout>
              <c:xMode val="edge"/>
              <c:yMode val="edge"/>
              <c:x val="1.7498949772181346E-2"/>
              <c:y val="0.31723645303830694"/>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AM"/>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AM"/>
          </a:p>
        </c:txPr>
        <c:crossAx val="628081336"/>
        <c:crosses val="autoZero"/>
        <c:crossBetween val="between"/>
      </c:valAx>
      <c:spPr>
        <a:noFill/>
        <a:ln>
          <a:noFill/>
        </a:ln>
        <a:effectLst/>
      </c:spPr>
    </c:plotArea>
    <c:legend>
      <c:legendPos val="r"/>
      <c:layout>
        <c:manualLayout>
          <c:xMode val="edge"/>
          <c:yMode val="edge"/>
          <c:x val="0.80670422353156612"/>
          <c:y val="0.27171004081052008"/>
          <c:w val="0.19329577646843393"/>
          <c:h val="0.3154324225800428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AM"/>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AM"/>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Sheet1!$A$11</c:f>
              <c:strCache>
                <c:ptCount val="1"/>
                <c:pt idx="0">
                  <c:v>Base de référence</c:v>
                </c:pt>
              </c:strCache>
            </c:strRef>
          </c:tx>
          <c:spPr>
            <a:solidFill>
              <a:schemeClr val="bg2">
                <a:lumMod val="75000"/>
              </a:schemeClr>
            </a:solidFill>
            <a:ln>
              <a:noFill/>
            </a:ln>
            <a:effectLst/>
          </c:spPr>
          <c:invertIfNegative val="0"/>
          <c:cat>
            <c:strRef>
              <c:f>Sheet1!$C$9:$L$9</c:f>
              <c:strCache>
                <c:ptCount val="10"/>
                <c:pt idx="0">
                  <c:v>Barley</c:v>
                </c:pt>
                <c:pt idx="1">
                  <c:v>Cereals</c:v>
                </c:pt>
                <c:pt idx="2">
                  <c:v>Coffee</c:v>
                </c:pt>
                <c:pt idx="3">
                  <c:v>Maize</c:v>
                </c:pt>
                <c:pt idx="4">
                  <c:v>Oilseeds</c:v>
                </c:pt>
                <c:pt idx="5">
                  <c:v>Other crops</c:v>
                </c:pt>
                <c:pt idx="6">
                  <c:v>Pulses</c:v>
                </c:pt>
                <c:pt idx="7">
                  <c:v>Sorghum</c:v>
                </c:pt>
                <c:pt idx="8">
                  <c:v>Teff</c:v>
                </c:pt>
                <c:pt idx="9">
                  <c:v>Wheat</c:v>
                </c:pt>
              </c:strCache>
            </c:strRef>
          </c:cat>
          <c:val>
            <c:numRef>
              <c:f>Sheet1!$C$11:$L$11</c:f>
              <c:numCache>
                <c:formatCode>0%</c:formatCode>
                <c:ptCount val="10"/>
                <c:pt idx="0">
                  <c:v>0.80875307673263819</c:v>
                </c:pt>
                <c:pt idx="1">
                  <c:v>0.48763312646558382</c:v>
                </c:pt>
                <c:pt idx="2">
                  <c:v>0.60608904499931804</c:v>
                </c:pt>
                <c:pt idx="3">
                  <c:v>0.43714713479491168</c:v>
                </c:pt>
                <c:pt idx="4">
                  <c:v>0.8490492100708763</c:v>
                </c:pt>
                <c:pt idx="5">
                  <c:v>0.66964775047230429</c:v>
                </c:pt>
                <c:pt idx="6">
                  <c:v>0.61803796195181149</c:v>
                </c:pt>
                <c:pt idx="7">
                  <c:v>0.75281578201924126</c:v>
                </c:pt>
                <c:pt idx="8">
                  <c:v>0.14853586677240602</c:v>
                </c:pt>
                <c:pt idx="9">
                  <c:v>0.73790413736382243</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932-4EB4-9485-F9A4F48E156D}"/>
            </c:ext>
          </c:extLst>
        </c:ser>
        <c:ser>
          <c:idx val="1"/>
          <c:order val="1"/>
          <c:tx>
            <c:strRef>
              <c:f>Sheet1!$A$12</c:f>
              <c:strCache>
                <c:ptCount val="1"/>
                <c:pt idx="0">
                  <c:v>Panier alimentaire fixe</c:v>
                </c:pt>
              </c:strCache>
            </c:strRef>
          </c:tx>
          <c:spPr>
            <a:solidFill>
              <a:schemeClr val="accent2"/>
            </a:solidFill>
            <a:ln>
              <a:noFill/>
            </a:ln>
            <a:effectLst/>
          </c:spPr>
          <c:invertIfNegative val="0"/>
          <c:cat>
            <c:strRef>
              <c:f>Sheet1!$C$9:$L$9</c:f>
              <c:strCache>
                <c:ptCount val="10"/>
                <c:pt idx="0">
                  <c:v>Barley</c:v>
                </c:pt>
                <c:pt idx="1">
                  <c:v>Cereals</c:v>
                </c:pt>
                <c:pt idx="2">
                  <c:v>Coffee</c:v>
                </c:pt>
                <c:pt idx="3">
                  <c:v>Maize</c:v>
                </c:pt>
                <c:pt idx="4">
                  <c:v>Oilseeds</c:v>
                </c:pt>
                <c:pt idx="5">
                  <c:v>Other crops</c:v>
                </c:pt>
                <c:pt idx="6">
                  <c:v>Pulses</c:v>
                </c:pt>
                <c:pt idx="7">
                  <c:v>Sorghum</c:v>
                </c:pt>
                <c:pt idx="8">
                  <c:v>Teff</c:v>
                </c:pt>
                <c:pt idx="9">
                  <c:v>Wheat</c:v>
                </c:pt>
              </c:strCache>
            </c:strRef>
          </c:cat>
          <c:val>
            <c:numRef>
              <c:f>Sheet1!$C$12:$L$12</c:f>
              <c:numCache>
                <c:formatCode>0%</c:formatCode>
                <c:ptCount val="10"/>
                <c:pt idx="0">
                  <c:v>0.88654802824709533</c:v>
                </c:pt>
                <c:pt idx="1">
                  <c:v>0.5219091438229384</c:v>
                </c:pt>
                <c:pt idx="2">
                  <c:v>0.63594284703053683</c:v>
                </c:pt>
                <c:pt idx="3">
                  <c:v>0.37139904793705286</c:v>
                </c:pt>
                <c:pt idx="4">
                  <c:v>0.65256316748704202</c:v>
                </c:pt>
                <c:pt idx="5">
                  <c:v>0.68544856600743875</c:v>
                </c:pt>
                <c:pt idx="6">
                  <c:v>0.56092953851246108</c:v>
                </c:pt>
                <c:pt idx="7">
                  <c:v>0.72920334173389134</c:v>
                </c:pt>
                <c:pt idx="8">
                  <c:v>0.14777692200720743</c:v>
                </c:pt>
                <c:pt idx="9">
                  <c:v>0.65096418649010512</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E932-4EB4-9485-F9A4F48E156D}"/>
            </c:ext>
          </c:extLst>
        </c:ser>
        <c:ser>
          <c:idx val="2"/>
          <c:order val="2"/>
          <c:tx>
            <c:strRef>
              <c:f>Sheet1!$A$13</c:f>
              <c:strCache>
                <c:ptCount val="1"/>
                <c:pt idx="0">
                  <c:v>Amélioration de l'alimentation</c:v>
                </c:pt>
              </c:strCache>
            </c:strRef>
          </c:tx>
          <c:spPr>
            <a:solidFill>
              <a:srgbClr val="7030A0"/>
            </a:solidFill>
            <a:ln>
              <a:noFill/>
            </a:ln>
            <a:effectLst/>
          </c:spPr>
          <c:invertIfNegative val="0"/>
          <c:cat>
            <c:strRef>
              <c:f>Sheet1!$C$9:$L$9</c:f>
              <c:strCache>
                <c:ptCount val="10"/>
                <c:pt idx="0">
                  <c:v>Barley</c:v>
                </c:pt>
                <c:pt idx="1">
                  <c:v>Cereals</c:v>
                </c:pt>
                <c:pt idx="2">
                  <c:v>Coffee</c:v>
                </c:pt>
                <c:pt idx="3">
                  <c:v>Maize</c:v>
                </c:pt>
                <c:pt idx="4">
                  <c:v>Oilseeds</c:v>
                </c:pt>
                <c:pt idx="5">
                  <c:v>Other crops</c:v>
                </c:pt>
                <c:pt idx="6">
                  <c:v>Pulses</c:v>
                </c:pt>
                <c:pt idx="7">
                  <c:v>Sorghum</c:v>
                </c:pt>
                <c:pt idx="8">
                  <c:v>Teff</c:v>
                </c:pt>
                <c:pt idx="9">
                  <c:v>Wheat</c:v>
                </c:pt>
              </c:strCache>
            </c:strRef>
          </c:cat>
          <c:val>
            <c:numRef>
              <c:f>Sheet1!$C$13:$L$13</c:f>
              <c:numCache>
                <c:formatCode>0%</c:formatCode>
                <c:ptCount val="10"/>
                <c:pt idx="0">
                  <c:v>0.95641677859920249</c:v>
                </c:pt>
                <c:pt idx="1">
                  <c:v>0.46058557628853392</c:v>
                </c:pt>
                <c:pt idx="2">
                  <c:v>0.65627589354580695</c:v>
                </c:pt>
                <c:pt idx="3">
                  <c:v>0.43573171029557484</c:v>
                </c:pt>
                <c:pt idx="4">
                  <c:v>0.73581610929117425</c:v>
                </c:pt>
                <c:pt idx="5">
                  <c:v>0.68361410696602321</c:v>
                </c:pt>
                <c:pt idx="6">
                  <c:v>0.6422876269272948</c:v>
                </c:pt>
                <c:pt idx="7">
                  <c:v>0.75320089853674554</c:v>
                </c:pt>
                <c:pt idx="8">
                  <c:v>0.15354518207089093</c:v>
                </c:pt>
                <c:pt idx="9">
                  <c:v>0.7299195173271168</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E932-4EB4-9485-F9A4F48E156D}"/>
            </c:ext>
          </c:extLst>
        </c:ser>
        <c:dLbls>
          <c:showLegendKey val="0"/>
          <c:showVal val="0"/>
          <c:showCatName val="0"/>
          <c:showSerName val="0"/>
          <c:showPercent val="0"/>
          <c:showBubbleSize val="0"/>
        </c:dLbls>
        <c:gapWidth val="100"/>
        <c:axId val="622181320"/>
        <c:axId val="622179720"/>
      </c:barChart>
      <c:catAx>
        <c:axId val="622181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AM"/>
          </a:p>
        </c:txPr>
        <c:crossAx val="622179720"/>
        <c:crosses val="autoZero"/>
        <c:auto val="1"/>
        <c:lblAlgn val="ctr"/>
        <c:lblOffset val="100"/>
        <c:noMultiLvlLbl val="0"/>
      </c:catAx>
      <c:valAx>
        <c:axId val="6221797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AM"/>
          </a:p>
        </c:txPr>
        <c:crossAx val="622181320"/>
        <c:crosses val="autoZero"/>
        <c:crossBetween val="between"/>
      </c:valAx>
      <c:spPr>
        <a:noFill/>
        <a:ln>
          <a:noFill/>
        </a:ln>
        <a:effectLst/>
      </c:spPr>
    </c:plotArea>
    <c:legend>
      <c:legendPos val="b"/>
      <c:layout>
        <c:manualLayout>
          <c:xMode val="edge"/>
          <c:yMode val="edge"/>
          <c:x val="8.2203786935755682E-2"/>
          <c:y val="0.88487500931370999"/>
          <c:w val="0.83559224323067771"/>
          <c:h val="9.386043025293942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AM"/>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AM"/>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0.34428</cdr:x>
      <cdr:y>0.16143</cdr:y>
    </cdr:from>
    <cdr:to>
      <cdr:x>0.34428</cdr:x>
      <cdr:y>0.77729</cdr:y>
    </cdr:to>
    <cdr:cxnSp macro="">
      <cdr:nvCxnSpPr>
        <cdr:cNvPr id="2" name="Straight Connector 1">
          <a:extLst xmlns:a="http://schemas.openxmlformats.org/drawingml/2006/main">
            <a:ext uri="{FF2B5EF4-FFF2-40B4-BE49-F238E27FC236}">
              <a16:creationId xmlns:a16="http://schemas.microsoft.com/office/drawing/2014/main" id="{61122F11-AF07-420B-9A0C-F81670CB0BA8}"/>
            </a:ext>
          </a:extLst>
        </cdr:cNvPr>
        <cdr:cNvCxnSpPr>
          <a:cxnSpLocks xmlns:a="http://schemas.openxmlformats.org/drawingml/2006/main"/>
        </cdr:cNvCxnSpPr>
      </cdr:nvCxnSpPr>
      <cdr:spPr>
        <a:xfrm xmlns:a="http://schemas.openxmlformats.org/drawingml/2006/main" flipV="1">
          <a:off x="1970909" y="427382"/>
          <a:ext cx="0" cy="1630441"/>
        </a:xfrm>
        <a:prstGeom xmlns:a="http://schemas.openxmlformats.org/drawingml/2006/main" prst="line">
          <a:avLst/>
        </a:prstGeom>
        <a:ln xmlns:a="http://schemas.openxmlformats.org/drawingml/2006/main" w="22225">
          <a:solidFill>
            <a:schemeClr val="tx1"/>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0.28646</cdr:x>
      <cdr:y>0.05128</cdr:y>
    </cdr:from>
    <cdr:to>
      <cdr:x>0.28646</cdr:x>
      <cdr:y>0.70109</cdr:y>
    </cdr:to>
    <cdr:cxnSp macro="">
      <cdr:nvCxnSpPr>
        <cdr:cNvPr id="2" name="Straight Connector 1">
          <a:extLst xmlns:a="http://schemas.openxmlformats.org/drawingml/2006/main">
            <a:ext uri="{FF2B5EF4-FFF2-40B4-BE49-F238E27FC236}">
              <a16:creationId xmlns:a16="http://schemas.microsoft.com/office/drawing/2014/main" id="{397C52AA-C665-4EDA-8C53-E6DEEA239932}"/>
            </a:ext>
          </a:extLst>
        </cdr:cNvPr>
        <cdr:cNvCxnSpPr>
          <a:cxnSpLocks xmlns:a="http://schemas.openxmlformats.org/drawingml/2006/main"/>
        </cdr:cNvCxnSpPr>
      </cdr:nvCxnSpPr>
      <cdr:spPr>
        <a:xfrm xmlns:a="http://schemas.openxmlformats.org/drawingml/2006/main">
          <a:off x="1746260" y="119012"/>
          <a:ext cx="0" cy="1508105"/>
        </a:xfrm>
        <a:prstGeom xmlns:a="http://schemas.openxmlformats.org/drawingml/2006/main" prst="line">
          <a:avLst/>
        </a:prstGeom>
        <a:ln xmlns:a="http://schemas.openxmlformats.org/drawingml/2006/main" w="22225">
          <a:solidFill>
            <a:schemeClr val="tx1"/>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0.29165</cdr:x>
      <cdr:y>0.02235</cdr:y>
    </cdr:from>
    <cdr:to>
      <cdr:x>0.29165</cdr:x>
      <cdr:y>0.70357</cdr:y>
    </cdr:to>
    <cdr:cxnSp macro="">
      <cdr:nvCxnSpPr>
        <cdr:cNvPr id="2" name="Straight Connector 1">
          <a:extLst xmlns:a="http://schemas.openxmlformats.org/drawingml/2006/main">
            <a:ext uri="{FF2B5EF4-FFF2-40B4-BE49-F238E27FC236}">
              <a16:creationId xmlns:a16="http://schemas.microsoft.com/office/drawing/2014/main" id="{61122F11-AF07-420B-9A0C-F81670CB0BA8}"/>
            </a:ext>
          </a:extLst>
        </cdr:cNvPr>
        <cdr:cNvCxnSpPr>
          <a:cxnSpLocks xmlns:a="http://schemas.openxmlformats.org/drawingml/2006/main"/>
        </cdr:cNvCxnSpPr>
      </cdr:nvCxnSpPr>
      <cdr:spPr>
        <a:xfrm xmlns:a="http://schemas.openxmlformats.org/drawingml/2006/main" flipV="1">
          <a:off x="1788627" y="56038"/>
          <a:ext cx="0" cy="1707933"/>
        </a:xfrm>
        <a:prstGeom xmlns:a="http://schemas.openxmlformats.org/drawingml/2006/main" prst="line">
          <a:avLst/>
        </a:prstGeom>
        <a:ln xmlns:a="http://schemas.openxmlformats.org/drawingml/2006/main" w="22225">
          <a:solidFill>
            <a:schemeClr val="tx1"/>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0.29078</cdr:x>
      <cdr:y>0.03978</cdr:y>
    </cdr:from>
    <cdr:to>
      <cdr:x>0.29078</cdr:x>
      <cdr:y>0.70562</cdr:y>
    </cdr:to>
    <cdr:cxnSp macro="">
      <cdr:nvCxnSpPr>
        <cdr:cNvPr id="3" name="Straight Connector 2">
          <a:extLst xmlns:a="http://schemas.openxmlformats.org/drawingml/2006/main">
            <a:ext uri="{FF2B5EF4-FFF2-40B4-BE49-F238E27FC236}">
              <a16:creationId xmlns:a16="http://schemas.microsoft.com/office/drawing/2014/main" id="{CDD7C232-915D-4CBA-BFC8-4B1F97B07A05}"/>
            </a:ext>
          </a:extLst>
        </cdr:cNvPr>
        <cdr:cNvCxnSpPr/>
      </cdr:nvCxnSpPr>
      <cdr:spPr>
        <a:xfrm xmlns:a="http://schemas.openxmlformats.org/drawingml/2006/main" flipV="1">
          <a:off x="1761899" y="89482"/>
          <a:ext cx="0" cy="1497762"/>
        </a:xfrm>
        <a:prstGeom xmlns:a="http://schemas.openxmlformats.org/drawingml/2006/main" prst="line">
          <a:avLst/>
        </a:prstGeom>
        <a:ln xmlns:a="http://schemas.openxmlformats.org/drawingml/2006/main" w="19050">
          <a:solidFill>
            <a:schemeClr val="tx1"/>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Les résultats du scénario de reboisement sont présentés ici et comparés à un scénario Business-As-Usual. La principale constatation est l'augmentation significative du captage et du stockage, également appelé séquestration, des émissions de gaz à effet de serre dans le scénario de reboisement. Les chiffres relatifs à l'utilisation des terres sur la ligne supérieure montrent que l'augmentation de la superficie forestière provient des vastes prairies disponibles dans le pays.</a:t>
            </a:r>
            <a:endParaRPr/>
          </a:p>
          <a:p>
            <a:pPr marL="0" lvl="0" indent="0" algn="l" rtl="0">
              <a:spcBef>
                <a:spcPts val="0"/>
              </a:spcBef>
              <a:spcAft>
                <a:spcPts val="0"/>
              </a:spcAft>
              <a:buNone/>
            </a:pPr>
            <a:endParaRPr/>
          </a:p>
          <a:p>
            <a:pPr marL="0" lvl="0" indent="0" algn="l" rtl="0">
              <a:spcBef>
                <a:spcPts val="0"/>
              </a:spcBef>
              <a:spcAft>
                <a:spcPts val="0"/>
              </a:spcAft>
              <a:buNone/>
            </a:pPr>
            <a:r>
              <a:rPr lang="en-US"/>
              <a:t>La ligne inférieure compare les émissions de gaz à effet de serre en 2019 à celles des scénarios "Business-as-usual" et "Reforestation" en 2030 dans une série de secteurs. L.U.C.F. désigne le changement d'affectation des terres et la foresterie. Une valeur négative dans cette figure représente la séquestration nette des émissions de gaz à effet de serre. Si les émissions nettes de gaz à effet de serre restent positives dans les deux cas, 55 millions de tonnes supplémentaires d'émissions de gaz à effet de serre équivalentes au dioxyde de carbone sont séquestrées grâce au reboisement en 2030. Cela permet de compenser la croissance significative des émissions attendue dans d'autres secteurs tels que l'élevage, les transports et l'industrie.</a:t>
            </a:r>
            <a:endParaRPr/>
          </a:p>
        </p:txBody>
      </p:sp>
      <p:sp>
        <p:nvSpPr>
          <p:cNvPr id="316" name="Google Shape;31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Un autre aspect pris en compte dans le domaine thématique de l'économie verte résiliente au climat est celui des impacts climatiques. Les deux figures ci-dessus montrent le rendement, en tonnes par hectare, de l'orge, à droite, et du café, à gauche, pour trois scénarios climatiques et les neuf régions de l'Éthiopie. </a:t>
            </a:r>
            <a:endParaRPr/>
          </a:p>
          <a:p>
            <a:pPr marL="0" lvl="0" indent="0" algn="l" rtl="0">
              <a:spcBef>
                <a:spcPts val="0"/>
              </a:spcBef>
              <a:spcAft>
                <a:spcPts val="0"/>
              </a:spcAft>
              <a:buNone/>
            </a:pPr>
            <a:r>
              <a:rPr lang="en-US"/>
              <a:t>Les résultats de l'analyse de modélisation montrent que le changement climatique pourrait modifier de manière significative les rendements des cultures. Toutefois, l'orientation de cet impact varie selon les cultures et les scénarios climatiques. Par exemple, les rendements de l'orge semblent être les plus élevés dans le scénario de base et les plus faibles dans les scénarios R.C.P. 8.5 dans toutes les régions. Et la différence entre les rendements attendus dans les scénarios P.C.R. 4.5 et P.C.R. 8.5 semble être marginale dans tous les scénarios également.  </a:t>
            </a:r>
            <a:endParaRPr/>
          </a:p>
          <a:p>
            <a:pPr marL="0" lvl="0" indent="0" algn="l" rtl="0">
              <a:spcBef>
                <a:spcPts val="0"/>
              </a:spcBef>
              <a:spcAft>
                <a:spcPts val="0"/>
              </a:spcAft>
              <a:buNone/>
            </a:pPr>
            <a:r>
              <a:rPr lang="en-US"/>
              <a:t>Dans le même temps, les tendances des rendements en café varient davantage d'une région à l'autre. Dans la plupart des régions, les rendements en café sont les plus élevés dans le scénario RCP8.5. Toutefois, deux régions constituent des exceptions notables à cette règle, où les rendements du scénario de base sont nettement plus élevés que ceux des scénarios P.C.R. 4.5 ou P.C.R. 8.5.</a:t>
            </a:r>
            <a:endParaRPr/>
          </a:p>
        </p:txBody>
      </p:sp>
      <p:sp>
        <p:nvSpPr>
          <p:cNvPr id="331" name="Google Shape;33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Les résultats de la modélisation des scénarios "économie verte résistante au climat" pris en compte dans le modèle CLEWs-Éthiopie fournissent des informations essentielles. Tout d'abord, ils mettent en évidence les avantages et la mesure dans laquelle le reboisement permet un piégeage supplémentaire du dioxyde de carbone, qui peut contribuer à compenser les émissions d'autres secteurs. Cet aspect est particulièrement important compte tenu de la croissance prévue des secteurs à forte consommation d'énergie et d'émissions, tels que les transports et l'industrie, d'ici à 2030. Deuxièmement, l'étude met en évidence l'impact du changement climatique sur les rendements agricoles. Les résultats montrent qu'au niveau national, il semble que le changement climatique pourrait ne pas affecter de manière significative les rendements des cultures dans les deux scénarios climatiques envisagés. Cependant, il semble y avoir une hétérogénéité significative dans ces impacts par région et par culture. Cela souligne l'importance de la résolution spatiale et de la représentation de l'utilisation des terres dans ces modèles. Un modèle ayant une portée uniquement nationale pourrait ne pas identifier de telles différences régionales. L'inclusion de cette granularité supplémentaire dans le modèle permet d'évaluer et d'informer des politiques plus ciblées et différenciées au niveau régional.</a:t>
            </a:r>
            <a:endParaRPr/>
          </a:p>
        </p:txBody>
      </p:sp>
      <p:sp>
        <p:nvSpPr>
          <p:cNvPr id="342" name="Google Shape;34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Dans le deuxième domaine thématique, "Modernisation de l'agriculture", nous envisageons trois scénarios. Le premier est "Objectifs actuels", qui représente le scénario de base ou "business-as-usual". Dans ce scénario, la production agricole atteint les objectifs fixés dans le plan national. Le modèle optimise le système global pour atteindre ces objectifs nationaux au moindre coût sur la période modélisée. Le deuxième scénario est celui du "panier alimentaire fixe", dans lequel </a:t>
            </a:r>
            <a:r>
              <a:rPr lang="en-US" sz="1200">
                <a:latin typeface="Open Sans"/>
                <a:ea typeface="Open Sans"/>
                <a:cs typeface="Open Sans"/>
                <a:sym typeface="Open Sans"/>
              </a:rPr>
              <a:t>la consommation de produits agricoles par habitant reste constante et la production augmente avec la croissance de la population. Ce scénario représente une </a:t>
            </a:r>
            <a:r>
              <a:rPr lang="en-US">
                <a:latin typeface="Open Sans"/>
                <a:ea typeface="Open Sans"/>
                <a:cs typeface="Open Sans"/>
                <a:sym typeface="Open Sans"/>
              </a:rPr>
              <a:t>combinaison </a:t>
            </a:r>
            <a:r>
              <a:rPr lang="en-US" sz="1200">
                <a:latin typeface="Open Sans"/>
                <a:ea typeface="Open Sans"/>
                <a:cs typeface="Open Sans"/>
                <a:sym typeface="Open Sans"/>
              </a:rPr>
              <a:t>du statu quo, en termes de composition du régime alimentaire, et d'une croissance prévue de la demande sur la base des tendances démographiques. Le dernier scénario, "Amélioration des régimes alimentaires", suppose que la consommation de produits agricoles par habitant se rapproche du modèle des 20 % les plus riches. Ce scénario représente un changement significatif dans la composition du régime alimentaire pour 80 % de la population actuelle. L'objectif de l'étude de ces trois scénarios est d'identifier les implications de la composition des régimes alimentaires sur l'utilisation des terres, l'eau, l'énergie et les émissions.</a:t>
            </a:r>
            <a:endParaRPr>
              <a:latin typeface="Open Sans"/>
              <a:ea typeface="Open Sans"/>
              <a:cs typeface="Open Sans"/>
              <a:sym typeface="Open Sans"/>
            </a:endParaRPr>
          </a:p>
        </p:txBody>
      </p:sp>
      <p:sp>
        <p:nvSpPr>
          <p:cNvPr id="359" name="Google Shape;35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Deux des régimes mentionnés dans la diapositive précédente sont comparés ici. Il s'agit du "panier alimentaire fixe" et du "régime amélioré". Le "régime amélioré" représente un régime calorique total plus élevé que le "panier alimentaire fixe". Le </a:t>
            </a:r>
            <a:r>
              <a:rPr lang="en-US" sz="1200">
                <a:latin typeface="Open Sans"/>
                <a:ea typeface="Open Sans"/>
                <a:cs typeface="Open Sans"/>
                <a:sym typeface="Open Sans"/>
              </a:rPr>
              <a:t>"régime amélioré" se caractérise par une plus grande consommation de produits animaux et une moindre dépendance à l'égard des céréales. Comme indiqué précédemment, le "régime amélioré" représente le régime des 20 % </a:t>
            </a:r>
            <a:r>
              <a:rPr lang="en-US">
                <a:latin typeface="Open Sans"/>
                <a:ea typeface="Open Sans"/>
                <a:cs typeface="Open Sans"/>
                <a:sym typeface="Open Sans"/>
              </a:rPr>
              <a:t>les plus riches de </a:t>
            </a:r>
            <a:r>
              <a:rPr lang="en-US" sz="1200">
                <a:latin typeface="Open Sans"/>
                <a:ea typeface="Open Sans"/>
                <a:cs typeface="Open Sans"/>
                <a:sym typeface="Open Sans"/>
              </a:rPr>
              <a:t>la population éthiopienne. Ce régime ressemble également à celui de nombreux pays développés, avec une consommation relative plus élevée de produits animaux que de céréales. Il convient toutefois de </a:t>
            </a:r>
            <a:r>
              <a:rPr lang="en-US">
                <a:latin typeface="Open Sans"/>
                <a:ea typeface="Open Sans"/>
                <a:cs typeface="Open Sans"/>
                <a:sym typeface="Open Sans"/>
              </a:rPr>
              <a:t>noter que </a:t>
            </a:r>
            <a:r>
              <a:rPr lang="en-US" sz="1200">
                <a:latin typeface="Open Sans"/>
                <a:ea typeface="Open Sans"/>
                <a:cs typeface="Open Sans"/>
                <a:sym typeface="Open Sans"/>
              </a:rPr>
              <a:t>le nom du scénario "régime amélioré" n'implique pas que le régime soit une amélioration du "panier alimentaire fixe" à tous points de vue. Il s'agit simplement d'un régime plus calorique, ce qui correspond à l'évolution probable de la composition des régimes alimentaires en Éthiopie sur la base des tendances actuelles. L'impact d'autres régimes pourrait également être pris en compte dans le cadre de la modélisation existante.</a:t>
            </a:r>
            <a:endParaRPr/>
          </a:p>
          <a:p>
            <a:pPr marL="0" lvl="0" indent="0" algn="l" rtl="0">
              <a:spcBef>
                <a:spcPts val="0"/>
              </a:spcBef>
              <a:spcAft>
                <a:spcPts val="0"/>
              </a:spcAft>
              <a:buNone/>
            </a:pPr>
            <a:endParaRPr/>
          </a:p>
        </p:txBody>
      </p:sp>
      <p:sp>
        <p:nvSpPr>
          <p:cNvPr id="368" name="Google Shape;36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 modèle CLEWs-Ethiopia a été utilisé pour obtenir les systèmes optimaux "à moindre coût" pour chacun des scénarios envisagés. Les résultats présentés ici comparent les trois scénarios d'alimentation en termes d'implications sur l'utilisation des ressources (énergie, terre et eau) et sur les émissions. En ce qui concerne l'utilisation des ressources, le scénario des objectifs actuels est le plus élevé des trois scénarios pour la consommation d'énergie, de terres et d'eau. Il est suivi par le scénario "Amélioration de l'alimentation", le scénario "Panier alimentaire fixe" étant celui qui utilise le moins de ressources. Toutefois, en termes d'émissions de gaz à effet de serre (GES), le scénario "Régime amélioré" présente le niveau le plus élevé, suivi des scénarios "Objectifs actuels" et "Panier alimentaire fixe". Cela s'explique par l'augmentation des émissions provenant du secteur de l'élevage en raison des besoins accrus en produits animaux dans le scénario "Amélioration du régime alimentaire". La consommation d'énergie est principalement représentée par la consommation de diesel et la consommation d'eau par la consommation du secteur de l'irrigation.</a:t>
            </a:r>
            <a:endParaRPr/>
          </a:p>
        </p:txBody>
      </p:sp>
      <p:sp>
        <p:nvSpPr>
          <p:cNvPr id="382" name="Google Shape;38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 modèle CLEWs-Ethiopia optimise l'ensemble des systèmes intégrés d'énergie, d'utilisation des terres et d'eau en fonction des ressources et d'autres contraintes afin d'obtenir une configuration "à moindre coût". Dans ce cadre, le modèle sélectionne les voies qui conduisent à une augmentation des rendements de toutes les cultures, comme le montre la figure ci-contre. </a:t>
            </a:r>
            <a:endParaRPr/>
          </a:p>
          <a:p>
            <a:pPr marL="0" lvl="0" indent="0" algn="l" rtl="0">
              <a:spcBef>
                <a:spcPts val="0"/>
              </a:spcBef>
              <a:spcAft>
                <a:spcPts val="0"/>
              </a:spcAft>
              <a:buNone/>
            </a:pPr>
            <a:endParaRPr/>
          </a:p>
          <a:p>
            <a:pPr marL="0" lvl="0" indent="0" algn="l" rtl="0">
              <a:spcBef>
                <a:spcPts val="0"/>
              </a:spcBef>
              <a:spcAft>
                <a:spcPts val="0"/>
              </a:spcAft>
              <a:buNone/>
            </a:pPr>
            <a:r>
              <a:rPr lang="en-US"/>
              <a:t>Toutefois, l'ampleur de ces augmentations varie selon les cultures et les scénarios, comme le montre la figure de droite. Elle met en évidence la différence entre les voies de modernisation agricole choisies par le modèle pour chaque scénario. Par exemple, les augmentations de rendement pour l'orge et le café sont les plus faibles pour le scénario "Baseline" et les plus élevées pour le scénario "Improved diet". Cependant, pour plusieurs autres cultures telles que les oléagineux et le blé, elles sont les plus élevées dans le scénario 'Baseline'. Dans l'ensemble, les cultures affichent des augmentations comprises entre 20 % et 100 % pour l'ensemble des cultures considérées.</a:t>
            </a:r>
            <a:endParaRPr/>
          </a:p>
          <a:p>
            <a:pPr marL="0" lvl="0" indent="0" algn="l" rtl="0">
              <a:spcBef>
                <a:spcPts val="0"/>
              </a:spcBef>
              <a:spcAft>
                <a:spcPts val="0"/>
              </a:spcAft>
              <a:buNone/>
            </a:pPr>
            <a:endParaRPr/>
          </a:p>
          <a:p>
            <a:pPr marL="0" lvl="0" indent="0" algn="l" rtl="0">
              <a:spcBef>
                <a:spcPts val="0"/>
              </a:spcBef>
              <a:spcAft>
                <a:spcPts val="0"/>
              </a:spcAft>
              <a:buNone/>
            </a:pPr>
            <a:r>
              <a:rPr lang="en-US"/>
              <a:t>Ce résultat souligne la nécessité de prendre en compte chaque culture individuellement lors de l'élaboration de politiques visant à moderniser l'agriculture.   </a:t>
            </a:r>
            <a:endParaRPr/>
          </a:p>
        </p:txBody>
      </p:sp>
      <p:sp>
        <p:nvSpPr>
          <p:cNvPr id="402" name="Google Shape;40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Les résultats de la modélisation du scénario "Modernisation de l'agriculture" fournissent trois informations essentielles. </a:t>
            </a:r>
            <a:endParaRPr/>
          </a:p>
          <a:p>
            <a:pPr marL="0" lvl="0" indent="0" algn="l" rtl="0">
              <a:spcBef>
                <a:spcPts val="0"/>
              </a:spcBef>
              <a:spcAft>
                <a:spcPts val="0"/>
              </a:spcAft>
              <a:buNone/>
            </a:pPr>
            <a:r>
              <a:rPr lang="en-US" b="0"/>
              <a:t>Premièrement, il existe un potentiel important de modernisation de l'agriculture en Éthiopie - entre 50 et 110 % - qui peut être atteint grâce à une plus grande mécanisation, à l'utilisation de semences améliorées et d'engrais. Ce potentiel repose sur le passage d'une agriculture à faible niveau d'intrants à une agriculture à niveau d'intrants intermédiaires et à niveau d'intrants élevés. </a:t>
            </a:r>
            <a:endParaRPr b="0"/>
          </a:p>
          <a:p>
            <a:pPr marL="0" lvl="0" indent="0" algn="l" rtl="0">
              <a:spcBef>
                <a:spcPts val="0"/>
              </a:spcBef>
              <a:spcAft>
                <a:spcPts val="0"/>
              </a:spcAft>
              <a:buNone/>
            </a:pPr>
            <a:r>
              <a:rPr lang="en-US" b="0"/>
              <a:t>Deuxièmement, l'augmentation des rendements des cultures limitera le besoin de terres cultivées supplémentaires. Étant donné que les cultures produites par unité de terre augmentent de 20 % à 100 % pour l'ensemble des cultures considérées, la modernisation de l'agriculture permet de répondre à la demande croissante de nourriture dans les trois scénarios en utilisant moins de terres. Il y aura cependant des implications pour l'augmentation des intrants en termes d'énergie, d'eau, de pesticides et d'utilisation d'engrais.</a:t>
            </a:r>
            <a:endParaRPr b="0"/>
          </a:p>
          <a:p>
            <a:pPr marL="0" lvl="0" indent="0" algn="l" rtl="0">
              <a:spcBef>
                <a:spcPts val="0"/>
              </a:spcBef>
              <a:spcAft>
                <a:spcPts val="0"/>
              </a:spcAft>
              <a:buNone/>
            </a:pPr>
            <a:r>
              <a:rPr lang="en-US" b="0"/>
              <a:t>Enfin, la modernisation du secteur agricole nécessiterait des investissements deux à trois fois supérieurs au niveau actuel. Ces investissements devront être stratégiquement ciblés par culture et par région. L'importance de ce point est encore plus grande si l'on considère l'hétérogénéité des impacts climatiques par culture et par région, comme cela a été souligné dans le domaine thématique précédent "Économie verte résiliente au changement climatique".</a:t>
            </a:r>
            <a:endParaRPr b="0"/>
          </a:p>
        </p:txBody>
      </p:sp>
      <p:sp>
        <p:nvSpPr>
          <p:cNvPr id="414" name="Google Shape;41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La section précédente a présenté un exemple de modèle CLEWs comprenant une représentation de l'utilisation des sols. Cette section couvre les étapes de base pour créer une représentation similaire de l'utilisation des terres dans OSeMOSYS. La première étape de ce processus consiste à identifier les utilisations multiples et concurrentes des terres. Ici, six catégories d'utilisation des terres sont représentées. Il s'agit des terres cultivées (pour produire des récoltes), des </a:t>
            </a:r>
            <a:r>
              <a:rPr lang="en-US" b="1"/>
              <a:t>terres stériles (improductives et généralement utilisables), des forêts</a:t>
            </a:r>
            <a:r>
              <a:rPr lang="en-US"/>
              <a:t>, des pâturages ou des prairies (pour faire paître le bétail), des terres bâties (villes, centrales électriques, etc.) et des plans d'eau (lacs, rivières, etc.). La quantité totale de terres disponibles dans une zone modélisée est limitée et doit être répartie entre les utilisations susmentionnées. Les parts de terres allouées aux différentes utilisations varient dans le temps en fonction des incitations de chaque type d'utilisation des terres. Par exemple, une urbanisation rapide peut entraîner une augmentation de la part des terres bâties et une diminution de celle des terres forestières. De même, la part des terres cultivées peut augmenter au fil du temps pour répondre à la demande croissante de nourriture en l'absence de modernisation de l'agriculture.</a:t>
            </a:r>
            <a:endParaRPr/>
          </a:p>
          <a:p>
            <a:pPr marL="0" lvl="0" indent="0" algn="l" rtl="0">
              <a:spcBef>
                <a:spcPts val="0"/>
              </a:spcBef>
              <a:spcAft>
                <a:spcPts val="0"/>
              </a:spcAft>
              <a:buNone/>
            </a:pPr>
            <a:endParaRPr/>
          </a:p>
        </p:txBody>
      </p:sp>
      <p:sp>
        <p:nvSpPr>
          <p:cNvPr id="423" name="Google Shape;42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Cette conférence présente le deuxième système de la représentation du climat, de la terre, de l'énergie et de l'eau : la terre. L'exposé se concentre particulièrement sur la façon dont l'utilisation des terres peut être modélisée à l'aide d'OSeMOSYS. </a:t>
            </a:r>
            <a:r>
              <a:rPr lang="en-US">
                <a:latin typeface="Open Sans"/>
                <a:ea typeface="Open Sans"/>
                <a:cs typeface="Open Sans"/>
                <a:sym typeface="Open Sans"/>
              </a:rPr>
              <a:t>Cette conférence a trois objectifs d'apprentissage. Premièrement, il s'agit de comprendre la distinction entre l'occupation et l'utilisation des sols, ainsi que l'importance et la pertinence de la modélisation de l'utilisation des sols. Deuxièmement, il s'agit d'explorer un exemple de modélisation de l'utilisation des sols afin de mieux comprendre ses applications. Enfin, au cours de cette conférence, vous apprendrez les bases de la modélisation de l'utilisation des sols dans OSeMOSYS. </a:t>
            </a:r>
            <a:endParaRPr>
              <a:latin typeface="Open Sans"/>
              <a:ea typeface="Open Sans"/>
              <a:cs typeface="Open Sans"/>
              <a:sym typeface="Open Sans"/>
            </a:endParaRPr>
          </a:p>
          <a:p>
            <a:pPr marL="0" lvl="0" indent="0" algn="l" rtl="0">
              <a:spcBef>
                <a:spcPts val="0"/>
              </a:spcBef>
              <a:spcAft>
                <a:spcPts val="0"/>
              </a:spcAft>
              <a:buNone/>
            </a:pPr>
            <a:endParaRPr/>
          </a:p>
        </p:txBody>
      </p:sp>
      <p:sp>
        <p:nvSpPr>
          <p:cNvPr id="203" name="Google Shape;20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Cela nous amène au concept de "modes de fonctionnement", qui est un paramètre par défaut d'OSeMOSYS. Dans OSeMOSYS, une technologie peut fonctionner dans plus d'un "mode de fonctionnement". Un mode de fonctionnement est caractérisé par ses entrées et ses sorties, ainsi que par les ratios associés à chacune d'entre elles. </a:t>
            </a:r>
            <a:endParaRPr/>
          </a:p>
          <a:p>
            <a:pPr marL="0" lvl="0" indent="0" algn="l" rtl="0">
              <a:spcBef>
                <a:spcPts val="0"/>
              </a:spcBef>
              <a:spcAft>
                <a:spcPts val="0"/>
              </a:spcAft>
              <a:buNone/>
            </a:pPr>
            <a:r>
              <a:rPr lang="en-US"/>
              <a:t>L'exemple ci-contre montre un système comportant trois technologies. Un gisement de gaz qui produit le produit "gaz naturel", une technologie d'importation de fioul léger qui produit le produit "fioul léger", et une centrale électrique au gaz.</a:t>
            </a:r>
            <a:endParaRPr/>
          </a:p>
          <a:p>
            <a:pPr marL="0" lvl="0" indent="0" algn="l" rtl="0">
              <a:spcBef>
                <a:spcPts val="0"/>
              </a:spcBef>
              <a:spcAft>
                <a:spcPts val="0"/>
              </a:spcAft>
              <a:buNone/>
            </a:pPr>
            <a:r>
              <a:rPr lang="en-US"/>
              <a:t>La centrale à gaz peut utiliser du gaz naturel ou du mazout pour produire de l'électricité avec des rendements différents. Ces deux voies d'utilisation de l'un ou l'autre des combustibles disponibles pour produire de l'électricité peuvent être représentées par deux modes de fonctionnement dans OSeMOSYS. Le mode de fonctionnement par défaut est "1", et il n'y a pas de limite technique dans OSeMOSYS au nombre de modes de fonctionnement définis par l'utilisateur dans lesquels une technologie peut fonctionner.</a:t>
            </a:r>
            <a:endParaRPr/>
          </a:p>
        </p:txBody>
      </p:sp>
      <p:sp>
        <p:nvSpPr>
          <p:cNvPr id="470" name="Google Shape;47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L'exemple de la diapositive précédente est repris ici. Une technologie ayant deux modes de fonctionnement ou plus peut choisir d'utiliser un seul mode ou une combinaison de modes. Par exemple, une technologie dont l'activité technologique totale est de 100 peut répartir cette activité entre ses deux modes : 40 unités d'activité dans le mode 1 et 60 unités d'activité dans le mode 2, comme dans l'exemple présenté ici. Pour fonctionner dans ces deux modes, les niveaux associés de combustibles d'entrée - le gaz naturel dans le mode 1 et le mazout léger dans le mode 2 - doivent également être fournis. Par exemple, une contrainte pourrait être imposée à la technologie du champ gazier en amont, l'empêchant de produire du gaz naturel. Cela empêchera la centrale à gaz de fonctionner en mode 1, car elle aurait besoin de gaz naturel comme intrant. La centrale à gaz peut toutefois continuer à fonctionner en mode 2 en raison de l'approvisionnement sans contrainte en mazout léger.</a:t>
            </a:r>
            <a:endParaRPr/>
          </a:p>
        </p:txBody>
      </p:sp>
      <p:sp>
        <p:nvSpPr>
          <p:cNvPr id="495" name="Google Shape;49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0" name="Google Shape;52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Les modes d'exploitation peuvent être utilisés de manière flexible dans un modèle OSeMOSYS. Ici, ils sont utilisés pour représenter l'allocation des terres au sein d'une technologie foncière. La terre peut être considérée comme une technologie dont les entrées et les sorties doivent être équilibrées. </a:t>
            </a:r>
            <a:endParaRPr/>
          </a:p>
          <a:p>
            <a:pPr marL="0" lvl="0" indent="0" algn="l" rtl="0">
              <a:spcBef>
                <a:spcPts val="0"/>
              </a:spcBef>
              <a:spcAft>
                <a:spcPts val="0"/>
              </a:spcAft>
              <a:buNone/>
            </a:pPr>
            <a:r>
              <a:rPr lang="en-US"/>
              <a:t>Dans cet exemple, les terres peuvent être allouées soit à la production de maïs dans le mode 1, soit à la production de riz dans le mode 2, soit à une combinaison des deux. Si un utilisateur définit des demandes pour les deux cultures, le modèle devra allouer suffisamment de terres à chacun des modes pour que les demandes de maïs et de riz soient satisfaites. L'"activité" de chaque mode représente les terres allouées à chaque type de production végétale. Dans ce cas, le bien foncier d'entrée et l'activité au sein de la technologie foncière peuvent être exprimés en unités de terre telles que des hectares ou des kilomètres carrés, tandis que les deux biens végétaux de sortie peuvent être exprimés en kilogrammes ou en tonnes.</a:t>
            </a:r>
            <a:endParaRPr/>
          </a:p>
        </p:txBody>
      </p:sp>
      <p:sp>
        <p:nvSpPr>
          <p:cNvPr id="521" name="Google Shape;52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En développant l'approche de la diapositive précédente, des modes d'opération supplémentaires peuvent être utilisés pour représenter d'autres utilisations des terres telles que les terrains bâtis, les forêts, les prairies, les plans d'eau, etc. Dans cet exemple, quatre modes, de 1 à 4, représentent ensemble les "terres cultivées". Les modes 1 et 3 produisent du maïs et les modes 2 et 4 du riz. On peut considérer qu'ils représentent les terres cultivées pluviales et irriguées pour le maïs et le riz. Les modes 5, 6 et 7 ne produisent rien. Une convention d'appellation est également introduite ici. M.I.N.L.N.D. représente une technologie qui fournit le produit terre, appelé ici L.N.D.. Ce produit est un intrant d'une technologie qui peut être utilisée pour représenter une sous-unité de terre, L.N.D.A.G.R.0.0.1. Des technologies supplémentaires suivant la même technologie de dénomination peuvent être utilisées dans le cas où plusieurs sous-unités doivent être représentées. Les cultures de maïs et de riz sont nommées respectivement C.R.P.C.P.0.1. et C.R.P.C.P.0.2.</a:t>
            </a:r>
            <a:endParaRPr/>
          </a:p>
          <a:p>
            <a:pPr marL="0" lvl="0" indent="0" algn="l" rtl="0">
              <a:spcBef>
                <a:spcPts val="0"/>
              </a:spcBef>
              <a:spcAft>
                <a:spcPts val="0"/>
              </a:spcAft>
              <a:buNone/>
            </a:pPr>
            <a:endParaRPr/>
          </a:p>
          <a:p>
            <a:pPr marL="0" lvl="0" indent="0" algn="l" rtl="0">
              <a:spcBef>
                <a:spcPts val="0"/>
              </a:spcBef>
              <a:spcAft>
                <a:spcPts val="0"/>
              </a:spcAft>
              <a:buNone/>
            </a:pPr>
            <a:r>
              <a:rPr lang="en-US"/>
              <a:t>Cependant, tous les modes nécessitent un apport de terres. Ces terres représentent le total des terres disponibles à allouer, par exemple, dans un pays ou une région. </a:t>
            </a:r>
            <a:endParaRPr/>
          </a:p>
          <a:p>
            <a:pPr marL="0" lvl="0" indent="0" algn="l" rtl="0">
              <a:spcBef>
                <a:spcPts val="0"/>
              </a:spcBef>
              <a:spcAft>
                <a:spcPts val="0"/>
              </a:spcAft>
              <a:buNone/>
            </a:pPr>
            <a:r>
              <a:rPr lang="en-US"/>
              <a:t>Par conséquent, les modes 1 à 4 auront des ratios d'activité d'entrée et de sortie, tandis que les modes 5 à 7 n'auront qu'une entrée de terres, mais pas de sortie. Il ne s'agit toutefois que d'un exemple. Un utilisateur peut, bien entendu, décider de représenter d'autres utilisations du sol et d'autres sorties d'autres modes. Cet exemple simple fournit un cadre de base pour la représentation de l'utilisation des terres dans un modèle OSeMOSYS.</a:t>
            </a:r>
            <a:endParaRPr/>
          </a:p>
        </p:txBody>
      </p:sp>
      <p:sp>
        <p:nvSpPr>
          <p:cNvPr id="546" name="Google Shape;546;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 name="Google Shape;57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1" name="Google Shape;571;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La terre est une ressource essentielle dont l'homme dépend pour plusieurs raisons. Il s'agit notamment de l'agriculture, des forêts, des masses d'eau intérieures, des pâturages ou des prairies, et des terrains bâtis. Chaque type de couverture terrestre a une ou plusieurs utilisations. Par exemple, les terres fertiles peuvent être utilisées pour la production de cultures, les prairies pour le pâturage du bétail, les terres bâties pour les villes, etc. Les sociétés du monde entier façonnent et sont façonnées par le type de terre sur lequel elles vivent. Étant donné que la quantité totale de terres est limitée, les multiples utilisations des terres sont en concurrence les unes avec les autres. Par exemple, les zones humides qui sont des points chauds de la biodiversité peuvent être recouvertes d'asphalte en raison de l'urbanisation rapide. Ou encore, les forêts peuvent être défrichées et remplacées par des cultures pour répondre à la demande alimentaire. Il est donc important de mieux comprendre comment répartir durablement les terres disponibles entre ces multiples utilisations. Nous utilisons ici un modèle - OSeMOSYS en particulier - pour représenter l'utilisation des terres et aider à identifier des scénarios d'allocation "optimale en termes de coûts". </a:t>
            </a:r>
            <a:endParaRPr/>
          </a:p>
        </p:txBody>
      </p:sp>
      <p:sp>
        <p:nvSpPr>
          <p:cNvPr id="212" name="Google Shape;21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a:latin typeface="Open Sans"/>
                <a:ea typeface="Open Sans"/>
                <a:cs typeface="Open Sans"/>
                <a:sym typeface="Open Sans"/>
              </a:rPr>
              <a:t>La compréhension de l'utilisation et de la couverture des sols est un élément fondamental des processus de planification et de prise de décision dans de nombreux pays, car elle aide les </a:t>
            </a:r>
            <a:r>
              <a:rPr lang="en-US">
                <a:latin typeface="Open Sans"/>
                <a:ea typeface="Open Sans"/>
                <a:cs typeface="Open Sans"/>
                <a:sym typeface="Open Sans"/>
              </a:rPr>
              <a:t>décideurs à </a:t>
            </a:r>
            <a:r>
              <a:rPr lang="en-US" sz="1200" b="0">
                <a:latin typeface="Open Sans"/>
                <a:ea typeface="Open Sans"/>
                <a:cs typeface="Open Sans"/>
                <a:sym typeface="Open Sans"/>
              </a:rPr>
              <a:t>mieux comprendre où planifier les différents types de croissance et où préserver la couverture des sols existante. </a:t>
            </a:r>
            <a:r>
              <a:rPr lang="en-US" sz="1200"/>
              <a:t>Il est donc important de commencer par différencier l'utilisation et la couverture des sols. En outre, il est important de cartographier les liens entre les différents types d'occupation et d'utilisation des sols.</a:t>
            </a:r>
            <a:endParaRPr sz="1200"/>
          </a:p>
          <a:p>
            <a:pPr marL="0" lvl="0" indent="0" algn="l" rtl="0">
              <a:spcBef>
                <a:spcPts val="0"/>
              </a:spcBef>
              <a:spcAft>
                <a:spcPts val="0"/>
              </a:spcAft>
              <a:buNone/>
            </a:pPr>
            <a:r>
              <a:rPr lang="en-US" sz="1200"/>
              <a:t>Le même type de couverture terrestre peut supporter des utilisations multiples (par exemple</a:t>
            </a:r>
            <a:r>
              <a:rPr lang="en-US"/>
              <a:t>, des </a:t>
            </a:r>
            <a:r>
              <a:rPr lang="en-US" sz="1200"/>
              <a:t>terres forestières pour la production de bois, les loisirs et la conservation de la faune et de la flore). De même, le même type d'</a:t>
            </a:r>
            <a:r>
              <a:rPr lang="en-US"/>
              <a:t>utilisation des sols </a:t>
            </a:r>
            <a:r>
              <a:rPr lang="en-US" sz="1200"/>
              <a:t>peut se produire sur différents types de couverture terrestre. Par exemple, les loisirs dans les forêts, les prairies et les infrastructures urbaines. En outre, la correspondance entre la couverture terrestre et les utilisations des terres est susceptible d'évoluer au fil du temps. Des terres autrefois fertiles et donc propices à l'agriculture peuvent devenir stériles, ou des prairies peuvent se transformer en zones humides après une inondation.</a:t>
            </a:r>
            <a:endParaRPr/>
          </a:p>
        </p:txBody>
      </p:sp>
      <p:sp>
        <p:nvSpPr>
          <p:cNvPr id="251" name="Google Shape;25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u="none">
                <a:latin typeface="Open Sans"/>
                <a:ea typeface="Open Sans"/>
                <a:cs typeface="Open Sans"/>
                <a:sym typeface="Open Sans"/>
              </a:rPr>
              <a:t>Cela nous amène à l'aménagement du </a:t>
            </a:r>
            <a:r>
              <a:rPr lang="en-US">
                <a:latin typeface="Open Sans"/>
                <a:ea typeface="Open Sans"/>
                <a:cs typeface="Open Sans"/>
                <a:sym typeface="Open Sans"/>
              </a:rPr>
              <a:t>territoire. La </a:t>
            </a:r>
            <a:r>
              <a:rPr lang="en-US" b="0" u="none">
                <a:latin typeface="Open Sans"/>
                <a:ea typeface="Open Sans"/>
                <a:cs typeface="Open Sans"/>
                <a:sym typeface="Open Sans"/>
              </a:rPr>
              <a:t>terre est une ressource essentielle et </a:t>
            </a:r>
            <a:r>
              <a:rPr lang="en-US">
                <a:latin typeface="Open Sans"/>
                <a:ea typeface="Open Sans"/>
                <a:cs typeface="Open Sans"/>
                <a:sym typeface="Open Sans"/>
              </a:rPr>
              <a:t>limitée.</a:t>
            </a:r>
            <a:r>
              <a:rPr lang="en-US" b="0" u="none">
                <a:latin typeface="Open Sans"/>
                <a:ea typeface="Open Sans"/>
                <a:cs typeface="Open Sans"/>
                <a:sym typeface="Open Sans"/>
              </a:rPr>
              <a:t> L'affectation des terres à différents types d'utilisation a des implications significatives sur la société et l'environnement. L'aménagement du </a:t>
            </a:r>
            <a:r>
              <a:rPr lang="en-US">
                <a:latin typeface="Open Sans"/>
                <a:ea typeface="Open Sans"/>
                <a:cs typeface="Open Sans"/>
                <a:sym typeface="Open Sans"/>
              </a:rPr>
              <a:t>territoire </a:t>
            </a:r>
            <a:r>
              <a:rPr lang="en-US" b="0" u="none">
                <a:latin typeface="Open Sans"/>
                <a:ea typeface="Open Sans"/>
                <a:cs typeface="Open Sans"/>
                <a:sym typeface="Open Sans"/>
              </a:rPr>
              <a:t>garantit que les ressources sont utilisées de manière durable afin de répondre aux besoins de la population tout en préservant les ressources futures. Un aménagement du </a:t>
            </a:r>
            <a:r>
              <a:rPr lang="en-US">
                <a:latin typeface="Open Sans"/>
                <a:ea typeface="Open Sans"/>
                <a:cs typeface="Open Sans"/>
                <a:sym typeface="Open Sans"/>
              </a:rPr>
              <a:t>territoire </a:t>
            </a:r>
            <a:r>
              <a:rPr lang="en-US" b="0" u="none">
                <a:latin typeface="Open Sans"/>
                <a:ea typeface="Open Sans"/>
                <a:cs typeface="Open Sans"/>
                <a:sym typeface="Open Sans"/>
              </a:rPr>
              <a:t>réussi implique un mélange équilibré d'analyse des conditions et des contraintes existantes, un engagement public important, une planification et une conception pratiques, et des stratégies de mise en œuvre financièrement et politiquement réalisables</a:t>
            </a:r>
            <a:r>
              <a:rPr lang="en-US">
                <a:latin typeface="Open Sans"/>
                <a:ea typeface="Open Sans"/>
                <a:cs typeface="Open Sans"/>
                <a:sym typeface="Open Sans"/>
              </a:rPr>
              <a:t>. </a:t>
            </a:r>
            <a:endParaRPr b="0" u="none">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200"/>
              <a:buFont typeface="Open Sans"/>
              <a:buNone/>
            </a:pPr>
            <a:r>
              <a:rPr lang="en-US" b="0" u="none">
                <a:latin typeface="Open Sans"/>
                <a:ea typeface="Open Sans"/>
                <a:cs typeface="Open Sans"/>
                <a:sym typeface="Open Sans"/>
              </a:rPr>
              <a:t>Parmi les exemples d'aménagement du </a:t>
            </a:r>
            <a:r>
              <a:rPr lang="en-US">
                <a:latin typeface="Open Sans"/>
                <a:ea typeface="Open Sans"/>
                <a:cs typeface="Open Sans"/>
                <a:sym typeface="Open Sans"/>
              </a:rPr>
              <a:t>territoire</a:t>
            </a:r>
            <a:r>
              <a:rPr lang="en-US" b="0" u="none">
                <a:latin typeface="Open Sans"/>
                <a:ea typeface="Open Sans"/>
                <a:cs typeface="Open Sans"/>
                <a:sym typeface="Open Sans"/>
              </a:rPr>
              <a:t>, on peut citer : la télédétection pour identifier les zones susceptibles d'être inondées, les politiques visant à améliorer les infrastructures cyclables, les plans de zonage urbain pour réduire la pollution sonore et l'identification des zones techniquement viables pour les technologies d'énergie renouvelable</a:t>
            </a:r>
            <a:r>
              <a:rPr lang="en-US">
                <a:latin typeface="Open Sans"/>
                <a:ea typeface="Open Sans"/>
                <a:cs typeface="Open Sans"/>
                <a:sym typeface="Open Sans"/>
              </a:rPr>
              <a:t>, </a:t>
            </a:r>
            <a:r>
              <a:rPr lang="en-US" b="0" u="none">
                <a:latin typeface="Open Sans"/>
                <a:ea typeface="Open Sans"/>
                <a:cs typeface="Open Sans"/>
                <a:sym typeface="Open Sans"/>
              </a:rPr>
              <a:t>telles que les fermes solaires photovoltaïques. Ces exemples mettent en évidence l'étendue des informations que l'aménagement du </a:t>
            </a:r>
            <a:r>
              <a:rPr lang="en-US">
                <a:latin typeface="Open Sans"/>
                <a:ea typeface="Open Sans"/>
                <a:cs typeface="Open Sans"/>
                <a:sym typeface="Open Sans"/>
              </a:rPr>
              <a:t>territoire </a:t>
            </a:r>
            <a:r>
              <a:rPr lang="en-US" b="0" u="none">
                <a:latin typeface="Open Sans"/>
                <a:ea typeface="Open Sans"/>
                <a:cs typeface="Open Sans"/>
                <a:sym typeface="Open Sans"/>
              </a:rPr>
              <a:t>peut fournir</a:t>
            </a:r>
            <a:r>
              <a:rPr lang="en-US">
                <a:latin typeface="Open Sans"/>
                <a:ea typeface="Open Sans"/>
                <a:cs typeface="Open Sans"/>
                <a:sym typeface="Open Sans"/>
              </a:rPr>
              <a:t>, ainsi que </a:t>
            </a:r>
            <a:r>
              <a:rPr lang="en-US" b="0" u="none">
                <a:latin typeface="Open Sans"/>
                <a:ea typeface="Open Sans"/>
                <a:cs typeface="Open Sans"/>
                <a:sym typeface="Open Sans"/>
              </a:rPr>
              <a:t>la gamme d'outils et de données nécessaires pour le mettre en œuvre efficacement.</a:t>
            </a:r>
            <a:endParaRPr/>
          </a:p>
          <a:p>
            <a:pPr marL="0" lvl="0" indent="0" algn="l" rtl="0">
              <a:spcBef>
                <a:spcPts val="0"/>
              </a:spcBef>
              <a:spcAft>
                <a:spcPts val="0"/>
              </a:spcAft>
              <a:buNone/>
            </a:pPr>
            <a:endParaRPr b="0" u="none">
              <a:latin typeface="Open Sans"/>
              <a:ea typeface="Open Sans"/>
              <a:cs typeface="Open Sans"/>
              <a:sym typeface="Open Sans"/>
            </a:endParaRPr>
          </a:p>
          <a:p>
            <a:pPr marL="0" lvl="0" indent="0" algn="l" rtl="0">
              <a:spcBef>
                <a:spcPts val="0"/>
              </a:spcBef>
              <a:spcAft>
                <a:spcPts val="0"/>
              </a:spcAft>
              <a:buNone/>
            </a:pPr>
            <a:endParaRPr u="none"/>
          </a:p>
        </p:txBody>
      </p:sp>
      <p:sp>
        <p:nvSpPr>
          <p:cNvPr id="260" name="Google Shape;26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latin typeface="Open Sans"/>
                <a:ea typeface="Open Sans"/>
                <a:cs typeface="Open Sans"/>
                <a:sym typeface="Open Sans"/>
              </a:rPr>
              <a:t>David Walters définit 6 grandes typologies d'aménagement du </a:t>
            </a:r>
            <a:r>
              <a:rPr lang="en-US">
                <a:latin typeface="Open Sans"/>
                <a:ea typeface="Open Sans"/>
                <a:cs typeface="Open Sans"/>
                <a:sym typeface="Open Sans"/>
              </a:rPr>
              <a:t>territoire </a:t>
            </a:r>
            <a:r>
              <a:rPr lang="en-US" b="0">
                <a:latin typeface="Open Sans"/>
                <a:ea typeface="Open Sans"/>
                <a:cs typeface="Open Sans"/>
                <a:sym typeface="Open Sans"/>
              </a:rPr>
              <a:t>dans son livre "Designing Community" :</a:t>
            </a:r>
            <a:endParaRPr/>
          </a:p>
          <a:p>
            <a:pPr marL="0" lvl="0" indent="0" algn="l" rtl="0">
              <a:spcBef>
                <a:spcPts val="0"/>
              </a:spcBef>
              <a:spcAft>
                <a:spcPts val="0"/>
              </a:spcAft>
              <a:buNone/>
            </a:pPr>
            <a:r>
              <a:rPr lang="en-US" b="0">
                <a:latin typeface="Open Sans"/>
                <a:ea typeface="Open Sans"/>
                <a:cs typeface="Open Sans"/>
                <a:sym typeface="Open Sans"/>
              </a:rPr>
              <a:t>1. La planification traditionnelle ou globale est axée sur la production de déclarations claires concernant la forme et le contenu des nouveaux développements. Il s'agit d'une approche centralisée et descendante.</a:t>
            </a:r>
            <a:endParaRPr/>
          </a:p>
          <a:p>
            <a:pPr marL="0" lvl="0" indent="0" algn="l" rtl="0">
              <a:spcBef>
                <a:spcPts val="0"/>
              </a:spcBef>
              <a:spcAft>
                <a:spcPts val="0"/>
              </a:spcAft>
              <a:buNone/>
            </a:pPr>
            <a:r>
              <a:rPr lang="en-US" b="0">
                <a:latin typeface="Open Sans"/>
                <a:ea typeface="Open Sans"/>
                <a:cs typeface="Open Sans"/>
                <a:sym typeface="Open Sans"/>
              </a:rPr>
              <a:t>2. La planification systémique est née de l'incapacité de la planification globale à faire face à la croissance imprévue de l'après-guerre. Elle adopte une vision plus analytique de la zone de planification en tant qu'ensemble de processus complexes</a:t>
            </a:r>
            <a:r>
              <a:rPr lang="en-US">
                <a:latin typeface="Open Sans"/>
                <a:ea typeface="Open Sans"/>
                <a:cs typeface="Open Sans"/>
                <a:sym typeface="Open Sans"/>
              </a:rPr>
              <a:t>, </a:t>
            </a:r>
            <a:r>
              <a:rPr lang="en-US" b="0">
                <a:latin typeface="Open Sans"/>
                <a:ea typeface="Open Sans"/>
                <a:cs typeface="Open Sans"/>
                <a:sym typeface="Open Sans"/>
              </a:rPr>
              <a:t>mais s'intéresse moins à un plan physique.</a:t>
            </a:r>
            <a:endParaRPr/>
          </a:p>
          <a:p>
            <a:pPr marL="0" lvl="0" indent="0" algn="l" rtl="0">
              <a:spcBef>
                <a:spcPts val="0"/>
              </a:spcBef>
              <a:spcAft>
                <a:spcPts val="0"/>
              </a:spcAft>
              <a:buNone/>
            </a:pPr>
            <a:r>
              <a:rPr lang="en-US" b="0">
                <a:latin typeface="Open Sans"/>
                <a:ea typeface="Open Sans"/>
                <a:cs typeface="Open Sans"/>
                <a:sym typeface="Open Sans"/>
              </a:rPr>
              <a:t>3. La planification démocratique a permis à un plus grand nombre de citoyens de participer à la planification de </a:t>
            </a:r>
            <a:r>
              <a:rPr lang="en-US">
                <a:latin typeface="Open Sans"/>
                <a:ea typeface="Open Sans"/>
                <a:cs typeface="Open Sans"/>
                <a:sym typeface="Open Sans"/>
              </a:rPr>
              <a:t>l'</a:t>
            </a:r>
            <a:r>
              <a:rPr lang="en-US" b="0">
                <a:latin typeface="Open Sans"/>
                <a:ea typeface="Open Sans"/>
                <a:cs typeface="Open Sans"/>
                <a:sym typeface="Open Sans"/>
              </a:rPr>
              <a:t>avenir de </a:t>
            </a:r>
            <a:r>
              <a:rPr lang="en-US">
                <a:latin typeface="Open Sans"/>
                <a:ea typeface="Open Sans"/>
                <a:cs typeface="Open Sans"/>
                <a:sym typeface="Open Sans"/>
              </a:rPr>
              <a:t>leur </a:t>
            </a:r>
            <a:r>
              <a:rPr lang="en-US" b="0">
                <a:latin typeface="Open Sans"/>
                <a:ea typeface="Open Sans"/>
                <a:cs typeface="Open Sans"/>
                <a:sym typeface="Open Sans"/>
              </a:rPr>
              <a:t>communauté.</a:t>
            </a:r>
            <a:endParaRPr/>
          </a:p>
          <a:p>
            <a:pPr marL="0" lvl="0" indent="0" algn="l" rtl="0">
              <a:spcBef>
                <a:spcPts val="0"/>
              </a:spcBef>
              <a:spcAft>
                <a:spcPts val="0"/>
              </a:spcAft>
              <a:buNone/>
            </a:pPr>
            <a:r>
              <a:rPr lang="en-US" b="0">
                <a:latin typeface="Open Sans"/>
                <a:ea typeface="Open Sans"/>
                <a:cs typeface="Open Sans"/>
                <a:sym typeface="Open Sans"/>
              </a:rPr>
              <a:t>4. La planification de la défense et de l'équité est une ramification de la planification démocratique qui cherche spécifiquement à aborder les questions sociales d'inégalité et d'injustice dans le cadre de la planification communautaire.</a:t>
            </a:r>
            <a:endParaRPr/>
          </a:p>
          <a:p>
            <a:pPr marL="0" lvl="0" indent="0" algn="l" rtl="0">
              <a:spcBef>
                <a:spcPts val="0"/>
              </a:spcBef>
              <a:spcAft>
                <a:spcPts val="0"/>
              </a:spcAft>
              <a:buNone/>
            </a:pPr>
            <a:r>
              <a:rPr lang="en-US" b="0">
                <a:latin typeface="Open Sans"/>
                <a:ea typeface="Open Sans"/>
                <a:cs typeface="Open Sans"/>
                <a:sym typeface="Open Sans"/>
              </a:rPr>
              <a:t>5. La planification stratégique tient compte des objectifs à petite échelle et des contraintes pragmatiques du monde réel.</a:t>
            </a:r>
            <a:endParaRPr/>
          </a:p>
          <a:p>
            <a:pPr marL="0" lvl="0" indent="0" algn="l" rtl="0">
              <a:spcBef>
                <a:spcPts val="0"/>
              </a:spcBef>
              <a:spcAft>
                <a:spcPts val="0"/>
              </a:spcAft>
              <a:buNone/>
            </a:pPr>
            <a:r>
              <a:rPr lang="en-US" b="0">
                <a:latin typeface="Open Sans"/>
                <a:ea typeface="Open Sans"/>
                <a:cs typeface="Open Sans"/>
                <a:sym typeface="Open Sans"/>
              </a:rPr>
              <a:t>6. La planification environnementale s'est développée au moment où les implications écologiques et sociales du développement mondial ont commencé à être largement comprises</a:t>
            </a:r>
            <a:endParaRPr b="0">
              <a:latin typeface="Open Sans"/>
              <a:ea typeface="Open Sans"/>
              <a:cs typeface="Open Sans"/>
              <a:sym typeface="Open Sans"/>
            </a:endParaRPr>
          </a:p>
        </p:txBody>
      </p:sp>
      <p:sp>
        <p:nvSpPr>
          <p:cNvPr id="269" name="Google Shape;26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Nous présentons ici un exemple de la façon dont l'utilisation des terres peut être modélisée et utilisée pour soutenir l'élaboration de politiques. Un modèle CLEWs de l'Éthiopie a été développé conjointement par l'ONU et des analystes du gouvernement éthiopien. L'objectif de cet exercice de modélisation était de contribuer à l'élaboration du plan de développement décennal de l'Éthiopie. Le contexte plus large de ce travail comprend la croissance économique et démographique rapide de l'Éthiopie, qui entraîne une concurrence croissante pour les ressources telles que l'énergie, la terre et l'eau. En outre, ces ressources naturelles en Éthiopie sont particulièrement vulnérables aux effets du changement climatique sur le rendement des cultures et la disponibilité de l'énergie hydroélectrique.</a:t>
            </a:r>
            <a:endParaRPr/>
          </a:p>
          <a:p>
            <a:pPr marL="0" lvl="0" indent="0" algn="l" rtl="0">
              <a:spcBef>
                <a:spcPts val="0"/>
              </a:spcBef>
              <a:spcAft>
                <a:spcPts val="0"/>
              </a:spcAft>
              <a:buNone/>
            </a:pPr>
            <a:endParaRPr b="0"/>
          </a:p>
          <a:p>
            <a:pPr marL="0" lvl="0" indent="0" algn="l" rtl="0">
              <a:spcBef>
                <a:spcPts val="0"/>
              </a:spcBef>
              <a:spcAft>
                <a:spcPts val="0"/>
              </a:spcAft>
              <a:buNone/>
            </a:pPr>
            <a:r>
              <a:rPr lang="en-US" b="0"/>
              <a:t>Dans ce contexte, le modèle CLEWs-Éthiopie est construit sur un horizon temporel allant jusqu'à 2030 et comprend une représentation intégrée de l'énergie, de la terre, de l'eau et des impacts climatiques. Afin de saisir les aspects spatiaux des ressources en terre et en eau en particulier, le modèle est régionalisé en vingt-et-un "clusters" agro-climatiques à travers neuf régions. Le modèle est construit à l'aide d'OSeMOSYS et est alimenté par une combinaison de données provenant de sources gouvernementales et des meilleurs ensembles de données internationales disponibles.</a:t>
            </a:r>
            <a:endParaRPr b="0"/>
          </a:p>
          <a:p>
            <a:pPr marL="0" lvl="0" indent="0" algn="l" rtl="0">
              <a:spcBef>
                <a:spcPts val="0"/>
              </a:spcBef>
              <a:spcAft>
                <a:spcPts val="0"/>
              </a:spcAft>
              <a:buNone/>
            </a:pPr>
            <a:endParaRPr b="0"/>
          </a:p>
          <a:p>
            <a:pPr marL="0" lvl="0" indent="0" algn="l" rtl="0">
              <a:spcBef>
                <a:spcPts val="0"/>
              </a:spcBef>
              <a:spcAft>
                <a:spcPts val="0"/>
              </a:spcAft>
              <a:buNone/>
            </a:pPr>
            <a:r>
              <a:rPr lang="en-US" b="0"/>
              <a:t>Les résultats de la modélisation des politiques dans deux domaines thématiques sont examinés dans cet exemple : Économie verte résistante au climat et Modernisation de l'agriculture.</a:t>
            </a:r>
            <a:endParaRPr b="0"/>
          </a:p>
        </p:txBody>
      </p:sp>
      <p:sp>
        <p:nvSpPr>
          <p:cNvPr id="293" name="Google Shape;29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Deux scénarios sont envisagés dans le domaine thématique de l'"économie verte résistante au climat" : Reboisement et impacts du changement climatique. Dans le premier, nous évaluons l'impact de la réalisation de l'objectif du gouvernement de doubler la couverture forestière d'ici 2030 par rapport aux niveaux actuels. Dans le second, nous évaluons l'impact du changement climatique sur les rendements des cultures et les implications associées en matière d'utilisation des terres. </a:t>
            </a:r>
            <a:endParaRPr/>
          </a:p>
          <a:p>
            <a:pPr marL="0" lvl="0" indent="0" algn="l" rtl="0">
              <a:spcBef>
                <a:spcPts val="0"/>
              </a:spcBef>
              <a:spcAft>
                <a:spcPts val="0"/>
              </a:spcAft>
              <a:buNone/>
            </a:pPr>
            <a:endParaRPr/>
          </a:p>
          <a:p>
            <a:pPr marL="0" lvl="0" indent="0" algn="l" rtl="0">
              <a:spcBef>
                <a:spcPts val="0"/>
              </a:spcBef>
              <a:spcAft>
                <a:spcPts val="0"/>
              </a:spcAft>
              <a:buNone/>
            </a:pPr>
            <a:r>
              <a:rPr lang="en-US" b="0" u="none">
                <a:solidFill>
                  <a:schemeClr val="dk1"/>
                </a:solidFill>
              </a:rPr>
              <a:t>Pour le cas du changement climatique, nous considérons deux scénarios climatiques extrêmes A.2. et B.1. Les scénarios A.2. et B.1. sont considérés comme alignés sur les scénarios R.C.P. 8.5 et R.C.P. 4.5 des dernières projections du P.I.C.C. respectivement. Le C.I.P.C. est le Groupe d'experts intergouvernemental sur l'évolution du climat, un organe des Nations unies. R.C.P. signifie "Representative Concentration Pathway", un terme utilisé pour représenter une trajectoire de concentration de gaz à effet de serre. </a:t>
            </a:r>
            <a:r>
              <a:rPr lang="en-US" b="0" i="0" u="none">
                <a:solidFill>
                  <a:schemeClr val="dk1"/>
                </a:solidFill>
                <a:latin typeface="Arial"/>
                <a:ea typeface="Arial"/>
                <a:cs typeface="Arial"/>
                <a:sym typeface="Arial"/>
              </a:rPr>
              <a:t>Quatre de ces trajectoires ont été utilisées pour la modélisation du climat et la recherche pour le cinquième rapport d'évaluation (A.R.5.) de l'I.P.C.C. en 2014. </a:t>
            </a:r>
            <a:r>
              <a:rPr lang="en-US" b="0" i="0">
                <a:solidFill>
                  <a:srgbClr val="202122"/>
                </a:solidFill>
                <a:latin typeface="Arial"/>
                <a:ea typeface="Arial"/>
                <a:cs typeface="Arial"/>
                <a:sym typeface="Arial"/>
              </a:rPr>
              <a:t>Le R.C.P. 4.5 est décrit comme un scénario intermédiaire. Dans ce scénario, les émissions mondiales atteignent leur maximum vers 2040, puis diminuent. Il est plus probable qu'improbable qu'il entraîne une augmentation de la température mondiale comprise entre 2 et 3 degrés Celsius d'ici à 2100. Dans le scénario R.C.P. 8.5, les émissions continuent d'augmenter tout au long du 21e siècle et il est considéré comme le scénario le plus pessimiste en matière de changement climatique. Il devrait entraîner une hausse de la température mondiale d'environ 5 degrés C d'ici à 2100.</a:t>
            </a:r>
            <a:endParaRPr b="0" i="0">
              <a:solidFill>
                <a:srgbClr val="202122"/>
              </a:solidFill>
              <a:latin typeface="Arial"/>
              <a:ea typeface="Arial"/>
              <a:cs typeface="Arial"/>
              <a:sym typeface="Arial"/>
            </a:endParaRPr>
          </a:p>
          <a:p>
            <a:pPr marL="0" lvl="0" indent="0" algn="l" rtl="0">
              <a:spcBef>
                <a:spcPts val="0"/>
              </a:spcBef>
              <a:spcAft>
                <a:spcPts val="0"/>
              </a:spcAft>
              <a:buNone/>
            </a:pPr>
            <a:endParaRPr/>
          </a:p>
          <a:p>
            <a:pPr marL="0" lvl="0" indent="0" algn="l" rtl="0">
              <a:spcBef>
                <a:spcPts val="0"/>
              </a:spcBef>
              <a:spcAft>
                <a:spcPts val="0"/>
              </a:spcAft>
              <a:buNone/>
            </a:pPr>
            <a:r>
              <a:rPr lang="en-US"/>
              <a:t>L'objectif est ici d'identifier l'éventail des implications que ces deux scénarios climatiques pourraient avoir sur les systèmes de ressources de l'Éthiopie.</a:t>
            </a:r>
            <a:endParaRPr/>
          </a:p>
        </p:txBody>
      </p:sp>
      <p:sp>
        <p:nvSpPr>
          <p:cNvPr id="307" name="Google Shape;30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4"/>
        <p:cNvGrpSpPr/>
        <p:nvPr/>
      </p:nvGrpSpPr>
      <p:grpSpPr>
        <a:xfrm>
          <a:off x="0" y="0"/>
          <a:ext cx="0" cy="0"/>
          <a:chOff x="0" y="0"/>
          <a:chExt cx="0" cy="0"/>
        </a:xfrm>
      </p:grpSpPr>
      <p:pic>
        <p:nvPicPr>
          <p:cNvPr id="15" name="Google Shape;15;p26" descr="A picture containing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6" name="Google Shape;16;p26"/>
          <p:cNvSpPr txBox="1">
            <a:spLocks noGrp="1"/>
          </p:cNvSpPr>
          <p:nvPr>
            <p:ph type="ctrTitle"/>
          </p:nvPr>
        </p:nvSpPr>
        <p:spPr>
          <a:xfrm>
            <a:off x="651352" y="4301318"/>
            <a:ext cx="6663847" cy="194875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Quattrocento Sans"/>
              <a:buNone/>
              <a:defRPr sz="4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6"/>
          <p:cNvSpPr txBox="1">
            <a:spLocks noGrp="1"/>
          </p:cNvSpPr>
          <p:nvPr>
            <p:ph type="subTitle" idx="1"/>
          </p:nvPr>
        </p:nvSpPr>
        <p:spPr>
          <a:xfrm>
            <a:off x="688931" y="3374796"/>
            <a:ext cx="2846121" cy="954803"/>
          </a:xfrm>
          <a:prstGeom prst="rect">
            <a:avLst/>
          </a:prstGeom>
          <a:noFill/>
          <a:ln>
            <a:noFill/>
          </a:ln>
        </p:spPr>
        <p:txBody>
          <a:bodyPr spcFirstLastPara="1" wrap="square" lIns="91425" tIns="45700" rIns="91425" bIns="45700" anchor="b" anchorCtr="0">
            <a:normAutofit/>
          </a:bodyPr>
          <a:lstStyle>
            <a:lvl1pPr lvl="0" algn="l">
              <a:lnSpc>
                <a:spcPct val="90000"/>
              </a:lnSpc>
              <a:spcBef>
                <a:spcPts val="1000"/>
              </a:spcBef>
              <a:spcAft>
                <a:spcPts val="0"/>
              </a:spcAft>
              <a:buClr>
                <a:schemeClr val="dk1"/>
              </a:buClr>
              <a:buSzPts val="2400"/>
              <a:buNone/>
              <a:defRPr sz="2400" b="1">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6"/>
          <p:cNvSpPr txBox="1"/>
          <p:nvPr/>
        </p:nvSpPr>
        <p:spPr>
          <a:xfrm>
            <a:off x="8455068" y="6112701"/>
            <a:ext cx="373693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i="0" u="none" strike="noStrike" cap="none">
                <a:solidFill>
                  <a:schemeClr val="lt1"/>
                </a:solidFill>
                <a:latin typeface="Quattrocento Sans"/>
                <a:ea typeface="Quattrocento Sans"/>
                <a:cs typeface="Quattrocento Sans"/>
                <a:sym typeface="Quattrocento Sans"/>
              </a:rPr>
              <a:t>Version 1.0</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72"/>
        <p:cNvGrpSpPr/>
        <p:nvPr/>
      </p:nvGrpSpPr>
      <p:grpSpPr>
        <a:xfrm>
          <a:off x="0" y="0"/>
          <a:ext cx="0" cy="0"/>
          <a:chOff x="0" y="0"/>
          <a:chExt cx="0" cy="0"/>
        </a:xfrm>
      </p:grpSpPr>
      <p:pic>
        <p:nvPicPr>
          <p:cNvPr id="73" name="Google Shape;73;p36" descr="A picture containing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74" name="Google Shape;74;p36"/>
          <p:cNvSpPr txBox="1">
            <a:spLocks noGrp="1"/>
          </p:cNvSpPr>
          <p:nvPr>
            <p:ph type="ctrTitle"/>
          </p:nvPr>
        </p:nvSpPr>
        <p:spPr>
          <a:xfrm>
            <a:off x="651352" y="4301318"/>
            <a:ext cx="7029608" cy="194875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Open Sans ExtraBold"/>
              <a:buNone/>
              <a:defRPr sz="4400" b="1" i="0">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6"/>
          <p:cNvSpPr txBox="1">
            <a:spLocks noGrp="1"/>
          </p:cNvSpPr>
          <p:nvPr>
            <p:ph type="subTitle" idx="1"/>
          </p:nvPr>
        </p:nvSpPr>
        <p:spPr>
          <a:xfrm>
            <a:off x="688931" y="3374796"/>
            <a:ext cx="2846121" cy="954803"/>
          </a:xfrm>
          <a:prstGeom prst="rect">
            <a:avLst/>
          </a:prstGeom>
          <a:noFill/>
          <a:ln>
            <a:noFill/>
          </a:ln>
        </p:spPr>
        <p:txBody>
          <a:bodyPr spcFirstLastPara="1" wrap="square" lIns="91425" tIns="45700" rIns="91425" bIns="45700" anchor="b" anchorCtr="0">
            <a:normAutofit/>
          </a:bodyPr>
          <a:lstStyle>
            <a:lvl1pPr lvl="0" algn="l">
              <a:lnSpc>
                <a:spcPct val="90000"/>
              </a:lnSpc>
              <a:spcBef>
                <a:spcPts val="1000"/>
              </a:spcBef>
              <a:spcAft>
                <a:spcPts val="0"/>
              </a:spcAft>
              <a:buClr>
                <a:schemeClr val="dk1"/>
              </a:buClr>
              <a:buSzPts val="1800"/>
              <a:buFont typeface="Open Sans ExtraBold"/>
              <a:buNone/>
              <a:defRPr sz="1800" b="1" i="0">
                <a:solidFill>
                  <a:schemeClr val="dk1"/>
                </a:solidFill>
                <a:latin typeface="Open Sans ExtraBold"/>
                <a:ea typeface="Open Sans ExtraBold"/>
                <a:cs typeface="Open Sans ExtraBold"/>
                <a:sym typeface="Open Sans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6" name="Google Shape;76;p36"/>
          <p:cNvSpPr txBox="1">
            <a:spLocks noGrp="1"/>
          </p:cNvSpPr>
          <p:nvPr>
            <p:ph type="body" idx="2"/>
          </p:nvPr>
        </p:nvSpPr>
        <p:spPr>
          <a:xfrm>
            <a:off x="8453438" y="6106160"/>
            <a:ext cx="3738562" cy="33591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1600"/>
              <a:buFont typeface="Open Sans SemiBold"/>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7" name="Google Shape;77;p36" descr="A picture containing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7"/>
          <p:cNvSpPr txBox="1">
            <a:spLocks noGrp="1"/>
          </p:cNvSpPr>
          <p:nvPr>
            <p:ph type="body" idx="1"/>
          </p:nvPr>
        </p:nvSpPr>
        <p:spPr>
          <a:xfrm>
            <a:off x="663880" y="2582945"/>
            <a:ext cx="10514556" cy="34219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Clr>
                <a:schemeClr val="dk1"/>
              </a:buClr>
              <a:buSzPts val="2000"/>
              <a:buFont typeface="Open Sans SemiBold"/>
              <a:buNone/>
              <a:defRPr sz="2000" b="1"/>
            </a:lvl1pPr>
            <a:lvl2pPr marL="914400" lvl="1" indent="-355600" algn="l">
              <a:lnSpc>
                <a:spcPct val="90000"/>
              </a:lnSpc>
              <a:spcBef>
                <a:spcPts val="500"/>
              </a:spcBef>
              <a:spcAft>
                <a:spcPts val="0"/>
              </a:spcAft>
              <a:buClr>
                <a:schemeClr val="dk1"/>
              </a:buClr>
              <a:buSzPts val="2000"/>
              <a:buChar char="•"/>
              <a:defRPr sz="2000"/>
            </a:lvl2pPr>
            <a:lvl3pPr marL="1371600" lvl="2" indent="-330200" algn="l">
              <a:lnSpc>
                <a:spcPct val="90000"/>
              </a:lnSpc>
              <a:spcBef>
                <a:spcPts val="500"/>
              </a:spcBef>
              <a:spcAft>
                <a:spcPts val="0"/>
              </a:spcAft>
              <a:buClr>
                <a:schemeClr val="dk1"/>
              </a:buClr>
              <a:buSzPts val="1600"/>
              <a:buChar char="•"/>
              <a:defRPr sz="16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7"/>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b="1" i="0">
                <a:solidFill>
                  <a:schemeClr val="lt1"/>
                </a:solidFill>
                <a:latin typeface="Quattrocento Sans"/>
                <a:ea typeface="Quattrocento Sans"/>
                <a:cs typeface="Quattrocento Sans"/>
                <a:sym typeface="Quattrocento Sans"/>
              </a:defRPr>
            </a:lvl1pPr>
            <a:lvl2pPr marL="0" lvl="1" indent="0" algn="r">
              <a:spcBef>
                <a:spcPts val="0"/>
              </a:spcBef>
              <a:buNone/>
              <a:defRPr sz="1400" b="1" i="0">
                <a:solidFill>
                  <a:schemeClr val="lt1"/>
                </a:solidFill>
                <a:latin typeface="Quattrocento Sans"/>
                <a:ea typeface="Quattrocento Sans"/>
                <a:cs typeface="Quattrocento Sans"/>
                <a:sym typeface="Quattrocento Sans"/>
              </a:defRPr>
            </a:lvl2pPr>
            <a:lvl3pPr marL="0" lvl="2" indent="0" algn="r">
              <a:spcBef>
                <a:spcPts val="0"/>
              </a:spcBef>
              <a:buNone/>
              <a:defRPr sz="1400" b="1" i="0">
                <a:solidFill>
                  <a:schemeClr val="lt1"/>
                </a:solidFill>
                <a:latin typeface="Quattrocento Sans"/>
                <a:ea typeface="Quattrocento Sans"/>
                <a:cs typeface="Quattrocento Sans"/>
                <a:sym typeface="Quattrocento Sans"/>
              </a:defRPr>
            </a:lvl3pPr>
            <a:lvl4pPr marL="0" lvl="3" indent="0" algn="r">
              <a:spcBef>
                <a:spcPts val="0"/>
              </a:spcBef>
              <a:buNone/>
              <a:defRPr sz="1400" b="1" i="0">
                <a:solidFill>
                  <a:schemeClr val="lt1"/>
                </a:solidFill>
                <a:latin typeface="Quattrocento Sans"/>
                <a:ea typeface="Quattrocento Sans"/>
                <a:cs typeface="Quattrocento Sans"/>
                <a:sym typeface="Quattrocento Sans"/>
              </a:defRPr>
            </a:lvl4pPr>
            <a:lvl5pPr marL="0" lvl="4" indent="0" algn="r">
              <a:spcBef>
                <a:spcPts val="0"/>
              </a:spcBef>
              <a:buNone/>
              <a:defRPr sz="1400" b="1" i="0">
                <a:solidFill>
                  <a:schemeClr val="lt1"/>
                </a:solidFill>
                <a:latin typeface="Quattrocento Sans"/>
                <a:ea typeface="Quattrocento Sans"/>
                <a:cs typeface="Quattrocento Sans"/>
                <a:sym typeface="Quattrocento Sans"/>
              </a:defRPr>
            </a:lvl5pPr>
            <a:lvl6pPr marL="0" lvl="5" indent="0" algn="r">
              <a:spcBef>
                <a:spcPts val="0"/>
              </a:spcBef>
              <a:buNone/>
              <a:defRPr sz="1400" b="1" i="0">
                <a:solidFill>
                  <a:schemeClr val="lt1"/>
                </a:solidFill>
                <a:latin typeface="Quattrocento Sans"/>
                <a:ea typeface="Quattrocento Sans"/>
                <a:cs typeface="Quattrocento Sans"/>
                <a:sym typeface="Quattrocento Sans"/>
              </a:defRPr>
            </a:lvl6pPr>
            <a:lvl7pPr marL="0" lvl="6" indent="0" algn="r">
              <a:spcBef>
                <a:spcPts val="0"/>
              </a:spcBef>
              <a:buNone/>
              <a:defRPr sz="1400" b="1" i="0">
                <a:solidFill>
                  <a:schemeClr val="lt1"/>
                </a:solidFill>
                <a:latin typeface="Quattrocento Sans"/>
                <a:ea typeface="Quattrocento Sans"/>
                <a:cs typeface="Quattrocento Sans"/>
                <a:sym typeface="Quattrocento Sans"/>
              </a:defRPr>
            </a:lvl7pPr>
            <a:lvl8pPr marL="0" lvl="7" indent="0" algn="r">
              <a:spcBef>
                <a:spcPts val="0"/>
              </a:spcBef>
              <a:buNone/>
              <a:defRPr sz="1400" b="1" i="0">
                <a:solidFill>
                  <a:schemeClr val="lt1"/>
                </a:solidFill>
                <a:latin typeface="Quattrocento Sans"/>
                <a:ea typeface="Quattrocento Sans"/>
                <a:cs typeface="Quattrocento Sans"/>
                <a:sym typeface="Quattrocento Sans"/>
              </a:defRPr>
            </a:lvl8pPr>
            <a:lvl9pPr marL="0" lvl="8" indent="0" algn="r">
              <a:spcBef>
                <a:spcPts val="0"/>
              </a:spcBef>
              <a:buNone/>
              <a:defRPr sz="1400" b="1" i="0">
                <a:solidFill>
                  <a:schemeClr val="l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82" name="Google Shape;82;p37"/>
          <p:cNvSpPr txBox="1">
            <a:spLocks noGrp="1"/>
          </p:cNvSpPr>
          <p:nvPr>
            <p:ph type="body" idx="2"/>
          </p:nvPr>
        </p:nvSpPr>
        <p:spPr>
          <a:xfrm>
            <a:off x="663575" y="2016027"/>
            <a:ext cx="4389438" cy="43924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8EA9DA"/>
              </a:buClr>
              <a:buSzPts val="2000"/>
              <a:buFont typeface="Open Sans SemiBold"/>
              <a:buNone/>
              <a:defRPr b="1" i="0">
                <a:solidFill>
                  <a:srgbClr val="8EA9DA"/>
                </a:solidFill>
                <a:latin typeface="Open Sans SemiBold"/>
                <a:ea typeface="Open Sans SemiBold"/>
                <a:cs typeface="Open Sans SemiBold"/>
                <a:sym typeface="Open Sans SemiBold"/>
              </a:defRPr>
            </a:lvl1pPr>
            <a:lvl2pPr marL="914400" lvl="1" indent="-228600" algn="l">
              <a:lnSpc>
                <a:spcPct val="90000"/>
              </a:lnSpc>
              <a:spcBef>
                <a:spcPts val="500"/>
              </a:spcBef>
              <a:spcAft>
                <a:spcPts val="0"/>
              </a:spcAft>
              <a:buClr>
                <a:schemeClr val="dk1"/>
              </a:buClr>
              <a:buSzPts val="2000"/>
              <a:buNone/>
              <a:defRPr b="1" i="0">
                <a:latin typeface="Quattrocento Sans"/>
                <a:ea typeface="Quattrocento Sans"/>
                <a:cs typeface="Quattrocento Sans"/>
                <a:sym typeface="Quattrocento Sans"/>
              </a:defRPr>
            </a:lvl2pPr>
            <a:lvl3pPr marL="1371600" lvl="2" indent="-228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3pPr>
            <a:lvl4pPr marL="1828800" lvl="3" indent="-228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4pPr>
            <a:lvl5pPr marL="2286000" lvl="4" indent="-228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37"/>
          <p:cNvSpPr txBox="1">
            <a:spLocks noGrp="1"/>
          </p:cNvSpPr>
          <p:nvPr>
            <p:ph type="body" idx="3"/>
          </p:nvPr>
        </p:nvSpPr>
        <p:spPr>
          <a:xfrm>
            <a:off x="8188960" y="5788058"/>
            <a:ext cx="3529770" cy="603315"/>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1400"/>
              <a:buFont typeface="Quattrocento Sans"/>
              <a:buNone/>
              <a:defRPr sz="1400" b="0" i="1">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37"/>
          <p:cNvSpPr txBox="1">
            <a:spLocks noGrp="1"/>
          </p:cNvSpPr>
          <p:nvPr>
            <p:ph type="body" idx="4"/>
          </p:nvPr>
        </p:nvSpPr>
        <p:spPr>
          <a:xfrm>
            <a:off x="663575" y="6035355"/>
            <a:ext cx="5180634" cy="356018"/>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000"/>
              <a:buFont typeface="Open Sans"/>
              <a:buNone/>
              <a:defRPr sz="10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85"/>
        <p:cNvGrpSpPr/>
        <p:nvPr/>
      </p:nvGrpSpPr>
      <p:grpSpPr>
        <a:xfrm>
          <a:off x="0" y="0"/>
          <a:ext cx="0" cy="0"/>
          <a:chOff x="0" y="0"/>
          <a:chExt cx="0" cy="0"/>
        </a:xfrm>
      </p:grpSpPr>
      <p:pic>
        <p:nvPicPr>
          <p:cNvPr id="86" name="Google Shape;86;p38"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87" name="Google Shape;87;p38"/>
          <p:cNvSpPr txBox="1">
            <a:spLocks noGrp="1"/>
          </p:cNvSpPr>
          <p:nvPr>
            <p:ph type="title"/>
          </p:nvPr>
        </p:nvSpPr>
        <p:spPr>
          <a:xfrm>
            <a:off x="641023" y="707009"/>
            <a:ext cx="10793690" cy="50904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5800"/>
              <a:buFont typeface="Open Sans"/>
              <a:buNone/>
              <a:defRPr sz="5800" b="0"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38"/>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9" name="Google Shape;89;p38"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1_Section Header">
  <p:cSld name="1_Section Header">
    <p:spTree>
      <p:nvGrpSpPr>
        <p:cNvPr id="1" name="Shape 90"/>
        <p:cNvGrpSpPr/>
        <p:nvPr/>
      </p:nvGrpSpPr>
      <p:grpSpPr>
        <a:xfrm>
          <a:off x="0" y="0"/>
          <a:ext cx="0" cy="0"/>
          <a:chOff x="0" y="0"/>
          <a:chExt cx="0" cy="0"/>
        </a:xfrm>
      </p:grpSpPr>
      <p:pic>
        <p:nvPicPr>
          <p:cNvPr id="91" name="Google Shape;91;p39" descr="Graphical user interface, sunburst char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92" name="Google Shape;92;p39"/>
          <p:cNvSpPr txBox="1">
            <a:spLocks noGrp="1"/>
          </p:cNvSpPr>
          <p:nvPr>
            <p:ph type="title"/>
          </p:nvPr>
        </p:nvSpPr>
        <p:spPr>
          <a:xfrm>
            <a:off x="641023" y="3325090"/>
            <a:ext cx="6270416" cy="273132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5800"/>
              <a:buFont typeface="Open Sans"/>
              <a:buNone/>
              <a:defRPr sz="5800" b="0"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39"/>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4" name="Google Shape;94;p39"/>
          <p:cNvSpPr txBox="1">
            <a:spLocks noGrp="1"/>
          </p:cNvSpPr>
          <p:nvPr>
            <p:ph type="body" idx="1"/>
          </p:nvPr>
        </p:nvSpPr>
        <p:spPr>
          <a:xfrm>
            <a:off x="641023" y="626406"/>
            <a:ext cx="5261013" cy="247239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EA9DA"/>
              </a:buClr>
              <a:buSzPts val="20000"/>
              <a:buFont typeface="Open Sans ExtraBold"/>
              <a:buNone/>
              <a:defRPr sz="20000" b="1" i="0">
                <a:solidFill>
                  <a:srgbClr val="8EA9DA"/>
                </a:solidFill>
                <a:latin typeface="Open Sans ExtraBold"/>
                <a:ea typeface="Open Sans ExtraBold"/>
                <a:cs typeface="Open Sans ExtraBold"/>
                <a:sym typeface="Open Sans ExtraBold"/>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5" name="Google Shape;95;p39" descr="Graphical user interface, sunburst char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96"/>
        <p:cNvGrpSpPr/>
        <p:nvPr/>
      </p:nvGrpSpPr>
      <p:grpSpPr>
        <a:xfrm>
          <a:off x="0" y="0"/>
          <a:ext cx="0" cy="0"/>
          <a:chOff x="0" y="0"/>
          <a:chExt cx="0" cy="0"/>
        </a:xfrm>
      </p:grpSpPr>
      <p:sp>
        <p:nvSpPr>
          <p:cNvPr id="97" name="Google Shape;97;p40"/>
          <p:cNvSpPr txBox="1">
            <a:spLocks noGrp="1"/>
          </p:cNvSpPr>
          <p:nvPr>
            <p:ph type="body" idx="1"/>
          </p:nvPr>
        </p:nvSpPr>
        <p:spPr>
          <a:xfrm>
            <a:off x="663574" y="2158738"/>
            <a:ext cx="5181600" cy="38766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40"/>
          <p:cNvSpPr txBox="1">
            <a:spLocks noGrp="1"/>
          </p:cNvSpPr>
          <p:nvPr>
            <p:ph type="body" idx="2"/>
          </p:nvPr>
        </p:nvSpPr>
        <p:spPr>
          <a:xfrm>
            <a:off x="5997574" y="2158738"/>
            <a:ext cx="5181600" cy="38766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40"/>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0" name="Google Shape;100;p40"/>
          <p:cNvSpPr txBox="1">
            <a:spLocks noGrp="1"/>
          </p:cNvSpPr>
          <p:nvPr>
            <p:ph type="title"/>
          </p:nvPr>
        </p:nvSpPr>
        <p:spPr>
          <a:xfrm>
            <a:off x="663574" y="675243"/>
            <a:ext cx="9423105"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40"/>
          <p:cNvSpPr txBox="1">
            <a:spLocks noGrp="1"/>
          </p:cNvSpPr>
          <p:nvPr>
            <p:ph type="body" idx="3"/>
          </p:nvPr>
        </p:nvSpPr>
        <p:spPr>
          <a:xfrm>
            <a:off x="8219441" y="5750351"/>
            <a:ext cx="3508650" cy="641022"/>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1400"/>
              <a:buFont typeface="Quattrocento Sans"/>
              <a:buNone/>
              <a:defRPr sz="1400" b="0" i="1">
                <a:solidFill>
                  <a:schemeClr val="dk1"/>
                </a:solidFill>
                <a:latin typeface="Quattrocento Sans"/>
                <a:ea typeface="Quattrocento Sans"/>
                <a:cs typeface="Quattrocento Sans"/>
                <a:sym typeface="Quattrocento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0"/>
          <p:cNvSpPr txBox="1">
            <a:spLocks noGrp="1"/>
          </p:cNvSpPr>
          <p:nvPr>
            <p:ph type="body" idx="4"/>
          </p:nvPr>
        </p:nvSpPr>
        <p:spPr>
          <a:xfrm>
            <a:off x="663575" y="6035355"/>
            <a:ext cx="5181599" cy="356018"/>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000"/>
              <a:buFont typeface="Open Sans"/>
              <a:buNone/>
              <a:defRPr sz="10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03"/>
        <p:cNvGrpSpPr/>
        <p:nvPr/>
      </p:nvGrpSpPr>
      <p:grpSpPr>
        <a:xfrm>
          <a:off x="0" y="0"/>
          <a:ext cx="0" cy="0"/>
          <a:chOff x="0" y="0"/>
          <a:chExt cx="0" cy="0"/>
        </a:xfrm>
      </p:grpSpPr>
      <p:sp>
        <p:nvSpPr>
          <p:cNvPr id="104" name="Google Shape;104;p41"/>
          <p:cNvSpPr txBox="1">
            <a:spLocks noGrp="1"/>
          </p:cNvSpPr>
          <p:nvPr>
            <p:ph type="title"/>
          </p:nvPr>
        </p:nvSpPr>
        <p:spPr>
          <a:xfrm>
            <a:off x="663575" y="675243"/>
            <a:ext cx="9423105"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41"/>
          <p:cNvSpPr txBox="1">
            <a:spLocks noGrp="1"/>
          </p:cNvSpPr>
          <p:nvPr>
            <p:ph type="body" idx="1"/>
          </p:nvPr>
        </p:nvSpPr>
        <p:spPr>
          <a:xfrm>
            <a:off x="663575" y="2455273"/>
            <a:ext cx="5157787" cy="45515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000"/>
              <a:buFont typeface="Open Sans SemiBold"/>
              <a:buNone/>
              <a:defRPr sz="2000" b="1" i="0">
                <a:latin typeface="Open Sans SemiBold"/>
                <a:ea typeface="Open Sans SemiBold"/>
                <a:cs typeface="Open Sans SemiBold"/>
                <a:sym typeface="Open Sans SemiBold"/>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6" name="Google Shape;106;p41"/>
          <p:cNvSpPr txBox="1">
            <a:spLocks noGrp="1"/>
          </p:cNvSpPr>
          <p:nvPr>
            <p:ph type="body" idx="2"/>
          </p:nvPr>
        </p:nvSpPr>
        <p:spPr>
          <a:xfrm>
            <a:off x="663575" y="2910428"/>
            <a:ext cx="5157787" cy="312492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C00000"/>
              </a:buClr>
              <a:buSzPts val="2000"/>
              <a:buFont typeface="Open Sans SemiBold"/>
              <a:buNone/>
              <a:defRPr sz="2000" b="1" i="0">
                <a:solidFill>
                  <a:srgbClr val="C00000"/>
                </a:solidFill>
                <a:latin typeface="Open Sans SemiBold"/>
                <a:ea typeface="Open Sans SemiBold"/>
                <a:cs typeface="Open Sans SemiBold"/>
                <a:sym typeface="Open Sans SemiBold"/>
              </a:defRPr>
            </a:lvl1pPr>
            <a:lvl2pPr marL="914400" lvl="1" indent="-355600" algn="l">
              <a:lnSpc>
                <a:spcPct val="90000"/>
              </a:lnSpc>
              <a:spcBef>
                <a:spcPts val="500"/>
              </a:spcBef>
              <a:spcAft>
                <a:spcPts val="0"/>
              </a:spcAft>
              <a:buClr>
                <a:schemeClr val="dk1"/>
              </a:buClr>
              <a:buSzPts val="2000"/>
              <a:buChar char="•"/>
              <a:defRPr i="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41"/>
          <p:cNvSpPr txBox="1">
            <a:spLocks noGrp="1"/>
          </p:cNvSpPr>
          <p:nvPr>
            <p:ph type="body" idx="3"/>
          </p:nvPr>
        </p:nvSpPr>
        <p:spPr>
          <a:xfrm>
            <a:off x="6172200" y="2455273"/>
            <a:ext cx="5183188" cy="45515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000"/>
              <a:buFont typeface="Open Sans SemiBold"/>
              <a:buNone/>
              <a:defRPr sz="20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8" name="Google Shape;108;p41"/>
          <p:cNvSpPr txBox="1">
            <a:spLocks noGrp="1"/>
          </p:cNvSpPr>
          <p:nvPr>
            <p:ph type="body" idx="4"/>
          </p:nvPr>
        </p:nvSpPr>
        <p:spPr>
          <a:xfrm>
            <a:off x="6172200" y="2910428"/>
            <a:ext cx="5183188" cy="312492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F5395"/>
              </a:buClr>
              <a:buSzPts val="2000"/>
              <a:buFont typeface="Open Sans SemiBold"/>
              <a:buNone/>
              <a:defRPr>
                <a:solidFill>
                  <a:srgbClr val="2F5395"/>
                </a:solidFill>
              </a:defRPr>
            </a:lvl1pPr>
            <a:lvl2pPr marL="914400" lvl="1" indent="-355600" algn="l">
              <a:lnSpc>
                <a:spcPct val="90000"/>
              </a:lnSpc>
              <a:spcBef>
                <a:spcPts val="500"/>
              </a:spcBef>
              <a:spcAft>
                <a:spcPts val="0"/>
              </a:spcAft>
              <a:buClr>
                <a:schemeClr val="dk1"/>
              </a:buClr>
              <a:buSzPts val="2000"/>
              <a:buChar char="•"/>
              <a:defRPr i="1"/>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41"/>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0" name="Google Shape;110;p41"/>
          <p:cNvSpPr txBox="1">
            <a:spLocks noGrp="1"/>
          </p:cNvSpPr>
          <p:nvPr>
            <p:ph type="body" idx="5"/>
          </p:nvPr>
        </p:nvSpPr>
        <p:spPr>
          <a:xfrm>
            <a:off x="8209279" y="5750351"/>
            <a:ext cx="3518811" cy="641022"/>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1400"/>
              <a:buFont typeface="Quattrocento Sans"/>
              <a:buNone/>
              <a:defRPr sz="1400" b="0" i="1">
                <a:solidFill>
                  <a:schemeClr val="dk1"/>
                </a:solidFill>
                <a:latin typeface="Quattrocento Sans"/>
                <a:ea typeface="Quattrocento Sans"/>
                <a:cs typeface="Quattrocento Sans"/>
                <a:sym typeface="Quattrocento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41"/>
          <p:cNvSpPr txBox="1">
            <a:spLocks noGrp="1"/>
          </p:cNvSpPr>
          <p:nvPr>
            <p:ph type="body" idx="6"/>
          </p:nvPr>
        </p:nvSpPr>
        <p:spPr>
          <a:xfrm>
            <a:off x="663575" y="2016028"/>
            <a:ext cx="4171950" cy="43924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8EA9DA"/>
              </a:buClr>
              <a:buSzPts val="2000"/>
              <a:buFont typeface="Open Sans SemiBold"/>
              <a:buNone/>
              <a:defRPr b="1" i="0">
                <a:solidFill>
                  <a:srgbClr val="8EA9DA"/>
                </a:solidFill>
                <a:latin typeface="Open Sans SemiBold"/>
                <a:ea typeface="Open Sans SemiBold"/>
                <a:cs typeface="Open Sans SemiBold"/>
                <a:sym typeface="Open Sans SemiBol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41"/>
          <p:cNvSpPr txBox="1">
            <a:spLocks noGrp="1"/>
          </p:cNvSpPr>
          <p:nvPr>
            <p:ph type="body" idx="7"/>
          </p:nvPr>
        </p:nvSpPr>
        <p:spPr>
          <a:xfrm>
            <a:off x="663575" y="6035355"/>
            <a:ext cx="5157787" cy="356018"/>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000"/>
              <a:buFont typeface="Open Sans"/>
              <a:buNone/>
              <a:defRPr sz="10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13"/>
        <p:cNvGrpSpPr/>
        <p:nvPr/>
      </p:nvGrpSpPr>
      <p:grpSpPr>
        <a:xfrm>
          <a:off x="0" y="0"/>
          <a:ext cx="0" cy="0"/>
          <a:chOff x="0" y="0"/>
          <a:chExt cx="0" cy="0"/>
        </a:xfrm>
      </p:grpSpPr>
      <p:pic>
        <p:nvPicPr>
          <p:cNvPr id="114" name="Google Shape;114;p42" descr="Graphical user interface, sunburst char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15" name="Google Shape;115;p42"/>
          <p:cNvSpPr txBox="1">
            <a:spLocks noGrp="1"/>
          </p:cNvSpPr>
          <p:nvPr>
            <p:ph type="title"/>
          </p:nvPr>
        </p:nvSpPr>
        <p:spPr>
          <a:xfrm>
            <a:off x="663880" y="681037"/>
            <a:ext cx="960191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42"/>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7" name="Google Shape;117;p42"/>
          <p:cNvSpPr txBox="1">
            <a:spLocks noGrp="1"/>
          </p:cNvSpPr>
          <p:nvPr>
            <p:ph type="body" idx="1"/>
          </p:nvPr>
        </p:nvSpPr>
        <p:spPr>
          <a:xfrm>
            <a:off x="663575" y="2082799"/>
            <a:ext cx="5432425" cy="4006915"/>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Font typeface="Calibri"/>
              <a:buAutoNum type="arabicPeriod"/>
              <a:defRPr sz="1600" b="0" i="0">
                <a:latin typeface="Open Sans"/>
                <a:ea typeface="Open Sans"/>
                <a:cs typeface="Open Sans"/>
                <a:sym typeface="Open Sans"/>
              </a:defRPr>
            </a:lvl1pPr>
            <a:lvl2pPr marL="914400" lvl="1" indent="-355600" algn="l">
              <a:lnSpc>
                <a:spcPct val="90000"/>
              </a:lnSpc>
              <a:spcBef>
                <a:spcPts val="500"/>
              </a:spcBef>
              <a:spcAft>
                <a:spcPts val="0"/>
              </a:spcAft>
              <a:buClr>
                <a:schemeClr val="dk1"/>
              </a:buClr>
              <a:buSzPts val="2000"/>
              <a:buFont typeface="Calibri"/>
              <a:buAutoNum type="arabicPeriod"/>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8" name="Google Shape;118;p42" descr="Graphical user interface, sunburst char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19"/>
        <p:cNvGrpSpPr/>
        <p:nvPr/>
      </p:nvGrpSpPr>
      <p:grpSpPr>
        <a:xfrm>
          <a:off x="0" y="0"/>
          <a:ext cx="0" cy="0"/>
          <a:chOff x="0" y="0"/>
          <a:chExt cx="0" cy="0"/>
        </a:xfrm>
      </p:grpSpPr>
      <p:pic>
        <p:nvPicPr>
          <p:cNvPr id="120" name="Google Shape;120;p43"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21" name="Google Shape;121;p43"/>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22" name="Google Shape;122;p43"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23"/>
        <p:cNvGrpSpPr/>
        <p:nvPr/>
      </p:nvGrpSpPr>
      <p:grpSpPr>
        <a:xfrm>
          <a:off x="0" y="0"/>
          <a:ext cx="0" cy="0"/>
          <a:chOff x="0" y="0"/>
          <a:chExt cx="0" cy="0"/>
        </a:xfrm>
      </p:grpSpPr>
      <p:pic>
        <p:nvPicPr>
          <p:cNvPr id="124" name="Google Shape;124;p44"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25" name="Google Shape;125;p44"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26" name="Google Shape;126;p44"/>
          <p:cNvSpPr txBox="1"/>
          <p:nvPr/>
        </p:nvSpPr>
        <p:spPr>
          <a:xfrm>
            <a:off x="9899301" y="5886940"/>
            <a:ext cx="202560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lt1"/>
                </a:solidFill>
                <a:latin typeface="Open Sans"/>
                <a:ea typeface="Open Sans"/>
                <a:cs typeface="Open Sans"/>
                <a:sym typeface="Open Sans"/>
              </a:rPr>
              <a:t>CCG courses (this will take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you to the website link http://www.ClimateCompatibleGrowth.com/teachingmaterials)</a:t>
            </a:r>
            <a:endParaRPr/>
          </a:p>
        </p:txBody>
      </p:sp>
      <p:sp>
        <p:nvSpPr>
          <p:cNvPr id="127" name="Google Shape;127;p44"/>
          <p:cNvSpPr txBox="1">
            <a:spLocks noGrp="1"/>
          </p:cNvSpPr>
          <p:nvPr>
            <p:ph type="body" idx="1"/>
          </p:nvPr>
        </p:nvSpPr>
        <p:spPr>
          <a:xfrm>
            <a:off x="9069867" y="4619674"/>
            <a:ext cx="2441575" cy="1130300"/>
          </a:xfrm>
          <a:prstGeom prst="rect">
            <a:avLst/>
          </a:prstGeom>
          <a:noFill/>
          <a:ln>
            <a:noFill/>
          </a:ln>
        </p:spPr>
        <p:txBody>
          <a:bodyPr spcFirstLastPara="1" wrap="square" lIns="91425" tIns="45700" rIns="91425" bIns="45700" anchor="t" anchorCtr="0">
            <a:normAutofit/>
          </a:bodyPr>
          <a:lstStyle>
            <a:lvl1pPr marL="457200" marR="0" lvl="0" indent="-228600" algn="ctr">
              <a:lnSpc>
                <a:spcPct val="90000"/>
              </a:lnSpc>
              <a:spcBef>
                <a:spcPts val="1000"/>
              </a:spcBef>
              <a:spcAft>
                <a:spcPts val="0"/>
              </a:spcAft>
              <a:buClr>
                <a:schemeClr val="lt1"/>
              </a:buClr>
              <a:buSzPts val="800"/>
              <a:buFont typeface="Arial"/>
              <a:buNone/>
              <a:defRPr sz="800" b="1" i="0">
                <a:solidFill>
                  <a:schemeClr val="lt1"/>
                </a:solidFill>
                <a:latin typeface="Open Sans SemiBold"/>
                <a:ea typeface="Open Sans SemiBold"/>
                <a:cs typeface="Open Sans SemiBold"/>
                <a:sym typeface="Open Sans SemiBold"/>
              </a:defRPr>
            </a:lvl1pPr>
            <a:lvl2pPr marL="914400" lvl="1"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2pPr>
            <a:lvl3pPr marL="1371600" lvl="2"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3pPr>
            <a:lvl4pPr marL="1828800" lvl="3"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4pPr>
            <a:lvl5pPr marL="2286000" lvl="4"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44"/>
          <p:cNvSpPr>
            <a:spLocks noGrp="1"/>
          </p:cNvSpPr>
          <p:nvPr>
            <p:ph type="pic" idx="2"/>
          </p:nvPr>
        </p:nvSpPr>
        <p:spPr>
          <a:xfrm>
            <a:off x="9069866" y="5674936"/>
            <a:ext cx="753583" cy="797302"/>
          </a:xfrm>
          <a:prstGeom prst="rect">
            <a:avLst/>
          </a:prstGeom>
          <a:noFill/>
          <a:ln w="9525" cap="flat" cmpd="sng">
            <a:solidFill>
              <a:schemeClr val="lt1"/>
            </a:solidFill>
            <a:prstDash val="solid"/>
            <a:round/>
            <a:headEnd type="none" w="sm" len="sm"/>
            <a:tailEnd type="none" w="sm" len="sm"/>
          </a:ln>
        </p:spPr>
      </p:sp>
      <p:sp>
        <p:nvSpPr>
          <p:cNvPr id="129" name="Google Shape;129;p44"/>
          <p:cNvSpPr>
            <a:spLocks noGrp="1"/>
          </p:cNvSpPr>
          <p:nvPr>
            <p:ph type="pic" idx="3"/>
          </p:nvPr>
        </p:nvSpPr>
        <p:spPr>
          <a:xfrm>
            <a:off x="9899650" y="2865438"/>
            <a:ext cx="931863" cy="820737"/>
          </a:xfrm>
          <a:prstGeom prst="rect">
            <a:avLst/>
          </a:prstGeom>
          <a:noFill/>
          <a:ln>
            <a:noFill/>
          </a:ln>
        </p:spPr>
      </p:sp>
      <p:pic>
        <p:nvPicPr>
          <p:cNvPr id="130" name="Google Shape;130;p44"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31" name="Google Shape;131;p44"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32" name="Google Shape;132;p44"/>
          <p:cNvSpPr txBox="1"/>
          <p:nvPr/>
        </p:nvSpPr>
        <p:spPr>
          <a:xfrm>
            <a:off x="9899301" y="5886940"/>
            <a:ext cx="202560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lt1"/>
                </a:solidFill>
                <a:latin typeface="Open Sans"/>
                <a:ea typeface="Open Sans"/>
                <a:cs typeface="Open Sans"/>
                <a:sym typeface="Open Sans"/>
              </a:rPr>
              <a:t>CCG courses (this will take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you to the website link http://www.ClimateCompatibleGrowth.com/teachingmaterials)</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133"/>
        <p:cNvGrpSpPr/>
        <p:nvPr/>
      </p:nvGrpSpPr>
      <p:grpSpPr>
        <a:xfrm>
          <a:off x="0" y="0"/>
          <a:ext cx="0" cy="0"/>
          <a:chOff x="0" y="0"/>
          <a:chExt cx="0" cy="0"/>
        </a:xfrm>
      </p:grpSpPr>
      <p:pic>
        <p:nvPicPr>
          <p:cNvPr id="134" name="Google Shape;134;p45"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35" name="Google Shape;135;p45"/>
          <p:cNvSpPr txBox="1">
            <a:spLocks noGrp="1"/>
          </p:cNvSpPr>
          <p:nvPr>
            <p:ph type="body" idx="1"/>
          </p:nvPr>
        </p:nvSpPr>
        <p:spPr>
          <a:xfrm>
            <a:off x="8464731" y="5921828"/>
            <a:ext cx="3727269" cy="655460"/>
          </a:xfrm>
          <a:prstGeom prst="rect">
            <a:avLst/>
          </a:prstGeom>
          <a:noFill/>
          <a:ln>
            <a:noFill/>
          </a:ln>
        </p:spPr>
        <p:txBody>
          <a:bodyPr spcFirstLastPara="1" wrap="square" lIns="91425" tIns="45700" rIns="91425" bIns="45700" anchor="ctr" anchorCtr="0">
            <a:normAutofit/>
          </a:bodyPr>
          <a:lstStyle>
            <a:lvl1pPr marL="457200" marR="0" lvl="0" indent="-228600" algn="ctr">
              <a:lnSpc>
                <a:spcPct val="90000"/>
              </a:lnSpc>
              <a:spcBef>
                <a:spcPts val="1000"/>
              </a:spcBef>
              <a:spcAft>
                <a:spcPts val="0"/>
              </a:spcAft>
              <a:buClr>
                <a:schemeClr val="lt1"/>
              </a:buClr>
              <a:buSzPts val="3600"/>
              <a:buFont typeface="Arial"/>
              <a:buNone/>
              <a:defRPr sz="3600" b="1" i="0">
                <a:solidFill>
                  <a:schemeClr val="lt1"/>
                </a:solidFill>
                <a:latin typeface="Open Sans"/>
                <a:ea typeface="Open Sans"/>
                <a:cs typeface="Open Sans"/>
                <a:sym typeface="Open Sans"/>
              </a:defRPr>
            </a:lvl1pPr>
            <a:lvl2pPr marL="914400" lvl="1"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2pPr>
            <a:lvl3pPr marL="1371600" lvl="2"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3pPr>
            <a:lvl4pPr marL="1828800" lvl="3"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4pPr>
            <a:lvl5pPr marL="2286000" lvl="4"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6" name="Google Shape;136;p45"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27"/>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7"/>
          <p:cNvSpPr txBox="1">
            <a:spLocks noGrp="1"/>
          </p:cNvSpPr>
          <p:nvPr>
            <p:ph type="body" idx="1"/>
          </p:nvPr>
        </p:nvSpPr>
        <p:spPr>
          <a:xfrm>
            <a:off x="663880" y="2582945"/>
            <a:ext cx="10514556" cy="342193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200"/>
              </a:spcBef>
              <a:spcAft>
                <a:spcPts val="0"/>
              </a:spcAft>
              <a:buClr>
                <a:schemeClr val="dk1"/>
              </a:buClr>
              <a:buSzPts val="2000"/>
              <a:buChar char="•"/>
              <a:defRPr sz="2000" b="1"/>
            </a:lvl1pPr>
            <a:lvl2pPr marL="914400" lvl="1" indent="-355600" algn="l">
              <a:lnSpc>
                <a:spcPct val="90000"/>
              </a:lnSpc>
              <a:spcBef>
                <a:spcPts val="500"/>
              </a:spcBef>
              <a:spcAft>
                <a:spcPts val="0"/>
              </a:spcAft>
              <a:buClr>
                <a:schemeClr val="dk1"/>
              </a:buClr>
              <a:buSzPts val="2000"/>
              <a:buChar char="•"/>
              <a:defRPr sz="2000"/>
            </a:lvl2pPr>
            <a:lvl3pPr marL="1371600" lvl="2" indent="-330200" algn="l">
              <a:lnSpc>
                <a:spcPct val="90000"/>
              </a:lnSpc>
              <a:spcBef>
                <a:spcPts val="500"/>
              </a:spcBef>
              <a:spcAft>
                <a:spcPts val="0"/>
              </a:spcAft>
              <a:buClr>
                <a:schemeClr val="dk1"/>
              </a:buClr>
              <a:buSzPts val="1600"/>
              <a:buChar char="•"/>
              <a:defRPr sz="16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7"/>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b="1" i="0" u="none" strike="noStrike" cap="none">
                <a:solidFill>
                  <a:schemeClr val="lt1"/>
                </a:solidFill>
                <a:latin typeface="Quattrocento Sans"/>
                <a:ea typeface="Quattrocento Sans"/>
                <a:cs typeface="Quattrocento Sans"/>
                <a:sym typeface="Quattrocento Sans"/>
              </a:defRPr>
            </a:lvl1pPr>
            <a:lvl2pPr marL="0" lvl="1" indent="0" algn="r">
              <a:spcBef>
                <a:spcPts val="0"/>
              </a:spcBef>
              <a:buNone/>
              <a:defRPr sz="1400" b="1" i="0" u="none" strike="noStrike" cap="none">
                <a:solidFill>
                  <a:schemeClr val="lt1"/>
                </a:solidFill>
                <a:latin typeface="Quattrocento Sans"/>
                <a:ea typeface="Quattrocento Sans"/>
                <a:cs typeface="Quattrocento Sans"/>
                <a:sym typeface="Quattrocento Sans"/>
              </a:defRPr>
            </a:lvl2pPr>
            <a:lvl3pPr marL="0" lvl="2" indent="0" algn="r">
              <a:spcBef>
                <a:spcPts val="0"/>
              </a:spcBef>
              <a:buNone/>
              <a:defRPr sz="1400" b="1" i="0" u="none" strike="noStrike" cap="none">
                <a:solidFill>
                  <a:schemeClr val="lt1"/>
                </a:solidFill>
                <a:latin typeface="Quattrocento Sans"/>
                <a:ea typeface="Quattrocento Sans"/>
                <a:cs typeface="Quattrocento Sans"/>
                <a:sym typeface="Quattrocento Sans"/>
              </a:defRPr>
            </a:lvl3pPr>
            <a:lvl4pPr marL="0" lvl="3" indent="0" algn="r">
              <a:spcBef>
                <a:spcPts val="0"/>
              </a:spcBef>
              <a:buNone/>
              <a:defRPr sz="1400" b="1" i="0" u="none" strike="noStrike" cap="none">
                <a:solidFill>
                  <a:schemeClr val="lt1"/>
                </a:solidFill>
                <a:latin typeface="Quattrocento Sans"/>
                <a:ea typeface="Quattrocento Sans"/>
                <a:cs typeface="Quattrocento Sans"/>
                <a:sym typeface="Quattrocento Sans"/>
              </a:defRPr>
            </a:lvl4pPr>
            <a:lvl5pPr marL="0" lvl="4" indent="0" algn="r">
              <a:spcBef>
                <a:spcPts val="0"/>
              </a:spcBef>
              <a:buNone/>
              <a:defRPr sz="1400" b="1" i="0" u="none" strike="noStrike" cap="none">
                <a:solidFill>
                  <a:schemeClr val="lt1"/>
                </a:solidFill>
                <a:latin typeface="Quattrocento Sans"/>
                <a:ea typeface="Quattrocento Sans"/>
                <a:cs typeface="Quattrocento Sans"/>
                <a:sym typeface="Quattrocento Sans"/>
              </a:defRPr>
            </a:lvl5pPr>
            <a:lvl6pPr marL="0" lvl="5" indent="0" algn="r">
              <a:spcBef>
                <a:spcPts val="0"/>
              </a:spcBef>
              <a:buNone/>
              <a:defRPr sz="1400" b="1" i="0" u="none" strike="noStrike" cap="none">
                <a:solidFill>
                  <a:schemeClr val="lt1"/>
                </a:solidFill>
                <a:latin typeface="Quattrocento Sans"/>
                <a:ea typeface="Quattrocento Sans"/>
                <a:cs typeface="Quattrocento Sans"/>
                <a:sym typeface="Quattrocento Sans"/>
              </a:defRPr>
            </a:lvl6pPr>
            <a:lvl7pPr marL="0" lvl="6" indent="0" algn="r">
              <a:spcBef>
                <a:spcPts val="0"/>
              </a:spcBef>
              <a:buNone/>
              <a:defRPr sz="1400" b="1" i="0" u="none" strike="noStrike" cap="none">
                <a:solidFill>
                  <a:schemeClr val="lt1"/>
                </a:solidFill>
                <a:latin typeface="Quattrocento Sans"/>
                <a:ea typeface="Quattrocento Sans"/>
                <a:cs typeface="Quattrocento Sans"/>
                <a:sym typeface="Quattrocento Sans"/>
              </a:defRPr>
            </a:lvl7pPr>
            <a:lvl8pPr marL="0" lvl="7" indent="0" algn="r">
              <a:spcBef>
                <a:spcPts val="0"/>
              </a:spcBef>
              <a:buNone/>
              <a:defRPr sz="1400" b="1" i="0" u="none" strike="noStrike" cap="none">
                <a:solidFill>
                  <a:schemeClr val="lt1"/>
                </a:solidFill>
                <a:latin typeface="Quattrocento Sans"/>
                <a:ea typeface="Quattrocento Sans"/>
                <a:cs typeface="Quattrocento Sans"/>
                <a:sym typeface="Quattrocento Sans"/>
              </a:defRPr>
            </a:lvl8pPr>
            <a:lvl9pPr marL="0" lvl="8" indent="0" algn="r">
              <a:spcBef>
                <a:spcPts val="0"/>
              </a:spcBef>
              <a:buNone/>
              <a:defRPr sz="1400" b="1" i="0" u="none" strike="noStrike" cap="none">
                <a:solidFill>
                  <a:schemeClr val="l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27"/>
          <p:cNvSpPr txBox="1">
            <a:spLocks noGrp="1"/>
          </p:cNvSpPr>
          <p:nvPr>
            <p:ph type="body" idx="2"/>
          </p:nvPr>
        </p:nvSpPr>
        <p:spPr>
          <a:xfrm>
            <a:off x="663575" y="2016027"/>
            <a:ext cx="4389438" cy="43924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9CC2E5"/>
              </a:buClr>
              <a:buSzPts val="2000"/>
              <a:buNone/>
              <a:defRPr b="1" i="0">
                <a:solidFill>
                  <a:srgbClr val="9CC2E5"/>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Clr>
                <a:schemeClr val="dk1"/>
              </a:buClr>
              <a:buSzPts val="2000"/>
              <a:buNone/>
              <a:defRPr b="1" i="0">
                <a:latin typeface="Quattrocento Sans"/>
                <a:ea typeface="Quattrocento Sans"/>
                <a:cs typeface="Quattrocento Sans"/>
                <a:sym typeface="Quattrocento Sans"/>
              </a:defRPr>
            </a:lvl2pPr>
            <a:lvl3pPr marL="1371600" lvl="2" indent="-228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3pPr>
            <a:lvl4pPr marL="1828800" lvl="3" indent="-228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4pPr>
            <a:lvl5pPr marL="2286000" lvl="4" indent="-228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7"/>
          <p:cNvSpPr txBox="1">
            <a:spLocks noGrp="1"/>
          </p:cNvSpPr>
          <p:nvPr>
            <p:ph type="body" idx="3"/>
          </p:nvPr>
        </p:nvSpPr>
        <p:spPr>
          <a:xfrm>
            <a:off x="8455844" y="5788058"/>
            <a:ext cx="3262886" cy="603315"/>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1400"/>
              <a:buNone/>
              <a:defRPr sz="1400" b="0" i="1">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137"/>
        <p:cNvGrpSpPr/>
        <p:nvPr/>
      </p:nvGrpSpPr>
      <p:grpSpPr>
        <a:xfrm>
          <a:off x="0" y="0"/>
          <a:ext cx="0" cy="0"/>
          <a:chOff x="0" y="0"/>
          <a:chExt cx="0" cy="0"/>
        </a:xfrm>
      </p:grpSpPr>
      <p:pic>
        <p:nvPicPr>
          <p:cNvPr id="138" name="Google Shape;138;p46" descr="A picture containing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39" name="Google Shape;139;p46"/>
          <p:cNvSpPr txBox="1">
            <a:spLocks noGrp="1"/>
          </p:cNvSpPr>
          <p:nvPr>
            <p:ph type="ctrTitle"/>
          </p:nvPr>
        </p:nvSpPr>
        <p:spPr>
          <a:xfrm>
            <a:off x="651352" y="4301318"/>
            <a:ext cx="7029608" cy="194875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Open Sans ExtraBold"/>
              <a:buNone/>
              <a:defRPr sz="4400" b="1" i="0">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46"/>
          <p:cNvSpPr txBox="1">
            <a:spLocks noGrp="1"/>
          </p:cNvSpPr>
          <p:nvPr>
            <p:ph type="subTitle" idx="1"/>
          </p:nvPr>
        </p:nvSpPr>
        <p:spPr>
          <a:xfrm>
            <a:off x="688931" y="3374796"/>
            <a:ext cx="2846121" cy="954803"/>
          </a:xfrm>
          <a:prstGeom prst="rect">
            <a:avLst/>
          </a:prstGeom>
          <a:noFill/>
          <a:ln>
            <a:noFill/>
          </a:ln>
        </p:spPr>
        <p:txBody>
          <a:bodyPr spcFirstLastPara="1" wrap="square" lIns="91425" tIns="45700" rIns="91425" bIns="45700" anchor="b" anchorCtr="0">
            <a:normAutofit/>
          </a:bodyPr>
          <a:lstStyle>
            <a:lvl1pPr lvl="0" algn="l">
              <a:lnSpc>
                <a:spcPct val="90000"/>
              </a:lnSpc>
              <a:spcBef>
                <a:spcPts val="1000"/>
              </a:spcBef>
              <a:spcAft>
                <a:spcPts val="0"/>
              </a:spcAft>
              <a:buClr>
                <a:schemeClr val="dk1"/>
              </a:buClr>
              <a:buSzPts val="1800"/>
              <a:buFont typeface="Open Sans ExtraBold"/>
              <a:buNone/>
              <a:defRPr sz="1800" b="1" i="0">
                <a:solidFill>
                  <a:schemeClr val="dk1"/>
                </a:solidFill>
                <a:latin typeface="Open Sans ExtraBold"/>
                <a:ea typeface="Open Sans ExtraBold"/>
                <a:cs typeface="Open Sans ExtraBold"/>
                <a:sym typeface="Open Sans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1" name="Google Shape;141;p46"/>
          <p:cNvSpPr txBox="1">
            <a:spLocks noGrp="1"/>
          </p:cNvSpPr>
          <p:nvPr>
            <p:ph type="body" idx="2"/>
          </p:nvPr>
        </p:nvSpPr>
        <p:spPr>
          <a:xfrm>
            <a:off x="8453438" y="6106160"/>
            <a:ext cx="3738562" cy="33591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1600"/>
              <a:buFont typeface="Open Sans SemiBold"/>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42"/>
        <p:cNvGrpSpPr/>
        <p:nvPr/>
      </p:nvGrpSpPr>
      <p:grpSpPr>
        <a:xfrm>
          <a:off x="0" y="0"/>
          <a:ext cx="0" cy="0"/>
          <a:chOff x="0" y="0"/>
          <a:chExt cx="0" cy="0"/>
        </a:xfrm>
      </p:grpSpPr>
      <p:sp>
        <p:nvSpPr>
          <p:cNvPr id="143" name="Google Shape;143;p47"/>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47"/>
          <p:cNvSpPr txBox="1">
            <a:spLocks noGrp="1"/>
          </p:cNvSpPr>
          <p:nvPr>
            <p:ph type="body" idx="1"/>
          </p:nvPr>
        </p:nvSpPr>
        <p:spPr>
          <a:xfrm>
            <a:off x="663880" y="2582945"/>
            <a:ext cx="10514556" cy="34219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Clr>
                <a:schemeClr val="dk1"/>
              </a:buClr>
              <a:buSzPts val="2000"/>
              <a:buFont typeface="Open Sans SemiBold"/>
              <a:buNone/>
              <a:defRPr sz="2000" b="1"/>
            </a:lvl1pPr>
            <a:lvl2pPr marL="914400" lvl="1" indent="-355600" algn="l">
              <a:lnSpc>
                <a:spcPct val="90000"/>
              </a:lnSpc>
              <a:spcBef>
                <a:spcPts val="500"/>
              </a:spcBef>
              <a:spcAft>
                <a:spcPts val="0"/>
              </a:spcAft>
              <a:buClr>
                <a:schemeClr val="dk1"/>
              </a:buClr>
              <a:buSzPts val="2000"/>
              <a:buChar char="•"/>
              <a:defRPr sz="2000"/>
            </a:lvl2pPr>
            <a:lvl3pPr marL="1371600" lvl="2" indent="-330200" algn="l">
              <a:lnSpc>
                <a:spcPct val="90000"/>
              </a:lnSpc>
              <a:spcBef>
                <a:spcPts val="500"/>
              </a:spcBef>
              <a:spcAft>
                <a:spcPts val="0"/>
              </a:spcAft>
              <a:buClr>
                <a:schemeClr val="dk1"/>
              </a:buClr>
              <a:buSzPts val="1600"/>
              <a:buChar char="•"/>
              <a:defRPr sz="16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47"/>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b="1" i="0">
                <a:solidFill>
                  <a:schemeClr val="lt1"/>
                </a:solidFill>
                <a:latin typeface="Quattrocento Sans"/>
                <a:ea typeface="Quattrocento Sans"/>
                <a:cs typeface="Quattrocento Sans"/>
                <a:sym typeface="Quattrocento Sans"/>
              </a:defRPr>
            </a:lvl1pPr>
            <a:lvl2pPr marL="0" lvl="1" indent="0" algn="r">
              <a:spcBef>
                <a:spcPts val="0"/>
              </a:spcBef>
              <a:buNone/>
              <a:defRPr sz="1400" b="1" i="0">
                <a:solidFill>
                  <a:schemeClr val="lt1"/>
                </a:solidFill>
                <a:latin typeface="Quattrocento Sans"/>
                <a:ea typeface="Quattrocento Sans"/>
                <a:cs typeface="Quattrocento Sans"/>
                <a:sym typeface="Quattrocento Sans"/>
              </a:defRPr>
            </a:lvl2pPr>
            <a:lvl3pPr marL="0" lvl="2" indent="0" algn="r">
              <a:spcBef>
                <a:spcPts val="0"/>
              </a:spcBef>
              <a:buNone/>
              <a:defRPr sz="1400" b="1" i="0">
                <a:solidFill>
                  <a:schemeClr val="lt1"/>
                </a:solidFill>
                <a:latin typeface="Quattrocento Sans"/>
                <a:ea typeface="Quattrocento Sans"/>
                <a:cs typeface="Quattrocento Sans"/>
                <a:sym typeface="Quattrocento Sans"/>
              </a:defRPr>
            </a:lvl3pPr>
            <a:lvl4pPr marL="0" lvl="3" indent="0" algn="r">
              <a:spcBef>
                <a:spcPts val="0"/>
              </a:spcBef>
              <a:buNone/>
              <a:defRPr sz="1400" b="1" i="0">
                <a:solidFill>
                  <a:schemeClr val="lt1"/>
                </a:solidFill>
                <a:latin typeface="Quattrocento Sans"/>
                <a:ea typeface="Quattrocento Sans"/>
                <a:cs typeface="Quattrocento Sans"/>
                <a:sym typeface="Quattrocento Sans"/>
              </a:defRPr>
            </a:lvl4pPr>
            <a:lvl5pPr marL="0" lvl="4" indent="0" algn="r">
              <a:spcBef>
                <a:spcPts val="0"/>
              </a:spcBef>
              <a:buNone/>
              <a:defRPr sz="1400" b="1" i="0">
                <a:solidFill>
                  <a:schemeClr val="lt1"/>
                </a:solidFill>
                <a:latin typeface="Quattrocento Sans"/>
                <a:ea typeface="Quattrocento Sans"/>
                <a:cs typeface="Quattrocento Sans"/>
                <a:sym typeface="Quattrocento Sans"/>
              </a:defRPr>
            </a:lvl5pPr>
            <a:lvl6pPr marL="0" lvl="5" indent="0" algn="r">
              <a:spcBef>
                <a:spcPts val="0"/>
              </a:spcBef>
              <a:buNone/>
              <a:defRPr sz="1400" b="1" i="0">
                <a:solidFill>
                  <a:schemeClr val="lt1"/>
                </a:solidFill>
                <a:latin typeface="Quattrocento Sans"/>
                <a:ea typeface="Quattrocento Sans"/>
                <a:cs typeface="Quattrocento Sans"/>
                <a:sym typeface="Quattrocento Sans"/>
              </a:defRPr>
            </a:lvl6pPr>
            <a:lvl7pPr marL="0" lvl="6" indent="0" algn="r">
              <a:spcBef>
                <a:spcPts val="0"/>
              </a:spcBef>
              <a:buNone/>
              <a:defRPr sz="1400" b="1" i="0">
                <a:solidFill>
                  <a:schemeClr val="lt1"/>
                </a:solidFill>
                <a:latin typeface="Quattrocento Sans"/>
                <a:ea typeface="Quattrocento Sans"/>
                <a:cs typeface="Quattrocento Sans"/>
                <a:sym typeface="Quattrocento Sans"/>
              </a:defRPr>
            </a:lvl7pPr>
            <a:lvl8pPr marL="0" lvl="7" indent="0" algn="r">
              <a:spcBef>
                <a:spcPts val="0"/>
              </a:spcBef>
              <a:buNone/>
              <a:defRPr sz="1400" b="1" i="0">
                <a:solidFill>
                  <a:schemeClr val="lt1"/>
                </a:solidFill>
                <a:latin typeface="Quattrocento Sans"/>
                <a:ea typeface="Quattrocento Sans"/>
                <a:cs typeface="Quattrocento Sans"/>
                <a:sym typeface="Quattrocento Sans"/>
              </a:defRPr>
            </a:lvl8pPr>
            <a:lvl9pPr marL="0" lvl="8" indent="0" algn="r">
              <a:spcBef>
                <a:spcPts val="0"/>
              </a:spcBef>
              <a:buNone/>
              <a:defRPr sz="1400" b="1" i="0">
                <a:solidFill>
                  <a:schemeClr val="l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146" name="Google Shape;146;p47"/>
          <p:cNvSpPr txBox="1">
            <a:spLocks noGrp="1"/>
          </p:cNvSpPr>
          <p:nvPr>
            <p:ph type="body" idx="2"/>
          </p:nvPr>
        </p:nvSpPr>
        <p:spPr>
          <a:xfrm>
            <a:off x="663575" y="2016027"/>
            <a:ext cx="4389438" cy="43924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8EA9DA"/>
              </a:buClr>
              <a:buSzPts val="2000"/>
              <a:buFont typeface="Open Sans SemiBold"/>
              <a:buNone/>
              <a:defRPr b="1" i="0">
                <a:solidFill>
                  <a:srgbClr val="8EA9DA"/>
                </a:solidFill>
                <a:latin typeface="Open Sans SemiBold"/>
                <a:ea typeface="Open Sans SemiBold"/>
                <a:cs typeface="Open Sans SemiBold"/>
                <a:sym typeface="Open Sans SemiBold"/>
              </a:defRPr>
            </a:lvl1pPr>
            <a:lvl2pPr marL="914400" lvl="1" indent="-228600" algn="l">
              <a:lnSpc>
                <a:spcPct val="90000"/>
              </a:lnSpc>
              <a:spcBef>
                <a:spcPts val="500"/>
              </a:spcBef>
              <a:spcAft>
                <a:spcPts val="0"/>
              </a:spcAft>
              <a:buClr>
                <a:schemeClr val="dk1"/>
              </a:buClr>
              <a:buSzPts val="2000"/>
              <a:buNone/>
              <a:defRPr b="1" i="0">
                <a:latin typeface="Quattrocento Sans"/>
                <a:ea typeface="Quattrocento Sans"/>
                <a:cs typeface="Quattrocento Sans"/>
                <a:sym typeface="Quattrocento Sans"/>
              </a:defRPr>
            </a:lvl2pPr>
            <a:lvl3pPr marL="1371600" lvl="2" indent="-228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3pPr>
            <a:lvl4pPr marL="1828800" lvl="3" indent="-228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4pPr>
            <a:lvl5pPr marL="2286000" lvl="4" indent="-228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47"/>
          <p:cNvSpPr txBox="1">
            <a:spLocks noGrp="1"/>
          </p:cNvSpPr>
          <p:nvPr>
            <p:ph type="body" idx="3"/>
          </p:nvPr>
        </p:nvSpPr>
        <p:spPr>
          <a:xfrm>
            <a:off x="8188960" y="5788058"/>
            <a:ext cx="3529770" cy="603315"/>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1400"/>
              <a:buFont typeface="Open Sans"/>
              <a:buNone/>
              <a:defRPr sz="1400" b="0" i="1">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47"/>
          <p:cNvSpPr txBox="1">
            <a:spLocks noGrp="1"/>
          </p:cNvSpPr>
          <p:nvPr>
            <p:ph type="body" idx="4"/>
          </p:nvPr>
        </p:nvSpPr>
        <p:spPr>
          <a:xfrm>
            <a:off x="663575" y="6035355"/>
            <a:ext cx="5180634" cy="356018"/>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000"/>
              <a:buFont typeface="Open Sans"/>
              <a:buNone/>
              <a:defRPr sz="10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2_Section Header">
  <p:cSld name="2_Section Header">
    <p:spTree>
      <p:nvGrpSpPr>
        <p:cNvPr id="1" name="Shape 149"/>
        <p:cNvGrpSpPr/>
        <p:nvPr/>
      </p:nvGrpSpPr>
      <p:grpSpPr>
        <a:xfrm>
          <a:off x="0" y="0"/>
          <a:ext cx="0" cy="0"/>
          <a:chOff x="0" y="0"/>
          <a:chExt cx="0" cy="0"/>
        </a:xfrm>
      </p:grpSpPr>
      <p:pic>
        <p:nvPicPr>
          <p:cNvPr id="150" name="Google Shape;150;p48"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51" name="Google Shape;151;p48"/>
          <p:cNvSpPr txBox="1">
            <a:spLocks noGrp="1"/>
          </p:cNvSpPr>
          <p:nvPr>
            <p:ph type="title"/>
          </p:nvPr>
        </p:nvSpPr>
        <p:spPr>
          <a:xfrm>
            <a:off x="641023" y="707009"/>
            <a:ext cx="10793690" cy="50904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5800"/>
              <a:buFont typeface="Open Sans"/>
              <a:buNone/>
              <a:defRPr sz="5800" b="0"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48"/>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3_Section Header">
  <p:cSld name="3_Section Header">
    <p:spTree>
      <p:nvGrpSpPr>
        <p:cNvPr id="1" name="Shape 153"/>
        <p:cNvGrpSpPr/>
        <p:nvPr/>
      </p:nvGrpSpPr>
      <p:grpSpPr>
        <a:xfrm>
          <a:off x="0" y="0"/>
          <a:ext cx="0" cy="0"/>
          <a:chOff x="0" y="0"/>
          <a:chExt cx="0" cy="0"/>
        </a:xfrm>
      </p:grpSpPr>
      <p:pic>
        <p:nvPicPr>
          <p:cNvPr id="154" name="Google Shape;154;p49" descr="Graphical user interface, sunburst char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55" name="Google Shape;155;p49"/>
          <p:cNvSpPr txBox="1">
            <a:spLocks noGrp="1"/>
          </p:cNvSpPr>
          <p:nvPr>
            <p:ph type="title"/>
          </p:nvPr>
        </p:nvSpPr>
        <p:spPr>
          <a:xfrm>
            <a:off x="641023" y="3325090"/>
            <a:ext cx="6270416" cy="273132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5800"/>
              <a:buFont typeface="Open Sans"/>
              <a:buNone/>
              <a:defRPr sz="5800" b="0"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6" name="Google Shape;156;p49"/>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7" name="Google Shape;157;p49"/>
          <p:cNvSpPr txBox="1">
            <a:spLocks noGrp="1"/>
          </p:cNvSpPr>
          <p:nvPr>
            <p:ph type="body" idx="1"/>
          </p:nvPr>
        </p:nvSpPr>
        <p:spPr>
          <a:xfrm>
            <a:off x="641023" y="626406"/>
            <a:ext cx="5261013" cy="247239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EA9DA"/>
              </a:buClr>
              <a:buSzPts val="20000"/>
              <a:buFont typeface="Open Sans ExtraBold"/>
              <a:buNone/>
              <a:defRPr sz="20000" b="1" i="0">
                <a:solidFill>
                  <a:srgbClr val="8EA9DA"/>
                </a:solidFill>
                <a:latin typeface="Open Sans ExtraBold"/>
                <a:ea typeface="Open Sans ExtraBold"/>
                <a:cs typeface="Open Sans ExtraBold"/>
                <a:sym typeface="Open Sans ExtraBold"/>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58"/>
        <p:cNvGrpSpPr/>
        <p:nvPr/>
      </p:nvGrpSpPr>
      <p:grpSpPr>
        <a:xfrm>
          <a:off x="0" y="0"/>
          <a:ext cx="0" cy="0"/>
          <a:chOff x="0" y="0"/>
          <a:chExt cx="0" cy="0"/>
        </a:xfrm>
      </p:grpSpPr>
      <p:sp>
        <p:nvSpPr>
          <p:cNvPr id="159" name="Google Shape;159;p50"/>
          <p:cNvSpPr txBox="1">
            <a:spLocks noGrp="1"/>
          </p:cNvSpPr>
          <p:nvPr>
            <p:ph type="body" idx="1"/>
          </p:nvPr>
        </p:nvSpPr>
        <p:spPr>
          <a:xfrm>
            <a:off x="663574" y="2158738"/>
            <a:ext cx="5181600" cy="38766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50"/>
          <p:cNvSpPr txBox="1">
            <a:spLocks noGrp="1"/>
          </p:cNvSpPr>
          <p:nvPr>
            <p:ph type="body" idx="2"/>
          </p:nvPr>
        </p:nvSpPr>
        <p:spPr>
          <a:xfrm>
            <a:off x="5997574" y="2158738"/>
            <a:ext cx="5181600" cy="38766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50"/>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2" name="Google Shape;162;p50"/>
          <p:cNvSpPr txBox="1">
            <a:spLocks noGrp="1"/>
          </p:cNvSpPr>
          <p:nvPr>
            <p:ph type="title"/>
          </p:nvPr>
        </p:nvSpPr>
        <p:spPr>
          <a:xfrm>
            <a:off x="663574" y="675243"/>
            <a:ext cx="9423105"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p50"/>
          <p:cNvSpPr txBox="1">
            <a:spLocks noGrp="1"/>
          </p:cNvSpPr>
          <p:nvPr>
            <p:ph type="body" idx="3"/>
          </p:nvPr>
        </p:nvSpPr>
        <p:spPr>
          <a:xfrm>
            <a:off x="8171727" y="5750351"/>
            <a:ext cx="3556364" cy="641022"/>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1400"/>
              <a:buFont typeface="Open Sans"/>
              <a:buNone/>
              <a:defRPr sz="1400" b="0" i="1">
                <a:solidFill>
                  <a:schemeClr val="dk1"/>
                </a:solidFill>
                <a:latin typeface="Open Sans"/>
                <a:ea typeface="Open Sans"/>
                <a:cs typeface="Open Sans"/>
                <a:sym typeface="Open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50"/>
          <p:cNvSpPr txBox="1">
            <a:spLocks noGrp="1"/>
          </p:cNvSpPr>
          <p:nvPr>
            <p:ph type="body" idx="4"/>
          </p:nvPr>
        </p:nvSpPr>
        <p:spPr>
          <a:xfrm>
            <a:off x="663575" y="6035355"/>
            <a:ext cx="5181599" cy="356018"/>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000"/>
              <a:buFont typeface="Open Sans"/>
              <a:buNone/>
              <a:defRPr sz="10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165"/>
        <p:cNvGrpSpPr/>
        <p:nvPr/>
      </p:nvGrpSpPr>
      <p:grpSpPr>
        <a:xfrm>
          <a:off x="0" y="0"/>
          <a:ext cx="0" cy="0"/>
          <a:chOff x="0" y="0"/>
          <a:chExt cx="0" cy="0"/>
        </a:xfrm>
      </p:grpSpPr>
      <p:sp>
        <p:nvSpPr>
          <p:cNvPr id="166" name="Google Shape;166;p51"/>
          <p:cNvSpPr txBox="1">
            <a:spLocks noGrp="1"/>
          </p:cNvSpPr>
          <p:nvPr>
            <p:ph type="title"/>
          </p:nvPr>
        </p:nvSpPr>
        <p:spPr>
          <a:xfrm>
            <a:off x="663575" y="675243"/>
            <a:ext cx="9423105"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51"/>
          <p:cNvSpPr txBox="1">
            <a:spLocks noGrp="1"/>
          </p:cNvSpPr>
          <p:nvPr>
            <p:ph type="body" idx="1"/>
          </p:nvPr>
        </p:nvSpPr>
        <p:spPr>
          <a:xfrm>
            <a:off x="663575" y="2455273"/>
            <a:ext cx="5157787" cy="45515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000"/>
              <a:buFont typeface="Open Sans SemiBold"/>
              <a:buNone/>
              <a:defRPr sz="2000" b="1" i="0">
                <a:latin typeface="Open Sans SemiBold"/>
                <a:ea typeface="Open Sans SemiBold"/>
                <a:cs typeface="Open Sans SemiBold"/>
                <a:sym typeface="Open Sans SemiBold"/>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8" name="Google Shape;168;p51"/>
          <p:cNvSpPr txBox="1">
            <a:spLocks noGrp="1"/>
          </p:cNvSpPr>
          <p:nvPr>
            <p:ph type="body" idx="2"/>
          </p:nvPr>
        </p:nvSpPr>
        <p:spPr>
          <a:xfrm>
            <a:off x="663575" y="2910428"/>
            <a:ext cx="5157787" cy="312492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C00000"/>
              </a:buClr>
              <a:buSzPts val="2000"/>
              <a:buFont typeface="Open Sans SemiBold"/>
              <a:buNone/>
              <a:defRPr sz="2000" b="1" i="0">
                <a:solidFill>
                  <a:srgbClr val="C00000"/>
                </a:solidFill>
                <a:latin typeface="Open Sans SemiBold"/>
                <a:ea typeface="Open Sans SemiBold"/>
                <a:cs typeface="Open Sans SemiBold"/>
                <a:sym typeface="Open Sans SemiBold"/>
              </a:defRPr>
            </a:lvl1pPr>
            <a:lvl2pPr marL="914400" lvl="1" indent="-355600" algn="l">
              <a:lnSpc>
                <a:spcPct val="90000"/>
              </a:lnSpc>
              <a:spcBef>
                <a:spcPts val="500"/>
              </a:spcBef>
              <a:spcAft>
                <a:spcPts val="0"/>
              </a:spcAft>
              <a:buClr>
                <a:schemeClr val="dk1"/>
              </a:buClr>
              <a:buSzPts val="2000"/>
              <a:buChar char="•"/>
              <a:defRPr i="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51"/>
          <p:cNvSpPr txBox="1">
            <a:spLocks noGrp="1"/>
          </p:cNvSpPr>
          <p:nvPr>
            <p:ph type="body" idx="3"/>
          </p:nvPr>
        </p:nvSpPr>
        <p:spPr>
          <a:xfrm>
            <a:off x="6172200" y="2455273"/>
            <a:ext cx="5183188" cy="45515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000"/>
              <a:buFont typeface="Open Sans SemiBold"/>
              <a:buNone/>
              <a:defRPr sz="20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0" name="Google Shape;170;p51"/>
          <p:cNvSpPr txBox="1">
            <a:spLocks noGrp="1"/>
          </p:cNvSpPr>
          <p:nvPr>
            <p:ph type="body" idx="4"/>
          </p:nvPr>
        </p:nvSpPr>
        <p:spPr>
          <a:xfrm>
            <a:off x="6172200" y="2910428"/>
            <a:ext cx="5183188" cy="312492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F5395"/>
              </a:buClr>
              <a:buSzPts val="2000"/>
              <a:buFont typeface="Open Sans SemiBold"/>
              <a:buNone/>
              <a:defRPr>
                <a:solidFill>
                  <a:srgbClr val="2F5395"/>
                </a:solidFill>
              </a:defRPr>
            </a:lvl1pPr>
            <a:lvl2pPr marL="914400" lvl="1" indent="-355600" algn="l">
              <a:lnSpc>
                <a:spcPct val="90000"/>
              </a:lnSpc>
              <a:spcBef>
                <a:spcPts val="500"/>
              </a:spcBef>
              <a:spcAft>
                <a:spcPts val="0"/>
              </a:spcAft>
              <a:buClr>
                <a:schemeClr val="dk1"/>
              </a:buClr>
              <a:buSzPts val="2000"/>
              <a:buChar char="•"/>
              <a:defRPr i="1"/>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51"/>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2" name="Google Shape;172;p51"/>
          <p:cNvSpPr txBox="1">
            <a:spLocks noGrp="1"/>
          </p:cNvSpPr>
          <p:nvPr>
            <p:ph type="body" idx="5"/>
          </p:nvPr>
        </p:nvSpPr>
        <p:spPr>
          <a:xfrm>
            <a:off x="8209279" y="5750351"/>
            <a:ext cx="3518811" cy="641022"/>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1400"/>
              <a:buFont typeface="Open Sans"/>
              <a:buNone/>
              <a:defRPr sz="1400" b="0" i="1">
                <a:solidFill>
                  <a:schemeClr val="dk1"/>
                </a:solidFill>
                <a:latin typeface="Open Sans"/>
                <a:ea typeface="Open Sans"/>
                <a:cs typeface="Open Sans"/>
                <a:sym typeface="Open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51"/>
          <p:cNvSpPr txBox="1">
            <a:spLocks noGrp="1"/>
          </p:cNvSpPr>
          <p:nvPr>
            <p:ph type="body" idx="6"/>
          </p:nvPr>
        </p:nvSpPr>
        <p:spPr>
          <a:xfrm>
            <a:off x="663575" y="2016028"/>
            <a:ext cx="4171950" cy="43924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8EA9DA"/>
              </a:buClr>
              <a:buSzPts val="2000"/>
              <a:buFont typeface="Open Sans SemiBold"/>
              <a:buNone/>
              <a:defRPr b="1" i="0">
                <a:solidFill>
                  <a:srgbClr val="8EA9DA"/>
                </a:solidFill>
                <a:latin typeface="Open Sans SemiBold"/>
                <a:ea typeface="Open Sans SemiBold"/>
                <a:cs typeface="Open Sans SemiBold"/>
                <a:sym typeface="Open Sans SemiBol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51"/>
          <p:cNvSpPr txBox="1">
            <a:spLocks noGrp="1"/>
          </p:cNvSpPr>
          <p:nvPr>
            <p:ph type="body" idx="7"/>
          </p:nvPr>
        </p:nvSpPr>
        <p:spPr>
          <a:xfrm>
            <a:off x="663575" y="6035355"/>
            <a:ext cx="5157787" cy="356018"/>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000"/>
              <a:buFont typeface="Open Sans"/>
              <a:buNone/>
              <a:defRPr sz="10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75"/>
        <p:cNvGrpSpPr/>
        <p:nvPr/>
      </p:nvGrpSpPr>
      <p:grpSpPr>
        <a:xfrm>
          <a:off x="0" y="0"/>
          <a:ext cx="0" cy="0"/>
          <a:chOff x="0" y="0"/>
          <a:chExt cx="0" cy="0"/>
        </a:xfrm>
      </p:grpSpPr>
      <p:pic>
        <p:nvPicPr>
          <p:cNvPr id="176" name="Google Shape;176;p52" descr="Graphical user interface, sunburst char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77" name="Google Shape;177;p52"/>
          <p:cNvSpPr txBox="1">
            <a:spLocks noGrp="1"/>
          </p:cNvSpPr>
          <p:nvPr>
            <p:ph type="title"/>
          </p:nvPr>
        </p:nvSpPr>
        <p:spPr>
          <a:xfrm>
            <a:off x="663880" y="681037"/>
            <a:ext cx="960191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8" name="Google Shape;178;p52"/>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9" name="Google Shape;179;p52"/>
          <p:cNvSpPr txBox="1">
            <a:spLocks noGrp="1"/>
          </p:cNvSpPr>
          <p:nvPr>
            <p:ph type="body" idx="1"/>
          </p:nvPr>
        </p:nvSpPr>
        <p:spPr>
          <a:xfrm>
            <a:off x="663575" y="2082799"/>
            <a:ext cx="5432425" cy="4006915"/>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Font typeface="Calibri"/>
              <a:buAutoNum type="arabicPeriod"/>
              <a:defRPr sz="1600" b="0" i="0">
                <a:latin typeface="Open Sans"/>
                <a:ea typeface="Open Sans"/>
                <a:cs typeface="Open Sans"/>
                <a:sym typeface="Open Sans"/>
              </a:defRPr>
            </a:lvl1pPr>
            <a:lvl2pPr marL="914400" lvl="1" indent="-355600" algn="l">
              <a:lnSpc>
                <a:spcPct val="90000"/>
              </a:lnSpc>
              <a:spcBef>
                <a:spcPts val="500"/>
              </a:spcBef>
              <a:spcAft>
                <a:spcPts val="0"/>
              </a:spcAft>
              <a:buClr>
                <a:schemeClr val="dk1"/>
              </a:buClr>
              <a:buSzPts val="2000"/>
              <a:buFont typeface="Calibri"/>
              <a:buAutoNum type="arabicPeriod"/>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80"/>
        <p:cNvGrpSpPr/>
        <p:nvPr/>
      </p:nvGrpSpPr>
      <p:grpSpPr>
        <a:xfrm>
          <a:off x="0" y="0"/>
          <a:ext cx="0" cy="0"/>
          <a:chOff x="0" y="0"/>
          <a:chExt cx="0" cy="0"/>
        </a:xfrm>
      </p:grpSpPr>
      <p:pic>
        <p:nvPicPr>
          <p:cNvPr id="181" name="Google Shape;181;p53"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82" name="Google Shape;182;p53"/>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_Picture with Caption">
  <p:cSld name="2_Picture with Caption">
    <p:spTree>
      <p:nvGrpSpPr>
        <p:cNvPr id="1" name="Shape 183"/>
        <p:cNvGrpSpPr/>
        <p:nvPr/>
      </p:nvGrpSpPr>
      <p:grpSpPr>
        <a:xfrm>
          <a:off x="0" y="0"/>
          <a:ext cx="0" cy="0"/>
          <a:chOff x="0" y="0"/>
          <a:chExt cx="0" cy="0"/>
        </a:xfrm>
      </p:grpSpPr>
      <p:pic>
        <p:nvPicPr>
          <p:cNvPr id="184" name="Google Shape;184;p54"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85" name="Google Shape;185;p54"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86" name="Google Shape;186;p54"/>
          <p:cNvSpPr txBox="1"/>
          <p:nvPr/>
        </p:nvSpPr>
        <p:spPr>
          <a:xfrm>
            <a:off x="9899301" y="5886940"/>
            <a:ext cx="202560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lt1"/>
                </a:solidFill>
                <a:latin typeface="Open Sans"/>
                <a:ea typeface="Open Sans"/>
                <a:cs typeface="Open Sans"/>
                <a:sym typeface="Open Sans"/>
              </a:rPr>
              <a:t>CCG courses (this will take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you to the website link http://www.ClimateCompatibleGrowth.com/teachingmaterials)</a:t>
            </a:r>
            <a:endParaRPr/>
          </a:p>
        </p:txBody>
      </p:sp>
      <p:sp>
        <p:nvSpPr>
          <p:cNvPr id="187" name="Google Shape;187;p54"/>
          <p:cNvSpPr txBox="1">
            <a:spLocks noGrp="1"/>
          </p:cNvSpPr>
          <p:nvPr>
            <p:ph type="body" idx="1"/>
          </p:nvPr>
        </p:nvSpPr>
        <p:spPr>
          <a:xfrm>
            <a:off x="9069867" y="4619674"/>
            <a:ext cx="2441575" cy="1130300"/>
          </a:xfrm>
          <a:prstGeom prst="rect">
            <a:avLst/>
          </a:prstGeom>
          <a:noFill/>
          <a:ln>
            <a:noFill/>
          </a:ln>
        </p:spPr>
        <p:txBody>
          <a:bodyPr spcFirstLastPara="1" wrap="square" lIns="91425" tIns="45700" rIns="91425" bIns="45700" anchor="t" anchorCtr="0">
            <a:normAutofit/>
          </a:bodyPr>
          <a:lstStyle>
            <a:lvl1pPr marL="457200" marR="0" lvl="0" indent="-228600" algn="ctr">
              <a:lnSpc>
                <a:spcPct val="90000"/>
              </a:lnSpc>
              <a:spcBef>
                <a:spcPts val="1000"/>
              </a:spcBef>
              <a:spcAft>
                <a:spcPts val="0"/>
              </a:spcAft>
              <a:buClr>
                <a:schemeClr val="lt1"/>
              </a:buClr>
              <a:buSzPts val="800"/>
              <a:buFont typeface="Arial"/>
              <a:buNone/>
              <a:defRPr sz="800" b="1" i="0">
                <a:solidFill>
                  <a:schemeClr val="lt1"/>
                </a:solidFill>
                <a:latin typeface="Open Sans SemiBold"/>
                <a:ea typeface="Open Sans SemiBold"/>
                <a:cs typeface="Open Sans SemiBold"/>
                <a:sym typeface="Open Sans SemiBold"/>
              </a:defRPr>
            </a:lvl1pPr>
            <a:lvl2pPr marL="914400" lvl="1"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2pPr>
            <a:lvl3pPr marL="1371600" lvl="2"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3pPr>
            <a:lvl4pPr marL="1828800" lvl="3"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4pPr>
            <a:lvl5pPr marL="2286000" lvl="4"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4"/>
          <p:cNvSpPr>
            <a:spLocks noGrp="1"/>
          </p:cNvSpPr>
          <p:nvPr>
            <p:ph type="pic" idx="2"/>
          </p:nvPr>
        </p:nvSpPr>
        <p:spPr>
          <a:xfrm>
            <a:off x="9069866" y="5674936"/>
            <a:ext cx="753583" cy="797302"/>
          </a:xfrm>
          <a:prstGeom prst="rect">
            <a:avLst/>
          </a:prstGeom>
          <a:noFill/>
          <a:ln w="9525" cap="flat" cmpd="sng">
            <a:solidFill>
              <a:schemeClr val="lt1"/>
            </a:solidFill>
            <a:prstDash val="solid"/>
            <a:round/>
            <a:headEnd type="none" w="sm" len="sm"/>
            <a:tailEnd type="none" w="sm" len="sm"/>
          </a:ln>
        </p:spPr>
      </p:sp>
      <p:sp>
        <p:nvSpPr>
          <p:cNvPr id="189" name="Google Shape;189;p54"/>
          <p:cNvSpPr>
            <a:spLocks noGrp="1"/>
          </p:cNvSpPr>
          <p:nvPr>
            <p:ph type="pic" idx="3"/>
          </p:nvPr>
        </p:nvSpPr>
        <p:spPr>
          <a:xfrm>
            <a:off x="9899650" y="2865438"/>
            <a:ext cx="931863" cy="820737"/>
          </a:xfrm>
          <a:prstGeom prst="rect">
            <a:avLst/>
          </a:prstGeom>
          <a:no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3_Picture with Caption">
  <p:cSld name="3_Picture with Caption">
    <p:spTree>
      <p:nvGrpSpPr>
        <p:cNvPr id="1" name="Shape 190"/>
        <p:cNvGrpSpPr/>
        <p:nvPr/>
      </p:nvGrpSpPr>
      <p:grpSpPr>
        <a:xfrm>
          <a:off x="0" y="0"/>
          <a:ext cx="0" cy="0"/>
          <a:chOff x="0" y="0"/>
          <a:chExt cx="0" cy="0"/>
        </a:xfrm>
      </p:grpSpPr>
      <p:pic>
        <p:nvPicPr>
          <p:cNvPr id="191" name="Google Shape;191;p55"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92" name="Google Shape;192;p55"/>
          <p:cNvSpPr txBox="1">
            <a:spLocks noGrp="1"/>
          </p:cNvSpPr>
          <p:nvPr>
            <p:ph type="body" idx="1"/>
          </p:nvPr>
        </p:nvSpPr>
        <p:spPr>
          <a:xfrm>
            <a:off x="8464731" y="5921828"/>
            <a:ext cx="3727269" cy="655460"/>
          </a:xfrm>
          <a:prstGeom prst="rect">
            <a:avLst/>
          </a:prstGeom>
          <a:noFill/>
          <a:ln>
            <a:noFill/>
          </a:ln>
        </p:spPr>
        <p:txBody>
          <a:bodyPr spcFirstLastPara="1" wrap="square" lIns="91425" tIns="45700" rIns="91425" bIns="45700" anchor="ctr" anchorCtr="0">
            <a:normAutofit/>
          </a:bodyPr>
          <a:lstStyle>
            <a:lvl1pPr marL="457200" marR="0" lvl="0" indent="-228600" algn="ctr">
              <a:lnSpc>
                <a:spcPct val="90000"/>
              </a:lnSpc>
              <a:spcBef>
                <a:spcPts val="1000"/>
              </a:spcBef>
              <a:spcAft>
                <a:spcPts val="0"/>
              </a:spcAft>
              <a:buClr>
                <a:schemeClr val="lt1"/>
              </a:buClr>
              <a:buSzPts val="3600"/>
              <a:buFont typeface="Arial"/>
              <a:buNone/>
              <a:defRPr sz="3600" b="1" i="0">
                <a:solidFill>
                  <a:schemeClr val="lt1"/>
                </a:solidFill>
                <a:latin typeface="Open Sans"/>
                <a:ea typeface="Open Sans"/>
                <a:cs typeface="Open Sans"/>
                <a:sym typeface="Open Sans"/>
              </a:defRPr>
            </a:lvl1pPr>
            <a:lvl2pPr marL="914400" lvl="1"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2pPr>
            <a:lvl3pPr marL="1371600" lvl="2"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3pPr>
            <a:lvl4pPr marL="1828800" lvl="3"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4pPr>
            <a:lvl5pPr marL="2286000" lvl="4"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25"/>
        <p:cNvGrpSpPr/>
        <p:nvPr/>
      </p:nvGrpSpPr>
      <p:grpSpPr>
        <a:xfrm>
          <a:off x="0" y="0"/>
          <a:ext cx="0" cy="0"/>
          <a:chOff x="0" y="0"/>
          <a:chExt cx="0" cy="0"/>
        </a:xfrm>
      </p:grpSpPr>
      <p:pic>
        <p:nvPicPr>
          <p:cNvPr id="26" name="Google Shape;26;p30"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7" name="Google Shape;27;p30"/>
          <p:cNvSpPr txBox="1">
            <a:spLocks noGrp="1"/>
          </p:cNvSpPr>
          <p:nvPr>
            <p:ph type="title"/>
          </p:nvPr>
        </p:nvSpPr>
        <p:spPr>
          <a:xfrm>
            <a:off x="641023" y="707009"/>
            <a:ext cx="10793690" cy="50904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6000"/>
              <a:buFont typeface="Quattrocento Sans"/>
              <a:buNone/>
              <a:defRPr sz="6000" b="0" i="0">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0"/>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9"/>
        <p:cNvGrpSpPr/>
        <p:nvPr/>
      </p:nvGrpSpPr>
      <p:grpSpPr>
        <a:xfrm>
          <a:off x="0" y="0"/>
          <a:ext cx="0" cy="0"/>
          <a:chOff x="0" y="0"/>
          <a:chExt cx="0" cy="0"/>
        </a:xfrm>
      </p:grpSpPr>
      <p:sp>
        <p:nvSpPr>
          <p:cNvPr id="30" name="Google Shape;30;p31"/>
          <p:cNvSpPr txBox="1">
            <a:spLocks noGrp="1"/>
          </p:cNvSpPr>
          <p:nvPr>
            <p:ph type="body" idx="1"/>
          </p:nvPr>
        </p:nvSpPr>
        <p:spPr>
          <a:xfrm>
            <a:off x="663574" y="2158738"/>
            <a:ext cx="5181600" cy="391212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31"/>
          <p:cNvSpPr txBox="1">
            <a:spLocks noGrp="1"/>
          </p:cNvSpPr>
          <p:nvPr>
            <p:ph type="body" idx="2"/>
          </p:nvPr>
        </p:nvSpPr>
        <p:spPr>
          <a:xfrm>
            <a:off x="5997574" y="2158738"/>
            <a:ext cx="5181600" cy="391212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31"/>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3" name="Google Shape;33;p31"/>
          <p:cNvSpPr txBox="1">
            <a:spLocks noGrp="1"/>
          </p:cNvSpPr>
          <p:nvPr>
            <p:ph type="title"/>
          </p:nvPr>
        </p:nvSpPr>
        <p:spPr>
          <a:xfrm>
            <a:off x="663574" y="675243"/>
            <a:ext cx="9423105"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1"/>
          <p:cNvSpPr txBox="1">
            <a:spLocks noGrp="1"/>
          </p:cNvSpPr>
          <p:nvPr>
            <p:ph type="body" idx="3"/>
          </p:nvPr>
        </p:nvSpPr>
        <p:spPr>
          <a:xfrm>
            <a:off x="8465269" y="5750351"/>
            <a:ext cx="3262821" cy="641022"/>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1400"/>
              <a:buFont typeface="Quattrocento Sans"/>
              <a:buNone/>
              <a:defRPr sz="1400" b="0" i="1">
                <a:solidFill>
                  <a:schemeClr val="dk1"/>
                </a:solidFill>
                <a:latin typeface="Quattrocento Sans"/>
                <a:ea typeface="Quattrocento Sans"/>
                <a:cs typeface="Quattrocento Sans"/>
                <a:sym typeface="Quattrocento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5"/>
        <p:cNvGrpSpPr/>
        <p:nvPr/>
      </p:nvGrpSpPr>
      <p:grpSpPr>
        <a:xfrm>
          <a:off x="0" y="0"/>
          <a:ext cx="0" cy="0"/>
          <a:chOff x="0" y="0"/>
          <a:chExt cx="0" cy="0"/>
        </a:xfrm>
      </p:grpSpPr>
      <p:sp>
        <p:nvSpPr>
          <p:cNvPr id="36" name="Google Shape;36;p32"/>
          <p:cNvSpPr txBox="1">
            <a:spLocks noGrp="1"/>
          </p:cNvSpPr>
          <p:nvPr>
            <p:ph type="title"/>
          </p:nvPr>
        </p:nvSpPr>
        <p:spPr>
          <a:xfrm>
            <a:off x="663575" y="675243"/>
            <a:ext cx="9423105"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32"/>
          <p:cNvSpPr txBox="1">
            <a:spLocks noGrp="1"/>
          </p:cNvSpPr>
          <p:nvPr>
            <p:ph type="body" idx="1"/>
          </p:nvPr>
        </p:nvSpPr>
        <p:spPr>
          <a:xfrm>
            <a:off x="663575" y="2455273"/>
            <a:ext cx="5157787" cy="45515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000"/>
              <a:buNone/>
              <a:defRPr sz="2000" b="1" i="0">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32"/>
          <p:cNvSpPr txBox="1">
            <a:spLocks noGrp="1"/>
          </p:cNvSpPr>
          <p:nvPr>
            <p:ph type="body" idx="2"/>
          </p:nvPr>
        </p:nvSpPr>
        <p:spPr>
          <a:xfrm>
            <a:off x="663575" y="2910427"/>
            <a:ext cx="5157787" cy="3160435"/>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rgbClr val="C00000"/>
              </a:buClr>
              <a:buSzPts val="2000"/>
              <a:buChar char="•"/>
              <a:defRPr sz="2000" b="1" i="0">
                <a:solidFill>
                  <a:srgbClr val="C00000"/>
                </a:solidFill>
                <a:latin typeface="Quattrocento Sans"/>
                <a:ea typeface="Quattrocento Sans"/>
                <a:cs typeface="Quattrocento Sans"/>
                <a:sym typeface="Quattrocento Sans"/>
              </a:defRPr>
            </a:lvl1pPr>
            <a:lvl2pPr marL="914400" lvl="1" indent="-355600" algn="l">
              <a:lnSpc>
                <a:spcPct val="90000"/>
              </a:lnSpc>
              <a:spcBef>
                <a:spcPts val="500"/>
              </a:spcBef>
              <a:spcAft>
                <a:spcPts val="0"/>
              </a:spcAft>
              <a:buClr>
                <a:schemeClr val="dk1"/>
              </a:buClr>
              <a:buSzPts val="2000"/>
              <a:buChar char="•"/>
              <a:defRPr i="1"/>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32"/>
          <p:cNvSpPr txBox="1">
            <a:spLocks noGrp="1"/>
          </p:cNvSpPr>
          <p:nvPr>
            <p:ph type="body" idx="3"/>
          </p:nvPr>
        </p:nvSpPr>
        <p:spPr>
          <a:xfrm>
            <a:off x="6172200" y="2455273"/>
            <a:ext cx="5183188" cy="45515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000"/>
              <a:buNone/>
              <a:defRPr sz="20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32"/>
          <p:cNvSpPr txBox="1">
            <a:spLocks noGrp="1"/>
          </p:cNvSpPr>
          <p:nvPr>
            <p:ph type="body" idx="4"/>
          </p:nvPr>
        </p:nvSpPr>
        <p:spPr>
          <a:xfrm>
            <a:off x="6172200" y="2910427"/>
            <a:ext cx="5183188" cy="3160435"/>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rgbClr val="2E75B5"/>
              </a:buClr>
              <a:buSzPts val="2000"/>
              <a:buChar char="•"/>
              <a:defRPr>
                <a:solidFill>
                  <a:srgbClr val="2E75B5"/>
                </a:solidFill>
              </a:defRPr>
            </a:lvl1pPr>
            <a:lvl2pPr marL="914400" lvl="1" indent="-355600" algn="l">
              <a:lnSpc>
                <a:spcPct val="90000"/>
              </a:lnSpc>
              <a:spcBef>
                <a:spcPts val="500"/>
              </a:spcBef>
              <a:spcAft>
                <a:spcPts val="0"/>
              </a:spcAft>
              <a:buClr>
                <a:schemeClr val="dk1"/>
              </a:buClr>
              <a:buSzPts val="2000"/>
              <a:buChar char="•"/>
              <a:defRPr i="1"/>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2"/>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2" name="Google Shape;42;p32"/>
          <p:cNvSpPr txBox="1">
            <a:spLocks noGrp="1"/>
          </p:cNvSpPr>
          <p:nvPr>
            <p:ph type="body" idx="5"/>
          </p:nvPr>
        </p:nvSpPr>
        <p:spPr>
          <a:xfrm>
            <a:off x="8465269" y="5750351"/>
            <a:ext cx="3262821" cy="641022"/>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1400"/>
              <a:buFont typeface="Quattrocento Sans"/>
              <a:buNone/>
              <a:defRPr sz="1400" b="0" i="1">
                <a:solidFill>
                  <a:schemeClr val="dk1"/>
                </a:solidFill>
                <a:latin typeface="Quattrocento Sans"/>
                <a:ea typeface="Quattrocento Sans"/>
                <a:cs typeface="Quattrocento Sans"/>
                <a:sym typeface="Quattrocento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32"/>
          <p:cNvSpPr txBox="1">
            <a:spLocks noGrp="1"/>
          </p:cNvSpPr>
          <p:nvPr>
            <p:ph type="body" idx="6"/>
          </p:nvPr>
        </p:nvSpPr>
        <p:spPr>
          <a:xfrm>
            <a:off x="663575" y="2016028"/>
            <a:ext cx="4171950" cy="43924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9CC2E5"/>
              </a:buClr>
              <a:buSzPts val="2000"/>
              <a:buFont typeface="Quattrocento Sans"/>
              <a:buNone/>
              <a:defRPr b="1" i="0">
                <a:solidFill>
                  <a:srgbClr val="9CC2E5"/>
                </a:solidFill>
                <a:latin typeface="Quattrocento Sans"/>
                <a:ea typeface="Quattrocento Sans"/>
                <a:cs typeface="Quattrocento Sans"/>
                <a:sym typeface="Quattrocento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4"/>
        <p:cNvGrpSpPr/>
        <p:nvPr/>
      </p:nvGrpSpPr>
      <p:grpSpPr>
        <a:xfrm>
          <a:off x="0" y="0"/>
          <a:ext cx="0" cy="0"/>
          <a:chOff x="0" y="0"/>
          <a:chExt cx="0" cy="0"/>
        </a:xfrm>
      </p:grpSpPr>
      <p:pic>
        <p:nvPicPr>
          <p:cNvPr id="45" name="Google Shape;45;p33" descr="Graphical user interface, sunburst char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6" name="Google Shape;46;p33"/>
          <p:cNvSpPr txBox="1">
            <a:spLocks noGrp="1"/>
          </p:cNvSpPr>
          <p:nvPr>
            <p:ph type="title"/>
          </p:nvPr>
        </p:nvSpPr>
        <p:spPr>
          <a:xfrm>
            <a:off x="663880" y="681037"/>
            <a:ext cx="960191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3"/>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8" name="Google Shape;48;p33"/>
          <p:cNvSpPr txBox="1">
            <a:spLocks noGrp="1"/>
          </p:cNvSpPr>
          <p:nvPr>
            <p:ph type="body" idx="1"/>
          </p:nvPr>
        </p:nvSpPr>
        <p:spPr>
          <a:xfrm>
            <a:off x="663575" y="2082799"/>
            <a:ext cx="5432425" cy="4006915"/>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Font typeface="Calibri"/>
              <a:buAutoNum type="arabicPeriod"/>
              <a:defRPr sz="1600" b="0" i="0">
                <a:latin typeface="Quattrocento Sans"/>
                <a:ea typeface="Quattrocento Sans"/>
                <a:cs typeface="Quattrocento Sans"/>
                <a:sym typeface="Quattrocento Sans"/>
              </a:defRPr>
            </a:lvl1pPr>
            <a:lvl2pPr marL="914400" lvl="1" indent="-355600" algn="l">
              <a:lnSpc>
                <a:spcPct val="90000"/>
              </a:lnSpc>
              <a:spcBef>
                <a:spcPts val="500"/>
              </a:spcBef>
              <a:spcAft>
                <a:spcPts val="0"/>
              </a:spcAft>
              <a:buClr>
                <a:schemeClr val="dk1"/>
              </a:buClr>
              <a:buSzPts val="2000"/>
              <a:buFont typeface="Calibri"/>
              <a:buAutoNum type="arabicPeriod"/>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9"/>
        <p:cNvGrpSpPr/>
        <p:nvPr/>
      </p:nvGrpSpPr>
      <p:grpSpPr>
        <a:xfrm>
          <a:off x="0" y="0"/>
          <a:ext cx="0" cy="0"/>
          <a:chOff x="0" y="0"/>
          <a:chExt cx="0" cy="0"/>
        </a:xfrm>
      </p:grpSpPr>
      <p:pic>
        <p:nvPicPr>
          <p:cNvPr id="50" name="Google Shape;50;p34"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1" name="Google Shape;51;p34"/>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52" name="Google Shape;52;p34"/>
          <p:cNvGrpSpPr/>
          <p:nvPr/>
        </p:nvGrpSpPr>
        <p:grpSpPr>
          <a:xfrm>
            <a:off x="10464504" y="866053"/>
            <a:ext cx="955530" cy="955530"/>
            <a:chOff x="9022202" y="727174"/>
            <a:chExt cx="955530" cy="955530"/>
          </a:xfrm>
        </p:grpSpPr>
        <p:sp>
          <p:nvSpPr>
            <p:cNvPr id="53" name="Google Shape;53;p34"/>
            <p:cNvSpPr/>
            <p:nvPr/>
          </p:nvSpPr>
          <p:spPr>
            <a:xfrm>
              <a:off x="9022202" y="727174"/>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4" name="Google Shape;54;p34" descr="Track5_Lecture1_Slide25.mp3"/>
            <p:cNvPicPr preferRelativeResize="0"/>
            <p:nvPr/>
          </p:nvPicPr>
          <p:blipFill rotWithShape="1">
            <a:blip r:embed="rId3">
              <a:alphaModFix/>
            </a:blip>
            <a:srcRect/>
            <a:stretch/>
          </p:blipFill>
          <p:spPr>
            <a:xfrm>
              <a:off x="9093567" y="798539"/>
              <a:ext cx="812800" cy="812800"/>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55"/>
        <p:cNvGrpSpPr/>
        <p:nvPr/>
      </p:nvGrpSpPr>
      <p:grpSpPr>
        <a:xfrm>
          <a:off x="0" y="0"/>
          <a:ext cx="0" cy="0"/>
          <a:chOff x="0" y="0"/>
          <a:chExt cx="0" cy="0"/>
        </a:xfrm>
      </p:grpSpPr>
      <p:pic>
        <p:nvPicPr>
          <p:cNvPr id="56" name="Google Shape;56;p35"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57" name="Google Shape;57;p35"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8" name="Google Shape;58;p35"/>
          <p:cNvSpPr txBox="1"/>
          <p:nvPr/>
        </p:nvSpPr>
        <p:spPr>
          <a:xfrm>
            <a:off x="9899301" y="5886940"/>
            <a:ext cx="202560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lt1"/>
                </a:solidFill>
                <a:latin typeface="Open Sans"/>
                <a:ea typeface="Open Sans"/>
                <a:cs typeface="Open Sans"/>
                <a:sym typeface="Open Sans"/>
              </a:rPr>
              <a:t>CCG courses (this will take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you to the website link http://www.ClimateCompatibleGrowth.com/teachingmaterials)</a:t>
            </a:r>
            <a:endParaRPr/>
          </a:p>
        </p:txBody>
      </p:sp>
      <p:sp>
        <p:nvSpPr>
          <p:cNvPr id="59" name="Google Shape;59;p35"/>
          <p:cNvSpPr txBox="1">
            <a:spLocks noGrp="1"/>
          </p:cNvSpPr>
          <p:nvPr>
            <p:ph type="body" idx="1"/>
          </p:nvPr>
        </p:nvSpPr>
        <p:spPr>
          <a:xfrm>
            <a:off x="9069867" y="4619674"/>
            <a:ext cx="2441575" cy="1130300"/>
          </a:xfrm>
          <a:prstGeom prst="rect">
            <a:avLst/>
          </a:prstGeom>
          <a:noFill/>
          <a:ln>
            <a:noFill/>
          </a:ln>
        </p:spPr>
        <p:txBody>
          <a:bodyPr spcFirstLastPara="1" wrap="square" lIns="91425" tIns="45700" rIns="91425" bIns="45700" anchor="t" anchorCtr="0">
            <a:normAutofit/>
          </a:bodyPr>
          <a:lstStyle>
            <a:lvl1pPr marL="457200" marR="0" lvl="0" indent="-228600" algn="ctr">
              <a:lnSpc>
                <a:spcPct val="90000"/>
              </a:lnSpc>
              <a:spcBef>
                <a:spcPts val="1000"/>
              </a:spcBef>
              <a:spcAft>
                <a:spcPts val="0"/>
              </a:spcAft>
              <a:buClr>
                <a:schemeClr val="lt1"/>
              </a:buClr>
              <a:buSzPts val="800"/>
              <a:buFont typeface="Arial"/>
              <a:buNone/>
              <a:defRPr sz="800" b="1" i="0">
                <a:solidFill>
                  <a:schemeClr val="lt1"/>
                </a:solidFill>
                <a:latin typeface="Quattrocento Sans"/>
                <a:ea typeface="Quattrocento Sans"/>
                <a:cs typeface="Quattrocento Sans"/>
                <a:sym typeface="Quattrocento Sans"/>
              </a:defRPr>
            </a:lvl1pPr>
            <a:lvl2pPr marL="914400" lvl="1"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2pPr>
            <a:lvl3pPr marL="1371600" lvl="2"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3pPr>
            <a:lvl4pPr marL="1828800" lvl="3"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4pPr>
            <a:lvl5pPr marL="2286000" lvl="4"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35"/>
          <p:cNvSpPr>
            <a:spLocks noGrp="1"/>
          </p:cNvSpPr>
          <p:nvPr>
            <p:ph type="pic" idx="2"/>
          </p:nvPr>
        </p:nvSpPr>
        <p:spPr>
          <a:xfrm>
            <a:off x="9069866" y="5674936"/>
            <a:ext cx="753583" cy="797302"/>
          </a:xfrm>
          <a:prstGeom prst="rect">
            <a:avLst/>
          </a:prstGeom>
          <a:noFill/>
          <a:ln w="9525" cap="flat" cmpd="sng">
            <a:solidFill>
              <a:schemeClr val="lt1"/>
            </a:solidFill>
            <a:prstDash val="solid"/>
            <a:round/>
            <a:headEnd type="none" w="sm" len="sm"/>
            <a:tailEnd type="none" w="sm" len="sm"/>
          </a:ln>
        </p:spPr>
      </p:sp>
      <p:sp>
        <p:nvSpPr>
          <p:cNvPr id="61" name="Google Shape;61;p35"/>
          <p:cNvSpPr>
            <a:spLocks noGrp="1"/>
          </p:cNvSpPr>
          <p:nvPr>
            <p:ph type="pic" idx="3"/>
          </p:nvPr>
        </p:nvSpPr>
        <p:spPr>
          <a:xfrm>
            <a:off x="9899650" y="2865438"/>
            <a:ext cx="931863" cy="820737"/>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68"/>
        <p:cNvGrpSpPr/>
        <p:nvPr/>
      </p:nvGrpSpPr>
      <p:grpSpPr>
        <a:xfrm>
          <a:off x="0" y="0"/>
          <a:ext cx="0" cy="0"/>
          <a:chOff x="0" y="0"/>
          <a:chExt cx="0" cy="0"/>
        </a:xfrm>
      </p:grpSpPr>
      <p:sp>
        <p:nvSpPr>
          <p:cNvPr id="69" name="Google Shape;69;p29"/>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0" name="Google Shape;70;p29" descr="A screenshot of a computer&#10;&#10;Description automatically generated with medium confidence"/>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71" name="Google Shape;71;p29" descr="A screenshot of a computer&#10;&#10;Description automatically generated with low confidence"/>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image" Target="../media/image1.jpg"/><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5" descr="Graphical user interface, text&#10;&#10;Description automatically generated"/>
          <p:cNvPicPr preferRelativeResize="0"/>
          <p:nvPr/>
        </p:nvPicPr>
        <p:blipFill rotWithShape="1">
          <a:blip r:embed="rId10">
            <a:alphaModFix/>
          </a:blip>
          <a:srcRect/>
          <a:stretch/>
        </p:blipFill>
        <p:spPr>
          <a:xfrm>
            <a:off x="0" y="0"/>
            <a:ext cx="12192000" cy="6858000"/>
          </a:xfrm>
          <a:prstGeom prst="rect">
            <a:avLst/>
          </a:prstGeom>
          <a:noFill/>
          <a:ln>
            <a:noFill/>
          </a:ln>
        </p:spPr>
      </p:pic>
      <p:sp>
        <p:nvSpPr>
          <p:cNvPr id="11" name="Google Shape;11;p25"/>
          <p:cNvSpPr txBox="1">
            <a:spLocks noGrp="1"/>
          </p:cNvSpPr>
          <p:nvPr>
            <p:ph type="title"/>
          </p:nvPr>
        </p:nvSpPr>
        <p:spPr>
          <a:xfrm>
            <a:off x="663880" y="681037"/>
            <a:ext cx="10689920" cy="1325563"/>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4400"/>
              <a:buFont typeface="Quattrocento Sans"/>
              <a:buNone/>
              <a:defRPr sz="4400" b="0" i="0" u="none" strike="noStrike" cap="none">
                <a:solidFill>
                  <a:schemeClr val="dk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5"/>
          <p:cNvSpPr txBox="1">
            <a:spLocks noGrp="1"/>
          </p:cNvSpPr>
          <p:nvPr>
            <p:ph type="body" idx="1"/>
          </p:nvPr>
        </p:nvSpPr>
        <p:spPr>
          <a:xfrm>
            <a:off x="663880" y="2558970"/>
            <a:ext cx="10689920" cy="3721689"/>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000"/>
              </a:spcBef>
              <a:spcAft>
                <a:spcPts val="0"/>
              </a:spcAft>
              <a:buClr>
                <a:schemeClr val="dk1"/>
              </a:buClr>
              <a:buSzPts val="2000"/>
              <a:buFont typeface="Arial"/>
              <a:buChar char="•"/>
              <a:defRPr sz="2000" b="1" i="0" u="none" strike="noStrike" cap="none">
                <a:solidFill>
                  <a:schemeClr val="dk1"/>
                </a:solidFill>
                <a:latin typeface="Quattrocento Sans"/>
                <a:ea typeface="Quattrocento Sans"/>
                <a:cs typeface="Quattrocento Sans"/>
                <a:sym typeface="Quattrocento Sans"/>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Quattrocento Sans"/>
                <a:ea typeface="Quattrocento Sans"/>
                <a:cs typeface="Quattrocento Sans"/>
                <a:sym typeface="Quattrocento Sans"/>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Quattrocento Sans"/>
                <a:ea typeface="Quattrocento Sans"/>
                <a:cs typeface="Quattrocento Sans"/>
                <a:sym typeface="Quattrocento Sans"/>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5"/>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1" i="0" u="none" strike="noStrike" cap="none">
                <a:solidFill>
                  <a:schemeClr val="lt1"/>
                </a:solidFill>
                <a:latin typeface="Quattrocento Sans"/>
                <a:ea typeface="Quattrocento Sans"/>
                <a:cs typeface="Quattrocento Sans"/>
                <a:sym typeface="Quattrocento Sans"/>
              </a:defRPr>
            </a:lvl1pPr>
            <a:lvl2pPr marL="0" marR="0" lvl="1" indent="0" algn="r" rtl="0">
              <a:spcBef>
                <a:spcPts val="0"/>
              </a:spcBef>
              <a:buNone/>
              <a:defRPr sz="1400" b="1" i="0" u="none" strike="noStrike" cap="none">
                <a:solidFill>
                  <a:schemeClr val="lt1"/>
                </a:solidFill>
                <a:latin typeface="Quattrocento Sans"/>
                <a:ea typeface="Quattrocento Sans"/>
                <a:cs typeface="Quattrocento Sans"/>
                <a:sym typeface="Quattrocento Sans"/>
              </a:defRPr>
            </a:lvl2pPr>
            <a:lvl3pPr marL="0" marR="0" lvl="2" indent="0" algn="r" rtl="0">
              <a:spcBef>
                <a:spcPts val="0"/>
              </a:spcBef>
              <a:buNone/>
              <a:defRPr sz="1400" b="1" i="0" u="none" strike="noStrike" cap="none">
                <a:solidFill>
                  <a:schemeClr val="lt1"/>
                </a:solidFill>
                <a:latin typeface="Quattrocento Sans"/>
                <a:ea typeface="Quattrocento Sans"/>
                <a:cs typeface="Quattrocento Sans"/>
                <a:sym typeface="Quattrocento Sans"/>
              </a:defRPr>
            </a:lvl3pPr>
            <a:lvl4pPr marL="0" marR="0" lvl="3" indent="0" algn="r" rtl="0">
              <a:spcBef>
                <a:spcPts val="0"/>
              </a:spcBef>
              <a:buNone/>
              <a:defRPr sz="1400" b="1" i="0" u="none" strike="noStrike" cap="none">
                <a:solidFill>
                  <a:schemeClr val="lt1"/>
                </a:solidFill>
                <a:latin typeface="Quattrocento Sans"/>
                <a:ea typeface="Quattrocento Sans"/>
                <a:cs typeface="Quattrocento Sans"/>
                <a:sym typeface="Quattrocento Sans"/>
              </a:defRPr>
            </a:lvl4pPr>
            <a:lvl5pPr marL="0" marR="0" lvl="4" indent="0" algn="r" rtl="0">
              <a:spcBef>
                <a:spcPts val="0"/>
              </a:spcBef>
              <a:buNone/>
              <a:defRPr sz="1400" b="1" i="0" u="none" strike="noStrike" cap="none">
                <a:solidFill>
                  <a:schemeClr val="lt1"/>
                </a:solidFill>
                <a:latin typeface="Quattrocento Sans"/>
                <a:ea typeface="Quattrocento Sans"/>
                <a:cs typeface="Quattrocento Sans"/>
                <a:sym typeface="Quattrocento Sans"/>
              </a:defRPr>
            </a:lvl5pPr>
            <a:lvl6pPr marL="0" marR="0" lvl="5" indent="0" algn="r" rtl="0">
              <a:spcBef>
                <a:spcPts val="0"/>
              </a:spcBef>
              <a:buNone/>
              <a:defRPr sz="1400" b="1" i="0" u="none" strike="noStrike" cap="none">
                <a:solidFill>
                  <a:schemeClr val="lt1"/>
                </a:solidFill>
                <a:latin typeface="Quattrocento Sans"/>
                <a:ea typeface="Quattrocento Sans"/>
                <a:cs typeface="Quattrocento Sans"/>
                <a:sym typeface="Quattrocento Sans"/>
              </a:defRPr>
            </a:lvl6pPr>
            <a:lvl7pPr marL="0" marR="0" lvl="6" indent="0" algn="r" rtl="0">
              <a:spcBef>
                <a:spcPts val="0"/>
              </a:spcBef>
              <a:buNone/>
              <a:defRPr sz="1400" b="1" i="0" u="none" strike="noStrike" cap="none">
                <a:solidFill>
                  <a:schemeClr val="lt1"/>
                </a:solidFill>
                <a:latin typeface="Quattrocento Sans"/>
                <a:ea typeface="Quattrocento Sans"/>
                <a:cs typeface="Quattrocento Sans"/>
                <a:sym typeface="Quattrocento Sans"/>
              </a:defRPr>
            </a:lvl7pPr>
            <a:lvl8pPr marL="0" marR="0" lvl="7" indent="0" algn="r" rtl="0">
              <a:spcBef>
                <a:spcPts val="0"/>
              </a:spcBef>
              <a:buNone/>
              <a:defRPr sz="1400" b="1" i="0" u="none" strike="noStrike" cap="none">
                <a:solidFill>
                  <a:schemeClr val="lt1"/>
                </a:solidFill>
                <a:latin typeface="Quattrocento Sans"/>
                <a:ea typeface="Quattrocento Sans"/>
                <a:cs typeface="Quattrocento Sans"/>
                <a:sym typeface="Quattrocento Sans"/>
              </a:defRPr>
            </a:lvl8pPr>
            <a:lvl9pPr marL="0" marR="0" lvl="8" indent="0" algn="r" rtl="0">
              <a:spcBef>
                <a:spcPts val="0"/>
              </a:spcBef>
              <a:buNone/>
              <a:defRPr sz="1400" b="1" i="0" u="none" strike="noStrike" cap="none">
                <a:solidFill>
                  <a:schemeClr val="l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
        <p:cNvGrpSpPr/>
        <p:nvPr/>
      </p:nvGrpSpPr>
      <p:grpSpPr>
        <a:xfrm>
          <a:off x="0" y="0"/>
          <a:ext cx="0" cy="0"/>
          <a:chOff x="0" y="0"/>
          <a:chExt cx="0" cy="0"/>
        </a:xfrm>
      </p:grpSpPr>
      <p:pic>
        <p:nvPicPr>
          <p:cNvPr id="63" name="Google Shape;63;p28" descr="Graphical user interface, text&#10;&#10;Description automatically generated"/>
          <p:cNvPicPr preferRelativeResize="0"/>
          <p:nvPr/>
        </p:nvPicPr>
        <p:blipFill rotWithShape="1">
          <a:blip r:embed="rId23">
            <a:alphaModFix/>
          </a:blip>
          <a:srcRect/>
          <a:stretch/>
        </p:blipFill>
        <p:spPr>
          <a:xfrm>
            <a:off x="0" y="0"/>
            <a:ext cx="12192000" cy="6858000"/>
          </a:xfrm>
          <a:prstGeom prst="rect">
            <a:avLst/>
          </a:prstGeom>
          <a:noFill/>
          <a:ln>
            <a:noFill/>
          </a:ln>
        </p:spPr>
      </p:pic>
      <p:sp>
        <p:nvSpPr>
          <p:cNvPr id="64" name="Google Shape;64;p28"/>
          <p:cNvSpPr txBox="1">
            <a:spLocks noGrp="1"/>
          </p:cNvSpPr>
          <p:nvPr>
            <p:ph type="title"/>
          </p:nvPr>
        </p:nvSpPr>
        <p:spPr>
          <a:xfrm>
            <a:off x="663880" y="681037"/>
            <a:ext cx="10689920" cy="1325563"/>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28"/>
          <p:cNvSpPr txBox="1">
            <a:spLocks noGrp="1"/>
          </p:cNvSpPr>
          <p:nvPr>
            <p:ph type="body" idx="1"/>
          </p:nvPr>
        </p:nvSpPr>
        <p:spPr>
          <a:xfrm>
            <a:off x="663880" y="2558970"/>
            <a:ext cx="10689920" cy="3721689"/>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000"/>
              <a:buFont typeface="Open Sans SemiBold"/>
              <a:buNone/>
              <a:defRPr sz="2000" b="1" i="0" u="none" strike="noStrike" cap="none">
                <a:solidFill>
                  <a:schemeClr val="dk1"/>
                </a:solidFill>
                <a:latin typeface="Open Sans SemiBold"/>
                <a:ea typeface="Open Sans SemiBold"/>
                <a:cs typeface="Open Sans SemiBold"/>
                <a:sym typeface="Open Sans SemiBold"/>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 name="Google Shape;66;p28"/>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1" i="0">
                <a:solidFill>
                  <a:schemeClr val="lt1"/>
                </a:solidFill>
                <a:latin typeface="Quattrocento Sans"/>
                <a:ea typeface="Quattrocento Sans"/>
                <a:cs typeface="Quattrocento Sans"/>
                <a:sym typeface="Quattrocento Sans"/>
              </a:defRPr>
            </a:lvl1pPr>
            <a:lvl2pPr marL="0" marR="0" lvl="1" indent="0" algn="r" rtl="0">
              <a:spcBef>
                <a:spcPts val="0"/>
              </a:spcBef>
              <a:buNone/>
              <a:defRPr sz="1400" b="1" i="0">
                <a:solidFill>
                  <a:schemeClr val="lt1"/>
                </a:solidFill>
                <a:latin typeface="Quattrocento Sans"/>
                <a:ea typeface="Quattrocento Sans"/>
                <a:cs typeface="Quattrocento Sans"/>
                <a:sym typeface="Quattrocento Sans"/>
              </a:defRPr>
            </a:lvl2pPr>
            <a:lvl3pPr marL="0" marR="0" lvl="2" indent="0" algn="r" rtl="0">
              <a:spcBef>
                <a:spcPts val="0"/>
              </a:spcBef>
              <a:buNone/>
              <a:defRPr sz="1400" b="1" i="0">
                <a:solidFill>
                  <a:schemeClr val="lt1"/>
                </a:solidFill>
                <a:latin typeface="Quattrocento Sans"/>
                <a:ea typeface="Quattrocento Sans"/>
                <a:cs typeface="Quattrocento Sans"/>
                <a:sym typeface="Quattrocento Sans"/>
              </a:defRPr>
            </a:lvl3pPr>
            <a:lvl4pPr marL="0" marR="0" lvl="3" indent="0" algn="r" rtl="0">
              <a:spcBef>
                <a:spcPts val="0"/>
              </a:spcBef>
              <a:buNone/>
              <a:defRPr sz="1400" b="1" i="0">
                <a:solidFill>
                  <a:schemeClr val="lt1"/>
                </a:solidFill>
                <a:latin typeface="Quattrocento Sans"/>
                <a:ea typeface="Quattrocento Sans"/>
                <a:cs typeface="Quattrocento Sans"/>
                <a:sym typeface="Quattrocento Sans"/>
              </a:defRPr>
            </a:lvl4pPr>
            <a:lvl5pPr marL="0" marR="0" lvl="4" indent="0" algn="r" rtl="0">
              <a:spcBef>
                <a:spcPts val="0"/>
              </a:spcBef>
              <a:buNone/>
              <a:defRPr sz="1400" b="1" i="0">
                <a:solidFill>
                  <a:schemeClr val="lt1"/>
                </a:solidFill>
                <a:latin typeface="Quattrocento Sans"/>
                <a:ea typeface="Quattrocento Sans"/>
                <a:cs typeface="Quattrocento Sans"/>
                <a:sym typeface="Quattrocento Sans"/>
              </a:defRPr>
            </a:lvl5pPr>
            <a:lvl6pPr marL="0" marR="0" lvl="5" indent="0" algn="r" rtl="0">
              <a:spcBef>
                <a:spcPts val="0"/>
              </a:spcBef>
              <a:buNone/>
              <a:defRPr sz="1400" b="1" i="0">
                <a:solidFill>
                  <a:schemeClr val="lt1"/>
                </a:solidFill>
                <a:latin typeface="Quattrocento Sans"/>
                <a:ea typeface="Quattrocento Sans"/>
                <a:cs typeface="Quattrocento Sans"/>
                <a:sym typeface="Quattrocento Sans"/>
              </a:defRPr>
            </a:lvl6pPr>
            <a:lvl7pPr marL="0" marR="0" lvl="6" indent="0" algn="r" rtl="0">
              <a:spcBef>
                <a:spcPts val="0"/>
              </a:spcBef>
              <a:buNone/>
              <a:defRPr sz="1400" b="1" i="0">
                <a:solidFill>
                  <a:schemeClr val="lt1"/>
                </a:solidFill>
                <a:latin typeface="Quattrocento Sans"/>
                <a:ea typeface="Quattrocento Sans"/>
                <a:cs typeface="Quattrocento Sans"/>
                <a:sym typeface="Quattrocento Sans"/>
              </a:defRPr>
            </a:lvl7pPr>
            <a:lvl8pPr marL="0" marR="0" lvl="7" indent="0" algn="r" rtl="0">
              <a:spcBef>
                <a:spcPts val="0"/>
              </a:spcBef>
              <a:buNone/>
              <a:defRPr sz="1400" b="1" i="0">
                <a:solidFill>
                  <a:schemeClr val="lt1"/>
                </a:solidFill>
                <a:latin typeface="Quattrocento Sans"/>
                <a:ea typeface="Quattrocento Sans"/>
                <a:cs typeface="Quattrocento Sans"/>
                <a:sym typeface="Quattrocento Sans"/>
              </a:defRPr>
            </a:lvl8pPr>
            <a:lvl9pPr marL="0" marR="0" lvl="8" indent="0" algn="r" rtl="0">
              <a:spcBef>
                <a:spcPts val="0"/>
              </a:spcBef>
              <a:buNone/>
              <a:defRPr sz="1400" b="1" i="0">
                <a:solidFill>
                  <a:schemeClr val="l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pic>
        <p:nvPicPr>
          <p:cNvPr id="67" name="Google Shape;67;p28" descr="Graphical user interface, text&#10;&#10;Description automatically generated"/>
          <p:cNvPicPr preferRelativeResize="0"/>
          <p:nvPr/>
        </p:nvPicPr>
        <p:blipFill rotWithShape="1">
          <a:blip r:embed="rId23">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
          <p:cNvSpPr txBox="1">
            <a:spLocks noGrp="1"/>
          </p:cNvSpPr>
          <p:nvPr>
            <p:ph type="ctrTitle"/>
          </p:nvPr>
        </p:nvSpPr>
        <p:spPr>
          <a:xfrm>
            <a:off x="651352" y="4301318"/>
            <a:ext cx="7217301" cy="194875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400"/>
              <a:buFont typeface="Open Sans ExtraBold"/>
              <a:buNone/>
            </a:pPr>
            <a:r>
              <a:rPr lang="en-US">
                <a:solidFill>
                  <a:schemeClr val="lt1"/>
                </a:solidFill>
                <a:latin typeface="Open Sans ExtraBold"/>
                <a:ea typeface="Open Sans ExtraBold"/>
                <a:cs typeface="Open Sans ExtraBold"/>
                <a:sym typeface="Open Sans ExtraBold"/>
              </a:rPr>
              <a:t>LECTURE 6</a:t>
            </a:r>
            <a:br>
              <a:rPr lang="en-US">
                <a:solidFill>
                  <a:schemeClr val="lt1"/>
                </a:solidFill>
                <a:latin typeface="Open Sans ExtraBold"/>
                <a:ea typeface="Open Sans ExtraBold"/>
                <a:cs typeface="Open Sans ExtraBold"/>
                <a:sym typeface="Open Sans ExtraBold"/>
              </a:rPr>
            </a:br>
            <a:r>
              <a:rPr lang="en-US">
                <a:latin typeface="Open Sans ExtraBold"/>
                <a:ea typeface="Open Sans ExtraBold"/>
                <a:cs typeface="Open Sans ExtraBold"/>
                <a:sym typeface="Open Sans ExtraBold"/>
              </a:rPr>
              <a:t>REPRÉSENTATION DE L'UTILISATION DU SOL</a:t>
            </a:r>
            <a:endParaRPr/>
          </a:p>
        </p:txBody>
      </p:sp>
      <p:sp>
        <p:nvSpPr>
          <p:cNvPr id="199" name="Google Shape;199;p1"/>
          <p:cNvSpPr txBox="1">
            <a:spLocks noGrp="1"/>
          </p:cNvSpPr>
          <p:nvPr>
            <p:ph type="subTitle" idx="1"/>
          </p:nvPr>
        </p:nvSpPr>
        <p:spPr>
          <a:xfrm>
            <a:off x="688931" y="3374796"/>
            <a:ext cx="3477955" cy="95480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1800"/>
              <a:buNone/>
            </a:pPr>
            <a:r>
              <a:rPr lang="en-US" sz="1800">
                <a:latin typeface="Open Sans ExtraBold"/>
                <a:ea typeface="Open Sans ExtraBold"/>
                <a:cs typeface="Open Sans ExtraBold"/>
                <a:sym typeface="Open Sans ExtraBold"/>
              </a:rPr>
              <a:t>Introduction aux CLEW</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graphicFrame>
        <p:nvGraphicFramePr>
          <p:cNvPr id="318" name="Google Shape;318;p10"/>
          <p:cNvGraphicFramePr/>
          <p:nvPr/>
        </p:nvGraphicFramePr>
        <p:xfrm>
          <a:off x="4089672" y="4439955"/>
          <a:ext cx="5176993" cy="1900783"/>
        </p:xfrm>
        <a:graphic>
          <a:graphicData uri="http://schemas.openxmlformats.org/drawingml/2006/chart">
            <c:chart xmlns:c="http://schemas.openxmlformats.org/drawingml/2006/chart" xmlns:r="http://schemas.openxmlformats.org/officeDocument/2006/relationships" r:id="rId3"/>
          </a:graphicData>
        </a:graphic>
      </p:graphicFrame>
      <p:sp>
        <p:nvSpPr>
          <p:cNvPr id="319" name="Google Shape;319;p10"/>
          <p:cNvSpPr txBox="1">
            <a:spLocks noGrp="1"/>
          </p:cNvSpPr>
          <p:nvPr>
            <p:ph type="body" idx="2"/>
          </p:nvPr>
        </p:nvSpPr>
        <p:spPr>
          <a:xfrm>
            <a:off x="663575" y="2172396"/>
            <a:ext cx="3289852" cy="66866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CC2E5"/>
              </a:buClr>
              <a:buSzPts val="2000"/>
              <a:buNone/>
            </a:pPr>
            <a:r>
              <a:rPr lang="en-US">
                <a:latin typeface="Open Sans"/>
                <a:ea typeface="Open Sans"/>
                <a:cs typeface="Open Sans"/>
                <a:sym typeface="Open Sans"/>
              </a:rPr>
              <a:t>Reboisement</a:t>
            </a:r>
            <a:endParaRPr/>
          </a:p>
          <a:p>
            <a:pPr marL="0" lvl="0" indent="0" algn="l" rtl="0">
              <a:lnSpc>
                <a:spcPct val="90000"/>
              </a:lnSpc>
              <a:spcBef>
                <a:spcPts val="1000"/>
              </a:spcBef>
              <a:spcAft>
                <a:spcPts val="0"/>
              </a:spcAft>
              <a:buClr>
                <a:srgbClr val="9CC2E5"/>
              </a:buClr>
              <a:buSzPts val="2000"/>
              <a:buNone/>
            </a:pPr>
            <a:endParaRPr>
              <a:latin typeface="Open Sans"/>
              <a:ea typeface="Open Sans"/>
              <a:cs typeface="Open Sans"/>
              <a:sym typeface="Open Sans"/>
            </a:endParaRPr>
          </a:p>
        </p:txBody>
      </p:sp>
      <p:pic>
        <p:nvPicPr>
          <p:cNvPr id="320" name="Google Shape;320;p10"/>
          <p:cNvPicPr preferRelativeResize="0">
            <a:picLocks noGrp="1"/>
          </p:cNvPicPr>
          <p:nvPr>
            <p:ph type="body" idx="1"/>
          </p:nvPr>
        </p:nvPicPr>
        <p:blipFill rotWithShape="1">
          <a:blip r:embed="rId4">
            <a:alphaModFix/>
          </a:blip>
          <a:srcRect t="23143" b="13763"/>
          <a:stretch/>
        </p:blipFill>
        <p:spPr>
          <a:xfrm>
            <a:off x="7030165" y="2337306"/>
            <a:ext cx="4279843" cy="1735873"/>
          </a:xfrm>
          <a:prstGeom prst="rect">
            <a:avLst/>
          </a:prstGeom>
          <a:noFill/>
          <a:ln>
            <a:noFill/>
          </a:ln>
        </p:spPr>
      </p:pic>
      <p:sp>
        <p:nvSpPr>
          <p:cNvPr id="321" name="Google Shape;321;p10"/>
          <p:cNvSpPr txBox="1"/>
          <p:nvPr/>
        </p:nvSpPr>
        <p:spPr>
          <a:xfrm>
            <a:off x="479863" y="1825625"/>
            <a:ext cx="5033970" cy="3586095"/>
          </a:xfrm>
          <a:prstGeom prst="rect">
            <a:avLst/>
          </a:prstGeom>
          <a:noFill/>
          <a:ln>
            <a:noFill/>
          </a:ln>
        </p:spPr>
        <p:txBody>
          <a:bodyPr spcFirstLastPara="1" wrap="square" lIns="91425" tIns="45700" rIns="91425" bIns="45700" anchor="t" anchorCtr="0">
            <a:noAutofit/>
          </a:bodyPr>
          <a:lstStyle/>
          <a:p>
            <a:pPr marL="228600" marR="0" lvl="0" indent="-50800" algn="l" rtl="0">
              <a:lnSpc>
                <a:spcPct val="90000"/>
              </a:lnSpc>
              <a:spcBef>
                <a:spcPts val="0"/>
              </a:spcBef>
              <a:spcAft>
                <a:spcPts val="0"/>
              </a:spcAft>
              <a:buClr>
                <a:schemeClr val="dk1"/>
              </a:buClr>
              <a:buSzPts val="2800"/>
              <a:buFont typeface="Arial"/>
              <a:buNone/>
            </a:pPr>
            <a:endParaRPr sz="2800">
              <a:solidFill>
                <a:schemeClr val="dk1"/>
              </a:solidFill>
              <a:latin typeface="Open Sans"/>
              <a:ea typeface="Open Sans"/>
              <a:cs typeface="Open Sans"/>
              <a:sym typeface="Open Sans"/>
            </a:endParaRPr>
          </a:p>
        </p:txBody>
      </p:sp>
      <p:pic>
        <p:nvPicPr>
          <p:cNvPr id="322" name="Google Shape;322;p10"/>
          <p:cNvPicPr preferRelativeResize="0"/>
          <p:nvPr/>
        </p:nvPicPr>
        <p:blipFill rotWithShape="1">
          <a:blip r:embed="rId5">
            <a:alphaModFix/>
          </a:blip>
          <a:srcRect t="21545" b="13573"/>
          <a:stretch/>
        </p:blipFill>
        <p:spPr>
          <a:xfrm>
            <a:off x="2571106" y="2337306"/>
            <a:ext cx="4221796" cy="1760864"/>
          </a:xfrm>
          <a:prstGeom prst="rect">
            <a:avLst/>
          </a:prstGeom>
          <a:noFill/>
          <a:ln>
            <a:noFill/>
          </a:ln>
        </p:spPr>
      </p:pic>
      <p:sp>
        <p:nvSpPr>
          <p:cNvPr id="323" name="Google Shape;323;p10"/>
          <p:cNvSpPr txBox="1"/>
          <p:nvPr/>
        </p:nvSpPr>
        <p:spPr>
          <a:xfrm>
            <a:off x="7119675" y="2031975"/>
            <a:ext cx="40248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Open Sans"/>
                <a:ea typeface="Open Sans"/>
                <a:cs typeface="Open Sans"/>
                <a:sym typeface="Open Sans"/>
              </a:rPr>
              <a:t>Utilisation des sols - Reboisement</a:t>
            </a:r>
            <a:endParaRPr sz="1800" b="1">
              <a:solidFill>
                <a:schemeClr val="dk1"/>
              </a:solidFill>
              <a:latin typeface="Open Sans"/>
              <a:ea typeface="Open Sans"/>
              <a:cs typeface="Open Sans"/>
              <a:sym typeface="Open Sans"/>
            </a:endParaRPr>
          </a:p>
        </p:txBody>
      </p:sp>
      <p:sp>
        <p:nvSpPr>
          <p:cNvPr id="324" name="Google Shape;324;p10"/>
          <p:cNvSpPr txBox="1"/>
          <p:nvPr/>
        </p:nvSpPr>
        <p:spPr>
          <a:xfrm>
            <a:off x="2691365" y="2069997"/>
            <a:ext cx="325323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Open Sans"/>
                <a:ea typeface="Open Sans"/>
                <a:cs typeface="Open Sans"/>
                <a:sym typeface="Open Sans"/>
              </a:rPr>
              <a:t>Utilisation des sols - BAU</a:t>
            </a:r>
            <a:endParaRPr sz="1800" b="1">
              <a:solidFill>
                <a:schemeClr val="dk1"/>
              </a:solidFill>
              <a:latin typeface="Open Sans"/>
              <a:ea typeface="Open Sans"/>
              <a:cs typeface="Open Sans"/>
              <a:sym typeface="Open Sans"/>
            </a:endParaRPr>
          </a:p>
        </p:txBody>
      </p:sp>
      <p:sp>
        <p:nvSpPr>
          <p:cNvPr id="325" name="Google Shape;325;p10"/>
          <p:cNvSpPr txBox="1"/>
          <p:nvPr/>
        </p:nvSpPr>
        <p:spPr>
          <a:xfrm>
            <a:off x="4523991" y="4098170"/>
            <a:ext cx="407463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Open Sans"/>
                <a:ea typeface="Open Sans"/>
                <a:cs typeface="Open Sans"/>
                <a:sym typeface="Open Sans"/>
              </a:rPr>
              <a:t>Émissions de GES (Mt de CO -eq.)</a:t>
            </a:r>
            <a:r>
              <a:rPr lang="en-US" sz="1800" b="1" baseline="-25000">
                <a:solidFill>
                  <a:schemeClr val="dk1"/>
                </a:solidFill>
                <a:latin typeface="Open Sans"/>
                <a:ea typeface="Open Sans"/>
                <a:cs typeface="Open Sans"/>
                <a:sym typeface="Open Sans"/>
              </a:rPr>
              <a:t>2</a:t>
            </a:r>
            <a:endParaRPr sz="1800" b="1">
              <a:solidFill>
                <a:schemeClr val="dk1"/>
              </a:solidFill>
              <a:latin typeface="Open Sans"/>
              <a:ea typeface="Open Sans"/>
              <a:cs typeface="Open Sans"/>
              <a:sym typeface="Open Sans"/>
            </a:endParaRPr>
          </a:p>
        </p:txBody>
      </p:sp>
      <p:sp>
        <p:nvSpPr>
          <p:cNvPr id="326" name="Google Shape;326;p10"/>
          <p:cNvSpPr txBox="1"/>
          <p:nvPr/>
        </p:nvSpPr>
        <p:spPr>
          <a:xfrm>
            <a:off x="663575" y="720875"/>
            <a:ext cx="8477400" cy="13257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b="0" i="0">
                <a:solidFill>
                  <a:schemeClr val="dk1"/>
                </a:solidFill>
                <a:latin typeface="Open Sans"/>
                <a:ea typeface="Open Sans"/>
                <a:cs typeface="Open Sans"/>
                <a:sym typeface="Open Sans"/>
              </a:rPr>
              <a:t>6.2. Exemple CLEWs-Éthiopie - partie I</a:t>
            </a:r>
            <a:endParaRPr/>
          </a:p>
        </p:txBody>
      </p:sp>
      <p:sp>
        <p:nvSpPr>
          <p:cNvPr id="327" name="Google Shape;327;p10"/>
          <p:cNvSpPr txBox="1">
            <a:spLocks noGrp="1"/>
          </p:cNvSpPr>
          <p:nvPr>
            <p:ph type="sldNum" idx="12"/>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latin typeface="Open Sans"/>
                <a:ea typeface="Open Sans"/>
                <a:cs typeface="Open Sans"/>
                <a:sym typeface="Open Sans"/>
              </a:rPr>
              <a:t>10</a:t>
            </a:fld>
            <a:endParaRPr>
              <a:latin typeface="Open Sans"/>
              <a:ea typeface="Open Sans"/>
              <a:cs typeface="Open Sans"/>
              <a:sym typeface="Open Sans"/>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1"/>
          <p:cNvSpPr txBox="1">
            <a:spLocks noGrp="1"/>
          </p:cNvSpPr>
          <p:nvPr>
            <p:ph type="body" idx="2"/>
          </p:nvPr>
        </p:nvSpPr>
        <p:spPr>
          <a:xfrm>
            <a:off x="663575" y="1958150"/>
            <a:ext cx="5364300" cy="668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CC2E5"/>
              </a:buClr>
              <a:buSzPts val="2000"/>
              <a:buNone/>
            </a:pPr>
            <a:r>
              <a:rPr lang="en-US">
                <a:latin typeface="Open Sans"/>
                <a:ea typeface="Open Sans"/>
                <a:cs typeface="Open Sans"/>
                <a:sym typeface="Open Sans"/>
              </a:rPr>
              <a:t>Impacts du changement climatique</a:t>
            </a:r>
            <a:endParaRPr/>
          </a:p>
        </p:txBody>
      </p:sp>
      <p:cxnSp>
        <p:nvCxnSpPr>
          <p:cNvPr id="334" name="Google Shape;334;p11"/>
          <p:cNvCxnSpPr/>
          <p:nvPr/>
        </p:nvCxnSpPr>
        <p:spPr>
          <a:xfrm>
            <a:off x="6294442" y="2626822"/>
            <a:ext cx="0" cy="3488721"/>
          </a:xfrm>
          <a:prstGeom prst="straightConnector1">
            <a:avLst/>
          </a:prstGeom>
          <a:noFill/>
          <a:ln w="9525" cap="flat" cmpd="sng">
            <a:solidFill>
              <a:schemeClr val="dk1"/>
            </a:solidFill>
            <a:prstDash val="solid"/>
            <a:miter lim="800000"/>
            <a:headEnd type="none" w="sm" len="sm"/>
            <a:tailEnd type="none" w="sm" len="sm"/>
          </a:ln>
        </p:spPr>
      </p:cxnSp>
      <p:pic>
        <p:nvPicPr>
          <p:cNvPr id="335" name="Google Shape;335;p11"/>
          <p:cNvPicPr preferRelativeResize="0"/>
          <p:nvPr/>
        </p:nvPicPr>
        <p:blipFill rotWithShape="1">
          <a:blip r:embed="rId3">
            <a:alphaModFix/>
          </a:blip>
          <a:srcRect/>
          <a:stretch/>
        </p:blipFill>
        <p:spPr>
          <a:xfrm>
            <a:off x="6368292" y="2572199"/>
            <a:ext cx="5105321" cy="3805209"/>
          </a:xfrm>
          <a:prstGeom prst="rect">
            <a:avLst/>
          </a:prstGeom>
          <a:noFill/>
          <a:ln>
            <a:noFill/>
          </a:ln>
        </p:spPr>
      </p:pic>
      <p:pic>
        <p:nvPicPr>
          <p:cNvPr id="336" name="Google Shape;336;p11"/>
          <p:cNvPicPr preferRelativeResize="0"/>
          <p:nvPr/>
        </p:nvPicPr>
        <p:blipFill rotWithShape="1">
          <a:blip r:embed="rId4">
            <a:alphaModFix/>
          </a:blip>
          <a:srcRect/>
          <a:stretch/>
        </p:blipFill>
        <p:spPr>
          <a:xfrm>
            <a:off x="663576" y="2572199"/>
            <a:ext cx="5105322" cy="3805209"/>
          </a:xfrm>
          <a:prstGeom prst="rect">
            <a:avLst/>
          </a:prstGeom>
          <a:noFill/>
          <a:ln>
            <a:noFill/>
          </a:ln>
        </p:spPr>
      </p:pic>
      <p:sp>
        <p:nvSpPr>
          <p:cNvPr id="337" name="Google Shape;337;p11"/>
          <p:cNvSpPr txBox="1"/>
          <p:nvPr/>
        </p:nvSpPr>
        <p:spPr>
          <a:xfrm>
            <a:off x="663575" y="720875"/>
            <a:ext cx="9027900" cy="13257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b="0" i="0">
                <a:solidFill>
                  <a:schemeClr val="dk1"/>
                </a:solidFill>
                <a:latin typeface="Open Sans"/>
                <a:ea typeface="Open Sans"/>
                <a:cs typeface="Open Sans"/>
                <a:sym typeface="Open Sans"/>
              </a:rPr>
              <a:t>6.2. Exemple CLEWs-Éthiopie - partie I</a:t>
            </a:r>
            <a:endParaRPr/>
          </a:p>
        </p:txBody>
      </p:sp>
      <p:sp>
        <p:nvSpPr>
          <p:cNvPr id="338" name="Google Shape;338;p11"/>
          <p:cNvSpPr txBox="1">
            <a:spLocks noGrp="1"/>
          </p:cNvSpPr>
          <p:nvPr>
            <p:ph type="sldNum" idx="12"/>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latin typeface="Open Sans"/>
                <a:ea typeface="Open Sans"/>
                <a:cs typeface="Open Sans"/>
                <a:sym typeface="Open Sans"/>
              </a:rPr>
              <a:t>11</a:t>
            </a:fld>
            <a:endParaRPr>
              <a:latin typeface="Open Sans"/>
              <a:ea typeface="Open Sans"/>
              <a:cs typeface="Open Sans"/>
              <a:sym typeface="Open Sans"/>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2"/>
          <p:cNvSpPr txBox="1">
            <a:spLocks noGrp="1"/>
          </p:cNvSpPr>
          <p:nvPr>
            <p:ph type="body" idx="2"/>
          </p:nvPr>
        </p:nvSpPr>
        <p:spPr>
          <a:xfrm>
            <a:off x="663575" y="2156825"/>
            <a:ext cx="8811300" cy="668700"/>
          </a:xfrm>
          <a:prstGeom prst="rect">
            <a:avLst/>
          </a:prstGeom>
          <a:noFill/>
          <a:ln>
            <a:noFill/>
          </a:ln>
        </p:spPr>
        <p:txBody>
          <a:bodyPr spcFirstLastPara="1" wrap="square" lIns="91425" tIns="45700" rIns="91425" bIns="45700" anchor="ctr" anchorCtr="0">
            <a:normAutofit lnSpcReduction="20000"/>
          </a:bodyPr>
          <a:lstStyle/>
          <a:p>
            <a:pPr marL="0" lvl="0" indent="0" algn="l" rtl="0">
              <a:lnSpc>
                <a:spcPct val="90000"/>
              </a:lnSpc>
              <a:spcBef>
                <a:spcPts val="0"/>
              </a:spcBef>
              <a:spcAft>
                <a:spcPts val="0"/>
              </a:spcAft>
              <a:buClr>
                <a:srgbClr val="9CC2E5"/>
              </a:buClr>
              <a:buSzPts val="2000"/>
              <a:buNone/>
            </a:pPr>
            <a:r>
              <a:rPr lang="en-US">
                <a:latin typeface="Open Sans"/>
                <a:ea typeface="Open Sans"/>
                <a:cs typeface="Open Sans"/>
                <a:sym typeface="Open Sans"/>
              </a:rPr>
              <a:t>Messages clés - Scénarios d'économie verte résistante au climat</a:t>
            </a:r>
            <a:endParaRPr/>
          </a:p>
          <a:p>
            <a:pPr marL="0" lvl="0" indent="0" algn="l" rtl="0">
              <a:lnSpc>
                <a:spcPct val="90000"/>
              </a:lnSpc>
              <a:spcBef>
                <a:spcPts val="1000"/>
              </a:spcBef>
              <a:spcAft>
                <a:spcPts val="0"/>
              </a:spcAft>
              <a:buClr>
                <a:srgbClr val="9CC2E5"/>
              </a:buClr>
              <a:buSzPts val="2000"/>
              <a:buNone/>
            </a:pPr>
            <a:endParaRPr>
              <a:latin typeface="Open Sans"/>
              <a:ea typeface="Open Sans"/>
              <a:cs typeface="Open Sans"/>
              <a:sym typeface="Open Sans"/>
            </a:endParaRPr>
          </a:p>
        </p:txBody>
      </p:sp>
      <p:sp>
        <p:nvSpPr>
          <p:cNvPr id="345" name="Google Shape;345;p12"/>
          <p:cNvSpPr txBox="1"/>
          <p:nvPr/>
        </p:nvSpPr>
        <p:spPr>
          <a:xfrm>
            <a:off x="663575" y="2573646"/>
            <a:ext cx="9780414" cy="224676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Le reboisement permet d'accroître la séquestration du CO</a:t>
            </a:r>
            <a:r>
              <a:rPr lang="en-US" sz="2000" baseline="-25000">
                <a:solidFill>
                  <a:schemeClr val="dk1"/>
                </a:solidFill>
                <a:latin typeface="Open Sans"/>
                <a:ea typeface="Open Sans"/>
                <a:cs typeface="Open Sans"/>
                <a:sym typeface="Open Sans"/>
              </a:rPr>
              <a:t>2</a:t>
            </a:r>
            <a:r>
              <a:rPr lang="en-US" sz="2000">
                <a:solidFill>
                  <a:schemeClr val="dk1"/>
                </a:solidFill>
                <a:latin typeface="Open Sans"/>
                <a:ea typeface="Open Sans"/>
                <a:cs typeface="Open Sans"/>
                <a:sym typeface="Open Sans"/>
              </a:rPr>
              <a:t> , ce qui compense les émissions provenant d'autres secteurs.</a:t>
            </a:r>
            <a:endParaRPr sz="2000" baseline="-25000">
              <a:solidFill>
                <a:schemeClr val="dk1"/>
              </a:solidFill>
              <a:latin typeface="Open Sans"/>
              <a:ea typeface="Open Sans"/>
              <a:cs typeface="Open Sans"/>
              <a:sym typeface="Open Sans"/>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Les rendements agricoles au niveau national ne sont pas affectés de manière significative par le changement climatique (augmentation globale potentielle due à l'augmentation des précipitations dans les deux scénarios climatiques étudiés).</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Toutefois, les incidences varient selon les cultures et les régions -&gt; il est important de tenir compte des incidences régionales négatives pour les exploitants de cultures vulnérables</a:t>
            </a:r>
            <a:endParaRPr/>
          </a:p>
        </p:txBody>
      </p:sp>
      <p:sp>
        <p:nvSpPr>
          <p:cNvPr id="346" name="Google Shape;346;p12"/>
          <p:cNvSpPr txBox="1"/>
          <p:nvPr/>
        </p:nvSpPr>
        <p:spPr>
          <a:xfrm>
            <a:off x="663575" y="720875"/>
            <a:ext cx="8211600" cy="13257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b="0" i="0">
                <a:solidFill>
                  <a:schemeClr val="dk1"/>
                </a:solidFill>
                <a:latin typeface="Open Sans"/>
                <a:ea typeface="Open Sans"/>
                <a:cs typeface="Open Sans"/>
                <a:sym typeface="Open Sans"/>
              </a:rPr>
              <a:t>6.2. Exemple CLEWs-Éthiopie - partie I</a:t>
            </a:r>
            <a:endParaRPr/>
          </a:p>
        </p:txBody>
      </p:sp>
      <p:sp>
        <p:nvSpPr>
          <p:cNvPr id="347" name="Google Shape;347;p12"/>
          <p:cNvSpPr txBox="1">
            <a:spLocks noGrp="1"/>
          </p:cNvSpPr>
          <p:nvPr>
            <p:ph type="sldNum" idx="12"/>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latin typeface="Open Sans"/>
                <a:ea typeface="Open Sans"/>
                <a:cs typeface="Open Sans"/>
                <a:sym typeface="Open Sans"/>
              </a:rPr>
              <a:t>12</a:t>
            </a:fld>
            <a:endParaRPr>
              <a:latin typeface="Open Sans"/>
              <a:ea typeface="Open Sans"/>
              <a:cs typeface="Open Sans"/>
              <a:sym typeface="Open Sans"/>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13"/>
          <p:cNvSpPr txBox="1"/>
          <p:nvPr/>
        </p:nvSpPr>
        <p:spPr>
          <a:xfrm>
            <a:off x="663575" y="723466"/>
            <a:ext cx="10707258"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b="0" i="0">
                <a:solidFill>
                  <a:schemeClr val="dk1"/>
                </a:solidFill>
                <a:latin typeface="Open Sans"/>
                <a:ea typeface="Open Sans"/>
                <a:cs typeface="Open Sans"/>
                <a:sym typeface="Open Sans"/>
              </a:rPr>
              <a:t>Conférence 6.2. Références</a:t>
            </a:r>
            <a:endParaRPr/>
          </a:p>
        </p:txBody>
      </p:sp>
      <p:sp>
        <p:nvSpPr>
          <p:cNvPr id="354" name="Google Shape;354;p13"/>
          <p:cNvSpPr txBox="1"/>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i="0">
                <a:solidFill>
                  <a:schemeClr val="lt1"/>
                </a:solidFill>
                <a:latin typeface="Open Sans"/>
                <a:ea typeface="Open Sans"/>
                <a:cs typeface="Open Sans"/>
                <a:sym typeface="Open Sans"/>
              </a:rPr>
              <a:t>13</a:t>
            </a:fld>
            <a:endParaRPr sz="1400" b="1" i="0">
              <a:solidFill>
                <a:schemeClr val="lt1"/>
              </a:solidFill>
              <a:latin typeface="Open Sans"/>
              <a:ea typeface="Open Sans"/>
              <a:cs typeface="Open Sans"/>
              <a:sym typeface="Open Sans"/>
            </a:endParaRPr>
          </a:p>
        </p:txBody>
      </p:sp>
      <p:sp>
        <p:nvSpPr>
          <p:cNvPr id="355" name="Google Shape;355;p13"/>
          <p:cNvSpPr txBox="1"/>
          <p:nvPr/>
        </p:nvSpPr>
        <p:spPr>
          <a:xfrm>
            <a:off x="663879" y="2115680"/>
            <a:ext cx="10707000" cy="4752900"/>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Clr>
                <a:srgbClr val="000000"/>
              </a:buClr>
              <a:buSzPts val="2000"/>
              <a:buAutoNum type="arabicPeriod"/>
            </a:pPr>
            <a:r>
              <a:rPr lang="en-US" sz="2000">
                <a:solidFill>
                  <a:srgbClr val="000000"/>
                </a:solidFill>
                <a:latin typeface="Open Sans"/>
                <a:ea typeface="Open Sans"/>
                <a:cs typeface="Open Sans"/>
                <a:sym typeface="Open Sans"/>
              </a:rPr>
              <a:t>IPCC, 2014: Climate Change 2014: Synthesis Report. Contribution of Working Groups I, II and III to the Fifth Assessment Report of the Intergovernmental Panel on Climate Change [Core Writing Team, R.K. Pachauri and L.A. Meyer (eds.)]. IPCC, Geneva, Switzerland, 151 pp</a:t>
            </a:r>
            <a:endParaRPr sz="2000">
              <a:solidFill>
                <a:srgbClr val="000000"/>
              </a:solidFill>
              <a:latin typeface="Open Sans"/>
              <a:ea typeface="Open Sans"/>
              <a:cs typeface="Open Sans"/>
              <a:sym typeface="Open Sans"/>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14"/>
          <p:cNvSpPr txBox="1">
            <a:spLocks noGrp="1"/>
          </p:cNvSpPr>
          <p:nvPr>
            <p:ph type="body" idx="2"/>
          </p:nvPr>
        </p:nvSpPr>
        <p:spPr>
          <a:xfrm>
            <a:off x="663575" y="1964525"/>
            <a:ext cx="7728600" cy="668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CC2E5"/>
              </a:buClr>
              <a:buSzPts val="2000"/>
              <a:buNone/>
            </a:pPr>
            <a:r>
              <a:rPr lang="en-US">
                <a:latin typeface="Open Sans"/>
                <a:ea typeface="Open Sans"/>
                <a:cs typeface="Open Sans"/>
                <a:sym typeface="Open Sans"/>
              </a:rPr>
              <a:t>Scénarios de modernisation de l'agriculture</a:t>
            </a:r>
            <a:endParaRPr/>
          </a:p>
        </p:txBody>
      </p:sp>
      <p:sp>
        <p:nvSpPr>
          <p:cNvPr id="362" name="Google Shape;362;p14"/>
          <p:cNvSpPr/>
          <p:nvPr/>
        </p:nvSpPr>
        <p:spPr>
          <a:xfrm>
            <a:off x="663575" y="2582218"/>
            <a:ext cx="8472991" cy="270843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000"/>
              <a:buFont typeface="Arial"/>
              <a:buChar char="•"/>
            </a:pPr>
            <a:r>
              <a:rPr lang="en-US" sz="2000" b="1">
                <a:solidFill>
                  <a:schemeClr val="dk1"/>
                </a:solidFill>
                <a:latin typeface="Open Sans"/>
                <a:ea typeface="Open Sans"/>
                <a:cs typeface="Open Sans"/>
                <a:sym typeface="Open Sans"/>
              </a:rPr>
              <a:t>Objectifs actuels. </a:t>
            </a:r>
            <a:r>
              <a:rPr lang="en-US" sz="2000">
                <a:solidFill>
                  <a:schemeClr val="dk1"/>
                </a:solidFill>
                <a:latin typeface="Open Sans"/>
                <a:ea typeface="Open Sans"/>
                <a:cs typeface="Open Sans"/>
                <a:sym typeface="Open Sans"/>
              </a:rPr>
              <a:t>La production agricole répond aux objectifs du plan national.</a:t>
            </a:r>
            <a:endParaRPr/>
          </a:p>
          <a:p>
            <a:pPr marL="285750" marR="0" lvl="0" indent="-285750" algn="l" rtl="0">
              <a:spcBef>
                <a:spcPts val="1800"/>
              </a:spcBef>
              <a:spcAft>
                <a:spcPts val="0"/>
              </a:spcAft>
              <a:buClr>
                <a:schemeClr val="dk1"/>
              </a:buClr>
              <a:buSzPts val="2000"/>
              <a:buFont typeface="Arial"/>
              <a:buChar char="•"/>
            </a:pPr>
            <a:r>
              <a:rPr lang="en-US" sz="2000" b="1">
                <a:solidFill>
                  <a:schemeClr val="dk1"/>
                </a:solidFill>
                <a:latin typeface="Open Sans"/>
                <a:ea typeface="Open Sans"/>
                <a:cs typeface="Open Sans"/>
                <a:sym typeface="Open Sans"/>
              </a:rPr>
              <a:t>Panier alimentaire fixe. </a:t>
            </a:r>
            <a:r>
              <a:rPr lang="en-US" sz="2000">
                <a:solidFill>
                  <a:schemeClr val="dk1"/>
                </a:solidFill>
                <a:latin typeface="Open Sans"/>
                <a:ea typeface="Open Sans"/>
                <a:cs typeface="Open Sans"/>
                <a:sym typeface="Open Sans"/>
              </a:rPr>
              <a:t>La consommation de produits agricoles par habitant reste constante et la production augmente avec la croissance de la population.</a:t>
            </a:r>
            <a:endParaRPr/>
          </a:p>
          <a:p>
            <a:pPr marL="285750" marR="0" lvl="0" indent="-285750" algn="l" rtl="0">
              <a:spcBef>
                <a:spcPts val="1800"/>
              </a:spcBef>
              <a:spcAft>
                <a:spcPts val="0"/>
              </a:spcAft>
              <a:buClr>
                <a:schemeClr val="dk1"/>
              </a:buClr>
              <a:buSzPts val="2000"/>
              <a:buFont typeface="Arial"/>
              <a:buChar char="•"/>
            </a:pPr>
            <a:r>
              <a:rPr lang="en-US" sz="2000" b="1">
                <a:solidFill>
                  <a:schemeClr val="dk1"/>
                </a:solidFill>
                <a:latin typeface="Open Sans"/>
                <a:ea typeface="Open Sans"/>
                <a:cs typeface="Open Sans"/>
                <a:sym typeface="Open Sans"/>
              </a:rPr>
              <a:t>Amélioration des régimes alimentaires. </a:t>
            </a:r>
            <a:r>
              <a:rPr lang="en-US" sz="2000">
                <a:solidFill>
                  <a:schemeClr val="dk1"/>
                </a:solidFill>
                <a:latin typeface="Open Sans"/>
                <a:ea typeface="Open Sans"/>
                <a:cs typeface="Open Sans"/>
                <a:sym typeface="Open Sans"/>
              </a:rPr>
              <a:t>La consommation de produits agricoles par habitant se rapproche du modèle des 20 % les plus riches, avec une plus grande consommation de produits animaux et une moindre dépendance à l'égard des céréales. </a:t>
            </a:r>
            <a:endParaRPr/>
          </a:p>
        </p:txBody>
      </p:sp>
      <p:sp>
        <p:nvSpPr>
          <p:cNvPr id="363" name="Google Shape;363;p14"/>
          <p:cNvSpPr txBox="1"/>
          <p:nvPr/>
        </p:nvSpPr>
        <p:spPr>
          <a:xfrm>
            <a:off x="663575" y="720875"/>
            <a:ext cx="9136200" cy="13257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b="0" i="0">
                <a:solidFill>
                  <a:schemeClr val="dk1"/>
                </a:solidFill>
                <a:latin typeface="Open Sans"/>
                <a:ea typeface="Open Sans"/>
                <a:cs typeface="Open Sans"/>
                <a:sym typeface="Open Sans"/>
              </a:rPr>
              <a:t>6.3. Exemple CLEWs-Éthiopie - partie II</a:t>
            </a:r>
            <a:endParaRPr/>
          </a:p>
        </p:txBody>
      </p:sp>
      <p:sp>
        <p:nvSpPr>
          <p:cNvPr id="364" name="Google Shape;364;p14"/>
          <p:cNvSpPr txBox="1">
            <a:spLocks noGrp="1"/>
          </p:cNvSpPr>
          <p:nvPr>
            <p:ph type="sldNum" idx="12"/>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latin typeface="Open Sans"/>
                <a:ea typeface="Open Sans"/>
                <a:cs typeface="Open Sans"/>
                <a:sym typeface="Open Sans"/>
              </a:rPr>
              <a:t>14</a:t>
            </a:fld>
            <a:endParaRPr>
              <a:latin typeface="Open Sans"/>
              <a:ea typeface="Open Sans"/>
              <a:cs typeface="Open Sans"/>
              <a:sym typeface="Open Sans"/>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15"/>
          <p:cNvSpPr txBox="1">
            <a:spLocks noGrp="1"/>
          </p:cNvSpPr>
          <p:nvPr>
            <p:ph type="body" idx="2"/>
          </p:nvPr>
        </p:nvSpPr>
        <p:spPr>
          <a:xfrm>
            <a:off x="663575" y="1657775"/>
            <a:ext cx="7304400" cy="668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CC2E5"/>
              </a:buClr>
              <a:buSzPts val="2000"/>
              <a:buNone/>
            </a:pPr>
            <a:r>
              <a:rPr lang="en-US">
                <a:latin typeface="Open Sans"/>
                <a:ea typeface="Open Sans"/>
                <a:cs typeface="Open Sans"/>
                <a:sym typeface="Open Sans"/>
              </a:rPr>
              <a:t>Régimes alimentaires "Modernisation de l'agriculture</a:t>
            </a:r>
            <a:endParaRPr/>
          </a:p>
        </p:txBody>
      </p:sp>
      <p:pic>
        <p:nvPicPr>
          <p:cNvPr id="371" name="Google Shape;371;p15"/>
          <p:cNvPicPr preferRelativeResize="0"/>
          <p:nvPr/>
        </p:nvPicPr>
        <p:blipFill rotWithShape="1">
          <a:blip r:embed="rId3">
            <a:alphaModFix/>
          </a:blip>
          <a:srcRect/>
          <a:stretch/>
        </p:blipFill>
        <p:spPr>
          <a:xfrm>
            <a:off x="975860" y="2602549"/>
            <a:ext cx="4365305" cy="2668529"/>
          </a:xfrm>
          <a:prstGeom prst="rect">
            <a:avLst/>
          </a:prstGeom>
          <a:noFill/>
          <a:ln>
            <a:noFill/>
          </a:ln>
        </p:spPr>
      </p:pic>
      <p:pic>
        <p:nvPicPr>
          <p:cNvPr id="372" name="Google Shape;372;p15"/>
          <p:cNvPicPr preferRelativeResize="0"/>
          <p:nvPr/>
        </p:nvPicPr>
        <p:blipFill rotWithShape="1">
          <a:blip r:embed="rId4">
            <a:alphaModFix/>
          </a:blip>
          <a:srcRect/>
          <a:stretch/>
        </p:blipFill>
        <p:spPr>
          <a:xfrm>
            <a:off x="5874329" y="2602549"/>
            <a:ext cx="4365305" cy="2668530"/>
          </a:xfrm>
          <a:prstGeom prst="rect">
            <a:avLst/>
          </a:prstGeom>
          <a:noFill/>
          <a:ln>
            <a:noFill/>
          </a:ln>
        </p:spPr>
      </p:pic>
      <p:sp>
        <p:nvSpPr>
          <p:cNvPr id="373" name="Google Shape;373;p15"/>
          <p:cNvSpPr txBox="1"/>
          <p:nvPr/>
        </p:nvSpPr>
        <p:spPr>
          <a:xfrm>
            <a:off x="1442873" y="5367213"/>
            <a:ext cx="34002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latin typeface="Open Sans"/>
                <a:ea typeface="Open Sans"/>
                <a:cs typeface="Open Sans"/>
                <a:sym typeface="Open Sans"/>
              </a:rPr>
              <a:t>2245 kcal/jour/personne</a:t>
            </a:r>
            <a:endParaRPr/>
          </a:p>
        </p:txBody>
      </p:sp>
      <p:sp>
        <p:nvSpPr>
          <p:cNvPr id="374" name="Google Shape;374;p15"/>
          <p:cNvSpPr txBox="1"/>
          <p:nvPr/>
        </p:nvSpPr>
        <p:spPr>
          <a:xfrm>
            <a:off x="6356855" y="5367213"/>
            <a:ext cx="34002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latin typeface="Open Sans"/>
                <a:ea typeface="Open Sans"/>
                <a:cs typeface="Open Sans"/>
                <a:sym typeface="Open Sans"/>
              </a:rPr>
              <a:t>2585 kcal/jour/personne</a:t>
            </a:r>
            <a:endParaRPr/>
          </a:p>
        </p:txBody>
      </p:sp>
      <p:sp>
        <p:nvSpPr>
          <p:cNvPr id="375" name="Google Shape;375;p15"/>
          <p:cNvSpPr txBox="1"/>
          <p:nvPr/>
        </p:nvSpPr>
        <p:spPr>
          <a:xfrm>
            <a:off x="1286325" y="2205375"/>
            <a:ext cx="3739800" cy="40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dk1"/>
                </a:solidFill>
                <a:latin typeface="Open Sans"/>
                <a:ea typeface="Open Sans"/>
                <a:cs typeface="Open Sans"/>
                <a:sym typeface="Open Sans"/>
              </a:rPr>
              <a:t>Panier alimentaire fixe</a:t>
            </a:r>
            <a:endParaRPr sz="2000" b="1">
              <a:solidFill>
                <a:schemeClr val="dk1"/>
              </a:solidFill>
              <a:latin typeface="Open Sans"/>
              <a:ea typeface="Open Sans"/>
              <a:cs typeface="Open Sans"/>
              <a:sym typeface="Open Sans"/>
            </a:endParaRPr>
          </a:p>
        </p:txBody>
      </p:sp>
      <p:sp>
        <p:nvSpPr>
          <p:cNvPr id="376" name="Google Shape;376;p15"/>
          <p:cNvSpPr txBox="1"/>
          <p:nvPr/>
        </p:nvSpPr>
        <p:spPr>
          <a:xfrm>
            <a:off x="5937575" y="2202450"/>
            <a:ext cx="4168800" cy="40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dk1"/>
                </a:solidFill>
                <a:latin typeface="Open Sans"/>
                <a:ea typeface="Open Sans"/>
                <a:cs typeface="Open Sans"/>
                <a:sym typeface="Open Sans"/>
              </a:rPr>
              <a:t>Amélioration de l'alimentation</a:t>
            </a:r>
            <a:endParaRPr sz="2000" b="1">
              <a:solidFill>
                <a:schemeClr val="dk1"/>
              </a:solidFill>
              <a:latin typeface="Open Sans"/>
              <a:ea typeface="Open Sans"/>
              <a:cs typeface="Open Sans"/>
              <a:sym typeface="Open Sans"/>
            </a:endParaRPr>
          </a:p>
        </p:txBody>
      </p:sp>
      <p:sp>
        <p:nvSpPr>
          <p:cNvPr id="377" name="Google Shape;377;p15"/>
          <p:cNvSpPr txBox="1"/>
          <p:nvPr/>
        </p:nvSpPr>
        <p:spPr>
          <a:xfrm>
            <a:off x="663575" y="416075"/>
            <a:ext cx="9045900" cy="13257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b="0" i="0">
                <a:solidFill>
                  <a:schemeClr val="dk1"/>
                </a:solidFill>
                <a:latin typeface="Open Sans"/>
                <a:ea typeface="Open Sans"/>
                <a:cs typeface="Open Sans"/>
                <a:sym typeface="Open Sans"/>
              </a:rPr>
              <a:t>6.3. Exemple CLEWs-Éthiopie - partie II</a:t>
            </a:r>
            <a:endParaRPr/>
          </a:p>
        </p:txBody>
      </p:sp>
      <p:sp>
        <p:nvSpPr>
          <p:cNvPr id="378" name="Google Shape;378;p15"/>
          <p:cNvSpPr txBox="1">
            <a:spLocks noGrp="1"/>
          </p:cNvSpPr>
          <p:nvPr>
            <p:ph type="sldNum" idx="12"/>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latin typeface="Open Sans"/>
                <a:ea typeface="Open Sans"/>
                <a:cs typeface="Open Sans"/>
                <a:sym typeface="Open Sans"/>
              </a:rPr>
              <a:t>15</a:t>
            </a:fld>
            <a:endParaRPr>
              <a:latin typeface="Open Sans"/>
              <a:ea typeface="Open Sans"/>
              <a:cs typeface="Open Sans"/>
              <a:sym typeface="Open Sans"/>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16"/>
          <p:cNvSpPr txBox="1">
            <a:spLocks noGrp="1"/>
          </p:cNvSpPr>
          <p:nvPr>
            <p:ph type="title"/>
          </p:nvPr>
        </p:nvSpPr>
        <p:spPr>
          <a:xfrm>
            <a:off x="663575" y="139250"/>
            <a:ext cx="8775300" cy="13257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Open Sans"/>
              <a:buNone/>
            </a:pPr>
            <a:r>
              <a:rPr lang="en-US" sz="4000">
                <a:latin typeface="Open Sans"/>
                <a:ea typeface="Open Sans"/>
                <a:cs typeface="Open Sans"/>
                <a:sym typeface="Open Sans"/>
              </a:rPr>
              <a:t>6.3. Exemple CLEWs-Éthiopie - partie II</a:t>
            </a:r>
            <a:br>
              <a:rPr lang="en-US" sz="4000">
                <a:latin typeface="Open Sans"/>
                <a:ea typeface="Open Sans"/>
                <a:cs typeface="Open Sans"/>
                <a:sym typeface="Open Sans"/>
              </a:rPr>
            </a:br>
            <a:endParaRPr sz="4000">
              <a:latin typeface="Open Sans"/>
              <a:ea typeface="Open Sans"/>
              <a:cs typeface="Open Sans"/>
              <a:sym typeface="Open Sans"/>
            </a:endParaRPr>
          </a:p>
        </p:txBody>
      </p:sp>
      <p:sp>
        <p:nvSpPr>
          <p:cNvPr id="385" name="Google Shape;385;p16"/>
          <p:cNvSpPr txBox="1">
            <a:spLocks noGrp="1"/>
          </p:cNvSpPr>
          <p:nvPr>
            <p:ph type="body" idx="2"/>
          </p:nvPr>
        </p:nvSpPr>
        <p:spPr>
          <a:xfrm>
            <a:off x="663575" y="1056050"/>
            <a:ext cx="8269800" cy="668700"/>
          </a:xfrm>
          <a:prstGeom prst="rect">
            <a:avLst/>
          </a:prstGeom>
          <a:noFill/>
          <a:ln>
            <a:noFill/>
          </a:ln>
        </p:spPr>
        <p:txBody>
          <a:bodyPr spcFirstLastPara="1" wrap="square" lIns="91425" tIns="45700" rIns="91425" bIns="45700" anchor="ctr" anchorCtr="0">
            <a:normAutofit lnSpcReduction="20000"/>
          </a:bodyPr>
          <a:lstStyle/>
          <a:p>
            <a:pPr marL="0" lvl="0" indent="0" algn="l" rtl="0">
              <a:lnSpc>
                <a:spcPct val="90000"/>
              </a:lnSpc>
              <a:spcBef>
                <a:spcPts val="0"/>
              </a:spcBef>
              <a:spcAft>
                <a:spcPts val="0"/>
              </a:spcAft>
              <a:buClr>
                <a:srgbClr val="9CC2E5"/>
              </a:buClr>
              <a:buSzPts val="2000"/>
              <a:buNone/>
            </a:pPr>
            <a:r>
              <a:rPr lang="en-US">
                <a:latin typeface="Open Sans"/>
                <a:ea typeface="Open Sans"/>
                <a:cs typeface="Open Sans"/>
                <a:sym typeface="Open Sans"/>
              </a:rPr>
              <a:t>Résultats du scénario "Modernisation de l'agriculture</a:t>
            </a:r>
            <a:endParaRPr/>
          </a:p>
          <a:p>
            <a:pPr marL="0" lvl="0" indent="0" algn="l" rtl="0">
              <a:lnSpc>
                <a:spcPct val="90000"/>
              </a:lnSpc>
              <a:spcBef>
                <a:spcPts val="1000"/>
              </a:spcBef>
              <a:spcAft>
                <a:spcPts val="0"/>
              </a:spcAft>
              <a:buClr>
                <a:srgbClr val="9CC2E5"/>
              </a:buClr>
              <a:buSzPts val="2000"/>
              <a:buNone/>
            </a:pPr>
            <a:endParaRPr>
              <a:latin typeface="Open Sans"/>
              <a:ea typeface="Open Sans"/>
              <a:cs typeface="Open Sans"/>
              <a:sym typeface="Open Sans"/>
            </a:endParaRPr>
          </a:p>
        </p:txBody>
      </p:sp>
      <p:sp>
        <p:nvSpPr>
          <p:cNvPr id="386" name="Google Shape;386;p16"/>
          <p:cNvSpPr txBox="1"/>
          <p:nvPr/>
        </p:nvSpPr>
        <p:spPr>
          <a:xfrm>
            <a:off x="469225" y="1389425"/>
            <a:ext cx="50532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a:ea typeface="Open Sans"/>
                <a:cs typeface="Open Sans"/>
                <a:sym typeface="Open Sans"/>
              </a:rPr>
              <a:t>Consommation d'énergie pour l'agriculture (PJ)</a:t>
            </a:r>
            <a:endParaRPr sz="1600" b="1">
              <a:solidFill>
                <a:schemeClr val="dk1"/>
              </a:solidFill>
              <a:latin typeface="Open Sans"/>
              <a:ea typeface="Open Sans"/>
              <a:cs typeface="Open Sans"/>
              <a:sym typeface="Open Sans"/>
            </a:endParaRPr>
          </a:p>
        </p:txBody>
      </p:sp>
      <p:sp>
        <p:nvSpPr>
          <p:cNvPr id="387" name="Google Shape;387;p16"/>
          <p:cNvSpPr txBox="1"/>
          <p:nvPr/>
        </p:nvSpPr>
        <p:spPr>
          <a:xfrm>
            <a:off x="6110925" y="1389425"/>
            <a:ext cx="54069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a:ea typeface="Open Sans"/>
                <a:cs typeface="Open Sans"/>
                <a:sym typeface="Open Sans"/>
              </a:rPr>
              <a:t>Superficie cultivée par niveau d'intrants (1000 km2)</a:t>
            </a:r>
            <a:endParaRPr sz="1600" b="1">
              <a:solidFill>
                <a:schemeClr val="dk1"/>
              </a:solidFill>
              <a:latin typeface="Open Sans"/>
              <a:ea typeface="Open Sans"/>
              <a:cs typeface="Open Sans"/>
              <a:sym typeface="Open Sans"/>
            </a:endParaRPr>
          </a:p>
        </p:txBody>
      </p:sp>
      <p:sp>
        <p:nvSpPr>
          <p:cNvPr id="388" name="Google Shape;388;p16"/>
          <p:cNvSpPr txBox="1"/>
          <p:nvPr/>
        </p:nvSpPr>
        <p:spPr>
          <a:xfrm>
            <a:off x="469225" y="4041100"/>
            <a:ext cx="5206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a:ea typeface="Open Sans"/>
                <a:cs typeface="Open Sans"/>
                <a:sym typeface="Open Sans"/>
              </a:rPr>
              <a:t>Utilisation de l'eau par secteur (milliards de m3)</a:t>
            </a:r>
            <a:endParaRPr sz="1600" b="1">
              <a:solidFill>
                <a:schemeClr val="dk1"/>
              </a:solidFill>
              <a:latin typeface="Open Sans"/>
              <a:ea typeface="Open Sans"/>
              <a:cs typeface="Open Sans"/>
              <a:sym typeface="Open Sans"/>
            </a:endParaRPr>
          </a:p>
        </p:txBody>
      </p:sp>
      <p:cxnSp>
        <p:nvCxnSpPr>
          <p:cNvPr id="389" name="Google Shape;389;p16"/>
          <p:cNvCxnSpPr/>
          <p:nvPr/>
        </p:nvCxnSpPr>
        <p:spPr>
          <a:xfrm>
            <a:off x="6096000" y="1218826"/>
            <a:ext cx="0" cy="5155826"/>
          </a:xfrm>
          <a:prstGeom prst="straightConnector1">
            <a:avLst/>
          </a:prstGeom>
          <a:noFill/>
          <a:ln w="9525" cap="flat" cmpd="sng">
            <a:solidFill>
              <a:schemeClr val="dk1"/>
            </a:solidFill>
            <a:prstDash val="solid"/>
            <a:miter lim="800000"/>
            <a:headEnd type="none" w="sm" len="sm"/>
            <a:tailEnd type="none" w="sm" len="sm"/>
          </a:ln>
        </p:spPr>
      </p:cxnSp>
      <p:cxnSp>
        <p:nvCxnSpPr>
          <p:cNvPr id="390" name="Google Shape;390;p16"/>
          <p:cNvCxnSpPr/>
          <p:nvPr/>
        </p:nvCxnSpPr>
        <p:spPr>
          <a:xfrm rot="10800000" flipH="1">
            <a:off x="350882" y="3928451"/>
            <a:ext cx="11287433" cy="1"/>
          </a:xfrm>
          <a:prstGeom prst="straightConnector1">
            <a:avLst/>
          </a:prstGeom>
          <a:noFill/>
          <a:ln w="9525" cap="flat" cmpd="sng">
            <a:solidFill>
              <a:schemeClr val="dk1"/>
            </a:solidFill>
            <a:prstDash val="solid"/>
            <a:miter lim="800000"/>
            <a:headEnd type="none" w="sm" len="sm"/>
            <a:tailEnd type="none" w="sm" len="sm"/>
          </a:ln>
        </p:spPr>
      </p:cxnSp>
      <p:sp>
        <p:nvSpPr>
          <p:cNvPr id="391" name="Google Shape;391;p16"/>
          <p:cNvSpPr txBox="1"/>
          <p:nvPr/>
        </p:nvSpPr>
        <p:spPr>
          <a:xfrm>
            <a:off x="6311075" y="4031125"/>
            <a:ext cx="5206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a:ea typeface="Open Sans"/>
                <a:cs typeface="Open Sans"/>
                <a:sym typeface="Open Sans"/>
              </a:rPr>
              <a:t>Émissions de GES par secteur (Mt de CO -eq.)</a:t>
            </a:r>
            <a:r>
              <a:rPr lang="en-US" sz="1600" b="1" baseline="-25000">
                <a:solidFill>
                  <a:schemeClr val="dk1"/>
                </a:solidFill>
                <a:latin typeface="Open Sans"/>
                <a:ea typeface="Open Sans"/>
                <a:cs typeface="Open Sans"/>
                <a:sym typeface="Open Sans"/>
              </a:rPr>
              <a:t>2</a:t>
            </a:r>
            <a:endParaRPr sz="1600" b="1">
              <a:solidFill>
                <a:schemeClr val="dk1"/>
              </a:solidFill>
              <a:latin typeface="Open Sans"/>
              <a:ea typeface="Open Sans"/>
              <a:cs typeface="Open Sans"/>
              <a:sym typeface="Open Sans"/>
            </a:endParaRPr>
          </a:p>
        </p:txBody>
      </p:sp>
      <p:graphicFrame>
        <p:nvGraphicFramePr>
          <p:cNvPr id="392" name="Google Shape;392;p16"/>
          <p:cNvGraphicFramePr/>
          <p:nvPr/>
        </p:nvGraphicFramePr>
        <p:xfrm>
          <a:off x="184883" y="1670530"/>
          <a:ext cx="5775799" cy="2182759"/>
        </p:xfrm>
        <a:graphic>
          <a:graphicData uri="http://schemas.openxmlformats.org/drawingml/2006/chart">
            <c:chart xmlns:c="http://schemas.openxmlformats.org/drawingml/2006/chart" xmlns:r="http://schemas.openxmlformats.org/officeDocument/2006/relationships" r:id="rId3"/>
          </a:graphicData>
        </a:graphic>
      </p:graphicFrame>
      <p:grpSp>
        <p:nvGrpSpPr>
          <p:cNvPr id="393" name="Google Shape;393;p16"/>
          <p:cNvGrpSpPr/>
          <p:nvPr/>
        </p:nvGrpSpPr>
        <p:grpSpPr>
          <a:xfrm>
            <a:off x="184883" y="4339459"/>
            <a:ext cx="5775799" cy="2035193"/>
            <a:chOff x="0" y="0"/>
            <a:chExt cx="6172200" cy="3569835"/>
          </a:xfrm>
        </p:grpSpPr>
        <p:graphicFrame>
          <p:nvGraphicFramePr>
            <p:cNvPr id="394" name="Google Shape;394;p16"/>
            <p:cNvGraphicFramePr/>
            <p:nvPr/>
          </p:nvGraphicFramePr>
          <p:xfrm>
            <a:off x="0" y="0"/>
            <a:ext cx="6172200" cy="3569835"/>
          </p:xfrm>
          <a:graphic>
            <a:graphicData uri="http://schemas.openxmlformats.org/drawingml/2006/chart">
              <c:chart xmlns:c="http://schemas.openxmlformats.org/drawingml/2006/chart" xmlns:r="http://schemas.openxmlformats.org/officeDocument/2006/relationships" r:id="rId4"/>
            </a:graphicData>
          </a:graphic>
        </p:graphicFrame>
        <p:cxnSp>
          <p:nvCxnSpPr>
            <p:cNvPr id="395" name="Google Shape;395;p16"/>
            <p:cNvCxnSpPr/>
            <p:nvPr/>
          </p:nvCxnSpPr>
          <p:spPr>
            <a:xfrm rot="10800000">
              <a:off x="1752600" y="160021"/>
              <a:ext cx="0" cy="2397029"/>
            </a:xfrm>
            <a:prstGeom prst="straightConnector1">
              <a:avLst/>
            </a:prstGeom>
            <a:noFill/>
            <a:ln w="22225" cap="flat" cmpd="sng">
              <a:solidFill>
                <a:schemeClr val="dk1"/>
              </a:solidFill>
              <a:prstDash val="lgDash"/>
              <a:miter lim="800000"/>
              <a:headEnd type="none" w="sm" len="sm"/>
              <a:tailEnd type="none" w="sm" len="sm"/>
            </a:ln>
          </p:spPr>
        </p:cxnSp>
      </p:grpSp>
      <p:graphicFrame>
        <p:nvGraphicFramePr>
          <p:cNvPr id="396" name="Google Shape;396;p16"/>
          <p:cNvGraphicFramePr/>
          <p:nvPr/>
        </p:nvGraphicFramePr>
        <p:xfrm>
          <a:off x="6231320" y="4379825"/>
          <a:ext cx="5471100" cy="19953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7" name="Google Shape;397;p16"/>
          <p:cNvGraphicFramePr/>
          <p:nvPr/>
        </p:nvGraphicFramePr>
        <p:xfrm>
          <a:off x="6231320" y="1729857"/>
          <a:ext cx="5406996" cy="2123429"/>
        </p:xfrm>
        <a:graphic>
          <a:graphicData uri="http://schemas.openxmlformats.org/drawingml/2006/chart">
            <c:chart xmlns:c="http://schemas.openxmlformats.org/drawingml/2006/chart" xmlns:r="http://schemas.openxmlformats.org/officeDocument/2006/relationships" r:id="rId6"/>
          </a:graphicData>
        </a:graphic>
      </p:graphicFrame>
      <p:sp>
        <p:nvSpPr>
          <p:cNvPr id="398" name="Google Shape;398;p16"/>
          <p:cNvSpPr txBox="1">
            <a:spLocks noGrp="1"/>
          </p:cNvSpPr>
          <p:nvPr>
            <p:ph type="sldNum" idx="12"/>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latin typeface="Open Sans"/>
                <a:ea typeface="Open Sans"/>
                <a:cs typeface="Open Sans"/>
                <a:sym typeface="Open Sans"/>
              </a:rPr>
              <a:t>16</a:t>
            </a:fld>
            <a:endParaRPr>
              <a:latin typeface="Open Sans"/>
              <a:ea typeface="Open Sans"/>
              <a:cs typeface="Open Sans"/>
              <a:sym typeface="Open Sans"/>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9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17"/>
          <p:cNvSpPr txBox="1">
            <a:spLocks noGrp="1"/>
          </p:cNvSpPr>
          <p:nvPr>
            <p:ph type="body" idx="2"/>
          </p:nvPr>
        </p:nvSpPr>
        <p:spPr>
          <a:xfrm>
            <a:off x="663575" y="1924800"/>
            <a:ext cx="7854900" cy="668700"/>
          </a:xfrm>
          <a:prstGeom prst="rect">
            <a:avLst/>
          </a:prstGeom>
          <a:noFill/>
          <a:ln>
            <a:noFill/>
          </a:ln>
        </p:spPr>
        <p:txBody>
          <a:bodyPr spcFirstLastPara="1" wrap="square" lIns="91425" tIns="45700" rIns="91425" bIns="45700" anchor="ctr" anchorCtr="0">
            <a:normAutofit lnSpcReduction="20000"/>
          </a:bodyPr>
          <a:lstStyle/>
          <a:p>
            <a:pPr marL="0" lvl="0" indent="0" algn="l" rtl="0">
              <a:lnSpc>
                <a:spcPct val="90000"/>
              </a:lnSpc>
              <a:spcBef>
                <a:spcPts val="0"/>
              </a:spcBef>
              <a:spcAft>
                <a:spcPts val="0"/>
              </a:spcAft>
              <a:buClr>
                <a:srgbClr val="9CC2E5"/>
              </a:buClr>
              <a:buSzPts val="2000"/>
              <a:buNone/>
            </a:pPr>
            <a:r>
              <a:rPr lang="en-US">
                <a:latin typeface="Open Sans"/>
                <a:ea typeface="Open Sans"/>
                <a:cs typeface="Open Sans"/>
                <a:sym typeface="Open Sans"/>
              </a:rPr>
              <a:t>Résultats du scénario "Modernisation de l'agriculture</a:t>
            </a:r>
            <a:endParaRPr/>
          </a:p>
          <a:p>
            <a:pPr marL="0" lvl="0" indent="0" algn="l" rtl="0">
              <a:lnSpc>
                <a:spcPct val="90000"/>
              </a:lnSpc>
              <a:spcBef>
                <a:spcPts val="1000"/>
              </a:spcBef>
              <a:spcAft>
                <a:spcPts val="0"/>
              </a:spcAft>
              <a:buClr>
                <a:srgbClr val="9CC2E5"/>
              </a:buClr>
              <a:buSzPts val="2000"/>
              <a:buNone/>
            </a:pPr>
            <a:endParaRPr>
              <a:latin typeface="Open Sans"/>
              <a:ea typeface="Open Sans"/>
              <a:cs typeface="Open Sans"/>
              <a:sym typeface="Open Sans"/>
            </a:endParaRPr>
          </a:p>
        </p:txBody>
      </p:sp>
      <p:graphicFrame>
        <p:nvGraphicFramePr>
          <p:cNvPr id="405" name="Google Shape;405;p17"/>
          <p:cNvGraphicFramePr/>
          <p:nvPr/>
        </p:nvGraphicFramePr>
        <p:xfrm>
          <a:off x="6225702" y="2555491"/>
          <a:ext cx="5467500" cy="3583500"/>
        </p:xfrm>
        <a:graphic>
          <a:graphicData uri="http://schemas.openxmlformats.org/drawingml/2006/chart">
            <c:chart xmlns:c="http://schemas.openxmlformats.org/drawingml/2006/chart" xmlns:r="http://schemas.openxmlformats.org/officeDocument/2006/relationships" r:id="rId3"/>
          </a:graphicData>
        </a:graphic>
      </p:graphicFrame>
      <p:pic>
        <p:nvPicPr>
          <p:cNvPr id="406" name="Google Shape;406;p17"/>
          <p:cNvPicPr preferRelativeResize="0"/>
          <p:nvPr/>
        </p:nvPicPr>
        <p:blipFill rotWithShape="1">
          <a:blip r:embed="rId4">
            <a:alphaModFix/>
          </a:blip>
          <a:srcRect l="3703" t="20398" b="13331"/>
          <a:stretch/>
        </p:blipFill>
        <p:spPr>
          <a:xfrm>
            <a:off x="238899" y="2900178"/>
            <a:ext cx="6073595" cy="2687003"/>
          </a:xfrm>
          <a:prstGeom prst="rect">
            <a:avLst/>
          </a:prstGeom>
          <a:noFill/>
          <a:ln>
            <a:noFill/>
          </a:ln>
        </p:spPr>
      </p:pic>
      <p:sp>
        <p:nvSpPr>
          <p:cNvPr id="407" name="Google Shape;407;p17"/>
          <p:cNvSpPr txBox="1"/>
          <p:nvPr/>
        </p:nvSpPr>
        <p:spPr>
          <a:xfrm>
            <a:off x="6553463" y="2259151"/>
            <a:ext cx="51006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a:ea typeface="Open Sans"/>
                <a:cs typeface="Open Sans"/>
                <a:sym typeface="Open Sans"/>
              </a:rPr>
              <a:t>Amélioration des rendements de 2019 à 2030 (%)</a:t>
            </a:r>
            <a:endParaRPr sz="1600" b="1">
              <a:solidFill>
                <a:schemeClr val="dk1"/>
              </a:solidFill>
              <a:latin typeface="Open Sans"/>
              <a:ea typeface="Open Sans"/>
              <a:cs typeface="Open Sans"/>
              <a:sym typeface="Open Sans"/>
            </a:endParaRPr>
          </a:p>
        </p:txBody>
      </p:sp>
      <p:sp>
        <p:nvSpPr>
          <p:cNvPr id="408" name="Google Shape;408;p17"/>
          <p:cNvSpPr txBox="1"/>
          <p:nvPr/>
        </p:nvSpPr>
        <p:spPr>
          <a:xfrm>
            <a:off x="450977" y="2259151"/>
            <a:ext cx="51006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a:ea typeface="Open Sans"/>
                <a:cs typeface="Open Sans"/>
                <a:sym typeface="Open Sans"/>
              </a:rPr>
              <a:t>Rendements des cultures dans le scénario "Objectifs actuels" (tonnes/hectare)</a:t>
            </a:r>
            <a:endParaRPr sz="1600" b="1">
              <a:solidFill>
                <a:schemeClr val="dk1"/>
              </a:solidFill>
              <a:latin typeface="Open Sans"/>
              <a:ea typeface="Open Sans"/>
              <a:cs typeface="Open Sans"/>
              <a:sym typeface="Open Sans"/>
            </a:endParaRPr>
          </a:p>
        </p:txBody>
      </p:sp>
      <p:sp>
        <p:nvSpPr>
          <p:cNvPr id="409" name="Google Shape;409;p17"/>
          <p:cNvSpPr txBox="1"/>
          <p:nvPr/>
        </p:nvSpPr>
        <p:spPr>
          <a:xfrm>
            <a:off x="663575" y="492275"/>
            <a:ext cx="8306100" cy="13257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b="0" i="0">
                <a:solidFill>
                  <a:schemeClr val="dk1"/>
                </a:solidFill>
                <a:latin typeface="Open Sans"/>
                <a:ea typeface="Open Sans"/>
                <a:cs typeface="Open Sans"/>
                <a:sym typeface="Open Sans"/>
              </a:rPr>
              <a:t>6.3. Exemple CLEWs-Éthiopie - partie II</a:t>
            </a:r>
            <a:endParaRPr/>
          </a:p>
        </p:txBody>
      </p:sp>
      <p:sp>
        <p:nvSpPr>
          <p:cNvPr id="410" name="Google Shape;410;p17"/>
          <p:cNvSpPr txBox="1">
            <a:spLocks noGrp="1"/>
          </p:cNvSpPr>
          <p:nvPr>
            <p:ph type="sldNum" idx="12"/>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latin typeface="Open Sans"/>
                <a:ea typeface="Open Sans"/>
                <a:cs typeface="Open Sans"/>
                <a:sym typeface="Open Sans"/>
              </a:rPr>
              <a:t>17</a:t>
            </a:fld>
            <a:endParaRPr>
              <a:latin typeface="Open Sans"/>
              <a:ea typeface="Open Sans"/>
              <a:cs typeface="Open Sans"/>
              <a:sym typeface="Open Sans"/>
            </a:endParaRP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18"/>
          <p:cNvSpPr txBox="1">
            <a:spLocks noGrp="1"/>
          </p:cNvSpPr>
          <p:nvPr>
            <p:ph type="body" idx="2"/>
          </p:nvPr>
        </p:nvSpPr>
        <p:spPr>
          <a:xfrm>
            <a:off x="663576" y="2167275"/>
            <a:ext cx="9343800" cy="668700"/>
          </a:xfrm>
          <a:prstGeom prst="rect">
            <a:avLst/>
          </a:prstGeom>
          <a:noFill/>
          <a:ln>
            <a:noFill/>
          </a:ln>
        </p:spPr>
        <p:txBody>
          <a:bodyPr spcFirstLastPara="1" wrap="square" lIns="91425" tIns="45700" rIns="91425" bIns="45700" anchor="ctr" anchorCtr="0">
            <a:normAutofit lnSpcReduction="20000"/>
          </a:bodyPr>
          <a:lstStyle/>
          <a:p>
            <a:pPr marL="0" lvl="0" indent="0" algn="l" rtl="0">
              <a:lnSpc>
                <a:spcPct val="90000"/>
              </a:lnSpc>
              <a:spcBef>
                <a:spcPts val="0"/>
              </a:spcBef>
              <a:spcAft>
                <a:spcPts val="0"/>
              </a:spcAft>
              <a:buClr>
                <a:srgbClr val="9CC2E5"/>
              </a:buClr>
              <a:buSzPts val="2000"/>
              <a:buNone/>
            </a:pPr>
            <a:r>
              <a:rPr lang="en-US">
                <a:latin typeface="Open Sans"/>
                <a:ea typeface="Open Sans"/>
                <a:cs typeface="Open Sans"/>
                <a:sym typeface="Open Sans"/>
              </a:rPr>
              <a:t>Messages clés - Scénarios de modernisation de l'agriculture</a:t>
            </a:r>
            <a:endParaRPr/>
          </a:p>
          <a:p>
            <a:pPr marL="0" lvl="0" indent="0" algn="l" rtl="0">
              <a:lnSpc>
                <a:spcPct val="90000"/>
              </a:lnSpc>
              <a:spcBef>
                <a:spcPts val="1000"/>
              </a:spcBef>
              <a:spcAft>
                <a:spcPts val="0"/>
              </a:spcAft>
              <a:buClr>
                <a:srgbClr val="9CC2E5"/>
              </a:buClr>
              <a:buSzPts val="2000"/>
              <a:buNone/>
            </a:pPr>
            <a:endParaRPr>
              <a:latin typeface="Open Sans"/>
              <a:ea typeface="Open Sans"/>
              <a:cs typeface="Open Sans"/>
              <a:sym typeface="Open Sans"/>
            </a:endParaRPr>
          </a:p>
        </p:txBody>
      </p:sp>
      <p:sp>
        <p:nvSpPr>
          <p:cNvPr id="417" name="Google Shape;417;p18"/>
          <p:cNvSpPr/>
          <p:nvPr/>
        </p:nvSpPr>
        <p:spPr>
          <a:xfrm>
            <a:off x="663575" y="2585948"/>
            <a:ext cx="10300987" cy="301621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000"/>
              <a:buFont typeface="Arial"/>
              <a:buChar char="•"/>
            </a:pPr>
            <a:r>
              <a:rPr lang="en-US" sz="2000" b="1">
                <a:solidFill>
                  <a:schemeClr val="dk1"/>
                </a:solidFill>
                <a:latin typeface="Open Sans"/>
                <a:ea typeface="Open Sans"/>
                <a:cs typeface="Open Sans"/>
                <a:sym typeface="Open Sans"/>
              </a:rPr>
              <a:t>Potentiel important de modernisation de l'agriculture. Les </a:t>
            </a:r>
            <a:r>
              <a:rPr lang="en-US" sz="2000">
                <a:solidFill>
                  <a:schemeClr val="dk1"/>
                </a:solidFill>
                <a:latin typeface="Open Sans"/>
                <a:ea typeface="Open Sans"/>
                <a:cs typeface="Open Sans"/>
                <a:sym typeface="Open Sans"/>
              </a:rPr>
              <a:t>rendements (tonnes produites par hectare) pourraient être améliorés de 50 à 110 % grâce à une meilleure utilisation des intrants et à la mécanisation.</a:t>
            </a:r>
            <a:endParaRPr/>
          </a:p>
          <a:p>
            <a:pPr marL="285750" marR="0" lvl="0" indent="-285750" algn="l" rtl="0">
              <a:spcBef>
                <a:spcPts val="18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Les </a:t>
            </a:r>
            <a:r>
              <a:rPr lang="en-US" sz="2000" b="1">
                <a:solidFill>
                  <a:schemeClr val="dk1"/>
                </a:solidFill>
                <a:latin typeface="Open Sans"/>
                <a:ea typeface="Open Sans"/>
                <a:cs typeface="Open Sans"/>
                <a:sym typeface="Open Sans"/>
              </a:rPr>
              <a:t>améliorations de la productivité </a:t>
            </a:r>
            <a:r>
              <a:rPr lang="en-US" sz="2000">
                <a:solidFill>
                  <a:schemeClr val="dk1"/>
                </a:solidFill>
                <a:latin typeface="Open Sans"/>
                <a:ea typeface="Open Sans"/>
                <a:cs typeface="Open Sans"/>
                <a:sym typeface="Open Sans"/>
              </a:rPr>
              <a:t>limiteraient le besoin de terres cultivées supplémentaires, mais nécessitent des intrants additionnels sous forme d'énergie, d'eau, de pesticides et d'engrais.</a:t>
            </a:r>
            <a:endParaRPr/>
          </a:p>
          <a:p>
            <a:pPr marL="285750" marR="0" lvl="0" indent="-285750" algn="l" rtl="0">
              <a:spcBef>
                <a:spcPts val="1800"/>
              </a:spcBef>
              <a:spcAft>
                <a:spcPts val="0"/>
              </a:spcAft>
              <a:buClr>
                <a:schemeClr val="dk1"/>
              </a:buClr>
              <a:buSzPts val="2000"/>
              <a:buFont typeface="Arial"/>
              <a:buChar char="•"/>
            </a:pPr>
            <a:r>
              <a:rPr lang="en-US" sz="2000" b="1">
                <a:solidFill>
                  <a:schemeClr val="dk1"/>
                </a:solidFill>
                <a:latin typeface="Open Sans"/>
                <a:ea typeface="Open Sans"/>
                <a:cs typeface="Open Sans"/>
                <a:sym typeface="Open Sans"/>
              </a:rPr>
              <a:t>Nécessite une augmentation substantielle des investissements et des intrants. </a:t>
            </a:r>
            <a:r>
              <a:rPr lang="en-US" sz="2000">
                <a:solidFill>
                  <a:schemeClr val="dk1"/>
                </a:solidFill>
                <a:latin typeface="Open Sans"/>
                <a:ea typeface="Open Sans"/>
                <a:cs typeface="Open Sans"/>
                <a:sym typeface="Open Sans"/>
              </a:rPr>
              <a:t>L'investissement annuel devrait être 2 à 3 fois supérieur à la moyenne actuelle.  </a:t>
            </a:r>
            <a:endParaRPr sz="2000">
              <a:solidFill>
                <a:schemeClr val="dk1"/>
              </a:solidFill>
              <a:latin typeface="Open Sans"/>
              <a:ea typeface="Open Sans"/>
              <a:cs typeface="Open Sans"/>
              <a:sym typeface="Open Sans"/>
            </a:endParaRPr>
          </a:p>
        </p:txBody>
      </p:sp>
      <p:sp>
        <p:nvSpPr>
          <p:cNvPr id="418" name="Google Shape;418;p18"/>
          <p:cNvSpPr txBox="1"/>
          <p:nvPr/>
        </p:nvSpPr>
        <p:spPr>
          <a:xfrm>
            <a:off x="663575" y="720875"/>
            <a:ext cx="8441400" cy="13257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b="0" i="0">
                <a:solidFill>
                  <a:schemeClr val="dk1"/>
                </a:solidFill>
                <a:latin typeface="Open Sans"/>
                <a:ea typeface="Open Sans"/>
                <a:cs typeface="Open Sans"/>
                <a:sym typeface="Open Sans"/>
              </a:rPr>
              <a:t>6.3. Exemple CLEWs-Éthiopie - partie II</a:t>
            </a:r>
            <a:endParaRPr/>
          </a:p>
        </p:txBody>
      </p:sp>
      <p:sp>
        <p:nvSpPr>
          <p:cNvPr id="419" name="Google Shape;419;p18"/>
          <p:cNvSpPr txBox="1">
            <a:spLocks noGrp="1"/>
          </p:cNvSpPr>
          <p:nvPr>
            <p:ph type="sldNum" idx="12"/>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latin typeface="Open Sans"/>
                <a:ea typeface="Open Sans"/>
                <a:cs typeface="Open Sans"/>
                <a:sym typeface="Open Sans"/>
              </a:rPr>
              <a:t>18</a:t>
            </a:fld>
            <a:endParaRPr>
              <a:latin typeface="Open Sans"/>
              <a:ea typeface="Open Sans"/>
              <a:cs typeface="Open Sans"/>
              <a:sym typeface="Open Sans"/>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19"/>
          <p:cNvSpPr txBox="1">
            <a:spLocks noGrp="1"/>
          </p:cNvSpPr>
          <p:nvPr>
            <p:ph type="title"/>
          </p:nvPr>
        </p:nvSpPr>
        <p:spPr>
          <a:xfrm>
            <a:off x="663575" y="387625"/>
            <a:ext cx="9081900" cy="13257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Open Sans"/>
              <a:buNone/>
            </a:pPr>
            <a:r>
              <a:rPr lang="en-US">
                <a:latin typeface="Open Sans"/>
                <a:ea typeface="Open Sans"/>
                <a:cs typeface="Open Sans"/>
                <a:sym typeface="Open Sans"/>
              </a:rPr>
              <a:t>6.4. Modélisation de l'utilisation des sols dans OSeMOSYS </a:t>
            </a:r>
            <a:br>
              <a:rPr lang="en-US">
                <a:latin typeface="Open Sans"/>
                <a:ea typeface="Open Sans"/>
                <a:cs typeface="Open Sans"/>
                <a:sym typeface="Open Sans"/>
              </a:rPr>
            </a:br>
            <a:endParaRPr>
              <a:latin typeface="Open Sans"/>
              <a:ea typeface="Open Sans"/>
              <a:cs typeface="Open Sans"/>
              <a:sym typeface="Open Sans"/>
            </a:endParaRPr>
          </a:p>
        </p:txBody>
      </p:sp>
      <p:grpSp>
        <p:nvGrpSpPr>
          <p:cNvPr id="426" name="Google Shape;426;p19"/>
          <p:cNvGrpSpPr/>
          <p:nvPr/>
        </p:nvGrpSpPr>
        <p:grpSpPr>
          <a:xfrm>
            <a:off x="1403545" y="1101150"/>
            <a:ext cx="10078018" cy="5353280"/>
            <a:chOff x="1403545" y="1101150"/>
            <a:chExt cx="10078018" cy="5353280"/>
          </a:xfrm>
        </p:grpSpPr>
        <p:pic>
          <p:nvPicPr>
            <p:cNvPr id="427" name="Google Shape;427;p19"/>
            <p:cNvPicPr preferRelativeResize="0"/>
            <p:nvPr/>
          </p:nvPicPr>
          <p:blipFill rotWithShape="1">
            <a:blip r:embed="rId3">
              <a:alphaModFix/>
            </a:blip>
            <a:srcRect t="7557" r="59008" b="4476"/>
            <a:stretch/>
          </p:blipFill>
          <p:spPr>
            <a:xfrm>
              <a:off x="1539863" y="1410440"/>
              <a:ext cx="4161027" cy="4924767"/>
            </a:xfrm>
            <a:prstGeom prst="rect">
              <a:avLst/>
            </a:prstGeom>
            <a:noFill/>
            <a:ln>
              <a:noFill/>
            </a:ln>
          </p:spPr>
        </p:pic>
        <p:sp>
          <p:nvSpPr>
            <p:cNvPr id="428" name="Google Shape;428;p19"/>
            <p:cNvSpPr txBox="1"/>
            <p:nvPr/>
          </p:nvSpPr>
          <p:spPr>
            <a:xfrm>
              <a:off x="3953425" y="1101150"/>
              <a:ext cx="2143800" cy="323100"/>
            </a:xfrm>
            <a:prstGeom prst="rect">
              <a:avLst/>
            </a:prstGeom>
            <a:no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1">
                  <a:solidFill>
                    <a:schemeClr val="dk1"/>
                  </a:solidFill>
                  <a:latin typeface="Open Sans"/>
                  <a:ea typeface="Open Sans"/>
                  <a:cs typeface="Open Sans"/>
                  <a:sym typeface="Open Sans"/>
                </a:rPr>
                <a:t>Occupation des sols</a:t>
              </a:r>
              <a:endParaRPr sz="1300"/>
            </a:p>
          </p:txBody>
        </p:sp>
        <p:sp>
          <p:nvSpPr>
            <p:cNvPr id="429" name="Google Shape;429;p19"/>
            <p:cNvSpPr txBox="1"/>
            <p:nvPr/>
          </p:nvSpPr>
          <p:spPr>
            <a:xfrm>
              <a:off x="1403545" y="2263126"/>
              <a:ext cx="1499400" cy="554100"/>
            </a:xfrm>
            <a:prstGeom prst="rect">
              <a:avLst/>
            </a:prstGeom>
            <a:no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1">
                  <a:solidFill>
                    <a:schemeClr val="dk1"/>
                  </a:solidFill>
                  <a:latin typeface="Open Sans"/>
                  <a:ea typeface="Open Sans"/>
                  <a:cs typeface="Open Sans"/>
                  <a:sym typeface="Open Sans"/>
                </a:rPr>
                <a:t>Total des terres</a:t>
              </a:r>
              <a:endParaRPr sz="1300"/>
            </a:p>
          </p:txBody>
        </p:sp>
        <p:cxnSp>
          <p:nvCxnSpPr>
            <p:cNvPr id="430" name="Google Shape;430;p19"/>
            <p:cNvCxnSpPr>
              <a:stCxn id="429" idx="2"/>
            </p:cNvCxnSpPr>
            <p:nvPr/>
          </p:nvCxnSpPr>
          <p:spPr>
            <a:xfrm flipH="1">
              <a:off x="2152045" y="2817226"/>
              <a:ext cx="1200" cy="1039200"/>
            </a:xfrm>
            <a:prstGeom prst="straightConnector1">
              <a:avLst/>
            </a:prstGeom>
            <a:noFill/>
            <a:ln w="28575" cap="flat" cmpd="sng">
              <a:solidFill>
                <a:srgbClr val="595959"/>
              </a:solidFill>
              <a:prstDash val="solid"/>
              <a:miter lim="800000"/>
              <a:headEnd type="none" w="sm" len="sm"/>
              <a:tailEnd type="triangle" w="med" len="med"/>
            </a:ln>
          </p:spPr>
        </p:cxnSp>
        <p:sp>
          <p:nvSpPr>
            <p:cNvPr id="431" name="Google Shape;431;p19"/>
            <p:cNvSpPr txBox="1"/>
            <p:nvPr/>
          </p:nvSpPr>
          <p:spPr>
            <a:xfrm>
              <a:off x="4247066" y="1555240"/>
              <a:ext cx="1110818" cy="4801314"/>
            </a:xfrm>
            <a:prstGeom prst="rect">
              <a:avLst/>
            </a:prstGeom>
            <a:solidFill>
              <a:srgbClr val="008A3E"/>
            </a:solidFill>
            <a:ln w="9525" cap="flat" cmpd="sng">
              <a:solidFill>
                <a:srgbClr val="008A3E"/>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b="1">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b="1">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b="1">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b="1">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b="1">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b="1">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b="1">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b="1">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b="1">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b="1">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b="1">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b="1">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b="1">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b="1">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b="1">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b="1">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b="1">
                <a:solidFill>
                  <a:srgbClr val="C00000"/>
                </a:solidFill>
                <a:latin typeface="Open Sans"/>
                <a:ea typeface="Open Sans"/>
                <a:cs typeface="Open Sans"/>
                <a:sym typeface="Open Sans"/>
              </a:endParaRPr>
            </a:p>
          </p:txBody>
        </p:sp>
        <p:sp>
          <p:nvSpPr>
            <p:cNvPr id="432" name="Google Shape;432;p19"/>
            <p:cNvSpPr txBox="1"/>
            <p:nvPr/>
          </p:nvSpPr>
          <p:spPr>
            <a:xfrm>
              <a:off x="5304383" y="1961538"/>
              <a:ext cx="101229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Open Sans"/>
                  <a:ea typeface="Open Sans"/>
                  <a:cs typeface="Open Sans"/>
                  <a:sym typeface="Open Sans"/>
                </a:rPr>
                <a:t>Terres cultivées</a:t>
              </a:r>
              <a:endParaRPr/>
            </a:p>
          </p:txBody>
        </p:sp>
        <p:sp>
          <p:nvSpPr>
            <p:cNvPr id="433" name="Google Shape;433;p19"/>
            <p:cNvSpPr txBox="1"/>
            <p:nvPr/>
          </p:nvSpPr>
          <p:spPr>
            <a:xfrm>
              <a:off x="5313960" y="2603218"/>
              <a:ext cx="112431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Open Sans"/>
                  <a:ea typeface="Open Sans"/>
                  <a:cs typeface="Open Sans"/>
                  <a:sym typeface="Open Sans"/>
                </a:rPr>
                <a:t>Terre stérile</a:t>
              </a:r>
              <a:endParaRPr/>
            </a:p>
          </p:txBody>
        </p:sp>
        <p:sp>
          <p:nvSpPr>
            <p:cNvPr id="434" name="Google Shape;434;p19"/>
            <p:cNvSpPr txBox="1"/>
            <p:nvPr/>
          </p:nvSpPr>
          <p:spPr>
            <a:xfrm>
              <a:off x="5304384" y="3525030"/>
              <a:ext cx="101229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Open Sans"/>
                  <a:ea typeface="Open Sans"/>
                  <a:cs typeface="Open Sans"/>
                  <a:sym typeface="Open Sans"/>
                </a:rPr>
                <a:t>Forêts</a:t>
              </a:r>
              <a:endParaRPr/>
            </a:p>
          </p:txBody>
        </p:sp>
        <p:sp>
          <p:nvSpPr>
            <p:cNvPr id="435" name="Google Shape;435;p19"/>
            <p:cNvSpPr txBox="1"/>
            <p:nvPr/>
          </p:nvSpPr>
          <p:spPr>
            <a:xfrm>
              <a:off x="5308259" y="4103771"/>
              <a:ext cx="124970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Open Sans"/>
                  <a:ea typeface="Open Sans"/>
                  <a:cs typeface="Open Sans"/>
                  <a:sym typeface="Open Sans"/>
                </a:rPr>
                <a:t>Pâturages / prairies</a:t>
              </a:r>
              <a:endParaRPr/>
            </a:p>
          </p:txBody>
        </p:sp>
        <p:sp>
          <p:nvSpPr>
            <p:cNvPr id="436" name="Google Shape;436;p19"/>
            <p:cNvSpPr txBox="1"/>
            <p:nvPr/>
          </p:nvSpPr>
          <p:spPr>
            <a:xfrm>
              <a:off x="5305963" y="4878503"/>
              <a:ext cx="118005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Open Sans"/>
                  <a:ea typeface="Open Sans"/>
                  <a:cs typeface="Open Sans"/>
                  <a:sym typeface="Open Sans"/>
                </a:rPr>
                <a:t>Terrains bâtis</a:t>
              </a:r>
              <a:endParaRPr/>
            </a:p>
          </p:txBody>
        </p:sp>
        <p:sp>
          <p:nvSpPr>
            <p:cNvPr id="437" name="Google Shape;437;p19"/>
            <p:cNvSpPr txBox="1"/>
            <p:nvPr/>
          </p:nvSpPr>
          <p:spPr>
            <a:xfrm>
              <a:off x="5305963" y="5644869"/>
              <a:ext cx="116874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Open Sans"/>
                  <a:ea typeface="Open Sans"/>
                  <a:cs typeface="Open Sans"/>
                  <a:sym typeface="Open Sans"/>
                </a:rPr>
                <a:t>Plans d'eau</a:t>
              </a:r>
              <a:endParaRPr/>
            </a:p>
          </p:txBody>
        </p:sp>
        <p:sp>
          <p:nvSpPr>
            <p:cNvPr id="438" name="Google Shape;438;p19"/>
            <p:cNvSpPr txBox="1"/>
            <p:nvPr/>
          </p:nvSpPr>
          <p:spPr>
            <a:xfrm>
              <a:off x="1449537" y="3640990"/>
              <a:ext cx="1445793" cy="646331"/>
            </a:xfrm>
            <a:prstGeom prst="rect">
              <a:avLst/>
            </a:prstGeom>
            <a:solidFill>
              <a:srgbClr val="008A3E"/>
            </a:solidFill>
            <a:ln w="9525" cap="flat" cmpd="sng">
              <a:solidFill>
                <a:srgbClr val="008A3E"/>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b="1">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b="1">
                <a:solidFill>
                  <a:srgbClr val="C00000"/>
                </a:solidFill>
                <a:latin typeface="Open Sans"/>
                <a:ea typeface="Open Sans"/>
                <a:cs typeface="Open Sans"/>
                <a:sym typeface="Open Sans"/>
              </a:endParaRPr>
            </a:p>
          </p:txBody>
        </p:sp>
        <p:sp>
          <p:nvSpPr>
            <p:cNvPr id="439" name="Google Shape;439;p19"/>
            <p:cNvSpPr/>
            <p:nvPr/>
          </p:nvSpPr>
          <p:spPr>
            <a:xfrm>
              <a:off x="4425132" y="1986312"/>
              <a:ext cx="771525" cy="338554"/>
            </a:xfrm>
            <a:prstGeom prst="rect">
              <a:avLst/>
            </a:prstGeom>
            <a:solidFill>
              <a:schemeClr val="lt1"/>
            </a:solid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dk1"/>
                  </a:solidFill>
                  <a:latin typeface="Open Sans"/>
                  <a:ea typeface="Open Sans"/>
                  <a:cs typeface="Open Sans"/>
                  <a:sym typeface="Open Sans"/>
                </a:rPr>
                <a:t>% de X</a:t>
              </a:r>
              <a:endParaRPr sz="1400" b="1">
                <a:solidFill>
                  <a:schemeClr val="dk1"/>
                </a:solidFill>
                <a:latin typeface="Open Sans"/>
                <a:ea typeface="Open Sans"/>
                <a:cs typeface="Open Sans"/>
                <a:sym typeface="Open Sans"/>
              </a:endParaRPr>
            </a:p>
          </p:txBody>
        </p:sp>
        <p:grpSp>
          <p:nvGrpSpPr>
            <p:cNvPr id="440" name="Google Shape;440;p19"/>
            <p:cNvGrpSpPr/>
            <p:nvPr/>
          </p:nvGrpSpPr>
          <p:grpSpPr>
            <a:xfrm>
              <a:off x="7046494" y="5160510"/>
              <a:ext cx="2012252" cy="1293920"/>
              <a:chOff x="6608702" y="5260894"/>
              <a:chExt cx="4024502" cy="1293920"/>
            </a:xfrm>
          </p:grpSpPr>
          <p:sp>
            <p:nvSpPr>
              <p:cNvPr id="441" name="Google Shape;441;p19"/>
              <p:cNvSpPr txBox="1"/>
              <p:nvPr/>
            </p:nvSpPr>
            <p:spPr>
              <a:xfrm>
                <a:off x="6608704" y="5600514"/>
                <a:ext cx="4024500" cy="954300"/>
              </a:xfrm>
              <a:prstGeom prst="rect">
                <a:avLst/>
              </a:prstGeom>
              <a:no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a:solidFill>
                      <a:schemeClr val="dk1"/>
                    </a:solidFill>
                    <a:latin typeface="Open Sans"/>
                    <a:ea typeface="Open Sans"/>
                    <a:cs typeface="Open Sans"/>
                    <a:sym typeface="Open Sans"/>
                  </a:rPr>
                  <a:t>Résidentiel, industriel, commercial, transport</a:t>
                </a:r>
                <a:endParaRPr/>
              </a:p>
            </p:txBody>
          </p:sp>
          <p:sp>
            <p:nvSpPr>
              <p:cNvPr id="442" name="Google Shape;442;p19"/>
              <p:cNvSpPr txBox="1"/>
              <p:nvPr/>
            </p:nvSpPr>
            <p:spPr>
              <a:xfrm>
                <a:off x="6608702" y="5260894"/>
                <a:ext cx="4024365" cy="338554"/>
              </a:xfrm>
              <a:prstGeom prst="rect">
                <a:avLst/>
              </a:prstGeom>
              <a:no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a:ea typeface="Open Sans"/>
                    <a:cs typeface="Open Sans"/>
                    <a:sym typeface="Open Sans"/>
                  </a:rPr>
                  <a:t>Production</a:t>
                </a:r>
                <a:endParaRPr sz="1100" b="1">
                  <a:solidFill>
                    <a:schemeClr val="dk1"/>
                  </a:solidFill>
                  <a:latin typeface="Open Sans"/>
                  <a:ea typeface="Open Sans"/>
                  <a:cs typeface="Open Sans"/>
                  <a:sym typeface="Open Sans"/>
                </a:endParaRPr>
              </a:p>
            </p:txBody>
          </p:sp>
        </p:grpSp>
        <p:grpSp>
          <p:nvGrpSpPr>
            <p:cNvPr id="443" name="Google Shape;443;p19"/>
            <p:cNvGrpSpPr/>
            <p:nvPr/>
          </p:nvGrpSpPr>
          <p:grpSpPr>
            <a:xfrm>
              <a:off x="7050873" y="1395619"/>
              <a:ext cx="2013808" cy="1288491"/>
              <a:chOff x="8859003" y="677857"/>
              <a:chExt cx="2230842" cy="1288491"/>
            </a:xfrm>
          </p:grpSpPr>
          <p:sp>
            <p:nvSpPr>
              <p:cNvPr id="444" name="Google Shape;444;p19"/>
              <p:cNvSpPr txBox="1"/>
              <p:nvPr/>
            </p:nvSpPr>
            <p:spPr>
              <a:xfrm>
                <a:off x="8859003" y="677857"/>
                <a:ext cx="2230841" cy="338554"/>
              </a:xfrm>
              <a:prstGeom prst="rect">
                <a:avLst/>
              </a:prstGeom>
              <a:no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a:ea typeface="Open Sans"/>
                    <a:cs typeface="Open Sans"/>
                    <a:sym typeface="Open Sans"/>
                  </a:rPr>
                  <a:t>Production</a:t>
                </a:r>
                <a:endParaRPr sz="1600" b="1">
                  <a:solidFill>
                    <a:schemeClr val="dk1"/>
                  </a:solidFill>
                  <a:latin typeface="Open Sans"/>
                  <a:ea typeface="Open Sans"/>
                  <a:cs typeface="Open Sans"/>
                  <a:sym typeface="Open Sans"/>
                </a:endParaRPr>
              </a:p>
            </p:txBody>
          </p:sp>
          <p:sp>
            <p:nvSpPr>
              <p:cNvPr id="445" name="Google Shape;445;p19"/>
              <p:cNvSpPr txBox="1"/>
              <p:nvPr/>
            </p:nvSpPr>
            <p:spPr>
              <a:xfrm flipH="1">
                <a:off x="8859004" y="1012241"/>
                <a:ext cx="2230841" cy="954107"/>
              </a:xfrm>
              <a:prstGeom prst="rect">
                <a:avLst/>
              </a:prstGeom>
              <a:no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Open Sans"/>
                    <a:ea typeface="Open Sans"/>
                    <a:cs typeface="Open Sans"/>
                    <a:sym typeface="Open Sans"/>
                  </a:rPr>
                  <a:t>Maïs Bananes</a:t>
                </a:r>
                <a:endParaRPr/>
              </a:p>
              <a:p>
                <a:pPr marL="0" marR="0" lvl="0" indent="0" algn="l" rtl="0">
                  <a:spcBef>
                    <a:spcPts val="0"/>
                  </a:spcBef>
                  <a:spcAft>
                    <a:spcPts val="0"/>
                  </a:spcAft>
                  <a:buNone/>
                </a:pPr>
                <a:r>
                  <a:rPr lang="en-US" sz="1400">
                    <a:solidFill>
                      <a:schemeClr val="dk1"/>
                    </a:solidFill>
                    <a:latin typeface="Open Sans"/>
                    <a:ea typeface="Open Sans"/>
                    <a:cs typeface="Open Sans"/>
                    <a:sym typeface="Open Sans"/>
                  </a:rPr>
                  <a:t>Riz Canne à sucre</a:t>
                </a:r>
                <a:endParaRPr/>
              </a:p>
              <a:p>
                <a:pPr marL="0" marR="0" lvl="0" indent="0" algn="l" rtl="0">
                  <a:spcBef>
                    <a:spcPts val="0"/>
                  </a:spcBef>
                  <a:spcAft>
                    <a:spcPts val="0"/>
                  </a:spcAft>
                  <a:buNone/>
                </a:pPr>
                <a:r>
                  <a:rPr lang="en-US" sz="1400">
                    <a:solidFill>
                      <a:schemeClr val="dk1"/>
                    </a:solidFill>
                    <a:latin typeface="Open Sans"/>
                    <a:ea typeface="Open Sans"/>
                    <a:cs typeface="Open Sans"/>
                    <a:sym typeface="Open Sans"/>
                  </a:rPr>
                  <a:t>Café</a:t>
                </a:r>
                <a:endParaRPr sz="1400">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400">
                    <a:solidFill>
                      <a:schemeClr val="dk1"/>
                    </a:solidFill>
                    <a:latin typeface="Open Sans"/>
                    <a:ea typeface="Open Sans"/>
                    <a:cs typeface="Open Sans"/>
                    <a:sym typeface="Open Sans"/>
                  </a:rPr>
                  <a:t>Autres cultures</a:t>
                </a:r>
                <a:endParaRPr sz="1400">
                  <a:solidFill>
                    <a:schemeClr val="dk1"/>
                  </a:solidFill>
                  <a:latin typeface="Open Sans"/>
                  <a:ea typeface="Open Sans"/>
                  <a:cs typeface="Open Sans"/>
                  <a:sym typeface="Open Sans"/>
                </a:endParaRPr>
              </a:p>
            </p:txBody>
          </p:sp>
        </p:grpSp>
        <p:pic>
          <p:nvPicPr>
            <p:cNvPr id="446" name="Google Shape;446;p19"/>
            <p:cNvPicPr preferRelativeResize="0"/>
            <p:nvPr/>
          </p:nvPicPr>
          <p:blipFill rotWithShape="1">
            <a:blip r:embed="rId3">
              <a:alphaModFix/>
            </a:blip>
            <a:srcRect l="48871" t="815" r="29726" b="92587"/>
            <a:stretch/>
          </p:blipFill>
          <p:spPr>
            <a:xfrm>
              <a:off x="9083731" y="1808460"/>
              <a:ext cx="2397832" cy="369332"/>
            </a:xfrm>
            <a:prstGeom prst="rect">
              <a:avLst/>
            </a:prstGeom>
            <a:noFill/>
            <a:ln>
              <a:noFill/>
            </a:ln>
          </p:spPr>
        </p:pic>
        <p:sp>
          <p:nvSpPr>
            <p:cNvPr id="447" name="Google Shape;447;p19"/>
            <p:cNvSpPr txBox="1"/>
            <p:nvPr/>
          </p:nvSpPr>
          <p:spPr>
            <a:xfrm flipH="1">
              <a:off x="7065193" y="3246966"/>
              <a:ext cx="1999486" cy="584775"/>
            </a:xfrm>
            <a:prstGeom prst="rect">
              <a:avLst/>
            </a:prstGeom>
            <a:no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Open Sans"/>
                  <a:ea typeface="Open Sans"/>
                  <a:cs typeface="Open Sans"/>
                  <a:sym typeface="Open Sans"/>
                </a:rPr>
                <a:t>Bois et autres produits forestiers</a:t>
              </a:r>
              <a:endParaRPr sz="1600">
                <a:solidFill>
                  <a:schemeClr val="dk1"/>
                </a:solidFill>
                <a:latin typeface="Open Sans"/>
                <a:ea typeface="Open Sans"/>
                <a:cs typeface="Open Sans"/>
                <a:sym typeface="Open Sans"/>
              </a:endParaRPr>
            </a:p>
          </p:txBody>
        </p:sp>
        <p:pic>
          <p:nvPicPr>
            <p:cNvPr id="448" name="Google Shape;448;p19"/>
            <p:cNvPicPr preferRelativeResize="0"/>
            <p:nvPr/>
          </p:nvPicPr>
          <p:blipFill rotWithShape="1">
            <a:blip r:embed="rId3">
              <a:alphaModFix/>
            </a:blip>
            <a:srcRect l="53648" t="48512" r="37605" b="46016"/>
            <a:stretch/>
          </p:blipFill>
          <p:spPr>
            <a:xfrm>
              <a:off x="9083731" y="4475140"/>
              <a:ext cx="913677" cy="306281"/>
            </a:xfrm>
            <a:prstGeom prst="rect">
              <a:avLst/>
            </a:prstGeom>
            <a:noFill/>
            <a:ln>
              <a:noFill/>
            </a:ln>
          </p:spPr>
        </p:pic>
        <p:pic>
          <p:nvPicPr>
            <p:cNvPr id="449" name="Google Shape;449;p19"/>
            <p:cNvPicPr preferRelativeResize="0"/>
            <p:nvPr/>
          </p:nvPicPr>
          <p:blipFill rotWithShape="1">
            <a:blip r:embed="rId3">
              <a:alphaModFix/>
            </a:blip>
            <a:srcRect l="79080" t="64517" r="3804" b="30828"/>
            <a:stretch/>
          </p:blipFill>
          <p:spPr>
            <a:xfrm>
              <a:off x="9134672" y="5678686"/>
              <a:ext cx="1882858" cy="306281"/>
            </a:xfrm>
            <a:prstGeom prst="rect">
              <a:avLst/>
            </a:prstGeom>
            <a:noFill/>
            <a:ln>
              <a:noFill/>
            </a:ln>
          </p:spPr>
        </p:pic>
        <p:pic>
          <p:nvPicPr>
            <p:cNvPr id="450" name="Google Shape;450;p19"/>
            <p:cNvPicPr preferRelativeResize="0"/>
            <p:nvPr/>
          </p:nvPicPr>
          <p:blipFill rotWithShape="1">
            <a:blip r:embed="rId3">
              <a:alphaModFix/>
            </a:blip>
            <a:srcRect l="55894" t="37426" r="39290" b="56149"/>
            <a:stretch/>
          </p:blipFill>
          <p:spPr>
            <a:xfrm>
              <a:off x="9083731" y="3269436"/>
              <a:ext cx="488819" cy="359706"/>
            </a:xfrm>
            <a:prstGeom prst="rect">
              <a:avLst/>
            </a:prstGeom>
            <a:noFill/>
            <a:ln>
              <a:noFill/>
            </a:ln>
          </p:spPr>
        </p:pic>
        <p:cxnSp>
          <p:nvCxnSpPr>
            <p:cNvPr id="451" name="Google Shape;451;p19"/>
            <p:cNvCxnSpPr/>
            <p:nvPr/>
          </p:nvCxnSpPr>
          <p:spPr>
            <a:xfrm>
              <a:off x="6316677" y="2130815"/>
              <a:ext cx="572324" cy="0"/>
            </a:xfrm>
            <a:prstGeom prst="straightConnector1">
              <a:avLst/>
            </a:prstGeom>
            <a:noFill/>
            <a:ln w="57150" cap="flat" cmpd="sng">
              <a:solidFill>
                <a:srgbClr val="008A3E"/>
              </a:solidFill>
              <a:prstDash val="solid"/>
              <a:miter lim="800000"/>
              <a:headEnd type="none" w="sm" len="sm"/>
              <a:tailEnd type="triangle" w="med" len="med"/>
            </a:ln>
          </p:spPr>
        </p:cxnSp>
        <p:cxnSp>
          <p:nvCxnSpPr>
            <p:cNvPr id="452" name="Google Shape;452;p19"/>
            <p:cNvCxnSpPr/>
            <p:nvPr/>
          </p:nvCxnSpPr>
          <p:spPr>
            <a:xfrm rot="10800000" flipH="1">
              <a:off x="6257284" y="3693187"/>
              <a:ext cx="631717" cy="4530"/>
            </a:xfrm>
            <a:prstGeom prst="straightConnector1">
              <a:avLst/>
            </a:prstGeom>
            <a:noFill/>
            <a:ln w="57150" cap="flat" cmpd="sng">
              <a:solidFill>
                <a:srgbClr val="008A3E"/>
              </a:solidFill>
              <a:prstDash val="solid"/>
              <a:miter lim="800000"/>
              <a:headEnd type="none" w="sm" len="sm"/>
              <a:tailEnd type="triangle" w="med" len="med"/>
            </a:ln>
          </p:spPr>
        </p:cxnSp>
        <p:sp>
          <p:nvSpPr>
            <p:cNvPr id="453" name="Google Shape;453;p19"/>
            <p:cNvSpPr txBox="1"/>
            <p:nvPr/>
          </p:nvSpPr>
          <p:spPr>
            <a:xfrm>
              <a:off x="7062192" y="2910936"/>
              <a:ext cx="1999486" cy="338554"/>
            </a:xfrm>
            <a:prstGeom prst="rect">
              <a:avLst/>
            </a:prstGeom>
            <a:no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a:ea typeface="Open Sans"/>
                  <a:cs typeface="Open Sans"/>
                  <a:sym typeface="Open Sans"/>
                </a:rPr>
                <a:t>Production</a:t>
              </a:r>
              <a:endParaRPr sz="1600" b="1">
                <a:solidFill>
                  <a:schemeClr val="dk1"/>
                </a:solidFill>
                <a:latin typeface="Open Sans"/>
                <a:ea typeface="Open Sans"/>
                <a:cs typeface="Open Sans"/>
                <a:sym typeface="Open Sans"/>
              </a:endParaRPr>
            </a:p>
          </p:txBody>
        </p:sp>
        <p:sp>
          <p:nvSpPr>
            <p:cNvPr id="454" name="Google Shape;454;p19"/>
            <p:cNvSpPr txBox="1"/>
            <p:nvPr/>
          </p:nvSpPr>
          <p:spPr>
            <a:xfrm flipH="1">
              <a:off x="7062193" y="4332400"/>
              <a:ext cx="1996484" cy="584775"/>
            </a:xfrm>
            <a:prstGeom prst="rect">
              <a:avLst/>
            </a:prstGeom>
            <a:no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Open Sans"/>
                  <a:ea typeface="Open Sans"/>
                  <a:cs typeface="Open Sans"/>
                  <a:sym typeface="Open Sans"/>
                </a:rPr>
                <a:t>Viande</a:t>
              </a:r>
              <a:endParaRPr/>
            </a:p>
            <a:p>
              <a:pPr marL="0" marR="0" lvl="0" indent="0" algn="ctr" rtl="0">
                <a:spcBef>
                  <a:spcPts val="0"/>
                </a:spcBef>
                <a:spcAft>
                  <a:spcPts val="0"/>
                </a:spcAft>
                <a:buNone/>
              </a:pPr>
              <a:r>
                <a:rPr lang="en-US" sz="1600">
                  <a:solidFill>
                    <a:schemeClr val="dk1"/>
                  </a:solidFill>
                  <a:latin typeface="Open Sans"/>
                  <a:ea typeface="Open Sans"/>
                  <a:cs typeface="Open Sans"/>
                  <a:sym typeface="Open Sans"/>
                </a:rPr>
                <a:t>Produits laitiers</a:t>
              </a:r>
              <a:endParaRPr sz="1600">
                <a:solidFill>
                  <a:schemeClr val="dk1"/>
                </a:solidFill>
                <a:latin typeface="Open Sans"/>
                <a:ea typeface="Open Sans"/>
                <a:cs typeface="Open Sans"/>
                <a:sym typeface="Open Sans"/>
              </a:endParaRPr>
            </a:p>
          </p:txBody>
        </p:sp>
        <p:sp>
          <p:nvSpPr>
            <p:cNvPr id="455" name="Google Shape;455;p19"/>
            <p:cNvSpPr txBox="1"/>
            <p:nvPr/>
          </p:nvSpPr>
          <p:spPr>
            <a:xfrm>
              <a:off x="7059191" y="3996370"/>
              <a:ext cx="1999486" cy="338554"/>
            </a:xfrm>
            <a:prstGeom prst="rect">
              <a:avLst/>
            </a:prstGeom>
            <a:no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a:ea typeface="Open Sans"/>
                  <a:cs typeface="Open Sans"/>
                  <a:sym typeface="Open Sans"/>
                </a:rPr>
                <a:t>Production</a:t>
              </a:r>
              <a:endParaRPr sz="1600" b="1">
                <a:solidFill>
                  <a:schemeClr val="dk1"/>
                </a:solidFill>
                <a:latin typeface="Open Sans"/>
                <a:ea typeface="Open Sans"/>
                <a:cs typeface="Open Sans"/>
                <a:sym typeface="Open Sans"/>
              </a:endParaRPr>
            </a:p>
          </p:txBody>
        </p:sp>
        <p:cxnSp>
          <p:nvCxnSpPr>
            <p:cNvPr id="456" name="Google Shape;456;p19"/>
            <p:cNvCxnSpPr/>
            <p:nvPr/>
          </p:nvCxnSpPr>
          <p:spPr>
            <a:xfrm rot="10800000" flipH="1">
              <a:off x="6285859" y="4351125"/>
              <a:ext cx="631717" cy="4530"/>
            </a:xfrm>
            <a:prstGeom prst="straightConnector1">
              <a:avLst/>
            </a:prstGeom>
            <a:noFill/>
            <a:ln w="57150" cap="flat" cmpd="sng">
              <a:solidFill>
                <a:srgbClr val="008A3E"/>
              </a:solidFill>
              <a:prstDash val="solid"/>
              <a:miter lim="800000"/>
              <a:headEnd type="none" w="sm" len="sm"/>
              <a:tailEnd type="triangle" w="med" len="med"/>
            </a:ln>
          </p:spPr>
        </p:cxnSp>
        <p:cxnSp>
          <p:nvCxnSpPr>
            <p:cNvPr id="457" name="Google Shape;457;p19"/>
            <p:cNvCxnSpPr/>
            <p:nvPr/>
          </p:nvCxnSpPr>
          <p:spPr>
            <a:xfrm rot="10800000" flipH="1">
              <a:off x="6257284" y="5344921"/>
              <a:ext cx="631717" cy="4530"/>
            </a:xfrm>
            <a:prstGeom prst="straightConnector1">
              <a:avLst/>
            </a:prstGeom>
            <a:noFill/>
            <a:ln w="57150" cap="flat" cmpd="sng">
              <a:solidFill>
                <a:srgbClr val="008A3E"/>
              </a:solidFill>
              <a:prstDash val="solid"/>
              <a:miter lim="800000"/>
              <a:headEnd type="none" w="sm" len="sm"/>
              <a:tailEnd type="triangle" w="med" len="med"/>
            </a:ln>
          </p:spPr>
        </p:cxnSp>
        <p:pic>
          <p:nvPicPr>
            <p:cNvPr id="458" name="Google Shape;458;p19"/>
            <p:cNvPicPr preferRelativeResize="0"/>
            <p:nvPr/>
          </p:nvPicPr>
          <p:blipFill rotWithShape="1">
            <a:blip r:embed="rId3">
              <a:alphaModFix/>
            </a:blip>
            <a:srcRect l="55412" t="64517" r="30115" b="30828"/>
            <a:stretch/>
          </p:blipFill>
          <p:spPr>
            <a:xfrm>
              <a:off x="9172454" y="5361898"/>
              <a:ext cx="1729678" cy="306846"/>
            </a:xfrm>
            <a:prstGeom prst="rect">
              <a:avLst/>
            </a:prstGeom>
            <a:noFill/>
            <a:ln>
              <a:noFill/>
            </a:ln>
          </p:spPr>
        </p:pic>
        <p:sp>
          <p:nvSpPr>
            <p:cNvPr id="459" name="Google Shape;459;p19"/>
            <p:cNvSpPr/>
            <p:nvPr/>
          </p:nvSpPr>
          <p:spPr>
            <a:xfrm>
              <a:off x="1539863" y="3794878"/>
              <a:ext cx="1246969" cy="338554"/>
            </a:xfrm>
            <a:prstGeom prst="rect">
              <a:avLst/>
            </a:prstGeom>
            <a:solidFill>
              <a:schemeClr val="lt1"/>
            </a:solid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dk1"/>
                  </a:solidFill>
                  <a:latin typeface="Open Sans"/>
                  <a:ea typeface="Open Sans"/>
                  <a:cs typeface="Open Sans"/>
                  <a:sym typeface="Open Sans"/>
                </a:rPr>
                <a:t>X unités de terrain </a:t>
              </a:r>
              <a:endParaRPr sz="1200" b="1">
                <a:solidFill>
                  <a:schemeClr val="dk1"/>
                </a:solidFill>
                <a:latin typeface="Open Sans"/>
                <a:ea typeface="Open Sans"/>
                <a:cs typeface="Open Sans"/>
                <a:sym typeface="Open Sans"/>
              </a:endParaRPr>
            </a:p>
          </p:txBody>
        </p:sp>
        <p:sp>
          <p:nvSpPr>
            <p:cNvPr id="460" name="Google Shape;460;p19"/>
            <p:cNvSpPr/>
            <p:nvPr/>
          </p:nvSpPr>
          <p:spPr>
            <a:xfrm>
              <a:off x="4425132" y="2731331"/>
              <a:ext cx="771525" cy="338554"/>
            </a:xfrm>
            <a:prstGeom prst="rect">
              <a:avLst/>
            </a:prstGeom>
            <a:solidFill>
              <a:schemeClr val="lt1"/>
            </a:solid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dk1"/>
                  </a:solidFill>
                  <a:latin typeface="Open Sans"/>
                  <a:ea typeface="Open Sans"/>
                  <a:cs typeface="Open Sans"/>
                  <a:sym typeface="Open Sans"/>
                </a:rPr>
                <a:t>% de X</a:t>
              </a:r>
              <a:endParaRPr sz="1400" b="1">
                <a:solidFill>
                  <a:schemeClr val="dk1"/>
                </a:solidFill>
                <a:latin typeface="Open Sans"/>
                <a:ea typeface="Open Sans"/>
                <a:cs typeface="Open Sans"/>
                <a:sym typeface="Open Sans"/>
              </a:endParaRPr>
            </a:p>
          </p:txBody>
        </p:sp>
        <p:sp>
          <p:nvSpPr>
            <p:cNvPr id="461" name="Google Shape;461;p19"/>
            <p:cNvSpPr/>
            <p:nvPr/>
          </p:nvSpPr>
          <p:spPr>
            <a:xfrm>
              <a:off x="4425132" y="3521413"/>
              <a:ext cx="771525" cy="338554"/>
            </a:xfrm>
            <a:prstGeom prst="rect">
              <a:avLst/>
            </a:prstGeom>
            <a:solidFill>
              <a:schemeClr val="lt1"/>
            </a:solid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dk1"/>
                  </a:solidFill>
                  <a:latin typeface="Open Sans"/>
                  <a:ea typeface="Open Sans"/>
                  <a:cs typeface="Open Sans"/>
                  <a:sym typeface="Open Sans"/>
                </a:rPr>
                <a:t>% de X</a:t>
              </a:r>
              <a:endParaRPr sz="1400" b="1">
                <a:solidFill>
                  <a:schemeClr val="dk1"/>
                </a:solidFill>
                <a:latin typeface="Open Sans"/>
                <a:ea typeface="Open Sans"/>
                <a:cs typeface="Open Sans"/>
                <a:sym typeface="Open Sans"/>
              </a:endParaRPr>
            </a:p>
          </p:txBody>
        </p:sp>
        <p:sp>
          <p:nvSpPr>
            <p:cNvPr id="462" name="Google Shape;462;p19"/>
            <p:cNvSpPr/>
            <p:nvPr/>
          </p:nvSpPr>
          <p:spPr>
            <a:xfrm>
              <a:off x="4428135" y="4226881"/>
              <a:ext cx="771525" cy="338554"/>
            </a:xfrm>
            <a:prstGeom prst="rect">
              <a:avLst/>
            </a:prstGeom>
            <a:solidFill>
              <a:schemeClr val="lt1"/>
            </a:solid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dk1"/>
                  </a:solidFill>
                  <a:latin typeface="Open Sans"/>
                  <a:ea typeface="Open Sans"/>
                  <a:cs typeface="Open Sans"/>
                  <a:sym typeface="Open Sans"/>
                </a:rPr>
                <a:t>% de X</a:t>
              </a:r>
              <a:endParaRPr sz="1400" b="1">
                <a:solidFill>
                  <a:schemeClr val="dk1"/>
                </a:solidFill>
                <a:latin typeface="Open Sans"/>
                <a:ea typeface="Open Sans"/>
                <a:cs typeface="Open Sans"/>
                <a:sym typeface="Open Sans"/>
              </a:endParaRPr>
            </a:p>
          </p:txBody>
        </p:sp>
        <p:sp>
          <p:nvSpPr>
            <p:cNvPr id="463" name="Google Shape;463;p19"/>
            <p:cNvSpPr/>
            <p:nvPr/>
          </p:nvSpPr>
          <p:spPr>
            <a:xfrm>
              <a:off x="4428135" y="4998776"/>
              <a:ext cx="771525" cy="338554"/>
            </a:xfrm>
            <a:prstGeom prst="rect">
              <a:avLst/>
            </a:prstGeom>
            <a:solidFill>
              <a:schemeClr val="lt1"/>
            </a:solid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dk1"/>
                  </a:solidFill>
                  <a:latin typeface="Open Sans"/>
                  <a:ea typeface="Open Sans"/>
                  <a:cs typeface="Open Sans"/>
                  <a:sym typeface="Open Sans"/>
                </a:rPr>
                <a:t>% de X</a:t>
              </a:r>
              <a:endParaRPr sz="1400" b="1">
                <a:solidFill>
                  <a:schemeClr val="dk1"/>
                </a:solidFill>
                <a:latin typeface="Open Sans"/>
                <a:ea typeface="Open Sans"/>
                <a:cs typeface="Open Sans"/>
                <a:sym typeface="Open Sans"/>
              </a:endParaRPr>
            </a:p>
          </p:txBody>
        </p:sp>
        <p:sp>
          <p:nvSpPr>
            <p:cNvPr id="464" name="Google Shape;464;p19"/>
            <p:cNvSpPr/>
            <p:nvPr/>
          </p:nvSpPr>
          <p:spPr>
            <a:xfrm>
              <a:off x="4428135" y="5770671"/>
              <a:ext cx="771525" cy="338554"/>
            </a:xfrm>
            <a:prstGeom prst="rect">
              <a:avLst/>
            </a:prstGeom>
            <a:solidFill>
              <a:schemeClr val="lt1"/>
            </a:solid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dk1"/>
                  </a:solidFill>
                  <a:latin typeface="Open Sans"/>
                  <a:ea typeface="Open Sans"/>
                  <a:cs typeface="Open Sans"/>
                  <a:sym typeface="Open Sans"/>
                </a:rPr>
                <a:t>% de X</a:t>
              </a:r>
              <a:endParaRPr sz="1400" b="1">
                <a:solidFill>
                  <a:schemeClr val="dk1"/>
                </a:solidFill>
                <a:latin typeface="Open Sans"/>
                <a:ea typeface="Open Sans"/>
                <a:cs typeface="Open Sans"/>
                <a:sym typeface="Open Sans"/>
              </a:endParaRPr>
            </a:p>
          </p:txBody>
        </p:sp>
      </p:grpSp>
      <p:sp>
        <p:nvSpPr>
          <p:cNvPr id="465" name="Google Shape;465;p19"/>
          <p:cNvSpPr txBox="1">
            <a:spLocks noGrp="1"/>
          </p:cNvSpPr>
          <p:nvPr>
            <p:ph type="body" idx="2"/>
          </p:nvPr>
        </p:nvSpPr>
        <p:spPr>
          <a:xfrm>
            <a:off x="663575" y="1101150"/>
            <a:ext cx="3433200" cy="668700"/>
          </a:xfrm>
          <a:prstGeom prst="rect">
            <a:avLst/>
          </a:prstGeom>
          <a:noFill/>
          <a:ln>
            <a:noFill/>
          </a:ln>
        </p:spPr>
        <p:txBody>
          <a:bodyPr spcFirstLastPara="1" wrap="square" lIns="91425" tIns="45700" rIns="91425" bIns="45700" anchor="ctr" anchorCtr="0">
            <a:normAutofit fontScale="92500"/>
          </a:bodyPr>
          <a:lstStyle/>
          <a:p>
            <a:pPr marL="0" lvl="0" indent="0" algn="l" rtl="0">
              <a:lnSpc>
                <a:spcPct val="90000"/>
              </a:lnSpc>
              <a:spcBef>
                <a:spcPts val="0"/>
              </a:spcBef>
              <a:spcAft>
                <a:spcPts val="0"/>
              </a:spcAft>
              <a:buClr>
                <a:srgbClr val="9CC2E5"/>
              </a:buClr>
              <a:buSzPct val="100000"/>
              <a:buNone/>
            </a:pPr>
            <a:r>
              <a:rPr lang="en-US">
                <a:latin typeface="Open Sans"/>
                <a:ea typeface="Open Sans"/>
                <a:cs typeface="Open Sans"/>
                <a:sym typeface="Open Sans"/>
              </a:rPr>
              <a:t>Des utilisations multiples et concurrentes des terres</a:t>
            </a:r>
            <a:endParaRPr>
              <a:latin typeface="Open Sans"/>
              <a:ea typeface="Open Sans"/>
              <a:cs typeface="Open Sans"/>
              <a:sym typeface="Open Sans"/>
            </a:endParaRPr>
          </a:p>
        </p:txBody>
      </p:sp>
      <p:sp>
        <p:nvSpPr>
          <p:cNvPr id="466" name="Google Shape;466;p19"/>
          <p:cNvSpPr txBox="1">
            <a:spLocks noGrp="1"/>
          </p:cNvSpPr>
          <p:nvPr>
            <p:ph type="sldNum" idx="12"/>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latin typeface="Open Sans"/>
                <a:ea typeface="Open Sans"/>
                <a:cs typeface="Open Sans"/>
                <a:sym typeface="Open Sans"/>
              </a:rPr>
              <a:t>19</a:t>
            </a:fld>
            <a:endParaRPr>
              <a:latin typeface="Open Sans"/>
              <a:ea typeface="Open Sans"/>
              <a:cs typeface="Open Sans"/>
              <a:sym typeface="Open Sans"/>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
          <p:cNvSpPr txBox="1">
            <a:spLocks noGrp="1"/>
          </p:cNvSpPr>
          <p:nvPr>
            <p:ph type="sldNum" idx="12"/>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latin typeface="Open Sans"/>
                <a:ea typeface="Open Sans"/>
                <a:cs typeface="Open Sans"/>
                <a:sym typeface="Open Sans"/>
              </a:rPr>
              <a:t>2</a:t>
            </a:fld>
            <a:endParaRPr>
              <a:latin typeface="Open Sans"/>
              <a:ea typeface="Open Sans"/>
              <a:cs typeface="Open Sans"/>
              <a:sym typeface="Open Sans"/>
            </a:endParaRPr>
          </a:p>
        </p:txBody>
      </p:sp>
      <p:sp>
        <p:nvSpPr>
          <p:cNvPr id="206" name="Google Shape;206;p2"/>
          <p:cNvSpPr txBox="1"/>
          <p:nvPr/>
        </p:nvSpPr>
        <p:spPr>
          <a:xfrm>
            <a:off x="663575" y="676285"/>
            <a:ext cx="9780414"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000"/>
              <a:buFont typeface="Open Sans"/>
              <a:buNone/>
            </a:pPr>
            <a:r>
              <a:rPr lang="en-US" sz="4000" b="0" i="0" u="none" strike="noStrike" cap="none">
                <a:solidFill>
                  <a:schemeClr val="dk1"/>
                </a:solidFill>
                <a:latin typeface="Open Sans"/>
                <a:ea typeface="Open Sans"/>
                <a:cs typeface="Open Sans"/>
                <a:sym typeface="Open Sans"/>
              </a:rPr>
              <a:t>Résultats de l'apprentissage</a:t>
            </a:r>
            <a:endParaRPr sz="4400" b="0" i="0" u="none" strike="noStrike" cap="none">
              <a:solidFill>
                <a:schemeClr val="dk1"/>
              </a:solidFill>
              <a:latin typeface="Open Sans"/>
              <a:ea typeface="Open Sans"/>
              <a:cs typeface="Open Sans"/>
              <a:sym typeface="Open Sans"/>
            </a:endParaRPr>
          </a:p>
        </p:txBody>
      </p:sp>
      <p:sp>
        <p:nvSpPr>
          <p:cNvPr id="207" name="Google Shape;207;p2"/>
          <p:cNvSpPr txBox="1"/>
          <p:nvPr/>
        </p:nvSpPr>
        <p:spPr>
          <a:xfrm>
            <a:off x="663576" y="1932025"/>
            <a:ext cx="6393000" cy="668700"/>
          </a:xfrm>
          <a:prstGeom prst="rect">
            <a:avLst/>
          </a:prstGeom>
          <a:noFill/>
          <a:ln>
            <a:noFill/>
          </a:ln>
        </p:spPr>
        <p:txBody>
          <a:bodyPr spcFirstLastPara="1" wrap="square" lIns="91425" tIns="45700" rIns="91425" bIns="45700" anchor="ctr" anchorCtr="0">
            <a:normAutofit fontScale="32500" lnSpcReduction="20000"/>
          </a:bodyPr>
          <a:lstStyle/>
          <a:p>
            <a:pPr marL="0" marR="0" lvl="0" indent="0" algn="l" rtl="0">
              <a:lnSpc>
                <a:spcPct val="90000"/>
              </a:lnSpc>
              <a:spcBef>
                <a:spcPts val="0"/>
              </a:spcBef>
              <a:spcAft>
                <a:spcPts val="0"/>
              </a:spcAft>
              <a:buClr>
                <a:srgbClr val="9CC2E5"/>
              </a:buClr>
              <a:buSzPct val="100000"/>
              <a:buFont typeface="Arial"/>
              <a:buNone/>
            </a:pPr>
            <a:endParaRPr sz="2000" b="1" i="0" u="none" strike="noStrike" cap="none">
              <a:solidFill>
                <a:srgbClr val="9CC2E5"/>
              </a:solidFill>
              <a:latin typeface="Open Sans"/>
              <a:ea typeface="Open Sans"/>
              <a:cs typeface="Open Sans"/>
              <a:sym typeface="Open Sans"/>
            </a:endParaRPr>
          </a:p>
          <a:p>
            <a:pPr marL="0" marR="0" lvl="0" indent="0" algn="l" rtl="0">
              <a:lnSpc>
                <a:spcPct val="90000"/>
              </a:lnSpc>
              <a:spcBef>
                <a:spcPts val="1000"/>
              </a:spcBef>
              <a:spcAft>
                <a:spcPts val="0"/>
              </a:spcAft>
              <a:buClr>
                <a:srgbClr val="9CC2E5"/>
              </a:buClr>
              <a:buSzPct val="43080"/>
              <a:buFont typeface="Arial"/>
              <a:buNone/>
            </a:pPr>
            <a:r>
              <a:rPr lang="en-US" sz="5106" b="1" i="0" u="none" strike="noStrike" cap="none">
                <a:solidFill>
                  <a:srgbClr val="9CC2E5"/>
                </a:solidFill>
                <a:latin typeface="Open Sans"/>
                <a:ea typeface="Open Sans"/>
                <a:cs typeface="Open Sans"/>
                <a:sym typeface="Open Sans"/>
              </a:rPr>
              <a:t>À la fin de cette conférence, vous serez en mesure de.. :</a:t>
            </a:r>
            <a:endParaRPr sz="4306"/>
          </a:p>
          <a:p>
            <a:pPr marL="0" marR="0" lvl="0" indent="0" algn="l" rtl="0">
              <a:lnSpc>
                <a:spcPct val="90000"/>
              </a:lnSpc>
              <a:spcBef>
                <a:spcPts val="1000"/>
              </a:spcBef>
              <a:spcAft>
                <a:spcPts val="0"/>
              </a:spcAft>
              <a:buClr>
                <a:srgbClr val="9CC2E5"/>
              </a:buClr>
              <a:buSzPct val="100000"/>
              <a:buFont typeface="Arial"/>
              <a:buNone/>
            </a:pPr>
            <a:endParaRPr sz="2000" b="1" i="0" u="none" strike="noStrike" cap="none">
              <a:solidFill>
                <a:srgbClr val="9CC2E5"/>
              </a:solidFill>
              <a:latin typeface="Open Sans"/>
              <a:ea typeface="Open Sans"/>
              <a:cs typeface="Open Sans"/>
              <a:sym typeface="Open Sans"/>
            </a:endParaRPr>
          </a:p>
        </p:txBody>
      </p:sp>
      <p:sp>
        <p:nvSpPr>
          <p:cNvPr id="208" name="Google Shape;208;p2"/>
          <p:cNvSpPr txBox="1">
            <a:spLocks noGrp="1"/>
          </p:cNvSpPr>
          <p:nvPr>
            <p:ph type="body" idx="1"/>
          </p:nvPr>
        </p:nvSpPr>
        <p:spPr>
          <a:xfrm>
            <a:off x="663880" y="2569155"/>
            <a:ext cx="8285810" cy="281312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b="0">
                <a:latin typeface="Open Sans"/>
                <a:ea typeface="Open Sans"/>
                <a:cs typeface="Open Sans"/>
                <a:sym typeface="Open Sans"/>
              </a:rPr>
              <a:t>OIT1: comprendre la distinction entre l'occupation et l'utilisation des sols et la nécessité de modéliser l'utilisation des sols </a:t>
            </a:r>
            <a:endParaRPr/>
          </a:p>
          <a:p>
            <a:pPr marL="228600" lvl="0" indent="-228600" algn="l" rtl="0">
              <a:lnSpc>
                <a:spcPct val="90000"/>
              </a:lnSpc>
              <a:spcBef>
                <a:spcPts val="1200"/>
              </a:spcBef>
              <a:spcAft>
                <a:spcPts val="0"/>
              </a:spcAft>
              <a:buClr>
                <a:schemeClr val="dk1"/>
              </a:buClr>
              <a:buSzPts val="2000"/>
              <a:buChar char="•"/>
            </a:pPr>
            <a:r>
              <a:rPr lang="en-US" b="0">
                <a:latin typeface="Open Sans"/>
                <a:ea typeface="Open Sans"/>
                <a:cs typeface="Open Sans"/>
                <a:sym typeface="Open Sans"/>
              </a:rPr>
              <a:t>OIT2: Explorer un exemple de modélisation de l'utilisation des terres (CLEWs-Éthiopie)</a:t>
            </a:r>
            <a:endParaRPr/>
          </a:p>
          <a:p>
            <a:pPr marL="228600" lvl="0" indent="-228600" algn="l" rtl="0">
              <a:lnSpc>
                <a:spcPct val="90000"/>
              </a:lnSpc>
              <a:spcBef>
                <a:spcPts val="1200"/>
              </a:spcBef>
              <a:spcAft>
                <a:spcPts val="0"/>
              </a:spcAft>
              <a:buClr>
                <a:schemeClr val="dk1"/>
              </a:buClr>
              <a:buSzPts val="2000"/>
              <a:buChar char="•"/>
            </a:pPr>
            <a:r>
              <a:rPr lang="en-US" b="0">
                <a:latin typeface="Open Sans"/>
                <a:ea typeface="Open Sans"/>
                <a:cs typeface="Open Sans"/>
                <a:sym typeface="Open Sans"/>
              </a:rPr>
              <a:t>OIT3: Apprendre comment l'utilisation des terres peut être représentée dans OSeMOSYS</a:t>
            </a:r>
            <a:endParaRPr/>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20"/>
          <p:cNvSpPr txBox="1">
            <a:spLocks noGrp="1"/>
          </p:cNvSpPr>
          <p:nvPr>
            <p:ph type="body" idx="1"/>
          </p:nvPr>
        </p:nvSpPr>
        <p:spPr>
          <a:xfrm>
            <a:off x="609600" y="2238625"/>
            <a:ext cx="9587100" cy="38307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1800"/>
              <a:buChar char="•"/>
            </a:pPr>
            <a:r>
              <a:rPr lang="en-US" sz="1800" b="0">
                <a:latin typeface="Open Sans"/>
                <a:ea typeface="Open Sans"/>
                <a:cs typeface="Open Sans"/>
                <a:sym typeface="Open Sans"/>
              </a:rPr>
              <a:t>Une technologie peut être utilisée dans plus d'un "mode de fonctionnement". </a:t>
            </a:r>
            <a:br>
              <a:rPr lang="en-US" sz="1800" b="0">
                <a:latin typeface="Open Sans"/>
                <a:ea typeface="Open Sans"/>
                <a:cs typeface="Open Sans"/>
                <a:sym typeface="Open Sans"/>
              </a:rPr>
            </a:br>
            <a:r>
              <a:rPr lang="en-US" sz="1800" b="0">
                <a:latin typeface="Open Sans"/>
                <a:ea typeface="Open Sans"/>
                <a:cs typeface="Open Sans"/>
                <a:sym typeface="Open Sans"/>
              </a:rPr>
              <a:t>mode de fonctionnement". (Le "mode de fonctionnement" par défaut est 1).</a:t>
            </a:r>
            <a:endParaRPr/>
          </a:p>
          <a:p>
            <a:pPr marL="0" lvl="0" indent="0" algn="l" rtl="0">
              <a:lnSpc>
                <a:spcPct val="100000"/>
              </a:lnSpc>
              <a:spcBef>
                <a:spcPts val="500"/>
              </a:spcBef>
              <a:spcAft>
                <a:spcPts val="0"/>
              </a:spcAft>
              <a:buClr>
                <a:schemeClr val="dk1"/>
              </a:buClr>
              <a:buSzPts val="1800"/>
              <a:buNone/>
            </a:pPr>
            <a:r>
              <a:rPr lang="en-US" sz="1800" b="0" u="sng">
                <a:latin typeface="Open Sans"/>
                <a:ea typeface="Open Sans"/>
                <a:cs typeface="Open Sans"/>
                <a:sym typeface="Open Sans"/>
              </a:rPr>
              <a:t>Exemple</a:t>
            </a:r>
            <a:endParaRPr/>
          </a:p>
          <a:p>
            <a:pPr marL="228600" lvl="0" indent="-228600" algn="l" rtl="0">
              <a:lnSpc>
                <a:spcPct val="100000"/>
              </a:lnSpc>
              <a:spcBef>
                <a:spcPts val="500"/>
              </a:spcBef>
              <a:spcAft>
                <a:spcPts val="0"/>
              </a:spcAft>
              <a:buClr>
                <a:schemeClr val="dk1"/>
              </a:buClr>
              <a:buSzPts val="1800"/>
              <a:buChar char="•"/>
            </a:pPr>
            <a:r>
              <a:rPr lang="en-US" sz="1800" b="0">
                <a:latin typeface="Open Sans"/>
                <a:ea typeface="Open Sans"/>
                <a:cs typeface="Open Sans"/>
                <a:sym typeface="Open Sans"/>
              </a:rPr>
              <a:t>Une centrale à gaz est généralement alimentée par du gaz naturel. </a:t>
            </a:r>
            <a:endParaRPr sz="1800" b="0">
              <a:latin typeface="Open Sans"/>
              <a:ea typeface="Open Sans"/>
              <a:cs typeface="Open Sans"/>
              <a:sym typeface="Open Sans"/>
            </a:endParaRPr>
          </a:p>
          <a:p>
            <a:pPr marL="228600" lvl="0" indent="-228600" algn="l" rtl="0">
              <a:lnSpc>
                <a:spcPct val="100000"/>
              </a:lnSpc>
              <a:spcBef>
                <a:spcPts val="500"/>
              </a:spcBef>
              <a:spcAft>
                <a:spcPts val="0"/>
              </a:spcAft>
              <a:buClr>
                <a:schemeClr val="dk1"/>
              </a:buClr>
              <a:buSzPts val="1800"/>
              <a:buChar char="•"/>
            </a:pPr>
            <a:r>
              <a:rPr lang="en-US" sz="1800" b="0">
                <a:latin typeface="Open Sans"/>
                <a:ea typeface="Open Sans"/>
                <a:cs typeface="Open Sans"/>
                <a:sym typeface="Open Sans"/>
              </a:rPr>
              <a:t>Toutefois, d'autres combustibles tels que </a:t>
            </a:r>
            <a:br>
              <a:rPr lang="en-US" sz="1800" b="0">
                <a:latin typeface="Open Sans"/>
                <a:ea typeface="Open Sans"/>
                <a:cs typeface="Open Sans"/>
                <a:sym typeface="Open Sans"/>
              </a:rPr>
            </a:br>
            <a:r>
              <a:rPr lang="en-US" sz="1800" b="0">
                <a:latin typeface="Open Sans"/>
                <a:ea typeface="Open Sans"/>
                <a:cs typeface="Open Sans"/>
                <a:sym typeface="Open Sans"/>
              </a:rPr>
              <a:t>comme le mazout, peuvent également être utilisés. </a:t>
            </a:r>
            <a:endParaRPr/>
          </a:p>
          <a:p>
            <a:pPr marL="228600" lvl="0" indent="-228600" algn="l" rtl="0">
              <a:lnSpc>
                <a:spcPct val="100000"/>
              </a:lnSpc>
              <a:spcBef>
                <a:spcPts val="500"/>
              </a:spcBef>
              <a:spcAft>
                <a:spcPts val="0"/>
              </a:spcAft>
              <a:buClr>
                <a:schemeClr val="dk1"/>
              </a:buClr>
              <a:buSzPts val="1800"/>
              <a:buChar char="•"/>
            </a:pPr>
            <a:r>
              <a:rPr lang="en-US" sz="1800" b="0">
                <a:latin typeface="Open Sans"/>
                <a:ea typeface="Open Sans"/>
                <a:cs typeface="Open Sans"/>
                <a:sym typeface="Open Sans"/>
              </a:rPr>
              <a:t>L'efficacité de la motorisation diffère </a:t>
            </a:r>
            <a:br>
              <a:rPr lang="en-US" sz="1800" b="0">
                <a:latin typeface="Open Sans"/>
                <a:ea typeface="Open Sans"/>
                <a:cs typeface="Open Sans"/>
                <a:sym typeface="Open Sans"/>
              </a:rPr>
            </a:br>
            <a:r>
              <a:rPr lang="en-US" sz="1800" b="0">
                <a:latin typeface="Open Sans"/>
                <a:ea typeface="Open Sans"/>
                <a:cs typeface="Open Sans"/>
                <a:sym typeface="Open Sans"/>
              </a:rPr>
              <a:t>en fonction du carburant utilisé.</a:t>
            </a:r>
            <a:endParaRPr sz="1800" b="0">
              <a:latin typeface="Open Sans"/>
              <a:ea typeface="Open Sans"/>
              <a:cs typeface="Open Sans"/>
              <a:sym typeface="Open Sans"/>
            </a:endParaRPr>
          </a:p>
        </p:txBody>
      </p:sp>
      <p:grpSp>
        <p:nvGrpSpPr>
          <p:cNvPr id="473" name="Google Shape;473;p20"/>
          <p:cNvGrpSpPr/>
          <p:nvPr/>
        </p:nvGrpSpPr>
        <p:grpSpPr>
          <a:xfrm>
            <a:off x="4713575" y="4352013"/>
            <a:ext cx="7166526" cy="2008611"/>
            <a:chOff x="2306980" y="4214930"/>
            <a:chExt cx="7738393" cy="2168892"/>
          </a:xfrm>
        </p:grpSpPr>
        <p:sp>
          <p:nvSpPr>
            <p:cNvPr id="474" name="Google Shape;474;p20"/>
            <p:cNvSpPr txBox="1"/>
            <p:nvPr/>
          </p:nvSpPr>
          <p:spPr>
            <a:xfrm>
              <a:off x="8398973" y="4362572"/>
              <a:ext cx="1646400" cy="631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a:ea typeface="Open Sans"/>
                  <a:cs typeface="Open Sans"/>
                  <a:sym typeface="Open Sans"/>
                </a:rPr>
                <a:t>Haute efficacité</a:t>
              </a:r>
              <a:endParaRPr sz="1600" b="1">
                <a:solidFill>
                  <a:schemeClr val="dk1"/>
                </a:solidFill>
                <a:latin typeface="Open Sans"/>
                <a:ea typeface="Open Sans"/>
                <a:cs typeface="Open Sans"/>
                <a:sym typeface="Open Sans"/>
              </a:endParaRPr>
            </a:p>
          </p:txBody>
        </p:sp>
        <p:sp>
          <p:nvSpPr>
            <p:cNvPr id="475" name="Google Shape;475;p20"/>
            <p:cNvSpPr txBox="1"/>
            <p:nvPr/>
          </p:nvSpPr>
          <p:spPr>
            <a:xfrm>
              <a:off x="8398973" y="5252069"/>
              <a:ext cx="1646400" cy="631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a:ea typeface="Open Sans"/>
                  <a:cs typeface="Open Sans"/>
                  <a:sym typeface="Open Sans"/>
                </a:rPr>
                <a:t>Faible efficacité</a:t>
              </a:r>
              <a:endParaRPr sz="1600" b="1">
                <a:solidFill>
                  <a:schemeClr val="dk1"/>
                </a:solidFill>
                <a:latin typeface="Open Sans"/>
                <a:ea typeface="Open Sans"/>
                <a:cs typeface="Open Sans"/>
                <a:sym typeface="Open Sans"/>
              </a:endParaRPr>
            </a:p>
          </p:txBody>
        </p:sp>
        <p:sp>
          <p:nvSpPr>
            <p:cNvPr id="476" name="Google Shape;476;p20"/>
            <p:cNvSpPr txBox="1"/>
            <p:nvPr/>
          </p:nvSpPr>
          <p:spPr>
            <a:xfrm>
              <a:off x="2306980" y="4337742"/>
              <a:ext cx="1296000" cy="631500"/>
            </a:xfrm>
            <a:prstGeom prst="rect">
              <a:avLst/>
            </a:prstGeom>
            <a:solidFill>
              <a:srgbClr val="7030A0"/>
            </a:solidFill>
            <a:ln w="9525"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lt1"/>
                  </a:solidFill>
                  <a:latin typeface="Open Sans"/>
                  <a:ea typeface="Open Sans"/>
                  <a:cs typeface="Open Sans"/>
                  <a:sym typeface="Open Sans"/>
                </a:rPr>
                <a:t>Gaz</a:t>
              </a:r>
              <a:endParaRPr sz="1200"/>
            </a:p>
            <a:p>
              <a:pPr marL="0" marR="0" lvl="0" indent="0" algn="ctr" rtl="0">
                <a:spcBef>
                  <a:spcPts val="0"/>
                </a:spcBef>
                <a:spcAft>
                  <a:spcPts val="0"/>
                </a:spcAft>
                <a:buNone/>
              </a:pPr>
              <a:r>
                <a:rPr lang="en-US" sz="1600" b="1">
                  <a:solidFill>
                    <a:schemeClr val="lt1"/>
                  </a:solidFill>
                  <a:latin typeface="Open Sans"/>
                  <a:ea typeface="Open Sans"/>
                  <a:cs typeface="Open Sans"/>
                  <a:sym typeface="Open Sans"/>
                </a:rPr>
                <a:t>champ</a:t>
              </a:r>
              <a:endParaRPr sz="1200"/>
            </a:p>
          </p:txBody>
        </p:sp>
        <p:sp>
          <p:nvSpPr>
            <p:cNvPr id="477" name="Google Shape;477;p20"/>
            <p:cNvSpPr txBox="1"/>
            <p:nvPr/>
          </p:nvSpPr>
          <p:spPr>
            <a:xfrm>
              <a:off x="5447928" y="4255573"/>
              <a:ext cx="1296000" cy="1695300"/>
            </a:xfrm>
            <a:prstGeom prst="rect">
              <a:avLst/>
            </a:prstGeom>
            <a:solidFill>
              <a:srgbClr val="7030A0"/>
            </a:solidFill>
            <a:ln w="9525"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endParaRPr sz="1600" b="1">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600" b="1">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600" b="1">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600" b="1">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600" b="1">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600" b="1">
                <a:solidFill>
                  <a:srgbClr val="C00000"/>
                </a:solidFill>
                <a:latin typeface="Open Sans"/>
                <a:ea typeface="Open Sans"/>
                <a:cs typeface="Open Sans"/>
                <a:sym typeface="Open Sans"/>
              </a:endParaRPr>
            </a:p>
          </p:txBody>
        </p:sp>
        <p:sp>
          <p:nvSpPr>
            <p:cNvPr id="478" name="Google Shape;478;p20"/>
            <p:cNvSpPr/>
            <p:nvPr/>
          </p:nvSpPr>
          <p:spPr>
            <a:xfrm>
              <a:off x="3675132" y="4588898"/>
              <a:ext cx="1728192" cy="144016"/>
            </a:xfrm>
            <a:prstGeom prst="rightArrow">
              <a:avLst>
                <a:gd name="adj1" fmla="val 50000"/>
                <a:gd name="adj2" fmla="val 50000"/>
              </a:avLst>
            </a:prstGeom>
            <a:solidFill>
              <a:srgbClr val="7030A0"/>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479" name="Google Shape;479;p20"/>
            <p:cNvSpPr/>
            <p:nvPr/>
          </p:nvSpPr>
          <p:spPr>
            <a:xfrm>
              <a:off x="6804551" y="4613730"/>
              <a:ext cx="1440160" cy="144016"/>
            </a:xfrm>
            <a:prstGeom prst="rightArrow">
              <a:avLst>
                <a:gd name="adj1" fmla="val 50000"/>
                <a:gd name="adj2" fmla="val 50000"/>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480" name="Google Shape;480;p20"/>
            <p:cNvSpPr txBox="1"/>
            <p:nvPr/>
          </p:nvSpPr>
          <p:spPr>
            <a:xfrm>
              <a:off x="3603124" y="4214930"/>
              <a:ext cx="1843500" cy="365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7030A0"/>
                  </a:solidFill>
                  <a:latin typeface="Open Sans"/>
                  <a:ea typeface="Open Sans"/>
                  <a:cs typeface="Open Sans"/>
                  <a:sym typeface="Open Sans"/>
                </a:rPr>
                <a:t>Gaz naturel</a:t>
              </a:r>
              <a:endParaRPr sz="1200"/>
            </a:p>
          </p:txBody>
        </p:sp>
        <p:sp>
          <p:nvSpPr>
            <p:cNvPr id="481" name="Google Shape;481;p20"/>
            <p:cNvSpPr txBox="1"/>
            <p:nvPr/>
          </p:nvSpPr>
          <p:spPr>
            <a:xfrm>
              <a:off x="6788676" y="4255573"/>
              <a:ext cx="1432200" cy="631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C00000"/>
                  </a:solidFill>
                  <a:latin typeface="Open Sans"/>
                  <a:ea typeface="Open Sans"/>
                  <a:cs typeface="Open Sans"/>
                  <a:sym typeface="Open Sans"/>
                </a:rPr>
                <a:t>L'électricité</a:t>
              </a:r>
              <a:endParaRPr sz="1200"/>
            </a:p>
          </p:txBody>
        </p:sp>
        <p:sp>
          <p:nvSpPr>
            <p:cNvPr id="482" name="Google Shape;482;p20"/>
            <p:cNvSpPr txBox="1"/>
            <p:nvPr/>
          </p:nvSpPr>
          <p:spPr>
            <a:xfrm>
              <a:off x="5600907" y="4490926"/>
              <a:ext cx="1003500" cy="3324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a:solidFill>
                    <a:schemeClr val="dk1"/>
                  </a:solidFill>
                  <a:latin typeface="Open Sans"/>
                  <a:ea typeface="Open Sans"/>
                  <a:cs typeface="Open Sans"/>
                  <a:sym typeface="Open Sans"/>
                </a:rPr>
                <a:t>Mode 1</a:t>
              </a:r>
              <a:endParaRPr b="1">
                <a:solidFill>
                  <a:schemeClr val="dk1"/>
                </a:solidFill>
                <a:latin typeface="Open Sans"/>
                <a:ea typeface="Open Sans"/>
                <a:cs typeface="Open Sans"/>
                <a:sym typeface="Open Sans"/>
              </a:endParaRPr>
            </a:p>
          </p:txBody>
        </p:sp>
        <p:sp>
          <p:nvSpPr>
            <p:cNvPr id="483" name="Google Shape;483;p20"/>
            <p:cNvSpPr txBox="1"/>
            <p:nvPr/>
          </p:nvSpPr>
          <p:spPr>
            <a:xfrm>
              <a:off x="5600907" y="5357004"/>
              <a:ext cx="1003500" cy="3324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a:solidFill>
                    <a:schemeClr val="dk1"/>
                  </a:solidFill>
                  <a:latin typeface="Open Sans"/>
                  <a:ea typeface="Open Sans"/>
                  <a:cs typeface="Open Sans"/>
                  <a:sym typeface="Open Sans"/>
                </a:rPr>
                <a:t>Mode 2</a:t>
              </a:r>
              <a:endParaRPr b="1">
                <a:solidFill>
                  <a:schemeClr val="dk1"/>
                </a:solidFill>
                <a:latin typeface="Open Sans"/>
                <a:ea typeface="Open Sans"/>
                <a:cs typeface="Open Sans"/>
                <a:sym typeface="Open Sans"/>
              </a:endParaRPr>
            </a:p>
          </p:txBody>
        </p:sp>
        <p:sp>
          <p:nvSpPr>
            <p:cNvPr id="484" name="Google Shape;484;p20"/>
            <p:cNvSpPr txBox="1"/>
            <p:nvPr/>
          </p:nvSpPr>
          <p:spPr>
            <a:xfrm>
              <a:off x="2306980" y="5220422"/>
              <a:ext cx="1296000" cy="1163400"/>
            </a:xfrm>
            <a:prstGeom prst="rect">
              <a:avLst/>
            </a:prstGeom>
            <a:solidFill>
              <a:srgbClr val="C55A11"/>
            </a:solidFill>
            <a:ln w="9525" cap="flat" cmpd="sng">
              <a:solidFill>
                <a:srgbClr val="C55A1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lt1"/>
                  </a:solidFill>
                  <a:latin typeface="Open Sans"/>
                  <a:ea typeface="Open Sans"/>
                  <a:cs typeface="Open Sans"/>
                  <a:sym typeface="Open Sans"/>
                </a:rPr>
                <a:t>Importation de fioul léger</a:t>
              </a:r>
              <a:endParaRPr sz="1200"/>
            </a:p>
          </p:txBody>
        </p:sp>
        <p:sp>
          <p:nvSpPr>
            <p:cNvPr id="485" name="Google Shape;485;p20"/>
            <p:cNvSpPr/>
            <p:nvPr/>
          </p:nvSpPr>
          <p:spPr>
            <a:xfrm>
              <a:off x="3675132" y="5471578"/>
              <a:ext cx="1728192" cy="144016"/>
            </a:xfrm>
            <a:prstGeom prst="rightArrow">
              <a:avLst>
                <a:gd name="adj1" fmla="val 50000"/>
                <a:gd name="adj2" fmla="val 50000"/>
              </a:avLst>
            </a:prstGeom>
            <a:solidFill>
              <a:srgbClr val="C55A11"/>
            </a:solidFill>
            <a:ln w="12700"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486" name="Google Shape;486;p20"/>
            <p:cNvSpPr/>
            <p:nvPr/>
          </p:nvSpPr>
          <p:spPr>
            <a:xfrm>
              <a:off x="6804551" y="5496410"/>
              <a:ext cx="1440160" cy="144016"/>
            </a:xfrm>
            <a:prstGeom prst="rightArrow">
              <a:avLst>
                <a:gd name="adj1" fmla="val 50000"/>
                <a:gd name="adj2" fmla="val 50000"/>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487" name="Google Shape;487;p20"/>
            <p:cNvSpPr txBox="1"/>
            <p:nvPr/>
          </p:nvSpPr>
          <p:spPr>
            <a:xfrm>
              <a:off x="3619000" y="5102702"/>
              <a:ext cx="1827600" cy="365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C55A11"/>
                  </a:solidFill>
                  <a:latin typeface="Open Sans"/>
                  <a:ea typeface="Open Sans"/>
                  <a:cs typeface="Open Sans"/>
                  <a:sym typeface="Open Sans"/>
                </a:rPr>
                <a:t>Fioul léger</a:t>
              </a:r>
              <a:endParaRPr sz="1200"/>
            </a:p>
          </p:txBody>
        </p:sp>
        <p:sp>
          <p:nvSpPr>
            <p:cNvPr id="488" name="Google Shape;488;p20"/>
            <p:cNvSpPr txBox="1"/>
            <p:nvPr/>
          </p:nvSpPr>
          <p:spPr>
            <a:xfrm>
              <a:off x="6788676" y="5138253"/>
              <a:ext cx="1432200" cy="631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C00000"/>
                  </a:solidFill>
                  <a:latin typeface="Open Sans"/>
                  <a:ea typeface="Open Sans"/>
                  <a:cs typeface="Open Sans"/>
                  <a:sym typeface="Open Sans"/>
                </a:rPr>
                <a:t>L'électricité</a:t>
              </a:r>
              <a:endParaRPr sz="1200"/>
            </a:p>
          </p:txBody>
        </p:sp>
      </p:grpSp>
      <p:sp>
        <p:nvSpPr>
          <p:cNvPr id="489" name="Google Shape;489;p20"/>
          <p:cNvSpPr txBox="1">
            <a:spLocks noGrp="1"/>
          </p:cNvSpPr>
          <p:nvPr>
            <p:ph type="title"/>
          </p:nvPr>
        </p:nvSpPr>
        <p:spPr>
          <a:xfrm>
            <a:off x="434975" y="339875"/>
            <a:ext cx="9154200" cy="13257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Open Sans"/>
              <a:buNone/>
            </a:pPr>
            <a:r>
              <a:rPr lang="en-US" sz="4900">
                <a:latin typeface="Open Sans"/>
                <a:ea typeface="Open Sans"/>
                <a:cs typeface="Open Sans"/>
                <a:sym typeface="Open Sans"/>
              </a:rPr>
              <a:t>6.4. Modélisation de l'utilisation des sols dans OSeMOSYS </a:t>
            </a:r>
            <a:endParaRPr>
              <a:latin typeface="Open Sans"/>
              <a:ea typeface="Open Sans"/>
              <a:cs typeface="Open Sans"/>
              <a:sym typeface="Open Sans"/>
            </a:endParaRPr>
          </a:p>
        </p:txBody>
      </p:sp>
      <p:sp>
        <p:nvSpPr>
          <p:cNvPr id="490" name="Google Shape;490;p20"/>
          <p:cNvSpPr txBox="1">
            <a:spLocks noGrp="1"/>
          </p:cNvSpPr>
          <p:nvPr>
            <p:ph type="body" idx="2"/>
          </p:nvPr>
        </p:nvSpPr>
        <p:spPr>
          <a:xfrm>
            <a:off x="433448" y="1783950"/>
            <a:ext cx="4508400" cy="668700"/>
          </a:xfrm>
          <a:prstGeom prst="rect">
            <a:avLst/>
          </a:prstGeom>
          <a:noFill/>
          <a:ln>
            <a:noFill/>
          </a:ln>
        </p:spPr>
        <p:txBody>
          <a:bodyPr spcFirstLastPara="1" wrap="square" lIns="91425" tIns="45700" rIns="91425" bIns="45700" anchor="ctr" anchorCtr="0">
            <a:normAutofit lnSpcReduction="20000"/>
          </a:bodyPr>
          <a:lstStyle/>
          <a:p>
            <a:pPr marL="0" lvl="0" indent="0" algn="l" rtl="0">
              <a:lnSpc>
                <a:spcPct val="90000"/>
              </a:lnSpc>
              <a:spcBef>
                <a:spcPts val="0"/>
              </a:spcBef>
              <a:spcAft>
                <a:spcPts val="0"/>
              </a:spcAft>
              <a:buClr>
                <a:srgbClr val="9CC2E5"/>
              </a:buClr>
              <a:buSzPts val="2000"/>
              <a:buNone/>
            </a:pPr>
            <a:r>
              <a:rPr lang="en-US">
                <a:latin typeface="Open Sans"/>
                <a:ea typeface="Open Sans"/>
                <a:cs typeface="Open Sans"/>
                <a:sym typeface="Open Sans"/>
              </a:rPr>
              <a:t>Modes de fonctionnement</a:t>
            </a:r>
            <a:endParaRPr/>
          </a:p>
          <a:p>
            <a:pPr marL="0" lvl="0" indent="0" algn="l" rtl="0">
              <a:lnSpc>
                <a:spcPct val="90000"/>
              </a:lnSpc>
              <a:spcBef>
                <a:spcPts val="1000"/>
              </a:spcBef>
              <a:spcAft>
                <a:spcPts val="0"/>
              </a:spcAft>
              <a:buClr>
                <a:srgbClr val="9CC2E5"/>
              </a:buClr>
              <a:buSzPts val="2000"/>
              <a:buNone/>
            </a:pPr>
            <a:endParaRPr>
              <a:latin typeface="Open Sans"/>
              <a:ea typeface="Open Sans"/>
              <a:cs typeface="Open Sans"/>
              <a:sym typeface="Open Sans"/>
            </a:endParaRPr>
          </a:p>
        </p:txBody>
      </p:sp>
      <p:sp>
        <p:nvSpPr>
          <p:cNvPr id="491" name="Google Shape;491;p20"/>
          <p:cNvSpPr txBox="1"/>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i="0">
                <a:solidFill>
                  <a:schemeClr val="lt1"/>
                </a:solidFill>
                <a:latin typeface="Open Sans"/>
                <a:ea typeface="Open Sans"/>
                <a:cs typeface="Open Sans"/>
                <a:sym typeface="Open Sans"/>
              </a:rPr>
              <a:t>20</a:t>
            </a:fld>
            <a:endParaRPr sz="1400" b="1" i="0">
              <a:solidFill>
                <a:schemeClr val="lt1"/>
              </a:solidFill>
              <a:latin typeface="Open Sans"/>
              <a:ea typeface="Open Sans"/>
              <a:cs typeface="Open Sans"/>
              <a:sym typeface="Open Sans"/>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21"/>
          <p:cNvSpPr txBox="1">
            <a:spLocks noGrp="1"/>
          </p:cNvSpPr>
          <p:nvPr>
            <p:ph type="body" idx="1"/>
          </p:nvPr>
        </p:nvSpPr>
        <p:spPr>
          <a:xfrm>
            <a:off x="701230" y="2594929"/>
            <a:ext cx="10515600" cy="423364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a:latin typeface="Open Sans SemiBold"/>
                <a:ea typeface="Open Sans SemiBold"/>
                <a:cs typeface="Open Sans SemiBold"/>
                <a:sym typeface="Open Sans SemiBold"/>
              </a:rPr>
              <a:t>La technologie peut choisir d'utiliser </a:t>
            </a:r>
            <a:endParaRPr/>
          </a:p>
          <a:p>
            <a:pPr marL="228600" lvl="0" indent="-228600" algn="l" rtl="0">
              <a:lnSpc>
                <a:spcPct val="90000"/>
              </a:lnSpc>
              <a:spcBef>
                <a:spcPts val="1200"/>
              </a:spcBef>
              <a:spcAft>
                <a:spcPts val="0"/>
              </a:spcAft>
              <a:buClr>
                <a:schemeClr val="dk1"/>
              </a:buClr>
              <a:buSzPts val="2000"/>
              <a:buChar char="•"/>
            </a:pPr>
            <a:r>
              <a:rPr lang="en-US" b="0">
                <a:latin typeface="Open Sans"/>
                <a:ea typeface="Open Sans"/>
                <a:cs typeface="Open Sans"/>
                <a:sym typeface="Open Sans"/>
              </a:rPr>
              <a:t>uniquement en mode 1 ou </a:t>
            </a:r>
            <a:endParaRPr/>
          </a:p>
          <a:p>
            <a:pPr marL="228600" lvl="0" indent="-228600" algn="l" rtl="0">
              <a:lnSpc>
                <a:spcPct val="90000"/>
              </a:lnSpc>
              <a:spcBef>
                <a:spcPts val="1200"/>
              </a:spcBef>
              <a:spcAft>
                <a:spcPts val="0"/>
              </a:spcAft>
              <a:buClr>
                <a:schemeClr val="dk1"/>
              </a:buClr>
              <a:buSzPts val="2000"/>
              <a:buChar char="•"/>
            </a:pPr>
            <a:r>
              <a:rPr lang="en-US" b="0">
                <a:latin typeface="Open Sans"/>
                <a:ea typeface="Open Sans"/>
                <a:cs typeface="Open Sans"/>
                <a:sym typeface="Open Sans"/>
              </a:rPr>
              <a:t>uniquement en mode 2 ou </a:t>
            </a:r>
            <a:endParaRPr/>
          </a:p>
          <a:p>
            <a:pPr marL="228600" lvl="0" indent="-228600" algn="l" rtl="0">
              <a:lnSpc>
                <a:spcPct val="90000"/>
              </a:lnSpc>
              <a:spcBef>
                <a:spcPts val="1200"/>
              </a:spcBef>
              <a:spcAft>
                <a:spcPts val="0"/>
              </a:spcAft>
              <a:buClr>
                <a:schemeClr val="dk1"/>
              </a:buClr>
              <a:buSzPts val="2000"/>
              <a:buChar char="•"/>
            </a:pPr>
            <a:r>
              <a:rPr lang="en-US" b="0">
                <a:latin typeface="Open Sans"/>
                <a:ea typeface="Open Sans"/>
                <a:cs typeface="Open Sans"/>
                <a:sym typeface="Open Sans"/>
              </a:rPr>
              <a:t>une combinaison des deux modes</a:t>
            </a:r>
            <a:endParaRPr b="0">
              <a:latin typeface="Open Sans"/>
              <a:ea typeface="Open Sans"/>
              <a:cs typeface="Open Sans"/>
              <a:sym typeface="Open Sans"/>
            </a:endParaRPr>
          </a:p>
        </p:txBody>
      </p:sp>
      <p:grpSp>
        <p:nvGrpSpPr>
          <p:cNvPr id="498" name="Google Shape;498;p21"/>
          <p:cNvGrpSpPr/>
          <p:nvPr/>
        </p:nvGrpSpPr>
        <p:grpSpPr>
          <a:xfrm>
            <a:off x="4362895" y="3742111"/>
            <a:ext cx="6990905" cy="2395249"/>
            <a:chOff x="1875037" y="3562530"/>
            <a:chExt cx="7529974" cy="2579947"/>
          </a:xfrm>
        </p:grpSpPr>
        <p:sp>
          <p:nvSpPr>
            <p:cNvPr id="499" name="Google Shape;499;p21"/>
            <p:cNvSpPr txBox="1"/>
            <p:nvPr/>
          </p:nvSpPr>
          <p:spPr>
            <a:xfrm>
              <a:off x="4650431" y="3562530"/>
              <a:ext cx="2891137" cy="584775"/>
            </a:xfrm>
            <a:prstGeom prst="rect">
              <a:avLst/>
            </a:prstGeom>
            <a:solidFill>
              <a:schemeClr val="lt1"/>
            </a:solidFill>
            <a:ln w="9525" cap="flat" cmpd="sng">
              <a:solidFill>
                <a:schemeClr val="lt1"/>
              </a:solidFill>
              <a:prstDash val="lgDash"/>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a:ea typeface="Open Sans"/>
                  <a:cs typeface="Open Sans"/>
                  <a:sym typeface="Open Sans"/>
                </a:rPr>
                <a:t>Activité technologique totale = 100</a:t>
              </a:r>
              <a:endParaRPr sz="1600" b="1">
                <a:solidFill>
                  <a:schemeClr val="dk1"/>
                </a:solidFill>
                <a:latin typeface="Open Sans"/>
                <a:ea typeface="Open Sans"/>
                <a:cs typeface="Open Sans"/>
                <a:sym typeface="Open Sans"/>
              </a:endParaRPr>
            </a:p>
          </p:txBody>
        </p:sp>
        <p:sp>
          <p:nvSpPr>
            <p:cNvPr id="500" name="Google Shape;500;p21"/>
            <p:cNvSpPr txBox="1"/>
            <p:nvPr/>
          </p:nvSpPr>
          <p:spPr>
            <a:xfrm>
              <a:off x="2306980" y="4265005"/>
              <a:ext cx="1296144" cy="646331"/>
            </a:xfrm>
            <a:prstGeom prst="rect">
              <a:avLst/>
            </a:prstGeom>
            <a:solidFill>
              <a:srgbClr val="7030A0"/>
            </a:solidFill>
            <a:ln w="9525"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1"/>
                  </a:solidFill>
                  <a:latin typeface="Open Sans"/>
                  <a:ea typeface="Open Sans"/>
                  <a:cs typeface="Open Sans"/>
                  <a:sym typeface="Open Sans"/>
                </a:rPr>
                <a:t>Gaz</a:t>
              </a:r>
              <a:endParaRPr/>
            </a:p>
            <a:p>
              <a:pPr marL="0" marR="0" lvl="0" indent="0" algn="ctr" rtl="0">
                <a:spcBef>
                  <a:spcPts val="0"/>
                </a:spcBef>
                <a:spcAft>
                  <a:spcPts val="0"/>
                </a:spcAft>
                <a:buNone/>
              </a:pPr>
              <a:r>
                <a:rPr lang="en-US" sz="1800" b="1">
                  <a:solidFill>
                    <a:schemeClr val="lt1"/>
                  </a:solidFill>
                  <a:latin typeface="Open Sans"/>
                  <a:ea typeface="Open Sans"/>
                  <a:cs typeface="Open Sans"/>
                  <a:sym typeface="Open Sans"/>
                </a:rPr>
                <a:t>champ</a:t>
              </a:r>
              <a:endParaRPr/>
            </a:p>
          </p:txBody>
        </p:sp>
        <p:sp>
          <p:nvSpPr>
            <p:cNvPr id="501" name="Google Shape;501;p21"/>
            <p:cNvSpPr txBox="1"/>
            <p:nvPr/>
          </p:nvSpPr>
          <p:spPr>
            <a:xfrm>
              <a:off x="5447928" y="4182836"/>
              <a:ext cx="1296144" cy="1754326"/>
            </a:xfrm>
            <a:prstGeom prst="rect">
              <a:avLst/>
            </a:prstGeom>
            <a:solidFill>
              <a:srgbClr val="7030A0"/>
            </a:solidFill>
            <a:ln w="9525"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b="1">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b="1">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b="1">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b="1">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b="1">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b="1">
                <a:solidFill>
                  <a:srgbClr val="C00000"/>
                </a:solidFill>
                <a:latin typeface="Open Sans"/>
                <a:ea typeface="Open Sans"/>
                <a:cs typeface="Open Sans"/>
                <a:sym typeface="Open Sans"/>
              </a:endParaRPr>
            </a:p>
          </p:txBody>
        </p:sp>
        <p:sp>
          <p:nvSpPr>
            <p:cNvPr id="502" name="Google Shape;502;p21"/>
            <p:cNvSpPr/>
            <p:nvPr/>
          </p:nvSpPr>
          <p:spPr>
            <a:xfrm>
              <a:off x="3675132" y="4516161"/>
              <a:ext cx="1728192" cy="144016"/>
            </a:xfrm>
            <a:prstGeom prst="rightArrow">
              <a:avLst>
                <a:gd name="adj1" fmla="val 50000"/>
                <a:gd name="adj2" fmla="val 50000"/>
              </a:avLst>
            </a:prstGeom>
            <a:solidFill>
              <a:srgbClr val="7030A0"/>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503" name="Google Shape;503;p21"/>
            <p:cNvSpPr/>
            <p:nvPr/>
          </p:nvSpPr>
          <p:spPr>
            <a:xfrm>
              <a:off x="6804551" y="4540993"/>
              <a:ext cx="1440160" cy="144016"/>
            </a:xfrm>
            <a:prstGeom prst="rightArrow">
              <a:avLst>
                <a:gd name="adj1" fmla="val 50000"/>
                <a:gd name="adj2" fmla="val 50000"/>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504" name="Google Shape;504;p21"/>
            <p:cNvSpPr txBox="1"/>
            <p:nvPr/>
          </p:nvSpPr>
          <p:spPr>
            <a:xfrm>
              <a:off x="3603124" y="4149435"/>
              <a:ext cx="1844804" cy="39781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7030A0"/>
                  </a:solidFill>
                  <a:latin typeface="Open Sans"/>
                  <a:ea typeface="Open Sans"/>
                  <a:cs typeface="Open Sans"/>
                  <a:sym typeface="Open Sans"/>
                </a:rPr>
                <a:t>Gaz naturel</a:t>
              </a:r>
              <a:endParaRPr/>
            </a:p>
          </p:txBody>
        </p:sp>
        <p:sp>
          <p:nvSpPr>
            <p:cNvPr id="505" name="Google Shape;505;p21"/>
            <p:cNvSpPr txBox="1"/>
            <p:nvPr/>
          </p:nvSpPr>
          <p:spPr>
            <a:xfrm>
              <a:off x="6788678" y="4182845"/>
              <a:ext cx="1844700" cy="39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C00000"/>
                  </a:solidFill>
                  <a:latin typeface="Open Sans"/>
                  <a:ea typeface="Open Sans"/>
                  <a:cs typeface="Open Sans"/>
                  <a:sym typeface="Open Sans"/>
                </a:rPr>
                <a:t>L'électricité</a:t>
              </a:r>
              <a:endParaRPr/>
            </a:p>
          </p:txBody>
        </p:sp>
        <p:sp>
          <p:nvSpPr>
            <p:cNvPr id="506" name="Google Shape;506;p21"/>
            <p:cNvSpPr txBox="1"/>
            <p:nvPr/>
          </p:nvSpPr>
          <p:spPr>
            <a:xfrm>
              <a:off x="5600907" y="4474501"/>
              <a:ext cx="1003501"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dk1"/>
                  </a:solidFill>
                  <a:latin typeface="Open Sans"/>
                  <a:ea typeface="Open Sans"/>
                  <a:cs typeface="Open Sans"/>
                  <a:sym typeface="Open Sans"/>
                </a:rPr>
                <a:t>Activité = 40</a:t>
              </a:r>
              <a:endParaRPr sz="1200" b="1">
                <a:solidFill>
                  <a:schemeClr val="dk1"/>
                </a:solidFill>
                <a:latin typeface="Open Sans"/>
                <a:ea typeface="Open Sans"/>
                <a:cs typeface="Open Sans"/>
                <a:sym typeface="Open Sans"/>
              </a:endParaRPr>
            </a:p>
          </p:txBody>
        </p:sp>
        <p:sp>
          <p:nvSpPr>
            <p:cNvPr id="507" name="Google Shape;507;p21"/>
            <p:cNvSpPr txBox="1"/>
            <p:nvPr/>
          </p:nvSpPr>
          <p:spPr>
            <a:xfrm>
              <a:off x="5600907" y="5357181"/>
              <a:ext cx="1003501"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dk1"/>
                  </a:solidFill>
                  <a:latin typeface="Open Sans"/>
                  <a:ea typeface="Open Sans"/>
                  <a:cs typeface="Open Sans"/>
                  <a:sym typeface="Open Sans"/>
                </a:rPr>
                <a:t>Activité = 60</a:t>
              </a:r>
              <a:endParaRPr sz="1200" b="1">
                <a:solidFill>
                  <a:schemeClr val="dk1"/>
                </a:solidFill>
                <a:latin typeface="Open Sans"/>
                <a:ea typeface="Open Sans"/>
                <a:cs typeface="Open Sans"/>
                <a:sym typeface="Open Sans"/>
              </a:endParaRPr>
            </a:p>
          </p:txBody>
        </p:sp>
        <p:sp>
          <p:nvSpPr>
            <p:cNvPr id="508" name="Google Shape;508;p21"/>
            <p:cNvSpPr txBox="1"/>
            <p:nvPr/>
          </p:nvSpPr>
          <p:spPr>
            <a:xfrm>
              <a:off x="1875037" y="5147677"/>
              <a:ext cx="1728300" cy="994800"/>
            </a:xfrm>
            <a:prstGeom prst="rect">
              <a:avLst/>
            </a:prstGeom>
            <a:solidFill>
              <a:srgbClr val="C55A11"/>
            </a:solidFill>
            <a:ln w="9525" cap="flat" cmpd="sng">
              <a:solidFill>
                <a:srgbClr val="C55A1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1"/>
                  </a:solidFill>
                  <a:latin typeface="Open Sans"/>
                  <a:ea typeface="Open Sans"/>
                  <a:cs typeface="Open Sans"/>
                  <a:sym typeface="Open Sans"/>
                </a:rPr>
                <a:t>Importation de fioul léger</a:t>
              </a:r>
              <a:endParaRPr/>
            </a:p>
          </p:txBody>
        </p:sp>
        <p:sp>
          <p:nvSpPr>
            <p:cNvPr id="509" name="Google Shape;509;p21"/>
            <p:cNvSpPr/>
            <p:nvPr/>
          </p:nvSpPr>
          <p:spPr>
            <a:xfrm>
              <a:off x="3675132" y="5398841"/>
              <a:ext cx="1728192" cy="144016"/>
            </a:xfrm>
            <a:prstGeom prst="rightArrow">
              <a:avLst>
                <a:gd name="adj1" fmla="val 50000"/>
                <a:gd name="adj2" fmla="val 50000"/>
              </a:avLst>
            </a:prstGeom>
            <a:solidFill>
              <a:srgbClr val="C55A11"/>
            </a:solidFill>
            <a:ln w="12700"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510" name="Google Shape;510;p21"/>
            <p:cNvSpPr/>
            <p:nvPr/>
          </p:nvSpPr>
          <p:spPr>
            <a:xfrm>
              <a:off x="6804551" y="5423673"/>
              <a:ext cx="1440160" cy="144016"/>
            </a:xfrm>
            <a:prstGeom prst="rightArrow">
              <a:avLst>
                <a:gd name="adj1" fmla="val 50000"/>
                <a:gd name="adj2" fmla="val 50000"/>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511" name="Google Shape;511;p21"/>
            <p:cNvSpPr txBox="1"/>
            <p:nvPr/>
          </p:nvSpPr>
          <p:spPr>
            <a:xfrm>
              <a:off x="3618999" y="5029034"/>
              <a:ext cx="1828928" cy="39781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C55A11"/>
                  </a:solidFill>
                  <a:latin typeface="Open Sans"/>
                  <a:ea typeface="Open Sans"/>
                  <a:cs typeface="Open Sans"/>
                  <a:sym typeface="Open Sans"/>
                </a:rPr>
                <a:t>Fioul léger</a:t>
              </a:r>
              <a:endParaRPr/>
            </a:p>
          </p:txBody>
        </p:sp>
        <p:sp>
          <p:nvSpPr>
            <p:cNvPr id="512" name="Google Shape;512;p21"/>
            <p:cNvSpPr txBox="1"/>
            <p:nvPr/>
          </p:nvSpPr>
          <p:spPr>
            <a:xfrm>
              <a:off x="6788678" y="5065519"/>
              <a:ext cx="1895100" cy="39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C00000"/>
                  </a:solidFill>
                  <a:latin typeface="Open Sans"/>
                  <a:ea typeface="Open Sans"/>
                  <a:cs typeface="Open Sans"/>
                  <a:sym typeface="Open Sans"/>
                </a:rPr>
                <a:t>L'électricité</a:t>
              </a:r>
              <a:endParaRPr/>
            </a:p>
          </p:txBody>
        </p:sp>
        <p:pic>
          <p:nvPicPr>
            <p:cNvPr id="513" name="Google Shape;513;p21" descr="Checkmark"/>
            <p:cNvPicPr preferRelativeResize="0"/>
            <p:nvPr/>
          </p:nvPicPr>
          <p:blipFill rotWithShape="1">
            <a:blip r:embed="rId3">
              <a:alphaModFix/>
            </a:blip>
            <a:srcRect/>
            <a:stretch/>
          </p:blipFill>
          <p:spPr>
            <a:xfrm>
              <a:off x="8490611" y="4058961"/>
              <a:ext cx="914400" cy="914400"/>
            </a:xfrm>
            <a:prstGeom prst="rect">
              <a:avLst/>
            </a:prstGeom>
            <a:noFill/>
            <a:ln>
              <a:noFill/>
            </a:ln>
          </p:spPr>
        </p:pic>
        <p:pic>
          <p:nvPicPr>
            <p:cNvPr id="514" name="Google Shape;514;p21" descr="Checkmark"/>
            <p:cNvPicPr preferRelativeResize="0"/>
            <p:nvPr/>
          </p:nvPicPr>
          <p:blipFill rotWithShape="1">
            <a:blip r:embed="rId3">
              <a:alphaModFix/>
            </a:blip>
            <a:srcRect/>
            <a:stretch/>
          </p:blipFill>
          <p:spPr>
            <a:xfrm>
              <a:off x="8490611" y="4973361"/>
              <a:ext cx="914400" cy="914400"/>
            </a:xfrm>
            <a:prstGeom prst="rect">
              <a:avLst/>
            </a:prstGeom>
            <a:noFill/>
            <a:ln>
              <a:noFill/>
            </a:ln>
          </p:spPr>
        </p:pic>
      </p:grpSp>
      <p:sp>
        <p:nvSpPr>
          <p:cNvPr id="515" name="Google Shape;515;p21"/>
          <p:cNvSpPr txBox="1"/>
          <p:nvPr/>
        </p:nvSpPr>
        <p:spPr>
          <a:xfrm>
            <a:off x="671811" y="2158564"/>
            <a:ext cx="4739751" cy="668664"/>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9CC2E5"/>
              </a:buClr>
              <a:buSzPts val="2000"/>
              <a:buFont typeface="Arial"/>
              <a:buNone/>
            </a:pPr>
            <a:r>
              <a:rPr lang="en-US" sz="2000" b="1" i="0">
                <a:solidFill>
                  <a:srgbClr val="9CC2E5"/>
                </a:solidFill>
                <a:latin typeface="Open Sans"/>
                <a:ea typeface="Open Sans"/>
                <a:cs typeface="Open Sans"/>
                <a:sym typeface="Open Sans"/>
              </a:rPr>
              <a:t>Modes de fonctionnement - énergie</a:t>
            </a:r>
            <a:endParaRPr/>
          </a:p>
          <a:p>
            <a:pPr marL="0" marR="0" lvl="0" indent="0" algn="l" rtl="0">
              <a:lnSpc>
                <a:spcPct val="90000"/>
              </a:lnSpc>
              <a:spcBef>
                <a:spcPts val="1000"/>
              </a:spcBef>
              <a:spcAft>
                <a:spcPts val="0"/>
              </a:spcAft>
              <a:buClr>
                <a:srgbClr val="9CC2E5"/>
              </a:buClr>
              <a:buSzPts val="2000"/>
              <a:buFont typeface="Arial"/>
              <a:buNone/>
            </a:pPr>
            <a:endParaRPr sz="2000" b="1" i="0">
              <a:solidFill>
                <a:srgbClr val="9CC2E5"/>
              </a:solidFill>
              <a:latin typeface="Open Sans"/>
              <a:ea typeface="Open Sans"/>
              <a:cs typeface="Open Sans"/>
              <a:sym typeface="Open Sans"/>
            </a:endParaRPr>
          </a:p>
        </p:txBody>
      </p:sp>
      <p:sp>
        <p:nvSpPr>
          <p:cNvPr id="516" name="Google Shape;516;p21"/>
          <p:cNvSpPr txBox="1">
            <a:spLocks noGrp="1"/>
          </p:cNvSpPr>
          <p:nvPr>
            <p:ph type="title"/>
          </p:nvPr>
        </p:nvSpPr>
        <p:spPr>
          <a:xfrm>
            <a:off x="663574" y="720875"/>
            <a:ext cx="9000900" cy="13257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Open Sans"/>
              <a:buNone/>
            </a:pPr>
            <a:r>
              <a:rPr lang="en-US" sz="4900">
                <a:latin typeface="Open Sans"/>
                <a:ea typeface="Open Sans"/>
                <a:cs typeface="Open Sans"/>
                <a:sym typeface="Open Sans"/>
              </a:rPr>
              <a:t>6.4. Modélisation de l'utilisation des sols dans OSeMOSYS </a:t>
            </a:r>
            <a:endParaRPr>
              <a:latin typeface="Open Sans"/>
              <a:ea typeface="Open Sans"/>
              <a:cs typeface="Open Sans"/>
              <a:sym typeface="Open Sans"/>
            </a:endParaRPr>
          </a:p>
        </p:txBody>
      </p:sp>
      <p:sp>
        <p:nvSpPr>
          <p:cNvPr id="517" name="Google Shape;517;p21"/>
          <p:cNvSpPr txBox="1"/>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i="0">
                <a:solidFill>
                  <a:schemeClr val="lt1"/>
                </a:solidFill>
                <a:latin typeface="Open Sans"/>
                <a:ea typeface="Open Sans"/>
                <a:cs typeface="Open Sans"/>
                <a:sym typeface="Open Sans"/>
              </a:rPr>
              <a:t>21</a:t>
            </a:fld>
            <a:endParaRPr sz="1400" b="1" i="0">
              <a:solidFill>
                <a:schemeClr val="lt1"/>
              </a:solidFill>
              <a:latin typeface="Open Sans"/>
              <a:ea typeface="Open Sans"/>
              <a:cs typeface="Open Sans"/>
              <a:sym typeface="Open Sans"/>
            </a:endParaRPr>
          </a:p>
        </p:txBody>
      </p:sp>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22"/>
          <p:cNvSpPr txBox="1">
            <a:spLocks noGrp="1"/>
          </p:cNvSpPr>
          <p:nvPr>
            <p:ph type="body" idx="1"/>
          </p:nvPr>
        </p:nvSpPr>
        <p:spPr>
          <a:xfrm>
            <a:off x="663574" y="2606961"/>
            <a:ext cx="10515600" cy="369115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b="0">
                <a:latin typeface="Open Sans"/>
                <a:ea typeface="Open Sans"/>
                <a:cs typeface="Open Sans"/>
                <a:sym typeface="Open Sans"/>
              </a:rPr>
              <a:t>Les modes d'exploitation peuvent également être utilisés pour l'affectation des terres au sein d'une "technologie" foncière</a:t>
            </a:r>
            <a:endParaRPr b="0">
              <a:latin typeface="Open Sans"/>
              <a:ea typeface="Open Sans"/>
              <a:cs typeface="Open Sans"/>
              <a:sym typeface="Open Sans"/>
            </a:endParaRPr>
          </a:p>
        </p:txBody>
      </p:sp>
      <p:grpSp>
        <p:nvGrpSpPr>
          <p:cNvPr id="524" name="Google Shape;524;p22"/>
          <p:cNvGrpSpPr/>
          <p:nvPr/>
        </p:nvGrpSpPr>
        <p:grpSpPr>
          <a:xfrm>
            <a:off x="2402637" y="3509425"/>
            <a:ext cx="5942212" cy="2492997"/>
            <a:chOff x="2402637" y="2232560"/>
            <a:chExt cx="5942212" cy="2492997"/>
          </a:xfrm>
        </p:grpSpPr>
        <p:sp>
          <p:nvSpPr>
            <p:cNvPr id="525" name="Google Shape;525;p22"/>
            <p:cNvSpPr txBox="1"/>
            <p:nvPr/>
          </p:nvSpPr>
          <p:spPr>
            <a:xfrm>
              <a:off x="2402637" y="2939731"/>
              <a:ext cx="1296144" cy="923330"/>
            </a:xfrm>
            <a:prstGeom prst="rect">
              <a:avLst/>
            </a:prstGeom>
            <a:solidFill>
              <a:srgbClr val="008A3E"/>
            </a:solidFill>
            <a:ln w="9525" cap="flat" cmpd="sng">
              <a:solidFill>
                <a:srgbClr val="008A3E"/>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Open Sans"/>
                  <a:ea typeface="Open Sans"/>
                  <a:cs typeface="Open Sans"/>
                  <a:sym typeface="Open Sans"/>
                </a:rPr>
                <a:t>Total des terrains disponibles</a:t>
              </a:r>
              <a:endParaRPr/>
            </a:p>
          </p:txBody>
        </p:sp>
        <p:sp>
          <p:nvSpPr>
            <p:cNvPr id="526" name="Google Shape;526;p22"/>
            <p:cNvSpPr txBox="1"/>
            <p:nvPr/>
          </p:nvSpPr>
          <p:spPr>
            <a:xfrm>
              <a:off x="5548066" y="2971231"/>
              <a:ext cx="1296144" cy="1754326"/>
            </a:xfrm>
            <a:prstGeom prst="rect">
              <a:avLst/>
            </a:prstGeom>
            <a:solidFill>
              <a:srgbClr val="008A3E"/>
            </a:solidFill>
            <a:ln w="9525" cap="flat" cmpd="sng">
              <a:solidFill>
                <a:srgbClr val="008A3E"/>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a:solidFill>
                  <a:srgbClr val="C00000"/>
                </a:solidFill>
                <a:latin typeface="Open Sans"/>
                <a:ea typeface="Open Sans"/>
                <a:cs typeface="Open Sans"/>
                <a:sym typeface="Open Sans"/>
              </a:endParaRPr>
            </a:p>
            <a:p>
              <a:pPr marL="0" marR="0" lvl="0" indent="0" algn="ctr" rtl="0">
                <a:spcBef>
                  <a:spcPts val="0"/>
                </a:spcBef>
                <a:spcAft>
                  <a:spcPts val="0"/>
                </a:spcAft>
                <a:buNone/>
              </a:pPr>
              <a:endParaRPr sz="1800">
                <a:solidFill>
                  <a:srgbClr val="C00000"/>
                </a:solidFill>
                <a:latin typeface="Open Sans"/>
                <a:ea typeface="Open Sans"/>
                <a:cs typeface="Open Sans"/>
                <a:sym typeface="Open Sans"/>
              </a:endParaRPr>
            </a:p>
          </p:txBody>
        </p:sp>
        <p:sp>
          <p:nvSpPr>
            <p:cNvPr id="527" name="Google Shape;527;p22"/>
            <p:cNvSpPr/>
            <p:nvPr/>
          </p:nvSpPr>
          <p:spPr>
            <a:xfrm>
              <a:off x="3775270" y="3304556"/>
              <a:ext cx="1728192" cy="144016"/>
            </a:xfrm>
            <a:prstGeom prst="rightArrow">
              <a:avLst>
                <a:gd name="adj1" fmla="val 50000"/>
                <a:gd name="adj2" fmla="val 50000"/>
              </a:avLst>
            </a:prstGeom>
            <a:solidFill>
              <a:srgbClr val="008A3E"/>
            </a:solidFill>
            <a:ln w="12700" cap="flat" cmpd="sng">
              <a:solidFill>
                <a:srgbClr val="008A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528" name="Google Shape;528;p22"/>
            <p:cNvSpPr/>
            <p:nvPr/>
          </p:nvSpPr>
          <p:spPr>
            <a:xfrm>
              <a:off x="6904689" y="3329388"/>
              <a:ext cx="1440160" cy="144016"/>
            </a:xfrm>
            <a:prstGeom prst="rightArrow">
              <a:avLst>
                <a:gd name="adj1" fmla="val 50000"/>
                <a:gd name="adj2" fmla="val 50000"/>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529" name="Google Shape;529;p22"/>
            <p:cNvSpPr txBox="1"/>
            <p:nvPr/>
          </p:nvSpPr>
          <p:spPr>
            <a:xfrm>
              <a:off x="3972853" y="2935224"/>
              <a:ext cx="143205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008A3E"/>
                  </a:solidFill>
                  <a:latin typeface="Open Sans"/>
                  <a:ea typeface="Open Sans"/>
                  <a:cs typeface="Open Sans"/>
                  <a:sym typeface="Open Sans"/>
                </a:rPr>
                <a:t>Terre</a:t>
              </a:r>
              <a:endParaRPr/>
            </a:p>
          </p:txBody>
        </p:sp>
        <p:sp>
          <p:nvSpPr>
            <p:cNvPr id="530" name="Google Shape;530;p22"/>
            <p:cNvSpPr txBox="1"/>
            <p:nvPr/>
          </p:nvSpPr>
          <p:spPr>
            <a:xfrm>
              <a:off x="6888814" y="2971231"/>
              <a:ext cx="143205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FFC000"/>
                  </a:solidFill>
                  <a:latin typeface="Open Sans"/>
                  <a:ea typeface="Open Sans"/>
                  <a:cs typeface="Open Sans"/>
                  <a:sym typeface="Open Sans"/>
                </a:rPr>
                <a:t>Maïs</a:t>
              </a:r>
              <a:endParaRPr/>
            </a:p>
          </p:txBody>
        </p:sp>
        <p:sp>
          <p:nvSpPr>
            <p:cNvPr id="531" name="Google Shape;531;p22"/>
            <p:cNvSpPr txBox="1"/>
            <p:nvPr/>
          </p:nvSpPr>
          <p:spPr>
            <a:xfrm>
              <a:off x="5701045" y="3206584"/>
              <a:ext cx="1003501" cy="369332"/>
            </a:xfrm>
            <a:prstGeom prst="rect">
              <a:avLst/>
            </a:prstGeom>
            <a:solidFill>
              <a:schemeClr val="lt1"/>
            </a:solidFill>
            <a:ln w="9525" cap="flat" cmpd="sng">
              <a:solidFill>
                <a:schemeClr val="lt1"/>
              </a:solidFill>
              <a:prstDash val="lgDash"/>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Open Sans"/>
                  <a:ea typeface="Open Sans"/>
                  <a:cs typeface="Open Sans"/>
                  <a:sym typeface="Open Sans"/>
                </a:rPr>
                <a:t>Mode 1</a:t>
              </a:r>
              <a:endParaRPr sz="1800">
                <a:solidFill>
                  <a:schemeClr val="dk1"/>
                </a:solidFill>
                <a:latin typeface="Open Sans"/>
                <a:ea typeface="Open Sans"/>
                <a:cs typeface="Open Sans"/>
                <a:sym typeface="Open Sans"/>
              </a:endParaRPr>
            </a:p>
          </p:txBody>
        </p:sp>
        <p:sp>
          <p:nvSpPr>
            <p:cNvPr id="532" name="Google Shape;532;p22"/>
            <p:cNvSpPr txBox="1"/>
            <p:nvPr/>
          </p:nvSpPr>
          <p:spPr>
            <a:xfrm>
              <a:off x="5701045" y="4072662"/>
              <a:ext cx="1003501" cy="369332"/>
            </a:xfrm>
            <a:prstGeom prst="rect">
              <a:avLst/>
            </a:prstGeom>
            <a:solidFill>
              <a:schemeClr val="lt1"/>
            </a:solidFill>
            <a:ln w="9525" cap="flat" cmpd="sng">
              <a:solidFill>
                <a:schemeClr val="lt1"/>
              </a:solidFill>
              <a:prstDash val="lgDash"/>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Open Sans"/>
                  <a:ea typeface="Open Sans"/>
                  <a:cs typeface="Open Sans"/>
                  <a:sym typeface="Open Sans"/>
                </a:rPr>
                <a:t>Mode 2</a:t>
              </a:r>
              <a:endParaRPr sz="1800">
                <a:solidFill>
                  <a:schemeClr val="dk1"/>
                </a:solidFill>
                <a:latin typeface="Open Sans"/>
                <a:ea typeface="Open Sans"/>
                <a:cs typeface="Open Sans"/>
                <a:sym typeface="Open Sans"/>
              </a:endParaRPr>
            </a:p>
          </p:txBody>
        </p:sp>
        <p:sp>
          <p:nvSpPr>
            <p:cNvPr id="533" name="Google Shape;533;p22"/>
            <p:cNvSpPr/>
            <p:nvPr/>
          </p:nvSpPr>
          <p:spPr>
            <a:xfrm>
              <a:off x="6904689" y="4212068"/>
              <a:ext cx="1440160" cy="144016"/>
            </a:xfrm>
            <a:prstGeom prst="rightArrow">
              <a:avLst>
                <a:gd name="adj1" fmla="val 50000"/>
                <a:gd name="adj2" fmla="val 50000"/>
              </a:avLst>
            </a:prstGeom>
            <a:solidFill>
              <a:srgbClr val="8FC36B"/>
            </a:solidFill>
            <a:ln w="12700" cap="flat" cmpd="sng">
              <a:solidFill>
                <a:srgbClr val="8FC36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534" name="Google Shape;534;p22"/>
            <p:cNvSpPr txBox="1"/>
            <p:nvPr/>
          </p:nvSpPr>
          <p:spPr>
            <a:xfrm>
              <a:off x="6888814" y="3853911"/>
              <a:ext cx="143205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8FC36B"/>
                  </a:solidFill>
                  <a:latin typeface="Open Sans"/>
                  <a:ea typeface="Open Sans"/>
                  <a:cs typeface="Open Sans"/>
                  <a:sym typeface="Open Sans"/>
                </a:rPr>
                <a:t>Riz</a:t>
              </a:r>
              <a:endParaRPr/>
            </a:p>
          </p:txBody>
        </p:sp>
        <p:sp>
          <p:nvSpPr>
            <p:cNvPr id="535" name="Google Shape;535;p22"/>
            <p:cNvSpPr/>
            <p:nvPr/>
          </p:nvSpPr>
          <p:spPr>
            <a:xfrm>
              <a:off x="4736829" y="4245545"/>
              <a:ext cx="755482" cy="144016"/>
            </a:xfrm>
            <a:prstGeom prst="rightArrow">
              <a:avLst>
                <a:gd name="adj1" fmla="val 50000"/>
                <a:gd name="adj2" fmla="val 50000"/>
              </a:avLst>
            </a:prstGeom>
            <a:solidFill>
              <a:srgbClr val="008A3E"/>
            </a:solidFill>
            <a:ln w="12700" cap="flat" cmpd="sng">
              <a:solidFill>
                <a:srgbClr val="008A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536" name="Google Shape;536;p22"/>
            <p:cNvSpPr/>
            <p:nvPr/>
          </p:nvSpPr>
          <p:spPr>
            <a:xfrm>
              <a:off x="4652921" y="3401396"/>
              <a:ext cx="95059" cy="954688"/>
            </a:xfrm>
            <a:prstGeom prst="rect">
              <a:avLst/>
            </a:prstGeom>
            <a:solidFill>
              <a:srgbClr val="008A3E"/>
            </a:solidFill>
            <a:ln w="12700" cap="flat" cmpd="sng">
              <a:solidFill>
                <a:srgbClr val="008A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537" name="Google Shape;537;p22"/>
            <p:cNvSpPr txBox="1"/>
            <p:nvPr/>
          </p:nvSpPr>
          <p:spPr>
            <a:xfrm>
              <a:off x="4096750" y="2232560"/>
              <a:ext cx="23235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C00000"/>
                  </a:solidFill>
                  <a:latin typeface="Open Sans"/>
                  <a:ea typeface="Open Sans"/>
                  <a:cs typeface="Open Sans"/>
                  <a:sym typeface="Open Sans"/>
                </a:rPr>
                <a:t>Occupation des sols</a:t>
              </a:r>
              <a:endParaRPr sz="1800">
                <a:solidFill>
                  <a:srgbClr val="C00000"/>
                </a:solidFill>
                <a:latin typeface="Open Sans"/>
                <a:ea typeface="Open Sans"/>
                <a:cs typeface="Open Sans"/>
                <a:sym typeface="Open Sans"/>
              </a:endParaRPr>
            </a:p>
          </p:txBody>
        </p:sp>
        <p:cxnSp>
          <p:nvCxnSpPr>
            <p:cNvPr id="538" name="Google Shape;538;p22"/>
            <p:cNvCxnSpPr/>
            <p:nvPr/>
          </p:nvCxnSpPr>
          <p:spPr>
            <a:xfrm>
              <a:off x="5403067" y="2546756"/>
              <a:ext cx="328463" cy="659828"/>
            </a:xfrm>
            <a:prstGeom prst="straightConnector1">
              <a:avLst/>
            </a:prstGeom>
            <a:noFill/>
            <a:ln w="38100" cap="flat" cmpd="sng">
              <a:solidFill>
                <a:schemeClr val="dk1"/>
              </a:solidFill>
              <a:prstDash val="solid"/>
              <a:miter lim="800000"/>
              <a:headEnd type="none" w="sm" len="sm"/>
              <a:tailEnd type="triangle" w="med" len="med"/>
            </a:ln>
          </p:spPr>
        </p:cxnSp>
        <p:cxnSp>
          <p:nvCxnSpPr>
            <p:cNvPr id="539" name="Google Shape;539;p22"/>
            <p:cNvCxnSpPr/>
            <p:nvPr/>
          </p:nvCxnSpPr>
          <p:spPr>
            <a:xfrm>
              <a:off x="5403067" y="2546756"/>
              <a:ext cx="343949" cy="1564334"/>
            </a:xfrm>
            <a:prstGeom prst="straightConnector1">
              <a:avLst/>
            </a:prstGeom>
            <a:noFill/>
            <a:ln w="38100" cap="flat" cmpd="sng">
              <a:solidFill>
                <a:schemeClr val="dk1"/>
              </a:solidFill>
              <a:prstDash val="solid"/>
              <a:miter lim="800000"/>
              <a:headEnd type="none" w="sm" len="sm"/>
              <a:tailEnd type="triangle" w="med" len="med"/>
            </a:ln>
          </p:spPr>
        </p:cxnSp>
      </p:grpSp>
      <p:sp>
        <p:nvSpPr>
          <p:cNvPr id="540" name="Google Shape;540;p22"/>
          <p:cNvSpPr txBox="1">
            <a:spLocks noGrp="1"/>
          </p:cNvSpPr>
          <p:nvPr>
            <p:ph type="body" idx="2"/>
          </p:nvPr>
        </p:nvSpPr>
        <p:spPr>
          <a:xfrm>
            <a:off x="663575" y="2161525"/>
            <a:ext cx="7430700" cy="668700"/>
          </a:xfrm>
          <a:prstGeom prst="rect">
            <a:avLst/>
          </a:prstGeom>
          <a:noFill/>
          <a:ln>
            <a:noFill/>
          </a:ln>
        </p:spPr>
        <p:txBody>
          <a:bodyPr spcFirstLastPara="1" wrap="square" lIns="91425" tIns="45700" rIns="91425" bIns="45700" anchor="ctr" anchorCtr="0">
            <a:normAutofit lnSpcReduction="20000"/>
          </a:bodyPr>
          <a:lstStyle/>
          <a:p>
            <a:pPr marL="0" lvl="0" indent="0" algn="l" rtl="0">
              <a:lnSpc>
                <a:spcPct val="90000"/>
              </a:lnSpc>
              <a:spcBef>
                <a:spcPts val="0"/>
              </a:spcBef>
              <a:spcAft>
                <a:spcPts val="0"/>
              </a:spcAft>
              <a:buClr>
                <a:srgbClr val="9CC2E5"/>
              </a:buClr>
              <a:buSzPts val="2000"/>
              <a:buNone/>
            </a:pPr>
            <a:r>
              <a:rPr lang="en-US">
                <a:latin typeface="Open Sans"/>
                <a:ea typeface="Open Sans"/>
                <a:cs typeface="Open Sans"/>
                <a:sym typeface="Open Sans"/>
              </a:rPr>
              <a:t>Modes de fonctionnement - utilisation des sols</a:t>
            </a:r>
            <a:endParaRPr/>
          </a:p>
          <a:p>
            <a:pPr marL="0" lvl="0" indent="0" algn="l" rtl="0">
              <a:lnSpc>
                <a:spcPct val="90000"/>
              </a:lnSpc>
              <a:spcBef>
                <a:spcPts val="1000"/>
              </a:spcBef>
              <a:spcAft>
                <a:spcPts val="0"/>
              </a:spcAft>
              <a:buClr>
                <a:srgbClr val="9CC2E5"/>
              </a:buClr>
              <a:buSzPts val="2000"/>
              <a:buNone/>
            </a:pPr>
            <a:endParaRPr>
              <a:latin typeface="Open Sans"/>
              <a:ea typeface="Open Sans"/>
              <a:cs typeface="Open Sans"/>
              <a:sym typeface="Open Sans"/>
            </a:endParaRPr>
          </a:p>
        </p:txBody>
      </p:sp>
      <p:sp>
        <p:nvSpPr>
          <p:cNvPr id="541" name="Google Shape;541;p22"/>
          <p:cNvSpPr txBox="1">
            <a:spLocks noGrp="1"/>
          </p:cNvSpPr>
          <p:nvPr>
            <p:ph type="title"/>
          </p:nvPr>
        </p:nvSpPr>
        <p:spPr>
          <a:xfrm>
            <a:off x="663574" y="720875"/>
            <a:ext cx="9271500" cy="13257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Open Sans"/>
              <a:buNone/>
            </a:pPr>
            <a:r>
              <a:rPr lang="en-US" sz="4900">
                <a:latin typeface="Open Sans"/>
                <a:ea typeface="Open Sans"/>
                <a:cs typeface="Open Sans"/>
                <a:sym typeface="Open Sans"/>
              </a:rPr>
              <a:t>6.4. Modélisation de l'utilisation des sols dans OSeMOSYS </a:t>
            </a:r>
            <a:endParaRPr>
              <a:latin typeface="Open Sans"/>
              <a:ea typeface="Open Sans"/>
              <a:cs typeface="Open Sans"/>
              <a:sym typeface="Open Sans"/>
            </a:endParaRPr>
          </a:p>
        </p:txBody>
      </p:sp>
      <p:sp>
        <p:nvSpPr>
          <p:cNvPr id="542" name="Google Shape;542;p22"/>
          <p:cNvSpPr txBox="1"/>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i="0">
                <a:solidFill>
                  <a:schemeClr val="lt1"/>
                </a:solidFill>
                <a:latin typeface="Open Sans"/>
                <a:ea typeface="Open Sans"/>
                <a:cs typeface="Open Sans"/>
                <a:sym typeface="Open Sans"/>
              </a:rPr>
              <a:t>22</a:t>
            </a:fld>
            <a:endParaRPr sz="1400" b="1" i="0">
              <a:solidFill>
                <a:schemeClr val="lt1"/>
              </a:solidFill>
              <a:latin typeface="Open Sans"/>
              <a:ea typeface="Open Sans"/>
              <a:cs typeface="Open Sans"/>
              <a:sym typeface="Open Sans"/>
            </a:endParaRPr>
          </a:p>
        </p:txBody>
      </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grpSp>
        <p:nvGrpSpPr>
          <p:cNvPr id="548" name="Google Shape;548;p23"/>
          <p:cNvGrpSpPr/>
          <p:nvPr/>
        </p:nvGrpSpPr>
        <p:grpSpPr>
          <a:xfrm>
            <a:off x="2397179" y="1582062"/>
            <a:ext cx="7878018" cy="4832589"/>
            <a:chOff x="1151068" y="1006952"/>
            <a:chExt cx="9124413" cy="5597161"/>
          </a:xfrm>
        </p:grpSpPr>
        <p:pic>
          <p:nvPicPr>
            <p:cNvPr id="549" name="Google Shape;549;p23"/>
            <p:cNvPicPr preferRelativeResize="0"/>
            <p:nvPr/>
          </p:nvPicPr>
          <p:blipFill rotWithShape="1">
            <a:blip r:embed="rId3">
              <a:alphaModFix/>
            </a:blip>
            <a:srcRect l="5638" r="8466" b="6747"/>
            <a:stretch/>
          </p:blipFill>
          <p:spPr>
            <a:xfrm>
              <a:off x="3832406" y="1006952"/>
              <a:ext cx="6443075" cy="5198341"/>
            </a:xfrm>
            <a:prstGeom prst="rect">
              <a:avLst/>
            </a:prstGeom>
            <a:noFill/>
            <a:ln>
              <a:noFill/>
            </a:ln>
          </p:spPr>
        </p:pic>
        <p:sp>
          <p:nvSpPr>
            <p:cNvPr id="550" name="Google Shape;550;p23"/>
            <p:cNvSpPr/>
            <p:nvPr/>
          </p:nvSpPr>
          <p:spPr>
            <a:xfrm>
              <a:off x="1151068" y="4986477"/>
              <a:ext cx="677732" cy="638057"/>
            </a:xfrm>
            <a:prstGeom prst="ellipse">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lt1"/>
                </a:solidFill>
                <a:latin typeface="Open Sans"/>
                <a:ea typeface="Open Sans"/>
                <a:cs typeface="Open Sans"/>
                <a:sym typeface="Open Sans"/>
              </a:endParaRPr>
            </a:p>
          </p:txBody>
        </p:sp>
        <p:sp>
          <p:nvSpPr>
            <p:cNvPr id="551" name="Google Shape;551;p23"/>
            <p:cNvSpPr txBox="1"/>
            <p:nvPr/>
          </p:nvSpPr>
          <p:spPr>
            <a:xfrm>
              <a:off x="1916519" y="5074674"/>
              <a:ext cx="3290400" cy="463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Open Sans"/>
                  <a:ea typeface="Open Sans"/>
                  <a:cs typeface="Open Sans"/>
                  <a:sym typeface="Open Sans"/>
                </a:rPr>
                <a:t>Rapport d'activité</a:t>
              </a:r>
              <a:endParaRPr sz="2000" b="1">
                <a:solidFill>
                  <a:schemeClr val="dk1"/>
                </a:solidFill>
                <a:latin typeface="Open Sans"/>
                <a:ea typeface="Open Sans"/>
                <a:cs typeface="Open Sans"/>
                <a:sym typeface="Open Sans"/>
              </a:endParaRPr>
            </a:p>
          </p:txBody>
        </p:sp>
        <p:sp>
          <p:nvSpPr>
            <p:cNvPr id="552" name="Google Shape;552;p23"/>
            <p:cNvSpPr txBox="1"/>
            <p:nvPr/>
          </p:nvSpPr>
          <p:spPr>
            <a:xfrm>
              <a:off x="1916519" y="5784213"/>
              <a:ext cx="3430200" cy="819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Open Sans"/>
                  <a:ea typeface="Open Sans"/>
                  <a:cs typeface="Open Sans"/>
                  <a:sym typeface="Open Sans"/>
                </a:rPr>
                <a:t>Rapport d'activité de sortie</a:t>
              </a:r>
              <a:endParaRPr sz="2000" b="1">
                <a:solidFill>
                  <a:schemeClr val="dk1"/>
                </a:solidFill>
                <a:latin typeface="Open Sans"/>
                <a:ea typeface="Open Sans"/>
                <a:cs typeface="Open Sans"/>
                <a:sym typeface="Open Sans"/>
              </a:endParaRPr>
            </a:p>
          </p:txBody>
        </p:sp>
        <p:sp>
          <p:nvSpPr>
            <p:cNvPr id="553" name="Google Shape;553;p23"/>
            <p:cNvSpPr/>
            <p:nvPr/>
          </p:nvSpPr>
          <p:spPr>
            <a:xfrm>
              <a:off x="1151068" y="5696018"/>
              <a:ext cx="677732" cy="638057"/>
            </a:xfrm>
            <a:prstGeom prst="ellipse">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lt1"/>
                </a:solidFill>
                <a:latin typeface="Open Sans"/>
                <a:ea typeface="Open Sans"/>
                <a:cs typeface="Open Sans"/>
                <a:sym typeface="Open Sans"/>
              </a:endParaRPr>
            </a:p>
          </p:txBody>
        </p:sp>
        <p:sp>
          <p:nvSpPr>
            <p:cNvPr id="554" name="Google Shape;554;p23"/>
            <p:cNvSpPr/>
            <p:nvPr/>
          </p:nvSpPr>
          <p:spPr>
            <a:xfrm>
              <a:off x="8136472" y="1618974"/>
              <a:ext cx="297523" cy="308921"/>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1">
                <a:solidFill>
                  <a:schemeClr val="lt1"/>
                </a:solidFill>
                <a:latin typeface="Open Sans"/>
                <a:ea typeface="Open Sans"/>
                <a:cs typeface="Open Sans"/>
                <a:sym typeface="Open Sans"/>
              </a:endParaRPr>
            </a:p>
          </p:txBody>
        </p:sp>
        <p:sp>
          <p:nvSpPr>
            <p:cNvPr id="555" name="Google Shape;555;p23"/>
            <p:cNvSpPr/>
            <p:nvPr/>
          </p:nvSpPr>
          <p:spPr>
            <a:xfrm>
              <a:off x="8136472" y="2067978"/>
              <a:ext cx="297523" cy="308921"/>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1">
                <a:solidFill>
                  <a:schemeClr val="lt1"/>
                </a:solidFill>
                <a:latin typeface="Open Sans"/>
                <a:ea typeface="Open Sans"/>
                <a:cs typeface="Open Sans"/>
                <a:sym typeface="Open Sans"/>
              </a:endParaRPr>
            </a:p>
          </p:txBody>
        </p:sp>
        <p:sp>
          <p:nvSpPr>
            <p:cNvPr id="556" name="Google Shape;556;p23"/>
            <p:cNvSpPr/>
            <p:nvPr/>
          </p:nvSpPr>
          <p:spPr>
            <a:xfrm>
              <a:off x="8136471" y="2714736"/>
              <a:ext cx="297523" cy="308921"/>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1">
                <a:solidFill>
                  <a:schemeClr val="lt1"/>
                </a:solidFill>
                <a:latin typeface="Open Sans"/>
                <a:ea typeface="Open Sans"/>
                <a:cs typeface="Open Sans"/>
                <a:sym typeface="Open Sans"/>
              </a:endParaRPr>
            </a:p>
          </p:txBody>
        </p:sp>
        <p:sp>
          <p:nvSpPr>
            <p:cNvPr id="557" name="Google Shape;557;p23"/>
            <p:cNvSpPr/>
            <p:nvPr/>
          </p:nvSpPr>
          <p:spPr>
            <a:xfrm>
              <a:off x="8136472" y="3247257"/>
              <a:ext cx="297523" cy="308921"/>
            </a:xfrm>
            <a:prstGeom prst="ellipse">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1">
                <a:solidFill>
                  <a:schemeClr val="lt1"/>
                </a:solidFill>
                <a:latin typeface="Open Sans"/>
                <a:ea typeface="Open Sans"/>
                <a:cs typeface="Open Sans"/>
                <a:sym typeface="Open Sans"/>
              </a:endParaRPr>
            </a:p>
          </p:txBody>
        </p:sp>
        <p:sp>
          <p:nvSpPr>
            <p:cNvPr id="558" name="Google Shape;558;p23"/>
            <p:cNvSpPr/>
            <p:nvPr/>
          </p:nvSpPr>
          <p:spPr>
            <a:xfrm>
              <a:off x="6621436" y="4016905"/>
              <a:ext cx="297523" cy="308921"/>
            </a:xfrm>
            <a:prstGeom prst="ellipse">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1">
                <a:solidFill>
                  <a:schemeClr val="lt1"/>
                </a:solidFill>
                <a:latin typeface="Open Sans"/>
                <a:ea typeface="Open Sans"/>
                <a:cs typeface="Open Sans"/>
                <a:sym typeface="Open Sans"/>
              </a:endParaRPr>
            </a:p>
          </p:txBody>
        </p:sp>
        <p:sp>
          <p:nvSpPr>
            <p:cNvPr id="559" name="Google Shape;559;p23"/>
            <p:cNvSpPr/>
            <p:nvPr/>
          </p:nvSpPr>
          <p:spPr>
            <a:xfrm>
              <a:off x="6625074" y="2067978"/>
              <a:ext cx="297523" cy="308921"/>
            </a:xfrm>
            <a:prstGeom prst="ellipse">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1">
                <a:solidFill>
                  <a:schemeClr val="lt1"/>
                </a:solidFill>
                <a:latin typeface="Open Sans"/>
                <a:ea typeface="Open Sans"/>
                <a:cs typeface="Open Sans"/>
                <a:sym typeface="Open Sans"/>
              </a:endParaRPr>
            </a:p>
          </p:txBody>
        </p:sp>
        <p:sp>
          <p:nvSpPr>
            <p:cNvPr id="560" name="Google Shape;560;p23"/>
            <p:cNvSpPr/>
            <p:nvPr/>
          </p:nvSpPr>
          <p:spPr>
            <a:xfrm>
              <a:off x="6625074" y="2714736"/>
              <a:ext cx="297523" cy="308921"/>
            </a:xfrm>
            <a:prstGeom prst="ellipse">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1">
                <a:solidFill>
                  <a:schemeClr val="lt1"/>
                </a:solidFill>
                <a:latin typeface="Open Sans"/>
                <a:ea typeface="Open Sans"/>
                <a:cs typeface="Open Sans"/>
                <a:sym typeface="Open Sans"/>
              </a:endParaRPr>
            </a:p>
          </p:txBody>
        </p:sp>
        <p:sp>
          <p:nvSpPr>
            <p:cNvPr id="561" name="Google Shape;561;p23"/>
            <p:cNvSpPr/>
            <p:nvPr/>
          </p:nvSpPr>
          <p:spPr>
            <a:xfrm>
              <a:off x="6625074" y="3247257"/>
              <a:ext cx="297523" cy="308921"/>
            </a:xfrm>
            <a:prstGeom prst="ellipse">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1">
                <a:solidFill>
                  <a:schemeClr val="lt1"/>
                </a:solidFill>
                <a:latin typeface="Open Sans"/>
                <a:ea typeface="Open Sans"/>
                <a:cs typeface="Open Sans"/>
                <a:sym typeface="Open Sans"/>
              </a:endParaRPr>
            </a:p>
          </p:txBody>
        </p:sp>
        <p:sp>
          <p:nvSpPr>
            <p:cNvPr id="562" name="Google Shape;562;p23"/>
            <p:cNvSpPr/>
            <p:nvPr/>
          </p:nvSpPr>
          <p:spPr>
            <a:xfrm>
              <a:off x="6621434" y="4992457"/>
              <a:ext cx="297523" cy="308921"/>
            </a:xfrm>
            <a:prstGeom prst="ellipse">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1">
                <a:solidFill>
                  <a:schemeClr val="lt1"/>
                </a:solidFill>
                <a:latin typeface="Open Sans"/>
                <a:ea typeface="Open Sans"/>
                <a:cs typeface="Open Sans"/>
                <a:sym typeface="Open Sans"/>
              </a:endParaRPr>
            </a:p>
          </p:txBody>
        </p:sp>
        <p:sp>
          <p:nvSpPr>
            <p:cNvPr id="563" name="Google Shape;563;p23"/>
            <p:cNvSpPr/>
            <p:nvPr/>
          </p:nvSpPr>
          <p:spPr>
            <a:xfrm>
              <a:off x="6621435" y="5802901"/>
              <a:ext cx="297523" cy="308921"/>
            </a:xfrm>
            <a:prstGeom prst="ellipse">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1">
                <a:solidFill>
                  <a:schemeClr val="lt1"/>
                </a:solidFill>
                <a:latin typeface="Open Sans"/>
                <a:ea typeface="Open Sans"/>
                <a:cs typeface="Open Sans"/>
                <a:sym typeface="Open Sans"/>
              </a:endParaRPr>
            </a:p>
          </p:txBody>
        </p:sp>
        <p:sp>
          <p:nvSpPr>
            <p:cNvPr id="564" name="Google Shape;564;p23"/>
            <p:cNvSpPr/>
            <p:nvPr/>
          </p:nvSpPr>
          <p:spPr>
            <a:xfrm>
              <a:off x="6625074" y="1618974"/>
              <a:ext cx="297523" cy="308921"/>
            </a:xfrm>
            <a:prstGeom prst="ellipse">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1">
                <a:solidFill>
                  <a:schemeClr val="lt1"/>
                </a:solidFill>
                <a:latin typeface="Open Sans"/>
                <a:ea typeface="Open Sans"/>
                <a:cs typeface="Open Sans"/>
                <a:sym typeface="Open Sans"/>
              </a:endParaRPr>
            </a:p>
          </p:txBody>
        </p:sp>
      </p:grpSp>
      <p:sp>
        <p:nvSpPr>
          <p:cNvPr id="565" name="Google Shape;565;p23"/>
          <p:cNvSpPr txBox="1">
            <a:spLocks noGrp="1"/>
          </p:cNvSpPr>
          <p:nvPr>
            <p:ph type="body" idx="2"/>
          </p:nvPr>
        </p:nvSpPr>
        <p:spPr>
          <a:xfrm>
            <a:off x="663574" y="2151027"/>
            <a:ext cx="5715711" cy="66866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CC2E5"/>
              </a:buClr>
              <a:buSzPts val="2000"/>
              <a:buNone/>
            </a:pPr>
            <a:r>
              <a:rPr lang="en-US">
                <a:latin typeface="Open Sans"/>
                <a:ea typeface="Open Sans"/>
                <a:cs typeface="Open Sans"/>
                <a:sym typeface="Open Sans"/>
              </a:rPr>
              <a:t>Lier les technologies et les produits de base</a:t>
            </a:r>
            <a:endParaRPr/>
          </a:p>
          <a:p>
            <a:pPr marL="0" lvl="0" indent="0" algn="l" rtl="0">
              <a:lnSpc>
                <a:spcPct val="90000"/>
              </a:lnSpc>
              <a:spcBef>
                <a:spcPts val="1000"/>
              </a:spcBef>
              <a:spcAft>
                <a:spcPts val="0"/>
              </a:spcAft>
              <a:buClr>
                <a:srgbClr val="9CC2E5"/>
              </a:buClr>
              <a:buSzPts val="2000"/>
              <a:buNone/>
            </a:pPr>
            <a:endParaRPr>
              <a:latin typeface="Open Sans"/>
              <a:ea typeface="Open Sans"/>
              <a:cs typeface="Open Sans"/>
              <a:sym typeface="Open Sans"/>
            </a:endParaRPr>
          </a:p>
        </p:txBody>
      </p:sp>
      <p:sp>
        <p:nvSpPr>
          <p:cNvPr id="566" name="Google Shape;566;p23"/>
          <p:cNvSpPr txBox="1">
            <a:spLocks noGrp="1"/>
          </p:cNvSpPr>
          <p:nvPr>
            <p:ph type="title"/>
          </p:nvPr>
        </p:nvSpPr>
        <p:spPr>
          <a:xfrm>
            <a:off x="663574" y="720875"/>
            <a:ext cx="8730000" cy="13257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Open Sans"/>
              <a:buNone/>
            </a:pPr>
            <a:r>
              <a:rPr lang="en-US" sz="4900">
                <a:latin typeface="Open Sans"/>
                <a:ea typeface="Open Sans"/>
                <a:cs typeface="Open Sans"/>
                <a:sym typeface="Open Sans"/>
              </a:rPr>
              <a:t>6.4. Modélisation de l'utilisation des sols dans OSeMOSYS </a:t>
            </a:r>
            <a:endParaRPr>
              <a:latin typeface="Open Sans"/>
              <a:ea typeface="Open Sans"/>
              <a:cs typeface="Open Sans"/>
              <a:sym typeface="Open Sans"/>
            </a:endParaRPr>
          </a:p>
        </p:txBody>
      </p:sp>
      <p:sp>
        <p:nvSpPr>
          <p:cNvPr id="567" name="Google Shape;567;p23"/>
          <p:cNvSpPr txBox="1"/>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i="0">
                <a:solidFill>
                  <a:schemeClr val="lt1"/>
                </a:solidFill>
                <a:latin typeface="Open Sans"/>
                <a:ea typeface="Open Sans"/>
                <a:cs typeface="Open Sans"/>
                <a:sym typeface="Open Sans"/>
              </a:rPr>
              <a:t>23</a:t>
            </a:fld>
            <a:endParaRPr sz="1400" b="1" i="0">
              <a:solidFill>
                <a:schemeClr val="lt1"/>
              </a:solidFill>
              <a:latin typeface="Open Sans"/>
              <a:ea typeface="Open Sans"/>
              <a:cs typeface="Open Sans"/>
              <a:sym typeface="Open Sans"/>
            </a:endParaRPr>
          </a:p>
        </p:txBody>
      </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24"/>
          <p:cNvSpPr txBox="1"/>
          <p:nvPr/>
        </p:nvSpPr>
        <p:spPr>
          <a:xfrm>
            <a:off x="9899301" y="5905083"/>
            <a:ext cx="2045564"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800"/>
              <a:buFont typeface="Open Sans"/>
              <a:buNone/>
            </a:pPr>
            <a:r>
              <a:rPr lang="en-US" sz="800" b="0" i="0" u="none" strike="noStrike" cap="none">
                <a:solidFill>
                  <a:srgbClr val="FFFFFF"/>
                </a:solidFill>
                <a:latin typeface="Open Sans"/>
                <a:ea typeface="Open Sans"/>
                <a:cs typeface="Open Sans"/>
                <a:sym typeface="Open Sans"/>
              </a:rPr>
              <a:t>Cours de la GCC (cela vous amènera </a:t>
            </a:r>
            <a:br>
              <a:rPr lang="en-US" sz="800" b="0" i="0" u="none" strike="noStrike" cap="none">
                <a:solidFill>
                  <a:srgbClr val="FFFFFF"/>
                </a:solidFill>
                <a:latin typeface="Open Sans"/>
                <a:ea typeface="Open Sans"/>
                <a:cs typeface="Open Sans"/>
                <a:sym typeface="Open Sans"/>
              </a:rPr>
            </a:br>
            <a:r>
              <a:rPr lang="en-US" sz="800" b="0" i="0" u="none" strike="noStrike" cap="none">
                <a:solidFill>
                  <a:srgbClr val="FFFFFF"/>
                </a:solidFill>
                <a:latin typeface="Open Sans"/>
                <a:ea typeface="Open Sans"/>
                <a:cs typeface="Open Sans"/>
                <a:sym typeface="Open Sans"/>
              </a:rPr>
              <a:t>au lien du site web http://www.ClimateCompatibleGrowth.com/teachingmaterials)</a:t>
            </a:r>
            <a:endParaRPr/>
          </a:p>
        </p:txBody>
      </p:sp>
      <p:sp>
        <p:nvSpPr>
          <p:cNvPr id="574" name="Google Shape;574;p24"/>
          <p:cNvSpPr txBox="1"/>
          <p:nvPr/>
        </p:nvSpPr>
        <p:spPr>
          <a:xfrm>
            <a:off x="397050" y="4245075"/>
            <a:ext cx="5045400" cy="801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US" sz="900">
                <a:solidFill>
                  <a:srgbClr val="000000"/>
                </a:solidFill>
                <a:latin typeface="Open Sans"/>
                <a:ea typeface="Open Sans"/>
                <a:cs typeface="Open Sans"/>
                <a:sym typeface="Open Sans"/>
              </a:rPr>
              <a:t>“This material was translated in French by Pacifique Koshikwinja from the </a:t>
            </a:r>
            <a:r>
              <a:rPr lang="en-US" sz="900">
                <a:latin typeface="Open Sans"/>
                <a:ea typeface="Open Sans"/>
                <a:cs typeface="Open Sans"/>
                <a:sym typeface="Open Sans"/>
              </a:rPr>
              <a:t>Université Catholique de Bukavu</a:t>
            </a:r>
            <a:r>
              <a:rPr lang="en-US" sz="900">
                <a:solidFill>
                  <a:srgbClr val="000000"/>
                </a:solidFill>
                <a:latin typeface="Open Sans"/>
                <a:ea typeface="Open Sans"/>
                <a:cs typeface="Open Sans"/>
                <a:sym typeface="Open Sans"/>
              </a:rPr>
              <a:t> as part of the work of the RE-INTEGRATE project. The RE-INTEGRATE project has received funding from the European Union's HORIZON EUROPE Research and Innovation Programme under grant agreement No 101118217.”</a:t>
            </a:r>
            <a:endParaRPr sz="900">
              <a:solidFill>
                <a:srgbClr val="000000"/>
              </a:solidFill>
              <a:latin typeface="Open Sans"/>
              <a:ea typeface="Open Sans"/>
              <a:cs typeface="Open Sans"/>
              <a:sym typeface="Open Sans"/>
            </a:endParaRPr>
          </a:p>
        </p:txBody>
      </p:sp>
      <p:pic>
        <p:nvPicPr>
          <p:cNvPr id="575" name="Google Shape;575;p24"/>
          <p:cNvPicPr preferRelativeResize="0"/>
          <p:nvPr/>
        </p:nvPicPr>
        <p:blipFill>
          <a:blip r:embed="rId3">
            <a:alphaModFix/>
          </a:blip>
          <a:stretch>
            <a:fillRect/>
          </a:stretch>
        </p:blipFill>
        <p:spPr>
          <a:xfrm>
            <a:off x="5376100" y="4273575"/>
            <a:ext cx="1663150" cy="584699"/>
          </a:xfrm>
          <a:prstGeom prst="rect">
            <a:avLst/>
          </a:prstGeom>
          <a:noFill/>
          <a:ln>
            <a:noFill/>
          </a:ln>
        </p:spPr>
      </p:pic>
      <p:pic>
        <p:nvPicPr>
          <p:cNvPr id="576" name="Google Shape;576;p24"/>
          <p:cNvPicPr preferRelativeResize="0"/>
          <p:nvPr/>
        </p:nvPicPr>
        <p:blipFill rotWithShape="1">
          <a:blip r:embed="rId4">
            <a:alphaModFix/>
          </a:blip>
          <a:srcRect l="11449" t="7571" r="12476" b="17907"/>
          <a:stretch/>
        </p:blipFill>
        <p:spPr>
          <a:xfrm>
            <a:off x="7201650" y="4322688"/>
            <a:ext cx="754200" cy="486475"/>
          </a:xfrm>
          <a:prstGeom prst="rect">
            <a:avLst/>
          </a:prstGeom>
          <a:noFill/>
          <a:ln>
            <a:noFill/>
          </a:ln>
        </p:spPr>
      </p:pic>
      <p:sp>
        <p:nvSpPr>
          <p:cNvPr id="577" name="Google Shape;577;p24"/>
          <p:cNvSpPr txBox="1"/>
          <p:nvPr/>
        </p:nvSpPr>
        <p:spPr>
          <a:xfrm>
            <a:off x="8697679" y="4891915"/>
            <a:ext cx="31980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rgbClr val="FFFFFF"/>
                </a:solidFill>
                <a:latin typeface="Open Sans"/>
                <a:ea typeface="Open Sans"/>
                <a:cs typeface="Open Sans"/>
                <a:sym typeface="Open Sans"/>
              </a:rPr>
              <a:t>Shivakumar A. (UNDESA), Sridharan </a:t>
            </a:r>
            <a:r>
              <a:rPr lang="en-US" sz="800" b="0" i="0" u="none" strike="noStrike" cap="none">
                <a:solidFill>
                  <a:srgbClr val="FFFFFF"/>
                </a:solidFill>
                <a:latin typeface="Open Sans"/>
                <a:ea typeface="Open Sans"/>
                <a:cs typeface="Open Sans"/>
                <a:sym typeface="Open Sans"/>
              </a:rPr>
              <a:t>V. (KTH), Niet T. (SFU), Ramos E.P., </a:t>
            </a:r>
            <a:r>
              <a:rPr lang="en-US" sz="800">
                <a:solidFill>
                  <a:srgbClr val="FFFFFF"/>
                </a:solidFill>
                <a:latin typeface="Open Sans"/>
                <a:ea typeface="Open Sans"/>
                <a:cs typeface="Open Sans"/>
                <a:sym typeface="Open Sans"/>
              </a:rPr>
              <a:t>Gardumi F. (KTH), Alfstad </a:t>
            </a:r>
            <a:r>
              <a:rPr lang="en-US" sz="800" b="0" i="0" u="none" strike="noStrike" cap="none">
                <a:solidFill>
                  <a:srgbClr val="FFFFFF"/>
                </a:solidFill>
                <a:latin typeface="Open Sans"/>
                <a:ea typeface="Open Sans"/>
                <a:cs typeface="Open Sans"/>
                <a:sym typeface="Open Sans"/>
              </a:rPr>
              <a:t>T., (UNDESA) 2021. Lecture 6: Land use representation. Release Version 1.0.  [online presentation]. </a:t>
            </a:r>
            <a:r>
              <a:rPr lang="en-US" sz="800">
                <a:solidFill>
                  <a:srgbClr val="FFFFFF"/>
                </a:solidFill>
                <a:latin typeface="Open Sans"/>
                <a:ea typeface="Open Sans"/>
                <a:cs typeface="Open Sans"/>
                <a:sym typeface="Open Sans"/>
              </a:rPr>
              <a:t>Climate Compatible Growth Programme, United Nations Development Program and United Nations Department of Economic and Social Affairs.</a:t>
            </a:r>
            <a:endParaRPr sz="800" b="0" i="0" u="none" strike="noStrike" cap="none">
              <a:solidFill>
                <a:srgbClr val="FFFFFF"/>
              </a:solidFill>
              <a:latin typeface="Open Sans"/>
              <a:ea typeface="Open Sans"/>
              <a:cs typeface="Open Sans"/>
              <a:sym typeface="Open Sans"/>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
          <p:cNvSpPr txBox="1"/>
          <p:nvPr/>
        </p:nvSpPr>
        <p:spPr>
          <a:xfrm>
            <a:off x="663575" y="220100"/>
            <a:ext cx="9307500" cy="1325700"/>
          </a:xfrm>
          <a:prstGeom prst="rect">
            <a:avLst/>
          </a:prstGeom>
          <a:noFill/>
          <a:ln>
            <a:noFill/>
          </a:ln>
        </p:spPr>
        <p:txBody>
          <a:bodyPr spcFirstLastPara="1" wrap="square" lIns="91425" tIns="45700" rIns="91425" bIns="45700" anchor="b" anchorCtr="0">
            <a:normAutofit fontScale="85000" lnSpcReduction="20000"/>
          </a:bodyPr>
          <a:lstStyle/>
          <a:p>
            <a:pPr marL="0" marR="0" lvl="0" indent="0" algn="l" rtl="0">
              <a:lnSpc>
                <a:spcPct val="90000"/>
              </a:lnSpc>
              <a:spcBef>
                <a:spcPts val="0"/>
              </a:spcBef>
              <a:spcAft>
                <a:spcPts val="0"/>
              </a:spcAft>
              <a:buClr>
                <a:schemeClr val="dk1"/>
              </a:buClr>
              <a:buSzPct val="100000"/>
              <a:buFont typeface="Open Sans"/>
              <a:buNone/>
            </a:pPr>
            <a:r>
              <a:rPr lang="en-US" sz="4400" b="0" i="0" u="none" strike="noStrike" cap="none">
                <a:solidFill>
                  <a:schemeClr val="dk1"/>
                </a:solidFill>
                <a:latin typeface="Open Sans"/>
                <a:ea typeface="Open Sans"/>
                <a:cs typeface="Open Sans"/>
                <a:sym typeface="Open Sans"/>
              </a:rPr>
              <a:t>6.1. Pourquoi est-il important de modéliser l'utilisation des sols ?</a:t>
            </a:r>
            <a:br>
              <a:rPr lang="en-US" sz="4400" b="0" i="0" u="none" strike="noStrike" cap="none">
                <a:solidFill>
                  <a:schemeClr val="dk1"/>
                </a:solidFill>
                <a:latin typeface="Open Sans"/>
                <a:ea typeface="Open Sans"/>
                <a:cs typeface="Open Sans"/>
                <a:sym typeface="Open Sans"/>
              </a:rPr>
            </a:br>
            <a:endParaRPr sz="4400" b="0" i="0" u="none" strike="noStrike" cap="none">
              <a:solidFill>
                <a:schemeClr val="dk1"/>
              </a:solidFill>
              <a:latin typeface="Open Sans"/>
              <a:ea typeface="Open Sans"/>
              <a:cs typeface="Open Sans"/>
              <a:sym typeface="Open Sans"/>
            </a:endParaRPr>
          </a:p>
        </p:txBody>
      </p:sp>
      <p:grpSp>
        <p:nvGrpSpPr>
          <p:cNvPr id="215" name="Google Shape;215;p3"/>
          <p:cNvGrpSpPr/>
          <p:nvPr/>
        </p:nvGrpSpPr>
        <p:grpSpPr>
          <a:xfrm>
            <a:off x="874450" y="1439539"/>
            <a:ext cx="10078011" cy="5071062"/>
            <a:chOff x="874450" y="1439539"/>
            <a:chExt cx="10078011" cy="5071062"/>
          </a:xfrm>
        </p:grpSpPr>
        <p:grpSp>
          <p:nvGrpSpPr>
            <p:cNvPr id="216" name="Google Shape;216;p3"/>
            <p:cNvGrpSpPr/>
            <p:nvPr/>
          </p:nvGrpSpPr>
          <p:grpSpPr>
            <a:xfrm>
              <a:off x="1010762" y="1439539"/>
              <a:ext cx="3828708" cy="4951834"/>
              <a:chOff x="1010762" y="1439539"/>
              <a:chExt cx="3828708" cy="4951834"/>
            </a:xfrm>
          </p:grpSpPr>
          <p:pic>
            <p:nvPicPr>
              <p:cNvPr id="217" name="Google Shape;217;p3"/>
              <p:cNvPicPr preferRelativeResize="0"/>
              <p:nvPr/>
            </p:nvPicPr>
            <p:blipFill rotWithShape="1">
              <a:blip r:embed="rId3">
                <a:alphaModFix/>
              </a:blip>
              <a:srcRect t="7373" r="62282" b="4474"/>
              <a:stretch/>
            </p:blipFill>
            <p:spPr>
              <a:xfrm>
                <a:off x="1010762" y="1456317"/>
                <a:ext cx="3828708" cy="4935056"/>
              </a:xfrm>
              <a:prstGeom prst="rect">
                <a:avLst/>
              </a:prstGeom>
              <a:noFill/>
              <a:ln>
                <a:noFill/>
              </a:ln>
            </p:spPr>
          </p:pic>
          <p:sp>
            <p:nvSpPr>
              <p:cNvPr id="218" name="Google Shape;218;p3"/>
              <p:cNvSpPr/>
              <p:nvPr/>
            </p:nvSpPr>
            <p:spPr>
              <a:xfrm>
                <a:off x="4266589" y="1439539"/>
                <a:ext cx="87297" cy="550283"/>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grpSp>
        <p:sp>
          <p:nvSpPr>
            <p:cNvPr id="219" name="Google Shape;219;p3"/>
            <p:cNvSpPr txBox="1"/>
            <p:nvPr/>
          </p:nvSpPr>
          <p:spPr>
            <a:xfrm>
              <a:off x="4784850" y="1451775"/>
              <a:ext cx="1498800" cy="585000"/>
            </a:xfrm>
            <a:prstGeom prst="rect">
              <a:avLst/>
            </a:prstGeom>
            <a:no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u="none" strike="noStrike" cap="none">
                  <a:solidFill>
                    <a:schemeClr val="dk1"/>
                  </a:solidFill>
                  <a:latin typeface="Open Sans"/>
                  <a:ea typeface="Open Sans"/>
                  <a:cs typeface="Open Sans"/>
                  <a:sym typeface="Open Sans"/>
                </a:rPr>
                <a:t>Occupation des sols</a:t>
              </a:r>
              <a:endParaRPr/>
            </a:p>
          </p:txBody>
        </p:sp>
        <p:grpSp>
          <p:nvGrpSpPr>
            <p:cNvPr id="220" name="Google Shape;220;p3"/>
            <p:cNvGrpSpPr/>
            <p:nvPr/>
          </p:nvGrpSpPr>
          <p:grpSpPr>
            <a:xfrm>
              <a:off x="6517392" y="5216675"/>
              <a:ext cx="2012259" cy="1293926"/>
              <a:chOff x="6608702" y="5260894"/>
              <a:chExt cx="4024518" cy="1293926"/>
            </a:xfrm>
          </p:grpSpPr>
          <p:sp>
            <p:nvSpPr>
              <p:cNvPr id="221" name="Google Shape;221;p3"/>
              <p:cNvSpPr txBox="1"/>
              <p:nvPr/>
            </p:nvSpPr>
            <p:spPr>
              <a:xfrm>
                <a:off x="6608720" y="5600520"/>
                <a:ext cx="4024500" cy="954300"/>
              </a:xfrm>
              <a:prstGeom prst="rect">
                <a:avLst/>
              </a:prstGeom>
              <a:no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i="0" u="none" strike="noStrike" cap="none">
                    <a:solidFill>
                      <a:schemeClr val="dk1"/>
                    </a:solidFill>
                    <a:latin typeface="Open Sans"/>
                    <a:ea typeface="Open Sans"/>
                    <a:cs typeface="Open Sans"/>
                    <a:sym typeface="Open Sans"/>
                  </a:rPr>
                  <a:t>Résidentiel, industriel, commercial, transport</a:t>
                </a:r>
                <a:endParaRPr/>
              </a:p>
            </p:txBody>
          </p:sp>
          <p:sp>
            <p:nvSpPr>
              <p:cNvPr id="222" name="Google Shape;222;p3"/>
              <p:cNvSpPr txBox="1"/>
              <p:nvPr/>
            </p:nvSpPr>
            <p:spPr>
              <a:xfrm>
                <a:off x="6608702" y="5260894"/>
                <a:ext cx="4024365" cy="338554"/>
              </a:xfrm>
              <a:prstGeom prst="rect">
                <a:avLst/>
              </a:prstGeom>
              <a:no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u="none" strike="noStrike" cap="none">
                    <a:solidFill>
                      <a:schemeClr val="dk1"/>
                    </a:solidFill>
                    <a:latin typeface="Open Sans"/>
                    <a:ea typeface="Open Sans"/>
                    <a:cs typeface="Open Sans"/>
                    <a:sym typeface="Open Sans"/>
                  </a:rPr>
                  <a:t>Production</a:t>
                </a:r>
                <a:endParaRPr sz="1100" b="1" i="0" u="none" strike="noStrike" cap="none">
                  <a:solidFill>
                    <a:schemeClr val="dk1"/>
                  </a:solidFill>
                  <a:latin typeface="Open Sans"/>
                  <a:ea typeface="Open Sans"/>
                  <a:cs typeface="Open Sans"/>
                  <a:sym typeface="Open Sans"/>
                </a:endParaRPr>
              </a:p>
            </p:txBody>
          </p:sp>
        </p:grpSp>
        <p:sp>
          <p:nvSpPr>
            <p:cNvPr id="223" name="Google Shape;223;p3"/>
            <p:cNvSpPr txBox="1"/>
            <p:nvPr/>
          </p:nvSpPr>
          <p:spPr>
            <a:xfrm>
              <a:off x="874450" y="2166900"/>
              <a:ext cx="1498800" cy="585000"/>
            </a:xfrm>
            <a:prstGeom prst="rect">
              <a:avLst/>
            </a:prstGeom>
            <a:noFill/>
            <a:ln w="9525" cap="flat" cmpd="sng">
              <a:solidFill>
                <a:srgbClr val="A5A5A5"/>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u="none" strike="noStrike" cap="none">
                  <a:solidFill>
                    <a:schemeClr val="dk1"/>
                  </a:solidFill>
                  <a:latin typeface="Open Sans"/>
                  <a:ea typeface="Open Sans"/>
                  <a:cs typeface="Open Sans"/>
                  <a:sym typeface="Open Sans"/>
                </a:rPr>
                <a:t>Total des terres</a:t>
              </a:r>
              <a:endParaRPr/>
            </a:p>
          </p:txBody>
        </p:sp>
        <p:cxnSp>
          <p:nvCxnSpPr>
            <p:cNvPr id="224" name="Google Shape;224;p3"/>
            <p:cNvCxnSpPr/>
            <p:nvPr/>
          </p:nvCxnSpPr>
          <p:spPr>
            <a:xfrm>
              <a:off x="1622836" y="2708928"/>
              <a:ext cx="0" cy="988227"/>
            </a:xfrm>
            <a:prstGeom prst="straightConnector1">
              <a:avLst/>
            </a:prstGeom>
            <a:noFill/>
            <a:ln w="28575" cap="flat" cmpd="sng">
              <a:solidFill>
                <a:srgbClr val="595959"/>
              </a:solidFill>
              <a:prstDash val="solid"/>
              <a:miter lim="800000"/>
              <a:headEnd type="none" w="sm" len="sm"/>
              <a:tailEnd type="triangle" w="med" len="med"/>
            </a:ln>
          </p:spPr>
        </p:cxnSp>
        <p:sp>
          <p:nvSpPr>
            <p:cNvPr id="225" name="Google Shape;225;p3"/>
            <p:cNvSpPr txBox="1"/>
            <p:nvPr/>
          </p:nvSpPr>
          <p:spPr>
            <a:xfrm>
              <a:off x="4775281" y="2017703"/>
              <a:ext cx="101229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0" i="0" u="none" strike="noStrike" cap="none">
                  <a:solidFill>
                    <a:schemeClr val="dk1"/>
                  </a:solidFill>
                  <a:latin typeface="Open Sans"/>
                  <a:ea typeface="Open Sans"/>
                  <a:cs typeface="Open Sans"/>
                  <a:sym typeface="Open Sans"/>
                </a:rPr>
                <a:t>Terres cultivées</a:t>
              </a:r>
              <a:endParaRPr/>
            </a:p>
          </p:txBody>
        </p:sp>
        <p:sp>
          <p:nvSpPr>
            <p:cNvPr id="226" name="Google Shape;226;p3"/>
            <p:cNvSpPr txBox="1"/>
            <p:nvPr/>
          </p:nvSpPr>
          <p:spPr>
            <a:xfrm>
              <a:off x="4784858" y="2659383"/>
              <a:ext cx="112431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Open Sans"/>
                  <a:ea typeface="Open Sans"/>
                  <a:cs typeface="Open Sans"/>
                  <a:sym typeface="Open Sans"/>
                </a:rPr>
                <a:t>Terre stérile</a:t>
              </a:r>
              <a:endParaRPr/>
            </a:p>
          </p:txBody>
        </p:sp>
        <p:sp>
          <p:nvSpPr>
            <p:cNvPr id="227" name="Google Shape;227;p3"/>
            <p:cNvSpPr txBox="1"/>
            <p:nvPr/>
          </p:nvSpPr>
          <p:spPr>
            <a:xfrm>
              <a:off x="4775282" y="3581195"/>
              <a:ext cx="101229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Open Sans"/>
                  <a:ea typeface="Open Sans"/>
                  <a:cs typeface="Open Sans"/>
                  <a:sym typeface="Open Sans"/>
                </a:rPr>
                <a:t>Forêts</a:t>
              </a:r>
              <a:endParaRPr/>
            </a:p>
          </p:txBody>
        </p:sp>
        <p:sp>
          <p:nvSpPr>
            <p:cNvPr id="228" name="Google Shape;228;p3"/>
            <p:cNvSpPr txBox="1"/>
            <p:nvPr/>
          </p:nvSpPr>
          <p:spPr>
            <a:xfrm>
              <a:off x="4779156" y="4159936"/>
              <a:ext cx="131684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Open Sans"/>
                  <a:ea typeface="Open Sans"/>
                  <a:cs typeface="Open Sans"/>
                  <a:sym typeface="Open Sans"/>
                </a:rPr>
                <a:t>Pâturages / prairies</a:t>
              </a:r>
              <a:endParaRPr/>
            </a:p>
          </p:txBody>
        </p:sp>
        <p:sp>
          <p:nvSpPr>
            <p:cNvPr id="229" name="Google Shape;229;p3"/>
            <p:cNvSpPr txBox="1"/>
            <p:nvPr/>
          </p:nvSpPr>
          <p:spPr>
            <a:xfrm>
              <a:off x="4776861" y="4934668"/>
              <a:ext cx="118005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Open Sans"/>
                  <a:ea typeface="Open Sans"/>
                  <a:cs typeface="Open Sans"/>
                  <a:sym typeface="Open Sans"/>
                </a:rPr>
                <a:t>Terrains bâtis</a:t>
              </a:r>
              <a:endParaRPr/>
            </a:p>
          </p:txBody>
        </p:sp>
        <p:sp>
          <p:nvSpPr>
            <p:cNvPr id="230" name="Google Shape;230;p3"/>
            <p:cNvSpPr txBox="1"/>
            <p:nvPr/>
          </p:nvSpPr>
          <p:spPr>
            <a:xfrm>
              <a:off x="4776861" y="5701034"/>
              <a:ext cx="116874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Open Sans"/>
                  <a:ea typeface="Open Sans"/>
                  <a:cs typeface="Open Sans"/>
                  <a:sym typeface="Open Sans"/>
                </a:rPr>
                <a:t>Plans d'eau</a:t>
              </a:r>
              <a:endParaRPr/>
            </a:p>
          </p:txBody>
        </p:sp>
        <p:grpSp>
          <p:nvGrpSpPr>
            <p:cNvPr id="231" name="Google Shape;231;p3"/>
            <p:cNvGrpSpPr/>
            <p:nvPr/>
          </p:nvGrpSpPr>
          <p:grpSpPr>
            <a:xfrm>
              <a:off x="6521771" y="1451784"/>
              <a:ext cx="2013808" cy="1296880"/>
              <a:chOff x="8859003" y="677857"/>
              <a:chExt cx="2230842" cy="1296880"/>
            </a:xfrm>
          </p:grpSpPr>
          <p:sp>
            <p:nvSpPr>
              <p:cNvPr id="232" name="Google Shape;232;p3"/>
              <p:cNvSpPr txBox="1"/>
              <p:nvPr/>
            </p:nvSpPr>
            <p:spPr>
              <a:xfrm>
                <a:off x="8859003" y="677857"/>
                <a:ext cx="2230841" cy="338554"/>
              </a:xfrm>
              <a:prstGeom prst="rect">
                <a:avLst/>
              </a:prstGeom>
              <a:no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a:ea typeface="Open Sans"/>
                    <a:cs typeface="Open Sans"/>
                    <a:sym typeface="Open Sans"/>
                  </a:rPr>
                  <a:t>Production</a:t>
                </a:r>
                <a:endParaRPr sz="1600" b="1">
                  <a:solidFill>
                    <a:schemeClr val="dk1"/>
                  </a:solidFill>
                  <a:latin typeface="Open Sans"/>
                  <a:ea typeface="Open Sans"/>
                  <a:cs typeface="Open Sans"/>
                  <a:sym typeface="Open Sans"/>
                </a:endParaRPr>
              </a:p>
            </p:txBody>
          </p:sp>
          <p:sp>
            <p:nvSpPr>
              <p:cNvPr id="233" name="Google Shape;233;p3"/>
              <p:cNvSpPr txBox="1"/>
              <p:nvPr/>
            </p:nvSpPr>
            <p:spPr>
              <a:xfrm flipH="1">
                <a:off x="8859004" y="1020630"/>
                <a:ext cx="2230841" cy="954107"/>
              </a:xfrm>
              <a:prstGeom prst="rect">
                <a:avLst/>
              </a:prstGeom>
              <a:no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Open Sans"/>
                    <a:ea typeface="Open Sans"/>
                    <a:cs typeface="Open Sans"/>
                    <a:sym typeface="Open Sans"/>
                  </a:rPr>
                  <a:t>Maïs Bananes</a:t>
                </a:r>
                <a:endParaRPr/>
              </a:p>
              <a:p>
                <a:pPr marL="0" marR="0" lvl="0" indent="0" algn="l" rtl="0">
                  <a:spcBef>
                    <a:spcPts val="0"/>
                  </a:spcBef>
                  <a:spcAft>
                    <a:spcPts val="0"/>
                  </a:spcAft>
                  <a:buNone/>
                </a:pPr>
                <a:r>
                  <a:rPr lang="en-US" sz="1400">
                    <a:solidFill>
                      <a:schemeClr val="dk1"/>
                    </a:solidFill>
                    <a:latin typeface="Open Sans"/>
                    <a:ea typeface="Open Sans"/>
                    <a:cs typeface="Open Sans"/>
                    <a:sym typeface="Open Sans"/>
                  </a:rPr>
                  <a:t>Riz Canne à sucre</a:t>
                </a:r>
                <a:endParaRPr/>
              </a:p>
              <a:p>
                <a:pPr marL="0" marR="0" lvl="0" indent="0" algn="l" rtl="0">
                  <a:spcBef>
                    <a:spcPts val="0"/>
                  </a:spcBef>
                  <a:spcAft>
                    <a:spcPts val="0"/>
                  </a:spcAft>
                  <a:buNone/>
                </a:pPr>
                <a:r>
                  <a:rPr lang="en-US" sz="1400">
                    <a:solidFill>
                      <a:schemeClr val="dk1"/>
                    </a:solidFill>
                    <a:latin typeface="Open Sans"/>
                    <a:ea typeface="Open Sans"/>
                    <a:cs typeface="Open Sans"/>
                    <a:sym typeface="Open Sans"/>
                  </a:rPr>
                  <a:t>Café</a:t>
                </a:r>
                <a:endParaRPr sz="1400">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400">
                    <a:solidFill>
                      <a:schemeClr val="dk1"/>
                    </a:solidFill>
                    <a:latin typeface="Open Sans"/>
                    <a:ea typeface="Open Sans"/>
                    <a:cs typeface="Open Sans"/>
                    <a:sym typeface="Open Sans"/>
                  </a:rPr>
                  <a:t>Autres cultures</a:t>
                </a:r>
                <a:endParaRPr sz="1400">
                  <a:solidFill>
                    <a:schemeClr val="dk1"/>
                  </a:solidFill>
                  <a:latin typeface="Open Sans"/>
                  <a:ea typeface="Open Sans"/>
                  <a:cs typeface="Open Sans"/>
                  <a:sym typeface="Open Sans"/>
                </a:endParaRPr>
              </a:p>
            </p:txBody>
          </p:sp>
        </p:grpSp>
        <p:pic>
          <p:nvPicPr>
            <p:cNvPr id="234" name="Google Shape;234;p3"/>
            <p:cNvPicPr preferRelativeResize="0"/>
            <p:nvPr/>
          </p:nvPicPr>
          <p:blipFill rotWithShape="1">
            <a:blip r:embed="rId3">
              <a:alphaModFix/>
            </a:blip>
            <a:srcRect l="48871" t="815" r="29726" b="92587"/>
            <a:stretch/>
          </p:blipFill>
          <p:spPr>
            <a:xfrm>
              <a:off x="8554629" y="1864625"/>
              <a:ext cx="2397832" cy="369332"/>
            </a:xfrm>
            <a:prstGeom prst="rect">
              <a:avLst/>
            </a:prstGeom>
            <a:noFill/>
            <a:ln>
              <a:noFill/>
            </a:ln>
          </p:spPr>
        </p:pic>
        <p:sp>
          <p:nvSpPr>
            <p:cNvPr id="235" name="Google Shape;235;p3"/>
            <p:cNvSpPr txBox="1"/>
            <p:nvPr/>
          </p:nvSpPr>
          <p:spPr>
            <a:xfrm flipH="1">
              <a:off x="6536091" y="3303131"/>
              <a:ext cx="1999486" cy="584775"/>
            </a:xfrm>
            <a:prstGeom prst="rect">
              <a:avLst/>
            </a:prstGeom>
            <a:no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Open Sans"/>
                  <a:ea typeface="Open Sans"/>
                  <a:cs typeface="Open Sans"/>
                  <a:sym typeface="Open Sans"/>
                </a:rPr>
                <a:t>Bois et autres produits forestiers</a:t>
              </a:r>
              <a:endParaRPr sz="1600">
                <a:solidFill>
                  <a:schemeClr val="dk1"/>
                </a:solidFill>
                <a:latin typeface="Open Sans"/>
                <a:ea typeface="Open Sans"/>
                <a:cs typeface="Open Sans"/>
                <a:sym typeface="Open Sans"/>
              </a:endParaRPr>
            </a:p>
          </p:txBody>
        </p:sp>
        <p:pic>
          <p:nvPicPr>
            <p:cNvPr id="236" name="Google Shape;236;p3"/>
            <p:cNvPicPr preferRelativeResize="0"/>
            <p:nvPr/>
          </p:nvPicPr>
          <p:blipFill rotWithShape="1">
            <a:blip r:embed="rId3">
              <a:alphaModFix/>
            </a:blip>
            <a:srcRect l="53648" t="48512" r="37605" b="46016"/>
            <a:stretch/>
          </p:blipFill>
          <p:spPr>
            <a:xfrm>
              <a:off x="8554629" y="4531305"/>
              <a:ext cx="913677" cy="306281"/>
            </a:xfrm>
            <a:prstGeom prst="rect">
              <a:avLst/>
            </a:prstGeom>
            <a:noFill/>
            <a:ln>
              <a:noFill/>
            </a:ln>
          </p:spPr>
        </p:pic>
        <p:pic>
          <p:nvPicPr>
            <p:cNvPr id="237" name="Google Shape;237;p3"/>
            <p:cNvPicPr preferRelativeResize="0"/>
            <p:nvPr/>
          </p:nvPicPr>
          <p:blipFill rotWithShape="1">
            <a:blip r:embed="rId3">
              <a:alphaModFix/>
            </a:blip>
            <a:srcRect l="79080" t="64517" r="3804" b="30828"/>
            <a:stretch/>
          </p:blipFill>
          <p:spPr>
            <a:xfrm>
              <a:off x="8605570" y="5734851"/>
              <a:ext cx="1882858" cy="306281"/>
            </a:xfrm>
            <a:prstGeom prst="rect">
              <a:avLst/>
            </a:prstGeom>
            <a:noFill/>
            <a:ln>
              <a:noFill/>
            </a:ln>
          </p:spPr>
        </p:pic>
        <p:pic>
          <p:nvPicPr>
            <p:cNvPr id="238" name="Google Shape;238;p3"/>
            <p:cNvPicPr preferRelativeResize="0"/>
            <p:nvPr/>
          </p:nvPicPr>
          <p:blipFill rotWithShape="1">
            <a:blip r:embed="rId3">
              <a:alphaModFix/>
            </a:blip>
            <a:srcRect l="55894" t="37426" r="39290" b="56149"/>
            <a:stretch/>
          </p:blipFill>
          <p:spPr>
            <a:xfrm>
              <a:off x="8554629" y="3325601"/>
              <a:ext cx="488819" cy="359706"/>
            </a:xfrm>
            <a:prstGeom prst="rect">
              <a:avLst/>
            </a:prstGeom>
            <a:noFill/>
            <a:ln>
              <a:noFill/>
            </a:ln>
          </p:spPr>
        </p:pic>
        <p:cxnSp>
          <p:nvCxnSpPr>
            <p:cNvPr id="239" name="Google Shape;239;p3"/>
            <p:cNvCxnSpPr/>
            <p:nvPr/>
          </p:nvCxnSpPr>
          <p:spPr>
            <a:xfrm rot="10800000" flipH="1">
              <a:off x="5728182" y="3749352"/>
              <a:ext cx="631717" cy="4530"/>
            </a:xfrm>
            <a:prstGeom prst="straightConnector1">
              <a:avLst/>
            </a:prstGeom>
            <a:noFill/>
            <a:ln w="57150" cap="flat" cmpd="sng">
              <a:solidFill>
                <a:srgbClr val="008A3E"/>
              </a:solidFill>
              <a:prstDash val="solid"/>
              <a:miter lim="800000"/>
              <a:headEnd type="none" w="sm" len="sm"/>
              <a:tailEnd type="triangle" w="med" len="med"/>
            </a:ln>
          </p:spPr>
        </p:cxnSp>
        <p:sp>
          <p:nvSpPr>
            <p:cNvPr id="240" name="Google Shape;240;p3"/>
            <p:cNvSpPr txBox="1"/>
            <p:nvPr/>
          </p:nvSpPr>
          <p:spPr>
            <a:xfrm>
              <a:off x="6533090" y="2967101"/>
              <a:ext cx="1999486" cy="338554"/>
            </a:xfrm>
            <a:prstGeom prst="rect">
              <a:avLst/>
            </a:prstGeom>
            <a:no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a:ea typeface="Open Sans"/>
                  <a:cs typeface="Open Sans"/>
                  <a:sym typeface="Open Sans"/>
                </a:rPr>
                <a:t>Production</a:t>
              </a:r>
              <a:endParaRPr sz="1600" b="1">
                <a:solidFill>
                  <a:schemeClr val="dk1"/>
                </a:solidFill>
                <a:latin typeface="Open Sans"/>
                <a:ea typeface="Open Sans"/>
                <a:cs typeface="Open Sans"/>
                <a:sym typeface="Open Sans"/>
              </a:endParaRPr>
            </a:p>
          </p:txBody>
        </p:sp>
        <p:sp>
          <p:nvSpPr>
            <p:cNvPr id="241" name="Google Shape;241;p3"/>
            <p:cNvSpPr txBox="1"/>
            <p:nvPr/>
          </p:nvSpPr>
          <p:spPr>
            <a:xfrm flipH="1">
              <a:off x="6530089" y="4388565"/>
              <a:ext cx="1999486" cy="584775"/>
            </a:xfrm>
            <a:prstGeom prst="rect">
              <a:avLst/>
            </a:prstGeom>
            <a:no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Open Sans"/>
                  <a:ea typeface="Open Sans"/>
                  <a:cs typeface="Open Sans"/>
                  <a:sym typeface="Open Sans"/>
                </a:rPr>
                <a:t>Viande</a:t>
              </a:r>
              <a:endParaRPr/>
            </a:p>
            <a:p>
              <a:pPr marL="0" marR="0" lvl="0" indent="0" algn="ctr" rtl="0">
                <a:spcBef>
                  <a:spcPts val="0"/>
                </a:spcBef>
                <a:spcAft>
                  <a:spcPts val="0"/>
                </a:spcAft>
                <a:buNone/>
              </a:pPr>
              <a:r>
                <a:rPr lang="en-US" sz="1600">
                  <a:solidFill>
                    <a:schemeClr val="dk1"/>
                  </a:solidFill>
                  <a:latin typeface="Open Sans"/>
                  <a:ea typeface="Open Sans"/>
                  <a:cs typeface="Open Sans"/>
                  <a:sym typeface="Open Sans"/>
                </a:rPr>
                <a:t>Produits laitiers</a:t>
              </a:r>
              <a:endParaRPr sz="1600">
                <a:solidFill>
                  <a:schemeClr val="dk1"/>
                </a:solidFill>
                <a:latin typeface="Open Sans"/>
                <a:ea typeface="Open Sans"/>
                <a:cs typeface="Open Sans"/>
                <a:sym typeface="Open Sans"/>
              </a:endParaRPr>
            </a:p>
          </p:txBody>
        </p:sp>
        <p:sp>
          <p:nvSpPr>
            <p:cNvPr id="242" name="Google Shape;242;p3"/>
            <p:cNvSpPr txBox="1"/>
            <p:nvPr/>
          </p:nvSpPr>
          <p:spPr>
            <a:xfrm>
              <a:off x="6530089" y="4052535"/>
              <a:ext cx="1999486" cy="338554"/>
            </a:xfrm>
            <a:prstGeom prst="rect">
              <a:avLst/>
            </a:prstGeom>
            <a:no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a:ea typeface="Open Sans"/>
                  <a:cs typeface="Open Sans"/>
                  <a:sym typeface="Open Sans"/>
                </a:rPr>
                <a:t>Production</a:t>
              </a:r>
              <a:endParaRPr sz="1600" b="1">
                <a:solidFill>
                  <a:schemeClr val="dk1"/>
                </a:solidFill>
                <a:latin typeface="Open Sans"/>
                <a:ea typeface="Open Sans"/>
                <a:cs typeface="Open Sans"/>
                <a:sym typeface="Open Sans"/>
              </a:endParaRPr>
            </a:p>
          </p:txBody>
        </p:sp>
        <p:cxnSp>
          <p:nvCxnSpPr>
            <p:cNvPr id="243" name="Google Shape;243;p3"/>
            <p:cNvCxnSpPr/>
            <p:nvPr/>
          </p:nvCxnSpPr>
          <p:spPr>
            <a:xfrm rot="10800000" flipH="1">
              <a:off x="5756757" y="4407290"/>
              <a:ext cx="631717" cy="4530"/>
            </a:xfrm>
            <a:prstGeom prst="straightConnector1">
              <a:avLst/>
            </a:prstGeom>
            <a:noFill/>
            <a:ln w="57150" cap="flat" cmpd="sng">
              <a:solidFill>
                <a:srgbClr val="008A3E"/>
              </a:solidFill>
              <a:prstDash val="solid"/>
              <a:miter lim="800000"/>
              <a:headEnd type="none" w="sm" len="sm"/>
              <a:tailEnd type="triangle" w="med" len="med"/>
            </a:ln>
          </p:spPr>
        </p:cxnSp>
        <p:cxnSp>
          <p:nvCxnSpPr>
            <p:cNvPr id="244" name="Google Shape;244;p3"/>
            <p:cNvCxnSpPr/>
            <p:nvPr/>
          </p:nvCxnSpPr>
          <p:spPr>
            <a:xfrm rot="10800000" flipH="1">
              <a:off x="5728182" y="5307861"/>
              <a:ext cx="631717" cy="4530"/>
            </a:xfrm>
            <a:prstGeom prst="straightConnector1">
              <a:avLst/>
            </a:prstGeom>
            <a:noFill/>
            <a:ln w="57150" cap="flat" cmpd="sng">
              <a:solidFill>
                <a:srgbClr val="008A3E"/>
              </a:solidFill>
              <a:prstDash val="solid"/>
              <a:miter lim="800000"/>
              <a:headEnd type="none" w="sm" len="sm"/>
              <a:tailEnd type="triangle" w="med" len="med"/>
            </a:ln>
          </p:spPr>
        </p:cxnSp>
        <p:pic>
          <p:nvPicPr>
            <p:cNvPr id="245" name="Google Shape;245;p3"/>
            <p:cNvPicPr preferRelativeResize="0"/>
            <p:nvPr/>
          </p:nvPicPr>
          <p:blipFill rotWithShape="1">
            <a:blip r:embed="rId3">
              <a:alphaModFix/>
            </a:blip>
            <a:srcRect l="55412" t="64517" r="30115" b="30828"/>
            <a:stretch/>
          </p:blipFill>
          <p:spPr>
            <a:xfrm>
              <a:off x="8643352" y="5418063"/>
              <a:ext cx="1729678" cy="306846"/>
            </a:xfrm>
            <a:prstGeom prst="rect">
              <a:avLst/>
            </a:prstGeom>
            <a:noFill/>
            <a:ln>
              <a:noFill/>
            </a:ln>
          </p:spPr>
        </p:pic>
      </p:grpSp>
      <p:sp>
        <p:nvSpPr>
          <p:cNvPr id="246" name="Google Shape;246;p3"/>
          <p:cNvSpPr txBox="1">
            <a:spLocks noGrp="1"/>
          </p:cNvSpPr>
          <p:nvPr>
            <p:ph type="body" idx="2"/>
          </p:nvPr>
        </p:nvSpPr>
        <p:spPr>
          <a:xfrm>
            <a:off x="663575" y="933650"/>
            <a:ext cx="7033500" cy="668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CC2E5"/>
              </a:buClr>
              <a:buSzPts val="2000"/>
              <a:buNone/>
            </a:pPr>
            <a:r>
              <a:rPr lang="en-US">
                <a:latin typeface="Open Sans"/>
                <a:ea typeface="Open Sans"/>
                <a:cs typeface="Open Sans"/>
                <a:sym typeface="Open Sans"/>
              </a:rPr>
              <a:t>Des utilisations multiples et concurrentes des terres</a:t>
            </a:r>
            <a:endParaRPr>
              <a:latin typeface="Open Sans"/>
              <a:ea typeface="Open Sans"/>
              <a:cs typeface="Open Sans"/>
              <a:sym typeface="Open Sans"/>
            </a:endParaRPr>
          </a:p>
        </p:txBody>
      </p:sp>
      <p:sp>
        <p:nvSpPr>
          <p:cNvPr id="247" name="Google Shape;247;p3"/>
          <p:cNvSpPr txBox="1"/>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i="0" u="none">
                <a:solidFill>
                  <a:schemeClr val="lt1"/>
                </a:solidFill>
                <a:latin typeface="Open Sans"/>
                <a:ea typeface="Open Sans"/>
                <a:cs typeface="Open Sans"/>
                <a:sym typeface="Open Sans"/>
              </a:rPr>
              <a:t>3</a:t>
            </a:fld>
            <a:endParaRPr sz="1400" b="1" i="0" u="none">
              <a:solidFill>
                <a:schemeClr val="lt1"/>
              </a:solidFill>
              <a:latin typeface="Open Sans"/>
              <a:ea typeface="Open Sans"/>
              <a:cs typeface="Open Sans"/>
              <a:sym typeface="Open Sans"/>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
          <p:cNvSpPr txBox="1"/>
          <p:nvPr/>
        </p:nvSpPr>
        <p:spPr>
          <a:xfrm>
            <a:off x="663575" y="716875"/>
            <a:ext cx="9018900" cy="13257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400"/>
              <a:buFont typeface="Open Sans"/>
              <a:buNone/>
            </a:pPr>
            <a:r>
              <a:rPr lang="en-US" sz="4400" b="0" i="0">
                <a:solidFill>
                  <a:schemeClr val="dk1"/>
                </a:solidFill>
                <a:latin typeface="Open Sans"/>
                <a:ea typeface="Open Sans"/>
                <a:cs typeface="Open Sans"/>
                <a:sym typeface="Open Sans"/>
              </a:rPr>
              <a:t>6.1. Pourquoi est-il important de modéliser l'utilisation des sols ?</a:t>
            </a:r>
            <a:endParaRPr/>
          </a:p>
        </p:txBody>
      </p:sp>
      <p:sp>
        <p:nvSpPr>
          <p:cNvPr id="254" name="Google Shape;254;p4"/>
          <p:cNvSpPr txBox="1"/>
          <p:nvPr/>
        </p:nvSpPr>
        <p:spPr>
          <a:xfrm>
            <a:off x="663573" y="1963722"/>
            <a:ext cx="8949057" cy="66866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9CC2E5"/>
              </a:buClr>
              <a:buSzPts val="2000"/>
              <a:buFont typeface="Arial"/>
              <a:buNone/>
            </a:pPr>
            <a:endParaRPr sz="2000" b="1" i="0">
              <a:solidFill>
                <a:srgbClr val="9CC2E5"/>
              </a:solidFill>
              <a:latin typeface="Open Sans"/>
              <a:ea typeface="Open Sans"/>
              <a:cs typeface="Open Sans"/>
              <a:sym typeface="Open Sans"/>
            </a:endParaRPr>
          </a:p>
          <a:p>
            <a:pPr marL="0" marR="0" lvl="0" indent="0" algn="l" rtl="0">
              <a:lnSpc>
                <a:spcPct val="90000"/>
              </a:lnSpc>
              <a:spcBef>
                <a:spcPts val="1000"/>
              </a:spcBef>
              <a:spcAft>
                <a:spcPts val="0"/>
              </a:spcAft>
              <a:buClr>
                <a:srgbClr val="9CC2E5"/>
              </a:buClr>
              <a:buSzPts val="2000"/>
              <a:buFont typeface="Arial"/>
              <a:buNone/>
            </a:pPr>
            <a:r>
              <a:rPr lang="en-US" sz="2000" b="1" i="0">
                <a:solidFill>
                  <a:srgbClr val="9CC2E5"/>
                </a:solidFill>
                <a:latin typeface="Open Sans"/>
                <a:ea typeface="Open Sans"/>
                <a:cs typeface="Open Sans"/>
                <a:sym typeface="Open Sans"/>
              </a:rPr>
              <a:t>Quelle est la différence entre l'utilisation et la couverture des sols ?</a:t>
            </a:r>
            <a:endParaRPr/>
          </a:p>
          <a:p>
            <a:pPr marL="0" marR="0" lvl="0" indent="0" algn="l" rtl="0">
              <a:lnSpc>
                <a:spcPct val="90000"/>
              </a:lnSpc>
              <a:spcBef>
                <a:spcPts val="1000"/>
              </a:spcBef>
              <a:spcAft>
                <a:spcPts val="0"/>
              </a:spcAft>
              <a:buClr>
                <a:srgbClr val="9CC2E5"/>
              </a:buClr>
              <a:buSzPts val="2000"/>
              <a:buFont typeface="Arial"/>
              <a:buNone/>
            </a:pPr>
            <a:endParaRPr sz="2000" b="1" i="0">
              <a:solidFill>
                <a:srgbClr val="9CC2E5"/>
              </a:solidFill>
              <a:latin typeface="Open Sans"/>
              <a:ea typeface="Open Sans"/>
              <a:cs typeface="Open Sans"/>
              <a:sym typeface="Open Sans"/>
            </a:endParaRPr>
          </a:p>
        </p:txBody>
      </p:sp>
      <p:graphicFrame>
        <p:nvGraphicFramePr>
          <p:cNvPr id="255" name="Google Shape;255;p4"/>
          <p:cNvGraphicFramePr/>
          <p:nvPr/>
        </p:nvGraphicFramePr>
        <p:xfrm>
          <a:off x="663880" y="2748329"/>
          <a:ext cx="3000000" cy="3000000"/>
        </p:xfrm>
        <a:graphic>
          <a:graphicData uri="http://schemas.openxmlformats.org/drawingml/2006/table">
            <a:tbl>
              <a:tblPr firstRow="1" bandRow="1">
                <a:noFill/>
                <a:tableStyleId>{EF20735F-D9BC-43E9-A959-E491AC437D54}</a:tableStyleId>
              </a:tblPr>
              <a:tblGrid>
                <a:gridCol w="4845550">
                  <a:extLst>
                    <a:ext uri="{9D8B030D-6E8A-4147-A177-3AD203B41FA5}">
                      <a16:colId xmlns:a16="http://schemas.microsoft.com/office/drawing/2014/main" val="20000"/>
                    </a:ext>
                  </a:extLst>
                </a:gridCol>
                <a:gridCol w="4845550">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en-US" sz="2000" u="none" strike="noStrike" cap="none">
                          <a:latin typeface="Open Sans"/>
                          <a:ea typeface="Open Sans"/>
                          <a:cs typeface="Open Sans"/>
                          <a:sym typeface="Open Sans"/>
                        </a:rPr>
                        <a:t>Utilisation des sols </a:t>
                      </a:r>
                      <a:endParaRPr sz="2000" u="none" strike="noStrike" cap="none">
                        <a:latin typeface="Open Sans"/>
                        <a:ea typeface="Open Sans"/>
                        <a:cs typeface="Open Sans"/>
                        <a:sym typeface="Open Sans"/>
                      </a:endParaRPr>
                    </a:p>
                  </a:txBody>
                  <a:tcPr marL="91450" marR="91450" marT="45725" marB="45725"/>
                </a:tc>
                <a:tc>
                  <a:txBody>
                    <a:bodyPr/>
                    <a:lstStyle/>
                    <a:p>
                      <a:pPr marL="0" marR="0" lvl="0" indent="0" algn="ctr" rtl="0">
                        <a:spcBef>
                          <a:spcPts val="0"/>
                        </a:spcBef>
                        <a:spcAft>
                          <a:spcPts val="0"/>
                        </a:spcAft>
                        <a:buNone/>
                      </a:pPr>
                      <a:r>
                        <a:rPr lang="en-US" sz="2000" u="none" strike="noStrike" cap="none">
                          <a:latin typeface="Open Sans"/>
                          <a:ea typeface="Open Sans"/>
                          <a:cs typeface="Open Sans"/>
                          <a:sym typeface="Open Sans"/>
                        </a:rPr>
                        <a:t>Couverture végétale</a:t>
                      </a:r>
                      <a:endParaRPr sz="2000" u="none" strike="noStrike" cap="none">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2000" u="none" strike="noStrike" cap="none">
                          <a:latin typeface="Open Sans"/>
                          <a:ea typeface="Open Sans"/>
                          <a:cs typeface="Open Sans"/>
                          <a:sym typeface="Open Sans"/>
                        </a:rPr>
                        <a:t>Représente l'objectif </a:t>
                      </a:r>
                      <a:br>
                        <a:rPr lang="en-US" sz="2000" u="none" strike="noStrike" cap="none">
                          <a:latin typeface="Open Sans"/>
                          <a:ea typeface="Open Sans"/>
                          <a:cs typeface="Open Sans"/>
                          <a:sym typeface="Open Sans"/>
                        </a:rPr>
                      </a:br>
                      <a:r>
                        <a:rPr lang="en-US" sz="2000" u="none" strike="noStrike" cap="none">
                          <a:latin typeface="Open Sans"/>
                          <a:ea typeface="Open Sans"/>
                          <a:cs typeface="Open Sans"/>
                          <a:sym typeface="Open Sans"/>
                        </a:rPr>
                        <a:t>de la terre</a:t>
                      </a:r>
                      <a:endParaRPr sz="2000" u="none" strike="noStrike" cap="none">
                        <a:latin typeface="Open Sans"/>
                        <a:ea typeface="Open Sans"/>
                        <a:cs typeface="Open Sans"/>
                        <a:sym typeface="Open Sans"/>
                      </a:endParaRPr>
                    </a:p>
                  </a:txBody>
                  <a:tcPr marL="91450" marR="91450" marT="45725" marB="45725"/>
                </a:tc>
                <a:tc>
                  <a:txBody>
                    <a:bodyPr/>
                    <a:lstStyle/>
                    <a:p>
                      <a:pPr marL="0" marR="0" lvl="0" indent="0" algn="ctr" rtl="0">
                        <a:spcBef>
                          <a:spcPts val="0"/>
                        </a:spcBef>
                        <a:spcAft>
                          <a:spcPts val="0"/>
                        </a:spcAft>
                        <a:buNone/>
                      </a:pPr>
                      <a:r>
                        <a:rPr lang="en-US" sz="2000" u="none" strike="noStrike" cap="none">
                          <a:latin typeface="Open Sans"/>
                          <a:ea typeface="Open Sans"/>
                          <a:cs typeface="Open Sans"/>
                          <a:sym typeface="Open Sans"/>
                        </a:rPr>
                        <a:t>Représente les caractéristiques physiques </a:t>
                      </a:r>
                      <a:br>
                        <a:rPr lang="en-US" sz="2000" u="none" strike="noStrike" cap="none">
                          <a:latin typeface="Open Sans"/>
                          <a:ea typeface="Open Sans"/>
                          <a:cs typeface="Open Sans"/>
                          <a:sym typeface="Open Sans"/>
                        </a:rPr>
                      </a:br>
                      <a:r>
                        <a:rPr lang="en-US" sz="2000" u="none" strike="noStrike" cap="none">
                          <a:latin typeface="Open Sans"/>
                          <a:ea typeface="Open Sans"/>
                          <a:cs typeface="Open Sans"/>
                          <a:sym typeface="Open Sans"/>
                        </a:rPr>
                        <a:t>caractéristiques physiques de la terre</a:t>
                      </a:r>
                      <a:endParaRPr sz="2000" u="none" strike="noStrike" cap="none">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ctr" rtl="0">
                        <a:spcBef>
                          <a:spcPts val="0"/>
                        </a:spcBef>
                        <a:spcAft>
                          <a:spcPts val="0"/>
                        </a:spcAft>
                        <a:buNone/>
                      </a:pPr>
                      <a:r>
                        <a:rPr lang="en-US" sz="2000" u="none" strike="noStrike" cap="none">
                          <a:latin typeface="Open Sans"/>
                          <a:ea typeface="Open Sans"/>
                          <a:cs typeface="Open Sans"/>
                          <a:sym typeface="Open Sans"/>
                        </a:rPr>
                        <a:t>Exemples: Loisirs, </a:t>
                      </a:r>
                      <a:br>
                        <a:rPr lang="en-US" sz="2000" u="none" strike="noStrike" cap="none">
                          <a:latin typeface="Open Sans"/>
                          <a:ea typeface="Open Sans"/>
                          <a:cs typeface="Open Sans"/>
                          <a:sym typeface="Open Sans"/>
                        </a:rPr>
                      </a:br>
                      <a:r>
                        <a:rPr lang="en-US" sz="2000" u="none" strike="noStrike" cap="none">
                          <a:latin typeface="Open Sans"/>
                          <a:ea typeface="Open Sans"/>
                          <a:cs typeface="Open Sans"/>
                          <a:sym typeface="Open Sans"/>
                        </a:rPr>
                        <a:t>production agricole, faune et flore </a:t>
                      </a:r>
                      <a:endParaRPr sz="2000" u="none" strike="noStrike" cap="none">
                        <a:latin typeface="Open Sans"/>
                        <a:ea typeface="Open Sans"/>
                        <a:cs typeface="Open Sans"/>
                        <a:sym typeface="Open Sans"/>
                      </a:endParaRPr>
                    </a:p>
                  </a:txBody>
                  <a:tcPr marL="91450" marR="91450" marT="45725" marB="45725"/>
                </a:tc>
                <a:tc>
                  <a:txBody>
                    <a:bodyPr/>
                    <a:lstStyle/>
                    <a:p>
                      <a:pPr marL="0" marR="0" lvl="0" indent="0" algn="ctr" rtl="0">
                        <a:spcBef>
                          <a:spcPts val="0"/>
                        </a:spcBef>
                        <a:spcAft>
                          <a:spcPts val="0"/>
                        </a:spcAft>
                        <a:buNone/>
                      </a:pPr>
                      <a:r>
                        <a:rPr lang="en-US" sz="2000" u="none" strike="noStrike" cap="none">
                          <a:latin typeface="Open Sans"/>
                          <a:ea typeface="Open Sans"/>
                          <a:cs typeface="Open Sans"/>
                          <a:sym typeface="Open Sans"/>
                        </a:rPr>
                        <a:t>Exemples: Forêts, plans d'eau, </a:t>
                      </a:r>
                      <a:br>
                        <a:rPr lang="en-US" sz="2000" u="none" strike="noStrike" cap="none">
                          <a:latin typeface="Open Sans"/>
                          <a:ea typeface="Open Sans"/>
                          <a:cs typeface="Open Sans"/>
                          <a:sym typeface="Open Sans"/>
                        </a:rPr>
                      </a:br>
                      <a:r>
                        <a:rPr lang="en-US" sz="2000" u="none" strike="noStrike" cap="none">
                          <a:latin typeface="Open Sans"/>
                          <a:ea typeface="Open Sans"/>
                          <a:cs typeface="Open Sans"/>
                          <a:sym typeface="Open Sans"/>
                        </a:rPr>
                        <a:t>infrastructures urbaines</a:t>
                      </a:r>
                      <a:endParaRPr sz="2000" u="none" strike="noStrike" cap="none">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2"/>
                  </a:ext>
                </a:extLst>
              </a:tr>
            </a:tbl>
          </a:graphicData>
        </a:graphic>
      </p:graphicFrame>
      <p:sp>
        <p:nvSpPr>
          <p:cNvPr id="256" name="Google Shape;256;p4"/>
          <p:cNvSpPr txBox="1">
            <a:spLocks noGrp="1"/>
          </p:cNvSpPr>
          <p:nvPr>
            <p:ph type="sldNum" idx="12"/>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latin typeface="Open Sans"/>
                <a:ea typeface="Open Sans"/>
                <a:cs typeface="Open Sans"/>
                <a:sym typeface="Open Sans"/>
              </a:rPr>
              <a:t>4</a:t>
            </a:fld>
            <a:endParaRPr>
              <a:latin typeface="Open Sans"/>
              <a:ea typeface="Open Sans"/>
              <a:cs typeface="Open Sans"/>
              <a:sym typeface="Open Sans"/>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5"/>
          <p:cNvSpPr txBox="1"/>
          <p:nvPr/>
        </p:nvSpPr>
        <p:spPr>
          <a:xfrm>
            <a:off x="685876" y="1502358"/>
            <a:ext cx="7497300" cy="668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9CC2E5"/>
              </a:buClr>
              <a:buSzPts val="2000"/>
              <a:buFont typeface="Arial"/>
              <a:buNone/>
            </a:pPr>
            <a:endParaRPr sz="2000" b="1" i="0">
              <a:solidFill>
                <a:srgbClr val="9CC2E5"/>
              </a:solidFill>
              <a:latin typeface="Open Sans"/>
              <a:ea typeface="Open Sans"/>
              <a:cs typeface="Open Sans"/>
              <a:sym typeface="Open Sans"/>
            </a:endParaRPr>
          </a:p>
          <a:p>
            <a:pPr marL="0" marR="0" lvl="0" indent="0" algn="l" rtl="0">
              <a:lnSpc>
                <a:spcPct val="90000"/>
              </a:lnSpc>
              <a:spcBef>
                <a:spcPts val="1000"/>
              </a:spcBef>
              <a:spcAft>
                <a:spcPts val="0"/>
              </a:spcAft>
              <a:buClr>
                <a:srgbClr val="9CC2E5"/>
              </a:buClr>
              <a:buSzPts val="2000"/>
              <a:buFont typeface="Arial"/>
              <a:buNone/>
            </a:pPr>
            <a:r>
              <a:rPr lang="en-US" sz="2000" b="1" i="0">
                <a:solidFill>
                  <a:srgbClr val="9CC2E5"/>
                </a:solidFill>
                <a:latin typeface="Open Sans"/>
                <a:ea typeface="Open Sans"/>
                <a:cs typeface="Open Sans"/>
                <a:sym typeface="Open Sans"/>
              </a:rPr>
              <a:t>Aménagement du territoire</a:t>
            </a:r>
            <a:endParaRPr/>
          </a:p>
          <a:p>
            <a:pPr marL="0" marR="0" lvl="0" indent="0" algn="l" rtl="0">
              <a:lnSpc>
                <a:spcPct val="90000"/>
              </a:lnSpc>
              <a:spcBef>
                <a:spcPts val="1000"/>
              </a:spcBef>
              <a:spcAft>
                <a:spcPts val="0"/>
              </a:spcAft>
              <a:buClr>
                <a:srgbClr val="9CC2E5"/>
              </a:buClr>
              <a:buSzPts val="2000"/>
              <a:buFont typeface="Arial"/>
              <a:buNone/>
            </a:pPr>
            <a:endParaRPr sz="2000" b="1" i="0">
              <a:solidFill>
                <a:srgbClr val="9CC2E5"/>
              </a:solidFill>
              <a:latin typeface="Open Sans"/>
              <a:ea typeface="Open Sans"/>
              <a:cs typeface="Open Sans"/>
              <a:sym typeface="Open Sans"/>
            </a:endParaRPr>
          </a:p>
        </p:txBody>
      </p:sp>
      <p:sp>
        <p:nvSpPr>
          <p:cNvPr id="263" name="Google Shape;263;p5"/>
          <p:cNvSpPr txBox="1">
            <a:spLocks noGrp="1"/>
          </p:cNvSpPr>
          <p:nvPr>
            <p:ph type="body" idx="1"/>
          </p:nvPr>
        </p:nvSpPr>
        <p:spPr>
          <a:xfrm>
            <a:off x="663880" y="2157195"/>
            <a:ext cx="10606200" cy="44025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b="0">
                <a:latin typeface="Open Sans"/>
                <a:ea typeface="Open Sans"/>
                <a:cs typeface="Open Sans"/>
                <a:sym typeface="Open Sans"/>
              </a:rPr>
              <a:t>La terre est nécessaire pour répondre aux besoins de l'homme et des écosystèmes. </a:t>
            </a:r>
            <a:endParaRPr b="0">
              <a:latin typeface="Open Sans"/>
              <a:ea typeface="Open Sans"/>
              <a:cs typeface="Open Sans"/>
              <a:sym typeface="Open Sans"/>
            </a:endParaRPr>
          </a:p>
          <a:p>
            <a:pPr marL="228600" lvl="0" indent="-228600" algn="l" rtl="0">
              <a:lnSpc>
                <a:spcPct val="90000"/>
              </a:lnSpc>
              <a:spcBef>
                <a:spcPts val="1200"/>
              </a:spcBef>
              <a:spcAft>
                <a:spcPts val="0"/>
              </a:spcAft>
              <a:buClr>
                <a:schemeClr val="dk1"/>
              </a:buClr>
              <a:buSzPts val="2000"/>
              <a:buChar char="•"/>
            </a:pPr>
            <a:r>
              <a:rPr lang="en-US" b="0">
                <a:latin typeface="Open Sans"/>
                <a:ea typeface="Open Sans"/>
                <a:cs typeface="Open Sans"/>
                <a:sym typeface="Open Sans"/>
              </a:rPr>
              <a:t>La terre est une ressource limitée</a:t>
            </a:r>
            <a:endParaRPr/>
          </a:p>
          <a:p>
            <a:pPr marL="228600" lvl="0" indent="-228600" algn="l" rtl="0">
              <a:lnSpc>
                <a:spcPct val="90000"/>
              </a:lnSpc>
              <a:spcBef>
                <a:spcPts val="1200"/>
              </a:spcBef>
              <a:spcAft>
                <a:spcPts val="0"/>
              </a:spcAft>
              <a:buClr>
                <a:schemeClr val="dk1"/>
              </a:buClr>
              <a:buSzPts val="2000"/>
              <a:buChar char="•"/>
            </a:pPr>
            <a:r>
              <a:rPr lang="en-US" b="0">
                <a:latin typeface="Open Sans"/>
                <a:ea typeface="Open Sans"/>
                <a:cs typeface="Open Sans"/>
                <a:sym typeface="Open Sans"/>
              </a:rPr>
              <a:t>Avec l'augmentation de la population, il est important de planifier l'utilisation des terres afin d'optimiser la part des terres allouées aux différents types d'utilisation.</a:t>
            </a:r>
            <a:endParaRPr/>
          </a:p>
          <a:p>
            <a:pPr marL="228600" lvl="0" indent="-228600" algn="l" rtl="0">
              <a:lnSpc>
                <a:spcPct val="90000"/>
              </a:lnSpc>
              <a:spcBef>
                <a:spcPts val="1200"/>
              </a:spcBef>
              <a:spcAft>
                <a:spcPts val="0"/>
              </a:spcAft>
              <a:buClr>
                <a:schemeClr val="dk1"/>
              </a:buClr>
              <a:buSzPts val="2000"/>
              <a:buChar char="•"/>
            </a:pPr>
            <a:r>
              <a:rPr lang="en-US" b="0">
                <a:latin typeface="Open Sans"/>
                <a:ea typeface="Open Sans"/>
                <a:cs typeface="Open Sans"/>
                <a:sym typeface="Open Sans"/>
              </a:rPr>
              <a:t>L'aménagement du territoire peut contribuer à prévenir les conflits d'utilisation des sols et à réduire les incidences sur l'environnement. </a:t>
            </a:r>
            <a:endParaRPr b="0">
              <a:latin typeface="Open Sans"/>
              <a:ea typeface="Open Sans"/>
              <a:cs typeface="Open Sans"/>
              <a:sym typeface="Open Sans"/>
            </a:endParaRPr>
          </a:p>
          <a:p>
            <a:pPr marL="228600" lvl="0" indent="-101600" algn="l" rtl="0">
              <a:lnSpc>
                <a:spcPct val="90000"/>
              </a:lnSpc>
              <a:spcBef>
                <a:spcPts val="1200"/>
              </a:spcBef>
              <a:spcAft>
                <a:spcPts val="0"/>
              </a:spcAft>
              <a:buClr>
                <a:schemeClr val="dk1"/>
              </a:buClr>
              <a:buSzPts val="2000"/>
              <a:buNone/>
            </a:pPr>
            <a:endParaRPr b="0">
              <a:latin typeface="Open Sans"/>
              <a:ea typeface="Open Sans"/>
              <a:cs typeface="Open Sans"/>
              <a:sym typeface="Open Sans"/>
            </a:endParaRPr>
          </a:p>
          <a:p>
            <a:pPr marL="228600" lvl="0" indent="-228600" algn="l" rtl="0">
              <a:lnSpc>
                <a:spcPct val="90000"/>
              </a:lnSpc>
              <a:spcBef>
                <a:spcPts val="1200"/>
              </a:spcBef>
              <a:spcAft>
                <a:spcPts val="0"/>
              </a:spcAft>
              <a:buClr>
                <a:schemeClr val="dk1"/>
              </a:buClr>
              <a:buSzPts val="2000"/>
              <a:buChar char="•"/>
            </a:pPr>
            <a:r>
              <a:rPr lang="en-US" b="0">
                <a:latin typeface="Open Sans"/>
                <a:ea typeface="Open Sans"/>
                <a:cs typeface="Open Sans"/>
                <a:sym typeface="Open Sans"/>
              </a:rPr>
              <a:t>Un aménagement du territoire réussi implique un mélange équilibré d'</a:t>
            </a:r>
            <a:r>
              <a:rPr lang="en-US">
                <a:latin typeface="Open Sans SemiBold"/>
                <a:ea typeface="Open Sans SemiBold"/>
                <a:cs typeface="Open Sans SemiBold"/>
                <a:sym typeface="Open Sans SemiBold"/>
              </a:rPr>
              <a:t>analyse des conditions et des contraintes existantes, un engagement public important, une planification et une conception pratiques, </a:t>
            </a:r>
            <a:r>
              <a:rPr lang="en-US" b="0">
                <a:latin typeface="Open Sans"/>
                <a:ea typeface="Open Sans"/>
                <a:cs typeface="Open Sans"/>
                <a:sym typeface="Open Sans"/>
              </a:rPr>
              <a:t>et des </a:t>
            </a:r>
            <a:r>
              <a:rPr lang="en-US">
                <a:latin typeface="Open Sans SemiBold"/>
                <a:ea typeface="Open Sans SemiBold"/>
                <a:cs typeface="Open Sans SemiBold"/>
                <a:sym typeface="Open Sans SemiBold"/>
              </a:rPr>
              <a:t>stratégies de mise en œuvre financièrement et politiquement réalisables.</a:t>
            </a:r>
            <a:endParaRPr/>
          </a:p>
          <a:p>
            <a:pPr marL="0" lvl="0" indent="0" algn="l" rtl="0">
              <a:lnSpc>
                <a:spcPct val="90000"/>
              </a:lnSpc>
              <a:spcBef>
                <a:spcPts val="1200"/>
              </a:spcBef>
              <a:spcAft>
                <a:spcPts val="0"/>
              </a:spcAft>
              <a:buClr>
                <a:schemeClr val="dk1"/>
              </a:buClr>
              <a:buSzPts val="2000"/>
              <a:buNone/>
            </a:pPr>
            <a:endParaRPr b="0">
              <a:latin typeface="Open Sans"/>
              <a:ea typeface="Open Sans"/>
              <a:cs typeface="Open Sans"/>
              <a:sym typeface="Open Sans"/>
            </a:endParaRPr>
          </a:p>
        </p:txBody>
      </p:sp>
      <p:sp>
        <p:nvSpPr>
          <p:cNvPr id="264" name="Google Shape;264;p5"/>
          <p:cNvSpPr txBox="1"/>
          <p:nvPr/>
        </p:nvSpPr>
        <p:spPr>
          <a:xfrm>
            <a:off x="663574" y="259675"/>
            <a:ext cx="9497100" cy="13257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400"/>
              <a:buFont typeface="Open Sans"/>
              <a:buNone/>
            </a:pPr>
            <a:r>
              <a:rPr lang="en-US" sz="4400" b="0" i="0">
                <a:solidFill>
                  <a:schemeClr val="dk1"/>
                </a:solidFill>
                <a:latin typeface="Open Sans"/>
                <a:ea typeface="Open Sans"/>
                <a:cs typeface="Open Sans"/>
                <a:sym typeface="Open Sans"/>
              </a:rPr>
              <a:t>6.1. Pourquoi est-il important de modéliser l'utilisation des sols?</a:t>
            </a:r>
            <a:endParaRPr/>
          </a:p>
        </p:txBody>
      </p:sp>
      <p:sp>
        <p:nvSpPr>
          <p:cNvPr id="265" name="Google Shape;265;p5"/>
          <p:cNvSpPr txBox="1">
            <a:spLocks noGrp="1"/>
          </p:cNvSpPr>
          <p:nvPr>
            <p:ph type="sldNum" idx="12"/>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latin typeface="Open Sans"/>
                <a:ea typeface="Open Sans"/>
                <a:cs typeface="Open Sans"/>
                <a:sym typeface="Open Sans"/>
              </a:rPr>
              <a:t>5</a:t>
            </a:fld>
            <a:endParaRPr>
              <a:latin typeface="Open Sans"/>
              <a:ea typeface="Open Sans"/>
              <a:cs typeface="Open Sans"/>
              <a:sym typeface="Open Sans"/>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6"/>
          <p:cNvSpPr txBox="1"/>
          <p:nvPr/>
        </p:nvSpPr>
        <p:spPr>
          <a:xfrm>
            <a:off x="663575" y="1981875"/>
            <a:ext cx="7141800" cy="770400"/>
          </a:xfrm>
          <a:prstGeom prst="rect">
            <a:avLst/>
          </a:prstGeom>
          <a:noFill/>
          <a:ln>
            <a:noFill/>
          </a:ln>
        </p:spPr>
        <p:txBody>
          <a:bodyPr spcFirstLastPara="1" wrap="square" lIns="91425" tIns="45700" rIns="91425" bIns="45700" anchor="ctr" anchorCtr="0">
            <a:normAutofit/>
          </a:bodyPr>
          <a:lstStyle/>
          <a:p>
            <a:pPr marL="0" marR="0" lvl="0" indent="0" algn="l" rtl="0">
              <a:lnSpc>
                <a:spcPct val="70000"/>
              </a:lnSpc>
              <a:spcBef>
                <a:spcPts val="0"/>
              </a:spcBef>
              <a:spcAft>
                <a:spcPts val="0"/>
              </a:spcAft>
              <a:buClr>
                <a:srgbClr val="9CC2E5"/>
              </a:buClr>
              <a:buSzPts val="950"/>
              <a:buFont typeface="Arial"/>
              <a:buNone/>
            </a:pPr>
            <a:endParaRPr sz="950" b="1" i="0">
              <a:solidFill>
                <a:srgbClr val="9CC2E5"/>
              </a:solidFill>
              <a:latin typeface="Open Sans"/>
              <a:ea typeface="Open Sans"/>
              <a:cs typeface="Open Sans"/>
              <a:sym typeface="Open Sans"/>
            </a:endParaRPr>
          </a:p>
          <a:p>
            <a:pPr marL="0" marR="0" lvl="0" indent="0" algn="l" rtl="0">
              <a:lnSpc>
                <a:spcPct val="70000"/>
              </a:lnSpc>
              <a:spcBef>
                <a:spcPts val="1000"/>
              </a:spcBef>
              <a:spcAft>
                <a:spcPts val="0"/>
              </a:spcAft>
              <a:buClr>
                <a:srgbClr val="9CC2E5"/>
              </a:buClr>
              <a:buSzPts val="1045"/>
              <a:buFont typeface="Arial"/>
              <a:buNone/>
            </a:pPr>
            <a:r>
              <a:rPr lang="en-US" sz="1742" b="1" i="0">
                <a:solidFill>
                  <a:srgbClr val="9CC2E5"/>
                </a:solidFill>
                <a:latin typeface="Open Sans"/>
                <a:ea typeface="Open Sans"/>
                <a:cs typeface="Open Sans"/>
                <a:sym typeface="Open Sans"/>
              </a:rPr>
              <a:t>Types d'aménagement du territoire</a:t>
            </a:r>
            <a:endParaRPr sz="1362"/>
          </a:p>
          <a:p>
            <a:pPr marL="0" marR="0" lvl="0" indent="0" algn="l" rtl="0">
              <a:lnSpc>
                <a:spcPct val="70000"/>
              </a:lnSpc>
              <a:spcBef>
                <a:spcPts val="1000"/>
              </a:spcBef>
              <a:spcAft>
                <a:spcPts val="0"/>
              </a:spcAft>
              <a:buClr>
                <a:srgbClr val="9CC2E5"/>
              </a:buClr>
              <a:buSzPts val="950"/>
              <a:buFont typeface="Arial"/>
              <a:buNone/>
            </a:pPr>
            <a:endParaRPr sz="950" b="1" i="0">
              <a:solidFill>
                <a:srgbClr val="9CC2E5"/>
              </a:solidFill>
              <a:latin typeface="Open Sans"/>
              <a:ea typeface="Open Sans"/>
              <a:cs typeface="Open Sans"/>
              <a:sym typeface="Open Sans"/>
            </a:endParaRPr>
          </a:p>
        </p:txBody>
      </p:sp>
      <p:sp>
        <p:nvSpPr>
          <p:cNvPr id="272" name="Google Shape;272;p6"/>
          <p:cNvSpPr/>
          <p:nvPr/>
        </p:nvSpPr>
        <p:spPr>
          <a:xfrm>
            <a:off x="202656" y="2650525"/>
            <a:ext cx="3291900" cy="984900"/>
          </a:xfrm>
          <a:prstGeom prst="roundRect">
            <a:avLst>
              <a:gd name="adj" fmla="val 16667"/>
            </a:avLst>
          </a:prstGeom>
          <a:no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Open Sans"/>
                <a:ea typeface="Open Sans"/>
                <a:cs typeface="Open Sans"/>
                <a:sym typeface="Open Sans"/>
              </a:rPr>
              <a:t>Après la deuxième guerre mondiale</a:t>
            </a:r>
            <a:endParaRPr sz="1200"/>
          </a:p>
          <a:p>
            <a:pPr marL="0" marR="0" lvl="0" indent="0" algn="ctr" rtl="0">
              <a:spcBef>
                <a:spcPts val="0"/>
              </a:spcBef>
              <a:spcAft>
                <a:spcPts val="0"/>
              </a:spcAft>
              <a:buNone/>
            </a:pPr>
            <a:r>
              <a:rPr lang="en-US" sz="1800">
                <a:solidFill>
                  <a:schemeClr val="dk1"/>
                </a:solidFill>
                <a:latin typeface="Open Sans"/>
                <a:ea typeface="Open Sans"/>
                <a:cs typeface="Open Sans"/>
                <a:sym typeface="Open Sans"/>
              </a:rPr>
              <a:t>Planification traditionnelle</a:t>
            </a:r>
            <a:endParaRPr sz="1800">
              <a:solidFill>
                <a:schemeClr val="dk1"/>
              </a:solidFill>
              <a:latin typeface="Open Sans"/>
              <a:ea typeface="Open Sans"/>
              <a:cs typeface="Open Sans"/>
              <a:sym typeface="Open Sans"/>
            </a:endParaRPr>
          </a:p>
        </p:txBody>
      </p:sp>
      <p:sp>
        <p:nvSpPr>
          <p:cNvPr id="273" name="Google Shape;273;p6"/>
          <p:cNvSpPr/>
          <p:nvPr/>
        </p:nvSpPr>
        <p:spPr>
          <a:xfrm>
            <a:off x="4200650" y="5294275"/>
            <a:ext cx="3523500" cy="981600"/>
          </a:xfrm>
          <a:prstGeom prst="roundRect">
            <a:avLst>
              <a:gd name="adj" fmla="val 16667"/>
            </a:avLst>
          </a:prstGeom>
          <a:no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Open Sans"/>
                <a:ea typeface="Open Sans"/>
                <a:cs typeface="Open Sans"/>
                <a:sym typeface="Open Sans"/>
              </a:rPr>
              <a:t>Des années 1960 à nos jours</a:t>
            </a:r>
            <a:endParaRPr sz="1800" b="1">
              <a:solidFill>
                <a:schemeClr val="dk1"/>
              </a:solidFill>
              <a:latin typeface="Open Sans"/>
              <a:ea typeface="Open Sans"/>
              <a:cs typeface="Open Sans"/>
              <a:sym typeface="Open Sans"/>
            </a:endParaRPr>
          </a:p>
          <a:p>
            <a:pPr marL="0" marR="0" lvl="0" indent="0" algn="ctr" rtl="0">
              <a:spcBef>
                <a:spcPts val="0"/>
              </a:spcBef>
              <a:spcAft>
                <a:spcPts val="0"/>
              </a:spcAft>
              <a:buNone/>
            </a:pPr>
            <a:r>
              <a:rPr lang="en-US" sz="1800">
                <a:solidFill>
                  <a:schemeClr val="dk1"/>
                </a:solidFill>
                <a:latin typeface="Open Sans"/>
                <a:ea typeface="Open Sans"/>
                <a:cs typeface="Open Sans"/>
                <a:sym typeface="Open Sans"/>
              </a:rPr>
              <a:t>Planification environnementale</a:t>
            </a:r>
            <a:endParaRPr sz="1800">
              <a:solidFill>
                <a:schemeClr val="dk1"/>
              </a:solidFill>
              <a:latin typeface="Open Sans"/>
              <a:ea typeface="Open Sans"/>
              <a:cs typeface="Open Sans"/>
              <a:sym typeface="Open Sans"/>
            </a:endParaRPr>
          </a:p>
        </p:txBody>
      </p:sp>
      <p:sp>
        <p:nvSpPr>
          <p:cNvPr id="274" name="Google Shape;274;p6"/>
          <p:cNvSpPr/>
          <p:nvPr/>
        </p:nvSpPr>
        <p:spPr>
          <a:xfrm>
            <a:off x="4200650" y="3974925"/>
            <a:ext cx="3429000" cy="981600"/>
          </a:xfrm>
          <a:prstGeom prst="roundRect">
            <a:avLst>
              <a:gd name="adj" fmla="val 16667"/>
            </a:avLst>
          </a:prstGeom>
          <a:no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Open Sans"/>
                <a:ea typeface="Open Sans"/>
                <a:cs typeface="Open Sans"/>
                <a:sym typeface="Open Sans"/>
              </a:rPr>
              <a:t>Des années 1960 à nos jours</a:t>
            </a:r>
            <a:endParaRPr sz="1800" b="1">
              <a:solidFill>
                <a:schemeClr val="dk1"/>
              </a:solidFill>
              <a:latin typeface="Open Sans"/>
              <a:ea typeface="Open Sans"/>
              <a:cs typeface="Open Sans"/>
              <a:sym typeface="Open Sans"/>
            </a:endParaRPr>
          </a:p>
          <a:p>
            <a:pPr marL="0" marR="0" lvl="0" indent="0" algn="ctr" rtl="0">
              <a:spcBef>
                <a:spcPts val="0"/>
              </a:spcBef>
              <a:spcAft>
                <a:spcPts val="0"/>
              </a:spcAft>
              <a:buNone/>
            </a:pPr>
            <a:r>
              <a:rPr lang="en-US" sz="1800">
                <a:solidFill>
                  <a:schemeClr val="dk1"/>
                </a:solidFill>
                <a:latin typeface="Open Sans"/>
                <a:ea typeface="Open Sans"/>
                <a:cs typeface="Open Sans"/>
                <a:sym typeface="Open Sans"/>
              </a:rPr>
              <a:t>Planification stratégique</a:t>
            </a:r>
            <a:endParaRPr sz="1800">
              <a:solidFill>
                <a:schemeClr val="dk1"/>
              </a:solidFill>
              <a:latin typeface="Open Sans"/>
              <a:ea typeface="Open Sans"/>
              <a:cs typeface="Open Sans"/>
              <a:sym typeface="Open Sans"/>
            </a:endParaRPr>
          </a:p>
        </p:txBody>
      </p:sp>
      <p:sp>
        <p:nvSpPr>
          <p:cNvPr id="275" name="Google Shape;275;p6"/>
          <p:cNvSpPr/>
          <p:nvPr/>
        </p:nvSpPr>
        <p:spPr>
          <a:xfrm>
            <a:off x="202656" y="5294275"/>
            <a:ext cx="3291900" cy="982500"/>
          </a:xfrm>
          <a:prstGeom prst="roundRect">
            <a:avLst>
              <a:gd name="adj" fmla="val 16667"/>
            </a:avLst>
          </a:prstGeom>
          <a:no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Open Sans"/>
                <a:ea typeface="Open Sans"/>
                <a:cs typeface="Open Sans"/>
                <a:sym typeface="Open Sans"/>
              </a:rPr>
              <a:t>1960s</a:t>
            </a:r>
            <a:endParaRPr sz="1200"/>
          </a:p>
          <a:p>
            <a:pPr marL="0" marR="0" lvl="0" indent="0" algn="ctr" rtl="0">
              <a:spcBef>
                <a:spcPts val="0"/>
              </a:spcBef>
              <a:spcAft>
                <a:spcPts val="0"/>
              </a:spcAft>
              <a:buNone/>
            </a:pPr>
            <a:r>
              <a:rPr lang="en-US" sz="1800">
                <a:solidFill>
                  <a:schemeClr val="dk1"/>
                </a:solidFill>
                <a:latin typeface="Open Sans"/>
                <a:ea typeface="Open Sans"/>
                <a:cs typeface="Open Sans"/>
                <a:sym typeface="Open Sans"/>
              </a:rPr>
              <a:t>Planification démocratique</a:t>
            </a:r>
            <a:endParaRPr sz="1800">
              <a:solidFill>
                <a:schemeClr val="dk1"/>
              </a:solidFill>
              <a:latin typeface="Open Sans"/>
              <a:ea typeface="Open Sans"/>
              <a:cs typeface="Open Sans"/>
              <a:sym typeface="Open Sans"/>
            </a:endParaRPr>
          </a:p>
        </p:txBody>
      </p:sp>
      <p:sp>
        <p:nvSpPr>
          <p:cNvPr id="276" name="Google Shape;276;p6"/>
          <p:cNvSpPr/>
          <p:nvPr/>
        </p:nvSpPr>
        <p:spPr>
          <a:xfrm>
            <a:off x="171450" y="3974042"/>
            <a:ext cx="3291900" cy="982500"/>
          </a:xfrm>
          <a:prstGeom prst="roundRect">
            <a:avLst>
              <a:gd name="adj" fmla="val 16667"/>
            </a:avLst>
          </a:prstGeom>
          <a:no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Open Sans"/>
                <a:ea typeface="Open Sans"/>
                <a:cs typeface="Open Sans"/>
                <a:sym typeface="Open Sans"/>
              </a:rPr>
              <a:t>Années 1950-70</a:t>
            </a:r>
            <a:endParaRPr sz="1600">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a:solidFill>
                  <a:schemeClr val="dk1"/>
                </a:solidFill>
                <a:latin typeface="Open Sans"/>
                <a:ea typeface="Open Sans"/>
                <a:cs typeface="Open Sans"/>
                <a:sym typeface="Open Sans"/>
              </a:rPr>
              <a:t>Planification des systèmes</a:t>
            </a:r>
            <a:endParaRPr sz="1800">
              <a:solidFill>
                <a:schemeClr val="dk1"/>
              </a:solidFill>
              <a:latin typeface="Open Sans"/>
              <a:ea typeface="Open Sans"/>
              <a:cs typeface="Open Sans"/>
              <a:sym typeface="Open Sans"/>
            </a:endParaRPr>
          </a:p>
        </p:txBody>
      </p:sp>
      <p:sp>
        <p:nvSpPr>
          <p:cNvPr id="277" name="Google Shape;277;p6"/>
          <p:cNvSpPr/>
          <p:nvPr/>
        </p:nvSpPr>
        <p:spPr>
          <a:xfrm>
            <a:off x="4200600" y="2650525"/>
            <a:ext cx="3429000" cy="981600"/>
          </a:xfrm>
          <a:prstGeom prst="roundRect">
            <a:avLst>
              <a:gd name="adj" fmla="val 16667"/>
            </a:avLst>
          </a:prstGeom>
          <a:no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Open Sans"/>
                <a:ea typeface="Open Sans"/>
                <a:cs typeface="Open Sans"/>
                <a:sym typeface="Open Sans"/>
              </a:rPr>
              <a:t>Années 1960-70</a:t>
            </a:r>
            <a:endParaRPr sz="1800" b="1">
              <a:solidFill>
                <a:schemeClr val="dk1"/>
              </a:solidFill>
              <a:latin typeface="Open Sans"/>
              <a:ea typeface="Open Sans"/>
              <a:cs typeface="Open Sans"/>
              <a:sym typeface="Open Sans"/>
            </a:endParaRPr>
          </a:p>
          <a:p>
            <a:pPr marL="0" marR="0" lvl="0" indent="0" algn="ctr" rtl="0">
              <a:spcBef>
                <a:spcPts val="0"/>
              </a:spcBef>
              <a:spcAft>
                <a:spcPts val="0"/>
              </a:spcAft>
              <a:buNone/>
            </a:pPr>
            <a:r>
              <a:rPr lang="en-US" sz="1800">
                <a:solidFill>
                  <a:schemeClr val="dk1"/>
                </a:solidFill>
                <a:latin typeface="Open Sans"/>
                <a:ea typeface="Open Sans"/>
                <a:cs typeface="Open Sans"/>
                <a:sym typeface="Open Sans"/>
              </a:rPr>
              <a:t>Plaidoyer et planification de l'équité</a:t>
            </a:r>
            <a:endParaRPr sz="1800">
              <a:solidFill>
                <a:schemeClr val="dk1"/>
              </a:solidFill>
              <a:latin typeface="Open Sans"/>
              <a:ea typeface="Open Sans"/>
              <a:cs typeface="Open Sans"/>
              <a:sym typeface="Open Sans"/>
            </a:endParaRPr>
          </a:p>
        </p:txBody>
      </p:sp>
      <p:sp>
        <p:nvSpPr>
          <p:cNvPr id="278" name="Google Shape;278;p6"/>
          <p:cNvSpPr/>
          <p:nvPr/>
        </p:nvSpPr>
        <p:spPr>
          <a:xfrm>
            <a:off x="8648065" y="2955106"/>
            <a:ext cx="2880360" cy="3020291"/>
          </a:xfrm>
          <a:prstGeom prst="roundRect">
            <a:avLst>
              <a:gd name="adj" fmla="val 16667"/>
            </a:avLst>
          </a:prstGeom>
          <a:no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Open Sans"/>
                <a:ea typeface="Open Sans"/>
                <a:cs typeface="Open Sans"/>
                <a:sym typeface="Open Sans"/>
              </a:rPr>
              <a:t>L'avenir</a:t>
            </a:r>
            <a:endParaRPr/>
          </a:p>
          <a:p>
            <a:pPr marL="0" marR="0" lvl="0" indent="0" algn="ctr" rtl="0">
              <a:spcBef>
                <a:spcPts val="0"/>
              </a:spcBef>
              <a:spcAft>
                <a:spcPts val="0"/>
              </a:spcAft>
              <a:buNone/>
            </a:pPr>
            <a:r>
              <a:rPr lang="en-US" sz="2000">
                <a:solidFill>
                  <a:schemeClr val="dk1"/>
                </a:solidFill>
                <a:latin typeface="Open Sans"/>
                <a:ea typeface="Open Sans"/>
                <a:cs typeface="Open Sans"/>
                <a:sym typeface="Open Sans"/>
              </a:rPr>
              <a:t>Planification intégrée des systèmes de ressources avec la participation de la communauté ?</a:t>
            </a:r>
            <a:endParaRPr sz="2000">
              <a:solidFill>
                <a:schemeClr val="dk1"/>
              </a:solidFill>
              <a:latin typeface="Open Sans"/>
              <a:ea typeface="Open Sans"/>
              <a:cs typeface="Open Sans"/>
              <a:sym typeface="Open Sans"/>
            </a:endParaRPr>
          </a:p>
        </p:txBody>
      </p:sp>
      <p:cxnSp>
        <p:nvCxnSpPr>
          <p:cNvPr id="279" name="Google Shape;279;p6"/>
          <p:cNvCxnSpPr/>
          <p:nvPr/>
        </p:nvCxnSpPr>
        <p:spPr>
          <a:xfrm>
            <a:off x="7883237" y="2650528"/>
            <a:ext cx="0" cy="3626165"/>
          </a:xfrm>
          <a:prstGeom prst="straightConnector1">
            <a:avLst/>
          </a:prstGeom>
          <a:noFill/>
          <a:ln w="57150" cap="flat" cmpd="sng">
            <a:solidFill>
              <a:srgbClr val="00B050"/>
            </a:solidFill>
            <a:prstDash val="dash"/>
            <a:miter lim="800000"/>
            <a:headEnd type="none" w="sm" len="sm"/>
            <a:tailEnd type="none" w="sm" len="sm"/>
          </a:ln>
        </p:spPr>
      </p:cxnSp>
      <p:sp>
        <p:nvSpPr>
          <p:cNvPr id="280" name="Google Shape;280;p6"/>
          <p:cNvSpPr txBox="1"/>
          <p:nvPr/>
        </p:nvSpPr>
        <p:spPr>
          <a:xfrm>
            <a:off x="663575" y="716875"/>
            <a:ext cx="10246200" cy="13257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400"/>
              <a:buFont typeface="Open Sans"/>
              <a:buNone/>
            </a:pPr>
            <a:r>
              <a:rPr lang="en-US" sz="4400" b="0" i="0">
                <a:solidFill>
                  <a:schemeClr val="dk1"/>
                </a:solidFill>
                <a:latin typeface="Open Sans"/>
                <a:ea typeface="Open Sans"/>
                <a:cs typeface="Open Sans"/>
                <a:sym typeface="Open Sans"/>
              </a:rPr>
              <a:t>6.1. Pourquoi est-il important de modéliser l'utilisation des sols?</a:t>
            </a:r>
            <a:endParaRPr/>
          </a:p>
        </p:txBody>
      </p:sp>
      <p:sp>
        <p:nvSpPr>
          <p:cNvPr id="281" name="Google Shape;281;p6"/>
          <p:cNvSpPr txBox="1">
            <a:spLocks noGrp="1"/>
          </p:cNvSpPr>
          <p:nvPr>
            <p:ph type="sldNum" idx="12"/>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latin typeface="Open Sans"/>
                <a:ea typeface="Open Sans"/>
                <a:cs typeface="Open Sans"/>
                <a:sym typeface="Open Sans"/>
              </a:rPr>
              <a:t>6</a:t>
            </a:fld>
            <a:endParaRPr>
              <a:latin typeface="Open Sans"/>
              <a:ea typeface="Open Sans"/>
              <a:cs typeface="Open Sans"/>
              <a:sym typeface="Open Sans"/>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7"/>
          <p:cNvSpPr txBox="1"/>
          <p:nvPr/>
        </p:nvSpPr>
        <p:spPr>
          <a:xfrm>
            <a:off x="663575" y="723466"/>
            <a:ext cx="10707258"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b="0" i="0">
                <a:solidFill>
                  <a:schemeClr val="dk1"/>
                </a:solidFill>
                <a:latin typeface="Open Sans"/>
                <a:ea typeface="Open Sans"/>
                <a:cs typeface="Open Sans"/>
                <a:sym typeface="Open Sans"/>
              </a:rPr>
              <a:t>Conférence 6.1. Références</a:t>
            </a:r>
            <a:endParaRPr/>
          </a:p>
        </p:txBody>
      </p:sp>
      <p:sp>
        <p:nvSpPr>
          <p:cNvPr id="288" name="Google Shape;288;p7"/>
          <p:cNvSpPr txBox="1"/>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i="0">
                <a:solidFill>
                  <a:schemeClr val="lt1"/>
                </a:solidFill>
                <a:latin typeface="Open Sans"/>
                <a:ea typeface="Open Sans"/>
                <a:cs typeface="Open Sans"/>
                <a:sym typeface="Open Sans"/>
              </a:rPr>
              <a:t>7</a:t>
            </a:fld>
            <a:endParaRPr sz="1400" b="1" i="0">
              <a:solidFill>
                <a:schemeClr val="lt1"/>
              </a:solidFill>
              <a:latin typeface="Open Sans"/>
              <a:ea typeface="Open Sans"/>
              <a:cs typeface="Open Sans"/>
              <a:sym typeface="Open Sans"/>
            </a:endParaRPr>
          </a:p>
        </p:txBody>
      </p:sp>
      <p:sp>
        <p:nvSpPr>
          <p:cNvPr id="289" name="Google Shape;289;p7"/>
          <p:cNvSpPr txBox="1"/>
          <p:nvPr/>
        </p:nvSpPr>
        <p:spPr>
          <a:xfrm>
            <a:off x="663875" y="2115677"/>
            <a:ext cx="10707000" cy="3127200"/>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Clr>
                <a:srgbClr val="000000"/>
              </a:buClr>
              <a:buSzPts val="2000"/>
              <a:buAutoNum type="arabicPeriod"/>
            </a:pPr>
            <a:r>
              <a:rPr lang="en-US" sz="2000">
                <a:solidFill>
                  <a:srgbClr val="000000"/>
                </a:solidFill>
                <a:latin typeface="Open Sans"/>
                <a:ea typeface="Open Sans"/>
                <a:cs typeface="Open Sans"/>
                <a:sym typeface="Open Sans"/>
              </a:rPr>
              <a:t>Ryan Coffey, The difference between “land use” and “land cover”, 2013, Michigan State University Extension</a:t>
            </a:r>
            <a:endParaRPr sz="2000" b="1">
              <a:solidFill>
                <a:srgbClr val="000000"/>
              </a:solidFill>
              <a:latin typeface="Quattrocento Sans"/>
              <a:ea typeface="Quattrocento Sans"/>
              <a:cs typeface="Quattrocento Sans"/>
              <a:sym typeface="Quattrocento Sans"/>
            </a:endParaRPr>
          </a:p>
          <a:p>
            <a:pPr marL="457200" lvl="0" indent="-457200" algn="l" rtl="0">
              <a:lnSpc>
                <a:spcPct val="90000"/>
              </a:lnSpc>
              <a:spcBef>
                <a:spcPts val="1200"/>
              </a:spcBef>
              <a:spcAft>
                <a:spcPts val="0"/>
              </a:spcAft>
              <a:buClr>
                <a:srgbClr val="000000"/>
              </a:buClr>
              <a:buSzPts val="2000"/>
              <a:buAutoNum type="arabicPeriod"/>
            </a:pPr>
            <a:r>
              <a:rPr lang="en-US" sz="2000">
                <a:solidFill>
                  <a:srgbClr val="000000"/>
                </a:solidFill>
                <a:latin typeface="Open Sans"/>
                <a:ea typeface="Open Sans"/>
                <a:cs typeface="Open Sans"/>
                <a:sym typeface="Open Sans"/>
              </a:rPr>
              <a:t>Southwestern NC Planning and Economic Development Commission, 2009, Community Foundation of WNC, &amp; the Lawrence Group Architects of NC, Inc</a:t>
            </a:r>
            <a:endParaRPr sz="2000" b="1">
              <a:solidFill>
                <a:srgbClr val="000000"/>
              </a:solidFill>
              <a:latin typeface="Quattrocento Sans"/>
              <a:ea typeface="Quattrocento Sans"/>
              <a:cs typeface="Quattrocento Sans"/>
              <a:sym typeface="Quattrocento Sans"/>
            </a:endParaRPr>
          </a:p>
          <a:p>
            <a:pPr marL="457200" lvl="0" indent="-457200" algn="l" rtl="0">
              <a:lnSpc>
                <a:spcPct val="90000"/>
              </a:lnSpc>
              <a:spcBef>
                <a:spcPts val="1200"/>
              </a:spcBef>
              <a:spcAft>
                <a:spcPts val="0"/>
              </a:spcAft>
              <a:buClr>
                <a:srgbClr val="000000"/>
              </a:buClr>
              <a:buSzPts val="2000"/>
              <a:buAutoNum type="arabicPeriod"/>
            </a:pPr>
            <a:r>
              <a:rPr lang="en-US" sz="2000">
                <a:solidFill>
                  <a:srgbClr val="000000"/>
                </a:solidFill>
                <a:latin typeface="Open Sans"/>
                <a:ea typeface="Open Sans"/>
                <a:cs typeface="Open Sans"/>
                <a:sym typeface="Open Sans"/>
              </a:rPr>
              <a:t>GIZ, Land Use Planning: Concept, Tools and Applications, 2011, GIZ</a:t>
            </a:r>
            <a:endParaRPr sz="2000" b="1">
              <a:solidFill>
                <a:srgbClr val="000000"/>
              </a:solidFill>
              <a:latin typeface="Quattrocento Sans"/>
              <a:ea typeface="Quattrocento Sans"/>
              <a:cs typeface="Quattrocento Sans"/>
              <a:sym typeface="Quattrocento Sans"/>
            </a:endParaRPr>
          </a:p>
          <a:p>
            <a:pPr marL="457200" lvl="0" indent="-457200" algn="l" rtl="0">
              <a:lnSpc>
                <a:spcPct val="90000"/>
              </a:lnSpc>
              <a:spcBef>
                <a:spcPts val="1200"/>
              </a:spcBef>
              <a:spcAft>
                <a:spcPts val="0"/>
              </a:spcAft>
              <a:buClr>
                <a:srgbClr val="000000"/>
              </a:buClr>
              <a:buSzPts val="2000"/>
              <a:buAutoNum type="arabicPeriod"/>
            </a:pPr>
            <a:r>
              <a:rPr lang="en-US" sz="2000">
                <a:solidFill>
                  <a:srgbClr val="000000"/>
                </a:solidFill>
                <a:latin typeface="Open Sans"/>
                <a:ea typeface="Open Sans"/>
                <a:cs typeface="Open Sans"/>
                <a:sym typeface="Open Sans"/>
              </a:rPr>
              <a:t>David Walters, Designing Community, 2007, </a:t>
            </a:r>
            <a:r>
              <a:rPr lang="en-US" sz="2000">
                <a:solidFill>
                  <a:srgbClr val="212529"/>
                </a:solidFill>
                <a:latin typeface="Open Sans"/>
                <a:ea typeface="Open Sans"/>
                <a:cs typeface="Open Sans"/>
                <a:sym typeface="Open Sans"/>
              </a:rPr>
              <a:t>ISBN 9780750669252</a:t>
            </a:r>
            <a:endParaRPr sz="2000">
              <a:solidFill>
                <a:srgbClr val="000000"/>
              </a:solidFill>
              <a:latin typeface="Open Sans"/>
              <a:ea typeface="Open Sans"/>
              <a:cs typeface="Open Sans"/>
              <a:sym typeface="Open Sans"/>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8"/>
          <p:cNvSpPr txBox="1"/>
          <p:nvPr/>
        </p:nvSpPr>
        <p:spPr>
          <a:xfrm>
            <a:off x="5940136" y="5530747"/>
            <a:ext cx="2663400" cy="646500"/>
          </a:xfrm>
          <a:prstGeom prst="rect">
            <a:avLst/>
          </a:prstGeom>
          <a:solidFill>
            <a:srgbClr val="FBE4D4"/>
          </a:solidFill>
          <a:ln w="28575" cap="flat" cmpd="sng">
            <a:solidFill>
              <a:srgbClr val="C55A1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Open Sans"/>
                <a:ea typeface="Open Sans"/>
                <a:cs typeface="Open Sans"/>
                <a:sym typeface="Open Sans"/>
              </a:rPr>
              <a:t>Modernisation de l'agriculture</a:t>
            </a:r>
            <a:endParaRPr sz="1200"/>
          </a:p>
        </p:txBody>
      </p:sp>
      <p:sp>
        <p:nvSpPr>
          <p:cNvPr id="296" name="Google Shape;296;p8"/>
          <p:cNvSpPr txBox="1"/>
          <p:nvPr/>
        </p:nvSpPr>
        <p:spPr>
          <a:xfrm>
            <a:off x="2391275" y="5378350"/>
            <a:ext cx="2829000" cy="923400"/>
          </a:xfrm>
          <a:prstGeom prst="rect">
            <a:avLst/>
          </a:prstGeom>
          <a:solidFill>
            <a:srgbClr val="00B050">
              <a:alpha val="34901"/>
            </a:srgbClr>
          </a:solidFill>
          <a:ln w="2857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Open Sans"/>
                <a:ea typeface="Open Sans"/>
                <a:cs typeface="Open Sans"/>
                <a:sym typeface="Open Sans"/>
              </a:rPr>
              <a:t>Économie verte résistante au changement climatique</a:t>
            </a:r>
            <a:endParaRPr sz="1200"/>
          </a:p>
        </p:txBody>
      </p:sp>
      <p:sp>
        <p:nvSpPr>
          <p:cNvPr id="297" name="Google Shape;297;p8"/>
          <p:cNvSpPr txBox="1">
            <a:spLocks noGrp="1"/>
          </p:cNvSpPr>
          <p:nvPr>
            <p:ph type="title"/>
          </p:nvPr>
        </p:nvSpPr>
        <p:spPr>
          <a:xfrm>
            <a:off x="663575" y="263675"/>
            <a:ext cx="7575000" cy="13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a:latin typeface="Open Sans"/>
                <a:ea typeface="Open Sans"/>
                <a:cs typeface="Open Sans"/>
                <a:sym typeface="Open Sans"/>
              </a:rPr>
              <a:t>6.2. Exemple CLEWs-Éthiopie - partie I</a:t>
            </a:r>
            <a:endParaRPr/>
          </a:p>
        </p:txBody>
      </p:sp>
      <p:sp>
        <p:nvSpPr>
          <p:cNvPr id="298" name="Google Shape;298;p8"/>
          <p:cNvSpPr txBox="1">
            <a:spLocks noGrp="1"/>
          </p:cNvSpPr>
          <p:nvPr>
            <p:ph type="body" idx="2"/>
          </p:nvPr>
        </p:nvSpPr>
        <p:spPr>
          <a:xfrm>
            <a:off x="663575" y="1504950"/>
            <a:ext cx="8071200" cy="668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CC2E5"/>
              </a:buClr>
              <a:buSzPts val="2000"/>
              <a:buNone/>
            </a:pPr>
            <a:r>
              <a:rPr lang="en-US">
                <a:latin typeface="Open Sans"/>
                <a:ea typeface="Open Sans"/>
                <a:cs typeface="Open Sans"/>
                <a:sym typeface="Open Sans"/>
              </a:rPr>
              <a:t>Champ d'application du modèle et orientation thématique</a:t>
            </a:r>
            <a:endParaRPr>
              <a:latin typeface="Open Sans"/>
              <a:ea typeface="Open Sans"/>
              <a:cs typeface="Open Sans"/>
              <a:sym typeface="Open Sans"/>
            </a:endParaRPr>
          </a:p>
        </p:txBody>
      </p:sp>
      <p:sp>
        <p:nvSpPr>
          <p:cNvPr id="299" name="Google Shape;299;p8"/>
          <p:cNvSpPr txBox="1">
            <a:spLocks noGrp="1"/>
          </p:cNvSpPr>
          <p:nvPr>
            <p:ph type="body" idx="1"/>
          </p:nvPr>
        </p:nvSpPr>
        <p:spPr>
          <a:xfrm>
            <a:off x="838200" y="2089155"/>
            <a:ext cx="4749900" cy="37653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800"/>
              <a:buChar char="•"/>
            </a:pPr>
            <a:r>
              <a:rPr lang="en-US" sz="1800" b="0">
                <a:latin typeface="Open Sans"/>
                <a:ea typeface="Open Sans"/>
                <a:cs typeface="Open Sans"/>
                <a:sym typeface="Open Sans"/>
              </a:rPr>
              <a:t>Plan de développement décennal de l'Éthiopie (2020-2030)</a:t>
            </a:r>
            <a:endParaRPr/>
          </a:p>
          <a:p>
            <a:pPr marL="228600" lvl="0" indent="-228600" algn="l" rtl="0">
              <a:lnSpc>
                <a:spcPct val="90000"/>
              </a:lnSpc>
              <a:spcBef>
                <a:spcPts val="1200"/>
              </a:spcBef>
              <a:spcAft>
                <a:spcPts val="0"/>
              </a:spcAft>
              <a:buClr>
                <a:schemeClr val="dk1"/>
              </a:buClr>
              <a:buSzPts val="1800"/>
              <a:buChar char="•"/>
            </a:pPr>
            <a:r>
              <a:rPr lang="en-US" sz="1800" b="0">
                <a:latin typeface="Open Sans"/>
                <a:ea typeface="Open Sans"/>
                <a:cs typeface="Open Sans"/>
                <a:sym typeface="Open Sans"/>
              </a:rPr>
              <a:t>Croissance démographique, croissance économique et urbanisation rapides </a:t>
            </a:r>
            <a:endParaRPr/>
          </a:p>
          <a:p>
            <a:pPr marL="228600" lvl="0" indent="-228600" algn="l" rtl="0">
              <a:lnSpc>
                <a:spcPct val="90000"/>
              </a:lnSpc>
              <a:spcBef>
                <a:spcPts val="1200"/>
              </a:spcBef>
              <a:spcAft>
                <a:spcPts val="0"/>
              </a:spcAft>
              <a:buClr>
                <a:schemeClr val="dk1"/>
              </a:buClr>
              <a:buSzPts val="1800"/>
              <a:buChar char="•"/>
            </a:pPr>
            <a:r>
              <a:rPr lang="en-US" sz="1800" b="0">
                <a:latin typeface="Open Sans"/>
                <a:ea typeface="Open Sans"/>
                <a:cs typeface="Open Sans"/>
                <a:sym typeface="Open Sans"/>
              </a:rPr>
              <a:t>Demandes croissantes et concurrentes de ressources (énergie, eau et terre)</a:t>
            </a:r>
            <a:endParaRPr/>
          </a:p>
          <a:p>
            <a:pPr marL="228600" lvl="0" indent="-228600" algn="l" rtl="0">
              <a:lnSpc>
                <a:spcPct val="90000"/>
              </a:lnSpc>
              <a:spcBef>
                <a:spcPts val="1200"/>
              </a:spcBef>
              <a:spcAft>
                <a:spcPts val="0"/>
              </a:spcAft>
              <a:buClr>
                <a:schemeClr val="dk1"/>
              </a:buClr>
              <a:buSzPts val="1800"/>
              <a:buChar char="•"/>
            </a:pPr>
            <a:r>
              <a:rPr lang="en-US" sz="1800" b="0">
                <a:latin typeface="Open Sans"/>
                <a:ea typeface="Open Sans"/>
                <a:cs typeface="Open Sans"/>
                <a:sym typeface="Open Sans"/>
              </a:rPr>
              <a:t>Vulnérable aux effets du changement climatique</a:t>
            </a:r>
            <a:endParaRPr sz="1800">
              <a:latin typeface="Open Sans"/>
              <a:ea typeface="Open Sans"/>
              <a:cs typeface="Open Sans"/>
              <a:sym typeface="Open Sans"/>
            </a:endParaRPr>
          </a:p>
        </p:txBody>
      </p:sp>
      <p:sp>
        <p:nvSpPr>
          <p:cNvPr id="300" name="Google Shape;300;p8"/>
          <p:cNvSpPr txBox="1"/>
          <p:nvPr/>
        </p:nvSpPr>
        <p:spPr>
          <a:xfrm>
            <a:off x="5587999" y="2089154"/>
            <a:ext cx="6031200" cy="286290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0000"/>
              </a:buClr>
              <a:buSzPts val="1800"/>
              <a:buFont typeface="Arial"/>
              <a:buChar char="•"/>
            </a:pPr>
            <a:r>
              <a:rPr lang="en-US" sz="1800">
                <a:solidFill>
                  <a:srgbClr val="000000"/>
                </a:solidFill>
                <a:latin typeface="Open Sans"/>
                <a:ea typeface="Open Sans"/>
                <a:cs typeface="Open Sans"/>
                <a:sym typeface="Open Sans"/>
              </a:rPr>
              <a:t>Horizon du modèle : </a:t>
            </a:r>
            <a:r>
              <a:rPr lang="en-US" sz="1800" b="1">
                <a:solidFill>
                  <a:srgbClr val="000000"/>
                </a:solidFill>
                <a:latin typeface="Open Sans"/>
                <a:ea typeface="Open Sans"/>
                <a:cs typeface="Open Sans"/>
                <a:sym typeface="Open Sans"/>
              </a:rPr>
              <a:t>2030</a:t>
            </a:r>
            <a:endParaRPr/>
          </a:p>
          <a:p>
            <a:pPr marL="342900" marR="0" lvl="0" indent="-342900" algn="l" rtl="0">
              <a:spcBef>
                <a:spcPts val="0"/>
              </a:spcBef>
              <a:spcAft>
                <a:spcPts val="0"/>
              </a:spcAft>
              <a:buClr>
                <a:srgbClr val="000000"/>
              </a:buClr>
              <a:buSzPts val="1800"/>
              <a:buFont typeface="Arial"/>
              <a:buChar char="•"/>
            </a:pPr>
            <a:r>
              <a:rPr lang="en-US" sz="1800">
                <a:solidFill>
                  <a:srgbClr val="000000"/>
                </a:solidFill>
                <a:latin typeface="Open Sans"/>
                <a:ea typeface="Open Sans"/>
                <a:cs typeface="Open Sans"/>
                <a:sym typeface="Open Sans"/>
              </a:rPr>
              <a:t>Représentation intégrée de l'</a:t>
            </a:r>
            <a:r>
              <a:rPr lang="en-US" sz="1800" b="1">
                <a:solidFill>
                  <a:srgbClr val="000000"/>
                </a:solidFill>
                <a:latin typeface="Open Sans"/>
                <a:ea typeface="Open Sans"/>
                <a:cs typeface="Open Sans"/>
                <a:sym typeface="Open Sans"/>
              </a:rPr>
              <a:t>énergie</a:t>
            </a:r>
            <a:r>
              <a:rPr lang="en-US" sz="1800">
                <a:solidFill>
                  <a:srgbClr val="000000"/>
                </a:solidFill>
                <a:latin typeface="Open Sans"/>
                <a:ea typeface="Open Sans"/>
                <a:cs typeface="Open Sans"/>
                <a:sym typeface="Open Sans"/>
              </a:rPr>
              <a:t>, de l'</a:t>
            </a:r>
            <a:r>
              <a:rPr lang="en-US" sz="1800" b="1">
                <a:solidFill>
                  <a:srgbClr val="000000"/>
                </a:solidFill>
                <a:latin typeface="Open Sans"/>
                <a:ea typeface="Open Sans"/>
                <a:cs typeface="Open Sans"/>
                <a:sym typeface="Open Sans"/>
              </a:rPr>
              <a:t>utilisation des sols</a:t>
            </a:r>
            <a:r>
              <a:rPr lang="en-US" sz="1800">
                <a:solidFill>
                  <a:srgbClr val="000000"/>
                </a:solidFill>
                <a:latin typeface="Open Sans"/>
                <a:ea typeface="Open Sans"/>
                <a:cs typeface="Open Sans"/>
                <a:sym typeface="Open Sans"/>
              </a:rPr>
              <a:t>, de l'</a:t>
            </a:r>
            <a:r>
              <a:rPr lang="en-US" sz="1800" b="1">
                <a:solidFill>
                  <a:srgbClr val="000000"/>
                </a:solidFill>
                <a:latin typeface="Open Sans"/>
                <a:ea typeface="Open Sans"/>
                <a:cs typeface="Open Sans"/>
                <a:sym typeface="Open Sans"/>
              </a:rPr>
              <a:t>eau </a:t>
            </a:r>
            <a:r>
              <a:rPr lang="en-US" sz="1800">
                <a:solidFill>
                  <a:srgbClr val="000000"/>
                </a:solidFill>
                <a:latin typeface="Open Sans"/>
                <a:ea typeface="Open Sans"/>
                <a:cs typeface="Open Sans"/>
                <a:sym typeface="Open Sans"/>
              </a:rPr>
              <a:t>et du </a:t>
            </a:r>
            <a:r>
              <a:rPr lang="en-US" sz="1800" b="1">
                <a:solidFill>
                  <a:srgbClr val="000000"/>
                </a:solidFill>
                <a:latin typeface="Open Sans"/>
                <a:ea typeface="Open Sans"/>
                <a:cs typeface="Open Sans"/>
                <a:sym typeface="Open Sans"/>
              </a:rPr>
              <a:t>climat</a:t>
            </a:r>
            <a:endParaRPr/>
          </a:p>
          <a:p>
            <a:pPr marL="342900" marR="0" lvl="0" indent="-342900" algn="l" rtl="0">
              <a:spcBef>
                <a:spcPts val="0"/>
              </a:spcBef>
              <a:spcAft>
                <a:spcPts val="0"/>
              </a:spcAft>
              <a:buClr>
                <a:srgbClr val="000000"/>
              </a:buClr>
              <a:buSzPts val="1800"/>
              <a:buFont typeface="Arial"/>
              <a:buChar char="•"/>
            </a:pPr>
            <a:r>
              <a:rPr lang="en-US" sz="1800" b="1">
                <a:solidFill>
                  <a:srgbClr val="000000"/>
                </a:solidFill>
                <a:latin typeface="Open Sans"/>
                <a:ea typeface="Open Sans"/>
                <a:cs typeface="Open Sans"/>
                <a:sym typeface="Open Sans"/>
              </a:rPr>
              <a:t>9 régions </a:t>
            </a:r>
            <a:r>
              <a:rPr lang="en-US" sz="1800">
                <a:solidFill>
                  <a:srgbClr val="000000"/>
                </a:solidFill>
                <a:latin typeface="Open Sans"/>
                <a:ea typeface="Open Sans"/>
                <a:cs typeface="Open Sans"/>
                <a:sym typeface="Open Sans"/>
              </a:rPr>
              <a:t>(subdivisées en </a:t>
            </a:r>
            <a:r>
              <a:rPr lang="en-US" sz="1800" b="1">
                <a:solidFill>
                  <a:srgbClr val="000000"/>
                </a:solidFill>
                <a:latin typeface="Open Sans"/>
                <a:ea typeface="Open Sans"/>
                <a:cs typeface="Open Sans"/>
                <a:sym typeface="Open Sans"/>
              </a:rPr>
              <a:t>21 "grappes" agro-climatiques)</a:t>
            </a:r>
            <a:endParaRPr sz="1800" b="1">
              <a:solidFill>
                <a:srgbClr val="000000"/>
              </a:solidFill>
              <a:latin typeface="Open Sans"/>
              <a:ea typeface="Open Sans"/>
              <a:cs typeface="Open Sans"/>
              <a:sym typeface="Open Sans"/>
            </a:endParaRPr>
          </a:p>
          <a:p>
            <a:pPr marL="342900" marR="0" lvl="0" indent="-342900" algn="l" rtl="0">
              <a:spcBef>
                <a:spcPts val="0"/>
              </a:spcBef>
              <a:spcAft>
                <a:spcPts val="0"/>
              </a:spcAft>
              <a:buClr>
                <a:srgbClr val="000000"/>
              </a:buClr>
              <a:buSzPts val="1800"/>
              <a:buFont typeface="Arial"/>
              <a:buChar char="•"/>
            </a:pPr>
            <a:r>
              <a:rPr lang="en-US" sz="1800">
                <a:solidFill>
                  <a:srgbClr val="000000"/>
                </a:solidFill>
                <a:latin typeface="Open Sans"/>
                <a:ea typeface="Open Sans"/>
                <a:cs typeface="Open Sans"/>
                <a:sym typeface="Open Sans"/>
              </a:rPr>
              <a:t>Construit dans OSeMOSYS : un outil d'optimisation linéaire open-source</a:t>
            </a:r>
            <a:endParaRPr/>
          </a:p>
          <a:p>
            <a:pPr marL="342900" marR="0" lvl="0" indent="-342900" algn="l" rtl="0">
              <a:spcBef>
                <a:spcPts val="0"/>
              </a:spcBef>
              <a:spcAft>
                <a:spcPts val="0"/>
              </a:spcAft>
              <a:buClr>
                <a:srgbClr val="000000"/>
              </a:buClr>
              <a:buSzPts val="1800"/>
              <a:buFont typeface="Arial"/>
              <a:buChar char="•"/>
            </a:pPr>
            <a:r>
              <a:rPr lang="en-US" sz="1800">
                <a:solidFill>
                  <a:srgbClr val="000000"/>
                </a:solidFill>
                <a:latin typeface="Open Sans"/>
                <a:ea typeface="Open Sans"/>
                <a:cs typeface="Open Sans"/>
                <a:sym typeface="Open Sans"/>
              </a:rPr>
              <a:t>Données modèles provenant de sources gouvernementales complétées par des ensembles de données internationales</a:t>
            </a:r>
            <a:endParaRPr/>
          </a:p>
        </p:txBody>
      </p:sp>
      <p:sp>
        <p:nvSpPr>
          <p:cNvPr id="301" name="Google Shape;301;p8"/>
          <p:cNvSpPr txBox="1"/>
          <p:nvPr/>
        </p:nvSpPr>
        <p:spPr>
          <a:xfrm>
            <a:off x="2215259" y="4780413"/>
            <a:ext cx="68580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C00000"/>
                </a:solidFill>
                <a:latin typeface="Open Sans"/>
                <a:ea typeface="Open Sans"/>
                <a:cs typeface="Open Sans"/>
                <a:sym typeface="Open Sans"/>
              </a:rPr>
              <a:t>Se concentrer sur les priorités politiques dans deux domaines thématiques : </a:t>
            </a:r>
            <a:endParaRPr/>
          </a:p>
        </p:txBody>
      </p:sp>
      <p:cxnSp>
        <p:nvCxnSpPr>
          <p:cNvPr id="302" name="Google Shape;302;p8"/>
          <p:cNvCxnSpPr/>
          <p:nvPr/>
        </p:nvCxnSpPr>
        <p:spPr>
          <a:xfrm>
            <a:off x="5553782" y="2151241"/>
            <a:ext cx="0" cy="2393700"/>
          </a:xfrm>
          <a:prstGeom prst="straightConnector1">
            <a:avLst/>
          </a:prstGeom>
          <a:noFill/>
          <a:ln w="9525" cap="flat" cmpd="sng">
            <a:solidFill>
              <a:schemeClr val="dk1"/>
            </a:solidFill>
            <a:prstDash val="solid"/>
            <a:miter lim="800000"/>
            <a:headEnd type="none" w="sm" len="sm"/>
            <a:tailEnd type="none" w="sm" len="sm"/>
          </a:ln>
        </p:spPr>
      </p:cxnSp>
      <p:sp>
        <p:nvSpPr>
          <p:cNvPr id="303" name="Google Shape;303;p8"/>
          <p:cNvSpPr txBox="1">
            <a:spLocks noGrp="1"/>
          </p:cNvSpPr>
          <p:nvPr>
            <p:ph type="sldNum" idx="12"/>
          </p:nvPr>
        </p:nvSpPr>
        <p:spPr>
          <a:xfrm>
            <a:off x="11751454" y="6010961"/>
            <a:ext cx="4242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latin typeface="Open Sans"/>
                <a:ea typeface="Open Sans"/>
                <a:cs typeface="Open Sans"/>
                <a:sym typeface="Open Sans"/>
              </a:rPr>
              <a:t>8</a:t>
            </a:fld>
            <a:endParaRPr>
              <a:latin typeface="Open Sans"/>
              <a:ea typeface="Open Sans"/>
              <a:cs typeface="Open Sans"/>
              <a:sym typeface="Open Sans"/>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9"/>
          <p:cNvSpPr txBox="1">
            <a:spLocks noGrp="1"/>
          </p:cNvSpPr>
          <p:nvPr>
            <p:ph type="body" idx="2"/>
          </p:nvPr>
        </p:nvSpPr>
        <p:spPr>
          <a:xfrm>
            <a:off x="663574" y="2139820"/>
            <a:ext cx="6337589" cy="360624"/>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0"/>
              </a:spcBef>
              <a:spcAft>
                <a:spcPts val="0"/>
              </a:spcAft>
              <a:buClr>
                <a:srgbClr val="9CC2E5"/>
              </a:buClr>
              <a:buSzPts val="2000"/>
              <a:buNone/>
            </a:pPr>
            <a:r>
              <a:rPr lang="en-US">
                <a:latin typeface="Open Sans"/>
                <a:ea typeface="Open Sans"/>
                <a:cs typeface="Open Sans"/>
                <a:sym typeface="Open Sans"/>
              </a:rPr>
              <a:t>Scénarios d'économie verte résistante au climat</a:t>
            </a:r>
            <a:endParaRPr/>
          </a:p>
        </p:txBody>
      </p:sp>
      <p:sp>
        <p:nvSpPr>
          <p:cNvPr id="310" name="Google Shape;310;p9"/>
          <p:cNvSpPr txBox="1">
            <a:spLocks noGrp="1"/>
          </p:cNvSpPr>
          <p:nvPr>
            <p:ph type="body" idx="1"/>
          </p:nvPr>
        </p:nvSpPr>
        <p:spPr>
          <a:xfrm>
            <a:off x="838200" y="2603910"/>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a:latin typeface="Open Sans"/>
                <a:ea typeface="Open Sans"/>
                <a:cs typeface="Open Sans"/>
                <a:sym typeface="Open Sans"/>
              </a:rPr>
              <a:t>Scénario de reboisement: </a:t>
            </a:r>
            <a:endParaRPr/>
          </a:p>
          <a:p>
            <a:pPr marL="685800" lvl="1" indent="-228600" algn="l" rtl="0">
              <a:lnSpc>
                <a:spcPct val="90000"/>
              </a:lnSpc>
              <a:spcBef>
                <a:spcPts val="500"/>
              </a:spcBef>
              <a:spcAft>
                <a:spcPts val="0"/>
              </a:spcAft>
              <a:buClr>
                <a:schemeClr val="dk1"/>
              </a:buClr>
              <a:buSzPts val="2000"/>
              <a:buChar char="•"/>
            </a:pPr>
            <a:r>
              <a:rPr lang="en-US">
                <a:latin typeface="Open Sans"/>
                <a:ea typeface="Open Sans"/>
                <a:cs typeface="Open Sans"/>
                <a:sym typeface="Open Sans"/>
              </a:rPr>
              <a:t>D'ici à 2030, le couvert forestier aura doublé par rapport à sa superficie actuelle</a:t>
            </a:r>
            <a:endParaRPr/>
          </a:p>
          <a:p>
            <a:pPr marL="228600" lvl="0" indent="-228600" algn="l" rtl="0">
              <a:lnSpc>
                <a:spcPct val="90000"/>
              </a:lnSpc>
              <a:spcBef>
                <a:spcPts val="1200"/>
              </a:spcBef>
              <a:spcAft>
                <a:spcPts val="0"/>
              </a:spcAft>
              <a:buClr>
                <a:schemeClr val="dk1"/>
              </a:buClr>
              <a:buSzPts val="2000"/>
              <a:buChar char="•"/>
            </a:pPr>
            <a:r>
              <a:rPr lang="en-US">
                <a:latin typeface="Open Sans"/>
                <a:ea typeface="Open Sans"/>
                <a:cs typeface="Open Sans"/>
                <a:sym typeface="Open Sans"/>
              </a:rPr>
              <a:t>Impacts du changement climatique:</a:t>
            </a:r>
            <a:endParaRPr/>
          </a:p>
          <a:p>
            <a:pPr marL="685800" lvl="1" indent="-228600" algn="l" rtl="0">
              <a:lnSpc>
                <a:spcPct val="90000"/>
              </a:lnSpc>
              <a:spcBef>
                <a:spcPts val="500"/>
              </a:spcBef>
              <a:spcAft>
                <a:spcPts val="0"/>
              </a:spcAft>
              <a:buClr>
                <a:schemeClr val="dk1"/>
              </a:buClr>
              <a:buSzPts val="2000"/>
              <a:buChar char="•"/>
            </a:pPr>
            <a:r>
              <a:rPr lang="en-US">
                <a:latin typeface="Open Sans"/>
                <a:ea typeface="Open Sans"/>
                <a:cs typeface="Open Sans"/>
                <a:sym typeface="Open Sans"/>
              </a:rPr>
              <a:t>Deux scénarios climatiques extrêmes étudiés, </a:t>
            </a:r>
            <a:r>
              <a:rPr lang="en-US" b="1">
                <a:solidFill>
                  <a:srgbClr val="C00000"/>
                </a:solidFill>
                <a:latin typeface="Open Sans"/>
                <a:ea typeface="Open Sans"/>
                <a:cs typeface="Open Sans"/>
                <a:sym typeface="Open Sans"/>
              </a:rPr>
              <a:t>A2 (~RCP8.5) </a:t>
            </a:r>
            <a:r>
              <a:rPr lang="en-US">
                <a:latin typeface="Open Sans"/>
                <a:ea typeface="Open Sans"/>
                <a:cs typeface="Open Sans"/>
                <a:sym typeface="Open Sans"/>
              </a:rPr>
              <a:t>et </a:t>
            </a:r>
            <a:r>
              <a:rPr lang="en-US" b="1">
                <a:solidFill>
                  <a:srgbClr val="0070C0"/>
                </a:solidFill>
                <a:latin typeface="Open Sans"/>
                <a:ea typeface="Open Sans"/>
                <a:cs typeface="Open Sans"/>
                <a:sym typeface="Open Sans"/>
              </a:rPr>
              <a:t>B1 (~RCP4.5)</a:t>
            </a:r>
            <a:endParaRPr>
              <a:latin typeface="Open Sans"/>
              <a:ea typeface="Open Sans"/>
              <a:cs typeface="Open Sans"/>
              <a:sym typeface="Open Sans"/>
            </a:endParaRPr>
          </a:p>
          <a:p>
            <a:pPr marL="228600" lvl="0" indent="-101600" algn="l" rtl="0">
              <a:lnSpc>
                <a:spcPct val="90000"/>
              </a:lnSpc>
              <a:spcBef>
                <a:spcPts val="1200"/>
              </a:spcBef>
              <a:spcAft>
                <a:spcPts val="0"/>
              </a:spcAft>
              <a:buClr>
                <a:schemeClr val="dk1"/>
              </a:buClr>
              <a:buSzPts val="2000"/>
              <a:buNone/>
            </a:pPr>
            <a:endParaRPr>
              <a:latin typeface="Open Sans"/>
              <a:ea typeface="Open Sans"/>
              <a:cs typeface="Open Sans"/>
              <a:sym typeface="Open Sans"/>
            </a:endParaRPr>
          </a:p>
          <a:p>
            <a:pPr marL="228600" lvl="0" indent="-101600" algn="l" rtl="0">
              <a:lnSpc>
                <a:spcPct val="90000"/>
              </a:lnSpc>
              <a:spcBef>
                <a:spcPts val="1200"/>
              </a:spcBef>
              <a:spcAft>
                <a:spcPts val="0"/>
              </a:spcAft>
              <a:buClr>
                <a:schemeClr val="dk1"/>
              </a:buClr>
              <a:buSzPts val="2000"/>
              <a:buNone/>
            </a:pPr>
            <a:endParaRPr>
              <a:latin typeface="Open Sans"/>
              <a:ea typeface="Open Sans"/>
              <a:cs typeface="Open Sans"/>
              <a:sym typeface="Open Sans"/>
            </a:endParaRPr>
          </a:p>
          <a:p>
            <a:pPr marL="228600" lvl="0" indent="-101600" algn="l" rtl="0">
              <a:lnSpc>
                <a:spcPct val="90000"/>
              </a:lnSpc>
              <a:spcBef>
                <a:spcPts val="1200"/>
              </a:spcBef>
              <a:spcAft>
                <a:spcPts val="0"/>
              </a:spcAft>
              <a:buClr>
                <a:schemeClr val="dk1"/>
              </a:buClr>
              <a:buSzPts val="2000"/>
              <a:buNone/>
            </a:pPr>
            <a:endParaRPr>
              <a:latin typeface="Open Sans"/>
              <a:ea typeface="Open Sans"/>
              <a:cs typeface="Open Sans"/>
              <a:sym typeface="Open Sans"/>
            </a:endParaRPr>
          </a:p>
          <a:p>
            <a:pPr marL="0" lvl="0" indent="0" algn="l" rtl="0">
              <a:lnSpc>
                <a:spcPct val="90000"/>
              </a:lnSpc>
              <a:spcBef>
                <a:spcPts val="1200"/>
              </a:spcBef>
              <a:spcAft>
                <a:spcPts val="0"/>
              </a:spcAft>
              <a:buClr>
                <a:schemeClr val="dk1"/>
              </a:buClr>
              <a:buSzPts val="2400"/>
              <a:buNone/>
            </a:pPr>
            <a:endParaRPr sz="2400">
              <a:latin typeface="Open Sans"/>
              <a:ea typeface="Open Sans"/>
              <a:cs typeface="Open Sans"/>
              <a:sym typeface="Open Sans"/>
            </a:endParaRPr>
          </a:p>
        </p:txBody>
      </p:sp>
      <p:sp>
        <p:nvSpPr>
          <p:cNvPr id="311" name="Google Shape;311;p9"/>
          <p:cNvSpPr txBox="1"/>
          <p:nvPr/>
        </p:nvSpPr>
        <p:spPr>
          <a:xfrm>
            <a:off x="663575" y="720875"/>
            <a:ext cx="8594700" cy="13257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b="0" i="0">
                <a:solidFill>
                  <a:schemeClr val="dk1"/>
                </a:solidFill>
                <a:latin typeface="Open Sans"/>
                <a:ea typeface="Open Sans"/>
                <a:cs typeface="Open Sans"/>
                <a:sym typeface="Open Sans"/>
              </a:rPr>
              <a:t>6.2. Exemple CLEWs-Éthiopie - partie I</a:t>
            </a:r>
            <a:endParaRPr/>
          </a:p>
        </p:txBody>
      </p:sp>
      <p:sp>
        <p:nvSpPr>
          <p:cNvPr id="312" name="Google Shape;312;p9"/>
          <p:cNvSpPr txBox="1">
            <a:spLocks noGrp="1"/>
          </p:cNvSpPr>
          <p:nvPr>
            <p:ph type="sldNum" idx="12"/>
          </p:nvPr>
        </p:nvSpPr>
        <p:spPr>
          <a:xfrm>
            <a:off x="11751454" y="6468161"/>
            <a:ext cx="42407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latin typeface="Open Sans"/>
                <a:ea typeface="Open Sans"/>
                <a:cs typeface="Open Sans"/>
                <a:sym typeface="Open Sans"/>
              </a:rPr>
              <a:t>9</a:t>
            </a:fld>
            <a:endParaRPr>
              <a:latin typeface="Open Sans"/>
              <a:ea typeface="Open Sans"/>
              <a:cs typeface="Open Sans"/>
              <a:sym typeface="Open Sans"/>
            </a:endParaRPr>
          </a:p>
        </p:txBody>
      </p:sp>
    </p:spTree>
  </p:cSld>
  <p:clrMapOvr>
    <a:masterClrMapping/>
  </p:clrMapOvr>
  <p:transition spd="slow">
    <p:push/>
  </p:transition>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CG_ppt">
  <a:themeElements>
    <a:clrScheme name="Custom 1">
      <a:dk1>
        <a:srgbClr val="000000"/>
      </a:dk1>
      <a:lt1>
        <a:srgbClr val="FFFFFF"/>
      </a:lt1>
      <a:dk2>
        <a:srgbClr val="44546A"/>
      </a:dk2>
      <a:lt2>
        <a:srgbClr val="E7E6E6"/>
      </a:lt2>
      <a:accent1>
        <a:srgbClr val="012069"/>
      </a:accent1>
      <a:accent2>
        <a:srgbClr val="C8102E"/>
      </a:accent2>
      <a:accent3>
        <a:srgbClr val="CBD3EA"/>
      </a:accent3>
      <a:accent4>
        <a:srgbClr val="5B9BD5"/>
      </a:accent4>
      <a:accent5>
        <a:srgbClr val="4471C3"/>
      </a:accent5>
      <a:accent6>
        <a:srgbClr val="910C22"/>
      </a:accent6>
      <a:hlink>
        <a:srgbClr val="4151C3"/>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6041</Words>
  <Application>Microsoft Macintosh PowerPoint</Application>
  <PresentationFormat>Widescreen</PresentationFormat>
  <Paragraphs>343</Paragraphs>
  <Slides>24</Slides>
  <Notes>24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Quattrocento Sans</vt:lpstr>
      <vt:lpstr>Open Sans SemiBold</vt:lpstr>
      <vt:lpstr>Open Sans ExtraBold</vt:lpstr>
      <vt:lpstr>Calibri</vt:lpstr>
      <vt:lpstr>Open Sans</vt:lpstr>
      <vt:lpstr>Office Theme</vt:lpstr>
      <vt:lpstr>CCG_ppt</vt:lpstr>
      <vt:lpstr>LECTURE 6 REPRÉSENTATION DE L'UTILISATION DU SOL</vt:lpstr>
      <vt:lpstr>PowerPoint Presentation</vt:lpstr>
      <vt:lpstr>PowerPoint Presentation</vt:lpstr>
      <vt:lpstr>PowerPoint Presentation</vt:lpstr>
      <vt:lpstr>PowerPoint Presentation</vt:lpstr>
      <vt:lpstr>PowerPoint Presentation</vt:lpstr>
      <vt:lpstr>PowerPoint Presentation</vt:lpstr>
      <vt:lpstr>6.2. Exemple CLEWs-Éthiopie - partie 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6.3. Exemple CLEWs-Éthiopie - partie II </vt:lpstr>
      <vt:lpstr>PowerPoint Presentation</vt:lpstr>
      <vt:lpstr>PowerPoint Presentation</vt:lpstr>
      <vt:lpstr>6.4. Modélisation de l'utilisation des sols dans OSeMOSYS  </vt:lpstr>
      <vt:lpstr>6.4. Modélisation de l'utilisation des sols dans OSeMOSYS </vt:lpstr>
      <vt:lpstr>6.4. Modélisation de l'utilisation des sols dans OSeMOSYS </vt:lpstr>
      <vt:lpstr>6.4. Modélisation de l'utilisation des sols dans OSeMOSYS </vt:lpstr>
      <vt:lpstr>6.4. Modélisation de l'utilisation des sols dans OSeMOSYS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Abhishek Shivakumar</dc:creator>
  <cp:lastModifiedBy>Yeganyan, Rudolf</cp:lastModifiedBy>
  <cp:revision>1</cp:revision>
  <dcterms:created xsi:type="dcterms:W3CDTF">2021-04-28T16:53:04Z</dcterms:created>
  <dcterms:modified xsi:type="dcterms:W3CDTF">2024-06-20T13:34:37Z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