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K9kaO+6IceMXge1TQwBZQ==" hashData="KYTLlt+vD/6wdhhArShn7jWzbg+V5n0k3dwMTeDhq4YrM09Oukt1BL2tW6slklQq0bkV6OiGs3PfkhFiseVlw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7"/>
    <p:restoredTop sz="77741"/>
  </p:normalViewPr>
  <p:slideViewPr>
    <p:cSldViewPr snapToGrid="0">
      <p:cViewPr varScale="1">
        <p:scale>
          <a:sx n="66" d="100"/>
          <a:sy n="66" d="100"/>
        </p:scale>
        <p:origin x="1421"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Una importante alternativa al enfoque del V.P.N. es la Tasa Interna de Retorno, o T.I.R. </a:t>
            </a:r>
            <a:endParaRPr lang="en-US" dirty="0"/>
          </a:p>
          <a:p>
            <a:pPr>
              <a:lnSpc>
                <a:spcPct val="114999"/>
              </a:lnSpc>
              <a:spcBef>
                <a:spcPts val="1000"/>
              </a:spcBef>
            </a:pPr>
            <a:r>
              <a:rPr lang="en-GB" dirty="0"/>
              <a:t>La TIR está estrechamente relacionada con el VNP. </a:t>
            </a:r>
            <a:endParaRPr lang="en-US" dirty="0"/>
          </a:p>
          <a:p>
            <a:pPr>
              <a:lnSpc>
                <a:spcPct val="114999"/>
              </a:lnSpc>
              <a:spcBef>
                <a:spcPts val="1000"/>
              </a:spcBef>
            </a:pPr>
            <a:r>
              <a:rPr lang="en-GB" dirty="0"/>
              <a:t>La TIR es la tasa de descuento que hace que el VAN de un proyecto sea cero. Por lo tanto, utilizando la fórmula del VAN y resolviendo una tasa de descuento que haga que el VAN sea cero se obtendrá la TIR del proyecto.</a:t>
            </a:r>
            <a:endParaRPr lang="en-US" dirty="0"/>
          </a:p>
          <a:p>
            <a:pPr>
              <a:lnSpc>
                <a:spcPct val="114999"/>
              </a:lnSpc>
              <a:spcBef>
                <a:spcPts val="1000"/>
              </a:spcBef>
              <a:spcAft>
                <a:spcPts val="1000"/>
              </a:spcAft>
            </a:pPr>
            <a:r>
              <a:rPr lang="en-GB" dirty="0"/>
              <a:t>Una interpretación del I.R.R es que es igual al tipo de interés compuesto anual, la inversión obtenida de los ingresos del proyecto.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6488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Según la regla de la R.I.R., un proyecto es aceptable si la R.I.R. supera la rentabilidad exigida por el inversor. En caso contrario, se rechaza.</a:t>
            </a:r>
            <a:endParaRPr lang="en-US" dirty="0"/>
          </a:p>
          <a:p>
            <a:r>
              <a:rPr lang="en-GB" dirty="0"/>
              <a:t>Si le dan dos proyectos para elegir, acepte el que tenga un mayor I.R.R. </a:t>
            </a:r>
            <a:endParaRPr lang="en-GB" dirty="0">
              <a:cs typeface="Calibri"/>
            </a:endParaRPr>
          </a:p>
          <a:p>
            <a:r>
              <a:rPr lang="en-GB" dirty="0"/>
              <a:t>La I.R.R es, en general, más popular que la N.P.V en los procesos de toma de decisiones de inversión.</a:t>
            </a:r>
            <a:endParaRPr lang="en-GB" dirty="0">
              <a:cs typeface="Calibri"/>
            </a:endParaRPr>
          </a:p>
          <a:p>
            <a:r>
              <a:rPr lang="en-GB" dirty="0"/>
              <a:t>La I.R.R puede tener ventajas prácticas sobre la N.P.V. No podemos estimar la N.P.V, a menos que conozcamos la tasa de descuento adecuada, pero sí podemos estimar la I.R.R.</a:t>
            </a:r>
            <a:endParaRPr lang="en-GB" dirty="0">
              <a:cs typeface="Calibri"/>
            </a:endParaRPr>
          </a:p>
          <a:p>
            <a:r>
              <a:rPr lang="en-GB" dirty="0"/>
              <a:t>Supongamos que no conociéramos la rentabilidad requerida para una inversión, pero que encontráramos, por ejemplo, que el I.R.R. es del 40%, lo cual es muy alto. Probablemente aceptaríamos el proyecto. </a:t>
            </a:r>
            <a:endParaRPr lang="en-GB" dirty="0">
              <a:cs typeface="Calibri"/>
            </a:endParaRPr>
          </a:p>
          <a:p>
            <a:r>
              <a:rPr lang="en-GB" dirty="0"/>
              <a:t>Puede ocurrir que el I.R.R y el N.P.V lleven a decisiones contradictorias. Esto significa que un proyecto tiene un I.R.R. más bajo, pero un N.P.V. más alto, que otro proyecto. En ese caso, hay que elegir el proyecto con el N.P.V. más alto.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0670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 enfoque I.R.R también tiene algunos inconvenientes. Puede haber más de un tipo de descuento que haga que el V.P.N. sea cero, dando múltiples valores de I.R.R. En ese caso, hay que centrarse en el VNP. </a:t>
            </a:r>
            <a:endParaRPr lang="en-US" dirty="0"/>
          </a:p>
          <a:p>
            <a:r>
              <a:rPr lang="en-GB" dirty="0"/>
              <a:t>Tanto el enfoque I.R.R. como el N.P.V. dominan el proceso de toma de decisiones de inversión. </a:t>
            </a:r>
            <a:endParaRPr lang="en-US" dirty="0"/>
          </a:p>
          <a:p>
            <a:br>
              <a:rPr lang="en-US" dirty="0">
                <a:cs typeface="+mn-lt"/>
              </a:rPr>
            </a:b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00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 las clases anteriores, aprendiste sobre la deuda y el capital social para financiar proyectos de energía y las diferentes fuentes para obtenerlos. A veces, una misma organización puede ser la fuente tanto de capital como de deuda. Las condiciones de financiación varían de una organización a otra. En esta sección se describen con más detalle algunas de estas fuentes. </a:t>
            </a:r>
            <a:endParaRPr lang="en-US" dirty="0"/>
          </a:p>
          <a:p>
            <a:pPr>
              <a:lnSpc>
                <a:spcPct val="114999"/>
              </a:lnSpc>
              <a:spcBef>
                <a:spcPts val="1000"/>
              </a:spcBef>
            </a:pPr>
            <a:r>
              <a:rPr lang="en-GB" dirty="0"/>
              <a:t>Debido a las circunstancias del mercado y a las grandes necesidades de capital de la mayoría de los proyectos energéticos, el patrocinador de un proyecto, ya sea una entidad estatal, una empresa bien establecida o una nueva compañía de proyectos, debe considerar todas las fuentes de financiación.</a:t>
            </a:r>
            <a:endParaRPr lang="en-US" dirty="0"/>
          </a:p>
          <a:p>
            <a:pPr>
              <a:lnSpc>
                <a:spcPct val="114999"/>
              </a:lnSpc>
              <a:spcBef>
                <a:spcPts val="1000"/>
              </a:spcBef>
            </a:pPr>
            <a:r>
              <a:rPr lang="en-GB" dirty="0"/>
              <a:t>Entre ellas se encuentran,</a:t>
            </a:r>
            <a:endParaRPr lang="en-US" dirty="0"/>
          </a:p>
          <a:p>
            <a:pPr>
              <a:lnSpc>
                <a:spcPct val="114999"/>
              </a:lnSpc>
              <a:spcBef>
                <a:spcPts val="1000"/>
              </a:spcBef>
            </a:pPr>
            <a:r>
              <a:rPr lang="en-GB" dirty="0"/>
              <a:t>Instituciones financieras internacionales y bancos multilaterales de desarrollo.</a:t>
            </a:r>
            <a:endParaRPr lang="en-US" dirty="0"/>
          </a:p>
          <a:p>
            <a:pPr>
              <a:lnSpc>
                <a:spcPct val="114999"/>
              </a:lnSpc>
              <a:spcBef>
                <a:spcPts val="1000"/>
              </a:spcBef>
            </a:pPr>
            <a:r>
              <a:rPr lang="en-GB" dirty="0"/>
              <a:t>Organismos bilaterales, como los bancos de exportación e importación de los países industrializados.</a:t>
            </a:r>
            <a:endParaRPr lang="en-US" dirty="0">
              <a:cs typeface="Calibri" panose="020F0502020204030204"/>
            </a:endParaRPr>
          </a:p>
          <a:p>
            <a:pPr>
              <a:lnSpc>
                <a:spcPct val="114999"/>
              </a:lnSpc>
              <a:spcBef>
                <a:spcPts val="1000"/>
              </a:spcBef>
            </a:pPr>
            <a:r>
              <a:rPr lang="en-GB" dirty="0"/>
              <a:t>Bancos comerciales situados en el país anfitrión y en el extranjero, y proveedores institucionales, el mercado de acciones, bonos y fondos especializados en energía e infraestructuras.</a:t>
            </a:r>
            <a:endParaRPr lang="en-US" dirty="0"/>
          </a:p>
          <a:p>
            <a:pPr>
              <a:lnSpc>
                <a:spcPct val="114999"/>
              </a:lnSpc>
              <a:spcBef>
                <a:spcPts val="1000"/>
              </a:spcBef>
            </a:pPr>
            <a:r>
              <a:rPr lang="en-GB" dirty="0"/>
              <a:t>Las fuentes ad hoc son los créditos de los proveedores de equipos, las contribuciones financieras de los contratistas del proyecto y la financiación de capital y deuda por parte de los compradores de la producción del proyecto.</a:t>
            </a:r>
            <a:endParaRPr lang="en-US" dirty="0"/>
          </a:p>
          <a:p>
            <a:pPr>
              <a:lnSpc>
                <a:spcPct val="114999"/>
              </a:lnSpc>
              <a:spcBef>
                <a:spcPts val="1000"/>
              </a:spcBef>
              <a:spcAft>
                <a:spcPts val="1000"/>
              </a:spcAft>
            </a:pPr>
            <a:r>
              <a:rPr lang="en-GB" dirty="0"/>
              <a:t>En las siguientes diapositivas, describimos algunas de estas fuentes.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325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Las instituciones financieras internacionales, I.F.Is, </a:t>
            </a:r>
            <a:r>
              <a:rPr lang="en-GB" dirty="0"/>
              <a:t>son instituciones financieras que han sido creadas o constituidas por más de un país y, por lo tanto, son sujetos de derecho internacional. Sus propietarios o accionistas son generalmente gobiernos nacionales. Muchas de ellas son </a:t>
            </a:r>
            <a:r>
              <a:rPr lang="en-GB" b="1" dirty="0"/>
              <a:t>bancos multilaterales de desarrollo</a:t>
            </a:r>
            <a:r>
              <a:rPr lang="en-GB" dirty="0"/>
              <a:t>,</a:t>
            </a:r>
            <a:r>
              <a:rPr lang="en-GB" b="1" dirty="0"/>
              <a:t> o para abreviar, B.M.D.</a:t>
            </a:r>
            <a:endParaRPr lang="en-US" dirty="0"/>
          </a:p>
          <a:p>
            <a:pPr>
              <a:spcBef>
                <a:spcPts val="1000"/>
              </a:spcBef>
            </a:pPr>
            <a:r>
              <a:rPr lang="en-GB" dirty="0"/>
              <a:t>Un </a:t>
            </a:r>
            <a:r>
              <a:rPr lang="en-GB" b="1" dirty="0"/>
              <a:t>banco multilateral de desarrollo </a:t>
            </a:r>
            <a:r>
              <a:rPr lang="en-GB" dirty="0"/>
              <a:t>es una institución creada por un grupo de países que proporciona financiación y asesoramiento profesional para el desarrollo. Los bancos multilaterales de desarrollo cuentan con un gran número de miembros, entre los que se encuentran tanto países donantes desarrollados como países prestatarios en vías de desarrollo. Los bancos multilaterales de desarrollo financian proyectos en forma de préstamos a largo plazo a tipos de interés de mercado, préstamos a muy largo plazo a tipos de interés inferiores a los del mercado y subvenciones, que a menudo no devengan intereses.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9892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Algunos M.D.B. importantes son:</a:t>
            </a:r>
            <a:endParaRPr lang="en-US" dirty="0"/>
          </a:p>
          <a:p>
            <a:pPr>
              <a:lnSpc>
                <a:spcPct val="114999"/>
              </a:lnSpc>
              <a:spcBef>
                <a:spcPts val="1000"/>
              </a:spcBef>
            </a:pPr>
            <a:r>
              <a:rPr lang="en-GB" dirty="0"/>
              <a:t>Banco Mundial, </a:t>
            </a:r>
            <a:endParaRPr lang="en-US" dirty="0"/>
          </a:p>
          <a:p>
            <a:pPr>
              <a:lnSpc>
                <a:spcPct val="114999"/>
              </a:lnSpc>
              <a:spcBef>
                <a:spcPts val="1000"/>
              </a:spcBef>
            </a:pPr>
            <a:r>
              <a:rPr lang="en-GB" dirty="0"/>
              <a:t>Banco Europeo de Inversiones,</a:t>
            </a:r>
            <a:endParaRPr lang="en-US" dirty="0"/>
          </a:p>
          <a:p>
            <a:pPr>
              <a:lnSpc>
                <a:spcPct val="114999"/>
              </a:lnSpc>
              <a:spcBef>
                <a:spcPts val="1000"/>
              </a:spcBef>
            </a:pPr>
            <a:r>
              <a:rPr lang="en-GB" dirty="0"/>
              <a:t>Banco Europeo de Reconstrucción y Desarrollo,</a:t>
            </a:r>
            <a:endParaRPr lang="en-US" dirty="0"/>
          </a:p>
          <a:p>
            <a:pPr>
              <a:lnSpc>
                <a:spcPct val="114999"/>
              </a:lnSpc>
              <a:spcBef>
                <a:spcPts val="1000"/>
              </a:spcBef>
            </a:pPr>
            <a:r>
              <a:rPr lang="en-GB" dirty="0"/>
              <a:t>Banco Asiático de Desarrollo, </a:t>
            </a:r>
            <a:endParaRPr lang="en-US" dirty="0"/>
          </a:p>
          <a:p>
            <a:pPr>
              <a:lnSpc>
                <a:spcPct val="114999"/>
              </a:lnSpc>
              <a:spcBef>
                <a:spcPts val="1000"/>
              </a:spcBef>
            </a:pPr>
            <a:r>
              <a:rPr lang="en-GB" dirty="0"/>
              <a:t>Banco Africano de Desarrollo,</a:t>
            </a:r>
            <a:endParaRPr lang="en-US" dirty="0"/>
          </a:p>
          <a:p>
            <a:pPr>
              <a:lnSpc>
                <a:spcPct val="114999"/>
              </a:lnSpc>
              <a:spcBef>
                <a:spcPts val="1000"/>
              </a:spcBef>
            </a:pPr>
            <a:r>
              <a:rPr lang="en-GB" dirty="0"/>
              <a:t>Banco Interamericano de Desarrollo, </a:t>
            </a:r>
            <a:endParaRPr lang="en-US" dirty="0"/>
          </a:p>
          <a:p>
            <a:pPr>
              <a:lnSpc>
                <a:spcPct val="114999"/>
              </a:lnSpc>
              <a:spcBef>
                <a:spcPts val="1000"/>
              </a:spcBef>
            </a:pPr>
            <a:r>
              <a:rPr lang="en-GB" dirty="0"/>
              <a:t>Banco Islámico de Desarrollo,</a:t>
            </a:r>
            <a:endParaRPr lang="en-US" dirty="0"/>
          </a:p>
          <a:p>
            <a:pPr>
              <a:lnSpc>
                <a:spcPct val="114999"/>
              </a:lnSpc>
              <a:spcBef>
                <a:spcPts val="1000"/>
              </a:spcBef>
            </a:pPr>
            <a:r>
              <a:rPr lang="en-GB" dirty="0"/>
              <a:t>Aparte del Banco Mundial, el resto son bancos regionales y activos en una región específica. En las siguientes diapositivas describiremos con más detalle algunas de las actividades de estos bancos.</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733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Entre las organizaciones financieras multilaterales, la más importante, en términos de peso político y volumen de financiación, es el Grupo del Banco Mundial. </a:t>
            </a:r>
            <a:endParaRPr lang="en-US" dirty="0"/>
          </a:p>
          <a:p>
            <a:pPr>
              <a:lnSpc>
                <a:spcPct val="114999"/>
              </a:lnSpc>
              <a:spcBef>
                <a:spcPts val="1000"/>
              </a:spcBef>
            </a:pPr>
            <a:r>
              <a:rPr lang="en-GB" dirty="0"/>
              <a:t>Las partes interesadas son los gobiernos de los países miembros que tienen poder para tomar las decisiones finales. </a:t>
            </a:r>
            <a:endParaRPr lang="en-US" dirty="0"/>
          </a:p>
          <a:p>
            <a:pPr>
              <a:lnSpc>
                <a:spcPct val="114999"/>
              </a:lnSpc>
              <a:spcBef>
                <a:spcPts val="1000"/>
              </a:spcBef>
            </a:pPr>
            <a:r>
              <a:rPr lang="en-GB" dirty="0"/>
              <a:t>Los principales objetivos del Grupo del Banco Mundial son el desarrollo socioeconómico y la reducción de la pobreza. El Grupo del Banco Mundial está formado por cuatro grandes organismos a través de los cuales contribuye al desarrollo de los países miembros de muy diversas maneras, colaborando con partes privadas y públicas.</a:t>
            </a:r>
            <a:endParaRPr lang="en-US" dirty="0"/>
          </a:p>
          <a:p>
            <a:pPr>
              <a:lnSpc>
                <a:spcPct val="114999"/>
              </a:lnSpc>
              <a:spcBef>
                <a:spcPts val="1000"/>
              </a:spcBef>
            </a:pPr>
            <a:r>
              <a:rPr lang="en-GB" dirty="0">
                <a:cs typeface="Calibri"/>
              </a:rPr>
              <a:t>Estos son:</a:t>
            </a:r>
            <a:endParaRPr lang="en-GB" dirty="0"/>
          </a:p>
          <a:p>
            <a:pPr>
              <a:lnSpc>
                <a:spcPct val="114999"/>
              </a:lnSpc>
              <a:spcBef>
                <a:spcPts val="1000"/>
              </a:spcBef>
            </a:pPr>
            <a:r>
              <a:rPr lang="en-GB" dirty="0"/>
              <a:t>el I.B.R.D, Banco Internacional de Reconstrucción y Desarrollo, </a:t>
            </a:r>
            <a:endParaRPr lang="en-US" dirty="0"/>
          </a:p>
          <a:p>
            <a:pPr>
              <a:lnSpc>
                <a:spcPct val="114999"/>
              </a:lnSpc>
              <a:spcBef>
                <a:spcPts val="1000"/>
              </a:spcBef>
            </a:pPr>
            <a:r>
              <a:rPr lang="en-GB" dirty="0"/>
              <a:t>I.D.A, Asociación Internacional de Desarrollo, </a:t>
            </a:r>
            <a:endParaRPr lang="en-US" dirty="0"/>
          </a:p>
          <a:p>
            <a:pPr>
              <a:lnSpc>
                <a:spcPct val="114999"/>
              </a:lnSpc>
              <a:spcBef>
                <a:spcPts val="1000"/>
              </a:spcBef>
            </a:pPr>
            <a:r>
              <a:rPr lang="en-GB" dirty="0"/>
              <a:t>I.F.C, Corporación Financiera Internacional, y,</a:t>
            </a:r>
            <a:endParaRPr lang="en-US" dirty="0"/>
          </a:p>
          <a:p>
            <a:pPr>
              <a:lnSpc>
                <a:spcPct val="114999"/>
              </a:lnSpc>
              <a:spcBef>
                <a:spcPts val="1000"/>
              </a:spcBef>
            </a:pPr>
            <a:r>
              <a:rPr lang="en-GB" dirty="0"/>
              <a:t>Miga, Agencia Multilateral de Garantía de Inversiones. </a:t>
            </a:r>
            <a:endParaRPr lang="en-US" dirty="0"/>
          </a:p>
          <a:p>
            <a:pPr>
              <a:lnSpc>
                <a:spcPct val="114999"/>
              </a:lnSpc>
              <a:spcBef>
                <a:spcPts val="1000"/>
              </a:spcBef>
            </a:pPr>
            <a:r>
              <a:rPr lang="en-GB" dirty="0"/>
              <a:t>Cada agencia tiene un papel distinto en la misión común de luchar contra la pobreza y promover el crecimiento sostenible en los países menos desarrollados. En la siguiente diapositiva, describiremos brevemente cada una de estas agencias.</a:t>
            </a:r>
            <a:endParaRPr lang="en-US" dirty="0"/>
          </a:p>
          <a:p>
            <a:pPr>
              <a:lnSpc>
                <a:spcPct val="114999"/>
              </a:lnSpc>
              <a:spcBef>
                <a:spcPts val="1000"/>
              </a:spcBef>
              <a:spcAft>
                <a:spcPts val="1000"/>
              </a:spcAft>
            </a:pPr>
            <a:r>
              <a:rPr lang="en-GB" dirty="0"/>
              <a:t>El Banco Mundial no financia proyectos de energía nuclear, y recientemente ha adoptado la estrategia de financiar nuevas centrales de carbón sólo en raras circunstancias.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363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El I.B.R.D concede préstamos directos, garantías parciales de riesgo, garantías parciales de crédito y garantías de enclave. Los préstamos directos sólo están disponibles para los gobiernos. Para financiar proyectos en el sector privado, utiliza a los gobiernos como intermediarios. Proporciona un préstamo al gobierno, que a su vez financia a las partes del proyecto. </a:t>
            </a:r>
            <a:endParaRPr lang="en-US" dirty="0"/>
          </a:p>
          <a:p>
            <a:pPr>
              <a:lnSpc>
                <a:spcPct val="114999"/>
              </a:lnSpc>
              <a:spcBef>
                <a:spcPts val="1000"/>
              </a:spcBef>
            </a:pPr>
            <a:r>
              <a:rPr lang="en-GB" dirty="0"/>
              <a:t>En el caso de los servicios públicos estatales, concede un préstamo directamente a la empresa con la garantía del gobierno. Sin embargo, los proyectos están sujetos a límites y normas estrictos establecidos por el I.B.R.D. Otros instrumentos disponibles del I.B.R.D están relacionados con la cobertura de riesgos y, por lo tanto, se discutirán en una conferencia separada</a:t>
            </a:r>
            <a:endParaRPr lang="en-US" dirty="0"/>
          </a:p>
          <a:p>
            <a:pPr>
              <a:lnSpc>
                <a:spcPct val="114999"/>
              </a:lnSpc>
              <a:spcBef>
                <a:spcPts val="1000"/>
              </a:spcBef>
            </a:pPr>
            <a:r>
              <a:rPr lang="en-GB" dirty="0"/>
              <a:t>La A.D.I. proporciona ayuda financiera a los países más pobres que no pueden cumplir con la financiación de la A.D.I. Se trata de préstamos a muy largo plazo, de entre 35 y 40 años, con largos periodos de gracia de hasta 10 años, y sin pago de intereses; sin embargo, existe una comisión anual de servicio del 0,75%.</a:t>
            </a:r>
            <a:endParaRPr lang="en-US" dirty="0"/>
          </a:p>
          <a:p>
            <a:pPr>
              <a:lnSpc>
                <a:spcPct val="114999"/>
              </a:lnSpc>
              <a:spcBef>
                <a:spcPts val="1000"/>
              </a:spcBef>
            </a:pPr>
            <a:r>
              <a:rPr lang="en-GB" dirty="0"/>
              <a:t>El I.F.C, proporciona tanto préstamos como capital para proyectos del sector privado. Es la única agencia que no requiere la intervención directa, o una garantía, del gobierno anfitrión para involucrarse en una empresa de financiación.</a:t>
            </a:r>
            <a:endParaRPr lang="en-US" dirty="0"/>
          </a:p>
          <a:p>
            <a:pPr>
              <a:lnSpc>
                <a:spcPct val="114999"/>
              </a:lnSpc>
              <a:spcBef>
                <a:spcPts val="1000"/>
              </a:spcBef>
            </a:pPr>
            <a:r>
              <a:rPr lang="en-GB" dirty="0"/>
              <a:t>Además de los préstamos y la garantía, el I.F.C. también puede tener una participación minoritaria (normalmente entre el 5 y el 20% hasta un máximo del 35%) de la empresa del proyecto como inversor pasivo, de modo que no interviene en las decisiones estratégicas y operativas de la empresa.</a:t>
            </a:r>
            <a:endParaRPr lang="en-US" dirty="0"/>
          </a:p>
          <a:p>
            <a:pPr>
              <a:lnSpc>
                <a:spcPct val="114999"/>
              </a:lnSpc>
              <a:spcBef>
                <a:spcPts val="1000"/>
              </a:spcBef>
            </a:pPr>
            <a:r>
              <a:rPr lang="en-GB" dirty="0"/>
              <a:t>El M.I.G.A ofrece una garantía contra los riesgos políticos y se tratará en un módulo sobre el riesgo.</a:t>
            </a:r>
            <a:endParaRPr lang="en-US" dirty="0"/>
          </a:p>
          <a:p>
            <a:pPr>
              <a:lnSpc>
                <a:spcPct val="114999"/>
              </a:lnSpc>
              <a:spcBef>
                <a:spcPts val="1000"/>
              </a:spcBef>
              <a:spcAft>
                <a:spcPts val="1000"/>
              </a:spcAft>
            </a:pPr>
            <a:r>
              <a:rPr lang="en-GB" dirty="0"/>
              <a:t>El Banco Mundial presta anualmente unos 20.000 millones de dólares, de los cuales entre 2.000 y 3.000 millones se destinan a proyectos energéticos. El Banco Mundial considera que las energías renovables son un área prioritaria y apoya especialmente estos proyectos, siempre que sean económica y técnicamente viables. Como ya se ha dicho, el Banco Mundial no financia la energía nuclear.</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6447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Los bancos regionales de desarrollo también son organizaciones financieras multilaterales, pero operan en un área geográfica más restringida que el Banco Mundial. Su capital social está en manos de los gobiernos de los países de la zona en cuestión.</a:t>
            </a:r>
            <a:endParaRPr lang="en-US" dirty="0"/>
          </a:p>
          <a:p>
            <a:pPr>
              <a:lnSpc>
                <a:spcPct val="114999"/>
              </a:lnSpc>
              <a:spcBef>
                <a:spcPts val="1000"/>
              </a:spcBef>
            </a:pPr>
            <a:r>
              <a:rPr lang="en-GB" dirty="0"/>
              <a:t>El Banco Europeo de Inversiones, B.E.I., es la agencia financiera de la Unión Europea. Los miembros del B.I.E. son países miembros de la U.E. que suscriben el capital social del banco. Ofrece financiación a largo plazo, para proyectos específicos que cumplen estrictos criterios de evaluación y selección. Para recibir el apoyo del B.I.E., los proyectos deben ser viables desde el punto de vista económico, técnico, medioambiental y financiero. Al igual que el I.F.C., el E.I.B busca continuamente la participación del capital privado en los proyectos que financia, actuando como catalizador de los prestamistas privados para ampliar los fondos disponibles.</a:t>
            </a:r>
            <a:endParaRPr lang="en-US" dirty="0"/>
          </a:p>
          <a:p>
            <a:pPr>
              <a:lnSpc>
                <a:spcPct val="114999"/>
              </a:lnSpc>
              <a:spcBef>
                <a:spcPts val="1000"/>
              </a:spcBef>
            </a:pPr>
            <a:r>
              <a:rPr lang="en-GB" dirty="0"/>
              <a:t>El Banco Africano de Desarrollo, </a:t>
            </a:r>
            <a:r>
              <a:rPr lang="en-GB" dirty="0" err="1"/>
              <a:t>A.f.D.B</a:t>
            </a:r>
            <a:r>
              <a:rPr lang="en-GB" dirty="0"/>
              <a:t>, es un banco multilateral de desarrollo, cuyas partes interesadas son las 53 naciones africanas y 24 países no africanos de América, Europa y Asia. El sector de las infraestructuras, incluida la energía, es una de las principales áreas de intervención del Banco en el continente. Además de proporcionar asistencia financiera, en forma de préstamos e inversiones de capital, el banco también presta servicios de asesoramiento a las partes privadas, en relación con la estructuración de acuerdos financieros.</a:t>
            </a:r>
            <a:endParaRPr lang="en-US" dirty="0"/>
          </a:p>
          <a:p>
            <a:pPr>
              <a:lnSpc>
                <a:spcPct val="114999"/>
              </a:lnSpc>
              <a:spcBef>
                <a:spcPts val="1000"/>
              </a:spcBef>
            </a:pPr>
            <a:r>
              <a:rPr lang="en-GB" dirty="0"/>
              <a:t>El Banco Asiático de Desarrollo (o A.D.B) tiene una función similar a la del </a:t>
            </a:r>
            <a:r>
              <a:rPr lang="en-GB" dirty="0" err="1"/>
              <a:t>A.f.D.B</a:t>
            </a:r>
            <a:r>
              <a:rPr lang="en-GB" dirty="0"/>
              <a:t>, pero en la región asiática. Como catalizador de las inversiones privadas, el A.D.B proporciona ayuda financiera directa a los proyectos del sector privado. Los precios se basan en un diferencial sobre el Libor y el Euribor, aunque también se pueden conceder préstamos a tipo fijo.  El Libor y el Euribor se analizan con más detalle en la siguiente conferencia.  También puede realizar inversiones de capital privado hasta un máximo del 25% del capital social de la empresa de proyectos energéticos. </a:t>
            </a:r>
            <a:endParaRPr lang="en-US" dirty="0"/>
          </a:p>
          <a:p>
            <a:pPr>
              <a:lnSpc>
                <a:spcPct val="114999"/>
              </a:lnSpc>
              <a:spcBef>
                <a:spcPts val="1000"/>
              </a:spcBef>
              <a:spcAft>
                <a:spcPts val="1000"/>
              </a:spcAft>
            </a:pPr>
            <a:r>
              <a:rPr lang="en-GB" dirty="0"/>
              <a:t>Le sugerimos que visite el sitio web de cada una de estas organizaciones para conocer mejor sus actividades.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24681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Los países que están considerando la posibilidad de construir centrales nucleares deben tener en cuenta que los BMD no financian la construcción de nuevas centrales nucleares.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7870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conferencia comenzará explicando cómo evaluar el valor de un proyecto para entender y evaluar el equilibrio entre el rendimiento en dólares hoy, y el rendimiento en dólares en algún momento futuro. En las conferencias anteriores, aprendiste sobre la financiación de proyectos energéticos con deuda y capital social. Esta conferencia continúa explicando las diferentes fuentes para obtener la financiación.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91015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Los bonos son una fuente alternativa de financiación de la deuda. Cuando una corporación, o empresa de proyectos, desea pedir dinero prestado al público a largo plazo, suele hacerlo emitiendo o vendiendo títulos de deuda que se denominan bonos. Un bono es una forma de préstamo. El </a:t>
            </a:r>
            <a:r>
              <a:rPr lang="en-GB" i="1" dirty="0"/>
              <a:t>tenedor del bono </a:t>
            </a:r>
            <a:r>
              <a:rPr lang="en-GB" dirty="0"/>
              <a:t>es el prestamista o acreedor, el </a:t>
            </a:r>
            <a:r>
              <a:rPr lang="en-GB" i="1" dirty="0"/>
              <a:t>emisor </a:t>
            </a:r>
            <a:r>
              <a:rPr lang="en-GB" dirty="0"/>
              <a:t>del bono, es el prestatario, o deudor.</a:t>
            </a:r>
            <a:endParaRPr lang="en-US" dirty="0"/>
          </a:p>
          <a:p>
            <a:pPr>
              <a:lnSpc>
                <a:spcPct val="114999"/>
              </a:lnSpc>
              <a:spcBef>
                <a:spcPts val="1000"/>
              </a:spcBef>
            </a:pPr>
            <a:r>
              <a:rPr lang="en-GB" dirty="0"/>
              <a:t>Dependiendo de las condiciones del bono, el emisor está obligado a pagar los intereses, también conocidos como cupones, y a reembolsar el capital, en una fecha posterior, denominada vencimiento. El periodo de vencimiento puede ser muy largo, hasta 30 años. Los intereses suelen pagarse a intervalos fijos: semestrales o trimestrales, semestrales o semestrales, o anuales.</a:t>
            </a:r>
            <a:endParaRPr lang="en-US" dirty="0"/>
          </a:p>
          <a:p>
            <a:pPr>
              <a:lnSpc>
                <a:spcPct val="114999"/>
              </a:lnSpc>
              <a:spcBef>
                <a:spcPts val="1000"/>
              </a:spcBef>
              <a:spcAft>
                <a:spcPts val="1000"/>
              </a:spcAft>
            </a:pPr>
            <a:r>
              <a:rPr lang="en-GB" dirty="0"/>
              <a:t>Muy a menudo, el bono puede negociarse en el mercado, llamado mercado de bonos, y la propiedad del instrumento puede transferirse a quien lo compra. Pero muy pocos países en desarrollo tienen un mercado nacional de bonos.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15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es una imagen de un típico bono del tesoro emitido por el gobierno de los Estados Unidos.  </a:t>
            </a:r>
            <a:endParaRPr lang="en-US" dirty="0"/>
          </a:p>
          <a:p>
            <a:pPr>
              <a:lnSpc>
                <a:spcPct val="114999"/>
              </a:lnSpc>
              <a:spcBef>
                <a:spcPts val="1000"/>
              </a:spcBef>
            </a:pPr>
            <a:r>
              <a:rPr lang="en-GB" dirty="0"/>
              <a:t>Si lo miras con atención, en la parte inferior están escritas las palabras "mil dólares". Esto se denomina valor nominal, o valor de paridad del bono. Es la cantidad que se pagará cuando venza. </a:t>
            </a:r>
            <a:endParaRPr lang="en-US" dirty="0"/>
          </a:p>
          <a:p>
            <a:pPr>
              <a:lnSpc>
                <a:spcPct val="114999"/>
              </a:lnSpc>
              <a:spcBef>
                <a:spcPts val="1000"/>
              </a:spcBef>
            </a:pPr>
            <a:r>
              <a:rPr lang="en-GB" dirty="0"/>
              <a:t>Este bono en particular fue emitido el 16 de noviembre de 1981 y vence el 15 de noviembre de 2011; esto significa que se trata de un bono del Tesoro a 30 años, con un periodo de vencimiento de 30 años. Después de 30 años, los titulares de los bonos recibirán 1.000 dólares.</a:t>
            </a:r>
            <a:endParaRPr lang="en-US" dirty="0"/>
          </a:p>
          <a:p>
            <a:pPr>
              <a:lnSpc>
                <a:spcPct val="114999"/>
              </a:lnSpc>
              <a:spcBef>
                <a:spcPts val="1000"/>
              </a:spcBef>
              <a:spcAft>
                <a:spcPts val="1000"/>
              </a:spcAft>
            </a:pPr>
            <a:r>
              <a:rPr lang="en-GB" dirty="0"/>
              <a:t>El tipo de cupón es el tipo de interés que se pagará regularmente durante 30 años. Este bono en particular tiene un tipo de interés del 14%, que se pagará anualmente. Por lo tanto, el tipo del cupón es del 14%.</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4830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El capital social es el capital del propietario. Es decir, el capital aportado por el propietario. En la fase inicial, las fuentes de capital propio son el promotor del proyecto, el contratista de ingeniería, adquisición y construcción (E.P.C.) y los compradores del producto del proyecto que desean que éste se lleve a cabo. El papel de los fondos propios, en las fases iniciales, es muy importante. Hace que el proyecto sea más seguro para los prestamistas. </a:t>
            </a:r>
            <a:endParaRPr lang="en-US" dirty="0"/>
          </a:p>
          <a:p>
            <a:pPr>
              <a:lnSpc>
                <a:spcPct val="114999"/>
              </a:lnSpc>
              <a:spcBef>
                <a:spcPts val="1000"/>
              </a:spcBef>
            </a:pPr>
            <a:r>
              <a:rPr lang="en-GB" dirty="0"/>
              <a:t>En algún momento, una empresa de proyectos también puede obtener capital mediante la emisión de acciones en el mercado de valores. El mercado de acciones, también conocido como mercado bursátil, es el mercado en el que se emiten las acciones del propietario de una empresa y se negocian. </a:t>
            </a:r>
            <a:endParaRPr lang="en-US" dirty="0"/>
          </a:p>
          <a:p>
            <a:pPr>
              <a:lnSpc>
                <a:spcPct val="114999"/>
              </a:lnSpc>
              <a:spcBef>
                <a:spcPts val="1000"/>
              </a:spcBef>
            </a:pPr>
            <a:r>
              <a:rPr lang="en-GB" dirty="0"/>
              <a:t>Este proceso permite a las empresas acceder al capital y da a los inversores una parte de la propiedad de la empresa. Sin embargo, implica la dilución de la propiedad y una cantidad significativa de costes y complejidades. </a:t>
            </a:r>
            <a:endParaRPr lang="en-US" dirty="0"/>
          </a:p>
          <a:p>
            <a:pPr>
              <a:lnSpc>
                <a:spcPct val="114999"/>
              </a:lnSpc>
              <a:spcBef>
                <a:spcPts val="1000"/>
              </a:spcBef>
              <a:spcAft>
                <a:spcPts val="1000"/>
              </a:spcAft>
            </a:pPr>
            <a:r>
              <a:rPr lang="en-GB" dirty="0"/>
              <a:t>Cuanto mayor sea el capital, mayor será el riesgo que asumen los patrocinadores. Esto supone un menor riesgo para los prestamistas y, por tanto, el coste del préstamo puede reducirse. Sin embargo, tiene un impacto negativo en la rentabilidad de los patrocinadores. </a:t>
            </a:r>
            <a:endParaRPr lang="en-GB" dirty="0">
              <a:cs typeface="Calibri"/>
            </a:endParaRPr>
          </a:p>
          <a:p>
            <a:pPr>
              <a:lnSpc>
                <a:spcPct val="114999"/>
              </a:lnSpc>
              <a:spcBef>
                <a:spcPts val="1000"/>
              </a:spcBef>
              <a:spcAft>
                <a:spcPts val="1000"/>
              </a:spcAft>
            </a:pPr>
            <a:r>
              <a:rPr lang="en-GB" dirty="0">
                <a:cs typeface="Calibri"/>
              </a:rPr>
              <a:t>La próxima conferencia abordará estas cuestiones con más detalle.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03773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Cualquier empresa posee un gran número de posibilidades de inversión. La cuestión clave de la financiación es: ¿qué proyecto elegir para invertir? Es lo que se llama una decisión de presupuesto de capital. </a:t>
            </a:r>
            <a:endParaRPr lang="en-US" dirty="0"/>
          </a:p>
          <a:p>
            <a:pPr>
              <a:lnSpc>
                <a:spcPct val="114999"/>
              </a:lnSpc>
              <a:spcBef>
                <a:spcPts val="1000"/>
              </a:spcBef>
            </a:pPr>
            <a:r>
              <a:rPr lang="en-GB" dirty="0"/>
              <a:t>Por lo tanto, necesitamos técnicas para analizar los posibles proyectos empresariales con el fin de decidir cuáles merecen la pena. En la práctica se utilizan varios enfoques diferentes.  Entre los más importantes se encuentran el periodo de retorno, el valor actual neto (o VAN) y la tasa interna de rendimiento (TIR). </a:t>
            </a:r>
            <a:endParaRPr lang="en-US" dirty="0"/>
          </a:p>
          <a:p>
            <a:pPr>
              <a:lnSpc>
                <a:spcPct val="114999"/>
              </a:lnSpc>
              <a:spcBef>
                <a:spcPts val="1000"/>
              </a:spcBef>
              <a:spcAft>
                <a:spcPts val="1000"/>
              </a:spcAft>
            </a:pPr>
            <a:r>
              <a:rPr lang="en-GB" dirty="0"/>
              <a:t>Presentamos los conceptos y las ventajas e inconvenientes de estos enfoques. FINPLAN calcula el N.P.V, y el I.R.R, por lo que limitamos nuestras discusiones, a estos dos enfoques solamente.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esta diapositiva y en las siguientes describimos el enfoque del valor actual neto (VAN). En general, un proyecto merece la pena si crea valor para sus propietarios. Crea valor si gana más que los costes de adquisición y explotación. La diferencia entre los beneficios de un proyecto y su coste se denomina valor actual neto. </a:t>
            </a:r>
            <a:endParaRPr lang="en-US" dirty="0">
              <a:cs typeface="Calibri" panose="020F0502020204030204"/>
            </a:endParaRPr>
          </a:p>
          <a:p>
            <a:pPr>
              <a:lnSpc>
                <a:spcPct val="114999"/>
              </a:lnSpc>
              <a:spcBef>
                <a:spcPts val="1000"/>
              </a:spcBef>
            </a:pPr>
            <a:r>
              <a:rPr lang="en-GB" dirty="0"/>
              <a:t>El valor neto actual es una medida de cuánto valor se crea, o se añade hoy, al emprender el proyecto.</a:t>
            </a:r>
            <a:endParaRPr lang="en-US" dirty="0"/>
          </a:p>
          <a:p>
            <a:pPr>
              <a:lnSpc>
                <a:spcPct val="114999"/>
              </a:lnSpc>
              <a:spcBef>
                <a:spcPts val="1000"/>
              </a:spcBef>
            </a:pPr>
            <a:r>
              <a:rPr lang="en-GB" dirty="0"/>
              <a:t>Como los costes y los beneficios se producen en distintos momentos, el aspecto del valor temporal, que aprendimos en la última conferencia, se hace aplicable. </a:t>
            </a:r>
            <a:endParaRPr lang="en-US" dirty="0"/>
          </a:p>
          <a:p>
            <a:pPr>
              <a:lnSpc>
                <a:spcPct val="114999"/>
              </a:lnSpc>
              <a:spcBef>
                <a:spcPts val="1000"/>
              </a:spcBef>
            </a:pPr>
            <a:r>
              <a:rPr lang="en-GB" dirty="0"/>
              <a:t>El valor actual neto es la diferencia entre el valor actual de las entradas de efectivo, que son los beneficios del proyecto, y las salidas de efectivo, que son los costes o gastos del proyecto. </a:t>
            </a:r>
            <a:endParaRPr lang="en-US" dirty="0"/>
          </a:p>
          <a:p>
            <a:pPr>
              <a:lnSpc>
                <a:spcPct val="114999"/>
              </a:lnSpc>
              <a:spcBef>
                <a:spcPts val="1000"/>
              </a:spcBef>
              <a:spcAft>
                <a:spcPts val="1000"/>
              </a:spcAft>
            </a:pPr>
            <a:r>
              <a:rPr lang="en-GB" dirty="0"/>
              <a:t>Esta tabla presenta un flujo de caja típico de un proyecto con una duración de cinco años. Los gastos c1, c2, etc., se producen en el año 1, el año 2, etc., mientras que los ingresos r3 , r4, r5, comienzan a partir del año 3. En la siguiente diapositiva presentamos la fórmula del valor actual neto de este proyecto.</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10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El valor actual neto se define como la diferencia entre el valor actual de los ingresos y los gastos durante toda la vida del proyecto. En la lección anterior, hemos aprendido a calcular el valor actual de un flujo de caja. El cálculo del valor actual necesita una tasa de descuento, que denotamos por r. </a:t>
            </a:r>
            <a:endParaRPr lang="en-US" dirty="0"/>
          </a:p>
          <a:p>
            <a:pPr>
              <a:lnSpc>
                <a:spcPct val="114999"/>
              </a:lnSpc>
              <a:spcBef>
                <a:spcPts val="1000"/>
              </a:spcBef>
            </a:pPr>
            <a:r>
              <a:rPr lang="en-GB" dirty="0"/>
              <a:t>Por tanto, el valor actual neto del proyecto, con el flujo de caja presentado en la última diapositiva, se calcula mediante esta fórmula.</a:t>
            </a:r>
            <a:endParaRPr lang="en-US" dirty="0"/>
          </a:p>
          <a:p>
            <a:pPr>
              <a:lnSpc>
                <a:spcPct val="114999"/>
              </a:lnSpc>
              <a:spcBef>
                <a:spcPts val="1000"/>
              </a:spcBef>
            </a:pPr>
            <a:r>
              <a:rPr lang="en-GB" dirty="0"/>
              <a:t>Donde R de capital son los ingresos, r pequeño es la tasa de descuento, N es la vida del proyecto, C es el coste y t es el tiempo.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1834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Dado que el objetivo de la gestión financiera es maximizar el valor del proyecto, hay que aceptar un proyecto si el valor actual neto es positivo y rechazarlo si es negativo. Si el valor actual neto (o VAN) resulta ser cero, entonces, debemos ser indiferentes.</a:t>
            </a:r>
            <a:endParaRPr lang="en-US" dirty="0"/>
          </a:p>
          <a:p>
            <a:pPr>
              <a:lnSpc>
                <a:spcPct val="114999"/>
              </a:lnSpc>
              <a:spcBef>
                <a:spcPts val="1000"/>
              </a:spcBef>
            </a:pPr>
            <a:r>
              <a:rPr lang="en-GB" dirty="0"/>
              <a:t>Ahora bien, si tenemos que seleccionar uno de dos proyectos, A y B, el criterio de aceptación es entender qué proyecto tiene el mayor V.P.N. </a:t>
            </a:r>
            <a:endParaRPr lang="en-US" dirty="0"/>
          </a:p>
          <a:p>
            <a:pPr>
              <a:lnSpc>
                <a:spcPct val="114999"/>
              </a:lnSpc>
              <a:spcBef>
                <a:spcPts val="1000"/>
              </a:spcBef>
            </a:pPr>
            <a:r>
              <a:rPr lang="en-GB" dirty="0"/>
              <a:t>Por lo tanto, aceptamos el proyecto A, si el VNP de A es mayor que el VNP de B.</a:t>
            </a:r>
            <a:endParaRPr lang="en-US" dirty="0"/>
          </a:p>
          <a:p>
            <a:pPr>
              <a:lnSpc>
                <a:spcPct val="114999"/>
              </a:lnSpc>
              <a:spcBef>
                <a:spcPts val="1000"/>
              </a:spcBef>
            </a:pPr>
            <a:r>
              <a:rPr lang="en-GB" dirty="0"/>
              <a:t>A la inversa, rechazamos el proyecto A si el VNP de A es menor que el VNP de B. </a:t>
            </a:r>
            <a:endParaRPr lang="en-US" dirty="0"/>
          </a:p>
          <a:p>
            <a:pPr>
              <a:lnSpc>
                <a:spcPct val="114999"/>
              </a:lnSpc>
              <a:spcBef>
                <a:spcPts val="1000"/>
              </a:spcBef>
            </a:pPr>
            <a:r>
              <a:rPr lang="en-GB" dirty="0"/>
              <a:t>El caso de la adquisición de cualquiera de los dos proyectos es neutral si el VNP de A y el VNP de B son iguales.</a:t>
            </a:r>
            <a:endParaRPr lang="en-US" dirty="0"/>
          </a:p>
          <a:p>
            <a:pPr>
              <a:lnSpc>
                <a:spcPct val="114999"/>
              </a:lnSpc>
              <a:spcBef>
                <a:spcPts val="1000"/>
              </a:spcBef>
            </a:pPr>
            <a:r>
              <a:rPr lang="en-GB" dirty="0"/>
              <a:t>En este caso, se pueden observar otros indicadores, como la Tasa Interna de Retorno, de la que hablaremos en las últimas diapositivas.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261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Veamos ahora un ejemplo más detallado sobre la elección entre dos proyectos. He aquí algunos ejemplos de flujos de caja. Ambos proyectos cuestan lo mismo y se realizan al mismo tiempo. Por lo tanto, teniendo en cuenta sus ingresos, el proyecto 2 tiene mayores ganancias y es la mejor opción.</a:t>
            </a:r>
            <a:endParaRPr lang="en-US" dirty="0"/>
          </a:p>
          <a:p>
            <a:pPr>
              <a:lnSpc>
                <a:spcPct val="114999"/>
              </a:lnSpc>
              <a:spcBef>
                <a:spcPts val="1000"/>
              </a:spcBef>
            </a:pPr>
            <a:r>
              <a:rPr lang="en-GB" dirty="0"/>
              <a:t>Para calcular el V.P.N., necesitamos una tasa de descuento. Tomamos el tipo de descuento del 5%. Con esta tasa de descuento, aplicamos la fórmula del V.P.N., como se indica en la diapositiva 4.1.3. El V.P.N. de estos proyectos se muestra en la tabla. </a:t>
            </a:r>
            <a:endParaRPr lang="en-US" dirty="0"/>
          </a:p>
          <a:p>
            <a:pPr>
              <a:lnSpc>
                <a:spcPct val="114999"/>
              </a:lnSpc>
              <a:spcBef>
                <a:spcPts val="1000"/>
              </a:spcBef>
              <a:spcAft>
                <a:spcPts val="1000"/>
              </a:spcAft>
            </a:pPr>
            <a:r>
              <a:rPr lang="en-GB" dirty="0"/>
              <a:t>El VAN del proyecto 1 es de 6.464, mientras que el VAN del proyecto 2 es de 6.728. Por tanto, el proyecto 2 añade más valor a la riqueza del inversor y, por lo tanto, es preferible. Sin embargo, el V.P.N. de un proyecto cambia con el tipo de descuento. Esto puede afectar a la decisión de inversión, como se muestra en la siguiente sección.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8052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 figura muestra el V.P.N. de dos proyectos para diferentes tipos de descuento. Si la tasa de descuento es inferior al 7%, el V.P.N. del proyecto 2 es superior al V.P.N. del proyecto 1. Por lo tanto, el proyecto 2 es preferible. Sin embargo, si el tipo de descuento es del 8% o superior, el VAN del proyecto 1 es mayor que el del proyecto 2. En este caso, por tanto, el proyecto 1 es preferible. Así pues, una decisión basada en el criterio del VAN depende de la elección del tipo de descuento. El mismo proyecto puede ser rechazado o aceptado en función de la elección del tipo de descuento.</a:t>
            </a:r>
            <a:endParaRPr lang="en-US" dirty="0"/>
          </a:p>
          <a:p>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67595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Aunque el cálculo del V.P.N. es sencillo, la decisión depende de la elección del tipo de descuento. La elección de la tasa de descuento adecuada es importante. Ahora pasamos al segundo enfoque, la tasa interna de rendimiento, o TIR.</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24943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1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5CAD42FF-2612-4F84-AF7B-46FE1FA866CA}"/>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pic>
        <p:nvPicPr>
          <p:cNvPr id="7" name="Picture 6" descr="A picture containing background pattern&#10;&#10;Description automatically generated">
            <a:extLst>
              <a:ext uri="{FF2B5EF4-FFF2-40B4-BE49-F238E27FC236}">
                <a16:creationId xmlns:a16="http://schemas.microsoft.com/office/drawing/2014/main" id="{4BEA568F-EDD3-486D-AE02-844455DD1504}"/>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5CAD42FF-2612-4F84-AF7B-46FE1FA866C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924779" y="2453975"/>
            <a:ext cx="8050696" cy="369332"/>
          </a:xfrm>
          <a:prstGeom prst="rect">
            <a:avLst/>
          </a:prstGeom>
          <a:noFill/>
        </p:spPr>
        <p:txBody>
          <a:bodyPr wrap="square" lIns="91440" tIns="45720" rIns="91440" bIns="45720" rtlCol="0" anchor="b">
            <a:spAutoFit/>
          </a:bodyPr>
          <a:lstStyle/>
          <a:p>
            <a:r>
              <a:rPr lang="en-ZA" b="1" dirty="0">
                <a:latin typeface="Arial" panose="020B0604020202020204" pitchFamily="34" charset="0"/>
                <a:ea typeface="Open Sans ExtraBold" panose="020B0606030504020204" pitchFamily="34" charset="0"/>
                <a:cs typeface="Arial" panose="020B0604020202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924779" y="2942837"/>
            <a:ext cx="7724723" cy="2800767"/>
          </a:xfrm>
          <a:prstGeom prst="rect">
            <a:avLst/>
          </a:prstGeom>
          <a:noFill/>
        </p:spPr>
        <p:txBody>
          <a:bodyPr wrap="square" lIns="91440" tIns="45720" rIns="91440" bIns="45720" rtlCol="0" anchor="b">
            <a:spAutoFit/>
          </a:bodyPr>
          <a:lstStyle/>
          <a:p>
            <a:r>
              <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LECTURA 4 </a:t>
            </a:r>
            <a:endParaRPr lang="en-US" dirty="0">
              <a:solidFill>
                <a:schemeClr val="bg1"/>
              </a:solidFill>
              <a:latin typeface="Arial" panose="020B0604020202020204" pitchFamily="34" charset="0"/>
              <a:cs typeface="Arial" panose="020B0604020202020204" pitchFamily="34" charset="0"/>
            </a:endParaRPr>
          </a:p>
          <a:p>
            <a:r>
              <a:rPr lang="en-ZA" sz="4400" b="1" dirty="0">
                <a:latin typeface="Arial" panose="020B0604020202020204" pitchFamily="34" charset="0"/>
                <a:ea typeface="Open Sans ExtraBold" panose="020B0606030504020204" pitchFamily="34" charset="0"/>
                <a:cs typeface="Arial" panose="020B0604020202020204" pitchFamily="34" charset="0"/>
              </a:rPr>
              <a:t>EVALUACIÓN DEL PROYECTO Y FUENTES DE FINANCIACIÓN</a:t>
            </a:r>
          </a:p>
        </p:txBody>
      </p:sp>
      <p:sp>
        <p:nvSpPr>
          <p:cNvPr id="10" name="Oval 9">
            <a:extLst>
              <a:ext uri="{FF2B5EF4-FFF2-40B4-BE49-F238E27FC236}">
                <a16:creationId xmlns:a16="http://schemas.microsoft.com/office/drawing/2014/main" id="{0906FD3D-3596-5644-ADF2-7A143E7E25EF}"/>
              </a:ext>
            </a:extLst>
          </p:cNvPr>
          <p:cNvSpPr/>
          <p:nvPr/>
        </p:nvSpPr>
        <p:spPr>
          <a:xfrm>
            <a:off x="7365049" y="2232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mp3" descr="Track5_Lecture4_Slide1.mp3">
            <a:hlinkClick r:id="" action="ppaction://media"/>
            <a:extLst>
              <a:ext uri="{FF2B5EF4-FFF2-40B4-BE49-F238E27FC236}">
                <a16:creationId xmlns:a16="http://schemas.microsoft.com/office/drawing/2014/main" id="{C257B1D7-8A08-2F40-8DB9-D9E7AA9AA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6414" y="230360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7216" y="1650710"/>
            <a:ext cx="85166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4.2.3 Criterio basado en el rendimiento: Criterio de la tasa interna de rendimiento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64780" y="169823"/>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4.2 Criterios de evaluación del proyecto-II</a:t>
            </a:r>
          </a:p>
        </p:txBody>
      </p:sp>
      <p:sp>
        <p:nvSpPr>
          <p:cNvPr id="3" name="Rectangle 2">
            <a:extLst>
              <a:ext uri="{FF2B5EF4-FFF2-40B4-BE49-F238E27FC236}">
                <a16:creationId xmlns:a16="http://schemas.microsoft.com/office/drawing/2014/main" id="{EC488B47-500E-4D1B-BB86-C2700CB61FBB}"/>
              </a:ext>
            </a:extLst>
          </p:cNvPr>
          <p:cNvSpPr/>
          <p:nvPr/>
        </p:nvSpPr>
        <p:spPr>
          <a:xfrm>
            <a:off x="1058263" y="3311986"/>
            <a:ext cx="9672320"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Tasa interna de rendimiento (TIR) = </a:t>
            </a:r>
          </a:p>
          <a:p>
            <a:pPr>
              <a:spcAft>
                <a:spcPts val="1200"/>
              </a:spcAft>
            </a:pP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a:spcAft>
                <a:spcPts val="1200"/>
              </a:spcAft>
            </a:pP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a:spcAft>
                <a:spcPts val="1200"/>
              </a:spcAft>
            </a:pP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a:spcAft>
                <a:spcPts val="1200"/>
              </a:spcAft>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Donde "r" es la tasa de descuento a la que el valor actual neto del proyecto se convierte en cero. Esto se denomina TIR.</a:t>
            </a:r>
          </a:p>
        </p:txBody>
      </p:sp>
      <p:pic>
        <p:nvPicPr>
          <p:cNvPr id="2" name="Picture 3" descr="Text&#10;&#10;Description automatically generated">
            <a:extLst>
              <a:ext uri="{FF2B5EF4-FFF2-40B4-BE49-F238E27FC236}">
                <a16:creationId xmlns:a16="http://schemas.microsoft.com/office/drawing/2014/main" id="{8620B4A1-D85B-4B9C-9D5C-9A1A1D493BC7}"/>
              </a:ext>
            </a:extLst>
          </p:cNvPr>
          <p:cNvPicPr>
            <a:picLocks noChangeAspect="1"/>
          </p:cNvPicPr>
          <p:nvPr/>
        </p:nvPicPr>
        <p:blipFill>
          <a:blip r:embed="rId6"/>
          <a:stretch>
            <a:fillRect/>
          </a:stretch>
        </p:blipFill>
        <p:spPr>
          <a:xfrm>
            <a:off x="5504808" y="2613959"/>
            <a:ext cx="3035300" cy="1765300"/>
          </a:xfrm>
          <a:prstGeom prst="rect">
            <a:avLst/>
          </a:prstGeom>
        </p:spPr>
      </p:pic>
      <p:sp>
        <p:nvSpPr>
          <p:cNvPr id="10" name="Oval 9">
            <a:extLst>
              <a:ext uri="{FF2B5EF4-FFF2-40B4-BE49-F238E27FC236}">
                <a16:creationId xmlns:a16="http://schemas.microsoft.com/office/drawing/2014/main" id="{4B642F18-9192-9945-BE80-EF61D6943927}"/>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10.mp3" descr="Track5_Lecture4_Slide10.mp3">
            <a:hlinkClick r:id="" action="ppaction://media"/>
            <a:extLst>
              <a:ext uri="{FF2B5EF4-FFF2-40B4-BE49-F238E27FC236}">
                <a16:creationId xmlns:a16="http://schemas.microsoft.com/office/drawing/2014/main" id="{2DD46067-C968-2D40-8598-FAE88F9A7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3836" y="642417"/>
            <a:ext cx="812800" cy="812800"/>
          </a:xfrm>
          <a:prstGeom prst="rect">
            <a:avLst/>
          </a:prstGeom>
        </p:spPr>
      </p:pic>
    </p:spTree>
    <p:extLst>
      <p:ext uri="{BB962C8B-B14F-4D97-AF65-F5344CB8AC3E}">
        <p14:creationId xmlns:p14="http://schemas.microsoft.com/office/powerpoint/2010/main" val="3974361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9205" y="1759625"/>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4.2.4 Criterios de TIR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205" y="345329"/>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4.2 Criterios de evaluación del proyecto-II</a:t>
            </a:r>
          </a:p>
        </p:txBody>
      </p:sp>
      <p:sp>
        <p:nvSpPr>
          <p:cNvPr id="3" name="Rectangle 2">
            <a:extLst>
              <a:ext uri="{FF2B5EF4-FFF2-40B4-BE49-F238E27FC236}">
                <a16:creationId xmlns:a16="http://schemas.microsoft.com/office/drawing/2014/main" id="{EC488B47-500E-4D1B-BB86-C2700CB61FBB}"/>
              </a:ext>
            </a:extLst>
          </p:cNvPr>
          <p:cNvSpPr/>
          <p:nvPr/>
        </p:nvSpPr>
        <p:spPr>
          <a:xfrm>
            <a:off x="879205" y="2681276"/>
            <a:ext cx="96723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Un </a:t>
            </a:r>
            <a:r>
              <a:rPr lang="en-ZA" sz="2000" dirty="0" err="1">
                <a:latin typeface="Arial" panose="020B0604020202020204" pitchFamily="34" charset="0"/>
                <a:cs typeface="Arial" panose="020B0604020202020204" pitchFamily="34" charset="0"/>
              </a:rPr>
              <a:t>proyecto</a:t>
            </a:r>
            <a:r>
              <a:rPr lang="en-ZA" sz="2000" dirty="0">
                <a:latin typeface="Arial" panose="020B0604020202020204" pitchFamily="34" charset="0"/>
                <a:cs typeface="Arial" panose="020B0604020202020204" pitchFamily="34" charset="0"/>
              </a:rPr>
              <a:t> es </a:t>
            </a:r>
            <a:r>
              <a:rPr lang="en-ZA" sz="2000" dirty="0" err="1">
                <a:latin typeface="Arial" panose="020B0604020202020204" pitchFamily="34" charset="0"/>
                <a:cs typeface="Arial" panose="020B0604020202020204" pitchFamily="34" charset="0"/>
              </a:rPr>
              <a:t>aceptable</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si</a:t>
            </a:r>
            <a:r>
              <a:rPr lang="en-ZA" sz="2000" dirty="0">
                <a:latin typeface="Arial" panose="020B0604020202020204" pitchFamily="34" charset="0"/>
                <a:cs typeface="Arial" panose="020B0604020202020204" pitchFamily="34" charset="0"/>
              </a:rPr>
              <a:t> la TIR </a:t>
            </a:r>
            <a:r>
              <a:rPr lang="en-ZA" sz="2000" dirty="0" err="1">
                <a:latin typeface="Arial" panose="020B0604020202020204" pitchFamily="34" charset="0"/>
                <a:cs typeface="Arial" panose="020B0604020202020204" pitchFamily="34" charset="0"/>
              </a:rPr>
              <a:t>supera</a:t>
            </a:r>
            <a:r>
              <a:rPr lang="en-ZA" sz="2000" dirty="0">
                <a:latin typeface="Arial" panose="020B0604020202020204" pitchFamily="34" charset="0"/>
                <a:cs typeface="Arial" panose="020B0604020202020204" pitchFamily="34" charset="0"/>
              </a:rPr>
              <a:t> la </a:t>
            </a:r>
            <a:r>
              <a:rPr lang="en-ZA" sz="2000" dirty="0" err="1">
                <a:latin typeface="Arial" panose="020B0604020202020204" pitchFamily="34" charset="0"/>
                <a:cs typeface="Arial" panose="020B0604020202020204" pitchFamily="34" charset="0"/>
              </a:rPr>
              <a:t>rentabilidad</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exigida</a:t>
            </a:r>
            <a:r>
              <a:rPr lang="en-ZA" sz="2000" dirty="0">
                <a:latin typeface="Arial" panose="020B0604020202020204" pitchFamily="34" charset="0"/>
                <a:cs typeface="Arial" panose="020B0604020202020204" pitchFamily="34" charset="0"/>
              </a:rPr>
              <a:t> y se </a:t>
            </a:r>
            <a:r>
              <a:rPr lang="en-ZA" sz="2000" dirty="0" err="1">
                <a:latin typeface="Arial" panose="020B0604020202020204" pitchFamily="34" charset="0"/>
                <a:cs typeface="Arial" panose="020B0604020202020204" pitchFamily="34" charset="0"/>
              </a:rPr>
              <a:t>rechaza</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en</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caso</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contrario</a:t>
            </a:r>
            <a:endParaRPr lang="en-ZA" sz="2000"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Para dos </a:t>
            </a:r>
            <a:r>
              <a:rPr lang="en-ZA" sz="2000" dirty="0" err="1">
                <a:latin typeface="Arial" panose="020B0604020202020204" pitchFamily="34" charset="0"/>
                <a:cs typeface="Arial" panose="020B0604020202020204" pitchFamily="34" charset="0"/>
              </a:rPr>
              <a:t>proyectos</a:t>
            </a:r>
            <a:r>
              <a:rPr lang="en-ZA" sz="2000" dirty="0">
                <a:latin typeface="Arial" panose="020B0604020202020204" pitchFamily="34" charset="0"/>
                <a:cs typeface="Arial" panose="020B0604020202020204" pitchFamily="34" charset="0"/>
              </a:rPr>
              <a:t> A y B, </a:t>
            </a:r>
            <a:r>
              <a:rPr lang="en-ZA" sz="2000" dirty="0" err="1">
                <a:latin typeface="Arial" panose="020B0604020202020204" pitchFamily="34" charset="0"/>
                <a:cs typeface="Arial" panose="020B0604020202020204" pitchFamily="34" charset="0"/>
              </a:rPr>
              <a:t>acepte</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el</a:t>
            </a:r>
            <a:r>
              <a:rPr lang="en-ZA" sz="2000" dirty="0">
                <a:latin typeface="Arial" panose="020B0604020202020204" pitchFamily="34" charset="0"/>
                <a:cs typeface="Arial" panose="020B0604020202020204" pitchFamily="34" charset="0"/>
              </a:rPr>
              <a:t> que </a:t>
            </a:r>
            <a:r>
              <a:rPr lang="en-ZA" sz="2000" dirty="0" err="1">
                <a:latin typeface="Arial" panose="020B0604020202020204" pitchFamily="34" charset="0"/>
                <a:cs typeface="Arial" panose="020B0604020202020204" pitchFamily="34" charset="0"/>
              </a:rPr>
              <a:t>tenga</a:t>
            </a:r>
            <a:r>
              <a:rPr lang="en-ZA" sz="2000" dirty="0">
                <a:latin typeface="Arial" panose="020B0604020202020204" pitchFamily="34" charset="0"/>
                <a:cs typeface="Arial" panose="020B0604020202020204" pitchFamily="34" charset="0"/>
              </a:rPr>
              <a:t> mayor TIR</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La TIR es </a:t>
            </a:r>
            <a:r>
              <a:rPr lang="en-ZA" sz="2000" dirty="0" err="1">
                <a:latin typeface="Arial" panose="020B0604020202020204" pitchFamily="34" charset="0"/>
                <a:cs typeface="Arial" panose="020B0604020202020204" pitchFamily="34" charset="0"/>
              </a:rPr>
              <a:t>más</a:t>
            </a:r>
            <a:r>
              <a:rPr lang="en-ZA" sz="2000" dirty="0">
                <a:latin typeface="Arial" panose="020B0604020202020204" pitchFamily="34" charset="0"/>
                <a:cs typeface="Arial" panose="020B0604020202020204" pitchFamily="34" charset="0"/>
              </a:rPr>
              <a:t> popular que </a:t>
            </a:r>
            <a:r>
              <a:rPr lang="en-ZA" sz="2000" dirty="0" err="1">
                <a:latin typeface="Arial" panose="020B0604020202020204" pitchFamily="34" charset="0"/>
                <a:cs typeface="Arial" panose="020B0604020202020204" pitchFamily="34" charset="0"/>
              </a:rPr>
              <a:t>el</a:t>
            </a:r>
            <a:r>
              <a:rPr lang="en-ZA" sz="2000" dirty="0">
                <a:latin typeface="Arial" panose="020B0604020202020204" pitchFamily="34" charset="0"/>
                <a:cs typeface="Arial" panose="020B0604020202020204" pitchFamily="34" charset="0"/>
              </a:rPr>
              <a:t> VAN</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La TIR y </a:t>
            </a:r>
            <a:r>
              <a:rPr lang="en-ZA" sz="2000" dirty="0" err="1">
                <a:latin typeface="Arial" panose="020B0604020202020204" pitchFamily="34" charset="0"/>
                <a:cs typeface="Arial" panose="020B0604020202020204" pitchFamily="34" charset="0"/>
              </a:rPr>
              <a:t>el</a:t>
            </a:r>
            <a:r>
              <a:rPr lang="en-ZA" sz="2000" dirty="0">
                <a:latin typeface="Arial" panose="020B0604020202020204" pitchFamily="34" charset="0"/>
                <a:cs typeface="Arial" panose="020B0604020202020204" pitchFamily="34" charset="0"/>
              </a:rPr>
              <a:t> VAN </a:t>
            </a:r>
            <a:r>
              <a:rPr lang="en-ZA" sz="2000" dirty="0" err="1">
                <a:latin typeface="Arial" panose="020B0604020202020204" pitchFamily="34" charset="0"/>
                <a:cs typeface="Arial" panose="020B0604020202020204" pitchFamily="34" charset="0"/>
              </a:rPr>
              <a:t>pueden</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llevar</a:t>
            </a:r>
            <a:r>
              <a:rPr lang="en-ZA" sz="2000" dirty="0">
                <a:latin typeface="Arial" panose="020B0604020202020204" pitchFamily="34" charset="0"/>
                <a:cs typeface="Arial" panose="020B0604020202020204" pitchFamily="34" charset="0"/>
              </a:rPr>
              <a:t> a </a:t>
            </a:r>
            <a:r>
              <a:rPr lang="en-ZA" sz="2000" dirty="0" err="1">
                <a:latin typeface="Arial" panose="020B0604020202020204" pitchFamily="34" charset="0"/>
                <a:cs typeface="Arial" panose="020B0604020202020204" pitchFamily="34" charset="0"/>
              </a:rPr>
              <a:t>decisiones</a:t>
            </a:r>
            <a:r>
              <a:rPr lang="en-ZA" sz="2000" dirty="0">
                <a:latin typeface="Arial" panose="020B0604020202020204" pitchFamily="34" charset="0"/>
                <a:cs typeface="Arial" panose="020B0604020202020204" pitchFamily="34" charset="0"/>
              </a:rPr>
              <a:t> </a:t>
            </a:r>
            <a:r>
              <a:rPr lang="en-ZA" sz="2000" dirty="0" err="1">
                <a:latin typeface="Arial" panose="020B0604020202020204" pitchFamily="34" charset="0"/>
                <a:cs typeface="Arial" panose="020B0604020202020204" pitchFamily="34" charset="0"/>
              </a:rPr>
              <a:t>contradictorias</a:t>
            </a:r>
            <a:endParaRPr lang="en-ZA" sz="20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47D64FF-CC44-7F42-92E2-45551EDFC3A2}"/>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1.mp3" descr="Track5_Lecture4_Slide11.mp3">
            <a:hlinkClick r:id="" action="ppaction://media"/>
            <a:extLst>
              <a:ext uri="{FF2B5EF4-FFF2-40B4-BE49-F238E27FC236}">
                <a16:creationId xmlns:a16="http://schemas.microsoft.com/office/drawing/2014/main" id="{01935AFD-611A-5D40-BDA0-1152EFF5A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2246" y="649980"/>
            <a:ext cx="812800" cy="812800"/>
          </a:xfrm>
          <a:prstGeom prst="rect">
            <a:avLst/>
          </a:prstGeom>
        </p:spPr>
      </p:pic>
    </p:spTree>
    <p:extLst>
      <p:ext uri="{BB962C8B-B14F-4D97-AF65-F5344CB8AC3E}">
        <p14:creationId xmlns:p14="http://schemas.microsoft.com/office/powerpoint/2010/main" val="2531567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Inconvenientes de los criterios de la TIR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Criterios de evaluación del proyecto-II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86177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Múltiples valores de TIR</a:t>
            </a:r>
            <a:endParaRPr lang="en-US">
              <a:latin typeface="Calibri" panose="020F0502020204030204"/>
              <a:cs typeface="Calibri" panose="020F0502020204030204"/>
            </a:endParaRPr>
          </a:p>
          <a:p>
            <a:pPr marL="342900" indent="-342900">
              <a:spcAft>
                <a:spcPts val="1200"/>
              </a:spcAft>
              <a:buFont typeface="Arial"/>
              <a:buChar char="•"/>
            </a:pPr>
            <a:r>
              <a:rPr lang="en-ZA" sz="2000">
                <a:latin typeface="Open Sans"/>
              </a:rPr>
              <a:t>Tanto la TIR como el VAN son criterios dominantes </a:t>
            </a:r>
          </a:p>
        </p:txBody>
      </p:sp>
      <p:sp>
        <p:nvSpPr>
          <p:cNvPr id="7" name="Oval 6">
            <a:extLst>
              <a:ext uri="{FF2B5EF4-FFF2-40B4-BE49-F238E27FC236}">
                <a16:creationId xmlns:a16="http://schemas.microsoft.com/office/drawing/2014/main" id="{5F37130F-E2FC-C54E-9DD6-618BA257DC29}"/>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2.mp3" descr="Track5_Lecture4_Slide12.mp3">
            <a:hlinkClick r:id="" action="ppaction://media"/>
            <a:extLst>
              <a:ext uri="{FF2B5EF4-FFF2-40B4-BE49-F238E27FC236}">
                <a16:creationId xmlns:a16="http://schemas.microsoft.com/office/drawing/2014/main" id="{AA39553B-9BA9-E84B-A2AA-D547A670BA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5907" y="647742"/>
            <a:ext cx="812800" cy="812800"/>
          </a:xfrm>
          <a:prstGeom prst="rect">
            <a:avLst/>
          </a:prstGeom>
        </p:spPr>
      </p:pic>
    </p:spTree>
    <p:extLst>
      <p:ext uri="{BB962C8B-B14F-4D97-AF65-F5344CB8AC3E}">
        <p14:creationId xmlns:p14="http://schemas.microsoft.com/office/powerpoint/2010/main" val="31254211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Deuda y capital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Fuentes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1943773"/>
            <a:ext cx="5367020" cy="4093428"/>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Fuentes de deuda</a:t>
            </a:r>
          </a:p>
          <a:p>
            <a:pPr marL="342900" indent="-342900">
              <a:spcAft>
                <a:spcPts val="1200"/>
              </a:spcAft>
              <a:buFont typeface="Arial"/>
              <a:buChar char="•"/>
            </a:pPr>
            <a:r>
              <a:rPr lang="en-ZA" sz="2000" dirty="0">
                <a:latin typeface="Open Sans"/>
                <a:cs typeface="Calibri" panose="020F0502020204030204"/>
              </a:rPr>
              <a:t>Bancos de desarrollo multilaterales y regionales</a:t>
            </a:r>
          </a:p>
          <a:p>
            <a:pPr marL="342900" indent="-342900">
              <a:spcAft>
                <a:spcPts val="1200"/>
              </a:spcAft>
              <a:buFont typeface="Arial"/>
              <a:buChar char="•"/>
            </a:pPr>
            <a:r>
              <a:rPr lang="en-ZA" sz="2000" dirty="0">
                <a:latin typeface="Open Sans"/>
                <a:cs typeface="Calibri" panose="020F0502020204030204"/>
              </a:rPr>
              <a:t>Bancos de exportación e importación</a:t>
            </a:r>
          </a:p>
          <a:p>
            <a:pPr marL="342900" indent="-342900">
              <a:spcAft>
                <a:spcPts val="1200"/>
              </a:spcAft>
              <a:buFont typeface="Arial"/>
              <a:buChar char="•"/>
            </a:pPr>
            <a:r>
              <a:rPr lang="en-ZA" sz="2000" dirty="0">
                <a:latin typeface="Open Sans"/>
                <a:cs typeface="Calibri" panose="020F0502020204030204"/>
              </a:rPr>
              <a:t>Emisión de bonos</a:t>
            </a:r>
          </a:p>
          <a:p>
            <a:pPr marL="342900" indent="-342900">
              <a:spcAft>
                <a:spcPts val="1200"/>
              </a:spcAft>
              <a:buFont typeface="Arial"/>
              <a:buChar char="•"/>
            </a:pPr>
            <a:r>
              <a:rPr lang="en-ZA" sz="2000" dirty="0">
                <a:latin typeface="Open Sans"/>
                <a:cs typeface="Calibri" panose="020F0502020204030204"/>
              </a:rPr>
              <a:t>Bancos comerciales locales e internacionales</a:t>
            </a:r>
          </a:p>
          <a:p>
            <a:pPr marL="342900" indent="-342900">
              <a:spcAft>
                <a:spcPts val="1200"/>
              </a:spcAft>
              <a:buFont typeface="Arial"/>
              <a:buChar char="•"/>
            </a:pPr>
            <a:r>
              <a:rPr lang="en-ZA" sz="2000" dirty="0">
                <a:latin typeface="Open Sans"/>
                <a:cs typeface="Calibri" panose="020F0502020204030204"/>
              </a:rPr>
              <a:t>Los créditos de los proveedores de equipos, las contribuciones financieras de los contratistas del proyecto y </a:t>
            </a:r>
          </a:p>
          <a:p>
            <a:pPr marL="342900" indent="-342900">
              <a:spcAft>
                <a:spcPts val="1200"/>
              </a:spcAft>
              <a:buFont typeface="Arial"/>
              <a:buChar char="•"/>
            </a:pPr>
            <a:r>
              <a:rPr lang="en-ZA" sz="2000" dirty="0">
                <a:latin typeface="Open Sans"/>
                <a:cs typeface="Calibri" panose="020F0502020204030204"/>
              </a:rPr>
              <a:t>Financiación de la deuda por parte de los compradores de los productos del proyecto</a:t>
            </a:r>
          </a:p>
        </p:txBody>
      </p:sp>
      <p:sp>
        <p:nvSpPr>
          <p:cNvPr id="7" name="Rectangle 6">
            <a:extLst>
              <a:ext uri="{FF2B5EF4-FFF2-40B4-BE49-F238E27FC236}">
                <a16:creationId xmlns:a16="http://schemas.microsoft.com/office/drawing/2014/main" id="{A648B1FD-3C71-44CE-8DB0-F00E3AD232FB}"/>
              </a:ext>
            </a:extLst>
          </p:cNvPr>
          <p:cNvSpPr/>
          <p:nvPr/>
        </p:nvSpPr>
        <p:spPr>
          <a:xfrm>
            <a:off x="6805415" y="1943772"/>
            <a:ext cx="4414520" cy="3170099"/>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Fuentes de fondos propios</a:t>
            </a:r>
          </a:p>
          <a:p>
            <a:pPr marL="342900" indent="-342900">
              <a:spcAft>
                <a:spcPts val="1200"/>
              </a:spcAft>
              <a:buFont typeface="Arial"/>
              <a:buChar char="•"/>
            </a:pPr>
            <a:r>
              <a:rPr lang="en-ZA" sz="2000" dirty="0">
                <a:latin typeface="Open Sans"/>
                <a:cs typeface="Calibri" panose="020F0502020204030204"/>
              </a:rPr>
              <a:t>Inversión de capital del patrocinador del proyecto</a:t>
            </a:r>
          </a:p>
          <a:p>
            <a:pPr marL="342900" indent="-342900">
              <a:spcAft>
                <a:spcPts val="1200"/>
              </a:spcAft>
              <a:buFont typeface="Arial"/>
              <a:buChar char="•"/>
            </a:pPr>
            <a:r>
              <a:rPr lang="en-ZA" sz="2000" dirty="0">
                <a:latin typeface="Open Sans"/>
                <a:cs typeface="Calibri" panose="020F0502020204030204"/>
              </a:rPr>
              <a:t>Obtención de fondos a través del mercado de valores</a:t>
            </a:r>
          </a:p>
          <a:p>
            <a:pPr marL="342900" indent="-342900">
              <a:spcAft>
                <a:spcPts val="1200"/>
              </a:spcAft>
              <a:buFont typeface="Arial"/>
              <a:buChar char="•"/>
            </a:pPr>
            <a:r>
              <a:rPr lang="en-ZA" sz="2000" dirty="0">
                <a:latin typeface="Open Sans"/>
                <a:cs typeface="Calibri" panose="020F0502020204030204"/>
              </a:rPr>
              <a:t>Otros inversores, y</a:t>
            </a:r>
          </a:p>
          <a:p>
            <a:pPr marL="342900" indent="-342900">
              <a:spcAft>
                <a:spcPts val="1200"/>
              </a:spcAft>
              <a:buFont typeface="Arial"/>
              <a:buChar char="•"/>
            </a:pPr>
            <a:r>
              <a:rPr lang="en-ZA" sz="2000" dirty="0">
                <a:latin typeface="Open Sans"/>
                <a:cs typeface="Calibri" panose="020F0502020204030204"/>
              </a:rPr>
              <a:t>Financiación del capital por parte de los compradores de la producción del proyecto </a:t>
            </a:r>
          </a:p>
        </p:txBody>
      </p:sp>
      <p:sp>
        <p:nvSpPr>
          <p:cNvPr id="10" name="Oval 9">
            <a:extLst>
              <a:ext uri="{FF2B5EF4-FFF2-40B4-BE49-F238E27FC236}">
                <a16:creationId xmlns:a16="http://schemas.microsoft.com/office/drawing/2014/main" id="{338C3B16-9B7C-2F43-BF7D-04E78088B46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3.mp3" descr="Track5_Lecture4_Slide13.mp3">
            <a:hlinkClick r:id="" action="ppaction://media"/>
            <a:extLst>
              <a:ext uri="{FF2B5EF4-FFF2-40B4-BE49-F238E27FC236}">
                <a16:creationId xmlns:a16="http://schemas.microsoft.com/office/drawing/2014/main" id="{9C20701F-04E9-2441-8F96-2104122A69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8175" y="654317"/>
            <a:ext cx="812800" cy="812800"/>
          </a:xfrm>
          <a:prstGeom prst="rect">
            <a:avLst/>
          </a:prstGeom>
        </p:spPr>
      </p:pic>
    </p:spTree>
    <p:extLst>
      <p:ext uri="{BB962C8B-B14F-4D97-AF65-F5344CB8AC3E}">
        <p14:creationId xmlns:p14="http://schemas.microsoft.com/office/powerpoint/2010/main" val="3968934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6548" y="1385322"/>
            <a:ext cx="66007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4.3.2 Instituciones financieras internacionales y bancos multilaterales de desarrollo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4.3 Fuentes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financiación</a:t>
            </a:r>
            <a:endParaRPr lang="en-GB" sz="4400" dirty="0">
              <a:latin typeface="Arial" panose="020B0604020202020204" pitchFamily="34" charset="0"/>
              <a:ea typeface="Open Sans" panose="020B0606030504020204" pitchFamily="34" charset="0"/>
              <a:cs typeface="Arial" panose="020B0604020202020204" pitchFamily="34" charset="0"/>
              <a:sym typeface="Bodoni SvtyTwo ITC TT-Book"/>
            </a:endParaRPr>
          </a:p>
        </p:txBody>
      </p:sp>
      <p:sp>
        <p:nvSpPr>
          <p:cNvPr id="3" name="Rectangle 2">
            <a:extLst>
              <a:ext uri="{FF2B5EF4-FFF2-40B4-BE49-F238E27FC236}">
                <a16:creationId xmlns:a16="http://schemas.microsoft.com/office/drawing/2014/main" id="{EC488B47-500E-4D1B-BB86-C2700CB61FBB}"/>
              </a:ext>
            </a:extLst>
          </p:cNvPr>
          <p:cNvSpPr/>
          <p:nvPr/>
        </p:nvSpPr>
        <p:spPr>
          <a:xfrm>
            <a:off x="1014215" y="2059089"/>
            <a:ext cx="5367020" cy="14773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Instituciones financieras internacionales (IFI)</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Bancos multilaterales de desarrollo (BMD)</a:t>
            </a:r>
          </a:p>
        </p:txBody>
      </p:sp>
      <p:sp>
        <p:nvSpPr>
          <p:cNvPr id="10" name="Oval 9">
            <a:extLst>
              <a:ext uri="{FF2B5EF4-FFF2-40B4-BE49-F238E27FC236}">
                <a16:creationId xmlns:a16="http://schemas.microsoft.com/office/drawing/2014/main" id="{22883049-8194-A641-B37E-AC9877B0BCD0}"/>
              </a:ext>
            </a:extLst>
          </p:cNvPr>
          <p:cNvSpPr/>
          <p:nvPr/>
        </p:nvSpPr>
        <p:spPr>
          <a:xfrm>
            <a:off x="9688707" y="5080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4.mp3" descr="Track5_Lecture4_Slide14.mp3">
            <a:hlinkClick r:id="" action="ppaction://media"/>
            <a:extLst>
              <a:ext uri="{FF2B5EF4-FFF2-40B4-BE49-F238E27FC236}">
                <a16:creationId xmlns:a16="http://schemas.microsoft.com/office/drawing/2014/main" id="{DEE4D4AA-53AD-2E41-BCD8-11D632C12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8707" y="572522"/>
            <a:ext cx="812800" cy="812800"/>
          </a:xfrm>
          <a:prstGeom prst="rect">
            <a:avLst/>
          </a:prstGeom>
        </p:spPr>
      </p:pic>
    </p:spTree>
    <p:extLst>
      <p:ext uri="{BB962C8B-B14F-4D97-AF65-F5344CB8AC3E}">
        <p14:creationId xmlns:p14="http://schemas.microsoft.com/office/powerpoint/2010/main" val="28281900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4.3.3 Bancos multilaterales de desarrollo (BMD)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4.3 Fuentes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66243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Arial" panose="020B0604020202020204" pitchFamily="34" charset="0"/>
                <a:cs typeface="Arial" panose="020B0604020202020204" pitchFamily="34" charset="0"/>
              </a:rPr>
              <a:t>Algunos BMD importantes:</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Mundial</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Europeo de Inversiones</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Europeo de Reconstrucción y Desarrollo</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Asiático de Desarrollo</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Africano de Desarrollo</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Interamericano de Desarrollo</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Islámico de Desarrollo</a:t>
            </a:r>
          </a:p>
        </p:txBody>
      </p:sp>
      <p:sp>
        <p:nvSpPr>
          <p:cNvPr id="7" name="Oval 6">
            <a:extLst>
              <a:ext uri="{FF2B5EF4-FFF2-40B4-BE49-F238E27FC236}">
                <a16:creationId xmlns:a16="http://schemas.microsoft.com/office/drawing/2014/main" id="{9CD3CE80-AC70-8C4C-B767-6822A98F2A44}"/>
              </a:ext>
            </a:extLst>
          </p:cNvPr>
          <p:cNvSpPr/>
          <p:nvPr/>
        </p:nvSpPr>
        <p:spPr>
          <a:xfrm>
            <a:off x="9484870" y="2258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5.mp3" descr="Track5_Lecture4_Slide15.mp3">
            <a:hlinkClick r:id="" action="ppaction://media"/>
            <a:extLst>
              <a:ext uri="{FF2B5EF4-FFF2-40B4-BE49-F238E27FC236}">
                <a16:creationId xmlns:a16="http://schemas.microsoft.com/office/drawing/2014/main" id="{60135C70-7E93-004E-ACD8-BAF4F24DB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2482" y="289804"/>
            <a:ext cx="812800" cy="812800"/>
          </a:xfrm>
          <a:prstGeom prst="rect">
            <a:avLst/>
          </a:prstGeom>
        </p:spPr>
      </p:pic>
    </p:spTree>
    <p:extLst>
      <p:ext uri="{BB962C8B-B14F-4D97-AF65-F5344CB8AC3E}">
        <p14:creationId xmlns:p14="http://schemas.microsoft.com/office/powerpoint/2010/main" val="15934735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4.3.4 Organismos financieros multilaterales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4.3 Fuentes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78565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Arial" panose="020B0604020202020204" pitchFamily="34" charset="0"/>
                <a:cs typeface="Arial" panose="020B0604020202020204" pitchFamily="34" charset="0"/>
              </a:rPr>
              <a:t>El Grupo del Banco Mundial</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Banco Internacional de Reconstrucción y Desarrollo (BIRD)</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Asociación Internacional de Desarrollo (IDA)</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Corporación Financiera Internacional (CFI)</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Organismo Multilateral de Garantía de Inversiones (OMGI)</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La energía nuclear está prohibida</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Una nueva central eléctrica de carbón en raras circunstancias</a:t>
            </a:r>
          </a:p>
        </p:txBody>
      </p:sp>
      <p:sp>
        <p:nvSpPr>
          <p:cNvPr id="7" name="Oval 6">
            <a:extLst>
              <a:ext uri="{FF2B5EF4-FFF2-40B4-BE49-F238E27FC236}">
                <a16:creationId xmlns:a16="http://schemas.microsoft.com/office/drawing/2014/main" id="{CB55EB0A-4440-BA43-9418-97CC1D220D7B}"/>
              </a:ext>
            </a:extLst>
          </p:cNvPr>
          <p:cNvSpPr/>
          <p:nvPr/>
        </p:nvSpPr>
        <p:spPr>
          <a:xfrm>
            <a:off x="9449949" y="4780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6.mp3" descr="Track5_Lecture4_Slide16.mp3">
            <a:hlinkClick r:id="" action="ppaction://media"/>
            <a:extLst>
              <a:ext uri="{FF2B5EF4-FFF2-40B4-BE49-F238E27FC236}">
                <a16:creationId xmlns:a16="http://schemas.microsoft.com/office/drawing/2014/main" id="{16075A83-ACE9-2844-B00D-526D3064D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3729" y="531946"/>
            <a:ext cx="812800" cy="812800"/>
          </a:xfrm>
          <a:prstGeom prst="rect">
            <a:avLst/>
          </a:prstGeom>
        </p:spPr>
      </p:pic>
    </p:spTree>
    <p:extLst>
      <p:ext uri="{BB962C8B-B14F-4D97-AF65-F5344CB8AC3E}">
        <p14:creationId xmlns:p14="http://schemas.microsoft.com/office/powerpoint/2010/main" val="32544707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4.3.5 El Grupo del Banco Mundial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4.3 Fuentes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Arial" panose="020B0604020202020204" pitchFamily="34" charset="0"/>
                <a:cs typeface="Arial" panose="020B0604020202020204" pitchFamily="34" charset="0"/>
              </a:rPr>
              <a:t>Banco Internacional de Reconstrucción y Desarrollo (BIRD)</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Préstamos directos</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Garantías parciales de riesgo</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Garantías parciales de crédito</a:t>
            </a:r>
          </a:p>
          <a:p>
            <a:pPr marL="800100" lvl="1" indent="-342900">
              <a:spcAft>
                <a:spcPts val="1200"/>
              </a:spcAft>
              <a:buFont typeface="Arial"/>
              <a:buChar char="•"/>
            </a:pPr>
            <a:r>
              <a:rPr lang="en-ZA" sz="2000">
                <a:latin typeface="Arial" panose="020B0604020202020204" pitchFamily="34" charset="0"/>
                <a:cs typeface="Arial" panose="020B0604020202020204" pitchFamily="34" charset="0"/>
              </a:rPr>
              <a:t>Garantías del Enclave</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Asociación Internacional de Desarrollo (IDA)</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Corporación Financiera Internacional (CFI)</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Organismo Multilateral de Garantía de Inversiones (OMGI)</a:t>
            </a:r>
          </a:p>
        </p:txBody>
      </p:sp>
      <p:sp>
        <p:nvSpPr>
          <p:cNvPr id="7" name="Oval 6">
            <a:extLst>
              <a:ext uri="{FF2B5EF4-FFF2-40B4-BE49-F238E27FC236}">
                <a16:creationId xmlns:a16="http://schemas.microsoft.com/office/drawing/2014/main" id="{8AC0A2C4-97EF-CD49-828D-AC3B6460E045}"/>
              </a:ext>
            </a:extLst>
          </p:cNvPr>
          <p:cNvSpPr/>
          <p:nvPr/>
        </p:nvSpPr>
        <p:spPr>
          <a:xfrm>
            <a:off x="10125771" y="5111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7.mp3" descr="Track5_Lecture4_Slide17.mp3">
            <a:hlinkClick r:id="" action="ppaction://media"/>
            <a:extLst>
              <a:ext uri="{FF2B5EF4-FFF2-40B4-BE49-F238E27FC236}">
                <a16:creationId xmlns:a16="http://schemas.microsoft.com/office/drawing/2014/main" id="{111E67F6-E7A4-134A-BBF2-E5110C870E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771" y="582548"/>
            <a:ext cx="812800" cy="812800"/>
          </a:xfrm>
          <a:prstGeom prst="rect">
            <a:avLst/>
          </a:prstGeom>
        </p:spPr>
      </p:pic>
    </p:spTree>
    <p:extLst>
      <p:ext uri="{BB962C8B-B14F-4D97-AF65-F5344CB8AC3E}">
        <p14:creationId xmlns:p14="http://schemas.microsoft.com/office/powerpoint/2010/main" val="35139601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898426"/>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4.4.1 Bancos de desarrollo regional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9915" y="459291"/>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4.4 Bancos y opciones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493116"/>
            <a:ext cx="8961120"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Banco Europeo de Inversiones (BEI), Luxemburgo</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Banco Africano de Desarrollo (BAfD), Abiyán</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Banco Asiático de Desarrollo (BAD), Manila</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Banco Interamericano de Desarrollo (BID), Washington</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Banco Europeo de Reconstrucción y Desarrollo (BERD), Londres</a:t>
            </a:r>
          </a:p>
        </p:txBody>
      </p:sp>
      <p:sp>
        <p:nvSpPr>
          <p:cNvPr id="7" name="Oval 6">
            <a:extLst>
              <a:ext uri="{FF2B5EF4-FFF2-40B4-BE49-F238E27FC236}">
                <a16:creationId xmlns:a16="http://schemas.microsoft.com/office/drawing/2014/main" id="{D5F6C750-D190-1945-9687-0ADFDBDFF6C6}"/>
              </a:ext>
            </a:extLst>
          </p:cNvPr>
          <p:cNvSpPr/>
          <p:nvPr/>
        </p:nvSpPr>
        <p:spPr>
          <a:xfrm>
            <a:off x="9763580" y="5208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8.mp3" descr="Track5_Lecture4_Slide18.mp3">
            <a:hlinkClick r:id="" action="ppaction://media"/>
            <a:extLst>
              <a:ext uri="{FF2B5EF4-FFF2-40B4-BE49-F238E27FC236}">
                <a16:creationId xmlns:a16="http://schemas.microsoft.com/office/drawing/2014/main" id="{78E9C9FB-AD50-F04A-83B2-71D4E683D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9387" y="633545"/>
            <a:ext cx="812800" cy="812800"/>
          </a:xfrm>
          <a:prstGeom prst="rect">
            <a:avLst/>
          </a:prstGeom>
        </p:spPr>
      </p:pic>
    </p:spTree>
    <p:extLst>
      <p:ext uri="{BB962C8B-B14F-4D97-AF65-F5344CB8AC3E}">
        <p14:creationId xmlns:p14="http://schemas.microsoft.com/office/powerpoint/2010/main" val="6825540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656301"/>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4.4.2 Política nuclear y de los BMD sobre la disponibilidad de créditos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10579"/>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4.4 Bancos y opciones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151951"/>
            <a:ext cx="8961120"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BMD con política de no financiar lo nuclear:</a:t>
            </a:r>
            <a:endParaRPr lang="en-US" dirty="0">
              <a:latin typeface="Arial" panose="020B0604020202020204" pitchFamily="34" charset="0"/>
              <a:cs typeface="Arial" panose="020B0604020202020204" pitchFamily="34" charset="0"/>
            </a:endParaRP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Banco Asiático de Desarrollo</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Banco Interamericano de Desarrollo</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Banco Europeo de Reconstrucción y Desarrollo (proporciona subvenciones para la seguridad nuclear, pero no para financiar nuevos reactores nucleares)</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Banco Africano de Desarrollo</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Banco Multilateral de Desarrollo (BMD) sin política escrita, pero que no ha financiado la energía nuclear durante algún tiempo:</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Bancos del mundo</a:t>
            </a:r>
          </a:p>
        </p:txBody>
      </p:sp>
      <p:sp>
        <p:nvSpPr>
          <p:cNvPr id="7" name="Oval 6">
            <a:extLst>
              <a:ext uri="{FF2B5EF4-FFF2-40B4-BE49-F238E27FC236}">
                <a16:creationId xmlns:a16="http://schemas.microsoft.com/office/drawing/2014/main" id="{47116FBB-8E9D-EA43-A48D-46ED06B81E7A}"/>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9.mp3" descr="Track5_Lecture4_Slide19.mp3">
            <a:hlinkClick r:id="" action="ppaction://media"/>
            <a:extLst>
              <a:ext uri="{FF2B5EF4-FFF2-40B4-BE49-F238E27FC236}">
                <a16:creationId xmlns:a16="http://schemas.microsoft.com/office/drawing/2014/main" id="{ED483996-E81C-F84A-B4B4-452A8C3BC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60636"/>
            <a:ext cx="812800" cy="812800"/>
          </a:xfrm>
          <a:prstGeom prst="rect">
            <a:avLst/>
          </a:prstGeom>
        </p:spPr>
      </p:pic>
    </p:spTree>
    <p:extLst>
      <p:ext uri="{BB962C8B-B14F-4D97-AF65-F5344CB8AC3E}">
        <p14:creationId xmlns:p14="http://schemas.microsoft.com/office/powerpoint/2010/main" val="21203866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Arial" panose="020B0604020202020204" pitchFamily="34" charset="0"/>
                <a:cs typeface="Arial" panose="020B0604020202020204" pitchFamily="34" charset="0"/>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Arial" panose="020B0604020202020204" pitchFamily="34" charset="0"/>
                <a:ea typeface="+mn-lt"/>
                <a:cs typeface="Arial" panose="020B0604020202020204" pitchFamily="34" charset="0"/>
              </a:rPr>
              <a:t>Al final de esta conferencia, serás capaz de:</a:t>
            </a:r>
            <a:endParaRPr lang="en-US" sz="2000" b="1">
              <a:solidFill>
                <a:schemeClr val="accent5">
                  <a:lumMod val="60000"/>
                  <a:lumOff val="40000"/>
                </a:schemeClr>
              </a:solidFill>
              <a:latin typeface="Arial" panose="020B0604020202020204" pitchFamily="34" charset="0"/>
              <a:cs typeface="Arial" panose="020B0604020202020204" pitchFamily="34" charset="0"/>
            </a:endParaRPr>
          </a:p>
          <a:p>
            <a:pPr marL="342900" indent="-342900">
              <a:spcBef>
                <a:spcPts val="1000"/>
              </a:spcBef>
              <a:buAutoNum type="arabicPeriod"/>
            </a:pPr>
            <a:r>
              <a:rPr lang="en-GB" sz="2000">
                <a:latin typeface="Arial" panose="020B0604020202020204" pitchFamily="34" charset="0"/>
                <a:ea typeface="+mn-lt"/>
                <a:cs typeface="Arial" panose="020B0604020202020204" pitchFamily="34" charset="0"/>
              </a:rPr>
              <a:t>OIT1: Comprender los </a:t>
            </a:r>
            <a:r>
              <a:rPr lang="en-GB" sz="2000" b="1">
                <a:latin typeface="Arial" panose="020B0604020202020204" pitchFamily="34" charset="0"/>
                <a:ea typeface="+mn-lt"/>
                <a:cs typeface="Arial" panose="020B0604020202020204" pitchFamily="34" charset="0"/>
              </a:rPr>
              <a:t>criterios de evaluación de proyectos-I</a:t>
            </a:r>
          </a:p>
          <a:p>
            <a:pPr marL="342900" indent="-342900">
              <a:spcBef>
                <a:spcPts val="1000"/>
              </a:spcBef>
              <a:buAutoNum type="arabicPeriod"/>
            </a:pPr>
            <a:r>
              <a:rPr lang="en-US" sz="2000">
                <a:latin typeface="Arial" panose="020B0604020202020204" pitchFamily="34" charset="0"/>
                <a:ea typeface="+mn-lt"/>
                <a:cs typeface="Arial" panose="020B0604020202020204" pitchFamily="34" charset="0"/>
              </a:rPr>
              <a:t>OIT2:  Comprender los </a:t>
            </a:r>
            <a:r>
              <a:rPr lang="en-US" sz="2000" b="1">
                <a:latin typeface="Arial" panose="020B0604020202020204" pitchFamily="34" charset="0"/>
                <a:ea typeface="+mn-lt"/>
                <a:cs typeface="Arial" panose="020B0604020202020204" pitchFamily="34" charset="0"/>
              </a:rPr>
              <a:t>criterios de evaluación de proyectos-II</a:t>
            </a:r>
            <a:endParaRPr lang="en-US" b="1">
              <a:latin typeface="Arial" panose="020B0604020202020204" pitchFamily="34" charset="0"/>
              <a:ea typeface="+mn-lt"/>
              <a:cs typeface="Arial" panose="020B0604020202020204" pitchFamily="34" charset="0"/>
            </a:endParaRPr>
          </a:p>
          <a:p>
            <a:pPr marL="342900" indent="-342900">
              <a:spcBef>
                <a:spcPts val="1000"/>
              </a:spcBef>
              <a:buAutoNum type="arabicPeriod"/>
            </a:pPr>
            <a:r>
              <a:rPr lang="en-US" sz="2000">
                <a:latin typeface="Arial" panose="020B0604020202020204" pitchFamily="34" charset="0"/>
                <a:ea typeface="+mn-lt"/>
                <a:cs typeface="Arial" panose="020B0604020202020204" pitchFamily="34" charset="0"/>
              </a:rPr>
              <a:t>OIT3:  Exploración de las </a:t>
            </a:r>
            <a:r>
              <a:rPr lang="en-US" sz="2000" b="1">
                <a:latin typeface="Arial" panose="020B0604020202020204" pitchFamily="34" charset="0"/>
                <a:ea typeface="+mn-lt"/>
                <a:cs typeface="Arial" panose="020B0604020202020204" pitchFamily="34" charset="0"/>
              </a:rPr>
              <a:t>fuentes de financiación</a:t>
            </a:r>
          </a:p>
          <a:p>
            <a:pPr marL="342900" indent="-342900">
              <a:spcBef>
                <a:spcPts val="1000"/>
              </a:spcBef>
              <a:buAutoNum type="arabicPeriod"/>
            </a:pPr>
            <a:r>
              <a:rPr lang="en-US" sz="2000">
                <a:latin typeface="Arial" panose="020B0604020202020204" pitchFamily="34" charset="0"/>
                <a:ea typeface="+mn-lt"/>
                <a:cs typeface="Arial" panose="020B0604020202020204" pitchFamily="34" charset="0"/>
              </a:rPr>
              <a:t>OIT4: Explorar los </a:t>
            </a:r>
            <a:r>
              <a:rPr lang="en-US" sz="2000" b="1">
                <a:latin typeface="Arial" panose="020B0604020202020204" pitchFamily="34" charset="0"/>
                <a:ea typeface="+mn-lt"/>
                <a:cs typeface="Arial" panose="020B0604020202020204" pitchFamily="34" charset="0"/>
              </a:rPr>
              <a:t>bancos </a:t>
            </a:r>
            <a:r>
              <a:rPr lang="en-US" sz="2000">
                <a:latin typeface="Arial" panose="020B0604020202020204" pitchFamily="34" charset="0"/>
                <a:ea typeface="+mn-lt"/>
                <a:cs typeface="Arial" panose="020B0604020202020204" pitchFamily="34" charset="0"/>
              </a:rPr>
              <a:t>y las </a:t>
            </a:r>
            <a:r>
              <a:rPr lang="en-US" sz="2000" b="1">
                <a:latin typeface="Arial" panose="020B0604020202020204" pitchFamily="34" charset="0"/>
                <a:ea typeface="+mn-lt"/>
                <a:cs typeface="Arial" panose="020B0604020202020204" pitchFamily="34" charset="0"/>
              </a:rPr>
              <a:t>opciones de financiación</a:t>
            </a:r>
            <a:endParaRPr lang="en-US" sz="2000"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1151DA56-AC48-9C40-86E5-51B74112B113}"/>
              </a:ext>
            </a:extLst>
          </p:cNvPr>
          <p:cNvSpPr/>
          <p:nvPr/>
        </p:nvSpPr>
        <p:spPr>
          <a:xfrm>
            <a:off x="9790236" y="1780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mp3" descr="Track5_Lecture4_Slide2.mp3">
            <a:hlinkClick r:id="" action="ppaction://media"/>
            <a:extLst>
              <a:ext uri="{FF2B5EF4-FFF2-40B4-BE49-F238E27FC236}">
                <a16:creationId xmlns:a16="http://schemas.microsoft.com/office/drawing/2014/main" id="{B5B62451-66D7-2E43-8AEF-9F61B750E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1601" y="24944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688672"/>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4.4.3 Fuentes de financiación de la deuda - Bonos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83043" y="203615"/>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4.4 Bancos y opciones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887215" y="2408973"/>
            <a:ext cx="89611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Instrumento de deuda</a:t>
            </a:r>
            <a:endParaRPr lang="en-US"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Emitido por el gobierno/corporación/empresa del proyecto para recaudar fondos</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Tipo de cupón y vencimiento</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Negociados en el mercado de bonos</a:t>
            </a:r>
          </a:p>
        </p:txBody>
      </p:sp>
      <p:sp>
        <p:nvSpPr>
          <p:cNvPr id="7" name="Oval 6">
            <a:extLst>
              <a:ext uri="{FF2B5EF4-FFF2-40B4-BE49-F238E27FC236}">
                <a16:creationId xmlns:a16="http://schemas.microsoft.com/office/drawing/2014/main" id="{1F8546C1-384F-DA4B-A5C1-2F9CDE2B6C4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0.mp3" descr="Track5_Lecture4_Slide20.mp3">
            <a:hlinkClick r:id="" action="ppaction://media"/>
            <a:extLst>
              <a:ext uri="{FF2B5EF4-FFF2-40B4-BE49-F238E27FC236}">
                <a16:creationId xmlns:a16="http://schemas.microsoft.com/office/drawing/2014/main" id="{6153DB94-1008-FA45-A0CD-17FFB95EFE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687646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28550" y="1602611"/>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4.4.4 Bonos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1169" y="209939"/>
            <a:ext cx="848828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4.4 Bancos y opciones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899915" y="2185208"/>
            <a:ext cx="3055620"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Arial" panose="020B0604020202020204" pitchFamily="34" charset="0"/>
                <a:cs typeface="Arial" panose="020B0604020202020204" pitchFamily="34" charset="0"/>
              </a:rPr>
              <a:t>Valor nominal: </a:t>
            </a:r>
            <a:r>
              <a:rPr lang="en-ZA" sz="2000" dirty="0">
                <a:latin typeface="Arial" panose="020B0604020202020204" pitchFamily="34" charset="0"/>
                <a:cs typeface="Arial" panose="020B0604020202020204" pitchFamily="34" charset="0"/>
              </a:rPr>
              <a:t>importe que se reembolsará al final del periodo del préstamo</a:t>
            </a:r>
          </a:p>
          <a:p>
            <a:pPr marL="342900" indent="-342900">
              <a:spcAft>
                <a:spcPts val="1200"/>
              </a:spcAft>
              <a:buFont typeface="Arial"/>
              <a:buChar char="•"/>
            </a:pPr>
            <a:r>
              <a:rPr lang="en-ZA" sz="2000" b="1" dirty="0">
                <a:latin typeface="Arial" panose="020B0604020202020204" pitchFamily="34" charset="0"/>
                <a:cs typeface="Arial" panose="020B0604020202020204" pitchFamily="34" charset="0"/>
              </a:rPr>
              <a:t>Vencimiento: </a:t>
            </a:r>
            <a:r>
              <a:rPr lang="en-ZA" sz="2000" dirty="0">
                <a:latin typeface="Arial" panose="020B0604020202020204" pitchFamily="34" charset="0"/>
                <a:cs typeface="Arial" panose="020B0604020202020204" pitchFamily="34" charset="0"/>
              </a:rPr>
              <a:t>número de años hasta el reembolso del valor nominal</a:t>
            </a:r>
          </a:p>
          <a:p>
            <a:pPr marL="342900" indent="-342900">
              <a:spcAft>
                <a:spcPts val="1200"/>
              </a:spcAft>
              <a:buFont typeface="Arial"/>
              <a:buChar char="•"/>
            </a:pPr>
            <a:r>
              <a:rPr lang="en-ZA" sz="2000" b="1" dirty="0">
                <a:latin typeface="Arial" panose="020B0604020202020204" pitchFamily="34" charset="0"/>
                <a:cs typeface="Arial" panose="020B0604020202020204" pitchFamily="34" charset="0"/>
              </a:rPr>
              <a:t>Cupón: </a:t>
            </a:r>
            <a:r>
              <a:rPr lang="en-ZA" sz="2000" dirty="0">
                <a:latin typeface="Arial" panose="020B0604020202020204" pitchFamily="34" charset="0"/>
                <a:cs typeface="Arial" panose="020B0604020202020204" pitchFamily="34" charset="0"/>
              </a:rPr>
              <a:t>un pago regular de intereses fijos </a:t>
            </a:r>
          </a:p>
        </p:txBody>
      </p:sp>
      <p:pic>
        <p:nvPicPr>
          <p:cNvPr id="2" name="Picture 6" descr="Text&#10;&#10;Description automatically generated">
            <a:extLst>
              <a:ext uri="{FF2B5EF4-FFF2-40B4-BE49-F238E27FC236}">
                <a16:creationId xmlns:a16="http://schemas.microsoft.com/office/drawing/2014/main" id="{2EFD7F04-7FD2-4A2A-9431-30C7A8A44C81}"/>
              </a:ext>
            </a:extLst>
          </p:cNvPr>
          <p:cNvPicPr>
            <a:picLocks noChangeAspect="1"/>
          </p:cNvPicPr>
          <p:nvPr/>
        </p:nvPicPr>
        <p:blipFill>
          <a:blip r:embed="rId6"/>
          <a:stretch>
            <a:fillRect/>
          </a:stretch>
        </p:blipFill>
        <p:spPr>
          <a:xfrm>
            <a:off x="4955309" y="1400288"/>
            <a:ext cx="5879863" cy="4500493"/>
          </a:xfrm>
          <a:prstGeom prst="rect">
            <a:avLst/>
          </a:prstGeom>
        </p:spPr>
      </p:pic>
      <p:sp>
        <p:nvSpPr>
          <p:cNvPr id="7" name="TextBox 6">
            <a:extLst>
              <a:ext uri="{FF2B5EF4-FFF2-40B4-BE49-F238E27FC236}">
                <a16:creationId xmlns:a16="http://schemas.microsoft.com/office/drawing/2014/main" id="{B83C0803-5793-4F3C-A0BB-A435A2036BCE}"/>
              </a:ext>
            </a:extLst>
          </p:cNvPr>
          <p:cNvSpPr txBox="1"/>
          <p:nvPr/>
        </p:nvSpPr>
        <p:spPr>
          <a:xfrm>
            <a:off x="5028419" y="5891704"/>
            <a:ext cx="67709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a:cs typeface="Calibri"/>
              </a:rPr>
              <a:t>Derechos de autor de la imagen: Colección Conmemorativa Joe I. Herbstman de Finanzas Americanas </a:t>
            </a:r>
          </a:p>
        </p:txBody>
      </p:sp>
      <p:sp>
        <p:nvSpPr>
          <p:cNvPr id="11" name="Oval 10">
            <a:extLst>
              <a:ext uri="{FF2B5EF4-FFF2-40B4-BE49-F238E27FC236}">
                <a16:creationId xmlns:a16="http://schemas.microsoft.com/office/drawing/2014/main" id="{32FFCB61-5C8F-4549-8AD3-41558BE4FC25}"/>
              </a:ext>
            </a:extLst>
          </p:cNvPr>
          <p:cNvSpPr/>
          <p:nvPr/>
        </p:nvSpPr>
        <p:spPr>
          <a:xfrm>
            <a:off x="9007105" y="3639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21.mp3" descr="Track5_Lecture4_Slide21.mp3">
            <a:hlinkClick r:id="" action="ppaction://media"/>
            <a:extLst>
              <a:ext uri="{FF2B5EF4-FFF2-40B4-BE49-F238E27FC236}">
                <a16:creationId xmlns:a16="http://schemas.microsoft.com/office/drawing/2014/main" id="{1BA82D1F-5315-F746-90F0-E42100960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8470" y="443076"/>
            <a:ext cx="812800" cy="812800"/>
          </a:xfrm>
          <a:prstGeom prst="rect">
            <a:avLst/>
          </a:prstGeom>
        </p:spPr>
      </p:pic>
    </p:spTree>
    <p:extLst>
      <p:ext uri="{BB962C8B-B14F-4D97-AF65-F5344CB8AC3E}">
        <p14:creationId xmlns:p14="http://schemas.microsoft.com/office/powerpoint/2010/main" val="34344093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41250" y="1803512"/>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4.4.5 Mercado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valores</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1250" y="362268"/>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4.4 Bancos y opciones de financiación</a:t>
            </a:r>
          </a:p>
        </p:txBody>
      </p:sp>
      <p:sp>
        <p:nvSpPr>
          <p:cNvPr id="3" name="Rectangle 2">
            <a:extLst>
              <a:ext uri="{FF2B5EF4-FFF2-40B4-BE49-F238E27FC236}">
                <a16:creationId xmlns:a16="http://schemas.microsoft.com/office/drawing/2014/main" id="{EC488B47-500E-4D1B-BB86-C2700CB61FBB}"/>
              </a:ext>
            </a:extLst>
          </p:cNvPr>
          <p:cNvSpPr/>
          <p:nvPr/>
        </p:nvSpPr>
        <p:spPr>
          <a:xfrm>
            <a:off x="899915" y="2611787"/>
            <a:ext cx="9100820" cy="163121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Arial" panose="020B0604020202020204" pitchFamily="34" charset="0"/>
                <a:cs typeface="Arial" panose="020B0604020202020204" pitchFamily="34" charset="0"/>
              </a:rPr>
              <a:t>El capital social es la contribución del propietario</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El mercado donde se emiten y negocian las acciones</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Da a las empresas acceso al capital y a los inversores una parte de la propiedad de la empresa </a:t>
            </a:r>
          </a:p>
        </p:txBody>
      </p:sp>
      <p:sp>
        <p:nvSpPr>
          <p:cNvPr id="7" name="Oval 6">
            <a:extLst>
              <a:ext uri="{FF2B5EF4-FFF2-40B4-BE49-F238E27FC236}">
                <a16:creationId xmlns:a16="http://schemas.microsoft.com/office/drawing/2014/main" id="{29C7B514-2631-7A44-9D79-D3938B218E6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2.mp3" descr="Track5_Lecture4_Slide22.mp3">
            <a:hlinkClick r:id="" action="ppaction://media"/>
            <a:extLst>
              <a:ext uri="{FF2B5EF4-FFF2-40B4-BE49-F238E27FC236}">
                <a16:creationId xmlns:a16="http://schemas.microsoft.com/office/drawing/2014/main" id="{0828E86F-5151-C142-A443-8489C4B1A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854613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8165E174-A12D-8E44-A3F2-8E9645D2525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049C69-7550-4EF0-8FFC-B4AF4DC40AAC}"/>
              </a:ext>
            </a:extLst>
          </p:cNvPr>
          <p:cNvSpPr txBox="1"/>
          <p:nvPr/>
        </p:nvSpPr>
        <p:spPr>
          <a:xfrm>
            <a:off x="9128051" y="4645790"/>
            <a:ext cx="25748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rPr>
              <a:t>Money A., </a:t>
            </a:r>
            <a:r>
              <a:rPr lang="en-US" sz="800" dirty="0" err="1">
                <a:solidFill>
                  <a:schemeClr val="bg1"/>
                </a:solidFill>
                <a:latin typeface="Open Sans"/>
              </a:rPr>
              <a:t>Fanaian </a:t>
            </a:r>
            <a:r>
              <a:rPr lang="en-US" sz="800" dirty="0">
                <a:solidFill>
                  <a:schemeClr val="bg1"/>
                </a:solidFill>
                <a:latin typeface="Open Sans"/>
              </a:rPr>
              <a:t>S. Pop M., </a:t>
            </a:r>
            <a:r>
              <a:rPr lang="en-US" sz="800" dirty="0" err="1">
                <a:solidFill>
                  <a:schemeClr val="bg1"/>
                </a:solidFill>
                <a:latin typeface="Open Sans"/>
              </a:rPr>
              <a:t>Berdellans </a:t>
            </a:r>
            <a:r>
              <a:rPr lang="en-US" sz="800" dirty="0">
                <a:solidFill>
                  <a:schemeClr val="bg1"/>
                </a:solidFill>
                <a:latin typeface="Open Sans"/>
              </a:rPr>
              <a:t>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 </a:t>
            </a:r>
            <a:r>
              <a:rPr lang="en-US" sz="800" dirty="0">
                <a:solidFill>
                  <a:schemeClr val="bg1"/>
                </a:solidFill>
                <a:latin typeface="Open Sans"/>
              </a:rPr>
              <a:t>A, </a:t>
            </a:r>
            <a:r>
              <a:rPr lang="en-US" sz="800" dirty="0" err="1">
                <a:solidFill>
                  <a:schemeClr val="bg1"/>
                </a:solidFill>
                <a:latin typeface="Open Sans"/>
              </a:rPr>
              <a:t>Stankeviciute </a:t>
            </a:r>
            <a:r>
              <a:rPr lang="en-US" sz="800" dirty="0">
                <a:solidFill>
                  <a:schemeClr val="bg1"/>
                </a:solidFill>
                <a:latin typeface="Open Sans"/>
              </a:rPr>
              <a:t>L.,</a:t>
            </a:r>
            <a:br>
              <a:rPr lang="en-US" sz="800" dirty="0">
                <a:latin typeface="Open Sans"/>
              </a:rPr>
            </a:br>
            <a:r>
              <a:rPr lang="en-US" sz="800" dirty="0">
                <a:solidFill>
                  <a:schemeClr val="bg1"/>
                </a:solidFill>
                <a:latin typeface="Open Sans"/>
              </a:rPr>
              <a:t>Tot M.; Welsch M., 2021. Conferencia 4: Evaluación de proyectos y fuentes de financiación,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Versión 1.0. [presentación en línea]. </a:t>
            </a:r>
            <a:r>
              <a:rPr lang="en-US" sz="800" dirty="0" err="1">
                <a:solidFill>
                  <a:schemeClr val="bg1"/>
                </a:solidFill>
                <a:latin typeface="Open Sans"/>
              </a:rPr>
              <a:t>Programa de </a:t>
            </a:r>
            <a:r>
              <a:rPr lang="en-US" sz="800" dirty="0">
                <a:solidFill>
                  <a:schemeClr val="bg1"/>
                </a:solidFill>
                <a:latin typeface="Open Sans"/>
              </a:rPr>
              <a:t>Crecimiento Compatible con el Clima y Organismo Internacional de Energía Atómica.</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5" name="TextBox 4">
            <a:extLst>
              <a:ext uri="{FF2B5EF4-FFF2-40B4-BE49-F238E27FC236}">
                <a16:creationId xmlns:a16="http://schemas.microsoft.com/office/drawing/2014/main" id="{F3B35047-D8AE-4DED-AF83-C5E3B360AE73}"/>
              </a:ext>
            </a:extLst>
          </p:cNvPr>
          <p:cNvSpPr txBox="1"/>
          <p:nvPr/>
        </p:nvSpPr>
        <p:spPr>
          <a:xfrm>
            <a:off x="9900019" y="5895089"/>
            <a:ext cx="16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rPr>
              <a:t>Cursos CCG (esto le llevará al enlace del sitio web http://www.ClimateCompatibleGrowth.</a:t>
            </a:r>
            <a:br>
              <a:rPr lang="en-US" sz="800" dirty="0">
                <a:solidFill>
                  <a:schemeClr val="bg1"/>
                </a:solidFill>
                <a:latin typeface="Open Sans"/>
              </a:rPr>
            </a:br>
            <a:r>
              <a:rPr lang="en-US" sz="800" dirty="0">
                <a:solidFill>
                  <a:schemeClr val="bg1"/>
                </a:solidFill>
                <a:latin typeface="Open Sans"/>
              </a:rPr>
              <a:t>com/teachingmaterials)</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D4D28627-5E15-1643-8CB1-3F7DB798DD13}"/>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91BA9B0A-0BB0-D148-8FC5-0BBECFEE31D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4794A-105A-1B42-A167-C768BCC2704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5"/>
              <a:extLst>
                <a:ext uri="{FF2B5EF4-FFF2-40B4-BE49-F238E27FC236}">
                  <a16:creationId xmlns:a16="http://schemas.microsoft.com/office/drawing/2014/main" id="{84DFD90C-7C53-7D49-995E-CDA075B1461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87374"/>
            <a:ext cx="62179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4.1.1 ¿Por qué criterios de evaluación de proyectos?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83043" y="185016"/>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4.1 Criterios de evaluación del proyecto-I </a:t>
            </a:r>
          </a:p>
        </p:txBody>
      </p:sp>
      <p:sp>
        <p:nvSpPr>
          <p:cNvPr id="10" name="Rectangle 9">
            <a:extLst>
              <a:ext uri="{FF2B5EF4-FFF2-40B4-BE49-F238E27FC236}">
                <a16:creationId xmlns:a16="http://schemas.microsoft.com/office/drawing/2014/main" id="{79E66812-0CEA-42E6-B1C4-05555E048E3B}"/>
              </a:ext>
            </a:extLst>
          </p:cNvPr>
          <p:cNvSpPr/>
          <p:nvPr/>
        </p:nvSpPr>
        <p:spPr>
          <a:xfrm>
            <a:off x="887215" y="2563578"/>
            <a:ext cx="621792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ea typeface="Open Sans" panose="020B0606030504020204" pitchFamily="34" charset="0"/>
                <a:cs typeface="Arial" panose="020B0604020202020204" pitchFamily="34" charset="0"/>
              </a:rPr>
              <a:t>¿Qué proyecto elegir para invertir?</a:t>
            </a:r>
            <a:endParaRPr lang="en-ZA"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Técnicas/enfoques</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Valor actual neto (VAN)</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Tasa Interna de Retorno (TIR)</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Periodo de recuperación de la inversión</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Otros</a:t>
            </a:r>
          </a:p>
        </p:txBody>
      </p:sp>
      <p:sp>
        <p:nvSpPr>
          <p:cNvPr id="14" name="Oval 13">
            <a:extLst>
              <a:ext uri="{FF2B5EF4-FFF2-40B4-BE49-F238E27FC236}">
                <a16:creationId xmlns:a16="http://schemas.microsoft.com/office/drawing/2014/main" id="{2D9EF852-2ACE-0A44-8E2D-EA945070E744}"/>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3.mp3" descr="Track5_Lecture4_Slide3.mp3">
            <a:hlinkClick r:id="" action="ppaction://media"/>
            <a:extLst>
              <a:ext uri="{FF2B5EF4-FFF2-40B4-BE49-F238E27FC236}">
                <a16:creationId xmlns:a16="http://schemas.microsoft.com/office/drawing/2014/main" id="{277AFC2D-5200-8F41-9C9F-6500A6B6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475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3175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4.1.2 Valor actual neto (VAN)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92028"/>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4.1 Criterios de evaluación del proyecto-I </a:t>
            </a:r>
          </a:p>
        </p:txBody>
      </p:sp>
      <p:sp>
        <p:nvSpPr>
          <p:cNvPr id="10" name="Rectangle 9">
            <a:extLst>
              <a:ext uri="{FF2B5EF4-FFF2-40B4-BE49-F238E27FC236}">
                <a16:creationId xmlns:a16="http://schemas.microsoft.com/office/drawing/2014/main" id="{79E66812-0CEA-42E6-B1C4-05555E048E3B}"/>
              </a:ext>
            </a:extLst>
          </p:cNvPr>
          <p:cNvSpPr/>
          <p:nvPr/>
        </p:nvSpPr>
        <p:spPr>
          <a:xfrm>
            <a:off x="887215" y="2221780"/>
            <a:ext cx="6217920" cy="1169551"/>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Enfoque del valor actual neto</a:t>
            </a:r>
          </a:p>
          <a:p>
            <a:pPr>
              <a:spcAft>
                <a:spcPts val="1200"/>
              </a:spcAft>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Valor actual neto = Diferencia entre el valor actual de las entradas y salidas de efectivo</a:t>
            </a:r>
          </a:p>
        </p:txBody>
      </p:sp>
      <p:pic>
        <p:nvPicPr>
          <p:cNvPr id="2" name="Picture 2" descr="Table&#10;&#10;Description automatically generated">
            <a:extLst>
              <a:ext uri="{FF2B5EF4-FFF2-40B4-BE49-F238E27FC236}">
                <a16:creationId xmlns:a16="http://schemas.microsoft.com/office/drawing/2014/main" id="{B8A3D5EA-7D7E-48E2-9CCD-FFE3039B7BD6}"/>
              </a:ext>
            </a:extLst>
          </p:cNvPr>
          <p:cNvPicPr>
            <a:picLocks noChangeAspect="1"/>
          </p:cNvPicPr>
          <p:nvPr/>
        </p:nvPicPr>
        <p:blipFill>
          <a:blip r:embed="rId6"/>
          <a:stretch>
            <a:fillRect/>
          </a:stretch>
        </p:blipFill>
        <p:spPr>
          <a:xfrm>
            <a:off x="5041900" y="3345770"/>
            <a:ext cx="5156200" cy="2515961"/>
          </a:xfrm>
          <a:prstGeom prst="rect">
            <a:avLst/>
          </a:prstGeom>
        </p:spPr>
      </p:pic>
      <p:sp>
        <p:nvSpPr>
          <p:cNvPr id="15" name="Oval 14">
            <a:extLst>
              <a:ext uri="{FF2B5EF4-FFF2-40B4-BE49-F238E27FC236}">
                <a16:creationId xmlns:a16="http://schemas.microsoft.com/office/drawing/2014/main" id="{5B96C7B2-FF99-6547-9739-B0192820AEC2}"/>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4.mp3" descr="Track5_Lecture4_Slide4.mp3">
            <a:hlinkClick r:id="" action="ppaction://media"/>
            <a:extLst>
              <a:ext uri="{FF2B5EF4-FFF2-40B4-BE49-F238E27FC236}">
                <a16:creationId xmlns:a16="http://schemas.microsoft.com/office/drawing/2014/main" id="{68D94F15-4DC1-4B43-A8FA-23653794FE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17053725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95431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4.1.3 Cálculo del VAN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570860"/>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4.1 Criterios de evaluación del proyecto-I </a:t>
            </a:r>
          </a:p>
        </p:txBody>
      </p:sp>
      <p:sp>
        <p:nvSpPr>
          <p:cNvPr id="10" name="Rectangle 9">
            <a:extLst>
              <a:ext uri="{FF2B5EF4-FFF2-40B4-BE49-F238E27FC236}">
                <a16:creationId xmlns:a16="http://schemas.microsoft.com/office/drawing/2014/main" id="{79E66812-0CEA-42E6-B1C4-05555E048E3B}"/>
              </a:ext>
            </a:extLst>
          </p:cNvPr>
          <p:cNvSpPr/>
          <p:nvPr/>
        </p:nvSpPr>
        <p:spPr>
          <a:xfrm>
            <a:off x="887215" y="3313495"/>
            <a:ext cx="8935720" cy="2554545"/>
          </a:xfrm>
          <a:prstGeom prst="rect">
            <a:avLst/>
          </a:prstGeom>
        </p:spPr>
        <p:txBody>
          <a:bodyPr wrap="square" lIns="91440" tIns="45720" rIns="91440" bIns="45720" anchor="t">
            <a:spAutoFit/>
          </a:bodyPr>
          <a:lstStyle/>
          <a:p>
            <a:pPr>
              <a:spcAft>
                <a:spcPts val="1200"/>
              </a:spcAft>
            </a:pP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Valor</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actual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neto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p>
          <a:p>
            <a:pPr>
              <a:spcAft>
                <a:spcPts val="1200"/>
              </a:spcAft>
            </a:pP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a:spcAft>
                <a:spcPts val="1200"/>
              </a:spcAft>
            </a:pP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a:spcAft>
                <a:spcPts val="1200"/>
              </a:spcAft>
            </a:pP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a:spcAft>
                <a:spcPts val="1200"/>
              </a:spcAft>
            </a:pP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Donde</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R son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los</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ingresos</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r es la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tasa</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de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descuento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N es la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vida</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del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proyecto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C es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el</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coste</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t es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el</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tiempo</a:t>
            </a: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p:txBody>
      </p:sp>
      <p:pic>
        <p:nvPicPr>
          <p:cNvPr id="3" name="Picture 3" descr="A picture containing text&#10;&#10;Description automatically generated">
            <a:extLst>
              <a:ext uri="{FF2B5EF4-FFF2-40B4-BE49-F238E27FC236}">
                <a16:creationId xmlns:a16="http://schemas.microsoft.com/office/drawing/2014/main" id="{54E3D404-FD86-469E-9852-BFB17307ED99}"/>
              </a:ext>
            </a:extLst>
          </p:cNvPr>
          <p:cNvPicPr>
            <a:picLocks noChangeAspect="1"/>
          </p:cNvPicPr>
          <p:nvPr/>
        </p:nvPicPr>
        <p:blipFill>
          <a:blip r:embed="rId6"/>
          <a:stretch>
            <a:fillRect/>
          </a:stretch>
        </p:blipFill>
        <p:spPr>
          <a:xfrm>
            <a:off x="3349235" y="2775888"/>
            <a:ext cx="2743200" cy="1634695"/>
          </a:xfrm>
          <a:prstGeom prst="rect">
            <a:avLst/>
          </a:prstGeom>
        </p:spPr>
      </p:pic>
      <p:sp>
        <p:nvSpPr>
          <p:cNvPr id="14" name="Oval 13">
            <a:extLst>
              <a:ext uri="{FF2B5EF4-FFF2-40B4-BE49-F238E27FC236}">
                <a16:creationId xmlns:a16="http://schemas.microsoft.com/office/drawing/2014/main" id="{E4D1F20F-8C90-6A4D-9A4A-08F00C52557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5.mp3" descr="Track5_Lecture4_Slide5.mp3">
            <a:hlinkClick r:id="" action="ppaction://media"/>
            <a:extLst>
              <a:ext uri="{FF2B5EF4-FFF2-40B4-BE49-F238E27FC236}">
                <a16:creationId xmlns:a16="http://schemas.microsoft.com/office/drawing/2014/main" id="{6940926B-C290-EF47-85FE-CB5C698EC3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471" y="651552"/>
            <a:ext cx="812800" cy="812800"/>
          </a:xfrm>
          <a:prstGeom prst="rect">
            <a:avLst/>
          </a:prstGeom>
        </p:spPr>
      </p:pic>
    </p:spTree>
    <p:extLst>
      <p:ext uri="{BB962C8B-B14F-4D97-AF65-F5344CB8AC3E}">
        <p14:creationId xmlns:p14="http://schemas.microsoft.com/office/powerpoint/2010/main" val="305096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67482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4.1.4 Criterios de valor actual neto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3595" y="257822"/>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4.1 Criterios de evaluación del proyecto-I </a:t>
            </a:r>
          </a:p>
        </p:txBody>
      </p:sp>
      <p:sp>
        <p:nvSpPr>
          <p:cNvPr id="10" name="Rectangle 9">
            <a:extLst>
              <a:ext uri="{FF2B5EF4-FFF2-40B4-BE49-F238E27FC236}">
                <a16:creationId xmlns:a16="http://schemas.microsoft.com/office/drawing/2014/main" id="{79E66812-0CEA-42E6-B1C4-05555E048E3B}"/>
              </a:ext>
            </a:extLst>
          </p:cNvPr>
          <p:cNvSpPr/>
          <p:nvPr/>
        </p:nvSpPr>
        <p:spPr>
          <a:xfrm>
            <a:off x="887215" y="2354405"/>
            <a:ext cx="7903104"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Un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proyecto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debe</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ser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aceptado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si</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el</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valor</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actual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neto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es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positivo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y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rechazado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si</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es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negativo</a:t>
            </a: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342900"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Para dos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proyectos</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 y B,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acepte</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el</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proyecto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con mayor VAN.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Acepte</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el</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proyecto</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si</a:t>
            </a:r>
            <a:endPar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NPV (A) &gt; NPV (B)</a:t>
            </a:r>
          </a:p>
          <a:p>
            <a:pPr marL="800100" lvl="1" indent="-342900">
              <a:spcAft>
                <a:spcPts val="1200"/>
              </a:spcAft>
              <a:buFont typeface="Arial"/>
              <a:buChar char="•"/>
            </a:pP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Rechaza</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A </a:t>
            </a:r>
            <a:r>
              <a:rPr lang="en-ZA" sz="2000" dirty="0" err="1">
                <a:solidFill>
                  <a:srgbClr val="000000"/>
                </a:solidFill>
                <a:latin typeface="Arial" panose="020B0604020202020204" pitchFamily="34" charset="0"/>
                <a:ea typeface="Open Sans" panose="020B0606030504020204" pitchFamily="34" charset="0"/>
                <a:cs typeface="Arial" panose="020B0604020202020204" pitchFamily="34" charset="0"/>
              </a:rPr>
              <a:t>si</a:t>
            </a: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 VAN (A) &lt; VAN (B),</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Si VAN (A) = VAN (B), sea neutral</a:t>
            </a:r>
          </a:p>
        </p:txBody>
      </p:sp>
      <p:sp>
        <p:nvSpPr>
          <p:cNvPr id="11" name="Oval 10">
            <a:extLst>
              <a:ext uri="{FF2B5EF4-FFF2-40B4-BE49-F238E27FC236}">
                <a16:creationId xmlns:a16="http://schemas.microsoft.com/office/drawing/2014/main" id="{18AB0DED-929D-9345-A19E-10AAFD129F8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6.mp3" descr="Track5_Lecture4_Slide6.mp3">
            <a:hlinkClick r:id="" action="ppaction://media"/>
            <a:extLst>
              <a:ext uri="{FF2B5EF4-FFF2-40B4-BE49-F238E27FC236}">
                <a16:creationId xmlns:a16="http://schemas.microsoft.com/office/drawing/2014/main" id="{21DA52C9-3D8D-DC4D-BCF2-17B0B4A56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72246"/>
            <a:ext cx="812800" cy="812800"/>
          </a:xfrm>
          <a:prstGeom prst="rect">
            <a:avLst/>
          </a:prstGeom>
        </p:spPr>
      </p:pic>
    </p:spTree>
    <p:extLst>
      <p:ext uri="{BB962C8B-B14F-4D97-AF65-F5344CB8AC3E}">
        <p14:creationId xmlns:p14="http://schemas.microsoft.com/office/powerpoint/2010/main" val="31381025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4.1.5 VAN de los proyectos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4.1 Criterios de evaluación del proyecto-I </a:t>
            </a:r>
          </a:p>
        </p:txBody>
      </p:sp>
      <p:pic>
        <p:nvPicPr>
          <p:cNvPr id="2" name="Picture 2" descr="Table&#10;&#10;Description automatically generated">
            <a:extLst>
              <a:ext uri="{FF2B5EF4-FFF2-40B4-BE49-F238E27FC236}">
                <a16:creationId xmlns:a16="http://schemas.microsoft.com/office/drawing/2014/main" id="{AC89F31B-0B5D-4403-A6D3-43A17B570F9F}"/>
              </a:ext>
            </a:extLst>
          </p:cNvPr>
          <p:cNvPicPr>
            <a:picLocks noChangeAspect="1"/>
          </p:cNvPicPr>
          <p:nvPr/>
        </p:nvPicPr>
        <p:blipFill>
          <a:blip r:embed="rId6"/>
          <a:stretch>
            <a:fillRect/>
          </a:stretch>
        </p:blipFill>
        <p:spPr>
          <a:xfrm>
            <a:off x="1600200" y="2291557"/>
            <a:ext cx="7543800" cy="3341685"/>
          </a:xfrm>
          <a:prstGeom prst="rect">
            <a:avLst/>
          </a:prstGeom>
        </p:spPr>
      </p:pic>
      <p:sp>
        <p:nvSpPr>
          <p:cNvPr id="7" name="Oval 6">
            <a:extLst>
              <a:ext uri="{FF2B5EF4-FFF2-40B4-BE49-F238E27FC236}">
                <a16:creationId xmlns:a16="http://schemas.microsoft.com/office/drawing/2014/main" id="{881D7E9E-96EE-F049-A1AE-7CC1830183D3}"/>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7.mp3" descr="Track5_Lecture4_Slide7.mp3">
            <a:hlinkClick r:id="" action="ppaction://media"/>
            <a:extLst>
              <a:ext uri="{FF2B5EF4-FFF2-40B4-BE49-F238E27FC236}">
                <a16:creationId xmlns:a16="http://schemas.microsoft.com/office/drawing/2014/main" id="{157F106F-D29B-3E43-B895-28228A09FF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42781263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4.2.1 VAN con diferentes tipos de descuento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4.2 Criterios de evaluación del proyecto-II</a:t>
            </a:r>
          </a:p>
        </p:txBody>
      </p:sp>
      <p:pic>
        <p:nvPicPr>
          <p:cNvPr id="2" name="Picture 2" descr="Chart, line chart&#10;&#10;Description automatically generated">
            <a:extLst>
              <a:ext uri="{FF2B5EF4-FFF2-40B4-BE49-F238E27FC236}">
                <a16:creationId xmlns:a16="http://schemas.microsoft.com/office/drawing/2014/main" id="{7F12C23E-6F14-4387-B1EB-C906825ACBB7}"/>
              </a:ext>
            </a:extLst>
          </p:cNvPr>
          <p:cNvPicPr>
            <a:picLocks noChangeAspect="1"/>
          </p:cNvPicPr>
          <p:nvPr/>
        </p:nvPicPr>
        <p:blipFill>
          <a:blip r:embed="rId6"/>
          <a:stretch>
            <a:fillRect/>
          </a:stretch>
        </p:blipFill>
        <p:spPr>
          <a:xfrm>
            <a:off x="2654300" y="2065439"/>
            <a:ext cx="6159500" cy="4009822"/>
          </a:xfrm>
          <a:prstGeom prst="rect">
            <a:avLst/>
          </a:prstGeom>
        </p:spPr>
      </p:pic>
      <p:sp>
        <p:nvSpPr>
          <p:cNvPr id="7" name="Oval 6">
            <a:extLst>
              <a:ext uri="{FF2B5EF4-FFF2-40B4-BE49-F238E27FC236}">
                <a16:creationId xmlns:a16="http://schemas.microsoft.com/office/drawing/2014/main" id="{8F9E29FA-CFD3-B84B-A00A-29EA0F52A646}"/>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8.mp3" descr="Track5_Lecture4_Slide8.mp3">
            <a:hlinkClick r:id="" action="ppaction://media"/>
            <a:extLst>
              <a:ext uri="{FF2B5EF4-FFF2-40B4-BE49-F238E27FC236}">
                <a16:creationId xmlns:a16="http://schemas.microsoft.com/office/drawing/2014/main" id="{D6916E24-6FC8-B643-AB4A-C0CB0ECCC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1469" y="651724"/>
            <a:ext cx="812800" cy="812800"/>
          </a:xfrm>
          <a:prstGeom prst="rect">
            <a:avLst/>
          </a:prstGeom>
        </p:spPr>
      </p:pic>
    </p:spTree>
    <p:extLst>
      <p:ext uri="{BB962C8B-B14F-4D97-AF65-F5344CB8AC3E}">
        <p14:creationId xmlns:p14="http://schemas.microsoft.com/office/powerpoint/2010/main" val="5629533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88654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Inconvenientes del VAN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29977" y="362268"/>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Criterios de evaluación del proyecto-II</a:t>
            </a:r>
          </a:p>
        </p:txBody>
      </p:sp>
      <p:sp>
        <p:nvSpPr>
          <p:cNvPr id="3" name="Rectangle 2">
            <a:extLst>
              <a:ext uri="{FF2B5EF4-FFF2-40B4-BE49-F238E27FC236}">
                <a16:creationId xmlns:a16="http://schemas.microsoft.com/office/drawing/2014/main" id="{EC488B47-500E-4D1B-BB86-C2700CB61FBB}"/>
              </a:ext>
            </a:extLst>
          </p:cNvPr>
          <p:cNvSpPr/>
          <p:nvPr/>
        </p:nvSpPr>
        <p:spPr>
          <a:xfrm>
            <a:off x="887215" y="2777845"/>
            <a:ext cx="6217920" cy="4001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Elección</a:t>
            </a:r>
            <a:r>
              <a:rPr lang="en-ZA" sz="2000" dirty="0">
                <a:solidFill>
                  <a:srgbClr val="000000"/>
                </a:solidFill>
                <a:latin typeface="Open Sans"/>
                <a:ea typeface="Open Sans" panose="020B0606030504020204" pitchFamily="34" charset="0"/>
                <a:cs typeface="Open Sans" panose="020B0606030504020204" pitchFamily="34" charset="0"/>
              </a:rPr>
              <a:t> del </a:t>
            </a:r>
            <a:r>
              <a:rPr lang="en-ZA" sz="2000" dirty="0" err="1">
                <a:solidFill>
                  <a:srgbClr val="000000"/>
                </a:solidFill>
                <a:latin typeface="Open Sans"/>
                <a:ea typeface="Open Sans" panose="020B0606030504020204" pitchFamily="34" charset="0"/>
                <a:cs typeface="Open Sans" panose="020B0606030504020204" pitchFamily="34" charset="0"/>
              </a:rPr>
              <a:t>tipo</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descuento</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38495DC-BBEF-5946-9E5C-B9CF91375B48}"/>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9.mp3" descr="Track5_Lecture4_Slide9.mp3">
            <a:hlinkClick r:id="" action="ppaction://media"/>
            <a:extLst>
              <a:ext uri="{FF2B5EF4-FFF2-40B4-BE49-F238E27FC236}">
                <a16:creationId xmlns:a16="http://schemas.microsoft.com/office/drawing/2014/main" id="{90ED25B6-9ECD-004B-BCD7-EDC011095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469" y="647594"/>
            <a:ext cx="812800" cy="812800"/>
          </a:xfrm>
          <a:prstGeom prst="rect">
            <a:avLst/>
          </a:prstGeom>
        </p:spPr>
      </p:pic>
    </p:spTree>
    <p:extLst>
      <p:ext uri="{BB962C8B-B14F-4D97-AF65-F5344CB8AC3E}">
        <p14:creationId xmlns:p14="http://schemas.microsoft.com/office/powerpoint/2010/main" val="193963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948054-04FD-437A-A58F-F784E27866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TotalTime>
  <Words>4857</Words>
  <Application>Microsoft Office PowerPoint</Application>
  <PresentationFormat>Panorámica</PresentationFormat>
  <Paragraphs>284</Paragraphs>
  <Slides>23</Slides>
  <Notes>23</Notes>
  <HiddenSlides>0</HiddenSlides>
  <MMClips>22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Calibri Light</vt:lpstr>
      <vt:lpstr>Open Sans</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docId:8020080F57A11824509FBAE50E32A609</cp:keywords>
  <cp:lastModifiedBy>Yoselyn Seas</cp:lastModifiedBy>
  <cp:revision>531</cp:revision>
  <dcterms:created xsi:type="dcterms:W3CDTF">2021-02-10T16:48:02Z</dcterms:created>
  <dcterms:modified xsi:type="dcterms:W3CDTF">2022-10-26T22:23:48Z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