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sldIdLst>
    <p:sldId id="4233" r:id="rId5"/>
    <p:sldId id="4299" r:id="rId6"/>
    <p:sldId id="4277" r:id="rId7"/>
    <p:sldId id="4303" r:id="rId8"/>
    <p:sldId id="4245" r:id="rId9"/>
    <p:sldId id="4246" r:id="rId10"/>
    <p:sldId id="4250" r:id="rId11"/>
    <p:sldId id="4253" r:id="rId12"/>
    <p:sldId id="4254" r:id="rId13"/>
    <p:sldId id="4255" r:id="rId14"/>
    <p:sldId id="4256" r:id="rId15"/>
    <p:sldId id="4251" r:id="rId16"/>
    <p:sldId id="4302" r:id="rId17"/>
    <p:sldId id="4322" r:id="rId18"/>
    <p:sldId id="4327" r:id="rId19"/>
    <p:sldId id="4329" r:id="rId20"/>
    <p:sldId id="4301" r:id="rId21"/>
    <p:sldId id="4311" r:id="rId22"/>
    <p:sldId id="4316" r:id="rId23"/>
    <p:sldId id="4319" r:id="rId24"/>
    <p:sldId id="4321" r:id="rId25"/>
    <p:sldId id="4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69"/>
    <a:srgbClr val="68C7FD"/>
    <a:srgbClr val="DEE9F5"/>
    <a:srgbClr val="FFFFF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F2E901-AEC9-47DC-8D75-CF5F1D9A4257}" v="76" dt="2026-01-30T18:31:23.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63" autoAdjust="0"/>
    <p:restoredTop sz="91317" autoAdjust="0"/>
  </p:normalViewPr>
  <p:slideViewPr>
    <p:cSldViewPr snapToGrid="0">
      <p:cViewPr varScale="1">
        <p:scale>
          <a:sx n="59" d="100"/>
          <a:sy n="59"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3529-BACD-4D54-ACAF-03C480657CFA}" type="datetimeFigureOut">
              <a:rPr lang="en-GB" smtClean="0"/>
              <a:t>22/02/2026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46DD-E4FE-4975-A0AB-47371C3CCD81}" type="slidenum">
              <a:rPr lang="en-GB" smtClean="0"/>
              <a:t>‹#›</a:t>
            </a:fld>
            <a:endParaRPr lang="en-GB"/>
          </a:p>
        </p:txBody>
      </p:sp>
    </p:spTree>
    <p:extLst>
      <p:ext uri="{BB962C8B-B14F-4D97-AF65-F5344CB8AC3E}">
        <p14:creationId xmlns:p14="http://schemas.microsoft.com/office/powerpoint/2010/main" val="328148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Success to successful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546DD-E4FE-4975-A0AB-47371C3CCD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50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CE3BF-F668-3A2D-3805-B6D4B282E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CAB50-EDA3-4CC5-124F-371C73668D2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71EF7B4-33F5-0663-F1DA-62F43C0FB1A2}"/>
              </a:ext>
            </a:extLst>
          </p:cNvPr>
          <p:cNvSpPr>
            <a:spLocks noGrp="1"/>
          </p:cNvSpPr>
          <p:nvPr>
            <p:ph type="body" idx="1"/>
          </p:nvPr>
        </p:nvSpPr>
        <p:spPr/>
        <p:txBody>
          <a:bodyPr/>
          <a:lstStyle/>
          <a:p>
            <a:r>
              <a:rPr lang="en-GB" dirty="0"/>
              <a:t>Fixes that fail:</a:t>
            </a:r>
            <a:r>
              <a:rPr lang="zh-CN" altLang="en-US" dirty="0"/>
              <a:t> </a:t>
            </a:r>
            <a:r>
              <a:rPr lang="en-GB" altLang="zh-CN" dirty="0"/>
              <a:t>If the policy is not properly implemented, it might create unintentional consequences</a:t>
            </a:r>
            <a:endParaRPr lang="en-GB" dirty="0"/>
          </a:p>
        </p:txBody>
      </p:sp>
      <p:sp>
        <p:nvSpPr>
          <p:cNvPr id="4" name="Slide Number Placeholder 3">
            <a:extLst>
              <a:ext uri="{FF2B5EF4-FFF2-40B4-BE49-F238E27FC236}">
                <a16:creationId xmlns:a16="http://schemas.microsoft.com/office/drawing/2014/main" id="{A22FF8A0-55EF-04D3-3D71-727C5FBE45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546DD-E4FE-4975-A0AB-47371C3CCD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2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F29C-BECE-390A-D8CA-FA236B473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B4586-8E6C-D7ED-A2C3-D8197CE8B41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B1C4272-ABC5-8DB6-5D84-3D29060375C8}"/>
              </a:ext>
            </a:extLst>
          </p:cNvPr>
          <p:cNvSpPr>
            <a:spLocks noGrp="1"/>
          </p:cNvSpPr>
          <p:nvPr>
            <p:ph type="body" idx="1"/>
          </p:nvPr>
        </p:nvSpPr>
        <p:spPr/>
        <p:txBody>
          <a:bodyPr/>
          <a:lstStyle/>
          <a:p>
            <a:r>
              <a:rPr lang="en-GB" dirty="0"/>
              <a:t>Limits to success</a:t>
            </a:r>
          </a:p>
        </p:txBody>
      </p:sp>
      <p:sp>
        <p:nvSpPr>
          <p:cNvPr id="4" name="Slide Number Placeholder 3">
            <a:extLst>
              <a:ext uri="{FF2B5EF4-FFF2-40B4-BE49-F238E27FC236}">
                <a16:creationId xmlns:a16="http://schemas.microsoft.com/office/drawing/2014/main" id="{2BCA47B1-1347-B829-979C-8718A7EEA8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546DD-E4FE-4975-A0AB-47371C3CCD8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215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1B8CBC8D-E81F-4353-BDF8-72DBCD740888}"/>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7E2FA8CC-04D8-25F5-14FA-4C5A28621E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44E38A8B-A422-5A84-1142-AA95681672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179331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29B02B1-DE43-DE29-669D-086F26CE7071}"/>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B55A9C80-2E23-7071-B92D-3FA04C590B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7A4846DF-5B58-2893-4EA6-7A60546A541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293186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26FD6399-BFEA-76BB-93EC-AD3FF5166076}"/>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23D7D69E-080D-CD75-4880-8FAE0778AE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A6D6C948-4201-3F1A-8C72-D0734262AE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GB" dirty="0"/>
              <a:t>A reinforcing growth taken over by a balancing effect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L</a:t>
            </a:r>
            <a:r>
              <a:rPr lang="en-GB" sz="1200" dirty="0">
                <a:effectLst/>
                <a:latin typeface="Calibri" panose="020F0502020204030204" pitchFamily="34" charset="0"/>
                <a:ea typeface="Calibri" panose="020F0502020204030204" pitchFamily="34" charset="0"/>
                <a:cs typeface="Times New Roman" panose="02020603050405020304" pitchFamily="18" charset="0"/>
              </a:rPr>
              <a:t>imit of</a:t>
            </a:r>
            <a:endParaRPr lang="en-GB" dirty="0"/>
          </a:p>
        </p:txBody>
      </p:sp>
    </p:spTree>
    <p:extLst>
      <p:ext uri="{BB962C8B-B14F-4D97-AF65-F5344CB8AC3E}">
        <p14:creationId xmlns:p14="http://schemas.microsoft.com/office/powerpoint/2010/main" val="107630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CEB8A0B5-7B43-B3E5-7553-D1B1D14FDF5F}"/>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CDFAA574-E4AB-6B89-E9C1-321D624F4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764300FF-04E0-299C-4E2B-487214279DB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388416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0BF88223-559D-35CA-3850-00DB1740F592}"/>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13797998-2BE6-745B-0B8E-E9F8972A06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CE9DF1C1-2209-E275-532F-C13521D18D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167248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D2EE861F-AF59-616C-AF72-041763638538}"/>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D73F5C82-EBEE-91F1-CA24-D9C9D8ECD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6D801502-9518-AF8B-0E23-509F3984F5F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2040828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69799C4-1A71-3E9C-3D8D-9CD2B0702677}"/>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B65B7239-6947-8D23-E307-E489DEADC2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73FF5F53-02B1-9785-E911-D58AF64303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defTabSz="914400" rtl="0" eaLnBrk="1" fontAlgn="auto" latinLnBrk="0" hangingPunct="1">
              <a:lnSpc>
                <a:spcPct val="100000"/>
              </a:lnSpc>
              <a:spcBef>
                <a:spcPts val="0"/>
              </a:spcBef>
              <a:spcAft>
                <a:spcPts val="0"/>
              </a:spcAft>
              <a:buClrTx/>
              <a:buSzPts val="1100"/>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can have indirect impact on pace and capacity to transition. </a:t>
            </a:r>
          </a:p>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329782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F82A0716-7955-526D-ABF8-DE8DFFC5421D}"/>
            </a:ext>
          </a:extLst>
        </p:cNvPr>
        <p:cNvGrpSpPr/>
        <p:nvPr/>
      </p:nvGrpSpPr>
      <p:grpSpPr>
        <a:xfrm>
          <a:off x="0" y="0"/>
          <a:ext cx="0" cy="0"/>
          <a:chOff x="0" y="0"/>
          <a:chExt cx="0" cy="0"/>
        </a:xfrm>
      </p:grpSpPr>
      <p:sp>
        <p:nvSpPr>
          <p:cNvPr id="160" name="Google Shape;160;p3:notes">
            <a:extLst>
              <a:ext uri="{FF2B5EF4-FFF2-40B4-BE49-F238E27FC236}">
                <a16:creationId xmlns:a16="http://schemas.microsoft.com/office/drawing/2014/main" id="{94B6CB20-3537-7882-9653-3B2D4D1A6F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
        <p:nvSpPr>
          <p:cNvPr id="161" name="Google Shape;161;p3:notes">
            <a:extLst>
              <a:ext uri="{FF2B5EF4-FFF2-40B4-BE49-F238E27FC236}">
                <a16:creationId xmlns:a16="http://schemas.microsoft.com/office/drawing/2014/main" id="{83227EE6-BEF4-D0BD-AC41-3B5482208B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Arial" panose="020B0604020202020204" pitchFamily="34" charset="0"/>
              </a:rPr>
              <a:t>The system’s carrying capacity (ability to regenerate) is exceeded </a:t>
            </a:r>
            <a:endParaRPr lang="en-GB"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Arial" panose="020B0604020202020204" pitchFamily="34" charset="0"/>
              </a:rPr>
              <a:t>e.g</a:t>
            </a:r>
            <a:r>
              <a:rPr lang="en-GB" dirty="0">
                <a:latin typeface="Arial" panose="020B0604020202020204" pitchFamily="34" charset="0"/>
                <a:ea typeface="Calibri" panose="020F0502020204030204" pitchFamily="34" charset="0"/>
                <a:cs typeface="Arial" panose="020B0604020202020204" pitchFamily="34" charset="0"/>
              </a:rPr>
              <a:t>. </a:t>
            </a:r>
            <a:r>
              <a:rPr lang="en-GB" dirty="0">
                <a:effectLst/>
                <a:latin typeface="Arial" panose="020B0604020202020204" pitchFamily="34" charset="0"/>
                <a:ea typeface="Calibri" panose="020F0502020204030204" pitchFamily="34" charset="0"/>
                <a:cs typeface="Arial" panose="020B0604020202020204" pitchFamily="34" charset="0"/>
              </a:rPr>
              <a:t>overfishing, deforestation, plastic pollution).</a:t>
            </a:r>
          </a:p>
          <a:p>
            <a:pPr marL="228600" lvl="0" indent="0" algn="l" rtl="0">
              <a:lnSpc>
                <a:spcPct val="100000"/>
              </a:lnSpc>
              <a:spcBef>
                <a:spcPts val="0"/>
              </a:spcBef>
              <a:spcAft>
                <a:spcPts val="0"/>
              </a:spcAft>
              <a:buSzPts val="1100"/>
              <a:buFontTx/>
              <a:buNone/>
            </a:pPr>
            <a:endParaRPr lang="en-GB" dirty="0"/>
          </a:p>
        </p:txBody>
      </p:sp>
    </p:spTree>
    <p:extLst>
      <p:ext uri="{BB962C8B-B14F-4D97-AF65-F5344CB8AC3E}">
        <p14:creationId xmlns:p14="http://schemas.microsoft.com/office/powerpoint/2010/main" val="396359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85954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rgbClr val="012069"/>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7802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4_Title and Content">
    <p:spTree>
      <p:nvGrpSpPr>
        <p:cNvPr id="1" name="Shape 76"/>
        <p:cNvGrpSpPr/>
        <p:nvPr/>
      </p:nvGrpSpPr>
      <p:grpSpPr>
        <a:xfrm>
          <a:off x="0" y="0"/>
          <a:ext cx="0" cy="0"/>
          <a:chOff x="0" y="0"/>
          <a:chExt cx="0" cy="0"/>
        </a:xfrm>
      </p:grpSpPr>
      <p:sp>
        <p:nvSpPr>
          <p:cNvPr id="77" name="Google Shape;77;p2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8" name="Google Shape;78;p23"/>
          <p:cNvSpPr txBox="1">
            <a:spLocks noGrp="1"/>
          </p:cNvSpPr>
          <p:nvPr>
            <p:ph type="body" idx="1"/>
          </p:nvPr>
        </p:nvSpPr>
        <p:spPr>
          <a:xfrm>
            <a:off x="605264" y="1648865"/>
            <a:ext cx="5413248"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9" name="Google Shape;79;p23"/>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23"/>
          <p:cNvSpPr txBox="1">
            <a:spLocks noGrp="1"/>
          </p:cNvSpPr>
          <p:nvPr>
            <p:ph type="body" idx="2"/>
          </p:nvPr>
        </p:nvSpPr>
        <p:spPr>
          <a:xfrm>
            <a:off x="605365" y="2218943"/>
            <a:ext cx="5425440" cy="406303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1" name="Google Shape;81;p23"/>
          <p:cNvSpPr txBox="1">
            <a:spLocks noGrp="1"/>
          </p:cNvSpPr>
          <p:nvPr>
            <p:ph type="body" idx="3"/>
          </p:nvPr>
        </p:nvSpPr>
        <p:spPr>
          <a:xfrm>
            <a:off x="6173491" y="1648866"/>
            <a:ext cx="5425440" cy="46360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86852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82"/>
        <p:cNvGrpSpPr/>
        <p:nvPr/>
      </p:nvGrpSpPr>
      <p:grpSpPr>
        <a:xfrm>
          <a:off x="0" y="0"/>
          <a:ext cx="0" cy="0"/>
          <a:chOff x="0" y="0"/>
          <a:chExt cx="0" cy="0"/>
        </a:xfrm>
      </p:grpSpPr>
      <p:sp>
        <p:nvSpPr>
          <p:cNvPr id="83" name="Google Shape;83;p24"/>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84" name="Google Shape;84;p24"/>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4"/>
          <p:cNvSpPr txBox="1">
            <a:spLocks noGrp="1"/>
          </p:cNvSpPr>
          <p:nvPr>
            <p:ph type="body" idx="1"/>
          </p:nvPr>
        </p:nvSpPr>
        <p:spPr>
          <a:xfrm>
            <a:off x="605364" y="1645919"/>
            <a:ext cx="5425440" cy="4667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6" name="Google Shape;86;p24"/>
          <p:cNvSpPr txBox="1">
            <a:spLocks noGrp="1"/>
          </p:cNvSpPr>
          <p:nvPr>
            <p:ph type="body" idx="2"/>
          </p:nvPr>
        </p:nvSpPr>
        <p:spPr>
          <a:xfrm>
            <a:off x="6161199" y="1645920"/>
            <a:ext cx="5425440" cy="466705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84630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87"/>
        <p:cNvGrpSpPr/>
        <p:nvPr/>
      </p:nvGrpSpPr>
      <p:grpSpPr>
        <a:xfrm>
          <a:off x="0" y="0"/>
          <a:ext cx="0" cy="0"/>
          <a:chOff x="0" y="0"/>
          <a:chExt cx="0" cy="0"/>
        </a:xfrm>
      </p:grpSpPr>
      <p:sp>
        <p:nvSpPr>
          <p:cNvPr id="88" name="Google Shape;88;p25"/>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9" name="Google Shape;89;p25"/>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0" name="Google Shape;90;p2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91" name="Google Shape;91;p25"/>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5"/>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3" name="Google Shape;93;p25"/>
          <p:cNvSpPr txBox="1">
            <a:spLocks noGrp="1"/>
          </p:cNvSpPr>
          <p:nvPr>
            <p:ph type="body" idx="4"/>
          </p:nvPr>
        </p:nvSpPr>
        <p:spPr>
          <a:xfrm>
            <a:off x="605364"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94" name="Google Shape;94;p25"/>
          <p:cNvSpPr txBox="1">
            <a:spLocks noGrp="1"/>
          </p:cNvSpPr>
          <p:nvPr>
            <p:ph type="body" idx="5"/>
          </p:nvPr>
        </p:nvSpPr>
        <p:spPr>
          <a:xfrm>
            <a:off x="6172200"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152204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6"/>
          <p:cNvSpPr txBox="1">
            <a:spLocks noGrp="1"/>
          </p:cNvSpPr>
          <p:nvPr>
            <p:ph type="body" idx="1"/>
          </p:nvPr>
        </p:nvSpPr>
        <p:spPr>
          <a:xfrm>
            <a:off x="605264" y="1648866"/>
            <a:ext cx="10985843" cy="4569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1690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Section Header" userDrawn="1">
  <p:cSld name="2_Section Header">
    <p:spTree>
      <p:nvGrpSpPr>
        <p:cNvPr id="1" name="Shape 99"/>
        <p:cNvGrpSpPr/>
        <p:nvPr/>
      </p:nvGrpSpPr>
      <p:grpSpPr>
        <a:xfrm>
          <a:off x="0" y="0"/>
          <a:ext cx="0" cy="0"/>
          <a:chOff x="0" y="0"/>
          <a:chExt cx="0" cy="0"/>
        </a:xfrm>
      </p:grpSpPr>
      <p:sp>
        <p:nvSpPr>
          <p:cNvPr id="102" name="Google Shape;102;p2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8" name="Google Shape;12;p12">
            <a:extLst>
              <a:ext uri="{FF2B5EF4-FFF2-40B4-BE49-F238E27FC236}">
                <a16:creationId xmlns:a16="http://schemas.microsoft.com/office/drawing/2014/main" id="{D144D60E-856D-FB4E-F3E0-99E7BC53827A}"/>
              </a:ext>
            </a:extLst>
          </p:cNvPr>
          <p:cNvSpPr txBox="1">
            <a:spLocks/>
          </p:cNvSpPr>
          <p:nvPr userDrawn="1"/>
        </p:nvSpPr>
        <p:spPr>
          <a:xfrm>
            <a:off x="11699893" y="6457571"/>
            <a:ext cx="424400" cy="365200"/>
          </a:xfrm>
          <a:prstGeom prst="rect">
            <a:avLst/>
          </a:prstGeom>
          <a:noFill/>
          <a:ln>
            <a:noFill/>
          </a:ln>
        </p:spPr>
        <p:txBody>
          <a:bodyPr spcFirstLastPara="1" wrap="square" lIns="68575" tIns="34275" rIns="68575" bIns="34275" anchor="ctr" anchorCtr="0">
            <a:noAutofit/>
          </a:bodyPr>
          <a:lstStyle>
            <a:defPPr>
              <a:defRPr lang="en-US"/>
            </a:defPPr>
            <a:lvl1pPr marL="0" marR="0" lvl="0"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1pPr>
            <a:lvl2pPr marL="0" marR="0" lvl="1"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2pPr>
            <a:lvl3pPr marL="0" marR="0" lvl="2"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3pPr>
            <a:lvl4pPr marL="0" marR="0" lvl="3"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4pPr>
            <a:lvl5pPr marL="0" marR="0" lvl="4"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5pPr>
            <a:lvl6pPr marL="0" marR="0" lvl="5"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6pPr>
            <a:lvl7pPr marL="0" marR="0" lvl="6"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7pPr>
            <a:lvl8pPr marL="0" marR="0" lvl="7"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8pPr>
            <a:lvl9pPr marL="0" marR="0" lvl="8" indent="0" algn="r" defTabSz="914400" rtl="0" eaLnBrk="1" latinLnBrk="0" hangingPunct="1">
              <a:lnSpc>
                <a:spcPct val="100000"/>
              </a:lnSpc>
              <a:spcBef>
                <a:spcPts val="0"/>
              </a:spcBef>
              <a:spcAft>
                <a:spcPts val="0"/>
              </a:spcAft>
              <a:buClr>
                <a:srgbClr val="000000"/>
              </a:buClr>
              <a:buSzPts val="1100"/>
              <a:buFont typeface="Arial"/>
              <a:buNone/>
              <a:defRPr sz="1467" b="1" i="0" u="none" strike="noStrike" kern="1200"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9" name="Google Shape;13;p12" descr="A picture containing website&#10;&#10;Description automatically generated">
            <a:extLst>
              <a:ext uri="{FF2B5EF4-FFF2-40B4-BE49-F238E27FC236}">
                <a16:creationId xmlns:a16="http://schemas.microsoft.com/office/drawing/2014/main" id="{763BB163-C912-397F-993C-309C21FC727A}"/>
              </a:ext>
            </a:extLst>
          </p:cNvPr>
          <p:cNvPicPr preferRelativeResize="0"/>
          <p:nvPr userDrawn="1"/>
        </p:nvPicPr>
        <p:blipFill rotWithShape="1">
          <a:blip r:embed="rId2">
            <a:alphaModFix/>
          </a:blip>
          <a:srcRect/>
          <a:stretch/>
        </p:blipFill>
        <p:spPr>
          <a:xfrm>
            <a:off x="0" y="1"/>
            <a:ext cx="12192003" cy="6858001"/>
          </a:xfrm>
          <a:prstGeom prst="rect">
            <a:avLst/>
          </a:prstGeom>
          <a:noFill/>
          <a:ln>
            <a:noFill/>
          </a:ln>
        </p:spPr>
      </p:pic>
      <p:sp>
        <p:nvSpPr>
          <p:cNvPr id="10" name="Google Shape;14;p12">
            <a:extLst>
              <a:ext uri="{FF2B5EF4-FFF2-40B4-BE49-F238E27FC236}">
                <a16:creationId xmlns:a16="http://schemas.microsoft.com/office/drawing/2014/main" id="{35324D56-4C2C-5C67-7379-63487D87F187}"/>
              </a:ext>
            </a:extLst>
          </p:cNvPr>
          <p:cNvSpPr txBox="1">
            <a:spLocks noGrp="1"/>
          </p:cNvSpPr>
          <p:nvPr>
            <p:ph type="body" idx="1"/>
          </p:nvPr>
        </p:nvSpPr>
        <p:spPr>
          <a:xfrm>
            <a:off x="8856617" y="5991497"/>
            <a:ext cx="2926080"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3" name="Google Shape;17;p12" descr="A close up of a logo&#10;&#10;Description automatically generated">
            <a:extLst>
              <a:ext uri="{FF2B5EF4-FFF2-40B4-BE49-F238E27FC236}">
                <a16:creationId xmlns:a16="http://schemas.microsoft.com/office/drawing/2014/main" id="{A9189090-9069-3634-6754-83B183EF15DF}"/>
              </a:ext>
            </a:extLst>
          </p:cNvPr>
          <p:cNvPicPr preferRelativeResize="0"/>
          <p:nvPr userDrawn="1"/>
        </p:nvPicPr>
        <p:blipFill rotWithShape="1">
          <a:blip r:embed="rId3">
            <a:alphaModFix/>
          </a:blip>
          <a:srcRect/>
          <a:stretch/>
        </p:blipFill>
        <p:spPr>
          <a:xfrm>
            <a:off x="7326693" y="5792283"/>
            <a:ext cx="922936" cy="749964"/>
          </a:xfrm>
          <a:prstGeom prst="rect">
            <a:avLst/>
          </a:prstGeom>
          <a:solidFill>
            <a:schemeClr val="accent1"/>
          </a:solidFill>
          <a:ln>
            <a:noFill/>
          </a:ln>
        </p:spPr>
      </p:pic>
      <p:sp>
        <p:nvSpPr>
          <p:cNvPr id="14" name="Rectangle 13">
            <a:extLst>
              <a:ext uri="{FF2B5EF4-FFF2-40B4-BE49-F238E27FC236}">
                <a16:creationId xmlns:a16="http://schemas.microsoft.com/office/drawing/2014/main" id="{EADB5B6C-9CFB-C938-DF6D-A0F96A0AEF2F}"/>
              </a:ext>
            </a:extLst>
          </p:cNvPr>
          <p:cNvSpPr/>
          <p:nvPr userDrawn="1"/>
        </p:nvSpPr>
        <p:spPr>
          <a:xfrm>
            <a:off x="0" y="0"/>
            <a:ext cx="8463776" cy="685800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cs typeface="+mn-ea"/>
              <a:sym typeface="+mn-lt"/>
            </a:endParaRPr>
          </a:p>
        </p:txBody>
      </p:sp>
    </p:spTree>
    <p:extLst>
      <p:ext uri="{BB962C8B-B14F-4D97-AF65-F5344CB8AC3E}">
        <p14:creationId xmlns:p14="http://schemas.microsoft.com/office/powerpoint/2010/main" val="3172922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3"/>
        <p:cNvGrpSpPr/>
        <p:nvPr/>
      </p:nvGrpSpPr>
      <p:grpSpPr>
        <a:xfrm>
          <a:off x="0" y="0"/>
          <a:ext cx="0" cy="0"/>
          <a:chOff x="0" y="0"/>
          <a:chExt cx="0" cy="0"/>
        </a:xfrm>
      </p:grpSpPr>
      <p:sp>
        <p:nvSpPr>
          <p:cNvPr id="104" name="Google Shape;104;p28"/>
          <p:cNvSpPr txBox="1">
            <a:spLocks noGrp="1"/>
          </p:cNvSpPr>
          <p:nvPr>
            <p:ph type="body" idx="1"/>
          </p:nvPr>
        </p:nvSpPr>
        <p:spPr>
          <a:xfrm>
            <a:off x="609600" y="2032575"/>
            <a:ext cx="10690000" cy="4201064"/>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105" name="Google Shape;105;p2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06" name="Google Shape;106;p28"/>
          <p:cNvSpPr txBox="1">
            <a:spLocks noGrp="1"/>
          </p:cNvSpPr>
          <p:nvPr>
            <p:ph type="title"/>
          </p:nvPr>
        </p:nvSpPr>
        <p:spPr>
          <a:xfrm>
            <a:off x="609600" y="518477"/>
            <a:ext cx="106900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8"/>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082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9"/>
        <p:cNvGrpSpPr/>
        <p:nvPr/>
      </p:nvGrpSpPr>
      <p:grpSpPr>
        <a:xfrm>
          <a:off x="0" y="0"/>
          <a:ext cx="0" cy="0"/>
          <a:chOff x="0" y="0"/>
          <a:chExt cx="0" cy="0"/>
        </a:xfrm>
      </p:grpSpPr>
      <p:sp>
        <p:nvSpPr>
          <p:cNvPr id="110" name="Google Shape;110;p29"/>
          <p:cNvSpPr txBox="1">
            <a:spLocks noGrp="1"/>
          </p:cNvSpPr>
          <p:nvPr>
            <p:ph type="ctrTitle"/>
          </p:nvPr>
        </p:nvSpPr>
        <p:spPr>
          <a:xfrm>
            <a:off x="609600" y="992767"/>
            <a:ext cx="10692384"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1" name="Google Shape;111;p29"/>
          <p:cNvSpPr txBox="1">
            <a:spLocks noGrp="1"/>
          </p:cNvSpPr>
          <p:nvPr>
            <p:ph type="subTitle" idx="1"/>
          </p:nvPr>
        </p:nvSpPr>
        <p:spPr>
          <a:xfrm>
            <a:off x="609600" y="3849953"/>
            <a:ext cx="10692384"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2" name="Google Shape;112;p2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13" name="Google Shape;113;p29"/>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14" name="Google Shape;114;p29"/>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067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4" name="Google Shape;14;p12"/>
          <p:cNvSpPr txBox="1">
            <a:spLocks noGrp="1"/>
          </p:cNvSpPr>
          <p:nvPr>
            <p:ph type="body" idx="1"/>
          </p:nvPr>
        </p:nvSpPr>
        <p:spPr>
          <a:xfrm>
            <a:off x="8856617" y="5991497"/>
            <a:ext cx="2926080"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5" name="Google Shape;15;p12"/>
          <p:cNvSpPr txBox="1">
            <a:spLocks noGrp="1"/>
          </p:cNvSpPr>
          <p:nvPr>
            <p:ph type="body" idx="2"/>
          </p:nvPr>
        </p:nvSpPr>
        <p:spPr>
          <a:xfrm>
            <a:off x="447040" y="4627155"/>
            <a:ext cx="7802589" cy="1015077"/>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32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6" name="Google Shape;16;p12"/>
          <p:cNvSpPr txBox="1">
            <a:spLocks noGrp="1"/>
          </p:cNvSpPr>
          <p:nvPr>
            <p:ph type="body" idx="3"/>
          </p:nvPr>
        </p:nvSpPr>
        <p:spPr>
          <a:xfrm>
            <a:off x="447041" y="5792283"/>
            <a:ext cx="6580777"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b="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24901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85954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rgbClr val="012069"/>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87459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21" name="Google Shape;21;p13"/>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22" name="Google Shape;22;p13"/>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40687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29"/>
        <p:cNvGrpSpPr/>
        <p:nvPr/>
      </p:nvGrpSpPr>
      <p:grpSpPr>
        <a:xfrm>
          <a:off x="0" y="0"/>
          <a:ext cx="0" cy="0"/>
          <a:chOff x="0" y="0"/>
          <a:chExt cx="0" cy="0"/>
        </a:xfrm>
      </p:grpSpPr>
      <p:pic>
        <p:nvPicPr>
          <p:cNvPr id="30" name="Google Shape;30;p15"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1" name="Google Shape;31;p15"/>
          <p:cNvSpPr txBox="1">
            <a:spLocks noGrp="1"/>
          </p:cNvSpPr>
          <p:nvPr>
            <p:ph type="title"/>
          </p:nvPr>
        </p:nvSpPr>
        <p:spPr>
          <a:xfrm>
            <a:off x="609600" y="3325091"/>
            <a:ext cx="6270400" cy="273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4400"/>
              <a:buFont typeface="Open Sans"/>
              <a:buNone/>
              <a:defRPr sz="5867" b="0" i="0">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54868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16"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5" name="Google Shape;35;p1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36" name="Google Shape;36;p16"/>
          <p:cNvSpPr txBox="1">
            <a:spLocks noGrp="1"/>
          </p:cNvSpPr>
          <p:nvPr>
            <p:ph type="title"/>
          </p:nvPr>
        </p:nvSpPr>
        <p:spPr>
          <a:xfrm>
            <a:off x="605265" y="188671"/>
            <a:ext cx="4799856"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16"/>
          <p:cNvSpPr txBox="1">
            <a:spLocks noGrp="1"/>
          </p:cNvSpPr>
          <p:nvPr>
            <p:ph type="body" idx="1"/>
          </p:nvPr>
        </p:nvSpPr>
        <p:spPr>
          <a:xfrm>
            <a:off x="605264" y="1645920"/>
            <a:ext cx="4799856" cy="40741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1369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1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1" name="Google Shape;41;p17"/>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2" name="Google Shape;42;p17"/>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17"/>
          <p:cNvSpPr txBox="1">
            <a:spLocks noGrp="1"/>
          </p:cNvSpPr>
          <p:nvPr>
            <p:ph type="body" idx="3"/>
          </p:nvPr>
        </p:nvSpPr>
        <p:spPr>
          <a:xfrm>
            <a:off x="605365" y="1645920"/>
            <a:ext cx="10984992"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76747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sp>
        <p:nvSpPr>
          <p:cNvPr id="45" name="Google Shape;45;p1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6" name="Google Shape;46;p18"/>
          <p:cNvSpPr txBox="1">
            <a:spLocks noGrp="1"/>
          </p:cNvSpPr>
          <p:nvPr>
            <p:ph type="body" idx="1"/>
          </p:nvPr>
        </p:nvSpPr>
        <p:spPr>
          <a:xfrm>
            <a:off x="605264" y="1648865"/>
            <a:ext cx="54254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 name="Google Shape;47;p18"/>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18"/>
          <p:cNvSpPr txBox="1">
            <a:spLocks noGrp="1"/>
          </p:cNvSpPr>
          <p:nvPr>
            <p:ph type="body" idx="2"/>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9" name="Google Shape;49;p18"/>
          <p:cNvSpPr txBox="1">
            <a:spLocks noGrp="1"/>
          </p:cNvSpPr>
          <p:nvPr>
            <p:ph type="body" idx="3"/>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 name="Google Shape;50;p18"/>
          <p:cNvSpPr txBox="1">
            <a:spLocks noGrp="1"/>
          </p:cNvSpPr>
          <p:nvPr>
            <p:ph type="body" idx="4"/>
          </p:nvPr>
        </p:nvSpPr>
        <p:spPr>
          <a:xfrm>
            <a:off x="605365" y="2218944"/>
            <a:ext cx="5425440" cy="342571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1" name="Google Shape;51;p18"/>
          <p:cNvSpPr txBox="1">
            <a:spLocks noGrp="1"/>
          </p:cNvSpPr>
          <p:nvPr>
            <p:ph type="body" idx="5"/>
          </p:nvPr>
        </p:nvSpPr>
        <p:spPr>
          <a:xfrm>
            <a:off x="6161195" y="1645680"/>
            <a:ext cx="5425440"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428965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54" name="Google Shape;54;p19"/>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19"/>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6" name="Google Shape;56;p19"/>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7" name="Google Shape;57;p19"/>
          <p:cNvSpPr txBox="1">
            <a:spLocks noGrp="1"/>
          </p:cNvSpPr>
          <p:nvPr>
            <p:ph type="body" idx="3"/>
          </p:nvPr>
        </p:nvSpPr>
        <p:spPr>
          <a:xfrm>
            <a:off x="605364"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8" name="Google Shape;58;p19"/>
          <p:cNvSpPr txBox="1">
            <a:spLocks noGrp="1"/>
          </p:cNvSpPr>
          <p:nvPr>
            <p:ph type="body" idx="4"/>
          </p:nvPr>
        </p:nvSpPr>
        <p:spPr>
          <a:xfrm>
            <a:off x="6161199"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11955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20"/>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1" name="Google Shape;61;p20"/>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2" name="Google Shape;62;p20"/>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63" name="Google Shape;63;p20"/>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0"/>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20"/>
          <p:cNvSpPr txBox="1">
            <a:spLocks noGrp="1"/>
          </p:cNvSpPr>
          <p:nvPr>
            <p:ph type="body" idx="4"/>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6" name="Google Shape;66;p20"/>
          <p:cNvSpPr txBox="1">
            <a:spLocks noGrp="1"/>
          </p:cNvSpPr>
          <p:nvPr>
            <p:ph type="body" idx="5"/>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7" name="Google Shape;67;p20"/>
          <p:cNvSpPr txBox="1">
            <a:spLocks noGrp="1"/>
          </p:cNvSpPr>
          <p:nvPr>
            <p:ph type="body" idx="6"/>
          </p:nvPr>
        </p:nvSpPr>
        <p:spPr>
          <a:xfrm>
            <a:off x="605364"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68" name="Google Shape;68;p20"/>
          <p:cNvSpPr txBox="1">
            <a:spLocks noGrp="1"/>
          </p:cNvSpPr>
          <p:nvPr>
            <p:ph type="body" idx="7"/>
          </p:nvPr>
        </p:nvSpPr>
        <p:spPr>
          <a:xfrm>
            <a:off x="6172200"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5334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53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2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5" name="Google Shape;75;p22"/>
          <p:cNvSpPr txBox="1">
            <a:spLocks noGrp="1"/>
          </p:cNvSpPr>
          <p:nvPr>
            <p:ph type="body" idx="1"/>
          </p:nvPr>
        </p:nvSpPr>
        <p:spPr>
          <a:xfrm>
            <a:off x="605365" y="1645920"/>
            <a:ext cx="10984992" cy="461539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05559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descr="Graphical user interface, text&#10;&#10;Description automatically generated"/>
          <p:cNvPicPr preferRelativeResize="0"/>
          <p:nvPr/>
        </p:nvPicPr>
        <p:blipFill rotWithShape="1">
          <a:blip r:embed="rId21">
            <a:alphaModFix/>
          </a:blip>
          <a:srcRect/>
          <a:stretch/>
        </p:blipFill>
        <p:spPr>
          <a:xfrm>
            <a:off x="0" y="1"/>
            <a:ext cx="12192003" cy="6858001"/>
          </a:xfrm>
          <a:prstGeom prst="rect">
            <a:avLst/>
          </a:prstGeom>
          <a:noFill/>
          <a:ln>
            <a:noFill/>
          </a:ln>
        </p:spPr>
      </p:pic>
      <p:sp>
        <p:nvSpPr>
          <p:cNvPr id="7" name="Google Shape;7;p11"/>
          <p:cNvSpPr txBox="1">
            <a:spLocks noGrp="1"/>
          </p:cNvSpPr>
          <p:nvPr>
            <p:ph type="title"/>
          </p:nvPr>
        </p:nvSpPr>
        <p:spPr>
          <a:xfrm>
            <a:off x="663880" y="681037"/>
            <a:ext cx="106900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1"/>
          <p:cNvSpPr txBox="1">
            <a:spLocks noGrp="1"/>
          </p:cNvSpPr>
          <p:nvPr>
            <p:ph type="body" idx="1"/>
          </p:nvPr>
        </p:nvSpPr>
        <p:spPr>
          <a:xfrm>
            <a:off x="663880" y="2558971"/>
            <a:ext cx="10690000" cy="3722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500"/>
              <a:buFont typeface="Open Sans SemiBold"/>
              <a:buNone/>
              <a:defRPr sz="1500" b="1" i="0" u="none" strike="noStrike" cap="none">
                <a:solidFill>
                  <a:schemeClr val="dk1"/>
                </a:solidFill>
                <a:latin typeface="Open Sans SemiBold"/>
                <a:ea typeface="Open Sans SemiBold"/>
                <a:cs typeface="Open Sans SemiBold"/>
                <a:sym typeface="Open Sans SemiBold"/>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10" name="Google Shape;10;p11" descr="Graphical user interface, text&#10;&#10;Description automatically generated"/>
          <p:cNvPicPr preferRelativeResize="0"/>
          <p:nvPr/>
        </p:nvPicPr>
        <p:blipFill rotWithShape="1">
          <a:blip r:embed="rId21">
            <a:alphaModFix/>
          </a:blip>
          <a:srcRect/>
          <a:stretch/>
        </p:blipFill>
        <p:spPr>
          <a:xfrm>
            <a:off x="0" y="1"/>
            <a:ext cx="12192003" cy="6858001"/>
          </a:xfrm>
          <a:prstGeom prst="rect">
            <a:avLst/>
          </a:prstGeom>
          <a:noFill/>
          <a:ln>
            <a:noFill/>
          </a:ln>
        </p:spPr>
      </p:pic>
    </p:spTree>
    <p:extLst>
      <p:ext uri="{BB962C8B-B14F-4D97-AF65-F5344CB8AC3E}">
        <p14:creationId xmlns:p14="http://schemas.microsoft.com/office/powerpoint/2010/main" val="4135663102"/>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4" r:id="rId17"/>
    <p:sldLayoutId id="2147483683" r:id="rId18"/>
    <p:sldLayoutId id="2147483685"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urveeconomics.org/wp-content/uploads/2025/04/Systems-archetypes-brief.pdf"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s://www.scurveeconomics.org/wp-content/uploads/2025/04/Systems-archetypes-brief.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curveeconomics.org/wp-content/uploads/2025/04/Systems-archetypes-brief.pdf" TargetMode="Externa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7" name="Google Shape;121;p1">
            <a:extLst>
              <a:ext uri="{FF2B5EF4-FFF2-40B4-BE49-F238E27FC236}">
                <a16:creationId xmlns:a16="http://schemas.microsoft.com/office/drawing/2014/main" id="{9B214736-42D0-4F53-7F7C-908242A00FFE}"/>
              </a:ext>
            </a:extLst>
          </p:cNvPr>
          <p:cNvSpPr txBox="1">
            <a:spLocks/>
          </p:cNvSpPr>
          <p:nvPr/>
        </p:nvSpPr>
        <p:spPr>
          <a:xfrm>
            <a:off x="246525" y="1263521"/>
            <a:ext cx="7802589" cy="622240"/>
          </a:xfrm>
          <a:prstGeom prst="rect">
            <a:avLst/>
          </a:prstGeom>
          <a:noFill/>
          <a:ln>
            <a:noFill/>
          </a:ln>
          <a:effectLst>
            <a:outerShdw blurRad="50800" dist="38100" dir="18900000" algn="bl" rotWithShape="0">
              <a:prstClr val="black">
                <a:alpha val="40000"/>
              </a:prstClr>
            </a:outerShdw>
          </a:effectLst>
        </p:spPr>
        <p:txBody>
          <a:bodyPr spcFirstLastPara="1" vert="horz" wrap="square" lIns="24367" tIns="0" rIns="24367" bIns="0" rtlCol="0" anchor="t" anchorCtr="0">
            <a:normAutofit lnSpcReduction="10000"/>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320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71965" indent="0" algn="ctr"/>
            <a:r>
              <a:rPr lang="en-US" altLang="zh-CN" sz="4400" b="1" dirty="0">
                <a:solidFill>
                  <a:schemeClr val="tx1">
                    <a:lumMod val="75000"/>
                    <a:lumOff val="25000"/>
                  </a:schemeClr>
                </a:solidFill>
                <a:cs typeface="+mn-ea"/>
                <a:sym typeface="+mn-lt"/>
              </a:rPr>
              <a:t>Systems Archetypes</a:t>
            </a:r>
            <a:endParaRPr lang="en-GB" sz="4400" b="1" dirty="0">
              <a:solidFill>
                <a:schemeClr val="tx1">
                  <a:lumMod val="75000"/>
                  <a:lumOff val="25000"/>
                </a:schemeClr>
              </a:solidFill>
              <a:cs typeface="+mn-ea"/>
              <a:sym typeface="+mn-lt"/>
            </a:endParaRPr>
          </a:p>
        </p:txBody>
      </p:sp>
      <p:sp>
        <p:nvSpPr>
          <p:cNvPr id="119" name="Google Shape;119;p1"/>
          <p:cNvSpPr txBox="1">
            <a:spLocks noGrp="1"/>
          </p:cNvSpPr>
          <p:nvPr>
            <p:ph type="sldNum" idx="12"/>
          </p:nvPr>
        </p:nvSpPr>
        <p:spPr>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GB">
                <a:latin typeface="+mn-lt"/>
                <a:ea typeface="+mn-ea"/>
                <a:cs typeface="+mn-ea"/>
                <a:sym typeface="+mn-lt"/>
              </a:rPr>
              <a:pPr/>
              <a:t>1</a:t>
            </a:fld>
            <a:endParaRPr>
              <a:latin typeface="+mn-lt"/>
              <a:ea typeface="+mn-ea"/>
              <a:cs typeface="+mn-ea"/>
              <a:sym typeface="+mn-lt"/>
            </a:endParaRPr>
          </a:p>
        </p:txBody>
      </p:sp>
      <p:sp>
        <p:nvSpPr>
          <p:cNvPr id="8" name="Text Placeholder 3">
            <a:extLst>
              <a:ext uri="{FF2B5EF4-FFF2-40B4-BE49-F238E27FC236}">
                <a16:creationId xmlns:a16="http://schemas.microsoft.com/office/drawing/2014/main" id="{C58592DF-7B7C-28E7-02FB-303C66433C17}"/>
              </a:ext>
            </a:extLst>
          </p:cNvPr>
          <p:cNvSpPr txBox="1">
            <a:spLocks/>
          </p:cNvSpPr>
          <p:nvPr/>
        </p:nvSpPr>
        <p:spPr>
          <a:xfrm>
            <a:off x="447041" y="4699000"/>
            <a:ext cx="7376159" cy="1885763"/>
          </a:xfrm>
          <a:prstGeom prst="rect">
            <a:avLst/>
          </a:prstGeom>
          <a:noFill/>
          <a:ln>
            <a:noFill/>
          </a:ln>
        </p:spPr>
        <p:txBody>
          <a:bodyPr spcFirstLastPara="1" vert="horz" wrap="square" lIns="18275" tIns="0" rIns="18275"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1600" b="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solidFill>
                  <a:schemeClr val="tx1"/>
                </a:solidFill>
                <a:cs typeface="+mn-ea"/>
                <a:sym typeface="+mn-lt"/>
              </a:rPr>
              <a:t>Dr Pu Yang</a:t>
            </a:r>
            <a:r>
              <a:rPr lang="en-GB" sz="1800" dirty="0">
                <a:solidFill>
                  <a:schemeClr val="tx1"/>
                </a:solidFill>
                <a:cs typeface="+mn-ea"/>
                <a:sym typeface="+mn-lt"/>
              </a:rPr>
              <a:t>, UCL Institute of Sustainable Resources</a:t>
            </a:r>
          </a:p>
          <a:p>
            <a:pPr algn="ctr"/>
            <a:r>
              <a:rPr lang="en-GB" sz="1800" b="1" dirty="0">
                <a:solidFill>
                  <a:schemeClr val="tx1"/>
                </a:solidFill>
                <a:cs typeface="+mn-ea"/>
                <a:sym typeface="+mn-lt"/>
              </a:rPr>
              <a:t>Dr Brunilde Verrier</a:t>
            </a:r>
            <a:r>
              <a:rPr lang="en-GB" sz="1800" dirty="0">
                <a:solidFill>
                  <a:schemeClr val="tx1"/>
                </a:solidFill>
                <a:cs typeface="+mn-ea"/>
                <a:sym typeface="+mn-lt"/>
              </a:rPr>
              <a:t>, UCL Energy Institute</a:t>
            </a:r>
          </a:p>
          <a:p>
            <a:pPr algn="ctr"/>
            <a:r>
              <a:rPr lang="en-GB" sz="1800" b="1" dirty="0">
                <a:solidFill>
                  <a:schemeClr val="tx1"/>
                </a:solidFill>
                <a:cs typeface="+mn-ea"/>
                <a:sym typeface="+mn-lt"/>
              </a:rPr>
              <a:t>Prof Steve Pye</a:t>
            </a:r>
            <a:r>
              <a:rPr lang="en-GB" sz="1800" dirty="0">
                <a:solidFill>
                  <a:schemeClr val="tx1"/>
                </a:solidFill>
                <a:cs typeface="+mn-ea"/>
                <a:sym typeface="+mn-lt"/>
              </a:rPr>
              <a:t>, UCL Energy Institute</a:t>
            </a:r>
          </a:p>
          <a:p>
            <a:pPr algn="ctr"/>
            <a:r>
              <a:rPr lang="en-GB" sz="1800" dirty="0">
                <a:solidFill>
                  <a:schemeClr val="tx1"/>
                </a:solidFill>
                <a:cs typeface="+mn-ea"/>
                <a:sym typeface="+mn-lt"/>
              </a:rPr>
              <a:t>With materials from Max Collett, UCL Institute of Sustainable Resources</a:t>
            </a:r>
          </a:p>
        </p:txBody>
      </p:sp>
      <p:sp>
        <p:nvSpPr>
          <p:cNvPr id="9" name="Google Shape;121;p1">
            <a:extLst>
              <a:ext uri="{FF2B5EF4-FFF2-40B4-BE49-F238E27FC236}">
                <a16:creationId xmlns:a16="http://schemas.microsoft.com/office/drawing/2014/main" id="{5CC7B5A4-B710-2AF4-19A5-2D8FF3E6D07B}"/>
              </a:ext>
            </a:extLst>
          </p:cNvPr>
          <p:cNvSpPr txBox="1">
            <a:spLocks/>
          </p:cNvSpPr>
          <p:nvPr/>
        </p:nvSpPr>
        <p:spPr>
          <a:xfrm>
            <a:off x="1" y="2158999"/>
            <a:ext cx="8478078" cy="2266763"/>
          </a:xfrm>
          <a:prstGeom prst="rect">
            <a:avLst/>
          </a:prstGeom>
          <a:noFill/>
          <a:ln>
            <a:noFill/>
          </a:ln>
          <a:effectLst/>
        </p:spPr>
        <p:txBody>
          <a:bodyPr spcFirstLastPara="1" vert="horz" wrap="square" lIns="24367" tIns="0" rIns="24367"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320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71965" indent="0" algn="ctr"/>
            <a:endParaRPr lang="en-GB" altLang="zh-CN" sz="2800" b="1" dirty="0">
              <a:solidFill>
                <a:schemeClr val="tx1">
                  <a:lumMod val="65000"/>
                  <a:lumOff val="35000"/>
                </a:schemeClr>
              </a:solidFill>
              <a:cs typeface="+mn-ea"/>
              <a:sym typeface="+mn-lt"/>
            </a:endParaRPr>
          </a:p>
          <a:p>
            <a:pPr marL="71965" indent="0" algn="ctr"/>
            <a:r>
              <a:rPr lang="en-GB" altLang="zh-CN" sz="2800" b="1" dirty="0">
                <a:solidFill>
                  <a:schemeClr val="tx1">
                    <a:lumMod val="65000"/>
                    <a:lumOff val="35000"/>
                  </a:schemeClr>
                </a:solidFill>
                <a:cs typeface="+mn-ea"/>
                <a:sym typeface="+mn-lt"/>
              </a:rPr>
              <a:t>Part I: What is Systems Archetypes? </a:t>
            </a:r>
          </a:p>
          <a:p>
            <a:pPr marL="71965" indent="0" algn="ctr"/>
            <a:r>
              <a:rPr lang="en-GB" sz="2800" b="1" dirty="0">
                <a:solidFill>
                  <a:schemeClr val="tx1">
                    <a:lumMod val="65000"/>
                    <a:lumOff val="35000"/>
                  </a:schemeClr>
                </a:solidFill>
                <a:cs typeface="+mn-ea"/>
                <a:sym typeface="+mn-lt"/>
              </a:rPr>
              <a:t>Part II: </a:t>
            </a:r>
            <a:r>
              <a:rPr lang="en-GB" altLang="zh-CN" sz="2800" b="1" dirty="0">
                <a:solidFill>
                  <a:schemeClr val="tx1">
                    <a:lumMod val="65000"/>
                    <a:lumOff val="35000"/>
                  </a:schemeClr>
                </a:solidFill>
                <a:cs typeface="+mn-ea"/>
                <a:sym typeface="+mn-lt"/>
              </a:rPr>
              <a:t>Systems Archetypes of the energy transition</a:t>
            </a:r>
            <a:endParaRPr lang="en-GB" sz="2800" b="1" dirty="0">
              <a:solidFill>
                <a:schemeClr val="tx1">
                  <a:lumMod val="65000"/>
                  <a:lumOff val="35000"/>
                </a:schemeClr>
              </a:solidFill>
              <a:cs typeface="+mn-ea"/>
              <a:sym typeface="+mn-lt"/>
            </a:endParaRPr>
          </a:p>
          <a:p>
            <a:pPr marL="71965" indent="0" algn="ctr"/>
            <a:r>
              <a:rPr lang="en-GB" sz="2800" b="1" dirty="0">
                <a:solidFill>
                  <a:schemeClr val="tx1">
                    <a:lumMod val="65000"/>
                    <a:lumOff val="35000"/>
                  </a:schemeClr>
                </a:solidFill>
                <a:cs typeface="+mn-ea"/>
                <a:sym typeface="+mn-lt"/>
              </a:rPr>
              <a:t>Part III: System Archetypes for LMICs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67961A8B-1511-AFED-50CD-8B88B2AE58E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6035300-4ADA-3CCC-B939-420D9A1631A6}"/>
              </a:ext>
            </a:extLst>
          </p:cNvPr>
          <p:cNvSpPr>
            <a:spLocks noGrp="1"/>
          </p:cNvSpPr>
          <p:nvPr>
            <p:ph type="title"/>
          </p:nvPr>
        </p:nvSpPr>
        <p:spPr/>
        <p:txBody>
          <a:bodyPr>
            <a:normAutofit/>
          </a:bodyPr>
          <a:lstStyle/>
          <a:p>
            <a:r>
              <a:rPr lang="en-GB" b="1" dirty="0">
                <a:latin typeface="+mn-lt"/>
                <a:ea typeface="+mn-ea"/>
                <a:cs typeface="+mn-ea"/>
                <a:sym typeface="+mn-lt"/>
              </a:rPr>
              <a:t>Success to the successful</a:t>
            </a:r>
          </a:p>
        </p:txBody>
      </p:sp>
      <p:sp>
        <p:nvSpPr>
          <p:cNvPr id="164" name="Google Shape;164;p3">
            <a:extLst>
              <a:ext uri="{FF2B5EF4-FFF2-40B4-BE49-F238E27FC236}">
                <a16:creationId xmlns:a16="http://schemas.microsoft.com/office/drawing/2014/main" id="{1165F22E-74A4-EFAC-F252-2C89D75EA7EB}"/>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10</a:t>
            </a:fld>
            <a:endParaRPr kern="0">
              <a:solidFill>
                <a:srgbClr val="FFFFFF"/>
              </a:solidFill>
              <a:latin typeface="+mn-lt"/>
              <a:ea typeface="+mn-ea"/>
              <a:cs typeface="+mn-ea"/>
              <a:sym typeface="+mn-lt"/>
            </a:endParaRPr>
          </a:p>
        </p:txBody>
      </p:sp>
      <p:pic>
        <p:nvPicPr>
          <p:cNvPr id="4" name="Picture 3">
            <a:extLst>
              <a:ext uri="{FF2B5EF4-FFF2-40B4-BE49-F238E27FC236}">
                <a16:creationId xmlns:a16="http://schemas.microsoft.com/office/drawing/2014/main" id="{B61D9C8A-E099-809D-5FDE-F72C7A1F9522}"/>
              </a:ext>
            </a:extLst>
          </p:cNvPr>
          <p:cNvPicPr>
            <a:picLocks noChangeAspect="1"/>
          </p:cNvPicPr>
          <p:nvPr/>
        </p:nvPicPr>
        <p:blipFill>
          <a:blip r:embed="rId3">
            <a:extLst>
              <a:ext uri="{28A0092B-C50C-407E-A947-70E740481C1C}">
                <a14:useLocalDpi xmlns:a14="http://schemas.microsoft.com/office/drawing/2010/main" val="0"/>
              </a:ext>
            </a:extLst>
          </a:blip>
          <a:srcRect l="2490" t="9797" r="11308" b="11491"/>
          <a:stretch/>
        </p:blipFill>
        <p:spPr bwMode="auto">
          <a:xfrm>
            <a:off x="3904145" y="3785991"/>
            <a:ext cx="4674861" cy="2583446"/>
          </a:xfrm>
          <a:prstGeom prst="rect">
            <a:avLst/>
          </a:prstGeom>
          <a:noFill/>
        </p:spPr>
      </p:pic>
      <p:sp>
        <p:nvSpPr>
          <p:cNvPr id="3" name="Content Placeholder 2">
            <a:extLst>
              <a:ext uri="{FF2B5EF4-FFF2-40B4-BE49-F238E27FC236}">
                <a16:creationId xmlns:a16="http://schemas.microsoft.com/office/drawing/2014/main" id="{C4DEA367-614A-8EFD-DAE1-2BD5845A095A}"/>
              </a:ext>
            </a:extLst>
          </p:cNvPr>
          <p:cNvSpPr txBox="1">
            <a:spLocks/>
          </p:cNvSpPr>
          <p:nvPr/>
        </p:nvSpPr>
        <p:spPr>
          <a:xfrm>
            <a:off x="605264" y="2087114"/>
            <a:ext cx="10468965" cy="35631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1067"/>
              </a:spcAft>
              <a:buFont typeface="Courier New" panose="02070309020205020404" pitchFamily="49" charset="0"/>
              <a:buChar char="o"/>
            </a:pPr>
            <a:endParaRPr lang="en-GB" dirty="0">
              <a:cs typeface="+mn-ea"/>
              <a:sym typeface="+mn-lt"/>
            </a:endParaRPr>
          </a:p>
        </p:txBody>
      </p:sp>
      <p:sp>
        <p:nvSpPr>
          <p:cNvPr id="6" name="TextBox 5">
            <a:extLst>
              <a:ext uri="{FF2B5EF4-FFF2-40B4-BE49-F238E27FC236}">
                <a16:creationId xmlns:a16="http://schemas.microsoft.com/office/drawing/2014/main" id="{4347EC8D-39A8-FA1E-2504-601404147E32}"/>
              </a:ext>
            </a:extLst>
          </p:cNvPr>
          <p:cNvSpPr txBox="1"/>
          <p:nvPr/>
        </p:nvSpPr>
        <p:spPr>
          <a:xfrm>
            <a:off x="605264" y="1048215"/>
            <a:ext cx="10468965" cy="2727991"/>
          </a:xfrm>
          <a:prstGeom prst="rect">
            <a:avLst/>
          </a:prstGeom>
          <a:noFill/>
        </p:spPr>
        <p:txBody>
          <a:bodyPr wrap="square">
            <a:spAutoFit/>
          </a:bodyPr>
          <a:lstStyle/>
          <a:p>
            <a:pPr>
              <a:lnSpc>
                <a:spcPct val="107000"/>
              </a:lnSpc>
              <a:spcAft>
                <a:spcPts val="1067"/>
              </a:spcAft>
            </a:pPr>
            <a:r>
              <a:rPr lang="en-GB" sz="2400" i="1" dirty="0">
                <a:solidFill>
                  <a:schemeClr val="accent1"/>
                </a:solidFill>
                <a:cs typeface="+mn-ea"/>
                <a:sym typeface="+mn-lt"/>
              </a:rPr>
              <a:t>An individual or organisation achieving a dominant position is rewarded with the means to remain dominant in the future (competitive exclusion)</a:t>
            </a:r>
          </a:p>
          <a:p>
            <a:pPr marL="342900" indent="-342900">
              <a:lnSpc>
                <a:spcPct val="107000"/>
              </a:lnSpc>
              <a:spcAft>
                <a:spcPts val="1067"/>
              </a:spcAft>
              <a:buFont typeface="Arial" panose="020B0604020202020204" pitchFamily="34" charset="0"/>
              <a:buChar char="•"/>
            </a:pPr>
            <a:r>
              <a:rPr lang="en-GB" sz="2400" dirty="0">
                <a:cs typeface="+mn-ea"/>
                <a:sym typeface="+mn-lt"/>
              </a:rPr>
              <a:t>Links to distributional equity, justice and just transitions, incumbent's vs new entrants on energy markets; financial dominance; access to networks</a:t>
            </a:r>
          </a:p>
          <a:p>
            <a:pPr marL="342900" indent="-342900">
              <a:lnSpc>
                <a:spcPct val="107000"/>
              </a:lnSpc>
              <a:spcAft>
                <a:spcPts val="1067"/>
              </a:spcAft>
              <a:buFont typeface="Arial" panose="020B0604020202020204" pitchFamily="34" charset="0"/>
              <a:buChar char="•"/>
            </a:pPr>
            <a:r>
              <a:rPr lang="en-GB" sz="2400" dirty="0">
                <a:cs typeface="+mn-ea"/>
                <a:sym typeface="+mn-lt"/>
              </a:rPr>
              <a:t>Diversification rather than competition; finding root causes and defining success at higher levels; reward success without biasing next competition</a:t>
            </a:r>
          </a:p>
        </p:txBody>
      </p:sp>
    </p:spTree>
    <p:extLst>
      <p:ext uri="{BB962C8B-B14F-4D97-AF65-F5344CB8AC3E}">
        <p14:creationId xmlns:p14="http://schemas.microsoft.com/office/powerpoint/2010/main" val="182652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6D1A6669-65E9-8BDD-83DD-79296F5634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3E19F06-38EF-CDF7-FB3D-944C0E5333B0}"/>
              </a:ext>
            </a:extLst>
          </p:cNvPr>
          <p:cNvSpPr>
            <a:spLocks noGrp="1"/>
          </p:cNvSpPr>
          <p:nvPr>
            <p:ph type="title"/>
          </p:nvPr>
        </p:nvSpPr>
        <p:spPr/>
        <p:txBody>
          <a:bodyPr/>
          <a:lstStyle/>
          <a:p>
            <a:r>
              <a:rPr lang="en-GB" b="1" dirty="0">
                <a:latin typeface="+mn-lt"/>
                <a:ea typeface="+mn-ea"/>
                <a:cs typeface="+mn-ea"/>
                <a:sym typeface="+mn-lt"/>
              </a:rPr>
              <a:t>Escalation</a:t>
            </a:r>
          </a:p>
        </p:txBody>
      </p:sp>
      <p:sp>
        <p:nvSpPr>
          <p:cNvPr id="164" name="Google Shape;164;p3">
            <a:extLst>
              <a:ext uri="{FF2B5EF4-FFF2-40B4-BE49-F238E27FC236}">
                <a16:creationId xmlns:a16="http://schemas.microsoft.com/office/drawing/2014/main" id="{ACC0EC68-25CA-2B6D-7184-A5D473325754}"/>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11</a:t>
            </a:fld>
            <a:endParaRPr kern="0">
              <a:solidFill>
                <a:srgbClr val="FFFFFF"/>
              </a:solidFill>
              <a:latin typeface="+mn-lt"/>
              <a:ea typeface="+mn-ea"/>
              <a:cs typeface="+mn-ea"/>
              <a:sym typeface="+mn-lt"/>
            </a:endParaRPr>
          </a:p>
        </p:txBody>
      </p:sp>
      <p:sp>
        <p:nvSpPr>
          <p:cNvPr id="2" name="Title 1">
            <a:extLst>
              <a:ext uri="{FF2B5EF4-FFF2-40B4-BE49-F238E27FC236}">
                <a16:creationId xmlns:a16="http://schemas.microsoft.com/office/drawing/2014/main" id="{D6947836-71B7-6511-550C-B9AD82563BE7}"/>
              </a:ext>
            </a:extLst>
          </p:cNvPr>
          <p:cNvSpPr txBox="1">
            <a:spLocks/>
          </p:cNvSpPr>
          <p:nvPr/>
        </p:nvSpPr>
        <p:spPr>
          <a:xfrm>
            <a:off x="197006" y="318902"/>
            <a:ext cx="1150288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ysClr val="windowText" lastClr="000000"/>
              </a:solidFill>
              <a:effectLst/>
              <a:uLnTx/>
              <a:uFillTx/>
              <a:latin typeface="+mn-lt"/>
              <a:ea typeface="+mn-ea"/>
              <a:cs typeface="+mn-ea"/>
              <a:sym typeface="+mn-lt"/>
            </a:endParaRPr>
          </a:p>
        </p:txBody>
      </p:sp>
      <p:sp>
        <p:nvSpPr>
          <p:cNvPr id="3" name="Content Placeholder 2">
            <a:extLst>
              <a:ext uri="{FF2B5EF4-FFF2-40B4-BE49-F238E27FC236}">
                <a16:creationId xmlns:a16="http://schemas.microsoft.com/office/drawing/2014/main" id="{E926B0FB-91EF-BD2E-9E30-765C60014DDC}"/>
              </a:ext>
            </a:extLst>
          </p:cNvPr>
          <p:cNvSpPr txBox="1">
            <a:spLocks/>
          </p:cNvSpPr>
          <p:nvPr/>
        </p:nvSpPr>
        <p:spPr>
          <a:xfrm>
            <a:off x="600090" y="1178446"/>
            <a:ext cx="5777948" cy="29573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1067"/>
              </a:spcAft>
              <a:buNone/>
            </a:pPr>
            <a:r>
              <a:rPr lang="en-GB" i="1" dirty="0">
                <a:solidFill>
                  <a:schemeClr val="accent1"/>
                </a:solidFill>
                <a:cs typeface="+mn-ea"/>
                <a:sym typeface="+mn-lt"/>
              </a:rPr>
              <a:t>Actions by one party are perceived as a threat by another who reacts in a continuous escalation </a:t>
            </a:r>
          </a:p>
          <a:p>
            <a:pPr>
              <a:lnSpc>
                <a:spcPct val="107000"/>
              </a:lnSpc>
              <a:spcAft>
                <a:spcPts val="1067"/>
              </a:spcAft>
            </a:pPr>
            <a:r>
              <a:rPr lang="en-GB" dirty="0">
                <a:cs typeface="+mn-ea"/>
                <a:sym typeface="+mn-lt"/>
              </a:rPr>
              <a:t>Geopolitical risks; energy security policies; competing business and political actors can escalate polarisation on environmental issues</a:t>
            </a:r>
          </a:p>
        </p:txBody>
      </p:sp>
      <p:pic>
        <p:nvPicPr>
          <p:cNvPr id="4" name="Picture 3">
            <a:extLst>
              <a:ext uri="{FF2B5EF4-FFF2-40B4-BE49-F238E27FC236}">
                <a16:creationId xmlns:a16="http://schemas.microsoft.com/office/drawing/2014/main" id="{D379BFE1-B1E1-B0CB-750C-07AB56018358}"/>
              </a:ext>
            </a:extLst>
          </p:cNvPr>
          <p:cNvPicPr>
            <a:picLocks noChangeAspect="1"/>
          </p:cNvPicPr>
          <p:nvPr/>
        </p:nvPicPr>
        <p:blipFill rotWithShape="1">
          <a:blip r:embed="rId3">
            <a:extLst>
              <a:ext uri="{28A0092B-C50C-407E-A947-70E740481C1C}">
                <a14:useLocalDpi xmlns:a14="http://schemas.microsoft.com/office/drawing/2010/main" val="0"/>
              </a:ext>
            </a:extLst>
          </a:blip>
          <a:srcRect l="5373" t="16756" r="6351" b="5705"/>
          <a:stretch/>
        </p:blipFill>
        <p:spPr bwMode="auto">
          <a:xfrm>
            <a:off x="6217048" y="1461902"/>
            <a:ext cx="5344534" cy="257329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DFC1F6F-27F0-4B35-6030-6D7C22A0D215}"/>
              </a:ext>
            </a:extLst>
          </p:cNvPr>
          <p:cNvSpPr txBox="1"/>
          <p:nvPr/>
        </p:nvSpPr>
        <p:spPr>
          <a:xfrm>
            <a:off x="600090" y="4448882"/>
            <a:ext cx="11233916" cy="869149"/>
          </a:xfrm>
          <a:prstGeom prst="rect">
            <a:avLst/>
          </a:prstGeom>
          <a:noFill/>
        </p:spPr>
        <p:txBody>
          <a:bodyPr wrap="square">
            <a:spAutoFit/>
          </a:bodyPr>
          <a:lstStyle/>
          <a:p>
            <a:pPr marL="342900" indent="-342900">
              <a:lnSpc>
                <a:spcPct val="107000"/>
              </a:lnSpc>
              <a:spcAft>
                <a:spcPts val="1067"/>
              </a:spcAft>
              <a:buFont typeface="Arial" panose="020B0604020202020204" pitchFamily="34" charset="0"/>
              <a:buChar char="•"/>
            </a:pPr>
            <a:r>
              <a:rPr lang="en-GB" sz="2400" dirty="0">
                <a:solidFill>
                  <a:prstClr val="black"/>
                </a:solidFill>
                <a:cs typeface="+mn-ea"/>
                <a:sym typeface="+mn-lt"/>
              </a:rPr>
              <a:t>“Disarm” by understanding assumptions and delays involved, use structure as a driver to pursue common objectives</a:t>
            </a:r>
          </a:p>
        </p:txBody>
      </p:sp>
    </p:spTree>
    <p:extLst>
      <p:ext uri="{BB962C8B-B14F-4D97-AF65-F5344CB8AC3E}">
        <p14:creationId xmlns:p14="http://schemas.microsoft.com/office/powerpoint/2010/main" val="278273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3EA1CDD8-B38D-0FC5-7EB9-8241EA303D7E}"/>
            </a:ext>
          </a:extLst>
        </p:cNvPr>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66A8839C-53E3-F559-49FF-F3ECABF10E8E}"/>
              </a:ext>
            </a:extLst>
          </p:cNvPr>
          <p:cNvPicPr>
            <a:picLocks noChangeAspect="1"/>
          </p:cNvPicPr>
          <p:nvPr/>
        </p:nvPicPr>
        <p:blipFill rotWithShape="1">
          <a:blip r:embed="rId3">
            <a:extLst>
              <a:ext uri="{28A0092B-C50C-407E-A947-70E740481C1C}">
                <a14:useLocalDpi xmlns:a14="http://schemas.microsoft.com/office/drawing/2010/main" val="0"/>
              </a:ext>
            </a:extLst>
          </a:blip>
          <a:srcRect l="5827" t="7890" r="7215" b="7426"/>
          <a:stretch/>
        </p:blipFill>
        <p:spPr bwMode="auto">
          <a:xfrm>
            <a:off x="7398828" y="969027"/>
            <a:ext cx="4301065" cy="4773320"/>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6B3FA32-DE0C-CA16-FB08-988C6D93D912}"/>
              </a:ext>
            </a:extLst>
          </p:cNvPr>
          <p:cNvSpPr>
            <a:spLocks noGrp="1"/>
          </p:cNvSpPr>
          <p:nvPr>
            <p:ph type="title"/>
          </p:nvPr>
        </p:nvSpPr>
        <p:spPr/>
        <p:txBody>
          <a:bodyPr>
            <a:normAutofit/>
          </a:bodyPr>
          <a:lstStyle/>
          <a:p>
            <a:r>
              <a:rPr lang="en-GB" b="1" dirty="0">
                <a:latin typeface="+mn-lt"/>
                <a:ea typeface="+mn-ea"/>
                <a:cs typeface="+mn-ea"/>
                <a:sym typeface="+mn-lt"/>
              </a:rPr>
              <a:t>The tragedy of the commons</a:t>
            </a:r>
          </a:p>
        </p:txBody>
      </p:sp>
      <p:sp>
        <p:nvSpPr>
          <p:cNvPr id="164" name="Google Shape;164;p3">
            <a:extLst>
              <a:ext uri="{FF2B5EF4-FFF2-40B4-BE49-F238E27FC236}">
                <a16:creationId xmlns:a16="http://schemas.microsoft.com/office/drawing/2014/main" id="{62B5C2B3-79BE-1BFC-803A-7C62E088E725}"/>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12</a:t>
            </a:fld>
            <a:endParaRPr kern="0">
              <a:solidFill>
                <a:srgbClr val="FFFFFF"/>
              </a:solidFill>
              <a:latin typeface="+mn-lt"/>
              <a:ea typeface="+mn-ea"/>
              <a:cs typeface="+mn-ea"/>
              <a:sym typeface="+mn-lt"/>
            </a:endParaRPr>
          </a:p>
        </p:txBody>
      </p:sp>
      <p:sp>
        <p:nvSpPr>
          <p:cNvPr id="9" name="Content Placeholder 2">
            <a:extLst>
              <a:ext uri="{FF2B5EF4-FFF2-40B4-BE49-F238E27FC236}">
                <a16:creationId xmlns:a16="http://schemas.microsoft.com/office/drawing/2014/main" id="{AFD23FCF-887A-FE3B-055B-752AAAD41369}"/>
              </a:ext>
            </a:extLst>
          </p:cNvPr>
          <p:cNvSpPr txBox="1">
            <a:spLocks/>
          </p:cNvSpPr>
          <p:nvPr/>
        </p:nvSpPr>
        <p:spPr>
          <a:xfrm>
            <a:off x="605265" y="1090790"/>
            <a:ext cx="7458520" cy="4608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1067"/>
              </a:spcAft>
              <a:buNone/>
            </a:pPr>
            <a:r>
              <a:rPr lang="en-GB" i="1" dirty="0">
                <a:solidFill>
                  <a:schemeClr val="accent1"/>
                </a:solidFill>
                <a:cs typeface="+mn-ea"/>
                <a:sym typeface="+mn-lt"/>
              </a:rPr>
              <a:t>Users do not perceive the consequences of overuse until a resource is depleted for all</a:t>
            </a:r>
            <a:endParaRPr lang="en-GB" dirty="0">
              <a:solidFill>
                <a:schemeClr val="accent1"/>
              </a:solidFill>
              <a:cs typeface="+mn-ea"/>
              <a:sym typeface="+mn-lt"/>
            </a:endParaRPr>
          </a:p>
          <a:p>
            <a:pPr>
              <a:lnSpc>
                <a:spcPct val="107000"/>
              </a:lnSpc>
              <a:spcAft>
                <a:spcPts val="1067"/>
              </a:spcAft>
            </a:pPr>
            <a:r>
              <a:rPr lang="en-GB" dirty="0">
                <a:cs typeface="+mn-ea"/>
                <a:sym typeface="+mn-lt"/>
              </a:rPr>
              <a:t>Individual advantage enjoyed immediately vs consequences shared by all with delays (weak information feedback)</a:t>
            </a:r>
          </a:p>
          <a:p>
            <a:pPr>
              <a:lnSpc>
                <a:spcPct val="107000"/>
              </a:lnSpc>
              <a:spcAft>
                <a:spcPts val="1067"/>
              </a:spcAft>
            </a:pPr>
            <a:r>
              <a:rPr lang="en-GB" dirty="0">
                <a:cs typeface="+mn-ea"/>
                <a:sym typeface="+mn-lt"/>
              </a:rPr>
              <a:t>Common cause of sustainability issues (overuse of natural resources)</a:t>
            </a:r>
          </a:p>
          <a:p>
            <a:pPr>
              <a:lnSpc>
                <a:spcPct val="107000"/>
              </a:lnSpc>
              <a:spcAft>
                <a:spcPts val="1067"/>
              </a:spcAft>
            </a:pPr>
            <a:r>
              <a:rPr lang="en-GB" dirty="0">
                <a:cs typeface="+mn-ea"/>
                <a:sym typeface="+mn-lt"/>
              </a:rPr>
              <a:t>Awareness on dynamics, morality, privatisation. Regulations must be understood by all.</a:t>
            </a:r>
          </a:p>
        </p:txBody>
      </p:sp>
      <p:sp>
        <p:nvSpPr>
          <p:cNvPr id="11" name="TextBox 10">
            <a:extLst>
              <a:ext uri="{FF2B5EF4-FFF2-40B4-BE49-F238E27FC236}">
                <a16:creationId xmlns:a16="http://schemas.microsoft.com/office/drawing/2014/main" id="{FD4608E7-609C-CE72-9D66-3314E9BD7004}"/>
              </a:ext>
            </a:extLst>
          </p:cNvPr>
          <p:cNvSpPr txBox="1"/>
          <p:nvPr/>
        </p:nvSpPr>
        <p:spPr>
          <a:xfrm>
            <a:off x="605265" y="5833885"/>
            <a:ext cx="5371214" cy="400110"/>
          </a:xfrm>
          <a:prstGeom prst="rect">
            <a:avLst/>
          </a:prstGeom>
          <a:noFill/>
        </p:spPr>
        <p:txBody>
          <a:bodyPr wrap="none" rtlCol="0">
            <a:spAutoFit/>
          </a:bodyPr>
          <a:lstStyle/>
          <a:p>
            <a:r>
              <a:rPr lang="en-GB" sz="2000" i="1" dirty="0">
                <a:solidFill>
                  <a:prstClr val="black"/>
                </a:solidFill>
                <a:cs typeface="+mn-ea"/>
                <a:sym typeface="+mn-lt"/>
              </a:rPr>
              <a:t>See also Elinor Ostrom, “Governing the commons”</a:t>
            </a:r>
          </a:p>
        </p:txBody>
      </p:sp>
    </p:spTree>
    <p:extLst>
      <p:ext uri="{BB962C8B-B14F-4D97-AF65-F5344CB8AC3E}">
        <p14:creationId xmlns:p14="http://schemas.microsoft.com/office/powerpoint/2010/main" val="198581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A869-4430-6B80-0D37-57033E774DB9}"/>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2630BBA-8D7D-50CE-EADD-56A9EA11129E}"/>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0B52F672-495E-5504-4DF3-03D7C40D0B00}"/>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13</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F6FF66F7-A9CB-FDDA-F4C1-F14550C9E66E}"/>
              </a:ext>
            </a:extLst>
          </p:cNvPr>
          <p:cNvSpPr txBox="1"/>
          <p:nvPr/>
        </p:nvSpPr>
        <p:spPr>
          <a:xfrm>
            <a:off x="862622" y="3656807"/>
            <a:ext cx="9821944" cy="2000548"/>
          </a:xfrm>
          <a:prstGeom prst="rect">
            <a:avLst/>
          </a:prstGeom>
          <a:noFill/>
        </p:spPr>
        <p:txBody>
          <a:bodyPr wrap="square">
            <a:spAutoFit/>
          </a:bodyPr>
          <a:lstStyle/>
          <a:p>
            <a:r>
              <a:rPr lang="en-US" altLang="zh-CN" sz="4000" b="1" dirty="0">
                <a:solidFill>
                  <a:srgbClr val="012069"/>
                </a:solidFill>
                <a:cs typeface="+mn-ea"/>
                <a:sym typeface="+mn-lt"/>
              </a:rPr>
              <a:t>II</a:t>
            </a:r>
            <a:r>
              <a:rPr lang="en-GB" altLang="zh-CN" sz="4000" b="1" dirty="0">
                <a:solidFill>
                  <a:srgbClr val="012069"/>
                </a:solidFill>
                <a:cs typeface="+mn-ea"/>
                <a:sym typeface="+mn-lt"/>
              </a:rPr>
              <a:t>.	</a:t>
            </a:r>
            <a:r>
              <a:rPr lang="en-GB" altLang="zh-CN" sz="3700" b="1" dirty="0">
                <a:solidFill>
                  <a:srgbClr val="012069"/>
                </a:solidFill>
                <a:cs typeface="+mn-ea"/>
                <a:sym typeface="+mn-lt"/>
              </a:rPr>
              <a:t>Systems Archetypes of the energy transition</a:t>
            </a:r>
            <a:endParaRPr lang="en-GB" sz="3700" b="1" dirty="0">
              <a:solidFill>
                <a:srgbClr val="012069"/>
              </a:solidFill>
              <a:cs typeface="+mn-ea"/>
              <a:sym typeface="+mn-lt"/>
            </a:endParaRPr>
          </a:p>
          <a:p>
            <a:pPr>
              <a:spcBef>
                <a:spcPts val="600"/>
              </a:spcBef>
            </a:pPr>
            <a:r>
              <a:rPr lang="en-GB" sz="3200" dirty="0">
                <a:solidFill>
                  <a:srgbClr val="012069"/>
                </a:solidFill>
                <a:cs typeface="+mn-ea"/>
                <a:sym typeface="+mn-lt"/>
              </a:rPr>
              <a:t>	</a:t>
            </a:r>
            <a:r>
              <a:rPr lang="en-GB" sz="3700" dirty="0">
                <a:solidFill>
                  <a:srgbClr val="012069"/>
                </a:solidFill>
                <a:cs typeface="+mn-ea"/>
                <a:sym typeface="+mn-lt"/>
              </a:rPr>
              <a:t>Path Dependence in technology choice</a:t>
            </a:r>
          </a:p>
          <a:p>
            <a:pPr>
              <a:spcBef>
                <a:spcPts val="600"/>
              </a:spcBef>
            </a:pPr>
            <a:r>
              <a:rPr lang="en-GB" sz="3700" dirty="0">
                <a:solidFill>
                  <a:srgbClr val="012069"/>
                </a:solidFill>
                <a:cs typeface="+mn-ea"/>
                <a:sym typeface="+mn-lt"/>
              </a:rPr>
              <a:t>	Administrative limits on electricity prices</a:t>
            </a:r>
          </a:p>
        </p:txBody>
      </p:sp>
    </p:spTree>
    <p:extLst>
      <p:ext uri="{BB962C8B-B14F-4D97-AF65-F5344CB8AC3E}">
        <p14:creationId xmlns:p14="http://schemas.microsoft.com/office/powerpoint/2010/main" val="229309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CF31AA5-72DE-35E8-DFCD-CD53DC0EE809}"/>
              </a:ext>
            </a:extLst>
          </p:cNvPr>
          <p:cNvPicPr>
            <a:picLocks noChangeAspect="1"/>
          </p:cNvPicPr>
          <p:nvPr/>
        </p:nvPicPr>
        <p:blipFill>
          <a:blip r:embed="rId2"/>
          <a:stretch>
            <a:fillRect/>
          </a:stretch>
        </p:blipFill>
        <p:spPr>
          <a:xfrm>
            <a:off x="2661558" y="2853058"/>
            <a:ext cx="6868885" cy="3508229"/>
          </a:xfrm>
          <a:prstGeom prst="rect">
            <a:avLst/>
          </a:prstGeom>
        </p:spPr>
      </p:pic>
      <p:sp>
        <p:nvSpPr>
          <p:cNvPr id="2" name="Title 1">
            <a:extLst>
              <a:ext uri="{FF2B5EF4-FFF2-40B4-BE49-F238E27FC236}">
                <a16:creationId xmlns:a16="http://schemas.microsoft.com/office/drawing/2014/main" id="{F57BC5F9-4409-F605-B863-CA7DBA8479AA}"/>
              </a:ext>
            </a:extLst>
          </p:cNvPr>
          <p:cNvSpPr>
            <a:spLocks noGrp="1"/>
          </p:cNvSpPr>
          <p:nvPr>
            <p:ph type="title"/>
          </p:nvPr>
        </p:nvSpPr>
        <p:spPr/>
        <p:txBody>
          <a:bodyPr>
            <a:normAutofit fontScale="90000"/>
          </a:bodyPr>
          <a:lstStyle/>
          <a:p>
            <a:r>
              <a:rPr lang="en-GB" sz="3100" b="1" dirty="0"/>
              <a:t>Success to successful</a:t>
            </a:r>
            <a:br>
              <a:rPr lang="en-GB" sz="3100" b="1" dirty="0"/>
            </a:br>
            <a:r>
              <a:rPr lang="en-GB" sz="4000" dirty="0">
                <a:cs typeface="+mn-ea"/>
                <a:sym typeface="+mn-lt"/>
              </a:rPr>
              <a:t>Path Dependence in technology choice</a:t>
            </a:r>
            <a:endParaRPr lang="en-GB" dirty="0"/>
          </a:p>
        </p:txBody>
      </p:sp>
      <p:sp>
        <p:nvSpPr>
          <p:cNvPr id="3" name="Slide Number Placeholder 2">
            <a:extLst>
              <a:ext uri="{FF2B5EF4-FFF2-40B4-BE49-F238E27FC236}">
                <a16:creationId xmlns:a16="http://schemas.microsoft.com/office/drawing/2014/main" id="{140A5381-B6E5-2B22-1A6A-0232A0C8CB5B}"/>
              </a:ext>
            </a:extLst>
          </p:cNvPr>
          <p:cNvSpPr>
            <a:spLocks noGrp="1"/>
          </p:cNvSpPr>
          <p:nvPr>
            <p:ph type="sldNum" idx="12"/>
          </p:nvPr>
        </p:nvSpPr>
        <p:spPr/>
        <p:txBody>
          <a:bodyPr/>
          <a:lstStyle/>
          <a:p>
            <a:fld id="{00000000-1234-1234-1234-123412341234}" type="slidenum">
              <a:rPr lang="en-GB" smtClean="0"/>
              <a:pPr/>
              <a:t>14</a:t>
            </a:fld>
            <a:endParaRPr lang="en-GB"/>
          </a:p>
        </p:txBody>
      </p:sp>
      <p:sp>
        <p:nvSpPr>
          <p:cNvPr id="49" name="TextBox 48">
            <a:extLst>
              <a:ext uri="{FF2B5EF4-FFF2-40B4-BE49-F238E27FC236}">
                <a16:creationId xmlns:a16="http://schemas.microsoft.com/office/drawing/2014/main" id="{491C0578-B95D-A35C-D8A7-046B08EEA56C}"/>
              </a:ext>
            </a:extLst>
          </p:cNvPr>
          <p:cNvSpPr txBox="1"/>
          <p:nvPr/>
        </p:nvSpPr>
        <p:spPr>
          <a:xfrm>
            <a:off x="605265" y="6448843"/>
            <a:ext cx="2717603" cy="369332"/>
          </a:xfrm>
          <a:prstGeom prst="rect">
            <a:avLst/>
          </a:prstGeom>
          <a:noFill/>
        </p:spPr>
        <p:txBody>
          <a:bodyPr wrap="none" rtlCol="0">
            <a:spAutoFit/>
          </a:bodyPr>
          <a:lstStyle/>
          <a:p>
            <a:r>
              <a:rPr lang="en-GB" dirty="0"/>
              <a:t>Source: </a:t>
            </a:r>
            <a:r>
              <a:rPr lang="en-GB" dirty="0">
                <a:hlinkClick r:id="rId3"/>
              </a:rPr>
              <a:t>Sharpe et al (2025)</a:t>
            </a:r>
            <a:endParaRPr lang="en-GB" dirty="0"/>
          </a:p>
        </p:txBody>
      </p:sp>
      <p:sp>
        <p:nvSpPr>
          <p:cNvPr id="84" name="TextBox 83">
            <a:extLst>
              <a:ext uri="{FF2B5EF4-FFF2-40B4-BE49-F238E27FC236}">
                <a16:creationId xmlns:a16="http://schemas.microsoft.com/office/drawing/2014/main" id="{43F2EEBB-9848-3B23-D262-8499CA1EAAA3}"/>
              </a:ext>
            </a:extLst>
          </p:cNvPr>
          <p:cNvSpPr txBox="1"/>
          <p:nvPr/>
        </p:nvSpPr>
        <p:spPr>
          <a:xfrm>
            <a:off x="605264" y="1146597"/>
            <a:ext cx="11292822" cy="1618905"/>
          </a:xfrm>
          <a:prstGeom prst="rect">
            <a:avLst/>
          </a:prstGeom>
          <a:noFill/>
        </p:spPr>
        <p:txBody>
          <a:bodyPr wrap="square">
            <a:spAutoFit/>
          </a:bodyPr>
          <a:lstStyle/>
          <a:p>
            <a:pPr>
              <a:lnSpc>
                <a:spcPct val="120000"/>
              </a:lnSpc>
            </a:pPr>
            <a:r>
              <a:rPr lang="en-GB" sz="2400" dirty="0">
                <a:solidFill>
                  <a:srgbClr val="012069"/>
                </a:solidFill>
                <a:latin typeface="Calibri" panose="020F0502020204030204" pitchFamily="34" charset="0"/>
                <a:ea typeface="Open Sans"/>
                <a:cs typeface="+mn-ea"/>
                <a:sym typeface="Open Sans"/>
              </a:rPr>
              <a:t>Small early advantages can lock in one technology and crowd out alternatives.</a:t>
            </a:r>
          </a:p>
          <a:p>
            <a:pPr marL="285750" indent="-285750">
              <a:lnSpc>
                <a:spcPct val="120000"/>
              </a:lnSpc>
              <a:buFont typeface="Arial" panose="020B0604020202020204" pitchFamily="34" charset="0"/>
              <a:buChar char="•"/>
            </a:pPr>
            <a:r>
              <a:rPr lang="en-GB" sz="2000" dirty="0"/>
              <a:t>When technologies compete, each benefits from self-reinforcing feedbacks (learning, scale, confidence)</a:t>
            </a:r>
          </a:p>
          <a:p>
            <a:pPr marL="285750" indent="-285750">
              <a:lnSpc>
                <a:spcPct val="120000"/>
              </a:lnSpc>
              <a:buFont typeface="Arial" panose="020B0604020202020204" pitchFamily="34" charset="0"/>
              <a:buChar char="•"/>
            </a:pPr>
            <a:r>
              <a:rPr lang="en-GB" sz="2000" dirty="0"/>
              <a:t>Growth of one reduces demand and investment in the other, even if both are viable.</a:t>
            </a:r>
          </a:p>
          <a:p>
            <a:pPr marL="285750" indent="-285750">
              <a:lnSpc>
                <a:spcPct val="120000"/>
              </a:lnSpc>
              <a:buFont typeface="Arial" panose="020B0604020202020204" pitchFamily="34" charset="0"/>
              <a:buChar char="•"/>
            </a:pPr>
            <a:r>
              <a:rPr lang="en-GB" sz="2000" dirty="0"/>
              <a:t>Early, often accidental advantages can therefore determine long-run outcomes.</a:t>
            </a:r>
          </a:p>
        </p:txBody>
      </p:sp>
    </p:spTree>
    <p:extLst>
      <p:ext uri="{BB962C8B-B14F-4D97-AF65-F5344CB8AC3E}">
        <p14:creationId xmlns:p14="http://schemas.microsoft.com/office/powerpoint/2010/main" val="287960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B2C7D-954C-BF8D-68D9-431DC7223C0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9ADF203-05C2-B4FF-8412-C19111D3879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rcRect l="25112" b="7440"/>
          <a:stretch>
            <a:fillRect/>
          </a:stretch>
        </p:blipFill>
        <p:spPr>
          <a:xfrm>
            <a:off x="3886201" y="1399583"/>
            <a:ext cx="7304316" cy="4981196"/>
          </a:xfrm>
          <a:prstGeom prst="rect">
            <a:avLst/>
          </a:prstGeom>
        </p:spPr>
      </p:pic>
      <p:sp>
        <p:nvSpPr>
          <p:cNvPr id="2" name="Title 1">
            <a:extLst>
              <a:ext uri="{FF2B5EF4-FFF2-40B4-BE49-F238E27FC236}">
                <a16:creationId xmlns:a16="http://schemas.microsoft.com/office/drawing/2014/main" id="{139359A6-72DD-1C67-205D-0C5AA194DFC1}"/>
              </a:ext>
            </a:extLst>
          </p:cNvPr>
          <p:cNvSpPr>
            <a:spLocks noGrp="1"/>
          </p:cNvSpPr>
          <p:nvPr>
            <p:ph type="title"/>
          </p:nvPr>
        </p:nvSpPr>
        <p:spPr/>
        <p:txBody>
          <a:bodyPr>
            <a:normAutofit fontScale="90000"/>
          </a:bodyPr>
          <a:lstStyle/>
          <a:p>
            <a:r>
              <a:rPr lang="en-GB" sz="3100" b="1" dirty="0"/>
              <a:t>Fixes That Fail</a:t>
            </a:r>
            <a:br>
              <a:rPr lang="en-GB" sz="3100" b="1" dirty="0"/>
            </a:br>
            <a:r>
              <a:rPr lang="en-US" altLang="zh-CN" sz="4000" dirty="0">
                <a:cs typeface="+mn-ea"/>
                <a:sym typeface="+mn-lt"/>
              </a:rPr>
              <a:t>Administrative limits on electricity prices</a:t>
            </a:r>
            <a:endParaRPr lang="en-GB" dirty="0">
              <a:cs typeface="+mn-ea"/>
            </a:endParaRPr>
          </a:p>
        </p:txBody>
      </p:sp>
      <p:sp>
        <p:nvSpPr>
          <p:cNvPr id="3" name="Slide Number Placeholder 2">
            <a:extLst>
              <a:ext uri="{FF2B5EF4-FFF2-40B4-BE49-F238E27FC236}">
                <a16:creationId xmlns:a16="http://schemas.microsoft.com/office/drawing/2014/main" id="{5B3DA4B1-324D-FEC9-9552-C31896016737}"/>
              </a:ext>
            </a:extLst>
          </p:cNvPr>
          <p:cNvSpPr>
            <a:spLocks noGrp="1"/>
          </p:cNvSpPr>
          <p:nvPr>
            <p:ph type="sldNum" idx="12"/>
          </p:nvPr>
        </p:nvSpPr>
        <p:spPr/>
        <p:txBody>
          <a:bodyPr/>
          <a:lstStyle/>
          <a:p>
            <a:fld id="{00000000-1234-1234-1234-123412341234}" type="slidenum">
              <a:rPr lang="en-GB" smtClean="0"/>
              <a:pPr/>
              <a:t>15</a:t>
            </a:fld>
            <a:endParaRPr lang="en-GB"/>
          </a:p>
        </p:txBody>
      </p:sp>
      <p:sp>
        <p:nvSpPr>
          <p:cNvPr id="49" name="TextBox 48">
            <a:extLst>
              <a:ext uri="{FF2B5EF4-FFF2-40B4-BE49-F238E27FC236}">
                <a16:creationId xmlns:a16="http://schemas.microsoft.com/office/drawing/2014/main" id="{9C6B693F-9007-7669-14F2-40AA4AE57A86}"/>
              </a:ext>
            </a:extLst>
          </p:cNvPr>
          <p:cNvSpPr txBox="1"/>
          <p:nvPr/>
        </p:nvSpPr>
        <p:spPr>
          <a:xfrm>
            <a:off x="605265" y="6448843"/>
            <a:ext cx="2717603" cy="369332"/>
          </a:xfrm>
          <a:prstGeom prst="rect">
            <a:avLst/>
          </a:prstGeom>
          <a:noFill/>
        </p:spPr>
        <p:txBody>
          <a:bodyPr wrap="none" rtlCol="0">
            <a:spAutoFit/>
          </a:bodyPr>
          <a:lstStyle/>
          <a:p>
            <a:r>
              <a:rPr lang="en-GB" dirty="0"/>
              <a:t>Source: </a:t>
            </a:r>
            <a:r>
              <a:rPr lang="en-GB" dirty="0">
                <a:hlinkClick r:id="rId4"/>
              </a:rPr>
              <a:t>Sharpe et al (2025)</a:t>
            </a:r>
            <a:endParaRPr lang="en-GB" dirty="0"/>
          </a:p>
        </p:txBody>
      </p:sp>
      <p:sp>
        <p:nvSpPr>
          <p:cNvPr id="4" name="TextBox 3">
            <a:extLst>
              <a:ext uri="{FF2B5EF4-FFF2-40B4-BE49-F238E27FC236}">
                <a16:creationId xmlns:a16="http://schemas.microsoft.com/office/drawing/2014/main" id="{29CCE126-B87B-27D6-76BB-56E1565053BA}"/>
              </a:ext>
            </a:extLst>
          </p:cNvPr>
          <p:cNvSpPr txBox="1"/>
          <p:nvPr/>
        </p:nvSpPr>
        <p:spPr>
          <a:xfrm>
            <a:off x="605264" y="1146597"/>
            <a:ext cx="11292822" cy="505972"/>
          </a:xfrm>
          <a:prstGeom prst="rect">
            <a:avLst/>
          </a:prstGeom>
          <a:noFill/>
        </p:spPr>
        <p:txBody>
          <a:bodyPr wrap="square">
            <a:spAutoFit/>
          </a:bodyPr>
          <a:lstStyle/>
          <a:p>
            <a:pPr>
              <a:lnSpc>
                <a:spcPct val="120000"/>
              </a:lnSpc>
            </a:pPr>
            <a:r>
              <a:rPr lang="en-GB" sz="2400" dirty="0">
                <a:solidFill>
                  <a:srgbClr val="012069"/>
                </a:solidFill>
                <a:latin typeface="Calibri" panose="020F0502020204030204" pitchFamily="34" charset="0"/>
                <a:ea typeface="Open Sans"/>
                <a:cs typeface="+mn-ea"/>
                <a:sym typeface="Open Sans"/>
              </a:rPr>
              <a:t>Price controls can suppress prices briefly but often raise them in the long run.</a:t>
            </a:r>
          </a:p>
        </p:txBody>
      </p:sp>
      <p:sp>
        <p:nvSpPr>
          <p:cNvPr id="6" name="TextBox 5">
            <a:extLst>
              <a:ext uri="{FF2B5EF4-FFF2-40B4-BE49-F238E27FC236}">
                <a16:creationId xmlns:a16="http://schemas.microsoft.com/office/drawing/2014/main" id="{F5E6DF81-1EA1-4518-11EA-58514E0473D1}"/>
              </a:ext>
            </a:extLst>
          </p:cNvPr>
          <p:cNvSpPr txBox="1"/>
          <p:nvPr/>
        </p:nvSpPr>
        <p:spPr>
          <a:xfrm>
            <a:off x="605265" y="1652569"/>
            <a:ext cx="5229478" cy="1914370"/>
          </a:xfrm>
          <a:prstGeom prst="rect">
            <a:avLst/>
          </a:prstGeom>
          <a:noFill/>
        </p:spPr>
        <p:txBody>
          <a:bodyPr wrap="square" numCol="1">
            <a:spAutoFit/>
          </a:bodyPr>
          <a:lstStyle/>
          <a:p>
            <a:pPr>
              <a:lnSpc>
                <a:spcPct val="120000"/>
              </a:lnSpc>
            </a:pPr>
            <a:r>
              <a:rPr lang="en-GB" sz="2000" b="1" dirty="0">
                <a:latin typeface="Calibri" panose="020F0502020204030204" pitchFamily="34" charset="0"/>
                <a:ea typeface="Open Sans"/>
                <a:cs typeface="+mn-ea"/>
                <a:sym typeface="Open Sans"/>
              </a:rPr>
              <a:t>Why governments do this:</a:t>
            </a:r>
          </a:p>
          <a:p>
            <a:pPr marL="342900" indent="-342900">
              <a:lnSpc>
                <a:spcPct val="120000"/>
              </a:lnSpc>
              <a:buFont typeface="Arial" panose="020B0604020202020204" pitchFamily="34" charset="0"/>
              <a:buChar char="•"/>
            </a:pPr>
            <a:r>
              <a:rPr lang="en-GB" sz="2000" dirty="0">
                <a:latin typeface="Calibri" panose="020F0502020204030204" pitchFamily="34" charset="0"/>
                <a:ea typeface="Open Sans"/>
                <a:cs typeface="+mn-ea"/>
                <a:sym typeface="Open Sans"/>
              </a:rPr>
              <a:t>Protect consumers</a:t>
            </a:r>
          </a:p>
          <a:p>
            <a:pPr marL="342900" indent="-342900">
              <a:lnSpc>
                <a:spcPct val="120000"/>
              </a:lnSpc>
              <a:buFont typeface="Arial" panose="020B0604020202020204" pitchFamily="34" charset="0"/>
              <a:buChar char="•"/>
            </a:pPr>
            <a:r>
              <a:rPr lang="en-GB" sz="2000" dirty="0">
                <a:latin typeface="Calibri" panose="020F0502020204030204" pitchFamily="34" charset="0"/>
                <a:ea typeface="Open Sans"/>
                <a:cs typeface="+mn-ea"/>
                <a:sym typeface="Open Sans"/>
              </a:rPr>
              <a:t>Support industry</a:t>
            </a:r>
          </a:p>
          <a:p>
            <a:pPr marL="342900" indent="-342900">
              <a:lnSpc>
                <a:spcPct val="120000"/>
              </a:lnSpc>
              <a:buFont typeface="Arial" panose="020B0604020202020204" pitchFamily="34" charset="0"/>
              <a:buChar char="•"/>
            </a:pPr>
            <a:r>
              <a:rPr lang="en-GB" sz="2000" dirty="0">
                <a:latin typeface="Calibri" panose="020F0502020204030204" pitchFamily="34" charset="0"/>
                <a:ea typeface="Open Sans"/>
                <a:cs typeface="+mn-ea"/>
                <a:sym typeface="Open Sans"/>
              </a:rPr>
              <a:t>Maintain political stability</a:t>
            </a:r>
          </a:p>
          <a:p>
            <a:pPr>
              <a:lnSpc>
                <a:spcPct val="120000"/>
              </a:lnSpc>
            </a:pPr>
            <a:endParaRPr lang="en-GB" sz="2000" dirty="0">
              <a:latin typeface="Calibri" panose="020F0502020204030204" pitchFamily="34" charset="0"/>
              <a:ea typeface="Open Sans"/>
              <a:cs typeface="+mn-ea"/>
              <a:sym typeface="Open Sans"/>
            </a:endParaRPr>
          </a:p>
        </p:txBody>
      </p:sp>
    </p:spTree>
    <p:extLst>
      <p:ext uri="{BB962C8B-B14F-4D97-AF65-F5344CB8AC3E}">
        <p14:creationId xmlns:p14="http://schemas.microsoft.com/office/powerpoint/2010/main" val="302906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9D9D-87AE-8260-6A84-CAA729C593C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C7C1371-5C19-6E5D-09DD-62D0447D27E8}"/>
              </a:ext>
            </a:extLst>
          </p:cNvPr>
          <p:cNvPicPr>
            <a:picLocks noChangeAspect="1"/>
          </p:cNvPicPr>
          <p:nvPr/>
        </p:nvPicPr>
        <p:blipFill>
          <a:blip r:embed="rId2"/>
          <a:srcRect b="7737"/>
          <a:stretch>
            <a:fillRect/>
          </a:stretch>
        </p:blipFill>
        <p:spPr>
          <a:xfrm>
            <a:off x="3799113" y="2336934"/>
            <a:ext cx="7900779" cy="4022062"/>
          </a:xfrm>
          <a:prstGeom prst="rect">
            <a:avLst/>
          </a:prstGeom>
        </p:spPr>
      </p:pic>
      <p:sp>
        <p:nvSpPr>
          <p:cNvPr id="2" name="Title 1">
            <a:extLst>
              <a:ext uri="{FF2B5EF4-FFF2-40B4-BE49-F238E27FC236}">
                <a16:creationId xmlns:a16="http://schemas.microsoft.com/office/drawing/2014/main" id="{347A57F8-2D40-3F3D-EBE5-937D3E08915D}"/>
              </a:ext>
            </a:extLst>
          </p:cNvPr>
          <p:cNvSpPr>
            <a:spLocks noGrp="1"/>
          </p:cNvSpPr>
          <p:nvPr>
            <p:ph type="title"/>
          </p:nvPr>
        </p:nvSpPr>
        <p:spPr/>
        <p:txBody>
          <a:bodyPr>
            <a:normAutofit fontScale="90000"/>
          </a:bodyPr>
          <a:lstStyle/>
          <a:p>
            <a:r>
              <a:rPr lang="en-GB" sz="3100" b="1" dirty="0"/>
              <a:t>Fixes That Fail</a:t>
            </a:r>
            <a:br>
              <a:rPr lang="en-GB" sz="3100" b="1" dirty="0"/>
            </a:br>
            <a:r>
              <a:rPr lang="en-US" altLang="zh-CN" sz="4000" dirty="0">
                <a:cs typeface="+mn-ea"/>
                <a:sym typeface="+mn-lt"/>
              </a:rPr>
              <a:t>Administrative limits on electricity prices</a:t>
            </a:r>
            <a:endParaRPr lang="en-GB" dirty="0">
              <a:cs typeface="+mn-ea"/>
            </a:endParaRPr>
          </a:p>
        </p:txBody>
      </p:sp>
      <p:sp>
        <p:nvSpPr>
          <p:cNvPr id="3" name="Slide Number Placeholder 2">
            <a:extLst>
              <a:ext uri="{FF2B5EF4-FFF2-40B4-BE49-F238E27FC236}">
                <a16:creationId xmlns:a16="http://schemas.microsoft.com/office/drawing/2014/main" id="{A2EB6279-A5A2-D040-5FE9-5435E62C5924}"/>
              </a:ext>
            </a:extLst>
          </p:cNvPr>
          <p:cNvSpPr>
            <a:spLocks noGrp="1"/>
          </p:cNvSpPr>
          <p:nvPr>
            <p:ph type="sldNum" idx="12"/>
          </p:nvPr>
        </p:nvSpPr>
        <p:spPr/>
        <p:txBody>
          <a:bodyPr/>
          <a:lstStyle/>
          <a:p>
            <a:fld id="{00000000-1234-1234-1234-123412341234}" type="slidenum">
              <a:rPr lang="en-GB" smtClean="0"/>
              <a:pPr/>
              <a:t>16</a:t>
            </a:fld>
            <a:endParaRPr lang="en-GB"/>
          </a:p>
        </p:txBody>
      </p:sp>
      <p:sp>
        <p:nvSpPr>
          <p:cNvPr id="49" name="TextBox 48">
            <a:extLst>
              <a:ext uri="{FF2B5EF4-FFF2-40B4-BE49-F238E27FC236}">
                <a16:creationId xmlns:a16="http://schemas.microsoft.com/office/drawing/2014/main" id="{4E520B29-D322-FC16-BA07-006836D19442}"/>
              </a:ext>
            </a:extLst>
          </p:cNvPr>
          <p:cNvSpPr txBox="1"/>
          <p:nvPr/>
        </p:nvSpPr>
        <p:spPr>
          <a:xfrm>
            <a:off x="605265" y="6448843"/>
            <a:ext cx="2717603" cy="369332"/>
          </a:xfrm>
          <a:prstGeom prst="rect">
            <a:avLst/>
          </a:prstGeom>
          <a:noFill/>
        </p:spPr>
        <p:txBody>
          <a:bodyPr wrap="none" rtlCol="0">
            <a:spAutoFit/>
          </a:bodyPr>
          <a:lstStyle/>
          <a:p>
            <a:r>
              <a:rPr lang="en-GB" dirty="0"/>
              <a:t>Source: </a:t>
            </a:r>
            <a:r>
              <a:rPr lang="en-GB" dirty="0">
                <a:hlinkClick r:id="rId3"/>
              </a:rPr>
              <a:t>Sharpe et al (2025)</a:t>
            </a:r>
            <a:endParaRPr lang="en-GB" dirty="0"/>
          </a:p>
        </p:txBody>
      </p:sp>
      <p:sp>
        <p:nvSpPr>
          <p:cNvPr id="4" name="TextBox 3">
            <a:extLst>
              <a:ext uri="{FF2B5EF4-FFF2-40B4-BE49-F238E27FC236}">
                <a16:creationId xmlns:a16="http://schemas.microsoft.com/office/drawing/2014/main" id="{CBA7330E-D663-77A0-C78E-6A90D38AE005}"/>
              </a:ext>
            </a:extLst>
          </p:cNvPr>
          <p:cNvSpPr txBox="1"/>
          <p:nvPr/>
        </p:nvSpPr>
        <p:spPr>
          <a:xfrm>
            <a:off x="605264" y="1146597"/>
            <a:ext cx="11292822" cy="505972"/>
          </a:xfrm>
          <a:prstGeom prst="rect">
            <a:avLst/>
          </a:prstGeom>
          <a:noFill/>
        </p:spPr>
        <p:txBody>
          <a:bodyPr wrap="square">
            <a:spAutoFit/>
          </a:bodyPr>
          <a:lstStyle/>
          <a:p>
            <a:pPr>
              <a:lnSpc>
                <a:spcPct val="120000"/>
              </a:lnSpc>
            </a:pPr>
            <a:r>
              <a:rPr lang="en-GB" sz="2400" dirty="0">
                <a:solidFill>
                  <a:srgbClr val="012069"/>
                </a:solidFill>
                <a:latin typeface="Calibri" panose="020F0502020204030204" pitchFamily="34" charset="0"/>
                <a:ea typeface="Open Sans"/>
                <a:cs typeface="+mn-ea"/>
                <a:sym typeface="Open Sans"/>
              </a:rPr>
              <a:t>Price controls can suppress prices briefly but often raise them in the long run.</a:t>
            </a:r>
          </a:p>
        </p:txBody>
      </p:sp>
      <p:sp>
        <p:nvSpPr>
          <p:cNvPr id="6" name="TextBox 5">
            <a:extLst>
              <a:ext uri="{FF2B5EF4-FFF2-40B4-BE49-F238E27FC236}">
                <a16:creationId xmlns:a16="http://schemas.microsoft.com/office/drawing/2014/main" id="{1422AE04-6945-91CD-87E4-F38150A593C7}"/>
              </a:ext>
            </a:extLst>
          </p:cNvPr>
          <p:cNvSpPr txBox="1"/>
          <p:nvPr/>
        </p:nvSpPr>
        <p:spPr>
          <a:xfrm>
            <a:off x="605265" y="1652569"/>
            <a:ext cx="7504592" cy="1175706"/>
          </a:xfrm>
          <a:prstGeom prst="rect">
            <a:avLst/>
          </a:prstGeom>
          <a:noFill/>
        </p:spPr>
        <p:txBody>
          <a:bodyPr wrap="square" numCol="1">
            <a:spAutoFit/>
          </a:bodyPr>
          <a:lstStyle/>
          <a:p>
            <a:pPr>
              <a:lnSpc>
                <a:spcPct val="120000"/>
              </a:lnSpc>
            </a:pPr>
            <a:r>
              <a:rPr lang="en-GB" sz="2000" b="1" dirty="0">
                <a:latin typeface="Calibri" panose="020F0502020204030204" pitchFamily="34" charset="0"/>
                <a:ea typeface="Open Sans"/>
                <a:cs typeface="+mn-ea"/>
                <a:sym typeface="Open Sans"/>
              </a:rPr>
              <a:t>What goes wrong:</a:t>
            </a:r>
          </a:p>
          <a:p>
            <a:pPr marL="342900" indent="-342900">
              <a:lnSpc>
                <a:spcPct val="120000"/>
              </a:lnSpc>
              <a:buFont typeface="Arial" panose="020B0604020202020204" pitchFamily="34" charset="0"/>
              <a:buChar char="•"/>
            </a:pPr>
            <a:r>
              <a:rPr lang="en-GB" sz="2000" dirty="0">
                <a:latin typeface="Calibri" panose="020F0502020204030204" pitchFamily="34" charset="0"/>
                <a:ea typeface="Open Sans"/>
                <a:cs typeface="+mn-ea"/>
                <a:sym typeface="Open Sans"/>
              </a:rPr>
              <a:t>Price caps distort signals needed for competition and investment</a:t>
            </a:r>
          </a:p>
          <a:p>
            <a:pPr marL="342900" indent="-342900">
              <a:lnSpc>
                <a:spcPct val="120000"/>
              </a:lnSpc>
              <a:buFont typeface="Arial" panose="020B0604020202020204" pitchFamily="34" charset="0"/>
              <a:buChar char="•"/>
            </a:pPr>
            <a:r>
              <a:rPr lang="en-GB" sz="2000" dirty="0">
                <a:latin typeface="Calibri" panose="020F0502020204030204" pitchFamily="34" charset="0"/>
                <a:ea typeface="Open Sans"/>
                <a:cs typeface="+mn-ea"/>
                <a:sym typeface="Open Sans"/>
              </a:rPr>
              <a:t>Short-term relief creates long-term cost escalation</a:t>
            </a:r>
          </a:p>
        </p:txBody>
      </p:sp>
      <p:sp>
        <p:nvSpPr>
          <p:cNvPr id="8" name="TextBox 7">
            <a:extLst>
              <a:ext uri="{FF2B5EF4-FFF2-40B4-BE49-F238E27FC236}">
                <a16:creationId xmlns:a16="http://schemas.microsoft.com/office/drawing/2014/main" id="{7F2C00B3-B96D-6916-3365-BCD3A739DC42}"/>
              </a:ext>
            </a:extLst>
          </p:cNvPr>
          <p:cNvSpPr txBox="1"/>
          <p:nvPr/>
        </p:nvSpPr>
        <p:spPr>
          <a:xfrm>
            <a:off x="605264" y="3093521"/>
            <a:ext cx="2965250" cy="1914370"/>
          </a:xfrm>
          <a:prstGeom prst="rect">
            <a:avLst/>
          </a:prstGeom>
          <a:noFill/>
        </p:spPr>
        <p:txBody>
          <a:bodyPr wrap="square">
            <a:spAutoFit/>
          </a:bodyPr>
          <a:lstStyle/>
          <a:p>
            <a:pPr>
              <a:lnSpc>
                <a:spcPct val="120000"/>
              </a:lnSpc>
            </a:pPr>
            <a:r>
              <a:rPr lang="en-GB" sz="2000" b="1" dirty="0">
                <a:latin typeface="Calibri" panose="020F0502020204030204" pitchFamily="34" charset="0"/>
                <a:ea typeface="Open Sans"/>
                <a:cs typeface="+mn-ea"/>
                <a:sym typeface="Open Sans"/>
              </a:rPr>
              <a:t>e.g. South Africa: </a:t>
            </a:r>
          </a:p>
          <a:p>
            <a:pPr>
              <a:lnSpc>
                <a:spcPct val="120000"/>
              </a:lnSpc>
            </a:pPr>
            <a:r>
              <a:rPr lang="en-GB" sz="2000" dirty="0">
                <a:latin typeface="Calibri" panose="020F0502020204030204" pitchFamily="34" charset="0"/>
                <a:ea typeface="Open Sans"/>
                <a:cs typeface="+mn-ea"/>
                <a:sym typeface="Open Sans"/>
              </a:rPr>
              <a:t>Tariffs set too low → </a:t>
            </a:r>
          </a:p>
          <a:p>
            <a:pPr>
              <a:lnSpc>
                <a:spcPct val="120000"/>
              </a:lnSpc>
            </a:pPr>
            <a:r>
              <a:rPr lang="en-GB" sz="2000" dirty="0">
                <a:latin typeface="Calibri" panose="020F0502020204030204" pitchFamily="34" charset="0"/>
                <a:ea typeface="Open Sans"/>
                <a:cs typeface="+mn-ea"/>
                <a:sym typeface="Open Sans"/>
              </a:rPr>
              <a:t>Eskom underinvestment → Escalating prices &amp; load shedding</a:t>
            </a:r>
          </a:p>
        </p:txBody>
      </p:sp>
    </p:spTree>
    <p:extLst>
      <p:ext uri="{BB962C8B-B14F-4D97-AF65-F5344CB8AC3E}">
        <p14:creationId xmlns:p14="http://schemas.microsoft.com/office/powerpoint/2010/main" val="307529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495C-157F-FA5D-7149-C7427060BB42}"/>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23666808-890F-035F-4846-1156F222B986}"/>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7355CFC0-1B8A-15E8-742D-53ED98CD23C1}"/>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17</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B3E1F724-4383-9F7D-978C-2A7470C9F43C}"/>
              </a:ext>
            </a:extLst>
          </p:cNvPr>
          <p:cNvSpPr txBox="1"/>
          <p:nvPr/>
        </p:nvSpPr>
        <p:spPr>
          <a:xfrm>
            <a:off x="862621" y="3656807"/>
            <a:ext cx="9414439" cy="1938992"/>
          </a:xfrm>
          <a:prstGeom prst="rect">
            <a:avLst/>
          </a:prstGeom>
          <a:noFill/>
        </p:spPr>
        <p:txBody>
          <a:bodyPr wrap="square">
            <a:spAutoFit/>
          </a:bodyPr>
          <a:lstStyle/>
          <a:p>
            <a:pPr marL="857250" indent="-857250">
              <a:buAutoNum type="romanUcPeriod" startAt="3"/>
            </a:pPr>
            <a:r>
              <a:rPr lang="en-GB" sz="4000" b="1" dirty="0">
                <a:solidFill>
                  <a:schemeClr val="accent1"/>
                </a:solidFill>
                <a:cs typeface="+mn-ea"/>
                <a:sym typeface="+mn-lt"/>
              </a:rPr>
              <a:t>System Archetypes for LMICs</a:t>
            </a:r>
          </a:p>
          <a:p>
            <a:r>
              <a:rPr lang="en-GB" sz="4000" b="1" dirty="0">
                <a:solidFill>
                  <a:schemeClr val="accent1"/>
                </a:solidFill>
                <a:cs typeface="+mn-ea"/>
                <a:sym typeface="+mn-lt"/>
              </a:rPr>
              <a:t>	</a:t>
            </a:r>
            <a:r>
              <a:rPr lang="en-US" altLang="zh-CN" sz="4000" b="1" dirty="0">
                <a:solidFill>
                  <a:schemeClr val="accent1"/>
                </a:solidFill>
                <a:cs typeface="+mn-ea"/>
                <a:sym typeface="+mn-lt"/>
              </a:rPr>
              <a:t>Cost of capital</a:t>
            </a:r>
          </a:p>
          <a:p>
            <a:r>
              <a:rPr lang="en-US" sz="4000" b="1" dirty="0">
                <a:solidFill>
                  <a:schemeClr val="accent1"/>
                </a:solidFill>
                <a:cs typeface="+mn-ea"/>
                <a:sym typeface="+mn-lt"/>
              </a:rPr>
              <a:t>	</a:t>
            </a:r>
            <a:endParaRPr lang="en-GB" sz="4000" dirty="0">
              <a:solidFill>
                <a:schemeClr val="accent1"/>
              </a:solidFill>
              <a:cs typeface="+mn-ea"/>
              <a:sym typeface="+mn-lt"/>
            </a:endParaRPr>
          </a:p>
        </p:txBody>
      </p:sp>
    </p:spTree>
    <p:extLst>
      <p:ext uri="{BB962C8B-B14F-4D97-AF65-F5344CB8AC3E}">
        <p14:creationId xmlns:p14="http://schemas.microsoft.com/office/powerpoint/2010/main" val="892077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7918-DFF5-219F-9E02-37A8355E4BC2}"/>
              </a:ext>
            </a:extLst>
          </p:cNvPr>
          <p:cNvSpPr>
            <a:spLocks noGrp="1"/>
          </p:cNvSpPr>
          <p:nvPr>
            <p:ph type="title"/>
          </p:nvPr>
        </p:nvSpPr>
        <p:spPr/>
        <p:txBody>
          <a:bodyPr>
            <a:normAutofit fontScale="90000"/>
          </a:bodyPr>
          <a:lstStyle/>
          <a:p>
            <a:r>
              <a:rPr lang="en-GB" sz="3100" b="1" dirty="0"/>
              <a:t>Success to successful</a:t>
            </a:r>
            <a:br>
              <a:rPr lang="en-GB" sz="3100" b="1" dirty="0"/>
            </a:br>
            <a:r>
              <a:rPr lang="en-GB" dirty="0">
                <a:latin typeface="+mn-lt"/>
                <a:ea typeface="+mn-ea"/>
                <a:cs typeface="+mn-ea"/>
                <a:sym typeface="+mn-lt"/>
              </a:rPr>
              <a:t>Why capital keeps flowing to where it already succeeds?</a:t>
            </a:r>
          </a:p>
        </p:txBody>
      </p:sp>
      <p:sp>
        <p:nvSpPr>
          <p:cNvPr id="3" name="Slide Number Placeholder 2">
            <a:extLst>
              <a:ext uri="{FF2B5EF4-FFF2-40B4-BE49-F238E27FC236}">
                <a16:creationId xmlns:a16="http://schemas.microsoft.com/office/drawing/2014/main" id="{AEF43561-E457-23B4-28A3-73EF45C06E1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467" b="1"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18</a:t>
            </a:fld>
            <a:endParaRPr kumimoji="0" lang="en-GB" sz="1467" b="1"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5" name="Oval 4">
            <a:extLst>
              <a:ext uri="{FF2B5EF4-FFF2-40B4-BE49-F238E27FC236}">
                <a16:creationId xmlns:a16="http://schemas.microsoft.com/office/drawing/2014/main" id="{A1C92CAE-E3BD-9F6D-9BE4-40DA39E59127}"/>
              </a:ext>
            </a:extLst>
          </p:cNvPr>
          <p:cNvSpPr/>
          <p:nvPr/>
        </p:nvSpPr>
        <p:spPr>
          <a:xfrm>
            <a:off x="4787370" y="4216400"/>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Cost of capital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gap between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HIC and LMIC</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9" name="TextBox 8">
            <a:extLst>
              <a:ext uri="{FF2B5EF4-FFF2-40B4-BE49-F238E27FC236}">
                <a16:creationId xmlns:a16="http://schemas.microsoft.com/office/drawing/2014/main" id="{D2A8DD73-BB17-1287-97FB-3CD154AE93FC}"/>
              </a:ext>
            </a:extLst>
          </p:cNvPr>
          <p:cNvSpPr txBox="1"/>
          <p:nvPr/>
        </p:nvSpPr>
        <p:spPr>
          <a:xfrm>
            <a:off x="605265" y="1086092"/>
            <a:ext cx="10918006" cy="1692771"/>
          </a:xfrm>
          <a:prstGeom prst="rect">
            <a:avLst/>
          </a:prstGeom>
          <a:noFill/>
        </p:spPr>
        <p:txBody>
          <a:bodyPr wrap="square" rtlCol="0">
            <a:spAutoFit/>
          </a:bodyPr>
          <a:lstStyle/>
          <a:p>
            <a:pPr lvl="0">
              <a:defRPr/>
            </a:pPr>
            <a:r>
              <a:rPr lang="en-GB" sz="2400" dirty="0">
                <a:solidFill>
                  <a:srgbClr val="012069"/>
                </a:solidFill>
              </a:rPr>
              <a:t>Capital is cheapest where it already feels safe and that advantage compounds. </a:t>
            </a:r>
            <a:r>
              <a:rPr lang="en-GB" sz="2000" dirty="0"/>
              <a:t>Investors prefer markets seen as safe, liquid, and credible. These markets attract capital more cheaply and at larger scale. Lower capital costs then enable more successful projects, which build track record, liquidity, and credibility. Therefore, even when LMIC fundamentals improve, capital allocation adjusts slowly and asymmetrically.</a:t>
            </a:r>
          </a:p>
        </p:txBody>
      </p:sp>
      <p:sp>
        <p:nvSpPr>
          <p:cNvPr id="10" name="Oval 9">
            <a:extLst>
              <a:ext uri="{FF2B5EF4-FFF2-40B4-BE49-F238E27FC236}">
                <a16:creationId xmlns:a16="http://schemas.microsoft.com/office/drawing/2014/main" id="{AEC8D9D8-A72A-9380-E43F-E5BFC67140C7}"/>
              </a:ext>
            </a:extLst>
          </p:cNvPr>
          <p:cNvSpPr/>
          <p:nvPr/>
        </p:nvSpPr>
        <p:spPr>
          <a:xfrm>
            <a:off x="1666178" y="4380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to </a:t>
            </a:r>
            <a:r>
              <a:rPr kumimoji="0" lang="en-US" altLang="zh-CN" sz="2000" b="0" i="0" u="none" strike="noStrike" kern="1200" cap="none" spc="0" normalizeH="0" baseline="0" noProof="0" dirty="0">
                <a:ln>
                  <a:noFill/>
                </a:ln>
                <a:solidFill>
                  <a:srgbClr val="012069"/>
                </a:solidFill>
                <a:effectLst/>
                <a:uLnTx/>
                <a:uFillTx/>
                <a:cs typeface="+mn-ea"/>
                <a:sym typeface="+mn-lt"/>
              </a:rPr>
              <a:t>HICs</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11" name="Oval 10">
            <a:extLst>
              <a:ext uri="{FF2B5EF4-FFF2-40B4-BE49-F238E27FC236}">
                <a16:creationId xmlns:a16="http://schemas.microsoft.com/office/drawing/2014/main" id="{01165771-1B6C-9DCF-98A1-796A38D62495}"/>
              </a:ext>
            </a:extLst>
          </p:cNvPr>
          <p:cNvSpPr/>
          <p:nvPr/>
        </p:nvSpPr>
        <p:spPr>
          <a:xfrm>
            <a:off x="7999938" y="4380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Resources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to </a:t>
            </a:r>
            <a:r>
              <a:rPr lang="en-US" sz="2000" dirty="0">
                <a:solidFill>
                  <a:srgbClr val="012069"/>
                </a:solidFill>
                <a:cs typeface="+mn-ea"/>
                <a:sym typeface="+mn-lt"/>
              </a:rPr>
              <a:t>LM</a:t>
            </a:r>
            <a:r>
              <a:rPr kumimoji="0" lang="en-US" altLang="zh-CN" sz="2000" b="0" i="0" u="none" strike="noStrike" kern="1200" cap="none" spc="0" normalizeH="0" baseline="0" noProof="0" dirty="0">
                <a:ln>
                  <a:noFill/>
                </a:ln>
                <a:solidFill>
                  <a:srgbClr val="012069"/>
                </a:solidFill>
                <a:effectLst/>
                <a:uLnTx/>
                <a:uFillTx/>
                <a:cs typeface="+mn-ea"/>
                <a:sym typeface="+mn-lt"/>
              </a:rPr>
              <a:t>ICs</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13" name="Oval 12">
            <a:extLst>
              <a:ext uri="{FF2B5EF4-FFF2-40B4-BE49-F238E27FC236}">
                <a16:creationId xmlns:a16="http://schemas.microsoft.com/office/drawing/2014/main" id="{35DDFBD9-66DF-C474-0D25-76647ADA570E}"/>
              </a:ext>
            </a:extLst>
          </p:cNvPr>
          <p:cNvSpPr/>
          <p:nvPr/>
        </p:nvSpPr>
        <p:spPr>
          <a:xfrm>
            <a:off x="3040184" y="2856031"/>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Successful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Projects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HICs</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14" name="Oval 13">
            <a:extLst>
              <a:ext uri="{FF2B5EF4-FFF2-40B4-BE49-F238E27FC236}">
                <a16:creationId xmlns:a16="http://schemas.microsoft.com/office/drawing/2014/main" id="{6642DE6F-39A8-D64F-479A-90BB927AA400}"/>
              </a:ext>
            </a:extLst>
          </p:cNvPr>
          <p:cNvSpPr/>
          <p:nvPr/>
        </p:nvSpPr>
        <p:spPr>
          <a:xfrm>
            <a:off x="6634493" y="2856032"/>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Successful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Projects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12069"/>
                </a:solidFill>
                <a:effectLst/>
                <a:uLnTx/>
                <a:uFillTx/>
                <a:cs typeface="+mn-ea"/>
                <a:sym typeface="+mn-lt"/>
              </a:rPr>
              <a:t>LMICs</a:t>
            </a:r>
            <a:endParaRPr kumimoji="0" lang="en-GB" sz="2000" b="0" i="0" u="none" strike="noStrike" kern="1200" cap="none" spc="0" normalizeH="0" baseline="0" noProof="0" dirty="0">
              <a:ln>
                <a:noFill/>
              </a:ln>
              <a:solidFill>
                <a:srgbClr val="012069"/>
              </a:solidFill>
              <a:effectLst/>
              <a:uLnTx/>
              <a:uFillTx/>
              <a:cs typeface="+mn-ea"/>
              <a:sym typeface="+mn-lt"/>
            </a:endParaRPr>
          </a:p>
        </p:txBody>
      </p:sp>
      <p:cxnSp>
        <p:nvCxnSpPr>
          <p:cNvPr id="19" name="Connector: Curved 18">
            <a:extLst>
              <a:ext uri="{FF2B5EF4-FFF2-40B4-BE49-F238E27FC236}">
                <a16:creationId xmlns:a16="http://schemas.microsoft.com/office/drawing/2014/main" id="{B8DFA872-B290-DD0A-2A6A-090ECE978BEF}"/>
              </a:ext>
            </a:extLst>
          </p:cNvPr>
          <p:cNvCxnSpPr>
            <a:cxnSpLocks/>
            <a:stCxn id="10" idx="0"/>
            <a:endCxn id="13" idx="2"/>
          </p:cNvCxnSpPr>
          <p:nvPr/>
        </p:nvCxnSpPr>
        <p:spPr>
          <a:xfrm rot="5400000" flipH="1" flipV="1">
            <a:off x="2353181" y="3693029"/>
            <a:ext cx="762001" cy="612006"/>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3A13D503-2640-9E61-C057-B2AE8DA5CB80}"/>
              </a:ext>
            </a:extLst>
          </p:cNvPr>
          <p:cNvCxnSpPr>
            <a:cxnSpLocks/>
            <a:stCxn id="13" idx="6"/>
            <a:endCxn id="5" idx="1"/>
          </p:cNvCxnSpPr>
          <p:nvPr/>
        </p:nvCxnSpPr>
        <p:spPr>
          <a:xfrm>
            <a:off x="4564184" y="3618031"/>
            <a:ext cx="446371" cy="821554"/>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410646C4-BB9A-DF77-4B24-85C9FDE90C8F}"/>
              </a:ext>
            </a:extLst>
          </p:cNvPr>
          <p:cNvCxnSpPr>
            <a:cxnSpLocks/>
            <a:stCxn id="5" idx="5"/>
            <a:endCxn id="11" idx="3"/>
          </p:cNvCxnSpPr>
          <p:nvPr/>
        </p:nvCxnSpPr>
        <p:spPr>
          <a:xfrm rot="16200000" flipH="1">
            <a:off x="7073838" y="4531562"/>
            <a:ext cx="163632" cy="2134938"/>
          </a:xfrm>
          <a:prstGeom prst="curvedConnector3">
            <a:avLst>
              <a:gd name="adj1" fmla="val 376098"/>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3BA8F2B5-0566-6E35-4FE6-3577FB5EC091}"/>
              </a:ext>
            </a:extLst>
          </p:cNvPr>
          <p:cNvCxnSpPr>
            <a:cxnSpLocks/>
            <a:stCxn id="5" idx="3"/>
            <a:endCxn id="10" idx="5"/>
          </p:cNvCxnSpPr>
          <p:nvPr/>
        </p:nvCxnSpPr>
        <p:spPr>
          <a:xfrm rot="5400000">
            <a:off x="3906958" y="4577250"/>
            <a:ext cx="163632" cy="2043562"/>
          </a:xfrm>
          <a:prstGeom prst="curvedConnector3">
            <a:avLst>
              <a:gd name="adj1" fmla="val 376098"/>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4683A32A-6CF3-0D81-B524-1D7C56BD6976}"/>
              </a:ext>
            </a:extLst>
          </p:cNvPr>
          <p:cNvCxnSpPr>
            <a:cxnSpLocks/>
            <a:stCxn id="14" idx="2"/>
            <a:endCxn id="5" idx="7"/>
          </p:cNvCxnSpPr>
          <p:nvPr/>
        </p:nvCxnSpPr>
        <p:spPr>
          <a:xfrm rot="10800000" flipV="1">
            <a:off x="6088185" y="3618031"/>
            <a:ext cx="546308" cy="821553"/>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99A804B-7A12-8940-36F6-E00719C00D25}"/>
              </a:ext>
            </a:extLst>
          </p:cNvPr>
          <p:cNvCxnSpPr>
            <a:cxnSpLocks/>
            <a:stCxn id="11" idx="0"/>
            <a:endCxn id="14" idx="6"/>
          </p:cNvCxnSpPr>
          <p:nvPr/>
        </p:nvCxnSpPr>
        <p:spPr>
          <a:xfrm rot="16200000" flipV="1">
            <a:off x="8079216" y="3697309"/>
            <a:ext cx="762000" cy="603445"/>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C0CF85-4B82-0334-1EA2-AAF6B20FDDEF}"/>
              </a:ext>
            </a:extLst>
          </p:cNvPr>
          <p:cNvSpPr txBox="1"/>
          <p:nvPr/>
        </p:nvSpPr>
        <p:spPr>
          <a:xfrm>
            <a:off x="8741384" y="3576093"/>
            <a:ext cx="410432" cy="533092"/>
          </a:xfrm>
          <a:prstGeom prst="rect">
            <a:avLst/>
          </a:prstGeom>
          <a:noFill/>
        </p:spPr>
        <p:txBody>
          <a:bodyPr wrap="square" rtlCol="0">
            <a:spAutoFit/>
          </a:bodyPr>
          <a:lstStyle/>
          <a:p>
            <a:r>
              <a:rPr lang="en-GB" sz="2800" b="1" dirty="0">
                <a:cs typeface="+mn-ea"/>
                <a:sym typeface="+mn-lt"/>
              </a:rPr>
              <a:t>+</a:t>
            </a:r>
          </a:p>
        </p:txBody>
      </p:sp>
      <p:sp>
        <p:nvSpPr>
          <p:cNvPr id="6" name="TextBox 5">
            <a:extLst>
              <a:ext uri="{FF2B5EF4-FFF2-40B4-BE49-F238E27FC236}">
                <a16:creationId xmlns:a16="http://schemas.microsoft.com/office/drawing/2014/main" id="{239520DF-086D-77BF-0533-E4460C2FBC4B}"/>
              </a:ext>
            </a:extLst>
          </p:cNvPr>
          <p:cNvSpPr txBox="1"/>
          <p:nvPr/>
        </p:nvSpPr>
        <p:spPr>
          <a:xfrm>
            <a:off x="4887307" y="3460123"/>
            <a:ext cx="410432" cy="533092"/>
          </a:xfrm>
          <a:prstGeom prst="rect">
            <a:avLst/>
          </a:prstGeom>
          <a:noFill/>
        </p:spPr>
        <p:txBody>
          <a:bodyPr wrap="square" rtlCol="0">
            <a:spAutoFit/>
          </a:bodyPr>
          <a:lstStyle/>
          <a:p>
            <a:r>
              <a:rPr lang="en-GB" sz="2800" b="1" dirty="0">
                <a:cs typeface="+mn-ea"/>
                <a:sym typeface="+mn-lt"/>
              </a:rPr>
              <a:t>+</a:t>
            </a:r>
          </a:p>
        </p:txBody>
      </p:sp>
      <p:sp>
        <p:nvSpPr>
          <p:cNvPr id="7" name="TextBox 6">
            <a:extLst>
              <a:ext uri="{FF2B5EF4-FFF2-40B4-BE49-F238E27FC236}">
                <a16:creationId xmlns:a16="http://schemas.microsoft.com/office/drawing/2014/main" id="{094598B5-6DC7-B983-B354-0451F3C0CC04}"/>
              </a:ext>
            </a:extLst>
          </p:cNvPr>
          <p:cNvSpPr txBox="1"/>
          <p:nvPr/>
        </p:nvSpPr>
        <p:spPr>
          <a:xfrm>
            <a:off x="2044523" y="3460123"/>
            <a:ext cx="410432" cy="533092"/>
          </a:xfrm>
          <a:prstGeom prst="rect">
            <a:avLst/>
          </a:prstGeom>
          <a:noFill/>
        </p:spPr>
        <p:txBody>
          <a:bodyPr wrap="square" rtlCol="0">
            <a:spAutoFit/>
          </a:bodyPr>
          <a:lstStyle/>
          <a:p>
            <a:r>
              <a:rPr lang="en-GB" sz="2800" b="1" dirty="0">
                <a:cs typeface="+mn-ea"/>
                <a:sym typeface="+mn-lt"/>
              </a:rPr>
              <a:t>+</a:t>
            </a:r>
          </a:p>
        </p:txBody>
      </p:sp>
      <p:sp>
        <p:nvSpPr>
          <p:cNvPr id="8" name="TextBox 7">
            <a:extLst>
              <a:ext uri="{FF2B5EF4-FFF2-40B4-BE49-F238E27FC236}">
                <a16:creationId xmlns:a16="http://schemas.microsoft.com/office/drawing/2014/main" id="{C020FD29-BB3D-FD00-C1DD-2C938C45BB1C}"/>
              </a:ext>
            </a:extLst>
          </p:cNvPr>
          <p:cNvSpPr txBox="1"/>
          <p:nvPr/>
        </p:nvSpPr>
        <p:spPr>
          <a:xfrm>
            <a:off x="3783558" y="5599030"/>
            <a:ext cx="410432" cy="533092"/>
          </a:xfrm>
          <a:prstGeom prst="rect">
            <a:avLst/>
          </a:prstGeom>
          <a:noFill/>
        </p:spPr>
        <p:txBody>
          <a:bodyPr wrap="square" rtlCol="0">
            <a:spAutoFit/>
          </a:bodyPr>
          <a:lstStyle/>
          <a:p>
            <a:r>
              <a:rPr lang="en-GB" sz="2800" b="1" dirty="0">
                <a:cs typeface="+mn-ea"/>
                <a:sym typeface="+mn-lt"/>
              </a:rPr>
              <a:t>+</a:t>
            </a:r>
          </a:p>
        </p:txBody>
      </p:sp>
      <p:sp>
        <p:nvSpPr>
          <p:cNvPr id="12" name="TextBox 11">
            <a:extLst>
              <a:ext uri="{FF2B5EF4-FFF2-40B4-BE49-F238E27FC236}">
                <a16:creationId xmlns:a16="http://schemas.microsoft.com/office/drawing/2014/main" id="{AF10A5E2-77F6-388E-A1D2-DD661FAC8769}"/>
              </a:ext>
            </a:extLst>
          </p:cNvPr>
          <p:cNvSpPr txBox="1"/>
          <p:nvPr/>
        </p:nvSpPr>
        <p:spPr>
          <a:xfrm>
            <a:off x="7050691" y="5599030"/>
            <a:ext cx="410432" cy="533092"/>
          </a:xfrm>
          <a:prstGeom prst="rect">
            <a:avLst/>
          </a:prstGeom>
          <a:noFill/>
        </p:spPr>
        <p:txBody>
          <a:bodyPr wrap="square" rtlCol="0">
            <a:spAutoFit/>
          </a:bodyPr>
          <a:lstStyle/>
          <a:p>
            <a:r>
              <a:rPr lang="en-GB" sz="2800" b="1" dirty="0">
                <a:cs typeface="+mn-ea"/>
                <a:sym typeface="+mn-lt"/>
              </a:rPr>
              <a:t>-</a:t>
            </a:r>
          </a:p>
        </p:txBody>
      </p:sp>
      <p:sp>
        <p:nvSpPr>
          <p:cNvPr id="15" name="TextBox 14">
            <a:extLst>
              <a:ext uri="{FF2B5EF4-FFF2-40B4-BE49-F238E27FC236}">
                <a16:creationId xmlns:a16="http://schemas.microsoft.com/office/drawing/2014/main" id="{F630F5D7-7509-AEEF-0A59-57EE28BA78AA}"/>
              </a:ext>
            </a:extLst>
          </p:cNvPr>
          <p:cNvSpPr txBox="1"/>
          <p:nvPr/>
        </p:nvSpPr>
        <p:spPr>
          <a:xfrm>
            <a:off x="5974129" y="3468285"/>
            <a:ext cx="410432" cy="533092"/>
          </a:xfrm>
          <a:prstGeom prst="rect">
            <a:avLst/>
          </a:prstGeom>
          <a:noFill/>
        </p:spPr>
        <p:txBody>
          <a:bodyPr wrap="square" rtlCol="0">
            <a:spAutoFit/>
          </a:bodyPr>
          <a:lstStyle/>
          <a:p>
            <a:r>
              <a:rPr lang="en-GB" sz="2800" b="1" dirty="0">
                <a:cs typeface="+mn-ea"/>
                <a:sym typeface="+mn-lt"/>
              </a:rPr>
              <a:t>-</a:t>
            </a:r>
          </a:p>
        </p:txBody>
      </p:sp>
      <p:sp>
        <p:nvSpPr>
          <p:cNvPr id="18" name="refresh-arrow_64555">
            <a:extLst>
              <a:ext uri="{FF2B5EF4-FFF2-40B4-BE49-F238E27FC236}">
                <a16:creationId xmlns:a16="http://schemas.microsoft.com/office/drawing/2014/main" id="{C3C4EA4F-DE49-6814-CF07-D66823F87D9C}"/>
              </a:ext>
            </a:extLst>
          </p:cNvPr>
          <p:cNvSpPr/>
          <p:nvPr/>
        </p:nvSpPr>
        <p:spPr>
          <a:xfrm rot="14400000" flipV="1">
            <a:off x="3639371" y="4737372"/>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20" name="refresh-arrow_64555">
            <a:extLst>
              <a:ext uri="{FF2B5EF4-FFF2-40B4-BE49-F238E27FC236}">
                <a16:creationId xmlns:a16="http://schemas.microsoft.com/office/drawing/2014/main" id="{0C8EC028-D5E8-E383-9F41-8F440E5426B7}"/>
              </a:ext>
            </a:extLst>
          </p:cNvPr>
          <p:cNvSpPr/>
          <p:nvPr/>
        </p:nvSpPr>
        <p:spPr>
          <a:xfrm rot="14400000" flipV="1">
            <a:off x="6851939" y="4737371"/>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58771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1912E-09CE-F853-B2D4-23E0E26AB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F754D-01A1-8FB5-FF57-44116BC22365}"/>
              </a:ext>
            </a:extLst>
          </p:cNvPr>
          <p:cNvSpPr>
            <a:spLocks noGrp="1"/>
          </p:cNvSpPr>
          <p:nvPr>
            <p:ph type="title"/>
          </p:nvPr>
        </p:nvSpPr>
        <p:spPr/>
        <p:txBody>
          <a:bodyPr>
            <a:normAutofit fontScale="90000"/>
          </a:bodyPr>
          <a:lstStyle/>
          <a:p>
            <a:r>
              <a:rPr lang="en-GB" sz="3100" b="1" dirty="0"/>
              <a:t>Fixes that fail </a:t>
            </a:r>
            <a:br>
              <a:rPr lang="en-GB" dirty="0"/>
            </a:br>
            <a:r>
              <a:rPr lang="en-GB" dirty="0">
                <a:latin typeface="+mn-lt"/>
                <a:ea typeface="+mn-ea"/>
                <a:cs typeface="+mn-ea"/>
                <a:sym typeface="+mn-lt"/>
              </a:rPr>
              <a:t>Why the cost of capital is </a:t>
            </a:r>
            <a:r>
              <a:rPr lang="en-US" altLang="zh-CN" dirty="0">
                <a:latin typeface="+mn-lt"/>
                <a:ea typeface="+mn-ea"/>
                <a:cs typeface="+mn-ea"/>
                <a:sym typeface="+mn-lt"/>
              </a:rPr>
              <a:t>constantly high in LMICs</a:t>
            </a:r>
            <a:r>
              <a:rPr lang="en-GB" dirty="0">
                <a:latin typeface="+mn-lt"/>
                <a:ea typeface="+mn-ea"/>
                <a:cs typeface="+mn-ea"/>
                <a:sym typeface="+mn-lt"/>
              </a:rPr>
              <a:t>?</a:t>
            </a:r>
          </a:p>
        </p:txBody>
      </p:sp>
      <p:sp>
        <p:nvSpPr>
          <p:cNvPr id="3" name="Slide Number Placeholder 2">
            <a:extLst>
              <a:ext uri="{FF2B5EF4-FFF2-40B4-BE49-F238E27FC236}">
                <a16:creationId xmlns:a16="http://schemas.microsoft.com/office/drawing/2014/main" id="{381EC576-8EE1-1153-4811-5B9405C9CCF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467" b="1"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19</a:t>
            </a:fld>
            <a:endParaRPr kumimoji="0" lang="en-GB" sz="1467" b="1"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0" name="Oval 9">
            <a:extLst>
              <a:ext uri="{FF2B5EF4-FFF2-40B4-BE49-F238E27FC236}">
                <a16:creationId xmlns:a16="http://schemas.microsoft.com/office/drawing/2014/main" id="{2EE9E54D-96C7-D4A3-5222-8E47C320A3FE}"/>
              </a:ext>
            </a:extLst>
          </p:cNvPr>
          <p:cNvSpPr/>
          <p:nvPr/>
        </p:nvSpPr>
        <p:spPr>
          <a:xfrm>
            <a:off x="2025423" y="3541340"/>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Cost of capital</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13" name="Oval 12">
            <a:extLst>
              <a:ext uri="{FF2B5EF4-FFF2-40B4-BE49-F238E27FC236}">
                <a16:creationId xmlns:a16="http://schemas.microsoft.com/office/drawing/2014/main" id="{5B137C83-2939-9280-27C2-06950B2564A5}"/>
              </a:ext>
            </a:extLst>
          </p:cNvPr>
          <p:cNvSpPr/>
          <p:nvPr/>
        </p:nvSpPr>
        <p:spPr>
          <a:xfrm>
            <a:off x="8098291" y="3541340"/>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Hard-currency borrowing/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Interest cap/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Subsidies</a:t>
            </a:r>
          </a:p>
        </p:txBody>
      </p:sp>
      <p:cxnSp>
        <p:nvCxnSpPr>
          <p:cNvPr id="19" name="Connector: Curved 18">
            <a:extLst>
              <a:ext uri="{FF2B5EF4-FFF2-40B4-BE49-F238E27FC236}">
                <a16:creationId xmlns:a16="http://schemas.microsoft.com/office/drawing/2014/main" id="{91DE3D09-BB25-CE3C-6960-7928C26FE316}"/>
              </a:ext>
            </a:extLst>
          </p:cNvPr>
          <p:cNvCxnSpPr>
            <a:cxnSpLocks/>
            <a:stCxn id="10" idx="7"/>
            <a:endCxn id="13" idx="1"/>
          </p:cNvCxnSpPr>
          <p:nvPr/>
        </p:nvCxnSpPr>
        <p:spPr>
          <a:xfrm rot="5400000" flipH="1" flipV="1">
            <a:off x="5823857" y="1266906"/>
            <a:ext cx="12700" cy="4995238"/>
          </a:xfrm>
          <a:prstGeom prst="curvedConnector3">
            <a:avLst>
              <a:gd name="adj1" fmla="val 355736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5A78FA-2F0E-0853-78F9-BA4BC71459C6}"/>
              </a:ext>
            </a:extLst>
          </p:cNvPr>
          <p:cNvSpPr txBox="1"/>
          <p:nvPr/>
        </p:nvSpPr>
        <p:spPr>
          <a:xfrm>
            <a:off x="605265" y="1051717"/>
            <a:ext cx="11183964" cy="2062103"/>
          </a:xfrm>
          <a:prstGeom prst="rect">
            <a:avLst/>
          </a:prstGeom>
          <a:noFill/>
        </p:spPr>
        <p:txBody>
          <a:bodyPr wrap="square" rtlCol="0">
            <a:spAutoFit/>
          </a:bodyPr>
          <a:lstStyle/>
          <a:p>
            <a:pPr lvl="0">
              <a:defRPr/>
            </a:pPr>
            <a:r>
              <a:rPr lang="en-GB" sz="2400" dirty="0">
                <a:solidFill>
                  <a:srgbClr val="012069"/>
                </a:solidFill>
              </a:rPr>
              <a:t>Short-term fix lower financing costs briefly but reinforce the risks that keep capital expensive.  </a:t>
            </a:r>
            <a:r>
              <a:rPr kumimoji="0" lang="en-GB" sz="2000" b="0" i="0" u="none" strike="noStrike" kern="1200" cap="none" spc="0" normalizeH="0" baseline="0" noProof="0" dirty="0">
                <a:ln>
                  <a:noFill/>
                </a:ln>
                <a:effectLst/>
                <a:uLnTx/>
                <a:uFillTx/>
                <a:cs typeface="+mn-ea"/>
                <a:sym typeface="+mn-lt"/>
              </a:rPr>
              <a:t>Because structural reforms </a:t>
            </a:r>
            <a:r>
              <a:rPr lang="en-GB" sz="2000" dirty="0">
                <a:latin typeface="Calibri" panose="020F0502020204030204" pitchFamily="34" charset="0"/>
                <a:ea typeface="Open Sans"/>
                <a:cs typeface="+mn-ea"/>
                <a:sym typeface="+mn-lt"/>
              </a:rPr>
              <a:t>take time, governments often rely on short-term fixes to lower financing costs, including hard-currency borrowing, interest caps, or subsidies. These measures can ease immediate constraints, but they also increase financial fragility through currency mismatch, refinancing risk, and weakened bank balance sheets. Over time, these risks push the cost of capital back up, causing the initial fix to fail.</a:t>
            </a:r>
          </a:p>
        </p:txBody>
      </p:sp>
      <p:sp>
        <p:nvSpPr>
          <p:cNvPr id="15" name="Oval 14">
            <a:extLst>
              <a:ext uri="{FF2B5EF4-FFF2-40B4-BE49-F238E27FC236}">
                <a16:creationId xmlns:a16="http://schemas.microsoft.com/office/drawing/2014/main" id="{371F867B-BD82-244B-F519-C46F8F57BC12}"/>
              </a:ext>
            </a:extLst>
          </p:cNvPr>
          <p:cNvSpPr/>
          <p:nvPr/>
        </p:nvSpPr>
        <p:spPr>
          <a:xfrm>
            <a:off x="5060497" y="4764525"/>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Bank’s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profitability/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Currency risk</a:t>
            </a:r>
          </a:p>
        </p:txBody>
      </p:sp>
      <p:cxnSp>
        <p:nvCxnSpPr>
          <p:cNvPr id="38" name="Connector: Curved 37">
            <a:extLst>
              <a:ext uri="{FF2B5EF4-FFF2-40B4-BE49-F238E27FC236}">
                <a16:creationId xmlns:a16="http://schemas.microsoft.com/office/drawing/2014/main" id="{FC14517A-4E92-2973-1878-5596599521D5}"/>
              </a:ext>
            </a:extLst>
          </p:cNvPr>
          <p:cNvCxnSpPr>
            <a:cxnSpLocks/>
            <a:stCxn id="13" idx="2"/>
            <a:endCxn id="10" idx="6"/>
          </p:cNvCxnSpPr>
          <p:nvPr/>
        </p:nvCxnSpPr>
        <p:spPr>
          <a:xfrm rot="10800000">
            <a:off x="3549423" y="4303340"/>
            <a:ext cx="4548868" cy="12700"/>
          </a:xfrm>
          <a:prstGeom prst="curved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234DD2C9-594D-C081-A2FC-B781AFA55DE7}"/>
              </a:ext>
            </a:extLst>
          </p:cNvPr>
          <p:cNvCxnSpPr>
            <a:cxnSpLocks/>
            <a:stCxn id="13" idx="3"/>
            <a:endCxn id="15" idx="6"/>
          </p:cNvCxnSpPr>
          <p:nvPr/>
        </p:nvCxnSpPr>
        <p:spPr>
          <a:xfrm rot="5400000">
            <a:off x="7110802" y="4315851"/>
            <a:ext cx="684370" cy="1736979"/>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9326C620-77B6-9E5F-DA09-6C1704CB2DF5}"/>
              </a:ext>
            </a:extLst>
          </p:cNvPr>
          <p:cNvCxnSpPr>
            <a:cxnSpLocks/>
            <a:stCxn id="15" idx="2"/>
            <a:endCxn id="10" idx="5"/>
          </p:cNvCxnSpPr>
          <p:nvPr/>
        </p:nvCxnSpPr>
        <p:spPr>
          <a:xfrm rot="10800000">
            <a:off x="3326239" y="4842155"/>
            <a:ext cx="1734259" cy="684370"/>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refresh-arrow_64555">
            <a:extLst>
              <a:ext uri="{FF2B5EF4-FFF2-40B4-BE49-F238E27FC236}">
                <a16:creationId xmlns:a16="http://schemas.microsoft.com/office/drawing/2014/main" id="{186F2D25-BF81-0C22-FDDD-E63545783A7C}"/>
              </a:ext>
            </a:extLst>
          </p:cNvPr>
          <p:cNvSpPr/>
          <p:nvPr/>
        </p:nvSpPr>
        <p:spPr>
          <a:xfrm rot="14400000" flipV="1">
            <a:off x="4139906" y="4744890"/>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6" name="refresh-arrow_64555">
            <a:extLst>
              <a:ext uri="{FF2B5EF4-FFF2-40B4-BE49-F238E27FC236}">
                <a16:creationId xmlns:a16="http://schemas.microsoft.com/office/drawing/2014/main" id="{7780420F-7B2F-B0F9-266F-CD11D4B2CEF9}"/>
              </a:ext>
            </a:extLst>
          </p:cNvPr>
          <p:cNvSpPr/>
          <p:nvPr/>
        </p:nvSpPr>
        <p:spPr>
          <a:xfrm rot="16200000">
            <a:off x="4139906" y="3519376"/>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algn="ctr"/>
            <a:r>
              <a:rPr lang="en-US" altLang="zh-CN" sz="2400" b="1" dirty="0">
                <a:solidFill>
                  <a:schemeClr val="tx1">
                    <a:lumMod val="50000"/>
                    <a:lumOff val="50000"/>
                  </a:schemeClr>
                </a:solidFill>
                <a:cs typeface="+mn-ea"/>
                <a:sym typeface="+mn-lt"/>
              </a:rPr>
              <a:t>B</a:t>
            </a:r>
            <a:endParaRPr lang="en-US" sz="2400" b="1" dirty="0">
              <a:solidFill>
                <a:schemeClr val="tx1">
                  <a:lumMod val="50000"/>
                  <a:lumOff val="50000"/>
                </a:schemeClr>
              </a:solidFill>
              <a:cs typeface="+mn-ea"/>
              <a:sym typeface="+mn-lt"/>
            </a:endParaRPr>
          </a:p>
        </p:txBody>
      </p:sp>
      <p:sp>
        <p:nvSpPr>
          <p:cNvPr id="7" name="TextBox 6">
            <a:extLst>
              <a:ext uri="{FF2B5EF4-FFF2-40B4-BE49-F238E27FC236}">
                <a16:creationId xmlns:a16="http://schemas.microsoft.com/office/drawing/2014/main" id="{73448E9B-B3D3-0257-3A00-5D12EFC620C4}"/>
              </a:ext>
            </a:extLst>
          </p:cNvPr>
          <p:cNvSpPr txBox="1"/>
          <p:nvPr/>
        </p:nvSpPr>
        <p:spPr>
          <a:xfrm>
            <a:off x="7811491" y="3072765"/>
            <a:ext cx="410432" cy="533092"/>
          </a:xfrm>
          <a:prstGeom prst="rect">
            <a:avLst/>
          </a:prstGeom>
          <a:noFill/>
        </p:spPr>
        <p:txBody>
          <a:bodyPr wrap="square" rtlCol="0">
            <a:spAutoFit/>
          </a:bodyPr>
          <a:lstStyle/>
          <a:p>
            <a:r>
              <a:rPr lang="en-GB" sz="2800" b="1" dirty="0">
                <a:cs typeface="+mn-ea"/>
                <a:sym typeface="+mn-lt"/>
              </a:rPr>
              <a:t>+</a:t>
            </a:r>
          </a:p>
        </p:txBody>
      </p:sp>
      <p:sp>
        <p:nvSpPr>
          <p:cNvPr id="8" name="TextBox 7">
            <a:extLst>
              <a:ext uri="{FF2B5EF4-FFF2-40B4-BE49-F238E27FC236}">
                <a16:creationId xmlns:a16="http://schemas.microsoft.com/office/drawing/2014/main" id="{6F9995FC-DEBA-8993-E2CE-E1DF17B54CB2}"/>
              </a:ext>
            </a:extLst>
          </p:cNvPr>
          <p:cNvSpPr txBox="1"/>
          <p:nvPr/>
        </p:nvSpPr>
        <p:spPr>
          <a:xfrm>
            <a:off x="3977604" y="4157599"/>
            <a:ext cx="410432" cy="533092"/>
          </a:xfrm>
          <a:prstGeom prst="rect">
            <a:avLst/>
          </a:prstGeom>
          <a:noFill/>
        </p:spPr>
        <p:txBody>
          <a:bodyPr wrap="square" rtlCol="0">
            <a:spAutoFit/>
          </a:bodyPr>
          <a:lstStyle/>
          <a:p>
            <a:r>
              <a:rPr lang="en-GB" sz="2800" b="1" dirty="0">
                <a:cs typeface="+mn-ea"/>
                <a:sym typeface="+mn-lt"/>
              </a:rPr>
              <a:t>-</a:t>
            </a:r>
          </a:p>
        </p:txBody>
      </p:sp>
      <p:sp>
        <p:nvSpPr>
          <p:cNvPr id="9" name="TextBox 8">
            <a:extLst>
              <a:ext uri="{FF2B5EF4-FFF2-40B4-BE49-F238E27FC236}">
                <a16:creationId xmlns:a16="http://schemas.microsoft.com/office/drawing/2014/main" id="{AA519934-35EB-6666-13EE-BD2D9B2955B6}"/>
              </a:ext>
            </a:extLst>
          </p:cNvPr>
          <p:cNvSpPr txBox="1"/>
          <p:nvPr/>
        </p:nvSpPr>
        <p:spPr>
          <a:xfrm>
            <a:off x="6695666" y="5259979"/>
            <a:ext cx="410432" cy="533092"/>
          </a:xfrm>
          <a:prstGeom prst="rect">
            <a:avLst/>
          </a:prstGeom>
          <a:noFill/>
        </p:spPr>
        <p:txBody>
          <a:bodyPr wrap="square" rtlCol="0">
            <a:spAutoFit/>
          </a:bodyPr>
          <a:lstStyle/>
          <a:p>
            <a:r>
              <a:rPr lang="en-GB" sz="2800" b="1" dirty="0">
                <a:cs typeface="+mn-ea"/>
                <a:sym typeface="+mn-lt"/>
              </a:rPr>
              <a:t>+</a:t>
            </a:r>
          </a:p>
        </p:txBody>
      </p:sp>
      <p:sp>
        <p:nvSpPr>
          <p:cNvPr id="11" name="TextBox 10">
            <a:extLst>
              <a:ext uri="{FF2B5EF4-FFF2-40B4-BE49-F238E27FC236}">
                <a16:creationId xmlns:a16="http://schemas.microsoft.com/office/drawing/2014/main" id="{24EAE4BD-FD10-B8BD-A5E6-6A5D17E088C8}"/>
              </a:ext>
            </a:extLst>
          </p:cNvPr>
          <p:cNvSpPr txBox="1"/>
          <p:nvPr/>
        </p:nvSpPr>
        <p:spPr>
          <a:xfrm>
            <a:off x="2866988" y="4783186"/>
            <a:ext cx="410432" cy="533092"/>
          </a:xfrm>
          <a:prstGeom prst="rect">
            <a:avLst/>
          </a:prstGeom>
          <a:noFill/>
        </p:spPr>
        <p:txBody>
          <a:bodyPr wrap="square" rtlCol="0">
            <a:spAutoFit/>
          </a:bodyPr>
          <a:lstStyle/>
          <a:p>
            <a:r>
              <a:rPr lang="en-GB" sz="2800" b="1" dirty="0">
                <a:cs typeface="+mn-ea"/>
                <a:sym typeface="+mn-lt"/>
              </a:rPr>
              <a:t>+</a:t>
            </a:r>
          </a:p>
        </p:txBody>
      </p:sp>
    </p:spTree>
    <p:extLst>
      <p:ext uri="{BB962C8B-B14F-4D97-AF65-F5344CB8AC3E}">
        <p14:creationId xmlns:p14="http://schemas.microsoft.com/office/powerpoint/2010/main" val="38960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81EFEF-DFFD-8835-7DE7-D19B2A85680A}"/>
              </a:ext>
            </a:extLst>
          </p:cNvPr>
          <p:cNvSpPr/>
          <p:nvPr/>
        </p:nvSpPr>
        <p:spPr>
          <a:xfrm>
            <a:off x="543687" y="482553"/>
            <a:ext cx="8484405" cy="769441"/>
          </a:xfrm>
          <a:prstGeom prst="rect">
            <a:avLst/>
          </a:prstGeom>
          <a:noFill/>
        </p:spPr>
        <p:txBody>
          <a:bodyPr wrap="square" lIns="91440" tIns="45720" rIns="91440" bIns="45720">
            <a:spAutoFit/>
          </a:bodyPr>
          <a:lstStyle/>
          <a:p>
            <a:r>
              <a:rPr lang="en-US" sz="4400" cap="none" spc="0" dirty="0">
                <a:ln w="0"/>
                <a:solidFill>
                  <a:schemeClr val="tx1"/>
                </a:solidFill>
                <a:effectLst>
                  <a:outerShdw blurRad="38100" dist="19050" dir="2700000" algn="tl" rotWithShape="0">
                    <a:schemeClr val="dk1">
                      <a:alpha val="40000"/>
                    </a:schemeClr>
                  </a:outerShdw>
                </a:effectLst>
                <a:cs typeface="+mn-ea"/>
                <a:sym typeface="+mn-lt"/>
              </a:rPr>
              <a:t>Recap: Causal Loop Diagrams</a:t>
            </a:r>
          </a:p>
        </p:txBody>
      </p:sp>
      <p:grpSp>
        <p:nvGrpSpPr>
          <p:cNvPr id="2" name="Group 1">
            <a:extLst>
              <a:ext uri="{FF2B5EF4-FFF2-40B4-BE49-F238E27FC236}">
                <a16:creationId xmlns:a16="http://schemas.microsoft.com/office/drawing/2014/main" id="{104C0480-20B5-C1D9-63EB-D5682BF1ED5D}"/>
              </a:ext>
            </a:extLst>
          </p:cNvPr>
          <p:cNvGrpSpPr/>
          <p:nvPr/>
        </p:nvGrpSpPr>
        <p:grpSpPr>
          <a:xfrm>
            <a:off x="1318940" y="4101185"/>
            <a:ext cx="8202282" cy="1938992"/>
            <a:chOff x="1396497" y="3556462"/>
            <a:chExt cx="8977535" cy="1938992"/>
          </a:xfrm>
        </p:grpSpPr>
        <p:pic>
          <p:nvPicPr>
            <p:cNvPr id="5" name="Picture 4">
              <a:extLst>
                <a:ext uri="{FF2B5EF4-FFF2-40B4-BE49-F238E27FC236}">
                  <a16:creationId xmlns:a16="http://schemas.microsoft.com/office/drawing/2014/main" id="{F9AAC41F-6FA5-2DA2-D3E9-4ACC7195DF66}"/>
                </a:ext>
              </a:extLst>
            </p:cNvPr>
            <p:cNvPicPr>
              <a:picLocks noChangeAspect="1"/>
            </p:cNvPicPr>
            <p:nvPr/>
          </p:nvPicPr>
          <p:blipFill>
            <a:blip r:embed="rId2"/>
            <a:srcRect l="23455" t="1746" r="72782" b="79812"/>
            <a:stretch/>
          </p:blipFill>
          <p:spPr>
            <a:xfrm>
              <a:off x="1437993" y="3607746"/>
              <a:ext cx="370114" cy="345731"/>
            </a:xfrm>
            <a:prstGeom prst="rect">
              <a:avLst/>
            </a:prstGeom>
          </p:spPr>
        </p:pic>
        <p:pic>
          <p:nvPicPr>
            <p:cNvPr id="6" name="Picture 5">
              <a:extLst>
                <a:ext uri="{FF2B5EF4-FFF2-40B4-BE49-F238E27FC236}">
                  <a16:creationId xmlns:a16="http://schemas.microsoft.com/office/drawing/2014/main" id="{82B271D0-4D96-8F89-353C-2CB920867BF4}"/>
                </a:ext>
              </a:extLst>
            </p:cNvPr>
            <p:cNvPicPr>
              <a:picLocks noChangeAspect="1"/>
            </p:cNvPicPr>
            <p:nvPr/>
          </p:nvPicPr>
          <p:blipFill>
            <a:blip r:embed="rId2"/>
            <a:srcRect l="13606" t="21927" r="83365" b="55427"/>
            <a:stretch/>
          </p:blipFill>
          <p:spPr>
            <a:xfrm>
              <a:off x="1437993" y="3912478"/>
              <a:ext cx="298009" cy="424543"/>
            </a:xfrm>
            <a:prstGeom prst="rect">
              <a:avLst/>
            </a:prstGeom>
          </p:spPr>
        </p:pic>
        <p:grpSp>
          <p:nvGrpSpPr>
            <p:cNvPr id="7" name="Group 6">
              <a:extLst>
                <a:ext uri="{FF2B5EF4-FFF2-40B4-BE49-F238E27FC236}">
                  <a16:creationId xmlns:a16="http://schemas.microsoft.com/office/drawing/2014/main" id="{07D8A48C-5622-D8C5-755C-E990450B7DD0}"/>
                </a:ext>
              </a:extLst>
            </p:cNvPr>
            <p:cNvGrpSpPr/>
            <p:nvPr/>
          </p:nvGrpSpPr>
          <p:grpSpPr>
            <a:xfrm>
              <a:off x="1396497" y="3556462"/>
              <a:ext cx="8977535" cy="1938992"/>
              <a:chOff x="1396497" y="3556462"/>
              <a:chExt cx="8977535" cy="1938992"/>
            </a:xfrm>
          </p:grpSpPr>
          <p:sp>
            <p:nvSpPr>
              <p:cNvPr id="8" name="TextBox 7">
                <a:extLst>
                  <a:ext uri="{FF2B5EF4-FFF2-40B4-BE49-F238E27FC236}">
                    <a16:creationId xmlns:a16="http://schemas.microsoft.com/office/drawing/2014/main" id="{26FEEB1A-AE1F-AEA9-0D42-8D8547F98CF1}"/>
                  </a:ext>
                </a:extLst>
              </p:cNvPr>
              <p:cNvSpPr txBox="1"/>
              <p:nvPr/>
            </p:nvSpPr>
            <p:spPr>
              <a:xfrm>
                <a:off x="1464029" y="3556462"/>
                <a:ext cx="8910003" cy="1938992"/>
              </a:xfrm>
              <a:prstGeom prst="rect">
                <a:avLst/>
              </a:prstGeom>
              <a:noFill/>
            </p:spPr>
            <p:txBody>
              <a:bodyPr wrap="square" rtlCol="0">
                <a:spAutoFit/>
              </a:bodyPr>
              <a:lstStyle/>
              <a:p>
                <a:r>
                  <a:rPr lang="en-GB" sz="2400" dirty="0">
                    <a:solidFill>
                      <a:prstClr val="black"/>
                    </a:solidFill>
                    <a:cs typeface="+mn-ea"/>
                    <a:sym typeface="+mn-lt"/>
                  </a:rPr>
                  <a:t>   : a change in A causes a change in B in the same direction</a:t>
                </a:r>
              </a:p>
              <a:p>
                <a:r>
                  <a:rPr lang="en-GB" sz="2400" dirty="0">
                    <a:solidFill>
                      <a:prstClr val="black"/>
                    </a:solidFill>
                    <a:cs typeface="+mn-ea"/>
                    <a:sym typeface="+mn-lt"/>
                  </a:rPr>
                  <a:t>   : a change in A causes a change in B in the opposite direction</a:t>
                </a:r>
              </a:p>
              <a:p>
                <a:r>
                  <a:rPr lang="en-GB" sz="2400" dirty="0">
                    <a:solidFill>
                      <a:prstClr val="black"/>
                    </a:solidFill>
                    <a:cs typeface="+mn-ea"/>
                    <a:sym typeface="+mn-lt"/>
                  </a:rPr>
                  <a:t>||: delay mark</a:t>
                </a:r>
              </a:p>
              <a:p>
                <a:r>
                  <a:rPr lang="en-GB" sz="2400" dirty="0">
                    <a:solidFill>
                      <a:prstClr val="black"/>
                    </a:solidFill>
                    <a:cs typeface="+mn-ea"/>
                    <a:sym typeface="+mn-lt"/>
                  </a:rPr>
                  <a:t>   : a reinforcing feedback loop </a:t>
                </a:r>
              </a:p>
              <a:p>
                <a:r>
                  <a:rPr lang="en-GB" sz="2400" dirty="0">
                    <a:solidFill>
                      <a:prstClr val="black"/>
                    </a:solidFill>
                    <a:cs typeface="+mn-ea"/>
                    <a:sym typeface="+mn-lt"/>
                  </a:rPr>
                  <a:t>   : a balancing feedback loop</a:t>
                </a:r>
              </a:p>
            </p:txBody>
          </p:sp>
          <p:pic>
            <p:nvPicPr>
              <p:cNvPr id="9" name="Picture 8">
                <a:extLst>
                  <a:ext uri="{FF2B5EF4-FFF2-40B4-BE49-F238E27FC236}">
                    <a16:creationId xmlns:a16="http://schemas.microsoft.com/office/drawing/2014/main" id="{12EE647C-02CE-B742-E05E-06FB87930363}"/>
                  </a:ext>
                </a:extLst>
              </p:cNvPr>
              <p:cNvPicPr>
                <a:picLocks noChangeAspect="1"/>
              </p:cNvPicPr>
              <p:nvPr/>
            </p:nvPicPr>
            <p:blipFill>
              <a:blip r:embed="rId2"/>
              <a:srcRect l="64302" t="45902" r="32314" b="29710"/>
              <a:stretch/>
            </p:blipFill>
            <p:spPr>
              <a:xfrm>
                <a:off x="1437993" y="5050410"/>
                <a:ext cx="309054" cy="424544"/>
              </a:xfrm>
              <a:prstGeom prst="rect">
                <a:avLst/>
              </a:prstGeom>
            </p:spPr>
          </p:pic>
          <p:pic>
            <p:nvPicPr>
              <p:cNvPr id="10" name="Picture 9">
                <a:extLst>
                  <a:ext uri="{FF2B5EF4-FFF2-40B4-BE49-F238E27FC236}">
                    <a16:creationId xmlns:a16="http://schemas.microsoft.com/office/drawing/2014/main" id="{F8EAD4C6-BBC3-627A-A4F6-F9AF23ACECF0}"/>
                  </a:ext>
                </a:extLst>
              </p:cNvPr>
              <p:cNvPicPr>
                <a:picLocks noChangeAspect="1"/>
              </p:cNvPicPr>
              <p:nvPr/>
            </p:nvPicPr>
            <p:blipFill>
              <a:blip r:embed="rId2"/>
              <a:srcRect l="77908" t="20186" r="18219" b="56007"/>
              <a:stretch/>
            </p:blipFill>
            <p:spPr>
              <a:xfrm>
                <a:off x="1396497" y="4693080"/>
                <a:ext cx="381000" cy="446314"/>
              </a:xfrm>
              <a:prstGeom prst="rect">
                <a:avLst/>
              </a:prstGeom>
            </p:spPr>
          </p:pic>
        </p:grpSp>
      </p:grpSp>
      <p:grpSp>
        <p:nvGrpSpPr>
          <p:cNvPr id="31" name="Group 30">
            <a:extLst>
              <a:ext uri="{FF2B5EF4-FFF2-40B4-BE49-F238E27FC236}">
                <a16:creationId xmlns:a16="http://schemas.microsoft.com/office/drawing/2014/main" id="{6B7FB70F-CE95-E4F1-EADF-70CA5BAC411E}"/>
              </a:ext>
            </a:extLst>
          </p:cNvPr>
          <p:cNvGrpSpPr/>
          <p:nvPr/>
        </p:nvGrpSpPr>
        <p:grpSpPr>
          <a:xfrm>
            <a:off x="1318940" y="1698119"/>
            <a:ext cx="5091793" cy="2086407"/>
            <a:chOff x="1318940" y="1698119"/>
            <a:chExt cx="5091793" cy="2086407"/>
          </a:xfrm>
        </p:grpSpPr>
        <p:sp>
          <p:nvSpPr>
            <p:cNvPr id="11" name="Oval 10">
              <a:extLst>
                <a:ext uri="{FF2B5EF4-FFF2-40B4-BE49-F238E27FC236}">
                  <a16:creationId xmlns:a16="http://schemas.microsoft.com/office/drawing/2014/main" id="{2E8E6621-67C2-4753-9CDF-0FEC399D187A}"/>
                </a:ext>
              </a:extLst>
            </p:cNvPr>
            <p:cNvSpPr/>
            <p:nvPr/>
          </p:nvSpPr>
          <p:spPr>
            <a:xfrm>
              <a:off x="1318940" y="2178124"/>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Births</a:t>
              </a:r>
              <a:endParaRPr lang="en-GB" dirty="0">
                <a:solidFill>
                  <a:schemeClr val="tx1"/>
                </a:solidFill>
                <a:cs typeface="+mn-ea"/>
                <a:sym typeface="+mn-lt"/>
              </a:endParaRPr>
            </a:p>
          </p:txBody>
        </p:sp>
        <p:sp>
          <p:nvSpPr>
            <p:cNvPr id="12" name="Oval 11">
              <a:extLst>
                <a:ext uri="{FF2B5EF4-FFF2-40B4-BE49-F238E27FC236}">
                  <a16:creationId xmlns:a16="http://schemas.microsoft.com/office/drawing/2014/main" id="{9A6D402B-F9F0-2C51-6188-9EF383E07BFC}"/>
                </a:ext>
              </a:extLst>
            </p:cNvPr>
            <p:cNvSpPr/>
            <p:nvPr/>
          </p:nvSpPr>
          <p:spPr>
            <a:xfrm>
              <a:off x="3323194" y="2178124"/>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Population</a:t>
              </a:r>
              <a:endParaRPr lang="en-GB" dirty="0">
                <a:solidFill>
                  <a:schemeClr val="tx1"/>
                </a:solidFill>
                <a:cs typeface="+mn-ea"/>
                <a:sym typeface="+mn-lt"/>
              </a:endParaRPr>
            </a:p>
          </p:txBody>
        </p:sp>
        <p:sp>
          <p:nvSpPr>
            <p:cNvPr id="13" name="Oval 12">
              <a:extLst>
                <a:ext uri="{FF2B5EF4-FFF2-40B4-BE49-F238E27FC236}">
                  <a16:creationId xmlns:a16="http://schemas.microsoft.com/office/drawing/2014/main" id="{2BC83202-305A-61D1-F970-52D5314ABD52}"/>
                </a:ext>
              </a:extLst>
            </p:cNvPr>
            <p:cNvSpPr/>
            <p:nvPr/>
          </p:nvSpPr>
          <p:spPr>
            <a:xfrm>
              <a:off x="5327448" y="2191940"/>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Death</a:t>
              </a:r>
              <a:endParaRPr lang="en-GB" dirty="0">
                <a:solidFill>
                  <a:schemeClr val="tx1"/>
                </a:solidFill>
                <a:cs typeface="+mn-ea"/>
                <a:sym typeface="+mn-lt"/>
              </a:endParaRPr>
            </a:p>
          </p:txBody>
        </p:sp>
        <p:cxnSp>
          <p:nvCxnSpPr>
            <p:cNvPr id="14" name="Connector: Curved 13">
              <a:extLst>
                <a:ext uri="{FF2B5EF4-FFF2-40B4-BE49-F238E27FC236}">
                  <a16:creationId xmlns:a16="http://schemas.microsoft.com/office/drawing/2014/main" id="{0177CA72-A5D8-774F-F98C-8ED73DF8C1FE}"/>
                </a:ext>
              </a:extLst>
            </p:cNvPr>
            <p:cNvCxnSpPr>
              <a:cxnSpLocks/>
              <a:stCxn id="12" idx="0"/>
              <a:endCxn id="13" idx="0"/>
            </p:cNvCxnSpPr>
            <p:nvPr/>
          </p:nvCxnSpPr>
          <p:spPr>
            <a:xfrm rot="16200000" flipH="1">
              <a:off x="4860056" y="1182905"/>
              <a:ext cx="13816" cy="2004254"/>
            </a:xfrm>
            <a:prstGeom prst="curvedConnector3">
              <a:avLst>
                <a:gd name="adj1" fmla="val -165460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B09E37F2-7C91-75DF-2FA4-86D384E6B596}"/>
                </a:ext>
              </a:extLst>
            </p:cNvPr>
            <p:cNvCxnSpPr>
              <a:cxnSpLocks/>
              <a:stCxn id="12" idx="0"/>
              <a:endCxn id="11" idx="0"/>
            </p:cNvCxnSpPr>
            <p:nvPr/>
          </p:nvCxnSpPr>
          <p:spPr>
            <a:xfrm rot="16200000" flipV="1">
              <a:off x="2862710" y="1175997"/>
              <a:ext cx="12700" cy="2004254"/>
            </a:xfrm>
            <a:prstGeom prst="curvedConnector3">
              <a:avLst>
                <a:gd name="adj1" fmla="val 180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583F7F6-F55A-8B2E-3F2E-351D5CC79940}"/>
                </a:ext>
              </a:extLst>
            </p:cNvPr>
            <p:cNvSpPr txBox="1"/>
            <p:nvPr/>
          </p:nvSpPr>
          <p:spPr>
            <a:xfrm>
              <a:off x="5447416" y="1698119"/>
              <a:ext cx="300082" cy="369332"/>
            </a:xfrm>
            <a:prstGeom prst="rect">
              <a:avLst/>
            </a:prstGeom>
            <a:noFill/>
          </p:spPr>
          <p:txBody>
            <a:bodyPr wrap="none" rtlCol="0">
              <a:spAutoFit/>
            </a:bodyPr>
            <a:lstStyle/>
            <a:p>
              <a:r>
                <a:rPr lang="en-GB" b="1" dirty="0">
                  <a:cs typeface="+mn-ea"/>
                  <a:sym typeface="+mn-lt"/>
                </a:rPr>
                <a:t>+</a:t>
              </a:r>
            </a:p>
          </p:txBody>
        </p:sp>
        <p:sp>
          <p:nvSpPr>
            <p:cNvPr id="17" name="TextBox 16">
              <a:extLst>
                <a:ext uri="{FF2B5EF4-FFF2-40B4-BE49-F238E27FC236}">
                  <a16:creationId xmlns:a16="http://schemas.microsoft.com/office/drawing/2014/main" id="{9FF2ED4D-4854-1DAA-070F-981EDE79BA39}"/>
                </a:ext>
              </a:extLst>
            </p:cNvPr>
            <p:cNvSpPr txBox="1"/>
            <p:nvPr/>
          </p:nvSpPr>
          <p:spPr>
            <a:xfrm>
              <a:off x="1955964" y="1732519"/>
              <a:ext cx="300082" cy="369332"/>
            </a:xfrm>
            <a:prstGeom prst="rect">
              <a:avLst/>
            </a:prstGeom>
            <a:noFill/>
          </p:spPr>
          <p:txBody>
            <a:bodyPr wrap="none" rtlCol="0">
              <a:spAutoFit/>
            </a:bodyPr>
            <a:lstStyle/>
            <a:p>
              <a:r>
                <a:rPr lang="en-GB" b="1" dirty="0">
                  <a:cs typeface="+mn-ea"/>
                  <a:sym typeface="+mn-lt"/>
                </a:rPr>
                <a:t>+</a:t>
              </a:r>
            </a:p>
          </p:txBody>
        </p:sp>
        <p:cxnSp>
          <p:nvCxnSpPr>
            <p:cNvPr id="18" name="Connector: Curved 17">
              <a:extLst>
                <a:ext uri="{FF2B5EF4-FFF2-40B4-BE49-F238E27FC236}">
                  <a16:creationId xmlns:a16="http://schemas.microsoft.com/office/drawing/2014/main" id="{395FFE8A-6F14-B7A6-05A0-22CC3A77E20B}"/>
                </a:ext>
              </a:extLst>
            </p:cNvPr>
            <p:cNvCxnSpPr>
              <a:cxnSpLocks/>
              <a:stCxn id="11" idx="4"/>
              <a:endCxn id="12" idx="4"/>
            </p:cNvCxnSpPr>
            <p:nvPr/>
          </p:nvCxnSpPr>
          <p:spPr>
            <a:xfrm rot="16200000" flipH="1">
              <a:off x="2862710" y="2259282"/>
              <a:ext cx="12700" cy="2004254"/>
            </a:xfrm>
            <a:prstGeom prst="curvedConnector3">
              <a:avLst>
                <a:gd name="adj1" fmla="val 180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0545CC46-A3D9-6B31-D98F-EDA873D3A397}"/>
                </a:ext>
              </a:extLst>
            </p:cNvPr>
            <p:cNvCxnSpPr>
              <a:cxnSpLocks/>
              <a:stCxn id="13" idx="4"/>
              <a:endCxn id="12" idx="4"/>
            </p:cNvCxnSpPr>
            <p:nvPr/>
          </p:nvCxnSpPr>
          <p:spPr>
            <a:xfrm rot="5400000" flipH="1">
              <a:off x="4860056" y="2266190"/>
              <a:ext cx="13816" cy="2004254"/>
            </a:xfrm>
            <a:prstGeom prst="curvedConnector3">
              <a:avLst>
                <a:gd name="adj1" fmla="val -165460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B2E7A58-D7F8-A299-7C1C-FDD4F5A7A197}"/>
                </a:ext>
              </a:extLst>
            </p:cNvPr>
            <p:cNvSpPr txBox="1"/>
            <p:nvPr/>
          </p:nvSpPr>
          <p:spPr>
            <a:xfrm>
              <a:off x="3871187" y="3415194"/>
              <a:ext cx="255198" cy="369332"/>
            </a:xfrm>
            <a:prstGeom prst="rect">
              <a:avLst/>
            </a:prstGeom>
            <a:noFill/>
          </p:spPr>
          <p:txBody>
            <a:bodyPr wrap="none" rtlCol="0">
              <a:spAutoFit/>
            </a:bodyPr>
            <a:lstStyle/>
            <a:p>
              <a:r>
                <a:rPr lang="en-GB" b="1" dirty="0">
                  <a:cs typeface="+mn-ea"/>
                  <a:sym typeface="+mn-lt"/>
                </a:rPr>
                <a:t>-</a:t>
              </a:r>
            </a:p>
          </p:txBody>
        </p:sp>
        <p:sp>
          <p:nvSpPr>
            <p:cNvPr id="21" name="TextBox 20">
              <a:extLst>
                <a:ext uri="{FF2B5EF4-FFF2-40B4-BE49-F238E27FC236}">
                  <a16:creationId xmlns:a16="http://schemas.microsoft.com/office/drawing/2014/main" id="{08917F4E-9F76-D745-8954-498EF61838EE}"/>
                </a:ext>
              </a:extLst>
            </p:cNvPr>
            <p:cNvSpPr txBox="1"/>
            <p:nvPr/>
          </p:nvSpPr>
          <p:spPr>
            <a:xfrm>
              <a:off x="3456973" y="3415194"/>
              <a:ext cx="300082" cy="369332"/>
            </a:xfrm>
            <a:prstGeom prst="rect">
              <a:avLst/>
            </a:prstGeom>
            <a:noFill/>
          </p:spPr>
          <p:txBody>
            <a:bodyPr wrap="none" rtlCol="0">
              <a:spAutoFit/>
            </a:bodyPr>
            <a:lstStyle/>
            <a:p>
              <a:r>
                <a:rPr lang="en-GB" b="1" dirty="0">
                  <a:cs typeface="+mn-ea"/>
                  <a:sym typeface="+mn-lt"/>
                </a:rPr>
                <a:t>+</a:t>
              </a:r>
            </a:p>
          </p:txBody>
        </p:sp>
        <p:grpSp>
          <p:nvGrpSpPr>
            <p:cNvPr id="22" name="Group 21">
              <a:extLst>
                <a:ext uri="{FF2B5EF4-FFF2-40B4-BE49-F238E27FC236}">
                  <a16:creationId xmlns:a16="http://schemas.microsoft.com/office/drawing/2014/main" id="{A410EAB7-5E2B-0854-747B-A0F82B102625}"/>
                </a:ext>
              </a:extLst>
            </p:cNvPr>
            <p:cNvGrpSpPr/>
            <p:nvPr/>
          </p:nvGrpSpPr>
          <p:grpSpPr>
            <a:xfrm rot="16200000">
              <a:off x="4733535" y="1898524"/>
              <a:ext cx="427791" cy="72518"/>
              <a:chOff x="6657654" y="1100567"/>
              <a:chExt cx="606175" cy="101341"/>
            </a:xfrm>
          </p:grpSpPr>
          <p:cxnSp>
            <p:nvCxnSpPr>
              <p:cNvPr id="23" name="Straight Connector 22">
                <a:extLst>
                  <a:ext uri="{FF2B5EF4-FFF2-40B4-BE49-F238E27FC236}">
                    <a16:creationId xmlns:a16="http://schemas.microsoft.com/office/drawing/2014/main" id="{5498D0AA-8AD0-E3C9-0D8E-CCC5910141E9}"/>
                  </a:ext>
                </a:extLst>
              </p:cNvPr>
              <p:cNvCxnSpPr>
                <a:cxnSpLocks/>
              </p:cNvCxnSpPr>
              <p:nvPr/>
            </p:nvCxnSpPr>
            <p:spPr>
              <a:xfrm>
                <a:off x="6657654" y="1100567"/>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71D91CF-80EF-E5A5-0D29-E7061DBCB4AF}"/>
                  </a:ext>
                </a:extLst>
              </p:cNvPr>
              <p:cNvCxnSpPr>
                <a:cxnSpLocks/>
              </p:cNvCxnSpPr>
              <p:nvPr/>
            </p:nvCxnSpPr>
            <p:spPr>
              <a:xfrm>
                <a:off x="6657654" y="1201908"/>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ED8680D7-EDF6-77E9-4EFA-9902D146BD12}"/>
                </a:ext>
              </a:extLst>
            </p:cNvPr>
            <p:cNvGrpSpPr/>
            <p:nvPr/>
          </p:nvGrpSpPr>
          <p:grpSpPr>
            <a:xfrm rot="16200000">
              <a:off x="2542860" y="1898524"/>
              <a:ext cx="427791" cy="72518"/>
              <a:chOff x="6657654" y="1100567"/>
              <a:chExt cx="606175" cy="101341"/>
            </a:xfrm>
          </p:grpSpPr>
          <p:cxnSp>
            <p:nvCxnSpPr>
              <p:cNvPr id="26" name="Straight Connector 25">
                <a:extLst>
                  <a:ext uri="{FF2B5EF4-FFF2-40B4-BE49-F238E27FC236}">
                    <a16:creationId xmlns:a16="http://schemas.microsoft.com/office/drawing/2014/main" id="{3E16F008-76CD-0463-4574-2FAC1DFDD0E6}"/>
                  </a:ext>
                </a:extLst>
              </p:cNvPr>
              <p:cNvCxnSpPr>
                <a:cxnSpLocks/>
              </p:cNvCxnSpPr>
              <p:nvPr/>
            </p:nvCxnSpPr>
            <p:spPr>
              <a:xfrm>
                <a:off x="6657654" y="1100567"/>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4CC996-AE27-447E-E118-2EF39853C473}"/>
                  </a:ext>
                </a:extLst>
              </p:cNvPr>
              <p:cNvCxnSpPr>
                <a:cxnSpLocks/>
              </p:cNvCxnSpPr>
              <p:nvPr/>
            </p:nvCxnSpPr>
            <p:spPr>
              <a:xfrm>
                <a:off x="6657654" y="1201908"/>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refresh-arrow_64555">
              <a:extLst>
                <a:ext uri="{FF2B5EF4-FFF2-40B4-BE49-F238E27FC236}">
                  <a16:creationId xmlns:a16="http://schemas.microsoft.com/office/drawing/2014/main" id="{634F7590-29AA-A362-692B-C6213584934A}"/>
                </a:ext>
              </a:extLst>
            </p:cNvPr>
            <p:cNvSpPr/>
            <p:nvPr/>
          </p:nvSpPr>
          <p:spPr>
            <a:xfrm rot="14400000" flipV="1">
              <a:off x="2565345" y="2401353"/>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29" name="refresh-arrow_64555">
              <a:extLst>
                <a:ext uri="{FF2B5EF4-FFF2-40B4-BE49-F238E27FC236}">
                  <a16:creationId xmlns:a16="http://schemas.microsoft.com/office/drawing/2014/main" id="{53FFF9CF-B92A-9630-3171-5D2440E2D3D0}"/>
                </a:ext>
              </a:extLst>
            </p:cNvPr>
            <p:cNvSpPr/>
            <p:nvPr/>
          </p:nvSpPr>
          <p:spPr>
            <a:xfrm rot="16200000">
              <a:off x="4558026" y="2423158"/>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algn="ctr"/>
              <a:r>
                <a:rPr lang="en-US" altLang="zh-CN" sz="2400" b="1" dirty="0">
                  <a:solidFill>
                    <a:schemeClr val="tx1">
                      <a:lumMod val="50000"/>
                      <a:lumOff val="50000"/>
                    </a:schemeClr>
                  </a:solidFill>
                  <a:cs typeface="+mn-ea"/>
                  <a:sym typeface="+mn-lt"/>
                </a:rPr>
                <a:t>B</a:t>
              </a:r>
              <a:endParaRPr lang="en-US" sz="2400" b="1" dirty="0">
                <a:solidFill>
                  <a:schemeClr val="tx1">
                    <a:lumMod val="50000"/>
                    <a:lumOff val="50000"/>
                  </a:schemeClr>
                </a:solidFill>
                <a:cs typeface="+mn-ea"/>
                <a:sym typeface="+mn-lt"/>
              </a:endParaRPr>
            </a:p>
          </p:txBody>
        </p:sp>
      </p:grpSp>
    </p:spTree>
    <p:extLst>
      <p:ext uri="{BB962C8B-B14F-4D97-AF65-F5344CB8AC3E}">
        <p14:creationId xmlns:p14="http://schemas.microsoft.com/office/powerpoint/2010/main" val="126032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E66D3-9098-F27C-58C4-181FC0063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AFCB3-B8BC-35BD-B2F2-F23A98A0FA62}"/>
              </a:ext>
            </a:extLst>
          </p:cNvPr>
          <p:cNvSpPr>
            <a:spLocks noGrp="1"/>
          </p:cNvSpPr>
          <p:nvPr>
            <p:ph type="title"/>
          </p:nvPr>
        </p:nvSpPr>
        <p:spPr/>
        <p:txBody>
          <a:bodyPr>
            <a:normAutofit fontScale="90000"/>
          </a:bodyPr>
          <a:lstStyle/>
          <a:p>
            <a:r>
              <a:rPr lang="en-GB" b="1" dirty="0">
                <a:latin typeface="+mn-lt"/>
                <a:ea typeface="+mn-ea"/>
                <a:cs typeface="+mn-ea"/>
                <a:sym typeface="+mn-lt"/>
              </a:rPr>
              <a:t>Limit to success</a:t>
            </a:r>
            <a:br>
              <a:rPr lang="en-GB" dirty="0">
                <a:latin typeface="+mn-lt"/>
                <a:ea typeface="+mn-ea"/>
                <a:cs typeface="+mn-ea"/>
                <a:sym typeface="+mn-lt"/>
              </a:rPr>
            </a:br>
            <a:r>
              <a:rPr lang="en-GB" dirty="0">
                <a:latin typeface="+mn-lt"/>
                <a:ea typeface="+mn-ea"/>
                <a:cs typeface="+mn-ea"/>
                <a:sym typeface="+mn-lt"/>
              </a:rPr>
              <a:t>Why does energy access plateau?</a:t>
            </a:r>
          </a:p>
        </p:txBody>
      </p:sp>
      <p:sp>
        <p:nvSpPr>
          <p:cNvPr id="3" name="Slide Number Placeholder 2">
            <a:extLst>
              <a:ext uri="{FF2B5EF4-FFF2-40B4-BE49-F238E27FC236}">
                <a16:creationId xmlns:a16="http://schemas.microsoft.com/office/drawing/2014/main" id="{F12FCD82-C864-CE12-9BD2-7AACE581CEA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fld id="{00000000-1234-1234-1234-123412341234}" type="slidenum">
              <a:rPr kumimoji="0" lang="en-GB" sz="1467" b="1" i="0" u="none" strike="noStrike" kern="1200" cap="none" spc="0" normalizeH="0" baseline="0" noProof="0" smtClean="0">
                <a:ln>
                  <a:noFill/>
                </a:ln>
                <a:solidFill>
                  <a:srgbClr val="FFFFFF"/>
                </a:solidFill>
                <a:effectLst/>
                <a:uLnTx/>
                <a:uFillTx/>
                <a:latin typeface="+mn-lt"/>
                <a:ea typeface="+mn-ea"/>
                <a:cs typeface="+mn-ea"/>
                <a:sym typeface="+mn-lt"/>
              </a:rPr>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t>20</a:t>
            </a:fld>
            <a:endParaRPr kumimoji="0" lang="en-GB" sz="1467" b="1" i="0" u="none" strike="noStrike" kern="1200" cap="none" spc="0" normalizeH="0" baseline="0" noProof="0">
              <a:ln>
                <a:noFill/>
              </a:ln>
              <a:solidFill>
                <a:srgbClr val="FFFFFF"/>
              </a:solidFill>
              <a:effectLst/>
              <a:uLnTx/>
              <a:uFillTx/>
              <a:latin typeface="+mn-lt"/>
              <a:ea typeface="+mn-ea"/>
              <a:cs typeface="+mn-ea"/>
              <a:sym typeface="+mn-lt"/>
            </a:endParaRPr>
          </a:p>
        </p:txBody>
      </p:sp>
      <p:sp>
        <p:nvSpPr>
          <p:cNvPr id="10" name="Oval 9">
            <a:extLst>
              <a:ext uri="{FF2B5EF4-FFF2-40B4-BE49-F238E27FC236}">
                <a16:creationId xmlns:a16="http://schemas.microsoft.com/office/drawing/2014/main" id="{94CD1145-C903-90E3-773F-F5330AC5AA8B}"/>
              </a:ext>
            </a:extLst>
          </p:cNvPr>
          <p:cNvSpPr/>
          <p:nvPr/>
        </p:nvSpPr>
        <p:spPr>
          <a:xfrm>
            <a:off x="605265" y="3253428"/>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Investment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electrification</a:t>
            </a:r>
            <a:endParaRPr kumimoji="0" lang="en-GB" sz="2000" b="0" i="0" u="none" strike="noStrike" kern="1200" cap="none" spc="0" normalizeH="0" baseline="0" noProof="0" dirty="0">
              <a:ln>
                <a:noFill/>
              </a:ln>
              <a:solidFill>
                <a:srgbClr val="012069"/>
              </a:solidFill>
              <a:effectLst/>
              <a:uLnTx/>
              <a:uFillTx/>
              <a:cs typeface="+mn-ea"/>
              <a:sym typeface="+mn-lt"/>
            </a:endParaRPr>
          </a:p>
        </p:txBody>
      </p:sp>
      <p:sp>
        <p:nvSpPr>
          <p:cNvPr id="13" name="Oval 12">
            <a:extLst>
              <a:ext uri="{FF2B5EF4-FFF2-40B4-BE49-F238E27FC236}">
                <a16:creationId xmlns:a16="http://schemas.microsoft.com/office/drawing/2014/main" id="{6631988A-BFDF-DB7E-5BBF-18914EABEFD4}"/>
              </a:ext>
            </a:extLst>
          </p:cNvPr>
          <p:cNvSpPr/>
          <p:nvPr/>
        </p:nvSpPr>
        <p:spPr>
          <a:xfrm>
            <a:off x="5642445" y="3253428"/>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New connections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12069"/>
                </a:solidFill>
                <a:cs typeface="+mn-ea"/>
                <a:sym typeface="+mn-lt"/>
              </a:rPr>
              <a:t>with low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12069"/>
                </a:solidFill>
                <a:cs typeface="+mn-ea"/>
                <a:sym typeface="+mn-lt"/>
              </a:rPr>
              <a:t>to pay</a:t>
            </a:r>
            <a:endParaRPr kumimoji="0" lang="en-GB" sz="2000" b="0" i="0" u="none" strike="noStrike" kern="1200" cap="none" spc="0" normalizeH="0" baseline="0" noProof="0" dirty="0">
              <a:ln>
                <a:noFill/>
              </a:ln>
              <a:solidFill>
                <a:srgbClr val="012069"/>
              </a:solidFill>
              <a:effectLst/>
              <a:uLnTx/>
              <a:uFillTx/>
              <a:cs typeface="+mn-ea"/>
              <a:sym typeface="+mn-lt"/>
            </a:endParaRPr>
          </a:p>
        </p:txBody>
      </p:sp>
      <p:cxnSp>
        <p:nvCxnSpPr>
          <p:cNvPr id="19" name="Connector: Curved 18">
            <a:extLst>
              <a:ext uri="{FF2B5EF4-FFF2-40B4-BE49-F238E27FC236}">
                <a16:creationId xmlns:a16="http://schemas.microsoft.com/office/drawing/2014/main" id="{A69D00BE-C130-C834-EB54-A049CEFB8C9C}"/>
              </a:ext>
            </a:extLst>
          </p:cNvPr>
          <p:cNvCxnSpPr>
            <a:cxnSpLocks/>
            <a:stCxn id="10" idx="7"/>
            <a:endCxn id="13" idx="1"/>
          </p:cNvCxnSpPr>
          <p:nvPr/>
        </p:nvCxnSpPr>
        <p:spPr>
          <a:xfrm rot="5400000" flipH="1" flipV="1">
            <a:off x="3885855" y="1496838"/>
            <a:ext cx="12700" cy="3959550"/>
          </a:xfrm>
          <a:prstGeom prst="curvedConnector3">
            <a:avLst>
              <a:gd name="adj1" fmla="val 355736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0B72F63-AF5B-9E19-6332-C2F734F8A215}"/>
              </a:ext>
            </a:extLst>
          </p:cNvPr>
          <p:cNvSpPr txBox="1"/>
          <p:nvPr/>
        </p:nvSpPr>
        <p:spPr>
          <a:xfrm>
            <a:off x="605265" y="1053468"/>
            <a:ext cx="10918006" cy="1661993"/>
          </a:xfrm>
          <a:prstGeom prst="rect">
            <a:avLst/>
          </a:prstGeom>
          <a:noFill/>
        </p:spPr>
        <p:txBody>
          <a:bodyPr wrap="square" rtlCol="0">
            <a:spAutoFit/>
          </a:bodyPr>
          <a:lstStyle/>
          <a:p>
            <a:pPr lvl="0">
              <a:defRPr/>
            </a:pPr>
            <a:r>
              <a:rPr lang="en-GB" sz="2400" dirty="0">
                <a:solidFill>
                  <a:srgbClr val="012069"/>
                </a:solidFill>
              </a:rPr>
              <a:t>Early electrification success increases financial strain, slowing further expansion unless the model changes. </a:t>
            </a:r>
            <a:r>
              <a:rPr kumimoji="0" lang="en-GB" sz="1800" b="0" i="0" u="none" strike="noStrike" kern="1200" cap="none" spc="0" normalizeH="0" baseline="0" noProof="0" dirty="0">
                <a:ln>
                  <a:noFill/>
                </a:ln>
                <a:solidFill>
                  <a:srgbClr val="000000"/>
                </a:solidFill>
                <a:effectLst/>
                <a:uLnTx/>
                <a:uFillTx/>
                <a:cs typeface="+mn-ea"/>
                <a:sym typeface="+mn-lt"/>
              </a:rPr>
              <a:t>At first, electrification benefits from a reinforcing loop: political support brings funding, funding drives investment, and access expands quickly. But over time, expansion reaches poorer and more remote households. Revenues fall, utilities become financially constrained, and grid capacity tightens. At that point, a balancing loop dominates and progress slows.</a:t>
            </a:r>
          </a:p>
        </p:txBody>
      </p:sp>
      <p:sp>
        <p:nvSpPr>
          <p:cNvPr id="15" name="Oval 14">
            <a:extLst>
              <a:ext uri="{FF2B5EF4-FFF2-40B4-BE49-F238E27FC236}">
                <a16:creationId xmlns:a16="http://schemas.microsoft.com/office/drawing/2014/main" id="{7610F5EB-21B9-842F-95C8-C90CFDED43EE}"/>
              </a:ext>
            </a:extLst>
          </p:cNvPr>
          <p:cNvSpPr/>
          <p:nvPr/>
        </p:nvSpPr>
        <p:spPr>
          <a:xfrm>
            <a:off x="4118445" y="4855008"/>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Political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support</a:t>
            </a:r>
          </a:p>
        </p:txBody>
      </p:sp>
      <p:cxnSp>
        <p:nvCxnSpPr>
          <p:cNvPr id="62" name="Connector: Curved 61">
            <a:extLst>
              <a:ext uri="{FF2B5EF4-FFF2-40B4-BE49-F238E27FC236}">
                <a16:creationId xmlns:a16="http://schemas.microsoft.com/office/drawing/2014/main" id="{06B92AA6-7760-8DE6-2AD7-0C5615A270B9}"/>
              </a:ext>
            </a:extLst>
          </p:cNvPr>
          <p:cNvCxnSpPr>
            <a:cxnSpLocks/>
            <a:stCxn id="15" idx="2"/>
            <a:endCxn id="29" idx="6"/>
          </p:cNvCxnSpPr>
          <p:nvPr/>
        </p:nvCxnSpPr>
        <p:spPr>
          <a:xfrm rot="10800000">
            <a:off x="3389317" y="5617008"/>
            <a:ext cx="729129" cy="12700"/>
          </a:xfrm>
          <a:prstGeom prst="curvedConnector3">
            <a:avLst>
              <a:gd name="adj1" fmla="val 50000"/>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290164C8-A075-F8C3-2666-8E3C79F94DF5}"/>
              </a:ext>
            </a:extLst>
          </p:cNvPr>
          <p:cNvSpPr/>
          <p:nvPr/>
        </p:nvSpPr>
        <p:spPr>
          <a:xfrm>
            <a:off x="1865316" y="4855008"/>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External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funding</a:t>
            </a:r>
          </a:p>
        </p:txBody>
      </p:sp>
      <p:cxnSp>
        <p:nvCxnSpPr>
          <p:cNvPr id="25" name="Connector: Curved 24">
            <a:extLst>
              <a:ext uri="{FF2B5EF4-FFF2-40B4-BE49-F238E27FC236}">
                <a16:creationId xmlns:a16="http://schemas.microsoft.com/office/drawing/2014/main" id="{0D84CB5A-A8F8-BAEA-BE7E-5B869A860AEF}"/>
              </a:ext>
            </a:extLst>
          </p:cNvPr>
          <p:cNvCxnSpPr>
            <a:cxnSpLocks/>
            <a:stCxn id="13" idx="4"/>
            <a:endCxn id="15" idx="6"/>
          </p:cNvCxnSpPr>
          <p:nvPr/>
        </p:nvCxnSpPr>
        <p:spPr>
          <a:xfrm rot="5400000">
            <a:off x="5603655" y="4816218"/>
            <a:ext cx="839580" cy="762000"/>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38F91159-252F-55B9-C5F4-5E4F50E6361C}"/>
              </a:ext>
            </a:extLst>
          </p:cNvPr>
          <p:cNvSpPr/>
          <p:nvPr/>
        </p:nvSpPr>
        <p:spPr>
          <a:xfrm>
            <a:off x="9698361" y="3253428"/>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Utility financial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Strain/Grid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12069"/>
                </a:solidFill>
                <a:cs typeface="+mn-ea"/>
                <a:sym typeface="+mn-lt"/>
              </a:rPr>
              <a:t>constraint</a:t>
            </a:r>
            <a:endParaRPr kumimoji="0" lang="en-GB" sz="2000" b="0" i="0" u="none" strike="noStrike" kern="1200" cap="none" spc="0" normalizeH="0" baseline="0" noProof="0" dirty="0">
              <a:ln>
                <a:noFill/>
              </a:ln>
              <a:solidFill>
                <a:srgbClr val="012069"/>
              </a:solidFill>
              <a:effectLst/>
              <a:uLnTx/>
              <a:uFillTx/>
              <a:cs typeface="+mn-ea"/>
              <a:sym typeface="+mn-lt"/>
            </a:endParaRPr>
          </a:p>
        </p:txBody>
      </p:sp>
      <p:cxnSp>
        <p:nvCxnSpPr>
          <p:cNvPr id="34" name="Connector: Curved 33">
            <a:extLst>
              <a:ext uri="{FF2B5EF4-FFF2-40B4-BE49-F238E27FC236}">
                <a16:creationId xmlns:a16="http://schemas.microsoft.com/office/drawing/2014/main" id="{60DD7656-7BFA-7FCA-38C9-FFEA6FB0B137}"/>
              </a:ext>
            </a:extLst>
          </p:cNvPr>
          <p:cNvCxnSpPr>
            <a:cxnSpLocks/>
            <a:stCxn id="13" idx="5"/>
            <a:endCxn id="31" idx="3"/>
          </p:cNvCxnSpPr>
          <p:nvPr/>
        </p:nvCxnSpPr>
        <p:spPr>
          <a:xfrm rot="16200000" flipH="1">
            <a:off x="8432403" y="3065100"/>
            <a:ext cx="12700" cy="2978286"/>
          </a:xfrm>
          <a:prstGeom prst="curvedConnector3">
            <a:avLst>
              <a:gd name="adj1" fmla="val 355736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445CB9D8-AF02-47EB-5EE4-454A15A82916}"/>
              </a:ext>
            </a:extLst>
          </p:cNvPr>
          <p:cNvCxnSpPr>
            <a:cxnSpLocks/>
            <a:stCxn id="31" idx="1"/>
            <a:endCxn id="13" idx="7"/>
          </p:cNvCxnSpPr>
          <p:nvPr/>
        </p:nvCxnSpPr>
        <p:spPr>
          <a:xfrm rot="16200000" flipV="1">
            <a:off x="8432403" y="1987470"/>
            <a:ext cx="12700" cy="2978286"/>
          </a:xfrm>
          <a:prstGeom prst="curvedConnector3">
            <a:avLst>
              <a:gd name="adj1" fmla="val 355736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 name="refresh-arrow_64555">
            <a:extLst>
              <a:ext uri="{FF2B5EF4-FFF2-40B4-BE49-F238E27FC236}">
                <a16:creationId xmlns:a16="http://schemas.microsoft.com/office/drawing/2014/main" id="{AD9A16C1-4985-4BA4-B32A-15DD50856E98}"/>
              </a:ext>
            </a:extLst>
          </p:cNvPr>
          <p:cNvSpPr/>
          <p:nvPr/>
        </p:nvSpPr>
        <p:spPr>
          <a:xfrm rot="14400000" flipV="1">
            <a:off x="3016618" y="4065793"/>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6" name="refresh-arrow_64555">
            <a:extLst>
              <a:ext uri="{FF2B5EF4-FFF2-40B4-BE49-F238E27FC236}">
                <a16:creationId xmlns:a16="http://schemas.microsoft.com/office/drawing/2014/main" id="{5FDD1AEB-D306-F6A2-4D88-CA6014217E5F}"/>
              </a:ext>
            </a:extLst>
          </p:cNvPr>
          <p:cNvSpPr/>
          <p:nvPr/>
        </p:nvSpPr>
        <p:spPr>
          <a:xfrm rot="16200000">
            <a:off x="7972571" y="3698670"/>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algn="ctr"/>
            <a:r>
              <a:rPr lang="en-US" altLang="zh-CN" sz="2400" b="1" dirty="0">
                <a:solidFill>
                  <a:schemeClr val="tx1">
                    <a:lumMod val="50000"/>
                    <a:lumOff val="50000"/>
                  </a:schemeClr>
                </a:solidFill>
                <a:cs typeface="+mn-ea"/>
                <a:sym typeface="+mn-lt"/>
              </a:rPr>
              <a:t>B</a:t>
            </a:r>
            <a:endParaRPr lang="en-US" sz="2400" b="1" dirty="0">
              <a:solidFill>
                <a:schemeClr val="tx1">
                  <a:lumMod val="50000"/>
                  <a:lumOff val="50000"/>
                </a:schemeClr>
              </a:solidFill>
              <a:cs typeface="+mn-ea"/>
              <a:sym typeface="+mn-lt"/>
            </a:endParaRPr>
          </a:p>
        </p:txBody>
      </p:sp>
      <p:sp>
        <p:nvSpPr>
          <p:cNvPr id="7" name="TextBox 6">
            <a:extLst>
              <a:ext uri="{FF2B5EF4-FFF2-40B4-BE49-F238E27FC236}">
                <a16:creationId xmlns:a16="http://schemas.microsoft.com/office/drawing/2014/main" id="{C5926713-0162-10EA-C202-8F46C189EBF3}"/>
              </a:ext>
            </a:extLst>
          </p:cNvPr>
          <p:cNvSpPr txBox="1"/>
          <p:nvPr/>
        </p:nvSpPr>
        <p:spPr>
          <a:xfrm>
            <a:off x="7003199" y="2712535"/>
            <a:ext cx="410432" cy="533092"/>
          </a:xfrm>
          <a:prstGeom prst="rect">
            <a:avLst/>
          </a:prstGeom>
          <a:noFill/>
        </p:spPr>
        <p:txBody>
          <a:bodyPr wrap="square" rtlCol="0">
            <a:spAutoFit/>
          </a:bodyPr>
          <a:lstStyle/>
          <a:p>
            <a:r>
              <a:rPr lang="en-GB" sz="2800" b="1" dirty="0">
                <a:cs typeface="+mn-ea"/>
                <a:sym typeface="+mn-lt"/>
              </a:rPr>
              <a:t>-</a:t>
            </a:r>
          </a:p>
        </p:txBody>
      </p:sp>
      <p:sp>
        <p:nvSpPr>
          <p:cNvPr id="8" name="TextBox 7">
            <a:extLst>
              <a:ext uri="{FF2B5EF4-FFF2-40B4-BE49-F238E27FC236}">
                <a16:creationId xmlns:a16="http://schemas.microsoft.com/office/drawing/2014/main" id="{68F75BE2-0601-D8B1-DC11-796CEAB50BD2}"/>
              </a:ext>
            </a:extLst>
          </p:cNvPr>
          <p:cNvSpPr txBox="1"/>
          <p:nvPr/>
        </p:nvSpPr>
        <p:spPr>
          <a:xfrm>
            <a:off x="3502799" y="5617008"/>
            <a:ext cx="410432" cy="533092"/>
          </a:xfrm>
          <a:prstGeom prst="rect">
            <a:avLst/>
          </a:prstGeom>
          <a:noFill/>
        </p:spPr>
        <p:txBody>
          <a:bodyPr wrap="square" rtlCol="0">
            <a:spAutoFit/>
          </a:bodyPr>
          <a:lstStyle/>
          <a:p>
            <a:r>
              <a:rPr lang="en-GB" sz="2800" b="1" dirty="0">
                <a:cs typeface="+mn-ea"/>
                <a:sym typeface="+mn-lt"/>
              </a:rPr>
              <a:t>+</a:t>
            </a:r>
          </a:p>
        </p:txBody>
      </p:sp>
      <p:sp>
        <p:nvSpPr>
          <p:cNvPr id="9" name="TextBox 8">
            <a:extLst>
              <a:ext uri="{FF2B5EF4-FFF2-40B4-BE49-F238E27FC236}">
                <a16:creationId xmlns:a16="http://schemas.microsoft.com/office/drawing/2014/main" id="{5B90A2B4-3C19-F1CB-152F-AA66C1EC052D}"/>
              </a:ext>
            </a:extLst>
          </p:cNvPr>
          <p:cNvSpPr txBox="1"/>
          <p:nvPr/>
        </p:nvSpPr>
        <p:spPr>
          <a:xfrm>
            <a:off x="5369394" y="2770488"/>
            <a:ext cx="410432" cy="533092"/>
          </a:xfrm>
          <a:prstGeom prst="rect">
            <a:avLst/>
          </a:prstGeom>
          <a:noFill/>
        </p:spPr>
        <p:txBody>
          <a:bodyPr wrap="square" rtlCol="0">
            <a:spAutoFit/>
          </a:bodyPr>
          <a:lstStyle/>
          <a:p>
            <a:r>
              <a:rPr lang="en-GB" sz="2800" b="1" dirty="0">
                <a:cs typeface="+mn-ea"/>
                <a:sym typeface="+mn-lt"/>
              </a:rPr>
              <a:t>+</a:t>
            </a:r>
          </a:p>
        </p:txBody>
      </p:sp>
      <p:sp>
        <p:nvSpPr>
          <p:cNvPr id="11" name="TextBox 10">
            <a:extLst>
              <a:ext uri="{FF2B5EF4-FFF2-40B4-BE49-F238E27FC236}">
                <a16:creationId xmlns:a16="http://schemas.microsoft.com/office/drawing/2014/main" id="{26067982-11CB-32AA-929D-02CF323F73EC}"/>
              </a:ext>
            </a:extLst>
          </p:cNvPr>
          <p:cNvSpPr txBox="1"/>
          <p:nvPr/>
        </p:nvSpPr>
        <p:spPr>
          <a:xfrm>
            <a:off x="1033427" y="4891882"/>
            <a:ext cx="410432" cy="533092"/>
          </a:xfrm>
          <a:prstGeom prst="rect">
            <a:avLst/>
          </a:prstGeom>
          <a:noFill/>
        </p:spPr>
        <p:txBody>
          <a:bodyPr wrap="square" rtlCol="0">
            <a:spAutoFit/>
          </a:bodyPr>
          <a:lstStyle/>
          <a:p>
            <a:r>
              <a:rPr lang="en-GB" sz="2800" b="1" dirty="0">
                <a:cs typeface="+mn-ea"/>
                <a:sym typeface="+mn-lt"/>
              </a:rPr>
              <a:t>+</a:t>
            </a:r>
          </a:p>
        </p:txBody>
      </p:sp>
      <p:sp>
        <p:nvSpPr>
          <p:cNvPr id="12" name="TextBox 11">
            <a:extLst>
              <a:ext uri="{FF2B5EF4-FFF2-40B4-BE49-F238E27FC236}">
                <a16:creationId xmlns:a16="http://schemas.microsoft.com/office/drawing/2014/main" id="{191F579D-F74E-78D5-BF81-D08A49ACC7C5}"/>
              </a:ext>
            </a:extLst>
          </p:cNvPr>
          <p:cNvSpPr txBox="1"/>
          <p:nvPr/>
        </p:nvSpPr>
        <p:spPr>
          <a:xfrm>
            <a:off x="5899692" y="4993822"/>
            <a:ext cx="410432" cy="533092"/>
          </a:xfrm>
          <a:prstGeom prst="rect">
            <a:avLst/>
          </a:prstGeom>
          <a:noFill/>
        </p:spPr>
        <p:txBody>
          <a:bodyPr wrap="square" rtlCol="0">
            <a:spAutoFit/>
          </a:bodyPr>
          <a:lstStyle/>
          <a:p>
            <a:r>
              <a:rPr lang="en-GB" sz="2800" b="1" dirty="0">
                <a:cs typeface="+mn-ea"/>
                <a:sym typeface="+mn-lt"/>
              </a:rPr>
              <a:t>+</a:t>
            </a:r>
          </a:p>
        </p:txBody>
      </p:sp>
      <p:sp>
        <p:nvSpPr>
          <p:cNvPr id="14" name="TextBox 13">
            <a:extLst>
              <a:ext uri="{FF2B5EF4-FFF2-40B4-BE49-F238E27FC236}">
                <a16:creationId xmlns:a16="http://schemas.microsoft.com/office/drawing/2014/main" id="{34CA61E8-0FBB-D1FC-1C83-75B4AE8144F4}"/>
              </a:ext>
            </a:extLst>
          </p:cNvPr>
          <p:cNvSpPr txBox="1"/>
          <p:nvPr/>
        </p:nvSpPr>
        <p:spPr>
          <a:xfrm>
            <a:off x="9517464" y="4837790"/>
            <a:ext cx="410432" cy="533092"/>
          </a:xfrm>
          <a:prstGeom prst="rect">
            <a:avLst/>
          </a:prstGeom>
          <a:noFill/>
        </p:spPr>
        <p:txBody>
          <a:bodyPr wrap="square" rtlCol="0">
            <a:spAutoFit/>
          </a:bodyPr>
          <a:lstStyle/>
          <a:p>
            <a:r>
              <a:rPr lang="en-GB" sz="2800" b="1" dirty="0">
                <a:cs typeface="+mn-ea"/>
                <a:sym typeface="+mn-lt"/>
              </a:rPr>
              <a:t>+</a:t>
            </a:r>
          </a:p>
        </p:txBody>
      </p:sp>
      <p:cxnSp>
        <p:nvCxnSpPr>
          <p:cNvPr id="26" name="Connector: Curved 25">
            <a:extLst>
              <a:ext uri="{FF2B5EF4-FFF2-40B4-BE49-F238E27FC236}">
                <a16:creationId xmlns:a16="http://schemas.microsoft.com/office/drawing/2014/main" id="{D6DA3E80-AB66-F122-FE83-154641648474}"/>
              </a:ext>
            </a:extLst>
          </p:cNvPr>
          <p:cNvCxnSpPr>
            <a:cxnSpLocks/>
            <a:stCxn id="29" idx="2"/>
            <a:endCxn id="10" idx="4"/>
          </p:cNvCxnSpPr>
          <p:nvPr/>
        </p:nvCxnSpPr>
        <p:spPr>
          <a:xfrm rot="10800000">
            <a:off x="1367266" y="4777428"/>
            <a:ext cx="498051" cy="839580"/>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8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2B1C-E020-3327-8A20-E73EC338E8FC}"/>
              </a:ext>
            </a:extLst>
          </p:cNvPr>
          <p:cNvSpPr>
            <a:spLocks noGrp="1"/>
          </p:cNvSpPr>
          <p:nvPr>
            <p:ph type="title"/>
          </p:nvPr>
        </p:nvSpPr>
        <p:spPr>
          <a:xfrm>
            <a:off x="605265" y="685803"/>
            <a:ext cx="10985841" cy="859544"/>
          </a:xfrm>
        </p:spPr>
        <p:txBody>
          <a:bodyPr>
            <a:normAutofit fontScale="90000"/>
          </a:bodyPr>
          <a:lstStyle/>
          <a:p>
            <a:r>
              <a:rPr lang="en-GB" sz="3100" b="1" dirty="0"/>
              <a:t>Shifting the Burden</a:t>
            </a:r>
            <a:br>
              <a:rPr lang="en-GB" dirty="0"/>
            </a:br>
            <a:r>
              <a:rPr lang="en-GB" dirty="0"/>
              <a:t>Short-term reliance on external expertise crowds out long-term capability building</a:t>
            </a:r>
            <a:endParaRPr lang="en-GB" dirty="0">
              <a:latin typeface="+mn-lt"/>
              <a:ea typeface="+mn-ea"/>
              <a:cs typeface="+mn-ea"/>
              <a:sym typeface="+mn-lt"/>
            </a:endParaRPr>
          </a:p>
        </p:txBody>
      </p:sp>
      <p:sp>
        <p:nvSpPr>
          <p:cNvPr id="3" name="Slide Number Placeholder 2">
            <a:extLst>
              <a:ext uri="{FF2B5EF4-FFF2-40B4-BE49-F238E27FC236}">
                <a16:creationId xmlns:a16="http://schemas.microsoft.com/office/drawing/2014/main" id="{CFED5FFE-5D92-2A1C-3EC2-275051485799}"/>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21</a:t>
            </a:fld>
            <a:endParaRPr lang="en-GB">
              <a:latin typeface="+mn-lt"/>
              <a:ea typeface="+mn-ea"/>
              <a:cs typeface="+mn-ea"/>
              <a:sym typeface="+mn-lt"/>
            </a:endParaRPr>
          </a:p>
        </p:txBody>
      </p:sp>
      <p:sp>
        <p:nvSpPr>
          <p:cNvPr id="10" name="Oval 9">
            <a:extLst>
              <a:ext uri="{FF2B5EF4-FFF2-40B4-BE49-F238E27FC236}">
                <a16:creationId xmlns:a16="http://schemas.microsoft.com/office/drawing/2014/main" id="{E051440A-4499-0623-28E4-C47DB4A1FB95}"/>
              </a:ext>
            </a:extLst>
          </p:cNvPr>
          <p:cNvSpPr/>
          <p:nvPr/>
        </p:nvSpPr>
        <p:spPr>
          <a:xfrm>
            <a:off x="7703360" y="1048215"/>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Outsourced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12069"/>
                </a:solidFill>
                <a:effectLst/>
                <a:uLnTx/>
                <a:uFillTx/>
                <a:cs typeface="+mn-ea"/>
                <a:sym typeface="+mn-lt"/>
              </a:rPr>
              <a:t>consultancy</a:t>
            </a:r>
          </a:p>
        </p:txBody>
      </p:sp>
      <p:sp>
        <p:nvSpPr>
          <p:cNvPr id="11" name="Oval 10">
            <a:extLst>
              <a:ext uri="{FF2B5EF4-FFF2-40B4-BE49-F238E27FC236}">
                <a16:creationId xmlns:a16="http://schemas.microsoft.com/office/drawing/2014/main" id="{D0D91735-4828-2338-87C5-3A6B0327968A}"/>
              </a:ext>
            </a:extLst>
          </p:cNvPr>
          <p:cNvSpPr/>
          <p:nvPr/>
        </p:nvSpPr>
        <p:spPr>
          <a:xfrm>
            <a:off x="9883038" y="2960001"/>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Dependency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012069"/>
                </a:solidFill>
                <a:cs typeface="+mn-ea"/>
                <a:sym typeface="+mn-lt"/>
              </a:rPr>
              <a:t>external capacity</a:t>
            </a:r>
            <a:endParaRPr kumimoji="0" lang="en-GB" sz="2000" b="0" i="0" u="none" strike="noStrike" kern="1200" cap="none" spc="0" normalizeH="0" baseline="0" noProof="0" dirty="0">
              <a:ln>
                <a:noFill/>
              </a:ln>
              <a:solidFill>
                <a:srgbClr val="012069"/>
              </a:solidFill>
              <a:effectLst/>
              <a:uLnTx/>
              <a:uFillTx/>
              <a:cs typeface="+mn-ea"/>
              <a:sym typeface="+mn-lt"/>
            </a:endParaRPr>
          </a:p>
        </p:txBody>
      </p:sp>
      <p:cxnSp>
        <p:nvCxnSpPr>
          <p:cNvPr id="14" name="Connector: Curved 13">
            <a:extLst>
              <a:ext uri="{FF2B5EF4-FFF2-40B4-BE49-F238E27FC236}">
                <a16:creationId xmlns:a16="http://schemas.microsoft.com/office/drawing/2014/main" id="{B711ECF0-5ABB-464A-6344-24C6D05B7003}"/>
              </a:ext>
            </a:extLst>
          </p:cNvPr>
          <p:cNvCxnSpPr>
            <a:cxnSpLocks/>
            <a:stCxn id="13" idx="2"/>
            <a:endCxn id="15" idx="2"/>
          </p:cNvCxnSpPr>
          <p:nvPr/>
        </p:nvCxnSpPr>
        <p:spPr>
          <a:xfrm rot="10800000">
            <a:off x="7703360" y="3722002"/>
            <a:ext cx="12700" cy="1911785"/>
          </a:xfrm>
          <a:prstGeom prst="curvedConnector3">
            <a:avLst>
              <a:gd name="adj1" fmla="val 180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15AB10E-4F12-BA92-C8C8-92FEFB82DCC1}"/>
              </a:ext>
            </a:extLst>
          </p:cNvPr>
          <p:cNvSpPr/>
          <p:nvPr/>
        </p:nvSpPr>
        <p:spPr>
          <a:xfrm>
            <a:off x="7703360" y="2960001"/>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Need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12069"/>
                </a:solidFill>
                <a:effectLst/>
                <a:uLnTx/>
                <a:uFillTx/>
                <a:cs typeface="+mn-ea"/>
                <a:sym typeface="+mn-lt"/>
              </a:rPr>
              <a:t>energy planning</a:t>
            </a:r>
          </a:p>
        </p:txBody>
      </p:sp>
      <p:cxnSp>
        <p:nvCxnSpPr>
          <p:cNvPr id="16" name="Connector: Curved 15">
            <a:extLst>
              <a:ext uri="{FF2B5EF4-FFF2-40B4-BE49-F238E27FC236}">
                <a16:creationId xmlns:a16="http://schemas.microsoft.com/office/drawing/2014/main" id="{585018D9-A6E1-1DC3-012B-8D02ACB2880F}"/>
              </a:ext>
            </a:extLst>
          </p:cNvPr>
          <p:cNvCxnSpPr>
            <a:cxnSpLocks/>
            <a:stCxn id="10" idx="2"/>
            <a:endCxn id="15" idx="2"/>
          </p:cNvCxnSpPr>
          <p:nvPr/>
        </p:nvCxnSpPr>
        <p:spPr>
          <a:xfrm rot="10800000" flipV="1">
            <a:off x="7703360" y="1810215"/>
            <a:ext cx="12700" cy="1911786"/>
          </a:xfrm>
          <a:prstGeom prst="curvedConnector3">
            <a:avLst>
              <a:gd name="adj1" fmla="val 180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A14BEEBE-5B2A-964E-A11C-82E59E4AFA95}"/>
              </a:ext>
            </a:extLst>
          </p:cNvPr>
          <p:cNvCxnSpPr>
            <a:cxnSpLocks/>
            <a:stCxn id="11" idx="4"/>
            <a:endCxn id="13" idx="6"/>
          </p:cNvCxnSpPr>
          <p:nvPr/>
        </p:nvCxnSpPr>
        <p:spPr>
          <a:xfrm rot="5400000">
            <a:off x="9361307" y="4350054"/>
            <a:ext cx="1149785" cy="1417678"/>
          </a:xfrm>
          <a:prstGeom prst="curvedConnector2">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5451B98F-64D4-B2BD-4C9E-DC62B4392ED5}"/>
              </a:ext>
            </a:extLst>
          </p:cNvPr>
          <p:cNvCxnSpPr>
            <a:cxnSpLocks/>
            <a:stCxn id="15" idx="6"/>
            <a:endCxn id="10" idx="6"/>
          </p:cNvCxnSpPr>
          <p:nvPr/>
        </p:nvCxnSpPr>
        <p:spPr>
          <a:xfrm flipV="1">
            <a:off x="9227360" y="1810215"/>
            <a:ext cx="12700" cy="1911786"/>
          </a:xfrm>
          <a:prstGeom prst="curvedConnector3">
            <a:avLst>
              <a:gd name="adj1" fmla="val 1800000"/>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17A0A01E-6677-DE62-08E9-925742BA39DA}"/>
              </a:ext>
            </a:extLst>
          </p:cNvPr>
          <p:cNvCxnSpPr>
            <a:cxnSpLocks/>
            <a:stCxn id="15" idx="6"/>
            <a:endCxn id="13" idx="6"/>
          </p:cNvCxnSpPr>
          <p:nvPr/>
        </p:nvCxnSpPr>
        <p:spPr>
          <a:xfrm>
            <a:off x="9227360" y="3722001"/>
            <a:ext cx="12700" cy="1911785"/>
          </a:xfrm>
          <a:prstGeom prst="curvedConnector3">
            <a:avLst>
              <a:gd name="adj1" fmla="val 1800000"/>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4E60E7F-6FDC-9E99-0884-F01D8AFC8E8E}"/>
              </a:ext>
            </a:extLst>
          </p:cNvPr>
          <p:cNvSpPr txBox="1"/>
          <p:nvPr/>
        </p:nvSpPr>
        <p:spPr>
          <a:xfrm>
            <a:off x="7443737" y="4404495"/>
            <a:ext cx="685316" cy="369332"/>
          </a:xfrm>
          <a:prstGeom prst="rect">
            <a:avLst/>
          </a:prstGeom>
          <a:noFill/>
        </p:spPr>
        <p:txBody>
          <a:bodyPr wrap="none" rtlCol="0">
            <a:spAutoFit/>
          </a:bodyPr>
          <a:lstStyle/>
          <a:p>
            <a:r>
              <a:rPr lang="en-GB" dirty="0">
                <a:cs typeface="+mn-ea"/>
                <a:sym typeface="+mn-lt"/>
              </a:rPr>
              <a:t>delay</a:t>
            </a:r>
          </a:p>
        </p:txBody>
      </p:sp>
      <p:sp>
        <p:nvSpPr>
          <p:cNvPr id="60" name="TextBox 59">
            <a:extLst>
              <a:ext uri="{FF2B5EF4-FFF2-40B4-BE49-F238E27FC236}">
                <a16:creationId xmlns:a16="http://schemas.microsoft.com/office/drawing/2014/main" id="{09F5978A-0DA0-E2EA-4033-D1D0824C2305}"/>
              </a:ext>
            </a:extLst>
          </p:cNvPr>
          <p:cNvSpPr txBox="1"/>
          <p:nvPr/>
        </p:nvSpPr>
        <p:spPr>
          <a:xfrm>
            <a:off x="9503012" y="4576788"/>
            <a:ext cx="364202" cy="523220"/>
          </a:xfrm>
          <a:prstGeom prst="rect">
            <a:avLst/>
          </a:prstGeom>
          <a:noFill/>
        </p:spPr>
        <p:txBody>
          <a:bodyPr wrap="none" rtlCol="0">
            <a:spAutoFit/>
          </a:bodyPr>
          <a:lstStyle/>
          <a:p>
            <a:r>
              <a:rPr lang="en-GB" sz="2800" b="1" dirty="0">
                <a:cs typeface="+mn-ea"/>
                <a:sym typeface="+mn-lt"/>
              </a:rPr>
              <a:t>+</a:t>
            </a:r>
          </a:p>
        </p:txBody>
      </p:sp>
      <p:sp>
        <p:nvSpPr>
          <p:cNvPr id="61" name="TextBox 60">
            <a:extLst>
              <a:ext uri="{FF2B5EF4-FFF2-40B4-BE49-F238E27FC236}">
                <a16:creationId xmlns:a16="http://schemas.microsoft.com/office/drawing/2014/main" id="{E103103E-80B2-220E-2DF4-2423AA8A345D}"/>
              </a:ext>
            </a:extLst>
          </p:cNvPr>
          <p:cNvSpPr txBox="1"/>
          <p:nvPr/>
        </p:nvSpPr>
        <p:spPr>
          <a:xfrm>
            <a:off x="9509214" y="2497882"/>
            <a:ext cx="364202" cy="523220"/>
          </a:xfrm>
          <a:prstGeom prst="rect">
            <a:avLst/>
          </a:prstGeom>
          <a:noFill/>
        </p:spPr>
        <p:txBody>
          <a:bodyPr wrap="none" rtlCol="0">
            <a:spAutoFit/>
          </a:bodyPr>
          <a:lstStyle/>
          <a:p>
            <a:r>
              <a:rPr lang="en-GB" sz="2800" b="1" dirty="0">
                <a:cs typeface="+mn-ea"/>
                <a:sym typeface="+mn-lt"/>
              </a:rPr>
              <a:t>+</a:t>
            </a:r>
          </a:p>
        </p:txBody>
      </p:sp>
      <p:sp>
        <p:nvSpPr>
          <p:cNvPr id="62" name="TextBox 61">
            <a:extLst>
              <a:ext uri="{FF2B5EF4-FFF2-40B4-BE49-F238E27FC236}">
                <a16:creationId xmlns:a16="http://schemas.microsoft.com/office/drawing/2014/main" id="{4CD17864-AC2C-FE70-3F0F-3AE8379C1AE7}"/>
              </a:ext>
            </a:extLst>
          </p:cNvPr>
          <p:cNvSpPr txBox="1"/>
          <p:nvPr/>
        </p:nvSpPr>
        <p:spPr>
          <a:xfrm>
            <a:off x="7135294" y="2429429"/>
            <a:ext cx="295274" cy="523220"/>
          </a:xfrm>
          <a:prstGeom prst="rect">
            <a:avLst/>
          </a:prstGeom>
          <a:noFill/>
        </p:spPr>
        <p:txBody>
          <a:bodyPr wrap="none" rtlCol="0">
            <a:spAutoFit/>
          </a:bodyPr>
          <a:lstStyle/>
          <a:p>
            <a:r>
              <a:rPr lang="en-GB" sz="2800" b="1" dirty="0">
                <a:cs typeface="+mn-ea"/>
                <a:sym typeface="+mn-lt"/>
              </a:rPr>
              <a:t>-</a:t>
            </a:r>
          </a:p>
        </p:txBody>
      </p:sp>
      <p:sp>
        <p:nvSpPr>
          <p:cNvPr id="63" name="TextBox 62">
            <a:extLst>
              <a:ext uri="{FF2B5EF4-FFF2-40B4-BE49-F238E27FC236}">
                <a16:creationId xmlns:a16="http://schemas.microsoft.com/office/drawing/2014/main" id="{193C03A7-21B3-3746-A375-EB01F0BB4968}"/>
              </a:ext>
            </a:extLst>
          </p:cNvPr>
          <p:cNvSpPr txBox="1"/>
          <p:nvPr/>
        </p:nvSpPr>
        <p:spPr>
          <a:xfrm>
            <a:off x="7135294" y="4404495"/>
            <a:ext cx="295274" cy="523220"/>
          </a:xfrm>
          <a:prstGeom prst="rect">
            <a:avLst/>
          </a:prstGeom>
          <a:noFill/>
        </p:spPr>
        <p:txBody>
          <a:bodyPr wrap="none" rtlCol="0">
            <a:spAutoFit/>
          </a:bodyPr>
          <a:lstStyle/>
          <a:p>
            <a:r>
              <a:rPr lang="en-GB" sz="2800" b="1" dirty="0">
                <a:cs typeface="+mn-ea"/>
                <a:sym typeface="+mn-lt"/>
              </a:rPr>
              <a:t>-</a:t>
            </a:r>
          </a:p>
        </p:txBody>
      </p:sp>
      <p:sp>
        <p:nvSpPr>
          <p:cNvPr id="13" name="Oval 12">
            <a:extLst>
              <a:ext uri="{FF2B5EF4-FFF2-40B4-BE49-F238E27FC236}">
                <a16:creationId xmlns:a16="http://schemas.microsoft.com/office/drawing/2014/main" id="{AF9F8A39-D76A-25C2-15A6-815A3D20B17A}"/>
              </a:ext>
            </a:extLst>
          </p:cNvPr>
          <p:cNvSpPr/>
          <p:nvPr/>
        </p:nvSpPr>
        <p:spPr>
          <a:xfrm>
            <a:off x="7703360" y="4871786"/>
            <a:ext cx="1524000" cy="152400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2000" b="0" i="0" u="none" strike="noStrike" kern="1200" cap="none" spc="0" normalizeH="0" baseline="0" noProof="0" dirty="0">
                <a:ln>
                  <a:noFill/>
                </a:ln>
                <a:solidFill>
                  <a:srgbClr val="012069"/>
                </a:solidFill>
                <a:effectLst/>
                <a:uLnTx/>
                <a:uFillTx/>
                <a:cs typeface="+mn-ea"/>
                <a:sym typeface="+mn-lt"/>
              </a:rPr>
              <a:t>Local capacity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2000" b="0" i="0" u="none" strike="noStrike" kern="1200" cap="none" spc="0" normalizeH="0" baseline="0" noProof="0" dirty="0">
                <a:ln>
                  <a:noFill/>
                </a:ln>
                <a:solidFill>
                  <a:srgbClr val="012069"/>
                </a:solidFill>
                <a:effectLst/>
                <a:uLnTx/>
                <a:uFillTx/>
                <a:cs typeface="+mn-ea"/>
                <a:sym typeface="+mn-lt"/>
              </a:rPr>
              <a:t>For energy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2000" b="0" i="0" u="none" strike="noStrike" kern="1200" cap="none" spc="0" normalizeH="0" baseline="0" noProof="0" dirty="0">
                <a:ln>
                  <a:noFill/>
                </a:ln>
                <a:solidFill>
                  <a:srgbClr val="012069"/>
                </a:solidFill>
                <a:effectLst/>
                <a:uLnTx/>
                <a:uFillTx/>
                <a:cs typeface="+mn-ea"/>
                <a:sym typeface="+mn-lt"/>
              </a:rPr>
              <a:t>planning</a:t>
            </a:r>
            <a:endParaRPr kumimoji="0" lang="en-GB" sz="2000" b="0" i="0" u="none" strike="noStrike" kern="1200" cap="none" spc="0" normalizeH="0" baseline="0" noProof="0" dirty="0">
              <a:ln>
                <a:noFill/>
              </a:ln>
              <a:solidFill>
                <a:srgbClr val="012069"/>
              </a:solidFill>
              <a:effectLst/>
              <a:uLnTx/>
              <a:uFillTx/>
              <a:cs typeface="+mn-ea"/>
              <a:sym typeface="+mn-lt"/>
            </a:endParaRPr>
          </a:p>
        </p:txBody>
      </p:sp>
      <p:cxnSp>
        <p:nvCxnSpPr>
          <p:cNvPr id="73" name="Connector: Curved 72">
            <a:extLst>
              <a:ext uri="{FF2B5EF4-FFF2-40B4-BE49-F238E27FC236}">
                <a16:creationId xmlns:a16="http://schemas.microsoft.com/office/drawing/2014/main" id="{28881DB5-4CDF-06BF-F5E0-5E5D4DCD7557}"/>
              </a:ext>
            </a:extLst>
          </p:cNvPr>
          <p:cNvCxnSpPr>
            <a:cxnSpLocks/>
            <a:stCxn id="10" idx="6"/>
            <a:endCxn id="11" idx="0"/>
          </p:cNvCxnSpPr>
          <p:nvPr/>
        </p:nvCxnSpPr>
        <p:spPr>
          <a:xfrm>
            <a:off x="9227360" y="1810215"/>
            <a:ext cx="1417678" cy="1149786"/>
          </a:xfrm>
          <a:prstGeom prst="curvedConnector2">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4A13A29-9600-3085-8B59-39DF7CFDDACD}"/>
              </a:ext>
            </a:extLst>
          </p:cNvPr>
          <p:cNvSpPr txBox="1"/>
          <p:nvPr/>
        </p:nvSpPr>
        <p:spPr>
          <a:xfrm>
            <a:off x="10239499" y="1791233"/>
            <a:ext cx="364202" cy="523220"/>
          </a:xfrm>
          <a:prstGeom prst="rect">
            <a:avLst/>
          </a:prstGeom>
          <a:noFill/>
        </p:spPr>
        <p:txBody>
          <a:bodyPr wrap="none" rtlCol="0">
            <a:spAutoFit/>
          </a:bodyPr>
          <a:lstStyle/>
          <a:p>
            <a:r>
              <a:rPr lang="en-GB" sz="2800" b="1" dirty="0">
                <a:cs typeface="+mn-ea"/>
                <a:sym typeface="+mn-lt"/>
              </a:rPr>
              <a:t>+</a:t>
            </a:r>
          </a:p>
        </p:txBody>
      </p:sp>
      <p:sp>
        <p:nvSpPr>
          <p:cNvPr id="84" name="TextBox 83">
            <a:extLst>
              <a:ext uri="{FF2B5EF4-FFF2-40B4-BE49-F238E27FC236}">
                <a16:creationId xmlns:a16="http://schemas.microsoft.com/office/drawing/2014/main" id="{334EF428-7DF1-6FC2-8EF1-4CAC2DA101CB}"/>
              </a:ext>
            </a:extLst>
          </p:cNvPr>
          <p:cNvSpPr txBox="1"/>
          <p:nvPr/>
        </p:nvSpPr>
        <p:spPr>
          <a:xfrm>
            <a:off x="10261941" y="5058893"/>
            <a:ext cx="295274" cy="523220"/>
          </a:xfrm>
          <a:prstGeom prst="rect">
            <a:avLst/>
          </a:prstGeom>
          <a:noFill/>
        </p:spPr>
        <p:txBody>
          <a:bodyPr wrap="none" rtlCol="0">
            <a:spAutoFit/>
          </a:bodyPr>
          <a:lstStyle/>
          <a:p>
            <a:r>
              <a:rPr lang="en-GB" sz="2800" b="1" dirty="0">
                <a:cs typeface="+mn-ea"/>
                <a:sym typeface="+mn-lt"/>
              </a:rPr>
              <a:t>-</a:t>
            </a:r>
          </a:p>
        </p:txBody>
      </p:sp>
      <p:sp>
        <p:nvSpPr>
          <p:cNvPr id="5" name="TextBox 4">
            <a:extLst>
              <a:ext uri="{FF2B5EF4-FFF2-40B4-BE49-F238E27FC236}">
                <a16:creationId xmlns:a16="http://schemas.microsoft.com/office/drawing/2014/main" id="{5332B8F8-D772-DC52-62EB-73247672A662}"/>
              </a:ext>
            </a:extLst>
          </p:cNvPr>
          <p:cNvSpPr txBox="1"/>
          <p:nvPr/>
        </p:nvSpPr>
        <p:spPr>
          <a:xfrm>
            <a:off x="607920" y="1545347"/>
            <a:ext cx="6669743" cy="4955203"/>
          </a:xfrm>
          <a:prstGeom prst="rect">
            <a:avLst/>
          </a:prstGeom>
          <a:noFill/>
        </p:spPr>
        <p:txBody>
          <a:bodyPr wrap="square">
            <a:spAutoFit/>
          </a:bodyPr>
          <a:lstStyle/>
          <a:p>
            <a:r>
              <a:rPr lang="en-GB" sz="2400" dirty="0">
                <a:solidFill>
                  <a:srgbClr val="012069"/>
                </a:solidFill>
              </a:rPr>
              <a:t>Relying on outsourced expertise solves planning needs quickly, but reinforces long-term dependence by weakening local capacity.</a:t>
            </a:r>
          </a:p>
          <a:p>
            <a:endParaRPr lang="en-GB" sz="2400" dirty="0">
              <a:solidFill>
                <a:srgbClr val="012069"/>
              </a:solidFill>
            </a:endParaRPr>
          </a:p>
          <a:p>
            <a:r>
              <a:rPr lang="en-GB" sz="2200" b="1" dirty="0"/>
              <a:t>Quick Fix:</a:t>
            </a:r>
          </a:p>
          <a:p>
            <a:pPr marL="342900" indent="-342900">
              <a:buFont typeface="Arial" panose="020B0604020202020204" pitchFamily="34" charset="0"/>
              <a:buChar char="•"/>
            </a:pPr>
            <a:r>
              <a:rPr lang="en-GB" sz="2200" dirty="0"/>
              <a:t>Governments face urgent and growing needs for energy planning</a:t>
            </a:r>
          </a:p>
          <a:p>
            <a:pPr marL="342900" indent="-342900">
              <a:buFont typeface="Arial" panose="020B0604020202020204" pitchFamily="34" charset="0"/>
              <a:buChar char="•"/>
            </a:pPr>
            <a:r>
              <a:rPr lang="en-GB" sz="2200" dirty="0"/>
              <a:t>Outsourced consultancy provides fast, credible results</a:t>
            </a:r>
          </a:p>
          <a:p>
            <a:r>
              <a:rPr lang="en-GB" sz="2200" b="1" dirty="0"/>
              <a:t>The unintended dynamic:</a:t>
            </a:r>
          </a:p>
          <a:p>
            <a:pPr marL="342900" indent="-342900">
              <a:buFont typeface="Arial" panose="020B0604020202020204" pitchFamily="34" charset="0"/>
              <a:buChar char="•"/>
            </a:pPr>
            <a:r>
              <a:rPr lang="en-GB" sz="2200" dirty="0"/>
              <a:t>Reliance on external consultants reduces incentives to invest in local capacity</a:t>
            </a:r>
          </a:p>
          <a:p>
            <a:pPr marL="342900" indent="-342900">
              <a:buFont typeface="Arial" panose="020B0604020202020204" pitchFamily="34" charset="0"/>
              <a:buChar char="•"/>
            </a:pPr>
            <a:r>
              <a:rPr lang="en-GB" sz="2200" dirty="0"/>
              <a:t>Local planning skills develop slowly (with delays)</a:t>
            </a:r>
          </a:p>
          <a:p>
            <a:pPr marL="342900" indent="-342900">
              <a:buFont typeface="Arial" panose="020B0604020202020204" pitchFamily="34" charset="0"/>
              <a:buChar char="•"/>
            </a:pPr>
            <a:r>
              <a:rPr lang="en-GB" sz="2200" dirty="0"/>
              <a:t>Weak local capacity increases future reliance on consultants</a:t>
            </a:r>
            <a:endParaRPr lang="en-GB" sz="2200" dirty="0">
              <a:solidFill>
                <a:srgbClr val="012069"/>
              </a:solidFill>
            </a:endParaRPr>
          </a:p>
        </p:txBody>
      </p:sp>
    </p:spTree>
    <p:extLst>
      <p:ext uri="{BB962C8B-B14F-4D97-AF65-F5344CB8AC3E}">
        <p14:creationId xmlns:p14="http://schemas.microsoft.com/office/powerpoint/2010/main" val="96009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9929E-9D0F-5003-5343-BD6D90A3F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DBED1-D5F1-3F54-E536-4038183226FB}"/>
              </a:ext>
            </a:extLst>
          </p:cNvPr>
          <p:cNvSpPr>
            <a:spLocks noGrp="1"/>
          </p:cNvSpPr>
          <p:nvPr>
            <p:ph type="title"/>
          </p:nvPr>
        </p:nvSpPr>
        <p:spPr>
          <a:xfrm>
            <a:off x="605265" y="188671"/>
            <a:ext cx="10985841" cy="859544"/>
          </a:xfrm>
        </p:spPr>
        <p:txBody>
          <a:bodyPr/>
          <a:lstStyle/>
          <a:p>
            <a:r>
              <a:rPr lang="en-GB" dirty="0">
                <a:solidFill>
                  <a:schemeClr val="accent1"/>
                </a:solidFill>
                <a:latin typeface="+mn-lt"/>
                <a:ea typeface="+mn-ea"/>
                <a:cs typeface="+mn-ea"/>
                <a:sym typeface="+mn-lt"/>
              </a:rPr>
              <a:t>Key Takeaways</a:t>
            </a:r>
          </a:p>
        </p:txBody>
      </p:sp>
      <p:sp>
        <p:nvSpPr>
          <p:cNvPr id="3" name="Slide Number Placeholder 2">
            <a:extLst>
              <a:ext uri="{FF2B5EF4-FFF2-40B4-BE49-F238E27FC236}">
                <a16:creationId xmlns:a16="http://schemas.microsoft.com/office/drawing/2014/main" id="{323B9522-EB91-B5DA-6D3A-64650160233C}"/>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22</a:t>
            </a:fld>
            <a:endParaRPr lang="en-GB">
              <a:latin typeface="+mn-lt"/>
              <a:ea typeface="+mn-ea"/>
              <a:cs typeface="+mn-ea"/>
              <a:sym typeface="+mn-lt"/>
            </a:endParaRPr>
          </a:p>
        </p:txBody>
      </p:sp>
      <p:grpSp>
        <p:nvGrpSpPr>
          <p:cNvPr id="5" name="íš1iḓê">
            <a:extLst>
              <a:ext uri="{FF2B5EF4-FFF2-40B4-BE49-F238E27FC236}">
                <a16:creationId xmlns:a16="http://schemas.microsoft.com/office/drawing/2014/main" id="{2EA3358A-E385-8F54-306F-9CEF05D104A2}"/>
              </a:ext>
            </a:extLst>
          </p:cNvPr>
          <p:cNvGrpSpPr/>
          <p:nvPr/>
        </p:nvGrpSpPr>
        <p:grpSpPr>
          <a:xfrm>
            <a:off x="1199617" y="1264011"/>
            <a:ext cx="10261697" cy="1367823"/>
            <a:chOff x="1254754" y="1572675"/>
            <a:chExt cx="4740472" cy="1367823"/>
          </a:xfrm>
        </p:grpSpPr>
        <p:sp>
          <p:nvSpPr>
            <p:cNvPr id="7" name="Text1">
              <a:extLst>
                <a:ext uri="{FF2B5EF4-FFF2-40B4-BE49-F238E27FC236}">
                  <a16:creationId xmlns:a16="http://schemas.microsoft.com/office/drawing/2014/main" id="{5636D800-642A-9F80-6344-A0622C9043D0}"/>
                </a:ext>
              </a:extLst>
            </p:cNvPr>
            <p:cNvSpPr/>
            <p:nvPr/>
          </p:nvSpPr>
          <p:spPr bwMode="auto">
            <a:xfrm>
              <a:off x="1254754" y="1934616"/>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Many policy failures arise not from bad intentions but from unexamined assumptions about how systems work. Making mental models explicit is the first step to changing outcomes.</a:t>
              </a:r>
              <a:endParaRPr lang="en-US" altLang="zh-CN" sz="2000" dirty="0">
                <a:cs typeface="+mn-ea"/>
                <a:sym typeface="+mn-lt"/>
              </a:endParaRPr>
            </a:p>
          </p:txBody>
        </p:sp>
        <p:sp>
          <p:nvSpPr>
            <p:cNvPr id="8" name="Bullet1">
              <a:extLst>
                <a:ext uri="{FF2B5EF4-FFF2-40B4-BE49-F238E27FC236}">
                  <a16:creationId xmlns:a16="http://schemas.microsoft.com/office/drawing/2014/main" id="{920BACCD-BEFC-0170-8DF4-13FB2F6863E5}"/>
                </a:ext>
              </a:extLst>
            </p:cNvPr>
            <p:cNvSpPr txBox="1"/>
            <p:nvPr/>
          </p:nvSpPr>
          <p:spPr bwMode="auto">
            <a:xfrm>
              <a:off x="1254754" y="1572675"/>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40000"/>
                </a:lnSpc>
                <a:spcBef>
                  <a:spcPct val="0"/>
                </a:spcBef>
              </a:pPr>
              <a:r>
                <a:rPr lang="en-GB" sz="2000" b="1" dirty="0">
                  <a:cs typeface="+mn-ea"/>
                  <a:sym typeface="+mn-lt"/>
                </a:rPr>
                <a:t>Unveil assumptions and mental models</a:t>
              </a:r>
              <a:endParaRPr lang="en-US" altLang="zh-CN" sz="2000" b="1" dirty="0">
                <a:cs typeface="+mn-ea"/>
                <a:sym typeface="+mn-lt"/>
              </a:endParaRPr>
            </a:p>
          </p:txBody>
        </p:sp>
      </p:grpSp>
      <p:sp>
        <p:nvSpPr>
          <p:cNvPr id="6" name="Number1">
            <a:extLst>
              <a:ext uri="{FF2B5EF4-FFF2-40B4-BE49-F238E27FC236}">
                <a16:creationId xmlns:a16="http://schemas.microsoft.com/office/drawing/2014/main" id="{B84EC1EE-07A4-BD01-C929-CC33E6B0BF69}"/>
              </a:ext>
            </a:extLst>
          </p:cNvPr>
          <p:cNvSpPr/>
          <p:nvPr/>
        </p:nvSpPr>
        <p:spPr>
          <a:xfrm>
            <a:off x="605265" y="1264011"/>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1</a:t>
            </a:r>
            <a:endParaRPr sz="1600" b="1" dirty="0">
              <a:cs typeface="+mn-ea"/>
              <a:sym typeface="+mn-lt"/>
            </a:endParaRPr>
          </a:p>
        </p:txBody>
      </p:sp>
      <p:grpSp>
        <p:nvGrpSpPr>
          <p:cNvPr id="10" name="išlidè">
            <a:extLst>
              <a:ext uri="{FF2B5EF4-FFF2-40B4-BE49-F238E27FC236}">
                <a16:creationId xmlns:a16="http://schemas.microsoft.com/office/drawing/2014/main" id="{762536DA-E9C9-2501-3784-C63ABFF2B038}"/>
              </a:ext>
            </a:extLst>
          </p:cNvPr>
          <p:cNvGrpSpPr/>
          <p:nvPr/>
        </p:nvGrpSpPr>
        <p:grpSpPr>
          <a:xfrm>
            <a:off x="1199617" y="3060989"/>
            <a:ext cx="10261697" cy="1232799"/>
            <a:chOff x="1254754" y="2647798"/>
            <a:chExt cx="4740472" cy="1232799"/>
          </a:xfrm>
        </p:grpSpPr>
        <p:sp>
          <p:nvSpPr>
            <p:cNvPr id="12" name="Text2">
              <a:extLst>
                <a:ext uri="{FF2B5EF4-FFF2-40B4-BE49-F238E27FC236}">
                  <a16:creationId xmlns:a16="http://schemas.microsoft.com/office/drawing/2014/main" id="{C39A4955-316E-2286-B472-4B12B6E3DD2E}"/>
                </a:ext>
              </a:extLst>
            </p:cNvPr>
            <p:cNvSpPr/>
            <p:nvPr/>
          </p:nvSpPr>
          <p:spPr bwMode="auto">
            <a:xfrm>
              <a:off x="1254754" y="3174506"/>
              <a:ext cx="4740472" cy="70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lnSpcReduction="20000"/>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System archetypes show that the same dynamics recur across sectors and countries. Without changing underlying structures, the same problems reappear in new forms.</a:t>
              </a:r>
              <a:endParaRPr lang="en-US" altLang="zh-CN" sz="2000" dirty="0">
                <a:cs typeface="+mn-ea"/>
                <a:sym typeface="+mn-lt"/>
              </a:endParaRPr>
            </a:p>
          </p:txBody>
        </p:sp>
        <p:sp>
          <p:nvSpPr>
            <p:cNvPr id="13" name="Bullet2">
              <a:extLst>
                <a:ext uri="{FF2B5EF4-FFF2-40B4-BE49-F238E27FC236}">
                  <a16:creationId xmlns:a16="http://schemas.microsoft.com/office/drawing/2014/main" id="{820DD29A-EFF1-8D31-3854-106BDA8B7C4B}"/>
                </a:ext>
              </a:extLst>
            </p:cNvPr>
            <p:cNvSpPr txBox="1"/>
            <p:nvPr/>
          </p:nvSpPr>
          <p:spPr bwMode="auto">
            <a:xfrm>
              <a:off x="1254754" y="2647798"/>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Patterns repeat because structures persist</a:t>
              </a:r>
              <a:endParaRPr lang="en-US" altLang="zh-CN" sz="2000" b="1" dirty="0">
                <a:cs typeface="+mn-ea"/>
                <a:sym typeface="+mn-lt"/>
              </a:endParaRPr>
            </a:p>
          </p:txBody>
        </p:sp>
      </p:grpSp>
      <p:sp>
        <p:nvSpPr>
          <p:cNvPr id="11" name="Number2">
            <a:extLst>
              <a:ext uri="{FF2B5EF4-FFF2-40B4-BE49-F238E27FC236}">
                <a16:creationId xmlns:a16="http://schemas.microsoft.com/office/drawing/2014/main" id="{E27DBFF6-0736-83E8-5DFA-A0A786A0C798}"/>
              </a:ext>
            </a:extLst>
          </p:cNvPr>
          <p:cNvSpPr/>
          <p:nvPr/>
        </p:nvSpPr>
        <p:spPr>
          <a:xfrm>
            <a:off x="605265" y="3060989"/>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2</a:t>
            </a:r>
            <a:endParaRPr sz="1600" b="1" dirty="0">
              <a:cs typeface="+mn-ea"/>
              <a:sym typeface="+mn-lt"/>
            </a:endParaRPr>
          </a:p>
        </p:txBody>
      </p:sp>
      <p:grpSp>
        <p:nvGrpSpPr>
          <p:cNvPr id="15" name="ïṣļîḋé">
            <a:extLst>
              <a:ext uri="{FF2B5EF4-FFF2-40B4-BE49-F238E27FC236}">
                <a16:creationId xmlns:a16="http://schemas.microsoft.com/office/drawing/2014/main" id="{225537A5-72E3-7157-C793-DA4FEA1184F3}"/>
              </a:ext>
            </a:extLst>
          </p:cNvPr>
          <p:cNvGrpSpPr/>
          <p:nvPr/>
        </p:nvGrpSpPr>
        <p:grpSpPr>
          <a:xfrm>
            <a:off x="1199617" y="4837692"/>
            <a:ext cx="10261697" cy="1532590"/>
            <a:chOff x="1254754" y="3722921"/>
            <a:chExt cx="4740472" cy="1532590"/>
          </a:xfrm>
        </p:grpSpPr>
        <p:sp>
          <p:nvSpPr>
            <p:cNvPr id="17" name="Text3">
              <a:extLst>
                <a:ext uri="{FF2B5EF4-FFF2-40B4-BE49-F238E27FC236}">
                  <a16:creationId xmlns:a16="http://schemas.microsoft.com/office/drawing/2014/main" id="{6E69186C-6EB9-8386-17C8-0E5853DBD767}"/>
                </a:ext>
              </a:extLst>
            </p:cNvPr>
            <p:cNvSpPr/>
            <p:nvPr/>
          </p:nvSpPr>
          <p:spPr bwMode="auto">
            <a:xfrm>
              <a:off x="1254754" y="4249629"/>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t>Approximate representations that include behaviour, incentives, and institutions are more useful than precise models that omit how people actually decide.</a:t>
              </a:r>
              <a:endParaRPr lang="en-US" altLang="zh-CN" sz="2000" dirty="0">
                <a:cs typeface="+mn-ea"/>
                <a:sym typeface="+mn-lt"/>
              </a:endParaRPr>
            </a:p>
          </p:txBody>
        </p:sp>
        <p:sp>
          <p:nvSpPr>
            <p:cNvPr id="18" name="Bullet3">
              <a:extLst>
                <a:ext uri="{FF2B5EF4-FFF2-40B4-BE49-F238E27FC236}">
                  <a16:creationId xmlns:a16="http://schemas.microsoft.com/office/drawing/2014/main" id="{804B7ECA-7CED-2EF9-0680-5F264B6C2349}"/>
                </a:ext>
              </a:extLst>
            </p:cNvPr>
            <p:cNvSpPr txBox="1"/>
            <p:nvPr/>
          </p:nvSpPr>
          <p:spPr bwMode="auto">
            <a:xfrm>
              <a:off x="1254754" y="3722921"/>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Imperfect models are better than ignoring human behaviour</a:t>
              </a:r>
              <a:endParaRPr lang="en-US" altLang="zh-CN" sz="2000" b="1" dirty="0">
                <a:cs typeface="+mn-ea"/>
                <a:sym typeface="+mn-lt"/>
              </a:endParaRPr>
            </a:p>
          </p:txBody>
        </p:sp>
      </p:grpSp>
      <p:sp>
        <p:nvSpPr>
          <p:cNvPr id="16" name="Number3">
            <a:extLst>
              <a:ext uri="{FF2B5EF4-FFF2-40B4-BE49-F238E27FC236}">
                <a16:creationId xmlns:a16="http://schemas.microsoft.com/office/drawing/2014/main" id="{930562A5-AB35-A28C-BF75-DFADDA899566}"/>
              </a:ext>
            </a:extLst>
          </p:cNvPr>
          <p:cNvSpPr/>
          <p:nvPr/>
        </p:nvSpPr>
        <p:spPr>
          <a:xfrm>
            <a:off x="605265" y="4837692"/>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3</a:t>
            </a:r>
            <a:endParaRPr sz="1600" b="1" dirty="0">
              <a:cs typeface="+mn-ea"/>
              <a:sym typeface="+mn-lt"/>
            </a:endParaRPr>
          </a:p>
        </p:txBody>
      </p:sp>
    </p:spTree>
    <p:extLst>
      <p:ext uri="{BB962C8B-B14F-4D97-AF65-F5344CB8AC3E}">
        <p14:creationId xmlns:p14="http://schemas.microsoft.com/office/powerpoint/2010/main" val="19384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AF18-9E1E-00D2-501D-0DE273286D24}"/>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DBDADE33-4971-415C-B074-702D178E7A11}"/>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EDAFD166-0027-E36F-7637-FE118D3B3922}"/>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3</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D3F22F59-B893-494D-746A-786A001D5EDA}"/>
              </a:ext>
            </a:extLst>
          </p:cNvPr>
          <p:cNvSpPr txBox="1"/>
          <p:nvPr/>
        </p:nvSpPr>
        <p:spPr>
          <a:xfrm>
            <a:off x="862622" y="3656807"/>
            <a:ext cx="10358656" cy="2092881"/>
          </a:xfrm>
          <a:prstGeom prst="rect">
            <a:avLst/>
          </a:prstGeom>
          <a:noFill/>
        </p:spPr>
        <p:txBody>
          <a:bodyPr wrap="square">
            <a:spAutoFit/>
          </a:bodyPr>
          <a:lstStyle/>
          <a:p>
            <a:pPr marL="857250" indent="-857250">
              <a:buAutoNum type="romanUcPeriod"/>
            </a:pPr>
            <a:r>
              <a:rPr lang="en-GB" sz="4000" b="1" dirty="0">
                <a:solidFill>
                  <a:srgbClr val="012069"/>
                </a:solidFill>
                <a:cs typeface="+mn-ea"/>
                <a:sym typeface="+mn-lt"/>
              </a:rPr>
              <a:t>What is Systems Archetypes? 	</a:t>
            </a:r>
          </a:p>
          <a:p>
            <a:pPr>
              <a:spcBef>
                <a:spcPts val="600"/>
              </a:spcBef>
            </a:pPr>
            <a:r>
              <a:rPr lang="en-GB" sz="4000" b="1" dirty="0">
                <a:solidFill>
                  <a:srgbClr val="012069"/>
                </a:solidFill>
                <a:cs typeface="+mn-ea"/>
                <a:sym typeface="+mn-lt"/>
              </a:rPr>
              <a:t>	</a:t>
            </a:r>
            <a:r>
              <a:rPr lang="en-US" altLang="zh-CN" sz="4000" dirty="0">
                <a:solidFill>
                  <a:srgbClr val="012069"/>
                </a:solidFill>
                <a:cs typeface="+mn-ea"/>
                <a:sym typeface="+mn-lt"/>
              </a:rPr>
              <a:t>Definition</a:t>
            </a:r>
            <a:endParaRPr lang="en-GB" sz="4000" dirty="0">
              <a:solidFill>
                <a:srgbClr val="012069"/>
              </a:solidFill>
              <a:cs typeface="+mn-ea"/>
              <a:sym typeface="+mn-lt"/>
            </a:endParaRPr>
          </a:p>
          <a:p>
            <a:pPr>
              <a:spcBef>
                <a:spcPts val="600"/>
              </a:spcBef>
            </a:pPr>
            <a:r>
              <a:rPr lang="en-GB" sz="4000" dirty="0">
                <a:solidFill>
                  <a:srgbClr val="012069"/>
                </a:solidFill>
                <a:cs typeface="+mn-ea"/>
                <a:sym typeface="+mn-lt"/>
              </a:rPr>
              <a:t>	</a:t>
            </a:r>
            <a:r>
              <a:rPr lang="en-US" altLang="zh-CN" sz="4000" dirty="0">
                <a:solidFill>
                  <a:srgbClr val="012069"/>
                </a:solidFill>
                <a:cs typeface="+mn-ea"/>
                <a:sym typeface="+mn-lt"/>
              </a:rPr>
              <a:t>General Systems Archetypes</a:t>
            </a:r>
            <a:endParaRPr lang="en-GB" sz="4000" dirty="0">
              <a:solidFill>
                <a:srgbClr val="012069"/>
              </a:solidFill>
              <a:cs typeface="+mn-ea"/>
              <a:sym typeface="+mn-lt"/>
            </a:endParaRPr>
          </a:p>
        </p:txBody>
      </p:sp>
    </p:spTree>
    <p:extLst>
      <p:ext uri="{BB962C8B-B14F-4D97-AF65-F5344CB8AC3E}">
        <p14:creationId xmlns:p14="http://schemas.microsoft.com/office/powerpoint/2010/main" val="8204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A8C4-BD9C-7DB1-D1DC-E48E9DA07C99}"/>
              </a:ext>
            </a:extLst>
          </p:cNvPr>
          <p:cNvSpPr>
            <a:spLocks noGrp="1"/>
          </p:cNvSpPr>
          <p:nvPr>
            <p:ph type="title"/>
          </p:nvPr>
        </p:nvSpPr>
        <p:spPr/>
        <p:txBody>
          <a:bodyPr>
            <a:normAutofit/>
          </a:bodyPr>
          <a:lstStyle/>
          <a:p>
            <a:r>
              <a:rPr lang="en-GB" b="1" dirty="0">
                <a:latin typeface="+mn-lt"/>
                <a:ea typeface="+mn-ea"/>
                <a:cs typeface="+mn-ea"/>
                <a:sym typeface="+mn-lt"/>
              </a:rPr>
              <a:t>Systems Archetypes</a:t>
            </a:r>
          </a:p>
        </p:txBody>
      </p:sp>
      <p:sp>
        <p:nvSpPr>
          <p:cNvPr id="3" name="Slide Number Placeholder 2">
            <a:extLst>
              <a:ext uri="{FF2B5EF4-FFF2-40B4-BE49-F238E27FC236}">
                <a16:creationId xmlns:a16="http://schemas.microsoft.com/office/drawing/2014/main" id="{4345B54A-A890-193E-B474-FCC4919C92C7}"/>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4</a:t>
            </a:fld>
            <a:endParaRPr lang="en-GB">
              <a:latin typeface="+mn-lt"/>
              <a:ea typeface="+mn-ea"/>
              <a:cs typeface="+mn-ea"/>
              <a:sym typeface="+mn-lt"/>
            </a:endParaRPr>
          </a:p>
        </p:txBody>
      </p:sp>
      <p:sp>
        <p:nvSpPr>
          <p:cNvPr id="4" name="Content Placeholder 2">
            <a:extLst>
              <a:ext uri="{FF2B5EF4-FFF2-40B4-BE49-F238E27FC236}">
                <a16:creationId xmlns:a16="http://schemas.microsoft.com/office/drawing/2014/main" id="{6EA14723-78FE-3FCD-7F2F-C9F49ACF16F3}"/>
              </a:ext>
            </a:extLst>
          </p:cNvPr>
          <p:cNvSpPr txBox="1">
            <a:spLocks/>
          </p:cNvSpPr>
          <p:nvPr/>
        </p:nvSpPr>
        <p:spPr>
          <a:xfrm>
            <a:off x="605265" y="1152939"/>
            <a:ext cx="10745222" cy="5029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None/>
              <a:tabLst/>
              <a:defRPr/>
            </a:pPr>
            <a:r>
              <a:rPr kumimoji="0" lang="en-GB" sz="2400" i="0" u="none" strike="noStrike" kern="1200" cap="none" spc="0" normalizeH="0" baseline="0" noProof="0" dirty="0">
                <a:ln>
                  <a:noFill/>
                </a:ln>
                <a:solidFill>
                  <a:schemeClr val="accent1"/>
                </a:solidFill>
                <a:effectLst/>
                <a:uLnTx/>
                <a:uFillTx/>
                <a:cs typeface="+mn-ea"/>
                <a:sym typeface="+mn-lt"/>
              </a:rPr>
              <a:t>Common “patterns” </a:t>
            </a:r>
            <a:r>
              <a:rPr lang="en-GB" sz="2400" dirty="0">
                <a:solidFill>
                  <a:schemeClr val="accent1"/>
                </a:solidFill>
                <a:cs typeface="+mn-ea"/>
                <a:sym typeface="+mn-lt"/>
              </a:rPr>
              <a:t>that seem to recur in many different settings. </a:t>
            </a:r>
          </a:p>
          <a:p>
            <a:pPr marL="0" marR="0" lvl="0" indent="0" algn="l" defTabSz="914400" rtl="0" eaLnBrk="1" fontAlgn="auto" latinLnBrk="0" hangingPunct="1">
              <a:lnSpc>
                <a:spcPct val="100000"/>
              </a:lnSpc>
              <a:spcBef>
                <a:spcPts val="1000"/>
              </a:spcBef>
              <a:spcAft>
                <a:spcPts val="1200"/>
              </a:spcAft>
              <a:buClrTx/>
              <a:buSzTx/>
              <a:buNone/>
              <a:tabLst/>
              <a:defRPr/>
            </a:pPr>
            <a:r>
              <a:rPr lang="en-GB" sz="2400" dirty="0">
                <a:solidFill>
                  <a:sysClr val="windowText" lastClr="000000"/>
                </a:solidFill>
                <a:cs typeface="+mn-ea"/>
                <a:sym typeface="+mn-lt"/>
              </a:rPr>
              <a:t>They serve as a </a:t>
            </a:r>
            <a:r>
              <a:rPr lang="en-GB" sz="2400" b="1" i="1" dirty="0">
                <a:solidFill>
                  <a:sysClr val="windowText" lastClr="000000"/>
                </a:solidFill>
                <a:cs typeface="+mn-ea"/>
                <a:sym typeface="+mn-lt"/>
              </a:rPr>
              <a:t>starting point </a:t>
            </a:r>
            <a:r>
              <a:rPr lang="en-GB" sz="2400" dirty="0">
                <a:solidFill>
                  <a:sysClr val="windowText" lastClr="000000"/>
                </a:solidFill>
                <a:cs typeface="+mn-ea"/>
                <a:sym typeface="+mn-lt"/>
              </a:rPr>
              <a:t>from which one can build a clearer articulation of a business story or issue. </a:t>
            </a:r>
            <a:endParaRPr kumimoji="0" lang="en-GB" sz="2400" i="0" u="none" strike="noStrike" kern="1200" cap="none" spc="0" normalizeH="0" baseline="0" noProof="0" dirty="0">
              <a:ln>
                <a:noFill/>
              </a:ln>
              <a:solidFill>
                <a:sysClr val="windowText" lastClr="000000"/>
              </a:solidFill>
              <a:effectLst/>
              <a:uLnTx/>
              <a:uFillTx/>
              <a:cs typeface="+mn-ea"/>
              <a:sym typeface="+mn-lt"/>
            </a:endParaRP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Fixes that fail (policy resistance)</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Limits to success</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Growth and underinvestment</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Drifting goals</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Shifting the burden (to the intervenor)</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Success to the successful</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Escalation</a:t>
            </a: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sysClr val="windowText" lastClr="000000"/>
                </a:solidFill>
                <a:effectLst/>
                <a:uLnTx/>
                <a:uFillTx/>
                <a:cs typeface="+mn-ea"/>
                <a:sym typeface="+mn-lt"/>
              </a:rPr>
              <a:t>The tragedy of the commons</a:t>
            </a:r>
          </a:p>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GB" sz="1800" b="0" i="1" u="none" strike="noStrike" kern="1200" cap="none" spc="0" normalizeH="0" baseline="0" noProof="0" dirty="0">
              <a:ln>
                <a:noFill/>
              </a:ln>
              <a:solidFill>
                <a:sysClr val="windowText" lastClr="000000"/>
              </a:solidFill>
              <a:effectLst/>
              <a:uLnTx/>
              <a:uFillTx/>
              <a:cs typeface="+mn-ea"/>
              <a:sym typeface="+mn-lt"/>
            </a:endParaRPr>
          </a:p>
        </p:txBody>
      </p:sp>
      <p:sp>
        <p:nvSpPr>
          <p:cNvPr id="8" name="TextBox 7">
            <a:extLst>
              <a:ext uri="{FF2B5EF4-FFF2-40B4-BE49-F238E27FC236}">
                <a16:creationId xmlns:a16="http://schemas.microsoft.com/office/drawing/2014/main" id="{D7A79584-A7E6-4118-D2CC-116E1CB98FB6}"/>
              </a:ext>
            </a:extLst>
          </p:cNvPr>
          <p:cNvSpPr txBox="1"/>
          <p:nvPr/>
        </p:nvSpPr>
        <p:spPr>
          <a:xfrm>
            <a:off x="605265" y="6445889"/>
            <a:ext cx="6097656" cy="369332"/>
          </a:xfrm>
          <a:prstGeom prst="rect">
            <a:avLst/>
          </a:prstGeom>
          <a:noFill/>
        </p:spPr>
        <p:txBody>
          <a:bodyPr wrap="square">
            <a:spAutoFit/>
          </a:bodyPr>
          <a:lstStyle/>
          <a:p>
            <a:pPr marL="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ysClr val="windowText" lastClr="000000"/>
                </a:solidFill>
                <a:effectLst/>
                <a:uLnTx/>
                <a:uFillTx/>
                <a:cs typeface="+mn-ea"/>
                <a:sym typeface="+mn-lt"/>
              </a:rPr>
              <a:t>Source: P. Senge, D. Meadows</a:t>
            </a:r>
          </a:p>
        </p:txBody>
      </p:sp>
    </p:spTree>
    <p:extLst>
      <p:ext uri="{BB962C8B-B14F-4D97-AF65-F5344CB8AC3E}">
        <p14:creationId xmlns:p14="http://schemas.microsoft.com/office/powerpoint/2010/main" val="83168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EF89F958-BFD6-5F33-DC54-188ABBEDB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C22BA-75D6-A0F8-374C-AEC26EB20A3D}"/>
              </a:ext>
            </a:extLst>
          </p:cNvPr>
          <p:cNvSpPr>
            <a:spLocks noGrp="1"/>
          </p:cNvSpPr>
          <p:nvPr>
            <p:ph type="title"/>
          </p:nvPr>
        </p:nvSpPr>
        <p:spPr/>
        <p:txBody>
          <a:bodyPr>
            <a:normAutofit/>
          </a:bodyPr>
          <a:lstStyle/>
          <a:p>
            <a:r>
              <a:rPr lang="en-GB" b="1" dirty="0">
                <a:latin typeface="+mn-lt"/>
                <a:ea typeface="+mn-ea"/>
                <a:cs typeface="+mn-ea"/>
                <a:sym typeface="+mn-lt"/>
              </a:rPr>
              <a:t>Fixes that fail (Policy resistance)</a:t>
            </a:r>
          </a:p>
        </p:txBody>
      </p:sp>
      <p:sp>
        <p:nvSpPr>
          <p:cNvPr id="164" name="Google Shape;164;p3">
            <a:extLst>
              <a:ext uri="{FF2B5EF4-FFF2-40B4-BE49-F238E27FC236}">
                <a16:creationId xmlns:a16="http://schemas.microsoft.com/office/drawing/2014/main" id="{7D577673-8FAC-6BE8-26D4-3DBA8A166889}"/>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5</a:t>
            </a:fld>
            <a:endParaRPr kern="0">
              <a:solidFill>
                <a:srgbClr val="FFFFFF"/>
              </a:solidFill>
              <a:latin typeface="+mn-lt"/>
              <a:ea typeface="+mn-ea"/>
              <a:cs typeface="+mn-ea"/>
              <a:sym typeface="+mn-lt"/>
            </a:endParaRPr>
          </a:p>
        </p:txBody>
      </p:sp>
      <p:pic>
        <p:nvPicPr>
          <p:cNvPr id="6" name="Picture 5">
            <a:extLst>
              <a:ext uri="{FF2B5EF4-FFF2-40B4-BE49-F238E27FC236}">
                <a16:creationId xmlns:a16="http://schemas.microsoft.com/office/drawing/2014/main" id="{DF1776D8-F2E3-C75F-4AAD-33F5B18E63ED}"/>
              </a:ext>
            </a:extLst>
          </p:cNvPr>
          <p:cNvPicPr>
            <a:picLocks noChangeAspect="1"/>
          </p:cNvPicPr>
          <p:nvPr/>
        </p:nvPicPr>
        <p:blipFill rotWithShape="1">
          <a:blip r:embed="rId3">
            <a:extLst>
              <a:ext uri="{28A0092B-C50C-407E-A947-70E740481C1C}">
                <a14:useLocalDpi xmlns:a14="http://schemas.microsoft.com/office/drawing/2010/main" val="0"/>
              </a:ext>
            </a:extLst>
          </a:blip>
          <a:srcRect l="20093" t="5302" r="16764" b="6059"/>
          <a:stretch/>
        </p:blipFill>
        <p:spPr bwMode="auto">
          <a:xfrm>
            <a:off x="7941132" y="451590"/>
            <a:ext cx="3695317" cy="323807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F2A80E-DB23-8EC1-5B48-4029595BFA8F}"/>
              </a:ext>
            </a:extLst>
          </p:cNvPr>
          <p:cNvPicPr>
            <a:picLocks noChangeAspect="1"/>
          </p:cNvPicPr>
          <p:nvPr/>
        </p:nvPicPr>
        <p:blipFill>
          <a:blip r:embed="rId4"/>
          <a:srcRect l="48382" t="45606" r="27922" b="4395"/>
          <a:stretch/>
        </p:blipFill>
        <p:spPr>
          <a:xfrm>
            <a:off x="8227130" y="3803960"/>
            <a:ext cx="3123319" cy="2532720"/>
          </a:xfrm>
          <a:prstGeom prst="rect">
            <a:avLst/>
          </a:prstGeom>
        </p:spPr>
      </p:pic>
      <p:sp>
        <p:nvSpPr>
          <p:cNvPr id="5" name="Content Placeholder 2">
            <a:extLst>
              <a:ext uri="{FF2B5EF4-FFF2-40B4-BE49-F238E27FC236}">
                <a16:creationId xmlns:a16="http://schemas.microsoft.com/office/drawing/2014/main" id="{4930A415-2CBB-40DD-1B0A-096D737692BC}"/>
              </a:ext>
            </a:extLst>
          </p:cNvPr>
          <p:cNvSpPr txBox="1">
            <a:spLocks/>
          </p:cNvSpPr>
          <p:nvPr/>
        </p:nvSpPr>
        <p:spPr>
          <a:xfrm>
            <a:off x="605266" y="1048215"/>
            <a:ext cx="7462410" cy="4428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1067"/>
              </a:spcAft>
              <a:buClrTx/>
              <a:buSzTx/>
              <a:buNone/>
              <a:tabLst/>
              <a:defRPr/>
            </a:pPr>
            <a:r>
              <a:rPr kumimoji="0" lang="en-GB" sz="2400" b="0" i="1" u="none" strike="noStrike" kern="1200" cap="none" spc="0" normalizeH="0" baseline="0" noProof="0" dirty="0">
                <a:ln>
                  <a:noFill/>
                </a:ln>
                <a:solidFill>
                  <a:schemeClr val="accent1"/>
                </a:solidFill>
                <a:effectLst/>
                <a:uLnTx/>
                <a:uFillTx/>
                <a:cs typeface="+mn-ea"/>
                <a:sym typeface="+mn-lt"/>
              </a:rPr>
              <a:t>A quick solution appears to fix symptoms but creates unintended consequences perpetuating the problem</a:t>
            </a:r>
            <a:endParaRPr kumimoji="0" lang="en-GB" sz="2400" b="0" i="0" u="none" strike="noStrike" kern="1200" cap="none" spc="0" normalizeH="0" baseline="0" noProof="0" dirty="0">
              <a:ln>
                <a:noFill/>
              </a:ln>
              <a:solidFill>
                <a:schemeClr val="accent1"/>
              </a:solidFill>
              <a:effectLst/>
              <a:uLnTx/>
              <a:uFillTx/>
              <a:cs typeface="+mn-ea"/>
              <a:sym typeface="+mn-lt"/>
            </a:endParaRPr>
          </a:p>
          <a:p>
            <a:pPr>
              <a:lnSpc>
                <a:spcPct val="107000"/>
              </a:lnSpc>
              <a:spcAft>
                <a:spcPts val="1067"/>
              </a:spcAft>
              <a:defRPr/>
            </a:pPr>
            <a:r>
              <a:rPr kumimoji="0" lang="en-GB" sz="2400" b="0" i="0" u="none" strike="noStrike" kern="1200" cap="none" spc="0" normalizeH="0" baseline="0" noProof="0" dirty="0">
                <a:ln>
                  <a:noFill/>
                </a:ln>
                <a:solidFill>
                  <a:sysClr val="windowText" lastClr="000000"/>
                </a:solidFill>
                <a:effectLst/>
                <a:uLnTx/>
                <a:uFillTx/>
                <a:cs typeface="+mn-ea"/>
                <a:sym typeface="+mn-lt"/>
              </a:rPr>
              <a:t>Poorly designed  interventions can create resistance towards the intended objective (lack of harmonisation between stakeholders) e.g. opposition to climate policies</a:t>
            </a:r>
          </a:p>
          <a:p>
            <a:pPr>
              <a:lnSpc>
                <a:spcPct val="107000"/>
              </a:lnSpc>
              <a:spcAft>
                <a:spcPts val="1067"/>
              </a:spcAft>
              <a:defRPr/>
            </a:pPr>
            <a:r>
              <a:rPr kumimoji="0" lang="en-GB" sz="2400" b="0" i="0" u="none" strike="noStrike" kern="1200" cap="none" spc="0" normalizeH="0" baseline="0" noProof="0" dirty="0">
                <a:ln>
                  <a:noFill/>
                </a:ln>
                <a:solidFill>
                  <a:sysClr val="windowText" lastClr="000000"/>
                </a:solidFill>
                <a:effectLst/>
                <a:uLnTx/>
                <a:uFillTx/>
                <a:cs typeface="+mn-ea"/>
                <a:sym typeface="+mn-lt"/>
              </a:rPr>
              <a:t>Consider stakeholders’ perspectives and long-term policy consequences. Can be turned around when everyone joins forces towards a common objective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cs typeface="+mn-ea"/>
              <a:sym typeface="+mn-lt"/>
            </a:endParaRPr>
          </a:p>
        </p:txBody>
      </p:sp>
    </p:spTree>
    <p:extLst>
      <p:ext uri="{BB962C8B-B14F-4D97-AF65-F5344CB8AC3E}">
        <p14:creationId xmlns:p14="http://schemas.microsoft.com/office/powerpoint/2010/main" val="2275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51B3F32F-3E98-CA68-0B91-5964CE2CAC2E}"/>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D01252-17D3-AB3C-5A23-D52FBF007D41}"/>
              </a:ext>
            </a:extLst>
          </p:cNvPr>
          <p:cNvPicPr>
            <a:picLocks noChangeAspect="1"/>
          </p:cNvPicPr>
          <p:nvPr/>
        </p:nvPicPr>
        <p:blipFill rotWithShape="1">
          <a:blip r:embed="rId3">
            <a:extLst>
              <a:ext uri="{28A0092B-C50C-407E-A947-70E740481C1C}">
                <a14:useLocalDpi xmlns:a14="http://schemas.microsoft.com/office/drawing/2010/main" val="0"/>
              </a:ext>
            </a:extLst>
          </a:blip>
          <a:srcRect l="18700" t="12575" r="19527" b="6297"/>
          <a:stretch/>
        </p:blipFill>
        <p:spPr bwMode="auto">
          <a:xfrm>
            <a:off x="8363510" y="1087407"/>
            <a:ext cx="3301731" cy="4549504"/>
          </a:xfrm>
          <a:prstGeom prst="rect">
            <a:avLst/>
          </a:pr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D34012B-9819-5631-BEA4-F4A44FDACD02}"/>
              </a:ext>
            </a:extLst>
          </p:cNvPr>
          <p:cNvSpPr>
            <a:spLocks noGrp="1"/>
          </p:cNvSpPr>
          <p:nvPr>
            <p:ph type="title"/>
          </p:nvPr>
        </p:nvSpPr>
        <p:spPr/>
        <p:txBody>
          <a:bodyPr>
            <a:normAutofit/>
          </a:bodyPr>
          <a:lstStyle/>
          <a:p>
            <a:r>
              <a:rPr lang="en-GB" b="1" dirty="0">
                <a:latin typeface="+mn-lt"/>
                <a:ea typeface="+mn-ea"/>
                <a:cs typeface="+mn-ea"/>
                <a:sym typeface="+mn-lt"/>
              </a:rPr>
              <a:t>Drift to low performance (eroding goals)</a:t>
            </a:r>
          </a:p>
        </p:txBody>
      </p:sp>
      <p:sp>
        <p:nvSpPr>
          <p:cNvPr id="164" name="Google Shape;164;p3">
            <a:extLst>
              <a:ext uri="{FF2B5EF4-FFF2-40B4-BE49-F238E27FC236}">
                <a16:creationId xmlns:a16="http://schemas.microsoft.com/office/drawing/2014/main" id="{B818F4A4-0213-E175-16BC-4F0C3E657831}"/>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6</a:t>
            </a:fld>
            <a:endParaRPr kern="0">
              <a:solidFill>
                <a:srgbClr val="FFFFFF"/>
              </a:solidFill>
              <a:latin typeface="+mn-lt"/>
              <a:ea typeface="+mn-ea"/>
              <a:cs typeface="+mn-ea"/>
              <a:sym typeface="+mn-lt"/>
            </a:endParaRPr>
          </a:p>
        </p:txBody>
      </p:sp>
      <p:sp>
        <p:nvSpPr>
          <p:cNvPr id="6" name="Content Placeholder 2">
            <a:extLst>
              <a:ext uri="{FF2B5EF4-FFF2-40B4-BE49-F238E27FC236}">
                <a16:creationId xmlns:a16="http://schemas.microsoft.com/office/drawing/2014/main" id="{F955F985-7963-9502-DEDB-F65939085ADC}"/>
              </a:ext>
            </a:extLst>
          </p:cNvPr>
          <p:cNvSpPr txBox="1">
            <a:spLocks/>
          </p:cNvSpPr>
          <p:nvPr/>
        </p:nvSpPr>
        <p:spPr>
          <a:xfrm>
            <a:off x="605265" y="1087407"/>
            <a:ext cx="7929135" cy="4683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eaLnBrk="0" fontAlgn="base" hangingPunct="0">
              <a:lnSpc>
                <a:spcPct val="100000"/>
              </a:lnSpc>
              <a:spcBef>
                <a:spcPct val="0"/>
              </a:spcBef>
              <a:spcAft>
                <a:spcPct val="0"/>
              </a:spcAft>
              <a:buNone/>
            </a:pPr>
            <a:r>
              <a:rPr lang="en-GB" altLang="en-US" i="1" dirty="0">
                <a:solidFill>
                  <a:schemeClr val="accent1"/>
                </a:solidFill>
                <a:cs typeface="+mn-ea"/>
                <a:sym typeface="+mn-lt"/>
              </a:rPr>
              <a:t>When goals and standards are lowered to resolve a discrepancy between a desired and perceived goal, a continuous degradation in performance ensues</a:t>
            </a:r>
          </a:p>
          <a:p>
            <a:pPr>
              <a:lnSpc>
                <a:spcPct val="107000"/>
              </a:lnSpc>
              <a:spcAft>
                <a:spcPts val="1067"/>
              </a:spcAft>
            </a:pPr>
            <a:r>
              <a:rPr lang="en-GB" dirty="0">
                <a:cs typeface="+mn-ea"/>
                <a:sym typeface="+mn-lt"/>
              </a:rPr>
              <a:t>Organisational and ecological spaces of transitions, e.g. lowering NDCs targets, “shifting baseline syndrome”…</a:t>
            </a:r>
          </a:p>
          <a:p>
            <a:pPr>
              <a:lnSpc>
                <a:spcPct val="107000"/>
              </a:lnSpc>
              <a:spcAft>
                <a:spcPts val="1067"/>
              </a:spcAft>
            </a:pPr>
            <a:r>
              <a:rPr lang="en-GB" dirty="0">
                <a:cs typeface="+mn-ea"/>
                <a:sym typeface="+mn-lt"/>
              </a:rPr>
              <a:t>Causes include public scrutiny, uncertainty, delays and cost for technological and skills innovations, etc. </a:t>
            </a:r>
          </a:p>
          <a:p>
            <a:pPr>
              <a:lnSpc>
                <a:spcPct val="107000"/>
              </a:lnSpc>
              <a:spcAft>
                <a:spcPts val="1067"/>
              </a:spcAft>
            </a:pPr>
            <a:r>
              <a:rPr lang="en-GB" dirty="0">
                <a:cs typeface="+mn-ea"/>
                <a:sym typeface="+mn-lt"/>
              </a:rPr>
              <a:t>Always maintain high standards and drive towards continuous improvement</a:t>
            </a:r>
          </a:p>
        </p:txBody>
      </p:sp>
    </p:spTree>
    <p:extLst>
      <p:ext uri="{BB962C8B-B14F-4D97-AF65-F5344CB8AC3E}">
        <p14:creationId xmlns:p14="http://schemas.microsoft.com/office/powerpoint/2010/main" val="296649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4CFB07FF-EA29-AB21-E286-7596B156846B}"/>
            </a:ext>
          </a:extLst>
        </p:cNvPr>
        <p:cNvGrpSpPr/>
        <p:nvPr/>
      </p:nvGrpSpPr>
      <p:grpSpPr>
        <a:xfrm>
          <a:off x="0" y="0"/>
          <a:ext cx="0" cy="0"/>
          <a:chOff x="0" y="0"/>
          <a:chExt cx="0" cy="0"/>
        </a:xfrm>
      </p:grpSpPr>
      <p:pic>
        <p:nvPicPr>
          <p:cNvPr id="12" name="Content Placeholder 3" descr="A diagram of performance and performance&#10;&#10;Description automatically generated">
            <a:extLst>
              <a:ext uri="{FF2B5EF4-FFF2-40B4-BE49-F238E27FC236}">
                <a16:creationId xmlns:a16="http://schemas.microsoft.com/office/drawing/2014/main" id="{7CE231F6-21D8-06B2-DC4B-552086E18923}"/>
              </a:ext>
            </a:extLst>
          </p:cNvPr>
          <p:cNvPicPr>
            <a:picLocks noChangeAspect="1"/>
          </p:cNvPicPr>
          <p:nvPr/>
        </p:nvPicPr>
        <p:blipFill rotWithShape="1">
          <a:blip r:embed="rId3">
            <a:extLst>
              <a:ext uri="{28A0092B-C50C-407E-A947-70E740481C1C}">
                <a14:useLocalDpi xmlns:a14="http://schemas.microsoft.com/office/drawing/2010/main" val="0"/>
              </a:ext>
            </a:extLst>
          </a:blip>
          <a:srcRect l="6544" r="6318" b="17087"/>
          <a:stretch/>
        </p:blipFill>
        <p:spPr bwMode="auto">
          <a:xfrm>
            <a:off x="2689569" y="3429000"/>
            <a:ext cx="6812863" cy="2925481"/>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E6970E0-1E6E-C6C4-54B2-FFF46180935F}"/>
              </a:ext>
            </a:extLst>
          </p:cNvPr>
          <p:cNvSpPr>
            <a:spLocks noGrp="1"/>
          </p:cNvSpPr>
          <p:nvPr>
            <p:ph type="title"/>
          </p:nvPr>
        </p:nvSpPr>
        <p:spPr/>
        <p:txBody>
          <a:bodyPr>
            <a:normAutofit/>
          </a:bodyPr>
          <a:lstStyle/>
          <a:p>
            <a:r>
              <a:rPr lang="en-GB" b="1" dirty="0">
                <a:latin typeface="+mn-lt"/>
                <a:ea typeface="+mn-ea"/>
                <a:cs typeface="+mn-ea"/>
                <a:sym typeface="+mn-lt"/>
              </a:rPr>
              <a:t>Limits to success</a:t>
            </a:r>
          </a:p>
        </p:txBody>
      </p:sp>
      <p:sp>
        <p:nvSpPr>
          <p:cNvPr id="164" name="Google Shape;164;p3">
            <a:extLst>
              <a:ext uri="{FF2B5EF4-FFF2-40B4-BE49-F238E27FC236}">
                <a16:creationId xmlns:a16="http://schemas.microsoft.com/office/drawing/2014/main" id="{92F6147C-8939-95A4-E858-2EA9EC264334}"/>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7</a:t>
            </a:fld>
            <a:endParaRPr kern="0">
              <a:solidFill>
                <a:srgbClr val="FFFFFF"/>
              </a:solidFill>
              <a:latin typeface="+mn-lt"/>
              <a:ea typeface="+mn-ea"/>
              <a:cs typeface="+mn-ea"/>
              <a:sym typeface="+mn-lt"/>
            </a:endParaRPr>
          </a:p>
        </p:txBody>
      </p:sp>
      <p:sp>
        <p:nvSpPr>
          <p:cNvPr id="10" name="Title 1">
            <a:extLst>
              <a:ext uri="{FF2B5EF4-FFF2-40B4-BE49-F238E27FC236}">
                <a16:creationId xmlns:a16="http://schemas.microsoft.com/office/drawing/2014/main" id="{EDE13602-4CCA-87C3-433A-EE0C419E21C3}"/>
              </a:ext>
            </a:extLst>
          </p:cNvPr>
          <p:cNvSpPr txBox="1">
            <a:spLocks/>
          </p:cNvSpPr>
          <p:nvPr/>
        </p:nvSpPr>
        <p:spPr>
          <a:xfrm>
            <a:off x="371061" y="400428"/>
            <a:ext cx="1150288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ysClr val="windowText" lastClr="000000"/>
              </a:solidFill>
              <a:effectLst/>
              <a:uLnTx/>
              <a:uFillTx/>
              <a:latin typeface="+mn-lt"/>
              <a:ea typeface="+mn-ea"/>
              <a:cs typeface="+mn-ea"/>
              <a:sym typeface="+mn-lt"/>
            </a:endParaRPr>
          </a:p>
        </p:txBody>
      </p:sp>
      <p:sp>
        <p:nvSpPr>
          <p:cNvPr id="11" name="Content Placeholder 2">
            <a:extLst>
              <a:ext uri="{FF2B5EF4-FFF2-40B4-BE49-F238E27FC236}">
                <a16:creationId xmlns:a16="http://schemas.microsoft.com/office/drawing/2014/main" id="{DFE35651-A470-C086-740A-267EB1D4BC16}"/>
              </a:ext>
            </a:extLst>
          </p:cNvPr>
          <p:cNvSpPr txBox="1">
            <a:spLocks/>
          </p:cNvSpPr>
          <p:nvPr/>
        </p:nvSpPr>
        <p:spPr>
          <a:xfrm>
            <a:off x="600894" y="1048215"/>
            <a:ext cx="10725344" cy="4167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1000"/>
              </a:spcBef>
              <a:spcAft>
                <a:spcPts val="1067"/>
              </a:spcAft>
              <a:buClrTx/>
              <a:buSzTx/>
              <a:buNone/>
              <a:tabLst/>
              <a:defRPr/>
            </a:pPr>
            <a:r>
              <a:rPr kumimoji="0" lang="en-GB" b="0" i="1" u="none" strike="noStrike" kern="1200" cap="none" spc="0" normalizeH="0" baseline="0" noProof="0" dirty="0">
                <a:ln>
                  <a:noFill/>
                </a:ln>
                <a:solidFill>
                  <a:schemeClr val="accent1"/>
                </a:solidFill>
                <a:effectLst/>
                <a:uLnTx/>
                <a:uFillTx/>
                <a:cs typeface="+mn-ea"/>
                <a:sym typeface="+mn-lt"/>
              </a:rPr>
              <a:t>Over time performance encounters a limit even with the same efforts applied</a:t>
            </a:r>
          </a:p>
          <a:p>
            <a:pPr>
              <a:lnSpc>
                <a:spcPct val="100000"/>
              </a:lnSpc>
              <a:spcBef>
                <a:spcPts val="0"/>
              </a:spcBef>
              <a:defRPr/>
            </a:pPr>
            <a:r>
              <a:rPr kumimoji="0" lang="en-GB" b="0" i="0" u="none" strike="noStrike" kern="1200" cap="none" spc="0" normalizeH="0" baseline="0" noProof="0" dirty="0">
                <a:ln>
                  <a:noFill/>
                </a:ln>
                <a:solidFill>
                  <a:sysClr val="windowText" lastClr="000000"/>
                </a:solidFill>
                <a:effectLst/>
                <a:uLnTx/>
                <a:uFillTx/>
                <a:cs typeface="+mn-ea"/>
                <a:sym typeface="+mn-lt"/>
              </a:rPr>
              <a:t>Actions leading to success sow the seeds of eventual decline. </a:t>
            </a:r>
          </a:p>
          <a:p>
            <a:pPr>
              <a:lnSpc>
                <a:spcPct val="100000"/>
              </a:lnSpc>
              <a:spcBef>
                <a:spcPts val="0"/>
              </a:spcBef>
              <a:defRPr/>
            </a:pPr>
            <a:r>
              <a:rPr kumimoji="0" lang="en-GB" b="0" i="0" u="none" strike="noStrike" kern="1200" cap="none" spc="0" normalizeH="0" baseline="0" noProof="0" dirty="0">
                <a:ln>
                  <a:noFill/>
                </a:ln>
                <a:solidFill>
                  <a:sysClr val="windowText" lastClr="000000"/>
                </a:solidFill>
                <a:effectLst/>
                <a:uLnTx/>
                <a:uFillTx/>
                <a:cs typeface="+mn-ea"/>
                <a:sym typeface="+mn-lt"/>
              </a:rPr>
              <a:t>New organisations, </a:t>
            </a:r>
            <a:r>
              <a:rPr lang="en-GB" dirty="0">
                <a:effectLst/>
                <a:cs typeface="+mn-ea"/>
                <a:sym typeface="+mn-lt"/>
              </a:rPr>
              <a:t>accessible resources </a:t>
            </a:r>
            <a:r>
              <a:rPr lang="en-GB" dirty="0">
                <a:solidFill>
                  <a:sysClr val="windowText" lastClr="000000"/>
                </a:solidFill>
                <a:cs typeface="+mn-ea"/>
                <a:sym typeface="+mn-lt"/>
              </a:rPr>
              <a:t>facing new technological, environmental and social barriers (e.g. fossil fuels, mineral extraction, forestry exploitation…)</a:t>
            </a:r>
          </a:p>
          <a:p>
            <a:pPr>
              <a:lnSpc>
                <a:spcPct val="100000"/>
              </a:lnSpc>
              <a:spcBef>
                <a:spcPts val="0"/>
              </a:spcBef>
              <a:defRPr/>
            </a:pPr>
            <a:r>
              <a:rPr lang="en-GB" dirty="0">
                <a:solidFill>
                  <a:sysClr val="windowText" lastClr="000000"/>
                </a:solidFill>
                <a:cs typeface="+mn-ea"/>
                <a:sym typeface="+mn-lt"/>
              </a:rPr>
              <a:t>Anticipate limits, don’t keep pushing </a:t>
            </a:r>
            <a:r>
              <a:rPr kumimoji="0" lang="en-GB" b="0" i="0" u="none" strike="noStrike" kern="1200" cap="none" spc="0" normalizeH="0" baseline="0" noProof="0" dirty="0">
                <a:ln>
                  <a:noFill/>
                </a:ln>
                <a:solidFill>
                  <a:sysClr val="windowText" lastClr="000000"/>
                </a:solidFill>
                <a:effectLst/>
                <a:uLnTx/>
                <a:uFillTx/>
                <a:cs typeface="+mn-ea"/>
                <a:sym typeface="+mn-lt"/>
              </a:rPr>
              <a:t>in the same direction</a:t>
            </a:r>
          </a:p>
        </p:txBody>
      </p:sp>
    </p:spTree>
    <p:extLst>
      <p:ext uri="{BB962C8B-B14F-4D97-AF65-F5344CB8AC3E}">
        <p14:creationId xmlns:p14="http://schemas.microsoft.com/office/powerpoint/2010/main" val="231064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0753CDEE-EF88-6BCF-DDF4-70DDF08A170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34A6A4-C185-078D-2434-6E4005FBA0E1}"/>
              </a:ext>
            </a:extLst>
          </p:cNvPr>
          <p:cNvPicPr>
            <a:picLocks noChangeAspect="1"/>
          </p:cNvPicPr>
          <p:nvPr/>
        </p:nvPicPr>
        <p:blipFill rotWithShape="1">
          <a:blip r:embed="rId3">
            <a:extLst>
              <a:ext uri="{28A0092B-C50C-407E-A947-70E740481C1C}">
                <a14:useLocalDpi xmlns:a14="http://schemas.microsoft.com/office/drawing/2010/main" val="0"/>
              </a:ext>
            </a:extLst>
          </a:blip>
          <a:srcRect l="7967" t="13829" r="20347" b="8220"/>
          <a:stretch/>
        </p:blipFill>
        <p:spPr bwMode="auto">
          <a:xfrm>
            <a:off x="6451528" y="1190468"/>
            <a:ext cx="5248365" cy="4096824"/>
          </a:xfrm>
          <a:prstGeom prst="rect">
            <a:avLst/>
          </a:prstGeom>
          <a:noFill/>
          <a:ln>
            <a:noFill/>
          </a:ln>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2F4E696A-4CD1-483A-5C1C-DCB8C2103581}"/>
              </a:ext>
            </a:extLst>
          </p:cNvPr>
          <p:cNvSpPr>
            <a:spLocks noGrp="1"/>
          </p:cNvSpPr>
          <p:nvPr>
            <p:ph type="title"/>
          </p:nvPr>
        </p:nvSpPr>
        <p:spPr/>
        <p:txBody>
          <a:bodyPr>
            <a:normAutofit/>
          </a:bodyPr>
          <a:lstStyle/>
          <a:p>
            <a:r>
              <a:rPr lang="en-GB" b="1" dirty="0">
                <a:latin typeface="+mn-lt"/>
                <a:ea typeface="+mn-ea"/>
                <a:cs typeface="+mn-ea"/>
                <a:sym typeface="+mn-lt"/>
              </a:rPr>
              <a:t>Growth and underinvestment</a:t>
            </a:r>
          </a:p>
        </p:txBody>
      </p:sp>
      <p:sp>
        <p:nvSpPr>
          <p:cNvPr id="164" name="Google Shape;164;p3">
            <a:extLst>
              <a:ext uri="{FF2B5EF4-FFF2-40B4-BE49-F238E27FC236}">
                <a16:creationId xmlns:a16="http://schemas.microsoft.com/office/drawing/2014/main" id="{BF25A289-B4D4-23B8-E56D-93C9729637A1}"/>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8</a:t>
            </a:fld>
            <a:endParaRPr kern="0">
              <a:solidFill>
                <a:srgbClr val="FFFFFF"/>
              </a:solidFill>
              <a:latin typeface="+mn-lt"/>
              <a:ea typeface="+mn-ea"/>
              <a:cs typeface="+mn-ea"/>
              <a:sym typeface="+mn-lt"/>
            </a:endParaRPr>
          </a:p>
        </p:txBody>
      </p:sp>
      <p:sp>
        <p:nvSpPr>
          <p:cNvPr id="2" name="Title 1">
            <a:extLst>
              <a:ext uri="{FF2B5EF4-FFF2-40B4-BE49-F238E27FC236}">
                <a16:creationId xmlns:a16="http://schemas.microsoft.com/office/drawing/2014/main" id="{C745E73A-A4E0-1580-0923-2338B8B47C77}"/>
              </a:ext>
            </a:extLst>
          </p:cNvPr>
          <p:cNvSpPr txBox="1">
            <a:spLocks/>
          </p:cNvSpPr>
          <p:nvPr/>
        </p:nvSpPr>
        <p:spPr>
          <a:xfrm>
            <a:off x="344556" y="451783"/>
            <a:ext cx="1150288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ysClr val="windowText" lastClr="000000"/>
              </a:solidFill>
              <a:effectLst/>
              <a:uLnTx/>
              <a:uFillTx/>
              <a:latin typeface="+mn-lt"/>
              <a:ea typeface="+mn-ea"/>
              <a:cs typeface="+mn-ea"/>
              <a:sym typeface="+mn-lt"/>
            </a:endParaRPr>
          </a:p>
        </p:txBody>
      </p:sp>
      <p:sp>
        <p:nvSpPr>
          <p:cNvPr id="3" name="Content Placeholder 2">
            <a:extLst>
              <a:ext uri="{FF2B5EF4-FFF2-40B4-BE49-F238E27FC236}">
                <a16:creationId xmlns:a16="http://schemas.microsoft.com/office/drawing/2014/main" id="{763893BC-733A-1E0A-0A0E-3787065E4282}"/>
              </a:ext>
            </a:extLst>
          </p:cNvPr>
          <p:cNvSpPr txBox="1">
            <a:spLocks/>
          </p:cNvSpPr>
          <p:nvPr/>
        </p:nvSpPr>
        <p:spPr>
          <a:xfrm>
            <a:off x="605265" y="1190468"/>
            <a:ext cx="5765718" cy="47515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i="1" dirty="0">
                <a:solidFill>
                  <a:schemeClr val="accent1"/>
                </a:solidFill>
                <a:cs typeface="+mn-ea"/>
                <a:sym typeface="+mn-lt"/>
              </a:rPr>
              <a:t>Future success constrained by inadequate investments in capacity</a:t>
            </a:r>
          </a:p>
          <a:p>
            <a:r>
              <a:rPr lang="en-GB" dirty="0">
                <a:cs typeface="+mn-ea"/>
                <a:sym typeface="+mn-lt"/>
              </a:rPr>
              <a:t>Capacity as well as the realisation of the need to adapt is altered</a:t>
            </a:r>
          </a:p>
          <a:p>
            <a:r>
              <a:rPr lang="en-GB" dirty="0">
                <a:cs typeface="+mn-ea"/>
                <a:sym typeface="+mn-lt"/>
              </a:rPr>
              <a:t>Risk of stranded assets and skills. business and pathway “lock-in”, limits infrastructure capacity </a:t>
            </a:r>
          </a:p>
          <a:p>
            <a:r>
              <a:rPr lang="en-GB" dirty="0">
                <a:cs typeface="+mn-ea"/>
                <a:sym typeface="+mn-lt"/>
              </a:rPr>
              <a:t>Consider assumptions behind investment decisions, monitor with fresh perspectives, preserve capacity to adapt</a:t>
            </a:r>
          </a:p>
        </p:txBody>
      </p:sp>
    </p:spTree>
    <p:extLst>
      <p:ext uri="{BB962C8B-B14F-4D97-AF65-F5344CB8AC3E}">
        <p14:creationId xmlns:p14="http://schemas.microsoft.com/office/powerpoint/2010/main" val="161063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a:extLst>
            <a:ext uri="{FF2B5EF4-FFF2-40B4-BE49-F238E27FC236}">
              <a16:creationId xmlns:a16="http://schemas.microsoft.com/office/drawing/2014/main" id="{52DF968F-64E8-B01C-A1F5-B928D1D423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6188FB-0DD0-464D-C639-F1B2350394AF}"/>
              </a:ext>
            </a:extLst>
          </p:cNvPr>
          <p:cNvPicPr>
            <a:picLocks noChangeAspect="1"/>
          </p:cNvPicPr>
          <p:nvPr/>
        </p:nvPicPr>
        <p:blipFill rotWithShape="1">
          <a:blip r:embed="rId3">
            <a:extLst>
              <a:ext uri="{28A0092B-C50C-407E-A947-70E740481C1C}">
                <a14:useLocalDpi xmlns:a14="http://schemas.microsoft.com/office/drawing/2010/main" val="0"/>
              </a:ext>
            </a:extLst>
          </a:blip>
          <a:srcRect l="6683" t="8401" r="2781" b="6539"/>
          <a:stretch/>
        </p:blipFill>
        <p:spPr bwMode="auto">
          <a:xfrm>
            <a:off x="7592701" y="964733"/>
            <a:ext cx="4107192" cy="4737600"/>
          </a:xfrm>
          <a:prstGeom prst="rect">
            <a:avLst/>
          </a:prstGeom>
          <a:noFill/>
          <a:extLst>
            <a:ext uri="{53640926-AAD7-44D8-BBD7-CCE9431645EC}">
              <a14:shadowObscured xmlns:a14="http://schemas.microsoft.com/office/drawing/2010/main"/>
            </a:ext>
          </a:extLst>
        </p:spPr>
      </p:pic>
      <p:sp>
        <p:nvSpPr>
          <p:cNvPr id="5" name="Title 4">
            <a:extLst>
              <a:ext uri="{FF2B5EF4-FFF2-40B4-BE49-F238E27FC236}">
                <a16:creationId xmlns:a16="http://schemas.microsoft.com/office/drawing/2014/main" id="{5852EA5B-9A73-50F2-EEE7-ECECD82C4A77}"/>
              </a:ext>
            </a:extLst>
          </p:cNvPr>
          <p:cNvSpPr>
            <a:spLocks noGrp="1"/>
          </p:cNvSpPr>
          <p:nvPr>
            <p:ph type="title"/>
          </p:nvPr>
        </p:nvSpPr>
        <p:spPr/>
        <p:txBody>
          <a:bodyPr>
            <a:normAutofit/>
          </a:bodyPr>
          <a:lstStyle/>
          <a:p>
            <a:r>
              <a:rPr lang="en-GB" b="1" dirty="0">
                <a:latin typeface="+mn-lt"/>
                <a:ea typeface="+mn-ea"/>
                <a:cs typeface="+mn-ea"/>
                <a:sym typeface="+mn-lt"/>
              </a:rPr>
              <a:t>Shifting the burden (…to the intervenor)</a:t>
            </a:r>
          </a:p>
        </p:txBody>
      </p:sp>
      <p:sp>
        <p:nvSpPr>
          <p:cNvPr id="164" name="Google Shape;164;p3">
            <a:extLst>
              <a:ext uri="{FF2B5EF4-FFF2-40B4-BE49-F238E27FC236}">
                <a16:creationId xmlns:a16="http://schemas.microsoft.com/office/drawing/2014/main" id="{B8501789-D9DC-30C3-A3A9-C00FA8E2D860}"/>
              </a:ext>
            </a:extLst>
          </p:cNvPr>
          <p:cNvSpPr txBox="1">
            <a:spLocks noGrp="1"/>
          </p:cNvSpPr>
          <p:nvPr>
            <p:ph type="sldNum" idx="12"/>
          </p:nvPr>
        </p:nvSpPr>
        <p:spPr>
          <a:prstGeom prst="rect">
            <a:avLst/>
          </a:prstGeom>
          <a:noFill/>
          <a:ln>
            <a:noFill/>
          </a:ln>
        </p:spPr>
        <p:txBody>
          <a:bodyPr spcFirstLastPara="1" wrap="square" lIns="91433" tIns="45700" rIns="91433" bIns="45700" anchor="ctr" anchorCtr="0">
            <a:noAutofit/>
          </a:bodyPr>
          <a:lstStyle/>
          <a:p>
            <a:pPr defTabSz="1219170"/>
            <a:fld id="{00000000-1234-1234-1234-123412341234}" type="slidenum">
              <a:rPr lang="en-GB" kern="0">
                <a:solidFill>
                  <a:srgbClr val="FFFFFF"/>
                </a:solidFill>
                <a:latin typeface="+mn-lt"/>
                <a:ea typeface="+mn-ea"/>
                <a:cs typeface="+mn-ea"/>
                <a:sym typeface="+mn-lt"/>
              </a:rPr>
              <a:pPr defTabSz="1219170"/>
              <a:t>9</a:t>
            </a:fld>
            <a:endParaRPr kern="0">
              <a:solidFill>
                <a:srgbClr val="FFFFFF"/>
              </a:solidFill>
              <a:latin typeface="+mn-lt"/>
              <a:ea typeface="+mn-ea"/>
              <a:cs typeface="+mn-ea"/>
              <a:sym typeface="+mn-lt"/>
            </a:endParaRPr>
          </a:p>
        </p:txBody>
      </p:sp>
      <p:sp>
        <p:nvSpPr>
          <p:cNvPr id="2" name="Title 1">
            <a:extLst>
              <a:ext uri="{FF2B5EF4-FFF2-40B4-BE49-F238E27FC236}">
                <a16:creationId xmlns:a16="http://schemas.microsoft.com/office/drawing/2014/main" id="{C08704F9-5263-15C0-12C5-5F9FEC0E4879}"/>
              </a:ext>
            </a:extLst>
          </p:cNvPr>
          <p:cNvSpPr txBox="1">
            <a:spLocks/>
          </p:cNvSpPr>
          <p:nvPr/>
        </p:nvSpPr>
        <p:spPr>
          <a:xfrm>
            <a:off x="467954" y="279999"/>
            <a:ext cx="1150288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dirty="0">
              <a:ln>
                <a:noFill/>
              </a:ln>
              <a:solidFill>
                <a:sysClr val="windowText" lastClr="000000"/>
              </a:solidFill>
              <a:effectLst/>
              <a:uLnTx/>
              <a:uFillTx/>
              <a:latin typeface="+mn-lt"/>
              <a:ea typeface="+mn-ea"/>
              <a:cs typeface="+mn-ea"/>
              <a:sym typeface="+mn-lt"/>
            </a:endParaRPr>
          </a:p>
        </p:txBody>
      </p:sp>
      <p:sp>
        <p:nvSpPr>
          <p:cNvPr id="3" name="Content Placeholder 2">
            <a:extLst>
              <a:ext uri="{FF2B5EF4-FFF2-40B4-BE49-F238E27FC236}">
                <a16:creationId xmlns:a16="http://schemas.microsoft.com/office/drawing/2014/main" id="{0E944CAC-1201-5A2D-D30A-D918BEA19FD0}"/>
              </a:ext>
            </a:extLst>
          </p:cNvPr>
          <p:cNvSpPr txBox="1">
            <a:spLocks/>
          </p:cNvSpPr>
          <p:nvPr/>
        </p:nvSpPr>
        <p:spPr>
          <a:xfrm>
            <a:off x="605265" y="1139543"/>
            <a:ext cx="6987436" cy="4737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67"/>
              </a:spcAft>
              <a:buNone/>
            </a:pPr>
            <a:r>
              <a:rPr lang="en-GB" i="1" dirty="0">
                <a:solidFill>
                  <a:schemeClr val="accent1"/>
                </a:solidFill>
                <a:cs typeface="+mn-ea"/>
                <a:sym typeface="+mn-lt"/>
              </a:rPr>
              <a:t>An external intervention erodes capability to implement fundamental solutions</a:t>
            </a:r>
          </a:p>
          <a:p>
            <a:pPr>
              <a:spcAft>
                <a:spcPts val="1067"/>
              </a:spcAft>
            </a:pPr>
            <a:r>
              <a:rPr lang="en-GB" dirty="0">
                <a:cs typeface="+mn-ea"/>
                <a:sym typeface="+mn-lt"/>
              </a:rPr>
              <a:t>A dependence/addiction pattern; addiction to cheap energy </a:t>
            </a:r>
            <a:r>
              <a:rPr lang="en-GB" i="1" dirty="0">
                <a:cs typeface="+mn-ea"/>
                <a:sym typeface="+mn-lt"/>
              </a:rPr>
              <a:t>(Meadows), </a:t>
            </a:r>
            <a:r>
              <a:rPr lang="en-GB" dirty="0">
                <a:cs typeface="+mn-ea"/>
                <a:sym typeface="+mn-lt"/>
              </a:rPr>
              <a:t>ever-increasing energy and natural resources consumption, gov funding</a:t>
            </a:r>
          </a:p>
          <a:p>
            <a:pPr>
              <a:lnSpc>
                <a:spcPct val="107000"/>
              </a:lnSpc>
              <a:spcAft>
                <a:spcPts val="1067"/>
              </a:spcAft>
            </a:pPr>
            <a:r>
              <a:rPr lang="en-GB" dirty="0">
                <a:cs typeface="+mn-ea"/>
                <a:sym typeface="+mn-lt"/>
              </a:rPr>
              <a:t>Restore internal ability; consider stakeholders; long-term restructuring; “helping the system to help itself” often more efficient than intervention and control. Non-addictive policies (e.g. retrofitting, demand reduction)</a:t>
            </a:r>
          </a:p>
          <a:p>
            <a:endParaRPr lang="en-GB" dirty="0">
              <a:cs typeface="+mn-ea"/>
              <a:sym typeface="+mn-lt"/>
            </a:endParaRPr>
          </a:p>
        </p:txBody>
      </p:sp>
    </p:spTree>
    <p:extLst>
      <p:ext uri="{BB962C8B-B14F-4D97-AF65-F5344CB8AC3E}">
        <p14:creationId xmlns:p14="http://schemas.microsoft.com/office/powerpoint/2010/main" val="642073453"/>
      </p:ext>
    </p:extLst>
  </p:cSld>
  <p:clrMapOvr>
    <a:masterClrMapping/>
  </p:clrMapOvr>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bfb25d51-538a-4a02-97d0-2a8ee344b290">
      <a:majorFont>
        <a:latin typeface="Calibri" panose="02110004020202020204"/>
        <a:ea typeface="Arial"/>
        <a:cs typeface=""/>
      </a:majorFont>
      <a:minorFont>
        <a:latin typeface="Calibri" panose="02110004020202020204"/>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ebe68c-b940-4723-97fc-516ab94278af" xsi:nil="true"/>
    <lcf76f155ced4ddcb4097134ff3c332f xmlns="b2327551-5aba-4f5a-9ca0-70e5ae868b7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072E6BEBDA3C42A396F615BA0912BE" ma:contentTypeVersion="17" ma:contentTypeDescription="Create a new document." ma:contentTypeScope="" ma:versionID="2fb8c7e537a2b0d0ee593744a8d59853">
  <xsd:schema xmlns:xsd="http://www.w3.org/2001/XMLSchema" xmlns:xs="http://www.w3.org/2001/XMLSchema" xmlns:p="http://schemas.microsoft.com/office/2006/metadata/properties" xmlns:ns2="b2327551-5aba-4f5a-9ca0-70e5ae868b77" xmlns:ns3="fbebe68c-b940-4723-97fc-516ab94278af" targetNamespace="http://schemas.microsoft.com/office/2006/metadata/properties" ma:root="true" ma:fieldsID="d7dfa6a1e1973a12f01f0cc3f5538539" ns2:_="" ns3:_="">
    <xsd:import namespace="b2327551-5aba-4f5a-9ca0-70e5ae868b77"/>
    <xsd:import namespace="fbebe68c-b940-4723-97fc-516ab94278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27551-5aba-4f5a-9ca0-70e5ae868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ebe68c-b940-4723-97fc-516ab9427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7004ff-0ade-4f9c-917b-24abbc9ccb0b}" ma:internalName="TaxCatchAll" ma:showField="CatchAllData" ma:web="fbebe68c-b940-4723-97fc-516ab9427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615AC-7B1E-4D70-BA28-075AB1B06211}">
  <ds:schemaRefs>
    <ds:schemaRef ds:uri="http://schemas.microsoft.com/office/2006/metadata/properties"/>
    <ds:schemaRef ds:uri="http://schemas.microsoft.com/office/infopath/2007/PartnerControls"/>
    <ds:schemaRef ds:uri="fbebe68c-b940-4723-97fc-516ab94278af"/>
    <ds:schemaRef ds:uri="b2327551-5aba-4f5a-9ca0-70e5ae868b77"/>
  </ds:schemaRefs>
</ds:datastoreItem>
</file>

<file path=customXml/itemProps2.xml><?xml version="1.0" encoding="utf-8"?>
<ds:datastoreItem xmlns:ds="http://schemas.openxmlformats.org/officeDocument/2006/customXml" ds:itemID="{8A8D739F-AE54-4939-A144-1CA7784C8831}">
  <ds:schemaRefs>
    <ds:schemaRef ds:uri="http://schemas.microsoft.com/sharepoint/v3/contenttype/forms"/>
  </ds:schemaRefs>
</ds:datastoreItem>
</file>

<file path=customXml/itemProps3.xml><?xml version="1.0" encoding="utf-8"?>
<ds:datastoreItem xmlns:ds="http://schemas.openxmlformats.org/officeDocument/2006/customXml" ds:itemID="{15ABE487-C191-4B30-B689-420DC7109C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27551-5aba-4f5a-9ca0-70e5ae868b77"/>
    <ds:schemaRef ds:uri="fbebe68c-b940-4723-97fc-516ab942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102368</TotalTime>
  <Words>1617</Words>
  <Application>Microsoft Office PowerPoint</Application>
  <PresentationFormat>Widescreen</PresentationFormat>
  <Paragraphs>232</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CCG_ppt</vt:lpstr>
      <vt:lpstr>PowerPoint Presentation</vt:lpstr>
      <vt:lpstr>PowerPoint Presentation</vt:lpstr>
      <vt:lpstr>PowerPoint Presentation</vt:lpstr>
      <vt:lpstr>Systems Archetypes</vt:lpstr>
      <vt:lpstr>Fixes that fail (Policy resistance)</vt:lpstr>
      <vt:lpstr>Drift to low performance (eroding goals)</vt:lpstr>
      <vt:lpstr>Limits to success</vt:lpstr>
      <vt:lpstr>Growth and underinvestment</vt:lpstr>
      <vt:lpstr>Shifting the burden (…to the intervenor)</vt:lpstr>
      <vt:lpstr>Success to the successful</vt:lpstr>
      <vt:lpstr>Escalation</vt:lpstr>
      <vt:lpstr>The tragedy of the commons</vt:lpstr>
      <vt:lpstr>PowerPoint Presentation</vt:lpstr>
      <vt:lpstr>Success to successful Path Dependence in technology choice</vt:lpstr>
      <vt:lpstr>Fixes That Fail Administrative limits on electricity prices</vt:lpstr>
      <vt:lpstr>Fixes That Fail Administrative limits on electricity prices</vt:lpstr>
      <vt:lpstr>PowerPoint Presentation</vt:lpstr>
      <vt:lpstr>Success to successful Why capital keeps flowing to where it already succeeds?</vt:lpstr>
      <vt:lpstr>Fixes that fail  Why the cost of capital is constantly high in LMICs?</vt:lpstr>
      <vt:lpstr>Limit to success Why does energy access plateau?</vt:lpstr>
      <vt:lpstr>Shifting the Burden Short-term reliance on external expertise crowds out long-term capability building</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Verrier, Brunilde</dc:creator>
  <cp:lastModifiedBy>Pu Yang</cp:lastModifiedBy>
  <cp:revision>3</cp:revision>
  <dcterms:created xsi:type="dcterms:W3CDTF">2024-11-28T17:10:21Z</dcterms:created>
  <dcterms:modified xsi:type="dcterms:W3CDTF">2026-02-22T18:09:34Z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0x01010002072E6BEBDA3C42A396F615BA0912BE</vt:lpwstr>
  </property>
</Properties>
</file>