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86" r:id="rId2"/>
  </p:sldMasterIdLst>
  <p:notesMasterIdLst>
    <p:notesMasterId r:id="rId23"/>
  </p:notesMasterIdLst>
  <p:sldIdLst>
    <p:sldId id="325" r:id="rId3"/>
    <p:sldId id="274" r:id="rId4"/>
    <p:sldId id="276" r:id="rId5"/>
    <p:sldId id="260" r:id="rId6"/>
    <p:sldId id="261" r:id="rId7"/>
    <p:sldId id="258" r:id="rId8"/>
    <p:sldId id="262" r:id="rId9"/>
    <p:sldId id="263" r:id="rId10"/>
    <p:sldId id="265" r:id="rId11"/>
    <p:sldId id="266" r:id="rId12"/>
    <p:sldId id="267" r:id="rId13"/>
    <p:sldId id="264" r:id="rId14"/>
    <p:sldId id="284" r:id="rId15"/>
    <p:sldId id="311" r:id="rId16"/>
    <p:sldId id="323" r:id="rId17"/>
    <p:sldId id="317" r:id="rId18"/>
    <p:sldId id="324" r:id="rId19"/>
    <p:sldId id="269" r:id="rId20"/>
    <p:sldId id="270" r:id="rId21"/>
    <p:sldId id="27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Roberts" initials="J" lastIdx="4" clrIdx="0">
    <p:extLst>
      <p:ext uri="{19B8F6BF-5375-455C-9EA6-DF929625EA0E}">
        <p15:presenceInfo xmlns:p15="http://schemas.microsoft.com/office/powerpoint/2012/main" userId="S::sjr6@open.ac.uk::8723cb85-f2c8-4e5d-91c7-4d525437d5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5" autoAdjust="0"/>
    <p:restoredTop sz="72560" autoAdjust="0"/>
  </p:normalViewPr>
  <p:slideViewPr>
    <p:cSldViewPr>
      <p:cViewPr>
        <p:scale>
          <a:sx n="50" d="100"/>
          <a:sy n="50" d="100"/>
        </p:scale>
        <p:origin x="1956" y="1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F76DF8-856B-452F-90BB-0CDF18EF1C07}" type="datetimeFigureOut">
              <a:rPr lang="en-GB" smtClean="0"/>
              <a:t>28/04/2021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73ACB7-17F5-4FE7-96DD-F787BD192541}" type="slidenum">
              <a:rPr lang="en-GB" smtClean="0"/>
              <a:t>‹#›</a:t>
            </a:fld>
            <a:endParaRPr lang="en-GB"/>
          </a:p>
        </p:txBody>
      </p:sp>
    </p:spTree>
    <p:extLst>
      <p:ext uri="{BB962C8B-B14F-4D97-AF65-F5344CB8AC3E}">
        <p14:creationId xmlns:p14="http://schemas.microsoft.com/office/powerpoint/2010/main" val="3691240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75193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Next, you will think about Professional Values, and how these support teaching.  How are these Values demonstrated in the examples of your teaching?</a:t>
            </a:r>
          </a:p>
        </p:txBody>
      </p:sp>
      <p:sp>
        <p:nvSpPr>
          <p:cNvPr id="4" name="Slide Number Placeholder 3"/>
          <p:cNvSpPr>
            <a:spLocks noGrp="1"/>
          </p:cNvSpPr>
          <p:nvPr>
            <p:ph type="sldNum" sz="quarter" idx="10"/>
          </p:nvPr>
        </p:nvSpPr>
        <p:spPr/>
        <p:txBody>
          <a:bodyPr/>
          <a:lstStyle/>
          <a:p>
            <a:fld id="{B273AAB7-6C1A-4E1B-8170-507D7609494A}" type="slidenum">
              <a:rPr lang="en-GB" smtClean="0"/>
              <a:pPr/>
              <a:t>11</a:t>
            </a:fld>
            <a:endParaRPr lang="en-GB"/>
          </a:p>
        </p:txBody>
      </p:sp>
    </p:spTree>
    <p:extLst>
      <p:ext uri="{BB962C8B-B14F-4D97-AF65-F5344CB8AC3E}">
        <p14:creationId xmlns:p14="http://schemas.microsoft.com/office/powerpoint/2010/main" val="2942664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73AAB7-6C1A-4E1B-8170-507D7609494A}" type="slidenum">
              <a:rPr lang="en-GB" smtClean="0"/>
              <a:pPr/>
              <a:t>12</a:t>
            </a:fld>
            <a:endParaRPr lang="en-GB"/>
          </a:p>
        </p:txBody>
      </p:sp>
    </p:spTree>
    <p:extLst>
      <p:ext uri="{BB962C8B-B14F-4D97-AF65-F5344CB8AC3E}">
        <p14:creationId xmlns:p14="http://schemas.microsoft.com/office/powerpoint/2010/main" val="494517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Teaching is a practical skill.  We get better by practicing, thinking hard (reflecting) about what went well and what did  not, learning what we can do better next time, and having another go.</a:t>
            </a:r>
          </a:p>
          <a:p>
            <a:endParaRPr lang="en-GB" dirty="0"/>
          </a:p>
          <a:p>
            <a:r>
              <a:rPr lang="en-GB" dirty="0"/>
              <a:t>A teaching diary helps the reflection process.  By writing about our teaching we have to think systematically and clearly.  Within the teaching diary we record many different teaching experiences, and can make links between them.  We also have  a permanent record of our teaching and our reflections, which allows us to return and reflect again and again in the light of future experience.</a:t>
            </a:r>
          </a:p>
        </p:txBody>
      </p:sp>
      <p:sp>
        <p:nvSpPr>
          <p:cNvPr id="4" name="Slide Number Placeholder 3"/>
          <p:cNvSpPr>
            <a:spLocks noGrp="1"/>
          </p:cNvSpPr>
          <p:nvPr>
            <p:ph type="sldNum" sz="quarter" idx="5"/>
          </p:nvPr>
        </p:nvSpPr>
        <p:spPr/>
        <p:txBody>
          <a:bodyPr/>
          <a:lstStyle/>
          <a:p>
            <a:fld id="{CE13DA62-D820-4354-AC8A-CDA0698682DB}" type="slidenum">
              <a:rPr lang="en-GB" smtClean="0"/>
              <a:t>13</a:t>
            </a:fld>
            <a:endParaRPr lang="en-GB"/>
          </a:p>
        </p:txBody>
      </p:sp>
    </p:spTree>
    <p:extLst>
      <p:ext uri="{BB962C8B-B14F-4D97-AF65-F5344CB8AC3E}">
        <p14:creationId xmlns:p14="http://schemas.microsoft.com/office/powerpoint/2010/main" val="113219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Tell a story to yourself ……</a:t>
            </a:r>
          </a:p>
        </p:txBody>
      </p:sp>
      <p:sp>
        <p:nvSpPr>
          <p:cNvPr id="4" name="Slide Number Placeholder 3"/>
          <p:cNvSpPr>
            <a:spLocks noGrp="1"/>
          </p:cNvSpPr>
          <p:nvPr>
            <p:ph type="sldNum" sz="quarter" idx="5"/>
          </p:nvPr>
        </p:nvSpPr>
        <p:spPr/>
        <p:txBody>
          <a:bodyPr/>
          <a:lstStyle/>
          <a:p>
            <a:fld id="{CE13DA62-D820-4354-AC8A-CDA0698682DB}" type="slidenum">
              <a:rPr lang="en-GB" smtClean="0"/>
              <a:t>14</a:t>
            </a:fld>
            <a:endParaRPr lang="en-GB"/>
          </a:p>
        </p:txBody>
      </p:sp>
    </p:spTree>
    <p:extLst>
      <p:ext uri="{BB962C8B-B14F-4D97-AF65-F5344CB8AC3E}">
        <p14:creationId xmlns:p14="http://schemas.microsoft.com/office/powerpoint/2010/main" val="3813244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Before we start, we would like that discussions that occur here are kept confidential. We would like this to be a safe and supportive environment for us all to share our most personal and critical reflections of learning and teaching without judgment.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 </a:t>
            </a:r>
          </a:p>
          <a:p>
            <a:endParaRPr lang="en-GB" dirty="0"/>
          </a:p>
        </p:txBody>
      </p:sp>
      <p:sp>
        <p:nvSpPr>
          <p:cNvPr id="4" name="Slide Number Placeholder 3"/>
          <p:cNvSpPr>
            <a:spLocks noGrp="1"/>
          </p:cNvSpPr>
          <p:nvPr>
            <p:ph type="sldNum" sz="quarter" idx="5"/>
          </p:nvPr>
        </p:nvSpPr>
        <p:spPr/>
        <p:txBody>
          <a:bodyPr/>
          <a:lstStyle/>
          <a:p>
            <a:fld id="{9B73ACB7-17F5-4FE7-96DD-F787BD192541}" type="slidenum">
              <a:rPr lang="en-GB" smtClean="0"/>
              <a:t>15</a:t>
            </a:fld>
            <a:endParaRPr lang="en-GB"/>
          </a:p>
        </p:txBody>
      </p:sp>
    </p:spTree>
    <p:extLst>
      <p:ext uri="{BB962C8B-B14F-4D97-AF65-F5344CB8AC3E}">
        <p14:creationId xmlns:p14="http://schemas.microsoft.com/office/powerpoint/2010/main" val="4075289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sz="1200" b="1" i="1" kern="1200" dirty="0">
                <a:solidFill>
                  <a:schemeClr val="tx1"/>
                </a:solidFill>
                <a:effectLst/>
                <a:latin typeface="+mn-lt"/>
                <a:ea typeface="+mn-ea"/>
                <a:cs typeface="+mn-cs"/>
              </a:rPr>
              <a:t>Title:</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 </a:t>
            </a:r>
          </a:p>
          <a:p>
            <a:r>
              <a:rPr lang="en-GB" sz="1200" b="1" i="1" kern="1200" dirty="0">
                <a:solidFill>
                  <a:schemeClr val="tx1"/>
                </a:solidFill>
                <a:effectLst/>
                <a:latin typeface="+mn-lt"/>
                <a:ea typeface="+mn-ea"/>
                <a:cs typeface="+mn-cs"/>
              </a:rPr>
              <a:t>Context:</a:t>
            </a:r>
          </a:p>
          <a:p>
            <a:r>
              <a:rPr lang="en-GB" sz="1200" kern="1200" dirty="0">
                <a:solidFill>
                  <a:schemeClr val="tx1"/>
                </a:solidFill>
                <a:effectLst/>
                <a:latin typeface="+mn-lt"/>
                <a:ea typeface="+mn-ea"/>
                <a:cs typeface="+mn-cs"/>
              </a:rPr>
              <a:t>It will be helpful to set the context for the activity by explaining the course, level, qualification and numbers of students.   Lab, classroom or field based?   </a:t>
            </a:r>
          </a:p>
          <a:p>
            <a:r>
              <a:rPr lang="en-GB" sz="1200" kern="1200" dirty="0">
                <a:solidFill>
                  <a:schemeClr val="tx1"/>
                </a:solidFill>
                <a:effectLst/>
                <a:latin typeface="+mn-lt"/>
                <a:ea typeface="+mn-ea"/>
                <a:cs typeface="+mn-cs"/>
              </a:rPr>
              <a:t> </a:t>
            </a:r>
          </a:p>
          <a:p>
            <a:r>
              <a:rPr lang="en-GB" sz="1200" b="1" i="1" kern="1200" dirty="0">
                <a:solidFill>
                  <a:schemeClr val="tx1"/>
                </a:solidFill>
                <a:effectLst/>
                <a:latin typeface="+mn-lt"/>
                <a:ea typeface="+mn-ea"/>
                <a:cs typeface="+mn-cs"/>
              </a:rPr>
              <a:t>Activity aims: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Set out the aims or learning outcomes for the activity.  Try to use active and student centred language.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E.g.  “For students to develop an appreciation of ……….”   good </a:t>
            </a:r>
          </a:p>
          <a:p>
            <a:r>
              <a:rPr lang="en-GB" sz="1200" kern="1200" dirty="0">
                <a:solidFill>
                  <a:schemeClr val="tx1"/>
                </a:solidFill>
                <a:effectLst/>
                <a:latin typeface="+mn-lt"/>
                <a:ea typeface="+mn-ea"/>
                <a:cs typeface="+mn-cs"/>
              </a:rPr>
              <a:t>	“To teach about x, y, z”  not so good.</a:t>
            </a:r>
          </a:p>
          <a:p>
            <a:r>
              <a:rPr lang="en-GB" sz="1200" kern="1200" dirty="0">
                <a:solidFill>
                  <a:schemeClr val="tx1"/>
                </a:solidFill>
                <a:effectLst/>
                <a:latin typeface="+mn-lt"/>
                <a:ea typeface="+mn-ea"/>
                <a:cs typeface="+mn-cs"/>
              </a:rPr>
              <a:t> </a:t>
            </a:r>
          </a:p>
          <a:p>
            <a:r>
              <a:rPr lang="en-GB" sz="1200" b="1" i="1" kern="1200" dirty="0">
                <a:solidFill>
                  <a:schemeClr val="tx1"/>
                </a:solidFill>
                <a:effectLst/>
                <a:latin typeface="+mn-lt"/>
                <a:ea typeface="+mn-ea"/>
                <a:cs typeface="+mn-cs"/>
              </a:rPr>
              <a:t>Why you developed the activity: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Why was the activity developed?  If this activity was developed in response to a problem or issue, say so.  Sustainable development, active learning, student feedback, comments from externals and peers, your own reflection  -  all are relevant. </a:t>
            </a:r>
          </a:p>
          <a:p>
            <a:r>
              <a:rPr lang="en-GB" sz="1200" kern="1200" dirty="0">
                <a:solidFill>
                  <a:schemeClr val="tx1"/>
                </a:solidFill>
                <a:effectLst/>
                <a:latin typeface="+mn-lt"/>
                <a:ea typeface="+mn-ea"/>
                <a:cs typeface="+mn-cs"/>
              </a:rPr>
              <a:t> </a:t>
            </a:r>
          </a:p>
          <a:p>
            <a:r>
              <a:rPr lang="en-GB" sz="1200" b="1" i="1" kern="1200" dirty="0">
                <a:solidFill>
                  <a:schemeClr val="tx1"/>
                </a:solidFill>
                <a:effectLst/>
                <a:latin typeface="+mn-lt"/>
                <a:ea typeface="+mn-ea"/>
                <a:cs typeface="+mn-cs"/>
              </a:rPr>
              <a:t>What does the teacher need to do?</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in enough detail to allow others to try this.  Be clear about staff input, preparatory activities, resources required, timings.</a:t>
            </a:r>
          </a:p>
          <a:p>
            <a:r>
              <a:rPr lang="en-GB" sz="1200" kern="1200" dirty="0">
                <a:solidFill>
                  <a:schemeClr val="tx1"/>
                </a:solidFill>
                <a:effectLst/>
                <a:latin typeface="+mn-lt"/>
                <a:ea typeface="+mn-ea"/>
                <a:cs typeface="+mn-cs"/>
              </a:rPr>
              <a:t> </a:t>
            </a:r>
          </a:p>
          <a:p>
            <a:r>
              <a:rPr lang="en-GB" sz="1200" b="1" i="1" kern="1200" dirty="0">
                <a:solidFill>
                  <a:schemeClr val="tx1"/>
                </a:solidFill>
                <a:effectLst/>
                <a:latin typeface="+mn-lt"/>
                <a:ea typeface="+mn-ea"/>
                <a:cs typeface="+mn-cs"/>
              </a:rPr>
              <a:t>Feedback on the activity from students and others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Initial feedback from students, module evaluations, externals’ or colleagues’ commentary, etc.  If working with outside organisations, their feedback is particularly valuable.</a:t>
            </a:r>
          </a:p>
          <a:p>
            <a:r>
              <a:rPr lang="en-GB" sz="1200" kern="1200" dirty="0">
                <a:solidFill>
                  <a:schemeClr val="tx1"/>
                </a:solidFill>
                <a:effectLst/>
                <a:latin typeface="+mn-lt"/>
                <a:ea typeface="+mn-ea"/>
                <a:cs typeface="+mn-cs"/>
              </a:rPr>
              <a:t> </a:t>
            </a:r>
          </a:p>
          <a:p>
            <a:r>
              <a:rPr lang="en-GB" sz="1200" b="1" i="1" kern="1200" dirty="0">
                <a:solidFill>
                  <a:schemeClr val="tx1"/>
                </a:solidFill>
                <a:effectLst/>
                <a:latin typeface="+mn-lt"/>
                <a:ea typeface="+mn-ea"/>
                <a:cs typeface="+mn-cs"/>
              </a:rPr>
              <a:t>Strengths and weaknesses of the activity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Think hard about what went well and what could be made even better.  </a:t>
            </a:r>
          </a:p>
          <a:p>
            <a:r>
              <a:rPr lang="en-GB" sz="1200" kern="1200" dirty="0">
                <a:solidFill>
                  <a:schemeClr val="tx1"/>
                </a:solidFill>
                <a:effectLst/>
                <a:latin typeface="+mn-lt"/>
                <a:ea typeface="+mn-ea"/>
                <a:cs typeface="+mn-cs"/>
              </a:rPr>
              <a:t> </a:t>
            </a:r>
          </a:p>
          <a:p>
            <a:r>
              <a:rPr lang="en-GB" sz="1200" b="1" i="1" kern="1200" dirty="0">
                <a:solidFill>
                  <a:schemeClr val="tx1"/>
                </a:solidFill>
                <a:effectLst/>
                <a:latin typeface="+mn-lt"/>
                <a:ea typeface="+mn-ea"/>
                <a:cs typeface="+mn-cs"/>
              </a:rPr>
              <a:t>Key words</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b="1" i="1" kern="1200" dirty="0">
                <a:solidFill>
                  <a:schemeClr val="tx1"/>
                </a:solidFill>
                <a:effectLst/>
                <a:latin typeface="+mn-lt"/>
                <a:ea typeface="+mn-ea"/>
                <a:cs typeface="+mn-cs"/>
              </a:rPr>
              <a:t>References (if appropriate):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These should be in Harvard format.</a:t>
            </a:r>
          </a:p>
          <a:p>
            <a:r>
              <a:rPr lang="en-GB" sz="1200" kern="1200" dirty="0">
                <a:solidFill>
                  <a:schemeClr val="tx1"/>
                </a:solidFill>
                <a:effectLst/>
                <a:latin typeface="+mn-lt"/>
                <a:ea typeface="+mn-ea"/>
                <a:cs typeface="+mn-cs"/>
              </a:rPr>
              <a:t> </a:t>
            </a:r>
          </a:p>
          <a:p>
            <a:r>
              <a:rPr lang="en-GB" sz="1200" b="1" i="1" kern="1200" dirty="0">
                <a:solidFill>
                  <a:schemeClr val="tx1"/>
                </a:solidFill>
                <a:effectLst/>
                <a:latin typeface="+mn-lt"/>
                <a:ea typeface="+mn-ea"/>
                <a:cs typeface="+mn-cs"/>
              </a:rPr>
              <a:t>Contact:</a:t>
            </a:r>
            <a:r>
              <a:rPr lang="en-GB" sz="1200" kern="1200" dirty="0">
                <a:solidFill>
                  <a:schemeClr val="tx1"/>
                </a:solidFill>
                <a:effectLst/>
                <a:latin typeface="+mn-lt"/>
                <a:ea typeface="+mn-ea"/>
                <a:cs typeface="+mn-cs"/>
              </a:rPr>
              <a:t> Name, University, email.</a:t>
            </a:r>
          </a:p>
          <a:p>
            <a:endParaRPr lang="en-GB" dirty="0"/>
          </a:p>
        </p:txBody>
      </p:sp>
      <p:sp>
        <p:nvSpPr>
          <p:cNvPr id="4" name="Slide Number Placeholder 3"/>
          <p:cNvSpPr>
            <a:spLocks noGrp="1"/>
          </p:cNvSpPr>
          <p:nvPr>
            <p:ph type="sldNum" sz="quarter" idx="5"/>
          </p:nvPr>
        </p:nvSpPr>
        <p:spPr/>
        <p:txBody>
          <a:bodyPr/>
          <a:lstStyle/>
          <a:p>
            <a:fld id="{CE13DA62-D820-4354-AC8A-CDA0698682DB}" type="slidenum">
              <a:rPr lang="en-GB" smtClean="0"/>
              <a:t>16</a:t>
            </a:fld>
            <a:endParaRPr lang="en-GB"/>
          </a:p>
        </p:txBody>
      </p:sp>
    </p:spTree>
    <p:extLst>
      <p:ext uri="{BB962C8B-B14F-4D97-AF65-F5344CB8AC3E}">
        <p14:creationId xmlns:p14="http://schemas.microsoft.com/office/powerpoint/2010/main" val="921855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73AAB7-6C1A-4E1B-8170-507D7609494A}" type="slidenum">
              <a:rPr lang="en-GB" smtClean="0"/>
              <a:pPr/>
              <a:t>17</a:t>
            </a:fld>
            <a:endParaRPr lang="en-GB"/>
          </a:p>
        </p:txBody>
      </p:sp>
    </p:spTree>
    <p:extLst>
      <p:ext uri="{BB962C8B-B14F-4D97-AF65-F5344CB8AC3E}">
        <p14:creationId xmlns:p14="http://schemas.microsoft.com/office/powerpoint/2010/main" val="2214986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273AAB7-6C1A-4E1B-8170-507D7609494A}" type="slidenum">
              <a:rPr lang="en-GB" smtClean="0"/>
              <a:pPr/>
              <a:t>18</a:t>
            </a:fld>
            <a:endParaRPr lang="en-GB"/>
          </a:p>
        </p:txBody>
      </p:sp>
    </p:spTree>
    <p:extLst>
      <p:ext uri="{BB962C8B-B14F-4D97-AF65-F5344CB8AC3E}">
        <p14:creationId xmlns:p14="http://schemas.microsoft.com/office/powerpoint/2010/main" val="4101218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273AAB7-6C1A-4E1B-8170-507D7609494A}" type="slidenum">
              <a:rPr lang="en-GB" smtClean="0"/>
              <a:pPr/>
              <a:t>19</a:t>
            </a:fld>
            <a:endParaRPr lang="en-GB"/>
          </a:p>
        </p:txBody>
      </p:sp>
    </p:spTree>
    <p:extLst>
      <p:ext uri="{BB962C8B-B14F-4D97-AF65-F5344CB8AC3E}">
        <p14:creationId xmlns:p14="http://schemas.microsoft.com/office/powerpoint/2010/main" val="3860429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73AAB7-6C1A-4E1B-8170-507D7609494A}" type="slidenum">
              <a:rPr lang="en-GB" smtClean="0"/>
              <a:pPr/>
              <a:t>20</a:t>
            </a:fld>
            <a:endParaRPr lang="en-GB"/>
          </a:p>
        </p:txBody>
      </p:sp>
    </p:spTree>
    <p:extLst>
      <p:ext uri="{BB962C8B-B14F-4D97-AF65-F5344CB8AC3E}">
        <p14:creationId xmlns:p14="http://schemas.microsoft.com/office/powerpoint/2010/main" val="2642517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C12B3C-3546-4027-8301-6E20C8D21B18}" type="slidenum">
              <a:rPr lang="en-US" smtClean="0"/>
              <a:pPr/>
              <a:t>2</a:t>
            </a:fld>
            <a:endParaRPr lang="en-US"/>
          </a:p>
        </p:txBody>
      </p:sp>
    </p:spTree>
    <p:extLst>
      <p:ext uri="{BB962C8B-B14F-4D97-AF65-F5344CB8AC3E}">
        <p14:creationId xmlns:p14="http://schemas.microsoft.com/office/powerpoint/2010/main" val="4119155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Throughout the day you will be taking part in activities and discussions about your water and pollution teaching. By the end of the day you will have developed an Academic Professional Practice Action Plan.</a:t>
            </a:r>
          </a:p>
        </p:txBody>
      </p:sp>
      <p:sp>
        <p:nvSpPr>
          <p:cNvPr id="4" name="Slide Number Placeholder 3"/>
          <p:cNvSpPr>
            <a:spLocks noGrp="1"/>
          </p:cNvSpPr>
          <p:nvPr>
            <p:ph type="sldNum" sz="quarter" idx="10"/>
          </p:nvPr>
        </p:nvSpPr>
        <p:spPr/>
        <p:txBody>
          <a:bodyPr/>
          <a:lstStyle/>
          <a:p>
            <a:fld id="{B273AAB7-6C1A-4E1B-8170-507D7609494A}" type="slidenum">
              <a:rPr lang="en-GB" smtClean="0"/>
              <a:pPr/>
              <a:t>4</a:t>
            </a:fld>
            <a:endParaRPr lang="en-GB"/>
          </a:p>
        </p:txBody>
      </p:sp>
    </p:spTree>
    <p:extLst>
      <p:ext uri="{BB962C8B-B14F-4D97-AF65-F5344CB8AC3E}">
        <p14:creationId xmlns:p14="http://schemas.microsoft.com/office/powerpoint/2010/main" val="2023837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273AAB7-6C1A-4E1B-8170-507D7609494A}" type="slidenum">
              <a:rPr lang="en-GB" smtClean="0"/>
              <a:pPr/>
              <a:t>5</a:t>
            </a:fld>
            <a:endParaRPr lang="en-GB"/>
          </a:p>
        </p:txBody>
      </p:sp>
    </p:spTree>
    <p:extLst>
      <p:ext uri="{BB962C8B-B14F-4D97-AF65-F5344CB8AC3E}">
        <p14:creationId xmlns:p14="http://schemas.microsoft.com/office/powerpoint/2010/main" val="4158153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Academic Professional Practice supports the other strands of TIDE, both subject knowledge and teaching. </a:t>
            </a:r>
          </a:p>
          <a:p>
            <a:endParaRPr lang="en-GB" dirty="0"/>
          </a:p>
          <a:p>
            <a:r>
              <a:rPr lang="en-GB" dirty="0"/>
              <a:t>These are 3 important elements of our academic practice, but today we will focus particularly on number 2 and 3.</a:t>
            </a:r>
          </a:p>
          <a:p>
            <a:endParaRPr lang="en-GB" dirty="0"/>
          </a:p>
        </p:txBody>
      </p:sp>
      <p:sp>
        <p:nvSpPr>
          <p:cNvPr id="4" name="Slide Number Placeholder 3"/>
          <p:cNvSpPr>
            <a:spLocks noGrp="1"/>
          </p:cNvSpPr>
          <p:nvPr>
            <p:ph type="sldNum" sz="quarter" idx="10"/>
          </p:nvPr>
        </p:nvSpPr>
        <p:spPr/>
        <p:txBody>
          <a:bodyPr/>
          <a:lstStyle/>
          <a:p>
            <a:fld id="{B273AAB7-6C1A-4E1B-8170-507D7609494A}" type="slidenum">
              <a:rPr lang="en-GB" smtClean="0"/>
              <a:pPr/>
              <a:t>6</a:t>
            </a:fld>
            <a:endParaRPr lang="en-GB"/>
          </a:p>
        </p:txBody>
      </p:sp>
    </p:spTree>
    <p:extLst>
      <p:ext uri="{BB962C8B-B14F-4D97-AF65-F5344CB8AC3E}">
        <p14:creationId xmlns:p14="http://schemas.microsoft.com/office/powerpoint/2010/main" val="1880574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start by finding out about one or more teaching activities that each member of the group particularly enjoys.  This will give us some examples of teaching that are used in Myanmar.</a:t>
            </a:r>
          </a:p>
          <a:p>
            <a:endParaRPr lang="en-GB" dirty="0"/>
          </a:p>
        </p:txBody>
      </p:sp>
      <p:sp>
        <p:nvSpPr>
          <p:cNvPr id="4" name="Slide Number Placeholder 3"/>
          <p:cNvSpPr>
            <a:spLocks noGrp="1"/>
          </p:cNvSpPr>
          <p:nvPr>
            <p:ph type="sldNum" sz="quarter" idx="10"/>
          </p:nvPr>
        </p:nvSpPr>
        <p:spPr/>
        <p:txBody>
          <a:bodyPr/>
          <a:lstStyle/>
          <a:p>
            <a:fld id="{B273AAB7-6C1A-4E1B-8170-507D7609494A}" type="slidenum">
              <a:rPr lang="en-GB" smtClean="0"/>
              <a:pPr/>
              <a:t>7</a:t>
            </a:fld>
            <a:endParaRPr lang="en-GB"/>
          </a:p>
        </p:txBody>
      </p:sp>
    </p:spTree>
    <p:extLst>
      <p:ext uri="{BB962C8B-B14F-4D97-AF65-F5344CB8AC3E}">
        <p14:creationId xmlns:p14="http://schemas.microsoft.com/office/powerpoint/2010/main" val="1195867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During Session 2 you will be introduced to the Professional Standards Framework, which is widely used in the and also internationally to support the professional development of university teachers.</a:t>
            </a:r>
          </a:p>
          <a:p>
            <a:endParaRPr lang="en-GB" dirty="0"/>
          </a:p>
          <a:p>
            <a:r>
              <a:rPr lang="en-GB" dirty="0"/>
              <a:t>The </a:t>
            </a:r>
            <a:r>
              <a:rPr lang="en-GB" dirty="0" err="1"/>
              <a:t>PSF</a:t>
            </a:r>
            <a:r>
              <a:rPr lang="en-GB" dirty="0"/>
              <a:t> has defined the scope of teaching into three dimensions.</a:t>
            </a:r>
          </a:p>
          <a:p>
            <a:endParaRPr lang="en-GB" dirty="0"/>
          </a:p>
          <a:p>
            <a:r>
              <a:rPr lang="en-GB" dirty="0"/>
              <a:t>AREAS OF ACTIVITY:  these are the things that we do when we teach and support university students</a:t>
            </a:r>
          </a:p>
          <a:p>
            <a:endParaRPr lang="en-GB" dirty="0"/>
          </a:p>
          <a:p>
            <a:r>
              <a:rPr lang="en-GB" dirty="0"/>
              <a:t>CORE KNOWLEDGE: These are the different types of knowledge we need to teach effectively</a:t>
            </a:r>
          </a:p>
          <a:p>
            <a:endParaRPr lang="en-GB" dirty="0"/>
          </a:p>
          <a:p>
            <a:r>
              <a:rPr lang="en-GB" dirty="0"/>
              <a:t>PROFESSIONAL VALUES:  These are the values that support effective teaching.</a:t>
            </a:r>
          </a:p>
        </p:txBody>
      </p:sp>
      <p:sp>
        <p:nvSpPr>
          <p:cNvPr id="4" name="Slide Number Placeholder 3"/>
          <p:cNvSpPr>
            <a:spLocks noGrp="1"/>
          </p:cNvSpPr>
          <p:nvPr>
            <p:ph type="sldNum" sz="quarter" idx="10"/>
          </p:nvPr>
        </p:nvSpPr>
        <p:spPr/>
        <p:txBody>
          <a:bodyPr/>
          <a:lstStyle/>
          <a:p>
            <a:fld id="{B273AAB7-6C1A-4E1B-8170-507D7609494A}" type="slidenum">
              <a:rPr lang="en-GB" smtClean="0"/>
              <a:pPr/>
              <a:t>8</a:t>
            </a:fld>
            <a:endParaRPr lang="en-GB"/>
          </a:p>
        </p:txBody>
      </p:sp>
    </p:spTree>
    <p:extLst>
      <p:ext uri="{BB962C8B-B14F-4D97-AF65-F5344CB8AC3E}">
        <p14:creationId xmlns:p14="http://schemas.microsoft.com/office/powerpoint/2010/main" val="1022099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use our list of examples of teaching activities created in the beginning of the day and classify them based on the </a:t>
            </a:r>
            <a:r>
              <a:rPr lang="en-GB" dirty="0" err="1"/>
              <a:t>PSF</a:t>
            </a:r>
            <a:r>
              <a:rPr lang="en-GB" dirty="0"/>
              <a:t> Areas of Activity.</a:t>
            </a:r>
          </a:p>
          <a:p>
            <a:endParaRPr lang="en-GB" dirty="0"/>
          </a:p>
          <a:p>
            <a:r>
              <a:rPr lang="en-GB" dirty="0"/>
              <a:t>We will also discuss what else can be classified under each Area of Activity.</a:t>
            </a:r>
          </a:p>
          <a:p>
            <a:endParaRPr lang="en-GB" dirty="0"/>
          </a:p>
          <a:p>
            <a:r>
              <a:rPr lang="en-GB" dirty="0"/>
              <a:t>This new list of teaching activities will then be used to inform their Action Plans.</a:t>
            </a:r>
          </a:p>
          <a:p>
            <a:endParaRPr lang="en-GB" dirty="0"/>
          </a:p>
        </p:txBody>
      </p:sp>
      <p:sp>
        <p:nvSpPr>
          <p:cNvPr id="4" name="Slide Number Placeholder 3"/>
          <p:cNvSpPr>
            <a:spLocks noGrp="1"/>
          </p:cNvSpPr>
          <p:nvPr>
            <p:ph type="sldNum" sz="quarter" idx="10"/>
          </p:nvPr>
        </p:nvSpPr>
        <p:spPr/>
        <p:txBody>
          <a:bodyPr/>
          <a:lstStyle/>
          <a:p>
            <a:fld id="{B273AAB7-6C1A-4E1B-8170-507D7609494A}" type="slidenum">
              <a:rPr lang="en-GB" smtClean="0"/>
              <a:pPr/>
              <a:t>9</a:t>
            </a:fld>
            <a:endParaRPr lang="en-GB"/>
          </a:p>
        </p:txBody>
      </p:sp>
    </p:spTree>
    <p:extLst>
      <p:ext uri="{BB962C8B-B14F-4D97-AF65-F5344CB8AC3E}">
        <p14:creationId xmlns:p14="http://schemas.microsoft.com/office/powerpoint/2010/main" val="277394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Next, you will consider the types of knowledge used in your teaching.  Can these be classified using K1- K6?</a:t>
            </a:r>
          </a:p>
        </p:txBody>
      </p:sp>
      <p:sp>
        <p:nvSpPr>
          <p:cNvPr id="4" name="Slide Number Placeholder 3"/>
          <p:cNvSpPr>
            <a:spLocks noGrp="1"/>
          </p:cNvSpPr>
          <p:nvPr>
            <p:ph type="sldNum" sz="quarter" idx="10"/>
          </p:nvPr>
        </p:nvSpPr>
        <p:spPr/>
        <p:txBody>
          <a:bodyPr/>
          <a:lstStyle/>
          <a:p>
            <a:fld id="{B273AAB7-6C1A-4E1B-8170-507D7609494A}" type="slidenum">
              <a:rPr lang="en-GB" smtClean="0"/>
              <a:pPr/>
              <a:t>10</a:t>
            </a:fld>
            <a:endParaRPr lang="en-GB"/>
          </a:p>
        </p:txBody>
      </p:sp>
    </p:spTree>
    <p:extLst>
      <p:ext uri="{BB962C8B-B14F-4D97-AF65-F5344CB8AC3E}">
        <p14:creationId xmlns:p14="http://schemas.microsoft.com/office/powerpoint/2010/main" val="4250876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571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A5A9E6F-5658-4629-81FD-58B71AC5EEC2}" type="datetime1">
              <a:rPr lang="en-GB" smtClean="0"/>
              <a:t>28/04/2021</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D068017-392C-45E8-9305-72DD96FAACF4}" type="slidenum">
              <a:rPr lang="en-GB" smtClean="0"/>
              <a:t>‹#›</a:t>
            </a:fld>
            <a:endParaRPr lang="en-GB"/>
          </a:p>
        </p:txBody>
      </p:sp>
    </p:spTree>
    <p:extLst>
      <p:ext uri="{BB962C8B-B14F-4D97-AF65-F5344CB8AC3E}">
        <p14:creationId xmlns:p14="http://schemas.microsoft.com/office/powerpoint/2010/main" val="2268710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1B1F209-91AC-42D9-AEFC-C6E28605A69A}" type="datetime1">
              <a:rPr lang="en-GB" smtClean="0"/>
              <a:t>28/04/2021</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D068017-392C-45E8-9305-72DD96FAACF4}" type="slidenum">
              <a:rPr lang="en-GB" smtClean="0"/>
              <a:t>‹#›</a:t>
            </a:fld>
            <a:endParaRPr lang="en-GB"/>
          </a:p>
        </p:txBody>
      </p:sp>
    </p:spTree>
    <p:extLst>
      <p:ext uri="{BB962C8B-B14F-4D97-AF65-F5344CB8AC3E}">
        <p14:creationId xmlns:p14="http://schemas.microsoft.com/office/powerpoint/2010/main" val="994024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DD98B70-1DF5-4DF9-BA7A-B8CB8B91F1D2}" type="datetime1">
              <a:rPr lang="en-GB" smtClean="0"/>
              <a:t>28/04/2021</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068017-392C-45E8-9305-72DD96FAACF4}" type="slidenum">
              <a:rPr lang="en-GB" smtClean="0"/>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388801" y="1150618"/>
            <a:ext cx="8263493"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Body text</a:t>
            </a:r>
          </a:p>
        </p:txBody>
      </p:sp>
    </p:spTree>
    <p:extLst>
      <p:ext uri="{BB962C8B-B14F-4D97-AF65-F5344CB8AC3E}">
        <p14:creationId xmlns:p14="http://schemas.microsoft.com/office/powerpoint/2010/main" val="302745139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ayout - 3 column">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9" name="Text Placeholder 2">
            <a:extLst>
              <a:ext uri="{FF2B5EF4-FFF2-40B4-BE49-F238E27FC236}">
                <a16:creationId xmlns:a16="http://schemas.microsoft.com/office/drawing/2014/main" id="{4E768777-3248-42B2-85F9-58D5B20C6E63}"/>
              </a:ext>
            </a:extLst>
          </p:cNvPr>
          <p:cNvSpPr>
            <a:spLocks noGrp="1"/>
          </p:cNvSpPr>
          <p:nvPr>
            <p:ph type="body" sz="quarter" idx="17" hasCustomPrompt="1"/>
          </p:nvPr>
        </p:nvSpPr>
        <p:spPr>
          <a:xfrm>
            <a:off x="3086030" y="1150618"/>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5783259" y="1150615"/>
            <a:ext cx="2869035" cy="5214348"/>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6" name="Title 1">
            <a:extLst>
              <a:ext uri="{FF2B5EF4-FFF2-40B4-BE49-F238E27FC236}">
                <a16:creationId xmlns:a16="http://schemas.microsoft.com/office/drawing/2014/main" id="{99316F6E-405A-4A01-9184-79CC1058A91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74945993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title - oran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192859-C46A-4829-96AF-7D408294B889}"/>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D94ECEE5-5A94-4126-92B2-4FA9605C9D9F}"/>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385018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title - pink">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D79BA80-1E7F-4F47-AF07-7A70474A6CD2}"/>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881FAF16-A8F7-4BA6-B2B7-5BF7AFA61EAD}"/>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77944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28803" y="6277313"/>
            <a:ext cx="483731" cy="567934"/>
          </a:xfrm>
        </p:spPr>
        <p:txBody>
          <a:bodyPr/>
          <a:lstStyle/>
          <a:p>
            <a:pPr algn="ctr"/>
            <a:fld id="{C0BADC3D-1509-2C4E-AB5E-AF0356668A88}" type="slidenum">
              <a:rPr lang="en-GB" smtClean="0"/>
              <a:pPr algn="ctr"/>
              <a:t>‹#›</a:t>
            </a:fld>
            <a:endParaRPr lang="en-GB" dirty="0"/>
          </a:p>
        </p:txBody>
      </p:sp>
      <p:sp>
        <p:nvSpPr>
          <p:cNvPr id="4" name="Title 1"/>
          <p:cNvSpPr>
            <a:spLocks noGrp="1"/>
          </p:cNvSpPr>
          <p:nvPr>
            <p:ph type="title"/>
          </p:nvPr>
        </p:nvSpPr>
        <p:spPr>
          <a:xfrm>
            <a:off x="441884" y="256646"/>
            <a:ext cx="5543645" cy="931733"/>
          </a:xfrm>
          <a:prstGeom prst="rect">
            <a:avLst/>
          </a:prstGeom>
        </p:spPr>
        <p:txBody>
          <a:bodyPr/>
          <a:lstStyle/>
          <a:p>
            <a:r>
              <a:rPr lang="en-US" dirty="0"/>
              <a:t>Click to edit Master title style</a:t>
            </a:r>
            <a:endParaRPr lang="en-GB" dirty="0"/>
          </a:p>
        </p:txBody>
      </p:sp>
      <p:pic>
        <p:nvPicPr>
          <p:cNvPr id="5" name="Picture 4"/>
          <p:cNvPicPr>
            <a:picLocks noChangeAspect="1"/>
          </p:cNvPicPr>
          <p:nvPr userDrawn="1"/>
        </p:nvPicPr>
        <p:blipFill>
          <a:blip r:embed="rId2"/>
          <a:stretch>
            <a:fillRect/>
          </a:stretch>
        </p:blipFill>
        <p:spPr>
          <a:xfrm>
            <a:off x="7595646" y="256646"/>
            <a:ext cx="1410767" cy="835993"/>
          </a:xfrm>
          <a:prstGeom prst="rect">
            <a:avLst/>
          </a:prstGeom>
        </p:spPr>
      </p:pic>
    </p:spTree>
    <p:extLst>
      <p:ext uri="{BB962C8B-B14F-4D97-AF65-F5344CB8AC3E}">
        <p14:creationId xmlns:p14="http://schemas.microsoft.com/office/powerpoint/2010/main" val="676584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1_TheOU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70737" y="258878"/>
            <a:ext cx="909812" cy="623852"/>
          </a:xfrm>
          <a:prstGeom prst="rect">
            <a:avLst/>
          </a:prstGeom>
        </p:spPr>
      </p:pic>
      <p:sp>
        <p:nvSpPr>
          <p:cNvPr id="3" name="Rectangle 2">
            <a:extLst>
              <a:ext uri="{FF2B5EF4-FFF2-40B4-BE49-F238E27FC236}">
                <a16:creationId xmlns:a16="http://schemas.microsoft.com/office/drawing/2014/main" id="{FD07A26B-FB91-4268-AE80-63214307C03F}"/>
              </a:ext>
            </a:extLst>
          </p:cNvPr>
          <p:cNvSpPr/>
          <p:nvPr userDrawn="1"/>
        </p:nvSpPr>
        <p:spPr>
          <a:xfrm>
            <a:off x="0" y="6482692"/>
            <a:ext cx="9144000" cy="375309"/>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738"/>
          </a:p>
        </p:txBody>
      </p:sp>
      <p:sp>
        <p:nvSpPr>
          <p:cNvPr id="4" name="Title 3">
            <a:extLst>
              <a:ext uri="{FF2B5EF4-FFF2-40B4-BE49-F238E27FC236}">
                <a16:creationId xmlns:a16="http://schemas.microsoft.com/office/drawing/2014/main" id="{BF84B4DE-83A6-4726-9008-0C7F75D02D1F}"/>
              </a:ext>
            </a:extLst>
          </p:cNvPr>
          <p:cNvSpPr>
            <a:spLocks noGrp="1"/>
          </p:cNvSpPr>
          <p:nvPr>
            <p:ph type="title"/>
          </p:nvPr>
        </p:nvSpPr>
        <p:spPr>
          <a:xfrm>
            <a:off x="628515" y="364883"/>
            <a:ext cx="7886972" cy="623852"/>
          </a:xfrm>
          <a:prstGeom prst="rect">
            <a:avLst/>
          </a:prstGeom>
        </p:spPr>
        <p:txBody>
          <a:bodyPr/>
          <a:lstStyle>
            <a:lvl1pPr>
              <a:defRPr sz="1898">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645E500-E4D1-47B6-8A49-38CF5EF7DA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4941" y="210364"/>
            <a:ext cx="965609" cy="544365"/>
          </a:xfrm>
          <a:prstGeom prst="rect">
            <a:avLst/>
          </a:prstGeom>
        </p:spPr>
      </p:pic>
    </p:spTree>
    <p:extLst>
      <p:ext uri="{BB962C8B-B14F-4D97-AF65-F5344CB8AC3E}">
        <p14:creationId xmlns:p14="http://schemas.microsoft.com/office/powerpoint/2010/main" val="1672228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925"/>
            <a:ext cx="9144000" cy="6860925"/>
          </a:xfrm>
          <a:prstGeom prst="rect">
            <a:avLst/>
          </a:prstGeom>
          <a:solidFill>
            <a:srgbClr val="EF68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71"/>
          </a:p>
        </p:txBody>
      </p:sp>
      <p:sp>
        <p:nvSpPr>
          <p:cNvPr id="6" name="Title 1"/>
          <p:cNvSpPr>
            <a:spLocks noGrp="1"/>
          </p:cNvSpPr>
          <p:nvPr>
            <p:ph type="ctrTitle" hasCustomPrompt="1"/>
          </p:nvPr>
        </p:nvSpPr>
        <p:spPr>
          <a:xfrm>
            <a:off x="372754" y="2081216"/>
            <a:ext cx="8394719" cy="3271411"/>
          </a:xfrm>
          <a:prstGeom prst="rect">
            <a:avLst/>
          </a:prstGeom>
        </p:spPr>
        <p:txBody>
          <a:bodyPr/>
          <a:lstStyle>
            <a:lvl1pPr algn="ctr">
              <a:lnSpc>
                <a:spcPts val="2636"/>
              </a:lnSpc>
              <a:defRPr lang="en-GB" dirty="0">
                <a:solidFill>
                  <a:schemeClr val="bg1"/>
                </a:solidFill>
              </a:defRPr>
            </a:lvl1pPr>
          </a:lstStyle>
          <a:p>
            <a:br>
              <a:rPr lang="en-GB" dirty="0"/>
            </a:br>
            <a:br>
              <a:rPr lang="en-GB" dirty="0"/>
            </a:br>
            <a:br>
              <a:rPr lang="en-GB" dirty="0"/>
            </a:br>
            <a:endParaRPr lang="en-GB" dirty="0"/>
          </a:p>
        </p:txBody>
      </p:sp>
    </p:spTree>
    <p:extLst>
      <p:ext uri="{BB962C8B-B14F-4D97-AF65-F5344CB8AC3E}">
        <p14:creationId xmlns:p14="http://schemas.microsoft.com/office/powerpoint/2010/main" val="1247391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2252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28804" y="6277314"/>
            <a:ext cx="483731" cy="567935"/>
          </a:xfrm>
          <a:prstGeom prst="rect">
            <a:avLst/>
          </a:prstGeom>
        </p:spPr>
        <p:txBody>
          <a:bodyPr/>
          <a:lstStyle/>
          <a:p>
            <a:pPr algn="ctr"/>
            <a:fld id="{C0BADC3D-1509-2C4E-AB5E-AF0356668A88}" type="slidenum">
              <a:rPr lang="en-GB" smtClean="0"/>
              <a:pPr algn="ctr"/>
              <a:t>‹#›</a:t>
            </a:fld>
            <a:endParaRPr lang="en-GB" dirty="0"/>
          </a:p>
        </p:txBody>
      </p:sp>
      <p:sp>
        <p:nvSpPr>
          <p:cNvPr id="6" name="Title 1">
            <a:extLst>
              <a:ext uri="{FF2B5EF4-FFF2-40B4-BE49-F238E27FC236}">
                <a16:creationId xmlns:a16="http://schemas.microsoft.com/office/drawing/2014/main" id="{7EEEF48D-AAD9-49BB-8D9F-21813F6D70FC}"/>
              </a:ext>
            </a:extLst>
          </p:cNvPr>
          <p:cNvSpPr txBox="1">
            <a:spLocks/>
          </p:cNvSpPr>
          <p:nvPr userDrawn="1"/>
        </p:nvSpPr>
        <p:spPr>
          <a:xfrm>
            <a:off x="3568890" y="5188887"/>
            <a:ext cx="4842638" cy="730735"/>
          </a:xfrm>
          <a:prstGeom prst="rect">
            <a:avLst/>
          </a:prstGeom>
        </p:spPr>
        <p:txBody>
          <a:bodyPr/>
          <a:lstStyle>
            <a:lvl1pPr algn="l" defTabSz="650276" rtl="0" eaLnBrk="1" latinLnBrk="0" hangingPunct="1">
              <a:lnSpc>
                <a:spcPts val="5200"/>
              </a:lnSpc>
              <a:spcBef>
                <a:spcPts val="0"/>
              </a:spcBef>
              <a:buNone/>
              <a:defRPr sz="4500" b="1" kern="1200">
                <a:solidFill>
                  <a:schemeClr val="tx1"/>
                </a:solidFill>
                <a:latin typeface="+mj-lt"/>
                <a:ea typeface="+mj-ea"/>
                <a:cs typeface="+mj-cs"/>
              </a:defRPr>
            </a:lvl1pPr>
          </a:lstStyle>
          <a:p>
            <a:endParaRPr lang="en-GB" sz="2372" dirty="0"/>
          </a:p>
        </p:txBody>
      </p:sp>
    </p:spTree>
    <p:extLst>
      <p:ext uri="{BB962C8B-B14F-4D97-AF65-F5344CB8AC3E}">
        <p14:creationId xmlns:p14="http://schemas.microsoft.com/office/powerpoint/2010/main" val="2109623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8FBFD44-BCA6-419F-99DF-41C10DFF8311}" type="datetime1">
              <a:rPr lang="en-GB" smtClean="0"/>
              <a:t>28/04/2021</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D068017-392C-45E8-9305-72DD96FAACF4}" type="slidenum">
              <a:rPr lang="en-GB" smtClean="0"/>
              <a:t>‹#›</a:t>
            </a:fld>
            <a:endParaRPr lang="en-GB"/>
          </a:p>
        </p:txBody>
      </p:sp>
    </p:spTree>
    <p:extLst>
      <p:ext uri="{BB962C8B-B14F-4D97-AF65-F5344CB8AC3E}">
        <p14:creationId xmlns:p14="http://schemas.microsoft.com/office/powerpoint/2010/main" val="2208880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9260CA8-06F3-4B31-92BE-57B94EF52C01}" type="datetime1">
              <a:rPr lang="en-GB" smtClean="0"/>
              <a:t>28/04/2021</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D068017-392C-45E8-9305-72DD96FAACF4}" type="slidenum">
              <a:rPr lang="en-GB" smtClean="0"/>
              <a:t>‹#›</a:t>
            </a:fld>
            <a:endParaRPr lang="en-GB"/>
          </a:p>
        </p:txBody>
      </p:sp>
    </p:spTree>
    <p:extLst>
      <p:ext uri="{BB962C8B-B14F-4D97-AF65-F5344CB8AC3E}">
        <p14:creationId xmlns:p14="http://schemas.microsoft.com/office/powerpoint/2010/main" val="262739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08C381E4-6CF8-473E-8684-F6CBC1DB20C9}" type="datetime1">
              <a:rPr lang="en-GB" smtClean="0"/>
              <a:t>28/04/2021</a:t>
            </a:fld>
            <a:endParaRPr lang="en-GB"/>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D068017-392C-45E8-9305-72DD96FAACF4}" type="slidenum">
              <a:rPr lang="en-GB" smtClean="0"/>
              <a:t>‹#›</a:t>
            </a:fld>
            <a:endParaRPr lang="en-GB"/>
          </a:p>
        </p:txBody>
      </p:sp>
    </p:spTree>
    <p:extLst>
      <p:ext uri="{BB962C8B-B14F-4D97-AF65-F5344CB8AC3E}">
        <p14:creationId xmlns:p14="http://schemas.microsoft.com/office/powerpoint/2010/main" val="71238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24AE8DFA-510F-4257-9A82-C58DE7BD92D8}" type="datetime1">
              <a:rPr lang="en-GB" smtClean="0"/>
              <a:t>28/04/2021</a:t>
            </a:fld>
            <a:endParaRPr lang="en-GB"/>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9D068017-392C-45E8-9305-72DD96FAACF4}" type="slidenum">
              <a:rPr lang="en-GB" smtClean="0"/>
              <a:t>‹#›</a:t>
            </a:fld>
            <a:endParaRPr lang="en-GB"/>
          </a:p>
        </p:txBody>
      </p:sp>
    </p:spTree>
    <p:extLst>
      <p:ext uri="{BB962C8B-B14F-4D97-AF65-F5344CB8AC3E}">
        <p14:creationId xmlns:p14="http://schemas.microsoft.com/office/powerpoint/2010/main" val="9314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BB6A7DE6-FE1A-4C5E-B9D8-4EE577653EC3}" type="datetime1">
              <a:rPr lang="en-GB" smtClean="0"/>
              <a:t>28/04/2021</a:t>
            </a:fld>
            <a:endParaRPr lang="en-GB"/>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9D068017-392C-45E8-9305-72DD96FAACF4}" type="slidenum">
              <a:rPr lang="en-GB" smtClean="0"/>
              <a:t>‹#›</a:t>
            </a:fld>
            <a:endParaRPr lang="en-GB"/>
          </a:p>
        </p:txBody>
      </p:sp>
    </p:spTree>
    <p:extLst>
      <p:ext uri="{BB962C8B-B14F-4D97-AF65-F5344CB8AC3E}">
        <p14:creationId xmlns:p14="http://schemas.microsoft.com/office/powerpoint/2010/main" val="738128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748437A-A571-418F-8774-4FBF40CDDC0A}" type="datetime1">
              <a:rPr lang="en-GB" smtClean="0"/>
              <a:t>28/04/2021</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D068017-392C-45E8-9305-72DD96FAACF4}" type="slidenum">
              <a:rPr lang="en-GB" smtClean="0"/>
              <a:t>‹#›</a:t>
            </a:fld>
            <a:endParaRPr lang="en-GB"/>
          </a:p>
        </p:txBody>
      </p:sp>
    </p:spTree>
    <p:extLst>
      <p:ext uri="{BB962C8B-B14F-4D97-AF65-F5344CB8AC3E}">
        <p14:creationId xmlns:p14="http://schemas.microsoft.com/office/powerpoint/2010/main" val="803161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6EBCA56-63F5-4309-9521-9A3D8DF5564E}" type="datetime1">
              <a:rPr lang="en-GB" smtClean="0"/>
              <a:t>28/04/2021</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D068017-392C-45E8-9305-72DD96FAACF4}" type="slidenum">
              <a:rPr lang="en-GB" smtClean="0"/>
              <a:t>‹#›</a:t>
            </a:fld>
            <a:endParaRPr lang="en-GB"/>
          </a:p>
        </p:txBody>
      </p:sp>
    </p:spTree>
    <p:extLst>
      <p:ext uri="{BB962C8B-B14F-4D97-AF65-F5344CB8AC3E}">
        <p14:creationId xmlns:p14="http://schemas.microsoft.com/office/powerpoint/2010/main" val="2994600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5.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Content Placeholder 4"/>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7054879" y="485814"/>
            <a:ext cx="1384271" cy="779888"/>
          </a:xfrm>
          <a:prstGeom prst="rect">
            <a:avLst/>
          </a:prstGeom>
        </p:spPr>
      </p:pic>
    </p:spTree>
    <p:extLst>
      <p:ext uri="{BB962C8B-B14F-4D97-AF65-F5344CB8AC3E}">
        <p14:creationId xmlns:p14="http://schemas.microsoft.com/office/powerpoint/2010/main" val="60957336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4" r:id="rId1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ADA9AC-09FD-7C48-9CDC-8BC3FBDEF118}"/>
              </a:ext>
            </a:extLst>
          </p:cNvPr>
          <p:cNvSpPr/>
          <p:nvPr userDrawn="1"/>
        </p:nvSpPr>
        <p:spPr>
          <a:xfrm>
            <a:off x="0" y="-1"/>
            <a:ext cx="9144000" cy="5782804"/>
          </a:xfrm>
          <a:prstGeom prst="rect">
            <a:avLst/>
          </a:prstGeom>
          <a:solidFill>
            <a:srgbClr val="EA53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4C279D9C-41B5-407B-BB25-D4AD402308AC}"/>
              </a:ext>
            </a:extLst>
          </p:cNvPr>
          <p:cNvSpPr/>
          <p:nvPr userDrawn="1"/>
        </p:nvSpPr>
        <p:spPr>
          <a:xfrm rot="12190506">
            <a:off x="-1922246" y="-396098"/>
            <a:ext cx="5269241" cy="7191228"/>
          </a:xfrm>
          <a:prstGeom prst="chord">
            <a:avLst>
              <a:gd name="adj1" fmla="val 2776418"/>
              <a:gd name="adj2" fmla="val 16002289"/>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38" dirty="0"/>
          </a:p>
        </p:txBody>
      </p:sp>
      <p:sp>
        <p:nvSpPr>
          <p:cNvPr id="12" name="TextBox 11">
            <a:extLst>
              <a:ext uri="{FF2B5EF4-FFF2-40B4-BE49-F238E27FC236}">
                <a16:creationId xmlns:a16="http://schemas.microsoft.com/office/drawing/2014/main" id="{D3932AFB-98BB-47E6-A66A-42A8B2216A6E}"/>
              </a:ext>
            </a:extLst>
          </p:cNvPr>
          <p:cNvSpPr txBox="1"/>
          <p:nvPr userDrawn="1"/>
        </p:nvSpPr>
        <p:spPr>
          <a:xfrm>
            <a:off x="5547395" y="667260"/>
            <a:ext cx="3548481" cy="611578"/>
          </a:xfrm>
          <a:prstGeom prst="rect">
            <a:avLst/>
          </a:prstGeom>
          <a:noFill/>
        </p:spPr>
        <p:txBody>
          <a:bodyPr wrap="square" rtlCol="0">
            <a:spAutoFit/>
          </a:bodyPr>
          <a:lstStyle/>
          <a:p>
            <a:r>
              <a:rPr lang="en-GB" sz="1687" b="1" dirty="0">
                <a:solidFill>
                  <a:schemeClr val="bg1"/>
                </a:solidFill>
                <a:latin typeface="Arial" panose="020B0604020202020204" pitchFamily="34" charset="0"/>
                <a:cs typeface="Arial" panose="020B0604020202020204" pitchFamily="34" charset="0"/>
              </a:rPr>
              <a:t>Transformation by Innovation </a:t>
            </a:r>
          </a:p>
          <a:p>
            <a:r>
              <a:rPr lang="en-GB" sz="1687" b="1" dirty="0">
                <a:solidFill>
                  <a:schemeClr val="bg1"/>
                </a:solidFill>
                <a:latin typeface="Arial" panose="020B0604020202020204" pitchFamily="34" charset="0"/>
                <a:cs typeface="Arial" panose="020B0604020202020204" pitchFamily="34" charset="0"/>
              </a:rPr>
              <a:t>in Distance Education</a:t>
            </a:r>
          </a:p>
        </p:txBody>
      </p:sp>
      <p:pic>
        <p:nvPicPr>
          <p:cNvPr id="13" name="Picture 12">
            <a:extLst>
              <a:ext uri="{FF2B5EF4-FFF2-40B4-BE49-F238E27FC236}">
                <a16:creationId xmlns:a16="http://schemas.microsoft.com/office/drawing/2014/main" id="{53C559C2-8C6E-45A5-9148-D5B12B0EEC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432" b="-4056"/>
          <a:stretch/>
        </p:blipFill>
        <p:spPr>
          <a:xfrm>
            <a:off x="-135082" y="-232871"/>
            <a:ext cx="2955352" cy="7198452"/>
          </a:xfrm>
          <a:prstGeom prst="rect">
            <a:avLst/>
          </a:prstGeom>
        </p:spPr>
      </p:pic>
      <p:sp>
        <p:nvSpPr>
          <p:cNvPr id="16" name="TextBox 15">
            <a:extLst>
              <a:ext uri="{FF2B5EF4-FFF2-40B4-BE49-F238E27FC236}">
                <a16:creationId xmlns:a16="http://schemas.microsoft.com/office/drawing/2014/main" id="{9D980B62-A8DC-41B1-BFA4-DF6E668D2134}"/>
              </a:ext>
            </a:extLst>
          </p:cNvPr>
          <p:cNvSpPr txBox="1"/>
          <p:nvPr userDrawn="1"/>
        </p:nvSpPr>
        <p:spPr>
          <a:xfrm>
            <a:off x="3701211" y="4292119"/>
            <a:ext cx="4657151" cy="566472"/>
          </a:xfrm>
          <a:prstGeom prst="rect">
            <a:avLst/>
          </a:prstGeom>
        </p:spPr>
        <p:txBody>
          <a:bodyPr vert="horz" wrap="square" lIns="0" tIns="0" rIns="0" bIns="0" rtlCol="0">
            <a:noAutofit/>
          </a:bodyPr>
          <a:lstStyle/>
          <a:p>
            <a:pPr marL="0" indent="0">
              <a:buNone/>
            </a:pPr>
            <a:endParaRPr lang="en-GB" sz="1055" dirty="0">
              <a:solidFill>
                <a:schemeClr val="bg1"/>
              </a:solidFill>
            </a:endParaRPr>
          </a:p>
        </p:txBody>
      </p:sp>
      <p:pic>
        <p:nvPicPr>
          <p:cNvPr id="21" name="Content Placeholder 7" descr="Logo&#10;&#10;Description automatically generated">
            <a:extLst>
              <a:ext uri="{FF2B5EF4-FFF2-40B4-BE49-F238E27FC236}">
                <a16:creationId xmlns:a16="http://schemas.microsoft.com/office/drawing/2014/main" id="{AF325590-A6D4-9741-870B-736FC1574C76}"/>
              </a:ext>
            </a:extLst>
          </p:cNvPr>
          <p:cNvPicPr>
            <a:picLocks noChangeAspect="1"/>
          </p:cNvPicPr>
          <p:nvPr userDrawn="1"/>
        </p:nvPicPr>
        <p:blipFill>
          <a:blip r:embed="rId6"/>
          <a:stretch>
            <a:fillRect/>
          </a:stretch>
        </p:blipFill>
        <p:spPr>
          <a:xfrm>
            <a:off x="3674633" y="591448"/>
            <a:ext cx="1718054" cy="967065"/>
          </a:xfrm>
          <a:prstGeom prst="rect">
            <a:avLst/>
          </a:prstGeom>
        </p:spPr>
      </p:pic>
      <p:pic>
        <p:nvPicPr>
          <p:cNvPr id="3" name="Picture 2">
            <a:extLst>
              <a:ext uri="{FF2B5EF4-FFF2-40B4-BE49-F238E27FC236}">
                <a16:creationId xmlns:a16="http://schemas.microsoft.com/office/drawing/2014/main" id="{1EF659DC-9D8F-B740-94AA-02A6A02D1E51}"/>
              </a:ext>
            </a:extLst>
          </p:cNvPr>
          <p:cNvPicPr>
            <a:picLocks noChangeAspect="1"/>
          </p:cNvPicPr>
          <p:nvPr userDrawn="1"/>
        </p:nvPicPr>
        <p:blipFill>
          <a:blip r:embed="rId7"/>
          <a:stretch>
            <a:fillRect/>
          </a:stretch>
        </p:blipFill>
        <p:spPr>
          <a:xfrm>
            <a:off x="2259239" y="5861229"/>
            <a:ext cx="6836636" cy="922555"/>
          </a:xfrm>
          <a:prstGeom prst="rect">
            <a:avLst/>
          </a:prstGeom>
        </p:spPr>
      </p:pic>
    </p:spTree>
    <p:extLst>
      <p:ext uri="{BB962C8B-B14F-4D97-AF65-F5344CB8AC3E}">
        <p14:creationId xmlns:p14="http://schemas.microsoft.com/office/powerpoint/2010/main" val="20111731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hf hdr="0" ftr="0" dt="0"/>
  <p:txStyles>
    <p:titleStyle>
      <a:lvl1pPr algn="l" defTabSz="342809" rtl="0" eaLnBrk="1" latinLnBrk="0" hangingPunct="1">
        <a:lnSpc>
          <a:spcPts val="2741"/>
        </a:lnSpc>
        <a:spcBef>
          <a:spcPts val="0"/>
        </a:spcBef>
        <a:buNone/>
        <a:defRPr sz="2372" b="1" kern="1200">
          <a:solidFill>
            <a:schemeClr val="tx1"/>
          </a:solidFill>
          <a:latin typeface="+mj-lt"/>
          <a:ea typeface="+mj-ea"/>
          <a:cs typeface="+mj-cs"/>
        </a:defRPr>
      </a:lvl1pPr>
    </p:titleStyle>
    <p:bodyStyle>
      <a:lvl1pPr marL="138924" indent="-138924" algn="l" defTabSz="342809" rtl="0" eaLnBrk="1" latinLnBrk="0" hangingPunct="1">
        <a:lnSpc>
          <a:spcPts val="1371"/>
        </a:lnSpc>
        <a:spcBef>
          <a:spcPts val="580"/>
        </a:spcBef>
        <a:spcAft>
          <a:spcPts val="422"/>
        </a:spcAft>
        <a:buClr>
          <a:schemeClr val="accent3"/>
        </a:buClr>
        <a:buSzPct val="90000"/>
        <a:buFont typeface="Lucida Grande"/>
        <a:buChar char="●"/>
        <a:defRPr sz="1265" kern="1200">
          <a:solidFill>
            <a:schemeClr val="tx1"/>
          </a:solidFill>
          <a:latin typeface="+mn-lt"/>
          <a:ea typeface="+mn-ea"/>
          <a:cs typeface="+mn-cs"/>
        </a:defRPr>
      </a:lvl1pPr>
      <a:lvl2pPr marL="292075" indent="-117165" algn="l" defTabSz="342809" rtl="0" eaLnBrk="1" latinLnBrk="0" hangingPunct="1">
        <a:lnSpc>
          <a:spcPts val="1371"/>
        </a:lnSpc>
        <a:spcBef>
          <a:spcPts val="0"/>
        </a:spcBef>
        <a:buClr>
          <a:schemeClr val="accent3"/>
        </a:buClr>
        <a:buSzPct val="90000"/>
        <a:buFont typeface="Lucida Grande"/>
        <a:buChar char="●"/>
        <a:defRPr sz="949" kern="1200">
          <a:solidFill>
            <a:schemeClr val="tx1"/>
          </a:solidFill>
          <a:latin typeface="+mn-lt"/>
          <a:ea typeface="+mn-ea"/>
          <a:cs typeface="+mn-cs"/>
        </a:defRPr>
      </a:lvl2pPr>
      <a:lvl3pPr marL="180768" indent="-180768" algn="l" defTabSz="342809" rtl="0" eaLnBrk="1" latinLnBrk="0" hangingPunct="1">
        <a:lnSpc>
          <a:spcPts val="1371"/>
        </a:lnSpc>
        <a:spcBef>
          <a:spcPts val="1002"/>
        </a:spcBef>
        <a:buClr>
          <a:schemeClr val="accent3"/>
        </a:buClr>
        <a:buSzPct val="90000"/>
        <a:buFont typeface="Lucida Grande"/>
        <a:buChar char="●"/>
        <a:defRPr sz="1265" kern="1200">
          <a:solidFill>
            <a:schemeClr val="tx1"/>
          </a:solidFill>
          <a:latin typeface="+mn-lt"/>
          <a:ea typeface="+mn-ea"/>
          <a:cs typeface="+mn-cs"/>
        </a:defRPr>
      </a:lvl3pPr>
      <a:lvl4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4pPr>
      <a:lvl5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5pPr>
      <a:lvl6pPr marL="1885450" indent="-171405" algn="l" defTabSz="342809" rtl="0" eaLnBrk="1" latinLnBrk="0" hangingPunct="1">
        <a:spcBef>
          <a:spcPct val="20000"/>
        </a:spcBef>
        <a:buFont typeface="Arial"/>
        <a:buChar char="•"/>
        <a:defRPr sz="1476" kern="1200">
          <a:solidFill>
            <a:schemeClr val="tx1"/>
          </a:solidFill>
          <a:latin typeface="+mn-lt"/>
          <a:ea typeface="+mn-ea"/>
          <a:cs typeface="+mn-cs"/>
        </a:defRPr>
      </a:lvl6pPr>
      <a:lvl7pPr marL="2228258" indent="-171405" algn="l" defTabSz="342809" rtl="0" eaLnBrk="1" latinLnBrk="0" hangingPunct="1">
        <a:spcBef>
          <a:spcPct val="20000"/>
        </a:spcBef>
        <a:buFont typeface="Arial"/>
        <a:buChar char="•"/>
        <a:defRPr sz="1476" kern="1200">
          <a:solidFill>
            <a:schemeClr val="tx1"/>
          </a:solidFill>
          <a:latin typeface="+mn-lt"/>
          <a:ea typeface="+mn-ea"/>
          <a:cs typeface="+mn-cs"/>
        </a:defRPr>
      </a:lvl7pPr>
      <a:lvl8pPr marL="2571068" indent="-171405" algn="l" defTabSz="342809" rtl="0" eaLnBrk="1" latinLnBrk="0" hangingPunct="1">
        <a:spcBef>
          <a:spcPct val="20000"/>
        </a:spcBef>
        <a:buFont typeface="Arial"/>
        <a:buChar char="•"/>
        <a:defRPr sz="1476" kern="1200">
          <a:solidFill>
            <a:schemeClr val="tx1"/>
          </a:solidFill>
          <a:latin typeface="+mn-lt"/>
          <a:ea typeface="+mn-ea"/>
          <a:cs typeface="+mn-cs"/>
        </a:defRPr>
      </a:lvl8pPr>
      <a:lvl9pPr marL="2913877" indent="-171405" algn="l" defTabSz="342809" rtl="0" eaLnBrk="1" latinLnBrk="0" hangingPunct="1">
        <a:spcBef>
          <a:spcPct val="20000"/>
        </a:spcBef>
        <a:buFont typeface="Arial"/>
        <a:buChar char="•"/>
        <a:defRPr sz="1476" kern="1200">
          <a:solidFill>
            <a:schemeClr val="tx1"/>
          </a:solidFill>
          <a:latin typeface="+mn-lt"/>
          <a:ea typeface="+mn-ea"/>
          <a:cs typeface="+mn-cs"/>
        </a:defRPr>
      </a:lvl9pPr>
    </p:bodyStyle>
    <p:otherStyle>
      <a:defPPr>
        <a:defRPr lang="en-US"/>
      </a:defPPr>
      <a:lvl1pPr marL="0" algn="l" defTabSz="342809" rtl="0" eaLnBrk="1" latinLnBrk="0" hangingPunct="1">
        <a:defRPr sz="1371" kern="1200">
          <a:solidFill>
            <a:schemeClr val="tx1"/>
          </a:solidFill>
          <a:latin typeface="+mn-lt"/>
          <a:ea typeface="+mn-ea"/>
          <a:cs typeface="+mn-cs"/>
        </a:defRPr>
      </a:lvl1pPr>
      <a:lvl2pPr marL="342809" algn="l" defTabSz="342809" rtl="0" eaLnBrk="1" latinLnBrk="0" hangingPunct="1">
        <a:defRPr sz="1371" kern="1200">
          <a:solidFill>
            <a:schemeClr val="tx1"/>
          </a:solidFill>
          <a:latin typeface="+mn-lt"/>
          <a:ea typeface="+mn-ea"/>
          <a:cs typeface="+mn-cs"/>
        </a:defRPr>
      </a:lvl2pPr>
      <a:lvl3pPr marL="685618" algn="l" defTabSz="342809" rtl="0" eaLnBrk="1" latinLnBrk="0" hangingPunct="1">
        <a:defRPr sz="1371" kern="1200">
          <a:solidFill>
            <a:schemeClr val="tx1"/>
          </a:solidFill>
          <a:latin typeface="+mn-lt"/>
          <a:ea typeface="+mn-ea"/>
          <a:cs typeface="+mn-cs"/>
        </a:defRPr>
      </a:lvl3pPr>
      <a:lvl4pPr marL="1028427" algn="l" defTabSz="342809" rtl="0" eaLnBrk="1" latinLnBrk="0" hangingPunct="1">
        <a:defRPr sz="1371" kern="1200">
          <a:solidFill>
            <a:schemeClr val="tx1"/>
          </a:solidFill>
          <a:latin typeface="+mn-lt"/>
          <a:ea typeface="+mn-ea"/>
          <a:cs typeface="+mn-cs"/>
        </a:defRPr>
      </a:lvl4pPr>
      <a:lvl5pPr marL="1371236" algn="l" defTabSz="342809" rtl="0" eaLnBrk="1" latinLnBrk="0" hangingPunct="1">
        <a:defRPr sz="1371" kern="1200">
          <a:solidFill>
            <a:schemeClr val="tx1"/>
          </a:solidFill>
          <a:latin typeface="+mn-lt"/>
          <a:ea typeface="+mn-ea"/>
          <a:cs typeface="+mn-cs"/>
        </a:defRPr>
      </a:lvl5pPr>
      <a:lvl6pPr marL="1714046" algn="l" defTabSz="342809" rtl="0" eaLnBrk="1" latinLnBrk="0" hangingPunct="1">
        <a:defRPr sz="1371" kern="1200">
          <a:solidFill>
            <a:schemeClr val="tx1"/>
          </a:solidFill>
          <a:latin typeface="+mn-lt"/>
          <a:ea typeface="+mn-ea"/>
          <a:cs typeface="+mn-cs"/>
        </a:defRPr>
      </a:lvl6pPr>
      <a:lvl7pPr marL="2056854" algn="l" defTabSz="342809" rtl="0" eaLnBrk="1" latinLnBrk="0" hangingPunct="1">
        <a:defRPr sz="1371" kern="1200">
          <a:solidFill>
            <a:schemeClr val="tx1"/>
          </a:solidFill>
          <a:latin typeface="+mn-lt"/>
          <a:ea typeface="+mn-ea"/>
          <a:cs typeface="+mn-cs"/>
        </a:defRPr>
      </a:lvl7pPr>
      <a:lvl8pPr marL="2399663" algn="l" defTabSz="342809" rtl="0" eaLnBrk="1" latinLnBrk="0" hangingPunct="1">
        <a:defRPr sz="1371" kern="1200">
          <a:solidFill>
            <a:schemeClr val="tx1"/>
          </a:solidFill>
          <a:latin typeface="+mn-lt"/>
          <a:ea typeface="+mn-ea"/>
          <a:cs typeface="+mn-cs"/>
        </a:defRPr>
      </a:lvl8pPr>
      <a:lvl9pPr marL="2742472" algn="l" defTabSz="342809" rtl="0" eaLnBrk="1" latinLnBrk="0" hangingPunct="1">
        <a:defRPr sz="13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iet.open.ac.uk/people/jane.robert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186B-9D18-1947-AF81-A057AE538664}"/>
              </a:ext>
            </a:extLst>
          </p:cNvPr>
          <p:cNvSpPr txBox="1"/>
          <p:nvPr/>
        </p:nvSpPr>
        <p:spPr>
          <a:xfrm flipH="1">
            <a:off x="3750514" y="3836012"/>
            <a:ext cx="4592861" cy="298173"/>
          </a:xfrm>
          <a:prstGeom prst="rect">
            <a:avLst/>
          </a:prstGeom>
        </p:spPr>
        <p:txBody>
          <a:bodyPr vert="horz" wrap="none" lIns="0" tIns="0" rIns="0" bIns="0" rtlCol="0">
            <a:noAutofit/>
          </a:bodyPr>
          <a:lstStyle/>
          <a:p>
            <a:pPr defTabSz="685800"/>
            <a:r>
              <a:rPr lang="en-US" sz="1600" dirty="0">
                <a:solidFill>
                  <a:prstClr val="white"/>
                </a:solidFill>
                <a:latin typeface="Helvetica"/>
              </a:rPr>
              <a:t>Jane Roberts</a:t>
            </a:r>
          </a:p>
          <a:p>
            <a:pPr defTabSz="685800"/>
            <a:r>
              <a:rPr lang="en-US" sz="1600" dirty="0">
                <a:solidFill>
                  <a:prstClr val="white"/>
                </a:solidFill>
                <a:latin typeface="Helvetica"/>
              </a:rPr>
              <a:t>The Open University </a:t>
            </a:r>
          </a:p>
        </p:txBody>
      </p:sp>
      <p:sp>
        <p:nvSpPr>
          <p:cNvPr id="6" name="Title 5">
            <a:extLst>
              <a:ext uri="{FF2B5EF4-FFF2-40B4-BE49-F238E27FC236}">
                <a16:creationId xmlns:a16="http://schemas.microsoft.com/office/drawing/2014/main" id="{D98CA6AC-AF6D-ED4D-A561-6ED549640C49}"/>
              </a:ext>
            </a:extLst>
          </p:cNvPr>
          <p:cNvSpPr>
            <a:spLocks noGrp="1"/>
          </p:cNvSpPr>
          <p:nvPr>
            <p:ph type="title" idx="4294967295"/>
          </p:nvPr>
        </p:nvSpPr>
        <p:spPr>
          <a:xfrm>
            <a:off x="3650953" y="2325690"/>
            <a:ext cx="5493047" cy="548051"/>
          </a:xfrm>
          <a:prstGeom prst="rect">
            <a:avLst/>
          </a:prstGeom>
        </p:spPr>
        <p:txBody>
          <a:bodyPr/>
          <a:lstStyle/>
          <a:p>
            <a:r>
              <a:rPr lang="en-GB" sz="3600" dirty="0">
                <a:solidFill>
                  <a:prstClr val="white"/>
                </a:solidFill>
              </a:rPr>
              <a:t>Academic Professional </a:t>
            </a:r>
            <a:br>
              <a:rPr lang="en-GB" sz="3600" dirty="0">
                <a:solidFill>
                  <a:prstClr val="white"/>
                </a:solidFill>
              </a:rPr>
            </a:br>
            <a:r>
              <a:rPr lang="en-GB" sz="3600" dirty="0">
                <a:solidFill>
                  <a:prstClr val="white"/>
                </a:solidFill>
              </a:rPr>
              <a:t>Practice: Reflecting on </a:t>
            </a:r>
            <a:br>
              <a:rPr lang="en-GB" sz="3600" dirty="0">
                <a:solidFill>
                  <a:prstClr val="white"/>
                </a:solidFill>
              </a:rPr>
            </a:br>
            <a:r>
              <a:rPr lang="en-GB" sz="3600" dirty="0">
                <a:solidFill>
                  <a:prstClr val="white"/>
                </a:solidFill>
              </a:rPr>
              <a:t>our teaching</a:t>
            </a:r>
          </a:p>
        </p:txBody>
      </p:sp>
      <p:sp>
        <p:nvSpPr>
          <p:cNvPr id="2" name="Rectangle 1">
            <a:extLst>
              <a:ext uri="{FF2B5EF4-FFF2-40B4-BE49-F238E27FC236}">
                <a16:creationId xmlns:a16="http://schemas.microsoft.com/office/drawing/2014/main" id="{091B274E-D604-3240-A618-B29F15A3F9F6}"/>
              </a:ext>
            </a:extLst>
          </p:cNvPr>
          <p:cNvSpPr/>
          <p:nvPr/>
        </p:nvSpPr>
        <p:spPr>
          <a:xfrm>
            <a:off x="3650952" y="4429497"/>
            <a:ext cx="5220486" cy="630942"/>
          </a:xfrm>
          <a:prstGeom prst="rect">
            <a:avLst/>
          </a:prstGeom>
        </p:spPr>
        <p:txBody>
          <a:bodyPr wrap="square">
            <a:spAutoFit/>
          </a:bodyPr>
          <a:lstStyle/>
          <a:p>
            <a:pPr defTabSz="685800"/>
            <a:r>
              <a:rPr lang="en-GB" sz="700" dirty="0">
                <a:solidFill>
                  <a:prstClr val="white"/>
                </a:solidFill>
                <a:latin typeface="Arial" panose="020B0604020202020204" pitchFamily="34" charset="0"/>
                <a:cs typeface="Arial" panose="020B0604020202020204" pitchFamily="34" charset="0"/>
              </a:rPr>
              <a:t>The Transformation by Innovation in Distance Education (TIDE) project is enhancing distance learning in Myanmar by building the capacity of Higher Education staff and students, enhancing programmes of study, and strengthening systems that support Higher Educational Institutions in Myanmar. TIDE is part of the UK-Aid-funded Strategic Partnerships for Higher Education Innovation and Reform (SPHEIR) programme(</a:t>
            </a:r>
            <a:r>
              <a:rPr lang="en-GB" sz="700" u="sng" dirty="0">
                <a:solidFill>
                  <a:prstClr val="white"/>
                </a:solidFill>
                <a:latin typeface="Arial" panose="020B0604020202020204" pitchFamily="34" charset="0"/>
                <a:cs typeface="Arial" panose="020B0604020202020204" pitchFamily="34" charset="0"/>
                <a:hlinkClick r:id="rId3" tooltip="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a:extLst>
                    <a:ext uri="{A12FA001-AC4F-418D-AE19-62706E023703}">
                      <ahyp:hlinkClr xmlns:ahyp="http://schemas.microsoft.com/office/drawing/2018/hyperlinkcolor" val="tx"/>
                    </a:ext>
                  </a:extLst>
                </a:hlinkClick>
              </a:rPr>
              <a:t>www.spheir.org.uk</a:t>
            </a:r>
            <a:r>
              <a:rPr lang="en-GB" sz="700" dirty="0">
                <a:solidFill>
                  <a:prstClr val="white"/>
                </a:solidFill>
                <a:latin typeface="Arial" panose="020B0604020202020204" pitchFamily="34" charset="0"/>
                <a:cs typeface="Arial" panose="020B0604020202020204" pitchFamily="34" charset="0"/>
              </a:rPr>
              <a:t>). SPHEIR is managed on behalf of FCDO by a consortium led by the British Council that includes PwC and Universities UK International. The TIDE project will close in May 2021.</a:t>
            </a:r>
            <a:endParaRPr lang="en-US" sz="7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0256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8801" y="1669774"/>
            <a:ext cx="8263493" cy="4695192"/>
          </a:xfrm>
        </p:spPr>
        <p:txBody>
          <a:bodyPr/>
          <a:lstStyle/>
          <a:p>
            <a:pPr>
              <a:spcBef>
                <a:spcPts val="1500"/>
              </a:spcBef>
            </a:pPr>
            <a:r>
              <a:rPr lang="en-GB" sz="2400" b="1" dirty="0"/>
              <a:t>K1</a:t>
            </a:r>
            <a:r>
              <a:rPr lang="en-GB" sz="2400" dirty="0"/>
              <a:t> The subject material</a:t>
            </a:r>
          </a:p>
          <a:p>
            <a:pPr>
              <a:spcBef>
                <a:spcPts val="1500"/>
              </a:spcBef>
            </a:pPr>
            <a:r>
              <a:rPr lang="en-GB" sz="2400" b="1" dirty="0"/>
              <a:t>K2</a:t>
            </a:r>
            <a:r>
              <a:rPr lang="en-GB" sz="2400" dirty="0"/>
              <a:t> Appropriate methods for teaching, learning and assessing in the subject area and at the level of the academic programme</a:t>
            </a:r>
          </a:p>
          <a:p>
            <a:pPr>
              <a:spcBef>
                <a:spcPts val="1500"/>
              </a:spcBef>
            </a:pPr>
            <a:r>
              <a:rPr lang="en-GB" sz="2400" b="1" dirty="0"/>
              <a:t>K3</a:t>
            </a:r>
            <a:r>
              <a:rPr lang="en-GB" sz="2400" dirty="0"/>
              <a:t> How students learn, both generally and within their subject/disciplinary area(s)</a:t>
            </a:r>
          </a:p>
          <a:p>
            <a:pPr>
              <a:spcBef>
                <a:spcPts val="1500"/>
              </a:spcBef>
            </a:pPr>
            <a:r>
              <a:rPr lang="en-GB" sz="2400" b="1" dirty="0"/>
              <a:t>K4</a:t>
            </a:r>
            <a:r>
              <a:rPr lang="en-GB" sz="2400" dirty="0"/>
              <a:t> The use and value of appropriate learning technologies</a:t>
            </a:r>
          </a:p>
          <a:p>
            <a:pPr>
              <a:spcBef>
                <a:spcPts val="1500"/>
              </a:spcBef>
            </a:pPr>
            <a:r>
              <a:rPr lang="en-GB" sz="2400" b="1" dirty="0"/>
              <a:t>K5</a:t>
            </a:r>
            <a:r>
              <a:rPr lang="en-GB" sz="2400" dirty="0"/>
              <a:t> Methods for evaluating the effectiveness of teaching</a:t>
            </a:r>
          </a:p>
          <a:p>
            <a:pPr>
              <a:spcBef>
                <a:spcPts val="1500"/>
              </a:spcBef>
            </a:pPr>
            <a:r>
              <a:rPr lang="en-GB" sz="2400" b="1" dirty="0"/>
              <a:t>K6 </a:t>
            </a:r>
            <a:r>
              <a:rPr lang="en-GB" sz="2400" dirty="0"/>
              <a:t>The implications of quality assurance and quality enhancement for academic and professional practice with a particular focus on teaching</a:t>
            </a:r>
          </a:p>
          <a:p>
            <a:endParaRPr lang="en-GB" dirty="0"/>
          </a:p>
        </p:txBody>
      </p:sp>
      <p:sp>
        <p:nvSpPr>
          <p:cNvPr id="7" name="TextBox 6"/>
          <p:cNvSpPr txBox="1"/>
          <p:nvPr/>
        </p:nvSpPr>
        <p:spPr>
          <a:xfrm>
            <a:off x="388801" y="1044977"/>
            <a:ext cx="8205104" cy="523220"/>
          </a:xfrm>
          <a:prstGeom prst="rect">
            <a:avLst/>
          </a:prstGeom>
          <a:noFill/>
        </p:spPr>
        <p:txBody>
          <a:bodyPr wrap="square" rtlCol="0">
            <a:spAutoFit/>
          </a:bodyPr>
          <a:lstStyle/>
          <a:p>
            <a:r>
              <a:rPr lang="en-GB" sz="2800" b="1" dirty="0"/>
              <a:t>Core Knowledge</a:t>
            </a:r>
          </a:p>
        </p:txBody>
      </p:sp>
    </p:spTree>
    <p:extLst>
      <p:ext uri="{BB962C8B-B14F-4D97-AF65-F5344CB8AC3E}">
        <p14:creationId xmlns:p14="http://schemas.microsoft.com/office/powerpoint/2010/main" val="45349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8801" y="1916832"/>
            <a:ext cx="8263493" cy="4695192"/>
          </a:xfrm>
        </p:spPr>
        <p:txBody>
          <a:bodyPr/>
          <a:lstStyle/>
          <a:p>
            <a:r>
              <a:rPr lang="en-GB" sz="2400" b="1" dirty="0"/>
              <a:t>V1</a:t>
            </a:r>
            <a:r>
              <a:rPr lang="en-GB" sz="2400" dirty="0"/>
              <a:t> Respect individual learners and diverse learning communities</a:t>
            </a:r>
          </a:p>
          <a:p>
            <a:endParaRPr lang="en-GB" sz="2400" dirty="0"/>
          </a:p>
          <a:p>
            <a:r>
              <a:rPr lang="en-GB" sz="2400" b="1" dirty="0"/>
              <a:t>V2</a:t>
            </a:r>
            <a:r>
              <a:rPr lang="en-GB" sz="2400" dirty="0"/>
              <a:t> Promote participation in higher education and equality of opportunity for learners</a:t>
            </a:r>
          </a:p>
          <a:p>
            <a:endParaRPr lang="en-GB" sz="2400" dirty="0"/>
          </a:p>
          <a:p>
            <a:r>
              <a:rPr lang="en-GB" sz="2400" b="1" dirty="0"/>
              <a:t>V3</a:t>
            </a:r>
            <a:r>
              <a:rPr lang="en-GB" sz="2400" dirty="0"/>
              <a:t> Use evidence-informed approaches and the outcomes from research, scholarship and continuing professional development</a:t>
            </a:r>
          </a:p>
          <a:p>
            <a:endParaRPr lang="en-GB" sz="2400" dirty="0"/>
          </a:p>
          <a:p>
            <a:r>
              <a:rPr lang="en-GB" sz="2400" b="1" dirty="0"/>
              <a:t>V4</a:t>
            </a:r>
            <a:r>
              <a:rPr lang="en-GB" sz="2400" dirty="0"/>
              <a:t> Acknowledge the wider context in which higher education operates recognising the implications for professional practice</a:t>
            </a:r>
          </a:p>
        </p:txBody>
      </p:sp>
      <p:sp>
        <p:nvSpPr>
          <p:cNvPr id="7" name="TextBox 6"/>
          <p:cNvSpPr txBox="1"/>
          <p:nvPr/>
        </p:nvSpPr>
        <p:spPr>
          <a:xfrm>
            <a:off x="388801" y="1044977"/>
            <a:ext cx="8205104" cy="523220"/>
          </a:xfrm>
          <a:prstGeom prst="rect">
            <a:avLst/>
          </a:prstGeom>
          <a:noFill/>
        </p:spPr>
        <p:txBody>
          <a:bodyPr wrap="square" rtlCol="0">
            <a:spAutoFit/>
          </a:bodyPr>
          <a:lstStyle/>
          <a:p>
            <a:r>
              <a:rPr lang="en-GB" sz="2800" b="1" dirty="0"/>
              <a:t>Professional Values</a:t>
            </a:r>
          </a:p>
        </p:txBody>
      </p:sp>
    </p:spTree>
    <p:extLst>
      <p:ext uri="{BB962C8B-B14F-4D97-AF65-F5344CB8AC3E}">
        <p14:creationId xmlns:p14="http://schemas.microsoft.com/office/powerpoint/2010/main" val="320079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a:t>Session 2</a:t>
            </a:r>
          </a:p>
        </p:txBody>
      </p:sp>
      <p:sp>
        <p:nvSpPr>
          <p:cNvPr id="8" name="Subtitle 7"/>
          <p:cNvSpPr>
            <a:spLocks noGrp="1"/>
          </p:cNvSpPr>
          <p:nvPr>
            <p:ph type="subTitle" idx="1"/>
          </p:nvPr>
        </p:nvSpPr>
        <p:spPr>
          <a:xfrm>
            <a:off x="1775317" y="4186692"/>
            <a:ext cx="5400000" cy="249299"/>
          </a:xfrm>
        </p:spPr>
        <p:txBody>
          <a:bodyPr/>
          <a:lstStyle/>
          <a:p>
            <a:pPr marL="342900" indent="-342900">
              <a:buFont typeface="Arial" panose="020B0604020202020204" pitchFamily="34" charset="0"/>
              <a:buChar char="•"/>
            </a:pPr>
            <a:r>
              <a:rPr lang="en-GB" dirty="0"/>
              <a:t>The use of teaching diaries to improve our practice</a:t>
            </a:r>
          </a:p>
        </p:txBody>
      </p:sp>
    </p:spTree>
    <p:extLst>
      <p:ext uri="{BB962C8B-B14F-4D97-AF65-F5344CB8AC3E}">
        <p14:creationId xmlns:p14="http://schemas.microsoft.com/office/powerpoint/2010/main" val="2404705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7AAE9D-E66D-422B-A1D7-34BA04CC75AB}"/>
              </a:ext>
            </a:extLst>
          </p:cNvPr>
          <p:cNvSpPr>
            <a:spLocks noGrp="1"/>
          </p:cNvSpPr>
          <p:nvPr>
            <p:ph type="title"/>
          </p:nvPr>
        </p:nvSpPr>
        <p:spPr>
          <a:xfrm>
            <a:off x="314521" y="471449"/>
            <a:ext cx="7886700" cy="797311"/>
          </a:xfrm>
        </p:spPr>
        <p:txBody>
          <a:bodyPr/>
          <a:lstStyle/>
          <a:p>
            <a:r>
              <a:rPr lang="en-GB" sz="2800" b="1" dirty="0"/>
              <a:t>Using a teaching diary to reflect on practice</a:t>
            </a:r>
          </a:p>
        </p:txBody>
      </p:sp>
      <p:sp>
        <p:nvSpPr>
          <p:cNvPr id="2" name="Slide Number Placeholder 1">
            <a:extLst>
              <a:ext uri="{FF2B5EF4-FFF2-40B4-BE49-F238E27FC236}">
                <a16:creationId xmlns:a16="http://schemas.microsoft.com/office/drawing/2014/main" id="{D9D607D0-065A-4989-940A-895517D90B8C}"/>
              </a:ext>
            </a:extLst>
          </p:cNvPr>
          <p:cNvSpPr>
            <a:spLocks noGrp="1"/>
          </p:cNvSpPr>
          <p:nvPr>
            <p:ph type="sldNum" sz="quarter" idx="12"/>
          </p:nvPr>
        </p:nvSpPr>
        <p:spPr/>
        <p:txBody>
          <a:bodyPr/>
          <a:lstStyle/>
          <a:p>
            <a:pPr algn="ctr"/>
            <a:fld id="{C0BADC3D-1509-2C4E-AB5E-AF0356668A88}" type="slidenum">
              <a:rPr lang="en-GB" smtClean="0"/>
              <a:pPr algn="ctr"/>
              <a:t>13</a:t>
            </a:fld>
            <a:endParaRPr lang="en-GB" dirty="0"/>
          </a:p>
        </p:txBody>
      </p:sp>
      <p:pic>
        <p:nvPicPr>
          <p:cNvPr id="4" name="Picture 3">
            <a:extLst>
              <a:ext uri="{FF2B5EF4-FFF2-40B4-BE49-F238E27FC236}">
                <a16:creationId xmlns:a16="http://schemas.microsoft.com/office/drawing/2014/main" id="{493A254E-AE6D-4E5C-B9BD-56609261CBC2}"/>
              </a:ext>
            </a:extLst>
          </p:cNvPr>
          <p:cNvPicPr>
            <a:picLocks noChangeAspect="1"/>
          </p:cNvPicPr>
          <p:nvPr/>
        </p:nvPicPr>
        <p:blipFill>
          <a:blip r:embed="rId3"/>
          <a:stretch>
            <a:fillRect/>
          </a:stretch>
        </p:blipFill>
        <p:spPr>
          <a:xfrm>
            <a:off x="335662" y="1748534"/>
            <a:ext cx="5973698" cy="3447591"/>
          </a:xfrm>
          <a:prstGeom prst="rect">
            <a:avLst/>
          </a:prstGeom>
        </p:spPr>
      </p:pic>
      <p:sp>
        <p:nvSpPr>
          <p:cNvPr id="5" name="TextBox 4">
            <a:extLst>
              <a:ext uri="{FF2B5EF4-FFF2-40B4-BE49-F238E27FC236}">
                <a16:creationId xmlns:a16="http://schemas.microsoft.com/office/drawing/2014/main" id="{05784E20-573E-46BC-B5CD-9A28B8D4FDA5}"/>
              </a:ext>
            </a:extLst>
          </p:cNvPr>
          <p:cNvSpPr txBox="1"/>
          <p:nvPr/>
        </p:nvSpPr>
        <p:spPr>
          <a:xfrm>
            <a:off x="6309360" y="1850765"/>
            <a:ext cx="2647188" cy="3156471"/>
          </a:xfrm>
          <a:prstGeom prst="rect">
            <a:avLst/>
          </a:prstGeom>
        </p:spPr>
        <p:txBody>
          <a:bodyPr vert="horz" wrap="square" lIns="0" tIns="0" rIns="0" bIns="0" rtlCol="0">
            <a:noAutofit/>
          </a:bodyPr>
          <a:lstStyle/>
          <a:p>
            <a:r>
              <a:rPr lang="en-GB" sz="2400" dirty="0"/>
              <a:t>By </a:t>
            </a:r>
            <a:r>
              <a:rPr lang="en-GB" sz="2400"/>
              <a:t>writing we:</a:t>
            </a:r>
            <a:endParaRPr lang="en-GB" sz="2400" dirty="0"/>
          </a:p>
          <a:p>
            <a:endParaRPr lang="en-GB" sz="2400" dirty="0"/>
          </a:p>
          <a:p>
            <a:pPr marL="342900" indent="-342900">
              <a:buFont typeface="Arial" panose="020B0604020202020204" pitchFamily="34" charset="0"/>
              <a:buChar char="•"/>
            </a:pPr>
            <a:r>
              <a:rPr lang="en-GB" sz="2100" dirty="0"/>
              <a:t>Think hard</a:t>
            </a:r>
          </a:p>
          <a:p>
            <a:pPr marL="342900" indent="-342900">
              <a:buFont typeface="Arial" panose="020B0604020202020204" pitchFamily="34" charset="0"/>
              <a:buChar char="•"/>
            </a:pPr>
            <a:r>
              <a:rPr lang="en-GB" sz="2100" dirty="0"/>
              <a:t>Make links between different teaching activities</a:t>
            </a:r>
          </a:p>
          <a:p>
            <a:pPr marL="342900" indent="-342900">
              <a:buFont typeface="Arial" panose="020B0604020202020204" pitchFamily="34" charset="0"/>
              <a:buChar char="•"/>
            </a:pPr>
            <a:r>
              <a:rPr lang="en-GB" sz="2100" dirty="0"/>
              <a:t>Create a record for future reflections </a:t>
            </a:r>
          </a:p>
          <a:p>
            <a:pPr marL="342900" indent="-342900">
              <a:buFont typeface="Arial" panose="020B0604020202020204" pitchFamily="34" charset="0"/>
              <a:buChar char="•"/>
            </a:pPr>
            <a:endParaRPr lang="en-GB" sz="2100" dirty="0"/>
          </a:p>
        </p:txBody>
      </p:sp>
    </p:spTree>
    <p:extLst>
      <p:ext uri="{BB962C8B-B14F-4D97-AF65-F5344CB8AC3E}">
        <p14:creationId xmlns:p14="http://schemas.microsoft.com/office/powerpoint/2010/main" val="445293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b="1" dirty="0"/>
              <a:t>Writing a teaching diary  </a:t>
            </a:r>
          </a:p>
        </p:txBody>
      </p:sp>
      <p:sp>
        <p:nvSpPr>
          <p:cNvPr id="2" name="Slide Number Placeholder 1"/>
          <p:cNvSpPr>
            <a:spLocks noGrp="1"/>
          </p:cNvSpPr>
          <p:nvPr>
            <p:ph type="sldNum" sz="quarter" idx="12"/>
          </p:nvPr>
        </p:nvSpPr>
        <p:spPr/>
        <p:txBody>
          <a:bodyPr/>
          <a:lstStyle/>
          <a:p>
            <a:pPr algn="ctr"/>
            <a:fld id="{C0BADC3D-1509-2C4E-AB5E-AF0356668A88}" type="slidenum">
              <a:rPr lang="en-GB" smtClean="0"/>
              <a:pPr algn="ctr"/>
              <a:t>14</a:t>
            </a:fld>
            <a:endParaRPr lang="en-GB" dirty="0"/>
          </a:p>
        </p:txBody>
      </p:sp>
      <p:sp>
        <p:nvSpPr>
          <p:cNvPr id="5" name="Content Placeholder 4"/>
          <p:cNvSpPr>
            <a:spLocks noGrp="1"/>
          </p:cNvSpPr>
          <p:nvPr>
            <p:ph idx="4294967295"/>
          </p:nvPr>
        </p:nvSpPr>
        <p:spPr>
          <a:xfrm>
            <a:off x="1004888" y="1619250"/>
            <a:ext cx="8139112" cy="3619500"/>
          </a:xfrm>
        </p:spPr>
        <p:txBody>
          <a:bodyPr/>
          <a:lstStyle/>
          <a:p>
            <a:pPr>
              <a:spcBef>
                <a:spcPts val="632"/>
              </a:spcBef>
              <a:spcAft>
                <a:spcPts val="1350"/>
              </a:spcAft>
            </a:pPr>
            <a:r>
              <a:rPr lang="en-GB" sz="2400" dirty="0"/>
              <a:t>What have I done?</a:t>
            </a:r>
          </a:p>
          <a:p>
            <a:pPr>
              <a:spcBef>
                <a:spcPts val="632"/>
              </a:spcBef>
              <a:spcAft>
                <a:spcPts val="1350"/>
              </a:spcAft>
            </a:pPr>
            <a:r>
              <a:rPr lang="en-GB" sz="2400" dirty="0"/>
              <a:t>How have I done it?</a:t>
            </a:r>
          </a:p>
          <a:p>
            <a:pPr>
              <a:spcBef>
                <a:spcPts val="632"/>
              </a:spcBef>
              <a:spcAft>
                <a:spcPts val="1350"/>
              </a:spcAft>
            </a:pPr>
            <a:r>
              <a:rPr lang="en-GB" sz="2400" dirty="0"/>
              <a:t>Why did I do it that way?</a:t>
            </a:r>
          </a:p>
          <a:p>
            <a:pPr>
              <a:spcBef>
                <a:spcPts val="632"/>
              </a:spcBef>
              <a:spcAft>
                <a:spcPts val="1350"/>
              </a:spcAft>
            </a:pPr>
            <a:r>
              <a:rPr lang="en-GB" sz="2400" dirty="0"/>
              <a:t>How successful was it?</a:t>
            </a:r>
          </a:p>
          <a:p>
            <a:pPr>
              <a:spcBef>
                <a:spcPts val="632"/>
              </a:spcBef>
              <a:spcAft>
                <a:spcPts val="1350"/>
              </a:spcAft>
            </a:pPr>
            <a:r>
              <a:rPr lang="en-GB" sz="2400" dirty="0"/>
              <a:t>How will I do it in the future?</a:t>
            </a:r>
          </a:p>
          <a:p>
            <a:pPr>
              <a:spcBef>
                <a:spcPts val="632"/>
              </a:spcBef>
            </a:pPr>
            <a:endParaRPr lang="en-GB" sz="2400" dirty="0"/>
          </a:p>
          <a:p>
            <a:pPr marL="0" indent="0">
              <a:spcBef>
                <a:spcPts val="632"/>
              </a:spcBef>
              <a:buNone/>
            </a:pPr>
            <a:r>
              <a:rPr lang="en-GB" sz="2400" dirty="0"/>
              <a:t>WHAT?  HOW?  WHY?  SO WHAT? NOW WHAT?</a:t>
            </a:r>
          </a:p>
        </p:txBody>
      </p:sp>
    </p:spTree>
    <p:extLst>
      <p:ext uri="{BB962C8B-B14F-4D97-AF65-F5344CB8AC3E}">
        <p14:creationId xmlns:p14="http://schemas.microsoft.com/office/powerpoint/2010/main" val="506900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68AB1-F2C0-4586-8EB6-42F6C5B67E14}"/>
              </a:ext>
            </a:extLst>
          </p:cNvPr>
          <p:cNvSpPr>
            <a:spLocks noGrp="1"/>
          </p:cNvSpPr>
          <p:nvPr>
            <p:ph type="title"/>
          </p:nvPr>
        </p:nvSpPr>
        <p:spPr>
          <a:xfrm>
            <a:off x="323528" y="1340768"/>
            <a:ext cx="7886700" cy="720080"/>
          </a:xfrm>
        </p:spPr>
        <p:txBody>
          <a:bodyPr/>
          <a:lstStyle/>
          <a:p>
            <a:r>
              <a:rPr lang="en-GB" sz="3600" dirty="0"/>
              <a:t>Getting started with the teaching diary</a:t>
            </a:r>
          </a:p>
        </p:txBody>
      </p:sp>
      <p:sp>
        <p:nvSpPr>
          <p:cNvPr id="3" name="Rectangle 2">
            <a:extLst>
              <a:ext uri="{FF2B5EF4-FFF2-40B4-BE49-F238E27FC236}">
                <a16:creationId xmlns:a16="http://schemas.microsoft.com/office/drawing/2014/main" id="{0B36AC5C-EB0D-4B21-AF5F-7CC0A8D2FDA1}"/>
              </a:ext>
            </a:extLst>
          </p:cNvPr>
          <p:cNvSpPr/>
          <p:nvPr/>
        </p:nvSpPr>
        <p:spPr>
          <a:xfrm>
            <a:off x="800353" y="2276872"/>
            <a:ext cx="7543293" cy="3939540"/>
          </a:xfrm>
          <a:prstGeom prst="rect">
            <a:avLst/>
          </a:prstGeom>
        </p:spPr>
        <p:txBody>
          <a:bodyPr wrap="square">
            <a:spAutoFit/>
          </a:bodyPr>
          <a:lstStyle/>
          <a:p>
            <a:pPr>
              <a:spcAft>
                <a:spcPts val="1200"/>
              </a:spcAft>
            </a:pPr>
            <a:r>
              <a:rPr lang="en-AU" sz="2200" b="1" dirty="0">
                <a:solidFill>
                  <a:srgbClr val="C00000"/>
                </a:solidFill>
              </a:rPr>
              <a:t>Activity:</a:t>
            </a:r>
          </a:p>
          <a:p>
            <a:pPr marL="342900" indent="-342900">
              <a:spcAft>
                <a:spcPts val="1200"/>
              </a:spcAft>
              <a:buFont typeface="Arial" panose="020B0604020202020204" pitchFamily="34" charset="0"/>
              <a:buChar char="•"/>
            </a:pPr>
            <a:r>
              <a:rPr lang="en-AU" sz="2200" dirty="0"/>
              <a:t>Write about a change you have made to your teaching</a:t>
            </a:r>
          </a:p>
          <a:p>
            <a:pPr marL="342900" indent="-342900">
              <a:spcAft>
                <a:spcPts val="1200"/>
              </a:spcAft>
              <a:buFont typeface="Arial" panose="020B0604020202020204" pitchFamily="34" charset="0"/>
              <a:buChar char="•"/>
            </a:pPr>
            <a:r>
              <a:rPr lang="en-AU" sz="2200" dirty="0"/>
              <a:t>Use the following prompts:</a:t>
            </a:r>
          </a:p>
          <a:p>
            <a:pPr marL="742950" lvl="1" indent="-285750">
              <a:buFont typeface="Arial" panose="020B0604020202020204" pitchFamily="34" charset="0"/>
              <a:buChar char="→"/>
            </a:pPr>
            <a:r>
              <a:rPr lang="en-AU" sz="2200" dirty="0"/>
              <a:t>What changes did I make?</a:t>
            </a:r>
          </a:p>
          <a:p>
            <a:pPr marL="742950" lvl="1" indent="-285750">
              <a:buFont typeface="Arial" panose="020B0604020202020204" pitchFamily="34" charset="0"/>
              <a:buChar char="→"/>
            </a:pPr>
            <a:r>
              <a:rPr lang="en-AU" sz="2200" dirty="0"/>
              <a:t>Why did I make these changes?</a:t>
            </a:r>
          </a:p>
          <a:p>
            <a:pPr marL="742950" lvl="1" indent="-285750">
              <a:buFont typeface="Arial" panose="020B0604020202020204" pitchFamily="34" charset="0"/>
              <a:buChar char="→"/>
            </a:pPr>
            <a:r>
              <a:rPr lang="en-AU" sz="2200" dirty="0"/>
              <a:t>How did students respond?</a:t>
            </a:r>
          </a:p>
          <a:p>
            <a:pPr marL="742950" lvl="1" indent="-285750">
              <a:buFont typeface="Arial" panose="020B0604020202020204" pitchFamily="34" charset="0"/>
              <a:buChar char="→"/>
            </a:pPr>
            <a:r>
              <a:rPr lang="en-AU" sz="2200" dirty="0"/>
              <a:t>How successful was the change?</a:t>
            </a:r>
          </a:p>
          <a:p>
            <a:pPr marL="742950" lvl="1" indent="-285750">
              <a:buFont typeface="Arial" panose="020B0604020202020204" pitchFamily="34" charset="0"/>
              <a:buChar char="→"/>
            </a:pPr>
            <a:r>
              <a:rPr lang="en-AU" sz="2200" dirty="0"/>
              <a:t>Will I make other changes in the future?</a:t>
            </a:r>
          </a:p>
          <a:p>
            <a:pPr lvl="1"/>
            <a:endParaRPr lang="en-AU" sz="2200" dirty="0"/>
          </a:p>
          <a:p>
            <a:pPr marL="342900" indent="-342900">
              <a:buFont typeface="Arial" panose="020B0604020202020204" pitchFamily="34" charset="0"/>
              <a:buChar char="•"/>
            </a:pPr>
            <a:r>
              <a:rPr lang="en-AU" sz="2200" dirty="0"/>
              <a:t>Make a short presentation to the class about your example</a:t>
            </a:r>
          </a:p>
        </p:txBody>
      </p:sp>
    </p:spTree>
    <p:extLst>
      <p:ext uri="{BB962C8B-B14F-4D97-AF65-F5344CB8AC3E}">
        <p14:creationId xmlns:p14="http://schemas.microsoft.com/office/powerpoint/2010/main" val="2012012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C6FE5D-3DEC-4FCB-B632-BCD4E53F5F46}"/>
              </a:ext>
            </a:extLst>
          </p:cNvPr>
          <p:cNvSpPr>
            <a:spLocks noGrp="1"/>
          </p:cNvSpPr>
          <p:nvPr>
            <p:ph type="sldNum" sz="quarter" idx="12"/>
          </p:nvPr>
        </p:nvSpPr>
        <p:spPr/>
        <p:txBody>
          <a:bodyPr/>
          <a:lstStyle/>
          <a:p>
            <a:fld id="{C0BADC3D-1509-2C4E-AB5E-AF0356668A88}" type="slidenum">
              <a:rPr lang="en-GB" smtClean="0"/>
              <a:pPr/>
              <a:t>16</a:t>
            </a:fld>
            <a:endParaRPr lang="en-GB" dirty="0"/>
          </a:p>
        </p:txBody>
      </p:sp>
      <p:sp>
        <p:nvSpPr>
          <p:cNvPr id="3" name="Title 2">
            <a:extLst>
              <a:ext uri="{FF2B5EF4-FFF2-40B4-BE49-F238E27FC236}">
                <a16:creationId xmlns:a16="http://schemas.microsoft.com/office/drawing/2014/main" id="{E8A2AB9A-B5BB-4FA4-8FE2-446865EB9D0D}"/>
              </a:ext>
            </a:extLst>
          </p:cNvPr>
          <p:cNvSpPr>
            <a:spLocks noGrp="1"/>
          </p:cNvSpPr>
          <p:nvPr>
            <p:ph type="title" idx="4294967295"/>
          </p:nvPr>
        </p:nvSpPr>
        <p:spPr>
          <a:xfrm>
            <a:off x="441885" y="652335"/>
            <a:ext cx="5543550" cy="931863"/>
          </a:xfrm>
          <a:prstGeom prst="rect">
            <a:avLst/>
          </a:prstGeom>
        </p:spPr>
        <p:txBody>
          <a:bodyPr/>
          <a:lstStyle/>
          <a:p>
            <a:r>
              <a:rPr lang="en-GB" dirty="0"/>
              <a:t>Writing a case study</a:t>
            </a:r>
          </a:p>
        </p:txBody>
      </p:sp>
      <p:sp>
        <p:nvSpPr>
          <p:cNvPr id="4" name="TextBox 3">
            <a:extLst>
              <a:ext uri="{FF2B5EF4-FFF2-40B4-BE49-F238E27FC236}">
                <a16:creationId xmlns:a16="http://schemas.microsoft.com/office/drawing/2014/main" id="{DC32FDEA-0835-4743-A1E4-B1622FAADED5}"/>
              </a:ext>
            </a:extLst>
          </p:cNvPr>
          <p:cNvSpPr txBox="1"/>
          <p:nvPr/>
        </p:nvSpPr>
        <p:spPr>
          <a:xfrm>
            <a:off x="441885" y="1584198"/>
            <a:ext cx="8459800" cy="3881628"/>
          </a:xfrm>
          <a:prstGeom prst="rect">
            <a:avLst/>
          </a:prstGeom>
        </p:spPr>
        <p:txBody>
          <a:bodyPr vert="horz" wrap="square" lIns="0" tIns="0" rIns="0" bIns="0" rtlCol="0">
            <a:noAutofit/>
          </a:bodyPr>
          <a:lstStyle/>
          <a:p>
            <a:pPr marL="214313" indent="-214313">
              <a:spcAft>
                <a:spcPts val="900"/>
              </a:spcAft>
              <a:buFont typeface="Arial" panose="020B0604020202020204" pitchFamily="34" charset="0"/>
              <a:buChar char="•"/>
            </a:pPr>
            <a:r>
              <a:rPr lang="en-GB" sz="2100" i="1" dirty="0"/>
              <a:t>Title </a:t>
            </a:r>
          </a:p>
          <a:p>
            <a:pPr marL="214313" indent="-214313">
              <a:spcAft>
                <a:spcPts val="900"/>
              </a:spcAft>
              <a:buFont typeface="Arial" panose="020B0604020202020204" pitchFamily="34" charset="0"/>
              <a:buChar char="•"/>
            </a:pPr>
            <a:r>
              <a:rPr lang="en-GB" sz="2100" i="1" dirty="0"/>
              <a:t>Context </a:t>
            </a:r>
          </a:p>
          <a:p>
            <a:pPr marL="214313" indent="-214313">
              <a:spcAft>
                <a:spcPts val="900"/>
              </a:spcAft>
              <a:buFont typeface="Arial" panose="020B0604020202020204" pitchFamily="34" charset="0"/>
              <a:buChar char="•"/>
            </a:pPr>
            <a:r>
              <a:rPr lang="en-GB" sz="2100" i="1" dirty="0"/>
              <a:t>Activity aims  </a:t>
            </a:r>
            <a:endParaRPr lang="en-GB" sz="2100" dirty="0"/>
          </a:p>
          <a:p>
            <a:pPr marL="214313" indent="-214313">
              <a:spcAft>
                <a:spcPts val="900"/>
              </a:spcAft>
              <a:buFont typeface="Arial" panose="020B0604020202020204" pitchFamily="34" charset="0"/>
              <a:buChar char="•"/>
            </a:pPr>
            <a:r>
              <a:rPr lang="en-GB" sz="2100" i="1" dirty="0"/>
              <a:t>Why you developed the activity (TIDE??)</a:t>
            </a:r>
            <a:endParaRPr lang="en-GB" sz="2100" dirty="0"/>
          </a:p>
          <a:p>
            <a:pPr marL="214313" indent="-214313">
              <a:spcAft>
                <a:spcPts val="900"/>
              </a:spcAft>
              <a:buFont typeface="Arial" panose="020B0604020202020204" pitchFamily="34" charset="0"/>
              <a:buChar char="•"/>
            </a:pPr>
            <a:r>
              <a:rPr lang="en-GB" sz="2100" i="1" dirty="0"/>
              <a:t>What does the teacher need to do?</a:t>
            </a:r>
          </a:p>
          <a:p>
            <a:pPr marL="214313" indent="-214313">
              <a:spcAft>
                <a:spcPts val="900"/>
              </a:spcAft>
              <a:buFont typeface="Arial" panose="020B0604020202020204" pitchFamily="34" charset="0"/>
              <a:buChar char="•"/>
            </a:pPr>
            <a:r>
              <a:rPr lang="en-GB" sz="2100" i="1" dirty="0"/>
              <a:t>Feedback on the activity from students and others</a:t>
            </a:r>
          </a:p>
          <a:p>
            <a:pPr marL="214313" indent="-214313">
              <a:spcAft>
                <a:spcPts val="900"/>
              </a:spcAft>
              <a:buFont typeface="Arial" panose="020B0604020202020204" pitchFamily="34" charset="0"/>
              <a:buChar char="•"/>
            </a:pPr>
            <a:r>
              <a:rPr lang="en-GB" sz="2100" i="1" dirty="0"/>
              <a:t>Strengths and weaknesses of the activity</a:t>
            </a:r>
            <a:endParaRPr lang="en-GB" sz="2100" dirty="0"/>
          </a:p>
          <a:p>
            <a:pPr marL="214313" indent="-214313">
              <a:spcAft>
                <a:spcPts val="900"/>
              </a:spcAft>
              <a:buFont typeface="Arial" panose="020B0604020202020204" pitchFamily="34" charset="0"/>
              <a:buChar char="•"/>
            </a:pPr>
            <a:r>
              <a:rPr lang="en-GB" sz="2100" i="1" dirty="0"/>
              <a:t>Key words</a:t>
            </a:r>
            <a:r>
              <a:rPr lang="en-GB" sz="2100" dirty="0"/>
              <a:t>  </a:t>
            </a:r>
          </a:p>
          <a:p>
            <a:pPr marL="214313" indent="-214313">
              <a:spcAft>
                <a:spcPts val="900"/>
              </a:spcAft>
              <a:buFont typeface="Arial" panose="020B0604020202020204" pitchFamily="34" charset="0"/>
              <a:buChar char="•"/>
            </a:pPr>
            <a:r>
              <a:rPr lang="en-GB" sz="2100" i="1" dirty="0"/>
              <a:t>References  </a:t>
            </a:r>
            <a:endParaRPr lang="en-GB" sz="2100" dirty="0"/>
          </a:p>
          <a:p>
            <a:endParaRPr lang="en-GB" sz="1500" dirty="0">
              <a:solidFill>
                <a:schemeClr val="bg1"/>
              </a:solidFill>
            </a:endParaRPr>
          </a:p>
        </p:txBody>
      </p:sp>
    </p:spTree>
    <p:extLst>
      <p:ext uri="{BB962C8B-B14F-4D97-AF65-F5344CB8AC3E}">
        <p14:creationId xmlns:p14="http://schemas.microsoft.com/office/powerpoint/2010/main" val="117689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a:t>Session 3</a:t>
            </a:r>
          </a:p>
        </p:txBody>
      </p:sp>
      <p:sp>
        <p:nvSpPr>
          <p:cNvPr id="8" name="Subtitle 7"/>
          <p:cNvSpPr>
            <a:spLocks noGrp="1"/>
          </p:cNvSpPr>
          <p:nvPr>
            <p:ph type="subTitle" idx="1"/>
          </p:nvPr>
        </p:nvSpPr>
        <p:spPr>
          <a:xfrm>
            <a:off x="1775317" y="4186692"/>
            <a:ext cx="5400000" cy="249299"/>
          </a:xfrm>
        </p:spPr>
        <p:txBody>
          <a:bodyPr/>
          <a:lstStyle/>
          <a:p>
            <a:pPr marL="342900" indent="-342900">
              <a:buFont typeface="Arial" panose="020B0604020202020204" pitchFamily="34" charset="0"/>
              <a:buChar char="•"/>
            </a:pPr>
            <a:r>
              <a:rPr lang="en-GB" dirty="0"/>
              <a:t>Action planning to become even better teachers</a:t>
            </a:r>
          </a:p>
        </p:txBody>
      </p:sp>
    </p:spTree>
    <p:extLst>
      <p:ext uri="{BB962C8B-B14F-4D97-AF65-F5344CB8AC3E}">
        <p14:creationId xmlns:p14="http://schemas.microsoft.com/office/powerpoint/2010/main" val="3722195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8801" y="1669774"/>
            <a:ext cx="8263493" cy="4695192"/>
          </a:xfrm>
        </p:spPr>
        <p:txBody>
          <a:bodyPr/>
          <a:lstStyle/>
          <a:p>
            <a:r>
              <a:rPr lang="en-GB" sz="2400" dirty="0"/>
              <a:t>Identify three activities </a:t>
            </a:r>
            <a:r>
              <a:rPr lang="en-GB" sz="2400" b="1" dirty="0"/>
              <a:t>within your teaching (A1-A5) </a:t>
            </a:r>
            <a:r>
              <a:rPr lang="en-GB" sz="2400" dirty="0"/>
              <a:t>that you would like to get even better at.</a:t>
            </a:r>
          </a:p>
          <a:p>
            <a:r>
              <a:rPr lang="en-GB" sz="2400" dirty="0"/>
              <a:t>For each of these activities use the table provided to:</a:t>
            </a:r>
          </a:p>
          <a:p>
            <a:pPr marL="342900" lvl="0" indent="-342900">
              <a:buFont typeface="Arial" panose="020B0604020202020204" pitchFamily="34" charset="0"/>
              <a:buChar char="•"/>
            </a:pPr>
            <a:r>
              <a:rPr lang="en-GB" sz="2000" dirty="0"/>
              <a:t>Explain what you want to learn.  Use the tags A1-V4 to relate this to the PSF.</a:t>
            </a:r>
          </a:p>
          <a:p>
            <a:pPr marL="342900" lvl="0" indent="-342900">
              <a:buFont typeface="Arial" panose="020B0604020202020204" pitchFamily="34" charset="0"/>
              <a:buChar char="•"/>
            </a:pPr>
            <a:r>
              <a:rPr lang="en-GB" sz="2000" dirty="0"/>
              <a:t>Suggest what you need to do to learn this.</a:t>
            </a:r>
          </a:p>
          <a:p>
            <a:pPr marL="342900" lvl="0" indent="-342900">
              <a:buFont typeface="Arial" panose="020B0604020202020204" pitchFamily="34" charset="0"/>
              <a:buChar char="•"/>
            </a:pPr>
            <a:r>
              <a:rPr lang="en-GB" sz="2000" dirty="0"/>
              <a:t>Suggest what resources or support you will need.  This could be from TIDE, from your own university, from colleagues or other sources, such as the internet.  </a:t>
            </a:r>
          </a:p>
          <a:p>
            <a:pPr marL="342900" lvl="0" indent="-342900">
              <a:buFont typeface="Arial" panose="020B0604020202020204" pitchFamily="34" charset="0"/>
              <a:buChar char="•"/>
            </a:pPr>
            <a:r>
              <a:rPr lang="en-GB" sz="2000" dirty="0"/>
              <a:t>Suggest how you expect your teaching will change as a result of this learning.</a:t>
            </a:r>
          </a:p>
          <a:p>
            <a:pPr marL="342900" lvl="0" indent="-342900">
              <a:buFont typeface="Arial" panose="020B0604020202020204" pitchFamily="34" charset="0"/>
              <a:buChar char="•"/>
            </a:pPr>
            <a:r>
              <a:rPr lang="en-GB" sz="2000" dirty="0"/>
              <a:t>Suggest some target dates for achieving this learning.</a:t>
            </a:r>
          </a:p>
          <a:p>
            <a:pPr marL="342900" indent="-342900">
              <a:buFont typeface="Arial" panose="020B0604020202020204" pitchFamily="34" charset="0"/>
              <a:buChar char="•"/>
            </a:pPr>
            <a:endParaRPr lang="en-GB" sz="2000" dirty="0"/>
          </a:p>
        </p:txBody>
      </p:sp>
      <p:sp>
        <p:nvSpPr>
          <p:cNvPr id="7" name="TextBox 6"/>
          <p:cNvSpPr txBox="1"/>
          <p:nvPr/>
        </p:nvSpPr>
        <p:spPr>
          <a:xfrm>
            <a:off x="388801" y="1044977"/>
            <a:ext cx="8205104" cy="523220"/>
          </a:xfrm>
          <a:prstGeom prst="rect">
            <a:avLst/>
          </a:prstGeom>
          <a:noFill/>
        </p:spPr>
        <p:txBody>
          <a:bodyPr wrap="square" rtlCol="0">
            <a:spAutoFit/>
          </a:bodyPr>
          <a:lstStyle/>
          <a:p>
            <a:r>
              <a:rPr lang="en-GB" sz="2800" dirty="0"/>
              <a:t>APP Action Planning </a:t>
            </a:r>
          </a:p>
        </p:txBody>
      </p:sp>
    </p:spTree>
    <p:extLst>
      <p:ext uri="{BB962C8B-B14F-4D97-AF65-F5344CB8AC3E}">
        <p14:creationId xmlns:p14="http://schemas.microsoft.com/office/powerpoint/2010/main" val="2356381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40253" y="1412776"/>
            <a:ext cx="8263493" cy="4695192"/>
          </a:xfrm>
        </p:spPr>
        <p:txBody>
          <a:bodyPr/>
          <a:lstStyle/>
          <a:p>
            <a:r>
              <a:rPr lang="en-GB" sz="2800" dirty="0"/>
              <a:t>You will be asked to:</a:t>
            </a:r>
          </a:p>
          <a:p>
            <a:pPr marL="342900" indent="-342900">
              <a:buFont typeface="Arial" panose="020B0604020202020204" pitchFamily="34" charset="0"/>
              <a:buChar char="•"/>
            </a:pPr>
            <a:r>
              <a:rPr lang="en-GB" sz="2000" dirty="0"/>
              <a:t>Use your teaching diary to reflect on your learning and teaching practices</a:t>
            </a:r>
          </a:p>
          <a:p>
            <a:pPr marL="342900" indent="-342900">
              <a:buFont typeface="Arial" panose="020B0604020202020204" pitchFamily="34" charset="0"/>
              <a:buChar char="•"/>
            </a:pPr>
            <a:r>
              <a:rPr lang="en-GB" sz="2000" dirty="0"/>
              <a:t>Use your action plan to develop your teaching</a:t>
            </a:r>
          </a:p>
          <a:p>
            <a:pPr marL="342900" indent="-342900">
              <a:buFont typeface="Arial" panose="020B0604020202020204" pitchFamily="34" charset="0"/>
              <a:buChar char="•"/>
            </a:pPr>
            <a:r>
              <a:rPr lang="en-GB" sz="2000" dirty="0"/>
              <a:t>Use the action planning method to identify how to develop other aspects of your teaching</a:t>
            </a:r>
          </a:p>
          <a:p>
            <a:pPr marL="342900" indent="-342900">
              <a:buFont typeface="Arial" panose="020B0604020202020204" pitchFamily="34" charset="0"/>
              <a:buChar char="•"/>
            </a:pPr>
            <a:r>
              <a:rPr lang="en-GB" sz="2000" dirty="0"/>
              <a:t>Use the </a:t>
            </a:r>
            <a:r>
              <a:rPr lang="en-GB" sz="2000" dirty="0" err="1"/>
              <a:t>PSF</a:t>
            </a:r>
            <a:r>
              <a:rPr lang="en-GB" sz="2000" dirty="0"/>
              <a:t> Dimensions of Practice to identify your strengths as a teacher and also areas where you would like to develop</a:t>
            </a:r>
          </a:p>
          <a:p>
            <a:pPr marL="342900" indent="-342900">
              <a:buFont typeface="Arial" panose="020B0604020202020204" pitchFamily="34" charset="0"/>
              <a:buChar char="•"/>
            </a:pPr>
            <a:r>
              <a:rPr lang="en-GB" sz="2000" dirty="0"/>
              <a:t>Try to wrote a case study about a change you have made to your teaching</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In November you will be asked to report back on your progress</a:t>
            </a:r>
          </a:p>
          <a:p>
            <a:endParaRPr lang="en-GB" sz="2000" dirty="0"/>
          </a:p>
        </p:txBody>
      </p:sp>
      <p:sp>
        <p:nvSpPr>
          <p:cNvPr id="7" name="TextBox 6"/>
          <p:cNvSpPr txBox="1"/>
          <p:nvPr/>
        </p:nvSpPr>
        <p:spPr>
          <a:xfrm>
            <a:off x="251520" y="620688"/>
            <a:ext cx="8205104" cy="523220"/>
          </a:xfrm>
          <a:prstGeom prst="rect">
            <a:avLst/>
          </a:prstGeom>
          <a:noFill/>
        </p:spPr>
        <p:txBody>
          <a:bodyPr wrap="square" rtlCol="0">
            <a:spAutoFit/>
          </a:bodyPr>
          <a:lstStyle/>
          <a:p>
            <a:r>
              <a:rPr lang="en-GB" sz="2800" dirty="0"/>
              <a:t>Between now and the November Residential</a:t>
            </a:r>
          </a:p>
        </p:txBody>
      </p:sp>
    </p:spTree>
    <p:extLst>
      <p:ext uri="{BB962C8B-B14F-4D97-AF65-F5344CB8AC3E}">
        <p14:creationId xmlns:p14="http://schemas.microsoft.com/office/powerpoint/2010/main" val="530471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5626"/>
            <a:ext cx="5383510" cy="777875"/>
          </a:xfrm>
        </p:spPr>
        <p:txBody>
          <a:bodyPr/>
          <a:lstStyle/>
          <a:p>
            <a:r>
              <a:rPr lang="en-GB" sz="4000" dirty="0"/>
              <a:t>Tutor introduction </a:t>
            </a:r>
            <a:endParaRPr lang="en-US" sz="4000" dirty="0"/>
          </a:p>
        </p:txBody>
      </p:sp>
      <p:sp>
        <p:nvSpPr>
          <p:cNvPr id="3" name="Content Placeholder 2"/>
          <p:cNvSpPr>
            <a:spLocks noGrp="1"/>
          </p:cNvSpPr>
          <p:nvPr>
            <p:ph sz="half" idx="1"/>
          </p:nvPr>
        </p:nvSpPr>
        <p:spPr>
          <a:xfrm>
            <a:off x="179512" y="1340768"/>
            <a:ext cx="3816424" cy="5328592"/>
          </a:xfrm>
        </p:spPr>
        <p:txBody>
          <a:bodyPr/>
          <a:lstStyle/>
          <a:p>
            <a:pPr marL="0" indent="0">
              <a:buNone/>
            </a:pPr>
            <a:r>
              <a:rPr lang="en-GB" dirty="0"/>
              <a:t>      Dr Jane Roberts</a:t>
            </a:r>
          </a:p>
          <a:p>
            <a:pPr marL="0" indent="0">
              <a:buNone/>
            </a:pPr>
            <a:endParaRPr lang="en-GB" sz="1400" dirty="0"/>
          </a:p>
          <a:p>
            <a:r>
              <a:rPr lang="en-GB" sz="2000" dirty="0"/>
              <a:t>BSc Biochemistry and PhD Energy Technology Policy (nuclear power)</a:t>
            </a:r>
          </a:p>
          <a:p>
            <a:r>
              <a:rPr lang="en-GB" sz="2000" dirty="0"/>
              <a:t>Former Academic Lead, Applaud (OU HEA Fellowship scheme)</a:t>
            </a:r>
          </a:p>
          <a:p>
            <a:r>
              <a:rPr lang="en-GB" sz="2000" dirty="0"/>
              <a:t>Associate Assessor and Consultant, Higher Education Academy</a:t>
            </a:r>
          </a:p>
          <a:p>
            <a:r>
              <a:rPr lang="en-GB" sz="2000" dirty="0"/>
              <a:t>Past Vice-Chair, Friends of the Earth, England &amp; Wales</a:t>
            </a:r>
          </a:p>
          <a:p>
            <a:endParaRPr lang="en-GB" sz="2000" dirty="0"/>
          </a:p>
        </p:txBody>
      </p:sp>
      <p:sp>
        <p:nvSpPr>
          <p:cNvPr id="6" name="Content Placeholder 5"/>
          <p:cNvSpPr>
            <a:spLocks noGrp="1"/>
          </p:cNvSpPr>
          <p:nvPr>
            <p:ph sz="half" idx="2"/>
          </p:nvPr>
        </p:nvSpPr>
        <p:spPr>
          <a:xfrm>
            <a:off x="4211960" y="2132856"/>
            <a:ext cx="4534272" cy="2592288"/>
          </a:xfrm>
        </p:spPr>
        <p:txBody>
          <a:bodyPr/>
          <a:lstStyle/>
          <a:p>
            <a:r>
              <a:rPr lang="en-GB" sz="2000" dirty="0"/>
              <a:t>Principal Fellow of the Higher Education Academy (PFHEA) </a:t>
            </a:r>
          </a:p>
          <a:p>
            <a:r>
              <a:rPr lang="en-GB" sz="2000" dirty="0"/>
              <a:t>More details at </a:t>
            </a:r>
            <a:r>
              <a:rPr lang="en-GB" sz="1800" dirty="0">
                <a:hlinkClick r:id="rId3"/>
              </a:rPr>
              <a:t>https://iet.open.ac.uk/people/jane.roberts</a:t>
            </a:r>
            <a:r>
              <a:rPr lang="en-GB" sz="1800" dirty="0"/>
              <a:t> </a:t>
            </a:r>
            <a:endParaRPr lang="en-US" sz="1800" dirty="0"/>
          </a:p>
          <a:p>
            <a:endParaRPr lang="en-GB" dirty="0"/>
          </a:p>
        </p:txBody>
      </p:sp>
      <p:pic>
        <p:nvPicPr>
          <p:cNvPr id="4098" name="Picture 2"/>
          <p:cNvPicPr>
            <a:picLocks noChangeAspect="1" noChangeArrowheads="1"/>
          </p:cNvPicPr>
          <p:nvPr/>
        </p:nvPicPr>
        <p:blipFill>
          <a:blip r:embed="rId4" cstate="screen"/>
          <a:srcRect l="2004" t="27425" r="2685" b="4112"/>
          <a:stretch>
            <a:fillRect/>
          </a:stretch>
        </p:blipFill>
        <p:spPr bwMode="auto">
          <a:xfrm>
            <a:off x="3851920" y="3717032"/>
            <a:ext cx="5112568" cy="2448272"/>
          </a:xfrm>
          <a:prstGeom prst="rect">
            <a:avLst/>
          </a:prstGeom>
          <a:noFill/>
          <a:ln w="9525">
            <a:noFill/>
            <a:miter lim="800000"/>
            <a:headEnd/>
            <a:tailEnd/>
          </a:ln>
        </p:spPr>
      </p:pic>
    </p:spTree>
    <p:extLst>
      <p:ext uri="{BB962C8B-B14F-4D97-AF65-F5344CB8AC3E}">
        <p14:creationId xmlns:p14="http://schemas.microsoft.com/office/powerpoint/2010/main" val="4202929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8A04-935C-4320-8757-9C02B0901F56}"/>
              </a:ext>
            </a:extLst>
          </p:cNvPr>
          <p:cNvSpPr>
            <a:spLocks noGrp="1"/>
          </p:cNvSpPr>
          <p:nvPr>
            <p:ph type="ctrTitle"/>
          </p:nvPr>
        </p:nvSpPr>
        <p:spPr>
          <a:xfrm>
            <a:off x="611613" y="2636912"/>
            <a:ext cx="7920773" cy="498598"/>
          </a:xfrm>
        </p:spPr>
        <p:txBody>
          <a:bodyPr>
            <a:normAutofit fontScale="90000"/>
          </a:bodyPr>
          <a:lstStyle/>
          <a:p>
            <a:pPr algn="ctr"/>
            <a:r>
              <a:rPr lang="en-GB" dirty="0"/>
              <a:t>THANK YOU</a:t>
            </a:r>
          </a:p>
        </p:txBody>
      </p:sp>
    </p:spTree>
    <p:extLst>
      <p:ext uri="{BB962C8B-B14F-4D97-AF65-F5344CB8AC3E}">
        <p14:creationId xmlns:p14="http://schemas.microsoft.com/office/powerpoint/2010/main" val="112620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01E3F-C292-4C68-A640-BB7BBC9FBEB4}"/>
              </a:ext>
            </a:extLst>
          </p:cNvPr>
          <p:cNvSpPr>
            <a:spLocks noGrp="1"/>
          </p:cNvSpPr>
          <p:nvPr>
            <p:ph type="ctrTitle"/>
          </p:nvPr>
        </p:nvSpPr>
        <p:spPr>
          <a:xfrm>
            <a:off x="755576" y="836712"/>
            <a:ext cx="5400000" cy="498598"/>
          </a:xfrm>
        </p:spPr>
        <p:txBody>
          <a:bodyPr/>
          <a:lstStyle/>
          <a:p>
            <a:r>
              <a:rPr lang="en-GB" dirty="0"/>
              <a:t>The aims of today’s program</a:t>
            </a:r>
          </a:p>
        </p:txBody>
      </p:sp>
      <p:sp>
        <p:nvSpPr>
          <p:cNvPr id="3" name="Subtitle 2">
            <a:extLst>
              <a:ext uri="{FF2B5EF4-FFF2-40B4-BE49-F238E27FC236}">
                <a16:creationId xmlns:a16="http://schemas.microsoft.com/office/drawing/2014/main" id="{1D3F83CE-F699-48AA-B3FF-9CB86487A852}"/>
              </a:ext>
            </a:extLst>
          </p:cNvPr>
          <p:cNvSpPr>
            <a:spLocks noGrp="1"/>
          </p:cNvSpPr>
          <p:nvPr>
            <p:ph type="subTitle" idx="1"/>
          </p:nvPr>
        </p:nvSpPr>
        <p:spPr>
          <a:xfrm>
            <a:off x="899592" y="1988840"/>
            <a:ext cx="5400000" cy="3046988"/>
          </a:xfrm>
        </p:spPr>
        <p:txBody>
          <a:bodyPr/>
          <a:lstStyle/>
          <a:p>
            <a:r>
              <a:rPr lang="en-GB" sz="2000" dirty="0"/>
              <a:t>By the end of the session you should be able to:</a:t>
            </a:r>
          </a:p>
          <a:p>
            <a:endParaRPr lang="en-GB" sz="2000" dirty="0"/>
          </a:p>
          <a:p>
            <a:pPr marL="342900" indent="-342900">
              <a:buFont typeface="Arial" panose="020B0604020202020204" pitchFamily="34" charset="0"/>
              <a:buChar char="•"/>
            </a:pPr>
            <a:r>
              <a:rPr lang="en-GB" sz="2000" dirty="0"/>
              <a:t>Understand the Professional Standards Framework and how it applies to your teaching</a:t>
            </a:r>
          </a:p>
          <a:p>
            <a:pPr marL="342900" indent="-342900">
              <a:buFont typeface="Arial" panose="020B0604020202020204" pitchFamily="34" charset="0"/>
              <a:buChar char="•"/>
            </a:pPr>
            <a:endParaRPr lang="en-GB" sz="2000" dirty="0"/>
          </a:p>
          <a:p>
            <a:pPr marL="342900" lvl="0" indent="-342900">
              <a:buFont typeface="Arial" panose="020B0604020202020204" pitchFamily="34" charset="0"/>
              <a:buChar char="•"/>
            </a:pPr>
            <a:r>
              <a:rPr lang="en-GB" sz="2000" dirty="0"/>
              <a:t>Use a teaching diary to reflect on your teaching practices and identify areas for improvement</a:t>
            </a:r>
          </a:p>
          <a:p>
            <a:pPr lvl="0"/>
            <a:r>
              <a:rPr lang="en-GB" sz="2000" dirty="0"/>
              <a:t> </a:t>
            </a:r>
          </a:p>
          <a:p>
            <a:pPr marL="342900" lvl="0" indent="-342900">
              <a:buFont typeface="Arial" panose="020B0604020202020204" pitchFamily="34" charset="0"/>
              <a:buChar char="•"/>
            </a:pPr>
            <a:r>
              <a:rPr lang="en-GB" sz="2000" dirty="0"/>
              <a:t>Develop an Action Plan to become an even better teacher </a:t>
            </a:r>
          </a:p>
          <a:p>
            <a:endParaRPr lang="en-GB" sz="2000" dirty="0"/>
          </a:p>
        </p:txBody>
      </p:sp>
    </p:spTree>
    <p:extLst>
      <p:ext uri="{BB962C8B-B14F-4D97-AF65-F5344CB8AC3E}">
        <p14:creationId xmlns:p14="http://schemas.microsoft.com/office/powerpoint/2010/main" val="2101426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5"/>
          </p:nvPr>
        </p:nvSpPr>
        <p:spPr>
          <a:xfrm>
            <a:off x="388801" y="2166261"/>
            <a:ext cx="2552519" cy="3646762"/>
          </a:xfrm>
        </p:spPr>
        <p:txBody>
          <a:bodyPr/>
          <a:lstStyle/>
          <a:p>
            <a:r>
              <a:rPr lang="en-GB" sz="2800" b="1" dirty="0"/>
              <a:t>Session 1  </a:t>
            </a:r>
          </a:p>
          <a:p>
            <a:endParaRPr lang="en-GB" sz="2400" dirty="0"/>
          </a:p>
          <a:p>
            <a:pPr marL="342900" indent="-342900">
              <a:buFont typeface="Arial" panose="020B0604020202020204" pitchFamily="34" charset="0"/>
              <a:buChar char="•"/>
            </a:pPr>
            <a:r>
              <a:rPr lang="en-GB" sz="2000" dirty="0"/>
              <a:t>Introductions</a:t>
            </a:r>
          </a:p>
          <a:p>
            <a:pPr marL="342900" indent="-342900">
              <a:buFont typeface="Arial" panose="020B0604020202020204" pitchFamily="34" charset="0"/>
              <a:buChar char="•"/>
            </a:pPr>
            <a:r>
              <a:rPr lang="en-GB" sz="2000" dirty="0"/>
              <a:t>Your teaching activities </a:t>
            </a:r>
          </a:p>
          <a:p>
            <a:pPr marL="342900" indent="-342900">
              <a:buFont typeface="Arial" panose="020B0604020202020204" pitchFamily="34" charset="0"/>
              <a:buChar char="•"/>
            </a:pPr>
            <a:r>
              <a:rPr lang="en-GB" sz="2000" dirty="0"/>
              <a:t>The Professional Standards Framework (</a:t>
            </a:r>
            <a:r>
              <a:rPr lang="en-GB" sz="2000" dirty="0" err="1"/>
              <a:t>PSF</a:t>
            </a:r>
            <a:r>
              <a:rPr lang="en-GB" sz="2000" dirty="0"/>
              <a:t>)</a:t>
            </a:r>
          </a:p>
        </p:txBody>
      </p:sp>
      <p:sp>
        <p:nvSpPr>
          <p:cNvPr id="3" name="Text Placeholder 2"/>
          <p:cNvSpPr>
            <a:spLocks noGrp="1"/>
          </p:cNvSpPr>
          <p:nvPr>
            <p:ph type="body" sz="quarter" idx="17"/>
          </p:nvPr>
        </p:nvSpPr>
        <p:spPr>
          <a:xfrm>
            <a:off x="2941320" y="2166264"/>
            <a:ext cx="2552519" cy="4765233"/>
          </a:xfrm>
        </p:spPr>
        <p:txBody>
          <a:bodyPr/>
          <a:lstStyle/>
          <a:p>
            <a:r>
              <a:rPr lang="en-GB" sz="2800" b="1" dirty="0"/>
              <a:t>Session 2</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Teaching diaries</a:t>
            </a:r>
          </a:p>
          <a:p>
            <a:pPr marL="342900" indent="-342900">
              <a:buFont typeface="Arial" panose="020B0604020202020204" pitchFamily="34" charset="0"/>
              <a:buChar char="•"/>
            </a:pPr>
            <a:r>
              <a:rPr lang="en-GB" sz="2000" dirty="0"/>
              <a:t>Case studies</a:t>
            </a:r>
          </a:p>
          <a:p>
            <a:endParaRPr lang="en-GB" dirty="0"/>
          </a:p>
          <a:p>
            <a:endParaRPr lang="en-GB" dirty="0"/>
          </a:p>
        </p:txBody>
      </p:sp>
      <p:sp>
        <p:nvSpPr>
          <p:cNvPr id="2" name="Text Placeholder 1"/>
          <p:cNvSpPr>
            <a:spLocks noGrp="1"/>
          </p:cNvSpPr>
          <p:nvPr>
            <p:ph type="body" sz="quarter" idx="16"/>
          </p:nvPr>
        </p:nvSpPr>
        <p:spPr>
          <a:xfrm>
            <a:off x="5724870" y="2166266"/>
            <a:ext cx="2869035" cy="4765231"/>
          </a:xfrm>
        </p:spPr>
        <p:txBody>
          <a:bodyPr/>
          <a:lstStyle/>
          <a:p>
            <a:pPr marL="0" indent="0">
              <a:buNone/>
            </a:pPr>
            <a:r>
              <a:rPr lang="en-GB" sz="2800" b="1" dirty="0"/>
              <a:t>Session 3</a:t>
            </a:r>
          </a:p>
          <a:p>
            <a:pPr>
              <a:buClrTx/>
            </a:pPr>
            <a:endParaRPr lang="en-GB" sz="2000" dirty="0"/>
          </a:p>
          <a:p>
            <a:pPr>
              <a:buClrTx/>
            </a:pPr>
            <a:r>
              <a:rPr lang="en-GB" sz="2000" dirty="0"/>
              <a:t>Academic Professional Practice action planning</a:t>
            </a:r>
          </a:p>
          <a:p>
            <a:pPr>
              <a:buClrTx/>
            </a:pPr>
            <a:r>
              <a:rPr lang="en-GB" sz="2000" dirty="0"/>
              <a:t>Follow up between now and November</a:t>
            </a:r>
          </a:p>
        </p:txBody>
      </p:sp>
      <p:sp>
        <p:nvSpPr>
          <p:cNvPr id="7" name="TextBox 6"/>
          <p:cNvSpPr txBox="1"/>
          <p:nvPr/>
        </p:nvSpPr>
        <p:spPr>
          <a:xfrm>
            <a:off x="388801" y="1044977"/>
            <a:ext cx="8205104" cy="523220"/>
          </a:xfrm>
          <a:prstGeom prst="rect">
            <a:avLst/>
          </a:prstGeom>
          <a:noFill/>
        </p:spPr>
        <p:txBody>
          <a:bodyPr wrap="square" rtlCol="0">
            <a:spAutoFit/>
          </a:bodyPr>
          <a:lstStyle/>
          <a:p>
            <a:r>
              <a:rPr lang="en-GB" sz="2800" dirty="0"/>
              <a:t>Today’s programme</a:t>
            </a:r>
          </a:p>
        </p:txBody>
      </p:sp>
    </p:spTree>
    <p:extLst>
      <p:ext uri="{BB962C8B-B14F-4D97-AF65-F5344CB8AC3E}">
        <p14:creationId xmlns:p14="http://schemas.microsoft.com/office/powerpoint/2010/main" val="4246202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Session 1</a:t>
            </a:r>
          </a:p>
        </p:txBody>
      </p:sp>
      <p:sp>
        <p:nvSpPr>
          <p:cNvPr id="3" name="Subtitle 2"/>
          <p:cNvSpPr>
            <a:spLocks noGrp="1"/>
          </p:cNvSpPr>
          <p:nvPr>
            <p:ph type="subTitle" idx="1"/>
          </p:nvPr>
        </p:nvSpPr>
        <p:spPr>
          <a:xfrm>
            <a:off x="1775317" y="4186692"/>
            <a:ext cx="5400000" cy="249299"/>
          </a:xfrm>
        </p:spPr>
        <p:txBody>
          <a:bodyPr/>
          <a:lstStyle/>
          <a:p>
            <a:r>
              <a:rPr lang="en-GB" dirty="0"/>
              <a:t>The Professional Standards Framework (</a:t>
            </a:r>
            <a:r>
              <a:rPr lang="en-GB" dirty="0" err="1"/>
              <a:t>PSF</a:t>
            </a:r>
            <a:r>
              <a:rPr lang="en-GB" dirty="0"/>
              <a:t>)</a:t>
            </a:r>
          </a:p>
        </p:txBody>
      </p:sp>
    </p:spTree>
    <p:extLst>
      <p:ext uri="{BB962C8B-B14F-4D97-AF65-F5344CB8AC3E}">
        <p14:creationId xmlns:p14="http://schemas.microsoft.com/office/powerpoint/2010/main" val="3410306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E41835C-E7C8-4805-91B5-2EB43BF91ADF}"/>
              </a:ext>
            </a:extLst>
          </p:cNvPr>
          <p:cNvSpPr/>
          <p:nvPr/>
        </p:nvSpPr>
        <p:spPr>
          <a:xfrm>
            <a:off x="121456" y="3284984"/>
            <a:ext cx="7812360" cy="2577774"/>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5" name="Content Placeholder 4"/>
          <p:cNvSpPr>
            <a:spLocks noGrp="1"/>
          </p:cNvSpPr>
          <p:nvPr>
            <p:ph idx="1"/>
          </p:nvPr>
        </p:nvSpPr>
        <p:spPr>
          <a:xfrm>
            <a:off x="388801" y="1669774"/>
            <a:ext cx="8263493" cy="4134678"/>
          </a:xfrm>
        </p:spPr>
        <p:txBody>
          <a:bodyPr/>
          <a:lstStyle/>
          <a:p>
            <a:r>
              <a:rPr lang="en-GB" sz="2800" dirty="0"/>
              <a:t>As university teachers we need to:</a:t>
            </a:r>
          </a:p>
          <a:p>
            <a:endParaRPr lang="en-GB" sz="2800" dirty="0"/>
          </a:p>
          <a:p>
            <a:pPr marL="971539" lvl="1" indent="-514350">
              <a:lnSpc>
                <a:spcPct val="150000"/>
              </a:lnSpc>
              <a:spcBef>
                <a:spcPts val="1200"/>
              </a:spcBef>
              <a:buFont typeface="+mj-lt"/>
              <a:buAutoNum type="arabicPeriod"/>
            </a:pPr>
            <a:r>
              <a:rPr lang="en-GB" sz="2800" dirty="0"/>
              <a:t>Be expert in our subject</a:t>
            </a:r>
          </a:p>
          <a:p>
            <a:pPr marL="971539" lvl="1" indent="-514350">
              <a:lnSpc>
                <a:spcPct val="150000"/>
              </a:lnSpc>
              <a:spcBef>
                <a:spcPts val="1200"/>
              </a:spcBef>
              <a:buFont typeface="+mj-lt"/>
              <a:buAutoNum type="arabicPeriod"/>
            </a:pPr>
            <a:r>
              <a:rPr lang="en-GB" sz="2800" dirty="0"/>
              <a:t>Be effective teachers of that subject</a:t>
            </a:r>
          </a:p>
          <a:p>
            <a:pPr marL="971539" lvl="1" indent="-514350">
              <a:lnSpc>
                <a:spcPct val="150000"/>
              </a:lnSpc>
              <a:spcBef>
                <a:spcPts val="1200"/>
              </a:spcBef>
              <a:buFont typeface="+mj-lt"/>
              <a:buAutoNum type="arabicPeriod"/>
            </a:pPr>
            <a:r>
              <a:rPr lang="en-GB" sz="2800" dirty="0"/>
              <a:t>Understand how we can continually get even better at what we do</a:t>
            </a:r>
          </a:p>
          <a:p>
            <a:endParaRPr lang="en-GB" dirty="0"/>
          </a:p>
        </p:txBody>
      </p:sp>
      <p:sp>
        <p:nvSpPr>
          <p:cNvPr id="7" name="TextBox 6"/>
          <p:cNvSpPr txBox="1"/>
          <p:nvPr/>
        </p:nvSpPr>
        <p:spPr>
          <a:xfrm>
            <a:off x="399344" y="692696"/>
            <a:ext cx="8205104" cy="523220"/>
          </a:xfrm>
          <a:prstGeom prst="rect">
            <a:avLst/>
          </a:prstGeom>
          <a:noFill/>
        </p:spPr>
        <p:txBody>
          <a:bodyPr wrap="square" rtlCol="0">
            <a:spAutoFit/>
          </a:bodyPr>
          <a:lstStyle/>
          <a:p>
            <a:r>
              <a:rPr lang="en-GB" sz="2800" b="1" dirty="0"/>
              <a:t>Why Academic Professional Practice?</a:t>
            </a:r>
          </a:p>
        </p:txBody>
      </p:sp>
    </p:spTree>
    <p:extLst>
      <p:ext uri="{BB962C8B-B14F-4D97-AF65-F5344CB8AC3E}">
        <p14:creationId xmlns:p14="http://schemas.microsoft.com/office/powerpoint/2010/main" val="409413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8801" y="1669774"/>
            <a:ext cx="8263493" cy="4695192"/>
          </a:xfrm>
        </p:spPr>
        <p:txBody>
          <a:bodyPr/>
          <a:lstStyle/>
          <a:p>
            <a:pPr marL="457200" indent="-457200">
              <a:spcBef>
                <a:spcPts val="1800"/>
              </a:spcBef>
              <a:buFont typeface="Arial" panose="020B0604020202020204" pitchFamily="34" charset="0"/>
              <a:buChar char="•"/>
            </a:pPr>
            <a:endParaRPr lang="en-GB" sz="3200" dirty="0"/>
          </a:p>
          <a:p>
            <a:pPr marL="457200" indent="-457200">
              <a:spcBef>
                <a:spcPts val="1800"/>
              </a:spcBef>
              <a:buFont typeface="Arial" panose="020B0604020202020204" pitchFamily="34" charset="0"/>
              <a:buChar char="•"/>
            </a:pPr>
            <a:r>
              <a:rPr lang="en-GB" sz="3200" dirty="0"/>
              <a:t>Name?</a:t>
            </a:r>
          </a:p>
          <a:p>
            <a:pPr marL="457200" indent="-457200">
              <a:spcBef>
                <a:spcPts val="1800"/>
              </a:spcBef>
              <a:buFont typeface="Arial" panose="020B0604020202020204" pitchFamily="34" charset="0"/>
              <a:buChar char="•"/>
            </a:pPr>
            <a:r>
              <a:rPr lang="en-GB" sz="3200" dirty="0"/>
              <a:t>Your university?</a:t>
            </a:r>
          </a:p>
          <a:p>
            <a:pPr marL="457200" indent="-457200">
              <a:spcBef>
                <a:spcPts val="1800"/>
              </a:spcBef>
              <a:buFont typeface="Arial" panose="020B0604020202020204" pitchFamily="34" charset="0"/>
              <a:buChar char="•"/>
            </a:pPr>
            <a:r>
              <a:rPr lang="en-GB" sz="3200" dirty="0"/>
              <a:t>One activity you enjoy the most in your teaching? And Why?</a:t>
            </a:r>
          </a:p>
        </p:txBody>
      </p:sp>
      <p:sp>
        <p:nvSpPr>
          <p:cNvPr id="7" name="TextBox 6"/>
          <p:cNvSpPr txBox="1"/>
          <p:nvPr/>
        </p:nvSpPr>
        <p:spPr>
          <a:xfrm>
            <a:off x="388801" y="1044977"/>
            <a:ext cx="8205104" cy="707886"/>
          </a:xfrm>
          <a:prstGeom prst="rect">
            <a:avLst/>
          </a:prstGeom>
          <a:noFill/>
        </p:spPr>
        <p:txBody>
          <a:bodyPr wrap="square" rtlCol="0">
            <a:spAutoFit/>
          </a:bodyPr>
          <a:lstStyle/>
          <a:p>
            <a:r>
              <a:rPr lang="en-GB" sz="4000" b="1" dirty="0"/>
              <a:t>Introductions</a:t>
            </a:r>
          </a:p>
        </p:txBody>
      </p:sp>
    </p:spTree>
    <p:extLst>
      <p:ext uri="{BB962C8B-B14F-4D97-AF65-F5344CB8AC3E}">
        <p14:creationId xmlns:p14="http://schemas.microsoft.com/office/powerpoint/2010/main" val="3332713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noGrp="1"/>
          </p:cNvSpPr>
          <p:nvPr>
            <p:ph type="body" sz="quarter" idx="15"/>
          </p:nvPr>
        </p:nvSpPr>
        <p:spPr>
          <a:xfrm>
            <a:off x="406277" y="2205699"/>
            <a:ext cx="2480511" cy="4188296"/>
          </a:xfrm>
          <a:prstGeom prst="rect">
            <a:avLst/>
          </a:prstGeom>
        </p:spPr>
        <p:txBody>
          <a:bodyPr vert="horz" lIns="97529" tIns="48765" rIns="97529" bIns="48765" rtlCol="0">
            <a:normAutofit/>
          </a:bodyPr>
          <a:lstStyle>
            <a:lvl1pPr marL="342767" indent="-342767" algn="l" defTabSz="914044" rtl="0" eaLnBrk="1" latinLnBrk="0" hangingPunct="1">
              <a:spcBef>
                <a:spcPct val="20000"/>
              </a:spcBef>
              <a:buClr>
                <a:schemeClr val="accent3"/>
              </a:buClr>
              <a:buFont typeface="Arial" pitchFamily="34" charset="0"/>
              <a:buChar char="•"/>
              <a:defRPr sz="2249" kern="1200">
                <a:solidFill>
                  <a:schemeClr val="tx1"/>
                </a:solidFill>
                <a:latin typeface="+mn-lt"/>
                <a:ea typeface="+mn-ea"/>
                <a:cs typeface="+mn-cs"/>
              </a:defRPr>
            </a:lvl1pPr>
            <a:lvl2pPr marL="742662" indent="-285639" algn="l" defTabSz="914044" rtl="0" eaLnBrk="1" latinLnBrk="0" hangingPunct="1">
              <a:spcBef>
                <a:spcPct val="20000"/>
              </a:spcBef>
              <a:buClr>
                <a:schemeClr val="accent3"/>
              </a:buClr>
              <a:buFont typeface="Arial" pitchFamily="34" charset="0"/>
              <a:buChar char="–"/>
              <a:defRPr sz="2812" kern="1200">
                <a:solidFill>
                  <a:schemeClr val="tx1"/>
                </a:solidFill>
                <a:latin typeface="+mn-lt"/>
                <a:ea typeface="+mn-ea"/>
                <a:cs typeface="+mn-cs"/>
              </a:defRPr>
            </a:lvl2pPr>
            <a:lvl3pPr marL="1142556" indent="-228511" algn="l" defTabSz="914044" rtl="0" eaLnBrk="1" latinLnBrk="0" hangingPunct="1">
              <a:spcBef>
                <a:spcPct val="20000"/>
              </a:spcBef>
              <a:buClr>
                <a:schemeClr val="accent3"/>
              </a:buClr>
              <a:buFont typeface="Arial" pitchFamily="34" charset="0"/>
              <a:buChar char="•"/>
              <a:defRPr sz="2390" kern="1200">
                <a:solidFill>
                  <a:schemeClr val="tx1"/>
                </a:solidFill>
                <a:latin typeface="+mn-lt"/>
                <a:ea typeface="+mn-ea"/>
                <a:cs typeface="+mn-cs"/>
              </a:defRPr>
            </a:lvl3pPr>
            <a:lvl4pPr marL="1599578" indent="-228511" algn="l" defTabSz="914044" rtl="0" eaLnBrk="1" latinLnBrk="0" hangingPunct="1">
              <a:spcBef>
                <a:spcPct val="20000"/>
              </a:spcBef>
              <a:buFont typeface="Arial" pitchFamily="34" charset="0"/>
              <a:buChar char="–"/>
              <a:defRPr sz="1968" kern="1200">
                <a:solidFill>
                  <a:schemeClr val="tx1"/>
                </a:solidFill>
                <a:latin typeface="+mn-lt"/>
                <a:ea typeface="+mn-ea"/>
                <a:cs typeface="+mn-cs"/>
              </a:defRPr>
            </a:lvl4pPr>
            <a:lvl5pPr marL="2056601" indent="-228511" algn="l" defTabSz="914044" rtl="0" eaLnBrk="1" latinLnBrk="0" hangingPunct="1">
              <a:spcBef>
                <a:spcPct val="20000"/>
              </a:spcBef>
              <a:buFont typeface="Arial" pitchFamily="34" charset="0"/>
              <a:buChar char="»"/>
              <a:defRPr sz="1968" kern="1200">
                <a:solidFill>
                  <a:schemeClr val="tx1"/>
                </a:solidFill>
                <a:latin typeface="+mn-lt"/>
                <a:ea typeface="+mn-ea"/>
                <a:cs typeface="+mn-cs"/>
              </a:defRPr>
            </a:lvl5pPr>
            <a:lvl6pPr marL="2513624" indent="-228511" algn="l" defTabSz="914044" rtl="0" eaLnBrk="1" latinLnBrk="0" hangingPunct="1">
              <a:spcBef>
                <a:spcPct val="20000"/>
              </a:spcBef>
              <a:buFont typeface="Arial" pitchFamily="34" charset="0"/>
              <a:buChar char="•"/>
              <a:defRPr sz="1968" kern="1200">
                <a:solidFill>
                  <a:schemeClr val="tx1"/>
                </a:solidFill>
                <a:latin typeface="+mn-lt"/>
                <a:ea typeface="+mn-ea"/>
                <a:cs typeface="+mn-cs"/>
              </a:defRPr>
            </a:lvl6pPr>
            <a:lvl7pPr marL="2970646" indent="-228511" algn="l" defTabSz="914044" rtl="0" eaLnBrk="1" latinLnBrk="0" hangingPunct="1">
              <a:spcBef>
                <a:spcPct val="20000"/>
              </a:spcBef>
              <a:buFont typeface="Arial" pitchFamily="34" charset="0"/>
              <a:buChar char="•"/>
              <a:defRPr sz="1968" kern="1200">
                <a:solidFill>
                  <a:schemeClr val="tx1"/>
                </a:solidFill>
                <a:latin typeface="+mn-lt"/>
                <a:ea typeface="+mn-ea"/>
                <a:cs typeface="+mn-cs"/>
              </a:defRPr>
            </a:lvl7pPr>
            <a:lvl8pPr marL="3427668" indent="-228511" algn="l" defTabSz="914044" rtl="0" eaLnBrk="1" latinLnBrk="0" hangingPunct="1">
              <a:spcBef>
                <a:spcPct val="20000"/>
              </a:spcBef>
              <a:buFont typeface="Arial" pitchFamily="34" charset="0"/>
              <a:buChar char="•"/>
              <a:defRPr sz="1968" kern="1200">
                <a:solidFill>
                  <a:schemeClr val="tx1"/>
                </a:solidFill>
                <a:latin typeface="+mn-lt"/>
                <a:ea typeface="+mn-ea"/>
                <a:cs typeface="+mn-cs"/>
              </a:defRPr>
            </a:lvl8pPr>
            <a:lvl9pPr marL="3884690" indent="-228511" algn="l" defTabSz="914044" rtl="0" eaLnBrk="1" latinLnBrk="0" hangingPunct="1">
              <a:spcBef>
                <a:spcPct val="20000"/>
              </a:spcBef>
              <a:buFont typeface="Arial" pitchFamily="34" charset="0"/>
              <a:buChar char="•"/>
              <a:defRPr sz="1968" kern="1200">
                <a:solidFill>
                  <a:schemeClr val="tx1"/>
                </a:solidFill>
                <a:latin typeface="+mn-lt"/>
                <a:ea typeface="+mn-ea"/>
                <a:cs typeface="+mn-cs"/>
              </a:defRPr>
            </a:lvl9pPr>
          </a:lstStyle>
          <a:p>
            <a:pPr marL="0" indent="0">
              <a:buNone/>
            </a:pPr>
            <a:r>
              <a:rPr lang="en-GB" sz="1687" b="1" dirty="0"/>
              <a:t>Areas of Activity</a:t>
            </a:r>
          </a:p>
          <a:p>
            <a:pPr marL="0" indent="0">
              <a:buNone/>
            </a:pPr>
            <a:endParaRPr lang="en-GB" sz="1687" b="1" dirty="0"/>
          </a:p>
          <a:p>
            <a:pPr marL="0" indent="0">
              <a:spcBef>
                <a:spcPts val="1200"/>
              </a:spcBef>
              <a:buNone/>
            </a:pPr>
            <a:r>
              <a:rPr lang="en-GB" sz="1687" dirty="0"/>
              <a:t>A1 Planning teaching</a:t>
            </a:r>
          </a:p>
          <a:p>
            <a:pPr marL="0" indent="0">
              <a:spcBef>
                <a:spcPts val="1200"/>
              </a:spcBef>
              <a:buNone/>
            </a:pPr>
            <a:r>
              <a:rPr lang="en-GB" sz="1687" dirty="0"/>
              <a:t>A2 Teaching and  supporting learning</a:t>
            </a:r>
          </a:p>
          <a:p>
            <a:pPr marL="0" indent="0">
              <a:spcBef>
                <a:spcPts val="1200"/>
              </a:spcBef>
              <a:buNone/>
            </a:pPr>
            <a:r>
              <a:rPr lang="en-GB" sz="1687" dirty="0"/>
              <a:t>A3 Assessment and feedback</a:t>
            </a:r>
          </a:p>
          <a:p>
            <a:pPr marL="0" indent="0">
              <a:spcBef>
                <a:spcPts val="1200"/>
              </a:spcBef>
              <a:buNone/>
            </a:pPr>
            <a:r>
              <a:rPr lang="en-GB" sz="1687" dirty="0"/>
              <a:t>A4 Developing learning environments</a:t>
            </a:r>
          </a:p>
          <a:p>
            <a:pPr marL="0" indent="0">
              <a:spcBef>
                <a:spcPts val="1200"/>
              </a:spcBef>
              <a:buNone/>
            </a:pPr>
            <a:r>
              <a:rPr lang="en-GB" sz="1687" dirty="0"/>
              <a:t>A5 Professional development for teaching</a:t>
            </a:r>
          </a:p>
        </p:txBody>
      </p:sp>
      <p:sp>
        <p:nvSpPr>
          <p:cNvPr id="10" name="Content Placeholder 3"/>
          <p:cNvSpPr txBox="1">
            <a:spLocks noGrp="1"/>
          </p:cNvSpPr>
          <p:nvPr>
            <p:ph type="body" sz="quarter" idx="17"/>
          </p:nvPr>
        </p:nvSpPr>
        <p:spPr>
          <a:xfrm>
            <a:off x="3086100" y="2176671"/>
            <a:ext cx="2552700" cy="4187617"/>
          </a:xfrm>
          <a:prstGeom prst="rect">
            <a:avLst/>
          </a:prstGeom>
        </p:spPr>
        <p:txBody>
          <a:bodyPr vert="horz" lIns="97529" tIns="48765" rIns="97529" bIns="48765" rtlCol="0">
            <a:normAutofit/>
          </a:bodyPr>
          <a:lstStyle>
            <a:lvl1pPr marL="342767" indent="-342767" algn="l" defTabSz="914044" rtl="0" eaLnBrk="1" latinLnBrk="0" hangingPunct="1">
              <a:spcBef>
                <a:spcPct val="20000"/>
              </a:spcBef>
              <a:buClr>
                <a:schemeClr val="accent2"/>
              </a:buClr>
              <a:buFont typeface="Arial" pitchFamily="34" charset="0"/>
              <a:buChar char="•"/>
              <a:defRPr sz="2249" kern="1200">
                <a:solidFill>
                  <a:schemeClr val="tx1"/>
                </a:solidFill>
                <a:latin typeface="+mn-lt"/>
                <a:ea typeface="+mn-ea"/>
                <a:cs typeface="+mn-cs"/>
              </a:defRPr>
            </a:lvl1pPr>
            <a:lvl2pPr marL="742662" indent="-285639" algn="l" defTabSz="914044" rtl="0" eaLnBrk="1" latinLnBrk="0" hangingPunct="1">
              <a:spcBef>
                <a:spcPct val="20000"/>
              </a:spcBef>
              <a:buClr>
                <a:schemeClr val="accent2"/>
              </a:buClr>
              <a:buFont typeface="Arial" pitchFamily="34" charset="0"/>
              <a:buChar char="–"/>
              <a:defRPr sz="2812" kern="1200">
                <a:solidFill>
                  <a:schemeClr val="tx1"/>
                </a:solidFill>
                <a:latin typeface="+mn-lt"/>
                <a:ea typeface="+mn-ea"/>
                <a:cs typeface="+mn-cs"/>
              </a:defRPr>
            </a:lvl2pPr>
            <a:lvl3pPr marL="1142556" indent="-228511" algn="l" defTabSz="914044" rtl="0" eaLnBrk="1" latinLnBrk="0" hangingPunct="1">
              <a:spcBef>
                <a:spcPct val="20000"/>
              </a:spcBef>
              <a:buClr>
                <a:schemeClr val="accent2"/>
              </a:buClr>
              <a:buFont typeface="Arial" pitchFamily="34" charset="0"/>
              <a:buChar char="•"/>
              <a:defRPr sz="2390" kern="1200">
                <a:solidFill>
                  <a:schemeClr val="tx1"/>
                </a:solidFill>
                <a:latin typeface="+mn-lt"/>
                <a:ea typeface="+mn-ea"/>
                <a:cs typeface="+mn-cs"/>
              </a:defRPr>
            </a:lvl3pPr>
            <a:lvl4pPr marL="1599578" indent="-228511" algn="l" defTabSz="914044" rtl="0" eaLnBrk="1" latinLnBrk="0" hangingPunct="1">
              <a:spcBef>
                <a:spcPct val="20000"/>
              </a:spcBef>
              <a:buFont typeface="Arial" pitchFamily="34" charset="0"/>
              <a:buChar char="–"/>
              <a:defRPr sz="1968" kern="1200">
                <a:solidFill>
                  <a:schemeClr val="tx1"/>
                </a:solidFill>
                <a:latin typeface="+mn-lt"/>
                <a:ea typeface="+mn-ea"/>
                <a:cs typeface="+mn-cs"/>
              </a:defRPr>
            </a:lvl4pPr>
            <a:lvl5pPr marL="2056601" indent="-228511" algn="l" defTabSz="914044" rtl="0" eaLnBrk="1" latinLnBrk="0" hangingPunct="1">
              <a:spcBef>
                <a:spcPct val="20000"/>
              </a:spcBef>
              <a:buFont typeface="Arial" pitchFamily="34" charset="0"/>
              <a:buChar char="»"/>
              <a:defRPr sz="1968" kern="1200">
                <a:solidFill>
                  <a:schemeClr val="tx1"/>
                </a:solidFill>
                <a:latin typeface="+mn-lt"/>
                <a:ea typeface="+mn-ea"/>
                <a:cs typeface="+mn-cs"/>
              </a:defRPr>
            </a:lvl5pPr>
            <a:lvl6pPr marL="2513624" indent="-228511" algn="l" defTabSz="914044" rtl="0" eaLnBrk="1" latinLnBrk="0" hangingPunct="1">
              <a:spcBef>
                <a:spcPct val="20000"/>
              </a:spcBef>
              <a:buFont typeface="Arial" pitchFamily="34" charset="0"/>
              <a:buChar char="•"/>
              <a:defRPr sz="1968" kern="1200">
                <a:solidFill>
                  <a:schemeClr val="tx1"/>
                </a:solidFill>
                <a:latin typeface="+mn-lt"/>
                <a:ea typeface="+mn-ea"/>
                <a:cs typeface="+mn-cs"/>
              </a:defRPr>
            </a:lvl6pPr>
            <a:lvl7pPr marL="2970646" indent="-228511" algn="l" defTabSz="914044" rtl="0" eaLnBrk="1" latinLnBrk="0" hangingPunct="1">
              <a:spcBef>
                <a:spcPct val="20000"/>
              </a:spcBef>
              <a:buFont typeface="Arial" pitchFamily="34" charset="0"/>
              <a:buChar char="•"/>
              <a:defRPr sz="1968" kern="1200">
                <a:solidFill>
                  <a:schemeClr val="tx1"/>
                </a:solidFill>
                <a:latin typeface="+mn-lt"/>
                <a:ea typeface="+mn-ea"/>
                <a:cs typeface="+mn-cs"/>
              </a:defRPr>
            </a:lvl7pPr>
            <a:lvl8pPr marL="3427668" indent="-228511" algn="l" defTabSz="914044" rtl="0" eaLnBrk="1" latinLnBrk="0" hangingPunct="1">
              <a:spcBef>
                <a:spcPct val="20000"/>
              </a:spcBef>
              <a:buFont typeface="Arial" pitchFamily="34" charset="0"/>
              <a:buChar char="•"/>
              <a:defRPr sz="1968" kern="1200">
                <a:solidFill>
                  <a:schemeClr val="tx1"/>
                </a:solidFill>
                <a:latin typeface="+mn-lt"/>
                <a:ea typeface="+mn-ea"/>
                <a:cs typeface="+mn-cs"/>
              </a:defRPr>
            </a:lvl8pPr>
            <a:lvl9pPr marL="3884690" indent="-228511" algn="l" defTabSz="914044" rtl="0" eaLnBrk="1" latinLnBrk="0" hangingPunct="1">
              <a:spcBef>
                <a:spcPct val="20000"/>
              </a:spcBef>
              <a:buFont typeface="Arial" pitchFamily="34" charset="0"/>
              <a:buChar char="•"/>
              <a:defRPr sz="1968" kern="1200">
                <a:solidFill>
                  <a:schemeClr val="tx1"/>
                </a:solidFill>
                <a:latin typeface="+mn-lt"/>
                <a:ea typeface="+mn-ea"/>
                <a:cs typeface="+mn-cs"/>
              </a:defRPr>
            </a:lvl9pPr>
          </a:lstStyle>
          <a:p>
            <a:pPr marL="0" indent="0">
              <a:buNone/>
            </a:pPr>
            <a:r>
              <a:rPr lang="en-GB" sz="1687" b="1" dirty="0"/>
              <a:t>Core knowledge</a:t>
            </a:r>
          </a:p>
          <a:p>
            <a:pPr marL="0" indent="0">
              <a:buNone/>
            </a:pPr>
            <a:endParaRPr lang="en-GB" sz="1687" b="1" dirty="0"/>
          </a:p>
          <a:p>
            <a:pPr marL="0" indent="0">
              <a:spcBef>
                <a:spcPts val="1200"/>
              </a:spcBef>
              <a:buClr>
                <a:schemeClr val="accent3"/>
              </a:buClr>
              <a:buNone/>
            </a:pPr>
            <a:r>
              <a:rPr lang="en-GB" sz="1687" dirty="0"/>
              <a:t>K1 Subject knowledge</a:t>
            </a:r>
          </a:p>
          <a:p>
            <a:pPr marL="0" indent="0">
              <a:spcBef>
                <a:spcPts val="1200"/>
              </a:spcBef>
              <a:buClr>
                <a:schemeClr val="accent3"/>
              </a:buClr>
              <a:buNone/>
            </a:pPr>
            <a:r>
              <a:rPr lang="en-GB" sz="1687" dirty="0"/>
              <a:t>K2 How to teach my subject</a:t>
            </a:r>
          </a:p>
          <a:p>
            <a:pPr marL="0" indent="0">
              <a:spcBef>
                <a:spcPts val="1200"/>
              </a:spcBef>
              <a:buClr>
                <a:schemeClr val="accent3"/>
              </a:buClr>
              <a:buNone/>
            </a:pPr>
            <a:r>
              <a:rPr lang="en-GB" sz="1687" dirty="0"/>
              <a:t>K3 How students learn</a:t>
            </a:r>
          </a:p>
          <a:p>
            <a:pPr marL="0" indent="0">
              <a:spcBef>
                <a:spcPts val="1200"/>
              </a:spcBef>
              <a:buClr>
                <a:schemeClr val="accent3"/>
              </a:buClr>
              <a:buNone/>
            </a:pPr>
            <a:r>
              <a:rPr lang="en-GB" sz="1687" dirty="0"/>
              <a:t>K4 Learning technologies</a:t>
            </a:r>
          </a:p>
          <a:p>
            <a:pPr marL="0" indent="0">
              <a:spcBef>
                <a:spcPts val="1200"/>
              </a:spcBef>
              <a:buClr>
                <a:schemeClr val="accent3"/>
              </a:buClr>
              <a:buNone/>
            </a:pPr>
            <a:r>
              <a:rPr lang="en-GB" sz="1687" dirty="0"/>
              <a:t>K5 How to evaluate teaching</a:t>
            </a:r>
          </a:p>
          <a:p>
            <a:pPr marL="0" indent="0">
              <a:spcBef>
                <a:spcPts val="1200"/>
              </a:spcBef>
              <a:buClr>
                <a:schemeClr val="accent3"/>
              </a:buClr>
              <a:buNone/>
            </a:pPr>
            <a:r>
              <a:rPr lang="en-GB" sz="1687" dirty="0"/>
              <a:t>K6 Quality assurance and enhancement</a:t>
            </a:r>
          </a:p>
        </p:txBody>
      </p:sp>
      <p:sp>
        <p:nvSpPr>
          <p:cNvPr id="11" name="Content Placeholder 3"/>
          <p:cNvSpPr txBox="1">
            <a:spLocks noGrp="1"/>
          </p:cNvSpPr>
          <p:nvPr>
            <p:ph type="body" sz="quarter" idx="16"/>
          </p:nvPr>
        </p:nvSpPr>
        <p:spPr>
          <a:xfrm>
            <a:off x="5783263" y="2176671"/>
            <a:ext cx="2868612" cy="4187617"/>
          </a:xfrm>
          <a:prstGeom prst="rect">
            <a:avLst/>
          </a:prstGeom>
        </p:spPr>
        <p:txBody>
          <a:bodyPr vert="horz" lIns="97529" tIns="48765" rIns="97529" bIns="48765" rtlCol="0">
            <a:normAutofit/>
          </a:bodyPr>
          <a:lstStyle>
            <a:lvl1pPr marL="342767" indent="-342767" algn="l" defTabSz="914044" rtl="0" eaLnBrk="1" latinLnBrk="0" hangingPunct="1">
              <a:spcBef>
                <a:spcPct val="20000"/>
              </a:spcBef>
              <a:buClr>
                <a:schemeClr val="accent2"/>
              </a:buClr>
              <a:buFont typeface="Arial" pitchFamily="34" charset="0"/>
              <a:buChar char="•"/>
              <a:defRPr sz="2249" kern="1200">
                <a:solidFill>
                  <a:schemeClr val="tx1"/>
                </a:solidFill>
                <a:latin typeface="+mn-lt"/>
                <a:ea typeface="+mn-ea"/>
                <a:cs typeface="+mn-cs"/>
              </a:defRPr>
            </a:lvl1pPr>
            <a:lvl2pPr marL="742662" indent="-285639" algn="l" defTabSz="914044" rtl="0" eaLnBrk="1" latinLnBrk="0" hangingPunct="1">
              <a:spcBef>
                <a:spcPct val="20000"/>
              </a:spcBef>
              <a:buClr>
                <a:schemeClr val="accent2"/>
              </a:buClr>
              <a:buFont typeface="Arial" pitchFamily="34" charset="0"/>
              <a:buChar char="–"/>
              <a:defRPr sz="2812" kern="1200">
                <a:solidFill>
                  <a:schemeClr val="tx1"/>
                </a:solidFill>
                <a:latin typeface="+mn-lt"/>
                <a:ea typeface="+mn-ea"/>
                <a:cs typeface="+mn-cs"/>
              </a:defRPr>
            </a:lvl2pPr>
            <a:lvl3pPr marL="1142556" indent="-228511" algn="l" defTabSz="914044" rtl="0" eaLnBrk="1" latinLnBrk="0" hangingPunct="1">
              <a:spcBef>
                <a:spcPct val="20000"/>
              </a:spcBef>
              <a:buClr>
                <a:schemeClr val="accent2"/>
              </a:buClr>
              <a:buFont typeface="Arial" pitchFamily="34" charset="0"/>
              <a:buChar char="•"/>
              <a:defRPr sz="2390" kern="1200">
                <a:solidFill>
                  <a:schemeClr val="tx1"/>
                </a:solidFill>
                <a:latin typeface="+mn-lt"/>
                <a:ea typeface="+mn-ea"/>
                <a:cs typeface="+mn-cs"/>
              </a:defRPr>
            </a:lvl3pPr>
            <a:lvl4pPr marL="1599578" indent="-228511" algn="l" defTabSz="914044" rtl="0" eaLnBrk="1" latinLnBrk="0" hangingPunct="1">
              <a:spcBef>
                <a:spcPct val="20000"/>
              </a:spcBef>
              <a:buFont typeface="Arial" pitchFamily="34" charset="0"/>
              <a:buChar char="–"/>
              <a:defRPr sz="1968" kern="1200">
                <a:solidFill>
                  <a:schemeClr val="tx1"/>
                </a:solidFill>
                <a:latin typeface="+mn-lt"/>
                <a:ea typeface="+mn-ea"/>
                <a:cs typeface="+mn-cs"/>
              </a:defRPr>
            </a:lvl4pPr>
            <a:lvl5pPr marL="2056601" indent="-228511" algn="l" defTabSz="914044" rtl="0" eaLnBrk="1" latinLnBrk="0" hangingPunct="1">
              <a:spcBef>
                <a:spcPct val="20000"/>
              </a:spcBef>
              <a:buFont typeface="Arial" pitchFamily="34" charset="0"/>
              <a:buChar char="»"/>
              <a:defRPr sz="1968" kern="1200">
                <a:solidFill>
                  <a:schemeClr val="tx1"/>
                </a:solidFill>
                <a:latin typeface="+mn-lt"/>
                <a:ea typeface="+mn-ea"/>
                <a:cs typeface="+mn-cs"/>
              </a:defRPr>
            </a:lvl5pPr>
            <a:lvl6pPr marL="2513624" indent="-228511" algn="l" defTabSz="914044" rtl="0" eaLnBrk="1" latinLnBrk="0" hangingPunct="1">
              <a:spcBef>
                <a:spcPct val="20000"/>
              </a:spcBef>
              <a:buFont typeface="Arial" pitchFamily="34" charset="0"/>
              <a:buChar char="•"/>
              <a:defRPr sz="1968" kern="1200">
                <a:solidFill>
                  <a:schemeClr val="tx1"/>
                </a:solidFill>
                <a:latin typeface="+mn-lt"/>
                <a:ea typeface="+mn-ea"/>
                <a:cs typeface="+mn-cs"/>
              </a:defRPr>
            </a:lvl6pPr>
            <a:lvl7pPr marL="2970646" indent="-228511" algn="l" defTabSz="914044" rtl="0" eaLnBrk="1" latinLnBrk="0" hangingPunct="1">
              <a:spcBef>
                <a:spcPct val="20000"/>
              </a:spcBef>
              <a:buFont typeface="Arial" pitchFamily="34" charset="0"/>
              <a:buChar char="•"/>
              <a:defRPr sz="1968" kern="1200">
                <a:solidFill>
                  <a:schemeClr val="tx1"/>
                </a:solidFill>
                <a:latin typeface="+mn-lt"/>
                <a:ea typeface="+mn-ea"/>
                <a:cs typeface="+mn-cs"/>
              </a:defRPr>
            </a:lvl7pPr>
            <a:lvl8pPr marL="3427668" indent="-228511" algn="l" defTabSz="914044" rtl="0" eaLnBrk="1" latinLnBrk="0" hangingPunct="1">
              <a:spcBef>
                <a:spcPct val="20000"/>
              </a:spcBef>
              <a:buFont typeface="Arial" pitchFamily="34" charset="0"/>
              <a:buChar char="•"/>
              <a:defRPr sz="1968" kern="1200">
                <a:solidFill>
                  <a:schemeClr val="tx1"/>
                </a:solidFill>
                <a:latin typeface="+mn-lt"/>
                <a:ea typeface="+mn-ea"/>
                <a:cs typeface="+mn-cs"/>
              </a:defRPr>
            </a:lvl8pPr>
            <a:lvl9pPr marL="3884690" indent="-228511" algn="l" defTabSz="914044" rtl="0" eaLnBrk="1" latinLnBrk="0" hangingPunct="1">
              <a:spcBef>
                <a:spcPct val="20000"/>
              </a:spcBef>
              <a:buFont typeface="Arial" pitchFamily="34" charset="0"/>
              <a:buChar char="•"/>
              <a:defRPr sz="1968" kern="1200">
                <a:solidFill>
                  <a:schemeClr val="tx1"/>
                </a:solidFill>
                <a:latin typeface="+mn-lt"/>
                <a:ea typeface="+mn-ea"/>
                <a:cs typeface="+mn-cs"/>
              </a:defRPr>
            </a:lvl9pPr>
          </a:lstStyle>
          <a:p>
            <a:pPr marL="0" indent="0">
              <a:buNone/>
            </a:pPr>
            <a:r>
              <a:rPr lang="en-GB" sz="1687" b="1" dirty="0"/>
              <a:t>Professional values</a:t>
            </a:r>
          </a:p>
          <a:p>
            <a:pPr marL="0" indent="0">
              <a:buNone/>
            </a:pPr>
            <a:endParaRPr lang="en-GB" sz="1687" b="1" dirty="0"/>
          </a:p>
          <a:p>
            <a:pPr marL="0" indent="0">
              <a:spcBef>
                <a:spcPts val="1200"/>
              </a:spcBef>
              <a:buClr>
                <a:schemeClr val="accent3"/>
              </a:buClr>
              <a:buNone/>
            </a:pPr>
            <a:r>
              <a:rPr lang="en-GB" sz="1687" dirty="0"/>
              <a:t>V1 Valuing individual learners</a:t>
            </a:r>
          </a:p>
          <a:p>
            <a:pPr marL="0" indent="0">
              <a:spcBef>
                <a:spcPts val="1200"/>
              </a:spcBef>
              <a:buClr>
                <a:schemeClr val="accent3"/>
              </a:buClr>
              <a:buNone/>
            </a:pPr>
            <a:r>
              <a:rPr lang="en-GB" sz="1687" dirty="0"/>
              <a:t>V2 Valuing diversity and widening participation </a:t>
            </a:r>
          </a:p>
          <a:p>
            <a:pPr marL="0" indent="0">
              <a:spcBef>
                <a:spcPts val="1200"/>
              </a:spcBef>
              <a:buClr>
                <a:schemeClr val="accent3"/>
              </a:buClr>
              <a:buNone/>
            </a:pPr>
            <a:r>
              <a:rPr lang="en-GB" sz="1687" dirty="0"/>
              <a:t>V3 Evidence-based practice</a:t>
            </a:r>
          </a:p>
          <a:p>
            <a:pPr marL="0" indent="0">
              <a:spcBef>
                <a:spcPts val="1200"/>
              </a:spcBef>
              <a:buClr>
                <a:schemeClr val="accent3"/>
              </a:buClr>
              <a:buNone/>
            </a:pPr>
            <a:r>
              <a:rPr lang="en-GB" sz="1687" dirty="0"/>
              <a:t>V4 The wider context in our teaching</a:t>
            </a:r>
          </a:p>
        </p:txBody>
      </p:sp>
      <p:sp>
        <p:nvSpPr>
          <p:cNvPr id="7" name="TextBox 6"/>
          <p:cNvSpPr txBox="1"/>
          <p:nvPr/>
        </p:nvSpPr>
        <p:spPr>
          <a:xfrm>
            <a:off x="388801" y="527567"/>
            <a:ext cx="8205104" cy="892552"/>
          </a:xfrm>
          <a:prstGeom prst="rect">
            <a:avLst/>
          </a:prstGeom>
          <a:noFill/>
        </p:spPr>
        <p:txBody>
          <a:bodyPr wrap="square" rtlCol="0">
            <a:spAutoFit/>
          </a:bodyPr>
          <a:lstStyle/>
          <a:p>
            <a:r>
              <a:rPr lang="en-GB" sz="2600" dirty="0"/>
              <a:t>Professional Standards Framework:</a:t>
            </a:r>
          </a:p>
          <a:p>
            <a:r>
              <a:rPr lang="en-GB" sz="2600" dirty="0"/>
              <a:t>Dimensions of practice</a:t>
            </a:r>
          </a:p>
        </p:txBody>
      </p:sp>
      <p:sp>
        <p:nvSpPr>
          <p:cNvPr id="2" name="TextBox 1"/>
          <p:cNvSpPr txBox="1"/>
          <p:nvPr/>
        </p:nvSpPr>
        <p:spPr>
          <a:xfrm>
            <a:off x="388801" y="6279123"/>
            <a:ext cx="7423559" cy="246221"/>
          </a:xfrm>
          <a:prstGeom prst="rect">
            <a:avLst/>
          </a:prstGeom>
          <a:noFill/>
        </p:spPr>
        <p:txBody>
          <a:bodyPr wrap="square" rtlCol="0">
            <a:spAutoFit/>
          </a:bodyPr>
          <a:lstStyle/>
          <a:p>
            <a:pPr algn="r"/>
            <a:r>
              <a:rPr lang="en-GB" sz="1000" dirty="0"/>
              <a:t>Copyright:  Higher Education Academy/Advance-HE</a:t>
            </a:r>
          </a:p>
        </p:txBody>
      </p:sp>
    </p:spTree>
    <p:extLst>
      <p:ext uri="{BB962C8B-B14F-4D97-AF65-F5344CB8AC3E}">
        <p14:creationId xmlns:p14="http://schemas.microsoft.com/office/powerpoint/2010/main" val="2960386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8801" y="1669774"/>
            <a:ext cx="8263493" cy="4695192"/>
          </a:xfrm>
        </p:spPr>
        <p:txBody>
          <a:bodyPr/>
          <a:lstStyle/>
          <a:p>
            <a:pPr>
              <a:spcBef>
                <a:spcPts val="1800"/>
              </a:spcBef>
            </a:pPr>
            <a:r>
              <a:rPr lang="en-GB" sz="2400" b="1" dirty="0"/>
              <a:t>A1</a:t>
            </a:r>
            <a:r>
              <a:rPr lang="en-GB" sz="2400" dirty="0"/>
              <a:t> Design and plan learning activities and/or programmes of study</a:t>
            </a:r>
          </a:p>
          <a:p>
            <a:pPr>
              <a:spcBef>
                <a:spcPts val="1800"/>
              </a:spcBef>
            </a:pPr>
            <a:r>
              <a:rPr lang="en-GB" sz="2400" b="1" dirty="0"/>
              <a:t>A2</a:t>
            </a:r>
            <a:r>
              <a:rPr lang="en-GB" sz="2400" dirty="0"/>
              <a:t> Teach and/or support learning </a:t>
            </a:r>
          </a:p>
          <a:p>
            <a:pPr>
              <a:spcBef>
                <a:spcPts val="1800"/>
              </a:spcBef>
            </a:pPr>
            <a:r>
              <a:rPr lang="en-GB" sz="2400" b="1" dirty="0"/>
              <a:t>A3</a:t>
            </a:r>
            <a:r>
              <a:rPr lang="en-GB" sz="2400" dirty="0"/>
              <a:t> Assess and give feedback to learners</a:t>
            </a:r>
          </a:p>
          <a:p>
            <a:pPr>
              <a:spcBef>
                <a:spcPts val="1800"/>
              </a:spcBef>
            </a:pPr>
            <a:r>
              <a:rPr lang="en-GB" sz="2400" b="1" dirty="0"/>
              <a:t>A4</a:t>
            </a:r>
            <a:r>
              <a:rPr lang="en-GB" sz="2400" dirty="0"/>
              <a:t> Develop effective learning environments and approaches to student support and guidance</a:t>
            </a:r>
          </a:p>
          <a:p>
            <a:pPr>
              <a:spcBef>
                <a:spcPts val="1800"/>
              </a:spcBef>
            </a:pPr>
            <a:r>
              <a:rPr lang="en-GB" sz="2400" b="1" dirty="0"/>
              <a:t>A5</a:t>
            </a:r>
            <a:r>
              <a:rPr lang="en-GB" sz="2400" dirty="0"/>
              <a:t> Engage in continuing professional development in subjects/disciplines and their pedagogy, incorporating research, scholarship and the evaluation of professional practices</a:t>
            </a:r>
          </a:p>
        </p:txBody>
      </p:sp>
      <p:sp>
        <p:nvSpPr>
          <p:cNvPr id="7" name="TextBox 6"/>
          <p:cNvSpPr txBox="1"/>
          <p:nvPr/>
        </p:nvSpPr>
        <p:spPr>
          <a:xfrm>
            <a:off x="386682" y="692696"/>
            <a:ext cx="8205104" cy="523220"/>
          </a:xfrm>
          <a:prstGeom prst="rect">
            <a:avLst/>
          </a:prstGeom>
          <a:noFill/>
        </p:spPr>
        <p:txBody>
          <a:bodyPr wrap="square" rtlCol="0">
            <a:spAutoFit/>
          </a:bodyPr>
          <a:lstStyle/>
          <a:p>
            <a:r>
              <a:rPr lang="en-GB" sz="2800" b="1" dirty="0"/>
              <a:t>Areas of Activity</a:t>
            </a:r>
          </a:p>
        </p:txBody>
      </p:sp>
    </p:spTree>
    <p:extLst>
      <p:ext uri="{BB962C8B-B14F-4D97-AF65-F5344CB8AC3E}">
        <p14:creationId xmlns:p14="http://schemas.microsoft.com/office/powerpoint/2010/main" val="248051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TIDE PP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DE PP Template [Read-Only]" id="{8A09C1CC-9DCE-4933-BFF9-F20519C2F82B}" vid="{F93D5E99-17C0-465D-9371-27053E8CE482}"/>
    </a:ext>
  </a:extLst>
</a:theme>
</file>

<file path=ppt/theme/theme2.xml><?xml version="1.0" encoding="utf-8"?>
<a:theme xmlns:a="http://schemas.openxmlformats.org/drawingml/2006/main" name="1_Office Them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marL="0" indent="0">
          <a:buNone/>
          <a:defRPr sz="2000"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TIDE PP Template</Template>
  <TotalTime>5521</TotalTime>
  <Words>1796</Words>
  <Application>Microsoft Office PowerPoint</Application>
  <PresentationFormat>On-screen Show (4:3)</PresentationFormat>
  <Paragraphs>229</Paragraphs>
  <Slides>20</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Calibri Light</vt:lpstr>
      <vt:lpstr>Helvetica</vt:lpstr>
      <vt:lpstr>Lucida Grande</vt:lpstr>
      <vt:lpstr>TIDE PP Template</vt:lpstr>
      <vt:lpstr>1_Office Theme</vt:lpstr>
      <vt:lpstr>Academic Professional  Practice: Reflecting on  our teaching</vt:lpstr>
      <vt:lpstr>Tutor introduction </vt:lpstr>
      <vt:lpstr>The aims of today’s program</vt:lpstr>
      <vt:lpstr>PowerPoint Presentation</vt:lpstr>
      <vt:lpstr>Session 1</vt:lpstr>
      <vt:lpstr>PowerPoint Presentation</vt:lpstr>
      <vt:lpstr>PowerPoint Presentation</vt:lpstr>
      <vt:lpstr>PowerPoint Presentation</vt:lpstr>
      <vt:lpstr>PowerPoint Presentation</vt:lpstr>
      <vt:lpstr>PowerPoint Presentation</vt:lpstr>
      <vt:lpstr>PowerPoint Presentation</vt:lpstr>
      <vt:lpstr>Session 2</vt:lpstr>
      <vt:lpstr>Using a teaching diary to reflect on practice</vt:lpstr>
      <vt:lpstr>Writing a teaching diary  </vt:lpstr>
      <vt:lpstr>Getting started with the teaching diary</vt:lpstr>
      <vt:lpstr>Writing a case study</vt:lpstr>
      <vt:lpstr>Session 3</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Jane Roberts</dc:creator>
  <cp:lastModifiedBy>Rachel.Rogers</cp:lastModifiedBy>
  <cp:revision>51</cp:revision>
  <dcterms:created xsi:type="dcterms:W3CDTF">2018-04-27T13:34:39Z</dcterms:created>
  <dcterms:modified xsi:type="dcterms:W3CDTF">2021-04-28T12:18:33Z</dcterms:modified>
</cp:coreProperties>
</file>