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62" r:id="rId5"/>
  </p:sldMasterIdLst>
  <p:notesMasterIdLst>
    <p:notesMasterId r:id="rId34"/>
  </p:notesMasterIdLst>
  <p:sldIdLst>
    <p:sldId id="256" r:id="rId6"/>
    <p:sldId id="279" r:id="rId7"/>
    <p:sldId id="258" r:id="rId8"/>
    <p:sldId id="260" r:id="rId9"/>
    <p:sldId id="280" r:id="rId10"/>
    <p:sldId id="288" r:id="rId11"/>
    <p:sldId id="289" r:id="rId12"/>
    <p:sldId id="296" r:id="rId13"/>
    <p:sldId id="294" r:id="rId14"/>
    <p:sldId id="302" r:id="rId15"/>
    <p:sldId id="290" r:id="rId16"/>
    <p:sldId id="264" r:id="rId17"/>
    <p:sldId id="265" r:id="rId18"/>
    <p:sldId id="285" r:id="rId19"/>
    <p:sldId id="299" r:id="rId20"/>
    <p:sldId id="266" r:id="rId21"/>
    <p:sldId id="267" r:id="rId22"/>
    <p:sldId id="268" r:id="rId23"/>
    <p:sldId id="269" r:id="rId24"/>
    <p:sldId id="298" r:id="rId25"/>
    <p:sldId id="270" r:id="rId26"/>
    <p:sldId id="271" r:id="rId27"/>
    <p:sldId id="272" r:id="rId28"/>
    <p:sldId id="273" r:id="rId29"/>
    <p:sldId id="300" r:id="rId30"/>
    <p:sldId id="301" r:id="rId31"/>
    <p:sldId id="304" r:id="rId32"/>
    <p:sldId id="30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Yg/zNj5RJP9Wf+ZlH28hw==" hashData="qXx55eUpMGEuC+/HGV7tLNuKGYSqQbshR9M8438p2BpYB0Qq81+c7Fmc22Yy1ZyoDXf46BwTGa8+YlBKLPGIrQ=="/>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hj9JgHjndK2fnFS89Uz03erOyD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8"/>
    <p:restoredTop sz="66667" autoAdjust="0"/>
  </p:normalViewPr>
  <p:slideViewPr>
    <p:cSldViewPr snapToGrid="0">
      <p:cViewPr varScale="1">
        <p:scale>
          <a:sx n="57" d="100"/>
          <a:sy n="57" d="100"/>
        </p:scale>
        <p:origin x="180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customschemas.google.com/relationships/presentationmetadata" Target="metadata"/><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000" dirty="0"/>
          </a:p>
        </p:txBody>
      </p:sp>
      <p:sp>
        <p:nvSpPr>
          <p:cNvPr id="87" name="Google Shape;87;p1:notes"/>
          <p:cNvSpPr txBox="1">
            <a:spLocks noGrp="1"/>
          </p:cNvSpPr>
          <p:nvPr>
            <p:ph type="sldNum" idx="12"/>
          </p:nvPr>
        </p:nvSpPr>
        <p:spPr>
          <a:xfrm>
            <a:off x="3884614" y="8685214"/>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continuación, también necesitamos conocer algunos datos sobre los costes de la red de transmisión y distribución, que están relacionados con los costes de la electricidad producida en la red. </a:t>
            </a:r>
          </a:p>
          <a:p>
            <a:r>
              <a:rPr lang="en-US" dirty="0"/>
              <a:t>Hay diferentes tipos de líneas de transmisión: líneas de alta tensión, </a:t>
            </a:r>
            <a:r>
              <a:rPr lang="en-US" baseline="0" dirty="0"/>
              <a:t>líneas de </a:t>
            </a:r>
            <a:r>
              <a:rPr lang="en-US" dirty="0"/>
              <a:t>media tensión </a:t>
            </a:r>
            <a:r>
              <a:rPr lang="en-US" baseline="0" dirty="0"/>
              <a:t>y líneas de baja tensión</a:t>
            </a:r>
            <a:r>
              <a:rPr lang="en-US" dirty="0"/>
              <a:t>. </a:t>
            </a:r>
            <a:endParaRPr lang="en-US" baseline="0" dirty="0"/>
          </a:p>
          <a:p>
            <a:r>
              <a:rPr lang="en-US" baseline="0" dirty="0"/>
              <a:t>La </a:t>
            </a:r>
            <a:r>
              <a:rPr lang="en-US" dirty="0"/>
              <a:t>definición de línea de alta tensión es específica para cada caso y </a:t>
            </a:r>
            <a:r>
              <a:rPr lang="en-US" baseline="0" dirty="0"/>
              <a:t>debe definirse </a:t>
            </a:r>
            <a:r>
              <a:rPr lang="en-US" dirty="0"/>
              <a:t>dentro del área que se está estudiando. ¿Cuál es el kilovoltaje y cuáles son los costes de inversión de estas líneas? En algunos casos, la línea de alta tensión a 69 kilovoltios cuesta alrededor de</a:t>
            </a:r>
          </a:p>
          <a:p>
            <a:r>
              <a:rPr lang="en-US" dirty="0"/>
              <a:t>54.000 dólares por kilómetro. Para una línea específica de media tensión, por ejemplo de 33 kilovoltios</a:t>
            </a:r>
            <a:r>
              <a:rPr lang="en-US" baseline="0" dirty="0"/>
              <a:t>, tenemos un coste </a:t>
            </a:r>
            <a:r>
              <a:rPr lang="en-US" dirty="0"/>
              <a:t>estimado de 9.000 dólares por kilómetro. Luego tenemos la línea de baja tensión con un coste </a:t>
            </a:r>
            <a:r>
              <a:rPr lang="en-US" baseline="0" dirty="0"/>
              <a:t>aproximado de 5</a:t>
            </a:r>
            <a:r>
              <a:rPr lang="en-US" dirty="0"/>
              <a:t>.000 dólares </a:t>
            </a:r>
            <a:r>
              <a:rPr lang="en-US" baseline="0" dirty="0"/>
              <a:t>por kilómetro</a:t>
            </a:r>
            <a:r>
              <a:rPr lang="en-US" dirty="0"/>
              <a:t>. </a:t>
            </a:r>
          </a:p>
          <a:p>
            <a:endParaRPr lang="en-US" dirty="0"/>
          </a:p>
          <a:p>
            <a:r>
              <a:rPr lang="en-US" dirty="0"/>
              <a:t>También necesitamos información sobre los costes de los transformadores de alta tensión a media tensión y los transformadores de distribución dentro de la red de distribución a los clientes. Además, también hay pérdidas de transmisión en la red y pérdidas de distribución en la red. En los países desarrollados, las pérdidas son bastante bajas. Sin embargo, en los países en desarrollo las pérdidas pueden </a:t>
            </a:r>
            <a:r>
              <a:rPr lang="en-US" baseline="0" dirty="0"/>
              <a:t>rondar </a:t>
            </a:r>
            <a:r>
              <a:rPr lang="en-US" dirty="0"/>
              <a:t>el 15-20%</a:t>
            </a:r>
            <a:r>
              <a:rPr lang="en-US" baseline="0" dirty="0"/>
              <a:t>. </a:t>
            </a:r>
            <a:r>
              <a:rPr lang="en-US" dirty="0"/>
              <a:t>También necesitamos información sobre el coste de conexión por hogar cuando se conecta un hogar a una minirred o a una red. Y, por último, el modelo OnSSET necesita conocer el coste medio de producción de electricidad a partir de la red nacional.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11</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097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b="0" i="0" u="none" strike="noStrike" cap="none" dirty="0">
                <a:solidFill>
                  <a:schemeClr val="dk1"/>
                </a:solidFill>
                <a:effectLst/>
                <a:latin typeface="Calibri"/>
                <a:ea typeface="Calibri"/>
                <a:cs typeface="Calibri"/>
                <a:sym typeface="Calibri"/>
              </a:rPr>
              <a:t>Por último, tenemos que definir cuál es la demanda de electricidad a la que nos dirigimos en el año final. En la tabla vemos el marco multinivel de acceso a la energía desarrollado por ESMAP </a:t>
            </a:r>
            <a:r>
              <a:rPr lang="en-US" dirty="0"/>
              <a:t>(Energy Sector Management Assistance Program). </a:t>
            </a:r>
            <a:r>
              <a:rPr lang="en-US" sz="1200" b="0" i="0" u="none" strike="noStrike" cap="none" dirty="0">
                <a:solidFill>
                  <a:schemeClr val="dk1"/>
                </a:solidFill>
                <a:effectLst/>
                <a:latin typeface="Calibri"/>
                <a:ea typeface="Calibri"/>
                <a:cs typeface="Calibri"/>
                <a:sym typeface="Calibri"/>
              </a:rPr>
              <a:t>En </a:t>
            </a:r>
            <a:r>
              <a:rPr lang="en-US" sz="1200" b="0" i="0" u="none" strike="noStrike" cap="none" baseline="0" dirty="0">
                <a:solidFill>
                  <a:schemeClr val="dk1"/>
                </a:solidFill>
                <a:effectLst/>
                <a:latin typeface="Calibri"/>
                <a:ea typeface="Calibri"/>
                <a:cs typeface="Calibri"/>
                <a:sym typeface="Calibri"/>
              </a:rPr>
              <a:t>OnSSET </a:t>
            </a:r>
            <a:r>
              <a:rPr lang="en-US" sz="1200" b="0" i="0" u="none" strike="noStrike" cap="none" dirty="0">
                <a:solidFill>
                  <a:schemeClr val="dk1"/>
                </a:solidFill>
                <a:effectLst/>
                <a:latin typeface="Calibri"/>
                <a:ea typeface="Calibri"/>
                <a:cs typeface="Calibri"/>
                <a:sym typeface="Calibri"/>
              </a:rPr>
              <a:t>queremos estimar el nivel de consumo de electricidad por hogar. Estos </a:t>
            </a:r>
            <a:r>
              <a:rPr lang="en-US" dirty="0"/>
              <a:t>niveles se </a:t>
            </a:r>
            <a:r>
              <a:rPr lang="en-US" sz="1200" b="0" i="0" u="none" strike="noStrike" cap="none" dirty="0">
                <a:solidFill>
                  <a:schemeClr val="dk1"/>
                </a:solidFill>
                <a:effectLst/>
                <a:latin typeface="Calibri"/>
                <a:ea typeface="Calibri"/>
                <a:cs typeface="Calibri"/>
                <a:sym typeface="Calibri"/>
              </a:rPr>
              <a:t>refieren a los diferentes tipos de servicios de electricidad y sus aparatos y niveles de consumo asociados. El </a:t>
            </a:r>
            <a:r>
              <a:rPr lang="en-US" sz="1200" b="0" i="0" u="none" strike="noStrike" cap="none" baseline="0" dirty="0">
                <a:solidFill>
                  <a:schemeClr val="dk1"/>
                </a:solidFill>
                <a:effectLst/>
                <a:latin typeface="Calibri"/>
                <a:ea typeface="Calibri"/>
                <a:cs typeface="Calibri"/>
                <a:sym typeface="Calibri"/>
              </a:rPr>
              <a:t>acceso a </a:t>
            </a:r>
            <a:r>
              <a:rPr lang="en-US" sz="1200" b="0" i="0" u="none" strike="noStrike" cap="none" dirty="0">
                <a:solidFill>
                  <a:schemeClr val="dk1"/>
                </a:solidFill>
                <a:effectLst/>
                <a:latin typeface="Calibri"/>
                <a:ea typeface="Calibri"/>
                <a:cs typeface="Calibri"/>
                <a:sym typeface="Calibri"/>
              </a:rPr>
              <a:t>la electricidad </a:t>
            </a:r>
            <a:r>
              <a:rPr lang="en-US" sz="1200" b="0" i="0" u="none" strike="noStrike" cap="none" baseline="0" dirty="0">
                <a:solidFill>
                  <a:schemeClr val="dk1"/>
                </a:solidFill>
                <a:effectLst/>
                <a:latin typeface="Calibri"/>
                <a:ea typeface="Calibri"/>
                <a:cs typeface="Calibri"/>
                <a:sym typeface="Calibri"/>
              </a:rPr>
              <a:t>no es una </a:t>
            </a:r>
            <a:r>
              <a:rPr lang="en-US" sz="1200" i="0" u="none" strike="noStrike" cap="none" baseline="0" dirty="0">
                <a:solidFill>
                  <a:schemeClr val="dk1"/>
                </a:solidFill>
                <a:effectLst/>
                <a:latin typeface="Calibri"/>
                <a:ea typeface="Calibri"/>
                <a:cs typeface="Calibri"/>
                <a:sym typeface="Calibri"/>
              </a:rPr>
              <a:t>cuestión</a:t>
            </a:r>
            <a:r>
              <a:rPr lang="en-US" sz="1200" b="0" i="0" u="none" strike="noStrike" cap="none" baseline="0" dirty="0">
                <a:solidFill>
                  <a:schemeClr val="dk1"/>
                </a:solidFill>
                <a:effectLst/>
                <a:latin typeface="Calibri"/>
                <a:ea typeface="Calibri"/>
                <a:cs typeface="Calibri"/>
                <a:sym typeface="Calibri"/>
              </a:rPr>
              <a:t> binaria, de sí o no</a:t>
            </a:r>
            <a:r>
              <a:rPr lang="en-US" dirty="0"/>
              <a:t>. En su lugar, existe </a:t>
            </a:r>
            <a:r>
              <a:rPr lang="en-US" sz="1200" i="0" u="none" strike="noStrike" cap="none" dirty="0">
                <a:solidFill>
                  <a:schemeClr val="dk1"/>
                </a:solidFill>
                <a:effectLst/>
                <a:latin typeface="Calibri"/>
                <a:ea typeface="Calibri"/>
                <a:cs typeface="Calibri"/>
                <a:sym typeface="Calibri"/>
              </a:rPr>
              <a:t>esta escalera </a:t>
            </a:r>
            <a:r>
              <a:rPr lang="en-US" dirty="0"/>
              <a:t>energética con diferentes </a:t>
            </a:r>
            <a:r>
              <a:rPr lang="en-US" sz="1200" i="0" u="none" strike="noStrike" cap="none" dirty="0">
                <a:solidFill>
                  <a:schemeClr val="dk1"/>
                </a:solidFill>
                <a:effectLst/>
                <a:latin typeface="Calibri"/>
                <a:ea typeface="Calibri"/>
                <a:cs typeface="Calibri"/>
                <a:sym typeface="Calibri"/>
              </a:rPr>
              <a:t>niveles de servicios </a:t>
            </a:r>
            <a:r>
              <a:rPr lang="en-US" dirty="0"/>
              <a:t>energéticos</a:t>
            </a:r>
            <a:r>
              <a:rPr lang="en-US" sz="1200" i="0" u="none" strike="noStrike" cap="none" dirty="0">
                <a:solidFill>
                  <a:schemeClr val="dk1"/>
                </a:solidFill>
                <a:effectLst/>
                <a:latin typeface="Calibri"/>
                <a:ea typeface="Calibri"/>
                <a:cs typeface="Calibri"/>
                <a:sym typeface="Calibri"/>
              </a:rPr>
              <a:t>. El </a:t>
            </a:r>
            <a:r>
              <a:rPr lang="en-US" sz="1200" b="0" i="0" u="none" strike="noStrike" cap="none" dirty="0">
                <a:solidFill>
                  <a:schemeClr val="dk1"/>
                </a:solidFill>
                <a:effectLst/>
                <a:latin typeface="Calibri"/>
                <a:ea typeface="Calibri"/>
                <a:cs typeface="Calibri"/>
                <a:sym typeface="Calibri"/>
              </a:rPr>
              <a:t>nivel 1 de acceso es la electricidad suficiente para algunas bombillas y para cargar el teléfono. Esto significa que sólo se necesitan unos pocos </a:t>
            </a:r>
            <a:r>
              <a:rPr lang="en-US" dirty="0"/>
              <a:t>kilovatios hora </a:t>
            </a:r>
            <a:r>
              <a:rPr lang="en-US" sz="1200" b="0" i="0" u="none" strike="noStrike" cap="none" dirty="0">
                <a:solidFill>
                  <a:schemeClr val="dk1"/>
                </a:solidFill>
                <a:effectLst/>
                <a:latin typeface="Calibri"/>
                <a:ea typeface="Calibri"/>
                <a:cs typeface="Calibri"/>
                <a:sym typeface="Calibri"/>
              </a:rPr>
              <a:t>por hogar y año. En el </a:t>
            </a:r>
            <a:r>
              <a:rPr lang="en-US" sz="1200" b="0" i="0" u="none" strike="noStrike" cap="none" baseline="0" dirty="0">
                <a:solidFill>
                  <a:schemeClr val="dk1"/>
                </a:solidFill>
                <a:effectLst/>
                <a:latin typeface="Calibri"/>
                <a:ea typeface="Calibri"/>
                <a:cs typeface="Calibri"/>
                <a:sym typeface="Calibri"/>
              </a:rPr>
              <a:t>nivel 2 se tiene </a:t>
            </a:r>
            <a:r>
              <a:rPr lang="en-US" sz="1200" b="0" i="0" u="none" strike="noStrike" cap="none" dirty="0">
                <a:solidFill>
                  <a:schemeClr val="dk1"/>
                </a:solidFill>
                <a:effectLst/>
                <a:latin typeface="Calibri"/>
                <a:ea typeface="Calibri"/>
                <a:cs typeface="Calibri"/>
                <a:sym typeface="Calibri"/>
              </a:rPr>
              <a:t>tal vez un ventilador eléctrico o un televisor, y el número de </a:t>
            </a:r>
            <a:r>
              <a:rPr lang="en-US" dirty="0"/>
              <a:t>kilovatios hora </a:t>
            </a:r>
            <a:r>
              <a:rPr lang="en-US" sz="1200" b="0" i="0" u="none" strike="noStrike" cap="none" dirty="0">
                <a:solidFill>
                  <a:schemeClr val="dk1"/>
                </a:solidFill>
                <a:effectLst/>
                <a:latin typeface="Calibri"/>
                <a:ea typeface="Calibri"/>
                <a:cs typeface="Calibri"/>
                <a:sym typeface="Calibri"/>
              </a:rPr>
              <a:t>de electricidad necesarios al año aumenta. En el nivel 3 se incluye algún tipo de procesamiento general de alimentos o refrigeración. El nivel de consumo de electricidad por hogar </a:t>
            </a:r>
            <a:r>
              <a:rPr lang="en-US" dirty="0"/>
              <a:t>aumenta en </a:t>
            </a:r>
            <a:r>
              <a:rPr lang="en-US" sz="1200" b="0" i="0" u="none" strike="noStrike" cap="none" dirty="0">
                <a:solidFill>
                  <a:schemeClr val="dk1"/>
                </a:solidFill>
                <a:effectLst/>
                <a:latin typeface="Calibri"/>
                <a:ea typeface="Calibri"/>
                <a:cs typeface="Calibri"/>
                <a:sym typeface="Calibri"/>
              </a:rPr>
              <a:t>función de los aparatos. El nivel </a:t>
            </a:r>
            <a:r>
              <a:rPr lang="en-US" sz="1200" b="0" i="0" u="none" strike="noStrike" cap="none" baseline="0" dirty="0">
                <a:solidFill>
                  <a:schemeClr val="dk1"/>
                </a:solidFill>
                <a:effectLst/>
                <a:latin typeface="Calibri"/>
                <a:ea typeface="Calibri"/>
                <a:cs typeface="Calibri"/>
                <a:sym typeface="Calibri"/>
              </a:rPr>
              <a:t>5 es </a:t>
            </a:r>
            <a:r>
              <a:rPr lang="en-US" sz="1200" b="0" i="0" u="none" strike="noStrike" cap="none" dirty="0">
                <a:solidFill>
                  <a:schemeClr val="dk1"/>
                </a:solidFill>
                <a:effectLst/>
                <a:latin typeface="Calibri"/>
                <a:ea typeface="Calibri"/>
                <a:cs typeface="Calibri"/>
                <a:sym typeface="Calibri"/>
              </a:rPr>
              <a:t>el más alto, con </a:t>
            </a:r>
            <a:r>
              <a:rPr lang="en-US" dirty="0"/>
              <a:t>3.000 kilovatios hora por hogar </a:t>
            </a:r>
            <a:r>
              <a:rPr lang="en-US" sz="1200" b="0" i="0" u="none" strike="noStrike" cap="none" dirty="0">
                <a:solidFill>
                  <a:schemeClr val="dk1"/>
                </a:solidFill>
                <a:effectLst/>
                <a:latin typeface="Calibri"/>
                <a:ea typeface="Calibri"/>
                <a:cs typeface="Calibri"/>
                <a:sym typeface="Calibri"/>
              </a:rPr>
              <a:t>y año. El consumo puede disminuir, </a:t>
            </a:r>
            <a:r>
              <a:rPr lang="en-US" sz="1200" b="0" i="0" u="none" strike="noStrike" cap="none" baseline="0" dirty="0">
                <a:solidFill>
                  <a:schemeClr val="dk1"/>
                </a:solidFill>
                <a:effectLst/>
                <a:latin typeface="Calibri"/>
                <a:ea typeface="Calibri"/>
                <a:cs typeface="Calibri"/>
                <a:sym typeface="Calibri"/>
              </a:rPr>
              <a:t>pero con el mismo nivel de servicio, </a:t>
            </a:r>
            <a:r>
              <a:rPr lang="en-US" sz="1200" b="0" i="0" u="none" strike="noStrike" cap="none" dirty="0">
                <a:solidFill>
                  <a:schemeClr val="dk1"/>
                </a:solidFill>
                <a:effectLst/>
                <a:latin typeface="Calibri"/>
                <a:ea typeface="Calibri"/>
                <a:cs typeface="Calibri"/>
                <a:sym typeface="Calibri"/>
              </a:rPr>
              <a:t>si se empiezan a utilizar aparatos más eficientes</a:t>
            </a:r>
            <a:r>
              <a:rPr lang="en-US" dirty="0"/>
              <a:t>. </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Los </a:t>
            </a:r>
            <a:r>
              <a:rPr lang="en-US" dirty="0"/>
              <a:t>niveles </a:t>
            </a:r>
            <a:r>
              <a:rPr lang="en-US" sz="1200" b="0" i="0" u="none" strike="noStrike" cap="none" dirty="0">
                <a:solidFill>
                  <a:schemeClr val="dk1"/>
                </a:solidFill>
                <a:effectLst/>
                <a:latin typeface="Calibri"/>
                <a:ea typeface="Calibri"/>
                <a:cs typeface="Calibri"/>
                <a:sym typeface="Calibri"/>
              </a:rPr>
              <a:t>sólo cubren la demanda residencial</a:t>
            </a:r>
            <a:r>
              <a:rPr lang="en-US" dirty="0"/>
              <a:t>; </a:t>
            </a:r>
            <a:r>
              <a:rPr lang="en-US" sz="1200" b="0" i="0" u="none" strike="noStrike" cap="none" dirty="0">
                <a:solidFill>
                  <a:schemeClr val="dk1"/>
                </a:solidFill>
                <a:effectLst/>
                <a:latin typeface="Calibri"/>
                <a:ea typeface="Calibri"/>
                <a:cs typeface="Calibri"/>
                <a:sym typeface="Calibri"/>
              </a:rPr>
              <a:t>sin embargo</a:t>
            </a:r>
            <a:r>
              <a:rPr lang="en-US" dirty="0"/>
              <a:t>, </a:t>
            </a:r>
            <a:r>
              <a:rPr lang="en-US" sz="1200" b="0" i="0" u="none" strike="noStrike" cap="none" dirty="0">
                <a:solidFill>
                  <a:schemeClr val="dk1"/>
                </a:solidFill>
                <a:effectLst/>
                <a:latin typeface="Calibri"/>
                <a:ea typeface="Calibri"/>
                <a:cs typeface="Calibri"/>
                <a:sym typeface="Calibri"/>
              </a:rPr>
              <a:t>la herramienta también es flexible </a:t>
            </a:r>
            <a:r>
              <a:rPr lang="en-US" dirty="0"/>
              <a:t>en el sentido de que puede </a:t>
            </a:r>
            <a:r>
              <a:rPr lang="en-US" sz="1200" b="0" i="0" u="none" strike="noStrike" cap="none" dirty="0">
                <a:solidFill>
                  <a:schemeClr val="dk1"/>
                </a:solidFill>
                <a:effectLst/>
                <a:latin typeface="Calibri"/>
                <a:ea typeface="Calibri"/>
                <a:cs typeface="Calibri"/>
                <a:sym typeface="Calibri"/>
              </a:rPr>
              <a:t>incluir las demandas de otros sectores como los usos comerciales, los usos sociales (instalaciones sanitarias, escuelas) </a:t>
            </a:r>
            <a:r>
              <a:rPr lang="en-US" dirty="0"/>
              <a:t>y la </a:t>
            </a:r>
            <a:r>
              <a:rPr lang="en-US" sz="1200" b="0" i="0" u="none" strike="noStrike" cap="none" dirty="0">
                <a:solidFill>
                  <a:schemeClr val="dk1"/>
                </a:solidFill>
                <a:effectLst/>
                <a:latin typeface="Calibri"/>
                <a:ea typeface="Calibri"/>
                <a:cs typeface="Calibri"/>
                <a:sym typeface="Calibri"/>
              </a:rPr>
              <a:t>agricultura (riego o procesamiento posterior a la cosecha).</a:t>
            </a:r>
            <a:endParaRPr lang="en-US"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cs typeface="Calibri"/>
              <a:sym typeface="Calibri"/>
            </a:endParaRPr>
          </a:p>
          <a:p>
            <a:pPr marL="0" indent="0">
              <a:defRPr/>
            </a:pPr>
            <a:r>
              <a:rPr lang="en-US" dirty="0"/>
              <a:t>En resumen, </a:t>
            </a:r>
            <a:r>
              <a:rPr lang="en-US" baseline="0" dirty="0"/>
              <a:t>para la adquisición de datos </a:t>
            </a:r>
            <a:r>
              <a:rPr lang="en-US" dirty="0"/>
              <a:t>utilizamos entre 15 y 20 conjuntos de datos geoespaciales y otras 150 variables de entrada </a:t>
            </a:r>
            <a:r>
              <a:rPr lang="en-US" baseline="0" dirty="0"/>
              <a:t>que hemos descrito en esta mini conferencia</a:t>
            </a:r>
            <a:r>
              <a:rPr lang="en-US" dirty="0"/>
              <a:t>. </a:t>
            </a:r>
            <a:endParaRPr lang="en-GB" dirty="0"/>
          </a:p>
          <a:p>
            <a:pPr marL="0" lvl="0" indent="0" algn="l" rtl="0">
              <a:spcBef>
                <a:spcPts val="0"/>
              </a:spcBef>
              <a:spcAft>
                <a:spcPts val="0"/>
              </a:spcAft>
              <a:buNone/>
            </a:pPr>
            <a:endParaRPr dirty="0"/>
          </a:p>
        </p:txBody>
      </p:sp>
      <p:sp>
        <p:nvSpPr>
          <p:cNvPr id="284" name="Google Shape;28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extLst>
      <p:ext uri="{BB962C8B-B14F-4D97-AF65-F5344CB8AC3E}">
        <p14:creationId xmlns:p14="http://schemas.microsoft.com/office/powerpoint/2010/main" val="249548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Ahora vamos a analizar la preparación, el procesamiento y la calibración de los datos. </a:t>
            </a:r>
          </a:p>
          <a:p>
            <a:pPr marL="0" indent="0"/>
            <a:r>
              <a:rPr lang="en-US" dirty="0"/>
              <a:t>En el cuarto paso empezamos a utilizar todos los datos geoespaciales que hemos extraído y los datos no geoespaciales para calibrar el modelo para el año inicial. Uno de los pasos clave aquí es que calibramos la población para saber qué asentamientos son urbanos y rurales. El método utilizado para ello consiste en definir un asentamiento urbano en función de </a:t>
            </a:r>
            <a:r>
              <a:rPr lang="en-US" baseline="0" dirty="0"/>
              <a:t>determinados criterios</a:t>
            </a:r>
            <a:r>
              <a:rPr lang="en-US" dirty="0"/>
              <a:t>, </a:t>
            </a:r>
            <a:r>
              <a:rPr lang="en-US" baseline="0" dirty="0"/>
              <a:t>como </a:t>
            </a:r>
            <a:r>
              <a:rPr lang="en-US" dirty="0"/>
              <a:t>un asentamiento con al menos 50, 100 personas o 5.000 personas, o un determinado tamaño de asentamiento y cercano a la red de carreteras existente. Estos </a:t>
            </a:r>
            <a:r>
              <a:rPr lang="en-US" baseline="0" dirty="0"/>
              <a:t>criterios suelen variar </a:t>
            </a:r>
            <a:r>
              <a:rPr lang="en-US" dirty="0"/>
              <a:t>de un país a otro, por lo que no existe una definición universal de asentamiento urbano frente a rural. La forma en que el modelo OnSSET funciona por defecto es que clasifica los asentamientos más densamente poblados y de mayor tamaño como urbanos para que coincidan con las estadísticas nacionales. Si sus datos dicen que el 20% de la población es urbana en el año de inicio, </a:t>
            </a:r>
            <a:r>
              <a:rPr lang="en-US" baseline="0" dirty="0"/>
              <a:t>el modelo </a:t>
            </a:r>
            <a:r>
              <a:rPr lang="en-US" dirty="0"/>
              <a:t>tomará los asentamientos </a:t>
            </a:r>
            <a:r>
              <a:rPr lang="en-US" baseline="0" dirty="0"/>
              <a:t>con </a:t>
            </a:r>
            <a:r>
              <a:rPr lang="en-US" dirty="0"/>
              <a:t>mayor población y los clasificará como urbanos y el resto como rurales. </a:t>
            </a:r>
          </a:p>
        </p:txBody>
      </p:sp>
      <p:sp>
        <p:nvSpPr>
          <p:cNvPr id="305" name="Google Shape;3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995169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14</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3131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A continuación, tenemos que identificar qué asentamientos tienen ya acceso a la electricidad y cuáles no. Esto sienta las bases de nuestro análisis, de modo que podamos entender dónde hay acceso a la electricidad hoy y dónde tenemos que ampliar la tecnología para proporcionar acceso a la electricidad en el futuro. En el mejor de los casos, se habría realizado una cartografía que identificara exactamente dónde están las redes de distribución, dónde están las minirredes existentes y dónde se han desplegado las tecnologías autónomas. Normalmente no tenemos acceso a toda esta información. En su lugar, intentamos calibrar el modelo para que refleje el año de inicio basándonos en los datos geoespaciales que recogimos.</a:t>
            </a:r>
          </a:p>
          <a:p>
            <a:pPr marL="0" lvl="0" indent="0" algn="l" rtl="0">
              <a:spcBef>
                <a:spcPts val="0"/>
              </a:spcBef>
              <a:spcAft>
                <a:spcPts val="0"/>
              </a:spcAft>
              <a:buNone/>
            </a:pPr>
            <a:endParaRPr lang="en-US" dirty="0"/>
          </a:p>
          <a:p>
            <a:pPr marL="0" indent="0"/>
            <a:r>
              <a:rPr lang="en-US" dirty="0"/>
              <a:t>Utilizamos tres conjuntos de datos diferentes: conjunto de datos de población, luces nocturnas e infraestructura eléctrica. En la imagen de la izquierda </a:t>
            </a:r>
            <a:r>
              <a:rPr lang="en-US" baseline="0" dirty="0"/>
              <a:t>se puede ver la luz </a:t>
            </a:r>
            <a:r>
              <a:rPr lang="en-US" dirty="0"/>
              <a:t>nocturna, que </a:t>
            </a:r>
            <a:r>
              <a:rPr lang="en-US" baseline="0" dirty="0"/>
              <a:t>es una imagen de </a:t>
            </a:r>
            <a:r>
              <a:rPr lang="en-US" dirty="0"/>
              <a:t>satélite </a:t>
            </a:r>
            <a:r>
              <a:rPr lang="en-US" baseline="0" dirty="0"/>
              <a:t>capturada </a:t>
            </a:r>
            <a:r>
              <a:rPr lang="en-US" dirty="0"/>
              <a:t>durante la noche que detecta dónde hay luz.  Si hay luz, esto suele indicar el uso de la electricidad. Combinamos los datos de población con los de las luces nocturnas y también con los de la infraestructura eléctrica existente (imagen de la derecha). Dependiendo </a:t>
            </a:r>
            <a:r>
              <a:rPr lang="en-US" baseline="0" dirty="0"/>
              <a:t>del nivel de detalle que tengamos (alta tensión, media tensión, transformadores) suponemos que la </a:t>
            </a:r>
            <a:r>
              <a:rPr lang="en-US" dirty="0"/>
              <a:t>gente tiene acceso a la electricidad si se encuentra a </a:t>
            </a:r>
            <a:r>
              <a:rPr lang="en-US" baseline="0" dirty="0"/>
              <a:t>una </a:t>
            </a:r>
            <a:r>
              <a:rPr lang="en-US" dirty="0"/>
              <a:t>determinada distancia de la infraestructura eléctrica.</a:t>
            </a:r>
          </a:p>
          <a:p>
            <a:pPr marL="0" indent="0"/>
            <a:r>
              <a:rPr lang="en-GB" dirty="0"/>
              <a:t>Una vez que se </a:t>
            </a:r>
            <a:r>
              <a:rPr lang="en-GB" sz="1200" b="0" i="0" u="none" strike="noStrike" cap="none" dirty="0">
                <a:solidFill>
                  <a:schemeClr val="dk1"/>
                </a:solidFill>
                <a:effectLst/>
                <a:latin typeface="Calibri"/>
                <a:ea typeface="Calibri"/>
                <a:cs typeface="Calibri"/>
                <a:sym typeface="Calibri"/>
              </a:rPr>
              <a:t>ha introducido en el modelo </a:t>
            </a:r>
            <a:r>
              <a:rPr lang="en-GB" dirty="0"/>
              <a:t>la tasa de electrificación </a:t>
            </a:r>
            <a:r>
              <a:rPr lang="en-GB" sz="1200" b="0" i="0" u="none" strike="noStrike" cap="none" dirty="0">
                <a:solidFill>
                  <a:schemeClr val="dk1"/>
                </a:solidFill>
                <a:effectLst/>
                <a:latin typeface="Calibri"/>
                <a:ea typeface="Calibri"/>
                <a:cs typeface="Calibri"/>
                <a:sym typeface="Calibri"/>
              </a:rPr>
              <a:t>actual</a:t>
            </a:r>
            <a:r>
              <a:rPr lang="en-GB" dirty="0"/>
              <a:t>, el </a:t>
            </a:r>
            <a:r>
              <a:rPr lang="en-GB" sz="1200" b="0" i="0" u="none" strike="noStrike" cap="none" dirty="0">
                <a:solidFill>
                  <a:schemeClr val="dk1"/>
                </a:solidFill>
                <a:effectLst/>
                <a:latin typeface="Calibri"/>
                <a:ea typeface="Calibri"/>
                <a:cs typeface="Calibri"/>
                <a:sym typeface="Calibri"/>
              </a:rPr>
              <a:t>modelo intenta de forma iterativa igualar la tasa de electrificación actual ajustando estos umbrales </a:t>
            </a:r>
            <a:r>
              <a:rPr lang="en-GB" sz="1200" b="0" i="0" u="none" strike="noStrike" cap="none" baseline="0" dirty="0">
                <a:solidFill>
                  <a:schemeClr val="dk1"/>
                </a:solidFill>
                <a:effectLst/>
                <a:latin typeface="Calibri"/>
                <a:ea typeface="Calibri"/>
                <a:cs typeface="Calibri"/>
                <a:sym typeface="Calibri"/>
              </a:rPr>
              <a:t>(distancia a la infraestructura eléctrica, densidad de población y luz </a:t>
            </a:r>
            <a:r>
              <a:rPr lang="en-GB" dirty="0"/>
              <a:t>nocturna).</a:t>
            </a:r>
            <a:endParaRPr dirty="0"/>
          </a:p>
        </p:txBody>
      </p:sp>
      <p:sp>
        <p:nvSpPr>
          <p:cNvPr id="305" name="Google Shape;3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extLst>
      <p:ext uri="{BB962C8B-B14F-4D97-AF65-F5344CB8AC3E}">
        <p14:creationId xmlns:p14="http://schemas.microsoft.com/office/powerpoint/2010/main" val="3690252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Cuando hayamos calibrado el modelo para que refleje con exactitud las condiciones del </a:t>
            </a:r>
            <a:r>
              <a:rPr lang="en-GB" sz="1200" b="0" i="0" u="none" strike="noStrike" cap="none" baseline="0" dirty="0">
                <a:solidFill>
                  <a:schemeClr val="dk1"/>
                </a:solidFill>
                <a:effectLst/>
                <a:latin typeface="Calibri"/>
                <a:ea typeface="Calibri"/>
                <a:cs typeface="Calibri"/>
                <a:sym typeface="Calibri"/>
              </a:rPr>
              <a:t>año </a:t>
            </a:r>
            <a:r>
              <a:rPr lang="en-GB" sz="1200" b="0" i="0" u="none" strike="noStrike" cap="none" dirty="0">
                <a:solidFill>
                  <a:schemeClr val="dk1"/>
                </a:solidFill>
                <a:effectLst/>
                <a:latin typeface="Calibri"/>
                <a:ea typeface="Calibri"/>
                <a:cs typeface="Calibri"/>
                <a:sym typeface="Calibri"/>
              </a:rPr>
              <a:t>inicial y hayamos definido nuestros niveles de demanda, </a:t>
            </a:r>
            <a:r>
              <a:rPr lang="en-GB" dirty="0"/>
              <a:t>pasaremos </a:t>
            </a:r>
            <a:r>
              <a:rPr lang="en-GB" sz="1200" b="0" i="0" u="none" strike="noStrike" cap="none" dirty="0">
                <a:solidFill>
                  <a:schemeClr val="dk1"/>
                </a:solidFill>
                <a:effectLst/>
                <a:latin typeface="Calibri"/>
                <a:ea typeface="Calibri"/>
                <a:cs typeface="Calibri"/>
                <a:sym typeface="Calibri"/>
              </a:rPr>
              <a:t>al siguiente paso</a:t>
            </a:r>
            <a:r>
              <a:rPr lang="en-GB" dirty="0"/>
              <a:t>. </a:t>
            </a:r>
            <a:endParaRPr lang="en-GB" sz="1200" b="0" i="0" u="none" strike="noStrike" cap="none" dirty="0">
              <a:solidFill>
                <a:schemeClr val="dk1"/>
              </a:solidFill>
              <a:effectLst/>
              <a:latin typeface="Calibri"/>
              <a:ea typeface="Calibri"/>
              <a:cs typeface="Calibri"/>
              <a:sym typeface="Calibri"/>
            </a:endParaRPr>
          </a:p>
          <a:p>
            <a:pPr marL="0" indent="0"/>
            <a:r>
              <a:rPr lang="en-GB" sz="1200" b="0" i="0" u="none" strike="noStrike" cap="none" dirty="0">
                <a:solidFill>
                  <a:schemeClr val="dk1"/>
                </a:solidFill>
                <a:effectLst/>
                <a:latin typeface="Calibri"/>
                <a:ea typeface="Calibri"/>
                <a:cs typeface="Calibri"/>
                <a:sym typeface="Calibri"/>
              </a:rPr>
              <a:t>Ahora queremos calcular los costes de la tecnología para encontrar las soluciones </a:t>
            </a:r>
            <a:r>
              <a:rPr lang="en-GB" dirty="0"/>
              <a:t>menos costosas</a:t>
            </a:r>
            <a:r>
              <a:rPr lang="en-GB" sz="1200" b="0" i="0" u="none" strike="noStrike" cap="none" dirty="0">
                <a:solidFill>
                  <a:schemeClr val="dk1"/>
                </a:solidFill>
                <a:effectLst/>
                <a:latin typeface="Calibri"/>
                <a:ea typeface="Calibri"/>
                <a:cs typeface="Calibri"/>
                <a:sym typeface="Calibri"/>
              </a:rPr>
              <a:t>. Empezamos comparando todas las tecnologías que se consideran en el estudio. Esto incluye la fotovoltaica y el diésel </a:t>
            </a:r>
            <a:r>
              <a:rPr lang="en-GB" dirty="0"/>
              <a:t>autónomos, así como </a:t>
            </a:r>
            <a:r>
              <a:rPr lang="en-GB" sz="1200" b="0" i="0" u="none" strike="noStrike" cap="none" baseline="0" dirty="0">
                <a:solidFill>
                  <a:schemeClr val="dk1"/>
                </a:solidFill>
                <a:effectLst/>
                <a:latin typeface="Calibri"/>
                <a:ea typeface="Calibri"/>
                <a:cs typeface="Calibri"/>
                <a:sym typeface="Calibri"/>
              </a:rPr>
              <a:t>las tecnologías de </a:t>
            </a:r>
            <a:r>
              <a:rPr lang="en-GB" sz="1200" b="0" i="0" u="none" strike="noStrike" cap="none" dirty="0">
                <a:solidFill>
                  <a:schemeClr val="dk1"/>
                </a:solidFill>
                <a:effectLst/>
                <a:latin typeface="Calibri"/>
                <a:ea typeface="Calibri"/>
                <a:cs typeface="Calibri"/>
                <a:sym typeface="Calibri"/>
              </a:rPr>
              <a:t>minirredes </a:t>
            </a:r>
            <a:r>
              <a:rPr lang="en-GB" sz="1200" b="0" i="0" u="none" strike="noStrike" cap="none" baseline="0" dirty="0">
                <a:solidFill>
                  <a:schemeClr val="dk1"/>
                </a:solidFill>
                <a:effectLst/>
                <a:latin typeface="Calibri"/>
                <a:ea typeface="Calibri"/>
                <a:cs typeface="Calibri"/>
                <a:sym typeface="Calibri"/>
              </a:rPr>
              <a:t>alimentadas por </a:t>
            </a:r>
            <a:r>
              <a:rPr lang="en-GB" sz="1200" b="0" i="0" u="none" strike="noStrike" cap="none" dirty="0">
                <a:solidFill>
                  <a:schemeClr val="dk1"/>
                </a:solidFill>
                <a:effectLst/>
                <a:latin typeface="Calibri"/>
                <a:ea typeface="Calibri"/>
                <a:cs typeface="Calibri"/>
                <a:sym typeface="Calibri"/>
              </a:rPr>
              <a:t>diferentes recursos energéticos</a:t>
            </a:r>
            <a:r>
              <a:rPr lang="en-GB" dirty="0"/>
              <a:t>. </a:t>
            </a:r>
            <a:endParaRPr lang="en-GB"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dirty="0"/>
          </a:p>
        </p:txBody>
      </p:sp>
      <p:sp>
        <p:nvSpPr>
          <p:cNvPr id="317" name="Google Shape;31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extLst>
      <p:ext uri="{BB962C8B-B14F-4D97-AF65-F5344CB8AC3E}">
        <p14:creationId xmlns:p14="http://schemas.microsoft.com/office/powerpoint/2010/main" val="2530695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r>
              <a:rPr lang="en-GB" sz="1400" b="0" i="0" u="none" strike="noStrike" cap="none" dirty="0">
                <a:solidFill>
                  <a:schemeClr val="dk1"/>
                </a:solidFill>
                <a:effectLst/>
                <a:latin typeface="Calibri"/>
                <a:ea typeface="Calibri"/>
                <a:cs typeface="Calibri"/>
                <a:sym typeface="Calibri"/>
              </a:rPr>
              <a:t>La forma de comparar tecnologías es utilizando el coste nivelado de generación de electricidad (</a:t>
            </a:r>
            <a:r>
              <a:rPr lang="en-GB" sz="1400" dirty="0"/>
              <a:t>o L.C.O.E</a:t>
            </a:r>
            <a:r>
              <a:rPr lang="en-GB" sz="1400" b="0" i="0" u="none" strike="noStrike" cap="none" dirty="0">
                <a:solidFill>
                  <a:schemeClr val="dk1"/>
                </a:solidFill>
                <a:effectLst/>
                <a:latin typeface="Calibri"/>
                <a:ea typeface="Calibri"/>
                <a:cs typeface="Calibri"/>
                <a:sym typeface="Calibri"/>
              </a:rPr>
              <a:t>). El L.C.O.E </a:t>
            </a:r>
            <a:r>
              <a:rPr lang="en-GB" sz="1400" dirty="0"/>
              <a:t>identifica el coste de la electricidad que </a:t>
            </a:r>
            <a:r>
              <a:rPr lang="en-GB" sz="1400" i="0" u="none" strike="noStrike" cap="none" dirty="0">
                <a:solidFill>
                  <a:schemeClr val="dk1"/>
                </a:solidFill>
                <a:effectLst/>
                <a:latin typeface="Calibri"/>
                <a:ea typeface="Calibri"/>
                <a:cs typeface="Calibri"/>
                <a:sym typeface="Calibri"/>
              </a:rPr>
              <a:t>cada sistema debe vender para no tener pérdidas monetarias. </a:t>
            </a:r>
            <a:r>
              <a:rPr lang="en-GB" sz="1400" b="0" i="0" u="none" strike="noStrike" cap="none" dirty="0">
                <a:solidFill>
                  <a:schemeClr val="dk1"/>
                </a:solidFill>
                <a:effectLst/>
                <a:latin typeface="Calibri"/>
                <a:ea typeface="Calibri"/>
                <a:cs typeface="Calibri"/>
                <a:sym typeface="Calibri"/>
              </a:rPr>
              <a:t>El L</a:t>
            </a:r>
            <a:r>
              <a:rPr lang="en-GB" sz="1400" dirty="0"/>
              <a:t>.C.O.E. tiene </a:t>
            </a:r>
            <a:r>
              <a:rPr lang="en-GB" sz="1400" b="0" i="0" u="none" strike="noStrike" cap="none" dirty="0">
                <a:solidFill>
                  <a:schemeClr val="dk1"/>
                </a:solidFill>
                <a:effectLst/>
                <a:latin typeface="Calibri"/>
                <a:ea typeface="Calibri"/>
                <a:cs typeface="Calibri"/>
                <a:sym typeface="Calibri"/>
              </a:rPr>
              <a:t>en cuenta los costes de inversión </a:t>
            </a:r>
            <a:r>
              <a:rPr lang="en-GB" sz="1400" dirty="0"/>
              <a:t>necesarios para </a:t>
            </a:r>
            <a:r>
              <a:rPr lang="en-GB" sz="1400" b="0" i="0" u="none" strike="noStrike" cap="none" dirty="0">
                <a:solidFill>
                  <a:schemeClr val="dk1"/>
                </a:solidFill>
                <a:effectLst/>
                <a:latin typeface="Calibri"/>
                <a:ea typeface="Calibri"/>
                <a:cs typeface="Calibri"/>
                <a:sym typeface="Calibri"/>
              </a:rPr>
              <a:t>comprar e instalar un sistema, </a:t>
            </a:r>
            <a:r>
              <a:rPr lang="en-GB" sz="1400" dirty="0"/>
              <a:t>así como </a:t>
            </a:r>
            <a:r>
              <a:rPr lang="en-GB" sz="1400" b="0" i="0" u="none" strike="noStrike" cap="none" baseline="0" dirty="0">
                <a:solidFill>
                  <a:schemeClr val="dk1"/>
                </a:solidFill>
                <a:effectLst/>
                <a:latin typeface="Calibri"/>
                <a:ea typeface="Calibri"/>
                <a:cs typeface="Calibri"/>
                <a:sym typeface="Calibri"/>
              </a:rPr>
              <a:t>los </a:t>
            </a:r>
            <a:r>
              <a:rPr lang="en-GB" sz="1400" b="0" i="0" u="none" strike="noStrike" cap="none" dirty="0">
                <a:solidFill>
                  <a:schemeClr val="dk1"/>
                </a:solidFill>
                <a:effectLst/>
                <a:latin typeface="Calibri"/>
                <a:ea typeface="Calibri"/>
                <a:cs typeface="Calibri"/>
                <a:sym typeface="Calibri"/>
              </a:rPr>
              <a:t>costes de funcionamiento y mantenimiento de cada año para que el sistema siga funcionando de forma eficiente. También incluye los costes de combustible en caso de que haya que comprarlo para producir la electricidad. El coste </a:t>
            </a:r>
            <a:r>
              <a:rPr lang="en-GB" sz="1400" dirty="0"/>
              <a:t>se </a:t>
            </a:r>
            <a:r>
              <a:rPr lang="en-GB" sz="1400" b="0" i="0" u="none" strike="noStrike" cap="none" dirty="0">
                <a:solidFill>
                  <a:schemeClr val="dk1"/>
                </a:solidFill>
                <a:effectLst/>
                <a:latin typeface="Calibri"/>
                <a:ea typeface="Calibri"/>
                <a:cs typeface="Calibri"/>
                <a:sym typeface="Calibri"/>
              </a:rPr>
              <a:t>divide por la cantidad de electricidad generada por el sistema. Sumando todos estos costes y dividiéndolos por la electricidad generada, </a:t>
            </a:r>
            <a:r>
              <a:rPr lang="en-GB" sz="1400" b="0" i="0" u="none" strike="noStrike" cap="none" baseline="0" dirty="0">
                <a:solidFill>
                  <a:schemeClr val="dk1"/>
                </a:solidFill>
                <a:effectLst/>
                <a:latin typeface="Calibri"/>
                <a:ea typeface="Calibri"/>
                <a:cs typeface="Calibri"/>
                <a:sym typeface="Calibri"/>
              </a:rPr>
              <a:t>teniendo en cuenta la </a:t>
            </a:r>
            <a:r>
              <a:rPr lang="en-GB" sz="1400" b="0" i="0" u="none" strike="noStrike" cap="none" dirty="0">
                <a:solidFill>
                  <a:schemeClr val="dk1"/>
                </a:solidFill>
                <a:effectLst/>
                <a:latin typeface="Calibri"/>
                <a:ea typeface="Calibri"/>
                <a:cs typeface="Calibri"/>
                <a:sym typeface="Calibri"/>
              </a:rPr>
              <a:t>tasa de </a:t>
            </a:r>
            <a:r>
              <a:rPr lang="en-GB" sz="1400" b="0" i="0" u="none" strike="noStrike" cap="none" baseline="0" dirty="0">
                <a:solidFill>
                  <a:schemeClr val="dk1"/>
                </a:solidFill>
                <a:effectLst/>
                <a:latin typeface="Calibri"/>
                <a:ea typeface="Calibri"/>
                <a:cs typeface="Calibri"/>
                <a:sym typeface="Calibri"/>
              </a:rPr>
              <a:t>descuento </a:t>
            </a:r>
            <a:r>
              <a:rPr lang="en-GB" sz="1400" b="0" i="0" u="none" strike="noStrike" cap="none" dirty="0">
                <a:solidFill>
                  <a:schemeClr val="dk1"/>
                </a:solidFill>
                <a:effectLst/>
                <a:latin typeface="Calibri"/>
                <a:ea typeface="Calibri"/>
                <a:cs typeface="Calibri"/>
                <a:sym typeface="Calibri"/>
              </a:rPr>
              <a:t>y la </a:t>
            </a:r>
            <a:r>
              <a:rPr lang="en-GB" sz="1400" dirty="0"/>
              <a:t>vida útil del sistema</a:t>
            </a:r>
            <a:r>
              <a:rPr lang="en-GB" sz="1400" b="0" i="0" u="none" strike="noStrike" cap="none" dirty="0">
                <a:solidFill>
                  <a:schemeClr val="dk1"/>
                </a:solidFill>
                <a:effectLst/>
                <a:latin typeface="Calibri"/>
                <a:ea typeface="Calibri"/>
                <a:cs typeface="Calibri"/>
                <a:sym typeface="Calibri"/>
              </a:rPr>
              <a:t>, obtenemos un coste en dólares por </a:t>
            </a:r>
            <a:r>
              <a:rPr lang="en-GB" sz="1400" dirty="0"/>
              <a:t>kilovatio hora </a:t>
            </a:r>
            <a:r>
              <a:rPr lang="en-GB" sz="1400" b="0" i="0" u="none" strike="noStrike" cap="none" dirty="0">
                <a:solidFill>
                  <a:schemeClr val="dk1"/>
                </a:solidFill>
                <a:effectLst/>
                <a:latin typeface="Calibri"/>
                <a:ea typeface="Calibri"/>
                <a:cs typeface="Calibri"/>
                <a:sym typeface="Calibri"/>
              </a:rPr>
              <a:t>de electricidad generada para que el sistema alcance el punto de equilibrio. </a:t>
            </a:r>
            <a:r>
              <a:rPr lang="en-GB" dirty="0"/>
              <a:t>La diapositiva muestra este cálculo en forma de fórmula.</a:t>
            </a:r>
            <a:endParaRPr lang="en-GB" sz="1400" b="0" i="0" u="none" strike="noStrike" cap="none" dirty="0">
              <a:solidFill>
                <a:schemeClr val="dk1"/>
              </a:solidFill>
              <a:effectLst/>
              <a:latin typeface="Calibri"/>
              <a:ea typeface="Calibri"/>
              <a:cs typeface="Calibri"/>
              <a:sym typeface="Calibri"/>
            </a:endParaRPr>
          </a:p>
          <a:p>
            <a:endParaRPr lang="en-GB" sz="1400" b="0" i="0" u="none" strike="noStrike" cap="none" dirty="0">
              <a:solidFill>
                <a:schemeClr val="dk1"/>
              </a:solidFill>
              <a:effectLst/>
              <a:latin typeface="Calibri"/>
              <a:ea typeface="Calibri"/>
              <a:cs typeface="Calibri"/>
              <a:sym typeface="Calibri"/>
            </a:endParaRPr>
          </a:p>
          <a:p>
            <a:r>
              <a:rPr lang="en-GB" sz="1400" dirty="0"/>
              <a:t>El L.C.O.E </a:t>
            </a:r>
            <a:r>
              <a:rPr lang="en-GB" sz="1400" b="0" i="0" u="none" strike="noStrike" cap="none" dirty="0">
                <a:solidFill>
                  <a:schemeClr val="dk1"/>
                </a:solidFill>
                <a:effectLst/>
                <a:latin typeface="Calibri"/>
                <a:ea typeface="Calibri"/>
                <a:cs typeface="Calibri"/>
                <a:sym typeface="Calibri"/>
              </a:rPr>
              <a:t>es una buena forma de comparar tecnologías que tienen estructuras de costes diferentes. </a:t>
            </a:r>
            <a:r>
              <a:rPr lang="en-GB" sz="1200" b="0" i="0" u="none" strike="noStrike" cap="none" dirty="0">
                <a:solidFill>
                  <a:schemeClr val="dk1"/>
                </a:solidFill>
                <a:effectLst/>
                <a:latin typeface="Calibri"/>
                <a:ea typeface="Calibri"/>
                <a:cs typeface="Calibri"/>
                <a:sym typeface="Calibri"/>
              </a:rPr>
              <a:t>Una tecnología puede tener un coste de inversión elevado pero unos costes más bajos durante los años siguientes, mientras que </a:t>
            </a:r>
            <a:r>
              <a:rPr lang="en-GB" dirty="0"/>
              <a:t>otra </a:t>
            </a:r>
            <a:r>
              <a:rPr lang="en-GB" sz="1200" b="0" i="0" u="none" strike="noStrike" cap="none" baseline="0" dirty="0">
                <a:solidFill>
                  <a:schemeClr val="dk1"/>
                </a:solidFill>
                <a:effectLst/>
                <a:latin typeface="Calibri"/>
                <a:ea typeface="Calibri"/>
                <a:cs typeface="Calibri"/>
                <a:sym typeface="Calibri"/>
              </a:rPr>
              <a:t>tecnología </a:t>
            </a:r>
            <a:r>
              <a:rPr lang="en-GB" sz="1200" b="0" i="0" u="none" strike="noStrike" cap="none" dirty="0">
                <a:solidFill>
                  <a:schemeClr val="dk1"/>
                </a:solidFill>
                <a:effectLst/>
                <a:latin typeface="Calibri"/>
                <a:ea typeface="Calibri"/>
                <a:cs typeface="Calibri"/>
                <a:sym typeface="Calibri"/>
              </a:rPr>
              <a:t>puede tener un coste de </a:t>
            </a:r>
            <a:r>
              <a:rPr lang="en-GB" dirty="0"/>
              <a:t>inversión más bajo </a:t>
            </a:r>
            <a:r>
              <a:rPr lang="en-GB" sz="1200" b="0" i="0" u="none" strike="noStrike" cap="none" dirty="0">
                <a:solidFill>
                  <a:schemeClr val="dk1"/>
                </a:solidFill>
                <a:effectLst/>
                <a:latin typeface="Calibri"/>
                <a:ea typeface="Calibri"/>
                <a:cs typeface="Calibri"/>
                <a:sym typeface="Calibri"/>
              </a:rPr>
              <a:t>pero unos costes de funcionamiento más altos durante </a:t>
            </a:r>
            <a:r>
              <a:rPr lang="en-GB" sz="1200" b="0" i="0" u="none" strike="noStrike" cap="none" baseline="0" dirty="0">
                <a:solidFill>
                  <a:schemeClr val="dk1"/>
                </a:solidFill>
                <a:effectLst/>
                <a:latin typeface="Calibri"/>
                <a:ea typeface="Calibri"/>
                <a:cs typeface="Calibri"/>
                <a:sym typeface="Calibri"/>
              </a:rPr>
              <a:t>su </a:t>
            </a:r>
            <a:r>
              <a:rPr lang="en-GB" dirty="0"/>
              <a:t>vida útil</a:t>
            </a:r>
            <a:r>
              <a:rPr lang="en-GB" sz="1200" b="0" i="0" u="none" strike="noStrike" cap="none" dirty="0">
                <a:solidFill>
                  <a:schemeClr val="dk1"/>
                </a:solidFill>
                <a:effectLst/>
                <a:latin typeface="Calibri"/>
                <a:ea typeface="Calibri"/>
                <a:cs typeface="Calibri"/>
                <a:sym typeface="Calibri"/>
              </a:rPr>
              <a:t>. Con el </a:t>
            </a:r>
            <a:r>
              <a:rPr lang="en-GB" dirty="0"/>
              <a:t>L.C.O.E. </a:t>
            </a:r>
            <a:r>
              <a:rPr lang="en-GB" sz="1200" b="0" i="0" u="none" strike="noStrike" cap="none" baseline="0" dirty="0">
                <a:solidFill>
                  <a:schemeClr val="dk1"/>
                </a:solidFill>
                <a:effectLst/>
                <a:latin typeface="Calibri"/>
                <a:ea typeface="Calibri"/>
                <a:cs typeface="Calibri"/>
                <a:sym typeface="Calibri"/>
              </a:rPr>
              <a:t>podemos </a:t>
            </a:r>
            <a:r>
              <a:rPr lang="en-GB" sz="1200" b="0" i="0" u="none" strike="noStrike" cap="none" dirty="0">
                <a:solidFill>
                  <a:schemeClr val="dk1"/>
                </a:solidFill>
                <a:effectLst/>
                <a:latin typeface="Calibri"/>
                <a:ea typeface="Calibri"/>
                <a:cs typeface="Calibri"/>
                <a:sym typeface="Calibri"/>
              </a:rPr>
              <a:t>comparar diferentes tecnologías e identificar la que tiene el menor coste.</a:t>
            </a:r>
            <a:endParaRPr sz="1400" dirty="0"/>
          </a:p>
        </p:txBody>
      </p:sp>
      <p:sp>
        <p:nvSpPr>
          <p:cNvPr id="424" name="Google Shape;424;p28: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sv-SE"/>
              <a:t>17</a:t>
            </a:fld>
            <a:endParaRPr dirty="0"/>
          </a:p>
        </p:txBody>
      </p:sp>
    </p:spTree>
    <p:extLst>
      <p:ext uri="{BB962C8B-B14F-4D97-AF65-F5344CB8AC3E}">
        <p14:creationId xmlns:p14="http://schemas.microsoft.com/office/powerpoint/2010/main" val="3162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Aquí tenemos un ejemplo que contempla los sistemas </a:t>
            </a:r>
            <a:r>
              <a:rPr lang="en-GB" dirty="0"/>
              <a:t>autónomos</a:t>
            </a:r>
            <a:r>
              <a:rPr lang="en-GB" sz="1200" b="0" i="0" u="none" strike="noStrike" cap="none" dirty="0">
                <a:solidFill>
                  <a:schemeClr val="dk1"/>
                </a:solidFill>
                <a:effectLst/>
                <a:latin typeface="Calibri"/>
                <a:ea typeface="Calibri"/>
                <a:cs typeface="Calibri"/>
                <a:sym typeface="Calibri"/>
              </a:rPr>
              <a:t>. Esto significa que cada cliente utilizará su propio sistema. Si tenemos un pequeño pueblo en el que estamos estudiando el coste del suministro de electricidad mediante sistemas solares domésticos</a:t>
            </a:r>
            <a:r>
              <a:rPr lang="en-GB" dirty="0"/>
              <a:t>, tenemos que </a:t>
            </a:r>
            <a:r>
              <a:rPr lang="en-GB" sz="1200" b="0" i="0" u="none" strike="noStrike" cap="none" dirty="0">
                <a:solidFill>
                  <a:schemeClr val="dk1"/>
                </a:solidFill>
                <a:effectLst/>
                <a:latin typeface="Calibri"/>
                <a:ea typeface="Calibri"/>
                <a:cs typeface="Calibri"/>
                <a:sym typeface="Calibri"/>
              </a:rPr>
              <a:t>averiguar qué tipo de sistema solar se necesita para satisfacer la demanda en el hogar</a:t>
            </a:r>
            <a:r>
              <a:rPr lang="en-GB" dirty="0"/>
              <a:t>, </a:t>
            </a:r>
            <a:r>
              <a:rPr lang="en-GB" sz="1200" b="0" i="0" u="none" strike="noStrike" cap="none" dirty="0">
                <a:solidFill>
                  <a:schemeClr val="dk1"/>
                </a:solidFill>
                <a:effectLst/>
                <a:latin typeface="Calibri"/>
                <a:ea typeface="Calibri"/>
                <a:cs typeface="Calibri"/>
                <a:sym typeface="Calibri"/>
              </a:rPr>
              <a:t>y cuántos hogares hay en el pueblo. El coste del sistema será simplemente el de los sistemas solares domésticos para cada uno de los </a:t>
            </a:r>
            <a:r>
              <a:rPr lang="en-GB" dirty="0"/>
              <a:t>hogares</a:t>
            </a:r>
            <a:r>
              <a:rPr lang="en-GB" sz="1200" b="0" i="0" u="none" strike="noStrike" cap="none" dirty="0">
                <a:solidFill>
                  <a:schemeClr val="dk1"/>
                </a:solidFill>
                <a:effectLst/>
                <a:latin typeface="Calibri"/>
                <a:ea typeface="Calibri"/>
                <a:cs typeface="Calibri"/>
                <a:sym typeface="Calibri"/>
              </a:rPr>
              <a:t>. Por supuesto, si tenemos una gran demanda, necesitaremos un sistema solar doméstico grande para cada hogar</a:t>
            </a:r>
            <a:r>
              <a:rPr lang="en-GB" dirty="0"/>
              <a:t>. Si la demanda es </a:t>
            </a:r>
            <a:r>
              <a:rPr lang="en-GB" sz="1200" b="0" i="0" u="none" strike="noStrike" cap="none" dirty="0">
                <a:solidFill>
                  <a:schemeClr val="dk1"/>
                </a:solidFill>
                <a:effectLst/>
                <a:latin typeface="Calibri"/>
                <a:ea typeface="Calibri"/>
                <a:cs typeface="Calibri"/>
                <a:sym typeface="Calibri"/>
              </a:rPr>
              <a:t>menor, podemos utilizar un sistema solar más pequeño</a:t>
            </a:r>
            <a:r>
              <a:rPr lang="en-GB" dirty="0"/>
              <a:t>.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18</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8240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Si nos fijamos en una </a:t>
            </a:r>
            <a:r>
              <a:rPr lang="en-GB" dirty="0"/>
              <a:t>minirred</a:t>
            </a:r>
            <a:r>
              <a:rPr lang="en-GB" sz="1200" b="0" i="0" u="none" strike="noStrike" cap="none" dirty="0">
                <a:solidFill>
                  <a:schemeClr val="dk1"/>
                </a:solidFill>
                <a:effectLst/>
                <a:latin typeface="Calibri"/>
                <a:ea typeface="Calibri"/>
                <a:cs typeface="Calibri"/>
                <a:sym typeface="Calibri"/>
              </a:rPr>
              <a:t>, tenemos un diseño ligeramente diferente. En lugar de suministrar paneles solares para cada hogar, instalamos un sitio de generación más grande. La minirred puede funcionar con gasóleo, energía hidráulica</a:t>
            </a:r>
            <a:r>
              <a:rPr lang="en-GB" dirty="0"/>
              <a:t>, </a:t>
            </a:r>
            <a:r>
              <a:rPr lang="en-GB" sz="1200" b="0" i="0" u="none" strike="noStrike" cap="none" dirty="0">
                <a:solidFill>
                  <a:schemeClr val="dk1"/>
                </a:solidFill>
                <a:effectLst/>
                <a:latin typeface="Calibri"/>
                <a:ea typeface="Calibri"/>
                <a:cs typeface="Calibri"/>
                <a:sym typeface="Calibri"/>
              </a:rPr>
              <a:t>energía eólica o una combinación de estas tres fuentes. Dependiendo del tamaño del pueblo, la economía de escala puede </a:t>
            </a:r>
            <a:r>
              <a:rPr lang="en-GB" sz="1200" b="0" i="0" u="none" strike="noStrike" cap="none" baseline="0" dirty="0">
                <a:solidFill>
                  <a:schemeClr val="dk1"/>
                </a:solidFill>
                <a:effectLst/>
                <a:latin typeface="Calibri"/>
                <a:ea typeface="Calibri"/>
                <a:cs typeface="Calibri"/>
                <a:sym typeface="Calibri"/>
              </a:rPr>
              <a:t>justificar la mayor inversión</a:t>
            </a:r>
            <a:r>
              <a:rPr lang="en-GB" sz="1200" b="0" i="0" u="none" strike="noStrike" cap="none" dirty="0">
                <a:solidFill>
                  <a:schemeClr val="dk1"/>
                </a:solidFill>
                <a:effectLst/>
                <a:latin typeface="Calibri"/>
                <a:ea typeface="Calibri"/>
                <a:cs typeface="Calibri"/>
                <a:sym typeface="Calibri"/>
              </a:rPr>
              <a:t>. Si instalamos recursos renovables, suelen ser intermitentes, por lo que hay que apoyarlos con baterías. Pero lo que diferencia a las minirredes de los costes </a:t>
            </a:r>
            <a:r>
              <a:rPr lang="en-GB" dirty="0"/>
              <a:t>autónomos </a:t>
            </a:r>
            <a:r>
              <a:rPr lang="en-GB" sz="1200" b="0" i="0" u="none" strike="noStrike" cap="none" dirty="0">
                <a:solidFill>
                  <a:schemeClr val="dk1"/>
                </a:solidFill>
                <a:effectLst/>
                <a:latin typeface="Calibri"/>
                <a:ea typeface="Calibri"/>
                <a:cs typeface="Calibri"/>
                <a:sym typeface="Calibri"/>
              </a:rPr>
              <a:t>es que también tenemos que construir una red de distribución. Hay que llevar la electricidad desde donde se genera hasta cada hogar. En el ejemplo autónomo, cada hogar tenía su propia generación, por lo que no era necesaria una red de distribución. Pero aquí, la fuente de generación no está directamente en el cliente, así que necesitamos una red para distribuir la electricidad a los hogares. La zona del asentamiento afecta a la demanda de red de distribución. El modelo calcula </a:t>
            </a:r>
            <a:r>
              <a:rPr lang="en-GB" dirty="0"/>
              <a:t>cuántas </a:t>
            </a:r>
            <a:r>
              <a:rPr lang="en-GB" sz="1200" b="0" i="0" u="none" strike="noStrike" cap="none" dirty="0">
                <a:solidFill>
                  <a:schemeClr val="dk1"/>
                </a:solidFill>
                <a:effectLst/>
                <a:latin typeface="Calibri"/>
                <a:ea typeface="Calibri"/>
                <a:cs typeface="Calibri"/>
                <a:sym typeface="Calibri"/>
              </a:rPr>
              <a:t>líneas de baja tensión son necesarias para conectar a todos los clientes </a:t>
            </a:r>
            <a:r>
              <a:rPr lang="en-GB" sz="1200" b="0" i="0" u="none" strike="noStrike" cap="none" baseline="0" dirty="0">
                <a:solidFill>
                  <a:schemeClr val="dk1"/>
                </a:solidFill>
                <a:effectLst/>
                <a:latin typeface="Calibri"/>
                <a:ea typeface="Calibri"/>
                <a:cs typeface="Calibri"/>
                <a:sym typeface="Calibri"/>
              </a:rPr>
              <a:t>y </a:t>
            </a:r>
            <a:r>
              <a:rPr lang="en-GB" sz="1200" b="0" i="0" u="none" strike="noStrike" cap="none" dirty="0">
                <a:solidFill>
                  <a:schemeClr val="dk1"/>
                </a:solidFill>
                <a:effectLst/>
                <a:latin typeface="Calibri"/>
                <a:ea typeface="Calibri"/>
                <a:cs typeface="Calibri"/>
                <a:sym typeface="Calibri"/>
              </a:rPr>
              <a:t>si se necesita una línea de media tensión. Además, hay un coste de conexión por hogar. </a:t>
            </a:r>
            <a:r>
              <a:rPr lang="en-GB" sz="1200" b="0" i="0" u="none" strike="noStrike" cap="none" baseline="0" dirty="0">
                <a:solidFill>
                  <a:schemeClr val="dk1"/>
                </a:solidFill>
                <a:effectLst/>
                <a:latin typeface="Calibri"/>
                <a:ea typeface="Calibri"/>
                <a:cs typeface="Calibri"/>
                <a:sym typeface="Calibri"/>
              </a:rPr>
              <a:t>Ninguno de </a:t>
            </a:r>
            <a:r>
              <a:rPr lang="en-GB" dirty="0"/>
              <a:t>estos </a:t>
            </a:r>
            <a:r>
              <a:rPr lang="en-GB" sz="1200" b="0" i="0" u="none" strike="noStrike" cap="none" baseline="0" dirty="0">
                <a:solidFill>
                  <a:schemeClr val="dk1"/>
                </a:solidFill>
                <a:effectLst/>
                <a:latin typeface="Calibri"/>
                <a:ea typeface="Calibri"/>
                <a:cs typeface="Calibri"/>
                <a:sym typeface="Calibri"/>
              </a:rPr>
              <a:t>costes adicionales de infraestructura forma </a:t>
            </a:r>
            <a:r>
              <a:rPr lang="en-GB" sz="1200" b="0" i="0" u="none" strike="noStrike" cap="none" dirty="0">
                <a:solidFill>
                  <a:schemeClr val="dk1"/>
                </a:solidFill>
                <a:effectLst/>
                <a:latin typeface="Calibri"/>
                <a:ea typeface="Calibri"/>
                <a:cs typeface="Calibri"/>
                <a:sym typeface="Calibri"/>
              </a:rPr>
              <a:t>parte de los costes </a:t>
            </a:r>
            <a:r>
              <a:rPr lang="en-GB" dirty="0"/>
              <a:t>autónomos</a:t>
            </a:r>
            <a:r>
              <a:rPr lang="en-GB" sz="1200" b="0" i="0" u="none" strike="noStrike" cap="none" dirty="0">
                <a:solidFill>
                  <a:schemeClr val="dk1"/>
                </a:solidFill>
                <a:effectLst/>
                <a:latin typeface="Calibri"/>
                <a:ea typeface="Calibri"/>
                <a:cs typeface="Calibri"/>
                <a:sym typeface="Calibri"/>
              </a:rPr>
              <a:t>.</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19</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4439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A continuación se presenta </a:t>
            </a:r>
            <a:r>
              <a:rPr lang="en-GB" sz="1200" b="0" i="0" u="none" strike="noStrike" cap="none" baseline="0" dirty="0">
                <a:solidFill>
                  <a:schemeClr val="dk1"/>
                </a:solidFill>
                <a:effectLst/>
                <a:latin typeface="Calibri"/>
                <a:ea typeface="Calibri"/>
                <a:cs typeface="Calibri"/>
                <a:sym typeface="Calibri"/>
              </a:rPr>
              <a:t>un ejemplo </a:t>
            </a:r>
            <a:r>
              <a:rPr lang="en-GB" dirty="0"/>
              <a:t>con más </a:t>
            </a:r>
            <a:r>
              <a:rPr lang="en-GB" sz="1200" b="0" i="0" u="none" strike="noStrike" cap="none" baseline="0" dirty="0">
                <a:solidFill>
                  <a:schemeClr val="dk1"/>
                </a:solidFill>
                <a:effectLst/>
                <a:latin typeface="Calibri"/>
                <a:ea typeface="Calibri"/>
                <a:cs typeface="Calibri"/>
                <a:sym typeface="Calibri"/>
              </a:rPr>
              <a:t>detalles sobre los costes. </a:t>
            </a:r>
            <a:r>
              <a:rPr lang="en-GB" sz="1200" b="0" i="0" u="none" strike="noStrike" cap="none" dirty="0">
                <a:solidFill>
                  <a:schemeClr val="dk1"/>
                </a:solidFill>
                <a:effectLst/>
                <a:latin typeface="Calibri"/>
                <a:ea typeface="Calibri"/>
                <a:cs typeface="Calibri"/>
                <a:sym typeface="Calibri"/>
              </a:rPr>
              <a:t>Para todas y cada una de las localidades del área de estudio, calculamos el coste de las diferentes tecnologías sin conexión a la red. Aquí vemos el </a:t>
            </a:r>
            <a:r>
              <a:rPr lang="en-GB" dirty="0"/>
              <a:t>L.C.O.E, </a:t>
            </a:r>
            <a:r>
              <a:rPr lang="en-GB" sz="1200" b="0" i="0" u="none" strike="noStrike" cap="none" dirty="0">
                <a:solidFill>
                  <a:schemeClr val="dk1"/>
                </a:solidFill>
                <a:effectLst/>
                <a:latin typeface="Calibri"/>
                <a:ea typeface="Calibri"/>
                <a:cs typeface="Calibri"/>
                <a:sym typeface="Calibri"/>
              </a:rPr>
              <a:t>y </a:t>
            </a:r>
            <a:r>
              <a:rPr lang="en-GB" sz="1200" b="0" i="0" u="none" strike="noStrike" cap="none" baseline="0" dirty="0">
                <a:solidFill>
                  <a:schemeClr val="dk1"/>
                </a:solidFill>
                <a:effectLst/>
                <a:latin typeface="Calibri"/>
                <a:ea typeface="Calibri"/>
                <a:cs typeface="Calibri"/>
                <a:sym typeface="Calibri"/>
              </a:rPr>
              <a:t>podemos </a:t>
            </a:r>
            <a:r>
              <a:rPr lang="en-GB" sz="1200" b="0" i="0" u="none" strike="noStrike" cap="none" dirty="0">
                <a:solidFill>
                  <a:schemeClr val="dk1"/>
                </a:solidFill>
                <a:effectLst/>
                <a:latin typeface="Calibri"/>
                <a:ea typeface="Calibri"/>
                <a:cs typeface="Calibri"/>
                <a:sym typeface="Calibri"/>
              </a:rPr>
              <a:t>ver en el asentamiento más grande de la derecha que hemos calculado diferentes costes para diferentes sistemas. Una </a:t>
            </a:r>
            <a:r>
              <a:rPr lang="en-GB" sz="1200" b="0" i="0" u="none" strike="noStrike" cap="none" baseline="0" dirty="0">
                <a:solidFill>
                  <a:schemeClr val="dk1"/>
                </a:solidFill>
                <a:effectLst/>
                <a:latin typeface="Calibri"/>
                <a:ea typeface="Calibri"/>
                <a:cs typeface="Calibri"/>
                <a:sym typeface="Calibri"/>
              </a:rPr>
              <a:t>minirred</a:t>
            </a:r>
            <a:r>
              <a:rPr lang="en-GB" sz="1200" b="0" i="0" u="none" strike="noStrike" cap="none" dirty="0">
                <a:solidFill>
                  <a:schemeClr val="dk1"/>
                </a:solidFill>
                <a:effectLst/>
                <a:latin typeface="Calibri"/>
                <a:ea typeface="Calibri"/>
                <a:cs typeface="Calibri"/>
                <a:sym typeface="Calibri"/>
              </a:rPr>
              <a:t> híbrida solar produciría a 32 céntimos/kilovatio </a:t>
            </a:r>
            <a:r>
              <a:rPr lang="en-GB" dirty="0"/>
              <a:t>hora</a:t>
            </a:r>
            <a:r>
              <a:rPr lang="en-GB" sz="1200" b="0" i="0" u="none" strike="noStrike" cap="none" baseline="0" dirty="0">
                <a:solidFill>
                  <a:schemeClr val="dk1"/>
                </a:solidFill>
                <a:effectLst/>
                <a:latin typeface="Calibri"/>
                <a:ea typeface="Calibri"/>
                <a:cs typeface="Calibri"/>
                <a:sym typeface="Calibri"/>
              </a:rPr>
              <a:t>, frente a una minirred </a:t>
            </a:r>
            <a:r>
              <a:rPr lang="en-GB" sz="1200" b="0" i="0" u="none" strike="noStrike" cap="none" dirty="0">
                <a:solidFill>
                  <a:schemeClr val="dk1"/>
                </a:solidFill>
                <a:effectLst/>
                <a:latin typeface="Calibri"/>
                <a:ea typeface="Calibri"/>
                <a:cs typeface="Calibri"/>
                <a:sym typeface="Calibri"/>
              </a:rPr>
              <a:t>híbrida eólica </a:t>
            </a:r>
            <a:r>
              <a:rPr lang="en-GB" sz="1200" b="0" i="0" u="none" strike="noStrike" cap="none" baseline="0" dirty="0">
                <a:solidFill>
                  <a:schemeClr val="dk1"/>
                </a:solidFill>
                <a:effectLst/>
                <a:latin typeface="Calibri"/>
                <a:ea typeface="Calibri"/>
                <a:cs typeface="Calibri"/>
                <a:sym typeface="Calibri"/>
              </a:rPr>
              <a:t>en </a:t>
            </a:r>
            <a:r>
              <a:rPr lang="en-GB" sz="1200" b="0" i="0" u="none" strike="noStrike" cap="none" dirty="0">
                <a:solidFill>
                  <a:schemeClr val="dk1"/>
                </a:solidFill>
                <a:effectLst/>
                <a:latin typeface="Calibri"/>
                <a:ea typeface="Calibri"/>
                <a:cs typeface="Calibri"/>
                <a:sym typeface="Calibri"/>
              </a:rPr>
              <a:t>esta ubicación, </a:t>
            </a:r>
            <a:r>
              <a:rPr lang="en-GB" dirty="0"/>
              <a:t>que </a:t>
            </a:r>
            <a:r>
              <a:rPr lang="en-GB" sz="1200" b="0" i="0" u="none" strike="noStrike" cap="none" baseline="0" dirty="0">
                <a:solidFill>
                  <a:schemeClr val="dk1"/>
                </a:solidFill>
                <a:effectLst/>
                <a:latin typeface="Calibri"/>
                <a:ea typeface="Calibri"/>
                <a:cs typeface="Calibri"/>
                <a:sym typeface="Calibri"/>
              </a:rPr>
              <a:t>sería más alta, a 60 céntimos/kilovatio </a:t>
            </a:r>
            <a:r>
              <a:rPr lang="en-GB" dirty="0"/>
              <a:t>hora</a:t>
            </a:r>
            <a:r>
              <a:rPr lang="en-GB" sz="1200" b="0" i="0" u="none" strike="noStrike" cap="none" baseline="0" dirty="0">
                <a:solidFill>
                  <a:schemeClr val="dk1"/>
                </a:solidFill>
                <a:effectLst/>
                <a:latin typeface="Calibri"/>
                <a:ea typeface="Calibri"/>
                <a:cs typeface="Calibri"/>
                <a:sym typeface="Calibri"/>
              </a:rPr>
              <a:t>. Este asentamiento está situado cerca de un río</a:t>
            </a:r>
            <a:r>
              <a:rPr lang="en-GB" sz="1200" b="0" i="0" u="none" strike="noStrike" cap="none" dirty="0">
                <a:solidFill>
                  <a:schemeClr val="dk1"/>
                </a:solidFill>
                <a:effectLst/>
                <a:latin typeface="Calibri"/>
                <a:ea typeface="Calibri"/>
                <a:cs typeface="Calibri"/>
                <a:sym typeface="Calibri"/>
              </a:rPr>
              <a:t>, lo que hace que la minirred hidroeléctrica tenga un </a:t>
            </a:r>
            <a:r>
              <a:rPr lang="en-GB" dirty="0"/>
              <a:t>L.C.O.E.</a:t>
            </a:r>
            <a:r>
              <a:rPr lang="en-GB" sz="1200" b="0" i="0" u="none" strike="noStrike" cap="none" baseline="0" dirty="0">
                <a:solidFill>
                  <a:schemeClr val="dk1"/>
                </a:solidFill>
                <a:effectLst/>
                <a:latin typeface="Calibri"/>
                <a:ea typeface="Calibri"/>
                <a:cs typeface="Calibri"/>
                <a:sym typeface="Calibri"/>
              </a:rPr>
              <a:t> bajo, de 25 céntimos por </a:t>
            </a:r>
            <a:r>
              <a:rPr lang="en-GB" dirty="0"/>
              <a:t>kilovatio hora. </a:t>
            </a:r>
            <a:endParaRPr lang="en-GB" sz="1200" b="0" i="0" u="none" strike="noStrike" cap="none" dirty="0">
              <a:solidFill>
                <a:schemeClr val="dk1"/>
              </a:solidFill>
              <a:effectLst/>
              <a:latin typeface="Calibri"/>
              <a:ea typeface="Calibri"/>
              <a:cs typeface="Calibri"/>
              <a:sym typeface="Calibri"/>
            </a:endParaRPr>
          </a:p>
          <a:p>
            <a:endParaRPr lang="en-GB" sz="1200" b="0" i="0" u="none" strike="noStrike" cap="none" dirty="0">
              <a:solidFill>
                <a:schemeClr val="dk1"/>
              </a:solidFill>
              <a:effectLst/>
              <a:latin typeface="Calibri"/>
              <a:ea typeface="Calibri"/>
              <a:cs typeface="Calibri"/>
              <a:sym typeface="Calibri"/>
            </a:endParaRPr>
          </a:p>
          <a:p>
            <a:r>
              <a:rPr lang="en-GB" sz="1200" b="0" i="0" u="none" strike="noStrike" cap="none" dirty="0">
                <a:solidFill>
                  <a:schemeClr val="dk1"/>
                </a:solidFill>
                <a:effectLst/>
                <a:latin typeface="Calibri"/>
                <a:ea typeface="Calibri"/>
                <a:cs typeface="Calibri"/>
                <a:sym typeface="Calibri"/>
              </a:rPr>
              <a:t>En cambio, si nos fijamos en el asentamiento más pequeño de la parte inferior izquierda</a:t>
            </a:r>
            <a:r>
              <a:rPr lang="en-GB" dirty="0"/>
              <a:t>, </a:t>
            </a:r>
            <a:r>
              <a:rPr lang="en-GB" sz="1200" b="0" i="0" u="none" strike="noStrike" cap="none" dirty="0">
                <a:solidFill>
                  <a:schemeClr val="dk1"/>
                </a:solidFill>
                <a:effectLst/>
                <a:latin typeface="Calibri"/>
                <a:ea typeface="Calibri"/>
                <a:cs typeface="Calibri"/>
                <a:sym typeface="Calibri"/>
              </a:rPr>
              <a:t>veremos que los costes son diferentes para las distintas tecnologías. En un asentamiento más pequeño </a:t>
            </a:r>
            <a:r>
              <a:rPr lang="en-GB" sz="1200" b="0" i="0" u="none" strike="noStrike" cap="none" baseline="0" dirty="0">
                <a:solidFill>
                  <a:schemeClr val="dk1"/>
                </a:solidFill>
                <a:effectLst/>
                <a:latin typeface="Calibri"/>
                <a:ea typeface="Calibri"/>
                <a:cs typeface="Calibri"/>
                <a:sym typeface="Calibri"/>
              </a:rPr>
              <a:t>hay </a:t>
            </a:r>
            <a:r>
              <a:rPr lang="en-GB" sz="1200" b="0" i="0" u="none" strike="noStrike" cap="none" dirty="0">
                <a:solidFill>
                  <a:schemeClr val="dk1"/>
                </a:solidFill>
                <a:effectLst/>
                <a:latin typeface="Calibri"/>
                <a:ea typeface="Calibri"/>
                <a:cs typeface="Calibri"/>
                <a:sym typeface="Calibri"/>
              </a:rPr>
              <a:t>una menor demanda debido a la menor densidad de población. Podemos ver que el cálculo </a:t>
            </a:r>
            <a:r>
              <a:rPr lang="en-GB" dirty="0"/>
              <a:t>del L.C.O.E </a:t>
            </a:r>
            <a:r>
              <a:rPr lang="en-GB" sz="1200" b="0" i="0" u="none" strike="noStrike" cap="none" dirty="0">
                <a:solidFill>
                  <a:schemeClr val="dk1"/>
                </a:solidFill>
                <a:effectLst/>
                <a:latin typeface="Calibri"/>
                <a:ea typeface="Calibri"/>
                <a:cs typeface="Calibri"/>
                <a:sym typeface="Calibri"/>
              </a:rPr>
              <a:t>muestra que todas las opciones de minirredes tienen un coste por kilovatio hora relativamente alto. Podemos ver que no hay valor para la red </a:t>
            </a:r>
            <a:r>
              <a:rPr lang="en-GB" dirty="0"/>
              <a:t>basada en la energía hidráulica </a:t>
            </a:r>
            <a:r>
              <a:rPr lang="en-GB" sz="1200" b="0" i="0" u="none" strike="noStrike" cap="none" dirty="0">
                <a:solidFill>
                  <a:schemeClr val="dk1"/>
                </a:solidFill>
                <a:effectLst/>
                <a:latin typeface="Calibri"/>
                <a:ea typeface="Calibri"/>
                <a:cs typeface="Calibri"/>
                <a:sym typeface="Calibri"/>
              </a:rPr>
              <a:t>en esta ubicación, ya que </a:t>
            </a:r>
            <a:r>
              <a:rPr lang="en-GB" dirty="0"/>
              <a:t>no hay </a:t>
            </a:r>
            <a:r>
              <a:rPr lang="en-GB" sz="1200" b="0" i="0" u="none" strike="noStrike" cap="none" dirty="0">
                <a:solidFill>
                  <a:schemeClr val="dk1"/>
                </a:solidFill>
                <a:effectLst/>
                <a:latin typeface="Calibri"/>
                <a:ea typeface="Calibri"/>
                <a:cs typeface="Calibri"/>
                <a:sym typeface="Calibri"/>
              </a:rPr>
              <a:t>recursos hidráulicos cerca. En esta ubicación podemos ver que la energía fotovoltaica </a:t>
            </a:r>
            <a:r>
              <a:rPr lang="en-GB" dirty="0"/>
              <a:t>autónoma</a:t>
            </a:r>
            <a:r>
              <a:rPr lang="en-GB" sz="1200" b="0" i="0" u="none" strike="noStrike" cap="none" dirty="0">
                <a:solidFill>
                  <a:schemeClr val="dk1"/>
                </a:solidFill>
                <a:effectLst/>
                <a:latin typeface="Calibri"/>
                <a:ea typeface="Calibri"/>
                <a:cs typeface="Calibri"/>
                <a:sym typeface="Calibri"/>
              </a:rPr>
              <a:t>, resaltada en rojo, sería la opción tecnológica </a:t>
            </a:r>
            <a:r>
              <a:rPr lang="en-GB" dirty="0"/>
              <a:t>menos costosa </a:t>
            </a:r>
            <a:r>
              <a:rPr lang="en-GB" sz="1200" b="0" i="0" u="none" strike="noStrike" cap="none" dirty="0">
                <a:solidFill>
                  <a:schemeClr val="dk1"/>
                </a:solidFill>
                <a:effectLst/>
                <a:latin typeface="Calibri"/>
                <a:ea typeface="Calibri"/>
                <a:cs typeface="Calibri"/>
                <a:sym typeface="Calibri"/>
              </a:rPr>
              <a:t>en este lugar</a:t>
            </a:r>
            <a:r>
              <a:rPr lang="en-GB" dirty="0"/>
              <a:t>. </a:t>
            </a:r>
            <a:endParaRPr lang="en-GB" sz="1200" b="0" i="0" u="none" strike="noStrike" cap="none" dirty="0">
              <a:solidFill>
                <a:schemeClr val="dk1"/>
              </a:solidFill>
              <a:effectLst/>
              <a:latin typeface="Calibri"/>
              <a:ea typeface="Calibri"/>
              <a:cs typeface="Calibri"/>
            </a:endParaRPr>
          </a:p>
          <a:p>
            <a:endParaRPr lang="en-GB" sz="1200" b="0" i="0" u="none" strike="noStrike" cap="none" dirty="0">
              <a:solidFill>
                <a:schemeClr val="dk1"/>
              </a:solidFill>
              <a:effectLst/>
              <a:latin typeface="Calibri"/>
              <a:ea typeface="Calibri"/>
              <a:cs typeface="Calibri"/>
              <a:sym typeface="Calibri"/>
            </a:endParaRPr>
          </a:p>
          <a:p>
            <a:r>
              <a:rPr lang="en-GB" sz="1200" b="0" i="0" u="none" strike="noStrike" cap="none" dirty="0">
                <a:solidFill>
                  <a:schemeClr val="dk1"/>
                </a:solidFill>
                <a:effectLst/>
                <a:latin typeface="Calibri"/>
                <a:ea typeface="Calibri"/>
                <a:cs typeface="Calibri"/>
                <a:sym typeface="Calibri"/>
              </a:rPr>
              <a:t>Y arriba a la izquierda vemos otra ubicación en la que hemos calculado el </a:t>
            </a:r>
            <a:r>
              <a:rPr lang="en-GB" dirty="0"/>
              <a:t>L.C.O.E </a:t>
            </a:r>
            <a:r>
              <a:rPr lang="en-GB" sz="1200" b="0" i="0" u="none" strike="noStrike" cap="none" dirty="0">
                <a:solidFill>
                  <a:schemeClr val="dk1"/>
                </a:solidFill>
                <a:effectLst/>
                <a:latin typeface="Calibri"/>
                <a:ea typeface="Calibri"/>
                <a:cs typeface="Calibri"/>
                <a:sym typeface="Calibri"/>
              </a:rPr>
              <a:t>para todas las tecnologías </a:t>
            </a:r>
            <a:r>
              <a:rPr lang="en-GB" dirty="0"/>
              <a:t>sin red. En </a:t>
            </a:r>
            <a:r>
              <a:rPr lang="en-GB" sz="1200" b="0" i="0" u="none" strike="noStrike" cap="none" dirty="0">
                <a:solidFill>
                  <a:schemeClr val="dk1"/>
                </a:solidFill>
                <a:effectLst/>
                <a:latin typeface="Calibri"/>
                <a:ea typeface="Calibri"/>
                <a:cs typeface="Calibri"/>
                <a:sym typeface="Calibri"/>
              </a:rPr>
              <a:t>este lugar, teniendo en cuenta </a:t>
            </a:r>
            <a:r>
              <a:rPr lang="en-GB" sz="1200" b="0" i="0" u="none" strike="noStrike" cap="none" baseline="0" dirty="0">
                <a:solidFill>
                  <a:schemeClr val="dk1"/>
                </a:solidFill>
                <a:effectLst/>
                <a:latin typeface="Calibri"/>
                <a:ea typeface="Calibri"/>
                <a:cs typeface="Calibri"/>
                <a:sym typeface="Calibri"/>
              </a:rPr>
              <a:t>las </a:t>
            </a:r>
            <a:r>
              <a:rPr lang="en-GB" sz="1200" b="0" i="0" u="none" strike="noStrike" cap="none" dirty="0">
                <a:solidFill>
                  <a:schemeClr val="dk1"/>
                </a:solidFill>
                <a:effectLst/>
                <a:latin typeface="Calibri"/>
                <a:ea typeface="Calibri"/>
                <a:cs typeface="Calibri"/>
                <a:sym typeface="Calibri"/>
              </a:rPr>
              <a:t>características locales en términos de demanda de población </a:t>
            </a:r>
            <a:r>
              <a:rPr lang="en-GB" dirty="0"/>
              <a:t>y </a:t>
            </a:r>
            <a:r>
              <a:rPr lang="en-GB" sz="1200" b="0" i="0" u="none" strike="noStrike" cap="none" dirty="0">
                <a:solidFill>
                  <a:schemeClr val="dk1"/>
                </a:solidFill>
                <a:effectLst/>
                <a:latin typeface="Calibri"/>
                <a:ea typeface="Calibri"/>
                <a:cs typeface="Calibri"/>
                <a:sym typeface="Calibri"/>
              </a:rPr>
              <a:t>recursos energéticos, una minirred híbrida FV/Diesel sería la opción de electrificación </a:t>
            </a:r>
            <a:r>
              <a:rPr lang="en-GB" dirty="0"/>
              <a:t>menos costosa</a:t>
            </a:r>
            <a:r>
              <a:rPr lang="en-GB" sz="1200" b="0" i="0" u="none" strike="noStrike" cap="none" dirty="0">
                <a:solidFill>
                  <a:schemeClr val="dk1"/>
                </a:solidFill>
                <a:effectLst/>
                <a:latin typeface="Calibri"/>
                <a:ea typeface="Calibri"/>
                <a:cs typeface="Calibri"/>
                <a:sym typeface="Calibri"/>
              </a:rPr>
              <a:t>.</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21</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66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 final de esta conferencia, serás capaz de:</a:t>
            </a:r>
          </a:p>
          <a:p>
            <a:pPr marL="0" indent="0">
              <a:spcBef>
                <a:spcPts val="1000"/>
              </a:spcBef>
            </a:pPr>
            <a:r>
              <a:rPr lang="en-GB" sz="1200" dirty="0">
                <a:latin typeface="Open Sans"/>
                <a:ea typeface="+mn-lt"/>
                <a:cs typeface="+mn-lt"/>
              </a:rPr>
              <a:t>Explique la adquisición de datos para construir su modelo</a:t>
            </a:r>
          </a:p>
          <a:p>
            <a:pPr marL="0" indent="0">
              <a:spcBef>
                <a:spcPts val="1000"/>
              </a:spcBef>
            </a:pPr>
            <a:r>
              <a:rPr lang="en-US" sz="1200" dirty="0">
                <a:latin typeface="Open Sans"/>
                <a:ea typeface="+mn-lt"/>
                <a:cs typeface="+mn-lt"/>
              </a:rPr>
              <a:t>Describir el algoritmo de extensión de la red en OnSSET</a:t>
            </a:r>
            <a:endParaRPr lang="en-US" dirty="0">
              <a:cs typeface="Calibri"/>
            </a:endParaRPr>
          </a:p>
          <a:p>
            <a:pPr marL="0" indent="0" algn="l">
              <a:lnSpc>
                <a:spcPct val="100000"/>
              </a:lnSpc>
              <a:spcBef>
                <a:spcPts val="1000"/>
              </a:spcBef>
            </a:pPr>
            <a:r>
              <a:rPr lang="en-US" sz="1200" dirty="0">
                <a:latin typeface="Open Sans"/>
                <a:ea typeface="+mn-lt"/>
                <a:cs typeface="+mn-lt"/>
              </a:rPr>
              <a:t>Lista de conjuntos de datos clave utilizados en OnSSET  </a:t>
            </a:r>
          </a:p>
          <a:p>
            <a:pPr marL="0" indent="0" algn="l">
              <a:lnSpc>
                <a:spcPct val="100000"/>
              </a:lnSpc>
              <a:spcBef>
                <a:spcPts val="1000"/>
              </a:spcBef>
            </a:pPr>
            <a:r>
              <a:rPr lang="en-US" sz="1200" dirty="0">
                <a:latin typeface="Open Sans"/>
                <a:ea typeface="+mn-lt"/>
                <a:cs typeface="+mn-lt"/>
              </a:rPr>
              <a:t>Describa el </a:t>
            </a:r>
            <a:r>
              <a:rPr lang="en-US" dirty="0">
                <a:latin typeface="Open Sans"/>
                <a:ea typeface="+mn-lt"/>
                <a:cs typeface="+mn-lt"/>
              </a:rPr>
              <a:t>L.C.O.E </a:t>
            </a:r>
            <a:r>
              <a:rPr lang="en-US" sz="1200" dirty="0">
                <a:latin typeface="Open Sans"/>
                <a:ea typeface="+mn-lt"/>
                <a:cs typeface="+mn-lt"/>
              </a:rPr>
              <a:t>y por qué es útil en OnSSET</a:t>
            </a:r>
          </a:p>
          <a:p>
            <a:pPr marL="342900" indent="-342900" algn="l">
              <a:lnSpc>
                <a:spcPct val="100000"/>
              </a:lnSpc>
              <a:spcBef>
                <a:spcPts val="1000"/>
              </a:spcBef>
              <a:buAutoNum type="arabicPeriod"/>
            </a:pPr>
            <a:endParaRPr lang="en-US" sz="1200" b="1" dirty="0">
              <a:latin typeface="Open Sans"/>
              <a:ea typeface="+mn-lt"/>
              <a:cs typeface="+mn-lt"/>
            </a:endParaRPr>
          </a:p>
          <a:p>
            <a:pPr marL="0" indent="0">
              <a:spcBef>
                <a:spcPts val="1000"/>
              </a:spcBef>
            </a:pPr>
            <a:r>
              <a:rPr lang="en-US" sz="1200" b="0" dirty="0">
                <a:latin typeface="Open Sans"/>
                <a:ea typeface="+mn-lt"/>
                <a:cs typeface="+mn-lt"/>
              </a:rPr>
              <a:t>Esto </a:t>
            </a:r>
            <a:r>
              <a:rPr lang="en-US" sz="1200" b="0" baseline="0" dirty="0">
                <a:latin typeface="Open Sans"/>
                <a:ea typeface="+mn-lt"/>
                <a:cs typeface="+mn-lt"/>
              </a:rPr>
              <a:t>será importante para que entiendas </a:t>
            </a:r>
            <a:r>
              <a:rPr lang="en-US" dirty="0">
                <a:latin typeface="Open Sans"/>
                <a:ea typeface="+mn-lt"/>
                <a:cs typeface="+mn-lt"/>
              </a:rPr>
              <a:t>los </a:t>
            </a:r>
            <a:r>
              <a:rPr lang="en-US" sz="1200" b="0" baseline="0" dirty="0">
                <a:latin typeface="Open Sans"/>
                <a:ea typeface="+mn-lt"/>
                <a:cs typeface="+mn-lt"/>
              </a:rPr>
              <a:t>cálculos y resultados de OnSSET.</a:t>
            </a:r>
            <a:endParaRPr lang="en-US" sz="1200" b="0" dirty="0">
              <a:latin typeface="Open Sans"/>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2</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139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Una vez que hemos calculado todas las opciones sin red</a:t>
            </a:r>
            <a:r>
              <a:rPr lang="en-GB" dirty="0"/>
              <a:t>, </a:t>
            </a:r>
            <a:r>
              <a:rPr lang="en-GB" sz="1200" b="0" i="0" u="none" strike="noStrike" cap="none" dirty="0">
                <a:solidFill>
                  <a:schemeClr val="dk1"/>
                </a:solidFill>
                <a:effectLst/>
                <a:latin typeface="Calibri"/>
                <a:ea typeface="Calibri"/>
                <a:cs typeface="Calibri"/>
                <a:sym typeface="Calibri"/>
              </a:rPr>
              <a:t>hemos identificado cuál es la opción sin red de menor coste. Ahora tenemos que identificar la opción </a:t>
            </a:r>
            <a:r>
              <a:rPr lang="en-GB" dirty="0"/>
              <a:t>menos costosa </a:t>
            </a:r>
            <a:r>
              <a:rPr lang="en-GB" sz="1200" b="0" i="0" u="none" strike="noStrike" cap="none" dirty="0">
                <a:solidFill>
                  <a:schemeClr val="dk1"/>
                </a:solidFill>
                <a:effectLst/>
                <a:latin typeface="Calibri"/>
                <a:ea typeface="Calibri"/>
                <a:cs typeface="Calibri"/>
                <a:sym typeface="Calibri"/>
              </a:rPr>
              <a:t>para la red de cada asentamiento</a:t>
            </a:r>
            <a:r>
              <a:rPr lang="en-GB" dirty="0"/>
              <a:t>. </a:t>
            </a:r>
            <a:endParaRPr lang="en-GB" sz="1200" b="0" i="0" u="none" strike="noStrike" cap="none" dirty="0">
              <a:solidFill>
                <a:schemeClr val="dk1"/>
              </a:solidFill>
              <a:effectLst/>
              <a:latin typeface="Calibri"/>
              <a:ea typeface="Calibri"/>
              <a:cs typeface="Calibri"/>
              <a:sym typeface="Calibri"/>
            </a:endParaRPr>
          </a:p>
        </p:txBody>
      </p:sp>
      <p:sp>
        <p:nvSpPr>
          <p:cNvPr id="330" name="Google Shape;33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dirty="0"/>
          </a:p>
        </p:txBody>
      </p:sp>
    </p:spTree>
    <p:extLst>
      <p:ext uri="{BB962C8B-B14F-4D97-AF65-F5344CB8AC3E}">
        <p14:creationId xmlns:p14="http://schemas.microsoft.com/office/powerpoint/2010/main" val="244774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0" i="0" u="none" strike="noStrike" cap="none" dirty="0">
                <a:solidFill>
                  <a:schemeClr val="dk1"/>
                </a:solidFill>
                <a:effectLst/>
                <a:latin typeface="Calibri"/>
                <a:ea typeface="Calibri"/>
                <a:cs typeface="Calibri"/>
                <a:sym typeface="Calibri"/>
              </a:rPr>
              <a:t>Se trata del algoritmo de electrificación que compara la ampliación de la red con la tecnología de </a:t>
            </a:r>
            <a:r>
              <a:rPr lang="en-GB" dirty="0"/>
              <a:t>menor coste de la </a:t>
            </a:r>
            <a:r>
              <a:rPr lang="en-GB" sz="1200" b="0" i="0" u="none" strike="noStrike" cap="none" dirty="0">
                <a:solidFill>
                  <a:schemeClr val="dk1"/>
                </a:solidFill>
                <a:effectLst/>
                <a:latin typeface="Calibri"/>
                <a:ea typeface="Calibri"/>
                <a:cs typeface="Calibri"/>
                <a:sym typeface="Calibri"/>
              </a:rPr>
              <a:t>red. Cuando examinamos el coste de la conexión a la red centralizada</a:t>
            </a:r>
            <a:r>
              <a:rPr lang="en-GB" dirty="0"/>
              <a:t>, </a:t>
            </a:r>
            <a:r>
              <a:rPr lang="en-GB" sz="1200" b="0" i="0" u="none" strike="noStrike" cap="none" dirty="0">
                <a:solidFill>
                  <a:schemeClr val="dk1"/>
                </a:solidFill>
                <a:effectLst/>
                <a:latin typeface="Calibri"/>
                <a:ea typeface="Calibri"/>
                <a:cs typeface="Calibri"/>
                <a:sym typeface="Calibri"/>
              </a:rPr>
              <a:t>seguimos un enfoque similar al de las tecnologías anteriores para calcular el </a:t>
            </a:r>
            <a:r>
              <a:rPr lang="en-GB" dirty="0"/>
              <a:t>L.C.O.E. </a:t>
            </a:r>
            <a:r>
              <a:rPr lang="en-GB" sz="1200" b="0" i="0" u="none" strike="noStrike" cap="none" dirty="0">
                <a:solidFill>
                  <a:schemeClr val="dk1"/>
                </a:solidFill>
                <a:effectLst/>
                <a:latin typeface="Calibri"/>
                <a:ea typeface="Calibri"/>
                <a:cs typeface="Calibri"/>
                <a:sym typeface="Calibri"/>
              </a:rPr>
              <a:t>Sin embargo, </a:t>
            </a:r>
            <a:r>
              <a:rPr lang="en-GB" sz="1200" b="0" i="0" u="none" strike="noStrike" cap="none" baseline="0" dirty="0">
                <a:solidFill>
                  <a:schemeClr val="dk1"/>
                </a:solidFill>
                <a:effectLst/>
                <a:latin typeface="Calibri"/>
                <a:ea typeface="Calibri"/>
                <a:cs typeface="Calibri"/>
                <a:sym typeface="Calibri"/>
              </a:rPr>
              <a:t>hay algunos </a:t>
            </a:r>
            <a:r>
              <a:rPr lang="en-GB" sz="1200" b="0" i="0" u="none" strike="noStrike" cap="none" dirty="0">
                <a:solidFill>
                  <a:schemeClr val="dk1"/>
                </a:solidFill>
                <a:effectLst/>
                <a:latin typeface="Calibri"/>
                <a:ea typeface="Calibri"/>
                <a:cs typeface="Calibri"/>
                <a:sym typeface="Calibri"/>
              </a:rPr>
              <a:t>añadidos. Tenemos que saber dónde está la infraestructura existente para calcular el coste de conectar un nuevo asentamiento a ella</a:t>
            </a:r>
            <a:r>
              <a:rPr lang="en-GB" dirty="0"/>
              <a:t>. </a:t>
            </a:r>
            <a:endParaRPr lang="en-GB"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GB" sz="1200" b="0" i="0" u="none" strike="noStrike" cap="none" dirty="0">
              <a:solidFill>
                <a:schemeClr val="dk1"/>
              </a:solidFill>
              <a:effectLst/>
              <a:latin typeface="Calibri"/>
              <a:ea typeface="Calibri"/>
              <a:cs typeface="Calibri"/>
              <a:sym typeface="Calibri"/>
            </a:endParaRPr>
          </a:p>
          <a:p>
            <a:pPr marL="0" indent="0"/>
            <a:r>
              <a:rPr lang="en-GB" sz="1200" b="0" i="0" u="none" strike="noStrike" cap="none" dirty="0">
                <a:solidFill>
                  <a:schemeClr val="dk1"/>
                </a:solidFill>
                <a:effectLst/>
                <a:latin typeface="Calibri"/>
                <a:ea typeface="Calibri"/>
                <a:cs typeface="Calibri"/>
                <a:sym typeface="Calibri"/>
              </a:rPr>
              <a:t>Cuando ampliamos una línea de media tensión desde la infraestructura de red existente, tenemos que </a:t>
            </a:r>
            <a:r>
              <a:rPr lang="en-GB" sz="1200" b="0" i="0" u="none" strike="noStrike" cap="none" baseline="0" dirty="0">
                <a:solidFill>
                  <a:schemeClr val="dk1"/>
                </a:solidFill>
                <a:effectLst/>
                <a:latin typeface="Calibri"/>
                <a:ea typeface="Calibri"/>
                <a:cs typeface="Calibri"/>
                <a:sym typeface="Calibri"/>
              </a:rPr>
              <a:t>definir su longitud. Dependiendo de la distancia del asentamiento </a:t>
            </a:r>
            <a:r>
              <a:rPr lang="en-GB" sz="1200" b="0" i="0" u="none" strike="noStrike" cap="none" dirty="0">
                <a:solidFill>
                  <a:schemeClr val="dk1"/>
                </a:solidFill>
                <a:effectLst/>
                <a:latin typeface="Calibri"/>
                <a:ea typeface="Calibri"/>
                <a:cs typeface="Calibri"/>
                <a:sym typeface="Calibri"/>
              </a:rPr>
              <a:t>a la infraestructura existente</a:t>
            </a:r>
            <a:r>
              <a:rPr lang="en-GB" dirty="0"/>
              <a:t>, </a:t>
            </a:r>
            <a:r>
              <a:rPr lang="en-GB" sz="1200" b="0" i="0" u="none" strike="noStrike" cap="none" dirty="0">
                <a:solidFill>
                  <a:schemeClr val="dk1"/>
                </a:solidFill>
                <a:effectLst/>
                <a:latin typeface="Calibri"/>
                <a:ea typeface="Calibri"/>
                <a:cs typeface="Calibri"/>
                <a:sym typeface="Calibri"/>
              </a:rPr>
              <a:t>podemos calcular el coste por </a:t>
            </a:r>
            <a:r>
              <a:rPr lang="en-GB" dirty="0"/>
              <a:t>kilómetro </a:t>
            </a:r>
            <a:r>
              <a:rPr lang="en-GB" sz="1200" b="0" i="0" u="none" strike="noStrike" cap="none" dirty="0">
                <a:solidFill>
                  <a:schemeClr val="dk1"/>
                </a:solidFill>
                <a:effectLst/>
                <a:latin typeface="Calibri"/>
                <a:ea typeface="Calibri"/>
                <a:cs typeface="Calibri"/>
                <a:sym typeface="Calibri"/>
              </a:rPr>
              <a:t>de </a:t>
            </a:r>
            <a:r>
              <a:rPr lang="en-GB" dirty="0"/>
              <a:t>estas líneas de media tensión</a:t>
            </a:r>
            <a:r>
              <a:rPr lang="en-GB" sz="1200" b="0" i="0" u="none" strike="noStrike" cap="none" dirty="0">
                <a:solidFill>
                  <a:schemeClr val="dk1"/>
                </a:solidFill>
                <a:effectLst/>
                <a:latin typeface="Calibri"/>
                <a:ea typeface="Calibri"/>
                <a:cs typeface="Calibri"/>
                <a:sym typeface="Calibri"/>
              </a:rPr>
              <a:t>. Al igual que en el caso de la minirred, necesitamos tener una red de distribución </a:t>
            </a:r>
            <a:r>
              <a:rPr lang="en-GB" dirty="0"/>
              <a:t>dentro </a:t>
            </a:r>
            <a:r>
              <a:rPr lang="en-GB" sz="1200" b="0" i="0" u="none" strike="noStrike" cap="none" dirty="0">
                <a:solidFill>
                  <a:schemeClr val="dk1"/>
                </a:solidFill>
                <a:effectLst/>
                <a:latin typeface="Calibri"/>
                <a:ea typeface="Calibri"/>
                <a:cs typeface="Calibri"/>
                <a:sym typeface="Calibri"/>
              </a:rPr>
              <a:t>del asentamiento utilizando líneas de baja tensión y, potencialmente, </a:t>
            </a:r>
            <a:r>
              <a:rPr lang="en-GB" dirty="0"/>
              <a:t>una línea de </a:t>
            </a:r>
            <a:r>
              <a:rPr lang="en-GB" sz="1200" b="0" i="0" u="none" strike="noStrike" cap="none" dirty="0">
                <a:solidFill>
                  <a:schemeClr val="dk1"/>
                </a:solidFill>
                <a:effectLst/>
                <a:latin typeface="Calibri"/>
                <a:ea typeface="Calibri"/>
                <a:cs typeface="Calibri"/>
                <a:sym typeface="Calibri"/>
              </a:rPr>
              <a:t>media tensión</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dependiendo de su tamaño y de los niveles de demanda</a:t>
            </a:r>
            <a:r>
              <a:rPr lang="en-GB" dirty="0"/>
              <a:t>. </a:t>
            </a:r>
            <a:endParaRPr lang="en-GB"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lang="en-GB" sz="1200" b="0" i="0" u="none" strike="noStrike" cap="none" dirty="0">
              <a:solidFill>
                <a:schemeClr val="dk1"/>
              </a:solidFill>
              <a:effectLst/>
              <a:latin typeface="Calibri"/>
              <a:ea typeface="Calibri"/>
              <a:cs typeface="Calibri"/>
              <a:sym typeface="Calibri"/>
            </a:endParaRPr>
          </a:p>
          <a:p>
            <a:pPr marL="0" indent="0"/>
            <a:r>
              <a:rPr lang="en-GB" sz="1200" b="0" i="0" u="none" strike="noStrike" cap="none" dirty="0">
                <a:solidFill>
                  <a:schemeClr val="dk1"/>
                </a:solidFill>
                <a:effectLst/>
                <a:latin typeface="Calibri"/>
                <a:ea typeface="Calibri"/>
                <a:cs typeface="Calibri"/>
                <a:sym typeface="Calibri"/>
              </a:rPr>
              <a:t>Por último, también hay que incluir el coste de la electricidad que producen las centrales eléctricas nacionales. En </a:t>
            </a:r>
            <a:r>
              <a:rPr lang="en-US" sz="1200" b="0" i="0" u="none" strike="noStrike" cap="none" dirty="0">
                <a:solidFill>
                  <a:schemeClr val="dk1"/>
                </a:solidFill>
                <a:effectLst/>
                <a:latin typeface="Calibri"/>
                <a:ea typeface="Calibri"/>
                <a:cs typeface="Calibri"/>
                <a:sym typeface="Calibri"/>
              </a:rPr>
              <a:t>resumen, tenemos la ampliación de la red para conectar el asentamiento, el coste de construir la red de distribución </a:t>
            </a:r>
            <a:r>
              <a:rPr lang="en-US" sz="1200" b="0" i="0" u="none" strike="noStrike" cap="none" baseline="0" dirty="0">
                <a:solidFill>
                  <a:schemeClr val="dk1"/>
                </a:solidFill>
                <a:effectLst/>
                <a:latin typeface="Calibri"/>
                <a:ea typeface="Calibri"/>
                <a:cs typeface="Calibri"/>
                <a:sym typeface="Calibri"/>
              </a:rPr>
              <a:t>y el </a:t>
            </a:r>
            <a:r>
              <a:rPr lang="en-US" sz="1200" b="0" i="0" u="none" strike="noStrike" cap="none" dirty="0">
                <a:solidFill>
                  <a:schemeClr val="dk1"/>
                </a:solidFill>
                <a:effectLst/>
                <a:latin typeface="Calibri"/>
                <a:ea typeface="Calibri"/>
                <a:cs typeface="Calibri"/>
                <a:sym typeface="Calibri"/>
              </a:rPr>
              <a:t>coste de comprar electricidad a la </a:t>
            </a:r>
            <a:r>
              <a:rPr lang="en-US" sz="1200" b="0" i="0" u="none" strike="noStrike" cap="none" baseline="0" dirty="0">
                <a:solidFill>
                  <a:schemeClr val="dk1"/>
                </a:solidFill>
                <a:effectLst/>
                <a:latin typeface="Calibri"/>
                <a:ea typeface="Calibri"/>
                <a:cs typeface="Calibri"/>
                <a:sym typeface="Calibri"/>
              </a:rPr>
              <a:t>red central</a:t>
            </a:r>
            <a:r>
              <a:rPr lang="en-US" sz="1200" b="0" i="0" u="none" strike="noStrike" cap="none" dirty="0">
                <a:solidFill>
                  <a:schemeClr val="dk1"/>
                </a:solidFill>
                <a:effectLst/>
                <a:latin typeface="Calibri"/>
                <a:ea typeface="Calibri"/>
                <a:cs typeface="Calibri"/>
                <a:sym typeface="Calibri"/>
              </a:rPr>
              <a:t>. Todos estos costes combinados son el coste de </a:t>
            </a:r>
            <a:r>
              <a:rPr lang="en-US" dirty="0"/>
              <a:t>una red </a:t>
            </a:r>
            <a:r>
              <a:rPr lang="en-US" sz="1200" b="0" i="0" u="none" strike="noStrike" cap="none" dirty="0">
                <a:solidFill>
                  <a:schemeClr val="dk1"/>
                </a:solidFill>
                <a:effectLst/>
                <a:latin typeface="Calibri"/>
                <a:ea typeface="Calibri"/>
                <a:cs typeface="Calibri"/>
                <a:sym typeface="Calibri"/>
              </a:rPr>
              <a:t>para un asentamiento. De nuevo, seguimos un enfoque similar en el que calculamos los costes de inversión para la ampliación y </a:t>
            </a:r>
            <a:r>
              <a:rPr lang="en-US" dirty="0"/>
              <a:t>la </a:t>
            </a:r>
            <a:r>
              <a:rPr lang="en-US" sz="1200" b="0" i="0" u="none" strike="noStrike" cap="none" dirty="0">
                <a:solidFill>
                  <a:schemeClr val="dk1"/>
                </a:solidFill>
                <a:effectLst/>
                <a:latin typeface="Calibri"/>
                <a:ea typeface="Calibri"/>
                <a:cs typeface="Calibri"/>
                <a:sym typeface="Calibri"/>
              </a:rPr>
              <a:t>red de distribución </a:t>
            </a:r>
            <a:r>
              <a:rPr lang="en-US" dirty="0"/>
              <a:t>y tenemos en cuenta los </a:t>
            </a:r>
            <a:r>
              <a:rPr lang="en-US" sz="1200" b="0" i="0" u="none" strike="noStrike" cap="none" dirty="0">
                <a:solidFill>
                  <a:schemeClr val="dk1"/>
                </a:solidFill>
                <a:effectLst/>
                <a:latin typeface="Calibri"/>
                <a:ea typeface="Calibri"/>
                <a:cs typeface="Calibri"/>
                <a:sym typeface="Calibri"/>
              </a:rPr>
              <a:t>costes de funcionamiento y mantenimiento de todas estas tecnologías. Un </a:t>
            </a:r>
            <a:r>
              <a:rPr lang="en-US" sz="1200" b="0" i="0" u="none" strike="noStrike" cap="none" baseline="0" dirty="0">
                <a:solidFill>
                  <a:schemeClr val="dk1"/>
                </a:solidFill>
                <a:effectLst/>
                <a:latin typeface="Calibri"/>
                <a:ea typeface="Calibri"/>
                <a:cs typeface="Calibri"/>
                <a:sym typeface="Calibri"/>
              </a:rPr>
              <a:t>aspecto importante es que </a:t>
            </a:r>
            <a:r>
              <a:rPr lang="en-US" sz="1200" b="0" i="0" u="none" strike="noStrike" cap="none" dirty="0">
                <a:solidFill>
                  <a:schemeClr val="dk1"/>
                </a:solidFill>
                <a:effectLst/>
                <a:latin typeface="Calibri"/>
                <a:ea typeface="Calibri"/>
                <a:cs typeface="Calibri"/>
                <a:sym typeface="Calibri"/>
              </a:rPr>
              <a:t>utilizamos el coste de la electricidad generada como coste de combustible</a:t>
            </a:r>
            <a:r>
              <a:rPr lang="en-US" dirty="0"/>
              <a:t>, ya que </a:t>
            </a:r>
            <a:r>
              <a:rPr lang="en-US" sz="1200" b="0" i="0" u="none" strike="noStrike" cap="none" dirty="0">
                <a:solidFill>
                  <a:schemeClr val="dk1"/>
                </a:solidFill>
                <a:effectLst/>
                <a:latin typeface="Calibri"/>
                <a:ea typeface="Calibri"/>
                <a:cs typeface="Calibri"/>
                <a:sym typeface="Calibri"/>
              </a:rPr>
              <a:t>tenemos que </a:t>
            </a:r>
            <a:r>
              <a:rPr lang="en-US" sz="1200" b="0" i="0" u="none" strike="noStrike" cap="none" baseline="0" dirty="0">
                <a:solidFill>
                  <a:schemeClr val="dk1"/>
                </a:solidFill>
                <a:effectLst/>
                <a:latin typeface="Calibri"/>
                <a:ea typeface="Calibri"/>
                <a:cs typeface="Calibri"/>
                <a:sym typeface="Calibri"/>
              </a:rPr>
              <a:t>comprarla a las </a:t>
            </a:r>
            <a:r>
              <a:rPr lang="en-US" sz="1200" b="0" i="0" u="none" strike="noStrike" cap="none" dirty="0">
                <a:solidFill>
                  <a:schemeClr val="dk1"/>
                </a:solidFill>
                <a:effectLst/>
                <a:latin typeface="Calibri"/>
                <a:ea typeface="Calibri"/>
                <a:cs typeface="Calibri"/>
                <a:sym typeface="Calibri"/>
              </a:rPr>
              <a:t>centrales eléctricas conectadas a la red</a:t>
            </a:r>
            <a:r>
              <a:rPr lang="en-US" dirty="0"/>
              <a:t>. </a:t>
            </a:r>
            <a:endParaRPr lang="en-US" sz="1200" b="0" i="0" u="none" strike="noStrike" cap="none" dirty="0">
              <a:solidFill>
                <a:schemeClr val="dk1"/>
              </a:solidFill>
              <a:effectLst/>
              <a:latin typeface="Calibri"/>
              <a:ea typeface="Calibri"/>
              <a:cs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23</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169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0" y="-60325"/>
            <a:ext cx="3540125" cy="1992313"/>
          </a:xfrm>
          <a:prstGeom prst="rect">
            <a:avLst/>
          </a:prstGeom>
        </p:spPr>
      </p:sp>
      <p:sp>
        <p:nvSpPr>
          <p:cNvPr id="315" name="PlaceHolder 2"/>
          <p:cNvSpPr>
            <a:spLocks noGrp="1"/>
          </p:cNvSpPr>
          <p:nvPr>
            <p:ph type="body"/>
          </p:nvPr>
        </p:nvSpPr>
        <p:spPr>
          <a:xfrm>
            <a:off x="685800" y="4400640"/>
            <a:ext cx="5486040" cy="3600000"/>
          </a:xfrm>
          <a:prstGeom prst="rect">
            <a:avLst/>
          </a:prstGeom>
        </p:spPr>
        <p:txBody>
          <a:bodyPr>
            <a:noAutofit/>
          </a:bodyPr>
          <a:lstStyle/>
          <a:p>
            <a:pPr indent="-227965">
              <a:tabLst>
                <a:tab pos="0" algn="l"/>
              </a:tabLst>
              <a:defRPr/>
            </a:pPr>
            <a:r>
              <a:rPr lang="en-US" sz="1200" b="0" i="0" u="none" strike="noStrike" cap="none" dirty="0">
                <a:solidFill>
                  <a:schemeClr val="dk1"/>
                </a:solidFill>
                <a:effectLst/>
                <a:latin typeface="Calibri"/>
                <a:ea typeface="Calibri"/>
                <a:cs typeface="Calibri"/>
                <a:sym typeface="Calibri"/>
              </a:rPr>
              <a:t>El núcleo del modelo OnSSET es el algoritmo de ampliación de la red. En la imagen de la izquierda tenemos la infraestructura existente o ya planificada que se </a:t>
            </a:r>
            <a:r>
              <a:rPr lang="en-US" dirty="0"/>
              <a:t>ha comprometido</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baseline="0" dirty="0">
                <a:solidFill>
                  <a:schemeClr val="dk1"/>
                </a:solidFill>
                <a:effectLst/>
                <a:latin typeface="Calibri"/>
                <a:ea typeface="Calibri"/>
                <a:cs typeface="Calibri"/>
                <a:sym typeface="Calibri"/>
              </a:rPr>
              <a:t>A la derecha </a:t>
            </a:r>
            <a:r>
              <a:rPr lang="en-US" sz="1200" b="0" i="0" u="none" strike="noStrike" cap="none" dirty="0">
                <a:solidFill>
                  <a:schemeClr val="dk1"/>
                </a:solidFill>
                <a:effectLst/>
                <a:latin typeface="Calibri"/>
                <a:ea typeface="Calibri"/>
                <a:cs typeface="Calibri"/>
                <a:sym typeface="Calibri"/>
              </a:rPr>
              <a:t>tenemos tres asentamientos o ubicaciones diferentes que se van a electrificar. Para estos lugares, ya hemos calculado los costes de la tecnología sin conexión a la red. </a:t>
            </a:r>
            <a:r>
              <a:rPr lang="en-GB" sz="1200" b="0" i="0" u="none" strike="noStrike" cap="none" dirty="0">
                <a:solidFill>
                  <a:schemeClr val="dk1"/>
                </a:solidFill>
                <a:effectLst/>
                <a:latin typeface="Calibri"/>
                <a:ea typeface="Calibri"/>
                <a:cs typeface="Calibri"/>
                <a:sym typeface="Calibri"/>
              </a:rPr>
              <a:t>Conocemos el </a:t>
            </a:r>
            <a:r>
              <a:rPr lang="en-GB" dirty="0"/>
              <a:t>L.C.O.E </a:t>
            </a:r>
            <a:r>
              <a:rPr lang="en-GB" sz="1200" b="0" i="0" u="none" strike="noStrike" cap="none" dirty="0">
                <a:solidFill>
                  <a:schemeClr val="dk1"/>
                </a:solidFill>
                <a:effectLst/>
                <a:latin typeface="Calibri"/>
                <a:ea typeface="Calibri"/>
                <a:cs typeface="Calibri"/>
                <a:sym typeface="Calibri"/>
              </a:rPr>
              <a:t>de la tecnología de electrificación </a:t>
            </a:r>
            <a:r>
              <a:rPr lang="en-GB" dirty="0"/>
              <a:t>de menor coste </a:t>
            </a:r>
            <a:r>
              <a:rPr lang="en-GB" sz="1200" b="0" i="0" u="none" strike="noStrike" cap="none" dirty="0">
                <a:solidFill>
                  <a:schemeClr val="dk1"/>
                </a:solidFill>
                <a:effectLst/>
                <a:latin typeface="Calibri"/>
                <a:ea typeface="Calibri"/>
                <a:cs typeface="Calibri"/>
                <a:sym typeface="Calibri"/>
              </a:rPr>
              <a:t>en los asentamientos. En este ejemplo, tenemos diferentes L.C.</a:t>
            </a:r>
            <a:r>
              <a:rPr lang="en-GB" dirty="0"/>
              <a:t>O.E </a:t>
            </a:r>
            <a:r>
              <a:rPr lang="en-GB" sz="1200" b="0" i="0" u="none" strike="noStrike" cap="none" dirty="0">
                <a:solidFill>
                  <a:schemeClr val="dk1"/>
                </a:solidFill>
                <a:effectLst/>
                <a:latin typeface="Calibri"/>
                <a:ea typeface="Calibri"/>
                <a:cs typeface="Calibri"/>
                <a:sym typeface="Calibri"/>
              </a:rPr>
              <a:t>en función de las características locales, donde vemos que la ubicación C</a:t>
            </a:r>
            <a:r>
              <a:rPr lang="en-GB" dirty="0"/>
              <a:t>, </a:t>
            </a:r>
            <a:r>
              <a:rPr lang="en-GB" sz="1200" b="0" i="0" u="none" strike="noStrike" cap="none" dirty="0">
                <a:solidFill>
                  <a:schemeClr val="dk1"/>
                </a:solidFill>
                <a:effectLst/>
                <a:latin typeface="Calibri"/>
                <a:ea typeface="Calibri"/>
                <a:cs typeface="Calibri"/>
                <a:sym typeface="Calibri"/>
              </a:rPr>
              <a:t>como ejemplo, tendría un coste muy bajo. </a:t>
            </a:r>
            <a:r>
              <a:rPr lang="en-GB" dirty="0"/>
              <a:t>La ubicación A tendría un </a:t>
            </a:r>
            <a:r>
              <a:rPr lang="en-GB" sz="1200" b="0" i="0" u="none" strike="noStrike" cap="none" dirty="0">
                <a:solidFill>
                  <a:schemeClr val="dk1"/>
                </a:solidFill>
                <a:effectLst/>
                <a:latin typeface="Calibri"/>
                <a:ea typeface="Calibri"/>
                <a:cs typeface="Calibri"/>
                <a:sym typeface="Calibri"/>
              </a:rPr>
              <a:t>coste ligeramente superior si se electrifica mediante tecnologías sin conexión a la red</a:t>
            </a:r>
            <a:r>
              <a:rPr lang="en-GB" dirty="0"/>
              <a:t>. </a:t>
            </a:r>
            <a:endParaRPr lang="en-US" dirty="0"/>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sz="1200" b="0" i="0" u="none" strike="noStrike" cap="none" dirty="0">
                <a:solidFill>
                  <a:schemeClr val="dk1"/>
                </a:solidFill>
                <a:effectLst/>
                <a:latin typeface="Calibri"/>
                <a:ea typeface="Calibri"/>
                <a:cs typeface="Calibri"/>
                <a:sym typeface="Calibri"/>
              </a:rPr>
              <a:t>A continuación, calculamos </a:t>
            </a:r>
            <a:r>
              <a:rPr lang="en-GB" dirty="0"/>
              <a:t>cuál sería </a:t>
            </a:r>
            <a:r>
              <a:rPr lang="en-GB" sz="1200" b="0" i="0" u="none" strike="noStrike" cap="none" dirty="0">
                <a:solidFill>
                  <a:schemeClr val="dk1"/>
                </a:solidFill>
                <a:effectLst/>
                <a:latin typeface="Calibri"/>
                <a:ea typeface="Calibri"/>
                <a:cs typeface="Calibri"/>
                <a:sym typeface="Calibri"/>
              </a:rPr>
              <a:t>el </a:t>
            </a:r>
            <a:r>
              <a:rPr lang="en-GB" dirty="0"/>
              <a:t>L.C.O.E </a:t>
            </a:r>
            <a:r>
              <a:rPr lang="en-GB" sz="1200" b="0" i="0" u="none" strike="noStrike" cap="none" dirty="0">
                <a:solidFill>
                  <a:schemeClr val="dk1"/>
                </a:solidFill>
                <a:effectLst/>
                <a:latin typeface="Calibri"/>
                <a:ea typeface="Calibri"/>
                <a:cs typeface="Calibri"/>
                <a:sym typeface="Calibri"/>
              </a:rPr>
              <a:t>de una ampliación de la red. Partimos de la red existente </a:t>
            </a:r>
            <a:r>
              <a:rPr lang="en-GB" sz="1200" b="0" i="0" u="none" strike="noStrike" cap="none" baseline="0" dirty="0">
                <a:solidFill>
                  <a:schemeClr val="dk1"/>
                </a:solidFill>
                <a:effectLst/>
                <a:latin typeface="Calibri"/>
                <a:ea typeface="Calibri"/>
                <a:cs typeface="Calibri"/>
                <a:sym typeface="Calibri"/>
              </a:rPr>
              <a:t>y del coste de ampliarla </a:t>
            </a:r>
            <a:r>
              <a:rPr lang="en-GB" sz="1200" b="0" i="0" u="none" strike="noStrike" cap="none" dirty="0">
                <a:solidFill>
                  <a:schemeClr val="dk1"/>
                </a:solidFill>
                <a:effectLst/>
                <a:latin typeface="Calibri"/>
                <a:ea typeface="Calibri"/>
                <a:cs typeface="Calibri"/>
                <a:sym typeface="Calibri"/>
              </a:rPr>
              <a:t>hasta el lugar B. Calculamos el </a:t>
            </a:r>
            <a:r>
              <a:rPr lang="en-GB" sz="1200" b="0" i="0" u="none" strike="noStrike" cap="none" baseline="0" dirty="0">
                <a:solidFill>
                  <a:schemeClr val="dk1"/>
                </a:solidFill>
                <a:effectLst/>
                <a:latin typeface="Calibri"/>
                <a:ea typeface="Calibri"/>
                <a:cs typeface="Calibri"/>
                <a:sym typeface="Calibri"/>
              </a:rPr>
              <a:t>coste basándonos </a:t>
            </a:r>
            <a:r>
              <a:rPr lang="en-GB" sz="1200" b="0" i="0" u="none" strike="noStrike" cap="none" dirty="0">
                <a:solidFill>
                  <a:schemeClr val="dk1"/>
                </a:solidFill>
                <a:effectLst/>
                <a:latin typeface="Calibri"/>
                <a:ea typeface="Calibri"/>
                <a:cs typeface="Calibri"/>
                <a:sym typeface="Calibri"/>
              </a:rPr>
              <a:t>en el coste de la ampliación, los costes de la red de distribución y el consumo de electricidad. Conectar el lugar B a la red existente desde el punto más cercano costaría 40 céntimos por </a:t>
            </a:r>
            <a:r>
              <a:rPr lang="en-GB" dirty="0"/>
              <a:t>kilovatio hora</a:t>
            </a:r>
            <a:r>
              <a:rPr lang="en-GB" sz="1200" b="0" i="0" u="none" strike="noStrike" cap="none" dirty="0">
                <a:solidFill>
                  <a:schemeClr val="dk1"/>
                </a:solidFill>
                <a:effectLst/>
                <a:latin typeface="Calibri"/>
                <a:ea typeface="Calibri"/>
                <a:cs typeface="Calibri"/>
                <a:sym typeface="Calibri"/>
              </a:rPr>
              <a:t>. Sin embargo, 40 céntimos por </a:t>
            </a:r>
            <a:r>
              <a:rPr lang="en-GB" dirty="0"/>
              <a:t>kilovatio hora </a:t>
            </a:r>
            <a:r>
              <a:rPr lang="en-GB" sz="1200" b="0" i="0" u="none" strike="noStrike" cap="none" dirty="0">
                <a:solidFill>
                  <a:schemeClr val="dk1"/>
                </a:solidFill>
                <a:effectLst/>
                <a:latin typeface="Calibri"/>
                <a:ea typeface="Calibri"/>
                <a:cs typeface="Calibri"/>
                <a:sym typeface="Calibri"/>
              </a:rPr>
              <a:t>es más caro que lo que se podría conseguir con la tecnología sin red. En este ejemplo</a:t>
            </a:r>
            <a:r>
              <a:rPr lang="en-GB" dirty="0"/>
              <a:t>, </a:t>
            </a:r>
            <a:r>
              <a:rPr lang="en-GB" sz="1200" b="0" i="0" u="none" strike="noStrike" cap="none" dirty="0">
                <a:solidFill>
                  <a:schemeClr val="dk1"/>
                </a:solidFill>
                <a:effectLst/>
                <a:latin typeface="Calibri"/>
                <a:ea typeface="Calibri"/>
                <a:cs typeface="Calibri"/>
                <a:sym typeface="Calibri"/>
              </a:rPr>
              <a:t>serían unos 25 céntimos por </a:t>
            </a:r>
            <a:r>
              <a:rPr lang="en-GB" dirty="0"/>
              <a:t>kilovatio hora</a:t>
            </a:r>
            <a:r>
              <a:rPr lang="en-GB" sz="1200" b="0" i="0" u="none" strike="noStrike" cap="none" dirty="0">
                <a:solidFill>
                  <a:schemeClr val="dk1"/>
                </a:solidFill>
                <a:effectLst/>
                <a:latin typeface="Calibri"/>
                <a:ea typeface="Calibri"/>
                <a:cs typeface="Calibri"/>
                <a:sym typeface="Calibri"/>
              </a:rPr>
              <a:t>. Esta extensión de la red no podría competir en </a:t>
            </a:r>
            <a:r>
              <a:rPr lang="en-GB" dirty="0"/>
              <a:t>este </a:t>
            </a:r>
            <a:r>
              <a:rPr lang="en-GB" sz="1200" b="0" i="0" u="none" strike="noStrike" cap="none" dirty="0">
                <a:solidFill>
                  <a:schemeClr val="dk1"/>
                </a:solidFill>
                <a:effectLst/>
                <a:latin typeface="Calibri"/>
                <a:ea typeface="Calibri"/>
                <a:cs typeface="Calibri"/>
                <a:sym typeface="Calibri"/>
              </a:rPr>
              <a:t>modelo</a:t>
            </a:r>
            <a:r>
              <a:rPr lang="en-GB" dirty="0"/>
              <a:t>. </a:t>
            </a:r>
            <a:endParaRPr lang="en-GB" sz="1200" b="0" i="0" u="none" strike="noStrike" cap="none" dirty="0">
              <a:solidFill>
                <a:schemeClr val="dk1"/>
              </a:solidFill>
              <a:effectLst/>
              <a:latin typeface="Calibri"/>
              <a:ea typeface="Calibri"/>
              <a:cs typeface="Calibri"/>
            </a:endParaRPr>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dirty="0"/>
              <a:t>El siguiente </a:t>
            </a:r>
            <a:r>
              <a:rPr lang="en-GB" sz="1200" b="0" i="0" u="none" strike="noStrike" cap="none" dirty="0">
                <a:solidFill>
                  <a:schemeClr val="dk1"/>
                </a:solidFill>
                <a:effectLst/>
                <a:latin typeface="Calibri"/>
                <a:ea typeface="Calibri"/>
                <a:cs typeface="Calibri"/>
                <a:sym typeface="Calibri"/>
              </a:rPr>
              <a:t>paso en el algoritmo de extensión es </a:t>
            </a:r>
            <a:r>
              <a:rPr lang="en-GB" dirty="0"/>
              <a:t>que </a:t>
            </a:r>
            <a:r>
              <a:rPr lang="en-GB" sz="1200" b="0" i="0" u="none" strike="noStrike" cap="none" dirty="0">
                <a:solidFill>
                  <a:schemeClr val="dk1"/>
                </a:solidFill>
                <a:effectLst/>
                <a:latin typeface="Calibri"/>
                <a:ea typeface="Calibri"/>
                <a:cs typeface="Calibri"/>
                <a:sym typeface="Calibri"/>
              </a:rPr>
              <a:t>va a comprobar la siguiente liquidación. En este caso, la ampliación </a:t>
            </a:r>
            <a:r>
              <a:rPr lang="en-GB" sz="1200" b="0" i="0" u="none" strike="noStrike" cap="none" baseline="0" dirty="0">
                <a:solidFill>
                  <a:schemeClr val="dk1"/>
                </a:solidFill>
                <a:effectLst/>
                <a:latin typeface="Calibri"/>
                <a:ea typeface="Calibri"/>
                <a:cs typeface="Calibri"/>
                <a:sym typeface="Calibri"/>
              </a:rPr>
              <a:t>de</a:t>
            </a:r>
            <a:r>
              <a:rPr lang="en-GB" sz="1200" b="0" i="0" u="none" strike="noStrike" cap="none" dirty="0">
                <a:solidFill>
                  <a:schemeClr val="dk1"/>
                </a:solidFill>
                <a:effectLst/>
                <a:latin typeface="Calibri"/>
                <a:ea typeface="Calibri"/>
                <a:cs typeface="Calibri"/>
                <a:sym typeface="Calibri"/>
              </a:rPr>
              <a:t> la red hasta el asentamiento A costaría 25 céntimos por </a:t>
            </a:r>
            <a:r>
              <a:rPr lang="en-GB" dirty="0"/>
              <a:t>kilovatio hora</a:t>
            </a:r>
            <a:r>
              <a:rPr lang="en-GB" sz="1200" b="0" i="0" u="none" strike="noStrike" cap="none" dirty="0">
                <a:solidFill>
                  <a:schemeClr val="dk1"/>
                </a:solidFill>
                <a:effectLst/>
                <a:latin typeface="Calibri"/>
                <a:ea typeface="Calibri"/>
                <a:cs typeface="Calibri"/>
                <a:sym typeface="Calibri"/>
              </a:rPr>
              <a:t>. Vemos que los costes de ampliar la red para conectar este asentamiento son menores que los costes de suministrarlo con una tecnología no conectada a la red, lo que significa que el modelo lo identifica como un asentamiento que se conectará a la red.</a:t>
            </a:r>
            <a:endParaRPr lang="en-US" dirty="0"/>
          </a:p>
        </p:txBody>
      </p:sp>
      <p:sp>
        <p:nvSpPr>
          <p:cNvPr id="316" name="TextShape 3"/>
          <p:cNvSpPr txBox="1"/>
          <p:nvPr/>
        </p:nvSpPr>
        <p:spPr>
          <a:xfrm>
            <a:off x="3884760" y="8685360"/>
            <a:ext cx="2971440" cy="458280"/>
          </a:xfrm>
          <a:prstGeom prst="rect">
            <a:avLst/>
          </a:prstGeom>
          <a:noFill/>
          <a:ln w="0">
            <a:noFill/>
          </a:ln>
        </p:spPr>
        <p:txBody>
          <a:bodyPr anchor="b">
            <a:noAutofit/>
          </a:bodyPr>
          <a:lstStyle/>
          <a:p>
            <a:endParaRPr lang="fr-FR" sz="2400" b="0" strike="noStrike" spc="-1" dirty="0">
              <a:latin typeface="Times New Roman"/>
            </a:endParaRPr>
          </a:p>
        </p:txBody>
      </p:sp>
    </p:spTree>
    <p:extLst>
      <p:ext uri="{BB962C8B-B14F-4D97-AF65-F5344CB8AC3E}">
        <p14:creationId xmlns:p14="http://schemas.microsoft.com/office/powerpoint/2010/main" val="2564372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0" y="-60325"/>
            <a:ext cx="3540125" cy="1992313"/>
          </a:xfrm>
          <a:prstGeom prst="rect">
            <a:avLst/>
          </a:prstGeom>
        </p:spPr>
      </p:sp>
      <p:sp>
        <p:nvSpPr>
          <p:cNvPr id="315" name="PlaceHolder 2"/>
          <p:cNvSpPr>
            <a:spLocks noGrp="1"/>
          </p:cNvSpPr>
          <p:nvPr>
            <p:ph type="body"/>
          </p:nvPr>
        </p:nvSpPr>
        <p:spPr>
          <a:xfrm>
            <a:off x="685800" y="4400640"/>
            <a:ext cx="5486040" cy="3600000"/>
          </a:xfrm>
          <a:prstGeom prst="rect">
            <a:avLst/>
          </a:prstGeom>
        </p:spPr>
        <p:txBody>
          <a:bodyPr>
            <a:noAutofit/>
          </a:bodyPr>
          <a:lstStyle/>
          <a:p>
            <a:pPr indent="-227965">
              <a:tabLst>
                <a:tab pos="0" algn="l"/>
              </a:tabLst>
              <a:defRPr/>
            </a:pPr>
            <a:r>
              <a:rPr lang="en-GB" sz="1200" b="0" i="0" u="none" strike="noStrike" cap="none" dirty="0">
                <a:solidFill>
                  <a:schemeClr val="dk1"/>
                </a:solidFill>
                <a:effectLst/>
                <a:latin typeface="Calibri"/>
                <a:ea typeface="Calibri"/>
                <a:cs typeface="Calibri"/>
                <a:sym typeface="Calibri"/>
              </a:rPr>
              <a:t>A continuación, una vez que el modelo identifica </a:t>
            </a:r>
            <a:r>
              <a:rPr lang="en-GB" dirty="0"/>
              <a:t>la rentabilidad de una </a:t>
            </a:r>
            <a:r>
              <a:rPr lang="en-GB" sz="1200" b="0" i="0" u="none" strike="noStrike" cap="none" dirty="0">
                <a:solidFill>
                  <a:schemeClr val="dk1"/>
                </a:solidFill>
                <a:effectLst/>
                <a:latin typeface="Calibri"/>
                <a:ea typeface="Calibri"/>
                <a:cs typeface="Calibri"/>
                <a:sym typeface="Calibri"/>
              </a:rPr>
              <a:t>ampliación de la red </a:t>
            </a:r>
            <a:r>
              <a:rPr lang="en-GB" dirty="0"/>
              <a:t>hasta la ubicación </a:t>
            </a:r>
            <a:r>
              <a:rPr lang="en-GB" sz="1200" b="0" i="0" u="none" strike="noStrike" cap="none" dirty="0">
                <a:solidFill>
                  <a:schemeClr val="dk1"/>
                </a:solidFill>
                <a:effectLst/>
                <a:latin typeface="Calibri"/>
                <a:ea typeface="Calibri"/>
                <a:cs typeface="Calibri"/>
                <a:sym typeface="Calibri"/>
              </a:rPr>
              <a:t>A, podemos ver si podemos seguir construyendo la red para conectar los asentamientos que se encuentran más lejos. Conectando la localidad B a la red a través de la localidad A tendremos una nueva distancia más corta que construir</a:t>
            </a:r>
            <a:r>
              <a:rPr lang="en-GB" dirty="0"/>
              <a:t>. Por lo tanto, </a:t>
            </a:r>
            <a:r>
              <a:rPr lang="en-GB" sz="1200" b="0" i="0" u="none" strike="noStrike" cap="none" dirty="0">
                <a:solidFill>
                  <a:schemeClr val="dk1"/>
                </a:solidFill>
                <a:effectLst/>
                <a:latin typeface="Calibri"/>
                <a:ea typeface="Calibri"/>
                <a:cs typeface="Calibri"/>
                <a:sym typeface="Calibri"/>
              </a:rPr>
              <a:t>el coste es la distancia entre la ubicación A y B y no la distancia de la red actualmente existente a la ubicación B</a:t>
            </a:r>
            <a:r>
              <a:rPr lang="en-GB" dirty="0"/>
              <a:t>. </a:t>
            </a:r>
            <a:endParaRPr lang="en-US" dirty="0"/>
          </a:p>
          <a:p>
            <a:pPr indent="-227965">
              <a:tabLst>
                <a:tab pos="0" algn="l"/>
              </a:tabLst>
              <a:defRPr/>
            </a:pPr>
            <a:r>
              <a:rPr lang="en-GB" sz="1200" b="0" i="0" u="none" strike="noStrike" cap="none" dirty="0">
                <a:solidFill>
                  <a:schemeClr val="dk1"/>
                </a:solidFill>
                <a:effectLst/>
                <a:latin typeface="Calibri"/>
                <a:ea typeface="Calibri"/>
                <a:cs typeface="Calibri"/>
                <a:sym typeface="Calibri"/>
              </a:rPr>
              <a:t>Esto </a:t>
            </a:r>
            <a:r>
              <a:rPr lang="en-GB" dirty="0"/>
              <a:t>reducirá </a:t>
            </a:r>
            <a:r>
              <a:rPr lang="en-GB" sz="1200" b="0" i="0" u="none" strike="noStrike" cap="none" dirty="0">
                <a:solidFill>
                  <a:schemeClr val="dk1"/>
                </a:solidFill>
                <a:effectLst/>
                <a:latin typeface="Calibri"/>
                <a:ea typeface="Calibri"/>
                <a:cs typeface="Calibri"/>
                <a:sym typeface="Calibri"/>
              </a:rPr>
              <a:t>la distancia de extensión</a:t>
            </a:r>
            <a:r>
              <a:rPr lang="en-GB" dirty="0"/>
              <a:t>. </a:t>
            </a:r>
            <a:r>
              <a:rPr lang="en-GB" sz="1200" b="0" i="0" u="none" strike="noStrike" cap="none" dirty="0">
                <a:solidFill>
                  <a:schemeClr val="dk1"/>
                </a:solidFill>
                <a:effectLst/>
                <a:latin typeface="Calibri"/>
                <a:ea typeface="Calibri"/>
                <a:cs typeface="Calibri"/>
                <a:sym typeface="Calibri"/>
              </a:rPr>
              <a:t>Obtenemos otro </a:t>
            </a:r>
            <a:r>
              <a:rPr lang="en-GB" dirty="0"/>
              <a:t>L.C.O.E por el que </a:t>
            </a:r>
            <a:r>
              <a:rPr lang="en-GB" sz="1200" b="0" i="0" u="none" strike="noStrike" cap="none" dirty="0">
                <a:solidFill>
                  <a:schemeClr val="dk1"/>
                </a:solidFill>
                <a:effectLst/>
                <a:latin typeface="Calibri"/>
                <a:ea typeface="Calibri"/>
                <a:cs typeface="Calibri"/>
                <a:sym typeface="Calibri"/>
              </a:rPr>
              <a:t>vemos que la extensión de la red costaría 20 céntimos por </a:t>
            </a:r>
            <a:r>
              <a:rPr lang="en-GB" dirty="0"/>
              <a:t>kilovatio hora, </a:t>
            </a:r>
            <a:r>
              <a:rPr lang="en-GB" sz="1200" b="0" i="0" u="none" strike="noStrike" cap="none" dirty="0">
                <a:solidFill>
                  <a:schemeClr val="dk1"/>
                </a:solidFill>
                <a:effectLst/>
                <a:latin typeface="Calibri"/>
                <a:ea typeface="Calibri"/>
                <a:cs typeface="Calibri"/>
                <a:sym typeface="Calibri"/>
              </a:rPr>
              <a:t>lo que es inferior al coste de las tecnologías sin red en la ubicación B</a:t>
            </a:r>
            <a:r>
              <a:rPr lang="en-GB" dirty="0"/>
              <a:t>. </a:t>
            </a:r>
            <a:endParaRPr lang="en-GB" sz="1200" b="0" i="0" u="none" strike="noStrike" cap="none" dirty="0">
              <a:solidFill>
                <a:schemeClr val="dk1"/>
              </a:solidFill>
              <a:effectLst/>
              <a:latin typeface="Calibri"/>
              <a:ea typeface="Calibri"/>
              <a:cs typeface="Calibri"/>
            </a:endParaRPr>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sz="1200" b="0" i="0" u="none" strike="noStrike" cap="none" dirty="0">
                <a:solidFill>
                  <a:schemeClr val="dk1"/>
                </a:solidFill>
                <a:effectLst/>
                <a:latin typeface="Calibri"/>
                <a:ea typeface="Calibri"/>
                <a:cs typeface="Calibri"/>
                <a:sym typeface="Calibri"/>
              </a:rPr>
              <a:t>El modelo opta por conectar también este asentamiento. A continuación, comprobamos desde la red existente hasta la ubicación C y desde la ubicación A hasta la ubicación </a:t>
            </a:r>
            <a:r>
              <a:rPr lang="en-GB" sz="1200" i="0" u="none" strike="noStrike" cap="none" dirty="0">
                <a:solidFill>
                  <a:schemeClr val="dk1"/>
                </a:solidFill>
                <a:effectLst/>
                <a:latin typeface="Calibri"/>
                <a:ea typeface="Calibri"/>
                <a:cs typeface="Calibri"/>
                <a:sym typeface="Calibri"/>
              </a:rPr>
              <a:t>C. Y vemos que en todos estos casos, el </a:t>
            </a:r>
            <a:r>
              <a:rPr lang="en-GB" sz="1200" b="0" i="0" u="none" strike="noStrike" cap="none" dirty="0">
                <a:solidFill>
                  <a:schemeClr val="dk1"/>
                </a:solidFill>
                <a:effectLst/>
                <a:latin typeface="Calibri"/>
                <a:ea typeface="Calibri"/>
                <a:cs typeface="Calibri"/>
                <a:sym typeface="Calibri"/>
              </a:rPr>
              <a:t>coste de la ampliación de la red es mayor que el coste de las tecnologías sin conexión a la red. Esto significa que </a:t>
            </a:r>
            <a:r>
              <a:rPr lang="en-GB" dirty="0"/>
              <a:t>la ubicación </a:t>
            </a:r>
            <a:r>
              <a:rPr lang="en-GB" sz="1200" b="0" i="0" u="none" strike="noStrike" cap="none" dirty="0">
                <a:solidFill>
                  <a:schemeClr val="dk1"/>
                </a:solidFill>
                <a:effectLst/>
                <a:latin typeface="Calibri"/>
                <a:ea typeface="Calibri"/>
                <a:cs typeface="Calibri"/>
                <a:sym typeface="Calibri"/>
              </a:rPr>
              <a:t>C seguirá estando electrificada mediante tecnologías sin conexión a la red </a:t>
            </a:r>
            <a:r>
              <a:rPr lang="en-GB" dirty="0"/>
              <a:t>en esta iteración. En la siguiente iteración, la ubicación B evaluará la extensión de la red a la ubicación C, ya que la ubicación B está ahora electrificada por la red.</a:t>
            </a:r>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sz="1200" b="0" i="0" u="none" strike="noStrike" cap="none" dirty="0">
                <a:solidFill>
                  <a:schemeClr val="dk1"/>
                </a:solidFill>
                <a:effectLst/>
                <a:latin typeface="Calibri"/>
                <a:ea typeface="Calibri"/>
                <a:cs typeface="Calibri"/>
                <a:sym typeface="Calibri"/>
              </a:rPr>
              <a:t>El algoritmo de ampliación de la red </a:t>
            </a:r>
            <a:r>
              <a:rPr lang="en-GB" dirty="0"/>
              <a:t>itera </a:t>
            </a:r>
            <a:r>
              <a:rPr lang="en-GB" sz="1200" i="0" u="none" strike="noStrike" cap="none" dirty="0">
                <a:solidFill>
                  <a:schemeClr val="dk1"/>
                </a:solidFill>
                <a:effectLst/>
                <a:latin typeface="Calibri"/>
                <a:ea typeface="Calibri"/>
                <a:cs typeface="Calibri"/>
                <a:sym typeface="Calibri"/>
              </a:rPr>
              <a:t>a través de todos los asentamientos </a:t>
            </a:r>
            <a:r>
              <a:rPr lang="en-GB" sz="1200" b="0" i="0" u="none" strike="noStrike" cap="none" dirty="0">
                <a:solidFill>
                  <a:schemeClr val="dk1"/>
                </a:solidFill>
                <a:effectLst/>
                <a:latin typeface="Calibri"/>
                <a:ea typeface="Calibri"/>
                <a:cs typeface="Calibri"/>
                <a:sym typeface="Calibri"/>
              </a:rPr>
              <a:t>de la zona que estamos estudiando, y cuando añade más asentamientos para conectarlos a la red, también comprueba si puede conectar más asentamientos desde las nuevas ubicaciones electrificadas</a:t>
            </a:r>
            <a:r>
              <a:rPr lang="en-GB" dirty="0"/>
              <a:t>. </a:t>
            </a:r>
            <a:endParaRPr lang="fr-FR" sz="1200" b="0" strike="noStrike" spc="-1" dirty="0">
              <a:latin typeface="Arial"/>
            </a:endParaRPr>
          </a:p>
        </p:txBody>
      </p:sp>
      <p:sp>
        <p:nvSpPr>
          <p:cNvPr id="316" name="TextShape 3"/>
          <p:cNvSpPr txBox="1"/>
          <p:nvPr/>
        </p:nvSpPr>
        <p:spPr>
          <a:xfrm>
            <a:off x="3884760" y="8685360"/>
            <a:ext cx="2971440" cy="458280"/>
          </a:xfrm>
          <a:prstGeom prst="rect">
            <a:avLst/>
          </a:prstGeom>
          <a:noFill/>
          <a:ln w="0">
            <a:noFill/>
          </a:ln>
        </p:spPr>
        <p:txBody>
          <a:bodyPr anchor="b">
            <a:noAutofit/>
          </a:bodyPr>
          <a:lstStyle/>
          <a:p>
            <a:endParaRPr lang="fr-FR" sz="2400" b="0" strike="noStrike" spc="-1" dirty="0">
              <a:latin typeface="Times New Roman"/>
            </a:endParaRPr>
          </a:p>
        </p:txBody>
      </p:sp>
    </p:spTree>
    <p:extLst>
      <p:ext uri="{BB962C8B-B14F-4D97-AF65-F5344CB8AC3E}">
        <p14:creationId xmlns:p14="http://schemas.microsoft.com/office/powerpoint/2010/main" val="812716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441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En esta clase, vamos a repasar lo que llamamos la metodología de los siete pasos para crear un escenario utilizando OnSSET. Los pasos uno a seis se tratarán en esta conferencia y el séptimo paso se tratará en la conferencia 6. El proceso de modelización se divide en siete pasos diferentes que llevamos a cabo para realizar un análisis de electrificación utilizando la herramienta OnSSET. Estos pasos se presentan aquí para la herramienta OnSSET, pero pueden generalizarse a otros modelos de electrificación. El primer paso es recopilar los datos geoespaciales de la zona que vamos a estudiar. Podemos hacer estudios para todo un país</a:t>
            </a:r>
            <a:r>
              <a:rPr lang="en-US" baseline="0" dirty="0"/>
              <a:t>, o </a:t>
            </a:r>
            <a:r>
              <a:rPr lang="en-US" dirty="0"/>
              <a:t>podemos hacerlo para una región del país, o incluso podríamos ampliarlo y hacerlo para todos los países del África subsahariana o un continente entero.</a:t>
            </a:r>
          </a:p>
          <a:p>
            <a:pPr marL="0" lvl="0" indent="0" algn="l" rtl="0">
              <a:spcBef>
                <a:spcPts val="0"/>
              </a:spcBef>
              <a:spcAft>
                <a:spcPts val="0"/>
              </a:spcAft>
              <a:buNone/>
            </a:pPr>
            <a:endParaRPr lang="en-US" dirty="0"/>
          </a:p>
          <a:p>
            <a:pPr marL="0" indent="0"/>
            <a:r>
              <a:rPr lang="en-US" dirty="0"/>
              <a:t>Hay que determinar la zona que se va a estudiar y, a continuación, recopilar los datos geoespaciales, que pueden proporcionar información basada en la ubicación de todos los asentamientos en los que se está interesado.</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63" name="Google Shape;16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extLst>
      <p:ext uri="{BB962C8B-B14F-4D97-AF65-F5344CB8AC3E}">
        <p14:creationId xmlns:p14="http://schemas.microsoft.com/office/powerpoint/2010/main" val="278133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US" dirty="0"/>
              <a:t>En </a:t>
            </a:r>
            <a:r>
              <a:rPr lang="en-US" baseline="0" dirty="0"/>
              <a:t>la </a:t>
            </a:r>
            <a:r>
              <a:rPr lang="en-US" dirty="0"/>
              <a:t>tabla, podemos ver que tenemos una serie de conjuntos de datos geoespaciales diferentes </a:t>
            </a:r>
            <a:r>
              <a:rPr lang="en-US" baseline="0" dirty="0"/>
              <a:t>que </a:t>
            </a:r>
            <a:r>
              <a:rPr lang="en-US" dirty="0"/>
              <a:t>son requisitos generales. Algunos de los conjuntos de datos </a:t>
            </a:r>
            <a:r>
              <a:rPr lang="en-US" baseline="0" dirty="0"/>
              <a:t>son obligatorios y </a:t>
            </a:r>
            <a:r>
              <a:rPr lang="en-US" dirty="0"/>
              <a:t>algunos de los datos geoespaciales son opcionales y pueden utilizarse para mejorar el detalle del estudio. También pueden ser interesantes otros conjuntos de datos opcionales que no aparecen en la figura. Podemos dividir los conjuntos de datos en algunos tipos o clases diferentes. </a:t>
            </a: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indent="0">
              <a:defRPr/>
            </a:pPr>
            <a:r>
              <a:rPr lang="en-US" dirty="0"/>
              <a:t>En primer lugar, necesitamos datos sobre la población o los asentamientos, que </a:t>
            </a:r>
            <a:r>
              <a:rPr lang="en-US" baseline="0" dirty="0"/>
              <a:t>constituyen la base del estudio</a:t>
            </a:r>
            <a:r>
              <a:rPr lang="en-US" dirty="0"/>
              <a:t>. Estos datos indican </a:t>
            </a:r>
            <a:r>
              <a:rPr lang="en-US" baseline="0" dirty="0"/>
              <a:t>dónde se </a:t>
            </a:r>
            <a:r>
              <a:rPr lang="en-US" dirty="0"/>
              <a:t>encuentran los beneficiarios de la electrificación, por ejemplo, </a:t>
            </a:r>
            <a:r>
              <a:rPr lang="en-US" i="1" dirty="0"/>
              <a:t>dónde </a:t>
            </a:r>
            <a:r>
              <a:rPr lang="en-US" dirty="0"/>
              <a:t>vive la población y cómo está </a:t>
            </a:r>
            <a:r>
              <a:rPr lang="en-US" i="1" dirty="0"/>
              <a:t>repartida </a:t>
            </a:r>
            <a:r>
              <a:rPr lang="en-US" dirty="0"/>
              <a:t>en el condado o la región. Los límites administrativos nos ayudan a delimitar la zona que estudiamos.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indent="0">
              <a:defRPr/>
            </a:pPr>
            <a:r>
              <a:rPr lang="en-US" dirty="0"/>
              <a:t>El segundo tipo de datos geoespaciales son los datos sobre infraestructuras. Estos datos pueden ser información sobre líneas de alta tensión, líneas de media tensión o subestaciones. Además, pueden consistir en información sobre la distancia a las carreteras, que podría ser importante para el transporte. </a:t>
            </a:r>
          </a:p>
          <a:p>
            <a:pPr marL="0" indent="0">
              <a:defRPr/>
            </a:pPr>
            <a:r>
              <a:rPr lang="en-US" baseline="0" dirty="0"/>
              <a:t>Además, </a:t>
            </a:r>
            <a:r>
              <a:rPr lang="en-US" dirty="0"/>
              <a:t>también recogemos información sobre los recursos energéticos locales. ¿Cuál es el recurso solar, eólico o hidráulico en cada lugar? Además, </a:t>
            </a:r>
            <a:r>
              <a:rPr lang="en-US" baseline="0" dirty="0"/>
              <a:t>los </a:t>
            </a:r>
            <a:r>
              <a:rPr lang="en-US" dirty="0"/>
              <a:t>paisajes que rodean el asentamiento son importantes</a:t>
            </a:r>
            <a:r>
              <a:rPr lang="en-US" baseline="0" dirty="0"/>
              <a:t>. Preguntas como </a:t>
            </a:r>
            <a:r>
              <a:rPr lang="en-US" dirty="0"/>
              <a:t>¿cuál es la elevación de la zona? ¿O cuál es la pendiente o el tipo de cobertura del suelo?</a:t>
            </a: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Todos estos </a:t>
            </a:r>
            <a:r>
              <a:rPr lang="en-US" baseline="0" dirty="0"/>
              <a:t>datos espaciales </a:t>
            </a:r>
            <a:r>
              <a:rPr lang="en-US" dirty="0"/>
              <a:t>son información que necesitamos conocer para determinar las </a:t>
            </a:r>
            <a:r>
              <a:rPr lang="en-US" baseline="0" dirty="0"/>
              <a:t>opciones de</a:t>
            </a:r>
            <a:r>
              <a:rPr lang="en-US" dirty="0"/>
              <a:t> electrificación de menor coste </a:t>
            </a:r>
            <a:r>
              <a:rPr lang="en-US" baseline="0" dirty="0"/>
              <a:t>en OnSSET.</a:t>
            </a:r>
            <a:endParaRPr lang="en-US" dirty="0"/>
          </a:p>
        </p:txBody>
      </p:sp>
      <p:sp>
        <p:nvSpPr>
          <p:cNvPr id="232" name="Google Shape;2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extLst>
      <p:ext uri="{BB962C8B-B14F-4D97-AF65-F5344CB8AC3E}">
        <p14:creationId xmlns:p14="http://schemas.microsoft.com/office/powerpoint/2010/main" val="298847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En el siguiente paso, combinamos todos estos datos geoespaciales que hemos recogido hasta ahora y </a:t>
            </a:r>
            <a:r>
              <a:rPr lang="en-US" dirty="0"/>
              <a:t>los </a:t>
            </a:r>
            <a:r>
              <a:rPr lang="en-US" sz="1200" b="0" i="0" u="none" strike="noStrike" cap="none" dirty="0">
                <a:solidFill>
                  <a:schemeClr val="dk1"/>
                </a:solidFill>
                <a:effectLst/>
                <a:latin typeface="Calibri"/>
                <a:ea typeface="Calibri"/>
                <a:cs typeface="Calibri"/>
                <a:sym typeface="Calibri"/>
              </a:rPr>
              <a:t>extraemos para cada uno de los asentamientos de la zona que estamos estudiando. </a:t>
            </a: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Estamos combinando los </a:t>
            </a:r>
            <a:r>
              <a:rPr lang="en-US" dirty="0"/>
              <a:t>G.I.S </a:t>
            </a:r>
            <a:r>
              <a:rPr lang="en-US" sz="1200" b="0" i="0" u="none" strike="noStrike" cap="none" dirty="0">
                <a:solidFill>
                  <a:schemeClr val="dk1"/>
                </a:solidFill>
                <a:effectLst/>
                <a:latin typeface="Calibri"/>
                <a:ea typeface="Calibri"/>
                <a:cs typeface="Calibri"/>
                <a:sym typeface="Calibri"/>
              </a:rPr>
              <a:t>en un archivo CSV que se utiliza en la herramienta OnSSET. El archivo CSV se parece a esta imagen en la que cada fila representa un asentamiento. Para cada asentamiento, hay una serie de cosas diferentes que conocemos. Para empezar, tenemos las coordenadas X e Y que indican dónde se encuentra el asentamiento. También tenemos información sobre la población del asentamiento. </a:t>
            </a:r>
            <a:r>
              <a:rPr lang="en-US" dirty="0"/>
              <a:t>Otra </a:t>
            </a:r>
            <a:r>
              <a:rPr lang="en-US" sz="1200" b="0" i="0" u="none" strike="noStrike" cap="none" baseline="0" dirty="0">
                <a:solidFill>
                  <a:schemeClr val="dk1"/>
                </a:solidFill>
                <a:effectLst/>
                <a:latin typeface="Calibri"/>
                <a:ea typeface="Calibri"/>
                <a:cs typeface="Calibri"/>
                <a:sym typeface="Calibri"/>
              </a:rPr>
              <a:t>columna recoge la distancia a la minicentral hidroeléctrica </a:t>
            </a:r>
            <a:r>
              <a:rPr lang="en-US" sz="1200" b="0" i="0" u="none" strike="noStrike" cap="none" dirty="0">
                <a:solidFill>
                  <a:schemeClr val="dk1"/>
                </a:solidFill>
                <a:effectLst/>
                <a:latin typeface="Calibri"/>
                <a:ea typeface="Calibri"/>
                <a:cs typeface="Calibri"/>
                <a:sym typeface="Calibri"/>
              </a:rPr>
              <a:t>de cada asentamiento y la cantidad de energía que podría generarse a partir de ese recurso. También calculamos la distancia a la </a:t>
            </a:r>
            <a:r>
              <a:rPr lang="en-US" dirty="0"/>
              <a:t>carretera </a:t>
            </a:r>
            <a:r>
              <a:rPr lang="en-US" sz="1200" b="0" i="0" u="none" strike="noStrike" cap="none" dirty="0">
                <a:solidFill>
                  <a:schemeClr val="dk1"/>
                </a:solidFill>
                <a:effectLst/>
                <a:latin typeface="Calibri"/>
                <a:ea typeface="Calibri"/>
                <a:cs typeface="Calibri"/>
                <a:sym typeface="Calibri"/>
              </a:rPr>
              <a:t>principal más cercana </a:t>
            </a:r>
            <a:r>
              <a:rPr lang="en-US" dirty="0"/>
              <a:t>y la </a:t>
            </a:r>
            <a:r>
              <a:rPr lang="en-US" sz="1200" b="0" i="0" u="none" strike="noStrike" cap="none" dirty="0">
                <a:solidFill>
                  <a:schemeClr val="dk1"/>
                </a:solidFill>
                <a:effectLst/>
                <a:latin typeface="Calibri"/>
                <a:ea typeface="Calibri"/>
                <a:cs typeface="Calibri"/>
                <a:sym typeface="Calibri"/>
              </a:rPr>
              <a:t>distancia a la línea de media y alta tensión existente más cercana. Además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identificamos los recursos disponibles </a:t>
            </a:r>
            <a:r>
              <a:rPr lang="en-US" dirty="0"/>
              <a:t>a nivel local</a:t>
            </a:r>
            <a:r>
              <a:rPr lang="en-US" sz="1200" b="0" i="0" u="none" strike="noStrike" cap="none" dirty="0">
                <a:solidFill>
                  <a:schemeClr val="dk1"/>
                </a:solidFill>
                <a:effectLst/>
                <a:latin typeface="Calibri"/>
                <a:ea typeface="Calibri"/>
                <a:cs typeface="Calibri"/>
                <a:sym typeface="Calibri"/>
              </a:rPr>
              <a:t>. En </a:t>
            </a:r>
            <a:r>
              <a:rPr lang="en-US" sz="1200" b="0" i="0" u="none" strike="noStrike" cap="none" baseline="0" dirty="0">
                <a:solidFill>
                  <a:schemeClr val="dk1"/>
                </a:solidFill>
                <a:effectLst/>
                <a:latin typeface="Calibri"/>
                <a:ea typeface="Calibri"/>
                <a:cs typeface="Calibri"/>
                <a:sym typeface="Calibri"/>
              </a:rPr>
              <a:t>la tabla, </a:t>
            </a:r>
            <a:r>
              <a:rPr lang="en-US" sz="1200" b="0" i="0" u="none" strike="noStrike" cap="none" dirty="0">
                <a:solidFill>
                  <a:schemeClr val="dk1"/>
                </a:solidFill>
                <a:effectLst/>
                <a:latin typeface="Calibri"/>
                <a:ea typeface="Calibri"/>
                <a:cs typeface="Calibri"/>
                <a:sym typeface="Calibri"/>
              </a:rPr>
              <a:t>cada fila representa una ubicación y toda la información atribuida que obtenemos de los datos geoespaciales.</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5</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9719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chemeClr val="dk1"/>
                </a:solidFill>
                <a:effectLst/>
                <a:latin typeface="Calibri"/>
                <a:ea typeface="Calibri"/>
                <a:cs typeface="Calibri"/>
                <a:sym typeface="Calibri"/>
              </a:rPr>
              <a:t>A continuación, también necesitamos una serie de datos </a:t>
            </a:r>
            <a:r>
              <a:rPr lang="en-US" dirty="0"/>
              <a:t>no geoespaciales</a:t>
            </a:r>
            <a:r>
              <a:rPr lang="en-US" sz="1200" b="0" i="0" u="none" strike="noStrike" cap="none" dirty="0">
                <a:solidFill>
                  <a:schemeClr val="dk1"/>
                </a:solidFill>
                <a:effectLst/>
                <a:latin typeface="Calibri"/>
                <a:ea typeface="Calibri"/>
                <a:cs typeface="Calibri"/>
                <a:sym typeface="Calibri"/>
              </a:rPr>
              <a:t>. En primer lugar, tenemos que recoger los parámetros demográficos del país o la región que estamos estudiando</a:t>
            </a:r>
            <a:r>
              <a:rPr lang="en-US" dirty="0"/>
              <a:t>. </a:t>
            </a:r>
            <a:endParaRPr lang="en-US" sz="1200" b="0" i="0" u="none" strike="noStrike" cap="none" dirty="0">
              <a:solidFill>
                <a:schemeClr val="dk1"/>
              </a:solidFill>
              <a:effectLst/>
              <a:latin typeface="Calibri"/>
              <a:ea typeface="Calibri"/>
              <a:cs typeface="Calibri"/>
              <a:sym typeface="Calibri"/>
            </a:endParaRPr>
          </a:p>
          <a:p>
            <a:pPr>
              <a:defRPr/>
            </a:pPr>
            <a:r>
              <a:rPr lang="en-US" sz="1200" b="0" i="0" u="none" strike="noStrike" cap="none" dirty="0">
                <a:solidFill>
                  <a:schemeClr val="dk1"/>
                </a:solidFill>
                <a:effectLst/>
                <a:latin typeface="Calibri"/>
                <a:ea typeface="Calibri"/>
                <a:cs typeface="Calibri"/>
                <a:sym typeface="Calibri"/>
              </a:rPr>
              <a:t>1. Necesitamos saber cuál es la población total según la última estimación de población o el último censo de población. Recogemos esa información para el año de inicio de nuestro análisis, que puede ser</a:t>
            </a:r>
            <a:r>
              <a:rPr lang="en-US" dirty="0"/>
              <a:t>, por ejemplo, </a:t>
            </a:r>
            <a:r>
              <a:rPr lang="en-US" sz="1200" b="0" i="0" u="none" strike="noStrike" cap="none" dirty="0">
                <a:solidFill>
                  <a:schemeClr val="dk1"/>
                </a:solidFill>
                <a:effectLst/>
                <a:latin typeface="Calibri"/>
                <a:ea typeface="Calibri"/>
                <a:cs typeface="Calibri"/>
                <a:sym typeface="Calibri"/>
              </a:rPr>
              <a:t>2020</a:t>
            </a:r>
            <a:r>
              <a:rPr lang="en-US" dirty="0"/>
              <a:t>. </a:t>
            </a:r>
            <a:endParaRPr lang="en-US" sz="1200" b="0" i="0" u="none" strike="noStrike" cap="none" dirty="0">
              <a:solidFill>
                <a:schemeClr val="dk1"/>
              </a:solidFill>
              <a:effectLst/>
              <a:latin typeface="Calibri"/>
              <a:ea typeface="Calibri"/>
              <a:cs typeface="Calibri"/>
            </a:endParaRPr>
          </a:p>
          <a:p>
            <a:pPr>
              <a:defRPr/>
            </a:pPr>
            <a:r>
              <a:rPr lang="en-US" sz="1200" b="0" i="0" u="none" strike="noStrike" cap="none" dirty="0">
                <a:solidFill>
                  <a:schemeClr val="dk1"/>
                </a:solidFill>
                <a:effectLst/>
                <a:latin typeface="Calibri"/>
                <a:ea typeface="Calibri"/>
                <a:cs typeface="Calibri"/>
                <a:sym typeface="Calibri"/>
              </a:rPr>
              <a:t>Los </a:t>
            </a:r>
            <a:r>
              <a:rPr lang="en-US" sz="1200" b="0" i="0" u="none" strike="noStrike" cap="none" baseline="0" dirty="0">
                <a:solidFill>
                  <a:schemeClr val="dk1"/>
                </a:solidFill>
                <a:effectLst/>
                <a:latin typeface="Calibri"/>
                <a:ea typeface="Calibri"/>
                <a:cs typeface="Calibri"/>
                <a:sym typeface="Calibri"/>
              </a:rPr>
              <a:t>datos de población también </a:t>
            </a:r>
            <a:r>
              <a:rPr lang="en-US" sz="1200" b="0" i="0" u="none" strike="noStrike" cap="none" dirty="0">
                <a:solidFill>
                  <a:schemeClr val="dk1"/>
                </a:solidFill>
                <a:effectLst/>
                <a:latin typeface="Calibri"/>
                <a:ea typeface="Calibri"/>
                <a:cs typeface="Calibri"/>
                <a:sym typeface="Calibri"/>
              </a:rPr>
              <a:t>deben </a:t>
            </a:r>
            <a:r>
              <a:rPr lang="en-US" dirty="0"/>
              <a:t>proyectar el crecimiento </a:t>
            </a:r>
            <a:r>
              <a:rPr lang="en-US" sz="1200" b="0" i="0" u="none" strike="noStrike" cap="none" dirty="0">
                <a:solidFill>
                  <a:schemeClr val="dk1"/>
                </a:solidFill>
                <a:effectLst/>
                <a:latin typeface="Calibri"/>
                <a:ea typeface="Calibri"/>
                <a:cs typeface="Calibri"/>
                <a:sym typeface="Calibri"/>
              </a:rPr>
              <a:t>hasta el final de nuestro análisis</a:t>
            </a:r>
            <a:r>
              <a:rPr lang="en-US" dirty="0"/>
              <a:t>. En </a:t>
            </a:r>
            <a:r>
              <a:rPr lang="en-US" sz="1200" b="0" i="0" u="none" strike="noStrike" cap="none" dirty="0">
                <a:solidFill>
                  <a:schemeClr val="dk1"/>
                </a:solidFill>
                <a:effectLst/>
                <a:latin typeface="Calibri"/>
                <a:ea typeface="Calibri"/>
                <a:cs typeface="Calibri"/>
                <a:sym typeface="Calibri"/>
              </a:rPr>
              <a:t>este caso, podría ser 2030.</a:t>
            </a:r>
            <a:endParaRPr lang="en-US" sz="1200" b="0" i="0" u="none" strike="noStrike" cap="none" dirty="0">
              <a:solidFill>
                <a:schemeClr val="dk1"/>
              </a:solidFill>
              <a:effectLst/>
              <a:latin typeface="Calibri"/>
              <a:ea typeface="Calibri"/>
              <a:cs typeface="Calibri"/>
            </a:endParaRPr>
          </a:p>
          <a:p>
            <a:pPr>
              <a:defRPr/>
            </a:pPr>
            <a:r>
              <a:rPr lang="en-US" sz="1200" b="0" i="0" u="none" strike="noStrike" cap="none" dirty="0">
                <a:solidFill>
                  <a:schemeClr val="dk1"/>
                </a:solidFill>
                <a:effectLst/>
                <a:latin typeface="Calibri"/>
                <a:ea typeface="Calibri"/>
                <a:cs typeface="Calibri"/>
                <a:sym typeface="Calibri"/>
              </a:rPr>
              <a:t>2. Aparte de la población</a:t>
            </a:r>
            <a:r>
              <a:rPr lang="en-US" dirty="0"/>
              <a:t>, también </a:t>
            </a:r>
            <a:r>
              <a:rPr lang="en-US" sz="1200" b="0" i="0" u="none" strike="noStrike" cap="none" baseline="0" dirty="0">
                <a:solidFill>
                  <a:schemeClr val="dk1"/>
                </a:solidFill>
                <a:effectLst/>
                <a:latin typeface="Calibri"/>
                <a:ea typeface="Calibri"/>
                <a:cs typeface="Calibri"/>
                <a:sym typeface="Calibri"/>
              </a:rPr>
              <a:t>necesitamos </a:t>
            </a:r>
            <a:r>
              <a:rPr lang="en-US" sz="1200" b="0" i="0" u="none" strike="noStrike" cap="none" dirty="0">
                <a:solidFill>
                  <a:schemeClr val="dk1"/>
                </a:solidFill>
                <a:effectLst/>
                <a:latin typeface="Calibri"/>
                <a:ea typeface="Calibri"/>
                <a:cs typeface="Calibri"/>
                <a:sym typeface="Calibri"/>
              </a:rPr>
              <a:t>saber qué </a:t>
            </a:r>
            <a:r>
              <a:rPr lang="en-US" dirty="0"/>
              <a:t>porcentaje de la </a:t>
            </a:r>
            <a:r>
              <a:rPr lang="en-US" sz="1200" b="0" i="0" u="none" strike="noStrike" cap="none" dirty="0">
                <a:solidFill>
                  <a:schemeClr val="dk1"/>
                </a:solidFill>
                <a:effectLst/>
                <a:latin typeface="Calibri"/>
                <a:ea typeface="Calibri"/>
                <a:cs typeface="Calibri"/>
                <a:sym typeface="Calibri"/>
              </a:rPr>
              <a:t>población vive en zonas urbanas tanto en el año inicial como en el final.</a:t>
            </a:r>
            <a:r>
              <a:rPr lang="en-US" sz="1200" b="0" i="0" u="none" strike="noStrike" cap="none" baseline="0" dirty="0">
                <a:solidFill>
                  <a:schemeClr val="dk1"/>
                </a:solidFill>
                <a:effectLst/>
                <a:latin typeface="Calibri"/>
                <a:ea typeface="Calibri"/>
                <a:cs typeface="Calibri"/>
                <a:sym typeface="Calibri"/>
              </a:rPr>
              <a:t> Esto nos dará la proporción urbana y rural.</a:t>
            </a:r>
            <a:endParaRPr lang="en-US" sz="1200" b="0" i="0" u="none" strike="noStrike" cap="none" dirty="0">
              <a:solidFill>
                <a:schemeClr val="dk1"/>
              </a:solidFill>
              <a:effectLst/>
              <a:latin typeface="Calibri"/>
              <a:ea typeface="Calibri"/>
              <a:cs typeface="Calibri"/>
            </a:endParaRPr>
          </a:p>
          <a:p>
            <a:pPr>
              <a:defRPr/>
            </a:pPr>
            <a:r>
              <a:rPr lang="en-US" sz="1200" b="0" i="0" u="none" strike="noStrike" cap="none" dirty="0">
                <a:solidFill>
                  <a:schemeClr val="dk1"/>
                </a:solidFill>
                <a:effectLst/>
                <a:latin typeface="Calibri"/>
                <a:ea typeface="Calibri"/>
                <a:cs typeface="Calibri"/>
                <a:sym typeface="Calibri"/>
              </a:rPr>
              <a:t>3. También necesitamos saber el tamaño medio de los hogares en las zonas urbanas y en las rurales. Este conjunto de datos se utiliza para calcular el número aproximado de edificios en el pueblo</a:t>
            </a:r>
            <a:r>
              <a:rPr lang="en-US" dirty="0"/>
              <a:t>. </a:t>
            </a:r>
            <a:endParaRPr lang="en-US" sz="1200" b="0" i="0" u="none" strike="noStrike" cap="none" dirty="0">
              <a:solidFill>
                <a:schemeClr val="dk1"/>
              </a:solidFill>
              <a:effectLst/>
              <a:latin typeface="Calibri"/>
              <a:ea typeface="Calibri"/>
              <a:cs typeface="Calibri"/>
            </a:endParaRPr>
          </a:p>
          <a:p>
            <a:pPr>
              <a:buFont typeface="Arial"/>
              <a:buAutoNum type="arabicPeriod" startAt="4"/>
              <a:defRPr/>
            </a:pPr>
            <a:r>
              <a:rPr lang="en-US" sz="1200" b="0" i="0" u="none" strike="noStrike" cap="none" dirty="0">
                <a:solidFill>
                  <a:schemeClr val="dk1"/>
                </a:solidFill>
                <a:effectLst/>
                <a:latin typeface="Calibri"/>
                <a:ea typeface="Calibri"/>
                <a:cs typeface="Calibri"/>
                <a:sym typeface="Calibri"/>
              </a:rPr>
              <a:t>Por último</a:t>
            </a:r>
            <a:r>
              <a:rPr lang="en-US" dirty="0"/>
              <a:t>, </a:t>
            </a:r>
            <a:r>
              <a:rPr lang="en-US" sz="1200" b="0" i="0" u="none" strike="noStrike" cap="none" dirty="0">
                <a:solidFill>
                  <a:schemeClr val="dk1"/>
                </a:solidFill>
                <a:effectLst/>
                <a:latin typeface="Calibri"/>
                <a:ea typeface="Calibri"/>
                <a:cs typeface="Calibri"/>
                <a:sym typeface="Calibri"/>
              </a:rPr>
              <a:t>un </a:t>
            </a:r>
            <a:r>
              <a:rPr lang="en-US" dirty="0"/>
              <a:t>conjunto de datos</a:t>
            </a:r>
            <a:r>
              <a:rPr lang="en-US" sz="1200" b="0" i="0" u="none" strike="noStrike" cap="none" dirty="0">
                <a:solidFill>
                  <a:schemeClr val="dk1"/>
                </a:solidFill>
                <a:effectLst/>
                <a:latin typeface="Calibri"/>
                <a:ea typeface="Calibri"/>
                <a:cs typeface="Calibri"/>
                <a:sym typeface="Calibri"/>
              </a:rPr>
              <a:t> clave </a:t>
            </a:r>
            <a:r>
              <a:rPr lang="en-US" dirty="0"/>
              <a:t>se refiere a </a:t>
            </a:r>
            <a:r>
              <a:rPr lang="en-US" sz="1200" b="0" i="0" u="none" strike="noStrike" cap="none" dirty="0">
                <a:solidFill>
                  <a:schemeClr val="dk1"/>
                </a:solidFill>
                <a:effectLst/>
                <a:latin typeface="Calibri"/>
                <a:ea typeface="Calibri"/>
                <a:cs typeface="Calibri"/>
                <a:sym typeface="Calibri"/>
              </a:rPr>
              <a:t>cuántas personas tienen acceso a la electricidad en la actualidad</a:t>
            </a:r>
            <a:r>
              <a:rPr lang="en-US" dirty="0"/>
              <a:t>. En este </a:t>
            </a:r>
            <a:r>
              <a:rPr lang="en-US" sz="1200" b="0" i="0" u="none" strike="noStrike" cap="none" dirty="0">
                <a:solidFill>
                  <a:schemeClr val="dk1"/>
                </a:solidFill>
                <a:effectLst/>
                <a:latin typeface="Calibri"/>
                <a:ea typeface="Calibri"/>
                <a:cs typeface="Calibri"/>
                <a:sym typeface="Calibri"/>
              </a:rPr>
              <a:t>ejemplo, </a:t>
            </a:r>
            <a:r>
              <a:rPr lang="en-US" sz="1200" b="0" i="0" u="none" strike="noStrike" cap="none" baseline="0" dirty="0">
                <a:solidFill>
                  <a:schemeClr val="dk1"/>
                </a:solidFill>
                <a:effectLst/>
                <a:latin typeface="Calibri"/>
                <a:ea typeface="Calibri"/>
                <a:cs typeface="Calibri"/>
                <a:sym typeface="Calibri"/>
              </a:rPr>
              <a:t>tenemos el </a:t>
            </a:r>
            <a:r>
              <a:rPr lang="en-US" dirty="0"/>
              <a:t>31%</a:t>
            </a:r>
            <a:r>
              <a:rPr lang="en-US" sz="1200" b="0" i="0" u="none" strike="noStrike" cap="none" dirty="0">
                <a:solidFill>
                  <a:schemeClr val="dk1"/>
                </a:solidFill>
                <a:effectLst/>
                <a:latin typeface="Calibri"/>
                <a:ea typeface="Calibri"/>
                <a:cs typeface="Calibri"/>
                <a:sym typeface="Calibri"/>
              </a:rPr>
              <a:t>, lo que significa que el </a:t>
            </a:r>
            <a:r>
              <a:rPr lang="en-US" dirty="0"/>
              <a:t>69% no tiene acceso </a:t>
            </a:r>
            <a:r>
              <a:rPr lang="en-US" sz="1200" b="0" i="0" u="none" strike="noStrike" cap="none" dirty="0">
                <a:solidFill>
                  <a:schemeClr val="dk1"/>
                </a:solidFill>
                <a:effectLst/>
                <a:latin typeface="Calibri"/>
                <a:ea typeface="Calibri"/>
                <a:cs typeface="Calibri"/>
                <a:sym typeface="Calibri"/>
              </a:rPr>
              <a:t>a la electricidad hoy en día</a:t>
            </a:r>
            <a:r>
              <a:rPr lang="en-US" dirty="0"/>
              <a:t>. </a:t>
            </a:r>
            <a:r>
              <a:rPr lang="en-US" sz="1200" b="0" i="0" u="none" strike="noStrike" cap="none" dirty="0">
                <a:solidFill>
                  <a:schemeClr val="dk1"/>
                </a:solidFill>
                <a:effectLst/>
                <a:latin typeface="Calibri"/>
                <a:ea typeface="Calibri"/>
                <a:cs typeface="Calibri"/>
                <a:sym typeface="Calibri"/>
              </a:rPr>
              <a:t>Además</a:t>
            </a:r>
            <a:r>
              <a:rPr lang="en-US" dirty="0"/>
              <a:t>, </a:t>
            </a:r>
            <a:r>
              <a:rPr lang="en-US" sz="1200" b="0" i="0" u="none" strike="noStrike" cap="none" dirty="0">
                <a:solidFill>
                  <a:schemeClr val="dk1"/>
                </a:solidFill>
                <a:effectLst/>
                <a:latin typeface="Calibri"/>
                <a:ea typeface="Calibri"/>
                <a:cs typeface="Calibri"/>
                <a:sym typeface="Calibri"/>
              </a:rPr>
              <a:t>desglosamos aún más la proporción de la población rural y urbana que tiene acceso a la electricidad.</a:t>
            </a:r>
            <a:endParaRPr lang="en-US" sz="1200" b="0" i="0" u="none" strike="noStrike" cap="none" dirty="0">
              <a:solidFill>
                <a:schemeClr val="dk1"/>
              </a:solidFill>
              <a:effectLst/>
              <a:latin typeface="Calibri"/>
              <a:ea typeface="Calibri"/>
              <a:cs typeface="Calibri"/>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228600" indent="0">
              <a:defRPr/>
            </a:pPr>
            <a:r>
              <a:rPr lang="en-US" sz="1200" b="0" i="0" u="none" strike="noStrike" cap="none" baseline="0" dirty="0">
                <a:solidFill>
                  <a:schemeClr val="dk1"/>
                </a:solidFill>
                <a:effectLst/>
                <a:latin typeface="Calibri"/>
                <a:ea typeface="Calibri"/>
                <a:cs typeface="Calibri"/>
                <a:sym typeface="Calibri"/>
              </a:rPr>
              <a:t>El objetivo principal de la </a:t>
            </a:r>
            <a:r>
              <a:rPr lang="en-US" dirty="0"/>
              <a:t>herramienta </a:t>
            </a:r>
            <a:r>
              <a:rPr lang="en-US" sz="1200" b="0" i="0" u="none" strike="noStrike" cap="none" dirty="0">
                <a:solidFill>
                  <a:schemeClr val="dk1"/>
                </a:solidFill>
                <a:effectLst/>
                <a:latin typeface="Calibri"/>
                <a:ea typeface="Calibri"/>
                <a:cs typeface="Calibri"/>
                <a:sym typeface="Calibri"/>
              </a:rPr>
              <a:t>OnSSET </a:t>
            </a:r>
            <a:r>
              <a:rPr lang="en-US" sz="1200" b="0" i="0" u="none" strike="noStrike" cap="none" baseline="0" dirty="0">
                <a:solidFill>
                  <a:schemeClr val="dk1"/>
                </a:solidFill>
                <a:effectLst/>
                <a:latin typeface="Calibri"/>
                <a:ea typeface="Calibri"/>
                <a:cs typeface="Calibri"/>
                <a:sym typeface="Calibri"/>
              </a:rPr>
              <a:t>es electrificar a </a:t>
            </a:r>
            <a:r>
              <a:rPr lang="en-US" dirty="0"/>
              <a:t>la </a:t>
            </a:r>
            <a:r>
              <a:rPr lang="en-US" sz="1200" b="0" i="0" u="none" strike="noStrike" cap="none" baseline="0" dirty="0">
                <a:solidFill>
                  <a:schemeClr val="dk1"/>
                </a:solidFill>
                <a:effectLst/>
                <a:latin typeface="Calibri"/>
                <a:ea typeface="Calibri"/>
                <a:cs typeface="Calibri"/>
                <a:sym typeface="Calibri"/>
              </a:rPr>
              <a:t>población </a:t>
            </a:r>
            <a:r>
              <a:rPr lang="en-US" dirty="0"/>
              <a:t>no electrificada </a:t>
            </a:r>
            <a:r>
              <a:rPr lang="en-US" sz="1200" b="0" i="0" u="none" strike="noStrike" cap="none" baseline="0" dirty="0">
                <a:solidFill>
                  <a:schemeClr val="dk1"/>
                </a:solidFill>
                <a:effectLst/>
                <a:latin typeface="Calibri"/>
                <a:ea typeface="Calibri"/>
                <a:cs typeface="Calibri"/>
                <a:sym typeface="Calibri"/>
              </a:rPr>
              <a:t>y</a:t>
            </a:r>
            <a:r>
              <a:rPr lang="en-US" dirty="0"/>
              <a:t>, </a:t>
            </a:r>
            <a:r>
              <a:rPr lang="en-US" sz="1200" b="0" i="0" u="none" strike="noStrike" cap="none" baseline="0" dirty="0">
                <a:solidFill>
                  <a:schemeClr val="dk1"/>
                </a:solidFill>
                <a:effectLst/>
                <a:latin typeface="Calibri"/>
                <a:ea typeface="Calibri"/>
                <a:cs typeface="Calibri"/>
                <a:sym typeface="Calibri"/>
              </a:rPr>
              <a:t>en </a:t>
            </a:r>
            <a:r>
              <a:rPr lang="en-US" sz="1200" b="0" i="0" u="none" strike="noStrike" cap="none" dirty="0">
                <a:solidFill>
                  <a:schemeClr val="dk1"/>
                </a:solidFill>
                <a:effectLst/>
                <a:latin typeface="Calibri"/>
                <a:ea typeface="Calibri"/>
                <a:cs typeface="Calibri"/>
                <a:sym typeface="Calibri"/>
              </a:rPr>
              <a:t>el ejemplo que nos ocupa, pretendemos conseguir el acceso universal a la electricidad para 2030 fijando todos los objetivos de </a:t>
            </a:r>
            <a:r>
              <a:rPr lang="en-US" dirty="0"/>
              <a:t>la tasa de </a:t>
            </a:r>
            <a:r>
              <a:rPr lang="en-US" sz="1200" b="0" i="0" u="none" strike="noStrike" cap="none" dirty="0">
                <a:solidFill>
                  <a:schemeClr val="dk1"/>
                </a:solidFill>
                <a:effectLst/>
                <a:latin typeface="Calibri"/>
                <a:ea typeface="Calibri"/>
                <a:cs typeface="Calibri"/>
                <a:sym typeface="Calibri"/>
              </a:rPr>
              <a:t>acceso a la electricidad en el </a:t>
            </a:r>
            <a:r>
              <a:rPr lang="en-US" dirty="0"/>
              <a:t>100%. </a:t>
            </a:r>
            <a:endParaRPr lang="en-US" sz="1200" b="0" i="0" u="none" strike="noStrike" cap="none" dirty="0">
              <a:solidFill>
                <a:schemeClr val="dk1"/>
              </a:solidFill>
              <a:effectLst/>
              <a:latin typeface="Calibri"/>
              <a:ea typeface="Calibri"/>
              <a:cs typeface="Calibri"/>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6</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6263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 continuación, hay que recopilar información sobre las especificaciones y los costes de la tecnología. </a:t>
            </a:r>
          </a:p>
          <a:p>
            <a:pPr marL="0" indent="0"/>
            <a:r>
              <a:rPr lang="en-US" dirty="0"/>
              <a:t>En esta </a:t>
            </a:r>
            <a:r>
              <a:rPr lang="en-US" baseline="0" dirty="0"/>
              <a:t>diapositiva vemos las opciones fuera de la red que </a:t>
            </a:r>
            <a:r>
              <a:rPr lang="en-US" dirty="0"/>
              <a:t>incluimos en el modelo, </a:t>
            </a:r>
            <a:r>
              <a:rPr lang="en-US" baseline="0" dirty="0"/>
              <a:t>tanto </a:t>
            </a:r>
            <a:r>
              <a:rPr lang="en-US" dirty="0"/>
              <a:t>para las </a:t>
            </a:r>
            <a:r>
              <a:rPr lang="en-US" baseline="0" dirty="0"/>
              <a:t>minirredes </a:t>
            </a:r>
            <a:r>
              <a:rPr lang="en-US" dirty="0"/>
              <a:t>como para las tecnologías autónomas. </a:t>
            </a:r>
            <a:r>
              <a:rPr lang="en-US" sz="1200" b="0" i="0" u="none" strike="noStrike" cap="none" dirty="0">
                <a:solidFill>
                  <a:schemeClr val="dk1"/>
                </a:solidFill>
                <a:effectLst/>
                <a:latin typeface="Calibri"/>
                <a:ea typeface="Calibri"/>
                <a:cs typeface="Calibri"/>
                <a:sym typeface="Calibri"/>
              </a:rPr>
              <a:t>Recogemos una serie de </a:t>
            </a:r>
            <a:r>
              <a:rPr lang="en-US" dirty="0"/>
              <a:t>datos diferentes, </a:t>
            </a:r>
            <a:r>
              <a:rPr lang="en-US" sz="1200" b="0" i="0" u="none" strike="noStrike" cap="none" dirty="0">
                <a:solidFill>
                  <a:schemeClr val="dk1"/>
                </a:solidFill>
                <a:effectLst/>
                <a:latin typeface="Calibri"/>
                <a:ea typeface="Calibri"/>
                <a:cs typeface="Calibri"/>
                <a:sym typeface="Calibri"/>
              </a:rPr>
              <a:t>y podemos ver que varían un poco en función de las distintas tecnologías.  En primer lugar, recogemos información sobre el coste de inversión</a:t>
            </a:r>
            <a:r>
              <a:rPr lang="en-US" sz="1200" b="0" i="0" u="none" strike="noStrike" cap="none" baseline="0" dirty="0">
                <a:solidFill>
                  <a:schemeClr val="dk1"/>
                </a:solidFill>
                <a:effectLst/>
                <a:latin typeface="Calibri"/>
                <a:ea typeface="Calibri"/>
                <a:cs typeface="Calibri"/>
                <a:sym typeface="Calibri"/>
              </a:rPr>
              <a:t>, </a:t>
            </a:r>
            <a:r>
              <a:rPr lang="en-US" dirty="0"/>
              <a:t>en dólares </a:t>
            </a:r>
            <a:r>
              <a:rPr lang="en-US" sz="1200" b="0" i="0" u="none" strike="noStrike" cap="none" dirty="0">
                <a:solidFill>
                  <a:schemeClr val="dk1"/>
                </a:solidFill>
                <a:effectLst/>
                <a:latin typeface="Calibri"/>
                <a:ea typeface="Calibri"/>
                <a:cs typeface="Calibri"/>
                <a:sym typeface="Calibri"/>
              </a:rPr>
              <a:t>por kilovatio de capacidad instalada, para las distintas tecnologías. Podemos ver en la tabla que un generador diesel de minirred </a:t>
            </a:r>
            <a:r>
              <a:rPr lang="en-US" dirty="0"/>
              <a:t>cuesta </a:t>
            </a:r>
            <a:r>
              <a:rPr lang="en-US" sz="1200" b="0" i="0" u="none" strike="noStrike" cap="none" dirty="0">
                <a:solidFill>
                  <a:schemeClr val="dk1"/>
                </a:solidFill>
                <a:effectLst/>
                <a:latin typeface="Calibri"/>
                <a:ea typeface="Calibri"/>
                <a:cs typeface="Calibri"/>
                <a:sym typeface="Calibri"/>
              </a:rPr>
              <a:t>una media de 721 dólares por kilovatio de capacidad instalada.</a:t>
            </a:r>
            <a:endParaRPr lang="en-US" sz="1200" b="0" i="0" u="none" strike="noStrike" cap="none" dirty="0">
              <a:solidFill>
                <a:schemeClr val="dk1"/>
              </a:solidFill>
              <a:effectLst/>
              <a:latin typeface="Calibri"/>
              <a:ea typeface="Calibri"/>
              <a:cs typeface="Calibri"/>
            </a:endParaRPr>
          </a:p>
          <a:p>
            <a:pPr marL="0" indent="0"/>
            <a:r>
              <a:rPr lang="en-US" sz="1200" b="0" i="0" u="none" strike="noStrike" cap="none" dirty="0">
                <a:solidFill>
                  <a:schemeClr val="dk1"/>
                </a:solidFill>
                <a:effectLst/>
                <a:latin typeface="Calibri"/>
                <a:ea typeface="Calibri"/>
                <a:cs typeface="Calibri"/>
                <a:sym typeface="Calibri"/>
              </a:rPr>
              <a:t>Para </a:t>
            </a:r>
            <a:r>
              <a:rPr lang="en-US" sz="1200" b="0" i="0" u="none" strike="noStrike" cap="none" baseline="0" dirty="0">
                <a:solidFill>
                  <a:schemeClr val="dk1"/>
                </a:solidFill>
                <a:effectLst/>
                <a:latin typeface="Calibri"/>
                <a:ea typeface="Calibri"/>
                <a:cs typeface="Calibri"/>
                <a:sym typeface="Calibri"/>
              </a:rPr>
              <a:t>determinar el coste correcto relacionado con la central eléctrica</a:t>
            </a:r>
            <a:r>
              <a:rPr lang="en-US" sz="1200" b="0" i="0" u="none" strike="noStrike" cap="none" dirty="0">
                <a:solidFill>
                  <a:schemeClr val="dk1"/>
                </a:solidFill>
                <a:effectLst/>
                <a:latin typeface="Calibri"/>
                <a:ea typeface="Calibri"/>
                <a:cs typeface="Calibri"/>
                <a:sym typeface="Calibri"/>
              </a:rPr>
              <a:t>, definimos </a:t>
            </a:r>
            <a:r>
              <a:rPr lang="en-US" sz="1200" b="0" i="0" u="none" strike="noStrike" cap="none" baseline="0" dirty="0">
                <a:solidFill>
                  <a:schemeClr val="dk1"/>
                </a:solidFill>
                <a:effectLst/>
                <a:latin typeface="Calibri"/>
                <a:ea typeface="Calibri"/>
                <a:cs typeface="Calibri"/>
                <a:sym typeface="Calibri"/>
              </a:rPr>
              <a:t>una capacidad de </a:t>
            </a:r>
            <a:r>
              <a:rPr lang="en-US" sz="1200" b="0" i="0" u="none" strike="noStrike" cap="none" dirty="0">
                <a:solidFill>
                  <a:schemeClr val="dk1"/>
                </a:solidFill>
                <a:effectLst/>
                <a:latin typeface="Calibri"/>
                <a:ea typeface="Calibri"/>
                <a:cs typeface="Calibri"/>
                <a:sym typeface="Calibri"/>
              </a:rPr>
              <a:t>planta típica. El modelo OnSSET es capaz de tener en cuenta diferentes capacidades de planta. </a:t>
            </a:r>
            <a:r>
              <a:rPr lang="en-US" sz="1200" b="0" i="0" u="none" strike="noStrike" cap="none" baseline="0" dirty="0">
                <a:solidFill>
                  <a:schemeClr val="dk1"/>
                </a:solidFill>
                <a:effectLst/>
                <a:latin typeface="Calibri"/>
                <a:ea typeface="Calibri"/>
                <a:cs typeface="Calibri"/>
                <a:sym typeface="Calibri"/>
              </a:rPr>
              <a:t>El coste por kilovatio </a:t>
            </a:r>
            <a:r>
              <a:rPr lang="en-US" dirty="0"/>
              <a:t>de </a:t>
            </a:r>
            <a:r>
              <a:rPr lang="en-US" sz="1200" b="0" i="0" u="none" strike="noStrike" cap="none" baseline="0" dirty="0">
                <a:solidFill>
                  <a:schemeClr val="dk1"/>
                </a:solidFill>
                <a:effectLst/>
                <a:latin typeface="Calibri"/>
                <a:ea typeface="Calibri"/>
                <a:cs typeface="Calibri"/>
                <a:sym typeface="Calibri"/>
              </a:rPr>
              <a:t>capacidad instalada es normalmente menor para el sistema más grande </a:t>
            </a:r>
            <a:r>
              <a:rPr lang="en-US" sz="1200" b="0" i="0" u="none" strike="noStrike" cap="none" dirty="0">
                <a:solidFill>
                  <a:schemeClr val="dk1"/>
                </a:solidFill>
                <a:effectLst/>
                <a:latin typeface="Calibri"/>
                <a:ea typeface="Calibri"/>
                <a:cs typeface="Calibri"/>
                <a:sym typeface="Calibri"/>
              </a:rPr>
              <a:t>debido a las economías de escala. Esto es especialmente cierto para los sistemas solares fotovoltaicos </a:t>
            </a:r>
            <a:r>
              <a:rPr lang="en-US" dirty="0"/>
              <a:t>autónomos</a:t>
            </a:r>
            <a:r>
              <a:rPr lang="en-US" sz="1200" b="0" i="0" u="none" strike="noStrike" cap="none" dirty="0">
                <a:solidFill>
                  <a:schemeClr val="dk1"/>
                </a:solidFill>
                <a:effectLst/>
                <a:latin typeface="Calibri"/>
                <a:ea typeface="Calibri"/>
                <a:cs typeface="Calibri"/>
                <a:sym typeface="Calibri"/>
              </a:rPr>
              <a:t>. El segundo coste que tenemos en cuenta es el de explotación y mantenimiento. Lo definimos como un </a:t>
            </a:r>
            <a:r>
              <a:rPr lang="en-US" dirty="0"/>
              <a:t>porcentaje del </a:t>
            </a:r>
            <a:r>
              <a:rPr lang="en-US" sz="1200" b="0" i="0" u="none" strike="noStrike" cap="none" dirty="0">
                <a:solidFill>
                  <a:schemeClr val="dk1"/>
                </a:solidFill>
                <a:effectLst/>
                <a:latin typeface="Calibri"/>
                <a:ea typeface="Calibri"/>
                <a:cs typeface="Calibri"/>
                <a:sym typeface="Calibri"/>
              </a:rPr>
              <a:t>coste de inversión por año</a:t>
            </a:r>
            <a:r>
              <a:rPr lang="en-US" dirty="0"/>
              <a:t>. </a:t>
            </a:r>
            <a:endParaRPr lang="en-US"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A continuación, recogemos información sobre el coste del combustible en dólares por </a:t>
            </a:r>
            <a:r>
              <a:rPr lang="en-GB" noProof="0" dirty="0"/>
              <a:t>litro</a:t>
            </a:r>
            <a:r>
              <a:rPr lang="en-US" sz="1200" b="0" i="0" u="none" strike="noStrike" cap="none" dirty="0">
                <a:solidFill>
                  <a:schemeClr val="dk1"/>
                </a:solidFill>
                <a:effectLst/>
                <a:latin typeface="Calibri"/>
                <a:ea typeface="Calibri"/>
                <a:cs typeface="Calibri"/>
                <a:sym typeface="Calibri"/>
              </a:rPr>
              <a:t>. Además del coste del combustible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el modelo también calcula un coste de transporte para los asentamientos más remotos. </a:t>
            </a:r>
            <a:r>
              <a:rPr lang="en-US" sz="1200" b="0" i="0" u="none" strike="noStrike" cap="none" baseline="0" dirty="0">
                <a:solidFill>
                  <a:schemeClr val="dk1"/>
                </a:solidFill>
                <a:effectLst/>
                <a:latin typeface="Calibri"/>
                <a:ea typeface="Calibri"/>
                <a:cs typeface="Calibri"/>
                <a:sym typeface="Calibri"/>
              </a:rPr>
              <a:t>Esto significa que el coste </a:t>
            </a:r>
            <a:r>
              <a:rPr lang="en-US" sz="1200" b="0" i="0" u="none" strike="noStrike" cap="none" dirty="0">
                <a:solidFill>
                  <a:schemeClr val="dk1"/>
                </a:solidFill>
                <a:effectLst/>
                <a:latin typeface="Calibri"/>
                <a:ea typeface="Calibri"/>
                <a:cs typeface="Calibri"/>
                <a:sym typeface="Calibri"/>
              </a:rPr>
              <a:t>del gasóleo aumentará un poco en función del coste del transporte hasta allí. Y podemos ver que para todas las demás tecnologías no tenemos un coste de combustible. Esto se debe a que el recurso energético renovable </a:t>
            </a:r>
            <a:r>
              <a:rPr lang="en-US" sz="1200" b="0" i="0" u="none" strike="noStrike" cap="none" baseline="0" dirty="0">
                <a:solidFill>
                  <a:schemeClr val="dk1"/>
                </a:solidFill>
                <a:effectLst/>
                <a:latin typeface="Calibri"/>
                <a:ea typeface="Calibri"/>
                <a:cs typeface="Calibri"/>
                <a:sym typeface="Calibri"/>
              </a:rPr>
              <a:t>no tiene ningún coste de combustible.</a:t>
            </a:r>
            <a:endParaRPr lang="en-US" dirty="0"/>
          </a:p>
          <a:p>
            <a:pPr marL="0" lvl="0" indent="0" algn="l" rtl="0">
              <a:spcBef>
                <a:spcPts val="0"/>
              </a:spcBef>
              <a:spcAft>
                <a:spcPts val="0"/>
              </a:spcAft>
              <a:buNone/>
            </a:pPr>
            <a:endParaRPr dirty="0"/>
          </a:p>
        </p:txBody>
      </p:sp>
      <p:sp>
        <p:nvSpPr>
          <p:cNvPr id="295" name="Google Shape;29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327981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Ahora vamos a ver la eficiencia del generador. Incluimos la eficiencia para las tecnologías diésel, pero no para las tecnologías renovables. La razón es que utilizamos la eficiencia para calcular cuánto combustible se necesita para generar la electricidad requerida. Como no tenemos el coste del combustible para las tecnologías hidráulica, solar o eólica, no necesitamos la eficiencia para ellas. </a:t>
            </a:r>
          </a:p>
          <a:p>
            <a:pPr marL="0" lvl="0" indent="0" algn="l" rtl="0">
              <a:spcBef>
                <a:spcPts val="0"/>
              </a:spcBef>
              <a:spcAft>
                <a:spcPts val="0"/>
              </a:spcAft>
              <a:buNone/>
            </a:pPr>
            <a:endParaRPr lang="en-US" dirty="0"/>
          </a:p>
          <a:p>
            <a:pPr marL="0" indent="0"/>
            <a:r>
              <a:rPr lang="en-US" dirty="0"/>
              <a:t>Sin embargo, </a:t>
            </a:r>
            <a:r>
              <a:rPr lang="en-US" baseline="0" dirty="0"/>
              <a:t>definimos </a:t>
            </a:r>
            <a:r>
              <a:rPr lang="en-US" dirty="0"/>
              <a:t>los factores de capacidad para las </a:t>
            </a:r>
            <a:r>
              <a:rPr lang="en-US" baseline="0" dirty="0"/>
              <a:t>tecnologías renovables. El factor de capacidad se </a:t>
            </a:r>
            <a:r>
              <a:rPr lang="en-US" dirty="0"/>
              <a:t>refiere a la cantidad de electricidad que se puede generar en un año en comparación con la </a:t>
            </a:r>
            <a:r>
              <a:rPr lang="en-US" baseline="0" dirty="0"/>
              <a:t>generación </a:t>
            </a:r>
            <a:r>
              <a:rPr lang="en-US" dirty="0"/>
              <a:t>máxima </a:t>
            </a:r>
            <a:r>
              <a:rPr lang="en-US" baseline="0" dirty="0"/>
              <a:t>(que es la </a:t>
            </a:r>
            <a:r>
              <a:rPr lang="en-US" dirty="0"/>
              <a:t>capacidad máxima multiplicada por el número de horas al año). </a:t>
            </a:r>
          </a:p>
          <a:p>
            <a:pPr marL="0" indent="0"/>
            <a:r>
              <a:rPr lang="en-US" dirty="0"/>
              <a:t>Calculamos que un generador diésel puede producir hasta el 70% de su capacidad total. </a:t>
            </a:r>
            <a:r>
              <a:rPr lang="en-US" baseline="0" dirty="0"/>
              <a:t>La </a:t>
            </a:r>
            <a:r>
              <a:rPr lang="en-US" dirty="0"/>
              <a:t>razón por la que no esperamos que los generadores diésel funcionen a pleno rendimiento todo el tiempo se debe en parte al mantenimiento operativo y a otros tiempos de inactividad. </a:t>
            </a:r>
          </a:p>
        </p:txBody>
      </p:sp>
      <p:sp>
        <p:nvSpPr>
          <p:cNvPr id="295" name="Google Shape;29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3966185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Si nos centramos </a:t>
            </a:r>
            <a:r>
              <a:rPr lang="en-US" baseline="0" dirty="0"/>
              <a:t>en </a:t>
            </a:r>
            <a:r>
              <a:rPr lang="en-US" dirty="0"/>
              <a:t>las tecnologías renovables, el factor de capacidad está </a:t>
            </a:r>
            <a:r>
              <a:rPr lang="en-US" baseline="0" dirty="0"/>
              <a:t>relacionado con la disponibilidad de los </a:t>
            </a:r>
            <a:r>
              <a:rPr lang="en-US" dirty="0"/>
              <a:t>recursos </a:t>
            </a:r>
            <a:r>
              <a:rPr lang="en-US" baseline="0" dirty="0"/>
              <a:t>energéticos</a:t>
            </a:r>
            <a:r>
              <a:rPr lang="en-US" dirty="0"/>
              <a:t>. En el caso de los paneles solares, por ejemplo, el sol no siempre brilla, por lo que no siempre puede producir electricidad. Además</a:t>
            </a:r>
            <a:r>
              <a:rPr lang="en-US" baseline="0" dirty="0"/>
              <a:t>, durante el </a:t>
            </a:r>
            <a:r>
              <a:rPr lang="en-US" dirty="0"/>
              <a:t>día producirá a su máxima capacidad</a:t>
            </a:r>
            <a:r>
              <a:rPr lang="en-US" baseline="0" dirty="0"/>
              <a:t>, pero por las </a:t>
            </a:r>
            <a:r>
              <a:rPr lang="en-US" dirty="0"/>
              <a:t>mañanas o a última hora de la tarde puede producir electricidad, pero por debajo de su máxima capacidad porque el recurso solar no es tan fuerte. Durante la noche, los paneles fotovoltaicos no producirán electricidad en absoluto. Esto significa que el factor de capacidad de estas tecnologías renovables </a:t>
            </a:r>
            <a:r>
              <a:rPr lang="en-US" baseline="0" dirty="0"/>
              <a:t>es dinámico en la </a:t>
            </a:r>
            <a:r>
              <a:rPr lang="en-US" dirty="0"/>
              <a:t>herramienta OnSSET. </a:t>
            </a:r>
            <a:r>
              <a:rPr lang="en-US" baseline="0" dirty="0"/>
              <a:t>Lo calculamos en </a:t>
            </a:r>
            <a:r>
              <a:rPr lang="en-US" dirty="0"/>
              <a:t>función de la disponibilidad de recursos locales a partir de los datos geoespaciales. </a:t>
            </a:r>
          </a:p>
          <a:p>
            <a:pPr marL="0" indent="0"/>
            <a:r>
              <a:rPr lang="en-US" dirty="0"/>
              <a:t>Por último, hay que definir la vida útil de la tecnología. </a:t>
            </a:r>
            <a:r>
              <a:rPr lang="en-US" baseline="0" dirty="0"/>
              <a:t>Por </a:t>
            </a:r>
            <a:r>
              <a:rPr lang="en-US" dirty="0"/>
              <a:t>ejemplo, podemos esperar que los paneles fotovoltaicos produzcan electricidad durante 20-25 años.</a:t>
            </a:r>
          </a:p>
        </p:txBody>
      </p:sp>
      <p:sp>
        <p:nvSpPr>
          <p:cNvPr id="295" name="Google Shape;29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2018795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pic>
        <p:nvPicPr>
          <p:cNvPr id="6" name="Picture 5"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37071" y="0"/>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8164434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42104130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12245293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293611989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36066134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spTree>
    <p:extLst>
      <p:ext uri="{BB962C8B-B14F-4D97-AF65-F5344CB8AC3E}">
        <p14:creationId xmlns:p14="http://schemas.microsoft.com/office/powerpoint/2010/main" val="266987890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en-US"/>
              <a:t>Click to edit Master title style</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endParaRPr lang="en-US"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‹Nº›</a:t>
            </a:fld>
            <a:endParaRPr lang="sv-SE" dirty="0"/>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9130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2342002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628796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365666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274483816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7433027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endParaRPr lang="en-SE"/>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381255073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endParaRPr lang="en-SE"/>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5301785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endParaRPr lang="en-SE"/>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28618912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del título principal</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Editar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SE"/>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SE" smtClean="0"/>
              <a:t>‹Nº›</a:t>
            </a:fld>
            <a:endParaRPr lang="en-SE"/>
          </a:p>
        </p:txBody>
      </p:sp>
      <p:pic>
        <p:nvPicPr>
          <p:cNvPr id="7" name="Picture 6"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59372393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74" r:id="rId14"/>
    <p:sldLayoutId id="2147483675"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hyperlink" Target="https://doi.org/10.5281/zenodo.4574031" TargetMode="External"/><Relationship Id="rId3" Type="http://schemas.openxmlformats.org/officeDocument/2006/relationships/slideLayout" Target="../slideLayouts/slideLayout3.xml"/><Relationship Id="rId7" Type="http://schemas.openxmlformats.org/officeDocument/2006/relationships/hyperlink" Target="http://www.onsset.org/uploads/1/8/5/0/18504136/electrification_pathways_for_benin.pdf"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hyperlink" Target="https://creativecommons.org/licenses/by/4.0/legalcod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file:///\\teaching_kit\courses\module_2\Lecture%2520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doi.org/10.5281/zenodo.4574031" TargetMode="External"/><Relationship Id="rId3" Type="http://schemas.openxmlformats.org/officeDocument/2006/relationships/slideLayout" Target="../slideLayouts/slideLayout2.xml"/><Relationship Id="rId7" Type="http://schemas.openxmlformats.org/officeDocument/2006/relationships/hyperlink" Target="http://www.onsset.org/uploads/1/8/5/0/18504136/electrification_pathways_for_benin.pdf"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hyperlink" Target="https://creativecommons.org/licenses/by/4.0/legalcode"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creativecommons.org/licenses/by/3.0/"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creativecommons.org/licenses/by/3.0/" TargetMode="External"/><Relationship Id="rId5" Type="http://schemas.openxmlformats.org/officeDocument/2006/relationships/hyperlink" Target="https://doi.org/10.1088/1748-9326/aa7b29"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doi.org/10.5281/zenodo.4574031"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notesSlide" Target="../notesSlides/notesSlide17.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doi.org/10.5281/zenodo.4574031"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3.jpeg"/><Relationship Id="rId5" Type="http://schemas.openxmlformats.org/officeDocument/2006/relationships/image" Target="../media/image11.png"/><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hyperlink" Target="file:///\\teaching_kit\courses\module_2\Lecture%203"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creativecommons.org/licenses/by/3.0/"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doi.org/10.5281/zenodo.4574031"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jpg"/><Relationship Id="rId5" Type="http://schemas.openxmlformats.org/officeDocument/2006/relationships/image" Target="../media/image11.png"/><Relationship Id="rId4" Type="http://schemas.openxmlformats.org/officeDocument/2006/relationships/notesSlide" Target="../notesSlides/notesSlide21.xm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5676" TargetMode="External"/><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5676" TargetMode="External"/><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2" Type="http://schemas.openxmlformats.org/officeDocument/2006/relationships/hyperlink" Target="file:///\\teaching_kit\courses\module_2\Lecture%203"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open.edu/openlearncreate/mod/quiz/view.php?id=173664"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onsset.github.io/teaching_kit/courses/module_2/Lecture%20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69C24605-825E-7144-93F3-0C341C276EB0}"/>
              </a:ext>
            </a:extLst>
          </p:cNvPr>
          <p:cNvPicPr>
            <a:picLocks noChangeAspect="1"/>
          </p:cNvPicPr>
          <p:nvPr/>
        </p:nvPicPr>
        <p:blipFill>
          <a:blip r:embed="rId5"/>
          <a:stretch>
            <a:fillRect/>
          </a:stretch>
        </p:blipFill>
        <p:spPr>
          <a:xfrm>
            <a:off x="0" y="11916"/>
            <a:ext cx="12192000" cy="6858000"/>
          </a:xfrm>
          <a:prstGeom prst="rect">
            <a:avLst/>
          </a:prstGeom>
        </p:spPr>
      </p:pic>
      <p:sp>
        <p:nvSpPr>
          <p:cNvPr id="9" name="TextBox 1">
            <a:extLst>
              <a:ext uri="{FF2B5EF4-FFF2-40B4-BE49-F238E27FC236}">
                <a16:creationId xmlns:a16="http://schemas.microsoft.com/office/drawing/2014/main" id="{3410D499-811D-0E4E-8AE7-D5C11D7D08A1}"/>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99DEA05E-3DE2-714D-9D7C-D14D82DB9D79}"/>
              </a:ext>
            </a:extLst>
          </p:cNvPr>
          <p:cNvSpPr txBox="1"/>
          <p:nvPr/>
        </p:nvSpPr>
        <p:spPr>
          <a:xfrm>
            <a:off x="634414" y="4112142"/>
            <a:ext cx="5801228"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LECTURA 5 </a:t>
            </a:r>
          </a:p>
          <a:p>
            <a:r>
              <a:rPr lang="en-ZA" sz="4400" b="1" dirty="0">
                <a:latin typeface="Arial" panose="020B0604020202020204" pitchFamily="34" charset="0"/>
                <a:ea typeface="Open Sans ExtraBold" panose="020B0606030504020204" pitchFamily="34" charset="0"/>
                <a:cs typeface="Arial" panose="020B0604020202020204" pitchFamily="34" charset="0"/>
              </a:rPr>
              <a:t>CONSTRUCCIÓN</a:t>
            </a:r>
            <a:r>
              <a:rPr lang="en-ZA" sz="4400" b="1" dirty="0">
                <a:latin typeface="Open Sans ExtraBold"/>
                <a:ea typeface="Open Sans ExtraBold" panose="020B0606030504020204" pitchFamily="34" charset="0"/>
                <a:cs typeface="Open Sans ExtraBold" panose="020B0606030504020204" pitchFamily="34" charset="0"/>
              </a:rPr>
              <a:t> DE ESCENARIOS GEP</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7A64E691-7814-FE47-A332-0A7257AB0132}"/>
              </a:ext>
            </a:extLst>
          </p:cNvPr>
          <p:cNvSpPr txBox="1"/>
          <p:nvPr/>
        </p:nvSpPr>
        <p:spPr>
          <a:xfrm>
            <a:off x="634414" y="3412889"/>
            <a:ext cx="4583045" cy="707886"/>
          </a:xfrm>
          <a:prstGeom prst="rect">
            <a:avLst/>
          </a:prstGeom>
          <a:noFill/>
        </p:spPr>
        <p:txBody>
          <a:bodyPr wrap="square" lIns="91440" tIns="45720" rIns="91440" bIns="45720" rtlCol="0" anchor="b">
            <a:spAutoFit/>
          </a:bodyPr>
          <a:lstStyle/>
          <a:p>
            <a:r>
              <a:rPr lang="en-ZA" sz="2000" b="1" dirty="0">
                <a:latin typeface="Arial" panose="020B0604020202020204" pitchFamily="34" charset="0"/>
                <a:ea typeface="Open Sans ExtraBold" panose="020B0606030504020204" pitchFamily="34" charset="0"/>
                <a:cs typeface="Arial" panose="020B0604020202020204" pitchFamily="34" charset="0"/>
              </a:rPr>
              <a:t>OnSSET/Global </a:t>
            </a:r>
            <a:br>
              <a:rPr lang="en-ZA" sz="2000" b="1" dirty="0">
                <a:latin typeface="Arial" panose="020B0604020202020204" pitchFamily="34" charset="0"/>
                <a:ea typeface="Open Sans ExtraBold" panose="020B0606030504020204" pitchFamily="34" charset="0"/>
                <a:cs typeface="Arial" panose="020B0604020202020204" pitchFamily="34" charset="0"/>
              </a:rPr>
            </a:br>
            <a:r>
              <a:rPr lang="en-ZA" sz="2000" b="1" dirty="0">
                <a:latin typeface="Arial" panose="020B0604020202020204" pitchFamily="34" charset="0"/>
                <a:ea typeface="Open Sans ExtraBold" panose="020B0606030504020204" pitchFamily="34" charset="0"/>
                <a:cs typeface="Arial" panose="020B0604020202020204" pitchFamily="34" charset="0"/>
              </a:rPr>
              <a:t>Plataforma de Electrificación</a:t>
            </a:r>
            <a:endParaRPr lang="en-US" sz="2000"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4" name="Oval 3">
            <a:extLst>
              <a:ext uri="{FF2B5EF4-FFF2-40B4-BE49-F238E27FC236}">
                <a16:creationId xmlns:a16="http://schemas.microsoft.com/office/drawing/2014/main" id="{92F9D222-397F-8248-8CC9-0FCC640B402F}"/>
              </a:ext>
            </a:extLst>
          </p:cNvPr>
          <p:cNvSpPr/>
          <p:nvPr/>
        </p:nvSpPr>
        <p:spPr>
          <a:xfrm>
            <a:off x="7156356" y="51252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mp3" descr="Track1_Lecture5_Slide1.mp3">
            <a:hlinkClick r:id="" action="ppaction://media"/>
            <a:extLst>
              <a:ext uri="{FF2B5EF4-FFF2-40B4-BE49-F238E27FC236}">
                <a16:creationId xmlns:a16="http://schemas.microsoft.com/office/drawing/2014/main" id="{AA662F57-FF99-A248-94AA-172AA770DA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7721" y="517397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Google Shape;300;p17"/>
          <p:cNvSpPr txBox="1"/>
          <p:nvPr/>
        </p:nvSpPr>
        <p:spPr>
          <a:xfrm>
            <a:off x="444735" y="993050"/>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Paso 3b. Recoger datos específicos del país (especificaciones tecnológicas y costes)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graphicFrame>
        <p:nvGraphicFramePr>
          <p:cNvPr id="301" name="Google Shape;301;p17"/>
          <p:cNvGraphicFramePr/>
          <p:nvPr>
            <p:extLst>
              <p:ext uri="{D42A27DB-BD31-4B8C-83A1-F6EECF244321}">
                <p14:modId xmlns:p14="http://schemas.microsoft.com/office/powerpoint/2010/main" val="1187814511"/>
              </p:ext>
            </p:extLst>
          </p:nvPr>
        </p:nvGraphicFramePr>
        <p:xfrm>
          <a:off x="1533947" y="1485526"/>
          <a:ext cx="8225171" cy="4492563"/>
        </p:xfrm>
        <a:graphic>
          <a:graphicData uri="http://schemas.openxmlformats.org/drawingml/2006/table">
            <a:tbl>
              <a:tblPr firstRow="1" firstCol="1" bandRow="1">
                <a:noFill/>
              </a:tblPr>
              <a:tblGrid>
                <a:gridCol w="1122693">
                  <a:extLst>
                    <a:ext uri="{9D8B030D-6E8A-4147-A177-3AD203B41FA5}">
                      <a16:colId xmlns:a16="http://schemas.microsoft.com/office/drawing/2014/main" val="20000"/>
                    </a:ext>
                  </a:extLst>
                </a:gridCol>
                <a:gridCol w="916719">
                  <a:extLst>
                    <a:ext uri="{9D8B030D-6E8A-4147-A177-3AD203B41FA5}">
                      <a16:colId xmlns:a16="http://schemas.microsoft.com/office/drawing/2014/main" val="20001"/>
                    </a:ext>
                  </a:extLst>
                </a:gridCol>
                <a:gridCol w="1042483">
                  <a:extLst>
                    <a:ext uri="{9D8B030D-6E8A-4147-A177-3AD203B41FA5}">
                      <a16:colId xmlns:a16="http://schemas.microsoft.com/office/drawing/2014/main" val="20002"/>
                    </a:ext>
                  </a:extLst>
                </a:gridCol>
                <a:gridCol w="1202869">
                  <a:extLst>
                    <a:ext uri="{9D8B030D-6E8A-4147-A177-3AD203B41FA5}">
                      <a16:colId xmlns:a16="http://schemas.microsoft.com/office/drawing/2014/main" val="20003"/>
                    </a:ext>
                  </a:extLst>
                </a:gridCol>
                <a:gridCol w="927719">
                  <a:extLst>
                    <a:ext uri="{9D8B030D-6E8A-4147-A177-3AD203B41FA5}">
                      <a16:colId xmlns:a16="http://schemas.microsoft.com/office/drawing/2014/main" val="20004"/>
                    </a:ext>
                  </a:extLst>
                </a:gridCol>
                <a:gridCol w="887795">
                  <a:extLst>
                    <a:ext uri="{9D8B030D-6E8A-4147-A177-3AD203B41FA5}">
                      <a16:colId xmlns:a16="http://schemas.microsoft.com/office/drawing/2014/main" val="20005"/>
                    </a:ext>
                  </a:extLst>
                </a:gridCol>
                <a:gridCol w="1403177">
                  <a:extLst>
                    <a:ext uri="{9D8B030D-6E8A-4147-A177-3AD203B41FA5}">
                      <a16:colId xmlns:a16="http://schemas.microsoft.com/office/drawing/2014/main" val="20006"/>
                    </a:ext>
                  </a:extLst>
                </a:gridCol>
                <a:gridCol w="721716">
                  <a:extLst>
                    <a:ext uri="{9D8B030D-6E8A-4147-A177-3AD203B41FA5}">
                      <a16:colId xmlns:a16="http://schemas.microsoft.com/office/drawing/2014/main" val="20007"/>
                    </a:ext>
                  </a:extLst>
                </a:gridCol>
              </a:tblGrid>
              <a:tr h="720584">
                <a:tc>
                  <a:txBody>
                    <a:bodyPr/>
                    <a:lstStyle/>
                    <a:p>
                      <a:pPr marL="0" marR="0" lvl="0" indent="0" algn="ctr" rtl="0">
                        <a:lnSpc>
                          <a:spcPct val="107000"/>
                        </a:lnSpc>
                        <a:spcBef>
                          <a:spcPts val="0"/>
                        </a:spcBef>
                        <a:spcAft>
                          <a:spcPts val="0"/>
                        </a:spcAft>
                        <a:buNone/>
                      </a:pPr>
                      <a:r>
                        <a:rPr lang="en-US" sz="1100" u="none" strike="noStrike" cap="none" dirty="0"/>
                        <a:t>Tipo de planta</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Capacidad típica de la planta  </a:t>
                      </a:r>
                      <a:br>
                        <a:rPr lang="en-US" sz="1100" u="none" strike="noStrike" cap="none" dirty="0"/>
                      </a:br>
                      <a:r>
                        <a:rPr lang="en-US" sz="1100" u="none" strike="noStrike" cap="none" dirty="0"/>
                        <a:t>(kW)</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Coste de inversión ($/kW)</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Costes de operación y mantenimiento (% del coste de la inversión/año)</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Coste del combustible $/litro </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Eficiencia</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Factor de capacidad</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Vida (años)</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0"/>
                  </a:ext>
                </a:extLst>
              </a:tr>
              <a:tr h="517135">
                <a:tc>
                  <a:txBody>
                    <a:bodyPr/>
                    <a:lstStyle/>
                    <a:p>
                      <a:pPr marL="0" marR="0" lvl="0" indent="0" algn="ctr" rtl="0">
                        <a:lnSpc>
                          <a:spcPct val="107000"/>
                        </a:lnSpc>
                        <a:spcBef>
                          <a:spcPts val="0"/>
                        </a:spcBef>
                        <a:spcAft>
                          <a:spcPts val="0"/>
                        </a:spcAft>
                        <a:buNone/>
                      </a:pPr>
                      <a:r>
                        <a:rPr lang="en-US" sz="1000" u="none" strike="noStrike" cap="none" dirty="0"/>
                        <a:t>Grupo electrógeno diesel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t>721</a:t>
                      </a:r>
                      <a:endParaRPr sz="1500" b="1" u="none" strike="noStrike" cap="none" baseline="30000"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33%</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1"/>
                  </a:ext>
                </a:extLst>
              </a:tr>
              <a:tr h="371646">
                <a:tc>
                  <a:txBody>
                    <a:bodyPr/>
                    <a:lstStyle/>
                    <a:p>
                      <a:pPr marL="0" marR="0" lvl="0" indent="0" algn="ctr" rtl="0">
                        <a:lnSpc>
                          <a:spcPct val="107000"/>
                        </a:lnSpc>
                        <a:spcBef>
                          <a:spcPts val="0"/>
                        </a:spcBef>
                        <a:spcAft>
                          <a:spcPts val="0"/>
                        </a:spcAft>
                        <a:buNone/>
                      </a:pPr>
                      <a:r>
                        <a:rPr lang="en-US" sz="1000" u="none" strike="noStrike" cap="none" dirty="0"/>
                        <a:t>Pequeña hidroeléctrica</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5,000</a:t>
                      </a:r>
                      <a:endParaRPr sz="1500" b="1" u="none" strike="noStrike" cap="none" baseline="30000"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832" marR="63832" marT="0" marB="0"/>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2"/>
                  </a:ext>
                </a:extLst>
              </a:tr>
              <a:tr h="690566">
                <a:tc>
                  <a:txBody>
                    <a:bodyPr/>
                    <a:lstStyle/>
                    <a:p>
                      <a:pPr marL="0" marR="0" lvl="0" indent="0" algn="ctr" rtl="0">
                        <a:lnSpc>
                          <a:spcPct val="107000"/>
                        </a:lnSpc>
                        <a:spcBef>
                          <a:spcPts val="0"/>
                        </a:spcBef>
                        <a:spcAft>
                          <a:spcPts val="0"/>
                        </a:spcAft>
                        <a:buNone/>
                      </a:pPr>
                      <a:r>
                        <a:rPr lang="en-US" sz="1000" u="none" strike="noStrike" cap="none" dirty="0"/>
                        <a:t>Energía solar fotovoltaica</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3,200</a:t>
                      </a:r>
                      <a:endParaRPr sz="1500" b="1" u="none" strike="noStrike" cap="none" baseline="30000" dirty="0"/>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Se obtiene para cada punto de la red en función de la disponibilidad solar</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3"/>
                  </a:ext>
                </a:extLst>
              </a:tr>
              <a:tr h="690566">
                <a:tc>
                  <a:txBody>
                    <a:bodyPr/>
                    <a:lstStyle/>
                    <a:p>
                      <a:pPr marL="0" marR="0" lvl="0" indent="0" algn="ctr" rtl="0">
                        <a:lnSpc>
                          <a:spcPct val="107000"/>
                        </a:lnSpc>
                        <a:spcBef>
                          <a:spcPts val="0"/>
                        </a:spcBef>
                        <a:spcAft>
                          <a:spcPts val="0"/>
                        </a:spcAft>
                        <a:buNone/>
                      </a:pPr>
                      <a:r>
                        <a:rPr lang="en-US" sz="1000" u="none" strike="noStrike" cap="none" dirty="0"/>
                        <a:t>Aerogeneradores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3,000</a:t>
                      </a:r>
                      <a:endParaRPr sz="1500" b="1" u="none" strike="noStrike" cap="none" baseline="30000" dirty="0"/>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Se obtiene para cada punto de la red en función de la disponibilidad de viento</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4"/>
                  </a:ext>
                </a:extLst>
              </a:tr>
              <a:tr h="462288">
                <a:tc>
                  <a:txBody>
                    <a:bodyPr/>
                    <a:lstStyle/>
                    <a:p>
                      <a:pPr marL="0" marR="0" lvl="0" indent="0" algn="ctr" rtl="0">
                        <a:lnSpc>
                          <a:spcPct val="107000"/>
                        </a:lnSpc>
                        <a:spcBef>
                          <a:spcPts val="0"/>
                        </a:spcBef>
                        <a:spcAft>
                          <a:spcPts val="0"/>
                        </a:spcAft>
                        <a:buNone/>
                      </a:pPr>
                      <a:r>
                        <a:rPr lang="en-US" sz="1000" u="none" strike="noStrike" cap="none" dirty="0"/>
                        <a:t>Grupo electrógeno diesel</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938</a:t>
                      </a:r>
                      <a:endParaRPr sz="1500" b="1" u="none" strike="noStrike" cap="none" baseline="30000"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28%</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5"/>
                  </a:ext>
                </a:extLst>
              </a:tr>
              <a:tr h="690566">
                <a:tc>
                  <a:txBody>
                    <a:bodyPr/>
                    <a:lstStyle/>
                    <a:p>
                      <a:pPr marL="0" marR="0" lvl="0" indent="0" algn="ctr" rtl="0">
                        <a:lnSpc>
                          <a:spcPct val="107000"/>
                        </a:lnSpc>
                        <a:spcBef>
                          <a:spcPts val="0"/>
                        </a:spcBef>
                        <a:spcAft>
                          <a:spcPts val="0"/>
                        </a:spcAft>
                        <a:buNone/>
                      </a:pPr>
                      <a:r>
                        <a:rPr lang="en-US" sz="1000" u="none" strike="noStrike" cap="none" dirty="0"/>
                        <a:t>Energía solar fotovoltaica</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0.4</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5,500</a:t>
                      </a:r>
                      <a:endParaRPr sz="1500" u="none" strike="noStrike" cap="none" dirty="0"/>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1.2%</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1" u="none" strike="noStrike" cap="none" dirty="0"/>
                        <a:t>-</a:t>
                      </a:r>
                      <a:endParaRPr sz="1500" b="1"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Se obtiene para cada punto de la red en función de la disponibilidad solar</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6"/>
                  </a:ext>
                </a:extLst>
              </a:tr>
            </a:tbl>
          </a:graphicData>
        </a:graphic>
      </p:graphicFrame>
      <p:sp>
        <p:nvSpPr>
          <p:cNvPr id="9" name="Title 1"/>
          <p:cNvSpPr txBox="1">
            <a:spLocks/>
          </p:cNvSpPr>
          <p:nvPr/>
        </p:nvSpPr>
        <p:spPr>
          <a:xfrm>
            <a:off x="779770" y="-421726"/>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Adquirir los datos</a:t>
            </a:r>
            <a:endParaRPr lang="en-GB" dirty="0"/>
          </a:p>
        </p:txBody>
      </p:sp>
      <p:sp>
        <p:nvSpPr>
          <p:cNvPr id="5" name="Rectangle 4"/>
          <p:cNvSpPr/>
          <p:nvPr/>
        </p:nvSpPr>
        <p:spPr>
          <a:xfrm>
            <a:off x="2097024" y="6131197"/>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6" name="TextBox 2"/>
          <p:cNvSpPr txBox="1"/>
          <p:nvPr/>
        </p:nvSpPr>
        <p:spPr>
          <a:xfrm>
            <a:off x="4511914" y="6131196"/>
            <a:ext cx="475311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921029F0-6DCB-A145-84F4-BD73AD3A28F4}"/>
              </a:ext>
            </a:extLst>
          </p:cNvPr>
          <p:cNvSpPr/>
          <p:nvPr/>
        </p:nvSpPr>
        <p:spPr>
          <a:xfrm>
            <a:off x="10670795" y="6427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0.mp3" descr="Track1_Lecture5_Slide10.mp3">
            <a:hlinkClick r:id="" action="ppaction://media"/>
            <a:extLst>
              <a:ext uri="{FF2B5EF4-FFF2-40B4-BE49-F238E27FC236}">
                <a16:creationId xmlns:a16="http://schemas.microsoft.com/office/drawing/2014/main" id="{BADBBFE6-1E20-2349-88B7-0C0B557F09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42160" y="135644"/>
            <a:ext cx="812800" cy="812800"/>
          </a:xfrm>
          <a:prstGeom prst="rect">
            <a:avLst/>
          </a:prstGeom>
        </p:spPr>
      </p:pic>
    </p:spTree>
    <p:extLst>
      <p:ext uri="{BB962C8B-B14F-4D97-AF65-F5344CB8AC3E}">
        <p14:creationId xmlns:p14="http://schemas.microsoft.com/office/powerpoint/2010/main" val="10554127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298;p17"/>
          <p:cNvGraphicFramePr/>
          <p:nvPr>
            <p:extLst>
              <p:ext uri="{D42A27DB-BD31-4B8C-83A1-F6EECF244321}">
                <p14:modId xmlns:p14="http://schemas.microsoft.com/office/powerpoint/2010/main" val="2087122299"/>
              </p:ext>
            </p:extLst>
          </p:nvPr>
        </p:nvGraphicFramePr>
        <p:xfrm>
          <a:off x="3603813" y="1833508"/>
          <a:ext cx="4468620" cy="3572211"/>
        </p:xfrm>
        <a:graphic>
          <a:graphicData uri="http://schemas.openxmlformats.org/drawingml/2006/table">
            <a:tbl>
              <a:tblPr firstRow="1" firstCol="1" bandRow="1">
                <a:noFill/>
              </a:tblPr>
              <a:tblGrid>
                <a:gridCol w="1775713">
                  <a:extLst>
                    <a:ext uri="{9D8B030D-6E8A-4147-A177-3AD203B41FA5}">
                      <a16:colId xmlns:a16="http://schemas.microsoft.com/office/drawing/2014/main" val="20000"/>
                    </a:ext>
                  </a:extLst>
                </a:gridCol>
                <a:gridCol w="2692907">
                  <a:extLst>
                    <a:ext uri="{9D8B030D-6E8A-4147-A177-3AD203B41FA5}">
                      <a16:colId xmlns:a16="http://schemas.microsoft.com/office/drawing/2014/main" val="20001"/>
                    </a:ext>
                  </a:extLst>
                </a:gridCol>
              </a:tblGrid>
              <a:tr h="348828">
                <a:tc>
                  <a:txBody>
                    <a:bodyPr/>
                    <a:lstStyle/>
                    <a:p>
                      <a:pPr marL="0" marR="0" lvl="0" indent="0" algn="ctr" rtl="0">
                        <a:spcBef>
                          <a:spcPts val="0"/>
                        </a:spcBef>
                        <a:spcAft>
                          <a:spcPts val="0"/>
                        </a:spcAft>
                        <a:buNone/>
                      </a:pPr>
                      <a:r>
                        <a:rPr lang="en-US" sz="1200" u="none" strike="noStrike" cap="none" dirty="0">
                          <a:latin typeface="Calibri"/>
                          <a:ea typeface="Calibri"/>
                          <a:cs typeface="Calibri"/>
                          <a:sym typeface="Calibri"/>
                        </a:rPr>
                        <a:t>Parámetro</a:t>
                      </a:r>
                      <a:endParaRPr sz="1200" u="none" strike="noStrike" cap="none" dirty="0">
                        <a:latin typeface="Calibri"/>
                        <a:ea typeface="Calibri"/>
                        <a:cs typeface="Calibri"/>
                        <a:sym typeface="Calibri"/>
                      </a:endParaRPr>
                    </a:p>
                  </a:txBody>
                  <a:tcPr marL="68575" marR="68575" marT="0" marB="0" anchor="ctr"/>
                </a:tc>
                <a:tc>
                  <a:txBody>
                    <a:bodyPr/>
                    <a:lstStyle/>
                    <a:p>
                      <a:pPr marL="0" marR="0" lvl="0" indent="0" algn="ctr" rtl="0">
                        <a:spcBef>
                          <a:spcPts val="0"/>
                        </a:spcBef>
                        <a:spcAft>
                          <a:spcPts val="0"/>
                        </a:spcAft>
                        <a:buNone/>
                      </a:pPr>
                      <a:r>
                        <a:rPr lang="en-US" sz="1200" u="none" strike="noStrike" cap="none" dirty="0">
                          <a:latin typeface="Calibri"/>
                          <a:ea typeface="Calibri"/>
                          <a:cs typeface="Calibri"/>
                          <a:sym typeface="Calibri"/>
                        </a:rPr>
                        <a:t>Coste de capital</a:t>
                      </a:r>
                      <a:endParaRPr sz="1200" u="none" strike="noStrike" cap="none"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r h="423210">
                <a:tc>
                  <a:txBody>
                    <a:bodyPr/>
                    <a:lstStyle/>
                    <a:p>
                      <a:pPr marL="0" marR="0" lvl="0" indent="0" algn="ctr" rtl="0">
                        <a:spcBef>
                          <a:spcPts val="0"/>
                        </a:spcBef>
                        <a:spcAft>
                          <a:spcPts val="0"/>
                        </a:spcAft>
                        <a:buNone/>
                      </a:pPr>
                      <a:r>
                        <a:rPr lang="en-US" sz="1200" u="none" strike="noStrike" cap="none" dirty="0">
                          <a:latin typeface="Calibri"/>
                          <a:ea typeface="Calibri"/>
                          <a:cs typeface="Calibri"/>
                          <a:sym typeface="Calibri"/>
                        </a:rPr>
                        <a:t>Líneas de alta tensión (&gt;69 kV)</a:t>
                      </a:r>
                      <a:endParaRPr sz="1200" u="none" strike="noStrike" cap="none" dirty="0">
                        <a:latin typeface="Calibri"/>
                        <a:ea typeface="Calibri"/>
                        <a:cs typeface="Calibri"/>
                        <a:sym typeface="Calibri"/>
                      </a:endParaRPr>
                    </a:p>
                  </a:txBody>
                  <a:tcPr marL="68575" marR="68575" marT="0" marB="0" anchor="ctr"/>
                </a:tc>
                <a:tc>
                  <a:txBody>
                    <a:bodyPr/>
                    <a:lstStyle/>
                    <a:p>
                      <a:pPr marL="0" marR="0" lvl="0" indent="0" algn="ctr" rtl="0">
                        <a:spcBef>
                          <a:spcPts val="0"/>
                        </a:spcBef>
                        <a:spcAft>
                          <a:spcPts val="0"/>
                        </a:spcAft>
                        <a:buNone/>
                      </a:pPr>
                      <a:r>
                        <a:rPr lang="en-US" sz="1200" u="none" strike="noStrike" cap="none" dirty="0">
                          <a:latin typeface="Calibri"/>
                          <a:ea typeface="Calibri"/>
                          <a:cs typeface="Calibri"/>
                          <a:sym typeface="Calibri"/>
                        </a:rPr>
                        <a:t>53.900 $/km</a:t>
                      </a:r>
                      <a:endParaRPr sz="1200" u="none" strike="noStrike" cap="none" baseline="30000" dirty="0">
                        <a:solidFill>
                          <a:schemeClr val="dk1"/>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1"/>
                  </a:ext>
                </a:extLst>
              </a:tr>
              <a:tr h="368266">
                <a:tc>
                  <a:txBody>
                    <a:bodyPr/>
                    <a:lstStyle/>
                    <a:p>
                      <a:pPr marL="0" marR="0" lvl="0" indent="0" algn="ctr" rtl="0">
                        <a:spcBef>
                          <a:spcPts val="0"/>
                        </a:spcBef>
                        <a:spcAft>
                          <a:spcPts val="0"/>
                        </a:spcAft>
                        <a:buNone/>
                      </a:pPr>
                      <a:r>
                        <a:rPr lang="en-US" sz="1200" u="none" strike="noStrike" cap="none" dirty="0">
                          <a:latin typeface="Calibri"/>
                          <a:ea typeface="Calibri"/>
                          <a:cs typeface="Calibri"/>
                          <a:sym typeface="Calibri"/>
                        </a:rPr>
                        <a:t>Líneas de MT (&gt;33 kV)</a:t>
                      </a:r>
                      <a:endParaRPr sz="1200" dirty="0"/>
                    </a:p>
                  </a:txBody>
                  <a:tcPr marL="68575" marR="68575" marT="0" marB="0" anchor="ctr"/>
                </a:tc>
                <a:tc>
                  <a:txBody>
                    <a:bodyPr/>
                    <a:lstStyle/>
                    <a:p>
                      <a:pPr marL="0" marR="0" lvl="0" indent="0" algn="ctr" rtl="0">
                        <a:spcBef>
                          <a:spcPts val="0"/>
                        </a:spcBef>
                        <a:spcAft>
                          <a:spcPts val="0"/>
                        </a:spcAft>
                        <a:buNone/>
                      </a:pPr>
                      <a:r>
                        <a:rPr lang="en-US" sz="1200" u="none" strike="noStrike" cap="none" dirty="0">
                          <a:latin typeface="Calibri"/>
                          <a:ea typeface="Calibri"/>
                          <a:cs typeface="Calibri"/>
                          <a:sym typeface="Calibri"/>
                        </a:rPr>
                        <a:t>9.000 $/km</a:t>
                      </a:r>
                      <a:endParaRPr sz="1200" u="none" strike="noStrike" cap="none" baseline="30000"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391263">
                <a:tc>
                  <a:txBody>
                    <a:bodyPr/>
                    <a:lstStyle/>
                    <a:p>
                      <a:pPr marL="0" marR="0" lvl="0" indent="0" algn="ctr" rtl="0">
                        <a:spcBef>
                          <a:spcPts val="0"/>
                        </a:spcBef>
                        <a:spcAft>
                          <a:spcPts val="0"/>
                        </a:spcAft>
                        <a:buNone/>
                      </a:pPr>
                      <a:r>
                        <a:rPr lang="en-US" sz="1200" u="none" strike="noStrike" cap="none" dirty="0">
                          <a:latin typeface="Calibri"/>
                          <a:ea typeface="Calibri"/>
                          <a:cs typeface="Calibri"/>
                          <a:sym typeface="Calibri"/>
                        </a:rPr>
                        <a:t>Líneas de BT (220 V)</a:t>
                      </a:r>
                      <a:endParaRPr sz="1200" dirty="0"/>
                    </a:p>
                  </a:txBody>
                  <a:tcPr marL="68575" marR="68575" marT="0" marB="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dirty="0">
                          <a:latin typeface="Calibri"/>
                          <a:ea typeface="Calibri"/>
                          <a:cs typeface="Calibri"/>
                          <a:sym typeface="Calibri"/>
                        </a:rPr>
                        <a:t>5.000 $/km</a:t>
                      </a:r>
                      <a:endParaRPr sz="1200" u="none" strike="noStrike" cap="none" baseline="30000"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385507">
                <a:tc>
                  <a:txBody>
                    <a:bodyPr/>
                    <a:lstStyle/>
                    <a:p>
                      <a:pPr marL="0" marR="0" lvl="0" indent="0" algn="ctr" rtl="0">
                        <a:spcBef>
                          <a:spcPts val="0"/>
                        </a:spcBef>
                        <a:spcAft>
                          <a:spcPts val="0"/>
                        </a:spcAft>
                        <a:buNone/>
                      </a:pPr>
                      <a:r>
                        <a:rPr lang="en-US" sz="1200" u="none" strike="noStrike" cap="none" dirty="0">
                          <a:latin typeface="Calibri"/>
                          <a:ea typeface="Calibri"/>
                          <a:cs typeface="Calibri"/>
                          <a:sym typeface="Calibri"/>
                        </a:rPr>
                        <a:t>Transformador AT/MV</a:t>
                      </a:r>
                      <a:endParaRPr sz="1200" u="none" strike="noStrike" cap="none" dirty="0">
                        <a:latin typeface="Calibri"/>
                        <a:ea typeface="Calibri"/>
                        <a:cs typeface="Calibri"/>
                        <a:sym typeface="Calibri"/>
                      </a:endParaRPr>
                    </a:p>
                  </a:txBody>
                  <a:tcPr marL="68575" marR="68575" marT="0" marB="0" anchor="ctr"/>
                </a:tc>
                <a:tc>
                  <a:txBody>
                    <a:bodyPr/>
                    <a:lstStyle/>
                    <a:p>
                      <a:pPr marL="0" marR="0" lvl="0" indent="0" algn="ctr" rtl="0">
                        <a:spcBef>
                          <a:spcPts val="0"/>
                        </a:spcBef>
                        <a:spcAft>
                          <a:spcPts val="0"/>
                        </a:spcAft>
                        <a:buNone/>
                      </a:pPr>
                      <a:r>
                        <a:rPr lang="en-US" sz="1200" u="none" strike="noStrike" cap="none" dirty="0">
                          <a:latin typeface="Calibri"/>
                          <a:ea typeface="Calibri"/>
                          <a:cs typeface="Calibri"/>
                        </a:rPr>
                        <a:t>5.000 </a:t>
                      </a:r>
                      <a:r>
                        <a:rPr lang="en-US" sz="1200" u="none" strike="noStrike" cap="none" dirty="0">
                          <a:latin typeface="Calibri"/>
                          <a:ea typeface="Calibri"/>
                          <a:cs typeface="Calibri"/>
                          <a:sym typeface="Calibri"/>
                        </a:rPr>
                        <a:t>$ por unidad</a:t>
                      </a:r>
                      <a:endParaRPr sz="1200" b="1" u="none" strike="noStrike" cap="none" baseline="30000"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423210">
                <a:tc>
                  <a:txBody>
                    <a:bodyPr/>
                    <a:lstStyle/>
                    <a:p>
                      <a:pPr marL="0" marR="0" lvl="0" indent="0" algn="ctr" rtl="0">
                        <a:spcBef>
                          <a:spcPts val="0"/>
                        </a:spcBef>
                        <a:spcAft>
                          <a:spcPts val="0"/>
                        </a:spcAft>
                        <a:buNone/>
                      </a:pPr>
                      <a:r>
                        <a:rPr lang="sv-SE" sz="1200" u="none" strike="noStrike" cap="none" dirty="0">
                          <a:latin typeface="Calibri"/>
                          <a:ea typeface="Calibri"/>
                          <a:cs typeface="Calibri"/>
                          <a:sym typeface="Calibri"/>
                        </a:rPr>
                        <a:t>Transformador de distribución</a:t>
                      </a:r>
                      <a:endParaRPr sz="1200" u="none" strike="noStrike" cap="none" dirty="0">
                        <a:latin typeface="Calibri"/>
                        <a:ea typeface="Calibri"/>
                        <a:cs typeface="Calibri"/>
                        <a:sym typeface="Calibri"/>
                      </a:endParaRPr>
                    </a:p>
                  </a:txBody>
                  <a:tcPr marL="68575" marR="68575" marT="0" marB="0" anchor="ctr"/>
                </a:tc>
                <a:tc>
                  <a:txBody>
                    <a:bodyPr/>
                    <a:lstStyle/>
                    <a:p>
                      <a:pPr marL="0" marR="0" lvl="0" indent="0" algn="ctr" rtl="0">
                        <a:spcBef>
                          <a:spcPts val="0"/>
                        </a:spcBef>
                        <a:spcAft>
                          <a:spcPts val="0"/>
                        </a:spcAft>
                        <a:buNone/>
                      </a:pPr>
                      <a:endParaRPr sz="1200" b="1" u="none" strike="noStrike" cap="none" baseline="30000"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3997018086"/>
                  </a:ext>
                </a:extLst>
              </a:tr>
              <a:tr h="385507">
                <a:tc>
                  <a:txBody>
                    <a:bodyPr/>
                    <a:lstStyle/>
                    <a:p>
                      <a:pPr marL="0" marR="0" lvl="0" indent="0" algn="ctr" rtl="0">
                        <a:spcBef>
                          <a:spcPts val="0"/>
                        </a:spcBef>
                        <a:spcAft>
                          <a:spcPts val="0"/>
                        </a:spcAft>
                        <a:buNone/>
                      </a:pPr>
                      <a:r>
                        <a:rPr lang="en-US" sz="1200" u="none" strike="noStrike" cap="none" dirty="0">
                          <a:latin typeface="Calibri"/>
                          <a:ea typeface="Calibri"/>
                          <a:cs typeface="Calibri"/>
                          <a:sym typeface="Calibri"/>
                        </a:rPr>
                        <a:t>Pérdidas de transmisión</a:t>
                      </a:r>
                      <a:endParaRPr sz="1200" dirty="0"/>
                    </a:p>
                  </a:txBody>
                  <a:tcPr marL="68575" marR="68575" marT="0" marB="0" anchor="ctr"/>
                </a:tc>
                <a:tc>
                  <a:txBody>
                    <a:bodyPr/>
                    <a:lstStyle/>
                    <a:p>
                      <a:pPr marL="0" marR="0" lvl="0" indent="0" algn="ctr" rtl="0">
                        <a:spcBef>
                          <a:spcPts val="0"/>
                        </a:spcBef>
                        <a:spcAft>
                          <a:spcPts val="0"/>
                        </a:spcAft>
                        <a:buNone/>
                      </a:pPr>
                      <a:r>
                        <a:rPr lang="en-US" sz="1200" u="none" strike="noStrike" cap="none" dirty="0">
                          <a:solidFill>
                            <a:schemeClr val="dk1"/>
                          </a:solidFill>
                          <a:latin typeface="Calibri"/>
                          <a:ea typeface="Calibri"/>
                          <a:cs typeface="Calibri"/>
                          <a:sym typeface="Calibri"/>
                        </a:rPr>
                        <a:t>18%</a:t>
                      </a:r>
                      <a:endParaRPr sz="1200" dirty="0"/>
                    </a:p>
                  </a:txBody>
                  <a:tcPr marL="68575" marR="68575" marT="0" marB="0" anchor="ctr"/>
                </a:tc>
                <a:extLst>
                  <a:ext uri="{0D108BD9-81ED-4DB2-BD59-A6C34878D82A}">
                    <a16:rowId xmlns:a16="http://schemas.microsoft.com/office/drawing/2014/main" val="10005"/>
                  </a:ext>
                </a:extLst>
              </a:tr>
              <a:tr h="423210">
                <a:tc>
                  <a:txBody>
                    <a:bodyPr/>
                    <a:lstStyle/>
                    <a:p>
                      <a:pPr marL="0" marR="0" lvl="0" indent="0" algn="ctr" rtl="0">
                        <a:spcBef>
                          <a:spcPts val="0"/>
                        </a:spcBef>
                        <a:spcAft>
                          <a:spcPts val="0"/>
                        </a:spcAft>
                        <a:buNone/>
                      </a:pPr>
                      <a:r>
                        <a:rPr lang="en-US" sz="1200" u="none" strike="noStrike" cap="none" dirty="0">
                          <a:latin typeface="Calibri"/>
                          <a:ea typeface="Calibri"/>
                          <a:cs typeface="Calibri"/>
                          <a:sym typeface="Calibri"/>
                        </a:rPr>
                        <a:t>Coste de conexión por hogar</a:t>
                      </a:r>
                      <a:endParaRPr sz="1200" dirty="0"/>
                    </a:p>
                  </a:txBody>
                  <a:tcPr marL="68575" marR="68575" marT="0" marB="0" anchor="ctr"/>
                </a:tc>
                <a:tc>
                  <a:txBody>
                    <a:bodyPr/>
                    <a:lstStyle/>
                    <a:p>
                      <a:pPr marL="0" marR="0" lvl="0" indent="0" algn="ctr" rtl="0">
                        <a:spcBef>
                          <a:spcPts val="0"/>
                        </a:spcBef>
                        <a:spcAft>
                          <a:spcPts val="0"/>
                        </a:spcAft>
                        <a:buNone/>
                      </a:pPr>
                      <a:r>
                        <a:rPr lang="en-US" sz="1200" u="none" strike="noStrike" cap="none" dirty="0">
                          <a:solidFill>
                            <a:schemeClr val="dk1"/>
                          </a:solidFill>
                          <a:latin typeface="Calibri"/>
                          <a:ea typeface="Calibri"/>
                          <a:cs typeface="Calibri"/>
                          <a:sym typeface="Calibri"/>
                        </a:rPr>
                        <a:t>125 </a:t>
                      </a:r>
                      <a:r>
                        <a:rPr lang="en-US" sz="1200" u="none" strike="noStrike" cap="none" dirty="0">
                          <a:latin typeface="Calibri"/>
                          <a:ea typeface="Calibri"/>
                          <a:cs typeface="Calibri"/>
                          <a:sym typeface="Calibri"/>
                        </a:rPr>
                        <a:t>$/conexión</a:t>
                      </a:r>
                      <a:endParaRPr sz="1200" dirty="0"/>
                    </a:p>
                  </a:txBody>
                  <a:tcPr marL="68575" marR="68575" marT="0" marB="0" anchor="ctr"/>
                </a:tc>
                <a:extLst>
                  <a:ext uri="{0D108BD9-81ED-4DB2-BD59-A6C34878D82A}">
                    <a16:rowId xmlns:a16="http://schemas.microsoft.com/office/drawing/2014/main" val="10006"/>
                  </a:ext>
                </a:extLst>
              </a:tr>
              <a:tr h="423210">
                <a:tc>
                  <a:txBody>
                    <a:bodyPr/>
                    <a:lstStyle/>
                    <a:p>
                      <a:pPr marL="0" marR="0" lvl="0" indent="0" algn="ctr" rtl="0">
                        <a:spcBef>
                          <a:spcPts val="0"/>
                        </a:spcBef>
                        <a:spcAft>
                          <a:spcPts val="0"/>
                        </a:spcAft>
                        <a:buNone/>
                      </a:pPr>
                      <a:r>
                        <a:rPr lang="en-US" sz="1200" u="none" strike="noStrike" cap="none" dirty="0">
                          <a:latin typeface="Calibri"/>
                          <a:ea typeface="Calibri"/>
                          <a:cs typeface="Calibri"/>
                          <a:sym typeface="Calibri"/>
                        </a:rPr>
                        <a:t>Coste de producción de electricidad</a:t>
                      </a:r>
                      <a:endParaRPr sz="1200" u="none" strike="noStrike" cap="none" dirty="0">
                        <a:latin typeface="Calibri"/>
                        <a:ea typeface="Calibri"/>
                        <a:cs typeface="Calibri"/>
                        <a:sym typeface="Calibri"/>
                      </a:endParaRPr>
                    </a:p>
                  </a:txBody>
                  <a:tcPr marL="68575" marR="68575" marT="0" marB="0" anchor="ctr"/>
                </a:tc>
                <a:tc>
                  <a:txBody>
                    <a:bodyPr/>
                    <a:lstStyle/>
                    <a:p>
                      <a:pPr marL="0" marR="0" lvl="0" indent="0" algn="ctr" rtl="0">
                        <a:spcBef>
                          <a:spcPts val="0"/>
                        </a:spcBef>
                        <a:spcAft>
                          <a:spcPts val="0"/>
                        </a:spcAft>
                        <a:buNone/>
                      </a:pPr>
                      <a:r>
                        <a:rPr lang="en-US" sz="1200" b="0" u="none" strike="noStrike" cap="none" dirty="0">
                          <a:solidFill>
                            <a:schemeClr val="dk1"/>
                          </a:solidFill>
                          <a:latin typeface="Calibri"/>
                          <a:ea typeface="Calibri"/>
                          <a:cs typeface="Calibri"/>
                          <a:sym typeface="Calibri"/>
                        </a:rPr>
                        <a:t>0,05 </a:t>
                      </a:r>
                      <a:r>
                        <a:rPr lang="en-US" sz="1200" u="none" strike="noStrike" cap="none" dirty="0">
                          <a:latin typeface="Calibri"/>
                          <a:ea typeface="Calibri"/>
                          <a:cs typeface="Calibri"/>
                          <a:sym typeface="Calibri"/>
                        </a:rPr>
                        <a:t>$/kWh</a:t>
                      </a:r>
                      <a:endParaRPr sz="1200" b="0" u="none" strike="noStrike" cap="none" dirty="0">
                        <a:solidFill>
                          <a:schemeClr val="dk1"/>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7"/>
                  </a:ext>
                </a:extLst>
              </a:tr>
            </a:tbl>
          </a:graphicData>
        </a:graphic>
      </p:graphicFrame>
      <p:sp>
        <p:nvSpPr>
          <p:cNvPr id="5" name="Google Shape;300;p17"/>
          <p:cNvSpPr txBox="1"/>
          <p:nvPr/>
        </p:nvSpPr>
        <p:spPr>
          <a:xfrm>
            <a:off x="591511" y="1203717"/>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Paso 3b. Recoger datos específicos del país (especificaciones tecnológicas y costes)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6" name="Title 1"/>
          <p:cNvSpPr txBox="1">
            <a:spLocks/>
          </p:cNvSpPr>
          <p:nvPr/>
        </p:nvSpPr>
        <p:spPr>
          <a:xfrm>
            <a:off x="649941" y="-303768"/>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Adquirir los datos</a:t>
            </a:r>
            <a:endParaRPr lang="en-GB" dirty="0"/>
          </a:p>
        </p:txBody>
      </p:sp>
      <p:sp>
        <p:nvSpPr>
          <p:cNvPr id="7" name="Rectangle 6"/>
          <p:cNvSpPr/>
          <p:nvPr/>
        </p:nvSpPr>
        <p:spPr>
          <a:xfrm>
            <a:off x="959224" y="5890013"/>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8" name="TextBox 2"/>
          <p:cNvSpPr txBox="1"/>
          <p:nvPr/>
        </p:nvSpPr>
        <p:spPr>
          <a:xfrm>
            <a:off x="6965577" y="5881102"/>
            <a:ext cx="480777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C05EC89E-7E09-E442-AAF2-C5A4985D2588}"/>
              </a:ext>
            </a:extLst>
          </p:cNvPr>
          <p:cNvSpPr/>
          <p:nvPr/>
        </p:nvSpPr>
        <p:spPr>
          <a:xfrm>
            <a:off x="10469635" y="662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1.mp3" descr="Track1_Lecture5_Slide11.mp3">
            <a:hlinkClick r:id="" action="ppaction://media"/>
            <a:extLst>
              <a:ext uri="{FF2B5EF4-FFF2-40B4-BE49-F238E27FC236}">
                <a16:creationId xmlns:a16="http://schemas.microsoft.com/office/drawing/2014/main" id="{F8ACCADC-7C78-144B-AFBA-386D826EB9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1000" y="137630"/>
            <a:ext cx="812800" cy="812800"/>
          </a:xfrm>
          <a:prstGeom prst="rect">
            <a:avLst/>
          </a:prstGeom>
        </p:spPr>
      </p:pic>
    </p:spTree>
    <p:extLst>
      <p:ext uri="{BB962C8B-B14F-4D97-AF65-F5344CB8AC3E}">
        <p14:creationId xmlns:p14="http://schemas.microsoft.com/office/powerpoint/2010/main" val="26463361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16"/>
          <p:cNvSpPr/>
          <p:nvPr/>
        </p:nvSpPr>
        <p:spPr>
          <a:xfrm>
            <a:off x="4389261" y="2736674"/>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graphicFrame>
        <p:nvGraphicFramePr>
          <p:cNvPr id="288" name="Google Shape;288;p16"/>
          <p:cNvGraphicFramePr/>
          <p:nvPr>
            <p:extLst>
              <p:ext uri="{D42A27DB-BD31-4B8C-83A1-F6EECF244321}">
                <p14:modId xmlns:p14="http://schemas.microsoft.com/office/powerpoint/2010/main" val="2443624910"/>
              </p:ext>
            </p:extLst>
          </p:nvPr>
        </p:nvGraphicFramePr>
        <p:xfrm>
          <a:off x="838200" y="1811571"/>
          <a:ext cx="7789375" cy="3414775"/>
        </p:xfrm>
        <a:graphic>
          <a:graphicData uri="http://schemas.openxmlformats.org/drawingml/2006/table">
            <a:tbl>
              <a:tblPr firstRow="1" firstCol="1" bandRow="1">
                <a:noFill/>
              </a:tblPr>
              <a:tblGrid>
                <a:gridCol w="1436875">
                  <a:extLst>
                    <a:ext uri="{9D8B030D-6E8A-4147-A177-3AD203B41FA5}">
                      <a16:colId xmlns:a16="http://schemas.microsoft.com/office/drawing/2014/main" val="20000"/>
                    </a:ext>
                  </a:extLst>
                </a:gridCol>
                <a:gridCol w="1436875">
                  <a:extLst>
                    <a:ext uri="{9D8B030D-6E8A-4147-A177-3AD203B41FA5}">
                      <a16:colId xmlns:a16="http://schemas.microsoft.com/office/drawing/2014/main" val="20001"/>
                    </a:ext>
                  </a:extLst>
                </a:gridCol>
                <a:gridCol w="1058750">
                  <a:extLst>
                    <a:ext uri="{9D8B030D-6E8A-4147-A177-3AD203B41FA5}">
                      <a16:colId xmlns:a16="http://schemas.microsoft.com/office/drawing/2014/main" val="20002"/>
                    </a:ext>
                  </a:extLst>
                </a:gridCol>
                <a:gridCol w="1210000">
                  <a:extLst>
                    <a:ext uri="{9D8B030D-6E8A-4147-A177-3AD203B41FA5}">
                      <a16:colId xmlns:a16="http://schemas.microsoft.com/office/drawing/2014/main" val="20003"/>
                    </a:ext>
                  </a:extLst>
                </a:gridCol>
                <a:gridCol w="1512500">
                  <a:extLst>
                    <a:ext uri="{9D8B030D-6E8A-4147-A177-3AD203B41FA5}">
                      <a16:colId xmlns:a16="http://schemas.microsoft.com/office/drawing/2014/main" val="20004"/>
                    </a:ext>
                  </a:extLst>
                </a:gridCol>
                <a:gridCol w="1134375">
                  <a:extLst>
                    <a:ext uri="{9D8B030D-6E8A-4147-A177-3AD203B41FA5}">
                      <a16:colId xmlns:a16="http://schemas.microsoft.com/office/drawing/2014/main" val="20005"/>
                    </a:ext>
                  </a:extLst>
                </a:gridCol>
              </a:tblGrid>
              <a:tr h="435000">
                <a:tc>
                  <a:txBody>
                    <a:bodyPr/>
                    <a:lstStyle/>
                    <a:p>
                      <a:pPr marL="0" marR="0" lvl="0" indent="0" algn="ctr" rtl="0">
                        <a:lnSpc>
                          <a:spcPct val="107000"/>
                        </a:lnSpc>
                        <a:spcBef>
                          <a:spcPts val="0"/>
                        </a:spcBef>
                        <a:spcAft>
                          <a:spcPts val="0"/>
                        </a:spcAft>
                        <a:buNone/>
                      </a:pPr>
                      <a:r>
                        <a:rPr lang="en-US" sz="1600" u="none" strike="noStrike" cap="none" dirty="0"/>
                        <a:t>Nivel de acceso</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Nivel 1</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Nivel 2</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Nivel 3</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Nivel 4</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Nivel 5</a:t>
                      </a:r>
                      <a:endParaRPr sz="1600" u="none" strike="noStrike" cap="none" dirty="0">
                        <a:latin typeface="Calibri"/>
                        <a:ea typeface="Calibri"/>
                        <a:cs typeface="Calibri"/>
                        <a:sym typeface="Calibri"/>
                      </a:endParaRPr>
                    </a:p>
                  </a:txBody>
                  <a:tcPr marL="44450" marR="44450" marT="0" marB="0" anchor="ctr"/>
                </a:tc>
                <a:extLst>
                  <a:ext uri="{0D108BD9-81ED-4DB2-BD59-A6C34878D82A}">
                    <a16:rowId xmlns:a16="http://schemas.microsoft.com/office/drawing/2014/main" val="10000"/>
                  </a:ext>
                </a:extLst>
              </a:tr>
              <a:tr h="1392925">
                <a:tc>
                  <a:txBody>
                    <a:bodyPr/>
                    <a:lstStyle/>
                    <a:p>
                      <a:pPr marL="0" marR="0" lvl="0" indent="0" algn="ctr" rtl="0">
                        <a:lnSpc>
                          <a:spcPct val="107000"/>
                        </a:lnSpc>
                        <a:spcBef>
                          <a:spcPts val="0"/>
                        </a:spcBef>
                        <a:spcAft>
                          <a:spcPts val="0"/>
                        </a:spcAft>
                        <a:buNone/>
                      </a:pPr>
                      <a:r>
                        <a:rPr lang="en-US" sz="1100" u="none" strike="noStrike" cap="none" dirty="0"/>
                        <a:t>Aparatos indicativos alimentados</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Iluminación de trabajo + carga de teléfono o radio</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Iluminación general + ventilador + televisión</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Nivel 2 + aparatos de potencia media (es decir, procesamiento de alimentos en general, refrigeración)</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Nivel 3 + aparatos medianos o continuos (por ejemplo, calentamiento de agua, planchado, bombeo de agua, cocción de arroz, microondas)</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Nivel 4 + aparatos de alta potencia y continuos (por ejemplo, aire acondicionado)</a:t>
                      </a:r>
                      <a:endParaRPr sz="1600" u="none" strike="noStrike" cap="none" dirty="0">
                        <a:latin typeface="Calibri"/>
                        <a:ea typeface="Calibri"/>
                        <a:cs typeface="Calibri"/>
                        <a:sym typeface="Calibri"/>
                      </a:endParaRPr>
                    </a:p>
                  </a:txBody>
                  <a:tcPr marL="44450" marR="44450" marT="0" marB="0" anchor="ctr"/>
                </a:tc>
                <a:extLst>
                  <a:ext uri="{0D108BD9-81ED-4DB2-BD59-A6C34878D82A}">
                    <a16:rowId xmlns:a16="http://schemas.microsoft.com/office/drawing/2014/main" val="10001"/>
                  </a:ext>
                </a:extLst>
              </a:tr>
              <a:tr h="559775">
                <a:tc>
                  <a:txBody>
                    <a:bodyPr/>
                    <a:lstStyle/>
                    <a:p>
                      <a:pPr marL="0" marR="0" lvl="0" indent="0" algn="ctr" rtl="0">
                        <a:lnSpc>
                          <a:spcPct val="107000"/>
                        </a:lnSpc>
                        <a:spcBef>
                          <a:spcPts val="0"/>
                        </a:spcBef>
                        <a:spcAft>
                          <a:spcPts val="0"/>
                        </a:spcAft>
                        <a:buNone/>
                      </a:pPr>
                      <a:r>
                        <a:rPr lang="en-US" sz="1100" u="none" strike="noStrike" cap="none" dirty="0"/>
                        <a:t>Consumo per cápita y anual (kWh)</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8</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44</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160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423</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598</a:t>
                      </a:r>
                      <a:endParaRPr sz="2000" u="none" strike="noStrike" cap="none" dirty="0">
                        <a:latin typeface="Calibri"/>
                        <a:ea typeface="Calibri"/>
                        <a:cs typeface="Calibri"/>
                        <a:sym typeface="Calibri"/>
                      </a:endParaRPr>
                    </a:p>
                  </a:txBody>
                  <a:tcPr marL="44450" marR="44450" marT="0" marB="0" anchor="ctr"/>
                </a:tc>
                <a:extLst>
                  <a:ext uri="{0D108BD9-81ED-4DB2-BD59-A6C34878D82A}">
                    <a16:rowId xmlns:a16="http://schemas.microsoft.com/office/drawing/2014/main" val="10002"/>
                  </a:ext>
                </a:extLst>
              </a:tr>
              <a:tr h="1027075">
                <a:tc>
                  <a:txBody>
                    <a:bodyPr/>
                    <a:lstStyle/>
                    <a:p>
                      <a:pPr marL="0" marR="0" lvl="0" indent="0" algn="ctr" rtl="0">
                        <a:lnSpc>
                          <a:spcPct val="107000"/>
                        </a:lnSpc>
                        <a:spcBef>
                          <a:spcPts val="0"/>
                        </a:spcBef>
                        <a:spcAft>
                          <a:spcPts val="0"/>
                        </a:spcAft>
                        <a:buNone/>
                      </a:pPr>
                      <a:r>
                        <a:rPr lang="en-US" sz="1100" u="none" strike="noStrike" cap="none" dirty="0"/>
                        <a:t>Consumo por hogar urbano/año </a:t>
                      </a:r>
                      <a:endParaRPr sz="1600" u="none" strike="noStrike" cap="none" dirty="0"/>
                    </a:p>
                    <a:p>
                      <a:pPr marL="0" marR="0" lvl="0" indent="0" algn="ctr" rtl="0">
                        <a:lnSpc>
                          <a:spcPct val="107000"/>
                        </a:lnSpc>
                        <a:spcBef>
                          <a:spcPts val="200"/>
                        </a:spcBef>
                        <a:spcAft>
                          <a:spcPts val="0"/>
                        </a:spcAft>
                        <a:buNone/>
                      </a:pPr>
                      <a:r>
                        <a:rPr lang="en-US" sz="1100" u="none" strike="noStrike" cap="none" dirty="0"/>
                        <a:t>(basado en el tamaño medio de los hogares: 5)</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40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220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800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2,115</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b="0" u="none" strike="noStrike" cap="none" dirty="0">
                          <a:solidFill>
                            <a:schemeClr val="dk1"/>
                          </a:solidFill>
                        </a:rPr>
                        <a:t>2,990</a:t>
                      </a:r>
                      <a:endParaRPr sz="2000" b="0" u="none" strike="noStrike" cap="none" dirty="0">
                        <a:solidFill>
                          <a:schemeClr val="dk1"/>
                        </a:solidFill>
                        <a:latin typeface="Calibri"/>
                        <a:ea typeface="Calibri"/>
                        <a:cs typeface="Calibri"/>
                        <a:sym typeface="Calibri"/>
                      </a:endParaRPr>
                    </a:p>
                  </a:txBody>
                  <a:tcPr marL="44450" marR="44450" marT="0" marB="0" anchor="ctr"/>
                </a:tc>
                <a:extLst>
                  <a:ext uri="{0D108BD9-81ED-4DB2-BD59-A6C34878D82A}">
                    <a16:rowId xmlns:a16="http://schemas.microsoft.com/office/drawing/2014/main" val="10003"/>
                  </a:ext>
                </a:extLst>
              </a:tr>
            </a:tbl>
          </a:graphicData>
        </a:graphic>
      </p:graphicFrame>
      <p:sp>
        <p:nvSpPr>
          <p:cNvPr id="289" name="Google Shape;289;p16"/>
          <p:cNvSpPr/>
          <p:nvPr/>
        </p:nvSpPr>
        <p:spPr>
          <a:xfrm>
            <a:off x="3679471" y="5983784"/>
            <a:ext cx="3170612" cy="312073"/>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None/>
            </a:pPr>
            <a:r>
              <a:rPr lang="en-US" sz="1200" dirty="0">
                <a:solidFill>
                  <a:srgbClr val="44546A"/>
                </a:solidFill>
                <a:latin typeface="Calibri"/>
                <a:ea typeface="Calibri"/>
                <a:cs typeface="Calibri"/>
                <a:sym typeface="Calibri"/>
              </a:rPr>
              <a:t>Adaptado de Global Tracking Framework, 2015</a:t>
            </a:r>
            <a:endParaRPr sz="2000" dirty="0">
              <a:solidFill>
                <a:schemeClr val="dk1"/>
              </a:solidFill>
              <a:latin typeface="Times New Roman"/>
              <a:ea typeface="Times New Roman"/>
              <a:cs typeface="Times New Roman"/>
              <a:sym typeface="Times New Roman"/>
            </a:endParaRPr>
          </a:p>
        </p:txBody>
      </p:sp>
      <p:sp>
        <p:nvSpPr>
          <p:cNvPr id="290" name="Google Shape;290;p16"/>
          <p:cNvSpPr/>
          <p:nvPr/>
        </p:nvSpPr>
        <p:spPr>
          <a:xfrm>
            <a:off x="8669434" y="2644190"/>
            <a:ext cx="2869033"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¿Cuál debería ser el </a:t>
            </a:r>
            <a:r>
              <a:rPr lang="en-US" sz="2400" b="1" dirty="0">
                <a:solidFill>
                  <a:schemeClr val="dk1"/>
                </a:solidFill>
                <a:latin typeface="Calibri"/>
                <a:ea typeface="Calibri"/>
                <a:cs typeface="Calibri"/>
                <a:sym typeface="Calibri"/>
              </a:rPr>
              <a:t>nivel de consumo de electricidad </a:t>
            </a:r>
            <a:r>
              <a:rPr lang="en-US" sz="2400" dirty="0">
                <a:solidFill>
                  <a:schemeClr val="dk1"/>
                </a:solidFill>
                <a:latin typeface="Calibri"/>
                <a:ea typeface="Calibri"/>
                <a:cs typeface="Calibri"/>
                <a:sym typeface="Calibri"/>
              </a:rPr>
              <a:t>por hogar?</a:t>
            </a:r>
            <a:endParaRPr dirty="0"/>
          </a:p>
        </p:txBody>
      </p:sp>
      <p:sp>
        <p:nvSpPr>
          <p:cNvPr id="10" name="Title 1"/>
          <p:cNvSpPr txBox="1">
            <a:spLocks/>
          </p:cNvSpPr>
          <p:nvPr/>
        </p:nvSpPr>
        <p:spPr>
          <a:xfrm>
            <a:off x="838200" y="-32703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Adquirir los datos</a:t>
            </a:r>
            <a:endParaRPr lang="en-GB" dirty="0"/>
          </a:p>
        </p:txBody>
      </p:sp>
      <p:sp>
        <p:nvSpPr>
          <p:cNvPr id="11" name="Google Shape;300;p17"/>
          <p:cNvSpPr txBox="1"/>
          <p:nvPr/>
        </p:nvSpPr>
        <p:spPr>
          <a:xfrm>
            <a:off x="838200" y="1109714"/>
            <a:ext cx="1063246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Paso 3c. Recoger datos específicos de cada país (Objetivo de Acceso a la Energía)</a:t>
            </a: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9" name="Rectangle 8"/>
          <p:cNvSpPr/>
          <p:nvPr/>
        </p:nvSpPr>
        <p:spPr>
          <a:xfrm>
            <a:off x="838200" y="6049636"/>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12" name="TextBox 2"/>
          <p:cNvSpPr txBox="1"/>
          <p:nvPr/>
        </p:nvSpPr>
        <p:spPr>
          <a:xfrm>
            <a:off x="7167702" y="6029797"/>
            <a:ext cx="459399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3F621DC2-25D3-244E-B621-956E3E0BA7A1}"/>
              </a:ext>
            </a:extLst>
          </p:cNvPr>
          <p:cNvSpPr/>
          <p:nvPr/>
        </p:nvSpPr>
        <p:spPr>
          <a:xfrm>
            <a:off x="10654302" y="15930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2.mp3" descr="Track1_Lecture5_Slide12.mp3">
            <a:hlinkClick r:id="" action="ppaction://media"/>
            <a:extLst>
              <a:ext uri="{FF2B5EF4-FFF2-40B4-BE49-F238E27FC236}">
                <a16:creationId xmlns:a16="http://schemas.microsoft.com/office/drawing/2014/main" id="{1C770283-7DD5-AE49-B8DB-294337B645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25667" y="185728"/>
            <a:ext cx="812800" cy="812800"/>
          </a:xfrm>
          <a:prstGeom prst="rect">
            <a:avLst/>
          </a:prstGeom>
        </p:spPr>
      </p:pic>
    </p:spTree>
    <p:extLst>
      <p:ext uri="{BB962C8B-B14F-4D97-AF65-F5344CB8AC3E}">
        <p14:creationId xmlns:p14="http://schemas.microsoft.com/office/powerpoint/2010/main" val="15013570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Google Shape;308;p18"/>
          <p:cNvSpPr txBox="1"/>
          <p:nvPr/>
        </p:nvSpPr>
        <p:spPr>
          <a:xfrm>
            <a:off x="965406" y="417878"/>
            <a:ext cx="9748602"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endParaRPr sz="1000" strike="sngStrik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10" name="Google Shape;310;p18"/>
          <p:cNvSpPr/>
          <p:nvPr/>
        </p:nvSpPr>
        <p:spPr>
          <a:xfrm>
            <a:off x="7679506" y="1884533"/>
            <a:ext cx="39916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dirty="0">
                <a:solidFill>
                  <a:schemeClr val="dk1"/>
                </a:solidFill>
                <a:latin typeface="Calibri"/>
                <a:ea typeface="Calibri"/>
                <a:cs typeface="Calibri"/>
                <a:sym typeface="Calibri"/>
              </a:rPr>
              <a:t>Identificar el estado actual de </a:t>
            </a:r>
            <a:r>
              <a:rPr lang="en-US" b="1" u="sng" dirty="0">
                <a:solidFill>
                  <a:schemeClr val="dk1"/>
                </a:solidFill>
                <a:latin typeface="Calibri"/>
                <a:ea typeface="Calibri"/>
                <a:cs typeface="Calibri"/>
                <a:sym typeface="Calibri"/>
              </a:rPr>
              <a:t>la electrificación</a:t>
            </a:r>
            <a:r>
              <a:rPr lang="en-US" sz="1800" b="1" u="sng"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
        <p:nvSpPr>
          <p:cNvPr id="311" name="Google Shape;311;p18"/>
          <p:cNvSpPr/>
          <p:nvPr/>
        </p:nvSpPr>
        <p:spPr>
          <a:xfrm>
            <a:off x="7679506" y="2578449"/>
            <a:ext cx="3307787" cy="985783"/>
          </a:xfrm>
          <a:prstGeom prst="rect">
            <a:avLst/>
          </a:prstGeom>
          <a:noFill/>
          <a:ln>
            <a:noFill/>
          </a:ln>
        </p:spPr>
        <p:txBody>
          <a:bodyPr spcFirstLastPara="1" wrap="square" lIns="91425" tIns="45700" rIns="91425" bIns="45700" anchor="t" anchorCtr="0">
            <a:spAutoFit/>
          </a:bodyPr>
          <a:lstStyle/>
          <a:p>
            <a:pPr marR="0" lvl="0" algn="just" rtl="0">
              <a:lnSpc>
                <a:spcPct val="114000"/>
              </a:lnSpc>
              <a:spcBef>
                <a:spcPts val="0"/>
              </a:spcBef>
              <a:spcAft>
                <a:spcPts val="0"/>
              </a:spcAft>
              <a:buClr>
                <a:schemeClr val="dk1"/>
              </a:buClr>
              <a:buSzPts val="1600"/>
            </a:pPr>
            <a:r>
              <a:rPr lang="en-US" sz="1600" dirty="0">
                <a:solidFill>
                  <a:schemeClr val="dk1"/>
                </a:solidFill>
                <a:latin typeface="Calibri"/>
                <a:ea typeface="Calibri"/>
                <a:cs typeface="Calibri"/>
                <a:sym typeface="Calibri"/>
              </a:rPr>
              <a:t>Índice de luces nocturnas: &gt;0,05</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Población: &gt;50 personas</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Distancia de la red: &lt;5 km</a:t>
            </a:r>
            <a:endParaRPr dirty="0"/>
          </a:p>
        </p:txBody>
      </p:sp>
      <p:grpSp>
        <p:nvGrpSpPr>
          <p:cNvPr id="3" name="Group 2">
            <a:extLst>
              <a:ext uri="{FF2B5EF4-FFF2-40B4-BE49-F238E27FC236}">
                <a16:creationId xmlns:a16="http://schemas.microsoft.com/office/drawing/2014/main" id="{7466819C-FE17-2848-B628-829AE594EAF1}"/>
              </a:ext>
            </a:extLst>
          </p:cNvPr>
          <p:cNvGrpSpPr/>
          <p:nvPr/>
        </p:nvGrpSpPr>
        <p:grpSpPr>
          <a:xfrm>
            <a:off x="2145791" y="1543090"/>
            <a:ext cx="5191409" cy="4258234"/>
            <a:chOff x="1892144" y="1847682"/>
            <a:chExt cx="5796902" cy="4754888"/>
          </a:xfrm>
        </p:grpSpPr>
        <p:pic>
          <p:nvPicPr>
            <p:cNvPr id="312" name="Google Shape;312;p18"/>
            <p:cNvPicPr preferRelativeResize="0"/>
            <p:nvPr/>
          </p:nvPicPr>
          <p:blipFill rotWithShape="1">
            <a:blip r:embed="rId5">
              <a:alphaModFix/>
            </a:blip>
            <a:srcRect/>
            <a:stretch/>
          </p:blipFill>
          <p:spPr>
            <a:xfrm>
              <a:off x="4502954" y="1847682"/>
              <a:ext cx="3186092" cy="4754888"/>
            </a:xfrm>
            <a:prstGeom prst="rect">
              <a:avLst/>
            </a:prstGeom>
            <a:noFill/>
            <a:ln>
              <a:noFill/>
            </a:ln>
          </p:spPr>
        </p:pic>
        <p:pic>
          <p:nvPicPr>
            <p:cNvPr id="313" name="Google Shape;313;p18"/>
            <p:cNvPicPr preferRelativeResize="0"/>
            <p:nvPr/>
          </p:nvPicPr>
          <p:blipFill rotWithShape="1">
            <a:blip r:embed="rId6">
              <a:alphaModFix/>
            </a:blip>
            <a:srcRect/>
            <a:stretch/>
          </p:blipFill>
          <p:spPr>
            <a:xfrm>
              <a:off x="1892144" y="1941460"/>
              <a:ext cx="2610810" cy="4655151"/>
            </a:xfrm>
            <a:prstGeom prst="rect">
              <a:avLst/>
            </a:prstGeom>
            <a:noFill/>
            <a:ln>
              <a:noFill/>
            </a:ln>
          </p:spPr>
        </p:pic>
      </p:grpSp>
      <p:sp>
        <p:nvSpPr>
          <p:cNvPr id="11" name="Title 1"/>
          <p:cNvSpPr txBox="1">
            <a:spLocks/>
          </p:cNvSpPr>
          <p:nvPr/>
        </p:nvSpPr>
        <p:spPr>
          <a:xfrm>
            <a:off x="838200" y="-259464"/>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Adquirir los datos</a:t>
            </a:r>
          </a:p>
        </p:txBody>
      </p:sp>
      <p:sp>
        <p:nvSpPr>
          <p:cNvPr id="12" name="Google Shape;300;p17"/>
          <p:cNvSpPr txBox="1"/>
          <p:nvPr/>
        </p:nvSpPr>
        <p:spPr>
          <a:xfrm>
            <a:off x="808383" y="1073657"/>
            <a:ext cx="1063246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Paso 4. Procesamiento de datos, proyección y calibración</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10" name="Rectangle 9"/>
          <p:cNvSpPr/>
          <p:nvPr/>
        </p:nvSpPr>
        <p:spPr>
          <a:xfrm>
            <a:off x="579337" y="5914932"/>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13" name="Rectangle 12"/>
          <p:cNvSpPr/>
          <p:nvPr/>
        </p:nvSpPr>
        <p:spPr>
          <a:xfrm>
            <a:off x="8331536" y="5914932"/>
            <a:ext cx="281359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Sahlberg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2"/>
          <p:cNvSpPr txBox="1"/>
          <p:nvPr/>
        </p:nvSpPr>
        <p:spPr>
          <a:xfrm>
            <a:off x="3062150" y="5914933"/>
            <a:ext cx="5176069"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2F88ED3F-0331-7F4D-A481-4B04BD7ECC3F}"/>
              </a:ext>
            </a:extLst>
          </p:cNvPr>
          <p:cNvSpPr/>
          <p:nvPr/>
        </p:nvSpPr>
        <p:spPr>
          <a:xfrm>
            <a:off x="10332327" y="29193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3.mp3" descr="Track1_Lecture5_Slide13.mp3">
            <a:hlinkClick r:id="" action="ppaction://media"/>
            <a:extLst>
              <a:ext uri="{FF2B5EF4-FFF2-40B4-BE49-F238E27FC236}">
                <a16:creationId xmlns:a16="http://schemas.microsoft.com/office/drawing/2014/main" id="{9C0A9E91-CB55-524F-8A3A-B169E34D07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32327" y="363298"/>
            <a:ext cx="812800" cy="812800"/>
          </a:xfrm>
          <a:prstGeom prst="rect">
            <a:avLst/>
          </a:prstGeom>
        </p:spPr>
      </p:pic>
    </p:spTree>
    <p:extLst>
      <p:ext uri="{BB962C8B-B14F-4D97-AF65-F5344CB8AC3E}">
        <p14:creationId xmlns:p14="http://schemas.microsoft.com/office/powerpoint/2010/main" val="24058060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5.2 Referencias</a:t>
            </a:r>
          </a:p>
        </p:txBody>
      </p:sp>
      <p:sp>
        <p:nvSpPr>
          <p:cNvPr id="4" name="Rectangle 3"/>
          <p:cNvSpPr/>
          <p:nvPr/>
        </p:nvSpPr>
        <p:spPr>
          <a:xfrm>
            <a:off x="972558" y="1496355"/>
            <a:ext cx="5208785"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3" action="ppaction://hlinkfile"/>
              </a:rPr>
              <a:t>https://onsset.github.io/teaching_kit/courses/module_2/Lecture%203/ </a:t>
            </a:r>
            <a:r>
              <a:rPr lang="sv-SE" dirty="0">
                <a:latin typeface="Open Sans" panose="020B0606030504020204" pitchFamily="34" charset="0"/>
                <a:ea typeface="Open Sans" panose="020B0606030504020204" pitchFamily="34" charset="0"/>
                <a:cs typeface="Open Sans" panose="020B0606030504020204" pitchFamily="34" charset="0"/>
              </a:rPr>
              <a:t>(consultado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16102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Google Shape;308;p18"/>
          <p:cNvSpPr txBox="1"/>
          <p:nvPr/>
        </p:nvSpPr>
        <p:spPr>
          <a:xfrm>
            <a:off x="965406" y="417878"/>
            <a:ext cx="9748602"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endParaRPr sz="1000" strike="sngStrik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10" name="Google Shape;310;p18"/>
          <p:cNvSpPr/>
          <p:nvPr/>
        </p:nvSpPr>
        <p:spPr>
          <a:xfrm>
            <a:off x="7596658" y="2649829"/>
            <a:ext cx="39916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dirty="0">
                <a:solidFill>
                  <a:schemeClr val="dk1"/>
                </a:solidFill>
                <a:latin typeface="Calibri"/>
                <a:ea typeface="Calibri"/>
                <a:cs typeface="Calibri"/>
                <a:sym typeface="Calibri"/>
              </a:rPr>
              <a:t>Identificar el estado actual de la electrificación:</a:t>
            </a:r>
            <a:endParaRPr sz="1800" dirty="0">
              <a:solidFill>
                <a:schemeClr val="dk1"/>
              </a:solidFill>
              <a:latin typeface="Calibri"/>
              <a:ea typeface="Calibri"/>
              <a:cs typeface="Calibri"/>
              <a:sym typeface="Calibri"/>
            </a:endParaRPr>
          </a:p>
        </p:txBody>
      </p:sp>
      <p:sp>
        <p:nvSpPr>
          <p:cNvPr id="311" name="Google Shape;311;p18"/>
          <p:cNvSpPr/>
          <p:nvPr/>
        </p:nvSpPr>
        <p:spPr>
          <a:xfrm>
            <a:off x="7475662" y="3233205"/>
            <a:ext cx="3307787" cy="985783"/>
          </a:xfrm>
          <a:prstGeom prst="rect">
            <a:avLst/>
          </a:prstGeom>
          <a:noFill/>
          <a:ln>
            <a:noFill/>
          </a:ln>
        </p:spPr>
        <p:txBody>
          <a:bodyPr spcFirstLastPara="1" wrap="square" lIns="91425" tIns="45700" rIns="91425" bIns="45700" anchor="t" anchorCtr="0">
            <a:spAutoFit/>
          </a:bodyPr>
          <a:lstStyle/>
          <a:p>
            <a:pPr marR="0" lvl="0" algn="just" rtl="0">
              <a:lnSpc>
                <a:spcPct val="114000"/>
              </a:lnSpc>
              <a:spcBef>
                <a:spcPts val="0"/>
              </a:spcBef>
              <a:spcAft>
                <a:spcPts val="0"/>
              </a:spcAft>
              <a:buClr>
                <a:schemeClr val="dk1"/>
              </a:buClr>
              <a:buSzPts val="1600"/>
            </a:pPr>
            <a:r>
              <a:rPr lang="en-US" sz="1600" dirty="0">
                <a:solidFill>
                  <a:schemeClr val="dk1"/>
                </a:solidFill>
                <a:latin typeface="Calibri"/>
                <a:ea typeface="Calibri"/>
                <a:cs typeface="Calibri"/>
                <a:sym typeface="Calibri"/>
              </a:rPr>
              <a:t>Índice de luces nocturnas: &gt;0,05</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Población: &gt;50 personas</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Distancia de la red: &lt;5 km</a:t>
            </a:r>
            <a:endParaRPr dirty="0"/>
          </a:p>
        </p:txBody>
      </p:sp>
      <p:grpSp>
        <p:nvGrpSpPr>
          <p:cNvPr id="3" name="Group 2">
            <a:extLst>
              <a:ext uri="{FF2B5EF4-FFF2-40B4-BE49-F238E27FC236}">
                <a16:creationId xmlns:a16="http://schemas.microsoft.com/office/drawing/2014/main" id="{5A02F457-7B2F-9A44-AECB-1C66D1793132}"/>
              </a:ext>
            </a:extLst>
          </p:cNvPr>
          <p:cNvGrpSpPr/>
          <p:nvPr/>
        </p:nvGrpSpPr>
        <p:grpSpPr>
          <a:xfrm>
            <a:off x="1980240" y="1891884"/>
            <a:ext cx="5230206" cy="4285507"/>
            <a:chOff x="1793601" y="1966586"/>
            <a:chExt cx="5803057" cy="4754888"/>
          </a:xfrm>
        </p:grpSpPr>
        <p:pic>
          <p:nvPicPr>
            <p:cNvPr id="312" name="Google Shape;312;p18"/>
            <p:cNvPicPr preferRelativeResize="0"/>
            <p:nvPr/>
          </p:nvPicPr>
          <p:blipFill rotWithShape="1">
            <a:blip r:embed="rId5">
              <a:alphaModFix/>
            </a:blip>
            <a:srcRect/>
            <a:stretch/>
          </p:blipFill>
          <p:spPr>
            <a:xfrm>
              <a:off x="4410566" y="1966586"/>
              <a:ext cx="3186092" cy="4754888"/>
            </a:xfrm>
            <a:prstGeom prst="rect">
              <a:avLst/>
            </a:prstGeom>
            <a:noFill/>
            <a:ln>
              <a:noFill/>
            </a:ln>
          </p:spPr>
        </p:pic>
        <p:pic>
          <p:nvPicPr>
            <p:cNvPr id="313" name="Google Shape;313;p18"/>
            <p:cNvPicPr preferRelativeResize="0"/>
            <p:nvPr/>
          </p:nvPicPr>
          <p:blipFill rotWithShape="1">
            <a:blip r:embed="rId6">
              <a:alphaModFix/>
            </a:blip>
            <a:srcRect/>
            <a:stretch/>
          </p:blipFill>
          <p:spPr>
            <a:xfrm>
              <a:off x="1793601" y="2066323"/>
              <a:ext cx="2610810" cy="4655151"/>
            </a:xfrm>
            <a:prstGeom prst="rect">
              <a:avLst/>
            </a:prstGeom>
            <a:noFill/>
            <a:ln>
              <a:noFill/>
            </a:ln>
          </p:spPr>
        </p:pic>
      </p:grpSp>
      <p:sp>
        <p:nvSpPr>
          <p:cNvPr id="11" name="Title 1"/>
          <p:cNvSpPr txBox="1">
            <a:spLocks/>
          </p:cNvSpPr>
          <p:nvPr/>
        </p:nvSpPr>
        <p:spPr>
          <a:xfrm>
            <a:off x="581907" y="167280"/>
            <a:ext cx="10552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Preparar los datos necesarios, el procesamiento y la calibración</a:t>
            </a:r>
            <a:endParaRPr lang="en-GB" dirty="0"/>
          </a:p>
        </p:txBody>
      </p:sp>
      <p:sp>
        <p:nvSpPr>
          <p:cNvPr id="12" name="Google Shape;300;p17"/>
          <p:cNvSpPr txBox="1"/>
          <p:nvPr/>
        </p:nvSpPr>
        <p:spPr>
          <a:xfrm>
            <a:off x="732997" y="1584914"/>
            <a:ext cx="1063246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Paso 4. Procesamiento de datos, proyección y calibración</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10" name="Rectangle 9"/>
          <p:cNvSpPr/>
          <p:nvPr/>
        </p:nvSpPr>
        <p:spPr>
          <a:xfrm>
            <a:off x="777931" y="6128982"/>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13" name="Rectangle 12"/>
          <p:cNvSpPr/>
          <p:nvPr/>
        </p:nvSpPr>
        <p:spPr>
          <a:xfrm>
            <a:off x="8431306" y="6128981"/>
            <a:ext cx="281359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Sahlberg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2"/>
          <p:cNvSpPr txBox="1"/>
          <p:nvPr/>
        </p:nvSpPr>
        <p:spPr>
          <a:xfrm>
            <a:off x="3530259" y="6128982"/>
            <a:ext cx="4901047" cy="24622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09356AB3-5D64-D04A-86F2-0095BFE15C09}"/>
              </a:ext>
            </a:extLst>
          </p:cNvPr>
          <p:cNvSpPr/>
          <p:nvPr/>
        </p:nvSpPr>
        <p:spPr>
          <a:xfrm>
            <a:off x="10497400" y="9873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5.mp3" descr="Track1_Lecture5_Slide15.mp3">
            <a:hlinkClick r:id="" action="ppaction://media"/>
            <a:extLst>
              <a:ext uri="{FF2B5EF4-FFF2-40B4-BE49-F238E27FC236}">
                <a16:creationId xmlns:a16="http://schemas.microsoft.com/office/drawing/2014/main" id="{383BA1E9-F4F0-1149-ACF5-0F0FA0C90B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68765" y="1079084"/>
            <a:ext cx="812800" cy="812800"/>
          </a:xfrm>
          <a:prstGeom prst="rect">
            <a:avLst/>
          </a:prstGeom>
        </p:spPr>
      </p:pic>
    </p:spTree>
    <p:extLst>
      <p:ext uri="{BB962C8B-B14F-4D97-AF65-F5344CB8AC3E}">
        <p14:creationId xmlns:p14="http://schemas.microsoft.com/office/powerpoint/2010/main" val="42200980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20" name="Google Shape;320;p19"/>
          <p:cNvPicPr preferRelativeResize="0"/>
          <p:nvPr/>
        </p:nvPicPr>
        <p:blipFill rotWithShape="1">
          <a:blip r:embed="rId5">
            <a:alphaModFix/>
          </a:blip>
          <a:srcRect/>
          <a:stretch/>
        </p:blipFill>
        <p:spPr>
          <a:xfrm>
            <a:off x="1711716" y="2042822"/>
            <a:ext cx="7597883" cy="4329004"/>
          </a:xfrm>
          <a:prstGeom prst="rect">
            <a:avLst/>
          </a:prstGeom>
          <a:noFill/>
          <a:ln>
            <a:noFill/>
          </a:ln>
        </p:spPr>
      </p:pic>
      <p:sp>
        <p:nvSpPr>
          <p:cNvPr id="321" name="Google Shape;321;p19"/>
          <p:cNvSpPr txBox="1"/>
          <p:nvPr/>
        </p:nvSpPr>
        <p:spPr>
          <a:xfrm>
            <a:off x="989704" y="179729"/>
            <a:ext cx="1106455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22" name="Google Shape;322;p19"/>
          <p:cNvSpPr/>
          <p:nvPr/>
        </p:nvSpPr>
        <p:spPr>
          <a:xfrm>
            <a:off x="5086652" y="3384623"/>
            <a:ext cx="2329842" cy="1395252"/>
          </a:xfrm>
          <a:prstGeom prst="roundRect">
            <a:avLst>
              <a:gd name="adj" fmla="val 16667"/>
            </a:avLst>
          </a:prstGeom>
          <a:noFill/>
          <a:ln w="19050" cap="flat" cmpd="sng">
            <a:solidFill>
              <a:srgbClr val="0C0C0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Title 1"/>
          <p:cNvSpPr txBox="1">
            <a:spLocks/>
          </p:cNvSpPr>
          <p:nvPr/>
        </p:nvSpPr>
        <p:spPr>
          <a:xfrm>
            <a:off x="548660" y="232678"/>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Preparar los datos necesarios, el procesamiento y la calibración</a:t>
            </a:r>
            <a:endParaRPr lang="en-GB" dirty="0"/>
          </a:p>
        </p:txBody>
      </p:sp>
      <p:sp>
        <p:nvSpPr>
          <p:cNvPr id="9" name="Google Shape;300;p17"/>
          <p:cNvSpPr txBox="1"/>
          <p:nvPr/>
        </p:nvSpPr>
        <p:spPr>
          <a:xfrm>
            <a:off x="548660" y="1651983"/>
            <a:ext cx="1092200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Paso 5. Calcular los costes de la tecnología no conectada a la red para cada asentamiento del país</a:t>
            </a:r>
          </a:p>
        </p:txBody>
      </p:sp>
      <p:sp>
        <p:nvSpPr>
          <p:cNvPr id="10" name="Rectangle 9"/>
          <p:cNvSpPr/>
          <p:nvPr/>
        </p:nvSpPr>
        <p:spPr>
          <a:xfrm>
            <a:off x="928489" y="6098535"/>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12" name="Rectangle 11"/>
          <p:cNvSpPr/>
          <p:nvPr/>
        </p:nvSpPr>
        <p:spPr>
          <a:xfrm>
            <a:off x="7188641" y="6128644"/>
            <a:ext cx="3469219" cy="246221"/>
          </a:xfrm>
          <a:prstGeom prst="rect">
            <a:avLst/>
          </a:prstGeom>
        </p:spPr>
        <p:txBody>
          <a:bodyPr wrap="none" lIns="91440" tIns="45720" rIns="91440" bIns="45720" anchor="t">
            <a:spAutoFit/>
          </a:bodyPr>
          <a:lstStyle/>
          <a:p>
            <a:r>
              <a:rPr lang="en-GB" sz="1000" b="1" dirty="0">
                <a:latin typeface="Open Sans"/>
              </a:rPr>
              <a:t>Fuente de la imagen</a:t>
            </a:r>
            <a:r>
              <a:rPr lang="en-GB" sz="1000" dirty="0">
                <a:latin typeface="Open Sans"/>
              </a:rPr>
              <a:t>: Mentis et al. 2017, </a:t>
            </a:r>
            <a:r>
              <a:rPr lang="en-GB" sz="1000" dirty="0">
                <a:latin typeface="Open Sans"/>
                <a:hlinkClick r:id="rId6"/>
              </a:rPr>
              <a:t>imagen con </a:t>
            </a:r>
            <a:r>
              <a:rPr lang="en-GB" sz="1000" dirty="0">
                <a:latin typeface="Open Sans"/>
              </a:rPr>
              <a:t>licencia </a:t>
            </a:r>
            <a:r>
              <a:rPr lang="en-GB" sz="1000" dirty="0">
                <a:latin typeface="Open Sans"/>
                <a:hlinkClick r:id="rId7"/>
              </a:rPr>
              <a:t>CC-BY 3.0</a:t>
            </a:r>
            <a:endParaRPr lang="en-GB" sz="1000" dirty="0">
              <a:latin typeface="Open Sans"/>
            </a:endParaRPr>
          </a:p>
        </p:txBody>
      </p:sp>
      <p:sp>
        <p:nvSpPr>
          <p:cNvPr id="11" name="Oval 10">
            <a:extLst>
              <a:ext uri="{FF2B5EF4-FFF2-40B4-BE49-F238E27FC236}">
                <a16:creationId xmlns:a16="http://schemas.microsoft.com/office/drawing/2014/main" id="{6EB2D47F-2D36-C148-9CAC-5735A63E1922}"/>
              </a:ext>
            </a:extLst>
          </p:cNvPr>
          <p:cNvSpPr/>
          <p:nvPr/>
        </p:nvSpPr>
        <p:spPr>
          <a:xfrm>
            <a:off x="10586495" y="815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16.mp3" descr="Track1_Lecture5_Slide16.mp3">
            <a:hlinkClick r:id="" action="ppaction://media"/>
            <a:extLst>
              <a:ext uri="{FF2B5EF4-FFF2-40B4-BE49-F238E27FC236}">
                <a16:creationId xmlns:a16="http://schemas.microsoft.com/office/drawing/2014/main" id="{2BB440E8-7F9A-AE4D-A6E5-FDFC7D275E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57860" y="879976"/>
            <a:ext cx="812800" cy="812800"/>
          </a:xfrm>
          <a:prstGeom prst="rect">
            <a:avLst/>
          </a:prstGeom>
        </p:spPr>
      </p:pic>
    </p:spTree>
    <p:extLst>
      <p:ext uri="{BB962C8B-B14F-4D97-AF65-F5344CB8AC3E}">
        <p14:creationId xmlns:p14="http://schemas.microsoft.com/office/powerpoint/2010/main" val="3331021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2" name="Title 1"/>
          <p:cNvSpPr>
            <a:spLocks noGrp="1"/>
          </p:cNvSpPr>
          <p:nvPr>
            <p:ph type="title"/>
          </p:nvPr>
        </p:nvSpPr>
        <p:spPr>
          <a:xfrm>
            <a:off x="219635" y="23754"/>
            <a:ext cx="10515600" cy="1325563"/>
          </a:xfrm>
        </p:spPr>
        <p:txBody>
          <a:bodyPr>
            <a:normAutofit/>
          </a:bodyPr>
          <a:lstStyle/>
          <a:p>
            <a:r>
              <a:rPr lang="en-US" dirty="0"/>
              <a:t>5.3 Preparar los datos necesarios, el procesamiento y la calibración</a:t>
            </a:r>
            <a:endParaRPr lang="en-GB" dirty="0"/>
          </a:p>
        </p:txBody>
      </p:sp>
      <p:sp>
        <p:nvSpPr>
          <p:cNvPr id="427" name="Google Shape;427;p28"/>
          <p:cNvSpPr/>
          <p:nvPr/>
        </p:nvSpPr>
        <p:spPr>
          <a:xfrm>
            <a:off x="7016531" y="2140730"/>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29" name="Google Shape;429;p28"/>
          <p:cNvSpPr/>
          <p:nvPr/>
        </p:nvSpPr>
        <p:spPr>
          <a:xfrm>
            <a:off x="617099" y="1757377"/>
            <a:ext cx="6096000" cy="4070959"/>
          </a:xfrm>
          <a:prstGeom prst="rect">
            <a:avLst/>
          </a:prstGeom>
          <a:noFill/>
          <a:ln>
            <a:noFill/>
          </a:ln>
        </p:spPr>
        <p:txBody>
          <a:bodyPr spcFirstLastPara="1" wrap="square" lIns="91425" tIns="45700" rIns="91425" bIns="45700" anchor="t" anchorCtr="0">
            <a:noAutofit/>
          </a:bodyPr>
          <a:lstStyle/>
          <a:p>
            <a:pPr algn="just">
              <a:lnSpc>
                <a:spcPct val="115000"/>
              </a:lnSpc>
              <a:buClr>
                <a:srgbClr val="000000"/>
              </a:buClr>
              <a:buSzPts val="2200"/>
            </a:pPr>
            <a:r>
              <a:rPr lang="en-GB" sz="2000" b="0" i="0" u="none" strike="noStrike" cap="none" dirty="0">
                <a:solidFill>
                  <a:schemeClr val="dk1"/>
                </a:solidFill>
                <a:latin typeface="Calibri"/>
                <a:ea typeface="Calibri"/>
                <a:cs typeface="Calibri"/>
                <a:sym typeface="Calibri"/>
              </a:rPr>
              <a:t>El LCOE de una fuente específica representa el coste final de la electricidad necesaria para que el sistema global alcance el </a:t>
            </a:r>
            <a:r>
              <a:rPr lang="en-GB" sz="2000" dirty="0">
                <a:solidFill>
                  <a:schemeClr val="dk1"/>
                </a:solidFill>
                <a:latin typeface="Calibri"/>
                <a:ea typeface="Calibri"/>
                <a:cs typeface="Calibri"/>
                <a:sym typeface="Calibri"/>
              </a:rPr>
              <a:t>punto de equilibrio </a:t>
            </a:r>
            <a:r>
              <a:rPr lang="en-GB" sz="2000" b="0" i="0" u="none" strike="noStrike" cap="none" dirty="0">
                <a:solidFill>
                  <a:schemeClr val="dk1"/>
                </a:solidFill>
                <a:latin typeface="Calibri"/>
                <a:ea typeface="Calibri"/>
                <a:cs typeface="Calibri"/>
                <a:sym typeface="Calibri"/>
              </a:rPr>
              <a:t>a lo largo de la vida del proyecto.</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I</a:t>
            </a:r>
            <a:r>
              <a:rPr lang="en-GB" sz="2000" b="0" i="1" u="none" strike="noStrike" cap="none" baseline="-25000" dirty="0">
                <a:solidFill>
                  <a:schemeClr val="dk1"/>
                </a:solidFill>
                <a:latin typeface="Calibri"/>
                <a:ea typeface="Calibri"/>
                <a:cs typeface="Calibri"/>
                <a:sym typeface="Calibri"/>
              </a:rPr>
              <a:t>t</a:t>
            </a:r>
            <a:r>
              <a:rPr lang="en-GB" sz="2000" b="0" i="0" u="none" strike="noStrike" cap="none" dirty="0">
                <a:solidFill>
                  <a:schemeClr val="dk1"/>
                </a:solidFill>
                <a:latin typeface="Calibri"/>
                <a:ea typeface="Calibri"/>
                <a:cs typeface="Calibri"/>
                <a:sym typeface="Calibri"/>
              </a:rPr>
              <a:t> : Gastos de inversión para un sistema específico en el año </a:t>
            </a:r>
            <a:r>
              <a:rPr lang="en-GB" sz="2000" b="0" i="1" u="none" strike="noStrike" cap="none" dirty="0">
                <a:solidFill>
                  <a:schemeClr val="dk1"/>
                </a:solidFill>
                <a:latin typeface="Calibri"/>
                <a:ea typeface="Calibri"/>
                <a:cs typeface="Calibri"/>
                <a:sym typeface="Calibri"/>
              </a:rPr>
              <a:t>t,</a:t>
            </a:r>
            <a:endParaRPr lang="en-GB" sz="2000" b="0" i="1" u="none" strike="noStrike" cap="none" dirty="0">
              <a:solidFill>
                <a:schemeClr val="dk1"/>
              </a:solidFill>
              <a:latin typeface="Calibri"/>
              <a:ea typeface="Arial"/>
              <a:cs typeface="Calibri"/>
            </a:endParaRPr>
          </a:p>
          <a:p>
            <a:pPr marL="0" marR="0" lvl="0" indent="0" algn="just" rtl="0">
              <a:lnSpc>
                <a:spcPct val="115000"/>
              </a:lnSpc>
              <a:spcBef>
                <a:spcPts val="600"/>
              </a:spcBef>
              <a:spcAft>
                <a:spcPts val="0"/>
              </a:spcAft>
              <a:buClr>
                <a:srgbClr val="000000"/>
              </a:buClr>
              <a:buSzPts val="2200"/>
              <a:buFont typeface="Arial"/>
              <a:buNone/>
            </a:pPr>
            <a:r>
              <a:rPr lang="en-GB" sz="2000" b="0" i="1" u="none" strike="noStrike" cap="none" dirty="0">
                <a:solidFill>
                  <a:schemeClr val="dk1"/>
                </a:solidFill>
                <a:latin typeface="Calibri"/>
                <a:ea typeface="Calibri"/>
                <a:cs typeface="Calibri"/>
                <a:sym typeface="Calibri"/>
              </a:rPr>
              <a:t>O&amp;M</a:t>
            </a:r>
            <a:r>
              <a:rPr lang="en-GB" sz="2000" b="0" i="1" u="none" strike="noStrike" cap="none" baseline="-25000" dirty="0">
                <a:solidFill>
                  <a:schemeClr val="dk1"/>
                </a:solidFill>
                <a:latin typeface="Calibri"/>
                <a:ea typeface="Calibri"/>
                <a:cs typeface="Calibri"/>
                <a:sym typeface="Calibri"/>
              </a:rPr>
              <a:t>t</a:t>
            </a:r>
            <a:r>
              <a:rPr lang="en-GB" sz="2000" b="0" u="none" strike="noStrike" cap="none" dirty="0">
                <a:solidFill>
                  <a:schemeClr val="dk1"/>
                </a:solidFill>
                <a:latin typeface="Calibri"/>
                <a:ea typeface="Calibri"/>
                <a:cs typeface="Calibri"/>
                <a:sym typeface="Calibri"/>
              </a:rPr>
              <a:t> : los </a:t>
            </a:r>
            <a:r>
              <a:rPr lang="en-GB" sz="2000" b="0" i="0" u="none" strike="noStrike" cap="none" dirty="0">
                <a:solidFill>
                  <a:schemeClr val="dk1"/>
                </a:solidFill>
                <a:latin typeface="Calibri"/>
                <a:ea typeface="Calibri"/>
                <a:cs typeface="Calibri"/>
                <a:sym typeface="Calibri"/>
              </a:rPr>
              <a:t>costes de explotación y mantenimiento</a:t>
            </a:r>
            <a:r>
              <a:rPr lang="en-GB" sz="2000" dirty="0">
                <a:solidFill>
                  <a:schemeClr val="dk1"/>
                </a:solidFill>
                <a:latin typeface="Calibri"/>
                <a:ea typeface="Calibri"/>
                <a:cs typeface="Calibri"/>
                <a:sym typeface="Calibri"/>
              </a:rPr>
              <a:t>,</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F</a:t>
            </a:r>
            <a:r>
              <a:rPr lang="en-GB" sz="2000" b="0" i="1" u="none" strike="noStrike" cap="none" baseline="-25000" dirty="0">
                <a:solidFill>
                  <a:schemeClr val="dk1"/>
                </a:solidFill>
                <a:latin typeface="Calibri"/>
                <a:ea typeface="Calibri"/>
                <a:cs typeface="Calibri"/>
                <a:sym typeface="Calibri"/>
              </a:rPr>
              <a:t>t</a:t>
            </a:r>
            <a:r>
              <a:rPr lang="en-GB" sz="2000" b="0" i="0" u="none" strike="noStrike" cap="none" dirty="0">
                <a:solidFill>
                  <a:schemeClr val="dk1"/>
                </a:solidFill>
                <a:latin typeface="Calibri"/>
                <a:ea typeface="Calibri"/>
                <a:cs typeface="Calibri"/>
                <a:sym typeface="Calibri"/>
              </a:rPr>
              <a:t> : los gastos de combustible, </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E</a:t>
            </a:r>
            <a:r>
              <a:rPr lang="en-GB" sz="2000" b="0" i="1" u="none" strike="noStrike" cap="none" baseline="-25000" dirty="0">
                <a:solidFill>
                  <a:schemeClr val="dk1"/>
                </a:solidFill>
                <a:latin typeface="Calibri"/>
                <a:ea typeface="Calibri"/>
                <a:cs typeface="Calibri"/>
                <a:sym typeface="Calibri"/>
              </a:rPr>
              <a:t>t</a:t>
            </a:r>
            <a:r>
              <a:rPr lang="en-GB" sz="2000" b="0" i="0" u="none" strike="noStrike" cap="none" dirty="0">
                <a:solidFill>
                  <a:schemeClr val="dk1"/>
                </a:solidFill>
                <a:latin typeface="Calibri"/>
                <a:ea typeface="Calibri"/>
                <a:cs typeface="Calibri"/>
                <a:sym typeface="Calibri"/>
              </a:rPr>
              <a:t> : la electricidad generada, </a:t>
            </a:r>
            <a:endParaRPr lang="en-GB" sz="1200" b="0" i="0" u="none" strike="noStrike" cap="none" dirty="0">
              <a:solidFill>
                <a:schemeClr val="dk1"/>
              </a:solidFill>
              <a:latin typeface="Arial"/>
              <a:ea typeface="Arial"/>
              <a:cs typeface="Arial"/>
            </a:endParaRPr>
          </a:p>
          <a:p>
            <a:pPr marL="0" marR="0" lvl="0" indent="0" algn="just" rtl="0">
              <a:lnSpc>
                <a:spcPct val="115000"/>
              </a:lnSpc>
              <a:spcBef>
                <a:spcPts val="600"/>
              </a:spcBef>
              <a:spcAft>
                <a:spcPts val="0"/>
              </a:spcAft>
              <a:buClr>
                <a:srgbClr val="000000"/>
              </a:buClr>
              <a:buSzPts val="2200"/>
              <a:buFont typeface="Arial"/>
              <a:buNone/>
            </a:pPr>
            <a:r>
              <a:rPr lang="en-GB" sz="2000" b="0" i="1" u="none" strike="noStrike" cap="none" dirty="0">
                <a:solidFill>
                  <a:schemeClr val="dk1"/>
                </a:solidFill>
                <a:latin typeface="Calibri"/>
                <a:ea typeface="Calibri"/>
                <a:cs typeface="Calibri"/>
                <a:sym typeface="Calibri"/>
              </a:rPr>
              <a:t>r</a:t>
            </a:r>
            <a:r>
              <a:rPr lang="en-GB" sz="2000" b="0" u="none" strike="noStrike" cap="none" dirty="0">
                <a:solidFill>
                  <a:schemeClr val="dk1"/>
                </a:solidFill>
                <a:latin typeface="Calibri"/>
                <a:ea typeface="Calibri"/>
                <a:cs typeface="Calibri"/>
                <a:sym typeface="Calibri"/>
              </a:rPr>
              <a:t>: el </a:t>
            </a:r>
            <a:r>
              <a:rPr lang="en-GB" sz="2000" b="0" i="0" u="none" strike="noStrike" cap="none" dirty="0">
                <a:solidFill>
                  <a:schemeClr val="dk1"/>
                </a:solidFill>
                <a:latin typeface="Calibri"/>
                <a:ea typeface="Calibri"/>
                <a:cs typeface="Calibri"/>
                <a:sym typeface="Calibri"/>
              </a:rPr>
              <a:t>tipo de descuento,</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n</a:t>
            </a:r>
            <a:r>
              <a:rPr lang="en-GB" sz="2000" b="0" u="none" strike="noStrike" cap="none" dirty="0">
                <a:solidFill>
                  <a:schemeClr val="dk1"/>
                </a:solidFill>
                <a:latin typeface="Calibri"/>
                <a:ea typeface="Calibri"/>
                <a:cs typeface="Calibri"/>
                <a:sym typeface="Calibri"/>
              </a:rPr>
              <a:t>: la </a:t>
            </a:r>
            <a:r>
              <a:rPr lang="en-GB" sz="2000" b="0" i="0" u="none" strike="noStrike" cap="none" dirty="0">
                <a:solidFill>
                  <a:schemeClr val="dk1"/>
                </a:solidFill>
                <a:latin typeface="Calibri"/>
                <a:ea typeface="Calibri"/>
                <a:cs typeface="Calibri"/>
                <a:sym typeface="Calibri"/>
              </a:rPr>
              <a:t>vida útil del sistema</a:t>
            </a:r>
            <a:r>
              <a:rPr lang="en-GB" sz="2000" dirty="0">
                <a:solidFill>
                  <a:schemeClr val="dk1"/>
                </a:solidFill>
                <a:latin typeface="Calibri"/>
                <a:ea typeface="Calibri"/>
                <a:cs typeface="Calibri"/>
                <a:sym typeface="Calibri"/>
              </a:rPr>
              <a:t>. </a:t>
            </a:r>
            <a:endParaRPr lang="en-GB" sz="2000" b="0" i="0" u="none" strike="noStrike" cap="none" dirty="0">
              <a:solidFill>
                <a:schemeClr val="dk1"/>
              </a:solidFill>
              <a:latin typeface="Calibri"/>
              <a:ea typeface="Calibri"/>
              <a:cs typeface="Calibri"/>
            </a:endParaRPr>
          </a:p>
        </p:txBody>
      </p:sp>
      <p:sp>
        <p:nvSpPr>
          <p:cNvPr id="4" name="Rectangle 3"/>
          <p:cNvSpPr/>
          <p:nvPr/>
        </p:nvSpPr>
        <p:spPr>
          <a:xfrm>
            <a:off x="525905" y="1368681"/>
            <a:ext cx="5880136" cy="369332"/>
          </a:xfrm>
          <a:prstGeom prst="rect">
            <a:avLst/>
          </a:prstGeom>
        </p:spPr>
        <p:txBody>
          <a:bodyPr wrap="none" lIns="91440" tIns="45720" rIns="91440" bIns="45720" anchor="t">
            <a:spAutoFit/>
          </a:bodyPr>
          <a:lstStyle/>
          <a:p>
            <a:pPr lvl="0">
              <a:lnSpc>
                <a:spcPct val="90000"/>
              </a:lnSpc>
              <a:buClr>
                <a:schemeClr val="dk1"/>
              </a:buClr>
              <a:buSzPts val="42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Coste nivelado de generación de electricidad (LCOE)</a:t>
            </a:r>
            <a:endPar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Arial"/>
            </a:endParaRPr>
          </a:p>
        </p:txBody>
      </p:sp>
      <p:sp>
        <p:nvSpPr>
          <p:cNvPr id="7" name="Rectangle 6"/>
          <p:cNvSpPr/>
          <p:nvPr/>
        </p:nvSpPr>
        <p:spPr>
          <a:xfrm>
            <a:off x="883955" y="6111925"/>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9" name="Rectangle 8"/>
          <p:cNvSpPr/>
          <p:nvPr/>
        </p:nvSpPr>
        <p:spPr>
          <a:xfrm>
            <a:off x="7016531" y="5058295"/>
            <a:ext cx="3469219" cy="246221"/>
          </a:xfrm>
          <a:prstGeom prst="rect">
            <a:avLst/>
          </a:prstGeom>
        </p:spPr>
        <p:txBody>
          <a:bodyPr wrap="none" lIns="91440" tIns="45720" rIns="91440" bIns="45720" anchor="t">
            <a:spAutoFit/>
          </a:bodyPr>
          <a:lstStyle/>
          <a:p>
            <a:r>
              <a:rPr lang="en-GB" sz="1000" b="1" dirty="0">
                <a:latin typeface="Open Sans"/>
              </a:rPr>
              <a:t>Fuente de la imagen</a:t>
            </a:r>
            <a:r>
              <a:rPr lang="en-GB" sz="1000" dirty="0">
                <a:latin typeface="Open Sans"/>
              </a:rPr>
              <a:t>: Mentis et al. 2017, </a:t>
            </a:r>
            <a:r>
              <a:rPr lang="en-GB" sz="1000" dirty="0">
                <a:latin typeface="Open Sans"/>
                <a:hlinkClick r:id="rId5"/>
              </a:rPr>
              <a:t>imagen con </a:t>
            </a:r>
            <a:r>
              <a:rPr lang="en-GB" sz="1000" dirty="0">
                <a:latin typeface="Open Sans"/>
              </a:rPr>
              <a:t>licencia </a:t>
            </a:r>
            <a:r>
              <a:rPr lang="en-GB" sz="1000" dirty="0">
                <a:latin typeface="Open Sans"/>
                <a:hlinkClick r:id="rId6"/>
              </a:rPr>
              <a:t>CC-BY 3.0</a:t>
            </a:r>
            <a:endParaRPr lang="en-GB" sz="1000" dirty="0">
              <a:latin typeface="Open Sans"/>
            </a:endParaRPr>
          </a:p>
        </p:txBody>
      </p:sp>
      <p:sp>
        <p:nvSpPr>
          <p:cNvPr id="10" name="Oval 9">
            <a:extLst>
              <a:ext uri="{FF2B5EF4-FFF2-40B4-BE49-F238E27FC236}">
                <a16:creationId xmlns:a16="http://schemas.microsoft.com/office/drawing/2014/main" id="{4D1C99E0-F2D2-F94A-BEEA-DF1F2F1532F7}"/>
              </a:ext>
            </a:extLst>
          </p:cNvPr>
          <p:cNvSpPr/>
          <p:nvPr/>
        </p:nvSpPr>
        <p:spPr>
          <a:xfrm>
            <a:off x="10295849" y="1197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17.mp3" descr="Track1_Lecture5_Slide17.mp3">
            <a:hlinkClick r:id="" action="ppaction://media"/>
            <a:extLst>
              <a:ext uri="{FF2B5EF4-FFF2-40B4-BE49-F238E27FC236}">
                <a16:creationId xmlns:a16="http://schemas.microsoft.com/office/drawing/2014/main" id="{2D6F312D-2672-3543-974B-36A2D05C31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7214" y="191078"/>
            <a:ext cx="812800" cy="8128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5217" y="2694368"/>
            <a:ext cx="4346825" cy="1469263"/>
          </a:xfrm>
          <a:prstGeom prst="rect">
            <a:avLst/>
          </a:prstGeom>
        </p:spPr>
      </p:pic>
    </p:spTree>
    <p:extLst>
      <p:ext uri="{BB962C8B-B14F-4D97-AF65-F5344CB8AC3E}">
        <p14:creationId xmlns:p14="http://schemas.microsoft.com/office/powerpoint/2010/main" val="23174553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17" y="1616949"/>
            <a:ext cx="10515600" cy="388660"/>
          </a:xfrm>
        </p:spPr>
        <p:txBody>
          <a:bodyPr>
            <a:normAutofit/>
          </a:bodyPr>
          <a:lstStyle/>
          <a:p>
            <a:r>
              <a:rPr lang="fr-FR" sz="2000" b="1" dirty="0">
                <a:solidFill>
                  <a:schemeClr val="accent5">
                    <a:lumMod val="60000"/>
                    <a:lumOff val="40000"/>
                  </a:schemeClr>
                </a:solidFill>
                <a:ea typeface="Open Sans" panose="020B0606030504020204" pitchFamily="34" charset="0"/>
                <a:cs typeface="Open Sans" panose="020B0606030504020204" pitchFamily="34" charset="0"/>
              </a:rPr>
              <a:t>Ejemplo de coste fotovoltaico autónomo</a:t>
            </a:r>
            <a:endParaRPr lang="en-US" sz="2000" b="1" dirty="0">
              <a:solidFill>
                <a:schemeClr val="accent5">
                  <a:lumMod val="60000"/>
                  <a:lumOff val="40000"/>
                </a:schemeClr>
              </a:solidFill>
              <a:ea typeface="Open Sans" panose="020B0606030504020204" pitchFamily="34" charset="0"/>
              <a:cs typeface="Open Sans" panose="020B0606030504020204" pitchFamily="34" charset="0"/>
            </a:endParaRPr>
          </a:p>
        </p:txBody>
      </p:sp>
      <p:sp>
        <p:nvSpPr>
          <p:cNvPr id="3" name="Text Placeholder 2"/>
          <p:cNvSpPr>
            <a:spLocks noGrp="1"/>
          </p:cNvSpPr>
          <p:nvPr>
            <p:ph idx="1"/>
          </p:nvPr>
        </p:nvSpPr>
        <p:spPr>
          <a:xfrm>
            <a:off x="622169" y="2467670"/>
            <a:ext cx="5673248" cy="3571549"/>
          </a:xfrm>
        </p:spPr>
        <p:txBody>
          <a:bodyPr vert="horz" lIns="91440" tIns="45720" rIns="91440" bIns="45720" rtlCol="0" anchor="t">
            <a:normAutofit/>
          </a:bodyPr>
          <a:lstStyle/>
          <a:p>
            <a:r>
              <a:rPr lang="en-GB" sz="2400" dirty="0"/>
              <a:t>El coste por sistema solar doméstico (SHS) multiplicado por el número de hogares</a:t>
            </a:r>
            <a:endParaRPr lang="en-GB" sz="2400" dirty="0">
              <a:cs typeface="Calibri"/>
            </a:endParaRPr>
          </a:p>
          <a:p>
            <a:r>
              <a:rPr lang="en-GB" sz="2400" u="sng" dirty="0"/>
              <a:t>Ejemplo</a:t>
            </a:r>
            <a:r>
              <a:rPr lang="en-GB" sz="2400" dirty="0"/>
              <a:t>:</a:t>
            </a:r>
            <a:br>
              <a:rPr lang="en-GB" sz="2400" dirty="0"/>
            </a:br>
            <a:r>
              <a:rPr lang="en-GB" sz="2400" dirty="0"/>
              <a:t>Si 1 SHS cuesta 200 USD, el coste total de la inversión será </a:t>
            </a:r>
            <a:br>
              <a:rPr lang="en-GB" sz="2400" dirty="0"/>
            </a:br>
            <a:r>
              <a:rPr lang="en-GB" sz="2400" dirty="0"/>
              <a:t>6 x 200 = 1.200 USD</a:t>
            </a:r>
            <a:endParaRPr lang="en-GB" sz="2400" dirty="0">
              <a:cs typeface="Calibri"/>
            </a:endParaRPr>
          </a:p>
          <a:p>
            <a:r>
              <a:rPr lang="en-GB" sz="2400" dirty="0"/>
              <a:t>El coste por SHS depende del tamaño del sistema</a:t>
            </a:r>
            <a:endParaRPr lang="en-GB" sz="2400" dirty="0">
              <a:cs typeface="Calibri"/>
            </a:endParaRPr>
          </a:p>
        </p:txBody>
      </p:sp>
      <p:sp>
        <p:nvSpPr>
          <p:cNvPr id="4" name="Text Placeholder 3"/>
          <p:cNvSpPr>
            <a:spLocks noGrp="1"/>
          </p:cNvSpPr>
          <p:nvPr>
            <p:ph type="body" idx="4294967295"/>
          </p:nvPr>
        </p:nvSpPr>
        <p:spPr>
          <a:xfrm>
            <a:off x="7010400" y="1825625"/>
            <a:ext cx="5181600" cy="4351338"/>
          </a:xfrm>
        </p:spPr>
        <p:txBody>
          <a:bodyPr/>
          <a:lstStyle/>
          <a:p>
            <a:pPr marL="114300" indent="0">
              <a:buNone/>
            </a:pPr>
            <a:endParaRPr lang="sv-SE" dirty="0"/>
          </a:p>
          <a:p>
            <a:pPr marL="114300" indent="0">
              <a:buNone/>
            </a:pPr>
            <a:endParaRPr lang="en-US" dirty="0"/>
          </a:p>
        </p:txBody>
      </p:sp>
      <p:pic>
        <p:nvPicPr>
          <p:cNvPr id="10" name="Picture 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2533" y="4197915"/>
            <a:ext cx="624254" cy="624254"/>
          </a:xfrm>
          <a:prstGeom prst="rect">
            <a:avLst/>
          </a:prstGeom>
        </p:spPr>
      </p:pic>
      <p:sp>
        <p:nvSpPr>
          <p:cNvPr id="18" name="Title 1"/>
          <p:cNvSpPr txBox="1">
            <a:spLocks/>
          </p:cNvSpPr>
          <p:nvPr/>
        </p:nvSpPr>
        <p:spPr>
          <a:xfrm>
            <a:off x="359060" y="180924"/>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Preparar los datos necesarios, el procesamiento y la calibración</a:t>
            </a:r>
            <a:endParaRPr lang="en-GB" dirty="0"/>
          </a:p>
        </p:txBody>
      </p:sp>
      <p:sp>
        <p:nvSpPr>
          <p:cNvPr id="19" name="Rectangle 18"/>
          <p:cNvSpPr/>
          <p:nvPr/>
        </p:nvSpPr>
        <p:spPr>
          <a:xfrm>
            <a:off x="851467" y="5655566"/>
            <a:ext cx="1999309" cy="246221"/>
          </a:xfrm>
          <a:prstGeom prst="rect">
            <a:avLst/>
          </a:prstGeom>
        </p:spPr>
        <p:txBody>
          <a:bodyPr wrap="squar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0526" y="4197915"/>
            <a:ext cx="602591" cy="451943"/>
          </a:xfrm>
          <a:prstGeom prst="rect">
            <a:avLst/>
          </a:prstGeom>
        </p:spPr>
      </p:pic>
      <p:pic>
        <p:nvPicPr>
          <p:cNvPr id="20" name="Picture 1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8700" y="2307007"/>
            <a:ext cx="624254" cy="624254"/>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6693" y="2307007"/>
            <a:ext cx="602591" cy="451943"/>
          </a:xfrm>
          <a:prstGeom prst="rect">
            <a:avLst/>
          </a:prstGeom>
        </p:spPr>
      </p:pic>
      <p:pic>
        <p:nvPicPr>
          <p:cNvPr id="22" name="Picture 21"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7093" y="4480779"/>
            <a:ext cx="624254" cy="624254"/>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5086" y="4480779"/>
            <a:ext cx="602591" cy="451943"/>
          </a:xfrm>
          <a:prstGeom prst="rect">
            <a:avLst/>
          </a:prstGeom>
        </p:spPr>
      </p:pic>
      <p:pic>
        <p:nvPicPr>
          <p:cNvPr id="24" name="Picture 23"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931" y="2248980"/>
            <a:ext cx="624254" cy="624254"/>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3924" y="2248980"/>
            <a:ext cx="602591" cy="451943"/>
          </a:xfrm>
          <a:prstGeom prst="rect">
            <a:avLst/>
          </a:prstGeom>
        </p:spPr>
      </p:pic>
      <p:pic>
        <p:nvPicPr>
          <p:cNvPr id="26" name="Picture 25"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089" y="3230934"/>
            <a:ext cx="624254" cy="624254"/>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0082" y="3230934"/>
            <a:ext cx="602591" cy="451943"/>
          </a:xfrm>
          <a:prstGeom prst="rect">
            <a:avLst/>
          </a:prstGeom>
        </p:spPr>
      </p:pic>
      <p:pic>
        <p:nvPicPr>
          <p:cNvPr id="28" name="Picture 27"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4635" y="3682877"/>
            <a:ext cx="624254" cy="624254"/>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2628" y="3682877"/>
            <a:ext cx="602591" cy="451943"/>
          </a:xfrm>
          <a:prstGeom prst="rect">
            <a:avLst/>
          </a:prstGeom>
        </p:spPr>
      </p:pic>
      <p:sp>
        <p:nvSpPr>
          <p:cNvPr id="30" name="TextBox 2"/>
          <p:cNvSpPr txBox="1"/>
          <p:nvPr/>
        </p:nvSpPr>
        <p:spPr>
          <a:xfrm>
            <a:off x="6908788" y="5784391"/>
            <a:ext cx="471777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a:extLst>
              <a:ext uri="{FF2B5EF4-FFF2-40B4-BE49-F238E27FC236}">
                <a16:creationId xmlns:a16="http://schemas.microsoft.com/office/drawing/2014/main" id="{B4FA0ED6-E0B8-E747-BC08-124DAB2AF9F6}"/>
              </a:ext>
            </a:extLst>
          </p:cNvPr>
          <p:cNvSpPr/>
          <p:nvPr/>
        </p:nvSpPr>
        <p:spPr>
          <a:xfrm>
            <a:off x="10291828" y="7997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Track1_Lecture5_Slide18.mp3" descr="Track1_Lecture5_Slide18.mp3">
            <a:hlinkClick r:id="" action="ppaction://media"/>
            <a:extLst>
              <a:ext uri="{FF2B5EF4-FFF2-40B4-BE49-F238E27FC236}">
                <a16:creationId xmlns:a16="http://schemas.microsoft.com/office/drawing/2014/main" id="{4B95F167-F9FA-F943-860B-1D2F98A6D8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63193" y="856285"/>
            <a:ext cx="812800" cy="812800"/>
          </a:xfrm>
          <a:prstGeom prst="rect">
            <a:avLst/>
          </a:prstGeom>
        </p:spPr>
      </p:pic>
    </p:spTree>
    <p:extLst>
      <p:ext uri="{BB962C8B-B14F-4D97-AF65-F5344CB8AC3E}">
        <p14:creationId xmlns:p14="http://schemas.microsoft.com/office/powerpoint/2010/main" val="4463578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27" y="1368870"/>
            <a:ext cx="10515600" cy="413728"/>
          </a:xfrm>
        </p:spPr>
        <p:txBody>
          <a:bodyPr>
            <a:normAutofit/>
          </a:bodyPr>
          <a:lstStyle/>
          <a:p>
            <a:r>
              <a:rPr lang="fr-FR" sz="2000" b="1" dirty="0">
                <a:solidFill>
                  <a:schemeClr val="accent5">
                    <a:lumMod val="60000"/>
                    <a:lumOff val="40000"/>
                  </a:schemeClr>
                </a:solidFill>
                <a:ea typeface="Open Sans" panose="020B0606030504020204" pitchFamily="34" charset="0"/>
                <a:cs typeface="Open Sans" panose="020B0606030504020204" pitchFamily="34" charset="0"/>
              </a:rPr>
              <a:t>Ejemplo de costes de una minirred</a:t>
            </a:r>
            <a:endParaRPr lang="en-US" sz="2000" b="1" dirty="0">
              <a:solidFill>
                <a:schemeClr val="accent5">
                  <a:lumMod val="60000"/>
                  <a:lumOff val="40000"/>
                </a:schemeClr>
              </a:solidFill>
              <a:ea typeface="Open Sans" panose="020B0606030504020204" pitchFamily="34" charset="0"/>
              <a:cs typeface="Open Sans" panose="020B0606030504020204" pitchFamily="34" charset="0"/>
            </a:endParaRPr>
          </a:p>
        </p:txBody>
      </p:sp>
      <p:sp>
        <p:nvSpPr>
          <p:cNvPr id="3" name="Text Placeholder 2"/>
          <p:cNvSpPr>
            <a:spLocks noGrp="1"/>
          </p:cNvSpPr>
          <p:nvPr>
            <p:ph idx="1"/>
          </p:nvPr>
        </p:nvSpPr>
        <p:spPr>
          <a:xfrm>
            <a:off x="732167" y="1949677"/>
            <a:ext cx="4314469" cy="3897226"/>
          </a:xfrm>
        </p:spPr>
        <p:txBody>
          <a:bodyPr vert="horz" lIns="91440" tIns="45720" rIns="91440" bIns="45720" rtlCol="0" anchor="t">
            <a:normAutofit fontScale="92500"/>
          </a:bodyPr>
          <a:lstStyle/>
          <a:p>
            <a:r>
              <a:rPr lang="en-GB" sz="2000" dirty="0">
                <a:latin typeface="Open Sans" panose="020B0606030504020204" pitchFamily="34" charset="0"/>
                <a:ea typeface="Open Sans" panose="020B0606030504020204" pitchFamily="34" charset="0"/>
                <a:cs typeface="Open Sans" panose="020B0606030504020204" pitchFamily="34" charset="0"/>
              </a:rPr>
              <a:t>Coste del sistema de generación</a:t>
            </a:r>
          </a:p>
          <a:p>
            <a:pPr lvl="1"/>
            <a:r>
              <a:rPr lang="en-GB" sz="2000" dirty="0">
                <a:latin typeface="Open Sans" panose="020B0606030504020204" pitchFamily="34" charset="0"/>
                <a:ea typeface="Open Sans" panose="020B0606030504020204" pitchFamily="34" charset="0"/>
                <a:cs typeface="Open Sans" panose="020B0606030504020204" pitchFamily="34" charset="0"/>
              </a:rPr>
              <a:t>Paneles FV</a:t>
            </a:r>
          </a:p>
          <a:p>
            <a:pPr lvl="1"/>
            <a:r>
              <a:rPr lang="en-GB" sz="2000" dirty="0">
                <a:latin typeface="Open Sans" panose="020B0606030504020204" pitchFamily="34" charset="0"/>
                <a:ea typeface="Open Sans" panose="020B0606030504020204" pitchFamily="34" charset="0"/>
                <a:cs typeface="Open Sans" panose="020B0606030504020204" pitchFamily="34" charset="0"/>
              </a:rPr>
              <a:t>Baterías</a:t>
            </a:r>
          </a:p>
          <a:p>
            <a:pPr lvl="1"/>
            <a:r>
              <a:rPr lang="en-GB" sz="2000" dirty="0">
                <a:latin typeface="Open Sans" panose="020B0606030504020204" pitchFamily="34" charset="0"/>
                <a:ea typeface="Open Sans" panose="020B0606030504020204" pitchFamily="34" charset="0"/>
                <a:cs typeface="Open Sans" panose="020B0606030504020204" pitchFamily="34" charset="0"/>
              </a:rPr>
              <a:t>BoS (inversor, controlador de carga, banco de baterías, etc.)</a:t>
            </a:r>
          </a:p>
          <a:p>
            <a:r>
              <a:rPr lang="en-GB" sz="2000" dirty="0">
                <a:latin typeface="Open Sans" panose="020B0606030504020204" pitchFamily="34" charset="0"/>
                <a:ea typeface="Open Sans" panose="020B0606030504020204" pitchFamily="34" charset="0"/>
                <a:cs typeface="Open Sans" panose="020B0606030504020204" pitchFamily="34" charset="0"/>
              </a:rPr>
              <a:t>El coste del sistema de distribución</a:t>
            </a:r>
          </a:p>
          <a:p>
            <a:pPr lvl="1"/>
            <a:r>
              <a:rPr lang="en-GB" sz="2000" dirty="0">
                <a:latin typeface="Open Sans" panose="020B0606030504020204" pitchFamily="34" charset="0"/>
                <a:ea typeface="Open Sans" panose="020B0606030504020204" pitchFamily="34" charset="0"/>
                <a:cs typeface="Open Sans" panose="020B0606030504020204" pitchFamily="34" charset="0"/>
              </a:rPr>
              <a:t>Líneas de baja tensión (BT)</a:t>
            </a:r>
          </a:p>
          <a:p>
            <a:pPr lvl="1"/>
            <a:r>
              <a:rPr lang="en-GB" sz="2000" dirty="0">
                <a:latin typeface="Open Sans" panose="020B0606030504020204" pitchFamily="34" charset="0"/>
                <a:ea typeface="Open Sans" panose="020B0606030504020204" pitchFamily="34" charset="0"/>
                <a:cs typeface="Open Sans" panose="020B0606030504020204" pitchFamily="34" charset="0"/>
              </a:rPr>
              <a:t>Líneas de media tensión (MT)</a:t>
            </a:r>
          </a:p>
          <a:p>
            <a:pPr lvl="1"/>
            <a:r>
              <a:rPr lang="en-GB" sz="2000" dirty="0">
                <a:latin typeface="Open Sans" panose="020B0606030504020204" pitchFamily="34" charset="0"/>
                <a:ea typeface="Open Sans" panose="020B0606030504020204" pitchFamily="34" charset="0"/>
                <a:cs typeface="Open Sans" panose="020B0606030504020204" pitchFamily="34" charset="0"/>
              </a:rPr>
              <a:t>Coste por conexión por hogar...</a:t>
            </a:r>
            <a:br>
              <a:rPr lang="en-GB" sz="2000" dirty="0">
                <a:latin typeface="Open Sans" panose="020B0606030504020204" pitchFamily="34" charset="0"/>
                <a:ea typeface="Open Sans" panose="020B0606030504020204" pitchFamily="34" charset="0"/>
                <a:cs typeface="Open Sans" panose="020B0606030504020204" pitchFamily="34" charset="0"/>
              </a:rPr>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idx="4294967295"/>
          </p:nvPr>
        </p:nvSpPr>
        <p:spPr>
          <a:xfrm>
            <a:off x="5325144" y="5151534"/>
            <a:ext cx="6002337" cy="1166813"/>
          </a:xfrm>
        </p:spPr>
        <p:txBody>
          <a:bodyPr vert="horz" lIns="91440" tIns="45720" rIns="91440" bIns="45720" rtlCol="0" anchor="t">
            <a:normAutofit fontScale="55000" lnSpcReduction="20000"/>
          </a:bodyPr>
          <a:lstStyle/>
          <a:p>
            <a:pPr marL="114300" indent="0" algn="ctr">
              <a:lnSpc>
                <a:spcPct val="120000"/>
              </a:lnSpc>
              <a:buNone/>
            </a:pPr>
            <a:r>
              <a:rPr lang="en-GB" dirty="0">
                <a:latin typeface="Open Sans" panose="020B0606030504020204" pitchFamily="34" charset="0"/>
                <a:ea typeface="Open Sans" panose="020B0606030504020204" pitchFamily="34" charset="0"/>
                <a:cs typeface="Open Sans" panose="020B0606030504020204" pitchFamily="34" charset="0"/>
              </a:rPr>
              <a:t>Ejemplo: Si la red de distribución requiere 2 km de líneas de BT y el coste por línea de BT es de 5.000 USD/km, el coste total de las líneas de BT en el asentamiento es de 10.000 USD</a:t>
            </a:r>
          </a:p>
        </p:txBody>
      </p:sp>
      <p:pic>
        <p:nvPicPr>
          <p:cNvPr id="5" name="Picture 4"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930" y="2083778"/>
            <a:ext cx="624254" cy="624254"/>
          </a:xfrm>
          <a:prstGeom prst="rect">
            <a:avLst/>
          </a:prstGeom>
        </p:spPr>
      </p:pic>
      <p:pic>
        <p:nvPicPr>
          <p:cNvPr id="6" name="Picture 5"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226" y="3586163"/>
            <a:ext cx="624254" cy="624254"/>
          </a:xfrm>
          <a:prstGeom prst="rect">
            <a:avLst/>
          </a:prstGeom>
        </p:spPr>
      </p:pic>
      <p:pic>
        <p:nvPicPr>
          <p:cNvPr id="7" name="Picture 6"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4186" y="3139770"/>
            <a:ext cx="624254" cy="624254"/>
          </a:xfrm>
          <a:prstGeom prst="rect">
            <a:avLst/>
          </a:prstGeom>
        </p:spPr>
      </p:pic>
      <p:pic>
        <p:nvPicPr>
          <p:cNvPr id="8" name="Picture 7"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6313" y="4453915"/>
            <a:ext cx="624254" cy="624254"/>
          </a:xfrm>
          <a:prstGeom prst="rect">
            <a:avLst/>
          </a:prstGeom>
        </p:spPr>
      </p:pic>
      <p:pic>
        <p:nvPicPr>
          <p:cNvPr id="9" name="Picture 8"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221" y="4076151"/>
            <a:ext cx="624254" cy="624254"/>
          </a:xfrm>
          <a:prstGeom prst="rect">
            <a:avLst/>
          </a:prstGeom>
        </p:spPr>
      </p:pic>
      <p:pic>
        <p:nvPicPr>
          <p:cNvPr id="10" name="Picture 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5238" y="2157294"/>
            <a:ext cx="624254" cy="624254"/>
          </a:xfrm>
          <a:prstGeom prst="rect">
            <a:avLst/>
          </a:prstGeom>
        </p:spPr>
      </p:pic>
      <p:cxnSp>
        <p:nvCxnSpPr>
          <p:cNvPr id="13" name="Straight Connector 12"/>
          <p:cNvCxnSpPr/>
          <p:nvPr/>
        </p:nvCxnSpPr>
        <p:spPr>
          <a:xfrm flipH="1">
            <a:off x="9275146" y="3292031"/>
            <a:ext cx="763320" cy="294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7" idx="3"/>
          </p:cNvCxnSpPr>
          <p:nvPr/>
        </p:nvCxnSpPr>
        <p:spPr>
          <a:xfrm flipH="1" flipV="1">
            <a:off x="8638440" y="3451897"/>
            <a:ext cx="636706" cy="134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5" idx="2"/>
          </p:cNvCxnSpPr>
          <p:nvPr/>
        </p:nvCxnSpPr>
        <p:spPr>
          <a:xfrm>
            <a:off x="7173057" y="2708032"/>
            <a:ext cx="1934308" cy="477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0" idx="2"/>
          </p:cNvCxnSpPr>
          <p:nvPr/>
        </p:nvCxnSpPr>
        <p:spPr>
          <a:xfrm flipV="1">
            <a:off x="9107365" y="2781548"/>
            <a:ext cx="0" cy="404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107365" y="3185872"/>
            <a:ext cx="152400" cy="40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825637" y="3586163"/>
            <a:ext cx="449509" cy="510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8" idx="0"/>
          </p:cNvCxnSpPr>
          <p:nvPr/>
        </p:nvCxnSpPr>
        <p:spPr>
          <a:xfrm flipH="1">
            <a:off x="8638440" y="4096646"/>
            <a:ext cx="187197" cy="357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6" idx="3"/>
          </p:cNvCxnSpPr>
          <p:nvPr/>
        </p:nvCxnSpPr>
        <p:spPr>
          <a:xfrm flipH="1" flipV="1">
            <a:off x="7377480" y="3898290"/>
            <a:ext cx="1448157" cy="198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9" idx="0"/>
          </p:cNvCxnSpPr>
          <p:nvPr/>
        </p:nvCxnSpPr>
        <p:spPr>
          <a:xfrm>
            <a:off x="9275146" y="3586163"/>
            <a:ext cx="764202" cy="489988"/>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594238" y="75224"/>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Preparar los datos necesarios, el procesamiento y la calibración</a:t>
            </a:r>
            <a:endParaRPr lang="en-GB" dirty="0"/>
          </a:p>
        </p:txBody>
      </p:sp>
      <p:sp>
        <p:nvSpPr>
          <p:cNvPr id="22" name="Rectangle 21"/>
          <p:cNvSpPr/>
          <p:nvPr/>
        </p:nvSpPr>
        <p:spPr>
          <a:xfrm>
            <a:off x="1125071" y="6013982"/>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3847" y="2929139"/>
            <a:ext cx="1386252" cy="633231"/>
          </a:xfrm>
          <a:prstGeom prst="rect">
            <a:avLst/>
          </a:prstGeom>
        </p:spPr>
      </p:pic>
      <p:sp>
        <p:nvSpPr>
          <p:cNvPr id="24" name="TextBox 2"/>
          <p:cNvSpPr txBox="1"/>
          <p:nvPr/>
        </p:nvSpPr>
        <p:spPr>
          <a:xfrm>
            <a:off x="5788077" y="6057577"/>
            <a:ext cx="5076469"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a:extLst>
              <a:ext uri="{FF2B5EF4-FFF2-40B4-BE49-F238E27FC236}">
                <a16:creationId xmlns:a16="http://schemas.microsoft.com/office/drawing/2014/main" id="{4B4A3620-CA4C-E240-BB80-73FF9374EEED}"/>
              </a:ext>
            </a:extLst>
          </p:cNvPr>
          <p:cNvSpPr/>
          <p:nvPr/>
        </p:nvSpPr>
        <p:spPr>
          <a:xfrm>
            <a:off x="10470203" y="5396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Track1_Lecture5_Slide19.mp3" descr="Track1_Lecture5_Slide19.mp3">
            <a:hlinkClick r:id="" action="ppaction://media"/>
            <a:extLst>
              <a:ext uri="{FF2B5EF4-FFF2-40B4-BE49-F238E27FC236}">
                <a16:creationId xmlns:a16="http://schemas.microsoft.com/office/drawing/2014/main" id="{9CE3F4C8-E4E8-A54A-BCB6-A80AA2C3EA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14681" y="600828"/>
            <a:ext cx="812800" cy="812800"/>
          </a:xfrm>
          <a:prstGeom prst="rect">
            <a:avLst/>
          </a:prstGeom>
        </p:spPr>
      </p:pic>
    </p:spTree>
    <p:extLst>
      <p:ext uri="{BB962C8B-B14F-4D97-AF65-F5344CB8AC3E}">
        <p14:creationId xmlns:p14="http://schemas.microsoft.com/office/powerpoint/2010/main" val="40206745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18"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Resultados del aprendizaje</a:t>
            </a:r>
          </a:p>
        </p:txBody>
      </p:sp>
      <p:sp>
        <p:nvSpPr>
          <p:cNvPr id="5" name="Content Placeholder 13">
            <a:extLst>
              <a:ext uri="{FF2B5EF4-FFF2-40B4-BE49-F238E27FC236}">
                <a16:creationId xmlns:a16="http://schemas.microsoft.com/office/drawing/2014/main" id="{C955E120-6C4A-409B-B2BB-F331E08FAC4E}"/>
              </a:ext>
            </a:extLst>
          </p:cNvPr>
          <p:cNvSpPr txBox="1">
            <a:spLocks/>
          </p:cNvSpPr>
          <p:nvPr/>
        </p:nvSpPr>
        <p:spPr>
          <a:xfrm>
            <a:off x="838200" y="1813312"/>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Al final de esta conferencia, serás capaz de:</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OIT1: Explicar la adquisición de datos para construir su modelo</a:t>
            </a:r>
          </a:p>
          <a:p>
            <a:pPr marL="342900" indent="-342900">
              <a:spcBef>
                <a:spcPts val="1000"/>
              </a:spcBef>
              <a:buAutoNum type="arabicPeriod"/>
            </a:pPr>
            <a:r>
              <a:rPr lang="en-US" sz="2000" dirty="0">
                <a:latin typeface="Open Sans"/>
                <a:ea typeface="+mn-lt"/>
                <a:cs typeface="+mn-lt"/>
              </a:rPr>
              <a:t>OIT2: Describir el algoritmo de extensión de la red en OnSSET</a:t>
            </a:r>
            <a:endParaRPr lang="en-US" dirty="0">
              <a:cs typeface="Calibri"/>
            </a:endParaRPr>
          </a:p>
          <a:p>
            <a:pPr marL="342900" indent="-342900" algn="l">
              <a:lnSpc>
                <a:spcPct val="100000"/>
              </a:lnSpc>
              <a:spcBef>
                <a:spcPts val="1000"/>
              </a:spcBef>
              <a:buAutoNum type="arabicPeriod"/>
            </a:pPr>
            <a:r>
              <a:rPr lang="en-US" sz="2000" dirty="0">
                <a:latin typeface="Open Sans"/>
                <a:ea typeface="+mn-lt"/>
                <a:cs typeface="+mn-lt"/>
              </a:rPr>
              <a:t>OIT3: Enumerar los conjuntos de datos clave utilizados en OnSSET  </a:t>
            </a:r>
          </a:p>
          <a:p>
            <a:pPr marL="342900" indent="-342900" algn="l">
              <a:lnSpc>
                <a:spcPct val="100000"/>
              </a:lnSpc>
              <a:spcBef>
                <a:spcPts val="1000"/>
              </a:spcBef>
              <a:buAutoNum type="arabicPeriod"/>
            </a:pPr>
            <a:r>
              <a:rPr lang="en-US" sz="2000" dirty="0">
                <a:latin typeface="Open Sans"/>
                <a:ea typeface="+mn-lt"/>
                <a:cs typeface="+mn-lt"/>
              </a:rPr>
              <a:t>OIT4: Describir el LCOE y por qué es útil en OnSSET</a:t>
            </a:r>
            <a:endParaRPr lang="en-US" sz="2000" b="1" dirty="0">
              <a:latin typeface="Open Sans"/>
              <a:cs typeface="Calibri"/>
            </a:endParaRPr>
          </a:p>
        </p:txBody>
      </p:sp>
      <p:sp>
        <p:nvSpPr>
          <p:cNvPr id="4" name="Oval 3">
            <a:extLst>
              <a:ext uri="{FF2B5EF4-FFF2-40B4-BE49-F238E27FC236}">
                <a16:creationId xmlns:a16="http://schemas.microsoft.com/office/drawing/2014/main" id="{AEB6C32A-6BDD-8544-A920-0B3F0010CE43}"/>
              </a:ext>
            </a:extLst>
          </p:cNvPr>
          <p:cNvSpPr/>
          <p:nvPr/>
        </p:nvSpPr>
        <p:spPr>
          <a:xfrm>
            <a:off x="9285426" y="7251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2.mp3" descr="Track1_Lecture5_Slide2.mp3">
            <a:hlinkClick r:id="" action="ppaction://media"/>
            <a:extLst>
              <a:ext uri="{FF2B5EF4-FFF2-40B4-BE49-F238E27FC236}">
                <a16:creationId xmlns:a16="http://schemas.microsoft.com/office/drawing/2014/main" id="{87FB136A-505C-9141-BADE-DEC48CDF1A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791" y="796470"/>
            <a:ext cx="812800" cy="812800"/>
          </a:xfrm>
          <a:prstGeom prst="rect">
            <a:avLst/>
          </a:prstGeom>
        </p:spPr>
      </p:pic>
    </p:spTree>
    <p:extLst>
      <p:ext uri="{BB962C8B-B14F-4D97-AF65-F5344CB8AC3E}">
        <p14:creationId xmlns:p14="http://schemas.microsoft.com/office/powerpoint/2010/main" val="21374700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5.3 Referencias</a:t>
            </a:r>
          </a:p>
        </p:txBody>
      </p:sp>
      <p:sp>
        <p:nvSpPr>
          <p:cNvPr id="4" name="Rectangle 3"/>
          <p:cNvSpPr/>
          <p:nvPr/>
        </p:nvSpPr>
        <p:spPr>
          <a:xfrm>
            <a:off x="887215" y="1471971"/>
            <a:ext cx="4710756" cy="2308324"/>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ction="ppaction://hlinkfile"/>
              </a:rPr>
              <a:t>https://onsset.github.io/teaching_kit/courses/module_2/Lecture%203/ </a:t>
            </a:r>
            <a:r>
              <a:rPr lang="sv-SE" dirty="0">
                <a:latin typeface="Open Sans" panose="020B0606030504020204" pitchFamily="34" charset="0"/>
                <a:ea typeface="Open Sans" panose="020B0606030504020204" pitchFamily="34" charset="0"/>
                <a:cs typeface="Open Sans" panose="020B0606030504020204" pitchFamily="34" charset="0"/>
              </a:rPr>
              <a:t>(consultado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714444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281769" y="6126552"/>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17" name="TextBox 2"/>
          <p:cNvSpPr txBox="1"/>
          <p:nvPr/>
        </p:nvSpPr>
        <p:spPr>
          <a:xfrm>
            <a:off x="6270252" y="6159444"/>
            <a:ext cx="518971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997666D3-C5D0-8242-81E3-7DA7A22E8F77}"/>
              </a:ext>
            </a:extLst>
          </p:cNvPr>
          <p:cNvGrpSpPr/>
          <p:nvPr/>
        </p:nvGrpSpPr>
        <p:grpSpPr>
          <a:xfrm>
            <a:off x="241868" y="1063328"/>
            <a:ext cx="11201399" cy="5063224"/>
            <a:chOff x="0" y="802698"/>
            <a:chExt cx="12192002" cy="5510993"/>
          </a:xfrm>
        </p:grpSpPr>
        <p:pic>
          <p:nvPicPr>
            <p:cNvPr id="4" name="Picture 3"/>
            <p:cNvPicPr>
              <a:picLocks noChangeAspect="1"/>
            </p:cNvPicPr>
            <p:nvPr/>
          </p:nvPicPr>
          <p:blipFill>
            <a:blip r:embed="rId7"/>
            <a:stretch>
              <a:fillRect/>
            </a:stretch>
          </p:blipFill>
          <p:spPr>
            <a:xfrm>
              <a:off x="1" y="2570451"/>
              <a:ext cx="12192000" cy="2552700"/>
            </a:xfrm>
            <a:prstGeom prst="rect">
              <a:avLst/>
            </a:prstGeom>
          </p:spPr>
        </p:pic>
        <p:cxnSp>
          <p:nvCxnSpPr>
            <p:cNvPr id="7" name="Straight Arrow Connector 6"/>
            <p:cNvCxnSpPr>
              <a:cxnSpLocks/>
            </p:cNvCxnSpPr>
            <p:nvPr/>
          </p:nvCxnSpPr>
          <p:spPr>
            <a:xfrm flipV="1">
              <a:off x="9084701" y="3747253"/>
              <a:ext cx="850607" cy="1537774"/>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V="1">
              <a:off x="0" y="2570451"/>
              <a:ext cx="2866292" cy="1529128"/>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flipH="1">
              <a:off x="923192" y="2489685"/>
              <a:ext cx="284871" cy="872953"/>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cxnSpLocks/>
            </p:cNvCxnSpPr>
            <p:nvPr/>
          </p:nvCxnSpPr>
          <p:spPr>
            <a:xfrm flipV="1">
              <a:off x="3084880" y="4409331"/>
              <a:ext cx="590305" cy="850638"/>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20" name="Google Shape;321;p19"/>
            <p:cNvSpPr txBox="1"/>
            <p:nvPr/>
          </p:nvSpPr>
          <p:spPr>
            <a:xfrm>
              <a:off x="5190407" y="802698"/>
              <a:ext cx="7001595" cy="352729"/>
            </a:xfrm>
            <a:prstGeom prst="rect">
              <a:avLst/>
            </a:prstGeom>
            <a:noFill/>
            <a:ln>
              <a:noFill/>
            </a:ln>
          </p:spPr>
          <p:txBody>
            <a:bodyPr spcFirstLastPara="1" wrap="square" lIns="91425" tIns="45700" rIns="91425" bIns="45700" anchor="t" anchorCtr="0">
              <a:noAutofit/>
            </a:bodyPr>
            <a:lstStyle/>
            <a:p>
              <a:pPr lvl="0" algn="ctr">
                <a:lnSpc>
                  <a:spcPct val="90000"/>
                </a:lnSpc>
                <a:buClr>
                  <a:schemeClr val="dk1"/>
                </a:buClr>
                <a:buSzPts val="2700"/>
              </a:pPr>
              <a:r>
                <a:rPr lang="sv-SE" sz="2000" b="1" u="sng" dirty="0">
                  <a:solidFill>
                    <a:srgbClr val="9CC3E5"/>
                  </a:solidFill>
                  <a:latin typeface="Open Sans"/>
                  <a:ea typeface="Calibri"/>
                  <a:cs typeface="Calibri"/>
                  <a:sym typeface="Calibri"/>
                </a:rPr>
                <a:t>Identificar las opciones de electrificación fuera de la red menos costosas</a:t>
              </a:r>
              <a:endParaRPr sz="2000" u="sng" dirty="0">
                <a:solidFill>
                  <a:srgbClr val="9CC3E5"/>
                </a:solidFill>
                <a:latin typeface="Open Sans"/>
                <a:ea typeface="Calibri"/>
                <a:cs typeface="Calibri"/>
                <a:sym typeface="Calibri"/>
              </a:endParaRPr>
            </a:p>
          </p:txBody>
        </p:sp>
        <p:sp>
          <p:nvSpPr>
            <p:cNvPr id="2" name="Rectangle 1"/>
            <p:cNvSpPr/>
            <p:nvPr/>
          </p:nvSpPr>
          <p:spPr>
            <a:xfrm>
              <a:off x="6636328" y="1696390"/>
              <a:ext cx="4090786" cy="56949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En cada lugar, seleccione la tecnología con el menor coste (LCOE)</a:t>
              </a:r>
            </a:p>
          </p:txBody>
        </p:sp>
        <p:sp>
          <p:nvSpPr>
            <p:cNvPr id="6" name="TextBox 5">
              <a:extLst>
                <a:ext uri="{FF2B5EF4-FFF2-40B4-BE49-F238E27FC236}">
                  <a16:creationId xmlns:a16="http://schemas.microsoft.com/office/drawing/2014/main" id="{EFE24A6E-3227-49F8-A700-DD1DF90E9473}"/>
                </a:ext>
              </a:extLst>
            </p:cNvPr>
            <p:cNvSpPr txBox="1"/>
            <p:nvPr/>
          </p:nvSpPr>
          <p:spPr>
            <a:xfrm>
              <a:off x="559435" y="1394089"/>
              <a:ext cx="5059680" cy="107721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sv-SE"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Mini-grid PV/Diesel: 0,32 USD/kWh</a:t>
              </a:r>
            </a:p>
            <a:p>
              <a:pPr algn="ctr" rtl="0"/>
              <a:r>
                <a:rPr lang="sv-SE" sz="1400" dirty="0">
                  <a:latin typeface="Open Sans" panose="020B0606030504020204" pitchFamily="34" charset="0"/>
                  <a:ea typeface="Open Sans" panose="020B0606030504020204" pitchFamily="34" charset="0"/>
                  <a:cs typeface="Open Sans" panose="020B0606030504020204" pitchFamily="34" charset="0"/>
                </a:rPr>
                <a:t>Minirredes eólicas/diésel: 0,60 USD/kWh</a:t>
              </a:r>
            </a:p>
            <a:p>
              <a:pPr algn="ctr" rtl="0"/>
              <a:r>
                <a:rPr lang="sv-SE" sz="1400" dirty="0">
                  <a:latin typeface="Open Sans" panose="020B0606030504020204" pitchFamily="34" charset="0"/>
                  <a:ea typeface="Open Sans" panose="020B0606030504020204" pitchFamily="34" charset="0"/>
                  <a:cs typeface="Open Sans" panose="020B0606030504020204" pitchFamily="34" charset="0"/>
                </a:rPr>
                <a:t>Mini-grid Hydro: - USD/kWh</a:t>
              </a:r>
            </a:p>
            <a:p>
              <a:pPr algn="ctr" rtl="0"/>
              <a:r>
                <a:rPr lang="sv-SE" sz="1400" dirty="0">
                  <a:latin typeface="Open Sans" panose="020B0606030504020204" pitchFamily="34" charset="0"/>
                  <a:ea typeface="Open Sans" panose="020B0606030504020204" pitchFamily="34" charset="0"/>
                  <a:cs typeface="Open Sans" panose="020B0606030504020204" pitchFamily="34" charset="0"/>
                </a:rPr>
                <a:t>Fotovoltaica autónoma: 0,40 USD/kWh</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DFE1259-483B-4AA1-8CC6-9886524A7D94}"/>
                </a:ext>
              </a:extLst>
            </p:cNvPr>
            <p:cNvSpPr txBox="1"/>
            <p:nvPr/>
          </p:nvSpPr>
          <p:spPr>
            <a:xfrm>
              <a:off x="559434" y="5275207"/>
              <a:ext cx="5059680" cy="103848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PV/Diesel: 1,40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Minirredes eólicas/diésel: 1,60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Hydro: -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Fotovoltaica autónoma: 0,40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E1DDAA9C-C5C8-492A-BCFB-EAFEF80B6383}"/>
                </a:ext>
              </a:extLst>
            </p:cNvPr>
            <p:cNvSpPr txBox="1"/>
            <p:nvPr/>
          </p:nvSpPr>
          <p:spPr>
            <a:xfrm>
              <a:off x="6513194" y="5275207"/>
              <a:ext cx="5059680" cy="103848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PV/Diesel: 0,32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Minirredes eólicas/diésel: 0,60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Mini-grid Hydro: 0,25 USD/kWh</a:t>
              </a:r>
              <a:endParaRPr lang="en-US" sz="14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Fotovoltaica autónoma: 0,40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5" name="Oval 14">
            <a:extLst>
              <a:ext uri="{FF2B5EF4-FFF2-40B4-BE49-F238E27FC236}">
                <a16:creationId xmlns:a16="http://schemas.microsoft.com/office/drawing/2014/main" id="{EC96C921-FC5E-C240-9B55-F4F859083CD5}"/>
              </a:ext>
            </a:extLst>
          </p:cNvPr>
          <p:cNvSpPr/>
          <p:nvPr/>
        </p:nvSpPr>
        <p:spPr>
          <a:xfrm>
            <a:off x="10487736" y="4608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21.mp3" descr="Track1_Lecture5_Slide21.mp3">
            <a:hlinkClick r:id="" action="ppaction://media"/>
            <a:extLst>
              <a:ext uri="{FF2B5EF4-FFF2-40B4-BE49-F238E27FC236}">
                <a16:creationId xmlns:a16="http://schemas.microsoft.com/office/drawing/2014/main" id="{28B90BBD-327A-9F46-85D4-DB9DF2685C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45216" y="104474"/>
            <a:ext cx="812800" cy="812800"/>
          </a:xfrm>
          <a:prstGeom prst="rect">
            <a:avLst/>
          </a:prstGeom>
        </p:spPr>
      </p:pic>
      <p:sp>
        <p:nvSpPr>
          <p:cNvPr id="23" name="Title 1">
            <a:extLst>
              <a:ext uri="{FF2B5EF4-FFF2-40B4-BE49-F238E27FC236}">
                <a16:creationId xmlns:a16="http://schemas.microsoft.com/office/drawing/2014/main" id="{1BDEBC65-1E76-6C4A-B2AA-7592BD141C83}"/>
              </a:ext>
            </a:extLst>
          </p:cNvPr>
          <p:cNvSpPr txBox="1">
            <a:spLocks/>
          </p:cNvSpPr>
          <p:nvPr/>
        </p:nvSpPr>
        <p:spPr>
          <a:xfrm>
            <a:off x="919235" y="235188"/>
            <a:ext cx="8556812"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Cálculos y resúmenes de OnSSET</a:t>
            </a:r>
            <a:endParaRPr lang="en-GB" dirty="0"/>
          </a:p>
        </p:txBody>
      </p:sp>
    </p:spTree>
    <p:extLst>
      <p:ext uri="{BB962C8B-B14F-4D97-AF65-F5344CB8AC3E}">
        <p14:creationId xmlns:p14="http://schemas.microsoft.com/office/powerpoint/2010/main" val="14549238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45" name="Google Shape;345;p20"/>
          <p:cNvPicPr preferRelativeResize="0"/>
          <p:nvPr/>
        </p:nvPicPr>
        <p:blipFill rotWithShape="1">
          <a:blip r:embed="rId5">
            <a:alphaModFix/>
          </a:blip>
          <a:srcRect/>
          <a:stretch/>
        </p:blipFill>
        <p:spPr>
          <a:xfrm>
            <a:off x="1625691" y="2043850"/>
            <a:ext cx="7604342" cy="4214399"/>
          </a:xfrm>
          <a:prstGeom prst="rect">
            <a:avLst/>
          </a:prstGeom>
          <a:noFill/>
          <a:ln>
            <a:noFill/>
          </a:ln>
        </p:spPr>
      </p:pic>
      <p:sp>
        <p:nvSpPr>
          <p:cNvPr id="347" name="Google Shape;347;p20"/>
          <p:cNvSpPr/>
          <p:nvPr/>
        </p:nvSpPr>
        <p:spPr>
          <a:xfrm>
            <a:off x="1625691" y="3293686"/>
            <a:ext cx="3149938" cy="2013180"/>
          </a:xfrm>
          <a:prstGeom prst="roundRect">
            <a:avLst>
              <a:gd name="adj" fmla="val 16667"/>
            </a:avLst>
          </a:prstGeom>
          <a:noFill/>
          <a:ln w="19050" cap="flat" cmpd="sng">
            <a:solidFill>
              <a:srgbClr val="0C0C0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Title 1"/>
          <p:cNvSpPr txBox="1">
            <a:spLocks/>
          </p:cNvSpPr>
          <p:nvPr/>
        </p:nvSpPr>
        <p:spPr>
          <a:xfrm>
            <a:off x="757165" y="1547168"/>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Paso 6. El algoritmo de electrificación: ¿ampliación de la red o fuera de la red? </a:t>
            </a:r>
          </a:p>
        </p:txBody>
      </p:sp>
      <p:sp>
        <p:nvSpPr>
          <p:cNvPr id="10" name="Title 1"/>
          <p:cNvSpPr txBox="1">
            <a:spLocks/>
          </p:cNvSpPr>
          <p:nvPr/>
        </p:nvSpPr>
        <p:spPr>
          <a:xfrm>
            <a:off x="919235" y="291204"/>
            <a:ext cx="8089997"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Cálculos y resúmenes de OnSSET</a:t>
            </a:r>
            <a:endParaRPr lang="en-GB" dirty="0"/>
          </a:p>
        </p:txBody>
      </p:sp>
      <p:sp>
        <p:nvSpPr>
          <p:cNvPr id="8" name="Rectangle 7"/>
          <p:cNvSpPr/>
          <p:nvPr/>
        </p:nvSpPr>
        <p:spPr>
          <a:xfrm>
            <a:off x="1170432" y="6135139"/>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11" name="Rectangle 10"/>
          <p:cNvSpPr/>
          <p:nvPr/>
        </p:nvSpPr>
        <p:spPr>
          <a:xfrm>
            <a:off x="7814230" y="6135138"/>
            <a:ext cx="3260829" cy="246221"/>
          </a:xfrm>
          <a:prstGeom prst="rect">
            <a:avLst/>
          </a:prstGeom>
        </p:spPr>
        <p:txBody>
          <a:bodyPr wrap="none" lIns="91440" tIns="45720" rIns="91440" bIns="45720" anchor="t">
            <a:spAutoFit/>
          </a:bodyPr>
          <a:lstStyle/>
          <a:p>
            <a:r>
              <a:rPr lang="en-GB" sz="1000" b="1" dirty="0">
                <a:latin typeface="Open Sans"/>
              </a:rPr>
              <a:t>Fuente de la imagen</a:t>
            </a:r>
            <a:r>
              <a:rPr lang="en-GB" sz="1000" dirty="0">
                <a:latin typeface="Open Sans"/>
              </a:rPr>
              <a:t>: Mentis et al. 2017, </a:t>
            </a:r>
            <a:r>
              <a:rPr lang="en-GB" sz="1000" dirty="0">
                <a:latin typeface="Open Sans"/>
                <a:hlinkClick r:id="rId6"/>
              </a:rPr>
              <a:t>imagen </a:t>
            </a:r>
            <a:r>
              <a:rPr lang="en-GB" sz="1000" dirty="0">
                <a:latin typeface="Open Sans"/>
                <a:hlinkClick r:id="rId7"/>
              </a:rPr>
              <a:t>CC-BY 3.0</a:t>
            </a:r>
            <a:endParaRPr lang="en-GB" sz="1000" dirty="0">
              <a:latin typeface="Open Sans"/>
            </a:endParaRPr>
          </a:p>
        </p:txBody>
      </p:sp>
      <p:sp>
        <p:nvSpPr>
          <p:cNvPr id="12" name="Oval 11">
            <a:extLst>
              <a:ext uri="{FF2B5EF4-FFF2-40B4-BE49-F238E27FC236}">
                <a16:creationId xmlns:a16="http://schemas.microsoft.com/office/drawing/2014/main" id="{9AF9FA1C-747B-8E41-A488-1C0E682CF7DC}"/>
              </a:ext>
            </a:extLst>
          </p:cNvPr>
          <p:cNvSpPr/>
          <p:nvPr/>
        </p:nvSpPr>
        <p:spPr>
          <a:xfrm>
            <a:off x="10317235" y="1749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2.mp3" descr="Track1_Lecture5_Slide22.mp3">
            <a:hlinkClick r:id="" action="ppaction://media"/>
            <a:extLst>
              <a:ext uri="{FF2B5EF4-FFF2-40B4-BE49-F238E27FC236}">
                <a16:creationId xmlns:a16="http://schemas.microsoft.com/office/drawing/2014/main" id="{CCEFF9F4-B175-C842-9A67-0307CAA230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88600" y="246301"/>
            <a:ext cx="812800" cy="812800"/>
          </a:xfrm>
          <a:prstGeom prst="rect">
            <a:avLst/>
          </a:prstGeom>
        </p:spPr>
      </p:pic>
    </p:spTree>
    <p:extLst>
      <p:ext uri="{BB962C8B-B14F-4D97-AF65-F5344CB8AC3E}">
        <p14:creationId xmlns:p14="http://schemas.microsoft.com/office/powerpoint/2010/main" val="26058057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69319" y="2136232"/>
            <a:ext cx="10515600" cy="1449789"/>
          </a:xfrm>
        </p:spPr>
        <p:txBody>
          <a:bodyPr vert="horz" lIns="91440" tIns="45720" rIns="91440" bIns="45720" rtlCol="0" anchor="t">
            <a:normAutofit fontScale="92500" lnSpcReduction="10000"/>
          </a:bodyPr>
          <a:lstStyle/>
          <a:p>
            <a:pPr marL="114300" indent="0">
              <a:lnSpc>
                <a:spcPct val="100000"/>
              </a:lnSpc>
              <a:buNone/>
            </a:pPr>
            <a:r>
              <a:rPr lang="en-GB" sz="2000" dirty="0">
                <a:latin typeface="Open Sans" panose="020B0606030504020204" pitchFamily="34" charset="0"/>
                <a:ea typeface="Open Sans" panose="020B0606030504020204" pitchFamily="34" charset="0"/>
                <a:cs typeface="Open Sans" panose="020B0606030504020204" pitchFamily="34" charset="0"/>
              </a:rPr>
              <a:t>El coste de la conexión a la red depende de:</a:t>
            </a:r>
          </a:p>
          <a:p>
            <a:pPr lvl="1">
              <a:lnSpc>
                <a:spcPct val="100000"/>
              </a:lnSpc>
            </a:pPr>
            <a:r>
              <a:rPr lang="en-GB" dirty="0">
                <a:latin typeface="Open Sans" panose="020B0606030504020204" pitchFamily="34" charset="0"/>
                <a:ea typeface="Open Sans" panose="020B0606030504020204" pitchFamily="34" charset="0"/>
                <a:cs typeface="Open Sans" panose="020B0606030504020204" pitchFamily="34" charset="0"/>
              </a:rPr>
              <a:t>La red de distribución</a:t>
            </a:r>
          </a:p>
          <a:p>
            <a:pPr lvl="1">
              <a:lnSpc>
                <a:spcPct val="100000"/>
              </a:lnSpc>
            </a:pPr>
            <a:r>
              <a:rPr lang="en-GB" dirty="0">
                <a:latin typeface="Open Sans" panose="020B0606030504020204" pitchFamily="34" charset="0"/>
                <a:ea typeface="Open Sans" panose="020B0606030504020204" pitchFamily="34" charset="0"/>
                <a:cs typeface="Open Sans" panose="020B0606030504020204" pitchFamily="34" charset="0"/>
              </a:rPr>
              <a:t>La nueva línea de MT necesaria para conectar el asentamiento</a:t>
            </a:r>
          </a:p>
          <a:p>
            <a:pPr lvl="1">
              <a:lnSpc>
                <a:spcPct val="100000"/>
              </a:lnSpc>
            </a:pPr>
            <a:r>
              <a:rPr lang="en-GB" dirty="0">
                <a:latin typeface="Open Sans" panose="020B0606030504020204" pitchFamily="34" charset="0"/>
                <a:ea typeface="Open Sans" panose="020B0606030504020204" pitchFamily="34" charset="0"/>
                <a:cs typeface="Open Sans" panose="020B0606030504020204" pitchFamily="34" charset="0"/>
              </a:rPr>
              <a:t>El coste de la electricidad generada (o importada) para la red</a:t>
            </a:r>
          </a:p>
        </p:txBody>
      </p:sp>
      <p:sp>
        <p:nvSpPr>
          <p:cNvPr id="4" name="Text Placeholder 3"/>
          <p:cNvSpPr>
            <a:spLocks noGrp="1"/>
          </p:cNvSpPr>
          <p:nvPr>
            <p:ph type="body" idx="4294967295"/>
          </p:nvPr>
        </p:nvSpPr>
        <p:spPr>
          <a:xfrm>
            <a:off x="1257480" y="4857653"/>
            <a:ext cx="4322463" cy="753472"/>
          </a:xfrm>
        </p:spPr>
        <p:txBody>
          <a:bodyPr vert="horz" lIns="91440" tIns="45720" rIns="91440" bIns="45720" rtlCol="0" anchor="t">
            <a:normAutofit fontScale="92500" lnSpcReduction="20000"/>
          </a:bodyPr>
          <a:lstStyle/>
          <a:p>
            <a:pPr marL="114300" indent="0" algn="ctr">
              <a:buNone/>
            </a:pPr>
            <a:r>
              <a:rPr lang="en-GB" sz="1600" dirty="0">
                <a:latin typeface="Open Sans" panose="020B0606030504020204" pitchFamily="34" charset="0"/>
                <a:ea typeface="Open Sans" panose="020B0606030504020204" pitchFamily="34" charset="0"/>
                <a:cs typeface="Open Sans" panose="020B0606030504020204" pitchFamily="34" charset="0"/>
              </a:rPr>
              <a:t>Ejemplo: Si la nueva línea de MT es de 3 km y el coste de las líneas de MT es de 9.000 USD/km, el coste total de la nueva línea es de 27.000 USD</a:t>
            </a:r>
          </a:p>
        </p:txBody>
      </p:sp>
      <p:pic>
        <p:nvPicPr>
          <p:cNvPr id="5" name="Picture 4"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057" y="3552731"/>
            <a:ext cx="624254" cy="624254"/>
          </a:xfrm>
          <a:prstGeom prst="rect">
            <a:avLst/>
          </a:prstGeom>
        </p:spPr>
      </p:pic>
      <p:pic>
        <p:nvPicPr>
          <p:cNvPr id="6" name="Picture 5"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8353" y="5055116"/>
            <a:ext cx="624254" cy="624254"/>
          </a:xfrm>
          <a:prstGeom prst="rect">
            <a:avLst/>
          </a:prstGeom>
        </p:spPr>
      </p:pic>
      <p:pic>
        <p:nvPicPr>
          <p:cNvPr id="7" name="Picture 6"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313" y="4608723"/>
            <a:ext cx="624254" cy="624254"/>
          </a:xfrm>
          <a:prstGeom prst="rect">
            <a:avLst/>
          </a:prstGeom>
        </p:spPr>
      </p:pic>
      <p:pic>
        <p:nvPicPr>
          <p:cNvPr id="8" name="Picture 7"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440" y="5922868"/>
            <a:ext cx="624254" cy="624254"/>
          </a:xfrm>
          <a:prstGeom prst="rect">
            <a:avLst/>
          </a:prstGeom>
        </p:spPr>
      </p:pic>
      <p:pic>
        <p:nvPicPr>
          <p:cNvPr id="9" name="Picture 8"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2348" y="5545104"/>
            <a:ext cx="624254" cy="624254"/>
          </a:xfrm>
          <a:prstGeom prst="rect">
            <a:avLst/>
          </a:prstGeom>
        </p:spPr>
      </p:pic>
      <p:pic>
        <p:nvPicPr>
          <p:cNvPr id="10" name="Picture 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365" y="3626247"/>
            <a:ext cx="624254" cy="624254"/>
          </a:xfrm>
          <a:prstGeom prst="rect">
            <a:avLst/>
          </a:prstGeom>
        </p:spPr>
      </p:pic>
      <p:cxnSp>
        <p:nvCxnSpPr>
          <p:cNvPr id="11" name="Straight Connector 10"/>
          <p:cNvCxnSpPr>
            <a:stCxn id="5" idx="2"/>
          </p:cNvCxnSpPr>
          <p:nvPr/>
        </p:nvCxnSpPr>
        <p:spPr>
          <a:xfrm>
            <a:off x="6878184" y="4176985"/>
            <a:ext cx="1934308" cy="477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12492" y="4654825"/>
            <a:ext cx="152400" cy="40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530764" y="5055116"/>
            <a:ext cx="449509" cy="510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8" idx="0"/>
          </p:cNvCxnSpPr>
          <p:nvPr/>
        </p:nvCxnSpPr>
        <p:spPr>
          <a:xfrm flipH="1">
            <a:off x="8343567" y="5565599"/>
            <a:ext cx="187197" cy="357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6" idx="3"/>
          </p:cNvCxnSpPr>
          <p:nvPr/>
        </p:nvCxnSpPr>
        <p:spPr>
          <a:xfrm flipH="1" flipV="1">
            <a:off x="7082607" y="5367243"/>
            <a:ext cx="1448157" cy="198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812492" y="4250501"/>
            <a:ext cx="0" cy="404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80273" y="5055116"/>
            <a:ext cx="764202" cy="4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35840" y="1012219"/>
            <a:ext cx="3756160" cy="1505392"/>
          </a:xfrm>
          <a:prstGeom prst="line">
            <a:avLst/>
          </a:prstGeom>
        </p:spPr>
        <p:style>
          <a:lnRef idx="3">
            <a:schemeClr val="dk1"/>
          </a:lnRef>
          <a:fillRef idx="0">
            <a:schemeClr val="dk1"/>
          </a:fillRef>
          <a:effectRef idx="2">
            <a:schemeClr val="dk1"/>
          </a:effectRef>
          <a:fontRef idx="minor">
            <a:schemeClr val="tx1"/>
          </a:fontRef>
        </p:style>
      </p:cxnSp>
      <p:sp>
        <p:nvSpPr>
          <p:cNvPr id="20" name="Rectangle 19"/>
          <p:cNvSpPr/>
          <p:nvPr/>
        </p:nvSpPr>
        <p:spPr>
          <a:xfrm>
            <a:off x="8703277" y="1558573"/>
            <a:ext cx="2919404" cy="705141"/>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dirty="0"/>
              <a:t>Línea de alta tensión existente/planificada </a:t>
            </a:r>
            <a:endParaRPr lang="en-GB" dirty="0">
              <a:cs typeface="Calibri"/>
            </a:endParaRPr>
          </a:p>
        </p:txBody>
      </p:sp>
      <p:cxnSp>
        <p:nvCxnSpPr>
          <p:cNvPr id="22" name="Straight Connector 21"/>
          <p:cNvCxnSpPr/>
          <p:nvPr/>
        </p:nvCxnSpPr>
        <p:spPr>
          <a:xfrm flipV="1">
            <a:off x="8964892" y="2041469"/>
            <a:ext cx="1909973" cy="2952748"/>
          </a:xfrm>
          <a:prstGeom prst="line">
            <a:avLst/>
          </a:prstGeom>
        </p:spPr>
        <p:style>
          <a:lnRef idx="2">
            <a:schemeClr val="accent2"/>
          </a:lnRef>
          <a:fillRef idx="0">
            <a:schemeClr val="accent2"/>
          </a:fillRef>
          <a:effectRef idx="1">
            <a:schemeClr val="accent2"/>
          </a:effectRef>
          <a:fontRef idx="minor">
            <a:schemeClr val="tx1"/>
          </a:fontRef>
        </p:style>
      </p:cxnSp>
      <p:sp>
        <p:nvSpPr>
          <p:cNvPr id="25" name="TextBox 24"/>
          <p:cNvSpPr txBox="1"/>
          <p:nvPr/>
        </p:nvSpPr>
        <p:spPr>
          <a:xfrm>
            <a:off x="9618447" y="3489328"/>
            <a:ext cx="181521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dirty="0"/>
              <a:t>Nueva línea MV</a:t>
            </a:r>
            <a:endParaRPr lang="en-US" dirty="0"/>
          </a:p>
        </p:txBody>
      </p:sp>
      <p:sp>
        <p:nvSpPr>
          <p:cNvPr id="26" name="Title 1"/>
          <p:cNvSpPr txBox="1">
            <a:spLocks/>
          </p:cNvSpPr>
          <p:nvPr/>
        </p:nvSpPr>
        <p:spPr>
          <a:xfrm>
            <a:off x="990600" y="1716152"/>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Ejemplo de coste de conexión a la red</a:t>
            </a:r>
          </a:p>
        </p:txBody>
      </p:sp>
      <p:sp>
        <p:nvSpPr>
          <p:cNvPr id="27" name="Title 1"/>
          <p:cNvSpPr txBox="1">
            <a:spLocks/>
          </p:cNvSpPr>
          <p:nvPr/>
        </p:nvSpPr>
        <p:spPr>
          <a:xfrm>
            <a:off x="990600" y="517525"/>
            <a:ext cx="693928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Cálculos y resúmenes de OnSSET</a:t>
            </a:r>
            <a:endParaRPr lang="en-GB" dirty="0"/>
          </a:p>
        </p:txBody>
      </p:sp>
      <p:sp>
        <p:nvSpPr>
          <p:cNvPr id="24" name="Rectangle 23"/>
          <p:cNvSpPr/>
          <p:nvPr/>
        </p:nvSpPr>
        <p:spPr>
          <a:xfrm>
            <a:off x="1028880" y="6134352"/>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7513" y="637860"/>
            <a:ext cx="1065703" cy="706796"/>
          </a:xfrm>
          <a:prstGeom prst="rect">
            <a:avLst/>
          </a:prstGeom>
        </p:spPr>
      </p:pic>
      <p:sp>
        <p:nvSpPr>
          <p:cNvPr id="28" name="TextBox 2"/>
          <p:cNvSpPr txBox="1"/>
          <p:nvPr/>
        </p:nvSpPr>
        <p:spPr>
          <a:xfrm>
            <a:off x="3496918" y="6146544"/>
            <a:ext cx="456321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51E8C9BC-6C93-C042-8259-300F2349B2B6}"/>
              </a:ext>
            </a:extLst>
          </p:cNvPr>
          <p:cNvSpPr/>
          <p:nvPr/>
        </p:nvSpPr>
        <p:spPr>
          <a:xfrm>
            <a:off x="10550670" y="2474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3.mp3" descr="Track1_Lecture5_Slide23.mp3">
            <a:hlinkClick r:id="" action="ppaction://media"/>
            <a:extLst>
              <a:ext uri="{FF2B5EF4-FFF2-40B4-BE49-F238E27FC236}">
                <a16:creationId xmlns:a16="http://schemas.microsoft.com/office/drawing/2014/main" id="{8E45F567-9737-BC4E-AEEB-71129F68C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20865" y="294223"/>
            <a:ext cx="812800" cy="812800"/>
          </a:xfrm>
          <a:prstGeom prst="rect">
            <a:avLst/>
          </a:prstGeom>
        </p:spPr>
      </p:pic>
    </p:spTree>
    <p:extLst>
      <p:ext uri="{BB962C8B-B14F-4D97-AF65-F5344CB8AC3E}">
        <p14:creationId xmlns:p14="http://schemas.microsoft.com/office/powerpoint/2010/main" val="917991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Line 1"/>
          <p:cNvSpPr/>
          <p:nvPr/>
        </p:nvSpPr>
        <p:spPr>
          <a:xfrm>
            <a:off x="1993692" y="2818620"/>
            <a:ext cx="984587" cy="4057020"/>
          </a:xfrm>
          <a:prstGeom prst="line">
            <a:avLst/>
          </a:prstGeom>
          <a:ln w="57150">
            <a:round/>
          </a:ln>
        </p:spPr>
        <p:style>
          <a:lnRef idx="3">
            <a:schemeClr val="dk1"/>
          </a:lnRef>
          <a:fillRef idx="0">
            <a:schemeClr val="dk1"/>
          </a:fillRef>
          <a:effectRef idx="2">
            <a:schemeClr val="dk1"/>
          </a:effectRef>
          <a:fontRef idx="minor"/>
        </p:style>
      </p:sp>
      <p:sp>
        <p:nvSpPr>
          <p:cNvPr id="225" name="CustomShape 2"/>
          <p:cNvSpPr/>
          <p:nvPr/>
        </p:nvSpPr>
        <p:spPr>
          <a:xfrm>
            <a:off x="5493240" y="2955240"/>
            <a:ext cx="2737080" cy="126396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Ubicación A</a:t>
            </a:r>
            <a:br>
              <a:rPr dirty="0"/>
            </a:br>
            <a:r>
              <a:rPr lang="en-GB" sz="1870" b="0" strike="noStrike" spc="-1" dirty="0">
                <a:solidFill>
                  <a:srgbClr val="FFFFFF"/>
                </a:solidFill>
                <a:latin typeface="Arial"/>
                <a:ea typeface="Arial"/>
              </a:rPr>
              <a:t>Fuera de la red = 0,30 USD/kWh</a:t>
            </a:r>
            <a:endParaRPr lang="fr-FR" sz="1870" b="0" strike="noStrike" spc="-1" dirty="0">
              <a:latin typeface="Arial"/>
            </a:endParaRPr>
          </a:p>
        </p:txBody>
      </p:sp>
      <p:sp>
        <p:nvSpPr>
          <p:cNvPr id="226" name="CustomShape 3"/>
          <p:cNvSpPr/>
          <p:nvPr/>
        </p:nvSpPr>
        <p:spPr>
          <a:xfrm>
            <a:off x="8785329" y="1433880"/>
            <a:ext cx="3088080" cy="136116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Ubicación B</a:t>
            </a:r>
            <a:br>
              <a:rPr dirty="0"/>
            </a:br>
            <a:r>
              <a:rPr lang="en-GB" sz="1870" b="0" strike="noStrike" spc="-1" dirty="0">
                <a:solidFill>
                  <a:srgbClr val="FFFFFF"/>
                </a:solidFill>
                <a:latin typeface="Arial"/>
                <a:ea typeface="Arial"/>
              </a:rPr>
              <a:t>Fuera de la red = 0,25 USD/kWh</a:t>
            </a:r>
            <a:endParaRPr lang="fr-FR" sz="1870" b="0" strike="noStrike" spc="-1" dirty="0">
              <a:latin typeface="Arial"/>
            </a:endParaRPr>
          </a:p>
        </p:txBody>
      </p:sp>
      <p:sp>
        <p:nvSpPr>
          <p:cNvPr id="227" name="CustomShape 4"/>
          <p:cNvSpPr/>
          <p:nvPr/>
        </p:nvSpPr>
        <p:spPr>
          <a:xfrm>
            <a:off x="8785328" y="4062961"/>
            <a:ext cx="2651040" cy="135684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sv-SE" sz="1870" b="0" strike="noStrike" spc="-1" dirty="0">
                <a:solidFill>
                  <a:srgbClr val="FFFFFF"/>
                </a:solidFill>
                <a:latin typeface="Arial"/>
                <a:ea typeface="Arial"/>
              </a:rPr>
              <a:t>Ubicación </a:t>
            </a:r>
            <a:r>
              <a:rPr lang="en-GB" sz="1870" b="0" strike="noStrike" spc="-1" dirty="0">
                <a:solidFill>
                  <a:srgbClr val="FFFFFF"/>
                </a:solidFill>
                <a:latin typeface="Arial"/>
                <a:ea typeface="Arial"/>
              </a:rPr>
              <a:t>C</a:t>
            </a:r>
            <a:br>
              <a:rPr dirty="0"/>
            </a:br>
            <a:r>
              <a:rPr lang="sv-SE" sz="1870" b="0" strike="noStrike" spc="-1" dirty="0">
                <a:solidFill>
                  <a:srgbClr val="FFFFFF"/>
                </a:solidFill>
                <a:latin typeface="Arial"/>
                <a:ea typeface="Arial"/>
              </a:rPr>
              <a:t>Fuera de la red </a:t>
            </a:r>
            <a:r>
              <a:rPr lang="en-GB" sz="1870" b="0" strike="noStrike" spc="-1" dirty="0">
                <a:solidFill>
                  <a:srgbClr val="FFFFFF"/>
                </a:solidFill>
                <a:latin typeface="Arial"/>
                <a:ea typeface="Arial"/>
              </a:rPr>
              <a:t>= 0,20 USD/kWh</a:t>
            </a:r>
            <a:endParaRPr lang="fr-FR" sz="1870" b="0" strike="noStrike" spc="-1" dirty="0">
              <a:latin typeface="Arial"/>
            </a:endParaRPr>
          </a:p>
        </p:txBody>
      </p:sp>
      <p:sp>
        <p:nvSpPr>
          <p:cNvPr id="228" name="Line 5"/>
          <p:cNvSpPr/>
          <p:nvPr/>
        </p:nvSpPr>
        <p:spPr>
          <a:xfrm flipV="1">
            <a:off x="2358359" y="2197798"/>
            <a:ext cx="6426969" cy="1628642"/>
          </a:xfrm>
          <a:prstGeom prst="line">
            <a:avLst/>
          </a:prstGeom>
          <a:ln>
            <a:round/>
          </a:ln>
        </p:spPr>
        <p:style>
          <a:lnRef idx="3">
            <a:schemeClr val="accent2"/>
          </a:lnRef>
          <a:fillRef idx="0">
            <a:schemeClr val="accent2"/>
          </a:fillRef>
          <a:effectRef idx="2">
            <a:schemeClr val="accent2"/>
          </a:effectRef>
          <a:fontRef idx="minor"/>
        </p:style>
      </p:sp>
      <p:sp>
        <p:nvSpPr>
          <p:cNvPr id="229" name="Line 6"/>
          <p:cNvSpPr/>
          <p:nvPr/>
        </p:nvSpPr>
        <p:spPr>
          <a:xfrm flipV="1">
            <a:off x="2358360" y="3587400"/>
            <a:ext cx="3134520" cy="326520"/>
          </a:xfrm>
          <a:prstGeom prst="line">
            <a:avLst/>
          </a:prstGeom>
          <a:ln w="38100">
            <a:round/>
          </a:ln>
        </p:spPr>
        <p:style>
          <a:lnRef idx="2">
            <a:schemeClr val="accent5"/>
          </a:lnRef>
          <a:fillRef idx="0">
            <a:schemeClr val="accent5"/>
          </a:fillRef>
          <a:effectRef idx="1">
            <a:schemeClr val="accent5"/>
          </a:effectRef>
          <a:fontRef idx="minor"/>
        </p:style>
      </p:sp>
      <p:sp>
        <p:nvSpPr>
          <p:cNvPr id="232" name="CustomShape 9"/>
          <p:cNvSpPr/>
          <p:nvPr/>
        </p:nvSpPr>
        <p:spPr>
          <a:xfrm>
            <a:off x="3202144" y="2465854"/>
            <a:ext cx="37353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sv-SE" sz="1600" b="0" strike="noStrike" spc="-1" dirty="0">
                <a:solidFill>
                  <a:srgbClr val="000000"/>
                </a:solidFill>
                <a:latin typeface="Arial"/>
                <a:ea typeface="Arial"/>
              </a:rPr>
              <a:t>Extensión de la red </a:t>
            </a:r>
            <a:r>
              <a:rPr lang="en-GB" sz="1600" b="0" strike="noStrike" spc="-1" dirty="0">
                <a:solidFill>
                  <a:srgbClr val="000000"/>
                </a:solidFill>
                <a:latin typeface="Arial"/>
                <a:ea typeface="Arial"/>
              </a:rPr>
              <a:t>= 0,40 USD/kWh  </a:t>
            </a:r>
          </a:p>
          <a:p>
            <a:pPr>
              <a:lnSpc>
                <a:spcPct val="100000"/>
              </a:lnSpc>
            </a:pPr>
            <a:r>
              <a:rPr lang="fr-FR" sz="1600" b="0" strike="noStrike" spc="-1" dirty="0">
                <a:solidFill>
                  <a:srgbClr val="000000"/>
                </a:solidFill>
                <a:latin typeface="Arial"/>
                <a:ea typeface="Arial"/>
              </a:rPr>
              <a:t>Demasiado caro</a:t>
            </a:r>
            <a:endParaRPr lang="fr-FR" sz="1600" b="0" strike="noStrike" spc="-1" dirty="0">
              <a:latin typeface="Arial"/>
            </a:endParaRPr>
          </a:p>
        </p:txBody>
      </p:sp>
      <p:sp>
        <p:nvSpPr>
          <p:cNvPr id="233" name="CustomShape 10"/>
          <p:cNvSpPr/>
          <p:nvPr/>
        </p:nvSpPr>
        <p:spPr>
          <a:xfrm>
            <a:off x="2444158" y="3919540"/>
            <a:ext cx="3807069"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Extensión de la red = 0,25 USD/kWh</a:t>
            </a:r>
            <a:endParaRPr lang="fr-FR" sz="1600" b="0" strike="noStrike" spc="-1" dirty="0">
              <a:latin typeface="Arial"/>
            </a:endParaRPr>
          </a:p>
        </p:txBody>
      </p:sp>
      <p:sp>
        <p:nvSpPr>
          <p:cNvPr id="236" name="CustomShape 13"/>
          <p:cNvSpPr/>
          <p:nvPr/>
        </p:nvSpPr>
        <p:spPr>
          <a:xfrm>
            <a:off x="2081520" y="216360"/>
            <a:ext cx="9680400" cy="962280"/>
          </a:xfrm>
          <a:prstGeom prst="rect">
            <a:avLst/>
          </a:prstGeom>
          <a:noFill/>
          <a:ln w="0">
            <a:noFill/>
          </a:ln>
        </p:spPr>
        <p:style>
          <a:lnRef idx="0">
            <a:scrgbClr r="0" g="0" b="0"/>
          </a:lnRef>
          <a:fillRef idx="0">
            <a:scrgbClr r="0" g="0" b="0"/>
          </a:fillRef>
          <a:effectRef idx="0">
            <a:scrgbClr r="0" g="0" b="0"/>
          </a:effectRef>
          <a:fontRef idx="minor"/>
        </p:style>
      </p:sp>
      <p:sp>
        <p:nvSpPr>
          <p:cNvPr id="237" name="CustomShape 14"/>
          <p:cNvSpPr/>
          <p:nvPr/>
        </p:nvSpPr>
        <p:spPr>
          <a:xfrm>
            <a:off x="877704" y="3576072"/>
            <a:ext cx="1820736" cy="9541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1870" b="0" strike="noStrike" spc="-1" dirty="0">
                <a:solidFill>
                  <a:srgbClr val="000000"/>
                </a:solidFill>
                <a:latin typeface="Arial"/>
                <a:ea typeface="Arial"/>
              </a:rPr>
              <a:t>Existente/</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Planificado </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red</a:t>
            </a:r>
            <a:endParaRPr lang="fr-FR" sz="1870" b="0" strike="noStrike" spc="-1" dirty="0">
              <a:latin typeface="Arial"/>
            </a:endParaRPr>
          </a:p>
        </p:txBody>
      </p:sp>
      <p:sp>
        <p:nvSpPr>
          <p:cNvPr id="19" name="Google Shape;346;p20"/>
          <p:cNvSpPr txBox="1"/>
          <p:nvPr/>
        </p:nvSpPr>
        <p:spPr>
          <a:xfrm>
            <a:off x="1275868" y="179729"/>
            <a:ext cx="10762128"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endParaRPr sz="2700" dirty="0">
              <a:solidFill>
                <a:schemeClr val="dk1"/>
              </a:solidFill>
              <a:latin typeface="Calibri"/>
              <a:ea typeface="Calibri"/>
              <a:cs typeface="Calibri"/>
              <a:sym typeface="Calibri"/>
            </a:endParaRPr>
          </a:p>
        </p:txBody>
      </p:sp>
      <p:sp>
        <p:nvSpPr>
          <p:cNvPr id="21" name="Title 1"/>
          <p:cNvSpPr txBox="1">
            <a:spLocks/>
          </p:cNvSpPr>
          <p:nvPr/>
        </p:nvSpPr>
        <p:spPr>
          <a:xfrm>
            <a:off x="993427" y="1511522"/>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El algoritmo de extensión de la red</a:t>
            </a:r>
          </a:p>
        </p:txBody>
      </p:sp>
      <p:sp>
        <p:nvSpPr>
          <p:cNvPr id="22" name="Title 1"/>
          <p:cNvSpPr txBox="1">
            <a:spLocks/>
          </p:cNvSpPr>
          <p:nvPr/>
        </p:nvSpPr>
        <p:spPr>
          <a:xfrm>
            <a:off x="877704" y="154754"/>
            <a:ext cx="874507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Cálculos y resúmenes de OnSSET</a:t>
            </a:r>
            <a:endParaRPr lang="en-GB" dirty="0"/>
          </a:p>
        </p:txBody>
      </p:sp>
      <p:sp>
        <p:nvSpPr>
          <p:cNvPr id="15" name="Rectangle 14"/>
          <p:cNvSpPr/>
          <p:nvPr/>
        </p:nvSpPr>
        <p:spPr>
          <a:xfrm>
            <a:off x="877704" y="6143022"/>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16" name="TextBox 2"/>
          <p:cNvSpPr txBox="1"/>
          <p:nvPr/>
        </p:nvSpPr>
        <p:spPr>
          <a:xfrm>
            <a:off x="6831106" y="6131465"/>
            <a:ext cx="496739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Oval 16">
            <a:extLst>
              <a:ext uri="{FF2B5EF4-FFF2-40B4-BE49-F238E27FC236}">
                <a16:creationId xmlns:a16="http://schemas.microsoft.com/office/drawing/2014/main" id="{222228A8-D148-E84F-96C9-34563D3EB7B1}"/>
              </a:ext>
            </a:extLst>
          </p:cNvPr>
          <p:cNvSpPr/>
          <p:nvPr/>
        </p:nvSpPr>
        <p:spPr>
          <a:xfrm>
            <a:off x="10381633" y="2597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4.mp3" descr="Track1_Lecture5_Slide24.mp3">
            <a:hlinkClick r:id="" action="ppaction://media"/>
            <a:extLst>
              <a:ext uri="{FF2B5EF4-FFF2-40B4-BE49-F238E27FC236}">
                <a16:creationId xmlns:a16="http://schemas.microsoft.com/office/drawing/2014/main" id="{7E0C2FEB-CD1F-414B-9CF4-1EEB4B9C3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88600" y="304039"/>
            <a:ext cx="812800" cy="812800"/>
          </a:xfrm>
          <a:prstGeom prst="rect">
            <a:avLst/>
          </a:prstGeom>
        </p:spPr>
      </p:pic>
    </p:spTree>
    <p:extLst>
      <p:ext uri="{BB962C8B-B14F-4D97-AF65-F5344CB8AC3E}">
        <p14:creationId xmlns:p14="http://schemas.microsoft.com/office/powerpoint/2010/main" val="21479284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Line 1"/>
          <p:cNvSpPr/>
          <p:nvPr/>
        </p:nvSpPr>
        <p:spPr>
          <a:xfrm>
            <a:off x="1993692" y="2818620"/>
            <a:ext cx="984587" cy="4057020"/>
          </a:xfrm>
          <a:prstGeom prst="line">
            <a:avLst/>
          </a:prstGeom>
          <a:ln w="57150">
            <a:round/>
          </a:ln>
        </p:spPr>
        <p:style>
          <a:lnRef idx="3">
            <a:schemeClr val="dk1"/>
          </a:lnRef>
          <a:fillRef idx="0">
            <a:schemeClr val="dk1"/>
          </a:fillRef>
          <a:effectRef idx="2">
            <a:schemeClr val="dk1"/>
          </a:effectRef>
          <a:fontRef idx="minor"/>
        </p:style>
      </p:sp>
      <p:sp>
        <p:nvSpPr>
          <p:cNvPr id="225" name="CustomShape 2"/>
          <p:cNvSpPr/>
          <p:nvPr/>
        </p:nvSpPr>
        <p:spPr>
          <a:xfrm>
            <a:off x="5493240" y="2955240"/>
            <a:ext cx="2737080" cy="126396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Ubicación A</a:t>
            </a:r>
            <a:br>
              <a:rPr dirty="0"/>
            </a:br>
            <a:r>
              <a:rPr lang="en-GB" sz="1870" b="0" strike="noStrike" spc="-1" dirty="0">
                <a:solidFill>
                  <a:srgbClr val="FFFFFF"/>
                </a:solidFill>
                <a:latin typeface="Arial"/>
                <a:ea typeface="Arial"/>
              </a:rPr>
              <a:t>Fuera de la red = 0,30 USD/kWh</a:t>
            </a:r>
            <a:endParaRPr lang="fr-FR" sz="1870" b="0" strike="noStrike" spc="-1" dirty="0">
              <a:latin typeface="Arial"/>
            </a:endParaRPr>
          </a:p>
        </p:txBody>
      </p:sp>
      <p:sp>
        <p:nvSpPr>
          <p:cNvPr id="228" name="Line 5"/>
          <p:cNvSpPr/>
          <p:nvPr/>
        </p:nvSpPr>
        <p:spPr>
          <a:xfrm flipV="1">
            <a:off x="2358359" y="2197798"/>
            <a:ext cx="6426969" cy="1628642"/>
          </a:xfrm>
          <a:prstGeom prst="line">
            <a:avLst/>
          </a:prstGeom>
          <a:ln>
            <a:round/>
          </a:ln>
        </p:spPr>
        <p:style>
          <a:lnRef idx="3">
            <a:schemeClr val="accent2"/>
          </a:lnRef>
          <a:fillRef idx="0">
            <a:schemeClr val="accent2"/>
          </a:fillRef>
          <a:effectRef idx="2">
            <a:schemeClr val="accent2"/>
          </a:effectRef>
          <a:fontRef idx="minor"/>
        </p:style>
      </p:sp>
      <p:sp>
        <p:nvSpPr>
          <p:cNvPr id="229" name="Line 6"/>
          <p:cNvSpPr/>
          <p:nvPr/>
        </p:nvSpPr>
        <p:spPr>
          <a:xfrm flipV="1">
            <a:off x="2358360" y="3587400"/>
            <a:ext cx="3134520" cy="326520"/>
          </a:xfrm>
          <a:prstGeom prst="line">
            <a:avLst/>
          </a:prstGeom>
          <a:ln w="38100">
            <a:round/>
          </a:ln>
        </p:spPr>
        <p:style>
          <a:lnRef idx="2">
            <a:schemeClr val="accent5"/>
          </a:lnRef>
          <a:fillRef idx="0">
            <a:schemeClr val="accent5"/>
          </a:fillRef>
          <a:effectRef idx="1">
            <a:schemeClr val="accent5"/>
          </a:effectRef>
          <a:fontRef idx="minor"/>
        </p:style>
      </p:sp>
      <p:sp>
        <p:nvSpPr>
          <p:cNvPr id="230" name="Line 7"/>
          <p:cNvSpPr/>
          <p:nvPr/>
        </p:nvSpPr>
        <p:spPr>
          <a:xfrm flipV="1">
            <a:off x="8230320" y="2647440"/>
            <a:ext cx="1176727" cy="816840"/>
          </a:xfrm>
          <a:prstGeom prst="line">
            <a:avLst/>
          </a:prstGeom>
          <a:ln>
            <a:round/>
          </a:ln>
        </p:spPr>
        <p:style>
          <a:lnRef idx="3">
            <a:schemeClr val="accent5"/>
          </a:lnRef>
          <a:fillRef idx="0">
            <a:schemeClr val="accent5"/>
          </a:fillRef>
          <a:effectRef idx="2">
            <a:schemeClr val="accent5"/>
          </a:effectRef>
          <a:fontRef idx="minor"/>
        </p:style>
      </p:sp>
      <p:sp>
        <p:nvSpPr>
          <p:cNvPr id="231" name="Line 8"/>
          <p:cNvSpPr/>
          <p:nvPr/>
        </p:nvSpPr>
        <p:spPr>
          <a:xfrm>
            <a:off x="8230320" y="3587400"/>
            <a:ext cx="2357640" cy="943200"/>
          </a:xfrm>
          <a:prstGeom prst="line">
            <a:avLst/>
          </a:prstGeom>
          <a:ln/>
        </p:spPr>
        <p:style>
          <a:lnRef idx="2">
            <a:schemeClr val="accent2"/>
          </a:lnRef>
          <a:fillRef idx="0">
            <a:schemeClr val="accent2"/>
          </a:fillRef>
          <a:effectRef idx="1">
            <a:schemeClr val="accent2"/>
          </a:effectRef>
          <a:fontRef idx="minor">
            <a:schemeClr val="tx1"/>
          </a:fontRef>
        </p:style>
      </p:sp>
      <p:sp>
        <p:nvSpPr>
          <p:cNvPr id="232" name="CustomShape 9"/>
          <p:cNvSpPr/>
          <p:nvPr/>
        </p:nvSpPr>
        <p:spPr>
          <a:xfrm>
            <a:off x="3202144" y="2465854"/>
            <a:ext cx="37353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sv-SE" sz="1600" b="0" strike="noStrike" spc="-1" dirty="0">
                <a:solidFill>
                  <a:srgbClr val="000000"/>
                </a:solidFill>
                <a:latin typeface="Arial"/>
                <a:ea typeface="Arial"/>
              </a:rPr>
              <a:t>Extensión de la red </a:t>
            </a:r>
            <a:r>
              <a:rPr lang="en-GB" sz="1600" b="0" strike="noStrike" spc="-1" dirty="0">
                <a:solidFill>
                  <a:srgbClr val="000000"/>
                </a:solidFill>
                <a:latin typeface="Arial"/>
                <a:ea typeface="Arial"/>
              </a:rPr>
              <a:t>= 0,40 USD/kWh  </a:t>
            </a:r>
          </a:p>
          <a:p>
            <a:pPr>
              <a:lnSpc>
                <a:spcPct val="100000"/>
              </a:lnSpc>
            </a:pPr>
            <a:r>
              <a:rPr lang="fr-FR" sz="1600" b="0" strike="noStrike" spc="-1" dirty="0">
                <a:solidFill>
                  <a:srgbClr val="000000"/>
                </a:solidFill>
                <a:latin typeface="Arial"/>
                <a:ea typeface="Arial"/>
              </a:rPr>
              <a:t>Demasiado caro</a:t>
            </a:r>
            <a:endParaRPr lang="fr-FR" sz="1600" b="0" strike="noStrike" spc="-1" dirty="0">
              <a:latin typeface="Arial"/>
            </a:endParaRPr>
          </a:p>
        </p:txBody>
      </p:sp>
      <p:sp>
        <p:nvSpPr>
          <p:cNvPr id="233" name="CustomShape 10"/>
          <p:cNvSpPr/>
          <p:nvPr/>
        </p:nvSpPr>
        <p:spPr>
          <a:xfrm>
            <a:off x="2964082" y="3786753"/>
            <a:ext cx="2357640"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Extensión de la red = 0,25 USD/kWh</a:t>
            </a:r>
            <a:endParaRPr lang="fr-FR" sz="1600" b="0" strike="noStrike" spc="-1" dirty="0">
              <a:latin typeface="Arial"/>
            </a:endParaRPr>
          </a:p>
        </p:txBody>
      </p:sp>
      <p:sp>
        <p:nvSpPr>
          <p:cNvPr id="234" name="CustomShape 11"/>
          <p:cNvSpPr/>
          <p:nvPr/>
        </p:nvSpPr>
        <p:spPr>
          <a:xfrm>
            <a:off x="8673840" y="3016684"/>
            <a:ext cx="3088080" cy="33894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Extensión de la red = 0,20 USD/kWh</a:t>
            </a:r>
            <a:endParaRPr lang="fr-FR" sz="1600" b="0" strike="noStrike" spc="-1" dirty="0">
              <a:latin typeface="Arial"/>
            </a:endParaRPr>
          </a:p>
        </p:txBody>
      </p:sp>
      <p:sp>
        <p:nvSpPr>
          <p:cNvPr id="235" name="CustomShape 12"/>
          <p:cNvSpPr/>
          <p:nvPr/>
        </p:nvSpPr>
        <p:spPr>
          <a:xfrm>
            <a:off x="8678698" y="3524736"/>
            <a:ext cx="3268662"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Extensión de la red = 0,25 USD/kWh</a:t>
            </a:r>
            <a:endParaRPr lang="fr-FR" sz="1600" b="0" strike="noStrike" spc="-1" dirty="0">
              <a:latin typeface="Arial"/>
            </a:endParaRPr>
          </a:p>
          <a:p>
            <a:pPr>
              <a:lnSpc>
                <a:spcPct val="100000"/>
              </a:lnSpc>
            </a:pPr>
            <a:r>
              <a:rPr lang="sv-SE" sz="1600" b="0" strike="noStrike" spc="-1" dirty="0">
                <a:solidFill>
                  <a:srgbClr val="000000"/>
                </a:solidFill>
                <a:latin typeface="Arial"/>
                <a:ea typeface="Arial"/>
              </a:rPr>
              <a:t>	Demasiado caro</a:t>
            </a:r>
            <a:endParaRPr lang="fr-FR" sz="1600" b="0" strike="noStrike" spc="-1" dirty="0">
              <a:latin typeface="Arial"/>
            </a:endParaRPr>
          </a:p>
        </p:txBody>
      </p:sp>
      <p:sp>
        <p:nvSpPr>
          <p:cNvPr id="236" name="CustomShape 13"/>
          <p:cNvSpPr/>
          <p:nvPr/>
        </p:nvSpPr>
        <p:spPr>
          <a:xfrm>
            <a:off x="2081520" y="216360"/>
            <a:ext cx="9680400" cy="962280"/>
          </a:xfrm>
          <a:prstGeom prst="rect">
            <a:avLst/>
          </a:prstGeom>
          <a:noFill/>
          <a:ln w="0">
            <a:noFill/>
          </a:ln>
        </p:spPr>
        <p:style>
          <a:lnRef idx="0">
            <a:scrgbClr r="0" g="0" b="0"/>
          </a:lnRef>
          <a:fillRef idx="0">
            <a:scrgbClr r="0" g="0" b="0"/>
          </a:fillRef>
          <a:effectRef idx="0">
            <a:scrgbClr r="0" g="0" b="0"/>
          </a:effectRef>
          <a:fontRef idx="minor"/>
        </p:style>
      </p:sp>
      <p:sp>
        <p:nvSpPr>
          <p:cNvPr id="237" name="CustomShape 14"/>
          <p:cNvSpPr/>
          <p:nvPr/>
        </p:nvSpPr>
        <p:spPr>
          <a:xfrm>
            <a:off x="990600" y="3624840"/>
            <a:ext cx="1585920" cy="9541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1870" b="0" strike="noStrike" spc="-1" dirty="0">
                <a:solidFill>
                  <a:srgbClr val="000000"/>
                </a:solidFill>
                <a:latin typeface="Arial"/>
                <a:ea typeface="Arial"/>
              </a:rPr>
              <a:t>Existente/</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Planificado </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red</a:t>
            </a:r>
            <a:endParaRPr lang="fr-FR" sz="1870" b="0" strike="noStrike" spc="-1" dirty="0">
              <a:latin typeface="Arial"/>
            </a:endParaRPr>
          </a:p>
        </p:txBody>
      </p:sp>
      <p:sp>
        <p:nvSpPr>
          <p:cNvPr id="239" name="CustomShape 16"/>
          <p:cNvSpPr/>
          <p:nvPr/>
        </p:nvSpPr>
        <p:spPr>
          <a:xfrm>
            <a:off x="8785328" y="1457460"/>
            <a:ext cx="3088080" cy="136116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Ubicación B</a:t>
            </a:r>
            <a:br>
              <a:rPr dirty="0"/>
            </a:br>
            <a:r>
              <a:rPr lang="sv-SE" sz="1870" spc="-1" dirty="0">
                <a:solidFill>
                  <a:srgbClr val="FFFFFF"/>
                </a:solidFill>
                <a:latin typeface="Arial"/>
                <a:ea typeface="Arial"/>
              </a:rPr>
              <a:t>Red </a:t>
            </a:r>
            <a:r>
              <a:rPr lang="en-GB" sz="1870" b="0" strike="noStrike" spc="-1" dirty="0">
                <a:solidFill>
                  <a:srgbClr val="FFFFFF"/>
                </a:solidFill>
                <a:latin typeface="Arial"/>
                <a:ea typeface="Arial"/>
              </a:rPr>
              <a:t>= 0,20 USD/kWh</a:t>
            </a:r>
            <a:endParaRPr lang="fr-FR" sz="1870" b="0" strike="noStrike" spc="-1" dirty="0">
              <a:latin typeface="Arial"/>
            </a:endParaRPr>
          </a:p>
        </p:txBody>
      </p:sp>
      <p:sp>
        <p:nvSpPr>
          <p:cNvPr id="19" name="Google Shape;346;p20"/>
          <p:cNvSpPr txBox="1"/>
          <p:nvPr/>
        </p:nvSpPr>
        <p:spPr>
          <a:xfrm>
            <a:off x="1275868" y="179729"/>
            <a:ext cx="10762128"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endParaRPr sz="2700" dirty="0">
              <a:solidFill>
                <a:schemeClr val="dk1"/>
              </a:solidFill>
              <a:latin typeface="Calibri"/>
              <a:ea typeface="Calibri"/>
              <a:cs typeface="Calibri"/>
              <a:sym typeface="Calibri"/>
            </a:endParaRPr>
          </a:p>
        </p:txBody>
      </p:sp>
      <p:sp>
        <p:nvSpPr>
          <p:cNvPr id="21" name="Title 1"/>
          <p:cNvSpPr txBox="1">
            <a:spLocks/>
          </p:cNvSpPr>
          <p:nvPr/>
        </p:nvSpPr>
        <p:spPr>
          <a:xfrm>
            <a:off x="684923" y="1434270"/>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El algoritmo de extensión de la red</a:t>
            </a:r>
          </a:p>
        </p:txBody>
      </p:sp>
      <p:sp>
        <p:nvSpPr>
          <p:cNvPr id="22" name="Title 1"/>
          <p:cNvSpPr txBox="1">
            <a:spLocks/>
          </p:cNvSpPr>
          <p:nvPr/>
        </p:nvSpPr>
        <p:spPr>
          <a:xfrm>
            <a:off x="774278" y="206800"/>
            <a:ext cx="778256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Cálculos y resúmenes de OnSSET</a:t>
            </a:r>
            <a:endParaRPr lang="en-GB" dirty="0"/>
          </a:p>
        </p:txBody>
      </p:sp>
      <p:sp>
        <p:nvSpPr>
          <p:cNvPr id="20" name="Rectangle 19"/>
          <p:cNvSpPr/>
          <p:nvPr/>
        </p:nvSpPr>
        <p:spPr>
          <a:xfrm>
            <a:off x="909611" y="6084399"/>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23" name="Line 5"/>
          <p:cNvSpPr/>
          <p:nvPr/>
        </p:nvSpPr>
        <p:spPr>
          <a:xfrm>
            <a:off x="2510759" y="3978840"/>
            <a:ext cx="6896288" cy="1261356"/>
          </a:xfrm>
          <a:prstGeom prst="line">
            <a:avLst/>
          </a:prstGeom>
          <a:ln>
            <a:round/>
          </a:ln>
        </p:spPr>
        <p:style>
          <a:lnRef idx="3">
            <a:schemeClr val="accent2"/>
          </a:lnRef>
          <a:fillRef idx="0">
            <a:schemeClr val="accent2"/>
          </a:fillRef>
          <a:effectRef idx="2">
            <a:schemeClr val="accent2"/>
          </a:effectRef>
          <a:fontRef idx="minor"/>
        </p:style>
      </p:sp>
      <p:sp>
        <p:nvSpPr>
          <p:cNvPr id="24" name="CustomShape 10"/>
          <p:cNvSpPr/>
          <p:nvPr/>
        </p:nvSpPr>
        <p:spPr>
          <a:xfrm>
            <a:off x="3589345" y="4920634"/>
            <a:ext cx="3807069"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Extensión de la red = 0,45 USD/kWh</a:t>
            </a:r>
          </a:p>
          <a:p>
            <a:r>
              <a:rPr lang="sv-SE" sz="1600" spc="-1" dirty="0">
                <a:solidFill>
                  <a:srgbClr val="000000"/>
                </a:solidFill>
                <a:latin typeface="Arial"/>
                <a:ea typeface="Arial"/>
              </a:rPr>
              <a:t>Demasiado caro</a:t>
            </a:r>
            <a:endParaRPr lang="fr-FR" sz="1600" spc="-1" dirty="0">
              <a:latin typeface="Arial"/>
            </a:endParaRPr>
          </a:p>
          <a:p>
            <a:pPr>
              <a:lnSpc>
                <a:spcPct val="100000"/>
              </a:lnSpc>
            </a:pPr>
            <a:endParaRPr lang="fr-FR" sz="1600" b="0" strike="noStrike" spc="-1" dirty="0">
              <a:latin typeface="Arial"/>
            </a:endParaRPr>
          </a:p>
        </p:txBody>
      </p:sp>
      <p:sp>
        <p:nvSpPr>
          <p:cNvPr id="25" name="TextBox 2"/>
          <p:cNvSpPr txBox="1"/>
          <p:nvPr/>
        </p:nvSpPr>
        <p:spPr>
          <a:xfrm>
            <a:off x="3560146" y="6007719"/>
            <a:ext cx="439978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Fuente de la imagen: </a:t>
            </a:r>
            <a:r>
              <a:rPr lang="en-GB" sz="1000" dirty="0"/>
              <a:t>Khavari et al. 2021, </a:t>
            </a:r>
            <a:r>
              <a:rPr lang="en-GB" sz="1000" dirty="0">
                <a:hlinkClick r:id="rId5"/>
              </a:rPr>
              <a:t>imagen</a:t>
            </a:r>
            <a:r>
              <a:rPr lang="en-GB" sz="1000" dirty="0"/>
              <a:t>, con licencia </a:t>
            </a:r>
            <a:r>
              <a:rPr lang="en-GB" sz="1000" dirty="0">
                <a:hlinkClick r:id="rId6"/>
              </a:rPr>
              <a:t>CC-BY 4.0</a:t>
            </a:r>
            <a:endParaRPr lang="en-GB" sz="1000" dirty="0"/>
          </a:p>
        </p:txBody>
      </p:sp>
      <p:sp>
        <p:nvSpPr>
          <p:cNvPr id="26" name="Oval 25">
            <a:extLst>
              <a:ext uri="{FF2B5EF4-FFF2-40B4-BE49-F238E27FC236}">
                <a16:creationId xmlns:a16="http://schemas.microsoft.com/office/drawing/2014/main" id="{040A85D1-C214-8342-BF2F-68649A4752A8}"/>
              </a:ext>
            </a:extLst>
          </p:cNvPr>
          <p:cNvSpPr/>
          <p:nvPr/>
        </p:nvSpPr>
        <p:spPr>
          <a:xfrm>
            <a:off x="10304414" y="20623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5.mp3" descr="Track1_Lecture5_Slide25.mp3">
            <a:hlinkClick r:id="" action="ppaction://media"/>
            <a:extLst>
              <a:ext uri="{FF2B5EF4-FFF2-40B4-BE49-F238E27FC236}">
                <a16:creationId xmlns:a16="http://schemas.microsoft.com/office/drawing/2014/main" id="{9A1601F6-968D-D747-9145-92262044F5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29368" y="251986"/>
            <a:ext cx="812800" cy="812800"/>
          </a:xfrm>
          <a:prstGeom prst="rect">
            <a:avLst/>
          </a:prstGeom>
        </p:spPr>
      </p:pic>
      <p:sp>
        <p:nvSpPr>
          <p:cNvPr id="238" name="CustomShape 15"/>
          <p:cNvSpPr/>
          <p:nvPr/>
        </p:nvSpPr>
        <p:spPr>
          <a:xfrm>
            <a:off x="9130489" y="4486217"/>
            <a:ext cx="2737080" cy="126396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Ubicación C</a:t>
            </a:r>
            <a:br>
              <a:rPr dirty="0"/>
            </a:br>
            <a:r>
              <a:rPr lang="sv-SE" sz="1870" b="0" strike="noStrike" spc="-1" dirty="0">
                <a:solidFill>
                  <a:srgbClr val="FFFFFF"/>
                </a:solidFill>
                <a:latin typeface="Arial"/>
                <a:ea typeface="Arial"/>
              </a:rPr>
              <a:t>Fuera de la red </a:t>
            </a:r>
            <a:r>
              <a:rPr lang="en-GB" sz="1870" b="0" strike="noStrike" spc="-1" dirty="0">
                <a:solidFill>
                  <a:srgbClr val="FFFFFF"/>
                </a:solidFill>
                <a:latin typeface="Arial"/>
                <a:ea typeface="Arial"/>
              </a:rPr>
              <a:t>= 0,20 USD/kWh</a:t>
            </a:r>
            <a:endParaRPr lang="fr-FR" sz="1870" b="0" strike="noStrike" spc="-1" dirty="0">
              <a:latin typeface="Arial"/>
            </a:endParaRPr>
          </a:p>
        </p:txBody>
      </p:sp>
    </p:spTree>
    <p:extLst>
      <p:ext uri="{BB962C8B-B14F-4D97-AF65-F5344CB8AC3E}">
        <p14:creationId xmlns:p14="http://schemas.microsoft.com/office/powerpoint/2010/main" val="8065126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5.4 Referencias</a:t>
            </a:r>
          </a:p>
        </p:txBody>
      </p:sp>
      <p:sp>
        <p:nvSpPr>
          <p:cNvPr id="4" name="Rectangle 3"/>
          <p:cNvSpPr/>
          <p:nvPr/>
        </p:nvSpPr>
        <p:spPr>
          <a:xfrm>
            <a:off x="887215" y="1508547"/>
            <a:ext cx="4152863" cy="203132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ction="ppaction://hlinkfile"/>
              </a:rPr>
              <a:t>https://onsset.github.io/teaching_kit/courses/module_2/Lecture%203/ </a:t>
            </a:r>
            <a:r>
              <a:rPr lang="sv-SE" dirty="0">
                <a:latin typeface="Open Sans" panose="020B0606030504020204" pitchFamily="34" charset="0"/>
                <a:ea typeface="Open Sans" panose="020B0606030504020204" pitchFamily="34" charset="0"/>
                <a:cs typeface="Open Sans" panose="020B0606030504020204" pitchFamily="34" charset="0"/>
              </a:rPr>
              <a:t>(consultado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6981457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366BD7F4-47B4-A04A-9B0E-6BCC4E5AB0F4}"/>
              </a:ext>
            </a:extLst>
          </p:cNvPr>
          <p:cNvSpPr txBox="1">
            <a:spLocks/>
          </p:cNvSpPr>
          <p:nvPr/>
        </p:nvSpPr>
        <p:spPr>
          <a:xfrm>
            <a:off x="718081" y="2211605"/>
            <a:ext cx="5924766"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Gracias por su atención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por su atención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¡en esta conferencia!</a:t>
            </a:r>
          </a:p>
        </p:txBody>
      </p:sp>
    </p:spTree>
    <p:extLst>
      <p:ext uri="{BB962C8B-B14F-4D97-AF65-F5344CB8AC3E}">
        <p14:creationId xmlns:p14="http://schemas.microsoft.com/office/powerpoint/2010/main" val="2654847656"/>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EEE64E03-3C0C-154A-B336-BD3BBC647CF6}"/>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55D6CFC-018C-F748-B676-7218C1959DB7}"/>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
        <p:nvSpPr>
          <p:cNvPr id="13" name="TextBox 12">
            <a:extLst>
              <a:ext uri="{FF2B5EF4-FFF2-40B4-BE49-F238E27FC236}">
                <a16:creationId xmlns:a16="http://schemas.microsoft.com/office/drawing/2014/main" id="{73C04D6A-DDEF-884C-9F2B-4A2CC4856657}"/>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Conferencia 5: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Plataforma de Electrificación Global. Versión 1.0. [en línea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presentación]. Crecimiento compatible con el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Asistencia para la Gestión del Sector Energético y Grupo del Banco Mundial</a:t>
            </a:r>
            <a:endParaRPr lang="en-US" sz="800" dirty="0">
              <a:solidFill>
                <a:schemeClr val="bg1"/>
              </a:solidFill>
              <a:latin typeface="Open Sans"/>
              <a:ea typeface="+mn-lt"/>
              <a:cs typeface="+mn-lt"/>
            </a:endParaRPr>
          </a:p>
        </p:txBody>
      </p:sp>
      <p:grpSp>
        <p:nvGrpSpPr>
          <p:cNvPr id="7" name="Group 6">
            <a:extLst>
              <a:ext uri="{FF2B5EF4-FFF2-40B4-BE49-F238E27FC236}">
                <a16:creationId xmlns:a16="http://schemas.microsoft.com/office/drawing/2014/main" id="{3D1236E8-3760-364E-9224-DB6F77B738FE}"/>
              </a:ext>
            </a:extLst>
          </p:cNvPr>
          <p:cNvGrpSpPr/>
          <p:nvPr/>
        </p:nvGrpSpPr>
        <p:grpSpPr>
          <a:xfrm>
            <a:off x="3339465" y="4126495"/>
            <a:ext cx="1877504" cy="558800"/>
            <a:chOff x="929196" y="5461000"/>
            <a:chExt cx="1877504" cy="558800"/>
          </a:xfrm>
        </p:grpSpPr>
        <p:sp>
          <p:nvSpPr>
            <p:cNvPr id="8" name="Rounded Rectangle 7">
              <a:hlinkClick r:id="rId4"/>
              <a:extLst>
                <a:ext uri="{FF2B5EF4-FFF2-40B4-BE49-F238E27FC236}">
                  <a16:creationId xmlns:a16="http://schemas.microsoft.com/office/drawing/2014/main" id="{A5CDE98A-B42F-4A4F-B968-2198A33849E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BE7795E-BF12-E049-BC19-8BA97762C14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5"/>
              <a:extLst>
                <a:ext uri="{FF2B5EF4-FFF2-40B4-BE49-F238E27FC236}">
                  <a16:creationId xmlns:a16="http://schemas.microsoft.com/office/drawing/2014/main" id="{B670BBAC-8AB7-6449-84AF-BC9DED6D92A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0523711"/>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 name="Title 1"/>
          <p:cNvSpPr>
            <a:spLocks noGrp="1"/>
          </p:cNvSpPr>
          <p:nvPr>
            <p:ph type="title"/>
          </p:nvPr>
        </p:nvSpPr>
        <p:spPr>
          <a:xfrm>
            <a:off x="838199" y="365125"/>
            <a:ext cx="7472083" cy="1325563"/>
          </a:xfrm>
        </p:spPr>
        <p:txBody>
          <a:bodyPr/>
          <a:lstStyle/>
          <a:p>
            <a:r>
              <a:rPr lang="en-US" dirty="0"/>
              <a:t>5.1 La metodología de las siete etapas</a:t>
            </a:r>
            <a:endParaRPr lang="en-GB" dirty="0"/>
          </a:p>
        </p:txBody>
      </p:sp>
      <p:sp>
        <p:nvSpPr>
          <p:cNvPr id="166" name="Google Shape;166;p9"/>
          <p:cNvSpPr/>
          <p:nvPr/>
        </p:nvSpPr>
        <p:spPr>
          <a:xfrm>
            <a:off x="1243761" y="731876"/>
            <a:ext cx="9070647" cy="846345"/>
          </a:xfrm>
          <a:prstGeom prst="rect">
            <a:avLst/>
          </a:prstGeom>
          <a:no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en-US" sz="4400" dirty="0">
                <a:solidFill>
                  <a:schemeClr val="dk1"/>
                </a:solidFill>
                <a:latin typeface="Calibri"/>
                <a:ea typeface="Calibri"/>
                <a:cs typeface="Calibri"/>
                <a:sym typeface="Calibri"/>
              </a:rPr>
              <a:t> </a:t>
            </a:r>
            <a:endParaRPr sz="4400" dirty="0">
              <a:solidFill>
                <a:schemeClr val="dk1"/>
              </a:solidFill>
              <a:latin typeface="Calibri"/>
              <a:ea typeface="Calibri"/>
              <a:cs typeface="Calibri"/>
              <a:sym typeface="Calibri"/>
            </a:endParaRPr>
          </a:p>
        </p:txBody>
      </p:sp>
      <p:pic>
        <p:nvPicPr>
          <p:cNvPr id="4" name="Google Shape;173;p10"/>
          <p:cNvPicPr preferRelativeResize="0"/>
          <p:nvPr/>
        </p:nvPicPr>
        <p:blipFill rotWithShape="1">
          <a:blip r:embed="rId5">
            <a:alphaModFix/>
          </a:blip>
          <a:srcRect/>
          <a:stretch/>
        </p:blipFill>
        <p:spPr>
          <a:xfrm>
            <a:off x="1399720" y="2056239"/>
            <a:ext cx="7681650" cy="4305516"/>
          </a:xfrm>
          <a:prstGeom prst="rect">
            <a:avLst/>
          </a:prstGeom>
          <a:noFill/>
          <a:ln>
            <a:noFill/>
          </a:ln>
        </p:spPr>
      </p:pic>
      <p:sp>
        <p:nvSpPr>
          <p:cNvPr id="5" name="Rectangle 4"/>
          <p:cNvSpPr/>
          <p:nvPr/>
        </p:nvSpPr>
        <p:spPr>
          <a:xfrm>
            <a:off x="838200" y="1606033"/>
            <a:ext cx="8613731" cy="451406"/>
          </a:xfrm>
          <a:prstGeom prst="rect">
            <a:avLst/>
          </a:prstGeom>
        </p:spPr>
        <p:txBody>
          <a:bodyPr wrap="square">
            <a:spAutoFit/>
          </a:bodyPr>
          <a:lstStyle/>
          <a:p>
            <a:pPr lvl="0">
              <a:lnSpc>
                <a:spcPct val="130000"/>
              </a:lnSpc>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La metodología de los "siete pasos" para crear un escenario con OnSSET</a:t>
            </a:r>
            <a:endPar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Rectangle 7"/>
          <p:cNvSpPr/>
          <p:nvPr/>
        </p:nvSpPr>
        <p:spPr>
          <a:xfrm>
            <a:off x="1399720" y="6126124"/>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9" name="Rectangle 8"/>
          <p:cNvSpPr/>
          <p:nvPr/>
        </p:nvSpPr>
        <p:spPr>
          <a:xfrm>
            <a:off x="7591285" y="6124933"/>
            <a:ext cx="3469219" cy="246221"/>
          </a:xfrm>
          <a:prstGeom prst="rect">
            <a:avLst/>
          </a:prstGeom>
        </p:spPr>
        <p:txBody>
          <a:bodyPr wrap="none" lIns="91440" tIns="45720" rIns="91440" bIns="45720" anchor="t">
            <a:spAutoFit/>
          </a:bodyPr>
          <a:lstStyle/>
          <a:p>
            <a:r>
              <a:rPr lang="en-GB" sz="1000" b="1" dirty="0">
                <a:latin typeface="Open Sans"/>
              </a:rPr>
              <a:t>Fuente de la imagen</a:t>
            </a:r>
            <a:r>
              <a:rPr lang="en-GB" sz="1000" dirty="0">
                <a:latin typeface="Open Sans"/>
              </a:rPr>
              <a:t>: Mentis et al. 2017, </a:t>
            </a:r>
            <a:r>
              <a:rPr lang="en-GB" sz="1000" dirty="0">
                <a:latin typeface="Open Sans"/>
                <a:hlinkClick r:id="rId6"/>
              </a:rPr>
              <a:t>imagen con </a:t>
            </a:r>
            <a:r>
              <a:rPr lang="en-GB" sz="1000" dirty="0">
                <a:latin typeface="Open Sans"/>
              </a:rPr>
              <a:t>licencia </a:t>
            </a:r>
            <a:r>
              <a:rPr lang="en-GB" sz="1000" dirty="0">
                <a:latin typeface="Open Sans"/>
                <a:hlinkClick r:id="rId7"/>
              </a:rPr>
              <a:t>CC-BY 3.0</a:t>
            </a:r>
            <a:endParaRPr lang="en-GB" sz="1000" dirty="0">
              <a:latin typeface="Open Sans"/>
            </a:endParaRPr>
          </a:p>
        </p:txBody>
      </p:sp>
      <p:sp>
        <p:nvSpPr>
          <p:cNvPr id="10" name="Oval 9">
            <a:extLst>
              <a:ext uri="{FF2B5EF4-FFF2-40B4-BE49-F238E27FC236}">
                <a16:creationId xmlns:a16="http://schemas.microsoft.com/office/drawing/2014/main" id="{E78866BB-5BBF-CB40-B259-CDFBCE8DC1D4}"/>
              </a:ext>
            </a:extLst>
          </p:cNvPr>
          <p:cNvSpPr/>
          <p:nvPr/>
        </p:nvSpPr>
        <p:spPr>
          <a:xfrm>
            <a:off x="9836643" y="4154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3.mp3" descr="Track1_Lecture5_Slide3.mp3">
            <a:hlinkClick r:id="" action="ppaction://media"/>
            <a:extLst>
              <a:ext uri="{FF2B5EF4-FFF2-40B4-BE49-F238E27FC236}">
                <a16:creationId xmlns:a16="http://schemas.microsoft.com/office/drawing/2014/main" id="{191C8E22-29B7-C644-9DE8-560C485CED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8008" y="486846"/>
            <a:ext cx="812800" cy="812800"/>
          </a:xfrm>
          <a:prstGeom prst="rect">
            <a:avLst/>
          </a:prstGeom>
        </p:spPr>
      </p:pic>
    </p:spTree>
    <p:extLst>
      <p:ext uri="{BB962C8B-B14F-4D97-AF65-F5344CB8AC3E}">
        <p14:creationId xmlns:p14="http://schemas.microsoft.com/office/powerpoint/2010/main" val="22010303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aphicFrame>
        <p:nvGraphicFramePr>
          <p:cNvPr id="234" name="Google Shape;234;p13"/>
          <p:cNvGraphicFramePr/>
          <p:nvPr>
            <p:extLst>
              <p:ext uri="{D42A27DB-BD31-4B8C-83A1-F6EECF244321}">
                <p14:modId xmlns:p14="http://schemas.microsoft.com/office/powerpoint/2010/main" val="3388179609"/>
              </p:ext>
            </p:extLst>
          </p:nvPr>
        </p:nvGraphicFramePr>
        <p:xfrm>
          <a:off x="627557" y="1118917"/>
          <a:ext cx="5064722" cy="4501500"/>
        </p:xfrm>
        <a:graphic>
          <a:graphicData uri="http://schemas.openxmlformats.org/drawingml/2006/table">
            <a:tbl>
              <a:tblPr>
                <a:noFill/>
              </a:tblPr>
              <a:tblGrid>
                <a:gridCol w="447986">
                  <a:extLst>
                    <a:ext uri="{9D8B030D-6E8A-4147-A177-3AD203B41FA5}">
                      <a16:colId xmlns:a16="http://schemas.microsoft.com/office/drawing/2014/main" val="20000"/>
                    </a:ext>
                  </a:extLst>
                </a:gridCol>
                <a:gridCol w="2727917">
                  <a:extLst>
                    <a:ext uri="{9D8B030D-6E8A-4147-A177-3AD203B41FA5}">
                      <a16:colId xmlns:a16="http://schemas.microsoft.com/office/drawing/2014/main" val="20001"/>
                    </a:ext>
                  </a:extLst>
                </a:gridCol>
                <a:gridCol w="1888819">
                  <a:extLst>
                    <a:ext uri="{9D8B030D-6E8A-4147-A177-3AD203B41FA5}">
                      <a16:colId xmlns:a16="http://schemas.microsoft.com/office/drawing/2014/main" val="20002"/>
                    </a:ext>
                  </a:extLst>
                </a:gridCol>
              </a:tblGrid>
              <a:tr h="246767">
                <a:tc>
                  <a:txBody>
                    <a:bodyPr/>
                    <a:lstStyle/>
                    <a:p>
                      <a:pPr marL="0" marR="0" lvl="0" indent="0" algn="ctr" rtl="0">
                        <a:spcBef>
                          <a:spcPts val="0"/>
                        </a:spcBef>
                        <a:spcAft>
                          <a:spcPts val="0"/>
                        </a:spcAft>
                        <a:buNone/>
                      </a:pPr>
                      <a:r>
                        <a:rPr lang="en-US" sz="2000" b="1" u="none" strike="noStrike" cap="none" dirty="0"/>
                        <a:t>#</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Conjunto de datos</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Tipo</a:t>
                      </a:r>
                      <a:endParaRPr sz="2000" b="1"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0"/>
                  </a:ext>
                </a:extLst>
              </a:tr>
              <a:tr h="438457">
                <a:tc>
                  <a:txBody>
                    <a:bodyPr/>
                    <a:lstStyle/>
                    <a:p>
                      <a:pPr marL="0" marR="0" lvl="0" indent="0" algn="ctr" rtl="0">
                        <a:spcBef>
                          <a:spcPts val="0"/>
                        </a:spcBef>
                        <a:spcAft>
                          <a:spcPts val="0"/>
                        </a:spcAft>
                        <a:buNone/>
                      </a:pPr>
                      <a:r>
                        <a:rPr lang="en-US" sz="1600" u="none" strike="noStrike" cap="none" dirty="0"/>
                        <a:t>1</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Densidad y distribución de la población</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Raster</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1"/>
                  </a:ext>
                </a:extLst>
              </a:tr>
              <a:tr h="222806">
                <a:tc>
                  <a:txBody>
                    <a:bodyPr/>
                    <a:lstStyle/>
                    <a:p>
                      <a:pPr marL="0" marR="0" lvl="0" indent="0" algn="ctr" rtl="0">
                        <a:spcBef>
                          <a:spcPts val="0"/>
                        </a:spcBef>
                        <a:spcAft>
                          <a:spcPts val="0"/>
                        </a:spcAft>
                        <a:buNone/>
                      </a:pPr>
                      <a:r>
                        <a:rPr lang="en-US" sz="1600" u="none" strike="noStrike" cap="none" dirty="0"/>
                        <a:t>2</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Límites administrativos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Raster </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2"/>
                  </a:ext>
                </a:extLst>
              </a:tr>
              <a:tr h="438457">
                <a:tc>
                  <a:txBody>
                    <a:bodyPr/>
                    <a:lstStyle/>
                    <a:p>
                      <a:pPr marL="0" marR="0" lvl="0" indent="0" algn="ctr" rtl="0">
                        <a:spcBef>
                          <a:spcPts val="0"/>
                        </a:spcBef>
                        <a:spcAft>
                          <a:spcPts val="0"/>
                        </a:spcAft>
                        <a:buNone/>
                      </a:pPr>
                      <a:r>
                        <a:rPr lang="en-US" sz="1600" u="none" strike="noStrike" cap="none" dirty="0"/>
                        <a:t>3</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Red existente</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Archivo shapefile de líneas</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3"/>
                  </a:ext>
                </a:extLst>
              </a:tr>
              <a:tr h="438457">
                <a:tc>
                  <a:txBody>
                    <a:bodyPr/>
                    <a:lstStyle/>
                    <a:p>
                      <a:pPr marL="0" marR="0" lvl="0" indent="0" algn="ctr" rtl="0">
                        <a:spcBef>
                          <a:spcPts val="0"/>
                        </a:spcBef>
                        <a:spcAft>
                          <a:spcPts val="0"/>
                        </a:spcAft>
                        <a:buNone/>
                      </a:pPr>
                      <a:r>
                        <a:rPr lang="en-US" sz="1600" u="none" strike="noStrike" cap="none" dirty="0"/>
                        <a:t>4</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Subestaciones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Archivo shapefile de puntos</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4"/>
                  </a:ext>
                </a:extLst>
              </a:tr>
              <a:tr h="438457">
                <a:tc>
                  <a:txBody>
                    <a:bodyPr/>
                    <a:lstStyle/>
                    <a:p>
                      <a:pPr marL="0" marR="0" lvl="0" indent="0" algn="ctr" rtl="0">
                        <a:spcBef>
                          <a:spcPts val="0"/>
                        </a:spcBef>
                        <a:spcAft>
                          <a:spcPts val="0"/>
                        </a:spcAft>
                        <a:buNone/>
                      </a:pPr>
                      <a:r>
                        <a:rPr lang="en-US" sz="1600" u="none" strike="noStrike" cap="none" dirty="0"/>
                        <a:t>5</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Centrales eléctricas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Archivo shapefile de puntos</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5"/>
                  </a:ext>
                </a:extLst>
              </a:tr>
              <a:tr h="438457">
                <a:tc>
                  <a:txBody>
                    <a:bodyPr/>
                    <a:lstStyle/>
                    <a:p>
                      <a:pPr marL="0" marR="0" lvl="0" indent="0" algn="ctr" rtl="0">
                        <a:spcBef>
                          <a:spcPts val="0"/>
                        </a:spcBef>
                        <a:spcAft>
                          <a:spcPts val="0"/>
                        </a:spcAft>
                        <a:buNone/>
                      </a:pPr>
                      <a:r>
                        <a:rPr lang="en-US" sz="1600" u="none" strike="noStrike" cap="none" dirty="0"/>
                        <a:t>6</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Minas y canteras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Archivo shapefile de puntos</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6"/>
                  </a:ext>
                </a:extLst>
              </a:tr>
              <a:tr h="438457">
                <a:tc>
                  <a:txBody>
                    <a:bodyPr/>
                    <a:lstStyle/>
                    <a:p>
                      <a:pPr marL="0" marR="0" lvl="0" indent="0" algn="ctr" rtl="0">
                        <a:spcBef>
                          <a:spcPts val="0"/>
                        </a:spcBef>
                        <a:spcAft>
                          <a:spcPts val="0"/>
                        </a:spcAft>
                        <a:buNone/>
                      </a:pPr>
                      <a:r>
                        <a:rPr lang="en-US" sz="1600" u="none" strike="noStrike" cap="none" dirty="0"/>
                        <a:t>7</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Carreteras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Archivo shapefile de líneas</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7"/>
                  </a:ext>
                </a:extLst>
              </a:tr>
              <a:tr h="438457">
                <a:tc>
                  <a:txBody>
                    <a:bodyPr/>
                    <a:lstStyle/>
                    <a:p>
                      <a:pPr marL="0" marR="0" lvl="0" indent="0" algn="ctr" rtl="0">
                        <a:spcBef>
                          <a:spcPts val="0"/>
                        </a:spcBef>
                        <a:spcAft>
                          <a:spcPts val="0"/>
                        </a:spcAft>
                        <a:buNone/>
                      </a:pPr>
                      <a:r>
                        <a:rPr lang="en-US" sz="1600" u="none" strike="noStrike" cap="none" dirty="0"/>
                        <a:t>8</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Red planificada </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Archivo shapefile de líneas</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a:xfrm>
            <a:off x="347436" y="-481963"/>
            <a:ext cx="10314601" cy="1325563"/>
          </a:xfrm>
        </p:spPr>
        <p:txBody>
          <a:bodyPr/>
          <a:lstStyle/>
          <a:p>
            <a:r>
              <a:rPr lang="en-US" dirty="0"/>
              <a:t>5.1 La metodología de las siete etapas</a:t>
            </a:r>
            <a:endParaRPr lang="en-GB" dirty="0"/>
          </a:p>
        </p:txBody>
      </p:sp>
      <p:graphicFrame>
        <p:nvGraphicFramePr>
          <p:cNvPr id="237" name="Google Shape;237;p13"/>
          <p:cNvGraphicFramePr/>
          <p:nvPr>
            <p:extLst>
              <p:ext uri="{D42A27DB-BD31-4B8C-83A1-F6EECF244321}">
                <p14:modId xmlns:p14="http://schemas.microsoft.com/office/powerpoint/2010/main" val="1915511678"/>
              </p:ext>
            </p:extLst>
          </p:nvPr>
        </p:nvGraphicFramePr>
        <p:xfrm>
          <a:off x="5861131" y="1489708"/>
          <a:ext cx="5272875" cy="3538775"/>
        </p:xfrm>
        <a:graphic>
          <a:graphicData uri="http://schemas.openxmlformats.org/drawingml/2006/table">
            <a:tbl>
              <a:tblPr>
                <a:noFill/>
              </a:tblPr>
              <a:tblGrid>
                <a:gridCol w="466400">
                  <a:extLst>
                    <a:ext uri="{9D8B030D-6E8A-4147-A177-3AD203B41FA5}">
                      <a16:colId xmlns:a16="http://schemas.microsoft.com/office/drawing/2014/main" val="20000"/>
                    </a:ext>
                  </a:extLst>
                </a:gridCol>
                <a:gridCol w="2840025">
                  <a:extLst>
                    <a:ext uri="{9D8B030D-6E8A-4147-A177-3AD203B41FA5}">
                      <a16:colId xmlns:a16="http://schemas.microsoft.com/office/drawing/2014/main" val="20001"/>
                    </a:ext>
                  </a:extLst>
                </a:gridCol>
                <a:gridCol w="1966450">
                  <a:extLst>
                    <a:ext uri="{9D8B030D-6E8A-4147-A177-3AD203B41FA5}">
                      <a16:colId xmlns:a16="http://schemas.microsoft.com/office/drawing/2014/main" val="20002"/>
                    </a:ext>
                  </a:extLst>
                </a:gridCol>
              </a:tblGrid>
              <a:tr h="462175">
                <a:tc>
                  <a:txBody>
                    <a:bodyPr/>
                    <a:lstStyle/>
                    <a:p>
                      <a:pPr marL="0" marR="0" lvl="0" indent="0" algn="ctr" rtl="0">
                        <a:spcBef>
                          <a:spcPts val="0"/>
                        </a:spcBef>
                        <a:spcAft>
                          <a:spcPts val="0"/>
                        </a:spcAft>
                        <a:buNone/>
                      </a:pPr>
                      <a:r>
                        <a:rPr lang="en-US" sz="1800" u="none" strike="noStrike" cap="none" dirty="0"/>
                        <a:t>9</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Luces nocturnas</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0"/>
                  </a:ext>
                </a:extLst>
              </a:tr>
              <a:tr h="406400">
                <a:tc>
                  <a:txBody>
                    <a:bodyPr/>
                    <a:lstStyle/>
                    <a:p>
                      <a:pPr marL="0" marR="0" lvl="0" indent="0" algn="ctr" rtl="0">
                        <a:spcBef>
                          <a:spcPts val="0"/>
                        </a:spcBef>
                        <a:spcAft>
                          <a:spcPts val="0"/>
                        </a:spcAft>
                        <a:buNone/>
                      </a:pPr>
                      <a:r>
                        <a:rPr lang="en-US" sz="1800" u="none" strike="noStrike" cap="none" dirty="0"/>
                        <a:t>10</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GHI</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1"/>
                  </a:ext>
                </a:extLst>
              </a:tr>
              <a:tr h="402575">
                <a:tc>
                  <a:txBody>
                    <a:bodyPr/>
                    <a:lstStyle/>
                    <a:p>
                      <a:pPr marL="0" marR="0" lvl="0" indent="0" algn="ctr" rtl="0">
                        <a:spcBef>
                          <a:spcPts val="0"/>
                        </a:spcBef>
                        <a:spcAft>
                          <a:spcPts val="0"/>
                        </a:spcAft>
                        <a:buNone/>
                      </a:pPr>
                      <a:r>
                        <a:rPr lang="en-US" sz="1800" u="none" strike="noStrike" cap="none" dirty="0"/>
                        <a:t>11</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Velocidad del viento</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2"/>
                  </a:ext>
                </a:extLst>
              </a:tr>
              <a:tr h="438650">
                <a:tc>
                  <a:txBody>
                    <a:bodyPr/>
                    <a:lstStyle/>
                    <a:p>
                      <a:pPr marL="0" marR="0" lvl="0" indent="0" algn="ctr" rtl="0">
                        <a:spcBef>
                          <a:spcPts val="0"/>
                        </a:spcBef>
                        <a:spcAft>
                          <a:spcPts val="0"/>
                        </a:spcAft>
                        <a:buNone/>
                      </a:pPr>
                      <a:r>
                        <a:rPr lang="en-US" sz="1800" u="none" strike="noStrike" cap="none" dirty="0"/>
                        <a:t>12</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Potencial hidroeléctrico</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Archivo shapefile de puntos</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3"/>
                  </a:ext>
                </a:extLst>
              </a:tr>
              <a:tr h="441475">
                <a:tc>
                  <a:txBody>
                    <a:bodyPr/>
                    <a:lstStyle/>
                    <a:p>
                      <a:pPr marL="0" marR="0" lvl="0" indent="0" algn="ctr" rtl="0">
                        <a:spcBef>
                          <a:spcPts val="0"/>
                        </a:spcBef>
                        <a:spcAft>
                          <a:spcPts val="0"/>
                        </a:spcAft>
                        <a:buNone/>
                      </a:pPr>
                      <a:r>
                        <a:rPr lang="en-US" sz="1800" u="none" strike="noStrike" cap="none" dirty="0"/>
                        <a:t>13</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Tiempo de viaje</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4"/>
                  </a:ext>
                </a:extLst>
              </a:tr>
              <a:tr h="428775">
                <a:tc>
                  <a:txBody>
                    <a:bodyPr/>
                    <a:lstStyle/>
                    <a:p>
                      <a:pPr marL="0" marR="0" lvl="0" indent="0" algn="ctr" rtl="0">
                        <a:spcBef>
                          <a:spcPts val="0"/>
                        </a:spcBef>
                        <a:spcAft>
                          <a:spcPts val="0"/>
                        </a:spcAft>
                        <a:buNone/>
                      </a:pPr>
                      <a:r>
                        <a:rPr lang="en-US" sz="1800" u="none" strike="noStrike" cap="none" dirty="0"/>
                        <a:t>14</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Mapa de elevación</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5"/>
                  </a:ext>
                </a:extLst>
              </a:tr>
              <a:tr h="363300">
                <a:tc>
                  <a:txBody>
                    <a:bodyPr/>
                    <a:lstStyle/>
                    <a:p>
                      <a:pPr marL="0" marR="0" lvl="0" indent="0" algn="ctr" rtl="0">
                        <a:spcBef>
                          <a:spcPts val="0"/>
                        </a:spcBef>
                        <a:spcAft>
                          <a:spcPts val="0"/>
                        </a:spcAft>
                        <a:buNone/>
                      </a:pPr>
                      <a:r>
                        <a:rPr lang="en-US" sz="1800" u="none" strike="noStrike" cap="none" dirty="0"/>
                        <a:t>15</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Pendiente</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6"/>
                  </a:ext>
                </a:extLst>
              </a:tr>
              <a:tr h="415375">
                <a:tc>
                  <a:txBody>
                    <a:bodyPr/>
                    <a:lstStyle/>
                    <a:p>
                      <a:pPr marL="0" marR="0" lvl="0" indent="0" algn="ctr" rtl="0">
                        <a:spcBef>
                          <a:spcPts val="0"/>
                        </a:spcBef>
                        <a:spcAft>
                          <a:spcPts val="0"/>
                        </a:spcAft>
                        <a:buNone/>
                      </a:pPr>
                      <a:r>
                        <a:rPr lang="en-US" sz="1800" u="none" strike="noStrike" cap="none" dirty="0"/>
                        <a:t>16</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Cubierta de la tierra</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7"/>
                  </a:ext>
                </a:extLst>
              </a:tr>
            </a:tbl>
          </a:graphicData>
        </a:graphic>
      </p:graphicFrame>
      <p:graphicFrame>
        <p:nvGraphicFramePr>
          <p:cNvPr id="238" name="Google Shape;238;p13"/>
          <p:cNvGraphicFramePr/>
          <p:nvPr>
            <p:extLst>
              <p:ext uri="{D42A27DB-BD31-4B8C-83A1-F6EECF244321}">
                <p14:modId xmlns:p14="http://schemas.microsoft.com/office/powerpoint/2010/main" val="4079243622"/>
              </p:ext>
            </p:extLst>
          </p:nvPr>
        </p:nvGraphicFramePr>
        <p:xfrm>
          <a:off x="5844421" y="1171147"/>
          <a:ext cx="5289575" cy="313900"/>
        </p:xfrm>
        <a:graphic>
          <a:graphicData uri="http://schemas.openxmlformats.org/drawingml/2006/table">
            <a:tbl>
              <a:tblPr>
                <a:noFill/>
              </a:tblPr>
              <a:tblGrid>
                <a:gridCol w="467875">
                  <a:extLst>
                    <a:ext uri="{9D8B030D-6E8A-4147-A177-3AD203B41FA5}">
                      <a16:colId xmlns:a16="http://schemas.microsoft.com/office/drawing/2014/main" val="20000"/>
                    </a:ext>
                  </a:extLst>
                </a:gridCol>
                <a:gridCol w="2849025">
                  <a:extLst>
                    <a:ext uri="{9D8B030D-6E8A-4147-A177-3AD203B41FA5}">
                      <a16:colId xmlns:a16="http://schemas.microsoft.com/office/drawing/2014/main" val="20001"/>
                    </a:ext>
                  </a:extLst>
                </a:gridCol>
                <a:gridCol w="1972675">
                  <a:extLst>
                    <a:ext uri="{9D8B030D-6E8A-4147-A177-3AD203B41FA5}">
                      <a16:colId xmlns:a16="http://schemas.microsoft.com/office/drawing/2014/main" val="20002"/>
                    </a:ext>
                  </a:extLst>
                </a:gridCol>
              </a:tblGrid>
              <a:tr h="238625">
                <a:tc>
                  <a:txBody>
                    <a:bodyPr/>
                    <a:lstStyle/>
                    <a:p>
                      <a:pPr marL="0" marR="0" lvl="0" indent="0" algn="ctr" rtl="0">
                        <a:spcBef>
                          <a:spcPts val="0"/>
                        </a:spcBef>
                        <a:spcAft>
                          <a:spcPts val="0"/>
                        </a:spcAft>
                        <a:buNone/>
                      </a:pPr>
                      <a:r>
                        <a:rPr lang="en-US" sz="2000" b="1" u="none" strike="noStrike" cap="none" dirty="0"/>
                        <a:t>#</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Conjunto de datos</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Tipo</a:t>
                      </a:r>
                      <a:endParaRPr sz="2000" b="1"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0"/>
                  </a:ext>
                </a:extLst>
              </a:tr>
            </a:tbl>
          </a:graphicData>
        </a:graphic>
      </p:graphicFrame>
      <p:sp>
        <p:nvSpPr>
          <p:cNvPr id="239" name="Google Shape;239;p13"/>
          <p:cNvSpPr txBox="1"/>
          <p:nvPr/>
        </p:nvSpPr>
        <p:spPr>
          <a:xfrm>
            <a:off x="-388757" y="5587256"/>
            <a:ext cx="12466356" cy="784520"/>
          </a:xfrm>
          <a:prstGeom prst="rect">
            <a:avLst/>
          </a:prstGeom>
          <a:noFill/>
          <a:ln>
            <a:noFill/>
          </a:ln>
        </p:spPr>
        <p:txBody>
          <a:bodyPr spcFirstLastPara="1" wrap="square" lIns="91375" tIns="45675" rIns="91375" bIns="45675"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1" dirty="0">
                <a:solidFill>
                  <a:schemeClr val="dk1"/>
                </a:solidFill>
                <a:latin typeface="Calibri"/>
                <a:ea typeface="Calibri"/>
                <a:cs typeface="Calibri"/>
                <a:sym typeface="Calibri"/>
              </a:rPr>
              <a:t>Los requisitos de datos del SIG pueden variar en función del objetivo del estudio de electrificación</a:t>
            </a:r>
            <a:endParaRPr sz="2400" b="1" dirty="0">
              <a:solidFill>
                <a:schemeClr val="dk1"/>
              </a:solidFill>
              <a:latin typeface="Calibri"/>
              <a:ea typeface="Calibri"/>
              <a:cs typeface="Calibri"/>
              <a:sym typeface="Calibri"/>
            </a:endParaRPr>
          </a:p>
        </p:txBody>
      </p:sp>
      <p:sp>
        <p:nvSpPr>
          <p:cNvPr id="11" name="Google Shape;181;p11"/>
          <p:cNvSpPr txBox="1"/>
          <p:nvPr/>
        </p:nvSpPr>
        <p:spPr>
          <a:xfrm>
            <a:off x="533428" y="715737"/>
            <a:ext cx="8786666"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Paso 1. Adquirir los datos SIG necesarios para el área de interés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p:cNvSpPr/>
          <p:nvPr/>
        </p:nvSpPr>
        <p:spPr>
          <a:xfrm>
            <a:off x="347436" y="6056079"/>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10" name="TextBox 2"/>
          <p:cNvSpPr txBox="1"/>
          <p:nvPr/>
        </p:nvSpPr>
        <p:spPr>
          <a:xfrm>
            <a:off x="6898341" y="5976473"/>
            <a:ext cx="4608565"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8216E531-F573-DD4A-8EFB-3A787E455B9F}"/>
              </a:ext>
            </a:extLst>
          </p:cNvPr>
          <p:cNvSpPr/>
          <p:nvPr/>
        </p:nvSpPr>
        <p:spPr>
          <a:xfrm>
            <a:off x="10540990" y="531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4.mp3" descr="Track1_Lecture5_Slide4.mp3">
            <a:hlinkClick r:id="" action="ppaction://media"/>
            <a:extLst>
              <a:ext uri="{FF2B5EF4-FFF2-40B4-BE49-F238E27FC236}">
                <a16:creationId xmlns:a16="http://schemas.microsoft.com/office/drawing/2014/main" id="{B3EF978E-9801-3F4D-9AD0-275BCBCAAC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0990" y="126872"/>
            <a:ext cx="812800" cy="812800"/>
          </a:xfrm>
          <a:prstGeom prst="rect">
            <a:avLst/>
          </a:prstGeom>
        </p:spPr>
      </p:pic>
    </p:spTree>
    <p:extLst>
      <p:ext uri="{BB962C8B-B14F-4D97-AF65-F5344CB8AC3E}">
        <p14:creationId xmlns:p14="http://schemas.microsoft.com/office/powerpoint/2010/main" val="12034134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838200" y="1606591"/>
            <a:ext cx="9610725" cy="4514850"/>
          </a:xfrm>
          <a:prstGeom prst="rect">
            <a:avLst/>
          </a:prstGeom>
        </p:spPr>
      </p:pic>
      <p:sp>
        <p:nvSpPr>
          <p:cNvPr id="5" name="Title 1"/>
          <p:cNvSpPr txBox="1">
            <a:spLocks/>
          </p:cNvSpPr>
          <p:nvPr/>
        </p:nvSpPr>
        <p:spPr>
          <a:xfrm>
            <a:off x="838200" y="329635"/>
            <a:ext cx="8709212"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5.1 La metodología de las siete etapas</a:t>
            </a:r>
            <a:endParaRPr lang="en-GB" dirty="0"/>
          </a:p>
        </p:txBody>
      </p:sp>
      <p:sp>
        <p:nvSpPr>
          <p:cNvPr id="6" name="Google Shape;247;p14"/>
          <p:cNvSpPr txBox="1"/>
          <p:nvPr/>
        </p:nvSpPr>
        <p:spPr>
          <a:xfrm>
            <a:off x="838200" y="1704702"/>
            <a:ext cx="10427404"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Paso 2. Utilizar técnicas de SIG para extraer información útil para el análisis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0" marR="0" lvl="0" indent="0" algn="l" rtl="0">
              <a:lnSpc>
                <a:spcPct val="90000"/>
              </a:lnSpc>
              <a:spcBef>
                <a:spcPts val="160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sp>
        <p:nvSpPr>
          <p:cNvPr id="8" name="Rectangle 7"/>
          <p:cNvSpPr/>
          <p:nvPr/>
        </p:nvSpPr>
        <p:spPr>
          <a:xfrm>
            <a:off x="959848" y="6133634"/>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7" name="TextBox 2"/>
          <p:cNvSpPr txBox="1"/>
          <p:nvPr/>
        </p:nvSpPr>
        <p:spPr>
          <a:xfrm>
            <a:off x="7059706" y="6053893"/>
            <a:ext cx="470484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8BC636A-C938-924E-A5A9-FDFD59BF481D}"/>
              </a:ext>
            </a:extLst>
          </p:cNvPr>
          <p:cNvSpPr/>
          <p:nvPr/>
        </p:nvSpPr>
        <p:spPr>
          <a:xfrm>
            <a:off x="10325621" y="2582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5.mp3" descr="Track1_Lecture5_Slide5.mp3">
            <a:hlinkClick r:id="" action="ppaction://media"/>
            <a:extLst>
              <a:ext uri="{FF2B5EF4-FFF2-40B4-BE49-F238E27FC236}">
                <a16:creationId xmlns:a16="http://schemas.microsoft.com/office/drawing/2014/main" id="{4B6C405E-4087-5E46-B3BC-D318E07F9D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25621" y="329635"/>
            <a:ext cx="812800" cy="812800"/>
          </a:xfrm>
          <a:prstGeom prst="rect">
            <a:avLst/>
          </a:prstGeom>
        </p:spPr>
      </p:pic>
    </p:spTree>
    <p:extLst>
      <p:ext uri="{BB962C8B-B14F-4D97-AF65-F5344CB8AC3E}">
        <p14:creationId xmlns:p14="http://schemas.microsoft.com/office/powerpoint/2010/main" val="19421115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115" y="221223"/>
            <a:ext cx="9112624" cy="1325563"/>
          </a:xfrm>
        </p:spPr>
        <p:txBody>
          <a:bodyPr/>
          <a:lstStyle/>
          <a:p>
            <a:r>
              <a:rPr lang="en-US" dirty="0"/>
              <a:t>5.1 La metodología de las siete etapas</a:t>
            </a:r>
            <a:endParaRPr lang="en-GB" dirty="0"/>
          </a:p>
        </p:txBody>
      </p:sp>
      <p:graphicFrame>
        <p:nvGraphicFramePr>
          <p:cNvPr id="4" name="Google Shape;275;p15"/>
          <p:cNvGraphicFramePr/>
          <p:nvPr>
            <p:extLst>
              <p:ext uri="{D42A27DB-BD31-4B8C-83A1-F6EECF244321}">
                <p14:modId xmlns:p14="http://schemas.microsoft.com/office/powerpoint/2010/main" val="707994878"/>
              </p:ext>
            </p:extLst>
          </p:nvPr>
        </p:nvGraphicFramePr>
        <p:xfrm>
          <a:off x="721115" y="2104608"/>
          <a:ext cx="10418407" cy="3863320"/>
        </p:xfrm>
        <a:graphic>
          <a:graphicData uri="http://schemas.openxmlformats.org/drawingml/2006/table">
            <a:tbl>
              <a:tblPr firstRow="1" firstCol="1" bandRow="1">
                <a:noFill/>
              </a:tblPr>
              <a:tblGrid>
                <a:gridCol w="2810730">
                  <a:extLst>
                    <a:ext uri="{9D8B030D-6E8A-4147-A177-3AD203B41FA5}">
                      <a16:colId xmlns:a16="http://schemas.microsoft.com/office/drawing/2014/main" val="20000"/>
                    </a:ext>
                  </a:extLst>
                </a:gridCol>
                <a:gridCol w="2155484">
                  <a:extLst>
                    <a:ext uri="{9D8B030D-6E8A-4147-A177-3AD203B41FA5}">
                      <a16:colId xmlns:a16="http://schemas.microsoft.com/office/drawing/2014/main" val="20001"/>
                    </a:ext>
                  </a:extLst>
                </a:gridCol>
                <a:gridCol w="2439062">
                  <a:extLst>
                    <a:ext uri="{9D8B030D-6E8A-4147-A177-3AD203B41FA5}">
                      <a16:colId xmlns:a16="http://schemas.microsoft.com/office/drawing/2014/main" val="20002"/>
                    </a:ext>
                  </a:extLst>
                </a:gridCol>
                <a:gridCol w="3013131">
                  <a:extLst>
                    <a:ext uri="{9D8B030D-6E8A-4147-A177-3AD203B41FA5}">
                      <a16:colId xmlns:a16="http://schemas.microsoft.com/office/drawing/2014/main" val="20003"/>
                    </a:ext>
                  </a:extLst>
                </a:gridCol>
              </a:tblGrid>
              <a:tr h="252917">
                <a:tc>
                  <a:txBody>
                    <a:bodyPr/>
                    <a:lstStyle/>
                    <a:p>
                      <a:pPr marL="0" marR="0" lvl="0" indent="0" algn="ctr" rtl="0">
                        <a:spcBef>
                          <a:spcPts val="0"/>
                        </a:spcBef>
                        <a:spcAft>
                          <a:spcPts val="0"/>
                        </a:spcAft>
                        <a:buNone/>
                      </a:pPr>
                      <a:r>
                        <a:rPr lang="en-US" sz="1500" b="1" u="none" strike="noStrike" cap="none" dirty="0"/>
                        <a:t>Parámetro</a:t>
                      </a:r>
                      <a:endParaRPr sz="1500" b="1"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1" u="none" strike="noStrike" cap="none" dirty="0"/>
                        <a:t>Métrica</a:t>
                      </a:r>
                      <a:endParaRPr sz="1500" b="1"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1" u="none" strike="noStrike" cap="none" dirty="0"/>
                        <a:t>Valor del año base</a:t>
                      </a:r>
                      <a:endParaRPr sz="1500" b="1"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1" u="none" strike="noStrike" cap="none" dirty="0"/>
                        <a:t>Valor 2030</a:t>
                      </a:r>
                      <a:endParaRPr sz="1500" b="1" u="none" strike="noStrike" cap="none"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0"/>
                  </a:ext>
                </a:extLst>
              </a:tr>
              <a:tr h="413061">
                <a:tc>
                  <a:txBody>
                    <a:bodyPr/>
                    <a:lstStyle/>
                    <a:p>
                      <a:pPr marL="0" marR="0" lvl="0" indent="0" algn="ctr" rtl="0">
                        <a:spcBef>
                          <a:spcPts val="0"/>
                        </a:spcBef>
                        <a:spcAft>
                          <a:spcPts val="0"/>
                        </a:spcAft>
                        <a:buNone/>
                      </a:pPr>
                      <a:r>
                        <a:rPr lang="en-US" sz="1500" u="none" strike="noStrike" cap="none" dirty="0"/>
                        <a:t>Población, total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Millones de personas</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42.5</a:t>
                      </a:r>
                      <a:endParaRPr sz="13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65.4</a:t>
                      </a:r>
                      <a:endParaRPr sz="1500" b="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1"/>
                  </a:ext>
                </a:extLst>
              </a:tr>
              <a:tr h="468360">
                <a:tc>
                  <a:txBody>
                    <a:bodyPr/>
                    <a:lstStyle/>
                    <a:p>
                      <a:pPr marL="0" marR="0" lvl="0" indent="0" algn="ctr" rtl="0">
                        <a:spcBef>
                          <a:spcPts val="0"/>
                        </a:spcBef>
                        <a:spcAft>
                          <a:spcPts val="0"/>
                        </a:spcAft>
                        <a:buNone/>
                      </a:pPr>
                      <a:r>
                        <a:rPr lang="en-US" sz="1500" u="none" strike="noStrike" cap="none" dirty="0"/>
                        <a:t>Población urbana</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Porcentaje de la población total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25 %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32%</a:t>
                      </a:r>
                      <a:endParaRPr sz="1500" b="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2"/>
                  </a:ext>
                </a:extLst>
              </a:tr>
              <a:tr h="468360">
                <a:tc>
                  <a:txBody>
                    <a:bodyPr/>
                    <a:lstStyle/>
                    <a:p>
                      <a:pPr marL="0" marR="0" lvl="0" indent="0" algn="ctr" rtl="0">
                        <a:spcBef>
                          <a:spcPts val="0"/>
                        </a:spcBef>
                        <a:spcAft>
                          <a:spcPts val="0"/>
                        </a:spcAft>
                        <a:buNone/>
                      </a:pPr>
                      <a:r>
                        <a:rPr lang="en-US" sz="1500" u="none" strike="noStrike" cap="none" dirty="0"/>
                        <a:t>Población rural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Porcentaje de la población total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75%</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68% </a:t>
                      </a:r>
                      <a:endParaRPr sz="1500" b="0" u="none" strike="noStrike" cap="none"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3"/>
                  </a:ext>
                </a:extLst>
              </a:tr>
              <a:tr h="468360">
                <a:tc>
                  <a:txBody>
                    <a:bodyPr/>
                    <a:lstStyle/>
                    <a:p>
                      <a:pPr marL="0" marR="0" lvl="0" indent="0" algn="ctr" rtl="0">
                        <a:spcBef>
                          <a:spcPts val="0"/>
                        </a:spcBef>
                        <a:spcAft>
                          <a:spcPts val="0"/>
                        </a:spcAft>
                        <a:buNone/>
                      </a:pPr>
                      <a:r>
                        <a:rPr lang="en-US" sz="1500" u="none" strike="noStrike" cap="none" dirty="0"/>
                        <a:t>Acceso a la electricidad, Total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Porcentaje de la población total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31%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100%</a:t>
                      </a:r>
                      <a:endParaRPr sz="1500" b="0" u="none" strike="noStrike" cap="none" baseline="30000" dirty="0">
                        <a:solidFill>
                          <a:schemeClr val="dk1"/>
                        </a:solidFill>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4"/>
                  </a:ext>
                </a:extLst>
              </a:tr>
              <a:tr h="493314">
                <a:tc>
                  <a:txBody>
                    <a:bodyPr/>
                    <a:lstStyle/>
                    <a:p>
                      <a:pPr marL="0" marR="0" lvl="0" indent="0" algn="ctr" rtl="0">
                        <a:spcBef>
                          <a:spcPts val="0"/>
                        </a:spcBef>
                        <a:spcAft>
                          <a:spcPts val="0"/>
                        </a:spcAft>
                        <a:buNone/>
                      </a:pPr>
                      <a:r>
                        <a:rPr lang="en-US" sz="1500" u="none" strike="noStrike" cap="none" dirty="0"/>
                        <a:t>Acceso a la electricidad, Urbano</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Porcentaje de población urbana</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80%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100%</a:t>
                      </a:r>
                      <a:endParaRPr sz="1500" b="0" u="none" strike="noStrike" cap="none" baseline="30000" dirty="0">
                        <a:solidFill>
                          <a:schemeClr val="dk1"/>
                        </a:solidFill>
                        <a:latin typeface="Garamond"/>
                        <a:ea typeface="Garamond"/>
                        <a:cs typeface="Garamond"/>
                        <a:sym typeface="Garamond"/>
                      </a:endParaRPr>
                    </a:p>
                  </a:txBody>
                  <a:tcPr marL="55150" marR="55150" marT="0" marB="0" anchor="ctr"/>
                </a:tc>
                <a:extLst>
                  <a:ext uri="{0D108BD9-81ED-4DB2-BD59-A6C34878D82A}">
                    <a16:rowId xmlns:a16="http://schemas.microsoft.com/office/drawing/2014/main" val="3836076161"/>
                  </a:ext>
                </a:extLst>
              </a:tr>
              <a:tr h="468360">
                <a:tc>
                  <a:txBody>
                    <a:bodyPr/>
                    <a:lstStyle/>
                    <a:p>
                      <a:pPr marL="0" marR="0" lvl="0" indent="0" algn="ctr" rtl="0">
                        <a:spcBef>
                          <a:spcPts val="0"/>
                        </a:spcBef>
                        <a:spcAft>
                          <a:spcPts val="0"/>
                        </a:spcAft>
                        <a:buNone/>
                      </a:pPr>
                      <a:r>
                        <a:rPr lang="en-US" sz="1500" u="none" strike="noStrike" cap="none" dirty="0"/>
                        <a:t>Acceso a la electricidad, Rural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Porcentaje de población rural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15%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100%</a:t>
                      </a:r>
                      <a:endParaRPr sz="1500" b="0" u="none" strike="noStrike" cap="none" baseline="30000" dirty="0">
                        <a:solidFill>
                          <a:schemeClr val="dk1"/>
                        </a:solidFill>
                        <a:latin typeface="Garamond"/>
                        <a:ea typeface="Garamond"/>
                        <a:cs typeface="Garamond"/>
                        <a:sym typeface="Garamond"/>
                      </a:endParaRPr>
                    </a:p>
                  </a:txBody>
                  <a:tcPr marL="55150" marR="55150" marT="0" marB="0" anchor="ctr"/>
                </a:tc>
                <a:extLst>
                  <a:ext uri="{0D108BD9-81ED-4DB2-BD59-A6C34878D82A}">
                    <a16:rowId xmlns:a16="http://schemas.microsoft.com/office/drawing/2014/main" val="3586865848"/>
                  </a:ext>
                </a:extLst>
              </a:tr>
              <a:tr h="415294">
                <a:tc>
                  <a:txBody>
                    <a:bodyPr/>
                    <a:lstStyle/>
                    <a:p>
                      <a:pPr marL="0" marR="0" lvl="0" indent="0" algn="ctr" rtl="0">
                        <a:spcBef>
                          <a:spcPts val="0"/>
                        </a:spcBef>
                        <a:spcAft>
                          <a:spcPts val="0"/>
                        </a:spcAft>
                        <a:buNone/>
                      </a:pPr>
                      <a:r>
                        <a:rPr lang="en-US" sz="1500" u="none" strike="noStrike" cap="none" dirty="0"/>
                        <a:t>Tamaño de los hogares, Urbano</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Personas por hogar</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5 </a:t>
                      </a:r>
                      <a:endParaRPr sz="150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4 </a:t>
                      </a:r>
                      <a:endParaRPr sz="150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4119522778"/>
                  </a:ext>
                </a:extLst>
              </a:tr>
              <a:tr h="415294">
                <a:tc>
                  <a:txBody>
                    <a:bodyPr/>
                    <a:lstStyle/>
                    <a:p>
                      <a:pPr marL="0" marR="0" lvl="0" indent="0" algn="ctr" rtl="0">
                        <a:spcBef>
                          <a:spcPts val="0"/>
                        </a:spcBef>
                        <a:spcAft>
                          <a:spcPts val="0"/>
                        </a:spcAft>
                        <a:buNone/>
                      </a:pPr>
                      <a:r>
                        <a:rPr lang="en-US" sz="1500" u="none" strike="noStrike" cap="none" dirty="0"/>
                        <a:t>Tamaño del hogar, Rural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Personas por hogar</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sv-SE" sz="1500" u="none" strike="noStrike" cap="none" baseline="0" dirty="0">
                          <a:latin typeface="Calibri"/>
                          <a:ea typeface="Garamond"/>
                          <a:cs typeface="Calibri"/>
                          <a:sym typeface="Arial"/>
                        </a:rPr>
                        <a:t>7</a:t>
                      </a:r>
                      <a:endParaRPr sz="150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6 </a:t>
                      </a:r>
                      <a:endParaRPr sz="150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2249601962"/>
                  </a:ext>
                </a:extLst>
              </a:tr>
            </a:tbl>
          </a:graphicData>
        </a:graphic>
      </p:graphicFrame>
      <p:sp>
        <p:nvSpPr>
          <p:cNvPr id="5" name="Google Shape;280;p15"/>
          <p:cNvSpPr txBox="1"/>
          <p:nvPr/>
        </p:nvSpPr>
        <p:spPr>
          <a:xfrm>
            <a:off x="721115" y="1537763"/>
            <a:ext cx="672465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Paso 3a. Recoger datos específicos del país (Social)</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1000" strike="sngStrik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a:p>
            <a:pPr marL="0" marR="0" lvl="0" indent="0" algn="l" rtl="0">
              <a:lnSpc>
                <a:spcPct val="90000"/>
              </a:lnSpc>
              <a:spcBef>
                <a:spcPts val="160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sp>
        <p:nvSpPr>
          <p:cNvPr id="7" name="Rectangle 6"/>
          <p:cNvSpPr/>
          <p:nvPr/>
        </p:nvSpPr>
        <p:spPr>
          <a:xfrm>
            <a:off x="886968" y="6144379"/>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6" name="TextBox 2"/>
          <p:cNvSpPr txBox="1"/>
          <p:nvPr/>
        </p:nvSpPr>
        <p:spPr>
          <a:xfrm>
            <a:off x="6710082" y="6115641"/>
            <a:ext cx="506798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29689DD6-B900-454C-B71E-FD186706952B}"/>
              </a:ext>
            </a:extLst>
          </p:cNvPr>
          <p:cNvSpPr/>
          <p:nvPr/>
        </p:nvSpPr>
        <p:spPr>
          <a:xfrm>
            <a:off x="10515355" y="723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6.mp3" descr="Track1_Lecture5_Slide6.mp3">
            <a:hlinkClick r:id="" action="ppaction://media"/>
            <a:extLst>
              <a:ext uri="{FF2B5EF4-FFF2-40B4-BE49-F238E27FC236}">
                <a16:creationId xmlns:a16="http://schemas.microsoft.com/office/drawing/2014/main" id="{585012A2-6AE1-A442-AACB-6E0F4D3808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86720" y="143741"/>
            <a:ext cx="812800" cy="812800"/>
          </a:xfrm>
          <a:prstGeom prst="rect">
            <a:avLst/>
          </a:prstGeom>
        </p:spPr>
      </p:pic>
    </p:spTree>
    <p:extLst>
      <p:ext uri="{BB962C8B-B14F-4D97-AF65-F5344CB8AC3E}">
        <p14:creationId xmlns:p14="http://schemas.microsoft.com/office/powerpoint/2010/main" val="20748211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Google Shape;300;p17"/>
          <p:cNvSpPr txBox="1"/>
          <p:nvPr/>
        </p:nvSpPr>
        <p:spPr>
          <a:xfrm>
            <a:off x="220811" y="719764"/>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Paso 3b. Recoger datos específicos del país (especificaciones tecnológicas y costes)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graphicFrame>
        <p:nvGraphicFramePr>
          <p:cNvPr id="301" name="Google Shape;301;p17"/>
          <p:cNvGraphicFramePr/>
          <p:nvPr>
            <p:extLst>
              <p:ext uri="{D42A27DB-BD31-4B8C-83A1-F6EECF244321}">
                <p14:modId xmlns:p14="http://schemas.microsoft.com/office/powerpoint/2010/main" val="1889569779"/>
              </p:ext>
            </p:extLst>
          </p:nvPr>
        </p:nvGraphicFramePr>
        <p:xfrm>
          <a:off x="847165" y="1167634"/>
          <a:ext cx="9522559" cy="4861818"/>
        </p:xfrm>
        <a:graphic>
          <a:graphicData uri="http://schemas.openxmlformats.org/drawingml/2006/table">
            <a:tbl>
              <a:tblPr firstRow="1" firstCol="1" bandRow="1">
                <a:noFill/>
              </a:tblPr>
              <a:tblGrid>
                <a:gridCol w="1299779">
                  <a:extLst>
                    <a:ext uri="{9D8B030D-6E8A-4147-A177-3AD203B41FA5}">
                      <a16:colId xmlns:a16="http://schemas.microsoft.com/office/drawing/2014/main" val="20000"/>
                    </a:ext>
                  </a:extLst>
                </a:gridCol>
                <a:gridCol w="1061319">
                  <a:extLst>
                    <a:ext uri="{9D8B030D-6E8A-4147-A177-3AD203B41FA5}">
                      <a16:colId xmlns:a16="http://schemas.microsoft.com/office/drawing/2014/main" val="20001"/>
                    </a:ext>
                  </a:extLst>
                </a:gridCol>
                <a:gridCol w="1206918">
                  <a:extLst>
                    <a:ext uri="{9D8B030D-6E8A-4147-A177-3AD203B41FA5}">
                      <a16:colId xmlns:a16="http://schemas.microsoft.com/office/drawing/2014/main" val="20002"/>
                    </a:ext>
                  </a:extLst>
                </a:gridCol>
                <a:gridCol w="1392602">
                  <a:extLst>
                    <a:ext uri="{9D8B030D-6E8A-4147-A177-3AD203B41FA5}">
                      <a16:colId xmlns:a16="http://schemas.microsoft.com/office/drawing/2014/main" val="20003"/>
                    </a:ext>
                  </a:extLst>
                </a:gridCol>
                <a:gridCol w="1074051">
                  <a:extLst>
                    <a:ext uri="{9D8B030D-6E8A-4147-A177-3AD203B41FA5}">
                      <a16:colId xmlns:a16="http://schemas.microsoft.com/office/drawing/2014/main" val="20004"/>
                    </a:ext>
                  </a:extLst>
                </a:gridCol>
                <a:gridCol w="1027830">
                  <a:extLst>
                    <a:ext uri="{9D8B030D-6E8A-4147-A177-3AD203B41FA5}">
                      <a16:colId xmlns:a16="http://schemas.microsoft.com/office/drawing/2014/main" val="20005"/>
                    </a:ext>
                  </a:extLst>
                </a:gridCol>
                <a:gridCol w="1624506">
                  <a:extLst>
                    <a:ext uri="{9D8B030D-6E8A-4147-A177-3AD203B41FA5}">
                      <a16:colId xmlns:a16="http://schemas.microsoft.com/office/drawing/2014/main" val="20006"/>
                    </a:ext>
                  </a:extLst>
                </a:gridCol>
                <a:gridCol w="835554">
                  <a:extLst>
                    <a:ext uri="{9D8B030D-6E8A-4147-A177-3AD203B41FA5}">
                      <a16:colId xmlns:a16="http://schemas.microsoft.com/office/drawing/2014/main" val="20007"/>
                    </a:ext>
                  </a:extLst>
                </a:gridCol>
              </a:tblGrid>
              <a:tr h="822101">
                <a:tc>
                  <a:txBody>
                    <a:bodyPr/>
                    <a:lstStyle/>
                    <a:p>
                      <a:pPr marL="0" marR="0" lvl="0" indent="0" algn="ctr" rtl="0">
                        <a:lnSpc>
                          <a:spcPct val="107000"/>
                        </a:lnSpc>
                        <a:spcBef>
                          <a:spcPts val="0"/>
                        </a:spcBef>
                        <a:spcAft>
                          <a:spcPts val="0"/>
                        </a:spcAft>
                        <a:buNone/>
                      </a:pPr>
                      <a:r>
                        <a:rPr lang="en-US" sz="1100" u="none" strike="noStrike" cap="none" dirty="0"/>
                        <a:t>Tipo de planta</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Capacidad típica de la planta (kW)</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Coste de inversión ($/kW)</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Costes de operación y mantenimiento (% del coste de la inversión/año)</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Coste del combustible $/litro </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Eficiencia</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Factor de capacidad</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Vida (años)</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0"/>
                  </a:ext>
                </a:extLst>
              </a:tr>
              <a:tr h="629934">
                <a:tc>
                  <a:txBody>
                    <a:bodyPr/>
                    <a:lstStyle/>
                    <a:p>
                      <a:pPr marL="0" marR="0" lvl="0" indent="0" algn="ctr" rtl="0">
                        <a:lnSpc>
                          <a:spcPct val="107000"/>
                        </a:lnSpc>
                        <a:spcBef>
                          <a:spcPts val="0"/>
                        </a:spcBef>
                        <a:spcAft>
                          <a:spcPts val="0"/>
                        </a:spcAft>
                        <a:buNone/>
                      </a:pPr>
                      <a:r>
                        <a:rPr lang="en-US" sz="1000" u="none" strike="noStrike" cap="none" dirty="0"/>
                        <a:t>Grupo electrógeno diesel </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t>721</a:t>
                      </a:r>
                      <a:endParaRPr sz="1400" b="1" u="none" strike="noStrike" cap="none" baseline="30000"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400" b="0" u="none" strike="noStrike" cap="none" dirty="0">
                        <a:solidFill>
                          <a:schemeClr val="dk1"/>
                        </a:solidFill>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33%</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1"/>
                  </a:ext>
                </a:extLst>
              </a:tr>
              <a:tr h="496678">
                <a:tc>
                  <a:txBody>
                    <a:bodyPr/>
                    <a:lstStyle/>
                    <a:p>
                      <a:pPr marL="0" marR="0" lvl="0" indent="0" algn="ctr" rtl="0">
                        <a:lnSpc>
                          <a:spcPct val="107000"/>
                        </a:lnSpc>
                        <a:spcBef>
                          <a:spcPts val="0"/>
                        </a:spcBef>
                        <a:spcAft>
                          <a:spcPts val="0"/>
                        </a:spcAft>
                        <a:buNone/>
                      </a:pPr>
                      <a:r>
                        <a:rPr lang="en-US" sz="1000" u="none" strike="noStrike" cap="none" dirty="0"/>
                        <a:t>Pequeña hidroeléctrica</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5,000</a:t>
                      </a:r>
                      <a:endParaRPr sz="1400" b="1" u="none" strike="noStrike" cap="none" baseline="30000"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400" b="0" u="none" strike="noStrike" cap="none" dirty="0">
                        <a:solidFill>
                          <a:schemeClr val="dk1"/>
                        </a:solidFill>
                        <a:latin typeface="Calibri"/>
                        <a:ea typeface="Calibri"/>
                        <a:cs typeface="Calibri"/>
                        <a:sym typeface="Calibri"/>
                      </a:endParaRPr>
                    </a:p>
                  </a:txBody>
                  <a:tcPr marL="62870" marR="62870" marT="0" marB="0"/>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2"/>
                  </a:ext>
                </a:extLst>
              </a:tr>
              <a:tr h="690505">
                <a:tc>
                  <a:txBody>
                    <a:bodyPr/>
                    <a:lstStyle/>
                    <a:p>
                      <a:pPr marL="0" marR="0" lvl="0" indent="0" algn="ctr" rtl="0">
                        <a:lnSpc>
                          <a:spcPct val="107000"/>
                        </a:lnSpc>
                        <a:spcBef>
                          <a:spcPts val="0"/>
                        </a:spcBef>
                        <a:spcAft>
                          <a:spcPts val="0"/>
                        </a:spcAft>
                        <a:buNone/>
                      </a:pPr>
                      <a:r>
                        <a:rPr lang="en-US" sz="1000" u="none" strike="noStrike" cap="none" dirty="0"/>
                        <a:t>Energía solar fotovoltaica</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3,200</a:t>
                      </a:r>
                      <a:endParaRPr sz="1400" b="1" u="none" strike="noStrike" cap="none" baseline="30000" dirty="0"/>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400" b="0" u="none" strike="noStrike" cap="none" dirty="0">
                        <a:solidFill>
                          <a:schemeClr val="dk1"/>
                        </a:solidFill>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Se obtiene para cada punto de la red en función de la disponibilidad solar</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3"/>
                  </a:ext>
                </a:extLst>
              </a:tr>
              <a:tr h="654162">
                <a:tc>
                  <a:txBody>
                    <a:bodyPr/>
                    <a:lstStyle/>
                    <a:p>
                      <a:pPr marL="0" marR="0" lvl="0" indent="0" algn="ctr" rtl="0">
                        <a:lnSpc>
                          <a:spcPct val="107000"/>
                        </a:lnSpc>
                        <a:spcBef>
                          <a:spcPts val="0"/>
                        </a:spcBef>
                        <a:spcAft>
                          <a:spcPts val="0"/>
                        </a:spcAft>
                        <a:buNone/>
                      </a:pPr>
                      <a:r>
                        <a:rPr lang="en-US" sz="1000" u="none" strike="noStrike" cap="none" dirty="0"/>
                        <a:t>Aerogeneradores </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3,000</a:t>
                      </a:r>
                      <a:endParaRPr sz="1400" b="1" u="none" strike="noStrike" cap="none" baseline="30000" dirty="0"/>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400" b="0" u="none" strike="noStrike" cap="none" dirty="0">
                        <a:solidFill>
                          <a:schemeClr val="dk1"/>
                        </a:solidFill>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Se obtiene para cada punto de la red en función de la disponibilidad de viento</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4"/>
                  </a:ext>
                </a:extLst>
              </a:tr>
              <a:tr h="533022">
                <a:tc>
                  <a:txBody>
                    <a:bodyPr/>
                    <a:lstStyle/>
                    <a:p>
                      <a:pPr marL="0" marR="0" lvl="0" indent="0" algn="ctr" rtl="0">
                        <a:lnSpc>
                          <a:spcPct val="107000"/>
                        </a:lnSpc>
                        <a:spcBef>
                          <a:spcPts val="0"/>
                        </a:spcBef>
                        <a:spcAft>
                          <a:spcPts val="0"/>
                        </a:spcAft>
                        <a:buNone/>
                      </a:pPr>
                      <a:r>
                        <a:rPr lang="en-US" sz="1000" u="none" strike="noStrike" cap="none" dirty="0"/>
                        <a:t>Grupo electrógeno diesel</a:t>
                      </a:r>
                      <a:endParaRPr sz="14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938</a:t>
                      </a:r>
                      <a:endParaRPr sz="1400" b="1" u="none" strike="noStrike" cap="none" baseline="30000"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400" b="0" u="none" strike="noStrike" cap="none" dirty="0">
                        <a:solidFill>
                          <a:schemeClr val="dk1"/>
                        </a:solidFill>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28%</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5"/>
                  </a:ext>
                </a:extLst>
              </a:tr>
              <a:tr h="1024729">
                <a:tc>
                  <a:txBody>
                    <a:bodyPr/>
                    <a:lstStyle/>
                    <a:p>
                      <a:pPr marL="0" marR="0" lvl="0" indent="0" algn="ctr" rtl="0">
                        <a:lnSpc>
                          <a:spcPct val="107000"/>
                        </a:lnSpc>
                        <a:spcBef>
                          <a:spcPts val="0"/>
                        </a:spcBef>
                        <a:spcAft>
                          <a:spcPts val="0"/>
                        </a:spcAft>
                        <a:buNone/>
                      </a:pPr>
                      <a:r>
                        <a:rPr lang="en-US" sz="1000" u="none" strike="noStrike" cap="none" dirty="0"/>
                        <a:t>Energía solar fotovoltaica</a:t>
                      </a:r>
                      <a:endParaRPr sz="14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0.4</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5,500</a:t>
                      </a:r>
                      <a:endParaRPr sz="1400" u="none" strike="noStrike" cap="none" dirty="0"/>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1.2%</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1" u="none" strike="noStrike" cap="none" dirty="0"/>
                        <a:t>-</a:t>
                      </a:r>
                      <a:endParaRPr sz="1400" b="1"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Se obtiene para cada punto de la red en función de la disponibilidad solar</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6"/>
                  </a:ext>
                </a:extLst>
              </a:tr>
            </a:tbl>
          </a:graphicData>
        </a:graphic>
      </p:graphicFrame>
      <p:sp>
        <p:nvSpPr>
          <p:cNvPr id="9" name="Title 1"/>
          <p:cNvSpPr txBox="1">
            <a:spLocks/>
          </p:cNvSpPr>
          <p:nvPr/>
        </p:nvSpPr>
        <p:spPr>
          <a:xfrm>
            <a:off x="533082" y="-605799"/>
            <a:ext cx="10385772"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5.1 La metodología de las siete etapas</a:t>
            </a:r>
            <a:endParaRPr lang="en-GB" dirty="0"/>
          </a:p>
        </p:txBody>
      </p:sp>
      <p:sp>
        <p:nvSpPr>
          <p:cNvPr id="5" name="Rectangle 4"/>
          <p:cNvSpPr/>
          <p:nvPr/>
        </p:nvSpPr>
        <p:spPr>
          <a:xfrm>
            <a:off x="2375647" y="6123656"/>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6" name="TextBox 2"/>
          <p:cNvSpPr txBox="1"/>
          <p:nvPr/>
        </p:nvSpPr>
        <p:spPr>
          <a:xfrm>
            <a:off x="4932913" y="6114736"/>
            <a:ext cx="4883440" cy="25514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EBA5BB56-8B85-B043-BDEF-84ABFE2BEEDB}"/>
              </a:ext>
            </a:extLst>
          </p:cNvPr>
          <p:cNvSpPr/>
          <p:nvPr/>
        </p:nvSpPr>
        <p:spPr>
          <a:xfrm>
            <a:off x="10683371" y="8723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7.mp3" descr="Track1_Lecture5_Slide7.mp3">
            <a:hlinkClick r:id="" action="ppaction://media"/>
            <a:extLst>
              <a:ext uri="{FF2B5EF4-FFF2-40B4-BE49-F238E27FC236}">
                <a16:creationId xmlns:a16="http://schemas.microsoft.com/office/drawing/2014/main" id="{E3C2215C-1204-4A45-8968-D5573450E9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11159" y="943699"/>
            <a:ext cx="812800" cy="812800"/>
          </a:xfrm>
          <a:prstGeom prst="rect">
            <a:avLst/>
          </a:prstGeom>
        </p:spPr>
      </p:pic>
    </p:spTree>
    <p:extLst>
      <p:ext uri="{BB962C8B-B14F-4D97-AF65-F5344CB8AC3E}">
        <p14:creationId xmlns:p14="http://schemas.microsoft.com/office/powerpoint/2010/main" val="36287922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5.1 Referencias</a:t>
            </a:r>
          </a:p>
        </p:txBody>
      </p:sp>
      <p:sp>
        <p:nvSpPr>
          <p:cNvPr id="2" name="Rectangle 1"/>
          <p:cNvSpPr/>
          <p:nvPr/>
        </p:nvSpPr>
        <p:spPr>
          <a:xfrm>
            <a:off x="935983" y="1482482"/>
            <a:ext cx="5144124"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e_2/Lecture%203/ (consultado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3419639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Google Shape;300;p17"/>
          <p:cNvSpPr txBox="1"/>
          <p:nvPr/>
        </p:nvSpPr>
        <p:spPr>
          <a:xfrm>
            <a:off x="537723" y="1088739"/>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Paso 3b. Recoger datos específicos del país (especificaciones tecnológicas y costes)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graphicFrame>
        <p:nvGraphicFramePr>
          <p:cNvPr id="301" name="Google Shape;301;p17"/>
          <p:cNvGraphicFramePr/>
          <p:nvPr>
            <p:extLst>
              <p:ext uri="{D42A27DB-BD31-4B8C-83A1-F6EECF244321}">
                <p14:modId xmlns:p14="http://schemas.microsoft.com/office/powerpoint/2010/main" val="952267144"/>
              </p:ext>
            </p:extLst>
          </p:nvPr>
        </p:nvGraphicFramePr>
        <p:xfrm>
          <a:off x="1581537" y="1645573"/>
          <a:ext cx="9028926" cy="4295358"/>
        </p:xfrm>
        <a:graphic>
          <a:graphicData uri="http://schemas.openxmlformats.org/drawingml/2006/table">
            <a:tbl>
              <a:tblPr firstRow="1" firstCol="1" bandRow="1">
                <a:noFill/>
              </a:tblPr>
              <a:tblGrid>
                <a:gridCol w="1232401">
                  <a:extLst>
                    <a:ext uri="{9D8B030D-6E8A-4147-A177-3AD203B41FA5}">
                      <a16:colId xmlns:a16="http://schemas.microsoft.com/office/drawing/2014/main" val="20000"/>
                    </a:ext>
                  </a:extLst>
                </a:gridCol>
                <a:gridCol w="1006299">
                  <a:extLst>
                    <a:ext uri="{9D8B030D-6E8A-4147-A177-3AD203B41FA5}">
                      <a16:colId xmlns:a16="http://schemas.microsoft.com/office/drawing/2014/main" val="20001"/>
                    </a:ext>
                  </a:extLst>
                </a:gridCol>
                <a:gridCol w="1144355">
                  <a:extLst>
                    <a:ext uri="{9D8B030D-6E8A-4147-A177-3AD203B41FA5}">
                      <a16:colId xmlns:a16="http://schemas.microsoft.com/office/drawing/2014/main" val="20002"/>
                    </a:ext>
                  </a:extLst>
                </a:gridCol>
                <a:gridCol w="1320413">
                  <a:extLst>
                    <a:ext uri="{9D8B030D-6E8A-4147-A177-3AD203B41FA5}">
                      <a16:colId xmlns:a16="http://schemas.microsoft.com/office/drawing/2014/main" val="20003"/>
                    </a:ext>
                  </a:extLst>
                </a:gridCol>
                <a:gridCol w="1018375">
                  <a:extLst>
                    <a:ext uri="{9D8B030D-6E8A-4147-A177-3AD203B41FA5}">
                      <a16:colId xmlns:a16="http://schemas.microsoft.com/office/drawing/2014/main" val="20004"/>
                    </a:ext>
                  </a:extLst>
                </a:gridCol>
                <a:gridCol w="974549">
                  <a:extLst>
                    <a:ext uri="{9D8B030D-6E8A-4147-A177-3AD203B41FA5}">
                      <a16:colId xmlns:a16="http://schemas.microsoft.com/office/drawing/2014/main" val="20005"/>
                    </a:ext>
                  </a:extLst>
                </a:gridCol>
                <a:gridCol w="1540293">
                  <a:extLst>
                    <a:ext uri="{9D8B030D-6E8A-4147-A177-3AD203B41FA5}">
                      <a16:colId xmlns:a16="http://schemas.microsoft.com/office/drawing/2014/main" val="20006"/>
                    </a:ext>
                  </a:extLst>
                </a:gridCol>
                <a:gridCol w="792241">
                  <a:extLst>
                    <a:ext uri="{9D8B030D-6E8A-4147-A177-3AD203B41FA5}">
                      <a16:colId xmlns:a16="http://schemas.microsoft.com/office/drawing/2014/main" val="20007"/>
                    </a:ext>
                  </a:extLst>
                </a:gridCol>
              </a:tblGrid>
              <a:tr h="714315">
                <a:tc>
                  <a:txBody>
                    <a:bodyPr/>
                    <a:lstStyle/>
                    <a:p>
                      <a:pPr marL="0" marR="0" lvl="0" indent="0" algn="ctr" rtl="0">
                        <a:lnSpc>
                          <a:spcPct val="107000"/>
                        </a:lnSpc>
                        <a:spcBef>
                          <a:spcPts val="0"/>
                        </a:spcBef>
                        <a:spcAft>
                          <a:spcPts val="0"/>
                        </a:spcAft>
                        <a:buNone/>
                      </a:pPr>
                      <a:r>
                        <a:rPr lang="en-US" sz="1100" u="none" strike="noStrike" cap="none" dirty="0"/>
                        <a:t>Tipo de planta</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Capacidad típica de la planta (kW)</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Coste de inversión ($/kW)</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Costes de operación y mantenimiento (% del coste de la inversión/año)</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Coste del combustible $/litro </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Eficiencia</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Factor de capacidad</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Vida (años)</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0"/>
                  </a:ext>
                </a:extLst>
              </a:tr>
              <a:tr h="512636">
                <a:tc>
                  <a:txBody>
                    <a:bodyPr/>
                    <a:lstStyle/>
                    <a:p>
                      <a:pPr marL="0" marR="0" lvl="0" indent="0" algn="ctr" rtl="0">
                        <a:lnSpc>
                          <a:spcPct val="107000"/>
                        </a:lnSpc>
                        <a:spcBef>
                          <a:spcPts val="0"/>
                        </a:spcBef>
                        <a:spcAft>
                          <a:spcPts val="0"/>
                        </a:spcAft>
                        <a:buNone/>
                      </a:pPr>
                      <a:r>
                        <a:rPr lang="en-US" sz="1000" u="none" strike="noStrike" cap="none" dirty="0"/>
                        <a:t>Grupo electrógeno diesel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t>721</a:t>
                      </a:r>
                      <a:endParaRPr sz="1500" b="1" u="none" strike="noStrike" cap="none" baseline="30000"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33%</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1"/>
                  </a:ext>
                </a:extLst>
              </a:tr>
              <a:tr h="368412">
                <a:tc>
                  <a:txBody>
                    <a:bodyPr/>
                    <a:lstStyle/>
                    <a:p>
                      <a:pPr marL="0" marR="0" lvl="0" indent="0" algn="ctr" rtl="0">
                        <a:lnSpc>
                          <a:spcPct val="107000"/>
                        </a:lnSpc>
                        <a:spcBef>
                          <a:spcPts val="0"/>
                        </a:spcBef>
                        <a:spcAft>
                          <a:spcPts val="0"/>
                        </a:spcAft>
                        <a:buNone/>
                      </a:pPr>
                      <a:r>
                        <a:rPr lang="en-US" sz="1000" u="none" strike="noStrike" cap="none" dirty="0"/>
                        <a:t>Pequeña hidroeléctrica</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5,000</a:t>
                      </a:r>
                      <a:endParaRPr sz="1500" b="1" u="none" strike="noStrike" cap="none" baseline="30000"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276" marR="63276" marT="0" marB="0"/>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2"/>
                  </a:ext>
                </a:extLst>
              </a:tr>
              <a:tr h="684559">
                <a:tc>
                  <a:txBody>
                    <a:bodyPr/>
                    <a:lstStyle/>
                    <a:p>
                      <a:pPr marL="0" marR="0" lvl="0" indent="0" algn="ctr" rtl="0">
                        <a:lnSpc>
                          <a:spcPct val="107000"/>
                        </a:lnSpc>
                        <a:spcBef>
                          <a:spcPts val="0"/>
                        </a:spcBef>
                        <a:spcAft>
                          <a:spcPts val="0"/>
                        </a:spcAft>
                        <a:buNone/>
                      </a:pPr>
                      <a:r>
                        <a:rPr lang="en-US" sz="1000" u="none" strike="noStrike" cap="none" dirty="0"/>
                        <a:t>Energía solar fotovoltaica</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3,200</a:t>
                      </a:r>
                      <a:endParaRPr sz="1500" b="1" u="none" strike="noStrike" cap="none" baseline="30000" dirty="0"/>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Se obtiene para cada punto de la red en función de la disponibilidad solar</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3"/>
                  </a:ext>
                </a:extLst>
              </a:tr>
              <a:tr h="684559">
                <a:tc>
                  <a:txBody>
                    <a:bodyPr/>
                    <a:lstStyle/>
                    <a:p>
                      <a:pPr marL="0" marR="0" lvl="0" indent="0" algn="ctr" rtl="0">
                        <a:lnSpc>
                          <a:spcPct val="107000"/>
                        </a:lnSpc>
                        <a:spcBef>
                          <a:spcPts val="0"/>
                        </a:spcBef>
                        <a:spcAft>
                          <a:spcPts val="0"/>
                        </a:spcAft>
                        <a:buNone/>
                      </a:pPr>
                      <a:r>
                        <a:rPr lang="en-US" sz="1000" u="none" strike="noStrike" cap="none" dirty="0"/>
                        <a:t>Aerogeneradores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Minirredes</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3,000</a:t>
                      </a:r>
                      <a:endParaRPr sz="1500" b="1" u="none" strike="noStrike" cap="none" baseline="30000" dirty="0"/>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Se obtiene para cada punto de la red en función de la disponibilidad de viento</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4"/>
                  </a:ext>
                </a:extLst>
              </a:tr>
              <a:tr h="458266">
                <a:tc>
                  <a:txBody>
                    <a:bodyPr/>
                    <a:lstStyle/>
                    <a:p>
                      <a:pPr marL="0" marR="0" lvl="0" indent="0" algn="ctr" rtl="0">
                        <a:lnSpc>
                          <a:spcPct val="107000"/>
                        </a:lnSpc>
                        <a:spcBef>
                          <a:spcPts val="0"/>
                        </a:spcBef>
                        <a:spcAft>
                          <a:spcPts val="0"/>
                        </a:spcAft>
                        <a:buNone/>
                      </a:pPr>
                      <a:r>
                        <a:rPr lang="en-US" sz="1000" u="none" strike="noStrike" cap="none" dirty="0"/>
                        <a:t>Grupo electrógeno diesel</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938</a:t>
                      </a:r>
                      <a:endParaRPr sz="1500" b="1" u="none" strike="noStrike" cap="none" baseline="30000"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28%</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5"/>
                  </a:ext>
                </a:extLst>
              </a:tr>
              <a:tr h="684559">
                <a:tc>
                  <a:txBody>
                    <a:bodyPr/>
                    <a:lstStyle/>
                    <a:p>
                      <a:pPr marL="0" marR="0" lvl="0" indent="0" algn="ctr" rtl="0">
                        <a:lnSpc>
                          <a:spcPct val="107000"/>
                        </a:lnSpc>
                        <a:spcBef>
                          <a:spcPts val="0"/>
                        </a:spcBef>
                        <a:spcAft>
                          <a:spcPts val="0"/>
                        </a:spcAft>
                        <a:buNone/>
                      </a:pPr>
                      <a:r>
                        <a:rPr lang="en-US" sz="1000" u="none" strike="noStrike" cap="none" dirty="0"/>
                        <a:t>Energía solar fotovoltaica</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0.4</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5,500</a:t>
                      </a:r>
                      <a:endParaRPr sz="1500" u="none" strike="noStrike" cap="none" dirty="0"/>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1.2%</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1" u="none" strike="noStrike" cap="none" dirty="0"/>
                        <a:t>-</a:t>
                      </a:r>
                      <a:endParaRPr sz="1500" b="1"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Se obtiene para cada punto de la red en función de la disponibilidad solar</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6"/>
                  </a:ext>
                </a:extLst>
              </a:tr>
            </a:tbl>
          </a:graphicData>
        </a:graphic>
      </p:graphicFrame>
      <p:sp>
        <p:nvSpPr>
          <p:cNvPr id="9" name="Title 1"/>
          <p:cNvSpPr txBox="1">
            <a:spLocks/>
          </p:cNvSpPr>
          <p:nvPr/>
        </p:nvSpPr>
        <p:spPr>
          <a:xfrm>
            <a:off x="838200" y="-345788"/>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Adquirir los datos</a:t>
            </a:r>
            <a:endParaRPr lang="en-GB" dirty="0"/>
          </a:p>
        </p:txBody>
      </p:sp>
      <p:sp>
        <p:nvSpPr>
          <p:cNvPr id="5" name="Rectangle 4"/>
          <p:cNvSpPr/>
          <p:nvPr/>
        </p:nvSpPr>
        <p:spPr>
          <a:xfrm>
            <a:off x="2161750" y="6049895"/>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6" name="TextBox 2"/>
          <p:cNvSpPr txBox="1"/>
          <p:nvPr/>
        </p:nvSpPr>
        <p:spPr>
          <a:xfrm>
            <a:off x="5232104" y="6049895"/>
            <a:ext cx="531238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0025ACF2-874C-2C4B-B2FE-552EF845A4A9}"/>
              </a:ext>
            </a:extLst>
          </p:cNvPr>
          <p:cNvSpPr/>
          <p:nvPr/>
        </p:nvSpPr>
        <p:spPr>
          <a:xfrm>
            <a:off x="10467495" y="6930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9.mp3" descr="Track1_Lecture5_Slide9.mp3">
            <a:hlinkClick r:id="" action="ppaction://media"/>
            <a:extLst>
              <a:ext uri="{FF2B5EF4-FFF2-40B4-BE49-F238E27FC236}">
                <a16:creationId xmlns:a16="http://schemas.microsoft.com/office/drawing/2014/main" id="{DB9BB577-A6C0-1242-A471-AD82C03527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4484" y="133209"/>
            <a:ext cx="812800" cy="812800"/>
          </a:xfrm>
          <a:prstGeom prst="rect">
            <a:avLst/>
          </a:prstGeom>
        </p:spPr>
      </p:pic>
    </p:spTree>
    <p:extLst>
      <p:ext uri="{BB962C8B-B14F-4D97-AF65-F5344CB8AC3E}">
        <p14:creationId xmlns:p14="http://schemas.microsoft.com/office/powerpoint/2010/main" val="33185828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id="{8139184D-7C6D-476E-B92C-3EB3820DABA2}" vid="{479F127B-22E9-4CBD-A276-4CF6C14BB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9DEFD9-E25C-4F54-A99D-21105AA4E8C1}">
  <ds:schemaRefs>
    <ds:schemaRef ds:uri="http://schemas.microsoft.com/sharepoint/v3/contenttype/forms"/>
  </ds:schemaRefs>
</ds:datastoreItem>
</file>

<file path=customXml/itemProps2.xml><?xml version="1.0" encoding="utf-8"?>
<ds:datastoreItem xmlns:ds="http://schemas.openxmlformats.org/officeDocument/2006/customXml" ds:itemID="{6130B229-1451-4E20-B688-6E62EBA9CBF4}">
  <ds:schemaRefs>
    <ds:schemaRef ds:uri="35b8b66e-5759-43c1-a138-f967a8bf5a20"/>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0b696a8a-ab1a-459b-a09e-44df7cbe9330"/>
    <ds:schemaRef ds:uri="http://www.w3.org/XML/1998/namespace"/>
    <ds:schemaRef ds:uri="http://purl.org/dc/dcmitype/"/>
  </ds:schemaRefs>
</ds:datastoreItem>
</file>

<file path=customXml/itemProps3.xml><?xml version="1.0" encoding="utf-8"?>
<ds:datastoreItem xmlns:ds="http://schemas.openxmlformats.org/officeDocument/2006/customXml" ds:itemID="{D35CFFEE-0D60-427E-831E-F5CE702E46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CCG</Template>
  <TotalTime>2691</TotalTime>
  <Words>7623</Words>
  <Application>Microsoft Office PowerPoint</Application>
  <PresentationFormat>Panorámica</PresentationFormat>
  <Paragraphs>603</Paragraphs>
  <Slides>28</Slides>
  <Notes>25</Notes>
  <HiddenSlides>0</HiddenSlides>
  <MMClips>22</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28</vt:i4>
      </vt:variant>
    </vt:vector>
  </HeadingPairs>
  <TitlesOfParts>
    <vt:vector size="38" baseType="lpstr">
      <vt:lpstr>Arial</vt:lpstr>
      <vt:lpstr>Calibri</vt:lpstr>
      <vt:lpstr>Calibri Light</vt:lpstr>
      <vt:lpstr>Garamond</vt:lpstr>
      <vt:lpstr>Open Sans</vt:lpstr>
      <vt:lpstr>Open Sans </vt:lpstr>
      <vt:lpstr>Open Sans ExtraBold</vt:lpstr>
      <vt:lpstr>Times New Roman</vt:lpstr>
      <vt:lpstr>CCG</vt:lpstr>
      <vt:lpstr>Office Theme</vt:lpstr>
      <vt:lpstr>Presentación de PowerPoint</vt:lpstr>
      <vt:lpstr>Resultados del aprendizaje</vt:lpstr>
      <vt:lpstr>5.1 La metodología de las siete etapas</vt:lpstr>
      <vt:lpstr>5.1 La metodología de las siete etapas</vt:lpstr>
      <vt:lpstr>Presentación de PowerPoint</vt:lpstr>
      <vt:lpstr>5.1 La metodología de las siete etapas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5.3 Preparar los datos necesarios, el procesamiento y la calibración</vt:lpstr>
      <vt:lpstr>Ejemplo de coste fotovoltaico autónomo</vt:lpstr>
      <vt:lpstr>Ejemplo de costes de una minirred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dc:title>
  <dc:creator>babak khavari</dc:creator>
  <cp:keywords>, docId:8B07B07FDE4EDD5952ACB3A9E84389BB</cp:keywords>
  <cp:lastModifiedBy>Diego Daniel Mora Gonzalez</cp:lastModifiedBy>
  <cp:revision>716</cp:revision>
  <dcterms:created xsi:type="dcterms:W3CDTF">2018-05-01T19:37:15Z</dcterms:created>
  <dcterms:modified xsi:type="dcterms:W3CDTF">2022-11-01T07:29:42Z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