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sldIdLst>
    <p:sldId id="311" r:id="rId5"/>
    <p:sldId id="278" r:id="rId6"/>
    <p:sldId id="279" r:id="rId7"/>
    <p:sldId id="298" r:id="rId8"/>
    <p:sldId id="299" r:id="rId9"/>
    <p:sldId id="286" r:id="rId10"/>
    <p:sldId id="301" r:id="rId11"/>
    <p:sldId id="302" r:id="rId12"/>
    <p:sldId id="303" r:id="rId13"/>
    <p:sldId id="304" r:id="rId14"/>
    <p:sldId id="305" r:id="rId15"/>
    <p:sldId id="306" r:id="rId16"/>
    <p:sldId id="307" r:id="rId17"/>
    <p:sldId id="308" r:id="rId18"/>
    <p:sldId id="309" r:id="rId19"/>
    <p:sldId id="310" r:id="rId20"/>
    <p:sldId id="296" r:id="rId21"/>
    <p:sldId id="297" r:id="rId22"/>
    <p:sldId id="25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D7FF"/>
    <a:srgbClr val="CEF5FF"/>
    <a:srgbClr val="B02635"/>
    <a:srgbClr val="CC4C58"/>
    <a:srgbClr val="D97D86"/>
    <a:srgbClr val="C6F5FE"/>
    <a:srgbClr val="65C8FF"/>
    <a:srgbClr val="B43441"/>
    <a:srgbClr val="B53240"/>
    <a:srgbClr val="63C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42"/>
    <p:restoredTop sz="68023" autoAdjust="0"/>
  </p:normalViewPr>
  <p:slideViewPr>
    <p:cSldViewPr snapToGrid="0">
      <p:cViewPr varScale="1">
        <p:scale>
          <a:sx n="77" d="100"/>
          <a:sy n="77" d="100"/>
        </p:scale>
        <p:origin x="2064" y="96"/>
      </p:cViewPr>
      <p:guideLst>
        <p:guide orient="horz" pos="2160"/>
        <p:guide pos="3840"/>
      </p:guideLst>
    </p:cSldViewPr>
  </p:slideViewPr>
  <p:notesTextViewPr>
    <p:cViewPr>
      <p:scale>
        <a:sx n="101" d="100"/>
        <a:sy n="101"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5A8DB444-37D8-46AE-98F7-AD59E6EA8B3B}"/>
    <pc:docChg chg="modSld">
      <pc:chgData name="Allington, Lucy" userId="0c3dcd08-4988-403f-8eba-f42e59c87b71" providerId="ADAL" clId="{5A8DB444-37D8-46AE-98F7-AD59E6EA8B3B}" dt="2021-03-17T13:09:47.167" v="126" actId="20577"/>
      <pc:docMkLst>
        <pc:docMk/>
      </pc:docMkLst>
      <pc:sldChg chg="modSp mod">
        <pc:chgData name="Allington, Lucy" userId="0c3dcd08-4988-403f-8eba-f42e59c87b71" providerId="ADAL" clId="{5A8DB444-37D8-46AE-98F7-AD59E6EA8B3B}" dt="2021-03-17T13:09:22.441" v="1" actId="20577"/>
        <pc:sldMkLst>
          <pc:docMk/>
          <pc:sldMk cId="587726888" sldId="271"/>
        </pc:sldMkLst>
        <pc:spChg chg="mod">
          <ac:chgData name="Allington, Lucy" userId="0c3dcd08-4988-403f-8eba-f42e59c87b71" providerId="ADAL" clId="{5A8DB444-37D8-46AE-98F7-AD59E6EA8B3B}" dt="2021-03-17T13:09:22.441" v="1" actId="20577"/>
          <ac:spMkLst>
            <pc:docMk/>
            <pc:sldMk cId="587726888" sldId="271"/>
            <ac:spMk id="4" creationId="{00000000-0000-0000-0000-000000000000}"/>
          </ac:spMkLst>
        </pc:spChg>
      </pc:sldChg>
      <pc:sldChg chg="modSp mod modNotesTx">
        <pc:chgData name="Allington, Lucy" userId="0c3dcd08-4988-403f-8eba-f42e59c87b71" providerId="ADAL" clId="{5A8DB444-37D8-46AE-98F7-AD59E6EA8B3B}" dt="2021-03-17T13:09:47.167" v="126" actId="20577"/>
        <pc:sldMkLst>
          <pc:docMk/>
          <pc:sldMk cId="3688935345" sldId="278"/>
        </pc:sldMkLst>
        <pc:spChg chg="mod">
          <ac:chgData name="Allington, Lucy" userId="0c3dcd08-4988-403f-8eba-f42e59c87b71" providerId="ADAL" clId="{5A8DB444-37D8-46AE-98F7-AD59E6EA8B3B}" dt="2021-03-17T13:09:41.939" v="73" actId="20577"/>
          <ac:spMkLst>
            <pc:docMk/>
            <pc:sldMk cId="3688935345" sldId="278"/>
            <ac:spMk id="2"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Open Sans" panose="020B0606030504020204"/>
                <a:ea typeface="+mn-ea"/>
                <a:cs typeface="+mn-cs"/>
              </a:defRPr>
            </a:pPr>
            <a:r>
              <a:rPr lang="sv-SE" sz="1800" b="1" dirty="0" err="1">
                <a:solidFill>
                  <a:schemeClr val="tx1"/>
                </a:solidFill>
                <a:latin typeface="Open Sans" panose="020B0606030504020204"/>
              </a:rPr>
              <a:t>Technology</a:t>
            </a:r>
            <a:r>
              <a:rPr lang="sv-SE" sz="1800" b="1" dirty="0">
                <a:solidFill>
                  <a:schemeClr val="tx1"/>
                </a:solidFill>
                <a:latin typeface="Open Sans" panose="020B0606030504020204"/>
              </a:rPr>
              <a:t> </a:t>
            </a:r>
            <a:r>
              <a:rPr lang="sv-SE" sz="1800" b="1" dirty="0" err="1">
                <a:solidFill>
                  <a:schemeClr val="tx1"/>
                </a:solidFill>
                <a:latin typeface="Open Sans" panose="020B0606030504020204"/>
              </a:rPr>
              <a:t>shares</a:t>
            </a:r>
            <a:endParaRPr lang="sv-SE" sz="1800" b="1" dirty="0">
              <a:solidFill>
                <a:schemeClr val="tx1"/>
              </a:solidFill>
              <a:latin typeface="Open Sans" panose="020B0606030504020204"/>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Open Sans" panose="020B0606030504020204"/>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3AC93"/>
              </a:solidFill>
              <a:ln w="19050">
                <a:solidFill>
                  <a:schemeClr val="lt1"/>
                </a:solidFill>
              </a:ln>
              <a:effectLst/>
            </c:spPr>
            <c:extLst>
              <c:ext xmlns:c16="http://schemas.microsoft.com/office/drawing/2014/chart" uri="{C3380CC4-5D6E-409C-BE32-E72D297353CC}">
                <c16:uniqueId val="{00000001-4368-41BD-8B4D-E8429BD296BB}"/>
              </c:ext>
            </c:extLst>
          </c:dPt>
          <c:dPt>
            <c:idx val="1"/>
            <c:bubble3D val="0"/>
            <c:spPr>
              <a:solidFill>
                <a:srgbClr val="FF7F2A"/>
              </a:solidFill>
              <a:ln w="19050">
                <a:solidFill>
                  <a:schemeClr val="lt1"/>
                </a:solidFill>
              </a:ln>
              <a:effectLst/>
            </c:spPr>
            <c:extLst>
              <c:ext xmlns:c16="http://schemas.microsoft.com/office/drawing/2014/chart" uri="{C3380CC4-5D6E-409C-BE32-E72D297353CC}">
                <c16:uniqueId val="{00000003-4368-41BD-8B4D-E8429BD296BB}"/>
              </c:ext>
            </c:extLst>
          </c:dPt>
          <c:dPt>
            <c:idx val="2"/>
            <c:bubble3D val="0"/>
            <c:spPr>
              <a:solidFill>
                <a:srgbClr val="C8AB37"/>
              </a:solidFill>
              <a:ln w="19050">
                <a:solidFill>
                  <a:schemeClr val="lt1"/>
                </a:solidFill>
              </a:ln>
              <a:effectLst/>
            </c:spPr>
            <c:extLst>
              <c:ext xmlns:c16="http://schemas.microsoft.com/office/drawing/2014/chart" uri="{C3380CC4-5D6E-409C-BE32-E72D297353CC}">
                <c16:uniqueId val="{00000005-4368-41BD-8B4D-E8429BD296BB}"/>
              </c:ext>
            </c:extLst>
          </c:dPt>
          <c:cat>
            <c:strRef>
              <c:f>Sheet1!$A$2:$A$4</c:f>
              <c:strCache>
                <c:ptCount val="3"/>
                <c:pt idx="0">
                  <c:v>Biogas</c:v>
                </c:pt>
                <c:pt idx="1">
                  <c:v>LPG</c:v>
                </c:pt>
                <c:pt idx="2">
                  <c:v>Electricity</c:v>
                </c:pt>
              </c:strCache>
            </c:strRef>
          </c:cat>
          <c:val>
            <c:numRef>
              <c:f>Sheet1!$B$2:$B$4</c:f>
              <c:numCache>
                <c:formatCode>General</c:formatCode>
                <c:ptCount val="3"/>
                <c:pt idx="0">
                  <c:v>2</c:v>
                </c:pt>
                <c:pt idx="1">
                  <c:v>6</c:v>
                </c:pt>
                <c:pt idx="2">
                  <c:v>5</c:v>
                </c:pt>
              </c:numCache>
            </c:numRef>
          </c:val>
          <c:extLst>
            <c:ext xmlns:c16="http://schemas.microsoft.com/office/drawing/2014/chart" uri="{C3380CC4-5D6E-409C-BE32-E72D297353CC}">
              <c16:uniqueId val="{00000006-4368-41BD-8B4D-E8429BD296B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11/6/2023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In the fifth step we predict the impacts of the policy change during the lifetime of the project. If the goal of the cooking transition is to improve health, environment and gender issues, this step would include calculating reduced number of cases and death, reduced greenhouse gases and time saved cooking and collecting fuels. In order to do this it is important to understand the cause and effect relationships connected to the cooking transition. In other words it is important to understand why cleaner cooking solutions save time (higher efficiencies and lower (or no) cooking times) etc.</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3145287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After determining the impacts they are monetized which is done by assigning a dollar amount to each impact. Some benefits are controversial to assign value to. For example how do you value avoided deaths due to household air pollution? The values that are used in a cost-benefit analysis should not be seen as an actual valuation, but rather as a willingness to pay for said benefit. We will discuss this more at a later point</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622127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Next all benefits and costs are discounted to present value. This is especially important when benefits of an investment are delayed and the project or its effects cover several years. People may be more reluctant to invest for potential benefits that are coming later and the discounted values can help taking this into account.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4100431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In step eight we determine the net-present value of each alternative. This is equivalent to the present value of each benefit minus the present value of all costs, in other words what we defined as the net-benefit on the previous slide.</a:t>
            </a: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dirty="0"/>
          </a:p>
        </p:txBody>
      </p:sp>
    </p:spTree>
    <p:extLst>
      <p:ext uri="{BB962C8B-B14F-4D97-AF65-F5344CB8AC3E}">
        <p14:creationId xmlns:p14="http://schemas.microsoft.com/office/powerpoint/2010/main" val="3712307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It is important to recognize that the benefits and their valuations of any transition are uncertain. To make up for the uncertainty a sensitivity analysis is usually preformed to asses what would happen to the net-benefits if the absolute benefits or their valuation changes. </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375754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Once the preceding steps are done a recommendation can be made for the problem based on the CBA. In the case of clean cooking the recommendation can be to invest in a specific stove in a specific settlement.</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2803799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4147477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2981239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looking at the benefits of clean cooking, there is often a monetary value attached to inaction. For example, in the latest version of the Tracking SDG 7 report it is stated that the cost of inaction in the clean cooking sector amounts to 2.4 trillion USD. This means</a:t>
            </a:r>
            <a:r>
              <a:rPr lang="en-US" sz="1200" kern="1200" baseline="0" dirty="0">
                <a:solidFill>
                  <a:schemeClr val="tx1"/>
                </a:solidFill>
                <a:effectLst/>
                <a:latin typeface="+mn-lt"/>
                <a:ea typeface="+mn-ea"/>
                <a:cs typeface="+mn-cs"/>
              </a:rPr>
              <a:t> that the benefits we talked about in presentation 1 (health, reduced time, and the environment) have gotten a monetary amount assigned to it. </a:t>
            </a:r>
            <a:r>
              <a:rPr lang="en-US" sz="1200" kern="1200" dirty="0">
                <a:solidFill>
                  <a:schemeClr val="tx1"/>
                </a:solidFill>
                <a:effectLst/>
                <a:latin typeface="+mn-lt"/>
                <a:ea typeface="+mn-ea"/>
                <a:cs typeface="+mn-cs"/>
              </a:rPr>
              <a:t>But how do we go about monetizing improvements with regards to health, time spent and environment?</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way of doing this is applying a CBA. CBA can be defined as a policy assessment method quantifying in monetary terms the value of all consequences of a policy to all members of society. The idea is to identify the benefits and costs of an action (or a lack there of), valuing the impacts of the defined benefits and costs in a monetary value (for example USD) and then determining the net-benefits. Net-benefits would then be defined as the incremental benefits minus the incremental costs in comparison to a benchmark. The benchmark tends to be equated to a situation where no policy changes are applied. The monetary value applied to the benefits and costs can be viewed as a weight indicating the emphasis of different benefits in the net-benefit equation.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costs and benefits have to be treated slightly differently depending on their characteristics. If the cost or benefit is included in the market, say a cylinder of LPG, market data may be used. If we are dealing with benefits or costs that do not exist in the market, say health impacts or time saved, markets can not be depended on. In these cases we can instead use stated or revealed preferences. A stated preferences is when you ask a respondents, so you could for example ask a respondent how highly he or she values a risk reduction with regards to health. When using revealed preference you assess a persons market transactions or behavior.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377450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CBA is viewed as a social measure, with the main purpose of identifying the benefits and costs for the wider society. Therefore, it can be a viable tool for policy makers in deciding whether an investment or policy is worth going through with. However, by omitting or altering certain benefits and costs the measure can be modified to apply in the private situation as well. For clean cooking, an example of this could be to remove the environmental benefits from the calculations and take into account only the benefits that are felt</a:t>
            </a:r>
            <a:r>
              <a:rPr lang="en-US" sz="1200" kern="1200" baseline="0" dirty="0">
                <a:solidFill>
                  <a:schemeClr val="tx1"/>
                </a:solidFill>
                <a:effectLst/>
                <a:latin typeface="+mn-lt"/>
                <a:ea typeface="+mn-ea"/>
                <a:cs typeface="+mn-cs"/>
              </a:rPr>
              <a:t> directly</a:t>
            </a:r>
            <a:r>
              <a:rPr lang="en-US" sz="1200" kern="1200" dirty="0">
                <a:solidFill>
                  <a:schemeClr val="tx1"/>
                </a:solidFill>
                <a:effectLst/>
                <a:latin typeface="+mn-lt"/>
                <a:ea typeface="+mn-ea"/>
                <a:cs typeface="+mn-cs"/>
              </a:rPr>
              <a:t> by the private households themselves, such as health impacts and time savings. This way we exclude externalities that are not directly affecting</a:t>
            </a:r>
            <a:r>
              <a:rPr lang="en-US" sz="1200" kern="1200" baseline="0" dirty="0">
                <a:solidFill>
                  <a:schemeClr val="tx1"/>
                </a:solidFill>
                <a:effectLst/>
                <a:latin typeface="+mn-lt"/>
                <a:ea typeface="+mn-ea"/>
                <a:cs typeface="+mn-cs"/>
              </a:rPr>
              <a:t> the private users (households in this case).</a:t>
            </a:r>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617789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a:t>
            </a:r>
            <a:r>
              <a:rPr lang="en-US" sz="1200" kern="1200" baseline="0" dirty="0">
                <a:solidFill>
                  <a:schemeClr val="tx1"/>
                </a:solidFill>
                <a:effectLst/>
                <a:latin typeface="+mn-lt"/>
                <a:ea typeface="+mn-ea"/>
                <a:cs typeface="+mn-cs"/>
              </a:rPr>
              <a:t> CBA can also be conducted at different times during a process. Ex ante is when a CBA is conducted before the policy is implemented, answering the question “is the policy change worth it?. Ex post is done after the policy is already implemented, answering the question “was the policy a good idea”. The ex post analysis does not allow for a change in policy, but it can provide information on a specific type of interventions. For long-term projects spanning across long time a third category, “in media res”, can be used. In these cases the CBA is conducted during the project to answer the question of whether it make sense to go forward with a given policy or if it should be aborted.</a:t>
            </a:r>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59435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Boardman in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his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book</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summarizes</a:t>
            </a:r>
            <a:r>
              <a:rPr lang="sv-SE" sz="1200" kern="1200" baseline="0" dirty="0">
                <a:solidFill>
                  <a:schemeClr val="tx1"/>
                </a:solidFill>
                <a:effectLst/>
                <a:latin typeface="+mn-lt"/>
                <a:ea typeface="+mn-ea"/>
                <a:cs typeface="+mn-cs"/>
              </a:rPr>
              <a:t> CBA </a:t>
            </a:r>
            <a:r>
              <a:rPr lang="sv-SE" sz="1200" kern="1200" baseline="0" dirty="0" err="1">
                <a:solidFill>
                  <a:schemeClr val="tx1"/>
                </a:solidFill>
                <a:effectLst/>
                <a:latin typeface="+mn-lt"/>
                <a:ea typeface="+mn-ea"/>
                <a:cs typeface="+mn-cs"/>
              </a:rPr>
              <a:t>into</a:t>
            </a:r>
            <a:r>
              <a:rPr lang="sv-SE" sz="1200" kern="1200" baseline="0" dirty="0">
                <a:solidFill>
                  <a:schemeClr val="tx1"/>
                </a:solidFill>
                <a:effectLst/>
                <a:latin typeface="+mn-lt"/>
                <a:ea typeface="+mn-ea"/>
                <a:cs typeface="+mn-cs"/>
              </a:rPr>
              <a:t> a workflow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ten-steps. </a:t>
            </a:r>
            <a:r>
              <a:rPr lang="en-US" sz="1200" kern="1200" baseline="0" dirty="0">
                <a:solidFill>
                  <a:schemeClr val="tx1"/>
                </a:solidFill>
                <a:effectLst/>
                <a:latin typeface="+mn-lt"/>
                <a:ea typeface="+mn-ea"/>
                <a:cs typeface="+mn-cs"/>
              </a:rPr>
              <a:t>We will briefly look into each of them and what they mean.</a:t>
            </a: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1067185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sv-SE" sz="1200" kern="1200" baseline="0" dirty="0">
                <a:solidFill>
                  <a:schemeClr val="tx1"/>
                </a:solidFill>
                <a:effectLst/>
                <a:latin typeface="+mn-lt"/>
                <a:ea typeface="+mn-ea"/>
                <a:cs typeface="+mn-cs"/>
              </a:rPr>
              <a:t>The </a:t>
            </a:r>
            <a:r>
              <a:rPr lang="sv-SE" sz="1200" kern="1200" baseline="0" dirty="0" err="1">
                <a:solidFill>
                  <a:schemeClr val="tx1"/>
                </a:solidFill>
                <a:effectLst/>
                <a:latin typeface="+mn-lt"/>
                <a:ea typeface="+mn-ea"/>
                <a:cs typeface="+mn-cs"/>
              </a:rPr>
              <a:t>first</a:t>
            </a:r>
            <a:r>
              <a:rPr lang="sv-SE" sz="1200" kern="1200" baseline="0" dirty="0">
                <a:solidFill>
                  <a:schemeClr val="tx1"/>
                </a:solidFill>
                <a:effectLst/>
                <a:latin typeface="+mn-lt"/>
                <a:ea typeface="+mn-ea"/>
                <a:cs typeface="+mn-cs"/>
              </a:rPr>
              <a:t> step is to </a:t>
            </a:r>
            <a:r>
              <a:rPr lang="sv-SE" sz="1200" kern="1200" baseline="0" dirty="0" err="1">
                <a:solidFill>
                  <a:schemeClr val="tx1"/>
                </a:solidFill>
                <a:effectLst/>
                <a:latin typeface="+mn-lt"/>
                <a:ea typeface="+mn-ea"/>
                <a:cs typeface="+mn-cs"/>
              </a:rPr>
              <a:t>identify</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purpose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project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Why</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are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you</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doing</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project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Through</a:t>
            </a:r>
            <a:r>
              <a:rPr lang="sv-SE" sz="1200" kern="1200" baseline="0" dirty="0">
                <a:solidFill>
                  <a:schemeClr val="tx1"/>
                </a:solidFill>
                <a:effectLst/>
                <a:latin typeface="+mn-lt"/>
                <a:ea typeface="+mn-ea"/>
                <a:cs typeface="+mn-cs"/>
              </a:rPr>
              <a:t> the lens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clean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cooking</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you</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would</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answer</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that</a:t>
            </a:r>
            <a:r>
              <a:rPr lang="sv-SE" sz="1200" kern="1200" baseline="0" dirty="0">
                <a:solidFill>
                  <a:schemeClr val="tx1"/>
                </a:solidFill>
                <a:effectLst/>
                <a:latin typeface="+mn-lt"/>
                <a:ea typeface="+mn-ea"/>
                <a:cs typeface="+mn-cs"/>
              </a:rPr>
              <a:t> the </a:t>
            </a:r>
            <a:r>
              <a:rPr lang="sv-SE" sz="1200" kern="1200" baseline="0" dirty="0" err="1">
                <a:solidFill>
                  <a:schemeClr val="tx1"/>
                </a:solidFill>
                <a:effectLst/>
                <a:latin typeface="+mn-lt"/>
                <a:ea typeface="+mn-ea"/>
                <a:cs typeface="+mn-cs"/>
              </a:rPr>
              <a:t>transition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costs</a:t>
            </a:r>
            <a:r>
              <a:rPr lang="sv-SE" sz="1200" kern="1200" baseline="0" dirty="0">
                <a:solidFill>
                  <a:schemeClr val="tx1"/>
                </a:solidFill>
                <a:effectLst/>
                <a:latin typeface="+mn-lt"/>
                <a:ea typeface="+mn-ea"/>
                <a:cs typeface="+mn-cs"/>
              </a:rPr>
              <a:t> a </a:t>
            </a:r>
            <a:r>
              <a:rPr lang="sv-SE" sz="1200" kern="1200" baseline="0" dirty="0" err="1">
                <a:solidFill>
                  <a:schemeClr val="tx1"/>
                </a:solidFill>
                <a:effectLst/>
                <a:latin typeface="+mn-lt"/>
                <a:ea typeface="+mn-ea"/>
                <a:cs typeface="+mn-cs"/>
              </a:rPr>
              <a:t>large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amount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money</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but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that</a:t>
            </a:r>
            <a:r>
              <a:rPr lang="sv-SE" sz="1200" kern="1200" baseline="0" dirty="0">
                <a:solidFill>
                  <a:schemeClr val="tx1"/>
                </a:solidFill>
                <a:effectLst/>
                <a:latin typeface="+mn-lt"/>
                <a:ea typeface="+mn-ea"/>
                <a:cs typeface="+mn-cs"/>
              </a:rPr>
              <a:t> it </a:t>
            </a:r>
            <a:r>
              <a:rPr lang="sv-SE" sz="1200" kern="1200" baseline="0" dirty="0" err="1">
                <a:solidFill>
                  <a:schemeClr val="tx1"/>
                </a:solidFill>
                <a:effectLst/>
                <a:latin typeface="+mn-lt"/>
                <a:ea typeface="+mn-ea"/>
                <a:cs typeface="+mn-cs"/>
              </a:rPr>
              <a:t>also</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brings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with</a:t>
            </a:r>
            <a:r>
              <a:rPr lang="sv-SE" sz="1200" kern="1200" baseline="0" dirty="0">
                <a:solidFill>
                  <a:schemeClr val="tx1"/>
                </a:solidFill>
                <a:effectLst/>
                <a:latin typeface="+mn-lt"/>
                <a:ea typeface="+mn-ea"/>
                <a:cs typeface="+mn-cs"/>
              </a:rPr>
              <a:t> it a </a:t>
            </a:r>
            <a:r>
              <a:rPr lang="sv-SE" sz="1200" kern="1200" baseline="0" dirty="0" err="1">
                <a:solidFill>
                  <a:schemeClr val="tx1"/>
                </a:solidFill>
                <a:effectLst/>
                <a:latin typeface="+mn-lt"/>
                <a:ea typeface="+mn-ea"/>
                <a:cs typeface="+mn-cs"/>
              </a:rPr>
              <a:t>large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number</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of</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benefits</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are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interested</a:t>
            </a:r>
            <a:r>
              <a:rPr lang="sv-SE" sz="1200" kern="1200" baseline="0" dirty="0">
                <a:solidFill>
                  <a:schemeClr val="tx1"/>
                </a:solidFill>
                <a:effectLst/>
                <a:latin typeface="+mn-lt"/>
                <a:ea typeface="+mn-ea"/>
                <a:cs typeface="+mn-cs"/>
              </a:rPr>
              <a:t> in </a:t>
            </a:r>
            <a:r>
              <a:rPr lang="sv-SE" sz="1200" kern="1200" baseline="0" dirty="0" err="1">
                <a:solidFill>
                  <a:schemeClr val="tx1"/>
                </a:solidFill>
                <a:effectLst/>
                <a:latin typeface="+mn-lt"/>
                <a:ea typeface="+mn-ea"/>
                <a:cs typeface="+mn-cs"/>
              </a:rPr>
              <a:t>weighing</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these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against</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each</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other</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Typically</a:t>
            </a:r>
            <a:r>
              <a:rPr lang="sv-SE" sz="1200" kern="1200" baseline="0" dirty="0">
                <a:solidFill>
                  <a:schemeClr val="tx1"/>
                </a:solidFill>
                <a:effectLst/>
                <a:latin typeface="+mn-lt"/>
                <a:ea typeface="+mn-ea"/>
                <a:cs typeface="+mn-cs"/>
              </a:rPr>
              <a:t> a CBA is a </a:t>
            </a:r>
            <a:r>
              <a:rPr lang="sv-SE" sz="1200" kern="1200" baseline="0" dirty="0" err="1">
                <a:solidFill>
                  <a:schemeClr val="tx1"/>
                </a:solidFill>
                <a:effectLst/>
                <a:latin typeface="+mn-lt"/>
                <a:ea typeface="+mn-ea"/>
                <a:cs typeface="+mn-cs"/>
              </a:rPr>
              <a:t>good</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tool</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when</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dealing</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with</a:t>
            </a:r>
            <a:r>
              <a:rPr lang="sv-SE" sz="1200" kern="1200" baseline="0" dirty="0">
                <a:solidFill>
                  <a:schemeClr val="tx1"/>
                </a:solidFill>
                <a:effectLst/>
                <a:latin typeface="+mn-lt"/>
                <a:ea typeface="+mn-ea"/>
                <a:cs typeface="+mn-cs"/>
              </a:rPr>
              <a:t> market </a:t>
            </a:r>
            <a:r>
              <a:rPr lang="sv-SE" sz="1200" kern="1200" baseline="0" dirty="0" err="1">
                <a:solidFill>
                  <a:schemeClr val="tx1"/>
                </a:solidFill>
                <a:effectLst/>
                <a:latin typeface="+mn-lt"/>
                <a:ea typeface="+mn-ea"/>
                <a:cs typeface="+mn-cs"/>
              </a:rPr>
              <a:t>failures</a:t>
            </a:r>
            <a:r>
              <a:rPr lang="sv-SE" sz="1200" kern="1200" baseline="0" dirty="0">
                <a:solidFill>
                  <a:schemeClr val="tx1"/>
                </a:solidFill>
                <a:effectLst/>
                <a:latin typeface="+mn-lt"/>
                <a:ea typeface="+mn-ea"/>
                <a:cs typeface="+mn-cs"/>
              </a:rPr>
              <a:t>. Market </a:t>
            </a:r>
            <a:r>
              <a:rPr lang="sv-SE" sz="1200" kern="1200" baseline="0" dirty="0" err="1">
                <a:solidFill>
                  <a:schemeClr val="tx1"/>
                </a:solidFill>
                <a:effectLst/>
                <a:latin typeface="+mn-lt"/>
                <a:ea typeface="+mn-ea"/>
                <a:cs typeface="+mn-cs"/>
              </a:rPr>
              <a:t>failure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can</a:t>
            </a:r>
            <a:r>
              <a:rPr lang="sv-SE" sz="1200" kern="1200" baseline="0" dirty="0">
                <a:solidFill>
                  <a:schemeClr val="tx1"/>
                </a:solidFill>
                <a:effectLst/>
                <a:latin typeface="+mn-lt"/>
                <a:ea typeface="+mn-ea"/>
                <a:cs typeface="+mn-cs"/>
              </a:rPr>
              <a:t> be </a:t>
            </a:r>
            <a:r>
              <a:rPr lang="sv-SE" sz="1200" kern="1200" baseline="0" dirty="0" err="1">
                <a:solidFill>
                  <a:schemeClr val="tx1"/>
                </a:solidFill>
                <a:effectLst/>
                <a:latin typeface="+mn-lt"/>
                <a:ea typeface="+mn-ea"/>
                <a:cs typeface="+mn-cs"/>
              </a:rPr>
              <a:t>defined</a:t>
            </a:r>
            <a:r>
              <a:rPr lang="sv-SE" sz="1200" kern="1200" baseline="0" dirty="0">
                <a:solidFill>
                  <a:schemeClr val="tx1"/>
                </a:solidFill>
                <a:effectLst/>
                <a:latin typeface="+mn-lt"/>
                <a:ea typeface="+mn-ea"/>
                <a:cs typeface="+mn-cs"/>
              </a:rPr>
              <a:t> as </a:t>
            </a:r>
            <a:r>
              <a:rPr lang="en-US" b="0" dirty="0"/>
              <a:t>inefficient distribution of goods and services in the free market.</a:t>
            </a:r>
            <a:r>
              <a:rPr lang="en-US" b="0" baseline="0" dirty="0"/>
              <a:t> When markets work well private interest ensures that the optimal solution is adapted. In other words if markets are working well, there would be no reason for people to use traditional cooking fuels as we know they have negative impact on health, environment and gender equality. When dealing with a market failure it is usually a good idea for the government to intervene in a way that tries to correct the failure. A CBA then helps understanding if the costs of intervening are sensible when compared to the benefits.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2970628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The second step is to identify alternative projects. In the case clean cooking this can refer to continuing on with traditional cooking rather than transitioning to cleaner or clean options. This is why calculating the incremental benefits and costs that we saw on the previous slide is so important, we are interested in reduced damages rather than an absolute value. </a:t>
            </a: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1357462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The third step is to decide how to calculate the costs and benefits. This relates to how you draw your system boundaries (do you calculate the costs and benefits for your whole country or only a sub-region of it). It also relates to some extent which view of net-benefits you use. From a social perspective a subsidy may be an additional cost (as society has to pay for a decreased price to the consumer), but from a private net-benefit perspective it is a reduction in cost alleviating some of the affordability constraints that may exist.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2424327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baseline="0" dirty="0"/>
              <a:t>The fourth step is to identify impacts and categorize them as either benefits or costs. For clean cooking benefits could be reduced morbidity and mortality, time saved and emissions avoided, while the costs could be investment costs, fuel costs and cost of promoting the new stoves. As mentioned earlier these benefits and costs are always compared to the business-as-usual case. While you want to include as many costs and benefits as possible it is often a trade-off between accuracy and what is manageable (it may be difficult or even impossible to include all benefits and costs).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0" baseline="0"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4228518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p:cNvSpPr>
            <a:spLocks noGrp="1"/>
          </p:cNvSpPr>
          <p:nvPr>
            <p:ph type="title" hasCustomPrompt="1"/>
          </p:nvPr>
        </p:nvSpPr>
        <p:spPr>
          <a:xfrm>
            <a:off x="805249" y="4443413"/>
            <a:ext cx="5587313" cy="1325004"/>
          </a:xfrm>
          <a:prstGeom prst="rect">
            <a:avLst/>
          </a:prstGeom>
        </p:spPr>
        <p:txBody>
          <a:bodyPr/>
          <a:lstStyle>
            <a:lvl1pPr>
              <a:defRPr b="1">
                <a:latin typeface="Open Sans ExtraBold" panose="020B0606030504020204"/>
              </a:defRPr>
            </a:lvl1pPr>
          </a:lstStyle>
          <a:p>
            <a:r>
              <a:rPr lang="en-US" dirty="0"/>
              <a:t>CLICK TO EDIT MASTER TITLE STYLE</a:t>
            </a:r>
            <a:endParaRPr lang="en-GB" dirty="0"/>
          </a:p>
        </p:txBody>
      </p:sp>
      <p:sp>
        <p:nvSpPr>
          <p:cNvPr id="11" name="Text Placeholder 3"/>
          <p:cNvSpPr>
            <a:spLocks noGrp="1"/>
          </p:cNvSpPr>
          <p:nvPr>
            <p:ph type="body" sz="quarter" idx="10"/>
          </p:nvPr>
        </p:nvSpPr>
        <p:spPr>
          <a:xfrm>
            <a:off x="804863" y="4052888"/>
            <a:ext cx="5588000" cy="390525"/>
          </a:xfrm>
          <a:prstGeom prst="rect">
            <a:avLst/>
          </a:prstGeo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084330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a:xfrm>
            <a:off x="838200" y="6356350"/>
            <a:ext cx="2743200" cy="365125"/>
          </a:xfrm>
          <a:prstGeom prst="rect">
            <a:avLst/>
          </a:prstGeom>
        </p:spPr>
        <p:txBody>
          <a:bodyPr/>
          <a:lstStyle/>
          <a:p>
            <a:fld id="{986BB1F3-09E8-2A4B-94FB-2B55395E3B4A}" type="datetimeFigureOut">
              <a:rPr lang="en-US" smtClean="0"/>
              <a:t>11/6/2023</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a:xfrm>
            <a:off x="8610600" y="6356350"/>
            <a:ext cx="2743200" cy="365125"/>
          </a:xfrm>
          <a:prstGeom prst="rect">
            <a:avLst/>
          </a:prstGeom>
        </p:spPr>
        <p:txBody>
          <a:bodyPr/>
          <a:lstStyle/>
          <a:p>
            <a:fld id="{9F12B3B0-2BE9-CC4D-B1FD-EFE2D6A22EBD}" type="slidenum">
              <a:rPr lang="en-US" smtClean="0"/>
              <a:t>‹#›</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14"/>
          <a:stretch>
            <a:fillRect/>
          </a:stretch>
        </p:blipFill>
        <p:spPr>
          <a:xfrm>
            <a:off x="-3565" y="-1605"/>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108/14636680310698379"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747853" y="4124992"/>
            <a:ext cx="7029608" cy="1948751"/>
          </a:xfrm>
        </p:spPr>
        <p:txBody>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2 </a:t>
            </a:r>
            <a:br>
              <a:rPr lang="en-ZA" sz="4400" b="1" dirty="0">
                <a:solidFill>
                  <a:schemeClr val="bg1"/>
                </a:solidFill>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COST-BENEFIT ANALYSIS THEORY</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228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KTH</a:t>
            </a: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29000"/>
            <a:ext cx="566102" cy="569519"/>
          </a:xfrm>
          <a:prstGeom prst="rect">
            <a:avLst/>
          </a:prstGeom>
        </p:spPr>
      </p:pic>
      <p:pic>
        <p:nvPicPr>
          <p:cNvPr id="9" name="Picture 8">
            <a:extLst>
              <a:ext uri="{FF2B5EF4-FFF2-40B4-BE49-F238E27FC236}">
                <a16:creationId xmlns:a16="http://schemas.microsoft.com/office/drawing/2014/main" id="{FD65F1D4-7060-3D2D-8036-2253A18BBDF8}"/>
              </a:ext>
            </a:extLst>
          </p:cNvPr>
          <p:cNvPicPr>
            <a:picLocks noChangeAspect="1"/>
          </p:cNvPicPr>
          <p:nvPr/>
        </p:nvPicPr>
        <p:blipFill>
          <a:blip r:embed="rId3"/>
          <a:srcRect/>
          <a:stretch/>
        </p:blipFill>
        <p:spPr>
          <a:xfrm>
            <a:off x="11213730" y="3344046"/>
            <a:ext cx="620242" cy="698286"/>
          </a:xfrm>
          <a:prstGeom prst="rect">
            <a:avLst/>
          </a:prstGeom>
        </p:spPr>
      </p:pic>
      <p:sp>
        <p:nvSpPr>
          <p:cNvPr id="4" name="TextBox 3">
            <a:extLst>
              <a:ext uri="{FF2B5EF4-FFF2-40B4-BE49-F238E27FC236}">
                <a16:creationId xmlns:a16="http://schemas.microsoft.com/office/drawing/2014/main" id="{99489BD1-78D4-AE95-E82A-009E4805C885}"/>
              </a:ext>
            </a:extLst>
          </p:cNvPr>
          <p:cNvSpPr txBox="1"/>
          <p:nvPr/>
        </p:nvSpPr>
        <p:spPr>
          <a:xfrm>
            <a:off x="747853" y="3390593"/>
            <a:ext cx="3320805" cy="646331"/>
          </a:xfrm>
          <a:prstGeom prst="rect">
            <a:avLst/>
          </a:prstGeom>
          <a:noFill/>
        </p:spPr>
        <p:txBody>
          <a:bodyPr wrap="square" lIns="91440" tIns="45720" rIns="91440" bIns="45720" rtlCol="0" anchor="b">
            <a:spAutoFit/>
          </a:bodyPr>
          <a:lstStyle/>
          <a:p>
            <a:r>
              <a:rPr lang="en-US" b="1" dirty="0">
                <a:latin typeface="Open Sans ExtraBold" panose="020B0606030504020204"/>
              </a:rPr>
              <a:t>Geospatial Clean Cooking access modelling using </a:t>
            </a:r>
            <a:r>
              <a:rPr lang="en-US" b="1" dirty="0" err="1">
                <a:latin typeface="Open Sans ExtraBold" panose="020B0606030504020204"/>
              </a:rPr>
              <a:t>OnStove</a:t>
            </a:r>
            <a:endParaRPr lang="sv-SE" dirty="0">
              <a:effectLst/>
              <a:latin typeface="Open Sans ExtraBold" panose="020B0606030504020204"/>
            </a:endParaRPr>
          </a:p>
        </p:txBody>
      </p:sp>
      <p:sp>
        <p:nvSpPr>
          <p:cNvPr id="3" name="TextBox 2">
            <a:extLst>
              <a:ext uri="{FF2B5EF4-FFF2-40B4-BE49-F238E27FC236}">
                <a16:creationId xmlns:a16="http://schemas.microsoft.com/office/drawing/2014/main" id="{01717E7D-603C-C3C7-63CF-A893748A0FBC}"/>
              </a:ext>
            </a:extLst>
          </p:cNvPr>
          <p:cNvSpPr txBox="1"/>
          <p:nvPr/>
        </p:nvSpPr>
        <p:spPr>
          <a:xfrm>
            <a:off x="747853" y="6161811"/>
            <a:ext cx="7711529" cy="30777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Open Sans "/>
                <a:ea typeface="Open Sans ExtraBold" panose="020B0606030504020204" pitchFamily="34" charset="0"/>
                <a:cs typeface="Open Sans ExtraBold" panose="020B0606030504020204" pitchFamily="34" charset="0"/>
              </a:rPr>
              <a:t>by B. Khavari and C. Ramirez</a:t>
            </a:r>
            <a:endParaRPr lang="it-IT" sz="1400" dirty="0">
              <a:latin typeface="Open Sans "/>
            </a:endParaRPr>
          </a:p>
        </p:txBody>
      </p:sp>
    </p:spTree>
    <p:extLst>
      <p:ext uri="{BB962C8B-B14F-4D97-AF65-F5344CB8AC3E}">
        <p14:creationId xmlns:p14="http://schemas.microsoft.com/office/powerpoint/2010/main" val="2428491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3627916"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4. Identify impact categories</a:t>
            </a:r>
          </a:p>
        </p:txBody>
      </p: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grpSp>
        <p:nvGrpSpPr>
          <p:cNvPr id="51" name="Group 50">
            <a:extLst>
              <a:ext uri="{FF2B5EF4-FFF2-40B4-BE49-F238E27FC236}">
                <a16:creationId xmlns:a16="http://schemas.microsoft.com/office/drawing/2014/main" id="{9A6E4E4A-C145-4A0C-9215-CBB4F87994C3}"/>
              </a:ext>
            </a:extLst>
          </p:cNvPr>
          <p:cNvGrpSpPr>
            <a:grpSpLocks noChangeAspect="1"/>
          </p:cNvGrpSpPr>
          <p:nvPr/>
        </p:nvGrpSpPr>
        <p:grpSpPr>
          <a:xfrm>
            <a:off x="4737963" y="2374219"/>
            <a:ext cx="1497415" cy="1867648"/>
            <a:chOff x="707836" y="893458"/>
            <a:chExt cx="1896051" cy="2364846"/>
          </a:xfrm>
        </p:grpSpPr>
        <p:sp>
          <p:nvSpPr>
            <p:cNvPr id="52" name="TextBox 51">
              <a:extLst>
                <a:ext uri="{FF2B5EF4-FFF2-40B4-BE49-F238E27FC236}">
                  <a16:creationId xmlns:a16="http://schemas.microsoft.com/office/drawing/2014/main" id="{FD0B29BB-7717-4D6E-A73F-559E0D76C0CF}"/>
                </a:ext>
              </a:extLst>
            </p:cNvPr>
            <p:cNvSpPr txBox="1"/>
            <p:nvPr/>
          </p:nvSpPr>
          <p:spPr>
            <a:xfrm>
              <a:off x="927203" y="893458"/>
              <a:ext cx="1457318" cy="307776"/>
            </a:xfrm>
            <a:prstGeom prst="rect">
              <a:avLst/>
            </a:prstGeom>
            <a:noFill/>
          </p:spPr>
          <p:txBody>
            <a:bodyPr wrap="square" rtlCol="0">
              <a:spAutoFit/>
            </a:bodyPr>
            <a:lstStyle/>
            <a:p>
              <a:pPr algn="ctr"/>
              <a:r>
                <a:rPr lang="en-US" b="1" dirty="0">
                  <a:solidFill>
                    <a:schemeClr val="accent1"/>
                  </a:solidFill>
                  <a:latin typeface="Calibri" panose="020F0502020204030204" pitchFamily="34" charset="0"/>
                  <a:ea typeface="Roboto" panose="02000000000000000000" pitchFamily="2" charset="0"/>
                  <a:cs typeface="Calibri" panose="020F0502020204030204" pitchFamily="34" charset="0"/>
                </a:rPr>
                <a:t>HEALTH</a:t>
              </a:r>
            </a:p>
          </p:txBody>
        </p:sp>
        <p:pic>
          <p:nvPicPr>
            <p:cNvPr id="53" name="Picture 52" descr="A picture containing person, preparing, working, cooking&#10;&#10;Description automatically generated">
              <a:extLst>
                <a:ext uri="{FF2B5EF4-FFF2-40B4-BE49-F238E27FC236}">
                  <a16:creationId xmlns:a16="http://schemas.microsoft.com/office/drawing/2014/main" id="{D9F0B881-27CB-4C6C-B6AE-709CDAEDDD34}"/>
                </a:ext>
              </a:extLst>
            </p:cNvPr>
            <p:cNvPicPr>
              <a:picLocks/>
            </p:cNvPicPr>
            <p:nvPr/>
          </p:nvPicPr>
          <p:blipFill>
            <a:blip r:embed="rId3"/>
            <a:stretch>
              <a:fillRect/>
            </a:stretch>
          </p:blipFill>
          <p:spPr>
            <a:xfrm>
              <a:off x="707836" y="1362253"/>
              <a:ext cx="1896051" cy="1896051"/>
            </a:xfrm>
            <a:prstGeom prst="ellipse">
              <a:avLst/>
            </a:prstGeom>
          </p:spPr>
        </p:pic>
      </p:grpSp>
      <p:grpSp>
        <p:nvGrpSpPr>
          <p:cNvPr id="54" name="Group 53">
            <a:extLst>
              <a:ext uri="{FF2B5EF4-FFF2-40B4-BE49-F238E27FC236}">
                <a16:creationId xmlns:a16="http://schemas.microsoft.com/office/drawing/2014/main" id="{191198F1-7459-4122-9EF6-08D3A6625A7B}"/>
              </a:ext>
            </a:extLst>
          </p:cNvPr>
          <p:cNvGrpSpPr>
            <a:grpSpLocks noChangeAspect="1"/>
          </p:cNvGrpSpPr>
          <p:nvPr/>
        </p:nvGrpSpPr>
        <p:grpSpPr>
          <a:xfrm>
            <a:off x="1870745" y="2077853"/>
            <a:ext cx="2154378" cy="2089683"/>
            <a:chOff x="3294032" y="567896"/>
            <a:chExt cx="2799945" cy="2715860"/>
          </a:xfrm>
        </p:grpSpPr>
        <p:sp>
          <p:nvSpPr>
            <p:cNvPr id="55" name="TextBox 54">
              <a:extLst>
                <a:ext uri="{FF2B5EF4-FFF2-40B4-BE49-F238E27FC236}">
                  <a16:creationId xmlns:a16="http://schemas.microsoft.com/office/drawing/2014/main" id="{C9E0B10F-CF0C-4A7F-B2F1-EECAD1F3BCAA}"/>
                </a:ext>
              </a:extLst>
            </p:cNvPr>
            <p:cNvSpPr txBox="1"/>
            <p:nvPr/>
          </p:nvSpPr>
          <p:spPr>
            <a:xfrm>
              <a:off x="3294032" y="567896"/>
              <a:ext cx="2799945" cy="307777"/>
            </a:xfrm>
            <a:prstGeom prst="rect">
              <a:avLst/>
            </a:prstGeom>
            <a:noFill/>
          </p:spPr>
          <p:txBody>
            <a:bodyPr wrap="square" rtlCol="0">
              <a:spAutoFit/>
            </a:bodyPr>
            <a:lstStyle/>
            <a:p>
              <a:pPr algn="ctr"/>
              <a:r>
                <a:rPr lang="en-US" b="1" dirty="0">
                  <a:solidFill>
                    <a:schemeClr val="accent6"/>
                  </a:solidFill>
                  <a:latin typeface="Calibri" panose="020F0502020204030204" pitchFamily="34" charset="0"/>
                  <a:ea typeface="Roboto" panose="020B0604020202020204" charset="0"/>
                  <a:cs typeface="Calibri" panose="020F0502020204030204" pitchFamily="34" charset="0"/>
                </a:rPr>
                <a:t>CLIMATE &amp; ENVIRONMENT</a:t>
              </a:r>
            </a:p>
          </p:txBody>
        </p:sp>
        <p:pic>
          <p:nvPicPr>
            <p:cNvPr id="56" name="Picture 55" descr="A picture containing ice, snow, nature, blue&#10;&#10;Description automatically generated">
              <a:extLst>
                <a:ext uri="{FF2B5EF4-FFF2-40B4-BE49-F238E27FC236}">
                  <a16:creationId xmlns:a16="http://schemas.microsoft.com/office/drawing/2014/main" id="{C54881AE-EDDA-4056-ADAC-2CE3CE236B05}"/>
                </a:ext>
              </a:extLst>
            </p:cNvPr>
            <p:cNvPicPr>
              <a:picLocks/>
            </p:cNvPicPr>
            <p:nvPr/>
          </p:nvPicPr>
          <p:blipFill>
            <a:blip r:embed="rId4"/>
            <a:stretch>
              <a:fillRect/>
            </a:stretch>
          </p:blipFill>
          <p:spPr>
            <a:xfrm>
              <a:off x="3745979" y="1387702"/>
              <a:ext cx="1896052" cy="1896054"/>
            </a:xfrm>
            <a:prstGeom prst="ellipse">
              <a:avLst/>
            </a:prstGeom>
          </p:spPr>
        </p:pic>
      </p:grpSp>
      <p:grpSp>
        <p:nvGrpSpPr>
          <p:cNvPr id="57" name="Group 56">
            <a:extLst>
              <a:ext uri="{FF2B5EF4-FFF2-40B4-BE49-F238E27FC236}">
                <a16:creationId xmlns:a16="http://schemas.microsoft.com/office/drawing/2014/main" id="{7948DBBF-9D35-4BD2-BB22-1FFE7B772202}"/>
              </a:ext>
            </a:extLst>
          </p:cNvPr>
          <p:cNvGrpSpPr>
            <a:grpSpLocks noChangeAspect="1"/>
          </p:cNvGrpSpPr>
          <p:nvPr/>
        </p:nvGrpSpPr>
        <p:grpSpPr>
          <a:xfrm>
            <a:off x="6811212" y="2077853"/>
            <a:ext cx="1942315" cy="2126138"/>
            <a:chOff x="6282165" y="599876"/>
            <a:chExt cx="2459393" cy="2692152"/>
          </a:xfrm>
        </p:grpSpPr>
        <p:sp>
          <p:nvSpPr>
            <p:cNvPr id="58" name="TextBox 57">
              <a:extLst>
                <a:ext uri="{FF2B5EF4-FFF2-40B4-BE49-F238E27FC236}">
                  <a16:creationId xmlns:a16="http://schemas.microsoft.com/office/drawing/2014/main" id="{EBD7F78C-37E7-4C90-B882-39E11417532D}"/>
                </a:ext>
              </a:extLst>
            </p:cNvPr>
            <p:cNvSpPr txBox="1"/>
            <p:nvPr/>
          </p:nvSpPr>
          <p:spPr>
            <a:xfrm>
              <a:off x="6282165" y="599876"/>
              <a:ext cx="2459393" cy="307777"/>
            </a:xfrm>
            <a:prstGeom prst="rect">
              <a:avLst/>
            </a:prstGeom>
            <a:noFill/>
          </p:spPr>
          <p:txBody>
            <a:bodyPr wrap="square" rtlCol="0">
              <a:spAutoFit/>
            </a:bodyPr>
            <a:lstStyle/>
            <a:p>
              <a:pPr algn="ctr"/>
              <a:r>
                <a:rPr lang="en-US" b="1" dirty="0">
                  <a:solidFill>
                    <a:schemeClr val="tx1"/>
                  </a:solidFill>
                  <a:latin typeface="Calibri" panose="020F0502020204030204" pitchFamily="34" charset="0"/>
                  <a:ea typeface="Roboto" panose="020B0604020202020204" charset="0"/>
                  <a:cs typeface="Calibri" panose="020F0502020204030204" pitchFamily="34" charset="0"/>
                </a:rPr>
                <a:t>GENDER &amp; LIVELIHOODS</a:t>
              </a:r>
            </a:p>
          </p:txBody>
        </p:sp>
        <p:pic>
          <p:nvPicPr>
            <p:cNvPr id="59" name="Picture 58" descr="A picture containing grass, outdoor&#10;&#10;Description automatically generated">
              <a:extLst>
                <a:ext uri="{FF2B5EF4-FFF2-40B4-BE49-F238E27FC236}">
                  <a16:creationId xmlns:a16="http://schemas.microsoft.com/office/drawing/2014/main" id="{B47298ED-9D9B-4C58-9244-BA498E7E817F}"/>
                </a:ext>
              </a:extLst>
            </p:cNvPr>
            <p:cNvPicPr>
              <a:picLocks/>
            </p:cNvPicPr>
            <p:nvPr/>
          </p:nvPicPr>
          <p:blipFill>
            <a:blip r:embed="rId5"/>
            <a:stretch>
              <a:fillRect/>
            </a:stretch>
          </p:blipFill>
          <p:spPr>
            <a:xfrm>
              <a:off x="6563835" y="1395976"/>
              <a:ext cx="1896054" cy="1896052"/>
            </a:xfrm>
            <a:prstGeom prst="ellipse">
              <a:avLst/>
            </a:prstGeom>
          </p:spPr>
        </p:pic>
      </p:grpSp>
      <p:grpSp>
        <p:nvGrpSpPr>
          <p:cNvPr id="60" name="Group 59"/>
          <p:cNvGrpSpPr>
            <a:grpSpLocks noChangeAspect="1"/>
          </p:cNvGrpSpPr>
          <p:nvPr/>
        </p:nvGrpSpPr>
        <p:grpSpPr>
          <a:xfrm>
            <a:off x="3343302" y="4072375"/>
            <a:ext cx="1866325" cy="1904850"/>
            <a:chOff x="5790684" y="2979322"/>
            <a:chExt cx="1705091" cy="1740288"/>
          </a:xfrm>
        </p:grpSpPr>
        <p:pic>
          <p:nvPicPr>
            <p:cNvPr id="61" name="Picture 60"/>
            <p:cNvPicPr>
              <a:picLocks noChangeAspect="1"/>
            </p:cNvPicPr>
            <p:nvPr/>
          </p:nvPicPr>
          <p:blipFill>
            <a:blip r:embed="rId6"/>
            <a:stretch>
              <a:fillRect/>
            </a:stretch>
          </p:blipFill>
          <p:spPr>
            <a:xfrm>
              <a:off x="5956797" y="2979322"/>
              <a:ext cx="1368000" cy="1368000"/>
            </a:xfrm>
            <a:prstGeom prst="rect">
              <a:avLst/>
            </a:prstGeom>
          </p:spPr>
        </p:pic>
        <p:sp>
          <p:nvSpPr>
            <p:cNvPr id="62" name="TextBox 61">
              <a:extLst>
                <a:ext uri="{FF2B5EF4-FFF2-40B4-BE49-F238E27FC236}">
                  <a16:creationId xmlns:a16="http://schemas.microsoft.com/office/drawing/2014/main" id="{FD0B29BB-7717-4D6E-A73F-559E0D76C0CF}"/>
                </a:ext>
              </a:extLst>
            </p:cNvPr>
            <p:cNvSpPr txBox="1"/>
            <p:nvPr/>
          </p:nvSpPr>
          <p:spPr>
            <a:xfrm>
              <a:off x="5790684" y="4382185"/>
              <a:ext cx="1705091" cy="337425"/>
            </a:xfrm>
            <a:prstGeom prst="rect">
              <a:avLst/>
            </a:prstGeom>
            <a:noFill/>
          </p:spPr>
          <p:txBody>
            <a:bodyPr wrap="square" rtlCol="0">
              <a:spAutoFit/>
            </a:bodyPr>
            <a:lstStyle/>
            <a:p>
              <a:pPr algn="ctr"/>
              <a:r>
                <a:rPr lang="en-US" b="1" dirty="0">
                  <a:solidFill>
                    <a:srgbClr val="C00000"/>
                  </a:solidFill>
                  <a:latin typeface="Calibri" panose="020F0502020204030204" pitchFamily="34" charset="0"/>
                  <a:ea typeface="Roboto" panose="02000000000000000000" pitchFamily="2" charset="0"/>
                  <a:cs typeface="Calibri" panose="020F0502020204030204" pitchFamily="34" charset="0"/>
                </a:rPr>
                <a:t>DEFORESTATION</a:t>
              </a:r>
            </a:p>
          </p:txBody>
        </p:sp>
      </p:grpSp>
      <p:grpSp>
        <p:nvGrpSpPr>
          <p:cNvPr id="63" name="Group 62"/>
          <p:cNvGrpSpPr>
            <a:grpSpLocks noChangeAspect="1"/>
          </p:cNvGrpSpPr>
          <p:nvPr/>
        </p:nvGrpSpPr>
        <p:grpSpPr>
          <a:xfrm>
            <a:off x="5810175" y="4100324"/>
            <a:ext cx="1723539" cy="1876901"/>
            <a:chOff x="7426735" y="1567364"/>
            <a:chExt cx="1574641" cy="1714754"/>
          </a:xfrm>
        </p:grpSpPr>
        <p:sp>
          <p:nvSpPr>
            <p:cNvPr id="64" name="TextBox 63">
              <a:extLst>
                <a:ext uri="{FF2B5EF4-FFF2-40B4-BE49-F238E27FC236}">
                  <a16:creationId xmlns:a16="http://schemas.microsoft.com/office/drawing/2014/main" id="{FD0B29BB-7717-4D6E-A73F-559E0D76C0CF}"/>
                </a:ext>
              </a:extLst>
            </p:cNvPr>
            <p:cNvSpPr txBox="1"/>
            <p:nvPr/>
          </p:nvSpPr>
          <p:spPr>
            <a:xfrm>
              <a:off x="7426735" y="2944693"/>
              <a:ext cx="1574641" cy="337425"/>
            </a:xfrm>
            <a:prstGeom prst="rect">
              <a:avLst/>
            </a:prstGeom>
            <a:noFill/>
          </p:spPr>
          <p:txBody>
            <a:bodyPr wrap="square" rtlCol="0">
              <a:spAutoFit/>
            </a:bodyPr>
            <a:lstStyle/>
            <a:p>
              <a:pPr algn="ctr"/>
              <a:r>
                <a:rPr lang="en-US" b="1" dirty="0">
                  <a:solidFill>
                    <a:srgbClr val="FF7F2A"/>
                  </a:solidFill>
                  <a:latin typeface="Calibri" panose="020F0502020204030204" pitchFamily="34" charset="0"/>
                  <a:ea typeface="Roboto" panose="02000000000000000000" pitchFamily="2" charset="0"/>
                  <a:cs typeface="Calibri" panose="020F0502020204030204" pitchFamily="34" charset="0"/>
                </a:rPr>
                <a:t>INVESTMENTS</a:t>
              </a:r>
            </a:p>
          </p:txBody>
        </p:sp>
        <p:pic>
          <p:nvPicPr>
            <p:cNvPr id="65" name="Picture 64"/>
            <p:cNvPicPr>
              <a:picLocks noChangeAspect="1"/>
            </p:cNvPicPr>
            <p:nvPr/>
          </p:nvPicPr>
          <p:blipFill>
            <a:blip r:embed="rId7"/>
            <a:stretch>
              <a:fillRect/>
            </a:stretch>
          </p:blipFill>
          <p:spPr>
            <a:xfrm>
              <a:off x="7526080" y="1567364"/>
              <a:ext cx="1368000" cy="1368000"/>
            </a:xfrm>
            <a:prstGeom prst="rect">
              <a:avLst/>
            </a:prstGeom>
          </p:spPr>
        </p:pic>
      </p:grpSp>
      <p:grpSp>
        <p:nvGrpSpPr>
          <p:cNvPr id="66" name="Group 65"/>
          <p:cNvGrpSpPr>
            <a:grpSpLocks noChangeAspect="1"/>
          </p:cNvGrpSpPr>
          <p:nvPr/>
        </p:nvGrpSpPr>
        <p:grpSpPr>
          <a:xfrm>
            <a:off x="8204193" y="4100324"/>
            <a:ext cx="1510744" cy="1828656"/>
            <a:chOff x="2284588" y="3216612"/>
            <a:chExt cx="1380229" cy="1670676"/>
          </a:xfrm>
        </p:grpSpPr>
        <p:sp>
          <p:nvSpPr>
            <p:cNvPr id="67" name="TextBox 66">
              <a:extLst>
                <a:ext uri="{FF2B5EF4-FFF2-40B4-BE49-F238E27FC236}">
                  <a16:creationId xmlns:a16="http://schemas.microsoft.com/office/drawing/2014/main" id="{FD0B29BB-7717-4D6E-A73F-559E0D76C0CF}"/>
                </a:ext>
              </a:extLst>
            </p:cNvPr>
            <p:cNvSpPr txBox="1"/>
            <p:nvPr/>
          </p:nvSpPr>
          <p:spPr>
            <a:xfrm>
              <a:off x="2284588" y="4587206"/>
              <a:ext cx="1372754" cy="300082"/>
            </a:xfrm>
            <a:prstGeom prst="rect">
              <a:avLst/>
            </a:prstGeom>
            <a:noFill/>
          </p:spPr>
          <p:txBody>
            <a:bodyPr wrap="square" rtlCol="0">
              <a:spAutoFit/>
            </a:bodyPr>
            <a:lstStyle/>
            <a:p>
              <a:pPr algn="ctr"/>
              <a:r>
                <a:rPr lang="en-US" b="1" dirty="0">
                  <a:solidFill>
                    <a:srgbClr val="7030A0"/>
                  </a:solidFill>
                  <a:latin typeface="Calibri" panose="020F0502020204030204" pitchFamily="34" charset="0"/>
                  <a:ea typeface="Roboto" panose="02000000000000000000" pitchFamily="2" charset="0"/>
                  <a:cs typeface="Calibri" panose="020F0502020204030204" pitchFamily="34" charset="0"/>
                </a:rPr>
                <a:t>FUEL COSTS</a:t>
              </a:r>
            </a:p>
          </p:txBody>
        </p:sp>
        <p:pic>
          <p:nvPicPr>
            <p:cNvPr id="68" name="Picture 67"/>
            <p:cNvPicPr>
              <a:picLocks noChangeAspect="1"/>
            </p:cNvPicPr>
            <p:nvPr/>
          </p:nvPicPr>
          <p:blipFill>
            <a:blip r:embed="rId8"/>
            <a:stretch>
              <a:fillRect/>
            </a:stretch>
          </p:blipFill>
          <p:spPr>
            <a:xfrm>
              <a:off x="2296817" y="3216612"/>
              <a:ext cx="1368000" cy="1368000"/>
            </a:xfrm>
            <a:prstGeom prst="rect">
              <a:avLst/>
            </a:prstGeom>
          </p:spPr>
        </p:pic>
      </p:grpSp>
      <p:grpSp>
        <p:nvGrpSpPr>
          <p:cNvPr id="69" name="Group 68"/>
          <p:cNvGrpSpPr>
            <a:grpSpLocks noChangeAspect="1"/>
          </p:cNvGrpSpPr>
          <p:nvPr/>
        </p:nvGrpSpPr>
        <p:grpSpPr>
          <a:xfrm>
            <a:off x="1382969" y="4383808"/>
            <a:ext cx="1863607" cy="1601121"/>
            <a:chOff x="140719" y="3131438"/>
            <a:chExt cx="1702608" cy="1462799"/>
          </a:xfrm>
        </p:grpSpPr>
        <p:sp>
          <p:nvSpPr>
            <p:cNvPr id="70" name="TextBox 69">
              <a:extLst>
                <a:ext uri="{FF2B5EF4-FFF2-40B4-BE49-F238E27FC236}">
                  <a16:creationId xmlns:a16="http://schemas.microsoft.com/office/drawing/2014/main" id="{FD0B29BB-7717-4D6E-A73F-559E0D76C0CF}"/>
                </a:ext>
              </a:extLst>
            </p:cNvPr>
            <p:cNvSpPr txBox="1"/>
            <p:nvPr/>
          </p:nvSpPr>
          <p:spPr>
            <a:xfrm>
              <a:off x="140719" y="4003743"/>
              <a:ext cx="1702608" cy="590494"/>
            </a:xfrm>
            <a:prstGeom prst="rect">
              <a:avLst/>
            </a:prstGeom>
            <a:noFill/>
          </p:spPr>
          <p:txBody>
            <a:bodyPr wrap="square" rtlCol="0">
              <a:spAutoFit/>
            </a:bodyPr>
            <a:lstStyle/>
            <a:p>
              <a:pPr algn="ctr"/>
              <a:r>
                <a:rPr lang="en-US" b="1" dirty="0">
                  <a:solidFill>
                    <a:schemeClr val="tx2"/>
                  </a:solidFill>
                  <a:latin typeface="Calibri" panose="020F0502020204030204" pitchFamily="34" charset="0"/>
                  <a:ea typeface="Roboto" panose="02000000000000000000" pitchFamily="2" charset="0"/>
                  <a:cs typeface="Calibri" panose="020F0502020204030204" pitchFamily="34" charset="0"/>
                </a:rPr>
                <a:t>PROGRAME </a:t>
              </a:r>
            </a:p>
            <a:p>
              <a:pPr algn="ctr"/>
              <a:r>
                <a:rPr lang="en-US" b="1" dirty="0">
                  <a:solidFill>
                    <a:schemeClr val="tx2"/>
                  </a:solidFill>
                  <a:latin typeface="Calibri" panose="020F0502020204030204" pitchFamily="34" charset="0"/>
                  <a:ea typeface="Roboto" panose="02000000000000000000" pitchFamily="2" charset="0"/>
                  <a:cs typeface="Calibri" panose="020F0502020204030204" pitchFamily="34" charset="0"/>
                </a:rPr>
                <a:t>COST</a:t>
              </a:r>
            </a:p>
          </p:txBody>
        </p:sp>
        <p:sp>
          <p:nvSpPr>
            <p:cNvPr id="71" name="Oval 70"/>
            <p:cNvSpPr/>
            <p:nvPr/>
          </p:nvSpPr>
          <p:spPr>
            <a:xfrm>
              <a:off x="560530" y="3131438"/>
              <a:ext cx="864096" cy="86409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grpSp>
      <p:grpSp>
        <p:nvGrpSpPr>
          <p:cNvPr id="72" name="Group 71"/>
          <p:cNvGrpSpPr>
            <a:grpSpLocks noChangeAspect="1"/>
          </p:cNvGrpSpPr>
          <p:nvPr/>
        </p:nvGrpSpPr>
        <p:grpSpPr>
          <a:xfrm>
            <a:off x="8800530" y="2111022"/>
            <a:ext cx="1502562" cy="1578784"/>
            <a:chOff x="7714090" y="1996337"/>
            <a:chExt cx="1372754" cy="1442390"/>
          </a:xfrm>
        </p:grpSpPr>
        <p:sp>
          <p:nvSpPr>
            <p:cNvPr id="73" name="TextBox 72">
              <a:extLst>
                <a:ext uri="{FF2B5EF4-FFF2-40B4-BE49-F238E27FC236}">
                  <a16:creationId xmlns:a16="http://schemas.microsoft.com/office/drawing/2014/main" id="{FD0B29BB-7717-4D6E-A73F-559E0D76C0CF}"/>
                </a:ext>
              </a:extLst>
            </p:cNvPr>
            <p:cNvSpPr txBox="1"/>
            <p:nvPr/>
          </p:nvSpPr>
          <p:spPr>
            <a:xfrm>
              <a:off x="7714090" y="1996337"/>
              <a:ext cx="1372754" cy="300082"/>
            </a:xfrm>
            <a:prstGeom prst="rect">
              <a:avLst/>
            </a:prstGeom>
            <a:noFill/>
          </p:spPr>
          <p:txBody>
            <a:bodyPr wrap="square" rtlCol="0">
              <a:spAutoFit/>
            </a:bodyPr>
            <a:lstStyle/>
            <a:p>
              <a:pPr algn="ctr"/>
              <a:r>
                <a:rPr lang="en-US" b="1" dirty="0">
                  <a:solidFill>
                    <a:schemeClr val="tx2"/>
                  </a:solidFill>
                  <a:latin typeface="Calibri" panose="020F0502020204030204" pitchFamily="34" charset="0"/>
                  <a:ea typeface="Roboto" panose="02000000000000000000" pitchFamily="2" charset="0"/>
                  <a:cs typeface="Calibri" panose="020F0502020204030204" pitchFamily="34" charset="0"/>
                </a:rPr>
                <a:t>LEARNING COST</a:t>
              </a:r>
            </a:p>
          </p:txBody>
        </p:sp>
        <p:sp>
          <p:nvSpPr>
            <p:cNvPr id="74" name="Oval 73"/>
            <p:cNvSpPr/>
            <p:nvPr/>
          </p:nvSpPr>
          <p:spPr>
            <a:xfrm>
              <a:off x="7968419" y="2574631"/>
              <a:ext cx="864096" cy="864096"/>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dirty="0"/>
            </a:p>
          </p:txBody>
        </p:sp>
      </p:grpSp>
    </p:spTree>
    <p:extLst>
      <p:ext uri="{BB962C8B-B14F-4D97-AF65-F5344CB8AC3E}">
        <p14:creationId xmlns:p14="http://schemas.microsoft.com/office/powerpoint/2010/main" val="1183238319"/>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6187912"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5. Predict the impacts during the projects lifetime</a:t>
            </a:r>
          </a:p>
        </p:txBody>
      </p: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sp>
        <p:nvSpPr>
          <p:cNvPr id="2" name="Rectangle 1"/>
          <p:cNvSpPr/>
          <p:nvPr/>
        </p:nvSpPr>
        <p:spPr>
          <a:xfrm>
            <a:off x="726531" y="2305362"/>
            <a:ext cx="10042083" cy="2246769"/>
          </a:xfrm>
          <a:prstGeom prst="rect">
            <a:avLst/>
          </a:prstGeom>
        </p:spPr>
        <p:txBody>
          <a:bodyPr wrap="square">
            <a:spAutoFit/>
          </a:bodyPr>
          <a:lstStyle/>
          <a:p>
            <a:pPr marL="628650" lvl="1" indent="-285750">
              <a:buFont typeface="Arial" panose="020B0604020202020204" pitchFamily="34" charset="0"/>
              <a:buChar char="•"/>
            </a:pPr>
            <a:r>
              <a:rPr lang="en-US" sz="2000" dirty="0">
                <a:latin typeface="Open Sans" panose="020B0606030504020204"/>
              </a:rPr>
              <a:t>Clean stoves emit lower quantities of PM2.5s reducing health impacts</a:t>
            </a:r>
          </a:p>
          <a:p>
            <a:pPr marL="628650" lvl="1" indent="-285750">
              <a:buFont typeface="Arial" panose="020B0604020202020204" pitchFamily="34" charset="0"/>
              <a:buChar char="•"/>
            </a:pPr>
            <a:r>
              <a:rPr lang="en-US" sz="2000" dirty="0">
                <a:latin typeface="Open Sans" panose="020B0606030504020204"/>
              </a:rPr>
              <a:t>ICS stoves have better efficiencies than traditional ones reducing fuel consumption</a:t>
            </a:r>
          </a:p>
          <a:p>
            <a:pPr marL="628650" lvl="1" indent="-285750">
              <a:buFont typeface="Arial" panose="020B0604020202020204" pitchFamily="34" charset="0"/>
              <a:buChar char="•"/>
            </a:pPr>
            <a:r>
              <a:rPr lang="en-US" sz="2000" dirty="0">
                <a:latin typeface="Open Sans" panose="020B0606030504020204"/>
              </a:rPr>
              <a:t>Transitioning to cleaner stoves reduce wood consumption leading to potential reductions in deforestation </a:t>
            </a:r>
          </a:p>
          <a:p>
            <a:pPr marL="628650" lvl="1" indent="-285750">
              <a:buFont typeface="Arial" panose="020B0604020202020204" pitchFamily="34" charset="0"/>
              <a:buChar char="•"/>
            </a:pPr>
            <a:r>
              <a:rPr lang="en-US" sz="2000" dirty="0">
                <a:latin typeface="Open Sans" panose="020B0606030504020204"/>
              </a:rPr>
              <a:t>Cleaner stoves reduce time needed for cooking and collecting fuels</a:t>
            </a:r>
          </a:p>
          <a:p>
            <a:pPr marL="628650" lvl="1" indent="-285750">
              <a:buFont typeface="Arial" panose="020B0604020202020204" pitchFamily="34" charset="0"/>
              <a:buChar char="•"/>
            </a:pPr>
            <a:r>
              <a:rPr lang="en-US" sz="2000" dirty="0">
                <a:latin typeface="Open Sans" panose="020B0606030504020204"/>
              </a:rPr>
              <a:t>Cleaner stoves reduce greenhouse gases emitted to the atmosphere</a:t>
            </a:r>
          </a:p>
        </p:txBody>
      </p:sp>
    </p:spTree>
    <p:extLst>
      <p:ext uri="{BB962C8B-B14F-4D97-AF65-F5344CB8AC3E}">
        <p14:creationId xmlns:p14="http://schemas.microsoft.com/office/powerpoint/2010/main" val="2883734922"/>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2603598"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6. Monetize impacts</a:t>
            </a:r>
          </a:p>
        </p:txBody>
      </p: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sp>
        <p:nvSpPr>
          <p:cNvPr id="2" name="Rectangle 1"/>
          <p:cNvSpPr/>
          <p:nvPr/>
        </p:nvSpPr>
        <p:spPr>
          <a:xfrm>
            <a:off x="726531" y="2305362"/>
            <a:ext cx="10042083" cy="1631216"/>
          </a:xfrm>
          <a:prstGeom prst="rect">
            <a:avLst/>
          </a:prstGeom>
        </p:spPr>
        <p:txBody>
          <a:bodyPr wrap="square">
            <a:spAutoFit/>
          </a:bodyPr>
          <a:lstStyle/>
          <a:p>
            <a:pPr marL="628650" lvl="1" indent="-285750">
              <a:buFont typeface="Arial" panose="020B0604020202020204" pitchFamily="34" charset="0"/>
              <a:buChar char="•"/>
            </a:pPr>
            <a:r>
              <a:rPr lang="en-US" sz="2000" dirty="0">
                <a:latin typeface="Open Sans" panose="020B0606030504020204"/>
              </a:rPr>
              <a:t>Costs of loosing a live </a:t>
            </a:r>
          </a:p>
          <a:p>
            <a:pPr marL="628650" lvl="1" indent="-285750">
              <a:buFont typeface="Arial" panose="020B0604020202020204" pitchFamily="34" charset="0"/>
              <a:buChar char="•"/>
            </a:pPr>
            <a:r>
              <a:rPr lang="en-US" sz="2000" dirty="0">
                <a:latin typeface="Open Sans" panose="020B0606030504020204"/>
              </a:rPr>
              <a:t>Costs of a disease</a:t>
            </a:r>
          </a:p>
          <a:p>
            <a:pPr marL="628650" lvl="1" indent="-285750">
              <a:buFont typeface="Arial" panose="020B0604020202020204" pitchFamily="34" charset="0"/>
              <a:buChar char="•"/>
            </a:pPr>
            <a:r>
              <a:rPr lang="en-US" sz="2000" dirty="0">
                <a:latin typeface="Open Sans" panose="020B0606030504020204"/>
              </a:rPr>
              <a:t>Cost of GHG emissions</a:t>
            </a:r>
          </a:p>
          <a:p>
            <a:pPr marL="628650" lvl="1" indent="-285750">
              <a:buFont typeface="Arial" panose="020B0604020202020204" pitchFamily="34" charset="0"/>
              <a:buChar char="•"/>
            </a:pPr>
            <a:r>
              <a:rPr lang="en-US" sz="2000" dirty="0">
                <a:latin typeface="Open Sans" panose="020B0606030504020204"/>
              </a:rPr>
              <a:t>Cost of deforestation</a:t>
            </a:r>
          </a:p>
          <a:p>
            <a:pPr marL="628650" lvl="1" indent="-285750">
              <a:buFont typeface="Arial" panose="020B0604020202020204" pitchFamily="34" charset="0"/>
              <a:buChar char="•"/>
            </a:pPr>
            <a:r>
              <a:rPr lang="en-US" sz="2000" dirty="0">
                <a:latin typeface="Open Sans" panose="020B0606030504020204"/>
              </a:rPr>
              <a:t>Opportunity cost (time spent cooking and collecting fuels)</a:t>
            </a:r>
          </a:p>
        </p:txBody>
      </p:sp>
    </p:spTree>
    <p:extLst>
      <p:ext uri="{BB962C8B-B14F-4D97-AF65-F5344CB8AC3E}">
        <p14:creationId xmlns:p14="http://schemas.microsoft.com/office/powerpoint/2010/main" val="2799211296"/>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5923416"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7. Discount costs and benefits to present value</a:t>
            </a:r>
          </a:p>
        </p:txBody>
      </p: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pic>
        <p:nvPicPr>
          <p:cNvPr id="4" name="Picture 3"/>
          <p:cNvPicPr>
            <a:picLocks noChangeAspect="1"/>
          </p:cNvPicPr>
          <p:nvPr/>
        </p:nvPicPr>
        <p:blipFill>
          <a:blip r:embed="rId3"/>
          <a:stretch>
            <a:fillRect/>
          </a:stretch>
        </p:blipFill>
        <p:spPr>
          <a:xfrm>
            <a:off x="1918899" y="2302093"/>
            <a:ext cx="8354201" cy="3503374"/>
          </a:xfrm>
          <a:prstGeom prst="rect">
            <a:avLst/>
          </a:prstGeom>
        </p:spPr>
      </p:pic>
    </p:spTree>
    <p:extLst>
      <p:ext uri="{BB962C8B-B14F-4D97-AF65-F5344CB8AC3E}">
        <p14:creationId xmlns:p14="http://schemas.microsoft.com/office/powerpoint/2010/main" val="4153700109"/>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6219972"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8. Determine net present value of each alternative</a:t>
            </a:r>
          </a:p>
        </p:txBody>
      </p: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sp>
        <p:nvSpPr>
          <p:cNvPr id="91" name="TextBox 90"/>
          <p:cNvSpPr txBox="1"/>
          <p:nvPr/>
        </p:nvSpPr>
        <p:spPr>
          <a:xfrm>
            <a:off x="8473120" y="2386418"/>
            <a:ext cx="2257028" cy="276999"/>
          </a:xfrm>
          <a:prstGeom prst="rect">
            <a:avLst/>
          </a:prstGeom>
          <a:noFill/>
        </p:spPr>
        <p:txBody>
          <a:bodyPr wrap="none" lIns="0" tIns="0" rIns="0" bIns="0" rtlCol="0">
            <a:spAutoFit/>
          </a:bodyPr>
          <a:lstStyle/>
          <a:p>
            <a:pPr algn="l"/>
            <a:r>
              <a:rPr lang="sv-SE" sz="1800" dirty="0" err="1">
                <a:latin typeface="Open Sans" panose="020B0606030504020204"/>
              </a:rPr>
              <a:t>Firewood</a:t>
            </a:r>
            <a:r>
              <a:rPr lang="sv-SE" sz="1800" dirty="0">
                <a:latin typeface="Open Sans" panose="020B0606030504020204"/>
              </a:rPr>
              <a:t> to </a:t>
            </a:r>
            <a:r>
              <a:rPr lang="sv-SE" sz="1800" dirty="0" err="1">
                <a:latin typeface="Open Sans" panose="020B0606030504020204"/>
              </a:rPr>
              <a:t>Electricity</a:t>
            </a:r>
            <a:endParaRPr lang="sv-SE" sz="1800" dirty="0">
              <a:latin typeface="Open Sans" panose="020B0606030504020204"/>
            </a:endParaRPr>
          </a:p>
        </p:txBody>
      </p:sp>
      <p:sp>
        <p:nvSpPr>
          <p:cNvPr id="105" name="TextBox 104"/>
          <p:cNvSpPr txBox="1"/>
          <p:nvPr/>
        </p:nvSpPr>
        <p:spPr>
          <a:xfrm>
            <a:off x="4877120" y="2410896"/>
            <a:ext cx="1654299" cy="276999"/>
          </a:xfrm>
          <a:prstGeom prst="rect">
            <a:avLst/>
          </a:prstGeom>
          <a:noFill/>
        </p:spPr>
        <p:txBody>
          <a:bodyPr wrap="none" lIns="0" tIns="0" rIns="0" bIns="0" rtlCol="0">
            <a:spAutoFit/>
          </a:bodyPr>
          <a:lstStyle/>
          <a:p>
            <a:pPr algn="l"/>
            <a:r>
              <a:rPr lang="sv-SE" sz="1800" dirty="0" err="1">
                <a:latin typeface="Open Sans" panose="020B0606030504020204"/>
              </a:rPr>
              <a:t>Firewood</a:t>
            </a:r>
            <a:r>
              <a:rPr lang="sv-SE" sz="1800" dirty="0">
                <a:latin typeface="Open Sans" panose="020B0606030504020204"/>
              </a:rPr>
              <a:t> to ICS</a:t>
            </a:r>
          </a:p>
        </p:txBody>
      </p:sp>
      <p:sp>
        <p:nvSpPr>
          <p:cNvPr id="115" name="TextBox 114"/>
          <p:cNvSpPr txBox="1"/>
          <p:nvPr/>
        </p:nvSpPr>
        <p:spPr>
          <a:xfrm>
            <a:off x="4857883" y="4270763"/>
            <a:ext cx="1692771" cy="276999"/>
          </a:xfrm>
          <a:prstGeom prst="rect">
            <a:avLst/>
          </a:prstGeom>
          <a:noFill/>
        </p:spPr>
        <p:txBody>
          <a:bodyPr wrap="none" lIns="0" tIns="0" rIns="0" bIns="0" rtlCol="0">
            <a:spAutoFit/>
          </a:bodyPr>
          <a:lstStyle/>
          <a:p>
            <a:pPr algn="l"/>
            <a:r>
              <a:rPr lang="sv-SE" sz="1800" dirty="0">
                <a:latin typeface="Open Sans" panose="020B0606030504020204"/>
              </a:rPr>
              <a:t>ICS to </a:t>
            </a:r>
            <a:r>
              <a:rPr lang="sv-SE" sz="1800" dirty="0" err="1">
                <a:latin typeface="Open Sans" panose="020B0606030504020204"/>
              </a:rPr>
              <a:t>Electricity</a:t>
            </a:r>
            <a:endParaRPr lang="sv-SE" sz="1800" dirty="0">
              <a:latin typeface="Open Sans" panose="020B0606030504020204"/>
            </a:endParaRPr>
          </a:p>
        </p:txBody>
      </p:sp>
      <p:sp>
        <p:nvSpPr>
          <p:cNvPr id="129" name="TextBox 128"/>
          <p:cNvSpPr txBox="1"/>
          <p:nvPr/>
        </p:nvSpPr>
        <p:spPr>
          <a:xfrm>
            <a:off x="8730641" y="4516890"/>
            <a:ext cx="1769715" cy="276999"/>
          </a:xfrm>
          <a:prstGeom prst="rect">
            <a:avLst/>
          </a:prstGeom>
          <a:noFill/>
        </p:spPr>
        <p:txBody>
          <a:bodyPr wrap="none" lIns="0" tIns="0" rIns="0" bIns="0" rtlCol="0">
            <a:spAutoFit/>
          </a:bodyPr>
          <a:lstStyle/>
          <a:p>
            <a:pPr algn="l"/>
            <a:r>
              <a:rPr lang="sv-SE" sz="1800" dirty="0">
                <a:latin typeface="Open Sans" panose="020B0606030504020204"/>
              </a:rPr>
              <a:t>LPG to </a:t>
            </a:r>
            <a:r>
              <a:rPr lang="sv-SE" sz="1800" dirty="0" err="1">
                <a:latin typeface="Open Sans" panose="020B0606030504020204"/>
              </a:rPr>
              <a:t>Electricity</a:t>
            </a:r>
            <a:endParaRPr lang="sv-SE" sz="1800" dirty="0">
              <a:latin typeface="Open Sans" panose="020B0606030504020204"/>
            </a:endParaRPr>
          </a:p>
        </p:txBody>
      </p:sp>
      <p:sp>
        <p:nvSpPr>
          <p:cNvPr id="77" name="TextBox 76"/>
          <p:cNvSpPr txBox="1"/>
          <p:nvPr/>
        </p:nvSpPr>
        <p:spPr>
          <a:xfrm>
            <a:off x="1184400" y="2989718"/>
            <a:ext cx="1731243" cy="276999"/>
          </a:xfrm>
          <a:prstGeom prst="rect">
            <a:avLst/>
          </a:prstGeom>
          <a:noFill/>
        </p:spPr>
        <p:txBody>
          <a:bodyPr wrap="none" lIns="0" tIns="0" rIns="0" bIns="0" rtlCol="0">
            <a:spAutoFit/>
          </a:bodyPr>
          <a:lstStyle/>
          <a:p>
            <a:pPr algn="l"/>
            <a:r>
              <a:rPr lang="sv-SE" sz="1800" dirty="0" err="1">
                <a:latin typeface="Open Sans" panose="020B0606030504020204"/>
              </a:rPr>
              <a:t>Firewood</a:t>
            </a:r>
            <a:r>
              <a:rPr lang="sv-SE" sz="1800" dirty="0">
                <a:latin typeface="Open Sans" panose="020B0606030504020204"/>
              </a:rPr>
              <a:t> to LPG</a:t>
            </a:r>
          </a:p>
        </p:txBody>
      </p:sp>
      <p:pic>
        <p:nvPicPr>
          <p:cNvPr id="2" name="Picture 1"/>
          <p:cNvPicPr>
            <a:picLocks noChangeAspect="1"/>
          </p:cNvPicPr>
          <p:nvPr/>
        </p:nvPicPr>
        <p:blipFill>
          <a:blip r:embed="rId3"/>
          <a:stretch>
            <a:fillRect/>
          </a:stretch>
        </p:blipFill>
        <p:spPr>
          <a:xfrm>
            <a:off x="445396" y="3128218"/>
            <a:ext cx="3209252" cy="2090642"/>
          </a:xfrm>
          <a:prstGeom prst="rect">
            <a:avLst/>
          </a:prstGeom>
        </p:spPr>
      </p:pic>
      <p:pic>
        <p:nvPicPr>
          <p:cNvPr id="5" name="Picture 4"/>
          <p:cNvPicPr>
            <a:picLocks noChangeAspect="1"/>
          </p:cNvPicPr>
          <p:nvPr/>
        </p:nvPicPr>
        <p:blipFill>
          <a:blip r:embed="rId4"/>
          <a:stretch>
            <a:fillRect/>
          </a:stretch>
        </p:blipFill>
        <p:spPr>
          <a:xfrm>
            <a:off x="4098670" y="2669419"/>
            <a:ext cx="3211200" cy="1134727"/>
          </a:xfrm>
          <a:prstGeom prst="rect">
            <a:avLst/>
          </a:prstGeom>
        </p:spPr>
      </p:pic>
      <p:pic>
        <p:nvPicPr>
          <p:cNvPr id="170" name="Picture 169"/>
          <p:cNvPicPr>
            <a:picLocks noChangeAspect="1"/>
          </p:cNvPicPr>
          <p:nvPr/>
        </p:nvPicPr>
        <p:blipFill>
          <a:blip r:embed="rId5"/>
          <a:stretch>
            <a:fillRect/>
          </a:stretch>
        </p:blipFill>
        <p:spPr>
          <a:xfrm>
            <a:off x="4098670" y="4442488"/>
            <a:ext cx="3211200" cy="2068754"/>
          </a:xfrm>
          <a:prstGeom prst="rect">
            <a:avLst/>
          </a:prstGeom>
        </p:spPr>
      </p:pic>
      <p:pic>
        <p:nvPicPr>
          <p:cNvPr id="183" name="Picture 182"/>
          <p:cNvPicPr>
            <a:picLocks noChangeAspect="1"/>
          </p:cNvPicPr>
          <p:nvPr/>
        </p:nvPicPr>
        <p:blipFill>
          <a:blip r:embed="rId6"/>
          <a:stretch>
            <a:fillRect/>
          </a:stretch>
        </p:blipFill>
        <p:spPr>
          <a:xfrm>
            <a:off x="7996034" y="2546678"/>
            <a:ext cx="3211200" cy="1860334"/>
          </a:xfrm>
          <a:prstGeom prst="rect">
            <a:avLst/>
          </a:prstGeom>
        </p:spPr>
      </p:pic>
      <p:pic>
        <p:nvPicPr>
          <p:cNvPr id="193" name="Picture 192"/>
          <p:cNvPicPr>
            <a:picLocks noChangeAspect="1"/>
          </p:cNvPicPr>
          <p:nvPr/>
        </p:nvPicPr>
        <p:blipFill>
          <a:blip r:embed="rId7"/>
          <a:stretch>
            <a:fillRect/>
          </a:stretch>
        </p:blipFill>
        <p:spPr>
          <a:xfrm>
            <a:off x="7996034" y="4734320"/>
            <a:ext cx="3211200" cy="1366304"/>
          </a:xfrm>
          <a:prstGeom prst="rect">
            <a:avLst/>
          </a:prstGeom>
        </p:spPr>
      </p:pic>
    </p:spTree>
    <p:extLst>
      <p:ext uri="{BB962C8B-B14F-4D97-AF65-F5344CB8AC3E}">
        <p14:creationId xmlns:p14="http://schemas.microsoft.com/office/powerpoint/2010/main" val="95207181"/>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4068743"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9. Perform a sensitivity analysis</a:t>
            </a:r>
          </a:p>
        </p:txBody>
      </p: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pic>
        <p:nvPicPr>
          <p:cNvPr id="18" name="Picture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6532" y="2245795"/>
            <a:ext cx="5216309" cy="3259991"/>
          </a:xfrm>
          <a:prstGeom prst="rect">
            <a:avLst/>
          </a:prstGeom>
        </p:spPr>
      </p:pic>
      <p:pic>
        <p:nvPicPr>
          <p:cNvPr id="19" name="Picture 1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72306" y="2496334"/>
            <a:ext cx="5065076" cy="3012006"/>
          </a:xfrm>
          <a:prstGeom prst="rect">
            <a:avLst/>
          </a:prstGeom>
        </p:spPr>
      </p:pic>
      <p:sp>
        <p:nvSpPr>
          <p:cNvPr id="20" name="TextBox 19"/>
          <p:cNvSpPr txBox="1"/>
          <p:nvPr/>
        </p:nvSpPr>
        <p:spPr>
          <a:xfrm>
            <a:off x="726532" y="5640559"/>
            <a:ext cx="1898790" cy="184666"/>
          </a:xfrm>
          <a:prstGeom prst="rect">
            <a:avLst/>
          </a:prstGeom>
          <a:noFill/>
        </p:spPr>
        <p:txBody>
          <a:bodyPr wrap="none" lIns="0" tIns="0" rIns="0" bIns="0" rtlCol="0">
            <a:spAutoFit/>
          </a:bodyPr>
          <a:lstStyle/>
          <a:p>
            <a:pPr algn="l"/>
            <a:r>
              <a:rPr lang="sv-SE" sz="1200" dirty="0" err="1"/>
              <a:t>Adapted</a:t>
            </a:r>
            <a:r>
              <a:rPr lang="sv-SE" sz="1200" dirty="0"/>
              <a:t> from (</a:t>
            </a:r>
            <a:r>
              <a:rPr lang="sv-SE" sz="1200" dirty="0" err="1"/>
              <a:t>Voros</a:t>
            </a:r>
            <a:r>
              <a:rPr lang="sv-SE" sz="1200" dirty="0"/>
              <a:t>, J., 2003)</a:t>
            </a:r>
          </a:p>
        </p:txBody>
      </p:sp>
      <p:sp>
        <p:nvSpPr>
          <p:cNvPr id="21" name="TextBox 20"/>
          <p:cNvSpPr txBox="1"/>
          <p:nvPr/>
        </p:nvSpPr>
        <p:spPr>
          <a:xfrm>
            <a:off x="6572306" y="5640559"/>
            <a:ext cx="1873975" cy="184666"/>
          </a:xfrm>
          <a:prstGeom prst="rect">
            <a:avLst/>
          </a:prstGeom>
          <a:noFill/>
        </p:spPr>
        <p:txBody>
          <a:bodyPr wrap="none" lIns="0" tIns="0" rIns="0" bIns="0" rtlCol="0">
            <a:spAutoFit/>
          </a:bodyPr>
          <a:lstStyle/>
          <a:p>
            <a:r>
              <a:rPr lang="sv-SE" sz="1200" dirty="0" err="1"/>
              <a:t>Adapted</a:t>
            </a:r>
            <a:r>
              <a:rPr lang="sv-SE" sz="1200" dirty="0"/>
              <a:t> from (</a:t>
            </a:r>
            <a:r>
              <a:rPr lang="en-US" sz="1200" dirty="0"/>
              <a:t>Quist, J., 2016</a:t>
            </a:r>
            <a:r>
              <a:rPr lang="sv-SE" sz="1200" dirty="0"/>
              <a:t>)</a:t>
            </a:r>
          </a:p>
        </p:txBody>
      </p:sp>
    </p:spTree>
    <p:extLst>
      <p:ext uri="{BB962C8B-B14F-4D97-AF65-F5344CB8AC3E}">
        <p14:creationId xmlns:p14="http://schemas.microsoft.com/office/powerpoint/2010/main" val="88104789"/>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3687228"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10. Make a recommendation</a:t>
            </a:r>
          </a:p>
        </p:txBody>
      </p: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graphicFrame>
        <p:nvGraphicFramePr>
          <p:cNvPr id="12" name="Chart 11"/>
          <p:cNvGraphicFramePr/>
          <p:nvPr>
            <p:extLst>
              <p:ext uri="{D42A27DB-BD31-4B8C-83A1-F6EECF244321}">
                <p14:modId xmlns:p14="http://schemas.microsoft.com/office/powerpoint/2010/main" val="4095695691"/>
              </p:ext>
            </p:extLst>
          </p:nvPr>
        </p:nvGraphicFramePr>
        <p:xfrm>
          <a:off x="726532" y="2661665"/>
          <a:ext cx="3595017" cy="278423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7560801" y="2792550"/>
            <a:ext cx="2090316" cy="276999"/>
          </a:xfrm>
          <a:prstGeom prst="rect">
            <a:avLst/>
          </a:prstGeom>
          <a:noFill/>
        </p:spPr>
        <p:txBody>
          <a:bodyPr wrap="none" lIns="0" tIns="0" rIns="0" bIns="0" rtlCol="0">
            <a:spAutoFit/>
          </a:bodyPr>
          <a:lstStyle/>
          <a:p>
            <a:pPr algn="l"/>
            <a:r>
              <a:rPr lang="sv-SE" sz="1800" b="1" dirty="0">
                <a:latin typeface="Open Sans" panose="020B0606030504020204"/>
              </a:rPr>
              <a:t>Spatial distribution</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2187" y="3235079"/>
            <a:ext cx="5318711" cy="2421617"/>
          </a:xfrm>
          <a:prstGeom prst="rect">
            <a:avLst/>
          </a:prstGeom>
        </p:spPr>
      </p:pic>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2374" y="3933980"/>
            <a:ext cx="1020985" cy="617079"/>
          </a:xfrm>
          <a:prstGeom prst="rect">
            <a:avLst/>
          </a:prstGeom>
        </p:spPr>
      </p:pic>
    </p:spTree>
    <p:extLst>
      <p:ext uri="{BB962C8B-B14F-4D97-AF65-F5344CB8AC3E}">
        <p14:creationId xmlns:p14="http://schemas.microsoft.com/office/powerpoint/2010/main" val="621654544"/>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1003333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References</a:t>
            </a:r>
            <a:endParaRPr lang="en-GB" sz="4400" dirty="0">
              <a:latin typeface="Open Sans"/>
            </a:endParaRPr>
          </a:p>
        </p:txBody>
      </p:sp>
      <p:sp>
        <p:nvSpPr>
          <p:cNvPr id="12" name="Content Placeholder 1"/>
          <p:cNvSpPr>
            <a:spLocks noGrp="1"/>
          </p:cNvSpPr>
          <p:nvPr>
            <p:ph idx="1"/>
          </p:nvPr>
        </p:nvSpPr>
        <p:spPr>
          <a:xfrm>
            <a:off x="838200" y="1825624"/>
            <a:ext cx="10606238" cy="4170915"/>
          </a:xfrm>
        </p:spPr>
        <p:txBody>
          <a:bodyPr vert="horz" lIns="91440" tIns="45720" rIns="91440" bIns="45720" rtlCol="0" anchor="t">
            <a:normAutofit/>
          </a:bodyPr>
          <a:lstStyle/>
          <a:p>
            <a:r>
              <a:rPr lang="en-US" sz="2000" i="1" dirty="0"/>
              <a:t>Boardman, A., Greenberg, D., Vining, A., &amp; Weimer, D. (2018). Cost-Benefit Analysis: Concepts and Practice, 5th edition.</a:t>
            </a:r>
          </a:p>
          <a:p>
            <a:r>
              <a:rPr lang="en-US" sz="2000" i="1" dirty="0" err="1"/>
              <a:t>Voros</a:t>
            </a:r>
            <a:r>
              <a:rPr lang="en-US" sz="2000" i="1" dirty="0"/>
              <a:t>, J. (2003). A generic foresight process framework. Foresight, 5(3), 10–21. </a:t>
            </a:r>
            <a:r>
              <a:rPr lang="en-US" sz="2000" i="1" dirty="0">
                <a:hlinkClick r:id="rId3"/>
              </a:rPr>
              <a:t>https://doi.org/10.1108/14636680310698379</a:t>
            </a:r>
            <a:r>
              <a:rPr lang="en-US" sz="2000" i="1" dirty="0"/>
              <a:t> </a:t>
            </a:r>
          </a:p>
          <a:p>
            <a:r>
              <a:rPr lang="en-US" sz="2000" i="1" dirty="0"/>
              <a:t>Quist, J. (2016). Deliverable 4.3: Report on future lifestyle scenarios and </a:t>
            </a:r>
            <a:r>
              <a:rPr lang="en-US" sz="2000" i="1" dirty="0" err="1"/>
              <a:t>backcasting</a:t>
            </a:r>
            <a:r>
              <a:rPr lang="en-US" sz="2000" i="1" dirty="0"/>
              <a:t> vision workshops.</a:t>
            </a:r>
          </a:p>
        </p:txBody>
      </p:sp>
    </p:spTree>
    <p:extLst>
      <p:ext uri="{BB962C8B-B14F-4D97-AF65-F5344CB8AC3E}">
        <p14:creationId xmlns:p14="http://schemas.microsoft.com/office/powerpoint/2010/main" val="223741734"/>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8081" y="2211605"/>
            <a:ext cx="5293587"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Thank you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for your attention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in this lecture!</a:t>
            </a:r>
          </a:p>
        </p:txBody>
      </p:sp>
    </p:spTree>
    <p:extLst>
      <p:ext uri="{BB962C8B-B14F-4D97-AF65-F5344CB8AC3E}">
        <p14:creationId xmlns:p14="http://schemas.microsoft.com/office/powerpoint/2010/main" val="3023530777"/>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99" name="Google Shape;99;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00" name="Google Shape;100;p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2" name="Google Shape;102;p2"/>
          <p:cNvSpPr txBox="1"/>
          <p:nvPr/>
        </p:nvSpPr>
        <p:spPr>
          <a:xfrm>
            <a:off x="8765022" y="5114953"/>
            <a:ext cx="332128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Khavari B., </a:t>
            </a:r>
            <a:r>
              <a:rPr lang="en-US" sz="800" dirty="0">
                <a:solidFill>
                  <a:schemeClr val="lt1"/>
                </a:solidFill>
                <a:latin typeface="Open Sans"/>
                <a:ea typeface="Open Sans"/>
                <a:cs typeface="Open Sans"/>
                <a:sym typeface="Open Sans"/>
              </a:rPr>
              <a:t>Ramirez C., 2023.</a:t>
            </a:r>
            <a:br>
              <a:rPr lang="en-US" sz="800" dirty="0">
                <a:solidFill>
                  <a:schemeClr val="lt1"/>
                </a:solidFill>
                <a:latin typeface="Open Sans"/>
                <a:ea typeface="Open Sans"/>
                <a:cs typeface="Open Sans"/>
                <a:sym typeface="Open Sans"/>
              </a:rPr>
            </a:br>
            <a:r>
              <a:rPr lang="en-US" sz="800" dirty="0">
                <a:solidFill>
                  <a:schemeClr val="lt1"/>
                </a:solidFill>
                <a:latin typeface="Open Sans"/>
                <a:ea typeface="Open Sans"/>
                <a:cs typeface="Open Sans"/>
                <a:sym typeface="Open Sans"/>
              </a:rPr>
              <a:t>Lecture 2: Geospatial Clean Cooking access modelling using </a:t>
            </a:r>
            <a:r>
              <a:rPr lang="en-US" sz="800" dirty="0" err="1">
                <a:solidFill>
                  <a:schemeClr val="lt1"/>
                </a:solidFill>
                <a:latin typeface="Open Sans"/>
                <a:ea typeface="Open Sans"/>
                <a:cs typeface="Open Sans"/>
                <a:sym typeface="Open Sans"/>
              </a:rPr>
              <a:t>OnStove</a:t>
            </a:r>
            <a:r>
              <a:rPr lang="en-US" sz="800" dirty="0">
                <a:solidFill>
                  <a:schemeClr val="lt1"/>
                </a:solidFill>
                <a:latin typeface="Open Sans"/>
                <a:ea typeface="Open Sans"/>
                <a:cs typeface="Open Sans"/>
                <a:sym typeface="Open Sans"/>
              </a:rPr>
              <a:t>. Release Version 1.0  [online presentation]. Climate Compatible Growth Programme, Sustainable Energy for All, KTH</a:t>
            </a:r>
            <a:endParaRPr dirty="0"/>
          </a:p>
        </p:txBody>
      </p:sp>
      <p:sp>
        <p:nvSpPr>
          <p:cNvPr id="103" name="Google Shape;103;p2"/>
          <p:cNvSpPr txBox="1"/>
          <p:nvPr/>
        </p:nvSpPr>
        <p:spPr>
          <a:xfrm>
            <a:off x="9266839" y="2145904"/>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Supported by and in collaboration with </a:t>
            </a:r>
            <a:endParaRPr/>
          </a:p>
          <a:p>
            <a:pPr marL="0" marR="0" lvl="0" indent="0" algn="ctr" rtl="0">
              <a:spcBef>
                <a:spcPts val="0"/>
              </a:spcBef>
              <a:spcAft>
                <a:spcPts val="0"/>
              </a:spcAft>
              <a:buNone/>
            </a:pPr>
            <a:r>
              <a:rPr lang="en-US" sz="900" b="1" i="1">
                <a:solidFill>
                  <a:schemeClr val="lt1"/>
                </a:solidFill>
                <a:latin typeface="Open Sans"/>
                <a:ea typeface="Open Sans"/>
                <a:cs typeface="Open Sans"/>
                <a:sym typeface="Open Sans"/>
              </a:rPr>
              <a:t>Sustainable Energy for All</a:t>
            </a:r>
            <a:endParaRPr/>
          </a:p>
        </p:txBody>
      </p:sp>
      <p:pic>
        <p:nvPicPr>
          <p:cNvPr id="105" name="Google Shape;105;p2" descr="A white circle with white text&#10;&#10;Description automatically generated"/>
          <p:cNvPicPr preferRelativeResize="0"/>
          <p:nvPr/>
        </p:nvPicPr>
        <p:blipFill rotWithShape="1">
          <a:blip r:embed="rId4">
            <a:alphaModFix/>
          </a:blip>
          <a:srcRect/>
          <a:stretch/>
        </p:blipFill>
        <p:spPr>
          <a:xfrm>
            <a:off x="10031199" y="2545843"/>
            <a:ext cx="843297" cy="848387"/>
          </a:xfrm>
          <a:prstGeom prst="rect">
            <a:avLst/>
          </a:prstGeom>
          <a:noFill/>
          <a:ln>
            <a:noFill/>
          </a:ln>
        </p:spPr>
      </p:pic>
      <p:sp>
        <p:nvSpPr>
          <p:cNvPr id="106" name="Google Shape;106;p2"/>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txBox="1"/>
          <p:nvPr/>
        </p:nvSpPr>
        <p:spPr>
          <a:xfrm>
            <a:off x="9266839" y="3495017"/>
            <a:ext cx="237201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chemeClr val="lt1"/>
                </a:solidFill>
                <a:latin typeface="Open Sans"/>
                <a:ea typeface="Open Sans"/>
                <a:cs typeface="Open Sans"/>
                <a:sym typeface="Open Sans"/>
              </a:rPr>
              <a:t>Consolidated by Babak Khavari and Camilo Ramirez from the Royal Institute of Technology (KTH) in Stockholm</a:t>
            </a:r>
            <a:endParaRPr/>
          </a:p>
        </p:txBody>
      </p:sp>
      <p:pic>
        <p:nvPicPr>
          <p:cNvPr id="108" name="Google Shape;108;p2"/>
          <p:cNvPicPr preferRelativeResize="0"/>
          <p:nvPr/>
        </p:nvPicPr>
        <p:blipFill rotWithShape="1">
          <a:blip r:embed="rId5">
            <a:alphaModFix/>
          </a:blip>
          <a:srcRect/>
          <a:stretch/>
        </p:blipFill>
        <p:spPr>
          <a:xfrm>
            <a:off x="9990874" y="3991319"/>
            <a:ext cx="923946" cy="10402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200" y="1825625"/>
            <a:ext cx="6618194" cy="2950906"/>
          </a:xfrm>
        </p:spPr>
        <p:txBody>
          <a:bodyPr vert="horz" lIns="91440" tIns="45720" rIns="91440" bIns="45720" rtlCol="0" anchor="t">
            <a:normAutofit/>
          </a:bodyPr>
          <a:lstStyle/>
          <a:p>
            <a:pPr marL="342900" indent="-342900">
              <a:lnSpc>
                <a:spcPct val="100000"/>
              </a:lnSpc>
              <a:buAutoNum type="arabicPeriod"/>
            </a:pPr>
            <a:r>
              <a:rPr lang="en-US" sz="2000" dirty="0">
                <a:latin typeface="Open Sans"/>
                <a:ea typeface="+mn-lt"/>
                <a:cs typeface="+mn-lt"/>
              </a:rPr>
              <a:t>ILO1: Be able to define Cost-Benefit Analysis (CBA)</a:t>
            </a:r>
          </a:p>
          <a:p>
            <a:pPr marL="342900" indent="-342900">
              <a:lnSpc>
                <a:spcPct val="100000"/>
              </a:lnSpc>
              <a:buAutoNum type="arabicPeriod"/>
            </a:pPr>
            <a:r>
              <a:rPr lang="en-US" sz="2000" dirty="0">
                <a:latin typeface="Open Sans"/>
                <a:ea typeface="+mn-lt"/>
                <a:cs typeface="+mn-lt"/>
              </a:rPr>
              <a:t>ILO2: Be able to list different costs and benefits categories in clean cooking modelling</a:t>
            </a:r>
          </a:p>
          <a:p>
            <a:pPr marL="342900" indent="-342900">
              <a:lnSpc>
                <a:spcPct val="100000"/>
              </a:lnSpc>
              <a:buAutoNum type="arabicPeriod"/>
            </a:pPr>
            <a:r>
              <a:rPr lang="en-US" sz="2000" dirty="0">
                <a:latin typeface="Open Sans"/>
                <a:ea typeface="+mn-lt"/>
                <a:cs typeface="+mn-lt"/>
              </a:rPr>
              <a:t>ILO3: Differentiate between social and private views</a:t>
            </a:r>
          </a:p>
          <a:p>
            <a:pPr marL="342900" indent="-342900">
              <a:lnSpc>
                <a:spcPct val="100000"/>
              </a:lnSpc>
              <a:buAutoNum type="arabicPeriod"/>
            </a:pPr>
            <a:r>
              <a:rPr lang="en-US" sz="2000" dirty="0">
                <a:latin typeface="Open Sans"/>
                <a:ea typeface="+mn-lt"/>
                <a:cs typeface="+mn-lt"/>
              </a:rPr>
              <a:t>ILO4: Explain the different steps needed to conduct a CBA</a:t>
            </a: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5" y="2640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Learning Outcomes</a:t>
            </a:r>
          </a:p>
        </p:txBody>
      </p:sp>
      <p:sp>
        <p:nvSpPr>
          <p:cNvPr id="8" name="Rectangle 7"/>
          <p:cNvSpPr/>
          <p:nvPr/>
        </p:nvSpPr>
        <p:spPr>
          <a:xfrm>
            <a:off x="887214" y="1411655"/>
            <a:ext cx="4354654" cy="400110"/>
          </a:xfrm>
          <a:prstGeom prst="rect">
            <a:avLst/>
          </a:prstGeom>
        </p:spPr>
        <p:txBody>
          <a:bodyPr wrap="none" lIns="91440" tIns="45720" rIns="91440" bIns="45720" anchor="t">
            <a:spAutoFit/>
          </a:body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a:t>
            </a:r>
            <a:endParaRPr lang="en-US" sz="2000" b="1" dirty="0">
              <a:solidFill>
                <a:schemeClr val="accent5">
                  <a:lumMod val="60000"/>
                  <a:lumOff val="40000"/>
                </a:schemeClr>
              </a:solidFill>
              <a:latin typeface="Open Sans"/>
              <a:cs typeface="Calibri" panose="020F0502020204030204"/>
            </a:endParaRPr>
          </a:p>
        </p:txBody>
      </p:sp>
    </p:spTree>
    <p:extLst>
      <p:ext uri="{BB962C8B-B14F-4D97-AF65-F5344CB8AC3E}">
        <p14:creationId xmlns:p14="http://schemas.microsoft.com/office/powerpoint/2010/main" val="3688935345"/>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95559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2.1 </a:t>
            </a:r>
            <a:r>
              <a:rPr lang="en-US" sz="4400" dirty="0">
                <a:latin typeface="Open Sans"/>
              </a:rPr>
              <a:t>What is Cost Benefit Analysis (CBA)?</a:t>
            </a:r>
            <a:endParaRPr lang="en-GB" sz="4400" dirty="0">
              <a:latin typeface="Open Sans"/>
            </a:endParaRPr>
          </a:p>
        </p:txBody>
      </p:sp>
      <p:sp>
        <p:nvSpPr>
          <p:cNvPr id="8" name="Rectangle 7"/>
          <p:cNvSpPr/>
          <p:nvPr/>
        </p:nvSpPr>
        <p:spPr>
          <a:xfrm>
            <a:off x="945405" y="1710912"/>
            <a:ext cx="10182724" cy="836126"/>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CBA is a policy assessment method that quantifies in monetary terms the value of</a:t>
            </a:r>
          </a:p>
          <a:p>
            <a:pPr>
              <a:spcBef>
                <a:spcPts val="1000"/>
              </a:spcBef>
            </a:pPr>
            <a:r>
              <a:rPr lang="en-US" sz="2000" b="1" dirty="0">
                <a:solidFill>
                  <a:schemeClr val="accent5">
                    <a:lumMod val="60000"/>
                    <a:lumOff val="40000"/>
                  </a:schemeClr>
                </a:solidFill>
                <a:latin typeface="Open Sans"/>
                <a:cs typeface="Calibri" panose="020F0502020204030204"/>
              </a:rPr>
              <a:t>all consequences of a policy to all members of society” – Boardman et al. 2018 </a:t>
            </a:r>
          </a:p>
        </p:txBody>
      </p:sp>
      <p:sp>
        <p:nvSpPr>
          <p:cNvPr id="5" name="Rectangle 4"/>
          <p:cNvSpPr/>
          <p:nvPr/>
        </p:nvSpPr>
        <p:spPr>
          <a:xfrm>
            <a:off x="945405" y="2862476"/>
            <a:ext cx="4826962" cy="369332"/>
          </a:xfrm>
          <a:prstGeom prst="rect">
            <a:avLst/>
          </a:prstGeom>
        </p:spPr>
        <p:txBody>
          <a:bodyPr wrap="none">
            <a:spAutoFit/>
          </a:bodyPr>
          <a:lstStyle/>
          <a:p>
            <a:r>
              <a:rPr lang="en-US" dirty="0">
                <a:latin typeface="Open Sans" panose="020B0606030504020204"/>
              </a:rPr>
              <a:t>Net-benefit is defined as </a:t>
            </a:r>
            <a:r>
              <a:rPr lang="en-US" dirty="0">
                <a:solidFill>
                  <a:srgbClr val="008000"/>
                </a:solidFill>
                <a:latin typeface="Open Sans" panose="020B0606030504020204"/>
              </a:rPr>
              <a:t>benefits</a:t>
            </a:r>
            <a:r>
              <a:rPr lang="en-US" dirty="0">
                <a:latin typeface="Open Sans" panose="020B0606030504020204"/>
              </a:rPr>
              <a:t> minus </a:t>
            </a:r>
            <a:r>
              <a:rPr lang="en-US" dirty="0">
                <a:solidFill>
                  <a:srgbClr val="800000"/>
                </a:solidFill>
                <a:latin typeface="Open Sans" panose="020B0606030504020204"/>
              </a:rPr>
              <a:t>costs</a:t>
            </a:r>
          </a:p>
        </p:txBody>
      </p:sp>
      <p:pic>
        <p:nvPicPr>
          <p:cNvPr id="14" name="Picture 13"/>
          <p:cNvPicPr>
            <a:picLocks noChangeAspect="1"/>
          </p:cNvPicPr>
          <p:nvPr/>
        </p:nvPicPr>
        <p:blipFill>
          <a:blip r:embed="rId3"/>
          <a:stretch>
            <a:fillRect/>
          </a:stretch>
        </p:blipFill>
        <p:spPr>
          <a:xfrm>
            <a:off x="5178637" y="3844216"/>
            <a:ext cx="2088232" cy="1543475"/>
          </a:xfrm>
          <a:prstGeom prst="rect">
            <a:avLst/>
          </a:prstGeom>
        </p:spPr>
      </p:pic>
      <p:sp>
        <p:nvSpPr>
          <p:cNvPr id="15" name="TextBox 14"/>
          <p:cNvSpPr txBox="1"/>
          <p:nvPr/>
        </p:nvSpPr>
        <p:spPr>
          <a:xfrm>
            <a:off x="3337580" y="3816628"/>
            <a:ext cx="1316194" cy="307777"/>
          </a:xfrm>
          <a:prstGeom prst="rect">
            <a:avLst/>
          </a:prstGeom>
          <a:solidFill>
            <a:schemeClr val="accent6">
              <a:lumMod val="20000"/>
              <a:lumOff val="80000"/>
            </a:schemeClr>
          </a:solidFill>
          <a:ln cap="rnd">
            <a:noFill/>
            <a:round/>
          </a:ln>
          <a:effectLst/>
        </p:spPr>
        <p:style>
          <a:lnRef idx="2">
            <a:schemeClr val="dk1"/>
          </a:lnRef>
          <a:fillRef idx="1">
            <a:schemeClr val="lt1"/>
          </a:fillRef>
          <a:effectRef idx="0">
            <a:schemeClr val="dk1"/>
          </a:effectRef>
          <a:fontRef idx="minor">
            <a:schemeClr val="dk1"/>
          </a:fontRef>
        </p:style>
        <p:txBody>
          <a:bodyPr wrap="none" lIns="0" tIns="0" rIns="0" bIns="0" rtlCol="0">
            <a:spAutoFit/>
          </a:bodyPr>
          <a:lstStyle/>
          <a:p>
            <a:pPr algn="l"/>
            <a:r>
              <a:rPr lang="sv-SE" sz="2000" dirty="0" err="1">
                <a:solidFill>
                  <a:srgbClr val="008000"/>
                </a:solidFill>
              </a:rPr>
              <a:t>Time</a:t>
            </a:r>
            <a:r>
              <a:rPr lang="sv-SE" sz="2000" dirty="0">
                <a:solidFill>
                  <a:srgbClr val="008000"/>
                </a:solidFill>
              </a:rPr>
              <a:t> </a:t>
            </a:r>
            <a:r>
              <a:rPr lang="sv-SE" sz="2000" dirty="0" err="1">
                <a:solidFill>
                  <a:srgbClr val="008000"/>
                </a:solidFill>
              </a:rPr>
              <a:t>saved</a:t>
            </a:r>
            <a:endParaRPr lang="sv-SE" sz="2000" dirty="0">
              <a:solidFill>
                <a:srgbClr val="008000"/>
              </a:solidFill>
            </a:endParaRPr>
          </a:p>
        </p:txBody>
      </p:sp>
      <p:sp>
        <p:nvSpPr>
          <p:cNvPr id="16" name="TextBox 15"/>
          <p:cNvSpPr txBox="1"/>
          <p:nvPr/>
        </p:nvSpPr>
        <p:spPr>
          <a:xfrm>
            <a:off x="2118988" y="4254182"/>
            <a:ext cx="1695977" cy="307777"/>
          </a:xfrm>
          <a:prstGeom prst="rect">
            <a:avLst/>
          </a:prstGeom>
          <a:solidFill>
            <a:schemeClr val="accent6">
              <a:lumMod val="20000"/>
              <a:lumOff val="80000"/>
            </a:schemeClr>
          </a:solidFill>
        </p:spPr>
        <p:txBody>
          <a:bodyPr wrap="none" lIns="0" tIns="0" rIns="0" bIns="0" rtlCol="0">
            <a:spAutoFit/>
          </a:bodyPr>
          <a:lstStyle/>
          <a:p>
            <a:pPr algn="l"/>
            <a:r>
              <a:rPr lang="sv-SE" sz="2000" dirty="0">
                <a:solidFill>
                  <a:srgbClr val="008000"/>
                </a:solidFill>
              </a:rPr>
              <a:t>Health </a:t>
            </a:r>
            <a:r>
              <a:rPr lang="sv-SE" sz="2000" dirty="0" err="1">
                <a:solidFill>
                  <a:srgbClr val="008000"/>
                </a:solidFill>
              </a:rPr>
              <a:t>impacts</a:t>
            </a:r>
            <a:endParaRPr lang="sv-SE" sz="2000" dirty="0">
              <a:solidFill>
                <a:srgbClr val="008000"/>
              </a:solidFill>
            </a:endParaRPr>
          </a:p>
        </p:txBody>
      </p:sp>
      <p:sp>
        <p:nvSpPr>
          <p:cNvPr id="17" name="TextBox 16"/>
          <p:cNvSpPr txBox="1"/>
          <p:nvPr/>
        </p:nvSpPr>
        <p:spPr>
          <a:xfrm>
            <a:off x="2650992" y="4681304"/>
            <a:ext cx="1795363" cy="307777"/>
          </a:xfrm>
          <a:prstGeom prst="rect">
            <a:avLst/>
          </a:prstGeom>
          <a:solidFill>
            <a:schemeClr val="accent6">
              <a:lumMod val="20000"/>
              <a:lumOff val="80000"/>
            </a:schemeClr>
          </a:solidFill>
        </p:spPr>
        <p:txBody>
          <a:bodyPr wrap="none" lIns="0" tIns="0" rIns="0" bIns="0" rtlCol="0">
            <a:spAutoFit/>
          </a:bodyPr>
          <a:lstStyle/>
          <a:p>
            <a:pPr algn="l"/>
            <a:r>
              <a:rPr lang="sv-SE" sz="2000" dirty="0">
                <a:solidFill>
                  <a:srgbClr val="008000"/>
                </a:solidFill>
              </a:rPr>
              <a:t>GHG emissions</a:t>
            </a:r>
          </a:p>
        </p:txBody>
      </p:sp>
      <p:sp>
        <p:nvSpPr>
          <p:cNvPr id="18" name="TextBox 17"/>
          <p:cNvSpPr txBox="1"/>
          <p:nvPr/>
        </p:nvSpPr>
        <p:spPr>
          <a:xfrm>
            <a:off x="8142619" y="3953081"/>
            <a:ext cx="1380186" cy="307777"/>
          </a:xfrm>
          <a:prstGeom prst="rect">
            <a:avLst/>
          </a:prstGeom>
          <a:solidFill>
            <a:srgbClr val="FFCCCC"/>
          </a:solidFill>
        </p:spPr>
        <p:txBody>
          <a:bodyPr wrap="none" lIns="0" tIns="0" rIns="0" bIns="0" rtlCol="0">
            <a:spAutoFit/>
          </a:bodyPr>
          <a:lstStyle/>
          <a:p>
            <a:pPr algn="l"/>
            <a:r>
              <a:rPr lang="sv-SE" sz="2000" dirty="0">
                <a:solidFill>
                  <a:srgbClr val="800000"/>
                </a:solidFill>
              </a:rPr>
              <a:t>Investments</a:t>
            </a:r>
          </a:p>
        </p:txBody>
      </p:sp>
      <p:sp>
        <p:nvSpPr>
          <p:cNvPr id="19" name="TextBox 18"/>
          <p:cNvSpPr txBox="1"/>
          <p:nvPr/>
        </p:nvSpPr>
        <p:spPr>
          <a:xfrm>
            <a:off x="7482561" y="4505339"/>
            <a:ext cx="1168590" cy="307777"/>
          </a:xfrm>
          <a:prstGeom prst="rect">
            <a:avLst/>
          </a:prstGeom>
          <a:solidFill>
            <a:srgbClr val="FFCCCC"/>
          </a:solidFill>
        </p:spPr>
        <p:txBody>
          <a:bodyPr wrap="none" lIns="0" tIns="0" rIns="0" bIns="0" rtlCol="0">
            <a:spAutoFit/>
          </a:bodyPr>
          <a:lstStyle/>
          <a:p>
            <a:pPr algn="l"/>
            <a:r>
              <a:rPr lang="en-US" sz="2000" dirty="0">
                <a:solidFill>
                  <a:srgbClr val="800000"/>
                </a:solidFill>
              </a:rPr>
              <a:t>Fuel costs</a:t>
            </a:r>
          </a:p>
        </p:txBody>
      </p:sp>
      <p:sp>
        <p:nvSpPr>
          <p:cNvPr id="20" name="TextBox 19"/>
          <p:cNvSpPr txBox="1"/>
          <p:nvPr/>
        </p:nvSpPr>
        <p:spPr>
          <a:xfrm>
            <a:off x="8932098" y="4412835"/>
            <a:ext cx="1468351" cy="307777"/>
          </a:xfrm>
          <a:prstGeom prst="rect">
            <a:avLst/>
          </a:prstGeom>
          <a:solidFill>
            <a:srgbClr val="FFCCCC"/>
          </a:solidFill>
        </p:spPr>
        <p:txBody>
          <a:bodyPr wrap="none" lIns="0" tIns="0" rIns="0" bIns="0" rtlCol="0">
            <a:spAutoFit/>
          </a:bodyPr>
          <a:lstStyle/>
          <a:p>
            <a:pPr algn="l"/>
            <a:r>
              <a:rPr lang="en-US" sz="2000" dirty="0">
                <a:solidFill>
                  <a:srgbClr val="800000"/>
                </a:solidFill>
              </a:rPr>
              <a:t>Maintenance</a:t>
            </a:r>
          </a:p>
        </p:txBody>
      </p:sp>
      <p:sp>
        <p:nvSpPr>
          <p:cNvPr id="21" name="TextBox 20"/>
          <p:cNvSpPr txBox="1"/>
          <p:nvPr/>
        </p:nvSpPr>
        <p:spPr>
          <a:xfrm>
            <a:off x="7999151" y="4989081"/>
            <a:ext cx="1667123" cy="307777"/>
          </a:xfrm>
          <a:prstGeom prst="rect">
            <a:avLst/>
          </a:prstGeom>
          <a:solidFill>
            <a:srgbClr val="FFCCCC"/>
          </a:solidFill>
        </p:spPr>
        <p:txBody>
          <a:bodyPr wrap="none" lIns="0" tIns="0" rIns="0" bIns="0" rtlCol="0">
            <a:spAutoFit/>
          </a:bodyPr>
          <a:lstStyle/>
          <a:p>
            <a:pPr algn="l"/>
            <a:r>
              <a:rPr lang="en-US" sz="2000" dirty="0">
                <a:solidFill>
                  <a:srgbClr val="800000"/>
                </a:solidFill>
              </a:rPr>
              <a:t>Learning costs</a:t>
            </a:r>
          </a:p>
        </p:txBody>
      </p:sp>
      <p:sp>
        <p:nvSpPr>
          <p:cNvPr id="22" name="TextBox 21"/>
          <p:cNvSpPr txBox="1"/>
          <p:nvPr/>
        </p:nvSpPr>
        <p:spPr>
          <a:xfrm>
            <a:off x="2152168" y="5087173"/>
            <a:ext cx="2579232" cy="307777"/>
          </a:xfrm>
          <a:prstGeom prst="rect">
            <a:avLst/>
          </a:prstGeom>
          <a:solidFill>
            <a:schemeClr val="accent6">
              <a:lumMod val="20000"/>
              <a:lumOff val="80000"/>
            </a:schemeClr>
          </a:solidFill>
        </p:spPr>
        <p:txBody>
          <a:bodyPr wrap="none" lIns="0" tIns="0" rIns="0" bIns="0" rtlCol="0">
            <a:spAutoFit/>
          </a:bodyPr>
          <a:lstStyle/>
          <a:p>
            <a:pPr algn="l"/>
            <a:r>
              <a:rPr lang="sv-SE" sz="2000" dirty="0" err="1">
                <a:solidFill>
                  <a:srgbClr val="008000"/>
                </a:solidFill>
              </a:rPr>
              <a:t>Reduced</a:t>
            </a:r>
            <a:r>
              <a:rPr lang="sv-SE" sz="2000" dirty="0">
                <a:solidFill>
                  <a:srgbClr val="008000"/>
                </a:solidFill>
              </a:rPr>
              <a:t> </a:t>
            </a:r>
            <a:r>
              <a:rPr lang="sv-SE" sz="2000" dirty="0" err="1">
                <a:solidFill>
                  <a:srgbClr val="008000"/>
                </a:solidFill>
              </a:rPr>
              <a:t>deforestation</a:t>
            </a:r>
            <a:endParaRPr lang="sv-SE" sz="2000" dirty="0">
              <a:solidFill>
                <a:srgbClr val="008000"/>
              </a:solidFill>
            </a:endParaRPr>
          </a:p>
        </p:txBody>
      </p:sp>
      <p:sp>
        <p:nvSpPr>
          <p:cNvPr id="10" name="Rectangle 9"/>
          <p:cNvSpPr/>
          <p:nvPr/>
        </p:nvSpPr>
        <p:spPr>
          <a:xfrm>
            <a:off x="1046128" y="5735498"/>
            <a:ext cx="2395656" cy="369332"/>
          </a:xfrm>
          <a:prstGeom prst="rect">
            <a:avLst/>
          </a:prstGeom>
        </p:spPr>
        <p:txBody>
          <a:bodyPr wrap="none">
            <a:spAutoFit/>
          </a:bodyPr>
          <a:lstStyle/>
          <a:p>
            <a:r>
              <a:rPr lang="en-US" dirty="0"/>
              <a:t>(Boardman et al., 2018)</a:t>
            </a:r>
            <a:endParaRPr lang="en-US" sz="3200" dirty="0"/>
          </a:p>
        </p:txBody>
      </p:sp>
    </p:spTree>
    <p:extLst>
      <p:ext uri="{BB962C8B-B14F-4D97-AF65-F5344CB8AC3E}">
        <p14:creationId xmlns:p14="http://schemas.microsoft.com/office/powerpoint/2010/main" val="3277068642"/>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95559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2.1 </a:t>
            </a:r>
            <a:r>
              <a:rPr lang="en-US" sz="4400" dirty="0">
                <a:latin typeface="Open Sans"/>
              </a:rPr>
              <a:t>What is Cost Benefit Analysis (CBA)?</a:t>
            </a:r>
            <a:endParaRPr lang="en-GB" sz="4400" dirty="0">
              <a:latin typeface="Open Sans"/>
            </a:endParaRPr>
          </a:p>
        </p:txBody>
      </p:sp>
      <p:sp>
        <p:nvSpPr>
          <p:cNvPr id="8" name="Rectangle 7"/>
          <p:cNvSpPr/>
          <p:nvPr/>
        </p:nvSpPr>
        <p:spPr>
          <a:xfrm>
            <a:off x="945405" y="1710912"/>
            <a:ext cx="10182724" cy="836126"/>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CBA is a policy assessment method that quantifies in monetary terms the value of</a:t>
            </a:r>
          </a:p>
          <a:p>
            <a:pPr>
              <a:spcBef>
                <a:spcPts val="1000"/>
              </a:spcBef>
            </a:pPr>
            <a:r>
              <a:rPr lang="en-US" sz="2000" b="1" dirty="0">
                <a:solidFill>
                  <a:schemeClr val="accent5">
                    <a:lumMod val="60000"/>
                    <a:lumOff val="40000"/>
                  </a:schemeClr>
                </a:solidFill>
                <a:latin typeface="Open Sans"/>
                <a:cs typeface="Calibri" panose="020F0502020204030204"/>
              </a:rPr>
              <a:t>all consequences of a policy to all members of society” – Boardman et al. 2018 </a:t>
            </a:r>
          </a:p>
        </p:txBody>
      </p:sp>
      <p:sp>
        <p:nvSpPr>
          <p:cNvPr id="10" name="Rectangle 9"/>
          <p:cNvSpPr/>
          <p:nvPr/>
        </p:nvSpPr>
        <p:spPr>
          <a:xfrm>
            <a:off x="1046128" y="5735498"/>
            <a:ext cx="2395656" cy="369332"/>
          </a:xfrm>
          <a:prstGeom prst="rect">
            <a:avLst/>
          </a:prstGeom>
        </p:spPr>
        <p:txBody>
          <a:bodyPr wrap="none">
            <a:spAutoFit/>
          </a:bodyPr>
          <a:lstStyle/>
          <a:p>
            <a:r>
              <a:rPr lang="en-US" dirty="0"/>
              <a:t>(Boardman et al., 2018)</a:t>
            </a:r>
            <a:endParaRPr lang="en-US" sz="3200" dirty="0"/>
          </a:p>
        </p:txBody>
      </p:sp>
      <p:pic>
        <p:nvPicPr>
          <p:cNvPr id="23" name="Picture 22"/>
          <p:cNvPicPr>
            <a:picLocks noChangeAspect="1"/>
          </p:cNvPicPr>
          <p:nvPr/>
        </p:nvPicPr>
        <p:blipFill>
          <a:blip r:embed="rId3"/>
          <a:stretch>
            <a:fillRect/>
          </a:stretch>
        </p:blipFill>
        <p:spPr>
          <a:xfrm>
            <a:off x="7057605" y="3383080"/>
            <a:ext cx="2326115" cy="1944216"/>
          </a:xfrm>
          <a:prstGeom prst="rect">
            <a:avLst/>
          </a:prstGeom>
        </p:spPr>
      </p:pic>
      <p:sp>
        <p:nvSpPr>
          <p:cNvPr id="24" name="Rectangle 23"/>
          <p:cNvSpPr/>
          <p:nvPr/>
        </p:nvSpPr>
        <p:spPr>
          <a:xfrm>
            <a:off x="7725547" y="2862476"/>
            <a:ext cx="1039067" cy="400110"/>
          </a:xfrm>
          <a:prstGeom prst="rect">
            <a:avLst/>
          </a:prstGeom>
        </p:spPr>
        <p:txBody>
          <a:bodyPr wrap="none">
            <a:spAutoFit/>
          </a:bodyPr>
          <a:lstStyle/>
          <a:p>
            <a:r>
              <a:rPr lang="en-US" sz="2000" b="1" dirty="0">
                <a:latin typeface="Open Sans" panose="020B0606030504020204"/>
              </a:rPr>
              <a:t>Private</a:t>
            </a:r>
          </a:p>
        </p:txBody>
      </p:sp>
      <p:sp>
        <p:nvSpPr>
          <p:cNvPr id="25" name="Rectangle 24"/>
          <p:cNvSpPr/>
          <p:nvPr/>
        </p:nvSpPr>
        <p:spPr>
          <a:xfrm>
            <a:off x="3526978" y="2868674"/>
            <a:ext cx="939681" cy="400110"/>
          </a:xfrm>
          <a:prstGeom prst="rect">
            <a:avLst/>
          </a:prstGeom>
        </p:spPr>
        <p:txBody>
          <a:bodyPr wrap="none">
            <a:spAutoFit/>
          </a:bodyPr>
          <a:lstStyle/>
          <a:p>
            <a:r>
              <a:rPr lang="en-US" sz="2000" b="1" dirty="0">
                <a:latin typeface="Open Sans" panose="020B0606030504020204"/>
              </a:rPr>
              <a:t>Social</a:t>
            </a:r>
          </a:p>
        </p:txBody>
      </p:sp>
      <p:sp>
        <p:nvSpPr>
          <p:cNvPr id="26" name="Rectangle 25"/>
          <p:cNvSpPr/>
          <p:nvPr/>
        </p:nvSpPr>
        <p:spPr>
          <a:xfrm>
            <a:off x="5741471" y="4155133"/>
            <a:ext cx="441146" cy="400110"/>
          </a:xfrm>
          <a:prstGeom prst="rect">
            <a:avLst/>
          </a:prstGeom>
        </p:spPr>
        <p:txBody>
          <a:bodyPr wrap="none">
            <a:spAutoFit/>
          </a:bodyPr>
          <a:lstStyle/>
          <a:p>
            <a:r>
              <a:rPr lang="en-US" sz="2000" dirty="0">
                <a:latin typeface="Open Sans" panose="020B0606030504020204"/>
              </a:rPr>
              <a:t>vs</a:t>
            </a:r>
          </a:p>
        </p:txBody>
      </p:sp>
      <p:pic>
        <p:nvPicPr>
          <p:cNvPr id="27" name="Picture 26"/>
          <p:cNvPicPr>
            <a:picLocks noChangeAspect="1"/>
          </p:cNvPicPr>
          <p:nvPr/>
        </p:nvPicPr>
        <p:blipFill>
          <a:blip r:embed="rId4"/>
          <a:stretch>
            <a:fillRect/>
          </a:stretch>
        </p:blipFill>
        <p:spPr>
          <a:xfrm>
            <a:off x="3072650" y="3383080"/>
            <a:ext cx="1793833" cy="1892395"/>
          </a:xfrm>
          <a:prstGeom prst="rect">
            <a:avLst/>
          </a:prstGeom>
        </p:spPr>
      </p:pic>
    </p:spTree>
    <p:extLst>
      <p:ext uri="{BB962C8B-B14F-4D97-AF65-F5344CB8AC3E}">
        <p14:creationId xmlns:p14="http://schemas.microsoft.com/office/powerpoint/2010/main" val="4093370050"/>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95559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2.1 </a:t>
            </a:r>
            <a:r>
              <a:rPr lang="en-US" sz="4400" dirty="0">
                <a:latin typeface="Open Sans"/>
              </a:rPr>
              <a:t>What is Cost Benefit Analysis (CBA)?</a:t>
            </a:r>
            <a:endParaRPr lang="en-GB" sz="4400" dirty="0">
              <a:latin typeface="Open Sans"/>
            </a:endParaRPr>
          </a:p>
        </p:txBody>
      </p:sp>
      <p:sp>
        <p:nvSpPr>
          <p:cNvPr id="8" name="Rectangle 7"/>
          <p:cNvSpPr/>
          <p:nvPr/>
        </p:nvSpPr>
        <p:spPr>
          <a:xfrm>
            <a:off x="945405" y="1710912"/>
            <a:ext cx="10182724" cy="836126"/>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CBA is a policy assessment method that quantifies in monetary terms the value of</a:t>
            </a:r>
          </a:p>
          <a:p>
            <a:pPr>
              <a:spcBef>
                <a:spcPts val="1000"/>
              </a:spcBef>
            </a:pPr>
            <a:r>
              <a:rPr lang="en-US" sz="2000" b="1" dirty="0">
                <a:solidFill>
                  <a:schemeClr val="accent5">
                    <a:lumMod val="60000"/>
                    <a:lumOff val="40000"/>
                  </a:schemeClr>
                </a:solidFill>
                <a:latin typeface="Open Sans"/>
                <a:cs typeface="Calibri" panose="020F0502020204030204"/>
              </a:rPr>
              <a:t>all consequences of a policy to all members of society” – Boardman et al. 2018 </a:t>
            </a:r>
          </a:p>
        </p:txBody>
      </p:sp>
      <p:sp>
        <p:nvSpPr>
          <p:cNvPr id="10" name="Rectangle 9"/>
          <p:cNvSpPr/>
          <p:nvPr/>
        </p:nvSpPr>
        <p:spPr>
          <a:xfrm>
            <a:off x="1046128" y="5735498"/>
            <a:ext cx="2395656" cy="369332"/>
          </a:xfrm>
          <a:prstGeom prst="rect">
            <a:avLst/>
          </a:prstGeom>
        </p:spPr>
        <p:txBody>
          <a:bodyPr wrap="none">
            <a:spAutoFit/>
          </a:bodyPr>
          <a:lstStyle/>
          <a:p>
            <a:r>
              <a:rPr lang="en-US" dirty="0"/>
              <a:t>(Boardman et al., 2018)</a:t>
            </a:r>
            <a:endParaRPr lang="en-US" sz="3200" dirty="0"/>
          </a:p>
        </p:txBody>
      </p:sp>
      <p:cxnSp>
        <p:nvCxnSpPr>
          <p:cNvPr id="13" name="Straight Connector 12"/>
          <p:cNvCxnSpPr/>
          <p:nvPr/>
        </p:nvCxnSpPr>
        <p:spPr>
          <a:xfrm>
            <a:off x="6107837" y="3481250"/>
            <a:ext cx="0" cy="1656184"/>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107837" y="4993418"/>
            <a:ext cx="3600400" cy="0"/>
          </a:xfrm>
          <a:prstGeom prst="straightConnector1">
            <a:avLst/>
          </a:prstGeom>
          <a:ln w="28575">
            <a:solidFill>
              <a:srgbClr val="FF7F2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748490" y="3111739"/>
            <a:ext cx="2718693" cy="307777"/>
          </a:xfrm>
          <a:prstGeom prst="rect">
            <a:avLst/>
          </a:prstGeom>
          <a:noFill/>
        </p:spPr>
        <p:txBody>
          <a:bodyPr wrap="none" lIns="0" tIns="0" rIns="0" bIns="0" rtlCol="0">
            <a:spAutoFit/>
          </a:bodyPr>
          <a:lstStyle/>
          <a:p>
            <a:pPr algn="l"/>
            <a:r>
              <a:rPr lang="sv-SE" sz="2000" b="1" dirty="0">
                <a:solidFill>
                  <a:srgbClr val="C00000"/>
                </a:solidFill>
              </a:rPr>
              <a:t>Policy implementation</a:t>
            </a:r>
          </a:p>
        </p:txBody>
      </p:sp>
      <p:sp>
        <p:nvSpPr>
          <p:cNvPr id="16" name="TextBox 15"/>
          <p:cNvSpPr txBox="1"/>
          <p:nvPr/>
        </p:nvSpPr>
        <p:spPr>
          <a:xfrm>
            <a:off x="2494475" y="3946620"/>
            <a:ext cx="2906245" cy="615553"/>
          </a:xfrm>
          <a:prstGeom prst="rect">
            <a:avLst/>
          </a:prstGeom>
          <a:noFill/>
        </p:spPr>
        <p:txBody>
          <a:bodyPr wrap="none" lIns="0" tIns="0" rIns="0" bIns="0" rtlCol="0">
            <a:spAutoFit/>
          </a:bodyPr>
          <a:lstStyle/>
          <a:p>
            <a:pPr algn="ctr"/>
            <a:r>
              <a:rPr lang="sv-SE" sz="2000" b="1" dirty="0">
                <a:solidFill>
                  <a:srgbClr val="0070C0"/>
                </a:solidFill>
              </a:rPr>
              <a:t>Ex ante:</a:t>
            </a:r>
          </a:p>
          <a:p>
            <a:pPr algn="l"/>
            <a:r>
              <a:rPr lang="sv-SE" sz="2000" dirty="0">
                <a:solidFill>
                  <a:srgbClr val="0070C0"/>
                </a:solidFill>
              </a:rPr>
              <a:t>Is the policy a </a:t>
            </a:r>
            <a:r>
              <a:rPr lang="sv-SE" sz="2000" dirty="0" err="1">
                <a:solidFill>
                  <a:srgbClr val="0070C0"/>
                </a:solidFill>
              </a:rPr>
              <a:t>good</a:t>
            </a:r>
            <a:r>
              <a:rPr lang="sv-SE" sz="2000" dirty="0">
                <a:solidFill>
                  <a:srgbClr val="0070C0"/>
                </a:solidFill>
              </a:rPr>
              <a:t> </a:t>
            </a:r>
            <a:r>
              <a:rPr lang="sv-SE" sz="2000" dirty="0" err="1">
                <a:solidFill>
                  <a:srgbClr val="0070C0"/>
                </a:solidFill>
              </a:rPr>
              <a:t>idea</a:t>
            </a:r>
            <a:r>
              <a:rPr lang="sv-SE" sz="2000" dirty="0">
                <a:solidFill>
                  <a:srgbClr val="0070C0"/>
                </a:solidFill>
              </a:rPr>
              <a:t>?</a:t>
            </a:r>
          </a:p>
        </p:txBody>
      </p:sp>
      <p:sp>
        <p:nvSpPr>
          <p:cNvPr id="17" name="TextBox 16"/>
          <p:cNvSpPr txBox="1"/>
          <p:nvPr/>
        </p:nvSpPr>
        <p:spPr>
          <a:xfrm>
            <a:off x="6662605" y="3946621"/>
            <a:ext cx="3210944" cy="615553"/>
          </a:xfrm>
          <a:prstGeom prst="rect">
            <a:avLst/>
          </a:prstGeom>
          <a:noFill/>
        </p:spPr>
        <p:txBody>
          <a:bodyPr wrap="none" lIns="0" tIns="0" rIns="0" bIns="0" rtlCol="0">
            <a:spAutoFit/>
          </a:bodyPr>
          <a:lstStyle/>
          <a:p>
            <a:pPr algn="ctr"/>
            <a:r>
              <a:rPr lang="sv-SE" sz="2000" b="1" dirty="0">
                <a:solidFill>
                  <a:srgbClr val="FF7F2A"/>
                </a:solidFill>
              </a:rPr>
              <a:t>Ex post:</a:t>
            </a:r>
          </a:p>
          <a:p>
            <a:pPr algn="ctr"/>
            <a:r>
              <a:rPr lang="sv-SE" sz="2000" dirty="0" err="1">
                <a:solidFill>
                  <a:srgbClr val="FF7F2A"/>
                </a:solidFill>
              </a:rPr>
              <a:t>Was</a:t>
            </a:r>
            <a:r>
              <a:rPr lang="sv-SE" sz="2000" dirty="0">
                <a:solidFill>
                  <a:srgbClr val="FF7F2A"/>
                </a:solidFill>
              </a:rPr>
              <a:t> the policy a </a:t>
            </a:r>
            <a:r>
              <a:rPr lang="sv-SE" sz="2000" dirty="0" err="1">
                <a:solidFill>
                  <a:srgbClr val="FF7F2A"/>
                </a:solidFill>
              </a:rPr>
              <a:t>good</a:t>
            </a:r>
            <a:r>
              <a:rPr lang="sv-SE" sz="2000" dirty="0">
                <a:solidFill>
                  <a:srgbClr val="FF7F2A"/>
                </a:solidFill>
              </a:rPr>
              <a:t> </a:t>
            </a:r>
            <a:r>
              <a:rPr lang="sv-SE" sz="2000" dirty="0" err="1">
                <a:solidFill>
                  <a:srgbClr val="FF7F2A"/>
                </a:solidFill>
              </a:rPr>
              <a:t>idea</a:t>
            </a:r>
            <a:r>
              <a:rPr lang="sv-SE" sz="2000" dirty="0">
                <a:solidFill>
                  <a:srgbClr val="FF7F2A"/>
                </a:solidFill>
              </a:rPr>
              <a:t>?</a:t>
            </a:r>
          </a:p>
        </p:txBody>
      </p:sp>
      <p:cxnSp>
        <p:nvCxnSpPr>
          <p:cNvPr id="18" name="Straight Arrow Connector 17"/>
          <p:cNvCxnSpPr/>
          <p:nvPr/>
        </p:nvCxnSpPr>
        <p:spPr>
          <a:xfrm>
            <a:off x="2494475" y="4993418"/>
            <a:ext cx="3613362" cy="0"/>
          </a:xfrm>
          <a:prstGeom prst="straightConnector1">
            <a:avLst/>
          </a:prstGeom>
          <a:ln w="28575">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380892"/>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Step-by-step to conducting a CBA</a:t>
            </a:r>
            <a:endParaRPr lang="en-GB" sz="4400" dirty="0">
              <a:latin typeface="Open Sans"/>
            </a:endParaRPr>
          </a:p>
        </p:txBody>
      </p:sp>
      <p:sp>
        <p:nvSpPr>
          <p:cNvPr id="10" name="Content Placeholder 1"/>
          <p:cNvSpPr>
            <a:spLocks noGrp="1"/>
          </p:cNvSpPr>
          <p:nvPr>
            <p:ph idx="1"/>
          </p:nvPr>
        </p:nvSpPr>
        <p:spPr>
          <a:xfrm>
            <a:off x="1003177" y="1825624"/>
            <a:ext cx="9658906" cy="4170915"/>
          </a:xfrm>
        </p:spPr>
        <p:txBody>
          <a:bodyPr vert="horz" lIns="91440" tIns="45720" rIns="91440" bIns="45720" rtlCol="0" anchor="t">
            <a:normAutofit/>
          </a:bodyPr>
          <a:lstStyle/>
          <a:p>
            <a:pPr marL="342900" indent="-342900">
              <a:buFont typeface="+mj-lt"/>
              <a:buAutoNum type="arabicPeriod"/>
            </a:pPr>
            <a:r>
              <a:rPr lang="en-US" sz="2000" dirty="0">
                <a:latin typeface="Open Sans" panose="020B0606030504020204"/>
              </a:rPr>
              <a:t>Explain the purpose</a:t>
            </a:r>
          </a:p>
          <a:p>
            <a:pPr marL="342900" indent="-342900">
              <a:buFont typeface="+mj-lt"/>
              <a:buAutoNum type="arabicPeriod"/>
            </a:pPr>
            <a:r>
              <a:rPr lang="en-US" sz="2000" dirty="0">
                <a:latin typeface="Open Sans" panose="020B0606030504020204"/>
              </a:rPr>
              <a:t>Identify alternatives</a:t>
            </a:r>
          </a:p>
          <a:p>
            <a:pPr marL="342900" indent="-342900">
              <a:buFont typeface="+mj-lt"/>
              <a:buAutoNum type="arabicPeriod"/>
            </a:pPr>
            <a:r>
              <a:rPr lang="en-US" sz="2000" dirty="0">
                <a:latin typeface="Open Sans" panose="020B0606030504020204"/>
              </a:rPr>
              <a:t>Decide how benefits and costs are counted</a:t>
            </a:r>
          </a:p>
          <a:p>
            <a:pPr marL="342900" indent="-342900">
              <a:buFont typeface="+mj-lt"/>
              <a:buAutoNum type="arabicPeriod"/>
            </a:pPr>
            <a:r>
              <a:rPr lang="en-US" sz="2000" dirty="0">
                <a:latin typeface="Open Sans" panose="020B0606030504020204"/>
              </a:rPr>
              <a:t>Identify impact categories</a:t>
            </a:r>
          </a:p>
          <a:p>
            <a:pPr marL="342900" indent="-342900">
              <a:buFont typeface="+mj-lt"/>
              <a:buAutoNum type="arabicPeriod"/>
            </a:pPr>
            <a:r>
              <a:rPr lang="en-US" sz="2000" dirty="0">
                <a:latin typeface="Open Sans" panose="020B0606030504020204"/>
              </a:rPr>
              <a:t>Predict the impacts during the projects lifetime</a:t>
            </a:r>
          </a:p>
          <a:p>
            <a:pPr marL="342900" indent="-342900">
              <a:buFont typeface="+mj-lt"/>
              <a:buAutoNum type="arabicPeriod"/>
            </a:pPr>
            <a:r>
              <a:rPr lang="en-US" sz="2000" dirty="0">
                <a:latin typeface="Open Sans" panose="020B0606030504020204"/>
              </a:rPr>
              <a:t>Monetize impacts</a:t>
            </a:r>
          </a:p>
          <a:p>
            <a:pPr marL="342900" indent="-342900">
              <a:buFont typeface="+mj-lt"/>
              <a:buAutoNum type="arabicPeriod"/>
            </a:pPr>
            <a:r>
              <a:rPr lang="en-US" sz="2000" dirty="0">
                <a:latin typeface="Open Sans" panose="020B0606030504020204"/>
              </a:rPr>
              <a:t>Discount costs and benefits to present value</a:t>
            </a:r>
          </a:p>
          <a:p>
            <a:pPr marL="342900" indent="-342900">
              <a:buFont typeface="+mj-lt"/>
              <a:buAutoNum type="arabicPeriod"/>
            </a:pPr>
            <a:r>
              <a:rPr lang="en-US" sz="2000" dirty="0">
                <a:latin typeface="Open Sans" panose="020B0606030504020204"/>
              </a:rPr>
              <a:t>Determine net present value of each alternative</a:t>
            </a:r>
          </a:p>
          <a:p>
            <a:pPr marL="342900" indent="-342900">
              <a:buFont typeface="+mj-lt"/>
              <a:buAutoNum type="arabicPeriod"/>
            </a:pPr>
            <a:r>
              <a:rPr lang="en-US" sz="2000" dirty="0">
                <a:latin typeface="Open Sans" panose="020B0606030504020204"/>
              </a:rPr>
              <a:t>Perform a sensitivity analysis</a:t>
            </a:r>
          </a:p>
          <a:p>
            <a:pPr marL="342900" indent="-342900">
              <a:buFont typeface="+mj-lt"/>
              <a:buAutoNum type="arabicPeriod"/>
            </a:pPr>
            <a:r>
              <a:rPr lang="en-US" sz="2000" dirty="0">
                <a:latin typeface="Open Sans" panose="020B0606030504020204"/>
              </a:rPr>
              <a:t>Make a recommendation </a:t>
            </a:r>
          </a:p>
        </p:txBody>
      </p:sp>
      <p:sp>
        <p:nvSpPr>
          <p:cNvPr id="11" name="Rectangle 10"/>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spTree>
    <p:extLst>
      <p:ext uri="{BB962C8B-B14F-4D97-AF65-F5344CB8AC3E}">
        <p14:creationId xmlns:p14="http://schemas.microsoft.com/office/powerpoint/2010/main" val="350116297"/>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0" name="Content Placeholder 1"/>
          <p:cNvSpPr>
            <a:spLocks noGrp="1"/>
          </p:cNvSpPr>
          <p:nvPr>
            <p:ph idx="1"/>
          </p:nvPr>
        </p:nvSpPr>
        <p:spPr>
          <a:xfrm>
            <a:off x="1003177" y="2450237"/>
            <a:ext cx="9658906" cy="3546302"/>
          </a:xfrm>
        </p:spPr>
        <p:txBody>
          <a:bodyPr vert="horz" lIns="91440" tIns="45720" rIns="91440" bIns="45720" rtlCol="0" anchor="t">
            <a:normAutofit/>
          </a:bodyPr>
          <a:lstStyle/>
          <a:p>
            <a:r>
              <a:rPr lang="en-US" sz="2000" dirty="0">
                <a:latin typeface="Open Sans" panose="020B0606030504020204"/>
              </a:rPr>
              <a:t>Why are you doing the project?</a:t>
            </a:r>
          </a:p>
          <a:p>
            <a:r>
              <a:rPr lang="en-US" sz="2000" dirty="0">
                <a:latin typeface="Open Sans" panose="020B0606030504020204"/>
              </a:rPr>
              <a:t>Market failures: inefficient distribution of goods and services in the free market</a:t>
            </a:r>
          </a:p>
        </p:txBody>
      </p:sp>
      <p:sp>
        <p:nvSpPr>
          <p:cNvPr id="11" name="Rectangle 10"/>
          <p:cNvSpPr/>
          <p:nvPr/>
        </p:nvSpPr>
        <p:spPr>
          <a:xfrm>
            <a:off x="945405" y="1710912"/>
            <a:ext cx="2919389"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1. Explain the purpose</a:t>
            </a:r>
          </a:p>
        </p:txBody>
      </p:sp>
      <p:sp>
        <p:nvSpPr>
          <p:cNvPr id="12" name="Rectangle 11"/>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spTree>
    <p:extLst>
      <p:ext uri="{BB962C8B-B14F-4D97-AF65-F5344CB8AC3E}">
        <p14:creationId xmlns:p14="http://schemas.microsoft.com/office/powerpoint/2010/main" val="1596802491"/>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2919389"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2. Identify alternatives</a:t>
            </a:r>
          </a:p>
        </p:txBody>
      </p:sp>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5916" y="2983882"/>
            <a:ext cx="3600000" cy="2081010"/>
          </a:xfrm>
          <a:prstGeom prst="rect">
            <a:avLst/>
          </a:prstGeom>
        </p:spPr>
      </p:pic>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24554" y="2963663"/>
            <a:ext cx="3600000" cy="2081010"/>
          </a:xfrm>
          <a:prstGeom prst="rect">
            <a:avLst/>
          </a:prstGeom>
        </p:spPr>
      </p:pic>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72121" y="3524983"/>
            <a:ext cx="3600000" cy="958369"/>
          </a:xfrm>
          <a:prstGeom prst="rect">
            <a:avLst/>
          </a:prstGeom>
        </p:spPr>
      </p:pic>
      <p:cxnSp>
        <p:nvCxnSpPr>
          <p:cNvPr id="15" name="Straight Connector 14"/>
          <p:cNvCxnSpPr/>
          <p:nvPr/>
        </p:nvCxnSpPr>
        <p:spPr>
          <a:xfrm>
            <a:off x="3976761" y="2852039"/>
            <a:ext cx="0" cy="2304256"/>
          </a:xfrm>
          <a:prstGeom prst="line">
            <a:avLst/>
          </a:prstGeom>
          <a:ln>
            <a:solidFill>
              <a:srgbClr val="8FD7FF"/>
            </a:solidFill>
          </a:ln>
        </p:spPr>
        <p:style>
          <a:lnRef idx="3">
            <a:schemeClr val="accent3"/>
          </a:lnRef>
          <a:fillRef idx="0">
            <a:schemeClr val="accent3"/>
          </a:fillRef>
          <a:effectRef idx="2">
            <a:schemeClr val="accent3"/>
          </a:effectRef>
          <a:fontRef idx="minor">
            <a:schemeClr val="tx1"/>
          </a:fontRef>
        </p:style>
      </p:cxnSp>
      <p:cxnSp>
        <p:nvCxnSpPr>
          <p:cNvPr id="16" name="Straight Connector 15"/>
          <p:cNvCxnSpPr/>
          <p:nvPr/>
        </p:nvCxnSpPr>
        <p:spPr>
          <a:xfrm>
            <a:off x="7836585" y="2852039"/>
            <a:ext cx="0" cy="2304256"/>
          </a:xfrm>
          <a:prstGeom prst="line">
            <a:avLst/>
          </a:prstGeom>
          <a:ln>
            <a:solidFill>
              <a:srgbClr val="8FD7FF"/>
            </a:solidFill>
          </a:ln>
        </p:spPr>
        <p:style>
          <a:lnRef idx="3">
            <a:schemeClr val="accent5"/>
          </a:lnRef>
          <a:fillRef idx="0">
            <a:schemeClr val="accent5"/>
          </a:fillRef>
          <a:effectRef idx="2">
            <a:schemeClr val="accent5"/>
          </a:effectRef>
          <a:fontRef idx="minor">
            <a:schemeClr val="tx1"/>
          </a:fontRef>
        </p:style>
      </p:cxn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sp>
        <p:nvSpPr>
          <p:cNvPr id="18" name="Rectangle 17"/>
          <p:cNvSpPr/>
          <p:nvPr/>
        </p:nvSpPr>
        <p:spPr>
          <a:xfrm>
            <a:off x="2302467" y="2562012"/>
            <a:ext cx="1508746" cy="400110"/>
          </a:xfrm>
          <a:prstGeom prst="rect">
            <a:avLst/>
          </a:prstGeom>
        </p:spPr>
        <p:txBody>
          <a:bodyPr wrap="none">
            <a:spAutoFit/>
          </a:bodyPr>
          <a:lstStyle/>
          <a:p>
            <a:r>
              <a:rPr lang="en-US" sz="2000" b="1" dirty="0">
                <a:latin typeface="Open Sans" panose="020B0606030504020204"/>
              </a:rPr>
              <a:t>Alternative</a:t>
            </a:r>
          </a:p>
        </p:txBody>
      </p:sp>
      <p:sp>
        <p:nvSpPr>
          <p:cNvPr id="19" name="Rectangle 18"/>
          <p:cNvSpPr/>
          <p:nvPr/>
        </p:nvSpPr>
        <p:spPr>
          <a:xfrm>
            <a:off x="456738" y="3321080"/>
            <a:ext cx="1111202" cy="400110"/>
          </a:xfrm>
          <a:prstGeom prst="rect">
            <a:avLst/>
          </a:prstGeom>
        </p:spPr>
        <p:txBody>
          <a:bodyPr wrap="none">
            <a:spAutoFit/>
          </a:bodyPr>
          <a:lstStyle/>
          <a:p>
            <a:r>
              <a:rPr lang="en-US" sz="2000" b="1" dirty="0">
                <a:latin typeface="Open Sans" panose="020B0606030504020204"/>
              </a:rPr>
              <a:t>Current</a:t>
            </a:r>
          </a:p>
        </p:txBody>
      </p:sp>
      <p:sp>
        <p:nvSpPr>
          <p:cNvPr id="20" name="Rectangle 19"/>
          <p:cNvSpPr/>
          <p:nvPr/>
        </p:nvSpPr>
        <p:spPr>
          <a:xfrm>
            <a:off x="6138338" y="2541793"/>
            <a:ext cx="1508746" cy="400110"/>
          </a:xfrm>
          <a:prstGeom prst="rect">
            <a:avLst/>
          </a:prstGeom>
        </p:spPr>
        <p:txBody>
          <a:bodyPr wrap="none">
            <a:spAutoFit/>
          </a:bodyPr>
          <a:lstStyle/>
          <a:p>
            <a:r>
              <a:rPr lang="en-US" sz="2000" b="1" dirty="0">
                <a:latin typeface="Open Sans" panose="020B0606030504020204"/>
              </a:rPr>
              <a:t>Alternative</a:t>
            </a:r>
          </a:p>
        </p:txBody>
      </p:sp>
      <p:sp>
        <p:nvSpPr>
          <p:cNvPr id="21" name="Rectangle 20"/>
          <p:cNvSpPr/>
          <p:nvPr/>
        </p:nvSpPr>
        <p:spPr>
          <a:xfrm>
            <a:off x="4292609" y="3300861"/>
            <a:ext cx="1111202" cy="400110"/>
          </a:xfrm>
          <a:prstGeom prst="rect">
            <a:avLst/>
          </a:prstGeom>
        </p:spPr>
        <p:txBody>
          <a:bodyPr wrap="none">
            <a:spAutoFit/>
          </a:bodyPr>
          <a:lstStyle/>
          <a:p>
            <a:r>
              <a:rPr lang="en-US" sz="2000" b="1" dirty="0">
                <a:latin typeface="Open Sans" panose="020B0606030504020204"/>
              </a:rPr>
              <a:t>Current</a:t>
            </a:r>
          </a:p>
        </p:txBody>
      </p:sp>
      <p:sp>
        <p:nvSpPr>
          <p:cNvPr id="22" name="Rectangle 21"/>
          <p:cNvSpPr/>
          <p:nvPr/>
        </p:nvSpPr>
        <p:spPr>
          <a:xfrm>
            <a:off x="9983524" y="3115542"/>
            <a:ext cx="1508746" cy="400110"/>
          </a:xfrm>
          <a:prstGeom prst="rect">
            <a:avLst/>
          </a:prstGeom>
        </p:spPr>
        <p:txBody>
          <a:bodyPr wrap="none">
            <a:spAutoFit/>
          </a:bodyPr>
          <a:lstStyle/>
          <a:p>
            <a:r>
              <a:rPr lang="en-US" sz="2000" b="1" dirty="0">
                <a:latin typeface="Open Sans" panose="020B0606030504020204"/>
              </a:rPr>
              <a:t>Alternative</a:t>
            </a:r>
          </a:p>
        </p:txBody>
      </p:sp>
      <p:sp>
        <p:nvSpPr>
          <p:cNvPr id="23" name="Rectangle 22"/>
          <p:cNvSpPr/>
          <p:nvPr/>
        </p:nvSpPr>
        <p:spPr>
          <a:xfrm>
            <a:off x="8128480" y="3280642"/>
            <a:ext cx="1111202" cy="400110"/>
          </a:xfrm>
          <a:prstGeom prst="rect">
            <a:avLst/>
          </a:prstGeom>
        </p:spPr>
        <p:txBody>
          <a:bodyPr wrap="none">
            <a:spAutoFit/>
          </a:bodyPr>
          <a:lstStyle/>
          <a:p>
            <a:r>
              <a:rPr lang="en-US" sz="2000" b="1" dirty="0">
                <a:latin typeface="Open Sans" panose="020B0606030504020204"/>
              </a:rPr>
              <a:t>Current</a:t>
            </a:r>
          </a:p>
        </p:txBody>
      </p:sp>
    </p:spTree>
    <p:extLst>
      <p:ext uri="{BB962C8B-B14F-4D97-AF65-F5344CB8AC3E}">
        <p14:creationId xmlns:p14="http://schemas.microsoft.com/office/powerpoint/2010/main" val="95397909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dirty="0">
              <a:highlight>
                <a:srgbClr val="FFFF00"/>
              </a:highlight>
              <a:latin typeface="Open Sans"/>
              <a:ea typeface="Open Sans" panose="020B0606030504020204" pitchFamily="34" charset="0"/>
              <a:cs typeface="Open Sans" panose="020B0606030504020204" pitchFamily="34" charset="0"/>
              <a:sym typeface="Bodoni SvtyTwo ITC TT-Book"/>
            </a:endParaRPr>
          </a:p>
        </p:txBody>
      </p:sp>
      <p:sp>
        <p:nvSpPr>
          <p:cNvPr id="7" name="Title 10">
            <a:extLst>
              <a:ext uri="{FF2B5EF4-FFF2-40B4-BE49-F238E27FC236}">
                <a16:creationId xmlns:a16="http://schemas.microsoft.com/office/drawing/2014/main" id="{E3F33BE3-7756-EF44-9269-DDA634DF88BE}"/>
              </a:ext>
            </a:extLst>
          </p:cNvPr>
          <p:cNvSpPr txBox="1">
            <a:spLocks/>
          </p:cNvSpPr>
          <p:nvPr/>
        </p:nvSpPr>
        <p:spPr>
          <a:xfrm>
            <a:off x="887214" y="26400"/>
            <a:ext cx="1080263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rPr>
              <a:t>2.2 Step-by-step to conducting a CBA</a:t>
            </a:r>
            <a:endParaRPr lang="en-GB" sz="4400" dirty="0">
              <a:latin typeface="Open Sans"/>
            </a:endParaRPr>
          </a:p>
        </p:txBody>
      </p:sp>
      <p:sp>
        <p:nvSpPr>
          <p:cNvPr id="11" name="Rectangle 10"/>
          <p:cNvSpPr/>
          <p:nvPr/>
        </p:nvSpPr>
        <p:spPr>
          <a:xfrm>
            <a:off x="945405" y="1710912"/>
            <a:ext cx="8316700" cy="400110"/>
          </a:xfrm>
          <a:prstGeom prst="rect">
            <a:avLst/>
          </a:prstGeom>
        </p:spPr>
        <p:txBody>
          <a:bodyPr wrap="none" lIns="91440" tIns="45720" rIns="91440" bIns="45720" anchor="t">
            <a:spAutoFit/>
          </a:bodyPr>
          <a:lstStyle/>
          <a:p>
            <a:pPr>
              <a:spcBef>
                <a:spcPts val="1000"/>
              </a:spcBef>
            </a:pPr>
            <a:r>
              <a:rPr lang="en-US" sz="2000" b="1" dirty="0">
                <a:solidFill>
                  <a:schemeClr val="accent5">
                    <a:lumMod val="60000"/>
                    <a:lumOff val="40000"/>
                  </a:schemeClr>
                </a:solidFill>
                <a:latin typeface="Open Sans"/>
                <a:cs typeface="Calibri" panose="020F0502020204030204"/>
              </a:rPr>
              <a:t>3. Decide how benefits and costs are counted (system boundaries)</a:t>
            </a:r>
          </a:p>
        </p:txBody>
      </p:sp>
      <p:sp>
        <p:nvSpPr>
          <p:cNvPr id="17" name="Rectangle 16"/>
          <p:cNvSpPr/>
          <p:nvPr/>
        </p:nvSpPr>
        <p:spPr>
          <a:xfrm>
            <a:off x="726532" y="5996539"/>
            <a:ext cx="2395656" cy="369332"/>
          </a:xfrm>
          <a:prstGeom prst="rect">
            <a:avLst/>
          </a:prstGeom>
        </p:spPr>
        <p:txBody>
          <a:bodyPr wrap="none">
            <a:spAutoFit/>
          </a:bodyPr>
          <a:lstStyle/>
          <a:p>
            <a:r>
              <a:rPr lang="en-US" dirty="0"/>
              <a:t>(Boardman et al., 2018)</a:t>
            </a:r>
            <a:endParaRPr lang="en-US" sz="3200" dirty="0"/>
          </a:p>
        </p:txBody>
      </p:sp>
      <p:sp>
        <p:nvSpPr>
          <p:cNvPr id="24" name="Oval 23"/>
          <p:cNvSpPr/>
          <p:nvPr/>
        </p:nvSpPr>
        <p:spPr>
          <a:xfrm>
            <a:off x="1735092" y="2538892"/>
            <a:ext cx="8604448" cy="3174314"/>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sv-SE" sz="2000" dirty="0"/>
          </a:p>
        </p:txBody>
      </p:sp>
      <p:sp>
        <p:nvSpPr>
          <p:cNvPr id="25" name="Rectangle 24"/>
          <p:cNvSpPr/>
          <p:nvPr/>
        </p:nvSpPr>
        <p:spPr>
          <a:xfrm>
            <a:off x="5477886" y="2538892"/>
            <a:ext cx="1082348" cy="400110"/>
          </a:xfrm>
          <a:prstGeom prst="rect">
            <a:avLst/>
          </a:prstGeom>
        </p:spPr>
        <p:txBody>
          <a:bodyPr wrap="none">
            <a:spAutoFit/>
          </a:bodyPr>
          <a:lstStyle/>
          <a:p>
            <a:r>
              <a:rPr lang="en-US" sz="2000" dirty="0"/>
              <a:t>Country</a:t>
            </a:r>
          </a:p>
        </p:txBody>
      </p:sp>
      <p:sp>
        <p:nvSpPr>
          <p:cNvPr id="26" name="Oval 25"/>
          <p:cNvSpPr/>
          <p:nvPr/>
        </p:nvSpPr>
        <p:spPr>
          <a:xfrm>
            <a:off x="2616373" y="2947834"/>
            <a:ext cx="6841886" cy="2383120"/>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sv-SE" sz="2000" dirty="0"/>
          </a:p>
        </p:txBody>
      </p:sp>
      <p:sp>
        <p:nvSpPr>
          <p:cNvPr id="27" name="Rectangle 26"/>
          <p:cNvSpPr/>
          <p:nvPr/>
        </p:nvSpPr>
        <p:spPr>
          <a:xfrm>
            <a:off x="5317407" y="2947834"/>
            <a:ext cx="1439818" cy="400110"/>
          </a:xfrm>
          <a:prstGeom prst="rect">
            <a:avLst/>
          </a:prstGeom>
        </p:spPr>
        <p:txBody>
          <a:bodyPr wrap="none">
            <a:spAutoFit/>
          </a:bodyPr>
          <a:lstStyle/>
          <a:p>
            <a:r>
              <a:rPr lang="en-US" sz="2000" dirty="0"/>
              <a:t>Sub-region</a:t>
            </a:r>
          </a:p>
        </p:txBody>
      </p:sp>
      <p:grpSp>
        <p:nvGrpSpPr>
          <p:cNvPr id="28" name="Group 27"/>
          <p:cNvGrpSpPr/>
          <p:nvPr/>
        </p:nvGrpSpPr>
        <p:grpSpPr>
          <a:xfrm>
            <a:off x="4408250" y="3447228"/>
            <a:ext cx="1440160" cy="1803026"/>
            <a:chOff x="3870347" y="2435417"/>
            <a:chExt cx="1440160" cy="1803026"/>
          </a:xfrm>
        </p:grpSpPr>
        <p:pic>
          <p:nvPicPr>
            <p:cNvPr id="29" name="Picture 28"/>
            <p:cNvPicPr>
              <a:picLocks noChangeAspect="1"/>
            </p:cNvPicPr>
            <p:nvPr/>
          </p:nvPicPr>
          <p:blipFill>
            <a:blip r:embed="rId3"/>
            <a:stretch>
              <a:fillRect/>
            </a:stretch>
          </p:blipFill>
          <p:spPr>
            <a:xfrm>
              <a:off x="3870347" y="2435417"/>
              <a:ext cx="1440160" cy="1519289"/>
            </a:xfrm>
            <a:prstGeom prst="rect">
              <a:avLst/>
            </a:prstGeom>
          </p:spPr>
        </p:pic>
        <p:sp>
          <p:nvSpPr>
            <p:cNvPr id="30" name="Rectangle 29"/>
            <p:cNvSpPr/>
            <p:nvPr/>
          </p:nvSpPr>
          <p:spPr>
            <a:xfrm>
              <a:off x="4172005" y="3899889"/>
              <a:ext cx="856325" cy="338554"/>
            </a:xfrm>
            <a:prstGeom prst="rect">
              <a:avLst/>
            </a:prstGeom>
          </p:spPr>
          <p:txBody>
            <a:bodyPr wrap="none">
              <a:spAutoFit/>
            </a:bodyPr>
            <a:lstStyle/>
            <a:p>
              <a:r>
                <a:rPr lang="en-US" sz="1600" dirty="0"/>
                <a:t>Society</a:t>
              </a:r>
            </a:p>
          </p:txBody>
        </p:sp>
      </p:grpSp>
      <p:grpSp>
        <p:nvGrpSpPr>
          <p:cNvPr id="31" name="Group 30"/>
          <p:cNvGrpSpPr/>
          <p:nvPr/>
        </p:nvGrpSpPr>
        <p:grpSpPr>
          <a:xfrm>
            <a:off x="6117702" y="3503542"/>
            <a:ext cx="1720927" cy="1750262"/>
            <a:chOff x="6098839" y="2387361"/>
            <a:chExt cx="1720927" cy="1750262"/>
          </a:xfrm>
        </p:grpSpPr>
        <p:pic>
          <p:nvPicPr>
            <p:cNvPr id="32" name="Picture 31"/>
            <p:cNvPicPr>
              <a:picLocks noChangeAspect="1"/>
            </p:cNvPicPr>
            <p:nvPr/>
          </p:nvPicPr>
          <p:blipFill>
            <a:blip r:embed="rId4"/>
            <a:stretch>
              <a:fillRect/>
            </a:stretch>
          </p:blipFill>
          <p:spPr>
            <a:xfrm>
              <a:off x="6098839" y="2387361"/>
              <a:ext cx="1720927" cy="1438387"/>
            </a:xfrm>
            <a:prstGeom prst="rect">
              <a:avLst/>
            </a:prstGeom>
          </p:spPr>
        </p:pic>
        <p:sp>
          <p:nvSpPr>
            <p:cNvPr id="33" name="Rectangle 32"/>
            <p:cNvSpPr/>
            <p:nvPr/>
          </p:nvSpPr>
          <p:spPr>
            <a:xfrm>
              <a:off x="6378053" y="3799069"/>
              <a:ext cx="1162498" cy="338554"/>
            </a:xfrm>
            <a:prstGeom prst="rect">
              <a:avLst/>
            </a:prstGeom>
          </p:spPr>
          <p:txBody>
            <a:bodyPr wrap="none">
              <a:spAutoFit/>
            </a:bodyPr>
            <a:lstStyle/>
            <a:p>
              <a:r>
                <a:rPr lang="en-US" sz="1600" dirty="0"/>
                <a:t>Household</a:t>
              </a:r>
            </a:p>
          </p:txBody>
        </p:sp>
      </p:grpSp>
      <p:sp>
        <p:nvSpPr>
          <p:cNvPr id="34" name="Rectangle 33"/>
          <p:cNvSpPr/>
          <p:nvPr/>
        </p:nvSpPr>
        <p:spPr>
          <a:xfrm>
            <a:off x="5814517" y="4139394"/>
            <a:ext cx="409086" cy="400110"/>
          </a:xfrm>
          <a:prstGeom prst="rect">
            <a:avLst/>
          </a:prstGeom>
        </p:spPr>
        <p:txBody>
          <a:bodyPr wrap="none">
            <a:spAutoFit/>
          </a:bodyPr>
          <a:lstStyle/>
          <a:p>
            <a:r>
              <a:rPr lang="en-US" sz="2000" dirty="0"/>
              <a:t>or</a:t>
            </a:r>
          </a:p>
        </p:txBody>
      </p:sp>
    </p:spTree>
    <p:extLst>
      <p:ext uri="{BB962C8B-B14F-4D97-AF65-F5344CB8AC3E}">
        <p14:creationId xmlns:p14="http://schemas.microsoft.com/office/powerpoint/2010/main" val="1927393317"/>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2a4c2698-1ad2-4419-a691-7293414a120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82B7371D8E4D845AB2141135A9D5464" ma:contentTypeVersion="17" ma:contentTypeDescription="Skapa ett nytt dokument." ma:contentTypeScope="" ma:versionID="e46f461333597cc2ed6f951e4259248a">
  <xsd:schema xmlns:xsd="http://www.w3.org/2001/XMLSchema" xmlns:xs="http://www.w3.org/2001/XMLSchema" xmlns:p="http://schemas.microsoft.com/office/2006/metadata/properties" xmlns:ns3="2a4c2698-1ad2-4419-a691-7293414a1206" xmlns:ns4="68d613f7-1f7a-40bc-b91e-f6165451e0c5" targetNamespace="http://schemas.microsoft.com/office/2006/metadata/properties" ma:root="true" ma:fieldsID="a3eb353e0f5b7223490c8f53aff673e3" ns3:_="" ns4:_="">
    <xsd:import namespace="2a4c2698-1ad2-4419-a691-7293414a1206"/>
    <xsd:import namespace="68d613f7-1f7a-40bc-b91e-f6165451e0c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4:SharedWithUsers" minOccurs="0"/>
                <xsd:element ref="ns4:SharedWithDetails" minOccurs="0"/>
                <xsd:element ref="ns4:SharingHintHash" minOccurs="0"/>
                <xsd:element ref="ns3:MediaServiceDateTaken" minOccurs="0"/>
                <xsd:element ref="ns3:MediaServiceSearchProperties" minOccurs="0"/>
                <xsd:element ref="ns3:_activity" minOccurs="0"/>
                <xsd:element ref="ns3:MediaServiceObjectDetectorVersion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4c2698-1ad2-4419-a691-7293414a12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d613f7-1f7a-40bc-b91e-f6165451e0c5" elementFormDefault="qualified">
    <xsd:import namespace="http://schemas.microsoft.com/office/2006/documentManagement/types"/>
    <xsd:import namespace="http://schemas.microsoft.com/office/infopath/2007/PartnerControls"/>
    <xsd:element name="SharedWithUsers" ma:index="17"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lat med information" ma:internalName="SharedWithDetails" ma:readOnly="true">
      <xsd:simpleType>
        <xsd:restriction base="dms:Note">
          <xsd:maxLength value="255"/>
        </xsd:restriction>
      </xsd:simpleType>
    </xsd:element>
    <xsd:element name="SharingHintHash" ma:index="19"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schemas.microsoft.com/office/2006/documentManagement/types"/>
    <ds:schemaRef ds:uri="2a4c2698-1ad2-4419-a691-7293414a1206"/>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68d613f7-1f7a-40bc-b91e-f6165451e0c5"/>
    <ds:schemaRef ds:uri="http://www.w3.org/XML/1998/namespace"/>
  </ds:schemaRefs>
</ds:datastoreItem>
</file>

<file path=customXml/itemProps2.xml><?xml version="1.0" encoding="utf-8"?>
<ds:datastoreItem xmlns:ds="http://schemas.openxmlformats.org/officeDocument/2006/customXml" ds:itemID="{526EBB0E-FEA4-479E-B5DE-E1BFD604D8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4c2698-1ad2-4419-a691-7293414a1206"/>
    <ds:schemaRef ds:uri="68d613f7-1f7a-40bc-b91e-f6165451e0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734</TotalTime>
  <Words>2361</Words>
  <Application>Microsoft Office PowerPoint</Application>
  <PresentationFormat>Widescreen</PresentationFormat>
  <Paragraphs>166</Paragraphs>
  <Slides>19</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Open Sans</vt:lpstr>
      <vt:lpstr>Open Sans </vt:lpstr>
      <vt:lpstr>Open Sans ExtraBold</vt:lpstr>
      <vt:lpstr>Office Theme</vt:lpstr>
      <vt:lpstr>LECTURE 2  COST-BENEFIT ANALYSIS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256</cp:revision>
  <dcterms:created xsi:type="dcterms:W3CDTF">2021-02-10T16:48:02Z</dcterms:created>
  <dcterms:modified xsi:type="dcterms:W3CDTF">2023-11-06T14:32:58Z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0x010100A82B7371D8E4D845AB2141135A9D5464</vt:lpwstr>
  </property>
</Properties>
</file>