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Roboto"/>
      <p:regular r:id="rId27"/>
      <p:bold r:id="rId28"/>
      <p:italic r:id="rId29"/>
      <p:boldItalic r:id="rId30"/>
    </p:embeddedFont>
    <p:embeddedFont>
      <p:font typeface="Open Sans SemiBold"/>
      <p:regular r:id="rId31"/>
      <p:bold r:id="rId32"/>
      <p:italic r:id="rId33"/>
      <p:boldItalic r:id="rId34"/>
    </p:embeddedFont>
    <p:embeddedFont>
      <p:font typeface="Quattrocento Sans"/>
      <p:regular r:id="rId35"/>
      <p:bold r:id="rId36"/>
      <p:italic r:id="rId37"/>
      <p:boldItalic r:id="rId38"/>
    </p:embeddedFont>
    <p:embeddedFont>
      <p:font typeface="Open Sans ExtraBold"/>
      <p:bold r:id="rId39"/>
      <p:boldItalic r:id="rId40"/>
    </p:embeddedFont>
    <p:embeddedFont>
      <p:font typeface="Merriweather"/>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jb9UxpG2lUyAEFHPKm89FUNfxN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ExtraBold-boldItalic.fntdata"/><Relationship Id="rId42" Type="http://schemas.openxmlformats.org/officeDocument/2006/relationships/font" Target="fonts/Merriweather-bold.fntdata"/><Relationship Id="rId41" Type="http://schemas.openxmlformats.org/officeDocument/2006/relationships/font" Target="fonts/Merriweather-regular.fntdata"/><Relationship Id="rId44" Type="http://schemas.openxmlformats.org/officeDocument/2006/relationships/font" Target="fonts/Merriweather-boldItalic.fntdata"/><Relationship Id="rId43" Type="http://schemas.openxmlformats.org/officeDocument/2006/relationships/font" Target="fonts/Merriweather-italic.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boldItalic.fntdata"/><Relationship Id="rId47" Type="http://schemas.openxmlformats.org/officeDocument/2006/relationships/font" Target="fonts/OpenSans-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SemiBold-regular.fntdata"/><Relationship Id="rId30" Type="http://schemas.openxmlformats.org/officeDocument/2006/relationships/font" Target="fonts/Roboto-boldItalic.fntdata"/><Relationship Id="rId33" Type="http://schemas.openxmlformats.org/officeDocument/2006/relationships/font" Target="fonts/OpenSansSemiBold-italic.fntdata"/><Relationship Id="rId32" Type="http://schemas.openxmlformats.org/officeDocument/2006/relationships/font" Target="fonts/OpenSansSemiBold-bold.fntdata"/><Relationship Id="rId35" Type="http://schemas.openxmlformats.org/officeDocument/2006/relationships/font" Target="fonts/QuattrocentoSans-regular.fntdata"/><Relationship Id="rId34" Type="http://schemas.openxmlformats.org/officeDocument/2006/relationships/font" Target="fonts/OpenSansSemiBold-boldItalic.fntdata"/><Relationship Id="rId37" Type="http://schemas.openxmlformats.org/officeDocument/2006/relationships/font" Target="fonts/QuattrocentoSans-italic.fntdata"/><Relationship Id="rId36" Type="http://schemas.openxmlformats.org/officeDocument/2006/relationships/font" Target="fonts/QuattrocentoSans-bold.fntdata"/><Relationship Id="rId39" Type="http://schemas.openxmlformats.org/officeDocument/2006/relationships/font" Target="fonts/OpenSansExtraBold-bold.fntdata"/><Relationship Id="rId38" Type="http://schemas.openxmlformats.org/officeDocument/2006/relationships/font" Target="fonts/QuattrocentoSans-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29" Type="http://schemas.openxmlformats.org/officeDocument/2006/relationships/font" Target="fonts/Robo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07000"/>
              </a:lnSpc>
              <a:spcBef>
                <a:spcPts val="0"/>
              </a:spcBef>
              <a:spcAft>
                <a:spcPts val="0"/>
              </a:spcAft>
              <a:buNone/>
            </a:pPr>
            <a:r>
              <a:rPr lang="en-GB" sz="1800">
                <a:latin typeface="Calibri"/>
                <a:ea typeface="Calibri"/>
                <a:cs typeface="Calibri"/>
                <a:sym typeface="Calibri"/>
              </a:rPr>
              <a:t>To confirm the second assertion, namely, that climate, land, energy, and water concerns are highly interlinked, consider the following: </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Agriculture accounts for 70% of freshwater withdrawals and industrial use – largely related to energy applications </a:t>
            </a:r>
            <a:r>
              <a:rPr lang="en-GB" sz="1800"/>
              <a:t>–</a:t>
            </a:r>
            <a:r>
              <a:rPr lang="en-GB" sz="1800">
                <a:latin typeface="Calibri"/>
                <a:ea typeface="Calibri"/>
                <a:cs typeface="Calibri"/>
                <a:sym typeface="Calibri"/>
              </a:rPr>
              <a:t> another 20%.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Supply and treatment of water is energy intensive and approximately of 4% of electricity demand is for this purpose. The energy requirements are driven by the distance and terrain through which the water is transported and the quality of the water resource.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Crop production requires energy both directly to power agricultural machinery and other on-farm applications, as well as indirectly to produce inputs such as fertilizer and pesticides. Combined these add up to 4–5% of final energy demand.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Bioenergy accounts for a little more than 10% (60 exajoules) of the world’s total primary energy supply, and around 15% of maize and oil seeds and over 20% of sugarcane are used for biofuel production, highlighting the interaction and potential trade-offs with food production.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Energy, agriculture, and land-use change are responsible for over 90% of greenhouse gas (or G.H.G) emissions and any progress on mitigation needs to focus on these sectors. Our energy, water, and food systems are also highly vulnerable to climate change and need to be considered in adaptation and resilience measures.</a:t>
            </a:r>
            <a:endParaRPr/>
          </a:p>
          <a:p>
            <a:pPr indent="0" lvl="0" marL="0" rtl="0" algn="l">
              <a:spcBef>
                <a:spcPts val="800"/>
              </a:spcBef>
              <a:spcAft>
                <a:spcPts val="0"/>
              </a:spcAft>
              <a:buNone/>
            </a:pPr>
            <a:r>
              <a:t/>
            </a:r>
            <a:endParaRPr/>
          </a:p>
        </p:txBody>
      </p:sp>
      <p:sp>
        <p:nvSpPr>
          <p:cNvPr id="170" name="Google Shape;1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07000"/>
              </a:lnSpc>
              <a:spcBef>
                <a:spcPts val="0"/>
              </a:spcBef>
              <a:spcAft>
                <a:spcPts val="0"/>
              </a:spcAft>
              <a:buNone/>
            </a:pPr>
            <a:r>
              <a:rPr lang="en-GB" sz="1800">
                <a:latin typeface="Calibri"/>
                <a:ea typeface="Calibri"/>
                <a:cs typeface="Calibri"/>
                <a:sym typeface="Calibri"/>
              </a:rPr>
              <a:t>The importance of water, energy, food, and climate security to sustainable development and the highly interdependent nature of these concerns illustrates the need to take an integrated approach to formulation of policies and strategies. </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rPr lang="en-GB" sz="1800">
                <a:latin typeface="Calibri"/>
                <a:ea typeface="Calibri"/>
                <a:cs typeface="Calibri"/>
                <a:sym typeface="Calibri"/>
              </a:rPr>
              <a:t>Because of such interlinkages the manner and extent to which we make progress towards one policy goal can have implications for progress on other goals. It follows that decisions can have far-reaching consequences outside the intended area, sector, or jurisdiction.</a:t>
            </a:r>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Such impacts can be unintended and unforeseen, and they can both be positive, that is, progress in one area is conducive to progress in another </a:t>
            </a:r>
            <a:r>
              <a:rPr lang="en-GB" sz="1800"/>
              <a:t>–</a:t>
            </a:r>
            <a:r>
              <a:rPr lang="en-GB" sz="1800">
                <a:latin typeface="Calibri"/>
                <a:ea typeface="Calibri"/>
                <a:cs typeface="Calibri"/>
                <a:sym typeface="Calibri"/>
              </a:rPr>
              <a:t> often referred to as synergistic </a:t>
            </a:r>
            <a:r>
              <a:rPr lang="en-GB" sz="1800"/>
              <a:t>–</a:t>
            </a:r>
            <a:r>
              <a:rPr lang="en-GB" sz="1800">
                <a:latin typeface="Calibri"/>
                <a:ea typeface="Calibri"/>
                <a:cs typeface="Calibri"/>
                <a:sym typeface="Calibri"/>
              </a:rPr>
              <a:t> or they can be negative, meaning progress in one area is detrimental to progress in another. In this latter instance we have what is commonly referred to as a “trade-off”. </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A coordinated and integrated process to develop policies and measures with adequate attention given to cross-cutting aspects is needed to best manage these synergies and trade-offs. </a:t>
            </a:r>
            <a:endParaRPr sz="1800">
              <a:latin typeface="Calibri"/>
              <a:ea typeface="Calibri"/>
              <a:cs typeface="Calibri"/>
              <a:sym typeface="Calibri"/>
            </a:endParaRPr>
          </a:p>
        </p:txBody>
      </p:sp>
      <p:sp>
        <p:nvSpPr>
          <p:cNvPr id="180" name="Google Shape;1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None/>
            </a:pPr>
            <a:r>
              <a:rPr lang="en-GB" sz="1800">
                <a:latin typeface="Calibri"/>
                <a:ea typeface="Calibri"/>
                <a:cs typeface="Calibri"/>
                <a:sym typeface="Calibri"/>
              </a:rPr>
              <a:t>Taking integrated and cohesive approaches to policy making, leveraging synergies, and managing trade-offs is sometimes referred to as seeking “policy coherence”. Policy coherence can be seen as having four prerequisites:</a:t>
            </a:r>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The first is that one takes a systematic approach to identify relevant linkages across the sectors and domains.</a:t>
            </a:r>
            <a:r>
              <a:rPr b="0" lang="en-GB" sz="1800">
                <a:latin typeface="Calibri"/>
                <a:ea typeface="Calibri"/>
                <a:cs typeface="Calibri"/>
                <a:sym typeface="Calibri"/>
              </a:rPr>
              <a:t> Those linkages should then be considered with regard to the design of policies and the broader impact of the intervention beyond the primary intended aim.  </a:t>
            </a:r>
            <a:endParaRPr b="0" sz="1800">
              <a:latin typeface="Calibri"/>
              <a:ea typeface="Calibri"/>
              <a:cs typeface="Calibri"/>
              <a:sym typeface="Calibri"/>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Secondly, policy coherence involves ensuring both horizontal and vertical consistency of policies. This means that interventions need to be aligned in different sectors </a:t>
            </a:r>
            <a:r>
              <a:rPr lang="en-GB" sz="1800"/>
              <a:t>–</a:t>
            </a:r>
            <a:r>
              <a:rPr lang="en-GB" sz="1800">
                <a:latin typeface="Calibri"/>
                <a:ea typeface="Calibri"/>
                <a:cs typeface="Calibri"/>
                <a:sym typeface="Calibri"/>
              </a:rPr>
              <a:t> for instance, consistency in energy strategy and climate policy or policy for food security and biofuel promotion. There needs to be a consistency in what happens at the municipal or provincial level and at the national level, as well as at the regional or global level when relevant.</a:t>
            </a:r>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Thirdly, it also means that relevant stakeholders are involved in the design, implementation, monitoring, and evaluation of policies and strategies.</a:t>
            </a:r>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Finally, policy coherence requires that adequate resources – financial, human, or other </a:t>
            </a:r>
            <a:r>
              <a:rPr lang="en-GB" sz="1800"/>
              <a:t>–</a:t>
            </a:r>
            <a:r>
              <a:rPr lang="en-GB" sz="1800">
                <a:latin typeface="Calibri"/>
                <a:ea typeface="Calibri"/>
                <a:cs typeface="Calibri"/>
                <a:sym typeface="Calibri"/>
              </a:rPr>
              <a:t> are provided for implementation at all levels and at all scales, so that there is alignment of ambition and commitment.</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190" name="Google Shape;19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7000"/>
              </a:lnSpc>
              <a:spcBef>
                <a:spcPts val="0"/>
              </a:spcBef>
              <a:spcAft>
                <a:spcPts val="0"/>
              </a:spcAft>
              <a:buNone/>
            </a:pPr>
            <a:r>
              <a:rPr lang="en-GB" sz="1800">
                <a:latin typeface="Calibri"/>
                <a:ea typeface="Calibri"/>
                <a:cs typeface="Calibri"/>
                <a:sym typeface="Calibri"/>
              </a:rPr>
              <a:t>However, policy formulation and assessments are often done in isolation by separate and disconnected institutional entities as there are a number of obstacles and institutional gaps that prevent effective coordination of policy.</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1) Policy frameworks: Different political agendas, visibility concerns, and power rivalries between</a:t>
            </a:r>
            <a:r>
              <a:rPr b="1" lang="en-GB" sz="1800">
                <a:latin typeface="Calibri"/>
                <a:ea typeface="Calibri"/>
                <a:cs typeface="Calibri"/>
                <a:sym typeface="Calibri"/>
              </a:rPr>
              <a:t> </a:t>
            </a:r>
            <a:r>
              <a:rPr lang="en-GB" sz="1800">
                <a:latin typeface="Calibri"/>
                <a:ea typeface="Calibri"/>
                <a:cs typeface="Calibri"/>
                <a:sym typeface="Calibri"/>
              </a:rPr>
              <a:t>ministries and agencies are a barrier to effective coordination. Furthermore, national ministries often dictate vertical approaches to cross-sectoral policies that would benefit from co-design at the local government levels. </a:t>
            </a:r>
            <a:endParaRPr/>
          </a:p>
          <a:p>
            <a:pPr indent="0" lvl="0" marL="228600" rtl="0" algn="l">
              <a:lnSpc>
                <a:spcPct val="107000"/>
              </a:lnSpc>
              <a:spcBef>
                <a:spcPts val="800"/>
              </a:spcBef>
              <a:spcAft>
                <a:spcPts val="0"/>
              </a:spcAft>
              <a:buNone/>
            </a:pPr>
            <a:r>
              <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rPr lang="en-GB" sz="1800">
                <a:latin typeface="Calibri"/>
                <a:ea typeface="Calibri"/>
                <a:cs typeface="Calibri"/>
                <a:sym typeface="Calibri"/>
              </a:rPr>
              <a:t>2) Administrative roles: Unclear and overlapping mandates, roles, and responsibilities among government ministries can complicate the process of achieving policy coherence and coordinating strategies.</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3) Capacity resources: The required knowledge, enforcement capacity, and infrastructural resources for effective coordination may be lacking among agencies and levels of government. </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rPr lang="en-GB" sz="1800">
                <a:latin typeface="Calibri"/>
                <a:ea typeface="Calibri"/>
                <a:cs typeface="Calibri"/>
                <a:sym typeface="Calibri"/>
              </a:rPr>
              <a:t>4) Funding resources: Inadequate or uneven budget allocation and distribution of resources among agencies and different levels of government may prevent sufficient resources allocated to coordination and policy coherence .</a:t>
            </a:r>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228600" lvl="0" marL="0" rtl="0" algn="l">
              <a:lnSpc>
                <a:spcPct val="107000"/>
              </a:lnSpc>
              <a:spcBef>
                <a:spcPts val="800"/>
              </a:spcBef>
              <a:spcAft>
                <a:spcPts val="0"/>
              </a:spcAft>
              <a:buNone/>
            </a:pPr>
            <a:r>
              <a:rPr lang="en-GB" sz="1800">
                <a:latin typeface="Calibri"/>
                <a:ea typeface="Calibri"/>
                <a:cs typeface="Calibri"/>
                <a:sym typeface="Calibri"/>
              </a:rPr>
              <a:t>5) Informational challenge: Data gaps, lack of communication, and inconsistent procedures exist at all levels of government and acts as a barrier to flow of information and coordination. </a:t>
            </a:r>
            <a:endParaRPr sz="1800">
              <a:latin typeface="Calibri"/>
              <a:ea typeface="Calibri"/>
              <a:cs typeface="Calibri"/>
              <a:sym typeface="Calibri"/>
            </a:endParaRPr>
          </a:p>
          <a:p>
            <a:pPr indent="22860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6) Timeframe and strategic planning Different agencies and authorities work with different schedules and deadlines, creating timeframe concerns for strategic planning. </a:t>
            </a:r>
            <a:endParaRPr sz="1800">
              <a:latin typeface="Calibri"/>
              <a:ea typeface="Calibri"/>
              <a:cs typeface="Calibri"/>
              <a:sym typeface="Calibri"/>
            </a:endParaRPr>
          </a:p>
          <a:p>
            <a:pPr indent="0" lvl="0" marL="228600" marR="0" rtl="0" algn="l">
              <a:lnSpc>
                <a:spcPct val="107000"/>
              </a:lnSpc>
              <a:spcBef>
                <a:spcPts val="800"/>
              </a:spcBef>
              <a:spcAft>
                <a:spcPts val="0"/>
              </a:spcAft>
              <a:buNone/>
            </a:pPr>
            <a:r>
              <a:t/>
            </a:r>
            <a:endParaRPr sz="1800">
              <a:latin typeface="Calibri"/>
              <a:ea typeface="Calibri"/>
              <a:cs typeface="Calibri"/>
              <a:sym typeface="Calibri"/>
            </a:endParaRPr>
          </a:p>
          <a:p>
            <a:pPr indent="0" lvl="0" marL="228600" rtl="0" algn="l">
              <a:lnSpc>
                <a:spcPct val="107000"/>
              </a:lnSpc>
              <a:spcBef>
                <a:spcPts val="800"/>
              </a:spcBef>
              <a:spcAft>
                <a:spcPts val="0"/>
              </a:spcAft>
              <a:buNone/>
            </a:pPr>
            <a:r>
              <a:rPr lang="en-GB" sz="1800">
                <a:latin typeface="Calibri"/>
                <a:ea typeface="Calibri"/>
                <a:cs typeface="Calibri"/>
                <a:sym typeface="Calibri"/>
              </a:rPr>
              <a:t>7) Evaluation: Lack of resources and capacity often prevent effective audits of government practices that would identify inefficiencies and facilitate feedback and improvement over time. </a:t>
            </a:r>
            <a:endParaRPr sz="1800">
              <a:latin typeface="Calibri"/>
              <a:ea typeface="Calibri"/>
              <a:cs typeface="Calibri"/>
              <a:sym typeface="Calibri"/>
            </a:endParaRPr>
          </a:p>
        </p:txBody>
      </p:sp>
      <p:sp>
        <p:nvSpPr>
          <p:cNvPr id="200" name="Google Shape;2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GB" sz="1800">
                <a:latin typeface="Calibri"/>
                <a:ea typeface="Calibri"/>
                <a:cs typeface="Calibri"/>
                <a:sym typeface="Calibri"/>
              </a:rPr>
              <a:t>CLEWs models are tool for simultaneous consideration of issues pertaining to food, energy, and water security. It is a methodology for integrated assessment of resource systems that provide a means to simultaneously analyse and assess the interlinkages that exist among energy, water, and agricultural systems as well as their impacts on </a:t>
            </a:r>
            <a:r>
              <a:rPr lang="en-GB" sz="1800"/>
              <a:t>–</a:t>
            </a:r>
            <a:r>
              <a:rPr lang="en-GB" sz="1800">
                <a:latin typeface="Calibri"/>
                <a:ea typeface="Calibri"/>
                <a:cs typeface="Calibri"/>
                <a:sym typeface="Calibri"/>
              </a:rPr>
              <a:t> and vulnerability to – climate change. It can thus provide an analytical basis for a coherent and cohesive process for strategy and policy formulation. CLEWs models are designed to assess how production and use of these resources may contribute to climate change, and how climate change may affect these resource systems. The perspective is that of medium-term and long-term prospects, measured in years or decades, rather than short-term considerations. </a:t>
            </a:r>
            <a:endParaRPr sz="1800">
              <a:latin typeface="Calibri"/>
              <a:ea typeface="Calibri"/>
              <a:cs typeface="Calibri"/>
              <a:sym typeface="Calibri"/>
            </a:endParaRPr>
          </a:p>
          <a:p>
            <a:pPr indent="0" lvl="0" marL="0" marR="0" rtl="0" algn="just">
              <a:lnSpc>
                <a:spcPct val="107000"/>
              </a:lnSpc>
              <a:spcBef>
                <a:spcPts val="800"/>
              </a:spcBef>
              <a:spcAft>
                <a:spcPts val="0"/>
              </a:spcAft>
              <a:buNone/>
            </a:pPr>
            <a:r>
              <a:t/>
            </a:r>
            <a:endParaRPr sz="1800">
              <a:latin typeface="Calibri"/>
              <a:ea typeface="Calibri"/>
              <a:cs typeface="Calibri"/>
              <a:sym typeface="Calibri"/>
            </a:endParaRPr>
          </a:p>
          <a:p>
            <a:pPr indent="0" lvl="0" marL="0" marR="0" rtl="0" algn="just">
              <a:lnSpc>
                <a:spcPct val="107000"/>
              </a:lnSpc>
              <a:spcBef>
                <a:spcPts val="800"/>
              </a:spcBef>
              <a:spcAft>
                <a:spcPts val="0"/>
              </a:spcAft>
              <a:buNone/>
            </a:pPr>
            <a:r>
              <a:rPr lang="en-GB" sz="1800">
                <a:latin typeface="Calibri"/>
                <a:ea typeface="Calibri"/>
                <a:cs typeface="Calibri"/>
                <a:sym typeface="Calibri"/>
              </a:rPr>
              <a:t>By comparing different technologies and value chains, the models can identify pressure points and indicate synergies and trade-offs to reach development goals. CLEWs can analyse policy decisions on issues such as the greenhouse gas emission reductions, competition for water, climate resilience, land-use change, and agricultural modernization.</a:t>
            </a:r>
            <a:endParaRPr/>
          </a:p>
          <a:p>
            <a:pPr indent="0" lvl="0" marL="0" marR="0" rtl="0" algn="just">
              <a:lnSpc>
                <a:spcPct val="107000"/>
              </a:lnSpc>
              <a:spcBef>
                <a:spcPts val="800"/>
              </a:spcBef>
              <a:spcAft>
                <a:spcPts val="0"/>
              </a:spcAft>
              <a:buNone/>
            </a:pPr>
            <a:r>
              <a:t/>
            </a:r>
            <a:endParaRPr sz="1800">
              <a:latin typeface="Calibri"/>
              <a:ea typeface="Calibri"/>
              <a:cs typeface="Calibri"/>
              <a:sym typeface="Calibri"/>
            </a:endParaRPr>
          </a:p>
          <a:p>
            <a:pPr indent="0" lvl="0" marL="0" rtl="0" algn="just">
              <a:lnSpc>
                <a:spcPct val="107000"/>
              </a:lnSpc>
              <a:spcBef>
                <a:spcPts val="800"/>
              </a:spcBef>
              <a:spcAft>
                <a:spcPts val="0"/>
              </a:spcAft>
              <a:buNone/>
            </a:pPr>
            <a:r>
              <a:rPr lang="en-GB" sz="1800">
                <a:latin typeface="Calibri"/>
                <a:ea typeface="Calibri"/>
                <a:cs typeface="Calibri"/>
                <a:sym typeface="Calibri"/>
              </a:rPr>
              <a:t>The model is structured so that each component of the system </a:t>
            </a:r>
            <a:r>
              <a:rPr lang="en-GB" sz="1800"/>
              <a:t>–</a:t>
            </a:r>
            <a:r>
              <a:rPr lang="en-GB" sz="1800">
                <a:latin typeface="Calibri"/>
                <a:ea typeface="Calibri"/>
                <a:cs typeface="Calibri"/>
                <a:sym typeface="Calibri"/>
              </a:rPr>
              <a:t> natural or human </a:t>
            </a:r>
            <a:r>
              <a:rPr lang="en-GB" sz="1800"/>
              <a:t>–</a:t>
            </a:r>
            <a:r>
              <a:rPr lang="en-GB" sz="1800">
                <a:latin typeface="Calibri"/>
                <a:ea typeface="Calibri"/>
                <a:cs typeface="Calibri"/>
                <a:sym typeface="Calibri"/>
              </a:rPr>
              <a:t> is described by its economic, technical, environmental, and bio-physical characteristics. This is often referred to as a bottom-up approach. It allows the user to study the impact of choices made at the “bottom” level – that is decisions taken by households, investors, and businesses </a:t>
            </a:r>
            <a:r>
              <a:rPr lang="en-GB" sz="1800"/>
              <a:t>–</a:t>
            </a:r>
            <a:r>
              <a:rPr lang="en-GB" sz="1800">
                <a:latin typeface="Calibri"/>
                <a:ea typeface="Calibri"/>
                <a:cs typeface="Calibri"/>
                <a:sym typeface="Calibri"/>
              </a:rPr>
              <a:t> and see how they affect the overall resource use, the environment, and costs incurred. In particular, it allows for exploration of the impacts of technology choice and technological change. </a:t>
            </a:r>
            <a:endParaRPr sz="1800">
              <a:latin typeface="Calibri"/>
              <a:ea typeface="Calibri"/>
              <a:cs typeface="Calibri"/>
              <a:sym typeface="Calibri"/>
            </a:endParaRPr>
          </a:p>
          <a:p>
            <a:pPr indent="0" lvl="0" marL="0" marR="0" rtl="0" algn="just">
              <a:lnSpc>
                <a:spcPct val="107000"/>
              </a:lnSpc>
              <a:spcBef>
                <a:spcPts val="800"/>
              </a:spcBef>
              <a:spcAft>
                <a:spcPts val="0"/>
              </a:spcAft>
              <a:buNone/>
            </a:pPr>
            <a:r>
              <a:t/>
            </a:r>
            <a:endParaRPr sz="1800">
              <a:latin typeface="Calibri"/>
              <a:ea typeface="Calibri"/>
              <a:cs typeface="Calibri"/>
              <a:sym typeface="Calibri"/>
            </a:endParaRPr>
          </a:p>
          <a:p>
            <a:pPr indent="0" lvl="0" marL="0" rtl="0" algn="just">
              <a:lnSpc>
                <a:spcPct val="107000"/>
              </a:lnSpc>
              <a:spcBef>
                <a:spcPts val="800"/>
              </a:spcBef>
              <a:spcAft>
                <a:spcPts val="0"/>
              </a:spcAft>
              <a:buNone/>
            </a:pPr>
            <a:r>
              <a:rPr lang="en-GB" sz="1800">
                <a:latin typeface="Calibri"/>
                <a:ea typeface="Calibri"/>
                <a:cs typeface="Calibri"/>
                <a:sym typeface="Calibri"/>
              </a:rPr>
              <a:t>The bottom-up approach also means the tool is highly customizable to different economies, geographies, and focus areas. </a:t>
            </a:r>
            <a:endParaRPr sz="1800">
              <a:latin typeface="Calibri"/>
              <a:ea typeface="Calibri"/>
              <a:cs typeface="Calibri"/>
              <a:sym typeface="Calibri"/>
            </a:endParaRPr>
          </a:p>
        </p:txBody>
      </p:sp>
      <p:sp>
        <p:nvSpPr>
          <p:cNvPr id="217" name="Google Shape;2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1800">
                <a:latin typeface="Calibri"/>
                <a:ea typeface="Calibri"/>
                <a:cs typeface="Calibri"/>
                <a:sym typeface="Calibri"/>
              </a:rPr>
              <a:t>CLEWs models are tools for integrated assessment of resource systems that provide a means to simultaneously analyse and assess the interlinkages that exist among energy, water, and agricultural systems as well as their impacts on – and vulnerability to – climate change.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GB" sz="1800">
                <a:latin typeface="Calibri"/>
                <a:ea typeface="Calibri"/>
                <a:cs typeface="Calibri"/>
                <a:sym typeface="Calibri"/>
              </a:rPr>
              <a:t>The model is structured so that each component of the system – natural or human – is described by its economic, technical, environmental, and bio-physical characteristics. This is often referred to as a bottom-up approach. It allows the user to study the impact of choices made at the “bottom” level – that is decisions taken by households, investors, and businesses – and see how they affect the overall resource use, the environment, and costs incurred. In particular, it allows for exploration of the impacts of technology choice and technological change.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GB" sz="1800">
                <a:latin typeface="Calibri"/>
                <a:ea typeface="Calibri"/>
                <a:cs typeface="Calibri"/>
                <a:sym typeface="Calibri"/>
              </a:rPr>
              <a:t>By comparing different technologies and value chains, the models can identify pressure points and indicate synergies and trade-offs to reach development goals. CLEWs can analyse policy decisions on issues such as the greenhouse gas emission reductions, competition for water, climate resilience, land-use change, and agricultural modernization.</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GB" sz="1800">
                <a:latin typeface="Calibri"/>
                <a:ea typeface="Calibri"/>
                <a:cs typeface="Calibri"/>
                <a:sym typeface="Calibri"/>
              </a:rPr>
              <a:t>The perspective is that of medium-term and long-term prospects, measured in years or decades, rather than short-term considerations.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GB" sz="1800">
                <a:latin typeface="Calibri"/>
                <a:ea typeface="Calibri"/>
                <a:cs typeface="Calibri"/>
                <a:sym typeface="Calibri"/>
              </a:rPr>
              <a:t>The bottom-up approach also means the tool is highly customizable to different economies, geographies, and focus areas.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27" name="Google Shape;22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Calibri"/>
                <a:ea typeface="Calibri"/>
                <a:cs typeface="Calibri"/>
                <a:sym typeface="Calibri"/>
              </a:rPr>
              <a:t>This diagram shows the bottom-up structure of a highly simplified CLEWs system. Each box represents an asset – natural resource or human infrastructure – while arrows represent flows of commodities. These assets are linked together in value chains to connect our demands for energy, food, and water to the natural resources we rely on to deliver them. This could be gas produced at a gas field, then transported to a power plant, where it is converted into electricity, before transmission to end users for use at home or in factories. Or it could be the use of land </a:t>
            </a:r>
            <a:r>
              <a:rPr b="0" lang="en-GB" sz="1800">
                <a:latin typeface="Calibri"/>
                <a:ea typeface="Calibri"/>
                <a:cs typeface="Calibri"/>
                <a:sym typeface="Calibri"/>
              </a:rPr>
              <a:t>resources in farming to produce food. </a:t>
            </a:r>
            <a:r>
              <a:rPr lang="en-GB" sz="1800">
                <a:latin typeface="Calibri"/>
                <a:ea typeface="Calibri"/>
                <a:cs typeface="Calibri"/>
                <a:sym typeface="Calibri"/>
              </a:rPr>
              <a:t>Or any of a myriad of other uses of natural resources to deliver good or services.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Calibri"/>
                <a:ea typeface="Calibri"/>
                <a:cs typeface="Calibri"/>
                <a:sym typeface="Calibri"/>
              </a:rPr>
              <a:t>The objective of a CLEWs model is to configure this system through investment in assets and operation of these assets to meet the demands for goods and services in the most cost-effective manner possible, subject to constraints. Even in this very simple example the interconnections between the different sectors is immediately apparent. Water is not just used to provide the piped water in homes, but also to provide cooling water for power generation or to irrigate farmland. It follows that technology choices in the energy sector – that is investing in water intensive power generation like coal rather than in more water saving natural gas generation – will have major impacts. The same is true for the decision to irrigate crops or rely </a:t>
            </a:r>
            <a:r>
              <a:rPr b="0" lang="en-GB" sz="1800">
                <a:latin typeface="Calibri"/>
                <a:ea typeface="Calibri"/>
                <a:cs typeface="Calibri"/>
                <a:sym typeface="Calibri"/>
              </a:rPr>
              <a:t>on rain-fed agriculture</a:t>
            </a:r>
            <a:r>
              <a:rPr lang="en-GB" sz="1800">
                <a:latin typeface="Calibri"/>
                <a:ea typeface="Calibri"/>
                <a:cs typeface="Calibri"/>
                <a:sym typeface="Calibri"/>
              </a:rPr>
              <a:t>. Similarly demand for electricity is impacted by choices made in water treatment and distribution, as well as in the agricultural sector. The CLEWs system representation allows users to explore how technology choice in each sector impacts others. </a:t>
            </a:r>
            <a:endParaRPr sz="1800">
              <a:latin typeface="Calibri"/>
              <a:ea typeface="Calibri"/>
              <a:cs typeface="Calibri"/>
              <a:sym typeface="Calibri"/>
            </a:endParaRPr>
          </a:p>
        </p:txBody>
      </p:sp>
      <p:sp>
        <p:nvSpPr>
          <p:cNvPr id="259" name="Google Shape;25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Calibri"/>
                <a:ea typeface="Calibri"/>
                <a:cs typeface="Calibri"/>
                <a:sym typeface="Calibri"/>
              </a:rPr>
              <a:t>The main aim of modelling to inform policy is not to make forecasts or predictions about the future, but to help inform and support good decisions. This will require some assumptions about the future and every reasonable effort should be made to make these as realistic as possible, but neither this tool nor any other can help you see into the future. The analyst needs to accept this uncertainty and use the models to help explore a spectrum of possible outcomes to gai insights into possible outcomes of a policy or strategy. It follows that insights or recommendations based on analysis often need to be framed in the language of risk and uncertainty.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Calibri"/>
                <a:ea typeface="Calibri"/>
                <a:cs typeface="Calibri"/>
                <a:sym typeface="Calibri"/>
              </a:rPr>
              <a:t>The idea is therefore to explore different possible futures and look for solutions that are robust and perform well over a range of potential outcomes. This can give decision makers information about the likely outcome of the choices they have in front of them and what the associated risks and opportunities are. In some cases the analyst may be able to say that choosing a specific course of action will lead to a specific outcome, but in others the conclusion might be framed in terms on likelihood or risk.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306" name="Google Shape;3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Calibri"/>
                <a:ea typeface="Calibri"/>
                <a:cs typeface="Calibri"/>
                <a:sym typeface="Calibri"/>
              </a:rPr>
              <a:t>Like with any other modelling approach, it is important to be cognisant of the inherent shortcomings of the methodology. CLEWs models are not crystal balls and cannot make accurate predictions about the future. The representation is a highly simplified abstraction of real world systems. The approach is also subject to data error and uncertainty and relies on assumptions about markets, technology, and the environment that cannot be known with certitude. It incorporates an idealized system where all relevant information is readily available and decision makers are rational economic actors acting upon this information. Transaction costs, behavioural factors, and other impediments to efficient solutions are not directly represented but implemented through user defined constraints.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GB" sz="1800">
                <a:latin typeface="Calibri"/>
                <a:ea typeface="Calibri"/>
                <a:cs typeface="Calibri"/>
                <a:sym typeface="Calibri"/>
              </a:rPr>
              <a:t>There are also a number of potential policies and interventions for which the techno-economic approach does not lend itself well and for which the CLEWs approach consequently is not suitable. This in particular applies to interventions that do not directly affect the relative economics or performance of technologies, such as awareness campaigns or appliance labelling.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Calibri"/>
                <a:ea typeface="Calibri"/>
                <a:cs typeface="Calibri"/>
                <a:sym typeface="Calibri"/>
              </a:rPr>
              <a:t>It thus follows that care is taken when drawing insights and conclusions for CLEWs analysis. This course will help untangle these issues and demonstrate appropriate use and application of the methodology. </a:t>
            </a:r>
            <a:endParaRPr sz="1800">
              <a:latin typeface="Calibri"/>
              <a:ea typeface="Calibri"/>
              <a:cs typeface="Calibri"/>
              <a:sym typeface="Calibri"/>
            </a:endParaRPr>
          </a:p>
        </p:txBody>
      </p:sp>
      <p:sp>
        <p:nvSpPr>
          <p:cNvPr id="317" name="Google Shape;3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By the end of this lecture, you will:</a:t>
            </a:r>
            <a:br>
              <a:rPr lang="en-GB"/>
            </a:br>
            <a:br>
              <a:rPr lang="en-GB"/>
            </a:br>
            <a:r>
              <a:rPr lang="en-GB"/>
              <a:t>1) Become familiar with the energy-food-water-climate nexus, its interlinkages, and its relationship to sustainable development;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2) Gain a conceptual understanding of the CLEWs framework and its main methods and applications.</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2030 Agenda for Sustainable Development is a historical international commitment to responsible growth, shared prosperity, and reduced poverty agreed to by all United Nations member States in 2015. It aims to improve the conditions of life for people, protect the environment, and defend peace and inclusive societies. This ambitious vision calls for strong governance and well-crafted public policies to effectively balance the economic, social, and environmental priorities of each country. At the heart of the agenda are 17 Sustainable Development Goals. Or S.D.Gs </a:t>
            </a:r>
            <a:endParaRPr/>
          </a:p>
          <a:p>
            <a:pPr indent="0" lvl="0" marL="0" rtl="0" algn="l">
              <a:spcBef>
                <a:spcPts val="0"/>
              </a:spcBef>
              <a:spcAft>
                <a:spcPts val="0"/>
              </a:spcAft>
              <a:buNone/>
            </a:pPr>
            <a:r>
              <a:rPr lang="en-GB"/>
              <a:t>The pursuit of sustainable development objectives requires management of an intricate web of interwoven challenges, issues, and concerns. Our societies and natural environment consist of highly interlinked systems that depend on and interact with each other. These interactions are highly complex and decisions that impact these systems will need to be taken while facing significant uncertainties. </a:t>
            </a:r>
            <a:endParaRPr/>
          </a:p>
          <a:p>
            <a:pPr indent="0" lvl="0" marL="0" rtl="0" algn="l">
              <a:spcBef>
                <a:spcPts val="0"/>
              </a:spcBef>
              <a:spcAft>
                <a:spcPts val="0"/>
              </a:spcAft>
              <a:buNone/>
            </a:pPr>
            <a:r>
              <a:rPr lang="en-GB"/>
              <a:t>One of the means at our disposal for addressing complexity and uncertainty is to use mathematical models. Models and quantitative analysis have been applied to inform policies for decades in a wide range of sectors and circumstances. These undertakings can provide valuable information and insights into policy questions and help solidify the analytical basis on which decisions are based. Strengthening the science-policy interface and the information and data resources are important ways in which actions for sustainable development can be improved.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Providing food, energy, and water security to a world population that is growing in size and affluence is an integral part of the 2030 Agenda. These objectives need to be met while protecting natural resources and mitigating and managing the impacts of climate change. Together these factors are key challenges to achieving sustainable development. Within the 2030 Agenda four specific goals relate to these challenges: </a:t>
            </a:r>
            <a:endParaRPr/>
          </a:p>
          <a:p>
            <a:pPr indent="0" lvl="0" marL="0" rtl="0" algn="l">
              <a:spcBef>
                <a:spcPts val="0"/>
              </a:spcBef>
              <a:spcAft>
                <a:spcPts val="0"/>
              </a:spcAft>
              <a:buNone/>
            </a:pPr>
            <a:r>
              <a:rPr lang="en-GB"/>
              <a:t>SDG 2: End hunger, achieve food security and improved nutrition, and promote sustainable agriculture</a:t>
            </a:r>
            <a:endParaRPr/>
          </a:p>
          <a:p>
            <a:pPr indent="0" lvl="0" marL="0" rtl="0" algn="l">
              <a:spcBef>
                <a:spcPts val="0"/>
              </a:spcBef>
              <a:spcAft>
                <a:spcPts val="0"/>
              </a:spcAft>
              <a:buNone/>
            </a:pPr>
            <a:r>
              <a:rPr lang="en-GB"/>
              <a:t>SDG 6: Ensure availability and sustainable management of water and sanitation for all</a:t>
            </a:r>
            <a:endParaRPr/>
          </a:p>
          <a:p>
            <a:pPr indent="0" lvl="0" marL="0" rtl="0" algn="l">
              <a:spcBef>
                <a:spcPts val="0"/>
              </a:spcBef>
              <a:spcAft>
                <a:spcPts val="0"/>
              </a:spcAft>
              <a:buNone/>
            </a:pPr>
            <a:r>
              <a:rPr lang="en-GB"/>
              <a:t>SDG 7: Ensure access to affordable, reliable, sustainable, and modern energy for all</a:t>
            </a:r>
            <a:endParaRPr/>
          </a:p>
          <a:p>
            <a:pPr indent="0" lvl="0" marL="0" rtl="0" algn="l">
              <a:spcBef>
                <a:spcPts val="0"/>
              </a:spcBef>
              <a:spcAft>
                <a:spcPts val="0"/>
              </a:spcAft>
              <a:buNone/>
            </a:pPr>
            <a:r>
              <a:rPr lang="en-GB"/>
              <a:t>SDG 13: Take urgent action to combat climate change and its impacts</a:t>
            </a:r>
            <a:endParaRPr/>
          </a:p>
          <a:p>
            <a:pPr indent="0" lvl="0" marL="0" rtl="0" algn="l">
              <a:spcBef>
                <a:spcPts val="0"/>
              </a:spcBef>
              <a:spcAft>
                <a:spcPts val="0"/>
              </a:spcAft>
              <a:buNone/>
            </a:pPr>
            <a:r>
              <a:rPr lang="en-GB"/>
              <a:t>As will be explored in detail in this course, these are not separate and distinct objectives, but closely interrelated and intertwined challenges. The manner and extent to which progress is made in one area can have important consequences for achievement in others. This interconnectedness of development concerns has implications for how decision-making and policy formulation processes should be conducted. It also highlights the need for undertaking more integrated and cohesive analysis and modelling, either through harmonized use of separate methodologies or development of more cross-cutting and integrated frameworks.</a:t>
            </a:r>
            <a:endParaRPr/>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a:t>The Climate, Land, Energy and Water systems methodology – abbreviated CLEWs – is designed for this type of integrated policy assessment. CLEWs is a tool for simultaneous consideration of issues pertaining to food, energy, and water security that provides a means to analyse and assess the interlinkages that exist among energy, water, and agricultural systems as well as their impacts on – and vulnerability to – climate change. It is designed to help identify and quantify the trade-offs and synergies that may exist in simultaneous pursuit of policy goals in each area. It can thus provide an analytical basis for a coherent and cohesive process for strategy and policy formulation. </a:t>
            </a:r>
            <a:endParaRPr/>
          </a:p>
          <a:p>
            <a:pPr indent="0" lvl="0" marL="0" rtl="0" algn="just">
              <a:spcBef>
                <a:spcPts val="0"/>
              </a:spcBef>
              <a:spcAft>
                <a:spcPts val="0"/>
              </a:spcAft>
              <a:buNone/>
            </a:pPr>
            <a:r>
              <a:rPr lang="en-GB"/>
              <a:t>By comparing different technologies and value chains, CLEWs can be used to identify pressure points and indicate synergies and trade-offs to reach development goals. It can help analyse policy decisions on issues such as greenhouse gas emission reductions, competition for water, climate resilience, land-use change, and agricultural modernization. CLEWs models incorporate a representation of the physical systems – both natural resources and the human infrastructure built to harness these resources. This is often referred to as a bottom-up approach as overall patterns emerge as an outcome of individual technology choices.  </a:t>
            </a:r>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a:t>The course is designed to provide learners with a conceptual understanding of the CLEWs methodology, as well as practical experience of its use, including building model structures and conducting scenario analysis. </a:t>
            </a:r>
            <a:endParaRPr/>
          </a:p>
          <a:p>
            <a:pPr indent="0" lvl="0" marL="0" rtl="0" algn="just">
              <a:spcBef>
                <a:spcPts val="0"/>
              </a:spcBef>
              <a:spcAft>
                <a:spcPts val="0"/>
              </a:spcAft>
              <a:buNone/>
            </a:pPr>
            <a:r>
              <a:rPr lang="en-GB"/>
              <a:t>At the end of the course it is expected that participants will:</a:t>
            </a:r>
            <a:endParaRPr/>
          </a:p>
          <a:p>
            <a:pPr indent="0" lvl="0" marL="0" rtl="0" algn="just">
              <a:spcBef>
                <a:spcPts val="0"/>
              </a:spcBef>
              <a:spcAft>
                <a:spcPts val="0"/>
              </a:spcAft>
              <a:buNone/>
            </a:pPr>
            <a:r>
              <a:rPr lang="en-GB"/>
              <a:t>Have gained a conceptual understanding of the CLEWs framework and the climate-food-energy-water nexus approach.</a:t>
            </a:r>
            <a:endParaRPr/>
          </a:p>
          <a:p>
            <a:pPr indent="0" lvl="0" marL="0" rtl="0" algn="just">
              <a:spcBef>
                <a:spcPts val="0"/>
              </a:spcBef>
              <a:spcAft>
                <a:spcPts val="0"/>
              </a:spcAft>
              <a:buNone/>
            </a:pPr>
            <a:r>
              <a:rPr lang="en-GB"/>
              <a:t>Have become familiar with the OSeMOSYS tool and know its most important parameters and variables.</a:t>
            </a:r>
            <a:endParaRPr/>
          </a:p>
          <a:p>
            <a:pPr indent="0" lvl="0" marL="0" rtl="0" algn="just">
              <a:spcBef>
                <a:spcPts val="0"/>
              </a:spcBef>
              <a:spcAft>
                <a:spcPts val="0"/>
              </a:spcAft>
              <a:buNone/>
            </a:pPr>
            <a:r>
              <a:rPr lang="en-GB"/>
              <a:t>Know the data requirements of CLEWs and OSeMOSYS models.</a:t>
            </a:r>
            <a:endParaRPr/>
          </a:p>
          <a:p>
            <a:pPr indent="0" lvl="0" marL="0" rtl="0" algn="just">
              <a:spcBef>
                <a:spcPts val="0"/>
              </a:spcBef>
              <a:spcAft>
                <a:spcPts val="0"/>
              </a:spcAft>
              <a:buNone/>
            </a:pPr>
            <a:r>
              <a:rPr lang="en-GB"/>
              <a:t>Have gained practical experience in data preparation, model building, data entry, and scenario design for CLEWs models.</a:t>
            </a:r>
            <a:endParaRPr/>
          </a:p>
          <a:p>
            <a:pPr indent="0" lvl="0" marL="0" rtl="0" algn="just">
              <a:spcBef>
                <a:spcPts val="0"/>
              </a:spcBef>
              <a:spcAft>
                <a:spcPts val="0"/>
              </a:spcAft>
              <a:buNone/>
            </a:pPr>
            <a:r>
              <a:rPr lang="en-GB"/>
              <a:t>Learners who complete the course and the accompanying exercises will thus have gained the basic knowledge and skills required to build and apply CLEWs models. They will be in a position to start building models for analysis of their own country or region and design scenario analysis to explore sustainable development issues and policy questions of their own choosing. </a:t>
            </a:r>
            <a:endParaRPr/>
          </a:p>
          <a:p>
            <a:pPr indent="0" lvl="0" marL="0" rtl="0" algn="just">
              <a:spcBef>
                <a:spcPts val="0"/>
              </a:spcBef>
              <a:spcAft>
                <a:spcPts val="0"/>
              </a:spcAft>
              <a:buNone/>
            </a:pPr>
            <a:r>
              <a:t/>
            </a:r>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course consists of a set of lectures that introduce the CLEWs approach. This first lecture will provide a brief introduction to the rationale behind the CLEWs approach and the objective of CLEWs analysis. After this each of the key thematic areas will be presented in order, starting with the energy system, followed by land-use, water and hydrology representation, interlinkages, and climate mitigation and adaptation. </a:t>
            </a:r>
            <a:endParaRPr/>
          </a:p>
          <a:p>
            <a:pPr indent="0" lvl="0" marL="0" rtl="0" algn="l">
              <a:spcBef>
                <a:spcPts val="0"/>
              </a:spcBef>
              <a:spcAft>
                <a:spcPts val="0"/>
              </a:spcAft>
              <a:buNone/>
            </a:pPr>
            <a:r>
              <a:rPr lang="en-GB"/>
              <a:t>In parallel with the presentation of the topics, participants will be introduced to the basic parameters and variables of the OSeMOSYS tool that is used to build the CLEWs modelling system. Participants will also learn how to represent the different structures, technologies, and commodities introduced in the lectures within a CLEWs model. </a:t>
            </a:r>
            <a:endParaRPr/>
          </a:p>
          <a:p>
            <a:pPr indent="0" lvl="0" marL="0" rtl="0" algn="l">
              <a:spcBef>
                <a:spcPts val="0"/>
              </a:spcBef>
              <a:spcAft>
                <a:spcPts val="0"/>
              </a:spcAft>
              <a:buNone/>
            </a:pPr>
            <a:r>
              <a:rPr lang="en-GB"/>
              <a:t>The lectures are accompanied by hands-on exercises that take learners through the steps of building a CLEWs model. Each exercise is paired with a lecture and each builds on the previous exercise, so it is encouraged that learners watch lectures in sequence and do the corresponding exercises for each lecture before moving on to the next. Welcome to this introductory CLEWs course.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Calibri"/>
                <a:ea typeface="Calibri"/>
                <a:cs typeface="Calibri"/>
                <a:sym typeface="Calibri"/>
              </a:rPr>
              <a:t>The rationale for promoting the use of the CLEWs approach to inform sustainable development policies and strategies is rooted in in the fact that: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these resources are essential to the sustainable development challenge; and</a:t>
            </a:r>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their uses are highly intertwined.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Calibri"/>
                <a:ea typeface="Calibri"/>
                <a:cs typeface="Calibri"/>
                <a:sym typeface="Calibri"/>
              </a:rPr>
              <a:t>To illustrate the first point consider the following:</a:t>
            </a:r>
            <a:endParaRPr/>
          </a:p>
          <a:p>
            <a:pPr indent="-342900" lvl="0" marL="342900" rtl="0" algn="l">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A quarter of the world’s adult population suffers from moderate or severe food security and about 9% – almost 700 million people </a:t>
            </a:r>
            <a:r>
              <a:rPr lang="en-GB" sz="1800"/>
              <a:t>–</a:t>
            </a:r>
            <a:r>
              <a:rPr lang="en-GB" sz="1800">
                <a:latin typeface="Calibri"/>
                <a:ea typeface="Calibri"/>
                <a:cs typeface="Calibri"/>
                <a:sym typeface="Calibri"/>
              </a:rPr>
              <a:t> are undernourished. Equitable access and effective use of land resources is essential to address this and achieve the sustainable development goal of “zero hunger“.</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25% of the world population live under conditions of high-water stress. This number is likely to increase in the face of population growth, urbanization, and climate change. Careful and sustainable management of water resources and will be essential for ensuring availability to safe water and sanitation for all.</a:t>
            </a:r>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More than 1 in 3 people lack access to safe and modern energy sources for cooking and about 10% lack any access to electricity. Ensuring access to safe, clean, and affordable energy is essential to support basic comforts and productive capacities.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Finally, the world is not on track to meet the climate goals agreed upon in the </a:t>
            </a:r>
            <a:r>
              <a:rPr b="0" i="0" lang="en-GB" sz="2800">
                <a:solidFill>
                  <a:srgbClr val="333333"/>
                </a:solidFill>
                <a:latin typeface="Merriweather"/>
                <a:ea typeface="Merriweather"/>
                <a:cs typeface="Merriweather"/>
                <a:sym typeface="Merriweather"/>
              </a:rPr>
              <a:t>Paris agreement – an international treaty on climate change adopted in 2015 that seeks to </a:t>
            </a:r>
            <a:r>
              <a:rPr b="0" i="0" lang="en-GB" sz="2800">
                <a:solidFill>
                  <a:schemeClr val="dk1"/>
                </a:solidFill>
                <a:latin typeface="Merriweather"/>
                <a:ea typeface="Merriweather"/>
                <a:cs typeface="Merriweather"/>
                <a:sym typeface="Merriweather"/>
              </a:rPr>
              <a:t>limit global warming to below 2, preferably to 1.5 degrees Celsius, compared to pre-industrial levels</a:t>
            </a:r>
            <a:endParaRPr b="0" sz="1800">
              <a:solidFill>
                <a:schemeClr val="dk1"/>
              </a:solidFill>
              <a:latin typeface="Calibri"/>
              <a:ea typeface="Calibri"/>
              <a:cs typeface="Calibri"/>
              <a:sym typeface="Calibri"/>
            </a:endParaRPr>
          </a:p>
          <a:p>
            <a:pPr indent="0" lvl="0" marL="0" rtl="0" algn="l">
              <a:spcBef>
                <a:spcPts val="800"/>
              </a:spcBef>
              <a:spcAft>
                <a:spcPts val="0"/>
              </a:spcAft>
              <a:buNone/>
            </a:pPr>
            <a:r>
              <a:t/>
            </a:r>
            <a:endParaRPr/>
          </a:p>
        </p:txBody>
      </p:sp>
      <p:sp>
        <p:nvSpPr>
          <p:cNvPr id="160" name="Google Shape;1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pic>
        <p:nvPicPr>
          <p:cNvPr descr="A picture containing website&#10;&#10;Description automatically generated" id="15" name="Google Shape;15;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 name="Google Shape;16;p24"/>
          <p:cNvSpPr txBox="1"/>
          <p:nvPr>
            <p:ph type="ctrTitle"/>
          </p:nvPr>
        </p:nvSpPr>
        <p:spPr>
          <a:xfrm>
            <a:off x="651352" y="4301318"/>
            <a:ext cx="6663847"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ExtraBold"/>
              <a:buNone/>
              <a:defRPr b="1" i="0" sz="40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nvSpPr>
        <p:spPr>
          <a:xfrm>
            <a:off x="8455068" y="6112701"/>
            <a:ext cx="37369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0" name="Shape 60"/>
        <p:cNvGrpSpPr/>
        <p:nvPr/>
      </p:nvGrpSpPr>
      <p:grpSpPr>
        <a:xfrm>
          <a:off x="0" y="0"/>
          <a:ext cx="0" cy="0"/>
          <a:chOff x="0" y="0"/>
          <a:chExt cx="0" cy="0"/>
        </a:xfrm>
      </p:grpSpPr>
      <p:sp>
        <p:nvSpPr>
          <p:cNvPr id="61" name="Google Shape;61;p33"/>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3"/>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i="0" sz="20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3"/>
          <p:cNvSpPr txBox="1"/>
          <p:nvPr>
            <p:ph idx="2" type="body"/>
          </p:nvPr>
        </p:nvSpPr>
        <p:spPr>
          <a:xfrm>
            <a:off x="663575" y="2910427"/>
            <a:ext cx="5157787"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C00000"/>
              </a:buClr>
              <a:buSzPts val="2000"/>
              <a:buChar char="•"/>
              <a:defRPr b="1" i="0" sz="2000">
                <a:solidFill>
                  <a:srgbClr val="C00000"/>
                </a:solidFill>
                <a:latin typeface="Open Sans SemiBold"/>
                <a:ea typeface="Open Sans SemiBold"/>
                <a:cs typeface="Open Sans SemiBold"/>
                <a:sym typeface="Open Sans SemiBold"/>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indent="-330200" lvl="3" marL="18288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indent="-330200" lvl="4" marL="22860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3"/>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sz="20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3"/>
          <p:cNvSpPr txBox="1"/>
          <p:nvPr>
            <p:ph idx="4" type="body"/>
          </p:nvPr>
        </p:nvSpPr>
        <p:spPr>
          <a:xfrm>
            <a:off x="6172200" y="2910427"/>
            <a:ext cx="5183188"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2E75B5"/>
              </a:buClr>
              <a:buSzPts val="2000"/>
              <a:buChar char="•"/>
              <a:defRPr>
                <a:solidFill>
                  <a:srgbClr val="2E75B5"/>
                </a:solidFill>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67" name="Google Shape;67;p33"/>
          <p:cNvSpPr txBox="1"/>
          <p:nvPr>
            <p:ph idx="5"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3"/>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3"/>
          <p:cNvSpPr txBox="1"/>
          <p:nvPr>
            <p:ph idx="7"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0" name="Shape 70"/>
        <p:cNvGrpSpPr/>
        <p:nvPr/>
      </p:nvGrpSpPr>
      <p:grpSpPr>
        <a:xfrm>
          <a:off x="0" y="0"/>
          <a:ext cx="0" cy="0"/>
          <a:chOff x="0" y="0"/>
          <a:chExt cx="0" cy="0"/>
        </a:xfrm>
      </p:grpSpPr>
      <p:pic>
        <p:nvPicPr>
          <p:cNvPr descr="Graphical user interface, text&#10;&#10;Description automatically generated" id="71" name="Google Shape;71;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3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grpSp>
        <p:nvGrpSpPr>
          <p:cNvPr id="73" name="Google Shape;73;p34"/>
          <p:cNvGrpSpPr/>
          <p:nvPr/>
        </p:nvGrpSpPr>
        <p:grpSpPr>
          <a:xfrm>
            <a:off x="10464504" y="866053"/>
            <a:ext cx="955530" cy="955530"/>
            <a:chOff x="9022202" y="727174"/>
            <a:chExt cx="955530" cy="955530"/>
          </a:xfrm>
        </p:grpSpPr>
        <p:sp>
          <p:nvSpPr>
            <p:cNvPr id="74" name="Google Shape;74;p34"/>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5.mp3" id="75" name="Google Shape;75;p34"/>
            <p:cNvPicPr preferRelativeResize="0"/>
            <p:nvPr/>
          </p:nvPicPr>
          <p:blipFill rotWithShape="1">
            <a:blip r:embed="rId3">
              <a:alphaModFix/>
            </a:blip>
            <a:srcRect b="0" l="0" r="0" t="0"/>
            <a:stretch/>
          </p:blipFill>
          <p:spPr>
            <a:xfrm>
              <a:off x="9093567" y="798539"/>
              <a:ext cx="812800" cy="81280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 name="Shape 76"/>
        <p:cNvGrpSpPr/>
        <p:nvPr/>
      </p:nvGrpSpPr>
      <p:grpSpPr>
        <a:xfrm>
          <a:off x="0" y="0"/>
          <a:ext cx="0" cy="0"/>
          <a:chOff x="0" y="0"/>
          <a:chExt cx="0" cy="0"/>
        </a:xfrm>
      </p:grpSpPr>
      <p:sp>
        <p:nvSpPr>
          <p:cNvPr id="77" name="Google Shape;77;p35"/>
          <p:cNvSpPr txBox="1"/>
          <p:nvPr/>
        </p:nvSpPr>
        <p:spPr>
          <a:xfrm>
            <a:off x="9836954" y="5970068"/>
            <a:ext cx="2071027"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78" name="Google Shape;78;p35"/>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100000"/>
              </a:lnSpc>
              <a:spcBef>
                <a:spcPts val="1000"/>
              </a:spcBef>
              <a:spcAft>
                <a:spcPts val="0"/>
              </a:spcAft>
              <a:buClr>
                <a:schemeClr val="lt1"/>
              </a:buClr>
              <a:buSzPts val="800"/>
              <a:buFont typeface="Arial"/>
              <a:buNone/>
              <a:defRPr b="0" i="0" sz="800">
                <a:solidFill>
                  <a:schemeClr val="lt1"/>
                </a:solidFill>
                <a:latin typeface="Open Sans"/>
                <a:ea typeface="Open Sans"/>
                <a:cs typeface="Open Sans"/>
                <a:sym typeface="Open Sans"/>
              </a:defRPr>
            </a:lvl1pPr>
            <a:lvl2pPr indent="-228600" lvl="1" marL="9144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5"/>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80" name="Google Shape;80;p35"/>
          <p:cNvSpPr/>
          <p:nvPr>
            <p:ph idx="3" type="pic"/>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5"/>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200"/>
              </a:spcBef>
              <a:spcAft>
                <a:spcPts val="0"/>
              </a:spcAft>
              <a:buClr>
                <a:schemeClr val="dk1"/>
              </a:buClr>
              <a:buSzPts val="2000"/>
              <a:buChar char="•"/>
              <a:defRPr b="1" sz="2000"/>
            </a:lvl1pPr>
            <a:lvl2pPr indent="-330200" lvl="1" marL="914400" algn="l">
              <a:lnSpc>
                <a:spcPct val="100000"/>
              </a:lnSpc>
              <a:spcBef>
                <a:spcPts val="500"/>
              </a:spcBef>
              <a:spcAft>
                <a:spcPts val="0"/>
              </a:spcAft>
              <a:buClr>
                <a:schemeClr val="dk1"/>
              </a:buClr>
              <a:buSzPts val="1600"/>
              <a:buChar char="•"/>
              <a:defRPr sz="1600"/>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chemeClr val="lt1"/>
                </a:solidFill>
                <a:latin typeface="Quattrocento Sans"/>
                <a:ea typeface="Quattrocento Sans"/>
                <a:cs typeface="Quattrocento Sans"/>
                <a:sym typeface="Quattrocento Sans"/>
              </a:defRPr>
            </a:lvl1pPr>
            <a:lvl2pPr indent="0" lvl="1" marL="0" algn="ctr">
              <a:spcBef>
                <a:spcPts val="0"/>
              </a:spcBef>
              <a:buNone/>
              <a:defRPr b="1" i="0" sz="1400" u="none" cap="none" strike="noStrike">
                <a:solidFill>
                  <a:schemeClr val="lt1"/>
                </a:solidFill>
                <a:latin typeface="Quattrocento Sans"/>
                <a:ea typeface="Quattrocento Sans"/>
                <a:cs typeface="Quattrocento Sans"/>
                <a:sym typeface="Quattrocento Sans"/>
              </a:defRPr>
            </a:lvl2pPr>
            <a:lvl3pPr indent="0" lvl="2" marL="0" algn="ctr">
              <a:spcBef>
                <a:spcPts val="0"/>
              </a:spcBef>
              <a:buNone/>
              <a:defRPr b="1" i="0" sz="1400" u="none" cap="none" strike="noStrike">
                <a:solidFill>
                  <a:schemeClr val="lt1"/>
                </a:solidFill>
                <a:latin typeface="Quattrocento Sans"/>
                <a:ea typeface="Quattrocento Sans"/>
                <a:cs typeface="Quattrocento Sans"/>
                <a:sym typeface="Quattrocento Sans"/>
              </a:defRPr>
            </a:lvl3pPr>
            <a:lvl4pPr indent="0" lvl="3" marL="0" algn="ctr">
              <a:spcBef>
                <a:spcPts val="0"/>
              </a:spcBef>
              <a:buNone/>
              <a:defRPr b="1" i="0" sz="1400" u="none" cap="none" strike="noStrike">
                <a:solidFill>
                  <a:schemeClr val="lt1"/>
                </a:solidFill>
                <a:latin typeface="Quattrocento Sans"/>
                <a:ea typeface="Quattrocento Sans"/>
                <a:cs typeface="Quattrocento Sans"/>
                <a:sym typeface="Quattrocento Sans"/>
              </a:defRPr>
            </a:lvl4pPr>
            <a:lvl5pPr indent="0" lvl="4" marL="0" algn="ctr">
              <a:spcBef>
                <a:spcPts val="0"/>
              </a:spcBef>
              <a:buNone/>
              <a:defRPr b="1" i="0" sz="1400" u="none" cap="none" strike="noStrike">
                <a:solidFill>
                  <a:schemeClr val="lt1"/>
                </a:solidFill>
                <a:latin typeface="Quattrocento Sans"/>
                <a:ea typeface="Quattrocento Sans"/>
                <a:cs typeface="Quattrocento Sans"/>
                <a:sym typeface="Quattrocento Sans"/>
              </a:defRPr>
            </a:lvl5pPr>
            <a:lvl6pPr indent="0" lvl="5" marL="0" algn="ctr">
              <a:spcBef>
                <a:spcPts val="0"/>
              </a:spcBef>
              <a:buNone/>
              <a:defRPr b="1" i="0" sz="1400" u="none" cap="none" strike="noStrike">
                <a:solidFill>
                  <a:schemeClr val="lt1"/>
                </a:solidFill>
                <a:latin typeface="Quattrocento Sans"/>
                <a:ea typeface="Quattrocento Sans"/>
                <a:cs typeface="Quattrocento Sans"/>
                <a:sym typeface="Quattrocento Sans"/>
              </a:defRPr>
            </a:lvl6pPr>
            <a:lvl7pPr indent="0" lvl="6" marL="0" algn="ctr">
              <a:spcBef>
                <a:spcPts val="0"/>
              </a:spcBef>
              <a:buNone/>
              <a:defRPr b="1" i="0" sz="1400" u="none" cap="none" strike="noStrike">
                <a:solidFill>
                  <a:schemeClr val="lt1"/>
                </a:solidFill>
                <a:latin typeface="Quattrocento Sans"/>
                <a:ea typeface="Quattrocento Sans"/>
                <a:cs typeface="Quattrocento Sans"/>
                <a:sym typeface="Quattrocento Sans"/>
              </a:defRPr>
            </a:lvl7pPr>
            <a:lvl8pPr indent="0" lvl="7" marL="0" algn="ctr">
              <a:spcBef>
                <a:spcPts val="0"/>
              </a:spcBef>
              <a:buNone/>
              <a:defRPr b="1" i="0" sz="1400" u="none" cap="none" strike="noStrike">
                <a:solidFill>
                  <a:schemeClr val="lt1"/>
                </a:solidFill>
                <a:latin typeface="Quattrocento Sans"/>
                <a:ea typeface="Quattrocento Sans"/>
                <a:cs typeface="Quattrocento Sans"/>
                <a:sym typeface="Quattrocento Sans"/>
              </a:defRPr>
            </a:lvl8pPr>
            <a:lvl9pPr indent="0" lvl="8" marL="0" algn="ctr">
              <a:spcBef>
                <a:spcPts val="0"/>
              </a:spcBef>
              <a:buNone/>
              <a:defRPr b="1" i="0" sz="1400" u="none" cap="none" strike="noStrike">
                <a:solidFill>
                  <a:schemeClr val="lt1"/>
                </a:solidFill>
                <a:latin typeface="Quattrocento Sans"/>
                <a:ea typeface="Quattrocento Sans"/>
                <a:cs typeface="Quattrocento Sans"/>
                <a:sym typeface="Quattrocento Sans"/>
              </a:defRPr>
            </a:lvl9pPr>
          </a:lstStyle>
          <a:p>
            <a:pPr indent="0" lvl="0" marL="0" rtl="0" algn="ctr">
              <a:spcBef>
                <a:spcPts val="0"/>
              </a:spcBef>
              <a:spcAft>
                <a:spcPts val="0"/>
              </a:spcAft>
              <a:buNone/>
            </a:pPr>
            <a:fld id="{00000000-1234-1234-1234-123412341234}" type="slidenum">
              <a:rPr lang="en-GB"/>
              <a:t>‹#›</a:t>
            </a:fld>
            <a:endParaRPr/>
          </a:p>
        </p:txBody>
      </p:sp>
      <p:sp>
        <p:nvSpPr>
          <p:cNvPr id="23" name="Google Shape;23;p25"/>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indent="-228600" lvl="2" marL="1371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3" type="body"/>
          </p:nvPr>
        </p:nvSpPr>
        <p:spPr>
          <a:xfrm>
            <a:off x="8455844" y="5788058"/>
            <a:ext cx="3262886" cy="603315"/>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None/>
              <a:defRPr b="0" i="1" sz="1400">
                <a:latin typeface="Open Sans"/>
                <a:ea typeface="Open Sans"/>
                <a:cs typeface="Open Sans"/>
                <a:sym typeface="Open Sans"/>
              </a:defRPr>
            </a:lvl1pPr>
            <a:lvl2pPr indent="-228600" lvl="1" marL="914400" algn="l">
              <a:lnSpc>
                <a:spcPct val="100000"/>
              </a:lnSpc>
              <a:spcBef>
                <a:spcPts val="500"/>
              </a:spcBef>
              <a:spcAft>
                <a:spcPts val="0"/>
              </a:spcAft>
              <a:buClr>
                <a:schemeClr val="dk1"/>
              </a:buClr>
              <a:buSzPts val="1600"/>
              <a:buNone/>
              <a:defRPr/>
            </a:lvl2pPr>
            <a:lvl3pPr indent="-228600" lvl="2" marL="1371600" algn="l">
              <a:lnSpc>
                <a:spcPct val="100000"/>
              </a:lnSpc>
              <a:spcBef>
                <a:spcPts val="500"/>
              </a:spcBef>
              <a:spcAft>
                <a:spcPts val="0"/>
              </a:spcAft>
              <a:buClr>
                <a:schemeClr val="dk1"/>
              </a:buClr>
              <a:buSzPts val="1600"/>
              <a:buNone/>
              <a:defRPr/>
            </a:lvl3pPr>
            <a:lvl4pPr indent="-228600" lvl="3" marL="1828800" algn="l">
              <a:lnSpc>
                <a:spcPct val="100000"/>
              </a:lnSpc>
              <a:spcBef>
                <a:spcPts val="500"/>
              </a:spcBef>
              <a:spcAft>
                <a:spcPts val="0"/>
              </a:spcAft>
              <a:buClr>
                <a:schemeClr val="dk1"/>
              </a:buClr>
              <a:buSzPts val="1600"/>
              <a:buNone/>
              <a:defRPr/>
            </a:lvl4pPr>
            <a:lvl5pPr indent="-228600" lvl="4" marL="2286000" algn="l">
              <a:lnSpc>
                <a:spcPct val="10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5" name="Shape 25"/>
        <p:cNvGrpSpPr/>
        <p:nvPr/>
      </p:nvGrpSpPr>
      <p:grpSpPr>
        <a:xfrm>
          <a:off x="0" y="0"/>
          <a:ext cx="0" cy="0"/>
          <a:chOff x="0" y="0"/>
          <a:chExt cx="0" cy="0"/>
        </a:xfrm>
      </p:grpSpPr>
      <p:sp>
        <p:nvSpPr>
          <p:cNvPr id="26" name="Google Shape;26;p26"/>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663575" y="2455273"/>
            <a:ext cx="10626096" cy="45515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i="0" sz="20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26"/>
          <p:cNvSpPr txBox="1"/>
          <p:nvPr>
            <p:ph idx="2" type="body"/>
          </p:nvPr>
        </p:nvSpPr>
        <p:spPr>
          <a:xfrm>
            <a:off x="663575" y="2910427"/>
            <a:ext cx="10626096"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2E75B5"/>
              </a:buClr>
              <a:buSzPts val="2000"/>
              <a:buChar char="•"/>
              <a:defRPr b="1" i="0" sz="2000">
                <a:solidFill>
                  <a:srgbClr val="2E75B5"/>
                </a:solidFill>
                <a:latin typeface="Open Sans SemiBold"/>
                <a:ea typeface="Open Sans SemiBold"/>
                <a:cs typeface="Open Sans SemiBold"/>
                <a:sym typeface="Open Sans SemiBold"/>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indent="-330200" lvl="3" marL="18288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indent="-330200" lvl="4" marL="22860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26"/>
          <p:cNvSpPr txBox="1"/>
          <p:nvPr>
            <p:ph idx="3"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6"/>
          <p:cNvSpPr txBox="1"/>
          <p:nvPr>
            <p:ph idx="4"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5"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pic>
        <p:nvPicPr>
          <p:cNvPr descr="Graphical user interface, sunburst chart&#10;&#10;Description automatically generated" id="34" name="Google Shape;34;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27"/>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7" name="Google Shape;37;p27"/>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30200" lvl="1" marL="914400" algn="l">
              <a:lnSpc>
                <a:spcPct val="100000"/>
              </a:lnSpc>
              <a:spcBef>
                <a:spcPts val="500"/>
              </a:spcBef>
              <a:spcAft>
                <a:spcPts val="0"/>
              </a:spcAft>
              <a:buClr>
                <a:schemeClr val="dk1"/>
              </a:buClr>
              <a:buSzPts val="1600"/>
              <a:buFont typeface="Calibri"/>
              <a:buAutoNum type="arabicPeriod"/>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8" name="Shape 38"/>
        <p:cNvGrpSpPr/>
        <p:nvPr/>
      </p:nvGrpSpPr>
      <p:grpSpPr>
        <a:xfrm>
          <a:off x="0" y="0"/>
          <a:ext cx="0" cy="0"/>
          <a:chOff x="0" y="0"/>
          <a:chExt cx="0" cy="0"/>
        </a:xfrm>
      </p:grpSpPr>
      <p:sp>
        <p:nvSpPr>
          <p:cNvPr id="39" name="Google Shape;39;p28"/>
          <p:cNvSpPr/>
          <p:nvPr>
            <p:ph idx="2" type="pic"/>
          </p:nvPr>
        </p:nvSpPr>
        <p:spPr>
          <a:xfrm>
            <a:off x="0" y="1306513"/>
            <a:ext cx="12192000" cy="5551487"/>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0" name="Shape 40"/>
        <p:cNvGrpSpPr/>
        <p:nvPr/>
      </p:nvGrpSpPr>
      <p:grpSpPr>
        <a:xfrm>
          <a:off x="0" y="0"/>
          <a:ext cx="0" cy="0"/>
          <a:chOff x="0" y="0"/>
          <a:chExt cx="0" cy="0"/>
        </a:xfrm>
      </p:grpSpPr>
      <p:sp>
        <p:nvSpPr>
          <p:cNvPr id="41" name="Google Shape;41;p2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pic>
        <p:nvPicPr>
          <p:cNvPr descr="A screenshot of a computer&#10;&#10;Description automatically generated with low confidence" id="42" name="Google Shape;42;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3" name="Shape 43"/>
        <p:cNvGrpSpPr/>
        <p:nvPr/>
      </p:nvGrpSpPr>
      <p:grpSpPr>
        <a:xfrm>
          <a:off x="0" y="0"/>
          <a:ext cx="0" cy="0"/>
          <a:chOff x="0" y="0"/>
          <a:chExt cx="0" cy="0"/>
        </a:xfrm>
      </p:grpSpPr>
      <p:sp>
        <p:nvSpPr>
          <p:cNvPr id="44" name="Google Shape;44;p30"/>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0"/>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49" name="Shape 49"/>
        <p:cNvGrpSpPr/>
        <p:nvPr/>
      </p:nvGrpSpPr>
      <p:grpSpPr>
        <a:xfrm>
          <a:off x="0" y="0"/>
          <a:ext cx="0" cy="0"/>
          <a:chOff x="0" y="0"/>
          <a:chExt cx="0" cy="0"/>
        </a:xfrm>
      </p:grpSpPr>
      <p:pic>
        <p:nvPicPr>
          <p:cNvPr descr="Graphical user interface, text&#10;&#10;Description automatically generated" id="50" name="Google Shape;50;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1"/>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3" name="Shape 53"/>
        <p:cNvGrpSpPr/>
        <p:nvPr/>
      </p:nvGrpSpPr>
      <p:grpSpPr>
        <a:xfrm>
          <a:off x="0" y="0"/>
          <a:ext cx="0" cy="0"/>
          <a:chOff x="0" y="0"/>
          <a:chExt cx="0" cy="0"/>
        </a:xfrm>
      </p:grpSpPr>
      <p:sp>
        <p:nvSpPr>
          <p:cNvPr id="54" name="Google Shape;54;p32"/>
          <p:cNvSpPr txBox="1"/>
          <p:nvPr>
            <p:ph idx="1" type="body"/>
          </p:nvPr>
        </p:nvSpPr>
        <p:spPr>
          <a:xfrm>
            <a:off x="663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2"/>
          <p:cNvSpPr txBox="1"/>
          <p:nvPr>
            <p:ph idx="2" type="body"/>
          </p:nvPr>
        </p:nvSpPr>
        <p:spPr>
          <a:xfrm>
            <a:off x="5997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30200" lvl="1" marL="914400" algn="l">
              <a:lnSpc>
                <a:spcPct val="100000"/>
              </a:lnSpc>
              <a:spcBef>
                <a:spcPts val="500"/>
              </a:spcBef>
              <a:spcAft>
                <a:spcPts val="0"/>
              </a:spcAft>
              <a:buClr>
                <a:schemeClr val="dk1"/>
              </a:buClr>
              <a:buSzPts val="1600"/>
              <a:buChar char="•"/>
              <a:defRPr b="0" sz="1600"/>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57" name="Google Shape;57;p32"/>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2"/>
          <p:cNvSpPr txBox="1"/>
          <p:nvPr>
            <p:ph idx="3"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2"/>
          <p:cNvSpPr txBox="1"/>
          <p:nvPr>
            <p:ph idx="4"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3"/>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3"/>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3"/>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1000"/>
              </a:spcBef>
              <a:spcAft>
                <a:spcPts val="0"/>
              </a:spcAft>
              <a:buClr>
                <a:schemeClr val="dk1"/>
              </a:buClr>
              <a:buSzPts val="2000"/>
              <a:buFont typeface="Arial"/>
              <a:buChar char="•"/>
              <a:defRPr b="1" i="0" sz="2000" u="none" cap="none" strike="noStrike">
                <a:solidFill>
                  <a:schemeClr val="dk1"/>
                </a:solidFill>
                <a:latin typeface="Open Sans SemiBold"/>
                <a:ea typeface="Open Sans SemiBold"/>
                <a:cs typeface="Open Sans SemiBold"/>
                <a:sym typeface="Open Sans SemiBold"/>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chemeClr val="lt1"/>
                </a:solidFill>
                <a:latin typeface="Open Sans"/>
                <a:ea typeface="Open Sans"/>
                <a:cs typeface="Open Sans"/>
                <a:sym typeface="Open Sans"/>
              </a:defRPr>
            </a:lvl1pPr>
            <a:lvl2pPr indent="0" lvl="1" marL="0" marR="0" rtl="0" algn="ctr">
              <a:spcBef>
                <a:spcPts val="0"/>
              </a:spcBef>
              <a:buNone/>
              <a:defRPr b="1" i="0" sz="1400" u="none" cap="none" strike="noStrike">
                <a:solidFill>
                  <a:schemeClr val="lt1"/>
                </a:solidFill>
                <a:latin typeface="Open Sans"/>
                <a:ea typeface="Open Sans"/>
                <a:cs typeface="Open Sans"/>
                <a:sym typeface="Open Sans"/>
              </a:defRPr>
            </a:lvl2pPr>
            <a:lvl3pPr indent="0" lvl="2" marL="0" marR="0" rtl="0" algn="ctr">
              <a:spcBef>
                <a:spcPts val="0"/>
              </a:spcBef>
              <a:buNone/>
              <a:defRPr b="1" i="0" sz="1400" u="none" cap="none" strike="noStrike">
                <a:solidFill>
                  <a:schemeClr val="lt1"/>
                </a:solidFill>
                <a:latin typeface="Open Sans"/>
                <a:ea typeface="Open Sans"/>
                <a:cs typeface="Open Sans"/>
                <a:sym typeface="Open Sans"/>
              </a:defRPr>
            </a:lvl3pPr>
            <a:lvl4pPr indent="0" lvl="3" marL="0" marR="0" rtl="0" algn="ctr">
              <a:spcBef>
                <a:spcPts val="0"/>
              </a:spcBef>
              <a:buNone/>
              <a:defRPr b="1" i="0" sz="1400" u="none" cap="none" strike="noStrike">
                <a:solidFill>
                  <a:schemeClr val="lt1"/>
                </a:solidFill>
                <a:latin typeface="Open Sans"/>
                <a:ea typeface="Open Sans"/>
                <a:cs typeface="Open Sans"/>
                <a:sym typeface="Open Sans"/>
              </a:defRPr>
            </a:lvl4pPr>
            <a:lvl5pPr indent="0" lvl="4" marL="0" marR="0" rtl="0" algn="ctr">
              <a:spcBef>
                <a:spcPts val="0"/>
              </a:spcBef>
              <a:buNone/>
              <a:defRPr b="1" i="0" sz="1400" u="none" cap="none" strike="noStrike">
                <a:solidFill>
                  <a:schemeClr val="lt1"/>
                </a:solidFill>
                <a:latin typeface="Open Sans"/>
                <a:ea typeface="Open Sans"/>
                <a:cs typeface="Open Sans"/>
                <a:sym typeface="Open Sans"/>
              </a:defRPr>
            </a:lvl5pPr>
            <a:lvl6pPr indent="0" lvl="5" marL="0" marR="0" rtl="0" algn="ctr">
              <a:spcBef>
                <a:spcPts val="0"/>
              </a:spcBef>
              <a:buNone/>
              <a:defRPr b="1" i="0" sz="1400" u="none" cap="none" strike="noStrike">
                <a:solidFill>
                  <a:schemeClr val="lt1"/>
                </a:solidFill>
                <a:latin typeface="Open Sans"/>
                <a:ea typeface="Open Sans"/>
                <a:cs typeface="Open Sans"/>
                <a:sym typeface="Open Sans"/>
              </a:defRPr>
            </a:lvl6pPr>
            <a:lvl7pPr indent="0" lvl="6" marL="0" marR="0" rtl="0" algn="ctr">
              <a:spcBef>
                <a:spcPts val="0"/>
              </a:spcBef>
              <a:buNone/>
              <a:defRPr b="1" i="0" sz="1400" u="none" cap="none" strike="noStrike">
                <a:solidFill>
                  <a:schemeClr val="lt1"/>
                </a:solidFill>
                <a:latin typeface="Open Sans"/>
                <a:ea typeface="Open Sans"/>
                <a:cs typeface="Open Sans"/>
                <a:sym typeface="Open Sans"/>
              </a:defRPr>
            </a:lvl7pPr>
            <a:lvl8pPr indent="0" lvl="7" marL="0" marR="0" rtl="0" algn="ctr">
              <a:spcBef>
                <a:spcPts val="0"/>
              </a:spcBef>
              <a:buNone/>
              <a:defRPr b="1" i="0" sz="1400" u="none" cap="none" strike="noStrike">
                <a:solidFill>
                  <a:schemeClr val="lt1"/>
                </a:solidFill>
                <a:latin typeface="Open Sans"/>
                <a:ea typeface="Open Sans"/>
                <a:cs typeface="Open Sans"/>
                <a:sym typeface="Open Sans"/>
              </a:defRPr>
            </a:lvl8pPr>
            <a:lvl9pPr indent="0" lvl="8" marL="0" marR="0" rtl="0" algn="ctr">
              <a:spcBef>
                <a:spcPts val="0"/>
              </a:spcBef>
              <a:buNone/>
              <a:defRPr b="1" i="0" sz="14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unstats.un.org/sdgs/report/2020/The-Sustainable-Development-Goals-Report-2020.pdf" TargetMode="External"/><Relationship Id="rId4" Type="http://schemas.openxmlformats.org/officeDocument/2006/relationships/hyperlink" Target="https://unstats.un.org/sdgs/indicators/database/" TargetMode="External"/><Relationship Id="rId5" Type="http://schemas.openxmlformats.org/officeDocument/2006/relationships/hyperlink" Target="https://unfccc.int/sites/default/files/resource/cma2021_02E.pdf" TargetMode="External"/><Relationship Id="rId6" Type="http://schemas.openxmlformats.org/officeDocument/2006/relationships/hyperlink" Target="http://www.fao.org/aquastat/statistics/query/results.html" TargetMode="External"/><Relationship Id="rId7" Type="http://schemas.openxmlformats.org/officeDocument/2006/relationships/hyperlink" Target="https://www.climatewatchdata.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www.google.com/" TargetMode="External"/><Relationship Id="rId4" Type="http://schemas.openxmlformats.org/officeDocument/2006/relationships/hyperlink" Target="https://www.open.edu/openlearncreate/mod/quiz/view.php?id=17911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sustainabledevelopment.un.org/post2015/transformingourworld/publication" TargetMode="External"/><Relationship Id="rId4" Type="http://schemas.openxmlformats.org/officeDocument/2006/relationships/hyperlink" Target="https://sdgs.un.org/goal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651352" y="4301318"/>
            <a:ext cx="4526129"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ExtraBold"/>
              <a:buNone/>
            </a:pPr>
            <a:r>
              <a:rPr lang="en-GB"/>
              <a:t>INTRODUCTION</a:t>
            </a:r>
            <a:endParaRPr/>
          </a:p>
        </p:txBody>
      </p:sp>
      <p:sp>
        <p:nvSpPr>
          <p:cNvPr id="86" name="Google Shape;86;p1"/>
          <p:cNvSpPr txBox="1"/>
          <p:nvPr>
            <p:ph idx="1" type="subTitle"/>
          </p:nvPr>
        </p:nvSpPr>
        <p:spPr>
          <a:xfrm>
            <a:off x="676066" y="4621878"/>
            <a:ext cx="2846121" cy="95480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GB"/>
              <a:t>Part I</a:t>
            </a:r>
            <a:endParaRPr/>
          </a:p>
        </p:txBody>
      </p:sp>
      <p:sp>
        <p:nvSpPr>
          <p:cNvPr id="87" name="Google Shape;87;p1"/>
          <p:cNvSpPr/>
          <p:nvPr/>
        </p:nvSpPr>
        <p:spPr>
          <a:xfrm>
            <a:off x="5140470" y="529453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1.mp3" id="88" name="Google Shape;88;p1"/>
          <p:cNvPicPr preferRelativeResize="0"/>
          <p:nvPr/>
        </p:nvPicPr>
        <p:blipFill rotWithShape="1">
          <a:blip r:embed="rId3">
            <a:alphaModFix/>
          </a:blip>
          <a:srcRect b="0" l="0" r="0" t="0"/>
          <a:stretch/>
        </p:blipFill>
        <p:spPr>
          <a:xfrm>
            <a:off x="5211835" y="5365904"/>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115"/>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fld id="{00000000-1234-1234-1234-123412341234}" type="slidenum">
              <a:rPr b="1" i="0" lang="en-GB" sz="1400" u="none" cap="none" strike="noStrike">
                <a:solidFill>
                  <a:srgbClr val="FFFFFF"/>
                </a:solidFill>
                <a:latin typeface="Open Sans"/>
                <a:ea typeface="Open Sans"/>
                <a:cs typeface="Open Sans"/>
                <a:sym typeface="Open Sans"/>
              </a:rPr>
              <a:t>‹#›</a:t>
            </a:fld>
            <a:endParaRPr b="1" i="0" sz="1400" u="none" cap="none" strike="noStrike">
              <a:solidFill>
                <a:srgbClr val="FFFFFF"/>
              </a:solidFill>
              <a:latin typeface="Open Sans"/>
              <a:ea typeface="Open Sans"/>
              <a:cs typeface="Open Sans"/>
              <a:sym typeface="Open Sans"/>
            </a:endParaRPr>
          </a:p>
        </p:txBody>
      </p:sp>
      <p:sp>
        <p:nvSpPr>
          <p:cNvPr id="173" name="Google Shape;173;p10"/>
          <p:cNvSpPr/>
          <p:nvPr/>
        </p:nvSpPr>
        <p:spPr>
          <a:xfrm>
            <a:off x="658416" y="2027390"/>
            <a:ext cx="8140171"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Climate, land, energy, and water concerns are highly interlinked</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The agriculture and energy system account for </a:t>
            </a:r>
            <a:r>
              <a:rPr b="1" i="0" lang="en-GB" sz="2000" u="none" cap="none" strike="noStrike">
                <a:solidFill>
                  <a:schemeClr val="dk1"/>
                </a:solidFill>
                <a:latin typeface="Open Sans"/>
                <a:ea typeface="Open Sans"/>
                <a:cs typeface="Open Sans"/>
                <a:sym typeface="Open Sans"/>
              </a:rPr>
              <a:t>90% of water </a:t>
            </a:r>
            <a:r>
              <a:rPr b="0" i="0" lang="en-GB" sz="2000" u="none" cap="none" strike="noStrike">
                <a:solidFill>
                  <a:schemeClr val="dk1"/>
                </a:solidFill>
                <a:latin typeface="Open Sans"/>
                <a:ea typeface="Open Sans"/>
                <a:cs typeface="Open Sans"/>
                <a:sym typeface="Open Sans"/>
              </a:rPr>
              <a:t>withdrawals worldwide (4)</a:t>
            </a:r>
            <a:endParaRPr b="1" i="0" sz="2000" u="none" cap="none" strike="noStrike">
              <a:solidFill>
                <a:schemeClr val="dk1"/>
              </a:solidFill>
              <a:latin typeface="Open Sans"/>
              <a:ea typeface="Open Sans"/>
              <a:cs typeface="Open Sans"/>
              <a:sym typeface="Open Sans"/>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Supply and treatment of water consumes approximately </a:t>
            </a:r>
            <a:r>
              <a:rPr b="1" i="0" lang="en-GB" sz="2000" u="none" cap="none" strike="noStrike">
                <a:solidFill>
                  <a:schemeClr val="dk1"/>
                </a:solidFill>
                <a:latin typeface="Open Sans"/>
                <a:ea typeface="Open Sans"/>
                <a:cs typeface="Open Sans"/>
                <a:sym typeface="Open Sans"/>
              </a:rPr>
              <a:t>4% of electricity </a:t>
            </a:r>
            <a:r>
              <a:rPr b="0" i="0" lang="en-GB" sz="2000" u="none" cap="none" strike="noStrike">
                <a:solidFill>
                  <a:schemeClr val="dk1"/>
                </a:solidFill>
                <a:latin typeface="Open Sans"/>
                <a:ea typeface="Open Sans"/>
                <a:cs typeface="Open Sans"/>
                <a:sym typeface="Open Sans"/>
              </a:rPr>
              <a:t>globally (5)</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Crop production consumes </a:t>
            </a:r>
            <a:r>
              <a:rPr b="1" i="0" lang="en-GB" sz="2000" u="none" cap="none" strike="noStrike">
                <a:solidFill>
                  <a:schemeClr val="dk1"/>
                </a:solidFill>
                <a:latin typeface="Open Sans"/>
                <a:ea typeface="Open Sans"/>
                <a:cs typeface="Open Sans"/>
                <a:sym typeface="Open Sans"/>
              </a:rPr>
              <a:t>4–5% of final energy</a:t>
            </a:r>
            <a:r>
              <a:rPr b="0" i="0" lang="en-GB" sz="2000" u="none" cap="none" strike="noStrike">
                <a:solidFill>
                  <a:schemeClr val="dk1"/>
                </a:solidFill>
                <a:latin typeface="Open Sans"/>
                <a:ea typeface="Open Sans"/>
                <a:cs typeface="Open Sans"/>
                <a:sym typeface="Open Sans"/>
              </a:rPr>
              <a:t> (6)</a:t>
            </a:r>
            <a:endParaRPr b="1" i="0" sz="2000" u="none" cap="none" strike="noStrike">
              <a:solidFill>
                <a:schemeClr val="dk1"/>
              </a:solidFill>
              <a:latin typeface="Open Sans"/>
              <a:ea typeface="Open Sans"/>
              <a:cs typeface="Open Sans"/>
              <a:sym typeface="Open Sans"/>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Bioenergy production uses an </a:t>
            </a:r>
            <a:r>
              <a:rPr b="1" i="0" lang="en-GB" sz="2000" u="none" cap="none" strike="noStrike">
                <a:solidFill>
                  <a:schemeClr val="dk1"/>
                </a:solidFill>
                <a:latin typeface="Open Sans"/>
                <a:ea typeface="Open Sans"/>
                <a:cs typeface="Open Sans"/>
                <a:sym typeface="Open Sans"/>
              </a:rPr>
              <a:t>increasing share of cropland</a:t>
            </a:r>
            <a:r>
              <a:rPr b="0" i="0" lang="en-GB" sz="2000" u="none" cap="none" strike="noStrike">
                <a:solidFill>
                  <a:schemeClr val="dk1"/>
                </a:solidFill>
                <a:latin typeface="Open Sans"/>
                <a:ea typeface="Open Sans"/>
                <a:cs typeface="Open Sans"/>
                <a:sym typeface="Open Sans"/>
              </a:rPr>
              <a:t> (7)</a:t>
            </a:r>
            <a:endParaRPr b="1" i="0" sz="2000" u="none" cap="none" strike="noStrike">
              <a:solidFill>
                <a:schemeClr val="dk1"/>
              </a:solidFill>
              <a:latin typeface="Open Sans"/>
              <a:ea typeface="Open Sans"/>
              <a:cs typeface="Open Sans"/>
              <a:sym typeface="Open Sans"/>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Energy, agriculture, and land-use change contribute more than </a:t>
            </a:r>
            <a:r>
              <a:rPr b="1" i="0" lang="en-GB" sz="2000" u="none" cap="none" strike="noStrike">
                <a:solidFill>
                  <a:schemeClr val="dk1"/>
                </a:solidFill>
                <a:latin typeface="Open Sans"/>
                <a:ea typeface="Open Sans"/>
                <a:cs typeface="Open Sans"/>
                <a:sym typeface="Open Sans"/>
              </a:rPr>
              <a:t>90% of GHG emissions (8)</a:t>
            </a:r>
            <a:endParaRPr/>
          </a:p>
        </p:txBody>
      </p:sp>
      <p:sp>
        <p:nvSpPr>
          <p:cNvPr id="174" name="Google Shape;174;p10"/>
          <p:cNvSpPr/>
          <p:nvPr/>
        </p:nvSpPr>
        <p:spPr>
          <a:xfrm>
            <a:off x="583364"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1.2 Why CLEWs?</a:t>
            </a:r>
            <a:endParaRPr b="0" i="0" sz="4290" u="none" cap="none" strike="noStrike">
              <a:solidFill>
                <a:schemeClr val="dk1"/>
              </a:solidFill>
              <a:latin typeface="Open Sans"/>
              <a:ea typeface="Open Sans"/>
              <a:cs typeface="Open Sans"/>
              <a:sym typeface="Open Sans"/>
            </a:endParaRPr>
          </a:p>
        </p:txBody>
      </p:sp>
      <p:sp>
        <p:nvSpPr>
          <p:cNvPr id="175" name="Google Shape;175;p10"/>
          <p:cNvSpPr/>
          <p:nvPr/>
        </p:nvSpPr>
        <p:spPr>
          <a:xfrm>
            <a:off x="4946820" y="95044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10.mp3" id="176" name="Google Shape;176;p10"/>
          <p:cNvPicPr preferRelativeResize="0"/>
          <p:nvPr/>
        </p:nvPicPr>
        <p:blipFill rotWithShape="1">
          <a:blip r:embed="rId3">
            <a:alphaModFix/>
          </a:blip>
          <a:srcRect b="0" l="0" r="0" t="0"/>
          <a:stretch/>
        </p:blipFill>
        <p:spPr>
          <a:xfrm>
            <a:off x="5018185" y="102180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fld id="{00000000-1234-1234-1234-123412341234}" type="slidenum">
              <a:rPr b="1" i="0" lang="en-GB" sz="1400" u="none" cap="none" strike="noStrike">
                <a:solidFill>
                  <a:srgbClr val="FFFFFF"/>
                </a:solidFill>
                <a:latin typeface="Open Sans"/>
                <a:ea typeface="Open Sans"/>
                <a:cs typeface="Open Sans"/>
                <a:sym typeface="Open Sans"/>
              </a:rPr>
              <a:t>‹#›</a:t>
            </a:fld>
            <a:endParaRPr b="1" i="0" sz="1400" u="none" cap="none" strike="noStrike">
              <a:solidFill>
                <a:srgbClr val="FFFFFF"/>
              </a:solidFill>
              <a:latin typeface="Open Sans"/>
              <a:ea typeface="Open Sans"/>
              <a:cs typeface="Open Sans"/>
              <a:sym typeface="Open Sans"/>
            </a:endParaRPr>
          </a:p>
        </p:txBody>
      </p:sp>
      <p:sp>
        <p:nvSpPr>
          <p:cNvPr id="183" name="Google Shape;183;p11"/>
          <p:cNvSpPr/>
          <p:nvPr/>
        </p:nvSpPr>
        <p:spPr>
          <a:xfrm>
            <a:off x="706542" y="2035411"/>
            <a:ext cx="10961224" cy="39908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There is a need to take an integrated approach to policy formulation because:</a:t>
            </a:r>
            <a:endParaRPr/>
          </a:p>
          <a:p>
            <a:pPr indent="-285750" lvl="0" marL="285750" marR="0" rtl="0" algn="l">
              <a:spcBef>
                <a:spcPts val="16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Sustainable development means untangling a complex web of interwoven concerns and vested interests.</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Decisions can have far-reaching consequences outside the targeted area, sector, or jurisdiction.</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Impacts can be unintended and unforeseen.</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Cross-sectoral and cross-system impacts may be either positive or negative (or both).</a:t>
            </a:r>
            <a:endParaRPr/>
          </a:p>
          <a:p>
            <a:pPr indent="0" lvl="0" marL="0" marR="0" rtl="0" algn="l">
              <a:spcBef>
                <a:spcPts val="1800"/>
              </a:spcBef>
              <a:spcAft>
                <a:spcPts val="0"/>
              </a:spcAft>
              <a:buNone/>
            </a:pPr>
            <a:r>
              <a:rPr b="0" i="0" lang="en-GB" sz="2000" u="none" cap="none" strike="noStrike">
                <a:solidFill>
                  <a:srgbClr val="C8102E"/>
                </a:solidFill>
                <a:latin typeface="Open Sans"/>
                <a:ea typeface="Open Sans"/>
                <a:cs typeface="Open Sans"/>
                <a:sym typeface="Open Sans"/>
              </a:rPr>
              <a:t>A coordinated and integrated process to develop policies and measures with adequate attention given to cross-cutting aspects is needed to best manage synergies and trade-offs.</a:t>
            </a:r>
            <a:endParaRPr/>
          </a:p>
        </p:txBody>
      </p:sp>
      <p:sp>
        <p:nvSpPr>
          <p:cNvPr id="184" name="Google Shape;184;p11"/>
          <p:cNvSpPr/>
          <p:nvPr/>
        </p:nvSpPr>
        <p:spPr>
          <a:xfrm>
            <a:off x="583364"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1.2 Why CLEWs?</a:t>
            </a:r>
            <a:endParaRPr b="0" i="0" sz="4290" u="none" cap="none" strike="noStrike">
              <a:solidFill>
                <a:schemeClr val="dk1"/>
              </a:solidFill>
              <a:latin typeface="Open Sans"/>
              <a:ea typeface="Open Sans"/>
              <a:cs typeface="Open Sans"/>
              <a:sym typeface="Open Sans"/>
            </a:endParaRPr>
          </a:p>
        </p:txBody>
      </p:sp>
      <p:sp>
        <p:nvSpPr>
          <p:cNvPr id="185" name="Google Shape;185;p11"/>
          <p:cNvSpPr/>
          <p:nvPr/>
        </p:nvSpPr>
        <p:spPr>
          <a:xfrm>
            <a:off x="4946820" y="95044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11.mp3" id="186" name="Google Shape;186;p11"/>
          <p:cNvPicPr preferRelativeResize="0"/>
          <p:nvPr/>
        </p:nvPicPr>
        <p:blipFill rotWithShape="1">
          <a:blip r:embed="rId3">
            <a:alphaModFix/>
          </a:blip>
          <a:srcRect b="0" l="0" r="0" t="0"/>
          <a:stretch/>
        </p:blipFill>
        <p:spPr>
          <a:xfrm>
            <a:off x="5018185" y="102180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fld id="{00000000-1234-1234-1234-123412341234}" type="slidenum">
              <a:rPr b="1" i="0" lang="en-GB" sz="1400" u="none" cap="none" strike="noStrike">
                <a:solidFill>
                  <a:srgbClr val="FFFFFF"/>
                </a:solidFill>
                <a:latin typeface="Open Sans"/>
                <a:ea typeface="Open Sans"/>
                <a:cs typeface="Open Sans"/>
                <a:sym typeface="Open Sans"/>
              </a:rPr>
              <a:t>‹#›</a:t>
            </a:fld>
            <a:endParaRPr b="1" i="0" sz="1400" u="none" cap="none" strike="noStrike">
              <a:solidFill>
                <a:srgbClr val="FFFFFF"/>
              </a:solidFill>
              <a:latin typeface="Open Sans"/>
              <a:ea typeface="Open Sans"/>
              <a:cs typeface="Open Sans"/>
              <a:sym typeface="Open Sans"/>
            </a:endParaRPr>
          </a:p>
        </p:txBody>
      </p:sp>
      <p:sp>
        <p:nvSpPr>
          <p:cNvPr id="193" name="Google Shape;193;p12"/>
          <p:cNvSpPr/>
          <p:nvPr/>
        </p:nvSpPr>
        <p:spPr>
          <a:xfrm>
            <a:off x="674459" y="2059474"/>
            <a:ext cx="10961224" cy="33752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There is a need for policy coherence</a:t>
            </a:r>
            <a:endParaRPr/>
          </a:p>
          <a:p>
            <a:pPr indent="-285750" lvl="0" marL="285750" marR="0" rtl="0" algn="l">
              <a:spcBef>
                <a:spcPts val="16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Systematically identify relevant linkages across the sectors and domains and consider those linkages in design of policies;</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Ensure that policies are consistent across sectors and scales (from local to global);</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Involve relevant stakeholders in design, implementation, monitoring, and evaluation; </a:t>
            </a:r>
            <a:endParaRPr b="0" i="0" sz="2000" u="none" cap="none" strike="noStrike">
              <a:solidFill>
                <a:schemeClr val="dk1"/>
              </a:solidFill>
              <a:latin typeface="Open Sans"/>
              <a:ea typeface="Open Sans"/>
              <a:cs typeface="Open Sans"/>
              <a:sym typeface="Open Sans"/>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Allocate adequate resources for implementation at all levels and at all scales. </a:t>
            </a:r>
            <a:endParaRPr b="0" i="0" sz="2000" u="none" cap="none" strike="noStrike">
              <a:solidFill>
                <a:schemeClr val="dk1"/>
              </a:solidFill>
              <a:latin typeface="Open Sans"/>
              <a:ea typeface="Open Sans"/>
              <a:cs typeface="Open Sans"/>
              <a:sym typeface="Open Sans"/>
            </a:endParaRPr>
          </a:p>
          <a:p>
            <a:pPr indent="-158750" lvl="0" marL="285750" marR="0" rtl="0" algn="l">
              <a:spcBef>
                <a:spcPts val="18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94" name="Google Shape;194;p12"/>
          <p:cNvSpPr/>
          <p:nvPr/>
        </p:nvSpPr>
        <p:spPr>
          <a:xfrm>
            <a:off x="583364"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1.2 Why CLEWs?</a:t>
            </a:r>
            <a:endParaRPr b="0" i="0" sz="4290" u="none" cap="none" strike="noStrike">
              <a:solidFill>
                <a:schemeClr val="dk1"/>
              </a:solidFill>
              <a:latin typeface="Open Sans"/>
              <a:ea typeface="Open Sans"/>
              <a:cs typeface="Open Sans"/>
              <a:sym typeface="Open Sans"/>
            </a:endParaRPr>
          </a:p>
        </p:txBody>
      </p:sp>
      <p:sp>
        <p:nvSpPr>
          <p:cNvPr id="195" name="Google Shape;195;p12"/>
          <p:cNvSpPr/>
          <p:nvPr/>
        </p:nvSpPr>
        <p:spPr>
          <a:xfrm>
            <a:off x="4946820" y="95044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12.mp3" id="196" name="Google Shape;196;p12"/>
          <p:cNvPicPr preferRelativeResize="0"/>
          <p:nvPr/>
        </p:nvPicPr>
        <p:blipFill rotWithShape="1">
          <a:blip r:embed="rId3">
            <a:alphaModFix/>
          </a:blip>
          <a:srcRect b="0" l="0" r="0" t="0"/>
          <a:stretch/>
        </p:blipFill>
        <p:spPr>
          <a:xfrm>
            <a:off x="5018185" y="101684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fld id="{00000000-1234-1234-1234-123412341234}" type="slidenum">
              <a:rPr b="1" i="0" lang="en-GB" sz="1400" u="none" cap="none" strike="noStrike">
                <a:solidFill>
                  <a:srgbClr val="FFFFFF"/>
                </a:solidFill>
                <a:latin typeface="Open Sans"/>
                <a:ea typeface="Open Sans"/>
                <a:cs typeface="Open Sans"/>
                <a:sym typeface="Open Sans"/>
              </a:rPr>
              <a:t>‹#›</a:t>
            </a:fld>
            <a:endParaRPr b="1" i="0" sz="1400" u="none" cap="none" strike="noStrike">
              <a:solidFill>
                <a:srgbClr val="FFFFFF"/>
              </a:solidFill>
              <a:latin typeface="Open Sans"/>
              <a:ea typeface="Open Sans"/>
              <a:cs typeface="Open Sans"/>
              <a:sym typeface="Open Sans"/>
            </a:endParaRPr>
          </a:p>
        </p:txBody>
      </p:sp>
      <p:sp>
        <p:nvSpPr>
          <p:cNvPr id="203" name="Google Shape;203;p13"/>
          <p:cNvSpPr/>
          <p:nvPr/>
        </p:nvSpPr>
        <p:spPr>
          <a:xfrm>
            <a:off x="650395" y="2067495"/>
            <a:ext cx="8153856" cy="42216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Policy formulation and assessments are quite often done in isolation by separate and disconnected institutional entities. </a:t>
            </a:r>
            <a:endParaRPr b="0" i="0" sz="1800" u="none" cap="none" strike="noStrike">
              <a:solidFill>
                <a:srgbClr val="8DA9DB"/>
              </a:solidFill>
              <a:latin typeface="Calibri"/>
              <a:ea typeface="Calibri"/>
              <a:cs typeface="Calibri"/>
              <a:sym typeface="Calibri"/>
            </a:endParaRPr>
          </a:p>
          <a:p>
            <a:pPr indent="-342900" lvl="0" marL="342900" marR="0" rtl="0" algn="l">
              <a:spcBef>
                <a:spcPts val="16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Policy frameworks</a:t>
            </a:r>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Administrative roles</a:t>
            </a:r>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Capacity resources</a:t>
            </a:r>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Funding resources</a:t>
            </a:r>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Informational challenge</a:t>
            </a:r>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Timeframe and strategic planning</a:t>
            </a:r>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Evaluation</a:t>
            </a:r>
            <a:endParaRPr/>
          </a:p>
        </p:txBody>
      </p:sp>
      <p:sp>
        <p:nvSpPr>
          <p:cNvPr id="204" name="Google Shape;204;p13"/>
          <p:cNvSpPr/>
          <p:nvPr/>
        </p:nvSpPr>
        <p:spPr>
          <a:xfrm>
            <a:off x="583364"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1.2 Why CLEWs?</a:t>
            </a:r>
            <a:endParaRPr b="0" i="0" sz="4290" u="none" cap="none" strike="noStrike">
              <a:solidFill>
                <a:schemeClr val="dk1"/>
              </a:solidFill>
              <a:latin typeface="Open Sans"/>
              <a:ea typeface="Open Sans"/>
              <a:cs typeface="Open Sans"/>
              <a:sym typeface="Open Sans"/>
            </a:endParaRPr>
          </a:p>
        </p:txBody>
      </p:sp>
      <p:sp>
        <p:nvSpPr>
          <p:cNvPr id="205" name="Google Shape;205;p13"/>
          <p:cNvSpPr/>
          <p:nvPr/>
        </p:nvSpPr>
        <p:spPr>
          <a:xfrm>
            <a:off x="4946820" y="95044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13.mp3" id="206" name="Google Shape;206;p13"/>
          <p:cNvPicPr preferRelativeResize="0"/>
          <p:nvPr/>
        </p:nvPicPr>
        <p:blipFill rotWithShape="1">
          <a:blip r:embed="rId3">
            <a:alphaModFix/>
          </a:blip>
          <a:srcRect b="0" l="0" r="0" t="0"/>
          <a:stretch/>
        </p:blipFill>
        <p:spPr>
          <a:xfrm>
            <a:off x="5018185" y="102180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1.2 References</a:t>
            </a:r>
            <a:endParaRPr/>
          </a:p>
        </p:txBody>
      </p:sp>
      <p:sp>
        <p:nvSpPr>
          <p:cNvPr id="212" name="Google Shape;212;p1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13" name="Google Shape;213;p14"/>
          <p:cNvSpPr txBox="1"/>
          <p:nvPr>
            <p:ph idx="1" type="body"/>
          </p:nvPr>
        </p:nvSpPr>
        <p:spPr>
          <a:xfrm>
            <a:off x="663575" y="2082799"/>
            <a:ext cx="7587796" cy="4006915"/>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chemeClr val="dk1"/>
              </a:buClr>
              <a:buSzPct val="100000"/>
              <a:buFont typeface="Calibri"/>
              <a:buAutoNum type="arabicPeriod"/>
            </a:pPr>
            <a:r>
              <a:rPr lang="en-GB"/>
              <a:t>United Nations (2020), The Sustainable Development Goals Report 2020, </a:t>
            </a:r>
            <a:r>
              <a:rPr lang="en-GB" u="sng">
                <a:solidFill>
                  <a:schemeClr val="hlink"/>
                </a:solidFill>
                <a:hlinkClick r:id="rId3"/>
              </a:rPr>
              <a:t>https://unstats.un.org/sdgs/report/2020/The-Sustainable-Development-Goals-Report-2020.pdf</a:t>
            </a:r>
            <a:r>
              <a:rPr lang="en-GB"/>
              <a:t> </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United Nations, SDG Indicators - United Nations Global SDG database </a:t>
            </a:r>
            <a:r>
              <a:rPr lang="en-GB" u="sng">
                <a:solidFill>
                  <a:schemeClr val="hlink"/>
                </a:solidFill>
                <a:hlinkClick r:id="rId4"/>
              </a:rPr>
              <a:t>https://unstats.un.org/sdgs/indicators/database/</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United Nations Framework Convention in Climate Change (2021), Nationally determined contributions under the Paris Agreement Synthesis report by the secretariat, </a:t>
            </a:r>
            <a:r>
              <a:rPr lang="en-GB" u="sng">
                <a:solidFill>
                  <a:schemeClr val="hlink"/>
                </a:solidFill>
                <a:hlinkClick r:id="rId5"/>
              </a:rPr>
              <a:t>https://unfccc.int/sites/default/files/resource/cma2021_02E.pdf</a:t>
            </a:r>
            <a:r>
              <a:rPr lang="en-GB"/>
              <a:t> </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Food and Agriculture Organization, AquaStat Database, </a:t>
            </a:r>
            <a:r>
              <a:rPr lang="en-GB" u="sng">
                <a:solidFill>
                  <a:schemeClr val="hlink"/>
                </a:solidFill>
                <a:hlinkClick r:id="rId6"/>
              </a:rPr>
              <a:t>http://www.fao.org/aquastat/statistics/query/results.html</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Author estimate</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International Energy Agency, World Energy Balances 2017, and authors’ own calculations</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International Energy Agency, World Energy Balances </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World Resources Institute, ClimateWatch, </a:t>
            </a:r>
            <a:r>
              <a:rPr lang="en-GB" u="sng">
                <a:solidFill>
                  <a:schemeClr val="hlink"/>
                </a:solidFill>
                <a:hlinkClick r:id="rId7"/>
              </a:rPr>
              <a:t>https://www.climatewatchdata.org/</a:t>
            </a:r>
            <a:r>
              <a:rPr lang="en-GB"/>
              <a:t> </a:t>
            </a:r>
            <a:endParaRPr/>
          </a:p>
          <a:p>
            <a:pPr indent="-342900" lvl="0" marL="342900" rtl="0" algn="l">
              <a:lnSpc>
                <a:spcPct val="100000"/>
              </a:lnSpc>
              <a:spcBef>
                <a:spcPts val="1000"/>
              </a:spcBef>
              <a:spcAft>
                <a:spcPts val="0"/>
              </a:spcAft>
              <a:buClr>
                <a:schemeClr val="dk1"/>
              </a:buClr>
              <a:buSzPct val="100000"/>
              <a:buFont typeface="Calibri"/>
              <a:buAutoNum type="arabicPeriod"/>
            </a:pPr>
            <a:r>
              <a:rPr lang="en-GB"/>
              <a:t>OECD (2010), </a:t>
            </a:r>
            <a:r>
              <a:rPr lang="en-GB" sz="1800">
                <a:latin typeface="Calibri"/>
                <a:ea typeface="Calibri"/>
                <a:cs typeface="Calibri"/>
                <a:sym typeface="Calibri"/>
              </a:rPr>
              <a:t>Coherence between water and energy policies, ENV/EPOC/GSP(2010)21</a:t>
            </a:r>
            <a:endParaRPr/>
          </a:p>
          <a:p>
            <a:pPr indent="-256540" lvl="0" marL="342900" rtl="0" algn="l">
              <a:lnSpc>
                <a:spcPct val="100000"/>
              </a:lnSpc>
              <a:spcBef>
                <a:spcPts val="1000"/>
              </a:spcBef>
              <a:spcAft>
                <a:spcPts val="0"/>
              </a:spcAft>
              <a:buClr>
                <a:schemeClr val="dk1"/>
              </a:buClr>
              <a:buSzPct val="100000"/>
              <a:buFont typeface="Calibri"/>
              <a:buNone/>
            </a:pPr>
            <a:r>
              <a:t/>
            </a:r>
            <a:endParaRPr/>
          </a:p>
          <a:p>
            <a:pPr indent="-256540" lvl="0" marL="342900" rtl="0" algn="l">
              <a:lnSpc>
                <a:spcPct val="100000"/>
              </a:lnSpc>
              <a:spcBef>
                <a:spcPts val="1000"/>
              </a:spcBef>
              <a:spcAft>
                <a:spcPts val="0"/>
              </a:spcAft>
              <a:buClr>
                <a:schemeClr val="dk1"/>
              </a:buClr>
              <a:buSzPct val="100000"/>
              <a:buFont typeface="Calibri"/>
              <a:buNone/>
            </a:pPr>
            <a:r>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20" name="Google Shape;220;p15"/>
          <p:cNvSpPr/>
          <p:nvPr/>
        </p:nvSpPr>
        <p:spPr>
          <a:xfrm>
            <a:off x="658415" y="2040641"/>
            <a:ext cx="9520873"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CLEWs models are tools for integrated assessment of resource systems</a:t>
            </a:r>
            <a:endParaRPr b="0" i="0" sz="1800" u="none" cap="none" strike="noStrike">
              <a:solidFill>
                <a:schemeClr val="dk1"/>
              </a:solidFill>
              <a:latin typeface="Calibri"/>
              <a:ea typeface="Calibri"/>
              <a:cs typeface="Calibri"/>
              <a:sym typeface="Calibri"/>
            </a:endParaRPr>
          </a:p>
          <a:p>
            <a:pPr indent="-285750" lvl="0" marL="28575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Techno-economic representations of real-world systems</a:t>
            </a:r>
            <a:endParaRPr/>
          </a:p>
          <a:p>
            <a:pPr indent="-285750" lvl="0" marL="28575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Designed to assess the role of technology change and technology choice </a:t>
            </a:r>
            <a:endParaRPr/>
          </a:p>
          <a:p>
            <a:pPr indent="-285750" lvl="0" marL="28575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Enables scenario-based analysis to evaluate risks and uncertainties</a:t>
            </a:r>
            <a:endParaRPr/>
          </a:p>
          <a:p>
            <a:pPr indent="-285750" lvl="0" marL="28575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Intended for long-term analysis of sustainable development issues </a:t>
            </a:r>
            <a:br>
              <a:rPr b="0" i="0" lang="en-GB" sz="2000" u="none" cap="none" strike="noStrike">
                <a:solidFill>
                  <a:schemeClr val="dk1"/>
                </a:solidFill>
                <a:latin typeface="Open Sans"/>
                <a:ea typeface="Open Sans"/>
                <a:cs typeface="Open Sans"/>
                <a:sym typeface="Open Sans"/>
              </a:rPr>
            </a:br>
            <a:r>
              <a:rPr b="0" i="0" lang="en-GB" sz="2000" u="none" cap="none" strike="noStrike">
                <a:solidFill>
                  <a:schemeClr val="dk1"/>
                </a:solidFill>
                <a:latin typeface="Open Sans"/>
                <a:ea typeface="Open Sans"/>
                <a:cs typeface="Open Sans"/>
                <a:sym typeface="Open Sans"/>
              </a:rPr>
              <a:t>(e.g., one or more decades)</a:t>
            </a:r>
            <a:endParaRPr/>
          </a:p>
          <a:p>
            <a:pPr indent="-285750" lvl="0" marL="28575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Highly customizable/flexible with respect to system boundaries, geographical coverage, level of detail, and economic characteristics</a:t>
            </a:r>
            <a:endParaRPr/>
          </a:p>
          <a:p>
            <a:pPr indent="0" lvl="1" marL="457200" marR="0" rtl="0" algn="l">
              <a:spcBef>
                <a:spcPts val="1000"/>
              </a:spcBef>
              <a:spcAft>
                <a:spcPts val="0"/>
              </a:spcAft>
              <a:buNone/>
            </a:pPr>
            <a:r>
              <a:t/>
            </a:r>
            <a:endParaRPr b="0" i="0" sz="2000" u="none" cap="none" strike="noStrike">
              <a:solidFill>
                <a:schemeClr val="dk1"/>
              </a:solidFill>
              <a:latin typeface="Open Sans"/>
              <a:ea typeface="Open Sans"/>
              <a:cs typeface="Open Sans"/>
              <a:sym typeface="Open Sans"/>
            </a:endParaRPr>
          </a:p>
        </p:txBody>
      </p:sp>
      <p:sp>
        <p:nvSpPr>
          <p:cNvPr id="221" name="Google Shape;221;p15"/>
          <p:cNvSpPr/>
          <p:nvPr/>
        </p:nvSpPr>
        <p:spPr>
          <a:xfrm>
            <a:off x="607427" y="1294480"/>
            <a:ext cx="10298340"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1.3 What are CLEWs models?</a:t>
            </a:r>
            <a:endParaRPr b="0" i="0" sz="4290" u="none" cap="none" strike="noStrike">
              <a:solidFill>
                <a:schemeClr val="dk1"/>
              </a:solidFill>
              <a:latin typeface="Open Sans"/>
              <a:ea typeface="Open Sans"/>
              <a:cs typeface="Open Sans"/>
              <a:sym typeface="Open Sans"/>
            </a:endParaRPr>
          </a:p>
        </p:txBody>
      </p:sp>
      <p:sp>
        <p:nvSpPr>
          <p:cNvPr id="222" name="Google Shape;222;p15"/>
          <p:cNvSpPr/>
          <p:nvPr/>
        </p:nvSpPr>
        <p:spPr>
          <a:xfrm>
            <a:off x="8209004" y="938084"/>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15.mp3" id="223" name="Google Shape;223;p15"/>
          <p:cNvPicPr preferRelativeResize="0"/>
          <p:nvPr/>
        </p:nvPicPr>
        <p:blipFill rotWithShape="1">
          <a:blip r:embed="rId3">
            <a:alphaModFix/>
          </a:blip>
          <a:srcRect b="0" l="0" r="0" t="0"/>
          <a:stretch/>
        </p:blipFill>
        <p:spPr>
          <a:xfrm>
            <a:off x="8280369" y="100944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30" name="Google Shape;230;p16"/>
          <p:cNvSpPr/>
          <p:nvPr/>
        </p:nvSpPr>
        <p:spPr>
          <a:xfrm>
            <a:off x="666565" y="2041775"/>
            <a:ext cx="10852367"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Conceptual diagram</a:t>
            </a:r>
            <a:endParaRPr/>
          </a:p>
          <a:p>
            <a:pPr indent="0" lvl="1" marL="457200" marR="0" rtl="0" algn="l">
              <a:spcBef>
                <a:spcPts val="1800"/>
              </a:spcBef>
              <a:spcAft>
                <a:spcPts val="0"/>
              </a:spcAft>
              <a:buNone/>
            </a:pPr>
            <a:r>
              <a:t/>
            </a:r>
            <a:endParaRPr b="0" i="0" sz="2000" u="none" cap="none" strike="noStrike">
              <a:solidFill>
                <a:schemeClr val="dk1"/>
              </a:solidFill>
              <a:latin typeface="Open Sans SemiBold"/>
              <a:ea typeface="Open Sans SemiBold"/>
              <a:cs typeface="Open Sans SemiBold"/>
              <a:sym typeface="Open Sans SemiBold"/>
            </a:endParaRPr>
          </a:p>
        </p:txBody>
      </p:sp>
      <p:grpSp>
        <p:nvGrpSpPr>
          <p:cNvPr id="231" name="Google Shape;231;p16"/>
          <p:cNvGrpSpPr/>
          <p:nvPr/>
        </p:nvGrpSpPr>
        <p:grpSpPr>
          <a:xfrm>
            <a:off x="2057657" y="2470934"/>
            <a:ext cx="8483767" cy="3727925"/>
            <a:chOff x="135351" y="1595767"/>
            <a:chExt cx="10726914" cy="4718873"/>
          </a:xfrm>
        </p:grpSpPr>
        <p:grpSp>
          <p:nvGrpSpPr>
            <p:cNvPr id="232" name="Google Shape;232;p16"/>
            <p:cNvGrpSpPr/>
            <p:nvPr/>
          </p:nvGrpSpPr>
          <p:grpSpPr>
            <a:xfrm>
              <a:off x="4623658" y="3068695"/>
              <a:ext cx="2245260" cy="2245260"/>
              <a:chOff x="333308" y="1159867"/>
              <a:chExt cx="3171501" cy="2505981"/>
            </a:xfrm>
          </p:grpSpPr>
          <p:sp>
            <p:nvSpPr>
              <p:cNvPr id="233" name="Google Shape;233;p16"/>
              <p:cNvSpPr/>
              <p:nvPr/>
            </p:nvSpPr>
            <p:spPr>
              <a:xfrm>
                <a:off x="333308" y="1159867"/>
                <a:ext cx="3171501" cy="2505981"/>
              </a:xfrm>
              <a:prstGeom prst="ellipse">
                <a:avLst/>
              </a:prstGeom>
              <a:solidFill>
                <a:srgbClr val="4CBFF7">
                  <a:alpha val="49803"/>
                </a:srgbClr>
              </a:solidFill>
              <a:ln cap="flat" cmpd="sng" w="254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6"/>
              <p:cNvSpPr txBox="1"/>
              <p:nvPr/>
            </p:nvSpPr>
            <p:spPr>
              <a:xfrm>
                <a:off x="940704" y="1865179"/>
                <a:ext cx="1902899" cy="13782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2060"/>
                  </a:buClr>
                  <a:buSzPts val="1800"/>
                  <a:buFont typeface="Arial"/>
                  <a:buNone/>
                </a:pPr>
                <a:r>
                  <a:rPr b="1" i="0" lang="en-GB" sz="1800" u="none" cap="none" strike="noStrike">
                    <a:solidFill>
                      <a:srgbClr val="002060"/>
                    </a:solidFill>
                    <a:latin typeface="Arial"/>
                    <a:ea typeface="Arial"/>
                    <a:cs typeface="Arial"/>
                    <a:sym typeface="Arial"/>
                  </a:rPr>
                  <a:t>Water system</a:t>
                </a:r>
                <a:endParaRPr b="0" i="0" sz="1800" u="none" cap="none" strike="noStrike">
                  <a:solidFill>
                    <a:srgbClr val="002060"/>
                  </a:solidFill>
                  <a:latin typeface="Arial"/>
                  <a:ea typeface="Arial"/>
                  <a:cs typeface="Arial"/>
                  <a:sym typeface="Arial"/>
                </a:endParaRPr>
              </a:p>
              <a:p>
                <a:pPr indent="0" lvl="0" marL="0" marR="0" rtl="0" algn="ctr">
                  <a:lnSpc>
                    <a:spcPct val="90000"/>
                  </a:lnSpc>
                  <a:spcBef>
                    <a:spcPts val="630"/>
                  </a:spcBef>
                  <a:spcAft>
                    <a:spcPts val="0"/>
                  </a:spcAft>
                  <a:buClr>
                    <a:srgbClr val="1FBBEE"/>
                  </a:buClr>
                  <a:buSzPts val="1200"/>
                  <a:buFont typeface="Arial"/>
                  <a:buNone/>
                </a:pPr>
                <a:r>
                  <a:rPr b="0" i="0" lang="en-GB" sz="1200" u="none" cap="none" strike="noStrike">
                    <a:solidFill>
                      <a:srgbClr val="1FBBEE"/>
                    </a:solidFill>
                    <a:latin typeface="Arial"/>
                    <a:ea typeface="Arial"/>
                    <a:cs typeface="Arial"/>
                    <a:sym typeface="Arial"/>
                  </a:rPr>
                  <a:t>. </a:t>
                </a:r>
                <a:endParaRPr b="1" i="0" sz="1200" u="none" cap="none" strike="noStrike">
                  <a:solidFill>
                    <a:srgbClr val="1FBBEE"/>
                  </a:solidFill>
                  <a:latin typeface="Arial"/>
                  <a:ea typeface="Arial"/>
                  <a:cs typeface="Arial"/>
                  <a:sym typeface="Arial"/>
                </a:endParaRPr>
              </a:p>
            </p:txBody>
          </p:sp>
        </p:grpSp>
        <p:grpSp>
          <p:nvGrpSpPr>
            <p:cNvPr id="235" name="Google Shape;235;p16"/>
            <p:cNvGrpSpPr/>
            <p:nvPr/>
          </p:nvGrpSpPr>
          <p:grpSpPr>
            <a:xfrm>
              <a:off x="3740593" y="1599923"/>
              <a:ext cx="2245260" cy="2245260"/>
              <a:chOff x="3760742" y="1614568"/>
              <a:chExt cx="3005652" cy="2360503"/>
            </a:xfrm>
          </p:grpSpPr>
          <p:sp>
            <p:nvSpPr>
              <p:cNvPr id="236" name="Google Shape;236;p16"/>
              <p:cNvSpPr/>
              <p:nvPr/>
            </p:nvSpPr>
            <p:spPr>
              <a:xfrm>
                <a:off x="3760742" y="1614568"/>
                <a:ext cx="3005652" cy="2360503"/>
              </a:xfrm>
              <a:prstGeom prst="ellipse">
                <a:avLst/>
              </a:prstGeom>
              <a:solidFill>
                <a:srgbClr val="00B050">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6"/>
              <p:cNvSpPr txBox="1"/>
              <p:nvPr/>
            </p:nvSpPr>
            <p:spPr>
              <a:xfrm>
                <a:off x="4396008" y="2113231"/>
                <a:ext cx="1713436" cy="13404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2060"/>
                  </a:buClr>
                  <a:buSzPts val="1800"/>
                  <a:buFont typeface="Arial"/>
                  <a:buNone/>
                </a:pPr>
                <a:r>
                  <a:rPr b="1" i="0" lang="en-GB" sz="1800" u="none" cap="none" strike="noStrike">
                    <a:solidFill>
                      <a:srgbClr val="002060"/>
                    </a:solidFill>
                    <a:latin typeface="Arial"/>
                    <a:ea typeface="Arial"/>
                    <a:cs typeface="Arial"/>
                    <a:sym typeface="Arial"/>
                  </a:rPr>
                  <a:t>Land and agriculture system</a:t>
                </a:r>
                <a:endParaRPr b="0" i="0" sz="1800" u="none" cap="none" strike="noStrike">
                  <a:solidFill>
                    <a:srgbClr val="002060"/>
                  </a:solidFill>
                  <a:latin typeface="Arial"/>
                  <a:ea typeface="Arial"/>
                  <a:cs typeface="Arial"/>
                  <a:sym typeface="Arial"/>
                </a:endParaRPr>
              </a:p>
            </p:txBody>
          </p:sp>
        </p:grpSp>
        <p:sp>
          <p:nvSpPr>
            <p:cNvPr id="238" name="Google Shape;238;p16"/>
            <p:cNvSpPr txBox="1"/>
            <p:nvPr/>
          </p:nvSpPr>
          <p:spPr>
            <a:xfrm>
              <a:off x="1226751" y="5496503"/>
              <a:ext cx="7065699" cy="8181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333333"/>
                  </a:solidFill>
                  <a:latin typeface="Arial"/>
                  <a:ea typeface="Arial"/>
                  <a:cs typeface="Arial"/>
                  <a:sym typeface="Arial"/>
                </a:rPr>
                <a:t>Energy for: water processing and treatment,  water pumping, and desalination</a:t>
              </a:r>
              <a:endParaRPr/>
            </a:p>
            <a:p>
              <a:pPr indent="0" lvl="0" marL="0" marR="0" rtl="0" algn="ctr">
                <a:spcBef>
                  <a:spcPts val="0"/>
                </a:spcBef>
                <a:spcAft>
                  <a:spcPts val="0"/>
                </a:spcAft>
                <a:buNone/>
              </a:pPr>
              <a:r>
                <a:t/>
              </a:r>
              <a:endParaRPr sz="1200">
                <a:solidFill>
                  <a:srgbClr val="333333"/>
                </a:solidFill>
                <a:latin typeface="Arial"/>
                <a:ea typeface="Arial"/>
                <a:cs typeface="Arial"/>
                <a:sym typeface="Arial"/>
              </a:endParaRPr>
            </a:p>
            <a:p>
              <a:pPr indent="0" lvl="0" marL="0" marR="0" rtl="0" algn="ctr">
                <a:spcBef>
                  <a:spcPts val="0"/>
                </a:spcBef>
                <a:spcAft>
                  <a:spcPts val="0"/>
                </a:spcAft>
                <a:buNone/>
              </a:pPr>
              <a:r>
                <a:rPr lang="en-GB" sz="1200">
                  <a:solidFill>
                    <a:srgbClr val="333333"/>
                  </a:solidFill>
                  <a:latin typeface="Arial"/>
                  <a:ea typeface="Arial"/>
                  <a:cs typeface="Arial"/>
                  <a:sym typeface="Arial"/>
                </a:rPr>
                <a:t>Water for: hydropower, power plant cooling, and (bio-) fuel processing</a:t>
              </a:r>
              <a:endParaRPr sz="1200">
                <a:solidFill>
                  <a:srgbClr val="3F3F3F"/>
                </a:solidFill>
                <a:latin typeface="Arial"/>
                <a:ea typeface="Arial"/>
                <a:cs typeface="Arial"/>
                <a:sym typeface="Arial"/>
              </a:endParaRPr>
            </a:p>
          </p:txBody>
        </p:sp>
        <p:cxnSp>
          <p:nvCxnSpPr>
            <p:cNvPr id="239" name="Google Shape;239;p16"/>
            <p:cNvCxnSpPr/>
            <p:nvPr/>
          </p:nvCxnSpPr>
          <p:spPr>
            <a:xfrm flipH="1" rot="10800000">
              <a:off x="4731325" y="4140300"/>
              <a:ext cx="84467" cy="1284778"/>
            </a:xfrm>
            <a:prstGeom prst="straightConnector1">
              <a:avLst/>
            </a:prstGeom>
            <a:noFill/>
            <a:ln cap="flat" cmpd="sng" w="9525">
              <a:solidFill>
                <a:srgbClr val="002060"/>
              </a:solidFill>
              <a:prstDash val="solid"/>
              <a:round/>
              <a:headEnd len="sm" w="sm" type="none"/>
              <a:tailEnd len="sm" w="sm" type="none"/>
            </a:ln>
          </p:spPr>
        </p:cxnSp>
        <p:grpSp>
          <p:nvGrpSpPr>
            <p:cNvPr id="240" name="Google Shape;240;p16"/>
            <p:cNvGrpSpPr/>
            <p:nvPr/>
          </p:nvGrpSpPr>
          <p:grpSpPr>
            <a:xfrm>
              <a:off x="2801073" y="3060345"/>
              <a:ext cx="2245260" cy="2245260"/>
              <a:chOff x="2295545" y="295942"/>
              <a:chExt cx="2976240" cy="2360503"/>
            </a:xfrm>
          </p:grpSpPr>
          <p:sp>
            <p:nvSpPr>
              <p:cNvPr id="241" name="Google Shape;241;p16"/>
              <p:cNvSpPr/>
              <p:nvPr/>
            </p:nvSpPr>
            <p:spPr>
              <a:xfrm>
                <a:off x="2295545" y="295942"/>
                <a:ext cx="2976240" cy="2360503"/>
              </a:xfrm>
              <a:prstGeom prst="ellipse">
                <a:avLst/>
              </a:prstGeom>
              <a:solidFill>
                <a:srgbClr val="B92C11">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6"/>
              <p:cNvSpPr txBox="1"/>
              <p:nvPr/>
            </p:nvSpPr>
            <p:spPr>
              <a:xfrm>
                <a:off x="2695101" y="853938"/>
                <a:ext cx="2004777" cy="124451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2060"/>
                  </a:buClr>
                  <a:buSzPts val="1800"/>
                  <a:buFont typeface="Arial"/>
                  <a:buNone/>
                </a:pPr>
                <a:r>
                  <a:rPr b="1" i="0" lang="en-GB" sz="1800" u="none" cap="none" strike="noStrike">
                    <a:solidFill>
                      <a:srgbClr val="002060"/>
                    </a:solidFill>
                    <a:latin typeface="Arial"/>
                    <a:ea typeface="Arial"/>
                    <a:cs typeface="Arial"/>
                    <a:sym typeface="Arial"/>
                  </a:rPr>
                  <a:t>Energy system</a:t>
                </a:r>
                <a:endParaRPr b="0" i="0" sz="1800" u="none" cap="none" strike="noStrike">
                  <a:solidFill>
                    <a:srgbClr val="002060"/>
                  </a:solidFill>
                  <a:latin typeface="Arial"/>
                  <a:ea typeface="Arial"/>
                  <a:cs typeface="Arial"/>
                  <a:sym typeface="Arial"/>
                </a:endParaRPr>
              </a:p>
            </p:txBody>
          </p:sp>
        </p:grpSp>
        <p:sp>
          <p:nvSpPr>
            <p:cNvPr id="243" name="Google Shape;243;p16"/>
            <p:cNvSpPr txBox="1"/>
            <p:nvPr/>
          </p:nvSpPr>
          <p:spPr>
            <a:xfrm>
              <a:off x="6654936" y="1595767"/>
              <a:ext cx="2862922" cy="15193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333333"/>
                  </a:solidFill>
                  <a:latin typeface="Arial"/>
                  <a:ea typeface="Arial"/>
                  <a:cs typeface="Arial"/>
                  <a:sym typeface="Arial"/>
                </a:rPr>
                <a:t>Water-land interactions in the hydrological cycle</a:t>
              </a:r>
              <a:endParaRPr/>
            </a:p>
            <a:p>
              <a:pPr indent="0" lvl="0" marL="0" marR="0" rtl="0" algn="l">
                <a:spcBef>
                  <a:spcPts val="0"/>
                </a:spcBef>
                <a:spcAft>
                  <a:spcPts val="0"/>
                </a:spcAft>
                <a:buNone/>
              </a:pPr>
              <a:r>
                <a:t/>
              </a:r>
              <a:endParaRPr sz="1200">
                <a:solidFill>
                  <a:srgbClr val="333333"/>
                </a:solidFill>
                <a:latin typeface="Arial"/>
                <a:ea typeface="Arial"/>
                <a:cs typeface="Arial"/>
                <a:sym typeface="Arial"/>
              </a:endParaRPr>
            </a:p>
            <a:p>
              <a:pPr indent="0" lvl="0" marL="0" marR="0" rtl="0" algn="ctr">
                <a:spcBef>
                  <a:spcPts val="0"/>
                </a:spcBef>
                <a:spcAft>
                  <a:spcPts val="0"/>
                </a:spcAft>
                <a:buNone/>
              </a:pPr>
              <a:r>
                <a:rPr lang="en-GB" sz="1200">
                  <a:solidFill>
                    <a:srgbClr val="333333"/>
                  </a:solidFill>
                  <a:latin typeface="Arial"/>
                  <a:ea typeface="Arial"/>
                  <a:cs typeface="Arial"/>
                  <a:sym typeface="Arial"/>
                </a:rPr>
                <a:t>Water needs for food, feed, fuel, and fibre crops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(rain-fed and irrigated)</a:t>
              </a:r>
              <a:endParaRPr/>
            </a:p>
          </p:txBody>
        </p:sp>
        <p:cxnSp>
          <p:nvCxnSpPr>
            <p:cNvPr id="244" name="Google Shape;244;p16"/>
            <p:cNvCxnSpPr/>
            <p:nvPr/>
          </p:nvCxnSpPr>
          <p:spPr>
            <a:xfrm flipH="1">
              <a:off x="5381940" y="2702550"/>
              <a:ext cx="1421619" cy="714473"/>
            </a:xfrm>
            <a:prstGeom prst="straightConnector1">
              <a:avLst/>
            </a:prstGeom>
            <a:noFill/>
            <a:ln cap="flat" cmpd="sng" w="9525">
              <a:solidFill>
                <a:srgbClr val="002060"/>
              </a:solidFill>
              <a:prstDash val="solid"/>
              <a:round/>
              <a:headEnd len="sm" w="sm" type="none"/>
              <a:tailEnd len="sm" w="sm" type="none"/>
            </a:ln>
          </p:spPr>
        </p:cxnSp>
        <p:sp>
          <p:nvSpPr>
            <p:cNvPr id="245" name="Google Shape;245;p16"/>
            <p:cNvSpPr txBox="1"/>
            <p:nvPr/>
          </p:nvSpPr>
          <p:spPr>
            <a:xfrm>
              <a:off x="135351" y="1641742"/>
              <a:ext cx="3009846" cy="222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333333"/>
                  </a:solidFill>
                  <a:latin typeface="Arial"/>
                  <a:ea typeface="Arial"/>
                  <a:cs typeface="Arial"/>
                  <a:sym typeface="Arial"/>
                </a:rPr>
                <a:t>Biomass for biofuel production and other energy uses</a:t>
              </a:r>
              <a:endParaRPr/>
            </a:p>
            <a:p>
              <a:pPr indent="0" lvl="0" marL="0" marR="0" rtl="0" algn="l">
                <a:spcBef>
                  <a:spcPts val="0"/>
                </a:spcBef>
                <a:spcAft>
                  <a:spcPts val="0"/>
                </a:spcAft>
                <a:buNone/>
              </a:pPr>
              <a:r>
                <a:t/>
              </a:r>
              <a:endParaRPr sz="1200">
                <a:solidFill>
                  <a:srgbClr val="333333"/>
                </a:solidFill>
                <a:latin typeface="Arial"/>
                <a:ea typeface="Arial"/>
                <a:cs typeface="Arial"/>
                <a:sym typeface="Arial"/>
              </a:endParaRPr>
            </a:p>
            <a:p>
              <a:pPr indent="0" lvl="0" marL="0" marR="0" rtl="0" algn="ctr">
                <a:spcBef>
                  <a:spcPts val="0"/>
                </a:spcBef>
                <a:spcAft>
                  <a:spcPts val="0"/>
                </a:spcAft>
                <a:buNone/>
              </a:pPr>
              <a:r>
                <a:rPr lang="en-GB" sz="1200">
                  <a:solidFill>
                    <a:srgbClr val="333333"/>
                  </a:solidFill>
                  <a:latin typeface="Arial"/>
                  <a:ea typeface="Arial"/>
                  <a:cs typeface="Arial"/>
                  <a:sym typeface="Arial"/>
                </a:rPr>
                <a:t>Energy required for field preparation and harvest </a:t>
              </a:r>
              <a:endParaRPr/>
            </a:p>
            <a:p>
              <a:pPr indent="0" lvl="0" marL="0" marR="0" rtl="0" algn="l">
                <a:spcBef>
                  <a:spcPts val="0"/>
                </a:spcBef>
                <a:spcAft>
                  <a:spcPts val="0"/>
                </a:spcAft>
                <a:buNone/>
              </a:pPr>
              <a:r>
                <a:t/>
              </a:r>
              <a:endParaRPr sz="1200">
                <a:solidFill>
                  <a:srgbClr val="333333"/>
                </a:solidFill>
                <a:latin typeface="Arial"/>
                <a:ea typeface="Arial"/>
                <a:cs typeface="Arial"/>
                <a:sym typeface="Arial"/>
              </a:endParaRPr>
            </a:p>
            <a:p>
              <a:pPr indent="0" lvl="0" marL="0" marR="0" rtl="0" algn="ctr">
                <a:spcBef>
                  <a:spcPts val="0"/>
                </a:spcBef>
                <a:spcAft>
                  <a:spcPts val="0"/>
                </a:spcAft>
                <a:buNone/>
              </a:pPr>
              <a:r>
                <a:rPr lang="en-GB" sz="1200">
                  <a:solidFill>
                    <a:srgbClr val="333333"/>
                  </a:solidFill>
                  <a:latin typeface="Arial"/>
                  <a:ea typeface="Arial"/>
                  <a:cs typeface="Arial"/>
                  <a:sym typeface="Arial"/>
                </a:rPr>
                <a:t>Energy for production of fertilizer, pesticides,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and other agricultural inputs</a:t>
              </a:r>
              <a:endParaRPr sz="1200">
                <a:solidFill>
                  <a:srgbClr val="333333"/>
                </a:solidFill>
                <a:latin typeface="Arial"/>
                <a:ea typeface="Arial"/>
                <a:cs typeface="Arial"/>
                <a:sym typeface="Arial"/>
              </a:endParaRPr>
            </a:p>
          </p:txBody>
        </p:sp>
        <p:cxnSp>
          <p:nvCxnSpPr>
            <p:cNvPr id="246" name="Google Shape;246;p16"/>
            <p:cNvCxnSpPr/>
            <p:nvPr/>
          </p:nvCxnSpPr>
          <p:spPr>
            <a:xfrm>
              <a:off x="2880205" y="2621616"/>
              <a:ext cx="1430861" cy="774549"/>
            </a:xfrm>
            <a:prstGeom prst="straightConnector1">
              <a:avLst/>
            </a:prstGeom>
            <a:noFill/>
            <a:ln cap="flat" cmpd="sng" w="9525">
              <a:solidFill>
                <a:srgbClr val="002060"/>
              </a:solidFill>
              <a:prstDash val="solid"/>
              <a:round/>
              <a:headEnd len="sm" w="sm" type="none"/>
              <a:tailEnd len="sm" w="sm" type="none"/>
            </a:ln>
          </p:spPr>
        </p:cxnSp>
        <p:sp>
          <p:nvSpPr>
            <p:cNvPr id="247" name="Google Shape;247;p16"/>
            <p:cNvSpPr/>
            <p:nvPr/>
          </p:nvSpPr>
          <p:spPr>
            <a:xfrm>
              <a:off x="9939827" y="2757823"/>
              <a:ext cx="922438" cy="2833618"/>
            </a:xfrm>
            <a:prstGeom prst="roundRect">
              <a:avLst>
                <a:gd fmla="val 16667" name="adj"/>
              </a:avLst>
            </a:prstGeom>
            <a:solidFill>
              <a:srgbClr val="FFC000">
                <a:alpha val="49803"/>
              </a:srgbClr>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txBox="1"/>
            <p:nvPr/>
          </p:nvSpPr>
          <p:spPr>
            <a:xfrm rot="-5400000">
              <a:off x="9029265" y="3758420"/>
              <a:ext cx="2743559" cy="83237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3200"/>
                <a:buFont typeface="Arial"/>
                <a:buNone/>
              </a:pPr>
              <a:r>
                <a:rPr b="1" i="0" lang="en-GB" sz="3200" u="none" cap="none" strike="noStrike">
                  <a:solidFill>
                    <a:srgbClr val="002060"/>
                  </a:solidFill>
                  <a:latin typeface="Arial"/>
                  <a:ea typeface="Arial"/>
                  <a:cs typeface="Arial"/>
                  <a:sym typeface="Arial"/>
                </a:rPr>
                <a:t>Climate</a:t>
              </a:r>
              <a:endParaRPr/>
            </a:p>
          </p:txBody>
        </p:sp>
        <p:sp>
          <p:nvSpPr>
            <p:cNvPr id="249" name="Google Shape;249;p16"/>
            <p:cNvSpPr/>
            <p:nvPr/>
          </p:nvSpPr>
          <p:spPr>
            <a:xfrm>
              <a:off x="7731802" y="3113740"/>
              <a:ext cx="2003956" cy="1062984"/>
            </a:xfrm>
            <a:prstGeom prst="rightArrow">
              <a:avLst>
                <a:gd fmla="val 50000" name="adj1"/>
                <a:gd fmla="val 20044" name="adj2"/>
              </a:avLst>
            </a:prstGeom>
            <a:solidFill>
              <a:srgbClr val="FFC000">
                <a:alpha val="49803"/>
              </a:srgbClr>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FFFFFF"/>
                </a:solidFill>
                <a:latin typeface="Arial"/>
                <a:ea typeface="Arial"/>
                <a:cs typeface="Arial"/>
                <a:sym typeface="Arial"/>
              </a:endParaRPr>
            </a:p>
          </p:txBody>
        </p:sp>
        <p:sp>
          <p:nvSpPr>
            <p:cNvPr id="250" name="Google Shape;250;p16"/>
            <p:cNvSpPr/>
            <p:nvPr/>
          </p:nvSpPr>
          <p:spPr>
            <a:xfrm rot="10800000">
              <a:off x="7675837" y="4217526"/>
              <a:ext cx="2029682" cy="1062984"/>
            </a:xfrm>
            <a:prstGeom prst="rightArrow">
              <a:avLst>
                <a:gd fmla="val 50000" name="adj1"/>
                <a:gd fmla="val 20044" name="adj2"/>
              </a:avLst>
            </a:prstGeom>
            <a:solidFill>
              <a:srgbClr val="FFC000">
                <a:alpha val="49803"/>
              </a:srgbClr>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FFFFFF"/>
                </a:solidFill>
                <a:latin typeface="Arial"/>
                <a:ea typeface="Arial"/>
                <a:cs typeface="Arial"/>
                <a:sym typeface="Arial"/>
              </a:endParaRPr>
            </a:p>
          </p:txBody>
        </p:sp>
        <p:sp>
          <p:nvSpPr>
            <p:cNvPr id="251" name="Google Shape;251;p16"/>
            <p:cNvSpPr txBox="1"/>
            <p:nvPr/>
          </p:nvSpPr>
          <p:spPr>
            <a:xfrm>
              <a:off x="7872044" y="3379234"/>
              <a:ext cx="15119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2060"/>
                  </a:solidFill>
                  <a:latin typeface="Arial"/>
                  <a:ea typeface="Arial"/>
                  <a:cs typeface="Arial"/>
                  <a:sym typeface="Arial"/>
                </a:rPr>
                <a:t>GHG emissions</a:t>
              </a:r>
              <a:endParaRPr/>
            </a:p>
          </p:txBody>
        </p:sp>
        <p:sp>
          <p:nvSpPr>
            <p:cNvPr id="252" name="Google Shape;252;p16"/>
            <p:cNvSpPr txBox="1"/>
            <p:nvPr/>
          </p:nvSpPr>
          <p:spPr>
            <a:xfrm>
              <a:off x="7868455" y="4479373"/>
              <a:ext cx="20039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2060"/>
                  </a:solidFill>
                  <a:latin typeface="Arial"/>
                  <a:ea typeface="Arial"/>
                  <a:cs typeface="Arial"/>
                  <a:sym typeface="Arial"/>
                </a:rPr>
                <a:t>Precipitation, temperature</a:t>
              </a:r>
              <a:endParaRPr/>
            </a:p>
          </p:txBody>
        </p:sp>
      </p:grpSp>
      <p:sp>
        <p:nvSpPr>
          <p:cNvPr id="253" name="Google Shape;253;p16"/>
          <p:cNvSpPr/>
          <p:nvPr/>
        </p:nvSpPr>
        <p:spPr>
          <a:xfrm>
            <a:off x="607427" y="1294480"/>
            <a:ext cx="10298340"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a:solidFill>
                  <a:schemeClr val="dk1"/>
                </a:solidFill>
                <a:latin typeface="Open Sans"/>
                <a:ea typeface="Open Sans"/>
                <a:cs typeface="Open Sans"/>
                <a:sym typeface="Open Sans"/>
              </a:rPr>
              <a:t>1.3 What are CLEWs models?</a:t>
            </a:r>
            <a:endParaRPr b="0" i="0" sz="4290" u="none">
              <a:solidFill>
                <a:schemeClr val="dk1"/>
              </a:solidFill>
              <a:latin typeface="Open Sans"/>
              <a:ea typeface="Open Sans"/>
              <a:cs typeface="Open Sans"/>
              <a:sym typeface="Open Sans"/>
            </a:endParaRPr>
          </a:p>
        </p:txBody>
      </p:sp>
      <p:sp>
        <p:nvSpPr>
          <p:cNvPr id="254" name="Google Shape;254;p16"/>
          <p:cNvSpPr/>
          <p:nvPr/>
        </p:nvSpPr>
        <p:spPr>
          <a:xfrm>
            <a:off x="8278645" y="1099458"/>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_Slide16.mp3" id="255" name="Google Shape;255;p16"/>
          <p:cNvPicPr preferRelativeResize="0"/>
          <p:nvPr/>
        </p:nvPicPr>
        <p:blipFill rotWithShape="1">
          <a:blip r:embed="rId3">
            <a:alphaModFix/>
          </a:blip>
          <a:srcRect b="0" l="0" r="0" t="0"/>
          <a:stretch/>
        </p:blipFill>
        <p:spPr>
          <a:xfrm>
            <a:off x="8346028" y="118179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nvSpPr>
        <p:spPr>
          <a:xfrm>
            <a:off x="664424" y="2034337"/>
            <a:ext cx="111519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8DA9DB"/>
                </a:solidFill>
                <a:latin typeface="Open Sans"/>
                <a:ea typeface="Open Sans"/>
                <a:cs typeface="Open Sans"/>
                <a:sym typeface="Open Sans"/>
              </a:rPr>
              <a:t>Simplified CLEWs diagram</a:t>
            </a:r>
            <a:endParaRPr/>
          </a:p>
        </p:txBody>
      </p:sp>
      <p:sp>
        <p:nvSpPr>
          <p:cNvPr id="262" name="Google Shape;262;p17"/>
          <p:cNvSpPr txBox="1"/>
          <p:nvPr/>
        </p:nvSpPr>
        <p:spPr>
          <a:xfrm>
            <a:off x="11738529" y="6497676"/>
            <a:ext cx="453471"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GB" sz="1400">
                <a:solidFill>
                  <a:schemeClr val="lt1"/>
                </a:solidFill>
                <a:latin typeface="Open Sans"/>
                <a:ea typeface="Open Sans"/>
                <a:cs typeface="Open Sans"/>
                <a:sym typeface="Open Sans"/>
              </a:rPr>
              <a:t>‹#›</a:t>
            </a:fld>
            <a:endParaRPr b="1" sz="1400">
              <a:solidFill>
                <a:schemeClr val="lt1"/>
              </a:solidFill>
              <a:latin typeface="Open Sans"/>
              <a:ea typeface="Open Sans"/>
              <a:cs typeface="Open Sans"/>
              <a:sym typeface="Open Sans"/>
            </a:endParaRPr>
          </a:p>
        </p:txBody>
      </p:sp>
      <p:sp>
        <p:nvSpPr>
          <p:cNvPr id="263" name="Google Shape;263;p17"/>
          <p:cNvSpPr/>
          <p:nvPr/>
        </p:nvSpPr>
        <p:spPr>
          <a:xfrm>
            <a:off x="607427" y="1294480"/>
            <a:ext cx="10298340"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a:solidFill>
                  <a:schemeClr val="dk1"/>
                </a:solidFill>
                <a:latin typeface="Open Sans"/>
                <a:ea typeface="Open Sans"/>
                <a:cs typeface="Open Sans"/>
                <a:sym typeface="Open Sans"/>
              </a:rPr>
              <a:t>1.3 What are CLEWs models?</a:t>
            </a:r>
            <a:endParaRPr b="0" i="0" sz="4290">
              <a:solidFill>
                <a:schemeClr val="dk1"/>
              </a:solidFill>
              <a:latin typeface="Open Sans"/>
              <a:ea typeface="Open Sans"/>
              <a:cs typeface="Open Sans"/>
              <a:sym typeface="Open Sans"/>
            </a:endParaRPr>
          </a:p>
        </p:txBody>
      </p:sp>
      <p:grpSp>
        <p:nvGrpSpPr>
          <p:cNvPr id="264" name="Google Shape;264;p17"/>
          <p:cNvGrpSpPr/>
          <p:nvPr/>
        </p:nvGrpSpPr>
        <p:grpSpPr>
          <a:xfrm>
            <a:off x="1167970" y="2497507"/>
            <a:ext cx="9344045" cy="3813544"/>
            <a:chOff x="1437684" y="2162011"/>
            <a:chExt cx="9344045" cy="3813544"/>
          </a:xfrm>
        </p:grpSpPr>
        <p:sp>
          <p:nvSpPr>
            <p:cNvPr id="265" name="Google Shape;265;p17"/>
            <p:cNvSpPr/>
            <p:nvPr/>
          </p:nvSpPr>
          <p:spPr>
            <a:xfrm>
              <a:off x="4631289" y="4266051"/>
              <a:ext cx="67088" cy="1709504"/>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6" name="Google Shape;266;p17"/>
            <p:cNvSpPr/>
            <p:nvPr/>
          </p:nvSpPr>
          <p:spPr>
            <a:xfrm>
              <a:off x="7324319" y="2591213"/>
              <a:ext cx="63643" cy="3384341"/>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7" name="Google Shape;267;p17"/>
            <p:cNvSpPr txBox="1"/>
            <p:nvPr/>
          </p:nvSpPr>
          <p:spPr>
            <a:xfrm>
              <a:off x="1437684" y="2300150"/>
              <a:ext cx="1296144" cy="646331"/>
            </a:xfrm>
            <a:prstGeom prst="rect">
              <a:avLst/>
            </a:prstGeom>
            <a:solidFill>
              <a:srgbClr val="757070"/>
            </a:solidFill>
            <a:ln cap="flat" cmpd="sng" w="9525">
              <a:solidFill>
                <a:srgbClr val="75707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 </a:t>
              </a:r>
              <a:r>
                <a:rPr b="1" i="0" lang="en-GB" sz="1800" u="none" cap="none" strike="noStrike">
                  <a:solidFill>
                    <a:schemeClr val="lt1"/>
                  </a:solidFill>
                  <a:latin typeface="Calibri"/>
                  <a:ea typeface="Calibri"/>
                  <a:cs typeface="Calibri"/>
                  <a:sym typeface="Calibri"/>
                </a:rPr>
                <a:t>Coal</a:t>
              </a:r>
              <a:r>
                <a:rPr b="1" lang="en-GB"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b="1" i="0" lang="en-GB" sz="1800" u="none" cap="none" strike="noStrike">
                  <a:solidFill>
                    <a:schemeClr val="lt1"/>
                  </a:solidFill>
                  <a:latin typeface="Calibri"/>
                  <a:ea typeface="Calibri"/>
                  <a:cs typeface="Calibri"/>
                  <a:sym typeface="Calibri"/>
                </a:rPr>
                <a:t>mine</a:t>
              </a:r>
              <a:endParaRPr sz="1800">
                <a:solidFill>
                  <a:schemeClr val="lt1"/>
                </a:solidFill>
                <a:latin typeface="Calibri"/>
                <a:ea typeface="Calibri"/>
                <a:cs typeface="Calibri"/>
                <a:sym typeface="Calibri"/>
              </a:endParaRPr>
            </a:p>
          </p:txBody>
        </p:sp>
        <p:sp>
          <p:nvSpPr>
            <p:cNvPr id="268" name="Google Shape;268;p17"/>
            <p:cNvSpPr txBox="1"/>
            <p:nvPr/>
          </p:nvSpPr>
          <p:spPr>
            <a:xfrm>
              <a:off x="1437684" y="3236254"/>
              <a:ext cx="1296144" cy="646331"/>
            </a:xfrm>
            <a:prstGeom prst="rect">
              <a:avLst/>
            </a:prstGeom>
            <a:solidFill>
              <a:srgbClr val="C00000"/>
            </a:solid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FFFFFF"/>
                  </a:solidFill>
                  <a:latin typeface="Calibri"/>
                  <a:ea typeface="Calibri"/>
                  <a:cs typeface="Calibri"/>
                  <a:sym typeface="Calibri"/>
                </a:rPr>
                <a:t>Gas</a:t>
              </a:r>
              <a:endParaRPr/>
            </a:p>
            <a:p>
              <a:pPr indent="0" lvl="0" marL="0" marR="0" rtl="0" algn="ctr">
                <a:spcBef>
                  <a:spcPts val="0"/>
                </a:spcBef>
                <a:spcAft>
                  <a:spcPts val="0"/>
                </a:spcAft>
                <a:buNone/>
              </a:pPr>
              <a:r>
                <a:rPr b="1" lang="en-GB" sz="1800">
                  <a:solidFill>
                    <a:srgbClr val="FFFFFF"/>
                  </a:solidFill>
                  <a:latin typeface="Calibri"/>
                  <a:ea typeface="Calibri"/>
                  <a:cs typeface="Calibri"/>
                  <a:sym typeface="Calibri"/>
                </a:rPr>
                <a:t>field</a:t>
              </a:r>
              <a:endParaRPr/>
            </a:p>
          </p:txBody>
        </p:sp>
        <p:sp>
          <p:nvSpPr>
            <p:cNvPr id="269" name="Google Shape;269;p17"/>
            <p:cNvSpPr txBox="1"/>
            <p:nvPr/>
          </p:nvSpPr>
          <p:spPr>
            <a:xfrm>
              <a:off x="5231904" y="2228144"/>
              <a:ext cx="1296144" cy="646331"/>
            </a:xfrm>
            <a:prstGeom prst="rect">
              <a:avLst/>
            </a:prstGeom>
            <a:solidFill>
              <a:srgbClr val="757070"/>
            </a:solidFill>
            <a:ln cap="flat" cmpd="sng" w="9525">
              <a:solidFill>
                <a:srgbClr val="75707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 </a:t>
              </a:r>
              <a:r>
                <a:rPr b="1" i="0" lang="en-GB" sz="1800" u="none" cap="none" strike="noStrike">
                  <a:solidFill>
                    <a:schemeClr val="lt1"/>
                  </a:solidFill>
                  <a:latin typeface="Calibri"/>
                  <a:ea typeface="Calibri"/>
                  <a:cs typeface="Calibri"/>
                  <a:sym typeface="Calibri"/>
                </a:rPr>
                <a:t>Coal</a:t>
              </a:r>
              <a:r>
                <a:rPr b="1" lang="en-GB"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n-GB" sz="1800">
                  <a:solidFill>
                    <a:schemeClr val="lt1"/>
                  </a:solidFill>
                  <a:latin typeface="Calibri"/>
                  <a:ea typeface="Calibri"/>
                  <a:cs typeface="Calibri"/>
                  <a:sym typeface="Calibri"/>
                </a:rPr>
                <a:t>Power Plant</a:t>
              </a:r>
              <a:endParaRPr sz="1800">
                <a:solidFill>
                  <a:schemeClr val="lt1"/>
                </a:solidFill>
                <a:latin typeface="Calibri"/>
                <a:ea typeface="Calibri"/>
                <a:cs typeface="Calibri"/>
                <a:sym typeface="Calibri"/>
              </a:endParaRPr>
            </a:p>
          </p:txBody>
        </p:sp>
        <p:sp>
          <p:nvSpPr>
            <p:cNvPr id="270" name="Google Shape;270;p17"/>
            <p:cNvSpPr txBox="1"/>
            <p:nvPr/>
          </p:nvSpPr>
          <p:spPr>
            <a:xfrm>
              <a:off x="5231904" y="3193592"/>
              <a:ext cx="1296144" cy="646331"/>
            </a:xfrm>
            <a:prstGeom prst="rect">
              <a:avLst/>
            </a:prstGeom>
            <a:solidFill>
              <a:srgbClr val="C00000"/>
            </a:solidFill>
            <a:ln cap="flat" cmpd="sng" w="9525">
              <a:solidFill>
                <a:srgbClr val="C0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Gas</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n-GB" sz="1800">
                  <a:solidFill>
                    <a:schemeClr val="lt1"/>
                  </a:solidFill>
                  <a:latin typeface="Calibri"/>
                  <a:ea typeface="Calibri"/>
                  <a:cs typeface="Calibri"/>
                  <a:sym typeface="Calibri"/>
                </a:rPr>
                <a:t>Power Plant</a:t>
              </a:r>
              <a:endParaRPr b="1" sz="1800">
                <a:solidFill>
                  <a:schemeClr val="lt1"/>
                </a:solidFill>
                <a:latin typeface="Calibri"/>
                <a:ea typeface="Calibri"/>
                <a:cs typeface="Calibri"/>
                <a:sym typeface="Calibri"/>
              </a:endParaRPr>
            </a:p>
          </p:txBody>
        </p:sp>
        <p:sp>
          <p:nvSpPr>
            <p:cNvPr id="271" name="Google Shape;271;p17"/>
            <p:cNvSpPr txBox="1"/>
            <p:nvPr/>
          </p:nvSpPr>
          <p:spPr>
            <a:xfrm>
              <a:off x="5231904" y="4172360"/>
              <a:ext cx="1296144" cy="646331"/>
            </a:xfrm>
            <a:prstGeom prst="rect">
              <a:avLst/>
            </a:prstGeom>
            <a:solidFill>
              <a:srgbClr val="2F5496"/>
            </a:solidFill>
            <a:ln cap="flat" cmpd="sng" w="9525">
              <a:solidFill>
                <a:srgbClr val="2F54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Water</a:t>
              </a:r>
              <a:endParaRPr/>
            </a:p>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Treatment</a:t>
              </a:r>
              <a:endParaRPr/>
            </a:p>
          </p:txBody>
        </p:sp>
        <p:sp>
          <p:nvSpPr>
            <p:cNvPr id="272" name="Google Shape;272;p17"/>
            <p:cNvSpPr txBox="1"/>
            <p:nvPr/>
          </p:nvSpPr>
          <p:spPr>
            <a:xfrm>
              <a:off x="9325655" y="2282519"/>
              <a:ext cx="1440160" cy="646331"/>
            </a:xfrm>
            <a:prstGeom prst="rect">
              <a:avLst/>
            </a:prstGeom>
            <a:solidFill>
              <a:srgbClr val="FFC000"/>
            </a:solid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FFFFFF"/>
                  </a:solidFill>
                  <a:latin typeface="Calibri"/>
                  <a:ea typeface="Calibri"/>
                  <a:cs typeface="Calibri"/>
                  <a:sym typeface="Calibri"/>
                </a:rPr>
                <a:t> Home appliances</a:t>
              </a:r>
              <a:endParaRPr/>
            </a:p>
          </p:txBody>
        </p:sp>
        <p:sp>
          <p:nvSpPr>
            <p:cNvPr id="273" name="Google Shape;273;p17"/>
            <p:cNvSpPr txBox="1"/>
            <p:nvPr/>
          </p:nvSpPr>
          <p:spPr>
            <a:xfrm>
              <a:off x="9325655" y="3263991"/>
              <a:ext cx="1440160" cy="646331"/>
            </a:xfrm>
            <a:prstGeom prst="rect">
              <a:avLst/>
            </a:prstGeom>
            <a:solidFill>
              <a:srgbClr val="FFC000"/>
            </a:solid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FFFFFF"/>
                  </a:solidFill>
                  <a:latin typeface="Calibri"/>
                  <a:ea typeface="Calibri"/>
                  <a:cs typeface="Calibri"/>
                  <a:sym typeface="Calibri"/>
                </a:rPr>
                <a:t> Industrial equipment</a:t>
              </a:r>
              <a:endParaRPr/>
            </a:p>
          </p:txBody>
        </p:sp>
        <p:sp>
          <p:nvSpPr>
            <p:cNvPr id="274" name="Google Shape;274;p17"/>
            <p:cNvSpPr/>
            <p:nvPr/>
          </p:nvSpPr>
          <p:spPr>
            <a:xfrm>
              <a:off x="2747218" y="2479300"/>
              <a:ext cx="2467301" cy="111913"/>
            </a:xfrm>
            <a:prstGeom prst="rightArrow">
              <a:avLst>
                <a:gd fmla="val 50000" name="adj1"/>
                <a:gd fmla="val 50000" name="adj2"/>
              </a:avLst>
            </a:prstGeom>
            <a:solidFill>
              <a:srgbClr val="757070"/>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5" name="Google Shape;275;p17"/>
            <p:cNvSpPr/>
            <p:nvPr/>
          </p:nvSpPr>
          <p:spPr>
            <a:xfrm>
              <a:off x="2747218" y="3415404"/>
              <a:ext cx="2484686" cy="112511"/>
            </a:xfrm>
            <a:prstGeom prst="rightArrow">
              <a:avLst>
                <a:gd fmla="val 50000" name="adj1"/>
                <a:gd fmla="val 50000" name="adj2"/>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6" name="Google Shape;276;p17"/>
            <p:cNvSpPr/>
            <p:nvPr/>
          </p:nvSpPr>
          <p:spPr>
            <a:xfrm>
              <a:off x="6552318" y="4423516"/>
              <a:ext cx="2743200" cy="128016"/>
            </a:xfrm>
            <a:prstGeom prst="rightArrow">
              <a:avLst>
                <a:gd fmla="val 50000" name="adj1"/>
                <a:gd fmla="val 50000" name="adj2"/>
              </a:avLst>
            </a:prstGeom>
            <a:solidFill>
              <a:srgbClr val="8DA9DB"/>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7" name="Google Shape;277;p17"/>
            <p:cNvSpPr txBox="1"/>
            <p:nvPr/>
          </p:nvSpPr>
          <p:spPr>
            <a:xfrm>
              <a:off x="9308796" y="4226735"/>
              <a:ext cx="1440160" cy="646331"/>
            </a:xfrm>
            <a:prstGeom prst="rect">
              <a:avLst/>
            </a:prstGeom>
            <a:solidFill>
              <a:srgbClr val="8DA9DB"/>
            </a:solidFill>
            <a:ln cap="flat" cmpd="sng" w="9525">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 Drinking water</a:t>
              </a:r>
              <a:endParaRPr/>
            </a:p>
          </p:txBody>
        </p:sp>
        <p:sp>
          <p:nvSpPr>
            <p:cNvPr id="278" name="Google Shape;278;p17"/>
            <p:cNvSpPr/>
            <p:nvPr/>
          </p:nvSpPr>
          <p:spPr>
            <a:xfrm>
              <a:off x="6548972" y="2479300"/>
              <a:ext cx="2743200" cy="128016"/>
            </a:xfrm>
            <a:prstGeom prst="rightArrow">
              <a:avLst>
                <a:gd fmla="val 50000" name="adj1"/>
                <a:gd fmla="val 50000" name="adj2"/>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9" name="Google Shape;279;p17"/>
            <p:cNvSpPr txBox="1"/>
            <p:nvPr/>
          </p:nvSpPr>
          <p:spPr>
            <a:xfrm>
              <a:off x="3059665" y="2183696"/>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757070"/>
                  </a:solidFill>
                  <a:latin typeface="Calibri"/>
                  <a:ea typeface="Calibri"/>
                  <a:cs typeface="Calibri"/>
                  <a:sym typeface="Calibri"/>
                </a:rPr>
                <a:t>Coal</a:t>
              </a:r>
              <a:endParaRPr/>
            </a:p>
          </p:txBody>
        </p:sp>
        <p:sp>
          <p:nvSpPr>
            <p:cNvPr id="280" name="Google Shape;280;p17"/>
            <p:cNvSpPr txBox="1"/>
            <p:nvPr/>
          </p:nvSpPr>
          <p:spPr>
            <a:xfrm>
              <a:off x="2984271" y="3027844"/>
              <a:ext cx="14829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00000"/>
                  </a:solidFill>
                  <a:latin typeface="Calibri"/>
                  <a:ea typeface="Calibri"/>
                  <a:cs typeface="Calibri"/>
                  <a:sym typeface="Calibri"/>
                </a:rPr>
                <a:t>Natural gas</a:t>
              </a:r>
              <a:endParaRPr/>
            </a:p>
          </p:txBody>
        </p:sp>
        <p:sp>
          <p:nvSpPr>
            <p:cNvPr id="281" name="Google Shape;281;p17"/>
            <p:cNvSpPr txBox="1"/>
            <p:nvPr/>
          </p:nvSpPr>
          <p:spPr>
            <a:xfrm>
              <a:off x="3028063" y="4090346"/>
              <a:ext cx="8308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2F5496"/>
                  </a:solidFill>
                  <a:latin typeface="Calibri"/>
                  <a:ea typeface="Calibri"/>
                  <a:cs typeface="Calibri"/>
                  <a:sym typeface="Calibri"/>
                </a:rPr>
                <a:t>Water</a:t>
              </a:r>
              <a:endParaRPr/>
            </a:p>
          </p:txBody>
        </p:sp>
        <p:sp>
          <p:nvSpPr>
            <p:cNvPr id="282" name="Google Shape;282;p17"/>
            <p:cNvSpPr txBox="1"/>
            <p:nvPr/>
          </p:nvSpPr>
          <p:spPr>
            <a:xfrm>
              <a:off x="7594681" y="4118192"/>
              <a:ext cx="1725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8DA9DB"/>
                  </a:solidFill>
                  <a:latin typeface="Calibri"/>
                  <a:ea typeface="Calibri"/>
                  <a:cs typeface="Calibri"/>
                  <a:sym typeface="Calibri"/>
                </a:rPr>
                <a:t>Treated</a:t>
              </a:r>
              <a:r>
                <a:rPr b="1" lang="en-GB" sz="1800">
                  <a:solidFill>
                    <a:srgbClr val="385623"/>
                  </a:solidFill>
                  <a:latin typeface="Calibri"/>
                  <a:ea typeface="Calibri"/>
                  <a:cs typeface="Calibri"/>
                  <a:sym typeface="Calibri"/>
                </a:rPr>
                <a:t> </a:t>
              </a:r>
              <a:r>
                <a:rPr b="1" lang="en-GB" sz="1800">
                  <a:solidFill>
                    <a:srgbClr val="8DA9DB"/>
                  </a:solidFill>
                  <a:latin typeface="Calibri"/>
                  <a:ea typeface="Calibri"/>
                  <a:cs typeface="Calibri"/>
                  <a:sym typeface="Calibri"/>
                </a:rPr>
                <a:t>Water</a:t>
              </a:r>
              <a:endParaRPr/>
            </a:p>
          </p:txBody>
        </p:sp>
        <p:sp>
          <p:nvSpPr>
            <p:cNvPr id="283" name="Google Shape;283;p17"/>
            <p:cNvSpPr txBox="1"/>
            <p:nvPr/>
          </p:nvSpPr>
          <p:spPr>
            <a:xfrm>
              <a:off x="7543137" y="2162011"/>
              <a:ext cx="14829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C000"/>
                  </a:solidFill>
                  <a:latin typeface="Calibri"/>
                  <a:ea typeface="Calibri"/>
                  <a:cs typeface="Calibri"/>
                  <a:sym typeface="Calibri"/>
                </a:rPr>
                <a:t>Electricity</a:t>
              </a:r>
              <a:endParaRPr/>
            </a:p>
          </p:txBody>
        </p:sp>
        <p:sp>
          <p:nvSpPr>
            <p:cNvPr id="284" name="Google Shape;284;p17"/>
            <p:cNvSpPr txBox="1"/>
            <p:nvPr/>
          </p:nvSpPr>
          <p:spPr>
            <a:xfrm>
              <a:off x="1437684" y="5252478"/>
              <a:ext cx="1296144" cy="646331"/>
            </a:xfrm>
            <a:prstGeom prst="rect">
              <a:avLst/>
            </a:prstGeom>
            <a:solidFill>
              <a:srgbClr val="70AD47"/>
            </a:solidFill>
            <a:ln cap="flat" cmpd="sng" w="9525">
              <a:solidFill>
                <a:srgbClr val="70AD4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Land resource</a:t>
              </a:r>
              <a:endParaRPr/>
            </a:p>
          </p:txBody>
        </p:sp>
        <p:sp>
          <p:nvSpPr>
            <p:cNvPr id="285" name="Google Shape;285;p17"/>
            <p:cNvSpPr/>
            <p:nvPr/>
          </p:nvSpPr>
          <p:spPr>
            <a:xfrm>
              <a:off x="2720709" y="5459230"/>
              <a:ext cx="2511195" cy="152695"/>
            </a:xfrm>
            <a:prstGeom prst="rightArrow">
              <a:avLst>
                <a:gd fmla="val 50000" name="adj1"/>
                <a:gd fmla="val 50000" name="adj2"/>
              </a:avLst>
            </a:prstGeom>
            <a:solidFill>
              <a:srgbClr val="70AD47"/>
            </a:solidFill>
            <a:ln cap="flat" cmpd="sng" w="12700">
              <a:solidFill>
                <a:srgbClr val="70A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6" name="Google Shape;286;p17"/>
            <p:cNvSpPr txBox="1"/>
            <p:nvPr/>
          </p:nvSpPr>
          <p:spPr>
            <a:xfrm>
              <a:off x="2903343" y="5171188"/>
              <a:ext cx="17345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70AD47"/>
                  </a:solidFill>
                  <a:latin typeface="Calibri"/>
                  <a:ea typeface="Calibri"/>
                  <a:cs typeface="Calibri"/>
                  <a:sym typeface="Calibri"/>
                </a:rPr>
                <a:t>Land</a:t>
              </a:r>
              <a:r>
                <a:rPr b="1" lang="en-GB" sz="1800">
                  <a:solidFill>
                    <a:srgbClr val="2E75B5"/>
                  </a:solidFill>
                  <a:latin typeface="Calibri"/>
                  <a:ea typeface="Calibri"/>
                  <a:cs typeface="Calibri"/>
                  <a:sym typeface="Calibri"/>
                </a:rPr>
                <a:t> </a:t>
              </a:r>
              <a:r>
                <a:rPr b="1" lang="en-GB" sz="1800">
                  <a:solidFill>
                    <a:srgbClr val="70AD47"/>
                  </a:solidFill>
                  <a:latin typeface="Calibri"/>
                  <a:ea typeface="Calibri"/>
                  <a:cs typeface="Calibri"/>
                  <a:sym typeface="Calibri"/>
                </a:rPr>
                <a:t>type X</a:t>
              </a:r>
              <a:endParaRPr/>
            </a:p>
          </p:txBody>
        </p:sp>
        <p:sp>
          <p:nvSpPr>
            <p:cNvPr id="287" name="Google Shape;287;p17"/>
            <p:cNvSpPr txBox="1"/>
            <p:nvPr/>
          </p:nvSpPr>
          <p:spPr>
            <a:xfrm>
              <a:off x="5234027" y="5180472"/>
              <a:ext cx="1296144" cy="646331"/>
            </a:xfrm>
            <a:prstGeom prst="rect">
              <a:avLst/>
            </a:prstGeom>
            <a:solidFill>
              <a:srgbClr val="70AD47"/>
            </a:solidFill>
            <a:ln cap="flat" cmpd="sng" w="9525">
              <a:solidFill>
                <a:srgbClr val="70AD4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Maize farming</a:t>
              </a:r>
              <a:endParaRPr/>
            </a:p>
          </p:txBody>
        </p:sp>
        <p:sp>
          <p:nvSpPr>
            <p:cNvPr id="288" name="Google Shape;288;p17"/>
            <p:cNvSpPr txBox="1"/>
            <p:nvPr/>
          </p:nvSpPr>
          <p:spPr>
            <a:xfrm>
              <a:off x="9341569" y="5234847"/>
              <a:ext cx="1440160" cy="646331"/>
            </a:xfrm>
            <a:prstGeom prst="rect">
              <a:avLst/>
            </a:prstGeom>
            <a:solidFill>
              <a:srgbClr val="C55A11"/>
            </a:solidFill>
            <a:ln cap="flat" cmpd="sng" w="9525">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 Household nutrition</a:t>
              </a:r>
              <a:endParaRPr/>
            </a:p>
          </p:txBody>
        </p:sp>
        <p:sp>
          <p:nvSpPr>
            <p:cNvPr id="289" name="Google Shape;289;p17"/>
            <p:cNvSpPr/>
            <p:nvPr/>
          </p:nvSpPr>
          <p:spPr>
            <a:xfrm>
              <a:off x="6563204" y="5459231"/>
              <a:ext cx="2743200" cy="128016"/>
            </a:xfrm>
            <a:prstGeom prst="rightArrow">
              <a:avLst>
                <a:gd fmla="val 50000" name="adj1"/>
                <a:gd fmla="val 50000" name="adj2"/>
              </a:avLst>
            </a:prstGeom>
            <a:solidFill>
              <a:srgbClr val="C55A11"/>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0" name="Google Shape;290;p17"/>
            <p:cNvSpPr txBox="1"/>
            <p:nvPr/>
          </p:nvSpPr>
          <p:spPr>
            <a:xfrm>
              <a:off x="7783629" y="5107515"/>
              <a:ext cx="8121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55A11"/>
                  </a:solidFill>
                  <a:latin typeface="Calibri"/>
                  <a:ea typeface="Calibri"/>
                  <a:cs typeface="Calibri"/>
                  <a:sym typeface="Calibri"/>
                </a:rPr>
                <a:t>Maize</a:t>
              </a:r>
              <a:endParaRPr/>
            </a:p>
          </p:txBody>
        </p:sp>
        <p:sp>
          <p:nvSpPr>
            <p:cNvPr id="291" name="Google Shape;291;p17"/>
            <p:cNvSpPr txBox="1"/>
            <p:nvPr/>
          </p:nvSpPr>
          <p:spPr>
            <a:xfrm>
              <a:off x="1451074" y="4244366"/>
              <a:ext cx="1296144" cy="646331"/>
            </a:xfrm>
            <a:prstGeom prst="rect">
              <a:avLst/>
            </a:prstGeom>
            <a:solidFill>
              <a:srgbClr val="2F5496"/>
            </a:solidFill>
            <a:ln cap="flat" cmpd="sng" w="9525">
              <a:solidFill>
                <a:srgbClr val="2F54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Water</a:t>
              </a:r>
              <a:endParaRPr/>
            </a:p>
            <a:p>
              <a:pPr indent="0" lvl="0" marL="0" marR="0" rtl="0" algn="ctr">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resource</a:t>
              </a:r>
              <a:endParaRPr/>
            </a:p>
          </p:txBody>
        </p:sp>
        <p:sp>
          <p:nvSpPr>
            <p:cNvPr id="292" name="Google Shape;292;p17"/>
            <p:cNvSpPr/>
            <p:nvPr/>
          </p:nvSpPr>
          <p:spPr>
            <a:xfrm>
              <a:off x="2733828" y="4437317"/>
              <a:ext cx="2504361" cy="130215"/>
            </a:xfrm>
            <a:prstGeom prst="rightArrow">
              <a:avLst>
                <a:gd fmla="val 50000" name="adj1"/>
                <a:gd fmla="val 50000" name="adj2"/>
              </a:avLst>
            </a:prstGeom>
            <a:solidFill>
              <a:srgbClr val="2F5496"/>
            </a:solidFill>
            <a:ln cap="flat" cmpd="sng" w="127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3" name="Google Shape;293;p17"/>
            <p:cNvSpPr/>
            <p:nvPr/>
          </p:nvSpPr>
          <p:spPr>
            <a:xfrm>
              <a:off x="4439816" y="2639440"/>
              <a:ext cx="783396" cy="155686"/>
            </a:xfrm>
            <a:prstGeom prst="rightArrow">
              <a:avLst>
                <a:gd fmla="val 50000" name="adj1"/>
                <a:gd fmla="val 50000" name="adj2"/>
              </a:avLst>
            </a:prstGeom>
            <a:solidFill>
              <a:srgbClr val="2F5496"/>
            </a:solidFill>
            <a:ln cap="flat" cmpd="sng" w="127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4" name="Google Shape;294;p17"/>
            <p:cNvSpPr/>
            <p:nvPr/>
          </p:nvSpPr>
          <p:spPr>
            <a:xfrm>
              <a:off x="4439816" y="3620370"/>
              <a:ext cx="783396" cy="155686"/>
            </a:xfrm>
            <a:prstGeom prst="rightArrow">
              <a:avLst>
                <a:gd fmla="val 50000" name="adj1"/>
                <a:gd fmla="val 50000" name="adj2"/>
              </a:avLst>
            </a:prstGeom>
            <a:solidFill>
              <a:srgbClr val="2F5496"/>
            </a:solidFill>
            <a:ln cap="flat" cmpd="sng" w="127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5" name="Google Shape;295;p17"/>
            <p:cNvSpPr/>
            <p:nvPr/>
          </p:nvSpPr>
          <p:spPr>
            <a:xfrm>
              <a:off x="4439816" y="2709224"/>
              <a:ext cx="82713" cy="3047311"/>
            </a:xfrm>
            <a:prstGeom prst="rect">
              <a:avLst/>
            </a:prstGeom>
            <a:solidFill>
              <a:srgbClr val="2F5496"/>
            </a:solidFill>
            <a:ln cap="flat" cmpd="sng" w="127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6" name="Google Shape;296;p17"/>
            <p:cNvSpPr/>
            <p:nvPr/>
          </p:nvSpPr>
          <p:spPr>
            <a:xfrm rot="5400000">
              <a:off x="5972543" y="4571888"/>
              <a:ext cx="64130" cy="2743200"/>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7" name="Google Shape;297;p17"/>
            <p:cNvSpPr/>
            <p:nvPr/>
          </p:nvSpPr>
          <p:spPr>
            <a:xfrm>
              <a:off x="4675057" y="4228155"/>
              <a:ext cx="530352" cy="128016"/>
            </a:xfrm>
            <a:prstGeom prst="rightArrow">
              <a:avLst>
                <a:gd fmla="val 50000" name="adj1"/>
                <a:gd fmla="val 50000" name="adj2"/>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8" name="Google Shape;298;p17"/>
            <p:cNvSpPr/>
            <p:nvPr/>
          </p:nvSpPr>
          <p:spPr>
            <a:xfrm>
              <a:off x="4704955" y="5229817"/>
              <a:ext cx="530352" cy="128016"/>
            </a:xfrm>
            <a:prstGeom prst="rightArrow">
              <a:avLst>
                <a:gd fmla="val 50000" name="adj1"/>
                <a:gd fmla="val 50000" name="adj2"/>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9" name="Google Shape;299;p17"/>
            <p:cNvSpPr/>
            <p:nvPr/>
          </p:nvSpPr>
          <p:spPr>
            <a:xfrm>
              <a:off x="4474999" y="5637181"/>
              <a:ext cx="783396" cy="155686"/>
            </a:xfrm>
            <a:prstGeom prst="rightArrow">
              <a:avLst>
                <a:gd fmla="val 50000" name="adj1"/>
                <a:gd fmla="val 50000" name="adj2"/>
              </a:avLst>
            </a:prstGeom>
            <a:solidFill>
              <a:srgbClr val="2F5496"/>
            </a:solidFill>
            <a:ln cap="flat" cmpd="sng" w="127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0" name="Google Shape;300;p17"/>
            <p:cNvSpPr/>
            <p:nvPr/>
          </p:nvSpPr>
          <p:spPr>
            <a:xfrm>
              <a:off x="6584138" y="3492354"/>
              <a:ext cx="2743200" cy="128016"/>
            </a:xfrm>
            <a:prstGeom prst="rightArrow">
              <a:avLst>
                <a:gd fmla="val 50000" name="adj1"/>
                <a:gd fmla="val 50000" name="adj2"/>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301" name="Google Shape;301;p17"/>
          <p:cNvSpPr/>
          <p:nvPr/>
        </p:nvSpPr>
        <p:spPr>
          <a:xfrm>
            <a:off x="8278645" y="1099458"/>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_Slide17.mp3" id="302" name="Google Shape;302;p17"/>
          <p:cNvPicPr preferRelativeResize="0"/>
          <p:nvPr/>
        </p:nvPicPr>
        <p:blipFill rotWithShape="1">
          <a:blip r:embed="rId3">
            <a:alphaModFix/>
          </a:blip>
          <a:srcRect b="0" l="0" r="0" t="0"/>
          <a:stretch/>
        </p:blipFill>
        <p:spPr>
          <a:xfrm>
            <a:off x="8350010" y="117225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nvSpPr>
        <p:spPr>
          <a:xfrm>
            <a:off x="656403" y="2034577"/>
            <a:ext cx="111519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8DA9DB"/>
                </a:solidFill>
                <a:latin typeface="Open Sans"/>
                <a:ea typeface="Open Sans"/>
                <a:cs typeface="Open Sans"/>
                <a:sym typeface="Open Sans"/>
              </a:rPr>
              <a:t>Objective of CLEWs modelling</a:t>
            </a:r>
            <a:endParaRPr sz="2000">
              <a:solidFill>
                <a:srgbClr val="8DA9DB"/>
              </a:solidFill>
              <a:latin typeface="Open Sans"/>
              <a:ea typeface="Open Sans"/>
              <a:cs typeface="Open Sans"/>
              <a:sym typeface="Open Sans"/>
            </a:endParaRPr>
          </a:p>
        </p:txBody>
      </p:sp>
      <p:sp>
        <p:nvSpPr>
          <p:cNvPr id="309" name="Google Shape;309;p18"/>
          <p:cNvSpPr/>
          <p:nvPr/>
        </p:nvSpPr>
        <p:spPr>
          <a:xfrm>
            <a:off x="656403" y="2553992"/>
            <a:ext cx="107735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021318"/>
                </a:solidFill>
                <a:latin typeface="Open Sans"/>
                <a:ea typeface="Open Sans"/>
                <a:cs typeface="Open Sans"/>
                <a:sym typeface="Open Sans"/>
              </a:rPr>
              <a:t>Provide stakeholders with policy relevant:</a:t>
            </a:r>
            <a:endParaRPr/>
          </a:p>
          <a:p>
            <a:pPr indent="-342900" lvl="1" marL="800100" marR="0" rtl="0" algn="l">
              <a:spcBef>
                <a:spcPts val="1800"/>
              </a:spcBef>
              <a:spcAft>
                <a:spcPts val="0"/>
              </a:spcAft>
              <a:buClr>
                <a:srgbClr val="021318"/>
              </a:buClr>
              <a:buSzPts val="2000"/>
              <a:buFont typeface="Arial"/>
              <a:buChar char="•"/>
            </a:pPr>
            <a:r>
              <a:rPr b="0" i="0" lang="en-GB" sz="2000" u="none" cap="none" strike="noStrike">
                <a:solidFill>
                  <a:srgbClr val="021318"/>
                </a:solidFill>
                <a:latin typeface="Open Sans"/>
                <a:ea typeface="Open Sans"/>
                <a:cs typeface="Open Sans"/>
                <a:sym typeface="Open Sans"/>
              </a:rPr>
              <a:t>Insights into key inter-linkages and dynamics of the energy-food-water nexus</a:t>
            </a:r>
            <a:endParaRPr/>
          </a:p>
          <a:p>
            <a:pPr indent="-342900" lvl="1" marL="800100" marR="0" rtl="0" algn="l">
              <a:spcBef>
                <a:spcPts val="1800"/>
              </a:spcBef>
              <a:spcAft>
                <a:spcPts val="0"/>
              </a:spcAft>
              <a:buClr>
                <a:srgbClr val="021318"/>
              </a:buClr>
              <a:buSzPts val="2000"/>
              <a:buFont typeface="Arial"/>
              <a:buChar char="•"/>
            </a:pPr>
            <a:r>
              <a:rPr b="0" i="0" lang="en-GB" sz="2000" u="none" cap="none" strike="noStrike">
                <a:solidFill>
                  <a:srgbClr val="021318"/>
                </a:solidFill>
                <a:latin typeface="Open Sans"/>
                <a:ea typeface="Open Sans"/>
                <a:cs typeface="Open Sans"/>
                <a:sym typeface="Open Sans"/>
              </a:rPr>
              <a:t>Robust findings to support cohesion in policies and measures</a:t>
            </a:r>
            <a:endParaRPr/>
          </a:p>
          <a:p>
            <a:pPr indent="-342900" lvl="1" marL="800100" marR="0" rtl="0" algn="l">
              <a:spcBef>
                <a:spcPts val="1800"/>
              </a:spcBef>
              <a:spcAft>
                <a:spcPts val="0"/>
              </a:spcAft>
              <a:buClr>
                <a:srgbClr val="021318"/>
              </a:buClr>
              <a:buSzPts val="2000"/>
              <a:buFont typeface="Arial"/>
              <a:buChar char="•"/>
            </a:pPr>
            <a:r>
              <a:rPr b="0" i="0" lang="en-GB" sz="2000" u="none" cap="none" strike="noStrike">
                <a:solidFill>
                  <a:srgbClr val="021318"/>
                </a:solidFill>
                <a:latin typeface="Open Sans"/>
                <a:ea typeface="Open Sans"/>
                <a:cs typeface="Open Sans"/>
                <a:sym typeface="Open Sans"/>
              </a:rPr>
              <a:t>Knowledge of risks and opportunities</a:t>
            </a:r>
            <a:endParaRPr/>
          </a:p>
          <a:p>
            <a:pPr indent="-158750" lvl="0" marL="285750" marR="0" rtl="0" algn="l">
              <a:spcBef>
                <a:spcPts val="1800"/>
              </a:spcBef>
              <a:spcAft>
                <a:spcPts val="0"/>
              </a:spcAft>
              <a:buClr>
                <a:schemeClr val="dk1"/>
              </a:buClr>
              <a:buSzPts val="2000"/>
              <a:buFont typeface="Arial"/>
              <a:buNone/>
            </a:pPr>
            <a:r>
              <a:t/>
            </a:r>
            <a:endParaRPr sz="2000">
              <a:solidFill>
                <a:schemeClr val="dk1"/>
              </a:solidFill>
              <a:latin typeface="Roboto"/>
              <a:ea typeface="Roboto"/>
              <a:cs typeface="Roboto"/>
              <a:sym typeface="Roboto"/>
            </a:endParaRPr>
          </a:p>
        </p:txBody>
      </p:sp>
      <p:sp>
        <p:nvSpPr>
          <p:cNvPr id="310" name="Google Shape;310;p18"/>
          <p:cNvSpPr/>
          <p:nvPr/>
        </p:nvSpPr>
        <p:spPr>
          <a:xfrm>
            <a:off x="607427" y="1294480"/>
            <a:ext cx="10298340"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a:solidFill>
                  <a:schemeClr val="dk1"/>
                </a:solidFill>
                <a:latin typeface="Open Sans"/>
                <a:ea typeface="Open Sans"/>
                <a:cs typeface="Open Sans"/>
                <a:sym typeface="Open Sans"/>
              </a:rPr>
              <a:t>1.3 What are CLEWs models?</a:t>
            </a:r>
            <a:endParaRPr b="0" i="0" sz="4290">
              <a:solidFill>
                <a:schemeClr val="dk1"/>
              </a:solidFill>
              <a:latin typeface="Open Sans"/>
              <a:ea typeface="Open Sans"/>
              <a:cs typeface="Open Sans"/>
              <a:sym typeface="Open Sans"/>
            </a:endParaRPr>
          </a:p>
        </p:txBody>
      </p:sp>
      <p:sp>
        <p:nvSpPr>
          <p:cNvPr id="311" name="Google Shape;311;p18"/>
          <p:cNvSpPr txBox="1"/>
          <p:nvPr/>
        </p:nvSpPr>
        <p:spPr>
          <a:xfrm>
            <a:off x="11738529" y="6497676"/>
            <a:ext cx="453471"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GB" sz="1400">
                <a:solidFill>
                  <a:schemeClr val="lt1"/>
                </a:solidFill>
                <a:latin typeface="Open Sans"/>
                <a:ea typeface="Open Sans"/>
                <a:cs typeface="Open Sans"/>
                <a:sym typeface="Open Sans"/>
              </a:rPr>
              <a:t>‹#›</a:t>
            </a:fld>
            <a:endParaRPr b="1" sz="1400">
              <a:solidFill>
                <a:schemeClr val="lt1"/>
              </a:solidFill>
              <a:latin typeface="Open Sans"/>
              <a:ea typeface="Open Sans"/>
              <a:cs typeface="Open Sans"/>
              <a:sym typeface="Open Sans"/>
            </a:endParaRPr>
          </a:p>
        </p:txBody>
      </p:sp>
      <p:sp>
        <p:nvSpPr>
          <p:cNvPr id="312" name="Google Shape;312;p18"/>
          <p:cNvSpPr/>
          <p:nvPr/>
        </p:nvSpPr>
        <p:spPr>
          <a:xfrm>
            <a:off x="8278645" y="1099458"/>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_Slide18.mp3" id="313" name="Google Shape;313;p18"/>
          <p:cNvPicPr preferRelativeResize="0"/>
          <p:nvPr/>
        </p:nvPicPr>
        <p:blipFill rotWithShape="1">
          <a:blip r:embed="rId3">
            <a:alphaModFix/>
          </a:blip>
          <a:srcRect b="0" l="0" r="0" t="0"/>
          <a:stretch/>
        </p:blipFill>
        <p:spPr>
          <a:xfrm>
            <a:off x="8350010" y="118708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9"/>
          <p:cNvSpPr txBox="1"/>
          <p:nvPr/>
        </p:nvSpPr>
        <p:spPr>
          <a:xfrm>
            <a:off x="632340" y="2007650"/>
            <a:ext cx="111519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8DA9DB"/>
                </a:solidFill>
                <a:latin typeface="Open Sans"/>
                <a:ea typeface="Open Sans"/>
                <a:cs typeface="Open Sans"/>
                <a:sym typeface="Open Sans"/>
              </a:rPr>
              <a:t>Caveats to consider when applying the CLEWs methodology</a:t>
            </a:r>
            <a:endParaRPr/>
          </a:p>
        </p:txBody>
      </p:sp>
      <p:sp>
        <p:nvSpPr>
          <p:cNvPr id="320" name="Google Shape;320;p19"/>
          <p:cNvSpPr/>
          <p:nvPr/>
        </p:nvSpPr>
        <p:spPr>
          <a:xfrm>
            <a:off x="576192" y="2555498"/>
            <a:ext cx="10726030" cy="1923604"/>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CLEWs models are not crystal balls</a:t>
            </a:r>
            <a:endParaRPr b="0" i="0" sz="2000" u="none" cap="none" strike="noStrike">
              <a:solidFill>
                <a:schemeClr val="dk1"/>
              </a:solidFill>
              <a:latin typeface="Open Sans"/>
              <a:ea typeface="Open Sans"/>
              <a:cs typeface="Open Sans"/>
              <a:sym typeface="Open Sans"/>
            </a:endParaRPr>
          </a:p>
          <a:p>
            <a:pPr indent="-228600" lvl="0" marL="228600" marR="0" rtl="0" algn="l">
              <a:lnSpc>
                <a:spcPct val="90000"/>
              </a:lnSpc>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CLEWs models have idealized representation</a:t>
            </a:r>
            <a:r>
              <a:rPr lang="en-GB" sz="2000">
                <a:solidFill>
                  <a:schemeClr val="dk1"/>
                </a:solidFill>
                <a:latin typeface="Open Sans"/>
                <a:ea typeface="Open Sans"/>
                <a:cs typeface="Open Sans"/>
                <a:sym typeface="Open Sans"/>
              </a:rPr>
              <a:t> </a:t>
            </a:r>
            <a:endParaRPr b="0" i="0" sz="2000" u="none" cap="none" strike="noStrike">
              <a:solidFill>
                <a:schemeClr val="dk1"/>
              </a:solidFill>
              <a:latin typeface="Open Sans"/>
              <a:ea typeface="Open Sans"/>
              <a:cs typeface="Open Sans"/>
              <a:sym typeface="Open Sans"/>
            </a:endParaRPr>
          </a:p>
          <a:p>
            <a:pPr indent="-228600" lvl="0" marL="228600" marR="0" rtl="0" algn="l">
              <a:lnSpc>
                <a:spcPct val="90000"/>
              </a:lnSpc>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Some policies and measures cannot be represented directly in CLEWs model</a:t>
            </a:r>
            <a:endParaRPr b="0" i="0" sz="2000" u="none" cap="none" strike="noStrike">
              <a:solidFill>
                <a:schemeClr val="dk1"/>
              </a:solidFill>
              <a:latin typeface="Open Sans"/>
              <a:ea typeface="Open Sans"/>
              <a:cs typeface="Open Sans"/>
              <a:sym typeface="Open Sans"/>
            </a:endParaRPr>
          </a:p>
          <a:p>
            <a:pPr indent="-158750" lvl="0" marL="285750" marR="0" rtl="0" algn="l">
              <a:spcBef>
                <a:spcPts val="18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321" name="Google Shape;321;p19"/>
          <p:cNvSpPr txBox="1"/>
          <p:nvPr/>
        </p:nvSpPr>
        <p:spPr>
          <a:xfrm>
            <a:off x="11738529" y="6497676"/>
            <a:ext cx="453471"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GB" sz="1400">
                <a:solidFill>
                  <a:schemeClr val="lt1"/>
                </a:solidFill>
                <a:latin typeface="Open Sans"/>
                <a:ea typeface="Open Sans"/>
                <a:cs typeface="Open Sans"/>
                <a:sym typeface="Open Sans"/>
              </a:rPr>
              <a:t>‹#›</a:t>
            </a:fld>
            <a:endParaRPr b="1" sz="1400">
              <a:solidFill>
                <a:schemeClr val="lt1"/>
              </a:solidFill>
              <a:latin typeface="Open Sans"/>
              <a:ea typeface="Open Sans"/>
              <a:cs typeface="Open Sans"/>
              <a:sym typeface="Open Sans"/>
            </a:endParaRPr>
          </a:p>
        </p:txBody>
      </p:sp>
      <p:sp>
        <p:nvSpPr>
          <p:cNvPr id="322" name="Google Shape;322;p19"/>
          <p:cNvSpPr/>
          <p:nvPr/>
        </p:nvSpPr>
        <p:spPr>
          <a:xfrm>
            <a:off x="607427" y="1294480"/>
            <a:ext cx="10298340"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a:solidFill>
                  <a:schemeClr val="dk1"/>
                </a:solidFill>
                <a:latin typeface="Open Sans"/>
                <a:ea typeface="Open Sans"/>
                <a:cs typeface="Open Sans"/>
                <a:sym typeface="Open Sans"/>
              </a:rPr>
              <a:t>1.3 What are CLEWs models?</a:t>
            </a:r>
            <a:endParaRPr b="0" i="0" sz="4290">
              <a:solidFill>
                <a:schemeClr val="dk1"/>
              </a:solidFill>
              <a:latin typeface="Open Sans"/>
              <a:ea typeface="Open Sans"/>
              <a:cs typeface="Open Sans"/>
              <a:sym typeface="Open Sans"/>
            </a:endParaRPr>
          </a:p>
        </p:txBody>
      </p:sp>
      <p:sp>
        <p:nvSpPr>
          <p:cNvPr id="323" name="Google Shape;323;p19"/>
          <p:cNvSpPr/>
          <p:nvPr/>
        </p:nvSpPr>
        <p:spPr>
          <a:xfrm>
            <a:off x="8278645" y="1099458"/>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_Slide19.mp3" id="324" name="Google Shape;324;p19"/>
          <p:cNvPicPr preferRelativeResize="0"/>
          <p:nvPr/>
        </p:nvPicPr>
        <p:blipFill rotWithShape="1">
          <a:blip r:embed="rId3">
            <a:alphaModFix/>
          </a:blip>
          <a:srcRect b="0" l="0" r="0" t="0"/>
          <a:stretch/>
        </p:blipFill>
        <p:spPr>
          <a:xfrm>
            <a:off x="8350010" y="11708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647838" y="705100"/>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Learning outcomes</a:t>
            </a:r>
            <a:endParaRPr/>
          </a:p>
        </p:txBody>
      </p:sp>
      <p:sp>
        <p:nvSpPr>
          <p:cNvPr id="95" name="Google Shape;95;p2"/>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GB">
                <a:latin typeface="Open Sans"/>
                <a:ea typeface="Open Sans"/>
                <a:cs typeface="Open Sans"/>
                <a:sym typeface="Open Sans"/>
              </a:rPr>
              <a:t>ILO1: Become familiar with the energy-food-water-climate nexus, its interlinkages, and its relationship to sustainable development</a:t>
            </a:r>
            <a:endParaRPr/>
          </a:p>
          <a:p>
            <a:pPr indent="-228600" lvl="0" marL="228600" rtl="0" algn="l">
              <a:lnSpc>
                <a:spcPct val="100000"/>
              </a:lnSpc>
              <a:spcBef>
                <a:spcPts val="1200"/>
              </a:spcBef>
              <a:spcAft>
                <a:spcPts val="0"/>
              </a:spcAft>
              <a:buClr>
                <a:schemeClr val="dk1"/>
              </a:buClr>
              <a:buSzPts val="2000"/>
              <a:buChar char="•"/>
            </a:pPr>
            <a:r>
              <a:rPr lang="en-GB">
                <a:latin typeface="Open Sans"/>
                <a:ea typeface="Open Sans"/>
                <a:cs typeface="Open Sans"/>
                <a:sym typeface="Open Sans"/>
              </a:rPr>
              <a:t>ILO2: Gain a conceptual understanding of the CLEWs framework and its main methods and applications</a:t>
            </a:r>
            <a:endParaRPr/>
          </a:p>
          <a:p>
            <a:pPr indent="-101600" lvl="0" marL="228600" rtl="0" algn="l">
              <a:lnSpc>
                <a:spcPct val="100000"/>
              </a:lnSpc>
              <a:spcBef>
                <a:spcPts val="1200"/>
              </a:spcBef>
              <a:spcAft>
                <a:spcPts val="0"/>
              </a:spcAft>
              <a:buClr>
                <a:schemeClr val="dk1"/>
              </a:buClr>
              <a:buSzPts val="2000"/>
              <a:buNone/>
            </a:pPr>
            <a:r>
              <a:t/>
            </a:r>
            <a:endParaRPr>
              <a:latin typeface="Open Sans"/>
              <a:ea typeface="Open Sans"/>
              <a:cs typeface="Open Sans"/>
              <a:sym typeface="Open Sans"/>
            </a:endParaRPr>
          </a:p>
        </p:txBody>
      </p:sp>
      <p:sp>
        <p:nvSpPr>
          <p:cNvPr id="96" name="Google Shape;96;p2"/>
          <p:cNvSpPr txBox="1"/>
          <p:nvPr>
            <p:ph idx="12" type="sldNum"/>
          </p:nvPr>
        </p:nvSpPr>
        <p:spPr>
          <a:xfrm>
            <a:off x="11743853" y="645757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97" name="Google Shape;97;p2"/>
          <p:cNvSpPr txBox="1"/>
          <p:nvPr>
            <p:ph idx="2" type="body"/>
          </p:nvPr>
        </p:nvSpPr>
        <p:spPr>
          <a:xfrm>
            <a:off x="649061" y="2056132"/>
            <a:ext cx="4839380" cy="43924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B3C6E7"/>
              </a:buClr>
              <a:buSzPts val="2000"/>
              <a:buNone/>
            </a:pPr>
            <a:r>
              <a:rPr b="0" lang="en-GB">
                <a:solidFill>
                  <a:srgbClr val="B3C6E7"/>
                </a:solidFill>
                <a:latin typeface="Open Sans"/>
                <a:ea typeface="Open Sans"/>
                <a:cs typeface="Open Sans"/>
                <a:sym typeface="Open Sans"/>
              </a:rPr>
              <a:t>By the end of this lecture, you will:</a:t>
            </a:r>
            <a:endParaRPr/>
          </a:p>
        </p:txBody>
      </p:sp>
      <p:sp>
        <p:nvSpPr>
          <p:cNvPr id="98" name="Google Shape;98;p2"/>
          <p:cNvSpPr/>
          <p:nvPr/>
        </p:nvSpPr>
        <p:spPr>
          <a:xfrm>
            <a:off x="6034215" y="141730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2.mp3" id="99" name="Google Shape;99;p2"/>
          <p:cNvPicPr preferRelativeResize="0"/>
          <p:nvPr/>
        </p:nvPicPr>
        <p:blipFill rotWithShape="1">
          <a:blip r:embed="rId3">
            <a:alphaModFix/>
          </a:blip>
          <a:srcRect b="0" l="0" r="0" t="0"/>
          <a:stretch/>
        </p:blipFill>
        <p:spPr>
          <a:xfrm>
            <a:off x="6096000" y="14886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1.3 References</a:t>
            </a:r>
            <a:endParaRPr/>
          </a:p>
        </p:txBody>
      </p:sp>
      <p:sp>
        <p:nvSpPr>
          <p:cNvPr id="330" name="Google Shape;330;p2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31" name="Google Shape;331;p20"/>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GB"/>
              <a:t>Howells, M. et al, Integrated analysis of climate change, land-use, energy and water strategies Nature Climate Change 3(7) (2013)</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1"/>
          <p:cNvSpPr txBox="1"/>
          <p:nvPr/>
        </p:nvSpPr>
        <p:spPr>
          <a:xfrm>
            <a:off x="8850829" y="4886779"/>
            <a:ext cx="295724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Alfstad T., Shivakum A. (UNDESA)., Niet T. (SFU)., Gardumi F., Sridharan V., Ramos E.P. (KTH)., 2021. Lecture 1: Introduction. Release Version 1.0.  [online presentation]. Climate Compatible Growth Programme, United Nations Development Program and United Nations Department of Economic and Social Affairs.</a:t>
            </a:r>
            <a:endParaRPr/>
          </a:p>
        </p:txBody>
      </p:sp>
      <p:sp>
        <p:nvSpPr>
          <p:cNvPr id="338" name="Google Shape;338;p21"/>
          <p:cNvSpPr txBox="1"/>
          <p:nvPr/>
        </p:nvSpPr>
        <p:spPr>
          <a:xfrm>
            <a:off x="9899301" y="5905083"/>
            <a:ext cx="20620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339" name="Google Shape;339;p21"/>
          <p:cNvGrpSpPr/>
          <p:nvPr/>
        </p:nvGrpSpPr>
        <p:grpSpPr>
          <a:xfrm>
            <a:off x="3339465" y="4126495"/>
            <a:ext cx="1877504" cy="558800"/>
            <a:chOff x="929196" y="5461000"/>
            <a:chExt cx="1877504" cy="558800"/>
          </a:xfrm>
        </p:grpSpPr>
        <p:sp>
          <p:nvSpPr>
            <p:cNvPr id="340" name="Google Shape;340;p21">
              <a:hlinkClick r:id="rId3"/>
            </p:cNvPr>
            <p:cNvSpPr/>
            <p:nvPr/>
          </p:nvSpPr>
          <p:spPr>
            <a:xfrm>
              <a:off x="929196" y="5461000"/>
              <a:ext cx="1877504" cy="558800"/>
            </a:xfrm>
            <a:prstGeom prst="roundRect">
              <a:avLst>
                <a:gd fmla="val 16667" name="adj"/>
              </a:avLst>
            </a:prstGeom>
            <a:solidFill>
              <a:srgbClr val="4E71BD"/>
            </a:solidFill>
            <a:ln cap="flat" cmpd="sng" w="12700">
              <a:solidFill>
                <a:srgbClr val="485E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342" name="Google Shape;342;p21">
              <a:hlinkClick r:id="rId4"/>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Graphical user interface, text" id="347" name="Google Shape;34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8" name="Google Shape;348;p2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10.10.2025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06" name="Google Shape;106;p3"/>
          <p:cNvSpPr/>
          <p:nvPr/>
        </p:nvSpPr>
        <p:spPr>
          <a:xfrm>
            <a:off x="666437" y="2075516"/>
            <a:ext cx="10580224" cy="43242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The 2030 Agenda for Sustainable Development represents a historical international commitment to responsible growth, shared prosperity, and reduced poverty (1). </a:t>
            </a:r>
            <a:endParaRPr b="0" i="0" sz="2000" u="none" cap="none" strike="noStrike">
              <a:solidFill>
                <a:srgbClr val="8DA9DB"/>
              </a:solidFill>
              <a:latin typeface="Open Sans"/>
              <a:ea typeface="Open Sans"/>
              <a:cs typeface="Open Sans"/>
              <a:sym typeface="Open Sans"/>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It aims to improve the conditions of life for people, protect the environment, and defend peace and inclusive societies. </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It sets out 17 Sustainable Development Goals</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This ambitious vision calls for strong governance and well-crafted public policies to effectively balance the economic, social, and environmental priorities of each country. </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Analytical tools can be an invaluable tool for policy makers to help shape and inform coherent policy design and formulation.</a:t>
            </a:r>
            <a:endParaRPr/>
          </a:p>
          <a:p>
            <a:pPr indent="0" lvl="0" marL="0" marR="0" rtl="0" algn="l">
              <a:spcBef>
                <a:spcPts val="1800"/>
              </a:spcBef>
              <a:spcAft>
                <a:spcPts val="0"/>
              </a:spcAft>
              <a:buNone/>
            </a:pPr>
            <a:r>
              <a:t/>
            </a:r>
            <a:endParaRPr b="0" i="0" sz="2000" u="none" cap="none" strike="noStrike">
              <a:solidFill>
                <a:srgbClr val="8DA9DB"/>
              </a:solidFill>
              <a:latin typeface="Open Sans"/>
              <a:ea typeface="Open Sans"/>
              <a:cs typeface="Open Sans"/>
              <a:sym typeface="Open Sans"/>
            </a:endParaRPr>
          </a:p>
        </p:txBody>
      </p:sp>
      <p:sp>
        <p:nvSpPr>
          <p:cNvPr id="107" name="Google Shape;107;p3"/>
          <p:cNvSpPr/>
          <p:nvPr/>
        </p:nvSpPr>
        <p:spPr>
          <a:xfrm>
            <a:off x="591385"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1.1 Course introduction</a:t>
            </a:r>
            <a:endParaRPr b="0" i="0" sz="4290" u="none" cap="none" strike="noStrike">
              <a:solidFill>
                <a:schemeClr val="dk1"/>
              </a:solidFill>
              <a:latin typeface="Open Sans"/>
              <a:ea typeface="Open Sans"/>
              <a:cs typeface="Open Sans"/>
              <a:sym typeface="Open Sans"/>
            </a:endParaRPr>
          </a:p>
        </p:txBody>
      </p:sp>
      <p:sp>
        <p:nvSpPr>
          <p:cNvPr id="108" name="Google Shape;108;p3"/>
          <p:cNvSpPr/>
          <p:nvPr/>
        </p:nvSpPr>
        <p:spPr>
          <a:xfrm>
            <a:off x="6886831" y="96010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3.mp3" id="109" name="Google Shape;109;p3"/>
          <p:cNvPicPr preferRelativeResize="0"/>
          <p:nvPr/>
        </p:nvPicPr>
        <p:blipFill rotWithShape="1">
          <a:blip r:embed="rId3">
            <a:alphaModFix/>
          </a:blip>
          <a:srcRect b="0" l="0" r="0" t="0"/>
          <a:stretch/>
        </p:blipFill>
        <p:spPr>
          <a:xfrm>
            <a:off x="6958196" y="10314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16" name="Google Shape;116;p4"/>
          <p:cNvSpPr/>
          <p:nvPr/>
        </p:nvSpPr>
        <p:spPr>
          <a:xfrm>
            <a:off x="674459" y="2091558"/>
            <a:ext cx="10580224" cy="44268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The climate-water-energy-food nexus is a crucial element of sustainable development. </a:t>
            </a:r>
            <a:endParaRPr b="0" i="0" sz="2000" u="none" cap="none" strike="noStrike">
              <a:solidFill>
                <a:srgbClr val="8DA9DB"/>
              </a:solidFill>
              <a:latin typeface="Open Sans"/>
              <a:ea typeface="Open Sans"/>
              <a:cs typeface="Open Sans"/>
              <a:sym typeface="Open Sans"/>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Providing food, energy, and water security to a growing world population, while mitigating and managing the impacts of climate change, are key challenges to achieving sustainable development. </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This is reflected in the Sustainable Development Goals:</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SDG 2: Zero Hunger</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SDG 6: Clean water and sanitation for all</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SDG 7: Affordable and clean energy</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SDG 13: Climate action</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These are not separate challenges, but highly interconnected goals that require an integrated and cohesive approach for effective strategies. </a:t>
            </a:r>
            <a:endParaRPr b="0" i="0" sz="2000" u="none" cap="none" strike="noStrike">
              <a:solidFill>
                <a:schemeClr val="dk1"/>
              </a:solidFill>
              <a:latin typeface="Open Sans"/>
              <a:ea typeface="Open Sans"/>
              <a:cs typeface="Open Sans"/>
              <a:sym typeface="Open Sans"/>
            </a:endParaRPr>
          </a:p>
          <a:p>
            <a:pPr indent="0" lvl="0" marL="0" marR="0" rtl="0" algn="l">
              <a:spcBef>
                <a:spcPts val="500"/>
              </a:spcBef>
              <a:spcAft>
                <a:spcPts val="0"/>
              </a:spcAft>
              <a:buNone/>
            </a:pPr>
            <a:r>
              <a:t/>
            </a:r>
            <a:endParaRPr b="0" i="0" sz="2000" u="none" cap="none" strike="noStrike">
              <a:solidFill>
                <a:srgbClr val="8DA9DB"/>
              </a:solidFill>
              <a:latin typeface="Open Sans"/>
              <a:ea typeface="Open Sans"/>
              <a:cs typeface="Open Sans"/>
              <a:sym typeface="Open Sans"/>
            </a:endParaRPr>
          </a:p>
        </p:txBody>
      </p:sp>
      <p:sp>
        <p:nvSpPr>
          <p:cNvPr id="117" name="Google Shape;117;p4"/>
          <p:cNvSpPr/>
          <p:nvPr/>
        </p:nvSpPr>
        <p:spPr>
          <a:xfrm>
            <a:off x="591385" y="1160414"/>
            <a:ext cx="9423105" cy="86869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1.1 Course introduction</a:t>
            </a:r>
            <a:endParaRPr b="0" i="0" sz="4290" u="none" cap="none" strike="noStrike">
              <a:solidFill>
                <a:schemeClr val="dk1"/>
              </a:solidFill>
              <a:latin typeface="Open Sans"/>
              <a:ea typeface="Open Sans"/>
              <a:cs typeface="Open Sans"/>
              <a:sym typeface="Open Sans"/>
            </a:endParaRPr>
          </a:p>
        </p:txBody>
      </p:sp>
      <p:sp>
        <p:nvSpPr>
          <p:cNvPr id="118" name="Google Shape;118;p4"/>
          <p:cNvSpPr/>
          <p:nvPr/>
        </p:nvSpPr>
        <p:spPr>
          <a:xfrm>
            <a:off x="6886831" y="96010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4.mp3" id="119" name="Google Shape;119;p4"/>
          <p:cNvPicPr preferRelativeResize="0"/>
          <p:nvPr/>
        </p:nvPicPr>
        <p:blipFill rotWithShape="1">
          <a:blip r:embed="rId3">
            <a:alphaModFix/>
          </a:blip>
          <a:srcRect b="0" l="0" r="0" t="0"/>
          <a:stretch/>
        </p:blipFill>
        <p:spPr>
          <a:xfrm>
            <a:off x="6958196" y="10314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26" name="Google Shape;126;p5"/>
          <p:cNvSpPr/>
          <p:nvPr/>
        </p:nvSpPr>
        <p:spPr>
          <a:xfrm>
            <a:off x="690501" y="2075516"/>
            <a:ext cx="10580224" cy="37087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The Climate, Land, Energy and Water systems (CLEWs) modelling system</a:t>
            </a:r>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Tool for integrated assessment of resource systems</a:t>
            </a:r>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Provides a means to simultaneously address matters pertaining to food, energy, and water security</a:t>
            </a:r>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Explores how the manner and extent to which we use these resources contribute to climate change</a:t>
            </a:r>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Helps explore the vulnerability of these systems to changes in climate</a:t>
            </a:r>
            <a:endParaRPr/>
          </a:p>
          <a:p>
            <a:pPr indent="0" lvl="0" marL="0" marR="0" rtl="0" algn="l">
              <a:spcBef>
                <a:spcPts val="1800"/>
              </a:spcBef>
              <a:spcAft>
                <a:spcPts val="0"/>
              </a:spcAft>
              <a:buNone/>
            </a:pPr>
            <a:r>
              <a:t/>
            </a:r>
            <a:endParaRPr b="0" i="0" sz="2000" u="none" cap="none" strike="noStrike">
              <a:solidFill>
                <a:srgbClr val="8DA9DB"/>
              </a:solidFill>
              <a:latin typeface="Open Sans"/>
              <a:ea typeface="Open Sans"/>
              <a:cs typeface="Open Sans"/>
              <a:sym typeface="Open Sans"/>
            </a:endParaRPr>
          </a:p>
        </p:txBody>
      </p:sp>
      <p:sp>
        <p:nvSpPr>
          <p:cNvPr id="127" name="Google Shape;127;p5"/>
          <p:cNvSpPr/>
          <p:nvPr/>
        </p:nvSpPr>
        <p:spPr>
          <a:xfrm>
            <a:off x="591385"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1.1 Course introduction</a:t>
            </a:r>
            <a:endParaRPr b="0" i="0" sz="4290" u="none" cap="none" strike="noStrike">
              <a:solidFill>
                <a:schemeClr val="dk1"/>
              </a:solidFill>
              <a:latin typeface="Open Sans"/>
              <a:ea typeface="Open Sans"/>
              <a:cs typeface="Open Sans"/>
              <a:sym typeface="Open Sans"/>
            </a:endParaRPr>
          </a:p>
        </p:txBody>
      </p:sp>
      <p:sp>
        <p:nvSpPr>
          <p:cNvPr id="128" name="Google Shape;128;p5"/>
          <p:cNvSpPr/>
          <p:nvPr/>
        </p:nvSpPr>
        <p:spPr>
          <a:xfrm>
            <a:off x="6886831" y="96010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5.mp3" id="129" name="Google Shape;129;p5"/>
          <p:cNvPicPr preferRelativeResize="0"/>
          <p:nvPr/>
        </p:nvPicPr>
        <p:blipFill rotWithShape="1">
          <a:blip r:embed="rId3">
            <a:alphaModFix/>
          </a:blip>
          <a:srcRect b="0" l="0" r="0" t="0"/>
          <a:stretch/>
        </p:blipFill>
        <p:spPr>
          <a:xfrm>
            <a:off x="6958196" y="10314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36" name="Google Shape;136;p6"/>
          <p:cNvSpPr/>
          <p:nvPr/>
        </p:nvSpPr>
        <p:spPr>
          <a:xfrm>
            <a:off x="658416" y="2091558"/>
            <a:ext cx="10580224" cy="37087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The aim of this course is to provide learners with:</a:t>
            </a:r>
            <a:endParaRPr b="0" i="0" sz="2000" u="none" cap="none" strike="noStrike">
              <a:solidFill>
                <a:srgbClr val="8DA9DB"/>
              </a:solidFill>
              <a:latin typeface="Open Sans"/>
              <a:ea typeface="Open Sans"/>
              <a:cs typeface="Open Sans"/>
              <a:sym typeface="Open Sans"/>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 conceptual understanding of the CLEWs framework and the energy-food-water-climate nexus approach</a:t>
            </a:r>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Familiarity with the OSeMOSYS tool and its most important parameters and variables</a:t>
            </a:r>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Knowledge of the data requirements of CLEWs/OSeMOSYS</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Practical experience in data preparation, model building, data entry, and scenario design for CLEWs models</a:t>
            </a:r>
            <a:endParaRPr/>
          </a:p>
          <a:p>
            <a:pPr indent="0" lvl="0" marL="0" marR="0" rtl="0" algn="l">
              <a:spcBef>
                <a:spcPts val="1800"/>
              </a:spcBef>
              <a:spcAft>
                <a:spcPts val="0"/>
              </a:spcAft>
              <a:buNone/>
            </a:pPr>
            <a:r>
              <a:t/>
            </a:r>
            <a:endParaRPr b="0" i="0" sz="2000" u="none" cap="none" strike="noStrike">
              <a:solidFill>
                <a:srgbClr val="8DA9DB"/>
              </a:solidFill>
              <a:latin typeface="Open Sans"/>
              <a:ea typeface="Open Sans"/>
              <a:cs typeface="Open Sans"/>
              <a:sym typeface="Open Sans"/>
            </a:endParaRPr>
          </a:p>
        </p:txBody>
      </p:sp>
      <p:sp>
        <p:nvSpPr>
          <p:cNvPr id="137" name="Google Shape;137;p6"/>
          <p:cNvSpPr/>
          <p:nvPr/>
        </p:nvSpPr>
        <p:spPr>
          <a:xfrm>
            <a:off x="591385"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1.1 Course introduction</a:t>
            </a:r>
            <a:endParaRPr b="0" i="0" sz="4290" u="none" cap="none" strike="noStrike">
              <a:solidFill>
                <a:schemeClr val="dk1"/>
              </a:solidFill>
              <a:latin typeface="Open Sans"/>
              <a:ea typeface="Open Sans"/>
              <a:cs typeface="Open Sans"/>
              <a:sym typeface="Open Sans"/>
            </a:endParaRPr>
          </a:p>
        </p:txBody>
      </p:sp>
      <p:sp>
        <p:nvSpPr>
          <p:cNvPr id="138" name="Google Shape;138;p6"/>
          <p:cNvSpPr/>
          <p:nvPr/>
        </p:nvSpPr>
        <p:spPr>
          <a:xfrm>
            <a:off x="6886831" y="120408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6.mp3" id="139" name="Google Shape;139;p6"/>
          <p:cNvPicPr preferRelativeResize="0"/>
          <p:nvPr/>
        </p:nvPicPr>
        <p:blipFill rotWithShape="1">
          <a:blip r:embed="rId3">
            <a:alphaModFix/>
          </a:blip>
          <a:srcRect b="0" l="0" r="0" t="0"/>
          <a:stretch/>
        </p:blipFill>
        <p:spPr>
          <a:xfrm>
            <a:off x="6958196" y="127875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46" name="Google Shape;146;p7"/>
          <p:cNvSpPr/>
          <p:nvPr/>
        </p:nvSpPr>
        <p:spPr>
          <a:xfrm>
            <a:off x="666437" y="2075516"/>
            <a:ext cx="9577593" cy="42601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Structure of this course. </a:t>
            </a:r>
            <a:endParaRPr b="0" i="0" sz="2000" u="none" cap="none" strike="noStrike">
              <a:solidFill>
                <a:srgbClr val="8DA9DB"/>
              </a:solidFill>
              <a:latin typeface="Open Sans"/>
              <a:ea typeface="Open Sans"/>
              <a:cs typeface="Open Sans"/>
              <a:sym typeface="Open Sans"/>
            </a:endParaRPr>
          </a:p>
          <a:p>
            <a:pPr indent="-342900" lvl="0" marL="342900" marR="0" rtl="0" algn="l">
              <a:spcBef>
                <a:spcPts val="15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Brief introduction to the rationale and aim of undertaking CLEWs analysis</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Lectures to introduce each of the key topics and areas</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Energy, Land, Water, Climate, Interlinkages</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Mirroring the lectures, a set of practical exercises will take leaners through the sequential steps of building a CLEWs model. </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Learn how the topics introduced can be represented in CLEWs models</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Introduction to parameters, variables, and data requirements</a:t>
            </a:r>
            <a:endParaRPr b="0" i="0" sz="2000" u="none" cap="none" strike="noStrike">
              <a:solidFill>
                <a:schemeClr val="dk1"/>
              </a:solidFill>
              <a:latin typeface="Open Sans"/>
              <a:ea typeface="Open Sans"/>
              <a:cs typeface="Open Sans"/>
              <a:sym typeface="Open Sans"/>
            </a:endParaRPr>
          </a:p>
          <a:p>
            <a:pPr indent="-342900" lvl="1" marL="800100" marR="0" rtl="0" algn="l">
              <a:spcBef>
                <a:spcPts val="10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Building scenarios</a:t>
            </a:r>
            <a:endParaRPr b="0" i="0" sz="2000" u="none" cap="none" strike="noStrike">
              <a:solidFill>
                <a:schemeClr val="dk1"/>
              </a:solidFill>
              <a:latin typeface="Open Sans"/>
              <a:ea typeface="Open Sans"/>
              <a:cs typeface="Open Sans"/>
              <a:sym typeface="Open Sans"/>
            </a:endParaRPr>
          </a:p>
          <a:p>
            <a:pPr indent="0" lvl="0" marL="0" marR="0" rtl="0" algn="l">
              <a:spcBef>
                <a:spcPts val="1000"/>
              </a:spcBef>
              <a:spcAft>
                <a:spcPts val="0"/>
              </a:spcAft>
              <a:buNone/>
            </a:pPr>
            <a:r>
              <a:t/>
            </a:r>
            <a:endParaRPr b="0" i="0" sz="2000" u="none" cap="none" strike="noStrike">
              <a:solidFill>
                <a:srgbClr val="8DA9DB"/>
              </a:solidFill>
              <a:latin typeface="Open Sans"/>
              <a:ea typeface="Open Sans"/>
              <a:cs typeface="Open Sans"/>
              <a:sym typeface="Open Sans"/>
            </a:endParaRPr>
          </a:p>
        </p:txBody>
      </p:sp>
      <p:sp>
        <p:nvSpPr>
          <p:cNvPr id="147" name="Google Shape;147;p7"/>
          <p:cNvSpPr/>
          <p:nvPr/>
        </p:nvSpPr>
        <p:spPr>
          <a:xfrm>
            <a:off x="591385"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1.1 Course introduction</a:t>
            </a:r>
            <a:endParaRPr b="0" i="0" sz="4290" u="none" cap="none" strike="noStrike">
              <a:solidFill>
                <a:schemeClr val="dk1"/>
              </a:solidFill>
              <a:latin typeface="Open Sans"/>
              <a:ea typeface="Open Sans"/>
              <a:cs typeface="Open Sans"/>
              <a:sym typeface="Open Sans"/>
            </a:endParaRPr>
          </a:p>
        </p:txBody>
      </p:sp>
      <p:sp>
        <p:nvSpPr>
          <p:cNvPr id="148" name="Google Shape;148;p7"/>
          <p:cNvSpPr/>
          <p:nvPr/>
        </p:nvSpPr>
        <p:spPr>
          <a:xfrm>
            <a:off x="6886831" y="120408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7.mp3" id="149" name="Google Shape;149;p7"/>
          <p:cNvPicPr preferRelativeResize="0"/>
          <p:nvPr/>
        </p:nvPicPr>
        <p:blipFill rotWithShape="1">
          <a:blip r:embed="rId3">
            <a:alphaModFix/>
          </a:blip>
          <a:srcRect b="0" l="0" r="0" t="0"/>
          <a:stretch/>
        </p:blipFill>
        <p:spPr>
          <a:xfrm>
            <a:off x="6958196" y="127544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1.1 References</a:t>
            </a:r>
            <a:endParaRPr/>
          </a:p>
        </p:txBody>
      </p:sp>
      <p:sp>
        <p:nvSpPr>
          <p:cNvPr id="155" name="Google Shape;155;p8"/>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56" name="Google Shape;156;p8"/>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GB"/>
              <a:t>United Nations, Transforming our world: The 2030 agenda for sustainable development (2015), </a:t>
            </a:r>
            <a:r>
              <a:rPr lang="en-GB" u="sng">
                <a:solidFill>
                  <a:schemeClr val="hlink"/>
                </a:solidFill>
                <a:hlinkClick r:id="rId3"/>
              </a:rPr>
              <a:t>https://sustainabledevelopment.un.org/post2015/transformingourworld/publication</a:t>
            </a:r>
            <a:endParaRPr/>
          </a:p>
          <a:p>
            <a:pPr indent="-342900" lvl="0" marL="342900" rtl="0" algn="l">
              <a:lnSpc>
                <a:spcPct val="100000"/>
              </a:lnSpc>
              <a:spcBef>
                <a:spcPts val="1000"/>
              </a:spcBef>
              <a:spcAft>
                <a:spcPts val="0"/>
              </a:spcAft>
              <a:buClr>
                <a:schemeClr val="dk1"/>
              </a:buClr>
              <a:buSzPts val="1600"/>
              <a:buFont typeface="Calibri"/>
              <a:buAutoNum type="arabicPeriod"/>
            </a:pPr>
            <a:r>
              <a:rPr lang="en-GB"/>
              <a:t>United Nations, UN Sustainable Development Knowledge Platform – The SDGs, </a:t>
            </a:r>
            <a:r>
              <a:rPr lang="en-GB" u="sng">
                <a:solidFill>
                  <a:schemeClr val="hlink"/>
                </a:solidFill>
                <a:hlinkClick r:id="rId4"/>
              </a:rPr>
              <a:t>https://sdgs.un.org/goals</a:t>
            </a:r>
            <a:r>
              <a:rPr lang="en-GB"/>
              <a:t> </a:t>
            </a:r>
            <a:endParaRPr/>
          </a:p>
          <a:p>
            <a:pPr indent="-241300" lvl="0" marL="342900" rtl="0" algn="l">
              <a:lnSpc>
                <a:spcPct val="100000"/>
              </a:lnSpc>
              <a:spcBef>
                <a:spcPts val="1000"/>
              </a:spcBef>
              <a:spcAft>
                <a:spcPts val="0"/>
              </a:spcAft>
              <a:buClr>
                <a:schemeClr val="dk1"/>
              </a:buClr>
              <a:buSzPts val="1600"/>
              <a:buFont typeface="Calibri"/>
              <a:buNone/>
            </a:pPr>
            <a:r>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63" name="Google Shape;163;p9"/>
          <p:cNvSpPr/>
          <p:nvPr/>
        </p:nvSpPr>
        <p:spPr>
          <a:xfrm>
            <a:off x="658417" y="2035411"/>
            <a:ext cx="9006444"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8DA9DB"/>
                </a:solidFill>
                <a:latin typeface="Open Sans"/>
                <a:ea typeface="Open Sans"/>
                <a:cs typeface="Open Sans"/>
                <a:sym typeface="Open Sans"/>
              </a:rPr>
              <a:t>Climate, land, energy, and water are essential to sustainable development.</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25% of the adult population globally suffers from moderate or severe </a:t>
            </a:r>
            <a:r>
              <a:rPr b="1" i="0" lang="en-GB" sz="2000" u="none" cap="none" strike="noStrike">
                <a:solidFill>
                  <a:schemeClr val="dk1"/>
                </a:solidFill>
                <a:latin typeface="Open Sans"/>
                <a:ea typeface="Open Sans"/>
                <a:cs typeface="Open Sans"/>
                <a:sym typeface="Open Sans"/>
              </a:rPr>
              <a:t>food insecurity </a:t>
            </a:r>
            <a:r>
              <a:rPr b="0" i="0" lang="en-GB" sz="2000" u="none" cap="none" strike="noStrike">
                <a:solidFill>
                  <a:schemeClr val="dk1"/>
                </a:solidFill>
                <a:latin typeface="Open Sans"/>
                <a:ea typeface="Open Sans"/>
                <a:cs typeface="Open Sans"/>
                <a:sym typeface="Open Sans"/>
              </a:rPr>
              <a:t>(1,2)</a:t>
            </a:r>
            <a:endParaRPr b="1" i="0" sz="2000" u="none" cap="none" strike="noStrike">
              <a:solidFill>
                <a:schemeClr val="dk1"/>
              </a:solidFill>
              <a:latin typeface="Open Sans"/>
              <a:ea typeface="Open Sans"/>
              <a:cs typeface="Open Sans"/>
              <a:sym typeface="Open Sans"/>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25% of the world population live under conditions of </a:t>
            </a:r>
            <a:r>
              <a:rPr b="1" i="0" lang="en-GB" sz="2000" u="none" cap="none" strike="noStrike">
                <a:solidFill>
                  <a:schemeClr val="dk1"/>
                </a:solidFill>
                <a:latin typeface="Open Sans"/>
                <a:ea typeface="Open Sans"/>
                <a:cs typeface="Open Sans"/>
                <a:sym typeface="Open Sans"/>
              </a:rPr>
              <a:t>high-water stress </a:t>
            </a:r>
            <a:r>
              <a:rPr b="0" i="0" lang="en-GB" sz="2000" u="none" cap="none" strike="noStrike">
                <a:solidFill>
                  <a:schemeClr val="dk1"/>
                </a:solidFill>
                <a:latin typeface="Open Sans"/>
                <a:ea typeface="Open Sans"/>
                <a:cs typeface="Open Sans"/>
                <a:sym typeface="Open Sans"/>
              </a:rPr>
              <a:t>(1,2)</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35% of the world population have </a:t>
            </a:r>
            <a:r>
              <a:rPr b="1" i="0" lang="en-GB" sz="2000" u="none" cap="none" strike="noStrike">
                <a:solidFill>
                  <a:schemeClr val="dk1"/>
                </a:solidFill>
                <a:latin typeface="Open Sans"/>
                <a:ea typeface="Open Sans"/>
                <a:cs typeface="Open Sans"/>
                <a:sym typeface="Open Sans"/>
              </a:rPr>
              <a:t>no access to safe and clean energy</a:t>
            </a:r>
            <a:r>
              <a:rPr b="0" i="0" lang="en-GB" sz="2000" u="none" cap="none" strike="noStrike">
                <a:solidFill>
                  <a:schemeClr val="dk1"/>
                </a:solidFill>
                <a:latin typeface="Open Sans"/>
                <a:ea typeface="Open Sans"/>
                <a:cs typeface="Open Sans"/>
                <a:sym typeface="Open Sans"/>
              </a:rPr>
              <a:t> for cooking (1,2)</a:t>
            </a:r>
            <a:endParaRPr/>
          </a:p>
          <a:p>
            <a:pPr indent="-285750" lvl="0" marL="285750" marR="0" rtl="0" algn="l">
              <a:spcBef>
                <a:spcPts val="18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The world is </a:t>
            </a:r>
            <a:r>
              <a:rPr b="1" i="0" lang="en-GB" sz="2000" u="none" cap="none" strike="noStrike">
                <a:solidFill>
                  <a:schemeClr val="dk1"/>
                </a:solidFill>
                <a:latin typeface="Open Sans"/>
                <a:ea typeface="Open Sans"/>
                <a:cs typeface="Open Sans"/>
                <a:sym typeface="Open Sans"/>
              </a:rPr>
              <a:t>not on track to meet the climate goals </a:t>
            </a:r>
            <a:r>
              <a:rPr b="0" i="0" lang="en-GB" sz="2000" u="none" cap="none" strike="noStrike">
                <a:solidFill>
                  <a:schemeClr val="dk1"/>
                </a:solidFill>
                <a:latin typeface="Open Sans"/>
                <a:ea typeface="Open Sans"/>
                <a:cs typeface="Open Sans"/>
                <a:sym typeface="Open Sans"/>
              </a:rPr>
              <a:t>agreed to in Paris in 2015 (3)</a:t>
            </a:r>
            <a:endParaRPr/>
          </a:p>
        </p:txBody>
      </p:sp>
      <p:sp>
        <p:nvSpPr>
          <p:cNvPr id="164" name="Google Shape;164;p9"/>
          <p:cNvSpPr/>
          <p:nvPr/>
        </p:nvSpPr>
        <p:spPr>
          <a:xfrm>
            <a:off x="583364" y="1334585"/>
            <a:ext cx="9423105" cy="6945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90"/>
              <a:buFont typeface="Open Sans"/>
              <a:buNone/>
            </a:pPr>
            <a:r>
              <a:rPr b="0" i="0" lang="en-GB" sz="4290" u="none" cap="none" strike="noStrike">
                <a:solidFill>
                  <a:schemeClr val="dk1"/>
                </a:solidFill>
                <a:latin typeface="Open Sans"/>
                <a:ea typeface="Open Sans"/>
                <a:cs typeface="Open Sans"/>
                <a:sym typeface="Open Sans"/>
              </a:rPr>
              <a:t>1.2 Why CLEWs?</a:t>
            </a:r>
            <a:endParaRPr b="0" i="0" sz="4290" u="none" cap="none" strike="noStrike">
              <a:solidFill>
                <a:schemeClr val="dk1"/>
              </a:solidFill>
              <a:latin typeface="Open Sans"/>
              <a:ea typeface="Open Sans"/>
              <a:cs typeface="Open Sans"/>
              <a:sym typeface="Open Sans"/>
            </a:endParaRPr>
          </a:p>
        </p:txBody>
      </p:sp>
      <p:sp>
        <p:nvSpPr>
          <p:cNvPr id="165" name="Google Shape;165;p9"/>
          <p:cNvSpPr/>
          <p:nvPr/>
        </p:nvSpPr>
        <p:spPr>
          <a:xfrm>
            <a:off x="4946820" y="95044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_Slide9.mp3" id="166" name="Google Shape;166;p9"/>
          <p:cNvPicPr preferRelativeResize="0"/>
          <p:nvPr/>
        </p:nvPicPr>
        <p:blipFill rotWithShape="1">
          <a:blip r:embed="rId3">
            <a:alphaModFix/>
          </a:blip>
          <a:srcRect b="0" l="0" r="0" t="0"/>
          <a:stretch/>
        </p:blipFill>
        <p:spPr>
          <a:xfrm>
            <a:off x="5018185" y="102180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2021-04-22T09:38:07Z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