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Montserrat" panose="00000500000000000000"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ExtraBold" panose="020B0906030804020204" pitchFamily="34" charset="0"/>
      <p:bold r:id="rId37"/>
      <p:italic r:id="rId38"/>
      <p:boldItalic r:id="rId39"/>
    </p:embeddedFont>
    <p:embeddedFont>
      <p:font typeface="Open Sans SemiBold" panose="020B0706030804020204" pitchFamily="34"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avINahAw18ZENbmyHb2e2g==" hashData="XcFVYxlNcqNmA7JQ2pDWWyIQZMiS573D+rrZ3GYl3dJwjpgA1waR+dPQZ5c9yCN3hbfx1afrSpzPBxpsq8YvTA=="/>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nY+iothJk81lu388mBB7llMRy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82A3B1-7C7A-427E-9E7F-BD750BB07CC6}">
  <a:tblStyle styleId="{2982A3B1-7C7A-427E-9E7F-BD750BB07CC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a:tcStyle>
        <a:tcBdr/>
        <a:fill>
          <a:solidFill>
            <a:srgbClr val="CACBD3"/>
          </a:solidFill>
        </a:fill>
      </a:tcStyle>
    </a:band1H>
    <a:band2H>
      <a:tcTxStyle/>
      <a:tcStyle>
        <a:tcBdr/>
      </a:tcStyle>
    </a:band2H>
    <a:band1V>
      <a:tcTxStyle/>
      <a:tcStyle>
        <a:tcBdr/>
        <a:fill>
          <a:solidFill>
            <a:srgbClr val="CACBD3"/>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3382"/>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Outro tipo de política climática indireta são os padrões de combustível de baixo carbono. Eles abordam a intensidade de carbono dos combustíveis. A intensidade de carbono é definida como a quantidade de dióxido de carbono emitida por unidade de energia fornecida por um determinado combustível. Como pode ser visto na figura, a intensidade de carbono pode variar significativamente entre os combustíveis e entre os países. Por exemplo, a figura mostra que o carvão, a barra preta na parte inferior, emite a maior quantidade de dióxido de carbono por unidade de energia entre todos os combustíveis comumente usados. Os padrões de combustível de baixo carbono são regras que impõem uma intensidade máxima de carbono para os combustíveis (geralmente e especialmente no setor de transporte). Exemplos de aplicação incluem, por exemplo, a Colúmbia Britânica e a Califórnia. Aplicam-se penalidades para a venda ou importação de combustíveis que não atendam aos padrões. Esses padrões geralmente direcionam a produção e a venda de combustíveis para os biocombustíveis. Uma possível consequência indireta desses padrões e da implantação de biocombustíveis é o impacto sobre o uso da terra e, por sua vez, sobre a segurança alimentar e o desmatamento.</a:t>
            </a:r>
            <a:endParaRPr/>
          </a:p>
        </p:txBody>
      </p:sp>
      <p:sp>
        <p:nvSpPr>
          <p:cNvPr id="371" name="Google Shape;3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Os esquemas de substituição de combustível são outro tipo de política climática indireta. Eles incentivam a substituição de combustível (por exemplo, de carvão vegetal para cozinhar para eletricidade ou gás natural, ou de caldeiras a óleo para caldeiras a gás). Ao contrário dos esquemas de comércio de emissões, os esquemas de substituição de combustível podem afetar tanto a qualidade do ar local quanto as emissões de carbono mais amplas. Os incentivos para a substituição de combustível podem ser criados por meio de subsídios (em um combustível ou em uma tecnologia que o utiliza) ou por meio de impostos sobre combustíveis específicos (por exemplo, diesel para transporte ou carvão vegetal para cozinhar). Esses mecanismos podem ser particularmente eficazes para impulsionar a eletrificação de determinados serviços ou a descarbonização do transporte. No entanto, em alguns casos, eles podem correr o risco de aumentar as desigualdades, como no caso de impostos fixos sobre combustíveis que são essenciais para grupos de baixa renda e pobres em energia.</a:t>
            </a:r>
            <a:endParaRPr/>
          </a:p>
        </p:txBody>
      </p:sp>
      <p:sp>
        <p:nvSpPr>
          <p:cNvPr id="382" name="Google Shape;3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 </a:t>
            </a:r>
            <a:r>
              <a:rPr lang="en-US" dirty="0" err="1"/>
              <a:t>último</a:t>
            </a:r>
            <a:r>
              <a:rPr lang="en-US" dirty="0"/>
              <a:t> </a:t>
            </a:r>
            <a:r>
              <a:rPr lang="en-US" dirty="0" err="1"/>
              <a:t>tipo</a:t>
            </a:r>
            <a:r>
              <a:rPr lang="en-US" dirty="0"/>
              <a:t> de </a:t>
            </a:r>
            <a:r>
              <a:rPr lang="en-US" dirty="0" err="1"/>
              <a:t>política</a:t>
            </a:r>
            <a:r>
              <a:rPr lang="en-US" dirty="0"/>
              <a:t> </a:t>
            </a:r>
            <a:r>
              <a:rPr lang="en-US" dirty="0" err="1"/>
              <a:t>climática</a:t>
            </a:r>
            <a:r>
              <a:rPr lang="en-US" dirty="0"/>
              <a:t> </a:t>
            </a:r>
            <a:r>
              <a:rPr lang="en-US" dirty="0" err="1"/>
              <a:t>indireta</a:t>
            </a:r>
            <a:r>
              <a:rPr lang="en-US" dirty="0"/>
              <a:t> que </a:t>
            </a:r>
            <a:r>
              <a:rPr lang="en-US" dirty="0" err="1"/>
              <a:t>merece</a:t>
            </a:r>
            <a:r>
              <a:rPr lang="en-US" dirty="0"/>
              <a:t> ser </a:t>
            </a:r>
            <a:r>
              <a:rPr lang="en-US" dirty="0" err="1"/>
              <a:t>mencionado</a:t>
            </a:r>
            <a:r>
              <a:rPr lang="en-US" dirty="0"/>
              <a:t> </a:t>
            </a:r>
            <a:r>
              <a:rPr lang="en-US" dirty="0" err="1"/>
              <a:t>é</a:t>
            </a:r>
            <a:r>
              <a:rPr lang="en-US" dirty="0"/>
              <a:t> </a:t>
            </a:r>
            <a:r>
              <a:rPr lang="en-US" dirty="0" err="1"/>
              <a:t>qualquer</a:t>
            </a:r>
            <a:r>
              <a:rPr lang="en-US" dirty="0"/>
              <a:t> </a:t>
            </a:r>
            <a:r>
              <a:rPr lang="en-US" dirty="0" err="1"/>
              <a:t>política</a:t>
            </a:r>
            <a:r>
              <a:rPr lang="en-US" dirty="0"/>
              <a:t> que </a:t>
            </a:r>
            <a:r>
              <a:rPr lang="en-US" dirty="0" err="1"/>
              <a:t>regulamente</a:t>
            </a:r>
            <a:r>
              <a:rPr lang="en-US" dirty="0"/>
              <a:t> o </a:t>
            </a:r>
            <a:r>
              <a:rPr lang="en-US" dirty="0" err="1"/>
              <a:t>uso</a:t>
            </a:r>
            <a:r>
              <a:rPr lang="en-US" dirty="0"/>
              <a:t> da terra. Como visto </a:t>
            </a:r>
            <a:r>
              <a:rPr lang="en-US" dirty="0" err="1"/>
              <a:t>em</a:t>
            </a:r>
            <a:r>
              <a:rPr lang="en-US" dirty="0"/>
              <a:t> aulas </a:t>
            </a:r>
            <a:r>
              <a:rPr lang="en-US" dirty="0" err="1"/>
              <a:t>anteriores</a:t>
            </a:r>
            <a:r>
              <a:rPr lang="en-US" dirty="0"/>
              <a:t>, o solo </a:t>
            </a:r>
            <a:r>
              <a:rPr lang="en-US" dirty="0" err="1"/>
              <a:t>captura</a:t>
            </a:r>
            <a:r>
              <a:rPr lang="en-US" dirty="0"/>
              <a:t> </a:t>
            </a:r>
            <a:r>
              <a:rPr lang="en-US" dirty="0" err="1"/>
              <a:t>ou</a:t>
            </a:r>
            <a:r>
              <a:rPr lang="en-US" dirty="0"/>
              <a:t> libera gases de </a:t>
            </a:r>
            <a:r>
              <a:rPr lang="en-US" dirty="0" err="1"/>
              <a:t>efeito</a:t>
            </a:r>
            <a:r>
              <a:rPr lang="en-US" dirty="0"/>
              <a:t> estufa, </a:t>
            </a:r>
            <a:r>
              <a:rPr lang="en-US" dirty="0" err="1"/>
              <a:t>dependendo</a:t>
            </a:r>
            <a:r>
              <a:rPr lang="en-US" dirty="0"/>
              <a:t> do </a:t>
            </a:r>
            <a:r>
              <a:rPr lang="en-US" dirty="0" err="1"/>
              <a:t>tipo</a:t>
            </a:r>
            <a:r>
              <a:rPr lang="en-US" dirty="0"/>
              <a:t> de </a:t>
            </a:r>
            <a:r>
              <a:rPr lang="en-US" dirty="0" err="1"/>
              <a:t>cobertura</a:t>
            </a:r>
            <a:r>
              <a:rPr lang="en-US" dirty="0"/>
              <a:t>. Certos solos e </a:t>
            </a:r>
            <a:r>
              <a:rPr lang="en-US" dirty="0" err="1"/>
              <a:t>coberturas</a:t>
            </a:r>
            <a:r>
              <a:rPr lang="en-US" dirty="0"/>
              <a:t> de terra </a:t>
            </a:r>
            <a:r>
              <a:rPr lang="en-US" dirty="0" err="1"/>
              <a:t>podem</a:t>
            </a:r>
            <a:r>
              <a:rPr lang="en-US" dirty="0"/>
              <a:t> </a:t>
            </a:r>
            <a:r>
              <a:rPr lang="en-US" dirty="0" err="1"/>
              <a:t>funcionar</a:t>
            </a:r>
            <a:r>
              <a:rPr lang="en-US" dirty="0"/>
              <a:t> </a:t>
            </a:r>
            <a:r>
              <a:rPr lang="en-US" dirty="0" err="1"/>
              <a:t>como</a:t>
            </a:r>
            <a:r>
              <a:rPr lang="en-US" dirty="0"/>
              <a:t> </a:t>
            </a:r>
            <a:r>
              <a:rPr lang="en-US" dirty="0" err="1"/>
              <a:t>grandes</a:t>
            </a:r>
            <a:r>
              <a:rPr lang="en-US" dirty="0"/>
              <a:t> </a:t>
            </a:r>
            <a:r>
              <a:rPr lang="en-US" dirty="0" err="1"/>
              <a:t>sumidouros</a:t>
            </a:r>
            <a:r>
              <a:rPr lang="en-US" dirty="0"/>
              <a:t> de </a:t>
            </a:r>
            <a:r>
              <a:rPr lang="en-US" dirty="0" err="1"/>
              <a:t>carbono</a:t>
            </a:r>
            <a:r>
              <a:rPr lang="en-US" dirty="0"/>
              <a:t>. </a:t>
            </a:r>
            <a:r>
              <a:rPr lang="en-US" dirty="0" err="1"/>
              <a:t>Alterar</a:t>
            </a:r>
            <a:r>
              <a:rPr lang="en-US" dirty="0"/>
              <a:t> a </a:t>
            </a:r>
            <a:r>
              <a:rPr lang="en-US" dirty="0" err="1"/>
              <a:t>cobertura</a:t>
            </a:r>
            <a:r>
              <a:rPr lang="en-US" dirty="0"/>
              <a:t> da terra, </a:t>
            </a:r>
            <a:r>
              <a:rPr lang="en-US" dirty="0" err="1"/>
              <a:t>substituindo</a:t>
            </a:r>
            <a:r>
              <a:rPr lang="en-US" dirty="0"/>
              <a:t>, </a:t>
            </a:r>
            <a:r>
              <a:rPr lang="en-US" dirty="0" err="1"/>
              <a:t>por</a:t>
            </a:r>
            <a:r>
              <a:rPr lang="en-US" dirty="0"/>
              <a:t> </a:t>
            </a:r>
            <a:r>
              <a:rPr lang="en-US" dirty="0" err="1"/>
              <a:t>exemplo</a:t>
            </a:r>
            <a:r>
              <a:rPr lang="en-US" dirty="0"/>
              <a:t>, </a:t>
            </a:r>
            <a:r>
              <a:rPr lang="en-US" dirty="0" err="1"/>
              <a:t>terras</a:t>
            </a:r>
            <a:r>
              <a:rPr lang="en-US" dirty="0"/>
              <a:t> </a:t>
            </a:r>
            <a:r>
              <a:rPr lang="en-US" dirty="0" err="1"/>
              <a:t>florestais</a:t>
            </a:r>
            <a:r>
              <a:rPr lang="en-US" dirty="0"/>
              <a:t> </a:t>
            </a:r>
            <a:r>
              <a:rPr lang="en-US" dirty="0" err="1"/>
              <a:t>por</a:t>
            </a:r>
            <a:r>
              <a:rPr lang="en-US" dirty="0"/>
              <a:t> </a:t>
            </a:r>
            <a:r>
              <a:rPr lang="en-US" dirty="0" err="1"/>
              <a:t>edifícios</a:t>
            </a:r>
            <a:r>
              <a:rPr lang="en-US" dirty="0"/>
              <a:t> </a:t>
            </a:r>
            <a:r>
              <a:rPr lang="en-US" dirty="0" err="1"/>
              <a:t>ou</a:t>
            </a:r>
            <a:r>
              <a:rPr lang="en-US" dirty="0"/>
              <a:t> </a:t>
            </a:r>
            <a:r>
              <a:rPr lang="en-US" dirty="0" err="1"/>
              <a:t>plantações</a:t>
            </a:r>
            <a:r>
              <a:rPr lang="en-US" dirty="0"/>
              <a:t>, causa </a:t>
            </a:r>
            <a:r>
              <a:rPr lang="en-US" dirty="0" err="1"/>
              <a:t>uma</a:t>
            </a:r>
            <a:r>
              <a:rPr lang="en-US" dirty="0"/>
              <a:t> </a:t>
            </a:r>
            <a:r>
              <a:rPr lang="en-US" dirty="0" err="1"/>
              <a:t>liberação</a:t>
            </a:r>
            <a:r>
              <a:rPr lang="en-US" dirty="0"/>
              <a:t> </a:t>
            </a:r>
            <a:r>
              <a:rPr lang="en-US" dirty="0" err="1"/>
              <a:t>líquida</a:t>
            </a:r>
            <a:r>
              <a:rPr lang="en-US" dirty="0"/>
              <a:t> de </a:t>
            </a:r>
            <a:r>
              <a:rPr lang="en-US" dirty="0" err="1"/>
              <a:t>carbono</a:t>
            </a:r>
            <a:r>
              <a:rPr lang="en-US" dirty="0"/>
              <a:t>. </a:t>
            </a:r>
            <a:r>
              <a:rPr lang="en-US" dirty="0" err="1"/>
              <a:t>Portanto</a:t>
            </a:r>
            <a:r>
              <a:rPr lang="en-US" dirty="0"/>
              <a:t>, </a:t>
            </a:r>
            <a:r>
              <a:rPr lang="en-US" dirty="0" err="1"/>
              <a:t>vários</a:t>
            </a:r>
            <a:r>
              <a:rPr lang="en-US" dirty="0"/>
              <a:t> </a:t>
            </a:r>
            <a:r>
              <a:rPr lang="en-US" dirty="0" err="1"/>
              <a:t>governos</a:t>
            </a:r>
            <a:r>
              <a:rPr lang="en-US" dirty="0"/>
              <a:t> </a:t>
            </a:r>
            <a:r>
              <a:rPr lang="en-US" dirty="0" err="1"/>
              <a:t>estão</a:t>
            </a:r>
            <a:r>
              <a:rPr lang="en-US" dirty="0"/>
              <a:t> </a:t>
            </a:r>
            <a:r>
              <a:rPr lang="en-US" dirty="0" err="1"/>
              <a:t>emitindo</a:t>
            </a:r>
            <a:r>
              <a:rPr lang="en-US" dirty="0"/>
              <a:t> </a:t>
            </a:r>
            <a:r>
              <a:rPr lang="en-US" dirty="0" err="1"/>
              <a:t>políticas</a:t>
            </a:r>
            <a:r>
              <a:rPr lang="en-US" dirty="0"/>
              <a:t> que </a:t>
            </a:r>
            <a:r>
              <a:rPr lang="en-US" dirty="0" err="1"/>
              <a:t>limitam</a:t>
            </a:r>
            <a:r>
              <a:rPr lang="en-US" dirty="0"/>
              <a:t> o </a:t>
            </a:r>
            <a:r>
              <a:rPr lang="en-US" dirty="0" err="1"/>
              <a:t>desmatamento</a:t>
            </a:r>
            <a:r>
              <a:rPr lang="en-US" dirty="0"/>
              <a:t> </a:t>
            </a:r>
            <a:r>
              <a:rPr lang="en-US" dirty="0" err="1"/>
              <a:t>ou</a:t>
            </a:r>
            <a:r>
              <a:rPr lang="en-US" dirty="0"/>
              <a:t> o </a:t>
            </a:r>
            <a:r>
              <a:rPr lang="en-US" dirty="0" err="1"/>
              <a:t>uso</a:t>
            </a:r>
            <a:r>
              <a:rPr lang="en-US" dirty="0"/>
              <a:t> da terra para a </a:t>
            </a:r>
            <a:r>
              <a:rPr lang="en-US" dirty="0" err="1"/>
              <a:t>agricultura</a:t>
            </a:r>
            <a:r>
              <a:rPr lang="en-US" dirty="0"/>
              <a:t>, </a:t>
            </a:r>
            <a:r>
              <a:rPr lang="en-US" dirty="0" err="1"/>
              <a:t>ou</a:t>
            </a:r>
            <a:r>
              <a:rPr lang="en-US" dirty="0"/>
              <a:t> </a:t>
            </a:r>
            <a:r>
              <a:rPr lang="en-US" dirty="0" err="1"/>
              <a:t>emitindo</a:t>
            </a:r>
            <a:r>
              <a:rPr lang="en-US" dirty="0"/>
              <a:t> </a:t>
            </a:r>
            <a:r>
              <a:rPr lang="en-US" dirty="0" err="1"/>
              <a:t>políticas</a:t>
            </a:r>
            <a:r>
              <a:rPr lang="en-US" dirty="0"/>
              <a:t> que </a:t>
            </a:r>
            <a:r>
              <a:rPr lang="en-US" dirty="0" err="1"/>
              <a:t>apoiam</a:t>
            </a:r>
            <a:r>
              <a:rPr lang="en-US" dirty="0"/>
              <a:t> a </a:t>
            </a:r>
            <a:r>
              <a:rPr lang="en-US" dirty="0" err="1"/>
              <a:t>restauração</a:t>
            </a:r>
            <a:r>
              <a:rPr lang="en-US" dirty="0"/>
              <a:t> de </a:t>
            </a:r>
            <a:r>
              <a:rPr lang="en-US" dirty="0" err="1"/>
              <a:t>reservas</a:t>
            </a:r>
            <a:r>
              <a:rPr lang="en-US" dirty="0"/>
              <a:t> </a:t>
            </a:r>
            <a:r>
              <a:rPr lang="en-US" dirty="0" err="1"/>
              <a:t>naturais</a:t>
            </a:r>
            <a:r>
              <a:rPr lang="en-US" dirty="0"/>
              <a:t>. </a:t>
            </a:r>
            <a:r>
              <a:rPr lang="en-US" dirty="0" err="1"/>
              <a:t>Essas</a:t>
            </a:r>
            <a:r>
              <a:rPr lang="en-US" dirty="0"/>
              <a:t> </a:t>
            </a:r>
            <a:r>
              <a:rPr lang="en-US" dirty="0" err="1"/>
              <a:t>políticas</a:t>
            </a:r>
            <a:r>
              <a:rPr lang="en-US" dirty="0"/>
              <a:t> </a:t>
            </a:r>
            <a:r>
              <a:rPr lang="en-US" dirty="0" err="1"/>
              <a:t>podem</a:t>
            </a:r>
            <a:r>
              <a:rPr lang="en-US" dirty="0"/>
              <a:t> ser </a:t>
            </a:r>
            <a:r>
              <a:rPr lang="en-US" dirty="0" err="1"/>
              <a:t>necessárias</a:t>
            </a:r>
            <a:r>
              <a:rPr lang="en-US" dirty="0"/>
              <a:t>, mas </a:t>
            </a:r>
            <a:r>
              <a:rPr lang="en-US" dirty="0" err="1"/>
              <a:t>também</a:t>
            </a:r>
            <a:r>
              <a:rPr lang="en-US" dirty="0"/>
              <a:t> </a:t>
            </a:r>
            <a:r>
              <a:rPr lang="en-US" dirty="0" err="1"/>
              <a:t>podem</a:t>
            </a:r>
            <a:r>
              <a:rPr lang="en-US" dirty="0"/>
              <a:t> </a:t>
            </a:r>
            <a:r>
              <a:rPr lang="en-US" dirty="0" err="1"/>
              <a:t>entrar</a:t>
            </a:r>
            <a:r>
              <a:rPr lang="en-US" dirty="0"/>
              <a:t> </a:t>
            </a:r>
            <a:r>
              <a:rPr lang="en-US" dirty="0" err="1"/>
              <a:t>em</a:t>
            </a:r>
            <a:r>
              <a:rPr lang="en-US" dirty="0"/>
              <a:t> </a:t>
            </a:r>
            <a:r>
              <a:rPr lang="en-US" dirty="0" err="1"/>
              <a:t>conflito</a:t>
            </a:r>
            <a:r>
              <a:rPr lang="en-US" dirty="0"/>
              <a:t> com as </a:t>
            </a:r>
            <a:r>
              <a:rPr lang="en-US" dirty="0" err="1"/>
              <a:t>políticas</a:t>
            </a:r>
            <a:r>
              <a:rPr lang="en-US" dirty="0"/>
              <a:t> que </a:t>
            </a:r>
            <a:r>
              <a:rPr lang="en-US" dirty="0" err="1"/>
              <a:t>apoiam</a:t>
            </a:r>
            <a:r>
              <a:rPr lang="en-US" dirty="0"/>
              <a:t> o </a:t>
            </a:r>
            <a:r>
              <a:rPr lang="en-US" dirty="0" err="1"/>
              <a:t>desenvolvimento</a:t>
            </a:r>
            <a:r>
              <a:rPr lang="en-US" dirty="0"/>
              <a:t> de outros </a:t>
            </a:r>
            <a:r>
              <a:rPr lang="en-US" dirty="0" err="1"/>
              <a:t>setores</a:t>
            </a:r>
            <a:r>
              <a:rPr lang="en-US" dirty="0"/>
              <a:t> da </a:t>
            </a:r>
            <a:r>
              <a:rPr lang="en-US" dirty="0" err="1"/>
              <a:t>economia</a:t>
            </a:r>
            <a:r>
              <a:rPr lang="en-US" dirty="0"/>
              <a:t>. Por </a:t>
            </a:r>
            <a:r>
              <a:rPr lang="en-US" dirty="0" err="1"/>
              <a:t>exemplo</a:t>
            </a:r>
            <a:r>
              <a:rPr lang="en-US" dirty="0"/>
              <a:t>, </a:t>
            </a:r>
            <a:r>
              <a:rPr lang="en-US" dirty="0" err="1"/>
              <a:t>elas</a:t>
            </a:r>
            <a:r>
              <a:rPr lang="en-US" dirty="0"/>
              <a:t> </a:t>
            </a:r>
            <a:r>
              <a:rPr lang="en-US" dirty="0" err="1"/>
              <a:t>podem</a:t>
            </a:r>
            <a:r>
              <a:rPr lang="en-US" dirty="0"/>
              <a:t> </a:t>
            </a:r>
            <a:r>
              <a:rPr lang="en-US" dirty="0" err="1"/>
              <a:t>causar</a:t>
            </a:r>
            <a:r>
              <a:rPr lang="en-US" dirty="0"/>
              <a:t> </a:t>
            </a:r>
            <a:r>
              <a:rPr lang="en-US" dirty="0" err="1"/>
              <a:t>conflitos</a:t>
            </a:r>
            <a:r>
              <a:rPr lang="en-US" dirty="0"/>
              <a:t> no </a:t>
            </a:r>
            <a:r>
              <a:rPr lang="en-US" dirty="0" err="1"/>
              <a:t>uso</a:t>
            </a:r>
            <a:r>
              <a:rPr lang="en-US" dirty="0"/>
              <a:t> da terra </a:t>
            </a:r>
            <a:r>
              <a:rPr lang="en-US" dirty="0" err="1"/>
              <a:t>quando</a:t>
            </a:r>
            <a:r>
              <a:rPr lang="en-US" dirty="0"/>
              <a:t> </a:t>
            </a:r>
            <a:r>
              <a:rPr lang="en-US" dirty="0" err="1"/>
              <a:t>houver</a:t>
            </a:r>
            <a:r>
              <a:rPr lang="en-US" dirty="0"/>
              <a:t> </a:t>
            </a:r>
            <a:r>
              <a:rPr lang="en-US" dirty="0" err="1"/>
              <a:t>políticas</a:t>
            </a:r>
            <a:r>
              <a:rPr lang="en-US" dirty="0"/>
              <a:t> que </a:t>
            </a:r>
            <a:r>
              <a:rPr lang="en-US" dirty="0" err="1"/>
              <a:t>determinem</a:t>
            </a:r>
            <a:r>
              <a:rPr lang="en-US" dirty="0"/>
              <a:t> o </a:t>
            </a:r>
            <a:r>
              <a:rPr lang="en-US" dirty="0" err="1"/>
              <a:t>aumento</a:t>
            </a:r>
            <a:r>
              <a:rPr lang="en-US" dirty="0"/>
              <a:t> da </a:t>
            </a:r>
            <a:r>
              <a:rPr lang="en-US" dirty="0" err="1"/>
              <a:t>produção</a:t>
            </a:r>
            <a:r>
              <a:rPr lang="en-US" dirty="0"/>
              <a:t> de </a:t>
            </a:r>
            <a:r>
              <a:rPr lang="en-US" dirty="0" err="1"/>
              <a:t>biocombustíveis</a:t>
            </a:r>
            <a:r>
              <a:rPr lang="en-US" dirty="0"/>
              <a:t>. </a:t>
            </a:r>
            <a:r>
              <a:rPr lang="en-US" dirty="0" err="1"/>
              <a:t>Isso</a:t>
            </a:r>
            <a:r>
              <a:rPr lang="en-US" dirty="0"/>
              <a:t> </a:t>
            </a:r>
            <a:r>
              <a:rPr lang="en-US" dirty="0" err="1"/>
              <a:t>mostra</a:t>
            </a:r>
            <a:r>
              <a:rPr lang="en-US" dirty="0"/>
              <a:t> a </a:t>
            </a:r>
            <a:r>
              <a:rPr lang="en-US" dirty="0" err="1"/>
              <a:t>importância</a:t>
            </a:r>
            <a:r>
              <a:rPr lang="en-US" dirty="0"/>
              <a:t> de </a:t>
            </a:r>
            <a:r>
              <a:rPr lang="en-US" dirty="0" err="1"/>
              <a:t>uma</a:t>
            </a:r>
            <a:r>
              <a:rPr lang="en-US" dirty="0"/>
              <a:t> </a:t>
            </a:r>
            <a:r>
              <a:rPr lang="en-US" dirty="0" err="1"/>
              <a:t>perspectiva</a:t>
            </a:r>
            <a:r>
              <a:rPr lang="en-US" dirty="0"/>
              <a:t> de </a:t>
            </a:r>
            <a:r>
              <a:rPr lang="en-US" dirty="0" err="1"/>
              <a:t>planejamento</a:t>
            </a:r>
            <a:r>
              <a:rPr lang="en-US" dirty="0"/>
              <a:t> </a:t>
            </a:r>
            <a:r>
              <a:rPr lang="en-US" dirty="0" err="1"/>
              <a:t>integrado</a:t>
            </a:r>
            <a:r>
              <a:rPr lang="en-US" dirty="0"/>
              <a:t>, </a:t>
            </a:r>
            <a:r>
              <a:rPr lang="en-US" dirty="0" err="1"/>
              <a:t>principalmente</a:t>
            </a:r>
            <a:r>
              <a:rPr lang="en-US" dirty="0"/>
              <a:t> </a:t>
            </a:r>
            <a:r>
              <a:rPr lang="en-US" dirty="0" err="1"/>
              <a:t>nas</a:t>
            </a:r>
            <a:r>
              <a:rPr lang="en-US" dirty="0"/>
              <a:t> </a:t>
            </a:r>
            <a:r>
              <a:rPr lang="en-US" dirty="0" err="1"/>
              <a:t>políticas</a:t>
            </a:r>
            <a:r>
              <a:rPr lang="en-US" dirty="0"/>
              <a:t> </a:t>
            </a:r>
            <a:r>
              <a:rPr lang="en-US" dirty="0" err="1"/>
              <a:t>climáticas</a:t>
            </a:r>
            <a:r>
              <a:rPr lang="en-US" dirty="0"/>
              <a:t>.</a:t>
            </a:r>
            <a:endParaRPr dirty="0"/>
          </a:p>
        </p:txBody>
      </p:sp>
      <p:sp>
        <p:nvSpPr>
          <p:cNvPr id="391" name="Google Shape;3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a:t>
            </a:r>
            <a:r>
              <a:rPr lang="en-US" dirty="0" err="1"/>
              <a:t>próximas</a:t>
            </a:r>
            <a:r>
              <a:rPr lang="en-US" dirty="0"/>
              <a:t> duas mini-aulas </a:t>
            </a:r>
            <a:r>
              <a:rPr lang="en-US" dirty="0" err="1"/>
              <a:t>discutem</a:t>
            </a:r>
            <a:r>
              <a:rPr lang="en-US" dirty="0"/>
              <a:t> </a:t>
            </a:r>
            <a:r>
              <a:rPr lang="en-US" dirty="0" err="1"/>
              <a:t>exemplos</a:t>
            </a:r>
            <a:r>
              <a:rPr lang="en-US" dirty="0"/>
              <a:t> de </a:t>
            </a:r>
            <a:r>
              <a:rPr lang="en-US" dirty="0" err="1"/>
              <a:t>políticas</a:t>
            </a:r>
            <a:r>
              <a:rPr lang="en-US" dirty="0"/>
              <a:t> </a:t>
            </a:r>
            <a:r>
              <a:rPr lang="en-US" dirty="0" err="1"/>
              <a:t>climáticas</a:t>
            </a:r>
            <a:r>
              <a:rPr lang="en-US" dirty="0"/>
              <a:t> </a:t>
            </a:r>
            <a:r>
              <a:rPr lang="en-US" dirty="0" err="1"/>
              <a:t>em</a:t>
            </a:r>
            <a:r>
              <a:rPr lang="en-US" dirty="0"/>
              <a:t> </a:t>
            </a:r>
            <a:r>
              <a:rPr lang="en-US" dirty="0" err="1"/>
              <a:t>regiões</a:t>
            </a:r>
            <a:r>
              <a:rPr lang="en-US" dirty="0"/>
              <a:t> </a:t>
            </a:r>
            <a:r>
              <a:rPr lang="en-US" dirty="0" err="1"/>
              <a:t>distantes</a:t>
            </a:r>
            <a:r>
              <a:rPr lang="en-US" dirty="0"/>
              <a:t> e </a:t>
            </a:r>
            <a:r>
              <a:rPr lang="en-US" dirty="0" err="1"/>
              <a:t>em</a:t>
            </a:r>
            <a:r>
              <a:rPr lang="en-US" dirty="0"/>
              <a:t> </a:t>
            </a:r>
            <a:r>
              <a:rPr lang="en-US" dirty="0" err="1"/>
              <a:t>diferentes</a:t>
            </a:r>
            <a:r>
              <a:rPr lang="en-US" dirty="0"/>
              <a:t> </a:t>
            </a:r>
            <a:r>
              <a:rPr lang="en-US" dirty="0" err="1"/>
              <a:t>estágios</a:t>
            </a:r>
            <a:r>
              <a:rPr lang="en-US" dirty="0"/>
              <a:t> de </a:t>
            </a:r>
            <a:r>
              <a:rPr lang="en-US" dirty="0" err="1"/>
              <a:t>desenvolvimento</a:t>
            </a:r>
            <a:r>
              <a:rPr lang="en-US" dirty="0"/>
              <a:t> </a:t>
            </a:r>
            <a:r>
              <a:rPr lang="en-US" dirty="0" err="1"/>
              <a:t>econômico</a:t>
            </a:r>
            <a:r>
              <a:rPr lang="en-US" dirty="0"/>
              <a:t>. As </a:t>
            </a:r>
            <a:r>
              <a:rPr lang="en-US" dirty="0" err="1"/>
              <a:t>políticas</a:t>
            </a:r>
            <a:r>
              <a:rPr lang="en-US" dirty="0"/>
              <a:t> </a:t>
            </a:r>
            <a:r>
              <a:rPr lang="en-US" dirty="0" err="1"/>
              <a:t>climáticas</a:t>
            </a:r>
            <a:r>
              <a:rPr lang="en-US" dirty="0"/>
              <a:t> </a:t>
            </a:r>
            <a:r>
              <a:rPr lang="en-US" dirty="0" err="1"/>
              <a:t>estão</a:t>
            </a:r>
            <a:r>
              <a:rPr lang="en-US" dirty="0"/>
              <a:t> </a:t>
            </a:r>
            <a:r>
              <a:rPr lang="en-US" dirty="0" err="1"/>
              <a:t>evoluindo</a:t>
            </a:r>
            <a:r>
              <a:rPr lang="en-US" dirty="0"/>
              <a:t> </a:t>
            </a:r>
            <a:r>
              <a:rPr lang="en-US" dirty="0" err="1"/>
              <a:t>rapidamente</a:t>
            </a:r>
            <a:r>
              <a:rPr lang="en-US" dirty="0"/>
              <a:t> e as </a:t>
            </a:r>
            <a:r>
              <a:rPr lang="en-US" dirty="0" err="1"/>
              <a:t>mostradas</a:t>
            </a:r>
            <a:r>
              <a:rPr lang="en-US" dirty="0"/>
              <a:t> </a:t>
            </a:r>
            <a:r>
              <a:rPr lang="en-US" dirty="0" err="1"/>
              <a:t>aqui</a:t>
            </a:r>
            <a:r>
              <a:rPr lang="en-US" dirty="0"/>
              <a:t> </a:t>
            </a:r>
            <a:r>
              <a:rPr lang="en-US" dirty="0" err="1"/>
              <a:t>podem</a:t>
            </a:r>
            <a:r>
              <a:rPr lang="en-US" dirty="0"/>
              <a:t> </a:t>
            </a:r>
            <a:r>
              <a:rPr lang="en-US" dirty="0" err="1"/>
              <a:t>ficar</a:t>
            </a:r>
            <a:r>
              <a:rPr lang="en-US" dirty="0"/>
              <a:t> </a:t>
            </a:r>
            <a:r>
              <a:rPr lang="en-US" dirty="0" err="1"/>
              <a:t>desatualizadas</a:t>
            </a:r>
            <a:r>
              <a:rPr lang="en-US" dirty="0"/>
              <a:t> </a:t>
            </a:r>
            <a:r>
              <a:rPr lang="en-US" dirty="0" err="1"/>
              <a:t>rapidamente</a:t>
            </a:r>
            <a:r>
              <a:rPr lang="en-US" dirty="0"/>
              <a:t>. </a:t>
            </a:r>
            <a:r>
              <a:rPr lang="en-US" dirty="0" err="1"/>
              <a:t>Portanto</a:t>
            </a:r>
            <a:r>
              <a:rPr lang="en-US" dirty="0"/>
              <a:t>, </a:t>
            </a:r>
            <a:r>
              <a:rPr lang="en-US" dirty="0" err="1"/>
              <a:t>os</a:t>
            </a:r>
            <a:r>
              <a:rPr lang="en-US" dirty="0"/>
              <a:t> </a:t>
            </a:r>
            <a:r>
              <a:rPr lang="en-US" dirty="0" err="1"/>
              <a:t>exemplos</a:t>
            </a:r>
            <a:r>
              <a:rPr lang="en-US" dirty="0"/>
              <a:t> </a:t>
            </a:r>
            <a:r>
              <a:rPr lang="en-US" dirty="0" err="1"/>
              <a:t>não</a:t>
            </a:r>
            <a:r>
              <a:rPr lang="en-US" dirty="0"/>
              <a:t> </a:t>
            </a:r>
            <a:r>
              <a:rPr lang="en-US" dirty="0" err="1"/>
              <a:t>devem</a:t>
            </a:r>
            <a:r>
              <a:rPr lang="en-US" dirty="0"/>
              <a:t> ser vistos, de forma </a:t>
            </a:r>
            <a:r>
              <a:rPr lang="en-US" dirty="0" err="1"/>
              <a:t>alguma</a:t>
            </a:r>
            <a:r>
              <a:rPr lang="en-US" dirty="0"/>
              <a:t>, </a:t>
            </a:r>
            <a:r>
              <a:rPr lang="en-US" dirty="0" err="1"/>
              <a:t>como</a:t>
            </a:r>
            <a:r>
              <a:rPr lang="en-US" dirty="0"/>
              <a:t> um </a:t>
            </a:r>
            <a:r>
              <a:rPr lang="en-US" dirty="0" err="1"/>
              <a:t>julgamento</a:t>
            </a:r>
            <a:r>
              <a:rPr lang="en-US" dirty="0"/>
              <a:t> </a:t>
            </a:r>
            <a:r>
              <a:rPr lang="en-US" dirty="0" err="1"/>
              <a:t>sobre</a:t>
            </a:r>
            <a:r>
              <a:rPr lang="en-US" dirty="0"/>
              <a:t> </a:t>
            </a:r>
            <a:r>
              <a:rPr lang="en-US" dirty="0" err="1"/>
              <a:t>os</a:t>
            </a:r>
            <a:r>
              <a:rPr lang="en-US" dirty="0"/>
              <a:t> </a:t>
            </a:r>
            <a:r>
              <a:rPr lang="en-US" dirty="0" err="1"/>
              <a:t>processos</a:t>
            </a:r>
            <a:r>
              <a:rPr lang="en-US" dirty="0"/>
              <a:t> de </a:t>
            </a:r>
            <a:r>
              <a:rPr lang="en-US" dirty="0" err="1"/>
              <a:t>política</a:t>
            </a:r>
            <a:r>
              <a:rPr lang="en-US" dirty="0"/>
              <a:t> </a:t>
            </a:r>
            <a:r>
              <a:rPr lang="en-US" dirty="0" err="1"/>
              <a:t>climática</a:t>
            </a:r>
            <a:r>
              <a:rPr lang="en-US" dirty="0"/>
              <a:t> </a:t>
            </a:r>
            <a:r>
              <a:rPr lang="en-US" dirty="0" err="1"/>
              <a:t>nessas</a:t>
            </a:r>
            <a:r>
              <a:rPr lang="en-US" dirty="0"/>
              <a:t> </a:t>
            </a:r>
            <a:r>
              <a:rPr lang="en-US" dirty="0" err="1"/>
              <a:t>regiões</a:t>
            </a:r>
            <a:r>
              <a:rPr lang="en-US" dirty="0"/>
              <a:t>. Eles </a:t>
            </a:r>
            <a:r>
              <a:rPr lang="en-US" dirty="0" err="1"/>
              <a:t>representam</a:t>
            </a:r>
            <a:r>
              <a:rPr lang="en-US" dirty="0"/>
              <a:t> </a:t>
            </a:r>
            <a:r>
              <a:rPr lang="en-US" dirty="0" err="1"/>
              <a:t>apenas</a:t>
            </a:r>
            <a:r>
              <a:rPr lang="en-US" dirty="0"/>
              <a:t> um </a:t>
            </a:r>
            <a:r>
              <a:rPr lang="en-US" dirty="0" err="1"/>
              <a:t>instantâneo</a:t>
            </a:r>
            <a:r>
              <a:rPr lang="en-US" dirty="0"/>
              <a:t> </a:t>
            </a:r>
            <a:r>
              <a:rPr lang="en-US" dirty="0" err="1"/>
              <a:t>em</a:t>
            </a:r>
            <a:r>
              <a:rPr lang="en-US" dirty="0"/>
              <a:t> um </a:t>
            </a:r>
            <a:r>
              <a:rPr lang="en-US" dirty="0" err="1"/>
              <a:t>momento</a:t>
            </a:r>
            <a:r>
              <a:rPr lang="en-US" dirty="0"/>
              <a:t> </a:t>
            </a:r>
            <a:r>
              <a:rPr lang="en-US" dirty="0" err="1"/>
              <a:t>histórico</a:t>
            </a:r>
            <a:r>
              <a:rPr lang="en-US" dirty="0"/>
              <a:t> </a:t>
            </a:r>
            <a:r>
              <a:rPr lang="en-US" dirty="0" err="1"/>
              <a:t>específico</a:t>
            </a:r>
            <a:r>
              <a:rPr lang="en-US" dirty="0"/>
              <a:t> e </a:t>
            </a:r>
            <a:r>
              <a:rPr lang="en-US" dirty="0" err="1"/>
              <a:t>servem</a:t>
            </a:r>
            <a:r>
              <a:rPr lang="en-US" dirty="0"/>
              <a:t> </a:t>
            </a:r>
            <a:r>
              <a:rPr lang="en-US" dirty="0" err="1"/>
              <a:t>apenas</a:t>
            </a:r>
            <a:r>
              <a:rPr lang="en-US" dirty="0"/>
              <a:t> para </a:t>
            </a:r>
            <a:r>
              <a:rPr lang="en-US" dirty="0" err="1"/>
              <a:t>mostrar</a:t>
            </a:r>
            <a:r>
              <a:rPr lang="en-US" dirty="0"/>
              <a:t> </a:t>
            </a:r>
            <a:r>
              <a:rPr lang="en-US" dirty="0" err="1"/>
              <a:t>aplicações</a:t>
            </a:r>
            <a:r>
              <a:rPr lang="en-US" dirty="0"/>
              <a:t> dos </a:t>
            </a:r>
            <a:r>
              <a:rPr lang="en-US" dirty="0" err="1"/>
              <a:t>conceitos</a:t>
            </a:r>
            <a:r>
              <a:rPr lang="en-US" dirty="0"/>
              <a:t> </a:t>
            </a:r>
            <a:r>
              <a:rPr lang="en-US" dirty="0" err="1"/>
              <a:t>descritos</a:t>
            </a:r>
            <a:r>
              <a:rPr lang="en-US" dirty="0"/>
              <a:t> </a:t>
            </a:r>
            <a:r>
              <a:rPr lang="en-US" dirty="0" err="1"/>
              <a:t>nas</a:t>
            </a:r>
            <a:r>
              <a:rPr lang="en-US" dirty="0"/>
              <a:t> mini-aulas </a:t>
            </a:r>
            <a:r>
              <a:rPr lang="en-US" dirty="0" err="1"/>
              <a:t>anteriores</a:t>
            </a:r>
            <a:r>
              <a:rPr lang="en-US" dirty="0"/>
              <a:t>. O </a:t>
            </a:r>
            <a:r>
              <a:rPr lang="en-US" dirty="0" err="1"/>
              <a:t>primeiro</a:t>
            </a:r>
            <a:r>
              <a:rPr lang="en-US" dirty="0"/>
              <a:t> </a:t>
            </a:r>
            <a:r>
              <a:rPr lang="en-US" dirty="0" err="1"/>
              <a:t>exemplo</a:t>
            </a:r>
            <a:r>
              <a:rPr lang="en-US" dirty="0"/>
              <a:t> </a:t>
            </a:r>
            <a:r>
              <a:rPr lang="en-US" dirty="0" err="1"/>
              <a:t>é</a:t>
            </a:r>
            <a:r>
              <a:rPr lang="en-US" dirty="0"/>
              <a:t> o da </a:t>
            </a:r>
            <a:r>
              <a:rPr lang="en-US" dirty="0" err="1"/>
              <a:t>Indonésia</a:t>
            </a:r>
            <a:r>
              <a:rPr lang="en-US" dirty="0"/>
              <a:t>. </a:t>
            </a:r>
            <a:r>
              <a:rPr lang="en-US" dirty="0" err="1"/>
              <a:t>Até</a:t>
            </a:r>
            <a:r>
              <a:rPr lang="en-US" dirty="0"/>
              <a:t> o </a:t>
            </a:r>
            <a:r>
              <a:rPr lang="en-US" dirty="0" err="1"/>
              <a:t>momento</a:t>
            </a:r>
            <a:r>
              <a:rPr lang="en-US" dirty="0"/>
              <a:t>, o </a:t>
            </a:r>
            <a:r>
              <a:rPr lang="en-US" dirty="0" err="1"/>
              <a:t>país</a:t>
            </a:r>
            <a:r>
              <a:rPr lang="en-US" dirty="0"/>
              <a:t> </a:t>
            </a:r>
            <a:r>
              <a:rPr lang="en-US" dirty="0" err="1"/>
              <a:t>tem</a:t>
            </a:r>
            <a:r>
              <a:rPr lang="en-US" dirty="0"/>
              <a:t> </a:t>
            </a:r>
            <a:r>
              <a:rPr lang="en-US" dirty="0" err="1"/>
              <a:t>políticas</a:t>
            </a:r>
            <a:r>
              <a:rPr lang="en-US" dirty="0"/>
              <a:t> </a:t>
            </a:r>
            <a:r>
              <a:rPr lang="en-US" dirty="0" err="1"/>
              <a:t>em</a:t>
            </a:r>
            <a:r>
              <a:rPr lang="en-US" dirty="0"/>
              <a:t> vigor que </a:t>
            </a:r>
            <a:r>
              <a:rPr lang="en-US" dirty="0" err="1"/>
              <a:t>podem</a:t>
            </a:r>
            <a:r>
              <a:rPr lang="en-US" dirty="0"/>
              <a:t> </a:t>
            </a:r>
            <a:r>
              <a:rPr lang="en-US" dirty="0" err="1"/>
              <a:t>impactar</a:t>
            </a:r>
            <a:r>
              <a:rPr lang="en-US" dirty="0"/>
              <a:t> </a:t>
            </a:r>
            <a:r>
              <a:rPr lang="en-US" dirty="0" err="1"/>
              <a:t>direta</a:t>
            </a:r>
            <a:r>
              <a:rPr lang="en-US" dirty="0"/>
              <a:t> </a:t>
            </a:r>
            <a:r>
              <a:rPr lang="en-US" dirty="0" err="1"/>
              <a:t>ou</a:t>
            </a:r>
            <a:r>
              <a:rPr lang="en-US" dirty="0"/>
              <a:t> </a:t>
            </a:r>
            <a:r>
              <a:rPr lang="en-US" dirty="0" err="1"/>
              <a:t>indiretamente</a:t>
            </a:r>
            <a:r>
              <a:rPr lang="en-US" dirty="0"/>
              <a:t> </a:t>
            </a:r>
            <a:r>
              <a:rPr lang="en-US" dirty="0" err="1"/>
              <a:t>sua</a:t>
            </a:r>
            <a:r>
              <a:rPr lang="en-US" dirty="0"/>
              <a:t> </a:t>
            </a:r>
            <a:r>
              <a:rPr lang="en-US" dirty="0" err="1"/>
              <a:t>contribuição</a:t>
            </a:r>
            <a:r>
              <a:rPr lang="en-US" dirty="0"/>
              <a:t> para a </a:t>
            </a:r>
            <a:r>
              <a:rPr lang="en-US" dirty="0" err="1"/>
              <a:t>mitigação</a:t>
            </a:r>
            <a:r>
              <a:rPr lang="en-US" dirty="0"/>
              <a:t> das </a:t>
            </a:r>
            <a:r>
              <a:rPr lang="en-US" dirty="0" err="1"/>
              <a:t>mudanças</a:t>
            </a:r>
            <a:r>
              <a:rPr lang="en-US" dirty="0"/>
              <a:t> </a:t>
            </a:r>
            <a:r>
              <a:rPr lang="en-US" dirty="0" err="1"/>
              <a:t>climáticas</a:t>
            </a:r>
            <a:r>
              <a:rPr lang="en-US" dirty="0"/>
              <a:t> e para o </a:t>
            </a:r>
            <a:r>
              <a:rPr lang="en-US" dirty="0" err="1"/>
              <a:t>desenvolvimento</a:t>
            </a:r>
            <a:r>
              <a:rPr lang="en-US" dirty="0"/>
              <a:t> </a:t>
            </a:r>
            <a:r>
              <a:rPr lang="en-US" dirty="0" err="1"/>
              <a:t>sustentável</a:t>
            </a:r>
            <a:r>
              <a:rPr lang="en-US" dirty="0"/>
              <a:t> </a:t>
            </a:r>
            <a:r>
              <a:rPr lang="en-US" dirty="0" err="1"/>
              <a:t>em</a:t>
            </a:r>
            <a:r>
              <a:rPr lang="en-US" dirty="0"/>
              <a:t> </a:t>
            </a:r>
            <a:r>
              <a:rPr lang="en-US" dirty="0" err="1"/>
              <a:t>várias</a:t>
            </a:r>
            <a:r>
              <a:rPr lang="en-US" dirty="0"/>
              <a:t> </a:t>
            </a:r>
            <a:r>
              <a:rPr lang="en-US" dirty="0" err="1"/>
              <a:t>escalas</a:t>
            </a:r>
            <a:r>
              <a:rPr lang="en-US" dirty="0"/>
              <a:t> de tempo. O </a:t>
            </a:r>
            <a:r>
              <a:rPr lang="en-US" dirty="0" err="1"/>
              <a:t>Regulamento</a:t>
            </a:r>
            <a:r>
              <a:rPr lang="en-US" dirty="0"/>
              <a:t> </a:t>
            </a:r>
            <a:r>
              <a:rPr lang="en-US" dirty="0" err="1"/>
              <a:t>Presidencial</a:t>
            </a:r>
            <a:r>
              <a:rPr lang="en-US" dirty="0"/>
              <a:t> 59, do </a:t>
            </a:r>
            <a:r>
              <a:rPr lang="en-US" dirty="0" err="1"/>
              <a:t>ano</a:t>
            </a:r>
            <a:r>
              <a:rPr lang="en-US" dirty="0"/>
              <a:t> de 2017, </a:t>
            </a:r>
            <a:r>
              <a:rPr lang="en-US" dirty="0" err="1"/>
              <a:t>regulamenta</a:t>
            </a:r>
            <a:r>
              <a:rPr lang="en-US" dirty="0"/>
              <a:t>, </a:t>
            </a:r>
            <a:r>
              <a:rPr lang="en-US" dirty="0" err="1"/>
              <a:t>em</a:t>
            </a:r>
            <a:r>
              <a:rPr lang="en-US" dirty="0"/>
              <a:t> </a:t>
            </a:r>
            <a:r>
              <a:rPr lang="en-US" dirty="0" err="1"/>
              <a:t>curto</a:t>
            </a:r>
            <a:r>
              <a:rPr lang="en-US" dirty="0"/>
              <a:t> </a:t>
            </a:r>
            <a:r>
              <a:rPr lang="en-US" dirty="0" err="1"/>
              <a:t>prazo</a:t>
            </a:r>
            <a:r>
              <a:rPr lang="en-US" dirty="0"/>
              <a:t>, a </a:t>
            </a:r>
            <a:r>
              <a:rPr lang="en-US" dirty="0" err="1"/>
              <a:t>implementação</a:t>
            </a:r>
            <a:r>
              <a:rPr lang="en-US" dirty="0"/>
              <a:t> da Agenda 2030 das </a:t>
            </a:r>
            <a:r>
              <a:rPr lang="en-US" dirty="0" err="1"/>
              <a:t>Nações</a:t>
            </a:r>
            <a:r>
              <a:rPr lang="en-US" dirty="0"/>
              <a:t> Unidas para o </a:t>
            </a:r>
            <a:r>
              <a:rPr lang="en-US" dirty="0" err="1"/>
              <a:t>Desenvolvimento</a:t>
            </a:r>
            <a:r>
              <a:rPr lang="en-US" dirty="0"/>
              <a:t> </a:t>
            </a:r>
            <a:r>
              <a:rPr lang="en-US" dirty="0" err="1"/>
              <a:t>Sustentável</a:t>
            </a:r>
            <a:r>
              <a:rPr lang="en-US" dirty="0"/>
              <a:t>. A Lei 16, de 2016, </a:t>
            </a:r>
            <a:r>
              <a:rPr lang="en-US" dirty="0" err="1"/>
              <a:t>ratifica</a:t>
            </a:r>
            <a:r>
              <a:rPr lang="en-US" dirty="0"/>
              <a:t> o </a:t>
            </a:r>
            <a:r>
              <a:rPr lang="en-US" dirty="0" err="1"/>
              <a:t>Acordo</a:t>
            </a:r>
            <a:r>
              <a:rPr lang="en-US" dirty="0"/>
              <a:t> de Paris para a CQNUMC e </a:t>
            </a:r>
            <a:r>
              <a:rPr lang="en-US" dirty="0" err="1"/>
              <a:t>orienta</a:t>
            </a:r>
            <a:r>
              <a:rPr lang="en-US" dirty="0"/>
              <a:t> o </a:t>
            </a:r>
            <a:r>
              <a:rPr lang="en-US" dirty="0" err="1"/>
              <a:t>país</a:t>
            </a:r>
            <a:r>
              <a:rPr lang="en-US" dirty="0"/>
              <a:t> no </a:t>
            </a:r>
            <a:r>
              <a:rPr lang="en-US" dirty="0" err="1"/>
              <a:t>médio</a:t>
            </a:r>
            <a:r>
              <a:rPr lang="en-US" dirty="0"/>
              <a:t> </a:t>
            </a:r>
            <a:r>
              <a:rPr lang="en-US" dirty="0" err="1"/>
              <a:t>prazo</a:t>
            </a:r>
            <a:r>
              <a:rPr lang="en-US" dirty="0"/>
              <a:t> para a </a:t>
            </a:r>
            <a:r>
              <a:rPr lang="en-US" dirty="0" err="1"/>
              <a:t>realização</a:t>
            </a:r>
            <a:r>
              <a:rPr lang="en-US" dirty="0"/>
              <a:t> de </a:t>
            </a:r>
            <a:r>
              <a:rPr lang="en-US" dirty="0" err="1"/>
              <a:t>suas</a:t>
            </a:r>
            <a:r>
              <a:rPr lang="en-US" dirty="0"/>
              <a:t> </a:t>
            </a:r>
            <a:r>
              <a:rPr lang="en-US" dirty="0" err="1"/>
              <a:t>Contribuições</a:t>
            </a:r>
            <a:r>
              <a:rPr lang="en-US" dirty="0"/>
              <a:t> </a:t>
            </a:r>
            <a:r>
              <a:rPr lang="en-US" dirty="0" err="1"/>
              <a:t>Nacionalmente</a:t>
            </a:r>
            <a:r>
              <a:rPr lang="en-US" dirty="0"/>
              <a:t> </a:t>
            </a:r>
            <a:r>
              <a:rPr lang="en-US" dirty="0" err="1"/>
              <a:t>Determinadas</a:t>
            </a:r>
            <a:r>
              <a:rPr lang="en-US" dirty="0"/>
              <a:t>. O Plano </a:t>
            </a:r>
            <a:r>
              <a:rPr lang="en-US" dirty="0" err="1"/>
              <a:t>Geral</a:t>
            </a:r>
            <a:r>
              <a:rPr lang="en-US" dirty="0"/>
              <a:t> de Energia Nacional (R.U.E.N.) </a:t>
            </a:r>
            <a:r>
              <a:rPr lang="en-US" dirty="0" err="1"/>
              <a:t>orienta</a:t>
            </a:r>
            <a:r>
              <a:rPr lang="en-US" dirty="0"/>
              <a:t> o </a:t>
            </a:r>
            <a:r>
              <a:rPr lang="en-US" dirty="0" err="1"/>
              <a:t>desenvolvimento</a:t>
            </a:r>
            <a:r>
              <a:rPr lang="en-US" dirty="0"/>
              <a:t> </a:t>
            </a:r>
            <a:r>
              <a:rPr lang="en-US" dirty="0" err="1"/>
              <a:t>sustentável</a:t>
            </a:r>
            <a:r>
              <a:rPr lang="en-US" dirty="0"/>
              <a:t> do </a:t>
            </a:r>
            <a:r>
              <a:rPr lang="en-US" dirty="0" err="1"/>
              <a:t>sistema</a:t>
            </a:r>
            <a:r>
              <a:rPr lang="en-US" dirty="0"/>
              <a:t> de </a:t>
            </a:r>
            <a:r>
              <a:rPr lang="en-US" dirty="0" err="1"/>
              <a:t>energia</a:t>
            </a:r>
            <a:r>
              <a:rPr lang="en-US" dirty="0"/>
              <a:t> </a:t>
            </a:r>
            <a:r>
              <a:rPr lang="en-US" dirty="0" err="1"/>
              <a:t>até</a:t>
            </a:r>
            <a:r>
              <a:rPr lang="en-US" dirty="0"/>
              <a:t> 2050.</a:t>
            </a:r>
            <a:endParaRPr dirty="0"/>
          </a:p>
        </p:txBody>
      </p:sp>
      <p:sp>
        <p:nvSpPr>
          <p:cNvPr id="402" name="Google Shape;4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Entre </a:t>
            </a:r>
            <a:r>
              <a:rPr lang="en-US" dirty="0" err="1"/>
              <a:t>os</a:t>
            </a:r>
            <a:r>
              <a:rPr lang="en-US" dirty="0"/>
              <a:t> </a:t>
            </a:r>
            <a:r>
              <a:rPr lang="en-US" dirty="0" err="1"/>
              <a:t>documentos</a:t>
            </a:r>
            <a:r>
              <a:rPr lang="en-US" dirty="0"/>
              <a:t> de </a:t>
            </a:r>
            <a:r>
              <a:rPr lang="en-US" dirty="0" err="1"/>
              <a:t>política</a:t>
            </a:r>
            <a:r>
              <a:rPr lang="en-US" dirty="0"/>
              <a:t> </a:t>
            </a:r>
            <a:r>
              <a:rPr lang="en-US" dirty="0" err="1"/>
              <a:t>citados</a:t>
            </a:r>
            <a:r>
              <a:rPr lang="en-US" dirty="0"/>
              <a:t> no slide anterior, a </a:t>
            </a:r>
            <a:r>
              <a:rPr lang="en-US" dirty="0" err="1"/>
              <a:t>Contribuição</a:t>
            </a:r>
            <a:r>
              <a:rPr lang="en-US" dirty="0"/>
              <a:t> </a:t>
            </a:r>
            <a:r>
              <a:rPr lang="en-US" dirty="0" err="1"/>
              <a:t>Nacionalmente</a:t>
            </a:r>
            <a:r>
              <a:rPr lang="en-US" dirty="0"/>
              <a:t> </a:t>
            </a:r>
            <a:r>
              <a:rPr lang="en-US" dirty="0" err="1"/>
              <a:t>Determinada</a:t>
            </a:r>
            <a:r>
              <a:rPr lang="en-US" dirty="0"/>
              <a:t> </a:t>
            </a:r>
            <a:r>
              <a:rPr lang="en-US" dirty="0" err="1"/>
              <a:t>Pretendida</a:t>
            </a:r>
            <a:r>
              <a:rPr lang="en-US" dirty="0"/>
              <a:t> da </a:t>
            </a:r>
            <a:r>
              <a:rPr lang="en-US" dirty="0" err="1"/>
              <a:t>Indonésia</a:t>
            </a:r>
            <a:r>
              <a:rPr lang="en-US" dirty="0"/>
              <a:t>, </a:t>
            </a:r>
            <a:r>
              <a:rPr lang="en-US" dirty="0" err="1"/>
              <a:t>apresentada</a:t>
            </a:r>
            <a:r>
              <a:rPr lang="en-US" dirty="0"/>
              <a:t> à UNFCCC </a:t>
            </a:r>
            <a:r>
              <a:rPr lang="en-US" dirty="0" err="1"/>
              <a:t>em</a:t>
            </a:r>
            <a:r>
              <a:rPr lang="en-US" dirty="0"/>
              <a:t> 2015, </a:t>
            </a:r>
            <a:r>
              <a:rPr lang="en-US" dirty="0" err="1"/>
              <a:t>inclui</a:t>
            </a:r>
            <a:r>
              <a:rPr lang="en-US" dirty="0"/>
              <a:t> </a:t>
            </a:r>
            <a:r>
              <a:rPr lang="en-US" dirty="0" err="1"/>
              <a:t>políticas</a:t>
            </a:r>
            <a:r>
              <a:rPr lang="en-US" dirty="0"/>
              <a:t> </a:t>
            </a:r>
            <a:r>
              <a:rPr lang="en-US" dirty="0" err="1"/>
              <a:t>climáticas</a:t>
            </a:r>
            <a:r>
              <a:rPr lang="en-US" dirty="0"/>
              <a:t> </a:t>
            </a:r>
            <a:r>
              <a:rPr lang="en-US" dirty="0" err="1"/>
              <a:t>diretas</a:t>
            </a:r>
            <a:r>
              <a:rPr lang="en-US" dirty="0"/>
              <a:t> </a:t>
            </a:r>
            <a:r>
              <a:rPr lang="en-US" dirty="0" err="1"/>
              <a:t>na</a:t>
            </a:r>
            <a:r>
              <a:rPr lang="en-US" dirty="0"/>
              <a:t> forma de </a:t>
            </a:r>
            <a:r>
              <a:rPr lang="en-US" dirty="0" err="1"/>
              <a:t>metas</a:t>
            </a:r>
            <a:r>
              <a:rPr lang="en-US" dirty="0"/>
              <a:t> de </a:t>
            </a:r>
            <a:r>
              <a:rPr lang="en-US" dirty="0" err="1"/>
              <a:t>redução</a:t>
            </a:r>
            <a:r>
              <a:rPr lang="en-US" dirty="0"/>
              <a:t> de </a:t>
            </a:r>
            <a:r>
              <a:rPr lang="en-US" dirty="0" err="1"/>
              <a:t>emissões</a:t>
            </a:r>
            <a:r>
              <a:rPr lang="en-US" dirty="0"/>
              <a:t>. Como </a:t>
            </a:r>
            <a:r>
              <a:rPr lang="en-US" dirty="0" err="1"/>
              <a:t>pode</a:t>
            </a:r>
            <a:r>
              <a:rPr lang="en-US" dirty="0"/>
              <a:t> ser visto </a:t>
            </a:r>
            <a:r>
              <a:rPr lang="en-US" dirty="0" err="1"/>
              <a:t>na</a:t>
            </a:r>
            <a:r>
              <a:rPr lang="en-US" dirty="0"/>
              <a:t> </a:t>
            </a:r>
            <a:r>
              <a:rPr lang="en-US" dirty="0" err="1"/>
              <a:t>tabela</a:t>
            </a:r>
            <a:r>
              <a:rPr lang="en-US" dirty="0"/>
              <a:t>, </a:t>
            </a:r>
            <a:r>
              <a:rPr lang="en-US" dirty="0" err="1"/>
              <a:t>relatando</a:t>
            </a:r>
            <a:r>
              <a:rPr lang="en-US" dirty="0"/>
              <a:t> dados do </a:t>
            </a:r>
            <a:r>
              <a:rPr lang="en-US" dirty="0" err="1"/>
              <a:t>Regulamento</a:t>
            </a:r>
            <a:r>
              <a:rPr lang="en-US" dirty="0"/>
              <a:t> </a:t>
            </a:r>
            <a:r>
              <a:rPr lang="en-US" dirty="0" err="1"/>
              <a:t>Presidencial</a:t>
            </a:r>
            <a:r>
              <a:rPr lang="en-US" dirty="0"/>
              <a:t> 61, </a:t>
            </a:r>
            <a:r>
              <a:rPr lang="en-US" dirty="0" err="1"/>
              <a:t>ano</a:t>
            </a:r>
            <a:r>
              <a:rPr lang="en-US" dirty="0"/>
              <a:t> de 2011, o </a:t>
            </a:r>
            <a:r>
              <a:rPr lang="en-US" dirty="0" err="1"/>
              <a:t>país</a:t>
            </a:r>
            <a:r>
              <a:rPr lang="en-US" dirty="0"/>
              <a:t> </a:t>
            </a:r>
            <a:r>
              <a:rPr lang="en-US" dirty="0" err="1"/>
              <a:t>decidiu</a:t>
            </a:r>
            <a:r>
              <a:rPr lang="en-US" dirty="0"/>
              <a:t> </a:t>
            </a:r>
            <a:r>
              <a:rPr lang="en-US" dirty="0" err="1"/>
              <a:t>anos</a:t>
            </a:r>
            <a:r>
              <a:rPr lang="en-US" dirty="0"/>
              <a:t> </a:t>
            </a:r>
            <a:r>
              <a:rPr lang="en-US" dirty="0" err="1"/>
              <a:t>atrás</a:t>
            </a:r>
            <a:r>
              <a:rPr lang="en-US" dirty="0"/>
              <a:t> </a:t>
            </a:r>
            <a:r>
              <a:rPr lang="en-US" dirty="0" err="1"/>
              <a:t>sobre</a:t>
            </a:r>
            <a:r>
              <a:rPr lang="en-US" dirty="0"/>
              <a:t> duas </a:t>
            </a:r>
            <a:r>
              <a:rPr lang="en-US" dirty="0" err="1"/>
              <a:t>metas</a:t>
            </a:r>
            <a:r>
              <a:rPr lang="en-US" dirty="0"/>
              <a:t> de </a:t>
            </a:r>
            <a:r>
              <a:rPr lang="en-US" dirty="0" err="1"/>
              <a:t>redução</a:t>
            </a:r>
            <a:r>
              <a:rPr lang="en-US" dirty="0"/>
              <a:t> de </a:t>
            </a:r>
            <a:r>
              <a:rPr lang="en-US" dirty="0" err="1"/>
              <a:t>emissões</a:t>
            </a:r>
            <a:r>
              <a:rPr lang="en-US" dirty="0"/>
              <a:t>, </a:t>
            </a:r>
            <a:r>
              <a:rPr lang="en-US" dirty="0" err="1"/>
              <a:t>uma</a:t>
            </a:r>
            <a:r>
              <a:rPr lang="en-US" dirty="0"/>
              <a:t> </a:t>
            </a:r>
            <a:r>
              <a:rPr lang="en-US" dirty="0" err="1"/>
              <a:t>incondicional</a:t>
            </a:r>
            <a:r>
              <a:rPr lang="en-US" dirty="0"/>
              <a:t> e </a:t>
            </a:r>
            <a:r>
              <a:rPr lang="en-US" dirty="0" err="1"/>
              <a:t>outra</a:t>
            </a:r>
            <a:r>
              <a:rPr lang="en-US" dirty="0"/>
              <a:t> </a:t>
            </a:r>
            <a:r>
              <a:rPr lang="en-US" dirty="0" err="1"/>
              <a:t>condicional</a:t>
            </a:r>
            <a:r>
              <a:rPr lang="en-US" dirty="0"/>
              <a:t> </a:t>
            </a:r>
            <a:r>
              <a:rPr lang="en-US" dirty="0" err="1"/>
              <a:t>ao</a:t>
            </a:r>
            <a:r>
              <a:rPr lang="en-US" dirty="0"/>
              <a:t> </a:t>
            </a:r>
            <a:r>
              <a:rPr lang="en-US" dirty="0" err="1"/>
              <a:t>recebimento</a:t>
            </a:r>
            <a:r>
              <a:rPr lang="en-US" dirty="0"/>
              <a:t> de </a:t>
            </a:r>
            <a:r>
              <a:rPr lang="en-US" dirty="0" err="1"/>
              <a:t>apoio</a:t>
            </a:r>
            <a:r>
              <a:rPr lang="en-US" dirty="0"/>
              <a:t> </a:t>
            </a:r>
            <a:r>
              <a:rPr lang="en-US" dirty="0" err="1"/>
              <a:t>financeiro</a:t>
            </a:r>
            <a:r>
              <a:rPr lang="en-US" dirty="0"/>
              <a:t> </a:t>
            </a:r>
            <a:r>
              <a:rPr lang="en-US" dirty="0" err="1"/>
              <a:t>externo</a:t>
            </a:r>
            <a:r>
              <a:rPr lang="en-US" dirty="0"/>
              <a:t>. A meta </a:t>
            </a:r>
            <a:r>
              <a:rPr lang="en-US" dirty="0" err="1"/>
              <a:t>incondicional</a:t>
            </a:r>
            <a:r>
              <a:rPr lang="en-US" dirty="0"/>
              <a:t> era de 29% de </a:t>
            </a:r>
            <a:r>
              <a:rPr lang="en-US" dirty="0" err="1"/>
              <a:t>redução</a:t>
            </a:r>
            <a:r>
              <a:rPr lang="en-US" dirty="0"/>
              <a:t> das </a:t>
            </a:r>
            <a:r>
              <a:rPr lang="en-US" dirty="0" err="1"/>
              <a:t>emissões</a:t>
            </a:r>
            <a:r>
              <a:rPr lang="en-US" dirty="0"/>
              <a:t> de </a:t>
            </a:r>
            <a:r>
              <a:rPr lang="en-US" dirty="0" err="1"/>
              <a:t>dióxido</a:t>
            </a:r>
            <a:r>
              <a:rPr lang="en-US" dirty="0"/>
              <a:t> de </a:t>
            </a:r>
            <a:r>
              <a:rPr lang="en-US" dirty="0" err="1"/>
              <a:t>carbono</a:t>
            </a:r>
            <a:r>
              <a:rPr lang="en-US" dirty="0"/>
              <a:t> </a:t>
            </a:r>
            <a:r>
              <a:rPr lang="en-US" dirty="0" err="1"/>
              <a:t>equivalente</a:t>
            </a:r>
            <a:r>
              <a:rPr lang="en-US" dirty="0"/>
              <a:t> </a:t>
            </a:r>
            <a:r>
              <a:rPr lang="en-US" dirty="0" err="1"/>
              <a:t>por</a:t>
            </a:r>
            <a:r>
              <a:rPr lang="en-US" dirty="0"/>
              <a:t> </a:t>
            </a:r>
            <a:r>
              <a:rPr lang="en-US" dirty="0" err="1"/>
              <a:t>toda</a:t>
            </a:r>
            <a:r>
              <a:rPr lang="en-US" dirty="0"/>
              <a:t> a </a:t>
            </a:r>
            <a:r>
              <a:rPr lang="en-US" dirty="0" err="1"/>
              <a:t>economia</a:t>
            </a:r>
            <a:r>
              <a:rPr lang="en-US" dirty="0"/>
              <a:t> </a:t>
            </a:r>
            <a:r>
              <a:rPr lang="en-US" dirty="0" err="1"/>
              <a:t>em</a:t>
            </a:r>
            <a:r>
              <a:rPr lang="en-US" dirty="0"/>
              <a:t> 2030 </a:t>
            </a:r>
            <a:r>
              <a:rPr lang="en-US" dirty="0" err="1"/>
              <a:t>em</a:t>
            </a:r>
            <a:r>
              <a:rPr lang="en-US" dirty="0"/>
              <a:t> </a:t>
            </a:r>
            <a:r>
              <a:rPr lang="en-US" dirty="0" err="1"/>
              <a:t>comparação</a:t>
            </a:r>
            <a:r>
              <a:rPr lang="en-US" dirty="0"/>
              <a:t> com </a:t>
            </a:r>
            <a:r>
              <a:rPr lang="en-US" dirty="0" err="1"/>
              <a:t>uma</a:t>
            </a:r>
            <a:r>
              <a:rPr lang="en-US" dirty="0"/>
              <a:t> </a:t>
            </a:r>
            <a:r>
              <a:rPr lang="en-US" dirty="0" err="1"/>
              <a:t>linha</a:t>
            </a:r>
            <a:r>
              <a:rPr lang="en-US" dirty="0"/>
              <a:t> de base </a:t>
            </a:r>
            <a:r>
              <a:rPr lang="en-US" dirty="0" err="1"/>
              <a:t>assumida</a:t>
            </a:r>
            <a:r>
              <a:rPr lang="en-US" dirty="0"/>
              <a:t> </a:t>
            </a:r>
            <a:r>
              <a:rPr lang="en-US" dirty="0" err="1"/>
              <a:t>pelo</a:t>
            </a:r>
            <a:r>
              <a:rPr lang="en-US" dirty="0"/>
              <a:t> </a:t>
            </a:r>
            <a:r>
              <a:rPr lang="en-US" dirty="0" err="1"/>
              <a:t>governo</a:t>
            </a:r>
            <a:r>
              <a:rPr lang="en-US" dirty="0"/>
              <a:t>. Essa </a:t>
            </a:r>
            <a:r>
              <a:rPr lang="en-US" dirty="0" err="1"/>
              <a:t>redução</a:t>
            </a:r>
            <a:r>
              <a:rPr lang="en-US" dirty="0"/>
              <a:t> percentual </a:t>
            </a:r>
            <a:r>
              <a:rPr lang="en-US" dirty="0" err="1"/>
              <a:t>é</a:t>
            </a:r>
            <a:r>
              <a:rPr lang="en-US" dirty="0"/>
              <a:t> </a:t>
            </a:r>
            <a:r>
              <a:rPr lang="en-US" dirty="0" err="1"/>
              <a:t>então</a:t>
            </a:r>
            <a:r>
              <a:rPr lang="en-US" dirty="0"/>
              <a:t> </a:t>
            </a:r>
            <a:r>
              <a:rPr lang="en-US" dirty="0" err="1"/>
              <a:t>traduzida</a:t>
            </a:r>
            <a:r>
              <a:rPr lang="en-US" dirty="0"/>
              <a:t> </a:t>
            </a:r>
            <a:r>
              <a:rPr lang="en-US" dirty="0" err="1"/>
              <a:t>em</a:t>
            </a:r>
            <a:r>
              <a:rPr lang="en-US" dirty="0"/>
              <a:t> </a:t>
            </a:r>
            <a:r>
              <a:rPr lang="en-US" dirty="0" err="1"/>
              <a:t>números</a:t>
            </a:r>
            <a:r>
              <a:rPr lang="en-US" dirty="0"/>
              <a:t> </a:t>
            </a:r>
            <a:r>
              <a:rPr lang="en-US" dirty="0" err="1"/>
              <a:t>absolutos</a:t>
            </a:r>
            <a:r>
              <a:rPr lang="en-US" dirty="0"/>
              <a:t> para </a:t>
            </a:r>
            <a:r>
              <a:rPr lang="en-US" dirty="0" err="1"/>
              <a:t>cada</a:t>
            </a:r>
            <a:r>
              <a:rPr lang="en-US" dirty="0"/>
              <a:t> </a:t>
            </a:r>
            <a:r>
              <a:rPr lang="en-US" dirty="0" err="1"/>
              <a:t>setor</a:t>
            </a:r>
            <a:r>
              <a:rPr lang="en-US" dirty="0"/>
              <a:t>. A meta </a:t>
            </a:r>
            <a:r>
              <a:rPr lang="en-US" dirty="0" err="1"/>
              <a:t>condicional</a:t>
            </a:r>
            <a:r>
              <a:rPr lang="en-US" dirty="0"/>
              <a:t> </a:t>
            </a:r>
            <a:r>
              <a:rPr lang="en-US" dirty="0" err="1"/>
              <a:t>é</a:t>
            </a:r>
            <a:r>
              <a:rPr lang="en-US" dirty="0"/>
              <a:t> </a:t>
            </a:r>
            <a:r>
              <a:rPr lang="en-US" dirty="0" err="1"/>
              <a:t>mais</a:t>
            </a:r>
            <a:r>
              <a:rPr lang="en-US" dirty="0"/>
              <a:t> </a:t>
            </a:r>
            <a:r>
              <a:rPr lang="en-US" dirty="0" err="1"/>
              <a:t>alta</a:t>
            </a:r>
            <a:r>
              <a:rPr lang="en-US" dirty="0"/>
              <a:t> e </a:t>
            </a:r>
            <a:r>
              <a:rPr lang="en-US" dirty="0" err="1"/>
              <a:t>definida</a:t>
            </a:r>
            <a:r>
              <a:rPr lang="en-US" dirty="0"/>
              <a:t> </a:t>
            </a:r>
            <a:r>
              <a:rPr lang="en-US" dirty="0" err="1"/>
              <a:t>em</a:t>
            </a:r>
            <a:r>
              <a:rPr lang="en-US" dirty="0"/>
              <a:t> 38%. Esse </a:t>
            </a:r>
            <a:r>
              <a:rPr lang="en-US" dirty="0" err="1"/>
              <a:t>tipo</a:t>
            </a:r>
            <a:r>
              <a:rPr lang="en-US" dirty="0"/>
              <a:t> de meta </a:t>
            </a:r>
            <a:r>
              <a:rPr lang="en-US" dirty="0" err="1"/>
              <a:t>é</a:t>
            </a:r>
            <a:r>
              <a:rPr lang="en-US" dirty="0"/>
              <a:t> </a:t>
            </a:r>
            <a:r>
              <a:rPr lang="en-US" dirty="0" err="1"/>
              <a:t>comum</a:t>
            </a:r>
            <a:r>
              <a:rPr lang="en-US" dirty="0"/>
              <a:t> </a:t>
            </a:r>
            <a:r>
              <a:rPr lang="en-US" dirty="0" err="1"/>
              <a:t>em</a:t>
            </a:r>
            <a:r>
              <a:rPr lang="en-US" dirty="0"/>
              <a:t> </a:t>
            </a:r>
            <a:r>
              <a:rPr lang="en-US" dirty="0" err="1"/>
              <a:t>todas</a:t>
            </a:r>
            <a:r>
              <a:rPr lang="en-US" dirty="0"/>
              <a:t> as </a:t>
            </a:r>
            <a:r>
              <a:rPr lang="en-US" dirty="0" err="1"/>
              <a:t>Contribuições</a:t>
            </a:r>
            <a:r>
              <a:rPr lang="en-US" dirty="0"/>
              <a:t> </a:t>
            </a:r>
            <a:r>
              <a:rPr lang="en-US" dirty="0" err="1"/>
              <a:t>Pretendidas</a:t>
            </a:r>
            <a:r>
              <a:rPr lang="en-US" dirty="0"/>
              <a:t> </a:t>
            </a:r>
            <a:r>
              <a:rPr lang="en-US" dirty="0" err="1"/>
              <a:t>Determinadas</a:t>
            </a:r>
            <a:r>
              <a:rPr lang="en-US" dirty="0"/>
              <a:t> </a:t>
            </a:r>
            <a:r>
              <a:rPr lang="en-US" dirty="0" err="1"/>
              <a:t>Nacionalmente</a:t>
            </a:r>
            <a:r>
              <a:rPr lang="en-US" dirty="0"/>
              <a:t>. As </a:t>
            </a:r>
            <a:r>
              <a:rPr lang="en-US" dirty="0" err="1"/>
              <a:t>metas</a:t>
            </a:r>
            <a:r>
              <a:rPr lang="en-US" dirty="0"/>
              <a:t> </a:t>
            </a:r>
            <a:r>
              <a:rPr lang="en-US" dirty="0" err="1"/>
              <a:t>foram</a:t>
            </a:r>
            <a:r>
              <a:rPr lang="en-US" dirty="0"/>
              <a:t> </a:t>
            </a:r>
            <a:r>
              <a:rPr lang="en-US" dirty="0" err="1"/>
              <a:t>revisadas</a:t>
            </a:r>
            <a:r>
              <a:rPr lang="en-US" dirty="0"/>
              <a:t> </a:t>
            </a:r>
            <a:r>
              <a:rPr lang="en-US" dirty="0" err="1"/>
              <a:t>em</a:t>
            </a:r>
            <a:r>
              <a:rPr lang="en-US" dirty="0"/>
              <a:t> </a:t>
            </a:r>
            <a:r>
              <a:rPr lang="en-US" dirty="0" err="1"/>
              <a:t>vários</a:t>
            </a:r>
            <a:r>
              <a:rPr lang="en-US" dirty="0"/>
              <a:t> </a:t>
            </a:r>
            <a:r>
              <a:rPr lang="en-US" dirty="0" err="1"/>
              <a:t>países</a:t>
            </a:r>
            <a:r>
              <a:rPr lang="en-US" dirty="0"/>
              <a:t> no </a:t>
            </a:r>
            <a:r>
              <a:rPr lang="en-US" dirty="0" err="1"/>
              <a:t>momento</a:t>
            </a:r>
            <a:r>
              <a:rPr lang="en-US" dirty="0"/>
              <a:t> </a:t>
            </a:r>
            <a:r>
              <a:rPr lang="en-US" dirty="0" err="1"/>
              <a:t>em</a:t>
            </a:r>
            <a:r>
              <a:rPr lang="en-US" dirty="0"/>
              <a:t> que </a:t>
            </a:r>
            <a:r>
              <a:rPr lang="en-US" dirty="0" err="1"/>
              <a:t>esta</a:t>
            </a:r>
            <a:r>
              <a:rPr lang="en-US" dirty="0"/>
              <a:t> aula </a:t>
            </a:r>
            <a:r>
              <a:rPr lang="en-US" dirty="0" err="1"/>
              <a:t>foi</a:t>
            </a:r>
            <a:r>
              <a:rPr lang="en-US" dirty="0"/>
              <a:t> </a:t>
            </a:r>
            <a:r>
              <a:rPr lang="en-US" dirty="0" err="1"/>
              <a:t>publicada</a:t>
            </a:r>
            <a:r>
              <a:rPr lang="en-US" dirty="0"/>
              <a:t> e </a:t>
            </a:r>
            <a:r>
              <a:rPr lang="en-US" dirty="0" err="1"/>
              <a:t>estão</a:t>
            </a:r>
            <a:r>
              <a:rPr lang="en-US" dirty="0"/>
              <a:t> </a:t>
            </a:r>
            <a:r>
              <a:rPr lang="en-US" dirty="0" err="1"/>
              <a:t>sendo</a:t>
            </a:r>
            <a:r>
              <a:rPr lang="en-US" dirty="0"/>
              <a:t> </a:t>
            </a:r>
            <a:r>
              <a:rPr lang="en-US" dirty="0" err="1"/>
              <a:t>revisadas</a:t>
            </a:r>
            <a:r>
              <a:rPr lang="en-US" dirty="0"/>
              <a:t> </a:t>
            </a:r>
            <a:r>
              <a:rPr lang="en-US" dirty="0" err="1"/>
              <a:t>na</a:t>
            </a:r>
            <a:r>
              <a:rPr lang="en-US" dirty="0"/>
              <a:t> </a:t>
            </a:r>
            <a:r>
              <a:rPr lang="en-US" dirty="0" err="1"/>
              <a:t>Indonésia</a:t>
            </a:r>
            <a:r>
              <a:rPr lang="en-US" dirty="0"/>
              <a:t> e </a:t>
            </a:r>
            <a:r>
              <a:rPr lang="en-US" dirty="0" err="1"/>
              <a:t>em</a:t>
            </a:r>
            <a:r>
              <a:rPr lang="en-US" dirty="0"/>
              <a:t> </a:t>
            </a:r>
            <a:r>
              <a:rPr lang="en-US" dirty="0" err="1"/>
              <a:t>muitos</a:t>
            </a:r>
            <a:r>
              <a:rPr lang="en-US" dirty="0"/>
              <a:t> outros </a:t>
            </a:r>
            <a:r>
              <a:rPr lang="en-US" dirty="0" err="1"/>
              <a:t>países</a:t>
            </a:r>
            <a:r>
              <a:rPr lang="en-US" dirty="0"/>
              <a:t>, para </a:t>
            </a:r>
            <a:r>
              <a:rPr lang="en-US" dirty="0" err="1"/>
              <a:t>refletir</a:t>
            </a:r>
            <a:r>
              <a:rPr lang="en-US" dirty="0"/>
              <a:t> </a:t>
            </a:r>
            <a:r>
              <a:rPr lang="en-US" dirty="0" err="1"/>
              <a:t>melhor</a:t>
            </a:r>
            <a:r>
              <a:rPr lang="en-US" dirty="0"/>
              <a:t> a </a:t>
            </a:r>
            <a:r>
              <a:rPr lang="en-US" dirty="0" err="1"/>
              <a:t>urgência</a:t>
            </a:r>
            <a:r>
              <a:rPr lang="en-US" dirty="0"/>
              <a:t> </a:t>
            </a:r>
            <a:r>
              <a:rPr lang="en-US" dirty="0" err="1"/>
              <a:t>na</a:t>
            </a:r>
            <a:r>
              <a:rPr lang="en-US" dirty="0"/>
              <a:t> </a:t>
            </a:r>
            <a:r>
              <a:rPr lang="en-US" dirty="0" err="1"/>
              <a:t>redução</a:t>
            </a:r>
            <a:r>
              <a:rPr lang="en-US" dirty="0"/>
              <a:t> das </a:t>
            </a:r>
            <a:r>
              <a:rPr lang="en-US" dirty="0" err="1"/>
              <a:t>emissões</a:t>
            </a:r>
            <a:r>
              <a:rPr lang="en-US" dirty="0"/>
              <a:t> </a:t>
            </a:r>
            <a:r>
              <a:rPr lang="en-US" dirty="0" err="1"/>
              <a:t>em</a:t>
            </a:r>
            <a:r>
              <a:rPr lang="en-US" dirty="0"/>
              <a:t> </a:t>
            </a:r>
            <a:r>
              <a:rPr lang="en-US" dirty="0" err="1"/>
              <a:t>todo</a:t>
            </a:r>
            <a:r>
              <a:rPr lang="en-US" dirty="0"/>
              <a:t> o </a:t>
            </a:r>
            <a:r>
              <a:rPr lang="en-US" dirty="0" err="1"/>
              <a:t>mundo</a:t>
            </a:r>
            <a:r>
              <a:rPr lang="en-US" dirty="0"/>
              <a:t>. </a:t>
            </a:r>
            <a:endParaRPr dirty="0"/>
          </a:p>
        </p:txBody>
      </p:sp>
      <p:sp>
        <p:nvSpPr>
          <p:cNvPr id="412" name="Google Shape;41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Pelo</a:t>
            </a:r>
            <a:r>
              <a:rPr lang="en-US" dirty="0"/>
              <a:t> </a:t>
            </a:r>
            <a:r>
              <a:rPr lang="en-US" dirty="0" err="1"/>
              <a:t>contrário</a:t>
            </a:r>
            <a:r>
              <a:rPr lang="en-US" dirty="0"/>
              <a:t>, a Política Nacional de Energia (</a:t>
            </a:r>
            <a:r>
              <a:rPr lang="en-US" dirty="0" err="1"/>
              <a:t>publicada</a:t>
            </a:r>
            <a:r>
              <a:rPr lang="en-US" dirty="0"/>
              <a:t> </a:t>
            </a:r>
            <a:r>
              <a:rPr lang="en-US" dirty="0" err="1"/>
              <a:t>em</a:t>
            </a:r>
            <a:r>
              <a:rPr lang="en-US" dirty="0"/>
              <a:t> 2017) </a:t>
            </a:r>
            <a:r>
              <a:rPr lang="en-US" dirty="0" err="1"/>
              <a:t>inclui</a:t>
            </a:r>
            <a:r>
              <a:rPr lang="en-US" dirty="0"/>
              <a:t> </a:t>
            </a:r>
            <a:r>
              <a:rPr lang="en-US" dirty="0" err="1"/>
              <a:t>várias</a:t>
            </a:r>
            <a:r>
              <a:rPr lang="en-US" dirty="0"/>
              <a:t> </a:t>
            </a:r>
            <a:r>
              <a:rPr lang="en-US" dirty="0" err="1"/>
              <a:t>políticas</a:t>
            </a:r>
            <a:r>
              <a:rPr lang="en-US" dirty="0"/>
              <a:t> </a:t>
            </a:r>
            <a:r>
              <a:rPr lang="en-US" dirty="0" err="1"/>
              <a:t>climáticas</a:t>
            </a:r>
            <a:r>
              <a:rPr lang="en-US" dirty="0"/>
              <a:t> </a:t>
            </a:r>
            <a:r>
              <a:rPr lang="en-US" dirty="0" err="1"/>
              <a:t>indiretas</a:t>
            </a:r>
            <a:r>
              <a:rPr lang="en-US" dirty="0"/>
              <a:t>. Ela </a:t>
            </a:r>
            <a:r>
              <a:rPr lang="en-US" dirty="0" err="1"/>
              <a:t>inclui</a:t>
            </a:r>
            <a:r>
              <a:rPr lang="en-US" dirty="0"/>
              <a:t> um </a:t>
            </a:r>
            <a:r>
              <a:rPr lang="en-US" dirty="0" err="1"/>
              <a:t>esquema</a:t>
            </a:r>
            <a:r>
              <a:rPr lang="en-US" dirty="0"/>
              <a:t> de </a:t>
            </a:r>
            <a:r>
              <a:rPr lang="en-US" dirty="0" err="1"/>
              <a:t>apoio</a:t>
            </a:r>
            <a:r>
              <a:rPr lang="en-US" dirty="0"/>
              <a:t> à </a:t>
            </a:r>
            <a:r>
              <a:rPr lang="en-US" dirty="0" err="1"/>
              <a:t>energia</a:t>
            </a:r>
            <a:r>
              <a:rPr lang="en-US" dirty="0"/>
              <a:t> </a:t>
            </a:r>
            <a:r>
              <a:rPr lang="en-US" dirty="0" err="1"/>
              <a:t>renovável</a:t>
            </a:r>
            <a:r>
              <a:rPr lang="en-US" dirty="0"/>
              <a:t>, </a:t>
            </a:r>
            <a:r>
              <a:rPr lang="en-US" dirty="0" err="1"/>
              <a:t>na</a:t>
            </a:r>
            <a:r>
              <a:rPr lang="en-US" dirty="0"/>
              <a:t> forma de </a:t>
            </a:r>
            <a:r>
              <a:rPr lang="en-US" dirty="0" err="1"/>
              <a:t>uma</a:t>
            </a:r>
            <a:r>
              <a:rPr lang="en-US" dirty="0"/>
              <a:t> meta </a:t>
            </a:r>
            <a:r>
              <a:rPr lang="en-US" dirty="0" err="1"/>
              <a:t>obrigatória</a:t>
            </a:r>
            <a:r>
              <a:rPr lang="en-US" dirty="0"/>
              <a:t> de </a:t>
            </a:r>
            <a:r>
              <a:rPr lang="en-US" dirty="0" err="1"/>
              <a:t>energia</a:t>
            </a:r>
            <a:r>
              <a:rPr lang="en-US" dirty="0"/>
              <a:t> </a:t>
            </a:r>
            <a:r>
              <a:rPr lang="en-US" dirty="0" err="1"/>
              <a:t>renovável</a:t>
            </a:r>
            <a:r>
              <a:rPr lang="en-US" dirty="0"/>
              <a:t>. </a:t>
            </a:r>
            <a:r>
              <a:rPr lang="en-US" dirty="0" err="1"/>
              <a:t>Isso</a:t>
            </a:r>
            <a:r>
              <a:rPr lang="en-US" dirty="0"/>
              <a:t> </a:t>
            </a:r>
            <a:r>
              <a:rPr lang="en-US" dirty="0" err="1"/>
              <a:t>exige</a:t>
            </a:r>
            <a:r>
              <a:rPr lang="en-US" dirty="0"/>
              <a:t> que </a:t>
            </a:r>
            <a:r>
              <a:rPr lang="en-US" dirty="0" err="1"/>
              <a:t>pelo</a:t>
            </a:r>
            <a:r>
              <a:rPr lang="en-US" dirty="0"/>
              <a:t> </a:t>
            </a:r>
            <a:r>
              <a:rPr lang="en-US" dirty="0" err="1"/>
              <a:t>menos</a:t>
            </a:r>
            <a:r>
              <a:rPr lang="en-US" dirty="0"/>
              <a:t> 23% do </a:t>
            </a:r>
            <a:r>
              <a:rPr lang="en-US" dirty="0" err="1"/>
              <a:t>suprimento</a:t>
            </a:r>
            <a:r>
              <a:rPr lang="en-US" dirty="0"/>
              <a:t> total de </a:t>
            </a:r>
            <a:r>
              <a:rPr lang="en-US" dirty="0" err="1"/>
              <a:t>energia</a:t>
            </a:r>
            <a:r>
              <a:rPr lang="en-US" dirty="0"/>
              <a:t> </a:t>
            </a:r>
            <a:r>
              <a:rPr lang="en-US" dirty="0" err="1"/>
              <a:t>primária</a:t>
            </a:r>
            <a:r>
              <a:rPr lang="en-US" dirty="0"/>
              <a:t> </a:t>
            </a:r>
            <a:r>
              <a:rPr lang="en-US" dirty="0" err="1"/>
              <a:t>em</a:t>
            </a:r>
            <a:r>
              <a:rPr lang="en-US" dirty="0"/>
              <a:t> 2025 </a:t>
            </a:r>
            <a:r>
              <a:rPr lang="en-US" dirty="0" err="1"/>
              <a:t>seja</a:t>
            </a:r>
            <a:r>
              <a:rPr lang="en-US" dirty="0"/>
              <a:t> </a:t>
            </a:r>
            <a:r>
              <a:rPr lang="en-US" dirty="0" err="1"/>
              <a:t>proveniente</a:t>
            </a:r>
            <a:r>
              <a:rPr lang="en-US" dirty="0"/>
              <a:t> de </a:t>
            </a:r>
            <a:r>
              <a:rPr lang="en-US" dirty="0" err="1"/>
              <a:t>fontes</a:t>
            </a:r>
            <a:r>
              <a:rPr lang="en-US" dirty="0"/>
              <a:t> </a:t>
            </a:r>
            <a:r>
              <a:rPr lang="en-US" dirty="0" err="1"/>
              <a:t>renováveis</a:t>
            </a:r>
            <a:r>
              <a:rPr lang="en-US" dirty="0"/>
              <a:t> e 31% </a:t>
            </a:r>
            <a:r>
              <a:rPr lang="en-US" dirty="0" err="1"/>
              <a:t>em</a:t>
            </a:r>
            <a:r>
              <a:rPr lang="en-US" dirty="0"/>
              <a:t> 2050. </a:t>
            </a:r>
            <a:r>
              <a:rPr lang="en-US" dirty="0" err="1"/>
              <a:t>Outra</a:t>
            </a:r>
            <a:r>
              <a:rPr lang="en-US" dirty="0"/>
              <a:t> </a:t>
            </a:r>
            <a:r>
              <a:rPr lang="en-US" dirty="0" err="1"/>
              <a:t>política</a:t>
            </a:r>
            <a:r>
              <a:rPr lang="en-US" dirty="0"/>
              <a:t> </a:t>
            </a:r>
            <a:r>
              <a:rPr lang="en-US" dirty="0" err="1"/>
              <a:t>climática</a:t>
            </a:r>
            <a:r>
              <a:rPr lang="en-US" dirty="0"/>
              <a:t> </a:t>
            </a:r>
            <a:r>
              <a:rPr lang="en-US" dirty="0" err="1"/>
              <a:t>indireta</a:t>
            </a:r>
            <a:r>
              <a:rPr lang="en-US" dirty="0"/>
              <a:t> </a:t>
            </a:r>
            <a:r>
              <a:rPr lang="en-US" dirty="0" err="1"/>
              <a:t>é</a:t>
            </a:r>
            <a:r>
              <a:rPr lang="en-US" dirty="0"/>
              <a:t> </a:t>
            </a:r>
            <a:r>
              <a:rPr lang="en-US" dirty="0" err="1"/>
              <a:t>introduzida</a:t>
            </a:r>
            <a:r>
              <a:rPr lang="en-US" dirty="0"/>
              <a:t> </a:t>
            </a:r>
            <a:r>
              <a:rPr lang="en-US" dirty="0" err="1"/>
              <a:t>na</a:t>
            </a:r>
            <a:r>
              <a:rPr lang="en-US" dirty="0"/>
              <a:t> forma de um </a:t>
            </a:r>
            <a:r>
              <a:rPr lang="en-US" dirty="0" err="1"/>
              <a:t>padrão</a:t>
            </a:r>
            <a:r>
              <a:rPr lang="en-US" dirty="0"/>
              <a:t> de </a:t>
            </a:r>
            <a:r>
              <a:rPr lang="en-US" dirty="0" err="1"/>
              <a:t>combustível</a:t>
            </a:r>
            <a:r>
              <a:rPr lang="en-US" dirty="0"/>
              <a:t> de </a:t>
            </a:r>
            <a:r>
              <a:rPr lang="en-US" dirty="0" err="1"/>
              <a:t>baixo</a:t>
            </a:r>
            <a:r>
              <a:rPr lang="en-US" dirty="0"/>
              <a:t> </a:t>
            </a:r>
            <a:r>
              <a:rPr lang="en-US" dirty="0" err="1"/>
              <a:t>carbono</a:t>
            </a:r>
            <a:r>
              <a:rPr lang="en-US" dirty="0"/>
              <a:t>. </a:t>
            </a:r>
            <a:r>
              <a:rPr lang="en-US" dirty="0" err="1"/>
              <a:t>Isso</a:t>
            </a:r>
            <a:r>
              <a:rPr lang="en-US" dirty="0"/>
              <a:t> </a:t>
            </a:r>
            <a:r>
              <a:rPr lang="en-US" dirty="0" err="1"/>
              <a:t>exige</a:t>
            </a:r>
            <a:r>
              <a:rPr lang="en-US" dirty="0"/>
              <a:t> que </a:t>
            </a:r>
            <a:r>
              <a:rPr lang="en-US" dirty="0" err="1"/>
              <a:t>pelo</a:t>
            </a:r>
            <a:r>
              <a:rPr lang="en-US" dirty="0"/>
              <a:t> </a:t>
            </a:r>
            <a:r>
              <a:rPr lang="en-US" dirty="0" err="1"/>
              <a:t>menos</a:t>
            </a:r>
            <a:r>
              <a:rPr lang="en-US" dirty="0"/>
              <a:t> 30% do </a:t>
            </a:r>
            <a:r>
              <a:rPr lang="en-US" dirty="0" err="1"/>
              <a:t>conteúdo</a:t>
            </a:r>
            <a:r>
              <a:rPr lang="en-US" dirty="0"/>
              <a:t> </a:t>
            </a:r>
            <a:r>
              <a:rPr lang="en-US" dirty="0" err="1"/>
              <a:t>energético</a:t>
            </a:r>
            <a:r>
              <a:rPr lang="en-US" dirty="0"/>
              <a:t> dos </a:t>
            </a:r>
            <a:r>
              <a:rPr lang="en-US" dirty="0" err="1"/>
              <a:t>combustíveis</a:t>
            </a:r>
            <a:r>
              <a:rPr lang="en-US" dirty="0"/>
              <a:t> no </a:t>
            </a:r>
            <a:r>
              <a:rPr lang="en-US" dirty="0" err="1"/>
              <a:t>transporte</a:t>
            </a:r>
            <a:r>
              <a:rPr lang="en-US" dirty="0"/>
              <a:t> </a:t>
            </a:r>
            <a:r>
              <a:rPr lang="en-US" dirty="0" err="1"/>
              <a:t>seja</a:t>
            </a:r>
            <a:r>
              <a:rPr lang="en-US" dirty="0"/>
              <a:t> </a:t>
            </a:r>
            <a:r>
              <a:rPr lang="en-US" dirty="0" err="1"/>
              <a:t>proveniente</a:t>
            </a:r>
            <a:r>
              <a:rPr lang="en-US" dirty="0"/>
              <a:t> de </a:t>
            </a:r>
            <a:r>
              <a:rPr lang="en-US" dirty="0" err="1"/>
              <a:t>biocombustíveis</a:t>
            </a:r>
            <a:r>
              <a:rPr lang="en-US" dirty="0"/>
              <a:t> </a:t>
            </a:r>
            <a:r>
              <a:rPr lang="en-US" dirty="0" err="1"/>
              <a:t>até</a:t>
            </a:r>
            <a:r>
              <a:rPr lang="en-US" dirty="0"/>
              <a:t> 2020. Por </a:t>
            </a:r>
            <a:r>
              <a:rPr lang="en-US" dirty="0" err="1"/>
              <a:t>fim</a:t>
            </a:r>
            <a:r>
              <a:rPr lang="en-US" dirty="0"/>
              <a:t>, </a:t>
            </a:r>
            <a:r>
              <a:rPr lang="en-US" dirty="0" err="1"/>
              <a:t>inclui</a:t>
            </a:r>
            <a:r>
              <a:rPr lang="en-US" dirty="0"/>
              <a:t> </a:t>
            </a:r>
            <a:r>
              <a:rPr lang="en-US" dirty="0" err="1"/>
              <a:t>outra</a:t>
            </a:r>
            <a:r>
              <a:rPr lang="en-US" dirty="0"/>
              <a:t> </a:t>
            </a:r>
            <a:r>
              <a:rPr lang="en-US" dirty="0" err="1"/>
              <a:t>política</a:t>
            </a:r>
            <a:r>
              <a:rPr lang="en-US" dirty="0"/>
              <a:t> </a:t>
            </a:r>
            <a:r>
              <a:rPr lang="en-US" dirty="0" err="1"/>
              <a:t>climática</a:t>
            </a:r>
            <a:r>
              <a:rPr lang="en-US" dirty="0"/>
              <a:t> </a:t>
            </a:r>
            <a:r>
              <a:rPr lang="en-US" dirty="0" err="1"/>
              <a:t>indireta</a:t>
            </a:r>
            <a:r>
              <a:rPr lang="en-US" dirty="0"/>
              <a:t>, </a:t>
            </a:r>
            <a:r>
              <a:rPr lang="en-US" dirty="0" err="1"/>
              <a:t>na</a:t>
            </a:r>
            <a:r>
              <a:rPr lang="en-US" dirty="0"/>
              <a:t> forma de </a:t>
            </a:r>
            <a:r>
              <a:rPr lang="en-US" dirty="0" err="1"/>
              <a:t>uma</a:t>
            </a:r>
            <a:r>
              <a:rPr lang="en-US" dirty="0"/>
              <a:t> meta de </a:t>
            </a:r>
            <a:r>
              <a:rPr lang="en-US" dirty="0" err="1"/>
              <a:t>eficiência</a:t>
            </a:r>
            <a:r>
              <a:rPr lang="en-US" dirty="0"/>
              <a:t> </a:t>
            </a:r>
            <a:r>
              <a:rPr lang="en-US" dirty="0" err="1"/>
              <a:t>energética</a:t>
            </a:r>
            <a:r>
              <a:rPr lang="en-US" dirty="0"/>
              <a:t>. Esse </a:t>
            </a:r>
            <a:r>
              <a:rPr lang="en-US" dirty="0" err="1"/>
              <a:t>tipo</a:t>
            </a:r>
            <a:r>
              <a:rPr lang="en-US" dirty="0"/>
              <a:t> de meta </a:t>
            </a:r>
            <a:r>
              <a:rPr lang="en-US" dirty="0" err="1"/>
              <a:t>não</a:t>
            </a:r>
            <a:r>
              <a:rPr lang="en-US" dirty="0"/>
              <a:t> </a:t>
            </a:r>
            <a:r>
              <a:rPr lang="en-US" dirty="0" err="1"/>
              <a:t>foi</a:t>
            </a:r>
            <a:r>
              <a:rPr lang="en-US" dirty="0"/>
              <a:t> </a:t>
            </a:r>
            <a:r>
              <a:rPr lang="en-US" dirty="0" err="1"/>
              <a:t>abordado</a:t>
            </a:r>
            <a:r>
              <a:rPr lang="en-US" dirty="0"/>
              <a:t> </a:t>
            </a:r>
            <a:r>
              <a:rPr lang="en-US" dirty="0" err="1"/>
              <a:t>nas</a:t>
            </a:r>
            <a:r>
              <a:rPr lang="en-US" dirty="0"/>
              <a:t> mini-aulas </a:t>
            </a:r>
            <a:r>
              <a:rPr lang="en-US" dirty="0" err="1"/>
              <a:t>anteriores</a:t>
            </a:r>
            <a:r>
              <a:rPr lang="en-US" dirty="0"/>
              <a:t>, mas </a:t>
            </a:r>
            <a:r>
              <a:rPr lang="en-US" dirty="0" err="1"/>
              <a:t>é</a:t>
            </a:r>
            <a:r>
              <a:rPr lang="en-US" dirty="0"/>
              <a:t> </a:t>
            </a:r>
            <a:r>
              <a:rPr lang="en-US" dirty="0" err="1"/>
              <a:t>muito</a:t>
            </a:r>
            <a:r>
              <a:rPr lang="en-US" dirty="0"/>
              <a:t> </a:t>
            </a:r>
            <a:r>
              <a:rPr lang="en-US" dirty="0" err="1"/>
              <a:t>comum</a:t>
            </a:r>
            <a:r>
              <a:rPr lang="en-US" dirty="0"/>
              <a:t> e </a:t>
            </a:r>
            <a:r>
              <a:rPr lang="en-US" dirty="0" err="1"/>
              <a:t>pode</a:t>
            </a:r>
            <a:r>
              <a:rPr lang="en-US" dirty="0"/>
              <a:t> ser visto </a:t>
            </a:r>
            <a:r>
              <a:rPr lang="en-US" dirty="0" err="1"/>
              <a:t>como</a:t>
            </a:r>
            <a:r>
              <a:rPr lang="en-US" dirty="0"/>
              <a:t> </a:t>
            </a:r>
            <a:r>
              <a:rPr lang="en-US" dirty="0" err="1"/>
              <a:t>uma</a:t>
            </a:r>
            <a:r>
              <a:rPr lang="en-US" dirty="0"/>
              <a:t> forma de </a:t>
            </a:r>
            <a:r>
              <a:rPr lang="en-US" dirty="0" err="1"/>
              <a:t>esquema</a:t>
            </a:r>
            <a:r>
              <a:rPr lang="en-US" dirty="0"/>
              <a:t> de </a:t>
            </a:r>
            <a:r>
              <a:rPr lang="en-US" dirty="0" err="1"/>
              <a:t>substituição</a:t>
            </a:r>
            <a:r>
              <a:rPr lang="en-US" dirty="0"/>
              <a:t> de </a:t>
            </a:r>
            <a:r>
              <a:rPr lang="en-US" dirty="0" err="1"/>
              <a:t>combustível</a:t>
            </a:r>
            <a:r>
              <a:rPr lang="en-US" dirty="0"/>
              <a:t> </a:t>
            </a:r>
            <a:r>
              <a:rPr lang="en-US" dirty="0" err="1"/>
              <a:t>em</a:t>
            </a:r>
            <a:r>
              <a:rPr lang="en-US" dirty="0"/>
              <a:t> que o </a:t>
            </a:r>
            <a:r>
              <a:rPr lang="en-US" dirty="0" err="1"/>
              <a:t>consumo</a:t>
            </a:r>
            <a:r>
              <a:rPr lang="en-US" dirty="0"/>
              <a:t> de </a:t>
            </a:r>
            <a:r>
              <a:rPr lang="en-US" dirty="0" err="1"/>
              <a:t>combustíveis</a:t>
            </a:r>
            <a:r>
              <a:rPr lang="en-US" dirty="0"/>
              <a:t> </a:t>
            </a:r>
            <a:r>
              <a:rPr lang="en-US" dirty="0" err="1"/>
              <a:t>fósseis</a:t>
            </a:r>
            <a:r>
              <a:rPr lang="en-US" dirty="0"/>
              <a:t> </a:t>
            </a:r>
            <a:r>
              <a:rPr lang="en-US" dirty="0" err="1"/>
              <a:t>é</a:t>
            </a:r>
            <a:r>
              <a:rPr lang="en-US" dirty="0"/>
              <a:t> </a:t>
            </a:r>
            <a:r>
              <a:rPr lang="en-US" dirty="0" err="1"/>
              <a:t>substituído</a:t>
            </a:r>
            <a:r>
              <a:rPr lang="en-US" dirty="0"/>
              <a:t> </a:t>
            </a:r>
            <a:r>
              <a:rPr lang="en-US" dirty="0" err="1"/>
              <a:t>pelo</a:t>
            </a:r>
            <a:r>
              <a:rPr lang="en-US" dirty="0"/>
              <a:t> </a:t>
            </a:r>
            <a:r>
              <a:rPr lang="en-US" dirty="0" err="1"/>
              <a:t>não</a:t>
            </a:r>
            <a:r>
              <a:rPr lang="en-US" dirty="0"/>
              <a:t> </a:t>
            </a:r>
            <a:r>
              <a:rPr lang="en-US" dirty="0" err="1"/>
              <a:t>consumo</a:t>
            </a:r>
            <a:r>
              <a:rPr lang="en-US" dirty="0"/>
              <a:t>. Nesse </a:t>
            </a:r>
            <a:r>
              <a:rPr lang="en-US" dirty="0" err="1"/>
              <a:t>caso</a:t>
            </a:r>
            <a:r>
              <a:rPr lang="en-US" dirty="0"/>
              <a:t>, a meta de </a:t>
            </a:r>
            <a:r>
              <a:rPr lang="en-US" dirty="0" err="1"/>
              <a:t>eficiência</a:t>
            </a:r>
            <a:r>
              <a:rPr lang="en-US" dirty="0"/>
              <a:t> </a:t>
            </a:r>
            <a:r>
              <a:rPr lang="en-US" dirty="0" err="1"/>
              <a:t>energética</a:t>
            </a:r>
            <a:r>
              <a:rPr lang="en-US" dirty="0"/>
              <a:t> </a:t>
            </a:r>
            <a:r>
              <a:rPr lang="en-US" dirty="0" err="1"/>
              <a:t>exige</a:t>
            </a:r>
            <a:r>
              <a:rPr lang="en-US" dirty="0"/>
              <a:t> a </a:t>
            </a:r>
            <a:r>
              <a:rPr lang="en-US" dirty="0" err="1"/>
              <a:t>redução</a:t>
            </a:r>
            <a:r>
              <a:rPr lang="en-US" dirty="0"/>
              <a:t> </a:t>
            </a:r>
            <a:r>
              <a:rPr lang="en-US" dirty="0" err="1"/>
              <a:t>anual</a:t>
            </a:r>
            <a:r>
              <a:rPr lang="en-US" dirty="0"/>
              <a:t> de 1% do </a:t>
            </a:r>
            <a:r>
              <a:rPr lang="en-US" dirty="0" err="1"/>
              <a:t>consumo</a:t>
            </a:r>
            <a:r>
              <a:rPr lang="en-US" dirty="0"/>
              <a:t> final de </a:t>
            </a:r>
            <a:r>
              <a:rPr lang="en-US" dirty="0" err="1"/>
              <a:t>energia</a:t>
            </a:r>
            <a:r>
              <a:rPr lang="en-US" dirty="0"/>
              <a:t> </a:t>
            </a:r>
            <a:r>
              <a:rPr lang="en-US" dirty="0" err="1"/>
              <a:t>por</a:t>
            </a:r>
            <a:r>
              <a:rPr lang="en-US" dirty="0"/>
              <a:t> </a:t>
            </a:r>
            <a:r>
              <a:rPr lang="en-US" dirty="0" err="1"/>
              <a:t>meio</a:t>
            </a:r>
            <a:r>
              <a:rPr lang="en-US" dirty="0"/>
              <a:t> de </a:t>
            </a:r>
            <a:r>
              <a:rPr lang="en-US" dirty="0" err="1"/>
              <a:t>economias</a:t>
            </a:r>
            <a:r>
              <a:rPr lang="en-US" dirty="0"/>
              <a:t> </a:t>
            </a:r>
            <a:r>
              <a:rPr lang="en-US" dirty="0" err="1"/>
              <a:t>em</a:t>
            </a:r>
            <a:r>
              <a:rPr lang="en-US" dirty="0"/>
              <a:t> </a:t>
            </a:r>
            <a:r>
              <a:rPr lang="en-US" dirty="0" err="1"/>
              <a:t>todos</a:t>
            </a:r>
            <a:r>
              <a:rPr lang="en-US" dirty="0"/>
              <a:t> </a:t>
            </a:r>
            <a:r>
              <a:rPr lang="en-US" dirty="0" err="1"/>
              <a:t>os</a:t>
            </a:r>
            <a:r>
              <a:rPr lang="en-US" dirty="0"/>
              <a:t> </a:t>
            </a:r>
            <a:r>
              <a:rPr lang="en-US" dirty="0" err="1"/>
              <a:t>setores</a:t>
            </a:r>
            <a:r>
              <a:rPr lang="en-US" dirty="0"/>
              <a:t>. Em </a:t>
            </a:r>
            <a:r>
              <a:rPr lang="en-US" dirty="0" err="1"/>
              <a:t>alguns</a:t>
            </a:r>
            <a:r>
              <a:rPr lang="en-US" dirty="0"/>
              <a:t> </a:t>
            </a:r>
            <a:r>
              <a:rPr lang="en-US" dirty="0" err="1"/>
              <a:t>casos</a:t>
            </a:r>
            <a:r>
              <a:rPr lang="en-US" dirty="0"/>
              <a:t>, as </a:t>
            </a:r>
            <a:r>
              <a:rPr lang="en-US" dirty="0" err="1"/>
              <a:t>medidas</a:t>
            </a:r>
            <a:r>
              <a:rPr lang="en-US" dirty="0"/>
              <a:t> de </a:t>
            </a:r>
            <a:r>
              <a:rPr lang="en-US" dirty="0" err="1"/>
              <a:t>eficiência</a:t>
            </a:r>
            <a:r>
              <a:rPr lang="en-US" dirty="0"/>
              <a:t> </a:t>
            </a:r>
            <a:r>
              <a:rPr lang="en-US" dirty="0" err="1"/>
              <a:t>energética</a:t>
            </a:r>
            <a:r>
              <a:rPr lang="en-US" dirty="0"/>
              <a:t> </a:t>
            </a:r>
            <a:r>
              <a:rPr lang="en-US" dirty="0" err="1"/>
              <a:t>são</a:t>
            </a:r>
            <a:r>
              <a:rPr lang="en-US" dirty="0"/>
              <a:t> </a:t>
            </a:r>
            <a:r>
              <a:rPr lang="en-US" dirty="0" err="1"/>
              <a:t>eficazes</a:t>
            </a:r>
            <a:r>
              <a:rPr lang="en-US" dirty="0"/>
              <a:t>, pois </a:t>
            </a:r>
            <a:r>
              <a:rPr lang="en-US" dirty="0" err="1"/>
              <a:t>há</a:t>
            </a:r>
            <a:r>
              <a:rPr lang="en-US" dirty="0"/>
              <a:t> </a:t>
            </a:r>
            <a:r>
              <a:rPr lang="en-US" dirty="0" err="1"/>
              <a:t>medidas</a:t>
            </a:r>
            <a:r>
              <a:rPr lang="en-US" dirty="0"/>
              <a:t> de </a:t>
            </a:r>
            <a:r>
              <a:rPr lang="en-US" dirty="0" err="1"/>
              <a:t>baixo</a:t>
            </a:r>
            <a:r>
              <a:rPr lang="en-US" dirty="0"/>
              <a:t> </a:t>
            </a:r>
            <a:r>
              <a:rPr lang="en-US" dirty="0" err="1"/>
              <a:t>custo</a:t>
            </a:r>
            <a:r>
              <a:rPr lang="en-US" dirty="0"/>
              <a:t>, com </a:t>
            </a:r>
            <a:r>
              <a:rPr lang="en-US" dirty="0" err="1"/>
              <a:t>potencial</a:t>
            </a:r>
            <a:r>
              <a:rPr lang="en-US" dirty="0"/>
              <a:t> </a:t>
            </a:r>
            <a:r>
              <a:rPr lang="en-US" dirty="0" err="1"/>
              <a:t>significativo</a:t>
            </a:r>
            <a:r>
              <a:rPr lang="en-US" dirty="0"/>
              <a:t> de </a:t>
            </a:r>
            <a:r>
              <a:rPr lang="en-US" dirty="0" err="1"/>
              <a:t>economia</a:t>
            </a:r>
            <a:r>
              <a:rPr lang="en-US" dirty="0"/>
              <a:t> de </a:t>
            </a:r>
            <a:r>
              <a:rPr lang="en-US" dirty="0" err="1"/>
              <a:t>emissões</a:t>
            </a:r>
            <a:r>
              <a:rPr lang="en-US" dirty="0"/>
              <a:t> e </a:t>
            </a:r>
            <a:r>
              <a:rPr lang="en-US" dirty="0" err="1"/>
              <a:t>potencial</a:t>
            </a:r>
            <a:r>
              <a:rPr lang="en-US" dirty="0"/>
              <a:t> de </a:t>
            </a:r>
            <a:r>
              <a:rPr lang="en-US" dirty="0" err="1"/>
              <a:t>redução</a:t>
            </a:r>
            <a:r>
              <a:rPr lang="en-US" dirty="0"/>
              <a:t> das </a:t>
            </a:r>
            <a:r>
              <a:rPr lang="en-US" dirty="0" err="1"/>
              <a:t>contas</a:t>
            </a:r>
            <a:r>
              <a:rPr lang="en-US" dirty="0"/>
              <a:t> de </a:t>
            </a:r>
            <a:r>
              <a:rPr lang="en-US" dirty="0" err="1"/>
              <a:t>energia</a:t>
            </a:r>
            <a:r>
              <a:rPr lang="en-US" dirty="0"/>
              <a:t> do </a:t>
            </a:r>
            <a:r>
              <a:rPr lang="en-US" dirty="0" err="1"/>
              <a:t>consumidor</a:t>
            </a:r>
            <a:r>
              <a:rPr lang="en-US" dirty="0"/>
              <a:t>. No </a:t>
            </a:r>
            <a:r>
              <a:rPr lang="en-US" dirty="0" err="1"/>
              <a:t>entanto</a:t>
            </a:r>
            <a:r>
              <a:rPr lang="en-US" dirty="0"/>
              <a:t>, </a:t>
            </a:r>
            <a:r>
              <a:rPr lang="en-US" dirty="0" err="1"/>
              <a:t>elas</a:t>
            </a:r>
            <a:r>
              <a:rPr lang="en-US" dirty="0"/>
              <a:t> </a:t>
            </a:r>
            <a:r>
              <a:rPr lang="en-US" dirty="0" err="1"/>
              <a:t>podem</a:t>
            </a:r>
            <a:r>
              <a:rPr lang="en-US" dirty="0"/>
              <a:t> </a:t>
            </a:r>
            <a:r>
              <a:rPr lang="en-US" dirty="0" err="1"/>
              <a:t>precisar</a:t>
            </a:r>
            <a:r>
              <a:rPr lang="en-US" dirty="0"/>
              <a:t> de </a:t>
            </a:r>
            <a:r>
              <a:rPr lang="en-US" dirty="0" err="1"/>
              <a:t>subsídios</a:t>
            </a:r>
            <a:r>
              <a:rPr lang="en-US" dirty="0"/>
              <a:t>, pois </a:t>
            </a:r>
            <a:r>
              <a:rPr lang="en-US" dirty="0" err="1"/>
              <a:t>os</a:t>
            </a:r>
            <a:r>
              <a:rPr lang="en-US" dirty="0"/>
              <a:t> custos </a:t>
            </a:r>
            <a:r>
              <a:rPr lang="en-US" dirty="0" err="1"/>
              <a:t>iniciais</a:t>
            </a:r>
            <a:r>
              <a:rPr lang="en-US" dirty="0"/>
              <a:t> de capital e de </a:t>
            </a:r>
            <a:r>
              <a:rPr lang="en-US" dirty="0" err="1"/>
              <a:t>inconveniência</a:t>
            </a:r>
            <a:r>
              <a:rPr lang="en-US" dirty="0"/>
              <a:t> para </a:t>
            </a:r>
            <a:r>
              <a:rPr lang="en-US" dirty="0" err="1"/>
              <a:t>os</a:t>
            </a:r>
            <a:r>
              <a:rPr lang="en-US" dirty="0"/>
              <a:t> </a:t>
            </a:r>
            <a:r>
              <a:rPr lang="en-US" dirty="0" err="1"/>
              <a:t>consumidores</a:t>
            </a:r>
            <a:r>
              <a:rPr lang="en-US" dirty="0"/>
              <a:t> </a:t>
            </a:r>
            <a:r>
              <a:rPr lang="en-US" dirty="0" err="1"/>
              <a:t>finais</a:t>
            </a:r>
            <a:r>
              <a:rPr lang="en-US" dirty="0"/>
              <a:t> </a:t>
            </a:r>
            <a:r>
              <a:rPr lang="en-US" dirty="0" err="1"/>
              <a:t>também</a:t>
            </a:r>
            <a:r>
              <a:rPr lang="en-US" dirty="0"/>
              <a:t> </a:t>
            </a:r>
            <a:r>
              <a:rPr lang="en-US" dirty="0" err="1"/>
              <a:t>podem</a:t>
            </a:r>
            <a:r>
              <a:rPr lang="en-US" dirty="0"/>
              <a:t> ser </a:t>
            </a:r>
            <a:r>
              <a:rPr lang="en-US" dirty="0" err="1"/>
              <a:t>significativos</a:t>
            </a:r>
            <a:r>
              <a:rPr lang="en-US" dirty="0"/>
              <a:t>.</a:t>
            </a:r>
            <a:endParaRPr dirty="0"/>
          </a:p>
        </p:txBody>
      </p:sp>
      <p:sp>
        <p:nvSpPr>
          <p:cNvPr id="423" name="Google Shape;4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Em síntese, a política climática geral da Indonésia parece estar avançando em relação ao plano de desenvolvimento de baixas emissões para 2050 e ao apoio às energias renováveis. As áreas ainda não exploradas são as metas de emissões obrigatórias para 2050, os padrões de desempenho de emissões no transporte e outras políticas climáticas diretas, como o imposto sobre o carbono ou os esquemas de comércio de emissões. Mas, como já foi dito, as políticas evoluem de forma contínua e rápida. O progresso em todas essas dimensões é atualizado regularmente para a Indonésia e outros países pelo projeto Climate Action Tracker. Atualmente, todo o pacote de políticas está proporcionando medidas muito positivas para a redução da intensidade energética no setor de energia. A intensidade energética é calculada como o uso de energia por unidade de PIB. A intensidade vem diminuindo desde 2000 e está abaixo do nível dos países do G20. Ao contrário, porém, a intensidade de carbono (calculada como as emissões de carbono por unidade de fornecimento total de energia primária) tem aumentado nos últimos anos. Essa tendência negativa se deve à participação ainda alta do carvão no fornecimento de energia. Sua mudança depende dos planos de expansão da eletricidade movida a carvão e, possivelmente, da introdução de políticas mais rigorosas.</a:t>
            </a:r>
            <a:endParaRPr/>
          </a:p>
        </p:txBody>
      </p:sp>
      <p:sp>
        <p:nvSpPr>
          <p:cNvPr id="432" name="Google Shape;4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Uma redução bem-sucedida e significativa das emissões de carbono, de acordo com a direção geral da política do país, também pode exigir uma mudança nas políticas existentes. O gráfico mostra os subsídios aos combustíveis fósseis distribuídos em cada país do mundo em 2015, com base em dados da Divisão de Estatísticas da ONU. Embora com subsídios muito mais baixos do que os de outros países, a Indonésia aparece no meio da escala. A presença de subsídios aos combustíveis fósseis pode ter concorrido indiretamente para o aumento da intensidade de carbono no setor de energia. À luz de um compromisso mais forte com o desenvolvimento sustentável, essa política precisaria ser cuidadosamente reconsiderada e avaliada em conjunto com as outras existentes. Esse é apenas um exemplo e uma discussão semelhante se aplica a muitos outros países. O conceito central que emerge é a necessidade de maior coerência política entre os setores da economia, bem como entre todos os domínios da política climática.</a:t>
            </a:r>
            <a:endParaRPr/>
          </a:p>
        </p:txBody>
      </p:sp>
      <p:sp>
        <p:nvSpPr>
          <p:cNvPr id="449" name="Google Shape;44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Esta mini-aula </a:t>
            </a:r>
            <a:r>
              <a:rPr lang="en-US" dirty="0" err="1"/>
              <a:t>descreve</a:t>
            </a:r>
            <a:r>
              <a:rPr lang="en-US" dirty="0"/>
              <a:t> </a:t>
            </a:r>
            <a:r>
              <a:rPr lang="en-US" dirty="0" err="1"/>
              <a:t>exemplos</a:t>
            </a:r>
            <a:r>
              <a:rPr lang="en-US" dirty="0"/>
              <a:t> de </a:t>
            </a:r>
            <a:r>
              <a:rPr lang="en-US" dirty="0" err="1"/>
              <a:t>políticas</a:t>
            </a:r>
            <a:r>
              <a:rPr lang="en-US" dirty="0"/>
              <a:t> </a:t>
            </a:r>
            <a:r>
              <a:rPr lang="en-US" dirty="0" err="1"/>
              <a:t>climáticas</a:t>
            </a:r>
            <a:r>
              <a:rPr lang="en-US" dirty="0"/>
              <a:t> de </a:t>
            </a:r>
            <a:r>
              <a:rPr lang="en-US" dirty="0" err="1"/>
              <a:t>outra</a:t>
            </a:r>
            <a:r>
              <a:rPr lang="en-US" dirty="0"/>
              <a:t> </a:t>
            </a:r>
            <a:r>
              <a:rPr lang="en-US" dirty="0" err="1"/>
              <a:t>região</a:t>
            </a:r>
            <a:r>
              <a:rPr lang="en-US" dirty="0"/>
              <a:t> com um </a:t>
            </a:r>
            <a:r>
              <a:rPr lang="en-US" dirty="0" err="1"/>
              <a:t>histórico</a:t>
            </a:r>
            <a:r>
              <a:rPr lang="en-US" dirty="0"/>
              <a:t> </a:t>
            </a:r>
            <a:r>
              <a:rPr lang="en-US" dirty="0" err="1"/>
              <a:t>diferente</a:t>
            </a:r>
            <a:r>
              <a:rPr lang="en-US" dirty="0"/>
              <a:t> e </a:t>
            </a:r>
            <a:r>
              <a:rPr lang="en-US" dirty="0" err="1"/>
              <a:t>em</a:t>
            </a:r>
            <a:r>
              <a:rPr lang="en-US" dirty="0"/>
              <a:t> um </a:t>
            </a:r>
            <a:r>
              <a:rPr lang="en-US" dirty="0" err="1"/>
              <a:t>estágio</a:t>
            </a:r>
            <a:r>
              <a:rPr lang="en-US" dirty="0"/>
              <a:t> </a:t>
            </a:r>
            <a:r>
              <a:rPr lang="en-US" dirty="0" err="1"/>
              <a:t>diferente</a:t>
            </a:r>
            <a:r>
              <a:rPr lang="en-US" dirty="0"/>
              <a:t> do </a:t>
            </a:r>
            <a:r>
              <a:rPr lang="en-US" dirty="0" err="1"/>
              <a:t>desenvolvimento</a:t>
            </a:r>
            <a:r>
              <a:rPr lang="en-US" dirty="0"/>
              <a:t> de </a:t>
            </a:r>
            <a:r>
              <a:rPr lang="en-US" dirty="0" err="1"/>
              <a:t>sua</a:t>
            </a:r>
            <a:r>
              <a:rPr lang="en-US" dirty="0"/>
              <a:t> </a:t>
            </a:r>
            <a:r>
              <a:rPr lang="en-US" dirty="0" err="1"/>
              <a:t>economia</a:t>
            </a:r>
            <a:r>
              <a:rPr lang="en-US" dirty="0"/>
              <a:t>: a </a:t>
            </a:r>
            <a:r>
              <a:rPr lang="en-US" dirty="0" err="1"/>
              <a:t>União</a:t>
            </a:r>
            <a:r>
              <a:rPr lang="en-US" dirty="0"/>
              <a:t> </a:t>
            </a:r>
            <a:r>
              <a:rPr lang="en-US" dirty="0" err="1"/>
              <a:t>Europeia</a:t>
            </a:r>
            <a:r>
              <a:rPr lang="en-US" dirty="0"/>
              <a:t>. O </a:t>
            </a:r>
            <a:r>
              <a:rPr lang="en-US" dirty="0" err="1"/>
              <a:t>caminho</a:t>
            </a:r>
            <a:r>
              <a:rPr lang="en-US" dirty="0"/>
              <a:t> da </a:t>
            </a:r>
            <a:r>
              <a:rPr lang="en-US" dirty="0" err="1"/>
              <a:t>União</a:t>
            </a:r>
            <a:r>
              <a:rPr lang="en-US" dirty="0"/>
              <a:t> </a:t>
            </a:r>
            <a:r>
              <a:rPr lang="en-US" dirty="0" err="1"/>
              <a:t>Europeia</a:t>
            </a:r>
            <a:r>
              <a:rPr lang="en-US" dirty="0"/>
              <a:t> para a </a:t>
            </a:r>
            <a:r>
              <a:rPr lang="en-US" dirty="0" err="1"/>
              <a:t>descarbonização</a:t>
            </a:r>
            <a:r>
              <a:rPr lang="en-US" dirty="0"/>
              <a:t> profunda de </a:t>
            </a:r>
            <a:r>
              <a:rPr lang="en-US" dirty="0" err="1"/>
              <a:t>sua</a:t>
            </a:r>
            <a:r>
              <a:rPr lang="en-US" dirty="0"/>
              <a:t> </a:t>
            </a:r>
            <a:r>
              <a:rPr lang="en-US" dirty="0" err="1"/>
              <a:t>economia</a:t>
            </a:r>
            <a:r>
              <a:rPr lang="en-US" dirty="0"/>
              <a:t> </a:t>
            </a:r>
            <a:r>
              <a:rPr lang="en-US" dirty="0" err="1"/>
              <a:t>começou</a:t>
            </a:r>
            <a:r>
              <a:rPr lang="en-US" dirty="0"/>
              <a:t> </a:t>
            </a:r>
            <a:r>
              <a:rPr lang="en-US" dirty="0" err="1"/>
              <a:t>mais</a:t>
            </a:r>
            <a:r>
              <a:rPr lang="en-US" dirty="0"/>
              <a:t> </a:t>
            </a:r>
            <a:r>
              <a:rPr lang="en-US" dirty="0" err="1"/>
              <a:t>cedo</a:t>
            </a:r>
            <a:r>
              <a:rPr lang="en-US" dirty="0"/>
              <a:t> do que </a:t>
            </a:r>
            <a:r>
              <a:rPr lang="en-US" dirty="0" err="1"/>
              <a:t>em</a:t>
            </a:r>
            <a:r>
              <a:rPr lang="en-US" dirty="0"/>
              <a:t> outros </a:t>
            </a:r>
            <a:r>
              <a:rPr lang="en-US" dirty="0" err="1"/>
              <a:t>lugares</a:t>
            </a:r>
            <a:r>
              <a:rPr lang="en-US" dirty="0"/>
              <a:t>, mas a </a:t>
            </a:r>
            <a:r>
              <a:rPr lang="en-US" dirty="0" err="1"/>
              <a:t>política</a:t>
            </a:r>
            <a:r>
              <a:rPr lang="en-US" dirty="0"/>
              <a:t> se </a:t>
            </a:r>
            <a:r>
              <a:rPr lang="en-US" dirty="0" err="1"/>
              <a:t>consolidou</a:t>
            </a:r>
            <a:r>
              <a:rPr lang="en-US" dirty="0"/>
              <a:t> fortemente </a:t>
            </a:r>
            <a:r>
              <a:rPr lang="en-US" dirty="0" err="1"/>
              <a:t>na</a:t>
            </a:r>
            <a:r>
              <a:rPr lang="en-US" dirty="0"/>
              <a:t> </a:t>
            </a:r>
            <a:r>
              <a:rPr lang="en-US" dirty="0" err="1"/>
              <a:t>última</a:t>
            </a:r>
            <a:r>
              <a:rPr lang="en-US" dirty="0"/>
              <a:t> </a:t>
            </a:r>
            <a:r>
              <a:rPr lang="en-US" dirty="0" err="1"/>
              <a:t>década</a:t>
            </a:r>
            <a:r>
              <a:rPr lang="en-US" dirty="0"/>
              <a:t>. O </a:t>
            </a:r>
            <a:r>
              <a:rPr lang="en-US" dirty="0" err="1"/>
              <a:t>primeiro</a:t>
            </a:r>
            <a:r>
              <a:rPr lang="en-US" dirty="0"/>
              <a:t> </a:t>
            </a:r>
            <a:r>
              <a:rPr lang="en-US" dirty="0" err="1"/>
              <a:t>roteiro</a:t>
            </a:r>
            <a:r>
              <a:rPr lang="en-US" dirty="0"/>
              <a:t> para a </a:t>
            </a:r>
            <a:r>
              <a:rPr lang="en-US" dirty="0" err="1"/>
              <a:t>descarbonização</a:t>
            </a:r>
            <a:r>
              <a:rPr lang="en-US" dirty="0"/>
              <a:t> de </a:t>
            </a:r>
            <a:r>
              <a:rPr lang="en-US" dirty="0" err="1"/>
              <a:t>longo</a:t>
            </a:r>
            <a:r>
              <a:rPr lang="en-US" dirty="0"/>
              <a:t> </a:t>
            </a:r>
            <a:r>
              <a:rPr lang="en-US" dirty="0" err="1"/>
              <a:t>prazo</a:t>
            </a:r>
            <a:r>
              <a:rPr lang="en-US" dirty="0"/>
              <a:t> da </a:t>
            </a:r>
            <a:r>
              <a:rPr lang="en-US" dirty="0" err="1"/>
              <a:t>União</a:t>
            </a:r>
            <a:r>
              <a:rPr lang="en-US" dirty="0"/>
              <a:t> </a:t>
            </a:r>
            <a:r>
              <a:rPr lang="en-US" dirty="0" err="1"/>
              <a:t>foi</a:t>
            </a:r>
            <a:r>
              <a:rPr lang="en-US" dirty="0"/>
              <a:t> </a:t>
            </a:r>
            <a:r>
              <a:rPr lang="en-US" dirty="0" err="1"/>
              <a:t>publicado</a:t>
            </a:r>
            <a:r>
              <a:rPr lang="en-US" dirty="0"/>
              <a:t> </a:t>
            </a:r>
            <a:r>
              <a:rPr lang="en-US" dirty="0" err="1"/>
              <a:t>em</a:t>
            </a:r>
            <a:r>
              <a:rPr lang="en-US" dirty="0"/>
              <a:t> 2011. Sua principal </a:t>
            </a:r>
            <a:r>
              <a:rPr lang="en-US" dirty="0" err="1"/>
              <a:t>característica</a:t>
            </a:r>
            <a:r>
              <a:rPr lang="en-US" dirty="0"/>
              <a:t> </a:t>
            </a:r>
            <a:r>
              <a:rPr lang="en-US" dirty="0" err="1"/>
              <a:t>foi</a:t>
            </a:r>
            <a:r>
              <a:rPr lang="en-US" dirty="0"/>
              <a:t> a </a:t>
            </a:r>
            <a:r>
              <a:rPr lang="en-US" dirty="0" err="1"/>
              <a:t>proposta</a:t>
            </a:r>
            <a:r>
              <a:rPr lang="en-US" dirty="0"/>
              <a:t> de </a:t>
            </a:r>
            <a:r>
              <a:rPr lang="en-US" dirty="0" err="1"/>
              <a:t>uma</a:t>
            </a:r>
            <a:r>
              <a:rPr lang="en-US" dirty="0"/>
              <a:t> meta de </a:t>
            </a:r>
            <a:r>
              <a:rPr lang="en-US" dirty="0" err="1"/>
              <a:t>redução</a:t>
            </a:r>
            <a:r>
              <a:rPr lang="en-US" dirty="0"/>
              <a:t> de 80% das </a:t>
            </a:r>
            <a:r>
              <a:rPr lang="en-US" dirty="0" err="1"/>
              <a:t>emissões</a:t>
            </a:r>
            <a:r>
              <a:rPr lang="en-US" dirty="0"/>
              <a:t> de gases de </a:t>
            </a:r>
            <a:r>
              <a:rPr lang="en-US" dirty="0" err="1"/>
              <a:t>efeito</a:t>
            </a:r>
            <a:r>
              <a:rPr lang="en-US" dirty="0"/>
              <a:t> estufa </a:t>
            </a:r>
            <a:r>
              <a:rPr lang="en-US" dirty="0" err="1"/>
              <a:t>até</a:t>
            </a:r>
            <a:r>
              <a:rPr lang="en-US" dirty="0"/>
              <a:t> 2050, </a:t>
            </a:r>
            <a:r>
              <a:rPr lang="en-US" dirty="0" err="1"/>
              <a:t>em</a:t>
            </a:r>
            <a:r>
              <a:rPr lang="en-US" dirty="0"/>
              <a:t> </a:t>
            </a:r>
            <a:r>
              <a:rPr lang="en-US" dirty="0" err="1"/>
              <a:t>comparação</a:t>
            </a:r>
            <a:r>
              <a:rPr lang="en-US" dirty="0"/>
              <a:t> com 1990. O </a:t>
            </a:r>
            <a:r>
              <a:rPr lang="en-US" dirty="0" err="1"/>
              <a:t>roteiro</a:t>
            </a:r>
            <a:r>
              <a:rPr lang="en-US" dirty="0"/>
              <a:t> </a:t>
            </a:r>
            <a:r>
              <a:rPr lang="en-US" dirty="0" err="1"/>
              <a:t>foi</a:t>
            </a:r>
            <a:r>
              <a:rPr lang="en-US" dirty="0"/>
              <a:t> </a:t>
            </a:r>
            <a:r>
              <a:rPr lang="en-US" dirty="0" err="1"/>
              <a:t>seguido</a:t>
            </a:r>
            <a:r>
              <a:rPr lang="en-US" dirty="0"/>
              <a:t> </a:t>
            </a:r>
            <a:r>
              <a:rPr lang="en-US" dirty="0" err="1"/>
              <a:t>por</a:t>
            </a:r>
            <a:r>
              <a:rPr lang="en-US" dirty="0"/>
              <a:t> </a:t>
            </a:r>
            <a:r>
              <a:rPr lang="en-US" dirty="0" err="1"/>
              <a:t>outras</a:t>
            </a:r>
            <a:r>
              <a:rPr lang="en-US" dirty="0"/>
              <a:t> </a:t>
            </a:r>
            <a:r>
              <a:rPr lang="en-US" dirty="0" err="1"/>
              <a:t>estratégias</a:t>
            </a:r>
            <a:r>
              <a:rPr lang="en-US" dirty="0"/>
              <a:t>, </a:t>
            </a:r>
            <a:r>
              <a:rPr lang="en-US" dirty="0" err="1"/>
              <a:t>notadamente</a:t>
            </a:r>
            <a:r>
              <a:rPr lang="en-US" dirty="0"/>
              <a:t> a Energia limpa para </a:t>
            </a:r>
            <a:r>
              <a:rPr lang="en-US" dirty="0" err="1"/>
              <a:t>todos</a:t>
            </a:r>
            <a:r>
              <a:rPr lang="en-US" dirty="0"/>
              <a:t> </a:t>
            </a:r>
            <a:r>
              <a:rPr lang="en-US" dirty="0" err="1"/>
              <a:t>os</a:t>
            </a:r>
            <a:r>
              <a:rPr lang="en-US" dirty="0"/>
              <a:t> </a:t>
            </a:r>
            <a:r>
              <a:rPr lang="en-US" dirty="0" err="1"/>
              <a:t>europeus</a:t>
            </a:r>
            <a:r>
              <a:rPr lang="en-US" dirty="0"/>
              <a:t> </a:t>
            </a:r>
            <a:r>
              <a:rPr lang="en-US" dirty="0" err="1"/>
              <a:t>em</a:t>
            </a:r>
            <a:r>
              <a:rPr lang="en-US" dirty="0"/>
              <a:t> 2016 e o Planeta </a:t>
            </a:r>
            <a:r>
              <a:rPr lang="en-US" dirty="0" err="1"/>
              <a:t>limpo</a:t>
            </a:r>
            <a:r>
              <a:rPr lang="en-US" dirty="0"/>
              <a:t> para </a:t>
            </a:r>
            <a:r>
              <a:rPr lang="en-US" dirty="0" err="1"/>
              <a:t>todos</a:t>
            </a:r>
            <a:r>
              <a:rPr lang="en-US" dirty="0"/>
              <a:t> </a:t>
            </a:r>
            <a:r>
              <a:rPr lang="en-US" dirty="0" err="1"/>
              <a:t>em</a:t>
            </a:r>
            <a:r>
              <a:rPr lang="en-US" dirty="0"/>
              <a:t> 2018, que </a:t>
            </a:r>
            <a:r>
              <a:rPr lang="en-US" dirty="0" err="1"/>
              <a:t>aumentaram</a:t>
            </a:r>
            <a:r>
              <a:rPr lang="en-US" dirty="0"/>
              <a:t> </a:t>
            </a:r>
            <a:r>
              <a:rPr lang="en-US" dirty="0" err="1"/>
              <a:t>gradualmente</a:t>
            </a:r>
            <a:r>
              <a:rPr lang="en-US" dirty="0"/>
              <a:t> as </a:t>
            </a:r>
            <a:r>
              <a:rPr lang="en-US" dirty="0" err="1"/>
              <a:t>ambições</a:t>
            </a:r>
            <a:r>
              <a:rPr lang="en-US" dirty="0"/>
              <a:t> de </a:t>
            </a:r>
            <a:r>
              <a:rPr lang="en-US" dirty="0" err="1"/>
              <a:t>descarbonização</a:t>
            </a:r>
            <a:r>
              <a:rPr lang="en-US" dirty="0"/>
              <a:t>. O </a:t>
            </a:r>
            <a:r>
              <a:rPr lang="en-US" dirty="0" err="1"/>
              <a:t>último</a:t>
            </a:r>
            <a:r>
              <a:rPr lang="en-US" dirty="0"/>
              <a:t> e </a:t>
            </a:r>
            <a:r>
              <a:rPr lang="en-US" dirty="0" err="1"/>
              <a:t>maior</a:t>
            </a:r>
            <a:r>
              <a:rPr lang="en-US" dirty="0"/>
              <a:t> </a:t>
            </a:r>
            <a:r>
              <a:rPr lang="en-US" dirty="0" err="1"/>
              <a:t>passo</a:t>
            </a:r>
            <a:r>
              <a:rPr lang="en-US" dirty="0"/>
              <a:t> </a:t>
            </a:r>
            <a:r>
              <a:rPr lang="en-US" dirty="0" err="1"/>
              <a:t>na</a:t>
            </a:r>
            <a:r>
              <a:rPr lang="en-US" dirty="0"/>
              <a:t> </a:t>
            </a:r>
            <a:r>
              <a:rPr lang="en-US" dirty="0" err="1"/>
              <a:t>política</a:t>
            </a:r>
            <a:r>
              <a:rPr lang="en-US" dirty="0"/>
              <a:t> </a:t>
            </a:r>
            <a:r>
              <a:rPr lang="en-US" dirty="0" err="1"/>
              <a:t>climática</a:t>
            </a:r>
            <a:r>
              <a:rPr lang="en-US" dirty="0"/>
              <a:t> da </a:t>
            </a:r>
            <a:r>
              <a:rPr lang="en-US" dirty="0" err="1"/>
              <a:t>União</a:t>
            </a:r>
            <a:r>
              <a:rPr lang="en-US" dirty="0"/>
              <a:t> </a:t>
            </a:r>
            <a:r>
              <a:rPr lang="en-US" dirty="0" err="1"/>
              <a:t>Europeia</a:t>
            </a:r>
            <a:r>
              <a:rPr lang="en-US" dirty="0"/>
              <a:t> </a:t>
            </a:r>
            <a:r>
              <a:rPr lang="en-US" dirty="0" err="1"/>
              <a:t>foi</a:t>
            </a:r>
            <a:r>
              <a:rPr lang="en-US" dirty="0"/>
              <a:t> a </a:t>
            </a:r>
            <a:r>
              <a:rPr lang="en-US" dirty="0" err="1"/>
              <a:t>publicação</a:t>
            </a:r>
            <a:r>
              <a:rPr lang="en-US" dirty="0"/>
              <a:t> do </a:t>
            </a:r>
            <a:r>
              <a:rPr lang="en-US" dirty="0" err="1"/>
              <a:t>Acordo</a:t>
            </a:r>
            <a:r>
              <a:rPr lang="en-US" dirty="0"/>
              <a:t> Verde </a:t>
            </a:r>
            <a:r>
              <a:rPr lang="en-US" dirty="0" err="1"/>
              <a:t>Europeu</a:t>
            </a:r>
            <a:r>
              <a:rPr lang="en-US" dirty="0"/>
              <a:t> no final de 2019, que </a:t>
            </a:r>
            <a:r>
              <a:rPr lang="en-US" dirty="0" err="1"/>
              <a:t>apresentou</a:t>
            </a:r>
            <a:r>
              <a:rPr lang="en-US" dirty="0"/>
              <a:t> um plano de </a:t>
            </a:r>
            <a:r>
              <a:rPr lang="en-US" dirty="0" err="1"/>
              <a:t>investimento</a:t>
            </a:r>
            <a:r>
              <a:rPr lang="en-US" dirty="0"/>
              <a:t> de 1 </a:t>
            </a:r>
            <a:r>
              <a:rPr lang="en-US" dirty="0" err="1"/>
              <a:t>trilhão</a:t>
            </a:r>
            <a:r>
              <a:rPr lang="en-US" dirty="0"/>
              <a:t> de euros para </a:t>
            </a:r>
            <a:r>
              <a:rPr lang="en-US" dirty="0" err="1"/>
              <a:t>tornar</a:t>
            </a:r>
            <a:r>
              <a:rPr lang="en-US" dirty="0"/>
              <a:t> a </a:t>
            </a:r>
            <a:r>
              <a:rPr lang="en-US" dirty="0" err="1"/>
              <a:t>União</a:t>
            </a:r>
            <a:r>
              <a:rPr lang="en-US" dirty="0"/>
              <a:t> </a:t>
            </a:r>
            <a:r>
              <a:rPr lang="en-US" dirty="0" err="1"/>
              <a:t>neutra</a:t>
            </a:r>
            <a:r>
              <a:rPr lang="en-US" dirty="0"/>
              <a:t> </a:t>
            </a:r>
            <a:r>
              <a:rPr lang="en-US" dirty="0" err="1"/>
              <a:t>em</a:t>
            </a:r>
            <a:r>
              <a:rPr lang="en-US" dirty="0"/>
              <a:t> </a:t>
            </a:r>
            <a:r>
              <a:rPr lang="en-US" dirty="0" err="1"/>
              <a:t>carbono</a:t>
            </a:r>
            <a:r>
              <a:rPr lang="en-US" dirty="0"/>
              <a:t> </a:t>
            </a:r>
            <a:r>
              <a:rPr lang="en-US" dirty="0" err="1"/>
              <a:t>até</a:t>
            </a:r>
            <a:r>
              <a:rPr lang="en-US" dirty="0"/>
              <a:t> 2050. </a:t>
            </a:r>
            <a:endParaRPr dirty="0"/>
          </a:p>
          <a:p>
            <a:pPr marL="0" lvl="0" indent="0" algn="l" rtl="0">
              <a:spcBef>
                <a:spcPts val="0"/>
              </a:spcBef>
              <a:spcAft>
                <a:spcPts val="0"/>
              </a:spcAft>
              <a:buNone/>
            </a:pPr>
            <a:endParaRPr dirty="0"/>
          </a:p>
        </p:txBody>
      </p:sp>
      <p:sp>
        <p:nvSpPr>
          <p:cNvPr id="466" name="Google Shape;4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Esta aula </a:t>
            </a:r>
            <a:r>
              <a:rPr lang="en-US" dirty="0" err="1"/>
              <a:t>conclui</a:t>
            </a:r>
            <a:r>
              <a:rPr lang="en-US" dirty="0"/>
              <a:t> o </a:t>
            </a:r>
            <a:r>
              <a:rPr lang="en-US" dirty="0" err="1"/>
              <a:t>curso</a:t>
            </a:r>
            <a:r>
              <a:rPr lang="en-US" dirty="0"/>
              <a:t>. </a:t>
            </a:r>
            <a:r>
              <a:rPr lang="en-US" dirty="0" err="1"/>
              <a:t>Até</a:t>
            </a:r>
            <a:r>
              <a:rPr lang="en-US" dirty="0"/>
              <a:t> agora, o </a:t>
            </a:r>
            <a:r>
              <a:rPr lang="en-US" dirty="0" err="1"/>
              <a:t>curso</a:t>
            </a:r>
            <a:r>
              <a:rPr lang="en-US" dirty="0"/>
              <a:t> se </a:t>
            </a:r>
            <a:r>
              <a:rPr lang="en-US" dirty="0" err="1"/>
              <a:t>concentrou</a:t>
            </a:r>
            <a:r>
              <a:rPr lang="en-US" dirty="0"/>
              <a:t> </a:t>
            </a:r>
            <a:r>
              <a:rPr lang="en-US" dirty="0" err="1"/>
              <a:t>na</a:t>
            </a:r>
            <a:r>
              <a:rPr lang="en-US" dirty="0"/>
              <a:t> </a:t>
            </a:r>
            <a:r>
              <a:rPr lang="en-US" dirty="0" err="1"/>
              <a:t>representação</a:t>
            </a:r>
            <a:r>
              <a:rPr lang="en-US" dirty="0"/>
              <a:t> dos </a:t>
            </a:r>
            <a:r>
              <a:rPr lang="en-US" dirty="0" err="1"/>
              <a:t>sistemas</a:t>
            </a:r>
            <a:r>
              <a:rPr lang="en-US" dirty="0"/>
              <a:t> </a:t>
            </a:r>
            <a:r>
              <a:rPr lang="en-US" dirty="0" err="1"/>
              <a:t>climático</a:t>
            </a:r>
            <a:r>
              <a:rPr lang="en-US" dirty="0"/>
              <a:t>, </a:t>
            </a:r>
            <a:r>
              <a:rPr lang="en-US" dirty="0" err="1"/>
              <a:t>terrestre</a:t>
            </a:r>
            <a:r>
              <a:rPr lang="en-US" dirty="0"/>
              <a:t>, </a:t>
            </a:r>
            <a:r>
              <a:rPr lang="en-US" dirty="0" err="1"/>
              <a:t>energético</a:t>
            </a:r>
            <a:r>
              <a:rPr lang="en-US" dirty="0"/>
              <a:t> e </a:t>
            </a:r>
            <a:r>
              <a:rPr lang="en-US" dirty="0" err="1"/>
              <a:t>hídrico</a:t>
            </a:r>
            <a:r>
              <a:rPr lang="en-US" dirty="0"/>
              <a:t> e </a:t>
            </a:r>
            <a:r>
              <a:rPr lang="en-US" dirty="0" err="1"/>
              <a:t>suas</a:t>
            </a:r>
            <a:r>
              <a:rPr lang="en-US" dirty="0"/>
              <a:t> </a:t>
            </a:r>
            <a:r>
              <a:rPr lang="en-US" dirty="0" err="1"/>
              <a:t>interligações</a:t>
            </a:r>
            <a:r>
              <a:rPr lang="en-US" dirty="0"/>
              <a:t> </a:t>
            </a:r>
            <a:r>
              <a:rPr lang="en-US" dirty="0" err="1"/>
              <a:t>em</a:t>
            </a:r>
            <a:r>
              <a:rPr lang="en-US" dirty="0"/>
              <a:t> </a:t>
            </a:r>
            <a:r>
              <a:rPr lang="en-US" dirty="0" err="1"/>
              <a:t>modelos</a:t>
            </a:r>
            <a:r>
              <a:rPr lang="en-US" dirty="0"/>
              <a:t>. Agora, </a:t>
            </a:r>
            <a:r>
              <a:rPr lang="en-US" dirty="0" err="1"/>
              <a:t>concluímos</a:t>
            </a:r>
            <a:r>
              <a:rPr lang="en-US" dirty="0"/>
              <a:t> </a:t>
            </a:r>
            <a:r>
              <a:rPr lang="en-US" dirty="0" err="1"/>
              <a:t>mencionando</a:t>
            </a:r>
            <a:r>
              <a:rPr lang="en-US" dirty="0"/>
              <a:t> </a:t>
            </a:r>
            <a:r>
              <a:rPr lang="en-US" dirty="0" err="1"/>
              <a:t>algumas</a:t>
            </a:r>
            <a:r>
              <a:rPr lang="en-US" dirty="0"/>
              <a:t> </a:t>
            </a:r>
            <a:r>
              <a:rPr lang="en-US" dirty="0" err="1"/>
              <a:t>ações</a:t>
            </a:r>
            <a:r>
              <a:rPr lang="en-US" dirty="0"/>
              <a:t> que </a:t>
            </a:r>
            <a:r>
              <a:rPr lang="en-US" dirty="0" err="1"/>
              <a:t>os</a:t>
            </a:r>
            <a:r>
              <a:rPr lang="en-US" dirty="0"/>
              <a:t> </a:t>
            </a:r>
            <a:r>
              <a:rPr lang="en-US" dirty="0" err="1"/>
              <a:t>governos</a:t>
            </a:r>
            <a:r>
              <a:rPr lang="en-US" dirty="0"/>
              <a:t> </a:t>
            </a:r>
            <a:r>
              <a:rPr lang="en-US" dirty="0" err="1"/>
              <a:t>podem</a:t>
            </a:r>
            <a:r>
              <a:rPr lang="en-US" dirty="0"/>
              <a:t> </a:t>
            </a:r>
            <a:r>
              <a:rPr lang="en-US" dirty="0" err="1"/>
              <a:t>adotar</a:t>
            </a:r>
            <a:r>
              <a:rPr lang="en-US" dirty="0"/>
              <a:t> para </a:t>
            </a:r>
            <a:r>
              <a:rPr lang="en-US" dirty="0" err="1"/>
              <a:t>preservar</a:t>
            </a:r>
            <a:r>
              <a:rPr lang="en-US" dirty="0"/>
              <a:t> esses </a:t>
            </a:r>
            <a:r>
              <a:rPr lang="en-US" dirty="0" err="1"/>
              <a:t>sistemas</a:t>
            </a:r>
            <a:r>
              <a:rPr lang="en-US" dirty="0"/>
              <a:t> e </a:t>
            </a:r>
            <a:r>
              <a:rPr lang="en-US" dirty="0" err="1"/>
              <a:t>mitigar</a:t>
            </a:r>
            <a:r>
              <a:rPr lang="en-US" dirty="0"/>
              <a:t> a </a:t>
            </a:r>
            <a:r>
              <a:rPr lang="en-US" dirty="0" err="1"/>
              <a:t>mudança</a:t>
            </a:r>
            <a:r>
              <a:rPr lang="en-US" dirty="0"/>
              <a:t> </a:t>
            </a:r>
            <a:r>
              <a:rPr lang="en-US" dirty="0" err="1"/>
              <a:t>climática</a:t>
            </a:r>
            <a:r>
              <a:rPr lang="en-US" dirty="0"/>
              <a:t>. O </a:t>
            </a:r>
            <a:r>
              <a:rPr lang="en-US" dirty="0" err="1"/>
              <a:t>foco</a:t>
            </a:r>
            <a:r>
              <a:rPr lang="en-US" dirty="0"/>
              <a:t> </a:t>
            </a:r>
            <a:r>
              <a:rPr lang="en-US" dirty="0" err="1"/>
              <a:t>será</a:t>
            </a:r>
            <a:r>
              <a:rPr lang="en-US" dirty="0"/>
              <a:t> </a:t>
            </a:r>
            <a:r>
              <a:rPr lang="en-US" dirty="0" err="1"/>
              <a:t>nas</a:t>
            </a:r>
            <a:r>
              <a:rPr lang="en-US" dirty="0"/>
              <a:t> </a:t>
            </a:r>
            <a:r>
              <a:rPr lang="en-US" dirty="0" err="1"/>
              <a:t>políticas</a:t>
            </a:r>
            <a:r>
              <a:rPr lang="en-US" dirty="0"/>
              <a:t> </a:t>
            </a:r>
            <a:r>
              <a:rPr lang="en-US" dirty="0" err="1"/>
              <a:t>comumente</a:t>
            </a:r>
            <a:r>
              <a:rPr lang="en-US" dirty="0"/>
              <a:t> </a:t>
            </a:r>
            <a:r>
              <a:rPr lang="en-US" dirty="0" err="1"/>
              <a:t>adotadas</a:t>
            </a:r>
            <a:r>
              <a:rPr lang="en-US" dirty="0"/>
              <a:t> para a </a:t>
            </a:r>
            <a:r>
              <a:rPr lang="en-US" dirty="0" err="1"/>
              <a:t>mitigação</a:t>
            </a:r>
            <a:r>
              <a:rPr lang="en-US" dirty="0"/>
              <a:t> da </a:t>
            </a:r>
            <a:r>
              <a:rPr lang="en-US" dirty="0" err="1"/>
              <a:t>mudança</a:t>
            </a:r>
            <a:r>
              <a:rPr lang="en-US" dirty="0"/>
              <a:t> </a:t>
            </a:r>
            <a:r>
              <a:rPr lang="en-US" dirty="0" err="1"/>
              <a:t>climática</a:t>
            </a:r>
            <a:r>
              <a:rPr lang="en-US" dirty="0"/>
              <a:t>. Ao final da aula, </a:t>
            </a:r>
            <a:r>
              <a:rPr lang="en-US" dirty="0" err="1"/>
              <a:t>você</a:t>
            </a:r>
            <a:r>
              <a:rPr lang="en-US" dirty="0"/>
              <a:t> </a:t>
            </a:r>
            <a:r>
              <a:rPr lang="en-US" dirty="0" err="1"/>
              <a:t>será</a:t>
            </a:r>
            <a:r>
              <a:rPr lang="en-US" dirty="0"/>
              <a:t> </a:t>
            </a:r>
            <a:r>
              <a:rPr lang="en-US" dirty="0" err="1"/>
              <a:t>capaz</a:t>
            </a:r>
            <a:r>
              <a:rPr lang="en-US" dirty="0"/>
              <a:t> de: </a:t>
            </a:r>
            <a:br>
              <a:rPr lang="en-US" dirty="0"/>
            </a:br>
            <a:r>
              <a:rPr lang="en-US" dirty="0"/>
              <a:t>1) </a:t>
            </a:r>
            <a:r>
              <a:rPr lang="en-US" dirty="0" err="1">
                <a:latin typeface="Roboto"/>
                <a:ea typeface="Roboto"/>
                <a:cs typeface="Roboto"/>
                <a:sym typeface="Roboto"/>
              </a:rPr>
              <a:t>Identificar</a:t>
            </a:r>
            <a:r>
              <a:rPr lang="en-US" dirty="0">
                <a:latin typeface="Roboto"/>
                <a:ea typeface="Roboto"/>
                <a:cs typeface="Roboto"/>
                <a:sym typeface="Roboto"/>
              </a:rPr>
              <a:t> </a:t>
            </a:r>
            <a:r>
              <a:rPr lang="en-US" dirty="0" err="1">
                <a:latin typeface="Roboto"/>
                <a:ea typeface="Roboto"/>
                <a:cs typeface="Roboto"/>
                <a:sym typeface="Roboto"/>
              </a:rPr>
              <a:t>os</a:t>
            </a:r>
            <a:r>
              <a:rPr lang="en-US" dirty="0">
                <a:latin typeface="Roboto"/>
                <a:ea typeface="Roboto"/>
                <a:cs typeface="Roboto"/>
                <a:sym typeface="Roboto"/>
              </a:rPr>
              <a:t> </a:t>
            </a:r>
            <a:r>
              <a:rPr lang="en-US" dirty="0" err="1">
                <a:latin typeface="Roboto"/>
                <a:ea typeface="Roboto"/>
                <a:cs typeface="Roboto"/>
                <a:sym typeface="Roboto"/>
              </a:rPr>
              <a:t>principais</a:t>
            </a:r>
            <a:r>
              <a:rPr lang="en-US" dirty="0">
                <a:latin typeface="Roboto"/>
                <a:ea typeface="Roboto"/>
                <a:cs typeface="Roboto"/>
                <a:sym typeface="Roboto"/>
              </a:rPr>
              <a:t> </a:t>
            </a:r>
            <a:r>
              <a:rPr lang="en-US" dirty="0" err="1">
                <a:latin typeface="Roboto"/>
                <a:ea typeface="Roboto"/>
                <a:cs typeface="Roboto"/>
                <a:sym typeface="Roboto"/>
              </a:rPr>
              <a:t>tipos</a:t>
            </a:r>
            <a:r>
              <a:rPr lang="en-US" dirty="0">
                <a:latin typeface="Roboto"/>
                <a:ea typeface="Roboto"/>
                <a:cs typeface="Roboto"/>
                <a:sym typeface="Roboto"/>
              </a:rPr>
              <a:t> de </a:t>
            </a:r>
            <a:r>
              <a:rPr lang="en-US" dirty="0" err="1">
                <a:latin typeface="Roboto"/>
                <a:ea typeface="Roboto"/>
                <a:cs typeface="Roboto"/>
                <a:sym typeface="Roboto"/>
              </a:rPr>
              <a:t>políticas</a:t>
            </a:r>
            <a:r>
              <a:rPr lang="en-US" dirty="0">
                <a:latin typeface="Roboto"/>
                <a:ea typeface="Roboto"/>
                <a:cs typeface="Roboto"/>
                <a:sym typeface="Roboto"/>
              </a:rPr>
              <a:t> </a:t>
            </a:r>
            <a:r>
              <a:rPr lang="en-US" dirty="0" err="1">
                <a:latin typeface="Roboto"/>
                <a:ea typeface="Roboto"/>
                <a:cs typeface="Roboto"/>
                <a:sym typeface="Roboto"/>
              </a:rPr>
              <a:t>climáticas</a:t>
            </a:r>
            <a:r>
              <a:rPr lang="en-US" dirty="0">
                <a:latin typeface="Roboto"/>
                <a:ea typeface="Roboto"/>
                <a:cs typeface="Roboto"/>
                <a:sym typeface="Roboto"/>
              </a:rPr>
              <a:t> </a:t>
            </a:r>
            <a:r>
              <a:rPr lang="en-US" dirty="0" err="1">
                <a:latin typeface="Roboto"/>
                <a:ea typeface="Roboto"/>
                <a:cs typeface="Roboto"/>
                <a:sym typeface="Roboto"/>
              </a:rPr>
              <a:t>diretas</a:t>
            </a:r>
            <a:r>
              <a:rPr lang="en-US" dirty="0">
                <a:latin typeface="Roboto"/>
                <a:ea typeface="Roboto"/>
                <a:cs typeface="Roboto"/>
                <a:sym typeface="Roboto"/>
              </a:rPr>
              <a:t> e </a:t>
            </a:r>
            <a:r>
              <a:rPr lang="en-US" dirty="0" err="1">
                <a:latin typeface="Roboto"/>
                <a:ea typeface="Roboto"/>
                <a:cs typeface="Roboto"/>
                <a:sym typeface="Roboto"/>
              </a:rPr>
              <a:t>sua</a:t>
            </a:r>
            <a:r>
              <a:rPr lang="en-US" dirty="0">
                <a:latin typeface="Roboto"/>
                <a:ea typeface="Roboto"/>
                <a:cs typeface="Roboto"/>
                <a:sym typeface="Roboto"/>
              </a:rPr>
              <a:t> </a:t>
            </a:r>
            <a:r>
              <a:rPr lang="en-US" dirty="0" err="1">
                <a:latin typeface="Roboto"/>
                <a:ea typeface="Roboto"/>
                <a:cs typeface="Roboto"/>
                <a:sym typeface="Roboto"/>
              </a:rPr>
              <a:t>aplicação</a:t>
            </a:r>
            <a:r>
              <a:rPr lang="en-US" dirty="0">
                <a:latin typeface="Roboto"/>
                <a:ea typeface="Roboto"/>
                <a:cs typeface="Roboto"/>
                <a:sym typeface="Roboto"/>
              </a:rPr>
              <a:t> </a:t>
            </a:r>
            <a:r>
              <a:rPr lang="en-US" dirty="0" err="1">
                <a:latin typeface="Roboto"/>
                <a:ea typeface="Roboto"/>
                <a:cs typeface="Roboto"/>
                <a:sym typeface="Roboto"/>
              </a:rPr>
              <a:t>em</a:t>
            </a:r>
            <a:r>
              <a:rPr lang="en-US" dirty="0">
                <a:latin typeface="Roboto"/>
                <a:ea typeface="Roboto"/>
                <a:cs typeface="Roboto"/>
                <a:sym typeface="Roboto"/>
              </a:rPr>
              <a:t> </a:t>
            </a:r>
            <a:r>
              <a:rPr lang="en-US" dirty="0" err="1">
                <a:latin typeface="Roboto"/>
                <a:ea typeface="Roboto"/>
                <a:cs typeface="Roboto"/>
                <a:sym typeface="Roboto"/>
              </a:rPr>
              <a:t>todo</a:t>
            </a:r>
            <a:r>
              <a:rPr lang="en-US" dirty="0">
                <a:latin typeface="Roboto"/>
                <a:ea typeface="Roboto"/>
                <a:cs typeface="Roboto"/>
                <a:sym typeface="Roboto"/>
              </a:rPr>
              <a:t> o </a:t>
            </a:r>
            <a:r>
              <a:rPr lang="en-US" dirty="0" err="1">
                <a:latin typeface="Roboto"/>
                <a:ea typeface="Roboto"/>
                <a:cs typeface="Roboto"/>
                <a:sym typeface="Roboto"/>
              </a:rPr>
              <a:t>mundo</a:t>
            </a:r>
            <a:endParaRPr dirty="0"/>
          </a:p>
          <a:p>
            <a:pPr marL="0" lvl="0" indent="0" algn="l" rtl="0">
              <a:spcBef>
                <a:spcPts val="1800"/>
              </a:spcBef>
              <a:spcAft>
                <a:spcPts val="0"/>
              </a:spcAft>
              <a:buNone/>
            </a:pPr>
            <a:r>
              <a:rPr lang="en-US" dirty="0">
                <a:latin typeface="Roboto"/>
                <a:ea typeface="Roboto"/>
                <a:cs typeface="Roboto"/>
                <a:sym typeface="Roboto"/>
              </a:rPr>
              <a:t>2) </a:t>
            </a:r>
            <a:r>
              <a:rPr lang="en-US" dirty="0" err="1">
                <a:latin typeface="Roboto"/>
                <a:ea typeface="Roboto"/>
                <a:cs typeface="Roboto"/>
                <a:sym typeface="Roboto"/>
              </a:rPr>
              <a:t>Identificar</a:t>
            </a:r>
            <a:r>
              <a:rPr lang="en-US" dirty="0">
                <a:latin typeface="Roboto"/>
                <a:ea typeface="Roboto"/>
                <a:cs typeface="Roboto"/>
                <a:sym typeface="Roboto"/>
              </a:rPr>
              <a:t> </a:t>
            </a:r>
            <a:r>
              <a:rPr lang="en-US" dirty="0" err="1">
                <a:latin typeface="Roboto"/>
                <a:ea typeface="Roboto"/>
                <a:cs typeface="Roboto"/>
                <a:sym typeface="Roboto"/>
              </a:rPr>
              <a:t>os</a:t>
            </a:r>
            <a:r>
              <a:rPr lang="en-US" dirty="0">
                <a:latin typeface="Roboto"/>
                <a:ea typeface="Roboto"/>
                <a:cs typeface="Roboto"/>
                <a:sym typeface="Roboto"/>
              </a:rPr>
              <a:t> </a:t>
            </a:r>
            <a:r>
              <a:rPr lang="en-US" dirty="0" err="1">
                <a:latin typeface="Roboto"/>
                <a:ea typeface="Roboto"/>
                <a:cs typeface="Roboto"/>
                <a:sym typeface="Roboto"/>
              </a:rPr>
              <a:t>principais</a:t>
            </a:r>
            <a:r>
              <a:rPr lang="en-US" dirty="0">
                <a:latin typeface="Roboto"/>
                <a:ea typeface="Roboto"/>
                <a:cs typeface="Roboto"/>
                <a:sym typeface="Roboto"/>
              </a:rPr>
              <a:t> </a:t>
            </a:r>
            <a:r>
              <a:rPr lang="en-US" dirty="0" err="1">
                <a:latin typeface="Roboto"/>
                <a:ea typeface="Roboto"/>
                <a:cs typeface="Roboto"/>
                <a:sym typeface="Roboto"/>
              </a:rPr>
              <a:t>tipos</a:t>
            </a:r>
            <a:r>
              <a:rPr lang="en-US" dirty="0">
                <a:latin typeface="Roboto"/>
                <a:ea typeface="Roboto"/>
                <a:cs typeface="Roboto"/>
                <a:sym typeface="Roboto"/>
              </a:rPr>
              <a:t> de </a:t>
            </a:r>
            <a:r>
              <a:rPr lang="en-US" dirty="0" err="1">
                <a:latin typeface="Roboto"/>
                <a:ea typeface="Roboto"/>
                <a:cs typeface="Roboto"/>
                <a:sym typeface="Roboto"/>
              </a:rPr>
              <a:t>políticas</a:t>
            </a:r>
            <a:r>
              <a:rPr lang="en-US" dirty="0">
                <a:latin typeface="Roboto"/>
                <a:ea typeface="Roboto"/>
                <a:cs typeface="Roboto"/>
                <a:sym typeface="Roboto"/>
              </a:rPr>
              <a:t> </a:t>
            </a:r>
            <a:r>
              <a:rPr lang="en-US" dirty="0" err="1">
                <a:latin typeface="Roboto"/>
                <a:ea typeface="Roboto"/>
                <a:cs typeface="Roboto"/>
                <a:sym typeface="Roboto"/>
              </a:rPr>
              <a:t>climáticas</a:t>
            </a:r>
            <a:r>
              <a:rPr lang="en-US" dirty="0">
                <a:latin typeface="Roboto"/>
                <a:ea typeface="Roboto"/>
                <a:cs typeface="Roboto"/>
                <a:sym typeface="Roboto"/>
              </a:rPr>
              <a:t> </a:t>
            </a:r>
            <a:r>
              <a:rPr lang="en-US" dirty="0" err="1">
                <a:latin typeface="Roboto"/>
                <a:ea typeface="Roboto"/>
                <a:cs typeface="Roboto"/>
                <a:sym typeface="Roboto"/>
              </a:rPr>
              <a:t>indiretas</a:t>
            </a:r>
            <a:r>
              <a:rPr lang="en-US" dirty="0">
                <a:latin typeface="Roboto"/>
                <a:ea typeface="Roboto"/>
                <a:cs typeface="Roboto"/>
                <a:sym typeface="Roboto"/>
              </a:rPr>
              <a:t> e </a:t>
            </a:r>
            <a:r>
              <a:rPr lang="en-US" dirty="0" err="1">
                <a:latin typeface="Roboto"/>
                <a:ea typeface="Roboto"/>
                <a:cs typeface="Roboto"/>
                <a:sym typeface="Roboto"/>
              </a:rPr>
              <a:t>sua</a:t>
            </a:r>
            <a:r>
              <a:rPr lang="en-US" dirty="0">
                <a:latin typeface="Roboto"/>
                <a:ea typeface="Roboto"/>
                <a:cs typeface="Roboto"/>
                <a:sym typeface="Roboto"/>
              </a:rPr>
              <a:t> </a:t>
            </a:r>
            <a:r>
              <a:rPr lang="en-US" dirty="0" err="1">
                <a:latin typeface="Roboto"/>
                <a:ea typeface="Roboto"/>
                <a:cs typeface="Roboto"/>
                <a:sym typeface="Roboto"/>
              </a:rPr>
              <a:t>aplicação</a:t>
            </a:r>
            <a:r>
              <a:rPr lang="en-US" dirty="0">
                <a:latin typeface="Roboto"/>
                <a:ea typeface="Roboto"/>
                <a:cs typeface="Roboto"/>
                <a:sym typeface="Roboto"/>
              </a:rPr>
              <a:t> </a:t>
            </a:r>
            <a:r>
              <a:rPr lang="en-US" dirty="0" err="1">
                <a:latin typeface="Roboto"/>
                <a:ea typeface="Roboto"/>
                <a:cs typeface="Roboto"/>
                <a:sym typeface="Roboto"/>
              </a:rPr>
              <a:t>em</a:t>
            </a:r>
            <a:r>
              <a:rPr lang="en-US" dirty="0">
                <a:latin typeface="Roboto"/>
                <a:ea typeface="Roboto"/>
                <a:cs typeface="Roboto"/>
                <a:sym typeface="Roboto"/>
              </a:rPr>
              <a:t> </a:t>
            </a:r>
            <a:r>
              <a:rPr lang="en-US" dirty="0" err="1">
                <a:latin typeface="Roboto"/>
                <a:ea typeface="Roboto"/>
                <a:cs typeface="Roboto"/>
                <a:sym typeface="Roboto"/>
              </a:rPr>
              <a:t>todo</a:t>
            </a:r>
            <a:r>
              <a:rPr lang="en-US" dirty="0">
                <a:latin typeface="Roboto"/>
                <a:ea typeface="Roboto"/>
                <a:cs typeface="Roboto"/>
                <a:sym typeface="Roboto"/>
              </a:rPr>
              <a:t> o </a:t>
            </a:r>
            <a:r>
              <a:rPr lang="en-US" dirty="0" err="1">
                <a:latin typeface="Roboto"/>
                <a:ea typeface="Roboto"/>
                <a:cs typeface="Roboto"/>
                <a:sym typeface="Roboto"/>
              </a:rPr>
              <a:t>mundo</a:t>
            </a:r>
            <a:r>
              <a:rPr lang="en-US" dirty="0">
                <a:latin typeface="Roboto"/>
                <a:ea typeface="Roboto"/>
                <a:cs typeface="Roboto"/>
                <a:sym typeface="Roboto"/>
              </a:rPr>
              <a:t> </a:t>
            </a:r>
            <a:endParaRPr dirty="0">
              <a:latin typeface="Calibri"/>
              <a:ea typeface="Calibri"/>
              <a:cs typeface="Calibri"/>
              <a:sym typeface="Calibri"/>
            </a:endParaRPr>
          </a:p>
          <a:p>
            <a:pPr marL="0" lvl="0" indent="0" algn="l" rtl="0">
              <a:spcBef>
                <a:spcPts val="1800"/>
              </a:spcBef>
              <a:spcAft>
                <a:spcPts val="0"/>
              </a:spcAft>
              <a:buNone/>
            </a:pPr>
            <a:r>
              <a:rPr lang="en-US" dirty="0">
                <a:latin typeface="Roboto"/>
                <a:ea typeface="Roboto"/>
                <a:cs typeface="Roboto"/>
                <a:sym typeface="Roboto"/>
              </a:rPr>
              <a:t>3) </a:t>
            </a:r>
            <a:r>
              <a:rPr lang="en-US" dirty="0" err="1">
                <a:latin typeface="Roboto"/>
                <a:ea typeface="Roboto"/>
                <a:cs typeface="Roboto"/>
                <a:sym typeface="Roboto"/>
              </a:rPr>
              <a:t>Analisar</a:t>
            </a:r>
            <a:r>
              <a:rPr lang="en-US" dirty="0">
                <a:latin typeface="Roboto"/>
                <a:ea typeface="Roboto"/>
                <a:cs typeface="Roboto"/>
                <a:sym typeface="Roboto"/>
              </a:rPr>
              <a:t> um </a:t>
            </a:r>
            <a:r>
              <a:rPr lang="en-US" dirty="0" err="1">
                <a:latin typeface="Roboto"/>
                <a:ea typeface="Roboto"/>
                <a:cs typeface="Roboto"/>
                <a:sym typeface="Roboto"/>
              </a:rPr>
              <a:t>exemplo</a:t>
            </a:r>
            <a:r>
              <a:rPr lang="en-US" dirty="0">
                <a:latin typeface="Roboto"/>
                <a:ea typeface="Roboto"/>
                <a:cs typeface="Roboto"/>
                <a:sym typeface="Roboto"/>
              </a:rPr>
              <a:t> de </a:t>
            </a:r>
            <a:r>
              <a:rPr lang="en-US" dirty="0" err="1">
                <a:latin typeface="Roboto"/>
                <a:ea typeface="Roboto"/>
                <a:cs typeface="Roboto"/>
                <a:sym typeface="Roboto"/>
              </a:rPr>
              <a:t>aplicação</a:t>
            </a:r>
            <a:r>
              <a:rPr lang="en-US" dirty="0">
                <a:latin typeface="Roboto"/>
                <a:ea typeface="Roboto"/>
                <a:cs typeface="Roboto"/>
                <a:sym typeface="Roboto"/>
              </a:rPr>
              <a:t> de </a:t>
            </a:r>
            <a:r>
              <a:rPr lang="en-US" dirty="0" err="1">
                <a:latin typeface="Roboto"/>
                <a:ea typeface="Roboto"/>
                <a:cs typeface="Roboto"/>
                <a:sym typeface="Roboto"/>
              </a:rPr>
              <a:t>políticas</a:t>
            </a:r>
            <a:r>
              <a:rPr lang="en-US" dirty="0">
                <a:latin typeface="Roboto"/>
                <a:ea typeface="Roboto"/>
                <a:cs typeface="Roboto"/>
                <a:sym typeface="Roboto"/>
              </a:rPr>
              <a:t> </a:t>
            </a:r>
            <a:r>
              <a:rPr lang="en-US" dirty="0" err="1">
                <a:latin typeface="Roboto"/>
                <a:ea typeface="Roboto"/>
                <a:cs typeface="Roboto"/>
                <a:sym typeface="Roboto"/>
              </a:rPr>
              <a:t>climáticas</a:t>
            </a:r>
            <a:r>
              <a:rPr lang="en-US" dirty="0">
                <a:latin typeface="Roboto"/>
                <a:ea typeface="Roboto"/>
                <a:cs typeface="Roboto"/>
                <a:sym typeface="Roboto"/>
              </a:rPr>
              <a:t> da </a:t>
            </a:r>
            <a:r>
              <a:rPr lang="en-US" dirty="0" err="1">
                <a:latin typeface="Roboto"/>
                <a:ea typeface="Roboto"/>
                <a:cs typeface="Roboto"/>
                <a:sym typeface="Roboto"/>
              </a:rPr>
              <a:t>região</a:t>
            </a:r>
            <a:r>
              <a:rPr lang="en-US" dirty="0">
                <a:latin typeface="Roboto"/>
                <a:ea typeface="Roboto"/>
                <a:cs typeface="Roboto"/>
                <a:sym typeface="Roboto"/>
              </a:rPr>
              <a:t> da </a:t>
            </a:r>
            <a:r>
              <a:rPr lang="en-US" dirty="0" err="1">
                <a:latin typeface="Roboto"/>
                <a:ea typeface="Roboto"/>
                <a:cs typeface="Roboto"/>
                <a:sym typeface="Roboto"/>
              </a:rPr>
              <a:t>Ásia</a:t>
            </a:r>
            <a:r>
              <a:rPr lang="en-US" dirty="0">
                <a:latin typeface="Roboto"/>
                <a:ea typeface="Roboto"/>
                <a:cs typeface="Roboto"/>
                <a:sym typeface="Roboto"/>
              </a:rPr>
              <a:t> e do </a:t>
            </a:r>
            <a:r>
              <a:rPr lang="en-US" dirty="0" err="1">
                <a:latin typeface="Roboto"/>
                <a:ea typeface="Roboto"/>
                <a:cs typeface="Roboto"/>
                <a:sym typeface="Roboto"/>
              </a:rPr>
              <a:t>Pacífico</a:t>
            </a:r>
            <a:r>
              <a:rPr lang="en-US" dirty="0">
                <a:latin typeface="Roboto"/>
                <a:ea typeface="Roboto"/>
                <a:cs typeface="Roboto"/>
                <a:sym typeface="Roboto"/>
              </a:rPr>
              <a:t> </a:t>
            </a:r>
            <a:br>
              <a:rPr lang="en-US" dirty="0">
                <a:latin typeface="Roboto"/>
                <a:ea typeface="Roboto"/>
                <a:cs typeface="Roboto"/>
                <a:sym typeface="Roboto"/>
              </a:rPr>
            </a:br>
            <a:r>
              <a:rPr lang="en-US" dirty="0">
                <a:latin typeface="Roboto"/>
                <a:ea typeface="Roboto"/>
                <a:cs typeface="Roboto"/>
                <a:sym typeface="Roboto"/>
              </a:rPr>
              <a:t>4) </a:t>
            </a:r>
            <a:r>
              <a:rPr lang="en-US" dirty="0" err="1">
                <a:latin typeface="Roboto"/>
                <a:ea typeface="Roboto"/>
                <a:cs typeface="Roboto"/>
                <a:sym typeface="Roboto"/>
              </a:rPr>
              <a:t>Refletir</a:t>
            </a:r>
            <a:r>
              <a:rPr lang="en-US" dirty="0">
                <a:latin typeface="Roboto"/>
                <a:ea typeface="Roboto"/>
                <a:cs typeface="Roboto"/>
                <a:sym typeface="Roboto"/>
              </a:rPr>
              <a:t> </a:t>
            </a:r>
            <a:r>
              <a:rPr lang="en-US" dirty="0" err="1">
                <a:latin typeface="Roboto"/>
                <a:ea typeface="Roboto"/>
                <a:cs typeface="Roboto"/>
                <a:sym typeface="Roboto"/>
              </a:rPr>
              <a:t>sobre</a:t>
            </a:r>
            <a:r>
              <a:rPr lang="en-US" dirty="0">
                <a:latin typeface="Roboto"/>
                <a:ea typeface="Roboto"/>
                <a:cs typeface="Roboto"/>
                <a:sym typeface="Roboto"/>
              </a:rPr>
              <a:t> </a:t>
            </a:r>
            <a:r>
              <a:rPr lang="en-US" dirty="0" err="1">
                <a:latin typeface="Roboto"/>
                <a:ea typeface="Roboto"/>
                <a:cs typeface="Roboto"/>
                <a:sym typeface="Roboto"/>
              </a:rPr>
              <a:t>os</a:t>
            </a:r>
            <a:r>
              <a:rPr lang="en-US" dirty="0">
                <a:latin typeface="Roboto"/>
                <a:ea typeface="Roboto"/>
                <a:cs typeface="Roboto"/>
                <a:sym typeface="Roboto"/>
              </a:rPr>
              <a:t> </a:t>
            </a:r>
            <a:r>
              <a:rPr lang="en-US" dirty="0" err="1">
                <a:latin typeface="Roboto"/>
                <a:ea typeface="Roboto"/>
                <a:cs typeface="Roboto"/>
                <a:sym typeface="Roboto"/>
              </a:rPr>
              <a:t>principais</a:t>
            </a:r>
            <a:r>
              <a:rPr lang="en-US" dirty="0">
                <a:latin typeface="Roboto"/>
                <a:ea typeface="Roboto"/>
                <a:cs typeface="Roboto"/>
                <a:sym typeface="Roboto"/>
              </a:rPr>
              <a:t> </a:t>
            </a:r>
            <a:r>
              <a:rPr lang="en-US" dirty="0" err="1">
                <a:latin typeface="Roboto"/>
                <a:ea typeface="Roboto"/>
                <a:cs typeface="Roboto"/>
                <a:sym typeface="Roboto"/>
              </a:rPr>
              <a:t>elementos</a:t>
            </a:r>
            <a:r>
              <a:rPr lang="en-US" dirty="0">
                <a:latin typeface="Roboto"/>
                <a:ea typeface="Roboto"/>
                <a:cs typeface="Roboto"/>
                <a:sym typeface="Roboto"/>
              </a:rPr>
              <a:t> das </a:t>
            </a:r>
            <a:r>
              <a:rPr lang="en-US" dirty="0" err="1">
                <a:latin typeface="Roboto"/>
                <a:ea typeface="Roboto"/>
                <a:cs typeface="Roboto"/>
                <a:sym typeface="Roboto"/>
              </a:rPr>
              <a:t>políticas</a:t>
            </a:r>
            <a:r>
              <a:rPr lang="en-US" dirty="0">
                <a:latin typeface="Roboto"/>
                <a:ea typeface="Roboto"/>
                <a:cs typeface="Roboto"/>
                <a:sym typeface="Roboto"/>
              </a:rPr>
              <a:t> </a:t>
            </a:r>
            <a:r>
              <a:rPr lang="en-US" dirty="0" err="1">
                <a:latin typeface="Roboto"/>
                <a:ea typeface="Roboto"/>
                <a:cs typeface="Roboto"/>
                <a:sym typeface="Roboto"/>
              </a:rPr>
              <a:t>climáticas</a:t>
            </a:r>
            <a:r>
              <a:rPr lang="en-US" dirty="0">
                <a:latin typeface="Roboto"/>
                <a:ea typeface="Roboto"/>
                <a:cs typeface="Roboto"/>
                <a:sym typeface="Roboto"/>
              </a:rPr>
              <a:t> da </a:t>
            </a:r>
            <a:r>
              <a:rPr lang="en-US" dirty="0" err="1">
                <a:latin typeface="Roboto"/>
                <a:ea typeface="Roboto"/>
                <a:cs typeface="Roboto"/>
                <a:sym typeface="Roboto"/>
              </a:rPr>
              <a:t>União</a:t>
            </a:r>
            <a:r>
              <a:rPr lang="en-US" dirty="0">
                <a:latin typeface="Roboto"/>
                <a:ea typeface="Roboto"/>
                <a:cs typeface="Roboto"/>
                <a:sym typeface="Roboto"/>
              </a:rPr>
              <a:t> </a:t>
            </a:r>
            <a:r>
              <a:rPr lang="en-US" dirty="0" err="1">
                <a:latin typeface="Roboto"/>
                <a:ea typeface="Roboto"/>
                <a:cs typeface="Roboto"/>
                <a:sym typeface="Roboto"/>
              </a:rPr>
              <a:t>Europeia</a:t>
            </a:r>
            <a:r>
              <a:rPr lang="en-US" dirty="0">
                <a:latin typeface="Roboto"/>
                <a:ea typeface="Roboto"/>
                <a:cs typeface="Roboto"/>
                <a:sym typeface="Roboto"/>
              </a:rPr>
              <a:t> e </a:t>
            </a:r>
            <a:r>
              <a:rPr lang="en-US" dirty="0" err="1">
                <a:latin typeface="Roboto"/>
                <a:ea typeface="Roboto"/>
                <a:cs typeface="Roboto"/>
                <a:sym typeface="Roboto"/>
              </a:rPr>
              <a:t>sua</a:t>
            </a:r>
            <a:r>
              <a:rPr lang="en-US" dirty="0">
                <a:latin typeface="Roboto"/>
                <a:ea typeface="Roboto"/>
                <a:cs typeface="Roboto"/>
                <a:sym typeface="Roboto"/>
              </a:rPr>
              <a:t> </a:t>
            </a:r>
            <a:r>
              <a:rPr lang="en-US" dirty="0" err="1">
                <a:latin typeface="Roboto"/>
                <a:ea typeface="Roboto"/>
                <a:cs typeface="Roboto"/>
                <a:sym typeface="Roboto"/>
              </a:rPr>
              <a:t>aplicabilidade</a:t>
            </a:r>
            <a:r>
              <a:rPr lang="en-US" dirty="0">
                <a:latin typeface="Roboto"/>
                <a:ea typeface="Roboto"/>
                <a:cs typeface="Roboto"/>
                <a:sym typeface="Roboto"/>
              </a:rPr>
              <a:t> </a:t>
            </a:r>
            <a:r>
              <a:rPr lang="en-US" dirty="0" err="1">
                <a:latin typeface="Roboto"/>
                <a:ea typeface="Roboto"/>
                <a:cs typeface="Roboto"/>
                <a:sym typeface="Roboto"/>
              </a:rPr>
              <a:t>em</a:t>
            </a:r>
            <a:r>
              <a:rPr lang="en-US" dirty="0">
                <a:latin typeface="Roboto"/>
                <a:ea typeface="Roboto"/>
                <a:cs typeface="Roboto"/>
                <a:sym typeface="Roboto"/>
              </a:rPr>
              <a:t> outros </a:t>
            </a:r>
            <a:r>
              <a:rPr lang="en-US" dirty="0" err="1">
                <a:latin typeface="Roboto"/>
                <a:ea typeface="Roboto"/>
                <a:cs typeface="Roboto"/>
                <a:sym typeface="Roboto"/>
              </a:rPr>
              <a:t>contextos</a:t>
            </a:r>
            <a:r>
              <a:rPr lang="en-US" dirty="0">
                <a:latin typeface="Roboto"/>
                <a:ea typeface="Roboto"/>
                <a:cs typeface="Roboto"/>
                <a:sym typeface="Roboto"/>
              </a:rPr>
              <a:t>.</a:t>
            </a:r>
            <a:endParaRPr dirty="0"/>
          </a:p>
        </p:txBody>
      </p:sp>
      <p:sp>
        <p:nvSpPr>
          <p:cNvPr id="277" name="Google Shape;2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 Pacto Ecológico Europeu introduz uma série de políticas que, direta ou indiretamente, promovem a redução das emissões de gases de efeito estufa na União Europeia. Essas políticas são numerosas e abrangem todos os setores da economia europeia. Embora as principais áreas de intervenção e as principais metas tenham sido definidas desde o início, as políticas setoriais individuais ainda estão em diferentes estágios de projeto, discussão e aprovação. Aqui, apenas as principais metas de política, definidas desde o início, são apresentadas. Começando com as políticas diretas, a primeira é a meta de reduzir as emissões de gases de efeito estufa a zero até 2050. Essa meta é complementada por uma meta provisória de redução de 55% das emissões de gases de efeito estufa até 2030 em relação a 1990, acordada por meio do Plano de Metas Climáticas para 2030. </a:t>
            </a:r>
            <a:r>
              <a:rPr lang="en-US">
                <a:latin typeface="Montserrat"/>
                <a:ea typeface="Montserrat"/>
                <a:cs typeface="Montserrat"/>
                <a:sym typeface="Montserrat"/>
              </a:rPr>
              <a:t>A meta de redução de emissões para 2030, definida em nível da União Europeia, foi transformada em metas nacionais obrigatórias de redução de emissões por meio da chamada Decisão de Compartilhamento de Esforços. Essas metas também foram incluídas nas políticas nacionais por meio dos Planos Nacionais de Energia e Clima que cada governo elaborou e enviou à Comissão Europeia.</a:t>
            </a:r>
            <a:endParaRPr>
              <a:latin typeface="Montserrat"/>
              <a:ea typeface="Montserrat"/>
              <a:cs typeface="Montserrat"/>
              <a:sym typeface="Montserrat"/>
            </a:endParaRPr>
          </a:p>
        </p:txBody>
      </p:sp>
      <p:sp>
        <p:nvSpPr>
          <p:cNvPr id="492" name="Google Shape;4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 Acordo Verde Europeu também inclui várias políticas climáticas indiretas e confirma as anteriores. Novamente, este slide apresenta apenas uma seleção delas, onde são estabelecidas metas gerais para toda a União Europeia. Todas as metas são metas de médio prazo para 2030, parte da estrutura climática e energética da União Europeia para 2030. Por meio da Diretiva de Eficiência Energética, foi estabelecida uma meta para aumentar a eficiência energética até 2030, o que foi confirmado até o momento. A meta exige uma redução do consumo de energia por meio de medidas de eficiência energética em 32,5% em 2030, em relação a um cenário pré-definido de negócios como de costume. Da mesma forma, a Diretiva de Energia Renovável Revisada estabeleceu uma meta de 32% de participação de energia renovável no consumo final de energia até 2030, o que também foi confirmado. Todas essas metas são obrigatórias. Embora não sejam diferentes daquelas adotadas por outros países em todo o mundo, elas têm a característica peculiar de serem acordadas por uma união de países. </a:t>
            </a:r>
            <a:endParaRPr/>
          </a:p>
        </p:txBody>
      </p:sp>
      <p:sp>
        <p:nvSpPr>
          <p:cNvPr id="501" name="Google Shape;5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Um dos </a:t>
            </a:r>
            <a:r>
              <a:rPr lang="en-US" sz="1200" b="0" i="0" dirty="0" err="1">
                <a:solidFill>
                  <a:schemeClr val="dk1"/>
                </a:solidFill>
                <a:latin typeface="Calibri"/>
                <a:ea typeface="Calibri"/>
                <a:cs typeface="Calibri"/>
                <a:sym typeface="Calibri"/>
              </a:rPr>
              <a:t>pilares</a:t>
            </a:r>
            <a:r>
              <a:rPr lang="en-US" sz="1200" b="0" i="0" dirty="0">
                <a:solidFill>
                  <a:schemeClr val="dk1"/>
                </a:solidFill>
                <a:latin typeface="Calibri"/>
                <a:ea typeface="Calibri"/>
                <a:cs typeface="Calibri"/>
                <a:sym typeface="Calibri"/>
              </a:rPr>
              <a:t> das </a:t>
            </a:r>
            <a:r>
              <a:rPr lang="en-US" sz="1200" b="0" i="0" dirty="0" err="1">
                <a:solidFill>
                  <a:schemeClr val="dk1"/>
                </a:solidFill>
                <a:latin typeface="Calibri"/>
                <a:ea typeface="Calibri"/>
                <a:cs typeface="Calibri"/>
                <a:sym typeface="Calibri"/>
              </a:rPr>
              <a:t>políticas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redução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descritas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nos</a:t>
            </a:r>
            <a:r>
              <a:rPr lang="en-US" sz="1200" b="0" i="0" dirty="0">
                <a:solidFill>
                  <a:schemeClr val="dk1"/>
                </a:solidFill>
                <a:latin typeface="Calibri"/>
                <a:ea typeface="Calibri"/>
                <a:cs typeface="Calibri"/>
                <a:sym typeface="Calibri"/>
              </a:rPr>
              <a:t> slides </a:t>
            </a:r>
            <a:r>
              <a:rPr lang="en-US" sz="1200" b="0" i="0" dirty="0" err="1">
                <a:solidFill>
                  <a:schemeClr val="dk1"/>
                </a:solidFill>
                <a:latin typeface="Calibri"/>
                <a:ea typeface="Calibri"/>
                <a:cs typeface="Calibri"/>
                <a:sym typeface="Calibri"/>
              </a:rPr>
              <a:t>anteriores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Esquema</a:t>
            </a:r>
            <a:r>
              <a:rPr lang="en-US" sz="1200" b="0" i="0" dirty="0">
                <a:solidFill>
                  <a:schemeClr val="dk1"/>
                </a:solidFill>
                <a:latin typeface="Calibri"/>
                <a:ea typeface="Calibri"/>
                <a:cs typeface="Calibri"/>
                <a:sym typeface="Calibri"/>
              </a:rPr>
              <a:t> de Comércio de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a:t>
            </a:r>
            <a:r>
              <a:rPr lang="en-US" dirty="0"/>
              <a:t>da </a:t>
            </a:r>
            <a:r>
              <a:rPr lang="en-US" dirty="0" err="1"/>
              <a:t>União</a:t>
            </a:r>
            <a:r>
              <a:rPr lang="en-US" dirty="0"/>
              <a:t> </a:t>
            </a:r>
            <a:r>
              <a:rPr lang="en-US" sz="1200" b="0" i="0" dirty="0" err="1">
                <a:solidFill>
                  <a:schemeClr val="dk1"/>
                </a:solidFill>
                <a:latin typeface="Calibri"/>
                <a:ea typeface="Calibri"/>
                <a:cs typeface="Calibri"/>
                <a:sym typeface="Calibri"/>
              </a:rPr>
              <a:t>Europeia</a:t>
            </a:r>
            <a:r>
              <a:rPr lang="en-US" sz="1200" b="0" i="0" dirty="0">
                <a:solidFill>
                  <a:schemeClr val="dk1"/>
                </a:solidFill>
                <a:latin typeface="Calibri"/>
                <a:ea typeface="Calibri"/>
                <a:cs typeface="Calibri"/>
                <a:sym typeface="Calibri"/>
              </a:rPr>
              <a:t> (E.T.S.). Criado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2005, </a:t>
            </a:r>
            <a:r>
              <a:rPr lang="en-US" sz="1200" b="0" i="0" dirty="0" err="1">
                <a:solidFill>
                  <a:schemeClr val="dk1"/>
                </a:solidFill>
                <a:latin typeface="Calibri"/>
                <a:ea typeface="Calibri"/>
                <a:cs typeface="Calibri"/>
                <a:sym typeface="Calibri"/>
              </a:rPr>
              <a:t>esse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foi</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primeiro</a:t>
            </a:r>
            <a:r>
              <a:rPr lang="en-US" sz="1200" b="0" i="0" dirty="0">
                <a:solidFill>
                  <a:schemeClr val="dk1"/>
                </a:solidFill>
                <a:latin typeface="Calibri"/>
                <a:ea typeface="Calibri"/>
                <a:cs typeface="Calibri"/>
                <a:sym typeface="Calibri"/>
              </a:rPr>
              <a:t> </a:t>
            </a:r>
            <a:r>
              <a:rPr lang="en-US" dirty="0" err="1"/>
              <a:t>esquema</a:t>
            </a:r>
            <a:r>
              <a:rPr lang="en-US" dirty="0"/>
              <a:t> </a:t>
            </a:r>
            <a:r>
              <a:rPr lang="en-US" sz="1200" b="0" i="0" dirty="0" err="1">
                <a:solidFill>
                  <a:schemeClr val="dk1"/>
                </a:solidFill>
                <a:latin typeface="Calibri"/>
                <a:ea typeface="Calibri"/>
                <a:cs typeface="Calibri"/>
                <a:sym typeface="Calibri"/>
              </a:rPr>
              <a:t>internacional</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comércio</a:t>
            </a:r>
            <a:r>
              <a:rPr lang="en-US" sz="1200" b="0" i="0" dirty="0">
                <a:solidFill>
                  <a:schemeClr val="dk1"/>
                </a:solidFill>
                <a:latin typeface="Calibri"/>
                <a:ea typeface="Calibri"/>
                <a:cs typeface="Calibri"/>
                <a:sym typeface="Calibri"/>
              </a:rPr>
              <a:t> </a:t>
            </a:r>
            <a:r>
              <a:rPr lang="en-US" dirty="0"/>
              <a:t>de </a:t>
            </a:r>
            <a:r>
              <a:rPr lang="en-US" dirty="0" err="1"/>
              <a:t>emissões</a:t>
            </a:r>
            <a:r>
              <a:rPr lang="en-US" dirty="0"/>
              <a:t> </a:t>
            </a:r>
            <a:r>
              <a:rPr lang="en-US" sz="1200" b="0" i="0" dirty="0">
                <a:solidFill>
                  <a:schemeClr val="dk1"/>
                </a:solidFill>
                <a:latin typeface="Calibri"/>
                <a:ea typeface="Calibri"/>
                <a:cs typeface="Calibri"/>
                <a:sym typeface="Calibri"/>
              </a:rPr>
              <a:t>do </a:t>
            </a:r>
            <a:r>
              <a:rPr lang="en-US" sz="1200" b="0" i="0" dirty="0" err="1">
                <a:solidFill>
                  <a:schemeClr val="dk1"/>
                </a:solidFill>
                <a:latin typeface="Calibri"/>
                <a:ea typeface="Calibri"/>
                <a:cs typeface="Calibri"/>
                <a:sym typeface="Calibri"/>
              </a:rPr>
              <a:t>mundo</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Opera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todos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países</a:t>
            </a:r>
            <a:r>
              <a:rPr lang="en-US" sz="1200" b="0" i="0" dirty="0">
                <a:solidFill>
                  <a:schemeClr val="dk1"/>
                </a:solidFill>
                <a:latin typeface="Calibri"/>
                <a:ea typeface="Calibri"/>
                <a:cs typeface="Calibri"/>
                <a:sym typeface="Calibri"/>
              </a:rPr>
              <a:t> da UE, </a:t>
            </a:r>
            <a:r>
              <a:rPr lang="en-US" sz="1200" b="0" i="0" dirty="0" err="1">
                <a:solidFill>
                  <a:schemeClr val="dk1"/>
                </a:solidFill>
                <a:latin typeface="Calibri"/>
                <a:ea typeface="Calibri"/>
                <a:cs typeface="Calibri"/>
                <a:sym typeface="Calibri"/>
              </a:rPr>
              <a:t>além</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Islândia</a:t>
            </a:r>
            <a:r>
              <a:rPr lang="en-US" sz="1200" b="0" i="0" dirty="0">
                <a:solidFill>
                  <a:schemeClr val="dk1"/>
                </a:solidFill>
                <a:latin typeface="Calibri"/>
                <a:ea typeface="Calibri"/>
                <a:cs typeface="Calibri"/>
                <a:sym typeface="Calibri"/>
              </a:rPr>
              <a:t>, </a:t>
            </a:r>
            <a:r>
              <a:rPr lang="en-US" dirty="0"/>
              <a:t>Liechtenstein </a:t>
            </a:r>
            <a:r>
              <a:rPr lang="en-US" sz="1200" b="0" i="0" dirty="0">
                <a:solidFill>
                  <a:schemeClr val="dk1"/>
                </a:solidFill>
                <a:latin typeface="Calibri"/>
                <a:ea typeface="Calibri"/>
                <a:cs typeface="Calibri"/>
                <a:sym typeface="Calibri"/>
              </a:rPr>
              <a:t>e </a:t>
            </a:r>
            <a:r>
              <a:rPr lang="en-US" sz="1200" b="0" i="0" dirty="0" err="1">
                <a:solidFill>
                  <a:schemeClr val="dk1"/>
                </a:solidFill>
                <a:latin typeface="Calibri"/>
                <a:ea typeface="Calibri"/>
                <a:cs typeface="Calibri"/>
                <a:sym typeface="Calibri"/>
              </a:rPr>
              <a:t>Noruega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Atualmente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abrange</a:t>
            </a:r>
            <a:r>
              <a:rPr lang="en-US" sz="1200" b="0" i="0" dirty="0">
                <a:solidFill>
                  <a:schemeClr val="dk1"/>
                </a:solidFill>
                <a:latin typeface="Calibri"/>
                <a:ea typeface="Calibri"/>
                <a:cs typeface="Calibri"/>
                <a:sym typeface="Calibri"/>
              </a:rPr>
              <a:t> 11.000 </a:t>
            </a:r>
            <a:r>
              <a:rPr lang="en-US" sz="1200" b="0" i="0" dirty="0" err="1">
                <a:solidFill>
                  <a:schemeClr val="dk1"/>
                </a:solidFill>
                <a:latin typeface="Calibri"/>
                <a:ea typeface="Calibri"/>
                <a:cs typeface="Calibri"/>
                <a:sym typeface="Calibri"/>
              </a:rPr>
              <a:t>instalações</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companhias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aéreas</a:t>
            </a:r>
            <a:r>
              <a:rPr lang="en-US" sz="1200" b="0" i="0" dirty="0">
                <a:solidFill>
                  <a:schemeClr val="dk1"/>
                </a:solidFill>
                <a:latin typeface="Calibri"/>
                <a:ea typeface="Calibri"/>
                <a:cs typeface="Calibri"/>
                <a:sym typeface="Calibri"/>
              </a:rPr>
              <a:t> que </a:t>
            </a:r>
            <a:r>
              <a:rPr lang="en-US" sz="1200" b="0" i="0" dirty="0" err="1">
                <a:solidFill>
                  <a:schemeClr val="dk1"/>
                </a:solidFill>
                <a:latin typeface="Calibri"/>
                <a:ea typeface="Calibri"/>
                <a:cs typeface="Calibri"/>
                <a:sym typeface="Calibri"/>
              </a:rPr>
              <a:t>usam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muita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energia</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cerca</a:t>
            </a:r>
            <a:r>
              <a:rPr lang="en-US" sz="1200" b="0" i="0" dirty="0">
                <a:solidFill>
                  <a:schemeClr val="dk1"/>
                </a:solidFill>
                <a:latin typeface="Calibri"/>
                <a:ea typeface="Calibri"/>
                <a:cs typeface="Calibri"/>
                <a:sym typeface="Calibri"/>
              </a:rPr>
              <a:t> de 45% das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de gases de </a:t>
            </a:r>
            <a:r>
              <a:rPr lang="en-US" sz="1200" b="0" i="0" dirty="0" err="1">
                <a:solidFill>
                  <a:schemeClr val="dk1"/>
                </a:solidFill>
                <a:latin typeface="Calibri"/>
                <a:ea typeface="Calibri"/>
                <a:cs typeface="Calibri"/>
                <a:sym typeface="Calibri"/>
              </a:rPr>
              <a:t>efeito</a:t>
            </a:r>
            <a:r>
              <a:rPr lang="en-US" sz="1200" b="0" i="0" dirty="0">
                <a:solidFill>
                  <a:schemeClr val="dk1"/>
                </a:solidFill>
                <a:latin typeface="Calibri"/>
                <a:ea typeface="Calibri"/>
                <a:cs typeface="Calibri"/>
                <a:sym typeface="Calibri"/>
              </a:rPr>
              <a:t> estufa da UE. Ele </a:t>
            </a:r>
            <a:r>
              <a:rPr lang="en-US" sz="1200" b="0" i="0" dirty="0" err="1">
                <a:solidFill>
                  <a:schemeClr val="dk1"/>
                </a:solidFill>
                <a:latin typeface="Calibri"/>
                <a:ea typeface="Calibri"/>
                <a:cs typeface="Calibri"/>
                <a:sym typeface="Calibri"/>
              </a:rPr>
              <a:t>funciona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um </a:t>
            </a:r>
            <a:r>
              <a:rPr lang="en-US" sz="1200" b="0" i="0" dirty="0" err="1">
                <a:solidFill>
                  <a:schemeClr val="dk1"/>
                </a:solidFill>
                <a:latin typeface="Calibri"/>
                <a:ea typeface="Calibri"/>
                <a:cs typeface="Calibri"/>
                <a:sym typeface="Calibri"/>
              </a:rPr>
              <a:t>sistema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limite</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comércio</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mesma</a:t>
            </a:r>
            <a:r>
              <a:rPr lang="en-US" sz="1200" b="0" i="0" dirty="0">
                <a:solidFill>
                  <a:schemeClr val="dk1"/>
                </a:solidFill>
                <a:latin typeface="Calibri"/>
                <a:ea typeface="Calibri"/>
                <a:cs typeface="Calibri"/>
                <a:sym typeface="Calibri"/>
              </a:rPr>
              <a:t> forma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descrito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mini-aula 1 </a:t>
            </a:r>
            <a:r>
              <a:rPr lang="en-US" sz="1200" b="0" i="0" dirty="0" err="1">
                <a:solidFill>
                  <a:schemeClr val="dk1"/>
                </a:solidFill>
                <a:latin typeface="Calibri"/>
                <a:ea typeface="Calibri"/>
                <a:cs typeface="Calibri"/>
                <a:sym typeface="Calibri"/>
              </a:rPr>
              <a:t>desta</a:t>
            </a:r>
            <a:r>
              <a:rPr lang="en-US" sz="1200" b="0" i="0" dirty="0">
                <a:solidFill>
                  <a:schemeClr val="dk1"/>
                </a:solidFill>
                <a:latin typeface="Calibri"/>
                <a:ea typeface="Calibri"/>
                <a:cs typeface="Calibri"/>
                <a:sym typeface="Calibri"/>
              </a:rPr>
              <a:t> aula. </a:t>
            </a:r>
            <a:r>
              <a:rPr lang="en-US" sz="1200" b="0" i="0" dirty="0" err="1">
                <a:solidFill>
                  <a:schemeClr val="dk1"/>
                </a:solidFill>
                <a:latin typeface="Calibri"/>
                <a:ea typeface="Calibri"/>
                <a:cs typeface="Calibri"/>
                <a:sym typeface="Calibri"/>
              </a:rPr>
              <a:t>Iniciado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2005, </a:t>
            </a:r>
            <a:r>
              <a:rPr lang="en-US" sz="1200" b="0" i="0" dirty="0" err="1">
                <a:solidFill>
                  <a:schemeClr val="dk1"/>
                </a:solidFill>
                <a:latin typeface="Calibri"/>
                <a:ea typeface="Calibri"/>
                <a:cs typeface="Calibri"/>
                <a:sym typeface="Calibri"/>
              </a:rPr>
              <a:t>ele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levou</a:t>
            </a:r>
            <a:r>
              <a:rPr lang="en-US" sz="1200" b="0" i="0" dirty="0">
                <a:solidFill>
                  <a:schemeClr val="dk1"/>
                </a:solidFill>
                <a:latin typeface="Calibri"/>
                <a:ea typeface="Calibri"/>
                <a:cs typeface="Calibri"/>
                <a:sym typeface="Calibri"/>
              </a:rPr>
              <a:t> à </a:t>
            </a:r>
            <a:r>
              <a:rPr lang="en-US" sz="1200" b="0" i="0" dirty="0" err="1">
                <a:solidFill>
                  <a:schemeClr val="dk1"/>
                </a:solidFill>
                <a:latin typeface="Calibri"/>
                <a:ea typeface="Calibri"/>
                <a:cs typeface="Calibri"/>
                <a:sym typeface="Calibri"/>
              </a:rPr>
              <a:t>diminuição</a:t>
            </a:r>
            <a:r>
              <a:rPr lang="en-US" sz="1200" b="0" i="0" dirty="0">
                <a:solidFill>
                  <a:schemeClr val="dk1"/>
                </a:solidFill>
                <a:latin typeface="Calibri"/>
                <a:ea typeface="Calibri"/>
                <a:cs typeface="Calibri"/>
                <a:sym typeface="Calibri"/>
              </a:rPr>
              <a:t> gradual das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UE (barras </a:t>
            </a:r>
            <a:r>
              <a:rPr lang="en-US" sz="1200" b="0" i="0" dirty="0" err="1">
                <a:solidFill>
                  <a:schemeClr val="dk1"/>
                </a:solidFill>
                <a:latin typeface="Calibri"/>
                <a:ea typeface="Calibri"/>
                <a:cs typeface="Calibri"/>
                <a:sym typeface="Calibri"/>
              </a:rPr>
              <a:t>cinzas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figura</a:t>
            </a:r>
            <a:r>
              <a:rPr lang="en-US" sz="1200" b="0" i="0" dirty="0">
                <a:solidFill>
                  <a:schemeClr val="dk1"/>
                </a:solidFill>
                <a:latin typeface="Calibri"/>
                <a:ea typeface="Calibri"/>
                <a:cs typeface="Calibri"/>
                <a:sym typeface="Calibri"/>
              </a:rPr>
              <a:t>). No </a:t>
            </a:r>
            <a:r>
              <a:rPr lang="en-US" sz="1200" b="0" i="0" dirty="0" err="1">
                <a:solidFill>
                  <a:schemeClr val="dk1"/>
                </a:solidFill>
                <a:latin typeface="Calibri"/>
                <a:ea typeface="Calibri"/>
                <a:cs typeface="Calibri"/>
                <a:sym typeface="Calibri"/>
              </a:rPr>
              <a:t>início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todas</a:t>
            </a:r>
            <a:r>
              <a:rPr lang="en-US" sz="1200" b="0" i="0" dirty="0">
                <a:solidFill>
                  <a:schemeClr val="dk1"/>
                </a:solidFill>
                <a:latin typeface="Calibri"/>
                <a:ea typeface="Calibri"/>
                <a:cs typeface="Calibri"/>
                <a:sym typeface="Calibri"/>
              </a:rPr>
              <a:t> as </a:t>
            </a:r>
            <a:r>
              <a:rPr lang="en-US" sz="1200" b="0" i="0" dirty="0" err="1">
                <a:solidFill>
                  <a:schemeClr val="dk1"/>
                </a:solidFill>
                <a:latin typeface="Calibri"/>
                <a:ea typeface="Calibri"/>
                <a:cs typeface="Calibri"/>
                <a:sym typeface="Calibri"/>
              </a:rPr>
              <a:t>permissões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eram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alocadas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livremente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Depois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especialmente</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partir</a:t>
            </a:r>
            <a:r>
              <a:rPr lang="en-US" sz="1200" b="0" i="0" dirty="0">
                <a:solidFill>
                  <a:schemeClr val="dk1"/>
                </a:solidFill>
                <a:latin typeface="Calibri"/>
                <a:ea typeface="Calibri"/>
                <a:cs typeface="Calibri"/>
                <a:sym typeface="Calibri"/>
              </a:rPr>
              <a:t> de 2013, </a:t>
            </a:r>
            <a:r>
              <a:rPr lang="en-US" sz="1200" b="0" i="0" dirty="0" err="1">
                <a:solidFill>
                  <a:schemeClr val="dk1"/>
                </a:solidFill>
                <a:latin typeface="Calibri"/>
                <a:ea typeface="Calibri"/>
                <a:cs typeface="Calibri"/>
                <a:sym typeface="Calibri"/>
              </a:rPr>
              <a:t>parte</a:t>
            </a:r>
            <a:r>
              <a:rPr lang="en-US" sz="1200" b="0" i="0" dirty="0">
                <a:solidFill>
                  <a:schemeClr val="dk1"/>
                </a:solidFill>
                <a:latin typeface="Calibri"/>
                <a:ea typeface="Calibri"/>
                <a:cs typeface="Calibri"/>
                <a:sym typeface="Calibri"/>
              </a:rPr>
              <a:t> das </a:t>
            </a:r>
            <a:r>
              <a:rPr lang="en-US" sz="1200" b="0" i="0" dirty="0" err="1">
                <a:solidFill>
                  <a:schemeClr val="dk1"/>
                </a:solidFill>
                <a:latin typeface="Calibri"/>
                <a:ea typeface="Calibri"/>
                <a:cs typeface="Calibri"/>
                <a:sym typeface="Calibri"/>
              </a:rPr>
              <a:t>permissões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foi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vendida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melhores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licitantes</a:t>
            </a:r>
            <a:r>
              <a:rPr lang="en-US" sz="1200" b="0" i="0" dirty="0">
                <a:solidFill>
                  <a:schemeClr val="dk1"/>
                </a:solidFill>
                <a:latin typeface="Calibri"/>
                <a:ea typeface="Calibri"/>
                <a:cs typeface="Calibri"/>
                <a:sym typeface="Calibri"/>
              </a:rPr>
              <a:t>. </a:t>
            </a:r>
            <a:r>
              <a:rPr lang="en-US" dirty="0"/>
              <a:t>O </a:t>
            </a:r>
            <a:r>
              <a:rPr lang="en-US" sz="1200" b="0" i="0" dirty="0">
                <a:solidFill>
                  <a:schemeClr val="dk1"/>
                </a:solidFill>
                <a:latin typeface="Calibri"/>
                <a:ea typeface="Calibri"/>
                <a:cs typeface="Calibri"/>
                <a:sym typeface="Calibri"/>
              </a:rPr>
              <a:t>E.T.S. </a:t>
            </a:r>
            <a:r>
              <a:rPr lang="en-US" dirty="0"/>
              <a:t>da </a:t>
            </a:r>
            <a:r>
              <a:rPr lang="en-US" dirty="0" err="1"/>
              <a:t>União</a:t>
            </a:r>
            <a:r>
              <a:rPr lang="en-US" dirty="0"/>
              <a:t> </a:t>
            </a:r>
            <a:r>
              <a:rPr lang="en-US" dirty="0" err="1"/>
              <a:t>Europeia</a:t>
            </a:r>
            <a:r>
              <a:rPr lang="en-US" dirty="0"/>
              <a:t> </a:t>
            </a:r>
            <a:r>
              <a:rPr lang="en-US" sz="1200" b="0" i="0" dirty="0" err="1">
                <a:solidFill>
                  <a:schemeClr val="dk1"/>
                </a:solidFill>
                <a:latin typeface="Calibri"/>
                <a:ea typeface="Calibri"/>
                <a:cs typeface="Calibri"/>
                <a:sym typeface="Calibri"/>
              </a:rPr>
              <a:t>inspirou</a:t>
            </a:r>
            <a:r>
              <a:rPr lang="en-US" sz="1200" b="0" i="0" dirty="0">
                <a:solidFill>
                  <a:schemeClr val="dk1"/>
                </a:solidFill>
                <a:latin typeface="Calibri"/>
                <a:ea typeface="Calibri"/>
                <a:cs typeface="Calibri"/>
                <a:sym typeface="Calibri"/>
              </a:rPr>
              <a:t> outros </a:t>
            </a:r>
            <a:r>
              <a:rPr lang="en-US" sz="1200" b="0" i="0" dirty="0" err="1">
                <a:solidFill>
                  <a:schemeClr val="dk1"/>
                </a:solidFill>
                <a:latin typeface="Calibri"/>
                <a:ea typeface="Calibri"/>
                <a:cs typeface="Calibri"/>
                <a:sym typeface="Calibri"/>
              </a:rPr>
              <a:t>países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regiões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Esquemas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nacionais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subnacionais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comércio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já</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estão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operação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desenvolvimento</a:t>
            </a:r>
            <a:r>
              <a:rPr lang="en-US" sz="1200" b="0" i="0" dirty="0">
                <a:solidFill>
                  <a:schemeClr val="dk1"/>
                </a:solidFill>
                <a:latin typeface="Calibri"/>
                <a:ea typeface="Calibri"/>
                <a:cs typeface="Calibri"/>
                <a:sym typeface="Calibri"/>
              </a:rPr>
              <a:t> no </a:t>
            </a:r>
            <a:r>
              <a:rPr lang="en-US" sz="1200" b="0" i="0" dirty="0" err="1">
                <a:solidFill>
                  <a:schemeClr val="dk1"/>
                </a:solidFill>
                <a:latin typeface="Calibri"/>
                <a:ea typeface="Calibri"/>
                <a:cs typeface="Calibri"/>
                <a:sym typeface="Calibri"/>
              </a:rPr>
              <a:t>Canadá</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China, no </a:t>
            </a:r>
            <a:r>
              <a:rPr lang="en-US" sz="1200" b="0" i="0" dirty="0" err="1">
                <a:solidFill>
                  <a:schemeClr val="dk1"/>
                </a:solidFill>
                <a:latin typeface="Calibri"/>
                <a:ea typeface="Calibri"/>
                <a:cs typeface="Calibri"/>
                <a:sym typeface="Calibri"/>
              </a:rPr>
              <a:t>Japão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Nova </a:t>
            </a:r>
            <a:r>
              <a:rPr lang="en-US" sz="1200" b="0" i="0" dirty="0" err="1">
                <a:solidFill>
                  <a:schemeClr val="dk1"/>
                </a:solidFill>
                <a:latin typeface="Calibri"/>
                <a:ea typeface="Calibri"/>
                <a:cs typeface="Calibri"/>
                <a:sym typeface="Calibri"/>
              </a:rPr>
              <a:t>Zelândia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Coreia</a:t>
            </a:r>
            <a:r>
              <a:rPr lang="en-US" sz="1200" b="0" i="0" dirty="0">
                <a:solidFill>
                  <a:schemeClr val="dk1"/>
                </a:solidFill>
                <a:latin typeface="Calibri"/>
                <a:ea typeface="Calibri"/>
                <a:cs typeface="Calibri"/>
                <a:sym typeface="Calibri"/>
              </a:rPr>
              <a:t> do Sul,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Suíça</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nos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Estados</a:t>
            </a:r>
            <a:r>
              <a:rPr lang="en-US" sz="1200" b="0" i="0" dirty="0">
                <a:solidFill>
                  <a:schemeClr val="dk1"/>
                </a:solidFill>
                <a:latin typeface="Calibri"/>
                <a:ea typeface="Calibri"/>
                <a:cs typeface="Calibri"/>
                <a:sym typeface="Calibri"/>
              </a:rPr>
              <a:t> Unidos. </a:t>
            </a:r>
            <a:r>
              <a:rPr lang="en-US" sz="1200" b="0" i="0" dirty="0" err="1">
                <a:solidFill>
                  <a:schemeClr val="dk1"/>
                </a:solidFill>
                <a:latin typeface="Calibri"/>
                <a:ea typeface="Calibri"/>
                <a:cs typeface="Calibri"/>
                <a:sym typeface="Calibri"/>
              </a:rPr>
              <a:t>Também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podem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surgir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desafios</a:t>
            </a:r>
            <a:r>
              <a:rPr lang="en-US" sz="1200" b="0" i="0" dirty="0">
                <a:solidFill>
                  <a:schemeClr val="dk1"/>
                </a:solidFill>
                <a:latin typeface="Calibri"/>
                <a:ea typeface="Calibri"/>
                <a:cs typeface="Calibri"/>
                <a:sym typeface="Calibri"/>
              </a:rPr>
              <a:t> com o E.T.S. Na </a:t>
            </a:r>
            <a:r>
              <a:rPr lang="en-US" sz="1200" b="0" i="0" dirty="0" err="1">
                <a:solidFill>
                  <a:schemeClr val="dk1"/>
                </a:solidFill>
                <a:latin typeface="Calibri"/>
                <a:ea typeface="Calibri"/>
                <a:cs typeface="Calibri"/>
                <a:sym typeface="Calibri"/>
              </a:rPr>
              <a:t>União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Europeia</a:t>
            </a:r>
            <a:r>
              <a:rPr lang="en-US" b="0" dirty="0"/>
              <a:t>, </a:t>
            </a:r>
            <a:r>
              <a:rPr lang="en-US" sz="1200" b="0" i="0" dirty="0">
                <a:solidFill>
                  <a:schemeClr val="dk1"/>
                </a:solidFill>
                <a:latin typeface="Calibri"/>
                <a:ea typeface="Calibri"/>
                <a:cs typeface="Calibri"/>
                <a:sym typeface="Calibri"/>
              </a:rPr>
              <a:t>um </a:t>
            </a:r>
            <a:r>
              <a:rPr lang="en-US" sz="1200" b="0" i="0" dirty="0" err="1">
                <a:solidFill>
                  <a:schemeClr val="dk1"/>
                </a:solidFill>
                <a:latin typeface="Calibri"/>
                <a:ea typeface="Calibri"/>
                <a:cs typeface="Calibri"/>
                <a:sym typeface="Calibri"/>
              </a:rPr>
              <a:t>excedente</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permissões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emissão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foi</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acumulado</a:t>
            </a:r>
            <a:r>
              <a:rPr lang="en-US" sz="1200" b="0" i="0" dirty="0">
                <a:solidFill>
                  <a:schemeClr val="dk1"/>
                </a:solidFill>
                <a:latin typeface="Calibri"/>
                <a:ea typeface="Calibri"/>
                <a:cs typeface="Calibri"/>
                <a:sym typeface="Calibri"/>
              </a:rPr>
              <a:t> no </a:t>
            </a:r>
            <a:r>
              <a:rPr lang="en-US" sz="1200" b="0" i="0" dirty="0" err="1">
                <a:solidFill>
                  <a:schemeClr val="dk1"/>
                </a:solidFill>
                <a:latin typeface="Calibri"/>
                <a:ea typeface="Calibri"/>
                <a:cs typeface="Calibri"/>
                <a:sym typeface="Calibri"/>
              </a:rPr>
              <a:t>sistema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comércio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partir</a:t>
            </a:r>
            <a:r>
              <a:rPr lang="en-US" sz="1200" b="0" i="0" dirty="0">
                <a:solidFill>
                  <a:schemeClr val="dk1"/>
                </a:solidFill>
                <a:latin typeface="Calibri"/>
                <a:ea typeface="Calibri"/>
                <a:cs typeface="Calibri"/>
                <a:sym typeface="Calibri"/>
              </a:rPr>
              <a:t> de 2009. O </a:t>
            </a:r>
            <a:r>
              <a:rPr lang="en-US" sz="1200" b="0" i="0" dirty="0" err="1">
                <a:solidFill>
                  <a:schemeClr val="dk1"/>
                </a:solidFill>
                <a:latin typeface="Calibri"/>
                <a:ea typeface="Calibri"/>
                <a:cs typeface="Calibri"/>
                <a:sym typeface="Calibri"/>
              </a:rPr>
              <a:t>excedente</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permissões</a:t>
            </a:r>
            <a:r>
              <a:rPr lang="en-US" sz="1200" b="0" i="0" dirty="0">
                <a:solidFill>
                  <a:schemeClr val="dk1"/>
                </a:solidFill>
                <a:latin typeface="Calibri"/>
                <a:ea typeface="Calibri"/>
                <a:cs typeface="Calibri"/>
                <a:sym typeface="Calibri"/>
              </a:rPr>
              <a:t> se </a:t>
            </a:r>
            <a:r>
              <a:rPr lang="en-US" sz="1200" b="0" i="0" dirty="0" err="1">
                <a:solidFill>
                  <a:schemeClr val="dk1"/>
                </a:solidFill>
                <a:latin typeface="Calibri"/>
                <a:ea typeface="Calibri"/>
                <a:cs typeface="Calibri"/>
                <a:sym typeface="Calibri"/>
              </a:rPr>
              <a:t>deve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grande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parte</a:t>
            </a:r>
            <a:r>
              <a:rPr lang="en-US" sz="1200" b="0" i="0" dirty="0">
                <a:solidFill>
                  <a:schemeClr val="dk1"/>
                </a:solidFill>
                <a:latin typeface="Calibri"/>
                <a:ea typeface="Calibri"/>
                <a:cs typeface="Calibri"/>
                <a:sym typeface="Calibri"/>
              </a:rPr>
              <a:t>, à crise </a:t>
            </a:r>
            <a:r>
              <a:rPr lang="en-US" sz="1200" b="0" i="0" dirty="0" err="1">
                <a:solidFill>
                  <a:schemeClr val="dk1"/>
                </a:solidFill>
                <a:latin typeface="Calibri"/>
                <a:ea typeface="Calibri"/>
                <a:cs typeface="Calibri"/>
                <a:sym typeface="Calibri"/>
              </a:rPr>
              <a:t>econômica</a:t>
            </a:r>
            <a:r>
              <a:rPr lang="en-US" sz="1200" b="0" i="0" dirty="0">
                <a:solidFill>
                  <a:schemeClr val="dk1"/>
                </a:solidFill>
                <a:latin typeface="Calibri"/>
                <a:ea typeface="Calibri"/>
                <a:cs typeface="Calibri"/>
                <a:sym typeface="Calibri"/>
              </a:rPr>
              <a:t> (que </a:t>
            </a:r>
            <a:r>
              <a:rPr lang="en-US" sz="1200" b="0" i="0" dirty="0" err="1">
                <a:solidFill>
                  <a:schemeClr val="dk1"/>
                </a:solidFill>
                <a:latin typeface="Calibri"/>
                <a:ea typeface="Calibri"/>
                <a:cs typeface="Calibri"/>
                <a:sym typeface="Calibri"/>
              </a:rPr>
              <a:t>reduziu</a:t>
            </a:r>
            <a:r>
              <a:rPr lang="en-US" sz="1200" b="0" i="0" dirty="0">
                <a:solidFill>
                  <a:schemeClr val="dk1"/>
                </a:solidFill>
                <a:latin typeface="Calibri"/>
                <a:ea typeface="Calibri"/>
                <a:cs typeface="Calibri"/>
                <a:sym typeface="Calibri"/>
              </a:rPr>
              <a:t> as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mais</a:t>
            </a:r>
            <a:r>
              <a:rPr lang="en-US" sz="1200" b="0" i="0" dirty="0">
                <a:solidFill>
                  <a:schemeClr val="dk1"/>
                </a:solidFill>
                <a:latin typeface="Calibri"/>
                <a:ea typeface="Calibri"/>
                <a:cs typeface="Calibri"/>
                <a:sym typeface="Calibri"/>
              </a:rPr>
              <a:t> do que o </a:t>
            </a:r>
            <a:r>
              <a:rPr lang="en-US" sz="1200" b="0" i="0" dirty="0" err="1">
                <a:solidFill>
                  <a:schemeClr val="dk1"/>
                </a:solidFill>
                <a:latin typeface="Calibri"/>
                <a:ea typeface="Calibri"/>
                <a:cs typeface="Calibri"/>
                <a:sym typeface="Calibri"/>
              </a:rPr>
              <a:t>previsto</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às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altas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importações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créditos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internacionais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Isso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levou</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preços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carbono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baixos</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portanto</a:t>
            </a:r>
            <a:r>
              <a:rPr lang="en-US" sz="1200" b="0" i="0" dirty="0">
                <a:solidFill>
                  <a:schemeClr val="dk1"/>
                </a:solidFill>
                <a:latin typeface="Calibri"/>
                <a:ea typeface="Calibri"/>
                <a:cs typeface="Calibri"/>
                <a:sym typeface="Calibri"/>
              </a:rPr>
              <a:t>, a um </a:t>
            </a:r>
            <a:r>
              <a:rPr lang="en-US" sz="1200" b="0" i="0" dirty="0" err="1">
                <a:solidFill>
                  <a:schemeClr val="dk1"/>
                </a:solidFill>
                <a:latin typeface="Calibri"/>
                <a:ea typeface="Calibri"/>
                <a:cs typeface="Calibri"/>
                <a:sym typeface="Calibri"/>
              </a:rPr>
              <a:t>incentivo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fraco</a:t>
            </a:r>
            <a:r>
              <a:rPr lang="en-US" sz="1200" b="0" i="0" dirty="0">
                <a:solidFill>
                  <a:schemeClr val="dk1"/>
                </a:solidFill>
                <a:latin typeface="Calibri"/>
                <a:ea typeface="Calibri"/>
                <a:cs typeface="Calibri"/>
                <a:sym typeface="Calibri"/>
              </a:rPr>
              <a:t> para </a:t>
            </a:r>
            <a:r>
              <a:rPr lang="en-US" sz="1200" b="0" i="0" dirty="0" err="1">
                <a:solidFill>
                  <a:schemeClr val="dk1"/>
                </a:solidFill>
                <a:latin typeface="Calibri"/>
                <a:ea typeface="Calibri"/>
                <a:cs typeface="Calibri"/>
                <a:sym typeface="Calibri"/>
              </a:rPr>
              <a:t>reduzir</a:t>
            </a:r>
            <a:r>
              <a:rPr lang="en-US" sz="1200" b="0" i="0" dirty="0">
                <a:solidFill>
                  <a:schemeClr val="dk1"/>
                </a:solidFill>
                <a:latin typeface="Calibri"/>
                <a:ea typeface="Calibri"/>
                <a:cs typeface="Calibri"/>
                <a:sym typeface="Calibri"/>
              </a:rPr>
              <a:t> as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No </a:t>
            </a:r>
            <a:r>
              <a:rPr lang="en-US" sz="1200" b="0" i="0" dirty="0" err="1">
                <a:solidFill>
                  <a:schemeClr val="dk1"/>
                </a:solidFill>
                <a:latin typeface="Calibri"/>
                <a:ea typeface="Calibri"/>
                <a:cs typeface="Calibri"/>
                <a:sym typeface="Calibri"/>
              </a:rPr>
              <a:t>curto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prazo</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excedente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corre</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risco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prejudicar</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funcionamento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ordenado</a:t>
            </a:r>
            <a:r>
              <a:rPr lang="en-US" sz="1200" b="0" i="0" dirty="0">
                <a:solidFill>
                  <a:schemeClr val="dk1"/>
                </a:solidFill>
                <a:latin typeface="Calibri"/>
                <a:ea typeface="Calibri"/>
                <a:cs typeface="Calibri"/>
                <a:sym typeface="Calibri"/>
              </a:rPr>
              <a:t> do mercado de </a:t>
            </a:r>
            <a:r>
              <a:rPr lang="en-US" sz="1200" b="0" i="0" dirty="0" err="1">
                <a:solidFill>
                  <a:schemeClr val="dk1"/>
                </a:solidFill>
                <a:latin typeface="Calibri"/>
                <a:ea typeface="Calibri"/>
                <a:cs typeface="Calibri"/>
                <a:sym typeface="Calibri"/>
              </a:rPr>
              <a:t>carbono</a:t>
            </a:r>
            <a:r>
              <a:rPr lang="en-US" sz="1200" b="0" i="0" dirty="0">
                <a:solidFill>
                  <a:schemeClr val="dk1"/>
                </a:solidFill>
                <a:latin typeface="Calibri"/>
                <a:ea typeface="Calibri"/>
                <a:cs typeface="Calibri"/>
                <a:sym typeface="Calibri"/>
              </a:rPr>
              <a:t>. Em </a:t>
            </a:r>
            <a:r>
              <a:rPr lang="en-US" sz="1200" b="0" i="0" dirty="0" err="1">
                <a:solidFill>
                  <a:schemeClr val="dk1"/>
                </a:solidFill>
                <a:latin typeface="Calibri"/>
                <a:ea typeface="Calibri"/>
                <a:cs typeface="Calibri"/>
                <a:sym typeface="Calibri"/>
              </a:rPr>
              <a:t>longo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prazo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ele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poderia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afetar</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capacidade</a:t>
            </a:r>
            <a:r>
              <a:rPr lang="en-US" sz="1200" b="0" i="0" dirty="0">
                <a:solidFill>
                  <a:schemeClr val="dk1"/>
                </a:solidFill>
                <a:latin typeface="Calibri"/>
                <a:ea typeface="Calibri"/>
                <a:cs typeface="Calibri"/>
                <a:sym typeface="Calibri"/>
              </a:rPr>
              <a:t> do </a:t>
            </a:r>
            <a:r>
              <a:rPr lang="en-US" dirty="0"/>
              <a:t>E.T.S. </a:t>
            </a:r>
            <a:r>
              <a:rPr lang="en-US" sz="1200" b="0" i="0" dirty="0">
                <a:solidFill>
                  <a:schemeClr val="dk1"/>
                </a:solidFill>
                <a:latin typeface="Calibri"/>
                <a:ea typeface="Calibri"/>
                <a:cs typeface="Calibri"/>
                <a:sym typeface="Calibri"/>
              </a:rPr>
              <a:t>de </a:t>
            </a:r>
            <a:r>
              <a:rPr lang="en-US" sz="1200" b="0" i="0" dirty="0" err="1">
                <a:solidFill>
                  <a:schemeClr val="dk1"/>
                </a:solidFill>
                <a:latin typeface="Calibri"/>
                <a:ea typeface="Calibri"/>
                <a:cs typeface="Calibri"/>
                <a:sym typeface="Calibri"/>
              </a:rPr>
              <a:t>cumprir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metas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redução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emissões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exigentes</a:t>
            </a:r>
            <a:r>
              <a:rPr lang="en-US" sz="1200" b="0" i="0" dirty="0">
                <a:solidFill>
                  <a:schemeClr val="dk1"/>
                </a:solidFill>
                <a:latin typeface="Calibri"/>
                <a:ea typeface="Calibri"/>
                <a:cs typeface="Calibri"/>
                <a:sym typeface="Calibri"/>
              </a:rPr>
              <a:t> de forma </a:t>
            </a:r>
            <a:r>
              <a:rPr lang="en-US" sz="1200" b="0" i="0" dirty="0" err="1">
                <a:solidFill>
                  <a:schemeClr val="dk1"/>
                </a:solidFill>
                <a:latin typeface="Calibri"/>
                <a:ea typeface="Calibri"/>
                <a:cs typeface="Calibri"/>
                <a:sym typeface="Calibri"/>
              </a:rPr>
              <a:t>econômica</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Comissão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Europeia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abordou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esse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problema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usando</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chamado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mecanismo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Reserva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Estabilidade</a:t>
            </a:r>
            <a:r>
              <a:rPr lang="en-US" sz="1200" b="0" i="0" dirty="0">
                <a:solidFill>
                  <a:schemeClr val="dk1"/>
                </a:solidFill>
                <a:latin typeface="Calibri"/>
                <a:ea typeface="Calibri"/>
                <a:cs typeface="Calibri"/>
                <a:sym typeface="Calibri"/>
              </a:rPr>
              <a:t> de Mercado, no qual </a:t>
            </a:r>
            <a:r>
              <a:rPr lang="en-US" sz="1200" b="0" i="0" dirty="0" err="1">
                <a:solidFill>
                  <a:schemeClr val="dk1"/>
                </a:solidFill>
                <a:latin typeface="Calibri"/>
                <a:ea typeface="Calibri"/>
                <a:cs typeface="Calibri"/>
                <a:sym typeface="Calibri"/>
              </a:rPr>
              <a:t>retirou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várias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permissões</a:t>
            </a:r>
            <a:r>
              <a:rPr lang="en-US" sz="1200" b="0" i="0" dirty="0">
                <a:solidFill>
                  <a:schemeClr val="dk1"/>
                </a:solidFill>
                <a:latin typeface="Calibri"/>
                <a:ea typeface="Calibri"/>
                <a:cs typeface="Calibri"/>
                <a:sym typeface="Calibri"/>
              </a:rPr>
              <a:t> do mercado para </a:t>
            </a:r>
            <a:r>
              <a:rPr lang="en-US" sz="1200" b="0" i="0" dirty="0" err="1">
                <a:solidFill>
                  <a:schemeClr val="dk1"/>
                </a:solidFill>
                <a:latin typeface="Calibri"/>
                <a:ea typeface="Calibri"/>
                <a:cs typeface="Calibri"/>
                <a:sym typeface="Calibri"/>
              </a:rPr>
              <a:t>aumentar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preços</a:t>
            </a:r>
            <a:r>
              <a:rPr lang="en-US" sz="1200" b="0" i="0" dirty="0">
                <a:solidFill>
                  <a:schemeClr val="dk1"/>
                </a:solidFill>
                <a:latin typeface="Calibri"/>
                <a:ea typeface="Calibri"/>
                <a:cs typeface="Calibri"/>
                <a:sym typeface="Calibri"/>
              </a:rPr>
              <a:t>.</a:t>
            </a:r>
            <a:endParaRPr sz="1200" b="0" i="0" dirty="0">
              <a:solidFill>
                <a:schemeClr val="dk1"/>
              </a:solidFill>
              <a:latin typeface="Calibri"/>
              <a:ea typeface="Calibri"/>
              <a:cs typeface="Calibri"/>
              <a:sym typeface="Calibri"/>
            </a:endParaRPr>
          </a:p>
        </p:txBody>
      </p:sp>
      <p:sp>
        <p:nvSpPr>
          <p:cNvPr id="510" name="Google Shape;5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Para </a:t>
            </a:r>
            <a:r>
              <a:rPr lang="en-US" dirty="0" err="1"/>
              <a:t>encerrar</a:t>
            </a:r>
            <a:r>
              <a:rPr lang="en-US" dirty="0"/>
              <a:t> </a:t>
            </a:r>
            <a:r>
              <a:rPr lang="en-US" dirty="0" err="1"/>
              <a:t>esta</a:t>
            </a:r>
            <a:r>
              <a:rPr lang="en-US" dirty="0"/>
              <a:t> mini-aula, </a:t>
            </a:r>
            <a:r>
              <a:rPr lang="en-US" dirty="0" err="1"/>
              <a:t>é</a:t>
            </a:r>
            <a:r>
              <a:rPr lang="en-US" dirty="0"/>
              <a:t> </a:t>
            </a:r>
            <a:r>
              <a:rPr lang="en-US" dirty="0" err="1"/>
              <a:t>possível</a:t>
            </a:r>
            <a:r>
              <a:rPr lang="en-US" dirty="0"/>
              <a:t> </a:t>
            </a:r>
            <a:r>
              <a:rPr lang="en-US" dirty="0" err="1"/>
              <a:t>analisar</a:t>
            </a:r>
            <a:r>
              <a:rPr lang="en-US" dirty="0"/>
              <a:t> </a:t>
            </a:r>
            <a:r>
              <a:rPr lang="en-US" dirty="0" err="1"/>
              <a:t>os</a:t>
            </a:r>
            <a:r>
              <a:rPr lang="en-US" dirty="0"/>
              <a:t> </a:t>
            </a:r>
            <a:r>
              <a:rPr lang="en-US" dirty="0" err="1"/>
              <a:t>instantâneos</a:t>
            </a:r>
            <a:r>
              <a:rPr lang="en-US" dirty="0"/>
              <a:t> de </a:t>
            </a:r>
            <a:r>
              <a:rPr lang="en-US" dirty="0" err="1"/>
              <a:t>onde</a:t>
            </a:r>
            <a:r>
              <a:rPr lang="en-US" dirty="0"/>
              <a:t> </a:t>
            </a:r>
            <a:r>
              <a:rPr lang="en-US" dirty="0" err="1"/>
              <a:t>todas</a:t>
            </a:r>
            <a:r>
              <a:rPr lang="en-US" dirty="0"/>
              <a:t> as </a:t>
            </a:r>
            <a:r>
              <a:rPr lang="en-US" dirty="0" err="1"/>
              <a:t>políticas</a:t>
            </a:r>
            <a:r>
              <a:rPr lang="en-US" dirty="0"/>
              <a:t> </a:t>
            </a:r>
            <a:r>
              <a:rPr lang="en-US" dirty="0" err="1"/>
              <a:t>descritas</a:t>
            </a:r>
            <a:r>
              <a:rPr lang="en-US" dirty="0"/>
              <a:t> </a:t>
            </a:r>
            <a:r>
              <a:rPr lang="en-US" dirty="0" err="1"/>
              <a:t>levaram</a:t>
            </a:r>
            <a:r>
              <a:rPr lang="en-US" dirty="0"/>
              <a:t> a </a:t>
            </a:r>
            <a:r>
              <a:rPr lang="en-US" dirty="0" err="1"/>
              <a:t>União</a:t>
            </a:r>
            <a:r>
              <a:rPr lang="en-US" dirty="0"/>
              <a:t> </a:t>
            </a:r>
            <a:r>
              <a:rPr lang="en-US" dirty="0" err="1"/>
              <a:t>Europeia</a:t>
            </a:r>
            <a:r>
              <a:rPr lang="en-US" dirty="0"/>
              <a:t> </a:t>
            </a:r>
            <a:r>
              <a:rPr lang="en-US" dirty="0" err="1"/>
              <a:t>na</a:t>
            </a:r>
            <a:r>
              <a:rPr lang="en-US" dirty="0"/>
              <a:t> </a:t>
            </a:r>
            <a:r>
              <a:rPr lang="en-US" dirty="0" err="1"/>
              <a:t>última</a:t>
            </a:r>
            <a:r>
              <a:rPr lang="en-US" dirty="0"/>
              <a:t> </a:t>
            </a:r>
            <a:r>
              <a:rPr lang="en-US" dirty="0" err="1"/>
              <a:t>década</a:t>
            </a:r>
            <a:r>
              <a:rPr lang="en-US" dirty="0"/>
              <a:t>, </a:t>
            </a:r>
            <a:r>
              <a:rPr lang="en-US" dirty="0" err="1"/>
              <a:t>em</a:t>
            </a:r>
            <a:r>
              <a:rPr lang="en-US" dirty="0"/>
              <a:t> </a:t>
            </a:r>
            <a:r>
              <a:rPr lang="en-US" dirty="0" err="1"/>
              <a:t>termos</a:t>
            </a:r>
            <a:r>
              <a:rPr lang="en-US" dirty="0"/>
              <a:t> de </a:t>
            </a:r>
            <a:r>
              <a:rPr lang="en-US" dirty="0" err="1"/>
              <a:t>emissões</a:t>
            </a:r>
            <a:r>
              <a:rPr lang="en-US" dirty="0"/>
              <a:t> de </a:t>
            </a:r>
            <a:r>
              <a:rPr lang="en-US" dirty="0" err="1"/>
              <a:t>carbono</a:t>
            </a:r>
            <a:r>
              <a:rPr lang="en-US" dirty="0"/>
              <a:t>. Esses </a:t>
            </a:r>
            <a:r>
              <a:rPr lang="en-US" dirty="0" err="1"/>
              <a:t>instantâneos</a:t>
            </a:r>
            <a:r>
              <a:rPr lang="en-US" dirty="0"/>
              <a:t> </a:t>
            </a:r>
            <a:r>
              <a:rPr lang="en-US" dirty="0" err="1"/>
              <a:t>podem</a:t>
            </a:r>
            <a:r>
              <a:rPr lang="en-US" dirty="0"/>
              <a:t> ser </a:t>
            </a:r>
            <a:r>
              <a:rPr lang="en-US" dirty="0" err="1"/>
              <a:t>recuperados</a:t>
            </a:r>
            <a:r>
              <a:rPr lang="en-US" dirty="0"/>
              <a:t> </a:t>
            </a:r>
            <a:r>
              <a:rPr lang="en-US" dirty="0" err="1"/>
              <a:t>novamente</a:t>
            </a:r>
            <a:r>
              <a:rPr lang="en-US" dirty="0"/>
              <a:t> no </a:t>
            </a:r>
            <a:r>
              <a:rPr lang="en-US" dirty="0" err="1"/>
              <a:t>projeto</a:t>
            </a:r>
            <a:r>
              <a:rPr lang="en-US" dirty="0"/>
              <a:t> climate action tracker. </a:t>
            </a:r>
            <a:r>
              <a:rPr lang="en-US" dirty="0" err="1"/>
              <a:t>Começando</a:t>
            </a:r>
            <a:r>
              <a:rPr lang="en-US" dirty="0"/>
              <a:t> com a </a:t>
            </a:r>
            <a:r>
              <a:rPr lang="en-US" dirty="0" err="1"/>
              <a:t>intensidade</a:t>
            </a:r>
            <a:r>
              <a:rPr lang="en-US" dirty="0"/>
              <a:t> de </a:t>
            </a:r>
            <a:r>
              <a:rPr lang="en-US" dirty="0" err="1"/>
              <a:t>carbono</a:t>
            </a:r>
            <a:r>
              <a:rPr lang="en-US" dirty="0"/>
              <a:t> (</a:t>
            </a:r>
            <a:r>
              <a:rPr lang="en-US" dirty="0" err="1"/>
              <a:t>por</a:t>
            </a:r>
            <a:r>
              <a:rPr lang="en-US" dirty="0"/>
              <a:t> </a:t>
            </a:r>
            <a:r>
              <a:rPr lang="en-US" dirty="0" err="1"/>
              <a:t>unidade</a:t>
            </a:r>
            <a:r>
              <a:rPr lang="en-US" dirty="0"/>
              <a:t> de </a:t>
            </a:r>
            <a:r>
              <a:rPr lang="en-US" dirty="0" err="1"/>
              <a:t>fornecimento</a:t>
            </a:r>
            <a:r>
              <a:rPr lang="en-US" dirty="0"/>
              <a:t> de </a:t>
            </a:r>
            <a:r>
              <a:rPr lang="en-US" dirty="0" err="1"/>
              <a:t>energia</a:t>
            </a:r>
            <a:r>
              <a:rPr lang="en-US" dirty="0"/>
              <a:t> </a:t>
            </a:r>
            <a:r>
              <a:rPr lang="en-US" dirty="0" err="1"/>
              <a:t>primária</a:t>
            </a:r>
            <a:r>
              <a:rPr lang="en-US" dirty="0"/>
              <a:t>), </a:t>
            </a:r>
            <a:r>
              <a:rPr lang="en-US" dirty="0" err="1"/>
              <a:t>ela</a:t>
            </a:r>
            <a:r>
              <a:rPr lang="en-US" dirty="0"/>
              <a:t> </a:t>
            </a:r>
            <a:r>
              <a:rPr lang="en-US" dirty="0" err="1"/>
              <a:t>diminuiu</a:t>
            </a:r>
            <a:r>
              <a:rPr lang="en-US" dirty="0"/>
              <a:t> </a:t>
            </a:r>
            <a:r>
              <a:rPr lang="en-US" dirty="0" err="1"/>
              <a:t>nos</a:t>
            </a:r>
            <a:r>
              <a:rPr lang="en-US" dirty="0"/>
              <a:t> </a:t>
            </a:r>
            <a:r>
              <a:rPr lang="en-US" dirty="0" err="1"/>
              <a:t>últimos</a:t>
            </a:r>
            <a:r>
              <a:rPr lang="en-US" dirty="0"/>
              <a:t> </a:t>
            </a:r>
            <a:r>
              <a:rPr lang="en-US" dirty="0" err="1"/>
              <a:t>anos</a:t>
            </a:r>
            <a:r>
              <a:rPr lang="en-US" dirty="0"/>
              <a:t>, </a:t>
            </a:r>
            <a:r>
              <a:rPr lang="en-US" dirty="0" err="1"/>
              <a:t>colocando</a:t>
            </a:r>
            <a:r>
              <a:rPr lang="en-US" dirty="0"/>
              <a:t> a </a:t>
            </a:r>
            <a:r>
              <a:rPr lang="en-US" dirty="0" err="1"/>
              <a:t>União</a:t>
            </a:r>
            <a:r>
              <a:rPr lang="en-US" dirty="0"/>
              <a:t> </a:t>
            </a:r>
            <a:r>
              <a:rPr lang="en-US" dirty="0" err="1"/>
              <a:t>Europeia</a:t>
            </a:r>
            <a:r>
              <a:rPr lang="en-US" dirty="0"/>
              <a:t> entre </a:t>
            </a:r>
            <a:r>
              <a:rPr lang="en-US" dirty="0" err="1"/>
              <a:t>os</a:t>
            </a:r>
            <a:r>
              <a:rPr lang="en-US" dirty="0"/>
              <a:t> </a:t>
            </a:r>
            <a:r>
              <a:rPr lang="en-US" dirty="0" err="1"/>
              <a:t>países</a:t>
            </a:r>
            <a:r>
              <a:rPr lang="en-US" dirty="0"/>
              <a:t> com </a:t>
            </a:r>
            <a:r>
              <a:rPr lang="en-US" dirty="0" err="1"/>
              <a:t>melhor</a:t>
            </a:r>
            <a:r>
              <a:rPr lang="en-US" dirty="0"/>
              <a:t> </a:t>
            </a:r>
            <a:r>
              <a:rPr lang="en-US" dirty="0" err="1"/>
              <a:t>desempenho</a:t>
            </a:r>
            <a:r>
              <a:rPr lang="en-US" dirty="0"/>
              <a:t> no G20. A </a:t>
            </a:r>
            <a:r>
              <a:rPr lang="en-US" dirty="0" err="1"/>
              <a:t>participação</a:t>
            </a:r>
            <a:r>
              <a:rPr lang="en-US" dirty="0"/>
              <a:t> das </a:t>
            </a:r>
            <a:r>
              <a:rPr lang="en-US" dirty="0" err="1"/>
              <a:t>energias</a:t>
            </a:r>
            <a:r>
              <a:rPr lang="en-US" dirty="0"/>
              <a:t> </a:t>
            </a:r>
            <a:r>
              <a:rPr lang="en-US" dirty="0" err="1"/>
              <a:t>renováveis</a:t>
            </a:r>
            <a:r>
              <a:rPr lang="en-US" dirty="0"/>
              <a:t> no </a:t>
            </a:r>
            <a:r>
              <a:rPr lang="en-US" dirty="0" err="1"/>
              <a:t>fornecimento</a:t>
            </a:r>
            <a:r>
              <a:rPr lang="en-US" dirty="0"/>
              <a:t> de </a:t>
            </a:r>
            <a:r>
              <a:rPr lang="en-US" dirty="0" err="1"/>
              <a:t>energia</a:t>
            </a:r>
            <a:r>
              <a:rPr lang="en-US" dirty="0"/>
              <a:t> </a:t>
            </a:r>
            <a:r>
              <a:rPr lang="en-US" dirty="0" err="1"/>
              <a:t>primária</a:t>
            </a:r>
            <a:r>
              <a:rPr lang="en-US" dirty="0"/>
              <a:t> </a:t>
            </a:r>
            <a:r>
              <a:rPr lang="en-US" dirty="0" err="1"/>
              <a:t>aumentou</a:t>
            </a:r>
            <a:r>
              <a:rPr lang="en-US" dirty="0"/>
              <a:t>, </a:t>
            </a:r>
            <a:r>
              <a:rPr lang="en-US" dirty="0" err="1"/>
              <a:t>colocando</a:t>
            </a:r>
            <a:r>
              <a:rPr lang="en-US" dirty="0"/>
              <a:t> a UE </a:t>
            </a:r>
            <a:r>
              <a:rPr lang="en-US" dirty="0" err="1"/>
              <a:t>novamente</a:t>
            </a:r>
            <a:r>
              <a:rPr lang="en-US" dirty="0"/>
              <a:t> entre </a:t>
            </a:r>
            <a:r>
              <a:rPr lang="en-US" dirty="0" err="1"/>
              <a:t>os</a:t>
            </a:r>
            <a:r>
              <a:rPr lang="en-US" dirty="0"/>
              <a:t> </a:t>
            </a:r>
            <a:r>
              <a:rPr lang="en-US" dirty="0" err="1"/>
              <a:t>países</a:t>
            </a:r>
            <a:r>
              <a:rPr lang="en-US" dirty="0"/>
              <a:t> com </a:t>
            </a:r>
            <a:r>
              <a:rPr lang="en-US" dirty="0" err="1"/>
              <a:t>melhor</a:t>
            </a:r>
            <a:r>
              <a:rPr lang="en-US" dirty="0"/>
              <a:t> </a:t>
            </a:r>
            <a:r>
              <a:rPr lang="en-US" dirty="0" err="1"/>
              <a:t>desempenho</a:t>
            </a:r>
            <a:r>
              <a:rPr lang="en-US" dirty="0"/>
              <a:t> no G20. Com </a:t>
            </a:r>
            <a:r>
              <a:rPr lang="en-US" dirty="0" err="1"/>
              <a:t>relação</a:t>
            </a:r>
            <a:r>
              <a:rPr lang="en-US" dirty="0"/>
              <a:t> à </a:t>
            </a:r>
            <a:r>
              <a:rPr lang="en-US" dirty="0" err="1"/>
              <a:t>eliminação</a:t>
            </a:r>
            <a:r>
              <a:rPr lang="en-US" dirty="0"/>
              <a:t> </a:t>
            </a:r>
            <a:r>
              <a:rPr lang="en-US" dirty="0" err="1"/>
              <a:t>progressiva</a:t>
            </a:r>
            <a:r>
              <a:rPr lang="en-US" dirty="0"/>
              <a:t> do </a:t>
            </a:r>
            <a:r>
              <a:rPr lang="en-US" dirty="0" err="1"/>
              <a:t>carvão</a:t>
            </a:r>
            <a:r>
              <a:rPr lang="en-US" dirty="0"/>
              <a:t> no </a:t>
            </a:r>
            <a:r>
              <a:rPr lang="en-US" dirty="0" err="1"/>
              <a:t>setor</a:t>
            </a:r>
            <a:r>
              <a:rPr lang="en-US" dirty="0"/>
              <a:t> de </a:t>
            </a:r>
            <a:r>
              <a:rPr lang="en-US" dirty="0" err="1"/>
              <a:t>energia</a:t>
            </a:r>
            <a:r>
              <a:rPr lang="en-US" dirty="0"/>
              <a:t>, a UE </a:t>
            </a:r>
            <a:r>
              <a:rPr lang="en-US" dirty="0" err="1"/>
              <a:t>tem</a:t>
            </a:r>
            <a:r>
              <a:rPr lang="en-US" dirty="0"/>
              <a:t> </a:t>
            </a:r>
            <a:r>
              <a:rPr lang="en-US" dirty="0" err="1"/>
              <a:t>uma</a:t>
            </a:r>
            <a:r>
              <a:rPr lang="en-US" dirty="0"/>
              <a:t> </a:t>
            </a:r>
            <a:r>
              <a:rPr lang="en-US" dirty="0" err="1"/>
              <a:t>pontuação</a:t>
            </a:r>
            <a:r>
              <a:rPr lang="en-US" dirty="0"/>
              <a:t> </a:t>
            </a:r>
            <a:r>
              <a:rPr lang="en-US" dirty="0" err="1"/>
              <a:t>média</a:t>
            </a:r>
            <a:r>
              <a:rPr lang="en-US" dirty="0"/>
              <a:t>. </a:t>
            </a:r>
            <a:r>
              <a:rPr lang="en-US" dirty="0" err="1"/>
              <a:t>Isso</a:t>
            </a:r>
            <a:r>
              <a:rPr lang="en-US" dirty="0"/>
              <a:t> se </a:t>
            </a:r>
            <a:r>
              <a:rPr lang="en-US" dirty="0" err="1"/>
              <a:t>deve</a:t>
            </a:r>
            <a:r>
              <a:rPr lang="en-US" dirty="0"/>
              <a:t> à </a:t>
            </a:r>
            <a:r>
              <a:rPr lang="en-US" dirty="0" err="1"/>
              <a:t>quantidade</a:t>
            </a:r>
            <a:r>
              <a:rPr lang="en-US" dirty="0"/>
              <a:t> de </a:t>
            </a:r>
            <a:r>
              <a:rPr lang="en-US" dirty="0" err="1"/>
              <a:t>geração</a:t>
            </a:r>
            <a:r>
              <a:rPr lang="en-US" dirty="0"/>
              <a:t> de </a:t>
            </a:r>
            <a:r>
              <a:rPr lang="en-US" dirty="0" err="1"/>
              <a:t>energia</a:t>
            </a:r>
            <a:r>
              <a:rPr lang="en-US" dirty="0"/>
              <a:t> a </a:t>
            </a:r>
            <a:r>
              <a:rPr lang="en-US" dirty="0" err="1"/>
              <a:t>carvão</a:t>
            </a:r>
            <a:r>
              <a:rPr lang="en-US" dirty="0"/>
              <a:t> </a:t>
            </a:r>
            <a:r>
              <a:rPr lang="en-US" dirty="0" err="1"/>
              <a:t>na</a:t>
            </a:r>
            <a:r>
              <a:rPr lang="en-US" dirty="0"/>
              <a:t> </a:t>
            </a:r>
            <a:r>
              <a:rPr lang="en-US" dirty="0" err="1"/>
              <a:t>União</a:t>
            </a:r>
            <a:r>
              <a:rPr lang="en-US" dirty="0"/>
              <a:t> </a:t>
            </a:r>
            <a:r>
              <a:rPr lang="en-US" dirty="0" err="1"/>
              <a:t>Europeia</a:t>
            </a:r>
            <a:r>
              <a:rPr lang="en-US" dirty="0"/>
              <a:t>, que </a:t>
            </a:r>
            <a:r>
              <a:rPr lang="en-US" dirty="0" err="1"/>
              <a:t>ainda</a:t>
            </a:r>
            <a:r>
              <a:rPr lang="en-US" dirty="0"/>
              <a:t> </a:t>
            </a:r>
            <a:r>
              <a:rPr lang="en-US" dirty="0" err="1"/>
              <a:t>é</a:t>
            </a:r>
            <a:r>
              <a:rPr lang="en-US" dirty="0"/>
              <a:t> </a:t>
            </a:r>
            <a:r>
              <a:rPr lang="en-US" dirty="0" err="1"/>
              <a:t>significativa</a:t>
            </a:r>
            <a:r>
              <a:rPr lang="en-US" dirty="0"/>
              <a:t> </a:t>
            </a:r>
            <a:r>
              <a:rPr lang="en-US" dirty="0" err="1"/>
              <a:t>por</a:t>
            </a:r>
            <a:r>
              <a:rPr lang="en-US" dirty="0"/>
              <a:t> </a:t>
            </a:r>
            <a:r>
              <a:rPr lang="en-US" dirty="0" err="1"/>
              <a:t>vários</a:t>
            </a:r>
            <a:r>
              <a:rPr lang="en-US" dirty="0"/>
              <a:t> </a:t>
            </a:r>
            <a:r>
              <a:rPr lang="en-US" dirty="0" err="1"/>
              <a:t>motivos</a:t>
            </a:r>
            <a:r>
              <a:rPr lang="en-US" dirty="0"/>
              <a:t>. Entre </a:t>
            </a:r>
            <a:r>
              <a:rPr lang="en-US" dirty="0" err="1"/>
              <a:t>eles</a:t>
            </a:r>
            <a:r>
              <a:rPr lang="en-US" dirty="0"/>
              <a:t> </a:t>
            </a:r>
            <a:r>
              <a:rPr lang="en-US" dirty="0" err="1"/>
              <a:t>estão</a:t>
            </a:r>
            <a:r>
              <a:rPr lang="en-US" dirty="0"/>
              <a:t> a </a:t>
            </a:r>
            <a:r>
              <a:rPr lang="en-US" dirty="0" err="1"/>
              <a:t>segurança</a:t>
            </a:r>
            <a:r>
              <a:rPr lang="en-US" dirty="0"/>
              <a:t> do </a:t>
            </a:r>
            <a:r>
              <a:rPr lang="en-US" dirty="0" err="1"/>
              <a:t>fornecimento</a:t>
            </a:r>
            <a:r>
              <a:rPr lang="en-US" dirty="0"/>
              <a:t> (</a:t>
            </a:r>
            <a:r>
              <a:rPr lang="en-US" dirty="0" err="1"/>
              <a:t>especialmente</a:t>
            </a:r>
            <a:r>
              <a:rPr lang="en-US" dirty="0"/>
              <a:t> </a:t>
            </a:r>
            <a:r>
              <a:rPr lang="en-US" dirty="0" err="1"/>
              <a:t>após</a:t>
            </a:r>
            <a:r>
              <a:rPr lang="en-US" dirty="0"/>
              <a:t> o </a:t>
            </a:r>
            <a:r>
              <a:rPr lang="en-US" dirty="0" err="1"/>
              <a:t>desligamento</a:t>
            </a:r>
            <a:r>
              <a:rPr lang="en-US" dirty="0"/>
              <a:t> </a:t>
            </a:r>
            <a:r>
              <a:rPr lang="en-US" dirty="0" err="1"/>
              <a:t>extensivo</a:t>
            </a:r>
            <a:r>
              <a:rPr lang="en-US" dirty="0"/>
              <a:t> das </a:t>
            </a:r>
            <a:r>
              <a:rPr lang="en-US" dirty="0" err="1"/>
              <a:t>usinas</a:t>
            </a:r>
            <a:r>
              <a:rPr lang="en-US" dirty="0"/>
              <a:t> </a:t>
            </a:r>
            <a:r>
              <a:rPr lang="en-US" dirty="0" err="1"/>
              <a:t>nucleares</a:t>
            </a:r>
            <a:r>
              <a:rPr lang="en-US" dirty="0"/>
              <a:t>), a </a:t>
            </a:r>
            <a:r>
              <a:rPr lang="en-US" dirty="0" err="1"/>
              <a:t>independência</a:t>
            </a:r>
            <a:r>
              <a:rPr lang="en-US" dirty="0"/>
              <a:t> </a:t>
            </a:r>
            <a:r>
              <a:rPr lang="en-US" dirty="0" err="1"/>
              <a:t>energética</a:t>
            </a:r>
            <a:r>
              <a:rPr lang="en-US" dirty="0"/>
              <a:t> e, </a:t>
            </a:r>
            <a:r>
              <a:rPr lang="en-US" dirty="0" err="1"/>
              <a:t>não</a:t>
            </a:r>
            <a:r>
              <a:rPr lang="en-US" dirty="0"/>
              <a:t> </a:t>
            </a:r>
            <a:r>
              <a:rPr lang="en-US" dirty="0" err="1"/>
              <a:t>menos</a:t>
            </a:r>
            <a:r>
              <a:rPr lang="en-US" dirty="0"/>
              <a:t> </a:t>
            </a:r>
            <a:r>
              <a:rPr lang="en-US" dirty="0" err="1"/>
              <a:t>importante</a:t>
            </a:r>
            <a:r>
              <a:rPr lang="en-US" dirty="0"/>
              <a:t>, a </a:t>
            </a:r>
            <a:r>
              <a:rPr lang="en-US" dirty="0" err="1"/>
              <a:t>importância</a:t>
            </a:r>
            <a:r>
              <a:rPr lang="en-US" dirty="0"/>
              <a:t> da </a:t>
            </a:r>
            <a:r>
              <a:rPr lang="en-US" dirty="0" err="1"/>
              <a:t>economia</a:t>
            </a:r>
            <a:r>
              <a:rPr lang="en-US" dirty="0"/>
              <a:t> do </a:t>
            </a:r>
            <a:r>
              <a:rPr lang="en-US" dirty="0" err="1"/>
              <a:t>carbono</a:t>
            </a:r>
            <a:r>
              <a:rPr lang="en-US" dirty="0"/>
              <a:t> para o mercado de </a:t>
            </a:r>
            <a:r>
              <a:rPr lang="en-US" dirty="0" err="1"/>
              <a:t>trabalho</a:t>
            </a:r>
            <a:r>
              <a:rPr lang="en-US" dirty="0"/>
              <a:t> </a:t>
            </a:r>
            <a:r>
              <a:rPr lang="en-US" dirty="0" err="1"/>
              <a:t>em</a:t>
            </a:r>
            <a:r>
              <a:rPr lang="en-US" dirty="0"/>
              <a:t> </a:t>
            </a:r>
            <a:r>
              <a:rPr lang="en-US" dirty="0" err="1"/>
              <a:t>algumas</a:t>
            </a:r>
            <a:r>
              <a:rPr lang="en-US" dirty="0"/>
              <a:t> </a:t>
            </a:r>
            <a:r>
              <a:rPr lang="en-US" dirty="0" err="1"/>
              <a:t>regiões</a:t>
            </a:r>
            <a:r>
              <a:rPr lang="en-US" dirty="0"/>
              <a:t> </a:t>
            </a:r>
            <a:r>
              <a:rPr lang="en-US" dirty="0" err="1"/>
              <a:t>europeias</a:t>
            </a:r>
            <a:r>
              <a:rPr lang="en-US" dirty="0"/>
              <a:t>. </a:t>
            </a:r>
            <a:endParaRPr dirty="0"/>
          </a:p>
          <a:p>
            <a:pPr marL="0" lvl="0" indent="0" algn="l" rtl="0">
              <a:spcBef>
                <a:spcPts val="0"/>
              </a:spcBef>
              <a:spcAft>
                <a:spcPts val="0"/>
              </a:spcAft>
              <a:buNone/>
            </a:pPr>
            <a:r>
              <a:rPr lang="en-US" dirty="0" err="1"/>
              <a:t>Isso</a:t>
            </a:r>
            <a:r>
              <a:rPr lang="en-US" dirty="0"/>
              <a:t> </a:t>
            </a:r>
            <a:r>
              <a:rPr lang="en-US" dirty="0" err="1"/>
              <a:t>conclui</a:t>
            </a:r>
            <a:r>
              <a:rPr lang="en-US" dirty="0"/>
              <a:t> a aula </a:t>
            </a:r>
            <a:r>
              <a:rPr lang="en-US" dirty="0" err="1"/>
              <a:t>sobre</a:t>
            </a:r>
            <a:r>
              <a:rPr lang="en-US" dirty="0"/>
              <a:t> </a:t>
            </a:r>
            <a:r>
              <a:rPr lang="en-US" dirty="0" err="1"/>
              <a:t>políticas</a:t>
            </a:r>
            <a:r>
              <a:rPr lang="en-US" dirty="0"/>
              <a:t> </a:t>
            </a:r>
            <a:r>
              <a:rPr lang="en-US" dirty="0" err="1"/>
              <a:t>climáticas</a:t>
            </a:r>
            <a:r>
              <a:rPr lang="en-US" dirty="0"/>
              <a:t> e o </a:t>
            </a:r>
            <a:r>
              <a:rPr lang="en-US" dirty="0" err="1"/>
              <a:t>curso</a:t>
            </a:r>
            <a:r>
              <a:rPr lang="en-US" dirty="0"/>
              <a:t>. Agora </a:t>
            </a:r>
            <a:r>
              <a:rPr lang="en-US" dirty="0" err="1"/>
              <a:t>você</a:t>
            </a:r>
            <a:r>
              <a:rPr lang="en-US" dirty="0"/>
              <a:t> </a:t>
            </a:r>
            <a:r>
              <a:rPr lang="en-US" dirty="0" err="1"/>
              <a:t>adquiriu</a:t>
            </a:r>
            <a:r>
              <a:rPr lang="en-US" dirty="0"/>
              <a:t> </a:t>
            </a:r>
            <a:r>
              <a:rPr lang="en-US" dirty="0" err="1"/>
              <a:t>todos</a:t>
            </a:r>
            <a:r>
              <a:rPr lang="en-US" dirty="0"/>
              <a:t> </a:t>
            </a:r>
            <a:r>
              <a:rPr lang="en-US" dirty="0" err="1"/>
              <a:t>os</a:t>
            </a:r>
            <a:r>
              <a:rPr lang="en-US" dirty="0"/>
              <a:t> </a:t>
            </a:r>
            <a:r>
              <a:rPr lang="en-US" dirty="0" err="1"/>
              <a:t>elementos</a:t>
            </a:r>
            <a:r>
              <a:rPr lang="en-US" dirty="0"/>
              <a:t> para </a:t>
            </a:r>
            <a:r>
              <a:rPr lang="en-US" dirty="0" err="1"/>
              <a:t>refletir</a:t>
            </a:r>
            <a:r>
              <a:rPr lang="en-US" dirty="0"/>
              <a:t> </a:t>
            </a:r>
            <a:r>
              <a:rPr lang="en-US" dirty="0" err="1"/>
              <a:t>sobre</a:t>
            </a:r>
            <a:r>
              <a:rPr lang="en-US" dirty="0"/>
              <a:t> as </a:t>
            </a:r>
            <a:r>
              <a:rPr lang="en-US" dirty="0" err="1"/>
              <a:t>interligações</a:t>
            </a:r>
            <a:r>
              <a:rPr lang="en-US" dirty="0"/>
              <a:t> entre </a:t>
            </a:r>
            <a:r>
              <a:rPr lang="en-US" dirty="0" err="1"/>
              <a:t>clima</a:t>
            </a:r>
            <a:r>
              <a:rPr lang="en-US" dirty="0"/>
              <a:t>, terra, </a:t>
            </a:r>
            <a:r>
              <a:rPr lang="en-US" dirty="0" err="1"/>
              <a:t>energia</a:t>
            </a:r>
            <a:r>
              <a:rPr lang="en-US" dirty="0"/>
              <a:t> e </a:t>
            </a:r>
            <a:r>
              <a:rPr lang="en-US" dirty="0" err="1"/>
              <a:t>água</a:t>
            </a:r>
            <a:r>
              <a:rPr lang="en-US" dirty="0"/>
              <a:t> e </a:t>
            </a:r>
            <a:r>
              <a:rPr lang="en-US" dirty="0" err="1"/>
              <a:t>como</a:t>
            </a:r>
            <a:r>
              <a:rPr lang="en-US" dirty="0"/>
              <a:t> </a:t>
            </a:r>
            <a:r>
              <a:rPr lang="en-US" dirty="0" err="1"/>
              <a:t>elas</a:t>
            </a:r>
            <a:r>
              <a:rPr lang="en-US" dirty="0"/>
              <a:t> </a:t>
            </a:r>
            <a:r>
              <a:rPr lang="en-US" dirty="0" err="1"/>
              <a:t>podem</a:t>
            </a:r>
            <a:r>
              <a:rPr lang="en-US" dirty="0"/>
              <a:t> ser </a:t>
            </a:r>
            <a:r>
              <a:rPr lang="en-US" dirty="0" err="1"/>
              <a:t>modeladas</a:t>
            </a:r>
            <a:r>
              <a:rPr lang="en-US" dirty="0"/>
              <a:t> </a:t>
            </a:r>
            <a:r>
              <a:rPr lang="en-US" dirty="0" err="1"/>
              <a:t>em</a:t>
            </a:r>
            <a:r>
              <a:rPr lang="en-US" dirty="0"/>
              <a:t> </a:t>
            </a:r>
            <a:r>
              <a:rPr lang="en-US" dirty="0" err="1"/>
              <a:t>apoio</a:t>
            </a:r>
            <a:r>
              <a:rPr lang="en-US" dirty="0"/>
              <a:t> </a:t>
            </a:r>
            <a:r>
              <a:rPr lang="en-US" dirty="0" err="1"/>
              <a:t>ao</a:t>
            </a:r>
            <a:r>
              <a:rPr lang="en-US" dirty="0"/>
              <a:t> </a:t>
            </a:r>
            <a:r>
              <a:rPr lang="en-US" dirty="0" err="1"/>
              <a:t>planejamento</a:t>
            </a:r>
            <a:r>
              <a:rPr lang="en-US" dirty="0"/>
              <a:t> </a:t>
            </a:r>
            <a:r>
              <a:rPr lang="en-US" dirty="0" err="1"/>
              <a:t>integrado</a:t>
            </a:r>
            <a:r>
              <a:rPr lang="en-US" dirty="0"/>
              <a:t>. </a:t>
            </a:r>
            <a:r>
              <a:rPr lang="en-US" dirty="0" err="1"/>
              <a:t>Agradecemos</a:t>
            </a:r>
            <a:r>
              <a:rPr lang="en-US" dirty="0"/>
              <a:t> </a:t>
            </a:r>
            <a:r>
              <a:rPr lang="en-US" dirty="0" err="1"/>
              <a:t>seu</a:t>
            </a:r>
            <a:r>
              <a:rPr lang="en-US" dirty="0"/>
              <a:t> interesse, </a:t>
            </a:r>
            <a:r>
              <a:rPr lang="en-US" dirty="0" err="1"/>
              <a:t>aguardamos</a:t>
            </a:r>
            <a:r>
              <a:rPr lang="en-US" dirty="0"/>
              <a:t> </a:t>
            </a:r>
            <a:r>
              <a:rPr lang="en-US" dirty="0" err="1"/>
              <a:t>seu</a:t>
            </a:r>
            <a:r>
              <a:rPr lang="en-US" dirty="0"/>
              <a:t> feedback e o </a:t>
            </a:r>
            <a:r>
              <a:rPr lang="en-US" dirty="0" err="1"/>
              <a:t>convidamos</a:t>
            </a:r>
            <a:r>
              <a:rPr lang="en-US" dirty="0"/>
              <a:t> a </a:t>
            </a:r>
            <a:r>
              <a:rPr lang="en-US" dirty="0" err="1"/>
              <a:t>concluir</a:t>
            </a:r>
            <a:r>
              <a:rPr lang="en-US" dirty="0"/>
              <a:t> </a:t>
            </a:r>
            <a:r>
              <a:rPr lang="en-US" dirty="0" err="1"/>
              <a:t>os</a:t>
            </a:r>
            <a:r>
              <a:rPr lang="en-US" dirty="0"/>
              <a:t> </a:t>
            </a:r>
            <a:r>
              <a:rPr lang="en-US" dirty="0" err="1"/>
              <a:t>exercícios</a:t>
            </a:r>
            <a:r>
              <a:rPr lang="en-US" dirty="0"/>
              <a:t> </a:t>
            </a:r>
            <a:r>
              <a:rPr lang="en-US" dirty="0" err="1"/>
              <a:t>práticos</a:t>
            </a:r>
            <a:r>
              <a:rPr lang="en-US" dirty="0"/>
              <a:t>.</a:t>
            </a:r>
            <a:endParaRPr dirty="0"/>
          </a:p>
        </p:txBody>
      </p:sp>
      <p:sp>
        <p:nvSpPr>
          <p:cNvPr id="521" name="Google Shape;52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políticas mais comumente adotadas para apoiar a mitigação das mudanças climáticas podem ser classificadas em duas classes: diretas e indiretas. Este módulo descreve dois exemplos de políticas climáticas diretas: impostos sobre o carbono e esquemas de limite e comércio de emissões. O imposto sobre o carbono é a política mais intuitiva: consiste em um imposto que deve ser pago pela emissão direta de gases de efeito estufa na atmosfera. Um imposto por unidade de emissões (em termos de CO2 equivalente) é estabelecido por lei, com valores diferentes para diferentes tipos de emissores. O pagamento total é, portanto, proporcional à quantidade de gases de efeito estufa emitidos. Esse tipo de política é geralmente considerado a maneira mais eficiente do ponto de vista econômico para regular as emissões de carbono equivalente. O motivo é que ela promove automaticamente um novo equilíbrio entre oferta e demanda nos mercados de energia, conforme mostrado na figura à direita. Na figura, a introdução de uma tributação sobre as emissões para fornecedores de gasolina empurraria a curva de oferta para cima. Ou seja, o fornecimento da mesma quantidade de gasolina custaria mais, devido à tributação. Nesse caso, se a demanda por gasolina for elástica em relação aos preços, o ponto de encontro entre a oferta e a demanda se estabeleceria em uma quantidade menor de gasolina. Em suma, para preços mais altos de fornecimento de gasolina, menos consumidores a utilizariam.</a:t>
            </a:r>
            <a:endParaRPr/>
          </a:p>
        </p:txBody>
      </p:sp>
      <p:sp>
        <p:nvSpPr>
          <p:cNvPr id="286" name="Google Shape;2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O imposto sobre o carbono já foi aplicado em várias instâncias em todo o mundo (veja as áreas azul e verde na figura). Outros países têm planos de aplicá-lo (veja as áreas vermelhas na figura). </a:t>
            </a:r>
            <a:r>
              <a:rPr lang="en-US" sz="1200">
                <a:latin typeface="Montserrat"/>
                <a:ea typeface="Montserrat"/>
                <a:cs typeface="Montserrat"/>
                <a:sym typeface="Montserrat"/>
              </a:rPr>
              <a:t>Em muitos casos, o imposto é aplicado à venda de combustíveis, e não ao consumidor que queima o combustível, com a suposição de que o combustível será queimado e emitirá o carbono. Assim, por exemplo, para combustíveis de transporte, o imposto seria aplicado na bomba. </a:t>
            </a:r>
            <a:endParaRPr/>
          </a:p>
          <a:p>
            <a:pPr marL="0" lvl="0" indent="0" algn="l" rtl="0">
              <a:spcBef>
                <a:spcPts val="0"/>
              </a:spcBef>
              <a:spcAft>
                <a:spcPts val="0"/>
              </a:spcAft>
              <a:buNone/>
            </a:pPr>
            <a:r>
              <a:rPr lang="en-US" sz="1200">
                <a:latin typeface="Montserrat"/>
                <a:ea typeface="Montserrat"/>
                <a:cs typeface="Montserrat"/>
                <a:sym typeface="Montserrat"/>
              </a:rPr>
              <a:t>Embora </a:t>
            </a:r>
            <a:r>
              <a:rPr lang="en-US"/>
              <a:t>essa possa parecer uma política simples de implementar, há, no entanto, várias sutilezas que precisam ser consideradas ao aplicá-la. </a:t>
            </a:r>
            <a:r>
              <a:rPr lang="en-US" sz="1200">
                <a:latin typeface="Montserrat"/>
                <a:ea typeface="Montserrat"/>
                <a:cs typeface="Montserrat"/>
                <a:sym typeface="Montserrat"/>
              </a:rPr>
              <a:t>Com </a:t>
            </a:r>
            <a:r>
              <a:rPr lang="en-US">
                <a:latin typeface="Montserrat"/>
                <a:ea typeface="Montserrat"/>
                <a:cs typeface="Montserrat"/>
                <a:sym typeface="Montserrat"/>
              </a:rPr>
              <a:t>um </a:t>
            </a:r>
            <a:r>
              <a:rPr lang="en-US" sz="1200">
                <a:latin typeface="Montserrat"/>
                <a:ea typeface="Montserrat"/>
                <a:cs typeface="Montserrat"/>
                <a:sym typeface="Montserrat"/>
              </a:rPr>
              <a:t>sistema de impostos sobre </a:t>
            </a:r>
            <a:r>
              <a:rPr lang="en-US">
                <a:latin typeface="Montserrat"/>
                <a:ea typeface="Montserrat"/>
                <a:cs typeface="Montserrat"/>
                <a:sym typeface="Montserrat"/>
              </a:rPr>
              <a:t>o carbono</a:t>
            </a:r>
            <a:r>
              <a:rPr lang="en-US" sz="1200">
                <a:latin typeface="Montserrat"/>
                <a:ea typeface="Montserrat"/>
                <a:cs typeface="Montserrat"/>
                <a:sym typeface="Montserrat"/>
              </a:rPr>
              <a:t>, pode ocorrer um "vazamento de carbono" se uma jurisdição tiver um imposto alto sobre o carbono e outra não. Os setores com alto nível de emissão podem transferir suas operações para a jurisdição com impostos mais baixos. Para combater isso, alguns países (especialmente na União Europeia) consideraram os "ajustes fiscais de fronteira", em que as importações são tributadas com base em seu conteúdo de carbono. É interessante notar que, em alguns casos, pode haver um "vazamento negativo", ou seja, o vazamento de carbono que tem o efeito de reduzir as emissões (por exemplo, induzindo os países ricos em carvão a mudar para gás ou petróleo). </a:t>
            </a:r>
            <a:endParaRPr/>
          </a:p>
        </p:txBody>
      </p:sp>
      <p:sp>
        <p:nvSpPr>
          <p:cNvPr id="314" name="Google Shape;3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Há</a:t>
            </a:r>
            <a:r>
              <a:rPr lang="en-US" dirty="0"/>
              <a:t> </a:t>
            </a:r>
            <a:r>
              <a:rPr lang="en-US" dirty="0" err="1"/>
              <a:t>também</a:t>
            </a:r>
            <a:r>
              <a:rPr lang="en-US" dirty="0"/>
              <a:t> outros </a:t>
            </a:r>
            <a:r>
              <a:rPr lang="en-US" dirty="0" err="1"/>
              <a:t>desafios</a:t>
            </a:r>
            <a:r>
              <a:rPr lang="en-US" dirty="0"/>
              <a:t> </a:t>
            </a:r>
            <a:r>
              <a:rPr lang="en-US" dirty="0" err="1"/>
              <a:t>associados</a:t>
            </a:r>
            <a:r>
              <a:rPr lang="en-US" dirty="0"/>
              <a:t> </a:t>
            </a:r>
            <a:r>
              <a:rPr lang="en-US" dirty="0" err="1"/>
              <a:t>aos</a:t>
            </a:r>
            <a:r>
              <a:rPr lang="en-US" dirty="0"/>
              <a:t> </a:t>
            </a:r>
            <a:r>
              <a:rPr lang="en-US" dirty="0" err="1"/>
              <a:t>impostos</a:t>
            </a:r>
            <a:r>
              <a:rPr lang="en-US" dirty="0"/>
              <a:t> </a:t>
            </a:r>
            <a:r>
              <a:rPr lang="en-US" dirty="0" err="1"/>
              <a:t>sobre</a:t>
            </a:r>
            <a:r>
              <a:rPr lang="en-US" dirty="0"/>
              <a:t> o </a:t>
            </a:r>
            <a:r>
              <a:rPr lang="en-US" dirty="0" err="1"/>
              <a:t>carbono</a:t>
            </a:r>
            <a:r>
              <a:rPr lang="en-US" dirty="0"/>
              <a:t> que </a:t>
            </a:r>
            <a:r>
              <a:rPr lang="en-US" dirty="0" err="1"/>
              <a:t>precisam</a:t>
            </a:r>
            <a:r>
              <a:rPr lang="en-US" dirty="0"/>
              <a:t> ser </a:t>
            </a:r>
            <a:r>
              <a:rPr lang="en-US" dirty="0" err="1"/>
              <a:t>considerados</a:t>
            </a:r>
            <a:r>
              <a:rPr lang="en-US" dirty="0"/>
              <a:t> no </a:t>
            </a:r>
            <a:r>
              <a:rPr lang="en-US" dirty="0" err="1"/>
              <a:t>planejamento</a:t>
            </a:r>
            <a:r>
              <a:rPr lang="en-US" dirty="0"/>
              <a:t>. Em </a:t>
            </a:r>
            <a:r>
              <a:rPr lang="en-US" dirty="0" err="1"/>
              <a:t>primeiro</a:t>
            </a:r>
            <a:r>
              <a:rPr lang="en-US" dirty="0"/>
              <a:t> </a:t>
            </a:r>
            <a:r>
              <a:rPr lang="en-US" dirty="0" err="1"/>
              <a:t>lugar</a:t>
            </a:r>
            <a:r>
              <a:rPr lang="en-US" dirty="0"/>
              <a:t>, </a:t>
            </a:r>
            <a:r>
              <a:rPr lang="en-US" dirty="0" err="1"/>
              <a:t>os</a:t>
            </a:r>
            <a:r>
              <a:rPr lang="en-US" dirty="0"/>
              <a:t> </a:t>
            </a:r>
            <a:r>
              <a:rPr lang="en-US" dirty="0" err="1"/>
              <a:t>efeitos</a:t>
            </a:r>
            <a:r>
              <a:rPr lang="en-US" dirty="0"/>
              <a:t> dos </a:t>
            </a:r>
            <a:r>
              <a:rPr lang="en-US" dirty="0" err="1"/>
              <a:t>impostos</a:t>
            </a:r>
            <a:r>
              <a:rPr lang="en-US" dirty="0"/>
              <a:t> </a:t>
            </a:r>
            <a:r>
              <a:rPr lang="en-US" dirty="0" err="1"/>
              <a:t>sobre</a:t>
            </a:r>
            <a:r>
              <a:rPr lang="en-US" dirty="0"/>
              <a:t> o </a:t>
            </a:r>
            <a:r>
              <a:rPr lang="en-US" dirty="0" err="1"/>
              <a:t>carbono</a:t>
            </a:r>
            <a:r>
              <a:rPr lang="en-US" dirty="0"/>
              <a:t> </a:t>
            </a:r>
            <a:r>
              <a:rPr lang="en-US" dirty="0" err="1"/>
              <a:t>podem</a:t>
            </a:r>
            <a:r>
              <a:rPr lang="en-US" dirty="0"/>
              <a:t> </a:t>
            </a:r>
            <a:r>
              <a:rPr lang="en-US" dirty="0" err="1"/>
              <a:t>levar</a:t>
            </a:r>
            <a:r>
              <a:rPr lang="en-US" dirty="0"/>
              <a:t> </a:t>
            </a:r>
            <a:r>
              <a:rPr lang="en-US" dirty="0" err="1"/>
              <a:t>uma</a:t>
            </a:r>
            <a:r>
              <a:rPr lang="en-US" dirty="0"/>
              <a:t> </a:t>
            </a:r>
            <a:r>
              <a:rPr lang="en-US" dirty="0" err="1"/>
              <a:t>década</a:t>
            </a:r>
            <a:r>
              <a:rPr lang="en-US" dirty="0"/>
              <a:t> </a:t>
            </a:r>
            <a:r>
              <a:rPr lang="en-US" dirty="0" err="1"/>
              <a:t>ou</a:t>
            </a:r>
            <a:r>
              <a:rPr lang="en-US" dirty="0"/>
              <a:t> </a:t>
            </a:r>
            <a:r>
              <a:rPr lang="en-US" dirty="0" err="1"/>
              <a:t>mais</a:t>
            </a:r>
            <a:r>
              <a:rPr lang="en-US" dirty="0"/>
              <a:t> para </a:t>
            </a:r>
            <a:r>
              <a:rPr lang="en-US" dirty="0" err="1"/>
              <a:t>aparecer</a:t>
            </a:r>
            <a:r>
              <a:rPr lang="en-US" dirty="0"/>
              <a:t>, </a:t>
            </a:r>
            <a:r>
              <a:rPr lang="en-US" dirty="0" err="1"/>
              <a:t>porque</a:t>
            </a:r>
            <a:r>
              <a:rPr lang="en-US" dirty="0"/>
              <a:t> leva tempo para que as </a:t>
            </a:r>
            <a:r>
              <a:rPr lang="en-US" dirty="0" err="1"/>
              <a:t>tecnologias</a:t>
            </a:r>
            <a:r>
              <a:rPr lang="en-US" dirty="0"/>
              <a:t> </a:t>
            </a:r>
            <a:r>
              <a:rPr lang="en-US" dirty="0" err="1"/>
              <a:t>ineficientes</a:t>
            </a:r>
            <a:r>
              <a:rPr lang="en-US" dirty="0"/>
              <a:t> (</a:t>
            </a:r>
            <a:r>
              <a:rPr lang="en-US" dirty="0" err="1"/>
              <a:t>veículos</a:t>
            </a:r>
            <a:r>
              <a:rPr lang="en-US" dirty="0"/>
              <a:t>, </a:t>
            </a:r>
            <a:r>
              <a:rPr lang="en-US" dirty="0" err="1"/>
              <a:t>equipamentos</a:t>
            </a:r>
            <a:r>
              <a:rPr lang="en-US" dirty="0"/>
              <a:t> de </a:t>
            </a:r>
            <a:r>
              <a:rPr lang="en-US" dirty="0" err="1"/>
              <a:t>fábrica</a:t>
            </a:r>
            <a:r>
              <a:rPr lang="en-US" dirty="0"/>
              <a:t>, </a:t>
            </a:r>
            <a:r>
              <a:rPr lang="en-US" dirty="0" err="1"/>
              <a:t>edifícios</a:t>
            </a:r>
            <a:r>
              <a:rPr lang="en-US" dirty="0"/>
              <a:t>) </a:t>
            </a:r>
            <a:r>
              <a:rPr lang="en-US" dirty="0" err="1"/>
              <a:t>sejam</a:t>
            </a:r>
            <a:r>
              <a:rPr lang="en-US" dirty="0"/>
              <a:t> </a:t>
            </a:r>
            <a:r>
              <a:rPr lang="en-US" dirty="0" err="1"/>
              <a:t>substituídas</a:t>
            </a:r>
            <a:r>
              <a:rPr lang="en-US" dirty="0"/>
              <a:t> </a:t>
            </a:r>
            <a:r>
              <a:rPr lang="en-US" dirty="0" err="1"/>
              <a:t>por</a:t>
            </a:r>
            <a:r>
              <a:rPr lang="en-US" dirty="0"/>
              <a:t> </a:t>
            </a:r>
            <a:r>
              <a:rPr lang="en-US" dirty="0" err="1"/>
              <a:t>modelos</a:t>
            </a:r>
            <a:r>
              <a:rPr lang="en-US" dirty="0"/>
              <a:t> </a:t>
            </a:r>
            <a:r>
              <a:rPr lang="en-US" dirty="0" err="1"/>
              <a:t>mais</a:t>
            </a:r>
            <a:r>
              <a:rPr lang="en-US" dirty="0"/>
              <a:t> </a:t>
            </a:r>
            <a:r>
              <a:rPr lang="en-US" dirty="0" err="1"/>
              <a:t>novos</a:t>
            </a:r>
            <a:r>
              <a:rPr lang="en-US" dirty="0"/>
              <a:t> e </a:t>
            </a:r>
            <a:r>
              <a:rPr lang="en-US" dirty="0" err="1"/>
              <a:t>porque</a:t>
            </a:r>
            <a:r>
              <a:rPr lang="en-US" dirty="0"/>
              <a:t> </a:t>
            </a:r>
            <a:r>
              <a:rPr lang="en-US" dirty="0" err="1"/>
              <a:t>muitos</a:t>
            </a:r>
            <a:r>
              <a:rPr lang="en-US" dirty="0"/>
              <a:t> </a:t>
            </a:r>
            <a:r>
              <a:rPr lang="en-US" dirty="0" err="1"/>
              <a:t>modelos</a:t>
            </a:r>
            <a:r>
              <a:rPr lang="en-US" dirty="0"/>
              <a:t> </a:t>
            </a:r>
            <a:r>
              <a:rPr lang="en-US" dirty="0" err="1"/>
              <a:t>mais</a:t>
            </a:r>
            <a:r>
              <a:rPr lang="en-US" dirty="0"/>
              <a:t> </a:t>
            </a:r>
            <a:r>
              <a:rPr lang="en-US" dirty="0" err="1"/>
              <a:t>antigos</a:t>
            </a:r>
            <a:r>
              <a:rPr lang="en-US" dirty="0"/>
              <a:t> </a:t>
            </a:r>
            <a:r>
              <a:rPr lang="en-US" dirty="0" err="1"/>
              <a:t>ainda</a:t>
            </a:r>
            <a:r>
              <a:rPr lang="en-US" dirty="0"/>
              <a:t> </a:t>
            </a:r>
            <a:r>
              <a:rPr lang="en-US" dirty="0" err="1"/>
              <a:t>são</a:t>
            </a:r>
            <a:r>
              <a:rPr lang="en-US" dirty="0"/>
              <a:t> </a:t>
            </a:r>
            <a:r>
              <a:rPr lang="en-US" dirty="0" err="1"/>
              <a:t>filtrados</a:t>
            </a:r>
            <a:r>
              <a:rPr lang="en-US" dirty="0"/>
              <a:t> </a:t>
            </a:r>
            <a:r>
              <a:rPr lang="en-US" dirty="0" err="1"/>
              <a:t>pelo</a:t>
            </a:r>
            <a:r>
              <a:rPr lang="en-US" dirty="0"/>
              <a:t> </a:t>
            </a:r>
            <a:r>
              <a:rPr lang="en-US" dirty="0" err="1"/>
              <a:t>sistema</a:t>
            </a:r>
            <a:r>
              <a:rPr lang="en-US" dirty="0"/>
              <a:t>. Em </a:t>
            </a:r>
            <a:r>
              <a:rPr lang="en-US" dirty="0" err="1"/>
              <a:t>segundo</a:t>
            </a:r>
            <a:r>
              <a:rPr lang="en-US" dirty="0"/>
              <a:t> </a:t>
            </a:r>
            <a:r>
              <a:rPr lang="en-US" dirty="0" err="1"/>
              <a:t>lugar</a:t>
            </a:r>
            <a:r>
              <a:rPr lang="en-US" dirty="0"/>
              <a:t>, </a:t>
            </a:r>
            <a:r>
              <a:rPr lang="en-US" dirty="0" err="1"/>
              <a:t>trata</a:t>
            </a:r>
            <a:r>
              <a:rPr lang="en-US" dirty="0"/>
              <a:t>-se de um </a:t>
            </a:r>
            <a:r>
              <a:rPr lang="en-US" dirty="0" err="1"/>
              <a:t>imposto</a:t>
            </a:r>
            <a:r>
              <a:rPr lang="en-US" dirty="0"/>
              <a:t> </a:t>
            </a:r>
            <a:r>
              <a:rPr lang="en-US" dirty="0" err="1"/>
              <a:t>direto</a:t>
            </a:r>
            <a:r>
              <a:rPr lang="en-US" dirty="0"/>
              <a:t> e, </a:t>
            </a:r>
            <a:r>
              <a:rPr lang="en-US" dirty="0" err="1"/>
              <a:t>como</a:t>
            </a:r>
            <a:r>
              <a:rPr lang="en-US" dirty="0"/>
              <a:t> a </a:t>
            </a:r>
            <a:r>
              <a:rPr lang="en-US" dirty="0" err="1"/>
              <a:t>maioria</a:t>
            </a:r>
            <a:r>
              <a:rPr lang="en-US" dirty="0"/>
              <a:t> dos </a:t>
            </a:r>
            <a:r>
              <a:rPr lang="en-US" dirty="0" err="1"/>
              <a:t>impostos</a:t>
            </a:r>
            <a:r>
              <a:rPr lang="en-US" dirty="0"/>
              <a:t>, </a:t>
            </a:r>
            <a:r>
              <a:rPr lang="en-US" dirty="0" err="1"/>
              <a:t>pode</a:t>
            </a:r>
            <a:r>
              <a:rPr lang="en-US" dirty="0"/>
              <a:t> ser </a:t>
            </a:r>
            <a:r>
              <a:rPr lang="en-US" dirty="0" err="1"/>
              <a:t>impopular</a:t>
            </a:r>
            <a:r>
              <a:rPr lang="en-US" dirty="0"/>
              <a:t> se </a:t>
            </a:r>
            <a:r>
              <a:rPr lang="en-US" dirty="0" err="1"/>
              <a:t>não</a:t>
            </a:r>
            <a:r>
              <a:rPr lang="en-US" dirty="0"/>
              <a:t> for </a:t>
            </a:r>
            <a:r>
              <a:rPr lang="en-US" dirty="0" err="1"/>
              <a:t>devidamente</a:t>
            </a:r>
            <a:r>
              <a:rPr lang="en-US" dirty="0"/>
              <a:t> </a:t>
            </a:r>
            <a:r>
              <a:rPr lang="en-US" dirty="0" err="1"/>
              <a:t>explicado</a:t>
            </a:r>
            <a:r>
              <a:rPr lang="en-US" dirty="0"/>
              <a:t> e </a:t>
            </a:r>
            <a:r>
              <a:rPr lang="en-US" dirty="0" err="1"/>
              <a:t>justificado</a:t>
            </a:r>
            <a:r>
              <a:rPr lang="en-US" dirty="0"/>
              <a:t>. </a:t>
            </a:r>
            <a:r>
              <a:rPr lang="en-US" dirty="0" err="1"/>
              <a:t>Quando</a:t>
            </a:r>
            <a:r>
              <a:rPr lang="en-US" dirty="0"/>
              <a:t> </a:t>
            </a:r>
            <a:r>
              <a:rPr lang="en-US" dirty="0" err="1"/>
              <a:t>proposta</a:t>
            </a:r>
            <a:r>
              <a:rPr lang="en-US" dirty="0"/>
              <a:t> </a:t>
            </a:r>
            <a:r>
              <a:rPr lang="en-US" dirty="0" err="1"/>
              <a:t>pelos</a:t>
            </a:r>
            <a:r>
              <a:rPr lang="en-US" dirty="0"/>
              <a:t> </a:t>
            </a:r>
            <a:r>
              <a:rPr lang="en-US" dirty="0" err="1"/>
              <a:t>governos</a:t>
            </a:r>
            <a:r>
              <a:rPr lang="en-US" dirty="0"/>
              <a:t>, </a:t>
            </a:r>
            <a:r>
              <a:rPr lang="en-US" dirty="0" err="1"/>
              <a:t>ela</a:t>
            </a:r>
            <a:r>
              <a:rPr lang="en-US" dirty="0"/>
              <a:t> </a:t>
            </a:r>
            <a:r>
              <a:rPr lang="en-US" dirty="0" err="1"/>
              <a:t>pode</a:t>
            </a:r>
            <a:r>
              <a:rPr lang="en-US" dirty="0"/>
              <a:t> </a:t>
            </a:r>
            <a:r>
              <a:rPr lang="en-US" dirty="0" err="1"/>
              <a:t>encontrar</a:t>
            </a:r>
            <a:r>
              <a:rPr lang="en-US" dirty="0"/>
              <a:t> forte </a:t>
            </a:r>
            <a:r>
              <a:rPr lang="en-US" dirty="0" err="1"/>
              <a:t>oposição</a:t>
            </a:r>
            <a:r>
              <a:rPr lang="en-US" dirty="0"/>
              <a:t> das </a:t>
            </a:r>
            <a:r>
              <a:rPr lang="en-US" dirty="0" err="1"/>
              <a:t>associações</a:t>
            </a:r>
            <a:r>
              <a:rPr lang="en-US" dirty="0"/>
              <a:t> de </a:t>
            </a:r>
            <a:r>
              <a:rPr lang="en-US" dirty="0" err="1"/>
              <a:t>consumidores</a:t>
            </a:r>
            <a:r>
              <a:rPr lang="en-US" dirty="0"/>
              <a:t> e de </a:t>
            </a:r>
            <a:r>
              <a:rPr lang="en-US" dirty="0" err="1"/>
              <a:t>suas</a:t>
            </a:r>
            <a:r>
              <a:rPr lang="en-US" dirty="0"/>
              <a:t> </a:t>
            </a:r>
            <a:r>
              <a:rPr lang="en-US" dirty="0" err="1"/>
              <a:t>representações</a:t>
            </a:r>
            <a:r>
              <a:rPr lang="en-US" dirty="0"/>
              <a:t>. Em </a:t>
            </a:r>
            <a:r>
              <a:rPr lang="en-US" dirty="0" err="1"/>
              <a:t>terceiro</a:t>
            </a:r>
            <a:r>
              <a:rPr lang="en-US" dirty="0"/>
              <a:t> </a:t>
            </a:r>
            <a:r>
              <a:rPr lang="en-US" dirty="0" err="1"/>
              <a:t>lugar</a:t>
            </a:r>
            <a:r>
              <a:rPr lang="en-US" dirty="0"/>
              <a:t>, se </a:t>
            </a:r>
            <a:r>
              <a:rPr lang="en-US" dirty="0" err="1"/>
              <a:t>não</a:t>
            </a:r>
            <a:r>
              <a:rPr lang="en-US" dirty="0"/>
              <a:t> for </a:t>
            </a:r>
            <a:r>
              <a:rPr lang="en-US" dirty="0" err="1"/>
              <a:t>cuidadosamente</a:t>
            </a:r>
            <a:r>
              <a:rPr lang="en-US" dirty="0"/>
              <a:t> </a:t>
            </a:r>
            <a:r>
              <a:rPr lang="en-US" dirty="0" err="1"/>
              <a:t>planejado</a:t>
            </a:r>
            <a:r>
              <a:rPr lang="en-US" dirty="0"/>
              <a:t>, </a:t>
            </a:r>
            <a:r>
              <a:rPr lang="en-US" dirty="0" err="1"/>
              <a:t>poderá</a:t>
            </a:r>
            <a:r>
              <a:rPr lang="en-US" dirty="0"/>
              <a:t> </a:t>
            </a:r>
            <a:r>
              <a:rPr lang="en-US" dirty="0" err="1"/>
              <a:t>ter</a:t>
            </a:r>
            <a:r>
              <a:rPr lang="en-US" dirty="0"/>
              <a:t> o </a:t>
            </a:r>
            <a:r>
              <a:rPr lang="en-US" dirty="0" err="1"/>
              <a:t>efeito</a:t>
            </a:r>
            <a:r>
              <a:rPr lang="en-US" dirty="0"/>
              <a:t> </a:t>
            </a:r>
            <a:r>
              <a:rPr lang="en-US" dirty="0" err="1"/>
              <a:t>não</a:t>
            </a:r>
            <a:r>
              <a:rPr lang="en-US" dirty="0"/>
              <a:t> </a:t>
            </a:r>
            <a:r>
              <a:rPr lang="en-US" dirty="0" err="1"/>
              <a:t>intencional</a:t>
            </a:r>
            <a:r>
              <a:rPr lang="en-US" dirty="0"/>
              <a:t> de </a:t>
            </a:r>
            <a:r>
              <a:rPr lang="en-US" dirty="0" err="1"/>
              <a:t>pesar</a:t>
            </a:r>
            <a:r>
              <a:rPr lang="en-US" dirty="0"/>
              <a:t> </a:t>
            </a:r>
            <a:r>
              <a:rPr lang="en-US" dirty="0" err="1"/>
              <a:t>sobre</a:t>
            </a:r>
            <a:r>
              <a:rPr lang="en-US" dirty="0"/>
              <a:t> as classes de </a:t>
            </a:r>
            <a:r>
              <a:rPr lang="en-US" dirty="0" err="1"/>
              <a:t>renda</a:t>
            </a:r>
            <a:r>
              <a:rPr lang="en-US" dirty="0"/>
              <a:t> que </a:t>
            </a:r>
            <a:r>
              <a:rPr lang="en-US" dirty="0" err="1"/>
              <a:t>já</a:t>
            </a:r>
            <a:r>
              <a:rPr lang="en-US" dirty="0"/>
              <a:t> </a:t>
            </a:r>
            <a:r>
              <a:rPr lang="en-US" dirty="0" err="1"/>
              <a:t>enfrentam</a:t>
            </a:r>
            <a:r>
              <a:rPr lang="en-US" dirty="0"/>
              <a:t> </a:t>
            </a:r>
            <a:r>
              <a:rPr lang="en-US" dirty="0" err="1"/>
              <a:t>dificuldades</a:t>
            </a:r>
            <a:r>
              <a:rPr lang="en-US" dirty="0"/>
              <a:t> para </a:t>
            </a:r>
            <a:r>
              <a:rPr lang="en-US" dirty="0" err="1"/>
              <a:t>pagar</a:t>
            </a:r>
            <a:r>
              <a:rPr lang="en-US" dirty="0"/>
              <a:t> </a:t>
            </a:r>
            <a:r>
              <a:rPr lang="en-US" dirty="0" err="1"/>
              <a:t>pelos</a:t>
            </a:r>
            <a:r>
              <a:rPr lang="en-US" dirty="0"/>
              <a:t> </a:t>
            </a:r>
            <a:r>
              <a:rPr lang="en-US" dirty="0" err="1"/>
              <a:t>serviços</a:t>
            </a:r>
            <a:r>
              <a:rPr lang="en-US" dirty="0"/>
              <a:t> de </a:t>
            </a:r>
            <a:r>
              <a:rPr lang="en-US" dirty="0" err="1"/>
              <a:t>energia</a:t>
            </a:r>
            <a:r>
              <a:rPr lang="en-US" dirty="0"/>
              <a:t>. Por </a:t>
            </a:r>
            <a:r>
              <a:rPr lang="en-US" dirty="0" err="1"/>
              <a:t>fim</a:t>
            </a:r>
            <a:r>
              <a:rPr lang="en-US" dirty="0"/>
              <a:t>, </a:t>
            </a:r>
            <a:r>
              <a:rPr lang="en-US" dirty="0" err="1"/>
              <a:t>sua</a:t>
            </a:r>
            <a:r>
              <a:rPr lang="en-US" dirty="0"/>
              <a:t> </a:t>
            </a:r>
            <a:r>
              <a:rPr lang="en-US" dirty="0" err="1"/>
              <a:t>eficácia</a:t>
            </a:r>
            <a:r>
              <a:rPr lang="en-US" dirty="0"/>
              <a:t> </a:t>
            </a:r>
            <a:r>
              <a:rPr lang="en-US" dirty="0" err="1"/>
              <a:t>depende</a:t>
            </a:r>
            <a:r>
              <a:rPr lang="en-US" dirty="0"/>
              <a:t>, </a:t>
            </a:r>
            <a:r>
              <a:rPr lang="en-US" dirty="0" err="1"/>
              <a:t>em</a:t>
            </a:r>
            <a:r>
              <a:rPr lang="en-US" dirty="0"/>
              <a:t> </a:t>
            </a:r>
            <a:r>
              <a:rPr lang="en-US" dirty="0" err="1"/>
              <a:t>parte</a:t>
            </a:r>
            <a:r>
              <a:rPr lang="en-US" dirty="0"/>
              <a:t>, de </a:t>
            </a:r>
            <a:r>
              <a:rPr lang="en-US" dirty="0" err="1"/>
              <a:t>como</a:t>
            </a:r>
            <a:r>
              <a:rPr lang="en-US" dirty="0"/>
              <a:t> </a:t>
            </a:r>
            <a:r>
              <a:rPr lang="en-US" dirty="0" err="1"/>
              <a:t>os</a:t>
            </a:r>
            <a:r>
              <a:rPr lang="en-US" dirty="0"/>
              <a:t> </a:t>
            </a:r>
            <a:r>
              <a:rPr lang="en-US" dirty="0" err="1"/>
              <a:t>recursos</a:t>
            </a:r>
            <a:r>
              <a:rPr lang="en-US" dirty="0"/>
              <a:t> </a:t>
            </a:r>
            <a:r>
              <a:rPr lang="en-US" dirty="0" err="1"/>
              <a:t>provenientes</a:t>
            </a:r>
            <a:r>
              <a:rPr lang="en-US" dirty="0"/>
              <a:t> dos </a:t>
            </a:r>
            <a:r>
              <a:rPr lang="en-US" dirty="0" err="1"/>
              <a:t>impostos</a:t>
            </a:r>
            <a:r>
              <a:rPr lang="en-US" dirty="0"/>
              <a:t> </a:t>
            </a:r>
            <a:r>
              <a:rPr lang="en-US" dirty="0" err="1"/>
              <a:t>sobre</a:t>
            </a:r>
            <a:r>
              <a:rPr lang="en-US" dirty="0"/>
              <a:t> o </a:t>
            </a:r>
            <a:r>
              <a:rPr lang="en-US" dirty="0" err="1"/>
              <a:t>carbono</a:t>
            </a:r>
            <a:r>
              <a:rPr lang="en-US" dirty="0"/>
              <a:t> </a:t>
            </a:r>
            <a:r>
              <a:rPr lang="en-US" dirty="0" err="1"/>
              <a:t>são</a:t>
            </a:r>
            <a:r>
              <a:rPr lang="en-US" dirty="0"/>
              <a:t> </a:t>
            </a:r>
            <a:r>
              <a:rPr lang="en-US" dirty="0" err="1"/>
              <a:t>reciclados</a:t>
            </a:r>
            <a:r>
              <a:rPr lang="en-US" dirty="0"/>
              <a:t> </a:t>
            </a:r>
            <a:r>
              <a:rPr lang="en-US" dirty="0" err="1"/>
              <a:t>na</a:t>
            </a:r>
            <a:r>
              <a:rPr lang="en-US" dirty="0"/>
              <a:t> </a:t>
            </a:r>
            <a:r>
              <a:rPr lang="en-US" dirty="0" err="1"/>
              <a:t>economia</a:t>
            </a:r>
            <a:r>
              <a:rPr lang="en-US" dirty="0"/>
              <a:t>. </a:t>
            </a:r>
            <a:r>
              <a:rPr lang="en-US" dirty="0" err="1"/>
              <a:t>Há</a:t>
            </a:r>
            <a:r>
              <a:rPr lang="en-US" dirty="0"/>
              <a:t> </a:t>
            </a:r>
            <a:r>
              <a:rPr lang="en-US" dirty="0" err="1"/>
              <a:t>diferentes</a:t>
            </a:r>
            <a:r>
              <a:rPr lang="en-US" dirty="0"/>
              <a:t> </a:t>
            </a:r>
            <a:r>
              <a:rPr lang="en-US" dirty="0" err="1"/>
              <a:t>maneiras</a:t>
            </a:r>
            <a:r>
              <a:rPr lang="en-US" dirty="0"/>
              <a:t> de </a:t>
            </a:r>
            <a:r>
              <a:rPr lang="en-US" dirty="0" err="1"/>
              <a:t>reciclá-los</a:t>
            </a:r>
            <a:r>
              <a:rPr lang="en-US" dirty="0"/>
              <a:t> e </a:t>
            </a:r>
            <a:r>
              <a:rPr lang="en-US" dirty="0" err="1"/>
              <a:t>cada</a:t>
            </a:r>
            <a:r>
              <a:rPr lang="en-US" dirty="0"/>
              <a:t> </a:t>
            </a:r>
            <a:r>
              <a:rPr lang="en-US" dirty="0" err="1"/>
              <a:t>uma</a:t>
            </a:r>
            <a:r>
              <a:rPr lang="en-US" dirty="0"/>
              <a:t> delas </a:t>
            </a:r>
            <a:r>
              <a:rPr lang="en-US" dirty="0" err="1"/>
              <a:t>tem</a:t>
            </a:r>
            <a:r>
              <a:rPr lang="en-US" dirty="0"/>
              <a:t> </a:t>
            </a:r>
            <a:r>
              <a:rPr lang="en-US" dirty="0" err="1"/>
              <a:t>impactos</a:t>
            </a:r>
            <a:r>
              <a:rPr lang="en-US" dirty="0"/>
              <a:t> </a:t>
            </a:r>
            <a:r>
              <a:rPr lang="en-US" dirty="0" err="1"/>
              <a:t>diferentes</a:t>
            </a:r>
            <a:r>
              <a:rPr lang="en-US" dirty="0"/>
              <a:t>: </a:t>
            </a:r>
            <a:r>
              <a:rPr lang="en-US" dirty="0" err="1"/>
              <a:t>os</a:t>
            </a:r>
            <a:r>
              <a:rPr lang="en-US" dirty="0"/>
              <a:t> </a:t>
            </a:r>
            <a:r>
              <a:rPr lang="en-US" dirty="0" err="1"/>
              <a:t>recursos</a:t>
            </a:r>
            <a:r>
              <a:rPr lang="en-US" dirty="0"/>
              <a:t> </a:t>
            </a:r>
            <a:r>
              <a:rPr lang="en-US" dirty="0" err="1"/>
              <a:t>poderiam</a:t>
            </a:r>
            <a:r>
              <a:rPr lang="en-US" dirty="0"/>
              <a:t> ser </a:t>
            </a:r>
            <a:r>
              <a:rPr lang="en-US" dirty="0" err="1"/>
              <a:t>usados</a:t>
            </a:r>
            <a:r>
              <a:rPr lang="en-US" dirty="0"/>
              <a:t> para </a:t>
            </a:r>
            <a:r>
              <a:rPr lang="en-US" dirty="0" err="1"/>
              <a:t>reduzir</a:t>
            </a:r>
            <a:r>
              <a:rPr lang="en-US" dirty="0"/>
              <a:t> </a:t>
            </a:r>
            <a:r>
              <a:rPr lang="en-US" dirty="0" err="1"/>
              <a:t>diretamente</a:t>
            </a:r>
            <a:r>
              <a:rPr lang="en-US" dirty="0"/>
              <a:t> </a:t>
            </a:r>
            <a:r>
              <a:rPr lang="en-US" dirty="0" err="1"/>
              <a:t>os</a:t>
            </a:r>
            <a:r>
              <a:rPr lang="en-US" dirty="0"/>
              <a:t> </a:t>
            </a:r>
            <a:r>
              <a:rPr lang="en-US" dirty="0" err="1"/>
              <a:t>impostos</a:t>
            </a:r>
            <a:r>
              <a:rPr lang="en-US" dirty="0"/>
              <a:t> </a:t>
            </a:r>
            <a:r>
              <a:rPr lang="en-US" dirty="0" err="1"/>
              <a:t>sobre</a:t>
            </a:r>
            <a:r>
              <a:rPr lang="en-US" dirty="0"/>
              <a:t> a </a:t>
            </a:r>
            <a:r>
              <a:rPr lang="en-US" dirty="0" err="1"/>
              <a:t>renda</a:t>
            </a:r>
            <a:r>
              <a:rPr lang="en-US" dirty="0"/>
              <a:t>. </a:t>
            </a:r>
            <a:r>
              <a:rPr lang="en-US" dirty="0" err="1"/>
              <a:t>Isso</a:t>
            </a:r>
            <a:r>
              <a:rPr lang="en-US" dirty="0"/>
              <a:t> </a:t>
            </a:r>
            <a:r>
              <a:rPr lang="en-US" dirty="0" err="1"/>
              <a:t>é</a:t>
            </a:r>
            <a:r>
              <a:rPr lang="en-US" dirty="0"/>
              <a:t> </a:t>
            </a:r>
            <a:r>
              <a:rPr lang="en-US" dirty="0" err="1"/>
              <a:t>considerado</a:t>
            </a:r>
            <a:r>
              <a:rPr lang="en-US" dirty="0"/>
              <a:t> "</a:t>
            </a:r>
            <a:r>
              <a:rPr lang="en-US" dirty="0" err="1"/>
              <a:t>economicamente</a:t>
            </a:r>
            <a:r>
              <a:rPr lang="en-US" dirty="0"/>
              <a:t> </a:t>
            </a:r>
            <a:r>
              <a:rPr lang="en-US" dirty="0" err="1"/>
              <a:t>eficiente</a:t>
            </a:r>
            <a:r>
              <a:rPr lang="en-US" dirty="0"/>
              <a:t>". A </a:t>
            </a:r>
            <a:r>
              <a:rPr lang="en-US" dirty="0" err="1"/>
              <a:t>receita</a:t>
            </a:r>
            <a:r>
              <a:rPr lang="en-US" dirty="0"/>
              <a:t> dos </a:t>
            </a:r>
            <a:r>
              <a:rPr lang="en-US" dirty="0" err="1"/>
              <a:t>impostos</a:t>
            </a:r>
            <a:r>
              <a:rPr lang="en-US" dirty="0"/>
              <a:t> </a:t>
            </a:r>
            <a:r>
              <a:rPr lang="en-US" dirty="0" err="1"/>
              <a:t>pode</a:t>
            </a:r>
            <a:r>
              <a:rPr lang="en-US" dirty="0"/>
              <a:t> ser </a:t>
            </a:r>
            <a:r>
              <a:rPr lang="en-US" dirty="0" err="1"/>
              <a:t>reutilizada</a:t>
            </a:r>
            <a:r>
              <a:rPr lang="en-US" dirty="0"/>
              <a:t> para </a:t>
            </a:r>
            <a:r>
              <a:rPr lang="en-US" dirty="0" err="1"/>
              <a:t>apoiar</a:t>
            </a:r>
            <a:r>
              <a:rPr lang="en-US" dirty="0"/>
              <a:t> </a:t>
            </a:r>
            <a:r>
              <a:rPr lang="en-US" dirty="0" err="1"/>
              <a:t>projetos</a:t>
            </a:r>
            <a:r>
              <a:rPr lang="en-US" dirty="0"/>
              <a:t> de </a:t>
            </a:r>
            <a:r>
              <a:rPr lang="en-US" dirty="0" err="1"/>
              <a:t>desenvolvimento</a:t>
            </a:r>
            <a:r>
              <a:rPr lang="en-US" dirty="0"/>
              <a:t> </a:t>
            </a:r>
            <a:r>
              <a:rPr lang="en-US" dirty="0" err="1"/>
              <a:t>renovável</a:t>
            </a:r>
            <a:r>
              <a:rPr lang="en-US" dirty="0"/>
              <a:t>. Por </a:t>
            </a:r>
            <a:r>
              <a:rPr lang="en-US" dirty="0" err="1"/>
              <a:t>fim</a:t>
            </a:r>
            <a:r>
              <a:rPr lang="en-US" dirty="0"/>
              <a:t>, </a:t>
            </a:r>
            <a:r>
              <a:rPr lang="en-US" dirty="0" err="1"/>
              <a:t>os</a:t>
            </a:r>
            <a:r>
              <a:rPr lang="en-US" dirty="0"/>
              <a:t> </a:t>
            </a:r>
            <a:r>
              <a:rPr lang="en-US" dirty="0" err="1"/>
              <a:t>esquemas</a:t>
            </a:r>
            <a:r>
              <a:rPr lang="en-US" dirty="0"/>
              <a:t> de </a:t>
            </a:r>
            <a:r>
              <a:rPr lang="en-US" dirty="0" err="1"/>
              <a:t>reciclagem</a:t>
            </a:r>
            <a:r>
              <a:rPr lang="en-US" dirty="0"/>
              <a:t> </a:t>
            </a:r>
            <a:r>
              <a:rPr lang="en-US" dirty="0" err="1"/>
              <a:t>poderiam</a:t>
            </a:r>
            <a:r>
              <a:rPr lang="en-US" dirty="0"/>
              <a:t> ser </a:t>
            </a:r>
            <a:r>
              <a:rPr lang="en-US" dirty="0" err="1"/>
              <a:t>implementados</a:t>
            </a:r>
            <a:r>
              <a:rPr lang="en-US" dirty="0"/>
              <a:t> e </a:t>
            </a:r>
            <a:r>
              <a:rPr lang="en-US" dirty="0" err="1"/>
              <a:t>projetados</a:t>
            </a:r>
            <a:r>
              <a:rPr lang="en-US" dirty="0"/>
              <a:t> de forma a </a:t>
            </a:r>
            <a:r>
              <a:rPr lang="en-US" dirty="0" err="1"/>
              <a:t>garantir</a:t>
            </a:r>
            <a:r>
              <a:rPr lang="en-US" dirty="0"/>
              <a:t> que as </a:t>
            </a:r>
            <a:r>
              <a:rPr lang="en-US" dirty="0" err="1"/>
              <a:t>populações</a:t>
            </a:r>
            <a:r>
              <a:rPr lang="en-US" dirty="0"/>
              <a:t> </a:t>
            </a:r>
            <a:r>
              <a:rPr lang="en-US" dirty="0" err="1"/>
              <a:t>desfavorecidas</a:t>
            </a:r>
            <a:r>
              <a:rPr lang="en-US" dirty="0"/>
              <a:t> </a:t>
            </a:r>
            <a:r>
              <a:rPr lang="en-US" dirty="0" err="1"/>
              <a:t>recebam</a:t>
            </a:r>
            <a:r>
              <a:rPr lang="en-US" dirty="0"/>
              <a:t> </a:t>
            </a:r>
            <a:r>
              <a:rPr lang="en-US" dirty="0" err="1"/>
              <a:t>os</a:t>
            </a:r>
            <a:r>
              <a:rPr lang="en-US" dirty="0"/>
              <a:t> </a:t>
            </a:r>
            <a:r>
              <a:rPr lang="en-US" dirty="0" err="1"/>
              <a:t>benefícios</a:t>
            </a:r>
            <a:r>
              <a:rPr lang="en-US" dirty="0"/>
              <a:t> e que o </a:t>
            </a:r>
            <a:r>
              <a:rPr lang="en-US" dirty="0" err="1"/>
              <a:t>imposto</a:t>
            </a:r>
            <a:r>
              <a:rPr lang="en-US" dirty="0"/>
              <a:t> </a:t>
            </a:r>
            <a:r>
              <a:rPr lang="en-US" dirty="0" err="1"/>
              <a:t>sobre</a:t>
            </a:r>
            <a:r>
              <a:rPr lang="en-US" dirty="0"/>
              <a:t> o </a:t>
            </a:r>
            <a:r>
              <a:rPr lang="en-US" dirty="0" err="1"/>
              <a:t>carbono</a:t>
            </a:r>
            <a:r>
              <a:rPr lang="en-US" dirty="0"/>
              <a:t> </a:t>
            </a:r>
            <a:r>
              <a:rPr lang="en-US" dirty="0" err="1"/>
              <a:t>não</a:t>
            </a:r>
            <a:r>
              <a:rPr lang="en-US" dirty="0"/>
              <a:t> </a:t>
            </a:r>
            <a:r>
              <a:rPr lang="en-US" dirty="0" err="1"/>
              <a:t>aumente</a:t>
            </a:r>
            <a:r>
              <a:rPr lang="en-US" dirty="0"/>
              <a:t> as </a:t>
            </a:r>
            <a:r>
              <a:rPr lang="en-US" dirty="0" err="1"/>
              <a:t>desigualdades</a:t>
            </a:r>
            <a:r>
              <a:rPr lang="en-US" dirty="0"/>
              <a:t>.</a:t>
            </a:r>
            <a:endParaRPr dirty="0"/>
          </a:p>
        </p:txBody>
      </p:sp>
      <p:sp>
        <p:nvSpPr>
          <p:cNvPr id="325" name="Google Shape;3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Outro tipo de política climática direta é o chamado esquema de comércio de emissões cap-and-trade. O mecanismo funciona conforme descrito na figura. </a:t>
            </a:r>
            <a:r>
              <a:rPr lang="en-US" sz="1200" b="0" i="0">
                <a:solidFill>
                  <a:schemeClr val="dk1"/>
                </a:solidFill>
                <a:latin typeface="Calibri"/>
                <a:ea typeface="Calibri"/>
                <a:cs typeface="Calibri"/>
                <a:sym typeface="Calibri"/>
              </a:rPr>
              <a:t>O governo estabelece um limite para a quantidade total de gases de efeito estufa que pode ser emitida pelas instalações do sistema. </a:t>
            </a:r>
            <a:r>
              <a:rPr lang="en-US"/>
              <a:t>Isso é representado pela linha vermelha horizontal na figura. </a:t>
            </a:r>
            <a:r>
              <a:rPr lang="en-US" sz="1200" b="0" i="0">
                <a:solidFill>
                  <a:schemeClr val="dk1"/>
                </a:solidFill>
                <a:latin typeface="Calibri"/>
                <a:ea typeface="Calibri"/>
                <a:cs typeface="Calibri"/>
                <a:sym typeface="Calibri"/>
              </a:rPr>
              <a:t>O limite geralmente é reduzido ao longo do tempo para que as emissões totais diminuam. Dentro do limite, as empresas recebem ou compram permissões de emissão, que podem ser negociadas entre si conforme necessário. Elas também podem comprar quantidades limitadas de créditos internacionais de projetos de redução de emissões em todo o mundo.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Depois de cada ano, a empresa deve devolver licenças suficientes para cobrir todas as suas emissões, caso contrário, serão impostas multas pesadas. Se uma empresa reduzir suas emissões, ela poderá manter as permissões sobressalentes para cobrir suas necessidades futuras ou vendê-las a outra empresa que tenha emitido mais e esteja com falta de permissões. A teoria econômica sugere que, devido à quantidade limitada de licenças disponíveis, essas licenças têm um preço não negligenciável. </a:t>
            </a:r>
            <a:r>
              <a:rPr lang="en-US"/>
              <a:t>E sugere que aqueles que podem reduzir facilmente o carbono o farão, enquanto aqueles com mais desafios na redução das emissões de carbono (por exemplo, a produção de aço) pagarão.</a:t>
            </a:r>
            <a:endParaRPr/>
          </a:p>
        </p:txBody>
      </p:sp>
      <p:sp>
        <p:nvSpPr>
          <p:cNvPr id="334" name="Google Shape;3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Há</a:t>
            </a:r>
            <a:r>
              <a:rPr lang="en-US" dirty="0"/>
              <a:t> </a:t>
            </a:r>
            <a:r>
              <a:rPr lang="en-US" dirty="0" err="1"/>
              <a:t>prós</a:t>
            </a:r>
            <a:r>
              <a:rPr lang="en-US" dirty="0"/>
              <a:t> e contras </a:t>
            </a:r>
            <a:r>
              <a:rPr lang="en-US" dirty="0" err="1"/>
              <a:t>associados</a:t>
            </a:r>
            <a:r>
              <a:rPr lang="en-US" dirty="0"/>
              <a:t> </a:t>
            </a:r>
            <a:r>
              <a:rPr lang="en-US" dirty="0" err="1"/>
              <a:t>aos</a:t>
            </a:r>
            <a:r>
              <a:rPr lang="en-US" dirty="0"/>
              <a:t> </a:t>
            </a:r>
            <a:r>
              <a:rPr lang="en-US" dirty="0" err="1"/>
              <a:t>esquemas</a:t>
            </a:r>
            <a:r>
              <a:rPr lang="en-US" dirty="0"/>
              <a:t> de </a:t>
            </a:r>
            <a:r>
              <a:rPr lang="en-US" dirty="0" err="1"/>
              <a:t>comércio</a:t>
            </a:r>
            <a:r>
              <a:rPr lang="en-US" dirty="0"/>
              <a:t> de </a:t>
            </a:r>
            <a:r>
              <a:rPr lang="en-US" dirty="0" err="1"/>
              <a:t>emissões</a:t>
            </a:r>
            <a:r>
              <a:rPr lang="en-US" dirty="0"/>
              <a:t>. Em </a:t>
            </a:r>
            <a:r>
              <a:rPr lang="en-US" dirty="0" err="1"/>
              <a:t>primeiro</a:t>
            </a:r>
            <a:r>
              <a:rPr lang="en-US" dirty="0"/>
              <a:t> </a:t>
            </a:r>
            <a:r>
              <a:rPr lang="en-US" dirty="0" err="1"/>
              <a:t>lugar</a:t>
            </a:r>
            <a:r>
              <a:rPr lang="en-US" dirty="0"/>
              <a:t>, a </a:t>
            </a:r>
            <a:r>
              <a:rPr lang="en-US" dirty="0" err="1"/>
              <a:t>compensação</a:t>
            </a:r>
            <a:r>
              <a:rPr lang="en-US" dirty="0"/>
              <a:t> das </a:t>
            </a:r>
            <a:r>
              <a:rPr lang="en-US" dirty="0" err="1"/>
              <a:t>emissões</a:t>
            </a:r>
            <a:r>
              <a:rPr lang="en-US" dirty="0"/>
              <a:t> de </a:t>
            </a:r>
            <a:r>
              <a:rPr lang="en-US" dirty="0" err="1"/>
              <a:t>grandes</a:t>
            </a:r>
            <a:r>
              <a:rPr lang="en-US" dirty="0"/>
              <a:t> </a:t>
            </a:r>
            <a:r>
              <a:rPr lang="en-US" dirty="0" err="1"/>
              <a:t>poluidores</a:t>
            </a:r>
            <a:r>
              <a:rPr lang="en-US" dirty="0"/>
              <a:t> </a:t>
            </a:r>
            <a:r>
              <a:rPr lang="en-US" dirty="0" err="1"/>
              <a:t>nem</a:t>
            </a:r>
            <a:r>
              <a:rPr lang="en-US" dirty="0"/>
              <a:t> sempre </a:t>
            </a:r>
            <a:r>
              <a:rPr lang="en-US" dirty="0" err="1"/>
              <a:t>é</a:t>
            </a:r>
            <a:r>
              <a:rPr lang="en-US" dirty="0"/>
              <a:t> </a:t>
            </a:r>
            <a:r>
              <a:rPr lang="en-US" dirty="0" err="1"/>
              <a:t>eficiente</a:t>
            </a:r>
            <a:r>
              <a:rPr lang="en-US" dirty="0"/>
              <a:t>. </a:t>
            </a:r>
            <a:r>
              <a:rPr lang="en-US" dirty="0" err="1"/>
              <a:t>Pode</a:t>
            </a:r>
            <a:r>
              <a:rPr lang="en-US" dirty="0"/>
              <a:t> haver </a:t>
            </a:r>
            <a:r>
              <a:rPr lang="en-US" dirty="0" err="1"/>
              <a:t>desafios</a:t>
            </a:r>
            <a:r>
              <a:rPr lang="en-US" dirty="0"/>
              <a:t> para </a:t>
            </a:r>
            <a:r>
              <a:rPr lang="en-US" dirty="0" err="1"/>
              <a:t>confirmar</a:t>
            </a:r>
            <a:r>
              <a:rPr lang="en-US" dirty="0"/>
              <a:t> </a:t>
            </a:r>
            <a:r>
              <a:rPr lang="en-US" dirty="0" err="1"/>
              <a:t>claramente</a:t>
            </a:r>
            <a:r>
              <a:rPr lang="en-US" dirty="0"/>
              <a:t> que </a:t>
            </a:r>
            <a:r>
              <a:rPr lang="en-US" dirty="0" err="1"/>
              <a:t>uma</a:t>
            </a:r>
            <a:r>
              <a:rPr lang="en-US" dirty="0"/>
              <a:t> </a:t>
            </a:r>
            <a:r>
              <a:rPr lang="en-US" dirty="0" err="1"/>
              <a:t>compensação</a:t>
            </a:r>
            <a:r>
              <a:rPr lang="en-US" dirty="0"/>
              <a:t> </a:t>
            </a:r>
            <a:r>
              <a:rPr lang="en-US" dirty="0" err="1"/>
              <a:t>é</a:t>
            </a:r>
            <a:r>
              <a:rPr lang="en-US" dirty="0"/>
              <a:t> </a:t>
            </a:r>
            <a:r>
              <a:rPr lang="en-US" dirty="0" err="1"/>
              <a:t>válida</a:t>
            </a:r>
            <a:r>
              <a:rPr lang="en-US" dirty="0"/>
              <a:t>: </a:t>
            </a:r>
            <a:r>
              <a:rPr lang="en-US" dirty="0" err="1"/>
              <a:t>por</a:t>
            </a:r>
            <a:r>
              <a:rPr lang="en-US" dirty="0"/>
              <a:t> </a:t>
            </a:r>
            <a:r>
              <a:rPr lang="en-US" dirty="0" err="1"/>
              <a:t>exemplo</a:t>
            </a:r>
            <a:r>
              <a:rPr lang="en-US" dirty="0"/>
              <a:t>, o </a:t>
            </a:r>
            <a:r>
              <a:rPr lang="en-US" dirty="0" err="1"/>
              <a:t>reflorestamento</a:t>
            </a:r>
            <a:r>
              <a:rPr lang="en-US" dirty="0"/>
              <a:t> </a:t>
            </a:r>
            <a:r>
              <a:rPr lang="en-US" dirty="0" err="1"/>
              <a:t>após</a:t>
            </a:r>
            <a:r>
              <a:rPr lang="en-US" dirty="0"/>
              <a:t> o corte das </a:t>
            </a:r>
            <a:r>
              <a:rPr lang="en-US" dirty="0" err="1"/>
              <a:t>árvores</a:t>
            </a:r>
            <a:r>
              <a:rPr lang="en-US" dirty="0"/>
              <a:t> </a:t>
            </a:r>
            <a:r>
              <a:rPr lang="en-US" dirty="0" err="1"/>
              <a:t>está</a:t>
            </a:r>
            <a:r>
              <a:rPr lang="en-US" dirty="0"/>
              <a:t> </a:t>
            </a:r>
            <a:r>
              <a:rPr lang="en-US" dirty="0" err="1"/>
              <a:t>realmente</a:t>
            </a:r>
            <a:r>
              <a:rPr lang="en-US" dirty="0"/>
              <a:t> </a:t>
            </a:r>
            <a:r>
              <a:rPr lang="en-US" dirty="0" err="1"/>
              <a:t>reduzindo</a:t>
            </a:r>
            <a:r>
              <a:rPr lang="en-US" dirty="0"/>
              <a:t> o </a:t>
            </a:r>
            <a:r>
              <a:rPr lang="en-US" dirty="0" err="1"/>
              <a:t>carbono</a:t>
            </a:r>
            <a:r>
              <a:rPr lang="en-US" dirty="0"/>
              <a:t>? </a:t>
            </a:r>
            <a:r>
              <a:rPr lang="en-US" dirty="0" err="1"/>
              <a:t>Além</a:t>
            </a:r>
            <a:r>
              <a:rPr lang="en-US" dirty="0"/>
              <a:t> </a:t>
            </a:r>
            <a:r>
              <a:rPr lang="en-US" dirty="0" err="1"/>
              <a:t>disso</a:t>
            </a:r>
            <a:r>
              <a:rPr lang="en-US" dirty="0"/>
              <a:t>, as </a:t>
            </a:r>
            <a:r>
              <a:rPr lang="en-US" dirty="0" err="1"/>
              <a:t>compensações</a:t>
            </a:r>
            <a:r>
              <a:rPr lang="en-US" dirty="0"/>
              <a:t> </a:t>
            </a:r>
            <a:r>
              <a:rPr lang="en-US" dirty="0" err="1"/>
              <a:t>geralmente</a:t>
            </a:r>
            <a:r>
              <a:rPr lang="en-US" dirty="0"/>
              <a:t> </a:t>
            </a:r>
            <a:r>
              <a:rPr lang="en-US" dirty="0" err="1"/>
              <a:t>não</a:t>
            </a:r>
            <a:r>
              <a:rPr lang="en-US" dirty="0"/>
              <a:t> </a:t>
            </a:r>
            <a:r>
              <a:rPr lang="en-US" dirty="0" err="1"/>
              <a:t>são</a:t>
            </a:r>
            <a:r>
              <a:rPr lang="en-US" dirty="0"/>
              <a:t> </a:t>
            </a:r>
            <a:r>
              <a:rPr lang="en-US" dirty="0" err="1"/>
              <a:t>locais</a:t>
            </a:r>
            <a:r>
              <a:rPr lang="en-US" dirty="0"/>
              <a:t>, de modo que as </a:t>
            </a:r>
            <a:r>
              <a:rPr lang="en-US" dirty="0" err="1"/>
              <a:t>reduções</a:t>
            </a:r>
            <a:r>
              <a:rPr lang="en-US" dirty="0"/>
              <a:t> de </a:t>
            </a:r>
            <a:r>
              <a:rPr lang="en-US" dirty="0" err="1"/>
              <a:t>emissões</a:t>
            </a:r>
            <a:r>
              <a:rPr lang="en-US" dirty="0"/>
              <a:t> </a:t>
            </a:r>
            <a:r>
              <a:rPr lang="en-US" dirty="0" err="1"/>
              <a:t>não</a:t>
            </a:r>
            <a:r>
              <a:rPr lang="en-US" dirty="0"/>
              <a:t> </a:t>
            </a:r>
            <a:r>
              <a:rPr lang="en-US" dirty="0" err="1"/>
              <a:t>beneficiam</a:t>
            </a:r>
            <a:r>
              <a:rPr lang="en-US" dirty="0"/>
              <a:t> as </a:t>
            </a:r>
            <a:r>
              <a:rPr lang="en-US" dirty="0" err="1"/>
              <a:t>populações</a:t>
            </a:r>
            <a:r>
              <a:rPr lang="en-US" dirty="0"/>
              <a:t> </a:t>
            </a:r>
            <a:r>
              <a:rPr lang="en-US" dirty="0" err="1"/>
              <a:t>locais</a:t>
            </a:r>
            <a:r>
              <a:rPr lang="en-US" dirty="0"/>
              <a:t>. </a:t>
            </a:r>
            <a:r>
              <a:rPr lang="en-US" dirty="0" err="1"/>
              <a:t>Terceiro</a:t>
            </a:r>
            <a:r>
              <a:rPr lang="en-US" dirty="0"/>
              <a:t>, </a:t>
            </a:r>
            <a:r>
              <a:rPr lang="en-US" dirty="0" err="1"/>
              <a:t>às</a:t>
            </a:r>
            <a:r>
              <a:rPr lang="en-US" dirty="0"/>
              <a:t> </a:t>
            </a:r>
            <a:r>
              <a:rPr lang="en-US" dirty="0" err="1"/>
              <a:t>vezes</a:t>
            </a:r>
            <a:r>
              <a:rPr lang="en-US" dirty="0"/>
              <a:t> a </a:t>
            </a:r>
            <a:r>
              <a:rPr lang="en-US" dirty="0" err="1"/>
              <a:t>vida</a:t>
            </a:r>
            <a:r>
              <a:rPr lang="en-US" dirty="0"/>
              <a:t> </a:t>
            </a:r>
            <a:r>
              <a:rPr lang="en-US" dirty="0" err="1"/>
              <a:t>útil</a:t>
            </a:r>
            <a:r>
              <a:rPr lang="en-US" dirty="0"/>
              <a:t> das </a:t>
            </a:r>
            <a:r>
              <a:rPr lang="en-US" dirty="0" err="1"/>
              <a:t>compensações</a:t>
            </a:r>
            <a:r>
              <a:rPr lang="en-US" dirty="0"/>
              <a:t> de </a:t>
            </a:r>
            <a:r>
              <a:rPr lang="en-US" dirty="0" err="1"/>
              <a:t>carbono</a:t>
            </a:r>
            <a:r>
              <a:rPr lang="en-US" dirty="0"/>
              <a:t> </a:t>
            </a:r>
            <a:r>
              <a:rPr lang="en-US" dirty="0" err="1"/>
              <a:t>não</a:t>
            </a:r>
            <a:r>
              <a:rPr lang="en-US" dirty="0"/>
              <a:t> </a:t>
            </a:r>
            <a:r>
              <a:rPr lang="en-US" dirty="0" err="1"/>
              <a:t>é</a:t>
            </a:r>
            <a:r>
              <a:rPr lang="en-US" dirty="0"/>
              <a:t> longa o </a:t>
            </a:r>
            <a:r>
              <a:rPr lang="en-US" dirty="0" err="1"/>
              <a:t>suficiente</a:t>
            </a:r>
            <a:r>
              <a:rPr lang="en-US" dirty="0"/>
              <a:t> para </a:t>
            </a:r>
            <a:r>
              <a:rPr lang="en-US" dirty="0" err="1"/>
              <a:t>ter</a:t>
            </a:r>
            <a:r>
              <a:rPr lang="en-US" dirty="0"/>
              <a:t> um </a:t>
            </a:r>
            <a:r>
              <a:rPr lang="en-US" dirty="0" err="1"/>
              <a:t>impacto</a:t>
            </a:r>
            <a:r>
              <a:rPr lang="en-US" dirty="0"/>
              <a:t> </a:t>
            </a:r>
            <a:r>
              <a:rPr lang="en-US" dirty="0" err="1"/>
              <a:t>significativo</a:t>
            </a:r>
            <a:r>
              <a:rPr lang="en-US" dirty="0"/>
              <a:t>: </a:t>
            </a:r>
            <a:r>
              <a:rPr lang="en-US" dirty="0" err="1"/>
              <a:t>por</a:t>
            </a:r>
            <a:r>
              <a:rPr lang="en-US" dirty="0"/>
              <a:t> </a:t>
            </a:r>
            <a:r>
              <a:rPr lang="en-US" dirty="0" err="1"/>
              <a:t>exemplo</a:t>
            </a:r>
            <a:r>
              <a:rPr lang="en-US" dirty="0"/>
              <a:t>, </a:t>
            </a:r>
            <a:r>
              <a:rPr lang="en-US" dirty="0" err="1"/>
              <a:t>pode</a:t>
            </a:r>
            <a:r>
              <a:rPr lang="en-US" dirty="0"/>
              <a:t> </a:t>
            </a:r>
            <a:r>
              <a:rPr lang="en-US" dirty="0" err="1"/>
              <a:t>acontecer</a:t>
            </a:r>
            <a:r>
              <a:rPr lang="en-US" dirty="0"/>
              <a:t> de </a:t>
            </a:r>
            <a:r>
              <a:rPr lang="en-US" dirty="0" err="1"/>
              <a:t>uma</a:t>
            </a:r>
            <a:r>
              <a:rPr lang="en-US" dirty="0"/>
              <a:t> </a:t>
            </a:r>
            <a:r>
              <a:rPr lang="en-US" dirty="0" err="1"/>
              <a:t>área</a:t>
            </a:r>
            <a:r>
              <a:rPr lang="en-US" dirty="0"/>
              <a:t> </a:t>
            </a:r>
            <a:r>
              <a:rPr lang="en-US" dirty="0" err="1"/>
              <a:t>passar</a:t>
            </a:r>
            <a:r>
              <a:rPr lang="en-US" dirty="0"/>
              <a:t> </a:t>
            </a:r>
            <a:r>
              <a:rPr lang="en-US" dirty="0" err="1"/>
              <a:t>por</a:t>
            </a:r>
            <a:r>
              <a:rPr lang="en-US" dirty="0"/>
              <a:t> </a:t>
            </a:r>
            <a:r>
              <a:rPr lang="en-US" dirty="0" err="1"/>
              <a:t>reflorestamento</a:t>
            </a:r>
            <a:r>
              <a:rPr lang="en-US" dirty="0"/>
              <a:t>, as </a:t>
            </a:r>
            <a:r>
              <a:rPr lang="en-US" dirty="0" err="1"/>
              <a:t>permissões</a:t>
            </a:r>
            <a:r>
              <a:rPr lang="en-US" dirty="0"/>
              <a:t> </a:t>
            </a:r>
            <a:r>
              <a:rPr lang="en-US" dirty="0" err="1"/>
              <a:t>serem</a:t>
            </a:r>
            <a:r>
              <a:rPr lang="en-US" dirty="0"/>
              <a:t> </a:t>
            </a:r>
            <a:r>
              <a:rPr lang="en-US" dirty="0" err="1"/>
              <a:t>descontadas</a:t>
            </a:r>
            <a:r>
              <a:rPr lang="en-US" dirty="0"/>
              <a:t> e, </a:t>
            </a:r>
            <a:r>
              <a:rPr lang="en-US" dirty="0" err="1"/>
              <a:t>em</a:t>
            </a:r>
            <a:r>
              <a:rPr lang="en-US" dirty="0"/>
              <a:t> </a:t>
            </a:r>
            <a:r>
              <a:rPr lang="en-US" dirty="0" err="1"/>
              <a:t>seguida</a:t>
            </a:r>
            <a:r>
              <a:rPr lang="en-US" dirty="0"/>
              <a:t>, as </a:t>
            </a:r>
            <a:r>
              <a:rPr lang="en-US" dirty="0" err="1"/>
              <a:t>árvores</a:t>
            </a:r>
            <a:r>
              <a:rPr lang="en-US" dirty="0"/>
              <a:t> </a:t>
            </a:r>
            <a:r>
              <a:rPr lang="en-US" dirty="0" err="1"/>
              <a:t>serem</a:t>
            </a:r>
            <a:r>
              <a:rPr lang="en-US" dirty="0"/>
              <a:t> </a:t>
            </a:r>
            <a:r>
              <a:rPr lang="en-US" dirty="0" err="1"/>
              <a:t>cortadas</a:t>
            </a:r>
            <a:r>
              <a:rPr lang="en-US" dirty="0"/>
              <a:t>. Outro </a:t>
            </a:r>
            <a:r>
              <a:rPr lang="en-US" dirty="0" err="1"/>
              <a:t>desafio</a:t>
            </a:r>
            <a:r>
              <a:rPr lang="en-US" dirty="0"/>
              <a:t> </a:t>
            </a:r>
            <a:r>
              <a:rPr lang="en-US" dirty="0" err="1"/>
              <a:t>é</a:t>
            </a:r>
            <a:r>
              <a:rPr lang="en-US" dirty="0"/>
              <a:t> que, se </a:t>
            </a:r>
            <a:r>
              <a:rPr lang="en-US" dirty="0" err="1"/>
              <a:t>os</a:t>
            </a:r>
            <a:r>
              <a:rPr lang="en-US" dirty="0"/>
              <a:t> </a:t>
            </a:r>
            <a:r>
              <a:rPr lang="en-US" dirty="0" err="1"/>
              <a:t>piores</a:t>
            </a:r>
            <a:r>
              <a:rPr lang="en-US" dirty="0"/>
              <a:t> </a:t>
            </a:r>
            <a:r>
              <a:rPr lang="en-US" dirty="0" err="1"/>
              <a:t>poluidores</a:t>
            </a:r>
            <a:r>
              <a:rPr lang="en-US" dirty="0"/>
              <a:t> </a:t>
            </a:r>
            <a:r>
              <a:rPr lang="en-US" dirty="0" err="1"/>
              <a:t>puderem</a:t>
            </a:r>
            <a:r>
              <a:rPr lang="en-US" dirty="0"/>
              <a:t> </a:t>
            </a:r>
            <a:r>
              <a:rPr lang="en-US" dirty="0" err="1"/>
              <a:t>continuar</a:t>
            </a:r>
            <a:r>
              <a:rPr lang="en-US" dirty="0"/>
              <a:t> </a:t>
            </a:r>
            <a:r>
              <a:rPr lang="en-US" dirty="0" err="1"/>
              <a:t>emitindo</a:t>
            </a:r>
            <a:r>
              <a:rPr lang="en-US" dirty="0"/>
              <a:t>, </a:t>
            </a:r>
            <a:r>
              <a:rPr lang="en-US" dirty="0" err="1"/>
              <a:t>os</a:t>
            </a:r>
            <a:r>
              <a:rPr lang="en-US" dirty="0"/>
              <a:t> </a:t>
            </a:r>
            <a:r>
              <a:rPr lang="en-US" dirty="0" err="1"/>
              <a:t>impactos</a:t>
            </a:r>
            <a:r>
              <a:rPr lang="en-US" dirty="0"/>
              <a:t> da </a:t>
            </a:r>
            <a:r>
              <a:rPr lang="en-US" dirty="0" err="1"/>
              <a:t>poluição</a:t>
            </a:r>
            <a:r>
              <a:rPr lang="en-US" dirty="0"/>
              <a:t> </a:t>
            </a:r>
            <a:r>
              <a:rPr lang="en-US" dirty="0" err="1"/>
              <a:t>atmosférica</a:t>
            </a:r>
            <a:r>
              <a:rPr lang="en-US" dirty="0"/>
              <a:t> local </a:t>
            </a:r>
            <a:r>
              <a:rPr lang="en-US" dirty="0" err="1"/>
              <a:t>permanecerão</a:t>
            </a:r>
            <a:r>
              <a:rPr lang="en-US" dirty="0"/>
              <a:t>, </a:t>
            </a:r>
            <a:r>
              <a:rPr lang="en-US" dirty="0" err="1"/>
              <a:t>geralmente</a:t>
            </a:r>
            <a:r>
              <a:rPr lang="en-US" dirty="0"/>
              <a:t> </a:t>
            </a:r>
            <a:r>
              <a:rPr lang="en-US" dirty="0" err="1"/>
              <a:t>atingindo</a:t>
            </a:r>
            <a:r>
              <a:rPr lang="en-US" dirty="0"/>
              <a:t> </a:t>
            </a:r>
            <a:r>
              <a:rPr lang="en-US" dirty="0" err="1"/>
              <a:t>mais</a:t>
            </a:r>
            <a:r>
              <a:rPr lang="en-US" dirty="0"/>
              <a:t> </a:t>
            </a:r>
            <a:r>
              <a:rPr lang="en-US" dirty="0" err="1"/>
              <a:t>duramente</a:t>
            </a:r>
            <a:r>
              <a:rPr lang="en-US" dirty="0"/>
              <a:t> </a:t>
            </a:r>
            <a:r>
              <a:rPr lang="en-US" dirty="0" err="1"/>
              <a:t>os</a:t>
            </a:r>
            <a:r>
              <a:rPr lang="en-US" dirty="0"/>
              <a:t> </a:t>
            </a:r>
            <a:r>
              <a:rPr lang="en-US" dirty="0" err="1"/>
              <a:t>mais</a:t>
            </a:r>
            <a:r>
              <a:rPr lang="en-US" dirty="0"/>
              <a:t> </a:t>
            </a:r>
            <a:r>
              <a:rPr lang="en-US" dirty="0" err="1"/>
              <a:t>desfavorecidos</a:t>
            </a:r>
            <a:r>
              <a:rPr lang="en-US" dirty="0"/>
              <a:t>. </a:t>
            </a:r>
            <a:r>
              <a:rPr lang="en-US" sz="1200" dirty="0">
                <a:latin typeface="Montserrat"/>
                <a:ea typeface="Montserrat"/>
                <a:cs typeface="Montserrat"/>
                <a:sym typeface="Montserrat"/>
              </a:rPr>
              <a:t>Uma </a:t>
            </a:r>
            <a:r>
              <a:rPr lang="en-US" sz="1200" dirty="0" err="1">
                <a:latin typeface="Montserrat"/>
                <a:ea typeface="Montserrat"/>
                <a:cs typeface="Montserrat"/>
                <a:sym typeface="Montserrat"/>
              </a:rPr>
              <a:t>vantagem</a:t>
            </a:r>
            <a:r>
              <a:rPr lang="en-US" sz="1200" dirty="0">
                <a:latin typeface="Montserrat"/>
                <a:ea typeface="Montserrat"/>
                <a:cs typeface="Montserrat"/>
                <a:sym typeface="Montserrat"/>
              </a:rPr>
              <a:t> </a:t>
            </a:r>
            <a:r>
              <a:rPr lang="en-US" sz="1200" dirty="0" err="1">
                <a:latin typeface="Montserrat"/>
                <a:ea typeface="Montserrat"/>
                <a:cs typeface="Montserrat"/>
                <a:sym typeface="Montserrat"/>
              </a:rPr>
              <a:t>desse</a:t>
            </a:r>
            <a:r>
              <a:rPr lang="en-US" sz="1200" dirty="0">
                <a:latin typeface="Montserrat"/>
                <a:ea typeface="Montserrat"/>
                <a:cs typeface="Montserrat"/>
                <a:sym typeface="Montserrat"/>
              </a:rPr>
              <a:t> </a:t>
            </a:r>
            <a:r>
              <a:rPr lang="en-US" sz="1200" dirty="0" err="1">
                <a:latin typeface="Montserrat"/>
                <a:ea typeface="Montserrat"/>
                <a:cs typeface="Montserrat"/>
                <a:sym typeface="Montserrat"/>
              </a:rPr>
              <a:t>mecanismo</a:t>
            </a:r>
            <a:r>
              <a:rPr lang="en-US" sz="1200" dirty="0">
                <a:latin typeface="Montserrat"/>
                <a:ea typeface="Montserrat"/>
                <a:cs typeface="Montserrat"/>
                <a:sym typeface="Montserrat"/>
              </a:rPr>
              <a:t> </a:t>
            </a:r>
            <a:r>
              <a:rPr lang="en-US" sz="1200" dirty="0" err="1">
                <a:latin typeface="Montserrat"/>
                <a:ea typeface="Montserrat"/>
                <a:cs typeface="Montserrat"/>
                <a:sym typeface="Montserrat"/>
              </a:rPr>
              <a:t>é</a:t>
            </a:r>
            <a:r>
              <a:rPr lang="en-US" sz="1200" dirty="0">
                <a:latin typeface="Montserrat"/>
                <a:ea typeface="Montserrat"/>
                <a:cs typeface="Montserrat"/>
                <a:sym typeface="Montserrat"/>
              </a:rPr>
              <a:t> que </a:t>
            </a:r>
            <a:r>
              <a:rPr lang="en-US" sz="1200" dirty="0" err="1">
                <a:latin typeface="Montserrat"/>
                <a:ea typeface="Montserrat"/>
                <a:cs typeface="Montserrat"/>
                <a:sym typeface="Montserrat"/>
              </a:rPr>
              <a:t>ele</a:t>
            </a:r>
            <a:r>
              <a:rPr lang="en-US" sz="1200" dirty="0">
                <a:latin typeface="Montserrat"/>
                <a:ea typeface="Montserrat"/>
                <a:cs typeface="Montserrat"/>
                <a:sym typeface="Montserrat"/>
              </a:rPr>
              <a:t> </a:t>
            </a:r>
            <a:r>
              <a:rPr lang="en-US" sz="1200" dirty="0" err="1">
                <a:latin typeface="Montserrat"/>
                <a:ea typeface="Montserrat"/>
                <a:cs typeface="Montserrat"/>
                <a:sym typeface="Montserrat"/>
              </a:rPr>
              <a:t>pode</a:t>
            </a:r>
            <a:r>
              <a:rPr lang="en-US" sz="1200" dirty="0">
                <a:latin typeface="Montserrat"/>
                <a:ea typeface="Montserrat"/>
                <a:cs typeface="Montserrat"/>
                <a:sym typeface="Montserrat"/>
              </a:rPr>
              <a:t> ser </a:t>
            </a:r>
            <a:r>
              <a:rPr lang="en-US" sz="1200" dirty="0" err="1">
                <a:latin typeface="Montserrat"/>
                <a:ea typeface="Montserrat"/>
                <a:cs typeface="Montserrat"/>
                <a:sym typeface="Montserrat"/>
              </a:rPr>
              <a:t>economicamente</a:t>
            </a:r>
            <a:r>
              <a:rPr lang="en-US" sz="1200" dirty="0">
                <a:latin typeface="Montserrat"/>
                <a:ea typeface="Montserrat"/>
                <a:cs typeface="Montserrat"/>
                <a:sym typeface="Montserrat"/>
              </a:rPr>
              <a:t> </a:t>
            </a:r>
            <a:r>
              <a:rPr lang="en-US" sz="1200" dirty="0" err="1">
                <a:latin typeface="Montserrat"/>
                <a:ea typeface="Montserrat"/>
                <a:cs typeface="Montserrat"/>
                <a:sym typeface="Montserrat"/>
              </a:rPr>
              <a:t>eficiente</a:t>
            </a:r>
            <a:r>
              <a:rPr lang="en-US" sz="1200" dirty="0">
                <a:latin typeface="Montserrat"/>
                <a:ea typeface="Montserrat"/>
                <a:cs typeface="Montserrat"/>
                <a:sym typeface="Montserrat"/>
              </a:rPr>
              <a:t> se for </a:t>
            </a:r>
            <a:r>
              <a:rPr lang="en-US" sz="1200" dirty="0" err="1">
                <a:latin typeface="Montserrat"/>
                <a:ea typeface="Montserrat"/>
                <a:cs typeface="Montserrat"/>
                <a:sym typeface="Montserrat"/>
              </a:rPr>
              <a:t>implementado</a:t>
            </a:r>
            <a:r>
              <a:rPr lang="en-US" sz="1200" dirty="0">
                <a:latin typeface="Montserrat"/>
                <a:ea typeface="Montserrat"/>
                <a:cs typeface="Montserrat"/>
                <a:sym typeface="Montserrat"/>
              </a:rPr>
              <a:t> de forma </a:t>
            </a:r>
            <a:r>
              <a:rPr lang="en-US" sz="1200" dirty="0" err="1">
                <a:latin typeface="Montserrat"/>
                <a:ea typeface="Montserrat"/>
                <a:cs typeface="Montserrat"/>
                <a:sym typeface="Montserrat"/>
              </a:rPr>
              <a:t>coordenada</a:t>
            </a:r>
            <a:r>
              <a:rPr lang="en-US" sz="1200" dirty="0">
                <a:latin typeface="Montserrat"/>
                <a:ea typeface="Montserrat"/>
                <a:cs typeface="Montserrat"/>
                <a:sym typeface="Montserrat"/>
              </a:rPr>
              <a:t> </a:t>
            </a:r>
            <a:r>
              <a:rPr lang="en-US" sz="1200" dirty="0" err="1">
                <a:latin typeface="Montserrat"/>
                <a:ea typeface="Montserrat"/>
                <a:cs typeface="Montserrat"/>
                <a:sym typeface="Montserrat"/>
              </a:rPr>
              <a:t>em</a:t>
            </a:r>
            <a:r>
              <a:rPr lang="en-US" sz="1200" dirty="0">
                <a:latin typeface="Montserrat"/>
                <a:ea typeface="Montserrat"/>
                <a:cs typeface="Montserrat"/>
                <a:sym typeface="Montserrat"/>
              </a:rPr>
              <a:t> duas </a:t>
            </a:r>
            <a:r>
              <a:rPr lang="en-US" sz="1200" dirty="0" err="1">
                <a:latin typeface="Montserrat"/>
                <a:ea typeface="Montserrat"/>
                <a:cs typeface="Montserrat"/>
                <a:sym typeface="Montserrat"/>
              </a:rPr>
              <a:t>jurisdições</a:t>
            </a:r>
            <a:r>
              <a:rPr lang="en-US" sz="1200" dirty="0">
                <a:latin typeface="Montserrat"/>
                <a:ea typeface="Montserrat"/>
                <a:cs typeface="Montserrat"/>
                <a:sym typeface="Montserrat"/>
              </a:rPr>
              <a:t>. </a:t>
            </a:r>
            <a:r>
              <a:rPr lang="en-US" dirty="0"/>
              <a:t>Se duas </a:t>
            </a:r>
            <a:r>
              <a:rPr lang="en-US" dirty="0" err="1"/>
              <a:t>jurisdições</a:t>
            </a:r>
            <a:r>
              <a:rPr lang="en-US" dirty="0"/>
              <a:t> </a:t>
            </a:r>
            <a:r>
              <a:rPr lang="en-US" dirty="0" err="1"/>
              <a:t>concordarem</a:t>
            </a:r>
            <a:r>
              <a:rPr lang="en-US" dirty="0"/>
              <a:t> com um </a:t>
            </a:r>
            <a:r>
              <a:rPr lang="en-US" dirty="0" err="1"/>
              <a:t>limite</a:t>
            </a:r>
            <a:r>
              <a:rPr lang="en-US" dirty="0"/>
              <a:t> </a:t>
            </a:r>
            <a:r>
              <a:rPr lang="en-US" dirty="0" err="1"/>
              <a:t>mútuo</a:t>
            </a:r>
            <a:r>
              <a:rPr lang="en-US" dirty="0"/>
              <a:t> e </a:t>
            </a:r>
            <a:r>
              <a:rPr lang="en-US" dirty="0" err="1"/>
              <a:t>licenças</a:t>
            </a:r>
            <a:r>
              <a:rPr lang="en-US" dirty="0"/>
              <a:t> </a:t>
            </a:r>
            <a:r>
              <a:rPr lang="en-US" dirty="0" err="1"/>
              <a:t>transferíveis</a:t>
            </a:r>
            <a:r>
              <a:rPr lang="en-US" dirty="0"/>
              <a:t>, o </a:t>
            </a:r>
            <a:r>
              <a:rPr lang="en-US" dirty="0" err="1"/>
              <a:t>preço</a:t>
            </a:r>
            <a:r>
              <a:rPr lang="en-US" dirty="0"/>
              <a:t> do </a:t>
            </a:r>
            <a:r>
              <a:rPr lang="en-US" dirty="0" err="1"/>
              <a:t>carbono</a:t>
            </a:r>
            <a:r>
              <a:rPr lang="en-US" dirty="0"/>
              <a:t> </a:t>
            </a:r>
            <a:r>
              <a:rPr lang="en-US" dirty="0" err="1"/>
              <a:t>nas</a:t>
            </a:r>
            <a:r>
              <a:rPr lang="en-US" dirty="0"/>
              <a:t> duas </a:t>
            </a:r>
            <a:r>
              <a:rPr lang="en-US" dirty="0" err="1"/>
              <a:t>jurisdições</a:t>
            </a:r>
            <a:r>
              <a:rPr lang="en-US" dirty="0"/>
              <a:t> se </a:t>
            </a:r>
            <a:r>
              <a:rPr lang="en-US" dirty="0" err="1"/>
              <a:t>igualará</a:t>
            </a:r>
            <a:r>
              <a:rPr lang="en-US" dirty="0"/>
              <a:t>. </a:t>
            </a:r>
            <a:r>
              <a:rPr lang="en-US" dirty="0" err="1"/>
              <a:t>Além</a:t>
            </a:r>
            <a:r>
              <a:rPr lang="en-US" dirty="0"/>
              <a:t> </a:t>
            </a:r>
            <a:r>
              <a:rPr lang="en-US" dirty="0" err="1"/>
              <a:t>disso</a:t>
            </a:r>
            <a:r>
              <a:rPr lang="en-US" dirty="0"/>
              <a:t>, se </a:t>
            </a:r>
            <a:r>
              <a:rPr lang="en-US" dirty="0" err="1"/>
              <a:t>forem</a:t>
            </a:r>
            <a:r>
              <a:rPr lang="en-US" dirty="0"/>
              <a:t> </a:t>
            </a:r>
            <a:r>
              <a:rPr lang="en-US" dirty="0" err="1"/>
              <a:t>estabelecidos</a:t>
            </a:r>
            <a:r>
              <a:rPr lang="en-US" dirty="0"/>
              <a:t> </a:t>
            </a:r>
            <a:r>
              <a:rPr lang="en-US" dirty="0" err="1"/>
              <a:t>preços</a:t>
            </a:r>
            <a:r>
              <a:rPr lang="en-US" dirty="0"/>
              <a:t> </a:t>
            </a:r>
            <a:r>
              <a:rPr lang="en-US" dirty="0" err="1"/>
              <a:t>mínimos</a:t>
            </a:r>
            <a:r>
              <a:rPr lang="en-US" dirty="0"/>
              <a:t> e </a:t>
            </a:r>
            <a:r>
              <a:rPr lang="en-US" dirty="0" err="1"/>
              <a:t>máximos</a:t>
            </a:r>
            <a:r>
              <a:rPr lang="en-US" dirty="0"/>
              <a:t> para as </a:t>
            </a:r>
            <a:r>
              <a:rPr lang="en-US" dirty="0" err="1"/>
              <a:t>permissões</a:t>
            </a:r>
            <a:r>
              <a:rPr lang="en-US" dirty="0"/>
              <a:t>, </a:t>
            </a:r>
            <a:r>
              <a:rPr lang="en-US" dirty="0" err="1"/>
              <a:t>eles</a:t>
            </a:r>
            <a:r>
              <a:rPr lang="en-US" dirty="0"/>
              <a:t> </a:t>
            </a:r>
            <a:r>
              <a:rPr lang="en-US" dirty="0" err="1"/>
              <a:t>poderão</a:t>
            </a:r>
            <a:r>
              <a:rPr lang="en-US" dirty="0"/>
              <a:t> </a:t>
            </a:r>
            <a:r>
              <a:rPr lang="en-US" dirty="0" err="1"/>
              <a:t>proporcionar</a:t>
            </a:r>
            <a:r>
              <a:rPr lang="en-US" dirty="0"/>
              <a:t> </a:t>
            </a:r>
            <a:r>
              <a:rPr lang="en-US" dirty="0" err="1"/>
              <a:t>alguma</a:t>
            </a:r>
            <a:r>
              <a:rPr lang="en-US" dirty="0"/>
              <a:t> </a:t>
            </a:r>
            <a:r>
              <a:rPr lang="en-US" dirty="0" err="1"/>
              <a:t>estabilidade</a:t>
            </a:r>
            <a:r>
              <a:rPr lang="en-US" dirty="0"/>
              <a:t> (</a:t>
            </a:r>
            <a:r>
              <a:rPr lang="en-US" dirty="0" err="1"/>
              <a:t>esse</a:t>
            </a:r>
            <a:r>
              <a:rPr lang="en-US" dirty="0"/>
              <a:t> </a:t>
            </a:r>
            <a:r>
              <a:rPr lang="en-US" dirty="0" err="1"/>
              <a:t>tipo</a:t>
            </a:r>
            <a:r>
              <a:rPr lang="en-US" dirty="0"/>
              <a:t> de </a:t>
            </a:r>
            <a:r>
              <a:rPr lang="en-US" dirty="0" err="1"/>
              <a:t>esquema</a:t>
            </a:r>
            <a:r>
              <a:rPr lang="en-US" dirty="0"/>
              <a:t> se </a:t>
            </a:r>
            <a:r>
              <a:rPr lang="en-US" dirty="0" err="1"/>
              <a:t>assemelha</a:t>
            </a:r>
            <a:r>
              <a:rPr lang="en-US" dirty="0"/>
              <a:t> a um </a:t>
            </a:r>
            <a:r>
              <a:rPr lang="en-US" dirty="0" err="1"/>
              <a:t>imposto</a:t>
            </a:r>
            <a:r>
              <a:rPr lang="en-US" dirty="0"/>
              <a:t> </a:t>
            </a:r>
            <a:r>
              <a:rPr lang="en-US" dirty="0" err="1"/>
              <a:t>sobre</a:t>
            </a:r>
            <a:r>
              <a:rPr lang="en-US" dirty="0"/>
              <a:t> o </a:t>
            </a:r>
            <a:r>
              <a:rPr lang="en-US" dirty="0" err="1"/>
              <a:t>carbono</a:t>
            </a:r>
            <a:r>
              <a:rPr lang="en-US" dirty="0"/>
              <a:t> e </a:t>
            </a:r>
            <a:r>
              <a:rPr lang="en-US" dirty="0" err="1"/>
              <a:t>é</a:t>
            </a:r>
            <a:r>
              <a:rPr lang="en-US" dirty="0"/>
              <a:t> </a:t>
            </a:r>
            <a:r>
              <a:rPr lang="en-US" dirty="0" err="1"/>
              <a:t>chamado</a:t>
            </a:r>
            <a:r>
              <a:rPr lang="en-US" dirty="0"/>
              <a:t> de </a:t>
            </a:r>
            <a:r>
              <a:rPr lang="en-US" dirty="0" err="1"/>
              <a:t>híbrido</a:t>
            </a:r>
            <a:r>
              <a:rPr lang="en-US" dirty="0"/>
              <a:t>). </a:t>
            </a:r>
            <a:r>
              <a:rPr lang="en-US" dirty="0" err="1"/>
              <a:t>Outras</a:t>
            </a:r>
            <a:r>
              <a:rPr lang="en-US" dirty="0"/>
              <a:t> </a:t>
            </a:r>
            <a:r>
              <a:rPr lang="en-US" dirty="0" err="1"/>
              <a:t>vantagens</a:t>
            </a:r>
            <a:r>
              <a:rPr lang="en-US" dirty="0"/>
              <a:t> </a:t>
            </a:r>
            <a:r>
              <a:rPr lang="en-US" dirty="0" err="1"/>
              <a:t>podem</a:t>
            </a:r>
            <a:r>
              <a:rPr lang="en-US" dirty="0"/>
              <a:t> </a:t>
            </a:r>
            <a:r>
              <a:rPr lang="en-US" dirty="0" err="1"/>
              <a:t>advir</a:t>
            </a:r>
            <a:r>
              <a:rPr lang="en-US" dirty="0"/>
              <a:t> da </a:t>
            </a:r>
            <a:r>
              <a:rPr lang="en-US" dirty="0" err="1"/>
              <a:t>reciclagem</a:t>
            </a:r>
            <a:r>
              <a:rPr lang="en-US" dirty="0"/>
              <a:t> das </a:t>
            </a:r>
            <a:r>
              <a:rPr lang="en-US" dirty="0" err="1"/>
              <a:t>receitas</a:t>
            </a:r>
            <a:r>
              <a:rPr lang="en-US" dirty="0"/>
              <a:t> da </a:t>
            </a:r>
            <a:r>
              <a:rPr lang="en-US" dirty="0" err="1"/>
              <a:t>venda</a:t>
            </a:r>
            <a:r>
              <a:rPr lang="en-US" dirty="0"/>
              <a:t> das </a:t>
            </a:r>
            <a:r>
              <a:rPr lang="en-US" dirty="0" err="1"/>
              <a:t>permissões</a:t>
            </a:r>
            <a:r>
              <a:rPr lang="en-US" dirty="0"/>
              <a:t>, de forma </a:t>
            </a:r>
            <a:r>
              <a:rPr lang="en-US" dirty="0" err="1"/>
              <a:t>semelhante</a:t>
            </a:r>
            <a:r>
              <a:rPr lang="en-US" dirty="0"/>
              <a:t> à dos </a:t>
            </a:r>
            <a:r>
              <a:rPr lang="en-US" dirty="0" err="1"/>
              <a:t>impostos</a:t>
            </a:r>
            <a:r>
              <a:rPr lang="en-US" dirty="0"/>
              <a:t> </a:t>
            </a:r>
            <a:r>
              <a:rPr lang="en-US" dirty="0" err="1"/>
              <a:t>sobre</a:t>
            </a:r>
            <a:r>
              <a:rPr lang="en-US" dirty="0"/>
              <a:t> o </a:t>
            </a:r>
            <a:r>
              <a:rPr lang="en-US" dirty="0" err="1"/>
              <a:t>carbono</a:t>
            </a:r>
            <a:r>
              <a:rPr lang="en-US" dirty="0"/>
              <a:t>.</a:t>
            </a:r>
            <a:endParaRPr sz="1200" dirty="0">
              <a:latin typeface="Montserrat"/>
              <a:ea typeface="Montserrat"/>
              <a:cs typeface="Montserrat"/>
              <a:sym typeface="Montserrat"/>
            </a:endParaRPr>
          </a:p>
        </p:txBody>
      </p:sp>
      <p:sp>
        <p:nvSpPr>
          <p:cNvPr id="344" name="Google Shape;3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Montserrat"/>
                <a:ea typeface="Montserrat"/>
                <a:cs typeface="Montserrat"/>
                <a:sym typeface="Montserrat"/>
              </a:rPr>
              <a:t>Esta mini-aula descreve uma seleção de políticas climáticas indiretas comumente adotadas. Por indiretas, queremos dizer que elas não tratam diretamente das emissões, mas </a:t>
            </a:r>
            <a:r>
              <a:rPr lang="en-US">
                <a:latin typeface="Montserrat"/>
                <a:ea typeface="Montserrat"/>
                <a:cs typeface="Montserrat"/>
                <a:sym typeface="Montserrat"/>
              </a:rPr>
              <a:t>favorecem </a:t>
            </a:r>
            <a:r>
              <a:rPr lang="en-US" sz="1200">
                <a:latin typeface="Montserrat"/>
                <a:ea typeface="Montserrat"/>
                <a:cs typeface="Montserrat"/>
                <a:sym typeface="Montserrat"/>
              </a:rPr>
              <a:t>soluções de baixa emissão e, portanto, tornam as soluções de alta emissão menos competitivas. O primeiro tipo de política são os esquemas de apoio à energia renovável. Em geral</a:t>
            </a:r>
            <a:r>
              <a:rPr lang="en-US">
                <a:latin typeface="Montserrat"/>
                <a:ea typeface="Montserrat"/>
                <a:cs typeface="Montserrat"/>
                <a:sym typeface="Montserrat"/>
              </a:rPr>
              <a:t>, </a:t>
            </a:r>
            <a:r>
              <a:rPr lang="en-US" sz="1200">
                <a:latin typeface="Montserrat"/>
                <a:ea typeface="Montserrat"/>
                <a:cs typeface="Montserrat"/>
                <a:sym typeface="Montserrat"/>
              </a:rPr>
              <a:t>eles visam a garantir que uma determinada quantidade de energia renovável seja fornecida ao sistema. Elas podem ser divididas em </a:t>
            </a:r>
            <a:r>
              <a:rPr lang="en-US">
                <a:latin typeface="Montserrat"/>
                <a:ea typeface="Montserrat"/>
                <a:cs typeface="Montserrat"/>
                <a:sym typeface="Montserrat"/>
              </a:rPr>
              <a:t>políticas </a:t>
            </a:r>
            <a:r>
              <a:rPr lang="en-US" sz="1200">
                <a:latin typeface="Montserrat"/>
                <a:ea typeface="Montserrat"/>
                <a:cs typeface="Montserrat"/>
                <a:sym typeface="Montserrat"/>
              </a:rPr>
              <a:t>baseadas em investimento e </a:t>
            </a:r>
            <a:r>
              <a:rPr lang="en-US">
                <a:latin typeface="Montserrat"/>
                <a:ea typeface="Montserrat"/>
                <a:cs typeface="Montserrat"/>
                <a:sym typeface="Montserrat"/>
              </a:rPr>
              <a:t>políticas </a:t>
            </a:r>
            <a:r>
              <a:rPr lang="en-US" sz="1200">
                <a:latin typeface="Montserrat"/>
                <a:ea typeface="Montserrat"/>
                <a:cs typeface="Montserrat"/>
                <a:sym typeface="Montserrat"/>
              </a:rPr>
              <a:t>baseadas em produção. As primeiras exigem uma determinada quantidade de capacidade instalada de fornecimento de energia renovável; as segundas exigem uma determinada quantidade de energia fornecida, como uma parcela do fornecimento total. Exemplos de esquemas baseados em investimentos incluem subsídios a investimentos, ou seja, subsídios à capacidade instalada. Exemplos de esquemas baseados na produção incluem esquemas baseados na quantidade e no preço. Os primeiros são, por exemplo, os certificados verdes. Isso implica que </a:t>
            </a:r>
            <a:r>
              <a:rPr lang="en-US" sz="1200">
                <a:latin typeface="Calibri"/>
                <a:ea typeface="Calibri"/>
                <a:cs typeface="Calibri"/>
                <a:sym typeface="Calibri"/>
              </a:rPr>
              <a:t>as empresas que fornecem </a:t>
            </a:r>
            <a:r>
              <a:rPr lang="en-US"/>
              <a:t>mais energia renovável do que o necessário podem obter certificados que podem ser vendidos e as empresas que fornecem menos podem comprar os certificados. Os esquemas baseados em preços geralmente se baseiam em subsídios fixos ou variáveis. O próximo slide os descreve em mais detalhes.</a:t>
            </a:r>
            <a:endParaRPr/>
          </a:p>
        </p:txBody>
      </p:sp>
      <p:sp>
        <p:nvSpPr>
          <p:cNvPr id="353" name="Google Shape;3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 o mecanismo de Tarifa Feed-in (ou Contratos de Compra de Energia), um preço fixo determinado pelo governo é pago aos fornecedores de energia renovável por cada unidade de eletricidade durante um determinado período (geralmente de 10 a 30 anos). Com os mecanismos Feed-in Premium, os geradores vendem ao preço de mercado, mas recebem um prêmio por cada unidade de eletricidade que vendem. Os prêmios podem ser fixos ou mudar com o tempo, dependendo das condições do mercado. Por fim, o mecanismo de Contrato por Diferença (Contract for Difference, ou C.f.D.) é semelhante a um prêmio de alimentação, mas inclui uma cláusula que diz que, se o preço de mercado for maior que um "preço de exercício", o prêmio se torna negativo. Uma vantagem dos prêmios Feed-in é que eles incentivam a geração quando o preço é alto. O Contrato por Diferença reduz esse incentivo. Um desafio associado aos esquemas de apoio à energia renovável em geral é que é difícil estimar o quanto eles realmente contribuem para a redução das emissões.</a:t>
            </a:r>
            <a:endParaRPr/>
          </a:p>
        </p:txBody>
      </p:sp>
      <p:sp>
        <p:nvSpPr>
          <p:cNvPr id="362" name="Google Shape;3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pic>
        <p:nvPicPr>
          <p:cNvPr id="16" name="Google Shape;16;p27"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7"/>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7"/>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27"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6"/>
        <p:cNvGrpSpPr/>
        <p:nvPr/>
      </p:nvGrpSpPr>
      <p:grpSpPr>
        <a:xfrm>
          <a:off x="0" y="0"/>
          <a:ext cx="0" cy="0"/>
          <a:chOff x="0" y="0"/>
          <a:chExt cx="0" cy="0"/>
        </a:xfrm>
      </p:grpSpPr>
      <p:pic>
        <p:nvPicPr>
          <p:cNvPr id="77" name="Google Shape;77;p3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 name="Google Shape;78;p3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3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80"/>
        <p:cNvGrpSpPr/>
        <p:nvPr/>
      </p:nvGrpSpPr>
      <p:grpSpPr>
        <a:xfrm>
          <a:off x="0" y="0"/>
          <a:ext cx="0" cy="0"/>
          <a:chOff x="0" y="0"/>
          <a:chExt cx="0" cy="0"/>
        </a:xfrm>
      </p:grpSpPr>
      <p:pic>
        <p:nvPicPr>
          <p:cNvPr id="81" name="Google Shape;81;p3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2" name="Google Shape;82;p39"/>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 name="Google Shape;84;p39"/>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sp>
        <p:nvSpPr>
          <p:cNvPr id="86" name="Google Shape;86;p4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4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0"/>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92"/>
        <p:cNvGrpSpPr/>
        <p:nvPr/>
      </p:nvGrpSpPr>
      <p:grpSpPr>
        <a:xfrm>
          <a:off x="0" y="0"/>
          <a:ext cx="0" cy="0"/>
          <a:chOff x="0" y="0"/>
          <a:chExt cx="0" cy="0"/>
        </a:xfrm>
      </p:grpSpPr>
      <p:pic>
        <p:nvPicPr>
          <p:cNvPr id="93" name="Google Shape;93;p4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41"/>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96"/>
        <p:cNvGrpSpPr/>
        <p:nvPr/>
      </p:nvGrpSpPr>
      <p:grpSpPr>
        <a:xfrm>
          <a:off x="0" y="0"/>
          <a:ext cx="0" cy="0"/>
          <a:chOff x="0" y="0"/>
          <a:chExt cx="0" cy="0"/>
        </a:xfrm>
      </p:grpSpPr>
      <p:pic>
        <p:nvPicPr>
          <p:cNvPr id="97" name="Google Shape;97;p4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42"/>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42"/>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1"/>
        <p:cNvGrpSpPr/>
        <p:nvPr/>
      </p:nvGrpSpPr>
      <p:grpSpPr>
        <a:xfrm>
          <a:off x="0" y="0"/>
          <a:ext cx="0" cy="0"/>
          <a:chOff x="0" y="0"/>
          <a:chExt cx="0" cy="0"/>
        </a:xfrm>
      </p:grpSpPr>
      <p:sp>
        <p:nvSpPr>
          <p:cNvPr id="102" name="Google Shape;102;p43"/>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3"/>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4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3"/>
          <p:cNvSpPr txBox="1">
            <a:spLocks noGrp="1"/>
          </p:cNvSpPr>
          <p:nvPr>
            <p:ph type="body" idx="3"/>
          </p:nvPr>
        </p:nvSpPr>
        <p:spPr>
          <a:xfrm>
            <a:off x="8171727" y="5750351"/>
            <a:ext cx="3556364"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3"/>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8"/>
        <p:cNvGrpSpPr/>
        <p:nvPr/>
      </p:nvGrpSpPr>
      <p:grpSpPr>
        <a:xfrm>
          <a:off x="0" y="0"/>
          <a:ext cx="0" cy="0"/>
          <a:chOff x="0" y="0"/>
          <a:chExt cx="0" cy="0"/>
        </a:xfrm>
      </p:grpSpPr>
      <p:sp>
        <p:nvSpPr>
          <p:cNvPr id="109" name="Google Shape;109;p4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44"/>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44"/>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44"/>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4"/>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8"/>
        <p:cNvGrpSpPr/>
        <p:nvPr/>
      </p:nvGrpSpPr>
      <p:grpSpPr>
        <a:xfrm>
          <a:off x="0" y="0"/>
          <a:ext cx="0" cy="0"/>
          <a:chOff x="0" y="0"/>
          <a:chExt cx="0" cy="0"/>
        </a:xfrm>
      </p:grpSpPr>
      <p:pic>
        <p:nvPicPr>
          <p:cNvPr id="119" name="Google Shape;119;p4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0" name="Google Shape;120;p45"/>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45"/>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3"/>
        <p:cNvGrpSpPr/>
        <p:nvPr/>
      </p:nvGrpSpPr>
      <p:grpSpPr>
        <a:xfrm>
          <a:off x="0" y="0"/>
          <a:ext cx="0" cy="0"/>
          <a:chOff x="0" y="0"/>
          <a:chExt cx="0" cy="0"/>
        </a:xfrm>
      </p:grpSpPr>
      <p:pic>
        <p:nvPicPr>
          <p:cNvPr id="124" name="Google Shape;124;p4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5" name="Google Shape;125;p4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26"/>
        <p:cNvGrpSpPr/>
        <p:nvPr/>
      </p:nvGrpSpPr>
      <p:grpSpPr>
        <a:xfrm>
          <a:off x="0" y="0"/>
          <a:ext cx="0" cy="0"/>
          <a:chOff x="0" y="0"/>
          <a:chExt cx="0" cy="0"/>
        </a:xfrm>
      </p:grpSpPr>
      <p:pic>
        <p:nvPicPr>
          <p:cNvPr id="127" name="Google Shape;127;p4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8" name="Google Shape;128;p4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9" name="Google Shape;129;p4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30" name="Google Shape;130;p4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132" name="Google Shape;132;p47"/>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28"/>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8"/>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33"/>
        <p:cNvGrpSpPr/>
        <p:nvPr/>
      </p:nvGrpSpPr>
      <p:grpSpPr>
        <a:xfrm>
          <a:off x="0" y="0"/>
          <a:ext cx="0" cy="0"/>
          <a:chOff x="0" y="0"/>
          <a:chExt cx="0" cy="0"/>
        </a:xfrm>
      </p:grpSpPr>
      <p:pic>
        <p:nvPicPr>
          <p:cNvPr id="134" name="Google Shape;134;p4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5" name="Google Shape;135;p4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2"/>
        <p:cNvGrpSpPr/>
        <p:nvPr/>
      </p:nvGrpSpPr>
      <p:grpSpPr>
        <a:xfrm>
          <a:off x="0" y="0"/>
          <a:ext cx="0" cy="0"/>
          <a:chOff x="0" y="0"/>
          <a:chExt cx="0" cy="0"/>
        </a:xfrm>
      </p:grpSpPr>
      <p:sp>
        <p:nvSpPr>
          <p:cNvPr id="143" name="Google Shape;143;p3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p32" descr="A screenshot of a computer&#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5" name="Google Shape;145;p32" descr="A screenshot of a computer&#10;&#10;Description automatically generated with low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6"/>
        <p:cNvGrpSpPr/>
        <p:nvPr/>
      </p:nvGrpSpPr>
      <p:grpSpPr>
        <a:xfrm>
          <a:off x="0" y="0"/>
          <a:ext cx="0" cy="0"/>
          <a:chOff x="0" y="0"/>
          <a:chExt cx="0" cy="0"/>
        </a:xfrm>
      </p:grpSpPr>
      <p:pic>
        <p:nvPicPr>
          <p:cNvPr id="147" name="Google Shape;147;p4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8" name="Google Shape;148;p49"/>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0" name="Google Shape;150;p49"/>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1" name="Google Shape;151;p4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5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0"/>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0"/>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59"/>
        <p:cNvGrpSpPr/>
        <p:nvPr/>
      </p:nvGrpSpPr>
      <p:grpSpPr>
        <a:xfrm>
          <a:off x="0" y="0"/>
          <a:ext cx="0" cy="0"/>
          <a:chOff x="0" y="0"/>
          <a:chExt cx="0" cy="0"/>
        </a:xfrm>
      </p:grpSpPr>
      <p:pic>
        <p:nvPicPr>
          <p:cNvPr id="160" name="Google Shape;160;p5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1" name="Google Shape;161;p51"/>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3" name="Google Shape;163;p5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164"/>
        <p:cNvGrpSpPr/>
        <p:nvPr/>
      </p:nvGrpSpPr>
      <p:grpSpPr>
        <a:xfrm>
          <a:off x="0" y="0"/>
          <a:ext cx="0" cy="0"/>
          <a:chOff x="0" y="0"/>
          <a:chExt cx="0" cy="0"/>
        </a:xfrm>
      </p:grpSpPr>
      <p:pic>
        <p:nvPicPr>
          <p:cNvPr id="165" name="Google Shape;165;p5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6" name="Google Shape;166;p52"/>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52"/>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5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53"/>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3"/>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5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3"/>
          <p:cNvSpPr txBox="1">
            <a:spLocks noGrp="1"/>
          </p:cNvSpPr>
          <p:nvPr>
            <p:ph type="body" idx="3"/>
          </p:nvPr>
        </p:nvSpPr>
        <p:spPr>
          <a:xfrm>
            <a:off x="8219441" y="5750351"/>
            <a:ext cx="3508650"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3"/>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7"/>
        <p:cNvGrpSpPr/>
        <p:nvPr/>
      </p:nvGrpSpPr>
      <p:grpSpPr>
        <a:xfrm>
          <a:off x="0" y="0"/>
          <a:ext cx="0" cy="0"/>
          <a:chOff x="0" y="0"/>
          <a:chExt cx="0" cy="0"/>
        </a:xfrm>
      </p:grpSpPr>
      <p:sp>
        <p:nvSpPr>
          <p:cNvPr id="178" name="Google Shape;178;p5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5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54"/>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2" name="Google Shape;182;p54"/>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54"/>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4"/>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7"/>
        <p:cNvGrpSpPr/>
        <p:nvPr/>
      </p:nvGrpSpPr>
      <p:grpSpPr>
        <a:xfrm>
          <a:off x="0" y="0"/>
          <a:ext cx="0" cy="0"/>
          <a:chOff x="0" y="0"/>
          <a:chExt cx="0" cy="0"/>
        </a:xfrm>
      </p:grpSpPr>
      <p:pic>
        <p:nvPicPr>
          <p:cNvPr id="188" name="Google Shape;188;p5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9" name="Google Shape;189;p55"/>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5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55"/>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2" name="Google Shape;192;p5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93"/>
        <p:cNvGrpSpPr/>
        <p:nvPr/>
      </p:nvGrpSpPr>
      <p:grpSpPr>
        <a:xfrm>
          <a:off x="0" y="0"/>
          <a:ext cx="0" cy="0"/>
          <a:chOff x="0" y="0"/>
          <a:chExt cx="0" cy="0"/>
        </a:xfrm>
      </p:grpSpPr>
      <p:pic>
        <p:nvPicPr>
          <p:cNvPr id="194" name="Google Shape;194;p5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5" name="Google Shape;195;p5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p5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9"/>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9"/>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9"/>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7"/>
        <p:cNvGrpSpPr/>
        <p:nvPr/>
      </p:nvGrpSpPr>
      <p:grpSpPr>
        <a:xfrm>
          <a:off x="0" y="0"/>
          <a:ext cx="0" cy="0"/>
          <a:chOff x="0" y="0"/>
          <a:chExt cx="0" cy="0"/>
        </a:xfrm>
      </p:grpSpPr>
      <p:pic>
        <p:nvPicPr>
          <p:cNvPr id="198" name="Google Shape;198;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99" name="Google Shape;199;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0" name="Google Shape;200;p5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201" name="Google Shape;201;p5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203" name="Google Shape;203;p57"/>
          <p:cNvSpPr>
            <a:spLocks noGrp="1"/>
          </p:cNvSpPr>
          <p:nvPr>
            <p:ph type="pic" idx="3"/>
          </p:nvPr>
        </p:nvSpPr>
        <p:spPr>
          <a:xfrm>
            <a:off x="9899650" y="2865438"/>
            <a:ext cx="931863" cy="820737"/>
          </a:xfrm>
          <a:prstGeom prst="rect">
            <a:avLst/>
          </a:prstGeom>
          <a:noFill/>
          <a:ln>
            <a:noFill/>
          </a:ln>
        </p:spPr>
      </p:sp>
      <p:pic>
        <p:nvPicPr>
          <p:cNvPr id="204" name="Google Shape;204;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05" name="Google Shape;205;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6" name="Google Shape;206;p5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207"/>
        <p:cNvGrpSpPr/>
        <p:nvPr/>
      </p:nvGrpSpPr>
      <p:grpSpPr>
        <a:xfrm>
          <a:off x="0" y="0"/>
          <a:ext cx="0" cy="0"/>
          <a:chOff x="0" y="0"/>
          <a:chExt cx="0" cy="0"/>
        </a:xfrm>
      </p:grpSpPr>
      <p:pic>
        <p:nvPicPr>
          <p:cNvPr id="208" name="Google Shape;208;p5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9" name="Google Shape;209;p5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0" name="Google Shape;210;p5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11"/>
        <p:cNvGrpSpPr/>
        <p:nvPr/>
      </p:nvGrpSpPr>
      <p:grpSpPr>
        <a:xfrm>
          <a:off x="0" y="0"/>
          <a:ext cx="0" cy="0"/>
          <a:chOff x="0" y="0"/>
          <a:chExt cx="0" cy="0"/>
        </a:xfrm>
      </p:grpSpPr>
      <p:pic>
        <p:nvPicPr>
          <p:cNvPr id="212" name="Google Shape;212;p5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3" name="Google Shape;213;p59"/>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5" name="Google Shape;215;p59"/>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6"/>
        <p:cNvGrpSpPr/>
        <p:nvPr/>
      </p:nvGrpSpPr>
      <p:grpSpPr>
        <a:xfrm>
          <a:off x="0" y="0"/>
          <a:ext cx="0" cy="0"/>
          <a:chOff x="0" y="0"/>
          <a:chExt cx="0" cy="0"/>
        </a:xfrm>
      </p:grpSpPr>
      <p:sp>
        <p:nvSpPr>
          <p:cNvPr id="217" name="Google Shape;217;p6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6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6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6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60"/>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60"/>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223"/>
        <p:cNvGrpSpPr/>
        <p:nvPr/>
      </p:nvGrpSpPr>
      <p:grpSpPr>
        <a:xfrm>
          <a:off x="0" y="0"/>
          <a:ext cx="0" cy="0"/>
          <a:chOff x="0" y="0"/>
          <a:chExt cx="0" cy="0"/>
        </a:xfrm>
      </p:grpSpPr>
      <p:pic>
        <p:nvPicPr>
          <p:cNvPr id="224" name="Google Shape;224;p6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5" name="Google Shape;225;p61"/>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6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227"/>
        <p:cNvGrpSpPr/>
        <p:nvPr/>
      </p:nvGrpSpPr>
      <p:grpSpPr>
        <a:xfrm>
          <a:off x="0" y="0"/>
          <a:ext cx="0" cy="0"/>
          <a:chOff x="0" y="0"/>
          <a:chExt cx="0" cy="0"/>
        </a:xfrm>
      </p:grpSpPr>
      <p:pic>
        <p:nvPicPr>
          <p:cNvPr id="228" name="Google Shape;228;p6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9" name="Google Shape;229;p62"/>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p62"/>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32"/>
        <p:cNvGrpSpPr/>
        <p:nvPr/>
      </p:nvGrpSpPr>
      <p:grpSpPr>
        <a:xfrm>
          <a:off x="0" y="0"/>
          <a:ext cx="0" cy="0"/>
          <a:chOff x="0" y="0"/>
          <a:chExt cx="0" cy="0"/>
        </a:xfrm>
      </p:grpSpPr>
      <p:sp>
        <p:nvSpPr>
          <p:cNvPr id="233" name="Google Shape;233;p63"/>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63"/>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6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6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63"/>
          <p:cNvSpPr txBox="1">
            <a:spLocks noGrp="1"/>
          </p:cNvSpPr>
          <p:nvPr>
            <p:ph type="body" idx="3"/>
          </p:nvPr>
        </p:nvSpPr>
        <p:spPr>
          <a:xfrm>
            <a:off x="8171727" y="5750351"/>
            <a:ext cx="3556364"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3"/>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39"/>
        <p:cNvGrpSpPr/>
        <p:nvPr/>
      </p:nvGrpSpPr>
      <p:grpSpPr>
        <a:xfrm>
          <a:off x="0" y="0"/>
          <a:ext cx="0" cy="0"/>
          <a:chOff x="0" y="0"/>
          <a:chExt cx="0" cy="0"/>
        </a:xfrm>
      </p:grpSpPr>
      <p:sp>
        <p:nvSpPr>
          <p:cNvPr id="240" name="Google Shape;240;p6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6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2" name="Google Shape;242;p64"/>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6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4" name="Google Shape;244;p64"/>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6" name="Google Shape;246;p64"/>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4"/>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9"/>
        <p:cNvGrpSpPr/>
        <p:nvPr/>
      </p:nvGrpSpPr>
      <p:grpSpPr>
        <a:xfrm>
          <a:off x="0" y="0"/>
          <a:ext cx="0" cy="0"/>
          <a:chOff x="0" y="0"/>
          <a:chExt cx="0" cy="0"/>
        </a:xfrm>
      </p:grpSpPr>
      <p:pic>
        <p:nvPicPr>
          <p:cNvPr id="250" name="Google Shape;250;p6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1" name="Google Shape;251;p65"/>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6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3" name="Google Shape;253;p65"/>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54"/>
        <p:cNvGrpSpPr/>
        <p:nvPr/>
      </p:nvGrpSpPr>
      <p:grpSpPr>
        <a:xfrm>
          <a:off x="0" y="0"/>
          <a:ext cx="0" cy="0"/>
          <a:chOff x="0" y="0"/>
          <a:chExt cx="0" cy="0"/>
        </a:xfrm>
      </p:grpSpPr>
      <p:pic>
        <p:nvPicPr>
          <p:cNvPr id="255" name="Google Shape;255;p6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6" name="Google Shape;256;p6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pic>
        <p:nvPicPr>
          <p:cNvPr id="39" name="Google Shape;39;p30"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3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30"/>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30"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257"/>
        <p:cNvGrpSpPr/>
        <p:nvPr/>
      </p:nvGrpSpPr>
      <p:grpSpPr>
        <a:xfrm>
          <a:off x="0" y="0"/>
          <a:ext cx="0" cy="0"/>
          <a:chOff x="0" y="0"/>
          <a:chExt cx="0" cy="0"/>
        </a:xfrm>
      </p:grpSpPr>
      <p:pic>
        <p:nvPicPr>
          <p:cNvPr id="258" name="Google Shape;258;p6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59" name="Google Shape;259;p6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0" name="Google Shape;260;p6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261" name="Google Shape;261;p6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6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263" name="Google Shape;263;p67"/>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264"/>
        <p:cNvGrpSpPr/>
        <p:nvPr/>
      </p:nvGrpSpPr>
      <p:grpSpPr>
        <a:xfrm>
          <a:off x="0" y="0"/>
          <a:ext cx="0" cy="0"/>
          <a:chOff x="0" y="0"/>
          <a:chExt cx="0" cy="0"/>
        </a:xfrm>
      </p:grpSpPr>
      <p:pic>
        <p:nvPicPr>
          <p:cNvPr id="265" name="Google Shape;265;p6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6" name="Google Shape;266;p6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4"/>
        <p:cNvGrpSpPr/>
        <p:nvPr/>
      </p:nvGrpSpPr>
      <p:grpSpPr>
        <a:xfrm>
          <a:off x="0" y="0"/>
          <a:ext cx="0" cy="0"/>
          <a:chOff x="0" y="0"/>
          <a:chExt cx="0" cy="0"/>
        </a:xfrm>
      </p:grpSpPr>
      <p:pic>
        <p:nvPicPr>
          <p:cNvPr id="45" name="Google Shape;45;p3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33"/>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3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49"/>
        <p:cNvGrpSpPr/>
        <p:nvPr/>
      </p:nvGrpSpPr>
      <p:grpSpPr>
        <a:xfrm>
          <a:off x="0" y="0"/>
          <a:ext cx="0" cy="0"/>
          <a:chOff x="0" y="0"/>
          <a:chExt cx="0" cy="0"/>
        </a:xfrm>
      </p:grpSpPr>
      <p:pic>
        <p:nvPicPr>
          <p:cNvPr id="50" name="Google Shape;50;p34"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4"/>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4"/>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4"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35"/>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5"/>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35"/>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3"/>
          </p:nvPr>
        </p:nvSpPr>
        <p:spPr>
          <a:xfrm>
            <a:off x="8219441" y="5750351"/>
            <a:ext cx="3508650"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5"/>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2"/>
        <p:cNvGrpSpPr/>
        <p:nvPr/>
      </p:nvGrpSpPr>
      <p:grpSpPr>
        <a:xfrm>
          <a:off x="0" y="0"/>
          <a:ext cx="0" cy="0"/>
          <a:chOff x="0" y="0"/>
          <a:chExt cx="0" cy="0"/>
        </a:xfrm>
      </p:grpSpPr>
      <p:pic>
        <p:nvPicPr>
          <p:cNvPr id="63" name="Google Shape;63;p3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3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3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pic>
        <p:nvPicPr>
          <p:cNvPr id="67" name="Google Shape;67;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8" name="Google Shape;68;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3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70" name="Google Shape;70;p3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2" name="Google Shape;72;p37"/>
          <p:cNvSpPr>
            <a:spLocks noGrp="1"/>
          </p:cNvSpPr>
          <p:nvPr>
            <p:ph type="pic" idx="3"/>
          </p:nvPr>
        </p:nvSpPr>
        <p:spPr>
          <a:xfrm>
            <a:off x="9899650" y="2865438"/>
            <a:ext cx="931863" cy="820737"/>
          </a:xfrm>
          <a:prstGeom prst="rect">
            <a:avLst/>
          </a:prstGeom>
          <a:noFill/>
          <a:ln>
            <a:noFill/>
          </a:ln>
        </p:spPr>
      </p:sp>
      <p:pic>
        <p:nvPicPr>
          <p:cNvPr id="73" name="Google Shape;73;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4" name="Google Shape;74;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5" name="Google Shape;75;p3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jp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descr="Graphical user interface, text&#10;&#10;Description automatically generated"/>
          <p:cNvPicPr preferRelativeResize="0"/>
          <p:nvPr/>
        </p:nvPicPr>
        <p:blipFill rotWithShape="1">
          <a:blip r:embed="rId22">
            <a:alphaModFix/>
          </a:blip>
          <a:srcRect/>
          <a:stretch/>
        </p:blipFill>
        <p:spPr>
          <a:xfrm>
            <a:off x="0" y="0"/>
            <a:ext cx="12192000" cy="6858000"/>
          </a:xfrm>
          <a:prstGeom prst="rect">
            <a:avLst/>
          </a:prstGeom>
          <a:noFill/>
          <a:ln>
            <a:noFill/>
          </a:ln>
        </p:spPr>
      </p:pic>
      <p:sp>
        <p:nvSpPr>
          <p:cNvPr id="11" name="Google Shape;11;p26"/>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Open Sans SemiBold"/>
              <a:buNone/>
              <a:defRPr sz="2000" b="1" i="0" u="none" strike="noStrike" cap="none">
                <a:solidFill>
                  <a:schemeClr val="dk1"/>
                </a:solidFill>
                <a:latin typeface="Open Sans SemiBold"/>
                <a:ea typeface="Open Sans SemiBold"/>
                <a:cs typeface="Open Sans SemiBold"/>
                <a:sym typeface="Open Sans SemiBold"/>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26" descr="Graphical user interface, text&#10;&#10;Description automatically generated"/>
          <p:cNvPicPr preferRelativeResize="0"/>
          <p:nvPr/>
        </p:nvPicPr>
        <p:blipFill rotWithShape="1">
          <a:blip r:embed="rId22">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pic>
        <p:nvPicPr>
          <p:cNvPr id="137" name="Google Shape;137;p31"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
        <p:nvSpPr>
          <p:cNvPr id="138" name="Google Shape;138;p31"/>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31"/>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Open Sans SemiBold"/>
              <a:buNone/>
              <a:defRPr sz="2000" b="1" i="0" u="none" strike="noStrike" cap="none">
                <a:solidFill>
                  <a:schemeClr val="dk1"/>
                </a:solidFill>
                <a:latin typeface="Open Sans SemiBold"/>
                <a:ea typeface="Open Sans SemiBold"/>
                <a:cs typeface="Open Sans SemiBold"/>
                <a:sym typeface="Open Sans SemiBold"/>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31"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ndex.php?curid=356040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File:Land_cover_map_of_Nepal_using_Landsat_30_m_(2010)_data.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ki/File:Fossil-fuel_subsidies,_OWID.sv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escap.org/sites/default/files/UN%20ESCAP%20Workshop%20Indonesia%20Mr.%20Budi%20Cahyono.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climateactiontracker.org/countries/indonesi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e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climateactiontracker.org/countries/eu/" TargetMode="External"/><Relationship Id="rId4" Type="http://schemas.openxmlformats.org/officeDocument/2006/relationships/hyperlink" Target="https://www.eea.europa.eu/data-and-maps/dashboards/emissions-trading-viewer-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Carbon_tax_world_map.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Factory_Silhouette.sv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reativecommons.org/share-your-work/public-domain/cc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
          <p:cNvSpPr txBox="1">
            <a:spLocks noGrp="1"/>
          </p:cNvSpPr>
          <p:nvPr>
            <p:ph type="ctrTitle"/>
          </p:nvPr>
        </p:nvSpPr>
        <p:spPr>
          <a:xfrm>
            <a:off x="651352" y="4320132"/>
            <a:ext cx="6219348" cy="19299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400"/>
              <a:buFont typeface="Open Sans ExtraBold"/>
              <a:buNone/>
            </a:pPr>
            <a:r>
              <a:rPr lang="en-US" dirty="0">
                <a:solidFill>
                  <a:schemeClr val="lt1"/>
                </a:solidFill>
              </a:rPr>
              <a:t>AULA 11</a:t>
            </a:r>
            <a:br>
              <a:rPr lang="en-US" dirty="0"/>
            </a:br>
            <a:r>
              <a:rPr lang="en-US" dirty="0"/>
              <a:t>POLÍTICAS CLIMÁTICAS NO CLEWs</a:t>
            </a:r>
          </a:p>
        </p:txBody>
      </p:sp>
      <p:sp>
        <p:nvSpPr>
          <p:cNvPr id="272" name="Google Shape;272;p1"/>
          <p:cNvSpPr txBox="1">
            <a:spLocks noGrp="1"/>
          </p:cNvSpPr>
          <p:nvPr>
            <p:ph type="subTitle" idx="1"/>
          </p:nvPr>
        </p:nvSpPr>
        <p:spPr>
          <a:xfrm>
            <a:off x="688931" y="3939240"/>
            <a:ext cx="2846121" cy="38095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Font typeface="Open Sans ExtraBold"/>
              <a:buNone/>
            </a:pPr>
            <a:r>
              <a:rPr lang="en-US" dirty="0" err="1"/>
              <a:t>Introdução</a:t>
            </a:r>
            <a:r>
              <a:rPr lang="en-US" dirty="0"/>
              <a:t> </a:t>
            </a:r>
            <a:r>
              <a:rPr lang="en-US" dirty="0" err="1"/>
              <a:t>ao</a:t>
            </a:r>
            <a:r>
              <a:rPr lang="en-US" dirty="0"/>
              <a:t> CLEWs</a:t>
            </a:r>
            <a:endParaRPr dirty="0"/>
          </a:p>
        </p:txBody>
      </p:sp>
      <p:sp>
        <p:nvSpPr>
          <p:cNvPr id="273" name="Google Shape;273;p1"/>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600"/>
              <a:buFont typeface="Open Sans SemiBold"/>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0"/>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Políticas climáticas indiretas</a:t>
            </a:r>
            <a:endParaRPr/>
          </a:p>
        </p:txBody>
      </p:sp>
      <p:sp>
        <p:nvSpPr>
          <p:cNvPr id="374" name="Google Shape;374;p10"/>
          <p:cNvSpPr txBox="1">
            <a:spLocks noGrp="1"/>
          </p:cNvSpPr>
          <p:nvPr>
            <p:ph type="body" idx="2"/>
          </p:nvPr>
        </p:nvSpPr>
        <p:spPr>
          <a:xfrm>
            <a:off x="663575" y="2910428"/>
            <a:ext cx="4873625" cy="3124928"/>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1"/>
              </a:buClr>
              <a:buSzPts val="2000"/>
              <a:buFont typeface="Arial"/>
              <a:buChar char="•"/>
            </a:pPr>
            <a:r>
              <a:rPr lang="en-US">
                <a:solidFill>
                  <a:schemeClr val="dk1"/>
                </a:solidFill>
              </a:rPr>
              <a:t>Regra que impõe uma intensidade máxima de carbono para um determinado combustível</a:t>
            </a:r>
            <a:endParaRPr/>
          </a:p>
          <a:p>
            <a:pPr marL="342900" lvl="0" indent="-342900" algn="l" rtl="0">
              <a:lnSpc>
                <a:spcPct val="90000"/>
              </a:lnSpc>
              <a:spcBef>
                <a:spcPts val="1000"/>
              </a:spcBef>
              <a:spcAft>
                <a:spcPts val="0"/>
              </a:spcAft>
              <a:buClr>
                <a:schemeClr val="dk1"/>
              </a:buClr>
              <a:buSzPts val="2000"/>
              <a:buFont typeface="Arial"/>
              <a:buChar char="•"/>
            </a:pPr>
            <a:r>
              <a:rPr lang="en-US">
                <a:solidFill>
                  <a:schemeClr val="dk1"/>
                </a:solidFill>
              </a:rPr>
              <a:t>Penalidade para a venda/importação de combustíveis que não atendam ao padrão</a:t>
            </a:r>
            <a:endParaRPr/>
          </a:p>
          <a:p>
            <a:pPr marL="342900" lvl="0" indent="-342900" algn="l" rtl="0">
              <a:lnSpc>
                <a:spcPct val="90000"/>
              </a:lnSpc>
              <a:spcBef>
                <a:spcPts val="1000"/>
              </a:spcBef>
              <a:spcAft>
                <a:spcPts val="0"/>
              </a:spcAft>
              <a:buClr>
                <a:schemeClr val="dk1"/>
              </a:buClr>
              <a:buSzPts val="2000"/>
              <a:buFont typeface="Arial"/>
              <a:buChar char="•"/>
            </a:pPr>
            <a:r>
              <a:rPr lang="en-US">
                <a:solidFill>
                  <a:schemeClr val="dk1"/>
                </a:solidFill>
              </a:rPr>
              <a:t>A Colúmbia Britânica e a Califórnia são exemplos comuns</a:t>
            </a:r>
            <a:endParaRPr/>
          </a:p>
          <a:p>
            <a:pPr marL="342900" lvl="0" indent="-342900" algn="l" rtl="0">
              <a:lnSpc>
                <a:spcPct val="90000"/>
              </a:lnSpc>
              <a:spcBef>
                <a:spcPts val="1000"/>
              </a:spcBef>
              <a:spcAft>
                <a:spcPts val="0"/>
              </a:spcAft>
              <a:buClr>
                <a:schemeClr val="dk1"/>
              </a:buClr>
              <a:buSzPts val="2000"/>
              <a:buFont typeface="Arial"/>
              <a:buChar char="•"/>
            </a:pPr>
            <a:r>
              <a:rPr lang="en-US">
                <a:solidFill>
                  <a:schemeClr val="dk1"/>
                </a:solidFill>
              </a:rPr>
              <a:t>Desafio em potencial: impactos indiretos na terra</a:t>
            </a:r>
            <a:endParaRPr/>
          </a:p>
        </p:txBody>
      </p:sp>
      <p:sp>
        <p:nvSpPr>
          <p:cNvPr id="375" name="Google Shape;375;p1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76" name="Google Shape;376;p10"/>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Padrões de combustível com baixo teor de carbono</a:t>
            </a:r>
            <a:endParaRPr/>
          </a:p>
        </p:txBody>
      </p:sp>
      <p:sp>
        <p:nvSpPr>
          <p:cNvPr id="377" name="Google Shape;377;p10"/>
          <p:cNvSpPr txBox="1">
            <a:spLocks noGrp="1"/>
          </p:cNvSpPr>
          <p:nvPr>
            <p:ph type="body" idx="7"/>
          </p:nvPr>
        </p:nvSpPr>
        <p:spPr>
          <a:xfrm>
            <a:off x="663575" y="6054170"/>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Fonte da imagem</a:t>
            </a:r>
            <a:r>
              <a:rPr lang="en-US"/>
              <a:t>: Mike Young, </a:t>
            </a:r>
            <a:r>
              <a:rPr lang="en-US" u="sng">
                <a:solidFill>
                  <a:schemeClr val="hlink"/>
                </a:solidFill>
                <a:hlinkClick r:id="rId3"/>
              </a:rPr>
              <a:t>foto</a:t>
            </a:r>
            <a:r>
              <a:rPr lang="en-US"/>
              <a:t>, domínio público</a:t>
            </a:r>
            <a:endParaRPr/>
          </a:p>
        </p:txBody>
      </p:sp>
      <p:pic>
        <p:nvPicPr>
          <p:cNvPr id="378" name="Google Shape;378;p10"/>
          <p:cNvPicPr preferRelativeResize="0"/>
          <p:nvPr/>
        </p:nvPicPr>
        <p:blipFill rotWithShape="1">
          <a:blip r:embed="rId4">
            <a:alphaModFix/>
          </a:blip>
          <a:srcRect/>
          <a:stretch/>
        </p:blipFill>
        <p:spPr>
          <a:xfrm>
            <a:off x="5929055" y="2355686"/>
            <a:ext cx="5348545" cy="3739803"/>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1"/>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Políticas climáticas indiretas</a:t>
            </a:r>
            <a:endParaRPr/>
          </a:p>
        </p:txBody>
      </p:sp>
      <p:sp>
        <p:nvSpPr>
          <p:cNvPr id="385" name="Google Shape;385;p11"/>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a:t>Esquemas que incentivam a substituição de combustível </a:t>
            </a:r>
            <a:endParaRPr/>
          </a:p>
          <a:p>
            <a:pPr marL="342900" lvl="0" indent="-342900" algn="l" rtl="0">
              <a:lnSpc>
                <a:spcPct val="90000"/>
              </a:lnSpc>
              <a:spcBef>
                <a:spcPts val="1200"/>
              </a:spcBef>
              <a:spcAft>
                <a:spcPts val="0"/>
              </a:spcAft>
              <a:buClr>
                <a:schemeClr val="dk1"/>
              </a:buClr>
              <a:buSzPts val="2000"/>
              <a:buFont typeface="Arial"/>
              <a:buChar char="•"/>
            </a:pPr>
            <a:r>
              <a:rPr lang="en-US"/>
              <a:t>Elas podem afetar tanto a qualidade do ar local quanto as emissões globais de carbono.</a:t>
            </a:r>
            <a:endParaRPr/>
          </a:p>
          <a:p>
            <a:pPr marL="342900" lvl="0" indent="-342900" algn="l" rtl="0">
              <a:lnSpc>
                <a:spcPct val="90000"/>
              </a:lnSpc>
              <a:spcBef>
                <a:spcPts val="1200"/>
              </a:spcBef>
              <a:spcAft>
                <a:spcPts val="0"/>
              </a:spcAft>
              <a:buClr>
                <a:schemeClr val="dk1"/>
              </a:buClr>
              <a:buSzPts val="2000"/>
              <a:buFont typeface="Arial"/>
              <a:buChar char="•"/>
            </a:pPr>
            <a:r>
              <a:rPr lang="en-US"/>
              <a:t>Eles podem consistir em subsídios ou impostos sobre determinados combustíveis</a:t>
            </a:r>
            <a:endParaRPr/>
          </a:p>
        </p:txBody>
      </p:sp>
      <p:sp>
        <p:nvSpPr>
          <p:cNvPr id="386" name="Google Shape;386;p1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87" name="Google Shape;387;p11"/>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Esquemas de substituição de combustível</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2"/>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Políticas climáticas indiretas</a:t>
            </a:r>
            <a:endParaRPr/>
          </a:p>
        </p:txBody>
      </p:sp>
      <p:sp>
        <p:nvSpPr>
          <p:cNvPr id="394" name="Google Shape;394;p12"/>
          <p:cNvSpPr txBox="1">
            <a:spLocks noGrp="1"/>
          </p:cNvSpPr>
          <p:nvPr>
            <p:ph type="body" idx="1"/>
          </p:nvPr>
        </p:nvSpPr>
        <p:spPr>
          <a:xfrm>
            <a:off x="663880" y="2582945"/>
            <a:ext cx="4270070"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US"/>
              <a:t>Como o uso da terra tem um grande impacto no ciclo do carbono, as políticas governamentais relacionadas ao uso da terra afetam as emissões de carbono</a:t>
            </a:r>
            <a:endParaRPr/>
          </a:p>
        </p:txBody>
      </p:sp>
      <p:sp>
        <p:nvSpPr>
          <p:cNvPr id="395" name="Google Shape;395;p1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396" name="Google Shape;396;p12"/>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Políticas de uso da terra</a:t>
            </a:r>
            <a:endParaRPr/>
          </a:p>
        </p:txBody>
      </p:sp>
      <p:pic>
        <p:nvPicPr>
          <p:cNvPr id="397" name="Google Shape;397;p12"/>
          <p:cNvPicPr preferRelativeResize="0"/>
          <p:nvPr/>
        </p:nvPicPr>
        <p:blipFill rotWithShape="1">
          <a:blip r:embed="rId3">
            <a:alphaModFix/>
          </a:blip>
          <a:srcRect/>
          <a:stretch/>
        </p:blipFill>
        <p:spPr>
          <a:xfrm>
            <a:off x="5303725" y="2648712"/>
            <a:ext cx="5916675" cy="2958338"/>
          </a:xfrm>
          <a:prstGeom prst="rect">
            <a:avLst/>
          </a:prstGeom>
          <a:noFill/>
          <a:ln>
            <a:noFill/>
          </a:ln>
        </p:spPr>
      </p:pic>
      <p:sp>
        <p:nvSpPr>
          <p:cNvPr id="398" name="Google Shape;398;p12"/>
          <p:cNvSpPr txBox="1">
            <a:spLocks noGrp="1"/>
          </p:cNvSpPr>
          <p:nvPr>
            <p:ph type="body" idx="4"/>
          </p:nvPr>
        </p:nvSpPr>
        <p:spPr>
          <a:xfrm>
            <a:off x="663575" y="6044762"/>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Fonte da imagem</a:t>
            </a:r>
            <a:r>
              <a:rPr lang="en-US"/>
              <a:t>: Uddinkabir, </a:t>
            </a:r>
            <a:r>
              <a:rPr lang="en-US" u="sng">
                <a:solidFill>
                  <a:schemeClr val="hlink"/>
                </a:solidFill>
                <a:hlinkClick r:id="rId4"/>
              </a:rPr>
              <a:t>imagem</a:t>
            </a:r>
            <a:r>
              <a:rPr lang="en-US"/>
              <a:t>, licenciada sob </a:t>
            </a:r>
            <a:r>
              <a:rPr lang="en-US" u="sng">
                <a:solidFill>
                  <a:schemeClr val="hlink"/>
                </a:solidFill>
                <a:hlinkClick r:id="rId5"/>
              </a:rPr>
              <a:t>CC BY-SA 4.0</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3"/>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Exemplos - Indonésia</a:t>
            </a:r>
            <a:endParaRPr/>
          </a:p>
        </p:txBody>
      </p:sp>
      <p:sp>
        <p:nvSpPr>
          <p:cNvPr id="405" name="Google Shape;405;p1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406" name="Google Shape;406;p13"/>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Uma visão geral</a:t>
            </a:r>
            <a:endParaRPr/>
          </a:p>
        </p:txBody>
      </p:sp>
      <p:graphicFrame>
        <p:nvGraphicFramePr>
          <p:cNvPr id="407" name="Google Shape;407;p13"/>
          <p:cNvGraphicFramePr/>
          <p:nvPr>
            <p:extLst>
              <p:ext uri="{D42A27DB-BD31-4B8C-83A1-F6EECF244321}">
                <p14:modId xmlns:p14="http://schemas.microsoft.com/office/powerpoint/2010/main" val="2026046647"/>
              </p:ext>
            </p:extLst>
          </p:nvPr>
        </p:nvGraphicFramePr>
        <p:xfrm>
          <a:off x="1799399" y="2506206"/>
          <a:ext cx="8217775" cy="3576370"/>
        </p:xfrm>
        <a:graphic>
          <a:graphicData uri="http://schemas.openxmlformats.org/drawingml/2006/table">
            <a:tbl>
              <a:tblPr firstRow="1" bandRow="1">
                <a:noFill/>
                <a:tableStyleId>{2982A3B1-7C7A-427E-9E7F-BD750BB07CC6}</a:tableStyleId>
              </a:tblPr>
              <a:tblGrid>
                <a:gridCol w="1528200">
                  <a:extLst>
                    <a:ext uri="{9D8B030D-6E8A-4147-A177-3AD203B41FA5}">
                      <a16:colId xmlns:a16="http://schemas.microsoft.com/office/drawing/2014/main" val="20000"/>
                    </a:ext>
                  </a:extLst>
                </a:gridCol>
                <a:gridCol w="2303200">
                  <a:extLst>
                    <a:ext uri="{9D8B030D-6E8A-4147-A177-3AD203B41FA5}">
                      <a16:colId xmlns:a16="http://schemas.microsoft.com/office/drawing/2014/main" val="20001"/>
                    </a:ext>
                  </a:extLst>
                </a:gridCol>
                <a:gridCol w="2351325">
                  <a:extLst>
                    <a:ext uri="{9D8B030D-6E8A-4147-A177-3AD203B41FA5}">
                      <a16:colId xmlns:a16="http://schemas.microsoft.com/office/drawing/2014/main" val="20002"/>
                    </a:ext>
                  </a:extLst>
                </a:gridCol>
                <a:gridCol w="20350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200">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SDG7</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NDC</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RUEN</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Documento de política</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Regulamento do Presidente N. 59 do ano de 2017 sobre a implementação dos SDGs</a:t>
                      </a:r>
                      <a:endParaRPr sz="1200">
                        <a:latin typeface="Open Sans"/>
                        <a:ea typeface="Open Sans"/>
                        <a:cs typeface="Open Sans"/>
                        <a:sym typeface="Open Sans"/>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Lei N. 16 do ano de 2016 sobre a ratificação do Acordo de Paris da UNFCCC</a:t>
                      </a:r>
                      <a:endParaRPr sz="1200">
                        <a:latin typeface="Open Sans"/>
                        <a:ea typeface="Open Sans"/>
                        <a:cs typeface="Open Sans"/>
                        <a:sym typeface="Open Sans"/>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Regulamento do Presidente N. 22 do ano de 2017 sobre Planejamento Energético Nacional (RUEN)</a:t>
                      </a:r>
                      <a:endParaRPr sz="1200">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Tema principal</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Objetivos de Desenvolvimento Sustentável (SDGs)</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Contribuição Nacionalmente Determinada (NDC)</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Plano Geral de Energia Nacional (RUEN)</a:t>
                      </a:r>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Conteúdo</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Um guia para alcançar o acesso universal à energia, aumentar a eficiência energética e expandir o uso de energia renovável</a:t>
                      </a:r>
                      <a:endParaRPr sz="1200">
                        <a:latin typeface="Open Sans"/>
                        <a:ea typeface="Open Sans"/>
                        <a:cs typeface="Open Sans"/>
                        <a:sym typeface="Open Sans"/>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Um guia para atingir as metas da NDC de reduções de emissões nacionais por setor</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Um guia para fornecer a direção do gerenciamento nacional de energia para alcançar a independência e a segurança energética</a:t>
                      </a:r>
                      <a:endParaRPr sz="1200">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Prazo</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Até 2019</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Até 2030</a:t>
                      </a:r>
                      <a:endParaRPr/>
                    </a:p>
                  </a:txBody>
                  <a:tcPr marL="91450" marR="91450" marT="45725" marB="45725" anchor="ctr"/>
                </a:tc>
                <a:tc>
                  <a:txBody>
                    <a:bodyPr/>
                    <a:lstStyle/>
                    <a:p>
                      <a:pPr marL="0" marR="0" lvl="0" indent="0" algn="ctr" rtl="0">
                        <a:spcBef>
                          <a:spcPts val="0"/>
                        </a:spcBef>
                        <a:spcAft>
                          <a:spcPts val="0"/>
                        </a:spcAft>
                        <a:buNone/>
                      </a:pPr>
                      <a:r>
                        <a:rPr lang="en-US" sz="1200" dirty="0" err="1">
                          <a:latin typeface="Open Sans"/>
                          <a:ea typeface="Open Sans"/>
                          <a:cs typeface="Open Sans"/>
                          <a:sym typeface="Open Sans"/>
                        </a:rPr>
                        <a:t>Até</a:t>
                      </a:r>
                      <a:r>
                        <a:rPr lang="en-US" sz="1200" dirty="0">
                          <a:latin typeface="Open Sans"/>
                          <a:ea typeface="Open Sans"/>
                          <a:cs typeface="Open Sans"/>
                          <a:sym typeface="Open Sans"/>
                        </a:rPr>
                        <a:t> 2050</a:t>
                      </a:r>
                      <a:endParaRPr dirty="0"/>
                    </a:p>
                  </a:txBody>
                  <a:tcPr marL="91450" marR="91450" marT="45725" marB="45725" anchor="ctr"/>
                </a:tc>
                <a:extLst>
                  <a:ext uri="{0D108BD9-81ED-4DB2-BD59-A6C34878D82A}">
                    <a16:rowId xmlns:a16="http://schemas.microsoft.com/office/drawing/2014/main" val="10004"/>
                  </a:ext>
                </a:extLst>
              </a:tr>
            </a:tbl>
          </a:graphicData>
        </a:graphic>
      </p:graphicFrame>
      <p:sp>
        <p:nvSpPr>
          <p:cNvPr id="408" name="Google Shape;408;p13"/>
          <p:cNvSpPr txBox="1">
            <a:spLocks noGrp="1"/>
          </p:cNvSpPr>
          <p:nvPr>
            <p:ph type="body" idx="3"/>
          </p:nvPr>
        </p:nvSpPr>
        <p:spPr>
          <a:xfrm>
            <a:off x="2057400" y="5788058"/>
            <a:ext cx="9661330" cy="60331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ct val="100000"/>
              <a:buFont typeface="Open Sans"/>
              <a:buNone/>
            </a:pPr>
            <a:r>
              <a:rPr lang="en-US" dirty="0" err="1">
                <a:latin typeface="Open Sans"/>
                <a:ea typeface="Open Sans"/>
                <a:cs typeface="Open Sans"/>
                <a:sym typeface="Open Sans"/>
              </a:rPr>
              <a:t>Ministério</a:t>
            </a:r>
            <a:r>
              <a:rPr lang="en-US" dirty="0">
                <a:latin typeface="Open Sans"/>
                <a:ea typeface="Open Sans"/>
                <a:cs typeface="Open Sans"/>
                <a:sym typeface="Open Sans"/>
              </a:rPr>
              <a:t> de Energia e </a:t>
            </a:r>
            <a:r>
              <a:rPr lang="en-US" dirty="0" err="1">
                <a:latin typeface="Open Sans"/>
                <a:ea typeface="Open Sans"/>
                <a:cs typeface="Open Sans"/>
                <a:sym typeface="Open Sans"/>
              </a:rPr>
              <a:t>Recursos</a:t>
            </a:r>
            <a:r>
              <a:rPr lang="en-US" dirty="0">
                <a:latin typeface="Open Sans"/>
                <a:ea typeface="Open Sans"/>
                <a:cs typeface="Open Sans"/>
                <a:sym typeface="Open Sans"/>
              </a:rPr>
              <a:t> </a:t>
            </a:r>
            <a:r>
              <a:rPr lang="en-US" dirty="0" err="1">
                <a:latin typeface="Open Sans"/>
                <a:ea typeface="Open Sans"/>
                <a:cs typeface="Open Sans"/>
                <a:sym typeface="Open Sans"/>
              </a:rPr>
              <a:t>Minerais</a:t>
            </a:r>
            <a:r>
              <a:rPr lang="en-US" dirty="0">
                <a:latin typeface="Open Sans"/>
                <a:ea typeface="Open Sans"/>
                <a:cs typeface="Open Sans"/>
                <a:sym typeface="Open Sans"/>
              </a:rPr>
              <a:t>, </a:t>
            </a:r>
            <a:r>
              <a:rPr lang="en-US" dirty="0" err="1">
                <a:latin typeface="Open Sans"/>
                <a:ea typeface="Open Sans"/>
                <a:cs typeface="Open Sans"/>
                <a:sym typeface="Open Sans"/>
              </a:rPr>
              <a:t>Indonésia</a:t>
            </a:r>
            <a:r>
              <a:rPr lang="en-US" dirty="0">
                <a:latin typeface="Open Sans"/>
                <a:ea typeface="Open Sans"/>
                <a:cs typeface="Open Sans"/>
                <a:sym typeface="Open Sans"/>
              </a:rPr>
              <a:t>, DEN, UNESCAP, Política Nacional de Energia </a:t>
            </a:r>
            <a:r>
              <a:rPr lang="en-US" dirty="0" err="1">
                <a:latin typeface="Open Sans"/>
                <a:ea typeface="Open Sans"/>
                <a:cs typeface="Open Sans"/>
                <a:sym typeface="Open Sans"/>
              </a:rPr>
              <a:t>na</a:t>
            </a:r>
            <a:r>
              <a:rPr lang="en-US" dirty="0">
                <a:latin typeface="Open Sans"/>
                <a:ea typeface="Open Sans"/>
                <a:cs typeface="Open Sans"/>
                <a:sym typeface="Open Sans"/>
              </a:rPr>
              <a:t> </a:t>
            </a:r>
            <a:r>
              <a:rPr lang="en-US" dirty="0" err="1">
                <a:latin typeface="Open Sans"/>
                <a:ea typeface="Open Sans"/>
                <a:cs typeface="Open Sans"/>
                <a:sym typeface="Open Sans"/>
              </a:rPr>
              <a:t>Indonésia</a:t>
            </a:r>
            <a:r>
              <a:rPr lang="en-US" dirty="0">
                <a:latin typeface="Open Sans"/>
                <a:ea typeface="Open Sans"/>
                <a:cs typeface="Open Sans"/>
                <a:sym typeface="Open Sans"/>
              </a:rPr>
              <a:t>, 2019 </a:t>
            </a:r>
            <a:endParaRPr dirty="0">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Exemplos - Indonésia</a:t>
            </a:r>
            <a:endParaRPr/>
          </a:p>
        </p:txBody>
      </p:sp>
      <p:sp>
        <p:nvSpPr>
          <p:cNvPr id="415" name="Google Shape;415;p14"/>
          <p:cNvSpPr txBox="1">
            <a:spLocks noGrp="1"/>
          </p:cNvSpPr>
          <p:nvPr>
            <p:ph type="body" idx="2"/>
          </p:nvPr>
        </p:nvSpPr>
        <p:spPr>
          <a:xfrm>
            <a:off x="663575" y="2910428"/>
            <a:ext cx="4581525" cy="312492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C8102E"/>
              </a:buClr>
              <a:buSzPts val="2000"/>
              <a:buFont typeface="Open Sans"/>
              <a:buNone/>
            </a:pPr>
            <a:r>
              <a:rPr lang="en-US" dirty="0" err="1">
                <a:solidFill>
                  <a:srgbClr val="C8102E"/>
                </a:solidFill>
                <a:latin typeface="Open Sans"/>
                <a:ea typeface="Open Sans"/>
                <a:cs typeface="Open Sans"/>
                <a:sym typeface="Open Sans"/>
              </a:rPr>
              <a:t>Limite</a:t>
            </a:r>
            <a:r>
              <a:rPr lang="en-US" dirty="0">
                <a:solidFill>
                  <a:srgbClr val="C8102E"/>
                </a:solidFill>
                <a:latin typeface="Open Sans"/>
                <a:ea typeface="Open Sans"/>
                <a:cs typeface="Open Sans"/>
                <a:sym typeface="Open Sans"/>
              </a:rPr>
              <a:t> de </a:t>
            </a:r>
            <a:r>
              <a:rPr lang="en-US" dirty="0" err="1">
                <a:solidFill>
                  <a:srgbClr val="C8102E"/>
                </a:solidFill>
                <a:latin typeface="Open Sans"/>
                <a:ea typeface="Open Sans"/>
                <a:cs typeface="Open Sans"/>
                <a:sym typeface="Open Sans"/>
              </a:rPr>
              <a:t>emissão</a:t>
            </a:r>
            <a:r>
              <a:rPr lang="en-US" dirty="0">
                <a:solidFill>
                  <a:srgbClr val="C8102E"/>
                </a:solidFill>
                <a:latin typeface="Open Sans"/>
                <a:ea typeface="Open Sans"/>
                <a:cs typeface="Open Sans"/>
                <a:sym typeface="Open Sans"/>
              </a:rPr>
              <a:t> de GEE de </a:t>
            </a:r>
            <a:r>
              <a:rPr lang="en-US" dirty="0" err="1">
                <a:solidFill>
                  <a:srgbClr val="C8102E"/>
                </a:solidFill>
                <a:latin typeface="Open Sans"/>
                <a:ea typeface="Open Sans"/>
                <a:cs typeface="Open Sans"/>
                <a:sym typeface="Open Sans"/>
              </a:rPr>
              <a:t>médio</a:t>
            </a:r>
            <a:r>
              <a:rPr lang="en-US" dirty="0">
                <a:solidFill>
                  <a:srgbClr val="C8102E"/>
                </a:solidFill>
                <a:latin typeface="Open Sans"/>
                <a:ea typeface="Open Sans"/>
                <a:cs typeface="Open Sans"/>
                <a:sym typeface="Open Sans"/>
              </a:rPr>
              <a:t> </a:t>
            </a:r>
            <a:r>
              <a:rPr lang="en-US" dirty="0" err="1">
                <a:solidFill>
                  <a:srgbClr val="C8102E"/>
                </a:solidFill>
                <a:latin typeface="Open Sans"/>
                <a:ea typeface="Open Sans"/>
                <a:cs typeface="Open Sans"/>
                <a:sym typeface="Open Sans"/>
              </a:rPr>
              <a:t>prazo</a:t>
            </a:r>
            <a:endParaRPr dirty="0"/>
          </a:p>
          <a:p>
            <a:pPr marL="0" lvl="0" indent="0" algn="l" rtl="0">
              <a:lnSpc>
                <a:spcPct val="90000"/>
              </a:lnSpc>
              <a:spcBef>
                <a:spcPts val="1000"/>
              </a:spcBef>
              <a:spcAft>
                <a:spcPts val="0"/>
              </a:spcAft>
              <a:buClr>
                <a:srgbClr val="C00000"/>
              </a:buClr>
              <a:buSzPts val="2000"/>
              <a:buFont typeface="Open Sans SemiBold"/>
              <a:buNone/>
            </a:pPr>
            <a:endParaRPr dirty="0">
              <a:solidFill>
                <a:schemeClr val="dk1"/>
              </a:solidFill>
              <a:latin typeface="Open Sans"/>
              <a:ea typeface="Open Sans"/>
              <a:cs typeface="Open Sans"/>
              <a:sym typeface="Open Sans"/>
            </a:endParaRPr>
          </a:p>
          <a:p>
            <a:pPr marL="0" lvl="0" indent="0" algn="l" rtl="0">
              <a:lnSpc>
                <a:spcPct val="90000"/>
              </a:lnSpc>
              <a:spcBef>
                <a:spcPts val="1000"/>
              </a:spcBef>
              <a:spcAft>
                <a:spcPts val="0"/>
              </a:spcAft>
              <a:buClr>
                <a:srgbClr val="C8102E"/>
              </a:buClr>
              <a:buSzPts val="2000"/>
              <a:buFont typeface="Open Sans"/>
              <a:buNone/>
            </a:pPr>
            <a:r>
              <a:rPr lang="en-US" dirty="0" err="1">
                <a:solidFill>
                  <a:srgbClr val="C8102E"/>
                </a:solidFill>
                <a:latin typeface="Open Sans"/>
                <a:ea typeface="Open Sans"/>
                <a:cs typeface="Open Sans"/>
                <a:sym typeface="Open Sans"/>
              </a:rPr>
              <a:t>Documentos</a:t>
            </a:r>
            <a:r>
              <a:rPr lang="en-US" dirty="0">
                <a:solidFill>
                  <a:srgbClr val="C8102E"/>
                </a:solidFill>
                <a:latin typeface="Open Sans"/>
                <a:ea typeface="Open Sans"/>
                <a:cs typeface="Open Sans"/>
                <a:sym typeface="Open Sans"/>
              </a:rPr>
              <a:t> </a:t>
            </a:r>
            <a:r>
              <a:rPr lang="en-US" dirty="0" err="1">
                <a:solidFill>
                  <a:srgbClr val="C8102E"/>
                </a:solidFill>
                <a:latin typeface="Open Sans"/>
                <a:ea typeface="Open Sans"/>
                <a:cs typeface="Open Sans"/>
                <a:sym typeface="Open Sans"/>
              </a:rPr>
              <a:t>relevantes</a:t>
            </a:r>
            <a:r>
              <a:rPr lang="en-US" dirty="0">
                <a:solidFill>
                  <a:srgbClr val="C8102E"/>
                </a:solidFill>
                <a:latin typeface="Open Sans"/>
                <a:ea typeface="Open Sans"/>
                <a:cs typeface="Open Sans"/>
                <a:sym typeface="Open Sans"/>
              </a:rPr>
              <a:t>:</a:t>
            </a:r>
            <a:endParaRPr dirty="0"/>
          </a:p>
          <a:p>
            <a:pPr marL="342900" lvl="0" indent="-342900" algn="l" rtl="0">
              <a:lnSpc>
                <a:spcPct val="90000"/>
              </a:lnSpc>
              <a:spcBef>
                <a:spcPts val="1000"/>
              </a:spcBef>
              <a:spcAft>
                <a:spcPts val="0"/>
              </a:spcAft>
              <a:buClr>
                <a:schemeClr val="dk1"/>
              </a:buClr>
              <a:buSzPts val="2000"/>
              <a:buFont typeface="Arial"/>
              <a:buChar char="•"/>
            </a:pPr>
            <a:r>
              <a:rPr lang="en-US" b="0" dirty="0" err="1">
                <a:solidFill>
                  <a:schemeClr val="dk1"/>
                </a:solidFill>
                <a:latin typeface="Open Sans"/>
                <a:ea typeface="Open Sans"/>
                <a:cs typeface="Open Sans"/>
                <a:sym typeface="Open Sans"/>
              </a:rPr>
              <a:t>Contribuição</a:t>
            </a:r>
            <a:r>
              <a:rPr lang="en-US" b="0" dirty="0">
                <a:solidFill>
                  <a:schemeClr val="dk1"/>
                </a:solidFill>
                <a:latin typeface="Open Sans"/>
                <a:ea typeface="Open Sans"/>
                <a:cs typeface="Open Sans"/>
                <a:sym typeface="Open Sans"/>
              </a:rPr>
              <a:t> </a:t>
            </a:r>
            <a:r>
              <a:rPr lang="en-US" b="0" dirty="0" err="1">
                <a:solidFill>
                  <a:schemeClr val="dk1"/>
                </a:solidFill>
                <a:latin typeface="Open Sans"/>
                <a:ea typeface="Open Sans"/>
                <a:cs typeface="Open Sans"/>
                <a:sym typeface="Open Sans"/>
              </a:rPr>
              <a:t>Nacionalmente</a:t>
            </a:r>
            <a:r>
              <a:rPr lang="en-US" b="0" dirty="0">
                <a:solidFill>
                  <a:schemeClr val="dk1"/>
                </a:solidFill>
                <a:latin typeface="Open Sans"/>
                <a:ea typeface="Open Sans"/>
                <a:cs typeface="Open Sans"/>
                <a:sym typeface="Open Sans"/>
              </a:rPr>
              <a:t> </a:t>
            </a:r>
            <a:r>
              <a:rPr lang="en-US" b="0" dirty="0" err="1">
                <a:solidFill>
                  <a:schemeClr val="dk1"/>
                </a:solidFill>
                <a:latin typeface="Open Sans"/>
                <a:ea typeface="Open Sans"/>
                <a:cs typeface="Open Sans"/>
                <a:sym typeface="Open Sans"/>
              </a:rPr>
              <a:t>Determinada</a:t>
            </a:r>
            <a:r>
              <a:rPr lang="en-US" b="0" dirty="0">
                <a:solidFill>
                  <a:schemeClr val="dk1"/>
                </a:solidFill>
                <a:latin typeface="Open Sans"/>
                <a:ea typeface="Open Sans"/>
                <a:cs typeface="Open Sans"/>
                <a:sym typeface="Open Sans"/>
              </a:rPr>
              <a:t> </a:t>
            </a:r>
            <a:r>
              <a:rPr lang="en-US" b="0" dirty="0" err="1">
                <a:solidFill>
                  <a:schemeClr val="dk1"/>
                </a:solidFill>
                <a:latin typeface="Open Sans"/>
                <a:ea typeface="Open Sans"/>
                <a:cs typeface="Open Sans"/>
                <a:sym typeface="Open Sans"/>
              </a:rPr>
              <a:t>Pretendida</a:t>
            </a:r>
            <a:r>
              <a:rPr lang="en-US" b="0" dirty="0">
                <a:solidFill>
                  <a:schemeClr val="dk1"/>
                </a:solidFill>
                <a:latin typeface="Open Sans"/>
                <a:ea typeface="Open Sans"/>
                <a:cs typeface="Open Sans"/>
                <a:sym typeface="Open Sans"/>
              </a:rPr>
              <a:t>, 2015;</a:t>
            </a:r>
            <a:endParaRPr dirty="0"/>
          </a:p>
          <a:p>
            <a:pPr marL="342900" lvl="0" indent="-342900" algn="l" rtl="0">
              <a:lnSpc>
                <a:spcPct val="90000"/>
              </a:lnSpc>
              <a:spcBef>
                <a:spcPts val="1000"/>
              </a:spcBef>
              <a:spcAft>
                <a:spcPts val="0"/>
              </a:spcAft>
              <a:buClr>
                <a:schemeClr val="dk1"/>
              </a:buClr>
              <a:buSzPts val="2000"/>
              <a:buFont typeface="Arial"/>
              <a:buChar char="•"/>
            </a:pPr>
            <a:r>
              <a:rPr lang="en-US" b="0" dirty="0">
                <a:solidFill>
                  <a:schemeClr val="dk1"/>
                </a:solidFill>
                <a:latin typeface="Open Sans"/>
                <a:ea typeface="Open Sans"/>
                <a:cs typeface="Open Sans"/>
                <a:sym typeface="Open Sans"/>
              </a:rPr>
              <a:t>Política </a:t>
            </a:r>
            <a:r>
              <a:rPr lang="en-US" b="0" dirty="0" err="1">
                <a:solidFill>
                  <a:schemeClr val="dk1"/>
                </a:solidFill>
                <a:latin typeface="Open Sans"/>
                <a:ea typeface="Open Sans"/>
                <a:cs typeface="Open Sans"/>
                <a:sym typeface="Open Sans"/>
              </a:rPr>
              <a:t>energética</a:t>
            </a:r>
            <a:r>
              <a:rPr lang="en-US" b="0" dirty="0">
                <a:solidFill>
                  <a:schemeClr val="dk1"/>
                </a:solidFill>
                <a:latin typeface="Open Sans"/>
                <a:ea typeface="Open Sans"/>
                <a:cs typeface="Open Sans"/>
                <a:sym typeface="Open Sans"/>
              </a:rPr>
              <a:t> </a:t>
            </a:r>
            <a:r>
              <a:rPr lang="en-US" b="0" dirty="0" err="1">
                <a:solidFill>
                  <a:schemeClr val="dk1"/>
                </a:solidFill>
                <a:latin typeface="Open Sans"/>
                <a:ea typeface="Open Sans"/>
                <a:cs typeface="Open Sans"/>
                <a:sym typeface="Open Sans"/>
              </a:rPr>
              <a:t>nacional</a:t>
            </a:r>
            <a:r>
              <a:rPr lang="en-US" b="0" dirty="0">
                <a:solidFill>
                  <a:schemeClr val="dk1"/>
                </a:solidFill>
                <a:latin typeface="Open Sans"/>
                <a:ea typeface="Open Sans"/>
                <a:cs typeface="Open Sans"/>
                <a:sym typeface="Open Sans"/>
              </a:rPr>
              <a:t>;</a:t>
            </a:r>
            <a:endParaRPr dirty="0"/>
          </a:p>
          <a:p>
            <a:pPr marL="342900" lvl="0" indent="-342900" algn="l" rtl="0">
              <a:lnSpc>
                <a:spcPct val="90000"/>
              </a:lnSpc>
              <a:spcBef>
                <a:spcPts val="1000"/>
              </a:spcBef>
              <a:spcAft>
                <a:spcPts val="0"/>
              </a:spcAft>
              <a:buClr>
                <a:schemeClr val="dk1"/>
              </a:buClr>
              <a:buSzPts val="2000"/>
              <a:buFont typeface="Arial"/>
              <a:buChar char="•"/>
            </a:pPr>
            <a:r>
              <a:rPr lang="en-US" b="0" dirty="0" err="1">
                <a:solidFill>
                  <a:schemeClr val="dk1"/>
                </a:solidFill>
                <a:latin typeface="Open Sans"/>
                <a:ea typeface="Open Sans"/>
                <a:cs typeface="Open Sans"/>
                <a:sym typeface="Open Sans"/>
              </a:rPr>
              <a:t>Regulamento</a:t>
            </a:r>
            <a:r>
              <a:rPr lang="en-US" b="0" dirty="0">
                <a:solidFill>
                  <a:schemeClr val="dk1"/>
                </a:solidFill>
                <a:latin typeface="Open Sans"/>
                <a:ea typeface="Open Sans"/>
                <a:cs typeface="Open Sans"/>
                <a:sym typeface="Open Sans"/>
              </a:rPr>
              <a:t> </a:t>
            </a:r>
            <a:r>
              <a:rPr lang="en-US" b="0" dirty="0" err="1">
                <a:solidFill>
                  <a:schemeClr val="dk1"/>
                </a:solidFill>
                <a:latin typeface="Open Sans"/>
                <a:ea typeface="Open Sans"/>
                <a:cs typeface="Open Sans"/>
                <a:sym typeface="Open Sans"/>
              </a:rPr>
              <a:t>Presidencial</a:t>
            </a:r>
            <a:r>
              <a:rPr lang="en-US" b="0" dirty="0">
                <a:solidFill>
                  <a:schemeClr val="dk1"/>
                </a:solidFill>
                <a:latin typeface="Open Sans"/>
                <a:ea typeface="Open Sans"/>
                <a:cs typeface="Open Sans"/>
                <a:sym typeface="Open Sans"/>
              </a:rPr>
              <a:t> nº 61/2011.</a:t>
            </a:r>
            <a:endParaRPr dirty="0"/>
          </a:p>
          <a:p>
            <a:pPr marL="0" lvl="0" indent="0" algn="l" rtl="0">
              <a:lnSpc>
                <a:spcPct val="90000"/>
              </a:lnSpc>
              <a:spcBef>
                <a:spcPts val="1000"/>
              </a:spcBef>
              <a:spcAft>
                <a:spcPts val="0"/>
              </a:spcAft>
              <a:buClr>
                <a:srgbClr val="C00000"/>
              </a:buClr>
              <a:buSzPts val="2000"/>
              <a:buFont typeface="Open Sans SemiBold"/>
              <a:buNone/>
            </a:pPr>
            <a:endParaRPr dirty="0">
              <a:solidFill>
                <a:schemeClr val="dk1"/>
              </a:solidFill>
            </a:endParaRPr>
          </a:p>
        </p:txBody>
      </p:sp>
      <p:sp>
        <p:nvSpPr>
          <p:cNvPr id="416" name="Google Shape;416;p1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417" name="Google Shape;417;p1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Políticas climáticas diretas</a:t>
            </a:r>
            <a:endParaRPr/>
          </a:p>
        </p:txBody>
      </p:sp>
      <p:graphicFrame>
        <p:nvGraphicFramePr>
          <p:cNvPr id="418" name="Google Shape;418;p14"/>
          <p:cNvGraphicFramePr/>
          <p:nvPr/>
        </p:nvGraphicFramePr>
        <p:xfrm>
          <a:off x="5694852" y="2715624"/>
          <a:ext cx="5805000" cy="2911900"/>
        </p:xfrm>
        <a:graphic>
          <a:graphicData uri="http://schemas.openxmlformats.org/drawingml/2006/table">
            <a:tbl>
              <a:tblPr firstRow="1" bandRow="1">
                <a:noFill/>
                <a:tableStyleId>{2982A3B1-7C7A-427E-9E7F-BD750BB07CC6}</a:tableStyleId>
              </a:tblPr>
              <a:tblGrid>
                <a:gridCol w="2153750">
                  <a:extLst>
                    <a:ext uri="{9D8B030D-6E8A-4147-A177-3AD203B41FA5}">
                      <a16:colId xmlns:a16="http://schemas.microsoft.com/office/drawing/2014/main" val="20000"/>
                    </a:ext>
                  </a:extLst>
                </a:gridCol>
                <a:gridCol w="1788375">
                  <a:extLst>
                    <a:ext uri="{9D8B030D-6E8A-4147-A177-3AD203B41FA5}">
                      <a16:colId xmlns:a16="http://schemas.microsoft.com/office/drawing/2014/main" val="20001"/>
                    </a:ext>
                  </a:extLst>
                </a:gridCol>
                <a:gridCol w="1862875">
                  <a:extLst>
                    <a:ext uri="{9D8B030D-6E8A-4147-A177-3AD203B41FA5}">
                      <a16:colId xmlns:a16="http://schemas.microsoft.com/office/drawing/2014/main" val="20002"/>
                    </a:ext>
                  </a:extLst>
                </a:gridCol>
              </a:tblGrid>
              <a:tr h="341475">
                <a:tc>
                  <a:txBody>
                    <a:bodyPr/>
                    <a:lstStyle/>
                    <a:p>
                      <a:pPr marL="0" marR="0" lvl="0" indent="0" algn="l" rtl="0">
                        <a:spcBef>
                          <a:spcPts val="0"/>
                        </a:spcBef>
                        <a:spcAft>
                          <a:spcPts val="0"/>
                        </a:spcAft>
                        <a:buNone/>
                      </a:pPr>
                      <a:endParaRPr sz="1400"/>
                    </a:p>
                  </a:txBody>
                  <a:tcPr marL="91450" marR="91450" marT="45725" marB="45725"/>
                </a:tc>
                <a:tc gridSpan="2">
                  <a:txBody>
                    <a:bodyPr/>
                    <a:lstStyle/>
                    <a:p>
                      <a:pPr marL="0" marR="0" lvl="0" indent="0" algn="ctr" rtl="0">
                        <a:spcBef>
                          <a:spcPts val="0"/>
                        </a:spcBef>
                        <a:spcAft>
                          <a:spcPts val="0"/>
                        </a:spcAft>
                        <a:buNone/>
                      </a:pPr>
                      <a:r>
                        <a:rPr lang="en-US" sz="1400"/>
                        <a:t>Meta de redução de emissões até 2030</a:t>
                      </a:r>
                      <a:endParaRPr/>
                    </a:p>
                  </a:txBody>
                  <a:tcPr marL="91450" marR="91450" marT="45725" marB="45725"/>
                </a:tc>
                <a:tc hMerge="1">
                  <a:txBody>
                    <a:bodyPr/>
                    <a:lstStyle/>
                    <a:p>
                      <a:endParaRPr lang="en-BR"/>
                    </a:p>
                  </a:txBody>
                  <a:tcPr/>
                </a:tc>
                <a:extLst>
                  <a:ext uri="{0D108BD9-81ED-4DB2-BD59-A6C34878D82A}">
                    <a16:rowId xmlns:a16="http://schemas.microsoft.com/office/drawing/2014/main" val="10000"/>
                  </a:ext>
                </a:extLst>
              </a:tr>
              <a:tr h="359200">
                <a:tc>
                  <a:txBody>
                    <a:bodyPr/>
                    <a:lstStyle/>
                    <a:p>
                      <a:pPr marL="0" marR="0" lvl="0" indent="0" algn="l" rtl="0">
                        <a:spcBef>
                          <a:spcPts val="0"/>
                        </a:spcBef>
                        <a:spcAft>
                          <a:spcPts val="0"/>
                        </a:spcAft>
                        <a:buNone/>
                      </a:pPr>
                      <a:endParaRPr sz="1400" b="1"/>
                    </a:p>
                  </a:txBody>
                  <a:tcPr marL="91450" marR="91450" marT="45725" marB="45725"/>
                </a:tc>
                <a:tc>
                  <a:txBody>
                    <a:bodyPr/>
                    <a:lstStyle/>
                    <a:p>
                      <a:pPr marL="0" marR="0" lvl="0" indent="0" algn="ctr" rtl="0">
                        <a:spcBef>
                          <a:spcPts val="0"/>
                        </a:spcBef>
                        <a:spcAft>
                          <a:spcPts val="0"/>
                        </a:spcAft>
                        <a:buNone/>
                      </a:pPr>
                      <a:r>
                        <a:rPr lang="en-US" sz="1400" b="1"/>
                        <a:t>29% (incondicional)</a:t>
                      </a:r>
                      <a:endParaRPr/>
                    </a:p>
                  </a:txBody>
                  <a:tcPr marL="91450" marR="91450" marT="45725" marB="45725"/>
                </a:tc>
                <a:tc>
                  <a:txBody>
                    <a:bodyPr/>
                    <a:lstStyle/>
                    <a:p>
                      <a:pPr marL="0" marR="0" lvl="0" indent="0" algn="ctr" rtl="0">
                        <a:spcBef>
                          <a:spcPts val="0"/>
                        </a:spcBef>
                        <a:spcAft>
                          <a:spcPts val="0"/>
                        </a:spcAft>
                        <a:buNone/>
                      </a:pPr>
                      <a:r>
                        <a:rPr lang="en-US" sz="1400" b="1"/>
                        <a:t>38% (condicional)</a:t>
                      </a:r>
                      <a:endParaRPr/>
                    </a:p>
                  </a:txBody>
                  <a:tcPr marL="91450" marR="91450" marT="45725" marB="45725"/>
                </a:tc>
                <a:extLst>
                  <a:ext uri="{0D108BD9-81ED-4DB2-BD59-A6C34878D82A}">
                    <a16:rowId xmlns:a16="http://schemas.microsoft.com/office/drawing/2014/main" val="10001"/>
                  </a:ext>
                </a:extLst>
              </a:tr>
              <a:tr h="341475">
                <a:tc>
                  <a:txBody>
                    <a:bodyPr/>
                    <a:lstStyle/>
                    <a:p>
                      <a:pPr marL="0" marR="0" lvl="0" indent="0" algn="l" rtl="0">
                        <a:spcBef>
                          <a:spcPts val="0"/>
                        </a:spcBef>
                        <a:spcAft>
                          <a:spcPts val="0"/>
                        </a:spcAft>
                        <a:buNone/>
                      </a:pPr>
                      <a:r>
                        <a:rPr lang="en-US" sz="1400" b="1"/>
                        <a:t>Silvicultura e turfeiras</a:t>
                      </a:r>
                      <a:endParaRPr/>
                    </a:p>
                  </a:txBody>
                  <a:tcPr marL="91450" marR="91450" marT="45725" marB="45725"/>
                </a:tc>
                <a:tc>
                  <a:txBody>
                    <a:bodyPr/>
                    <a:lstStyle/>
                    <a:p>
                      <a:pPr marL="0" marR="0" lvl="0" indent="0" algn="ctr" rtl="0">
                        <a:spcBef>
                          <a:spcPts val="0"/>
                        </a:spcBef>
                        <a:spcAft>
                          <a:spcPts val="0"/>
                        </a:spcAft>
                        <a:buNone/>
                      </a:pPr>
                      <a:r>
                        <a:rPr lang="en-US" sz="1400"/>
                        <a:t>59.3</a:t>
                      </a:r>
                      <a:endParaRPr/>
                    </a:p>
                  </a:txBody>
                  <a:tcPr marL="91450" marR="91450" marT="45725" marB="45725"/>
                </a:tc>
                <a:tc>
                  <a:txBody>
                    <a:bodyPr/>
                    <a:lstStyle/>
                    <a:p>
                      <a:pPr marL="0" marR="0" lvl="0" indent="0" algn="ctr" rtl="0">
                        <a:spcBef>
                          <a:spcPts val="0"/>
                        </a:spcBef>
                        <a:spcAft>
                          <a:spcPts val="0"/>
                        </a:spcAft>
                        <a:buNone/>
                      </a:pPr>
                      <a:r>
                        <a:rPr lang="en-US" sz="1400"/>
                        <a:t>60.2</a:t>
                      </a:r>
                      <a:endParaRPr/>
                    </a:p>
                  </a:txBody>
                  <a:tcPr marL="91450" marR="91450" marT="45725" marB="45725"/>
                </a:tc>
                <a:extLst>
                  <a:ext uri="{0D108BD9-81ED-4DB2-BD59-A6C34878D82A}">
                    <a16:rowId xmlns:a16="http://schemas.microsoft.com/office/drawing/2014/main" val="10002"/>
                  </a:ext>
                </a:extLst>
              </a:tr>
              <a:tr h="341475">
                <a:tc>
                  <a:txBody>
                    <a:bodyPr/>
                    <a:lstStyle/>
                    <a:p>
                      <a:pPr marL="0" marR="0" lvl="0" indent="0" algn="l" rtl="0">
                        <a:spcBef>
                          <a:spcPts val="0"/>
                        </a:spcBef>
                        <a:spcAft>
                          <a:spcPts val="0"/>
                        </a:spcAft>
                        <a:buNone/>
                      </a:pPr>
                      <a:r>
                        <a:rPr lang="en-US" sz="1400" b="1"/>
                        <a:t>Resíduos</a:t>
                      </a:r>
                      <a:endParaRPr/>
                    </a:p>
                  </a:txBody>
                  <a:tcPr marL="91450" marR="91450" marT="45725" marB="45725"/>
                </a:tc>
                <a:tc>
                  <a:txBody>
                    <a:bodyPr/>
                    <a:lstStyle/>
                    <a:p>
                      <a:pPr marL="0" marR="0" lvl="0" indent="0" algn="ctr" rtl="0">
                        <a:spcBef>
                          <a:spcPts val="0"/>
                        </a:spcBef>
                        <a:spcAft>
                          <a:spcPts val="0"/>
                        </a:spcAft>
                        <a:buNone/>
                      </a:pPr>
                      <a:r>
                        <a:rPr lang="en-US" sz="1400"/>
                        <a:t>1.3</a:t>
                      </a:r>
                      <a:endParaRPr/>
                    </a:p>
                  </a:txBody>
                  <a:tcPr marL="91450" marR="91450" marT="45725" marB="45725"/>
                </a:tc>
                <a:tc>
                  <a:txBody>
                    <a:bodyPr/>
                    <a:lstStyle/>
                    <a:p>
                      <a:pPr marL="0" marR="0" lvl="0" indent="0" algn="ctr" rtl="0">
                        <a:spcBef>
                          <a:spcPts val="0"/>
                        </a:spcBef>
                        <a:spcAft>
                          <a:spcPts val="0"/>
                        </a:spcAft>
                        <a:buNone/>
                      </a:pPr>
                      <a:r>
                        <a:rPr lang="en-US" sz="1400"/>
                        <a:t>2.6</a:t>
                      </a:r>
                      <a:endParaRPr/>
                    </a:p>
                  </a:txBody>
                  <a:tcPr marL="91450" marR="91450" marT="45725" marB="45725"/>
                </a:tc>
                <a:extLst>
                  <a:ext uri="{0D108BD9-81ED-4DB2-BD59-A6C34878D82A}">
                    <a16:rowId xmlns:a16="http://schemas.microsoft.com/office/drawing/2014/main" val="10003"/>
                  </a:ext>
                </a:extLst>
              </a:tr>
              <a:tr h="503850">
                <a:tc>
                  <a:txBody>
                    <a:bodyPr/>
                    <a:lstStyle/>
                    <a:p>
                      <a:pPr marL="0" marR="0" lvl="0" indent="0" algn="l" rtl="0">
                        <a:spcBef>
                          <a:spcPts val="0"/>
                        </a:spcBef>
                        <a:spcAft>
                          <a:spcPts val="0"/>
                        </a:spcAft>
                        <a:buNone/>
                      </a:pPr>
                      <a:r>
                        <a:rPr lang="en-US" sz="1400" b="1"/>
                        <a:t>Energia e transporte</a:t>
                      </a:r>
                      <a:endParaRPr/>
                    </a:p>
                  </a:txBody>
                  <a:tcPr marL="91450" marR="91450" marT="45725" marB="45725"/>
                </a:tc>
                <a:tc>
                  <a:txBody>
                    <a:bodyPr/>
                    <a:lstStyle/>
                    <a:p>
                      <a:pPr marL="0" marR="0" lvl="0" indent="0" algn="ctr" rtl="0">
                        <a:spcBef>
                          <a:spcPts val="0"/>
                        </a:spcBef>
                        <a:spcAft>
                          <a:spcPts val="0"/>
                        </a:spcAft>
                        <a:buNone/>
                      </a:pPr>
                      <a:r>
                        <a:rPr lang="en-US" sz="1400"/>
                        <a:t>37.9</a:t>
                      </a:r>
                      <a:endParaRPr/>
                    </a:p>
                  </a:txBody>
                  <a:tcPr marL="91450" marR="91450" marT="45725" marB="45725"/>
                </a:tc>
                <a:tc>
                  <a:txBody>
                    <a:bodyPr/>
                    <a:lstStyle/>
                    <a:p>
                      <a:pPr marL="0" marR="0" lvl="0" indent="0" algn="ctr" rtl="0">
                        <a:spcBef>
                          <a:spcPts val="0"/>
                        </a:spcBef>
                        <a:spcAft>
                          <a:spcPts val="0"/>
                        </a:spcAft>
                        <a:buNone/>
                      </a:pPr>
                      <a:r>
                        <a:rPr lang="en-US" sz="1400"/>
                        <a:t>36.6</a:t>
                      </a:r>
                      <a:endParaRPr/>
                    </a:p>
                  </a:txBody>
                  <a:tcPr marL="91450" marR="91450" marT="45725" marB="45725"/>
                </a:tc>
                <a:extLst>
                  <a:ext uri="{0D108BD9-81ED-4DB2-BD59-A6C34878D82A}">
                    <a16:rowId xmlns:a16="http://schemas.microsoft.com/office/drawing/2014/main" val="10004"/>
                  </a:ext>
                </a:extLst>
              </a:tr>
              <a:tr h="341475">
                <a:tc>
                  <a:txBody>
                    <a:bodyPr/>
                    <a:lstStyle/>
                    <a:p>
                      <a:pPr marL="0" marR="0" lvl="0" indent="0" algn="l" rtl="0">
                        <a:spcBef>
                          <a:spcPts val="0"/>
                        </a:spcBef>
                        <a:spcAft>
                          <a:spcPts val="0"/>
                        </a:spcAft>
                        <a:buNone/>
                      </a:pPr>
                      <a:r>
                        <a:rPr lang="en-US" sz="1400" b="1"/>
                        <a:t>Agricultura</a:t>
                      </a:r>
                      <a:endParaRPr/>
                    </a:p>
                  </a:txBody>
                  <a:tcPr marL="91450" marR="91450" marT="45725" marB="45725"/>
                </a:tc>
                <a:tc>
                  <a:txBody>
                    <a:bodyPr/>
                    <a:lstStyle/>
                    <a:p>
                      <a:pPr marL="0" marR="0" lvl="0" indent="0" algn="ctr" rtl="0">
                        <a:spcBef>
                          <a:spcPts val="0"/>
                        </a:spcBef>
                        <a:spcAft>
                          <a:spcPts val="0"/>
                        </a:spcAft>
                        <a:buNone/>
                      </a:pPr>
                      <a:r>
                        <a:rPr lang="en-US" sz="1400"/>
                        <a:t>1.1</a:t>
                      </a:r>
                      <a:endParaRPr/>
                    </a:p>
                  </a:txBody>
                  <a:tcPr marL="91450" marR="91450" marT="45725" marB="45725"/>
                </a:tc>
                <a:tc>
                  <a:txBody>
                    <a:bodyPr/>
                    <a:lstStyle/>
                    <a:p>
                      <a:pPr marL="0" marR="0" lvl="0" indent="0" algn="ctr" rtl="0">
                        <a:spcBef>
                          <a:spcPts val="0"/>
                        </a:spcBef>
                        <a:spcAft>
                          <a:spcPts val="0"/>
                        </a:spcAft>
                        <a:buNone/>
                      </a:pPr>
                      <a:r>
                        <a:rPr lang="en-US" sz="1400"/>
                        <a:t>0.3</a:t>
                      </a:r>
                      <a:endParaRPr/>
                    </a:p>
                  </a:txBody>
                  <a:tcPr marL="91450" marR="91450" marT="45725" marB="45725"/>
                </a:tc>
                <a:extLst>
                  <a:ext uri="{0D108BD9-81ED-4DB2-BD59-A6C34878D82A}">
                    <a16:rowId xmlns:a16="http://schemas.microsoft.com/office/drawing/2014/main" val="10005"/>
                  </a:ext>
                </a:extLst>
              </a:tr>
              <a:tr h="341475">
                <a:tc>
                  <a:txBody>
                    <a:bodyPr/>
                    <a:lstStyle/>
                    <a:p>
                      <a:pPr marL="0" marR="0" lvl="0" indent="0" algn="l" rtl="0">
                        <a:spcBef>
                          <a:spcPts val="0"/>
                        </a:spcBef>
                        <a:spcAft>
                          <a:spcPts val="0"/>
                        </a:spcAft>
                        <a:buNone/>
                      </a:pPr>
                      <a:r>
                        <a:rPr lang="en-US" sz="1400" b="1"/>
                        <a:t>Setor</a:t>
                      </a:r>
                      <a:endParaRPr/>
                    </a:p>
                  </a:txBody>
                  <a:tcPr marL="91450" marR="91450" marT="45725" marB="45725"/>
                </a:tc>
                <a:tc>
                  <a:txBody>
                    <a:bodyPr/>
                    <a:lstStyle/>
                    <a:p>
                      <a:pPr marL="0" marR="0" lvl="0" indent="0" algn="ctr" rtl="0">
                        <a:spcBef>
                          <a:spcPts val="0"/>
                        </a:spcBef>
                        <a:spcAft>
                          <a:spcPts val="0"/>
                        </a:spcAft>
                        <a:buNone/>
                      </a:pPr>
                      <a:r>
                        <a:rPr lang="en-US" sz="1400"/>
                        <a:t>0.3</a:t>
                      </a:r>
                      <a:endParaRPr/>
                    </a:p>
                  </a:txBody>
                  <a:tcPr marL="91450" marR="91450" marT="45725" marB="45725"/>
                </a:tc>
                <a:tc>
                  <a:txBody>
                    <a:bodyPr/>
                    <a:lstStyle/>
                    <a:p>
                      <a:pPr marL="0" marR="0" lvl="0" indent="0" algn="ctr" rtl="0">
                        <a:spcBef>
                          <a:spcPts val="0"/>
                        </a:spcBef>
                        <a:spcAft>
                          <a:spcPts val="0"/>
                        </a:spcAft>
                        <a:buNone/>
                      </a:pPr>
                      <a:r>
                        <a:rPr lang="en-US" sz="1400"/>
                        <a:t>0.3</a:t>
                      </a:r>
                      <a:endParaRPr/>
                    </a:p>
                  </a:txBody>
                  <a:tcPr marL="91450" marR="91450" marT="45725" marB="45725"/>
                </a:tc>
                <a:extLst>
                  <a:ext uri="{0D108BD9-81ED-4DB2-BD59-A6C34878D82A}">
                    <a16:rowId xmlns:a16="http://schemas.microsoft.com/office/drawing/2014/main" val="10006"/>
                  </a:ext>
                </a:extLst>
              </a:tr>
              <a:tr h="341475">
                <a:tc>
                  <a:txBody>
                    <a:bodyPr/>
                    <a:lstStyle/>
                    <a:p>
                      <a:pPr marL="0" marR="0" lvl="0" indent="0" algn="l" rtl="0">
                        <a:spcBef>
                          <a:spcPts val="0"/>
                        </a:spcBef>
                        <a:spcAft>
                          <a:spcPts val="0"/>
                        </a:spcAft>
                        <a:buNone/>
                      </a:pPr>
                      <a:r>
                        <a:rPr lang="en-US" sz="1400" b="1"/>
                        <a:t>Total</a:t>
                      </a:r>
                      <a:endParaRPr/>
                    </a:p>
                  </a:txBody>
                  <a:tcPr marL="91450" marR="91450" marT="45725" marB="45725"/>
                </a:tc>
                <a:tc>
                  <a:txBody>
                    <a:bodyPr/>
                    <a:lstStyle/>
                    <a:p>
                      <a:pPr marL="0" marR="0" lvl="0" indent="0" algn="ctr" rtl="0">
                        <a:spcBef>
                          <a:spcPts val="0"/>
                        </a:spcBef>
                        <a:spcAft>
                          <a:spcPts val="0"/>
                        </a:spcAft>
                        <a:buNone/>
                      </a:pPr>
                      <a:r>
                        <a:rPr lang="en-US" sz="1400"/>
                        <a:t>100</a:t>
                      </a:r>
                      <a:endParaRPr/>
                    </a:p>
                  </a:txBody>
                  <a:tcPr marL="91450" marR="91450" marT="45725" marB="45725"/>
                </a:tc>
                <a:tc>
                  <a:txBody>
                    <a:bodyPr/>
                    <a:lstStyle/>
                    <a:p>
                      <a:pPr marL="0" marR="0" lvl="0" indent="0" algn="ctr" rtl="0">
                        <a:spcBef>
                          <a:spcPts val="0"/>
                        </a:spcBef>
                        <a:spcAft>
                          <a:spcPts val="0"/>
                        </a:spcAft>
                        <a:buNone/>
                      </a:pPr>
                      <a:r>
                        <a:rPr lang="en-US" sz="1400"/>
                        <a:t>100</a:t>
                      </a:r>
                      <a:endParaRPr/>
                    </a:p>
                  </a:txBody>
                  <a:tcPr marL="91450" marR="91450" marT="45725" marB="45725"/>
                </a:tc>
                <a:extLst>
                  <a:ext uri="{0D108BD9-81ED-4DB2-BD59-A6C34878D82A}">
                    <a16:rowId xmlns:a16="http://schemas.microsoft.com/office/drawing/2014/main" val="10007"/>
                  </a:ext>
                </a:extLst>
              </a:tr>
            </a:tbl>
          </a:graphicData>
        </a:graphic>
      </p:graphicFrame>
      <p:sp>
        <p:nvSpPr>
          <p:cNvPr id="419" name="Google Shape;419;p14"/>
          <p:cNvSpPr txBox="1">
            <a:spLocks noGrp="1"/>
          </p:cNvSpPr>
          <p:nvPr>
            <p:ph type="body" idx="4294967295"/>
          </p:nvPr>
        </p:nvSpPr>
        <p:spPr>
          <a:xfrm>
            <a:off x="7473998" y="5759836"/>
            <a:ext cx="4244732" cy="60331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Ministério do Meio Ambiente e Florestas, 2016 Relatório anual da diretoria geral de controle de poluição e danos ambientais, 2016</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5"/>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Exemplos - Indonésia</a:t>
            </a:r>
            <a:endParaRPr/>
          </a:p>
        </p:txBody>
      </p:sp>
      <p:sp>
        <p:nvSpPr>
          <p:cNvPr id="426" name="Google Shape;426;p15"/>
          <p:cNvSpPr txBox="1">
            <a:spLocks noGrp="1"/>
          </p:cNvSpPr>
          <p:nvPr>
            <p:ph type="body" idx="1"/>
          </p:nvPr>
        </p:nvSpPr>
        <p:spPr>
          <a:xfrm>
            <a:off x="663880" y="2582945"/>
            <a:ext cx="6224779" cy="342193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rgbClr val="C8102E"/>
              </a:buClr>
              <a:buSzPts val="2000"/>
              <a:buFont typeface="Arial"/>
              <a:buChar char="•"/>
            </a:pPr>
            <a:r>
              <a:rPr lang="en-US">
                <a:solidFill>
                  <a:srgbClr val="C8102E"/>
                </a:solidFill>
                <a:latin typeface="Open Sans"/>
                <a:ea typeface="Open Sans"/>
                <a:cs typeface="Open Sans"/>
                <a:sym typeface="Open Sans"/>
              </a:rPr>
              <a:t>Metas de energia renovável: </a:t>
            </a:r>
            <a:r>
              <a:rPr lang="en-US" b="0">
                <a:latin typeface="Open Sans"/>
                <a:ea typeface="Open Sans"/>
                <a:cs typeface="Open Sans"/>
                <a:sym typeface="Open Sans"/>
              </a:rPr>
              <a:t>23% (2025) e 31% (2050) no mix total de fornecimento de energia primária</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latin typeface="Open Sans"/>
                <a:ea typeface="Open Sans"/>
                <a:cs typeface="Open Sans"/>
                <a:sym typeface="Open Sans"/>
              </a:rPr>
              <a:t>Biocombustíveis no transporte: </a:t>
            </a:r>
            <a:r>
              <a:rPr lang="en-US" b="0">
                <a:latin typeface="Open Sans"/>
                <a:ea typeface="Open Sans"/>
                <a:cs typeface="Open Sans"/>
                <a:sym typeface="Open Sans"/>
              </a:rPr>
              <a:t>30% até 2020</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latin typeface="Open Sans"/>
                <a:ea typeface="Open Sans"/>
                <a:cs typeface="Open Sans"/>
                <a:sym typeface="Open Sans"/>
              </a:rPr>
              <a:t>Eficiência energética: </a:t>
            </a:r>
            <a:r>
              <a:rPr lang="en-US" b="0">
                <a:latin typeface="Open Sans"/>
                <a:ea typeface="Open Sans"/>
                <a:cs typeface="Open Sans"/>
                <a:sym typeface="Open Sans"/>
              </a:rPr>
              <a:t>redução anual de 1% no consumo final de energia</a:t>
            </a:r>
            <a:endParaRPr/>
          </a:p>
          <a:p>
            <a:pPr marL="0" lvl="0" indent="0" algn="l" rtl="0">
              <a:lnSpc>
                <a:spcPct val="90000"/>
              </a:lnSpc>
              <a:spcBef>
                <a:spcPts val="1200"/>
              </a:spcBef>
              <a:spcAft>
                <a:spcPts val="0"/>
              </a:spcAft>
              <a:buClr>
                <a:schemeClr val="dk1"/>
              </a:buClr>
              <a:buSzPts val="2000"/>
              <a:buFont typeface="Open Sans SemiBold"/>
              <a:buNone/>
            </a:pPr>
            <a:endParaRPr>
              <a:latin typeface="Open Sans"/>
              <a:ea typeface="Open Sans"/>
              <a:cs typeface="Open Sans"/>
              <a:sym typeface="Open Sans"/>
            </a:endParaRPr>
          </a:p>
          <a:p>
            <a:pPr marL="0" lvl="0" indent="0" algn="l" rtl="0">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Documentos relevantes:</a:t>
            </a:r>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Política energética nacional</a:t>
            </a:r>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Regulamento Ministerial nº 136/2015</a:t>
            </a:r>
            <a:endParaRPr/>
          </a:p>
        </p:txBody>
      </p:sp>
      <p:sp>
        <p:nvSpPr>
          <p:cNvPr id="427" name="Google Shape;427;p1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428" name="Google Shape;428;p15"/>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Políticas climáticas indiretas</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6"/>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Exemplos - Indonésia</a:t>
            </a:r>
            <a:endParaRPr/>
          </a:p>
        </p:txBody>
      </p:sp>
      <p:sp>
        <p:nvSpPr>
          <p:cNvPr id="435" name="Google Shape;435;p16"/>
          <p:cNvSpPr txBox="1">
            <a:spLocks noGrp="1"/>
          </p:cNvSpPr>
          <p:nvPr>
            <p:ph type="body" idx="1"/>
          </p:nvPr>
        </p:nvSpPr>
        <p:spPr>
          <a:xfrm>
            <a:off x="663880" y="2582945"/>
            <a:ext cx="9864420"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a:buNone/>
            </a:pPr>
            <a:r>
              <a:rPr lang="en-US" dirty="0">
                <a:latin typeface="Open Sans"/>
                <a:ea typeface="Open Sans"/>
                <a:cs typeface="Open Sans"/>
                <a:sym typeface="Open Sans"/>
              </a:rPr>
              <a:t>Plano de </a:t>
            </a:r>
            <a:r>
              <a:rPr lang="en-US" dirty="0" err="1">
                <a:latin typeface="Open Sans"/>
                <a:ea typeface="Open Sans"/>
                <a:cs typeface="Open Sans"/>
                <a:sym typeface="Open Sans"/>
              </a:rPr>
              <a:t>desenvolvimento</a:t>
            </a:r>
            <a:r>
              <a:rPr lang="en-US" dirty="0">
                <a:latin typeface="Open Sans"/>
                <a:ea typeface="Open Sans"/>
                <a:cs typeface="Open Sans"/>
                <a:sym typeface="Open Sans"/>
              </a:rPr>
              <a:t> de </a:t>
            </a:r>
            <a:r>
              <a:rPr lang="en-US" dirty="0" err="1">
                <a:latin typeface="Open Sans"/>
                <a:ea typeface="Open Sans"/>
                <a:cs typeface="Open Sans"/>
                <a:sym typeface="Open Sans"/>
              </a:rPr>
              <a:t>baixas</a:t>
            </a:r>
            <a:r>
              <a:rPr lang="en-US" dirty="0">
                <a:latin typeface="Open Sans"/>
                <a:ea typeface="Open Sans"/>
                <a:cs typeface="Open Sans"/>
                <a:sym typeface="Open Sans"/>
              </a:rPr>
              <a:t> </a:t>
            </a:r>
            <a:r>
              <a:rPr lang="en-US" dirty="0" err="1">
                <a:latin typeface="Open Sans"/>
                <a:ea typeface="Open Sans"/>
                <a:cs typeface="Open Sans"/>
                <a:sym typeface="Open Sans"/>
              </a:rPr>
              <a:t>emissões</a:t>
            </a:r>
            <a:r>
              <a:rPr lang="en-US" dirty="0">
                <a:latin typeface="Open Sans"/>
                <a:ea typeface="Open Sans"/>
                <a:cs typeface="Open Sans"/>
                <a:sym typeface="Open Sans"/>
              </a:rPr>
              <a:t> para 2050</a:t>
            </a:r>
            <a:endParaRPr dirty="0"/>
          </a:p>
          <a:p>
            <a:pPr marL="0" lvl="0" indent="0" algn="l" rtl="0">
              <a:lnSpc>
                <a:spcPct val="90000"/>
              </a:lnSpc>
              <a:spcBef>
                <a:spcPts val="1200"/>
              </a:spcBef>
              <a:spcAft>
                <a:spcPts val="0"/>
              </a:spcAft>
              <a:buClr>
                <a:schemeClr val="dk1"/>
              </a:buClr>
              <a:buSzPts val="2000"/>
              <a:buFont typeface="Open Sans"/>
              <a:buNone/>
            </a:pPr>
            <a:r>
              <a:rPr lang="en-US" dirty="0" err="1">
                <a:latin typeface="Open Sans"/>
                <a:ea typeface="Open Sans"/>
                <a:cs typeface="Open Sans"/>
                <a:sym typeface="Open Sans"/>
              </a:rPr>
              <a:t>Esquema</a:t>
            </a:r>
            <a:r>
              <a:rPr lang="en-US" dirty="0">
                <a:latin typeface="Open Sans"/>
                <a:ea typeface="Open Sans"/>
                <a:cs typeface="Open Sans"/>
                <a:sym typeface="Open Sans"/>
              </a:rPr>
              <a:t> de </a:t>
            </a:r>
            <a:r>
              <a:rPr lang="en-US" dirty="0" err="1">
                <a:latin typeface="Open Sans"/>
                <a:ea typeface="Open Sans"/>
                <a:cs typeface="Open Sans"/>
                <a:sym typeface="Open Sans"/>
              </a:rPr>
              <a:t>suporte</a:t>
            </a:r>
            <a:r>
              <a:rPr lang="en-US" dirty="0">
                <a:latin typeface="Open Sans"/>
                <a:ea typeface="Open Sans"/>
                <a:cs typeface="Open Sans"/>
                <a:sym typeface="Open Sans"/>
              </a:rPr>
              <a:t> para </a:t>
            </a:r>
            <a:r>
              <a:rPr lang="en-US" dirty="0" err="1">
                <a:latin typeface="Open Sans"/>
                <a:ea typeface="Open Sans"/>
                <a:cs typeface="Open Sans"/>
                <a:sym typeface="Open Sans"/>
              </a:rPr>
              <a:t>energias</a:t>
            </a:r>
            <a:r>
              <a:rPr lang="en-US" dirty="0">
                <a:latin typeface="Open Sans"/>
                <a:ea typeface="Open Sans"/>
                <a:cs typeface="Open Sans"/>
                <a:sym typeface="Open Sans"/>
              </a:rPr>
              <a:t> </a:t>
            </a:r>
            <a:r>
              <a:rPr lang="en-US" dirty="0" err="1">
                <a:latin typeface="Open Sans"/>
                <a:ea typeface="Open Sans"/>
                <a:cs typeface="Open Sans"/>
                <a:sym typeface="Open Sans"/>
              </a:rPr>
              <a:t>renováveis</a:t>
            </a:r>
            <a:endParaRPr dirty="0"/>
          </a:p>
          <a:p>
            <a:pPr marL="0" lvl="0" indent="0" algn="l" rtl="0">
              <a:lnSpc>
                <a:spcPct val="90000"/>
              </a:lnSpc>
              <a:spcBef>
                <a:spcPts val="1200"/>
              </a:spcBef>
              <a:spcAft>
                <a:spcPts val="0"/>
              </a:spcAft>
              <a:buClr>
                <a:schemeClr val="dk1"/>
              </a:buClr>
              <a:buSzPts val="2000"/>
              <a:buFont typeface="Open Sans"/>
              <a:buNone/>
            </a:pPr>
            <a:r>
              <a:rPr lang="en-US" dirty="0">
                <a:latin typeface="Open Sans"/>
                <a:ea typeface="Open Sans"/>
                <a:cs typeface="Open Sans"/>
                <a:sym typeface="Open Sans"/>
              </a:rPr>
              <a:t>Metas de </a:t>
            </a:r>
            <a:r>
              <a:rPr lang="en-US" dirty="0" err="1">
                <a:latin typeface="Open Sans"/>
                <a:ea typeface="Open Sans"/>
                <a:cs typeface="Open Sans"/>
                <a:sym typeface="Open Sans"/>
              </a:rPr>
              <a:t>emissão</a:t>
            </a:r>
            <a:r>
              <a:rPr lang="en-US" dirty="0">
                <a:latin typeface="Open Sans"/>
                <a:ea typeface="Open Sans"/>
                <a:cs typeface="Open Sans"/>
                <a:sym typeface="Open Sans"/>
              </a:rPr>
              <a:t> de GEE para 2050</a:t>
            </a:r>
            <a:endParaRPr dirty="0"/>
          </a:p>
          <a:p>
            <a:pPr marL="0" lvl="0" indent="0" algn="l" rtl="0">
              <a:lnSpc>
                <a:spcPct val="90000"/>
              </a:lnSpc>
              <a:spcBef>
                <a:spcPts val="1200"/>
              </a:spcBef>
              <a:spcAft>
                <a:spcPts val="0"/>
              </a:spcAft>
              <a:buClr>
                <a:schemeClr val="dk1"/>
              </a:buClr>
              <a:buSzPts val="2000"/>
              <a:buFont typeface="Open Sans"/>
              <a:buNone/>
            </a:pPr>
            <a:r>
              <a:rPr lang="en-US" dirty="0" err="1">
                <a:latin typeface="Open Sans"/>
                <a:ea typeface="Open Sans"/>
                <a:cs typeface="Open Sans"/>
                <a:sym typeface="Open Sans"/>
              </a:rPr>
              <a:t>Esquema</a:t>
            </a:r>
            <a:r>
              <a:rPr lang="en-US" dirty="0">
                <a:latin typeface="Open Sans"/>
                <a:ea typeface="Open Sans"/>
                <a:cs typeface="Open Sans"/>
                <a:sym typeface="Open Sans"/>
              </a:rPr>
              <a:t> de Comércio de </a:t>
            </a:r>
            <a:r>
              <a:rPr lang="en-US" dirty="0" err="1">
                <a:latin typeface="Open Sans"/>
                <a:ea typeface="Open Sans"/>
                <a:cs typeface="Open Sans"/>
                <a:sym typeface="Open Sans"/>
              </a:rPr>
              <a:t>Emissões</a:t>
            </a:r>
            <a:r>
              <a:rPr lang="en-US" dirty="0">
                <a:latin typeface="Open Sans"/>
                <a:ea typeface="Open Sans"/>
                <a:cs typeface="Open Sans"/>
                <a:sym typeface="Open Sans"/>
              </a:rPr>
              <a:t> </a:t>
            </a:r>
            <a:endParaRPr dirty="0"/>
          </a:p>
          <a:p>
            <a:pPr marL="0" lvl="0" indent="0" algn="l" rtl="0">
              <a:lnSpc>
                <a:spcPct val="90000"/>
              </a:lnSpc>
              <a:spcBef>
                <a:spcPts val="1200"/>
              </a:spcBef>
              <a:spcAft>
                <a:spcPts val="0"/>
              </a:spcAft>
              <a:buClr>
                <a:schemeClr val="dk1"/>
              </a:buClr>
              <a:buSzPts val="2000"/>
              <a:buFont typeface="Open Sans"/>
              <a:buNone/>
            </a:pPr>
            <a:r>
              <a:rPr lang="en-US" dirty="0" err="1">
                <a:latin typeface="Open Sans"/>
                <a:ea typeface="Open Sans"/>
                <a:cs typeface="Open Sans"/>
                <a:sym typeface="Open Sans"/>
              </a:rPr>
              <a:t>Imposto</a:t>
            </a:r>
            <a:r>
              <a:rPr lang="en-US" dirty="0">
                <a:latin typeface="Open Sans"/>
                <a:ea typeface="Open Sans"/>
                <a:cs typeface="Open Sans"/>
                <a:sym typeface="Open Sans"/>
              </a:rPr>
              <a:t> </a:t>
            </a:r>
            <a:r>
              <a:rPr lang="en-US" dirty="0" err="1">
                <a:latin typeface="Open Sans"/>
                <a:ea typeface="Open Sans"/>
                <a:cs typeface="Open Sans"/>
                <a:sym typeface="Open Sans"/>
              </a:rPr>
              <a:t>sobre</a:t>
            </a:r>
            <a:r>
              <a:rPr lang="en-US" dirty="0">
                <a:latin typeface="Open Sans"/>
                <a:ea typeface="Open Sans"/>
                <a:cs typeface="Open Sans"/>
                <a:sym typeface="Open Sans"/>
              </a:rPr>
              <a:t> o </a:t>
            </a:r>
            <a:r>
              <a:rPr lang="en-US" dirty="0" err="1">
                <a:latin typeface="Open Sans"/>
                <a:ea typeface="Open Sans"/>
                <a:cs typeface="Open Sans"/>
                <a:sym typeface="Open Sans"/>
              </a:rPr>
              <a:t>carbono</a:t>
            </a:r>
            <a:endParaRPr dirty="0"/>
          </a:p>
          <a:p>
            <a:pPr marL="0" lvl="0" indent="0" algn="l" rtl="0">
              <a:lnSpc>
                <a:spcPct val="90000"/>
              </a:lnSpc>
              <a:spcBef>
                <a:spcPts val="1200"/>
              </a:spcBef>
              <a:spcAft>
                <a:spcPts val="0"/>
              </a:spcAft>
              <a:buClr>
                <a:schemeClr val="dk1"/>
              </a:buClr>
              <a:buSzPts val="2000"/>
              <a:buFont typeface="Open Sans SemiBold"/>
              <a:buNone/>
            </a:pPr>
            <a:endParaRPr dirty="0">
              <a:latin typeface="Open Sans"/>
              <a:ea typeface="Open Sans"/>
              <a:cs typeface="Open Sans"/>
              <a:sym typeface="Open Sans"/>
            </a:endParaRPr>
          </a:p>
          <a:p>
            <a:pPr marL="0" lvl="0" indent="0" algn="l" rtl="0">
              <a:lnSpc>
                <a:spcPct val="90000"/>
              </a:lnSpc>
              <a:spcBef>
                <a:spcPts val="1200"/>
              </a:spcBef>
              <a:spcAft>
                <a:spcPts val="0"/>
              </a:spcAft>
              <a:buClr>
                <a:schemeClr val="dk1"/>
              </a:buClr>
              <a:buSzPts val="2000"/>
              <a:buFont typeface="Open Sans"/>
              <a:buNone/>
            </a:pPr>
            <a:r>
              <a:rPr lang="en-US" dirty="0" err="1">
                <a:latin typeface="Open Sans"/>
                <a:ea typeface="Open Sans"/>
                <a:cs typeface="Open Sans"/>
                <a:sym typeface="Open Sans"/>
              </a:rPr>
              <a:t>Intensidade</a:t>
            </a:r>
            <a:r>
              <a:rPr lang="en-US" dirty="0">
                <a:latin typeface="Open Sans"/>
                <a:ea typeface="Open Sans"/>
                <a:cs typeface="Open Sans"/>
                <a:sym typeface="Open Sans"/>
              </a:rPr>
              <a:t> </a:t>
            </a:r>
            <a:r>
              <a:rPr lang="en-US" dirty="0" err="1">
                <a:latin typeface="Open Sans"/>
                <a:ea typeface="Open Sans"/>
                <a:cs typeface="Open Sans"/>
                <a:sym typeface="Open Sans"/>
              </a:rPr>
              <a:t>energética</a:t>
            </a:r>
            <a:r>
              <a:rPr lang="en-US" dirty="0">
                <a:latin typeface="Open Sans"/>
                <a:ea typeface="Open Sans"/>
                <a:cs typeface="Open Sans"/>
                <a:sym typeface="Open Sans"/>
              </a:rPr>
              <a:t> (</a:t>
            </a:r>
            <a:r>
              <a:rPr lang="en-US" dirty="0" err="1">
                <a:latin typeface="Open Sans"/>
                <a:ea typeface="Open Sans"/>
                <a:cs typeface="Open Sans"/>
                <a:sym typeface="Open Sans"/>
              </a:rPr>
              <a:t>por</a:t>
            </a:r>
            <a:r>
              <a:rPr lang="en-US" dirty="0">
                <a:latin typeface="Open Sans"/>
                <a:ea typeface="Open Sans"/>
                <a:cs typeface="Open Sans"/>
                <a:sym typeface="Open Sans"/>
              </a:rPr>
              <a:t> </a:t>
            </a:r>
            <a:r>
              <a:rPr lang="en-US" dirty="0" err="1">
                <a:latin typeface="Open Sans"/>
                <a:ea typeface="Open Sans"/>
                <a:cs typeface="Open Sans"/>
                <a:sym typeface="Open Sans"/>
              </a:rPr>
              <a:t>unidade</a:t>
            </a:r>
            <a:r>
              <a:rPr lang="en-US" dirty="0">
                <a:latin typeface="Open Sans"/>
                <a:ea typeface="Open Sans"/>
                <a:cs typeface="Open Sans"/>
                <a:sym typeface="Open Sans"/>
              </a:rPr>
              <a:t> de PIB)</a:t>
            </a:r>
            <a:endParaRPr dirty="0"/>
          </a:p>
          <a:p>
            <a:pPr marL="0" lvl="0" indent="0" algn="l" rtl="0">
              <a:lnSpc>
                <a:spcPct val="90000"/>
              </a:lnSpc>
              <a:spcBef>
                <a:spcPts val="1200"/>
              </a:spcBef>
              <a:spcAft>
                <a:spcPts val="0"/>
              </a:spcAft>
              <a:buClr>
                <a:schemeClr val="dk1"/>
              </a:buClr>
              <a:buSzPts val="2000"/>
              <a:buFont typeface="Open Sans"/>
              <a:buNone/>
            </a:pPr>
            <a:r>
              <a:rPr lang="en-US" dirty="0" err="1">
                <a:latin typeface="Open Sans"/>
                <a:ea typeface="Open Sans"/>
                <a:cs typeface="Open Sans"/>
                <a:sym typeface="Open Sans"/>
              </a:rPr>
              <a:t>Intensidade</a:t>
            </a:r>
            <a:r>
              <a:rPr lang="en-US" dirty="0">
                <a:latin typeface="Open Sans"/>
                <a:ea typeface="Open Sans"/>
                <a:cs typeface="Open Sans"/>
                <a:sym typeface="Open Sans"/>
              </a:rPr>
              <a:t> de </a:t>
            </a:r>
            <a:r>
              <a:rPr lang="en-US" dirty="0" err="1">
                <a:latin typeface="Open Sans"/>
                <a:ea typeface="Open Sans"/>
                <a:cs typeface="Open Sans"/>
                <a:sym typeface="Open Sans"/>
              </a:rPr>
              <a:t>carbono</a:t>
            </a:r>
            <a:r>
              <a:rPr lang="en-US" dirty="0">
                <a:latin typeface="Open Sans"/>
                <a:ea typeface="Open Sans"/>
                <a:cs typeface="Open Sans"/>
                <a:sym typeface="Open Sans"/>
              </a:rPr>
              <a:t> (</a:t>
            </a:r>
            <a:r>
              <a:rPr lang="en-US" dirty="0" err="1">
                <a:latin typeface="Open Sans"/>
                <a:ea typeface="Open Sans"/>
                <a:cs typeface="Open Sans"/>
                <a:sym typeface="Open Sans"/>
              </a:rPr>
              <a:t>por</a:t>
            </a:r>
            <a:r>
              <a:rPr lang="en-US" dirty="0">
                <a:latin typeface="Open Sans"/>
                <a:ea typeface="Open Sans"/>
                <a:cs typeface="Open Sans"/>
                <a:sym typeface="Open Sans"/>
              </a:rPr>
              <a:t> </a:t>
            </a:r>
            <a:r>
              <a:rPr lang="en-US" dirty="0" err="1">
                <a:latin typeface="Open Sans"/>
                <a:ea typeface="Open Sans"/>
                <a:cs typeface="Open Sans"/>
                <a:sym typeface="Open Sans"/>
              </a:rPr>
              <a:t>unidade</a:t>
            </a:r>
            <a:r>
              <a:rPr lang="en-US" dirty="0">
                <a:latin typeface="Open Sans"/>
                <a:ea typeface="Open Sans"/>
                <a:cs typeface="Open Sans"/>
                <a:sym typeface="Open Sans"/>
              </a:rPr>
              <a:t> de </a:t>
            </a:r>
            <a:r>
              <a:rPr lang="en-US" dirty="0" err="1">
                <a:latin typeface="Open Sans"/>
                <a:ea typeface="Open Sans"/>
                <a:cs typeface="Open Sans"/>
                <a:sym typeface="Open Sans"/>
              </a:rPr>
              <a:t>fornecimento</a:t>
            </a:r>
            <a:r>
              <a:rPr lang="en-US" dirty="0">
                <a:latin typeface="Open Sans"/>
                <a:ea typeface="Open Sans"/>
                <a:cs typeface="Open Sans"/>
                <a:sym typeface="Open Sans"/>
              </a:rPr>
              <a:t> de </a:t>
            </a:r>
            <a:r>
              <a:rPr lang="en-US" dirty="0" err="1">
                <a:latin typeface="Open Sans"/>
                <a:ea typeface="Open Sans"/>
                <a:cs typeface="Open Sans"/>
                <a:sym typeface="Open Sans"/>
              </a:rPr>
              <a:t>energia</a:t>
            </a:r>
            <a:r>
              <a:rPr lang="en-US" dirty="0">
                <a:latin typeface="Open Sans"/>
                <a:ea typeface="Open Sans"/>
                <a:cs typeface="Open Sans"/>
                <a:sym typeface="Open Sans"/>
              </a:rPr>
              <a:t> </a:t>
            </a:r>
            <a:r>
              <a:rPr lang="en-US" dirty="0" err="1">
                <a:latin typeface="Open Sans"/>
                <a:ea typeface="Open Sans"/>
                <a:cs typeface="Open Sans"/>
                <a:sym typeface="Open Sans"/>
              </a:rPr>
              <a:t>primária</a:t>
            </a:r>
            <a:r>
              <a:rPr lang="en-US" dirty="0">
                <a:latin typeface="Open Sans"/>
                <a:ea typeface="Open Sans"/>
                <a:cs typeface="Open Sans"/>
                <a:sym typeface="Open Sans"/>
              </a:rPr>
              <a:t>)</a:t>
            </a:r>
            <a:endParaRPr dirty="0"/>
          </a:p>
        </p:txBody>
      </p:sp>
      <p:sp>
        <p:nvSpPr>
          <p:cNvPr id="436" name="Google Shape;436;p1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437" name="Google Shape;437;p16"/>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Caminho a seguir</a:t>
            </a:r>
            <a:endParaRPr/>
          </a:p>
        </p:txBody>
      </p:sp>
      <p:sp>
        <p:nvSpPr>
          <p:cNvPr id="438" name="Google Shape;438;p16"/>
          <p:cNvSpPr/>
          <p:nvPr/>
        </p:nvSpPr>
        <p:spPr>
          <a:xfrm>
            <a:off x="10482277" y="3104262"/>
            <a:ext cx="178755" cy="180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16"/>
          <p:cNvSpPr/>
          <p:nvPr/>
        </p:nvSpPr>
        <p:spPr>
          <a:xfrm>
            <a:off x="10482278" y="2672369"/>
            <a:ext cx="178755" cy="180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16"/>
          <p:cNvSpPr/>
          <p:nvPr/>
        </p:nvSpPr>
        <p:spPr>
          <a:xfrm>
            <a:off x="10482278" y="5197652"/>
            <a:ext cx="178755" cy="180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6"/>
          <p:cNvSpPr/>
          <p:nvPr/>
        </p:nvSpPr>
        <p:spPr>
          <a:xfrm>
            <a:off x="10482276" y="4365030"/>
            <a:ext cx="178755"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16"/>
          <p:cNvSpPr/>
          <p:nvPr/>
        </p:nvSpPr>
        <p:spPr>
          <a:xfrm>
            <a:off x="10482278" y="3520748"/>
            <a:ext cx="178755"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16"/>
          <p:cNvSpPr/>
          <p:nvPr/>
        </p:nvSpPr>
        <p:spPr>
          <a:xfrm>
            <a:off x="10482278" y="3952414"/>
            <a:ext cx="178755"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16"/>
          <p:cNvSpPr/>
          <p:nvPr/>
        </p:nvSpPr>
        <p:spPr>
          <a:xfrm>
            <a:off x="10482275" y="5649229"/>
            <a:ext cx="178755"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16"/>
          <p:cNvSpPr txBox="1">
            <a:spLocks noGrp="1"/>
          </p:cNvSpPr>
          <p:nvPr>
            <p:ph type="body" idx="4294967295"/>
          </p:nvPr>
        </p:nvSpPr>
        <p:spPr>
          <a:xfrm>
            <a:off x="8198367" y="5919762"/>
            <a:ext cx="3529770" cy="60331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Climate Analytics e NewClimate Institute, Climate Action Tracker, 2021</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Exemplos - Indonésia</a:t>
            </a:r>
            <a:endParaRPr/>
          </a:p>
        </p:txBody>
      </p:sp>
      <p:sp>
        <p:nvSpPr>
          <p:cNvPr id="452" name="Google Shape;452;p1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453" name="Google Shape;453;p17"/>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Caminho a seguir</a:t>
            </a:r>
            <a:endParaRPr/>
          </a:p>
        </p:txBody>
      </p:sp>
      <p:pic>
        <p:nvPicPr>
          <p:cNvPr id="454" name="Google Shape;454;p17"/>
          <p:cNvPicPr preferRelativeResize="0"/>
          <p:nvPr/>
        </p:nvPicPr>
        <p:blipFill rotWithShape="1">
          <a:blip r:embed="rId3">
            <a:alphaModFix/>
          </a:blip>
          <a:srcRect/>
          <a:stretch/>
        </p:blipFill>
        <p:spPr>
          <a:xfrm>
            <a:off x="3964334" y="2235650"/>
            <a:ext cx="5380481" cy="3799965"/>
          </a:xfrm>
          <a:prstGeom prst="rect">
            <a:avLst/>
          </a:prstGeom>
          <a:noFill/>
          <a:ln>
            <a:noFill/>
          </a:ln>
        </p:spPr>
      </p:pic>
      <p:sp>
        <p:nvSpPr>
          <p:cNvPr id="455" name="Google Shape;455;p17"/>
          <p:cNvSpPr txBox="1">
            <a:spLocks noGrp="1"/>
          </p:cNvSpPr>
          <p:nvPr>
            <p:ph type="body" idx="4"/>
          </p:nvPr>
        </p:nvSpPr>
        <p:spPr>
          <a:xfrm>
            <a:off x="663575" y="6072985"/>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Fonte da imagem</a:t>
            </a:r>
            <a:r>
              <a:rPr lang="en-US"/>
              <a:t>: Nosso mundo em dados, </a:t>
            </a:r>
            <a:r>
              <a:rPr lang="en-US" u="sng">
                <a:solidFill>
                  <a:schemeClr val="hlink"/>
                </a:solidFill>
                <a:hlinkClick r:id="rId4"/>
              </a:rPr>
              <a:t>imagem</a:t>
            </a:r>
            <a:r>
              <a:rPr lang="en-US"/>
              <a:t>, licenciada sob </a:t>
            </a:r>
            <a:r>
              <a:rPr lang="en-US" u="sng">
                <a:solidFill>
                  <a:schemeClr val="hlink"/>
                </a:solidFill>
                <a:hlinkClick r:id="rId5"/>
              </a:rPr>
              <a:t>CC BY 3.0</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Aula 11.3 Referências</a:t>
            </a:r>
            <a:endParaRPr/>
          </a:p>
        </p:txBody>
      </p:sp>
      <p:sp>
        <p:nvSpPr>
          <p:cNvPr id="461" name="Google Shape;461;p1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462" name="Google Shape;462;p18"/>
          <p:cNvSpPr txBox="1">
            <a:spLocks noGrp="1"/>
          </p:cNvSpPr>
          <p:nvPr>
            <p:ph type="body" idx="1"/>
          </p:nvPr>
        </p:nvSpPr>
        <p:spPr>
          <a:xfrm>
            <a:off x="663575" y="2082799"/>
            <a:ext cx="5573400" cy="4006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US"/>
              <a:t>Ministério de Energia e Recursos Minerais, Indonésia, DEN, UNESCAP, Política Nacional de Energia na Indonésia, 2019, URL: </a:t>
            </a:r>
            <a:r>
              <a:rPr lang="en-US" u="sng">
                <a:solidFill>
                  <a:schemeClr val="hlink"/>
                </a:solidFill>
                <a:hlinkClick r:id="rId3"/>
              </a:rPr>
              <a:t>https:</a:t>
            </a:r>
            <a:r>
              <a:rPr lang="en-US"/>
              <a:t>//www.unescap.org/sites/default/files/UN%20ESCAP%20Workshop%20Indonesia%20Mr.%20Budi%20Cahyono.pdf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a:t>Ministério do Meio Ambiente e Florestas, 2016 Relatório anual da diretoria geral de controle de poluição e danos ambientais, 2016</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a:t>Climate Analytics e NewClimate Institute, Climate Action Tracker, 2021, URL: </a:t>
            </a:r>
            <a:r>
              <a:rPr lang="en-US" u="sng">
                <a:solidFill>
                  <a:schemeClr val="hlink"/>
                </a:solidFill>
                <a:hlinkClick r:id="rId4"/>
              </a:rPr>
              <a:t>https:</a:t>
            </a:r>
            <a:r>
              <a:rPr lang="en-US"/>
              <a:t>//climateactiontracker.org/countries/indonesia/ </a:t>
            </a:r>
            <a:endParaRPr/>
          </a:p>
          <a:p>
            <a:pPr marL="342900" lvl="0" indent="-241300" algn="l" rtl="0">
              <a:lnSpc>
                <a:spcPct val="90000"/>
              </a:lnSpc>
              <a:spcBef>
                <a:spcPts val="1000"/>
              </a:spcBef>
              <a:spcAft>
                <a:spcPts val="0"/>
              </a:spcAft>
              <a:buClr>
                <a:schemeClr val="dk1"/>
              </a:buClr>
              <a:buSzPts val="1600"/>
              <a:buFont typeface="Calibri"/>
              <a:buNone/>
            </a:pP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9"/>
          <p:cNvSpPr txBox="1">
            <a:spLocks noGrp="1"/>
          </p:cNvSpPr>
          <p:nvPr>
            <p:ph type="title"/>
          </p:nvPr>
        </p:nvSpPr>
        <p:spPr>
          <a:xfrm>
            <a:off x="663880" y="681037"/>
            <a:ext cx="543212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Exemplos - União Europeia</a:t>
            </a:r>
            <a:endParaRPr/>
          </a:p>
        </p:txBody>
      </p:sp>
      <p:sp>
        <p:nvSpPr>
          <p:cNvPr id="469" name="Google Shape;469;p19"/>
          <p:cNvSpPr txBox="1">
            <a:spLocks noGrp="1"/>
          </p:cNvSpPr>
          <p:nvPr>
            <p:ph type="body" idx="1"/>
          </p:nvPr>
        </p:nvSpPr>
        <p:spPr>
          <a:xfrm>
            <a:off x="663880" y="2582945"/>
            <a:ext cx="3494848"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8102E"/>
              </a:buClr>
              <a:buSzPts val="2000"/>
              <a:buFont typeface="Open Sans SemiBold"/>
              <a:buNone/>
            </a:pPr>
            <a:r>
              <a:rPr lang="en-US" dirty="0">
                <a:solidFill>
                  <a:srgbClr val="C8102E"/>
                </a:solidFill>
                <a:latin typeface="Open Sans SemiBold"/>
                <a:ea typeface="Open Sans SemiBold"/>
                <a:cs typeface="Open Sans SemiBold"/>
                <a:sym typeface="Open Sans SemiBold"/>
              </a:rPr>
              <a:t>Um </a:t>
            </a:r>
            <a:r>
              <a:rPr lang="en-US" dirty="0" err="1">
                <a:solidFill>
                  <a:srgbClr val="C8102E"/>
                </a:solidFill>
                <a:latin typeface="Open Sans SemiBold"/>
                <a:ea typeface="Open Sans SemiBold"/>
                <a:cs typeface="Open Sans SemiBold"/>
                <a:sym typeface="Open Sans SemiBold"/>
              </a:rPr>
              <a:t>roteiro</a:t>
            </a:r>
            <a:r>
              <a:rPr lang="en-US" dirty="0">
                <a:solidFill>
                  <a:srgbClr val="C8102E"/>
                </a:solidFill>
                <a:latin typeface="Open Sans SemiBold"/>
                <a:ea typeface="Open Sans SemiBold"/>
                <a:cs typeface="Open Sans SemiBold"/>
                <a:sym typeface="Open Sans SemiBold"/>
              </a:rPr>
              <a:t> </a:t>
            </a:r>
            <a:r>
              <a:rPr lang="en-US" b="0" dirty="0">
                <a:latin typeface="Open Sans"/>
                <a:ea typeface="Open Sans"/>
                <a:cs typeface="Open Sans"/>
                <a:sym typeface="Open Sans"/>
              </a:rPr>
              <a:t>para a </a:t>
            </a:r>
            <a:r>
              <a:rPr lang="en-US" b="0" dirty="0" err="1">
                <a:latin typeface="Open Sans"/>
                <a:ea typeface="Open Sans"/>
                <a:cs typeface="Open Sans"/>
                <a:sym typeface="Open Sans"/>
              </a:rPr>
              <a:t>neutralidade</a:t>
            </a:r>
            <a:r>
              <a:rPr lang="en-US" b="0" dirty="0">
                <a:latin typeface="Open Sans"/>
                <a:ea typeface="Open Sans"/>
                <a:cs typeface="Open Sans"/>
                <a:sym typeface="Open Sans"/>
              </a:rPr>
              <a:t> de </a:t>
            </a:r>
            <a:r>
              <a:rPr lang="en-US" b="0" dirty="0" err="1">
                <a:latin typeface="Open Sans"/>
                <a:ea typeface="Open Sans"/>
                <a:cs typeface="Open Sans"/>
                <a:sym typeface="Open Sans"/>
              </a:rPr>
              <a:t>carbono</a:t>
            </a:r>
            <a:r>
              <a:rPr lang="en-US" b="0" dirty="0">
                <a:latin typeface="Open Sans"/>
                <a:ea typeface="Open Sans"/>
                <a:cs typeface="Open Sans"/>
                <a:sym typeface="Open Sans"/>
              </a:rPr>
              <a:t> </a:t>
            </a:r>
            <a:r>
              <a:rPr lang="en-US" b="0" dirty="0" err="1">
                <a:latin typeface="Open Sans"/>
                <a:ea typeface="Open Sans"/>
                <a:cs typeface="Open Sans"/>
                <a:sym typeface="Open Sans"/>
              </a:rPr>
              <a:t>até</a:t>
            </a:r>
            <a:r>
              <a:rPr lang="en-US" b="0" dirty="0">
                <a:latin typeface="Open Sans"/>
                <a:ea typeface="Open Sans"/>
                <a:cs typeface="Open Sans"/>
                <a:sym typeface="Open Sans"/>
              </a:rPr>
              <a:t> 2050 </a:t>
            </a:r>
            <a:r>
              <a:rPr lang="en-US" b="0" dirty="0" err="1">
                <a:latin typeface="Open Sans"/>
                <a:ea typeface="Open Sans"/>
                <a:cs typeface="Open Sans"/>
                <a:sym typeface="Open Sans"/>
              </a:rPr>
              <a:t>em</a:t>
            </a:r>
            <a:r>
              <a:rPr lang="en-US" b="0" dirty="0">
                <a:latin typeface="Open Sans"/>
                <a:ea typeface="Open Sans"/>
                <a:cs typeface="Open Sans"/>
                <a:sym typeface="Open Sans"/>
              </a:rPr>
              <a:t> </a:t>
            </a:r>
            <a:r>
              <a:rPr lang="en-US" b="0" dirty="0" err="1">
                <a:latin typeface="Open Sans"/>
                <a:ea typeface="Open Sans"/>
                <a:cs typeface="Open Sans"/>
                <a:sym typeface="Open Sans"/>
              </a:rPr>
              <a:t>todos</a:t>
            </a:r>
            <a:r>
              <a:rPr lang="en-US" b="0" dirty="0">
                <a:latin typeface="Open Sans"/>
                <a:ea typeface="Open Sans"/>
                <a:cs typeface="Open Sans"/>
                <a:sym typeface="Open Sans"/>
              </a:rPr>
              <a:t> </a:t>
            </a:r>
            <a:r>
              <a:rPr lang="en-US" b="0" dirty="0" err="1">
                <a:latin typeface="Open Sans"/>
                <a:ea typeface="Open Sans"/>
                <a:cs typeface="Open Sans"/>
                <a:sym typeface="Open Sans"/>
              </a:rPr>
              <a:t>os</a:t>
            </a:r>
            <a:r>
              <a:rPr lang="en-US" b="0" dirty="0">
                <a:latin typeface="Open Sans"/>
                <a:ea typeface="Open Sans"/>
                <a:cs typeface="Open Sans"/>
                <a:sym typeface="Open Sans"/>
              </a:rPr>
              <a:t> </a:t>
            </a:r>
            <a:r>
              <a:rPr lang="en-US" b="0" dirty="0" err="1">
                <a:latin typeface="Open Sans"/>
                <a:ea typeface="Open Sans"/>
                <a:cs typeface="Open Sans"/>
                <a:sym typeface="Open Sans"/>
              </a:rPr>
              <a:t>setores</a:t>
            </a:r>
            <a:r>
              <a:rPr lang="en-US" b="0" dirty="0">
                <a:latin typeface="Open Sans"/>
                <a:ea typeface="Open Sans"/>
                <a:cs typeface="Open Sans"/>
                <a:sym typeface="Open Sans"/>
              </a:rPr>
              <a:t> das </a:t>
            </a:r>
            <a:r>
              <a:rPr lang="en-US" b="0" dirty="0" err="1">
                <a:latin typeface="Open Sans"/>
                <a:ea typeface="Open Sans"/>
                <a:cs typeface="Open Sans"/>
                <a:sym typeface="Open Sans"/>
              </a:rPr>
              <a:t>economias</a:t>
            </a:r>
            <a:r>
              <a:rPr lang="en-US" b="0" dirty="0">
                <a:latin typeface="Open Sans"/>
                <a:ea typeface="Open Sans"/>
                <a:cs typeface="Open Sans"/>
                <a:sym typeface="Open Sans"/>
              </a:rPr>
              <a:t> </a:t>
            </a:r>
            <a:r>
              <a:rPr lang="en-US" b="0" dirty="0" err="1">
                <a:latin typeface="Open Sans"/>
                <a:ea typeface="Open Sans"/>
                <a:cs typeface="Open Sans"/>
                <a:sym typeface="Open Sans"/>
              </a:rPr>
              <a:t>europeias</a:t>
            </a:r>
            <a:r>
              <a:rPr lang="en-US" b="0" dirty="0">
                <a:latin typeface="Open Sans"/>
                <a:ea typeface="Open Sans"/>
                <a:cs typeface="Open Sans"/>
                <a:sym typeface="Open Sans"/>
              </a:rPr>
              <a:t>.</a:t>
            </a:r>
            <a:endParaRPr dirty="0"/>
          </a:p>
          <a:p>
            <a:pPr marL="0" lvl="0" indent="0" algn="l" rtl="0">
              <a:lnSpc>
                <a:spcPct val="90000"/>
              </a:lnSpc>
              <a:spcBef>
                <a:spcPts val="1200"/>
              </a:spcBef>
              <a:spcAft>
                <a:spcPts val="0"/>
              </a:spcAft>
              <a:buClr>
                <a:schemeClr val="dk1"/>
              </a:buClr>
              <a:buSzPts val="2000"/>
              <a:buFont typeface="Open Sans SemiBold"/>
              <a:buNone/>
            </a:pPr>
            <a:endParaRPr dirty="0"/>
          </a:p>
          <a:p>
            <a:pPr marL="0" lvl="0" indent="0" algn="l" rtl="0">
              <a:lnSpc>
                <a:spcPct val="90000"/>
              </a:lnSpc>
              <a:spcBef>
                <a:spcPts val="1200"/>
              </a:spcBef>
              <a:spcAft>
                <a:spcPts val="0"/>
              </a:spcAft>
              <a:buClr>
                <a:srgbClr val="C8102E"/>
              </a:buClr>
              <a:buSzPts val="2000"/>
              <a:buFont typeface="Open Sans SemiBold"/>
              <a:buNone/>
            </a:pPr>
            <a:r>
              <a:rPr lang="en-US" dirty="0">
                <a:solidFill>
                  <a:srgbClr val="C8102E"/>
                </a:solidFill>
              </a:rPr>
              <a:t>Investimentos de 1 </a:t>
            </a:r>
            <a:r>
              <a:rPr lang="en-US" dirty="0" err="1">
                <a:solidFill>
                  <a:srgbClr val="C8102E"/>
                </a:solidFill>
              </a:rPr>
              <a:t>trilhão</a:t>
            </a:r>
            <a:r>
              <a:rPr lang="en-US" dirty="0">
                <a:solidFill>
                  <a:srgbClr val="C8102E"/>
                </a:solidFill>
              </a:rPr>
              <a:t> de euros</a:t>
            </a:r>
            <a:endParaRPr dirty="0"/>
          </a:p>
        </p:txBody>
      </p:sp>
      <p:sp>
        <p:nvSpPr>
          <p:cNvPr id="470" name="Google Shape;470;p1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471" name="Google Shape;471;p19"/>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Uma visão geral</a:t>
            </a:r>
            <a:endParaRPr/>
          </a:p>
        </p:txBody>
      </p:sp>
      <p:grpSp>
        <p:nvGrpSpPr>
          <p:cNvPr id="472" name="Google Shape;472;p19"/>
          <p:cNvGrpSpPr/>
          <p:nvPr/>
        </p:nvGrpSpPr>
        <p:grpSpPr>
          <a:xfrm>
            <a:off x="4536637" y="2381249"/>
            <a:ext cx="6192180" cy="3870113"/>
            <a:chOff x="231337" y="0"/>
            <a:chExt cx="6192180" cy="3870113"/>
          </a:xfrm>
        </p:grpSpPr>
        <p:sp>
          <p:nvSpPr>
            <p:cNvPr id="473" name="Google Shape;473;p19"/>
            <p:cNvSpPr/>
            <p:nvPr/>
          </p:nvSpPr>
          <p:spPr>
            <a:xfrm>
              <a:off x="231337" y="0"/>
              <a:ext cx="6192180" cy="3870113"/>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EB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834889" y="2877816"/>
              <a:ext cx="142420" cy="142420"/>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382121" y="3090279"/>
              <a:ext cx="1814700" cy="6559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txBox="1"/>
            <p:nvPr/>
          </p:nvSpPr>
          <p:spPr>
            <a:xfrm>
              <a:off x="382121" y="3090279"/>
              <a:ext cx="1814700" cy="655988"/>
            </a:xfrm>
            <a:prstGeom prst="rect">
              <a:avLst/>
            </a:prstGeom>
            <a:noFill/>
            <a:ln>
              <a:noFill/>
            </a:ln>
          </p:spPr>
          <p:txBody>
            <a:bodyPr spcFirstLastPara="1" wrap="square" lIns="75450" tIns="0" rIns="0" bIns="0"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Roteiro para 2050</a:t>
              </a:r>
              <a:endParaRPr/>
            </a:p>
            <a:p>
              <a:pPr marL="0" marR="0" lvl="0" indent="0" algn="ctr" rtl="0">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(2011)</a:t>
              </a:r>
              <a:endParaRPr/>
            </a:p>
          </p:txBody>
        </p:sp>
        <p:sp>
          <p:nvSpPr>
            <p:cNvPr id="477" name="Google Shape;477;p19"/>
            <p:cNvSpPr/>
            <p:nvPr/>
          </p:nvSpPr>
          <p:spPr>
            <a:xfrm>
              <a:off x="1841118" y="1977627"/>
              <a:ext cx="247687" cy="247687"/>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1728388" y="2274382"/>
              <a:ext cx="1684665" cy="1071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txBox="1"/>
            <p:nvPr/>
          </p:nvSpPr>
          <p:spPr>
            <a:xfrm>
              <a:off x="1728388" y="2274382"/>
              <a:ext cx="1684665" cy="1071354"/>
            </a:xfrm>
            <a:prstGeom prst="rect">
              <a:avLst/>
            </a:prstGeom>
            <a:noFill/>
            <a:ln>
              <a:noFill/>
            </a:ln>
          </p:spPr>
          <p:txBody>
            <a:bodyPr spcFirstLastPara="1" wrap="square" lIns="131225" tIns="0" rIns="0" bIns="0"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Energia limpa para todos os europeus</a:t>
              </a:r>
              <a:endParaRPr/>
            </a:p>
            <a:p>
              <a:pPr marL="0" marR="0" lvl="0" indent="0" algn="ctr" rtl="0">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(2016)</a:t>
              </a:r>
              <a:endParaRPr/>
            </a:p>
          </p:txBody>
        </p:sp>
        <p:sp>
          <p:nvSpPr>
            <p:cNvPr id="480" name="Google Shape;480;p19"/>
            <p:cNvSpPr/>
            <p:nvPr/>
          </p:nvSpPr>
          <p:spPr>
            <a:xfrm>
              <a:off x="3125996" y="1314290"/>
              <a:ext cx="328185" cy="328185"/>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3237814" y="1619758"/>
              <a:ext cx="1300357" cy="9772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txBox="1"/>
            <p:nvPr/>
          </p:nvSpPr>
          <p:spPr>
            <a:xfrm>
              <a:off x="3237814" y="1619758"/>
              <a:ext cx="1300357" cy="977212"/>
            </a:xfrm>
            <a:prstGeom prst="rect">
              <a:avLst/>
            </a:prstGeom>
            <a:noFill/>
            <a:ln>
              <a:noFill/>
            </a:ln>
          </p:spPr>
          <p:txBody>
            <a:bodyPr spcFirstLastPara="1" wrap="square" lIns="173875" tIns="0" rIns="0" bIns="0"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Planeta limpo para todos</a:t>
              </a:r>
              <a:endParaRPr/>
            </a:p>
            <a:p>
              <a:pPr marL="0" marR="0" lvl="0" indent="0" algn="ctr" rtl="0">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(2018)</a:t>
              </a:r>
              <a:endParaRPr/>
            </a:p>
          </p:txBody>
        </p:sp>
        <p:sp>
          <p:nvSpPr>
            <p:cNvPr id="483" name="Google Shape;483;p19"/>
            <p:cNvSpPr/>
            <p:nvPr/>
          </p:nvSpPr>
          <p:spPr>
            <a:xfrm>
              <a:off x="4525429" y="875419"/>
              <a:ext cx="439644" cy="439644"/>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4745251" y="1095241"/>
              <a:ext cx="1300357" cy="277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txBox="1"/>
            <p:nvPr/>
          </p:nvSpPr>
          <p:spPr>
            <a:xfrm>
              <a:off x="4745251" y="1095241"/>
              <a:ext cx="1300357" cy="2774871"/>
            </a:xfrm>
            <a:prstGeom prst="rect">
              <a:avLst/>
            </a:prstGeom>
            <a:noFill/>
            <a:ln>
              <a:noFill/>
            </a:ln>
          </p:spPr>
          <p:txBody>
            <a:bodyPr spcFirstLastPara="1" wrap="square" lIns="232950" tIns="0" rIns="0" bIns="0" anchor="t" anchorCtr="0">
              <a:noAutofit/>
            </a:bodyPr>
            <a:lstStyle/>
            <a:p>
              <a:pPr marL="0" marR="0" lvl="0" indent="0" algn="l" rtl="0">
                <a:lnSpc>
                  <a:spcPct val="90000"/>
                </a:lnSpc>
                <a:spcBef>
                  <a:spcPts val="0"/>
                </a:spcBef>
                <a:spcAft>
                  <a:spcPts val="0"/>
                </a:spcAft>
                <a:buClr>
                  <a:schemeClr val="dk1"/>
                </a:buClr>
                <a:buSzPts val="6500"/>
                <a:buFont typeface="Calibri"/>
                <a:buNone/>
              </a:pPr>
              <a:endParaRPr sz="6500">
                <a:solidFill>
                  <a:schemeClr val="dk1"/>
                </a:solidFill>
                <a:latin typeface="Calibri"/>
                <a:ea typeface="Calibri"/>
                <a:cs typeface="Calibri"/>
                <a:sym typeface="Calibri"/>
              </a:endParaRPr>
            </a:p>
          </p:txBody>
        </p:sp>
      </p:grpSp>
      <p:sp>
        <p:nvSpPr>
          <p:cNvPr id="486" name="Google Shape;486;p19"/>
          <p:cNvSpPr/>
          <p:nvPr/>
        </p:nvSpPr>
        <p:spPr>
          <a:xfrm>
            <a:off x="9185910" y="3694430"/>
            <a:ext cx="1342390" cy="896064"/>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19"/>
          <p:cNvSpPr txBox="1"/>
          <p:nvPr/>
        </p:nvSpPr>
        <p:spPr>
          <a:xfrm>
            <a:off x="8964930" y="3684270"/>
            <a:ext cx="176022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err="1">
                <a:solidFill>
                  <a:schemeClr val="dk1"/>
                </a:solidFill>
                <a:latin typeface="Calibri"/>
                <a:ea typeface="Calibri"/>
                <a:cs typeface="Calibri"/>
                <a:sym typeface="Calibri"/>
              </a:rPr>
              <a:t>Acordo</a:t>
            </a:r>
            <a:r>
              <a:rPr lang="en-US" sz="1600" b="1" dirty="0">
                <a:solidFill>
                  <a:schemeClr val="dk1"/>
                </a:solidFill>
                <a:latin typeface="Calibri"/>
                <a:ea typeface="Calibri"/>
                <a:cs typeface="Calibri"/>
                <a:sym typeface="Calibri"/>
              </a:rPr>
              <a:t> Verde</a:t>
            </a:r>
          </a:p>
          <a:p>
            <a:pPr marL="0" marR="0" lvl="0" indent="0" algn="ctr" rtl="0">
              <a:spcBef>
                <a:spcPts val="0"/>
              </a:spcBef>
              <a:spcAft>
                <a:spcPts val="0"/>
              </a:spcAft>
              <a:buNone/>
            </a:pPr>
            <a:r>
              <a:rPr lang="en-US" sz="1600" b="1" dirty="0" err="1">
                <a:solidFill>
                  <a:schemeClr val="dk1"/>
                </a:solidFill>
                <a:latin typeface="Calibri"/>
                <a:ea typeface="Calibri"/>
                <a:cs typeface="Calibri"/>
                <a:sym typeface="Calibri"/>
              </a:rPr>
              <a:t>Europeu</a:t>
            </a:r>
            <a:endParaRPr sz="16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(2019)</a:t>
            </a:r>
            <a:endParaRPr sz="1600" b="1" dirty="0">
              <a:solidFill>
                <a:schemeClr val="dk1"/>
              </a:solidFill>
              <a:latin typeface="Calibri"/>
              <a:ea typeface="Calibri"/>
              <a:cs typeface="Calibri"/>
              <a:sym typeface="Calibri"/>
            </a:endParaRPr>
          </a:p>
        </p:txBody>
      </p:sp>
      <p:sp>
        <p:nvSpPr>
          <p:cNvPr id="488" name="Google Shape;488;p19"/>
          <p:cNvSpPr txBox="1">
            <a:spLocks noGrp="1"/>
          </p:cNvSpPr>
          <p:nvPr>
            <p:ph type="body" idx="4294967295"/>
          </p:nvPr>
        </p:nvSpPr>
        <p:spPr>
          <a:xfrm>
            <a:off x="8320663" y="5759835"/>
            <a:ext cx="3398067" cy="650352"/>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Comissão Europeia, A European Green Deal: Striving to be the first climate-neutral continent, 2019 </a:t>
            </a:r>
            <a:endParaRPr sz="1400" b="0" i="1">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err="1"/>
              <a:t>Resultados</a:t>
            </a:r>
            <a:r>
              <a:rPr lang="en-US" dirty="0"/>
              <a:t> da </a:t>
            </a:r>
            <a:r>
              <a:rPr lang="en-US" dirty="0" err="1"/>
              <a:t>aprendizagem</a:t>
            </a:r>
            <a:endParaRPr dirty="0"/>
          </a:p>
        </p:txBody>
      </p:sp>
      <p:sp>
        <p:nvSpPr>
          <p:cNvPr id="280" name="Google Shape;280;p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dirty="0"/>
              <a:t>OIT 1: </a:t>
            </a:r>
            <a:r>
              <a:rPr lang="en-US" dirty="0" err="1"/>
              <a:t>Identificar</a:t>
            </a:r>
            <a:r>
              <a:rPr lang="en-US" dirty="0"/>
              <a:t> </a:t>
            </a:r>
            <a:r>
              <a:rPr lang="en-US" dirty="0" err="1"/>
              <a:t>os</a:t>
            </a:r>
            <a:r>
              <a:rPr lang="en-US" dirty="0"/>
              <a:t> </a:t>
            </a:r>
            <a:r>
              <a:rPr lang="en-US" dirty="0" err="1"/>
              <a:t>principais</a:t>
            </a:r>
            <a:r>
              <a:rPr lang="en-US" dirty="0"/>
              <a:t> </a:t>
            </a:r>
            <a:r>
              <a:rPr lang="en-US" dirty="0" err="1"/>
              <a:t>tipos</a:t>
            </a:r>
            <a:r>
              <a:rPr lang="en-US" dirty="0"/>
              <a:t> de </a:t>
            </a:r>
            <a:r>
              <a:rPr lang="en-US" dirty="0" err="1"/>
              <a:t>políticas</a:t>
            </a:r>
            <a:r>
              <a:rPr lang="en-US" dirty="0"/>
              <a:t> </a:t>
            </a:r>
            <a:r>
              <a:rPr lang="en-US" dirty="0" err="1"/>
              <a:t>climáticas</a:t>
            </a:r>
            <a:r>
              <a:rPr lang="en-US" dirty="0"/>
              <a:t> </a:t>
            </a:r>
            <a:r>
              <a:rPr lang="en-US" dirty="0" err="1"/>
              <a:t>diretas</a:t>
            </a:r>
            <a:r>
              <a:rPr lang="en-US" dirty="0"/>
              <a:t> e </a:t>
            </a:r>
            <a:r>
              <a:rPr lang="en-US" dirty="0" err="1"/>
              <a:t>sua</a:t>
            </a:r>
            <a:r>
              <a:rPr lang="en-US" dirty="0"/>
              <a:t> </a:t>
            </a:r>
            <a:r>
              <a:rPr lang="en-US" dirty="0" err="1"/>
              <a:t>aplicação</a:t>
            </a:r>
            <a:r>
              <a:rPr lang="en-US" dirty="0"/>
              <a:t> </a:t>
            </a:r>
            <a:r>
              <a:rPr lang="en-US" dirty="0" err="1"/>
              <a:t>em</a:t>
            </a:r>
            <a:r>
              <a:rPr lang="en-US" dirty="0"/>
              <a:t> </a:t>
            </a:r>
            <a:r>
              <a:rPr lang="en-US" dirty="0" err="1"/>
              <a:t>todo</a:t>
            </a:r>
            <a:r>
              <a:rPr lang="en-US" dirty="0"/>
              <a:t> o </a:t>
            </a:r>
            <a:r>
              <a:rPr lang="en-US" dirty="0" err="1"/>
              <a:t>mundo</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a:t>OIT 2: </a:t>
            </a:r>
            <a:r>
              <a:rPr lang="en-US" dirty="0" err="1"/>
              <a:t>Identificar</a:t>
            </a:r>
            <a:r>
              <a:rPr lang="en-US" dirty="0"/>
              <a:t> </a:t>
            </a:r>
            <a:r>
              <a:rPr lang="en-US" dirty="0" err="1"/>
              <a:t>os</a:t>
            </a:r>
            <a:r>
              <a:rPr lang="en-US" dirty="0"/>
              <a:t> </a:t>
            </a:r>
            <a:r>
              <a:rPr lang="en-US" dirty="0" err="1"/>
              <a:t>principais</a:t>
            </a:r>
            <a:r>
              <a:rPr lang="en-US" dirty="0"/>
              <a:t> </a:t>
            </a:r>
            <a:r>
              <a:rPr lang="en-US" dirty="0" err="1"/>
              <a:t>tipos</a:t>
            </a:r>
            <a:r>
              <a:rPr lang="en-US" dirty="0"/>
              <a:t> de </a:t>
            </a:r>
            <a:r>
              <a:rPr lang="en-US" dirty="0" err="1"/>
              <a:t>políticas</a:t>
            </a:r>
            <a:r>
              <a:rPr lang="en-US" dirty="0"/>
              <a:t> </a:t>
            </a:r>
            <a:r>
              <a:rPr lang="en-US" dirty="0" err="1"/>
              <a:t>climáticas</a:t>
            </a:r>
            <a:r>
              <a:rPr lang="en-US" dirty="0"/>
              <a:t> </a:t>
            </a:r>
            <a:r>
              <a:rPr lang="en-US" dirty="0" err="1"/>
              <a:t>indiretas</a:t>
            </a:r>
            <a:r>
              <a:rPr lang="en-US" dirty="0"/>
              <a:t> e </a:t>
            </a:r>
            <a:r>
              <a:rPr lang="en-US" dirty="0" err="1"/>
              <a:t>sua</a:t>
            </a:r>
            <a:r>
              <a:rPr lang="en-US" dirty="0"/>
              <a:t> </a:t>
            </a:r>
            <a:r>
              <a:rPr lang="en-US" dirty="0" err="1"/>
              <a:t>aplicação</a:t>
            </a:r>
            <a:r>
              <a:rPr lang="en-US" dirty="0"/>
              <a:t> </a:t>
            </a:r>
            <a:r>
              <a:rPr lang="en-US" dirty="0" err="1"/>
              <a:t>em</a:t>
            </a:r>
            <a:r>
              <a:rPr lang="en-US" dirty="0"/>
              <a:t> </a:t>
            </a:r>
            <a:r>
              <a:rPr lang="en-US" dirty="0" err="1"/>
              <a:t>todo</a:t>
            </a:r>
            <a:r>
              <a:rPr lang="en-US" dirty="0"/>
              <a:t> o </a:t>
            </a:r>
            <a:r>
              <a:rPr lang="en-US" dirty="0" err="1"/>
              <a:t>mundo</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a:latin typeface="Open Sans SemiBold"/>
                <a:ea typeface="Open Sans SemiBold"/>
                <a:cs typeface="Open Sans SemiBold"/>
                <a:sym typeface="Open Sans SemiBold"/>
              </a:rPr>
              <a:t>OIT 3: </a:t>
            </a:r>
            <a:r>
              <a:rPr lang="en-US" dirty="0" err="1">
                <a:latin typeface="Open Sans SemiBold"/>
                <a:ea typeface="Open Sans SemiBold"/>
                <a:cs typeface="Open Sans SemiBold"/>
                <a:sym typeface="Open Sans SemiBold"/>
              </a:rPr>
              <a:t>Analisar</a:t>
            </a:r>
            <a:r>
              <a:rPr lang="en-US" dirty="0">
                <a:latin typeface="Open Sans SemiBold"/>
                <a:ea typeface="Open Sans SemiBold"/>
                <a:cs typeface="Open Sans SemiBold"/>
                <a:sym typeface="Open Sans SemiBold"/>
              </a:rPr>
              <a:t> um </a:t>
            </a:r>
            <a:r>
              <a:rPr lang="en-US" dirty="0" err="1">
                <a:latin typeface="Open Sans SemiBold"/>
                <a:ea typeface="Open Sans SemiBold"/>
                <a:cs typeface="Open Sans SemiBold"/>
                <a:sym typeface="Open Sans SemiBold"/>
              </a:rPr>
              <a:t>exemplo</a:t>
            </a:r>
            <a:r>
              <a:rPr lang="en-US" dirty="0">
                <a:latin typeface="Open Sans SemiBold"/>
                <a:ea typeface="Open Sans SemiBold"/>
                <a:cs typeface="Open Sans SemiBold"/>
                <a:sym typeface="Open Sans SemiBold"/>
              </a:rPr>
              <a:t> de </a:t>
            </a:r>
            <a:r>
              <a:rPr lang="en-US" dirty="0" err="1">
                <a:latin typeface="Open Sans SemiBold"/>
                <a:ea typeface="Open Sans SemiBold"/>
                <a:cs typeface="Open Sans SemiBold"/>
                <a:sym typeface="Open Sans SemiBold"/>
              </a:rPr>
              <a:t>aplicação</a:t>
            </a:r>
            <a:r>
              <a:rPr lang="en-US" dirty="0">
                <a:latin typeface="Open Sans SemiBold"/>
                <a:ea typeface="Open Sans SemiBold"/>
                <a:cs typeface="Open Sans SemiBold"/>
                <a:sym typeface="Open Sans SemiBold"/>
              </a:rPr>
              <a:t> de </a:t>
            </a:r>
            <a:r>
              <a:rPr lang="en-US" dirty="0" err="1">
                <a:latin typeface="Open Sans SemiBold"/>
                <a:ea typeface="Open Sans SemiBold"/>
                <a:cs typeface="Open Sans SemiBold"/>
                <a:sym typeface="Open Sans SemiBold"/>
              </a:rPr>
              <a:t>políticas</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climáticas</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na</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região</a:t>
            </a:r>
            <a:r>
              <a:rPr lang="en-US" dirty="0">
                <a:latin typeface="Open Sans SemiBold"/>
                <a:ea typeface="Open Sans SemiBold"/>
                <a:cs typeface="Open Sans SemiBold"/>
                <a:sym typeface="Open Sans SemiBold"/>
              </a:rPr>
              <a:t> da </a:t>
            </a:r>
            <a:r>
              <a:rPr lang="en-US" dirty="0" err="1">
                <a:latin typeface="Open Sans SemiBold"/>
                <a:ea typeface="Open Sans SemiBold"/>
                <a:cs typeface="Open Sans SemiBold"/>
                <a:sym typeface="Open Sans SemiBold"/>
              </a:rPr>
              <a:t>Ásia</a:t>
            </a:r>
            <a:r>
              <a:rPr lang="en-US" dirty="0">
                <a:latin typeface="Open Sans SemiBold"/>
                <a:ea typeface="Open Sans SemiBold"/>
                <a:cs typeface="Open Sans SemiBold"/>
                <a:sym typeface="Open Sans SemiBold"/>
              </a:rPr>
              <a:t> e do </a:t>
            </a:r>
            <a:r>
              <a:rPr lang="en-US" dirty="0" err="1">
                <a:latin typeface="Open Sans SemiBold"/>
                <a:ea typeface="Open Sans SemiBold"/>
                <a:cs typeface="Open Sans SemiBold"/>
                <a:sym typeface="Open Sans SemiBold"/>
              </a:rPr>
              <a:t>Pacífico</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a:t>OIT 4: </a:t>
            </a:r>
            <a:r>
              <a:rPr lang="en-US" dirty="0" err="1"/>
              <a:t>Refletir</a:t>
            </a:r>
            <a:r>
              <a:rPr lang="en-US" dirty="0"/>
              <a:t> </a:t>
            </a:r>
            <a:r>
              <a:rPr lang="en-US" dirty="0" err="1"/>
              <a:t>sobre</a:t>
            </a:r>
            <a:r>
              <a:rPr lang="en-US" dirty="0"/>
              <a:t> </a:t>
            </a:r>
            <a:r>
              <a:rPr lang="en-US" dirty="0" err="1"/>
              <a:t>os</a:t>
            </a:r>
            <a:r>
              <a:rPr lang="en-US" dirty="0"/>
              <a:t> </a:t>
            </a:r>
            <a:r>
              <a:rPr lang="en-US" dirty="0" err="1"/>
              <a:t>principais</a:t>
            </a:r>
            <a:r>
              <a:rPr lang="en-US" dirty="0"/>
              <a:t> </a:t>
            </a:r>
            <a:r>
              <a:rPr lang="en-US" dirty="0" err="1"/>
              <a:t>elementos</a:t>
            </a:r>
            <a:r>
              <a:rPr lang="en-US" dirty="0"/>
              <a:t> das </a:t>
            </a:r>
            <a:r>
              <a:rPr lang="en-US" dirty="0" err="1"/>
              <a:t>políticas</a:t>
            </a:r>
            <a:r>
              <a:rPr lang="en-US" dirty="0"/>
              <a:t> </a:t>
            </a:r>
            <a:r>
              <a:rPr lang="en-US" dirty="0" err="1"/>
              <a:t>climáticas</a:t>
            </a:r>
            <a:r>
              <a:rPr lang="en-US" dirty="0"/>
              <a:t> da </a:t>
            </a:r>
            <a:r>
              <a:rPr lang="en-US" dirty="0" err="1"/>
              <a:t>União</a:t>
            </a:r>
            <a:r>
              <a:rPr lang="en-US" dirty="0"/>
              <a:t> </a:t>
            </a:r>
            <a:r>
              <a:rPr lang="en-US" dirty="0" err="1"/>
              <a:t>Europeia</a:t>
            </a:r>
            <a:r>
              <a:rPr lang="en-US" dirty="0"/>
              <a:t> e </a:t>
            </a:r>
            <a:r>
              <a:rPr lang="en-US" dirty="0" err="1"/>
              <a:t>sua</a:t>
            </a:r>
            <a:r>
              <a:rPr lang="en-US" dirty="0"/>
              <a:t> </a:t>
            </a:r>
            <a:r>
              <a:rPr lang="en-US" dirty="0" err="1"/>
              <a:t>aplicabilidade</a:t>
            </a:r>
            <a:r>
              <a:rPr lang="en-US" dirty="0"/>
              <a:t> </a:t>
            </a:r>
            <a:r>
              <a:rPr lang="en-US" dirty="0" err="1"/>
              <a:t>em</a:t>
            </a:r>
            <a:r>
              <a:rPr lang="en-US" dirty="0"/>
              <a:t> outros </a:t>
            </a:r>
            <a:r>
              <a:rPr lang="en-US" dirty="0" err="1"/>
              <a:t>contextos</a:t>
            </a:r>
            <a:endParaRPr dirty="0"/>
          </a:p>
        </p:txBody>
      </p:sp>
      <p:sp>
        <p:nvSpPr>
          <p:cNvPr id="281" name="Google Shape;281;p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82" name="Google Shape;282;p2"/>
          <p:cNvSpPr txBox="1">
            <a:spLocks noGrp="1"/>
          </p:cNvSpPr>
          <p:nvPr>
            <p:ph type="body" idx="2"/>
          </p:nvPr>
        </p:nvSpPr>
        <p:spPr>
          <a:xfrm>
            <a:off x="663575" y="2006620"/>
            <a:ext cx="5660329" cy="4486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ct val="100000"/>
              <a:buFont typeface="Open Sans"/>
              <a:buNone/>
            </a:pPr>
            <a:r>
              <a:rPr lang="en-US" dirty="0">
                <a:latin typeface="Open Sans"/>
                <a:ea typeface="Open Sans"/>
                <a:cs typeface="Open Sans"/>
                <a:sym typeface="Open Sans"/>
              </a:rPr>
              <a:t>Ao final </a:t>
            </a:r>
            <a:r>
              <a:rPr lang="en-US" dirty="0" err="1">
                <a:latin typeface="Open Sans"/>
                <a:ea typeface="Open Sans"/>
                <a:cs typeface="Open Sans"/>
                <a:sym typeface="Open Sans"/>
              </a:rPr>
              <a:t>desta</a:t>
            </a:r>
            <a:r>
              <a:rPr lang="en-US" dirty="0">
                <a:latin typeface="Open Sans"/>
                <a:ea typeface="Open Sans"/>
                <a:cs typeface="Open Sans"/>
                <a:sym typeface="Open Sans"/>
              </a:rPr>
              <a:t> aula, </a:t>
            </a:r>
            <a:r>
              <a:rPr lang="en-US" dirty="0" err="1">
                <a:latin typeface="Open Sans"/>
                <a:ea typeface="Open Sans"/>
                <a:cs typeface="Open Sans"/>
                <a:sym typeface="Open Sans"/>
              </a:rPr>
              <a:t>você</a:t>
            </a:r>
            <a:r>
              <a:rPr lang="en-US" dirty="0">
                <a:latin typeface="Open Sans"/>
                <a:ea typeface="Open Sans"/>
                <a:cs typeface="Open Sans"/>
                <a:sym typeface="Open Sans"/>
              </a:rPr>
              <a:t> </a:t>
            </a:r>
            <a:r>
              <a:rPr lang="en-US" dirty="0" err="1">
                <a:latin typeface="Open Sans"/>
                <a:ea typeface="Open Sans"/>
                <a:cs typeface="Open Sans"/>
                <a:sym typeface="Open Sans"/>
              </a:rPr>
              <a:t>será</a:t>
            </a:r>
            <a:r>
              <a:rPr lang="en-US" dirty="0">
                <a:latin typeface="Open Sans"/>
                <a:ea typeface="Open Sans"/>
                <a:cs typeface="Open Sans"/>
                <a:sym typeface="Open Sans"/>
              </a:rPr>
              <a:t> </a:t>
            </a:r>
            <a:r>
              <a:rPr lang="en-US" dirty="0" err="1">
                <a:latin typeface="Open Sans"/>
                <a:ea typeface="Open Sans"/>
                <a:cs typeface="Open Sans"/>
                <a:sym typeface="Open Sans"/>
              </a:rPr>
              <a:t>capaz</a:t>
            </a:r>
            <a:r>
              <a:rPr lang="en-US" dirty="0">
                <a:latin typeface="Open Sans"/>
                <a:ea typeface="Open Sans"/>
                <a:cs typeface="Open Sans"/>
                <a:sym typeface="Open Sans"/>
              </a:rPr>
              <a:t> de</a:t>
            </a:r>
            <a:endParaRPr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title"/>
          </p:nvPr>
        </p:nvSpPr>
        <p:spPr>
          <a:xfrm>
            <a:off x="663880" y="681037"/>
            <a:ext cx="486039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Exemplos - União Europeia</a:t>
            </a:r>
            <a:endParaRPr/>
          </a:p>
        </p:txBody>
      </p:sp>
      <p:sp>
        <p:nvSpPr>
          <p:cNvPr id="495" name="Google Shape;495;p20"/>
          <p:cNvSpPr txBox="1">
            <a:spLocks noGrp="1"/>
          </p:cNvSpPr>
          <p:nvPr>
            <p:ph type="body" idx="1"/>
          </p:nvPr>
        </p:nvSpPr>
        <p:spPr>
          <a:xfrm>
            <a:off x="663575" y="2582945"/>
            <a:ext cx="10514861"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a:latin typeface="Open Sans"/>
                <a:ea typeface="Open Sans"/>
                <a:cs typeface="Open Sans"/>
                <a:sym typeface="Open Sans"/>
              </a:rPr>
              <a:t>Nenhuma emissão de GEE até 2050.</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Redução de 55% das emissões de GEE até 2030, em comparação com 1990</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Metas para 2030 transformadas em metas nacionais por meio de uma Decisão de Compartilhamento de Esforços: aqui</a:t>
            </a:r>
            <a:endParaRPr/>
          </a:p>
          <a:p>
            <a:pPr marL="342900" lvl="0" indent="-215900" algn="l" rtl="0">
              <a:lnSpc>
                <a:spcPct val="90000"/>
              </a:lnSpc>
              <a:spcBef>
                <a:spcPts val="1200"/>
              </a:spcBef>
              <a:spcAft>
                <a:spcPts val="0"/>
              </a:spcAft>
              <a:buClr>
                <a:schemeClr val="dk1"/>
              </a:buClr>
              <a:buSzPts val="2000"/>
              <a:buFont typeface="Arial"/>
              <a:buNone/>
            </a:pPr>
            <a:endParaRPr>
              <a:solidFill>
                <a:srgbClr val="C8102E"/>
              </a:solidFill>
              <a:latin typeface="Open Sans"/>
              <a:ea typeface="Open Sans"/>
              <a:cs typeface="Open Sans"/>
              <a:sym typeface="Open Sans"/>
            </a:endParaRPr>
          </a:p>
          <a:p>
            <a:pPr marL="0" lvl="0" indent="0" algn="l" rtl="0">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Documentos relevantes:</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Acordo Verde Europeu</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Planeta limpo para todos</a:t>
            </a:r>
            <a:endParaRPr/>
          </a:p>
        </p:txBody>
      </p:sp>
      <p:sp>
        <p:nvSpPr>
          <p:cNvPr id="496" name="Google Shape;496;p2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497" name="Google Shape;497;p20"/>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Políticas climáticas diretas</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1"/>
          <p:cNvSpPr txBox="1">
            <a:spLocks noGrp="1"/>
          </p:cNvSpPr>
          <p:nvPr>
            <p:ph type="title"/>
          </p:nvPr>
        </p:nvSpPr>
        <p:spPr>
          <a:xfrm>
            <a:off x="663880" y="681037"/>
            <a:ext cx="5135671"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Exemplos - União Europeia</a:t>
            </a:r>
            <a:endParaRPr/>
          </a:p>
        </p:txBody>
      </p:sp>
      <p:sp>
        <p:nvSpPr>
          <p:cNvPr id="504" name="Google Shape;504;p21"/>
          <p:cNvSpPr txBox="1">
            <a:spLocks noGrp="1"/>
          </p:cNvSpPr>
          <p:nvPr>
            <p:ph type="body" idx="1"/>
          </p:nvPr>
        </p:nvSpPr>
        <p:spPr>
          <a:xfrm>
            <a:off x="663575" y="2582945"/>
            <a:ext cx="6554343" cy="342193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ts val="2000"/>
              <a:buFont typeface="Arial"/>
              <a:buChar char="•"/>
            </a:pPr>
            <a:r>
              <a:rPr lang="en-US">
                <a:latin typeface="Open Sans"/>
                <a:ea typeface="Open Sans"/>
                <a:cs typeface="Open Sans"/>
                <a:sym typeface="Open Sans"/>
              </a:rPr>
              <a:t>32,5% de melhoria </a:t>
            </a:r>
            <a:r>
              <a:rPr lang="en-US" b="0">
                <a:latin typeface="Open Sans"/>
                <a:ea typeface="Open Sans"/>
                <a:cs typeface="Open Sans"/>
                <a:sym typeface="Open Sans"/>
              </a:rPr>
              <a:t>na eficiência energética (em comparação com as projeções de uso de energia em 2030)</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32% de participação </a:t>
            </a:r>
            <a:r>
              <a:rPr lang="en-US" b="0">
                <a:latin typeface="Open Sans"/>
                <a:ea typeface="Open Sans"/>
                <a:cs typeface="Open Sans"/>
                <a:sym typeface="Open Sans"/>
              </a:rPr>
              <a:t>de energia renovável no consumo de energia até 2030</a:t>
            </a:r>
            <a:endParaRPr/>
          </a:p>
          <a:p>
            <a:pPr marL="342900" lvl="0" indent="-215900" algn="l" rtl="0">
              <a:lnSpc>
                <a:spcPct val="90000"/>
              </a:lnSpc>
              <a:spcBef>
                <a:spcPts val="1200"/>
              </a:spcBef>
              <a:spcAft>
                <a:spcPts val="0"/>
              </a:spcAft>
              <a:buClr>
                <a:schemeClr val="dk1"/>
              </a:buClr>
              <a:buSzPts val="2000"/>
              <a:buFont typeface="Arial"/>
              <a:buNone/>
            </a:pPr>
            <a:endParaRPr>
              <a:solidFill>
                <a:srgbClr val="C8102E"/>
              </a:solidFill>
              <a:latin typeface="Open Sans"/>
              <a:ea typeface="Open Sans"/>
              <a:cs typeface="Open Sans"/>
              <a:sym typeface="Open Sans"/>
            </a:endParaRPr>
          </a:p>
          <a:p>
            <a:pPr marL="0" lvl="0" indent="0" algn="l" rtl="0">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Documentos relevantes:</a:t>
            </a:r>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Estrutura climática e energética para 2030 </a:t>
            </a:r>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Diretiva revisada sobre energia renovável </a:t>
            </a:r>
            <a:endParaRPr b="0">
              <a:latin typeface="Open Sans"/>
              <a:ea typeface="Open Sans"/>
              <a:cs typeface="Open Sans"/>
              <a:sym typeface="Open Sans"/>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Diretiva de Eficiência Energética</a:t>
            </a:r>
            <a:endParaRPr/>
          </a:p>
        </p:txBody>
      </p:sp>
      <p:sp>
        <p:nvSpPr>
          <p:cNvPr id="505" name="Google Shape;505;p2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506" name="Google Shape;506;p21"/>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Políticas climáticas indiretas</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2"/>
          <p:cNvSpPr txBox="1">
            <a:spLocks noGrp="1"/>
          </p:cNvSpPr>
          <p:nvPr>
            <p:ph type="title"/>
          </p:nvPr>
        </p:nvSpPr>
        <p:spPr>
          <a:xfrm>
            <a:off x="663880" y="681037"/>
            <a:ext cx="543212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Exemplos - União Europeia</a:t>
            </a:r>
            <a:endParaRPr/>
          </a:p>
        </p:txBody>
      </p:sp>
      <p:sp>
        <p:nvSpPr>
          <p:cNvPr id="513" name="Google Shape;513;p22"/>
          <p:cNvSpPr txBox="1">
            <a:spLocks noGrp="1"/>
          </p:cNvSpPr>
          <p:nvPr>
            <p:ph type="body" idx="1"/>
          </p:nvPr>
        </p:nvSpPr>
        <p:spPr>
          <a:xfrm>
            <a:off x="663880" y="2582945"/>
            <a:ext cx="4270070"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a:t>Estabelecida em 2005</a:t>
            </a:r>
            <a:endParaRPr/>
          </a:p>
          <a:p>
            <a:pPr marL="342900" lvl="0" indent="-342900" algn="l" rtl="0">
              <a:lnSpc>
                <a:spcPct val="90000"/>
              </a:lnSpc>
              <a:spcBef>
                <a:spcPts val="1200"/>
              </a:spcBef>
              <a:spcAft>
                <a:spcPts val="0"/>
              </a:spcAft>
              <a:buClr>
                <a:schemeClr val="dk1"/>
              </a:buClr>
              <a:buSzPts val="2000"/>
              <a:buFont typeface="Arial"/>
              <a:buChar char="•"/>
            </a:pPr>
            <a:r>
              <a:rPr lang="en-US"/>
              <a:t>Abrange 45% das emissões de GEE da EY</a:t>
            </a:r>
            <a:endParaRPr/>
          </a:p>
          <a:p>
            <a:pPr marL="342900" lvl="0" indent="-342900" algn="l" rtl="0">
              <a:lnSpc>
                <a:spcPct val="90000"/>
              </a:lnSpc>
              <a:spcBef>
                <a:spcPts val="1200"/>
              </a:spcBef>
              <a:spcAft>
                <a:spcPts val="0"/>
              </a:spcAft>
              <a:buClr>
                <a:schemeClr val="dk1"/>
              </a:buClr>
              <a:buSzPts val="2000"/>
              <a:buFont typeface="Arial"/>
              <a:buChar char="•"/>
            </a:pPr>
            <a:r>
              <a:rPr lang="en-US"/>
              <a:t>Um sistema de limite e comércio</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rPr>
              <a:t>Desafios: </a:t>
            </a:r>
            <a:r>
              <a:rPr lang="en-US"/>
              <a:t>acumulação de excedentes de licenças!</a:t>
            </a:r>
            <a:endParaRPr/>
          </a:p>
        </p:txBody>
      </p:sp>
      <p:sp>
        <p:nvSpPr>
          <p:cNvPr id="514" name="Google Shape;514;p2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515" name="Google Shape;515;p22"/>
          <p:cNvSpPr txBox="1">
            <a:spLocks noGrp="1"/>
          </p:cNvSpPr>
          <p:nvPr>
            <p:ph type="body" idx="2"/>
          </p:nvPr>
        </p:nvSpPr>
        <p:spPr>
          <a:xfrm>
            <a:off x="663574" y="2016027"/>
            <a:ext cx="7883285" cy="4823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Esquema de Comércio de Emissões da União Europeia (ETS)</a:t>
            </a:r>
            <a:endParaRPr/>
          </a:p>
        </p:txBody>
      </p:sp>
      <p:pic>
        <p:nvPicPr>
          <p:cNvPr id="516" name="Google Shape;516;p22"/>
          <p:cNvPicPr preferRelativeResize="0"/>
          <p:nvPr/>
        </p:nvPicPr>
        <p:blipFill rotWithShape="1">
          <a:blip r:embed="rId3">
            <a:alphaModFix/>
          </a:blip>
          <a:srcRect/>
          <a:stretch/>
        </p:blipFill>
        <p:spPr>
          <a:xfrm>
            <a:off x="5221123" y="2650291"/>
            <a:ext cx="6056477" cy="2335699"/>
          </a:xfrm>
          <a:prstGeom prst="rect">
            <a:avLst/>
          </a:prstGeom>
          <a:noFill/>
          <a:ln>
            <a:noFill/>
          </a:ln>
        </p:spPr>
      </p:pic>
      <p:sp>
        <p:nvSpPr>
          <p:cNvPr id="517" name="Google Shape;517;p22"/>
          <p:cNvSpPr txBox="1">
            <a:spLocks noGrp="1"/>
          </p:cNvSpPr>
          <p:nvPr>
            <p:ph type="body" idx="4294967295"/>
          </p:nvPr>
        </p:nvSpPr>
        <p:spPr>
          <a:xfrm>
            <a:off x="7765628" y="5919761"/>
            <a:ext cx="3953102" cy="471612"/>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Agência Europeia do Meio Ambiente, visualizador de dados do Sistema de Comércio de Emissões da UE (ETS), 2021 </a:t>
            </a:r>
            <a:endParaRPr sz="1400" b="0" i="1">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3"/>
          <p:cNvSpPr txBox="1">
            <a:spLocks noGrp="1"/>
          </p:cNvSpPr>
          <p:nvPr>
            <p:ph type="title"/>
          </p:nvPr>
        </p:nvSpPr>
        <p:spPr>
          <a:xfrm>
            <a:off x="663880" y="681037"/>
            <a:ext cx="486039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Exemplos - União Europeia</a:t>
            </a:r>
            <a:endParaRPr/>
          </a:p>
        </p:txBody>
      </p:sp>
      <p:sp>
        <p:nvSpPr>
          <p:cNvPr id="524" name="Google Shape;524;p23"/>
          <p:cNvSpPr txBox="1">
            <a:spLocks noGrp="1"/>
          </p:cNvSpPr>
          <p:nvPr>
            <p:ph type="body" idx="1"/>
          </p:nvPr>
        </p:nvSpPr>
        <p:spPr>
          <a:xfrm>
            <a:off x="663575" y="2582945"/>
            <a:ext cx="10514861" cy="342193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Intensidade de carbono em comparação com outros países do G20:</a:t>
            </a:r>
            <a:endParaRPr/>
          </a:p>
          <a:p>
            <a:pPr marL="342900" lvl="0" indent="-342900"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2013-2018 </a:t>
            </a:r>
            <a:r>
              <a:rPr lang="en-US">
                <a:solidFill>
                  <a:srgbClr val="FAA306"/>
                </a:solidFill>
                <a:latin typeface="Open Sans"/>
                <a:ea typeface="Open Sans"/>
                <a:cs typeface="Open Sans"/>
                <a:sym typeface="Open Sans"/>
              </a:rPr>
              <a:t>MÉDIO</a:t>
            </a:r>
            <a:endParaRPr/>
          </a:p>
          <a:p>
            <a:pPr marL="342900" lvl="0" indent="-342900"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Após 2018 </a:t>
            </a:r>
            <a:r>
              <a:rPr lang="en-US">
                <a:solidFill>
                  <a:srgbClr val="00B050"/>
                </a:solidFill>
                <a:latin typeface="Open Sans"/>
                <a:ea typeface="Open Sans"/>
                <a:cs typeface="Open Sans"/>
                <a:sym typeface="Open Sans"/>
              </a:rPr>
              <a:t>BAIXA</a:t>
            </a:r>
            <a:endParaRPr/>
          </a:p>
          <a:p>
            <a:pPr marL="342900" lvl="0" indent="-234950" algn="l" rtl="0">
              <a:lnSpc>
                <a:spcPct val="90000"/>
              </a:lnSpc>
              <a:spcBef>
                <a:spcPts val="1200"/>
              </a:spcBef>
              <a:spcAft>
                <a:spcPts val="0"/>
              </a:spcAft>
              <a:buClr>
                <a:schemeClr val="dk1"/>
              </a:buClr>
              <a:buSzPct val="100000"/>
              <a:buFont typeface="Arial"/>
              <a:buNone/>
            </a:pPr>
            <a:endParaRPr>
              <a:latin typeface="Open Sans"/>
              <a:ea typeface="Open Sans"/>
              <a:cs typeface="Open Sans"/>
              <a:sym typeface="Open Sans"/>
            </a:endParaRPr>
          </a:p>
          <a:p>
            <a:pPr marL="0" lvl="0" indent="0" algn="l" rtl="0">
              <a:lnSpc>
                <a:spcPct val="90000"/>
              </a:lnSpc>
              <a:spcBef>
                <a:spcPts val="120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Participação das energias renováveis no fornecimento primário, em comparação com os países do G20:</a:t>
            </a:r>
            <a:endParaRPr/>
          </a:p>
          <a:p>
            <a:pPr marL="342900" lvl="0" indent="-342900"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2013-2018 </a:t>
            </a:r>
            <a:r>
              <a:rPr lang="en-US">
                <a:solidFill>
                  <a:srgbClr val="FAA306"/>
                </a:solidFill>
                <a:latin typeface="Open Sans"/>
                <a:ea typeface="Open Sans"/>
                <a:cs typeface="Open Sans"/>
                <a:sym typeface="Open Sans"/>
              </a:rPr>
              <a:t>MÉDIO</a:t>
            </a:r>
            <a:endParaRPr/>
          </a:p>
          <a:p>
            <a:pPr marL="342900" lvl="0" indent="-342900"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Após 2018 </a:t>
            </a:r>
            <a:r>
              <a:rPr lang="en-US">
                <a:solidFill>
                  <a:srgbClr val="00B050"/>
                </a:solidFill>
                <a:latin typeface="Open Sans"/>
                <a:ea typeface="Open Sans"/>
                <a:cs typeface="Open Sans"/>
                <a:sym typeface="Open Sans"/>
              </a:rPr>
              <a:t>ALTA</a:t>
            </a:r>
            <a:endParaRPr/>
          </a:p>
          <a:p>
            <a:pPr marL="342900" lvl="0" indent="-234950" algn="l" rtl="0">
              <a:lnSpc>
                <a:spcPct val="90000"/>
              </a:lnSpc>
              <a:spcBef>
                <a:spcPts val="1200"/>
              </a:spcBef>
              <a:spcAft>
                <a:spcPts val="0"/>
              </a:spcAft>
              <a:buClr>
                <a:schemeClr val="dk1"/>
              </a:buClr>
              <a:buSzPct val="100000"/>
              <a:buFont typeface="Arial"/>
              <a:buNone/>
            </a:pPr>
            <a:endParaRPr>
              <a:latin typeface="Open Sans"/>
              <a:ea typeface="Open Sans"/>
              <a:cs typeface="Open Sans"/>
              <a:sym typeface="Open Sans"/>
            </a:endParaRPr>
          </a:p>
          <a:p>
            <a:pPr marL="0" lvl="0" indent="0" algn="l" rtl="0">
              <a:lnSpc>
                <a:spcPct val="90000"/>
              </a:lnSpc>
              <a:spcBef>
                <a:spcPts val="120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Classificação da eliminação gradual do carvão no setor de energia:</a:t>
            </a:r>
            <a:endParaRPr/>
          </a:p>
          <a:p>
            <a:pPr marL="342900" lvl="0" indent="-342900"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Após 2018 </a:t>
            </a:r>
            <a:r>
              <a:rPr lang="en-US">
                <a:solidFill>
                  <a:srgbClr val="FAA306"/>
                </a:solidFill>
                <a:latin typeface="Open Sans"/>
                <a:ea typeface="Open Sans"/>
                <a:cs typeface="Open Sans"/>
                <a:sym typeface="Open Sans"/>
              </a:rPr>
              <a:t>MÉDIO</a:t>
            </a:r>
            <a:endParaRPr/>
          </a:p>
        </p:txBody>
      </p:sp>
      <p:sp>
        <p:nvSpPr>
          <p:cNvPr id="525" name="Google Shape;525;p2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526" name="Google Shape;526;p23"/>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Caminho a seguir</a:t>
            </a:r>
            <a:endParaRPr/>
          </a:p>
        </p:txBody>
      </p:sp>
      <p:sp>
        <p:nvSpPr>
          <p:cNvPr id="527" name="Google Shape;527;p23"/>
          <p:cNvSpPr txBox="1">
            <a:spLocks noGrp="1"/>
          </p:cNvSpPr>
          <p:nvPr>
            <p:ph type="body" idx="4294967295"/>
          </p:nvPr>
        </p:nvSpPr>
        <p:spPr>
          <a:xfrm>
            <a:off x="8188960" y="5910354"/>
            <a:ext cx="3529770" cy="60331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Climate Analytics e NewClimate Institute, Climate Action Tracker, 2021</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Aula 11.4 Referências</a:t>
            </a:r>
            <a:endParaRPr/>
          </a:p>
        </p:txBody>
      </p:sp>
      <p:sp>
        <p:nvSpPr>
          <p:cNvPr id="533" name="Google Shape;533;p2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534" name="Google Shape;534;p24"/>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US">
                <a:latin typeface="Open Sans"/>
                <a:ea typeface="Open Sans"/>
                <a:cs typeface="Open Sans"/>
                <a:sym typeface="Open Sans"/>
              </a:rPr>
              <a:t>Comissão Europeia, A European Green Deal: Striving to be the first climate-neutral continent, 2021, URL: </a:t>
            </a:r>
            <a:r>
              <a:rPr lang="en-US" u="sng">
                <a:solidFill>
                  <a:schemeClr val="hlink"/>
                </a:solidFill>
                <a:latin typeface="Open Sans"/>
                <a:ea typeface="Open Sans"/>
                <a:cs typeface="Open Sans"/>
                <a:sym typeface="Open Sans"/>
                <a:hlinkClick r:id="rId3"/>
              </a:rPr>
              <a:t>https:</a:t>
            </a:r>
            <a:r>
              <a:rPr lang="en-US">
                <a:latin typeface="Open Sans"/>
                <a:ea typeface="Open Sans"/>
                <a:cs typeface="Open Sans"/>
                <a:sym typeface="Open Sans"/>
              </a:rPr>
              <a:t>//ec.europa.eu/info/strategy/priorities-2019-2024/european-green-deal_en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a:t>Agência Europeia do Meio Ambiente, visualizador de dados do Sistema de Comércio de Emissões da UE (ETS), 2021, URL: </a:t>
            </a:r>
            <a:r>
              <a:rPr lang="en-US" u="sng">
                <a:solidFill>
                  <a:schemeClr val="hlink"/>
                </a:solidFill>
                <a:hlinkClick r:id="rId4"/>
              </a:rPr>
              <a:t>https:</a:t>
            </a:r>
            <a:r>
              <a:rPr lang="en-US"/>
              <a:t>//www.eea.europa.eu/data-and-maps/dashboards/emissions-trading-viewer-1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a:t>Climate Analytics e NewClimate Institute, Climate Action Tracker, 2021, URL: </a:t>
            </a:r>
            <a:r>
              <a:rPr lang="en-US" u="sng">
                <a:solidFill>
                  <a:schemeClr val="hlink"/>
                </a:solidFill>
                <a:hlinkClick r:id="rId5"/>
              </a:rPr>
              <a:t>https:</a:t>
            </a:r>
            <a:r>
              <a:rPr lang="en-US"/>
              <a:t>//climateactiontracker.org/countries/eu/ </a:t>
            </a:r>
            <a:endParaRPr/>
          </a:p>
          <a:p>
            <a:pPr marL="342900" lvl="0" indent="-241300" algn="l" rtl="0">
              <a:lnSpc>
                <a:spcPct val="90000"/>
              </a:lnSpc>
              <a:spcBef>
                <a:spcPts val="1000"/>
              </a:spcBef>
              <a:spcAft>
                <a:spcPts val="0"/>
              </a:spcAft>
              <a:buClr>
                <a:schemeClr val="dk1"/>
              </a:buClr>
              <a:buSzPts val="1600"/>
              <a:buFont typeface="Calibri"/>
              <a:buNone/>
            </a:pPr>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5"/>
          <p:cNvSpPr txBox="1"/>
          <p:nvPr/>
        </p:nvSpPr>
        <p:spPr>
          <a:xfrm>
            <a:off x="9880486" y="5879794"/>
            <a:ext cx="20509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Open Sans"/>
              <a:buNone/>
            </a:pPr>
            <a:r>
              <a:rPr lang="en-US" sz="800" b="0" i="0" u="none" strike="noStrike" cap="none">
                <a:solidFill>
                  <a:srgbClr val="FFFFFF"/>
                </a:solidFill>
                <a:latin typeface="Open Sans"/>
                <a:ea typeface="Open Sans"/>
                <a:cs typeface="Open Sans"/>
                <a:sym typeface="Open Sans"/>
              </a:rPr>
              <a:t>Cursos do CCG (isso o levará </a:t>
            </a:r>
            <a:br>
              <a:rPr lang="en-US" sz="800" b="0" i="0" u="none" strike="noStrike" cap="none">
                <a:solidFill>
                  <a:srgbClr val="FFFFFF"/>
                </a:solidFill>
                <a:latin typeface="Open Sans"/>
                <a:ea typeface="Open Sans"/>
                <a:cs typeface="Open Sans"/>
                <a:sym typeface="Open Sans"/>
              </a:rPr>
            </a:br>
            <a:r>
              <a:rPr lang="en-US" sz="800" b="0" i="0" u="none" strike="noStrike" cap="none">
                <a:solidFill>
                  <a:srgbClr val="FFFFFF"/>
                </a:solidFill>
                <a:latin typeface="Open Sans"/>
                <a:ea typeface="Open Sans"/>
                <a:cs typeface="Open Sans"/>
                <a:sym typeface="Open Sans"/>
              </a:rPr>
              <a:t>para o link do site http://www.ClimateCompatibleGrowth.com/teachingmaterials)</a:t>
            </a:r>
            <a:endParaRPr/>
          </a:p>
        </p:txBody>
      </p:sp>
      <p:sp>
        <p:nvSpPr>
          <p:cNvPr id="541" name="Google Shape;541;p25"/>
          <p:cNvSpPr txBox="1"/>
          <p:nvPr/>
        </p:nvSpPr>
        <p:spPr>
          <a:xfrm>
            <a:off x="8772527" y="4889037"/>
            <a:ext cx="3185228"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err="1">
                <a:solidFill>
                  <a:srgbClr val="FFFFFF"/>
                </a:solidFill>
                <a:latin typeface="Open Sans"/>
                <a:ea typeface="Open Sans"/>
                <a:cs typeface="Open Sans"/>
                <a:sym typeface="Open Sans"/>
              </a:rPr>
              <a:t>Gardumi</a:t>
            </a:r>
            <a:r>
              <a:rPr lang="en-US" sz="800" b="0" i="0" u="none" strike="noStrike" cap="none" dirty="0">
                <a:solidFill>
                  <a:srgbClr val="FFFFFF"/>
                </a:solidFill>
                <a:latin typeface="Open Sans"/>
                <a:ea typeface="Open Sans"/>
                <a:cs typeface="Open Sans"/>
                <a:sym typeface="Open Sans"/>
              </a:rPr>
              <a:t> F. (KTH), </a:t>
            </a:r>
            <a:r>
              <a:rPr lang="en-US" sz="800" b="0" i="0" u="none" strike="noStrike" cap="none" dirty="0" err="1">
                <a:solidFill>
                  <a:srgbClr val="FFFFFF"/>
                </a:solidFill>
                <a:latin typeface="Open Sans"/>
                <a:ea typeface="Open Sans"/>
                <a:cs typeface="Open Sans"/>
                <a:sym typeface="Open Sans"/>
              </a:rPr>
              <a:t>Niet</a:t>
            </a:r>
            <a:r>
              <a:rPr lang="en-US" sz="800" b="0" i="0" u="none" strike="noStrike" cap="none" dirty="0">
                <a:solidFill>
                  <a:srgbClr val="FFFFFF"/>
                </a:solidFill>
                <a:latin typeface="Open Sans"/>
                <a:ea typeface="Open Sans"/>
                <a:cs typeface="Open Sans"/>
                <a:sym typeface="Open Sans"/>
              </a:rPr>
              <a:t> T. (SFU), Sridharan V. (KTH), </a:t>
            </a:r>
            <a:r>
              <a:rPr lang="en-US" sz="800" b="0" i="0" u="none" strike="noStrike" cap="none" dirty="0" err="1">
                <a:solidFill>
                  <a:srgbClr val="FFFFFF"/>
                </a:solidFill>
                <a:latin typeface="Open Sans"/>
                <a:ea typeface="Open Sans"/>
                <a:cs typeface="Open Sans"/>
                <a:sym typeface="Open Sans"/>
              </a:rPr>
              <a:t>Shivakumar</a:t>
            </a:r>
            <a:r>
              <a:rPr lang="en-US" sz="800" b="0" i="0" u="none" strike="noStrike" cap="none" dirty="0">
                <a:solidFill>
                  <a:srgbClr val="FFFFFF"/>
                </a:solidFill>
                <a:latin typeface="Open Sans"/>
                <a:ea typeface="Open Sans"/>
                <a:cs typeface="Open Sans"/>
                <a:sym typeface="Open Sans"/>
              </a:rPr>
              <a:t> A. (UNDESA), Ramos E.P. (KTH), </a:t>
            </a:r>
            <a:r>
              <a:rPr lang="en-US" sz="800" b="0" i="0" u="none" strike="noStrike" cap="none" dirty="0" err="1">
                <a:solidFill>
                  <a:srgbClr val="FFFFFF"/>
                </a:solidFill>
                <a:latin typeface="Open Sans"/>
                <a:ea typeface="Open Sans"/>
                <a:cs typeface="Open Sans"/>
                <a:sym typeface="Open Sans"/>
              </a:rPr>
              <a:t>Alfstad</a:t>
            </a:r>
            <a:r>
              <a:rPr lang="en-US" sz="800" b="0" i="0" u="none" strike="noStrike" cap="none" dirty="0">
                <a:solidFill>
                  <a:srgbClr val="FFFFFF"/>
                </a:solidFill>
                <a:latin typeface="Open Sans"/>
                <a:ea typeface="Open Sans"/>
                <a:cs typeface="Open Sans"/>
                <a:sym typeface="Open Sans"/>
              </a:rPr>
              <a:t> T., (UNDESA) 2021. Aula 11: </a:t>
            </a:r>
            <a:r>
              <a:rPr lang="en-US" sz="800" b="0" i="0" u="none" strike="noStrike" cap="none" dirty="0" err="1">
                <a:solidFill>
                  <a:srgbClr val="FFFFFF"/>
                </a:solidFill>
                <a:latin typeface="Open Sans"/>
                <a:ea typeface="Open Sans"/>
                <a:cs typeface="Open Sans"/>
                <a:sym typeface="Open Sans"/>
              </a:rPr>
              <a:t>Políticas</a:t>
            </a:r>
            <a:r>
              <a:rPr lang="en-US" sz="800" b="0" i="0" u="none" strike="noStrike" cap="none" dirty="0">
                <a:solidFill>
                  <a:srgbClr val="FFFFFF"/>
                </a:solidFill>
                <a:latin typeface="Open Sans"/>
                <a:ea typeface="Open Sans"/>
                <a:cs typeface="Open Sans"/>
                <a:sym typeface="Open Sans"/>
              </a:rPr>
              <a:t> </a:t>
            </a:r>
            <a:r>
              <a:rPr lang="en-US" sz="800" b="0" i="0" u="none" strike="noStrike" cap="none" dirty="0" err="1">
                <a:solidFill>
                  <a:srgbClr val="FFFFFF"/>
                </a:solidFill>
                <a:latin typeface="Open Sans"/>
                <a:ea typeface="Open Sans"/>
                <a:cs typeface="Open Sans"/>
                <a:sym typeface="Open Sans"/>
              </a:rPr>
              <a:t>climáticas</a:t>
            </a:r>
            <a:r>
              <a:rPr lang="en-US" sz="800" b="0" i="0" u="none" strike="noStrike" cap="none" dirty="0">
                <a:solidFill>
                  <a:srgbClr val="FFFFFF"/>
                </a:solidFill>
                <a:latin typeface="Open Sans"/>
                <a:ea typeface="Open Sans"/>
                <a:cs typeface="Open Sans"/>
                <a:sym typeface="Open Sans"/>
              </a:rPr>
              <a:t> </a:t>
            </a:r>
            <a:r>
              <a:rPr lang="en-US" sz="800" b="0" i="0" u="none" strike="noStrike" cap="none" dirty="0" err="1">
                <a:solidFill>
                  <a:srgbClr val="FFFFFF"/>
                </a:solidFill>
                <a:latin typeface="Open Sans"/>
                <a:ea typeface="Open Sans"/>
                <a:cs typeface="Open Sans"/>
                <a:sym typeface="Open Sans"/>
              </a:rPr>
              <a:t>em</a:t>
            </a:r>
            <a:r>
              <a:rPr lang="en-US" sz="800" b="0" i="0" u="none" strike="noStrike" cap="none" dirty="0">
                <a:solidFill>
                  <a:srgbClr val="FFFFFF"/>
                </a:solidFill>
                <a:latin typeface="Open Sans"/>
                <a:ea typeface="Open Sans"/>
                <a:cs typeface="Open Sans"/>
                <a:sym typeface="Open Sans"/>
              </a:rPr>
              <a:t> CLEWs. </a:t>
            </a:r>
            <a:r>
              <a:rPr lang="en-US" sz="800" b="0" i="0" u="none" strike="noStrike" cap="none" dirty="0" err="1">
                <a:solidFill>
                  <a:srgbClr val="FFFFFF"/>
                </a:solidFill>
                <a:latin typeface="Open Sans"/>
                <a:ea typeface="Open Sans"/>
                <a:cs typeface="Open Sans"/>
                <a:sym typeface="Open Sans"/>
              </a:rPr>
              <a:t>Versão</a:t>
            </a:r>
            <a:r>
              <a:rPr lang="en-US" sz="800" b="0" i="0" u="none" strike="noStrike" cap="none" dirty="0">
                <a:solidFill>
                  <a:srgbClr val="FFFFFF"/>
                </a:solidFill>
                <a:latin typeface="Open Sans"/>
                <a:ea typeface="Open Sans"/>
                <a:cs typeface="Open Sans"/>
                <a:sym typeface="Open Sans"/>
              </a:rPr>
              <a:t> de </a:t>
            </a:r>
            <a:r>
              <a:rPr lang="en-US" sz="800" b="0" i="0" u="none" strike="noStrike" cap="none" dirty="0" err="1">
                <a:solidFill>
                  <a:srgbClr val="FFFFFF"/>
                </a:solidFill>
                <a:latin typeface="Open Sans"/>
                <a:ea typeface="Open Sans"/>
                <a:cs typeface="Open Sans"/>
                <a:sym typeface="Open Sans"/>
              </a:rPr>
              <a:t>lançamento</a:t>
            </a:r>
            <a:r>
              <a:rPr lang="en-US" sz="800" b="0" i="0" u="none" strike="noStrike" cap="none" dirty="0">
                <a:solidFill>
                  <a:srgbClr val="FFFFFF"/>
                </a:solidFill>
                <a:latin typeface="Open Sans"/>
                <a:ea typeface="Open Sans"/>
                <a:cs typeface="Open Sans"/>
                <a:sym typeface="Open Sans"/>
              </a:rPr>
              <a:t> 1.0.  [</a:t>
            </a:r>
            <a:r>
              <a:rPr lang="en-US" sz="800" b="0" i="0" u="none" strike="noStrike" cap="none" dirty="0" err="1">
                <a:solidFill>
                  <a:srgbClr val="FFFFFF"/>
                </a:solidFill>
                <a:latin typeface="Open Sans"/>
                <a:ea typeface="Open Sans"/>
                <a:cs typeface="Open Sans"/>
                <a:sym typeface="Open Sans"/>
              </a:rPr>
              <a:t>apresentação</a:t>
            </a:r>
            <a:r>
              <a:rPr lang="en-US" sz="800" b="0" i="0" u="none" strike="noStrike" cap="none" dirty="0">
                <a:solidFill>
                  <a:srgbClr val="FFFFFF"/>
                </a:solidFill>
                <a:latin typeface="Open Sans"/>
                <a:ea typeface="Open Sans"/>
                <a:cs typeface="Open Sans"/>
                <a:sym typeface="Open Sans"/>
              </a:rPr>
              <a:t> on-line]. </a:t>
            </a:r>
            <a:r>
              <a:rPr lang="en-US" sz="800" dirty="0" err="1">
                <a:solidFill>
                  <a:schemeClr val="lt1"/>
                </a:solidFill>
                <a:latin typeface="Open Sans"/>
                <a:ea typeface="Open Sans"/>
                <a:cs typeface="Open Sans"/>
                <a:sym typeface="Open Sans"/>
              </a:rPr>
              <a:t>Programa</a:t>
            </a:r>
            <a:r>
              <a:rPr lang="en-US" sz="800" dirty="0">
                <a:solidFill>
                  <a:schemeClr val="lt1"/>
                </a:solidFill>
                <a:latin typeface="Open Sans"/>
                <a:ea typeface="Open Sans"/>
                <a:cs typeface="Open Sans"/>
                <a:sym typeface="Open Sans"/>
              </a:rPr>
              <a:t> de </a:t>
            </a:r>
            <a:r>
              <a:rPr lang="en-US" sz="800" dirty="0" err="1">
                <a:solidFill>
                  <a:schemeClr val="lt1"/>
                </a:solidFill>
                <a:latin typeface="Open Sans"/>
                <a:ea typeface="Open Sans"/>
                <a:cs typeface="Open Sans"/>
                <a:sym typeface="Open Sans"/>
              </a:rPr>
              <a:t>Crescimento</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Compatível</a:t>
            </a:r>
            <a:r>
              <a:rPr lang="en-US" sz="800" dirty="0">
                <a:solidFill>
                  <a:schemeClr val="lt1"/>
                </a:solidFill>
                <a:latin typeface="Open Sans"/>
                <a:ea typeface="Open Sans"/>
                <a:cs typeface="Open Sans"/>
                <a:sym typeface="Open Sans"/>
              </a:rPr>
              <a:t> com o </a:t>
            </a:r>
            <a:r>
              <a:rPr lang="en-US" sz="800" dirty="0" err="1">
                <a:solidFill>
                  <a:schemeClr val="lt1"/>
                </a:solidFill>
                <a:latin typeface="Open Sans"/>
                <a:ea typeface="Open Sans"/>
                <a:cs typeface="Open Sans"/>
                <a:sym typeface="Open Sans"/>
              </a:rPr>
              <a:t>Clima</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Programa</a:t>
            </a:r>
            <a:r>
              <a:rPr lang="en-US" sz="800" dirty="0">
                <a:solidFill>
                  <a:schemeClr val="lt1"/>
                </a:solidFill>
                <a:latin typeface="Open Sans"/>
                <a:ea typeface="Open Sans"/>
                <a:cs typeface="Open Sans"/>
                <a:sym typeface="Open Sans"/>
              </a:rPr>
              <a:t> de </a:t>
            </a:r>
            <a:r>
              <a:rPr lang="en-US" sz="800" dirty="0" err="1">
                <a:solidFill>
                  <a:schemeClr val="lt1"/>
                </a:solidFill>
                <a:latin typeface="Open Sans"/>
                <a:ea typeface="Open Sans"/>
                <a:cs typeface="Open Sans"/>
                <a:sym typeface="Open Sans"/>
              </a:rPr>
              <a:t>Desenvolvimento</a:t>
            </a:r>
            <a:r>
              <a:rPr lang="en-US" sz="800" dirty="0">
                <a:solidFill>
                  <a:schemeClr val="lt1"/>
                </a:solidFill>
                <a:latin typeface="Open Sans"/>
                <a:ea typeface="Open Sans"/>
                <a:cs typeface="Open Sans"/>
                <a:sym typeface="Open Sans"/>
              </a:rPr>
              <a:t> das </a:t>
            </a:r>
            <a:r>
              <a:rPr lang="en-US" sz="800" dirty="0" err="1">
                <a:solidFill>
                  <a:schemeClr val="lt1"/>
                </a:solidFill>
                <a:latin typeface="Open Sans"/>
                <a:ea typeface="Open Sans"/>
                <a:cs typeface="Open Sans"/>
                <a:sym typeface="Open Sans"/>
              </a:rPr>
              <a:t>Nações</a:t>
            </a:r>
            <a:r>
              <a:rPr lang="en-US" sz="800" dirty="0">
                <a:solidFill>
                  <a:schemeClr val="lt1"/>
                </a:solidFill>
                <a:latin typeface="Open Sans"/>
                <a:ea typeface="Open Sans"/>
                <a:cs typeface="Open Sans"/>
                <a:sym typeface="Open Sans"/>
              </a:rPr>
              <a:t> Unidas e Departamento de </a:t>
            </a:r>
            <a:r>
              <a:rPr lang="en-US" sz="800" dirty="0" err="1">
                <a:solidFill>
                  <a:schemeClr val="lt1"/>
                </a:solidFill>
                <a:latin typeface="Open Sans"/>
                <a:ea typeface="Open Sans"/>
                <a:cs typeface="Open Sans"/>
                <a:sym typeface="Open Sans"/>
              </a:rPr>
              <a:t>Assuntos</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Econômicos</a:t>
            </a:r>
            <a:r>
              <a:rPr lang="en-US" sz="800" dirty="0">
                <a:solidFill>
                  <a:schemeClr val="lt1"/>
                </a:solidFill>
                <a:latin typeface="Open Sans"/>
                <a:ea typeface="Open Sans"/>
                <a:cs typeface="Open Sans"/>
                <a:sym typeface="Open Sans"/>
              </a:rPr>
              <a:t> e </a:t>
            </a:r>
            <a:r>
              <a:rPr lang="en-US" sz="800" dirty="0" err="1">
                <a:solidFill>
                  <a:schemeClr val="lt1"/>
                </a:solidFill>
                <a:latin typeface="Open Sans"/>
                <a:ea typeface="Open Sans"/>
                <a:cs typeface="Open Sans"/>
                <a:sym typeface="Open Sans"/>
              </a:rPr>
              <a:t>Sociais</a:t>
            </a:r>
            <a:r>
              <a:rPr lang="en-US" sz="800" dirty="0">
                <a:solidFill>
                  <a:schemeClr val="lt1"/>
                </a:solidFill>
                <a:latin typeface="Open Sans"/>
                <a:ea typeface="Open Sans"/>
                <a:cs typeface="Open Sans"/>
                <a:sym typeface="Open Sans"/>
              </a:rPr>
              <a:t> das </a:t>
            </a:r>
            <a:r>
              <a:rPr lang="en-US" sz="800" dirty="0" err="1">
                <a:solidFill>
                  <a:schemeClr val="lt1"/>
                </a:solidFill>
                <a:latin typeface="Open Sans"/>
                <a:ea typeface="Open Sans"/>
                <a:cs typeface="Open Sans"/>
                <a:sym typeface="Open Sans"/>
              </a:rPr>
              <a:t>Nações</a:t>
            </a:r>
            <a:r>
              <a:rPr lang="en-US" sz="800" dirty="0">
                <a:solidFill>
                  <a:schemeClr val="lt1"/>
                </a:solidFill>
                <a:latin typeface="Open Sans"/>
                <a:ea typeface="Open Sans"/>
                <a:cs typeface="Open Sans"/>
                <a:sym typeface="Open Sans"/>
              </a:rPr>
              <a:t> Unidas.</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Políticas climáticas diretas</a:t>
            </a:r>
            <a:endParaRPr/>
          </a:p>
        </p:txBody>
      </p:sp>
      <p:sp>
        <p:nvSpPr>
          <p:cNvPr id="289" name="Google Shape;289;p3"/>
          <p:cNvSpPr txBox="1">
            <a:spLocks noGrp="1"/>
          </p:cNvSpPr>
          <p:nvPr>
            <p:ph type="body" idx="2"/>
          </p:nvPr>
        </p:nvSpPr>
        <p:spPr>
          <a:xfrm>
            <a:off x="663575" y="2910428"/>
            <a:ext cx="4713700" cy="31155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8102E"/>
              </a:buClr>
              <a:buSzPts val="1800"/>
              <a:buFont typeface="Open Sans SemiBold"/>
              <a:buNone/>
            </a:pPr>
            <a:r>
              <a:rPr lang="en-US" sz="1800">
                <a:solidFill>
                  <a:srgbClr val="C8102E"/>
                </a:solidFill>
                <a:latin typeface="Open Sans SemiBold"/>
                <a:ea typeface="Open Sans SemiBold"/>
                <a:cs typeface="Open Sans SemiBold"/>
                <a:sym typeface="Open Sans SemiBold"/>
              </a:rPr>
              <a:t>Um custo direto de emissão</a:t>
            </a:r>
            <a:endParaRPr/>
          </a:p>
          <a:p>
            <a:pPr marL="0" lvl="0" indent="0" algn="l" rtl="0">
              <a:lnSpc>
                <a:spcPct val="90000"/>
              </a:lnSpc>
              <a:spcBef>
                <a:spcPts val="1000"/>
              </a:spcBef>
              <a:spcAft>
                <a:spcPts val="0"/>
              </a:spcAft>
              <a:buClr>
                <a:srgbClr val="C00000"/>
              </a:buClr>
              <a:buSzPts val="1800"/>
              <a:buFont typeface="Open Sans SemiBold"/>
              <a:buNone/>
            </a:pPr>
            <a:endParaRPr sz="1800">
              <a:solidFill>
                <a:schemeClr val="dk1"/>
              </a:solidFill>
              <a:latin typeface="Open Sans SemiBold"/>
              <a:ea typeface="Open Sans SemiBold"/>
              <a:cs typeface="Open Sans SemiBold"/>
              <a:sym typeface="Open Sans SemiBold"/>
            </a:endParaRPr>
          </a:p>
          <a:p>
            <a:pPr marL="285750" lvl="0" indent="-285750" algn="l" rtl="0">
              <a:lnSpc>
                <a:spcPct val="90000"/>
              </a:lnSpc>
              <a:spcBef>
                <a:spcPts val="1000"/>
              </a:spcBef>
              <a:spcAft>
                <a:spcPts val="0"/>
              </a:spcAft>
              <a:buClr>
                <a:schemeClr val="dk1"/>
              </a:buClr>
              <a:buSzPts val="1800"/>
              <a:buFont typeface="Arial"/>
              <a:buChar char="•"/>
            </a:pPr>
            <a:r>
              <a:rPr lang="en-US" sz="1800">
                <a:solidFill>
                  <a:schemeClr val="dk1"/>
                </a:solidFill>
                <a:latin typeface="Open Sans SemiBold"/>
                <a:ea typeface="Open Sans SemiBold"/>
                <a:cs typeface="Open Sans SemiBold"/>
                <a:sym typeface="Open Sans SemiBold"/>
              </a:rPr>
              <a:t>Geralmente considerada a maneira mais "economicamente eficiente" de regular o carbono</a:t>
            </a:r>
            <a:endParaRPr/>
          </a:p>
          <a:p>
            <a:pPr marL="285750" lvl="0" indent="-285750" algn="l" rtl="0">
              <a:lnSpc>
                <a:spcPct val="90000"/>
              </a:lnSpc>
              <a:spcBef>
                <a:spcPts val="1000"/>
              </a:spcBef>
              <a:spcAft>
                <a:spcPts val="0"/>
              </a:spcAft>
              <a:buClr>
                <a:schemeClr val="dk1"/>
              </a:buClr>
              <a:buSzPts val="1800"/>
              <a:buFont typeface="Arial"/>
              <a:buChar char="•"/>
            </a:pPr>
            <a:r>
              <a:rPr lang="en-US" sz="1800">
                <a:solidFill>
                  <a:schemeClr val="dk1"/>
                </a:solidFill>
                <a:latin typeface="Open Sans SemiBold"/>
                <a:ea typeface="Open Sans SemiBold"/>
                <a:cs typeface="Open Sans SemiBold"/>
                <a:sym typeface="Open Sans SemiBold"/>
              </a:rPr>
              <a:t>Ao aumentar o preço das emissões, a curva de oferta se move para um preço mais alto e, portanto, a demanda de equilíbrio é menor</a:t>
            </a:r>
            <a:endParaRPr/>
          </a:p>
        </p:txBody>
      </p:sp>
      <p:sp>
        <p:nvSpPr>
          <p:cNvPr id="290" name="Google Shape;290;p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91" name="Google Shape;291;p3"/>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Imposto sobre o carbono</a:t>
            </a:r>
            <a:endParaRPr/>
          </a:p>
        </p:txBody>
      </p:sp>
      <p:grpSp>
        <p:nvGrpSpPr>
          <p:cNvPr id="292" name="Google Shape;292;p3"/>
          <p:cNvGrpSpPr/>
          <p:nvPr/>
        </p:nvGrpSpPr>
        <p:grpSpPr>
          <a:xfrm>
            <a:off x="5680197" y="2333194"/>
            <a:ext cx="5373286" cy="3984291"/>
            <a:chOff x="5794496" y="1811964"/>
            <a:chExt cx="5688943" cy="4218795"/>
          </a:xfrm>
        </p:grpSpPr>
        <p:grpSp>
          <p:nvGrpSpPr>
            <p:cNvPr id="293" name="Google Shape;293;p3"/>
            <p:cNvGrpSpPr/>
            <p:nvPr/>
          </p:nvGrpSpPr>
          <p:grpSpPr>
            <a:xfrm>
              <a:off x="5794496" y="1811964"/>
              <a:ext cx="5688943" cy="4016056"/>
              <a:chOff x="5794496" y="1811964"/>
              <a:chExt cx="5688943" cy="4016056"/>
            </a:xfrm>
          </p:grpSpPr>
          <p:cxnSp>
            <p:nvCxnSpPr>
              <p:cNvPr id="294" name="Google Shape;294;p3"/>
              <p:cNvCxnSpPr>
                <a:stCxn id="295" idx="0"/>
              </p:cNvCxnSpPr>
              <p:nvPr/>
            </p:nvCxnSpPr>
            <p:spPr>
              <a:xfrm>
                <a:off x="9186572" y="4217321"/>
                <a:ext cx="0" cy="1221600"/>
              </a:xfrm>
              <a:prstGeom prst="straightConnector1">
                <a:avLst/>
              </a:prstGeom>
              <a:noFill/>
              <a:ln w="9525" cap="flat" cmpd="sng">
                <a:solidFill>
                  <a:schemeClr val="dk1"/>
                </a:solidFill>
                <a:prstDash val="dash"/>
                <a:miter lim="800000"/>
                <a:headEnd type="none" w="sm" len="sm"/>
                <a:tailEnd type="none" w="sm" len="sm"/>
              </a:ln>
            </p:spPr>
          </p:cxnSp>
          <p:cxnSp>
            <p:nvCxnSpPr>
              <p:cNvPr id="296" name="Google Shape;296;p3"/>
              <p:cNvCxnSpPr/>
              <p:nvPr/>
            </p:nvCxnSpPr>
            <p:spPr>
              <a:xfrm>
                <a:off x="8804582" y="3977838"/>
                <a:ext cx="0" cy="1476000"/>
              </a:xfrm>
              <a:prstGeom prst="straightConnector1">
                <a:avLst/>
              </a:prstGeom>
              <a:noFill/>
              <a:ln w="9525" cap="flat" cmpd="sng">
                <a:solidFill>
                  <a:srgbClr val="FF0000"/>
                </a:solidFill>
                <a:prstDash val="dash"/>
                <a:miter lim="800000"/>
                <a:headEnd type="none" w="sm" len="sm"/>
                <a:tailEnd type="none" w="sm" len="sm"/>
              </a:ln>
            </p:spPr>
          </p:cxnSp>
          <p:cxnSp>
            <p:nvCxnSpPr>
              <p:cNvPr id="297" name="Google Shape;297;p3"/>
              <p:cNvCxnSpPr/>
              <p:nvPr/>
            </p:nvCxnSpPr>
            <p:spPr>
              <a:xfrm>
                <a:off x="7235061" y="3999609"/>
                <a:ext cx="1548000" cy="0"/>
              </a:xfrm>
              <a:prstGeom prst="straightConnector1">
                <a:avLst/>
              </a:prstGeom>
              <a:noFill/>
              <a:ln w="9525" cap="flat" cmpd="sng">
                <a:solidFill>
                  <a:srgbClr val="FF0000"/>
                </a:solidFill>
                <a:prstDash val="dash"/>
                <a:miter lim="800000"/>
                <a:headEnd type="none" w="sm" len="sm"/>
                <a:tailEnd type="none" w="sm" len="sm"/>
              </a:ln>
            </p:spPr>
          </p:cxnSp>
          <p:cxnSp>
            <p:nvCxnSpPr>
              <p:cNvPr id="298" name="Google Shape;298;p3"/>
              <p:cNvCxnSpPr/>
              <p:nvPr/>
            </p:nvCxnSpPr>
            <p:spPr>
              <a:xfrm>
                <a:off x="7233083" y="4270764"/>
                <a:ext cx="1980000" cy="0"/>
              </a:xfrm>
              <a:prstGeom prst="straightConnector1">
                <a:avLst/>
              </a:prstGeom>
              <a:noFill/>
              <a:ln w="9525" cap="flat" cmpd="sng">
                <a:solidFill>
                  <a:schemeClr val="dk1"/>
                </a:solidFill>
                <a:prstDash val="dash"/>
                <a:miter lim="800000"/>
                <a:headEnd type="none" w="sm" len="sm"/>
                <a:tailEnd type="none" w="sm" len="sm"/>
              </a:ln>
            </p:spPr>
          </p:cxnSp>
          <p:cxnSp>
            <p:nvCxnSpPr>
              <p:cNvPr id="299" name="Google Shape;299;p3"/>
              <p:cNvCxnSpPr/>
              <p:nvPr/>
            </p:nvCxnSpPr>
            <p:spPr>
              <a:xfrm rot="10800000">
                <a:off x="7232073" y="1966898"/>
                <a:ext cx="0" cy="3472000"/>
              </a:xfrm>
              <a:prstGeom prst="straightConnector1">
                <a:avLst/>
              </a:prstGeom>
              <a:noFill/>
              <a:ln w="9525" cap="flat" cmpd="sng">
                <a:solidFill>
                  <a:schemeClr val="dk1"/>
                </a:solidFill>
                <a:prstDash val="solid"/>
                <a:miter lim="800000"/>
                <a:headEnd type="none" w="sm" len="sm"/>
                <a:tailEnd type="triangle" w="med" len="med"/>
              </a:ln>
            </p:spPr>
          </p:cxnSp>
          <p:cxnSp>
            <p:nvCxnSpPr>
              <p:cNvPr id="300" name="Google Shape;300;p3"/>
              <p:cNvCxnSpPr/>
              <p:nvPr/>
            </p:nvCxnSpPr>
            <p:spPr>
              <a:xfrm>
                <a:off x="7232073" y="5450774"/>
                <a:ext cx="3681351" cy="0"/>
              </a:xfrm>
              <a:prstGeom prst="straightConnector1">
                <a:avLst/>
              </a:prstGeom>
              <a:noFill/>
              <a:ln w="9525" cap="flat" cmpd="sng">
                <a:solidFill>
                  <a:schemeClr val="dk1"/>
                </a:solidFill>
                <a:prstDash val="solid"/>
                <a:miter lim="800000"/>
                <a:headEnd type="none" w="sm" len="sm"/>
                <a:tailEnd type="triangle" w="med" len="med"/>
              </a:ln>
            </p:spPr>
          </p:cxnSp>
          <p:sp>
            <p:nvSpPr>
              <p:cNvPr id="301" name="Google Shape;301;p3"/>
              <p:cNvSpPr/>
              <p:nvPr/>
            </p:nvSpPr>
            <p:spPr>
              <a:xfrm>
                <a:off x="7790213" y="2636330"/>
                <a:ext cx="2256312" cy="2410691"/>
              </a:xfrm>
              <a:custGeom>
                <a:avLst/>
                <a:gdLst/>
                <a:ahLst/>
                <a:cxnLst/>
                <a:rect l="l" t="t" r="r" b="b"/>
                <a:pathLst>
                  <a:path w="2256312" h="2410691" extrusionOk="0">
                    <a:moveTo>
                      <a:pt x="0" y="2410691"/>
                    </a:moveTo>
                    <a:cubicBezTo>
                      <a:pt x="524493" y="2207820"/>
                      <a:pt x="1048987" y="2004950"/>
                      <a:pt x="1425039" y="1603168"/>
                    </a:cubicBezTo>
                    <a:cubicBezTo>
                      <a:pt x="1801091" y="1201386"/>
                      <a:pt x="2103912" y="318654"/>
                      <a:pt x="2256312" y="0"/>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Open Sans"/>
                  <a:ea typeface="Open Sans"/>
                  <a:cs typeface="Open Sans"/>
                  <a:sym typeface="Open Sans"/>
                </a:endParaRPr>
              </a:p>
            </p:txBody>
          </p:sp>
          <p:sp>
            <p:nvSpPr>
              <p:cNvPr id="302" name="Google Shape;302;p3"/>
              <p:cNvSpPr/>
              <p:nvPr/>
            </p:nvSpPr>
            <p:spPr>
              <a:xfrm>
                <a:off x="7740730" y="2076205"/>
                <a:ext cx="2256312" cy="2410691"/>
              </a:xfrm>
              <a:custGeom>
                <a:avLst/>
                <a:gdLst/>
                <a:ahLst/>
                <a:cxnLst/>
                <a:rect l="l" t="t" r="r" b="b"/>
                <a:pathLst>
                  <a:path w="2256312" h="2410691" extrusionOk="0">
                    <a:moveTo>
                      <a:pt x="0" y="2410691"/>
                    </a:moveTo>
                    <a:cubicBezTo>
                      <a:pt x="524493" y="2207820"/>
                      <a:pt x="1048987" y="2004950"/>
                      <a:pt x="1425039" y="1603168"/>
                    </a:cubicBezTo>
                    <a:cubicBezTo>
                      <a:pt x="1801091" y="1201386"/>
                      <a:pt x="2103912" y="318654"/>
                      <a:pt x="2256312" y="0"/>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Open Sans"/>
                  <a:ea typeface="Open Sans"/>
                  <a:cs typeface="Open Sans"/>
                  <a:sym typeface="Open Sans"/>
                </a:endParaRPr>
              </a:p>
            </p:txBody>
          </p:sp>
          <p:sp>
            <p:nvSpPr>
              <p:cNvPr id="303" name="Google Shape;303;p3"/>
              <p:cNvSpPr/>
              <p:nvPr/>
            </p:nvSpPr>
            <p:spPr>
              <a:xfrm>
                <a:off x="7730836" y="2256312"/>
                <a:ext cx="2529445" cy="2624446"/>
              </a:xfrm>
              <a:custGeom>
                <a:avLst/>
                <a:gdLst/>
                <a:ahLst/>
                <a:cxnLst/>
                <a:rect l="l" t="t" r="r" b="b"/>
                <a:pathLst>
                  <a:path w="2529445" h="2624446" extrusionOk="0">
                    <a:moveTo>
                      <a:pt x="0" y="0"/>
                    </a:moveTo>
                    <a:cubicBezTo>
                      <a:pt x="121722" y="487877"/>
                      <a:pt x="243445" y="975755"/>
                      <a:pt x="665019" y="1413163"/>
                    </a:cubicBezTo>
                    <a:cubicBezTo>
                      <a:pt x="1086593" y="1850571"/>
                      <a:pt x="1808019" y="2237508"/>
                      <a:pt x="2529445" y="2624446"/>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Open Sans"/>
                  <a:ea typeface="Open Sans"/>
                  <a:cs typeface="Open Sans"/>
                  <a:sym typeface="Open Sans"/>
                </a:endParaRPr>
              </a:p>
            </p:txBody>
          </p:sp>
          <p:sp>
            <p:nvSpPr>
              <p:cNvPr id="304" name="Google Shape;304;p3"/>
              <p:cNvSpPr txBox="1"/>
              <p:nvPr/>
            </p:nvSpPr>
            <p:spPr>
              <a:xfrm>
                <a:off x="6038214" y="2076205"/>
                <a:ext cx="106323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Open Sans"/>
                    <a:ea typeface="Open Sans"/>
                    <a:cs typeface="Open Sans"/>
                    <a:sym typeface="Open Sans"/>
                  </a:rPr>
                  <a:t>Preço</a:t>
                </a:r>
                <a:endParaRPr/>
              </a:p>
            </p:txBody>
          </p:sp>
          <p:sp>
            <p:nvSpPr>
              <p:cNvPr id="305" name="Google Shape;305;p3"/>
              <p:cNvSpPr txBox="1"/>
              <p:nvPr/>
            </p:nvSpPr>
            <p:spPr>
              <a:xfrm>
                <a:off x="9345881" y="5458688"/>
                <a:ext cx="1567543"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Open Sans"/>
                    <a:ea typeface="Open Sans"/>
                    <a:cs typeface="Open Sans"/>
                    <a:sym typeface="Open Sans"/>
                  </a:rPr>
                  <a:t>Quantidade vendida</a:t>
                </a:r>
                <a:endParaRPr/>
              </a:p>
            </p:txBody>
          </p:sp>
          <p:sp>
            <p:nvSpPr>
              <p:cNvPr id="306" name="Google Shape;306;p3"/>
              <p:cNvSpPr txBox="1"/>
              <p:nvPr/>
            </p:nvSpPr>
            <p:spPr>
              <a:xfrm>
                <a:off x="10260281" y="2445537"/>
                <a:ext cx="1223158" cy="6191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Open Sans"/>
                    <a:ea typeface="Open Sans"/>
                    <a:cs typeface="Open Sans"/>
                    <a:sym typeface="Open Sans"/>
                  </a:rPr>
                  <a:t>Curva de oferta</a:t>
                </a:r>
                <a:endParaRPr sz="1600">
                  <a:solidFill>
                    <a:schemeClr val="dk1"/>
                  </a:solidFill>
                  <a:latin typeface="Open Sans"/>
                  <a:ea typeface="Open Sans"/>
                  <a:cs typeface="Open Sans"/>
                  <a:sym typeface="Open Sans"/>
                </a:endParaRPr>
              </a:p>
            </p:txBody>
          </p:sp>
          <p:sp>
            <p:nvSpPr>
              <p:cNvPr id="307" name="Google Shape;307;p3"/>
              <p:cNvSpPr txBox="1"/>
              <p:nvPr/>
            </p:nvSpPr>
            <p:spPr>
              <a:xfrm>
                <a:off x="7849590" y="1811964"/>
                <a:ext cx="1223158" cy="6191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Curva de demanda</a:t>
                </a:r>
                <a:endParaRPr sz="1600">
                  <a:solidFill>
                    <a:schemeClr val="dk1"/>
                  </a:solidFill>
                  <a:latin typeface="Open Sans"/>
                  <a:ea typeface="Open Sans"/>
                  <a:cs typeface="Open Sans"/>
                  <a:sym typeface="Open Sans"/>
                </a:endParaRPr>
              </a:p>
            </p:txBody>
          </p:sp>
          <p:sp>
            <p:nvSpPr>
              <p:cNvPr id="295" name="Google Shape;295;p3"/>
              <p:cNvSpPr/>
              <p:nvPr/>
            </p:nvSpPr>
            <p:spPr>
              <a:xfrm>
                <a:off x="9132572" y="4217321"/>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308" name="Google Shape;308;p3"/>
              <p:cNvSpPr/>
              <p:nvPr/>
            </p:nvSpPr>
            <p:spPr>
              <a:xfrm>
                <a:off x="8738707" y="3954082"/>
                <a:ext cx="108000" cy="108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309" name="Google Shape;309;p3"/>
              <p:cNvSpPr txBox="1"/>
              <p:nvPr/>
            </p:nvSpPr>
            <p:spPr>
              <a:xfrm>
                <a:off x="5794496" y="3796149"/>
                <a:ext cx="14237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FF0000"/>
                    </a:solidFill>
                    <a:latin typeface="Open Sans"/>
                    <a:ea typeface="Open Sans"/>
                    <a:cs typeface="Open Sans"/>
                    <a:sym typeface="Open Sans"/>
                  </a:rPr>
                  <a:t>Novo preço</a:t>
                </a:r>
                <a:endParaRPr sz="1600">
                  <a:solidFill>
                    <a:srgbClr val="FF0000"/>
                  </a:solidFill>
                  <a:latin typeface="Open Sans"/>
                  <a:ea typeface="Open Sans"/>
                  <a:cs typeface="Open Sans"/>
                  <a:sym typeface="Open Sans"/>
                </a:endParaRPr>
              </a:p>
            </p:txBody>
          </p:sp>
        </p:grpSp>
        <p:sp>
          <p:nvSpPr>
            <p:cNvPr id="310" name="Google Shape;310;p3"/>
            <p:cNvSpPr txBox="1"/>
            <p:nvPr/>
          </p:nvSpPr>
          <p:spPr>
            <a:xfrm>
              <a:off x="8111096" y="5411566"/>
              <a:ext cx="1423721" cy="6191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Open Sans"/>
                  <a:ea typeface="Open Sans"/>
                  <a:cs typeface="Open Sans"/>
                  <a:sym typeface="Open Sans"/>
                </a:rPr>
                <a:t>Nova </a:t>
              </a:r>
              <a:endParaRPr dirty="0"/>
            </a:p>
            <a:p>
              <a:pPr marL="0" marR="0" lvl="0" indent="0" algn="ctr" rtl="0">
                <a:spcBef>
                  <a:spcPts val="0"/>
                </a:spcBef>
                <a:spcAft>
                  <a:spcPts val="0"/>
                </a:spcAft>
                <a:buNone/>
              </a:pPr>
              <a:r>
                <a:rPr lang="en-US" sz="1600" dirty="0" err="1">
                  <a:solidFill>
                    <a:srgbClr val="FF0000"/>
                  </a:solidFill>
                  <a:latin typeface="Open Sans"/>
                  <a:ea typeface="Open Sans"/>
                  <a:cs typeface="Open Sans"/>
                  <a:sym typeface="Open Sans"/>
                </a:rPr>
                <a:t>quantidade</a:t>
              </a:r>
              <a:endParaRPr sz="1600" dirty="0">
                <a:solidFill>
                  <a:srgbClr val="FF0000"/>
                </a:solidFill>
                <a:latin typeface="Open Sans"/>
                <a:ea typeface="Open Sans"/>
                <a:cs typeface="Open Sans"/>
                <a:sym typeface="Open Sans"/>
              </a:endParaRPr>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Políticas climáticas diretas</a:t>
            </a:r>
            <a:endParaRPr/>
          </a:p>
        </p:txBody>
      </p:sp>
      <p:sp>
        <p:nvSpPr>
          <p:cNvPr id="317" name="Google Shape;317;p4"/>
          <p:cNvSpPr txBox="1">
            <a:spLocks noGrp="1"/>
          </p:cNvSpPr>
          <p:nvPr>
            <p:ph type="body" idx="2"/>
          </p:nvPr>
        </p:nvSpPr>
        <p:spPr>
          <a:xfrm>
            <a:off x="663575" y="2910428"/>
            <a:ext cx="4713700" cy="31155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00"/>
              <a:buFont typeface="Open Sans SemiBold"/>
              <a:buNone/>
            </a:pPr>
            <a:r>
              <a:rPr lang="en-US" sz="1800">
                <a:solidFill>
                  <a:schemeClr val="dk1"/>
                </a:solidFill>
                <a:latin typeface="Open Sans SemiBold"/>
                <a:ea typeface="Open Sans SemiBold"/>
                <a:cs typeface="Open Sans SemiBold"/>
                <a:sym typeface="Open Sans SemiBold"/>
              </a:rPr>
              <a:t>Política amplamente implementada, mas:</a:t>
            </a:r>
            <a:endParaRPr/>
          </a:p>
          <a:p>
            <a:pPr marL="342900" lvl="0" indent="-342900" algn="l" rtl="0">
              <a:lnSpc>
                <a:spcPct val="90000"/>
              </a:lnSpc>
              <a:spcBef>
                <a:spcPts val="1000"/>
              </a:spcBef>
              <a:spcAft>
                <a:spcPts val="0"/>
              </a:spcAft>
              <a:buClr>
                <a:srgbClr val="C8102E"/>
              </a:buClr>
              <a:buSzPts val="1800"/>
              <a:buFont typeface="Arial"/>
              <a:buChar char="•"/>
            </a:pPr>
            <a:r>
              <a:rPr lang="en-US" sz="1800" b="0">
                <a:solidFill>
                  <a:srgbClr val="C8102E"/>
                </a:solidFill>
                <a:latin typeface="Open Sans SemiBold"/>
                <a:ea typeface="Open Sans SemiBold"/>
                <a:cs typeface="Open Sans SemiBold"/>
                <a:sym typeface="Open Sans SemiBold"/>
              </a:rPr>
              <a:t>Vazamento de carbono</a:t>
            </a:r>
            <a:r>
              <a:rPr lang="en-US" sz="1800" b="0">
                <a:solidFill>
                  <a:schemeClr val="dk1"/>
                </a:solidFill>
                <a:latin typeface="Open Sans"/>
                <a:ea typeface="Open Sans"/>
                <a:cs typeface="Open Sans"/>
                <a:sym typeface="Open Sans"/>
              </a:rPr>
              <a:t>: os setores com alto nível de emissão podem localizar suas operações em jurisdições com impostos mais baixos.</a:t>
            </a:r>
            <a:endParaRPr/>
          </a:p>
          <a:p>
            <a:pPr marL="0" lvl="0" indent="0" algn="l" rtl="0">
              <a:lnSpc>
                <a:spcPct val="90000"/>
              </a:lnSpc>
              <a:spcBef>
                <a:spcPts val="1000"/>
              </a:spcBef>
              <a:spcAft>
                <a:spcPts val="0"/>
              </a:spcAft>
              <a:buClr>
                <a:srgbClr val="C00000"/>
              </a:buClr>
              <a:buSzPts val="1800"/>
              <a:buFont typeface="Open Sans SemiBold"/>
              <a:buNone/>
            </a:pPr>
            <a:endParaRPr sz="1800" b="0">
              <a:solidFill>
                <a:srgbClr val="C8102E"/>
              </a:solidFill>
              <a:latin typeface="Open Sans SemiBold"/>
              <a:ea typeface="Open Sans SemiBold"/>
              <a:cs typeface="Open Sans SemiBold"/>
              <a:sym typeface="Open Sans SemiBold"/>
            </a:endParaRPr>
          </a:p>
          <a:p>
            <a:pPr marL="0" lvl="0" indent="0" algn="l" rtl="0">
              <a:lnSpc>
                <a:spcPct val="90000"/>
              </a:lnSpc>
              <a:spcBef>
                <a:spcPts val="1000"/>
              </a:spcBef>
              <a:spcAft>
                <a:spcPts val="0"/>
              </a:spcAft>
              <a:buClr>
                <a:srgbClr val="C8102E"/>
              </a:buClr>
              <a:buSzPts val="1800"/>
              <a:buFont typeface="Open Sans SemiBold"/>
              <a:buNone/>
            </a:pPr>
            <a:r>
              <a:rPr lang="en-US" sz="1800" b="0">
                <a:solidFill>
                  <a:srgbClr val="C8102E"/>
                </a:solidFill>
                <a:latin typeface="Open Sans SemiBold"/>
                <a:ea typeface="Open Sans SemiBold"/>
                <a:cs typeface="Open Sans SemiBold"/>
                <a:sym typeface="Open Sans SemiBold"/>
              </a:rPr>
              <a:t>Ajustes nos impostos de fronteira </a:t>
            </a:r>
            <a:r>
              <a:rPr lang="en-US" sz="1800" b="0">
                <a:solidFill>
                  <a:schemeClr val="dk1"/>
                </a:solidFill>
                <a:latin typeface="Open Sans SemiBold"/>
                <a:ea typeface="Open Sans SemiBold"/>
                <a:cs typeface="Open Sans SemiBold"/>
                <a:sym typeface="Open Sans SemiBold"/>
              </a:rPr>
              <a:t>para combater isso: </a:t>
            </a:r>
            <a:r>
              <a:rPr lang="en-US" sz="1800" b="0">
                <a:solidFill>
                  <a:schemeClr val="dk1"/>
                </a:solidFill>
                <a:latin typeface="Open Sans"/>
                <a:ea typeface="Open Sans"/>
                <a:cs typeface="Open Sans"/>
                <a:sym typeface="Open Sans"/>
              </a:rPr>
              <a:t>as importações são tributadas com base em seu conteúdo de carbono.</a:t>
            </a:r>
            <a:endParaRPr/>
          </a:p>
        </p:txBody>
      </p:sp>
      <p:sp>
        <p:nvSpPr>
          <p:cNvPr id="318" name="Google Shape;318;p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319" name="Google Shape;319;p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Imposto sobre o carbono</a:t>
            </a:r>
            <a:endParaRPr/>
          </a:p>
        </p:txBody>
      </p:sp>
      <p:pic>
        <p:nvPicPr>
          <p:cNvPr id="320" name="Google Shape;320;p4"/>
          <p:cNvPicPr preferRelativeResize="0"/>
          <p:nvPr/>
        </p:nvPicPr>
        <p:blipFill rotWithShape="1">
          <a:blip r:embed="rId3">
            <a:alphaModFix/>
          </a:blip>
          <a:srcRect/>
          <a:stretch/>
        </p:blipFill>
        <p:spPr>
          <a:xfrm>
            <a:off x="5581559" y="2651125"/>
            <a:ext cx="6013542" cy="3241675"/>
          </a:xfrm>
          <a:prstGeom prst="rect">
            <a:avLst/>
          </a:prstGeom>
          <a:noFill/>
          <a:ln>
            <a:noFill/>
          </a:ln>
        </p:spPr>
      </p:pic>
      <p:sp>
        <p:nvSpPr>
          <p:cNvPr id="321" name="Google Shape;321;p4"/>
          <p:cNvSpPr txBox="1">
            <a:spLocks noGrp="1"/>
          </p:cNvSpPr>
          <p:nvPr>
            <p:ph type="body" idx="7"/>
          </p:nvPr>
        </p:nvSpPr>
        <p:spPr>
          <a:xfrm>
            <a:off x="663575" y="6063577"/>
            <a:ext cx="5180634"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Fonte da imagem</a:t>
            </a:r>
            <a:r>
              <a:rPr lang="en-US"/>
              <a:t>: Ranamode, </a:t>
            </a:r>
            <a:r>
              <a:rPr lang="en-US" u="sng">
                <a:solidFill>
                  <a:schemeClr val="hlink"/>
                </a:solidFill>
                <a:hlinkClick r:id="rId4"/>
              </a:rPr>
              <a:t>Imagem</a:t>
            </a:r>
            <a:r>
              <a:rPr lang="en-US"/>
              <a:t>, licenciado sob </a:t>
            </a:r>
            <a:r>
              <a:rPr lang="en-US" u="sng">
                <a:solidFill>
                  <a:schemeClr val="hlink"/>
                </a:solidFill>
                <a:hlinkClick r:id="rId5"/>
              </a:rPr>
              <a:t>CC BY-SA 4.0</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Políticas climáticas diretas</a:t>
            </a:r>
            <a:endParaRPr/>
          </a:p>
        </p:txBody>
      </p:sp>
      <p:sp>
        <p:nvSpPr>
          <p:cNvPr id="328" name="Google Shape;328;p5"/>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C8102E"/>
              </a:buClr>
              <a:buSzPts val="2000"/>
              <a:buFont typeface="Arial"/>
              <a:buChar char="•"/>
            </a:pPr>
            <a:r>
              <a:rPr lang="en-US">
                <a:solidFill>
                  <a:srgbClr val="C8102E"/>
                </a:solidFill>
              </a:rPr>
              <a:t>Efeitos retardados</a:t>
            </a:r>
            <a:r>
              <a:rPr lang="en-US"/>
              <a:t>, devido à inércia na substituição de tecnologias antigas de emissão</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latin typeface="Open Sans SemiBold"/>
                <a:ea typeface="Open Sans SemiBold"/>
                <a:cs typeface="Open Sans SemiBold"/>
                <a:sym typeface="Open Sans SemiBold"/>
              </a:rPr>
              <a:t>Impopular </a:t>
            </a:r>
            <a:r>
              <a:rPr lang="en-US">
                <a:latin typeface="Open Sans SemiBold"/>
                <a:ea typeface="Open Sans SemiBold"/>
                <a:cs typeface="Open Sans SemiBold"/>
                <a:sym typeface="Open Sans SemiBold"/>
              </a:rPr>
              <a:t>- os impostos podem não ser bem-vindos se não forem devidamente explicados</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latin typeface="Open Sans SemiBold"/>
                <a:ea typeface="Open Sans SemiBold"/>
                <a:cs typeface="Open Sans SemiBold"/>
                <a:sym typeface="Open Sans SemiBold"/>
              </a:rPr>
              <a:t>As desigualdades </a:t>
            </a:r>
            <a:r>
              <a:rPr lang="en-US">
                <a:latin typeface="Open Sans SemiBold"/>
                <a:ea typeface="Open Sans SemiBold"/>
                <a:cs typeface="Open Sans SemiBold"/>
                <a:sym typeface="Open Sans SemiBold"/>
              </a:rPr>
              <a:t>podem ser aumentadas por impostos fixos que não são bem pensados</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rPr>
              <a:t>A eficácia </a:t>
            </a:r>
            <a:r>
              <a:rPr lang="en-US"/>
              <a:t>depende de como os recursos são reciclados na economia</a:t>
            </a:r>
            <a:endParaRPr/>
          </a:p>
        </p:txBody>
      </p:sp>
      <p:sp>
        <p:nvSpPr>
          <p:cNvPr id="329" name="Google Shape;329;p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330" name="Google Shape;330;p5"/>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Imposto sobre o carbono</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Políticas climáticas diretas</a:t>
            </a:r>
            <a:endParaRPr/>
          </a:p>
        </p:txBody>
      </p:sp>
      <p:sp>
        <p:nvSpPr>
          <p:cNvPr id="337" name="Google Shape;337;p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38" name="Google Shape;338;p6"/>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Esquema de Comércio de Emissões</a:t>
            </a:r>
            <a:endParaRPr/>
          </a:p>
        </p:txBody>
      </p:sp>
      <p:sp>
        <p:nvSpPr>
          <p:cNvPr id="339" name="Google Shape;339;p6"/>
          <p:cNvSpPr txBox="1">
            <a:spLocks noGrp="1"/>
          </p:cNvSpPr>
          <p:nvPr>
            <p:ph type="body" idx="4"/>
          </p:nvPr>
        </p:nvSpPr>
        <p:spPr>
          <a:xfrm>
            <a:off x="663575" y="6072985"/>
            <a:ext cx="5180634"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Fonte da imagem</a:t>
            </a:r>
            <a:r>
              <a:rPr lang="en-US"/>
              <a:t>: (silhueta da fábrica) Gabriel VanHelsing, </a:t>
            </a:r>
            <a:r>
              <a:rPr lang="en-US" u="sng">
                <a:solidFill>
                  <a:schemeClr val="hlink"/>
                </a:solidFill>
                <a:hlinkClick r:id="rId3"/>
              </a:rPr>
              <a:t>imagem</a:t>
            </a:r>
            <a:r>
              <a:rPr lang="en-US"/>
              <a:t>, licenciada sob </a:t>
            </a:r>
            <a:r>
              <a:rPr lang="en-US" u="sng">
                <a:solidFill>
                  <a:schemeClr val="hlink"/>
                </a:solidFill>
                <a:hlinkClick r:id="rId4"/>
              </a:rPr>
              <a:t>CC0</a:t>
            </a:r>
            <a:endParaRPr/>
          </a:p>
        </p:txBody>
      </p:sp>
      <p:pic>
        <p:nvPicPr>
          <p:cNvPr id="340" name="Google Shape;340;p6"/>
          <p:cNvPicPr preferRelativeResize="0"/>
          <p:nvPr/>
        </p:nvPicPr>
        <p:blipFill rotWithShape="1">
          <a:blip r:embed="rId5">
            <a:alphaModFix/>
          </a:blip>
          <a:srcRect/>
          <a:stretch/>
        </p:blipFill>
        <p:spPr>
          <a:xfrm>
            <a:off x="2400300" y="2642258"/>
            <a:ext cx="7444606" cy="3129707"/>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Políticas climáticas diretas</a:t>
            </a:r>
            <a:endParaRPr/>
          </a:p>
        </p:txBody>
      </p:sp>
      <p:sp>
        <p:nvSpPr>
          <p:cNvPr id="347" name="Google Shape;347;p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C8102E"/>
              </a:buClr>
              <a:buSzPts val="2000"/>
              <a:buFont typeface="Open Sans SemiBold"/>
              <a:buNone/>
            </a:pPr>
            <a:r>
              <a:rPr lang="en-US" b="0" dirty="0">
                <a:solidFill>
                  <a:srgbClr val="C8102E"/>
                </a:solidFill>
              </a:rPr>
              <a:t>Contras:</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a:t>As </a:t>
            </a:r>
            <a:r>
              <a:rPr lang="en-US" dirty="0" err="1"/>
              <a:t>compensações</a:t>
            </a:r>
            <a:r>
              <a:rPr lang="en-US" dirty="0"/>
              <a:t> </a:t>
            </a:r>
            <a:r>
              <a:rPr lang="en-US" dirty="0" err="1"/>
              <a:t>podem</a:t>
            </a:r>
            <a:r>
              <a:rPr lang="en-US" dirty="0"/>
              <a:t> ser </a:t>
            </a:r>
            <a:r>
              <a:rPr lang="en-US" dirty="0" err="1"/>
              <a:t>problemáticas</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a:t>Se for </a:t>
            </a:r>
            <a:r>
              <a:rPr lang="en-US" dirty="0" err="1"/>
              <a:t>permitido</a:t>
            </a:r>
            <a:r>
              <a:rPr lang="en-US" dirty="0"/>
              <a:t> que </a:t>
            </a:r>
            <a:r>
              <a:rPr lang="en-US" dirty="0" err="1"/>
              <a:t>os</a:t>
            </a:r>
            <a:r>
              <a:rPr lang="en-US" dirty="0"/>
              <a:t> </a:t>
            </a:r>
            <a:r>
              <a:rPr lang="en-US" dirty="0" err="1"/>
              <a:t>piores</a:t>
            </a:r>
            <a:r>
              <a:rPr lang="en-US" dirty="0"/>
              <a:t> </a:t>
            </a:r>
            <a:r>
              <a:rPr lang="en-US" dirty="0" err="1"/>
              <a:t>poluidores</a:t>
            </a:r>
            <a:r>
              <a:rPr lang="en-US" dirty="0"/>
              <a:t> </a:t>
            </a:r>
            <a:r>
              <a:rPr lang="en-US" dirty="0" err="1"/>
              <a:t>continuem</a:t>
            </a:r>
            <a:r>
              <a:rPr lang="en-US" dirty="0"/>
              <a:t> </a:t>
            </a:r>
            <a:r>
              <a:rPr lang="en-US" dirty="0" err="1"/>
              <a:t>emitindo</a:t>
            </a:r>
            <a:r>
              <a:rPr lang="en-US" dirty="0"/>
              <a:t>, </a:t>
            </a:r>
            <a:r>
              <a:rPr lang="en-US" dirty="0" err="1"/>
              <a:t>os</a:t>
            </a:r>
            <a:r>
              <a:rPr lang="en-US" dirty="0"/>
              <a:t> </a:t>
            </a:r>
            <a:r>
              <a:rPr lang="en-US" dirty="0" err="1"/>
              <a:t>impactos</a:t>
            </a:r>
            <a:r>
              <a:rPr lang="en-US" dirty="0"/>
              <a:t> da </a:t>
            </a:r>
            <a:r>
              <a:rPr lang="en-US" dirty="0" err="1"/>
              <a:t>poluição</a:t>
            </a:r>
            <a:r>
              <a:rPr lang="en-US" dirty="0"/>
              <a:t> </a:t>
            </a:r>
            <a:r>
              <a:rPr lang="en-US" dirty="0" err="1"/>
              <a:t>atmosférica</a:t>
            </a:r>
            <a:r>
              <a:rPr lang="en-US" dirty="0"/>
              <a:t> local </a:t>
            </a:r>
            <a:r>
              <a:rPr lang="en-US" dirty="0" err="1"/>
              <a:t>permanecerão</a:t>
            </a:r>
            <a:endParaRPr dirty="0"/>
          </a:p>
          <a:p>
            <a:pPr marL="0" lvl="0" indent="0" algn="l" rtl="0">
              <a:lnSpc>
                <a:spcPct val="90000"/>
              </a:lnSpc>
              <a:spcBef>
                <a:spcPts val="1200"/>
              </a:spcBef>
              <a:spcAft>
                <a:spcPts val="0"/>
              </a:spcAft>
              <a:buClr>
                <a:srgbClr val="C8102E"/>
              </a:buClr>
              <a:buSzPts val="2000"/>
              <a:buFont typeface="Open Sans SemiBold"/>
              <a:buNone/>
            </a:pPr>
            <a:r>
              <a:rPr lang="en-US" dirty="0">
                <a:solidFill>
                  <a:srgbClr val="C8102E"/>
                </a:solidFill>
              </a:rPr>
              <a:t>Pros:</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err="1"/>
              <a:t>Economicamente</a:t>
            </a:r>
            <a:r>
              <a:rPr lang="en-US" dirty="0"/>
              <a:t> </a:t>
            </a:r>
            <a:r>
              <a:rPr lang="en-US" dirty="0" err="1"/>
              <a:t>eficiente</a:t>
            </a:r>
            <a:r>
              <a:rPr lang="en-US" dirty="0"/>
              <a:t> se o </a:t>
            </a:r>
            <a:r>
              <a:rPr lang="en-US" dirty="0" err="1"/>
              <a:t>preço</a:t>
            </a:r>
            <a:r>
              <a:rPr lang="en-US" dirty="0"/>
              <a:t> for o </a:t>
            </a:r>
            <a:r>
              <a:rPr lang="en-US" dirty="0" err="1"/>
              <a:t>mesmo</a:t>
            </a:r>
            <a:r>
              <a:rPr lang="en-US" dirty="0"/>
              <a:t> </a:t>
            </a:r>
            <a:r>
              <a:rPr lang="en-US" dirty="0" err="1"/>
              <a:t>em</a:t>
            </a:r>
            <a:r>
              <a:rPr lang="en-US" dirty="0"/>
              <a:t> </a:t>
            </a:r>
            <a:r>
              <a:rPr lang="en-US" dirty="0" err="1"/>
              <a:t>todas</a:t>
            </a:r>
            <a:r>
              <a:rPr lang="en-US" dirty="0"/>
              <a:t> as </a:t>
            </a:r>
            <a:r>
              <a:rPr lang="en-US" dirty="0" err="1"/>
              <a:t>jurisdições</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err="1"/>
              <a:t>Os</a:t>
            </a:r>
            <a:r>
              <a:rPr lang="en-US" dirty="0"/>
              <a:t> </a:t>
            </a:r>
            <a:r>
              <a:rPr lang="en-US" dirty="0" err="1"/>
              <a:t>preços</a:t>
            </a:r>
            <a:r>
              <a:rPr lang="en-US" dirty="0"/>
              <a:t> </a:t>
            </a:r>
            <a:r>
              <a:rPr lang="en-US" dirty="0" err="1"/>
              <a:t>mínimos</a:t>
            </a:r>
            <a:r>
              <a:rPr lang="en-US" dirty="0"/>
              <a:t> e </a:t>
            </a:r>
            <a:r>
              <a:rPr lang="en-US" dirty="0" err="1"/>
              <a:t>máximos</a:t>
            </a:r>
            <a:r>
              <a:rPr lang="en-US" dirty="0"/>
              <a:t> das </a:t>
            </a:r>
            <a:r>
              <a:rPr lang="en-US" dirty="0" err="1"/>
              <a:t>licenças</a:t>
            </a:r>
            <a:r>
              <a:rPr lang="en-US" dirty="0"/>
              <a:t> </a:t>
            </a:r>
            <a:r>
              <a:rPr lang="en-US" dirty="0" err="1"/>
              <a:t>podem</a:t>
            </a:r>
            <a:r>
              <a:rPr lang="en-US" dirty="0"/>
              <a:t> </a:t>
            </a:r>
            <a:r>
              <a:rPr lang="en-US" dirty="0" err="1"/>
              <a:t>proporcionar</a:t>
            </a:r>
            <a:r>
              <a:rPr lang="en-US" dirty="0"/>
              <a:t> </a:t>
            </a:r>
            <a:r>
              <a:rPr lang="en-US" dirty="0" err="1"/>
              <a:t>alguma</a:t>
            </a:r>
            <a:r>
              <a:rPr lang="en-US" dirty="0"/>
              <a:t> </a:t>
            </a:r>
            <a:r>
              <a:rPr lang="en-US" dirty="0" err="1"/>
              <a:t>estabilidade</a:t>
            </a:r>
            <a:r>
              <a:rPr lang="en-US" dirty="0"/>
              <a:t> (</a:t>
            </a:r>
            <a:r>
              <a:rPr lang="en-US" dirty="0" err="1"/>
              <a:t>por</a:t>
            </a:r>
            <a:r>
              <a:rPr lang="en-US" dirty="0"/>
              <a:t> </a:t>
            </a:r>
            <a:r>
              <a:rPr lang="en-US" dirty="0" err="1"/>
              <a:t>isso</a:t>
            </a:r>
            <a:r>
              <a:rPr lang="en-US" dirty="0"/>
              <a:t>, </a:t>
            </a:r>
            <a:r>
              <a:rPr lang="en-US" dirty="0" err="1"/>
              <a:t>assemelha</a:t>
            </a:r>
            <a:r>
              <a:rPr lang="en-US" dirty="0"/>
              <a:t>-se </a:t>
            </a:r>
            <a:r>
              <a:rPr lang="en-US" dirty="0" err="1"/>
              <a:t>parcialmente</a:t>
            </a:r>
            <a:r>
              <a:rPr lang="en-US" dirty="0"/>
              <a:t> a um </a:t>
            </a:r>
            <a:r>
              <a:rPr lang="en-US" dirty="0" err="1"/>
              <a:t>imposto</a:t>
            </a:r>
            <a:r>
              <a:rPr lang="en-US" dirty="0"/>
              <a:t> </a:t>
            </a:r>
            <a:r>
              <a:rPr lang="en-US" dirty="0" err="1"/>
              <a:t>sobre</a:t>
            </a:r>
            <a:r>
              <a:rPr lang="en-US" dirty="0"/>
              <a:t> o </a:t>
            </a:r>
            <a:r>
              <a:rPr lang="en-US" dirty="0" err="1"/>
              <a:t>carbono</a:t>
            </a:r>
            <a:r>
              <a:rPr lang="en-US" dirty="0"/>
              <a:t> e </a:t>
            </a:r>
            <a:r>
              <a:rPr lang="en-US" dirty="0" err="1"/>
              <a:t>é</a:t>
            </a:r>
            <a:r>
              <a:rPr lang="en-US" dirty="0"/>
              <a:t> </a:t>
            </a:r>
            <a:r>
              <a:rPr lang="en-US" dirty="0" err="1"/>
              <a:t>chamado</a:t>
            </a:r>
            <a:r>
              <a:rPr lang="en-US" dirty="0"/>
              <a:t> de </a:t>
            </a:r>
            <a:r>
              <a:rPr lang="en-US" dirty="0" err="1"/>
              <a:t>projeto</a:t>
            </a:r>
            <a:r>
              <a:rPr lang="en-US" dirty="0"/>
              <a:t> </a:t>
            </a:r>
            <a:r>
              <a:rPr lang="en-US" dirty="0" err="1"/>
              <a:t>híbrido</a:t>
            </a:r>
            <a:r>
              <a:rPr lang="en-US" dirty="0"/>
              <a:t>).</a:t>
            </a:r>
            <a:endParaRPr dirty="0"/>
          </a:p>
          <a:p>
            <a:pPr marL="342900" lvl="0" indent="-342900" algn="l" rtl="0">
              <a:lnSpc>
                <a:spcPct val="90000"/>
              </a:lnSpc>
              <a:spcBef>
                <a:spcPts val="1200"/>
              </a:spcBef>
              <a:spcAft>
                <a:spcPts val="0"/>
              </a:spcAft>
              <a:buClr>
                <a:schemeClr val="dk1"/>
              </a:buClr>
              <a:buSzPts val="2000"/>
              <a:buFont typeface="Arial"/>
              <a:buChar char="•"/>
            </a:pPr>
            <a:r>
              <a:rPr lang="en-US" dirty="0" err="1"/>
              <a:t>Benefícios</a:t>
            </a:r>
            <a:r>
              <a:rPr lang="en-US" dirty="0"/>
              <a:t> das </a:t>
            </a:r>
            <a:r>
              <a:rPr lang="en-US" dirty="0" err="1"/>
              <a:t>políticas</a:t>
            </a:r>
            <a:r>
              <a:rPr lang="en-US" dirty="0"/>
              <a:t> de </a:t>
            </a:r>
            <a:r>
              <a:rPr lang="en-US" dirty="0" err="1"/>
              <a:t>reciclagem</a:t>
            </a:r>
            <a:r>
              <a:rPr lang="en-US" dirty="0"/>
              <a:t> de </a:t>
            </a:r>
            <a:r>
              <a:rPr lang="en-US" dirty="0" err="1"/>
              <a:t>receita</a:t>
            </a:r>
            <a:r>
              <a:rPr lang="en-US" dirty="0"/>
              <a:t> (</a:t>
            </a:r>
            <a:r>
              <a:rPr lang="en-US" dirty="0" err="1"/>
              <a:t>semelhantes</a:t>
            </a:r>
            <a:r>
              <a:rPr lang="en-US" dirty="0"/>
              <a:t> </a:t>
            </a:r>
            <a:r>
              <a:rPr lang="en-US" dirty="0" err="1"/>
              <a:t>aos</a:t>
            </a:r>
            <a:r>
              <a:rPr lang="en-US" dirty="0"/>
              <a:t> </a:t>
            </a:r>
            <a:r>
              <a:rPr lang="en-US" dirty="0" err="1"/>
              <a:t>impostos</a:t>
            </a:r>
            <a:r>
              <a:rPr lang="en-US" dirty="0"/>
              <a:t> </a:t>
            </a:r>
            <a:r>
              <a:rPr lang="en-US" dirty="0" err="1"/>
              <a:t>sobre</a:t>
            </a:r>
            <a:r>
              <a:rPr lang="en-US" dirty="0"/>
              <a:t> o </a:t>
            </a:r>
            <a:r>
              <a:rPr lang="en-US" dirty="0" err="1"/>
              <a:t>carbono</a:t>
            </a:r>
            <a:r>
              <a:rPr lang="en-US" dirty="0"/>
              <a:t>)</a:t>
            </a:r>
            <a:endParaRPr dirty="0"/>
          </a:p>
        </p:txBody>
      </p:sp>
      <p:sp>
        <p:nvSpPr>
          <p:cNvPr id="348" name="Google Shape;348;p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49" name="Google Shape;349;p7"/>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Esquema de Comércio de Emissões</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8"/>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Políticas climáticas indiretas</a:t>
            </a:r>
            <a:endParaRPr/>
          </a:p>
        </p:txBody>
      </p:sp>
      <p:sp>
        <p:nvSpPr>
          <p:cNvPr id="356" name="Google Shape;356;p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57" name="Google Shape;357;p8"/>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Esquemas de apoio à energia renovável</a:t>
            </a:r>
            <a:endParaRPr/>
          </a:p>
        </p:txBody>
      </p:sp>
      <p:pic>
        <p:nvPicPr>
          <p:cNvPr id="358" name="Google Shape;358;p8"/>
          <p:cNvPicPr preferRelativeResize="0"/>
          <p:nvPr/>
        </p:nvPicPr>
        <p:blipFill rotWithShape="1">
          <a:blip r:embed="rId3">
            <a:alphaModFix/>
          </a:blip>
          <a:srcRect/>
          <a:stretch/>
        </p:blipFill>
        <p:spPr>
          <a:xfrm>
            <a:off x="2071116" y="2624582"/>
            <a:ext cx="8184134" cy="3682318"/>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9"/>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Políticas climáticas indiretas</a:t>
            </a:r>
            <a:endParaRPr/>
          </a:p>
        </p:txBody>
      </p:sp>
      <p:sp>
        <p:nvSpPr>
          <p:cNvPr id="365" name="Google Shape;365;p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66" name="Google Shape;366;p9"/>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Esquemas de apoio à energia renovável</a:t>
            </a:r>
            <a:endParaRPr/>
          </a:p>
        </p:txBody>
      </p:sp>
      <p:pic>
        <p:nvPicPr>
          <p:cNvPr id="367" name="Google Shape;367;p9"/>
          <p:cNvPicPr preferRelativeResize="0"/>
          <p:nvPr/>
        </p:nvPicPr>
        <p:blipFill rotWithShape="1">
          <a:blip r:embed="rId3">
            <a:alphaModFix/>
          </a:blip>
          <a:srcRect/>
          <a:stretch/>
        </p:blipFill>
        <p:spPr>
          <a:xfrm>
            <a:off x="2077466" y="2629801"/>
            <a:ext cx="8184134" cy="3682318"/>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6364</Words>
  <Application>Microsoft Office PowerPoint</Application>
  <PresentationFormat>Widescreen</PresentationFormat>
  <Paragraphs>276</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Open Sans ExtraBold</vt:lpstr>
      <vt:lpstr>Open Sans SemiBold</vt:lpstr>
      <vt:lpstr>Roboto</vt:lpstr>
      <vt:lpstr>Open Sans</vt:lpstr>
      <vt:lpstr>Quattrocento Sans</vt:lpstr>
      <vt:lpstr>Montserrat</vt:lpstr>
      <vt:lpstr>Calibri</vt:lpstr>
      <vt:lpstr>Arial</vt:lpstr>
      <vt:lpstr>CCG_ppt</vt:lpstr>
      <vt:lpstr>1_CCG_ppt</vt:lpstr>
      <vt:lpstr>AULA 11 POLÍTICAS CLIMÁTICAS NO CLEWs</vt:lpstr>
      <vt:lpstr>Resultados da aprendizagem</vt:lpstr>
      <vt:lpstr>11.1 Políticas climáticas diretas</vt:lpstr>
      <vt:lpstr>11.1 Políticas climáticas diretas</vt:lpstr>
      <vt:lpstr>11.1 Políticas climáticas diretas</vt:lpstr>
      <vt:lpstr>11.1 Políticas climáticas diretas</vt:lpstr>
      <vt:lpstr>11.1 Políticas climáticas diretas</vt:lpstr>
      <vt:lpstr>11.2 Políticas climáticas indiretas</vt:lpstr>
      <vt:lpstr>11.2 Políticas climáticas indiretas</vt:lpstr>
      <vt:lpstr>11.2 Políticas climáticas indiretas</vt:lpstr>
      <vt:lpstr>11.2 Políticas climáticas indiretas</vt:lpstr>
      <vt:lpstr>11.2 Políticas climáticas indiretas</vt:lpstr>
      <vt:lpstr>11.3 Exemplos - Indonésia</vt:lpstr>
      <vt:lpstr>11.3 Exemplos - Indonésia</vt:lpstr>
      <vt:lpstr>11.3 Exemplos - Indonésia</vt:lpstr>
      <vt:lpstr>11.3 Exemplos - Indonésia</vt:lpstr>
      <vt:lpstr>11.3 Exemplos - Indonésia</vt:lpstr>
      <vt:lpstr>Aula 11.3 Referências</vt:lpstr>
      <vt:lpstr>11.4 Exemplos - União Europeia</vt:lpstr>
      <vt:lpstr>11.4 Exemplos - União Europeia</vt:lpstr>
      <vt:lpstr>11.4 Exemplos - União Europeia</vt:lpstr>
      <vt:lpstr>11.4 Exemplos - União Europeia</vt:lpstr>
      <vt:lpstr>11.4 Exemplos - União Europeia</vt:lpstr>
      <vt:lpstr>Aula 11.4 Referências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Francesco Gardumi</dc:creator>
  <cp:keywords>, docId:A9BB4CA2F94B58E6A5212827F17805D9</cp:keywords>
  <cp:lastModifiedBy>Ashutosh.Bhagurkar</cp:lastModifiedBy>
  <cp:revision>5</cp:revision>
  <dcterms:created xsi:type="dcterms:W3CDTF">2021-05-27T14:16:38Z</dcterms:created>
  <dcterms:modified xsi:type="dcterms:W3CDTF">2025-08-13T12:17:54Z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