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Open Sans" panose="020B0606030504020204" pitchFamily="34" charset="0"/>
      <p:regular r:id="rId28"/>
      <p:bold r:id="rId29"/>
      <p:italic r:id="rId30"/>
      <p:boldItalic r:id="rId31"/>
    </p:embeddedFont>
    <p:embeddedFont>
      <p:font typeface="Open Sans ExtraBold" panose="020B0906030804020204" pitchFamily="34" charset="0"/>
      <p:bold r:id="rId32"/>
      <p:italic r:id="rId33"/>
      <p:boldItalic r:id="rId34"/>
    </p:embeddedFont>
    <p:embeddedFont>
      <p:font typeface="Open Sans SemiBold" panose="020B0706030804020204" pitchFamily="34" charset="0"/>
      <p:regular r:id="rId35"/>
      <p:bold r:id="rId36"/>
      <p:italic r:id="rId37"/>
      <p:boldItalic r:id="rId38"/>
    </p:embeddedFont>
    <p:embeddedFont>
      <p:font typeface="Quattrocento Sans" panose="020B05020500000200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OSgBXsB7SLndxaf6faAi5w==" hashData="sIeEAXNTeqNinIwKwBLzVlawj7S3lpi4iR7WbDdUvzZWvaLpzHMah+KAfobDA6CO/ohj0WyTwYRLbqdv7+WIsQ=="/>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NRVMsOIY5H4ChqZh67e3rUKEk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921EFA-48FC-4947-AA51-3493E3AB4803}">
  <a:tblStyle styleId="{60921EFA-48FC-4947-AA51-3493E3AB480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3382"/>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emissions_reforesta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energy_us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water_use_comparis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emissions_baseline_curren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land_use_comparison.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yield_compariso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809500533081"/>
          <c:y val="0.13853683927034224"/>
          <c:w val="0.6477214638229627"/>
          <c:h val="0.63725692019401436"/>
        </c:manualLayout>
      </c:layout>
      <c:barChart>
        <c:barDir val="col"/>
        <c:grouping val="stacked"/>
        <c:varyColors val="0"/>
        <c:ser>
          <c:idx val="0"/>
          <c:order val="0"/>
          <c:tx>
            <c:strRef>
              <c:f>[emissions_reforestation.xlsx]emissions!$I$31</c:f>
              <c:strCache>
                <c:ptCount val="1"/>
                <c:pt idx="0">
                  <c:v>Produção de culturas</c:v>
                </c:pt>
              </c:strCache>
            </c:strRef>
          </c:tx>
          <c:spPr>
            <a:solidFill>
              <a:schemeClr val="accent1"/>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[emissions_reforestation.xlsx]emissions!$I$33:$I$35</c:f>
              <c:numCache>
                <c:formatCode>General</c:formatCode>
                <c:ptCount val="3"/>
                <c:pt idx="0">
                  <c:v>0.47249999999999998</c:v>
                </c:pt>
                <c:pt idx="1">
                  <c:v>0.79910000000000003</c:v>
                </c:pt>
                <c:pt idx="2">
                  <c:v>0.79869999999999997</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E61-49BE-84C0-A96A056DE7D2}"/>
            </c:ext>
          </c:extLst>
        </c:ser>
        <c:ser>
          <c:idx val="1"/>
          <c:order val="1"/>
          <c:tx>
            <c:strRef>
              <c:f>[emissions_reforestation.xlsx]emissions!$J$31</c:f>
              <c:strCache>
                <c:ptCount val="1"/>
                <c:pt idx="0">
                  <c:v>Comercial</c:v>
                </c:pt>
              </c:strCache>
            </c:strRef>
          </c:tx>
          <c:spPr>
            <a:solidFill>
              <a:schemeClr val="accent2"/>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[emissions_reforestation.xlsx]emissions!$J$33:$J$35</c:f>
              <c:numCache>
                <c:formatCode>General</c:formatCode>
                <c:ptCount val="3"/>
                <c:pt idx="0">
                  <c:v>0.19320000000000001</c:v>
                </c:pt>
                <c:pt idx="1">
                  <c:v>0.32779999999999998</c:v>
                </c:pt>
                <c:pt idx="2">
                  <c:v>0.32779999999999998</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0E61-49BE-84C0-A96A056DE7D2}"/>
            </c:ext>
          </c:extLst>
        </c:ser>
        <c:ser>
          <c:idx val="2"/>
          <c:order val="2"/>
          <c:tx>
            <c:strRef>
              <c:f>[emissions_reforestation.xlsx]emissions!$K$31</c:f>
              <c:strCache>
                <c:ptCount val="1"/>
                <c:pt idx="0">
                  <c:v>Setor</c:v>
                </c:pt>
              </c:strCache>
            </c:strRef>
          </c:tx>
          <c:spPr>
            <a:solidFill>
              <a:schemeClr val="accent3"/>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[emissions_reforestation.xlsx]emissions!$K$33:$K$35</c:f>
              <c:numCache>
                <c:formatCode>General</c:formatCode>
                <c:ptCount val="3"/>
                <c:pt idx="0">
                  <c:v>2.2269999999999999</c:v>
                </c:pt>
                <c:pt idx="1">
                  <c:v>4.4164000000000003</c:v>
                </c:pt>
                <c:pt idx="2">
                  <c:v>4.4164000000000003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0E61-49BE-84C0-A96A056DE7D2}"/>
            </c:ext>
          </c:extLst>
        </c:ser>
        <c:ser>
          <c:idx val="3"/>
          <c:order val="3"/>
          <c:tx>
            <c:strRef>
              <c:f>[emissions_reforestation.xlsx]emissions!$L$31</c:f>
              <c:strCache>
                <c:ptCount val="1"/>
                <c:pt idx="0">
                  <c:v>Mineração</c:v>
                </c:pt>
              </c:strCache>
            </c:strRef>
          </c:tx>
          <c:spPr>
            <a:solidFill>
              <a:schemeClr val="accent4"/>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[emissions_reforestation.xlsx]emissions!$L$33:$L$35</c:f>
              <c:numCache>
                <c:formatCode>General</c:formatCode>
                <c:ptCount val="3"/>
                <c:pt idx="0">
                  <c:v>1.1379999999999999</c:v>
                </c:pt>
                <c:pt idx="1">
                  <c:v>3.19</c:v>
                </c:pt>
                <c:pt idx="2">
                  <c:v>3.19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0E61-49BE-84C0-A96A056DE7D2}"/>
            </c:ext>
          </c:extLst>
        </c:ser>
        <c:ser>
          <c:idx val="4"/>
          <c:order val="4"/>
          <c:tx>
            <c:strRef>
              <c:f>[emissions_reforestation.xlsx]emissions!$M$31</c:f>
              <c:strCache>
                <c:ptCount val="1"/>
                <c:pt idx="0">
                  <c:v>Outros</c:v>
                </c:pt>
              </c:strCache>
            </c:strRef>
          </c:tx>
          <c:spPr>
            <a:solidFill>
              <a:schemeClr val="accent5"/>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[emissions_reforestation.xlsx]emissions!$M$33:$M$35</c:f>
              <c:numCache>
                <c:formatCode>General</c:formatCode>
                <c:ptCount val="3"/>
                <c:pt idx="0">
                  <c:v>0.80959999999999999</c:v>
                </c:pt>
                <c:pt idx="1">
                  <c:v>1.0469999999999999</c:v>
                </c:pt>
                <c:pt idx="2">
                  <c:v>1.0469999999999999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0E61-49BE-84C0-A96A056DE7D2}"/>
            </c:ext>
          </c:extLst>
        </c:ser>
        <c:ser>
          <c:idx val="5"/>
          <c:order val="5"/>
          <c:tx>
            <c:strRef>
              <c:f>[emissions_reforestation.xlsx]emissions!$N$31</c:f>
              <c:strCache>
                <c:ptCount val="1"/>
                <c:pt idx="0">
                  <c:v>Residencial</c:v>
                </c:pt>
              </c:strCache>
            </c:strRef>
          </c:tx>
          <c:spPr>
            <a:solidFill>
              <a:schemeClr val="accent6"/>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[emissions_reforestation.xlsx]emissions!$N$33:$N$35</c:f>
              <c:numCache>
                <c:formatCode>General</c:formatCode>
                <c:ptCount val="3"/>
                <c:pt idx="0">
                  <c:v>0.97239999999999993</c:v>
                </c:pt>
                <c:pt idx="1">
                  <c:v>1.1701999999999999</c:v>
                </c:pt>
                <c:pt idx="2">
                  <c:v>1.1701999999999999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5-0E61-49BE-84C0-A96A056DE7D2}"/>
            </c:ext>
          </c:extLst>
        </c:ser>
        <c:ser>
          <c:idx val="6"/>
          <c:order val="6"/>
          <c:tx>
            <c:strRef>
              <c:f>[emissions_reforestation.xlsx]emissions!$O$31</c:f>
              <c:strCache>
                <c:ptCount val="1"/>
                <c:pt idx="0">
                  <c:v>Transporte</c:v>
                </c:pt>
              </c:strCache>
            </c:strRef>
          </c:tx>
          <c:spPr>
            <a:solidFill>
              <a:schemeClr val="accent1">
                <a:lumMod val="60000"/>
              </a:schemeClr>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[emissions_reforestation.xlsx]emissions!$O$33:$O$35</c:f>
              <c:numCache>
                <c:formatCode>General</c:formatCode>
                <c:ptCount val="3"/>
                <c:pt idx="0">
                  <c:v>6.1774000000000004</c:v>
                </c:pt>
                <c:pt idx="1">
                  <c:v>12.0321</c:v>
                </c:pt>
                <c:pt idx="2">
                  <c:v>12.0321</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6-0E61-49BE-84C0-A96A056DE7D2}"/>
            </c:ext>
          </c:extLst>
        </c:ser>
        <c:ser>
          <c:idx val="7"/>
          <c:order val="7"/>
          <c:tx>
            <c:strRef>
              <c:f>[emissions_reforestation.xlsx]emissions!$P$31</c:f>
              <c:strCache>
                <c:ptCount val="1"/>
                <c:pt idx="0">
                  <c:v>Pecuária</c:v>
                </c:pt>
              </c:strCache>
            </c:strRef>
          </c:tx>
          <c:spPr>
            <a:solidFill>
              <a:schemeClr val="accent2">
                <a:lumMod val="60000"/>
              </a:schemeClr>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[emissions_reforestation.xlsx]emissions!$P$33:$P$35</c:f>
              <c:numCache>
                <c:formatCode>General</c:formatCode>
                <c:ptCount val="3"/>
                <c:pt idx="0">
                  <c:v>69.834400000000002</c:v>
                </c:pt>
                <c:pt idx="1">
                  <c:v>110.1936</c:v>
                </c:pt>
                <c:pt idx="2">
                  <c:v>110.1936</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7-0E61-49BE-84C0-A96A056DE7D2}"/>
            </c:ext>
          </c:extLst>
        </c:ser>
        <c:ser>
          <c:idx val="8"/>
          <c:order val="8"/>
          <c:tx>
            <c:strRef>
              <c:f>[emissions_reforestation.xlsx]emissions!$Q$31</c:f>
              <c:strCache>
                <c:ptCount val="1"/>
                <c:pt idx="0">
                  <c:v>LUCF</c:v>
                </c:pt>
              </c:strCache>
            </c:strRef>
          </c:tx>
          <c:spPr>
            <a:solidFill>
              <a:schemeClr val="accent3">
                <a:lumMod val="60000"/>
              </a:schemeClr>
            </a:solidFill>
            <a:ln>
              <a:noFill/>
            </a:ln>
            <a:effectLst/>
          </c:spPr>
          <c:invertIfNegative val="0"/>
          <c:cat>
            <c:multiLvlStrRef>
              <c:f>[emissions_reforestation.xlsx]emissions!$G$33:$H$35</c:f>
              <c:multiLvlStrCache>
                <c:ptCount val="3"/>
                <c:lvl>
                  <c:pt idx="1">
                    <c:v>BAU</c:v>
                  </c:pt>
                  <c:pt idx="2">
                    <c:v>Reflorestamento</c:v>
                  </c:pt>
                </c:lvl>
                <c:lvl>
                  <c:pt idx="0">
                    <c:v>2019</c:v>
                  </c:pt>
                  <c:pt idx="1">
                    <c:v>2030</c:v>
                  </c:pt>
                </c:lvl>
              </c:multiLvlStrCache>
            </c:multiLvlStrRef>
          </c:cat>
          <c:val>
            <c:numRef>
              <c:f>[emissions_reforestation.xlsx]emissions!$Q$33:$Q$35</c:f>
              <c:numCache>
                <c:formatCode>0.0000</c:formatCode>
                <c:ptCount val="3"/>
                <c:pt idx="0">
                  <c:v>23</c:v>
                </c:pt>
                <c:pt idx="1">
                  <c:v>9.8236233333337477</c:v>
                </c:pt>
                <c:pt idx="2" formatCode="General">
                  <c:v>-50.753765333333376</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8-0E61-49BE-84C0-A96A056DE7D2}"/>
            </c:ext>
          </c:extLst>
        </c:ser>
        <c:dLbls>
          <c:showLegendKey val="0"/>
          <c:showVal val="0"/>
          <c:showCatName val="0"/>
          <c:showSerName val="0"/>
          <c:showPercent val="0"/>
          <c:showBubbleSize val="0"/>
        </c:dLbls>
        <c:gapWidth val="50"/>
        <c:overlap val="100"/>
        <c:axId val="592306680"/>
        <c:axId val="592302520"/>
      </c:barChart>
      <c:catAx>
        <c:axId val="5923066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302520"/>
        <c:crosses val="autoZero"/>
        <c:auto val="1"/>
        <c:lblAlgn val="ctr"/>
        <c:lblOffset val="100"/>
        <c:noMultiLvlLbl val="0"/>
      </c:catAx>
      <c:valAx>
        <c:axId val="59230252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t>Milhões </a:t>
                </a:r>
                <a:r>
                  <a:rPr lang="en-US" sz="1100" err="1"/>
                  <a:t>de toneladas </a:t>
                </a:r>
                <a:r>
                  <a:rPr lang="en-US" sz="1100"/>
                  <a:t>de CO2-eq.</a:t>
                </a:r>
              </a:p>
            </c:rich>
          </c:tx>
          <c:layout>
            <c:manualLayout>
              <c:xMode val="edge"/>
              <c:yMode val="edge"/>
              <c:x val="0"/>
              <c:y val="0.1013416189304586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306680"/>
        <c:crosses val="autoZero"/>
        <c:crossBetween val="between"/>
        <c:majorUnit val="50"/>
      </c:valAx>
      <c:spPr>
        <a:noFill/>
        <a:ln>
          <a:noFill/>
        </a:ln>
        <a:effectLst/>
      </c:spPr>
    </c:plotArea>
    <c:legend>
      <c:legendPos val="r"/>
      <c:layout>
        <c:manualLayout>
          <c:xMode val="edge"/>
          <c:yMode val="edge"/>
          <c:x val="0.77857183782356121"/>
          <c:y val="5.4340940828342017E-2"/>
          <c:w val="0.22032462575608053"/>
          <c:h val="0.934742069015533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7877296587927"/>
          <c:y val="6.4052057215712818E-2"/>
          <c:w val="0.70960170603674544"/>
          <c:h val="0.59124759077845979"/>
        </c:manualLayout>
      </c:layout>
      <c:barChart>
        <c:barDir val="col"/>
        <c:grouping val="stacked"/>
        <c:varyColors val="0"/>
        <c:ser>
          <c:idx val="0"/>
          <c:order val="0"/>
          <c:tx>
            <c:strRef>
              <c:f>[energy_use.xlsx]Sheet1!$C$8</c:f>
              <c:strCache>
                <c:ptCount val="1"/>
                <c:pt idx="0">
                  <c:v>Diesel</c:v>
                </c:pt>
              </c:strCache>
            </c:strRef>
          </c:tx>
          <c:spPr>
            <a:solidFill>
              <a:schemeClr val="accent4"/>
            </a:solidFill>
            <a:ln>
              <a:noFill/>
            </a:ln>
            <a:effectLst/>
          </c:spPr>
          <c:invertIfNegative val="0"/>
          <c:cat>
            <c:multiLvlStrRef>
              <c:f>[energy_use.xlsx]Sheet1!$A$9:$B$12</c:f>
              <c:multiLvlStrCache>
                <c:ptCount val="4"/>
                <c:lvl>
                  <c:pt idx="1">
                    <c:v>Metas atuais</c:v>
                  </c:pt>
                  <c:pt idx="2">
                    <c:v>Cesta de alimentos fixa</c:v>
                  </c:pt>
                  <c:pt idx="3">
                    <c:v>Melhoria da dieta</c:v>
                  </c:pt>
                </c:lvl>
                <c:lvl>
                  <c:pt idx="0">
                    <c:v>2019</c:v>
                  </c:pt>
                  <c:pt idx="1">
                    <c:v>2030</c:v>
                  </c:pt>
                </c:lvl>
              </c:multiLvlStrCache>
            </c:multiLvlStrRef>
          </c:cat>
          <c:val>
            <c:numRef>
              <c:f>[energy_use.xlsx]Sheet1!$C$9:$C$12</c:f>
              <c:numCache>
                <c:formatCode>General</c:formatCode>
                <c:ptCount val="4"/>
                <c:pt idx="0">
                  <c:v>6.847100000000002</c:v>
                </c:pt>
                <c:pt idx="1">
                  <c:v>11.581000000000005</c:v>
                </c:pt>
                <c:pt idx="2">
                  <c:v>7.7182999999999993</c:v>
                </c:pt>
                <c:pt idx="3">
                  <c:v>10.008500000000003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C5-491B-A2BF-D955640A7761}"/>
            </c:ext>
          </c:extLst>
        </c:ser>
        <c:ser>
          <c:idx val="1"/>
          <c:order val="1"/>
          <c:tx>
            <c:strRef>
              <c:f>[energy_use.xlsx]Sheet1!$D$8</c:f>
              <c:strCache>
                <c:ptCount val="1"/>
                <c:pt idx="0">
                  <c:v>Eletricidade</c:v>
                </c:pt>
              </c:strCache>
            </c:strRef>
          </c:tx>
          <c:spPr>
            <a:solidFill>
              <a:schemeClr val="bg1">
                <a:lumMod val="65000"/>
              </a:schemeClr>
            </a:solidFill>
            <a:ln>
              <a:noFill/>
            </a:ln>
            <a:effectLst/>
          </c:spPr>
          <c:invertIfNegative val="0"/>
          <c:cat>
            <c:multiLvlStrRef>
              <c:f>[energy_use.xlsx]Sheet1!$A$9:$B$12</c:f>
              <c:multiLvlStrCache>
                <c:ptCount val="4"/>
                <c:lvl>
                  <c:pt idx="1">
                    <c:v>Metas atuais</c:v>
                  </c:pt>
                  <c:pt idx="2">
                    <c:v>Cesta de alimentos fixa</c:v>
                  </c:pt>
                  <c:pt idx="3">
                    <c:v>Melhoria da dieta</c:v>
                  </c:pt>
                </c:lvl>
                <c:lvl>
                  <c:pt idx="0">
                    <c:v>2019</c:v>
                  </c:pt>
                  <c:pt idx="1">
                    <c:v>2030</c:v>
                  </c:pt>
                </c:lvl>
              </c:multiLvlStrCache>
            </c:multiLvlStrRef>
          </c:cat>
          <c:val>
            <c:numRef>
              <c:f>[energy_use.xlsx]Sheet1!$D$9:$D$12</c:f>
              <c:numCache>
                <c:formatCode>General</c:formatCode>
                <c:ptCount val="4"/>
                <c:pt idx="0">
                  <c:v>0.22139999999999999</c:v>
                </c:pt>
                <c:pt idx="1">
                  <c:v>0.74360000000000004</c:v>
                </c:pt>
                <c:pt idx="2">
                  <c:v>0.59399999999999997</c:v>
                </c:pt>
                <c:pt idx="3">
                  <c:v>0.69000000000000006</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16C5-491B-A2BF-D955640A7761}"/>
            </c:ext>
          </c:extLst>
        </c:ser>
        <c:dLbls>
          <c:showLegendKey val="0"/>
          <c:showVal val="0"/>
          <c:showCatName val="0"/>
          <c:showSerName val="0"/>
          <c:showPercent val="0"/>
          <c:showBubbleSize val="0"/>
        </c:dLbls>
        <c:gapWidth val="50"/>
        <c:overlap val="100"/>
        <c:axId val="498428792"/>
        <c:axId val="498429432"/>
      </c:barChart>
      <c:catAx>
        <c:axId val="49842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8429432"/>
        <c:crosses val="autoZero"/>
        <c:auto val="1"/>
        <c:lblAlgn val="ctr"/>
        <c:lblOffset val="100"/>
        <c:noMultiLvlLbl val="0"/>
      </c:catAx>
      <c:valAx>
        <c:axId val="498429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Petajoules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8428792"/>
        <c:crosses val="autoZero"/>
        <c:crossBetween val="between"/>
        <c:maj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1607206506594"/>
          <c:y val="3.8630492970556901E-2"/>
          <c:w val="0.70618467085623926"/>
          <c:h val="0.68383570136762628"/>
        </c:manualLayout>
      </c:layout>
      <c:barChart>
        <c:barDir val="col"/>
        <c:grouping val="stacked"/>
        <c:varyColors val="0"/>
        <c:ser>
          <c:idx val="3"/>
          <c:order val="0"/>
          <c:tx>
            <c:strRef>
              <c:f>[water_use_comparison.xlsx]Sheet1!$G$1</c:f>
              <c:strCache>
                <c:ptCount val="1"/>
                <c:pt idx="0">
                  <c:v>Fornecimento público</c:v>
                </c:pt>
              </c:strCache>
            </c:strRef>
          </c:tx>
          <c:spPr>
            <a:solidFill>
              <a:schemeClr val="accent4"/>
            </a:solidFill>
            <a:ln>
              <a:noFill/>
            </a:ln>
            <a:effectLst/>
          </c:spPr>
          <c:invertIfNegative val="0"/>
          <c:cat>
            <c:multiLvlStrRef>
              <c:f>[water_use_comparison.xlsx]Sheet1!$B$3:$C$6</c:f>
              <c:multiLvlStrCache>
                <c:ptCount val="4"/>
                <c:lvl>
                  <c:pt idx="1">
                    <c:v>Metas atuais</c:v>
                  </c:pt>
                  <c:pt idx="2">
                    <c:v>Cesta de alimentos fixa</c:v>
                  </c:pt>
                  <c:pt idx="3">
                    <c:v>Melhoria da dieta</c:v>
                  </c:pt>
                </c:lvl>
                <c:lvl>
                  <c:pt idx="0">
                    <c:v>2019</c:v>
                  </c:pt>
                  <c:pt idx="1">
                    <c:v>2030</c:v>
                  </c:pt>
                </c:lvl>
              </c:multiLvlStrCache>
            </c:multiLvlStrRef>
          </c:cat>
          <c:val>
            <c:numRef>
              <c:f>[water_use_comparison.xlsx]Sheet1!$G$3:$G$6</c:f>
              <c:numCache>
                <c:formatCode>General</c:formatCode>
                <c:ptCount val="4"/>
                <c:pt idx="0">
                  <c:v>1.5789999999999997</c:v>
                </c:pt>
                <c:pt idx="1">
                  <c:v>2.3875999999999999</c:v>
                </c:pt>
                <c:pt idx="2">
                  <c:v>2.3875999999999999</c:v>
                </c:pt>
                <c:pt idx="3">
                  <c:v>2.3875999999999999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D0-4B26-B68A-2C4D6C0D4803}"/>
            </c:ext>
          </c:extLst>
        </c:ser>
        <c:ser>
          <c:idx val="2"/>
          <c:order val="1"/>
          <c:tx>
            <c:strRef>
              <c:f>[water_use_comparison.xlsx]Sheet1!$F$1</c:f>
              <c:strCache>
                <c:ptCount val="1"/>
                <c:pt idx="0">
                  <c:v>Pecuária</c:v>
                </c:pt>
              </c:strCache>
            </c:strRef>
          </c:tx>
          <c:spPr>
            <a:solidFill>
              <a:srgbClr val="7030A0"/>
            </a:solidFill>
            <a:ln>
              <a:noFill/>
            </a:ln>
            <a:effectLst/>
          </c:spPr>
          <c:invertIfNegative val="0"/>
          <c:cat>
            <c:multiLvlStrRef>
              <c:f>[water_use_comparison.xlsx]Sheet1!$B$3:$C$6</c:f>
              <c:multiLvlStrCache>
                <c:ptCount val="4"/>
                <c:lvl>
                  <c:pt idx="1">
                    <c:v>Metas atuais</c:v>
                  </c:pt>
                  <c:pt idx="2">
                    <c:v>Cesta de alimentos fixa</c:v>
                  </c:pt>
                  <c:pt idx="3">
                    <c:v>Melhoria da dieta</c:v>
                  </c:pt>
                </c:lvl>
                <c:lvl>
                  <c:pt idx="0">
                    <c:v>2019</c:v>
                  </c:pt>
                  <c:pt idx="1">
                    <c:v>2030</c:v>
                  </c:pt>
                </c:lvl>
              </c:multiLvlStrCache>
            </c:multiLvlStrRef>
          </c:cat>
          <c:val>
            <c:numRef>
              <c:f>[water_use_comparison.xlsx]Sheet1!$F$3:$F$6</c:f>
              <c:numCache>
                <c:formatCode>General</c:formatCode>
                <c:ptCount val="4"/>
                <c:pt idx="0">
                  <c:v>0.85309999999999997</c:v>
                </c:pt>
                <c:pt idx="1">
                  <c:v>1.3271999999999999</c:v>
                </c:pt>
                <c:pt idx="2">
                  <c:v>1.0873999999999999</c:v>
                </c:pt>
                <c:pt idx="3">
                  <c:v>1.7369999999999999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EDD0-4B26-B68A-2C4D6C0D4803}"/>
            </c:ext>
          </c:extLst>
        </c:ser>
        <c:ser>
          <c:idx val="1"/>
          <c:order val="2"/>
          <c:tx>
            <c:strRef>
              <c:f>[water_use_comparison.xlsx]Sheet1!$E$1</c:f>
              <c:strCache>
                <c:ptCount val="1"/>
                <c:pt idx="0">
                  <c:v>Setor</c:v>
                </c:pt>
              </c:strCache>
            </c:strRef>
          </c:tx>
          <c:spPr>
            <a:solidFill>
              <a:schemeClr val="bg1">
                <a:lumMod val="65000"/>
              </a:schemeClr>
            </a:solidFill>
            <a:ln>
              <a:noFill/>
            </a:ln>
            <a:effectLst/>
          </c:spPr>
          <c:invertIfNegative val="0"/>
          <c:cat>
            <c:multiLvlStrRef>
              <c:f>[water_use_comparison.xlsx]Sheet1!$B$3:$C$6</c:f>
              <c:multiLvlStrCache>
                <c:ptCount val="4"/>
                <c:lvl>
                  <c:pt idx="1">
                    <c:v>Metas atuais</c:v>
                  </c:pt>
                  <c:pt idx="2">
                    <c:v>Cesta de alimentos fixa</c:v>
                  </c:pt>
                  <c:pt idx="3">
                    <c:v>Melhoria da dieta</c:v>
                  </c:pt>
                </c:lvl>
                <c:lvl>
                  <c:pt idx="0">
                    <c:v>2019</c:v>
                  </c:pt>
                  <c:pt idx="1">
                    <c:v>2030</c:v>
                  </c:pt>
                </c:lvl>
              </c:multiLvlStrCache>
            </c:multiLvlStrRef>
          </c:cat>
          <c:val>
            <c:numRef>
              <c:f>[water_use_comparison.xlsx]Sheet1!$E$3:$E$6</c:f>
              <c:numCache>
                <c:formatCode>General</c:formatCode>
                <c:ptCount val="4"/>
                <c:pt idx="0">
                  <c:v>0.5</c:v>
                </c:pt>
                <c:pt idx="1">
                  <c:v>1.35</c:v>
                </c:pt>
                <c:pt idx="2">
                  <c:v>1.35</c:v>
                </c:pt>
                <c:pt idx="3">
                  <c:v>1.35</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EDD0-4B26-B68A-2C4D6C0D4803}"/>
            </c:ext>
          </c:extLst>
        </c:ser>
        <c:ser>
          <c:idx val="0"/>
          <c:order val="3"/>
          <c:tx>
            <c:strRef>
              <c:f>[water_use_comparison.xlsx]Sheet1!$D$1</c:f>
              <c:strCache>
                <c:ptCount val="1"/>
                <c:pt idx="0">
                  <c:v>Irrigação</c:v>
                </c:pt>
              </c:strCache>
            </c:strRef>
          </c:tx>
          <c:spPr>
            <a:solidFill>
              <a:srgbClr val="A94D0F"/>
            </a:solidFill>
            <a:ln>
              <a:noFill/>
            </a:ln>
            <a:effectLst/>
          </c:spPr>
          <c:invertIfNegative val="0"/>
          <c:cat>
            <c:multiLvlStrRef>
              <c:f>[water_use_comparison.xlsx]Sheet1!$B$3:$C$6</c:f>
              <c:multiLvlStrCache>
                <c:ptCount val="4"/>
                <c:lvl>
                  <c:pt idx="1">
                    <c:v>Metas atuais</c:v>
                  </c:pt>
                  <c:pt idx="2">
                    <c:v>Cesta de alimentos fixa</c:v>
                  </c:pt>
                  <c:pt idx="3">
                    <c:v>Melhoria da dieta</c:v>
                  </c:pt>
                </c:lvl>
                <c:lvl>
                  <c:pt idx="0">
                    <c:v>2019</c:v>
                  </c:pt>
                  <c:pt idx="1">
                    <c:v>2030</c:v>
                  </c:pt>
                </c:lvl>
              </c:multiLvlStrCache>
            </c:multiLvlStrRef>
          </c:cat>
          <c:val>
            <c:numRef>
              <c:f>[water_use_comparison.xlsx]Sheet1!$D$3:$D$6</c:f>
              <c:numCache>
                <c:formatCode>General</c:formatCode>
                <c:ptCount val="4"/>
                <c:pt idx="0">
                  <c:v>11.938599999999999</c:v>
                </c:pt>
                <c:pt idx="1">
                  <c:v>41.661100000000005</c:v>
                </c:pt>
                <c:pt idx="2">
                  <c:v>33.254800000000003</c:v>
                </c:pt>
                <c:pt idx="3">
                  <c:v>38.139300000000006</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EDD0-4B26-B68A-2C4D6C0D4803}"/>
            </c:ext>
          </c:extLst>
        </c:ser>
        <c:dLbls>
          <c:showLegendKey val="0"/>
          <c:showVal val="0"/>
          <c:showCatName val="0"/>
          <c:showSerName val="0"/>
          <c:showPercent val="0"/>
          <c:showBubbleSize val="0"/>
        </c:dLbls>
        <c:gapWidth val="50"/>
        <c:overlap val="100"/>
        <c:axId val="508771896"/>
        <c:axId val="508774136"/>
      </c:barChart>
      <c:catAx>
        <c:axId val="50877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8774136"/>
        <c:crosses val="autoZero"/>
        <c:auto val="1"/>
        <c:lblAlgn val="ctr"/>
        <c:lblOffset val="100"/>
        <c:noMultiLvlLbl val="0"/>
      </c:catAx>
      <c:valAx>
        <c:axId val="50877413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Bilhões de m3</a:t>
                </a:r>
              </a:p>
            </c:rich>
          </c:tx>
          <c:layout>
            <c:manualLayout>
              <c:xMode val="edge"/>
              <c:yMode val="edge"/>
              <c:x val="1.0831467908489373E-2"/>
              <c:y val="0.2442602496137124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8771896"/>
        <c:crosses val="autoZero"/>
        <c:crossBetween val="between"/>
        <c:majorUnit val="20"/>
      </c:valAx>
      <c:spPr>
        <a:noFill/>
        <a:ln>
          <a:noFill/>
        </a:ln>
        <a:effectLst/>
      </c:spPr>
    </c:plotArea>
    <c:legend>
      <c:legendPos val="r"/>
      <c:layout>
        <c:manualLayout>
          <c:xMode val="edge"/>
          <c:yMode val="edge"/>
          <c:x val="0.81391980142625842"/>
          <c:y val="0.31888468044761642"/>
          <c:w val="0.18608019857374147"/>
          <c:h val="0.362230269186108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809500533081"/>
          <c:y val="4.2594757533037625E-2"/>
          <c:w val="0.6331163817073473"/>
          <c:h val="0.67349934268465461"/>
        </c:manualLayout>
      </c:layout>
      <c:barChart>
        <c:barDir val="col"/>
        <c:grouping val="stacked"/>
        <c:varyColors val="0"/>
        <c:ser>
          <c:idx val="0"/>
          <c:order val="0"/>
          <c:tx>
            <c:strRef>
              <c:f>[emissions_baseline_current.xlsx]emissions!$I$31</c:f>
              <c:strCache>
                <c:ptCount val="1"/>
                <c:pt idx="0">
                  <c:v>Produção agrícola</c:v>
                </c:pt>
              </c:strCache>
            </c:strRef>
          </c:tx>
          <c:spPr>
            <a:solidFill>
              <a:schemeClr val="accent1"/>
            </a:solidFill>
            <a:ln>
              <a:noFill/>
            </a:ln>
            <a:effectLst/>
          </c:spPr>
          <c:invertIfNegative val="0"/>
          <c:cat>
            <c:multiLvlStrRef>
              <c:f>[emissions_baseline_current.xlsx]emissions!$G$33:$H$36</c:f>
              <c:multiLvlStrCache>
                <c:ptCount val="4"/>
                <c:lvl>
                  <c:pt idx="1">
                    <c:v>Metas atuais</c:v>
                  </c:pt>
                  <c:pt idx="2">
                    <c:v>Cesta de alimentos fixa</c:v>
                  </c:pt>
                  <c:pt idx="3">
                    <c:v>Melhoria da dieta</c:v>
                  </c:pt>
                </c:lvl>
                <c:lvl>
                  <c:pt idx="0">
                    <c:v>2019</c:v>
                  </c:pt>
                  <c:pt idx="1">
                    <c:v>2030</c:v>
                  </c:pt>
                </c:lvl>
              </c:multiLvlStrCache>
            </c:multiLvlStrRef>
          </c:cat>
          <c:val>
            <c:numRef>
              <c:f>[emissions_baseline_current.xlsx]emissions!$I$33:$I$36</c:f>
              <c:numCache>
                <c:formatCode>General</c:formatCode>
                <c:ptCount val="4"/>
                <c:pt idx="0">
                  <c:v>0.47249999999999998</c:v>
                </c:pt>
                <c:pt idx="1">
                  <c:v>0.79910000000000003</c:v>
                </c:pt>
                <c:pt idx="2">
                  <c:v>0.53259999999999996</c:v>
                </c:pt>
                <c:pt idx="3">
                  <c:v>0.69059999999999999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6CD-4748-9A8C-F9F035D5B611}"/>
            </c:ext>
          </c:extLst>
        </c:ser>
        <c:ser>
          <c:idx val="1"/>
          <c:order val="1"/>
          <c:tx>
            <c:strRef>
              <c:f>[emissions_baseline_current.xlsx]emissions!$J$31</c:f>
              <c:strCache>
                <c:ptCount val="1"/>
                <c:pt idx="0">
                  <c:v>Comercial</c:v>
                </c:pt>
              </c:strCache>
            </c:strRef>
          </c:tx>
          <c:spPr>
            <a:solidFill>
              <a:schemeClr val="accent2"/>
            </a:solidFill>
            <a:ln>
              <a:noFill/>
            </a:ln>
            <a:effectLst/>
          </c:spPr>
          <c:invertIfNegative val="0"/>
          <c:cat>
            <c:multiLvlStrRef>
              <c:f>[emissions_baseline_current.xlsx]emissions!$G$33:$H$36</c:f>
              <c:multiLvlStrCache>
                <c:ptCount val="4"/>
                <c:lvl>
                  <c:pt idx="1">
                    <c:v>Metas atuais</c:v>
                  </c:pt>
                  <c:pt idx="2">
                    <c:v>Cesta de alimentos fixa</c:v>
                  </c:pt>
                  <c:pt idx="3">
                    <c:v>Melhoria da dieta</c:v>
                  </c:pt>
                </c:lvl>
                <c:lvl>
                  <c:pt idx="0">
                    <c:v>2019</c:v>
                  </c:pt>
                  <c:pt idx="1">
                    <c:v>2030</c:v>
                  </c:pt>
                </c:lvl>
              </c:multiLvlStrCache>
            </c:multiLvlStrRef>
          </c:cat>
          <c:val>
            <c:numRef>
              <c:f>[emissions_baseline_current.xlsx]emissions!$J$33:$J$36</c:f>
              <c:numCache>
                <c:formatCode>General</c:formatCode>
                <c:ptCount val="4"/>
                <c:pt idx="0">
                  <c:v>0.19320000000000001</c:v>
                </c:pt>
                <c:pt idx="1">
                  <c:v>0.32779999999999998</c:v>
                </c:pt>
                <c:pt idx="2">
                  <c:v>0.32779999999999998</c:v>
                </c:pt>
                <c:pt idx="3">
                  <c:v>0.32779999999999998</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86CD-4748-9A8C-F9F035D5B611}"/>
            </c:ext>
          </c:extLst>
        </c:ser>
        <c:ser>
          <c:idx val="2"/>
          <c:order val="2"/>
          <c:tx>
            <c:strRef>
              <c:f>[emissions_baseline_current.xlsx]emissions!$K$31</c:f>
              <c:strCache>
                <c:ptCount val="1"/>
                <c:pt idx="0">
                  <c:v>Setor</c:v>
                </c:pt>
              </c:strCache>
            </c:strRef>
          </c:tx>
          <c:spPr>
            <a:solidFill>
              <a:schemeClr val="accent3"/>
            </a:solidFill>
            <a:ln>
              <a:noFill/>
            </a:ln>
            <a:effectLst/>
          </c:spPr>
          <c:invertIfNegative val="0"/>
          <c:cat>
            <c:multiLvlStrRef>
              <c:f>[emissions_baseline_current.xlsx]emissions!$G$33:$H$36</c:f>
              <c:multiLvlStrCache>
                <c:ptCount val="4"/>
                <c:lvl>
                  <c:pt idx="1">
                    <c:v>Metas atuais</c:v>
                  </c:pt>
                  <c:pt idx="2">
                    <c:v>Cesta de alimentos fixa</c:v>
                  </c:pt>
                  <c:pt idx="3">
                    <c:v>Melhoria da dieta</c:v>
                  </c:pt>
                </c:lvl>
                <c:lvl>
                  <c:pt idx="0">
                    <c:v>2019</c:v>
                  </c:pt>
                  <c:pt idx="1">
                    <c:v>2030</c:v>
                  </c:pt>
                </c:lvl>
              </c:multiLvlStrCache>
            </c:multiLvlStrRef>
          </c:cat>
          <c:val>
            <c:numRef>
              <c:f>[emissions_baseline_current.xlsx]emissions!$K$33:$K$36</c:f>
              <c:numCache>
                <c:formatCode>General</c:formatCode>
                <c:ptCount val="4"/>
                <c:pt idx="0">
                  <c:v>2.2269999999999999</c:v>
                </c:pt>
                <c:pt idx="1">
                  <c:v>4.4164000000000003</c:v>
                </c:pt>
                <c:pt idx="2">
                  <c:v>4.4164000000000003</c:v>
                </c:pt>
                <c:pt idx="3">
                  <c:v>4.4164000000000003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86CD-4748-9A8C-F9F035D5B611}"/>
            </c:ext>
          </c:extLst>
        </c:ser>
        <c:ser>
          <c:idx val="3"/>
          <c:order val="3"/>
          <c:tx>
            <c:strRef>
              <c:f>[emissions_baseline_current.xlsx]emissions!$L$31</c:f>
              <c:strCache>
                <c:ptCount val="1"/>
                <c:pt idx="0">
                  <c:v>Mineração</c:v>
                </c:pt>
              </c:strCache>
            </c:strRef>
          </c:tx>
          <c:spPr>
            <a:solidFill>
              <a:schemeClr val="accent4"/>
            </a:solidFill>
            <a:ln>
              <a:noFill/>
            </a:ln>
            <a:effectLst/>
          </c:spPr>
          <c:invertIfNegative val="0"/>
          <c:cat>
            <c:multiLvlStrRef>
              <c:f>[emissions_baseline_current.xlsx]emissions!$G$33:$H$36</c:f>
              <c:multiLvlStrCache>
                <c:ptCount val="4"/>
                <c:lvl>
                  <c:pt idx="1">
                    <c:v>Metas atuais</c:v>
                  </c:pt>
                  <c:pt idx="2">
                    <c:v>Cesta de alimentos fixa</c:v>
                  </c:pt>
                  <c:pt idx="3">
                    <c:v>Melhoria da dieta</c:v>
                  </c:pt>
                </c:lvl>
                <c:lvl>
                  <c:pt idx="0">
                    <c:v>2019</c:v>
                  </c:pt>
                  <c:pt idx="1">
                    <c:v>2030</c:v>
                  </c:pt>
                </c:lvl>
              </c:multiLvlStrCache>
            </c:multiLvlStrRef>
          </c:cat>
          <c:val>
            <c:numRef>
              <c:f>[emissions_baseline_current.xlsx]emissions!$L$33:$L$36</c:f>
              <c:numCache>
                <c:formatCode>General</c:formatCode>
                <c:ptCount val="4"/>
                <c:pt idx="0">
                  <c:v>1.1379999999999999</c:v>
                </c:pt>
                <c:pt idx="1">
                  <c:v>3.19</c:v>
                </c:pt>
                <c:pt idx="2">
                  <c:v>3.19</c:v>
                </c:pt>
                <c:pt idx="3">
                  <c:v>3.19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86CD-4748-9A8C-F9F035D5B611}"/>
            </c:ext>
          </c:extLst>
        </c:ser>
        <c:ser>
          <c:idx val="4"/>
          <c:order val="4"/>
          <c:tx>
            <c:strRef>
              <c:f>[emissions_baseline_current.xlsx]emissions!$M$31</c:f>
              <c:strCache>
                <c:ptCount val="1"/>
                <c:pt idx="0">
                  <c:v>Outros</c:v>
                </c:pt>
              </c:strCache>
            </c:strRef>
          </c:tx>
          <c:spPr>
            <a:solidFill>
              <a:schemeClr val="accent5"/>
            </a:solidFill>
            <a:ln>
              <a:noFill/>
            </a:ln>
            <a:effectLst/>
          </c:spPr>
          <c:invertIfNegative val="0"/>
          <c:cat>
            <c:multiLvlStrRef>
              <c:f>[emissions_baseline_current.xlsx]emissions!$G$33:$H$36</c:f>
              <c:multiLvlStrCache>
                <c:ptCount val="4"/>
                <c:lvl>
                  <c:pt idx="1">
                    <c:v>Metas atuais</c:v>
                  </c:pt>
                  <c:pt idx="2">
                    <c:v>Cesta de alimentos fixa</c:v>
                  </c:pt>
                  <c:pt idx="3">
                    <c:v>Melhoria da dieta</c:v>
                  </c:pt>
                </c:lvl>
                <c:lvl>
                  <c:pt idx="0">
                    <c:v>2019</c:v>
                  </c:pt>
                  <c:pt idx="1">
                    <c:v>2030</c:v>
                  </c:pt>
                </c:lvl>
              </c:multiLvlStrCache>
            </c:multiLvlStrRef>
          </c:cat>
          <c:val>
            <c:numRef>
              <c:f>[emissions_baseline_current.xlsx]emissions!$M$33:$M$36</c:f>
              <c:numCache>
                <c:formatCode>General</c:formatCode>
                <c:ptCount val="4"/>
                <c:pt idx="0">
                  <c:v>0.80959999999999999</c:v>
                </c:pt>
                <c:pt idx="1">
                  <c:v>1.0469999999999999</c:v>
                </c:pt>
                <c:pt idx="2">
                  <c:v>1.0469999999999999</c:v>
                </c:pt>
                <c:pt idx="3">
                  <c:v>1.0469999999999999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86CD-4748-9A8C-F9F035D5B611}"/>
            </c:ext>
          </c:extLst>
        </c:ser>
        <c:ser>
          <c:idx val="5"/>
          <c:order val="5"/>
          <c:tx>
            <c:strRef>
              <c:f>[emissions_baseline_current.xlsx]emissions!$N$31</c:f>
              <c:strCache>
                <c:ptCount val="1"/>
                <c:pt idx="0">
                  <c:v>Residencial</c:v>
                </c:pt>
              </c:strCache>
            </c:strRef>
          </c:tx>
          <c:spPr>
            <a:solidFill>
              <a:schemeClr val="accent6"/>
            </a:solidFill>
            <a:ln>
              <a:noFill/>
            </a:ln>
            <a:effectLst/>
          </c:spPr>
          <c:invertIfNegative val="0"/>
          <c:cat>
            <c:multiLvlStrRef>
              <c:f>[emissions_baseline_current.xlsx]emissions!$G$33:$H$36</c:f>
              <c:multiLvlStrCache>
                <c:ptCount val="4"/>
                <c:lvl>
                  <c:pt idx="1">
                    <c:v>Metas atuais</c:v>
                  </c:pt>
                  <c:pt idx="2">
                    <c:v>Cesta de alimentos fixa</c:v>
                  </c:pt>
                  <c:pt idx="3">
                    <c:v>Melhoria da dieta</c:v>
                  </c:pt>
                </c:lvl>
                <c:lvl>
                  <c:pt idx="0">
                    <c:v>2019</c:v>
                  </c:pt>
                  <c:pt idx="1">
                    <c:v>2030</c:v>
                  </c:pt>
                </c:lvl>
              </c:multiLvlStrCache>
            </c:multiLvlStrRef>
          </c:cat>
          <c:val>
            <c:numRef>
              <c:f>[emissions_baseline_current.xlsx]emissions!$N$33:$N$36</c:f>
              <c:numCache>
                <c:formatCode>General</c:formatCode>
                <c:ptCount val="4"/>
                <c:pt idx="0">
                  <c:v>0.97239999999999993</c:v>
                </c:pt>
                <c:pt idx="1">
                  <c:v>1.1701999999999999</c:v>
                </c:pt>
                <c:pt idx="2">
                  <c:v>1.1701999999999999</c:v>
                </c:pt>
                <c:pt idx="3">
                  <c:v>1.1701999999999999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5-86CD-4748-9A8C-F9F035D5B611}"/>
            </c:ext>
          </c:extLst>
        </c:ser>
        <c:ser>
          <c:idx val="6"/>
          <c:order val="6"/>
          <c:tx>
            <c:strRef>
              <c:f>[emissions_baseline_current.xlsx]emissions!$O$31</c:f>
              <c:strCache>
                <c:ptCount val="1"/>
                <c:pt idx="0">
                  <c:v>Transporte</c:v>
                </c:pt>
              </c:strCache>
            </c:strRef>
          </c:tx>
          <c:spPr>
            <a:solidFill>
              <a:schemeClr val="accent1">
                <a:lumMod val="60000"/>
              </a:schemeClr>
            </a:solidFill>
            <a:ln>
              <a:noFill/>
            </a:ln>
            <a:effectLst/>
          </c:spPr>
          <c:invertIfNegative val="0"/>
          <c:cat>
            <c:multiLvlStrRef>
              <c:f>[emissions_baseline_current.xlsx]emissions!$G$33:$H$36</c:f>
              <c:multiLvlStrCache>
                <c:ptCount val="4"/>
                <c:lvl>
                  <c:pt idx="1">
                    <c:v>Metas atuais</c:v>
                  </c:pt>
                  <c:pt idx="2">
                    <c:v>Cesta de alimentos fixa</c:v>
                  </c:pt>
                  <c:pt idx="3">
                    <c:v>Melhoria da dieta</c:v>
                  </c:pt>
                </c:lvl>
                <c:lvl>
                  <c:pt idx="0">
                    <c:v>2019</c:v>
                  </c:pt>
                  <c:pt idx="1">
                    <c:v>2030</c:v>
                  </c:pt>
                </c:lvl>
              </c:multiLvlStrCache>
            </c:multiLvlStrRef>
          </c:cat>
          <c:val>
            <c:numRef>
              <c:f>[emissions_baseline_current.xlsx]emissions!$O$33:$O$36</c:f>
              <c:numCache>
                <c:formatCode>General</c:formatCode>
                <c:ptCount val="4"/>
                <c:pt idx="0">
                  <c:v>6.1774000000000004</c:v>
                </c:pt>
                <c:pt idx="1">
                  <c:v>12.0321</c:v>
                </c:pt>
                <c:pt idx="2">
                  <c:v>12.0321</c:v>
                </c:pt>
                <c:pt idx="3">
                  <c:v>12.0321</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6-86CD-4748-9A8C-F9F035D5B611}"/>
            </c:ext>
          </c:extLst>
        </c:ser>
        <c:ser>
          <c:idx val="7"/>
          <c:order val="7"/>
          <c:tx>
            <c:strRef>
              <c:f>[emissions_baseline_current.xlsx]emissions!$P$31</c:f>
              <c:strCache>
                <c:ptCount val="1"/>
                <c:pt idx="0">
                  <c:v>Pecuária</c:v>
                </c:pt>
              </c:strCache>
            </c:strRef>
          </c:tx>
          <c:spPr>
            <a:solidFill>
              <a:schemeClr val="accent2">
                <a:lumMod val="60000"/>
              </a:schemeClr>
            </a:solidFill>
            <a:ln>
              <a:noFill/>
            </a:ln>
            <a:effectLst/>
          </c:spPr>
          <c:invertIfNegative val="0"/>
          <c:cat>
            <c:multiLvlStrRef>
              <c:f>[emissions_baseline_current.xlsx]emissions!$G$33:$H$36</c:f>
              <c:multiLvlStrCache>
                <c:ptCount val="4"/>
                <c:lvl>
                  <c:pt idx="1">
                    <c:v>Metas atuais</c:v>
                  </c:pt>
                  <c:pt idx="2">
                    <c:v>Cesta de alimentos fixa</c:v>
                  </c:pt>
                  <c:pt idx="3">
                    <c:v>Melhoria da dieta</c:v>
                  </c:pt>
                </c:lvl>
                <c:lvl>
                  <c:pt idx="0">
                    <c:v>2019</c:v>
                  </c:pt>
                  <c:pt idx="1">
                    <c:v>2030</c:v>
                  </c:pt>
                </c:lvl>
              </c:multiLvlStrCache>
            </c:multiLvlStrRef>
          </c:cat>
          <c:val>
            <c:numRef>
              <c:f>[emissions_baseline_current.xlsx]emissions!$P$33:$P$36</c:f>
              <c:numCache>
                <c:formatCode>General</c:formatCode>
                <c:ptCount val="4"/>
                <c:pt idx="0">
                  <c:v>69.834400000000002</c:v>
                </c:pt>
                <c:pt idx="1">
                  <c:v>110.1936</c:v>
                </c:pt>
                <c:pt idx="2">
                  <c:v>88.933000000000007</c:v>
                </c:pt>
                <c:pt idx="3">
                  <c:v>142.08009999999999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7-86CD-4748-9A8C-F9F035D5B611}"/>
            </c:ext>
          </c:extLst>
        </c:ser>
        <c:dLbls>
          <c:showLegendKey val="0"/>
          <c:showVal val="0"/>
          <c:showCatName val="0"/>
          <c:showSerName val="0"/>
          <c:showPercent val="0"/>
          <c:showBubbleSize val="0"/>
        </c:dLbls>
        <c:gapWidth val="50"/>
        <c:overlap val="100"/>
        <c:axId val="592306680"/>
        <c:axId val="592302520"/>
      </c:barChart>
      <c:catAx>
        <c:axId val="59230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302520"/>
        <c:crosses val="autoZero"/>
        <c:auto val="1"/>
        <c:lblAlgn val="ctr"/>
        <c:lblOffset val="100"/>
        <c:noMultiLvlLbl val="0"/>
      </c:catAx>
      <c:valAx>
        <c:axId val="59230252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Milhões de toneladas de CO2-eq.</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2306680"/>
        <c:crosses val="autoZero"/>
        <c:crossBetween val="between"/>
        <c:majorUnit val="50"/>
      </c:valAx>
      <c:spPr>
        <a:noFill/>
        <a:ln>
          <a:noFill/>
        </a:ln>
        <a:effectLst/>
      </c:spPr>
    </c:plotArea>
    <c:legend>
      <c:legendPos val="r"/>
      <c:layout>
        <c:manualLayout>
          <c:xMode val="edge"/>
          <c:yMode val="edge"/>
          <c:x val="0.7672973317606554"/>
          <c:y val="0.22305814393288176"/>
          <c:w val="0.23270266823934457"/>
          <c:h val="0.5611617325126935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05665844437025"/>
          <c:y val="3.5277394123202951E-2"/>
          <c:w val="0.68991924914994385"/>
          <c:h val="0.77903276330964955"/>
        </c:manualLayout>
      </c:layout>
      <c:barChart>
        <c:barDir val="col"/>
        <c:grouping val="stacked"/>
        <c:varyColors val="0"/>
        <c:ser>
          <c:idx val="0"/>
          <c:order val="0"/>
          <c:tx>
            <c:strRef>
              <c:f>[land_use_comparison.xlsx]Sheet1!$Q$13</c:f>
              <c:strCache>
                <c:ptCount val="1"/>
                <c:pt idx="0">
                  <c:v>Alta</c:v>
                </c:pt>
              </c:strCache>
            </c:strRef>
          </c:tx>
          <c:spPr>
            <a:solidFill>
              <a:srgbClr val="C00000"/>
            </a:solidFill>
            <a:ln>
              <a:noFill/>
            </a:ln>
            <a:effectLst/>
          </c:spPr>
          <c:invertIfNegative val="0"/>
          <c:cat>
            <c:multiLvlStrRef>
              <c:f>[land_use_comparison.xlsx]Sheet1!$O$14:$P$17</c:f>
              <c:multiLvlStrCache>
                <c:ptCount val="4"/>
                <c:lvl>
                  <c:pt idx="1">
                    <c:v>Metas atuais</c:v>
                  </c:pt>
                  <c:pt idx="2">
                    <c:v>Cesta de alimentos fixa</c:v>
                  </c:pt>
                  <c:pt idx="3">
                    <c:v>Melhoria da dieta</c:v>
                  </c:pt>
                </c:lvl>
                <c:lvl>
                  <c:pt idx="0">
                    <c:v>2019</c:v>
                  </c:pt>
                  <c:pt idx="1">
                    <c:v>2030</c:v>
                  </c:pt>
                </c:lvl>
              </c:multiLvlStrCache>
            </c:multiLvlStrRef>
          </c:cat>
          <c:val>
            <c:numRef>
              <c:f>[land_use_comparison.xlsx]Sheet1!$Q$14:$Q$17</c:f>
              <c:numCache>
                <c:formatCode>General</c:formatCode>
                <c:ptCount val="4"/>
                <c:pt idx="0">
                  <c:v>37.8307</c:v>
                </c:pt>
                <c:pt idx="1">
                  <c:v>59.740500000000011</c:v>
                </c:pt>
                <c:pt idx="2">
                  <c:v>45.294800000000009</c:v>
                </c:pt>
                <c:pt idx="3">
                  <c:v>57.146899999999995</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2F0B-49D1-B0F3-24947F148A12}"/>
            </c:ext>
          </c:extLst>
        </c:ser>
        <c:ser>
          <c:idx val="1"/>
          <c:order val="1"/>
          <c:tx>
            <c:strRef>
              <c:f>[land_use_comparison.xlsx]Sheet1!$R$13</c:f>
              <c:strCache>
                <c:ptCount val="1"/>
                <c:pt idx="0">
                  <c:v>Intermediário</c:v>
                </c:pt>
              </c:strCache>
            </c:strRef>
          </c:tx>
          <c:spPr>
            <a:solidFill>
              <a:srgbClr val="FFC000"/>
            </a:solidFill>
            <a:ln>
              <a:noFill/>
            </a:ln>
            <a:effectLst/>
          </c:spPr>
          <c:invertIfNegative val="0"/>
          <c:cat>
            <c:multiLvlStrRef>
              <c:f>[land_use_comparison.xlsx]Sheet1!$O$14:$P$17</c:f>
              <c:multiLvlStrCache>
                <c:ptCount val="4"/>
                <c:lvl>
                  <c:pt idx="1">
                    <c:v>Metas atuais</c:v>
                  </c:pt>
                  <c:pt idx="2">
                    <c:v>Cesta de alimentos fixa</c:v>
                  </c:pt>
                  <c:pt idx="3">
                    <c:v>Melhoria da dieta</c:v>
                  </c:pt>
                </c:lvl>
                <c:lvl>
                  <c:pt idx="0">
                    <c:v>2019</c:v>
                  </c:pt>
                  <c:pt idx="1">
                    <c:v>2030</c:v>
                  </c:pt>
                </c:lvl>
              </c:multiLvlStrCache>
            </c:multiLvlStrRef>
          </c:cat>
          <c:val>
            <c:numRef>
              <c:f>[land_use_comparison.xlsx]Sheet1!$R$14:$R$17</c:f>
              <c:numCache>
                <c:formatCode>General</c:formatCode>
                <c:ptCount val="4"/>
                <c:pt idx="0">
                  <c:v>33.2074</c:v>
                </c:pt>
                <c:pt idx="1">
                  <c:v>62.535400000000003</c:v>
                </c:pt>
                <c:pt idx="2">
                  <c:v>33.451900000000002</c:v>
                </c:pt>
                <c:pt idx="3">
                  <c:v>45.763999999999996</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2F0B-49D1-B0F3-24947F148A12}"/>
            </c:ext>
          </c:extLst>
        </c:ser>
        <c:ser>
          <c:idx val="2"/>
          <c:order val="2"/>
          <c:tx>
            <c:strRef>
              <c:f>[land_use_comparison.xlsx]Sheet1!$S$13</c:f>
              <c:strCache>
                <c:ptCount val="1"/>
                <c:pt idx="0">
                  <c:v>Baixa</c:v>
                </c:pt>
              </c:strCache>
            </c:strRef>
          </c:tx>
          <c:spPr>
            <a:solidFill>
              <a:srgbClr val="00B050"/>
            </a:solidFill>
            <a:ln>
              <a:noFill/>
            </a:ln>
            <a:effectLst/>
          </c:spPr>
          <c:invertIfNegative val="0"/>
          <c:cat>
            <c:multiLvlStrRef>
              <c:f>[land_use_comparison.xlsx]Sheet1!$O$14:$P$17</c:f>
              <c:multiLvlStrCache>
                <c:ptCount val="4"/>
                <c:lvl>
                  <c:pt idx="1">
                    <c:v>Metas atuais</c:v>
                  </c:pt>
                  <c:pt idx="2">
                    <c:v>Cesta de alimentos fixa</c:v>
                  </c:pt>
                  <c:pt idx="3">
                    <c:v>Melhoria da dieta</c:v>
                  </c:pt>
                </c:lvl>
                <c:lvl>
                  <c:pt idx="0">
                    <c:v>2019</c:v>
                  </c:pt>
                  <c:pt idx="1">
                    <c:v>2030</c:v>
                  </c:pt>
                </c:lvl>
              </c:multiLvlStrCache>
            </c:multiLvlStrRef>
          </c:cat>
          <c:val>
            <c:numRef>
              <c:f>[land_use_comparison.xlsx]Sheet1!$S$14:$S$17</c:f>
              <c:numCache>
                <c:formatCode>General</c:formatCode>
                <c:ptCount val="4"/>
                <c:pt idx="0">
                  <c:v>81.646699999999981</c:v>
                </c:pt>
                <c:pt idx="1">
                  <c:v>68.990299999999991</c:v>
                </c:pt>
                <c:pt idx="2">
                  <c:v>50.658099999999997</c:v>
                </c:pt>
                <c:pt idx="3">
                  <c:v>59.489899999999999</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2F0B-49D1-B0F3-24947F148A12}"/>
            </c:ext>
          </c:extLst>
        </c:ser>
        <c:dLbls>
          <c:showLegendKey val="0"/>
          <c:showVal val="0"/>
          <c:showCatName val="0"/>
          <c:showSerName val="0"/>
          <c:showPercent val="0"/>
          <c:showBubbleSize val="0"/>
        </c:dLbls>
        <c:gapWidth val="50"/>
        <c:overlap val="100"/>
        <c:axId val="628081336"/>
        <c:axId val="628082616"/>
      </c:barChart>
      <c:catAx>
        <c:axId val="62808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8082616"/>
        <c:crosses val="autoZero"/>
        <c:auto val="1"/>
        <c:lblAlgn val="ctr"/>
        <c:lblOffset val="100"/>
        <c:noMultiLvlLbl val="0"/>
      </c:catAx>
      <c:valAx>
        <c:axId val="628082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1.000 quilômetros quadrados.</a:t>
                </a:r>
              </a:p>
            </c:rich>
          </c:tx>
          <c:layout>
            <c:manualLayout>
              <c:xMode val="edge"/>
              <c:yMode val="edge"/>
              <c:x val="1.7498949772181346E-2"/>
              <c:y val="0.317236453038306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8081336"/>
        <c:crosses val="autoZero"/>
        <c:crossBetween val="between"/>
      </c:valAx>
      <c:spPr>
        <a:noFill/>
        <a:ln>
          <a:noFill/>
        </a:ln>
        <a:effectLst/>
      </c:spPr>
    </c:plotArea>
    <c:legend>
      <c:legendPos val="r"/>
      <c:layout>
        <c:manualLayout>
          <c:xMode val="edge"/>
          <c:yMode val="edge"/>
          <c:x val="0.80670422353156612"/>
          <c:y val="0.27171004081052008"/>
          <c:w val="0.19329577646843393"/>
          <c:h val="0.315432422580042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Sheet1!$A$11</c:f>
              <c:strCache>
                <c:ptCount val="1"/>
                <c:pt idx="0">
                  <c:v>Linha de base</c:v>
                </c:pt>
              </c:strCache>
            </c:strRef>
          </c:tx>
          <c:spPr>
            <a:solidFill>
              <a:schemeClr val="bg2">
                <a:lumMod val="75000"/>
              </a:schemeClr>
            </a:solidFill>
            <a:ln>
              <a:noFill/>
            </a:ln>
            <a:effectLst/>
          </c:spPr>
          <c:invertIfNegative val="0"/>
          <c:cat>
            <c:strRef>
              <c:f>Sheet1!$C$9:$L$9</c:f>
              <c:strCache>
                <c:ptCount val="10"/>
                <c:pt idx="0">
                  <c:v>Cevada</c:v>
                </c:pt>
                <c:pt idx="1">
                  <c:v>Cereais</c:v>
                </c:pt>
                <c:pt idx="2">
                  <c:v>Café</c:v>
                </c:pt>
                <c:pt idx="3">
                  <c:v>Milho</c:v>
                </c:pt>
                <c:pt idx="4">
                  <c:v>Sementes oleaginosas</c:v>
                </c:pt>
                <c:pt idx="5">
                  <c:v>Outras culturas</c:v>
                </c:pt>
                <c:pt idx="6">
                  <c:v>Pulsos</c:v>
                </c:pt>
                <c:pt idx="7">
                  <c:v>Sorgo</c:v>
                </c:pt>
                <c:pt idx="8">
                  <c:v>Teff</c:v>
                </c:pt>
                <c:pt idx="9">
                  <c:v>Trigo</c:v>
                </c:pt>
              </c:strCache>
            </c:strRef>
          </c:cat>
          <c:val>
            <c:numRef>
              <c:f>Sheet1!$C$11:$L$11</c:f>
              <c:numCache>
                <c:formatCode>0%</c:formatCode>
                <c:ptCount val="10"/>
                <c:pt idx="0">
                  <c:v>0.80875307673263819</c:v>
                </c:pt>
                <c:pt idx="1">
                  <c:v>0.48763312646558382</c:v>
                </c:pt>
                <c:pt idx="2">
                  <c:v>0.60608904499931804</c:v>
                </c:pt>
                <c:pt idx="3">
                  <c:v>0.43714713479491168</c:v>
                </c:pt>
                <c:pt idx="4">
                  <c:v>0.8490492100708763</c:v>
                </c:pt>
                <c:pt idx="5">
                  <c:v>0.66964775047230429</c:v>
                </c:pt>
                <c:pt idx="6">
                  <c:v>0.61803796195181149</c:v>
                </c:pt>
                <c:pt idx="7">
                  <c:v>0.75281578201924126</c:v>
                </c:pt>
                <c:pt idx="8">
                  <c:v>0.14853586677240602</c:v>
                </c:pt>
                <c:pt idx="9">
                  <c:v>0.73790413736382243</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932-4EB4-9485-F9A4F48E156D}"/>
            </c:ext>
          </c:extLst>
        </c:ser>
        <c:ser>
          <c:idx val="1"/>
          <c:order val="1"/>
          <c:tx>
            <c:strRef>
              <c:f>Sheet1!$A$12</c:f>
              <c:strCache>
                <c:ptCount val="1"/>
                <c:pt idx="0">
                  <c:v>Cesta de alimentos fixa</c:v>
                </c:pt>
              </c:strCache>
            </c:strRef>
          </c:tx>
          <c:spPr>
            <a:solidFill>
              <a:schemeClr val="accent2"/>
            </a:solidFill>
            <a:ln>
              <a:noFill/>
            </a:ln>
            <a:effectLst/>
          </c:spPr>
          <c:invertIfNegative val="0"/>
          <c:cat>
            <c:strRef>
              <c:f>Sheet1!$C$9:$L$9</c:f>
              <c:strCache>
                <c:ptCount val="10"/>
                <c:pt idx="0">
                  <c:v>Cevada</c:v>
                </c:pt>
                <c:pt idx="1">
                  <c:v>Cereais</c:v>
                </c:pt>
                <c:pt idx="2">
                  <c:v>Café</c:v>
                </c:pt>
                <c:pt idx="3">
                  <c:v>Milho</c:v>
                </c:pt>
                <c:pt idx="4">
                  <c:v>Sementes oleaginosas</c:v>
                </c:pt>
                <c:pt idx="5">
                  <c:v>Outras culturas</c:v>
                </c:pt>
                <c:pt idx="6">
                  <c:v>Pulsos</c:v>
                </c:pt>
                <c:pt idx="7">
                  <c:v>Sorgo</c:v>
                </c:pt>
                <c:pt idx="8">
                  <c:v>Teff</c:v>
                </c:pt>
                <c:pt idx="9">
                  <c:v>Trigo</c:v>
                </c:pt>
              </c:strCache>
            </c:strRef>
          </c:cat>
          <c:val>
            <c:numRef>
              <c:f>Sheet1!$C$12:$L$12</c:f>
              <c:numCache>
                <c:formatCode>0%</c:formatCode>
                <c:ptCount val="10"/>
                <c:pt idx="0">
                  <c:v>0.88654802824709533</c:v>
                </c:pt>
                <c:pt idx="1">
                  <c:v>0.5219091438229384</c:v>
                </c:pt>
                <c:pt idx="2">
                  <c:v>0.63594284703053683</c:v>
                </c:pt>
                <c:pt idx="3">
                  <c:v>0.37139904793705286</c:v>
                </c:pt>
                <c:pt idx="4">
                  <c:v>0.65256316748704202</c:v>
                </c:pt>
                <c:pt idx="5">
                  <c:v>0.68544856600743875</c:v>
                </c:pt>
                <c:pt idx="6">
                  <c:v>0.56092953851246108</c:v>
                </c:pt>
                <c:pt idx="7">
                  <c:v>0.72920334173389134</c:v>
                </c:pt>
                <c:pt idx="8">
                  <c:v>0.14777692200720743</c:v>
                </c:pt>
                <c:pt idx="9">
                  <c:v>0.65096418649010512</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E932-4EB4-9485-F9A4F48E156D}"/>
            </c:ext>
          </c:extLst>
        </c:ser>
        <c:ser>
          <c:idx val="2"/>
          <c:order val="2"/>
          <c:tx>
            <c:strRef>
              <c:f>Sheet1!$A$13</c:f>
              <c:strCache>
                <c:ptCount val="1"/>
                <c:pt idx="0">
                  <c:v>Dieta aprimorada</c:v>
                </c:pt>
              </c:strCache>
            </c:strRef>
          </c:tx>
          <c:spPr>
            <a:solidFill>
              <a:srgbClr val="7030A0"/>
            </a:solidFill>
            <a:ln>
              <a:noFill/>
            </a:ln>
            <a:effectLst/>
          </c:spPr>
          <c:invertIfNegative val="0"/>
          <c:cat>
            <c:strRef>
              <c:f>Sheet1!$C$9:$L$9</c:f>
              <c:strCache>
                <c:ptCount val="10"/>
                <c:pt idx="0">
                  <c:v>Cevada</c:v>
                </c:pt>
                <c:pt idx="1">
                  <c:v>Cereais</c:v>
                </c:pt>
                <c:pt idx="2">
                  <c:v>Café</c:v>
                </c:pt>
                <c:pt idx="3">
                  <c:v>Milho</c:v>
                </c:pt>
                <c:pt idx="4">
                  <c:v>Sementes oleaginosas</c:v>
                </c:pt>
                <c:pt idx="5">
                  <c:v>Outras culturas</c:v>
                </c:pt>
                <c:pt idx="6">
                  <c:v>Pulsos</c:v>
                </c:pt>
                <c:pt idx="7">
                  <c:v>Sorgo</c:v>
                </c:pt>
                <c:pt idx="8">
                  <c:v>Teff</c:v>
                </c:pt>
                <c:pt idx="9">
                  <c:v>Trigo</c:v>
                </c:pt>
              </c:strCache>
            </c:strRef>
          </c:cat>
          <c:val>
            <c:numRef>
              <c:f>Sheet1!$C$13:$L$13</c:f>
              <c:numCache>
                <c:formatCode>0%</c:formatCode>
                <c:ptCount val="10"/>
                <c:pt idx="0">
                  <c:v>0.95641677859920249</c:v>
                </c:pt>
                <c:pt idx="1">
                  <c:v>0.46058557628853392</c:v>
                </c:pt>
                <c:pt idx="2">
                  <c:v>0.65627589354580695</c:v>
                </c:pt>
                <c:pt idx="3">
                  <c:v>0.43573171029557484</c:v>
                </c:pt>
                <c:pt idx="4">
                  <c:v>0.73581610929117425</c:v>
                </c:pt>
                <c:pt idx="5">
                  <c:v>0.68361410696602321</c:v>
                </c:pt>
                <c:pt idx="6">
                  <c:v>0.6422876269272948</c:v>
                </c:pt>
                <c:pt idx="7">
                  <c:v>0.75320089853674554</c:v>
                </c:pt>
                <c:pt idx="8">
                  <c:v>0.15354518207089093</c:v>
                </c:pt>
                <c:pt idx="9">
                  <c:v>0.7299195173271168</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E932-4EB4-9485-F9A4F48E156D}"/>
            </c:ext>
          </c:extLst>
        </c:ser>
        <c:dLbls>
          <c:showLegendKey val="0"/>
          <c:showVal val="0"/>
          <c:showCatName val="0"/>
          <c:showSerName val="0"/>
          <c:showPercent val="0"/>
          <c:showBubbleSize val="0"/>
        </c:dLbls>
        <c:gapWidth val="100"/>
        <c:axId val="622181320"/>
        <c:axId val="622179720"/>
      </c:barChart>
      <c:catAx>
        <c:axId val="62218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2179720"/>
        <c:crosses val="autoZero"/>
        <c:auto val="1"/>
        <c:lblAlgn val="ctr"/>
        <c:lblOffset val="100"/>
        <c:noMultiLvlLbl val="0"/>
      </c:catAx>
      <c:valAx>
        <c:axId val="622179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2181320"/>
        <c:crosses val="autoZero"/>
        <c:crossBetween val="between"/>
      </c:valAx>
      <c:spPr>
        <a:noFill/>
        <a:ln>
          <a:noFill/>
        </a:ln>
        <a:effectLst/>
      </c:spPr>
    </c:plotArea>
    <c:legend>
      <c:legendPos val="b"/>
      <c:layout>
        <c:manualLayout>
          <c:xMode val="edge"/>
          <c:yMode val="edge"/>
          <c:x val="8.2203786935755682E-2"/>
          <c:y val="0.88487500931370999"/>
          <c:w val="0.83559224323067771"/>
          <c:h val="9.38604302529394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0.34428</cdr:x>
      <cdr:y>0.16143</cdr:y>
    </cdr:from>
    <cdr:to>
      <cdr:x>0.34428</cdr:x>
      <cdr:y>0.77729</cdr:y>
    </cdr:to>
    <cdr:cxnSp macro="">
      <cdr:nvCxnSpPr>
        <cdr:cNvPr id="2" name="Straight Connector 1">
          <a:extLst xmlns:a="http://schemas.openxmlformats.org/drawingml/2006/main">
            <a:ext uri="{FF2B5EF4-FFF2-40B4-BE49-F238E27FC236}">
              <a16:creationId xmlns:a16="http://schemas.microsoft.com/office/drawing/2014/main" id="{61122F11-AF07-420B-9A0C-F81670CB0BA8}"/>
            </a:ext>
          </a:extLst>
        </cdr:cNvPr>
        <cdr:cNvCxnSpPr>
          <a:cxnSpLocks xmlns:a="http://schemas.openxmlformats.org/drawingml/2006/main"/>
        </cdr:cNvCxnSpPr>
      </cdr:nvCxnSpPr>
      <cdr:spPr>
        <a:xfrm xmlns:a="http://schemas.openxmlformats.org/drawingml/2006/main" flipV="1">
          <a:off x="1970909" y="427382"/>
          <a:ext cx="0" cy="1630441"/>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0.28646</cdr:x>
      <cdr:y>0.05128</cdr:y>
    </cdr:from>
    <cdr:to>
      <cdr:x>0.28646</cdr:x>
      <cdr:y>0.70109</cdr:y>
    </cdr:to>
    <cdr:cxnSp macro="">
      <cdr:nvCxnSpPr>
        <cdr:cNvPr id="2" name="Straight Connector 1">
          <a:extLst xmlns:a="http://schemas.openxmlformats.org/drawingml/2006/main">
            <a:ext uri="{FF2B5EF4-FFF2-40B4-BE49-F238E27FC236}">
              <a16:creationId xmlns:a16="http://schemas.microsoft.com/office/drawing/2014/main" id="{397C52AA-C665-4EDA-8C53-E6DEEA239932}"/>
            </a:ext>
          </a:extLst>
        </cdr:cNvPr>
        <cdr:cNvCxnSpPr>
          <a:cxnSpLocks xmlns:a="http://schemas.openxmlformats.org/drawingml/2006/main"/>
        </cdr:cNvCxnSpPr>
      </cdr:nvCxnSpPr>
      <cdr:spPr>
        <a:xfrm xmlns:a="http://schemas.openxmlformats.org/drawingml/2006/main">
          <a:off x="1746260" y="119012"/>
          <a:ext cx="0" cy="1508105"/>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0.29165</cdr:x>
      <cdr:y>0.02235</cdr:y>
    </cdr:from>
    <cdr:to>
      <cdr:x>0.29165</cdr:x>
      <cdr:y>0.70357</cdr:y>
    </cdr:to>
    <cdr:cxnSp macro="">
      <cdr:nvCxnSpPr>
        <cdr:cNvPr id="2" name="Straight Connector 1">
          <a:extLst xmlns:a="http://schemas.openxmlformats.org/drawingml/2006/main">
            <a:ext uri="{FF2B5EF4-FFF2-40B4-BE49-F238E27FC236}">
              <a16:creationId xmlns:a16="http://schemas.microsoft.com/office/drawing/2014/main" id="{61122F11-AF07-420B-9A0C-F81670CB0BA8}"/>
            </a:ext>
          </a:extLst>
        </cdr:cNvPr>
        <cdr:cNvCxnSpPr>
          <a:cxnSpLocks xmlns:a="http://schemas.openxmlformats.org/drawingml/2006/main"/>
        </cdr:cNvCxnSpPr>
      </cdr:nvCxnSpPr>
      <cdr:spPr>
        <a:xfrm xmlns:a="http://schemas.openxmlformats.org/drawingml/2006/main" flipV="1">
          <a:off x="1788627" y="56038"/>
          <a:ext cx="0" cy="1707933"/>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0.29078</cdr:x>
      <cdr:y>0.03978</cdr:y>
    </cdr:from>
    <cdr:to>
      <cdr:x>0.29078</cdr:x>
      <cdr:y>0.70562</cdr:y>
    </cdr:to>
    <cdr:cxnSp macro="">
      <cdr:nvCxnSpPr>
        <cdr:cNvPr id="3" name="Straight Connector 2">
          <a:extLst xmlns:a="http://schemas.openxmlformats.org/drawingml/2006/main">
            <a:ext uri="{FF2B5EF4-FFF2-40B4-BE49-F238E27FC236}">
              <a16:creationId xmlns:a16="http://schemas.microsoft.com/office/drawing/2014/main" id="{CDD7C232-915D-4CBA-BFC8-4B1F97B07A05}"/>
            </a:ext>
          </a:extLst>
        </cdr:cNvPr>
        <cdr:cNvCxnSpPr/>
      </cdr:nvCxnSpPr>
      <cdr:spPr>
        <a:xfrm xmlns:a="http://schemas.openxmlformats.org/drawingml/2006/main" flipV="1">
          <a:off x="1761899" y="89482"/>
          <a:ext cx="0" cy="1497762"/>
        </a:xfrm>
        <a:prstGeom xmlns:a="http://schemas.openxmlformats.org/drawingml/2006/main" prst="line">
          <a:avLst/>
        </a:prstGeom>
        <a:ln xmlns:a="http://schemas.openxmlformats.org/drawingml/2006/main" w="19050">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Os resultados do cenário de reflorestamento são mostrados aqui e comparados com um cenário Business-As-Usual. A principal descoberta aqui é o aumento significativo na captura e no armazenamento, também conhecido como sequestro, das emissões de gases de efeito estufa no cenário de reflorestamento. Os números do uso da terra na linha superior mostram que o aumento da área florestal vem das vastas áreas de pastagem disponíveis no país.</a:t>
            </a:r>
            <a:endParaRPr/>
          </a:p>
          <a:p>
            <a:pPr marL="0" lvl="0" indent="0" algn="l" rtl="0">
              <a:spcBef>
                <a:spcPts val="0"/>
              </a:spcBef>
              <a:spcAft>
                <a:spcPts val="0"/>
              </a:spcAft>
              <a:buNone/>
            </a:pPr>
            <a:endParaRPr/>
          </a:p>
          <a:p>
            <a:pPr marL="0" lvl="0" indent="0" algn="l" rtl="0">
              <a:spcBef>
                <a:spcPts val="0"/>
              </a:spcBef>
              <a:spcAft>
                <a:spcPts val="0"/>
              </a:spcAft>
              <a:buNone/>
            </a:pPr>
            <a:r>
              <a:rPr lang="en-US"/>
              <a:t>A linha inferior compara as emissões de gases de efeito estufa em 2019 com as dos cenários de negócios como de costume e de reflorestamento em 2030 em vários setores. L.U.C.F. refere-se a mudança no uso da terra e silvicultura. Um valor negativo nessa figura representa o sequestro líquido de emissões de gases de efeito estufa. Embora as emissões líquidas de gases de efeito estufa permaneçam positivas em ambos os casos, mais 55 milhões de toneladas de emissões de gases de efeito estufa equivalentes ao dióxido de carbono são sequestradas por meio do reflorestamento em 2030. Isso ajuda a compensar o crescimento significativo das emissões esperado de outros setores, como o de criação de gado, transporte e indústria.</a:t>
            </a:r>
            <a:endParaRPr/>
          </a:p>
        </p:txBody>
      </p:sp>
      <p:sp>
        <p:nvSpPr>
          <p:cNvPr id="316" name="Google Shape;3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Outro </a:t>
            </a:r>
            <a:r>
              <a:rPr lang="en-US" dirty="0" err="1"/>
              <a:t>aspecto</a:t>
            </a:r>
            <a:r>
              <a:rPr lang="en-US" dirty="0"/>
              <a:t> </a:t>
            </a:r>
            <a:r>
              <a:rPr lang="en-US" dirty="0" err="1"/>
              <a:t>considerado</a:t>
            </a:r>
            <a:r>
              <a:rPr lang="en-US" dirty="0"/>
              <a:t> </a:t>
            </a:r>
            <a:r>
              <a:rPr lang="en-US" dirty="0" err="1"/>
              <a:t>na</a:t>
            </a:r>
            <a:r>
              <a:rPr lang="en-US" dirty="0"/>
              <a:t> </a:t>
            </a:r>
            <a:r>
              <a:rPr lang="en-US" dirty="0" err="1"/>
              <a:t>área</a:t>
            </a:r>
            <a:r>
              <a:rPr lang="en-US" dirty="0"/>
              <a:t> </a:t>
            </a:r>
            <a:r>
              <a:rPr lang="en-US" dirty="0" err="1"/>
              <a:t>temática</a:t>
            </a:r>
            <a:r>
              <a:rPr lang="en-US" dirty="0"/>
              <a:t> da Economia Verde </a:t>
            </a:r>
            <a:r>
              <a:rPr lang="en-US" dirty="0" err="1"/>
              <a:t>Resiliente</a:t>
            </a:r>
            <a:r>
              <a:rPr lang="en-US" dirty="0"/>
              <a:t> </a:t>
            </a:r>
            <a:r>
              <a:rPr lang="en-US" dirty="0" err="1"/>
              <a:t>ao</a:t>
            </a:r>
            <a:r>
              <a:rPr lang="en-US" dirty="0"/>
              <a:t> </a:t>
            </a:r>
            <a:r>
              <a:rPr lang="en-US" dirty="0" err="1"/>
              <a:t>Clima</a:t>
            </a:r>
            <a:r>
              <a:rPr lang="en-US" dirty="0"/>
              <a:t> </a:t>
            </a:r>
            <a:r>
              <a:rPr lang="en-US" dirty="0" err="1"/>
              <a:t>é</a:t>
            </a:r>
            <a:r>
              <a:rPr lang="en-US" dirty="0"/>
              <a:t> o dos </a:t>
            </a:r>
            <a:r>
              <a:rPr lang="en-US" dirty="0" err="1"/>
              <a:t>impactos</a:t>
            </a:r>
            <a:r>
              <a:rPr lang="en-US" dirty="0"/>
              <a:t> </a:t>
            </a:r>
            <a:r>
              <a:rPr lang="en-US" dirty="0" err="1"/>
              <a:t>climáticos</a:t>
            </a:r>
            <a:r>
              <a:rPr lang="en-US" dirty="0"/>
              <a:t>. As duas </a:t>
            </a:r>
            <a:r>
              <a:rPr lang="en-US" dirty="0" err="1"/>
              <a:t>figuras</a:t>
            </a:r>
            <a:r>
              <a:rPr lang="en-US" dirty="0"/>
              <a:t> </a:t>
            </a:r>
            <a:r>
              <a:rPr lang="en-US" dirty="0" err="1"/>
              <a:t>acima</a:t>
            </a:r>
            <a:r>
              <a:rPr lang="en-US" dirty="0"/>
              <a:t> </a:t>
            </a:r>
            <a:r>
              <a:rPr lang="en-US" dirty="0" err="1"/>
              <a:t>mostram</a:t>
            </a:r>
            <a:r>
              <a:rPr lang="en-US" dirty="0"/>
              <a:t> o </a:t>
            </a:r>
            <a:r>
              <a:rPr lang="en-US" dirty="0" err="1"/>
              <a:t>rendimento</a:t>
            </a:r>
            <a:r>
              <a:rPr lang="en-US" dirty="0"/>
              <a:t>, </a:t>
            </a:r>
            <a:r>
              <a:rPr lang="en-US" dirty="0" err="1"/>
              <a:t>em</a:t>
            </a:r>
            <a:r>
              <a:rPr lang="en-US" dirty="0"/>
              <a:t> </a:t>
            </a:r>
            <a:r>
              <a:rPr lang="en-US" dirty="0" err="1"/>
              <a:t>toneladas</a:t>
            </a:r>
            <a:r>
              <a:rPr lang="en-US" dirty="0"/>
              <a:t> </a:t>
            </a:r>
            <a:r>
              <a:rPr lang="en-US" dirty="0" err="1"/>
              <a:t>por</a:t>
            </a:r>
            <a:r>
              <a:rPr lang="en-US" dirty="0"/>
              <a:t> hectare, da </a:t>
            </a:r>
            <a:r>
              <a:rPr lang="en-US" dirty="0" err="1"/>
              <a:t>cevada</a:t>
            </a:r>
            <a:r>
              <a:rPr lang="en-US" dirty="0"/>
              <a:t>, à </a:t>
            </a:r>
            <a:r>
              <a:rPr lang="en-US" dirty="0" err="1"/>
              <a:t>direita</a:t>
            </a:r>
            <a:r>
              <a:rPr lang="en-US" dirty="0"/>
              <a:t>, e do café, à </a:t>
            </a:r>
            <a:r>
              <a:rPr lang="en-US" dirty="0" err="1"/>
              <a:t>esquerda</a:t>
            </a:r>
            <a:r>
              <a:rPr lang="en-US" dirty="0"/>
              <a:t>, </a:t>
            </a:r>
            <a:r>
              <a:rPr lang="en-US" dirty="0" err="1"/>
              <a:t>em</a:t>
            </a:r>
            <a:r>
              <a:rPr lang="en-US" dirty="0"/>
              <a:t> </a:t>
            </a:r>
            <a:r>
              <a:rPr lang="en-US" dirty="0" err="1"/>
              <a:t>três</a:t>
            </a:r>
            <a:r>
              <a:rPr lang="en-US" dirty="0"/>
              <a:t> </a:t>
            </a:r>
            <a:r>
              <a:rPr lang="en-US" dirty="0" err="1"/>
              <a:t>futuros</a:t>
            </a:r>
            <a:r>
              <a:rPr lang="en-US" dirty="0"/>
              <a:t> </a:t>
            </a:r>
            <a:r>
              <a:rPr lang="en-US" dirty="0" err="1"/>
              <a:t>climáticos</a:t>
            </a:r>
            <a:r>
              <a:rPr lang="en-US" dirty="0"/>
              <a:t> e </a:t>
            </a:r>
            <a:r>
              <a:rPr lang="en-US" dirty="0" err="1"/>
              <a:t>nas</a:t>
            </a:r>
            <a:r>
              <a:rPr lang="en-US" dirty="0"/>
              <a:t> </a:t>
            </a:r>
            <a:r>
              <a:rPr lang="en-US" dirty="0" err="1"/>
              <a:t>nove</a:t>
            </a:r>
            <a:r>
              <a:rPr lang="en-US" dirty="0"/>
              <a:t> </a:t>
            </a:r>
            <a:r>
              <a:rPr lang="en-US" dirty="0" err="1"/>
              <a:t>regiões</a:t>
            </a:r>
            <a:r>
              <a:rPr lang="en-US" dirty="0"/>
              <a:t> da </a:t>
            </a:r>
            <a:r>
              <a:rPr lang="en-US" dirty="0" err="1"/>
              <a:t>Etiópia</a:t>
            </a:r>
            <a:r>
              <a:rPr lang="en-US" dirty="0"/>
              <a:t>. </a:t>
            </a:r>
            <a:endParaRPr dirty="0"/>
          </a:p>
          <a:p>
            <a:pPr marL="0" lvl="0" indent="0" algn="l" rtl="0">
              <a:spcBef>
                <a:spcPts val="0"/>
              </a:spcBef>
              <a:spcAft>
                <a:spcPts val="0"/>
              </a:spcAft>
              <a:buNone/>
            </a:pPr>
            <a:r>
              <a:rPr lang="en-US" dirty="0" err="1"/>
              <a:t>Os</a:t>
            </a:r>
            <a:r>
              <a:rPr lang="en-US" dirty="0"/>
              <a:t> </a:t>
            </a:r>
            <a:r>
              <a:rPr lang="en-US" dirty="0" err="1"/>
              <a:t>resultados</a:t>
            </a:r>
            <a:r>
              <a:rPr lang="en-US" dirty="0"/>
              <a:t> da </a:t>
            </a:r>
            <a:r>
              <a:rPr lang="en-US" dirty="0" err="1"/>
              <a:t>análise</a:t>
            </a:r>
            <a:r>
              <a:rPr lang="en-US" dirty="0"/>
              <a:t> de </a:t>
            </a:r>
            <a:r>
              <a:rPr lang="en-US" dirty="0" err="1"/>
              <a:t>modelagem</a:t>
            </a:r>
            <a:r>
              <a:rPr lang="en-US" dirty="0"/>
              <a:t> </a:t>
            </a:r>
            <a:r>
              <a:rPr lang="en-US" dirty="0" err="1"/>
              <a:t>mostram</a:t>
            </a:r>
            <a:r>
              <a:rPr lang="en-US" dirty="0"/>
              <a:t> que as </a:t>
            </a:r>
            <a:r>
              <a:rPr lang="en-US" dirty="0" err="1"/>
              <a:t>mudanças</a:t>
            </a:r>
            <a:r>
              <a:rPr lang="en-US" dirty="0"/>
              <a:t> </a:t>
            </a:r>
            <a:r>
              <a:rPr lang="en-US" dirty="0" err="1"/>
              <a:t>climáticas</a:t>
            </a:r>
            <a:r>
              <a:rPr lang="en-US" dirty="0"/>
              <a:t> </a:t>
            </a:r>
            <a:r>
              <a:rPr lang="en-US" dirty="0" err="1"/>
              <a:t>podem</a:t>
            </a:r>
            <a:r>
              <a:rPr lang="en-US" dirty="0"/>
              <a:t> </a:t>
            </a:r>
            <a:r>
              <a:rPr lang="en-US" dirty="0" err="1"/>
              <a:t>alterar</a:t>
            </a:r>
            <a:r>
              <a:rPr lang="en-US" dirty="0"/>
              <a:t> </a:t>
            </a:r>
            <a:r>
              <a:rPr lang="en-US" dirty="0" err="1"/>
              <a:t>significativamente</a:t>
            </a:r>
            <a:r>
              <a:rPr lang="en-US" dirty="0"/>
              <a:t> a </a:t>
            </a:r>
            <a:r>
              <a:rPr lang="en-US" dirty="0" err="1"/>
              <a:t>produtividade</a:t>
            </a:r>
            <a:r>
              <a:rPr lang="en-US" dirty="0"/>
              <a:t> das </a:t>
            </a:r>
            <a:r>
              <a:rPr lang="en-US" dirty="0" err="1"/>
              <a:t>culturas</a:t>
            </a:r>
            <a:r>
              <a:rPr lang="en-US" dirty="0"/>
              <a:t>. </a:t>
            </a:r>
            <a:r>
              <a:rPr lang="en-US" dirty="0" err="1"/>
              <a:t>Entretanto</a:t>
            </a:r>
            <a:r>
              <a:rPr lang="en-US" dirty="0"/>
              <a:t>, a </a:t>
            </a:r>
            <a:r>
              <a:rPr lang="en-US" dirty="0" err="1"/>
              <a:t>direção</a:t>
            </a:r>
            <a:r>
              <a:rPr lang="en-US" dirty="0"/>
              <a:t> </a:t>
            </a:r>
            <a:r>
              <a:rPr lang="en-US" dirty="0" err="1"/>
              <a:t>desse</a:t>
            </a:r>
            <a:r>
              <a:rPr lang="en-US" dirty="0"/>
              <a:t> </a:t>
            </a:r>
            <a:r>
              <a:rPr lang="en-US" dirty="0" err="1"/>
              <a:t>impacto</a:t>
            </a:r>
            <a:r>
              <a:rPr lang="en-US" dirty="0"/>
              <a:t> varia para </a:t>
            </a:r>
            <a:r>
              <a:rPr lang="en-US" dirty="0" err="1"/>
              <a:t>diferentes</a:t>
            </a:r>
            <a:r>
              <a:rPr lang="en-US" dirty="0"/>
              <a:t> </a:t>
            </a:r>
            <a:r>
              <a:rPr lang="en-US" dirty="0" err="1"/>
              <a:t>culturas</a:t>
            </a:r>
            <a:r>
              <a:rPr lang="en-US" dirty="0"/>
              <a:t> e sob </a:t>
            </a:r>
            <a:r>
              <a:rPr lang="en-US" dirty="0" err="1"/>
              <a:t>diferentes</a:t>
            </a:r>
            <a:r>
              <a:rPr lang="en-US" dirty="0"/>
              <a:t> </a:t>
            </a:r>
            <a:r>
              <a:rPr lang="en-US" dirty="0" err="1"/>
              <a:t>futuros</a:t>
            </a:r>
            <a:r>
              <a:rPr lang="en-US" dirty="0"/>
              <a:t> </a:t>
            </a:r>
            <a:r>
              <a:rPr lang="en-US" dirty="0" err="1"/>
              <a:t>climáticos</a:t>
            </a:r>
            <a:r>
              <a:rPr lang="en-US" dirty="0"/>
              <a:t>. Por </a:t>
            </a:r>
            <a:r>
              <a:rPr lang="en-US" dirty="0" err="1"/>
              <a:t>exemplo</a:t>
            </a:r>
            <a:r>
              <a:rPr lang="en-US" dirty="0"/>
              <a:t>, </a:t>
            </a:r>
            <a:r>
              <a:rPr lang="en-US" dirty="0" err="1"/>
              <a:t>os</a:t>
            </a:r>
            <a:r>
              <a:rPr lang="en-US" dirty="0"/>
              <a:t> </a:t>
            </a:r>
            <a:r>
              <a:rPr lang="en-US" dirty="0" err="1"/>
              <a:t>rendimentos</a:t>
            </a:r>
            <a:r>
              <a:rPr lang="en-US" dirty="0"/>
              <a:t> da </a:t>
            </a:r>
            <a:r>
              <a:rPr lang="en-US" dirty="0" err="1"/>
              <a:t>cevada</a:t>
            </a:r>
            <a:r>
              <a:rPr lang="en-US" dirty="0"/>
              <a:t> </a:t>
            </a:r>
            <a:r>
              <a:rPr lang="en-US" dirty="0" err="1"/>
              <a:t>parecem</a:t>
            </a:r>
            <a:r>
              <a:rPr lang="en-US" dirty="0"/>
              <a:t> ser </a:t>
            </a:r>
            <a:r>
              <a:rPr lang="en-US" dirty="0" err="1"/>
              <a:t>mais</a:t>
            </a:r>
            <a:r>
              <a:rPr lang="en-US" dirty="0"/>
              <a:t> altos no </a:t>
            </a:r>
            <a:r>
              <a:rPr lang="en-US" dirty="0" err="1"/>
              <a:t>cenário</a:t>
            </a:r>
            <a:r>
              <a:rPr lang="en-US" dirty="0"/>
              <a:t> de </a:t>
            </a:r>
            <a:r>
              <a:rPr lang="en-US" dirty="0" err="1"/>
              <a:t>linha</a:t>
            </a:r>
            <a:r>
              <a:rPr lang="en-US" dirty="0"/>
              <a:t> de base e </a:t>
            </a:r>
            <a:r>
              <a:rPr lang="en-US" dirty="0" err="1"/>
              <a:t>mais</a:t>
            </a:r>
            <a:r>
              <a:rPr lang="en-US" dirty="0"/>
              <a:t> </a:t>
            </a:r>
            <a:r>
              <a:rPr lang="en-US" dirty="0" err="1"/>
              <a:t>baixos</a:t>
            </a:r>
            <a:r>
              <a:rPr lang="en-US" dirty="0"/>
              <a:t> </a:t>
            </a:r>
            <a:r>
              <a:rPr lang="en-US" dirty="0" err="1"/>
              <a:t>nos</a:t>
            </a:r>
            <a:r>
              <a:rPr lang="en-US" dirty="0"/>
              <a:t> </a:t>
            </a:r>
            <a:r>
              <a:rPr lang="en-US" dirty="0" err="1"/>
              <a:t>cenários</a:t>
            </a:r>
            <a:r>
              <a:rPr lang="en-US" dirty="0"/>
              <a:t> R.C.P. 8.5 </a:t>
            </a:r>
            <a:r>
              <a:rPr lang="en-US" dirty="0" err="1"/>
              <a:t>em</a:t>
            </a:r>
            <a:r>
              <a:rPr lang="en-US" dirty="0"/>
              <a:t> </a:t>
            </a:r>
            <a:r>
              <a:rPr lang="en-US" dirty="0" err="1"/>
              <a:t>todas</a:t>
            </a:r>
            <a:r>
              <a:rPr lang="en-US" dirty="0"/>
              <a:t> as </a:t>
            </a:r>
            <a:r>
              <a:rPr lang="en-US" dirty="0" err="1"/>
              <a:t>regiões</a:t>
            </a:r>
            <a:r>
              <a:rPr lang="en-US" dirty="0"/>
              <a:t>. E a </a:t>
            </a:r>
            <a:r>
              <a:rPr lang="en-US" dirty="0" err="1"/>
              <a:t>diferença</a:t>
            </a:r>
            <a:r>
              <a:rPr lang="en-US" dirty="0"/>
              <a:t> entre </a:t>
            </a:r>
            <a:r>
              <a:rPr lang="en-US" dirty="0" err="1"/>
              <a:t>os</a:t>
            </a:r>
            <a:r>
              <a:rPr lang="en-US" dirty="0"/>
              <a:t> </a:t>
            </a:r>
            <a:r>
              <a:rPr lang="en-US" dirty="0" err="1"/>
              <a:t>rendimentos</a:t>
            </a:r>
            <a:r>
              <a:rPr lang="en-US" dirty="0"/>
              <a:t> </a:t>
            </a:r>
            <a:r>
              <a:rPr lang="en-US" dirty="0" err="1"/>
              <a:t>esperados</a:t>
            </a:r>
            <a:r>
              <a:rPr lang="en-US" dirty="0"/>
              <a:t> </a:t>
            </a:r>
            <a:r>
              <a:rPr lang="en-US" dirty="0" err="1"/>
              <a:t>nos</a:t>
            </a:r>
            <a:r>
              <a:rPr lang="en-US" dirty="0"/>
              <a:t> </a:t>
            </a:r>
            <a:r>
              <a:rPr lang="en-US" dirty="0" err="1"/>
              <a:t>cenários</a:t>
            </a:r>
            <a:r>
              <a:rPr lang="en-US" dirty="0"/>
              <a:t> R.C.P. 4.5 e R.C.P. 8.5 </a:t>
            </a:r>
            <a:r>
              <a:rPr lang="en-US" dirty="0" err="1"/>
              <a:t>também</a:t>
            </a:r>
            <a:r>
              <a:rPr lang="en-US" dirty="0"/>
              <a:t> </a:t>
            </a:r>
            <a:r>
              <a:rPr lang="en-US" dirty="0" err="1"/>
              <a:t>parece</a:t>
            </a:r>
            <a:r>
              <a:rPr lang="en-US" dirty="0"/>
              <a:t> ser marginal </a:t>
            </a:r>
            <a:r>
              <a:rPr lang="en-US" dirty="0" err="1"/>
              <a:t>em</a:t>
            </a:r>
            <a:r>
              <a:rPr lang="en-US" dirty="0"/>
              <a:t> </a:t>
            </a:r>
            <a:r>
              <a:rPr lang="en-US" dirty="0" err="1"/>
              <a:t>todos</a:t>
            </a:r>
            <a:r>
              <a:rPr lang="en-US" dirty="0"/>
              <a:t> </a:t>
            </a:r>
            <a:r>
              <a:rPr lang="en-US" dirty="0" err="1"/>
              <a:t>os</a:t>
            </a:r>
            <a:r>
              <a:rPr lang="en-US" dirty="0"/>
              <a:t> </a:t>
            </a:r>
            <a:r>
              <a:rPr lang="en-US" dirty="0" err="1"/>
              <a:t>cenários</a:t>
            </a:r>
            <a:r>
              <a:rPr lang="en-US" dirty="0"/>
              <a:t>.  </a:t>
            </a:r>
            <a:endParaRPr dirty="0"/>
          </a:p>
          <a:p>
            <a:pPr marL="0" lvl="0" indent="0" algn="l" rtl="0">
              <a:spcBef>
                <a:spcPts val="0"/>
              </a:spcBef>
              <a:spcAft>
                <a:spcPts val="0"/>
              </a:spcAft>
              <a:buNone/>
            </a:pPr>
            <a:r>
              <a:rPr lang="en-US" dirty="0"/>
              <a:t>Ao </a:t>
            </a:r>
            <a:r>
              <a:rPr lang="en-US" dirty="0" err="1"/>
              <a:t>mesmo</a:t>
            </a:r>
            <a:r>
              <a:rPr lang="en-US" dirty="0"/>
              <a:t> tempo, as </a:t>
            </a:r>
            <a:r>
              <a:rPr lang="en-US" dirty="0" err="1"/>
              <a:t>safras</a:t>
            </a:r>
            <a:r>
              <a:rPr lang="en-US" dirty="0"/>
              <a:t> de café </a:t>
            </a:r>
            <a:r>
              <a:rPr lang="en-US" dirty="0" err="1"/>
              <a:t>apresentam</a:t>
            </a:r>
            <a:r>
              <a:rPr lang="en-US" dirty="0"/>
              <a:t> </a:t>
            </a:r>
            <a:r>
              <a:rPr lang="en-US" dirty="0" err="1"/>
              <a:t>maior</a:t>
            </a:r>
            <a:r>
              <a:rPr lang="en-US" dirty="0"/>
              <a:t> </a:t>
            </a:r>
            <a:r>
              <a:rPr lang="en-US" dirty="0" err="1"/>
              <a:t>variação</a:t>
            </a:r>
            <a:r>
              <a:rPr lang="en-US" dirty="0"/>
              <a:t> </a:t>
            </a:r>
            <a:r>
              <a:rPr lang="en-US" dirty="0" err="1"/>
              <a:t>nas</a:t>
            </a:r>
            <a:r>
              <a:rPr lang="en-US" dirty="0"/>
              <a:t> </a:t>
            </a:r>
            <a:r>
              <a:rPr lang="en-US" dirty="0" err="1"/>
              <a:t>tendências</a:t>
            </a:r>
            <a:r>
              <a:rPr lang="en-US" dirty="0"/>
              <a:t> entre as </a:t>
            </a:r>
            <a:r>
              <a:rPr lang="en-US" dirty="0" err="1"/>
              <a:t>regiões</a:t>
            </a:r>
            <a:r>
              <a:rPr lang="en-US" dirty="0"/>
              <a:t>. Na </a:t>
            </a:r>
            <a:r>
              <a:rPr lang="en-US" dirty="0" err="1"/>
              <a:t>maioria</a:t>
            </a:r>
            <a:r>
              <a:rPr lang="en-US" dirty="0"/>
              <a:t> das </a:t>
            </a:r>
            <a:r>
              <a:rPr lang="en-US" dirty="0" err="1"/>
              <a:t>regiões</a:t>
            </a:r>
            <a:r>
              <a:rPr lang="en-US" dirty="0"/>
              <a:t>, as </a:t>
            </a:r>
            <a:r>
              <a:rPr lang="en-US" dirty="0" err="1"/>
              <a:t>safras</a:t>
            </a:r>
            <a:r>
              <a:rPr lang="en-US" dirty="0"/>
              <a:t> de café </a:t>
            </a:r>
            <a:r>
              <a:rPr lang="en-US" dirty="0" err="1"/>
              <a:t>são</a:t>
            </a:r>
            <a:r>
              <a:rPr lang="en-US" dirty="0"/>
              <a:t> </a:t>
            </a:r>
            <a:r>
              <a:rPr lang="en-US" dirty="0" err="1"/>
              <a:t>mais</a:t>
            </a:r>
            <a:r>
              <a:rPr lang="en-US" dirty="0"/>
              <a:t> </a:t>
            </a:r>
            <a:r>
              <a:rPr lang="en-US" dirty="0" err="1"/>
              <a:t>altas</a:t>
            </a:r>
            <a:r>
              <a:rPr lang="en-US" dirty="0"/>
              <a:t> no </a:t>
            </a:r>
            <a:r>
              <a:rPr lang="en-US" dirty="0" err="1"/>
              <a:t>cenário</a:t>
            </a:r>
            <a:r>
              <a:rPr lang="en-US" dirty="0"/>
              <a:t> RCP8.5. No </a:t>
            </a:r>
            <a:r>
              <a:rPr lang="en-US" dirty="0" err="1"/>
              <a:t>entanto</a:t>
            </a:r>
            <a:r>
              <a:rPr lang="en-US" dirty="0"/>
              <a:t>, </a:t>
            </a:r>
            <a:r>
              <a:rPr lang="en-US" dirty="0" err="1"/>
              <a:t>há</a:t>
            </a:r>
            <a:r>
              <a:rPr lang="en-US" dirty="0"/>
              <a:t> duas </a:t>
            </a:r>
            <a:r>
              <a:rPr lang="en-US" dirty="0" err="1"/>
              <a:t>regiões</a:t>
            </a:r>
            <a:r>
              <a:rPr lang="en-US" dirty="0"/>
              <a:t> que </a:t>
            </a:r>
            <a:r>
              <a:rPr lang="en-US" dirty="0" err="1"/>
              <a:t>são</a:t>
            </a:r>
            <a:r>
              <a:rPr lang="en-US" dirty="0"/>
              <a:t> </a:t>
            </a:r>
            <a:r>
              <a:rPr lang="en-US" dirty="0" err="1"/>
              <a:t>notáveis</a:t>
            </a:r>
            <a:r>
              <a:rPr lang="en-US" dirty="0"/>
              <a:t> </a:t>
            </a:r>
            <a:r>
              <a:rPr lang="en-US" dirty="0" err="1"/>
              <a:t>exceções</a:t>
            </a:r>
            <a:r>
              <a:rPr lang="en-US" dirty="0"/>
              <a:t> a </a:t>
            </a:r>
            <a:r>
              <a:rPr lang="en-US" dirty="0" err="1"/>
              <a:t>isso</a:t>
            </a:r>
            <a:r>
              <a:rPr lang="en-US" dirty="0"/>
              <a:t>, </a:t>
            </a:r>
            <a:r>
              <a:rPr lang="en-US" dirty="0" err="1"/>
              <a:t>onde</a:t>
            </a:r>
            <a:r>
              <a:rPr lang="en-US" dirty="0"/>
              <a:t> as </a:t>
            </a:r>
            <a:r>
              <a:rPr lang="en-US" dirty="0" err="1"/>
              <a:t>safras</a:t>
            </a:r>
            <a:r>
              <a:rPr lang="en-US" dirty="0"/>
              <a:t> no </a:t>
            </a:r>
            <a:r>
              <a:rPr lang="en-US" dirty="0" err="1"/>
              <a:t>cenário</a:t>
            </a:r>
            <a:r>
              <a:rPr lang="en-US" dirty="0"/>
              <a:t> de </a:t>
            </a:r>
            <a:r>
              <a:rPr lang="en-US" dirty="0" err="1"/>
              <a:t>referência</a:t>
            </a:r>
            <a:r>
              <a:rPr lang="en-US" dirty="0"/>
              <a:t> </a:t>
            </a:r>
            <a:r>
              <a:rPr lang="en-US" dirty="0" err="1"/>
              <a:t>são</a:t>
            </a:r>
            <a:r>
              <a:rPr lang="en-US" dirty="0"/>
              <a:t> </a:t>
            </a:r>
            <a:r>
              <a:rPr lang="en-US" dirty="0" err="1"/>
              <a:t>significativamente</a:t>
            </a:r>
            <a:r>
              <a:rPr lang="en-US" dirty="0"/>
              <a:t> </a:t>
            </a:r>
            <a:r>
              <a:rPr lang="en-US" dirty="0" err="1"/>
              <a:t>maiores</a:t>
            </a:r>
            <a:r>
              <a:rPr lang="en-US" dirty="0"/>
              <a:t> do que </a:t>
            </a:r>
            <a:r>
              <a:rPr lang="en-US" dirty="0" err="1"/>
              <a:t>nos</a:t>
            </a:r>
            <a:r>
              <a:rPr lang="en-US" dirty="0"/>
              <a:t> </a:t>
            </a:r>
            <a:r>
              <a:rPr lang="en-US" dirty="0" err="1"/>
              <a:t>cenários</a:t>
            </a:r>
            <a:r>
              <a:rPr lang="en-US" dirty="0"/>
              <a:t> R.C.P. 4.5 </a:t>
            </a:r>
            <a:r>
              <a:rPr lang="en-US" dirty="0" err="1"/>
              <a:t>ou</a:t>
            </a:r>
            <a:r>
              <a:rPr lang="en-US" dirty="0"/>
              <a:t> R.C.P. 8.5.</a:t>
            </a:r>
            <a:endParaRPr dirty="0"/>
          </a:p>
        </p:txBody>
      </p:sp>
      <p:sp>
        <p:nvSpPr>
          <p:cNvPr id="331" name="Google Shape;3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Os</a:t>
            </a:r>
            <a:r>
              <a:rPr lang="en-US" dirty="0"/>
              <a:t> </a:t>
            </a:r>
            <a:r>
              <a:rPr lang="en-US" dirty="0" err="1"/>
              <a:t>resultados</a:t>
            </a:r>
            <a:r>
              <a:rPr lang="en-US" dirty="0"/>
              <a:t> da </a:t>
            </a:r>
            <a:r>
              <a:rPr lang="en-US" dirty="0" err="1"/>
              <a:t>modelagem</a:t>
            </a:r>
            <a:r>
              <a:rPr lang="en-US" dirty="0"/>
              <a:t> dos </a:t>
            </a:r>
            <a:r>
              <a:rPr lang="en-US" dirty="0" err="1"/>
              <a:t>cenários</a:t>
            </a:r>
            <a:r>
              <a:rPr lang="en-US" dirty="0"/>
              <a:t> de "Economia Verde </a:t>
            </a:r>
            <a:r>
              <a:rPr lang="en-US" dirty="0" err="1"/>
              <a:t>Resiliente</a:t>
            </a:r>
            <a:r>
              <a:rPr lang="en-US" dirty="0"/>
              <a:t> </a:t>
            </a:r>
            <a:r>
              <a:rPr lang="en-US" dirty="0" err="1"/>
              <a:t>ao</a:t>
            </a:r>
            <a:r>
              <a:rPr lang="en-US" dirty="0"/>
              <a:t> </a:t>
            </a:r>
            <a:r>
              <a:rPr lang="en-US" dirty="0" err="1"/>
              <a:t>Clima</a:t>
            </a:r>
            <a:r>
              <a:rPr lang="en-US" dirty="0"/>
              <a:t>" </a:t>
            </a:r>
            <a:r>
              <a:rPr lang="en-US" dirty="0" err="1"/>
              <a:t>considerados</a:t>
            </a:r>
            <a:r>
              <a:rPr lang="en-US" dirty="0"/>
              <a:t> no </a:t>
            </a:r>
            <a:r>
              <a:rPr lang="en-US" dirty="0" err="1"/>
              <a:t>modelo</a:t>
            </a:r>
            <a:r>
              <a:rPr lang="en-US" dirty="0"/>
              <a:t> CLEWs-</a:t>
            </a:r>
            <a:r>
              <a:rPr lang="en-US" dirty="0" err="1"/>
              <a:t>Etiópia</a:t>
            </a:r>
            <a:r>
              <a:rPr lang="en-US" dirty="0"/>
              <a:t> </a:t>
            </a:r>
            <a:r>
              <a:rPr lang="en-US" dirty="0" err="1"/>
              <a:t>fornecem</a:t>
            </a:r>
            <a:r>
              <a:rPr lang="en-US" dirty="0"/>
              <a:t> </a:t>
            </a:r>
            <a:r>
              <a:rPr lang="en-US" dirty="0" err="1"/>
              <a:t>algumas</a:t>
            </a:r>
            <a:r>
              <a:rPr lang="en-US" dirty="0"/>
              <a:t> </a:t>
            </a:r>
            <a:r>
              <a:rPr lang="en-US" dirty="0" err="1"/>
              <a:t>percepções</a:t>
            </a:r>
            <a:r>
              <a:rPr lang="en-US" dirty="0"/>
              <a:t> </a:t>
            </a:r>
            <a:r>
              <a:rPr lang="en-US" dirty="0" err="1"/>
              <a:t>importantes</a:t>
            </a:r>
            <a:r>
              <a:rPr lang="en-US" dirty="0"/>
              <a:t>. Primeiro, </a:t>
            </a:r>
            <a:r>
              <a:rPr lang="en-US" dirty="0" err="1"/>
              <a:t>eles</a:t>
            </a:r>
            <a:r>
              <a:rPr lang="en-US" dirty="0"/>
              <a:t> </a:t>
            </a:r>
            <a:r>
              <a:rPr lang="en-US" dirty="0" err="1"/>
              <a:t>destacam</a:t>
            </a:r>
            <a:r>
              <a:rPr lang="en-US" dirty="0"/>
              <a:t> o </a:t>
            </a:r>
            <a:r>
              <a:rPr lang="en-US" dirty="0" err="1"/>
              <a:t>benefício</a:t>
            </a:r>
            <a:r>
              <a:rPr lang="en-US" dirty="0"/>
              <a:t> e a </a:t>
            </a:r>
            <a:r>
              <a:rPr lang="en-US" dirty="0" err="1"/>
              <a:t>extensão</a:t>
            </a:r>
            <a:r>
              <a:rPr lang="en-US" dirty="0"/>
              <a:t> </a:t>
            </a:r>
            <a:r>
              <a:rPr lang="en-US" dirty="0" err="1"/>
              <a:t>em</a:t>
            </a:r>
            <a:r>
              <a:rPr lang="en-US" dirty="0"/>
              <a:t> que o </a:t>
            </a:r>
            <a:r>
              <a:rPr lang="en-US" dirty="0" err="1"/>
              <a:t>reflorestamento</a:t>
            </a:r>
            <a:r>
              <a:rPr lang="en-US" dirty="0"/>
              <a:t> </a:t>
            </a:r>
            <a:r>
              <a:rPr lang="en-US" dirty="0" err="1"/>
              <a:t>permite</a:t>
            </a:r>
            <a:r>
              <a:rPr lang="en-US" dirty="0"/>
              <a:t> o </a:t>
            </a:r>
            <a:r>
              <a:rPr lang="en-US" dirty="0" err="1"/>
              <a:t>sequestro</a:t>
            </a:r>
            <a:r>
              <a:rPr lang="en-US" dirty="0"/>
              <a:t> </a:t>
            </a:r>
            <a:r>
              <a:rPr lang="en-US" dirty="0" err="1"/>
              <a:t>adicional</a:t>
            </a:r>
            <a:r>
              <a:rPr lang="en-US" dirty="0"/>
              <a:t> de </a:t>
            </a:r>
            <a:r>
              <a:rPr lang="en-US" dirty="0" err="1"/>
              <a:t>dióxido</a:t>
            </a:r>
            <a:r>
              <a:rPr lang="en-US" dirty="0"/>
              <a:t> de </a:t>
            </a:r>
            <a:r>
              <a:rPr lang="en-US" dirty="0" err="1"/>
              <a:t>carbono</a:t>
            </a:r>
            <a:r>
              <a:rPr lang="en-US" dirty="0"/>
              <a:t>, o que </a:t>
            </a:r>
            <a:r>
              <a:rPr lang="en-US" dirty="0" err="1"/>
              <a:t>pode</a:t>
            </a:r>
            <a:r>
              <a:rPr lang="en-US" dirty="0"/>
              <a:t> </a:t>
            </a:r>
            <a:r>
              <a:rPr lang="en-US" dirty="0" err="1"/>
              <a:t>ajudar</a:t>
            </a:r>
            <a:r>
              <a:rPr lang="en-US" dirty="0"/>
              <a:t> a </a:t>
            </a:r>
            <a:r>
              <a:rPr lang="en-US" dirty="0" err="1"/>
              <a:t>compensar</a:t>
            </a:r>
            <a:r>
              <a:rPr lang="en-US" dirty="0"/>
              <a:t> as </a:t>
            </a:r>
            <a:r>
              <a:rPr lang="en-US" dirty="0" err="1"/>
              <a:t>emissões</a:t>
            </a:r>
            <a:r>
              <a:rPr lang="en-US" dirty="0"/>
              <a:t> de outros </a:t>
            </a:r>
            <a:r>
              <a:rPr lang="en-US" dirty="0" err="1"/>
              <a:t>setores</a:t>
            </a:r>
            <a:r>
              <a:rPr lang="en-US" dirty="0"/>
              <a:t>. </a:t>
            </a:r>
            <a:r>
              <a:rPr lang="en-US" dirty="0" err="1"/>
              <a:t>Isso</a:t>
            </a:r>
            <a:r>
              <a:rPr lang="en-US" dirty="0"/>
              <a:t> </a:t>
            </a:r>
            <a:r>
              <a:rPr lang="en-US" dirty="0" err="1"/>
              <a:t>é</a:t>
            </a:r>
            <a:r>
              <a:rPr lang="en-US" dirty="0"/>
              <a:t> </a:t>
            </a:r>
            <a:r>
              <a:rPr lang="en-US" dirty="0" err="1"/>
              <a:t>especialmente</a:t>
            </a:r>
            <a:r>
              <a:rPr lang="en-US" dirty="0"/>
              <a:t> </a:t>
            </a:r>
            <a:r>
              <a:rPr lang="en-US" dirty="0" err="1"/>
              <a:t>importante</a:t>
            </a:r>
            <a:r>
              <a:rPr lang="en-US" dirty="0"/>
              <a:t> </a:t>
            </a:r>
            <a:r>
              <a:rPr lang="en-US" dirty="0" err="1"/>
              <a:t>devido</a:t>
            </a:r>
            <a:r>
              <a:rPr lang="en-US" dirty="0"/>
              <a:t> </a:t>
            </a:r>
            <a:r>
              <a:rPr lang="en-US" dirty="0" err="1"/>
              <a:t>ao</a:t>
            </a:r>
            <a:r>
              <a:rPr lang="en-US" dirty="0"/>
              <a:t> </a:t>
            </a:r>
            <a:r>
              <a:rPr lang="en-US" dirty="0" err="1"/>
              <a:t>crescimento</a:t>
            </a:r>
            <a:r>
              <a:rPr lang="en-US" dirty="0"/>
              <a:t> </a:t>
            </a:r>
            <a:r>
              <a:rPr lang="en-US" dirty="0" err="1"/>
              <a:t>projetado</a:t>
            </a:r>
            <a:r>
              <a:rPr lang="en-US" dirty="0"/>
              <a:t> </a:t>
            </a:r>
            <a:r>
              <a:rPr lang="en-US" dirty="0" err="1"/>
              <a:t>em</a:t>
            </a:r>
            <a:r>
              <a:rPr lang="en-US" dirty="0"/>
              <a:t> </a:t>
            </a:r>
            <a:r>
              <a:rPr lang="en-US" dirty="0" err="1"/>
              <a:t>setores</a:t>
            </a:r>
            <a:r>
              <a:rPr lang="en-US" dirty="0"/>
              <a:t> </a:t>
            </a:r>
            <a:r>
              <a:rPr lang="en-US" dirty="0" err="1"/>
              <a:t>intensivos</a:t>
            </a:r>
            <a:r>
              <a:rPr lang="en-US" dirty="0"/>
              <a:t> </a:t>
            </a:r>
            <a:r>
              <a:rPr lang="en-US" dirty="0" err="1"/>
              <a:t>em</a:t>
            </a:r>
            <a:r>
              <a:rPr lang="en-US" dirty="0"/>
              <a:t> </a:t>
            </a:r>
            <a:r>
              <a:rPr lang="en-US" dirty="0" err="1"/>
              <a:t>energia</a:t>
            </a:r>
            <a:r>
              <a:rPr lang="en-US" dirty="0"/>
              <a:t> e </a:t>
            </a:r>
            <a:r>
              <a:rPr lang="en-US" dirty="0" err="1"/>
              <a:t>emissões</a:t>
            </a:r>
            <a:r>
              <a:rPr lang="en-US" dirty="0"/>
              <a:t>, </a:t>
            </a:r>
            <a:r>
              <a:rPr lang="en-US" dirty="0" err="1"/>
              <a:t>como</a:t>
            </a:r>
            <a:r>
              <a:rPr lang="en-US" dirty="0"/>
              <a:t> o </a:t>
            </a:r>
            <a:r>
              <a:rPr lang="en-US" dirty="0" err="1"/>
              <a:t>transporte</a:t>
            </a:r>
            <a:r>
              <a:rPr lang="en-US" dirty="0"/>
              <a:t> e a </a:t>
            </a:r>
            <a:r>
              <a:rPr lang="en-US" dirty="0" err="1"/>
              <a:t>indústria</a:t>
            </a:r>
            <a:r>
              <a:rPr lang="en-US" dirty="0"/>
              <a:t>, </a:t>
            </a:r>
            <a:r>
              <a:rPr lang="en-US" dirty="0" err="1"/>
              <a:t>até</a:t>
            </a:r>
            <a:r>
              <a:rPr lang="en-US" dirty="0"/>
              <a:t> 2030. Em </a:t>
            </a:r>
            <a:r>
              <a:rPr lang="en-US" dirty="0" err="1"/>
              <a:t>segundo</a:t>
            </a:r>
            <a:r>
              <a:rPr lang="en-US" dirty="0"/>
              <a:t> </a:t>
            </a:r>
            <a:r>
              <a:rPr lang="en-US" dirty="0" err="1"/>
              <a:t>lugar</a:t>
            </a:r>
            <a:r>
              <a:rPr lang="en-US" dirty="0"/>
              <a:t>, </a:t>
            </a:r>
            <a:r>
              <a:rPr lang="en-US" dirty="0" err="1"/>
              <a:t>ele</a:t>
            </a:r>
            <a:r>
              <a:rPr lang="en-US" dirty="0"/>
              <a:t> </a:t>
            </a:r>
            <a:r>
              <a:rPr lang="en-US" dirty="0" err="1"/>
              <a:t>destaca</a:t>
            </a:r>
            <a:r>
              <a:rPr lang="en-US" dirty="0"/>
              <a:t> o </a:t>
            </a:r>
            <a:r>
              <a:rPr lang="en-US" dirty="0" err="1"/>
              <a:t>impacto</a:t>
            </a:r>
            <a:r>
              <a:rPr lang="en-US" dirty="0"/>
              <a:t> das </a:t>
            </a:r>
            <a:r>
              <a:rPr lang="en-US" dirty="0" err="1"/>
              <a:t>mudanças</a:t>
            </a:r>
            <a:r>
              <a:rPr lang="en-US" dirty="0"/>
              <a:t> </a:t>
            </a:r>
            <a:r>
              <a:rPr lang="en-US" dirty="0" err="1"/>
              <a:t>climáticas</a:t>
            </a:r>
            <a:r>
              <a:rPr lang="en-US" dirty="0"/>
              <a:t> </a:t>
            </a:r>
            <a:r>
              <a:rPr lang="en-US" dirty="0" err="1"/>
              <a:t>sobre</a:t>
            </a:r>
            <a:r>
              <a:rPr lang="en-US" dirty="0"/>
              <a:t> a </a:t>
            </a:r>
            <a:r>
              <a:rPr lang="en-US" dirty="0" err="1"/>
              <a:t>produtividade</a:t>
            </a:r>
            <a:r>
              <a:rPr lang="en-US" dirty="0"/>
              <a:t> das </a:t>
            </a:r>
            <a:r>
              <a:rPr lang="en-US" dirty="0" err="1"/>
              <a:t>culturas</a:t>
            </a:r>
            <a:r>
              <a:rPr lang="en-US" dirty="0"/>
              <a:t>. </a:t>
            </a:r>
            <a:r>
              <a:rPr lang="en-US" dirty="0" err="1"/>
              <a:t>Os</a:t>
            </a:r>
            <a:r>
              <a:rPr lang="en-US" dirty="0"/>
              <a:t> </a:t>
            </a:r>
            <a:r>
              <a:rPr lang="en-US" dirty="0" err="1"/>
              <a:t>resultados</a:t>
            </a:r>
            <a:r>
              <a:rPr lang="en-US" dirty="0"/>
              <a:t> </a:t>
            </a:r>
            <a:r>
              <a:rPr lang="en-US" dirty="0" err="1"/>
              <a:t>mostram</a:t>
            </a:r>
            <a:r>
              <a:rPr lang="en-US" dirty="0"/>
              <a:t> que, </a:t>
            </a:r>
            <a:r>
              <a:rPr lang="en-US" dirty="0" err="1"/>
              <a:t>em</a:t>
            </a:r>
            <a:r>
              <a:rPr lang="en-US" dirty="0"/>
              <a:t> </a:t>
            </a:r>
            <a:r>
              <a:rPr lang="en-US" dirty="0" err="1"/>
              <a:t>nível</a:t>
            </a:r>
            <a:r>
              <a:rPr lang="en-US" dirty="0"/>
              <a:t> </a:t>
            </a:r>
            <a:r>
              <a:rPr lang="en-US" dirty="0" err="1"/>
              <a:t>nacional</a:t>
            </a:r>
            <a:r>
              <a:rPr lang="en-US" dirty="0"/>
              <a:t>, </a:t>
            </a:r>
            <a:r>
              <a:rPr lang="en-US" dirty="0" err="1"/>
              <a:t>parece</a:t>
            </a:r>
            <a:r>
              <a:rPr lang="en-US" dirty="0"/>
              <a:t> que as </a:t>
            </a:r>
            <a:r>
              <a:rPr lang="en-US" dirty="0" err="1"/>
              <a:t>mudanças</a:t>
            </a:r>
            <a:r>
              <a:rPr lang="en-US" dirty="0"/>
              <a:t> </a:t>
            </a:r>
            <a:r>
              <a:rPr lang="en-US" dirty="0" err="1"/>
              <a:t>climáticas</a:t>
            </a:r>
            <a:r>
              <a:rPr lang="en-US" dirty="0"/>
              <a:t> </a:t>
            </a:r>
            <a:r>
              <a:rPr lang="en-US" dirty="0" err="1"/>
              <a:t>podem</a:t>
            </a:r>
            <a:r>
              <a:rPr lang="en-US" dirty="0"/>
              <a:t> </a:t>
            </a:r>
            <a:r>
              <a:rPr lang="en-US" dirty="0" err="1"/>
              <a:t>não</a:t>
            </a:r>
            <a:r>
              <a:rPr lang="en-US" dirty="0"/>
              <a:t> </a:t>
            </a:r>
            <a:r>
              <a:rPr lang="en-US" dirty="0" err="1"/>
              <a:t>afetar</a:t>
            </a:r>
            <a:r>
              <a:rPr lang="en-US" dirty="0"/>
              <a:t> </a:t>
            </a:r>
            <a:r>
              <a:rPr lang="en-US" dirty="0" err="1"/>
              <a:t>significativamente</a:t>
            </a:r>
            <a:r>
              <a:rPr lang="en-US" dirty="0"/>
              <a:t> a </a:t>
            </a:r>
            <a:r>
              <a:rPr lang="en-US" dirty="0" err="1"/>
              <a:t>produtividade</a:t>
            </a:r>
            <a:r>
              <a:rPr lang="en-US" dirty="0"/>
              <a:t> das </a:t>
            </a:r>
            <a:r>
              <a:rPr lang="en-US" dirty="0" err="1"/>
              <a:t>culturas</a:t>
            </a:r>
            <a:r>
              <a:rPr lang="en-US" dirty="0"/>
              <a:t> </a:t>
            </a:r>
            <a:r>
              <a:rPr lang="en-US" dirty="0" err="1"/>
              <a:t>em</a:t>
            </a:r>
            <a:r>
              <a:rPr lang="en-US" dirty="0"/>
              <a:t> ambos </a:t>
            </a:r>
            <a:r>
              <a:rPr lang="en-US" dirty="0" err="1"/>
              <a:t>os</a:t>
            </a:r>
            <a:r>
              <a:rPr lang="en-US" dirty="0"/>
              <a:t> </a:t>
            </a:r>
            <a:r>
              <a:rPr lang="en-US" dirty="0" err="1"/>
              <a:t>futuros</a:t>
            </a:r>
            <a:r>
              <a:rPr lang="en-US" dirty="0"/>
              <a:t> </a:t>
            </a:r>
            <a:r>
              <a:rPr lang="en-US" dirty="0" err="1"/>
              <a:t>climáticos</a:t>
            </a:r>
            <a:r>
              <a:rPr lang="en-US" dirty="0"/>
              <a:t> </a:t>
            </a:r>
            <a:r>
              <a:rPr lang="en-US" dirty="0" err="1"/>
              <a:t>considerados</a:t>
            </a:r>
            <a:r>
              <a:rPr lang="en-US" dirty="0"/>
              <a:t>. </a:t>
            </a:r>
            <a:r>
              <a:rPr lang="en-US" dirty="0" err="1"/>
              <a:t>Entretanto</a:t>
            </a:r>
            <a:r>
              <a:rPr lang="en-US" dirty="0"/>
              <a:t>, </a:t>
            </a:r>
            <a:r>
              <a:rPr lang="en-US" dirty="0" err="1"/>
              <a:t>parece</a:t>
            </a:r>
            <a:r>
              <a:rPr lang="en-US" dirty="0"/>
              <a:t> haver </a:t>
            </a:r>
            <a:r>
              <a:rPr lang="en-US" dirty="0" err="1"/>
              <a:t>uma</a:t>
            </a:r>
            <a:r>
              <a:rPr lang="en-US" dirty="0"/>
              <a:t> </a:t>
            </a:r>
            <a:r>
              <a:rPr lang="en-US" dirty="0" err="1"/>
              <a:t>heterogeneidade</a:t>
            </a:r>
            <a:r>
              <a:rPr lang="en-US" dirty="0"/>
              <a:t> </a:t>
            </a:r>
            <a:r>
              <a:rPr lang="en-US" dirty="0" err="1"/>
              <a:t>significativa</a:t>
            </a:r>
            <a:r>
              <a:rPr lang="en-US" dirty="0"/>
              <a:t> nesses </a:t>
            </a:r>
            <a:r>
              <a:rPr lang="en-US" dirty="0" err="1"/>
              <a:t>impactos</a:t>
            </a:r>
            <a:r>
              <a:rPr lang="en-US" dirty="0"/>
              <a:t> </a:t>
            </a:r>
            <a:r>
              <a:rPr lang="en-US" dirty="0" err="1"/>
              <a:t>por</a:t>
            </a:r>
            <a:r>
              <a:rPr lang="en-US" dirty="0"/>
              <a:t> </a:t>
            </a:r>
            <a:r>
              <a:rPr lang="en-US" dirty="0" err="1"/>
              <a:t>região</a:t>
            </a:r>
            <a:r>
              <a:rPr lang="en-US" dirty="0"/>
              <a:t> e </a:t>
            </a:r>
            <a:r>
              <a:rPr lang="en-US" dirty="0" err="1"/>
              <a:t>cultura</a:t>
            </a:r>
            <a:r>
              <a:rPr lang="en-US" dirty="0"/>
              <a:t>. </a:t>
            </a:r>
            <a:r>
              <a:rPr lang="en-US" dirty="0" err="1"/>
              <a:t>Isso</a:t>
            </a:r>
            <a:r>
              <a:rPr lang="en-US" dirty="0"/>
              <a:t> </a:t>
            </a:r>
            <a:r>
              <a:rPr lang="en-US" dirty="0" err="1"/>
              <a:t>destaca</a:t>
            </a:r>
            <a:r>
              <a:rPr lang="en-US" dirty="0"/>
              <a:t> a </a:t>
            </a:r>
            <a:r>
              <a:rPr lang="en-US" dirty="0" err="1"/>
              <a:t>importância</a:t>
            </a:r>
            <a:r>
              <a:rPr lang="en-US" dirty="0"/>
              <a:t> da </a:t>
            </a:r>
            <a:r>
              <a:rPr lang="en-US" dirty="0" err="1"/>
              <a:t>resolução</a:t>
            </a:r>
            <a:r>
              <a:rPr lang="en-US" dirty="0"/>
              <a:t> </a:t>
            </a:r>
            <a:r>
              <a:rPr lang="en-US" dirty="0" err="1"/>
              <a:t>espacial</a:t>
            </a:r>
            <a:r>
              <a:rPr lang="en-US" dirty="0"/>
              <a:t> e da </a:t>
            </a:r>
            <a:r>
              <a:rPr lang="en-US" dirty="0" err="1"/>
              <a:t>representação</a:t>
            </a:r>
            <a:r>
              <a:rPr lang="en-US" dirty="0"/>
              <a:t> do </a:t>
            </a:r>
            <a:r>
              <a:rPr lang="en-US" dirty="0" err="1"/>
              <a:t>uso</a:t>
            </a:r>
            <a:r>
              <a:rPr lang="en-US" dirty="0"/>
              <a:t> da terra </a:t>
            </a:r>
            <a:r>
              <a:rPr lang="en-US" dirty="0" err="1"/>
              <a:t>em</a:t>
            </a:r>
            <a:r>
              <a:rPr lang="en-US" dirty="0"/>
              <a:t> tais </a:t>
            </a:r>
            <a:r>
              <a:rPr lang="en-US" dirty="0" err="1"/>
              <a:t>modelos</a:t>
            </a:r>
            <a:r>
              <a:rPr lang="en-US" dirty="0"/>
              <a:t>. Um </a:t>
            </a:r>
            <a:r>
              <a:rPr lang="en-US" dirty="0" err="1"/>
              <a:t>modelo</a:t>
            </a:r>
            <a:r>
              <a:rPr lang="en-US" dirty="0"/>
              <a:t> com </a:t>
            </a:r>
            <a:r>
              <a:rPr lang="en-US" dirty="0" err="1"/>
              <a:t>escopo</a:t>
            </a:r>
            <a:r>
              <a:rPr lang="en-US" dirty="0"/>
              <a:t> </a:t>
            </a:r>
            <a:r>
              <a:rPr lang="en-US" dirty="0" err="1"/>
              <a:t>apenas</a:t>
            </a:r>
            <a:r>
              <a:rPr lang="en-US" dirty="0"/>
              <a:t> </a:t>
            </a:r>
            <a:r>
              <a:rPr lang="en-US" dirty="0" err="1"/>
              <a:t>nacional</a:t>
            </a:r>
            <a:r>
              <a:rPr lang="en-US" dirty="0"/>
              <a:t> </a:t>
            </a:r>
            <a:r>
              <a:rPr lang="en-US" dirty="0" err="1"/>
              <a:t>pode</a:t>
            </a:r>
            <a:r>
              <a:rPr lang="en-US" dirty="0"/>
              <a:t> </a:t>
            </a:r>
            <a:r>
              <a:rPr lang="en-US" dirty="0" err="1"/>
              <a:t>não</a:t>
            </a:r>
            <a:r>
              <a:rPr lang="en-US" dirty="0"/>
              <a:t> </a:t>
            </a:r>
            <a:r>
              <a:rPr lang="en-US" dirty="0" err="1"/>
              <a:t>identificar</a:t>
            </a:r>
            <a:r>
              <a:rPr lang="en-US" dirty="0"/>
              <a:t> </a:t>
            </a:r>
            <a:r>
              <a:rPr lang="en-US" dirty="0" err="1"/>
              <a:t>essas</a:t>
            </a:r>
            <a:r>
              <a:rPr lang="en-US" dirty="0"/>
              <a:t> </a:t>
            </a:r>
            <a:r>
              <a:rPr lang="en-US" dirty="0" err="1"/>
              <a:t>diferenças</a:t>
            </a:r>
            <a:r>
              <a:rPr lang="en-US" dirty="0"/>
              <a:t> </a:t>
            </a:r>
            <a:r>
              <a:rPr lang="en-US" dirty="0" err="1"/>
              <a:t>regionais</a:t>
            </a:r>
            <a:r>
              <a:rPr lang="en-US" dirty="0"/>
              <a:t>. A </a:t>
            </a:r>
            <a:r>
              <a:rPr lang="en-US" dirty="0" err="1"/>
              <a:t>inclusão</a:t>
            </a:r>
            <a:r>
              <a:rPr lang="en-US" dirty="0"/>
              <a:t> dessa </a:t>
            </a:r>
            <a:r>
              <a:rPr lang="en-US" dirty="0" err="1"/>
              <a:t>granularidade</a:t>
            </a:r>
            <a:r>
              <a:rPr lang="en-US" dirty="0"/>
              <a:t> </a:t>
            </a:r>
            <a:r>
              <a:rPr lang="en-US" dirty="0" err="1"/>
              <a:t>adicional</a:t>
            </a:r>
            <a:r>
              <a:rPr lang="en-US" dirty="0"/>
              <a:t> no </a:t>
            </a:r>
            <a:r>
              <a:rPr lang="en-US" dirty="0" err="1"/>
              <a:t>modelo</a:t>
            </a:r>
            <a:r>
              <a:rPr lang="en-US" dirty="0"/>
              <a:t> </a:t>
            </a:r>
            <a:r>
              <a:rPr lang="en-US" dirty="0" err="1"/>
              <a:t>ajuda</a:t>
            </a:r>
            <a:r>
              <a:rPr lang="en-US" dirty="0"/>
              <a:t> a </a:t>
            </a:r>
            <a:r>
              <a:rPr lang="en-US" dirty="0" err="1"/>
              <a:t>avaliar</a:t>
            </a:r>
            <a:r>
              <a:rPr lang="en-US" dirty="0"/>
              <a:t> e </a:t>
            </a:r>
            <a:r>
              <a:rPr lang="en-US" dirty="0" err="1"/>
              <a:t>informar</a:t>
            </a:r>
            <a:r>
              <a:rPr lang="en-US" dirty="0"/>
              <a:t> </a:t>
            </a:r>
            <a:r>
              <a:rPr lang="en-US" dirty="0" err="1"/>
              <a:t>políticas</a:t>
            </a:r>
            <a:r>
              <a:rPr lang="en-US" dirty="0"/>
              <a:t> </a:t>
            </a:r>
            <a:r>
              <a:rPr lang="en-US" dirty="0" err="1"/>
              <a:t>mais</a:t>
            </a:r>
            <a:r>
              <a:rPr lang="en-US" dirty="0"/>
              <a:t> </a:t>
            </a:r>
            <a:r>
              <a:rPr lang="en-US" dirty="0" err="1"/>
              <a:t>direcionadas</a:t>
            </a:r>
            <a:r>
              <a:rPr lang="en-US" dirty="0"/>
              <a:t> e </a:t>
            </a:r>
            <a:r>
              <a:rPr lang="en-US" dirty="0" err="1"/>
              <a:t>diferenciadas</a:t>
            </a:r>
            <a:r>
              <a:rPr lang="en-US" dirty="0"/>
              <a:t> </a:t>
            </a:r>
            <a:r>
              <a:rPr lang="en-US" dirty="0" err="1"/>
              <a:t>regionalmente</a:t>
            </a:r>
            <a:r>
              <a:rPr lang="en-US" dirty="0"/>
              <a:t>.</a:t>
            </a:r>
            <a:endParaRPr dirty="0"/>
          </a:p>
        </p:txBody>
      </p:sp>
      <p:sp>
        <p:nvSpPr>
          <p:cNvPr id="342" name="Google Shape;3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 segunda área temática, "Modernização da agricultura", consideramos três cenários. O primeiro é "Metas atuais", que representa a linha de base ou o cenário "business-as-usual". Nesse cenário, a produção agrícola cumpre as metas estabelecidas no plano nacional. O modelo otimiza o sistema geral para atingir essas metas nacionais com o menor custo durante o período modelado. O segundo cenário é o da "cesta básica fixa", em que </a:t>
            </a:r>
            <a:r>
              <a:rPr lang="en-US" sz="1200">
                <a:latin typeface="Open Sans"/>
                <a:ea typeface="Open Sans"/>
                <a:cs typeface="Open Sans"/>
                <a:sym typeface="Open Sans"/>
              </a:rPr>
              <a:t>o consumo per capita de produtos agrícolas permanece constante e a produção aumenta com o crescimento populacional. Esse cenário representa </a:t>
            </a:r>
            <a:r>
              <a:rPr lang="en-US">
                <a:latin typeface="Open Sans"/>
                <a:ea typeface="Open Sans"/>
                <a:cs typeface="Open Sans"/>
                <a:sym typeface="Open Sans"/>
              </a:rPr>
              <a:t>uma combinação </a:t>
            </a:r>
            <a:r>
              <a:rPr lang="en-US" sz="1200">
                <a:latin typeface="Open Sans"/>
                <a:ea typeface="Open Sans"/>
                <a:cs typeface="Open Sans"/>
                <a:sym typeface="Open Sans"/>
              </a:rPr>
              <a:t>do status quo, em termos de composição da dieta, e um crescimento projetado da demanda com base nas tendências populacionais. O cenário final, "Dietas aprimoradas", pressupõe que o consumo per capita de produtos agrícolas mude para o padrão dos 20% mais ricos. Esse cenário representa uma mudança significativa na composição da dieta para 80% da população atual. O objetivo do estudo desses três cenários é identificar as implicações da composição da dieta no uso da terra, da água, da energia e das emissões.</a:t>
            </a:r>
            <a:endParaRPr>
              <a:latin typeface="Open Sans"/>
              <a:ea typeface="Open Sans"/>
              <a:cs typeface="Open Sans"/>
              <a:sym typeface="Open Sans"/>
            </a:endParaRPr>
          </a:p>
        </p:txBody>
      </p:sp>
      <p:sp>
        <p:nvSpPr>
          <p:cNvPr id="359" name="Google Shape;35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Duas das </a:t>
            </a:r>
            <a:r>
              <a:rPr lang="en-US" dirty="0" err="1"/>
              <a:t>dietas</a:t>
            </a:r>
            <a:r>
              <a:rPr lang="en-US" dirty="0"/>
              <a:t> </a:t>
            </a:r>
            <a:r>
              <a:rPr lang="en-US" dirty="0" err="1"/>
              <a:t>mencionadas</a:t>
            </a:r>
            <a:r>
              <a:rPr lang="en-US" dirty="0"/>
              <a:t> no slide anterior </a:t>
            </a:r>
            <a:r>
              <a:rPr lang="en-US" dirty="0" err="1"/>
              <a:t>são</a:t>
            </a:r>
            <a:r>
              <a:rPr lang="en-US" dirty="0"/>
              <a:t> </a:t>
            </a:r>
            <a:r>
              <a:rPr lang="en-US" dirty="0" err="1"/>
              <a:t>comparadas</a:t>
            </a:r>
            <a:r>
              <a:rPr lang="en-US" dirty="0"/>
              <a:t> </a:t>
            </a:r>
            <a:r>
              <a:rPr lang="en-US" dirty="0" err="1"/>
              <a:t>aqui</a:t>
            </a:r>
            <a:r>
              <a:rPr lang="en-US" dirty="0"/>
              <a:t>. São </a:t>
            </a:r>
            <a:r>
              <a:rPr lang="en-US" dirty="0" err="1"/>
              <a:t>elas</a:t>
            </a:r>
            <a:r>
              <a:rPr lang="en-US" dirty="0"/>
              <a:t> a "Cesta de </a:t>
            </a:r>
            <a:r>
              <a:rPr lang="en-US" dirty="0" err="1"/>
              <a:t>alimentos</a:t>
            </a:r>
            <a:r>
              <a:rPr lang="en-US" dirty="0"/>
              <a:t> </a:t>
            </a:r>
            <a:r>
              <a:rPr lang="en-US" dirty="0" err="1"/>
              <a:t>fixa</a:t>
            </a:r>
            <a:r>
              <a:rPr lang="en-US" dirty="0"/>
              <a:t>" e a "</a:t>
            </a:r>
            <a:r>
              <a:rPr lang="en-US" dirty="0" err="1"/>
              <a:t>Dieta</a:t>
            </a:r>
            <a:r>
              <a:rPr lang="en-US" dirty="0"/>
              <a:t> </a:t>
            </a:r>
            <a:r>
              <a:rPr lang="en-US" dirty="0" err="1"/>
              <a:t>melhorada</a:t>
            </a:r>
            <a:r>
              <a:rPr lang="en-US" dirty="0"/>
              <a:t>". A "</a:t>
            </a:r>
            <a:r>
              <a:rPr lang="en-US" dirty="0" err="1"/>
              <a:t>dieta</a:t>
            </a:r>
            <a:r>
              <a:rPr lang="en-US" dirty="0"/>
              <a:t> </a:t>
            </a:r>
            <a:r>
              <a:rPr lang="en-US" dirty="0" err="1"/>
              <a:t>aprimorada</a:t>
            </a:r>
            <a:r>
              <a:rPr lang="en-US" dirty="0"/>
              <a:t>" </a:t>
            </a:r>
            <a:r>
              <a:rPr lang="en-US" dirty="0" err="1"/>
              <a:t>representa</a:t>
            </a:r>
            <a:r>
              <a:rPr lang="en-US" dirty="0"/>
              <a:t> </a:t>
            </a:r>
            <a:r>
              <a:rPr lang="en-US" dirty="0" err="1"/>
              <a:t>uma</a:t>
            </a:r>
            <a:r>
              <a:rPr lang="en-US" dirty="0"/>
              <a:t> </a:t>
            </a:r>
            <a:r>
              <a:rPr lang="en-US" dirty="0" err="1"/>
              <a:t>dieta</a:t>
            </a:r>
            <a:r>
              <a:rPr lang="en-US" dirty="0"/>
              <a:t> com </a:t>
            </a:r>
            <a:r>
              <a:rPr lang="en-US" dirty="0" err="1"/>
              <a:t>maior</a:t>
            </a:r>
            <a:r>
              <a:rPr lang="en-US" dirty="0"/>
              <a:t> </a:t>
            </a:r>
            <a:r>
              <a:rPr lang="en-US" dirty="0" err="1"/>
              <a:t>teor</a:t>
            </a:r>
            <a:r>
              <a:rPr lang="en-US" dirty="0"/>
              <a:t> </a:t>
            </a:r>
            <a:r>
              <a:rPr lang="en-US" dirty="0" err="1"/>
              <a:t>calórico</a:t>
            </a:r>
            <a:r>
              <a:rPr lang="en-US" dirty="0"/>
              <a:t> total do que a "cesta </a:t>
            </a:r>
            <a:r>
              <a:rPr lang="en-US" dirty="0" err="1"/>
              <a:t>fixa</a:t>
            </a:r>
            <a:r>
              <a:rPr lang="en-US" dirty="0"/>
              <a:t> de </a:t>
            </a:r>
            <a:r>
              <a:rPr lang="en-US" dirty="0" err="1"/>
              <a:t>alimentos</a:t>
            </a:r>
            <a:r>
              <a:rPr lang="en-US" dirty="0"/>
              <a:t>". </a:t>
            </a:r>
            <a:r>
              <a:rPr lang="en-US" sz="1200" dirty="0">
                <a:latin typeface="Open Sans"/>
                <a:ea typeface="Open Sans"/>
                <a:cs typeface="Open Sans"/>
                <a:sym typeface="Open Sans"/>
              </a:rPr>
              <a:t>A "</a:t>
            </a:r>
            <a:r>
              <a:rPr lang="en-US" sz="1200" dirty="0" err="1">
                <a:latin typeface="Open Sans"/>
                <a:ea typeface="Open Sans"/>
                <a:cs typeface="Open Sans"/>
                <a:sym typeface="Open Sans"/>
              </a:rPr>
              <a:t>dieta</a:t>
            </a:r>
            <a:r>
              <a:rPr lang="en-US" sz="1200" dirty="0">
                <a:latin typeface="Open Sans"/>
                <a:ea typeface="Open Sans"/>
                <a:cs typeface="Open Sans"/>
                <a:sym typeface="Open Sans"/>
              </a:rPr>
              <a:t> </a:t>
            </a:r>
            <a:r>
              <a:rPr lang="en-US" sz="1200" dirty="0" err="1">
                <a:latin typeface="Open Sans"/>
                <a:ea typeface="Open Sans"/>
                <a:cs typeface="Open Sans"/>
                <a:sym typeface="Open Sans"/>
              </a:rPr>
              <a:t>aprimorada</a:t>
            </a:r>
            <a:r>
              <a:rPr lang="en-US" sz="1200" dirty="0">
                <a:latin typeface="Open Sans"/>
                <a:ea typeface="Open Sans"/>
                <a:cs typeface="Open Sans"/>
                <a:sym typeface="Open Sans"/>
              </a:rPr>
              <a:t>" </a:t>
            </a:r>
            <a:r>
              <a:rPr lang="en-US" sz="1200" dirty="0" err="1">
                <a:latin typeface="Open Sans"/>
                <a:ea typeface="Open Sans"/>
                <a:cs typeface="Open Sans"/>
                <a:sym typeface="Open Sans"/>
              </a:rPr>
              <a:t>é</a:t>
            </a:r>
            <a:r>
              <a:rPr lang="en-US" sz="1200" dirty="0">
                <a:latin typeface="Open Sans"/>
                <a:ea typeface="Open Sans"/>
                <a:cs typeface="Open Sans"/>
                <a:sym typeface="Open Sans"/>
              </a:rPr>
              <a:t> </a:t>
            </a:r>
            <a:r>
              <a:rPr lang="en-US" sz="1200" dirty="0" err="1">
                <a:latin typeface="Open Sans"/>
                <a:ea typeface="Open Sans"/>
                <a:cs typeface="Open Sans"/>
                <a:sym typeface="Open Sans"/>
              </a:rPr>
              <a:t>caracterizada</a:t>
            </a:r>
            <a:r>
              <a:rPr lang="en-US" sz="1200" dirty="0">
                <a:latin typeface="Open Sans"/>
                <a:ea typeface="Open Sans"/>
                <a:cs typeface="Open Sans"/>
                <a:sym typeface="Open Sans"/>
              </a:rPr>
              <a:t> </a:t>
            </a:r>
            <a:r>
              <a:rPr lang="en-US" sz="1200" dirty="0" err="1">
                <a:latin typeface="Open Sans"/>
                <a:ea typeface="Open Sans"/>
                <a:cs typeface="Open Sans"/>
                <a:sym typeface="Open Sans"/>
              </a:rPr>
              <a:t>pelo</a:t>
            </a:r>
            <a:r>
              <a:rPr lang="en-US" sz="1200" dirty="0">
                <a:latin typeface="Open Sans"/>
                <a:ea typeface="Open Sans"/>
                <a:cs typeface="Open Sans"/>
                <a:sym typeface="Open Sans"/>
              </a:rPr>
              <a:t> </a:t>
            </a:r>
            <a:r>
              <a:rPr lang="en-US" sz="1200" dirty="0" err="1">
                <a:latin typeface="Open Sans"/>
                <a:ea typeface="Open Sans"/>
                <a:cs typeface="Open Sans"/>
                <a:sym typeface="Open Sans"/>
              </a:rPr>
              <a:t>maior</a:t>
            </a:r>
            <a:r>
              <a:rPr lang="en-US" sz="1200" dirty="0">
                <a:latin typeface="Open Sans"/>
                <a:ea typeface="Open Sans"/>
                <a:cs typeface="Open Sans"/>
                <a:sym typeface="Open Sans"/>
              </a:rPr>
              <a:t> </a:t>
            </a:r>
            <a:r>
              <a:rPr lang="en-US" sz="1200" dirty="0" err="1">
                <a:latin typeface="Open Sans"/>
                <a:ea typeface="Open Sans"/>
                <a:cs typeface="Open Sans"/>
                <a:sym typeface="Open Sans"/>
              </a:rPr>
              <a:t>consumo</a:t>
            </a:r>
            <a:r>
              <a:rPr lang="en-US" sz="1200" dirty="0">
                <a:latin typeface="Open Sans"/>
                <a:ea typeface="Open Sans"/>
                <a:cs typeface="Open Sans"/>
                <a:sym typeface="Open Sans"/>
              </a:rPr>
              <a:t> de </a:t>
            </a:r>
            <a:r>
              <a:rPr lang="en-US" sz="1200" dirty="0" err="1">
                <a:latin typeface="Open Sans"/>
                <a:ea typeface="Open Sans"/>
                <a:cs typeface="Open Sans"/>
                <a:sym typeface="Open Sans"/>
              </a:rPr>
              <a:t>produtos</a:t>
            </a:r>
            <a:r>
              <a:rPr lang="en-US" sz="1200" dirty="0">
                <a:latin typeface="Open Sans"/>
                <a:ea typeface="Open Sans"/>
                <a:cs typeface="Open Sans"/>
                <a:sym typeface="Open Sans"/>
              </a:rPr>
              <a:t> de </a:t>
            </a:r>
            <a:r>
              <a:rPr lang="en-US" sz="1200" dirty="0" err="1">
                <a:latin typeface="Open Sans"/>
                <a:ea typeface="Open Sans"/>
                <a:cs typeface="Open Sans"/>
                <a:sym typeface="Open Sans"/>
              </a:rPr>
              <a:t>origem</a:t>
            </a:r>
            <a:r>
              <a:rPr lang="en-US" sz="1200" dirty="0">
                <a:latin typeface="Open Sans"/>
                <a:ea typeface="Open Sans"/>
                <a:cs typeface="Open Sans"/>
                <a:sym typeface="Open Sans"/>
              </a:rPr>
              <a:t> animal e </a:t>
            </a:r>
            <a:r>
              <a:rPr lang="en-US" sz="1200" dirty="0" err="1">
                <a:latin typeface="Open Sans"/>
                <a:ea typeface="Open Sans"/>
                <a:cs typeface="Open Sans"/>
                <a:sym typeface="Open Sans"/>
              </a:rPr>
              <a:t>menor</a:t>
            </a:r>
            <a:r>
              <a:rPr lang="en-US" sz="1200" dirty="0">
                <a:latin typeface="Open Sans"/>
                <a:ea typeface="Open Sans"/>
                <a:cs typeface="Open Sans"/>
                <a:sym typeface="Open Sans"/>
              </a:rPr>
              <a:t> </a:t>
            </a:r>
            <a:r>
              <a:rPr lang="en-US" sz="1200" dirty="0" err="1">
                <a:latin typeface="Open Sans"/>
                <a:ea typeface="Open Sans"/>
                <a:cs typeface="Open Sans"/>
                <a:sym typeface="Open Sans"/>
              </a:rPr>
              <a:t>dependência</a:t>
            </a:r>
            <a:r>
              <a:rPr lang="en-US" sz="1200" dirty="0">
                <a:latin typeface="Open Sans"/>
                <a:ea typeface="Open Sans"/>
                <a:cs typeface="Open Sans"/>
                <a:sym typeface="Open Sans"/>
              </a:rPr>
              <a:t> de </a:t>
            </a:r>
            <a:r>
              <a:rPr lang="en-US" sz="1200" dirty="0" err="1">
                <a:latin typeface="Open Sans"/>
                <a:ea typeface="Open Sans"/>
                <a:cs typeface="Open Sans"/>
                <a:sym typeface="Open Sans"/>
              </a:rPr>
              <a:t>cereais</a:t>
            </a:r>
            <a:r>
              <a:rPr lang="en-US" sz="1200" dirty="0">
                <a:latin typeface="Open Sans"/>
                <a:ea typeface="Open Sans"/>
                <a:cs typeface="Open Sans"/>
                <a:sym typeface="Open Sans"/>
              </a:rPr>
              <a:t>. Como </a:t>
            </a:r>
            <a:r>
              <a:rPr lang="en-US" sz="1200" dirty="0" err="1">
                <a:latin typeface="Open Sans"/>
                <a:ea typeface="Open Sans"/>
                <a:cs typeface="Open Sans"/>
                <a:sym typeface="Open Sans"/>
              </a:rPr>
              <a:t>mencionado</a:t>
            </a:r>
            <a:r>
              <a:rPr lang="en-US" sz="1200" dirty="0">
                <a:latin typeface="Open Sans"/>
                <a:ea typeface="Open Sans"/>
                <a:cs typeface="Open Sans"/>
                <a:sym typeface="Open Sans"/>
              </a:rPr>
              <a:t> </a:t>
            </a:r>
            <a:r>
              <a:rPr lang="en-US" sz="1200" dirty="0" err="1">
                <a:latin typeface="Open Sans"/>
                <a:ea typeface="Open Sans"/>
                <a:cs typeface="Open Sans"/>
                <a:sym typeface="Open Sans"/>
              </a:rPr>
              <a:t>anteriormente</a:t>
            </a:r>
            <a:r>
              <a:rPr lang="en-US" sz="1200" dirty="0">
                <a:latin typeface="Open Sans"/>
                <a:ea typeface="Open Sans"/>
                <a:cs typeface="Open Sans"/>
                <a:sym typeface="Open Sans"/>
              </a:rPr>
              <a:t>, a "</a:t>
            </a:r>
            <a:r>
              <a:rPr lang="en-US" sz="1200" dirty="0" err="1">
                <a:latin typeface="Open Sans"/>
                <a:ea typeface="Open Sans"/>
                <a:cs typeface="Open Sans"/>
                <a:sym typeface="Open Sans"/>
              </a:rPr>
              <a:t>dieta</a:t>
            </a:r>
            <a:r>
              <a:rPr lang="en-US" sz="1200" dirty="0">
                <a:latin typeface="Open Sans"/>
                <a:ea typeface="Open Sans"/>
                <a:cs typeface="Open Sans"/>
                <a:sym typeface="Open Sans"/>
              </a:rPr>
              <a:t> </a:t>
            </a:r>
            <a:r>
              <a:rPr lang="en-US" sz="1200" dirty="0" err="1">
                <a:latin typeface="Open Sans"/>
                <a:ea typeface="Open Sans"/>
                <a:cs typeface="Open Sans"/>
                <a:sym typeface="Open Sans"/>
              </a:rPr>
              <a:t>aprimorada</a:t>
            </a:r>
            <a:r>
              <a:rPr lang="en-US" sz="1200" dirty="0">
                <a:latin typeface="Open Sans"/>
                <a:ea typeface="Open Sans"/>
                <a:cs typeface="Open Sans"/>
                <a:sym typeface="Open Sans"/>
              </a:rPr>
              <a:t>" </a:t>
            </a:r>
            <a:r>
              <a:rPr lang="en-US" sz="1200" dirty="0" err="1">
                <a:latin typeface="Open Sans"/>
                <a:ea typeface="Open Sans"/>
                <a:cs typeface="Open Sans"/>
                <a:sym typeface="Open Sans"/>
              </a:rPr>
              <a:t>representa</a:t>
            </a:r>
            <a:r>
              <a:rPr lang="en-US" sz="1200" dirty="0">
                <a:latin typeface="Open Sans"/>
                <a:ea typeface="Open Sans"/>
                <a:cs typeface="Open Sans"/>
                <a:sym typeface="Open Sans"/>
              </a:rPr>
              <a:t> a </a:t>
            </a:r>
            <a:r>
              <a:rPr lang="en-US" sz="1200" dirty="0" err="1">
                <a:latin typeface="Open Sans"/>
                <a:ea typeface="Open Sans"/>
                <a:cs typeface="Open Sans"/>
                <a:sym typeface="Open Sans"/>
              </a:rPr>
              <a:t>dieta</a:t>
            </a:r>
            <a:r>
              <a:rPr lang="en-US" sz="1200" dirty="0">
                <a:latin typeface="Open Sans"/>
                <a:ea typeface="Open Sans"/>
                <a:cs typeface="Open Sans"/>
                <a:sym typeface="Open Sans"/>
              </a:rPr>
              <a:t> dos 20% </a:t>
            </a:r>
            <a:r>
              <a:rPr lang="en-US" dirty="0" err="1">
                <a:latin typeface="Open Sans"/>
                <a:ea typeface="Open Sans"/>
                <a:cs typeface="Open Sans"/>
                <a:sym typeface="Open Sans"/>
              </a:rPr>
              <a:t>mais</a:t>
            </a:r>
            <a:r>
              <a:rPr lang="en-US" dirty="0">
                <a:latin typeface="Open Sans"/>
                <a:ea typeface="Open Sans"/>
                <a:cs typeface="Open Sans"/>
                <a:sym typeface="Open Sans"/>
              </a:rPr>
              <a:t> </a:t>
            </a:r>
            <a:r>
              <a:rPr lang="en-US" dirty="0" err="1">
                <a:latin typeface="Open Sans"/>
                <a:ea typeface="Open Sans"/>
                <a:cs typeface="Open Sans"/>
                <a:sym typeface="Open Sans"/>
              </a:rPr>
              <a:t>ricos</a:t>
            </a:r>
            <a:r>
              <a:rPr lang="en-US" dirty="0">
                <a:latin typeface="Open Sans"/>
                <a:ea typeface="Open Sans"/>
                <a:cs typeface="Open Sans"/>
                <a:sym typeface="Open Sans"/>
              </a:rPr>
              <a:t> </a:t>
            </a:r>
            <a:r>
              <a:rPr lang="en-US" sz="1200" dirty="0">
                <a:latin typeface="Open Sans"/>
                <a:ea typeface="Open Sans"/>
                <a:cs typeface="Open Sans"/>
                <a:sym typeface="Open Sans"/>
              </a:rPr>
              <a:t>da </a:t>
            </a:r>
            <a:r>
              <a:rPr lang="en-US" sz="1200" dirty="0" err="1">
                <a:latin typeface="Open Sans"/>
                <a:ea typeface="Open Sans"/>
                <a:cs typeface="Open Sans"/>
                <a:sym typeface="Open Sans"/>
              </a:rPr>
              <a:t>população</a:t>
            </a:r>
            <a:r>
              <a:rPr lang="en-US" sz="1200" dirty="0">
                <a:latin typeface="Open Sans"/>
                <a:ea typeface="Open Sans"/>
                <a:cs typeface="Open Sans"/>
                <a:sym typeface="Open Sans"/>
              </a:rPr>
              <a:t> da </a:t>
            </a:r>
            <a:r>
              <a:rPr lang="en-US" sz="1200" dirty="0" err="1">
                <a:latin typeface="Open Sans"/>
                <a:ea typeface="Open Sans"/>
                <a:cs typeface="Open Sans"/>
                <a:sym typeface="Open Sans"/>
              </a:rPr>
              <a:t>Etiópia</a:t>
            </a:r>
            <a:r>
              <a:rPr lang="en-US" sz="1200" dirty="0">
                <a:latin typeface="Open Sans"/>
                <a:ea typeface="Open Sans"/>
                <a:cs typeface="Open Sans"/>
                <a:sym typeface="Open Sans"/>
              </a:rPr>
              <a:t>. A </a:t>
            </a:r>
            <a:r>
              <a:rPr lang="en-US" sz="1200" dirty="0" err="1">
                <a:latin typeface="Open Sans"/>
                <a:ea typeface="Open Sans"/>
                <a:cs typeface="Open Sans"/>
                <a:sym typeface="Open Sans"/>
              </a:rPr>
              <a:t>dieta</a:t>
            </a:r>
            <a:r>
              <a:rPr lang="en-US" sz="1200" dirty="0">
                <a:latin typeface="Open Sans"/>
                <a:ea typeface="Open Sans"/>
                <a:cs typeface="Open Sans"/>
                <a:sym typeface="Open Sans"/>
              </a:rPr>
              <a:t> </a:t>
            </a:r>
            <a:r>
              <a:rPr lang="en-US" sz="1200" dirty="0" err="1">
                <a:latin typeface="Open Sans"/>
                <a:ea typeface="Open Sans"/>
                <a:cs typeface="Open Sans"/>
                <a:sym typeface="Open Sans"/>
              </a:rPr>
              <a:t>também</a:t>
            </a:r>
            <a:r>
              <a:rPr lang="en-US" sz="1200" dirty="0">
                <a:latin typeface="Open Sans"/>
                <a:ea typeface="Open Sans"/>
                <a:cs typeface="Open Sans"/>
                <a:sym typeface="Open Sans"/>
              </a:rPr>
              <a:t> se </a:t>
            </a:r>
            <a:r>
              <a:rPr lang="en-US" sz="1200" dirty="0" err="1">
                <a:latin typeface="Open Sans"/>
                <a:ea typeface="Open Sans"/>
                <a:cs typeface="Open Sans"/>
                <a:sym typeface="Open Sans"/>
              </a:rPr>
              <a:t>assemelha</a:t>
            </a:r>
            <a:r>
              <a:rPr lang="en-US" sz="1200" dirty="0">
                <a:latin typeface="Open Sans"/>
                <a:ea typeface="Open Sans"/>
                <a:cs typeface="Open Sans"/>
                <a:sym typeface="Open Sans"/>
              </a:rPr>
              <a:t> à de </a:t>
            </a:r>
            <a:r>
              <a:rPr lang="en-US" sz="1200" dirty="0" err="1">
                <a:latin typeface="Open Sans"/>
                <a:ea typeface="Open Sans"/>
                <a:cs typeface="Open Sans"/>
                <a:sym typeface="Open Sans"/>
              </a:rPr>
              <a:t>muitos</a:t>
            </a:r>
            <a:r>
              <a:rPr lang="en-US" sz="1200" dirty="0">
                <a:latin typeface="Open Sans"/>
                <a:ea typeface="Open Sans"/>
                <a:cs typeface="Open Sans"/>
                <a:sym typeface="Open Sans"/>
              </a:rPr>
              <a:t> </a:t>
            </a:r>
            <a:r>
              <a:rPr lang="en-US" sz="1200" dirty="0" err="1">
                <a:latin typeface="Open Sans"/>
                <a:ea typeface="Open Sans"/>
                <a:cs typeface="Open Sans"/>
                <a:sym typeface="Open Sans"/>
              </a:rPr>
              <a:t>países</a:t>
            </a:r>
            <a:r>
              <a:rPr lang="en-US" sz="1200" dirty="0">
                <a:latin typeface="Open Sans"/>
                <a:ea typeface="Open Sans"/>
                <a:cs typeface="Open Sans"/>
                <a:sym typeface="Open Sans"/>
              </a:rPr>
              <a:t> </a:t>
            </a:r>
            <a:r>
              <a:rPr lang="en-US" sz="1200" dirty="0" err="1">
                <a:latin typeface="Open Sans"/>
                <a:ea typeface="Open Sans"/>
                <a:cs typeface="Open Sans"/>
                <a:sym typeface="Open Sans"/>
              </a:rPr>
              <a:t>desenvolvidos</a:t>
            </a:r>
            <a:r>
              <a:rPr lang="en-US" sz="1200" dirty="0">
                <a:latin typeface="Open Sans"/>
                <a:ea typeface="Open Sans"/>
                <a:cs typeface="Open Sans"/>
                <a:sym typeface="Open Sans"/>
              </a:rPr>
              <a:t>, com um </a:t>
            </a:r>
            <a:r>
              <a:rPr lang="en-US" sz="1200" dirty="0" err="1">
                <a:latin typeface="Open Sans"/>
                <a:ea typeface="Open Sans"/>
                <a:cs typeface="Open Sans"/>
                <a:sym typeface="Open Sans"/>
              </a:rPr>
              <a:t>consumo</a:t>
            </a:r>
            <a:r>
              <a:rPr lang="en-US" sz="1200" dirty="0">
                <a:latin typeface="Open Sans"/>
                <a:ea typeface="Open Sans"/>
                <a:cs typeface="Open Sans"/>
                <a:sym typeface="Open Sans"/>
              </a:rPr>
              <a:t> </a:t>
            </a:r>
            <a:r>
              <a:rPr lang="en-US" sz="1200" dirty="0" err="1">
                <a:latin typeface="Open Sans"/>
                <a:ea typeface="Open Sans"/>
                <a:cs typeface="Open Sans"/>
                <a:sym typeface="Open Sans"/>
              </a:rPr>
              <a:t>relativo</a:t>
            </a:r>
            <a:r>
              <a:rPr lang="en-US" sz="1200" dirty="0">
                <a:latin typeface="Open Sans"/>
                <a:ea typeface="Open Sans"/>
                <a:cs typeface="Open Sans"/>
                <a:sym typeface="Open Sans"/>
              </a:rPr>
              <a:t> </a:t>
            </a:r>
            <a:r>
              <a:rPr lang="en-US" sz="1200" dirty="0" err="1">
                <a:latin typeface="Open Sans"/>
                <a:ea typeface="Open Sans"/>
                <a:cs typeface="Open Sans"/>
                <a:sym typeface="Open Sans"/>
              </a:rPr>
              <a:t>maior</a:t>
            </a:r>
            <a:r>
              <a:rPr lang="en-US" sz="1200" dirty="0">
                <a:latin typeface="Open Sans"/>
                <a:ea typeface="Open Sans"/>
                <a:cs typeface="Open Sans"/>
                <a:sym typeface="Open Sans"/>
              </a:rPr>
              <a:t> de </a:t>
            </a:r>
            <a:r>
              <a:rPr lang="en-US" sz="1200" dirty="0" err="1">
                <a:latin typeface="Open Sans"/>
                <a:ea typeface="Open Sans"/>
                <a:cs typeface="Open Sans"/>
                <a:sym typeface="Open Sans"/>
              </a:rPr>
              <a:t>produtos</a:t>
            </a:r>
            <a:r>
              <a:rPr lang="en-US" sz="1200" dirty="0">
                <a:latin typeface="Open Sans"/>
                <a:ea typeface="Open Sans"/>
                <a:cs typeface="Open Sans"/>
                <a:sym typeface="Open Sans"/>
              </a:rPr>
              <a:t> de </a:t>
            </a:r>
            <a:r>
              <a:rPr lang="en-US" sz="1200" dirty="0" err="1">
                <a:latin typeface="Open Sans"/>
                <a:ea typeface="Open Sans"/>
                <a:cs typeface="Open Sans"/>
                <a:sym typeface="Open Sans"/>
              </a:rPr>
              <a:t>origem</a:t>
            </a:r>
            <a:r>
              <a:rPr lang="en-US" sz="1200" dirty="0">
                <a:latin typeface="Open Sans"/>
                <a:ea typeface="Open Sans"/>
                <a:cs typeface="Open Sans"/>
                <a:sym typeface="Open Sans"/>
              </a:rPr>
              <a:t> animal </a:t>
            </a:r>
            <a:r>
              <a:rPr lang="en-US" sz="1200" dirty="0" err="1">
                <a:latin typeface="Open Sans"/>
                <a:ea typeface="Open Sans"/>
                <a:cs typeface="Open Sans"/>
                <a:sym typeface="Open Sans"/>
              </a:rPr>
              <a:t>em</a:t>
            </a:r>
            <a:r>
              <a:rPr lang="en-US" sz="1200" dirty="0">
                <a:latin typeface="Open Sans"/>
                <a:ea typeface="Open Sans"/>
                <a:cs typeface="Open Sans"/>
                <a:sym typeface="Open Sans"/>
              </a:rPr>
              <a:t> </a:t>
            </a:r>
            <a:r>
              <a:rPr lang="en-US" sz="1200" dirty="0" err="1">
                <a:latin typeface="Open Sans"/>
                <a:ea typeface="Open Sans"/>
                <a:cs typeface="Open Sans"/>
                <a:sym typeface="Open Sans"/>
              </a:rPr>
              <a:t>comparação</a:t>
            </a:r>
            <a:r>
              <a:rPr lang="en-US" sz="1200" dirty="0">
                <a:latin typeface="Open Sans"/>
                <a:ea typeface="Open Sans"/>
                <a:cs typeface="Open Sans"/>
                <a:sym typeface="Open Sans"/>
              </a:rPr>
              <a:t> com </a:t>
            </a:r>
            <a:r>
              <a:rPr lang="en-US" sz="1200" dirty="0" err="1">
                <a:latin typeface="Open Sans"/>
                <a:ea typeface="Open Sans"/>
                <a:cs typeface="Open Sans"/>
                <a:sym typeface="Open Sans"/>
              </a:rPr>
              <a:t>os</a:t>
            </a:r>
            <a:r>
              <a:rPr lang="en-US" sz="1200" dirty="0">
                <a:latin typeface="Open Sans"/>
                <a:ea typeface="Open Sans"/>
                <a:cs typeface="Open Sans"/>
                <a:sym typeface="Open Sans"/>
              </a:rPr>
              <a:t> </a:t>
            </a:r>
            <a:r>
              <a:rPr lang="en-US" sz="1200" dirty="0" err="1">
                <a:latin typeface="Open Sans"/>
                <a:ea typeface="Open Sans"/>
                <a:cs typeface="Open Sans"/>
                <a:sym typeface="Open Sans"/>
              </a:rPr>
              <a:t>cereais</a:t>
            </a:r>
            <a:r>
              <a:rPr lang="en-US" sz="1200" dirty="0">
                <a:latin typeface="Open Sans"/>
                <a:ea typeface="Open Sans"/>
                <a:cs typeface="Open Sans"/>
                <a:sym typeface="Open Sans"/>
              </a:rPr>
              <a:t>. Deve-se </a:t>
            </a:r>
            <a:r>
              <a:rPr lang="en-US" dirty="0" err="1">
                <a:latin typeface="Open Sans"/>
                <a:ea typeface="Open Sans"/>
                <a:cs typeface="Open Sans"/>
                <a:sym typeface="Open Sans"/>
              </a:rPr>
              <a:t>observar</a:t>
            </a:r>
            <a:r>
              <a:rPr lang="en-US" dirty="0">
                <a:latin typeface="Open Sans"/>
                <a:ea typeface="Open Sans"/>
                <a:cs typeface="Open Sans"/>
                <a:sym typeface="Open Sans"/>
              </a:rPr>
              <a:t>, </a:t>
            </a:r>
            <a:r>
              <a:rPr lang="en-US" sz="1200" dirty="0">
                <a:latin typeface="Open Sans"/>
                <a:ea typeface="Open Sans"/>
                <a:cs typeface="Open Sans"/>
                <a:sym typeface="Open Sans"/>
              </a:rPr>
              <a:t>no </a:t>
            </a:r>
            <a:r>
              <a:rPr lang="en-US" sz="1200" dirty="0" err="1">
                <a:latin typeface="Open Sans"/>
                <a:ea typeface="Open Sans"/>
                <a:cs typeface="Open Sans"/>
                <a:sym typeface="Open Sans"/>
              </a:rPr>
              <a:t>entanto</a:t>
            </a:r>
            <a:r>
              <a:rPr lang="en-US" dirty="0">
                <a:latin typeface="Open Sans"/>
                <a:ea typeface="Open Sans"/>
                <a:cs typeface="Open Sans"/>
                <a:sym typeface="Open Sans"/>
              </a:rPr>
              <a:t>, </a:t>
            </a:r>
            <a:r>
              <a:rPr lang="en-US" sz="1200" dirty="0">
                <a:latin typeface="Open Sans"/>
                <a:ea typeface="Open Sans"/>
                <a:cs typeface="Open Sans"/>
                <a:sym typeface="Open Sans"/>
              </a:rPr>
              <a:t>que o </a:t>
            </a:r>
            <a:r>
              <a:rPr lang="en-US" sz="1200" dirty="0" err="1">
                <a:latin typeface="Open Sans"/>
                <a:ea typeface="Open Sans"/>
                <a:cs typeface="Open Sans"/>
                <a:sym typeface="Open Sans"/>
              </a:rPr>
              <a:t>nome</a:t>
            </a:r>
            <a:r>
              <a:rPr lang="en-US" sz="1200" dirty="0">
                <a:latin typeface="Open Sans"/>
                <a:ea typeface="Open Sans"/>
                <a:cs typeface="Open Sans"/>
                <a:sym typeface="Open Sans"/>
              </a:rPr>
              <a:t> do </a:t>
            </a:r>
            <a:r>
              <a:rPr lang="en-US" sz="1200" dirty="0" err="1">
                <a:latin typeface="Open Sans"/>
                <a:ea typeface="Open Sans"/>
                <a:cs typeface="Open Sans"/>
                <a:sym typeface="Open Sans"/>
              </a:rPr>
              <a:t>cenário</a:t>
            </a:r>
            <a:r>
              <a:rPr lang="en-US" sz="1200" dirty="0">
                <a:latin typeface="Open Sans"/>
                <a:ea typeface="Open Sans"/>
                <a:cs typeface="Open Sans"/>
                <a:sym typeface="Open Sans"/>
              </a:rPr>
              <a:t> "</a:t>
            </a:r>
            <a:r>
              <a:rPr lang="en-US" sz="1200" dirty="0" err="1">
                <a:latin typeface="Open Sans"/>
                <a:ea typeface="Open Sans"/>
                <a:cs typeface="Open Sans"/>
                <a:sym typeface="Open Sans"/>
              </a:rPr>
              <a:t>Dieta</a:t>
            </a:r>
            <a:r>
              <a:rPr lang="en-US" sz="1200" dirty="0">
                <a:latin typeface="Open Sans"/>
                <a:ea typeface="Open Sans"/>
                <a:cs typeface="Open Sans"/>
                <a:sym typeface="Open Sans"/>
              </a:rPr>
              <a:t> </a:t>
            </a:r>
            <a:r>
              <a:rPr lang="en-US" sz="1200" dirty="0" err="1">
                <a:latin typeface="Open Sans"/>
                <a:ea typeface="Open Sans"/>
                <a:cs typeface="Open Sans"/>
                <a:sym typeface="Open Sans"/>
              </a:rPr>
              <a:t>melhorada</a:t>
            </a:r>
            <a:r>
              <a:rPr lang="en-US" sz="1200" dirty="0">
                <a:latin typeface="Open Sans"/>
                <a:ea typeface="Open Sans"/>
                <a:cs typeface="Open Sans"/>
                <a:sym typeface="Open Sans"/>
              </a:rPr>
              <a:t>" </a:t>
            </a:r>
            <a:r>
              <a:rPr lang="en-US" sz="1200" dirty="0" err="1">
                <a:latin typeface="Open Sans"/>
                <a:ea typeface="Open Sans"/>
                <a:cs typeface="Open Sans"/>
                <a:sym typeface="Open Sans"/>
              </a:rPr>
              <a:t>não</a:t>
            </a:r>
            <a:r>
              <a:rPr lang="en-US" sz="1200" dirty="0">
                <a:latin typeface="Open Sans"/>
                <a:ea typeface="Open Sans"/>
                <a:cs typeface="Open Sans"/>
                <a:sym typeface="Open Sans"/>
              </a:rPr>
              <a:t> </a:t>
            </a:r>
            <a:r>
              <a:rPr lang="en-US" sz="1200" dirty="0" err="1">
                <a:latin typeface="Open Sans"/>
                <a:ea typeface="Open Sans"/>
                <a:cs typeface="Open Sans"/>
                <a:sym typeface="Open Sans"/>
              </a:rPr>
              <a:t>implica</a:t>
            </a:r>
            <a:r>
              <a:rPr lang="en-US" sz="1200" dirty="0">
                <a:latin typeface="Open Sans"/>
                <a:ea typeface="Open Sans"/>
                <a:cs typeface="Open Sans"/>
                <a:sym typeface="Open Sans"/>
              </a:rPr>
              <a:t> que a </a:t>
            </a:r>
            <a:r>
              <a:rPr lang="en-US" sz="1200" dirty="0" err="1">
                <a:latin typeface="Open Sans"/>
                <a:ea typeface="Open Sans"/>
                <a:cs typeface="Open Sans"/>
                <a:sym typeface="Open Sans"/>
              </a:rPr>
              <a:t>dieta</a:t>
            </a:r>
            <a:r>
              <a:rPr lang="en-US" sz="1200" dirty="0">
                <a:latin typeface="Open Sans"/>
                <a:ea typeface="Open Sans"/>
                <a:cs typeface="Open Sans"/>
                <a:sym typeface="Open Sans"/>
              </a:rPr>
              <a:t> </a:t>
            </a:r>
            <a:r>
              <a:rPr lang="en-US" sz="1200" dirty="0" err="1">
                <a:latin typeface="Open Sans"/>
                <a:ea typeface="Open Sans"/>
                <a:cs typeface="Open Sans"/>
                <a:sym typeface="Open Sans"/>
              </a:rPr>
              <a:t>seja</a:t>
            </a:r>
            <a:r>
              <a:rPr lang="en-US" sz="1200" dirty="0">
                <a:latin typeface="Open Sans"/>
                <a:ea typeface="Open Sans"/>
                <a:cs typeface="Open Sans"/>
                <a:sym typeface="Open Sans"/>
              </a:rPr>
              <a:t> </a:t>
            </a:r>
            <a:r>
              <a:rPr lang="en-US" sz="1200" dirty="0" err="1">
                <a:latin typeface="Open Sans"/>
                <a:ea typeface="Open Sans"/>
                <a:cs typeface="Open Sans"/>
                <a:sym typeface="Open Sans"/>
              </a:rPr>
              <a:t>uma</a:t>
            </a:r>
            <a:r>
              <a:rPr lang="en-US" sz="1200" dirty="0">
                <a:latin typeface="Open Sans"/>
                <a:ea typeface="Open Sans"/>
                <a:cs typeface="Open Sans"/>
                <a:sym typeface="Open Sans"/>
              </a:rPr>
              <a:t> </a:t>
            </a:r>
            <a:r>
              <a:rPr lang="en-US" sz="1200" dirty="0" err="1">
                <a:latin typeface="Open Sans"/>
                <a:ea typeface="Open Sans"/>
                <a:cs typeface="Open Sans"/>
                <a:sym typeface="Open Sans"/>
              </a:rPr>
              <a:t>melhoria</a:t>
            </a:r>
            <a:r>
              <a:rPr lang="en-US" sz="1200" dirty="0">
                <a:latin typeface="Open Sans"/>
                <a:ea typeface="Open Sans"/>
                <a:cs typeface="Open Sans"/>
                <a:sym typeface="Open Sans"/>
              </a:rPr>
              <a:t> da "Cesta </a:t>
            </a:r>
            <a:r>
              <a:rPr lang="en-US" sz="1200" dirty="0" err="1">
                <a:latin typeface="Open Sans"/>
                <a:ea typeface="Open Sans"/>
                <a:cs typeface="Open Sans"/>
                <a:sym typeface="Open Sans"/>
              </a:rPr>
              <a:t>básica</a:t>
            </a:r>
            <a:r>
              <a:rPr lang="en-US" sz="1200" dirty="0">
                <a:latin typeface="Open Sans"/>
                <a:ea typeface="Open Sans"/>
                <a:cs typeface="Open Sans"/>
                <a:sym typeface="Open Sans"/>
              </a:rPr>
              <a:t> </a:t>
            </a:r>
            <a:r>
              <a:rPr lang="en-US" sz="1200" dirty="0" err="1">
                <a:latin typeface="Open Sans"/>
                <a:ea typeface="Open Sans"/>
                <a:cs typeface="Open Sans"/>
                <a:sym typeface="Open Sans"/>
              </a:rPr>
              <a:t>fixa</a:t>
            </a:r>
            <a:r>
              <a:rPr lang="en-US" sz="1200" dirty="0">
                <a:latin typeface="Open Sans"/>
                <a:ea typeface="Open Sans"/>
                <a:cs typeface="Open Sans"/>
                <a:sym typeface="Open Sans"/>
              </a:rPr>
              <a:t>" </a:t>
            </a:r>
            <a:r>
              <a:rPr lang="en-US" sz="1200" dirty="0" err="1">
                <a:latin typeface="Open Sans"/>
                <a:ea typeface="Open Sans"/>
                <a:cs typeface="Open Sans"/>
                <a:sym typeface="Open Sans"/>
              </a:rPr>
              <a:t>em</a:t>
            </a:r>
            <a:r>
              <a:rPr lang="en-US" sz="1200" dirty="0">
                <a:latin typeface="Open Sans"/>
                <a:ea typeface="Open Sans"/>
                <a:cs typeface="Open Sans"/>
                <a:sym typeface="Open Sans"/>
              </a:rPr>
              <a:t> </a:t>
            </a:r>
            <a:r>
              <a:rPr lang="en-US" sz="1200" dirty="0" err="1">
                <a:latin typeface="Open Sans"/>
                <a:ea typeface="Open Sans"/>
                <a:cs typeface="Open Sans"/>
                <a:sym typeface="Open Sans"/>
              </a:rPr>
              <a:t>todos</a:t>
            </a:r>
            <a:r>
              <a:rPr lang="en-US" sz="1200" dirty="0">
                <a:latin typeface="Open Sans"/>
                <a:ea typeface="Open Sans"/>
                <a:cs typeface="Open Sans"/>
                <a:sym typeface="Open Sans"/>
              </a:rPr>
              <a:t> </a:t>
            </a:r>
            <a:r>
              <a:rPr lang="en-US" sz="1200" dirty="0" err="1">
                <a:latin typeface="Open Sans"/>
                <a:ea typeface="Open Sans"/>
                <a:cs typeface="Open Sans"/>
                <a:sym typeface="Open Sans"/>
              </a:rPr>
              <a:t>os</a:t>
            </a:r>
            <a:r>
              <a:rPr lang="en-US" sz="1200" dirty="0">
                <a:latin typeface="Open Sans"/>
                <a:ea typeface="Open Sans"/>
                <a:cs typeface="Open Sans"/>
                <a:sym typeface="Open Sans"/>
              </a:rPr>
              <a:t> </a:t>
            </a:r>
            <a:r>
              <a:rPr lang="en-US" sz="1200" dirty="0" err="1">
                <a:latin typeface="Open Sans"/>
                <a:ea typeface="Open Sans"/>
                <a:cs typeface="Open Sans"/>
                <a:sym typeface="Open Sans"/>
              </a:rPr>
              <a:t>sentidos</a:t>
            </a:r>
            <a:r>
              <a:rPr lang="en-US" sz="1200" dirty="0">
                <a:latin typeface="Open Sans"/>
                <a:ea typeface="Open Sans"/>
                <a:cs typeface="Open Sans"/>
                <a:sym typeface="Open Sans"/>
              </a:rPr>
              <a:t>. O </a:t>
            </a:r>
            <a:r>
              <a:rPr lang="en-US" sz="1200" dirty="0" err="1">
                <a:latin typeface="Open Sans"/>
                <a:ea typeface="Open Sans"/>
                <a:cs typeface="Open Sans"/>
                <a:sym typeface="Open Sans"/>
              </a:rPr>
              <a:t>objetivo</a:t>
            </a:r>
            <a:r>
              <a:rPr lang="en-US" sz="1200" dirty="0">
                <a:latin typeface="Open Sans"/>
                <a:ea typeface="Open Sans"/>
                <a:cs typeface="Open Sans"/>
                <a:sym typeface="Open Sans"/>
              </a:rPr>
              <a:t> </a:t>
            </a:r>
            <a:r>
              <a:rPr lang="en-US" sz="1200" dirty="0" err="1">
                <a:latin typeface="Open Sans"/>
                <a:ea typeface="Open Sans"/>
                <a:cs typeface="Open Sans"/>
                <a:sym typeface="Open Sans"/>
              </a:rPr>
              <a:t>é</a:t>
            </a:r>
            <a:r>
              <a:rPr lang="en-US" sz="1200" dirty="0">
                <a:latin typeface="Open Sans"/>
                <a:ea typeface="Open Sans"/>
                <a:cs typeface="Open Sans"/>
                <a:sym typeface="Open Sans"/>
              </a:rPr>
              <a:t> </a:t>
            </a:r>
            <a:r>
              <a:rPr lang="en-US" sz="1200" dirty="0" err="1">
                <a:latin typeface="Open Sans"/>
                <a:ea typeface="Open Sans"/>
                <a:cs typeface="Open Sans"/>
                <a:sym typeface="Open Sans"/>
              </a:rPr>
              <a:t>simplesmente</a:t>
            </a:r>
            <a:r>
              <a:rPr lang="en-US" sz="1200" dirty="0">
                <a:latin typeface="Open Sans"/>
                <a:ea typeface="Open Sans"/>
                <a:cs typeface="Open Sans"/>
                <a:sym typeface="Open Sans"/>
              </a:rPr>
              <a:t> </a:t>
            </a:r>
            <a:r>
              <a:rPr lang="en-US" sz="1200" dirty="0" err="1">
                <a:latin typeface="Open Sans"/>
                <a:ea typeface="Open Sans"/>
                <a:cs typeface="Open Sans"/>
                <a:sym typeface="Open Sans"/>
              </a:rPr>
              <a:t>representar</a:t>
            </a:r>
            <a:r>
              <a:rPr lang="en-US" sz="1200" dirty="0">
                <a:latin typeface="Open Sans"/>
                <a:ea typeface="Open Sans"/>
                <a:cs typeface="Open Sans"/>
                <a:sym typeface="Open Sans"/>
              </a:rPr>
              <a:t> </a:t>
            </a:r>
            <a:r>
              <a:rPr lang="en-US" sz="1200" dirty="0" err="1">
                <a:latin typeface="Open Sans"/>
                <a:ea typeface="Open Sans"/>
                <a:cs typeface="Open Sans"/>
                <a:sym typeface="Open Sans"/>
              </a:rPr>
              <a:t>uma</a:t>
            </a:r>
            <a:r>
              <a:rPr lang="en-US" sz="1200" dirty="0">
                <a:latin typeface="Open Sans"/>
                <a:ea typeface="Open Sans"/>
                <a:cs typeface="Open Sans"/>
                <a:sym typeface="Open Sans"/>
              </a:rPr>
              <a:t> </a:t>
            </a:r>
            <a:r>
              <a:rPr lang="en-US" sz="1200" dirty="0" err="1">
                <a:latin typeface="Open Sans"/>
                <a:ea typeface="Open Sans"/>
                <a:cs typeface="Open Sans"/>
                <a:sym typeface="Open Sans"/>
              </a:rPr>
              <a:t>dieta</a:t>
            </a:r>
            <a:r>
              <a:rPr lang="en-US" sz="1200" dirty="0">
                <a:latin typeface="Open Sans"/>
                <a:ea typeface="Open Sans"/>
                <a:cs typeface="Open Sans"/>
                <a:sym typeface="Open Sans"/>
              </a:rPr>
              <a:t> com </a:t>
            </a:r>
            <a:r>
              <a:rPr lang="en-US" sz="1200" dirty="0" err="1">
                <a:latin typeface="Open Sans"/>
                <a:ea typeface="Open Sans"/>
                <a:cs typeface="Open Sans"/>
                <a:sym typeface="Open Sans"/>
              </a:rPr>
              <a:t>mais</a:t>
            </a:r>
            <a:r>
              <a:rPr lang="en-US" sz="1200" dirty="0">
                <a:latin typeface="Open Sans"/>
                <a:ea typeface="Open Sans"/>
                <a:cs typeface="Open Sans"/>
                <a:sym typeface="Open Sans"/>
              </a:rPr>
              <a:t> </a:t>
            </a:r>
            <a:r>
              <a:rPr lang="en-US" sz="1200" dirty="0" err="1">
                <a:latin typeface="Open Sans"/>
                <a:ea typeface="Open Sans"/>
                <a:cs typeface="Open Sans"/>
                <a:sym typeface="Open Sans"/>
              </a:rPr>
              <a:t>calorias</a:t>
            </a:r>
            <a:r>
              <a:rPr lang="en-US" sz="1200" dirty="0">
                <a:latin typeface="Open Sans"/>
                <a:ea typeface="Open Sans"/>
                <a:cs typeface="Open Sans"/>
                <a:sym typeface="Open Sans"/>
              </a:rPr>
              <a:t>, que </a:t>
            </a:r>
            <a:r>
              <a:rPr lang="en-US" sz="1200" dirty="0" err="1">
                <a:latin typeface="Open Sans"/>
                <a:ea typeface="Open Sans"/>
                <a:cs typeface="Open Sans"/>
                <a:sym typeface="Open Sans"/>
              </a:rPr>
              <a:t>é</a:t>
            </a:r>
            <a:r>
              <a:rPr lang="en-US" sz="1200" dirty="0">
                <a:latin typeface="Open Sans"/>
                <a:ea typeface="Open Sans"/>
                <a:cs typeface="Open Sans"/>
                <a:sym typeface="Open Sans"/>
              </a:rPr>
              <a:t> a </a:t>
            </a:r>
            <a:r>
              <a:rPr lang="en-US" sz="1200" dirty="0" err="1">
                <a:latin typeface="Open Sans"/>
                <a:ea typeface="Open Sans"/>
                <a:cs typeface="Open Sans"/>
                <a:sym typeface="Open Sans"/>
              </a:rPr>
              <a:t>provável</a:t>
            </a:r>
            <a:r>
              <a:rPr lang="en-US" sz="1200" dirty="0">
                <a:latin typeface="Open Sans"/>
                <a:ea typeface="Open Sans"/>
                <a:cs typeface="Open Sans"/>
                <a:sym typeface="Open Sans"/>
              </a:rPr>
              <a:t> </a:t>
            </a:r>
            <a:r>
              <a:rPr lang="en-US" sz="1200" dirty="0" err="1">
                <a:latin typeface="Open Sans"/>
                <a:ea typeface="Open Sans"/>
                <a:cs typeface="Open Sans"/>
                <a:sym typeface="Open Sans"/>
              </a:rPr>
              <a:t>progressão</a:t>
            </a:r>
            <a:r>
              <a:rPr lang="en-US" sz="1200" dirty="0">
                <a:latin typeface="Open Sans"/>
                <a:ea typeface="Open Sans"/>
                <a:cs typeface="Open Sans"/>
                <a:sym typeface="Open Sans"/>
              </a:rPr>
              <a:t> das </a:t>
            </a:r>
            <a:r>
              <a:rPr lang="en-US" sz="1200" dirty="0" err="1">
                <a:latin typeface="Open Sans"/>
                <a:ea typeface="Open Sans"/>
                <a:cs typeface="Open Sans"/>
                <a:sym typeface="Open Sans"/>
              </a:rPr>
              <a:t>composições</a:t>
            </a:r>
            <a:r>
              <a:rPr lang="en-US" sz="1200" dirty="0">
                <a:latin typeface="Open Sans"/>
                <a:ea typeface="Open Sans"/>
                <a:cs typeface="Open Sans"/>
                <a:sym typeface="Open Sans"/>
              </a:rPr>
              <a:t> de </a:t>
            </a:r>
            <a:r>
              <a:rPr lang="en-US" sz="1200" dirty="0" err="1">
                <a:latin typeface="Open Sans"/>
                <a:ea typeface="Open Sans"/>
                <a:cs typeface="Open Sans"/>
                <a:sym typeface="Open Sans"/>
              </a:rPr>
              <a:t>dieta</a:t>
            </a:r>
            <a:r>
              <a:rPr lang="en-US" sz="1200" dirty="0">
                <a:latin typeface="Open Sans"/>
                <a:ea typeface="Open Sans"/>
                <a:cs typeface="Open Sans"/>
                <a:sym typeface="Open Sans"/>
              </a:rPr>
              <a:t> </a:t>
            </a:r>
            <a:r>
              <a:rPr lang="en-US" sz="1200" dirty="0" err="1">
                <a:latin typeface="Open Sans"/>
                <a:ea typeface="Open Sans"/>
                <a:cs typeface="Open Sans"/>
                <a:sym typeface="Open Sans"/>
              </a:rPr>
              <a:t>na</a:t>
            </a:r>
            <a:r>
              <a:rPr lang="en-US" sz="1200" dirty="0">
                <a:latin typeface="Open Sans"/>
                <a:ea typeface="Open Sans"/>
                <a:cs typeface="Open Sans"/>
                <a:sym typeface="Open Sans"/>
              </a:rPr>
              <a:t> </a:t>
            </a:r>
            <a:r>
              <a:rPr lang="en-US" sz="1200" dirty="0" err="1">
                <a:latin typeface="Open Sans"/>
                <a:ea typeface="Open Sans"/>
                <a:cs typeface="Open Sans"/>
                <a:sym typeface="Open Sans"/>
              </a:rPr>
              <a:t>Etiópia</a:t>
            </a:r>
            <a:r>
              <a:rPr lang="en-US" sz="1200" dirty="0">
                <a:latin typeface="Open Sans"/>
                <a:ea typeface="Open Sans"/>
                <a:cs typeface="Open Sans"/>
                <a:sym typeface="Open Sans"/>
              </a:rPr>
              <a:t> com base </a:t>
            </a:r>
            <a:r>
              <a:rPr lang="en-US" sz="1200" dirty="0" err="1">
                <a:latin typeface="Open Sans"/>
                <a:ea typeface="Open Sans"/>
                <a:cs typeface="Open Sans"/>
                <a:sym typeface="Open Sans"/>
              </a:rPr>
              <a:t>nas</a:t>
            </a:r>
            <a:r>
              <a:rPr lang="en-US" sz="1200" dirty="0">
                <a:latin typeface="Open Sans"/>
                <a:ea typeface="Open Sans"/>
                <a:cs typeface="Open Sans"/>
                <a:sym typeface="Open Sans"/>
              </a:rPr>
              <a:t> </a:t>
            </a:r>
            <a:r>
              <a:rPr lang="en-US" sz="1200" dirty="0" err="1">
                <a:latin typeface="Open Sans"/>
                <a:ea typeface="Open Sans"/>
                <a:cs typeface="Open Sans"/>
                <a:sym typeface="Open Sans"/>
              </a:rPr>
              <a:t>tendências</a:t>
            </a:r>
            <a:r>
              <a:rPr lang="en-US" sz="1200" dirty="0">
                <a:latin typeface="Open Sans"/>
                <a:ea typeface="Open Sans"/>
                <a:cs typeface="Open Sans"/>
                <a:sym typeface="Open Sans"/>
              </a:rPr>
              <a:t> </a:t>
            </a:r>
            <a:r>
              <a:rPr lang="en-US" sz="1200" dirty="0" err="1">
                <a:latin typeface="Open Sans"/>
                <a:ea typeface="Open Sans"/>
                <a:cs typeface="Open Sans"/>
                <a:sym typeface="Open Sans"/>
              </a:rPr>
              <a:t>atuais</a:t>
            </a:r>
            <a:r>
              <a:rPr lang="en-US" sz="1200" dirty="0">
                <a:latin typeface="Open Sans"/>
                <a:ea typeface="Open Sans"/>
                <a:cs typeface="Open Sans"/>
                <a:sym typeface="Open Sans"/>
              </a:rPr>
              <a:t>. O </a:t>
            </a:r>
            <a:r>
              <a:rPr lang="en-US" sz="1200" dirty="0" err="1">
                <a:latin typeface="Open Sans"/>
                <a:ea typeface="Open Sans"/>
                <a:cs typeface="Open Sans"/>
                <a:sym typeface="Open Sans"/>
              </a:rPr>
              <a:t>impacto</a:t>
            </a:r>
            <a:r>
              <a:rPr lang="en-US" sz="1200" dirty="0">
                <a:latin typeface="Open Sans"/>
                <a:ea typeface="Open Sans"/>
                <a:cs typeface="Open Sans"/>
                <a:sym typeface="Open Sans"/>
              </a:rPr>
              <a:t> de </a:t>
            </a:r>
            <a:r>
              <a:rPr lang="en-US" sz="1200" dirty="0" err="1">
                <a:latin typeface="Open Sans"/>
                <a:ea typeface="Open Sans"/>
                <a:cs typeface="Open Sans"/>
                <a:sym typeface="Open Sans"/>
              </a:rPr>
              <a:t>outras</a:t>
            </a:r>
            <a:r>
              <a:rPr lang="en-US" sz="1200" dirty="0">
                <a:latin typeface="Open Sans"/>
                <a:ea typeface="Open Sans"/>
                <a:cs typeface="Open Sans"/>
                <a:sym typeface="Open Sans"/>
              </a:rPr>
              <a:t> </a:t>
            </a:r>
            <a:r>
              <a:rPr lang="en-US" sz="1200" dirty="0" err="1">
                <a:latin typeface="Open Sans"/>
                <a:ea typeface="Open Sans"/>
                <a:cs typeface="Open Sans"/>
                <a:sym typeface="Open Sans"/>
              </a:rPr>
              <a:t>dietas</a:t>
            </a:r>
            <a:r>
              <a:rPr lang="en-US" sz="1200" dirty="0">
                <a:latin typeface="Open Sans"/>
                <a:ea typeface="Open Sans"/>
                <a:cs typeface="Open Sans"/>
                <a:sym typeface="Open Sans"/>
              </a:rPr>
              <a:t> </a:t>
            </a:r>
            <a:r>
              <a:rPr lang="en-US" sz="1200" dirty="0" err="1">
                <a:latin typeface="Open Sans"/>
                <a:ea typeface="Open Sans"/>
                <a:cs typeface="Open Sans"/>
                <a:sym typeface="Open Sans"/>
              </a:rPr>
              <a:t>também</a:t>
            </a:r>
            <a:r>
              <a:rPr lang="en-US" sz="1200" dirty="0">
                <a:latin typeface="Open Sans"/>
                <a:ea typeface="Open Sans"/>
                <a:cs typeface="Open Sans"/>
                <a:sym typeface="Open Sans"/>
              </a:rPr>
              <a:t> </a:t>
            </a:r>
            <a:r>
              <a:rPr lang="en-US" sz="1200" dirty="0" err="1">
                <a:latin typeface="Open Sans"/>
                <a:ea typeface="Open Sans"/>
                <a:cs typeface="Open Sans"/>
                <a:sym typeface="Open Sans"/>
              </a:rPr>
              <a:t>pode</a:t>
            </a:r>
            <a:r>
              <a:rPr lang="en-US" sz="1200" dirty="0">
                <a:latin typeface="Open Sans"/>
                <a:ea typeface="Open Sans"/>
                <a:cs typeface="Open Sans"/>
                <a:sym typeface="Open Sans"/>
              </a:rPr>
              <a:t> ser </a:t>
            </a:r>
            <a:r>
              <a:rPr lang="en-US" sz="1200" dirty="0" err="1">
                <a:latin typeface="Open Sans"/>
                <a:ea typeface="Open Sans"/>
                <a:cs typeface="Open Sans"/>
                <a:sym typeface="Open Sans"/>
              </a:rPr>
              <a:t>considerado</a:t>
            </a:r>
            <a:r>
              <a:rPr lang="en-US" sz="1200" dirty="0">
                <a:latin typeface="Open Sans"/>
                <a:ea typeface="Open Sans"/>
                <a:cs typeface="Open Sans"/>
                <a:sym typeface="Open Sans"/>
              </a:rPr>
              <a:t> </a:t>
            </a:r>
            <a:r>
              <a:rPr lang="en-US" sz="1200" dirty="0" err="1">
                <a:latin typeface="Open Sans"/>
                <a:ea typeface="Open Sans"/>
                <a:cs typeface="Open Sans"/>
                <a:sym typeface="Open Sans"/>
              </a:rPr>
              <a:t>dentro</a:t>
            </a:r>
            <a:r>
              <a:rPr lang="en-US" sz="1200" dirty="0">
                <a:latin typeface="Open Sans"/>
                <a:ea typeface="Open Sans"/>
                <a:cs typeface="Open Sans"/>
                <a:sym typeface="Open Sans"/>
              </a:rPr>
              <a:t> da </a:t>
            </a:r>
            <a:r>
              <a:rPr lang="en-US" sz="1200" dirty="0" err="1">
                <a:latin typeface="Open Sans"/>
                <a:ea typeface="Open Sans"/>
                <a:cs typeface="Open Sans"/>
                <a:sym typeface="Open Sans"/>
              </a:rPr>
              <a:t>estrutura</a:t>
            </a:r>
            <a:r>
              <a:rPr lang="en-US" sz="1200" dirty="0">
                <a:latin typeface="Open Sans"/>
                <a:ea typeface="Open Sans"/>
                <a:cs typeface="Open Sans"/>
                <a:sym typeface="Open Sans"/>
              </a:rPr>
              <a:t> de </a:t>
            </a:r>
            <a:r>
              <a:rPr lang="en-US" sz="1200" dirty="0" err="1">
                <a:latin typeface="Open Sans"/>
                <a:ea typeface="Open Sans"/>
                <a:cs typeface="Open Sans"/>
                <a:sym typeface="Open Sans"/>
              </a:rPr>
              <a:t>modelagem</a:t>
            </a:r>
            <a:r>
              <a:rPr lang="en-US" sz="1200" dirty="0">
                <a:latin typeface="Open Sans"/>
                <a:ea typeface="Open Sans"/>
                <a:cs typeface="Open Sans"/>
                <a:sym typeface="Open Sans"/>
              </a:rPr>
              <a:t> </a:t>
            </a:r>
            <a:r>
              <a:rPr lang="en-US" sz="1200" dirty="0" err="1">
                <a:latin typeface="Open Sans"/>
                <a:ea typeface="Open Sans"/>
                <a:cs typeface="Open Sans"/>
                <a:sym typeface="Open Sans"/>
              </a:rPr>
              <a:t>existente</a:t>
            </a:r>
            <a:r>
              <a:rPr lang="en-US" sz="1200" dirty="0">
                <a:latin typeface="Open Sans"/>
                <a:ea typeface="Open Sans"/>
                <a:cs typeface="Open Sans"/>
                <a:sym typeface="Open Sans"/>
              </a:rPr>
              <a:t>.</a:t>
            </a:r>
            <a:endParaRPr dirty="0"/>
          </a:p>
          <a:p>
            <a:pPr marL="0" lvl="0" indent="0" algn="l" rtl="0">
              <a:spcBef>
                <a:spcPts val="0"/>
              </a:spcBef>
              <a:spcAft>
                <a:spcPts val="0"/>
              </a:spcAft>
              <a:buNone/>
            </a:pPr>
            <a:endParaRPr dirty="0"/>
          </a:p>
        </p:txBody>
      </p:sp>
      <p:sp>
        <p:nvSpPr>
          <p:cNvPr id="368" name="Google Shape;3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 modelo CLEWs-Ethiopia foi usado para chegar aos sistemas ideais de "menor custo" para cada um dos cenários considerados. Os resultados mostrados aqui comparam os três cenários de dieta em termos de suas implicações no uso de recursos (energia, terra e água), bem como nas emissões. Em termos de uso de recursos, o cenário de metas atuais resulta no nível mais alto dos três cenários de consumo de energia, terra e água. Ele é seguido pelo cenário "Dieta melhorada", sendo que o cenário "Cesta fixa de alimentos" apresenta o menor uso de recursos. No entanto, em termos de emissões de gases de efeito estufa (ou GEE), o cenário "Dieta aprimorada" representa o nível mais alto, seguido pelos cenários "Metas atuais" e "Cesta fixa de alimentos". Isso se deve ao aumento das emissões do setor pecuário resultante da maior necessidade de produtos de origem animal no cenário "Dieta melhorada". O uso de energia é predominantemente representado pelo consumo de diesel e o uso de água pelo consumo do setor de irrigação.</a:t>
            </a:r>
            <a:endParaRPr/>
          </a:p>
        </p:txBody>
      </p:sp>
      <p:sp>
        <p:nvSpPr>
          <p:cNvPr id="382" name="Google Shape;3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 modelo CLEWs-Ethiopia otimiza os sistemas integrados de energia, uso da terra e água, sujeitos a recursos e outras restrições, a fim de obter uma configuração de "menor custo". Como parte disso, o modelo seleciona caminhos que levam ao aumento da produtividade de todas as culturas, conforme mostrado na figura à esquerda. </a:t>
            </a:r>
            <a:endParaRPr/>
          </a:p>
          <a:p>
            <a:pPr marL="0" lvl="0" indent="0" algn="l" rtl="0">
              <a:spcBef>
                <a:spcPts val="0"/>
              </a:spcBef>
              <a:spcAft>
                <a:spcPts val="0"/>
              </a:spcAft>
              <a:buNone/>
            </a:pPr>
            <a:endParaRPr/>
          </a:p>
          <a:p>
            <a:pPr marL="0" lvl="0" indent="0" algn="l" rtl="0">
              <a:spcBef>
                <a:spcPts val="0"/>
              </a:spcBef>
              <a:spcAft>
                <a:spcPts val="0"/>
              </a:spcAft>
              <a:buNone/>
            </a:pPr>
            <a:r>
              <a:rPr lang="en-US"/>
              <a:t>Entretanto, a extensão desses aumentos varia de acordo com a cultura e o cenário, como mostra a figura à direita. Ela destaca a diferença nos caminhos de modernização agrícola escolhidos pelo modelo para cada cenário. Por exemplo, os aumentos de produtividade das culturas de cevada e café são mais baixos no cenário "Baseline" e mais altos no cenário "Improved diet". Entretanto, para várias outras culturas, como sementes oleaginosas e trigo, eles são mais altos no cenário "Linha de base". Em geral, as culturas apresentam aumentos entre 20% e 100% em toda a gama de culturas consideradas.</a:t>
            </a:r>
            <a:endParaRPr/>
          </a:p>
          <a:p>
            <a:pPr marL="0" lvl="0" indent="0" algn="l" rtl="0">
              <a:spcBef>
                <a:spcPts val="0"/>
              </a:spcBef>
              <a:spcAft>
                <a:spcPts val="0"/>
              </a:spcAft>
              <a:buNone/>
            </a:pPr>
            <a:endParaRPr/>
          </a:p>
          <a:p>
            <a:pPr marL="0" lvl="0" indent="0" algn="l" rtl="0">
              <a:spcBef>
                <a:spcPts val="0"/>
              </a:spcBef>
              <a:spcAft>
                <a:spcPts val="0"/>
              </a:spcAft>
              <a:buNone/>
            </a:pPr>
            <a:r>
              <a:rPr lang="en-US"/>
              <a:t>Esse resultado destaca a necessidade de considerar cada cultura individualmente ao desenvolver políticas para modernizar a agricultura.   </a:t>
            </a:r>
            <a:endParaRPr/>
          </a:p>
        </p:txBody>
      </p:sp>
      <p:sp>
        <p:nvSpPr>
          <p:cNvPr id="402" name="Google Shape;4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Os resultados da modelagem do cenário "Modernização da agricultura" fornecem três percepções principais. </a:t>
            </a:r>
            <a:endParaRPr/>
          </a:p>
          <a:p>
            <a:pPr marL="0" lvl="0" indent="0" algn="l" rtl="0">
              <a:spcBef>
                <a:spcPts val="0"/>
              </a:spcBef>
              <a:spcAft>
                <a:spcPts val="0"/>
              </a:spcAft>
              <a:buNone/>
            </a:pPr>
            <a:r>
              <a:rPr lang="en-US" b="0"/>
              <a:t>Primeiro, há um potencial substancial para a modernização da agricultura na Etiópia (entre 50 e 110%), que pode ser alcançado por meio de maior mecanização, uso de sementes melhoradas e fertilizantes. Isso se baseia em uma mudança da agricultura de "baixo insumo" para "insumo intermediário" e "alto insumo". </a:t>
            </a:r>
            <a:endParaRPr b="0"/>
          </a:p>
          <a:p>
            <a:pPr marL="0" lvl="0" indent="0" algn="l" rtl="0">
              <a:spcBef>
                <a:spcPts val="0"/>
              </a:spcBef>
              <a:spcAft>
                <a:spcPts val="0"/>
              </a:spcAft>
              <a:buNone/>
            </a:pPr>
            <a:r>
              <a:rPr lang="en-US" b="0"/>
              <a:t>Em segundo lugar, o aumento da produtividade das culturas limitará a necessidade de mais terras cultiváveis. Como as safras produzidas por unidade de terra aumentam entre 20% e 100% nas diversas culturas consideradas, as demandas crescentes de alimentos nos três cenários podem ser atendidas com menos terra por meio da modernização da agricultura. No entanto, haverá implicações para o aumento de insumos em termos de energia, água, pesticidas e uso de fertilizantes.</a:t>
            </a:r>
            <a:endParaRPr b="0"/>
          </a:p>
          <a:p>
            <a:pPr marL="0" lvl="0" indent="0" algn="l" rtl="0">
              <a:spcBef>
                <a:spcPts val="0"/>
              </a:spcBef>
              <a:spcAft>
                <a:spcPts val="0"/>
              </a:spcAft>
              <a:buNone/>
            </a:pPr>
            <a:r>
              <a:rPr lang="en-US" b="0"/>
              <a:t>Por fim, a modernização do setor agrícola exigiria investimentos duas a três vezes maiores do que o nível atual. Esses investimentos precisarão ser estrategicamente direcionados por cultura e região. A importância disso é ainda maior considerando a heterogeneidade dos impactos climáticos por cultura e região, conforme destacado na área temática anterior "Economia Verde Resiliente ao Clima".</a:t>
            </a:r>
            <a:endParaRPr b="0"/>
          </a:p>
        </p:txBody>
      </p:sp>
      <p:sp>
        <p:nvSpPr>
          <p:cNvPr id="414" name="Google Shape;4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a:t>
            </a:r>
            <a:r>
              <a:rPr lang="en-US" dirty="0" err="1"/>
              <a:t>seção</a:t>
            </a:r>
            <a:r>
              <a:rPr lang="en-US" dirty="0"/>
              <a:t> anterior </a:t>
            </a:r>
            <a:r>
              <a:rPr lang="en-US" dirty="0" err="1"/>
              <a:t>apresentou</a:t>
            </a:r>
            <a:r>
              <a:rPr lang="en-US" dirty="0"/>
              <a:t> um </a:t>
            </a:r>
            <a:r>
              <a:rPr lang="en-US" dirty="0" err="1"/>
              <a:t>exemplo</a:t>
            </a:r>
            <a:r>
              <a:rPr lang="en-US" dirty="0"/>
              <a:t> de um </a:t>
            </a:r>
            <a:r>
              <a:rPr lang="en-US" dirty="0" err="1"/>
              <a:t>modelo</a:t>
            </a:r>
            <a:r>
              <a:rPr lang="en-US" dirty="0"/>
              <a:t> CLEWs que </a:t>
            </a:r>
            <a:r>
              <a:rPr lang="en-US" dirty="0" err="1"/>
              <a:t>inclui</a:t>
            </a:r>
            <a:r>
              <a:rPr lang="en-US" dirty="0"/>
              <a:t> </a:t>
            </a:r>
            <a:r>
              <a:rPr lang="en-US" dirty="0" err="1"/>
              <a:t>uma</a:t>
            </a:r>
            <a:r>
              <a:rPr lang="en-US" dirty="0"/>
              <a:t> </a:t>
            </a:r>
            <a:r>
              <a:rPr lang="en-US" dirty="0" err="1"/>
              <a:t>representação</a:t>
            </a:r>
            <a:r>
              <a:rPr lang="en-US" dirty="0"/>
              <a:t> do </a:t>
            </a:r>
            <a:r>
              <a:rPr lang="en-US" dirty="0" err="1"/>
              <a:t>uso</a:t>
            </a:r>
            <a:r>
              <a:rPr lang="en-US" dirty="0"/>
              <a:t> da terra. Esta </a:t>
            </a:r>
            <a:r>
              <a:rPr lang="en-US" dirty="0" err="1"/>
              <a:t>seção</a:t>
            </a:r>
            <a:r>
              <a:rPr lang="en-US" dirty="0"/>
              <a:t> </a:t>
            </a:r>
            <a:r>
              <a:rPr lang="en-US" dirty="0" err="1"/>
              <a:t>abordará</a:t>
            </a:r>
            <a:r>
              <a:rPr lang="en-US" dirty="0"/>
              <a:t> as </a:t>
            </a:r>
            <a:r>
              <a:rPr lang="en-US" dirty="0" err="1"/>
              <a:t>etapas</a:t>
            </a:r>
            <a:r>
              <a:rPr lang="en-US" dirty="0"/>
              <a:t> </a:t>
            </a:r>
            <a:r>
              <a:rPr lang="en-US" dirty="0" err="1"/>
              <a:t>básicas</a:t>
            </a:r>
            <a:r>
              <a:rPr lang="en-US" dirty="0"/>
              <a:t> para </a:t>
            </a:r>
            <a:r>
              <a:rPr lang="en-US" dirty="0" err="1"/>
              <a:t>criar</a:t>
            </a:r>
            <a:r>
              <a:rPr lang="en-US" dirty="0"/>
              <a:t> </a:t>
            </a:r>
            <a:r>
              <a:rPr lang="en-US" dirty="0" err="1"/>
              <a:t>uma</a:t>
            </a:r>
            <a:r>
              <a:rPr lang="en-US" dirty="0"/>
              <a:t> </a:t>
            </a:r>
            <a:r>
              <a:rPr lang="en-US" dirty="0" err="1"/>
              <a:t>representação</a:t>
            </a:r>
            <a:r>
              <a:rPr lang="en-US" dirty="0"/>
              <a:t> </a:t>
            </a:r>
            <a:r>
              <a:rPr lang="en-US" dirty="0" err="1"/>
              <a:t>semelhante</a:t>
            </a:r>
            <a:r>
              <a:rPr lang="en-US" dirty="0"/>
              <a:t> do </a:t>
            </a:r>
            <a:r>
              <a:rPr lang="en-US" dirty="0" err="1"/>
              <a:t>uso</a:t>
            </a:r>
            <a:r>
              <a:rPr lang="en-US" dirty="0"/>
              <a:t> da terra no </a:t>
            </a:r>
            <a:r>
              <a:rPr lang="en-US" dirty="0" err="1"/>
              <a:t>OSeMOSYS</a:t>
            </a:r>
            <a:r>
              <a:rPr lang="en-US" dirty="0"/>
              <a:t>. A </a:t>
            </a:r>
            <a:r>
              <a:rPr lang="en-US" dirty="0" err="1"/>
              <a:t>primeira</a:t>
            </a:r>
            <a:r>
              <a:rPr lang="en-US" dirty="0"/>
              <a:t> </a:t>
            </a:r>
            <a:r>
              <a:rPr lang="en-US" dirty="0" err="1"/>
              <a:t>etapa</a:t>
            </a:r>
            <a:r>
              <a:rPr lang="en-US" dirty="0"/>
              <a:t> </a:t>
            </a:r>
            <a:r>
              <a:rPr lang="en-US" dirty="0" err="1"/>
              <a:t>desse</a:t>
            </a:r>
            <a:r>
              <a:rPr lang="en-US" dirty="0"/>
              <a:t> </a:t>
            </a:r>
            <a:r>
              <a:rPr lang="en-US" dirty="0" err="1"/>
              <a:t>processo</a:t>
            </a:r>
            <a:r>
              <a:rPr lang="en-US" dirty="0"/>
              <a:t> </a:t>
            </a:r>
            <a:r>
              <a:rPr lang="en-US" dirty="0" err="1"/>
              <a:t>é</a:t>
            </a:r>
            <a:r>
              <a:rPr lang="en-US" dirty="0"/>
              <a:t> </a:t>
            </a:r>
            <a:r>
              <a:rPr lang="en-US" dirty="0" err="1"/>
              <a:t>identificar</a:t>
            </a:r>
            <a:r>
              <a:rPr lang="en-US" dirty="0"/>
              <a:t> </a:t>
            </a:r>
            <a:r>
              <a:rPr lang="en-US" dirty="0" err="1"/>
              <a:t>os</a:t>
            </a:r>
            <a:r>
              <a:rPr lang="en-US" dirty="0"/>
              <a:t> </a:t>
            </a:r>
            <a:r>
              <a:rPr lang="en-US" dirty="0" err="1"/>
              <a:t>usos</a:t>
            </a:r>
            <a:r>
              <a:rPr lang="en-US" dirty="0"/>
              <a:t> </a:t>
            </a:r>
            <a:r>
              <a:rPr lang="en-US" dirty="0" err="1"/>
              <a:t>múltiplos</a:t>
            </a:r>
            <a:r>
              <a:rPr lang="en-US" dirty="0"/>
              <a:t> e </a:t>
            </a:r>
            <a:r>
              <a:rPr lang="en-US" dirty="0" err="1"/>
              <a:t>concorrentes</a:t>
            </a:r>
            <a:r>
              <a:rPr lang="en-US" dirty="0"/>
              <a:t> da terra. Aqui, </a:t>
            </a:r>
            <a:r>
              <a:rPr lang="en-US" dirty="0" err="1"/>
              <a:t>são</a:t>
            </a:r>
            <a:r>
              <a:rPr lang="en-US" dirty="0"/>
              <a:t> </a:t>
            </a:r>
            <a:r>
              <a:rPr lang="en-US" dirty="0" err="1"/>
              <a:t>mostradas</a:t>
            </a:r>
            <a:r>
              <a:rPr lang="en-US" dirty="0"/>
              <a:t> seis </a:t>
            </a:r>
            <a:r>
              <a:rPr lang="en-US" dirty="0" err="1"/>
              <a:t>categorias</a:t>
            </a:r>
            <a:r>
              <a:rPr lang="en-US" dirty="0"/>
              <a:t> de </a:t>
            </a:r>
            <a:r>
              <a:rPr lang="en-US" dirty="0" err="1"/>
              <a:t>uso</a:t>
            </a:r>
            <a:r>
              <a:rPr lang="en-US" dirty="0"/>
              <a:t> da terra. </a:t>
            </a:r>
            <a:r>
              <a:rPr lang="en-US" dirty="0" err="1"/>
              <a:t>Elas</a:t>
            </a:r>
            <a:r>
              <a:rPr lang="en-US" dirty="0"/>
              <a:t> </a:t>
            </a:r>
            <a:r>
              <a:rPr lang="en-US" dirty="0" err="1"/>
              <a:t>consistem</a:t>
            </a:r>
            <a:r>
              <a:rPr lang="en-US" dirty="0"/>
              <a:t> </a:t>
            </a:r>
            <a:r>
              <a:rPr lang="en-US" dirty="0" err="1"/>
              <a:t>em</a:t>
            </a:r>
            <a:r>
              <a:rPr lang="en-US" dirty="0"/>
              <a:t> </a:t>
            </a:r>
            <a:r>
              <a:rPr lang="en-US" dirty="0" err="1"/>
              <a:t>terras</a:t>
            </a:r>
            <a:r>
              <a:rPr lang="en-US" dirty="0"/>
              <a:t> </a:t>
            </a:r>
            <a:r>
              <a:rPr lang="en-US" dirty="0" err="1"/>
              <a:t>cultiváveis</a:t>
            </a:r>
            <a:r>
              <a:rPr lang="en-US" dirty="0"/>
              <a:t> (para </a:t>
            </a:r>
            <a:r>
              <a:rPr lang="en-US" dirty="0" err="1"/>
              <a:t>produzir</a:t>
            </a:r>
            <a:r>
              <a:rPr lang="en-US" dirty="0"/>
              <a:t> </a:t>
            </a:r>
            <a:r>
              <a:rPr lang="en-US" dirty="0" err="1"/>
              <a:t>colheitas</a:t>
            </a:r>
            <a:r>
              <a:rPr lang="en-US" dirty="0"/>
              <a:t>), </a:t>
            </a:r>
            <a:r>
              <a:rPr lang="en-US" b="1" dirty="0" err="1"/>
              <a:t>terras</a:t>
            </a:r>
            <a:r>
              <a:rPr lang="en-US" b="1" dirty="0"/>
              <a:t> </a:t>
            </a:r>
            <a:r>
              <a:rPr lang="en-US" b="1" dirty="0" err="1"/>
              <a:t>estéreis</a:t>
            </a:r>
            <a:r>
              <a:rPr lang="en-US" b="1" dirty="0"/>
              <a:t> (</a:t>
            </a:r>
            <a:r>
              <a:rPr lang="en-US" b="1" dirty="0" err="1"/>
              <a:t>terras</a:t>
            </a:r>
            <a:r>
              <a:rPr lang="en-US" b="1" dirty="0"/>
              <a:t> </a:t>
            </a:r>
            <a:r>
              <a:rPr lang="en-US" b="1" dirty="0" err="1"/>
              <a:t>improdutivas</a:t>
            </a:r>
            <a:r>
              <a:rPr lang="en-US" b="1" dirty="0"/>
              <a:t> e </a:t>
            </a:r>
            <a:r>
              <a:rPr lang="en-US" b="1" dirty="0" err="1"/>
              <a:t>geralmente</a:t>
            </a:r>
            <a:r>
              <a:rPr lang="en-US" b="1" dirty="0"/>
              <a:t> </a:t>
            </a:r>
            <a:r>
              <a:rPr lang="en-US" b="1" dirty="0" err="1"/>
              <a:t>utilizáveis</a:t>
            </a:r>
            <a:r>
              <a:rPr lang="en-US" b="1" dirty="0"/>
              <a:t>), </a:t>
            </a:r>
            <a:r>
              <a:rPr lang="en-US" dirty="0" err="1"/>
              <a:t>florestas</a:t>
            </a:r>
            <a:r>
              <a:rPr lang="en-US" dirty="0"/>
              <a:t>, </a:t>
            </a:r>
            <a:r>
              <a:rPr lang="en-US" dirty="0" err="1"/>
              <a:t>pastos</a:t>
            </a:r>
            <a:r>
              <a:rPr lang="en-US" dirty="0"/>
              <a:t> </a:t>
            </a:r>
            <a:r>
              <a:rPr lang="en-US" dirty="0" err="1"/>
              <a:t>ou</a:t>
            </a:r>
            <a:r>
              <a:rPr lang="en-US" dirty="0"/>
              <a:t> </a:t>
            </a:r>
            <a:r>
              <a:rPr lang="en-US" dirty="0" err="1"/>
              <a:t>pradarias</a:t>
            </a:r>
            <a:r>
              <a:rPr lang="en-US" dirty="0"/>
              <a:t> (para </a:t>
            </a:r>
            <a:r>
              <a:rPr lang="en-US" dirty="0" err="1"/>
              <a:t>sustentar</a:t>
            </a:r>
            <a:r>
              <a:rPr lang="en-US" dirty="0"/>
              <a:t> o </a:t>
            </a:r>
            <a:r>
              <a:rPr lang="en-US" dirty="0" err="1"/>
              <a:t>gado</a:t>
            </a:r>
            <a:r>
              <a:rPr lang="en-US" dirty="0"/>
              <a:t>), </a:t>
            </a:r>
            <a:r>
              <a:rPr lang="en-US" dirty="0" err="1"/>
              <a:t>terras</a:t>
            </a:r>
            <a:r>
              <a:rPr lang="en-US" dirty="0"/>
              <a:t> </a:t>
            </a:r>
            <a:r>
              <a:rPr lang="en-US" dirty="0" err="1"/>
              <a:t>construídas</a:t>
            </a:r>
            <a:r>
              <a:rPr lang="en-US" dirty="0"/>
              <a:t> (</a:t>
            </a:r>
            <a:r>
              <a:rPr lang="en-US" dirty="0" err="1"/>
              <a:t>vilas</a:t>
            </a:r>
            <a:r>
              <a:rPr lang="en-US" dirty="0"/>
              <a:t>, </a:t>
            </a:r>
            <a:r>
              <a:rPr lang="en-US" dirty="0" err="1"/>
              <a:t>cidades</a:t>
            </a:r>
            <a:r>
              <a:rPr lang="en-US" dirty="0"/>
              <a:t>, </a:t>
            </a:r>
            <a:r>
              <a:rPr lang="en-US" dirty="0" err="1"/>
              <a:t>usinas</a:t>
            </a:r>
            <a:r>
              <a:rPr lang="en-US" dirty="0"/>
              <a:t> de </a:t>
            </a:r>
            <a:r>
              <a:rPr lang="en-US" dirty="0" err="1"/>
              <a:t>energia</a:t>
            </a:r>
            <a:r>
              <a:rPr lang="en-US" dirty="0"/>
              <a:t> etc.) e </a:t>
            </a:r>
            <a:r>
              <a:rPr lang="en-US" dirty="0" err="1"/>
              <a:t>corpos</a:t>
            </a:r>
            <a:r>
              <a:rPr lang="en-US" dirty="0"/>
              <a:t> </a:t>
            </a:r>
            <a:r>
              <a:rPr lang="en-US" dirty="0" err="1"/>
              <a:t>d'água</a:t>
            </a:r>
            <a:r>
              <a:rPr lang="en-US" dirty="0"/>
              <a:t> (</a:t>
            </a:r>
            <a:r>
              <a:rPr lang="en-US" dirty="0" err="1"/>
              <a:t>lagos</a:t>
            </a:r>
            <a:r>
              <a:rPr lang="en-US" dirty="0"/>
              <a:t>, </a:t>
            </a:r>
            <a:r>
              <a:rPr lang="en-US" dirty="0" err="1"/>
              <a:t>rios</a:t>
            </a:r>
            <a:r>
              <a:rPr lang="en-US" dirty="0"/>
              <a:t> etc.). A </a:t>
            </a:r>
            <a:r>
              <a:rPr lang="en-US" dirty="0" err="1"/>
              <a:t>quantidade</a:t>
            </a:r>
            <a:r>
              <a:rPr lang="en-US" dirty="0"/>
              <a:t> total de terra </a:t>
            </a:r>
            <a:r>
              <a:rPr lang="en-US" dirty="0" err="1"/>
              <a:t>disponível</a:t>
            </a:r>
            <a:r>
              <a:rPr lang="en-US" dirty="0"/>
              <a:t> </a:t>
            </a:r>
            <a:r>
              <a:rPr lang="en-US" dirty="0" err="1"/>
              <a:t>em</a:t>
            </a:r>
            <a:r>
              <a:rPr lang="en-US" dirty="0"/>
              <a:t> </a:t>
            </a:r>
            <a:r>
              <a:rPr lang="en-US" dirty="0" err="1"/>
              <a:t>qualquer</a:t>
            </a:r>
            <a:r>
              <a:rPr lang="en-US" dirty="0"/>
              <a:t> </a:t>
            </a:r>
            <a:r>
              <a:rPr lang="en-US" dirty="0" err="1"/>
              <a:t>área</a:t>
            </a:r>
            <a:r>
              <a:rPr lang="en-US" dirty="0"/>
              <a:t> </a:t>
            </a:r>
            <a:r>
              <a:rPr lang="en-US" dirty="0" err="1"/>
              <a:t>modelada</a:t>
            </a:r>
            <a:r>
              <a:rPr lang="en-US" dirty="0"/>
              <a:t> </a:t>
            </a:r>
            <a:r>
              <a:rPr lang="en-US" dirty="0" err="1"/>
              <a:t>é</a:t>
            </a:r>
            <a:r>
              <a:rPr lang="en-US" dirty="0"/>
              <a:t> </a:t>
            </a:r>
            <a:r>
              <a:rPr lang="en-US" dirty="0" err="1"/>
              <a:t>finita</a:t>
            </a:r>
            <a:r>
              <a:rPr lang="en-US" dirty="0"/>
              <a:t> e </a:t>
            </a:r>
            <a:r>
              <a:rPr lang="en-US" dirty="0" err="1"/>
              <a:t>precisa</a:t>
            </a:r>
            <a:r>
              <a:rPr lang="en-US" dirty="0"/>
              <a:t> ser </a:t>
            </a:r>
            <a:r>
              <a:rPr lang="en-US" dirty="0" err="1"/>
              <a:t>dividida</a:t>
            </a:r>
            <a:r>
              <a:rPr lang="en-US" dirty="0"/>
              <a:t> entre </a:t>
            </a:r>
            <a:r>
              <a:rPr lang="en-US" dirty="0" err="1"/>
              <a:t>os</a:t>
            </a:r>
            <a:r>
              <a:rPr lang="en-US" dirty="0"/>
              <a:t> </a:t>
            </a:r>
            <a:r>
              <a:rPr lang="en-US" dirty="0" err="1"/>
              <a:t>usos</a:t>
            </a:r>
            <a:r>
              <a:rPr lang="en-US" dirty="0"/>
              <a:t> </a:t>
            </a:r>
            <a:r>
              <a:rPr lang="en-US" dirty="0" err="1"/>
              <a:t>mencionados</a:t>
            </a:r>
            <a:r>
              <a:rPr lang="en-US" dirty="0"/>
              <a:t> </a:t>
            </a:r>
            <a:r>
              <a:rPr lang="en-US" dirty="0" err="1"/>
              <a:t>acima</a:t>
            </a:r>
            <a:r>
              <a:rPr lang="en-US" dirty="0"/>
              <a:t>. As </a:t>
            </a:r>
            <a:r>
              <a:rPr lang="en-US" dirty="0" err="1"/>
              <a:t>parcelas</a:t>
            </a:r>
            <a:r>
              <a:rPr lang="en-US" dirty="0"/>
              <a:t> de terra </a:t>
            </a:r>
            <a:r>
              <a:rPr lang="en-US" dirty="0" err="1"/>
              <a:t>alocadas</a:t>
            </a:r>
            <a:r>
              <a:rPr lang="en-US" dirty="0"/>
              <a:t> para </a:t>
            </a:r>
            <a:r>
              <a:rPr lang="en-US" dirty="0" err="1"/>
              <a:t>diferentes</a:t>
            </a:r>
            <a:r>
              <a:rPr lang="en-US" dirty="0"/>
              <a:t> </a:t>
            </a:r>
            <a:r>
              <a:rPr lang="en-US" dirty="0" err="1"/>
              <a:t>usos</a:t>
            </a:r>
            <a:r>
              <a:rPr lang="en-US" dirty="0"/>
              <a:t> </a:t>
            </a:r>
            <a:r>
              <a:rPr lang="en-US" dirty="0" err="1"/>
              <a:t>variam</a:t>
            </a:r>
            <a:r>
              <a:rPr lang="en-US" dirty="0"/>
              <a:t> </a:t>
            </a:r>
            <a:r>
              <a:rPr lang="en-US" dirty="0" err="1"/>
              <a:t>ao</a:t>
            </a:r>
            <a:r>
              <a:rPr lang="en-US" dirty="0"/>
              <a:t> </a:t>
            </a:r>
            <a:r>
              <a:rPr lang="en-US" dirty="0" err="1"/>
              <a:t>longo</a:t>
            </a:r>
            <a:r>
              <a:rPr lang="en-US" dirty="0"/>
              <a:t> do tempo com base </a:t>
            </a:r>
            <a:r>
              <a:rPr lang="en-US" dirty="0" err="1"/>
              <a:t>nos</a:t>
            </a:r>
            <a:r>
              <a:rPr lang="en-US" dirty="0"/>
              <a:t> </a:t>
            </a:r>
            <a:r>
              <a:rPr lang="en-US" dirty="0" err="1"/>
              <a:t>incentivos</a:t>
            </a:r>
            <a:r>
              <a:rPr lang="en-US" dirty="0"/>
              <a:t> de </a:t>
            </a:r>
            <a:r>
              <a:rPr lang="en-US" dirty="0" err="1"/>
              <a:t>cada</a:t>
            </a:r>
            <a:r>
              <a:rPr lang="en-US" dirty="0"/>
              <a:t> </a:t>
            </a:r>
            <a:r>
              <a:rPr lang="en-US" dirty="0" err="1"/>
              <a:t>tipo</a:t>
            </a:r>
            <a:r>
              <a:rPr lang="en-US" dirty="0"/>
              <a:t> de </a:t>
            </a:r>
            <a:r>
              <a:rPr lang="en-US" dirty="0" err="1"/>
              <a:t>uso</a:t>
            </a:r>
            <a:r>
              <a:rPr lang="en-US" dirty="0"/>
              <a:t> da terra. Por </a:t>
            </a:r>
            <a:r>
              <a:rPr lang="en-US" dirty="0" err="1"/>
              <a:t>exemplo</a:t>
            </a:r>
            <a:r>
              <a:rPr lang="en-US" dirty="0"/>
              <a:t>, a </a:t>
            </a:r>
            <a:r>
              <a:rPr lang="en-US" dirty="0" err="1"/>
              <a:t>rápida</a:t>
            </a:r>
            <a:r>
              <a:rPr lang="en-US" dirty="0"/>
              <a:t> </a:t>
            </a:r>
            <a:r>
              <a:rPr lang="en-US" dirty="0" err="1"/>
              <a:t>urbanização</a:t>
            </a:r>
            <a:r>
              <a:rPr lang="en-US" dirty="0"/>
              <a:t> </a:t>
            </a:r>
            <a:r>
              <a:rPr lang="en-US" dirty="0" err="1"/>
              <a:t>pode</a:t>
            </a:r>
            <a:r>
              <a:rPr lang="en-US" dirty="0"/>
              <a:t> </a:t>
            </a:r>
            <a:r>
              <a:rPr lang="en-US" dirty="0" err="1"/>
              <a:t>levar</a:t>
            </a:r>
            <a:r>
              <a:rPr lang="en-US" dirty="0"/>
              <a:t> a um </a:t>
            </a:r>
            <a:r>
              <a:rPr lang="en-US" dirty="0" err="1"/>
              <a:t>aumento</a:t>
            </a:r>
            <a:r>
              <a:rPr lang="en-US" dirty="0"/>
              <a:t> da </a:t>
            </a:r>
            <a:r>
              <a:rPr lang="en-US" dirty="0" err="1"/>
              <a:t>parcela</a:t>
            </a:r>
            <a:r>
              <a:rPr lang="en-US" dirty="0"/>
              <a:t> de </a:t>
            </a:r>
            <a:r>
              <a:rPr lang="en-US" dirty="0" err="1"/>
              <a:t>terras</a:t>
            </a:r>
            <a:r>
              <a:rPr lang="en-US" dirty="0"/>
              <a:t> </a:t>
            </a:r>
            <a:r>
              <a:rPr lang="en-US" dirty="0" err="1"/>
              <a:t>construídas</a:t>
            </a:r>
            <a:r>
              <a:rPr lang="en-US" dirty="0"/>
              <a:t> e a </a:t>
            </a:r>
            <a:r>
              <a:rPr lang="en-US" dirty="0" err="1"/>
              <a:t>uma</a:t>
            </a:r>
            <a:r>
              <a:rPr lang="en-US" dirty="0"/>
              <a:t> </a:t>
            </a:r>
            <a:r>
              <a:rPr lang="en-US" dirty="0" err="1"/>
              <a:t>diminuição</a:t>
            </a:r>
            <a:r>
              <a:rPr lang="en-US" dirty="0"/>
              <a:t> da </a:t>
            </a:r>
            <a:r>
              <a:rPr lang="en-US" dirty="0" err="1"/>
              <a:t>parcela</a:t>
            </a:r>
            <a:r>
              <a:rPr lang="en-US" dirty="0"/>
              <a:t> de </a:t>
            </a:r>
            <a:r>
              <a:rPr lang="en-US" dirty="0" err="1"/>
              <a:t>terras</a:t>
            </a:r>
            <a:r>
              <a:rPr lang="en-US" dirty="0"/>
              <a:t> </a:t>
            </a:r>
            <a:r>
              <a:rPr lang="en-US" dirty="0" err="1"/>
              <a:t>florestais</a:t>
            </a:r>
            <a:r>
              <a:rPr lang="en-US" dirty="0"/>
              <a:t>. Da </a:t>
            </a:r>
            <a:r>
              <a:rPr lang="en-US" dirty="0" err="1"/>
              <a:t>mesma</a:t>
            </a:r>
            <a:r>
              <a:rPr lang="en-US" dirty="0"/>
              <a:t> forma, a </a:t>
            </a:r>
            <a:r>
              <a:rPr lang="en-US" dirty="0" err="1"/>
              <a:t>parcela</a:t>
            </a:r>
            <a:r>
              <a:rPr lang="en-US" dirty="0"/>
              <a:t> de </a:t>
            </a:r>
            <a:r>
              <a:rPr lang="en-US" dirty="0" err="1"/>
              <a:t>terras</a:t>
            </a:r>
            <a:r>
              <a:rPr lang="en-US" dirty="0"/>
              <a:t> </a:t>
            </a:r>
            <a:r>
              <a:rPr lang="en-US" dirty="0" err="1"/>
              <a:t>cultivadas</a:t>
            </a:r>
            <a:r>
              <a:rPr lang="en-US" dirty="0"/>
              <a:t> </a:t>
            </a:r>
            <a:r>
              <a:rPr lang="en-US" dirty="0" err="1"/>
              <a:t>pode</a:t>
            </a:r>
            <a:r>
              <a:rPr lang="en-US" dirty="0"/>
              <a:t> </a:t>
            </a:r>
            <a:r>
              <a:rPr lang="en-US" dirty="0" err="1"/>
              <a:t>aumentar</a:t>
            </a:r>
            <a:r>
              <a:rPr lang="en-US" dirty="0"/>
              <a:t> com o tempo para </a:t>
            </a:r>
            <a:r>
              <a:rPr lang="en-US" dirty="0" err="1"/>
              <a:t>atender</a:t>
            </a:r>
            <a:r>
              <a:rPr lang="en-US" dirty="0"/>
              <a:t> </a:t>
            </a:r>
            <a:r>
              <a:rPr lang="en-US" dirty="0" err="1"/>
              <a:t>às</a:t>
            </a:r>
            <a:r>
              <a:rPr lang="en-US" dirty="0"/>
              <a:t> </a:t>
            </a:r>
            <a:r>
              <a:rPr lang="en-US" dirty="0" err="1"/>
              <a:t>crescentes</a:t>
            </a:r>
            <a:r>
              <a:rPr lang="en-US" dirty="0"/>
              <a:t> </a:t>
            </a:r>
            <a:r>
              <a:rPr lang="en-US" dirty="0" err="1"/>
              <a:t>demandas</a:t>
            </a:r>
            <a:r>
              <a:rPr lang="en-US" dirty="0"/>
              <a:t> de </a:t>
            </a:r>
            <a:r>
              <a:rPr lang="en-US" dirty="0" err="1"/>
              <a:t>alimentos</a:t>
            </a:r>
            <a:r>
              <a:rPr lang="en-US" dirty="0"/>
              <a:t> </a:t>
            </a:r>
            <a:r>
              <a:rPr lang="en-US" dirty="0" err="1"/>
              <a:t>na</a:t>
            </a:r>
            <a:r>
              <a:rPr lang="en-US" dirty="0"/>
              <a:t> </a:t>
            </a:r>
            <a:r>
              <a:rPr lang="en-US" dirty="0" err="1"/>
              <a:t>ausência</a:t>
            </a:r>
            <a:r>
              <a:rPr lang="en-US" dirty="0"/>
              <a:t> de </a:t>
            </a:r>
            <a:r>
              <a:rPr lang="en-US" dirty="0" err="1"/>
              <a:t>modernização</a:t>
            </a:r>
            <a:r>
              <a:rPr lang="en-US" dirty="0"/>
              <a:t> </a:t>
            </a:r>
            <a:r>
              <a:rPr lang="en-US" dirty="0" err="1"/>
              <a:t>agrícola</a:t>
            </a:r>
            <a:r>
              <a:rPr lang="en-US" dirty="0"/>
              <a:t>.</a:t>
            </a:r>
            <a:endParaRPr dirty="0"/>
          </a:p>
          <a:p>
            <a:pPr marL="0" lvl="0" indent="0" algn="l" rtl="0">
              <a:spcBef>
                <a:spcPts val="0"/>
              </a:spcBef>
              <a:spcAft>
                <a:spcPts val="0"/>
              </a:spcAft>
              <a:buNone/>
            </a:pPr>
            <a:endParaRPr dirty="0"/>
          </a:p>
        </p:txBody>
      </p:sp>
      <p:sp>
        <p:nvSpPr>
          <p:cNvPr id="423" name="Google Shape;42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Esta aula </a:t>
            </a:r>
            <a:r>
              <a:rPr lang="en-US" dirty="0" err="1"/>
              <a:t>apresenta</a:t>
            </a:r>
            <a:r>
              <a:rPr lang="en-US" dirty="0"/>
              <a:t> o </a:t>
            </a:r>
            <a:r>
              <a:rPr lang="en-US" dirty="0" err="1"/>
              <a:t>segundo</a:t>
            </a:r>
            <a:r>
              <a:rPr lang="en-US" dirty="0"/>
              <a:t> </a:t>
            </a:r>
            <a:r>
              <a:rPr lang="en-US" dirty="0" err="1"/>
              <a:t>sistema</a:t>
            </a:r>
            <a:r>
              <a:rPr lang="en-US" dirty="0"/>
              <a:t> </a:t>
            </a:r>
            <a:r>
              <a:rPr lang="en-US" dirty="0" err="1"/>
              <a:t>na</a:t>
            </a:r>
            <a:r>
              <a:rPr lang="en-US" dirty="0"/>
              <a:t> </a:t>
            </a:r>
            <a:r>
              <a:rPr lang="en-US" dirty="0" err="1"/>
              <a:t>representação</a:t>
            </a:r>
            <a:r>
              <a:rPr lang="en-US" dirty="0"/>
              <a:t> de </a:t>
            </a:r>
            <a:r>
              <a:rPr lang="en-US" dirty="0" err="1"/>
              <a:t>clima</a:t>
            </a:r>
            <a:r>
              <a:rPr lang="en-US" dirty="0"/>
              <a:t>, terra, </a:t>
            </a:r>
            <a:r>
              <a:rPr lang="en-US" dirty="0" err="1"/>
              <a:t>energia</a:t>
            </a:r>
            <a:r>
              <a:rPr lang="en-US" dirty="0"/>
              <a:t> e </a:t>
            </a:r>
            <a:r>
              <a:rPr lang="en-US" dirty="0" err="1"/>
              <a:t>água</a:t>
            </a:r>
            <a:r>
              <a:rPr lang="en-US" dirty="0"/>
              <a:t>: a terra. A aula se </a:t>
            </a:r>
            <a:r>
              <a:rPr lang="en-US" dirty="0" err="1"/>
              <a:t>concentra</a:t>
            </a:r>
            <a:r>
              <a:rPr lang="en-US" dirty="0"/>
              <a:t> </a:t>
            </a:r>
            <a:r>
              <a:rPr lang="en-US" dirty="0" err="1"/>
              <a:t>especialmente</a:t>
            </a:r>
            <a:r>
              <a:rPr lang="en-US" dirty="0"/>
              <a:t> </a:t>
            </a:r>
            <a:r>
              <a:rPr lang="en-US" dirty="0" err="1"/>
              <a:t>em</a:t>
            </a:r>
            <a:r>
              <a:rPr lang="en-US" dirty="0"/>
              <a:t> </a:t>
            </a:r>
            <a:r>
              <a:rPr lang="en-US" dirty="0" err="1"/>
              <a:t>como</a:t>
            </a:r>
            <a:r>
              <a:rPr lang="en-US" dirty="0"/>
              <a:t> o </a:t>
            </a:r>
            <a:r>
              <a:rPr lang="en-US" dirty="0" err="1"/>
              <a:t>uso</a:t>
            </a:r>
            <a:r>
              <a:rPr lang="en-US" dirty="0"/>
              <a:t> da terra </a:t>
            </a:r>
            <a:r>
              <a:rPr lang="en-US" dirty="0" err="1"/>
              <a:t>pode</a:t>
            </a:r>
            <a:r>
              <a:rPr lang="en-US" dirty="0"/>
              <a:t> ser </a:t>
            </a:r>
            <a:r>
              <a:rPr lang="en-US" dirty="0" err="1"/>
              <a:t>modelado</a:t>
            </a:r>
            <a:r>
              <a:rPr lang="en-US" dirty="0"/>
              <a:t> </a:t>
            </a:r>
            <a:r>
              <a:rPr lang="en-US" dirty="0" err="1"/>
              <a:t>usando</a:t>
            </a:r>
            <a:r>
              <a:rPr lang="en-US" dirty="0"/>
              <a:t> o </a:t>
            </a:r>
            <a:r>
              <a:rPr lang="en-US" dirty="0" err="1"/>
              <a:t>OSeMOSYS</a:t>
            </a:r>
            <a:r>
              <a:rPr lang="en-US" dirty="0"/>
              <a:t>. </a:t>
            </a:r>
            <a:r>
              <a:rPr lang="en-US" dirty="0">
                <a:latin typeface="Open Sans"/>
                <a:ea typeface="Open Sans"/>
                <a:cs typeface="Open Sans"/>
                <a:sym typeface="Open Sans"/>
              </a:rPr>
              <a:t>Esta aula </a:t>
            </a:r>
            <a:r>
              <a:rPr lang="en-US" dirty="0" err="1">
                <a:latin typeface="Open Sans"/>
                <a:ea typeface="Open Sans"/>
                <a:cs typeface="Open Sans"/>
                <a:sym typeface="Open Sans"/>
              </a:rPr>
              <a:t>tem</a:t>
            </a:r>
            <a:r>
              <a:rPr lang="en-US" dirty="0">
                <a:latin typeface="Open Sans"/>
                <a:ea typeface="Open Sans"/>
                <a:cs typeface="Open Sans"/>
                <a:sym typeface="Open Sans"/>
              </a:rPr>
              <a:t> </a:t>
            </a:r>
            <a:r>
              <a:rPr lang="en-US" dirty="0" err="1">
                <a:latin typeface="Open Sans"/>
                <a:ea typeface="Open Sans"/>
                <a:cs typeface="Open Sans"/>
                <a:sym typeface="Open Sans"/>
              </a:rPr>
              <a:t>três</a:t>
            </a:r>
            <a:r>
              <a:rPr lang="en-US" dirty="0">
                <a:latin typeface="Open Sans"/>
                <a:ea typeface="Open Sans"/>
                <a:cs typeface="Open Sans"/>
                <a:sym typeface="Open Sans"/>
              </a:rPr>
              <a:t> </a:t>
            </a:r>
            <a:r>
              <a:rPr lang="en-US" dirty="0" err="1">
                <a:latin typeface="Open Sans"/>
                <a:ea typeface="Open Sans"/>
                <a:cs typeface="Open Sans"/>
                <a:sym typeface="Open Sans"/>
              </a:rPr>
              <a:t>resultados</a:t>
            </a:r>
            <a:r>
              <a:rPr lang="en-US" dirty="0">
                <a:latin typeface="Open Sans"/>
                <a:ea typeface="Open Sans"/>
                <a:cs typeface="Open Sans"/>
                <a:sym typeface="Open Sans"/>
              </a:rPr>
              <a:t> de </a:t>
            </a:r>
            <a:r>
              <a:rPr lang="en-US" dirty="0" err="1">
                <a:latin typeface="Open Sans"/>
                <a:ea typeface="Open Sans"/>
                <a:cs typeface="Open Sans"/>
                <a:sym typeface="Open Sans"/>
              </a:rPr>
              <a:t>aprendizado</a:t>
            </a:r>
            <a:r>
              <a:rPr lang="en-US" dirty="0">
                <a:latin typeface="Open Sans"/>
                <a:ea typeface="Open Sans"/>
                <a:cs typeface="Open Sans"/>
                <a:sym typeface="Open Sans"/>
              </a:rPr>
              <a:t> </a:t>
            </a:r>
            <a:r>
              <a:rPr lang="en-US" dirty="0" err="1">
                <a:latin typeface="Open Sans"/>
                <a:ea typeface="Open Sans"/>
                <a:cs typeface="Open Sans"/>
                <a:sym typeface="Open Sans"/>
              </a:rPr>
              <a:t>pretendidos</a:t>
            </a:r>
            <a:r>
              <a:rPr lang="en-US" dirty="0">
                <a:latin typeface="Open Sans"/>
                <a:ea typeface="Open Sans"/>
                <a:cs typeface="Open Sans"/>
                <a:sym typeface="Open Sans"/>
              </a:rPr>
              <a:t>. O </a:t>
            </a:r>
            <a:r>
              <a:rPr lang="en-US" dirty="0" err="1">
                <a:latin typeface="Open Sans"/>
                <a:ea typeface="Open Sans"/>
                <a:cs typeface="Open Sans"/>
                <a:sym typeface="Open Sans"/>
              </a:rPr>
              <a:t>primeiro</a:t>
            </a:r>
            <a:r>
              <a:rPr lang="en-US" dirty="0">
                <a:latin typeface="Open Sans"/>
                <a:ea typeface="Open Sans"/>
                <a:cs typeface="Open Sans"/>
                <a:sym typeface="Open Sans"/>
              </a:rPr>
              <a:t> </a:t>
            </a:r>
            <a:r>
              <a:rPr lang="en-US" dirty="0" err="1">
                <a:latin typeface="Open Sans"/>
                <a:ea typeface="Open Sans"/>
                <a:cs typeface="Open Sans"/>
                <a:sym typeface="Open Sans"/>
              </a:rPr>
              <a:t>é</a:t>
            </a:r>
            <a:r>
              <a:rPr lang="en-US" dirty="0">
                <a:latin typeface="Open Sans"/>
                <a:ea typeface="Open Sans"/>
                <a:cs typeface="Open Sans"/>
                <a:sym typeface="Open Sans"/>
              </a:rPr>
              <a:t> </a:t>
            </a:r>
            <a:r>
              <a:rPr lang="en-US" dirty="0" err="1">
                <a:latin typeface="Open Sans"/>
                <a:ea typeface="Open Sans"/>
                <a:cs typeface="Open Sans"/>
                <a:sym typeface="Open Sans"/>
              </a:rPr>
              <a:t>entender</a:t>
            </a:r>
            <a:r>
              <a:rPr lang="en-US" dirty="0">
                <a:latin typeface="Open Sans"/>
                <a:ea typeface="Open Sans"/>
                <a:cs typeface="Open Sans"/>
                <a:sym typeface="Open Sans"/>
              </a:rPr>
              <a:t> a </a:t>
            </a:r>
            <a:r>
              <a:rPr lang="en-US" dirty="0" err="1">
                <a:latin typeface="Open Sans"/>
                <a:ea typeface="Open Sans"/>
                <a:cs typeface="Open Sans"/>
                <a:sym typeface="Open Sans"/>
              </a:rPr>
              <a:t>distinção</a:t>
            </a:r>
            <a:r>
              <a:rPr lang="en-US" dirty="0">
                <a:latin typeface="Open Sans"/>
                <a:ea typeface="Open Sans"/>
                <a:cs typeface="Open Sans"/>
                <a:sym typeface="Open Sans"/>
              </a:rPr>
              <a:t> entre </a:t>
            </a:r>
            <a:r>
              <a:rPr lang="en-US" dirty="0" err="1">
                <a:latin typeface="Open Sans"/>
                <a:ea typeface="Open Sans"/>
                <a:cs typeface="Open Sans"/>
                <a:sym typeface="Open Sans"/>
              </a:rPr>
              <a:t>cobertura</a:t>
            </a:r>
            <a:r>
              <a:rPr lang="en-US" dirty="0">
                <a:latin typeface="Open Sans"/>
                <a:ea typeface="Open Sans"/>
                <a:cs typeface="Open Sans"/>
                <a:sym typeface="Open Sans"/>
              </a:rPr>
              <a:t> e </a:t>
            </a:r>
            <a:r>
              <a:rPr lang="en-US" dirty="0" err="1">
                <a:latin typeface="Open Sans"/>
                <a:ea typeface="Open Sans"/>
                <a:cs typeface="Open Sans"/>
                <a:sym typeface="Open Sans"/>
              </a:rPr>
              <a:t>uso</a:t>
            </a:r>
            <a:r>
              <a:rPr lang="en-US" dirty="0">
                <a:latin typeface="Open Sans"/>
                <a:ea typeface="Open Sans"/>
                <a:cs typeface="Open Sans"/>
                <a:sym typeface="Open Sans"/>
              </a:rPr>
              <a:t> da terra, </a:t>
            </a:r>
            <a:r>
              <a:rPr lang="en-US" dirty="0" err="1">
                <a:latin typeface="Open Sans"/>
                <a:ea typeface="Open Sans"/>
                <a:cs typeface="Open Sans"/>
                <a:sym typeface="Open Sans"/>
              </a:rPr>
              <a:t>bem</a:t>
            </a:r>
            <a:r>
              <a:rPr lang="en-US" dirty="0">
                <a:latin typeface="Open Sans"/>
                <a:ea typeface="Open Sans"/>
                <a:cs typeface="Open Sans"/>
                <a:sym typeface="Open Sans"/>
              </a:rPr>
              <a:t> </a:t>
            </a:r>
            <a:r>
              <a:rPr lang="en-US" dirty="0" err="1">
                <a:latin typeface="Open Sans"/>
                <a:ea typeface="Open Sans"/>
                <a:cs typeface="Open Sans"/>
                <a:sym typeface="Open Sans"/>
              </a:rPr>
              <a:t>como</a:t>
            </a:r>
            <a:r>
              <a:rPr lang="en-US" dirty="0">
                <a:latin typeface="Open Sans"/>
                <a:ea typeface="Open Sans"/>
                <a:cs typeface="Open Sans"/>
                <a:sym typeface="Open Sans"/>
              </a:rPr>
              <a:t> a </a:t>
            </a:r>
            <a:r>
              <a:rPr lang="en-US" dirty="0" err="1">
                <a:latin typeface="Open Sans"/>
                <a:ea typeface="Open Sans"/>
                <a:cs typeface="Open Sans"/>
                <a:sym typeface="Open Sans"/>
              </a:rPr>
              <a:t>importância</a:t>
            </a:r>
            <a:r>
              <a:rPr lang="en-US" dirty="0">
                <a:latin typeface="Open Sans"/>
                <a:ea typeface="Open Sans"/>
                <a:cs typeface="Open Sans"/>
                <a:sym typeface="Open Sans"/>
              </a:rPr>
              <a:t> e a </a:t>
            </a:r>
            <a:r>
              <a:rPr lang="en-US" dirty="0" err="1">
                <a:latin typeface="Open Sans"/>
                <a:ea typeface="Open Sans"/>
                <a:cs typeface="Open Sans"/>
                <a:sym typeface="Open Sans"/>
              </a:rPr>
              <a:t>relevância</a:t>
            </a:r>
            <a:r>
              <a:rPr lang="en-US" dirty="0">
                <a:latin typeface="Open Sans"/>
                <a:ea typeface="Open Sans"/>
                <a:cs typeface="Open Sans"/>
                <a:sym typeface="Open Sans"/>
              </a:rPr>
              <a:t> da </a:t>
            </a:r>
            <a:r>
              <a:rPr lang="en-US" dirty="0" err="1">
                <a:latin typeface="Open Sans"/>
                <a:ea typeface="Open Sans"/>
                <a:cs typeface="Open Sans"/>
                <a:sym typeface="Open Sans"/>
              </a:rPr>
              <a:t>modelagem</a:t>
            </a:r>
            <a:r>
              <a:rPr lang="en-US" dirty="0">
                <a:latin typeface="Open Sans"/>
                <a:ea typeface="Open Sans"/>
                <a:cs typeface="Open Sans"/>
                <a:sym typeface="Open Sans"/>
              </a:rPr>
              <a:t> do </a:t>
            </a:r>
            <a:r>
              <a:rPr lang="en-US" dirty="0" err="1">
                <a:latin typeface="Open Sans"/>
                <a:ea typeface="Open Sans"/>
                <a:cs typeface="Open Sans"/>
                <a:sym typeface="Open Sans"/>
              </a:rPr>
              <a:t>uso</a:t>
            </a:r>
            <a:r>
              <a:rPr lang="en-US" dirty="0">
                <a:latin typeface="Open Sans"/>
                <a:ea typeface="Open Sans"/>
                <a:cs typeface="Open Sans"/>
                <a:sym typeface="Open Sans"/>
              </a:rPr>
              <a:t> da terra. O </a:t>
            </a:r>
            <a:r>
              <a:rPr lang="en-US" dirty="0" err="1">
                <a:latin typeface="Open Sans"/>
                <a:ea typeface="Open Sans"/>
                <a:cs typeface="Open Sans"/>
                <a:sym typeface="Open Sans"/>
              </a:rPr>
              <a:t>segundo</a:t>
            </a:r>
            <a:r>
              <a:rPr lang="en-US" dirty="0">
                <a:latin typeface="Open Sans"/>
                <a:ea typeface="Open Sans"/>
                <a:cs typeface="Open Sans"/>
                <a:sym typeface="Open Sans"/>
              </a:rPr>
              <a:t> </a:t>
            </a:r>
            <a:r>
              <a:rPr lang="en-US" dirty="0" err="1">
                <a:latin typeface="Open Sans"/>
                <a:ea typeface="Open Sans"/>
                <a:cs typeface="Open Sans"/>
                <a:sym typeface="Open Sans"/>
              </a:rPr>
              <a:t>é</a:t>
            </a:r>
            <a:r>
              <a:rPr lang="en-US" dirty="0">
                <a:latin typeface="Open Sans"/>
                <a:ea typeface="Open Sans"/>
                <a:cs typeface="Open Sans"/>
                <a:sym typeface="Open Sans"/>
              </a:rPr>
              <a:t> a </a:t>
            </a:r>
            <a:r>
              <a:rPr lang="en-US" dirty="0" err="1">
                <a:latin typeface="Open Sans"/>
                <a:ea typeface="Open Sans"/>
                <a:cs typeface="Open Sans"/>
                <a:sym typeface="Open Sans"/>
              </a:rPr>
              <a:t>exploração</a:t>
            </a:r>
            <a:r>
              <a:rPr lang="en-US" dirty="0">
                <a:latin typeface="Open Sans"/>
                <a:ea typeface="Open Sans"/>
                <a:cs typeface="Open Sans"/>
                <a:sym typeface="Open Sans"/>
              </a:rPr>
              <a:t> de um </a:t>
            </a:r>
            <a:r>
              <a:rPr lang="en-US" dirty="0" err="1">
                <a:latin typeface="Open Sans"/>
                <a:ea typeface="Open Sans"/>
                <a:cs typeface="Open Sans"/>
                <a:sym typeface="Open Sans"/>
              </a:rPr>
              <a:t>exemplo</a:t>
            </a:r>
            <a:r>
              <a:rPr lang="en-US" dirty="0">
                <a:latin typeface="Open Sans"/>
                <a:ea typeface="Open Sans"/>
                <a:cs typeface="Open Sans"/>
                <a:sym typeface="Open Sans"/>
              </a:rPr>
              <a:t> de </a:t>
            </a:r>
            <a:r>
              <a:rPr lang="en-US" dirty="0" err="1">
                <a:latin typeface="Open Sans"/>
                <a:ea typeface="Open Sans"/>
                <a:cs typeface="Open Sans"/>
                <a:sym typeface="Open Sans"/>
              </a:rPr>
              <a:t>modelagem</a:t>
            </a:r>
            <a:r>
              <a:rPr lang="en-US" dirty="0">
                <a:latin typeface="Open Sans"/>
                <a:ea typeface="Open Sans"/>
                <a:cs typeface="Open Sans"/>
                <a:sym typeface="Open Sans"/>
              </a:rPr>
              <a:t> do </a:t>
            </a:r>
            <a:r>
              <a:rPr lang="en-US" dirty="0" err="1">
                <a:latin typeface="Open Sans"/>
                <a:ea typeface="Open Sans"/>
                <a:cs typeface="Open Sans"/>
                <a:sym typeface="Open Sans"/>
              </a:rPr>
              <a:t>uso</a:t>
            </a:r>
            <a:r>
              <a:rPr lang="en-US" dirty="0">
                <a:latin typeface="Open Sans"/>
                <a:ea typeface="Open Sans"/>
                <a:cs typeface="Open Sans"/>
                <a:sym typeface="Open Sans"/>
              </a:rPr>
              <a:t> da terra para </a:t>
            </a:r>
            <a:r>
              <a:rPr lang="en-US" dirty="0" err="1">
                <a:latin typeface="Open Sans"/>
                <a:ea typeface="Open Sans"/>
                <a:cs typeface="Open Sans"/>
                <a:sym typeface="Open Sans"/>
              </a:rPr>
              <a:t>entender</a:t>
            </a:r>
            <a:r>
              <a:rPr lang="en-US" dirty="0">
                <a:latin typeface="Open Sans"/>
                <a:ea typeface="Open Sans"/>
                <a:cs typeface="Open Sans"/>
                <a:sym typeface="Open Sans"/>
              </a:rPr>
              <a:t> </a:t>
            </a:r>
            <a:r>
              <a:rPr lang="en-US" dirty="0" err="1">
                <a:latin typeface="Open Sans"/>
                <a:ea typeface="Open Sans"/>
                <a:cs typeface="Open Sans"/>
                <a:sym typeface="Open Sans"/>
              </a:rPr>
              <a:t>melhor</a:t>
            </a:r>
            <a:r>
              <a:rPr lang="en-US" dirty="0">
                <a:latin typeface="Open Sans"/>
                <a:ea typeface="Open Sans"/>
                <a:cs typeface="Open Sans"/>
                <a:sym typeface="Open Sans"/>
              </a:rPr>
              <a:t> </a:t>
            </a:r>
            <a:r>
              <a:rPr lang="en-US" dirty="0" err="1">
                <a:latin typeface="Open Sans"/>
                <a:ea typeface="Open Sans"/>
                <a:cs typeface="Open Sans"/>
                <a:sym typeface="Open Sans"/>
              </a:rPr>
              <a:t>suas</a:t>
            </a:r>
            <a:r>
              <a:rPr lang="en-US" dirty="0">
                <a:latin typeface="Open Sans"/>
                <a:ea typeface="Open Sans"/>
                <a:cs typeface="Open Sans"/>
                <a:sym typeface="Open Sans"/>
              </a:rPr>
              <a:t> </a:t>
            </a:r>
            <a:r>
              <a:rPr lang="en-US" dirty="0" err="1">
                <a:latin typeface="Open Sans"/>
                <a:ea typeface="Open Sans"/>
                <a:cs typeface="Open Sans"/>
                <a:sym typeface="Open Sans"/>
              </a:rPr>
              <a:t>aplicações</a:t>
            </a:r>
            <a:r>
              <a:rPr lang="en-US" dirty="0">
                <a:latin typeface="Open Sans"/>
                <a:ea typeface="Open Sans"/>
                <a:cs typeface="Open Sans"/>
                <a:sym typeface="Open Sans"/>
              </a:rPr>
              <a:t>. E, </a:t>
            </a:r>
            <a:r>
              <a:rPr lang="en-US" dirty="0" err="1">
                <a:latin typeface="Open Sans"/>
                <a:ea typeface="Open Sans"/>
                <a:cs typeface="Open Sans"/>
                <a:sym typeface="Open Sans"/>
              </a:rPr>
              <a:t>finalmente</a:t>
            </a:r>
            <a:r>
              <a:rPr lang="en-US" dirty="0">
                <a:latin typeface="Open Sans"/>
                <a:ea typeface="Open Sans"/>
                <a:cs typeface="Open Sans"/>
                <a:sym typeface="Open Sans"/>
              </a:rPr>
              <a:t>, </a:t>
            </a:r>
            <a:r>
              <a:rPr lang="en-US" dirty="0" err="1">
                <a:latin typeface="Open Sans"/>
                <a:ea typeface="Open Sans"/>
                <a:cs typeface="Open Sans"/>
                <a:sym typeface="Open Sans"/>
              </a:rPr>
              <a:t>durante</a:t>
            </a:r>
            <a:r>
              <a:rPr lang="en-US" dirty="0">
                <a:latin typeface="Open Sans"/>
                <a:ea typeface="Open Sans"/>
                <a:cs typeface="Open Sans"/>
                <a:sym typeface="Open Sans"/>
              </a:rPr>
              <a:t> </a:t>
            </a:r>
            <a:r>
              <a:rPr lang="en-US" dirty="0" err="1">
                <a:latin typeface="Open Sans"/>
                <a:ea typeface="Open Sans"/>
                <a:cs typeface="Open Sans"/>
                <a:sym typeface="Open Sans"/>
              </a:rPr>
              <a:t>essa</a:t>
            </a:r>
            <a:r>
              <a:rPr lang="en-US" dirty="0">
                <a:latin typeface="Open Sans"/>
                <a:ea typeface="Open Sans"/>
                <a:cs typeface="Open Sans"/>
                <a:sym typeface="Open Sans"/>
              </a:rPr>
              <a:t> aula, </a:t>
            </a:r>
            <a:r>
              <a:rPr lang="en-US" dirty="0" err="1">
                <a:latin typeface="Open Sans"/>
                <a:ea typeface="Open Sans"/>
                <a:cs typeface="Open Sans"/>
                <a:sym typeface="Open Sans"/>
              </a:rPr>
              <a:t>você</a:t>
            </a:r>
            <a:r>
              <a:rPr lang="en-US" dirty="0">
                <a:latin typeface="Open Sans"/>
                <a:ea typeface="Open Sans"/>
                <a:cs typeface="Open Sans"/>
                <a:sym typeface="Open Sans"/>
              </a:rPr>
              <a:t> </a:t>
            </a:r>
            <a:r>
              <a:rPr lang="en-US" dirty="0" err="1">
                <a:latin typeface="Open Sans"/>
                <a:ea typeface="Open Sans"/>
                <a:cs typeface="Open Sans"/>
                <a:sym typeface="Open Sans"/>
              </a:rPr>
              <a:t>aprenderá</a:t>
            </a:r>
            <a:r>
              <a:rPr lang="en-US" dirty="0">
                <a:latin typeface="Open Sans"/>
                <a:ea typeface="Open Sans"/>
                <a:cs typeface="Open Sans"/>
                <a:sym typeface="Open Sans"/>
              </a:rPr>
              <a:t> </a:t>
            </a:r>
            <a:r>
              <a:rPr lang="en-US" dirty="0" err="1">
                <a:latin typeface="Open Sans"/>
                <a:ea typeface="Open Sans"/>
                <a:cs typeface="Open Sans"/>
                <a:sym typeface="Open Sans"/>
              </a:rPr>
              <a:t>os</a:t>
            </a:r>
            <a:r>
              <a:rPr lang="en-US" dirty="0">
                <a:latin typeface="Open Sans"/>
                <a:ea typeface="Open Sans"/>
                <a:cs typeface="Open Sans"/>
                <a:sym typeface="Open Sans"/>
              </a:rPr>
              <a:t> </a:t>
            </a:r>
            <a:r>
              <a:rPr lang="en-US" dirty="0" err="1">
                <a:latin typeface="Open Sans"/>
                <a:ea typeface="Open Sans"/>
                <a:cs typeface="Open Sans"/>
                <a:sym typeface="Open Sans"/>
              </a:rPr>
              <a:t>conceitos</a:t>
            </a:r>
            <a:r>
              <a:rPr lang="en-US" dirty="0">
                <a:latin typeface="Open Sans"/>
                <a:ea typeface="Open Sans"/>
                <a:cs typeface="Open Sans"/>
                <a:sym typeface="Open Sans"/>
              </a:rPr>
              <a:t> </a:t>
            </a:r>
            <a:r>
              <a:rPr lang="en-US" dirty="0" err="1">
                <a:latin typeface="Open Sans"/>
                <a:ea typeface="Open Sans"/>
                <a:cs typeface="Open Sans"/>
                <a:sym typeface="Open Sans"/>
              </a:rPr>
              <a:t>básicos</a:t>
            </a:r>
            <a:r>
              <a:rPr lang="en-US" dirty="0">
                <a:latin typeface="Open Sans"/>
                <a:ea typeface="Open Sans"/>
                <a:cs typeface="Open Sans"/>
                <a:sym typeface="Open Sans"/>
              </a:rPr>
              <a:t> de </a:t>
            </a:r>
            <a:r>
              <a:rPr lang="en-US" dirty="0" err="1">
                <a:latin typeface="Open Sans"/>
                <a:ea typeface="Open Sans"/>
                <a:cs typeface="Open Sans"/>
                <a:sym typeface="Open Sans"/>
              </a:rPr>
              <a:t>como</a:t>
            </a:r>
            <a:r>
              <a:rPr lang="en-US" dirty="0">
                <a:latin typeface="Open Sans"/>
                <a:ea typeface="Open Sans"/>
                <a:cs typeface="Open Sans"/>
                <a:sym typeface="Open Sans"/>
              </a:rPr>
              <a:t> </a:t>
            </a:r>
            <a:r>
              <a:rPr lang="en-US" dirty="0" err="1">
                <a:latin typeface="Open Sans"/>
                <a:ea typeface="Open Sans"/>
                <a:cs typeface="Open Sans"/>
                <a:sym typeface="Open Sans"/>
              </a:rPr>
              <a:t>modelar</a:t>
            </a:r>
            <a:r>
              <a:rPr lang="en-US" dirty="0">
                <a:latin typeface="Open Sans"/>
                <a:ea typeface="Open Sans"/>
                <a:cs typeface="Open Sans"/>
                <a:sym typeface="Open Sans"/>
              </a:rPr>
              <a:t> o </a:t>
            </a:r>
            <a:r>
              <a:rPr lang="en-US" dirty="0" err="1">
                <a:latin typeface="Open Sans"/>
                <a:ea typeface="Open Sans"/>
                <a:cs typeface="Open Sans"/>
                <a:sym typeface="Open Sans"/>
              </a:rPr>
              <a:t>uso</a:t>
            </a:r>
            <a:r>
              <a:rPr lang="en-US" dirty="0">
                <a:latin typeface="Open Sans"/>
                <a:ea typeface="Open Sans"/>
                <a:cs typeface="Open Sans"/>
                <a:sym typeface="Open Sans"/>
              </a:rPr>
              <a:t> da terra no </a:t>
            </a:r>
            <a:r>
              <a:rPr lang="en-US" dirty="0" err="1">
                <a:latin typeface="Open Sans"/>
                <a:ea typeface="Open Sans"/>
                <a:cs typeface="Open Sans"/>
                <a:sym typeface="Open Sans"/>
              </a:rPr>
              <a:t>OSeMOSYS</a:t>
            </a:r>
            <a:r>
              <a:rPr lang="en-US" dirty="0">
                <a:latin typeface="Open Sans"/>
                <a:ea typeface="Open Sans"/>
                <a:cs typeface="Open Sans"/>
                <a:sym typeface="Open Sans"/>
              </a:rPr>
              <a:t>. </a:t>
            </a:r>
            <a:endParaRPr dirty="0">
              <a:latin typeface="Open Sans"/>
              <a:ea typeface="Open Sans"/>
              <a:cs typeface="Open Sans"/>
              <a:sym typeface="Open Sans"/>
            </a:endParaRPr>
          </a:p>
          <a:p>
            <a:pPr marL="0" lvl="0" indent="0" algn="l" rtl="0">
              <a:spcBef>
                <a:spcPts val="0"/>
              </a:spcBef>
              <a:spcAft>
                <a:spcPts val="0"/>
              </a:spcAft>
              <a:buNone/>
            </a:pPr>
            <a:endParaRPr dirty="0"/>
          </a:p>
        </p:txBody>
      </p:sp>
      <p:sp>
        <p:nvSpPr>
          <p:cNvPr id="203" name="Google Shape;2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Isso nos leva ao conceito de "modos de operação", que é um conjunto padrão no OSeMOSYS. Na OSeMOSYS, uma tecnologia pode operar em mais de um "modo de operação". Um modo de operação é caracterizado por suas entradas e saídas e pelas proporções associadas a cada uma delas. </a:t>
            </a:r>
            <a:endParaRPr/>
          </a:p>
          <a:p>
            <a:pPr marL="0" lvl="0" indent="0" algn="l" rtl="0">
              <a:spcBef>
                <a:spcPts val="0"/>
              </a:spcBef>
              <a:spcAft>
                <a:spcPts val="0"/>
              </a:spcAft>
              <a:buNone/>
            </a:pPr>
            <a:r>
              <a:rPr lang="en-US"/>
              <a:t>O exemplo aqui mostra um sistema com três tecnologias. Um campo de gás que produz a commodity "gás natural", uma tecnologia de importação de óleo combustível leve que produz a commodity "óleo combustível leve" e uma usina de gás.</a:t>
            </a:r>
            <a:endParaRPr/>
          </a:p>
          <a:p>
            <a:pPr marL="0" lvl="0" indent="0" algn="l" rtl="0">
              <a:spcBef>
                <a:spcPts val="0"/>
              </a:spcBef>
              <a:spcAft>
                <a:spcPts val="0"/>
              </a:spcAft>
              <a:buNone/>
            </a:pPr>
            <a:r>
              <a:rPr lang="en-US"/>
              <a:t>A usina a gás pode usar gás natural ou óleo combustível como insumo para produzir eletricidade com diferentes níveis de eficiência. Esses dois caminhos para utilizar qualquer combustível disponível para produzir eletricidade podem ser representados por dois modos de operação no OSeMOSYS. O modo de operação padrão é '1', e não há limite técnico no OSeMOSYS para o número de modos de operação definidos pelo usuário em que uma tecnologia pode operar.</a:t>
            </a:r>
            <a:endParaRPr/>
          </a:p>
        </p:txBody>
      </p:sp>
      <p:sp>
        <p:nvSpPr>
          <p:cNvPr id="470" name="Google Shape;47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Aqui, o exemplo do slide anterior é continuado. Uma tecnologia com dois ou mais modos de operação pode optar por usar apenas um modo ou uma combinação de modos. Por exemplo, uma tecnologia com uma atividade tecnológica total de 100 pode dividir essa atividade entre seus dois modos: 40 unidades de atividade no modo 1 e 60 unidades de atividade no modo 2, como é o exemplo mostrado aqui. Para operar nesses dois modos, os níveis associados de combustíveis de entrada - gás natural no modo 1 e óleo combustível leve no modo 2 - também devem ser fornecidos. Por exemplo, uma restrição pode ser definida na tecnologia do campo de gás upstream que o impeça de produzir qualquer gás natural. Isso, por sua vez, impedirá que a usina de energia a gás opere no modo 1, pois isso exigiria gás natural como insumo. No entanto, a usina a gás pode continuar a operar no modo 2 devido ao fornecimento irrestrito de óleo combustível leve.</a:t>
            </a:r>
            <a:endParaRPr/>
          </a:p>
        </p:txBody>
      </p:sp>
      <p:sp>
        <p:nvSpPr>
          <p:cNvPr id="495" name="Google Shape;4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Os modos de operação podem ser usados de forma flexível em um modelo OSeMOSYS. Aqui, ele é usado para representar a alocação de terras em uma tecnologia de terras. A terra pode ser considerada como uma tecnologia com entradas e saídas que devem ser equilibradas. </a:t>
            </a:r>
            <a:endParaRPr/>
          </a:p>
          <a:p>
            <a:pPr marL="0" lvl="0" indent="0" algn="l" rtl="0">
              <a:spcBef>
                <a:spcPts val="0"/>
              </a:spcBef>
              <a:spcAft>
                <a:spcPts val="0"/>
              </a:spcAft>
              <a:buNone/>
            </a:pPr>
            <a:r>
              <a:rPr lang="en-US"/>
              <a:t>Nesse exemplo, a terra pode ser alocada para a produção de milho no modo 1 ou para a produção de arroz no modo 2 ou para uma combinação dos dois. Se um usuário definir demandas para ambas as culturas, o modelo precisará alocar terra suficiente para cada um dos modos, de modo que as demandas de milho e arroz sejam atendidas. A "atividade" em cada modo representa a terra alocada para cada tipo de produção agrícola. Nesse caso, a commodity de terra de entrada e a atividade dentro da tecnologia de terra podem estar em unidades de terra, como hectares ou quilômetros quadrados, enquanto as duas commodities de culturas de saída podem estar em quilogramas ou toneladas.</a:t>
            </a:r>
            <a:endParaRPr/>
          </a:p>
        </p:txBody>
      </p:sp>
      <p:sp>
        <p:nvSpPr>
          <p:cNvPr id="521" name="Google Shape;52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Expandindo a abordagem do slide anterior, modos adicionais de operação podem ser usados para representar outros usos da terra, como terras construídas, florestas, pastagens, corpos d'água e assim por diante. Neste exemplo, há quatro modos, 1 a 4, que juntos representam "terras agrícolas". Os modos 1 e 3 produzem milho e os modos 2 e 4, arroz. Esses modos podem ser considerados como representando terras de cultivo irrigadas e de sequeiro para milho e arroz. Os modos 5, 6 e 7 não produzem nenhum resultado. Aqui, também é introduzida uma convenção de nomenclatura. M.I.N.L.N.D. representa uma tecnologia que fornece a commodity terra, chamada aqui de L.N.D.. Essa commodity é uma entrada para uma tecnologia que pode ser usada para representar uma subunidade de terra, L.N.D.A.G.R.0.0.1. Tecnologias adicionais seguindo a mesma tecnologia de nomenclatura podem ser usadas caso várias subunidades devam ser representadas. As culturas de milho e arroz são denominadas C.R.P.C.P.0.1. e C.R.P.C.P.0.2. respectivamente.</a:t>
            </a:r>
            <a:endParaRPr/>
          </a:p>
          <a:p>
            <a:pPr marL="0" lvl="0" indent="0" algn="l" rtl="0">
              <a:spcBef>
                <a:spcPts val="0"/>
              </a:spcBef>
              <a:spcAft>
                <a:spcPts val="0"/>
              </a:spcAft>
              <a:buNone/>
            </a:pPr>
            <a:endParaRPr/>
          </a:p>
          <a:p>
            <a:pPr marL="0" lvl="0" indent="0" algn="l" rtl="0">
              <a:spcBef>
                <a:spcPts val="0"/>
              </a:spcBef>
              <a:spcAft>
                <a:spcPts val="0"/>
              </a:spcAft>
              <a:buNone/>
            </a:pPr>
            <a:r>
              <a:rPr lang="en-US"/>
              <a:t>Entretanto, todos os modos exigirão uma entrada de terra. Essa entrada de terra representa o total de terra disponível a ser alocada, por exemplo, em um país ou região. </a:t>
            </a:r>
            <a:endParaRPr/>
          </a:p>
          <a:p>
            <a:pPr marL="0" lvl="0" indent="0" algn="l" rtl="0">
              <a:spcBef>
                <a:spcPts val="0"/>
              </a:spcBef>
              <a:spcAft>
                <a:spcPts val="0"/>
              </a:spcAft>
              <a:buNone/>
            </a:pPr>
            <a:r>
              <a:rPr lang="en-US"/>
              <a:t>Portanto, os modos 1 a 4 terão Input- e OutputActivityRatios, enquanto os modos 5 a 7 terão apenas uma entrada de terra, mas nenhuma saída. No entanto, esse é apenas um exemplo. Um usuário pode, é claro, decidir representar usos adicionais da terra e saídas de outros modos também. Esse exemplo simples fornece uma estrutura básica para a representação do uso da terra em um modelo OSeMOSYS.</a:t>
            </a:r>
            <a:endParaRPr/>
          </a:p>
        </p:txBody>
      </p:sp>
      <p:sp>
        <p:nvSpPr>
          <p:cNvPr id="546" name="Google Shape;5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1" name="Google Shape;57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terra é um recurso essencial do qual os seres humanos dependem por vários motivos. Isso inclui agricultura, florestas, corpos d'água interiores, pastagens ou campos e terras construídas, entre outros. Cada tipo de cobertura de terra tem um ou mais usos. Por exemplo, a terra fértil pode ser usada para a produção agrícola, as pastagens para o pastoreio de animais, a terra construída sustenta as cidades e assim por diante. As sociedades de todo o mundo moldam e são moldadas pelo tipo de terra em que vivem. Como a quantidade total de terra é finita, os diversos usos da terra competem entre si. Por exemplo, zonas úmidas que são pontos críticos de biodiversidade podem ser pavimentadas devido à rápida urbanização. Ou as florestas podem ser desmatadas e substituídas por plantações para atender à demanda por alimentos. Portanto, é importante entender melhor a melhor maneira de alocar a terra disponível de forma sustentável entre esses vários usos. Aqui, usamos um modelo - especificamente, o OSeMOSYS - para representar o uso da terra e ajudar a identificar cenários de sua alocação "econômica ideal". </a:t>
            </a:r>
            <a:endParaRPr/>
          </a:p>
        </p:txBody>
      </p:sp>
      <p:sp>
        <p:nvSpPr>
          <p:cNvPr id="212" name="Google Shape;2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latin typeface="Open Sans"/>
                <a:ea typeface="Open Sans"/>
                <a:cs typeface="Open Sans"/>
                <a:sym typeface="Open Sans"/>
              </a:rPr>
              <a:t>Entender o uso e a cobertura da terra é um componente fundamental dos processos de planejamento e tomada de decisão em muitos países, pois ajuda </a:t>
            </a:r>
            <a:r>
              <a:rPr lang="en-US">
                <a:latin typeface="Open Sans"/>
                <a:ea typeface="Open Sans"/>
                <a:cs typeface="Open Sans"/>
                <a:sym typeface="Open Sans"/>
              </a:rPr>
              <a:t>os tomadores de decisão a </a:t>
            </a:r>
            <a:r>
              <a:rPr lang="en-US" sz="1200" b="0">
                <a:latin typeface="Open Sans"/>
                <a:ea typeface="Open Sans"/>
                <a:cs typeface="Open Sans"/>
                <a:sym typeface="Open Sans"/>
              </a:rPr>
              <a:t>entender melhor onde planejar diferentes tipos de crescimento e onde preservar a cobertura da terra existente. </a:t>
            </a:r>
            <a:r>
              <a:rPr lang="en-US" sz="1200"/>
              <a:t>Portanto, é importante primeiro diferenciar o uso e a cobertura da terra. Além disso, é importante mapear as ligações entre os diferentes tipos de cobertura e usos da terra.</a:t>
            </a:r>
            <a:endParaRPr sz="1200"/>
          </a:p>
          <a:p>
            <a:pPr marL="0" lvl="0" indent="0" algn="l" rtl="0">
              <a:spcBef>
                <a:spcPts val="0"/>
              </a:spcBef>
              <a:spcAft>
                <a:spcPts val="0"/>
              </a:spcAft>
              <a:buNone/>
            </a:pPr>
            <a:r>
              <a:rPr lang="en-US" sz="1200"/>
              <a:t>O mesmo tipo de cobertura da terra pode suportar vários usos (</a:t>
            </a:r>
            <a:r>
              <a:rPr lang="en-US"/>
              <a:t>por exemplo, </a:t>
            </a:r>
            <a:r>
              <a:rPr lang="en-US" sz="1200"/>
              <a:t>terras florestais para produção de madeira, recreação e conservação da vida selvagem). Da mesma forma, o mesmo tipo de </a:t>
            </a:r>
            <a:r>
              <a:rPr lang="en-US"/>
              <a:t>uso da terra </a:t>
            </a:r>
            <a:r>
              <a:rPr lang="en-US" sz="1200"/>
              <a:t>pode ocorrer em diferentes tipos de cobertura da terra. Por exemplo, recreação em florestas, pastagens e infraestrutura urbana. Além disso, o mapeamento entre a cobertura da terra e os usos da terra provavelmente evoluirá com o tempo. A terra que antes era fértil e, portanto, adequada para a agricultura, pode se tornar estéril, ou as pastagens podem se transformar em zonas úmidas após uma inundação.</a:t>
            </a:r>
            <a:endParaRPr/>
          </a:p>
        </p:txBody>
      </p:sp>
      <p:sp>
        <p:nvSpPr>
          <p:cNvPr id="251" name="Google Shape;2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u="none" dirty="0" err="1">
                <a:latin typeface="Open Sans"/>
                <a:ea typeface="Open Sans"/>
                <a:cs typeface="Open Sans"/>
                <a:sym typeface="Open Sans"/>
              </a:rPr>
              <a:t>Isso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nos</a:t>
            </a:r>
            <a:r>
              <a:rPr lang="en-US" b="0" u="none" dirty="0">
                <a:latin typeface="Open Sans"/>
                <a:ea typeface="Open Sans"/>
                <a:cs typeface="Open Sans"/>
                <a:sym typeface="Open Sans"/>
              </a:rPr>
              <a:t> leva </a:t>
            </a:r>
            <a:r>
              <a:rPr lang="en-US" b="0" u="none" dirty="0" err="1">
                <a:latin typeface="Open Sans"/>
                <a:ea typeface="Open Sans"/>
                <a:cs typeface="Open Sans"/>
                <a:sym typeface="Open Sans"/>
              </a:rPr>
              <a:t>ao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planejamento</a:t>
            </a:r>
            <a:r>
              <a:rPr lang="en-US" b="0" u="none" dirty="0">
                <a:latin typeface="Open Sans"/>
                <a:ea typeface="Open Sans"/>
                <a:cs typeface="Open Sans"/>
                <a:sym typeface="Open Sans"/>
              </a:rPr>
              <a:t> </a:t>
            </a:r>
            <a:r>
              <a:rPr lang="en-US" dirty="0">
                <a:latin typeface="Open Sans"/>
                <a:ea typeface="Open Sans"/>
                <a:cs typeface="Open Sans"/>
                <a:sym typeface="Open Sans"/>
              </a:rPr>
              <a:t>do </a:t>
            </a:r>
            <a:r>
              <a:rPr lang="en-US" dirty="0" err="1">
                <a:latin typeface="Open Sans"/>
                <a:ea typeface="Open Sans"/>
                <a:cs typeface="Open Sans"/>
                <a:sym typeface="Open Sans"/>
              </a:rPr>
              <a:t>uso</a:t>
            </a:r>
            <a:r>
              <a:rPr lang="en-US" dirty="0">
                <a:latin typeface="Open Sans"/>
                <a:ea typeface="Open Sans"/>
                <a:cs typeface="Open Sans"/>
                <a:sym typeface="Open Sans"/>
              </a:rPr>
              <a:t> da terra</a:t>
            </a:r>
            <a:r>
              <a:rPr lang="en-US" b="0" u="none" dirty="0">
                <a:latin typeface="Open Sans"/>
                <a:ea typeface="Open Sans"/>
                <a:cs typeface="Open Sans"/>
                <a:sym typeface="Open Sans"/>
              </a:rPr>
              <a:t>. A terra </a:t>
            </a:r>
            <a:r>
              <a:rPr lang="en-US" b="0" u="none" dirty="0" err="1">
                <a:latin typeface="Open Sans"/>
                <a:ea typeface="Open Sans"/>
                <a:cs typeface="Open Sans"/>
                <a:sym typeface="Open Sans"/>
              </a:rPr>
              <a:t>é</a:t>
            </a:r>
            <a:r>
              <a:rPr lang="en-US" b="0" u="none" dirty="0">
                <a:latin typeface="Open Sans"/>
                <a:ea typeface="Open Sans"/>
                <a:cs typeface="Open Sans"/>
                <a:sym typeface="Open Sans"/>
              </a:rPr>
              <a:t> um </a:t>
            </a:r>
            <a:r>
              <a:rPr lang="en-US" b="0" u="none" dirty="0" err="1">
                <a:latin typeface="Open Sans"/>
                <a:ea typeface="Open Sans"/>
                <a:cs typeface="Open Sans"/>
                <a:sym typeface="Open Sans"/>
              </a:rPr>
              <a:t>recurso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extremamente</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importante</a:t>
            </a:r>
            <a:r>
              <a:rPr lang="en-US" b="0" u="none" dirty="0">
                <a:latin typeface="Open Sans"/>
                <a:ea typeface="Open Sans"/>
                <a:cs typeface="Open Sans"/>
                <a:sym typeface="Open Sans"/>
              </a:rPr>
              <a:t> e </a:t>
            </a:r>
            <a:r>
              <a:rPr lang="en-US" dirty="0">
                <a:latin typeface="Open Sans"/>
                <a:ea typeface="Open Sans"/>
                <a:cs typeface="Open Sans"/>
                <a:sym typeface="Open Sans"/>
              </a:rPr>
              <a:t>finito</a:t>
            </a:r>
            <a:r>
              <a:rPr lang="en-US" b="0" u="none" dirty="0">
                <a:latin typeface="Open Sans"/>
                <a:ea typeface="Open Sans"/>
                <a:cs typeface="Open Sans"/>
                <a:sym typeface="Open Sans"/>
              </a:rPr>
              <a:t>. A </a:t>
            </a:r>
            <a:r>
              <a:rPr lang="en-US" b="0" u="none" dirty="0" err="1">
                <a:latin typeface="Open Sans"/>
                <a:ea typeface="Open Sans"/>
                <a:cs typeface="Open Sans"/>
                <a:sym typeface="Open Sans"/>
              </a:rPr>
              <a:t>alocação</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terras</a:t>
            </a:r>
            <a:r>
              <a:rPr lang="en-US" b="0" u="none" dirty="0">
                <a:latin typeface="Open Sans"/>
                <a:ea typeface="Open Sans"/>
                <a:cs typeface="Open Sans"/>
                <a:sym typeface="Open Sans"/>
              </a:rPr>
              <a:t> para </a:t>
            </a:r>
            <a:r>
              <a:rPr lang="en-US" b="0" u="none" dirty="0" err="1">
                <a:latin typeface="Open Sans"/>
                <a:ea typeface="Open Sans"/>
                <a:cs typeface="Open Sans"/>
                <a:sym typeface="Open Sans"/>
              </a:rPr>
              <a:t>diferentes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tipos</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uso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tem</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implicações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significativas</a:t>
            </a:r>
            <a:r>
              <a:rPr lang="en-US" b="0" u="none" dirty="0">
                <a:latin typeface="Open Sans"/>
                <a:ea typeface="Open Sans"/>
                <a:cs typeface="Open Sans"/>
                <a:sym typeface="Open Sans"/>
              </a:rPr>
              <a:t> para a </a:t>
            </a:r>
            <a:r>
              <a:rPr lang="en-US" b="0" u="none" dirty="0" err="1">
                <a:latin typeface="Open Sans"/>
                <a:ea typeface="Open Sans"/>
                <a:cs typeface="Open Sans"/>
                <a:sym typeface="Open Sans"/>
              </a:rPr>
              <a:t>sociedade</a:t>
            </a:r>
            <a:r>
              <a:rPr lang="en-US" b="0" u="none" dirty="0">
                <a:latin typeface="Open Sans"/>
                <a:ea typeface="Open Sans"/>
                <a:cs typeface="Open Sans"/>
                <a:sym typeface="Open Sans"/>
              </a:rPr>
              <a:t> e o </a:t>
            </a:r>
            <a:r>
              <a:rPr lang="en-US" b="0" u="none" dirty="0" err="1">
                <a:latin typeface="Open Sans"/>
                <a:ea typeface="Open Sans"/>
                <a:cs typeface="Open Sans"/>
                <a:sym typeface="Open Sans"/>
              </a:rPr>
              <a:t>meio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ambiente</a:t>
            </a:r>
            <a:r>
              <a:rPr lang="en-US" b="0" u="none" dirty="0">
                <a:latin typeface="Open Sans"/>
                <a:ea typeface="Open Sans"/>
                <a:cs typeface="Open Sans"/>
                <a:sym typeface="Open Sans"/>
              </a:rPr>
              <a:t>. O </a:t>
            </a:r>
            <a:r>
              <a:rPr lang="en-US" b="0" u="none" dirty="0" err="1">
                <a:latin typeface="Open Sans"/>
                <a:ea typeface="Open Sans"/>
                <a:cs typeface="Open Sans"/>
                <a:sym typeface="Open Sans"/>
              </a:rPr>
              <a:t>planejamento</a:t>
            </a:r>
            <a:r>
              <a:rPr lang="en-US" b="0" u="none" dirty="0">
                <a:latin typeface="Open Sans"/>
                <a:ea typeface="Open Sans"/>
                <a:cs typeface="Open Sans"/>
                <a:sym typeface="Open Sans"/>
              </a:rPr>
              <a:t> </a:t>
            </a:r>
            <a:r>
              <a:rPr lang="en-US" dirty="0">
                <a:latin typeface="Open Sans"/>
                <a:ea typeface="Open Sans"/>
                <a:cs typeface="Open Sans"/>
                <a:sym typeface="Open Sans"/>
              </a:rPr>
              <a:t>do </a:t>
            </a:r>
            <a:r>
              <a:rPr lang="en-US" dirty="0" err="1">
                <a:latin typeface="Open Sans"/>
                <a:ea typeface="Open Sans"/>
                <a:cs typeface="Open Sans"/>
                <a:sym typeface="Open Sans"/>
              </a:rPr>
              <a:t>uso</a:t>
            </a:r>
            <a:r>
              <a:rPr lang="en-US" dirty="0">
                <a:latin typeface="Open Sans"/>
                <a:ea typeface="Open Sans"/>
                <a:cs typeface="Open Sans"/>
                <a:sym typeface="Open Sans"/>
              </a:rPr>
              <a:t> da terra </a:t>
            </a:r>
            <a:r>
              <a:rPr lang="en-US" b="0" u="none" dirty="0" err="1">
                <a:latin typeface="Open Sans"/>
                <a:ea typeface="Open Sans"/>
                <a:cs typeface="Open Sans"/>
                <a:sym typeface="Open Sans"/>
              </a:rPr>
              <a:t>garante</a:t>
            </a:r>
            <a:r>
              <a:rPr lang="en-US" b="0" u="none" dirty="0">
                <a:latin typeface="Open Sans"/>
                <a:ea typeface="Open Sans"/>
                <a:cs typeface="Open Sans"/>
                <a:sym typeface="Open Sans"/>
              </a:rPr>
              <a:t> que </a:t>
            </a:r>
            <a:r>
              <a:rPr lang="en-US" b="0" u="none" dirty="0" err="1">
                <a:latin typeface="Open Sans"/>
                <a:ea typeface="Open Sans"/>
                <a:cs typeface="Open Sans"/>
                <a:sym typeface="Open Sans"/>
              </a:rPr>
              <a:t>os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recursos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sejam</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usados</a:t>
            </a:r>
            <a:r>
              <a:rPr lang="en-US" b="0" u="none" dirty="0">
                <a:latin typeface="Open Sans"/>
                <a:ea typeface="Open Sans"/>
                <a:cs typeface="Open Sans"/>
                <a:sym typeface="Open Sans"/>
              </a:rPr>
              <a:t> de forma </a:t>
            </a:r>
            <a:r>
              <a:rPr lang="en-US" b="0" u="none" dirty="0" err="1">
                <a:latin typeface="Open Sans"/>
                <a:ea typeface="Open Sans"/>
                <a:cs typeface="Open Sans"/>
                <a:sym typeface="Open Sans"/>
              </a:rPr>
              <a:t>sustentável</a:t>
            </a:r>
            <a:r>
              <a:rPr lang="en-US" b="0" u="none" dirty="0">
                <a:latin typeface="Open Sans"/>
                <a:ea typeface="Open Sans"/>
                <a:cs typeface="Open Sans"/>
                <a:sym typeface="Open Sans"/>
              </a:rPr>
              <a:t>, de modo a </a:t>
            </a:r>
            <a:r>
              <a:rPr lang="en-US" b="0" u="none" dirty="0" err="1">
                <a:latin typeface="Open Sans"/>
                <a:ea typeface="Open Sans"/>
                <a:cs typeface="Open Sans"/>
                <a:sym typeface="Open Sans"/>
              </a:rPr>
              <a:t>atender</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às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necessidades</a:t>
            </a:r>
            <a:r>
              <a:rPr lang="en-US" b="0" u="none" dirty="0">
                <a:latin typeface="Open Sans"/>
                <a:ea typeface="Open Sans"/>
                <a:cs typeface="Open Sans"/>
                <a:sym typeface="Open Sans"/>
              </a:rPr>
              <a:t> da </a:t>
            </a:r>
            <a:r>
              <a:rPr lang="en-US" b="0" u="none" dirty="0" err="1">
                <a:latin typeface="Open Sans"/>
                <a:ea typeface="Open Sans"/>
                <a:cs typeface="Open Sans"/>
                <a:sym typeface="Open Sans"/>
              </a:rPr>
              <a:t>população</a:t>
            </a:r>
            <a:r>
              <a:rPr lang="en-US" b="0" u="none" dirty="0">
                <a:latin typeface="Open Sans"/>
                <a:ea typeface="Open Sans"/>
                <a:cs typeface="Open Sans"/>
                <a:sym typeface="Open Sans"/>
              </a:rPr>
              <a:t> e, </a:t>
            </a:r>
            <a:r>
              <a:rPr lang="en-US" b="0" u="none" dirty="0" err="1">
                <a:latin typeface="Open Sans"/>
                <a:ea typeface="Open Sans"/>
                <a:cs typeface="Open Sans"/>
                <a:sym typeface="Open Sans"/>
              </a:rPr>
              <a:t>ao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mesmo</a:t>
            </a:r>
            <a:r>
              <a:rPr lang="en-US" b="0" u="none" dirty="0">
                <a:latin typeface="Open Sans"/>
                <a:ea typeface="Open Sans"/>
                <a:cs typeface="Open Sans"/>
                <a:sym typeface="Open Sans"/>
              </a:rPr>
              <a:t> tempo, </a:t>
            </a:r>
            <a:r>
              <a:rPr lang="en-US" b="0" u="none" dirty="0" err="1">
                <a:latin typeface="Open Sans"/>
                <a:ea typeface="Open Sans"/>
                <a:cs typeface="Open Sans"/>
                <a:sym typeface="Open Sans"/>
              </a:rPr>
              <a:t>proteger</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os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recursos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futuros</a:t>
            </a:r>
            <a:r>
              <a:rPr lang="en-US" b="0" u="none" dirty="0">
                <a:latin typeface="Open Sans"/>
                <a:ea typeface="Open Sans"/>
                <a:cs typeface="Open Sans"/>
                <a:sym typeface="Open Sans"/>
              </a:rPr>
              <a:t>. O </a:t>
            </a:r>
            <a:r>
              <a:rPr lang="en-US" b="0" u="none" dirty="0" err="1">
                <a:latin typeface="Open Sans"/>
                <a:ea typeface="Open Sans"/>
                <a:cs typeface="Open Sans"/>
                <a:sym typeface="Open Sans"/>
              </a:rPr>
              <a:t>planejamento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bem-sucedido</a:t>
            </a:r>
            <a:r>
              <a:rPr lang="en-US" b="0" u="none" dirty="0">
                <a:latin typeface="Open Sans"/>
                <a:ea typeface="Open Sans"/>
                <a:cs typeface="Open Sans"/>
                <a:sym typeface="Open Sans"/>
              </a:rPr>
              <a:t> </a:t>
            </a:r>
            <a:r>
              <a:rPr lang="en-US" dirty="0">
                <a:latin typeface="Open Sans"/>
                <a:ea typeface="Open Sans"/>
                <a:cs typeface="Open Sans"/>
                <a:sym typeface="Open Sans"/>
              </a:rPr>
              <a:t>do </a:t>
            </a:r>
            <a:r>
              <a:rPr lang="en-US" dirty="0" err="1">
                <a:latin typeface="Open Sans"/>
                <a:ea typeface="Open Sans"/>
                <a:cs typeface="Open Sans"/>
                <a:sym typeface="Open Sans"/>
              </a:rPr>
              <a:t>uso</a:t>
            </a:r>
            <a:r>
              <a:rPr lang="en-US" dirty="0">
                <a:latin typeface="Open Sans"/>
                <a:ea typeface="Open Sans"/>
                <a:cs typeface="Open Sans"/>
                <a:sym typeface="Open Sans"/>
              </a:rPr>
              <a:t> da terra </a:t>
            </a:r>
            <a:r>
              <a:rPr lang="en-US" b="0" u="none" dirty="0" err="1">
                <a:latin typeface="Open Sans"/>
                <a:ea typeface="Open Sans"/>
                <a:cs typeface="Open Sans"/>
                <a:sym typeface="Open Sans"/>
              </a:rPr>
              <a:t>envolve</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uma</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combinação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equilibrada</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análise</a:t>
            </a:r>
            <a:r>
              <a:rPr lang="en-US" b="0" u="none" dirty="0">
                <a:latin typeface="Open Sans"/>
                <a:ea typeface="Open Sans"/>
                <a:cs typeface="Open Sans"/>
                <a:sym typeface="Open Sans"/>
              </a:rPr>
              <a:t> das </a:t>
            </a:r>
            <a:r>
              <a:rPr lang="en-US" b="0" u="none" dirty="0" err="1">
                <a:latin typeface="Open Sans"/>
                <a:ea typeface="Open Sans"/>
                <a:cs typeface="Open Sans"/>
                <a:sym typeface="Open Sans"/>
              </a:rPr>
              <a:t>condições</a:t>
            </a:r>
            <a:r>
              <a:rPr lang="en-US" b="0" u="none" dirty="0">
                <a:latin typeface="Open Sans"/>
                <a:ea typeface="Open Sans"/>
                <a:cs typeface="Open Sans"/>
                <a:sym typeface="Open Sans"/>
              </a:rPr>
              <a:t> e </a:t>
            </a:r>
            <a:r>
              <a:rPr lang="en-US" b="0" u="none" dirty="0" err="1">
                <a:latin typeface="Open Sans"/>
                <a:ea typeface="Open Sans"/>
                <a:cs typeface="Open Sans"/>
                <a:sym typeface="Open Sans"/>
              </a:rPr>
              <a:t>restrições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existentes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amplo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envolvimento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público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planejamento</a:t>
            </a:r>
            <a:r>
              <a:rPr lang="en-US" b="0" u="none" dirty="0">
                <a:latin typeface="Open Sans"/>
                <a:ea typeface="Open Sans"/>
                <a:cs typeface="Open Sans"/>
                <a:sym typeface="Open Sans"/>
              </a:rPr>
              <a:t> e </a:t>
            </a:r>
            <a:r>
              <a:rPr lang="en-US" b="0" u="none" dirty="0" err="1">
                <a:latin typeface="Open Sans"/>
                <a:ea typeface="Open Sans"/>
                <a:cs typeface="Open Sans"/>
                <a:sym typeface="Open Sans"/>
              </a:rPr>
              <a:t>projeto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práticos</a:t>
            </a:r>
            <a:r>
              <a:rPr lang="en-US" b="0" u="none" dirty="0">
                <a:latin typeface="Open Sans"/>
                <a:ea typeface="Open Sans"/>
                <a:cs typeface="Open Sans"/>
                <a:sym typeface="Open Sans"/>
              </a:rPr>
              <a:t> e </a:t>
            </a:r>
            <a:r>
              <a:rPr lang="en-US" b="0" u="none" dirty="0" err="1">
                <a:latin typeface="Open Sans"/>
                <a:ea typeface="Open Sans"/>
                <a:cs typeface="Open Sans"/>
                <a:sym typeface="Open Sans"/>
              </a:rPr>
              <a:t>estratégias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financeira</a:t>
            </a:r>
            <a:r>
              <a:rPr lang="en-US" b="0" u="none" dirty="0">
                <a:latin typeface="Open Sans"/>
                <a:ea typeface="Open Sans"/>
                <a:cs typeface="Open Sans"/>
                <a:sym typeface="Open Sans"/>
              </a:rPr>
              <a:t> e </a:t>
            </a:r>
            <a:r>
              <a:rPr lang="en-US" b="0" u="none" dirty="0" err="1">
                <a:latin typeface="Open Sans"/>
                <a:ea typeface="Open Sans"/>
                <a:cs typeface="Open Sans"/>
                <a:sym typeface="Open Sans"/>
              </a:rPr>
              <a:t>politicamente</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viáveis</a:t>
            </a:r>
            <a:r>
              <a:rPr lang="en-US" b="0" u="none" dirty="0">
                <a:latin typeface="Open Sans"/>
                <a:ea typeface="Open Sans"/>
                <a:cs typeface="Open Sans"/>
                <a:sym typeface="Open Sans"/>
              </a:rPr>
              <a:t> para </a:t>
            </a:r>
            <a:r>
              <a:rPr lang="en-US" b="0" u="none" dirty="0" err="1">
                <a:latin typeface="Open Sans"/>
                <a:ea typeface="Open Sans"/>
                <a:cs typeface="Open Sans"/>
                <a:sym typeface="Open Sans"/>
              </a:rPr>
              <a:t>implementação</a:t>
            </a:r>
            <a:r>
              <a:rPr lang="en-US" dirty="0">
                <a:latin typeface="Open Sans"/>
                <a:ea typeface="Open Sans"/>
                <a:cs typeface="Open Sans"/>
                <a:sym typeface="Open Sans"/>
              </a:rPr>
              <a:t>. </a:t>
            </a:r>
            <a:endParaRPr b="0" u="none" dirty="0">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a:buNone/>
            </a:pPr>
            <a:r>
              <a:rPr lang="en-US" b="0" u="none" dirty="0" err="1">
                <a:latin typeface="Open Sans"/>
                <a:ea typeface="Open Sans"/>
                <a:cs typeface="Open Sans"/>
                <a:sym typeface="Open Sans"/>
              </a:rPr>
              <a:t>Exemplos</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planejamento</a:t>
            </a:r>
            <a:r>
              <a:rPr lang="en-US" b="0" u="none" dirty="0">
                <a:latin typeface="Open Sans"/>
                <a:ea typeface="Open Sans"/>
                <a:cs typeface="Open Sans"/>
                <a:sym typeface="Open Sans"/>
              </a:rPr>
              <a:t> </a:t>
            </a:r>
            <a:r>
              <a:rPr lang="en-US" dirty="0">
                <a:latin typeface="Open Sans"/>
                <a:ea typeface="Open Sans"/>
                <a:cs typeface="Open Sans"/>
                <a:sym typeface="Open Sans"/>
              </a:rPr>
              <a:t>do </a:t>
            </a:r>
            <a:r>
              <a:rPr lang="en-US" dirty="0" err="1">
                <a:latin typeface="Open Sans"/>
                <a:ea typeface="Open Sans"/>
                <a:cs typeface="Open Sans"/>
                <a:sym typeface="Open Sans"/>
              </a:rPr>
              <a:t>uso</a:t>
            </a:r>
            <a:r>
              <a:rPr lang="en-US" dirty="0">
                <a:latin typeface="Open Sans"/>
                <a:ea typeface="Open Sans"/>
                <a:cs typeface="Open Sans"/>
                <a:sym typeface="Open Sans"/>
              </a:rPr>
              <a:t> da terra </a:t>
            </a:r>
            <a:r>
              <a:rPr lang="en-US" b="0" u="none" dirty="0" err="1">
                <a:latin typeface="Open Sans"/>
                <a:ea typeface="Open Sans"/>
                <a:cs typeface="Open Sans"/>
                <a:sym typeface="Open Sans"/>
              </a:rPr>
              <a:t>incluem</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sensoriamento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remoto</a:t>
            </a:r>
            <a:r>
              <a:rPr lang="en-US" b="0" u="none" dirty="0">
                <a:latin typeface="Open Sans"/>
                <a:ea typeface="Open Sans"/>
                <a:cs typeface="Open Sans"/>
                <a:sym typeface="Open Sans"/>
              </a:rPr>
              <a:t> para </a:t>
            </a:r>
            <a:r>
              <a:rPr lang="en-US" b="0" u="none" dirty="0" err="1">
                <a:latin typeface="Open Sans"/>
                <a:ea typeface="Open Sans"/>
                <a:cs typeface="Open Sans"/>
                <a:sym typeface="Open Sans"/>
              </a:rPr>
              <a:t>identificar</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áreas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suscetíveis</a:t>
            </a:r>
            <a:r>
              <a:rPr lang="en-US" b="0" u="none" dirty="0">
                <a:latin typeface="Open Sans"/>
                <a:ea typeface="Open Sans"/>
                <a:cs typeface="Open Sans"/>
                <a:sym typeface="Open Sans"/>
              </a:rPr>
              <a:t> a </a:t>
            </a:r>
            <a:r>
              <a:rPr lang="en-US" b="0" u="none" dirty="0" err="1">
                <a:latin typeface="Open Sans"/>
                <a:ea typeface="Open Sans"/>
                <a:cs typeface="Open Sans"/>
                <a:sym typeface="Open Sans"/>
              </a:rPr>
              <a:t>riscos</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inundação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políticas</a:t>
            </a:r>
            <a:r>
              <a:rPr lang="en-US" b="0" u="none" dirty="0">
                <a:latin typeface="Open Sans"/>
                <a:ea typeface="Open Sans"/>
                <a:cs typeface="Open Sans"/>
                <a:sym typeface="Open Sans"/>
              </a:rPr>
              <a:t> para </a:t>
            </a:r>
            <a:r>
              <a:rPr lang="en-US" b="0" u="none" dirty="0" err="1">
                <a:latin typeface="Open Sans"/>
                <a:ea typeface="Open Sans"/>
                <a:cs typeface="Open Sans"/>
                <a:sym typeface="Open Sans"/>
              </a:rPr>
              <a:t>melhorar</a:t>
            </a:r>
            <a:r>
              <a:rPr lang="en-US" b="0" u="none" dirty="0">
                <a:latin typeface="Open Sans"/>
                <a:ea typeface="Open Sans"/>
                <a:cs typeface="Open Sans"/>
                <a:sym typeface="Open Sans"/>
              </a:rPr>
              <a:t> a </a:t>
            </a:r>
            <a:r>
              <a:rPr lang="en-US" b="0" u="none" dirty="0" err="1">
                <a:latin typeface="Open Sans"/>
                <a:ea typeface="Open Sans"/>
                <a:cs typeface="Open Sans"/>
                <a:sym typeface="Open Sans"/>
              </a:rPr>
              <a:t>infraestrutura</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ciclismo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planos</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zoneamento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urbano</a:t>
            </a:r>
            <a:r>
              <a:rPr lang="en-US" b="0" u="none" dirty="0">
                <a:latin typeface="Open Sans"/>
                <a:ea typeface="Open Sans"/>
                <a:cs typeface="Open Sans"/>
                <a:sym typeface="Open Sans"/>
              </a:rPr>
              <a:t> para </a:t>
            </a:r>
            <a:r>
              <a:rPr lang="en-US" b="0" u="none" dirty="0" err="1">
                <a:latin typeface="Open Sans"/>
                <a:ea typeface="Open Sans"/>
                <a:cs typeface="Open Sans"/>
                <a:sym typeface="Open Sans"/>
              </a:rPr>
              <a:t>reduzir</a:t>
            </a:r>
            <a:r>
              <a:rPr lang="en-US" b="0" u="none" dirty="0">
                <a:latin typeface="Open Sans"/>
                <a:ea typeface="Open Sans"/>
                <a:cs typeface="Open Sans"/>
                <a:sym typeface="Open Sans"/>
              </a:rPr>
              <a:t> a </a:t>
            </a:r>
            <a:r>
              <a:rPr lang="en-US" b="0" u="none" dirty="0" err="1">
                <a:latin typeface="Open Sans"/>
                <a:ea typeface="Open Sans"/>
                <a:cs typeface="Open Sans"/>
                <a:sym typeface="Open Sans"/>
              </a:rPr>
              <a:t>poluição</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sonora</a:t>
            </a:r>
            <a:r>
              <a:rPr lang="en-US" b="0" u="none" dirty="0">
                <a:latin typeface="Open Sans"/>
                <a:ea typeface="Open Sans"/>
                <a:cs typeface="Open Sans"/>
                <a:sym typeface="Open Sans"/>
              </a:rPr>
              <a:t> e </a:t>
            </a:r>
            <a:r>
              <a:rPr lang="en-US" b="0" u="none" dirty="0" err="1">
                <a:latin typeface="Open Sans"/>
                <a:ea typeface="Open Sans"/>
                <a:cs typeface="Open Sans"/>
                <a:sym typeface="Open Sans"/>
              </a:rPr>
              <a:t>identificação</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áreas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tecnicamente</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viáveis</a:t>
            </a:r>
            <a:r>
              <a:rPr lang="en-US" b="0" u="none" dirty="0">
                <a:latin typeface="Open Sans"/>
                <a:ea typeface="Open Sans"/>
                <a:cs typeface="Open Sans"/>
                <a:sym typeface="Open Sans"/>
              </a:rPr>
              <a:t> para </a:t>
            </a:r>
            <a:r>
              <a:rPr lang="en-US" b="0" u="none" dirty="0" err="1">
                <a:latin typeface="Open Sans"/>
                <a:ea typeface="Open Sans"/>
                <a:cs typeface="Open Sans"/>
                <a:sym typeface="Open Sans"/>
              </a:rPr>
              <a:t>tecnologias</a:t>
            </a:r>
            <a:r>
              <a:rPr lang="en-US" b="0" u="none" dirty="0">
                <a:latin typeface="Open Sans"/>
                <a:ea typeface="Open Sans"/>
                <a:cs typeface="Open Sans"/>
                <a:sym typeface="Open Sans"/>
              </a:rPr>
              <a:t> de </a:t>
            </a:r>
            <a:r>
              <a:rPr lang="en-US" b="0" u="none" dirty="0" err="1">
                <a:latin typeface="Open Sans"/>
                <a:ea typeface="Open Sans"/>
                <a:cs typeface="Open Sans"/>
                <a:sym typeface="Open Sans"/>
              </a:rPr>
              <a:t>energia</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renovável</a:t>
            </a:r>
            <a:r>
              <a:rPr lang="en-US" dirty="0">
                <a:latin typeface="Open Sans"/>
                <a:ea typeface="Open Sans"/>
                <a:cs typeface="Open Sans"/>
                <a:sym typeface="Open Sans"/>
              </a:rPr>
              <a:t>, </a:t>
            </a:r>
            <a:r>
              <a:rPr lang="en-US" b="0" u="none" dirty="0" err="1">
                <a:latin typeface="Open Sans"/>
                <a:ea typeface="Open Sans"/>
                <a:cs typeface="Open Sans"/>
                <a:sym typeface="Open Sans"/>
              </a:rPr>
              <a:t>como</a:t>
            </a:r>
            <a:r>
              <a:rPr lang="en-US" b="0" u="none" dirty="0">
                <a:latin typeface="Open Sans"/>
                <a:ea typeface="Open Sans"/>
                <a:cs typeface="Open Sans"/>
                <a:sym typeface="Open Sans"/>
              </a:rPr>
              <a:t> fazendas de </a:t>
            </a:r>
            <a:r>
              <a:rPr lang="en-US" b="0" u="none" dirty="0" err="1">
                <a:latin typeface="Open Sans"/>
                <a:ea typeface="Open Sans"/>
                <a:cs typeface="Open Sans"/>
                <a:sym typeface="Open Sans"/>
              </a:rPr>
              <a:t>energia</a:t>
            </a:r>
            <a:r>
              <a:rPr lang="en-US" b="0" u="none" dirty="0">
                <a:latin typeface="Open Sans"/>
                <a:ea typeface="Open Sans"/>
                <a:cs typeface="Open Sans"/>
                <a:sym typeface="Open Sans"/>
              </a:rPr>
              <a:t> solar </a:t>
            </a:r>
            <a:r>
              <a:rPr lang="en-US" b="0" u="none" dirty="0" err="1">
                <a:latin typeface="Open Sans"/>
                <a:ea typeface="Open Sans"/>
                <a:cs typeface="Open Sans"/>
                <a:sym typeface="Open Sans"/>
              </a:rPr>
              <a:t>fotovoltaica</a:t>
            </a:r>
            <a:r>
              <a:rPr lang="en-US" b="0" u="none" dirty="0">
                <a:latin typeface="Open Sans"/>
                <a:ea typeface="Open Sans"/>
                <a:cs typeface="Open Sans"/>
                <a:sym typeface="Open Sans"/>
              </a:rPr>
              <a:t>. Esses </a:t>
            </a:r>
            <a:r>
              <a:rPr lang="en-US" b="0" u="none" dirty="0" err="1">
                <a:latin typeface="Open Sans"/>
                <a:ea typeface="Open Sans"/>
                <a:cs typeface="Open Sans"/>
                <a:sym typeface="Open Sans"/>
              </a:rPr>
              <a:t>exemplos</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destacam</a:t>
            </a:r>
            <a:r>
              <a:rPr lang="en-US" b="0" u="none" dirty="0">
                <a:latin typeface="Open Sans"/>
                <a:ea typeface="Open Sans"/>
                <a:cs typeface="Open Sans"/>
                <a:sym typeface="Open Sans"/>
              </a:rPr>
              <a:t> a amplitude de </a:t>
            </a:r>
            <a:r>
              <a:rPr lang="en-US" b="0" u="none" dirty="0" err="1">
                <a:latin typeface="Open Sans"/>
                <a:ea typeface="Open Sans"/>
                <a:cs typeface="Open Sans"/>
                <a:sym typeface="Open Sans"/>
              </a:rPr>
              <a:t>informações</a:t>
            </a:r>
            <a:r>
              <a:rPr lang="en-US" b="0" u="none" dirty="0">
                <a:latin typeface="Open Sans"/>
                <a:ea typeface="Open Sans"/>
                <a:cs typeface="Open Sans"/>
                <a:sym typeface="Open Sans"/>
              </a:rPr>
              <a:t> que o </a:t>
            </a:r>
            <a:r>
              <a:rPr lang="en-US" b="0" u="none" dirty="0" err="1">
                <a:latin typeface="Open Sans"/>
                <a:ea typeface="Open Sans"/>
                <a:cs typeface="Open Sans"/>
                <a:sym typeface="Open Sans"/>
              </a:rPr>
              <a:t>planejamento</a:t>
            </a:r>
            <a:r>
              <a:rPr lang="en-US" b="0" u="none" dirty="0">
                <a:latin typeface="Open Sans"/>
                <a:ea typeface="Open Sans"/>
                <a:cs typeface="Open Sans"/>
                <a:sym typeface="Open Sans"/>
              </a:rPr>
              <a:t> </a:t>
            </a:r>
            <a:r>
              <a:rPr lang="en-US" dirty="0">
                <a:latin typeface="Open Sans"/>
                <a:ea typeface="Open Sans"/>
                <a:cs typeface="Open Sans"/>
                <a:sym typeface="Open Sans"/>
              </a:rPr>
              <a:t>do </a:t>
            </a:r>
            <a:r>
              <a:rPr lang="en-US" dirty="0" err="1">
                <a:latin typeface="Open Sans"/>
                <a:ea typeface="Open Sans"/>
                <a:cs typeface="Open Sans"/>
                <a:sym typeface="Open Sans"/>
              </a:rPr>
              <a:t>uso</a:t>
            </a:r>
            <a:r>
              <a:rPr lang="en-US" dirty="0">
                <a:latin typeface="Open Sans"/>
                <a:ea typeface="Open Sans"/>
                <a:cs typeface="Open Sans"/>
                <a:sym typeface="Open Sans"/>
              </a:rPr>
              <a:t> da terra </a:t>
            </a:r>
            <a:r>
              <a:rPr lang="en-US" b="0" u="none" dirty="0" err="1">
                <a:latin typeface="Open Sans"/>
                <a:ea typeface="Open Sans"/>
                <a:cs typeface="Open Sans"/>
                <a:sym typeface="Open Sans"/>
              </a:rPr>
              <a:t>pode</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fornecer</a:t>
            </a:r>
            <a:r>
              <a:rPr lang="en-US" dirty="0">
                <a:latin typeface="Open Sans"/>
                <a:ea typeface="Open Sans"/>
                <a:cs typeface="Open Sans"/>
                <a:sym typeface="Open Sans"/>
              </a:rPr>
              <a:t>, </a:t>
            </a:r>
            <a:r>
              <a:rPr lang="en-US" b="0" u="none" dirty="0" err="1">
                <a:latin typeface="Open Sans"/>
                <a:ea typeface="Open Sans"/>
                <a:cs typeface="Open Sans"/>
                <a:sym typeface="Open Sans"/>
              </a:rPr>
              <a:t>bem</a:t>
            </a:r>
            <a:r>
              <a:rPr lang="en-US" b="0" u="none" dirty="0">
                <a:latin typeface="Open Sans"/>
                <a:ea typeface="Open Sans"/>
                <a:cs typeface="Open Sans"/>
                <a:sym typeface="Open Sans"/>
              </a:rPr>
              <a:t> </a:t>
            </a:r>
            <a:r>
              <a:rPr lang="en-US" b="0" u="none" dirty="0" err="1">
                <a:latin typeface="Open Sans"/>
                <a:ea typeface="Open Sans"/>
                <a:cs typeface="Open Sans"/>
                <a:sym typeface="Open Sans"/>
              </a:rPr>
              <a:t>como</a:t>
            </a:r>
            <a:r>
              <a:rPr lang="en-US" b="0" u="none" dirty="0">
                <a:latin typeface="Open Sans"/>
                <a:ea typeface="Open Sans"/>
                <a:cs typeface="Open Sans"/>
                <a:sym typeface="Open Sans"/>
              </a:rPr>
              <a:t> a </a:t>
            </a:r>
            <a:r>
              <a:rPr lang="en-US" b="0" u="none" dirty="0" err="1">
                <a:latin typeface="Open Sans"/>
                <a:ea typeface="Open Sans"/>
                <a:cs typeface="Open Sans"/>
                <a:sym typeface="Open Sans"/>
              </a:rPr>
              <a:t>variedade</a:t>
            </a:r>
            <a:r>
              <a:rPr lang="en-US" b="0" u="none" dirty="0">
                <a:latin typeface="Open Sans"/>
                <a:ea typeface="Open Sans"/>
                <a:cs typeface="Open Sans"/>
                <a:sym typeface="Open Sans"/>
              </a:rPr>
              <a:t> de ferramentas e dados </a:t>
            </a:r>
            <a:r>
              <a:rPr lang="en-US" b="0" u="none" dirty="0" err="1">
                <a:latin typeface="Open Sans"/>
                <a:ea typeface="Open Sans"/>
                <a:cs typeface="Open Sans"/>
                <a:sym typeface="Open Sans"/>
              </a:rPr>
              <a:t>necessários</a:t>
            </a:r>
            <a:r>
              <a:rPr lang="en-US" b="0" u="none" dirty="0">
                <a:latin typeface="Open Sans"/>
                <a:ea typeface="Open Sans"/>
                <a:cs typeface="Open Sans"/>
                <a:sym typeface="Open Sans"/>
              </a:rPr>
              <a:t> para </a:t>
            </a:r>
            <a:r>
              <a:rPr lang="en-US" b="0" u="none" dirty="0" err="1">
                <a:latin typeface="Open Sans"/>
                <a:ea typeface="Open Sans"/>
                <a:cs typeface="Open Sans"/>
                <a:sym typeface="Open Sans"/>
              </a:rPr>
              <a:t>realizá</a:t>
            </a:r>
            <a:r>
              <a:rPr lang="en-US" b="0" u="none" dirty="0">
                <a:latin typeface="Open Sans"/>
                <a:ea typeface="Open Sans"/>
                <a:cs typeface="Open Sans"/>
                <a:sym typeface="Open Sans"/>
              </a:rPr>
              <a:t>-lo com </a:t>
            </a:r>
            <a:r>
              <a:rPr lang="en-US" b="0" u="none" dirty="0" err="1">
                <a:latin typeface="Open Sans"/>
                <a:ea typeface="Open Sans"/>
                <a:cs typeface="Open Sans"/>
                <a:sym typeface="Open Sans"/>
              </a:rPr>
              <a:t>eficácia</a:t>
            </a:r>
            <a:r>
              <a:rPr lang="en-US" b="0" u="none" dirty="0">
                <a:latin typeface="Open Sans"/>
                <a:ea typeface="Open Sans"/>
                <a:cs typeface="Open Sans"/>
                <a:sym typeface="Open Sans"/>
              </a:rPr>
              <a:t>.</a:t>
            </a:r>
            <a:endParaRPr dirty="0"/>
          </a:p>
          <a:p>
            <a:pPr marL="0" lvl="0" indent="0" algn="l" rtl="0">
              <a:spcBef>
                <a:spcPts val="0"/>
              </a:spcBef>
              <a:spcAft>
                <a:spcPts val="0"/>
              </a:spcAft>
              <a:buNone/>
            </a:pPr>
            <a:endParaRPr b="0" u="none" dirty="0">
              <a:latin typeface="Open Sans"/>
              <a:ea typeface="Open Sans"/>
              <a:cs typeface="Open Sans"/>
              <a:sym typeface="Open Sans"/>
            </a:endParaRPr>
          </a:p>
          <a:p>
            <a:pPr marL="0" lvl="0" indent="0" algn="l" rtl="0">
              <a:spcBef>
                <a:spcPts val="0"/>
              </a:spcBef>
              <a:spcAft>
                <a:spcPts val="0"/>
              </a:spcAft>
              <a:buNone/>
            </a:pPr>
            <a:endParaRPr u="none" dirty="0"/>
          </a:p>
        </p:txBody>
      </p:sp>
      <p:sp>
        <p:nvSpPr>
          <p:cNvPr id="260" name="Google Shape;26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latin typeface="Open Sans"/>
                <a:ea typeface="Open Sans"/>
                <a:cs typeface="Open Sans"/>
                <a:sym typeface="Open Sans"/>
              </a:rPr>
              <a:t>David Walters define seis </a:t>
            </a:r>
            <a:r>
              <a:rPr lang="en-US" b="0" dirty="0" err="1">
                <a:latin typeface="Open Sans"/>
                <a:ea typeface="Open Sans"/>
                <a:cs typeface="Open Sans"/>
                <a:sym typeface="Open Sans"/>
              </a:rPr>
              <a:t>tipologias</a:t>
            </a:r>
            <a:r>
              <a:rPr lang="en-US" b="0" dirty="0">
                <a:latin typeface="Open Sans"/>
                <a:ea typeface="Open Sans"/>
                <a:cs typeface="Open Sans"/>
                <a:sym typeface="Open Sans"/>
              </a:rPr>
              <a:t> </a:t>
            </a:r>
            <a:r>
              <a:rPr lang="en-US" b="0" dirty="0" err="1">
                <a:latin typeface="Open Sans"/>
                <a:ea typeface="Open Sans"/>
                <a:cs typeface="Open Sans"/>
                <a:sym typeface="Open Sans"/>
              </a:rPr>
              <a:t>principais</a:t>
            </a:r>
            <a:r>
              <a:rPr lang="en-US" b="0" dirty="0">
                <a:latin typeface="Open Sans"/>
                <a:ea typeface="Open Sans"/>
                <a:cs typeface="Open Sans"/>
                <a:sym typeface="Open Sans"/>
              </a:rPr>
              <a:t> de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dirty="0">
                <a:latin typeface="Open Sans"/>
                <a:ea typeface="Open Sans"/>
                <a:cs typeface="Open Sans"/>
                <a:sym typeface="Open Sans"/>
              </a:rPr>
              <a:t>do </a:t>
            </a:r>
            <a:r>
              <a:rPr lang="en-US" dirty="0" err="1">
                <a:latin typeface="Open Sans"/>
                <a:ea typeface="Open Sans"/>
                <a:cs typeface="Open Sans"/>
                <a:sym typeface="Open Sans"/>
              </a:rPr>
              <a:t>uso</a:t>
            </a:r>
            <a:r>
              <a:rPr lang="en-US" dirty="0">
                <a:latin typeface="Open Sans"/>
                <a:ea typeface="Open Sans"/>
                <a:cs typeface="Open Sans"/>
                <a:sym typeface="Open Sans"/>
              </a:rPr>
              <a:t> da terra </a:t>
            </a:r>
            <a:r>
              <a:rPr lang="en-US" b="0" dirty="0" err="1">
                <a:latin typeface="Open Sans"/>
                <a:ea typeface="Open Sans"/>
                <a:cs typeface="Open Sans"/>
                <a:sym typeface="Open Sans"/>
              </a:rPr>
              <a:t>em</a:t>
            </a:r>
            <a:r>
              <a:rPr lang="en-US" b="0" dirty="0">
                <a:latin typeface="Open Sans"/>
                <a:ea typeface="Open Sans"/>
                <a:cs typeface="Open Sans"/>
                <a:sym typeface="Open Sans"/>
              </a:rPr>
              <a:t> </a:t>
            </a:r>
            <a:r>
              <a:rPr lang="en-US" b="0" dirty="0" err="1">
                <a:latin typeface="Open Sans"/>
                <a:ea typeface="Open Sans"/>
                <a:cs typeface="Open Sans"/>
                <a:sym typeface="Open Sans"/>
              </a:rPr>
              <a:t>seu</a:t>
            </a:r>
            <a:r>
              <a:rPr lang="en-US" b="0" dirty="0">
                <a:latin typeface="Open Sans"/>
                <a:ea typeface="Open Sans"/>
                <a:cs typeface="Open Sans"/>
                <a:sym typeface="Open Sans"/>
              </a:rPr>
              <a:t> </a:t>
            </a:r>
            <a:r>
              <a:rPr lang="en-US" b="0" dirty="0" err="1">
                <a:latin typeface="Open Sans"/>
                <a:ea typeface="Open Sans"/>
                <a:cs typeface="Open Sans"/>
                <a:sym typeface="Open Sans"/>
              </a:rPr>
              <a:t>livro</a:t>
            </a:r>
            <a:r>
              <a:rPr lang="en-US" b="0" dirty="0">
                <a:latin typeface="Open Sans"/>
                <a:ea typeface="Open Sans"/>
                <a:cs typeface="Open Sans"/>
                <a:sym typeface="Open Sans"/>
              </a:rPr>
              <a:t> "Designing Community":</a:t>
            </a:r>
            <a:endParaRPr dirty="0"/>
          </a:p>
          <a:p>
            <a:pPr marL="0" lvl="0" indent="0" algn="l" rtl="0">
              <a:spcBef>
                <a:spcPts val="0"/>
              </a:spcBef>
              <a:spcAft>
                <a:spcPts val="0"/>
              </a:spcAft>
              <a:buNone/>
            </a:pPr>
            <a:r>
              <a:rPr lang="en-US" b="0" dirty="0">
                <a:latin typeface="Open Sans"/>
                <a:ea typeface="Open Sans"/>
                <a:cs typeface="Open Sans"/>
                <a:sym typeface="Open Sans"/>
              </a:rPr>
              <a:t>1. 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tradicional</a:t>
            </a:r>
            <a:r>
              <a:rPr lang="en-US" b="0" dirty="0">
                <a:latin typeface="Open Sans"/>
                <a:ea typeface="Open Sans"/>
                <a:cs typeface="Open Sans"/>
                <a:sym typeface="Open Sans"/>
              </a:rPr>
              <a:t> </a:t>
            </a:r>
            <a:r>
              <a:rPr lang="en-US" b="0" dirty="0" err="1">
                <a:latin typeface="Open Sans"/>
                <a:ea typeface="Open Sans"/>
                <a:cs typeface="Open Sans"/>
                <a:sym typeface="Open Sans"/>
              </a:rPr>
              <a:t>ou</a:t>
            </a:r>
            <a:r>
              <a:rPr lang="en-US" b="0" dirty="0">
                <a:latin typeface="Open Sans"/>
                <a:ea typeface="Open Sans"/>
                <a:cs typeface="Open Sans"/>
                <a:sym typeface="Open Sans"/>
              </a:rPr>
              <a:t> </a:t>
            </a:r>
            <a:r>
              <a:rPr lang="en-US" b="0" dirty="0" err="1">
                <a:latin typeface="Open Sans"/>
                <a:ea typeface="Open Sans"/>
                <a:cs typeface="Open Sans"/>
                <a:sym typeface="Open Sans"/>
              </a:rPr>
              <a:t>abrangente</a:t>
            </a:r>
            <a:r>
              <a:rPr lang="en-US" b="0" dirty="0">
                <a:latin typeface="Open Sans"/>
                <a:ea typeface="Open Sans"/>
                <a:cs typeface="Open Sans"/>
                <a:sym typeface="Open Sans"/>
              </a:rPr>
              <a:t> </a:t>
            </a:r>
            <a:r>
              <a:rPr lang="en-US" b="0" dirty="0" err="1">
                <a:latin typeface="Open Sans"/>
                <a:ea typeface="Open Sans"/>
                <a:cs typeface="Open Sans"/>
                <a:sym typeface="Open Sans"/>
              </a:rPr>
              <a:t>concentra</a:t>
            </a:r>
            <a:r>
              <a:rPr lang="en-US" b="0" dirty="0">
                <a:latin typeface="Open Sans"/>
                <a:ea typeface="Open Sans"/>
                <a:cs typeface="Open Sans"/>
                <a:sym typeface="Open Sans"/>
              </a:rPr>
              <a:t>-se </a:t>
            </a:r>
            <a:r>
              <a:rPr lang="en-US" b="0" dirty="0" err="1">
                <a:latin typeface="Open Sans"/>
                <a:ea typeface="Open Sans"/>
                <a:cs typeface="Open Sans"/>
                <a:sym typeface="Open Sans"/>
              </a:rPr>
              <a:t>na</a:t>
            </a:r>
            <a:r>
              <a:rPr lang="en-US" b="0" dirty="0">
                <a:latin typeface="Open Sans"/>
                <a:ea typeface="Open Sans"/>
                <a:cs typeface="Open Sans"/>
                <a:sym typeface="Open Sans"/>
              </a:rPr>
              <a:t> </a:t>
            </a:r>
            <a:r>
              <a:rPr lang="en-US" b="0" dirty="0" err="1">
                <a:latin typeface="Open Sans"/>
                <a:ea typeface="Open Sans"/>
                <a:cs typeface="Open Sans"/>
                <a:sym typeface="Open Sans"/>
              </a:rPr>
              <a:t>produção</a:t>
            </a:r>
            <a:r>
              <a:rPr lang="en-US" b="0" dirty="0">
                <a:latin typeface="Open Sans"/>
                <a:ea typeface="Open Sans"/>
                <a:cs typeface="Open Sans"/>
                <a:sym typeface="Open Sans"/>
              </a:rPr>
              <a:t> de </a:t>
            </a:r>
            <a:r>
              <a:rPr lang="en-US" b="0" dirty="0" err="1">
                <a:latin typeface="Open Sans"/>
                <a:ea typeface="Open Sans"/>
                <a:cs typeface="Open Sans"/>
                <a:sym typeface="Open Sans"/>
              </a:rPr>
              <a:t>declarações</a:t>
            </a:r>
            <a:r>
              <a:rPr lang="en-US" b="0" dirty="0">
                <a:latin typeface="Open Sans"/>
                <a:ea typeface="Open Sans"/>
                <a:cs typeface="Open Sans"/>
                <a:sym typeface="Open Sans"/>
              </a:rPr>
              <a:t> </a:t>
            </a:r>
            <a:r>
              <a:rPr lang="en-US" b="0" dirty="0" err="1">
                <a:latin typeface="Open Sans"/>
                <a:ea typeface="Open Sans"/>
                <a:cs typeface="Open Sans"/>
                <a:sym typeface="Open Sans"/>
              </a:rPr>
              <a:t>claras</a:t>
            </a:r>
            <a:r>
              <a:rPr lang="en-US" b="0" dirty="0">
                <a:latin typeface="Open Sans"/>
                <a:ea typeface="Open Sans"/>
                <a:cs typeface="Open Sans"/>
                <a:sym typeface="Open Sans"/>
              </a:rPr>
              <a:t> </a:t>
            </a:r>
            <a:r>
              <a:rPr lang="en-US" b="0" dirty="0" err="1">
                <a:latin typeface="Open Sans"/>
                <a:ea typeface="Open Sans"/>
                <a:cs typeface="Open Sans"/>
                <a:sym typeface="Open Sans"/>
              </a:rPr>
              <a:t>sobre</a:t>
            </a:r>
            <a:r>
              <a:rPr lang="en-US" b="0" dirty="0">
                <a:latin typeface="Open Sans"/>
                <a:ea typeface="Open Sans"/>
                <a:cs typeface="Open Sans"/>
                <a:sym typeface="Open Sans"/>
              </a:rPr>
              <a:t> a forma e o </a:t>
            </a:r>
            <a:r>
              <a:rPr lang="en-US" b="0" dirty="0" err="1">
                <a:latin typeface="Open Sans"/>
                <a:ea typeface="Open Sans"/>
                <a:cs typeface="Open Sans"/>
                <a:sym typeface="Open Sans"/>
              </a:rPr>
              <a:t>conteúdo</a:t>
            </a:r>
            <a:r>
              <a:rPr lang="en-US" b="0" dirty="0">
                <a:latin typeface="Open Sans"/>
                <a:ea typeface="Open Sans"/>
                <a:cs typeface="Open Sans"/>
                <a:sym typeface="Open Sans"/>
              </a:rPr>
              <a:t> do novo </a:t>
            </a:r>
            <a:r>
              <a:rPr lang="en-US" b="0" dirty="0" err="1">
                <a:latin typeface="Open Sans"/>
                <a:ea typeface="Open Sans"/>
                <a:cs typeface="Open Sans"/>
                <a:sym typeface="Open Sans"/>
              </a:rPr>
              <a:t>desenvolvimento</a:t>
            </a:r>
            <a:r>
              <a:rPr lang="en-US" b="0" dirty="0">
                <a:latin typeface="Open Sans"/>
                <a:ea typeface="Open Sans"/>
                <a:cs typeface="Open Sans"/>
                <a:sym typeface="Open Sans"/>
              </a:rPr>
              <a:t>. </a:t>
            </a:r>
            <a:r>
              <a:rPr lang="en-US" b="0" dirty="0" err="1">
                <a:latin typeface="Open Sans"/>
                <a:ea typeface="Open Sans"/>
                <a:cs typeface="Open Sans"/>
                <a:sym typeface="Open Sans"/>
              </a:rPr>
              <a:t>É</a:t>
            </a:r>
            <a:r>
              <a:rPr lang="en-US" b="0" dirty="0">
                <a:latin typeface="Open Sans"/>
                <a:ea typeface="Open Sans"/>
                <a:cs typeface="Open Sans"/>
                <a:sym typeface="Open Sans"/>
              </a:rPr>
              <a:t> </a:t>
            </a:r>
            <a:r>
              <a:rPr lang="en-US" b="0" dirty="0" err="1">
                <a:latin typeface="Open Sans"/>
                <a:ea typeface="Open Sans"/>
                <a:cs typeface="Open Sans"/>
                <a:sym typeface="Open Sans"/>
              </a:rPr>
              <a:t>uma</a:t>
            </a:r>
            <a:r>
              <a:rPr lang="en-US" b="0" dirty="0">
                <a:latin typeface="Open Sans"/>
                <a:ea typeface="Open Sans"/>
                <a:cs typeface="Open Sans"/>
                <a:sym typeface="Open Sans"/>
              </a:rPr>
              <a:t> </a:t>
            </a:r>
            <a:r>
              <a:rPr lang="en-US" b="0" dirty="0" err="1">
                <a:latin typeface="Open Sans"/>
                <a:ea typeface="Open Sans"/>
                <a:cs typeface="Open Sans"/>
                <a:sym typeface="Open Sans"/>
              </a:rPr>
              <a:t>abordagem</a:t>
            </a:r>
            <a:r>
              <a:rPr lang="en-US" b="0" dirty="0">
                <a:latin typeface="Open Sans"/>
                <a:ea typeface="Open Sans"/>
                <a:cs typeface="Open Sans"/>
                <a:sym typeface="Open Sans"/>
              </a:rPr>
              <a:t> </a:t>
            </a:r>
            <a:r>
              <a:rPr lang="en-US" b="0" dirty="0" err="1">
                <a:latin typeface="Open Sans"/>
                <a:ea typeface="Open Sans"/>
                <a:cs typeface="Open Sans"/>
                <a:sym typeface="Open Sans"/>
              </a:rPr>
              <a:t>centralizada</a:t>
            </a:r>
            <a:r>
              <a:rPr lang="en-US" b="0" dirty="0">
                <a:latin typeface="Open Sans"/>
                <a:ea typeface="Open Sans"/>
                <a:cs typeface="Open Sans"/>
                <a:sym typeface="Open Sans"/>
              </a:rPr>
              <a:t> e de </a:t>
            </a:r>
            <a:r>
              <a:rPr lang="en-US" b="0" dirty="0" err="1">
                <a:latin typeface="Open Sans"/>
                <a:ea typeface="Open Sans"/>
                <a:cs typeface="Open Sans"/>
                <a:sym typeface="Open Sans"/>
              </a:rPr>
              <a:t>cima</a:t>
            </a:r>
            <a:r>
              <a:rPr lang="en-US" b="0" dirty="0">
                <a:latin typeface="Open Sans"/>
                <a:ea typeface="Open Sans"/>
                <a:cs typeface="Open Sans"/>
                <a:sym typeface="Open Sans"/>
              </a:rPr>
              <a:t> para </a:t>
            </a:r>
            <a:r>
              <a:rPr lang="en-US" b="0" dirty="0" err="1">
                <a:latin typeface="Open Sans"/>
                <a:ea typeface="Open Sans"/>
                <a:cs typeface="Open Sans"/>
                <a:sym typeface="Open Sans"/>
              </a:rPr>
              <a:t>baixo</a:t>
            </a:r>
            <a:r>
              <a:rPr lang="en-US" b="0" dirty="0">
                <a:latin typeface="Open Sans"/>
                <a:ea typeface="Open Sans"/>
                <a:cs typeface="Open Sans"/>
                <a:sym typeface="Open Sans"/>
              </a:rPr>
              <a:t>.</a:t>
            </a:r>
            <a:endParaRPr dirty="0"/>
          </a:p>
          <a:p>
            <a:pPr marL="0" lvl="0" indent="0" algn="l" rtl="0">
              <a:spcBef>
                <a:spcPts val="0"/>
              </a:spcBef>
              <a:spcAft>
                <a:spcPts val="0"/>
              </a:spcAft>
              <a:buNone/>
            </a:pPr>
            <a:r>
              <a:rPr lang="en-US" b="0" dirty="0">
                <a:latin typeface="Open Sans"/>
                <a:ea typeface="Open Sans"/>
                <a:cs typeface="Open Sans"/>
                <a:sym typeface="Open Sans"/>
              </a:rPr>
              <a:t>2. 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de </a:t>
            </a:r>
            <a:r>
              <a:rPr lang="en-US" b="0" dirty="0" err="1">
                <a:latin typeface="Open Sans"/>
                <a:ea typeface="Open Sans"/>
                <a:cs typeface="Open Sans"/>
                <a:sym typeface="Open Sans"/>
              </a:rPr>
              <a:t>sistemas</a:t>
            </a:r>
            <a:r>
              <a:rPr lang="en-US" b="0" dirty="0">
                <a:latin typeface="Open Sans"/>
                <a:ea typeface="Open Sans"/>
                <a:cs typeface="Open Sans"/>
                <a:sym typeface="Open Sans"/>
              </a:rPr>
              <a:t> </a:t>
            </a:r>
            <a:r>
              <a:rPr lang="en-US" b="0" dirty="0" err="1">
                <a:latin typeface="Open Sans"/>
                <a:ea typeface="Open Sans"/>
                <a:cs typeface="Open Sans"/>
                <a:sym typeface="Open Sans"/>
              </a:rPr>
              <a:t>resultou</a:t>
            </a:r>
            <a:r>
              <a:rPr lang="en-US" b="0" dirty="0">
                <a:latin typeface="Open Sans"/>
                <a:ea typeface="Open Sans"/>
                <a:cs typeface="Open Sans"/>
                <a:sym typeface="Open Sans"/>
              </a:rPr>
              <a:t> do </a:t>
            </a:r>
            <a:r>
              <a:rPr lang="en-US" b="0" dirty="0" err="1">
                <a:latin typeface="Open Sans"/>
                <a:ea typeface="Open Sans"/>
                <a:cs typeface="Open Sans"/>
                <a:sym typeface="Open Sans"/>
              </a:rPr>
              <a:t>fracasso</a:t>
            </a:r>
            <a:r>
              <a:rPr lang="en-US" b="0" dirty="0">
                <a:latin typeface="Open Sans"/>
                <a:ea typeface="Open Sans"/>
                <a:cs typeface="Open Sans"/>
                <a:sym typeface="Open Sans"/>
              </a:rPr>
              <a:t> do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abrangente</a:t>
            </a:r>
            <a:r>
              <a:rPr lang="en-US" b="0" dirty="0">
                <a:latin typeface="Open Sans"/>
                <a:ea typeface="Open Sans"/>
                <a:cs typeface="Open Sans"/>
                <a:sym typeface="Open Sans"/>
              </a:rPr>
              <a:t> </a:t>
            </a:r>
            <a:r>
              <a:rPr lang="en-US" b="0" dirty="0" err="1">
                <a:latin typeface="Open Sans"/>
                <a:ea typeface="Open Sans"/>
                <a:cs typeface="Open Sans"/>
                <a:sym typeface="Open Sans"/>
              </a:rPr>
              <a:t>em</a:t>
            </a:r>
            <a:r>
              <a:rPr lang="en-US" b="0" dirty="0">
                <a:latin typeface="Open Sans"/>
                <a:ea typeface="Open Sans"/>
                <a:cs typeface="Open Sans"/>
                <a:sym typeface="Open Sans"/>
              </a:rPr>
              <a:t> lidar com o </a:t>
            </a:r>
            <a:r>
              <a:rPr lang="en-US" b="0" dirty="0" err="1">
                <a:latin typeface="Open Sans"/>
                <a:ea typeface="Open Sans"/>
                <a:cs typeface="Open Sans"/>
                <a:sym typeface="Open Sans"/>
              </a:rPr>
              <a:t>crescimento</a:t>
            </a:r>
            <a:r>
              <a:rPr lang="en-US" b="0" dirty="0">
                <a:latin typeface="Open Sans"/>
                <a:ea typeface="Open Sans"/>
                <a:cs typeface="Open Sans"/>
                <a:sym typeface="Open Sans"/>
              </a:rPr>
              <a:t> </a:t>
            </a:r>
            <a:r>
              <a:rPr lang="en-US" b="0" dirty="0" err="1">
                <a:latin typeface="Open Sans"/>
                <a:ea typeface="Open Sans"/>
                <a:cs typeface="Open Sans"/>
                <a:sym typeface="Open Sans"/>
              </a:rPr>
              <a:t>imprevisto</a:t>
            </a:r>
            <a:r>
              <a:rPr lang="en-US" b="0" dirty="0">
                <a:latin typeface="Open Sans"/>
                <a:ea typeface="Open Sans"/>
                <a:cs typeface="Open Sans"/>
                <a:sym typeface="Open Sans"/>
              </a:rPr>
              <a:t> </a:t>
            </a:r>
            <a:r>
              <a:rPr lang="en-US" b="0" dirty="0" err="1">
                <a:latin typeface="Open Sans"/>
                <a:ea typeface="Open Sans"/>
                <a:cs typeface="Open Sans"/>
                <a:sym typeface="Open Sans"/>
              </a:rPr>
              <a:t>após</a:t>
            </a:r>
            <a:r>
              <a:rPr lang="en-US" b="0" dirty="0">
                <a:latin typeface="Open Sans"/>
                <a:ea typeface="Open Sans"/>
                <a:cs typeface="Open Sans"/>
                <a:sym typeface="Open Sans"/>
              </a:rPr>
              <a:t> a Segunda Guerra Mundial. Ele </a:t>
            </a:r>
            <a:r>
              <a:rPr lang="en-US" b="0" dirty="0" err="1">
                <a:latin typeface="Open Sans"/>
                <a:ea typeface="Open Sans"/>
                <a:cs typeface="Open Sans"/>
                <a:sym typeface="Open Sans"/>
              </a:rPr>
              <a:t>adota</a:t>
            </a:r>
            <a:r>
              <a:rPr lang="en-US" b="0" dirty="0">
                <a:latin typeface="Open Sans"/>
                <a:ea typeface="Open Sans"/>
                <a:cs typeface="Open Sans"/>
                <a:sym typeface="Open Sans"/>
              </a:rPr>
              <a:t> </a:t>
            </a:r>
            <a:r>
              <a:rPr lang="en-US" b="0" dirty="0" err="1">
                <a:latin typeface="Open Sans"/>
                <a:ea typeface="Open Sans"/>
                <a:cs typeface="Open Sans"/>
                <a:sym typeface="Open Sans"/>
              </a:rPr>
              <a:t>uma</a:t>
            </a:r>
            <a:r>
              <a:rPr lang="en-US" b="0" dirty="0">
                <a:latin typeface="Open Sans"/>
                <a:ea typeface="Open Sans"/>
                <a:cs typeface="Open Sans"/>
                <a:sym typeface="Open Sans"/>
              </a:rPr>
              <a:t> </a:t>
            </a:r>
            <a:r>
              <a:rPr lang="en-US" b="0" dirty="0" err="1">
                <a:latin typeface="Open Sans"/>
                <a:ea typeface="Open Sans"/>
                <a:cs typeface="Open Sans"/>
                <a:sym typeface="Open Sans"/>
              </a:rPr>
              <a:t>visão</a:t>
            </a:r>
            <a:r>
              <a:rPr lang="en-US" b="0" dirty="0">
                <a:latin typeface="Open Sans"/>
                <a:ea typeface="Open Sans"/>
                <a:cs typeface="Open Sans"/>
                <a:sym typeface="Open Sans"/>
              </a:rPr>
              <a:t> </a:t>
            </a:r>
            <a:r>
              <a:rPr lang="en-US" b="0" dirty="0" err="1">
                <a:latin typeface="Open Sans"/>
                <a:ea typeface="Open Sans"/>
                <a:cs typeface="Open Sans"/>
                <a:sym typeface="Open Sans"/>
              </a:rPr>
              <a:t>mais</a:t>
            </a:r>
            <a:r>
              <a:rPr lang="en-US" b="0" dirty="0">
                <a:latin typeface="Open Sans"/>
                <a:ea typeface="Open Sans"/>
                <a:cs typeface="Open Sans"/>
                <a:sym typeface="Open Sans"/>
              </a:rPr>
              <a:t> </a:t>
            </a:r>
            <a:r>
              <a:rPr lang="en-US" b="0" dirty="0" err="1">
                <a:latin typeface="Open Sans"/>
                <a:ea typeface="Open Sans"/>
                <a:cs typeface="Open Sans"/>
                <a:sym typeface="Open Sans"/>
              </a:rPr>
              <a:t>analítica</a:t>
            </a:r>
            <a:r>
              <a:rPr lang="en-US" b="0" dirty="0">
                <a:latin typeface="Open Sans"/>
                <a:ea typeface="Open Sans"/>
                <a:cs typeface="Open Sans"/>
                <a:sym typeface="Open Sans"/>
              </a:rPr>
              <a:t> da </a:t>
            </a:r>
            <a:r>
              <a:rPr lang="en-US" b="0" dirty="0" err="1">
                <a:latin typeface="Open Sans"/>
                <a:ea typeface="Open Sans"/>
                <a:cs typeface="Open Sans"/>
                <a:sym typeface="Open Sans"/>
              </a:rPr>
              <a:t>área</a:t>
            </a:r>
            <a:r>
              <a:rPr lang="en-US" b="0" dirty="0">
                <a:latin typeface="Open Sans"/>
                <a:ea typeface="Open Sans"/>
                <a:cs typeface="Open Sans"/>
                <a:sym typeface="Open Sans"/>
              </a:rPr>
              <a:t> de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como</a:t>
            </a:r>
            <a:r>
              <a:rPr lang="en-US" b="0" dirty="0">
                <a:latin typeface="Open Sans"/>
                <a:ea typeface="Open Sans"/>
                <a:cs typeface="Open Sans"/>
                <a:sym typeface="Open Sans"/>
              </a:rPr>
              <a:t> um conjunto de </a:t>
            </a:r>
            <a:r>
              <a:rPr lang="en-US" b="0" dirty="0" err="1">
                <a:latin typeface="Open Sans"/>
                <a:ea typeface="Open Sans"/>
                <a:cs typeface="Open Sans"/>
                <a:sym typeface="Open Sans"/>
              </a:rPr>
              <a:t>processos</a:t>
            </a:r>
            <a:r>
              <a:rPr lang="en-US" b="0" dirty="0">
                <a:latin typeface="Open Sans"/>
                <a:ea typeface="Open Sans"/>
                <a:cs typeface="Open Sans"/>
                <a:sym typeface="Open Sans"/>
              </a:rPr>
              <a:t> </a:t>
            </a:r>
            <a:r>
              <a:rPr lang="en-US" b="0" dirty="0" err="1">
                <a:latin typeface="Open Sans"/>
                <a:ea typeface="Open Sans"/>
                <a:cs typeface="Open Sans"/>
                <a:sym typeface="Open Sans"/>
              </a:rPr>
              <a:t>complexos</a:t>
            </a:r>
            <a:r>
              <a:rPr lang="en-US" b="0" dirty="0">
                <a:latin typeface="Open Sans"/>
                <a:ea typeface="Open Sans"/>
                <a:cs typeface="Open Sans"/>
                <a:sym typeface="Open Sans"/>
              </a:rPr>
              <a:t>, mas </a:t>
            </a:r>
            <a:r>
              <a:rPr lang="en-US" b="0" dirty="0" err="1">
                <a:latin typeface="Open Sans"/>
                <a:ea typeface="Open Sans"/>
                <a:cs typeface="Open Sans"/>
                <a:sym typeface="Open Sans"/>
              </a:rPr>
              <a:t>está</a:t>
            </a:r>
            <a:r>
              <a:rPr lang="en-US" b="0" dirty="0">
                <a:latin typeface="Open Sans"/>
                <a:ea typeface="Open Sans"/>
                <a:cs typeface="Open Sans"/>
                <a:sym typeface="Open Sans"/>
              </a:rPr>
              <a:t> </a:t>
            </a:r>
            <a:r>
              <a:rPr lang="en-US" b="0" dirty="0" err="1">
                <a:latin typeface="Open Sans"/>
                <a:ea typeface="Open Sans"/>
                <a:cs typeface="Open Sans"/>
                <a:sym typeface="Open Sans"/>
              </a:rPr>
              <a:t>menos</a:t>
            </a:r>
            <a:r>
              <a:rPr lang="en-US" b="0" dirty="0">
                <a:latin typeface="Open Sans"/>
                <a:ea typeface="Open Sans"/>
                <a:cs typeface="Open Sans"/>
                <a:sym typeface="Open Sans"/>
              </a:rPr>
              <a:t> </a:t>
            </a:r>
            <a:r>
              <a:rPr lang="en-US" b="0" dirty="0" err="1">
                <a:latin typeface="Open Sans"/>
                <a:ea typeface="Open Sans"/>
                <a:cs typeface="Open Sans"/>
                <a:sym typeface="Open Sans"/>
              </a:rPr>
              <a:t>interessado</a:t>
            </a:r>
            <a:r>
              <a:rPr lang="en-US" b="0" dirty="0">
                <a:latin typeface="Open Sans"/>
                <a:ea typeface="Open Sans"/>
                <a:cs typeface="Open Sans"/>
                <a:sym typeface="Open Sans"/>
              </a:rPr>
              <a:t> </a:t>
            </a:r>
            <a:r>
              <a:rPr lang="en-US" b="0" dirty="0" err="1">
                <a:latin typeface="Open Sans"/>
                <a:ea typeface="Open Sans"/>
                <a:cs typeface="Open Sans"/>
                <a:sym typeface="Open Sans"/>
              </a:rPr>
              <a:t>em</a:t>
            </a:r>
            <a:r>
              <a:rPr lang="en-US" b="0" dirty="0">
                <a:latin typeface="Open Sans"/>
                <a:ea typeface="Open Sans"/>
                <a:cs typeface="Open Sans"/>
                <a:sym typeface="Open Sans"/>
              </a:rPr>
              <a:t> um plano </a:t>
            </a:r>
            <a:r>
              <a:rPr lang="en-US" b="0" dirty="0" err="1">
                <a:latin typeface="Open Sans"/>
                <a:ea typeface="Open Sans"/>
                <a:cs typeface="Open Sans"/>
                <a:sym typeface="Open Sans"/>
              </a:rPr>
              <a:t>físico</a:t>
            </a:r>
            <a:r>
              <a:rPr lang="en-US" b="0" dirty="0">
                <a:latin typeface="Open Sans"/>
                <a:ea typeface="Open Sans"/>
                <a:cs typeface="Open Sans"/>
                <a:sym typeface="Open Sans"/>
              </a:rPr>
              <a:t>.</a:t>
            </a:r>
            <a:endParaRPr dirty="0"/>
          </a:p>
          <a:p>
            <a:pPr marL="0" lvl="0" indent="0" algn="l" rtl="0">
              <a:spcBef>
                <a:spcPts val="0"/>
              </a:spcBef>
              <a:spcAft>
                <a:spcPts val="0"/>
              </a:spcAft>
              <a:buNone/>
            </a:pPr>
            <a:r>
              <a:rPr lang="en-US" b="0" dirty="0">
                <a:latin typeface="Open Sans"/>
                <a:ea typeface="Open Sans"/>
                <a:cs typeface="Open Sans"/>
                <a:sym typeface="Open Sans"/>
              </a:rPr>
              <a:t>3. 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democrático</a:t>
            </a:r>
            <a:r>
              <a:rPr lang="en-US" b="0" dirty="0">
                <a:latin typeface="Open Sans"/>
                <a:ea typeface="Open Sans"/>
                <a:cs typeface="Open Sans"/>
                <a:sym typeface="Open Sans"/>
              </a:rPr>
              <a:t> </a:t>
            </a:r>
            <a:r>
              <a:rPr lang="en-US" b="0" dirty="0" err="1">
                <a:latin typeface="Open Sans"/>
                <a:ea typeface="Open Sans"/>
                <a:cs typeface="Open Sans"/>
                <a:sym typeface="Open Sans"/>
              </a:rPr>
              <a:t>deu</a:t>
            </a:r>
            <a:r>
              <a:rPr lang="en-US" b="0" dirty="0">
                <a:latin typeface="Open Sans"/>
                <a:ea typeface="Open Sans"/>
                <a:cs typeface="Open Sans"/>
                <a:sym typeface="Open Sans"/>
              </a:rPr>
              <a:t> </a:t>
            </a:r>
            <a:r>
              <a:rPr lang="en-US" b="0" dirty="0" err="1">
                <a:latin typeface="Open Sans"/>
                <a:ea typeface="Open Sans"/>
                <a:cs typeface="Open Sans"/>
                <a:sym typeface="Open Sans"/>
              </a:rPr>
              <a:t>voz</a:t>
            </a:r>
            <a:r>
              <a:rPr lang="en-US" b="0" dirty="0">
                <a:latin typeface="Open Sans"/>
                <a:ea typeface="Open Sans"/>
                <a:cs typeface="Open Sans"/>
                <a:sym typeface="Open Sans"/>
              </a:rPr>
              <a:t> a </a:t>
            </a:r>
            <a:r>
              <a:rPr lang="en-US" b="0" dirty="0" err="1">
                <a:latin typeface="Open Sans"/>
                <a:ea typeface="Open Sans"/>
                <a:cs typeface="Open Sans"/>
                <a:sym typeface="Open Sans"/>
              </a:rPr>
              <a:t>mais</a:t>
            </a:r>
            <a:r>
              <a:rPr lang="en-US" b="0" dirty="0">
                <a:latin typeface="Open Sans"/>
                <a:ea typeface="Open Sans"/>
                <a:cs typeface="Open Sans"/>
                <a:sym typeface="Open Sans"/>
              </a:rPr>
              <a:t> </a:t>
            </a:r>
            <a:r>
              <a:rPr lang="en-US" b="0" dirty="0" err="1">
                <a:latin typeface="Open Sans"/>
                <a:ea typeface="Open Sans"/>
                <a:cs typeface="Open Sans"/>
                <a:sym typeface="Open Sans"/>
              </a:rPr>
              <a:t>cidadãos</a:t>
            </a:r>
            <a:r>
              <a:rPr lang="en-US" b="0" dirty="0">
                <a:latin typeface="Open Sans"/>
                <a:ea typeface="Open Sans"/>
                <a:cs typeface="Open Sans"/>
                <a:sym typeface="Open Sans"/>
              </a:rPr>
              <a:t> no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do </a:t>
            </a:r>
            <a:r>
              <a:rPr lang="en-US" b="0" dirty="0" err="1">
                <a:latin typeface="Open Sans"/>
                <a:ea typeface="Open Sans"/>
                <a:cs typeface="Open Sans"/>
                <a:sym typeface="Open Sans"/>
              </a:rPr>
              <a:t>futuro</a:t>
            </a:r>
            <a:r>
              <a:rPr lang="en-US" b="0" dirty="0">
                <a:latin typeface="Open Sans"/>
                <a:ea typeface="Open Sans"/>
                <a:cs typeface="Open Sans"/>
                <a:sym typeface="Open Sans"/>
              </a:rPr>
              <a:t> de </a:t>
            </a:r>
            <a:r>
              <a:rPr lang="en-US" dirty="0" err="1">
                <a:latin typeface="Open Sans"/>
                <a:ea typeface="Open Sans"/>
                <a:cs typeface="Open Sans"/>
                <a:sym typeface="Open Sans"/>
              </a:rPr>
              <a:t>sua</a:t>
            </a:r>
            <a:r>
              <a:rPr lang="en-US" dirty="0">
                <a:latin typeface="Open Sans"/>
                <a:ea typeface="Open Sans"/>
                <a:cs typeface="Open Sans"/>
                <a:sym typeface="Open Sans"/>
              </a:rPr>
              <a:t> </a:t>
            </a:r>
            <a:r>
              <a:rPr lang="en-US" b="0" dirty="0" err="1">
                <a:latin typeface="Open Sans"/>
                <a:ea typeface="Open Sans"/>
                <a:cs typeface="Open Sans"/>
                <a:sym typeface="Open Sans"/>
              </a:rPr>
              <a:t>comunidade</a:t>
            </a:r>
            <a:r>
              <a:rPr lang="en-US" b="0" dirty="0">
                <a:latin typeface="Open Sans"/>
                <a:ea typeface="Open Sans"/>
                <a:cs typeface="Open Sans"/>
                <a:sym typeface="Open Sans"/>
              </a:rPr>
              <a:t>.</a:t>
            </a:r>
            <a:endParaRPr dirty="0"/>
          </a:p>
          <a:p>
            <a:pPr marL="0" lvl="0" indent="0" algn="l" rtl="0">
              <a:spcBef>
                <a:spcPts val="0"/>
              </a:spcBef>
              <a:spcAft>
                <a:spcPts val="0"/>
              </a:spcAft>
              <a:buNone/>
            </a:pPr>
            <a:r>
              <a:rPr lang="en-US" b="0" dirty="0">
                <a:latin typeface="Open Sans"/>
                <a:ea typeface="Open Sans"/>
                <a:cs typeface="Open Sans"/>
                <a:sym typeface="Open Sans"/>
              </a:rPr>
              <a:t>4. 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de advocacy e </a:t>
            </a:r>
            <a:r>
              <a:rPr lang="en-US" b="0" dirty="0" err="1">
                <a:latin typeface="Open Sans"/>
                <a:ea typeface="Open Sans"/>
                <a:cs typeface="Open Sans"/>
                <a:sym typeface="Open Sans"/>
              </a:rPr>
              <a:t>equidade</a:t>
            </a:r>
            <a:r>
              <a:rPr lang="en-US" b="0" dirty="0">
                <a:latin typeface="Open Sans"/>
                <a:ea typeface="Open Sans"/>
                <a:cs typeface="Open Sans"/>
                <a:sym typeface="Open Sans"/>
              </a:rPr>
              <a:t> </a:t>
            </a:r>
            <a:r>
              <a:rPr lang="en-US" b="0" dirty="0" err="1">
                <a:latin typeface="Open Sans"/>
                <a:ea typeface="Open Sans"/>
                <a:cs typeface="Open Sans"/>
                <a:sym typeface="Open Sans"/>
              </a:rPr>
              <a:t>é</a:t>
            </a:r>
            <a:r>
              <a:rPr lang="en-US" b="0" dirty="0">
                <a:latin typeface="Open Sans"/>
                <a:ea typeface="Open Sans"/>
                <a:cs typeface="Open Sans"/>
                <a:sym typeface="Open Sans"/>
              </a:rPr>
              <a:t> um </a:t>
            </a:r>
            <a:r>
              <a:rPr lang="en-US" b="0" dirty="0" err="1">
                <a:latin typeface="Open Sans"/>
                <a:ea typeface="Open Sans"/>
                <a:cs typeface="Open Sans"/>
                <a:sym typeface="Open Sans"/>
              </a:rPr>
              <a:t>desdobramento</a:t>
            </a:r>
            <a:r>
              <a:rPr lang="en-US" b="0" dirty="0">
                <a:latin typeface="Open Sans"/>
                <a:ea typeface="Open Sans"/>
                <a:cs typeface="Open Sans"/>
                <a:sym typeface="Open Sans"/>
              </a:rPr>
              <a:t> do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democrático</a:t>
            </a:r>
            <a:r>
              <a:rPr lang="en-US" b="0" dirty="0">
                <a:latin typeface="Open Sans"/>
                <a:ea typeface="Open Sans"/>
                <a:cs typeface="Open Sans"/>
                <a:sym typeface="Open Sans"/>
              </a:rPr>
              <a:t> que </a:t>
            </a:r>
            <a:r>
              <a:rPr lang="en-US" b="0" dirty="0" err="1">
                <a:latin typeface="Open Sans"/>
                <a:ea typeface="Open Sans"/>
                <a:cs typeface="Open Sans"/>
                <a:sym typeface="Open Sans"/>
              </a:rPr>
              <a:t>buscou</a:t>
            </a:r>
            <a:r>
              <a:rPr lang="en-US" b="0" dirty="0">
                <a:latin typeface="Open Sans"/>
                <a:ea typeface="Open Sans"/>
                <a:cs typeface="Open Sans"/>
                <a:sym typeface="Open Sans"/>
              </a:rPr>
              <a:t> </a:t>
            </a:r>
            <a:r>
              <a:rPr lang="en-US" b="0" dirty="0" err="1">
                <a:latin typeface="Open Sans"/>
                <a:ea typeface="Open Sans"/>
                <a:cs typeface="Open Sans"/>
                <a:sym typeface="Open Sans"/>
              </a:rPr>
              <a:t>abordar</a:t>
            </a:r>
            <a:r>
              <a:rPr lang="en-US" b="0" dirty="0">
                <a:latin typeface="Open Sans"/>
                <a:ea typeface="Open Sans"/>
                <a:cs typeface="Open Sans"/>
                <a:sym typeface="Open Sans"/>
              </a:rPr>
              <a:t> </a:t>
            </a:r>
            <a:r>
              <a:rPr lang="en-US" b="0" dirty="0" err="1">
                <a:latin typeface="Open Sans"/>
                <a:ea typeface="Open Sans"/>
                <a:cs typeface="Open Sans"/>
                <a:sym typeface="Open Sans"/>
              </a:rPr>
              <a:t>especificamente</a:t>
            </a:r>
            <a:r>
              <a:rPr lang="en-US" b="0" dirty="0">
                <a:latin typeface="Open Sans"/>
                <a:ea typeface="Open Sans"/>
                <a:cs typeface="Open Sans"/>
                <a:sym typeface="Open Sans"/>
              </a:rPr>
              <a:t> </a:t>
            </a:r>
            <a:r>
              <a:rPr lang="en-US" b="0" dirty="0" err="1">
                <a:latin typeface="Open Sans"/>
                <a:ea typeface="Open Sans"/>
                <a:cs typeface="Open Sans"/>
                <a:sym typeface="Open Sans"/>
              </a:rPr>
              <a:t>questões</a:t>
            </a:r>
            <a:r>
              <a:rPr lang="en-US" b="0" dirty="0">
                <a:latin typeface="Open Sans"/>
                <a:ea typeface="Open Sans"/>
                <a:cs typeface="Open Sans"/>
                <a:sym typeface="Open Sans"/>
              </a:rPr>
              <a:t> </a:t>
            </a:r>
            <a:r>
              <a:rPr lang="en-US" b="0" dirty="0" err="1">
                <a:latin typeface="Open Sans"/>
                <a:ea typeface="Open Sans"/>
                <a:cs typeface="Open Sans"/>
                <a:sym typeface="Open Sans"/>
              </a:rPr>
              <a:t>sociais</a:t>
            </a:r>
            <a:r>
              <a:rPr lang="en-US" b="0" dirty="0">
                <a:latin typeface="Open Sans"/>
                <a:ea typeface="Open Sans"/>
                <a:cs typeface="Open Sans"/>
                <a:sym typeface="Open Sans"/>
              </a:rPr>
              <a:t> de </a:t>
            </a:r>
            <a:r>
              <a:rPr lang="en-US" b="0" dirty="0" err="1">
                <a:latin typeface="Open Sans"/>
                <a:ea typeface="Open Sans"/>
                <a:cs typeface="Open Sans"/>
                <a:sym typeface="Open Sans"/>
              </a:rPr>
              <a:t>desigualdade</a:t>
            </a:r>
            <a:r>
              <a:rPr lang="en-US" b="0" dirty="0">
                <a:latin typeface="Open Sans"/>
                <a:ea typeface="Open Sans"/>
                <a:cs typeface="Open Sans"/>
                <a:sym typeface="Open Sans"/>
              </a:rPr>
              <a:t> e </a:t>
            </a:r>
            <a:r>
              <a:rPr lang="en-US" b="0" dirty="0" err="1">
                <a:latin typeface="Open Sans"/>
                <a:ea typeface="Open Sans"/>
                <a:cs typeface="Open Sans"/>
                <a:sym typeface="Open Sans"/>
              </a:rPr>
              <a:t>injustiça</a:t>
            </a:r>
            <a:r>
              <a:rPr lang="en-US" b="0" dirty="0">
                <a:latin typeface="Open Sans"/>
                <a:ea typeface="Open Sans"/>
                <a:cs typeface="Open Sans"/>
                <a:sym typeface="Open Sans"/>
              </a:rPr>
              <a:t> no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comunitário</a:t>
            </a:r>
            <a:r>
              <a:rPr lang="en-US" b="0" dirty="0">
                <a:latin typeface="Open Sans"/>
                <a:ea typeface="Open Sans"/>
                <a:cs typeface="Open Sans"/>
                <a:sym typeface="Open Sans"/>
              </a:rPr>
              <a:t>.</a:t>
            </a:r>
            <a:endParaRPr dirty="0"/>
          </a:p>
          <a:p>
            <a:pPr marL="0" lvl="0" indent="0" algn="l" rtl="0">
              <a:spcBef>
                <a:spcPts val="0"/>
              </a:spcBef>
              <a:spcAft>
                <a:spcPts val="0"/>
              </a:spcAft>
              <a:buNone/>
            </a:pPr>
            <a:r>
              <a:rPr lang="en-US" b="0" dirty="0">
                <a:latin typeface="Open Sans"/>
                <a:ea typeface="Open Sans"/>
                <a:cs typeface="Open Sans"/>
                <a:sym typeface="Open Sans"/>
              </a:rPr>
              <a:t>5. 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estratégico</a:t>
            </a:r>
            <a:r>
              <a:rPr lang="en-US" b="0" dirty="0">
                <a:latin typeface="Open Sans"/>
                <a:ea typeface="Open Sans"/>
                <a:cs typeface="Open Sans"/>
                <a:sym typeface="Open Sans"/>
              </a:rPr>
              <a:t> </a:t>
            </a:r>
            <a:r>
              <a:rPr lang="en-US" b="0" dirty="0" err="1">
                <a:latin typeface="Open Sans"/>
                <a:ea typeface="Open Sans"/>
                <a:cs typeface="Open Sans"/>
                <a:sym typeface="Open Sans"/>
              </a:rPr>
              <a:t>reconhece</a:t>
            </a:r>
            <a:r>
              <a:rPr lang="en-US" b="0" dirty="0">
                <a:latin typeface="Open Sans"/>
                <a:ea typeface="Open Sans"/>
                <a:cs typeface="Open Sans"/>
                <a:sym typeface="Open Sans"/>
              </a:rPr>
              <a:t> </a:t>
            </a:r>
            <a:r>
              <a:rPr lang="en-US" b="0" dirty="0" err="1">
                <a:latin typeface="Open Sans"/>
                <a:ea typeface="Open Sans"/>
                <a:cs typeface="Open Sans"/>
                <a:sym typeface="Open Sans"/>
              </a:rPr>
              <a:t>os</a:t>
            </a:r>
            <a:r>
              <a:rPr lang="en-US" b="0" dirty="0">
                <a:latin typeface="Open Sans"/>
                <a:ea typeface="Open Sans"/>
                <a:cs typeface="Open Sans"/>
                <a:sym typeface="Open Sans"/>
              </a:rPr>
              <a:t> </a:t>
            </a:r>
            <a:r>
              <a:rPr lang="en-US" b="0" dirty="0" err="1">
                <a:latin typeface="Open Sans"/>
                <a:ea typeface="Open Sans"/>
                <a:cs typeface="Open Sans"/>
                <a:sym typeface="Open Sans"/>
              </a:rPr>
              <a:t>objetivos</a:t>
            </a:r>
            <a:r>
              <a:rPr lang="en-US" b="0" dirty="0">
                <a:latin typeface="Open Sans"/>
                <a:ea typeface="Open Sans"/>
                <a:cs typeface="Open Sans"/>
                <a:sym typeface="Open Sans"/>
              </a:rPr>
              <a:t> de </a:t>
            </a:r>
            <a:r>
              <a:rPr lang="en-US" b="0" dirty="0" err="1">
                <a:latin typeface="Open Sans"/>
                <a:ea typeface="Open Sans"/>
                <a:cs typeface="Open Sans"/>
                <a:sym typeface="Open Sans"/>
              </a:rPr>
              <a:t>pequena</a:t>
            </a:r>
            <a:r>
              <a:rPr lang="en-US" b="0" dirty="0">
                <a:latin typeface="Open Sans"/>
                <a:ea typeface="Open Sans"/>
                <a:cs typeface="Open Sans"/>
                <a:sym typeface="Open Sans"/>
              </a:rPr>
              <a:t> </a:t>
            </a:r>
            <a:r>
              <a:rPr lang="en-US" b="0" dirty="0" err="1">
                <a:latin typeface="Open Sans"/>
                <a:ea typeface="Open Sans"/>
                <a:cs typeface="Open Sans"/>
                <a:sym typeface="Open Sans"/>
              </a:rPr>
              <a:t>escala</a:t>
            </a:r>
            <a:r>
              <a:rPr lang="en-US" b="0" dirty="0">
                <a:latin typeface="Open Sans"/>
                <a:ea typeface="Open Sans"/>
                <a:cs typeface="Open Sans"/>
                <a:sym typeface="Open Sans"/>
              </a:rPr>
              <a:t> e as </a:t>
            </a:r>
            <a:r>
              <a:rPr lang="en-US" b="0" dirty="0" err="1">
                <a:latin typeface="Open Sans"/>
                <a:ea typeface="Open Sans"/>
                <a:cs typeface="Open Sans"/>
                <a:sym typeface="Open Sans"/>
              </a:rPr>
              <a:t>restrições</a:t>
            </a:r>
            <a:r>
              <a:rPr lang="en-US" b="0" dirty="0">
                <a:latin typeface="Open Sans"/>
                <a:ea typeface="Open Sans"/>
                <a:cs typeface="Open Sans"/>
                <a:sym typeface="Open Sans"/>
              </a:rPr>
              <a:t> </a:t>
            </a:r>
            <a:r>
              <a:rPr lang="en-US" b="0" dirty="0" err="1">
                <a:latin typeface="Open Sans"/>
                <a:ea typeface="Open Sans"/>
                <a:cs typeface="Open Sans"/>
                <a:sym typeface="Open Sans"/>
              </a:rPr>
              <a:t>pragmáticas</a:t>
            </a:r>
            <a:r>
              <a:rPr lang="en-US" b="0" dirty="0">
                <a:latin typeface="Open Sans"/>
                <a:ea typeface="Open Sans"/>
                <a:cs typeface="Open Sans"/>
                <a:sym typeface="Open Sans"/>
              </a:rPr>
              <a:t> do </a:t>
            </a:r>
            <a:r>
              <a:rPr lang="en-US" b="0" dirty="0" err="1">
                <a:latin typeface="Open Sans"/>
                <a:ea typeface="Open Sans"/>
                <a:cs typeface="Open Sans"/>
                <a:sym typeface="Open Sans"/>
              </a:rPr>
              <a:t>mundo</a:t>
            </a:r>
            <a:r>
              <a:rPr lang="en-US" b="0" dirty="0">
                <a:latin typeface="Open Sans"/>
                <a:ea typeface="Open Sans"/>
                <a:cs typeface="Open Sans"/>
                <a:sym typeface="Open Sans"/>
              </a:rPr>
              <a:t> real.</a:t>
            </a:r>
            <a:endParaRPr dirty="0"/>
          </a:p>
          <a:p>
            <a:pPr marL="0" lvl="0" indent="0" algn="l" rtl="0">
              <a:spcBef>
                <a:spcPts val="0"/>
              </a:spcBef>
              <a:spcAft>
                <a:spcPts val="0"/>
              </a:spcAft>
              <a:buNone/>
            </a:pPr>
            <a:r>
              <a:rPr lang="en-US" b="0" dirty="0">
                <a:latin typeface="Open Sans"/>
                <a:ea typeface="Open Sans"/>
                <a:cs typeface="Open Sans"/>
                <a:sym typeface="Open Sans"/>
              </a:rPr>
              <a:t>6. 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ambiental</a:t>
            </a:r>
            <a:r>
              <a:rPr lang="en-US" b="0" dirty="0">
                <a:latin typeface="Open Sans"/>
                <a:ea typeface="Open Sans"/>
                <a:cs typeface="Open Sans"/>
                <a:sym typeface="Open Sans"/>
              </a:rPr>
              <a:t> </a:t>
            </a:r>
            <a:r>
              <a:rPr lang="en-US" b="0" dirty="0" err="1">
                <a:latin typeface="Open Sans"/>
                <a:ea typeface="Open Sans"/>
                <a:cs typeface="Open Sans"/>
                <a:sym typeface="Open Sans"/>
              </a:rPr>
              <a:t>foi</a:t>
            </a:r>
            <a:r>
              <a:rPr lang="en-US" b="0" dirty="0">
                <a:latin typeface="Open Sans"/>
                <a:ea typeface="Open Sans"/>
                <a:cs typeface="Open Sans"/>
                <a:sym typeface="Open Sans"/>
              </a:rPr>
              <a:t> </a:t>
            </a:r>
            <a:r>
              <a:rPr lang="en-US" b="0" dirty="0" err="1">
                <a:latin typeface="Open Sans"/>
                <a:ea typeface="Open Sans"/>
                <a:cs typeface="Open Sans"/>
                <a:sym typeface="Open Sans"/>
              </a:rPr>
              <a:t>desenvolvido</a:t>
            </a:r>
            <a:r>
              <a:rPr lang="en-US" b="0" dirty="0">
                <a:latin typeface="Open Sans"/>
                <a:ea typeface="Open Sans"/>
                <a:cs typeface="Open Sans"/>
                <a:sym typeface="Open Sans"/>
              </a:rPr>
              <a:t> </a:t>
            </a:r>
            <a:r>
              <a:rPr lang="en-US" b="0" dirty="0" err="1">
                <a:latin typeface="Open Sans"/>
                <a:ea typeface="Open Sans"/>
                <a:cs typeface="Open Sans"/>
                <a:sym typeface="Open Sans"/>
              </a:rPr>
              <a:t>quando</a:t>
            </a:r>
            <a:r>
              <a:rPr lang="en-US" b="0" dirty="0">
                <a:latin typeface="Open Sans"/>
                <a:ea typeface="Open Sans"/>
                <a:cs typeface="Open Sans"/>
                <a:sym typeface="Open Sans"/>
              </a:rPr>
              <a:t> </a:t>
            </a:r>
            <a:r>
              <a:rPr lang="en-US" b="0" dirty="0" err="1">
                <a:latin typeface="Open Sans"/>
                <a:ea typeface="Open Sans"/>
                <a:cs typeface="Open Sans"/>
                <a:sym typeface="Open Sans"/>
              </a:rPr>
              <a:t>muitas</a:t>
            </a:r>
            <a:r>
              <a:rPr lang="en-US" b="0" dirty="0">
                <a:latin typeface="Open Sans"/>
                <a:ea typeface="Open Sans"/>
                <a:cs typeface="Open Sans"/>
                <a:sym typeface="Open Sans"/>
              </a:rPr>
              <a:t> das </a:t>
            </a:r>
            <a:r>
              <a:rPr lang="en-US" b="0" dirty="0" err="1">
                <a:latin typeface="Open Sans"/>
                <a:ea typeface="Open Sans"/>
                <a:cs typeface="Open Sans"/>
                <a:sym typeface="Open Sans"/>
              </a:rPr>
              <a:t>implicações</a:t>
            </a:r>
            <a:r>
              <a:rPr lang="en-US" b="0" dirty="0">
                <a:latin typeface="Open Sans"/>
                <a:ea typeface="Open Sans"/>
                <a:cs typeface="Open Sans"/>
                <a:sym typeface="Open Sans"/>
              </a:rPr>
              <a:t> </a:t>
            </a:r>
            <a:r>
              <a:rPr lang="en-US" b="0" dirty="0" err="1">
                <a:latin typeface="Open Sans"/>
                <a:ea typeface="Open Sans"/>
                <a:cs typeface="Open Sans"/>
                <a:sym typeface="Open Sans"/>
              </a:rPr>
              <a:t>ecológicas</a:t>
            </a:r>
            <a:r>
              <a:rPr lang="en-US" b="0" dirty="0">
                <a:latin typeface="Open Sans"/>
                <a:ea typeface="Open Sans"/>
                <a:cs typeface="Open Sans"/>
                <a:sym typeface="Open Sans"/>
              </a:rPr>
              <a:t> e </a:t>
            </a:r>
            <a:r>
              <a:rPr lang="en-US" b="0" dirty="0" err="1">
                <a:latin typeface="Open Sans"/>
                <a:ea typeface="Open Sans"/>
                <a:cs typeface="Open Sans"/>
                <a:sym typeface="Open Sans"/>
              </a:rPr>
              <a:t>sociais</a:t>
            </a:r>
            <a:r>
              <a:rPr lang="en-US" b="0" dirty="0">
                <a:latin typeface="Open Sans"/>
                <a:ea typeface="Open Sans"/>
                <a:cs typeface="Open Sans"/>
                <a:sym typeface="Open Sans"/>
              </a:rPr>
              <a:t> do </a:t>
            </a:r>
            <a:r>
              <a:rPr lang="en-US" b="0" dirty="0" err="1">
                <a:latin typeface="Open Sans"/>
                <a:ea typeface="Open Sans"/>
                <a:cs typeface="Open Sans"/>
                <a:sym typeface="Open Sans"/>
              </a:rPr>
              <a:t>desenvolvimento</a:t>
            </a:r>
            <a:r>
              <a:rPr lang="en-US" b="0" dirty="0">
                <a:latin typeface="Open Sans"/>
                <a:ea typeface="Open Sans"/>
                <a:cs typeface="Open Sans"/>
                <a:sym typeface="Open Sans"/>
              </a:rPr>
              <a:t> global </a:t>
            </a:r>
            <a:r>
              <a:rPr lang="en-US" b="0" dirty="0" err="1">
                <a:latin typeface="Open Sans"/>
                <a:ea typeface="Open Sans"/>
                <a:cs typeface="Open Sans"/>
                <a:sym typeface="Open Sans"/>
              </a:rPr>
              <a:t>começaram</a:t>
            </a:r>
            <a:r>
              <a:rPr lang="en-US" b="0" dirty="0">
                <a:latin typeface="Open Sans"/>
                <a:ea typeface="Open Sans"/>
                <a:cs typeface="Open Sans"/>
                <a:sym typeface="Open Sans"/>
              </a:rPr>
              <a:t> a ser </a:t>
            </a:r>
            <a:r>
              <a:rPr lang="en-US" b="0" dirty="0" err="1">
                <a:latin typeface="Open Sans"/>
                <a:ea typeface="Open Sans"/>
                <a:cs typeface="Open Sans"/>
                <a:sym typeface="Open Sans"/>
              </a:rPr>
              <a:t>amplamente</a:t>
            </a:r>
            <a:r>
              <a:rPr lang="en-US" b="0" dirty="0">
                <a:latin typeface="Open Sans"/>
                <a:ea typeface="Open Sans"/>
                <a:cs typeface="Open Sans"/>
                <a:sym typeface="Open Sans"/>
              </a:rPr>
              <a:t> </a:t>
            </a:r>
            <a:r>
              <a:rPr lang="en-US" b="0" dirty="0" err="1">
                <a:latin typeface="Open Sans"/>
                <a:ea typeface="Open Sans"/>
                <a:cs typeface="Open Sans"/>
                <a:sym typeface="Open Sans"/>
              </a:rPr>
              <a:t>compreendidas</a:t>
            </a:r>
            <a:endParaRPr b="0" dirty="0">
              <a:latin typeface="Open Sans"/>
              <a:ea typeface="Open Sans"/>
              <a:cs typeface="Open Sans"/>
              <a:sym typeface="Open Sans"/>
            </a:endParaRPr>
          </a:p>
        </p:txBody>
      </p:sp>
      <p:sp>
        <p:nvSpPr>
          <p:cNvPr id="269" name="Google Shape;26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Aqui apresentamos um exemplo de como o uso da terra pode ser modelado e usado para apoiar a formulação de políticas. Um modelo CLEWs da Etiópia foi desenvolvido em conjunto pela ONU e por analistas do governo etíope. O objetivo do exercício de modelagem era ajudar a informar o plano de desenvolvimento de dez anos da Etiópia. O contexto mais amplo desse trabalho inclui o rápido crescimento econômico e populacional da Etiópia, que, por sua vez, está levando a uma crescente concorrência por recursos como energia, terra e água. Além disso, esses recursos naturais na Etiópia são especialmente vulneráveis aos impactos da mudança climática na forma de produção agrícola e disponibilidade de energia hidrelétrica.</a:t>
            </a:r>
            <a:endParaRPr/>
          </a:p>
          <a:p>
            <a:pPr marL="0" lvl="0" indent="0" algn="l" rtl="0">
              <a:spcBef>
                <a:spcPts val="0"/>
              </a:spcBef>
              <a:spcAft>
                <a:spcPts val="0"/>
              </a:spcAft>
              <a:buNone/>
            </a:pPr>
            <a:endParaRPr b="0"/>
          </a:p>
          <a:p>
            <a:pPr marL="0" lvl="0" indent="0" algn="l" rtl="0">
              <a:spcBef>
                <a:spcPts val="0"/>
              </a:spcBef>
              <a:spcAft>
                <a:spcPts val="0"/>
              </a:spcAft>
              <a:buNone/>
            </a:pPr>
            <a:r>
              <a:rPr lang="en-US" b="0"/>
              <a:t>Nesse contexto, o modelo CLEWs-Etiópia foi construído com um horizonte de tempo até 2030 e inclui uma representação integrada dos impactos sobre energia, terra, água e clima. Para capturar os aspectos espaciais da terra e dos recursos hídricos em particular, o modelo é regionalizado em vinte e um "clusters" agroclimáticos em nove regiões. O modelo foi desenvolvido usando o OSeMOSYS e é preenchido com uma combinação de dados de fontes governamentais e dos melhores conjuntos de dados internacionais disponíveis.</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Os resultados da modelagem das políticas em duas áreas temáticas são discutidos neste exemplo: Economia Verde Resiliente ao Clima e Modernização da Agricultura.</a:t>
            </a:r>
            <a:endParaRPr b="0"/>
          </a:p>
        </p:txBody>
      </p:sp>
      <p:sp>
        <p:nvSpPr>
          <p:cNvPr id="293" name="Google Shape;2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Dois</a:t>
            </a:r>
            <a:r>
              <a:rPr lang="en-US" dirty="0"/>
              <a:t> </a:t>
            </a:r>
            <a:r>
              <a:rPr lang="en-US" dirty="0" err="1"/>
              <a:t>cenários</a:t>
            </a:r>
            <a:r>
              <a:rPr lang="en-US" dirty="0"/>
              <a:t> </a:t>
            </a:r>
            <a:r>
              <a:rPr lang="en-US" dirty="0" err="1"/>
              <a:t>são</a:t>
            </a:r>
            <a:r>
              <a:rPr lang="en-US" dirty="0"/>
              <a:t> </a:t>
            </a:r>
            <a:r>
              <a:rPr lang="en-US" dirty="0" err="1"/>
              <a:t>considerados</a:t>
            </a:r>
            <a:r>
              <a:rPr lang="en-US" dirty="0"/>
              <a:t> </a:t>
            </a:r>
            <a:r>
              <a:rPr lang="en-US" dirty="0" err="1"/>
              <a:t>na</a:t>
            </a:r>
            <a:r>
              <a:rPr lang="en-US" dirty="0"/>
              <a:t> </a:t>
            </a:r>
            <a:r>
              <a:rPr lang="en-US" dirty="0" err="1"/>
              <a:t>área</a:t>
            </a:r>
            <a:r>
              <a:rPr lang="en-US" dirty="0"/>
              <a:t> </a:t>
            </a:r>
            <a:r>
              <a:rPr lang="en-US" dirty="0" err="1"/>
              <a:t>temática</a:t>
            </a:r>
            <a:r>
              <a:rPr lang="en-US" dirty="0"/>
              <a:t> da "Economia Verde </a:t>
            </a:r>
            <a:r>
              <a:rPr lang="en-US" dirty="0" err="1"/>
              <a:t>Resiliente</a:t>
            </a:r>
            <a:r>
              <a:rPr lang="en-US" dirty="0"/>
              <a:t> </a:t>
            </a:r>
            <a:r>
              <a:rPr lang="en-US" dirty="0" err="1"/>
              <a:t>ao</a:t>
            </a:r>
            <a:r>
              <a:rPr lang="en-US" dirty="0"/>
              <a:t> </a:t>
            </a:r>
            <a:r>
              <a:rPr lang="en-US" dirty="0" err="1"/>
              <a:t>Clima</a:t>
            </a:r>
            <a:r>
              <a:rPr lang="en-US" dirty="0"/>
              <a:t>": </a:t>
            </a:r>
            <a:r>
              <a:rPr lang="en-US" dirty="0" err="1"/>
              <a:t>Reflorestamento</a:t>
            </a:r>
            <a:r>
              <a:rPr lang="en-US" dirty="0"/>
              <a:t> e </a:t>
            </a:r>
            <a:r>
              <a:rPr lang="en-US" dirty="0" err="1"/>
              <a:t>impactos</a:t>
            </a:r>
            <a:r>
              <a:rPr lang="en-US" dirty="0"/>
              <a:t> da </a:t>
            </a:r>
            <a:r>
              <a:rPr lang="en-US" dirty="0" err="1"/>
              <a:t>mudança</a:t>
            </a:r>
            <a:r>
              <a:rPr lang="en-US" dirty="0"/>
              <a:t> </a:t>
            </a:r>
            <a:r>
              <a:rPr lang="en-US" dirty="0" err="1"/>
              <a:t>climática</a:t>
            </a:r>
            <a:r>
              <a:rPr lang="en-US" dirty="0"/>
              <a:t>. No </a:t>
            </a:r>
            <a:r>
              <a:rPr lang="en-US" dirty="0" err="1"/>
              <a:t>primeiro</a:t>
            </a:r>
            <a:r>
              <a:rPr lang="en-US" dirty="0"/>
              <a:t>, </a:t>
            </a:r>
            <a:r>
              <a:rPr lang="en-US" dirty="0" err="1"/>
              <a:t>avaliamos</a:t>
            </a:r>
            <a:r>
              <a:rPr lang="en-US" dirty="0"/>
              <a:t> o </a:t>
            </a:r>
            <a:r>
              <a:rPr lang="en-US" dirty="0" err="1"/>
              <a:t>impacto</a:t>
            </a:r>
            <a:r>
              <a:rPr lang="en-US" dirty="0"/>
              <a:t> do </a:t>
            </a:r>
            <a:r>
              <a:rPr lang="en-US" dirty="0" err="1"/>
              <a:t>cumprimento</a:t>
            </a:r>
            <a:r>
              <a:rPr lang="en-US" dirty="0"/>
              <a:t> da meta do </a:t>
            </a:r>
            <a:r>
              <a:rPr lang="en-US" dirty="0" err="1"/>
              <a:t>governo</a:t>
            </a:r>
            <a:r>
              <a:rPr lang="en-US" dirty="0"/>
              <a:t> de </a:t>
            </a:r>
            <a:r>
              <a:rPr lang="en-US" dirty="0" err="1"/>
              <a:t>dobrar</a:t>
            </a:r>
            <a:r>
              <a:rPr lang="en-US" dirty="0"/>
              <a:t> a </a:t>
            </a:r>
            <a:r>
              <a:rPr lang="en-US" dirty="0" err="1"/>
              <a:t>cobertura</a:t>
            </a:r>
            <a:r>
              <a:rPr lang="en-US" dirty="0"/>
              <a:t> </a:t>
            </a:r>
            <a:r>
              <a:rPr lang="en-US" dirty="0" err="1"/>
              <a:t>florestal</a:t>
            </a:r>
            <a:r>
              <a:rPr lang="en-US" dirty="0"/>
              <a:t> </a:t>
            </a:r>
            <a:r>
              <a:rPr lang="en-US" dirty="0" err="1"/>
              <a:t>até</a:t>
            </a:r>
            <a:r>
              <a:rPr lang="en-US" dirty="0"/>
              <a:t> 2030 </a:t>
            </a:r>
            <a:r>
              <a:rPr lang="en-US" dirty="0" err="1"/>
              <a:t>em</a:t>
            </a:r>
            <a:r>
              <a:rPr lang="en-US" dirty="0"/>
              <a:t> </a:t>
            </a:r>
            <a:r>
              <a:rPr lang="en-US" dirty="0" err="1"/>
              <a:t>comparação</a:t>
            </a:r>
            <a:r>
              <a:rPr lang="en-US" dirty="0"/>
              <a:t> com </a:t>
            </a:r>
            <a:r>
              <a:rPr lang="en-US" dirty="0" err="1"/>
              <a:t>os</a:t>
            </a:r>
            <a:r>
              <a:rPr lang="en-US" dirty="0"/>
              <a:t> </a:t>
            </a:r>
            <a:r>
              <a:rPr lang="en-US" dirty="0" err="1"/>
              <a:t>níveis</a:t>
            </a:r>
            <a:r>
              <a:rPr lang="en-US" dirty="0"/>
              <a:t> </a:t>
            </a:r>
            <a:r>
              <a:rPr lang="en-US" dirty="0" err="1"/>
              <a:t>atuais</a:t>
            </a:r>
            <a:r>
              <a:rPr lang="en-US" dirty="0"/>
              <a:t>. Na </a:t>
            </a:r>
            <a:r>
              <a:rPr lang="en-US" dirty="0" err="1"/>
              <a:t>segunda</a:t>
            </a:r>
            <a:r>
              <a:rPr lang="en-US" dirty="0"/>
              <a:t>, </a:t>
            </a:r>
            <a:r>
              <a:rPr lang="en-US" dirty="0" err="1"/>
              <a:t>avaliamos</a:t>
            </a:r>
            <a:r>
              <a:rPr lang="en-US" dirty="0"/>
              <a:t> o </a:t>
            </a:r>
            <a:r>
              <a:rPr lang="en-US" dirty="0" err="1"/>
              <a:t>impacto</a:t>
            </a:r>
            <a:r>
              <a:rPr lang="en-US" dirty="0"/>
              <a:t> da </a:t>
            </a:r>
            <a:r>
              <a:rPr lang="en-US" dirty="0" err="1"/>
              <a:t>mudança</a:t>
            </a:r>
            <a:r>
              <a:rPr lang="en-US" dirty="0"/>
              <a:t> </a:t>
            </a:r>
            <a:r>
              <a:rPr lang="en-US" dirty="0" err="1"/>
              <a:t>climática</a:t>
            </a:r>
            <a:r>
              <a:rPr lang="en-US" dirty="0"/>
              <a:t> </a:t>
            </a:r>
            <a:r>
              <a:rPr lang="en-US" dirty="0" err="1"/>
              <a:t>sobre</a:t>
            </a:r>
            <a:r>
              <a:rPr lang="en-US" dirty="0"/>
              <a:t> </a:t>
            </a:r>
            <a:r>
              <a:rPr lang="en-US" dirty="0" err="1"/>
              <a:t>os</a:t>
            </a:r>
            <a:r>
              <a:rPr lang="en-US" dirty="0"/>
              <a:t> </a:t>
            </a:r>
            <a:r>
              <a:rPr lang="en-US" dirty="0" err="1"/>
              <a:t>rendimentos</a:t>
            </a:r>
            <a:r>
              <a:rPr lang="en-US" dirty="0"/>
              <a:t> das </a:t>
            </a:r>
            <a:r>
              <a:rPr lang="en-US" dirty="0" err="1"/>
              <a:t>safras</a:t>
            </a:r>
            <a:r>
              <a:rPr lang="en-US" dirty="0"/>
              <a:t> e as </a:t>
            </a:r>
            <a:r>
              <a:rPr lang="en-US" dirty="0" err="1"/>
              <a:t>implicações</a:t>
            </a:r>
            <a:r>
              <a:rPr lang="en-US" dirty="0"/>
              <a:t> </a:t>
            </a:r>
            <a:r>
              <a:rPr lang="en-US" dirty="0" err="1"/>
              <a:t>associadas</a:t>
            </a:r>
            <a:r>
              <a:rPr lang="en-US" dirty="0"/>
              <a:t> </a:t>
            </a:r>
            <a:r>
              <a:rPr lang="en-US" dirty="0" err="1"/>
              <a:t>ao</a:t>
            </a:r>
            <a:r>
              <a:rPr lang="en-US" dirty="0"/>
              <a:t> </a:t>
            </a:r>
            <a:r>
              <a:rPr lang="en-US" dirty="0" err="1"/>
              <a:t>uso</a:t>
            </a:r>
            <a:r>
              <a:rPr lang="en-US" dirty="0"/>
              <a:t> da terra.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0" u="none" dirty="0">
                <a:solidFill>
                  <a:schemeClr val="dk1"/>
                </a:solidFill>
              </a:rPr>
              <a:t>Para o </a:t>
            </a:r>
            <a:r>
              <a:rPr lang="en-US" b="0" u="none" dirty="0" err="1">
                <a:solidFill>
                  <a:schemeClr val="dk1"/>
                </a:solidFill>
              </a:rPr>
              <a:t>caso</a:t>
            </a:r>
            <a:r>
              <a:rPr lang="en-US" b="0" u="none" dirty="0">
                <a:solidFill>
                  <a:schemeClr val="dk1"/>
                </a:solidFill>
              </a:rPr>
              <a:t> da </a:t>
            </a:r>
            <a:r>
              <a:rPr lang="en-US" b="0" u="none" dirty="0" err="1">
                <a:solidFill>
                  <a:schemeClr val="dk1"/>
                </a:solidFill>
              </a:rPr>
              <a:t>mudança</a:t>
            </a:r>
            <a:r>
              <a:rPr lang="en-US" b="0" u="none" dirty="0">
                <a:solidFill>
                  <a:schemeClr val="dk1"/>
                </a:solidFill>
              </a:rPr>
              <a:t> </a:t>
            </a:r>
            <a:r>
              <a:rPr lang="en-US" b="0" u="none" dirty="0" err="1">
                <a:solidFill>
                  <a:schemeClr val="dk1"/>
                </a:solidFill>
              </a:rPr>
              <a:t>climática</a:t>
            </a:r>
            <a:r>
              <a:rPr lang="en-US" b="0" u="none" dirty="0">
                <a:solidFill>
                  <a:schemeClr val="dk1"/>
                </a:solidFill>
              </a:rPr>
              <a:t>, </a:t>
            </a:r>
            <a:r>
              <a:rPr lang="en-US" b="0" u="none" dirty="0" err="1">
                <a:solidFill>
                  <a:schemeClr val="dk1"/>
                </a:solidFill>
              </a:rPr>
              <a:t>consideramos</a:t>
            </a:r>
            <a:r>
              <a:rPr lang="en-US" b="0" u="none" dirty="0">
                <a:solidFill>
                  <a:schemeClr val="dk1"/>
                </a:solidFill>
              </a:rPr>
              <a:t> </a:t>
            </a:r>
            <a:r>
              <a:rPr lang="en-US" b="0" u="none" dirty="0" err="1">
                <a:solidFill>
                  <a:schemeClr val="dk1"/>
                </a:solidFill>
              </a:rPr>
              <a:t>dois</a:t>
            </a:r>
            <a:r>
              <a:rPr lang="en-US" b="0" u="none" dirty="0">
                <a:solidFill>
                  <a:schemeClr val="dk1"/>
                </a:solidFill>
              </a:rPr>
              <a:t> </a:t>
            </a:r>
            <a:r>
              <a:rPr lang="en-US" b="0" u="none" dirty="0" err="1">
                <a:solidFill>
                  <a:schemeClr val="dk1"/>
                </a:solidFill>
              </a:rPr>
              <a:t>futuros</a:t>
            </a:r>
            <a:r>
              <a:rPr lang="en-US" b="0" u="none" dirty="0">
                <a:solidFill>
                  <a:schemeClr val="dk1"/>
                </a:solidFill>
              </a:rPr>
              <a:t> </a:t>
            </a:r>
            <a:r>
              <a:rPr lang="en-US" b="0" u="none" dirty="0" err="1">
                <a:solidFill>
                  <a:schemeClr val="dk1"/>
                </a:solidFill>
              </a:rPr>
              <a:t>climáticos</a:t>
            </a:r>
            <a:r>
              <a:rPr lang="en-US" b="0" u="none" dirty="0">
                <a:solidFill>
                  <a:schemeClr val="dk1"/>
                </a:solidFill>
              </a:rPr>
              <a:t> </a:t>
            </a:r>
            <a:r>
              <a:rPr lang="en-US" b="0" u="none" dirty="0" err="1">
                <a:solidFill>
                  <a:schemeClr val="dk1"/>
                </a:solidFill>
              </a:rPr>
              <a:t>extremos</a:t>
            </a:r>
            <a:r>
              <a:rPr lang="en-US" b="0" u="none" dirty="0">
                <a:solidFill>
                  <a:schemeClr val="dk1"/>
                </a:solidFill>
              </a:rPr>
              <a:t> A.2. e B.1. </a:t>
            </a:r>
            <a:r>
              <a:rPr lang="en-US" b="0" u="none" dirty="0" err="1">
                <a:solidFill>
                  <a:schemeClr val="dk1"/>
                </a:solidFill>
              </a:rPr>
              <a:t>Os</a:t>
            </a:r>
            <a:r>
              <a:rPr lang="en-US" b="0" u="none" dirty="0">
                <a:solidFill>
                  <a:schemeClr val="dk1"/>
                </a:solidFill>
              </a:rPr>
              <a:t> </a:t>
            </a:r>
            <a:r>
              <a:rPr lang="en-US" b="0" u="none" dirty="0" err="1">
                <a:solidFill>
                  <a:schemeClr val="dk1"/>
                </a:solidFill>
              </a:rPr>
              <a:t>cenários</a:t>
            </a:r>
            <a:r>
              <a:rPr lang="en-US" b="0" u="none" dirty="0">
                <a:solidFill>
                  <a:schemeClr val="dk1"/>
                </a:solidFill>
              </a:rPr>
              <a:t> A.2. e B.1. </a:t>
            </a:r>
            <a:r>
              <a:rPr lang="en-US" b="0" u="none" dirty="0" err="1">
                <a:solidFill>
                  <a:schemeClr val="dk1"/>
                </a:solidFill>
              </a:rPr>
              <a:t>são</a:t>
            </a:r>
            <a:r>
              <a:rPr lang="en-US" b="0" u="none" dirty="0">
                <a:solidFill>
                  <a:schemeClr val="dk1"/>
                </a:solidFill>
              </a:rPr>
              <a:t> </a:t>
            </a:r>
            <a:r>
              <a:rPr lang="en-US" b="0" u="none" dirty="0" err="1">
                <a:solidFill>
                  <a:schemeClr val="dk1"/>
                </a:solidFill>
              </a:rPr>
              <a:t>considerados</a:t>
            </a:r>
            <a:r>
              <a:rPr lang="en-US" b="0" u="none" dirty="0">
                <a:solidFill>
                  <a:schemeClr val="dk1"/>
                </a:solidFill>
              </a:rPr>
              <a:t> </a:t>
            </a:r>
            <a:r>
              <a:rPr lang="en-US" b="0" u="none" dirty="0" err="1">
                <a:solidFill>
                  <a:schemeClr val="dk1"/>
                </a:solidFill>
              </a:rPr>
              <a:t>alinhados</a:t>
            </a:r>
            <a:r>
              <a:rPr lang="en-US" b="0" u="none" dirty="0">
                <a:solidFill>
                  <a:schemeClr val="dk1"/>
                </a:solidFill>
              </a:rPr>
              <a:t> com </a:t>
            </a:r>
            <a:r>
              <a:rPr lang="en-US" b="0" u="none" dirty="0" err="1">
                <a:solidFill>
                  <a:schemeClr val="dk1"/>
                </a:solidFill>
              </a:rPr>
              <a:t>os</a:t>
            </a:r>
            <a:r>
              <a:rPr lang="en-US" b="0" u="none" dirty="0">
                <a:solidFill>
                  <a:schemeClr val="dk1"/>
                </a:solidFill>
              </a:rPr>
              <a:t> </a:t>
            </a:r>
            <a:r>
              <a:rPr lang="en-US" b="0" u="none" dirty="0" err="1">
                <a:solidFill>
                  <a:schemeClr val="dk1"/>
                </a:solidFill>
              </a:rPr>
              <a:t>cenários</a:t>
            </a:r>
            <a:r>
              <a:rPr lang="en-US" b="0" u="none" dirty="0">
                <a:solidFill>
                  <a:schemeClr val="dk1"/>
                </a:solidFill>
              </a:rPr>
              <a:t> R.C.P. 8.5 e R.C.P. 4.5 das </a:t>
            </a:r>
            <a:r>
              <a:rPr lang="en-US" b="0" u="none" dirty="0" err="1">
                <a:solidFill>
                  <a:schemeClr val="dk1"/>
                </a:solidFill>
              </a:rPr>
              <a:t>últimas</a:t>
            </a:r>
            <a:r>
              <a:rPr lang="en-US" b="0" u="none" dirty="0">
                <a:solidFill>
                  <a:schemeClr val="dk1"/>
                </a:solidFill>
              </a:rPr>
              <a:t> </a:t>
            </a:r>
            <a:r>
              <a:rPr lang="en-US" b="0" u="none" dirty="0" err="1">
                <a:solidFill>
                  <a:schemeClr val="dk1"/>
                </a:solidFill>
              </a:rPr>
              <a:t>projeções</a:t>
            </a:r>
            <a:r>
              <a:rPr lang="en-US" b="0" u="none" dirty="0">
                <a:solidFill>
                  <a:schemeClr val="dk1"/>
                </a:solidFill>
              </a:rPr>
              <a:t> do I.P.C.C., </a:t>
            </a:r>
            <a:r>
              <a:rPr lang="en-US" b="0" u="none" dirty="0" err="1">
                <a:solidFill>
                  <a:schemeClr val="dk1"/>
                </a:solidFill>
              </a:rPr>
              <a:t>respectivamente</a:t>
            </a:r>
            <a:r>
              <a:rPr lang="en-US" b="0" u="none" dirty="0">
                <a:solidFill>
                  <a:schemeClr val="dk1"/>
                </a:solidFill>
              </a:rPr>
              <a:t>. I.P.C.C. </a:t>
            </a:r>
            <a:r>
              <a:rPr lang="en-US" b="0" u="none" dirty="0" err="1">
                <a:solidFill>
                  <a:schemeClr val="dk1"/>
                </a:solidFill>
              </a:rPr>
              <a:t>é</a:t>
            </a:r>
            <a:r>
              <a:rPr lang="en-US" b="0" u="none" dirty="0">
                <a:solidFill>
                  <a:schemeClr val="dk1"/>
                </a:solidFill>
              </a:rPr>
              <a:t> o </a:t>
            </a:r>
            <a:r>
              <a:rPr lang="en-US" b="0" u="none" dirty="0" err="1">
                <a:solidFill>
                  <a:schemeClr val="dk1"/>
                </a:solidFill>
              </a:rPr>
              <a:t>Painel</a:t>
            </a:r>
            <a:r>
              <a:rPr lang="en-US" b="0" u="none" dirty="0">
                <a:solidFill>
                  <a:schemeClr val="dk1"/>
                </a:solidFill>
              </a:rPr>
              <a:t> </a:t>
            </a:r>
            <a:r>
              <a:rPr lang="en-US" b="0" u="none" dirty="0" err="1">
                <a:solidFill>
                  <a:schemeClr val="dk1"/>
                </a:solidFill>
              </a:rPr>
              <a:t>Intergovernamental</a:t>
            </a:r>
            <a:r>
              <a:rPr lang="en-US" b="0" u="none" dirty="0">
                <a:solidFill>
                  <a:schemeClr val="dk1"/>
                </a:solidFill>
              </a:rPr>
              <a:t> </a:t>
            </a:r>
            <a:r>
              <a:rPr lang="en-US" b="0" u="none" dirty="0" err="1">
                <a:solidFill>
                  <a:schemeClr val="dk1"/>
                </a:solidFill>
              </a:rPr>
              <a:t>sobre</a:t>
            </a:r>
            <a:r>
              <a:rPr lang="en-US" b="0" u="none" dirty="0">
                <a:solidFill>
                  <a:schemeClr val="dk1"/>
                </a:solidFill>
              </a:rPr>
              <a:t> </a:t>
            </a:r>
            <a:r>
              <a:rPr lang="en-US" b="0" u="none" dirty="0" err="1">
                <a:solidFill>
                  <a:schemeClr val="dk1"/>
                </a:solidFill>
              </a:rPr>
              <a:t>Mudanças</a:t>
            </a:r>
            <a:r>
              <a:rPr lang="en-US" b="0" u="none" dirty="0">
                <a:solidFill>
                  <a:schemeClr val="dk1"/>
                </a:solidFill>
              </a:rPr>
              <a:t> </a:t>
            </a:r>
            <a:r>
              <a:rPr lang="en-US" b="0" u="none" dirty="0" err="1">
                <a:solidFill>
                  <a:schemeClr val="dk1"/>
                </a:solidFill>
              </a:rPr>
              <a:t>Climáticas</a:t>
            </a:r>
            <a:r>
              <a:rPr lang="en-US" b="0" u="none" dirty="0">
                <a:solidFill>
                  <a:schemeClr val="dk1"/>
                </a:solidFill>
              </a:rPr>
              <a:t> e </a:t>
            </a:r>
            <a:r>
              <a:rPr lang="en-US" b="0" u="none" dirty="0" err="1">
                <a:solidFill>
                  <a:schemeClr val="dk1"/>
                </a:solidFill>
              </a:rPr>
              <a:t>é</a:t>
            </a:r>
            <a:r>
              <a:rPr lang="en-US" b="0" u="none" dirty="0">
                <a:solidFill>
                  <a:schemeClr val="dk1"/>
                </a:solidFill>
              </a:rPr>
              <a:t> um </a:t>
            </a:r>
            <a:r>
              <a:rPr lang="en-US" b="0" u="none" dirty="0" err="1">
                <a:solidFill>
                  <a:schemeClr val="dk1"/>
                </a:solidFill>
              </a:rPr>
              <a:t>órgão</a:t>
            </a:r>
            <a:r>
              <a:rPr lang="en-US" b="0" u="none" dirty="0">
                <a:solidFill>
                  <a:schemeClr val="dk1"/>
                </a:solidFill>
              </a:rPr>
              <a:t> das </a:t>
            </a:r>
            <a:r>
              <a:rPr lang="en-US" b="0" u="none" dirty="0" err="1">
                <a:solidFill>
                  <a:schemeClr val="dk1"/>
                </a:solidFill>
              </a:rPr>
              <a:t>Nações</a:t>
            </a:r>
            <a:r>
              <a:rPr lang="en-US" b="0" u="none" dirty="0">
                <a:solidFill>
                  <a:schemeClr val="dk1"/>
                </a:solidFill>
              </a:rPr>
              <a:t> Unidas. R.C.P. </a:t>
            </a:r>
            <a:r>
              <a:rPr lang="en-US" b="0" u="none" dirty="0" err="1">
                <a:solidFill>
                  <a:schemeClr val="dk1"/>
                </a:solidFill>
              </a:rPr>
              <a:t>significa</a:t>
            </a:r>
            <a:r>
              <a:rPr lang="en-US" b="0" u="none" dirty="0">
                <a:solidFill>
                  <a:schemeClr val="dk1"/>
                </a:solidFill>
              </a:rPr>
              <a:t> "Representative Concentration Pathway" (</a:t>
            </a:r>
            <a:r>
              <a:rPr lang="en-US" b="0" u="none" dirty="0" err="1">
                <a:solidFill>
                  <a:schemeClr val="dk1"/>
                </a:solidFill>
              </a:rPr>
              <a:t>Caminho</a:t>
            </a:r>
            <a:r>
              <a:rPr lang="en-US" b="0" u="none" dirty="0">
                <a:solidFill>
                  <a:schemeClr val="dk1"/>
                </a:solidFill>
              </a:rPr>
              <a:t> de </a:t>
            </a:r>
            <a:r>
              <a:rPr lang="en-US" b="0" u="none" dirty="0" err="1">
                <a:solidFill>
                  <a:schemeClr val="dk1"/>
                </a:solidFill>
              </a:rPr>
              <a:t>concentração</a:t>
            </a:r>
            <a:r>
              <a:rPr lang="en-US" b="0" u="none" dirty="0">
                <a:solidFill>
                  <a:schemeClr val="dk1"/>
                </a:solidFill>
              </a:rPr>
              <a:t> </a:t>
            </a:r>
            <a:r>
              <a:rPr lang="en-US" b="0" u="none" dirty="0" err="1">
                <a:solidFill>
                  <a:schemeClr val="dk1"/>
                </a:solidFill>
              </a:rPr>
              <a:t>representativo</a:t>
            </a:r>
            <a:r>
              <a:rPr lang="en-US" b="0" u="none" dirty="0">
                <a:solidFill>
                  <a:schemeClr val="dk1"/>
                </a:solidFill>
              </a:rPr>
              <a:t>), um </a:t>
            </a:r>
            <a:r>
              <a:rPr lang="en-US" b="0" u="none" dirty="0" err="1">
                <a:solidFill>
                  <a:schemeClr val="dk1"/>
                </a:solidFill>
              </a:rPr>
              <a:t>termo</a:t>
            </a:r>
            <a:r>
              <a:rPr lang="en-US" b="0" u="none" dirty="0">
                <a:solidFill>
                  <a:schemeClr val="dk1"/>
                </a:solidFill>
              </a:rPr>
              <a:t> </a:t>
            </a:r>
            <a:r>
              <a:rPr lang="en-US" b="0" u="none" dirty="0" err="1">
                <a:solidFill>
                  <a:schemeClr val="dk1"/>
                </a:solidFill>
              </a:rPr>
              <a:t>usado</a:t>
            </a:r>
            <a:r>
              <a:rPr lang="en-US" b="0" u="none" dirty="0">
                <a:solidFill>
                  <a:schemeClr val="dk1"/>
                </a:solidFill>
              </a:rPr>
              <a:t> para </a:t>
            </a:r>
            <a:r>
              <a:rPr lang="en-US" b="0" u="none" dirty="0" err="1">
                <a:solidFill>
                  <a:schemeClr val="dk1"/>
                </a:solidFill>
              </a:rPr>
              <a:t>representar</a:t>
            </a:r>
            <a:r>
              <a:rPr lang="en-US" b="0" u="none" dirty="0">
                <a:solidFill>
                  <a:schemeClr val="dk1"/>
                </a:solidFill>
              </a:rPr>
              <a:t> </a:t>
            </a:r>
            <a:r>
              <a:rPr lang="en-US" b="0" u="none" dirty="0" err="1">
                <a:solidFill>
                  <a:schemeClr val="dk1"/>
                </a:solidFill>
              </a:rPr>
              <a:t>uma</a:t>
            </a:r>
            <a:r>
              <a:rPr lang="en-US" b="0" u="none" dirty="0">
                <a:solidFill>
                  <a:schemeClr val="dk1"/>
                </a:solidFill>
              </a:rPr>
              <a:t> </a:t>
            </a:r>
            <a:r>
              <a:rPr lang="en-US" b="0" u="none" dirty="0" err="1">
                <a:solidFill>
                  <a:schemeClr val="dk1"/>
                </a:solidFill>
              </a:rPr>
              <a:t>trajetória</a:t>
            </a:r>
            <a:r>
              <a:rPr lang="en-US" b="0" u="none" dirty="0">
                <a:solidFill>
                  <a:schemeClr val="dk1"/>
                </a:solidFill>
              </a:rPr>
              <a:t> de </a:t>
            </a:r>
            <a:r>
              <a:rPr lang="en-US" b="0" u="none" dirty="0" err="1">
                <a:solidFill>
                  <a:schemeClr val="dk1"/>
                </a:solidFill>
              </a:rPr>
              <a:t>concentração</a:t>
            </a:r>
            <a:r>
              <a:rPr lang="en-US" b="0" u="none" dirty="0">
                <a:solidFill>
                  <a:schemeClr val="dk1"/>
                </a:solidFill>
              </a:rPr>
              <a:t> de gases de </a:t>
            </a:r>
            <a:r>
              <a:rPr lang="en-US" b="0" u="none" dirty="0" err="1">
                <a:solidFill>
                  <a:schemeClr val="dk1"/>
                </a:solidFill>
              </a:rPr>
              <a:t>efeito</a:t>
            </a:r>
            <a:r>
              <a:rPr lang="en-US" b="0" u="none" dirty="0">
                <a:solidFill>
                  <a:schemeClr val="dk1"/>
                </a:solidFill>
              </a:rPr>
              <a:t> estufa. </a:t>
            </a:r>
            <a:r>
              <a:rPr lang="en-US" b="0" i="0" u="none" dirty="0">
                <a:solidFill>
                  <a:schemeClr val="dk1"/>
                </a:solidFill>
                <a:latin typeface="Arial"/>
                <a:ea typeface="Arial"/>
                <a:cs typeface="Arial"/>
                <a:sym typeface="Arial"/>
              </a:rPr>
              <a:t>Quatro </a:t>
            </a:r>
            <a:r>
              <a:rPr lang="en-US" b="0" i="0" u="none" dirty="0" err="1">
                <a:solidFill>
                  <a:schemeClr val="dk1"/>
                </a:solidFill>
                <a:latin typeface="Arial"/>
                <a:ea typeface="Arial"/>
                <a:cs typeface="Arial"/>
                <a:sym typeface="Arial"/>
              </a:rPr>
              <a:t>desses</a:t>
            </a:r>
            <a:r>
              <a:rPr lang="en-US" b="0" i="0" u="none" dirty="0">
                <a:solidFill>
                  <a:schemeClr val="dk1"/>
                </a:solidFill>
                <a:latin typeface="Arial"/>
                <a:ea typeface="Arial"/>
                <a:cs typeface="Arial"/>
                <a:sym typeface="Arial"/>
              </a:rPr>
              <a:t> </a:t>
            </a:r>
            <a:r>
              <a:rPr lang="en-US" b="0" i="0" u="none" dirty="0" err="1">
                <a:solidFill>
                  <a:schemeClr val="dk1"/>
                </a:solidFill>
                <a:latin typeface="Arial"/>
                <a:ea typeface="Arial"/>
                <a:cs typeface="Arial"/>
                <a:sym typeface="Arial"/>
              </a:rPr>
              <a:t>caminhos</a:t>
            </a:r>
            <a:r>
              <a:rPr lang="en-US" b="0" i="0" u="none" dirty="0">
                <a:solidFill>
                  <a:schemeClr val="dk1"/>
                </a:solidFill>
                <a:latin typeface="Arial"/>
                <a:ea typeface="Arial"/>
                <a:cs typeface="Arial"/>
                <a:sym typeface="Arial"/>
              </a:rPr>
              <a:t> </a:t>
            </a:r>
            <a:r>
              <a:rPr lang="en-US" b="0" i="0" u="none" dirty="0" err="1">
                <a:solidFill>
                  <a:schemeClr val="dk1"/>
                </a:solidFill>
                <a:latin typeface="Arial"/>
                <a:ea typeface="Arial"/>
                <a:cs typeface="Arial"/>
                <a:sym typeface="Arial"/>
              </a:rPr>
              <a:t>foram</a:t>
            </a:r>
            <a:r>
              <a:rPr lang="en-US" b="0" i="0" u="none" dirty="0">
                <a:solidFill>
                  <a:schemeClr val="dk1"/>
                </a:solidFill>
                <a:latin typeface="Arial"/>
                <a:ea typeface="Arial"/>
                <a:cs typeface="Arial"/>
                <a:sym typeface="Arial"/>
              </a:rPr>
              <a:t> </a:t>
            </a:r>
            <a:r>
              <a:rPr lang="en-US" b="0" i="0" u="none" dirty="0" err="1">
                <a:solidFill>
                  <a:schemeClr val="dk1"/>
                </a:solidFill>
                <a:latin typeface="Arial"/>
                <a:ea typeface="Arial"/>
                <a:cs typeface="Arial"/>
                <a:sym typeface="Arial"/>
              </a:rPr>
              <a:t>usados</a:t>
            </a:r>
            <a:r>
              <a:rPr lang="en-US" b="0" i="0" u="none" dirty="0">
                <a:solidFill>
                  <a:schemeClr val="dk1"/>
                </a:solidFill>
                <a:latin typeface="Arial"/>
                <a:ea typeface="Arial"/>
                <a:cs typeface="Arial"/>
                <a:sym typeface="Arial"/>
              </a:rPr>
              <a:t> para </a:t>
            </a:r>
            <a:r>
              <a:rPr lang="en-US" b="0" i="0" u="none" dirty="0" err="1">
                <a:solidFill>
                  <a:schemeClr val="dk1"/>
                </a:solidFill>
                <a:latin typeface="Arial"/>
                <a:ea typeface="Arial"/>
                <a:cs typeface="Arial"/>
                <a:sym typeface="Arial"/>
              </a:rPr>
              <a:t>modelagem</a:t>
            </a:r>
            <a:r>
              <a:rPr lang="en-US" b="0" i="0" u="none" dirty="0">
                <a:solidFill>
                  <a:schemeClr val="dk1"/>
                </a:solidFill>
                <a:latin typeface="Arial"/>
                <a:ea typeface="Arial"/>
                <a:cs typeface="Arial"/>
                <a:sym typeface="Arial"/>
              </a:rPr>
              <a:t> </a:t>
            </a:r>
            <a:r>
              <a:rPr lang="en-US" b="0" i="0" u="none" dirty="0" err="1">
                <a:solidFill>
                  <a:schemeClr val="dk1"/>
                </a:solidFill>
                <a:latin typeface="Arial"/>
                <a:ea typeface="Arial"/>
                <a:cs typeface="Arial"/>
                <a:sym typeface="Arial"/>
              </a:rPr>
              <a:t>climática</a:t>
            </a:r>
            <a:r>
              <a:rPr lang="en-US" b="0" i="0" u="none" dirty="0">
                <a:solidFill>
                  <a:schemeClr val="dk1"/>
                </a:solidFill>
                <a:latin typeface="Arial"/>
                <a:ea typeface="Arial"/>
                <a:cs typeface="Arial"/>
                <a:sym typeface="Arial"/>
              </a:rPr>
              <a:t> e </a:t>
            </a:r>
            <a:r>
              <a:rPr lang="en-US" b="0" i="0" u="none" dirty="0" err="1">
                <a:solidFill>
                  <a:schemeClr val="dk1"/>
                </a:solidFill>
                <a:latin typeface="Arial"/>
                <a:ea typeface="Arial"/>
                <a:cs typeface="Arial"/>
                <a:sym typeface="Arial"/>
              </a:rPr>
              <a:t>pesquisa</a:t>
            </a:r>
            <a:r>
              <a:rPr lang="en-US" b="0" i="0" u="none" dirty="0">
                <a:solidFill>
                  <a:schemeClr val="dk1"/>
                </a:solidFill>
                <a:latin typeface="Arial"/>
                <a:ea typeface="Arial"/>
                <a:cs typeface="Arial"/>
                <a:sym typeface="Arial"/>
              </a:rPr>
              <a:t> para o quinto </a:t>
            </a:r>
            <a:r>
              <a:rPr lang="en-US" b="0" i="0" u="none" dirty="0" err="1">
                <a:solidFill>
                  <a:schemeClr val="dk1"/>
                </a:solidFill>
                <a:latin typeface="Arial"/>
                <a:ea typeface="Arial"/>
                <a:cs typeface="Arial"/>
                <a:sym typeface="Arial"/>
              </a:rPr>
              <a:t>Relatório</a:t>
            </a:r>
            <a:r>
              <a:rPr lang="en-US" b="0" i="0" u="none" dirty="0">
                <a:solidFill>
                  <a:schemeClr val="dk1"/>
                </a:solidFill>
                <a:latin typeface="Arial"/>
                <a:ea typeface="Arial"/>
                <a:cs typeface="Arial"/>
                <a:sym typeface="Arial"/>
              </a:rPr>
              <a:t> de </a:t>
            </a:r>
            <a:r>
              <a:rPr lang="en-US" b="0" i="0" u="none" dirty="0" err="1">
                <a:solidFill>
                  <a:schemeClr val="dk1"/>
                </a:solidFill>
                <a:latin typeface="Arial"/>
                <a:ea typeface="Arial"/>
                <a:cs typeface="Arial"/>
                <a:sym typeface="Arial"/>
              </a:rPr>
              <a:t>Avaliação</a:t>
            </a:r>
            <a:r>
              <a:rPr lang="en-US" b="0" i="0" u="none" dirty="0">
                <a:solidFill>
                  <a:schemeClr val="dk1"/>
                </a:solidFill>
                <a:latin typeface="Arial"/>
                <a:ea typeface="Arial"/>
                <a:cs typeface="Arial"/>
                <a:sym typeface="Arial"/>
              </a:rPr>
              <a:t> (A.R.5.) do I.P.C.C. </a:t>
            </a:r>
            <a:r>
              <a:rPr lang="en-US" b="0" i="0" u="none" dirty="0" err="1">
                <a:solidFill>
                  <a:schemeClr val="dk1"/>
                </a:solidFill>
                <a:latin typeface="Arial"/>
                <a:ea typeface="Arial"/>
                <a:cs typeface="Arial"/>
                <a:sym typeface="Arial"/>
              </a:rPr>
              <a:t>em</a:t>
            </a:r>
            <a:r>
              <a:rPr lang="en-US" b="0" i="0" u="none" dirty="0">
                <a:solidFill>
                  <a:schemeClr val="dk1"/>
                </a:solidFill>
                <a:latin typeface="Arial"/>
                <a:ea typeface="Arial"/>
                <a:cs typeface="Arial"/>
                <a:sym typeface="Arial"/>
              </a:rPr>
              <a:t> 2014. </a:t>
            </a:r>
            <a:r>
              <a:rPr lang="en-US" b="0" i="0" dirty="0">
                <a:solidFill>
                  <a:srgbClr val="202122"/>
                </a:solidFill>
                <a:latin typeface="Arial"/>
                <a:ea typeface="Arial"/>
                <a:cs typeface="Arial"/>
                <a:sym typeface="Arial"/>
              </a:rPr>
              <a:t>O R.C.P. 4.5 </a:t>
            </a:r>
            <a:r>
              <a:rPr lang="en-US" b="0" i="0" dirty="0" err="1">
                <a:solidFill>
                  <a:srgbClr val="202122"/>
                </a:solidFill>
                <a:latin typeface="Arial"/>
                <a:ea typeface="Arial"/>
                <a:cs typeface="Arial"/>
                <a:sym typeface="Arial"/>
              </a:rPr>
              <a:t>é</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descrito</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como</a:t>
            </a:r>
            <a:r>
              <a:rPr lang="en-US" b="0" i="0" dirty="0">
                <a:solidFill>
                  <a:srgbClr val="202122"/>
                </a:solidFill>
                <a:latin typeface="Arial"/>
                <a:ea typeface="Arial"/>
                <a:cs typeface="Arial"/>
                <a:sym typeface="Arial"/>
              </a:rPr>
              <a:t> um </a:t>
            </a:r>
            <a:r>
              <a:rPr lang="en-US" b="0" i="0" dirty="0" err="1">
                <a:solidFill>
                  <a:srgbClr val="202122"/>
                </a:solidFill>
                <a:latin typeface="Arial"/>
                <a:ea typeface="Arial"/>
                <a:cs typeface="Arial"/>
                <a:sym typeface="Arial"/>
              </a:rPr>
              <a:t>cenário</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intermediário</a:t>
            </a:r>
            <a:r>
              <a:rPr lang="en-US" b="0" i="0" dirty="0">
                <a:solidFill>
                  <a:srgbClr val="202122"/>
                </a:solidFill>
                <a:latin typeface="Arial"/>
                <a:ea typeface="Arial"/>
                <a:cs typeface="Arial"/>
                <a:sym typeface="Arial"/>
              </a:rPr>
              <a:t>. As </a:t>
            </a:r>
            <a:r>
              <a:rPr lang="en-US" b="0" i="0" dirty="0" err="1">
                <a:solidFill>
                  <a:srgbClr val="202122"/>
                </a:solidFill>
                <a:latin typeface="Arial"/>
                <a:ea typeface="Arial"/>
                <a:cs typeface="Arial"/>
                <a:sym typeface="Arial"/>
              </a:rPr>
              <a:t>emissões</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globais</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nesse</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cenário</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atingem</a:t>
            </a:r>
            <a:r>
              <a:rPr lang="en-US" b="0" i="0" dirty="0">
                <a:solidFill>
                  <a:srgbClr val="202122"/>
                </a:solidFill>
                <a:latin typeface="Arial"/>
                <a:ea typeface="Arial"/>
                <a:cs typeface="Arial"/>
                <a:sym typeface="Arial"/>
              </a:rPr>
              <a:t> o </a:t>
            </a:r>
            <a:r>
              <a:rPr lang="en-US" b="0" i="0" dirty="0" err="1">
                <a:solidFill>
                  <a:srgbClr val="202122"/>
                </a:solidFill>
                <a:latin typeface="Arial"/>
                <a:ea typeface="Arial"/>
                <a:cs typeface="Arial"/>
                <a:sym typeface="Arial"/>
              </a:rPr>
              <a:t>pico</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por</a:t>
            </a:r>
            <a:r>
              <a:rPr lang="en-US" b="0" i="0" dirty="0">
                <a:solidFill>
                  <a:srgbClr val="202122"/>
                </a:solidFill>
                <a:latin typeface="Arial"/>
                <a:ea typeface="Arial"/>
                <a:cs typeface="Arial"/>
                <a:sym typeface="Arial"/>
              </a:rPr>
              <a:t> volta de 2040 e </a:t>
            </a:r>
            <a:r>
              <a:rPr lang="en-US" b="0" i="0" dirty="0" err="1">
                <a:solidFill>
                  <a:srgbClr val="202122"/>
                </a:solidFill>
                <a:latin typeface="Arial"/>
                <a:ea typeface="Arial"/>
                <a:cs typeface="Arial"/>
                <a:sym typeface="Arial"/>
              </a:rPr>
              <a:t>depois</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diminuem</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É</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mais</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provável</a:t>
            </a:r>
            <a:r>
              <a:rPr lang="en-US" b="0" i="0" dirty="0">
                <a:solidFill>
                  <a:srgbClr val="202122"/>
                </a:solidFill>
                <a:latin typeface="Arial"/>
                <a:ea typeface="Arial"/>
                <a:cs typeface="Arial"/>
                <a:sym typeface="Arial"/>
              </a:rPr>
              <a:t> do que </a:t>
            </a:r>
            <a:r>
              <a:rPr lang="en-US" b="0" i="0" dirty="0" err="1">
                <a:solidFill>
                  <a:srgbClr val="202122"/>
                </a:solidFill>
                <a:latin typeface="Arial"/>
                <a:ea typeface="Arial"/>
                <a:cs typeface="Arial"/>
                <a:sym typeface="Arial"/>
              </a:rPr>
              <a:t>não</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resultar</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em</a:t>
            </a:r>
            <a:r>
              <a:rPr lang="en-US" b="0" i="0" dirty="0">
                <a:solidFill>
                  <a:srgbClr val="202122"/>
                </a:solidFill>
                <a:latin typeface="Arial"/>
                <a:ea typeface="Arial"/>
                <a:cs typeface="Arial"/>
                <a:sym typeface="Arial"/>
              </a:rPr>
              <a:t> um </a:t>
            </a:r>
            <a:r>
              <a:rPr lang="en-US" b="0" i="0" dirty="0" err="1">
                <a:solidFill>
                  <a:srgbClr val="202122"/>
                </a:solidFill>
                <a:latin typeface="Arial"/>
                <a:ea typeface="Arial"/>
                <a:cs typeface="Arial"/>
                <a:sym typeface="Arial"/>
              </a:rPr>
              <a:t>aumento</a:t>
            </a:r>
            <a:r>
              <a:rPr lang="en-US" b="0" i="0" dirty="0">
                <a:solidFill>
                  <a:srgbClr val="202122"/>
                </a:solidFill>
                <a:latin typeface="Arial"/>
                <a:ea typeface="Arial"/>
                <a:cs typeface="Arial"/>
                <a:sym typeface="Arial"/>
              </a:rPr>
              <a:t> da </a:t>
            </a:r>
            <a:r>
              <a:rPr lang="en-US" b="0" i="0" dirty="0" err="1">
                <a:solidFill>
                  <a:srgbClr val="202122"/>
                </a:solidFill>
                <a:latin typeface="Arial"/>
                <a:ea typeface="Arial"/>
                <a:cs typeface="Arial"/>
                <a:sym typeface="Arial"/>
              </a:rPr>
              <a:t>temperatura</a:t>
            </a:r>
            <a:r>
              <a:rPr lang="en-US" b="0" i="0" dirty="0">
                <a:solidFill>
                  <a:srgbClr val="202122"/>
                </a:solidFill>
                <a:latin typeface="Arial"/>
                <a:ea typeface="Arial"/>
                <a:cs typeface="Arial"/>
                <a:sym typeface="Arial"/>
              </a:rPr>
              <a:t> global entre 2 e 3 </a:t>
            </a:r>
            <a:r>
              <a:rPr lang="en-US" b="0" i="0" dirty="0" err="1">
                <a:solidFill>
                  <a:srgbClr val="202122"/>
                </a:solidFill>
                <a:latin typeface="Arial"/>
                <a:ea typeface="Arial"/>
                <a:cs typeface="Arial"/>
                <a:sym typeface="Arial"/>
              </a:rPr>
              <a:t>graus</a:t>
            </a:r>
            <a:r>
              <a:rPr lang="en-US" b="0" i="0" dirty="0">
                <a:solidFill>
                  <a:srgbClr val="202122"/>
                </a:solidFill>
                <a:latin typeface="Arial"/>
                <a:ea typeface="Arial"/>
                <a:cs typeface="Arial"/>
                <a:sym typeface="Arial"/>
              </a:rPr>
              <a:t> Celsius </a:t>
            </a:r>
            <a:r>
              <a:rPr lang="en-US" b="0" i="0" dirty="0" err="1">
                <a:solidFill>
                  <a:srgbClr val="202122"/>
                </a:solidFill>
                <a:latin typeface="Arial"/>
                <a:ea typeface="Arial"/>
                <a:cs typeface="Arial"/>
                <a:sym typeface="Arial"/>
              </a:rPr>
              <a:t>até</a:t>
            </a:r>
            <a:r>
              <a:rPr lang="en-US" b="0" i="0" dirty="0">
                <a:solidFill>
                  <a:srgbClr val="202122"/>
                </a:solidFill>
                <a:latin typeface="Arial"/>
                <a:ea typeface="Arial"/>
                <a:cs typeface="Arial"/>
                <a:sym typeface="Arial"/>
              </a:rPr>
              <a:t> 2100. No R.C.P. 8.5, as </a:t>
            </a:r>
            <a:r>
              <a:rPr lang="en-US" b="0" i="0" dirty="0" err="1">
                <a:solidFill>
                  <a:srgbClr val="202122"/>
                </a:solidFill>
                <a:latin typeface="Arial"/>
                <a:ea typeface="Arial"/>
                <a:cs typeface="Arial"/>
                <a:sym typeface="Arial"/>
              </a:rPr>
              <a:t>emissões</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continuam</a:t>
            </a:r>
            <a:r>
              <a:rPr lang="en-US" b="0" i="0" dirty="0">
                <a:solidFill>
                  <a:srgbClr val="202122"/>
                </a:solidFill>
                <a:latin typeface="Arial"/>
                <a:ea typeface="Arial"/>
                <a:cs typeface="Arial"/>
                <a:sym typeface="Arial"/>
              </a:rPr>
              <a:t> a </a:t>
            </a:r>
            <a:r>
              <a:rPr lang="en-US" b="0" i="0" dirty="0" err="1">
                <a:solidFill>
                  <a:srgbClr val="202122"/>
                </a:solidFill>
                <a:latin typeface="Arial"/>
                <a:ea typeface="Arial"/>
                <a:cs typeface="Arial"/>
                <a:sym typeface="Arial"/>
              </a:rPr>
              <a:t>aumentar</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ao</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longo</a:t>
            </a:r>
            <a:r>
              <a:rPr lang="en-US" b="0" i="0" dirty="0">
                <a:solidFill>
                  <a:srgbClr val="202122"/>
                </a:solidFill>
                <a:latin typeface="Arial"/>
                <a:ea typeface="Arial"/>
                <a:cs typeface="Arial"/>
                <a:sym typeface="Arial"/>
              </a:rPr>
              <a:t> do </a:t>
            </a:r>
            <a:r>
              <a:rPr lang="en-US" b="0" i="0" dirty="0" err="1">
                <a:solidFill>
                  <a:srgbClr val="202122"/>
                </a:solidFill>
                <a:latin typeface="Arial"/>
                <a:ea typeface="Arial"/>
                <a:cs typeface="Arial"/>
                <a:sym typeface="Arial"/>
              </a:rPr>
              <a:t>século</a:t>
            </a:r>
            <a:r>
              <a:rPr lang="en-US" b="0" i="0" dirty="0">
                <a:solidFill>
                  <a:srgbClr val="202122"/>
                </a:solidFill>
                <a:latin typeface="Arial"/>
                <a:ea typeface="Arial"/>
                <a:cs typeface="Arial"/>
                <a:sym typeface="Arial"/>
              </a:rPr>
              <a:t> 21 e </a:t>
            </a:r>
            <a:r>
              <a:rPr lang="en-US" b="0" i="0" dirty="0" err="1">
                <a:solidFill>
                  <a:srgbClr val="202122"/>
                </a:solidFill>
                <a:latin typeface="Arial"/>
                <a:ea typeface="Arial"/>
                <a:cs typeface="Arial"/>
                <a:sym typeface="Arial"/>
              </a:rPr>
              <a:t>é</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considerado</a:t>
            </a:r>
            <a:r>
              <a:rPr lang="en-US" b="0" i="0" dirty="0">
                <a:solidFill>
                  <a:srgbClr val="202122"/>
                </a:solidFill>
                <a:latin typeface="Arial"/>
                <a:ea typeface="Arial"/>
                <a:cs typeface="Arial"/>
                <a:sym typeface="Arial"/>
              </a:rPr>
              <a:t> o "</a:t>
            </a:r>
            <a:r>
              <a:rPr lang="en-US" b="0" i="0" dirty="0" err="1">
                <a:solidFill>
                  <a:srgbClr val="202122"/>
                </a:solidFill>
                <a:latin typeface="Arial"/>
                <a:ea typeface="Arial"/>
                <a:cs typeface="Arial"/>
                <a:sym typeface="Arial"/>
              </a:rPr>
              <a:t>pior</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cenário</a:t>
            </a:r>
            <a:r>
              <a:rPr lang="en-US" b="0" i="0" dirty="0">
                <a:solidFill>
                  <a:srgbClr val="202122"/>
                </a:solidFill>
                <a:latin typeface="Arial"/>
                <a:ea typeface="Arial"/>
                <a:cs typeface="Arial"/>
                <a:sym typeface="Arial"/>
              </a:rPr>
              <a:t>" de </a:t>
            </a:r>
            <a:r>
              <a:rPr lang="en-US" b="0" i="0" dirty="0" err="1">
                <a:solidFill>
                  <a:srgbClr val="202122"/>
                </a:solidFill>
                <a:latin typeface="Arial"/>
                <a:ea typeface="Arial"/>
                <a:cs typeface="Arial"/>
                <a:sym typeface="Arial"/>
              </a:rPr>
              <a:t>mudança</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climática</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Espera</a:t>
            </a:r>
            <a:r>
              <a:rPr lang="en-US" b="0" i="0" dirty="0">
                <a:solidFill>
                  <a:srgbClr val="202122"/>
                </a:solidFill>
                <a:latin typeface="Arial"/>
                <a:ea typeface="Arial"/>
                <a:cs typeface="Arial"/>
                <a:sym typeface="Arial"/>
              </a:rPr>
              <a:t>-se que </a:t>
            </a:r>
            <a:r>
              <a:rPr lang="en-US" b="0" i="0" dirty="0" err="1">
                <a:solidFill>
                  <a:srgbClr val="202122"/>
                </a:solidFill>
                <a:latin typeface="Arial"/>
                <a:ea typeface="Arial"/>
                <a:cs typeface="Arial"/>
                <a:sym typeface="Arial"/>
              </a:rPr>
              <a:t>esse</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cenário</a:t>
            </a:r>
            <a:r>
              <a:rPr lang="en-US" b="0" i="0" dirty="0">
                <a:solidFill>
                  <a:srgbClr val="202122"/>
                </a:solidFill>
                <a:latin typeface="Arial"/>
                <a:ea typeface="Arial"/>
                <a:cs typeface="Arial"/>
                <a:sym typeface="Arial"/>
              </a:rPr>
              <a:t> </a:t>
            </a:r>
            <a:r>
              <a:rPr lang="en-US" b="0" i="0" dirty="0" err="1">
                <a:solidFill>
                  <a:srgbClr val="202122"/>
                </a:solidFill>
                <a:latin typeface="Arial"/>
                <a:ea typeface="Arial"/>
                <a:cs typeface="Arial"/>
                <a:sym typeface="Arial"/>
              </a:rPr>
              <a:t>leve</a:t>
            </a:r>
            <a:r>
              <a:rPr lang="en-US" b="0" i="0" dirty="0">
                <a:solidFill>
                  <a:srgbClr val="202122"/>
                </a:solidFill>
                <a:latin typeface="Arial"/>
                <a:ea typeface="Arial"/>
                <a:cs typeface="Arial"/>
                <a:sym typeface="Arial"/>
              </a:rPr>
              <a:t> a um </a:t>
            </a:r>
            <a:r>
              <a:rPr lang="en-US" b="0" i="0" dirty="0" err="1">
                <a:solidFill>
                  <a:srgbClr val="202122"/>
                </a:solidFill>
                <a:latin typeface="Arial"/>
                <a:ea typeface="Arial"/>
                <a:cs typeface="Arial"/>
                <a:sym typeface="Arial"/>
              </a:rPr>
              <a:t>aumento</a:t>
            </a:r>
            <a:r>
              <a:rPr lang="en-US" b="0" i="0" dirty="0">
                <a:solidFill>
                  <a:srgbClr val="202122"/>
                </a:solidFill>
                <a:latin typeface="Arial"/>
                <a:ea typeface="Arial"/>
                <a:cs typeface="Arial"/>
                <a:sym typeface="Arial"/>
              </a:rPr>
              <a:t> da </a:t>
            </a:r>
            <a:r>
              <a:rPr lang="en-US" b="0" i="0" dirty="0" err="1">
                <a:solidFill>
                  <a:srgbClr val="202122"/>
                </a:solidFill>
                <a:latin typeface="Arial"/>
                <a:ea typeface="Arial"/>
                <a:cs typeface="Arial"/>
                <a:sym typeface="Arial"/>
              </a:rPr>
              <a:t>temperatura</a:t>
            </a:r>
            <a:r>
              <a:rPr lang="en-US" b="0" i="0" dirty="0">
                <a:solidFill>
                  <a:srgbClr val="202122"/>
                </a:solidFill>
                <a:latin typeface="Arial"/>
                <a:ea typeface="Arial"/>
                <a:cs typeface="Arial"/>
                <a:sym typeface="Arial"/>
              </a:rPr>
              <a:t> global de </a:t>
            </a:r>
            <a:r>
              <a:rPr lang="en-US" b="0" i="0" dirty="0" err="1">
                <a:solidFill>
                  <a:srgbClr val="202122"/>
                </a:solidFill>
                <a:latin typeface="Arial"/>
                <a:ea typeface="Arial"/>
                <a:cs typeface="Arial"/>
                <a:sym typeface="Arial"/>
              </a:rPr>
              <a:t>cerca</a:t>
            </a:r>
            <a:r>
              <a:rPr lang="en-US" b="0" i="0" dirty="0">
                <a:solidFill>
                  <a:srgbClr val="202122"/>
                </a:solidFill>
                <a:latin typeface="Arial"/>
                <a:ea typeface="Arial"/>
                <a:cs typeface="Arial"/>
                <a:sym typeface="Arial"/>
              </a:rPr>
              <a:t> de 5 </a:t>
            </a:r>
            <a:r>
              <a:rPr lang="en-US" b="0" i="0" dirty="0" err="1">
                <a:solidFill>
                  <a:srgbClr val="202122"/>
                </a:solidFill>
                <a:latin typeface="Arial"/>
                <a:ea typeface="Arial"/>
                <a:cs typeface="Arial"/>
                <a:sym typeface="Arial"/>
              </a:rPr>
              <a:t>graus</a:t>
            </a:r>
            <a:r>
              <a:rPr lang="en-US" b="0" i="0" dirty="0">
                <a:solidFill>
                  <a:srgbClr val="202122"/>
                </a:solidFill>
                <a:latin typeface="Arial"/>
                <a:ea typeface="Arial"/>
                <a:cs typeface="Arial"/>
                <a:sym typeface="Arial"/>
              </a:rPr>
              <a:t> C </a:t>
            </a:r>
            <a:r>
              <a:rPr lang="en-US" b="0" i="0" dirty="0" err="1">
                <a:solidFill>
                  <a:srgbClr val="202122"/>
                </a:solidFill>
                <a:latin typeface="Arial"/>
                <a:ea typeface="Arial"/>
                <a:cs typeface="Arial"/>
                <a:sym typeface="Arial"/>
              </a:rPr>
              <a:t>até</a:t>
            </a:r>
            <a:r>
              <a:rPr lang="en-US" b="0" i="0" dirty="0">
                <a:solidFill>
                  <a:srgbClr val="202122"/>
                </a:solidFill>
                <a:latin typeface="Arial"/>
                <a:ea typeface="Arial"/>
                <a:cs typeface="Arial"/>
                <a:sym typeface="Arial"/>
              </a:rPr>
              <a:t> 2100.</a:t>
            </a:r>
            <a:endParaRPr b="0" i="0" dirty="0">
              <a:solidFill>
                <a:srgbClr val="202122"/>
              </a:solidFill>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Aqui, o </a:t>
            </a:r>
            <a:r>
              <a:rPr lang="en-US" dirty="0" err="1"/>
              <a:t>objetivo</a:t>
            </a:r>
            <a:r>
              <a:rPr lang="en-US" dirty="0"/>
              <a:t> </a:t>
            </a:r>
            <a:r>
              <a:rPr lang="en-US" dirty="0" err="1"/>
              <a:t>é</a:t>
            </a:r>
            <a:r>
              <a:rPr lang="en-US" dirty="0"/>
              <a:t> </a:t>
            </a:r>
            <a:r>
              <a:rPr lang="en-US" dirty="0" err="1"/>
              <a:t>identificar</a:t>
            </a:r>
            <a:r>
              <a:rPr lang="en-US" dirty="0"/>
              <a:t> a </a:t>
            </a:r>
            <a:r>
              <a:rPr lang="en-US" dirty="0" err="1"/>
              <a:t>possível</a:t>
            </a:r>
            <a:r>
              <a:rPr lang="en-US" dirty="0"/>
              <a:t> </a:t>
            </a:r>
            <a:r>
              <a:rPr lang="en-US" dirty="0" err="1"/>
              <a:t>gama</a:t>
            </a:r>
            <a:r>
              <a:rPr lang="en-US" dirty="0"/>
              <a:t> de </a:t>
            </a:r>
            <a:r>
              <a:rPr lang="en-US" dirty="0" err="1"/>
              <a:t>implicações</a:t>
            </a:r>
            <a:r>
              <a:rPr lang="en-US" dirty="0"/>
              <a:t> que esses </a:t>
            </a:r>
            <a:r>
              <a:rPr lang="en-US" dirty="0" err="1"/>
              <a:t>dois</a:t>
            </a:r>
            <a:r>
              <a:rPr lang="en-US" dirty="0"/>
              <a:t> </a:t>
            </a:r>
            <a:r>
              <a:rPr lang="en-US" dirty="0" err="1"/>
              <a:t>futuros</a:t>
            </a:r>
            <a:r>
              <a:rPr lang="en-US" dirty="0"/>
              <a:t> </a:t>
            </a:r>
            <a:r>
              <a:rPr lang="en-US" dirty="0" err="1"/>
              <a:t>climáticos</a:t>
            </a:r>
            <a:r>
              <a:rPr lang="en-US" dirty="0"/>
              <a:t> </a:t>
            </a:r>
            <a:r>
              <a:rPr lang="en-US" dirty="0" err="1"/>
              <a:t>poderiam</a:t>
            </a:r>
            <a:r>
              <a:rPr lang="en-US" dirty="0"/>
              <a:t> </a:t>
            </a:r>
            <a:r>
              <a:rPr lang="en-US" dirty="0" err="1"/>
              <a:t>ter</a:t>
            </a:r>
            <a:r>
              <a:rPr lang="en-US" dirty="0"/>
              <a:t> </a:t>
            </a:r>
            <a:r>
              <a:rPr lang="en-US" dirty="0" err="1"/>
              <a:t>sobre</a:t>
            </a:r>
            <a:r>
              <a:rPr lang="en-US" dirty="0"/>
              <a:t> </a:t>
            </a:r>
            <a:r>
              <a:rPr lang="en-US" dirty="0" err="1"/>
              <a:t>os</a:t>
            </a:r>
            <a:r>
              <a:rPr lang="en-US" dirty="0"/>
              <a:t> </a:t>
            </a:r>
            <a:r>
              <a:rPr lang="en-US" dirty="0" err="1"/>
              <a:t>sistemas</a:t>
            </a:r>
            <a:r>
              <a:rPr lang="en-US" dirty="0"/>
              <a:t> de </a:t>
            </a:r>
            <a:r>
              <a:rPr lang="en-US" dirty="0" err="1"/>
              <a:t>recursos</a:t>
            </a:r>
            <a:r>
              <a:rPr lang="en-US" dirty="0"/>
              <a:t> da </a:t>
            </a:r>
            <a:r>
              <a:rPr lang="en-US" dirty="0" err="1"/>
              <a:t>Etiópia</a:t>
            </a:r>
            <a:r>
              <a:rPr lang="en-US" dirty="0"/>
              <a:t>.</a:t>
            </a:r>
            <a:endParaRPr dirty="0"/>
          </a:p>
        </p:txBody>
      </p:sp>
      <p:sp>
        <p:nvSpPr>
          <p:cNvPr id="307" name="Google Shape;3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6"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6"/>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Quattrocento Sans"/>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2400"/>
              <a:buNone/>
              <a:defRPr sz="2400" b="1">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p:nvPr/>
        </p:nvSpPr>
        <p:spPr>
          <a:xfrm>
            <a:off x="8455068" y="6112701"/>
            <a:ext cx="373693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Quattrocento Sans"/>
                <a:ea typeface="Quattrocento Sans"/>
                <a:cs typeface="Quattrocento Sans"/>
                <a:sym typeface="Quattrocento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2"/>
        <p:cNvGrpSpPr/>
        <p:nvPr/>
      </p:nvGrpSpPr>
      <p:grpSpPr>
        <a:xfrm>
          <a:off x="0" y="0"/>
          <a:ext cx="0" cy="0"/>
          <a:chOff x="0" y="0"/>
          <a:chExt cx="0" cy="0"/>
        </a:xfrm>
      </p:grpSpPr>
      <p:pic>
        <p:nvPicPr>
          <p:cNvPr id="73" name="Google Shape;73;p36"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4" name="Google Shape;74;p36"/>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6"/>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 name="Google Shape;76;p36"/>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36"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37"/>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7"/>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85"/>
        <p:cNvGrpSpPr/>
        <p:nvPr/>
      </p:nvGrpSpPr>
      <p:grpSpPr>
        <a:xfrm>
          <a:off x="0" y="0"/>
          <a:ext cx="0" cy="0"/>
          <a:chOff x="0" y="0"/>
          <a:chExt cx="0" cy="0"/>
        </a:xfrm>
      </p:grpSpPr>
      <p:pic>
        <p:nvPicPr>
          <p:cNvPr id="86" name="Google Shape;86;p38"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7" name="Google Shape;87;p38"/>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38"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90"/>
        <p:cNvGrpSpPr/>
        <p:nvPr/>
      </p:nvGrpSpPr>
      <p:grpSpPr>
        <a:xfrm>
          <a:off x="0" y="0"/>
          <a:ext cx="0" cy="0"/>
          <a:chOff x="0" y="0"/>
          <a:chExt cx="0" cy="0"/>
        </a:xfrm>
      </p:grpSpPr>
      <p:pic>
        <p:nvPicPr>
          <p:cNvPr id="91" name="Google Shape;91;p39"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2" name="Google Shape;92;p39"/>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39"/>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 name="Google Shape;95;p39"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6"/>
        <p:cNvGrpSpPr/>
        <p:nvPr/>
      </p:nvGrpSpPr>
      <p:grpSpPr>
        <a:xfrm>
          <a:off x="0" y="0"/>
          <a:ext cx="0" cy="0"/>
          <a:chOff x="0" y="0"/>
          <a:chExt cx="0" cy="0"/>
        </a:xfrm>
      </p:grpSpPr>
      <p:sp>
        <p:nvSpPr>
          <p:cNvPr id="97" name="Google Shape;97;p40"/>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0"/>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40"/>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0"/>
          <p:cNvSpPr txBox="1">
            <a:spLocks noGrp="1"/>
          </p:cNvSpPr>
          <p:nvPr>
            <p:ph type="body" idx="3"/>
          </p:nvPr>
        </p:nvSpPr>
        <p:spPr>
          <a:xfrm>
            <a:off x="8219441" y="5750351"/>
            <a:ext cx="3508650"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0"/>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3"/>
        <p:cNvGrpSpPr/>
        <p:nvPr/>
      </p:nvGrpSpPr>
      <p:grpSpPr>
        <a:xfrm>
          <a:off x="0" y="0"/>
          <a:ext cx="0" cy="0"/>
          <a:chOff x="0" y="0"/>
          <a:chExt cx="0" cy="0"/>
        </a:xfrm>
      </p:grpSpPr>
      <p:sp>
        <p:nvSpPr>
          <p:cNvPr id="104" name="Google Shape;104;p4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41"/>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p41"/>
          <p:cNvSpPr txBox="1">
            <a:spLocks noGrp="1"/>
          </p:cNvSpPr>
          <p:nvPr>
            <p:ph type="body" idx="4"/>
          </p:nvPr>
        </p:nvSpPr>
        <p:spPr>
          <a:xfrm>
            <a:off x="6172200" y="2910428"/>
            <a:ext cx="5183188"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395"/>
              </a:buClr>
              <a:buSzPts val="2000"/>
              <a:buFont typeface="Open Sans SemiBold"/>
              <a:buNone/>
              <a:defRPr>
                <a:solidFill>
                  <a:srgbClr val="2F5395"/>
                </a:solidFill>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41"/>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1"/>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3"/>
        <p:cNvGrpSpPr/>
        <p:nvPr/>
      </p:nvGrpSpPr>
      <p:grpSpPr>
        <a:xfrm>
          <a:off x="0" y="0"/>
          <a:ext cx="0" cy="0"/>
          <a:chOff x="0" y="0"/>
          <a:chExt cx="0" cy="0"/>
        </a:xfrm>
      </p:grpSpPr>
      <p:pic>
        <p:nvPicPr>
          <p:cNvPr id="114" name="Google Shape;114;p4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5" name="Google Shape;115;p42"/>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42"/>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8" name="Google Shape;118;p4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9"/>
        <p:cNvGrpSpPr/>
        <p:nvPr/>
      </p:nvGrpSpPr>
      <p:grpSpPr>
        <a:xfrm>
          <a:off x="0" y="0"/>
          <a:ext cx="0" cy="0"/>
          <a:chOff x="0" y="0"/>
          <a:chExt cx="0" cy="0"/>
        </a:xfrm>
      </p:grpSpPr>
      <p:pic>
        <p:nvPicPr>
          <p:cNvPr id="120" name="Google Shape;120;p4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4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2" name="Google Shape;122;p4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3"/>
        <p:cNvGrpSpPr/>
        <p:nvPr/>
      </p:nvGrpSpPr>
      <p:grpSpPr>
        <a:xfrm>
          <a:off x="0" y="0"/>
          <a:ext cx="0" cy="0"/>
          <a:chOff x="0" y="0"/>
          <a:chExt cx="0" cy="0"/>
        </a:xfrm>
      </p:grpSpPr>
      <p:pic>
        <p:nvPicPr>
          <p:cNvPr id="124" name="Google Shape;124;p4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5" name="Google Shape;125;p4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6" name="Google Shape;126;p44"/>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27" name="Google Shape;127;p44"/>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4"/>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129" name="Google Shape;129;p44"/>
          <p:cNvSpPr>
            <a:spLocks noGrp="1"/>
          </p:cNvSpPr>
          <p:nvPr>
            <p:ph type="pic" idx="3"/>
          </p:nvPr>
        </p:nvSpPr>
        <p:spPr>
          <a:xfrm>
            <a:off x="9899650" y="2865438"/>
            <a:ext cx="931863" cy="820737"/>
          </a:xfrm>
          <a:prstGeom prst="rect">
            <a:avLst/>
          </a:prstGeom>
          <a:noFill/>
          <a:ln>
            <a:noFill/>
          </a:ln>
        </p:spPr>
      </p:sp>
      <p:pic>
        <p:nvPicPr>
          <p:cNvPr id="130" name="Google Shape;130;p4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1" name="Google Shape;131;p4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2" name="Google Shape;132;p44"/>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33"/>
        <p:cNvGrpSpPr/>
        <p:nvPr/>
      </p:nvGrpSpPr>
      <p:grpSpPr>
        <a:xfrm>
          <a:off x="0" y="0"/>
          <a:ext cx="0" cy="0"/>
          <a:chOff x="0" y="0"/>
          <a:chExt cx="0" cy="0"/>
        </a:xfrm>
      </p:grpSpPr>
      <p:pic>
        <p:nvPicPr>
          <p:cNvPr id="134" name="Google Shape;134;p4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5" name="Google Shape;135;p45"/>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6" name="Google Shape;136;p4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Clr>
                <a:schemeClr val="dk1"/>
              </a:buClr>
              <a:buSzPts val="2000"/>
              <a:buChar char="•"/>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7"/>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9CC2E5"/>
              </a:buClr>
              <a:buSzPts val="2000"/>
              <a:buNone/>
              <a:defRPr b="1" i="0">
                <a:solidFill>
                  <a:srgbClr val="9CC2E5"/>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37"/>
        <p:cNvGrpSpPr/>
        <p:nvPr/>
      </p:nvGrpSpPr>
      <p:grpSpPr>
        <a:xfrm>
          <a:off x="0" y="0"/>
          <a:ext cx="0" cy="0"/>
          <a:chOff x="0" y="0"/>
          <a:chExt cx="0" cy="0"/>
        </a:xfrm>
      </p:grpSpPr>
      <p:pic>
        <p:nvPicPr>
          <p:cNvPr id="138" name="Google Shape;138;p46"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Google Shape;139;p46"/>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6"/>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1" name="Google Shape;141;p46"/>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2"/>
        <p:cNvGrpSpPr/>
        <p:nvPr/>
      </p:nvGrpSpPr>
      <p:grpSpPr>
        <a:xfrm>
          <a:off x="0" y="0"/>
          <a:ext cx="0" cy="0"/>
          <a:chOff x="0" y="0"/>
          <a:chExt cx="0" cy="0"/>
        </a:xfrm>
      </p:grpSpPr>
      <p:sp>
        <p:nvSpPr>
          <p:cNvPr id="143" name="Google Shape;143;p4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47"/>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7"/>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7"/>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149"/>
        <p:cNvGrpSpPr/>
        <p:nvPr/>
      </p:nvGrpSpPr>
      <p:grpSpPr>
        <a:xfrm>
          <a:off x="0" y="0"/>
          <a:ext cx="0" cy="0"/>
          <a:chOff x="0" y="0"/>
          <a:chExt cx="0" cy="0"/>
        </a:xfrm>
      </p:grpSpPr>
      <p:pic>
        <p:nvPicPr>
          <p:cNvPr id="150" name="Google Shape;150;p48"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1" name="Google Shape;151;p48"/>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153"/>
        <p:cNvGrpSpPr/>
        <p:nvPr/>
      </p:nvGrpSpPr>
      <p:grpSpPr>
        <a:xfrm>
          <a:off x="0" y="0"/>
          <a:ext cx="0" cy="0"/>
          <a:chOff x="0" y="0"/>
          <a:chExt cx="0" cy="0"/>
        </a:xfrm>
      </p:grpSpPr>
      <p:pic>
        <p:nvPicPr>
          <p:cNvPr id="154" name="Google Shape;154;p49"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5" name="Google Shape;155;p49"/>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49"/>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58"/>
        <p:cNvGrpSpPr/>
        <p:nvPr/>
      </p:nvGrpSpPr>
      <p:grpSpPr>
        <a:xfrm>
          <a:off x="0" y="0"/>
          <a:ext cx="0" cy="0"/>
          <a:chOff x="0" y="0"/>
          <a:chExt cx="0" cy="0"/>
        </a:xfrm>
      </p:grpSpPr>
      <p:sp>
        <p:nvSpPr>
          <p:cNvPr id="159" name="Google Shape;159;p50"/>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0"/>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50"/>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0"/>
          <p:cNvSpPr txBox="1">
            <a:spLocks noGrp="1"/>
          </p:cNvSpPr>
          <p:nvPr>
            <p:ph type="body" idx="3"/>
          </p:nvPr>
        </p:nvSpPr>
        <p:spPr>
          <a:xfrm>
            <a:off x="8171727" y="5750351"/>
            <a:ext cx="3556364"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0"/>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65"/>
        <p:cNvGrpSpPr/>
        <p:nvPr/>
      </p:nvGrpSpPr>
      <p:grpSpPr>
        <a:xfrm>
          <a:off x="0" y="0"/>
          <a:ext cx="0" cy="0"/>
          <a:chOff x="0" y="0"/>
          <a:chExt cx="0" cy="0"/>
        </a:xfrm>
      </p:grpSpPr>
      <p:sp>
        <p:nvSpPr>
          <p:cNvPr id="166" name="Google Shape;166;p5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51"/>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51"/>
          <p:cNvSpPr txBox="1">
            <a:spLocks noGrp="1"/>
          </p:cNvSpPr>
          <p:nvPr>
            <p:ph type="body" idx="4"/>
          </p:nvPr>
        </p:nvSpPr>
        <p:spPr>
          <a:xfrm>
            <a:off x="6172200" y="2910428"/>
            <a:ext cx="5183188"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395"/>
              </a:buClr>
              <a:buSzPts val="2000"/>
              <a:buFont typeface="Open Sans SemiBold"/>
              <a:buNone/>
              <a:defRPr>
                <a:solidFill>
                  <a:srgbClr val="2F5395"/>
                </a:solidFill>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51"/>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1"/>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5"/>
        <p:cNvGrpSpPr/>
        <p:nvPr/>
      </p:nvGrpSpPr>
      <p:grpSpPr>
        <a:xfrm>
          <a:off x="0" y="0"/>
          <a:ext cx="0" cy="0"/>
          <a:chOff x="0" y="0"/>
          <a:chExt cx="0" cy="0"/>
        </a:xfrm>
      </p:grpSpPr>
      <p:pic>
        <p:nvPicPr>
          <p:cNvPr id="176" name="Google Shape;176;p5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7" name="Google Shape;177;p52"/>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5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52"/>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80"/>
        <p:cNvGrpSpPr/>
        <p:nvPr/>
      </p:nvGrpSpPr>
      <p:grpSpPr>
        <a:xfrm>
          <a:off x="0" y="0"/>
          <a:ext cx="0" cy="0"/>
          <a:chOff x="0" y="0"/>
          <a:chExt cx="0" cy="0"/>
        </a:xfrm>
      </p:grpSpPr>
      <p:pic>
        <p:nvPicPr>
          <p:cNvPr id="181" name="Google Shape;181;p5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2" name="Google Shape;182;p5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83"/>
        <p:cNvGrpSpPr/>
        <p:nvPr/>
      </p:nvGrpSpPr>
      <p:grpSpPr>
        <a:xfrm>
          <a:off x="0" y="0"/>
          <a:ext cx="0" cy="0"/>
          <a:chOff x="0" y="0"/>
          <a:chExt cx="0" cy="0"/>
        </a:xfrm>
      </p:grpSpPr>
      <p:pic>
        <p:nvPicPr>
          <p:cNvPr id="184" name="Google Shape;184;p5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85" name="Google Shape;185;p5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6" name="Google Shape;186;p54"/>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87" name="Google Shape;187;p54"/>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4"/>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189" name="Google Shape;189;p54"/>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90"/>
        <p:cNvGrpSpPr/>
        <p:nvPr/>
      </p:nvGrpSpPr>
      <p:grpSpPr>
        <a:xfrm>
          <a:off x="0" y="0"/>
          <a:ext cx="0" cy="0"/>
          <a:chOff x="0" y="0"/>
          <a:chExt cx="0" cy="0"/>
        </a:xfrm>
      </p:grpSpPr>
      <p:pic>
        <p:nvPicPr>
          <p:cNvPr id="191" name="Google Shape;191;p5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2" name="Google Shape;192;p55"/>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5"/>
        <p:cNvGrpSpPr/>
        <p:nvPr/>
      </p:nvGrpSpPr>
      <p:grpSpPr>
        <a:xfrm>
          <a:off x="0" y="0"/>
          <a:ext cx="0" cy="0"/>
          <a:chOff x="0" y="0"/>
          <a:chExt cx="0" cy="0"/>
        </a:xfrm>
      </p:grpSpPr>
      <p:pic>
        <p:nvPicPr>
          <p:cNvPr id="26" name="Google Shape;26;p30"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30"/>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Quattrocento Sans"/>
              <a:buNone/>
              <a:defRPr sz="6000" b="0" i="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31"/>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1"/>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1"/>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b="1" i="0">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C00000"/>
              </a:buClr>
              <a:buSzPts val="2000"/>
              <a:buChar char="•"/>
              <a:defRPr sz="2000" b="1" i="0">
                <a:solidFill>
                  <a:srgbClr val="C00000"/>
                </a:solidFill>
                <a:latin typeface="Quattrocento Sans"/>
                <a:ea typeface="Quattrocento Sans"/>
                <a:cs typeface="Quattrocento Sans"/>
                <a:sym typeface="Quattrocento Sans"/>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32"/>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2E75B5"/>
              </a:buClr>
              <a:buSzPts val="2000"/>
              <a:buChar char="•"/>
              <a:defRPr>
                <a:solidFill>
                  <a:srgbClr val="2E75B5"/>
                </a:solidFill>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32"/>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9CC2E5"/>
              </a:buClr>
              <a:buSzPts val="2000"/>
              <a:buFont typeface="Quattrocento Sans"/>
              <a:buNone/>
              <a:defRPr b="1" i="0">
                <a:solidFill>
                  <a:srgbClr val="9CC2E5"/>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
        <p:cNvGrpSpPr/>
        <p:nvPr/>
      </p:nvGrpSpPr>
      <p:grpSpPr>
        <a:xfrm>
          <a:off x="0" y="0"/>
          <a:ext cx="0" cy="0"/>
          <a:chOff x="0" y="0"/>
          <a:chExt cx="0" cy="0"/>
        </a:xfrm>
      </p:grpSpPr>
      <p:pic>
        <p:nvPicPr>
          <p:cNvPr id="45" name="Google Shape;45;p33"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33"/>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33"/>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Quattrocento Sans"/>
                <a:ea typeface="Quattrocento Sans"/>
                <a:cs typeface="Quattrocento Sans"/>
                <a:sym typeface="Quattrocento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9"/>
        <p:cNvGrpSpPr/>
        <p:nvPr/>
      </p:nvGrpSpPr>
      <p:grpSpPr>
        <a:xfrm>
          <a:off x="0" y="0"/>
          <a:ext cx="0" cy="0"/>
          <a:chOff x="0" y="0"/>
          <a:chExt cx="0" cy="0"/>
        </a:xfrm>
      </p:grpSpPr>
      <p:pic>
        <p:nvPicPr>
          <p:cNvPr id="50" name="Google Shape;50;p34"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3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2" name="Google Shape;52;p34"/>
          <p:cNvGrpSpPr/>
          <p:nvPr/>
        </p:nvGrpSpPr>
        <p:grpSpPr>
          <a:xfrm>
            <a:off x="10464504" y="866053"/>
            <a:ext cx="955530" cy="955530"/>
            <a:chOff x="9022202" y="727174"/>
            <a:chExt cx="955530" cy="955530"/>
          </a:xfrm>
        </p:grpSpPr>
        <p:sp>
          <p:nvSpPr>
            <p:cNvPr id="53" name="Google Shape;53;p34"/>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 name="Google Shape;54;p34"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5"/>
        <p:cNvGrpSpPr/>
        <p:nvPr/>
      </p:nvGrpSpPr>
      <p:grpSpPr>
        <a:xfrm>
          <a:off x="0" y="0"/>
          <a:ext cx="0" cy="0"/>
          <a:chOff x="0" y="0"/>
          <a:chExt cx="0" cy="0"/>
        </a:xfrm>
      </p:grpSpPr>
      <p:pic>
        <p:nvPicPr>
          <p:cNvPr id="56" name="Google Shape;56;p3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3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35"/>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59" name="Google Shape;59;p35"/>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5"/>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61" name="Google Shape;61;p35"/>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8"/>
        <p:cNvGrpSpPr/>
        <p:nvPr/>
      </p:nvGrpSpPr>
      <p:grpSpPr>
        <a:xfrm>
          <a:off x="0" y="0"/>
          <a:ext cx="0" cy="0"/>
          <a:chOff x="0" y="0"/>
          <a:chExt cx="0" cy="0"/>
        </a:xfrm>
      </p:grpSpPr>
      <p:sp>
        <p:nvSpPr>
          <p:cNvPr id="69" name="Google Shape;69;p2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29" descr="A screenshot of a computer&#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1" name="Google Shape;71;p29" descr="A screenshot of a computer&#10;&#10;Description automatically generated with low confidenc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1.jp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5" descr="Graphical user interface, text&#10;&#10;Description automatically generated"/>
          <p:cNvPicPr preferRelativeResize="0"/>
          <p:nvPr/>
        </p:nvPicPr>
        <p:blipFill rotWithShape="1">
          <a:blip r:embed="rId10">
            <a:alphaModFix/>
          </a:blip>
          <a:srcRect/>
          <a:stretch/>
        </p:blipFill>
        <p:spPr>
          <a:xfrm>
            <a:off x="0" y="0"/>
            <a:ext cx="12192000" cy="6858000"/>
          </a:xfrm>
          <a:prstGeom prst="rect">
            <a:avLst/>
          </a:prstGeom>
          <a:noFill/>
          <a:ln>
            <a:noFill/>
          </a:ln>
        </p:spPr>
      </p:pic>
      <p:sp>
        <p:nvSpPr>
          <p:cNvPr id="11" name="Google Shape;11;p25"/>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5"/>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1"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pic>
        <p:nvPicPr>
          <p:cNvPr id="63" name="Google Shape;63;p28" descr="Graphical user interface, text&#10;&#10;Description automatically generated"/>
          <p:cNvPicPr preferRelativeResize="0"/>
          <p:nvPr/>
        </p:nvPicPr>
        <p:blipFill rotWithShape="1">
          <a:blip r:embed="rId23">
            <a:alphaModFix/>
          </a:blip>
          <a:srcRect/>
          <a:stretch/>
        </p:blipFill>
        <p:spPr>
          <a:xfrm>
            <a:off x="0" y="0"/>
            <a:ext cx="12192000" cy="6858000"/>
          </a:xfrm>
          <a:prstGeom prst="rect">
            <a:avLst/>
          </a:prstGeom>
          <a:noFill/>
          <a:ln>
            <a:noFill/>
          </a:ln>
        </p:spPr>
      </p:pic>
      <p:sp>
        <p:nvSpPr>
          <p:cNvPr id="64" name="Google Shape;64;p28"/>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8"/>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Open Sans SemiBold"/>
              <a:buNone/>
              <a:defRPr sz="2000" b="1" i="0" u="none" strike="noStrike" cap="none">
                <a:solidFill>
                  <a:schemeClr val="dk1"/>
                </a:solidFill>
                <a:latin typeface="Open Sans SemiBold"/>
                <a:ea typeface="Open Sans SemiBold"/>
                <a:cs typeface="Open Sans SemiBold"/>
                <a:sym typeface="Open Sans SemiBold"/>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2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8" descr="Graphical user interface, text&#10;&#10;Description automatically generated"/>
          <p:cNvPicPr preferRelativeResize="0"/>
          <p:nvPr/>
        </p:nvPicPr>
        <p:blipFill rotWithShape="1">
          <a:blip r:embed="rId2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
          <p:cNvSpPr txBox="1">
            <a:spLocks noGrp="1"/>
          </p:cNvSpPr>
          <p:nvPr>
            <p:ph type="ctrTitle"/>
          </p:nvPr>
        </p:nvSpPr>
        <p:spPr>
          <a:xfrm>
            <a:off x="651352" y="4301318"/>
            <a:ext cx="7217301"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Open Sans ExtraBold"/>
              <a:buNone/>
            </a:pPr>
            <a:r>
              <a:rPr lang="en-US">
                <a:solidFill>
                  <a:schemeClr val="lt1"/>
                </a:solidFill>
                <a:latin typeface="Open Sans ExtraBold"/>
                <a:ea typeface="Open Sans ExtraBold"/>
                <a:cs typeface="Open Sans ExtraBold"/>
                <a:sym typeface="Open Sans ExtraBold"/>
              </a:rPr>
              <a:t>AULA 6</a:t>
            </a:r>
            <a:br>
              <a:rPr lang="en-US">
                <a:solidFill>
                  <a:schemeClr val="lt1"/>
                </a:solidFill>
                <a:latin typeface="Open Sans ExtraBold"/>
                <a:ea typeface="Open Sans ExtraBold"/>
                <a:cs typeface="Open Sans ExtraBold"/>
                <a:sym typeface="Open Sans ExtraBold"/>
              </a:rPr>
            </a:br>
            <a:r>
              <a:rPr lang="en-US">
                <a:latin typeface="Open Sans ExtraBold"/>
                <a:ea typeface="Open Sans ExtraBold"/>
                <a:cs typeface="Open Sans ExtraBold"/>
                <a:sym typeface="Open Sans ExtraBold"/>
              </a:rPr>
              <a:t>REPRESENTAÇÃO DO USO DA TERRA</a:t>
            </a:r>
            <a:endParaRPr/>
          </a:p>
        </p:txBody>
      </p:sp>
      <p:sp>
        <p:nvSpPr>
          <p:cNvPr id="199" name="Google Shape;199;p1"/>
          <p:cNvSpPr txBox="1">
            <a:spLocks noGrp="1"/>
          </p:cNvSpPr>
          <p:nvPr>
            <p:ph type="subTitle" idx="1"/>
          </p:nvPr>
        </p:nvSpPr>
        <p:spPr>
          <a:xfrm>
            <a:off x="688931" y="3374796"/>
            <a:ext cx="3477955" cy="9548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US" sz="1800" dirty="0" err="1">
                <a:latin typeface="Open Sans ExtraBold"/>
                <a:ea typeface="Open Sans ExtraBold"/>
                <a:cs typeface="Open Sans ExtraBold"/>
                <a:sym typeface="Open Sans ExtraBold"/>
              </a:rPr>
              <a:t>Introdução</a:t>
            </a:r>
            <a:r>
              <a:rPr lang="en-US" sz="1800" dirty="0">
                <a:latin typeface="Open Sans ExtraBold"/>
                <a:ea typeface="Open Sans ExtraBold"/>
                <a:cs typeface="Open Sans ExtraBold"/>
                <a:sym typeface="Open Sans ExtraBold"/>
              </a:rPr>
              <a:t> </a:t>
            </a:r>
            <a:r>
              <a:rPr lang="en-US" sz="1800" dirty="0" err="1">
                <a:latin typeface="Open Sans ExtraBold"/>
                <a:ea typeface="Open Sans ExtraBold"/>
                <a:cs typeface="Open Sans ExtraBold"/>
                <a:sym typeface="Open Sans ExtraBold"/>
              </a:rPr>
              <a:t>ao</a:t>
            </a:r>
            <a:r>
              <a:rPr lang="en-US" sz="1800" dirty="0">
                <a:latin typeface="Open Sans ExtraBold"/>
                <a:ea typeface="Open Sans ExtraBold"/>
                <a:cs typeface="Open Sans ExtraBold"/>
                <a:sym typeface="Open Sans ExtraBold"/>
              </a:rPr>
              <a:t> CLEWs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aphicFrame>
        <p:nvGraphicFramePr>
          <p:cNvPr id="318" name="Google Shape;318;p10"/>
          <p:cNvGraphicFramePr/>
          <p:nvPr/>
        </p:nvGraphicFramePr>
        <p:xfrm>
          <a:off x="4089672" y="4439955"/>
          <a:ext cx="5176993" cy="1900783"/>
        </p:xfrm>
        <a:graphic>
          <a:graphicData uri="http://schemas.openxmlformats.org/drawingml/2006/chart">
            <c:chart xmlns:c="http://schemas.openxmlformats.org/drawingml/2006/chart" xmlns:r="http://schemas.openxmlformats.org/officeDocument/2006/relationships" r:id="rId3"/>
          </a:graphicData>
        </a:graphic>
      </p:graphicFrame>
      <p:sp>
        <p:nvSpPr>
          <p:cNvPr id="319" name="Google Shape;319;p10"/>
          <p:cNvSpPr txBox="1">
            <a:spLocks noGrp="1"/>
          </p:cNvSpPr>
          <p:nvPr>
            <p:ph type="body" idx="2"/>
          </p:nvPr>
        </p:nvSpPr>
        <p:spPr>
          <a:xfrm>
            <a:off x="663575" y="2172396"/>
            <a:ext cx="3289852"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Reflorestamento</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pic>
        <p:nvPicPr>
          <p:cNvPr id="320" name="Google Shape;320;p10"/>
          <p:cNvPicPr preferRelativeResize="0">
            <a:picLocks noGrp="1"/>
          </p:cNvPicPr>
          <p:nvPr>
            <p:ph type="body" idx="1"/>
          </p:nvPr>
        </p:nvPicPr>
        <p:blipFill rotWithShape="1">
          <a:blip r:embed="rId4">
            <a:alphaModFix/>
          </a:blip>
          <a:srcRect t="23143" b="13763"/>
          <a:stretch/>
        </p:blipFill>
        <p:spPr>
          <a:xfrm>
            <a:off x="7030165" y="2337306"/>
            <a:ext cx="4279843" cy="1735873"/>
          </a:xfrm>
          <a:prstGeom prst="rect">
            <a:avLst/>
          </a:prstGeom>
          <a:noFill/>
          <a:ln>
            <a:noFill/>
          </a:ln>
        </p:spPr>
      </p:pic>
      <p:sp>
        <p:nvSpPr>
          <p:cNvPr id="321" name="Google Shape;321;p10"/>
          <p:cNvSpPr txBox="1"/>
          <p:nvPr/>
        </p:nvSpPr>
        <p:spPr>
          <a:xfrm>
            <a:off x="479863" y="1698625"/>
            <a:ext cx="5033970" cy="3586095"/>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dirty="0">
              <a:solidFill>
                <a:schemeClr val="dk1"/>
              </a:solidFill>
              <a:latin typeface="Open Sans"/>
              <a:ea typeface="Open Sans"/>
              <a:cs typeface="Open Sans"/>
              <a:sym typeface="Open Sans"/>
            </a:endParaRPr>
          </a:p>
        </p:txBody>
      </p:sp>
      <p:pic>
        <p:nvPicPr>
          <p:cNvPr id="322" name="Google Shape;322;p10"/>
          <p:cNvPicPr preferRelativeResize="0"/>
          <p:nvPr/>
        </p:nvPicPr>
        <p:blipFill rotWithShape="1">
          <a:blip r:embed="rId5">
            <a:alphaModFix/>
          </a:blip>
          <a:srcRect t="21545" b="13573"/>
          <a:stretch/>
        </p:blipFill>
        <p:spPr>
          <a:xfrm>
            <a:off x="2571106" y="2337306"/>
            <a:ext cx="4221796" cy="1760864"/>
          </a:xfrm>
          <a:prstGeom prst="rect">
            <a:avLst/>
          </a:prstGeom>
          <a:noFill/>
          <a:ln>
            <a:noFill/>
          </a:ln>
        </p:spPr>
      </p:pic>
      <p:sp>
        <p:nvSpPr>
          <p:cNvPr id="323" name="Google Shape;323;p10"/>
          <p:cNvSpPr txBox="1"/>
          <p:nvPr/>
        </p:nvSpPr>
        <p:spPr>
          <a:xfrm>
            <a:off x="7302574" y="1689078"/>
            <a:ext cx="325323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chemeClr val="dk1"/>
                </a:solidFill>
                <a:latin typeface="Open Sans"/>
                <a:ea typeface="Open Sans"/>
                <a:cs typeface="Open Sans"/>
                <a:sym typeface="Open Sans"/>
              </a:rPr>
              <a:t>Uso</a:t>
            </a:r>
            <a:r>
              <a:rPr lang="en-US" sz="1800" b="1" dirty="0">
                <a:solidFill>
                  <a:schemeClr val="dk1"/>
                </a:solidFill>
                <a:latin typeface="Open Sans"/>
                <a:ea typeface="Open Sans"/>
                <a:cs typeface="Open Sans"/>
                <a:sym typeface="Open Sans"/>
              </a:rPr>
              <a:t> da terra - </a:t>
            </a:r>
            <a:r>
              <a:rPr lang="en-US" sz="1800" b="1" dirty="0" err="1">
                <a:solidFill>
                  <a:schemeClr val="dk1"/>
                </a:solidFill>
                <a:latin typeface="Open Sans"/>
                <a:ea typeface="Open Sans"/>
                <a:cs typeface="Open Sans"/>
                <a:sym typeface="Open Sans"/>
              </a:rPr>
              <a:t>Reflorestamento</a:t>
            </a:r>
            <a:endParaRPr sz="1800" b="1" dirty="0">
              <a:solidFill>
                <a:schemeClr val="dk1"/>
              </a:solidFill>
              <a:latin typeface="Open Sans"/>
              <a:ea typeface="Open Sans"/>
              <a:cs typeface="Open Sans"/>
              <a:sym typeface="Open Sans"/>
            </a:endParaRPr>
          </a:p>
        </p:txBody>
      </p:sp>
      <p:sp>
        <p:nvSpPr>
          <p:cNvPr id="324" name="Google Shape;324;p10"/>
          <p:cNvSpPr txBox="1"/>
          <p:nvPr/>
        </p:nvSpPr>
        <p:spPr>
          <a:xfrm>
            <a:off x="2691365" y="2069997"/>
            <a:ext cx="325323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Uso da terra - BAU</a:t>
            </a:r>
            <a:endParaRPr sz="1800" b="1">
              <a:solidFill>
                <a:schemeClr val="dk1"/>
              </a:solidFill>
              <a:latin typeface="Open Sans"/>
              <a:ea typeface="Open Sans"/>
              <a:cs typeface="Open Sans"/>
              <a:sym typeface="Open Sans"/>
            </a:endParaRPr>
          </a:p>
        </p:txBody>
      </p:sp>
      <p:sp>
        <p:nvSpPr>
          <p:cNvPr id="325" name="Google Shape;325;p10"/>
          <p:cNvSpPr txBox="1"/>
          <p:nvPr/>
        </p:nvSpPr>
        <p:spPr>
          <a:xfrm>
            <a:off x="4523991" y="4098170"/>
            <a:ext cx="407463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Emissões de GEE (Mt de CO</a:t>
            </a:r>
            <a:r>
              <a:rPr lang="en-US" sz="1800" b="1" baseline="-25000">
                <a:solidFill>
                  <a:schemeClr val="dk1"/>
                </a:solidFill>
                <a:latin typeface="Open Sans"/>
                <a:ea typeface="Open Sans"/>
                <a:cs typeface="Open Sans"/>
                <a:sym typeface="Open Sans"/>
              </a:rPr>
              <a:t>2</a:t>
            </a:r>
            <a:r>
              <a:rPr lang="en-US" sz="1800" b="1">
                <a:solidFill>
                  <a:schemeClr val="dk1"/>
                </a:solidFill>
                <a:latin typeface="Open Sans"/>
                <a:ea typeface="Open Sans"/>
                <a:cs typeface="Open Sans"/>
                <a:sym typeface="Open Sans"/>
              </a:rPr>
              <a:t> -eq.)</a:t>
            </a:r>
            <a:endParaRPr sz="1800" b="1">
              <a:solidFill>
                <a:schemeClr val="dk1"/>
              </a:solidFill>
              <a:latin typeface="Open Sans"/>
              <a:ea typeface="Open Sans"/>
              <a:cs typeface="Open Sans"/>
              <a:sym typeface="Open Sans"/>
            </a:endParaRPr>
          </a:p>
        </p:txBody>
      </p:sp>
      <p:sp>
        <p:nvSpPr>
          <p:cNvPr id="326" name="Google Shape;326;p10"/>
          <p:cNvSpPr txBox="1"/>
          <p:nvPr/>
        </p:nvSpPr>
        <p:spPr>
          <a:xfrm>
            <a:off x="663575" y="720887"/>
            <a:ext cx="849312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6.2. </a:t>
            </a:r>
            <a:r>
              <a:rPr lang="en-US" sz="4400" b="0" i="0" dirty="0" err="1">
                <a:solidFill>
                  <a:schemeClr val="dk1"/>
                </a:solidFill>
                <a:latin typeface="Open Sans"/>
                <a:ea typeface="Open Sans"/>
                <a:cs typeface="Open Sans"/>
                <a:sym typeface="Open Sans"/>
              </a:rPr>
              <a:t>Exemplo</a:t>
            </a:r>
            <a:r>
              <a:rPr lang="en-US" sz="4400" b="0" i="0" dirty="0">
                <a:solidFill>
                  <a:schemeClr val="dk1"/>
                </a:solidFill>
                <a:latin typeface="Open Sans"/>
                <a:ea typeface="Open Sans"/>
                <a:cs typeface="Open Sans"/>
                <a:sym typeface="Open Sans"/>
              </a:rPr>
              <a:t> do CLEWs-</a:t>
            </a:r>
            <a:r>
              <a:rPr lang="en-US" sz="4400" b="0" i="0" dirty="0" err="1">
                <a:solidFill>
                  <a:schemeClr val="dk1"/>
                </a:solidFill>
                <a:latin typeface="Open Sans"/>
                <a:ea typeface="Open Sans"/>
                <a:cs typeface="Open Sans"/>
                <a:sym typeface="Open Sans"/>
              </a:rPr>
              <a:t>Etiópia</a:t>
            </a:r>
            <a:r>
              <a:rPr lang="en-US" sz="4400" b="0" i="0" dirty="0">
                <a:solidFill>
                  <a:schemeClr val="dk1"/>
                </a:solidFill>
                <a:latin typeface="Open Sans"/>
                <a:ea typeface="Open Sans"/>
                <a:cs typeface="Open Sans"/>
                <a:sym typeface="Open Sans"/>
              </a:rPr>
              <a:t> - </a:t>
            </a:r>
            <a:r>
              <a:rPr lang="en-US" sz="4400" b="0" i="0" dirty="0" err="1">
                <a:solidFill>
                  <a:schemeClr val="dk1"/>
                </a:solidFill>
                <a:latin typeface="Open Sans"/>
                <a:ea typeface="Open Sans"/>
                <a:cs typeface="Open Sans"/>
                <a:sym typeface="Open Sans"/>
              </a:rPr>
              <a:t>parte</a:t>
            </a:r>
            <a:r>
              <a:rPr lang="en-US" sz="4400" b="0" i="0" dirty="0">
                <a:solidFill>
                  <a:schemeClr val="dk1"/>
                </a:solidFill>
                <a:latin typeface="Open Sans"/>
                <a:ea typeface="Open Sans"/>
                <a:cs typeface="Open Sans"/>
                <a:sym typeface="Open Sans"/>
              </a:rPr>
              <a:t> I</a:t>
            </a:r>
            <a:endParaRPr dirty="0"/>
          </a:p>
        </p:txBody>
      </p:sp>
      <p:sp>
        <p:nvSpPr>
          <p:cNvPr id="327" name="Google Shape;327;p10"/>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10</a:t>
            </a:fld>
            <a:endParaRPr>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1"/>
          <p:cNvSpPr txBox="1">
            <a:spLocks noGrp="1"/>
          </p:cNvSpPr>
          <p:nvPr>
            <p:ph type="body" idx="2"/>
          </p:nvPr>
        </p:nvSpPr>
        <p:spPr>
          <a:xfrm>
            <a:off x="663574" y="1958158"/>
            <a:ext cx="4987925"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Impactos</a:t>
            </a:r>
            <a:r>
              <a:rPr lang="en-US" dirty="0">
                <a:latin typeface="Open Sans"/>
                <a:ea typeface="Open Sans"/>
                <a:cs typeface="Open Sans"/>
                <a:sym typeface="Open Sans"/>
              </a:rPr>
              <a:t> das </a:t>
            </a:r>
            <a:r>
              <a:rPr lang="en-US" dirty="0" err="1">
                <a:latin typeface="Open Sans"/>
                <a:ea typeface="Open Sans"/>
                <a:cs typeface="Open Sans"/>
                <a:sym typeface="Open Sans"/>
              </a:rPr>
              <a:t>mudanças</a:t>
            </a:r>
            <a:r>
              <a:rPr lang="en-US" dirty="0">
                <a:latin typeface="Open Sans"/>
                <a:ea typeface="Open Sans"/>
                <a:cs typeface="Open Sans"/>
                <a:sym typeface="Open Sans"/>
              </a:rPr>
              <a:t> </a:t>
            </a:r>
            <a:r>
              <a:rPr lang="en-US" dirty="0" err="1">
                <a:latin typeface="Open Sans"/>
                <a:ea typeface="Open Sans"/>
                <a:cs typeface="Open Sans"/>
                <a:sym typeface="Open Sans"/>
              </a:rPr>
              <a:t>climáticas</a:t>
            </a:r>
            <a:endParaRPr dirty="0"/>
          </a:p>
        </p:txBody>
      </p:sp>
      <p:cxnSp>
        <p:nvCxnSpPr>
          <p:cNvPr id="334" name="Google Shape;334;p11"/>
          <p:cNvCxnSpPr/>
          <p:nvPr/>
        </p:nvCxnSpPr>
        <p:spPr>
          <a:xfrm>
            <a:off x="6294442" y="2626822"/>
            <a:ext cx="0" cy="3488721"/>
          </a:xfrm>
          <a:prstGeom prst="straightConnector1">
            <a:avLst/>
          </a:prstGeom>
          <a:noFill/>
          <a:ln w="9525" cap="flat" cmpd="sng">
            <a:solidFill>
              <a:schemeClr val="dk1"/>
            </a:solidFill>
            <a:prstDash val="solid"/>
            <a:miter lim="800000"/>
            <a:headEnd type="none" w="sm" len="sm"/>
            <a:tailEnd type="none" w="sm" len="sm"/>
          </a:ln>
        </p:spPr>
      </p:cxnSp>
      <p:pic>
        <p:nvPicPr>
          <p:cNvPr id="335" name="Google Shape;335;p11"/>
          <p:cNvPicPr preferRelativeResize="0"/>
          <p:nvPr/>
        </p:nvPicPr>
        <p:blipFill rotWithShape="1">
          <a:blip r:embed="rId3">
            <a:alphaModFix/>
          </a:blip>
          <a:srcRect/>
          <a:stretch/>
        </p:blipFill>
        <p:spPr>
          <a:xfrm>
            <a:off x="6368292" y="2572199"/>
            <a:ext cx="5105321" cy="3805209"/>
          </a:xfrm>
          <a:prstGeom prst="rect">
            <a:avLst/>
          </a:prstGeom>
          <a:noFill/>
          <a:ln>
            <a:noFill/>
          </a:ln>
        </p:spPr>
      </p:pic>
      <p:pic>
        <p:nvPicPr>
          <p:cNvPr id="336" name="Google Shape;336;p11"/>
          <p:cNvPicPr preferRelativeResize="0"/>
          <p:nvPr/>
        </p:nvPicPr>
        <p:blipFill rotWithShape="1">
          <a:blip r:embed="rId4">
            <a:alphaModFix/>
          </a:blip>
          <a:srcRect/>
          <a:stretch/>
        </p:blipFill>
        <p:spPr>
          <a:xfrm>
            <a:off x="663576" y="2572199"/>
            <a:ext cx="5105322" cy="3805209"/>
          </a:xfrm>
          <a:prstGeom prst="rect">
            <a:avLst/>
          </a:prstGeom>
          <a:noFill/>
          <a:ln>
            <a:noFill/>
          </a:ln>
        </p:spPr>
      </p:pic>
      <p:sp>
        <p:nvSpPr>
          <p:cNvPr id="337" name="Google Shape;337;p11"/>
          <p:cNvSpPr txBox="1"/>
          <p:nvPr/>
        </p:nvSpPr>
        <p:spPr>
          <a:xfrm>
            <a:off x="663574" y="720887"/>
            <a:ext cx="8429623"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6.2. </a:t>
            </a:r>
            <a:r>
              <a:rPr lang="en-US" sz="4400" b="0" i="0" dirty="0" err="1">
                <a:solidFill>
                  <a:schemeClr val="dk1"/>
                </a:solidFill>
                <a:latin typeface="Open Sans"/>
                <a:ea typeface="Open Sans"/>
                <a:cs typeface="Open Sans"/>
                <a:sym typeface="Open Sans"/>
              </a:rPr>
              <a:t>Exemplo</a:t>
            </a:r>
            <a:r>
              <a:rPr lang="en-US" sz="4400" b="0" i="0" dirty="0">
                <a:solidFill>
                  <a:schemeClr val="dk1"/>
                </a:solidFill>
                <a:latin typeface="Open Sans"/>
                <a:ea typeface="Open Sans"/>
                <a:cs typeface="Open Sans"/>
                <a:sym typeface="Open Sans"/>
              </a:rPr>
              <a:t> do CLEWs-</a:t>
            </a:r>
            <a:r>
              <a:rPr lang="en-US" sz="4400" b="0" i="0" dirty="0" err="1">
                <a:solidFill>
                  <a:schemeClr val="dk1"/>
                </a:solidFill>
                <a:latin typeface="Open Sans"/>
                <a:ea typeface="Open Sans"/>
                <a:cs typeface="Open Sans"/>
                <a:sym typeface="Open Sans"/>
              </a:rPr>
              <a:t>Etiópia</a:t>
            </a:r>
            <a:r>
              <a:rPr lang="en-US" sz="4400" b="0" i="0" dirty="0">
                <a:solidFill>
                  <a:schemeClr val="dk1"/>
                </a:solidFill>
                <a:latin typeface="Open Sans"/>
                <a:ea typeface="Open Sans"/>
                <a:cs typeface="Open Sans"/>
                <a:sym typeface="Open Sans"/>
              </a:rPr>
              <a:t> - </a:t>
            </a:r>
            <a:r>
              <a:rPr lang="en-US" sz="4400" b="0" i="0" dirty="0" err="1">
                <a:solidFill>
                  <a:schemeClr val="dk1"/>
                </a:solidFill>
                <a:latin typeface="Open Sans"/>
                <a:ea typeface="Open Sans"/>
                <a:cs typeface="Open Sans"/>
                <a:sym typeface="Open Sans"/>
              </a:rPr>
              <a:t>parte</a:t>
            </a:r>
            <a:r>
              <a:rPr lang="en-US" sz="4400" b="0" i="0" dirty="0">
                <a:solidFill>
                  <a:schemeClr val="dk1"/>
                </a:solidFill>
                <a:latin typeface="Open Sans"/>
                <a:ea typeface="Open Sans"/>
                <a:cs typeface="Open Sans"/>
                <a:sym typeface="Open Sans"/>
              </a:rPr>
              <a:t> I</a:t>
            </a:r>
            <a:endParaRPr dirty="0"/>
          </a:p>
        </p:txBody>
      </p:sp>
      <p:sp>
        <p:nvSpPr>
          <p:cNvPr id="338" name="Google Shape;338;p11"/>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11</a:t>
            </a:fld>
            <a:endParaRPr>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2"/>
          <p:cNvSpPr txBox="1">
            <a:spLocks noGrp="1"/>
          </p:cNvSpPr>
          <p:nvPr>
            <p:ph type="body" idx="2"/>
          </p:nvPr>
        </p:nvSpPr>
        <p:spPr>
          <a:xfrm>
            <a:off x="663574" y="2156822"/>
            <a:ext cx="9102726"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Mensagens-chave</a:t>
            </a:r>
            <a:r>
              <a:rPr lang="en-US" dirty="0">
                <a:latin typeface="Open Sans"/>
                <a:ea typeface="Open Sans"/>
                <a:cs typeface="Open Sans"/>
                <a:sym typeface="Open Sans"/>
              </a:rPr>
              <a:t> - </a:t>
            </a:r>
            <a:r>
              <a:rPr lang="en-US" dirty="0" err="1">
                <a:latin typeface="Open Sans"/>
                <a:ea typeface="Open Sans"/>
                <a:cs typeface="Open Sans"/>
                <a:sym typeface="Open Sans"/>
              </a:rPr>
              <a:t>Cenários</a:t>
            </a:r>
            <a:r>
              <a:rPr lang="en-US" dirty="0">
                <a:latin typeface="Open Sans"/>
                <a:ea typeface="Open Sans"/>
                <a:cs typeface="Open Sans"/>
                <a:sym typeface="Open Sans"/>
              </a:rPr>
              <a:t> de 'Economia Verde </a:t>
            </a:r>
            <a:r>
              <a:rPr lang="en-US" dirty="0" err="1">
                <a:latin typeface="Open Sans"/>
                <a:ea typeface="Open Sans"/>
                <a:cs typeface="Open Sans"/>
                <a:sym typeface="Open Sans"/>
              </a:rPr>
              <a:t>Resiliente</a:t>
            </a:r>
            <a:r>
              <a:rPr lang="en-US" dirty="0">
                <a:latin typeface="Open Sans"/>
                <a:ea typeface="Open Sans"/>
                <a:cs typeface="Open Sans"/>
                <a:sym typeface="Open Sans"/>
              </a:rPr>
              <a:t> </a:t>
            </a:r>
            <a:r>
              <a:rPr lang="en-US" dirty="0" err="1">
                <a:latin typeface="Open Sans"/>
                <a:ea typeface="Open Sans"/>
                <a:cs typeface="Open Sans"/>
                <a:sym typeface="Open Sans"/>
              </a:rPr>
              <a:t>ao</a:t>
            </a:r>
            <a:r>
              <a:rPr lang="en-US" dirty="0">
                <a:latin typeface="Open Sans"/>
                <a:ea typeface="Open Sans"/>
                <a:cs typeface="Open Sans"/>
                <a:sym typeface="Open Sans"/>
              </a:rPr>
              <a:t> </a:t>
            </a:r>
            <a:r>
              <a:rPr lang="en-US" dirty="0" err="1">
                <a:latin typeface="Open Sans"/>
                <a:ea typeface="Open Sans"/>
                <a:cs typeface="Open Sans"/>
                <a:sym typeface="Open Sans"/>
              </a:rPr>
              <a:t>Clima</a:t>
            </a:r>
            <a:r>
              <a:rPr lang="en-US" dirty="0">
                <a:latin typeface="Open Sans"/>
                <a:ea typeface="Open Sans"/>
                <a:cs typeface="Open Sans"/>
                <a:sym typeface="Open Sans"/>
              </a:rPr>
              <a:t>'</a:t>
            </a:r>
            <a:endParaRPr dirty="0"/>
          </a:p>
          <a:p>
            <a:pPr marL="0" lvl="0" indent="0" algn="l" rtl="0">
              <a:lnSpc>
                <a:spcPct val="90000"/>
              </a:lnSpc>
              <a:spcBef>
                <a:spcPts val="1000"/>
              </a:spcBef>
              <a:spcAft>
                <a:spcPts val="0"/>
              </a:spcAft>
              <a:buClr>
                <a:srgbClr val="9CC2E5"/>
              </a:buClr>
              <a:buSzPts val="2000"/>
              <a:buNone/>
            </a:pPr>
            <a:endParaRPr dirty="0">
              <a:latin typeface="Open Sans"/>
              <a:ea typeface="Open Sans"/>
              <a:cs typeface="Open Sans"/>
              <a:sym typeface="Open Sans"/>
            </a:endParaRPr>
          </a:p>
        </p:txBody>
      </p:sp>
      <p:sp>
        <p:nvSpPr>
          <p:cNvPr id="345" name="Google Shape;345;p12"/>
          <p:cNvSpPr txBox="1"/>
          <p:nvPr/>
        </p:nvSpPr>
        <p:spPr>
          <a:xfrm>
            <a:off x="663575" y="2573646"/>
            <a:ext cx="9780414" cy="22467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O reflorestamento permite o aumento do sequestro de CO</a:t>
            </a:r>
            <a:r>
              <a:rPr lang="en-US" sz="2000" baseline="-25000">
                <a:solidFill>
                  <a:schemeClr val="dk1"/>
                </a:solidFill>
                <a:latin typeface="Open Sans"/>
                <a:ea typeface="Open Sans"/>
                <a:cs typeface="Open Sans"/>
                <a:sym typeface="Open Sans"/>
              </a:rPr>
              <a:t>2</a:t>
            </a:r>
            <a:r>
              <a:rPr lang="en-US" sz="2000">
                <a:solidFill>
                  <a:schemeClr val="dk1"/>
                </a:solidFill>
                <a:latin typeface="Open Sans"/>
                <a:ea typeface="Open Sans"/>
                <a:cs typeface="Open Sans"/>
                <a:sym typeface="Open Sans"/>
              </a:rPr>
              <a:t> , compensando as emissões de outros setores.</a:t>
            </a:r>
            <a:endParaRPr sz="2000" baseline="-250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A produtividade das culturas em nível nacional não é significativamente afetada pelas mudanças climáticas (aumento geral potencial devido ao aumento das chuvas em ambos os futuros climáticos estudados)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No entanto, os impactos variam de acordo com a cultura e a região -&gt; é importante considerar os impactos regionais negativos para os agricultores de culturas vulneráveis</a:t>
            </a:r>
            <a:endParaRPr/>
          </a:p>
        </p:txBody>
      </p:sp>
      <p:sp>
        <p:nvSpPr>
          <p:cNvPr id="346" name="Google Shape;346;p12"/>
          <p:cNvSpPr txBox="1"/>
          <p:nvPr/>
        </p:nvSpPr>
        <p:spPr>
          <a:xfrm>
            <a:off x="663575" y="720887"/>
            <a:ext cx="8211484"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6.2. </a:t>
            </a:r>
            <a:r>
              <a:rPr lang="en-US" sz="4400" b="0" i="0" dirty="0" err="1">
                <a:solidFill>
                  <a:schemeClr val="dk1"/>
                </a:solidFill>
                <a:latin typeface="Open Sans"/>
                <a:ea typeface="Open Sans"/>
                <a:cs typeface="Open Sans"/>
                <a:sym typeface="Open Sans"/>
              </a:rPr>
              <a:t>Exemplo</a:t>
            </a:r>
            <a:r>
              <a:rPr lang="en-US" sz="4400" b="0" i="0" dirty="0">
                <a:solidFill>
                  <a:schemeClr val="dk1"/>
                </a:solidFill>
                <a:latin typeface="Open Sans"/>
                <a:ea typeface="Open Sans"/>
                <a:cs typeface="Open Sans"/>
                <a:sym typeface="Open Sans"/>
              </a:rPr>
              <a:t> do CLEWs-</a:t>
            </a:r>
            <a:r>
              <a:rPr lang="en-US" sz="4400" b="0" i="0" dirty="0" err="1">
                <a:solidFill>
                  <a:schemeClr val="dk1"/>
                </a:solidFill>
                <a:latin typeface="Open Sans"/>
                <a:ea typeface="Open Sans"/>
                <a:cs typeface="Open Sans"/>
                <a:sym typeface="Open Sans"/>
              </a:rPr>
              <a:t>Etiópia</a:t>
            </a:r>
            <a:r>
              <a:rPr lang="en-US" sz="4400" b="0" i="0" dirty="0">
                <a:solidFill>
                  <a:schemeClr val="dk1"/>
                </a:solidFill>
                <a:latin typeface="Open Sans"/>
                <a:ea typeface="Open Sans"/>
                <a:cs typeface="Open Sans"/>
                <a:sym typeface="Open Sans"/>
              </a:rPr>
              <a:t> - </a:t>
            </a:r>
            <a:r>
              <a:rPr lang="en-US" sz="4400" b="0" i="0" dirty="0" err="1">
                <a:solidFill>
                  <a:schemeClr val="dk1"/>
                </a:solidFill>
                <a:latin typeface="Open Sans"/>
                <a:ea typeface="Open Sans"/>
                <a:cs typeface="Open Sans"/>
                <a:sym typeface="Open Sans"/>
              </a:rPr>
              <a:t>parte</a:t>
            </a:r>
            <a:r>
              <a:rPr lang="en-US" sz="4400" b="0" i="0" dirty="0">
                <a:solidFill>
                  <a:schemeClr val="dk1"/>
                </a:solidFill>
                <a:latin typeface="Open Sans"/>
                <a:ea typeface="Open Sans"/>
                <a:cs typeface="Open Sans"/>
                <a:sym typeface="Open Sans"/>
              </a:rPr>
              <a:t> I</a:t>
            </a:r>
            <a:endParaRPr dirty="0"/>
          </a:p>
        </p:txBody>
      </p:sp>
      <p:sp>
        <p:nvSpPr>
          <p:cNvPr id="347" name="Google Shape;347;p12"/>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12</a:t>
            </a:fld>
            <a:endParaRPr>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3"/>
          <p:cNvSpPr txBox="1"/>
          <p:nvPr/>
        </p:nvSpPr>
        <p:spPr>
          <a:xfrm>
            <a:off x="663575" y="723466"/>
            <a:ext cx="1070725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Aula 6.2. Referências</a:t>
            </a:r>
            <a:endParaRPr/>
          </a:p>
        </p:txBody>
      </p:sp>
      <p:sp>
        <p:nvSpPr>
          <p:cNvPr id="354" name="Google Shape;354;p13"/>
          <p:cNvSpPr txBox="1">
            <a:spLocks noGrp="1"/>
          </p:cNvSpPr>
          <p:nvPr>
            <p:ph type="body" idx="1"/>
          </p:nvPr>
        </p:nvSpPr>
        <p:spPr>
          <a:xfrm>
            <a:off x="663879" y="2115680"/>
            <a:ext cx="10706953" cy="4752764"/>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000"/>
              <a:buAutoNum type="arabicPeriod"/>
            </a:pPr>
            <a:r>
              <a:rPr lang="en-US" b="0">
                <a:latin typeface="Open Sans"/>
                <a:ea typeface="Open Sans"/>
                <a:cs typeface="Open Sans"/>
                <a:sym typeface="Open Sans"/>
              </a:rPr>
              <a:t>IPCC, 2014: Mudanças Climáticas 2014: Relatório de Síntese. Contribuição dos Grupos de Trabalho I, II e III para o Quinto Relatório de Avaliação do Painel Intergovernamental sobre Mudanças Climáticas [Equipe Principal de Redação, R.K. Pachauri e L.A. Meyer (eds.)]. IPCC, Genebra, Suíça, 151 pp</a:t>
            </a:r>
            <a:endParaRPr b="0">
              <a:latin typeface="Open Sans"/>
              <a:ea typeface="Open Sans"/>
              <a:cs typeface="Open Sans"/>
              <a:sym typeface="Open Sans"/>
            </a:endParaRPr>
          </a:p>
        </p:txBody>
      </p:sp>
      <p:sp>
        <p:nvSpPr>
          <p:cNvPr id="355" name="Google Shape;355;p13"/>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13</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4"/>
          <p:cNvSpPr txBox="1">
            <a:spLocks noGrp="1"/>
          </p:cNvSpPr>
          <p:nvPr>
            <p:ph type="body" idx="2"/>
          </p:nvPr>
        </p:nvSpPr>
        <p:spPr>
          <a:xfrm>
            <a:off x="663574" y="1964527"/>
            <a:ext cx="5851525"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Cenários</a:t>
            </a:r>
            <a:r>
              <a:rPr lang="en-US" dirty="0">
                <a:latin typeface="Open Sans"/>
                <a:ea typeface="Open Sans"/>
                <a:cs typeface="Open Sans"/>
                <a:sym typeface="Open Sans"/>
              </a:rPr>
              <a:t> de "</a:t>
            </a:r>
            <a:r>
              <a:rPr lang="en-US" dirty="0" err="1">
                <a:latin typeface="Open Sans"/>
                <a:ea typeface="Open Sans"/>
                <a:cs typeface="Open Sans"/>
                <a:sym typeface="Open Sans"/>
              </a:rPr>
              <a:t>modernização</a:t>
            </a:r>
            <a:r>
              <a:rPr lang="en-US" dirty="0">
                <a:latin typeface="Open Sans"/>
                <a:ea typeface="Open Sans"/>
                <a:cs typeface="Open Sans"/>
                <a:sym typeface="Open Sans"/>
              </a:rPr>
              <a:t> da </a:t>
            </a:r>
            <a:r>
              <a:rPr lang="en-US" dirty="0" err="1">
                <a:latin typeface="Open Sans"/>
                <a:ea typeface="Open Sans"/>
                <a:cs typeface="Open Sans"/>
                <a:sym typeface="Open Sans"/>
              </a:rPr>
              <a:t>agricultura</a:t>
            </a:r>
            <a:endParaRPr dirty="0"/>
          </a:p>
        </p:txBody>
      </p:sp>
      <p:sp>
        <p:nvSpPr>
          <p:cNvPr id="362" name="Google Shape;362;p14"/>
          <p:cNvSpPr/>
          <p:nvPr/>
        </p:nvSpPr>
        <p:spPr>
          <a:xfrm>
            <a:off x="663575" y="2582218"/>
            <a:ext cx="8472991" cy="270843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Metas atuais. </a:t>
            </a:r>
            <a:r>
              <a:rPr lang="en-US" sz="2000">
                <a:solidFill>
                  <a:schemeClr val="dk1"/>
                </a:solidFill>
                <a:latin typeface="Open Sans"/>
                <a:ea typeface="Open Sans"/>
                <a:cs typeface="Open Sans"/>
                <a:sym typeface="Open Sans"/>
              </a:rPr>
              <a:t>O resultado da produção agrícola atende às metas do plano nacional</a:t>
            </a:r>
            <a:endParaRPr/>
          </a:p>
          <a:p>
            <a:pPr marL="285750" marR="0" lvl="0" indent="-285750" algn="l" rtl="0">
              <a:spcBef>
                <a:spcPts val="18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Cesta de alimentos fixa. </a:t>
            </a:r>
            <a:r>
              <a:rPr lang="en-US" sz="2000">
                <a:solidFill>
                  <a:schemeClr val="dk1"/>
                </a:solidFill>
                <a:latin typeface="Open Sans"/>
                <a:ea typeface="Open Sans"/>
                <a:cs typeface="Open Sans"/>
                <a:sym typeface="Open Sans"/>
              </a:rPr>
              <a:t>O consumo per capita de produtos agrícolas permanece constante e a produção aumenta com o crescimento populacional</a:t>
            </a:r>
            <a:endParaRPr/>
          </a:p>
          <a:p>
            <a:pPr marL="285750" marR="0" lvl="0" indent="-285750" algn="l" rtl="0">
              <a:spcBef>
                <a:spcPts val="18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Dietas aprimoradas. </a:t>
            </a:r>
            <a:r>
              <a:rPr lang="en-US" sz="2000">
                <a:solidFill>
                  <a:schemeClr val="dk1"/>
                </a:solidFill>
                <a:latin typeface="Open Sans"/>
                <a:ea typeface="Open Sans"/>
                <a:cs typeface="Open Sans"/>
                <a:sym typeface="Open Sans"/>
              </a:rPr>
              <a:t>O consumo per capita de produtos agrícolas muda para o padrão dos 20% mais ricos, com maior consumo de produtos de origem animal e menor dependência de cereais. </a:t>
            </a:r>
            <a:endParaRPr/>
          </a:p>
        </p:txBody>
      </p:sp>
      <p:sp>
        <p:nvSpPr>
          <p:cNvPr id="363" name="Google Shape;363;p14"/>
          <p:cNvSpPr txBox="1"/>
          <p:nvPr/>
        </p:nvSpPr>
        <p:spPr>
          <a:xfrm>
            <a:off x="663575" y="720887"/>
            <a:ext cx="8472990"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6.3. </a:t>
            </a:r>
            <a:r>
              <a:rPr lang="en-US" sz="4400" b="0" i="0" dirty="0" err="1">
                <a:solidFill>
                  <a:schemeClr val="dk1"/>
                </a:solidFill>
                <a:latin typeface="Open Sans"/>
                <a:ea typeface="Open Sans"/>
                <a:cs typeface="Open Sans"/>
                <a:sym typeface="Open Sans"/>
              </a:rPr>
              <a:t>Exemplo</a:t>
            </a:r>
            <a:r>
              <a:rPr lang="en-US" sz="4400" b="0" i="0" dirty="0">
                <a:solidFill>
                  <a:schemeClr val="dk1"/>
                </a:solidFill>
                <a:latin typeface="Open Sans"/>
                <a:ea typeface="Open Sans"/>
                <a:cs typeface="Open Sans"/>
                <a:sym typeface="Open Sans"/>
              </a:rPr>
              <a:t> do CLEWs-</a:t>
            </a:r>
            <a:r>
              <a:rPr lang="en-US" sz="4400" b="0" i="0" dirty="0" err="1">
                <a:solidFill>
                  <a:schemeClr val="dk1"/>
                </a:solidFill>
                <a:latin typeface="Open Sans"/>
                <a:ea typeface="Open Sans"/>
                <a:cs typeface="Open Sans"/>
                <a:sym typeface="Open Sans"/>
              </a:rPr>
              <a:t>Etiópia</a:t>
            </a:r>
            <a:r>
              <a:rPr lang="en-US" sz="4400" b="0" i="0" dirty="0">
                <a:solidFill>
                  <a:schemeClr val="dk1"/>
                </a:solidFill>
                <a:latin typeface="Open Sans"/>
                <a:ea typeface="Open Sans"/>
                <a:cs typeface="Open Sans"/>
                <a:sym typeface="Open Sans"/>
              </a:rPr>
              <a:t> - </a:t>
            </a:r>
            <a:r>
              <a:rPr lang="en-US" sz="4400" b="0" i="0" dirty="0" err="1">
                <a:solidFill>
                  <a:schemeClr val="dk1"/>
                </a:solidFill>
                <a:latin typeface="Open Sans"/>
                <a:ea typeface="Open Sans"/>
                <a:cs typeface="Open Sans"/>
                <a:sym typeface="Open Sans"/>
              </a:rPr>
              <a:t>parte</a:t>
            </a:r>
            <a:r>
              <a:rPr lang="en-US" sz="4400" b="0" i="0" dirty="0">
                <a:solidFill>
                  <a:schemeClr val="dk1"/>
                </a:solidFill>
                <a:latin typeface="Open Sans"/>
                <a:ea typeface="Open Sans"/>
                <a:cs typeface="Open Sans"/>
                <a:sym typeface="Open Sans"/>
              </a:rPr>
              <a:t> II</a:t>
            </a:r>
            <a:endParaRPr dirty="0"/>
          </a:p>
        </p:txBody>
      </p:sp>
      <p:sp>
        <p:nvSpPr>
          <p:cNvPr id="364" name="Google Shape;364;p14"/>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14</a:t>
            </a:fld>
            <a:endParaRPr>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5"/>
          <p:cNvSpPr txBox="1">
            <a:spLocks noGrp="1"/>
          </p:cNvSpPr>
          <p:nvPr>
            <p:ph type="body" idx="2"/>
          </p:nvPr>
        </p:nvSpPr>
        <p:spPr>
          <a:xfrm>
            <a:off x="663574" y="1962579"/>
            <a:ext cx="5432426"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Dietas</a:t>
            </a:r>
            <a:r>
              <a:rPr lang="en-US" dirty="0">
                <a:latin typeface="Open Sans"/>
                <a:ea typeface="Open Sans"/>
                <a:cs typeface="Open Sans"/>
                <a:sym typeface="Open Sans"/>
              </a:rPr>
              <a:t> de "</a:t>
            </a:r>
            <a:r>
              <a:rPr lang="en-US" dirty="0" err="1">
                <a:latin typeface="Open Sans"/>
                <a:ea typeface="Open Sans"/>
                <a:cs typeface="Open Sans"/>
                <a:sym typeface="Open Sans"/>
              </a:rPr>
              <a:t>modernização</a:t>
            </a:r>
            <a:r>
              <a:rPr lang="en-US" dirty="0">
                <a:latin typeface="Open Sans"/>
                <a:ea typeface="Open Sans"/>
                <a:cs typeface="Open Sans"/>
                <a:sym typeface="Open Sans"/>
              </a:rPr>
              <a:t> da </a:t>
            </a:r>
            <a:r>
              <a:rPr lang="en-US" dirty="0" err="1">
                <a:latin typeface="Open Sans"/>
                <a:ea typeface="Open Sans"/>
                <a:cs typeface="Open Sans"/>
                <a:sym typeface="Open Sans"/>
              </a:rPr>
              <a:t>agricultura</a:t>
            </a:r>
            <a:endParaRPr dirty="0"/>
          </a:p>
        </p:txBody>
      </p:sp>
      <p:pic>
        <p:nvPicPr>
          <p:cNvPr id="371" name="Google Shape;371;p15"/>
          <p:cNvPicPr preferRelativeResize="0"/>
          <p:nvPr/>
        </p:nvPicPr>
        <p:blipFill rotWithShape="1">
          <a:blip r:embed="rId3">
            <a:alphaModFix/>
          </a:blip>
          <a:srcRect/>
          <a:stretch/>
        </p:blipFill>
        <p:spPr>
          <a:xfrm>
            <a:off x="975860" y="2907349"/>
            <a:ext cx="4365304" cy="2668529"/>
          </a:xfrm>
          <a:prstGeom prst="rect">
            <a:avLst/>
          </a:prstGeom>
          <a:noFill/>
          <a:ln>
            <a:noFill/>
          </a:ln>
        </p:spPr>
      </p:pic>
      <p:pic>
        <p:nvPicPr>
          <p:cNvPr id="372" name="Google Shape;372;p15"/>
          <p:cNvPicPr preferRelativeResize="0"/>
          <p:nvPr/>
        </p:nvPicPr>
        <p:blipFill rotWithShape="1">
          <a:blip r:embed="rId4">
            <a:alphaModFix/>
          </a:blip>
          <a:srcRect/>
          <a:stretch/>
        </p:blipFill>
        <p:spPr>
          <a:xfrm>
            <a:off x="5874329" y="2907349"/>
            <a:ext cx="4365304" cy="2668530"/>
          </a:xfrm>
          <a:prstGeom prst="rect">
            <a:avLst/>
          </a:prstGeom>
          <a:noFill/>
          <a:ln>
            <a:noFill/>
          </a:ln>
        </p:spPr>
      </p:pic>
      <p:sp>
        <p:nvSpPr>
          <p:cNvPr id="373" name="Google Shape;373;p15"/>
          <p:cNvSpPr txBox="1"/>
          <p:nvPr/>
        </p:nvSpPr>
        <p:spPr>
          <a:xfrm>
            <a:off x="1442873" y="5672013"/>
            <a:ext cx="340025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Open Sans"/>
                <a:ea typeface="Open Sans"/>
                <a:cs typeface="Open Sans"/>
                <a:sym typeface="Open Sans"/>
              </a:rPr>
              <a:t>2245 kcal/dia/pessoa</a:t>
            </a:r>
            <a:endParaRPr/>
          </a:p>
        </p:txBody>
      </p:sp>
      <p:sp>
        <p:nvSpPr>
          <p:cNvPr id="374" name="Google Shape;374;p15"/>
          <p:cNvSpPr txBox="1"/>
          <p:nvPr/>
        </p:nvSpPr>
        <p:spPr>
          <a:xfrm>
            <a:off x="6356855" y="5672013"/>
            <a:ext cx="340025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Open Sans"/>
                <a:ea typeface="Open Sans"/>
                <a:cs typeface="Open Sans"/>
                <a:sym typeface="Open Sans"/>
              </a:rPr>
              <a:t>2585 kcal/dia/pessoa</a:t>
            </a:r>
            <a:endParaRPr/>
          </a:p>
        </p:txBody>
      </p:sp>
      <p:sp>
        <p:nvSpPr>
          <p:cNvPr id="375" name="Google Shape;375;p15"/>
          <p:cNvSpPr txBox="1"/>
          <p:nvPr/>
        </p:nvSpPr>
        <p:spPr>
          <a:xfrm>
            <a:off x="1478019" y="2510175"/>
            <a:ext cx="321270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Open Sans"/>
                <a:ea typeface="Open Sans"/>
                <a:cs typeface="Open Sans"/>
                <a:sym typeface="Open Sans"/>
              </a:rPr>
              <a:t>Cesta de </a:t>
            </a:r>
            <a:r>
              <a:rPr lang="en-US" sz="2000" b="1" dirty="0" err="1">
                <a:solidFill>
                  <a:schemeClr val="dk1"/>
                </a:solidFill>
                <a:latin typeface="Open Sans"/>
                <a:ea typeface="Open Sans"/>
                <a:cs typeface="Open Sans"/>
                <a:sym typeface="Open Sans"/>
              </a:rPr>
              <a:t>alimentos</a:t>
            </a:r>
            <a:r>
              <a:rPr lang="en-US" sz="2000" b="1" dirty="0">
                <a:solidFill>
                  <a:schemeClr val="dk1"/>
                </a:solidFill>
                <a:latin typeface="Open Sans"/>
                <a:ea typeface="Open Sans"/>
                <a:cs typeface="Open Sans"/>
                <a:sym typeface="Open Sans"/>
              </a:rPr>
              <a:t> </a:t>
            </a:r>
            <a:r>
              <a:rPr lang="en-US" sz="2000" b="1" dirty="0" err="1">
                <a:solidFill>
                  <a:schemeClr val="dk1"/>
                </a:solidFill>
                <a:latin typeface="Open Sans"/>
                <a:ea typeface="Open Sans"/>
                <a:cs typeface="Open Sans"/>
                <a:sym typeface="Open Sans"/>
              </a:rPr>
              <a:t>fixa</a:t>
            </a:r>
            <a:endParaRPr sz="2000" b="1" dirty="0">
              <a:solidFill>
                <a:schemeClr val="dk1"/>
              </a:solidFill>
              <a:latin typeface="Open Sans"/>
              <a:ea typeface="Open Sans"/>
              <a:cs typeface="Open Sans"/>
              <a:sym typeface="Open Sans"/>
            </a:endParaRPr>
          </a:p>
        </p:txBody>
      </p:sp>
      <p:sp>
        <p:nvSpPr>
          <p:cNvPr id="376" name="Google Shape;376;p15"/>
          <p:cNvSpPr txBox="1"/>
          <p:nvPr/>
        </p:nvSpPr>
        <p:spPr>
          <a:xfrm>
            <a:off x="6528888" y="2507239"/>
            <a:ext cx="305618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Dieta aprimorada</a:t>
            </a:r>
            <a:endParaRPr sz="2000" b="1">
              <a:solidFill>
                <a:schemeClr val="dk1"/>
              </a:solidFill>
              <a:latin typeface="Open Sans"/>
              <a:ea typeface="Open Sans"/>
              <a:cs typeface="Open Sans"/>
              <a:sym typeface="Open Sans"/>
            </a:endParaRPr>
          </a:p>
        </p:txBody>
      </p:sp>
      <p:sp>
        <p:nvSpPr>
          <p:cNvPr id="377" name="Google Shape;377;p15"/>
          <p:cNvSpPr txBox="1"/>
          <p:nvPr/>
        </p:nvSpPr>
        <p:spPr>
          <a:xfrm>
            <a:off x="663574" y="720887"/>
            <a:ext cx="825182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6.3. </a:t>
            </a:r>
            <a:r>
              <a:rPr lang="en-US" sz="4400" b="0" i="0" dirty="0" err="1">
                <a:solidFill>
                  <a:schemeClr val="dk1"/>
                </a:solidFill>
                <a:latin typeface="Open Sans"/>
                <a:ea typeface="Open Sans"/>
                <a:cs typeface="Open Sans"/>
                <a:sym typeface="Open Sans"/>
              </a:rPr>
              <a:t>Exemplo</a:t>
            </a:r>
            <a:r>
              <a:rPr lang="en-US" sz="4400" b="0" i="0" dirty="0">
                <a:solidFill>
                  <a:schemeClr val="dk1"/>
                </a:solidFill>
                <a:latin typeface="Open Sans"/>
                <a:ea typeface="Open Sans"/>
                <a:cs typeface="Open Sans"/>
                <a:sym typeface="Open Sans"/>
              </a:rPr>
              <a:t> do CLEWs-</a:t>
            </a:r>
            <a:r>
              <a:rPr lang="en-US" sz="4400" b="0" i="0" dirty="0" err="1">
                <a:solidFill>
                  <a:schemeClr val="dk1"/>
                </a:solidFill>
                <a:latin typeface="Open Sans"/>
                <a:ea typeface="Open Sans"/>
                <a:cs typeface="Open Sans"/>
                <a:sym typeface="Open Sans"/>
              </a:rPr>
              <a:t>Etiópia</a:t>
            </a:r>
            <a:r>
              <a:rPr lang="en-US" sz="4400" b="0" i="0" dirty="0">
                <a:solidFill>
                  <a:schemeClr val="dk1"/>
                </a:solidFill>
                <a:latin typeface="Open Sans"/>
                <a:ea typeface="Open Sans"/>
                <a:cs typeface="Open Sans"/>
                <a:sym typeface="Open Sans"/>
              </a:rPr>
              <a:t> - </a:t>
            </a:r>
            <a:r>
              <a:rPr lang="en-US" sz="4400" b="0" i="0" dirty="0" err="1">
                <a:solidFill>
                  <a:schemeClr val="dk1"/>
                </a:solidFill>
                <a:latin typeface="Open Sans"/>
                <a:ea typeface="Open Sans"/>
                <a:cs typeface="Open Sans"/>
                <a:sym typeface="Open Sans"/>
              </a:rPr>
              <a:t>parte</a:t>
            </a:r>
            <a:r>
              <a:rPr lang="en-US" sz="4400" b="0" i="0" dirty="0">
                <a:solidFill>
                  <a:schemeClr val="dk1"/>
                </a:solidFill>
                <a:latin typeface="Open Sans"/>
                <a:ea typeface="Open Sans"/>
                <a:cs typeface="Open Sans"/>
                <a:sym typeface="Open Sans"/>
              </a:rPr>
              <a:t> II</a:t>
            </a:r>
            <a:endParaRPr dirty="0"/>
          </a:p>
        </p:txBody>
      </p:sp>
      <p:sp>
        <p:nvSpPr>
          <p:cNvPr id="378" name="Google Shape;378;p15"/>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15</a:t>
            </a:fld>
            <a:endParaRPr>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6"/>
          <p:cNvSpPr txBox="1">
            <a:spLocks noGrp="1"/>
          </p:cNvSpPr>
          <p:nvPr>
            <p:ph type="title"/>
          </p:nvPr>
        </p:nvSpPr>
        <p:spPr>
          <a:xfrm>
            <a:off x="663575" y="291638"/>
            <a:ext cx="8886825"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000" dirty="0">
                <a:latin typeface="Open Sans"/>
                <a:ea typeface="Open Sans"/>
                <a:cs typeface="Open Sans"/>
                <a:sym typeface="Open Sans"/>
              </a:rPr>
              <a:t>6.3. </a:t>
            </a:r>
            <a:r>
              <a:rPr lang="en-US" sz="4000" dirty="0" err="1">
                <a:latin typeface="Open Sans"/>
                <a:ea typeface="Open Sans"/>
                <a:cs typeface="Open Sans"/>
                <a:sym typeface="Open Sans"/>
              </a:rPr>
              <a:t>Exemplo</a:t>
            </a:r>
            <a:r>
              <a:rPr lang="en-US" sz="4000" dirty="0">
                <a:latin typeface="Open Sans"/>
                <a:ea typeface="Open Sans"/>
                <a:cs typeface="Open Sans"/>
                <a:sym typeface="Open Sans"/>
              </a:rPr>
              <a:t> do CLEWs-</a:t>
            </a:r>
            <a:r>
              <a:rPr lang="en-US" sz="4000" dirty="0" err="1">
                <a:latin typeface="Open Sans"/>
                <a:ea typeface="Open Sans"/>
                <a:cs typeface="Open Sans"/>
                <a:sym typeface="Open Sans"/>
              </a:rPr>
              <a:t>Etiópia</a:t>
            </a:r>
            <a:r>
              <a:rPr lang="en-US" sz="4000" dirty="0">
                <a:latin typeface="Open Sans"/>
                <a:ea typeface="Open Sans"/>
                <a:cs typeface="Open Sans"/>
                <a:sym typeface="Open Sans"/>
              </a:rPr>
              <a:t> - </a:t>
            </a:r>
            <a:r>
              <a:rPr lang="en-US" sz="4000" dirty="0" err="1">
                <a:latin typeface="Open Sans"/>
                <a:ea typeface="Open Sans"/>
                <a:cs typeface="Open Sans"/>
                <a:sym typeface="Open Sans"/>
              </a:rPr>
              <a:t>parte</a:t>
            </a:r>
            <a:r>
              <a:rPr lang="en-US" sz="4000" dirty="0">
                <a:latin typeface="Open Sans"/>
                <a:ea typeface="Open Sans"/>
                <a:cs typeface="Open Sans"/>
                <a:sym typeface="Open Sans"/>
              </a:rPr>
              <a:t> II</a:t>
            </a:r>
            <a:br>
              <a:rPr lang="en-US" sz="4000" dirty="0">
                <a:latin typeface="Open Sans"/>
                <a:ea typeface="Open Sans"/>
                <a:cs typeface="Open Sans"/>
                <a:sym typeface="Open Sans"/>
              </a:rPr>
            </a:br>
            <a:endParaRPr sz="4000" dirty="0">
              <a:latin typeface="Open Sans"/>
              <a:ea typeface="Open Sans"/>
              <a:cs typeface="Open Sans"/>
              <a:sym typeface="Open Sans"/>
            </a:endParaRPr>
          </a:p>
        </p:txBody>
      </p:sp>
      <p:sp>
        <p:nvSpPr>
          <p:cNvPr id="385" name="Google Shape;385;p16"/>
          <p:cNvSpPr txBox="1">
            <a:spLocks noGrp="1"/>
          </p:cNvSpPr>
          <p:nvPr>
            <p:ph type="body" idx="2"/>
          </p:nvPr>
        </p:nvSpPr>
        <p:spPr>
          <a:xfrm>
            <a:off x="663574" y="1056045"/>
            <a:ext cx="7477126"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Resultados</a:t>
            </a:r>
            <a:r>
              <a:rPr lang="en-US" dirty="0">
                <a:latin typeface="Open Sans"/>
                <a:ea typeface="Open Sans"/>
                <a:cs typeface="Open Sans"/>
                <a:sym typeface="Open Sans"/>
              </a:rPr>
              <a:t> do </a:t>
            </a:r>
            <a:r>
              <a:rPr lang="en-US" dirty="0" err="1">
                <a:latin typeface="Open Sans"/>
                <a:ea typeface="Open Sans"/>
                <a:cs typeface="Open Sans"/>
                <a:sym typeface="Open Sans"/>
              </a:rPr>
              <a:t>cenário</a:t>
            </a:r>
            <a:r>
              <a:rPr lang="en-US" dirty="0">
                <a:latin typeface="Open Sans"/>
                <a:ea typeface="Open Sans"/>
                <a:cs typeface="Open Sans"/>
                <a:sym typeface="Open Sans"/>
              </a:rPr>
              <a:t> "</a:t>
            </a:r>
            <a:r>
              <a:rPr lang="en-US" dirty="0" err="1">
                <a:latin typeface="Open Sans"/>
                <a:ea typeface="Open Sans"/>
                <a:cs typeface="Open Sans"/>
                <a:sym typeface="Open Sans"/>
              </a:rPr>
              <a:t>Modernização</a:t>
            </a:r>
            <a:r>
              <a:rPr lang="en-US" dirty="0">
                <a:latin typeface="Open Sans"/>
                <a:ea typeface="Open Sans"/>
                <a:cs typeface="Open Sans"/>
                <a:sym typeface="Open Sans"/>
              </a:rPr>
              <a:t> da </a:t>
            </a:r>
            <a:r>
              <a:rPr lang="en-US" dirty="0" err="1">
                <a:latin typeface="Open Sans"/>
                <a:ea typeface="Open Sans"/>
                <a:cs typeface="Open Sans"/>
                <a:sym typeface="Open Sans"/>
              </a:rPr>
              <a:t>agricultura</a:t>
            </a:r>
            <a:endParaRPr dirty="0"/>
          </a:p>
          <a:p>
            <a:pPr marL="0" lvl="0" indent="0" algn="l" rtl="0">
              <a:lnSpc>
                <a:spcPct val="90000"/>
              </a:lnSpc>
              <a:spcBef>
                <a:spcPts val="1000"/>
              </a:spcBef>
              <a:spcAft>
                <a:spcPts val="0"/>
              </a:spcAft>
              <a:buClr>
                <a:srgbClr val="9CC2E5"/>
              </a:buClr>
              <a:buSzPts val="2000"/>
              <a:buNone/>
            </a:pPr>
            <a:endParaRPr dirty="0">
              <a:latin typeface="Open Sans"/>
              <a:ea typeface="Open Sans"/>
              <a:cs typeface="Open Sans"/>
              <a:sym typeface="Open Sans"/>
            </a:endParaRPr>
          </a:p>
        </p:txBody>
      </p:sp>
      <p:sp>
        <p:nvSpPr>
          <p:cNvPr id="386" name="Google Shape;386;p16"/>
          <p:cNvSpPr txBox="1"/>
          <p:nvPr/>
        </p:nvSpPr>
        <p:spPr>
          <a:xfrm>
            <a:off x="553684" y="1389435"/>
            <a:ext cx="492001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chemeClr val="dk1"/>
                </a:solidFill>
                <a:latin typeface="Open Sans"/>
                <a:ea typeface="Open Sans"/>
                <a:cs typeface="Open Sans"/>
                <a:sym typeface="Open Sans"/>
              </a:rPr>
              <a:t>Uso</a:t>
            </a:r>
            <a:r>
              <a:rPr lang="en-US" sz="1800" b="1" dirty="0">
                <a:solidFill>
                  <a:schemeClr val="dk1"/>
                </a:solidFill>
                <a:latin typeface="Open Sans"/>
                <a:ea typeface="Open Sans"/>
                <a:cs typeface="Open Sans"/>
                <a:sym typeface="Open Sans"/>
              </a:rPr>
              <a:t> de </a:t>
            </a:r>
            <a:r>
              <a:rPr lang="en-US" sz="1800" b="1" dirty="0" err="1">
                <a:solidFill>
                  <a:schemeClr val="dk1"/>
                </a:solidFill>
                <a:latin typeface="Open Sans"/>
                <a:ea typeface="Open Sans"/>
                <a:cs typeface="Open Sans"/>
                <a:sym typeface="Open Sans"/>
              </a:rPr>
              <a:t>energia</a:t>
            </a:r>
            <a:r>
              <a:rPr lang="en-US" sz="1800" b="1" dirty="0">
                <a:solidFill>
                  <a:schemeClr val="dk1"/>
                </a:solidFill>
                <a:latin typeface="Open Sans"/>
                <a:ea typeface="Open Sans"/>
                <a:cs typeface="Open Sans"/>
                <a:sym typeface="Open Sans"/>
              </a:rPr>
              <a:t> para </a:t>
            </a:r>
            <a:r>
              <a:rPr lang="en-US" sz="1800" b="1" dirty="0" err="1">
                <a:solidFill>
                  <a:schemeClr val="dk1"/>
                </a:solidFill>
                <a:latin typeface="Open Sans"/>
                <a:ea typeface="Open Sans"/>
                <a:cs typeface="Open Sans"/>
                <a:sym typeface="Open Sans"/>
              </a:rPr>
              <a:t>agricultura</a:t>
            </a:r>
            <a:r>
              <a:rPr lang="en-US" sz="1800" b="1" dirty="0">
                <a:solidFill>
                  <a:schemeClr val="dk1"/>
                </a:solidFill>
                <a:latin typeface="Open Sans"/>
                <a:ea typeface="Open Sans"/>
                <a:cs typeface="Open Sans"/>
                <a:sym typeface="Open Sans"/>
              </a:rPr>
              <a:t> (PJ)</a:t>
            </a:r>
            <a:endParaRPr sz="1800" b="1" dirty="0">
              <a:solidFill>
                <a:schemeClr val="dk1"/>
              </a:solidFill>
              <a:latin typeface="Open Sans"/>
              <a:ea typeface="Open Sans"/>
              <a:cs typeface="Open Sans"/>
              <a:sym typeface="Open Sans"/>
            </a:endParaRPr>
          </a:p>
        </p:txBody>
      </p:sp>
      <p:sp>
        <p:nvSpPr>
          <p:cNvPr id="388" name="Google Shape;388;p16"/>
          <p:cNvSpPr txBox="1"/>
          <p:nvPr/>
        </p:nvSpPr>
        <p:spPr>
          <a:xfrm>
            <a:off x="972581" y="4041108"/>
            <a:ext cx="352618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Uso de água por setor (bcm)</a:t>
            </a:r>
            <a:endParaRPr sz="1800" b="1">
              <a:solidFill>
                <a:schemeClr val="dk1"/>
              </a:solidFill>
              <a:latin typeface="Open Sans"/>
              <a:ea typeface="Open Sans"/>
              <a:cs typeface="Open Sans"/>
              <a:sym typeface="Open Sans"/>
            </a:endParaRPr>
          </a:p>
        </p:txBody>
      </p:sp>
      <p:cxnSp>
        <p:nvCxnSpPr>
          <p:cNvPr id="389" name="Google Shape;389;p16"/>
          <p:cNvCxnSpPr/>
          <p:nvPr/>
        </p:nvCxnSpPr>
        <p:spPr>
          <a:xfrm>
            <a:off x="6096000" y="1218826"/>
            <a:ext cx="0" cy="5155826"/>
          </a:xfrm>
          <a:prstGeom prst="straightConnector1">
            <a:avLst/>
          </a:prstGeom>
          <a:noFill/>
          <a:ln w="9525" cap="flat" cmpd="sng">
            <a:solidFill>
              <a:schemeClr val="dk1"/>
            </a:solidFill>
            <a:prstDash val="solid"/>
            <a:miter lim="800000"/>
            <a:headEnd type="none" w="sm" len="sm"/>
            <a:tailEnd type="none" w="sm" len="sm"/>
          </a:ln>
        </p:spPr>
      </p:cxnSp>
      <p:cxnSp>
        <p:nvCxnSpPr>
          <p:cNvPr id="390" name="Google Shape;390;p16"/>
          <p:cNvCxnSpPr/>
          <p:nvPr/>
        </p:nvCxnSpPr>
        <p:spPr>
          <a:xfrm rot="10800000" flipH="1">
            <a:off x="350882" y="3928451"/>
            <a:ext cx="11287433" cy="1"/>
          </a:xfrm>
          <a:prstGeom prst="straightConnector1">
            <a:avLst/>
          </a:prstGeom>
          <a:noFill/>
          <a:ln w="9525" cap="flat" cmpd="sng">
            <a:solidFill>
              <a:schemeClr val="dk1"/>
            </a:solidFill>
            <a:prstDash val="solid"/>
            <a:miter lim="800000"/>
            <a:headEnd type="none" w="sm" len="sm"/>
            <a:tailEnd type="none" w="sm" len="sm"/>
          </a:ln>
        </p:spPr>
      </p:cxnSp>
      <p:sp>
        <p:nvSpPr>
          <p:cNvPr id="391" name="Google Shape;391;p16"/>
          <p:cNvSpPr txBox="1"/>
          <p:nvPr/>
        </p:nvSpPr>
        <p:spPr>
          <a:xfrm>
            <a:off x="6622481" y="4031118"/>
            <a:ext cx="50799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chemeClr val="dk1"/>
                </a:solidFill>
                <a:latin typeface="Open Sans"/>
                <a:ea typeface="Open Sans"/>
                <a:cs typeface="Open Sans"/>
                <a:sym typeface="Open Sans"/>
              </a:rPr>
              <a:t>Emissões</a:t>
            </a:r>
            <a:r>
              <a:rPr lang="en-US" sz="1800" b="1" dirty="0">
                <a:solidFill>
                  <a:schemeClr val="dk1"/>
                </a:solidFill>
                <a:latin typeface="Open Sans"/>
                <a:ea typeface="Open Sans"/>
                <a:cs typeface="Open Sans"/>
                <a:sym typeface="Open Sans"/>
              </a:rPr>
              <a:t> de GEE </a:t>
            </a:r>
            <a:r>
              <a:rPr lang="en-US" sz="1800" b="1" dirty="0" err="1">
                <a:solidFill>
                  <a:schemeClr val="dk1"/>
                </a:solidFill>
                <a:latin typeface="Open Sans"/>
                <a:ea typeface="Open Sans"/>
                <a:cs typeface="Open Sans"/>
                <a:sym typeface="Open Sans"/>
              </a:rPr>
              <a:t>por</a:t>
            </a:r>
            <a:r>
              <a:rPr lang="en-US" sz="1800" b="1" dirty="0">
                <a:solidFill>
                  <a:schemeClr val="dk1"/>
                </a:solidFill>
                <a:latin typeface="Open Sans"/>
                <a:ea typeface="Open Sans"/>
                <a:cs typeface="Open Sans"/>
                <a:sym typeface="Open Sans"/>
              </a:rPr>
              <a:t> </a:t>
            </a:r>
            <a:r>
              <a:rPr lang="en-US" sz="1800" b="1" dirty="0" err="1">
                <a:solidFill>
                  <a:schemeClr val="dk1"/>
                </a:solidFill>
                <a:latin typeface="Open Sans"/>
                <a:ea typeface="Open Sans"/>
                <a:cs typeface="Open Sans"/>
                <a:sym typeface="Open Sans"/>
              </a:rPr>
              <a:t>setor</a:t>
            </a:r>
            <a:r>
              <a:rPr lang="en-US" sz="1800" b="1" dirty="0">
                <a:solidFill>
                  <a:schemeClr val="dk1"/>
                </a:solidFill>
                <a:latin typeface="Open Sans"/>
                <a:ea typeface="Open Sans"/>
                <a:cs typeface="Open Sans"/>
                <a:sym typeface="Open Sans"/>
              </a:rPr>
              <a:t> (Mt de CO</a:t>
            </a:r>
            <a:r>
              <a:rPr lang="en-US" sz="1800" b="1" baseline="-25000" dirty="0">
                <a:solidFill>
                  <a:schemeClr val="dk1"/>
                </a:solidFill>
                <a:latin typeface="Open Sans"/>
                <a:ea typeface="Open Sans"/>
                <a:cs typeface="Open Sans"/>
                <a:sym typeface="Open Sans"/>
              </a:rPr>
              <a:t>2</a:t>
            </a:r>
            <a:r>
              <a:rPr lang="en-US" sz="1800" b="1" dirty="0">
                <a:solidFill>
                  <a:schemeClr val="dk1"/>
                </a:solidFill>
                <a:latin typeface="Open Sans"/>
                <a:ea typeface="Open Sans"/>
                <a:cs typeface="Open Sans"/>
                <a:sym typeface="Open Sans"/>
              </a:rPr>
              <a:t> -eq.)</a:t>
            </a:r>
            <a:endParaRPr sz="1800" b="1" dirty="0">
              <a:solidFill>
                <a:schemeClr val="dk1"/>
              </a:solidFill>
              <a:latin typeface="Open Sans"/>
              <a:ea typeface="Open Sans"/>
              <a:cs typeface="Open Sans"/>
              <a:sym typeface="Open Sans"/>
            </a:endParaRPr>
          </a:p>
        </p:txBody>
      </p:sp>
      <p:graphicFrame>
        <p:nvGraphicFramePr>
          <p:cNvPr id="392" name="Google Shape;392;p16"/>
          <p:cNvGraphicFramePr/>
          <p:nvPr/>
        </p:nvGraphicFramePr>
        <p:xfrm>
          <a:off x="184883" y="1670530"/>
          <a:ext cx="5775799" cy="2182759"/>
        </p:xfrm>
        <a:graphic>
          <a:graphicData uri="http://schemas.openxmlformats.org/drawingml/2006/chart">
            <c:chart xmlns:c="http://schemas.openxmlformats.org/drawingml/2006/chart" xmlns:r="http://schemas.openxmlformats.org/officeDocument/2006/relationships" r:id="rId3"/>
          </a:graphicData>
        </a:graphic>
      </p:graphicFrame>
      <p:grpSp>
        <p:nvGrpSpPr>
          <p:cNvPr id="393" name="Google Shape;393;p16"/>
          <p:cNvGrpSpPr/>
          <p:nvPr/>
        </p:nvGrpSpPr>
        <p:grpSpPr>
          <a:xfrm>
            <a:off x="184883" y="4339459"/>
            <a:ext cx="5775799" cy="2035193"/>
            <a:chOff x="0" y="0"/>
            <a:chExt cx="6172200" cy="3569835"/>
          </a:xfrm>
        </p:grpSpPr>
        <p:graphicFrame>
          <p:nvGraphicFramePr>
            <p:cNvPr id="394" name="Google Shape;394;p16"/>
            <p:cNvGraphicFramePr/>
            <p:nvPr/>
          </p:nvGraphicFramePr>
          <p:xfrm>
            <a:off x="0" y="0"/>
            <a:ext cx="6172200" cy="3569835"/>
          </p:xfrm>
          <a:graphic>
            <a:graphicData uri="http://schemas.openxmlformats.org/drawingml/2006/chart">
              <c:chart xmlns:c="http://schemas.openxmlformats.org/drawingml/2006/chart" xmlns:r="http://schemas.openxmlformats.org/officeDocument/2006/relationships" r:id="rId4"/>
            </a:graphicData>
          </a:graphic>
        </p:graphicFrame>
        <p:cxnSp>
          <p:nvCxnSpPr>
            <p:cNvPr id="395" name="Google Shape;395;p16"/>
            <p:cNvCxnSpPr/>
            <p:nvPr/>
          </p:nvCxnSpPr>
          <p:spPr>
            <a:xfrm rot="10800000">
              <a:off x="1752600" y="160021"/>
              <a:ext cx="0" cy="2397029"/>
            </a:xfrm>
            <a:prstGeom prst="straightConnector1">
              <a:avLst/>
            </a:prstGeom>
            <a:noFill/>
            <a:ln w="22225" cap="flat" cmpd="sng">
              <a:solidFill>
                <a:schemeClr val="dk1"/>
              </a:solidFill>
              <a:prstDash val="lgDash"/>
              <a:miter lim="800000"/>
              <a:headEnd type="none" w="sm" len="sm"/>
              <a:tailEnd type="none" w="sm" len="sm"/>
            </a:ln>
          </p:spPr>
        </p:cxnSp>
      </p:grpSp>
      <p:graphicFrame>
        <p:nvGraphicFramePr>
          <p:cNvPr id="396" name="Google Shape;396;p16"/>
          <p:cNvGraphicFramePr/>
          <p:nvPr/>
        </p:nvGraphicFramePr>
        <p:xfrm>
          <a:off x="6231320" y="4379825"/>
          <a:ext cx="5471154" cy="19952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7" name="Google Shape;397;p16"/>
          <p:cNvGraphicFramePr/>
          <p:nvPr/>
        </p:nvGraphicFramePr>
        <p:xfrm>
          <a:off x="6231320" y="1729857"/>
          <a:ext cx="5406996" cy="2123429"/>
        </p:xfrm>
        <a:graphic>
          <a:graphicData uri="http://schemas.openxmlformats.org/drawingml/2006/chart">
            <c:chart xmlns:c="http://schemas.openxmlformats.org/drawingml/2006/chart" xmlns:r="http://schemas.openxmlformats.org/officeDocument/2006/relationships" r:id="rId6"/>
          </a:graphicData>
        </a:graphic>
      </p:graphicFrame>
      <p:sp>
        <p:nvSpPr>
          <p:cNvPr id="398" name="Google Shape;398;p16"/>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16</a:t>
            </a:fld>
            <a:endParaRPr>
              <a:latin typeface="Open Sans"/>
              <a:ea typeface="Open Sans"/>
              <a:cs typeface="Open Sans"/>
              <a:sym typeface="Open Sans"/>
            </a:endParaRPr>
          </a:p>
        </p:txBody>
      </p:sp>
      <p:sp>
        <p:nvSpPr>
          <p:cNvPr id="387" name="Google Shape;387;p16"/>
          <p:cNvSpPr txBox="1"/>
          <p:nvPr/>
        </p:nvSpPr>
        <p:spPr>
          <a:xfrm>
            <a:off x="6582987" y="1389435"/>
            <a:ext cx="481011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chemeClr val="dk1"/>
                </a:solidFill>
                <a:latin typeface="Open Sans"/>
                <a:ea typeface="Open Sans"/>
                <a:cs typeface="Open Sans"/>
                <a:sym typeface="Open Sans"/>
              </a:rPr>
              <a:t>Área</a:t>
            </a:r>
            <a:r>
              <a:rPr lang="en-US" sz="1800" b="1" dirty="0">
                <a:solidFill>
                  <a:schemeClr val="dk1"/>
                </a:solidFill>
                <a:latin typeface="Open Sans"/>
                <a:ea typeface="Open Sans"/>
                <a:cs typeface="Open Sans"/>
                <a:sym typeface="Open Sans"/>
              </a:rPr>
              <a:t> de </a:t>
            </a:r>
            <a:r>
              <a:rPr lang="en-US" sz="1800" b="1" dirty="0" err="1">
                <a:solidFill>
                  <a:schemeClr val="dk1"/>
                </a:solidFill>
                <a:latin typeface="Open Sans"/>
                <a:ea typeface="Open Sans"/>
                <a:cs typeface="Open Sans"/>
                <a:sym typeface="Open Sans"/>
              </a:rPr>
              <a:t>cultivo</a:t>
            </a:r>
            <a:r>
              <a:rPr lang="en-US" sz="1800" b="1" dirty="0">
                <a:solidFill>
                  <a:schemeClr val="dk1"/>
                </a:solidFill>
                <a:latin typeface="Open Sans"/>
                <a:ea typeface="Open Sans"/>
                <a:cs typeface="Open Sans"/>
                <a:sym typeface="Open Sans"/>
              </a:rPr>
              <a:t> </a:t>
            </a:r>
            <a:r>
              <a:rPr lang="en-US" sz="1800" b="1" dirty="0" err="1">
                <a:solidFill>
                  <a:schemeClr val="dk1"/>
                </a:solidFill>
                <a:latin typeface="Open Sans"/>
                <a:ea typeface="Open Sans"/>
                <a:cs typeface="Open Sans"/>
                <a:sym typeface="Open Sans"/>
              </a:rPr>
              <a:t>por</a:t>
            </a:r>
            <a:r>
              <a:rPr lang="en-US" sz="1800" b="1" dirty="0">
                <a:solidFill>
                  <a:schemeClr val="dk1"/>
                </a:solidFill>
                <a:latin typeface="Open Sans"/>
                <a:ea typeface="Open Sans"/>
                <a:cs typeface="Open Sans"/>
                <a:sym typeface="Open Sans"/>
              </a:rPr>
              <a:t> </a:t>
            </a:r>
            <a:r>
              <a:rPr lang="en-US" sz="1800" b="1" dirty="0" err="1">
                <a:solidFill>
                  <a:schemeClr val="dk1"/>
                </a:solidFill>
                <a:latin typeface="Open Sans"/>
                <a:ea typeface="Open Sans"/>
                <a:cs typeface="Open Sans"/>
                <a:sym typeface="Open Sans"/>
              </a:rPr>
              <a:t>nível</a:t>
            </a:r>
            <a:r>
              <a:rPr lang="en-US" sz="1800" b="1" dirty="0">
                <a:solidFill>
                  <a:schemeClr val="dk1"/>
                </a:solidFill>
                <a:latin typeface="Open Sans"/>
                <a:ea typeface="Open Sans"/>
                <a:cs typeface="Open Sans"/>
                <a:sym typeface="Open Sans"/>
              </a:rPr>
              <a:t> de </a:t>
            </a:r>
            <a:r>
              <a:rPr lang="en-US" sz="1800" b="1" dirty="0" err="1">
                <a:solidFill>
                  <a:schemeClr val="dk1"/>
                </a:solidFill>
                <a:latin typeface="Open Sans"/>
                <a:ea typeface="Open Sans"/>
                <a:cs typeface="Open Sans"/>
                <a:sym typeface="Open Sans"/>
              </a:rPr>
              <a:t>insumo</a:t>
            </a:r>
            <a:r>
              <a:rPr lang="en-US" sz="1800" b="1" dirty="0">
                <a:solidFill>
                  <a:schemeClr val="dk1"/>
                </a:solidFill>
                <a:latin typeface="Open Sans"/>
                <a:ea typeface="Open Sans"/>
                <a:cs typeface="Open Sans"/>
                <a:sym typeface="Open Sans"/>
              </a:rPr>
              <a:t> (1.000 km2)</a:t>
            </a:r>
            <a:endParaRPr sz="1800" b="1" dirty="0">
              <a:solidFill>
                <a:schemeClr val="dk1"/>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7"/>
          <p:cNvSpPr txBox="1">
            <a:spLocks noGrp="1"/>
          </p:cNvSpPr>
          <p:nvPr>
            <p:ph type="body" idx="2"/>
          </p:nvPr>
        </p:nvSpPr>
        <p:spPr>
          <a:xfrm>
            <a:off x="663574" y="2153391"/>
            <a:ext cx="7121526"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Resultados</a:t>
            </a:r>
            <a:r>
              <a:rPr lang="en-US" dirty="0">
                <a:latin typeface="Open Sans"/>
                <a:ea typeface="Open Sans"/>
                <a:cs typeface="Open Sans"/>
                <a:sym typeface="Open Sans"/>
              </a:rPr>
              <a:t> do </a:t>
            </a:r>
            <a:r>
              <a:rPr lang="en-US" dirty="0" err="1">
                <a:latin typeface="Open Sans"/>
                <a:ea typeface="Open Sans"/>
                <a:cs typeface="Open Sans"/>
                <a:sym typeface="Open Sans"/>
              </a:rPr>
              <a:t>cenário</a:t>
            </a:r>
            <a:r>
              <a:rPr lang="en-US" dirty="0">
                <a:latin typeface="Open Sans"/>
                <a:ea typeface="Open Sans"/>
                <a:cs typeface="Open Sans"/>
                <a:sym typeface="Open Sans"/>
              </a:rPr>
              <a:t> "</a:t>
            </a:r>
            <a:r>
              <a:rPr lang="en-US" dirty="0" err="1">
                <a:latin typeface="Open Sans"/>
                <a:ea typeface="Open Sans"/>
                <a:cs typeface="Open Sans"/>
                <a:sym typeface="Open Sans"/>
              </a:rPr>
              <a:t>Modernização</a:t>
            </a:r>
            <a:r>
              <a:rPr lang="en-US" dirty="0">
                <a:latin typeface="Open Sans"/>
                <a:ea typeface="Open Sans"/>
                <a:cs typeface="Open Sans"/>
                <a:sym typeface="Open Sans"/>
              </a:rPr>
              <a:t> da </a:t>
            </a:r>
            <a:r>
              <a:rPr lang="en-US" dirty="0" err="1">
                <a:latin typeface="Open Sans"/>
                <a:ea typeface="Open Sans"/>
                <a:cs typeface="Open Sans"/>
                <a:sym typeface="Open Sans"/>
              </a:rPr>
              <a:t>agricultura</a:t>
            </a:r>
            <a:endParaRPr dirty="0"/>
          </a:p>
          <a:p>
            <a:pPr marL="0" lvl="0" indent="0" algn="l" rtl="0">
              <a:lnSpc>
                <a:spcPct val="90000"/>
              </a:lnSpc>
              <a:spcBef>
                <a:spcPts val="1000"/>
              </a:spcBef>
              <a:spcAft>
                <a:spcPts val="0"/>
              </a:spcAft>
              <a:buClr>
                <a:srgbClr val="9CC2E5"/>
              </a:buClr>
              <a:buSzPts val="2000"/>
              <a:buNone/>
            </a:pPr>
            <a:endParaRPr dirty="0">
              <a:latin typeface="Open Sans"/>
              <a:ea typeface="Open Sans"/>
              <a:cs typeface="Open Sans"/>
              <a:sym typeface="Open Sans"/>
            </a:endParaRPr>
          </a:p>
        </p:txBody>
      </p:sp>
      <p:graphicFrame>
        <p:nvGraphicFramePr>
          <p:cNvPr id="405" name="Google Shape;405;p17"/>
          <p:cNvGraphicFramePr/>
          <p:nvPr/>
        </p:nvGraphicFramePr>
        <p:xfrm>
          <a:off x="6225702" y="2784091"/>
          <a:ext cx="5467534" cy="3583427"/>
        </p:xfrm>
        <a:graphic>
          <a:graphicData uri="http://schemas.openxmlformats.org/drawingml/2006/chart">
            <c:chart xmlns:c="http://schemas.openxmlformats.org/drawingml/2006/chart" xmlns:r="http://schemas.openxmlformats.org/officeDocument/2006/relationships" r:id="rId3"/>
          </a:graphicData>
        </a:graphic>
      </p:graphicFrame>
      <p:pic>
        <p:nvPicPr>
          <p:cNvPr id="406" name="Google Shape;406;p17"/>
          <p:cNvPicPr preferRelativeResize="0"/>
          <p:nvPr/>
        </p:nvPicPr>
        <p:blipFill rotWithShape="1">
          <a:blip r:embed="rId4">
            <a:alphaModFix/>
          </a:blip>
          <a:srcRect l="3703" t="20398" b="13331"/>
          <a:stretch/>
        </p:blipFill>
        <p:spPr>
          <a:xfrm>
            <a:off x="238899" y="3128778"/>
            <a:ext cx="6073595" cy="2687003"/>
          </a:xfrm>
          <a:prstGeom prst="rect">
            <a:avLst/>
          </a:prstGeom>
          <a:noFill/>
          <a:ln>
            <a:noFill/>
          </a:ln>
        </p:spPr>
      </p:pic>
      <p:sp>
        <p:nvSpPr>
          <p:cNvPr id="407" name="Google Shape;407;p17"/>
          <p:cNvSpPr txBox="1"/>
          <p:nvPr/>
        </p:nvSpPr>
        <p:spPr>
          <a:xfrm>
            <a:off x="6553463" y="2487751"/>
            <a:ext cx="510063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Melhoria nos rendimentos de 2019 a 2030 (%)</a:t>
            </a:r>
            <a:endParaRPr sz="1600" b="1">
              <a:solidFill>
                <a:schemeClr val="dk1"/>
              </a:solidFill>
              <a:latin typeface="Open Sans"/>
              <a:ea typeface="Open Sans"/>
              <a:cs typeface="Open Sans"/>
              <a:sym typeface="Open Sans"/>
            </a:endParaRPr>
          </a:p>
        </p:txBody>
      </p:sp>
      <p:sp>
        <p:nvSpPr>
          <p:cNvPr id="408" name="Google Shape;408;p17"/>
          <p:cNvSpPr txBox="1"/>
          <p:nvPr/>
        </p:nvSpPr>
        <p:spPr>
          <a:xfrm>
            <a:off x="974939" y="2491703"/>
            <a:ext cx="451472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err="1">
                <a:solidFill>
                  <a:schemeClr val="dk1"/>
                </a:solidFill>
                <a:latin typeface="Open Sans"/>
                <a:ea typeface="Open Sans"/>
                <a:cs typeface="Open Sans"/>
                <a:sym typeface="Open Sans"/>
              </a:rPr>
              <a:t>Rendimento</a:t>
            </a:r>
            <a:r>
              <a:rPr lang="en-US" sz="1600" b="1" dirty="0">
                <a:solidFill>
                  <a:schemeClr val="dk1"/>
                </a:solidFill>
                <a:latin typeface="Open Sans"/>
                <a:ea typeface="Open Sans"/>
                <a:cs typeface="Open Sans"/>
                <a:sym typeface="Open Sans"/>
              </a:rPr>
              <a:t> das </a:t>
            </a:r>
            <a:r>
              <a:rPr lang="en-US" sz="1600" b="1" dirty="0" err="1">
                <a:solidFill>
                  <a:schemeClr val="dk1"/>
                </a:solidFill>
                <a:latin typeface="Open Sans"/>
                <a:ea typeface="Open Sans"/>
                <a:cs typeface="Open Sans"/>
                <a:sym typeface="Open Sans"/>
              </a:rPr>
              <a:t>culturas</a:t>
            </a:r>
            <a:r>
              <a:rPr lang="en-US" sz="1600" b="1" dirty="0">
                <a:solidFill>
                  <a:schemeClr val="dk1"/>
                </a:solidFill>
                <a:latin typeface="Open Sans"/>
                <a:ea typeface="Open Sans"/>
                <a:cs typeface="Open Sans"/>
                <a:sym typeface="Open Sans"/>
              </a:rPr>
              <a:t> no </a:t>
            </a:r>
            <a:r>
              <a:rPr lang="en-US" sz="1600" b="1" dirty="0" err="1">
                <a:solidFill>
                  <a:schemeClr val="dk1"/>
                </a:solidFill>
                <a:latin typeface="Open Sans"/>
                <a:ea typeface="Open Sans"/>
                <a:cs typeface="Open Sans"/>
                <a:sym typeface="Open Sans"/>
              </a:rPr>
              <a:t>cenário</a:t>
            </a:r>
            <a:r>
              <a:rPr lang="en-US" sz="1600" b="1" dirty="0">
                <a:solidFill>
                  <a:schemeClr val="dk1"/>
                </a:solidFill>
                <a:latin typeface="Open Sans"/>
                <a:ea typeface="Open Sans"/>
                <a:cs typeface="Open Sans"/>
                <a:sym typeface="Open Sans"/>
              </a:rPr>
              <a:t> "Metas </a:t>
            </a:r>
            <a:r>
              <a:rPr lang="en-US" sz="1600" b="1" dirty="0" err="1">
                <a:solidFill>
                  <a:schemeClr val="dk1"/>
                </a:solidFill>
                <a:latin typeface="Open Sans"/>
                <a:ea typeface="Open Sans"/>
                <a:cs typeface="Open Sans"/>
                <a:sym typeface="Open Sans"/>
              </a:rPr>
              <a:t>atuais</a:t>
            </a:r>
            <a:r>
              <a:rPr lang="en-US" sz="1600" b="1" dirty="0">
                <a:solidFill>
                  <a:schemeClr val="dk1"/>
                </a:solidFill>
                <a:latin typeface="Open Sans"/>
                <a:ea typeface="Open Sans"/>
                <a:cs typeface="Open Sans"/>
                <a:sym typeface="Open Sans"/>
              </a:rPr>
              <a:t>" (</a:t>
            </a:r>
            <a:r>
              <a:rPr lang="en-US" sz="1600" b="1" dirty="0" err="1">
                <a:solidFill>
                  <a:schemeClr val="dk1"/>
                </a:solidFill>
                <a:latin typeface="Open Sans"/>
                <a:ea typeface="Open Sans"/>
                <a:cs typeface="Open Sans"/>
                <a:sym typeface="Open Sans"/>
              </a:rPr>
              <a:t>toneladas</a:t>
            </a:r>
            <a:r>
              <a:rPr lang="en-US" sz="1600" b="1" dirty="0">
                <a:solidFill>
                  <a:schemeClr val="dk1"/>
                </a:solidFill>
                <a:latin typeface="Open Sans"/>
                <a:ea typeface="Open Sans"/>
                <a:cs typeface="Open Sans"/>
                <a:sym typeface="Open Sans"/>
              </a:rPr>
              <a:t>/hectare)</a:t>
            </a:r>
            <a:endParaRPr sz="1600" b="1" dirty="0">
              <a:solidFill>
                <a:schemeClr val="dk1"/>
              </a:solidFill>
              <a:latin typeface="Open Sans"/>
              <a:ea typeface="Open Sans"/>
              <a:cs typeface="Open Sans"/>
              <a:sym typeface="Open Sans"/>
            </a:endParaRPr>
          </a:p>
        </p:txBody>
      </p:sp>
      <p:sp>
        <p:nvSpPr>
          <p:cNvPr id="409" name="Google Shape;409;p17"/>
          <p:cNvSpPr txBox="1"/>
          <p:nvPr/>
        </p:nvSpPr>
        <p:spPr>
          <a:xfrm>
            <a:off x="663574" y="720887"/>
            <a:ext cx="8328026"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6.3. </a:t>
            </a:r>
            <a:r>
              <a:rPr lang="en-US" sz="4400" b="0" i="0" dirty="0" err="1">
                <a:solidFill>
                  <a:schemeClr val="dk1"/>
                </a:solidFill>
                <a:latin typeface="Open Sans"/>
                <a:ea typeface="Open Sans"/>
                <a:cs typeface="Open Sans"/>
                <a:sym typeface="Open Sans"/>
              </a:rPr>
              <a:t>Exemplo</a:t>
            </a:r>
            <a:r>
              <a:rPr lang="en-US" sz="4400" b="0" i="0" dirty="0">
                <a:solidFill>
                  <a:schemeClr val="dk1"/>
                </a:solidFill>
                <a:latin typeface="Open Sans"/>
                <a:ea typeface="Open Sans"/>
                <a:cs typeface="Open Sans"/>
                <a:sym typeface="Open Sans"/>
              </a:rPr>
              <a:t> do CLEWs-</a:t>
            </a:r>
            <a:r>
              <a:rPr lang="en-US" sz="4400" b="0" i="0" dirty="0" err="1">
                <a:solidFill>
                  <a:schemeClr val="dk1"/>
                </a:solidFill>
                <a:latin typeface="Open Sans"/>
                <a:ea typeface="Open Sans"/>
                <a:cs typeface="Open Sans"/>
                <a:sym typeface="Open Sans"/>
              </a:rPr>
              <a:t>Etiópia</a:t>
            </a:r>
            <a:r>
              <a:rPr lang="en-US" sz="4400" b="0" i="0" dirty="0">
                <a:solidFill>
                  <a:schemeClr val="dk1"/>
                </a:solidFill>
                <a:latin typeface="Open Sans"/>
                <a:ea typeface="Open Sans"/>
                <a:cs typeface="Open Sans"/>
                <a:sym typeface="Open Sans"/>
              </a:rPr>
              <a:t> - </a:t>
            </a:r>
            <a:r>
              <a:rPr lang="en-US" sz="4400" b="0" i="0" dirty="0" err="1">
                <a:solidFill>
                  <a:schemeClr val="dk1"/>
                </a:solidFill>
                <a:latin typeface="Open Sans"/>
                <a:ea typeface="Open Sans"/>
                <a:cs typeface="Open Sans"/>
                <a:sym typeface="Open Sans"/>
              </a:rPr>
              <a:t>parte</a:t>
            </a:r>
            <a:r>
              <a:rPr lang="en-US" sz="4400" b="0" i="0" dirty="0">
                <a:solidFill>
                  <a:schemeClr val="dk1"/>
                </a:solidFill>
                <a:latin typeface="Open Sans"/>
                <a:ea typeface="Open Sans"/>
                <a:cs typeface="Open Sans"/>
                <a:sym typeface="Open Sans"/>
              </a:rPr>
              <a:t> II</a:t>
            </a:r>
            <a:endParaRPr dirty="0"/>
          </a:p>
        </p:txBody>
      </p:sp>
      <p:sp>
        <p:nvSpPr>
          <p:cNvPr id="410" name="Google Shape;410;p17"/>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17</a:t>
            </a:fld>
            <a:endParaRPr>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8"/>
          <p:cNvSpPr txBox="1">
            <a:spLocks noGrp="1"/>
          </p:cNvSpPr>
          <p:nvPr>
            <p:ph type="body" idx="2"/>
          </p:nvPr>
        </p:nvSpPr>
        <p:spPr>
          <a:xfrm>
            <a:off x="663572" y="2167265"/>
            <a:ext cx="8175627"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Mensagens-chave</a:t>
            </a:r>
            <a:r>
              <a:rPr lang="en-US" dirty="0">
                <a:latin typeface="Open Sans"/>
                <a:ea typeface="Open Sans"/>
                <a:cs typeface="Open Sans"/>
                <a:sym typeface="Open Sans"/>
              </a:rPr>
              <a:t> - </a:t>
            </a:r>
            <a:r>
              <a:rPr lang="en-US" dirty="0" err="1">
                <a:latin typeface="Open Sans"/>
                <a:ea typeface="Open Sans"/>
                <a:cs typeface="Open Sans"/>
                <a:sym typeface="Open Sans"/>
              </a:rPr>
              <a:t>Cenários</a:t>
            </a:r>
            <a:r>
              <a:rPr lang="en-US" dirty="0">
                <a:latin typeface="Open Sans"/>
                <a:ea typeface="Open Sans"/>
                <a:cs typeface="Open Sans"/>
                <a:sym typeface="Open Sans"/>
              </a:rPr>
              <a:t> de "</a:t>
            </a:r>
            <a:r>
              <a:rPr lang="en-US" dirty="0" err="1">
                <a:latin typeface="Open Sans"/>
                <a:ea typeface="Open Sans"/>
                <a:cs typeface="Open Sans"/>
                <a:sym typeface="Open Sans"/>
              </a:rPr>
              <a:t>modernização</a:t>
            </a:r>
            <a:r>
              <a:rPr lang="en-US" dirty="0">
                <a:latin typeface="Open Sans"/>
                <a:ea typeface="Open Sans"/>
                <a:cs typeface="Open Sans"/>
                <a:sym typeface="Open Sans"/>
              </a:rPr>
              <a:t> da </a:t>
            </a:r>
            <a:r>
              <a:rPr lang="en-US" dirty="0" err="1">
                <a:latin typeface="Open Sans"/>
                <a:ea typeface="Open Sans"/>
                <a:cs typeface="Open Sans"/>
                <a:sym typeface="Open Sans"/>
              </a:rPr>
              <a:t>agricultura</a:t>
            </a:r>
            <a:endParaRPr dirty="0"/>
          </a:p>
          <a:p>
            <a:pPr marL="0" lvl="0" indent="0" algn="l" rtl="0">
              <a:lnSpc>
                <a:spcPct val="90000"/>
              </a:lnSpc>
              <a:spcBef>
                <a:spcPts val="1000"/>
              </a:spcBef>
              <a:spcAft>
                <a:spcPts val="0"/>
              </a:spcAft>
              <a:buClr>
                <a:srgbClr val="9CC2E5"/>
              </a:buClr>
              <a:buSzPts val="2000"/>
              <a:buNone/>
            </a:pPr>
            <a:endParaRPr dirty="0">
              <a:latin typeface="Open Sans"/>
              <a:ea typeface="Open Sans"/>
              <a:cs typeface="Open Sans"/>
              <a:sym typeface="Open Sans"/>
            </a:endParaRPr>
          </a:p>
        </p:txBody>
      </p:sp>
      <p:sp>
        <p:nvSpPr>
          <p:cNvPr id="417" name="Google Shape;417;p18"/>
          <p:cNvSpPr/>
          <p:nvPr/>
        </p:nvSpPr>
        <p:spPr>
          <a:xfrm>
            <a:off x="663575" y="2585948"/>
            <a:ext cx="10300987" cy="301621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Potencial substancial para a modernização da agricultura. </a:t>
            </a:r>
            <a:r>
              <a:rPr lang="en-US" sz="2000">
                <a:solidFill>
                  <a:schemeClr val="dk1"/>
                </a:solidFill>
                <a:latin typeface="Open Sans"/>
                <a:ea typeface="Open Sans"/>
                <a:cs typeface="Open Sans"/>
                <a:sym typeface="Open Sans"/>
              </a:rPr>
              <a:t>Os rendimentos (toneladas produzidas por hectare) poderiam melhorar de 50 a 110% por meio de maior uso de insumos e mecanização</a:t>
            </a:r>
            <a:endParaRPr/>
          </a:p>
          <a:p>
            <a:pPr marL="285750" marR="0" lvl="0" indent="-285750" algn="l" rtl="0">
              <a:spcBef>
                <a:spcPts val="18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As melhorias na produtividade limitariam </a:t>
            </a:r>
            <a:r>
              <a:rPr lang="en-US" sz="2000">
                <a:solidFill>
                  <a:schemeClr val="dk1"/>
                </a:solidFill>
                <a:latin typeface="Open Sans"/>
                <a:ea typeface="Open Sans"/>
                <a:cs typeface="Open Sans"/>
                <a:sym typeface="Open Sans"/>
              </a:rPr>
              <a:t>a necessidade de mais terras cultiváveis, mas exigem insumos adicionais na forma de energia, água, pesticidas e fertilizantes</a:t>
            </a:r>
            <a:endParaRPr/>
          </a:p>
          <a:p>
            <a:pPr marL="285750" marR="0" lvl="0" indent="-285750" algn="l" rtl="0">
              <a:spcBef>
                <a:spcPts val="18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Requer um aumento substancial no investimento e nos insumos. </a:t>
            </a:r>
            <a:r>
              <a:rPr lang="en-US" sz="2000">
                <a:solidFill>
                  <a:schemeClr val="dk1"/>
                </a:solidFill>
                <a:latin typeface="Open Sans"/>
                <a:ea typeface="Open Sans"/>
                <a:cs typeface="Open Sans"/>
                <a:sym typeface="Open Sans"/>
              </a:rPr>
              <a:t>O investimento anual precisaria ser de 2 a 3 vezes maior do que a média atual  </a:t>
            </a:r>
            <a:endParaRPr sz="2000">
              <a:solidFill>
                <a:schemeClr val="dk1"/>
              </a:solidFill>
              <a:latin typeface="Open Sans"/>
              <a:ea typeface="Open Sans"/>
              <a:cs typeface="Open Sans"/>
              <a:sym typeface="Open Sans"/>
            </a:endParaRPr>
          </a:p>
        </p:txBody>
      </p:sp>
      <p:sp>
        <p:nvSpPr>
          <p:cNvPr id="418" name="Google Shape;418;p18"/>
          <p:cNvSpPr txBox="1"/>
          <p:nvPr/>
        </p:nvSpPr>
        <p:spPr>
          <a:xfrm>
            <a:off x="663574" y="720887"/>
            <a:ext cx="8289926"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6.3. </a:t>
            </a:r>
            <a:r>
              <a:rPr lang="en-US" sz="4400" b="0" i="0" dirty="0" err="1">
                <a:solidFill>
                  <a:schemeClr val="dk1"/>
                </a:solidFill>
                <a:latin typeface="Open Sans"/>
                <a:ea typeface="Open Sans"/>
                <a:cs typeface="Open Sans"/>
                <a:sym typeface="Open Sans"/>
              </a:rPr>
              <a:t>Exemplo</a:t>
            </a:r>
            <a:r>
              <a:rPr lang="en-US" sz="4400" b="0" i="0" dirty="0">
                <a:solidFill>
                  <a:schemeClr val="dk1"/>
                </a:solidFill>
                <a:latin typeface="Open Sans"/>
                <a:ea typeface="Open Sans"/>
                <a:cs typeface="Open Sans"/>
                <a:sym typeface="Open Sans"/>
              </a:rPr>
              <a:t> do CLEWs-</a:t>
            </a:r>
            <a:r>
              <a:rPr lang="en-US" sz="4400" b="0" i="0" dirty="0" err="1">
                <a:solidFill>
                  <a:schemeClr val="dk1"/>
                </a:solidFill>
                <a:latin typeface="Open Sans"/>
                <a:ea typeface="Open Sans"/>
                <a:cs typeface="Open Sans"/>
                <a:sym typeface="Open Sans"/>
              </a:rPr>
              <a:t>Etiópia</a:t>
            </a:r>
            <a:r>
              <a:rPr lang="en-US" sz="4400" b="0" i="0" dirty="0">
                <a:solidFill>
                  <a:schemeClr val="dk1"/>
                </a:solidFill>
                <a:latin typeface="Open Sans"/>
                <a:ea typeface="Open Sans"/>
                <a:cs typeface="Open Sans"/>
                <a:sym typeface="Open Sans"/>
              </a:rPr>
              <a:t> - </a:t>
            </a:r>
            <a:r>
              <a:rPr lang="en-US" sz="4400" b="0" i="0" dirty="0" err="1">
                <a:solidFill>
                  <a:schemeClr val="dk1"/>
                </a:solidFill>
                <a:latin typeface="Open Sans"/>
                <a:ea typeface="Open Sans"/>
                <a:cs typeface="Open Sans"/>
                <a:sym typeface="Open Sans"/>
              </a:rPr>
              <a:t>parte</a:t>
            </a:r>
            <a:r>
              <a:rPr lang="en-US" sz="4400" b="0" i="0" dirty="0">
                <a:solidFill>
                  <a:schemeClr val="dk1"/>
                </a:solidFill>
                <a:latin typeface="Open Sans"/>
                <a:ea typeface="Open Sans"/>
                <a:cs typeface="Open Sans"/>
                <a:sym typeface="Open Sans"/>
              </a:rPr>
              <a:t> II</a:t>
            </a:r>
            <a:endParaRPr dirty="0"/>
          </a:p>
        </p:txBody>
      </p:sp>
      <p:sp>
        <p:nvSpPr>
          <p:cNvPr id="419" name="Google Shape;419;p18"/>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18</a:t>
            </a:fld>
            <a:endParaRPr>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9"/>
          <p:cNvSpPr txBox="1">
            <a:spLocks noGrp="1"/>
          </p:cNvSpPr>
          <p:nvPr>
            <p:ph type="title"/>
          </p:nvPr>
        </p:nvSpPr>
        <p:spPr>
          <a:xfrm>
            <a:off x="396875" y="387618"/>
            <a:ext cx="11376025"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dirty="0">
                <a:latin typeface="Open Sans"/>
                <a:ea typeface="Open Sans"/>
                <a:cs typeface="Open Sans"/>
                <a:sym typeface="Open Sans"/>
              </a:rPr>
              <a:t>6.4. </a:t>
            </a:r>
            <a:r>
              <a:rPr lang="en-US" dirty="0" err="1">
                <a:latin typeface="Open Sans"/>
                <a:ea typeface="Open Sans"/>
                <a:cs typeface="Open Sans"/>
                <a:sym typeface="Open Sans"/>
              </a:rPr>
              <a:t>Modelagem</a:t>
            </a:r>
            <a:r>
              <a:rPr lang="en-US" dirty="0">
                <a:latin typeface="Open Sans"/>
                <a:ea typeface="Open Sans"/>
                <a:cs typeface="Open Sans"/>
                <a:sym typeface="Open Sans"/>
              </a:rPr>
              <a:t> do </a:t>
            </a:r>
            <a:r>
              <a:rPr lang="en-US" dirty="0" err="1">
                <a:latin typeface="Open Sans"/>
                <a:ea typeface="Open Sans"/>
                <a:cs typeface="Open Sans"/>
                <a:sym typeface="Open Sans"/>
              </a:rPr>
              <a:t>uso</a:t>
            </a:r>
            <a:r>
              <a:rPr lang="en-US" dirty="0">
                <a:latin typeface="Open Sans"/>
                <a:ea typeface="Open Sans"/>
                <a:cs typeface="Open Sans"/>
                <a:sym typeface="Open Sans"/>
              </a:rPr>
              <a:t> da terra no </a:t>
            </a:r>
            <a:r>
              <a:rPr lang="en-US" dirty="0" err="1">
                <a:latin typeface="Open Sans"/>
                <a:ea typeface="Open Sans"/>
                <a:cs typeface="Open Sans"/>
                <a:sym typeface="Open Sans"/>
              </a:rPr>
              <a:t>OSeMOSYS</a:t>
            </a:r>
            <a:r>
              <a:rPr lang="en-US" dirty="0">
                <a:latin typeface="Open Sans"/>
                <a:ea typeface="Open Sans"/>
                <a:cs typeface="Open Sans"/>
                <a:sym typeface="Open Sans"/>
              </a:rPr>
              <a:t> </a:t>
            </a:r>
            <a:br>
              <a:rPr lang="en-US" dirty="0">
                <a:latin typeface="Open Sans"/>
                <a:ea typeface="Open Sans"/>
                <a:cs typeface="Open Sans"/>
                <a:sym typeface="Open Sans"/>
              </a:rPr>
            </a:br>
            <a:endParaRPr dirty="0">
              <a:latin typeface="Open Sans"/>
              <a:ea typeface="Open Sans"/>
              <a:cs typeface="Open Sans"/>
              <a:sym typeface="Open Sans"/>
            </a:endParaRPr>
          </a:p>
        </p:txBody>
      </p:sp>
      <p:grpSp>
        <p:nvGrpSpPr>
          <p:cNvPr id="426" name="Google Shape;426;p19"/>
          <p:cNvGrpSpPr/>
          <p:nvPr/>
        </p:nvGrpSpPr>
        <p:grpSpPr>
          <a:xfrm>
            <a:off x="1403545" y="1071887"/>
            <a:ext cx="10078018" cy="5284667"/>
            <a:chOff x="1403545" y="1071887"/>
            <a:chExt cx="10078018" cy="5284667"/>
          </a:xfrm>
        </p:grpSpPr>
        <p:pic>
          <p:nvPicPr>
            <p:cNvPr id="427" name="Google Shape;427;p19"/>
            <p:cNvPicPr preferRelativeResize="0"/>
            <p:nvPr/>
          </p:nvPicPr>
          <p:blipFill rotWithShape="1">
            <a:blip r:embed="rId3">
              <a:alphaModFix/>
            </a:blip>
            <a:srcRect t="7557" r="59008" b="4476"/>
            <a:stretch/>
          </p:blipFill>
          <p:spPr>
            <a:xfrm>
              <a:off x="1539863" y="1410440"/>
              <a:ext cx="4161027" cy="4924767"/>
            </a:xfrm>
            <a:prstGeom prst="rect">
              <a:avLst/>
            </a:prstGeom>
            <a:noFill/>
            <a:ln>
              <a:noFill/>
            </a:ln>
          </p:spPr>
        </p:pic>
        <p:sp>
          <p:nvSpPr>
            <p:cNvPr id="428" name="Google Shape;428;p19"/>
            <p:cNvSpPr txBox="1"/>
            <p:nvPr/>
          </p:nvSpPr>
          <p:spPr>
            <a:xfrm>
              <a:off x="4045974" y="1071887"/>
              <a:ext cx="1523768"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Usos da terra</a:t>
              </a:r>
              <a:endParaRPr/>
            </a:p>
          </p:txBody>
        </p:sp>
        <p:sp>
          <p:nvSpPr>
            <p:cNvPr id="429" name="Google Shape;429;p19"/>
            <p:cNvSpPr txBox="1"/>
            <p:nvPr/>
          </p:nvSpPr>
          <p:spPr>
            <a:xfrm>
              <a:off x="1403545" y="2079104"/>
              <a:ext cx="1491785" cy="58473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Open Sans"/>
                  <a:ea typeface="Open Sans"/>
                  <a:cs typeface="Open Sans"/>
                  <a:sym typeface="Open Sans"/>
                </a:rPr>
                <a:t>Total de </a:t>
              </a:r>
              <a:r>
                <a:rPr lang="en-US" sz="1600" b="1" dirty="0" err="1">
                  <a:solidFill>
                    <a:schemeClr val="dk1"/>
                  </a:solidFill>
                  <a:latin typeface="Open Sans"/>
                  <a:ea typeface="Open Sans"/>
                  <a:cs typeface="Open Sans"/>
                  <a:sym typeface="Open Sans"/>
                </a:rPr>
                <a:t>terrenos</a:t>
              </a:r>
              <a:endParaRPr dirty="0"/>
            </a:p>
          </p:txBody>
        </p:sp>
        <p:cxnSp>
          <p:nvCxnSpPr>
            <p:cNvPr id="430" name="Google Shape;430;p19"/>
            <p:cNvCxnSpPr>
              <a:cxnSpLocks/>
              <a:stCxn id="429" idx="2"/>
            </p:cNvCxnSpPr>
            <p:nvPr/>
          </p:nvCxnSpPr>
          <p:spPr>
            <a:xfrm>
              <a:off x="2149438" y="2663839"/>
              <a:ext cx="2550" cy="977041"/>
            </a:xfrm>
            <a:prstGeom prst="straightConnector1">
              <a:avLst/>
            </a:prstGeom>
            <a:noFill/>
            <a:ln w="28575" cap="flat" cmpd="sng">
              <a:solidFill>
                <a:srgbClr val="595959"/>
              </a:solidFill>
              <a:prstDash val="solid"/>
              <a:miter lim="800000"/>
              <a:headEnd type="none" w="sm" len="sm"/>
              <a:tailEnd type="triangle" w="med" len="med"/>
            </a:ln>
          </p:spPr>
        </p:cxnSp>
        <p:sp>
          <p:nvSpPr>
            <p:cNvPr id="431" name="Google Shape;431;p19"/>
            <p:cNvSpPr txBox="1"/>
            <p:nvPr/>
          </p:nvSpPr>
          <p:spPr>
            <a:xfrm>
              <a:off x="4247066" y="1555240"/>
              <a:ext cx="1110818" cy="4801314"/>
            </a:xfrm>
            <a:prstGeom prst="rect">
              <a:avLst/>
            </a:prstGeom>
            <a:solidFill>
              <a:srgbClr val="008A3E"/>
            </a:solidFill>
            <a:ln w="9525" cap="flat" cmpd="sng">
              <a:solidFill>
                <a:srgbClr val="008A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p:txBody>
        </p:sp>
        <p:sp>
          <p:nvSpPr>
            <p:cNvPr id="432" name="Google Shape;432;p19"/>
            <p:cNvSpPr txBox="1"/>
            <p:nvPr/>
          </p:nvSpPr>
          <p:spPr>
            <a:xfrm>
              <a:off x="5331061" y="1848488"/>
              <a:ext cx="10122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Open Sans"/>
                  <a:ea typeface="Open Sans"/>
                  <a:cs typeface="Open Sans"/>
                  <a:sym typeface="Open Sans"/>
                </a:rPr>
                <a:t>Terra de </a:t>
              </a:r>
              <a:r>
                <a:rPr lang="en-US" sz="1600" dirty="0" err="1">
                  <a:solidFill>
                    <a:schemeClr val="dk1"/>
                  </a:solidFill>
                  <a:latin typeface="Open Sans"/>
                  <a:ea typeface="Open Sans"/>
                  <a:cs typeface="Open Sans"/>
                  <a:sym typeface="Open Sans"/>
                </a:rPr>
                <a:t>cultivo</a:t>
              </a:r>
              <a:endParaRPr dirty="0"/>
            </a:p>
          </p:txBody>
        </p:sp>
        <p:sp>
          <p:nvSpPr>
            <p:cNvPr id="433" name="Google Shape;433;p19"/>
            <p:cNvSpPr txBox="1"/>
            <p:nvPr/>
          </p:nvSpPr>
          <p:spPr>
            <a:xfrm>
              <a:off x="5313960" y="2603218"/>
              <a:ext cx="112431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Terra árida</a:t>
              </a:r>
              <a:endParaRPr/>
            </a:p>
          </p:txBody>
        </p:sp>
        <p:sp>
          <p:nvSpPr>
            <p:cNvPr id="434" name="Google Shape;434;p19"/>
            <p:cNvSpPr txBox="1"/>
            <p:nvPr/>
          </p:nvSpPr>
          <p:spPr>
            <a:xfrm>
              <a:off x="5304384" y="3525030"/>
              <a:ext cx="112431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Open Sans"/>
                  <a:ea typeface="Open Sans"/>
                  <a:cs typeface="Open Sans"/>
                  <a:sym typeface="Open Sans"/>
                </a:rPr>
                <a:t>Florestas</a:t>
              </a:r>
              <a:endParaRPr dirty="0"/>
            </a:p>
          </p:txBody>
        </p:sp>
        <p:sp>
          <p:nvSpPr>
            <p:cNvPr id="435" name="Google Shape;435;p19"/>
            <p:cNvSpPr txBox="1"/>
            <p:nvPr/>
          </p:nvSpPr>
          <p:spPr>
            <a:xfrm>
              <a:off x="5308258" y="4103771"/>
              <a:ext cx="12689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Open Sans"/>
                  <a:ea typeface="Open Sans"/>
                  <a:cs typeface="Open Sans"/>
                  <a:sym typeface="Open Sans"/>
                </a:rPr>
                <a:t>Pastagens</a:t>
              </a:r>
              <a:r>
                <a:rPr lang="en-US" sz="1600" dirty="0">
                  <a:solidFill>
                    <a:schemeClr val="dk1"/>
                  </a:solidFill>
                  <a:latin typeface="Open Sans"/>
                  <a:ea typeface="Open Sans"/>
                  <a:cs typeface="Open Sans"/>
                  <a:sym typeface="Open Sans"/>
                </a:rPr>
                <a:t>/ Prados</a:t>
              </a:r>
              <a:endParaRPr dirty="0"/>
            </a:p>
          </p:txBody>
        </p:sp>
        <p:sp>
          <p:nvSpPr>
            <p:cNvPr id="436" name="Google Shape;436;p19"/>
            <p:cNvSpPr txBox="1"/>
            <p:nvPr/>
          </p:nvSpPr>
          <p:spPr>
            <a:xfrm>
              <a:off x="5305962" y="4916603"/>
              <a:ext cx="139752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Open Sans"/>
                  <a:ea typeface="Open Sans"/>
                  <a:cs typeface="Open Sans"/>
                  <a:sym typeface="Open Sans"/>
                </a:rPr>
                <a:t>Terrenos</a:t>
              </a:r>
              <a:r>
                <a:rPr lang="en-US" sz="1600" dirty="0">
                  <a:solidFill>
                    <a:schemeClr val="dk1"/>
                  </a:solidFill>
                  <a:latin typeface="Open Sans"/>
                  <a:ea typeface="Open Sans"/>
                  <a:cs typeface="Open Sans"/>
                  <a:sym typeface="Open Sans"/>
                </a:rPr>
                <a:t> </a:t>
              </a:r>
              <a:r>
                <a:rPr lang="en-US" sz="1600" dirty="0" err="1">
                  <a:solidFill>
                    <a:schemeClr val="dk1"/>
                  </a:solidFill>
                  <a:latin typeface="Open Sans"/>
                  <a:ea typeface="Open Sans"/>
                  <a:cs typeface="Open Sans"/>
                  <a:sym typeface="Open Sans"/>
                </a:rPr>
                <a:t>construídos</a:t>
              </a:r>
              <a:endParaRPr dirty="0"/>
            </a:p>
          </p:txBody>
        </p:sp>
        <p:sp>
          <p:nvSpPr>
            <p:cNvPr id="437" name="Google Shape;437;p19"/>
            <p:cNvSpPr txBox="1"/>
            <p:nvPr/>
          </p:nvSpPr>
          <p:spPr>
            <a:xfrm>
              <a:off x="5305963" y="5644869"/>
              <a:ext cx="11687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Corpos d'água</a:t>
              </a:r>
              <a:endParaRPr/>
            </a:p>
          </p:txBody>
        </p:sp>
        <p:sp>
          <p:nvSpPr>
            <p:cNvPr id="438" name="Google Shape;438;p19"/>
            <p:cNvSpPr txBox="1"/>
            <p:nvPr/>
          </p:nvSpPr>
          <p:spPr>
            <a:xfrm>
              <a:off x="1449537" y="3640990"/>
              <a:ext cx="1445793" cy="646331"/>
            </a:xfrm>
            <a:prstGeom prst="rect">
              <a:avLst/>
            </a:prstGeom>
            <a:solidFill>
              <a:srgbClr val="008A3E"/>
            </a:solidFill>
            <a:ln w="9525" cap="flat" cmpd="sng">
              <a:solidFill>
                <a:srgbClr val="008A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p:txBody>
        </p:sp>
        <p:sp>
          <p:nvSpPr>
            <p:cNvPr id="439" name="Google Shape;439;p19"/>
            <p:cNvSpPr/>
            <p:nvPr/>
          </p:nvSpPr>
          <p:spPr>
            <a:xfrm>
              <a:off x="4361632" y="1986312"/>
              <a:ext cx="888828"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dk1"/>
                  </a:solidFill>
                  <a:latin typeface="Open Sans"/>
                  <a:ea typeface="Open Sans"/>
                  <a:cs typeface="Open Sans"/>
                  <a:sym typeface="Open Sans"/>
                </a:rPr>
                <a:t>% de X</a:t>
              </a:r>
              <a:endParaRPr sz="1400" b="1" dirty="0">
                <a:solidFill>
                  <a:schemeClr val="dk1"/>
                </a:solidFill>
                <a:latin typeface="Open Sans"/>
                <a:ea typeface="Open Sans"/>
                <a:cs typeface="Open Sans"/>
                <a:sym typeface="Open Sans"/>
              </a:endParaRPr>
            </a:p>
          </p:txBody>
        </p:sp>
        <p:grpSp>
          <p:nvGrpSpPr>
            <p:cNvPr id="440" name="Google Shape;440;p19"/>
            <p:cNvGrpSpPr/>
            <p:nvPr/>
          </p:nvGrpSpPr>
          <p:grpSpPr>
            <a:xfrm>
              <a:off x="7046494" y="5160510"/>
              <a:ext cx="2012184" cy="1078284"/>
              <a:chOff x="6608702" y="5260894"/>
              <a:chExt cx="4024367" cy="1078284"/>
            </a:xfrm>
          </p:grpSpPr>
          <p:sp>
            <p:nvSpPr>
              <p:cNvPr id="441" name="Google Shape;441;p19"/>
              <p:cNvSpPr txBox="1"/>
              <p:nvPr/>
            </p:nvSpPr>
            <p:spPr>
              <a:xfrm>
                <a:off x="6608704" y="5600514"/>
                <a:ext cx="4024365" cy="73866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Open Sans"/>
                    <a:ea typeface="Open Sans"/>
                    <a:cs typeface="Open Sans"/>
                    <a:sym typeface="Open Sans"/>
                  </a:rPr>
                  <a:t>Residencial, Industrial, Comercial, Transporte</a:t>
                </a:r>
                <a:endParaRPr/>
              </a:p>
            </p:txBody>
          </p:sp>
          <p:sp>
            <p:nvSpPr>
              <p:cNvPr id="442" name="Google Shape;442;p19"/>
              <p:cNvSpPr txBox="1"/>
              <p:nvPr/>
            </p:nvSpPr>
            <p:spPr>
              <a:xfrm>
                <a:off x="6608702" y="5260894"/>
                <a:ext cx="4024365"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Produção</a:t>
                </a:r>
                <a:endParaRPr sz="1100" b="1">
                  <a:solidFill>
                    <a:schemeClr val="dk1"/>
                  </a:solidFill>
                  <a:latin typeface="Open Sans"/>
                  <a:ea typeface="Open Sans"/>
                  <a:cs typeface="Open Sans"/>
                  <a:sym typeface="Open Sans"/>
                </a:endParaRPr>
              </a:p>
            </p:txBody>
          </p:sp>
        </p:grpSp>
        <p:grpSp>
          <p:nvGrpSpPr>
            <p:cNvPr id="443" name="Google Shape;443;p19"/>
            <p:cNvGrpSpPr/>
            <p:nvPr/>
          </p:nvGrpSpPr>
          <p:grpSpPr>
            <a:xfrm>
              <a:off x="7050873" y="1395619"/>
              <a:ext cx="2013808" cy="1288491"/>
              <a:chOff x="8859003" y="677857"/>
              <a:chExt cx="2230842" cy="1288491"/>
            </a:xfrm>
          </p:grpSpPr>
          <p:sp>
            <p:nvSpPr>
              <p:cNvPr id="444" name="Google Shape;444;p19"/>
              <p:cNvSpPr txBox="1"/>
              <p:nvPr/>
            </p:nvSpPr>
            <p:spPr>
              <a:xfrm>
                <a:off x="8859003" y="677857"/>
                <a:ext cx="2230841"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Produção</a:t>
                </a:r>
                <a:endParaRPr sz="1600" b="1">
                  <a:solidFill>
                    <a:schemeClr val="dk1"/>
                  </a:solidFill>
                  <a:latin typeface="Open Sans"/>
                  <a:ea typeface="Open Sans"/>
                  <a:cs typeface="Open Sans"/>
                  <a:sym typeface="Open Sans"/>
                </a:endParaRPr>
              </a:p>
            </p:txBody>
          </p:sp>
          <p:sp>
            <p:nvSpPr>
              <p:cNvPr id="445" name="Google Shape;445;p19"/>
              <p:cNvSpPr txBox="1"/>
              <p:nvPr/>
            </p:nvSpPr>
            <p:spPr>
              <a:xfrm flipH="1">
                <a:off x="8859004" y="1012241"/>
                <a:ext cx="2230841" cy="95410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Milho Bananas</a:t>
                </a:r>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Arroz Cana-de-açúcar</a:t>
                </a:r>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Café</a:t>
                </a: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Outras culturas</a:t>
                </a:r>
                <a:endParaRPr sz="1400">
                  <a:solidFill>
                    <a:schemeClr val="dk1"/>
                  </a:solidFill>
                  <a:latin typeface="Open Sans"/>
                  <a:ea typeface="Open Sans"/>
                  <a:cs typeface="Open Sans"/>
                  <a:sym typeface="Open Sans"/>
                </a:endParaRPr>
              </a:p>
            </p:txBody>
          </p:sp>
        </p:grpSp>
        <p:pic>
          <p:nvPicPr>
            <p:cNvPr id="446" name="Google Shape;446;p19"/>
            <p:cNvPicPr preferRelativeResize="0"/>
            <p:nvPr/>
          </p:nvPicPr>
          <p:blipFill rotWithShape="1">
            <a:blip r:embed="rId3">
              <a:alphaModFix/>
            </a:blip>
            <a:srcRect l="48871" t="815" r="29726" b="92587"/>
            <a:stretch/>
          </p:blipFill>
          <p:spPr>
            <a:xfrm>
              <a:off x="9083731" y="1808460"/>
              <a:ext cx="2397832" cy="369332"/>
            </a:xfrm>
            <a:prstGeom prst="rect">
              <a:avLst/>
            </a:prstGeom>
            <a:noFill/>
            <a:ln>
              <a:noFill/>
            </a:ln>
          </p:spPr>
        </p:pic>
        <p:sp>
          <p:nvSpPr>
            <p:cNvPr id="447" name="Google Shape;447;p19"/>
            <p:cNvSpPr txBox="1"/>
            <p:nvPr/>
          </p:nvSpPr>
          <p:spPr>
            <a:xfrm flipH="1">
              <a:off x="7065193" y="3246966"/>
              <a:ext cx="1999486"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Madeira e outros produtos florestais</a:t>
              </a:r>
              <a:endParaRPr sz="1600">
                <a:solidFill>
                  <a:schemeClr val="dk1"/>
                </a:solidFill>
                <a:latin typeface="Open Sans"/>
                <a:ea typeface="Open Sans"/>
                <a:cs typeface="Open Sans"/>
                <a:sym typeface="Open Sans"/>
              </a:endParaRPr>
            </a:p>
          </p:txBody>
        </p:sp>
        <p:pic>
          <p:nvPicPr>
            <p:cNvPr id="448" name="Google Shape;448;p19"/>
            <p:cNvPicPr preferRelativeResize="0"/>
            <p:nvPr/>
          </p:nvPicPr>
          <p:blipFill rotWithShape="1">
            <a:blip r:embed="rId3">
              <a:alphaModFix/>
            </a:blip>
            <a:srcRect l="53648" t="48512" r="37605" b="46016"/>
            <a:stretch/>
          </p:blipFill>
          <p:spPr>
            <a:xfrm>
              <a:off x="9083731" y="4475140"/>
              <a:ext cx="913677" cy="306281"/>
            </a:xfrm>
            <a:prstGeom prst="rect">
              <a:avLst/>
            </a:prstGeom>
            <a:noFill/>
            <a:ln>
              <a:noFill/>
            </a:ln>
          </p:spPr>
        </p:pic>
        <p:pic>
          <p:nvPicPr>
            <p:cNvPr id="449" name="Google Shape;449;p19"/>
            <p:cNvPicPr preferRelativeResize="0"/>
            <p:nvPr/>
          </p:nvPicPr>
          <p:blipFill rotWithShape="1">
            <a:blip r:embed="rId3">
              <a:alphaModFix/>
            </a:blip>
            <a:srcRect l="79080" t="64517" r="3804" b="30828"/>
            <a:stretch/>
          </p:blipFill>
          <p:spPr>
            <a:xfrm>
              <a:off x="9134672" y="5678686"/>
              <a:ext cx="1882858" cy="306281"/>
            </a:xfrm>
            <a:prstGeom prst="rect">
              <a:avLst/>
            </a:prstGeom>
            <a:noFill/>
            <a:ln>
              <a:noFill/>
            </a:ln>
          </p:spPr>
        </p:pic>
        <p:pic>
          <p:nvPicPr>
            <p:cNvPr id="450" name="Google Shape;450;p19"/>
            <p:cNvPicPr preferRelativeResize="0"/>
            <p:nvPr/>
          </p:nvPicPr>
          <p:blipFill rotWithShape="1">
            <a:blip r:embed="rId3">
              <a:alphaModFix/>
            </a:blip>
            <a:srcRect l="55894" t="37426" r="39290" b="56149"/>
            <a:stretch/>
          </p:blipFill>
          <p:spPr>
            <a:xfrm>
              <a:off x="9083731" y="3269436"/>
              <a:ext cx="488819" cy="359706"/>
            </a:xfrm>
            <a:prstGeom prst="rect">
              <a:avLst/>
            </a:prstGeom>
            <a:noFill/>
            <a:ln>
              <a:noFill/>
            </a:ln>
          </p:spPr>
        </p:pic>
        <p:cxnSp>
          <p:nvCxnSpPr>
            <p:cNvPr id="451" name="Google Shape;451;p19"/>
            <p:cNvCxnSpPr/>
            <p:nvPr/>
          </p:nvCxnSpPr>
          <p:spPr>
            <a:xfrm>
              <a:off x="6316677" y="2130815"/>
              <a:ext cx="572324" cy="0"/>
            </a:xfrm>
            <a:prstGeom prst="straightConnector1">
              <a:avLst/>
            </a:prstGeom>
            <a:noFill/>
            <a:ln w="57150" cap="flat" cmpd="sng">
              <a:solidFill>
                <a:srgbClr val="008A3E"/>
              </a:solidFill>
              <a:prstDash val="solid"/>
              <a:miter lim="800000"/>
              <a:headEnd type="none" w="sm" len="sm"/>
              <a:tailEnd type="triangle" w="med" len="med"/>
            </a:ln>
          </p:spPr>
        </p:cxnSp>
        <p:cxnSp>
          <p:nvCxnSpPr>
            <p:cNvPr id="452" name="Google Shape;452;p19"/>
            <p:cNvCxnSpPr/>
            <p:nvPr/>
          </p:nvCxnSpPr>
          <p:spPr>
            <a:xfrm rot="10800000" flipH="1">
              <a:off x="6257284" y="3693187"/>
              <a:ext cx="631717" cy="4530"/>
            </a:xfrm>
            <a:prstGeom prst="straightConnector1">
              <a:avLst/>
            </a:prstGeom>
            <a:noFill/>
            <a:ln w="57150" cap="flat" cmpd="sng">
              <a:solidFill>
                <a:srgbClr val="008A3E"/>
              </a:solidFill>
              <a:prstDash val="solid"/>
              <a:miter lim="800000"/>
              <a:headEnd type="none" w="sm" len="sm"/>
              <a:tailEnd type="triangle" w="med" len="med"/>
            </a:ln>
          </p:spPr>
        </p:cxnSp>
        <p:sp>
          <p:nvSpPr>
            <p:cNvPr id="453" name="Google Shape;453;p19"/>
            <p:cNvSpPr txBox="1"/>
            <p:nvPr/>
          </p:nvSpPr>
          <p:spPr>
            <a:xfrm>
              <a:off x="7062192" y="2910936"/>
              <a:ext cx="1999486"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Produção</a:t>
              </a:r>
              <a:endParaRPr sz="1600" b="1">
                <a:solidFill>
                  <a:schemeClr val="dk1"/>
                </a:solidFill>
                <a:latin typeface="Open Sans"/>
                <a:ea typeface="Open Sans"/>
                <a:cs typeface="Open Sans"/>
                <a:sym typeface="Open Sans"/>
              </a:endParaRPr>
            </a:p>
          </p:txBody>
        </p:sp>
        <p:sp>
          <p:nvSpPr>
            <p:cNvPr id="454" name="Google Shape;454;p19"/>
            <p:cNvSpPr txBox="1"/>
            <p:nvPr/>
          </p:nvSpPr>
          <p:spPr>
            <a:xfrm flipH="1">
              <a:off x="7062193" y="4332400"/>
              <a:ext cx="1996484"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Carne</a:t>
              </a:r>
              <a:endParaRPr/>
            </a:p>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Laticínios</a:t>
              </a:r>
              <a:endParaRPr sz="1600">
                <a:solidFill>
                  <a:schemeClr val="dk1"/>
                </a:solidFill>
                <a:latin typeface="Open Sans"/>
                <a:ea typeface="Open Sans"/>
                <a:cs typeface="Open Sans"/>
                <a:sym typeface="Open Sans"/>
              </a:endParaRPr>
            </a:p>
          </p:txBody>
        </p:sp>
        <p:sp>
          <p:nvSpPr>
            <p:cNvPr id="455" name="Google Shape;455;p19"/>
            <p:cNvSpPr txBox="1"/>
            <p:nvPr/>
          </p:nvSpPr>
          <p:spPr>
            <a:xfrm>
              <a:off x="7059191" y="3996370"/>
              <a:ext cx="1999486"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Produção</a:t>
              </a:r>
              <a:endParaRPr sz="1600" b="1">
                <a:solidFill>
                  <a:schemeClr val="dk1"/>
                </a:solidFill>
                <a:latin typeface="Open Sans"/>
                <a:ea typeface="Open Sans"/>
                <a:cs typeface="Open Sans"/>
                <a:sym typeface="Open Sans"/>
              </a:endParaRPr>
            </a:p>
          </p:txBody>
        </p:sp>
        <p:cxnSp>
          <p:nvCxnSpPr>
            <p:cNvPr id="456" name="Google Shape;456;p19"/>
            <p:cNvCxnSpPr/>
            <p:nvPr/>
          </p:nvCxnSpPr>
          <p:spPr>
            <a:xfrm rot="10800000" flipH="1">
              <a:off x="6285859" y="4351125"/>
              <a:ext cx="631717" cy="4530"/>
            </a:xfrm>
            <a:prstGeom prst="straightConnector1">
              <a:avLst/>
            </a:prstGeom>
            <a:noFill/>
            <a:ln w="57150" cap="flat" cmpd="sng">
              <a:solidFill>
                <a:srgbClr val="008A3E"/>
              </a:solidFill>
              <a:prstDash val="solid"/>
              <a:miter lim="800000"/>
              <a:headEnd type="none" w="sm" len="sm"/>
              <a:tailEnd type="triangle" w="med" len="med"/>
            </a:ln>
          </p:spPr>
        </p:cxnSp>
        <p:cxnSp>
          <p:nvCxnSpPr>
            <p:cNvPr id="457" name="Google Shape;457;p19"/>
            <p:cNvCxnSpPr/>
            <p:nvPr/>
          </p:nvCxnSpPr>
          <p:spPr>
            <a:xfrm rot="10800000" flipH="1">
              <a:off x="6257284" y="5205221"/>
              <a:ext cx="631717" cy="4530"/>
            </a:xfrm>
            <a:prstGeom prst="straightConnector1">
              <a:avLst/>
            </a:prstGeom>
            <a:noFill/>
            <a:ln w="57150" cap="flat" cmpd="sng">
              <a:solidFill>
                <a:srgbClr val="008A3E"/>
              </a:solidFill>
              <a:prstDash val="solid"/>
              <a:miter lim="800000"/>
              <a:headEnd type="none" w="sm" len="sm"/>
              <a:tailEnd type="triangle" w="med" len="med"/>
            </a:ln>
          </p:spPr>
        </p:cxnSp>
        <p:pic>
          <p:nvPicPr>
            <p:cNvPr id="458" name="Google Shape;458;p19"/>
            <p:cNvPicPr preferRelativeResize="0"/>
            <p:nvPr/>
          </p:nvPicPr>
          <p:blipFill rotWithShape="1">
            <a:blip r:embed="rId3">
              <a:alphaModFix/>
            </a:blip>
            <a:srcRect l="55412" t="64517" r="30115" b="30828"/>
            <a:stretch/>
          </p:blipFill>
          <p:spPr>
            <a:xfrm>
              <a:off x="9172454" y="5361898"/>
              <a:ext cx="1729678" cy="306846"/>
            </a:xfrm>
            <a:prstGeom prst="rect">
              <a:avLst/>
            </a:prstGeom>
            <a:noFill/>
            <a:ln>
              <a:noFill/>
            </a:ln>
          </p:spPr>
        </p:pic>
        <p:sp>
          <p:nvSpPr>
            <p:cNvPr id="459" name="Google Shape;459;p19"/>
            <p:cNvSpPr/>
            <p:nvPr/>
          </p:nvSpPr>
          <p:spPr>
            <a:xfrm>
              <a:off x="1539863" y="3794878"/>
              <a:ext cx="1246969"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X unidades de terra </a:t>
              </a:r>
              <a:endParaRPr sz="1200" b="1">
                <a:solidFill>
                  <a:schemeClr val="dk1"/>
                </a:solidFill>
                <a:latin typeface="Open Sans"/>
                <a:ea typeface="Open Sans"/>
                <a:cs typeface="Open Sans"/>
                <a:sym typeface="Open Sans"/>
              </a:endParaRPr>
            </a:p>
          </p:txBody>
        </p:sp>
        <p:sp>
          <p:nvSpPr>
            <p:cNvPr id="460" name="Google Shape;460;p19"/>
            <p:cNvSpPr/>
            <p:nvPr/>
          </p:nvSpPr>
          <p:spPr>
            <a:xfrm>
              <a:off x="4374332" y="2731331"/>
              <a:ext cx="879251"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sp>
          <p:nvSpPr>
            <p:cNvPr id="461" name="Google Shape;461;p19"/>
            <p:cNvSpPr/>
            <p:nvPr/>
          </p:nvSpPr>
          <p:spPr>
            <a:xfrm>
              <a:off x="4374332" y="3521413"/>
              <a:ext cx="860200"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sp>
          <p:nvSpPr>
            <p:cNvPr id="462" name="Google Shape;462;p19"/>
            <p:cNvSpPr/>
            <p:nvPr/>
          </p:nvSpPr>
          <p:spPr>
            <a:xfrm>
              <a:off x="4390035" y="4226881"/>
              <a:ext cx="876248"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sp>
          <p:nvSpPr>
            <p:cNvPr id="463" name="Google Shape;463;p19"/>
            <p:cNvSpPr/>
            <p:nvPr/>
          </p:nvSpPr>
          <p:spPr>
            <a:xfrm>
              <a:off x="4390035" y="4998776"/>
              <a:ext cx="838148"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sp>
          <p:nvSpPr>
            <p:cNvPr id="464" name="Google Shape;464;p19"/>
            <p:cNvSpPr/>
            <p:nvPr/>
          </p:nvSpPr>
          <p:spPr>
            <a:xfrm>
              <a:off x="4402735" y="5770671"/>
              <a:ext cx="822325"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grpSp>
      <p:sp>
        <p:nvSpPr>
          <p:cNvPr id="465" name="Google Shape;465;p19"/>
          <p:cNvSpPr txBox="1">
            <a:spLocks noGrp="1"/>
          </p:cNvSpPr>
          <p:nvPr>
            <p:ph type="body" idx="2"/>
          </p:nvPr>
        </p:nvSpPr>
        <p:spPr>
          <a:xfrm>
            <a:off x="663575" y="1101159"/>
            <a:ext cx="3289852" cy="668664"/>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Usos</a:t>
            </a:r>
            <a:r>
              <a:rPr lang="en-US" dirty="0">
                <a:latin typeface="Open Sans"/>
                <a:ea typeface="Open Sans"/>
                <a:cs typeface="Open Sans"/>
                <a:sym typeface="Open Sans"/>
              </a:rPr>
              <a:t> </a:t>
            </a:r>
            <a:r>
              <a:rPr lang="en-US" dirty="0" err="1">
                <a:latin typeface="Open Sans"/>
                <a:ea typeface="Open Sans"/>
                <a:cs typeface="Open Sans"/>
                <a:sym typeface="Open Sans"/>
              </a:rPr>
              <a:t>múltiplos</a:t>
            </a:r>
            <a:r>
              <a:rPr lang="en-US" dirty="0">
                <a:latin typeface="Open Sans"/>
                <a:ea typeface="Open Sans"/>
                <a:cs typeface="Open Sans"/>
                <a:sym typeface="Open Sans"/>
              </a:rPr>
              <a:t> e </a:t>
            </a:r>
            <a:r>
              <a:rPr lang="en-US" dirty="0" err="1">
                <a:latin typeface="Open Sans"/>
                <a:ea typeface="Open Sans"/>
                <a:cs typeface="Open Sans"/>
                <a:sym typeface="Open Sans"/>
              </a:rPr>
              <a:t>concorrentes</a:t>
            </a:r>
            <a:r>
              <a:rPr lang="en-US" dirty="0">
                <a:latin typeface="Open Sans"/>
                <a:ea typeface="Open Sans"/>
                <a:cs typeface="Open Sans"/>
                <a:sym typeface="Open Sans"/>
              </a:rPr>
              <a:t> para a terra</a:t>
            </a:r>
            <a:endParaRPr dirty="0">
              <a:latin typeface="Open Sans"/>
              <a:ea typeface="Open Sans"/>
              <a:cs typeface="Open Sans"/>
              <a:sym typeface="Open Sans"/>
            </a:endParaRPr>
          </a:p>
        </p:txBody>
      </p:sp>
      <p:sp>
        <p:nvSpPr>
          <p:cNvPr id="466" name="Google Shape;466;p19"/>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19</a:t>
            </a:fld>
            <a:endParaRPr>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2</a:t>
            </a:fld>
            <a:endParaRPr>
              <a:latin typeface="Open Sans"/>
              <a:ea typeface="Open Sans"/>
              <a:cs typeface="Open Sans"/>
              <a:sym typeface="Open Sans"/>
            </a:endParaRPr>
          </a:p>
        </p:txBody>
      </p:sp>
      <p:sp>
        <p:nvSpPr>
          <p:cNvPr id="206" name="Google Shape;206;p2"/>
          <p:cNvSpPr txBox="1"/>
          <p:nvPr/>
        </p:nvSpPr>
        <p:spPr>
          <a:xfrm>
            <a:off x="663575" y="676285"/>
            <a:ext cx="9780414"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b="0" i="0" u="none" strike="noStrike" cap="none" dirty="0" err="1">
                <a:solidFill>
                  <a:schemeClr val="dk1"/>
                </a:solidFill>
                <a:latin typeface="Open Sans"/>
                <a:ea typeface="Open Sans"/>
                <a:cs typeface="Open Sans"/>
                <a:sym typeface="Open Sans"/>
              </a:rPr>
              <a:t>Resultados</a:t>
            </a:r>
            <a:r>
              <a:rPr lang="en-US" sz="4000" b="0" i="0" u="none" strike="noStrike" cap="none" dirty="0">
                <a:solidFill>
                  <a:schemeClr val="dk1"/>
                </a:solidFill>
                <a:latin typeface="Open Sans"/>
                <a:ea typeface="Open Sans"/>
                <a:cs typeface="Open Sans"/>
                <a:sym typeface="Open Sans"/>
              </a:rPr>
              <a:t> da </a:t>
            </a:r>
            <a:r>
              <a:rPr lang="en-US" sz="4000" b="0" i="0" u="none" strike="noStrike" cap="none" dirty="0" err="1">
                <a:solidFill>
                  <a:schemeClr val="dk1"/>
                </a:solidFill>
                <a:latin typeface="Open Sans"/>
                <a:ea typeface="Open Sans"/>
                <a:cs typeface="Open Sans"/>
                <a:sym typeface="Open Sans"/>
              </a:rPr>
              <a:t>aprendizagem</a:t>
            </a:r>
            <a:endParaRPr sz="4400" b="0" i="0" u="none" strike="noStrike" cap="none" dirty="0">
              <a:solidFill>
                <a:schemeClr val="dk1"/>
              </a:solidFill>
              <a:latin typeface="Open Sans"/>
              <a:ea typeface="Open Sans"/>
              <a:cs typeface="Open Sans"/>
              <a:sym typeface="Open Sans"/>
            </a:endParaRPr>
          </a:p>
        </p:txBody>
      </p:sp>
      <p:sp>
        <p:nvSpPr>
          <p:cNvPr id="207" name="Google Shape;207;p2"/>
          <p:cNvSpPr txBox="1"/>
          <p:nvPr/>
        </p:nvSpPr>
        <p:spPr>
          <a:xfrm>
            <a:off x="663573" y="1932018"/>
            <a:ext cx="4739751" cy="66866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9CC2E5"/>
              </a:buClr>
              <a:buSzPct val="100000"/>
              <a:buFont typeface="Arial"/>
              <a:buNone/>
            </a:pPr>
            <a:endParaRPr sz="2000" b="1" i="0" u="none" strike="noStrike" cap="none" dirty="0">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rgbClr val="9CC2E5"/>
              </a:buClr>
              <a:buSzPct val="100000"/>
              <a:buFont typeface="Arial"/>
              <a:buNone/>
            </a:pPr>
            <a:r>
              <a:rPr lang="en-US" sz="2200" b="1" i="0" u="none" strike="noStrike" cap="none" dirty="0">
                <a:solidFill>
                  <a:srgbClr val="9CC2E5"/>
                </a:solidFill>
                <a:latin typeface="Open Sans"/>
                <a:ea typeface="Open Sans"/>
                <a:cs typeface="Open Sans"/>
                <a:sym typeface="Open Sans"/>
              </a:rPr>
              <a:t>Ao final </a:t>
            </a:r>
            <a:r>
              <a:rPr lang="en-US" sz="2200" b="1" i="0" u="none" strike="noStrike" cap="none" dirty="0" err="1">
                <a:solidFill>
                  <a:srgbClr val="9CC2E5"/>
                </a:solidFill>
                <a:latin typeface="Open Sans"/>
                <a:ea typeface="Open Sans"/>
                <a:cs typeface="Open Sans"/>
                <a:sym typeface="Open Sans"/>
              </a:rPr>
              <a:t>desta</a:t>
            </a:r>
            <a:r>
              <a:rPr lang="en-US" sz="2200" b="1" i="0" u="none" strike="noStrike" cap="none" dirty="0">
                <a:solidFill>
                  <a:srgbClr val="9CC2E5"/>
                </a:solidFill>
                <a:latin typeface="Open Sans"/>
                <a:ea typeface="Open Sans"/>
                <a:cs typeface="Open Sans"/>
                <a:sym typeface="Open Sans"/>
              </a:rPr>
              <a:t> aula, </a:t>
            </a:r>
            <a:r>
              <a:rPr lang="en-US" sz="2200" b="1" i="0" u="none" strike="noStrike" cap="none" dirty="0" err="1">
                <a:solidFill>
                  <a:srgbClr val="9CC2E5"/>
                </a:solidFill>
                <a:latin typeface="Open Sans"/>
                <a:ea typeface="Open Sans"/>
                <a:cs typeface="Open Sans"/>
                <a:sym typeface="Open Sans"/>
              </a:rPr>
              <a:t>você</a:t>
            </a:r>
            <a:r>
              <a:rPr lang="en-US" sz="2200" b="1" i="0" u="none" strike="noStrike" cap="none" dirty="0">
                <a:solidFill>
                  <a:srgbClr val="9CC2E5"/>
                </a:solidFill>
                <a:latin typeface="Open Sans"/>
                <a:ea typeface="Open Sans"/>
                <a:cs typeface="Open Sans"/>
                <a:sym typeface="Open Sans"/>
              </a:rPr>
              <a:t> </a:t>
            </a:r>
            <a:r>
              <a:rPr lang="en-US" sz="2200" b="1" i="0" u="none" strike="noStrike" cap="none" dirty="0" err="1">
                <a:solidFill>
                  <a:srgbClr val="9CC2E5"/>
                </a:solidFill>
                <a:latin typeface="Open Sans"/>
                <a:ea typeface="Open Sans"/>
                <a:cs typeface="Open Sans"/>
                <a:sym typeface="Open Sans"/>
              </a:rPr>
              <a:t>poderá</a:t>
            </a:r>
            <a:r>
              <a:rPr lang="en-US" sz="2200" b="1" i="0" u="none" strike="noStrike" cap="none" dirty="0">
                <a:solidFill>
                  <a:srgbClr val="9CC2E5"/>
                </a:solidFill>
                <a:latin typeface="Open Sans"/>
                <a:ea typeface="Open Sans"/>
                <a:cs typeface="Open Sans"/>
                <a:sym typeface="Open Sans"/>
              </a:rPr>
              <a:t>:</a:t>
            </a:r>
            <a:endParaRPr dirty="0"/>
          </a:p>
          <a:p>
            <a:pPr marL="0" marR="0" lvl="0" indent="0" algn="l" rtl="0">
              <a:lnSpc>
                <a:spcPct val="90000"/>
              </a:lnSpc>
              <a:spcBef>
                <a:spcPts val="1000"/>
              </a:spcBef>
              <a:spcAft>
                <a:spcPts val="0"/>
              </a:spcAft>
              <a:buClr>
                <a:srgbClr val="9CC2E5"/>
              </a:buClr>
              <a:buSzPct val="100000"/>
              <a:buFont typeface="Arial"/>
              <a:buNone/>
            </a:pPr>
            <a:endParaRPr sz="2000" b="1" i="0" u="none" strike="noStrike" cap="none" dirty="0">
              <a:solidFill>
                <a:srgbClr val="9CC2E5"/>
              </a:solidFill>
              <a:latin typeface="Open Sans"/>
              <a:ea typeface="Open Sans"/>
              <a:cs typeface="Open Sans"/>
              <a:sym typeface="Open Sans"/>
            </a:endParaRPr>
          </a:p>
        </p:txBody>
      </p:sp>
      <p:sp>
        <p:nvSpPr>
          <p:cNvPr id="208" name="Google Shape;208;p2"/>
          <p:cNvSpPr txBox="1">
            <a:spLocks noGrp="1"/>
          </p:cNvSpPr>
          <p:nvPr>
            <p:ph type="body" idx="1"/>
          </p:nvPr>
        </p:nvSpPr>
        <p:spPr>
          <a:xfrm>
            <a:off x="663880" y="2569155"/>
            <a:ext cx="8285810" cy="28131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b="0" dirty="0">
                <a:latin typeface="Open Sans"/>
                <a:ea typeface="Open Sans"/>
                <a:cs typeface="Open Sans"/>
                <a:sym typeface="Open Sans"/>
              </a:rPr>
              <a:t>ILO1: </a:t>
            </a:r>
            <a:r>
              <a:rPr lang="en-US" b="0" dirty="0" err="1">
                <a:latin typeface="Open Sans"/>
                <a:ea typeface="Open Sans"/>
                <a:cs typeface="Open Sans"/>
                <a:sym typeface="Open Sans"/>
              </a:rPr>
              <a:t>Compreender</a:t>
            </a:r>
            <a:r>
              <a:rPr lang="en-US" b="0" dirty="0">
                <a:latin typeface="Open Sans"/>
                <a:ea typeface="Open Sans"/>
                <a:cs typeface="Open Sans"/>
                <a:sym typeface="Open Sans"/>
              </a:rPr>
              <a:t> a </a:t>
            </a:r>
            <a:r>
              <a:rPr lang="en-US" b="0" dirty="0" err="1">
                <a:latin typeface="Open Sans"/>
                <a:ea typeface="Open Sans"/>
                <a:cs typeface="Open Sans"/>
                <a:sym typeface="Open Sans"/>
              </a:rPr>
              <a:t>distinção</a:t>
            </a:r>
            <a:r>
              <a:rPr lang="en-US" b="0" dirty="0">
                <a:latin typeface="Open Sans"/>
                <a:ea typeface="Open Sans"/>
                <a:cs typeface="Open Sans"/>
                <a:sym typeface="Open Sans"/>
              </a:rPr>
              <a:t> entre </a:t>
            </a:r>
            <a:r>
              <a:rPr lang="en-US" b="0" dirty="0" err="1">
                <a:latin typeface="Open Sans"/>
                <a:ea typeface="Open Sans"/>
                <a:cs typeface="Open Sans"/>
                <a:sym typeface="Open Sans"/>
              </a:rPr>
              <a:t>cobertura</a:t>
            </a:r>
            <a:r>
              <a:rPr lang="en-US" b="0" dirty="0">
                <a:latin typeface="Open Sans"/>
                <a:ea typeface="Open Sans"/>
                <a:cs typeface="Open Sans"/>
                <a:sym typeface="Open Sans"/>
              </a:rPr>
              <a:t> e </a:t>
            </a:r>
            <a:r>
              <a:rPr lang="en-US" b="0" dirty="0" err="1">
                <a:latin typeface="Open Sans"/>
                <a:ea typeface="Open Sans"/>
                <a:cs typeface="Open Sans"/>
                <a:sym typeface="Open Sans"/>
              </a:rPr>
              <a:t>uso</a:t>
            </a:r>
            <a:r>
              <a:rPr lang="en-US" b="0" dirty="0">
                <a:latin typeface="Open Sans"/>
                <a:ea typeface="Open Sans"/>
                <a:cs typeface="Open Sans"/>
                <a:sym typeface="Open Sans"/>
              </a:rPr>
              <a:t> da terra e a </a:t>
            </a:r>
            <a:r>
              <a:rPr lang="en-US" b="0" dirty="0" err="1">
                <a:latin typeface="Open Sans"/>
                <a:ea typeface="Open Sans"/>
                <a:cs typeface="Open Sans"/>
                <a:sym typeface="Open Sans"/>
              </a:rPr>
              <a:t>necessidade</a:t>
            </a:r>
            <a:r>
              <a:rPr lang="en-US" b="0" dirty="0">
                <a:latin typeface="Open Sans"/>
                <a:ea typeface="Open Sans"/>
                <a:cs typeface="Open Sans"/>
                <a:sym typeface="Open Sans"/>
              </a:rPr>
              <a:t> de </a:t>
            </a:r>
            <a:r>
              <a:rPr lang="en-US" b="0" dirty="0" err="1">
                <a:latin typeface="Open Sans"/>
                <a:ea typeface="Open Sans"/>
                <a:cs typeface="Open Sans"/>
                <a:sym typeface="Open Sans"/>
              </a:rPr>
              <a:t>modelar</a:t>
            </a:r>
            <a:r>
              <a:rPr lang="en-US" b="0" dirty="0">
                <a:latin typeface="Open Sans"/>
                <a:ea typeface="Open Sans"/>
                <a:cs typeface="Open Sans"/>
                <a:sym typeface="Open Sans"/>
              </a:rPr>
              <a:t> o </a:t>
            </a:r>
            <a:r>
              <a:rPr lang="en-US" b="0" dirty="0" err="1">
                <a:latin typeface="Open Sans"/>
                <a:ea typeface="Open Sans"/>
                <a:cs typeface="Open Sans"/>
                <a:sym typeface="Open Sans"/>
              </a:rPr>
              <a:t>uso</a:t>
            </a:r>
            <a:r>
              <a:rPr lang="en-US" b="0" dirty="0">
                <a:latin typeface="Open Sans"/>
                <a:ea typeface="Open Sans"/>
                <a:cs typeface="Open Sans"/>
                <a:sym typeface="Open Sans"/>
              </a:rPr>
              <a:t> da terra </a:t>
            </a:r>
            <a:endParaRPr dirty="0"/>
          </a:p>
          <a:p>
            <a:pPr marL="228600" lvl="0" indent="-228600" algn="l" rtl="0">
              <a:lnSpc>
                <a:spcPct val="90000"/>
              </a:lnSpc>
              <a:spcBef>
                <a:spcPts val="1200"/>
              </a:spcBef>
              <a:spcAft>
                <a:spcPts val="0"/>
              </a:spcAft>
              <a:buClr>
                <a:schemeClr val="dk1"/>
              </a:buClr>
              <a:buSzPts val="2000"/>
              <a:buChar char="•"/>
            </a:pPr>
            <a:r>
              <a:rPr lang="en-US" b="0" dirty="0">
                <a:latin typeface="Open Sans"/>
                <a:ea typeface="Open Sans"/>
                <a:cs typeface="Open Sans"/>
                <a:sym typeface="Open Sans"/>
              </a:rPr>
              <a:t>ILO2: </a:t>
            </a:r>
            <a:r>
              <a:rPr lang="en-US" b="0" dirty="0" err="1">
                <a:latin typeface="Open Sans"/>
                <a:ea typeface="Open Sans"/>
                <a:cs typeface="Open Sans"/>
                <a:sym typeface="Open Sans"/>
              </a:rPr>
              <a:t>Explorar</a:t>
            </a:r>
            <a:r>
              <a:rPr lang="en-US" b="0" dirty="0">
                <a:latin typeface="Open Sans"/>
                <a:ea typeface="Open Sans"/>
                <a:cs typeface="Open Sans"/>
                <a:sym typeface="Open Sans"/>
              </a:rPr>
              <a:t> um </a:t>
            </a:r>
            <a:r>
              <a:rPr lang="en-US" b="0" dirty="0" err="1">
                <a:latin typeface="Open Sans"/>
                <a:ea typeface="Open Sans"/>
                <a:cs typeface="Open Sans"/>
                <a:sym typeface="Open Sans"/>
              </a:rPr>
              <a:t>exemplo</a:t>
            </a:r>
            <a:r>
              <a:rPr lang="en-US" b="0" dirty="0">
                <a:latin typeface="Open Sans"/>
                <a:ea typeface="Open Sans"/>
                <a:cs typeface="Open Sans"/>
                <a:sym typeface="Open Sans"/>
              </a:rPr>
              <a:t> de </a:t>
            </a:r>
            <a:r>
              <a:rPr lang="en-US" b="0" dirty="0" err="1">
                <a:latin typeface="Open Sans"/>
                <a:ea typeface="Open Sans"/>
                <a:cs typeface="Open Sans"/>
                <a:sym typeface="Open Sans"/>
              </a:rPr>
              <a:t>modelagem</a:t>
            </a:r>
            <a:r>
              <a:rPr lang="en-US" b="0" dirty="0">
                <a:latin typeface="Open Sans"/>
                <a:ea typeface="Open Sans"/>
                <a:cs typeface="Open Sans"/>
                <a:sym typeface="Open Sans"/>
              </a:rPr>
              <a:t> de </a:t>
            </a:r>
            <a:r>
              <a:rPr lang="en-US" b="0" dirty="0" err="1">
                <a:latin typeface="Open Sans"/>
                <a:ea typeface="Open Sans"/>
                <a:cs typeface="Open Sans"/>
                <a:sym typeface="Open Sans"/>
              </a:rPr>
              <a:t>uso</a:t>
            </a:r>
            <a:r>
              <a:rPr lang="en-US" b="0" dirty="0">
                <a:latin typeface="Open Sans"/>
                <a:ea typeface="Open Sans"/>
                <a:cs typeface="Open Sans"/>
                <a:sym typeface="Open Sans"/>
              </a:rPr>
              <a:t> da terra (CLEWs-</a:t>
            </a:r>
            <a:r>
              <a:rPr lang="en-US" b="0" dirty="0" err="1">
                <a:latin typeface="Open Sans"/>
                <a:ea typeface="Open Sans"/>
                <a:cs typeface="Open Sans"/>
                <a:sym typeface="Open Sans"/>
              </a:rPr>
              <a:t>Etiópia</a:t>
            </a:r>
            <a:r>
              <a:rPr lang="en-US" b="0" dirty="0">
                <a:latin typeface="Open Sans"/>
                <a:ea typeface="Open Sans"/>
                <a:cs typeface="Open Sans"/>
                <a:sym typeface="Open Sans"/>
              </a:rPr>
              <a:t>)</a:t>
            </a:r>
            <a:endParaRPr dirty="0"/>
          </a:p>
          <a:p>
            <a:pPr marL="228600" lvl="0" indent="-228600" algn="l" rtl="0">
              <a:lnSpc>
                <a:spcPct val="90000"/>
              </a:lnSpc>
              <a:spcBef>
                <a:spcPts val="1200"/>
              </a:spcBef>
              <a:spcAft>
                <a:spcPts val="0"/>
              </a:spcAft>
              <a:buClr>
                <a:schemeClr val="dk1"/>
              </a:buClr>
              <a:buSzPts val="2000"/>
              <a:buChar char="•"/>
            </a:pPr>
            <a:r>
              <a:rPr lang="en-US" b="0" dirty="0">
                <a:latin typeface="Open Sans"/>
                <a:ea typeface="Open Sans"/>
                <a:cs typeface="Open Sans"/>
                <a:sym typeface="Open Sans"/>
              </a:rPr>
              <a:t>ILO3: </a:t>
            </a:r>
            <a:r>
              <a:rPr lang="en-US" b="0" dirty="0" err="1">
                <a:latin typeface="Open Sans"/>
                <a:ea typeface="Open Sans"/>
                <a:cs typeface="Open Sans"/>
                <a:sym typeface="Open Sans"/>
              </a:rPr>
              <a:t>Aprender</a:t>
            </a:r>
            <a:r>
              <a:rPr lang="en-US" b="0" dirty="0">
                <a:latin typeface="Open Sans"/>
                <a:ea typeface="Open Sans"/>
                <a:cs typeface="Open Sans"/>
                <a:sym typeface="Open Sans"/>
              </a:rPr>
              <a:t> </a:t>
            </a:r>
            <a:r>
              <a:rPr lang="en-US" b="0" dirty="0" err="1">
                <a:latin typeface="Open Sans"/>
                <a:ea typeface="Open Sans"/>
                <a:cs typeface="Open Sans"/>
                <a:sym typeface="Open Sans"/>
              </a:rPr>
              <a:t>como</a:t>
            </a:r>
            <a:r>
              <a:rPr lang="en-US" b="0" dirty="0">
                <a:latin typeface="Open Sans"/>
                <a:ea typeface="Open Sans"/>
                <a:cs typeface="Open Sans"/>
                <a:sym typeface="Open Sans"/>
              </a:rPr>
              <a:t> o </a:t>
            </a:r>
            <a:r>
              <a:rPr lang="en-US" b="0" dirty="0" err="1">
                <a:latin typeface="Open Sans"/>
                <a:ea typeface="Open Sans"/>
                <a:cs typeface="Open Sans"/>
                <a:sym typeface="Open Sans"/>
              </a:rPr>
              <a:t>uso</a:t>
            </a:r>
            <a:r>
              <a:rPr lang="en-US" b="0" dirty="0">
                <a:latin typeface="Open Sans"/>
                <a:ea typeface="Open Sans"/>
                <a:cs typeface="Open Sans"/>
                <a:sym typeface="Open Sans"/>
              </a:rPr>
              <a:t> da terra </a:t>
            </a:r>
            <a:r>
              <a:rPr lang="en-US" b="0" dirty="0" err="1">
                <a:latin typeface="Open Sans"/>
                <a:ea typeface="Open Sans"/>
                <a:cs typeface="Open Sans"/>
                <a:sym typeface="Open Sans"/>
              </a:rPr>
              <a:t>pode</a:t>
            </a:r>
            <a:r>
              <a:rPr lang="en-US" b="0" dirty="0">
                <a:latin typeface="Open Sans"/>
                <a:ea typeface="Open Sans"/>
                <a:cs typeface="Open Sans"/>
                <a:sym typeface="Open Sans"/>
              </a:rPr>
              <a:t> ser </a:t>
            </a:r>
            <a:r>
              <a:rPr lang="en-US" b="0" dirty="0" err="1">
                <a:latin typeface="Open Sans"/>
                <a:ea typeface="Open Sans"/>
                <a:cs typeface="Open Sans"/>
                <a:sym typeface="Open Sans"/>
              </a:rPr>
              <a:t>representado</a:t>
            </a:r>
            <a:r>
              <a:rPr lang="en-US" b="0" dirty="0">
                <a:latin typeface="Open Sans"/>
                <a:ea typeface="Open Sans"/>
                <a:cs typeface="Open Sans"/>
                <a:sym typeface="Open Sans"/>
              </a:rPr>
              <a:t> no </a:t>
            </a:r>
            <a:r>
              <a:rPr lang="en-US" b="0" dirty="0" err="1">
                <a:latin typeface="Open Sans"/>
                <a:ea typeface="Open Sans"/>
                <a:cs typeface="Open Sans"/>
                <a:sym typeface="Open Sans"/>
              </a:rPr>
              <a:t>OSeMOSYS</a:t>
            </a:r>
            <a:endParaRPr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0"/>
          <p:cNvSpPr txBox="1">
            <a:spLocks noGrp="1"/>
          </p:cNvSpPr>
          <p:nvPr>
            <p:ph type="body" idx="1"/>
          </p:nvPr>
        </p:nvSpPr>
        <p:spPr>
          <a:xfrm>
            <a:off x="838200" y="2619632"/>
            <a:ext cx="10867481" cy="3830581"/>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800"/>
              <a:buChar char="•"/>
            </a:pPr>
            <a:r>
              <a:rPr lang="en-US" sz="1800" b="0" dirty="0">
                <a:latin typeface="Open Sans"/>
                <a:ea typeface="Open Sans"/>
                <a:cs typeface="Open Sans"/>
                <a:sym typeface="Open Sans"/>
              </a:rPr>
              <a:t>Uma </a:t>
            </a:r>
            <a:r>
              <a:rPr lang="en-US" sz="1800" b="0" dirty="0" err="1">
                <a:latin typeface="Open Sans"/>
                <a:ea typeface="Open Sans"/>
                <a:cs typeface="Open Sans"/>
                <a:sym typeface="Open Sans"/>
              </a:rPr>
              <a:t>tecnologia</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pode</a:t>
            </a:r>
            <a:r>
              <a:rPr lang="en-US" sz="1800" b="0" dirty="0">
                <a:latin typeface="Open Sans"/>
                <a:ea typeface="Open Sans"/>
                <a:cs typeface="Open Sans"/>
                <a:sym typeface="Open Sans"/>
              </a:rPr>
              <a:t> ser </a:t>
            </a:r>
            <a:r>
              <a:rPr lang="en-US" sz="1800" b="0" dirty="0" err="1">
                <a:latin typeface="Open Sans"/>
                <a:ea typeface="Open Sans"/>
                <a:cs typeface="Open Sans"/>
                <a:sym typeface="Open Sans"/>
              </a:rPr>
              <a:t>configurada</a:t>
            </a:r>
            <a:r>
              <a:rPr lang="en-US" sz="1800" b="0" dirty="0">
                <a:latin typeface="Open Sans"/>
                <a:ea typeface="Open Sans"/>
                <a:cs typeface="Open Sans"/>
                <a:sym typeface="Open Sans"/>
              </a:rPr>
              <a:t> para </a:t>
            </a:r>
            <a:r>
              <a:rPr lang="en-US" sz="1800" b="0" dirty="0" err="1">
                <a:latin typeface="Open Sans"/>
                <a:ea typeface="Open Sans"/>
                <a:cs typeface="Open Sans"/>
                <a:sym typeface="Open Sans"/>
              </a:rPr>
              <a:t>funcionar</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em</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mais</a:t>
            </a:r>
            <a:r>
              <a:rPr lang="en-US" sz="1800" b="0" dirty="0">
                <a:latin typeface="Open Sans"/>
                <a:ea typeface="Open Sans"/>
                <a:cs typeface="Open Sans"/>
                <a:sym typeface="Open Sans"/>
              </a:rPr>
              <a:t> de um </a:t>
            </a:r>
            <a:br>
              <a:rPr lang="en-US" sz="1800" b="0" dirty="0">
                <a:latin typeface="Open Sans"/>
                <a:ea typeface="Open Sans"/>
                <a:cs typeface="Open Sans"/>
                <a:sym typeface="Open Sans"/>
              </a:rPr>
            </a:br>
            <a:r>
              <a:rPr lang="en-US" sz="1800" b="0" dirty="0">
                <a:latin typeface="Open Sans"/>
                <a:ea typeface="Open Sans"/>
                <a:cs typeface="Open Sans"/>
                <a:sym typeface="Open Sans"/>
              </a:rPr>
              <a:t>"modo de </a:t>
            </a:r>
            <a:r>
              <a:rPr lang="en-US" sz="1800" b="0" dirty="0" err="1">
                <a:latin typeface="Open Sans"/>
                <a:ea typeface="Open Sans"/>
                <a:cs typeface="Open Sans"/>
                <a:sym typeface="Open Sans"/>
              </a:rPr>
              <a:t>operação</a:t>
            </a:r>
            <a:r>
              <a:rPr lang="en-US" sz="1800" b="0" dirty="0">
                <a:latin typeface="Open Sans"/>
                <a:ea typeface="Open Sans"/>
                <a:cs typeface="Open Sans"/>
                <a:sym typeface="Open Sans"/>
              </a:rPr>
              <a:t>". (O "modo de </a:t>
            </a:r>
            <a:r>
              <a:rPr lang="en-US" sz="1800" b="0" dirty="0" err="1">
                <a:latin typeface="Open Sans"/>
                <a:ea typeface="Open Sans"/>
                <a:cs typeface="Open Sans"/>
                <a:sym typeface="Open Sans"/>
              </a:rPr>
              <a:t>operação</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padrão</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é</a:t>
            </a:r>
            <a:r>
              <a:rPr lang="en-US" sz="1800" b="0" dirty="0">
                <a:latin typeface="Open Sans"/>
                <a:ea typeface="Open Sans"/>
                <a:cs typeface="Open Sans"/>
                <a:sym typeface="Open Sans"/>
              </a:rPr>
              <a:t> 1).</a:t>
            </a:r>
            <a:endParaRPr dirty="0"/>
          </a:p>
          <a:p>
            <a:pPr marL="0" lvl="0" indent="0" algn="l" rtl="0">
              <a:lnSpc>
                <a:spcPct val="100000"/>
              </a:lnSpc>
              <a:spcBef>
                <a:spcPts val="500"/>
              </a:spcBef>
              <a:spcAft>
                <a:spcPts val="0"/>
              </a:spcAft>
              <a:buClr>
                <a:schemeClr val="dk1"/>
              </a:buClr>
              <a:buSzPts val="1800"/>
              <a:buNone/>
            </a:pPr>
            <a:r>
              <a:rPr lang="en-US" sz="1800" b="0" u="sng" dirty="0" err="1">
                <a:latin typeface="Open Sans"/>
                <a:ea typeface="Open Sans"/>
                <a:cs typeface="Open Sans"/>
                <a:sym typeface="Open Sans"/>
              </a:rPr>
              <a:t>Exemplo</a:t>
            </a:r>
            <a:endParaRPr dirty="0"/>
          </a:p>
          <a:p>
            <a:pPr marL="228600" lvl="0" indent="-228600" algn="l" rtl="0">
              <a:lnSpc>
                <a:spcPct val="100000"/>
              </a:lnSpc>
              <a:spcBef>
                <a:spcPts val="500"/>
              </a:spcBef>
              <a:spcAft>
                <a:spcPts val="0"/>
              </a:spcAft>
              <a:buClr>
                <a:schemeClr val="dk1"/>
              </a:buClr>
              <a:buSzPts val="1800"/>
              <a:buChar char="•"/>
            </a:pPr>
            <a:r>
              <a:rPr lang="en-US" sz="1800" b="0" dirty="0">
                <a:latin typeface="Open Sans"/>
                <a:ea typeface="Open Sans"/>
                <a:cs typeface="Open Sans"/>
                <a:sym typeface="Open Sans"/>
              </a:rPr>
              <a:t>Uma </a:t>
            </a:r>
            <a:r>
              <a:rPr lang="en-US" sz="1800" b="0" dirty="0" err="1">
                <a:latin typeface="Open Sans"/>
                <a:ea typeface="Open Sans"/>
                <a:cs typeface="Open Sans"/>
                <a:sym typeface="Open Sans"/>
              </a:rPr>
              <a:t>usina</a:t>
            </a:r>
            <a:r>
              <a:rPr lang="en-US" sz="1800" b="0" dirty="0">
                <a:latin typeface="Open Sans"/>
                <a:ea typeface="Open Sans"/>
                <a:cs typeface="Open Sans"/>
                <a:sym typeface="Open Sans"/>
              </a:rPr>
              <a:t> de </a:t>
            </a:r>
            <a:r>
              <a:rPr lang="en-US" sz="1800" b="0" dirty="0" err="1">
                <a:latin typeface="Open Sans"/>
                <a:ea typeface="Open Sans"/>
                <a:cs typeface="Open Sans"/>
                <a:sym typeface="Open Sans"/>
              </a:rPr>
              <a:t>energia</a:t>
            </a:r>
            <a:r>
              <a:rPr lang="en-US" sz="1800" b="0" dirty="0">
                <a:latin typeface="Open Sans"/>
                <a:ea typeface="Open Sans"/>
                <a:cs typeface="Open Sans"/>
                <a:sym typeface="Open Sans"/>
              </a:rPr>
              <a:t> a </a:t>
            </a:r>
            <a:r>
              <a:rPr lang="en-US" sz="1800" b="0" dirty="0" err="1">
                <a:latin typeface="Open Sans"/>
                <a:ea typeface="Open Sans"/>
                <a:cs typeface="Open Sans"/>
                <a:sym typeface="Open Sans"/>
              </a:rPr>
              <a:t>gás</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geralmente</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é</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alimentada</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por</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gás</a:t>
            </a:r>
            <a:r>
              <a:rPr lang="en-US" sz="1800" b="0" dirty="0">
                <a:latin typeface="Open Sans"/>
                <a:ea typeface="Open Sans"/>
                <a:cs typeface="Open Sans"/>
                <a:sym typeface="Open Sans"/>
              </a:rPr>
              <a:t> natural. </a:t>
            </a:r>
            <a:endParaRPr sz="1800" b="0" dirty="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1800"/>
              <a:buChar char="•"/>
            </a:pPr>
            <a:r>
              <a:rPr lang="en-US" sz="1800" b="0" dirty="0" err="1">
                <a:latin typeface="Open Sans"/>
                <a:ea typeface="Open Sans"/>
                <a:cs typeface="Open Sans"/>
                <a:sym typeface="Open Sans"/>
              </a:rPr>
              <a:t>Entretanto</a:t>
            </a:r>
            <a:r>
              <a:rPr lang="en-US" sz="1800" b="0" dirty="0">
                <a:latin typeface="Open Sans"/>
                <a:ea typeface="Open Sans"/>
                <a:cs typeface="Open Sans"/>
                <a:sym typeface="Open Sans"/>
              </a:rPr>
              <a:t>, outros </a:t>
            </a:r>
            <a:r>
              <a:rPr lang="en-US" sz="1800" b="0" dirty="0" err="1">
                <a:latin typeface="Open Sans"/>
                <a:ea typeface="Open Sans"/>
                <a:cs typeface="Open Sans"/>
                <a:sym typeface="Open Sans"/>
              </a:rPr>
              <a:t>combustíveis</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como</a:t>
            </a:r>
            <a:r>
              <a:rPr lang="en-US" sz="1800" b="0" dirty="0">
                <a:latin typeface="Open Sans"/>
                <a:ea typeface="Open Sans"/>
                <a:cs typeface="Open Sans"/>
                <a:sym typeface="Open Sans"/>
              </a:rPr>
              <a:t> </a:t>
            </a:r>
            <a:br>
              <a:rPr lang="en-US" sz="1800" b="0" dirty="0">
                <a:latin typeface="Open Sans"/>
                <a:ea typeface="Open Sans"/>
                <a:cs typeface="Open Sans"/>
                <a:sym typeface="Open Sans"/>
              </a:rPr>
            </a:br>
            <a:r>
              <a:rPr lang="en-US" sz="1800" b="0" dirty="0" err="1">
                <a:latin typeface="Open Sans"/>
                <a:ea typeface="Open Sans"/>
                <a:cs typeface="Open Sans"/>
                <a:sym typeface="Open Sans"/>
              </a:rPr>
              <a:t>como</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óleo</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combustível</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também</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podem</a:t>
            </a:r>
            <a:r>
              <a:rPr lang="en-US" sz="1800" b="0" dirty="0">
                <a:latin typeface="Open Sans"/>
                <a:ea typeface="Open Sans"/>
                <a:cs typeface="Open Sans"/>
                <a:sym typeface="Open Sans"/>
              </a:rPr>
              <a:t> ser </a:t>
            </a:r>
            <a:r>
              <a:rPr lang="en-US" sz="1800" b="0" dirty="0" err="1">
                <a:latin typeface="Open Sans"/>
                <a:ea typeface="Open Sans"/>
                <a:cs typeface="Open Sans"/>
                <a:sym typeface="Open Sans"/>
              </a:rPr>
              <a:t>usados</a:t>
            </a:r>
            <a:r>
              <a:rPr lang="en-US" sz="1800" b="0" dirty="0">
                <a:latin typeface="Open Sans"/>
                <a:ea typeface="Open Sans"/>
                <a:cs typeface="Open Sans"/>
                <a:sym typeface="Open Sans"/>
              </a:rPr>
              <a:t>. </a:t>
            </a:r>
            <a:endParaRPr dirty="0"/>
          </a:p>
          <a:p>
            <a:pPr marL="228600" lvl="0" indent="-228600" algn="l" rtl="0">
              <a:lnSpc>
                <a:spcPct val="100000"/>
              </a:lnSpc>
              <a:spcBef>
                <a:spcPts val="500"/>
              </a:spcBef>
              <a:spcAft>
                <a:spcPts val="0"/>
              </a:spcAft>
              <a:buClr>
                <a:schemeClr val="dk1"/>
              </a:buClr>
              <a:buSzPts val="1800"/>
              <a:buChar char="•"/>
            </a:pPr>
            <a:r>
              <a:rPr lang="en-US" sz="1800" b="0" dirty="0">
                <a:latin typeface="Open Sans"/>
                <a:ea typeface="Open Sans"/>
                <a:cs typeface="Open Sans"/>
                <a:sym typeface="Open Sans"/>
              </a:rPr>
              <a:t>A </a:t>
            </a:r>
            <a:r>
              <a:rPr lang="en-US" sz="1800" b="0" dirty="0" err="1">
                <a:latin typeface="Open Sans"/>
                <a:ea typeface="Open Sans"/>
                <a:cs typeface="Open Sans"/>
                <a:sym typeface="Open Sans"/>
              </a:rPr>
              <a:t>eficiência</a:t>
            </a:r>
            <a:r>
              <a:rPr lang="en-US" sz="1800" b="0" dirty="0">
                <a:latin typeface="Open Sans"/>
                <a:ea typeface="Open Sans"/>
                <a:cs typeface="Open Sans"/>
                <a:sym typeface="Open Sans"/>
              </a:rPr>
              <a:t> do motor </a:t>
            </a:r>
            <a:r>
              <a:rPr lang="en-US" sz="1800" b="0" dirty="0" err="1">
                <a:latin typeface="Open Sans"/>
                <a:ea typeface="Open Sans"/>
                <a:cs typeface="Open Sans"/>
                <a:sym typeface="Open Sans"/>
              </a:rPr>
              <a:t>é</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diferente</a:t>
            </a:r>
            <a:r>
              <a:rPr lang="en-US" sz="1800" b="0" dirty="0">
                <a:latin typeface="Open Sans"/>
                <a:ea typeface="Open Sans"/>
                <a:cs typeface="Open Sans"/>
                <a:sym typeface="Open Sans"/>
              </a:rPr>
              <a:t> </a:t>
            </a:r>
            <a:br>
              <a:rPr lang="en-US" sz="1800" b="0" dirty="0">
                <a:latin typeface="Open Sans"/>
                <a:ea typeface="Open Sans"/>
                <a:cs typeface="Open Sans"/>
                <a:sym typeface="Open Sans"/>
              </a:rPr>
            </a:br>
            <a:r>
              <a:rPr lang="en-US" sz="1800" b="0" dirty="0" err="1">
                <a:latin typeface="Open Sans"/>
                <a:ea typeface="Open Sans"/>
                <a:cs typeface="Open Sans"/>
                <a:sym typeface="Open Sans"/>
              </a:rPr>
              <a:t>dependendo</a:t>
            </a:r>
            <a:r>
              <a:rPr lang="en-US" sz="1800" b="0" dirty="0">
                <a:latin typeface="Open Sans"/>
                <a:ea typeface="Open Sans"/>
                <a:cs typeface="Open Sans"/>
                <a:sym typeface="Open Sans"/>
              </a:rPr>
              <a:t> do </a:t>
            </a:r>
            <a:r>
              <a:rPr lang="en-US" sz="1800" b="0" dirty="0" err="1">
                <a:latin typeface="Open Sans"/>
                <a:ea typeface="Open Sans"/>
                <a:cs typeface="Open Sans"/>
                <a:sym typeface="Open Sans"/>
              </a:rPr>
              <a:t>combustível</a:t>
            </a:r>
            <a:r>
              <a:rPr lang="en-US" sz="1800" b="0" dirty="0">
                <a:latin typeface="Open Sans"/>
                <a:ea typeface="Open Sans"/>
                <a:cs typeface="Open Sans"/>
                <a:sym typeface="Open Sans"/>
              </a:rPr>
              <a:t> </a:t>
            </a:r>
            <a:r>
              <a:rPr lang="en-US" sz="1800" b="0" dirty="0" err="1">
                <a:latin typeface="Open Sans"/>
                <a:ea typeface="Open Sans"/>
                <a:cs typeface="Open Sans"/>
                <a:sym typeface="Open Sans"/>
              </a:rPr>
              <a:t>usado</a:t>
            </a:r>
            <a:r>
              <a:rPr lang="en-US" sz="1800" b="0" dirty="0">
                <a:latin typeface="Open Sans"/>
                <a:ea typeface="Open Sans"/>
                <a:cs typeface="Open Sans"/>
                <a:sym typeface="Open Sans"/>
              </a:rPr>
              <a:t>.</a:t>
            </a:r>
            <a:endParaRPr sz="1800" b="0" dirty="0">
              <a:latin typeface="Open Sans"/>
              <a:ea typeface="Open Sans"/>
              <a:cs typeface="Open Sans"/>
              <a:sym typeface="Open Sans"/>
            </a:endParaRPr>
          </a:p>
        </p:txBody>
      </p:sp>
      <p:grpSp>
        <p:nvGrpSpPr>
          <p:cNvPr id="473" name="Google Shape;473;p20"/>
          <p:cNvGrpSpPr/>
          <p:nvPr/>
        </p:nvGrpSpPr>
        <p:grpSpPr>
          <a:xfrm>
            <a:off x="3951907" y="4534922"/>
            <a:ext cx="8100394" cy="1854485"/>
            <a:chOff x="1124720" y="4214930"/>
            <a:chExt cx="8920577" cy="2002446"/>
          </a:xfrm>
        </p:grpSpPr>
        <p:sp>
          <p:nvSpPr>
            <p:cNvPr id="474" name="Google Shape;474;p20"/>
            <p:cNvSpPr txBox="1"/>
            <p:nvPr/>
          </p:nvSpPr>
          <p:spPr>
            <a:xfrm>
              <a:off x="8398973" y="4362572"/>
              <a:ext cx="164632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Alta eficiência</a:t>
              </a:r>
              <a:endParaRPr sz="1800" b="1">
                <a:solidFill>
                  <a:schemeClr val="dk1"/>
                </a:solidFill>
                <a:latin typeface="Open Sans"/>
                <a:ea typeface="Open Sans"/>
                <a:cs typeface="Open Sans"/>
                <a:sym typeface="Open Sans"/>
              </a:endParaRPr>
            </a:p>
          </p:txBody>
        </p:sp>
        <p:sp>
          <p:nvSpPr>
            <p:cNvPr id="475" name="Google Shape;475;p20"/>
            <p:cNvSpPr txBox="1"/>
            <p:nvPr/>
          </p:nvSpPr>
          <p:spPr>
            <a:xfrm>
              <a:off x="8398973" y="5252069"/>
              <a:ext cx="164632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Baixa eficiência</a:t>
              </a:r>
              <a:endParaRPr sz="1800" b="1">
                <a:solidFill>
                  <a:schemeClr val="dk1"/>
                </a:solidFill>
                <a:latin typeface="Open Sans"/>
                <a:ea typeface="Open Sans"/>
                <a:cs typeface="Open Sans"/>
                <a:sym typeface="Open Sans"/>
              </a:endParaRPr>
            </a:p>
          </p:txBody>
        </p:sp>
        <p:sp>
          <p:nvSpPr>
            <p:cNvPr id="476" name="Google Shape;476;p20"/>
            <p:cNvSpPr txBox="1"/>
            <p:nvPr/>
          </p:nvSpPr>
          <p:spPr>
            <a:xfrm>
              <a:off x="2306980" y="4337742"/>
              <a:ext cx="1296144" cy="697855"/>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latin typeface="Open Sans"/>
                  <a:ea typeface="Open Sans"/>
                  <a:cs typeface="Open Sans"/>
                  <a:sym typeface="Open Sans"/>
                </a:rPr>
                <a:t>Campo de </a:t>
              </a:r>
              <a:r>
                <a:rPr lang="en-US" sz="1800" b="1" dirty="0" err="1">
                  <a:solidFill>
                    <a:schemeClr val="lt1"/>
                  </a:solidFill>
                  <a:latin typeface="Open Sans"/>
                  <a:ea typeface="Open Sans"/>
                  <a:cs typeface="Open Sans"/>
                  <a:sym typeface="Open Sans"/>
                </a:rPr>
                <a:t>Gás</a:t>
              </a:r>
              <a:endParaRPr dirty="0"/>
            </a:p>
          </p:txBody>
        </p:sp>
        <p:sp>
          <p:nvSpPr>
            <p:cNvPr id="477" name="Google Shape;477;p20"/>
            <p:cNvSpPr txBox="1"/>
            <p:nvPr/>
          </p:nvSpPr>
          <p:spPr>
            <a:xfrm>
              <a:off x="5447928" y="4255573"/>
              <a:ext cx="1296144" cy="1754326"/>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p:txBody>
        </p:sp>
        <p:sp>
          <p:nvSpPr>
            <p:cNvPr id="478" name="Google Shape;478;p20"/>
            <p:cNvSpPr/>
            <p:nvPr/>
          </p:nvSpPr>
          <p:spPr>
            <a:xfrm>
              <a:off x="3675132" y="4588898"/>
              <a:ext cx="1728192" cy="144016"/>
            </a:xfrm>
            <a:prstGeom prst="rightArrow">
              <a:avLst>
                <a:gd name="adj1" fmla="val 50000"/>
                <a:gd name="adj2" fmla="val 50000"/>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79" name="Google Shape;479;p20"/>
            <p:cNvSpPr/>
            <p:nvPr/>
          </p:nvSpPr>
          <p:spPr>
            <a:xfrm>
              <a:off x="6804551" y="4613730"/>
              <a:ext cx="1440160" cy="144016"/>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80" name="Google Shape;480;p20"/>
            <p:cNvSpPr txBox="1"/>
            <p:nvPr/>
          </p:nvSpPr>
          <p:spPr>
            <a:xfrm>
              <a:off x="3603124" y="4214930"/>
              <a:ext cx="1843520" cy="3987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7030A0"/>
                  </a:solidFill>
                  <a:latin typeface="Open Sans"/>
                  <a:ea typeface="Open Sans"/>
                  <a:cs typeface="Open Sans"/>
                  <a:sym typeface="Open Sans"/>
                </a:rPr>
                <a:t>Gás natural</a:t>
              </a:r>
              <a:endParaRPr/>
            </a:p>
          </p:txBody>
        </p:sp>
        <p:sp>
          <p:nvSpPr>
            <p:cNvPr id="481" name="Google Shape;481;p20"/>
            <p:cNvSpPr txBox="1"/>
            <p:nvPr/>
          </p:nvSpPr>
          <p:spPr>
            <a:xfrm>
              <a:off x="6788676" y="4255573"/>
              <a:ext cx="1800201" cy="3987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C00000"/>
                  </a:solidFill>
                  <a:latin typeface="Open Sans"/>
                  <a:ea typeface="Open Sans"/>
                  <a:cs typeface="Open Sans"/>
                  <a:sym typeface="Open Sans"/>
                </a:rPr>
                <a:t>Eletricidade</a:t>
              </a:r>
              <a:endParaRPr dirty="0"/>
            </a:p>
          </p:txBody>
        </p:sp>
        <p:sp>
          <p:nvSpPr>
            <p:cNvPr id="482" name="Google Shape;482;p20"/>
            <p:cNvSpPr txBox="1"/>
            <p:nvPr/>
          </p:nvSpPr>
          <p:spPr>
            <a:xfrm>
              <a:off x="5530977" y="4490926"/>
              <a:ext cx="1143165" cy="36552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Open Sans"/>
                  <a:ea typeface="Open Sans"/>
                  <a:cs typeface="Open Sans"/>
                  <a:sym typeface="Open Sans"/>
                </a:rPr>
                <a:t>Modo 1</a:t>
              </a:r>
              <a:endParaRPr sz="1600" b="1" dirty="0">
                <a:solidFill>
                  <a:schemeClr val="dk1"/>
                </a:solidFill>
                <a:latin typeface="Open Sans"/>
                <a:ea typeface="Open Sans"/>
                <a:cs typeface="Open Sans"/>
                <a:sym typeface="Open Sans"/>
              </a:endParaRPr>
            </a:p>
          </p:txBody>
        </p:sp>
        <p:sp>
          <p:nvSpPr>
            <p:cNvPr id="483" name="Google Shape;483;p20"/>
            <p:cNvSpPr txBox="1"/>
            <p:nvPr/>
          </p:nvSpPr>
          <p:spPr>
            <a:xfrm>
              <a:off x="5503006" y="5357004"/>
              <a:ext cx="1159039" cy="36552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Open Sans"/>
                  <a:ea typeface="Open Sans"/>
                  <a:cs typeface="Open Sans"/>
                  <a:sym typeface="Open Sans"/>
                </a:rPr>
                <a:t>Modo 2</a:t>
              </a:r>
              <a:endParaRPr sz="1600" b="1" dirty="0">
                <a:solidFill>
                  <a:schemeClr val="dk1"/>
                </a:solidFill>
                <a:latin typeface="Open Sans"/>
                <a:ea typeface="Open Sans"/>
                <a:cs typeface="Open Sans"/>
                <a:sym typeface="Open Sans"/>
              </a:endParaRPr>
            </a:p>
          </p:txBody>
        </p:sp>
        <p:sp>
          <p:nvSpPr>
            <p:cNvPr id="484" name="Google Shape;484;p20"/>
            <p:cNvSpPr txBox="1"/>
            <p:nvPr/>
          </p:nvSpPr>
          <p:spPr>
            <a:xfrm>
              <a:off x="1124720" y="5220422"/>
              <a:ext cx="2478406" cy="996954"/>
            </a:xfrm>
            <a:prstGeom prst="rect">
              <a:avLst/>
            </a:prstGeom>
            <a:solidFill>
              <a:srgbClr val="C55A11"/>
            </a:solidFill>
            <a:ln w="952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Importação de óleo combustível leve</a:t>
              </a:r>
              <a:endParaRPr/>
            </a:p>
          </p:txBody>
        </p:sp>
        <p:sp>
          <p:nvSpPr>
            <p:cNvPr id="485" name="Google Shape;485;p20"/>
            <p:cNvSpPr/>
            <p:nvPr/>
          </p:nvSpPr>
          <p:spPr>
            <a:xfrm>
              <a:off x="3675132" y="5471578"/>
              <a:ext cx="1728192" cy="144016"/>
            </a:xfrm>
            <a:prstGeom prst="rightArrow">
              <a:avLst>
                <a:gd name="adj1" fmla="val 50000"/>
                <a:gd name="adj2" fmla="val 50000"/>
              </a:avLst>
            </a:prstGeom>
            <a:solidFill>
              <a:srgbClr val="C55A1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86" name="Google Shape;486;p20"/>
            <p:cNvSpPr/>
            <p:nvPr/>
          </p:nvSpPr>
          <p:spPr>
            <a:xfrm>
              <a:off x="6804551" y="5496410"/>
              <a:ext cx="1440160" cy="144016"/>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487" name="Google Shape;487;p20"/>
            <p:cNvSpPr txBox="1"/>
            <p:nvPr/>
          </p:nvSpPr>
          <p:spPr>
            <a:xfrm>
              <a:off x="3619000" y="5184981"/>
              <a:ext cx="1827644" cy="3987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C55A11"/>
                  </a:solidFill>
                  <a:latin typeface="Open Sans"/>
                  <a:ea typeface="Open Sans"/>
                  <a:cs typeface="Open Sans"/>
                  <a:sym typeface="Open Sans"/>
                </a:rPr>
                <a:t>Óleo</a:t>
              </a:r>
              <a:r>
                <a:rPr lang="en-US" sz="1800" b="1" dirty="0">
                  <a:solidFill>
                    <a:srgbClr val="C55A11"/>
                  </a:solidFill>
                  <a:latin typeface="Open Sans"/>
                  <a:ea typeface="Open Sans"/>
                  <a:cs typeface="Open Sans"/>
                  <a:sym typeface="Open Sans"/>
                </a:rPr>
                <a:t> </a:t>
              </a:r>
              <a:r>
                <a:rPr lang="en-US" sz="1800" b="1" dirty="0" err="1">
                  <a:solidFill>
                    <a:srgbClr val="C55A11"/>
                  </a:solidFill>
                  <a:latin typeface="Open Sans"/>
                  <a:ea typeface="Open Sans"/>
                  <a:cs typeface="Open Sans"/>
                  <a:sym typeface="Open Sans"/>
                </a:rPr>
                <a:t>combustível</a:t>
              </a:r>
              <a:r>
                <a:rPr lang="en-US" sz="1800" b="1" dirty="0">
                  <a:solidFill>
                    <a:srgbClr val="C55A11"/>
                  </a:solidFill>
                  <a:latin typeface="Open Sans"/>
                  <a:ea typeface="Open Sans"/>
                  <a:cs typeface="Open Sans"/>
                  <a:sym typeface="Open Sans"/>
                </a:rPr>
                <a:t> </a:t>
              </a:r>
              <a:r>
                <a:rPr lang="en-US" sz="1800" b="1" dirty="0" err="1">
                  <a:solidFill>
                    <a:srgbClr val="C55A11"/>
                  </a:solidFill>
                  <a:latin typeface="Open Sans"/>
                  <a:ea typeface="Open Sans"/>
                  <a:cs typeface="Open Sans"/>
                  <a:sym typeface="Open Sans"/>
                </a:rPr>
                <a:t>leve</a:t>
              </a:r>
              <a:endParaRPr dirty="0"/>
            </a:p>
          </p:txBody>
        </p:sp>
        <p:sp>
          <p:nvSpPr>
            <p:cNvPr id="488" name="Google Shape;488;p20"/>
            <p:cNvSpPr txBox="1"/>
            <p:nvPr/>
          </p:nvSpPr>
          <p:spPr>
            <a:xfrm>
              <a:off x="6788675" y="5138253"/>
              <a:ext cx="1800198" cy="3987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C00000"/>
                  </a:solidFill>
                  <a:latin typeface="Open Sans"/>
                  <a:ea typeface="Open Sans"/>
                  <a:cs typeface="Open Sans"/>
                  <a:sym typeface="Open Sans"/>
                </a:rPr>
                <a:t>Eletricidade</a:t>
              </a:r>
              <a:endParaRPr dirty="0"/>
            </a:p>
          </p:txBody>
        </p:sp>
      </p:grpSp>
      <p:sp>
        <p:nvSpPr>
          <p:cNvPr id="489" name="Google Shape;489;p20"/>
          <p:cNvSpPr txBox="1">
            <a:spLocks noGrp="1"/>
          </p:cNvSpPr>
          <p:nvPr>
            <p:ph type="title"/>
          </p:nvPr>
        </p:nvSpPr>
        <p:spPr>
          <a:xfrm>
            <a:off x="663575" y="720887"/>
            <a:ext cx="8683625"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900" dirty="0">
                <a:latin typeface="Open Sans"/>
                <a:ea typeface="Open Sans"/>
                <a:cs typeface="Open Sans"/>
                <a:sym typeface="Open Sans"/>
              </a:rPr>
              <a:t>6.4. </a:t>
            </a:r>
            <a:r>
              <a:rPr lang="en-US" sz="4900" dirty="0" err="1">
                <a:latin typeface="Open Sans"/>
                <a:ea typeface="Open Sans"/>
                <a:cs typeface="Open Sans"/>
                <a:sym typeface="Open Sans"/>
              </a:rPr>
              <a:t>Modelagem</a:t>
            </a:r>
            <a:r>
              <a:rPr lang="en-US" sz="4900" dirty="0">
                <a:latin typeface="Open Sans"/>
                <a:ea typeface="Open Sans"/>
                <a:cs typeface="Open Sans"/>
                <a:sym typeface="Open Sans"/>
              </a:rPr>
              <a:t> do </a:t>
            </a:r>
            <a:r>
              <a:rPr lang="en-US" sz="4900" dirty="0" err="1">
                <a:latin typeface="Open Sans"/>
                <a:ea typeface="Open Sans"/>
                <a:cs typeface="Open Sans"/>
                <a:sym typeface="Open Sans"/>
              </a:rPr>
              <a:t>uso</a:t>
            </a:r>
            <a:r>
              <a:rPr lang="en-US" sz="4900" dirty="0">
                <a:latin typeface="Open Sans"/>
                <a:ea typeface="Open Sans"/>
                <a:cs typeface="Open Sans"/>
                <a:sym typeface="Open Sans"/>
              </a:rPr>
              <a:t> da terra no </a:t>
            </a:r>
            <a:r>
              <a:rPr lang="en-US" sz="4900" dirty="0" err="1">
                <a:latin typeface="Open Sans"/>
                <a:ea typeface="Open Sans"/>
                <a:cs typeface="Open Sans"/>
                <a:sym typeface="Open Sans"/>
              </a:rPr>
              <a:t>OSeMOSYS</a:t>
            </a:r>
            <a:r>
              <a:rPr lang="en-US" sz="4900" dirty="0">
                <a:latin typeface="Open Sans"/>
                <a:ea typeface="Open Sans"/>
                <a:cs typeface="Open Sans"/>
                <a:sym typeface="Open Sans"/>
              </a:rPr>
              <a:t> </a:t>
            </a:r>
            <a:endParaRPr dirty="0">
              <a:latin typeface="Open Sans"/>
              <a:ea typeface="Open Sans"/>
              <a:cs typeface="Open Sans"/>
              <a:sym typeface="Open Sans"/>
            </a:endParaRPr>
          </a:p>
        </p:txBody>
      </p:sp>
      <p:sp>
        <p:nvSpPr>
          <p:cNvPr id="490" name="Google Shape;490;p20"/>
          <p:cNvSpPr txBox="1">
            <a:spLocks noGrp="1"/>
          </p:cNvSpPr>
          <p:nvPr>
            <p:ph type="body" idx="2"/>
          </p:nvPr>
        </p:nvSpPr>
        <p:spPr>
          <a:xfrm>
            <a:off x="662055" y="2164960"/>
            <a:ext cx="3289852"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Modos de operação</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491" name="Google Shape;491;p20"/>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20</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1"/>
          <p:cNvSpPr txBox="1">
            <a:spLocks noGrp="1"/>
          </p:cNvSpPr>
          <p:nvPr>
            <p:ph type="body" idx="1"/>
          </p:nvPr>
        </p:nvSpPr>
        <p:spPr>
          <a:xfrm>
            <a:off x="701230" y="2594930"/>
            <a:ext cx="10515600" cy="19539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dirty="0">
                <a:latin typeface="Open Sans SemiBold"/>
                <a:ea typeface="Open Sans SemiBold"/>
                <a:cs typeface="Open Sans SemiBold"/>
                <a:sym typeface="Open Sans SemiBold"/>
              </a:rPr>
              <a:t>A </a:t>
            </a:r>
            <a:r>
              <a:rPr lang="en-US" dirty="0" err="1">
                <a:latin typeface="Open Sans SemiBold"/>
                <a:ea typeface="Open Sans SemiBold"/>
                <a:cs typeface="Open Sans SemiBold"/>
                <a:sym typeface="Open Sans SemiBold"/>
              </a:rPr>
              <a:t>tecnologia</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pode</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optar</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por</a:t>
            </a:r>
            <a:r>
              <a:rPr lang="en-US" dirty="0">
                <a:latin typeface="Open Sans SemiBold"/>
                <a:ea typeface="Open Sans SemiBold"/>
                <a:cs typeface="Open Sans SemiBold"/>
                <a:sym typeface="Open Sans SemiBold"/>
              </a:rPr>
              <a:t> usar </a:t>
            </a:r>
            <a:endParaRPr dirty="0"/>
          </a:p>
          <a:p>
            <a:pPr marL="228600" lvl="0" indent="-228600" algn="l" rtl="0">
              <a:lnSpc>
                <a:spcPct val="90000"/>
              </a:lnSpc>
              <a:spcBef>
                <a:spcPts val="1200"/>
              </a:spcBef>
              <a:spcAft>
                <a:spcPts val="0"/>
              </a:spcAft>
              <a:buClr>
                <a:schemeClr val="dk1"/>
              </a:buClr>
              <a:buSzPts val="2000"/>
              <a:buChar char="•"/>
            </a:pPr>
            <a:r>
              <a:rPr lang="en-US" b="0" dirty="0" err="1">
                <a:latin typeface="Open Sans"/>
                <a:ea typeface="Open Sans"/>
                <a:cs typeface="Open Sans"/>
                <a:sym typeface="Open Sans"/>
              </a:rPr>
              <a:t>somente</a:t>
            </a:r>
            <a:r>
              <a:rPr lang="en-US" b="0" dirty="0">
                <a:latin typeface="Open Sans"/>
                <a:ea typeface="Open Sans"/>
                <a:cs typeface="Open Sans"/>
                <a:sym typeface="Open Sans"/>
              </a:rPr>
              <a:t> o modo 1 </a:t>
            </a:r>
            <a:r>
              <a:rPr lang="en-US" b="0" dirty="0" err="1">
                <a:latin typeface="Open Sans"/>
                <a:ea typeface="Open Sans"/>
                <a:cs typeface="Open Sans"/>
                <a:sym typeface="Open Sans"/>
              </a:rPr>
              <a:t>ou</a:t>
            </a:r>
            <a:r>
              <a:rPr lang="en-US" b="0" dirty="0">
                <a:latin typeface="Open Sans"/>
                <a:ea typeface="Open Sans"/>
                <a:cs typeface="Open Sans"/>
                <a:sym typeface="Open Sans"/>
              </a:rPr>
              <a:t> </a:t>
            </a:r>
            <a:endParaRPr dirty="0"/>
          </a:p>
          <a:p>
            <a:pPr marL="228600" lvl="0" indent="-228600" algn="l" rtl="0">
              <a:lnSpc>
                <a:spcPct val="90000"/>
              </a:lnSpc>
              <a:spcBef>
                <a:spcPts val="1200"/>
              </a:spcBef>
              <a:spcAft>
                <a:spcPts val="0"/>
              </a:spcAft>
              <a:buClr>
                <a:schemeClr val="dk1"/>
              </a:buClr>
              <a:buSzPts val="2000"/>
              <a:buChar char="•"/>
            </a:pPr>
            <a:r>
              <a:rPr lang="en-US" b="0" dirty="0" err="1">
                <a:latin typeface="Open Sans"/>
                <a:ea typeface="Open Sans"/>
                <a:cs typeface="Open Sans"/>
                <a:sym typeface="Open Sans"/>
              </a:rPr>
              <a:t>somente</a:t>
            </a:r>
            <a:r>
              <a:rPr lang="en-US" b="0" dirty="0">
                <a:latin typeface="Open Sans"/>
                <a:ea typeface="Open Sans"/>
                <a:cs typeface="Open Sans"/>
                <a:sym typeface="Open Sans"/>
              </a:rPr>
              <a:t> o modo 2 </a:t>
            </a:r>
            <a:r>
              <a:rPr lang="en-US" b="0" dirty="0" err="1">
                <a:latin typeface="Open Sans"/>
                <a:ea typeface="Open Sans"/>
                <a:cs typeface="Open Sans"/>
                <a:sym typeface="Open Sans"/>
              </a:rPr>
              <a:t>ou</a:t>
            </a:r>
            <a:r>
              <a:rPr lang="en-US" b="0" dirty="0">
                <a:latin typeface="Open Sans"/>
                <a:ea typeface="Open Sans"/>
                <a:cs typeface="Open Sans"/>
                <a:sym typeface="Open Sans"/>
              </a:rPr>
              <a:t> </a:t>
            </a:r>
            <a:endParaRPr dirty="0"/>
          </a:p>
          <a:p>
            <a:pPr marL="228600" lvl="0" indent="-228600" algn="l" rtl="0">
              <a:lnSpc>
                <a:spcPct val="90000"/>
              </a:lnSpc>
              <a:spcBef>
                <a:spcPts val="1200"/>
              </a:spcBef>
              <a:spcAft>
                <a:spcPts val="0"/>
              </a:spcAft>
              <a:buClr>
                <a:schemeClr val="dk1"/>
              </a:buClr>
              <a:buSzPts val="2000"/>
              <a:buChar char="•"/>
            </a:pPr>
            <a:r>
              <a:rPr lang="en-US" b="0" dirty="0" err="1">
                <a:latin typeface="Open Sans"/>
                <a:ea typeface="Open Sans"/>
                <a:cs typeface="Open Sans"/>
                <a:sym typeface="Open Sans"/>
              </a:rPr>
              <a:t>uma</a:t>
            </a:r>
            <a:r>
              <a:rPr lang="en-US" b="0" dirty="0">
                <a:latin typeface="Open Sans"/>
                <a:ea typeface="Open Sans"/>
                <a:cs typeface="Open Sans"/>
                <a:sym typeface="Open Sans"/>
              </a:rPr>
              <a:t> </a:t>
            </a:r>
            <a:r>
              <a:rPr lang="en-US" b="0" dirty="0" err="1">
                <a:latin typeface="Open Sans"/>
                <a:ea typeface="Open Sans"/>
                <a:cs typeface="Open Sans"/>
                <a:sym typeface="Open Sans"/>
              </a:rPr>
              <a:t>combinação</a:t>
            </a:r>
            <a:r>
              <a:rPr lang="en-US" b="0" dirty="0">
                <a:latin typeface="Open Sans"/>
                <a:ea typeface="Open Sans"/>
                <a:cs typeface="Open Sans"/>
                <a:sym typeface="Open Sans"/>
              </a:rPr>
              <a:t> dos </a:t>
            </a:r>
            <a:r>
              <a:rPr lang="en-US" b="0" dirty="0" err="1">
                <a:latin typeface="Open Sans"/>
                <a:ea typeface="Open Sans"/>
                <a:cs typeface="Open Sans"/>
                <a:sym typeface="Open Sans"/>
              </a:rPr>
              <a:t>dois</a:t>
            </a:r>
            <a:r>
              <a:rPr lang="en-US" b="0" dirty="0">
                <a:latin typeface="Open Sans"/>
                <a:ea typeface="Open Sans"/>
                <a:cs typeface="Open Sans"/>
                <a:sym typeface="Open Sans"/>
              </a:rPr>
              <a:t> </a:t>
            </a:r>
            <a:r>
              <a:rPr lang="en-US" b="0" dirty="0" err="1">
                <a:latin typeface="Open Sans"/>
                <a:ea typeface="Open Sans"/>
                <a:cs typeface="Open Sans"/>
                <a:sym typeface="Open Sans"/>
              </a:rPr>
              <a:t>modos</a:t>
            </a:r>
            <a:endParaRPr b="0" dirty="0">
              <a:latin typeface="Open Sans"/>
              <a:ea typeface="Open Sans"/>
              <a:cs typeface="Open Sans"/>
              <a:sym typeface="Open Sans"/>
            </a:endParaRPr>
          </a:p>
        </p:txBody>
      </p:sp>
      <p:sp>
        <p:nvSpPr>
          <p:cNvPr id="515" name="Google Shape;515;p21"/>
          <p:cNvSpPr txBox="1"/>
          <p:nvPr/>
        </p:nvSpPr>
        <p:spPr>
          <a:xfrm>
            <a:off x="671811" y="2158564"/>
            <a:ext cx="4739751" cy="66866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CC2E5"/>
              </a:buClr>
              <a:buSzPts val="2000"/>
              <a:buFont typeface="Arial"/>
              <a:buNone/>
            </a:pPr>
            <a:r>
              <a:rPr lang="en-US" sz="2000" b="1" i="0">
                <a:solidFill>
                  <a:srgbClr val="9CC2E5"/>
                </a:solidFill>
                <a:latin typeface="Open Sans"/>
                <a:ea typeface="Open Sans"/>
                <a:cs typeface="Open Sans"/>
                <a:sym typeface="Open Sans"/>
              </a:rPr>
              <a:t>Modos de operação - energia</a:t>
            </a:r>
            <a:endParaRPr/>
          </a:p>
          <a:p>
            <a:pPr marL="0" marR="0" lvl="0" indent="0" algn="l" rtl="0">
              <a:lnSpc>
                <a:spcPct val="90000"/>
              </a:lnSpc>
              <a:spcBef>
                <a:spcPts val="100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p:txBody>
      </p:sp>
      <p:sp>
        <p:nvSpPr>
          <p:cNvPr id="516" name="Google Shape;516;p21"/>
          <p:cNvSpPr txBox="1">
            <a:spLocks noGrp="1"/>
          </p:cNvSpPr>
          <p:nvPr>
            <p:ph type="title"/>
          </p:nvPr>
        </p:nvSpPr>
        <p:spPr>
          <a:xfrm>
            <a:off x="663576" y="720887"/>
            <a:ext cx="8670924"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900" dirty="0">
                <a:latin typeface="Open Sans"/>
                <a:ea typeface="Open Sans"/>
                <a:cs typeface="Open Sans"/>
                <a:sym typeface="Open Sans"/>
              </a:rPr>
              <a:t>6.4. </a:t>
            </a:r>
            <a:r>
              <a:rPr lang="en-US" sz="4900" dirty="0" err="1">
                <a:latin typeface="Open Sans"/>
                <a:ea typeface="Open Sans"/>
                <a:cs typeface="Open Sans"/>
                <a:sym typeface="Open Sans"/>
              </a:rPr>
              <a:t>Modelagem</a:t>
            </a:r>
            <a:r>
              <a:rPr lang="en-US" sz="4900" dirty="0">
                <a:latin typeface="Open Sans"/>
                <a:ea typeface="Open Sans"/>
                <a:cs typeface="Open Sans"/>
                <a:sym typeface="Open Sans"/>
              </a:rPr>
              <a:t> do </a:t>
            </a:r>
            <a:r>
              <a:rPr lang="en-US" sz="4900" dirty="0" err="1">
                <a:latin typeface="Open Sans"/>
                <a:ea typeface="Open Sans"/>
                <a:cs typeface="Open Sans"/>
                <a:sym typeface="Open Sans"/>
              </a:rPr>
              <a:t>uso</a:t>
            </a:r>
            <a:r>
              <a:rPr lang="en-US" sz="4900" dirty="0">
                <a:latin typeface="Open Sans"/>
                <a:ea typeface="Open Sans"/>
                <a:cs typeface="Open Sans"/>
                <a:sym typeface="Open Sans"/>
              </a:rPr>
              <a:t> da terra no </a:t>
            </a:r>
            <a:r>
              <a:rPr lang="en-US" sz="4900" dirty="0" err="1">
                <a:latin typeface="Open Sans"/>
                <a:ea typeface="Open Sans"/>
                <a:cs typeface="Open Sans"/>
                <a:sym typeface="Open Sans"/>
              </a:rPr>
              <a:t>OSeMOSYS</a:t>
            </a:r>
            <a:r>
              <a:rPr lang="en-US" sz="4900" dirty="0">
                <a:latin typeface="Open Sans"/>
                <a:ea typeface="Open Sans"/>
                <a:cs typeface="Open Sans"/>
                <a:sym typeface="Open Sans"/>
              </a:rPr>
              <a:t> </a:t>
            </a:r>
            <a:endParaRPr dirty="0">
              <a:latin typeface="Open Sans"/>
              <a:ea typeface="Open Sans"/>
              <a:cs typeface="Open Sans"/>
              <a:sym typeface="Open Sans"/>
            </a:endParaRPr>
          </a:p>
        </p:txBody>
      </p:sp>
      <p:sp>
        <p:nvSpPr>
          <p:cNvPr id="517" name="Google Shape;517;p21"/>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21</a:t>
            </a:fld>
            <a:endParaRPr sz="1400" b="1" i="0">
              <a:solidFill>
                <a:schemeClr val="lt1"/>
              </a:solidFill>
              <a:latin typeface="Open Sans"/>
              <a:ea typeface="Open Sans"/>
              <a:cs typeface="Open Sans"/>
              <a:sym typeface="Open Sans"/>
            </a:endParaRPr>
          </a:p>
        </p:txBody>
      </p:sp>
      <p:grpSp>
        <p:nvGrpSpPr>
          <p:cNvPr id="2" name="Google Shape;473;p20">
            <a:extLst>
              <a:ext uri="{FF2B5EF4-FFF2-40B4-BE49-F238E27FC236}">
                <a16:creationId xmlns:a16="http://schemas.microsoft.com/office/drawing/2014/main" id="{A75F7607-BDAD-B516-F573-C88AC3DA5C09}"/>
              </a:ext>
            </a:extLst>
          </p:cNvPr>
          <p:cNvGrpSpPr/>
          <p:nvPr/>
        </p:nvGrpSpPr>
        <p:grpSpPr>
          <a:xfrm>
            <a:off x="3951907" y="4534923"/>
            <a:ext cx="6777881" cy="1726177"/>
            <a:chOff x="1124720" y="4214930"/>
            <a:chExt cx="7464157" cy="2002446"/>
          </a:xfrm>
        </p:grpSpPr>
        <p:sp>
          <p:nvSpPr>
            <p:cNvPr id="5" name="Google Shape;476;p20">
              <a:extLst>
                <a:ext uri="{FF2B5EF4-FFF2-40B4-BE49-F238E27FC236}">
                  <a16:creationId xmlns:a16="http://schemas.microsoft.com/office/drawing/2014/main" id="{AFD3EC17-C127-A1A4-4010-A9A963717940}"/>
                </a:ext>
              </a:extLst>
            </p:cNvPr>
            <p:cNvSpPr txBox="1"/>
            <p:nvPr/>
          </p:nvSpPr>
          <p:spPr>
            <a:xfrm>
              <a:off x="2306980" y="4337742"/>
              <a:ext cx="1296144" cy="697855"/>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latin typeface="Open Sans"/>
                  <a:ea typeface="Open Sans"/>
                  <a:cs typeface="Open Sans"/>
                  <a:sym typeface="Open Sans"/>
                </a:rPr>
                <a:t>Campo de </a:t>
              </a:r>
              <a:r>
                <a:rPr lang="en-US" sz="1800" b="1" dirty="0" err="1">
                  <a:solidFill>
                    <a:schemeClr val="lt1"/>
                  </a:solidFill>
                  <a:latin typeface="Open Sans"/>
                  <a:ea typeface="Open Sans"/>
                  <a:cs typeface="Open Sans"/>
                  <a:sym typeface="Open Sans"/>
                </a:rPr>
                <a:t>Gás</a:t>
              </a:r>
              <a:endParaRPr dirty="0"/>
            </a:p>
          </p:txBody>
        </p:sp>
        <p:sp>
          <p:nvSpPr>
            <p:cNvPr id="6" name="Google Shape;477;p20">
              <a:extLst>
                <a:ext uri="{FF2B5EF4-FFF2-40B4-BE49-F238E27FC236}">
                  <a16:creationId xmlns:a16="http://schemas.microsoft.com/office/drawing/2014/main" id="{7F7D2EF9-64E8-DEC8-3219-36AE1D0F696E}"/>
                </a:ext>
              </a:extLst>
            </p:cNvPr>
            <p:cNvSpPr txBox="1"/>
            <p:nvPr/>
          </p:nvSpPr>
          <p:spPr>
            <a:xfrm>
              <a:off x="5447928" y="4255573"/>
              <a:ext cx="1296144" cy="1754326"/>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p:txBody>
        </p:sp>
        <p:sp>
          <p:nvSpPr>
            <p:cNvPr id="7" name="Google Shape;478;p20">
              <a:extLst>
                <a:ext uri="{FF2B5EF4-FFF2-40B4-BE49-F238E27FC236}">
                  <a16:creationId xmlns:a16="http://schemas.microsoft.com/office/drawing/2014/main" id="{DFEACE95-BF94-91E3-F7E6-66C52C323E87}"/>
                </a:ext>
              </a:extLst>
            </p:cNvPr>
            <p:cNvSpPr/>
            <p:nvPr/>
          </p:nvSpPr>
          <p:spPr>
            <a:xfrm>
              <a:off x="3675132" y="4588898"/>
              <a:ext cx="1728192" cy="144016"/>
            </a:xfrm>
            <a:prstGeom prst="rightArrow">
              <a:avLst>
                <a:gd name="adj1" fmla="val 50000"/>
                <a:gd name="adj2" fmla="val 50000"/>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8" name="Google Shape;479;p20">
              <a:extLst>
                <a:ext uri="{FF2B5EF4-FFF2-40B4-BE49-F238E27FC236}">
                  <a16:creationId xmlns:a16="http://schemas.microsoft.com/office/drawing/2014/main" id="{CD37F412-93D3-0DB9-2D55-783092B54F4A}"/>
                </a:ext>
              </a:extLst>
            </p:cNvPr>
            <p:cNvSpPr/>
            <p:nvPr/>
          </p:nvSpPr>
          <p:spPr>
            <a:xfrm>
              <a:off x="6804551" y="4613730"/>
              <a:ext cx="1440160" cy="144016"/>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9" name="Google Shape;480;p20">
              <a:extLst>
                <a:ext uri="{FF2B5EF4-FFF2-40B4-BE49-F238E27FC236}">
                  <a16:creationId xmlns:a16="http://schemas.microsoft.com/office/drawing/2014/main" id="{63C89AE6-1A80-5E86-31DB-BB6EE95E9005}"/>
                </a:ext>
              </a:extLst>
            </p:cNvPr>
            <p:cNvSpPr txBox="1"/>
            <p:nvPr/>
          </p:nvSpPr>
          <p:spPr>
            <a:xfrm>
              <a:off x="3603124" y="4214930"/>
              <a:ext cx="1843520" cy="3987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7030A0"/>
                  </a:solidFill>
                  <a:latin typeface="Open Sans"/>
                  <a:ea typeface="Open Sans"/>
                  <a:cs typeface="Open Sans"/>
                  <a:sym typeface="Open Sans"/>
                </a:rPr>
                <a:t>Gás natural</a:t>
              </a:r>
              <a:endParaRPr/>
            </a:p>
          </p:txBody>
        </p:sp>
        <p:sp>
          <p:nvSpPr>
            <p:cNvPr id="10" name="Google Shape;481;p20">
              <a:extLst>
                <a:ext uri="{FF2B5EF4-FFF2-40B4-BE49-F238E27FC236}">
                  <a16:creationId xmlns:a16="http://schemas.microsoft.com/office/drawing/2014/main" id="{04203695-03AD-C34C-FBDD-0123A3121F4E}"/>
                </a:ext>
              </a:extLst>
            </p:cNvPr>
            <p:cNvSpPr txBox="1"/>
            <p:nvPr/>
          </p:nvSpPr>
          <p:spPr>
            <a:xfrm>
              <a:off x="6788676" y="4255573"/>
              <a:ext cx="1800201" cy="3987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C00000"/>
                  </a:solidFill>
                  <a:latin typeface="Open Sans"/>
                  <a:ea typeface="Open Sans"/>
                  <a:cs typeface="Open Sans"/>
                  <a:sym typeface="Open Sans"/>
                </a:rPr>
                <a:t>Eletricidade</a:t>
              </a:r>
              <a:endParaRPr dirty="0"/>
            </a:p>
          </p:txBody>
        </p:sp>
        <p:sp>
          <p:nvSpPr>
            <p:cNvPr id="11" name="Google Shape;482;p20">
              <a:extLst>
                <a:ext uri="{FF2B5EF4-FFF2-40B4-BE49-F238E27FC236}">
                  <a16:creationId xmlns:a16="http://schemas.microsoft.com/office/drawing/2014/main" id="{FE07EC50-0E47-F3F9-D1BB-0DD6BFC3FC48}"/>
                </a:ext>
              </a:extLst>
            </p:cNvPr>
            <p:cNvSpPr txBox="1"/>
            <p:nvPr/>
          </p:nvSpPr>
          <p:spPr>
            <a:xfrm>
              <a:off x="5530977" y="4367507"/>
              <a:ext cx="1143165" cy="63138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err="1">
                  <a:solidFill>
                    <a:schemeClr val="dk1"/>
                  </a:solidFill>
                  <a:latin typeface="Open Sans"/>
                  <a:ea typeface="Open Sans"/>
                  <a:cs typeface="Open Sans"/>
                  <a:sym typeface="Open Sans"/>
                </a:rPr>
                <a:t>Ativ</a:t>
              </a:r>
              <a:r>
                <a:rPr lang="en-US" sz="1600" b="1" dirty="0">
                  <a:solidFill>
                    <a:schemeClr val="dk1"/>
                  </a:solidFill>
                  <a:latin typeface="Open Sans"/>
                  <a:ea typeface="Open Sans"/>
                  <a:cs typeface="Open Sans"/>
                  <a:sym typeface="Open Sans"/>
                </a:rPr>
                <a:t>. = 40</a:t>
              </a:r>
              <a:endParaRPr sz="1600" b="1" dirty="0">
                <a:solidFill>
                  <a:schemeClr val="dk1"/>
                </a:solidFill>
                <a:latin typeface="Open Sans"/>
                <a:ea typeface="Open Sans"/>
                <a:cs typeface="Open Sans"/>
                <a:sym typeface="Open Sans"/>
              </a:endParaRPr>
            </a:p>
          </p:txBody>
        </p:sp>
        <p:sp>
          <p:nvSpPr>
            <p:cNvPr id="12" name="Google Shape;483;p20">
              <a:extLst>
                <a:ext uri="{FF2B5EF4-FFF2-40B4-BE49-F238E27FC236}">
                  <a16:creationId xmlns:a16="http://schemas.microsoft.com/office/drawing/2014/main" id="{A9121488-252E-977D-E0B4-1376BB796C98}"/>
                </a:ext>
              </a:extLst>
            </p:cNvPr>
            <p:cNvSpPr txBox="1"/>
            <p:nvPr/>
          </p:nvSpPr>
          <p:spPr>
            <a:xfrm>
              <a:off x="5530978" y="5274724"/>
              <a:ext cx="1159039" cy="63138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err="1">
                  <a:solidFill>
                    <a:schemeClr val="dk1"/>
                  </a:solidFill>
                  <a:latin typeface="Open Sans"/>
                  <a:ea typeface="Open Sans"/>
                  <a:cs typeface="Open Sans"/>
                  <a:sym typeface="Open Sans"/>
                </a:rPr>
                <a:t>Ativ</a:t>
              </a:r>
              <a:r>
                <a:rPr lang="en-US" sz="1600" b="1" dirty="0">
                  <a:solidFill>
                    <a:schemeClr val="dk1"/>
                  </a:solidFill>
                  <a:latin typeface="Open Sans"/>
                  <a:ea typeface="Open Sans"/>
                  <a:cs typeface="Open Sans"/>
                  <a:sym typeface="Open Sans"/>
                </a:rPr>
                <a:t>. = 60</a:t>
              </a:r>
              <a:endParaRPr sz="1600" b="1" dirty="0">
                <a:solidFill>
                  <a:schemeClr val="dk1"/>
                </a:solidFill>
                <a:latin typeface="Open Sans"/>
                <a:ea typeface="Open Sans"/>
                <a:cs typeface="Open Sans"/>
                <a:sym typeface="Open Sans"/>
              </a:endParaRPr>
            </a:p>
          </p:txBody>
        </p:sp>
        <p:sp>
          <p:nvSpPr>
            <p:cNvPr id="13" name="Google Shape;484;p20">
              <a:extLst>
                <a:ext uri="{FF2B5EF4-FFF2-40B4-BE49-F238E27FC236}">
                  <a16:creationId xmlns:a16="http://schemas.microsoft.com/office/drawing/2014/main" id="{AE56FE6E-C1CA-37BC-9353-49518D058AB8}"/>
                </a:ext>
              </a:extLst>
            </p:cNvPr>
            <p:cNvSpPr txBox="1"/>
            <p:nvPr/>
          </p:nvSpPr>
          <p:spPr>
            <a:xfrm>
              <a:off x="1124720" y="5220422"/>
              <a:ext cx="2478406" cy="996954"/>
            </a:xfrm>
            <a:prstGeom prst="rect">
              <a:avLst/>
            </a:prstGeom>
            <a:solidFill>
              <a:srgbClr val="C55A11"/>
            </a:solidFill>
            <a:ln w="952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Importação de óleo combustível leve</a:t>
              </a:r>
              <a:endParaRPr/>
            </a:p>
          </p:txBody>
        </p:sp>
        <p:sp>
          <p:nvSpPr>
            <p:cNvPr id="14" name="Google Shape;485;p20">
              <a:extLst>
                <a:ext uri="{FF2B5EF4-FFF2-40B4-BE49-F238E27FC236}">
                  <a16:creationId xmlns:a16="http://schemas.microsoft.com/office/drawing/2014/main" id="{79BEC0D5-842F-81D1-4A2F-D9DC3FBE4378}"/>
                </a:ext>
              </a:extLst>
            </p:cNvPr>
            <p:cNvSpPr/>
            <p:nvPr/>
          </p:nvSpPr>
          <p:spPr>
            <a:xfrm>
              <a:off x="3675132" y="5471578"/>
              <a:ext cx="1728192" cy="144016"/>
            </a:xfrm>
            <a:prstGeom prst="rightArrow">
              <a:avLst>
                <a:gd name="adj1" fmla="val 50000"/>
                <a:gd name="adj2" fmla="val 50000"/>
              </a:avLst>
            </a:prstGeom>
            <a:solidFill>
              <a:srgbClr val="C55A1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 name="Google Shape;486;p20">
              <a:extLst>
                <a:ext uri="{FF2B5EF4-FFF2-40B4-BE49-F238E27FC236}">
                  <a16:creationId xmlns:a16="http://schemas.microsoft.com/office/drawing/2014/main" id="{E71BF710-43E7-F00D-7BDA-9553F9877834}"/>
                </a:ext>
              </a:extLst>
            </p:cNvPr>
            <p:cNvSpPr/>
            <p:nvPr/>
          </p:nvSpPr>
          <p:spPr>
            <a:xfrm>
              <a:off x="6804551" y="5496410"/>
              <a:ext cx="1440160" cy="144016"/>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6" name="Google Shape;487;p20">
              <a:extLst>
                <a:ext uri="{FF2B5EF4-FFF2-40B4-BE49-F238E27FC236}">
                  <a16:creationId xmlns:a16="http://schemas.microsoft.com/office/drawing/2014/main" id="{ED528221-F29E-CC73-ED3D-A82A5AF8D7B9}"/>
                </a:ext>
              </a:extLst>
            </p:cNvPr>
            <p:cNvSpPr txBox="1"/>
            <p:nvPr/>
          </p:nvSpPr>
          <p:spPr>
            <a:xfrm>
              <a:off x="3619000" y="5184981"/>
              <a:ext cx="1827644" cy="3987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C55A11"/>
                  </a:solidFill>
                  <a:latin typeface="Open Sans"/>
                  <a:ea typeface="Open Sans"/>
                  <a:cs typeface="Open Sans"/>
                  <a:sym typeface="Open Sans"/>
                </a:rPr>
                <a:t>Óleo</a:t>
              </a:r>
              <a:r>
                <a:rPr lang="en-US" sz="1800" b="1" dirty="0">
                  <a:solidFill>
                    <a:srgbClr val="C55A11"/>
                  </a:solidFill>
                  <a:latin typeface="Open Sans"/>
                  <a:ea typeface="Open Sans"/>
                  <a:cs typeface="Open Sans"/>
                  <a:sym typeface="Open Sans"/>
                </a:rPr>
                <a:t> </a:t>
              </a:r>
              <a:r>
                <a:rPr lang="en-US" sz="1800" b="1" dirty="0" err="1">
                  <a:solidFill>
                    <a:srgbClr val="C55A11"/>
                  </a:solidFill>
                  <a:latin typeface="Open Sans"/>
                  <a:ea typeface="Open Sans"/>
                  <a:cs typeface="Open Sans"/>
                  <a:sym typeface="Open Sans"/>
                </a:rPr>
                <a:t>combustível</a:t>
              </a:r>
              <a:r>
                <a:rPr lang="en-US" sz="1800" b="1" dirty="0">
                  <a:solidFill>
                    <a:srgbClr val="C55A11"/>
                  </a:solidFill>
                  <a:latin typeface="Open Sans"/>
                  <a:ea typeface="Open Sans"/>
                  <a:cs typeface="Open Sans"/>
                  <a:sym typeface="Open Sans"/>
                </a:rPr>
                <a:t> </a:t>
              </a:r>
              <a:r>
                <a:rPr lang="en-US" sz="1800" b="1" dirty="0" err="1">
                  <a:solidFill>
                    <a:srgbClr val="C55A11"/>
                  </a:solidFill>
                  <a:latin typeface="Open Sans"/>
                  <a:ea typeface="Open Sans"/>
                  <a:cs typeface="Open Sans"/>
                  <a:sym typeface="Open Sans"/>
                </a:rPr>
                <a:t>leve</a:t>
              </a:r>
              <a:endParaRPr dirty="0"/>
            </a:p>
          </p:txBody>
        </p:sp>
        <p:sp>
          <p:nvSpPr>
            <p:cNvPr id="17" name="Google Shape;488;p20">
              <a:extLst>
                <a:ext uri="{FF2B5EF4-FFF2-40B4-BE49-F238E27FC236}">
                  <a16:creationId xmlns:a16="http://schemas.microsoft.com/office/drawing/2014/main" id="{EE617752-82C8-5A78-6695-509F66E8B90F}"/>
                </a:ext>
              </a:extLst>
            </p:cNvPr>
            <p:cNvSpPr txBox="1"/>
            <p:nvPr/>
          </p:nvSpPr>
          <p:spPr>
            <a:xfrm>
              <a:off x="6788675" y="5138253"/>
              <a:ext cx="1800198" cy="3987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err="1">
                  <a:solidFill>
                    <a:srgbClr val="C00000"/>
                  </a:solidFill>
                  <a:latin typeface="Open Sans"/>
                  <a:ea typeface="Open Sans"/>
                  <a:cs typeface="Open Sans"/>
                  <a:sym typeface="Open Sans"/>
                </a:rPr>
                <a:t>Eletricidade</a:t>
              </a:r>
              <a:endParaRPr dirty="0"/>
            </a:p>
          </p:txBody>
        </p:sp>
      </p:grpSp>
      <p:sp>
        <p:nvSpPr>
          <p:cNvPr id="18" name="Google Shape;499;p21">
            <a:extLst>
              <a:ext uri="{FF2B5EF4-FFF2-40B4-BE49-F238E27FC236}">
                <a16:creationId xmlns:a16="http://schemas.microsoft.com/office/drawing/2014/main" id="{0D76C411-DA31-6AFB-11AC-56A690224CEB}"/>
              </a:ext>
            </a:extLst>
          </p:cNvPr>
          <p:cNvSpPr txBox="1"/>
          <p:nvPr/>
        </p:nvSpPr>
        <p:spPr>
          <a:xfrm>
            <a:off x="7124032" y="3906473"/>
            <a:ext cx="2684161" cy="542911"/>
          </a:xfrm>
          <a:prstGeom prst="rect">
            <a:avLst/>
          </a:prstGeom>
          <a:solidFill>
            <a:schemeClr val="lt1"/>
          </a:solidFill>
          <a:ln w="9525" cap="flat" cmpd="sng">
            <a:solidFill>
              <a:schemeClr val="lt1"/>
            </a:solidFill>
            <a:prstDash val="lg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err="1">
                <a:solidFill>
                  <a:schemeClr val="dk1"/>
                </a:solidFill>
                <a:latin typeface="Open Sans"/>
                <a:ea typeface="Open Sans"/>
                <a:cs typeface="Open Sans"/>
                <a:sym typeface="Open Sans"/>
              </a:rPr>
              <a:t>Atividade</a:t>
            </a:r>
            <a:r>
              <a:rPr lang="en-US" sz="1600" b="1" dirty="0">
                <a:solidFill>
                  <a:schemeClr val="dk1"/>
                </a:solidFill>
                <a:latin typeface="Open Sans"/>
                <a:ea typeface="Open Sans"/>
                <a:cs typeface="Open Sans"/>
                <a:sym typeface="Open Sans"/>
              </a:rPr>
              <a:t> </a:t>
            </a:r>
            <a:r>
              <a:rPr lang="en-US" sz="1600" b="1" dirty="0" err="1">
                <a:solidFill>
                  <a:schemeClr val="dk1"/>
                </a:solidFill>
                <a:latin typeface="Open Sans"/>
                <a:ea typeface="Open Sans"/>
                <a:cs typeface="Open Sans"/>
                <a:sym typeface="Open Sans"/>
              </a:rPr>
              <a:t>tecnológica</a:t>
            </a:r>
            <a:r>
              <a:rPr lang="en-US" sz="1600" b="1" dirty="0">
                <a:solidFill>
                  <a:schemeClr val="dk1"/>
                </a:solidFill>
                <a:latin typeface="Open Sans"/>
                <a:ea typeface="Open Sans"/>
                <a:cs typeface="Open Sans"/>
                <a:sym typeface="Open Sans"/>
              </a:rPr>
              <a:t> total = 100</a:t>
            </a:r>
            <a:endParaRPr sz="1600" b="1" dirty="0">
              <a:solidFill>
                <a:schemeClr val="dk1"/>
              </a:solidFill>
              <a:latin typeface="Open Sans"/>
              <a:ea typeface="Open Sans"/>
              <a:cs typeface="Open Sans"/>
              <a:sym typeface="Open Sans"/>
            </a:endParaRPr>
          </a:p>
        </p:txBody>
      </p:sp>
      <p:pic>
        <p:nvPicPr>
          <p:cNvPr id="19" name="Google Shape;513;p21" descr="Checkmark">
            <a:extLst>
              <a:ext uri="{FF2B5EF4-FFF2-40B4-BE49-F238E27FC236}">
                <a16:creationId xmlns:a16="http://schemas.microsoft.com/office/drawing/2014/main" id="{0636D2AA-9607-1785-AF3A-7862CDE45BC8}"/>
              </a:ext>
            </a:extLst>
          </p:cNvPr>
          <p:cNvPicPr preferRelativeResize="0"/>
          <p:nvPr/>
        </p:nvPicPr>
        <p:blipFill rotWithShape="1">
          <a:blip r:embed="rId3">
            <a:alphaModFix/>
          </a:blip>
          <a:srcRect/>
          <a:stretch/>
        </p:blipFill>
        <p:spPr>
          <a:xfrm>
            <a:off x="10729785" y="4517384"/>
            <a:ext cx="848938" cy="848938"/>
          </a:xfrm>
          <a:prstGeom prst="rect">
            <a:avLst/>
          </a:prstGeom>
          <a:noFill/>
          <a:ln>
            <a:noFill/>
          </a:ln>
        </p:spPr>
      </p:pic>
      <p:pic>
        <p:nvPicPr>
          <p:cNvPr id="20" name="Google Shape;513;p21" descr="Checkmark">
            <a:extLst>
              <a:ext uri="{FF2B5EF4-FFF2-40B4-BE49-F238E27FC236}">
                <a16:creationId xmlns:a16="http://schemas.microsoft.com/office/drawing/2014/main" id="{8D7D22CA-D8F6-EFBA-38BE-42A45ABFC37F}"/>
              </a:ext>
            </a:extLst>
          </p:cNvPr>
          <p:cNvPicPr preferRelativeResize="0"/>
          <p:nvPr/>
        </p:nvPicPr>
        <p:blipFill rotWithShape="1">
          <a:blip r:embed="rId3">
            <a:alphaModFix/>
          </a:blip>
          <a:srcRect/>
          <a:stretch/>
        </p:blipFill>
        <p:spPr>
          <a:xfrm>
            <a:off x="10680700" y="5248508"/>
            <a:ext cx="848938" cy="848938"/>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2"/>
          <p:cNvSpPr txBox="1">
            <a:spLocks noGrp="1"/>
          </p:cNvSpPr>
          <p:nvPr>
            <p:ph type="body" idx="1"/>
          </p:nvPr>
        </p:nvSpPr>
        <p:spPr>
          <a:xfrm>
            <a:off x="663574" y="2606961"/>
            <a:ext cx="10515600" cy="36911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b="0">
                <a:latin typeface="Open Sans"/>
                <a:ea typeface="Open Sans"/>
                <a:cs typeface="Open Sans"/>
                <a:sym typeface="Open Sans"/>
              </a:rPr>
              <a:t>Os modos de operação também podem ser usados para a alocação de terras em uma "tecnologia" de terras</a:t>
            </a:r>
            <a:endParaRPr b="0">
              <a:latin typeface="Open Sans"/>
              <a:ea typeface="Open Sans"/>
              <a:cs typeface="Open Sans"/>
              <a:sym typeface="Open Sans"/>
            </a:endParaRPr>
          </a:p>
        </p:txBody>
      </p:sp>
      <p:grpSp>
        <p:nvGrpSpPr>
          <p:cNvPr id="524" name="Google Shape;524;p22"/>
          <p:cNvGrpSpPr/>
          <p:nvPr/>
        </p:nvGrpSpPr>
        <p:grpSpPr>
          <a:xfrm>
            <a:off x="2402637" y="3432576"/>
            <a:ext cx="5942212" cy="2569846"/>
            <a:chOff x="2402637" y="2155711"/>
            <a:chExt cx="5942212" cy="2569846"/>
          </a:xfrm>
        </p:grpSpPr>
        <p:sp>
          <p:nvSpPr>
            <p:cNvPr id="525" name="Google Shape;525;p22"/>
            <p:cNvSpPr txBox="1"/>
            <p:nvPr/>
          </p:nvSpPr>
          <p:spPr>
            <a:xfrm>
              <a:off x="2402637" y="2939731"/>
              <a:ext cx="1296144" cy="923330"/>
            </a:xfrm>
            <a:prstGeom prst="rect">
              <a:avLst/>
            </a:prstGeom>
            <a:solidFill>
              <a:srgbClr val="008A3E"/>
            </a:solidFill>
            <a:ln w="9525" cap="flat" cmpd="sng">
              <a:solidFill>
                <a:srgbClr val="008A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Total de terrenos disponíveis</a:t>
              </a:r>
              <a:endParaRPr/>
            </a:p>
          </p:txBody>
        </p:sp>
        <p:sp>
          <p:nvSpPr>
            <p:cNvPr id="526" name="Google Shape;526;p22"/>
            <p:cNvSpPr txBox="1"/>
            <p:nvPr/>
          </p:nvSpPr>
          <p:spPr>
            <a:xfrm>
              <a:off x="5548066" y="2971231"/>
              <a:ext cx="1296144" cy="1754326"/>
            </a:xfrm>
            <a:prstGeom prst="rect">
              <a:avLst/>
            </a:prstGeom>
            <a:solidFill>
              <a:srgbClr val="008A3E"/>
            </a:solidFill>
            <a:ln w="9525" cap="flat" cmpd="sng">
              <a:solidFill>
                <a:srgbClr val="008A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p:txBody>
        </p:sp>
        <p:sp>
          <p:nvSpPr>
            <p:cNvPr id="527" name="Google Shape;527;p22"/>
            <p:cNvSpPr/>
            <p:nvPr/>
          </p:nvSpPr>
          <p:spPr>
            <a:xfrm>
              <a:off x="3775270" y="3304556"/>
              <a:ext cx="1728192" cy="144016"/>
            </a:xfrm>
            <a:prstGeom prst="rightArrow">
              <a:avLst>
                <a:gd name="adj1" fmla="val 50000"/>
                <a:gd name="adj2" fmla="val 50000"/>
              </a:avLst>
            </a:prstGeom>
            <a:solidFill>
              <a:srgbClr val="008A3E"/>
            </a:solidFill>
            <a:ln w="12700" cap="flat" cmpd="sng">
              <a:solidFill>
                <a:srgbClr val="008A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28" name="Google Shape;528;p22"/>
            <p:cNvSpPr/>
            <p:nvPr/>
          </p:nvSpPr>
          <p:spPr>
            <a:xfrm>
              <a:off x="6904689" y="3329388"/>
              <a:ext cx="1440160" cy="144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29" name="Google Shape;529;p22"/>
            <p:cNvSpPr txBox="1"/>
            <p:nvPr/>
          </p:nvSpPr>
          <p:spPr>
            <a:xfrm>
              <a:off x="3972853" y="2935224"/>
              <a:ext cx="14320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8A3E"/>
                  </a:solidFill>
                  <a:latin typeface="Open Sans"/>
                  <a:ea typeface="Open Sans"/>
                  <a:cs typeface="Open Sans"/>
                  <a:sym typeface="Open Sans"/>
                </a:rPr>
                <a:t>Terrenos</a:t>
              </a:r>
              <a:endParaRPr/>
            </a:p>
          </p:txBody>
        </p:sp>
        <p:sp>
          <p:nvSpPr>
            <p:cNvPr id="530" name="Google Shape;530;p22"/>
            <p:cNvSpPr txBox="1"/>
            <p:nvPr/>
          </p:nvSpPr>
          <p:spPr>
            <a:xfrm>
              <a:off x="6888814" y="2971231"/>
              <a:ext cx="14320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C000"/>
                  </a:solidFill>
                  <a:latin typeface="Open Sans"/>
                  <a:ea typeface="Open Sans"/>
                  <a:cs typeface="Open Sans"/>
                  <a:sym typeface="Open Sans"/>
                </a:rPr>
                <a:t>Milho</a:t>
              </a:r>
              <a:endParaRPr/>
            </a:p>
          </p:txBody>
        </p:sp>
        <p:sp>
          <p:nvSpPr>
            <p:cNvPr id="531" name="Google Shape;531;p22"/>
            <p:cNvSpPr txBox="1"/>
            <p:nvPr/>
          </p:nvSpPr>
          <p:spPr>
            <a:xfrm>
              <a:off x="5701045" y="3206584"/>
              <a:ext cx="1003501" cy="369332"/>
            </a:xfrm>
            <a:prstGeom prst="rect">
              <a:avLst/>
            </a:prstGeom>
            <a:solidFill>
              <a:schemeClr val="lt1"/>
            </a:solidFill>
            <a:ln w="9525" cap="flat" cmpd="sng">
              <a:solidFill>
                <a:schemeClr val="lt1"/>
              </a:solidFill>
              <a:prstDash val="lg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Modo 1</a:t>
              </a:r>
              <a:endParaRPr sz="1800">
                <a:solidFill>
                  <a:schemeClr val="dk1"/>
                </a:solidFill>
                <a:latin typeface="Open Sans"/>
                <a:ea typeface="Open Sans"/>
                <a:cs typeface="Open Sans"/>
                <a:sym typeface="Open Sans"/>
              </a:endParaRPr>
            </a:p>
          </p:txBody>
        </p:sp>
        <p:sp>
          <p:nvSpPr>
            <p:cNvPr id="532" name="Google Shape;532;p22"/>
            <p:cNvSpPr txBox="1"/>
            <p:nvPr/>
          </p:nvSpPr>
          <p:spPr>
            <a:xfrm>
              <a:off x="5701045" y="4072662"/>
              <a:ext cx="1003501" cy="369332"/>
            </a:xfrm>
            <a:prstGeom prst="rect">
              <a:avLst/>
            </a:prstGeom>
            <a:solidFill>
              <a:schemeClr val="lt1"/>
            </a:solidFill>
            <a:ln w="9525" cap="flat" cmpd="sng">
              <a:solidFill>
                <a:schemeClr val="lt1"/>
              </a:solidFill>
              <a:prstDash val="lg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Modo 2</a:t>
              </a:r>
              <a:endParaRPr sz="1800">
                <a:solidFill>
                  <a:schemeClr val="dk1"/>
                </a:solidFill>
                <a:latin typeface="Open Sans"/>
                <a:ea typeface="Open Sans"/>
                <a:cs typeface="Open Sans"/>
                <a:sym typeface="Open Sans"/>
              </a:endParaRPr>
            </a:p>
          </p:txBody>
        </p:sp>
        <p:sp>
          <p:nvSpPr>
            <p:cNvPr id="533" name="Google Shape;533;p22"/>
            <p:cNvSpPr/>
            <p:nvPr/>
          </p:nvSpPr>
          <p:spPr>
            <a:xfrm>
              <a:off x="6904689" y="4212068"/>
              <a:ext cx="1440160" cy="144016"/>
            </a:xfrm>
            <a:prstGeom prst="rightArrow">
              <a:avLst>
                <a:gd name="adj1" fmla="val 50000"/>
                <a:gd name="adj2" fmla="val 50000"/>
              </a:avLst>
            </a:prstGeom>
            <a:solidFill>
              <a:srgbClr val="8FC36B"/>
            </a:solidFill>
            <a:ln w="12700" cap="flat" cmpd="sng">
              <a:solidFill>
                <a:srgbClr val="8FC36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34" name="Google Shape;534;p22"/>
            <p:cNvSpPr txBox="1"/>
            <p:nvPr/>
          </p:nvSpPr>
          <p:spPr>
            <a:xfrm>
              <a:off x="6888814" y="3853911"/>
              <a:ext cx="14320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8FC36B"/>
                  </a:solidFill>
                  <a:latin typeface="Open Sans"/>
                  <a:ea typeface="Open Sans"/>
                  <a:cs typeface="Open Sans"/>
                  <a:sym typeface="Open Sans"/>
                </a:rPr>
                <a:t>Arroz</a:t>
              </a:r>
              <a:endParaRPr/>
            </a:p>
          </p:txBody>
        </p:sp>
        <p:sp>
          <p:nvSpPr>
            <p:cNvPr id="535" name="Google Shape;535;p22"/>
            <p:cNvSpPr/>
            <p:nvPr/>
          </p:nvSpPr>
          <p:spPr>
            <a:xfrm>
              <a:off x="4736829" y="4245545"/>
              <a:ext cx="755482" cy="144016"/>
            </a:xfrm>
            <a:prstGeom prst="rightArrow">
              <a:avLst>
                <a:gd name="adj1" fmla="val 50000"/>
                <a:gd name="adj2" fmla="val 50000"/>
              </a:avLst>
            </a:prstGeom>
            <a:solidFill>
              <a:srgbClr val="008A3E"/>
            </a:solidFill>
            <a:ln w="12700" cap="flat" cmpd="sng">
              <a:solidFill>
                <a:srgbClr val="008A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36" name="Google Shape;536;p22"/>
            <p:cNvSpPr/>
            <p:nvPr/>
          </p:nvSpPr>
          <p:spPr>
            <a:xfrm>
              <a:off x="4652921" y="3401396"/>
              <a:ext cx="95059" cy="954688"/>
            </a:xfrm>
            <a:prstGeom prst="rect">
              <a:avLst/>
            </a:prstGeom>
            <a:solidFill>
              <a:srgbClr val="008A3E"/>
            </a:solidFill>
            <a:ln w="12700" cap="flat" cmpd="sng">
              <a:solidFill>
                <a:srgbClr val="008A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37" name="Google Shape;537;p22"/>
            <p:cNvSpPr txBox="1"/>
            <p:nvPr/>
          </p:nvSpPr>
          <p:spPr>
            <a:xfrm>
              <a:off x="4314959" y="2155711"/>
              <a:ext cx="143205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err="1">
                  <a:solidFill>
                    <a:srgbClr val="C00000"/>
                  </a:solidFill>
                  <a:latin typeface="Open Sans"/>
                  <a:ea typeface="Open Sans"/>
                  <a:cs typeface="Open Sans"/>
                  <a:sym typeface="Open Sans"/>
                </a:rPr>
                <a:t>Usos</a:t>
              </a:r>
              <a:r>
                <a:rPr lang="en-US" sz="1800" dirty="0">
                  <a:solidFill>
                    <a:srgbClr val="C00000"/>
                  </a:solidFill>
                  <a:latin typeface="Open Sans"/>
                  <a:ea typeface="Open Sans"/>
                  <a:cs typeface="Open Sans"/>
                  <a:sym typeface="Open Sans"/>
                </a:rPr>
                <a:t> da terra</a:t>
              </a:r>
              <a:endParaRPr sz="1800" dirty="0">
                <a:solidFill>
                  <a:srgbClr val="C00000"/>
                </a:solidFill>
                <a:latin typeface="Open Sans"/>
                <a:ea typeface="Open Sans"/>
                <a:cs typeface="Open Sans"/>
                <a:sym typeface="Open Sans"/>
              </a:endParaRPr>
            </a:p>
          </p:txBody>
        </p:sp>
        <p:cxnSp>
          <p:nvCxnSpPr>
            <p:cNvPr id="538" name="Google Shape;538;p22"/>
            <p:cNvCxnSpPr/>
            <p:nvPr/>
          </p:nvCxnSpPr>
          <p:spPr>
            <a:xfrm>
              <a:off x="5403067" y="2546756"/>
              <a:ext cx="328463" cy="659828"/>
            </a:xfrm>
            <a:prstGeom prst="straightConnector1">
              <a:avLst/>
            </a:prstGeom>
            <a:noFill/>
            <a:ln w="38100" cap="flat" cmpd="sng">
              <a:solidFill>
                <a:schemeClr val="dk1"/>
              </a:solidFill>
              <a:prstDash val="solid"/>
              <a:miter lim="800000"/>
              <a:headEnd type="none" w="sm" len="sm"/>
              <a:tailEnd type="triangle" w="med" len="med"/>
            </a:ln>
          </p:spPr>
        </p:cxnSp>
        <p:cxnSp>
          <p:nvCxnSpPr>
            <p:cNvPr id="539" name="Google Shape;539;p22"/>
            <p:cNvCxnSpPr/>
            <p:nvPr/>
          </p:nvCxnSpPr>
          <p:spPr>
            <a:xfrm>
              <a:off x="5403067" y="2546756"/>
              <a:ext cx="343949" cy="1564334"/>
            </a:xfrm>
            <a:prstGeom prst="straightConnector1">
              <a:avLst/>
            </a:prstGeom>
            <a:noFill/>
            <a:ln w="38100" cap="flat" cmpd="sng">
              <a:solidFill>
                <a:schemeClr val="dk1"/>
              </a:solidFill>
              <a:prstDash val="solid"/>
              <a:miter lim="800000"/>
              <a:headEnd type="none" w="sm" len="sm"/>
              <a:tailEnd type="triangle" w="med" len="med"/>
            </a:ln>
          </p:spPr>
        </p:cxnSp>
      </p:grpSp>
      <p:sp>
        <p:nvSpPr>
          <p:cNvPr id="540" name="Google Shape;540;p22"/>
          <p:cNvSpPr txBox="1">
            <a:spLocks noGrp="1"/>
          </p:cNvSpPr>
          <p:nvPr>
            <p:ph type="body" idx="2"/>
          </p:nvPr>
        </p:nvSpPr>
        <p:spPr>
          <a:xfrm>
            <a:off x="663574" y="2161531"/>
            <a:ext cx="5083441"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Modos de operação - uso da terra</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541" name="Google Shape;541;p22"/>
          <p:cNvSpPr txBox="1">
            <a:spLocks noGrp="1"/>
          </p:cNvSpPr>
          <p:nvPr>
            <p:ph type="title"/>
          </p:nvPr>
        </p:nvSpPr>
        <p:spPr>
          <a:xfrm>
            <a:off x="663576" y="720887"/>
            <a:ext cx="8569324"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900" dirty="0">
                <a:latin typeface="Open Sans"/>
                <a:ea typeface="Open Sans"/>
                <a:cs typeface="Open Sans"/>
                <a:sym typeface="Open Sans"/>
              </a:rPr>
              <a:t>6.4. </a:t>
            </a:r>
            <a:r>
              <a:rPr lang="en-US" sz="4900" dirty="0" err="1">
                <a:latin typeface="Open Sans"/>
                <a:ea typeface="Open Sans"/>
                <a:cs typeface="Open Sans"/>
                <a:sym typeface="Open Sans"/>
              </a:rPr>
              <a:t>Modelagem</a:t>
            </a:r>
            <a:r>
              <a:rPr lang="en-US" sz="4900" dirty="0">
                <a:latin typeface="Open Sans"/>
                <a:ea typeface="Open Sans"/>
                <a:cs typeface="Open Sans"/>
                <a:sym typeface="Open Sans"/>
              </a:rPr>
              <a:t> do </a:t>
            </a:r>
            <a:r>
              <a:rPr lang="en-US" sz="4900" dirty="0" err="1">
                <a:latin typeface="Open Sans"/>
                <a:ea typeface="Open Sans"/>
                <a:cs typeface="Open Sans"/>
                <a:sym typeface="Open Sans"/>
              </a:rPr>
              <a:t>uso</a:t>
            </a:r>
            <a:r>
              <a:rPr lang="en-US" sz="4900" dirty="0">
                <a:latin typeface="Open Sans"/>
                <a:ea typeface="Open Sans"/>
                <a:cs typeface="Open Sans"/>
                <a:sym typeface="Open Sans"/>
              </a:rPr>
              <a:t> da terra no </a:t>
            </a:r>
            <a:r>
              <a:rPr lang="en-US" sz="4900" dirty="0" err="1">
                <a:latin typeface="Open Sans"/>
                <a:ea typeface="Open Sans"/>
                <a:cs typeface="Open Sans"/>
                <a:sym typeface="Open Sans"/>
              </a:rPr>
              <a:t>OSeMOSYS</a:t>
            </a:r>
            <a:r>
              <a:rPr lang="en-US" sz="4900" dirty="0">
                <a:latin typeface="Open Sans"/>
                <a:ea typeface="Open Sans"/>
                <a:cs typeface="Open Sans"/>
                <a:sym typeface="Open Sans"/>
              </a:rPr>
              <a:t> </a:t>
            </a:r>
            <a:endParaRPr dirty="0">
              <a:latin typeface="Open Sans"/>
              <a:ea typeface="Open Sans"/>
              <a:cs typeface="Open Sans"/>
              <a:sym typeface="Open Sans"/>
            </a:endParaRPr>
          </a:p>
        </p:txBody>
      </p:sp>
      <p:sp>
        <p:nvSpPr>
          <p:cNvPr id="542" name="Google Shape;542;p22"/>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22</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pSp>
        <p:nvGrpSpPr>
          <p:cNvPr id="548" name="Google Shape;548;p23"/>
          <p:cNvGrpSpPr/>
          <p:nvPr/>
        </p:nvGrpSpPr>
        <p:grpSpPr>
          <a:xfrm>
            <a:off x="2397211" y="1734490"/>
            <a:ext cx="7878270" cy="4599585"/>
            <a:chOff x="1151068" y="1006952"/>
            <a:chExt cx="9124413" cy="5327123"/>
          </a:xfrm>
        </p:grpSpPr>
        <p:pic>
          <p:nvPicPr>
            <p:cNvPr id="549" name="Google Shape;549;p23"/>
            <p:cNvPicPr preferRelativeResize="0"/>
            <p:nvPr/>
          </p:nvPicPr>
          <p:blipFill rotWithShape="1">
            <a:blip r:embed="rId3">
              <a:alphaModFix/>
            </a:blip>
            <a:srcRect l="5638" r="8466" b="6747"/>
            <a:stretch/>
          </p:blipFill>
          <p:spPr>
            <a:xfrm>
              <a:off x="3832406" y="1006952"/>
              <a:ext cx="6443075" cy="5198341"/>
            </a:xfrm>
            <a:prstGeom prst="rect">
              <a:avLst/>
            </a:prstGeom>
            <a:noFill/>
            <a:ln>
              <a:noFill/>
            </a:ln>
          </p:spPr>
        </p:pic>
        <p:sp>
          <p:nvSpPr>
            <p:cNvPr id="550" name="Google Shape;550;p23"/>
            <p:cNvSpPr/>
            <p:nvPr/>
          </p:nvSpPr>
          <p:spPr>
            <a:xfrm>
              <a:off x="1151068" y="4986477"/>
              <a:ext cx="677732" cy="638057"/>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Open Sans"/>
                <a:ea typeface="Open Sans"/>
                <a:cs typeface="Open Sans"/>
                <a:sym typeface="Open Sans"/>
              </a:endParaRPr>
            </a:p>
          </p:txBody>
        </p:sp>
        <p:sp>
          <p:nvSpPr>
            <p:cNvPr id="551" name="Google Shape;551;p23"/>
            <p:cNvSpPr txBox="1"/>
            <p:nvPr/>
          </p:nvSpPr>
          <p:spPr>
            <a:xfrm>
              <a:off x="1916519" y="5074674"/>
              <a:ext cx="32903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err="1">
                  <a:solidFill>
                    <a:schemeClr val="dk1"/>
                  </a:solidFill>
                  <a:latin typeface="Open Sans"/>
                  <a:ea typeface="Open Sans"/>
                  <a:cs typeface="Open Sans"/>
                  <a:sym typeface="Open Sans"/>
                </a:rPr>
                <a:t>InputActivityRatio</a:t>
              </a:r>
              <a:endParaRPr sz="2000" b="1" dirty="0">
                <a:solidFill>
                  <a:schemeClr val="dk1"/>
                </a:solidFill>
                <a:latin typeface="Open Sans"/>
                <a:ea typeface="Open Sans"/>
                <a:cs typeface="Open Sans"/>
                <a:sym typeface="Open Sans"/>
              </a:endParaRPr>
            </a:p>
          </p:txBody>
        </p:sp>
        <p:sp>
          <p:nvSpPr>
            <p:cNvPr id="552" name="Google Shape;552;p23"/>
            <p:cNvSpPr txBox="1"/>
            <p:nvPr/>
          </p:nvSpPr>
          <p:spPr>
            <a:xfrm>
              <a:off x="1916519" y="5784213"/>
              <a:ext cx="34301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OutputActivityRatio</a:t>
              </a:r>
              <a:endParaRPr sz="2000" b="1">
                <a:solidFill>
                  <a:schemeClr val="dk1"/>
                </a:solidFill>
                <a:latin typeface="Open Sans"/>
                <a:ea typeface="Open Sans"/>
                <a:cs typeface="Open Sans"/>
                <a:sym typeface="Open Sans"/>
              </a:endParaRPr>
            </a:p>
          </p:txBody>
        </p:sp>
        <p:sp>
          <p:nvSpPr>
            <p:cNvPr id="553" name="Google Shape;553;p23"/>
            <p:cNvSpPr/>
            <p:nvPr/>
          </p:nvSpPr>
          <p:spPr>
            <a:xfrm>
              <a:off x="1151068" y="5696018"/>
              <a:ext cx="677732" cy="638057"/>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Open Sans"/>
                <a:ea typeface="Open Sans"/>
                <a:cs typeface="Open Sans"/>
                <a:sym typeface="Open Sans"/>
              </a:endParaRPr>
            </a:p>
          </p:txBody>
        </p:sp>
        <p:sp>
          <p:nvSpPr>
            <p:cNvPr id="554" name="Google Shape;554;p23"/>
            <p:cNvSpPr/>
            <p:nvPr/>
          </p:nvSpPr>
          <p:spPr>
            <a:xfrm>
              <a:off x="8136472" y="1618974"/>
              <a:ext cx="297523" cy="308921"/>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5" name="Google Shape;555;p23"/>
            <p:cNvSpPr/>
            <p:nvPr/>
          </p:nvSpPr>
          <p:spPr>
            <a:xfrm>
              <a:off x="8136472" y="2067978"/>
              <a:ext cx="297523" cy="308921"/>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6" name="Google Shape;556;p23"/>
            <p:cNvSpPr/>
            <p:nvPr/>
          </p:nvSpPr>
          <p:spPr>
            <a:xfrm>
              <a:off x="8136471" y="2714736"/>
              <a:ext cx="297523" cy="308921"/>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7" name="Google Shape;557;p23"/>
            <p:cNvSpPr/>
            <p:nvPr/>
          </p:nvSpPr>
          <p:spPr>
            <a:xfrm>
              <a:off x="8136472" y="3247257"/>
              <a:ext cx="297523" cy="308921"/>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8" name="Google Shape;558;p23"/>
            <p:cNvSpPr/>
            <p:nvPr/>
          </p:nvSpPr>
          <p:spPr>
            <a:xfrm>
              <a:off x="6621436" y="4016905"/>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9" name="Google Shape;559;p23"/>
            <p:cNvSpPr/>
            <p:nvPr/>
          </p:nvSpPr>
          <p:spPr>
            <a:xfrm>
              <a:off x="6625074" y="2067978"/>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0" name="Google Shape;560;p23"/>
            <p:cNvSpPr/>
            <p:nvPr/>
          </p:nvSpPr>
          <p:spPr>
            <a:xfrm>
              <a:off x="6625074" y="2714736"/>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1" name="Google Shape;561;p23"/>
            <p:cNvSpPr/>
            <p:nvPr/>
          </p:nvSpPr>
          <p:spPr>
            <a:xfrm>
              <a:off x="6625074" y="3247257"/>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2" name="Google Shape;562;p23"/>
            <p:cNvSpPr/>
            <p:nvPr/>
          </p:nvSpPr>
          <p:spPr>
            <a:xfrm>
              <a:off x="6621434" y="4992457"/>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3" name="Google Shape;563;p23"/>
            <p:cNvSpPr/>
            <p:nvPr/>
          </p:nvSpPr>
          <p:spPr>
            <a:xfrm>
              <a:off x="6621435" y="5802901"/>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4" name="Google Shape;564;p23"/>
            <p:cNvSpPr/>
            <p:nvPr/>
          </p:nvSpPr>
          <p:spPr>
            <a:xfrm>
              <a:off x="6625074" y="1618974"/>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grpSp>
      <p:sp>
        <p:nvSpPr>
          <p:cNvPr id="565" name="Google Shape;565;p23"/>
          <p:cNvSpPr txBox="1">
            <a:spLocks noGrp="1"/>
          </p:cNvSpPr>
          <p:nvPr>
            <p:ph type="body" idx="2"/>
          </p:nvPr>
        </p:nvSpPr>
        <p:spPr>
          <a:xfrm>
            <a:off x="663574" y="2151027"/>
            <a:ext cx="5715711"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Vinculação de tecnologias e commodities</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566" name="Google Shape;566;p23"/>
          <p:cNvSpPr txBox="1">
            <a:spLocks noGrp="1"/>
          </p:cNvSpPr>
          <p:nvPr>
            <p:ph type="title"/>
          </p:nvPr>
        </p:nvSpPr>
        <p:spPr>
          <a:xfrm>
            <a:off x="663576" y="720887"/>
            <a:ext cx="8709024" cy="13255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900" dirty="0">
                <a:latin typeface="Open Sans"/>
                <a:ea typeface="Open Sans"/>
                <a:cs typeface="Open Sans"/>
                <a:sym typeface="Open Sans"/>
              </a:rPr>
              <a:t>6.4. </a:t>
            </a:r>
            <a:r>
              <a:rPr lang="en-US" sz="4900" dirty="0" err="1">
                <a:latin typeface="Open Sans"/>
                <a:ea typeface="Open Sans"/>
                <a:cs typeface="Open Sans"/>
                <a:sym typeface="Open Sans"/>
              </a:rPr>
              <a:t>Modelagem</a:t>
            </a:r>
            <a:r>
              <a:rPr lang="en-US" sz="4900" dirty="0">
                <a:latin typeface="Open Sans"/>
                <a:ea typeface="Open Sans"/>
                <a:cs typeface="Open Sans"/>
                <a:sym typeface="Open Sans"/>
              </a:rPr>
              <a:t> do </a:t>
            </a:r>
            <a:r>
              <a:rPr lang="en-US" sz="4900" dirty="0" err="1">
                <a:latin typeface="Open Sans"/>
                <a:ea typeface="Open Sans"/>
                <a:cs typeface="Open Sans"/>
                <a:sym typeface="Open Sans"/>
              </a:rPr>
              <a:t>uso</a:t>
            </a:r>
            <a:r>
              <a:rPr lang="en-US" sz="4900" dirty="0">
                <a:latin typeface="Open Sans"/>
                <a:ea typeface="Open Sans"/>
                <a:cs typeface="Open Sans"/>
                <a:sym typeface="Open Sans"/>
              </a:rPr>
              <a:t> da terra no </a:t>
            </a:r>
            <a:r>
              <a:rPr lang="en-US" sz="4900" dirty="0" err="1">
                <a:latin typeface="Open Sans"/>
                <a:ea typeface="Open Sans"/>
                <a:cs typeface="Open Sans"/>
                <a:sym typeface="Open Sans"/>
              </a:rPr>
              <a:t>OSeMOSYS</a:t>
            </a:r>
            <a:r>
              <a:rPr lang="en-US" sz="4900" dirty="0">
                <a:latin typeface="Open Sans"/>
                <a:ea typeface="Open Sans"/>
                <a:cs typeface="Open Sans"/>
                <a:sym typeface="Open Sans"/>
              </a:rPr>
              <a:t> </a:t>
            </a:r>
            <a:endParaRPr dirty="0">
              <a:latin typeface="Open Sans"/>
              <a:ea typeface="Open Sans"/>
              <a:cs typeface="Open Sans"/>
              <a:sym typeface="Open Sans"/>
            </a:endParaRPr>
          </a:p>
        </p:txBody>
      </p:sp>
      <p:sp>
        <p:nvSpPr>
          <p:cNvPr id="567" name="Google Shape;567;p23"/>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23</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4"/>
          <p:cNvSpPr txBox="1"/>
          <p:nvPr/>
        </p:nvSpPr>
        <p:spPr>
          <a:xfrm>
            <a:off x="8697679" y="4891915"/>
            <a:ext cx="319807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err="1">
                <a:solidFill>
                  <a:srgbClr val="FFFFFF"/>
                </a:solidFill>
                <a:latin typeface="Open Sans"/>
                <a:ea typeface="Open Sans"/>
                <a:cs typeface="Open Sans"/>
                <a:sym typeface="Open Sans"/>
              </a:rPr>
              <a:t>Shivakumar</a:t>
            </a:r>
            <a:r>
              <a:rPr lang="en-US" sz="800" dirty="0">
                <a:solidFill>
                  <a:srgbClr val="FFFFFF"/>
                </a:solidFill>
                <a:latin typeface="Open Sans"/>
                <a:ea typeface="Open Sans"/>
                <a:cs typeface="Open Sans"/>
                <a:sym typeface="Open Sans"/>
              </a:rPr>
              <a:t> A. (UNDESA), Sridharan </a:t>
            </a:r>
            <a:r>
              <a:rPr lang="en-US" sz="800" b="0" i="0" u="none" strike="noStrike" cap="none" dirty="0">
                <a:solidFill>
                  <a:srgbClr val="FFFFFF"/>
                </a:solidFill>
                <a:latin typeface="Open Sans"/>
                <a:ea typeface="Open Sans"/>
                <a:cs typeface="Open Sans"/>
                <a:sym typeface="Open Sans"/>
              </a:rPr>
              <a:t>V. (KTH), </a:t>
            </a:r>
            <a:r>
              <a:rPr lang="en-US" sz="800" b="0" i="0" u="none" strike="noStrike" cap="none" dirty="0" err="1">
                <a:solidFill>
                  <a:srgbClr val="FFFFFF"/>
                </a:solidFill>
                <a:latin typeface="Open Sans"/>
                <a:ea typeface="Open Sans"/>
                <a:cs typeface="Open Sans"/>
                <a:sym typeface="Open Sans"/>
              </a:rPr>
              <a:t>Niet</a:t>
            </a:r>
            <a:r>
              <a:rPr lang="en-US" sz="800" b="0" i="0" u="none" strike="noStrike" cap="none" dirty="0">
                <a:solidFill>
                  <a:srgbClr val="FFFFFF"/>
                </a:solidFill>
                <a:latin typeface="Open Sans"/>
                <a:ea typeface="Open Sans"/>
                <a:cs typeface="Open Sans"/>
                <a:sym typeface="Open Sans"/>
              </a:rPr>
              <a:t> T. (SFU), Ramos E.P., </a:t>
            </a:r>
            <a:r>
              <a:rPr lang="en-US" sz="800" dirty="0" err="1">
                <a:solidFill>
                  <a:srgbClr val="FFFFFF"/>
                </a:solidFill>
                <a:latin typeface="Open Sans"/>
                <a:ea typeface="Open Sans"/>
                <a:cs typeface="Open Sans"/>
                <a:sym typeface="Open Sans"/>
              </a:rPr>
              <a:t>Gardumi</a:t>
            </a:r>
            <a:r>
              <a:rPr lang="en-US" sz="800" dirty="0">
                <a:solidFill>
                  <a:srgbClr val="FFFFFF"/>
                </a:solidFill>
                <a:latin typeface="Open Sans"/>
                <a:ea typeface="Open Sans"/>
                <a:cs typeface="Open Sans"/>
                <a:sym typeface="Open Sans"/>
              </a:rPr>
              <a:t> F. (KTH), </a:t>
            </a:r>
            <a:r>
              <a:rPr lang="en-US" sz="800" dirty="0" err="1">
                <a:solidFill>
                  <a:srgbClr val="FFFFFF"/>
                </a:solidFill>
                <a:latin typeface="Open Sans"/>
                <a:ea typeface="Open Sans"/>
                <a:cs typeface="Open Sans"/>
                <a:sym typeface="Open Sans"/>
              </a:rPr>
              <a:t>Alfstad</a:t>
            </a:r>
            <a:r>
              <a:rPr lang="en-US" sz="800" dirty="0">
                <a:solidFill>
                  <a:srgbClr val="FFFFFF"/>
                </a:solidFill>
                <a:latin typeface="Open Sans"/>
                <a:ea typeface="Open Sans"/>
                <a:cs typeface="Open Sans"/>
                <a:sym typeface="Open Sans"/>
              </a:rPr>
              <a:t> </a:t>
            </a:r>
            <a:r>
              <a:rPr lang="en-US" sz="800" b="0" i="0" u="none" strike="noStrike" cap="none" dirty="0">
                <a:solidFill>
                  <a:srgbClr val="FFFFFF"/>
                </a:solidFill>
                <a:latin typeface="Open Sans"/>
                <a:ea typeface="Open Sans"/>
                <a:cs typeface="Open Sans"/>
                <a:sym typeface="Open Sans"/>
              </a:rPr>
              <a:t>T., (UNDESA) 2021. Aula 6: </a:t>
            </a:r>
            <a:r>
              <a:rPr lang="en-US" sz="800" b="0" i="0" u="none" strike="noStrike" cap="none" dirty="0" err="1">
                <a:solidFill>
                  <a:srgbClr val="FFFFFF"/>
                </a:solidFill>
                <a:latin typeface="Open Sans"/>
                <a:ea typeface="Open Sans"/>
                <a:cs typeface="Open Sans"/>
                <a:sym typeface="Open Sans"/>
              </a:rPr>
              <a:t>Representação</a:t>
            </a:r>
            <a:r>
              <a:rPr lang="en-US" sz="800" b="0" i="0" u="none" strike="noStrike" cap="none" dirty="0">
                <a:solidFill>
                  <a:srgbClr val="FFFFFF"/>
                </a:solidFill>
                <a:latin typeface="Open Sans"/>
                <a:ea typeface="Open Sans"/>
                <a:cs typeface="Open Sans"/>
                <a:sym typeface="Open Sans"/>
              </a:rPr>
              <a:t> do </a:t>
            </a:r>
            <a:r>
              <a:rPr lang="en-US" sz="800" b="0" i="0" u="none" strike="noStrike" cap="none" dirty="0" err="1">
                <a:solidFill>
                  <a:srgbClr val="FFFFFF"/>
                </a:solidFill>
                <a:latin typeface="Open Sans"/>
                <a:ea typeface="Open Sans"/>
                <a:cs typeface="Open Sans"/>
                <a:sym typeface="Open Sans"/>
              </a:rPr>
              <a:t>uso</a:t>
            </a:r>
            <a:r>
              <a:rPr lang="en-US" sz="800" b="0" i="0" u="none" strike="noStrike" cap="none" dirty="0">
                <a:solidFill>
                  <a:srgbClr val="FFFFFF"/>
                </a:solidFill>
                <a:latin typeface="Open Sans"/>
                <a:ea typeface="Open Sans"/>
                <a:cs typeface="Open Sans"/>
                <a:sym typeface="Open Sans"/>
              </a:rPr>
              <a:t> da terra. </a:t>
            </a:r>
            <a:r>
              <a:rPr lang="en-US" sz="800" b="0" i="0" u="none" strike="noStrike" cap="none" dirty="0" err="1">
                <a:solidFill>
                  <a:srgbClr val="FFFFFF"/>
                </a:solidFill>
                <a:latin typeface="Open Sans"/>
                <a:ea typeface="Open Sans"/>
                <a:cs typeface="Open Sans"/>
                <a:sym typeface="Open Sans"/>
              </a:rPr>
              <a:t>Versão</a:t>
            </a:r>
            <a:r>
              <a:rPr lang="en-US" sz="800" b="0" i="0" u="none" strike="noStrike" cap="none" dirty="0">
                <a:solidFill>
                  <a:srgbClr val="FFFFFF"/>
                </a:solidFill>
                <a:latin typeface="Open Sans"/>
                <a:ea typeface="Open Sans"/>
                <a:cs typeface="Open Sans"/>
                <a:sym typeface="Open Sans"/>
              </a:rPr>
              <a:t> de </a:t>
            </a:r>
            <a:r>
              <a:rPr lang="en-US" sz="800" b="0" i="0" u="none" strike="noStrike" cap="none" dirty="0" err="1">
                <a:solidFill>
                  <a:srgbClr val="FFFFFF"/>
                </a:solidFill>
                <a:latin typeface="Open Sans"/>
                <a:ea typeface="Open Sans"/>
                <a:cs typeface="Open Sans"/>
                <a:sym typeface="Open Sans"/>
              </a:rPr>
              <a:t>lançamento</a:t>
            </a:r>
            <a:r>
              <a:rPr lang="en-US" sz="800" b="0" i="0" u="none" strike="noStrike" cap="none" dirty="0">
                <a:solidFill>
                  <a:srgbClr val="FFFFFF"/>
                </a:solidFill>
                <a:latin typeface="Open Sans"/>
                <a:ea typeface="Open Sans"/>
                <a:cs typeface="Open Sans"/>
                <a:sym typeface="Open Sans"/>
              </a:rPr>
              <a:t> 1.0.  [</a:t>
            </a:r>
            <a:r>
              <a:rPr lang="en-US" sz="800" b="0" i="0" u="none" strike="noStrike" cap="none" dirty="0" err="1">
                <a:solidFill>
                  <a:srgbClr val="FFFFFF"/>
                </a:solidFill>
                <a:latin typeface="Open Sans"/>
                <a:ea typeface="Open Sans"/>
                <a:cs typeface="Open Sans"/>
                <a:sym typeface="Open Sans"/>
              </a:rPr>
              <a:t>apresentação</a:t>
            </a:r>
            <a:r>
              <a:rPr lang="en-US" sz="800" b="0" i="0" u="none" strike="noStrike" cap="none" dirty="0">
                <a:solidFill>
                  <a:srgbClr val="FFFFFF"/>
                </a:solidFill>
                <a:latin typeface="Open Sans"/>
                <a:ea typeface="Open Sans"/>
                <a:cs typeface="Open Sans"/>
                <a:sym typeface="Open Sans"/>
              </a:rPr>
              <a:t> on-line]. </a:t>
            </a:r>
            <a:r>
              <a:rPr lang="en-US" sz="800" dirty="0" err="1">
                <a:solidFill>
                  <a:schemeClr val="lt1"/>
                </a:solidFill>
                <a:latin typeface="Open Sans"/>
                <a:ea typeface="Open Sans"/>
                <a:cs typeface="Open Sans"/>
                <a:sym typeface="Open Sans"/>
              </a:rPr>
              <a:t>Programa</a:t>
            </a:r>
            <a:r>
              <a:rPr lang="en-US" sz="800" dirty="0">
                <a:solidFill>
                  <a:schemeClr val="lt1"/>
                </a:solidFill>
                <a:latin typeface="Open Sans"/>
                <a:ea typeface="Open Sans"/>
                <a:cs typeface="Open Sans"/>
                <a:sym typeface="Open Sans"/>
              </a:rPr>
              <a:t> de </a:t>
            </a:r>
            <a:r>
              <a:rPr lang="en-US" sz="800" dirty="0" err="1">
                <a:solidFill>
                  <a:schemeClr val="lt1"/>
                </a:solidFill>
                <a:latin typeface="Open Sans"/>
                <a:ea typeface="Open Sans"/>
                <a:cs typeface="Open Sans"/>
                <a:sym typeface="Open Sans"/>
              </a:rPr>
              <a:t>Crescimento</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Compatível</a:t>
            </a:r>
            <a:r>
              <a:rPr lang="en-US" sz="800" dirty="0">
                <a:solidFill>
                  <a:schemeClr val="lt1"/>
                </a:solidFill>
                <a:latin typeface="Open Sans"/>
                <a:ea typeface="Open Sans"/>
                <a:cs typeface="Open Sans"/>
                <a:sym typeface="Open Sans"/>
              </a:rPr>
              <a:t> com o </a:t>
            </a:r>
            <a:r>
              <a:rPr lang="en-US" sz="800" dirty="0" err="1">
                <a:solidFill>
                  <a:schemeClr val="lt1"/>
                </a:solidFill>
                <a:latin typeface="Open Sans"/>
                <a:ea typeface="Open Sans"/>
                <a:cs typeface="Open Sans"/>
                <a:sym typeface="Open Sans"/>
              </a:rPr>
              <a:t>Clima</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Programa</a:t>
            </a:r>
            <a:r>
              <a:rPr lang="en-US" sz="800" dirty="0">
                <a:solidFill>
                  <a:schemeClr val="lt1"/>
                </a:solidFill>
                <a:latin typeface="Open Sans"/>
                <a:ea typeface="Open Sans"/>
                <a:cs typeface="Open Sans"/>
                <a:sym typeface="Open Sans"/>
              </a:rPr>
              <a:t> de </a:t>
            </a:r>
            <a:r>
              <a:rPr lang="en-US" sz="800" dirty="0" err="1">
                <a:solidFill>
                  <a:schemeClr val="lt1"/>
                </a:solidFill>
                <a:latin typeface="Open Sans"/>
                <a:ea typeface="Open Sans"/>
                <a:cs typeface="Open Sans"/>
                <a:sym typeface="Open Sans"/>
              </a:rPr>
              <a:t>Desenvolvimento</a:t>
            </a:r>
            <a:r>
              <a:rPr lang="en-US" sz="800" dirty="0">
                <a:solidFill>
                  <a:schemeClr val="lt1"/>
                </a:solidFill>
                <a:latin typeface="Open Sans"/>
                <a:ea typeface="Open Sans"/>
                <a:cs typeface="Open Sans"/>
                <a:sym typeface="Open Sans"/>
              </a:rPr>
              <a:t> das </a:t>
            </a:r>
            <a:r>
              <a:rPr lang="en-US" sz="800" dirty="0" err="1">
                <a:solidFill>
                  <a:schemeClr val="lt1"/>
                </a:solidFill>
                <a:latin typeface="Open Sans"/>
                <a:ea typeface="Open Sans"/>
                <a:cs typeface="Open Sans"/>
                <a:sym typeface="Open Sans"/>
              </a:rPr>
              <a:t>Nações</a:t>
            </a:r>
            <a:r>
              <a:rPr lang="en-US" sz="800" dirty="0">
                <a:solidFill>
                  <a:schemeClr val="lt1"/>
                </a:solidFill>
                <a:latin typeface="Open Sans"/>
                <a:ea typeface="Open Sans"/>
                <a:cs typeface="Open Sans"/>
                <a:sym typeface="Open Sans"/>
              </a:rPr>
              <a:t> Unidas e Departamento de </a:t>
            </a:r>
            <a:r>
              <a:rPr lang="en-US" sz="800" dirty="0" err="1">
                <a:solidFill>
                  <a:schemeClr val="lt1"/>
                </a:solidFill>
                <a:latin typeface="Open Sans"/>
                <a:ea typeface="Open Sans"/>
                <a:cs typeface="Open Sans"/>
                <a:sym typeface="Open Sans"/>
              </a:rPr>
              <a:t>Assuntos</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Econômicos</a:t>
            </a:r>
            <a:r>
              <a:rPr lang="en-US" sz="800" dirty="0">
                <a:solidFill>
                  <a:schemeClr val="lt1"/>
                </a:solidFill>
                <a:latin typeface="Open Sans"/>
                <a:ea typeface="Open Sans"/>
                <a:cs typeface="Open Sans"/>
                <a:sym typeface="Open Sans"/>
              </a:rPr>
              <a:t> e </a:t>
            </a:r>
            <a:r>
              <a:rPr lang="en-US" sz="800" dirty="0" err="1">
                <a:solidFill>
                  <a:schemeClr val="lt1"/>
                </a:solidFill>
                <a:latin typeface="Open Sans"/>
                <a:ea typeface="Open Sans"/>
                <a:cs typeface="Open Sans"/>
                <a:sym typeface="Open Sans"/>
              </a:rPr>
              <a:t>Sociais</a:t>
            </a:r>
            <a:r>
              <a:rPr lang="en-US" sz="800" dirty="0">
                <a:solidFill>
                  <a:schemeClr val="lt1"/>
                </a:solidFill>
                <a:latin typeface="Open Sans"/>
                <a:ea typeface="Open Sans"/>
                <a:cs typeface="Open Sans"/>
                <a:sym typeface="Open Sans"/>
              </a:rPr>
              <a:t> das </a:t>
            </a:r>
            <a:r>
              <a:rPr lang="en-US" sz="800" dirty="0" err="1">
                <a:solidFill>
                  <a:schemeClr val="lt1"/>
                </a:solidFill>
                <a:latin typeface="Open Sans"/>
                <a:ea typeface="Open Sans"/>
                <a:cs typeface="Open Sans"/>
                <a:sym typeface="Open Sans"/>
              </a:rPr>
              <a:t>Nações</a:t>
            </a:r>
            <a:r>
              <a:rPr lang="en-US" sz="800" dirty="0">
                <a:solidFill>
                  <a:schemeClr val="lt1"/>
                </a:solidFill>
                <a:latin typeface="Open Sans"/>
                <a:ea typeface="Open Sans"/>
                <a:cs typeface="Open Sans"/>
                <a:sym typeface="Open Sans"/>
              </a:rPr>
              <a:t> Unidas.</a:t>
            </a:r>
            <a:endParaRPr sz="800" b="0" i="0" u="none" strike="noStrike" cap="none" dirty="0">
              <a:solidFill>
                <a:srgbClr val="FFFFFF"/>
              </a:solidFill>
              <a:latin typeface="Open Sans"/>
              <a:ea typeface="Open Sans"/>
              <a:cs typeface="Open Sans"/>
              <a:sym typeface="Open Sans"/>
            </a:endParaRPr>
          </a:p>
        </p:txBody>
      </p:sp>
      <p:sp>
        <p:nvSpPr>
          <p:cNvPr id="574" name="Google Shape;574;p24"/>
          <p:cNvSpPr txBox="1"/>
          <p:nvPr/>
        </p:nvSpPr>
        <p:spPr>
          <a:xfrm>
            <a:off x="9899301" y="5905083"/>
            <a:ext cx="204556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Open Sans"/>
              <a:buNone/>
            </a:pPr>
            <a:r>
              <a:rPr lang="en-US" sz="800" b="0" i="0" u="none" strike="noStrike" cap="none" dirty="0" err="1">
                <a:solidFill>
                  <a:srgbClr val="FFFFFF"/>
                </a:solidFill>
                <a:latin typeface="Open Sans"/>
                <a:ea typeface="Open Sans"/>
                <a:cs typeface="Open Sans"/>
                <a:sym typeface="Open Sans"/>
              </a:rPr>
              <a:t>Cursos</a:t>
            </a:r>
            <a:r>
              <a:rPr lang="en-US" sz="800" b="0" i="0" u="none" strike="noStrike" cap="none" dirty="0">
                <a:solidFill>
                  <a:srgbClr val="FFFFFF"/>
                </a:solidFill>
                <a:latin typeface="Open Sans"/>
                <a:ea typeface="Open Sans"/>
                <a:cs typeface="Open Sans"/>
                <a:sym typeface="Open Sans"/>
              </a:rPr>
              <a:t> do CCG (</a:t>
            </a:r>
            <a:r>
              <a:rPr lang="en-US" sz="800" b="0" i="0" u="none" strike="noStrike" cap="none" dirty="0" err="1">
                <a:solidFill>
                  <a:srgbClr val="FFFFFF"/>
                </a:solidFill>
                <a:latin typeface="Open Sans"/>
                <a:ea typeface="Open Sans"/>
                <a:cs typeface="Open Sans"/>
                <a:sym typeface="Open Sans"/>
              </a:rPr>
              <a:t>isso</a:t>
            </a:r>
            <a:r>
              <a:rPr lang="en-US" sz="800" b="0" i="0" u="none" strike="noStrike" cap="none" dirty="0">
                <a:solidFill>
                  <a:srgbClr val="FFFFFF"/>
                </a:solidFill>
                <a:latin typeface="Open Sans"/>
                <a:ea typeface="Open Sans"/>
                <a:cs typeface="Open Sans"/>
                <a:sym typeface="Open Sans"/>
              </a:rPr>
              <a:t> o </a:t>
            </a:r>
            <a:r>
              <a:rPr lang="en-US" sz="800" b="0" i="0" u="none" strike="noStrike" cap="none" dirty="0" err="1">
                <a:solidFill>
                  <a:srgbClr val="FFFFFF"/>
                </a:solidFill>
                <a:latin typeface="Open Sans"/>
                <a:ea typeface="Open Sans"/>
                <a:cs typeface="Open Sans"/>
                <a:sym typeface="Open Sans"/>
              </a:rPr>
              <a:t>levará</a:t>
            </a:r>
            <a:r>
              <a:rPr lang="en-US" sz="800" b="0" i="0" u="none" strike="noStrike" cap="none" dirty="0">
                <a:solidFill>
                  <a:srgbClr val="FFFFFF"/>
                </a:solidFill>
                <a:latin typeface="Open Sans"/>
                <a:ea typeface="Open Sans"/>
                <a:cs typeface="Open Sans"/>
                <a:sym typeface="Open Sans"/>
              </a:rPr>
              <a:t> </a:t>
            </a:r>
            <a:br>
              <a:rPr lang="en-US" sz="800" b="0" i="0" u="none" strike="noStrike" cap="none" dirty="0">
                <a:solidFill>
                  <a:srgbClr val="FFFFFF"/>
                </a:solidFill>
                <a:latin typeface="Open Sans"/>
                <a:ea typeface="Open Sans"/>
                <a:cs typeface="Open Sans"/>
                <a:sym typeface="Open Sans"/>
              </a:rPr>
            </a:br>
            <a:r>
              <a:rPr lang="en-US" sz="800" b="0" i="0" u="none" strike="noStrike" cap="none" dirty="0">
                <a:solidFill>
                  <a:srgbClr val="FFFFFF"/>
                </a:solidFill>
                <a:latin typeface="Open Sans"/>
                <a:ea typeface="Open Sans"/>
                <a:cs typeface="Open Sans"/>
                <a:sym typeface="Open Sans"/>
              </a:rPr>
              <a:t>para o link do site http://</a:t>
            </a:r>
            <a:r>
              <a:rPr lang="en-US" sz="800" b="0" i="0" u="none" strike="noStrike" cap="none" dirty="0" err="1">
                <a:solidFill>
                  <a:srgbClr val="FFFFFF"/>
                </a:solidFill>
                <a:latin typeface="Open Sans"/>
                <a:ea typeface="Open Sans"/>
                <a:cs typeface="Open Sans"/>
                <a:sym typeface="Open Sans"/>
              </a:rPr>
              <a:t>www.ClimateCompatibleGrowth.com</a:t>
            </a:r>
            <a:r>
              <a:rPr lang="en-US" sz="800" b="0" i="0" u="none" strike="noStrike" cap="none" dirty="0">
                <a:solidFill>
                  <a:srgbClr val="FFFFFF"/>
                </a:solidFill>
                <a:latin typeface="Open Sans"/>
                <a:ea typeface="Open Sans"/>
                <a:cs typeface="Open Sans"/>
                <a:sym typeface="Open Sans"/>
              </a:rPr>
              <a:t>/</a:t>
            </a:r>
            <a:r>
              <a:rPr lang="en-US" sz="800" b="0" i="0" u="none" strike="noStrike" cap="none" dirty="0" err="1">
                <a:solidFill>
                  <a:srgbClr val="FFFFFF"/>
                </a:solidFill>
                <a:latin typeface="Open Sans"/>
                <a:ea typeface="Open Sans"/>
                <a:cs typeface="Open Sans"/>
                <a:sym typeface="Open Sans"/>
              </a:rPr>
              <a:t>teachingmaterials</a:t>
            </a:r>
            <a:r>
              <a:rPr lang="en-US" sz="800" b="0" i="0" u="none" strike="noStrike" cap="none" dirty="0">
                <a:solidFill>
                  <a:srgbClr val="FFFFFF"/>
                </a:solidFill>
                <a:latin typeface="Open Sans"/>
                <a:ea typeface="Open Sans"/>
                <a:cs typeface="Open Sans"/>
                <a:sym typeface="Open Sans"/>
              </a:rPr>
              <a:t>)</a:t>
            </a:r>
            <a:endParaRPr dirty="0"/>
          </a:p>
        </p:txBody>
      </p:sp>
      <p:sp>
        <p:nvSpPr>
          <p:cNvPr id="575" name="Google Shape;575;p24"/>
          <p:cNvSpPr txBox="1"/>
          <p:nvPr/>
        </p:nvSpPr>
        <p:spPr>
          <a:xfrm>
            <a:off x="397050" y="4245075"/>
            <a:ext cx="5045400" cy="8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900">
                <a:solidFill>
                  <a:srgbClr val="000000"/>
                </a:solidFill>
                <a:latin typeface="Open Sans"/>
                <a:ea typeface="Open Sans"/>
                <a:cs typeface="Open Sans"/>
                <a:sym typeface="Open Sans"/>
              </a:rPr>
              <a:t>"Este material foi traduzido para o francês por Pacifique Koshikwinja, da Universidade Católica de Bukavu, como parte do trabalho do projeto RE-INTEGRATE. O projeto RE-INTEGRATE recebeu financiamento do Programa de Pesquisa e Inovação HORIZON EUROPE da União Europeia sob o acordo de concessão nº 101118217."</a:t>
            </a:r>
            <a:endParaRPr sz="900">
              <a:solidFill>
                <a:srgbClr val="000000"/>
              </a:solidFill>
              <a:latin typeface="Open Sans"/>
              <a:ea typeface="Open Sans"/>
              <a:cs typeface="Open Sans"/>
              <a:sym typeface="Open Sans"/>
            </a:endParaRPr>
          </a:p>
        </p:txBody>
      </p:sp>
      <p:pic>
        <p:nvPicPr>
          <p:cNvPr id="576" name="Google Shape;576;p24"/>
          <p:cNvPicPr preferRelativeResize="0"/>
          <p:nvPr/>
        </p:nvPicPr>
        <p:blipFill>
          <a:blip r:embed="rId3">
            <a:alphaModFix/>
          </a:blip>
          <a:stretch>
            <a:fillRect/>
          </a:stretch>
        </p:blipFill>
        <p:spPr>
          <a:xfrm>
            <a:off x="5376100" y="4273575"/>
            <a:ext cx="1663150" cy="584699"/>
          </a:xfrm>
          <a:prstGeom prst="rect">
            <a:avLst/>
          </a:prstGeom>
          <a:noFill/>
          <a:ln>
            <a:noFill/>
          </a:ln>
        </p:spPr>
      </p:pic>
      <p:pic>
        <p:nvPicPr>
          <p:cNvPr id="577" name="Google Shape;577;p24"/>
          <p:cNvPicPr preferRelativeResize="0"/>
          <p:nvPr/>
        </p:nvPicPr>
        <p:blipFill rotWithShape="1">
          <a:blip r:embed="rId4">
            <a:alphaModFix/>
          </a:blip>
          <a:srcRect l="11449" t="7571" r="12476" b="17907"/>
          <a:stretch/>
        </p:blipFill>
        <p:spPr>
          <a:xfrm>
            <a:off x="7201650" y="4322688"/>
            <a:ext cx="754200" cy="486475"/>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
          <p:cNvSpPr txBox="1"/>
          <p:nvPr/>
        </p:nvSpPr>
        <p:spPr>
          <a:xfrm>
            <a:off x="663575" y="220111"/>
            <a:ext cx="9559925" cy="1325563"/>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l" rtl="0">
              <a:lnSpc>
                <a:spcPct val="90000"/>
              </a:lnSpc>
              <a:spcBef>
                <a:spcPts val="0"/>
              </a:spcBef>
              <a:spcAft>
                <a:spcPts val="0"/>
              </a:spcAft>
              <a:buClr>
                <a:schemeClr val="dk1"/>
              </a:buClr>
              <a:buSzPct val="100000"/>
              <a:buFont typeface="Open Sans"/>
              <a:buNone/>
            </a:pPr>
            <a:r>
              <a:rPr lang="en-US" sz="4400" b="0" i="0" u="none" strike="noStrike" cap="none" dirty="0">
                <a:solidFill>
                  <a:schemeClr val="dk1"/>
                </a:solidFill>
                <a:latin typeface="Open Sans"/>
                <a:ea typeface="Open Sans"/>
                <a:cs typeface="Open Sans"/>
                <a:sym typeface="Open Sans"/>
              </a:rPr>
              <a:t>6.1. Por que </a:t>
            </a:r>
            <a:r>
              <a:rPr lang="en-US" sz="4400" b="0" i="0" u="none" strike="noStrike" cap="none" dirty="0" err="1">
                <a:solidFill>
                  <a:schemeClr val="dk1"/>
                </a:solidFill>
                <a:latin typeface="Open Sans"/>
                <a:ea typeface="Open Sans"/>
                <a:cs typeface="Open Sans"/>
                <a:sym typeface="Open Sans"/>
              </a:rPr>
              <a:t>é</a:t>
            </a:r>
            <a:r>
              <a:rPr lang="en-US" sz="4400" b="0" i="0" u="none" strike="noStrike" cap="none" dirty="0">
                <a:solidFill>
                  <a:schemeClr val="dk1"/>
                </a:solidFill>
                <a:latin typeface="Open Sans"/>
                <a:ea typeface="Open Sans"/>
                <a:cs typeface="Open Sans"/>
                <a:sym typeface="Open Sans"/>
              </a:rPr>
              <a:t> </a:t>
            </a:r>
            <a:r>
              <a:rPr lang="en-US" sz="4400" b="0" i="0" u="none" strike="noStrike" cap="none" dirty="0" err="1">
                <a:solidFill>
                  <a:schemeClr val="dk1"/>
                </a:solidFill>
                <a:latin typeface="Open Sans"/>
                <a:ea typeface="Open Sans"/>
                <a:cs typeface="Open Sans"/>
                <a:sym typeface="Open Sans"/>
              </a:rPr>
              <a:t>importante</a:t>
            </a:r>
            <a:r>
              <a:rPr lang="en-US" sz="4400" b="0" i="0" u="none" strike="noStrike" cap="none" dirty="0">
                <a:solidFill>
                  <a:schemeClr val="dk1"/>
                </a:solidFill>
                <a:latin typeface="Open Sans"/>
                <a:ea typeface="Open Sans"/>
                <a:cs typeface="Open Sans"/>
                <a:sym typeface="Open Sans"/>
              </a:rPr>
              <a:t> </a:t>
            </a:r>
            <a:r>
              <a:rPr lang="en-US" sz="4400" b="0" i="0" u="none" strike="noStrike" cap="none" dirty="0" err="1">
                <a:solidFill>
                  <a:schemeClr val="dk1"/>
                </a:solidFill>
                <a:latin typeface="Open Sans"/>
                <a:ea typeface="Open Sans"/>
                <a:cs typeface="Open Sans"/>
                <a:sym typeface="Open Sans"/>
              </a:rPr>
              <a:t>modelar</a:t>
            </a:r>
            <a:r>
              <a:rPr lang="en-US" sz="4400" b="0" i="0" u="none" strike="noStrike" cap="none" dirty="0">
                <a:solidFill>
                  <a:schemeClr val="dk1"/>
                </a:solidFill>
                <a:latin typeface="Open Sans"/>
                <a:ea typeface="Open Sans"/>
                <a:cs typeface="Open Sans"/>
                <a:sym typeface="Open Sans"/>
              </a:rPr>
              <a:t> o </a:t>
            </a:r>
            <a:r>
              <a:rPr lang="en-US" sz="4400" b="0" i="0" u="none" strike="noStrike" cap="none" dirty="0" err="1">
                <a:solidFill>
                  <a:schemeClr val="dk1"/>
                </a:solidFill>
                <a:latin typeface="Open Sans"/>
                <a:ea typeface="Open Sans"/>
                <a:cs typeface="Open Sans"/>
                <a:sym typeface="Open Sans"/>
              </a:rPr>
              <a:t>uso</a:t>
            </a:r>
            <a:r>
              <a:rPr lang="en-US" sz="4400" b="0" i="0" u="none" strike="noStrike" cap="none" dirty="0">
                <a:solidFill>
                  <a:schemeClr val="dk1"/>
                </a:solidFill>
                <a:latin typeface="Open Sans"/>
                <a:ea typeface="Open Sans"/>
                <a:cs typeface="Open Sans"/>
                <a:sym typeface="Open Sans"/>
              </a:rPr>
              <a:t> da terra?</a:t>
            </a:r>
            <a:br>
              <a:rPr lang="en-US" sz="4400" b="0" i="0" u="none" strike="noStrike" cap="none" dirty="0">
                <a:solidFill>
                  <a:schemeClr val="dk1"/>
                </a:solidFill>
                <a:latin typeface="Open Sans"/>
                <a:ea typeface="Open Sans"/>
                <a:cs typeface="Open Sans"/>
                <a:sym typeface="Open Sans"/>
              </a:rPr>
            </a:br>
            <a:endParaRPr sz="4400" b="0" i="0" u="none" strike="noStrike" cap="none" dirty="0">
              <a:solidFill>
                <a:schemeClr val="dk1"/>
              </a:solidFill>
              <a:latin typeface="Open Sans"/>
              <a:ea typeface="Open Sans"/>
              <a:cs typeface="Open Sans"/>
              <a:sym typeface="Open Sans"/>
            </a:endParaRPr>
          </a:p>
        </p:txBody>
      </p:sp>
      <p:grpSp>
        <p:nvGrpSpPr>
          <p:cNvPr id="215" name="Google Shape;215;p3"/>
          <p:cNvGrpSpPr/>
          <p:nvPr/>
        </p:nvGrpSpPr>
        <p:grpSpPr>
          <a:xfrm>
            <a:off x="874443" y="1439539"/>
            <a:ext cx="10078018" cy="4951834"/>
            <a:chOff x="874443" y="1439539"/>
            <a:chExt cx="10078018" cy="4951834"/>
          </a:xfrm>
        </p:grpSpPr>
        <p:grpSp>
          <p:nvGrpSpPr>
            <p:cNvPr id="216" name="Google Shape;216;p3"/>
            <p:cNvGrpSpPr/>
            <p:nvPr/>
          </p:nvGrpSpPr>
          <p:grpSpPr>
            <a:xfrm>
              <a:off x="1010762" y="1439539"/>
              <a:ext cx="3828708" cy="4951834"/>
              <a:chOff x="1010762" y="1439539"/>
              <a:chExt cx="3828708" cy="4951834"/>
            </a:xfrm>
          </p:grpSpPr>
          <p:pic>
            <p:nvPicPr>
              <p:cNvPr id="217" name="Google Shape;217;p3"/>
              <p:cNvPicPr preferRelativeResize="0"/>
              <p:nvPr/>
            </p:nvPicPr>
            <p:blipFill rotWithShape="1">
              <a:blip r:embed="rId3">
                <a:alphaModFix/>
              </a:blip>
              <a:srcRect t="7373" r="62282" b="4474"/>
              <a:stretch/>
            </p:blipFill>
            <p:spPr>
              <a:xfrm>
                <a:off x="1010762" y="1456317"/>
                <a:ext cx="3828708" cy="4935056"/>
              </a:xfrm>
              <a:prstGeom prst="rect">
                <a:avLst/>
              </a:prstGeom>
              <a:noFill/>
              <a:ln>
                <a:noFill/>
              </a:ln>
            </p:spPr>
          </p:pic>
          <p:sp>
            <p:nvSpPr>
              <p:cNvPr id="218" name="Google Shape;218;p3"/>
              <p:cNvSpPr/>
              <p:nvPr/>
            </p:nvSpPr>
            <p:spPr>
              <a:xfrm>
                <a:off x="4266589" y="1439539"/>
                <a:ext cx="87297" cy="55028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219" name="Google Shape;219;p3"/>
            <p:cNvSpPr txBox="1"/>
            <p:nvPr/>
          </p:nvSpPr>
          <p:spPr>
            <a:xfrm>
              <a:off x="4784858" y="1451784"/>
              <a:ext cx="1069702"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chemeClr val="dk1"/>
                  </a:solidFill>
                  <a:latin typeface="Open Sans"/>
                  <a:ea typeface="Open Sans"/>
                  <a:cs typeface="Open Sans"/>
                  <a:sym typeface="Open Sans"/>
                </a:rPr>
                <a:t>Usos da terra</a:t>
              </a:r>
              <a:endParaRPr/>
            </a:p>
          </p:txBody>
        </p:sp>
        <p:grpSp>
          <p:nvGrpSpPr>
            <p:cNvPr id="220" name="Google Shape;220;p3"/>
            <p:cNvGrpSpPr/>
            <p:nvPr/>
          </p:nvGrpSpPr>
          <p:grpSpPr>
            <a:xfrm>
              <a:off x="6517392" y="5216675"/>
              <a:ext cx="2012184" cy="1078284"/>
              <a:chOff x="6608702" y="5260894"/>
              <a:chExt cx="4024367" cy="1078284"/>
            </a:xfrm>
          </p:grpSpPr>
          <p:sp>
            <p:nvSpPr>
              <p:cNvPr id="221" name="Google Shape;221;p3"/>
              <p:cNvSpPr txBox="1"/>
              <p:nvPr/>
            </p:nvSpPr>
            <p:spPr>
              <a:xfrm>
                <a:off x="6608704" y="5600514"/>
                <a:ext cx="4024365" cy="73866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chemeClr val="dk1"/>
                    </a:solidFill>
                    <a:latin typeface="Open Sans"/>
                    <a:ea typeface="Open Sans"/>
                    <a:cs typeface="Open Sans"/>
                    <a:sym typeface="Open Sans"/>
                  </a:rPr>
                  <a:t>Residencial, Industrial, Comercial, Transporte</a:t>
                </a:r>
                <a:endParaRPr/>
              </a:p>
            </p:txBody>
          </p:sp>
          <p:sp>
            <p:nvSpPr>
              <p:cNvPr id="222" name="Google Shape;222;p3"/>
              <p:cNvSpPr txBox="1"/>
              <p:nvPr/>
            </p:nvSpPr>
            <p:spPr>
              <a:xfrm>
                <a:off x="6608702" y="5260894"/>
                <a:ext cx="4024365"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chemeClr val="dk1"/>
                    </a:solidFill>
                    <a:latin typeface="Open Sans"/>
                    <a:ea typeface="Open Sans"/>
                    <a:cs typeface="Open Sans"/>
                    <a:sym typeface="Open Sans"/>
                  </a:rPr>
                  <a:t>Produção</a:t>
                </a:r>
                <a:endParaRPr sz="1100" b="1" i="0" u="none" strike="noStrike" cap="none">
                  <a:solidFill>
                    <a:schemeClr val="dk1"/>
                  </a:solidFill>
                  <a:latin typeface="Open Sans"/>
                  <a:ea typeface="Open Sans"/>
                  <a:cs typeface="Open Sans"/>
                  <a:sym typeface="Open Sans"/>
                </a:endParaRPr>
              </a:p>
            </p:txBody>
          </p:sp>
        </p:grpSp>
        <p:sp>
          <p:nvSpPr>
            <p:cNvPr id="223" name="Google Shape;223;p3"/>
            <p:cNvSpPr txBox="1"/>
            <p:nvPr/>
          </p:nvSpPr>
          <p:spPr>
            <a:xfrm>
              <a:off x="874443" y="2068339"/>
              <a:ext cx="1487753" cy="589506"/>
            </a:xfrm>
            <a:prstGeom prst="rect">
              <a:avLst/>
            </a:prstGeom>
            <a:noFill/>
            <a:ln w="9525" cap="flat" cmpd="sng">
              <a:solidFill>
                <a:srgbClr val="A5A5A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chemeClr val="dk1"/>
                  </a:solidFill>
                  <a:latin typeface="Open Sans"/>
                  <a:ea typeface="Open Sans"/>
                  <a:cs typeface="Open Sans"/>
                  <a:sym typeface="Open Sans"/>
                </a:rPr>
                <a:t>Total de </a:t>
              </a:r>
              <a:r>
                <a:rPr lang="en-US" sz="1600" b="1" i="0" u="none" strike="noStrike" cap="none" dirty="0" err="1">
                  <a:solidFill>
                    <a:schemeClr val="dk1"/>
                  </a:solidFill>
                  <a:latin typeface="Open Sans"/>
                  <a:ea typeface="Open Sans"/>
                  <a:cs typeface="Open Sans"/>
                  <a:sym typeface="Open Sans"/>
                </a:rPr>
                <a:t>terrenos</a:t>
              </a:r>
              <a:endParaRPr dirty="0"/>
            </a:p>
          </p:txBody>
        </p:sp>
        <p:cxnSp>
          <p:nvCxnSpPr>
            <p:cNvPr id="224" name="Google Shape;224;p3"/>
            <p:cNvCxnSpPr/>
            <p:nvPr/>
          </p:nvCxnSpPr>
          <p:spPr>
            <a:xfrm>
              <a:off x="1622836" y="2708928"/>
              <a:ext cx="0" cy="988227"/>
            </a:xfrm>
            <a:prstGeom prst="straightConnector1">
              <a:avLst/>
            </a:prstGeom>
            <a:noFill/>
            <a:ln w="28575" cap="flat" cmpd="sng">
              <a:solidFill>
                <a:srgbClr val="595959"/>
              </a:solidFill>
              <a:prstDash val="solid"/>
              <a:miter lim="800000"/>
              <a:headEnd type="none" w="sm" len="sm"/>
              <a:tailEnd type="triangle" w="med" len="med"/>
            </a:ln>
          </p:spPr>
        </p:cxnSp>
        <p:sp>
          <p:nvSpPr>
            <p:cNvPr id="225" name="Google Shape;225;p3"/>
            <p:cNvSpPr txBox="1"/>
            <p:nvPr/>
          </p:nvSpPr>
          <p:spPr>
            <a:xfrm>
              <a:off x="4775281" y="2017703"/>
              <a:ext cx="10122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Open Sans"/>
                  <a:ea typeface="Open Sans"/>
                  <a:cs typeface="Open Sans"/>
                  <a:sym typeface="Open Sans"/>
                </a:rPr>
                <a:t>Terra de cultivo</a:t>
              </a:r>
              <a:endParaRPr/>
            </a:p>
          </p:txBody>
        </p:sp>
        <p:sp>
          <p:nvSpPr>
            <p:cNvPr id="226" name="Google Shape;226;p3"/>
            <p:cNvSpPr txBox="1"/>
            <p:nvPr/>
          </p:nvSpPr>
          <p:spPr>
            <a:xfrm>
              <a:off x="4784858" y="2659383"/>
              <a:ext cx="112431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Terra árida</a:t>
              </a:r>
              <a:endParaRPr/>
            </a:p>
          </p:txBody>
        </p:sp>
        <p:sp>
          <p:nvSpPr>
            <p:cNvPr id="227" name="Google Shape;227;p3"/>
            <p:cNvSpPr txBox="1"/>
            <p:nvPr/>
          </p:nvSpPr>
          <p:spPr>
            <a:xfrm>
              <a:off x="4775281" y="3581195"/>
              <a:ext cx="113388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Open Sans"/>
                  <a:ea typeface="Open Sans"/>
                  <a:cs typeface="Open Sans"/>
                  <a:sym typeface="Open Sans"/>
                </a:rPr>
                <a:t>Florestas</a:t>
              </a:r>
              <a:endParaRPr dirty="0"/>
            </a:p>
          </p:txBody>
        </p:sp>
        <p:sp>
          <p:nvSpPr>
            <p:cNvPr id="228" name="Google Shape;228;p3"/>
            <p:cNvSpPr txBox="1"/>
            <p:nvPr/>
          </p:nvSpPr>
          <p:spPr>
            <a:xfrm>
              <a:off x="4779156" y="4159936"/>
              <a:ext cx="131684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Pastagens / Prados</a:t>
              </a:r>
              <a:endParaRPr/>
            </a:p>
          </p:txBody>
        </p:sp>
        <p:sp>
          <p:nvSpPr>
            <p:cNvPr id="229" name="Google Shape;229;p3"/>
            <p:cNvSpPr txBox="1"/>
            <p:nvPr/>
          </p:nvSpPr>
          <p:spPr>
            <a:xfrm>
              <a:off x="4738761" y="5048968"/>
              <a:ext cx="131684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err="1">
                  <a:solidFill>
                    <a:schemeClr val="dk1"/>
                  </a:solidFill>
                  <a:latin typeface="Open Sans"/>
                  <a:ea typeface="Open Sans"/>
                  <a:cs typeface="Open Sans"/>
                  <a:sym typeface="Open Sans"/>
                </a:rPr>
                <a:t>Terrenos</a:t>
              </a:r>
              <a:r>
                <a:rPr lang="en-US" sz="1600" dirty="0">
                  <a:solidFill>
                    <a:schemeClr val="dk1"/>
                  </a:solidFill>
                  <a:latin typeface="Open Sans"/>
                  <a:ea typeface="Open Sans"/>
                  <a:cs typeface="Open Sans"/>
                  <a:sym typeface="Open Sans"/>
                </a:rPr>
                <a:t> </a:t>
              </a:r>
              <a:r>
                <a:rPr lang="en-US" sz="1600" dirty="0" err="1">
                  <a:solidFill>
                    <a:schemeClr val="dk1"/>
                  </a:solidFill>
                  <a:latin typeface="Open Sans"/>
                  <a:ea typeface="Open Sans"/>
                  <a:cs typeface="Open Sans"/>
                  <a:sym typeface="Open Sans"/>
                </a:rPr>
                <a:t>construídos</a:t>
              </a:r>
              <a:endParaRPr dirty="0"/>
            </a:p>
          </p:txBody>
        </p:sp>
        <p:sp>
          <p:nvSpPr>
            <p:cNvPr id="230" name="Google Shape;230;p3"/>
            <p:cNvSpPr txBox="1"/>
            <p:nvPr/>
          </p:nvSpPr>
          <p:spPr>
            <a:xfrm>
              <a:off x="4776861" y="5701034"/>
              <a:ext cx="11687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Corpos d'água</a:t>
              </a:r>
              <a:endParaRPr/>
            </a:p>
          </p:txBody>
        </p:sp>
        <p:grpSp>
          <p:nvGrpSpPr>
            <p:cNvPr id="231" name="Google Shape;231;p3"/>
            <p:cNvGrpSpPr/>
            <p:nvPr/>
          </p:nvGrpSpPr>
          <p:grpSpPr>
            <a:xfrm>
              <a:off x="6521771" y="1451784"/>
              <a:ext cx="2013808" cy="1296880"/>
              <a:chOff x="8859003" y="677857"/>
              <a:chExt cx="2230842" cy="1296880"/>
            </a:xfrm>
          </p:grpSpPr>
          <p:sp>
            <p:nvSpPr>
              <p:cNvPr id="232" name="Google Shape;232;p3"/>
              <p:cNvSpPr txBox="1"/>
              <p:nvPr/>
            </p:nvSpPr>
            <p:spPr>
              <a:xfrm>
                <a:off x="8859003" y="677857"/>
                <a:ext cx="2230841"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Produção</a:t>
                </a:r>
                <a:endParaRPr sz="1600" b="1">
                  <a:solidFill>
                    <a:schemeClr val="dk1"/>
                  </a:solidFill>
                  <a:latin typeface="Open Sans"/>
                  <a:ea typeface="Open Sans"/>
                  <a:cs typeface="Open Sans"/>
                  <a:sym typeface="Open Sans"/>
                </a:endParaRPr>
              </a:p>
            </p:txBody>
          </p:sp>
          <p:sp>
            <p:nvSpPr>
              <p:cNvPr id="233" name="Google Shape;233;p3"/>
              <p:cNvSpPr txBox="1"/>
              <p:nvPr/>
            </p:nvSpPr>
            <p:spPr>
              <a:xfrm flipH="1">
                <a:off x="8859004" y="1020630"/>
                <a:ext cx="2230841" cy="95410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Milho Bananas</a:t>
                </a:r>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Arroz Cana-de-açúcar</a:t>
                </a:r>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Café</a:t>
                </a: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Outras culturas</a:t>
                </a:r>
                <a:endParaRPr sz="1400">
                  <a:solidFill>
                    <a:schemeClr val="dk1"/>
                  </a:solidFill>
                  <a:latin typeface="Open Sans"/>
                  <a:ea typeface="Open Sans"/>
                  <a:cs typeface="Open Sans"/>
                  <a:sym typeface="Open Sans"/>
                </a:endParaRPr>
              </a:p>
            </p:txBody>
          </p:sp>
        </p:grpSp>
        <p:pic>
          <p:nvPicPr>
            <p:cNvPr id="234" name="Google Shape;234;p3"/>
            <p:cNvPicPr preferRelativeResize="0"/>
            <p:nvPr/>
          </p:nvPicPr>
          <p:blipFill rotWithShape="1">
            <a:blip r:embed="rId3">
              <a:alphaModFix/>
            </a:blip>
            <a:srcRect l="48871" t="815" r="29726" b="92587"/>
            <a:stretch/>
          </p:blipFill>
          <p:spPr>
            <a:xfrm>
              <a:off x="8554629" y="1864625"/>
              <a:ext cx="2397832" cy="369332"/>
            </a:xfrm>
            <a:prstGeom prst="rect">
              <a:avLst/>
            </a:prstGeom>
            <a:noFill/>
            <a:ln>
              <a:noFill/>
            </a:ln>
          </p:spPr>
        </p:pic>
        <p:sp>
          <p:nvSpPr>
            <p:cNvPr id="235" name="Google Shape;235;p3"/>
            <p:cNvSpPr txBox="1"/>
            <p:nvPr/>
          </p:nvSpPr>
          <p:spPr>
            <a:xfrm flipH="1">
              <a:off x="6536091" y="3303131"/>
              <a:ext cx="1999486"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Madeira e outros produtos florestais</a:t>
              </a:r>
              <a:endParaRPr sz="1600">
                <a:solidFill>
                  <a:schemeClr val="dk1"/>
                </a:solidFill>
                <a:latin typeface="Open Sans"/>
                <a:ea typeface="Open Sans"/>
                <a:cs typeface="Open Sans"/>
                <a:sym typeface="Open Sans"/>
              </a:endParaRPr>
            </a:p>
          </p:txBody>
        </p:sp>
        <p:pic>
          <p:nvPicPr>
            <p:cNvPr id="236" name="Google Shape;236;p3"/>
            <p:cNvPicPr preferRelativeResize="0"/>
            <p:nvPr/>
          </p:nvPicPr>
          <p:blipFill rotWithShape="1">
            <a:blip r:embed="rId3">
              <a:alphaModFix/>
            </a:blip>
            <a:srcRect l="53648" t="48512" r="37605" b="46016"/>
            <a:stretch/>
          </p:blipFill>
          <p:spPr>
            <a:xfrm>
              <a:off x="8554629" y="4531305"/>
              <a:ext cx="913677" cy="306281"/>
            </a:xfrm>
            <a:prstGeom prst="rect">
              <a:avLst/>
            </a:prstGeom>
            <a:noFill/>
            <a:ln>
              <a:noFill/>
            </a:ln>
          </p:spPr>
        </p:pic>
        <p:pic>
          <p:nvPicPr>
            <p:cNvPr id="237" name="Google Shape;237;p3"/>
            <p:cNvPicPr preferRelativeResize="0"/>
            <p:nvPr/>
          </p:nvPicPr>
          <p:blipFill rotWithShape="1">
            <a:blip r:embed="rId3">
              <a:alphaModFix/>
            </a:blip>
            <a:srcRect l="79080" t="64517" r="3804" b="30828"/>
            <a:stretch/>
          </p:blipFill>
          <p:spPr>
            <a:xfrm>
              <a:off x="8605570" y="5734851"/>
              <a:ext cx="1882858" cy="306281"/>
            </a:xfrm>
            <a:prstGeom prst="rect">
              <a:avLst/>
            </a:prstGeom>
            <a:noFill/>
            <a:ln>
              <a:noFill/>
            </a:ln>
          </p:spPr>
        </p:pic>
        <p:pic>
          <p:nvPicPr>
            <p:cNvPr id="238" name="Google Shape;238;p3"/>
            <p:cNvPicPr preferRelativeResize="0"/>
            <p:nvPr/>
          </p:nvPicPr>
          <p:blipFill rotWithShape="1">
            <a:blip r:embed="rId3">
              <a:alphaModFix/>
            </a:blip>
            <a:srcRect l="55894" t="37426" r="39290" b="56149"/>
            <a:stretch/>
          </p:blipFill>
          <p:spPr>
            <a:xfrm>
              <a:off x="8554629" y="3325601"/>
              <a:ext cx="488819" cy="359706"/>
            </a:xfrm>
            <a:prstGeom prst="rect">
              <a:avLst/>
            </a:prstGeom>
            <a:noFill/>
            <a:ln>
              <a:noFill/>
            </a:ln>
          </p:spPr>
        </p:pic>
        <p:cxnSp>
          <p:nvCxnSpPr>
            <p:cNvPr id="239" name="Google Shape;239;p3"/>
            <p:cNvCxnSpPr/>
            <p:nvPr/>
          </p:nvCxnSpPr>
          <p:spPr>
            <a:xfrm rot="10800000" flipH="1">
              <a:off x="5728182" y="3749352"/>
              <a:ext cx="631717" cy="4530"/>
            </a:xfrm>
            <a:prstGeom prst="straightConnector1">
              <a:avLst/>
            </a:prstGeom>
            <a:noFill/>
            <a:ln w="57150" cap="flat" cmpd="sng">
              <a:solidFill>
                <a:srgbClr val="008A3E"/>
              </a:solidFill>
              <a:prstDash val="solid"/>
              <a:miter lim="800000"/>
              <a:headEnd type="none" w="sm" len="sm"/>
              <a:tailEnd type="triangle" w="med" len="med"/>
            </a:ln>
          </p:spPr>
        </p:cxnSp>
        <p:sp>
          <p:nvSpPr>
            <p:cNvPr id="240" name="Google Shape;240;p3"/>
            <p:cNvSpPr txBox="1"/>
            <p:nvPr/>
          </p:nvSpPr>
          <p:spPr>
            <a:xfrm>
              <a:off x="6533090" y="2967101"/>
              <a:ext cx="1999486"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Produção</a:t>
              </a:r>
              <a:endParaRPr sz="1600" b="1">
                <a:solidFill>
                  <a:schemeClr val="dk1"/>
                </a:solidFill>
                <a:latin typeface="Open Sans"/>
                <a:ea typeface="Open Sans"/>
                <a:cs typeface="Open Sans"/>
                <a:sym typeface="Open Sans"/>
              </a:endParaRPr>
            </a:p>
          </p:txBody>
        </p:sp>
        <p:sp>
          <p:nvSpPr>
            <p:cNvPr id="241" name="Google Shape;241;p3"/>
            <p:cNvSpPr txBox="1"/>
            <p:nvPr/>
          </p:nvSpPr>
          <p:spPr>
            <a:xfrm flipH="1">
              <a:off x="6530089" y="4388565"/>
              <a:ext cx="1999486"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Carne</a:t>
              </a:r>
              <a:endParaRPr/>
            </a:p>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Laticínios</a:t>
              </a:r>
              <a:endParaRPr sz="1600">
                <a:solidFill>
                  <a:schemeClr val="dk1"/>
                </a:solidFill>
                <a:latin typeface="Open Sans"/>
                <a:ea typeface="Open Sans"/>
                <a:cs typeface="Open Sans"/>
                <a:sym typeface="Open Sans"/>
              </a:endParaRPr>
            </a:p>
          </p:txBody>
        </p:sp>
        <p:sp>
          <p:nvSpPr>
            <p:cNvPr id="242" name="Google Shape;242;p3"/>
            <p:cNvSpPr txBox="1"/>
            <p:nvPr/>
          </p:nvSpPr>
          <p:spPr>
            <a:xfrm>
              <a:off x="6530089" y="4052535"/>
              <a:ext cx="1999486"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Produção</a:t>
              </a:r>
              <a:endParaRPr sz="1600" b="1">
                <a:solidFill>
                  <a:schemeClr val="dk1"/>
                </a:solidFill>
                <a:latin typeface="Open Sans"/>
                <a:ea typeface="Open Sans"/>
                <a:cs typeface="Open Sans"/>
                <a:sym typeface="Open Sans"/>
              </a:endParaRPr>
            </a:p>
          </p:txBody>
        </p:sp>
        <p:cxnSp>
          <p:nvCxnSpPr>
            <p:cNvPr id="243" name="Google Shape;243;p3"/>
            <p:cNvCxnSpPr/>
            <p:nvPr/>
          </p:nvCxnSpPr>
          <p:spPr>
            <a:xfrm rot="10800000" flipH="1">
              <a:off x="5756757" y="4407290"/>
              <a:ext cx="631717" cy="4530"/>
            </a:xfrm>
            <a:prstGeom prst="straightConnector1">
              <a:avLst/>
            </a:prstGeom>
            <a:noFill/>
            <a:ln w="57150" cap="flat" cmpd="sng">
              <a:solidFill>
                <a:srgbClr val="008A3E"/>
              </a:solidFill>
              <a:prstDash val="solid"/>
              <a:miter lim="800000"/>
              <a:headEnd type="none" w="sm" len="sm"/>
              <a:tailEnd type="triangle" w="med" len="med"/>
            </a:ln>
          </p:spPr>
        </p:cxnSp>
        <p:cxnSp>
          <p:nvCxnSpPr>
            <p:cNvPr id="244" name="Google Shape;244;p3"/>
            <p:cNvCxnSpPr/>
            <p:nvPr/>
          </p:nvCxnSpPr>
          <p:spPr>
            <a:xfrm rot="10800000" flipH="1">
              <a:off x="5728182" y="5307861"/>
              <a:ext cx="631717" cy="4530"/>
            </a:xfrm>
            <a:prstGeom prst="straightConnector1">
              <a:avLst/>
            </a:prstGeom>
            <a:noFill/>
            <a:ln w="57150" cap="flat" cmpd="sng">
              <a:solidFill>
                <a:srgbClr val="008A3E"/>
              </a:solidFill>
              <a:prstDash val="solid"/>
              <a:miter lim="800000"/>
              <a:headEnd type="none" w="sm" len="sm"/>
              <a:tailEnd type="triangle" w="med" len="med"/>
            </a:ln>
          </p:spPr>
        </p:cxnSp>
        <p:pic>
          <p:nvPicPr>
            <p:cNvPr id="245" name="Google Shape;245;p3"/>
            <p:cNvPicPr preferRelativeResize="0"/>
            <p:nvPr/>
          </p:nvPicPr>
          <p:blipFill rotWithShape="1">
            <a:blip r:embed="rId3">
              <a:alphaModFix/>
            </a:blip>
            <a:srcRect l="55412" t="64517" r="30115" b="30828"/>
            <a:stretch/>
          </p:blipFill>
          <p:spPr>
            <a:xfrm>
              <a:off x="8643352" y="5418063"/>
              <a:ext cx="1729678" cy="306846"/>
            </a:xfrm>
            <a:prstGeom prst="rect">
              <a:avLst/>
            </a:prstGeom>
            <a:noFill/>
            <a:ln>
              <a:noFill/>
            </a:ln>
          </p:spPr>
        </p:pic>
      </p:grpSp>
      <p:sp>
        <p:nvSpPr>
          <p:cNvPr id="246" name="Google Shape;246;p3"/>
          <p:cNvSpPr txBox="1">
            <a:spLocks noGrp="1"/>
          </p:cNvSpPr>
          <p:nvPr>
            <p:ph type="body" idx="2"/>
          </p:nvPr>
        </p:nvSpPr>
        <p:spPr>
          <a:xfrm>
            <a:off x="663574" y="933652"/>
            <a:ext cx="6283326"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Usos</a:t>
            </a:r>
            <a:r>
              <a:rPr lang="en-US" dirty="0">
                <a:latin typeface="Open Sans"/>
                <a:ea typeface="Open Sans"/>
                <a:cs typeface="Open Sans"/>
                <a:sym typeface="Open Sans"/>
              </a:rPr>
              <a:t> </a:t>
            </a:r>
            <a:r>
              <a:rPr lang="en-US" dirty="0" err="1">
                <a:latin typeface="Open Sans"/>
                <a:ea typeface="Open Sans"/>
                <a:cs typeface="Open Sans"/>
                <a:sym typeface="Open Sans"/>
              </a:rPr>
              <a:t>distintos</a:t>
            </a:r>
            <a:r>
              <a:rPr lang="en-US" dirty="0">
                <a:latin typeface="Open Sans"/>
                <a:ea typeface="Open Sans"/>
                <a:cs typeface="Open Sans"/>
                <a:sym typeface="Open Sans"/>
              </a:rPr>
              <a:t> e </a:t>
            </a:r>
            <a:r>
              <a:rPr lang="en-US" dirty="0" err="1">
                <a:latin typeface="Open Sans"/>
                <a:ea typeface="Open Sans"/>
                <a:cs typeface="Open Sans"/>
                <a:sym typeface="Open Sans"/>
              </a:rPr>
              <a:t>concorrentes</a:t>
            </a:r>
            <a:r>
              <a:rPr lang="en-US" dirty="0">
                <a:latin typeface="Open Sans"/>
                <a:ea typeface="Open Sans"/>
                <a:cs typeface="Open Sans"/>
                <a:sym typeface="Open Sans"/>
              </a:rPr>
              <a:t> para a terra</a:t>
            </a:r>
            <a:endParaRPr dirty="0">
              <a:latin typeface="Open Sans"/>
              <a:ea typeface="Open Sans"/>
              <a:cs typeface="Open Sans"/>
              <a:sym typeface="Open Sans"/>
            </a:endParaRPr>
          </a:p>
        </p:txBody>
      </p:sp>
      <p:sp>
        <p:nvSpPr>
          <p:cNvPr id="247" name="Google Shape;247;p3"/>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a:solidFill>
                  <a:schemeClr val="lt1"/>
                </a:solidFill>
                <a:latin typeface="Open Sans"/>
                <a:ea typeface="Open Sans"/>
                <a:cs typeface="Open Sans"/>
                <a:sym typeface="Open Sans"/>
              </a:rPr>
              <a:t>3</a:t>
            </a:fld>
            <a:endParaRPr sz="1400" b="1" i="0" u="none">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p:nvPr/>
        </p:nvSpPr>
        <p:spPr>
          <a:xfrm>
            <a:off x="663575" y="716881"/>
            <a:ext cx="10864852"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6.1. Por que </a:t>
            </a:r>
            <a:r>
              <a:rPr lang="en-US" sz="4400" b="0" i="0" dirty="0" err="1">
                <a:solidFill>
                  <a:schemeClr val="dk1"/>
                </a:solidFill>
                <a:latin typeface="Open Sans"/>
                <a:ea typeface="Open Sans"/>
                <a:cs typeface="Open Sans"/>
                <a:sym typeface="Open Sans"/>
              </a:rPr>
              <a:t>é</a:t>
            </a:r>
            <a:r>
              <a:rPr lang="en-US" sz="4400" b="0" i="0" dirty="0">
                <a:solidFill>
                  <a:schemeClr val="dk1"/>
                </a:solidFill>
                <a:latin typeface="Open Sans"/>
                <a:ea typeface="Open Sans"/>
                <a:cs typeface="Open Sans"/>
                <a:sym typeface="Open Sans"/>
              </a:rPr>
              <a:t> </a:t>
            </a:r>
            <a:r>
              <a:rPr lang="en-US" sz="4400" b="0" i="0" dirty="0" err="1">
                <a:solidFill>
                  <a:schemeClr val="dk1"/>
                </a:solidFill>
                <a:latin typeface="Open Sans"/>
                <a:ea typeface="Open Sans"/>
                <a:cs typeface="Open Sans"/>
                <a:sym typeface="Open Sans"/>
              </a:rPr>
              <a:t>importante</a:t>
            </a:r>
            <a:r>
              <a:rPr lang="en-US" sz="4400" b="0" i="0" dirty="0">
                <a:solidFill>
                  <a:schemeClr val="dk1"/>
                </a:solidFill>
                <a:latin typeface="Open Sans"/>
                <a:ea typeface="Open Sans"/>
                <a:cs typeface="Open Sans"/>
                <a:sym typeface="Open Sans"/>
              </a:rPr>
              <a:t> </a:t>
            </a:r>
            <a:r>
              <a:rPr lang="en-US" sz="4400" b="0" i="0" dirty="0" err="1">
                <a:solidFill>
                  <a:schemeClr val="dk1"/>
                </a:solidFill>
                <a:latin typeface="Open Sans"/>
                <a:ea typeface="Open Sans"/>
                <a:cs typeface="Open Sans"/>
                <a:sym typeface="Open Sans"/>
              </a:rPr>
              <a:t>modelar</a:t>
            </a:r>
            <a:r>
              <a:rPr lang="en-US" sz="4400" b="0" i="0" dirty="0">
                <a:solidFill>
                  <a:schemeClr val="dk1"/>
                </a:solidFill>
                <a:latin typeface="Open Sans"/>
                <a:ea typeface="Open Sans"/>
                <a:cs typeface="Open Sans"/>
                <a:sym typeface="Open Sans"/>
              </a:rPr>
              <a:t> o </a:t>
            </a:r>
            <a:r>
              <a:rPr lang="en-US" sz="4400" b="0" i="0" dirty="0" err="1">
                <a:solidFill>
                  <a:schemeClr val="dk1"/>
                </a:solidFill>
                <a:latin typeface="Open Sans"/>
                <a:ea typeface="Open Sans"/>
                <a:cs typeface="Open Sans"/>
                <a:sym typeface="Open Sans"/>
              </a:rPr>
              <a:t>uso</a:t>
            </a:r>
            <a:r>
              <a:rPr lang="en-US" sz="4400" b="0" i="0" dirty="0">
                <a:solidFill>
                  <a:schemeClr val="dk1"/>
                </a:solidFill>
                <a:latin typeface="Open Sans"/>
                <a:ea typeface="Open Sans"/>
                <a:cs typeface="Open Sans"/>
                <a:sym typeface="Open Sans"/>
              </a:rPr>
              <a:t> da terra?</a:t>
            </a:r>
            <a:endParaRPr dirty="0"/>
          </a:p>
        </p:txBody>
      </p:sp>
      <p:sp>
        <p:nvSpPr>
          <p:cNvPr id="254" name="Google Shape;254;p4"/>
          <p:cNvSpPr txBox="1"/>
          <p:nvPr/>
        </p:nvSpPr>
        <p:spPr>
          <a:xfrm>
            <a:off x="663573" y="1963722"/>
            <a:ext cx="8949057" cy="6686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rgbClr val="9CC2E5"/>
              </a:buClr>
              <a:buSzPts val="2000"/>
              <a:buFont typeface="Arial"/>
              <a:buNone/>
            </a:pPr>
            <a:r>
              <a:rPr lang="en-US" sz="2000" b="1" i="0">
                <a:solidFill>
                  <a:srgbClr val="9CC2E5"/>
                </a:solidFill>
                <a:latin typeface="Open Sans"/>
                <a:ea typeface="Open Sans"/>
                <a:cs typeface="Open Sans"/>
                <a:sym typeface="Open Sans"/>
              </a:rPr>
              <a:t>Qual é a diferença entre uso e cobertura da terra?</a:t>
            </a:r>
            <a:endParaRPr/>
          </a:p>
          <a:p>
            <a:pPr marL="0" marR="0" lvl="0" indent="0" algn="l" rtl="0">
              <a:lnSpc>
                <a:spcPct val="90000"/>
              </a:lnSpc>
              <a:spcBef>
                <a:spcPts val="100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p:txBody>
      </p:sp>
      <p:graphicFrame>
        <p:nvGraphicFramePr>
          <p:cNvPr id="255" name="Google Shape;255;p4"/>
          <p:cNvGraphicFramePr/>
          <p:nvPr/>
        </p:nvGraphicFramePr>
        <p:xfrm>
          <a:off x="663880" y="2748329"/>
          <a:ext cx="9691100" cy="1798350"/>
        </p:xfrm>
        <a:graphic>
          <a:graphicData uri="http://schemas.openxmlformats.org/drawingml/2006/table">
            <a:tbl>
              <a:tblPr firstRow="1" bandRow="1">
                <a:noFill/>
                <a:tableStyleId>{60921EFA-48FC-4947-AA51-3493E3AB4803}</a:tableStyleId>
              </a:tblPr>
              <a:tblGrid>
                <a:gridCol w="4845550">
                  <a:extLst>
                    <a:ext uri="{9D8B030D-6E8A-4147-A177-3AD203B41FA5}">
                      <a16:colId xmlns:a16="http://schemas.microsoft.com/office/drawing/2014/main" val="20000"/>
                    </a:ext>
                  </a:extLst>
                </a:gridCol>
                <a:gridCol w="484555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Uso da terra </a:t>
                      </a:r>
                      <a:endParaRPr sz="2000" u="none" strike="noStrike" cap="none">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Cobertura da terra</a:t>
                      </a:r>
                      <a:endParaRPr sz="20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Representa o propósito </a:t>
                      </a:r>
                      <a:br>
                        <a:rPr lang="en-US" sz="2000" u="none" strike="noStrike" cap="none">
                          <a:latin typeface="Open Sans"/>
                          <a:ea typeface="Open Sans"/>
                          <a:cs typeface="Open Sans"/>
                          <a:sym typeface="Open Sans"/>
                        </a:rPr>
                      </a:br>
                      <a:r>
                        <a:rPr lang="en-US" sz="2000" u="none" strike="noStrike" cap="none">
                          <a:latin typeface="Open Sans"/>
                          <a:ea typeface="Open Sans"/>
                          <a:cs typeface="Open Sans"/>
                          <a:sym typeface="Open Sans"/>
                        </a:rPr>
                        <a:t>da terra</a:t>
                      </a:r>
                      <a:endParaRPr sz="2000" u="none" strike="noStrike" cap="none">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Representa as características físicas </a:t>
                      </a:r>
                      <a:br>
                        <a:rPr lang="en-US" sz="2000" u="none" strike="noStrike" cap="none">
                          <a:latin typeface="Open Sans"/>
                          <a:ea typeface="Open Sans"/>
                          <a:cs typeface="Open Sans"/>
                          <a:sym typeface="Open Sans"/>
                        </a:rPr>
                      </a:br>
                      <a:r>
                        <a:rPr lang="en-US" sz="2000" u="none" strike="noStrike" cap="none">
                          <a:latin typeface="Open Sans"/>
                          <a:ea typeface="Open Sans"/>
                          <a:cs typeface="Open Sans"/>
                          <a:sym typeface="Open Sans"/>
                        </a:rPr>
                        <a:t>características físicas da terra</a:t>
                      </a:r>
                      <a:endParaRPr sz="20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Exemplos: Recreação, </a:t>
                      </a:r>
                      <a:br>
                        <a:rPr lang="en-US" sz="2000" u="none" strike="noStrike" cap="none">
                          <a:latin typeface="Open Sans"/>
                          <a:ea typeface="Open Sans"/>
                          <a:cs typeface="Open Sans"/>
                          <a:sym typeface="Open Sans"/>
                        </a:rPr>
                      </a:br>
                      <a:r>
                        <a:rPr lang="en-US" sz="2000" u="none" strike="noStrike" cap="none">
                          <a:latin typeface="Open Sans"/>
                          <a:ea typeface="Open Sans"/>
                          <a:cs typeface="Open Sans"/>
                          <a:sym typeface="Open Sans"/>
                        </a:rPr>
                        <a:t>produção agrícola, vida selvagem </a:t>
                      </a:r>
                      <a:endParaRPr sz="2000" u="none" strike="noStrike" cap="none">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Exemplos: Florestas, corpos d'água, </a:t>
                      </a:r>
                      <a:br>
                        <a:rPr lang="en-US" sz="2000" u="none" strike="noStrike" cap="none">
                          <a:latin typeface="Open Sans"/>
                          <a:ea typeface="Open Sans"/>
                          <a:cs typeface="Open Sans"/>
                          <a:sym typeface="Open Sans"/>
                        </a:rPr>
                      </a:br>
                      <a:r>
                        <a:rPr lang="en-US" sz="2000" u="none" strike="noStrike" cap="none">
                          <a:latin typeface="Open Sans"/>
                          <a:ea typeface="Open Sans"/>
                          <a:cs typeface="Open Sans"/>
                          <a:sym typeface="Open Sans"/>
                        </a:rPr>
                        <a:t>infraestrutura urbana</a:t>
                      </a:r>
                      <a:endParaRPr sz="20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56" name="Google Shape;256;p4"/>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4</a:t>
            </a:fld>
            <a:endParaRPr>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
          <p:cNvSpPr txBox="1"/>
          <p:nvPr/>
        </p:nvSpPr>
        <p:spPr>
          <a:xfrm>
            <a:off x="685876" y="1959558"/>
            <a:ext cx="7497447" cy="6686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rgbClr val="9CC2E5"/>
              </a:buClr>
              <a:buSzPts val="2000"/>
              <a:buFont typeface="Arial"/>
              <a:buNone/>
            </a:pPr>
            <a:r>
              <a:rPr lang="en-US" sz="2000" b="1" i="0">
                <a:solidFill>
                  <a:srgbClr val="9CC2E5"/>
                </a:solidFill>
                <a:latin typeface="Open Sans"/>
                <a:ea typeface="Open Sans"/>
                <a:cs typeface="Open Sans"/>
                <a:sym typeface="Open Sans"/>
              </a:rPr>
              <a:t>Planejamento do uso da terra</a:t>
            </a:r>
            <a:endParaRPr/>
          </a:p>
          <a:p>
            <a:pPr marL="0" marR="0" lvl="0" indent="0" algn="l" rtl="0">
              <a:lnSpc>
                <a:spcPct val="90000"/>
              </a:lnSpc>
              <a:spcBef>
                <a:spcPts val="100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p:txBody>
      </p:sp>
      <p:sp>
        <p:nvSpPr>
          <p:cNvPr id="263" name="Google Shape;263;p5"/>
          <p:cNvSpPr txBox="1">
            <a:spLocks noGrp="1"/>
          </p:cNvSpPr>
          <p:nvPr>
            <p:ph type="body" idx="1"/>
          </p:nvPr>
        </p:nvSpPr>
        <p:spPr>
          <a:xfrm>
            <a:off x="663880" y="2525496"/>
            <a:ext cx="10308920" cy="415470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b="0" dirty="0">
                <a:latin typeface="Open Sans"/>
                <a:ea typeface="Open Sans"/>
                <a:cs typeface="Open Sans"/>
                <a:sym typeface="Open Sans"/>
              </a:rPr>
              <a:t>A terra </a:t>
            </a:r>
            <a:r>
              <a:rPr lang="en-US" b="0" dirty="0" err="1">
                <a:latin typeface="Open Sans"/>
                <a:ea typeface="Open Sans"/>
                <a:cs typeface="Open Sans"/>
                <a:sym typeface="Open Sans"/>
              </a:rPr>
              <a:t>é</a:t>
            </a:r>
            <a:r>
              <a:rPr lang="en-US" b="0" dirty="0">
                <a:latin typeface="Open Sans"/>
                <a:ea typeface="Open Sans"/>
                <a:cs typeface="Open Sans"/>
                <a:sym typeface="Open Sans"/>
              </a:rPr>
              <a:t> </a:t>
            </a:r>
            <a:r>
              <a:rPr lang="en-US" b="0" dirty="0" err="1">
                <a:latin typeface="Open Sans"/>
                <a:ea typeface="Open Sans"/>
                <a:cs typeface="Open Sans"/>
                <a:sym typeface="Open Sans"/>
              </a:rPr>
              <a:t>necessária</a:t>
            </a:r>
            <a:r>
              <a:rPr lang="en-US" b="0" dirty="0">
                <a:latin typeface="Open Sans"/>
                <a:ea typeface="Open Sans"/>
                <a:cs typeface="Open Sans"/>
                <a:sym typeface="Open Sans"/>
              </a:rPr>
              <a:t> para </a:t>
            </a:r>
            <a:r>
              <a:rPr lang="en-US" b="0" dirty="0" err="1">
                <a:latin typeface="Open Sans"/>
                <a:ea typeface="Open Sans"/>
                <a:cs typeface="Open Sans"/>
                <a:sym typeface="Open Sans"/>
              </a:rPr>
              <a:t>atender</a:t>
            </a:r>
            <a:r>
              <a:rPr lang="en-US" b="0" dirty="0">
                <a:latin typeface="Open Sans"/>
                <a:ea typeface="Open Sans"/>
                <a:cs typeface="Open Sans"/>
                <a:sym typeface="Open Sans"/>
              </a:rPr>
              <a:t> </a:t>
            </a:r>
            <a:r>
              <a:rPr lang="en-US" b="0" dirty="0" err="1">
                <a:latin typeface="Open Sans"/>
                <a:ea typeface="Open Sans"/>
                <a:cs typeface="Open Sans"/>
                <a:sym typeface="Open Sans"/>
              </a:rPr>
              <a:t>às</a:t>
            </a:r>
            <a:r>
              <a:rPr lang="en-US" b="0" dirty="0">
                <a:latin typeface="Open Sans"/>
                <a:ea typeface="Open Sans"/>
                <a:cs typeface="Open Sans"/>
                <a:sym typeface="Open Sans"/>
              </a:rPr>
              <a:t> </a:t>
            </a:r>
            <a:r>
              <a:rPr lang="en-US" b="0" dirty="0" err="1">
                <a:latin typeface="Open Sans"/>
                <a:ea typeface="Open Sans"/>
                <a:cs typeface="Open Sans"/>
                <a:sym typeface="Open Sans"/>
              </a:rPr>
              <a:t>necessidades</a:t>
            </a:r>
            <a:r>
              <a:rPr lang="en-US" b="0" dirty="0">
                <a:latin typeface="Open Sans"/>
                <a:ea typeface="Open Sans"/>
                <a:cs typeface="Open Sans"/>
                <a:sym typeface="Open Sans"/>
              </a:rPr>
              <a:t> </a:t>
            </a:r>
            <a:r>
              <a:rPr lang="en-US" b="0" dirty="0" err="1">
                <a:latin typeface="Open Sans"/>
                <a:ea typeface="Open Sans"/>
                <a:cs typeface="Open Sans"/>
                <a:sym typeface="Open Sans"/>
              </a:rPr>
              <a:t>humanas</a:t>
            </a:r>
            <a:r>
              <a:rPr lang="en-US" b="0" dirty="0">
                <a:latin typeface="Open Sans"/>
                <a:ea typeface="Open Sans"/>
                <a:cs typeface="Open Sans"/>
                <a:sym typeface="Open Sans"/>
              </a:rPr>
              <a:t> e do </a:t>
            </a:r>
            <a:r>
              <a:rPr lang="en-US" b="0" dirty="0" err="1">
                <a:latin typeface="Open Sans"/>
                <a:ea typeface="Open Sans"/>
                <a:cs typeface="Open Sans"/>
                <a:sym typeface="Open Sans"/>
              </a:rPr>
              <a:t>ecossistema</a:t>
            </a:r>
            <a:r>
              <a:rPr lang="en-US" b="0" dirty="0">
                <a:latin typeface="Open Sans"/>
                <a:ea typeface="Open Sans"/>
                <a:cs typeface="Open Sans"/>
                <a:sym typeface="Open Sans"/>
              </a:rPr>
              <a:t>. </a:t>
            </a:r>
            <a:endParaRPr b="0" dirty="0">
              <a:latin typeface="Open Sans"/>
              <a:ea typeface="Open Sans"/>
              <a:cs typeface="Open Sans"/>
              <a:sym typeface="Open Sans"/>
            </a:endParaRPr>
          </a:p>
          <a:p>
            <a:pPr marL="228600" lvl="0" indent="-228600" algn="l" rtl="0">
              <a:lnSpc>
                <a:spcPct val="90000"/>
              </a:lnSpc>
              <a:spcBef>
                <a:spcPts val="1200"/>
              </a:spcBef>
              <a:spcAft>
                <a:spcPts val="0"/>
              </a:spcAft>
              <a:buClr>
                <a:schemeClr val="dk1"/>
              </a:buClr>
              <a:buSzPts val="2000"/>
              <a:buChar char="•"/>
            </a:pPr>
            <a:r>
              <a:rPr lang="en-US" b="0" dirty="0">
                <a:latin typeface="Open Sans"/>
                <a:ea typeface="Open Sans"/>
                <a:cs typeface="Open Sans"/>
                <a:sym typeface="Open Sans"/>
              </a:rPr>
              <a:t>A terra </a:t>
            </a:r>
            <a:r>
              <a:rPr lang="en-US" b="0" dirty="0" err="1">
                <a:latin typeface="Open Sans"/>
                <a:ea typeface="Open Sans"/>
                <a:cs typeface="Open Sans"/>
                <a:sym typeface="Open Sans"/>
              </a:rPr>
              <a:t>é</a:t>
            </a:r>
            <a:r>
              <a:rPr lang="en-US" b="0" dirty="0">
                <a:latin typeface="Open Sans"/>
                <a:ea typeface="Open Sans"/>
                <a:cs typeface="Open Sans"/>
                <a:sym typeface="Open Sans"/>
              </a:rPr>
              <a:t> um </a:t>
            </a:r>
            <a:r>
              <a:rPr lang="en-US" b="0" dirty="0" err="1">
                <a:latin typeface="Open Sans"/>
                <a:ea typeface="Open Sans"/>
                <a:cs typeface="Open Sans"/>
                <a:sym typeface="Open Sans"/>
              </a:rPr>
              <a:t>recurso</a:t>
            </a:r>
            <a:r>
              <a:rPr lang="en-US" b="0" dirty="0">
                <a:latin typeface="Open Sans"/>
                <a:ea typeface="Open Sans"/>
                <a:cs typeface="Open Sans"/>
                <a:sym typeface="Open Sans"/>
              </a:rPr>
              <a:t> finito</a:t>
            </a:r>
            <a:endParaRPr dirty="0"/>
          </a:p>
          <a:p>
            <a:pPr marL="228600" lvl="0" indent="-228600" algn="l" rtl="0">
              <a:lnSpc>
                <a:spcPct val="90000"/>
              </a:lnSpc>
              <a:spcBef>
                <a:spcPts val="1200"/>
              </a:spcBef>
              <a:spcAft>
                <a:spcPts val="0"/>
              </a:spcAft>
              <a:buClr>
                <a:schemeClr val="dk1"/>
              </a:buClr>
              <a:buSzPts val="2000"/>
              <a:buChar char="•"/>
            </a:pPr>
            <a:r>
              <a:rPr lang="en-US" b="0" dirty="0">
                <a:latin typeface="Open Sans"/>
                <a:ea typeface="Open Sans"/>
                <a:cs typeface="Open Sans"/>
                <a:sym typeface="Open Sans"/>
              </a:rPr>
              <a:t>Com o </a:t>
            </a:r>
            <a:r>
              <a:rPr lang="en-US" b="0" dirty="0" err="1">
                <a:latin typeface="Open Sans"/>
                <a:ea typeface="Open Sans"/>
                <a:cs typeface="Open Sans"/>
                <a:sym typeface="Open Sans"/>
              </a:rPr>
              <a:t>aumento</a:t>
            </a:r>
            <a:r>
              <a:rPr lang="en-US" b="0" dirty="0">
                <a:latin typeface="Open Sans"/>
                <a:ea typeface="Open Sans"/>
                <a:cs typeface="Open Sans"/>
                <a:sym typeface="Open Sans"/>
              </a:rPr>
              <a:t> da </a:t>
            </a:r>
            <a:r>
              <a:rPr lang="en-US" b="0" dirty="0" err="1">
                <a:latin typeface="Open Sans"/>
                <a:ea typeface="Open Sans"/>
                <a:cs typeface="Open Sans"/>
                <a:sym typeface="Open Sans"/>
              </a:rPr>
              <a:t>população</a:t>
            </a:r>
            <a:r>
              <a:rPr lang="en-US" b="0" dirty="0">
                <a:latin typeface="Open Sans"/>
                <a:ea typeface="Open Sans"/>
                <a:cs typeface="Open Sans"/>
                <a:sym typeface="Open Sans"/>
              </a:rPr>
              <a:t>, 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do </a:t>
            </a:r>
            <a:r>
              <a:rPr lang="en-US" b="0" dirty="0" err="1">
                <a:latin typeface="Open Sans"/>
                <a:ea typeface="Open Sans"/>
                <a:cs typeface="Open Sans"/>
                <a:sym typeface="Open Sans"/>
              </a:rPr>
              <a:t>uso</a:t>
            </a:r>
            <a:r>
              <a:rPr lang="en-US" b="0" dirty="0">
                <a:latin typeface="Open Sans"/>
                <a:ea typeface="Open Sans"/>
                <a:cs typeface="Open Sans"/>
                <a:sym typeface="Open Sans"/>
              </a:rPr>
              <a:t> da terra </a:t>
            </a:r>
            <a:r>
              <a:rPr lang="en-US" b="0" dirty="0" err="1">
                <a:latin typeface="Open Sans"/>
                <a:ea typeface="Open Sans"/>
                <a:cs typeface="Open Sans"/>
                <a:sym typeface="Open Sans"/>
              </a:rPr>
              <a:t>é</a:t>
            </a:r>
            <a:r>
              <a:rPr lang="en-US" b="0" dirty="0">
                <a:latin typeface="Open Sans"/>
                <a:ea typeface="Open Sans"/>
                <a:cs typeface="Open Sans"/>
                <a:sym typeface="Open Sans"/>
              </a:rPr>
              <a:t> </a:t>
            </a:r>
            <a:r>
              <a:rPr lang="en-US" b="0" dirty="0" err="1">
                <a:latin typeface="Open Sans"/>
                <a:ea typeface="Open Sans"/>
                <a:cs typeface="Open Sans"/>
                <a:sym typeface="Open Sans"/>
              </a:rPr>
              <a:t>importante</a:t>
            </a:r>
            <a:r>
              <a:rPr lang="en-US" b="0" dirty="0">
                <a:latin typeface="Open Sans"/>
                <a:ea typeface="Open Sans"/>
                <a:cs typeface="Open Sans"/>
                <a:sym typeface="Open Sans"/>
              </a:rPr>
              <a:t> para </a:t>
            </a:r>
            <a:r>
              <a:rPr lang="en-US" b="0" dirty="0" err="1">
                <a:latin typeface="Open Sans"/>
                <a:ea typeface="Open Sans"/>
                <a:cs typeface="Open Sans"/>
                <a:sym typeface="Open Sans"/>
              </a:rPr>
              <a:t>otimizar</a:t>
            </a:r>
            <a:r>
              <a:rPr lang="en-US" b="0" dirty="0">
                <a:latin typeface="Open Sans"/>
                <a:ea typeface="Open Sans"/>
                <a:cs typeface="Open Sans"/>
                <a:sym typeface="Open Sans"/>
              </a:rPr>
              <a:t> a </a:t>
            </a:r>
            <a:r>
              <a:rPr lang="en-US" b="0" dirty="0" err="1">
                <a:latin typeface="Open Sans"/>
                <a:ea typeface="Open Sans"/>
                <a:cs typeface="Open Sans"/>
                <a:sym typeface="Open Sans"/>
              </a:rPr>
              <a:t>parcela</a:t>
            </a:r>
            <a:r>
              <a:rPr lang="en-US" b="0" dirty="0">
                <a:latin typeface="Open Sans"/>
                <a:ea typeface="Open Sans"/>
                <a:cs typeface="Open Sans"/>
                <a:sym typeface="Open Sans"/>
              </a:rPr>
              <a:t> de terra </a:t>
            </a:r>
            <a:r>
              <a:rPr lang="en-US" b="0" dirty="0" err="1">
                <a:latin typeface="Open Sans"/>
                <a:ea typeface="Open Sans"/>
                <a:cs typeface="Open Sans"/>
                <a:sym typeface="Open Sans"/>
              </a:rPr>
              <a:t>alocada</a:t>
            </a:r>
            <a:r>
              <a:rPr lang="en-US" b="0" dirty="0">
                <a:latin typeface="Open Sans"/>
                <a:ea typeface="Open Sans"/>
                <a:cs typeface="Open Sans"/>
                <a:sym typeface="Open Sans"/>
              </a:rPr>
              <a:t> para </a:t>
            </a:r>
            <a:r>
              <a:rPr lang="en-US" b="0" dirty="0" err="1">
                <a:latin typeface="Open Sans"/>
                <a:ea typeface="Open Sans"/>
                <a:cs typeface="Open Sans"/>
                <a:sym typeface="Open Sans"/>
              </a:rPr>
              <a:t>diferentes</a:t>
            </a:r>
            <a:r>
              <a:rPr lang="en-US" b="0" dirty="0">
                <a:latin typeface="Open Sans"/>
                <a:ea typeface="Open Sans"/>
                <a:cs typeface="Open Sans"/>
                <a:sym typeface="Open Sans"/>
              </a:rPr>
              <a:t> </a:t>
            </a:r>
            <a:r>
              <a:rPr lang="en-US" b="0" dirty="0" err="1">
                <a:latin typeface="Open Sans"/>
                <a:ea typeface="Open Sans"/>
                <a:cs typeface="Open Sans"/>
                <a:sym typeface="Open Sans"/>
              </a:rPr>
              <a:t>tipos</a:t>
            </a:r>
            <a:r>
              <a:rPr lang="en-US" b="0" dirty="0">
                <a:latin typeface="Open Sans"/>
                <a:ea typeface="Open Sans"/>
                <a:cs typeface="Open Sans"/>
                <a:sym typeface="Open Sans"/>
              </a:rPr>
              <a:t> de </a:t>
            </a:r>
            <a:r>
              <a:rPr lang="en-US" b="0" dirty="0" err="1">
                <a:latin typeface="Open Sans"/>
                <a:ea typeface="Open Sans"/>
                <a:cs typeface="Open Sans"/>
                <a:sym typeface="Open Sans"/>
              </a:rPr>
              <a:t>uso</a:t>
            </a:r>
            <a:endParaRPr dirty="0"/>
          </a:p>
          <a:p>
            <a:pPr marL="228600" lvl="0" indent="-228600" algn="l" rtl="0">
              <a:lnSpc>
                <a:spcPct val="90000"/>
              </a:lnSpc>
              <a:spcBef>
                <a:spcPts val="1200"/>
              </a:spcBef>
              <a:spcAft>
                <a:spcPts val="0"/>
              </a:spcAft>
              <a:buClr>
                <a:schemeClr val="dk1"/>
              </a:buClr>
              <a:buSzPts val="2000"/>
              <a:buChar char="•"/>
            </a:pPr>
            <a:r>
              <a:rPr lang="en-US" b="0" dirty="0">
                <a:latin typeface="Open Sans"/>
                <a:ea typeface="Open Sans"/>
                <a:cs typeface="Open Sans"/>
                <a:sym typeface="Open Sans"/>
              </a:rPr>
              <a:t>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do </a:t>
            </a:r>
            <a:r>
              <a:rPr lang="en-US" b="0" dirty="0" err="1">
                <a:latin typeface="Open Sans"/>
                <a:ea typeface="Open Sans"/>
                <a:cs typeface="Open Sans"/>
                <a:sym typeface="Open Sans"/>
              </a:rPr>
              <a:t>uso</a:t>
            </a:r>
            <a:r>
              <a:rPr lang="en-US" b="0" dirty="0">
                <a:latin typeface="Open Sans"/>
                <a:ea typeface="Open Sans"/>
                <a:cs typeface="Open Sans"/>
                <a:sym typeface="Open Sans"/>
              </a:rPr>
              <a:t> da terra </a:t>
            </a:r>
            <a:r>
              <a:rPr lang="en-US" b="0" dirty="0" err="1">
                <a:latin typeface="Open Sans"/>
                <a:ea typeface="Open Sans"/>
                <a:cs typeface="Open Sans"/>
                <a:sym typeface="Open Sans"/>
              </a:rPr>
              <a:t>pode</a:t>
            </a:r>
            <a:r>
              <a:rPr lang="en-US" b="0" dirty="0">
                <a:latin typeface="Open Sans"/>
                <a:ea typeface="Open Sans"/>
                <a:cs typeface="Open Sans"/>
                <a:sym typeface="Open Sans"/>
              </a:rPr>
              <a:t> </a:t>
            </a:r>
            <a:r>
              <a:rPr lang="en-US" b="0" dirty="0" err="1">
                <a:latin typeface="Open Sans"/>
                <a:ea typeface="Open Sans"/>
                <a:cs typeface="Open Sans"/>
                <a:sym typeface="Open Sans"/>
              </a:rPr>
              <a:t>ajudar</a:t>
            </a:r>
            <a:r>
              <a:rPr lang="en-US" b="0" dirty="0">
                <a:latin typeface="Open Sans"/>
                <a:ea typeface="Open Sans"/>
                <a:cs typeface="Open Sans"/>
                <a:sym typeface="Open Sans"/>
              </a:rPr>
              <a:t> a </a:t>
            </a:r>
            <a:r>
              <a:rPr lang="en-US" b="0" dirty="0" err="1">
                <a:latin typeface="Open Sans"/>
                <a:ea typeface="Open Sans"/>
                <a:cs typeface="Open Sans"/>
                <a:sym typeface="Open Sans"/>
              </a:rPr>
              <a:t>evitar</a:t>
            </a:r>
            <a:r>
              <a:rPr lang="en-US" b="0" dirty="0">
                <a:latin typeface="Open Sans"/>
                <a:ea typeface="Open Sans"/>
                <a:cs typeface="Open Sans"/>
                <a:sym typeface="Open Sans"/>
              </a:rPr>
              <a:t> </a:t>
            </a:r>
            <a:r>
              <a:rPr lang="en-US" b="0" dirty="0" err="1">
                <a:latin typeface="Open Sans"/>
                <a:ea typeface="Open Sans"/>
                <a:cs typeface="Open Sans"/>
                <a:sym typeface="Open Sans"/>
              </a:rPr>
              <a:t>conflitos</a:t>
            </a:r>
            <a:r>
              <a:rPr lang="en-US" b="0" dirty="0">
                <a:latin typeface="Open Sans"/>
                <a:ea typeface="Open Sans"/>
                <a:cs typeface="Open Sans"/>
                <a:sym typeface="Open Sans"/>
              </a:rPr>
              <a:t> de </a:t>
            </a:r>
            <a:r>
              <a:rPr lang="en-US" b="0" dirty="0" err="1">
                <a:latin typeface="Open Sans"/>
                <a:ea typeface="Open Sans"/>
                <a:cs typeface="Open Sans"/>
                <a:sym typeface="Open Sans"/>
              </a:rPr>
              <a:t>uso</a:t>
            </a:r>
            <a:r>
              <a:rPr lang="en-US" b="0" dirty="0">
                <a:latin typeface="Open Sans"/>
                <a:ea typeface="Open Sans"/>
                <a:cs typeface="Open Sans"/>
                <a:sym typeface="Open Sans"/>
              </a:rPr>
              <a:t> da terra e </a:t>
            </a:r>
            <a:r>
              <a:rPr lang="en-US" b="0" dirty="0" err="1">
                <a:latin typeface="Open Sans"/>
                <a:ea typeface="Open Sans"/>
                <a:cs typeface="Open Sans"/>
                <a:sym typeface="Open Sans"/>
              </a:rPr>
              <a:t>reduzir</a:t>
            </a:r>
            <a:r>
              <a:rPr lang="en-US" b="0" dirty="0">
                <a:latin typeface="Open Sans"/>
                <a:ea typeface="Open Sans"/>
                <a:cs typeface="Open Sans"/>
                <a:sym typeface="Open Sans"/>
              </a:rPr>
              <a:t> </a:t>
            </a:r>
            <a:r>
              <a:rPr lang="en-US" b="0" dirty="0" err="1">
                <a:latin typeface="Open Sans"/>
                <a:ea typeface="Open Sans"/>
                <a:cs typeface="Open Sans"/>
                <a:sym typeface="Open Sans"/>
              </a:rPr>
              <a:t>os</a:t>
            </a:r>
            <a:r>
              <a:rPr lang="en-US" b="0" dirty="0">
                <a:latin typeface="Open Sans"/>
                <a:ea typeface="Open Sans"/>
                <a:cs typeface="Open Sans"/>
                <a:sym typeface="Open Sans"/>
              </a:rPr>
              <a:t> </a:t>
            </a:r>
            <a:r>
              <a:rPr lang="en-US" b="0" dirty="0" err="1">
                <a:latin typeface="Open Sans"/>
                <a:ea typeface="Open Sans"/>
                <a:cs typeface="Open Sans"/>
                <a:sym typeface="Open Sans"/>
              </a:rPr>
              <a:t>impactos</a:t>
            </a:r>
            <a:r>
              <a:rPr lang="en-US" b="0" dirty="0">
                <a:latin typeface="Open Sans"/>
                <a:ea typeface="Open Sans"/>
                <a:cs typeface="Open Sans"/>
                <a:sym typeface="Open Sans"/>
              </a:rPr>
              <a:t> </a:t>
            </a:r>
            <a:r>
              <a:rPr lang="en-US" b="0" dirty="0" err="1">
                <a:latin typeface="Open Sans"/>
                <a:ea typeface="Open Sans"/>
                <a:cs typeface="Open Sans"/>
                <a:sym typeface="Open Sans"/>
              </a:rPr>
              <a:t>ambientais</a:t>
            </a:r>
            <a:r>
              <a:rPr lang="en-US" b="0" dirty="0">
                <a:latin typeface="Open Sans"/>
                <a:ea typeface="Open Sans"/>
                <a:cs typeface="Open Sans"/>
                <a:sym typeface="Open Sans"/>
              </a:rPr>
              <a:t>. </a:t>
            </a:r>
            <a:endParaRPr b="0" dirty="0">
              <a:latin typeface="Open Sans"/>
              <a:ea typeface="Open Sans"/>
              <a:cs typeface="Open Sans"/>
              <a:sym typeface="Open Sans"/>
            </a:endParaRPr>
          </a:p>
          <a:p>
            <a:pPr marL="228600" lvl="0" indent="-228600" algn="l" rtl="0">
              <a:lnSpc>
                <a:spcPct val="90000"/>
              </a:lnSpc>
              <a:spcBef>
                <a:spcPts val="1200"/>
              </a:spcBef>
              <a:spcAft>
                <a:spcPts val="0"/>
              </a:spcAft>
              <a:buClr>
                <a:schemeClr val="dk1"/>
              </a:buClr>
              <a:buSzPts val="2000"/>
              <a:buChar char="•"/>
            </a:pPr>
            <a:r>
              <a:rPr lang="en-US" b="0" dirty="0">
                <a:latin typeface="Open Sans"/>
                <a:ea typeface="Open Sans"/>
                <a:cs typeface="Open Sans"/>
                <a:sym typeface="Open Sans"/>
              </a:rPr>
              <a:t>O </a:t>
            </a:r>
            <a:r>
              <a:rPr lang="en-US" b="0" dirty="0" err="1">
                <a:latin typeface="Open Sans"/>
                <a:ea typeface="Open Sans"/>
                <a:cs typeface="Open Sans"/>
                <a:sym typeface="Open Sans"/>
              </a:rPr>
              <a:t>planejamento</a:t>
            </a:r>
            <a:r>
              <a:rPr lang="en-US" b="0" dirty="0">
                <a:latin typeface="Open Sans"/>
                <a:ea typeface="Open Sans"/>
                <a:cs typeface="Open Sans"/>
                <a:sym typeface="Open Sans"/>
              </a:rPr>
              <a:t> </a:t>
            </a:r>
            <a:r>
              <a:rPr lang="en-US" b="0" dirty="0" err="1">
                <a:latin typeface="Open Sans"/>
                <a:ea typeface="Open Sans"/>
                <a:cs typeface="Open Sans"/>
                <a:sym typeface="Open Sans"/>
              </a:rPr>
              <a:t>bem-sucedido</a:t>
            </a:r>
            <a:r>
              <a:rPr lang="en-US" b="0" dirty="0">
                <a:latin typeface="Open Sans"/>
                <a:ea typeface="Open Sans"/>
                <a:cs typeface="Open Sans"/>
                <a:sym typeface="Open Sans"/>
              </a:rPr>
              <a:t> do </a:t>
            </a:r>
            <a:r>
              <a:rPr lang="en-US" b="0" dirty="0" err="1">
                <a:latin typeface="Open Sans"/>
                <a:ea typeface="Open Sans"/>
                <a:cs typeface="Open Sans"/>
                <a:sym typeface="Open Sans"/>
              </a:rPr>
              <a:t>uso</a:t>
            </a:r>
            <a:r>
              <a:rPr lang="en-US" b="0" dirty="0">
                <a:latin typeface="Open Sans"/>
                <a:ea typeface="Open Sans"/>
                <a:cs typeface="Open Sans"/>
                <a:sym typeface="Open Sans"/>
              </a:rPr>
              <a:t> da terra </a:t>
            </a:r>
            <a:r>
              <a:rPr lang="en-US" b="0" dirty="0" err="1">
                <a:latin typeface="Open Sans"/>
                <a:ea typeface="Open Sans"/>
                <a:cs typeface="Open Sans"/>
                <a:sym typeface="Open Sans"/>
              </a:rPr>
              <a:t>envolve</a:t>
            </a:r>
            <a:r>
              <a:rPr lang="en-US" b="0" dirty="0">
                <a:latin typeface="Open Sans"/>
                <a:ea typeface="Open Sans"/>
                <a:cs typeface="Open Sans"/>
                <a:sym typeface="Open Sans"/>
              </a:rPr>
              <a:t> </a:t>
            </a:r>
            <a:r>
              <a:rPr lang="en-US" b="0" dirty="0" err="1">
                <a:latin typeface="Open Sans"/>
                <a:ea typeface="Open Sans"/>
                <a:cs typeface="Open Sans"/>
                <a:sym typeface="Open Sans"/>
              </a:rPr>
              <a:t>uma</a:t>
            </a:r>
            <a:r>
              <a:rPr lang="en-US" b="0" dirty="0">
                <a:latin typeface="Open Sans"/>
                <a:ea typeface="Open Sans"/>
                <a:cs typeface="Open Sans"/>
                <a:sym typeface="Open Sans"/>
              </a:rPr>
              <a:t> </a:t>
            </a:r>
            <a:r>
              <a:rPr lang="en-US" b="0" dirty="0" err="1">
                <a:latin typeface="Open Sans"/>
                <a:ea typeface="Open Sans"/>
                <a:cs typeface="Open Sans"/>
                <a:sym typeface="Open Sans"/>
              </a:rPr>
              <a:t>combinação</a:t>
            </a:r>
            <a:r>
              <a:rPr lang="en-US" b="0" dirty="0">
                <a:latin typeface="Open Sans"/>
                <a:ea typeface="Open Sans"/>
                <a:cs typeface="Open Sans"/>
                <a:sym typeface="Open Sans"/>
              </a:rPr>
              <a:t> </a:t>
            </a:r>
            <a:r>
              <a:rPr lang="en-US" b="0" dirty="0" err="1">
                <a:latin typeface="Open Sans"/>
                <a:ea typeface="Open Sans"/>
                <a:cs typeface="Open Sans"/>
                <a:sym typeface="Open Sans"/>
              </a:rPr>
              <a:t>equilibrada</a:t>
            </a:r>
            <a:r>
              <a:rPr lang="en-US" b="0" dirty="0">
                <a:latin typeface="Open Sans"/>
                <a:ea typeface="Open Sans"/>
                <a:cs typeface="Open Sans"/>
                <a:sym typeface="Open Sans"/>
              </a:rPr>
              <a:t> de </a:t>
            </a:r>
            <a:r>
              <a:rPr lang="en-US" dirty="0" err="1">
                <a:latin typeface="Open Sans SemiBold"/>
                <a:ea typeface="Open Sans SemiBold"/>
                <a:cs typeface="Open Sans SemiBold"/>
                <a:sym typeface="Open Sans SemiBold"/>
              </a:rPr>
              <a:t>análise</a:t>
            </a:r>
            <a:r>
              <a:rPr lang="en-US" dirty="0">
                <a:latin typeface="Open Sans SemiBold"/>
                <a:ea typeface="Open Sans SemiBold"/>
                <a:cs typeface="Open Sans SemiBold"/>
                <a:sym typeface="Open Sans SemiBold"/>
              </a:rPr>
              <a:t> das </a:t>
            </a:r>
            <a:r>
              <a:rPr lang="en-US" dirty="0" err="1">
                <a:latin typeface="Open Sans SemiBold"/>
                <a:ea typeface="Open Sans SemiBold"/>
                <a:cs typeface="Open Sans SemiBold"/>
                <a:sym typeface="Open Sans SemiBold"/>
              </a:rPr>
              <a:t>condições</a:t>
            </a:r>
            <a:r>
              <a:rPr lang="en-US" dirty="0">
                <a:latin typeface="Open Sans SemiBold"/>
                <a:ea typeface="Open Sans SemiBold"/>
                <a:cs typeface="Open Sans SemiBold"/>
                <a:sym typeface="Open Sans SemiBold"/>
              </a:rPr>
              <a:t> e </a:t>
            </a:r>
            <a:r>
              <a:rPr lang="en-US" dirty="0" err="1">
                <a:latin typeface="Open Sans SemiBold"/>
                <a:ea typeface="Open Sans SemiBold"/>
                <a:cs typeface="Open Sans SemiBold"/>
                <a:sym typeface="Open Sans SemiBold"/>
              </a:rPr>
              <a:t>restrições</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existentes</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amplo</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envolvimento</a:t>
            </a:r>
            <a:r>
              <a:rPr lang="en-US" dirty="0">
                <a:latin typeface="Open Sans SemiBold"/>
                <a:ea typeface="Open Sans SemiBold"/>
                <a:cs typeface="Open Sans SemiBold"/>
                <a:sym typeface="Open Sans SemiBold"/>
              </a:rPr>
              <a:t> do </a:t>
            </a:r>
            <a:r>
              <a:rPr lang="en-US" dirty="0" err="1">
                <a:latin typeface="Open Sans SemiBold"/>
                <a:ea typeface="Open Sans SemiBold"/>
                <a:cs typeface="Open Sans SemiBold"/>
                <a:sym typeface="Open Sans SemiBold"/>
              </a:rPr>
              <a:t>público</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planejamento</a:t>
            </a:r>
            <a:r>
              <a:rPr lang="en-US" dirty="0">
                <a:latin typeface="Open Sans SemiBold"/>
                <a:ea typeface="Open Sans SemiBold"/>
                <a:cs typeface="Open Sans SemiBold"/>
                <a:sym typeface="Open Sans SemiBold"/>
              </a:rPr>
              <a:t> e </a:t>
            </a:r>
            <a:r>
              <a:rPr lang="en-US" dirty="0" err="1">
                <a:latin typeface="Open Sans SemiBold"/>
                <a:ea typeface="Open Sans SemiBold"/>
                <a:cs typeface="Open Sans SemiBold"/>
                <a:sym typeface="Open Sans SemiBold"/>
              </a:rPr>
              <a:t>projeto</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práticos</a:t>
            </a:r>
            <a:r>
              <a:rPr lang="en-US" dirty="0">
                <a:latin typeface="Open Sans SemiBold"/>
                <a:ea typeface="Open Sans SemiBold"/>
                <a:cs typeface="Open Sans SemiBold"/>
                <a:sym typeface="Open Sans SemiBold"/>
              </a:rPr>
              <a:t> </a:t>
            </a:r>
            <a:r>
              <a:rPr lang="en-US" b="0" dirty="0">
                <a:latin typeface="Open Sans"/>
                <a:ea typeface="Open Sans"/>
                <a:cs typeface="Open Sans"/>
                <a:sym typeface="Open Sans"/>
              </a:rPr>
              <a:t>e </a:t>
            </a:r>
            <a:r>
              <a:rPr lang="en-US" dirty="0" err="1">
                <a:latin typeface="Open Sans SemiBold"/>
                <a:ea typeface="Open Sans SemiBold"/>
                <a:cs typeface="Open Sans SemiBold"/>
                <a:sym typeface="Open Sans SemiBold"/>
              </a:rPr>
              <a:t>estratégias</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financeira</a:t>
            </a:r>
            <a:r>
              <a:rPr lang="en-US" dirty="0">
                <a:latin typeface="Open Sans SemiBold"/>
                <a:ea typeface="Open Sans SemiBold"/>
                <a:cs typeface="Open Sans SemiBold"/>
                <a:sym typeface="Open Sans SemiBold"/>
              </a:rPr>
              <a:t> e </a:t>
            </a:r>
            <a:r>
              <a:rPr lang="en-US" dirty="0" err="1">
                <a:latin typeface="Open Sans SemiBold"/>
                <a:ea typeface="Open Sans SemiBold"/>
                <a:cs typeface="Open Sans SemiBold"/>
                <a:sym typeface="Open Sans SemiBold"/>
              </a:rPr>
              <a:t>politicamente</a:t>
            </a:r>
            <a:r>
              <a:rPr lang="en-US" dirty="0">
                <a:latin typeface="Open Sans SemiBold"/>
                <a:ea typeface="Open Sans SemiBold"/>
                <a:cs typeface="Open Sans SemiBold"/>
                <a:sym typeface="Open Sans SemiBold"/>
              </a:rPr>
              <a:t> </a:t>
            </a:r>
            <a:r>
              <a:rPr lang="en-US" dirty="0" err="1">
                <a:latin typeface="Open Sans SemiBold"/>
                <a:ea typeface="Open Sans SemiBold"/>
                <a:cs typeface="Open Sans SemiBold"/>
                <a:sym typeface="Open Sans SemiBold"/>
              </a:rPr>
              <a:t>viáveis</a:t>
            </a:r>
            <a:r>
              <a:rPr lang="en-US" dirty="0">
                <a:latin typeface="Open Sans SemiBold"/>
                <a:ea typeface="Open Sans SemiBold"/>
                <a:cs typeface="Open Sans SemiBold"/>
                <a:sym typeface="Open Sans SemiBold"/>
              </a:rPr>
              <a:t> para a </a:t>
            </a:r>
            <a:r>
              <a:rPr lang="en-US" dirty="0" err="1">
                <a:latin typeface="Open Sans SemiBold"/>
                <a:ea typeface="Open Sans SemiBold"/>
                <a:cs typeface="Open Sans SemiBold"/>
                <a:sym typeface="Open Sans SemiBold"/>
              </a:rPr>
              <a:t>implementação</a:t>
            </a:r>
            <a:endParaRPr dirty="0"/>
          </a:p>
          <a:p>
            <a:pPr marL="0" lvl="0" indent="0" algn="l" rtl="0">
              <a:lnSpc>
                <a:spcPct val="90000"/>
              </a:lnSpc>
              <a:spcBef>
                <a:spcPts val="1200"/>
              </a:spcBef>
              <a:spcAft>
                <a:spcPts val="0"/>
              </a:spcAft>
              <a:buClr>
                <a:schemeClr val="dk1"/>
              </a:buClr>
              <a:buSzPts val="2000"/>
              <a:buNone/>
            </a:pPr>
            <a:endParaRPr b="0" dirty="0">
              <a:latin typeface="Open Sans"/>
              <a:ea typeface="Open Sans"/>
              <a:cs typeface="Open Sans"/>
              <a:sym typeface="Open Sans"/>
            </a:endParaRPr>
          </a:p>
        </p:txBody>
      </p:sp>
      <p:sp>
        <p:nvSpPr>
          <p:cNvPr id="264" name="Google Shape;264;p5"/>
          <p:cNvSpPr txBox="1"/>
          <p:nvPr/>
        </p:nvSpPr>
        <p:spPr>
          <a:xfrm>
            <a:off x="663576" y="716881"/>
            <a:ext cx="10842548"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6.1. Por que </a:t>
            </a:r>
            <a:r>
              <a:rPr lang="en-US" sz="4400" b="0" i="0" dirty="0" err="1">
                <a:solidFill>
                  <a:schemeClr val="dk1"/>
                </a:solidFill>
                <a:latin typeface="Open Sans"/>
                <a:ea typeface="Open Sans"/>
                <a:cs typeface="Open Sans"/>
                <a:sym typeface="Open Sans"/>
              </a:rPr>
              <a:t>é</a:t>
            </a:r>
            <a:r>
              <a:rPr lang="en-US" sz="4400" b="0" i="0" dirty="0">
                <a:solidFill>
                  <a:schemeClr val="dk1"/>
                </a:solidFill>
                <a:latin typeface="Open Sans"/>
                <a:ea typeface="Open Sans"/>
                <a:cs typeface="Open Sans"/>
                <a:sym typeface="Open Sans"/>
              </a:rPr>
              <a:t> </a:t>
            </a:r>
            <a:r>
              <a:rPr lang="en-US" sz="4400" b="0" i="0" dirty="0" err="1">
                <a:solidFill>
                  <a:schemeClr val="dk1"/>
                </a:solidFill>
                <a:latin typeface="Open Sans"/>
                <a:ea typeface="Open Sans"/>
                <a:cs typeface="Open Sans"/>
                <a:sym typeface="Open Sans"/>
              </a:rPr>
              <a:t>importante</a:t>
            </a:r>
            <a:r>
              <a:rPr lang="en-US" sz="4400" b="0" i="0" dirty="0">
                <a:solidFill>
                  <a:schemeClr val="dk1"/>
                </a:solidFill>
                <a:latin typeface="Open Sans"/>
                <a:ea typeface="Open Sans"/>
                <a:cs typeface="Open Sans"/>
                <a:sym typeface="Open Sans"/>
              </a:rPr>
              <a:t> </a:t>
            </a:r>
            <a:r>
              <a:rPr lang="en-US" sz="4400" b="0" i="0" dirty="0" err="1">
                <a:solidFill>
                  <a:schemeClr val="dk1"/>
                </a:solidFill>
                <a:latin typeface="Open Sans"/>
                <a:ea typeface="Open Sans"/>
                <a:cs typeface="Open Sans"/>
                <a:sym typeface="Open Sans"/>
              </a:rPr>
              <a:t>modelar</a:t>
            </a:r>
            <a:r>
              <a:rPr lang="en-US" sz="4400" b="0" i="0" dirty="0">
                <a:solidFill>
                  <a:schemeClr val="dk1"/>
                </a:solidFill>
                <a:latin typeface="Open Sans"/>
                <a:ea typeface="Open Sans"/>
                <a:cs typeface="Open Sans"/>
                <a:sym typeface="Open Sans"/>
              </a:rPr>
              <a:t> o </a:t>
            </a:r>
            <a:r>
              <a:rPr lang="en-US" sz="4400" b="0" i="0" dirty="0" err="1">
                <a:solidFill>
                  <a:schemeClr val="dk1"/>
                </a:solidFill>
                <a:latin typeface="Open Sans"/>
                <a:ea typeface="Open Sans"/>
                <a:cs typeface="Open Sans"/>
                <a:sym typeface="Open Sans"/>
              </a:rPr>
              <a:t>uso</a:t>
            </a:r>
            <a:r>
              <a:rPr lang="en-US" sz="4400" b="0" i="0" dirty="0">
                <a:solidFill>
                  <a:schemeClr val="dk1"/>
                </a:solidFill>
                <a:latin typeface="Open Sans"/>
                <a:ea typeface="Open Sans"/>
                <a:cs typeface="Open Sans"/>
                <a:sym typeface="Open Sans"/>
              </a:rPr>
              <a:t> da terra?</a:t>
            </a:r>
            <a:endParaRPr dirty="0"/>
          </a:p>
        </p:txBody>
      </p:sp>
      <p:sp>
        <p:nvSpPr>
          <p:cNvPr id="265" name="Google Shape;265;p5"/>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5</a:t>
            </a:fld>
            <a:endParaRPr>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
          <p:cNvSpPr txBox="1"/>
          <p:nvPr/>
        </p:nvSpPr>
        <p:spPr>
          <a:xfrm>
            <a:off x="663573" y="1981864"/>
            <a:ext cx="5432427" cy="66866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9CC2E5"/>
              </a:buClr>
              <a:buSzPct val="100000"/>
              <a:buFont typeface="Arial"/>
              <a:buNone/>
            </a:pPr>
            <a:endParaRPr sz="2000" b="1" i="0" dirty="0">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rgbClr val="9CC2E5"/>
              </a:buClr>
              <a:buSzPct val="100000"/>
              <a:buFont typeface="Arial"/>
              <a:buNone/>
            </a:pPr>
            <a:r>
              <a:rPr lang="en-US" sz="2200" b="1" i="0" dirty="0" err="1">
                <a:solidFill>
                  <a:srgbClr val="9CC2E5"/>
                </a:solidFill>
                <a:latin typeface="Open Sans"/>
                <a:ea typeface="Open Sans"/>
                <a:cs typeface="Open Sans"/>
                <a:sym typeface="Open Sans"/>
              </a:rPr>
              <a:t>Tipos</a:t>
            </a:r>
            <a:r>
              <a:rPr lang="en-US" sz="2200" b="1" i="0" dirty="0">
                <a:solidFill>
                  <a:srgbClr val="9CC2E5"/>
                </a:solidFill>
                <a:latin typeface="Open Sans"/>
                <a:ea typeface="Open Sans"/>
                <a:cs typeface="Open Sans"/>
                <a:sym typeface="Open Sans"/>
              </a:rPr>
              <a:t> de </a:t>
            </a:r>
            <a:r>
              <a:rPr lang="en-US" sz="2200" b="1" i="0" dirty="0" err="1">
                <a:solidFill>
                  <a:srgbClr val="9CC2E5"/>
                </a:solidFill>
                <a:latin typeface="Open Sans"/>
                <a:ea typeface="Open Sans"/>
                <a:cs typeface="Open Sans"/>
                <a:sym typeface="Open Sans"/>
              </a:rPr>
              <a:t>planejamento</a:t>
            </a:r>
            <a:r>
              <a:rPr lang="en-US" sz="2200" b="1" i="0" dirty="0">
                <a:solidFill>
                  <a:srgbClr val="9CC2E5"/>
                </a:solidFill>
                <a:latin typeface="Open Sans"/>
                <a:ea typeface="Open Sans"/>
                <a:cs typeface="Open Sans"/>
                <a:sym typeface="Open Sans"/>
              </a:rPr>
              <a:t> de </a:t>
            </a:r>
            <a:r>
              <a:rPr lang="en-US" sz="2200" b="1" i="0" dirty="0" err="1">
                <a:solidFill>
                  <a:srgbClr val="9CC2E5"/>
                </a:solidFill>
                <a:latin typeface="Open Sans"/>
                <a:ea typeface="Open Sans"/>
                <a:cs typeface="Open Sans"/>
                <a:sym typeface="Open Sans"/>
              </a:rPr>
              <a:t>uso</a:t>
            </a:r>
            <a:r>
              <a:rPr lang="en-US" sz="2200" b="1" i="0" dirty="0">
                <a:solidFill>
                  <a:srgbClr val="9CC2E5"/>
                </a:solidFill>
                <a:latin typeface="Open Sans"/>
                <a:ea typeface="Open Sans"/>
                <a:cs typeface="Open Sans"/>
                <a:sym typeface="Open Sans"/>
              </a:rPr>
              <a:t> da terra</a:t>
            </a:r>
            <a:endParaRPr dirty="0"/>
          </a:p>
          <a:p>
            <a:pPr marL="0" marR="0" lvl="0" indent="0" algn="l" rtl="0">
              <a:lnSpc>
                <a:spcPct val="90000"/>
              </a:lnSpc>
              <a:spcBef>
                <a:spcPts val="1000"/>
              </a:spcBef>
              <a:spcAft>
                <a:spcPts val="0"/>
              </a:spcAft>
              <a:buClr>
                <a:srgbClr val="9CC2E5"/>
              </a:buClr>
              <a:buSzPct val="100000"/>
              <a:buFont typeface="Arial"/>
              <a:buNone/>
            </a:pPr>
            <a:endParaRPr sz="2000" b="1" i="0" dirty="0">
              <a:solidFill>
                <a:srgbClr val="9CC2E5"/>
              </a:solidFill>
              <a:latin typeface="Open Sans"/>
              <a:ea typeface="Open Sans"/>
              <a:cs typeface="Open Sans"/>
              <a:sym typeface="Open Sans"/>
            </a:endParaRPr>
          </a:p>
        </p:txBody>
      </p:sp>
      <p:sp>
        <p:nvSpPr>
          <p:cNvPr id="272" name="Google Shape;272;p6"/>
          <p:cNvSpPr/>
          <p:nvPr/>
        </p:nvSpPr>
        <p:spPr>
          <a:xfrm>
            <a:off x="690880" y="2540000"/>
            <a:ext cx="2880360" cy="123190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err="1">
                <a:solidFill>
                  <a:schemeClr val="dk1"/>
                </a:solidFill>
                <a:latin typeface="Open Sans"/>
                <a:ea typeface="Open Sans"/>
                <a:cs typeface="Open Sans"/>
                <a:sym typeface="Open Sans"/>
              </a:rPr>
              <a:t>Após</a:t>
            </a:r>
            <a:r>
              <a:rPr lang="en-US" sz="2000" b="1" dirty="0">
                <a:solidFill>
                  <a:schemeClr val="dk1"/>
                </a:solidFill>
                <a:latin typeface="Open Sans"/>
                <a:ea typeface="Open Sans"/>
                <a:cs typeface="Open Sans"/>
                <a:sym typeface="Open Sans"/>
              </a:rPr>
              <a:t> a Segunda Guerra Mundial</a:t>
            </a:r>
            <a:endParaRPr dirty="0"/>
          </a:p>
          <a:p>
            <a:pPr marL="0" marR="0" lvl="0" indent="0" algn="ctr" rtl="0">
              <a:spcBef>
                <a:spcPts val="0"/>
              </a:spcBef>
              <a:spcAft>
                <a:spcPts val="0"/>
              </a:spcAft>
              <a:buNone/>
            </a:pPr>
            <a:r>
              <a:rPr lang="en-US" sz="2000" dirty="0" err="1">
                <a:solidFill>
                  <a:schemeClr val="dk1"/>
                </a:solidFill>
                <a:latin typeface="Open Sans"/>
                <a:ea typeface="Open Sans"/>
                <a:cs typeface="Open Sans"/>
                <a:sym typeface="Open Sans"/>
              </a:rPr>
              <a:t>Planejamento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tradicional</a:t>
            </a:r>
            <a:endParaRPr sz="2000" dirty="0">
              <a:solidFill>
                <a:schemeClr val="dk1"/>
              </a:solidFill>
              <a:latin typeface="Open Sans"/>
              <a:ea typeface="Open Sans"/>
              <a:cs typeface="Open Sans"/>
              <a:sym typeface="Open Sans"/>
            </a:endParaRPr>
          </a:p>
        </p:txBody>
      </p:sp>
      <p:sp>
        <p:nvSpPr>
          <p:cNvPr id="273" name="Google Shape;273;p6"/>
          <p:cNvSpPr/>
          <p:nvPr/>
        </p:nvSpPr>
        <p:spPr>
          <a:xfrm>
            <a:off x="4309052" y="5194300"/>
            <a:ext cx="2880357" cy="1217741"/>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err="1">
                <a:solidFill>
                  <a:schemeClr val="dk1"/>
                </a:solidFill>
                <a:latin typeface="Open Sans"/>
                <a:ea typeface="Open Sans"/>
                <a:cs typeface="Open Sans"/>
                <a:sym typeface="Open Sans"/>
              </a:rPr>
              <a:t>Década</a:t>
            </a:r>
            <a:r>
              <a:rPr lang="en-US" sz="2000" b="1" dirty="0">
                <a:solidFill>
                  <a:schemeClr val="dk1"/>
                </a:solidFill>
                <a:latin typeface="Open Sans"/>
                <a:ea typeface="Open Sans"/>
                <a:cs typeface="Open Sans"/>
                <a:sym typeface="Open Sans"/>
              </a:rPr>
              <a:t> de 1960 </a:t>
            </a:r>
            <a:r>
              <a:rPr lang="en-US" sz="2000" b="1" dirty="0" err="1">
                <a:solidFill>
                  <a:schemeClr val="dk1"/>
                </a:solidFill>
                <a:latin typeface="Open Sans"/>
                <a:ea typeface="Open Sans"/>
                <a:cs typeface="Open Sans"/>
                <a:sym typeface="Open Sans"/>
              </a:rPr>
              <a:t>até</a:t>
            </a:r>
            <a:r>
              <a:rPr lang="en-US" sz="2000" b="1" dirty="0">
                <a:solidFill>
                  <a:schemeClr val="dk1"/>
                </a:solidFill>
                <a:latin typeface="Open Sans"/>
                <a:ea typeface="Open Sans"/>
                <a:cs typeface="Open Sans"/>
                <a:sym typeface="Open Sans"/>
              </a:rPr>
              <a:t> o </a:t>
            </a:r>
            <a:r>
              <a:rPr lang="en-US" sz="2000" b="1" dirty="0" err="1">
                <a:solidFill>
                  <a:schemeClr val="dk1"/>
                </a:solidFill>
                <a:latin typeface="Open Sans"/>
                <a:ea typeface="Open Sans"/>
                <a:cs typeface="Open Sans"/>
                <a:sym typeface="Open Sans"/>
              </a:rPr>
              <a:t>presente</a:t>
            </a:r>
            <a:endParaRPr sz="20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2000" dirty="0" err="1">
                <a:solidFill>
                  <a:schemeClr val="dk1"/>
                </a:solidFill>
                <a:latin typeface="Open Sans"/>
                <a:ea typeface="Open Sans"/>
                <a:cs typeface="Open Sans"/>
                <a:sym typeface="Open Sans"/>
              </a:rPr>
              <a:t>Planejamento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ambiental</a:t>
            </a:r>
            <a:endParaRPr sz="2000" dirty="0">
              <a:solidFill>
                <a:schemeClr val="dk1"/>
              </a:solidFill>
              <a:latin typeface="Open Sans"/>
              <a:ea typeface="Open Sans"/>
              <a:cs typeface="Open Sans"/>
              <a:sym typeface="Open Sans"/>
            </a:endParaRPr>
          </a:p>
        </p:txBody>
      </p:sp>
      <p:sp>
        <p:nvSpPr>
          <p:cNvPr id="274" name="Google Shape;274;p6"/>
          <p:cNvSpPr/>
          <p:nvPr/>
        </p:nvSpPr>
        <p:spPr>
          <a:xfrm>
            <a:off x="4309052" y="3874959"/>
            <a:ext cx="2880360" cy="1217741"/>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err="1">
                <a:solidFill>
                  <a:schemeClr val="dk1"/>
                </a:solidFill>
                <a:latin typeface="Open Sans"/>
                <a:ea typeface="Open Sans"/>
                <a:cs typeface="Open Sans"/>
                <a:sym typeface="Open Sans"/>
              </a:rPr>
              <a:t>Década</a:t>
            </a:r>
            <a:r>
              <a:rPr lang="en-US" sz="2000" b="1" dirty="0">
                <a:solidFill>
                  <a:schemeClr val="dk1"/>
                </a:solidFill>
                <a:latin typeface="Open Sans"/>
                <a:ea typeface="Open Sans"/>
                <a:cs typeface="Open Sans"/>
                <a:sym typeface="Open Sans"/>
              </a:rPr>
              <a:t> de 1960 </a:t>
            </a:r>
            <a:r>
              <a:rPr lang="en-US" sz="2000" b="1" dirty="0" err="1">
                <a:solidFill>
                  <a:schemeClr val="dk1"/>
                </a:solidFill>
                <a:latin typeface="Open Sans"/>
                <a:ea typeface="Open Sans"/>
                <a:cs typeface="Open Sans"/>
                <a:sym typeface="Open Sans"/>
              </a:rPr>
              <a:t>até</a:t>
            </a:r>
            <a:r>
              <a:rPr lang="en-US" sz="2000" b="1" dirty="0">
                <a:solidFill>
                  <a:schemeClr val="dk1"/>
                </a:solidFill>
                <a:latin typeface="Open Sans"/>
                <a:ea typeface="Open Sans"/>
                <a:cs typeface="Open Sans"/>
                <a:sym typeface="Open Sans"/>
              </a:rPr>
              <a:t> o </a:t>
            </a:r>
            <a:r>
              <a:rPr lang="en-US" sz="2000" b="1" dirty="0" err="1">
                <a:solidFill>
                  <a:schemeClr val="dk1"/>
                </a:solidFill>
                <a:latin typeface="Open Sans"/>
                <a:ea typeface="Open Sans"/>
                <a:cs typeface="Open Sans"/>
                <a:sym typeface="Open Sans"/>
              </a:rPr>
              <a:t>presente</a:t>
            </a:r>
            <a:endParaRPr sz="20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2000" dirty="0" err="1">
                <a:solidFill>
                  <a:schemeClr val="dk1"/>
                </a:solidFill>
                <a:latin typeface="Open Sans"/>
                <a:ea typeface="Open Sans"/>
                <a:cs typeface="Open Sans"/>
                <a:sym typeface="Open Sans"/>
              </a:rPr>
              <a:t>Planejamento</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estratégico</a:t>
            </a:r>
            <a:endParaRPr sz="2000" dirty="0">
              <a:solidFill>
                <a:schemeClr val="dk1"/>
              </a:solidFill>
              <a:latin typeface="Open Sans"/>
              <a:ea typeface="Open Sans"/>
              <a:cs typeface="Open Sans"/>
              <a:sym typeface="Open Sans"/>
            </a:endParaRPr>
          </a:p>
        </p:txBody>
      </p:sp>
      <p:sp>
        <p:nvSpPr>
          <p:cNvPr id="275" name="Google Shape;275;p6"/>
          <p:cNvSpPr/>
          <p:nvPr/>
        </p:nvSpPr>
        <p:spPr>
          <a:xfrm>
            <a:off x="690880" y="5294281"/>
            <a:ext cx="2880360" cy="982412"/>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1960s</a:t>
            </a:r>
            <a:endParaRPr/>
          </a:p>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Planejamento democrático</a:t>
            </a:r>
            <a:endParaRPr sz="2000">
              <a:solidFill>
                <a:schemeClr val="dk1"/>
              </a:solidFill>
              <a:latin typeface="Open Sans"/>
              <a:ea typeface="Open Sans"/>
              <a:cs typeface="Open Sans"/>
              <a:sym typeface="Open Sans"/>
            </a:endParaRPr>
          </a:p>
        </p:txBody>
      </p:sp>
      <p:sp>
        <p:nvSpPr>
          <p:cNvPr id="276" name="Google Shape;276;p6"/>
          <p:cNvSpPr/>
          <p:nvPr/>
        </p:nvSpPr>
        <p:spPr>
          <a:xfrm>
            <a:off x="663575" y="3974046"/>
            <a:ext cx="2880360" cy="1118654"/>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err="1">
                <a:solidFill>
                  <a:schemeClr val="dk1"/>
                </a:solidFill>
                <a:latin typeface="Open Sans"/>
                <a:ea typeface="Open Sans"/>
                <a:cs typeface="Open Sans"/>
                <a:sym typeface="Open Sans"/>
              </a:rPr>
              <a:t>Década</a:t>
            </a:r>
            <a:r>
              <a:rPr lang="en-US" sz="2000" b="1" dirty="0">
                <a:solidFill>
                  <a:schemeClr val="dk1"/>
                </a:solidFill>
                <a:latin typeface="Open Sans"/>
                <a:ea typeface="Open Sans"/>
                <a:cs typeface="Open Sans"/>
                <a:sym typeface="Open Sans"/>
              </a:rPr>
              <a:t> de 1950-70</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000" dirty="0" err="1">
                <a:solidFill>
                  <a:schemeClr val="dk1"/>
                </a:solidFill>
                <a:latin typeface="Open Sans"/>
                <a:ea typeface="Open Sans"/>
                <a:cs typeface="Open Sans"/>
                <a:sym typeface="Open Sans"/>
              </a:rPr>
              <a:t>Planejamento</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sistemas</a:t>
            </a:r>
            <a:endParaRPr sz="2000" dirty="0">
              <a:solidFill>
                <a:schemeClr val="dk1"/>
              </a:solidFill>
              <a:latin typeface="Open Sans"/>
              <a:ea typeface="Open Sans"/>
              <a:cs typeface="Open Sans"/>
              <a:sym typeface="Open Sans"/>
            </a:endParaRPr>
          </a:p>
        </p:txBody>
      </p:sp>
      <p:sp>
        <p:nvSpPr>
          <p:cNvPr id="277" name="Google Shape;277;p6"/>
          <p:cNvSpPr/>
          <p:nvPr/>
        </p:nvSpPr>
        <p:spPr>
          <a:xfrm>
            <a:off x="4309052" y="2540000"/>
            <a:ext cx="2880360" cy="123190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err="1">
                <a:solidFill>
                  <a:schemeClr val="dk1"/>
                </a:solidFill>
                <a:latin typeface="Open Sans"/>
                <a:ea typeface="Open Sans"/>
                <a:cs typeface="Open Sans"/>
                <a:sym typeface="Open Sans"/>
              </a:rPr>
              <a:t>Década</a:t>
            </a:r>
            <a:r>
              <a:rPr lang="en-US" sz="2000" b="1" dirty="0">
                <a:solidFill>
                  <a:schemeClr val="dk1"/>
                </a:solidFill>
                <a:latin typeface="Open Sans"/>
                <a:ea typeface="Open Sans"/>
                <a:cs typeface="Open Sans"/>
                <a:sym typeface="Open Sans"/>
              </a:rPr>
              <a:t> de 1960-70</a:t>
            </a:r>
            <a:endParaRPr sz="2000" b="1" dirty="0">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2000" dirty="0" err="1">
                <a:solidFill>
                  <a:schemeClr val="dk1"/>
                </a:solidFill>
                <a:latin typeface="Open Sans"/>
                <a:ea typeface="Open Sans"/>
                <a:cs typeface="Open Sans"/>
                <a:sym typeface="Open Sans"/>
              </a:rPr>
              <a:t>Advoga</a:t>
            </a:r>
            <a:r>
              <a:rPr lang="en-US" sz="2000" dirty="0">
                <a:solidFill>
                  <a:schemeClr val="dk1"/>
                </a:solidFill>
                <a:latin typeface="Open Sans"/>
                <a:ea typeface="Open Sans"/>
                <a:cs typeface="Open Sans"/>
                <a:sym typeface="Open Sans"/>
              </a:rPr>
              <a:t> à favor de </a:t>
            </a:r>
            <a:r>
              <a:rPr lang="en-US" sz="2000" dirty="0" err="1">
                <a:solidFill>
                  <a:schemeClr val="dk1"/>
                </a:solidFill>
                <a:latin typeface="Open Sans"/>
                <a:ea typeface="Open Sans"/>
                <a:cs typeface="Open Sans"/>
                <a:sym typeface="Open Sans"/>
              </a:rPr>
              <a:t>planejamento</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equidade</a:t>
            </a:r>
            <a:endParaRPr sz="2000" dirty="0">
              <a:solidFill>
                <a:schemeClr val="dk1"/>
              </a:solidFill>
              <a:latin typeface="Open Sans"/>
              <a:ea typeface="Open Sans"/>
              <a:cs typeface="Open Sans"/>
              <a:sym typeface="Open Sans"/>
            </a:endParaRPr>
          </a:p>
        </p:txBody>
      </p:sp>
      <p:sp>
        <p:nvSpPr>
          <p:cNvPr id="278" name="Google Shape;278;p6"/>
          <p:cNvSpPr/>
          <p:nvPr/>
        </p:nvSpPr>
        <p:spPr>
          <a:xfrm>
            <a:off x="8648065" y="2955106"/>
            <a:ext cx="2880360" cy="3020291"/>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Futuro</a:t>
            </a:r>
            <a:endParaRPr/>
          </a:p>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Planejamento de sistemas de recursos integrados com a participação da comunidade?</a:t>
            </a:r>
            <a:endParaRPr sz="2000">
              <a:solidFill>
                <a:schemeClr val="dk1"/>
              </a:solidFill>
              <a:latin typeface="Open Sans"/>
              <a:ea typeface="Open Sans"/>
              <a:cs typeface="Open Sans"/>
              <a:sym typeface="Open Sans"/>
            </a:endParaRPr>
          </a:p>
        </p:txBody>
      </p:sp>
      <p:cxnSp>
        <p:nvCxnSpPr>
          <p:cNvPr id="279" name="Google Shape;279;p6"/>
          <p:cNvCxnSpPr/>
          <p:nvPr/>
        </p:nvCxnSpPr>
        <p:spPr>
          <a:xfrm>
            <a:off x="7883237" y="2650528"/>
            <a:ext cx="0" cy="3626165"/>
          </a:xfrm>
          <a:prstGeom prst="straightConnector1">
            <a:avLst/>
          </a:prstGeom>
          <a:noFill/>
          <a:ln w="57150" cap="flat" cmpd="sng">
            <a:solidFill>
              <a:srgbClr val="00B050"/>
            </a:solidFill>
            <a:prstDash val="dash"/>
            <a:miter lim="800000"/>
            <a:headEnd type="none" w="sm" len="sm"/>
            <a:tailEnd type="none" w="sm" len="sm"/>
          </a:ln>
        </p:spPr>
      </p:cxnSp>
      <p:sp>
        <p:nvSpPr>
          <p:cNvPr id="280" name="Google Shape;280;p6"/>
          <p:cNvSpPr txBox="1"/>
          <p:nvPr/>
        </p:nvSpPr>
        <p:spPr>
          <a:xfrm>
            <a:off x="663575" y="716881"/>
            <a:ext cx="10864842" cy="132556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6.1. Por que </a:t>
            </a:r>
            <a:r>
              <a:rPr lang="en-US" sz="4400" b="0" i="0" dirty="0" err="1">
                <a:solidFill>
                  <a:schemeClr val="dk1"/>
                </a:solidFill>
                <a:latin typeface="Open Sans"/>
                <a:ea typeface="Open Sans"/>
                <a:cs typeface="Open Sans"/>
                <a:sym typeface="Open Sans"/>
              </a:rPr>
              <a:t>é</a:t>
            </a:r>
            <a:r>
              <a:rPr lang="en-US" sz="4400" b="0" i="0" dirty="0">
                <a:solidFill>
                  <a:schemeClr val="dk1"/>
                </a:solidFill>
                <a:latin typeface="Open Sans"/>
                <a:ea typeface="Open Sans"/>
                <a:cs typeface="Open Sans"/>
                <a:sym typeface="Open Sans"/>
              </a:rPr>
              <a:t> </a:t>
            </a:r>
            <a:r>
              <a:rPr lang="en-US" sz="4400" b="0" i="0" dirty="0" err="1">
                <a:solidFill>
                  <a:schemeClr val="dk1"/>
                </a:solidFill>
                <a:latin typeface="Open Sans"/>
                <a:ea typeface="Open Sans"/>
                <a:cs typeface="Open Sans"/>
                <a:sym typeface="Open Sans"/>
              </a:rPr>
              <a:t>importante</a:t>
            </a:r>
            <a:r>
              <a:rPr lang="en-US" sz="4400" b="0" i="0" dirty="0">
                <a:solidFill>
                  <a:schemeClr val="dk1"/>
                </a:solidFill>
                <a:latin typeface="Open Sans"/>
                <a:ea typeface="Open Sans"/>
                <a:cs typeface="Open Sans"/>
                <a:sym typeface="Open Sans"/>
              </a:rPr>
              <a:t> </a:t>
            </a:r>
            <a:r>
              <a:rPr lang="en-US" sz="4400" b="0" i="0" dirty="0" err="1">
                <a:solidFill>
                  <a:schemeClr val="dk1"/>
                </a:solidFill>
                <a:latin typeface="Open Sans"/>
                <a:ea typeface="Open Sans"/>
                <a:cs typeface="Open Sans"/>
                <a:sym typeface="Open Sans"/>
              </a:rPr>
              <a:t>modelar</a:t>
            </a:r>
            <a:r>
              <a:rPr lang="en-US" sz="4400" b="0" i="0" dirty="0">
                <a:solidFill>
                  <a:schemeClr val="dk1"/>
                </a:solidFill>
                <a:latin typeface="Open Sans"/>
                <a:ea typeface="Open Sans"/>
                <a:cs typeface="Open Sans"/>
                <a:sym typeface="Open Sans"/>
              </a:rPr>
              <a:t> o </a:t>
            </a:r>
            <a:r>
              <a:rPr lang="en-US" sz="4400" b="0" i="0" dirty="0" err="1">
                <a:solidFill>
                  <a:schemeClr val="dk1"/>
                </a:solidFill>
                <a:latin typeface="Open Sans"/>
                <a:ea typeface="Open Sans"/>
                <a:cs typeface="Open Sans"/>
                <a:sym typeface="Open Sans"/>
              </a:rPr>
              <a:t>uso</a:t>
            </a:r>
            <a:r>
              <a:rPr lang="en-US" sz="4400" b="0" i="0" dirty="0">
                <a:solidFill>
                  <a:schemeClr val="dk1"/>
                </a:solidFill>
                <a:latin typeface="Open Sans"/>
                <a:ea typeface="Open Sans"/>
                <a:cs typeface="Open Sans"/>
                <a:sym typeface="Open Sans"/>
              </a:rPr>
              <a:t> da terra?</a:t>
            </a:r>
            <a:endParaRPr dirty="0"/>
          </a:p>
        </p:txBody>
      </p:sp>
      <p:sp>
        <p:nvSpPr>
          <p:cNvPr id="281" name="Google Shape;281;p6"/>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6</a:t>
            </a:fld>
            <a:endParaRPr>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7"/>
          <p:cNvSpPr txBox="1"/>
          <p:nvPr/>
        </p:nvSpPr>
        <p:spPr>
          <a:xfrm>
            <a:off x="663575" y="723466"/>
            <a:ext cx="1070725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Aula 6.1. Referências</a:t>
            </a:r>
            <a:endParaRPr/>
          </a:p>
        </p:txBody>
      </p:sp>
      <p:sp>
        <p:nvSpPr>
          <p:cNvPr id="288" name="Google Shape;288;p7"/>
          <p:cNvSpPr txBox="1">
            <a:spLocks noGrp="1"/>
          </p:cNvSpPr>
          <p:nvPr>
            <p:ph type="body" idx="1"/>
          </p:nvPr>
        </p:nvSpPr>
        <p:spPr>
          <a:xfrm>
            <a:off x="663879" y="2115680"/>
            <a:ext cx="10706953" cy="4752764"/>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000"/>
              <a:buAutoNum type="arabicPeriod"/>
            </a:pPr>
            <a:r>
              <a:rPr lang="en-US" b="0">
                <a:latin typeface="Open Sans"/>
                <a:ea typeface="Open Sans"/>
                <a:cs typeface="Open Sans"/>
                <a:sym typeface="Open Sans"/>
              </a:rPr>
              <a:t>Ryan Coffey, The difference between "land use" and "land cover", 2013, Michigan State University Extension</a:t>
            </a:r>
            <a:endParaRPr/>
          </a:p>
          <a:p>
            <a:pPr marL="457200" lvl="0" indent="-457200" algn="l" rtl="0">
              <a:lnSpc>
                <a:spcPct val="90000"/>
              </a:lnSpc>
              <a:spcBef>
                <a:spcPts val="1200"/>
              </a:spcBef>
              <a:spcAft>
                <a:spcPts val="0"/>
              </a:spcAft>
              <a:buClr>
                <a:schemeClr val="dk1"/>
              </a:buClr>
              <a:buSzPts val="2000"/>
              <a:buAutoNum type="arabicPeriod"/>
            </a:pPr>
            <a:r>
              <a:rPr lang="en-US" b="0">
                <a:latin typeface="Open Sans"/>
                <a:ea typeface="Open Sans"/>
                <a:cs typeface="Open Sans"/>
                <a:sym typeface="Open Sans"/>
              </a:rPr>
              <a:t>Southwestern NC Planning and Economic Development Commission, 2009, Community Foundation of WNC e Lawrence Group Architects of NC, Inc</a:t>
            </a:r>
            <a:endParaRPr/>
          </a:p>
          <a:p>
            <a:pPr marL="457200" lvl="0" indent="-457200" algn="l" rtl="0">
              <a:lnSpc>
                <a:spcPct val="90000"/>
              </a:lnSpc>
              <a:spcBef>
                <a:spcPts val="1200"/>
              </a:spcBef>
              <a:spcAft>
                <a:spcPts val="0"/>
              </a:spcAft>
              <a:buClr>
                <a:schemeClr val="dk1"/>
              </a:buClr>
              <a:buSzPts val="2000"/>
              <a:buAutoNum type="arabicPeriod"/>
            </a:pPr>
            <a:r>
              <a:rPr lang="en-US" b="0">
                <a:latin typeface="Open Sans"/>
                <a:ea typeface="Open Sans"/>
                <a:cs typeface="Open Sans"/>
                <a:sym typeface="Open Sans"/>
              </a:rPr>
              <a:t>GIZ, Land Use Planning: Conceito, Ferramentas e Aplicações, 2011, GIZ</a:t>
            </a:r>
            <a:endParaRPr/>
          </a:p>
          <a:p>
            <a:pPr marL="457200" lvl="0" indent="-457200" algn="l" rtl="0">
              <a:lnSpc>
                <a:spcPct val="90000"/>
              </a:lnSpc>
              <a:spcBef>
                <a:spcPts val="1200"/>
              </a:spcBef>
              <a:spcAft>
                <a:spcPts val="0"/>
              </a:spcAft>
              <a:buClr>
                <a:schemeClr val="dk1"/>
              </a:buClr>
              <a:buSzPts val="2000"/>
              <a:buAutoNum type="arabicPeriod"/>
            </a:pPr>
            <a:r>
              <a:rPr lang="en-US" b="0">
                <a:latin typeface="Open Sans"/>
                <a:ea typeface="Open Sans"/>
                <a:cs typeface="Open Sans"/>
                <a:sym typeface="Open Sans"/>
              </a:rPr>
              <a:t>David Walters, Designing Community, 2007, </a:t>
            </a:r>
            <a:r>
              <a:rPr lang="en-US" b="0" i="0">
                <a:solidFill>
                  <a:srgbClr val="212529"/>
                </a:solidFill>
                <a:latin typeface="Open Sans"/>
                <a:ea typeface="Open Sans"/>
                <a:cs typeface="Open Sans"/>
                <a:sym typeface="Open Sans"/>
              </a:rPr>
              <a:t>ISBN 9780750669252</a:t>
            </a:r>
            <a:endParaRPr b="0">
              <a:latin typeface="Open Sans"/>
              <a:ea typeface="Open Sans"/>
              <a:cs typeface="Open Sans"/>
              <a:sym typeface="Open Sans"/>
            </a:endParaRPr>
          </a:p>
        </p:txBody>
      </p:sp>
      <p:sp>
        <p:nvSpPr>
          <p:cNvPr id="289" name="Google Shape;289;p7"/>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7</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p:nvPr/>
        </p:nvSpPr>
        <p:spPr>
          <a:xfrm>
            <a:off x="5940136" y="5530747"/>
            <a:ext cx="2663535" cy="707886"/>
          </a:xfrm>
          <a:prstGeom prst="rect">
            <a:avLst/>
          </a:prstGeom>
          <a:solidFill>
            <a:srgbClr val="FBE4D4"/>
          </a:solidFill>
          <a:ln w="2857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Modernização da agricultura</a:t>
            </a:r>
            <a:endParaRPr/>
          </a:p>
        </p:txBody>
      </p:sp>
      <p:sp>
        <p:nvSpPr>
          <p:cNvPr id="296" name="Google Shape;296;p8"/>
          <p:cNvSpPr txBox="1"/>
          <p:nvPr/>
        </p:nvSpPr>
        <p:spPr>
          <a:xfrm>
            <a:off x="2557003" y="5530745"/>
            <a:ext cx="2663535" cy="707886"/>
          </a:xfrm>
          <a:prstGeom prst="rect">
            <a:avLst/>
          </a:prstGeom>
          <a:solidFill>
            <a:srgbClr val="00B050">
              <a:alpha val="34901"/>
            </a:srgbClr>
          </a:solidFill>
          <a:ln w="2857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Economia verde resiliente ao clima</a:t>
            </a:r>
            <a:endParaRPr/>
          </a:p>
        </p:txBody>
      </p:sp>
      <p:sp>
        <p:nvSpPr>
          <p:cNvPr id="297" name="Google Shape;297;p8"/>
          <p:cNvSpPr txBox="1">
            <a:spLocks noGrp="1"/>
          </p:cNvSpPr>
          <p:nvPr>
            <p:ph type="title"/>
          </p:nvPr>
        </p:nvSpPr>
        <p:spPr>
          <a:xfrm>
            <a:off x="663575" y="720887"/>
            <a:ext cx="8409681"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dirty="0">
                <a:latin typeface="Open Sans"/>
                <a:ea typeface="Open Sans"/>
                <a:cs typeface="Open Sans"/>
                <a:sym typeface="Open Sans"/>
              </a:rPr>
              <a:t>6.2. </a:t>
            </a:r>
            <a:r>
              <a:rPr lang="en-US" dirty="0" err="1">
                <a:latin typeface="Open Sans"/>
                <a:ea typeface="Open Sans"/>
                <a:cs typeface="Open Sans"/>
                <a:sym typeface="Open Sans"/>
              </a:rPr>
              <a:t>Exemplo</a:t>
            </a:r>
            <a:r>
              <a:rPr lang="en-US" dirty="0">
                <a:latin typeface="Open Sans"/>
                <a:ea typeface="Open Sans"/>
                <a:cs typeface="Open Sans"/>
                <a:sym typeface="Open Sans"/>
              </a:rPr>
              <a:t> do CLEWs-</a:t>
            </a:r>
            <a:r>
              <a:rPr lang="en-US" dirty="0" err="1">
                <a:latin typeface="Open Sans"/>
                <a:ea typeface="Open Sans"/>
                <a:cs typeface="Open Sans"/>
                <a:sym typeface="Open Sans"/>
              </a:rPr>
              <a:t>Etiópia</a:t>
            </a:r>
            <a:r>
              <a:rPr lang="en-US" dirty="0">
                <a:latin typeface="Open Sans"/>
                <a:ea typeface="Open Sans"/>
                <a:cs typeface="Open Sans"/>
                <a:sym typeface="Open Sans"/>
              </a:rPr>
              <a:t> - </a:t>
            </a:r>
            <a:r>
              <a:rPr lang="en-US" dirty="0" err="1">
                <a:latin typeface="Open Sans"/>
                <a:ea typeface="Open Sans"/>
                <a:cs typeface="Open Sans"/>
                <a:sym typeface="Open Sans"/>
              </a:rPr>
              <a:t>parte</a:t>
            </a:r>
            <a:r>
              <a:rPr lang="en-US" dirty="0">
                <a:latin typeface="Open Sans"/>
                <a:ea typeface="Open Sans"/>
                <a:cs typeface="Open Sans"/>
                <a:sym typeface="Open Sans"/>
              </a:rPr>
              <a:t> I</a:t>
            </a:r>
            <a:endParaRPr dirty="0"/>
          </a:p>
        </p:txBody>
      </p:sp>
      <p:sp>
        <p:nvSpPr>
          <p:cNvPr id="298" name="Google Shape;298;p8"/>
          <p:cNvSpPr txBox="1">
            <a:spLocks noGrp="1"/>
          </p:cNvSpPr>
          <p:nvPr>
            <p:ph type="body" idx="2"/>
          </p:nvPr>
        </p:nvSpPr>
        <p:spPr>
          <a:xfrm>
            <a:off x="663574" y="1962155"/>
            <a:ext cx="5276552"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Escopo</a:t>
            </a:r>
            <a:r>
              <a:rPr lang="en-US" dirty="0">
                <a:latin typeface="Open Sans"/>
                <a:ea typeface="Open Sans"/>
                <a:cs typeface="Open Sans"/>
                <a:sym typeface="Open Sans"/>
              </a:rPr>
              <a:t> do </a:t>
            </a:r>
            <a:r>
              <a:rPr lang="en-US" dirty="0" err="1">
                <a:latin typeface="Open Sans"/>
                <a:ea typeface="Open Sans"/>
                <a:cs typeface="Open Sans"/>
                <a:sym typeface="Open Sans"/>
              </a:rPr>
              <a:t>modelo</a:t>
            </a:r>
            <a:r>
              <a:rPr lang="en-US" dirty="0">
                <a:latin typeface="Open Sans"/>
                <a:ea typeface="Open Sans"/>
                <a:cs typeface="Open Sans"/>
                <a:sym typeface="Open Sans"/>
              </a:rPr>
              <a:t> e </a:t>
            </a:r>
            <a:r>
              <a:rPr lang="en-US" dirty="0" err="1">
                <a:latin typeface="Open Sans"/>
                <a:ea typeface="Open Sans"/>
                <a:cs typeface="Open Sans"/>
                <a:sym typeface="Open Sans"/>
              </a:rPr>
              <a:t>foco</a:t>
            </a:r>
            <a:r>
              <a:rPr lang="en-US" dirty="0">
                <a:latin typeface="Open Sans"/>
                <a:ea typeface="Open Sans"/>
                <a:cs typeface="Open Sans"/>
                <a:sym typeface="Open Sans"/>
              </a:rPr>
              <a:t> </a:t>
            </a:r>
            <a:r>
              <a:rPr lang="en-US" dirty="0" err="1">
                <a:latin typeface="Open Sans"/>
                <a:ea typeface="Open Sans"/>
                <a:cs typeface="Open Sans"/>
                <a:sym typeface="Open Sans"/>
              </a:rPr>
              <a:t>temático</a:t>
            </a:r>
            <a:endParaRPr dirty="0">
              <a:latin typeface="Open Sans"/>
              <a:ea typeface="Open Sans"/>
              <a:cs typeface="Open Sans"/>
              <a:sym typeface="Open Sans"/>
            </a:endParaRPr>
          </a:p>
        </p:txBody>
      </p:sp>
      <p:sp>
        <p:nvSpPr>
          <p:cNvPr id="299" name="Google Shape;299;p8"/>
          <p:cNvSpPr txBox="1">
            <a:spLocks noGrp="1"/>
          </p:cNvSpPr>
          <p:nvPr>
            <p:ph type="body" idx="1"/>
          </p:nvPr>
        </p:nvSpPr>
        <p:spPr>
          <a:xfrm>
            <a:off x="838200" y="2546355"/>
            <a:ext cx="4749800" cy="37652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b="0">
                <a:latin typeface="Open Sans"/>
                <a:ea typeface="Open Sans"/>
                <a:cs typeface="Open Sans"/>
                <a:sym typeface="Open Sans"/>
              </a:rPr>
              <a:t>Plano de desenvolvimento de 10 anos da Etiópia (2020-2030)</a:t>
            </a:r>
            <a:endParaRPr/>
          </a:p>
          <a:p>
            <a:pPr marL="228600" lvl="0" indent="-228600" algn="l" rtl="0">
              <a:lnSpc>
                <a:spcPct val="90000"/>
              </a:lnSpc>
              <a:spcBef>
                <a:spcPts val="1200"/>
              </a:spcBef>
              <a:spcAft>
                <a:spcPts val="0"/>
              </a:spcAft>
              <a:buClr>
                <a:schemeClr val="dk1"/>
              </a:buClr>
              <a:buSzPts val="1800"/>
              <a:buChar char="•"/>
            </a:pPr>
            <a:r>
              <a:rPr lang="en-US" sz="1800" b="0">
                <a:latin typeface="Open Sans"/>
                <a:ea typeface="Open Sans"/>
                <a:cs typeface="Open Sans"/>
                <a:sym typeface="Open Sans"/>
              </a:rPr>
              <a:t>Rápido crescimento populacional, crescimento econômico e urbanização </a:t>
            </a:r>
            <a:endParaRPr/>
          </a:p>
          <a:p>
            <a:pPr marL="228600" lvl="0" indent="-228600" algn="l" rtl="0">
              <a:lnSpc>
                <a:spcPct val="90000"/>
              </a:lnSpc>
              <a:spcBef>
                <a:spcPts val="1200"/>
              </a:spcBef>
              <a:spcAft>
                <a:spcPts val="0"/>
              </a:spcAft>
              <a:buClr>
                <a:schemeClr val="dk1"/>
              </a:buClr>
              <a:buSzPts val="1800"/>
              <a:buChar char="•"/>
            </a:pPr>
            <a:r>
              <a:rPr lang="en-US" sz="1800" b="0">
                <a:latin typeface="Open Sans"/>
                <a:ea typeface="Open Sans"/>
                <a:cs typeface="Open Sans"/>
                <a:sym typeface="Open Sans"/>
              </a:rPr>
              <a:t>Demandas crescentes e concorrentes por recursos (energia, água e terra)</a:t>
            </a:r>
            <a:endParaRPr/>
          </a:p>
          <a:p>
            <a:pPr marL="228600" lvl="0" indent="-228600" algn="l" rtl="0">
              <a:lnSpc>
                <a:spcPct val="90000"/>
              </a:lnSpc>
              <a:spcBef>
                <a:spcPts val="1200"/>
              </a:spcBef>
              <a:spcAft>
                <a:spcPts val="0"/>
              </a:spcAft>
              <a:buClr>
                <a:schemeClr val="dk1"/>
              </a:buClr>
              <a:buSzPts val="1800"/>
              <a:buChar char="•"/>
            </a:pPr>
            <a:r>
              <a:rPr lang="en-US" sz="1800" b="0">
                <a:latin typeface="Open Sans"/>
                <a:ea typeface="Open Sans"/>
                <a:cs typeface="Open Sans"/>
                <a:sym typeface="Open Sans"/>
              </a:rPr>
              <a:t>Vulnerável aos impactos das mudanças climáticas</a:t>
            </a:r>
            <a:endParaRPr sz="1800">
              <a:latin typeface="Open Sans"/>
              <a:ea typeface="Open Sans"/>
              <a:cs typeface="Open Sans"/>
              <a:sym typeface="Open Sans"/>
            </a:endParaRPr>
          </a:p>
        </p:txBody>
      </p:sp>
      <p:sp>
        <p:nvSpPr>
          <p:cNvPr id="300" name="Google Shape;300;p8"/>
          <p:cNvSpPr txBox="1"/>
          <p:nvPr/>
        </p:nvSpPr>
        <p:spPr>
          <a:xfrm>
            <a:off x="5587999" y="2368554"/>
            <a:ext cx="6163455" cy="28622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800"/>
              <a:buFont typeface="Arial"/>
              <a:buChar char="•"/>
            </a:pPr>
            <a:r>
              <a:rPr lang="en-US" sz="1800" dirty="0">
                <a:solidFill>
                  <a:srgbClr val="000000"/>
                </a:solidFill>
                <a:latin typeface="Open Sans"/>
                <a:ea typeface="Open Sans"/>
                <a:cs typeface="Open Sans"/>
                <a:sym typeface="Open Sans"/>
              </a:rPr>
              <a:t>Horizonte do </a:t>
            </a:r>
            <a:r>
              <a:rPr lang="en-US" sz="1800" dirty="0" err="1">
                <a:solidFill>
                  <a:srgbClr val="000000"/>
                </a:solidFill>
                <a:latin typeface="Open Sans"/>
                <a:ea typeface="Open Sans"/>
                <a:cs typeface="Open Sans"/>
                <a:sym typeface="Open Sans"/>
              </a:rPr>
              <a:t>modelo</a:t>
            </a:r>
            <a:r>
              <a:rPr lang="en-US" sz="1800" dirty="0">
                <a:solidFill>
                  <a:srgbClr val="000000"/>
                </a:solidFill>
                <a:latin typeface="Open Sans"/>
                <a:ea typeface="Open Sans"/>
                <a:cs typeface="Open Sans"/>
                <a:sym typeface="Open Sans"/>
              </a:rPr>
              <a:t>: </a:t>
            </a:r>
            <a:r>
              <a:rPr lang="en-US" sz="1800" b="1" dirty="0">
                <a:solidFill>
                  <a:srgbClr val="000000"/>
                </a:solidFill>
                <a:latin typeface="Open Sans"/>
                <a:ea typeface="Open Sans"/>
                <a:cs typeface="Open Sans"/>
                <a:sym typeface="Open Sans"/>
              </a:rPr>
              <a:t>2030</a:t>
            </a:r>
            <a:endParaRPr dirty="0"/>
          </a:p>
          <a:p>
            <a:pPr marL="342900" marR="0" lvl="0" indent="-342900" algn="l" rtl="0">
              <a:spcBef>
                <a:spcPts val="0"/>
              </a:spcBef>
              <a:spcAft>
                <a:spcPts val="0"/>
              </a:spcAft>
              <a:buClr>
                <a:srgbClr val="000000"/>
              </a:buClr>
              <a:buSzPts val="1800"/>
              <a:buFont typeface="Arial"/>
              <a:buChar char="•"/>
            </a:pPr>
            <a:r>
              <a:rPr lang="en-US" sz="1800" dirty="0" err="1">
                <a:solidFill>
                  <a:srgbClr val="000000"/>
                </a:solidFill>
                <a:latin typeface="Open Sans"/>
                <a:ea typeface="Open Sans"/>
                <a:cs typeface="Open Sans"/>
                <a:sym typeface="Open Sans"/>
              </a:rPr>
              <a:t>Representação</a:t>
            </a:r>
            <a:r>
              <a:rPr lang="en-US" sz="1800" dirty="0">
                <a:solidFill>
                  <a:srgbClr val="000000"/>
                </a:solidFill>
                <a:latin typeface="Open Sans"/>
                <a:ea typeface="Open Sans"/>
                <a:cs typeface="Open Sans"/>
                <a:sym typeface="Open Sans"/>
              </a:rPr>
              <a:t> </a:t>
            </a:r>
            <a:r>
              <a:rPr lang="en-US" sz="1800" dirty="0" err="1">
                <a:solidFill>
                  <a:srgbClr val="000000"/>
                </a:solidFill>
                <a:latin typeface="Open Sans"/>
                <a:ea typeface="Open Sans"/>
                <a:cs typeface="Open Sans"/>
                <a:sym typeface="Open Sans"/>
              </a:rPr>
              <a:t>integrada</a:t>
            </a:r>
            <a:r>
              <a:rPr lang="en-US" sz="1800" dirty="0">
                <a:solidFill>
                  <a:srgbClr val="000000"/>
                </a:solidFill>
                <a:latin typeface="Open Sans"/>
                <a:ea typeface="Open Sans"/>
                <a:cs typeface="Open Sans"/>
                <a:sym typeface="Open Sans"/>
              </a:rPr>
              <a:t> de </a:t>
            </a:r>
            <a:r>
              <a:rPr lang="en-US" sz="1800" b="1" dirty="0" err="1">
                <a:solidFill>
                  <a:srgbClr val="000000"/>
                </a:solidFill>
                <a:latin typeface="Open Sans"/>
                <a:ea typeface="Open Sans"/>
                <a:cs typeface="Open Sans"/>
                <a:sym typeface="Open Sans"/>
              </a:rPr>
              <a:t>energia</a:t>
            </a:r>
            <a:r>
              <a:rPr lang="en-US" sz="1800" dirty="0">
                <a:solidFill>
                  <a:srgbClr val="000000"/>
                </a:solidFill>
                <a:latin typeface="Open Sans"/>
                <a:ea typeface="Open Sans"/>
                <a:cs typeface="Open Sans"/>
                <a:sym typeface="Open Sans"/>
              </a:rPr>
              <a:t>, </a:t>
            </a:r>
            <a:r>
              <a:rPr lang="en-US" sz="1800" b="1" dirty="0" err="1">
                <a:solidFill>
                  <a:srgbClr val="000000"/>
                </a:solidFill>
                <a:latin typeface="Open Sans"/>
                <a:ea typeface="Open Sans"/>
                <a:cs typeface="Open Sans"/>
                <a:sym typeface="Open Sans"/>
              </a:rPr>
              <a:t>uso</a:t>
            </a:r>
            <a:r>
              <a:rPr lang="en-US" sz="1800" b="1" dirty="0">
                <a:solidFill>
                  <a:srgbClr val="000000"/>
                </a:solidFill>
                <a:latin typeface="Open Sans"/>
                <a:ea typeface="Open Sans"/>
                <a:cs typeface="Open Sans"/>
                <a:sym typeface="Open Sans"/>
              </a:rPr>
              <a:t> da terra</a:t>
            </a:r>
            <a:r>
              <a:rPr lang="en-US" sz="1800" dirty="0">
                <a:solidFill>
                  <a:srgbClr val="000000"/>
                </a:solidFill>
                <a:latin typeface="Open Sans"/>
                <a:ea typeface="Open Sans"/>
                <a:cs typeface="Open Sans"/>
                <a:sym typeface="Open Sans"/>
              </a:rPr>
              <a:t>, </a:t>
            </a:r>
            <a:r>
              <a:rPr lang="en-US" sz="1800" b="1" dirty="0" err="1">
                <a:solidFill>
                  <a:srgbClr val="000000"/>
                </a:solidFill>
                <a:latin typeface="Open Sans"/>
                <a:ea typeface="Open Sans"/>
                <a:cs typeface="Open Sans"/>
                <a:sym typeface="Open Sans"/>
              </a:rPr>
              <a:t>água</a:t>
            </a:r>
            <a:r>
              <a:rPr lang="en-US" sz="1800" b="1" dirty="0">
                <a:solidFill>
                  <a:srgbClr val="000000"/>
                </a:solidFill>
                <a:latin typeface="Open Sans"/>
                <a:ea typeface="Open Sans"/>
                <a:cs typeface="Open Sans"/>
                <a:sym typeface="Open Sans"/>
              </a:rPr>
              <a:t> </a:t>
            </a:r>
            <a:r>
              <a:rPr lang="en-US" sz="1800" dirty="0">
                <a:solidFill>
                  <a:srgbClr val="000000"/>
                </a:solidFill>
                <a:latin typeface="Open Sans"/>
                <a:ea typeface="Open Sans"/>
                <a:cs typeface="Open Sans"/>
                <a:sym typeface="Open Sans"/>
              </a:rPr>
              <a:t>e </a:t>
            </a:r>
            <a:r>
              <a:rPr lang="en-US" sz="1800" b="1" dirty="0" err="1">
                <a:solidFill>
                  <a:srgbClr val="000000"/>
                </a:solidFill>
                <a:latin typeface="Open Sans"/>
                <a:ea typeface="Open Sans"/>
                <a:cs typeface="Open Sans"/>
                <a:sym typeface="Open Sans"/>
              </a:rPr>
              <a:t>clima</a:t>
            </a:r>
            <a:endParaRPr dirty="0"/>
          </a:p>
          <a:p>
            <a:pPr marL="342900" marR="0" lvl="0" indent="-342900" algn="l" rtl="0">
              <a:spcBef>
                <a:spcPts val="0"/>
              </a:spcBef>
              <a:spcAft>
                <a:spcPts val="0"/>
              </a:spcAft>
              <a:buClr>
                <a:srgbClr val="000000"/>
              </a:buClr>
              <a:buSzPts val="1800"/>
              <a:buFont typeface="Arial"/>
              <a:buChar char="•"/>
            </a:pPr>
            <a:r>
              <a:rPr lang="en-US" sz="1800" b="1" dirty="0">
                <a:solidFill>
                  <a:srgbClr val="000000"/>
                </a:solidFill>
                <a:latin typeface="Open Sans"/>
                <a:ea typeface="Open Sans"/>
                <a:cs typeface="Open Sans"/>
                <a:sym typeface="Open Sans"/>
              </a:rPr>
              <a:t>9 </a:t>
            </a:r>
            <a:r>
              <a:rPr lang="en-US" sz="1800" b="1" dirty="0" err="1">
                <a:solidFill>
                  <a:srgbClr val="000000"/>
                </a:solidFill>
                <a:latin typeface="Open Sans"/>
                <a:ea typeface="Open Sans"/>
                <a:cs typeface="Open Sans"/>
                <a:sym typeface="Open Sans"/>
              </a:rPr>
              <a:t>regiões</a:t>
            </a:r>
            <a:r>
              <a:rPr lang="en-US" sz="1800" b="1" dirty="0">
                <a:solidFill>
                  <a:srgbClr val="000000"/>
                </a:solidFill>
                <a:latin typeface="Open Sans"/>
                <a:ea typeface="Open Sans"/>
                <a:cs typeface="Open Sans"/>
                <a:sym typeface="Open Sans"/>
              </a:rPr>
              <a:t> </a:t>
            </a:r>
            <a:r>
              <a:rPr lang="en-US" sz="1800" dirty="0">
                <a:solidFill>
                  <a:srgbClr val="000000"/>
                </a:solidFill>
                <a:latin typeface="Open Sans"/>
                <a:ea typeface="Open Sans"/>
                <a:cs typeface="Open Sans"/>
                <a:sym typeface="Open Sans"/>
              </a:rPr>
              <a:t>(</a:t>
            </a:r>
            <a:r>
              <a:rPr lang="en-US" sz="1800" dirty="0" err="1">
                <a:solidFill>
                  <a:srgbClr val="000000"/>
                </a:solidFill>
                <a:latin typeface="Open Sans"/>
                <a:ea typeface="Open Sans"/>
                <a:cs typeface="Open Sans"/>
                <a:sym typeface="Open Sans"/>
              </a:rPr>
              <a:t>subdivididas</a:t>
            </a:r>
            <a:r>
              <a:rPr lang="en-US" sz="1800" dirty="0">
                <a:solidFill>
                  <a:srgbClr val="000000"/>
                </a:solidFill>
                <a:latin typeface="Open Sans"/>
                <a:ea typeface="Open Sans"/>
                <a:cs typeface="Open Sans"/>
                <a:sym typeface="Open Sans"/>
              </a:rPr>
              <a:t> </a:t>
            </a:r>
            <a:r>
              <a:rPr lang="en-US" sz="1800" dirty="0" err="1">
                <a:solidFill>
                  <a:srgbClr val="000000"/>
                </a:solidFill>
                <a:latin typeface="Open Sans"/>
                <a:ea typeface="Open Sans"/>
                <a:cs typeface="Open Sans"/>
                <a:sym typeface="Open Sans"/>
              </a:rPr>
              <a:t>em</a:t>
            </a:r>
            <a:r>
              <a:rPr lang="en-US" sz="1800" dirty="0">
                <a:solidFill>
                  <a:srgbClr val="000000"/>
                </a:solidFill>
                <a:latin typeface="Open Sans"/>
                <a:ea typeface="Open Sans"/>
                <a:cs typeface="Open Sans"/>
                <a:sym typeface="Open Sans"/>
              </a:rPr>
              <a:t> </a:t>
            </a:r>
            <a:r>
              <a:rPr lang="en-US" sz="1800" b="1" dirty="0">
                <a:solidFill>
                  <a:srgbClr val="000000"/>
                </a:solidFill>
                <a:latin typeface="Open Sans"/>
                <a:ea typeface="Open Sans"/>
                <a:cs typeface="Open Sans"/>
                <a:sym typeface="Open Sans"/>
              </a:rPr>
              <a:t>21 "clusters" </a:t>
            </a:r>
            <a:r>
              <a:rPr lang="en-US" sz="1800" b="1" dirty="0" err="1">
                <a:solidFill>
                  <a:srgbClr val="000000"/>
                </a:solidFill>
                <a:latin typeface="Open Sans"/>
                <a:ea typeface="Open Sans"/>
                <a:cs typeface="Open Sans"/>
                <a:sym typeface="Open Sans"/>
              </a:rPr>
              <a:t>agroclimáticos</a:t>
            </a:r>
            <a:r>
              <a:rPr lang="en-US" sz="1800" b="1" dirty="0">
                <a:solidFill>
                  <a:srgbClr val="000000"/>
                </a:solidFill>
                <a:latin typeface="Open Sans"/>
                <a:ea typeface="Open Sans"/>
                <a:cs typeface="Open Sans"/>
                <a:sym typeface="Open Sans"/>
              </a:rPr>
              <a:t>)</a:t>
            </a:r>
            <a:endParaRPr sz="1800" b="1" dirty="0">
              <a:solidFill>
                <a:srgbClr val="000000"/>
              </a:solidFill>
              <a:latin typeface="Open Sans"/>
              <a:ea typeface="Open Sans"/>
              <a:cs typeface="Open Sans"/>
              <a:sym typeface="Open Sans"/>
            </a:endParaRPr>
          </a:p>
          <a:p>
            <a:pPr marL="342900" marR="0" lvl="0" indent="-342900" algn="l" rtl="0">
              <a:spcBef>
                <a:spcPts val="0"/>
              </a:spcBef>
              <a:spcAft>
                <a:spcPts val="0"/>
              </a:spcAft>
              <a:buClr>
                <a:srgbClr val="000000"/>
              </a:buClr>
              <a:buSzPts val="1800"/>
              <a:buFont typeface="Arial"/>
              <a:buChar char="•"/>
            </a:pPr>
            <a:r>
              <a:rPr lang="en-US" sz="1800" dirty="0">
                <a:solidFill>
                  <a:srgbClr val="000000"/>
                </a:solidFill>
                <a:latin typeface="Open Sans"/>
                <a:ea typeface="Open Sans"/>
                <a:cs typeface="Open Sans"/>
                <a:sym typeface="Open Sans"/>
              </a:rPr>
              <a:t>Criado no </a:t>
            </a:r>
            <a:r>
              <a:rPr lang="en-US" sz="1800" dirty="0" err="1">
                <a:solidFill>
                  <a:srgbClr val="000000"/>
                </a:solidFill>
                <a:latin typeface="Open Sans"/>
                <a:ea typeface="Open Sans"/>
                <a:cs typeface="Open Sans"/>
                <a:sym typeface="Open Sans"/>
              </a:rPr>
              <a:t>OSeMOSYS</a:t>
            </a:r>
            <a:r>
              <a:rPr lang="en-US" sz="1800" dirty="0">
                <a:solidFill>
                  <a:srgbClr val="000000"/>
                </a:solidFill>
                <a:latin typeface="Open Sans"/>
                <a:ea typeface="Open Sans"/>
                <a:cs typeface="Open Sans"/>
                <a:sym typeface="Open Sans"/>
              </a:rPr>
              <a:t>: </a:t>
            </a:r>
            <a:r>
              <a:rPr lang="en-US" sz="1800" dirty="0" err="1">
                <a:solidFill>
                  <a:srgbClr val="000000"/>
                </a:solidFill>
                <a:latin typeface="Open Sans"/>
                <a:ea typeface="Open Sans"/>
                <a:cs typeface="Open Sans"/>
                <a:sym typeface="Open Sans"/>
              </a:rPr>
              <a:t>uma</a:t>
            </a:r>
            <a:r>
              <a:rPr lang="en-US" sz="1800" dirty="0">
                <a:solidFill>
                  <a:srgbClr val="000000"/>
                </a:solidFill>
                <a:latin typeface="Open Sans"/>
                <a:ea typeface="Open Sans"/>
                <a:cs typeface="Open Sans"/>
                <a:sym typeface="Open Sans"/>
              </a:rPr>
              <a:t> ferramenta de </a:t>
            </a:r>
            <a:r>
              <a:rPr lang="en-US" sz="1800" dirty="0" err="1">
                <a:solidFill>
                  <a:srgbClr val="000000"/>
                </a:solidFill>
                <a:latin typeface="Open Sans"/>
                <a:ea typeface="Open Sans"/>
                <a:cs typeface="Open Sans"/>
                <a:sym typeface="Open Sans"/>
              </a:rPr>
              <a:t>otimização</a:t>
            </a:r>
            <a:r>
              <a:rPr lang="en-US" sz="1800" dirty="0">
                <a:solidFill>
                  <a:srgbClr val="000000"/>
                </a:solidFill>
                <a:latin typeface="Open Sans"/>
                <a:ea typeface="Open Sans"/>
                <a:cs typeface="Open Sans"/>
                <a:sym typeface="Open Sans"/>
              </a:rPr>
              <a:t> linear de </a:t>
            </a:r>
            <a:r>
              <a:rPr lang="en-US" sz="1800" dirty="0" err="1">
                <a:solidFill>
                  <a:srgbClr val="000000"/>
                </a:solidFill>
                <a:latin typeface="Open Sans"/>
                <a:ea typeface="Open Sans"/>
                <a:cs typeface="Open Sans"/>
                <a:sym typeface="Open Sans"/>
              </a:rPr>
              <a:t>código</a:t>
            </a:r>
            <a:r>
              <a:rPr lang="en-US" sz="1800" dirty="0">
                <a:solidFill>
                  <a:srgbClr val="000000"/>
                </a:solidFill>
                <a:latin typeface="Open Sans"/>
                <a:ea typeface="Open Sans"/>
                <a:cs typeface="Open Sans"/>
                <a:sym typeface="Open Sans"/>
              </a:rPr>
              <a:t> </a:t>
            </a:r>
            <a:r>
              <a:rPr lang="en-US" sz="1800" dirty="0" err="1">
                <a:solidFill>
                  <a:srgbClr val="000000"/>
                </a:solidFill>
                <a:latin typeface="Open Sans"/>
                <a:ea typeface="Open Sans"/>
                <a:cs typeface="Open Sans"/>
                <a:sym typeface="Open Sans"/>
              </a:rPr>
              <a:t>aberto</a:t>
            </a:r>
            <a:endParaRPr dirty="0"/>
          </a:p>
          <a:p>
            <a:pPr marL="342900" marR="0" lvl="0" indent="-342900" algn="l" rtl="0">
              <a:spcBef>
                <a:spcPts val="0"/>
              </a:spcBef>
              <a:spcAft>
                <a:spcPts val="0"/>
              </a:spcAft>
              <a:buClr>
                <a:srgbClr val="000000"/>
              </a:buClr>
              <a:buSzPts val="1800"/>
              <a:buFont typeface="Arial"/>
              <a:buChar char="•"/>
            </a:pPr>
            <a:r>
              <a:rPr lang="en-US" sz="1800" dirty="0">
                <a:solidFill>
                  <a:srgbClr val="000000"/>
                </a:solidFill>
                <a:latin typeface="Open Sans"/>
                <a:ea typeface="Open Sans"/>
                <a:cs typeface="Open Sans"/>
                <a:sym typeface="Open Sans"/>
              </a:rPr>
              <a:t>Dados de </a:t>
            </a:r>
            <a:r>
              <a:rPr lang="en-US" sz="1800" dirty="0" err="1">
                <a:solidFill>
                  <a:srgbClr val="000000"/>
                </a:solidFill>
                <a:latin typeface="Open Sans"/>
                <a:ea typeface="Open Sans"/>
                <a:cs typeface="Open Sans"/>
                <a:sym typeface="Open Sans"/>
              </a:rPr>
              <a:t>modelos</a:t>
            </a:r>
            <a:r>
              <a:rPr lang="en-US" sz="1800" dirty="0">
                <a:solidFill>
                  <a:srgbClr val="000000"/>
                </a:solidFill>
                <a:latin typeface="Open Sans"/>
                <a:ea typeface="Open Sans"/>
                <a:cs typeface="Open Sans"/>
                <a:sym typeface="Open Sans"/>
              </a:rPr>
              <a:t> de </a:t>
            </a:r>
            <a:r>
              <a:rPr lang="en-US" sz="1800" dirty="0" err="1">
                <a:solidFill>
                  <a:srgbClr val="000000"/>
                </a:solidFill>
                <a:latin typeface="Open Sans"/>
                <a:ea typeface="Open Sans"/>
                <a:cs typeface="Open Sans"/>
                <a:sym typeface="Open Sans"/>
              </a:rPr>
              <a:t>fontes</a:t>
            </a:r>
            <a:r>
              <a:rPr lang="en-US" sz="1800" dirty="0">
                <a:solidFill>
                  <a:srgbClr val="000000"/>
                </a:solidFill>
                <a:latin typeface="Open Sans"/>
                <a:ea typeface="Open Sans"/>
                <a:cs typeface="Open Sans"/>
                <a:sym typeface="Open Sans"/>
              </a:rPr>
              <a:t> </a:t>
            </a:r>
            <a:r>
              <a:rPr lang="en-US" sz="1800" dirty="0" err="1">
                <a:solidFill>
                  <a:srgbClr val="000000"/>
                </a:solidFill>
                <a:latin typeface="Open Sans"/>
                <a:ea typeface="Open Sans"/>
                <a:cs typeface="Open Sans"/>
                <a:sym typeface="Open Sans"/>
              </a:rPr>
              <a:t>governamentais</a:t>
            </a:r>
            <a:r>
              <a:rPr lang="en-US" sz="1800" dirty="0">
                <a:solidFill>
                  <a:srgbClr val="000000"/>
                </a:solidFill>
                <a:latin typeface="Open Sans"/>
                <a:ea typeface="Open Sans"/>
                <a:cs typeface="Open Sans"/>
                <a:sym typeface="Open Sans"/>
              </a:rPr>
              <a:t> </a:t>
            </a:r>
            <a:r>
              <a:rPr lang="en-US" sz="1800" dirty="0" err="1">
                <a:solidFill>
                  <a:srgbClr val="000000"/>
                </a:solidFill>
                <a:latin typeface="Open Sans"/>
                <a:ea typeface="Open Sans"/>
                <a:cs typeface="Open Sans"/>
                <a:sym typeface="Open Sans"/>
              </a:rPr>
              <a:t>complementados</a:t>
            </a:r>
            <a:r>
              <a:rPr lang="en-US" sz="1800" dirty="0">
                <a:solidFill>
                  <a:srgbClr val="000000"/>
                </a:solidFill>
                <a:latin typeface="Open Sans"/>
                <a:ea typeface="Open Sans"/>
                <a:cs typeface="Open Sans"/>
                <a:sym typeface="Open Sans"/>
              </a:rPr>
              <a:t> com conjuntos de dados </a:t>
            </a:r>
            <a:r>
              <a:rPr lang="en-US" sz="1800" dirty="0" err="1">
                <a:solidFill>
                  <a:srgbClr val="000000"/>
                </a:solidFill>
                <a:latin typeface="Open Sans"/>
                <a:ea typeface="Open Sans"/>
                <a:cs typeface="Open Sans"/>
                <a:sym typeface="Open Sans"/>
              </a:rPr>
              <a:t>internacionais</a:t>
            </a:r>
            <a:endParaRPr dirty="0"/>
          </a:p>
        </p:txBody>
      </p:sp>
      <p:sp>
        <p:nvSpPr>
          <p:cNvPr id="301" name="Google Shape;301;p8"/>
          <p:cNvSpPr txBox="1"/>
          <p:nvPr/>
        </p:nvSpPr>
        <p:spPr>
          <a:xfrm>
            <a:off x="2215259" y="5161413"/>
            <a:ext cx="685799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err="1">
                <a:solidFill>
                  <a:srgbClr val="C00000"/>
                </a:solidFill>
                <a:latin typeface="Open Sans"/>
                <a:ea typeface="Open Sans"/>
                <a:cs typeface="Open Sans"/>
                <a:sym typeface="Open Sans"/>
              </a:rPr>
              <a:t>Foco</a:t>
            </a:r>
            <a:r>
              <a:rPr lang="en-US" sz="1800" dirty="0">
                <a:solidFill>
                  <a:srgbClr val="C00000"/>
                </a:solidFill>
                <a:latin typeface="Open Sans"/>
                <a:ea typeface="Open Sans"/>
                <a:cs typeface="Open Sans"/>
                <a:sym typeface="Open Sans"/>
              </a:rPr>
              <a:t> </a:t>
            </a:r>
            <a:r>
              <a:rPr lang="en-US" sz="1800" dirty="0" err="1">
                <a:solidFill>
                  <a:srgbClr val="C00000"/>
                </a:solidFill>
                <a:latin typeface="Open Sans"/>
                <a:ea typeface="Open Sans"/>
                <a:cs typeface="Open Sans"/>
                <a:sym typeface="Open Sans"/>
              </a:rPr>
              <a:t>nas</a:t>
            </a:r>
            <a:r>
              <a:rPr lang="en-US" sz="1800" dirty="0">
                <a:solidFill>
                  <a:srgbClr val="C00000"/>
                </a:solidFill>
                <a:latin typeface="Open Sans"/>
                <a:ea typeface="Open Sans"/>
                <a:cs typeface="Open Sans"/>
                <a:sym typeface="Open Sans"/>
              </a:rPr>
              <a:t> </a:t>
            </a:r>
            <a:r>
              <a:rPr lang="en-US" sz="1800" dirty="0" err="1">
                <a:solidFill>
                  <a:srgbClr val="C00000"/>
                </a:solidFill>
                <a:latin typeface="Open Sans"/>
                <a:ea typeface="Open Sans"/>
                <a:cs typeface="Open Sans"/>
                <a:sym typeface="Open Sans"/>
              </a:rPr>
              <a:t>prioridades</a:t>
            </a:r>
            <a:r>
              <a:rPr lang="en-US" sz="1800" dirty="0">
                <a:solidFill>
                  <a:srgbClr val="C00000"/>
                </a:solidFill>
                <a:latin typeface="Open Sans"/>
                <a:ea typeface="Open Sans"/>
                <a:cs typeface="Open Sans"/>
                <a:sym typeface="Open Sans"/>
              </a:rPr>
              <a:t> </a:t>
            </a:r>
            <a:r>
              <a:rPr lang="en-US" sz="1800" dirty="0" err="1">
                <a:solidFill>
                  <a:srgbClr val="C00000"/>
                </a:solidFill>
                <a:latin typeface="Open Sans"/>
                <a:ea typeface="Open Sans"/>
                <a:cs typeface="Open Sans"/>
                <a:sym typeface="Open Sans"/>
              </a:rPr>
              <a:t>políticas</a:t>
            </a:r>
            <a:r>
              <a:rPr lang="en-US" sz="1800" dirty="0">
                <a:solidFill>
                  <a:srgbClr val="C00000"/>
                </a:solidFill>
                <a:latin typeface="Open Sans"/>
                <a:ea typeface="Open Sans"/>
                <a:cs typeface="Open Sans"/>
                <a:sym typeface="Open Sans"/>
              </a:rPr>
              <a:t> </a:t>
            </a:r>
            <a:r>
              <a:rPr lang="en-US" sz="1800" dirty="0" err="1">
                <a:solidFill>
                  <a:srgbClr val="C00000"/>
                </a:solidFill>
                <a:latin typeface="Open Sans"/>
                <a:ea typeface="Open Sans"/>
                <a:cs typeface="Open Sans"/>
                <a:sym typeface="Open Sans"/>
              </a:rPr>
              <a:t>em</a:t>
            </a:r>
            <a:r>
              <a:rPr lang="en-US" sz="1800" dirty="0">
                <a:solidFill>
                  <a:srgbClr val="C00000"/>
                </a:solidFill>
                <a:latin typeface="Open Sans"/>
                <a:ea typeface="Open Sans"/>
                <a:cs typeface="Open Sans"/>
                <a:sym typeface="Open Sans"/>
              </a:rPr>
              <a:t> duas </a:t>
            </a:r>
            <a:r>
              <a:rPr lang="en-US" sz="1800" dirty="0" err="1">
                <a:solidFill>
                  <a:srgbClr val="C00000"/>
                </a:solidFill>
                <a:latin typeface="Open Sans"/>
                <a:ea typeface="Open Sans"/>
                <a:cs typeface="Open Sans"/>
                <a:sym typeface="Open Sans"/>
              </a:rPr>
              <a:t>áreas</a:t>
            </a:r>
            <a:r>
              <a:rPr lang="en-US" sz="1800" dirty="0">
                <a:solidFill>
                  <a:srgbClr val="C00000"/>
                </a:solidFill>
                <a:latin typeface="Open Sans"/>
                <a:ea typeface="Open Sans"/>
                <a:cs typeface="Open Sans"/>
                <a:sym typeface="Open Sans"/>
              </a:rPr>
              <a:t> </a:t>
            </a:r>
            <a:r>
              <a:rPr lang="en-US" sz="1800" dirty="0" err="1">
                <a:solidFill>
                  <a:srgbClr val="C00000"/>
                </a:solidFill>
                <a:latin typeface="Open Sans"/>
                <a:ea typeface="Open Sans"/>
                <a:cs typeface="Open Sans"/>
                <a:sym typeface="Open Sans"/>
              </a:rPr>
              <a:t>temáticas</a:t>
            </a:r>
            <a:r>
              <a:rPr lang="en-US" sz="1800" dirty="0">
                <a:solidFill>
                  <a:srgbClr val="C00000"/>
                </a:solidFill>
                <a:latin typeface="Open Sans"/>
                <a:ea typeface="Open Sans"/>
                <a:cs typeface="Open Sans"/>
                <a:sym typeface="Open Sans"/>
              </a:rPr>
              <a:t>: </a:t>
            </a:r>
            <a:endParaRPr dirty="0"/>
          </a:p>
        </p:txBody>
      </p:sp>
      <p:cxnSp>
        <p:nvCxnSpPr>
          <p:cNvPr id="302" name="Google Shape;302;p8"/>
          <p:cNvCxnSpPr/>
          <p:nvPr/>
        </p:nvCxnSpPr>
        <p:spPr>
          <a:xfrm>
            <a:off x="5553782" y="2608441"/>
            <a:ext cx="0" cy="2393795"/>
          </a:xfrm>
          <a:prstGeom prst="straightConnector1">
            <a:avLst/>
          </a:prstGeom>
          <a:noFill/>
          <a:ln w="9525" cap="flat" cmpd="sng">
            <a:solidFill>
              <a:schemeClr val="dk1"/>
            </a:solidFill>
            <a:prstDash val="solid"/>
            <a:miter lim="800000"/>
            <a:headEnd type="none" w="sm" len="sm"/>
            <a:tailEnd type="none" w="sm" len="sm"/>
          </a:ln>
        </p:spPr>
      </p:cxnSp>
      <p:sp>
        <p:nvSpPr>
          <p:cNvPr id="303" name="Google Shape;303;p8"/>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8</a:t>
            </a:fld>
            <a:endParaRPr>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9"/>
          <p:cNvSpPr txBox="1">
            <a:spLocks noGrp="1"/>
          </p:cNvSpPr>
          <p:nvPr>
            <p:ph type="body" idx="2"/>
          </p:nvPr>
        </p:nvSpPr>
        <p:spPr>
          <a:xfrm>
            <a:off x="663574" y="2139820"/>
            <a:ext cx="6588126" cy="36062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9CC2E5"/>
              </a:buClr>
              <a:buSzPts val="2000"/>
              <a:buNone/>
            </a:pPr>
            <a:r>
              <a:rPr lang="en-US" dirty="0" err="1">
                <a:latin typeface="Open Sans"/>
                <a:ea typeface="Open Sans"/>
                <a:cs typeface="Open Sans"/>
                <a:sym typeface="Open Sans"/>
              </a:rPr>
              <a:t>Cenários</a:t>
            </a:r>
            <a:r>
              <a:rPr lang="en-US" dirty="0">
                <a:latin typeface="Open Sans"/>
                <a:ea typeface="Open Sans"/>
                <a:cs typeface="Open Sans"/>
                <a:sym typeface="Open Sans"/>
              </a:rPr>
              <a:t> de "Economia Verde </a:t>
            </a:r>
            <a:r>
              <a:rPr lang="en-US" dirty="0" err="1">
                <a:latin typeface="Open Sans"/>
                <a:ea typeface="Open Sans"/>
                <a:cs typeface="Open Sans"/>
                <a:sym typeface="Open Sans"/>
              </a:rPr>
              <a:t>Resiliente</a:t>
            </a:r>
            <a:r>
              <a:rPr lang="en-US" dirty="0">
                <a:latin typeface="Open Sans"/>
                <a:ea typeface="Open Sans"/>
                <a:cs typeface="Open Sans"/>
                <a:sym typeface="Open Sans"/>
              </a:rPr>
              <a:t> </a:t>
            </a:r>
            <a:r>
              <a:rPr lang="en-US" dirty="0" err="1">
                <a:latin typeface="Open Sans"/>
                <a:ea typeface="Open Sans"/>
                <a:cs typeface="Open Sans"/>
                <a:sym typeface="Open Sans"/>
              </a:rPr>
              <a:t>ao</a:t>
            </a:r>
            <a:r>
              <a:rPr lang="en-US" dirty="0">
                <a:latin typeface="Open Sans"/>
                <a:ea typeface="Open Sans"/>
                <a:cs typeface="Open Sans"/>
                <a:sym typeface="Open Sans"/>
              </a:rPr>
              <a:t> </a:t>
            </a:r>
            <a:r>
              <a:rPr lang="en-US" dirty="0" err="1">
                <a:latin typeface="Open Sans"/>
                <a:ea typeface="Open Sans"/>
                <a:cs typeface="Open Sans"/>
                <a:sym typeface="Open Sans"/>
              </a:rPr>
              <a:t>Clima</a:t>
            </a:r>
            <a:r>
              <a:rPr lang="en-US" dirty="0">
                <a:latin typeface="Open Sans"/>
                <a:ea typeface="Open Sans"/>
                <a:cs typeface="Open Sans"/>
                <a:sym typeface="Open Sans"/>
              </a:rPr>
              <a:t>"</a:t>
            </a:r>
            <a:endParaRPr dirty="0"/>
          </a:p>
        </p:txBody>
      </p:sp>
      <p:sp>
        <p:nvSpPr>
          <p:cNvPr id="310" name="Google Shape;310;p9"/>
          <p:cNvSpPr txBox="1">
            <a:spLocks noGrp="1"/>
          </p:cNvSpPr>
          <p:nvPr>
            <p:ph type="body" idx="1"/>
          </p:nvPr>
        </p:nvSpPr>
        <p:spPr>
          <a:xfrm>
            <a:off x="838200" y="2603910"/>
            <a:ext cx="10515600" cy="38642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dirty="0" err="1">
                <a:latin typeface="Open Sans"/>
                <a:ea typeface="Open Sans"/>
                <a:cs typeface="Open Sans"/>
                <a:sym typeface="Open Sans"/>
              </a:rPr>
              <a:t>Cenário</a:t>
            </a:r>
            <a:r>
              <a:rPr lang="en-US" dirty="0">
                <a:latin typeface="Open Sans"/>
                <a:ea typeface="Open Sans"/>
                <a:cs typeface="Open Sans"/>
                <a:sym typeface="Open Sans"/>
              </a:rPr>
              <a:t> de </a:t>
            </a:r>
            <a:r>
              <a:rPr lang="en-US" dirty="0" err="1">
                <a:latin typeface="Open Sans"/>
                <a:ea typeface="Open Sans"/>
                <a:cs typeface="Open Sans"/>
                <a:sym typeface="Open Sans"/>
              </a:rPr>
              <a:t>reflorestamento</a:t>
            </a:r>
            <a:r>
              <a:rPr lang="en-US" dirty="0">
                <a:latin typeface="Open Sans"/>
                <a:ea typeface="Open Sans"/>
                <a:cs typeface="Open Sans"/>
                <a:sym typeface="Open Sans"/>
              </a:rPr>
              <a:t>: </a:t>
            </a:r>
            <a:endParaRPr dirty="0"/>
          </a:p>
          <a:p>
            <a:pPr marL="685800" lvl="1" indent="-228600" algn="l" rtl="0">
              <a:lnSpc>
                <a:spcPct val="90000"/>
              </a:lnSpc>
              <a:spcBef>
                <a:spcPts val="500"/>
              </a:spcBef>
              <a:spcAft>
                <a:spcPts val="0"/>
              </a:spcAft>
              <a:buClr>
                <a:schemeClr val="dk1"/>
              </a:buClr>
              <a:buSzPts val="2000"/>
              <a:buChar char="•"/>
            </a:pPr>
            <a:r>
              <a:rPr lang="en-US" dirty="0">
                <a:latin typeface="Open Sans"/>
                <a:ea typeface="Open Sans"/>
                <a:cs typeface="Open Sans"/>
                <a:sym typeface="Open Sans"/>
              </a:rPr>
              <a:t>A </a:t>
            </a:r>
            <a:r>
              <a:rPr lang="en-US" dirty="0" err="1">
                <a:latin typeface="Open Sans"/>
                <a:ea typeface="Open Sans"/>
                <a:cs typeface="Open Sans"/>
                <a:sym typeface="Open Sans"/>
              </a:rPr>
              <a:t>cobertura</a:t>
            </a:r>
            <a:r>
              <a:rPr lang="en-US" dirty="0">
                <a:latin typeface="Open Sans"/>
                <a:ea typeface="Open Sans"/>
                <a:cs typeface="Open Sans"/>
                <a:sym typeface="Open Sans"/>
              </a:rPr>
              <a:t> </a:t>
            </a:r>
            <a:r>
              <a:rPr lang="en-US" dirty="0" err="1">
                <a:latin typeface="Open Sans"/>
                <a:ea typeface="Open Sans"/>
                <a:cs typeface="Open Sans"/>
                <a:sym typeface="Open Sans"/>
              </a:rPr>
              <a:t>florestal</a:t>
            </a:r>
            <a:r>
              <a:rPr lang="en-US" dirty="0">
                <a:latin typeface="Open Sans"/>
                <a:ea typeface="Open Sans"/>
                <a:cs typeface="Open Sans"/>
                <a:sym typeface="Open Sans"/>
              </a:rPr>
              <a:t> dobra </a:t>
            </a:r>
            <a:r>
              <a:rPr lang="en-US" dirty="0" err="1">
                <a:latin typeface="Open Sans"/>
                <a:ea typeface="Open Sans"/>
                <a:cs typeface="Open Sans"/>
                <a:sym typeface="Open Sans"/>
              </a:rPr>
              <a:t>em</a:t>
            </a:r>
            <a:r>
              <a:rPr lang="en-US" dirty="0">
                <a:latin typeface="Open Sans"/>
                <a:ea typeface="Open Sans"/>
                <a:cs typeface="Open Sans"/>
                <a:sym typeface="Open Sans"/>
              </a:rPr>
              <a:t> </a:t>
            </a:r>
            <a:r>
              <a:rPr lang="en-US" dirty="0" err="1">
                <a:latin typeface="Open Sans"/>
                <a:ea typeface="Open Sans"/>
                <a:cs typeface="Open Sans"/>
                <a:sym typeface="Open Sans"/>
              </a:rPr>
              <a:t>relação</a:t>
            </a:r>
            <a:r>
              <a:rPr lang="en-US" dirty="0">
                <a:latin typeface="Open Sans"/>
                <a:ea typeface="Open Sans"/>
                <a:cs typeface="Open Sans"/>
                <a:sym typeface="Open Sans"/>
              </a:rPr>
              <a:t> à </a:t>
            </a:r>
            <a:r>
              <a:rPr lang="en-US" dirty="0" err="1">
                <a:latin typeface="Open Sans"/>
                <a:ea typeface="Open Sans"/>
                <a:cs typeface="Open Sans"/>
                <a:sym typeface="Open Sans"/>
              </a:rPr>
              <a:t>área</a:t>
            </a:r>
            <a:r>
              <a:rPr lang="en-US" dirty="0">
                <a:latin typeface="Open Sans"/>
                <a:ea typeface="Open Sans"/>
                <a:cs typeface="Open Sans"/>
                <a:sym typeface="Open Sans"/>
              </a:rPr>
              <a:t> </a:t>
            </a:r>
            <a:r>
              <a:rPr lang="en-US" dirty="0" err="1">
                <a:latin typeface="Open Sans"/>
                <a:ea typeface="Open Sans"/>
                <a:cs typeface="Open Sans"/>
                <a:sym typeface="Open Sans"/>
              </a:rPr>
              <a:t>atual</a:t>
            </a:r>
            <a:r>
              <a:rPr lang="en-US" dirty="0">
                <a:latin typeface="Open Sans"/>
                <a:ea typeface="Open Sans"/>
                <a:cs typeface="Open Sans"/>
                <a:sym typeface="Open Sans"/>
              </a:rPr>
              <a:t> </a:t>
            </a:r>
            <a:r>
              <a:rPr lang="en-US" dirty="0" err="1">
                <a:latin typeface="Open Sans"/>
                <a:ea typeface="Open Sans"/>
                <a:cs typeface="Open Sans"/>
                <a:sym typeface="Open Sans"/>
              </a:rPr>
              <a:t>até</a:t>
            </a:r>
            <a:r>
              <a:rPr lang="en-US" dirty="0">
                <a:latin typeface="Open Sans"/>
                <a:ea typeface="Open Sans"/>
                <a:cs typeface="Open Sans"/>
                <a:sym typeface="Open Sans"/>
              </a:rPr>
              <a:t> 2030</a:t>
            </a:r>
            <a:endParaRPr dirty="0"/>
          </a:p>
          <a:p>
            <a:pPr marL="228600" lvl="0" indent="-228600" algn="l" rtl="0">
              <a:lnSpc>
                <a:spcPct val="90000"/>
              </a:lnSpc>
              <a:spcBef>
                <a:spcPts val="1200"/>
              </a:spcBef>
              <a:spcAft>
                <a:spcPts val="0"/>
              </a:spcAft>
              <a:buClr>
                <a:schemeClr val="dk1"/>
              </a:buClr>
              <a:buSzPts val="2000"/>
              <a:buChar char="•"/>
            </a:pPr>
            <a:r>
              <a:rPr lang="en-US" dirty="0" err="1">
                <a:latin typeface="Open Sans"/>
                <a:ea typeface="Open Sans"/>
                <a:cs typeface="Open Sans"/>
                <a:sym typeface="Open Sans"/>
              </a:rPr>
              <a:t>Impactos</a:t>
            </a:r>
            <a:r>
              <a:rPr lang="en-US" dirty="0">
                <a:latin typeface="Open Sans"/>
                <a:ea typeface="Open Sans"/>
                <a:cs typeface="Open Sans"/>
                <a:sym typeface="Open Sans"/>
              </a:rPr>
              <a:t> das </a:t>
            </a:r>
            <a:r>
              <a:rPr lang="en-US" dirty="0" err="1">
                <a:latin typeface="Open Sans"/>
                <a:ea typeface="Open Sans"/>
                <a:cs typeface="Open Sans"/>
                <a:sym typeface="Open Sans"/>
              </a:rPr>
              <a:t>mudanças</a:t>
            </a:r>
            <a:r>
              <a:rPr lang="en-US" dirty="0">
                <a:latin typeface="Open Sans"/>
                <a:ea typeface="Open Sans"/>
                <a:cs typeface="Open Sans"/>
                <a:sym typeface="Open Sans"/>
              </a:rPr>
              <a:t> </a:t>
            </a:r>
            <a:r>
              <a:rPr lang="en-US" dirty="0" err="1">
                <a:latin typeface="Open Sans"/>
                <a:ea typeface="Open Sans"/>
                <a:cs typeface="Open Sans"/>
                <a:sym typeface="Open Sans"/>
              </a:rPr>
              <a:t>climáticas</a:t>
            </a:r>
            <a:r>
              <a:rPr lang="en-US" dirty="0">
                <a:latin typeface="Open Sans"/>
                <a:ea typeface="Open Sans"/>
                <a:cs typeface="Open Sans"/>
                <a:sym typeface="Open Sans"/>
              </a:rPr>
              <a:t>:</a:t>
            </a:r>
            <a:endParaRPr dirty="0"/>
          </a:p>
          <a:p>
            <a:pPr marL="685800" lvl="1" indent="-228600" algn="l" rtl="0">
              <a:lnSpc>
                <a:spcPct val="90000"/>
              </a:lnSpc>
              <a:spcBef>
                <a:spcPts val="500"/>
              </a:spcBef>
              <a:spcAft>
                <a:spcPts val="0"/>
              </a:spcAft>
              <a:buClr>
                <a:schemeClr val="dk1"/>
              </a:buClr>
              <a:buSzPts val="2000"/>
              <a:buChar char="•"/>
            </a:pPr>
            <a:r>
              <a:rPr lang="en-US" dirty="0" err="1">
                <a:latin typeface="Open Sans"/>
                <a:ea typeface="Open Sans"/>
                <a:cs typeface="Open Sans"/>
                <a:sym typeface="Open Sans"/>
              </a:rPr>
              <a:t>Dois</a:t>
            </a:r>
            <a:r>
              <a:rPr lang="en-US" dirty="0">
                <a:latin typeface="Open Sans"/>
                <a:ea typeface="Open Sans"/>
                <a:cs typeface="Open Sans"/>
                <a:sym typeface="Open Sans"/>
              </a:rPr>
              <a:t> </a:t>
            </a:r>
            <a:r>
              <a:rPr lang="en-US" dirty="0" err="1">
                <a:latin typeface="Open Sans"/>
                <a:ea typeface="Open Sans"/>
                <a:cs typeface="Open Sans"/>
                <a:sym typeface="Open Sans"/>
              </a:rPr>
              <a:t>futuros</a:t>
            </a:r>
            <a:r>
              <a:rPr lang="en-US" dirty="0">
                <a:latin typeface="Open Sans"/>
                <a:ea typeface="Open Sans"/>
                <a:cs typeface="Open Sans"/>
                <a:sym typeface="Open Sans"/>
              </a:rPr>
              <a:t> </a:t>
            </a:r>
            <a:r>
              <a:rPr lang="en-US" dirty="0" err="1">
                <a:latin typeface="Open Sans"/>
                <a:ea typeface="Open Sans"/>
                <a:cs typeface="Open Sans"/>
                <a:sym typeface="Open Sans"/>
              </a:rPr>
              <a:t>climáticos</a:t>
            </a:r>
            <a:r>
              <a:rPr lang="en-US" dirty="0">
                <a:latin typeface="Open Sans"/>
                <a:ea typeface="Open Sans"/>
                <a:cs typeface="Open Sans"/>
                <a:sym typeface="Open Sans"/>
              </a:rPr>
              <a:t> </a:t>
            </a:r>
            <a:r>
              <a:rPr lang="en-US" dirty="0" err="1">
                <a:latin typeface="Open Sans"/>
                <a:ea typeface="Open Sans"/>
                <a:cs typeface="Open Sans"/>
                <a:sym typeface="Open Sans"/>
              </a:rPr>
              <a:t>extremos</a:t>
            </a:r>
            <a:r>
              <a:rPr lang="en-US" dirty="0">
                <a:latin typeface="Open Sans"/>
                <a:ea typeface="Open Sans"/>
                <a:cs typeface="Open Sans"/>
                <a:sym typeface="Open Sans"/>
              </a:rPr>
              <a:t> </a:t>
            </a:r>
            <a:r>
              <a:rPr lang="en-US" dirty="0" err="1">
                <a:latin typeface="Open Sans"/>
                <a:ea typeface="Open Sans"/>
                <a:cs typeface="Open Sans"/>
                <a:sym typeface="Open Sans"/>
              </a:rPr>
              <a:t>explorados</a:t>
            </a:r>
            <a:r>
              <a:rPr lang="en-US" dirty="0">
                <a:latin typeface="Open Sans"/>
                <a:ea typeface="Open Sans"/>
                <a:cs typeface="Open Sans"/>
                <a:sym typeface="Open Sans"/>
              </a:rPr>
              <a:t>, </a:t>
            </a:r>
            <a:r>
              <a:rPr lang="en-US" b="1" dirty="0">
                <a:solidFill>
                  <a:srgbClr val="C00000"/>
                </a:solidFill>
                <a:latin typeface="Open Sans"/>
                <a:ea typeface="Open Sans"/>
                <a:cs typeface="Open Sans"/>
                <a:sym typeface="Open Sans"/>
              </a:rPr>
              <a:t>A2 (~RCP8.5) </a:t>
            </a:r>
            <a:r>
              <a:rPr lang="en-US" dirty="0">
                <a:latin typeface="Open Sans"/>
                <a:ea typeface="Open Sans"/>
                <a:cs typeface="Open Sans"/>
                <a:sym typeface="Open Sans"/>
              </a:rPr>
              <a:t>e </a:t>
            </a:r>
            <a:r>
              <a:rPr lang="en-US" b="1" dirty="0">
                <a:solidFill>
                  <a:srgbClr val="0070C0"/>
                </a:solidFill>
                <a:latin typeface="Open Sans"/>
                <a:ea typeface="Open Sans"/>
                <a:cs typeface="Open Sans"/>
                <a:sym typeface="Open Sans"/>
              </a:rPr>
              <a:t>B1 (~RCP4.5)</a:t>
            </a:r>
            <a:endParaRPr dirty="0">
              <a:latin typeface="Open Sans"/>
              <a:ea typeface="Open Sans"/>
              <a:cs typeface="Open Sans"/>
              <a:sym typeface="Open Sans"/>
            </a:endParaRPr>
          </a:p>
          <a:p>
            <a:pPr marL="228600" lvl="0" indent="-101600" algn="l" rtl="0">
              <a:lnSpc>
                <a:spcPct val="90000"/>
              </a:lnSpc>
              <a:spcBef>
                <a:spcPts val="1200"/>
              </a:spcBef>
              <a:spcAft>
                <a:spcPts val="0"/>
              </a:spcAft>
              <a:buClr>
                <a:schemeClr val="dk1"/>
              </a:buClr>
              <a:buSzPts val="2000"/>
              <a:buNone/>
            </a:pPr>
            <a:endParaRPr dirty="0">
              <a:latin typeface="Open Sans"/>
              <a:ea typeface="Open Sans"/>
              <a:cs typeface="Open Sans"/>
              <a:sym typeface="Open Sans"/>
            </a:endParaRPr>
          </a:p>
          <a:p>
            <a:pPr marL="228600" lvl="0" indent="-101600" algn="l" rtl="0">
              <a:lnSpc>
                <a:spcPct val="90000"/>
              </a:lnSpc>
              <a:spcBef>
                <a:spcPts val="1200"/>
              </a:spcBef>
              <a:spcAft>
                <a:spcPts val="0"/>
              </a:spcAft>
              <a:buClr>
                <a:schemeClr val="dk1"/>
              </a:buClr>
              <a:buSzPts val="2000"/>
              <a:buNone/>
            </a:pPr>
            <a:endParaRPr dirty="0">
              <a:latin typeface="Open Sans"/>
              <a:ea typeface="Open Sans"/>
              <a:cs typeface="Open Sans"/>
              <a:sym typeface="Open Sans"/>
            </a:endParaRPr>
          </a:p>
          <a:p>
            <a:pPr marL="228600" lvl="0" indent="-101600" algn="l" rtl="0">
              <a:lnSpc>
                <a:spcPct val="90000"/>
              </a:lnSpc>
              <a:spcBef>
                <a:spcPts val="1200"/>
              </a:spcBef>
              <a:spcAft>
                <a:spcPts val="0"/>
              </a:spcAft>
              <a:buClr>
                <a:schemeClr val="dk1"/>
              </a:buClr>
              <a:buSzPts val="2000"/>
              <a:buNone/>
            </a:pPr>
            <a:endParaRPr dirty="0">
              <a:latin typeface="Open Sans"/>
              <a:ea typeface="Open Sans"/>
              <a:cs typeface="Open Sans"/>
              <a:sym typeface="Open Sans"/>
            </a:endParaRPr>
          </a:p>
          <a:p>
            <a:pPr marL="0" lvl="0" indent="0" algn="l" rtl="0">
              <a:lnSpc>
                <a:spcPct val="90000"/>
              </a:lnSpc>
              <a:spcBef>
                <a:spcPts val="1200"/>
              </a:spcBef>
              <a:spcAft>
                <a:spcPts val="0"/>
              </a:spcAft>
              <a:buClr>
                <a:schemeClr val="dk1"/>
              </a:buClr>
              <a:buSzPts val="2400"/>
              <a:buNone/>
            </a:pPr>
            <a:endParaRPr sz="2400" dirty="0">
              <a:latin typeface="Open Sans"/>
              <a:ea typeface="Open Sans"/>
              <a:cs typeface="Open Sans"/>
              <a:sym typeface="Open Sans"/>
            </a:endParaRPr>
          </a:p>
        </p:txBody>
      </p:sp>
      <p:sp>
        <p:nvSpPr>
          <p:cNvPr id="311" name="Google Shape;311;p9"/>
          <p:cNvSpPr txBox="1"/>
          <p:nvPr/>
        </p:nvSpPr>
        <p:spPr>
          <a:xfrm>
            <a:off x="663575" y="720887"/>
            <a:ext cx="8467725"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dirty="0">
                <a:solidFill>
                  <a:schemeClr val="dk1"/>
                </a:solidFill>
                <a:latin typeface="Open Sans"/>
                <a:ea typeface="Open Sans"/>
                <a:cs typeface="Open Sans"/>
                <a:sym typeface="Open Sans"/>
              </a:rPr>
              <a:t>6.2. </a:t>
            </a:r>
            <a:r>
              <a:rPr lang="en-US" sz="4400" b="0" i="0" dirty="0" err="1">
                <a:solidFill>
                  <a:schemeClr val="dk1"/>
                </a:solidFill>
                <a:latin typeface="Open Sans"/>
                <a:ea typeface="Open Sans"/>
                <a:cs typeface="Open Sans"/>
                <a:sym typeface="Open Sans"/>
              </a:rPr>
              <a:t>Exemplo</a:t>
            </a:r>
            <a:r>
              <a:rPr lang="en-US" sz="4400" b="0" i="0" dirty="0">
                <a:solidFill>
                  <a:schemeClr val="dk1"/>
                </a:solidFill>
                <a:latin typeface="Open Sans"/>
                <a:ea typeface="Open Sans"/>
                <a:cs typeface="Open Sans"/>
                <a:sym typeface="Open Sans"/>
              </a:rPr>
              <a:t> do CLEWs-</a:t>
            </a:r>
            <a:r>
              <a:rPr lang="en-US" sz="4400" b="0" i="0" dirty="0" err="1">
                <a:solidFill>
                  <a:schemeClr val="dk1"/>
                </a:solidFill>
                <a:latin typeface="Open Sans"/>
                <a:ea typeface="Open Sans"/>
                <a:cs typeface="Open Sans"/>
                <a:sym typeface="Open Sans"/>
              </a:rPr>
              <a:t>Etiópia</a:t>
            </a:r>
            <a:r>
              <a:rPr lang="en-US" sz="4400" b="0" i="0" dirty="0">
                <a:solidFill>
                  <a:schemeClr val="dk1"/>
                </a:solidFill>
                <a:latin typeface="Open Sans"/>
                <a:ea typeface="Open Sans"/>
                <a:cs typeface="Open Sans"/>
                <a:sym typeface="Open Sans"/>
              </a:rPr>
              <a:t> - </a:t>
            </a:r>
            <a:r>
              <a:rPr lang="en-US" sz="4400" b="0" i="0" dirty="0" err="1">
                <a:solidFill>
                  <a:schemeClr val="dk1"/>
                </a:solidFill>
                <a:latin typeface="Open Sans"/>
                <a:ea typeface="Open Sans"/>
                <a:cs typeface="Open Sans"/>
                <a:sym typeface="Open Sans"/>
              </a:rPr>
              <a:t>parte</a:t>
            </a:r>
            <a:r>
              <a:rPr lang="en-US" sz="4400" b="0" i="0" dirty="0">
                <a:solidFill>
                  <a:schemeClr val="dk1"/>
                </a:solidFill>
                <a:latin typeface="Open Sans"/>
                <a:ea typeface="Open Sans"/>
                <a:cs typeface="Open Sans"/>
                <a:sym typeface="Open Sans"/>
              </a:rPr>
              <a:t> I</a:t>
            </a:r>
            <a:endParaRPr dirty="0"/>
          </a:p>
        </p:txBody>
      </p:sp>
      <p:sp>
        <p:nvSpPr>
          <p:cNvPr id="312" name="Google Shape;312;p9"/>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9</a:t>
            </a:fld>
            <a:endParaRPr>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5905</Words>
  <Application>Microsoft Office PowerPoint</Application>
  <PresentationFormat>Widescreen</PresentationFormat>
  <Paragraphs>340</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Open Sans</vt:lpstr>
      <vt:lpstr>Quattrocento Sans</vt:lpstr>
      <vt:lpstr>Open Sans ExtraBold</vt:lpstr>
      <vt:lpstr>Arial</vt:lpstr>
      <vt:lpstr>Calibri</vt:lpstr>
      <vt:lpstr>Open Sans SemiBold</vt:lpstr>
      <vt:lpstr>Office Theme</vt:lpstr>
      <vt:lpstr>CCG_ppt</vt:lpstr>
      <vt:lpstr>AULA 6 REPRESENTAÇÃO DO USO DA TERRA</vt:lpstr>
      <vt:lpstr>PowerPoint Presentation</vt:lpstr>
      <vt:lpstr>PowerPoint Presentation</vt:lpstr>
      <vt:lpstr>PowerPoint Presentation</vt:lpstr>
      <vt:lpstr>PowerPoint Presentation</vt:lpstr>
      <vt:lpstr>PowerPoint Presentation</vt:lpstr>
      <vt:lpstr>PowerPoint Presentation</vt:lpstr>
      <vt:lpstr>6.2. Exemplo do CLEWs-Etiópia - parte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6.3. Exemplo do CLEWs-Etiópia - parte II </vt:lpstr>
      <vt:lpstr>PowerPoint Presentation</vt:lpstr>
      <vt:lpstr>PowerPoint Presentation</vt:lpstr>
      <vt:lpstr>6.4. Modelagem do uso da terra no OSeMOSYS  </vt:lpstr>
      <vt:lpstr>6.4. Modelagem do uso da terra no OSeMOSYS </vt:lpstr>
      <vt:lpstr>6.4. Modelagem do uso da terra no OSeMOSYS </vt:lpstr>
      <vt:lpstr>6.4. Modelagem do uso da terra no OSeMOSYS </vt:lpstr>
      <vt:lpstr>6.4. Modelagem do uso da terra no OSeMOSYS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Abhishek Shivakumar</dc:creator>
  <cp:keywords>, docId:503FAF2E33DD4747A94B343E3FFF916D</cp:keywords>
  <cp:lastModifiedBy>Ashutosh.Bhagurkar</cp:lastModifiedBy>
  <cp:revision>5</cp:revision>
  <dcterms:created xsi:type="dcterms:W3CDTF">2021-04-28T16:53:04Z</dcterms:created>
  <dcterms:modified xsi:type="dcterms:W3CDTF">2025-08-13T12:14:25Z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