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56" r:id="rId3"/>
    <p:sldId id="259" r:id="rId4"/>
    <p:sldId id="293" r:id="rId5"/>
    <p:sldId id="294" r:id="rId6"/>
    <p:sldId id="292" r:id="rId7"/>
    <p:sldId id="281" r:id="rId8"/>
    <p:sldId id="280" r:id="rId9"/>
    <p:sldId id="282" r:id="rId10"/>
    <p:sldId id="295" r:id="rId11"/>
    <p:sldId id="296" r:id="rId12"/>
    <p:sldId id="283" r:id="rId13"/>
    <p:sldId id="285" r:id="rId14"/>
    <p:sldId id="288" r:id="rId15"/>
    <p:sldId id="289"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F21"/>
    <a:srgbClr val="4970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04/03/2021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04/03/2021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04/03/2021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jpeg"/><Relationship Id="rId11" Type="http://schemas.openxmlformats.org/officeDocument/2006/relationships/image" Target="../media/image19.jpeg"/><Relationship Id="rId5" Type="http://schemas.openxmlformats.org/officeDocument/2006/relationships/image" Target="../media/image13.jpeg"/><Relationship Id="rId10" Type="http://schemas.openxmlformats.org/officeDocument/2006/relationships/image" Target="../media/image18.jpeg"/><Relationship Id="rId4" Type="http://schemas.openxmlformats.org/officeDocument/2006/relationships/image" Target="../media/image12.jpe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921B-697B-4EF3-86A4-820A3B9181B8}"/>
              </a:ext>
            </a:extLst>
          </p:cNvPr>
          <p:cNvSpPr>
            <a:spLocks noGrp="1"/>
          </p:cNvSpPr>
          <p:nvPr>
            <p:ph type="ctrTitle"/>
          </p:nvPr>
        </p:nvSpPr>
        <p:spPr>
          <a:xfrm>
            <a:off x="1524000" y="1122363"/>
            <a:ext cx="9144000" cy="2387600"/>
          </a:xfrm>
        </p:spPr>
        <p:txBody>
          <a:bodyPr/>
          <a:lstStyle/>
          <a:p>
            <a:r>
              <a:rPr lang="en-GB" sz="4400" dirty="0"/>
              <a:t>Lamb to the Slaughter	 by Roald Dahl</a:t>
            </a:r>
            <a:br>
              <a:rPr lang="en-GB" sz="4400" dirty="0"/>
            </a:br>
            <a:endParaRPr lang="en-GB" dirty="0"/>
          </a:p>
        </p:txBody>
      </p:sp>
      <p:sp>
        <p:nvSpPr>
          <p:cNvPr id="3" name="Subtitle 2">
            <a:extLst>
              <a:ext uri="{FF2B5EF4-FFF2-40B4-BE49-F238E27FC236}">
                <a16:creationId xmlns:a16="http://schemas.microsoft.com/office/drawing/2014/main" id="{1799C65B-1D4C-49B0-AC6B-CC10E85364A8}"/>
              </a:ext>
            </a:extLst>
          </p:cNvPr>
          <p:cNvSpPr>
            <a:spLocks noGrp="1"/>
          </p:cNvSpPr>
          <p:nvPr>
            <p:ph type="subTitle" idx="4294967295"/>
          </p:nvPr>
        </p:nvSpPr>
        <p:spPr>
          <a:xfrm>
            <a:off x="1524000" y="3602038"/>
            <a:ext cx="9144000" cy="1655762"/>
          </a:xfrm>
        </p:spPr>
        <p:txBody>
          <a:bodyPr>
            <a:normAutofit/>
          </a:bodyPr>
          <a:lstStyle/>
          <a:p>
            <a:pPr marL="0" indent="0" algn="ctr">
              <a:buNone/>
            </a:pPr>
            <a:r>
              <a:rPr lang="en-GB" sz="3200" dirty="0">
                <a:latin typeface="Gadugi" panose="020B0502040204020203" pitchFamily="34" charset="0"/>
                <a:ea typeface="Gadugi" panose="020B0502040204020203" pitchFamily="34" charset="0"/>
              </a:rPr>
              <a:t>Parts 7-8</a:t>
            </a:r>
          </a:p>
        </p:txBody>
      </p:sp>
    </p:spTree>
    <p:extLst>
      <p:ext uri="{BB962C8B-B14F-4D97-AF65-F5344CB8AC3E}">
        <p14:creationId xmlns:p14="http://schemas.microsoft.com/office/powerpoint/2010/main" val="4172154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8992EB2-6D3D-4B49-A14D-4686913A5349}"/>
              </a:ext>
            </a:extLst>
          </p:cNvPr>
          <p:cNvSpPr txBox="1"/>
          <p:nvPr/>
        </p:nvSpPr>
        <p:spPr>
          <a:xfrm>
            <a:off x="413468" y="294198"/>
            <a:ext cx="11346511" cy="5539978"/>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Before reading the final part of the story, think and make some notes / discuss with a partner: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What is the murder weapon?</a:t>
            </a:r>
          </a:p>
          <a:p>
            <a:r>
              <a:rPr lang="en-GB" sz="2800" dirty="0">
                <a:latin typeface="Gadugi" panose="020B0502040204020203" pitchFamily="34" charset="0"/>
                <a:ea typeface="Gadugi" panose="020B0502040204020203" pitchFamily="34" charset="0"/>
              </a:rPr>
              <a:t>2 Where is it?</a:t>
            </a:r>
          </a:p>
          <a:p>
            <a:r>
              <a:rPr lang="en-GB" sz="2800" dirty="0">
                <a:latin typeface="Gadugi" panose="020B0502040204020203" pitchFamily="34" charset="0"/>
                <a:ea typeface="Gadugi" panose="020B0502040204020203" pitchFamily="34" charset="0"/>
              </a:rPr>
              <a:t>3 Do you think the police / detectives will find it?</a:t>
            </a:r>
          </a:p>
          <a:p>
            <a:r>
              <a:rPr lang="en-GB" sz="2800" dirty="0">
                <a:latin typeface="Gadugi" panose="020B0502040204020203" pitchFamily="34" charset="0"/>
                <a:ea typeface="Gadugi" panose="020B0502040204020203" pitchFamily="34" charset="0"/>
              </a:rPr>
              <a:t>4 What do you think will happen to Mary?</a:t>
            </a: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Now read to the end of the story and find out</a:t>
            </a:r>
          </a:p>
          <a:p>
            <a:endParaRPr lang="en-GB" sz="2800" dirty="0">
              <a:latin typeface="Gadugi" panose="020B0502040204020203" pitchFamily="34" charset="0"/>
              <a:ea typeface="Gadugi" panose="020B0502040204020203" pitchFamily="34" charset="0"/>
            </a:endParaRPr>
          </a:p>
          <a:p>
            <a:endParaRPr lang="en-GB" dirty="0"/>
          </a:p>
        </p:txBody>
      </p:sp>
    </p:spTree>
    <p:extLst>
      <p:ext uri="{BB962C8B-B14F-4D97-AF65-F5344CB8AC3E}">
        <p14:creationId xmlns:p14="http://schemas.microsoft.com/office/powerpoint/2010/main" val="3415230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6" y="264671"/>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800" b="1" dirty="0">
                <a:solidFill>
                  <a:srgbClr val="000000"/>
                </a:solidFill>
                <a:effectLst/>
                <a:ea typeface="Verdana" panose="020B0604030504040204" pitchFamily="34" charset="0"/>
                <a:cs typeface="Verdana" panose="020B0604030504040204" pitchFamily="34" charset="0"/>
              </a:rPr>
              <a:t>Part 8</a:t>
            </a: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 search went on.  She knew that there were other policemen in the garden all around the house.  She could hear their footsteps on the gravel outside, and sometimes she saw a flash of a torch through a chink in the curtains.  It began to get late, nearly nine she noticed by the clock on the mantle.  The four men searching the rooms seemed to be growing weary, a trifle exasperated.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“Jack,” she said, the next t</a:t>
            </a:r>
            <a:r>
              <a:rPr lang="en-GB" sz="2400" dirty="0">
                <a:solidFill>
                  <a:srgbClr val="000000"/>
                </a:solidFill>
                <a:ea typeface="Verdana" panose="020B0604030504040204" pitchFamily="34" charset="0"/>
                <a:cs typeface="Verdana" panose="020B0604030504040204" pitchFamily="34" charset="0"/>
              </a:rPr>
              <a:t>i</a:t>
            </a:r>
            <a:r>
              <a:rPr lang="en-GB" sz="2400" dirty="0">
                <a:solidFill>
                  <a:srgbClr val="000000"/>
                </a:solidFill>
                <a:effectLst/>
                <a:ea typeface="Verdana" panose="020B0604030504040204" pitchFamily="34" charset="0"/>
                <a:cs typeface="Verdana" panose="020B0604030504040204" pitchFamily="34" charset="0"/>
              </a:rPr>
              <a:t>me Sergeant Noonan went by.  “Would you mind giving me 	a drink?”</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“Sure I’ll give you a drink.  You mean this whiskey?”</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“Yes please.  But just a small one.  It might make me feel better.”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He handed her the glass.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“Why don’t you have one yourself,” she said.  “You must be awfully tired.  Please do.  You’ve been very good to me.”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“Well,” he answered.  “It’s not strictly allowed, but I might take just a drop to keep me going.”</a:t>
            </a:r>
          </a:p>
          <a:p>
            <a:pPr>
              <a:lnSpc>
                <a:spcPct val="115000"/>
              </a:lnSpc>
            </a:pPr>
            <a:endParaRPr lang="en-GB" sz="2400" dirty="0">
              <a:effectLst/>
              <a:ea typeface="Arial" panose="020B0604020202020204" pitchFamily="34" charset="0"/>
            </a:endParaRPr>
          </a:p>
        </p:txBody>
      </p:sp>
    </p:spTree>
    <p:extLst>
      <p:ext uri="{BB962C8B-B14F-4D97-AF65-F5344CB8AC3E}">
        <p14:creationId xmlns:p14="http://schemas.microsoft.com/office/powerpoint/2010/main" val="2964466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287676" y="232866"/>
            <a:ext cx="11805007"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One by one the others came in and were persuaded to take a little nip of whiskey.  They stood around rather awkwardly with the drinks in their hands, uncomfortable in her presence, trying to say consoling things to her.  Sergeant Noonan wandered into the kitchen, came out quickly and said, “Look, Mrs. Maloney.  You know that oven of yours is still on, and the meat still inside.”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“Oh dear me!” she cried.  “So it is!”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“I better turn it off for you, hadn’t I?”</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“Will you do that, Jack.  Thank you so much.”</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When the sergeant returned the second time, she looked at him with her large, dark tearful eyes.  “Jack Noonan,” she said.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“Yes?”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“Would you do me a small favour - you and these others?”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“We can try, Mrs. Maloney.”</a:t>
            </a:r>
            <a:endParaRPr lang="en-GB" sz="2400" dirty="0">
              <a:effectLst/>
              <a:ea typeface="Arial" panose="020B0604020202020204" pitchFamily="34" charset="0"/>
            </a:endParaRPr>
          </a:p>
        </p:txBody>
      </p:sp>
    </p:spTree>
    <p:extLst>
      <p:ext uri="{BB962C8B-B14F-4D97-AF65-F5344CB8AC3E}">
        <p14:creationId xmlns:p14="http://schemas.microsoft.com/office/powerpoint/2010/main" val="2895197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287677" y="232866"/>
            <a:ext cx="11671086"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“Well,” she said.  “Here you all are, and good friends of dear Patrick’s too, and helping to catch the man who killed him.  You must be terrible hungry by now because it’s long past your suppertime, and I know Patrick would never forgive me, God bless his soul, if I allowed you to remain in his house without offering you decent hospitality.  Why don’t you eat up that lamb that’s in the oven.  It’ll be cooked just right by now.”</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“Wouldn’t dream of it,” Sergeant Noonan said.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“Please,” she begged.  “Please eat it.  Personally I couldn’t </a:t>
            </a:r>
            <a:r>
              <a:rPr lang="en-GB" sz="2400" dirty="0">
                <a:solidFill>
                  <a:srgbClr val="000000"/>
                </a:solidFill>
                <a:ea typeface="Verdana" panose="020B0604030504040204" pitchFamily="34" charset="0"/>
                <a:cs typeface="Verdana" panose="020B0604030504040204" pitchFamily="34" charset="0"/>
              </a:rPr>
              <a:t>touch </a:t>
            </a:r>
            <a:r>
              <a:rPr lang="en-GB" sz="2400" dirty="0">
                <a:solidFill>
                  <a:srgbClr val="000000"/>
                </a:solidFill>
                <a:effectLst/>
                <a:ea typeface="Verdana" panose="020B0604030504040204" pitchFamily="34" charset="0"/>
                <a:cs typeface="Verdana" panose="020B0604030504040204" pitchFamily="34" charset="0"/>
              </a:rPr>
              <a:t>a thing, certainly not what’s been in the house when he was here.  But it’s all right for you.  It’d be a favour to me if you’d eat it up.  Then you can go on with your work again afterwards.”</a:t>
            </a:r>
          </a:p>
          <a:p>
            <a:pPr>
              <a:lnSpc>
                <a:spcPct val="115000"/>
              </a:lnSpc>
            </a:pP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There was a good deal of hesitation among the four policemen, but they were clearly hungry, and in the end they were persuaded to go into the kitchen and help themselves. The woman stayed where she was, listening to them speaking among themselves, their voices thick and sloppy because their mouths were full of meat.</a:t>
            </a:r>
            <a:endParaRPr lang="en-GB" sz="2400" dirty="0">
              <a:effectLst/>
              <a:ea typeface="Arial" panose="020B0604020202020204" pitchFamily="34" charset="0"/>
            </a:endParaRPr>
          </a:p>
          <a:p>
            <a:pPr>
              <a:lnSpc>
                <a:spcPct val="115000"/>
              </a:lnSpc>
            </a:pPr>
            <a:r>
              <a:rPr lang="en-GB"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GB"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37983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303579" y="251605"/>
            <a:ext cx="11464351"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“Have some more, Charlie?”</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“No.  Better not finish it.”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“She wants us to finish it. She said so.  Be doing her a favour.”</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“Okay then.  Give me some more.” </a:t>
            </a:r>
          </a:p>
          <a:p>
            <a:pPr>
              <a:lnSpc>
                <a:spcPct val="115000"/>
              </a:lnSpc>
            </a:pP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“That’s a hell of a big club the </a:t>
            </a:r>
            <a:r>
              <a:rPr lang="en-GB" sz="2400" dirty="0">
                <a:solidFill>
                  <a:srgbClr val="000000"/>
                </a:solidFill>
                <a:ea typeface="Verdana" panose="020B0604030504040204" pitchFamily="34" charset="0"/>
                <a:cs typeface="Verdana" panose="020B0604030504040204" pitchFamily="34" charset="0"/>
              </a:rPr>
              <a:t>guy </a:t>
            </a:r>
            <a:r>
              <a:rPr lang="en-GB" sz="2400" dirty="0">
                <a:solidFill>
                  <a:srgbClr val="000000"/>
                </a:solidFill>
                <a:effectLst/>
                <a:ea typeface="Verdana" panose="020B0604030504040204" pitchFamily="34" charset="0"/>
                <a:cs typeface="Verdana" panose="020B0604030504040204" pitchFamily="34" charset="0"/>
              </a:rPr>
              <a:t>must have used to hit poor Patrick,” one of them was saying.  “The doc says his skull was smashed all to pieces just like from a sledgehammer.”</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“That’s why it ought to be easy to find.”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“Exactly what I say.”</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“Whoever done it, they’re not going to be carrying a thing like that around with them longer than they need.”</a:t>
            </a:r>
            <a:endParaRPr lang="en-GB" sz="2400" dirty="0">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One of them belched.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“Personally, I think it’s right here on the premises.”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“Probably right under our very noses.  What do you think, Jack?”</a:t>
            </a:r>
            <a:endParaRPr lang="en-GB" sz="2400" dirty="0">
              <a:effectLst/>
              <a:ea typeface="Arial" panose="020B0604020202020204" pitchFamily="34" charset="0"/>
            </a:endParaRPr>
          </a:p>
          <a:p>
            <a:pPr>
              <a:lnSpc>
                <a:spcPct val="115000"/>
              </a:lnSpc>
            </a:pPr>
            <a:r>
              <a:rPr lang="en-GB"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GB" sz="1800" dirty="0">
              <a:effectLst/>
              <a:latin typeface="Arial" panose="020B0604020202020204" pitchFamily="34" charset="0"/>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And in the other room, Mary Maloney began to giggle. </a:t>
            </a:r>
            <a:r>
              <a:rPr lang="en-GB" sz="2400" dirty="0">
                <a:solidFill>
                  <a:srgbClr val="000000"/>
                </a:solidFill>
                <a:effectLst/>
                <a:ea typeface="Arial" panose="020B0604020202020204" pitchFamily="34" charset="0"/>
              </a:rPr>
              <a:t> </a:t>
            </a:r>
            <a:endParaRPr lang="en-GB" sz="2400" dirty="0">
              <a:effectLst/>
              <a:ea typeface="Arial" panose="020B0604020202020204" pitchFamily="34" charset="0"/>
            </a:endParaRPr>
          </a:p>
        </p:txBody>
      </p:sp>
    </p:spTree>
    <p:extLst>
      <p:ext uri="{BB962C8B-B14F-4D97-AF65-F5344CB8AC3E}">
        <p14:creationId xmlns:p14="http://schemas.microsoft.com/office/powerpoint/2010/main" val="3209351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147F818-CEF3-435A-B043-5BF8B34B3A72}"/>
              </a:ext>
            </a:extLst>
          </p:cNvPr>
          <p:cNvSpPr txBox="1"/>
          <p:nvPr/>
        </p:nvSpPr>
        <p:spPr>
          <a:xfrm>
            <a:off x="339255" y="127220"/>
            <a:ext cx="11513489" cy="582903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Check your understanding of Part 8</a:t>
            </a:r>
          </a:p>
          <a:p>
            <a:endParaRPr lang="en-GB" sz="2800" b="1"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Make notes / Discuss with a partner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What were the policemen and detectives doing in the house and garden until 9 o’clock?</a:t>
            </a:r>
          </a:p>
          <a:p>
            <a:pPr marL="342900" indent="-342900">
              <a:lnSpc>
                <a:spcPct val="150000"/>
              </a:lnSpc>
              <a:buAutoNum type="arabicPlain" startAt="2"/>
            </a:pPr>
            <a:r>
              <a:rPr lang="en-GB" sz="2800" dirty="0">
                <a:latin typeface="Gadugi" panose="020B0502040204020203" pitchFamily="34" charset="0"/>
                <a:ea typeface="Gadugi" panose="020B0502040204020203" pitchFamily="34" charset="0"/>
              </a:rPr>
              <a:t>Why do you think Mary offered them whiskey?</a:t>
            </a:r>
          </a:p>
          <a:p>
            <a:pPr marL="342900" indent="-342900">
              <a:lnSpc>
                <a:spcPct val="150000"/>
              </a:lnSpc>
              <a:buAutoNum type="arabicPlain" startAt="2"/>
            </a:pPr>
            <a:r>
              <a:rPr lang="en-GB" sz="2800" dirty="0">
                <a:latin typeface="Gadugi" panose="020B0502040204020203" pitchFamily="34" charset="0"/>
                <a:ea typeface="Gadugi" panose="020B0502040204020203" pitchFamily="34" charset="0"/>
              </a:rPr>
              <a:t>Why did she offer them the roast lamb?</a:t>
            </a:r>
          </a:p>
          <a:p>
            <a:pPr marL="342900" indent="-342900">
              <a:lnSpc>
                <a:spcPct val="150000"/>
              </a:lnSpc>
              <a:buAutoNum type="arabicPlain" startAt="2"/>
            </a:pPr>
            <a:r>
              <a:rPr lang="en-GB" sz="2800" dirty="0">
                <a:latin typeface="Gadugi" panose="020B0502040204020203" pitchFamily="34" charset="0"/>
                <a:ea typeface="Gadugi" panose="020B0502040204020203" pitchFamily="34" charset="0"/>
              </a:rPr>
              <a:t>How did she persuade them to eat it?</a:t>
            </a:r>
          </a:p>
          <a:p>
            <a:pPr marL="342900" indent="-342900">
              <a:lnSpc>
                <a:spcPct val="150000"/>
              </a:lnSpc>
              <a:buAutoNum type="arabicPlain" startAt="2"/>
            </a:pPr>
            <a:r>
              <a:rPr lang="en-GB" sz="2800" dirty="0">
                <a:latin typeface="Gadugi" panose="020B0502040204020203" pitchFamily="34" charset="0"/>
                <a:ea typeface="Gadugi" panose="020B0502040204020203" pitchFamily="34" charset="0"/>
              </a:rPr>
              <a:t>Why does Mary giggle at the end?</a:t>
            </a:r>
          </a:p>
          <a:p>
            <a:pPr>
              <a:lnSpc>
                <a:spcPct val="150000"/>
              </a:lnSpc>
            </a:pPr>
            <a:r>
              <a:rPr lang="en-GB" sz="2800" b="1" dirty="0">
                <a:latin typeface="Gadugi" panose="020B0502040204020203" pitchFamily="34" charset="0"/>
                <a:ea typeface="Gadugi" panose="020B0502040204020203" pitchFamily="34" charset="0"/>
              </a:rPr>
              <a:t>Now re-read the whole story and do the follow-up activities</a:t>
            </a:r>
          </a:p>
        </p:txBody>
      </p:sp>
    </p:spTree>
    <p:extLst>
      <p:ext uri="{BB962C8B-B14F-4D97-AF65-F5344CB8AC3E}">
        <p14:creationId xmlns:p14="http://schemas.microsoft.com/office/powerpoint/2010/main" val="41410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are•bones e-zine: The Hitchcock Project-Roald Dahl Part One: &quot;Lamb to the  Slaughter&quot; [3.28]">
            <a:extLst>
              <a:ext uri="{FF2B5EF4-FFF2-40B4-BE49-F238E27FC236}">
                <a16:creationId xmlns:a16="http://schemas.microsoft.com/office/drawing/2014/main" id="{A11C82E5-D4BB-4365-9022-1A9AD6BE1B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907" y="198341"/>
            <a:ext cx="7128491" cy="534637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0D8FA317-95DE-4024-A42D-EAA5A75A56CC}"/>
              </a:ext>
            </a:extLst>
          </p:cNvPr>
          <p:cNvPicPr>
            <a:picLocks noChangeAspect="1"/>
          </p:cNvPicPr>
          <p:nvPr/>
        </p:nvPicPr>
        <p:blipFill>
          <a:blip r:embed="rId3"/>
          <a:stretch>
            <a:fillRect/>
          </a:stretch>
        </p:blipFill>
        <p:spPr>
          <a:xfrm>
            <a:off x="3220278" y="5213446"/>
            <a:ext cx="7266314" cy="1644554"/>
          </a:xfrm>
          <a:prstGeom prst="rect">
            <a:avLst/>
          </a:prstGeom>
        </p:spPr>
      </p:pic>
      <p:sp>
        <p:nvSpPr>
          <p:cNvPr id="2" name="TextBox 1">
            <a:extLst>
              <a:ext uri="{FF2B5EF4-FFF2-40B4-BE49-F238E27FC236}">
                <a16:creationId xmlns:a16="http://schemas.microsoft.com/office/drawing/2014/main" id="{25BAEFDF-1041-460C-8D90-80D927C246C7}"/>
              </a:ext>
            </a:extLst>
          </p:cNvPr>
          <p:cNvSpPr txBox="1"/>
          <p:nvPr/>
        </p:nvSpPr>
        <p:spPr>
          <a:xfrm>
            <a:off x="7816132" y="198341"/>
            <a:ext cx="3894961" cy="483209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What do you remember? </a:t>
            </a:r>
          </a:p>
          <a:p>
            <a:endParaRPr lang="en-GB" sz="2800" b="1"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Why is Mary sitting here alone?</a:t>
            </a:r>
          </a:p>
          <a:p>
            <a:endParaRPr lang="en-GB" sz="2800" b="1"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What is she thinking about now?</a:t>
            </a:r>
          </a:p>
          <a:p>
            <a:endParaRPr lang="en-GB" sz="2800" b="1"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Make notes or discuss with a partner</a:t>
            </a:r>
          </a:p>
        </p:txBody>
      </p:sp>
    </p:spTree>
    <p:extLst>
      <p:ext uri="{BB962C8B-B14F-4D97-AF65-F5344CB8AC3E}">
        <p14:creationId xmlns:p14="http://schemas.microsoft.com/office/powerpoint/2010/main" val="421485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3CFC6A-E30B-4446-AAC5-AD6284003167}"/>
              </a:ext>
            </a:extLst>
          </p:cNvPr>
          <p:cNvSpPr>
            <a:spLocks noGrp="1"/>
          </p:cNvSpPr>
          <p:nvPr>
            <p:ph idx="1"/>
          </p:nvPr>
        </p:nvSpPr>
        <p:spPr>
          <a:xfrm>
            <a:off x="305462" y="298975"/>
            <a:ext cx="11581738" cy="1111938"/>
          </a:xfrm>
        </p:spPr>
        <p:txBody>
          <a:bodyPr>
            <a:normAutofit/>
          </a:bodyPr>
          <a:lstStyle/>
          <a:p>
            <a:pPr marL="0" indent="0">
              <a:lnSpc>
                <a:spcPct val="110000"/>
              </a:lnSpc>
              <a:buNone/>
            </a:pPr>
            <a:r>
              <a:rPr lang="en-GB" b="1" dirty="0"/>
              <a:t>Mary’s house is now a crime scene. Before reading, match the pictures and vocabulary</a:t>
            </a:r>
          </a:p>
        </p:txBody>
      </p:sp>
      <p:pic>
        <p:nvPicPr>
          <p:cNvPr id="1026" name="Picture 2" descr="Who Made Those Fingerprints? - The New York Times">
            <a:extLst>
              <a:ext uri="{FF2B5EF4-FFF2-40B4-BE49-F238E27FC236}">
                <a16:creationId xmlns:a16="http://schemas.microsoft.com/office/drawing/2014/main" id="{9488B167-6EBE-4762-BCB7-1FD9348A4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972" y="5723523"/>
            <a:ext cx="1565702" cy="109424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Dead Body Silhouette Images, Stock Photos &amp; Vectors | Shutterstock">
            <a:extLst>
              <a:ext uri="{FF2B5EF4-FFF2-40B4-BE49-F238E27FC236}">
                <a16:creationId xmlns:a16="http://schemas.microsoft.com/office/drawing/2014/main" id="{99EE9F60-44A3-490F-83F4-A81F828618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656693">
            <a:off x="369281" y="3149264"/>
            <a:ext cx="1908810" cy="205564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erson On Stretcher Animated (Page 1) - Line.17QQ.com">
            <a:extLst>
              <a:ext uri="{FF2B5EF4-FFF2-40B4-BE49-F238E27FC236}">
                <a16:creationId xmlns:a16="http://schemas.microsoft.com/office/drawing/2014/main" id="{B550F8E4-BC09-4340-9AD0-9AABDFB478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50438" y="5021938"/>
            <a:ext cx="2244052" cy="168087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panners Adjustable Spanner Tool Plumber Clip Art - Wrench Clipart - Png  Download (#525078) - PinClipart">
            <a:extLst>
              <a:ext uri="{FF2B5EF4-FFF2-40B4-BE49-F238E27FC236}">
                <a16:creationId xmlns:a16="http://schemas.microsoft.com/office/drawing/2014/main" id="{DEEEDCD6-24D7-4C2C-93E3-007FF32A045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5326" y="5609976"/>
            <a:ext cx="2458402" cy="10942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ooden Club Stock Illustrations – 4,527 Wooden Club Stock Illustrations,  Vectors &amp; Clipart - Dreamstime">
            <a:extLst>
              <a:ext uri="{FF2B5EF4-FFF2-40B4-BE49-F238E27FC236}">
                <a16:creationId xmlns:a16="http://schemas.microsoft.com/office/drawing/2014/main" id="{F69B19DB-5D64-4797-8B3B-EE290EF9276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963" y="4908342"/>
            <a:ext cx="1630363" cy="1630363"/>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Silhouette Detective Stock Illustrations – 4,951 Silhouette Detective Stock  Illustrations, Vectors &amp; Clipart - Dreamstime">
            <a:extLst>
              <a:ext uri="{FF2B5EF4-FFF2-40B4-BE49-F238E27FC236}">
                <a16:creationId xmlns:a16="http://schemas.microsoft.com/office/drawing/2014/main" id="{3342BB76-F29F-4056-9C5C-0D8F150E0D6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89030" y="927938"/>
            <a:ext cx="2420937" cy="242093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Svg Freeuse Download Sledge Hammer Clipart - Blacksmith Hammer Clip Art  Transparent PNG - 600x204 - Free Download on NicePNG">
            <a:extLst>
              <a:ext uri="{FF2B5EF4-FFF2-40B4-BE49-F238E27FC236}">
                <a16:creationId xmlns:a16="http://schemas.microsoft.com/office/drawing/2014/main" id="{A90A1CAA-D85B-4651-9972-14D7D0FAD3E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03728" y="5998272"/>
            <a:ext cx="2244053" cy="77543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Transparent Dark Clipart - Flashlight Clipart Black And White , Free  Transparent Clipart - ClipartKey">
            <a:extLst>
              <a:ext uri="{FF2B5EF4-FFF2-40B4-BE49-F238E27FC236}">
                <a16:creationId xmlns:a16="http://schemas.microsoft.com/office/drawing/2014/main" id="{5EA56E6E-5910-4FC6-857E-E967954444F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6444" y="1968057"/>
            <a:ext cx="1123768" cy="116974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Big Man With Hammer High Resolution Stock Photography and Images - Alamy">
            <a:extLst>
              <a:ext uri="{FF2B5EF4-FFF2-40B4-BE49-F238E27FC236}">
                <a16:creationId xmlns:a16="http://schemas.microsoft.com/office/drawing/2014/main" id="{D4B6E692-97FD-490B-AC6F-B15B45DC20D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749001" y="2241552"/>
            <a:ext cx="772439" cy="283464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ow to Draw a Skull · Art Projects for Kids">
            <a:extLst>
              <a:ext uri="{FF2B5EF4-FFF2-40B4-BE49-F238E27FC236}">
                <a16:creationId xmlns:a16="http://schemas.microsoft.com/office/drawing/2014/main" id="{EAFE53AC-BE8C-40FB-82CF-966E0083BC3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166" y="5650788"/>
            <a:ext cx="842055" cy="109424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65474D2-636F-4A7C-8AED-C3E218512D06}"/>
              </a:ext>
            </a:extLst>
          </p:cNvPr>
          <p:cNvSpPr txBox="1"/>
          <p:nvPr/>
        </p:nvSpPr>
        <p:spPr>
          <a:xfrm>
            <a:off x="2459360" y="1814817"/>
            <a:ext cx="3614866" cy="3108543"/>
          </a:xfrm>
          <a:prstGeom prst="rect">
            <a:avLst/>
          </a:prstGeom>
          <a:noFill/>
        </p:spPr>
        <p:txBody>
          <a:bodyPr wrap="square" rtlCol="0">
            <a:spAutoFit/>
          </a:bodyPr>
          <a:lstStyle/>
          <a:p>
            <a:r>
              <a:rPr lang="en-GB" sz="2800" dirty="0"/>
              <a:t>1 Detective</a:t>
            </a:r>
          </a:p>
          <a:p>
            <a:r>
              <a:rPr lang="en-GB" sz="2800" dirty="0"/>
              <a:t>2 Fingerprint</a:t>
            </a:r>
          </a:p>
          <a:p>
            <a:r>
              <a:rPr lang="en-GB" sz="2800" dirty="0"/>
              <a:t>3 Corpse</a:t>
            </a:r>
          </a:p>
          <a:p>
            <a:r>
              <a:rPr lang="en-GB" sz="2800" dirty="0"/>
              <a:t>4 Spanner</a:t>
            </a:r>
          </a:p>
          <a:p>
            <a:r>
              <a:rPr lang="en-GB" sz="2800" dirty="0"/>
              <a:t>5 Club</a:t>
            </a:r>
          </a:p>
          <a:p>
            <a:r>
              <a:rPr lang="en-GB" sz="2800" dirty="0"/>
              <a:t>6 Hammer / Sledgehammer</a:t>
            </a:r>
          </a:p>
        </p:txBody>
      </p:sp>
      <p:sp>
        <p:nvSpPr>
          <p:cNvPr id="5" name="TextBox 4">
            <a:extLst>
              <a:ext uri="{FF2B5EF4-FFF2-40B4-BE49-F238E27FC236}">
                <a16:creationId xmlns:a16="http://schemas.microsoft.com/office/drawing/2014/main" id="{3F2B27D5-BB2E-4AD1-8551-C77E3D857FD9}"/>
              </a:ext>
            </a:extLst>
          </p:cNvPr>
          <p:cNvSpPr txBox="1"/>
          <p:nvPr/>
        </p:nvSpPr>
        <p:spPr>
          <a:xfrm>
            <a:off x="6179928" y="1889082"/>
            <a:ext cx="2313016" cy="2246769"/>
          </a:xfrm>
          <a:prstGeom prst="rect">
            <a:avLst/>
          </a:prstGeom>
          <a:noFill/>
        </p:spPr>
        <p:txBody>
          <a:bodyPr wrap="square" rtlCol="0">
            <a:spAutoFit/>
          </a:bodyPr>
          <a:lstStyle/>
          <a:p>
            <a:r>
              <a:rPr lang="en-GB" sz="2800" dirty="0"/>
              <a:t>7 Weapons</a:t>
            </a:r>
          </a:p>
          <a:p>
            <a:r>
              <a:rPr lang="en-GB" sz="2800" dirty="0"/>
              <a:t>8 Stretcher</a:t>
            </a:r>
          </a:p>
          <a:p>
            <a:r>
              <a:rPr lang="en-GB" sz="2800" dirty="0"/>
              <a:t>9 Skull</a:t>
            </a:r>
          </a:p>
          <a:p>
            <a:r>
              <a:rPr lang="en-GB" sz="2800" dirty="0"/>
              <a:t>10 Torch</a:t>
            </a:r>
          </a:p>
          <a:p>
            <a:r>
              <a:rPr lang="en-GB" sz="2800" dirty="0"/>
              <a:t>11 Murderer</a:t>
            </a:r>
          </a:p>
        </p:txBody>
      </p:sp>
      <p:sp>
        <p:nvSpPr>
          <p:cNvPr id="6" name="Rectangle 5">
            <a:extLst>
              <a:ext uri="{FF2B5EF4-FFF2-40B4-BE49-F238E27FC236}">
                <a16:creationId xmlns:a16="http://schemas.microsoft.com/office/drawing/2014/main" id="{EC78CD42-4903-4BF1-B38C-63E2D01E683D}"/>
              </a:ext>
            </a:extLst>
          </p:cNvPr>
          <p:cNvSpPr/>
          <p:nvPr/>
        </p:nvSpPr>
        <p:spPr>
          <a:xfrm>
            <a:off x="319615" y="1954835"/>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A</a:t>
            </a:r>
          </a:p>
        </p:txBody>
      </p:sp>
      <p:sp>
        <p:nvSpPr>
          <p:cNvPr id="19" name="Rectangle 18">
            <a:extLst>
              <a:ext uri="{FF2B5EF4-FFF2-40B4-BE49-F238E27FC236}">
                <a16:creationId xmlns:a16="http://schemas.microsoft.com/office/drawing/2014/main" id="{3521FA0E-5EEA-42D3-8138-C71D566F63F3}"/>
              </a:ext>
            </a:extLst>
          </p:cNvPr>
          <p:cNvSpPr/>
          <p:nvPr/>
        </p:nvSpPr>
        <p:spPr>
          <a:xfrm>
            <a:off x="115216" y="4318550"/>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B</a:t>
            </a:r>
          </a:p>
        </p:txBody>
      </p:sp>
      <p:sp>
        <p:nvSpPr>
          <p:cNvPr id="20" name="Rectangle 19">
            <a:extLst>
              <a:ext uri="{FF2B5EF4-FFF2-40B4-BE49-F238E27FC236}">
                <a16:creationId xmlns:a16="http://schemas.microsoft.com/office/drawing/2014/main" id="{9F41F552-F127-4CEA-A4A0-8E2505A2B14A}"/>
              </a:ext>
            </a:extLst>
          </p:cNvPr>
          <p:cNvSpPr/>
          <p:nvPr/>
        </p:nvSpPr>
        <p:spPr>
          <a:xfrm>
            <a:off x="65839" y="5242835"/>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C</a:t>
            </a:r>
          </a:p>
        </p:txBody>
      </p:sp>
      <p:sp>
        <p:nvSpPr>
          <p:cNvPr id="21" name="Rectangle 20">
            <a:extLst>
              <a:ext uri="{FF2B5EF4-FFF2-40B4-BE49-F238E27FC236}">
                <a16:creationId xmlns:a16="http://schemas.microsoft.com/office/drawing/2014/main" id="{9248A766-49C9-42C5-89EC-1B936F1191B4}"/>
              </a:ext>
            </a:extLst>
          </p:cNvPr>
          <p:cNvSpPr/>
          <p:nvPr/>
        </p:nvSpPr>
        <p:spPr>
          <a:xfrm>
            <a:off x="1954015" y="6045944"/>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D</a:t>
            </a:r>
          </a:p>
        </p:txBody>
      </p:sp>
      <p:sp>
        <p:nvSpPr>
          <p:cNvPr id="22" name="Rectangle 21">
            <a:extLst>
              <a:ext uri="{FF2B5EF4-FFF2-40B4-BE49-F238E27FC236}">
                <a16:creationId xmlns:a16="http://schemas.microsoft.com/office/drawing/2014/main" id="{9C4B77A8-DF5C-468D-A4C6-3EA351AA3484}"/>
              </a:ext>
            </a:extLst>
          </p:cNvPr>
          <p:cNvSpPr/>
          <p:nvPr/>
        </p:nvSpPr>
        <p:spPr>
          <a:xfrm>
            <a:off x="4076547" y="5461101"/>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E</a:t>
            </a:r>
          </a:p>
        </p:txBody>
      </p:sp>
      <p:sp>
        <p:nvSpPr>
          <p:cNvPr id="23" name="Rectangle 22">
            <a:extLst>
              <a:ext uri="{FF2B5EF4-FFF2-40B4-BE49-F238E27FC236}">
                <a16:creationId xmlns:a16="http://schemas.microsoft.com/office/drawing/2014/main" id="{12945958-1144-465E-93DD-A9FF93E96B46}"/>
              </a:ext>
            </a:extLst>
          </p:cNvPr>
          <p:cNvSpPr/>
          <p:nvPr/>
        </p:nvSpPr>
        <p:spPr>
          <a:xfrm>
            <a:off x="7246591" y="5862374"/>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F</a:t>
            </a:r>
          </a:p>
        </p:txBody>
      </p:sp>
      <p:sp>
        <p:nvSpPr>
          <p:cNvPr id="24" name="Rectangle 23">
            <a:extLst>
              <a:ext uri="{FF2B5EF4-FFF2-40B4-BE49-F238E27FC236}">
                <a16:creationId xmlns:a16="http://schemas.microsoft.com/office/drawing/2014/main" id="{B7CCBC2C-130F-4008-B9B7-445846E85773}"/>
              </a:ext>
            </a:extLst>
          </p:cNvPr>
          <p:cNvSpPr/>
          <p:nvPr/>
        </p:nvSpPr>
        <p:spPr>
          <a:xfrm>
            <a:off x="8810005" y="5867746"/>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G</a:t>
            </a:r>
          </a:p>
        </p:txBody>
      </p:sp>
      <p:sp>
        <p:nvSpPr>
          <p:cNvPr id="25" name="Rectangle 24">
            <a:extLst>
              <a:ext uri="{FF2B5EF4-FFF2-40B4-BE49-F238E27FC236}">
                <a16:creationId xmlns:a16="http://schemas.microsoft.com/office/drawing/2014/main" id="{EC0083D5-D0CF-4013-9598-82C838ADBB7B}"/>
              </a:ext>
            </a:extLst>
          </p:cNvPr>
          <p:cNvSpPr/>
          <p:nvPr/>
        </p:nvSpPr>
        <p:spPr>
          <a:xfrm>
            <a:off x="10782218" y="5992193"/>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H</a:t>
            </a:r>
          </a:p>
        </p:txBody>
      </p:sp>
      <p:sp>
        <p:nvSpPr>
          <p:cNvPr id="26" name="Rectangle 25">
            <a:extLst>
              <a:ext uri="{FF2B5EF4-FFF2-40B4-BE49-F238E27FC236}">
                <a16:creationId xmlns:a16="http://schemas.microsoft.com/office/drawing/2014/main" id="{CF12384B-FB95-43F2-B67A-FB4A2FE49226}"/>
              </a:ext>
            </a:extLst>
          </p:cNvPr>
          <p:cNvSpPr/>
          <p:nvPr/>
        </p:nvSpPr>
        <p:spPr>
          <a:xfrm>
            <a:off x="10365859" y="4169057"/>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I</a:t>
            </a:r>
          </a:p>
        </p:txBody>
      </p:sp>
      <p:sp>
        <p:nvSpPr>
          <p:cNvPr id="27" name="Rectangle 26">
            <a:extLst>
              <a:ext uri="{FF2B5EF4-FFF2-40B4-BE49-F238E27FC236}">
                <a16:creationId xmlns:a16="http://schemas.microsoft.com/office/drawing/2014/main" id="{9D9646F1-3FE4-4FB6-8E1F-3436A7A6235A}"/>
              </a:ext>
            </a:extLst>
          </p:cNvPr>
          <p:cNvSpPr/>
          <p:nvPr/>
        </p:nvSpPr>
        <p:spPr>
          <a:xfrm>
            <a:off x="10298992" y="927938"/>
            <a:ext cx="380492" cy="36714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J</a:t>
            </a:r>
          </a:p>
        </p:txBody>
      </p:sp>
    </p:spTree>
    <p:extLst>
      <p:ext uri="{BB962C8B-B14F-4D97-AF65-F5344CB8AC3E}">
        <p14:creationId xmlns:p14="http://schemas.microsoft.com/office/powerpoint/2010/main" val="157583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BB09CC-3FD4-4B9D-B962-6C97DA431818}"/>
              </a:ext>
            </a:extLst>
          </p:cNvPr>
          <p:cNvSpPr>
            <a:spLocks noGrp="1"/>
          </p:cNvSpPr>
          <p:nvPr>
            <p:ph idx="1"/>
          </p:nvPr>
        </p:nvSpPr>
        <p:spPr>
          <a:xfrm>
            <a:off x="345218" y="354633"/>
            <a:ext cx="11478371" cy="5465721"/>
          </a:xfrm>
        </p:spPr>
        <p:txBody>
          <a:bodyPr>
            <a:normAutofit/>
          </a:bodyPr>
          <a:lstStyle/>
          <a:p>
            <a:pPr marL="0" indent="0">
              <a:buNone/>
            </a:pPr>
            <a:r>
              <a:rPr lang="en-GB" b="1" dirty="0">
                <a:latin typeface="Gadugi" panose="020B0502040204020203" pitchFamily="34" charset="0"/>
                <a:ea typeface="Gadugi" panose="020B0502040204020203" pitchFamily="34" charset="0"/>
              </a:rPr>
              <a:t>Preparation for Reading:</a:t>
            </a:r>
          </a:p>
          <a:p>
            <a:pPr marL="0" indent="0">
              <a:buNone/>
            </a:pPr>
            <a:endParaRPr lang="en-GB" dirty="0">
              <a:latin typeface="Gadugi" panose="020B0502040204020203" pitchFamily="34" charset="0"/>
              <a:ea typeface="Gadugi" panose="020B0502040204020203" pitchFamily="34" charset="0"/>
            </a:endParaRPr>
          </a:p>
          <a:p>
            <a:pPr marL="0" indent="0">
              <a:lnSpc>
                <a:spcPct val="100000"/>
              </a:lnSpc>
              <a:buNone/>
            </a:pPr>
            <a:r>
              <a:rPr lang="en-GB" dirty="0">
                <a:latin typeface="Gadugi" panose="020B0502040204020203" pitchFamily="34" charset="0"/>
                <a:ea typeface="Gadugi" panose="020B0502040204020203" pitchFamily="34" charset="0"/>
              </a:rPr>
              <a:t>Using the crime scene vocabulary, what do you think will happen now that the police have arrived?</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Make notes or discuss with a partner</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r>
              <a:rPr lang="en-GB" b="1" dirty="0">
                <a:latin typeface="Gadugi" panose="020B0502040204020203" pitchFamily="34" charset="0"/>
                <a:ea typeface="Gadugi" panose="020B0502040204020203" pitchFamily="34" charset="0"/>
              </a:rPr>
              <a:t>Now read part 7 to check your ideas</a:t>
            </a:r>
          </a:p>
        </p:txBody>
      </p:sp>
    </p:spTree>
    <p:extLst>
      <p:ext uri="{BB962C8B-B14F-4D97-AF65-F5344CB8AC3E}">
        <p14:creationId xmlns:p14="http://schemas.microsoft.com/office/powerpoint/2010/main" val="215712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36601" y="270344"/>
            <a:ext cx="11805007" cy="65876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b="1" dirty="0">
                <a:solidFill>
                  <a:srgbClr val="000000"/>
                </a:solidFill>
                <a:effectLst/>
                <a:ea typeface="Verdana" panose="020B0604030504040204" pitchFamily="34" charset="0"/>
                <a:cs typeface="Verdana" panose="020B0604030504040204" pitchFamily="34" charset="0"/>
              </a:rPr>
              <a:t>Part 7</a:t>
            </a: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Soon, other men began to come into the house.  First a doctor, then two detectives, one of whom she knew by name.  Later, a police photographer arrived and took pictures, and a man who knew about fingerprints. There was a great deal of whispering and muttering beside the corpse, and the detectives kept asking her a lot of questions. </a:t>
            </a:r>
          </a:p>
          <a:p>
            <a:pPr>
              <a:lnSpc>
                <a:spcPct val="115000"/>
              </a:lnSpc>
            </a:pP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But they always treated her kindly.  She told her story again, this time right from the beginning, when Patrick had come in, and she was sewing, and he was tired, so tired he hadn’t wanted to go out for supper.  She told how she’d put the meat in the oven - ”it’s there now, cooking”- and how she’d slipped out to the grocer for vegetables, and come back to find him lying on the floor.      “Which grocer?” one of the detectives asked.</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She told him, and he turned and whispered something to the other detective who immediately went outside into the street.</a:t>
            </a:r>
          </a:p>
          <a:p>
            <a:pPr>
              <a:lnSpc>
                <a:spcPct val="115000"/>
              </a:lnSpc>
            </a:pPr>
            <a:endParaRPr lang="en-GB" sz="2400" dirty="0">
              <a:solidFill>
                <a:srgbClr val="000000"/>
              </a:solidFill>
              <a:effectLst/>
              <a:ea typeface="Verdana" panose="020B0604030504040204" pitchFamily="34" charset="0"/>
              <a:cs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In fifteen minutes he was back with a page of notes, and she heard whispered phrases… ”...acted quite normal... very cheerful ...wanted to give him a good supper … peas ... </a:t>
            </a:r>
            <a:endParaRPr lang="en-GB" sz="2400" dirty="0">
              <a:effectLst/>
              <a:ea typeface="Arial" panose="020B0604020202020204" pitchFamily="34" charset="0"/>
            </a:endParaRPr>
          </a:p>
          <a:p>
            <a:pPr>
              <a:lnSpc>
                <a:spcPct val="115000"/>
              </a:lnSpc>
            </a:pPr>
            <a:endParaRPr lang="en-GB" sz="2400" dirty="0">
              <a:effectLst/>
              <a:ea typeface="Arial" panose="020B0604020202020204" pitchFamily="34" charset="0"/>
            </a:endParaRPr>
          </a:p>
        </p:txBody>
      </p:sp>
    </p:spTree>
    <p:extLst>
      <p:ext uri="{BB962C8B-B14F-4D97-AF65-F5344CB8AC3E}">
        <p14:creationId xmlns:p14="http://schemas.microsoft.com/office/powerpoint/2010/main" val="645186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53025" y="131196"/>
            <a:ext cx="11885949" cy="65956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cheesecake……impossible that she...” </a:t>
            </a:r>
          </a:p>
          <a:p>
            <a:pPr>
              <a:lnSpc>
                <a:spcPct val="115000"/>
              </a:lnSpc>
            </a:pPr>
            <a:endParaRPr lang="en-GB" sz="2400" dirty="0">
              <a:solidFill>
                <a:srgbClr val="000000"/>
              </a:solidFill>
              <a:effectLst/>
              <a:ea typeface="Verdana" panose="020B0604030504040204" pitchFamily="34" charset="0"/>
              <a:cs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After a while, the photographer and the doctor departed and</a:t>
            </a:r>
            <a:r>
              <a:rPr lang="en-GB"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two other men came in and took the corpse away on a stretcher. Then the fingerprint man went away. </a:t>
            </a:r>
          </a:p>
          <a:p>
            <a:pPr>
              <a:lnSpc>
                <a:spcPct val="115000"/>
              </a:lnSpc>
            </a:pP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 two detectives remained, and so did the two policemen.  They were exceptionally nice to her, and Jack Noonan asked if she wouldn’t rather go somewhere else, to her sister’s house perhaps, or to his own wife who would take care of her and put her up for the night.</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No, she said.  She didn’t feel she could move even a yard at the moment.  Would they mind awfully if she stayed just where she was until she felt better.  She didn’t feel too good at the moment, she really didn’t.</a:t>
            </a:r>
          </a:p>
          <a:p>
            <a:pPr>
              <a:lnSpc>
                <a:spcPct val="115000"/>
              </a:lnSpc>
            </a:pP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Then hadn’t she better lie down on the bed?  Jack Noonan asked.</a:t>
            </a: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No, she said.  She’d like to stay right where she was, in this chair.  A little later, perhaps, when she felt better, she would move.</a:t>
            </a:r>
            <a:endParaRPr lang="en-GB" sz="2400" dirty="0">
              <a:effectLst/>
              <a:ea typeface="Arial" panose="020B0604020202020204" pitchFamily="34" charset="0"/>
            </a:endParaRPr>
          </a:p>
        </p:txBody>
      </p:sp>
    </p:spTree>
    <p:extLst>
      <p:ext uri="{BB962C8B-B14F-4D97-AF65-F5344CB8AC3E}">
        <p14:creationId xmlns:p14="http://schemas.microsoft.com/office/powerpoint/2010/main" val="1055741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193497" y="232866"/>
            <a:ext cx="11645996" cy="65138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r>
              <a:rPr lang="en-GB" sz="2400" dirty="0">
                <a:solidFill>
                  <a:srgbClr val="000000"/>
                </a:solidFill>
                <a:effectLst/>
                <a:ea typeface="Verdana" panose="020B0604030504040204" pitchFamily="34" charset="0"/>
                <a:cs typeface="Verdana" panose="020B0604030504040204" pitchFamily="34" charset="0"/>
              </a:rPr>
              <a:t>So they left her there while they went about their business, searching the house. Occasionally one of the detectives asked her another question.  Sometimes Jack Noonan spoke to her gently as he passed by. </a:t>
            </a:r>
          </a:p>
          <a:p>
            <a:endParaRPr lang="en-GB" sz="2400" dirty="0">
              <a:solidFill>
                <a:srgbClr val="000000"/>
              </a:solidFill>
              <a:ea typeface="Verdana" panose="020B0604030504040204" pitchFamily="34" charset="0"/>
              <a:cs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Her husband, he told her, had been killed by a blow on the back of the head administered with a heavy blunt instrument, almost certainly a large piece of metal.  They were looking for the weapon.  The murderer may have taken it with him, but on the other hand he may have thrown it away or hidden it somewhere on the premises.</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“It’s the old story,” he said.  “Get the weapon, and you’ve got the man.”</a:t>
            </a:r>
          </a:p>
          <a:p>
            <a:pPr>
              <a:lnSpc>
                <a:spcPct val="115000"/>
              </a:lnSpc>
            </a:pPr>
            <a:endParaRPr lang="en-GB" sz="2400" dirty="0">
              <a:solidFill>
                <a:srgbClr val="000000"/>
              </a:solidFill>
              <a:ea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Later, one of the detectives came up and sat beside her.  Did she know, he asked, of anything in the house that could’ve been used as the weapon? </a:t>
            </a:r>
          </a:p>
          <a:p>
            <a:pPr>
              <a:lnSpc>
                <a:spcPct val="115000"/>
              </a:lnSpc>
            </a:pPr>
            <a:endParaRPr lang="en-GB" sz="2400" dirty="0">
              <a:solidFill>
                <a:srgbClr val="000000"/>
              </a:solidFill>
              <a:ea typeface="Verdana" panose="020B0604030504040204" pitchFamily="34" charset="0"/>
              <a:cs typeface="Verdana" panose="020B060403050404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Would she mind having a look around to see if anything was missing - a very big spanner, for example, or a heavy metal vase.</a:t>
            </a:r>
            <a:endParaRPr lang="en-GB" sz="2400" dirty="0">
              <a:effectLst/>
              <a:ea typeface="Arial" panose="020B0604020202020204" pitchFamily="34" charset="0"/>
            </a:endParaRPr>
          </a:p>
          <a:p>
            <a:pPr>
              <a:lnSpc>
                <a:spcPct val="115000"/>
              </a:lnSpc>
            </a:pPr>
            <a:endParaRPr lang="en-GB" sz="2400" dirty="0">
              <a:effectLst/>
              <a:ea typeface="Arial" panose="020B0604020202020204" pitchFamily="34" charset="0"/>
            </a:endParaRPr>
          </a:p>
          <a:p>
            <a:endParaRPr lang="en-GB" sz="2400" dirty="0">
              <a:solidFill>
                <a:srgbClr val="000000"/>
              </a:solidFill>
              <a:effectLst/>
              <a:ea typeface="Verdana" panose="020B0604030504040204" pitchFamily="34" charset="0"/>
              <a:cs typeface="Verdana" panose="020B0604030504040204" pitchFamily="34" charset="0"/>
            </a:endParaRPr>
          </a:p>
          <a:p>
            <a:endParaRPr lang="en-GB" sz="2400" dirty="0">
              <a:effectLst/>
              <a:ea typeface="Arial" panose="020B0604020202020204" pitchFamily="34" charset="0"/>
            </a:endParaRPr>
          </a:p>
        </p:txBody>
      </p:sp>
    </p:spTree>
    <p:extLst>
      <p:ext uri="{BB962C8B-B14F-4D97-AF65-F5344CB8AC3E}">
        <p14:creationId xmlns:p14="http://schemas.microsoft.com/office/powerpoint/2010/main" val="3769373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782FD8-698E-454F-96D6-2A99EB70E6BD}"/>
              </a:ext>
            </a:extLst>
          </p:cNvPr>
          <p:cNvSpPr/>
          <p:nvPr/>
        </p:nvSpPr>
        <p:spPr>
          <a:xfrm>
            <a:off x="431321" y="232867"/>
            <a:ext cx="11329358" cy="21525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2400" dirty="0">
                <a:solidFill>
                  <a:srgbClr val="000000"/>
                </a:solidFill>
                <a:effectLst/>
                <a:ea typeface="Verdana" panose="020B0604030504040204" pitchFamily="34" charset="0"/>
                <a:cs typeface="Verdana" panose="020B0604030504040204" pitchFamily="34" charset="0"/>
              </a:rPr>
              <a:t>They didn’t have any heavy metal vases, she said.</a:t>
            </a:r>
            <a:r>
              <a:rPr lang="en-GB" sz="2400" dirty="0">
                <a:ea typeface="Verdana" panose="020B0604030504040204" pitchFamily="34" charset="0"/>
              </a:rPr>
              <a:t>  </a:t>
            </a:r>
            <a:r>
              <a:rPr lang="en-GB" sz="2400" dirty="0">
                <a:solidFill>
                  <a:srgbClr val="000000"/>
                </a:solidFill>
                <a:effectLst/>
                <a:ea typeface="Verdana" panose="020B0604030504040204" pitchFamily="34" charset="0"/>
                <a:cs typeface="Verdana" panose="020B0604030504040204" pitchFamily="34" charset="0"/>
              </a:rPr>
              <a:t>“Or a big spanner?”</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 </a:t>
            </a:r>
            <a:endParaRPr lang="en-GB" sz="2400" dirty="0">
              <a:effectLst/>
              <a:ea typeface="Arial" panose="020B0604020202020204" pitchFamily="34" charset="0"/>
            </a:endParaRPr>
          </a:p>
          <a:p>
            <a:pPr>
              <a:lnSpc>
                <a:spcPct val="115000"/>
              </a:lnSpc>
            </a:pPr>
            <a:r>
              <a:rPr lang="en-GB" sz="2400" dirty="0">
                <a:solidFill>
                  <a:srgbClr val="000000"/>
                </a:solidFill>
                <a:effectLst/>
                <a:ea typeface="Verdana" panose="020B0604030504040204" pitchFamily="34" charset="0"/>
                <a:cs typeface="Verdana" panose="020B0604030504040204" pitchFamily="34" charset="0"/>
              </a:rPr>
              <a:t>She didn’t think they had a big spanner.  But there might be some things like that in the garage.</a:t>
            </a:r>
          </a:p>
        </p:txBody>
      </p:sp>
      <p:sp>
        <p:nvSpPr>
          <p:cNvPr id="3" name="TextBox 2">
            <a:extLst>
              <a:ext uri="{FF2B5EF4-FFF2-40B4-BE49-F238E27FC236}">
                <a16:creationId xmlns:a16="http://schemas.microsoft.com/office/drawing/2014/main" id="{CEA488D2-D8DA-4546-8FB9-BE3795AC715C}"/>
              </a:ext>
            </a:extLst>
          </p:cNvPr>
          <p:cNvSpPr txBox="1"/>
          <p:nvPr/>
        </p:nvSpPr>
        <p:spPr>
          <a:xfrm>
            <a:off x="508885" y="3792429"/>
            <a:ext cx="10877384" cy="1508105"/>
          </a:xfrm>
          <a:prstGeom prst="rect">
            <a:avLst/>
          </a:prstGeom>
          <a:noFill/>
        </p:spPr>
        <p:txBody>
          <a:bodyPr wrap="square" rtlCol="0">
            <a:spAutoFit/>
          </a:bodyPr>
          <a:lstStyle/>
          <a:p>
            <a:endParaRPr lang="en-GB" dirty="0"/>
          </a:p>
          <a:p>
            <a:endParaRPr lang="en-GB" dirty="0"/>
          </a:p>
          <a:p>
            <a:r>
              <a:rPr lang="en-GB" sz="2800" b="1" dirty="0">
                <a:latin typeface="Gadugi" panose="020B0502040204020203" pitchFamily="34" charset="0"/>
                <a:ea typeface="Gadugi" panose="020B0502040204020203" pitchFamily="34" charset="0"/>
              </a:rPr>
              <a:t>Check your understanding of part 7 with the questions on the next slide. </a:t>
            </a:r>
          </a:p>
        </p:txBody>
      </p:sp>
      <p:pic>
        <p:nvPicPr>
          <p:cNvPr id="5" name="Picture 6" descr="Spanners Adjustable Spanner Tool Plumber Clip Art - Wrench Clipart - Png  Download (#525078) - PinClipart">
            <a:extLst>
              <a:ext uri="{FF2B5EF4-FFF2-40B4-BE49-F238E27FC236}">
                <a16:creationId xmlns:a16="http://schemas.microsoft.com/office/drawing/2014/main" id="{6480FBA0-C67A-4FF0-866F-314DDC51C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369031">
            <a:off x="3767922" y="2317310"/>
            <a:ext cx="1850318" cy="58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576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63347F-BC01-4600-958B-D0E60DC27AD5}"/>
              </a:ext>
            </a:extLst>
          </p:cNvPr>
          <p:cNvSpPr txBox="1"/>
          <p:nvPr/>
        </p:nvSpPr>
        <p:spPr>
          <a:xfrm>
            <a:off x="485031" y="137579"/>
            <a:ext cx="11314705" cy="7078861"/>
          </a:xfrm>
          <a:prstGeom prst="rect">
            <a:avLst/>
          </a:prstGeom>
          <a:noFill/>
        </p:spPr>
        <p:txBody>
          <a:bodyPr wrap="square">
            <a:spAutoFit/>
          </a:bodyPr>
          <a:lstStyle/>
          <a:p>
            <a:r>
              <a:rPr lang="en-GB" sz="2800" b="1" dirty="0">
                <a:latin typeface="Gadugi" panose="020B0502040204020203" pitchFamily="34" charset="0"/>
                <a:ea typeface="Gadugi" panose="020B0502040204020203" pitchFamily="34" charset="0"/>
              </a:rPr>
              <a:t>Part 7: Check your understanding. </a:t>
            </a:r>
          </a:p>
          <a:p>
            <a:r>
              <a:rPr lang="en-GB" sz="2800" b="1" dirty="0">
                <a:latin typeface="Gadugi" panose="020B0502040204020203" pitchFamily="34" charset="0"/>
                <a:ea typeface="Gadugi" panose="020B0502040204020203" pitchFamily="34" charset="0"/>
              </a:rPr>
              <a:t>Choose the correct option, then compare with a partner</a:t>
            </a:r>
          </a:p>
          <a:p>
            <a:endParaRPr lang="en-GB" sz="2800" dirty="0">
              <a:latin typeface="Gadugi" panose="020B0502040204020203" pitchFamily="34" charset="0"/>
              <a:ea typeface="Gadugi" panose="020B0502040204020203" pitchFamily="34" charset="0"/>
            </a:endParaRPr>
          </a:p>
          <a:p>
            <a:r>
              <a:rPr lang="en-GB" sz="2600" dirty="0">
                <a:latin typeface="Gadugi" panose="020B0502040204020203" pitchFamily="34" charset="0"/>
                <a:ea typeface="Gadugi" panose="020B0502040204020203" pitchFamily="34" charset="0"/>
              </a:rPr>
              <a:t>1 Five / nine people came to the house to respond to the death of Mary’s husband.</a:t>
            </a:r>
          </a:p>
          <a:p>
            <a:r>
              <a:rPr lang="en-GB" sz="2600" dirty="0">
                <a:latin typeface="Gadugi" panose="020B0502040204020203" pitchFamily="34" charset="0"/>
                <a:ea typeface="Gadugi" panose="020B0502040204020203" pitchFamily="34" charset="0"/>
              </a:rPr>
              <a:t>2 The detectives checked / didn’t check Mary’s story about going out to the shop. </a:t>
            </a:r>
          </a:p>
          <a:p>
            <a:r>
              <a:rPr lang="en-GB" sz="2600" dirty="0">
                <a:latin typeface="Gadugi" panose="020B0502040204020203" pitchFamily="34" charset="0"/>
                <a:ea typeface="Gadugi" panose="020B0502040204020203" pitchFamily="34" charset="0"/>
              </a:rPr>
              <a:t>3 Mary wanted to stay in her house / go to her sister’s house.</a:t>
            </a:r>
          </a:p>
          <a:p>
            <a:endParaRPr lang="en-GB" sz="2600" dirty="0">
              <a:latin typeface="Gadugi" panose="020B0502040204020203" pitchFamily="34" charset="0"/>
              <a:ea typeface="Gadugi" panose="020B0502040204020203" pitchFamily="34" charset="0"/>
            </a:endParaRPr>
          </a:p>
          <a:p>
            <a:r>
              <a:rPr lang="en-GB" sz="2600" dirty="0">
                <a:latin typeface="Gadugi" panose="020B0502040204020203" pitchFamily="34" charset="0"/>
                <a:ea typeface="Gadugi" panose="020B0502040204020203" pitchFamily="34" charset="0"/>
              </a:rPr>
              <a:t>4 The police were kind to Mary / suspicious of Mary.</a:t>
            </a:r>
          </a:p>
          <a:p>
            <a:endParaRPr lang="en-GB" sz="2600" dirty="0">
              <a:latin typeface="Gadugi" panose="020B0502040204020203" pitchFamily="34" charset="0"/>
              <a:ea typeface="Gadugi" panose="020B0502040204020203" pitchFamily="34" charset="0"/>
            </a:endParaRPr>
          </a:p>
          <a:p>
            <a:r>
              <a:rPr lang="en-GB" sz="2600" dirty="0">
                <a:latin typeface="Gadugi" panose="020B0502040204020203" pitchFamily="34" charset="0"/>
                <a:ea typeface="Gadugi" panose="020B0502040204020203" pitchFamily="34" charset="0"/>
              </a:rPr>
              <a:t>5 The police know / don’t know exactly what the murder weapon is.</a:t>
            </a:r>
          </a:p>
          <a:p>
            <a:r>
              <a:rPr lang="en-GB" sz="2600" b="1" dirty="0">
                <a:latin typeface="Gadugi" panose="020B0502040204020203" pitchFamily="34" charset="0"/>
                <a:ea typeface="Gadugi" panose="020B0502040204020203" pitchFamily="34" charset="0"/>
              </a:rPr>
              <a:t>True or false?</a:t>
            </a:r>
          </a:p>
          <a:p>
            <a:r>
              <a:rPr lang="en-GB" sz="2600" dirty="0">
                <a:latin typeface="Gadugi" panose="020B0502040204020203" pitchFamily="34" charset="0"/>
                <a:ea typeface="Gadugi" panose="020B0502040204020203" pitchFamily="34" charset="0"/>
              </a:rPr>
              <a:t>6 If the police can find the murder weapon, they will have the murderer.</a:t>
            </a: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p:txBody>
      </p:sp>
    </p:spTree>
    <p:extLst>
      <p:ext uri="{BB962C8B-B14F-4D97-AF65-F5344CB8AC3E}">
        <p14:creationId xmlns:p14="http://schemas.microsoft.com/office/powerpoint/2010/main" val="81371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1" ma:contentTypeDescription="Create a new document." ma:contentTypeScope="" ma:versionID="6d039c66ea0a0979006085c107a09080">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1df7bece127ec23c170544967699d91b"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E7C407C-C702-4902-99C2-3B722563B892}"/>
</file>

<file path=customXml/itemProps2.xml><?xml version="1.0" encoding="utf-8"?>
<ds:datastoreItem xmlns:ds="http://schemas.openxmlformats.org/officeDocument/2006/customXml" ds:itemID="{9B572103-0D83-4BA3-987B-D5B9C5418064}"/>
</file>

<file path=customXml/itemProps3.xml><?xml version="1.0" encoding="utf-8"?>
<ds:datastoreItem xmlns:ds="http://schemas.openxmlformats.org/officeDocument/2006/customXml" ds:itemID="{62E20A1C-5748-467F-9D61-04B539DE1207}"/>
</file>

<file path=docProps/app.xml><?xml version="1.0" encoding="utf-8"?>
<Properties xmlns="http://schemas.openxmlformats.org/officeDocument/2006/extended-properties" xmlns:vt="http://schemas.openxmlformats.org/officeDocument/2006/docPropsVTypes">
  <TotalTime>896</TotalTime>
  <Words>1826</Words>
  <Application>Microsoft Office PowerPoint</Application>
  <PresentationFormat>Widescreen</PresentationFormat>
  <Paragraphs>148</Paragraphs>
  <Slides>15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Adobe Kaiti Std R</vt:lpstr>
      <vt:lpstr>Arial</vt:lpstr>
      <vt:lpstr>Calibri</vt:lpstr>
      <vt:lpstr>Calibri Light</vt:lpstr>
      <vt:lpstr>Gadugi</vt:lpstr>
      <vt:lpstr>Source Sans Pro</vt:lpstr>
      <vt:lpstr>Verdana</vt:lpstr>
      <vt:lpstr>Office Theme</vt:lpstr>
      <vt:lpstr>Custom Design</vt:lpstr>
      <vt:lpstr>Lamb to the Slaughter  by Roald Dahl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63</cp:revision>
  <dcterms:created xsi:type="dcterms:W3CDTF">2020-03-10T09:03:07Z</dcterms:created>
  <dcterms:modified xsi:type="dcterms:W3CDTF">2021-03-04T13:58:59Z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