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12"/>
  </p:notesMasterIdLst>
  <p:sldIdLst>
    <p:sldId id="2141411775" r:id="rId5"/>
    <p:sldId id="2141411715" r:id="rId6"/>
    <p:sldId id="2141411737" r:id="rId7"/>
    <p:sldId id="2141411738" r:id="rId8"/>
    <p:sldId id="2141411739" r:id="rId9"/>
    <p:sldId id="2141411740" r:id="rId10"/>
    <p:sldId id="260" r:id="rId1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1D8E669-8C79-4D37-A1A5-A1B52CCD61CB}" v="1" dt="2023-11-08T10:26:51.137"/>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980" autoAdjust="0"/>
    <p:restoredTop sz="71390" autoAdjust="0"/>
  </p:normalViewPr>
  <p:slideViewPr>
    <p:cSldViewPr snapToGrid="0">
      <p:cViewPr varScale="1">
        <p:scale>
          <a:sx n="47" d="100"/>
          <a:sy n="47" d="100"/>
        </p:scale>
        <p:origin x="1340" y="52"/>
      </p:cViewPr>
      <p:guideLst/>
    </p:cSldViewPr>
  </p:slideViewPr>
  <p:notesTextViewPr>
    <p:cViewPr>
      <p:scale>
        <a:sx n="1" d="1"/>
        <a:sy n="1" d="1"/>
      </p:scale>
      <p:origin x="0" y="0"/>
    </p:cViewPr>
  </p:notesTextViewPr>
  <p:notesViewPr>
    <p:cSldViewPr snapToGrid="0">
      <p:cViewPr varScale="1">
        <p:scale>
          <a:sx n="81" d="100"/>
          <a:sy n="81" d="100"/>
        </p:scale>
        <p:origin x="3894" y="10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presProps" Target="presProps.xml"/><Relationship Id="rId18" Type="http://schemas.microsoft.com/office/2015/10/relationships/revisionInfo" Target="revisionInfo.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notesMaster" Target="notesMasters/notesMaster1.xml"/><Relationship Id="rId17" Type="http://schemas.microsoft.com/office/2016/11/relationships/changesInfo" Target="changesInfos/changesInfo1.xml"/><Relationship Id="rId2" Type="http://schemas.openxmlformats.org/officeDocument/2006/relationships/customXml" Target="../customXml/item2.xml"/><Relationship Id="rId16"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theme" Target="theme/theme1.xml"/><Relationship Id="rId10" Type="http://schemas.openxmlformats.org/officeDocument/2006/relationships/slide" Target="slides/slide6.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airo Quiros" userId="c6e0c9a6bf53ef3c" providerId="LiveId" clId="{91D8E669-8C79-4D37-A1A5-A1B52CCD61CB}"/>
    <pc:docChg chg="custSel modMainMaster">
      <pc:chgData name="Jairo Quiros" userId="c6e0c9a6bf53ef3c" providerId="LiveId" clId="{91D8E669-8C79-4D37-A1A5-A1B52CCD61CB}" dt="2023-11-08T10:26:51.137" v="3"/>
      <pc:docMkLst>
        <pc:docMk/>
      </pc:docMkLst>
      <pc:sldMasterChg chg="modSldLayout">
        <pc:chgData name="Jairo Quiros" userId="c6e0c9a6bf53ef3c" providerId="LiveId" clId="{91D8E669-8C79-4D37-A1A5-A1B52CCD61CB}" dt="2023-11-08T10:26:51.137" v="3"/>
        <pc:sldMasterMkLst>
          <pc:docMk/>
          <pc:sldMasterMk cId="4060758847" sldId="2147483648"/>
        </pc:sldMasterMkLst>
        <pc:sldLayoutChg chg="addSp delSp modSp mod">
          <pc:chgData name="Jairo Quiros" userId="c6e0c9a6bf53ef3c" providerId="LiveId" clId="{91D8E669-8C79-4D37-A1A5-A1B52CCD61CB}" dt="2023-11-08T10:26:51.137" v="3"/>
          <pc:sldLayoutMkLst>
            <pc:docMk/>
            <pc:sldMasterMk cId="4060758847" sldId="2147483648"/>
            <pc:sldLayoutMk cId="4074583973" sldId="2147483661"/>
          </pc:sldLayoutMkLst>
          <pc:spChg chg="del mod">
            <ac:chgData name="Jairo Quiros" userId="c6e0c9a6bf53ef3c" providerId="LiveId" clId="{91D8E669-8C79-4D37-A1A5-A1B52CCD61CB}" dt="2023-11-08T10:26:50.008" v="2" actId="478"/>
            <ac:spMkLst>
              <pc:docMk/>
              <pc:sldMasterMk cId="4060758847" sldId="2147483648"/>
              <pc:sldLayoutMk cId="4074583973" sldId="2147483661"/>
              <ac:spMk id="2" creationId="{35E4B0DE-EE44-08A6-0FF5-1CA221EE6C69}"/>
            </ac:spMkLst>
          </pc:spChg>
          <pc:grpChg chg="add mod">
            <ac:chgData name="Jairo Quiros" userId="c6e0c9a6bf53ef3c" providerId="LiveId" clId="{91D8E669-8C79-4D37-A1A5-A1B52CCD61CB}" dt="2023-11-08T10:26:51.137" v="3"/>
            <ac:grpSpMkLst>
              <pc:docMk/>
              <pc:sldMasterMk cId="4060758847" sldId="2147483648"/>
              <pc:sldLayoutMk cId="4074583973" sldId="2147483661"/>
              <ac:grpSpMk id="6" creationId="{A6B4D473-A041-9C30-D10D-9D006F5FC2FA}"/>
            </ac:grpSpMkLst>
          </pc:grpChg>
          <pc:picChg chg="del">
            <ac:chgData name="Jairo Quiros" userId="c6e0c9a6bf53ef3c" providerId="LiveId" clId="{91D8E669-8C79-4D37-A1A5-A1B52CCD61CB}" dt="2023-11-08T10:26:47.464" v="1" actId="478"/>
            <ac:picMkLst>
              <pc:docMk/>
              <pc:sldMasterMk cId="4060758847" sldId="2147483648"/>
              <pc:sldLayoutMk cId="4074583973" sldId="2147483661"/>
              <ac:picMk id="3" creationId="{CFF79C88-1CAD-34EF-7B1C-C1E7587D2A00}"/>
            </ac:picMkLst>
          </pc:picChg>
          <pc:picChg chg="del">
            <ac:chgData name="Jairo Quiros" userId="c6e0c9a6bf53ef3c" providerId="LiveId" clId="{91D8E669-8C79-4D37-A1A5-A1B52CCD61CB}" dt="2023-11-08T10:26:50.008" v="2" actId="478"/>
            <ac:picMkLst>
              <pc:docMk/>
              <pc:sldMasterMk cId="4060758847" sldId="2147483648"/>
              <pc:sldLayoutMk cId="4074583973" sldId="2147483661"/>
              <ac:picMk id="4" creationId="{B15F8D50-F370-FDE5-CAC5-437053DAB780}"/>
            </ac:picMkLst>
          </pc:picChg>
          <pc:picChg chg="del">
            <ac:chgData name="Jairo Quiros" userId="c6e0c9a6bf53ef3c" providerId="LiveId" clId="{91D8E669-8C79-4D37-A1A5-A1B52CCD61CB}" dt="2023-11-08T10:26:50.008" v="2" actId="478"/>
            <ac:picMkLst>
              <pc:docMk/>
              <pc:sldMasterMk cId="4060758847" sldId="2147483648"/>
              <pc:sldLayoutMk cId="4074583973" sldId="2147483661"/>
              <ac:picMk id="5" creationId="{B043A1A9-CA32-F2C9-6698-1A420E6BCC88}"/>
            </ac:picMkLst>
          </pc:picChg>
          <pc:picChg chg="mod">
            <ac:chgData name="Jairo Quiros" userId="c6e0c9a6bf53ef3c" providerId="LiveId" clId="{91D8E669-8C79-4D37-A1A5-A1B52CCD61CB}" dt="2023-11-08T10:26:51.137" v="3"/>
            <ac:picMkLst>
              <pc:docMk/>
              <pc:sldMasterMk cId="4060758847" sldId="2147483648"/>
              <pc:sldLayoutMk cId="4074583973" sldId="2147483661"/>
              <ac:picMk id="7" creationId="{3199831D-AA64-8F6B-4633-DD7EBC57189B}"/>
            </ac:picMkLst>
          </pc:picChg>
          <pc:picChg chg="mod">
            <ac:chgData name="Jairo Quiros" userId="c6e0c9a6bf53ef3c" providerId="LiveId" clId="{91D8E669-8C79-4D37-A1A5-A1B52CCD61CB}" dt="2023-11-08T10:26:51.137" v="3"/>
            <ac:picMkLst>
              <pc:docMk/>
              <pc:sldMasterMk cId="4060758847" sldId="2147483648"/>
              <pc:sldLayoutMk cId="4074583973" sldId="2147483661"/>
              <ac:picMk id="8" creationId="{33FEBA94-700C-52FF-E515-DCE7E56647E2}"/>
            </ac:picMkLst>
          </pc:picChg>
          <pc:picChg chg="add mod">
            <ac:chgData name="Jairo Quiros" userId="c6e0c9a6bf53ef3c" providerId="LiveId" clId="{91D8E669-8C79-4D37-A1A5-A1B52CCD61CB}" dt="2023-11-08T10:26:51.137" v="3"/>
            <ac:picMkLst>
              <pc:docMk/>
              <pc:sldMasterMk cId="4060758847" sldId="2147483648"/>
              <pc:sldLayoutMk cId="4074583973" sldId="2147483661"/>
              <ac:picMk id="10" creationId="{69EB99ED-BA24-5004-701B-F71D151F5A9D}"/>
            </ac:picMkLst>
          </pc:picChg>
        </pc:sldLayoutChg>
      </pc:sldMasterChg>
    </pc:docChg>
  </pc:docChgLst>
</pc:chgInfo>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8A0A680-9118-42FD-ACC2-38F5646F8B69}" type="doc">
      <dgm:prSet loTypeId="urn:microsoft.com/office/officeart/2005/8/layout/orgChart1" loCatId="hierarchy" qsTypeId="urn:microsoft.com/office/officeart/2005/8/quickstyle/simple3" qsCatId="simple" csTypeId="urn:microsoft.com/office/officeart/2005/8/colors/accent1_2" csCatId="accent1" phldr="1"/>
      <dgm:spPr/>
      <dgm:t>
        <a:bodyPr/>
        <a:lstStyle/>
        <a:p>
          <a:endParaRPr lang="en-GB"/>
        </a:p>
      </dgm:t>
    </dgm:pt>
    <dgm:pt modelId="{C3F64853-0CC9-4978-9833-51734DABE399}">
      <dgm:prSet phldrT="[Text]"/>
      <dgm:spPr/>
      <dgm:t>
        <a:bodyPr/>
        <a:lstStyle/>
        <a:p>
          <a:r>
            <a:rPr lang="en-GB" dirty="0"/>
            <a:t>Stability </a:t>
          </a:r>
        </a:p>
      </dgm:t>
    </dgm:pt>
    <dgm:pt modelId="{7C7D1065-5914-4B66-B3C1-AA1C029F0FA8}" type="parTrans" cxnId="{5E7F3760-ED0E-4E0A-BCC6-65364FD6DA86}">
      <dgm:prSet/>
      <dgm:spPr/>
      <dgm:t>
        <a:bodyPr/>
        <a:lstStyle/>
        <a:p>
          <a:endParaRPr lang="en-GB"/>
        </a:p>
      </dgm:t>
    </dgm:pt>
    <dgm:pt modelId="{4BB90DDE-E747-471D-B29B-B5C5BF22BAEF}" type="sibTrans" cxnId="{5E7F3760-ED0E-4E0A-BCC6-65364FD6DA86}">
      <dgm:prSet/>
      <dgm:spPr/>
      <dgm:t>
        <a:bodyPr/>
        <a:lstStyle/>
        <a:p>
          <a:endParaRPr lang="en-GB"/>
        </a:p>
      </dgm:t>
    </dgm:pt>
    <dgm:pt modelId="{800098B6-A054-43CF-8AED-931A88066778}">
      <dgm:prSet phldrT="[Text]"/>
      <dgm:spPr/>
      <dgm:t>
        <a:bodyPr/>
        <a:lstStyle/>
        <a:p>
          <a:r>
            <a:rPr lang="en-GB" dirty="0"/>
            <a:t>Pathfinder</a:t>
          </a:r>
        </a:p>
      </dgm:t>
    </dgm:pt>
    <dgm:pt modelId="{A7F2D0FF-5B8B-4173-88C8-EBC181B5A6A5}" type="parTrans" cxnId="{97ABF3F3-B2B2-4303-8461-EFF65357963F}">
      <dgm:prSet/>
      <dgm:spPr/>
      <dgm:t>
        <a:bodyPr/>
        <a:lstStyle/>
        <a:p>
          <a:endParaRPr lang="en-GB"/>
        </a:p>
      </dgm:t>
    </dgm:pt>
    <dgm:pt modelId="{1D8D7C0A-19EB-481A-8A83-DFF3AE06C1BD}" type="sibTrans" cxnId="{97ABF3F3-B2B2-4303-8461-EFF65357963F}">
      <dgm:prSet/>
      <dgm:spPr/>
      <dgm:t>
        <a:bodyPr/>
        <a:lstStyle/>
        <a:p>
          <a:endParaRPr lang="en-GB"/>
        </a:p>
      </dgm:t>
    </dgm:pt>
    <dgm:pt modelId="{6F84B3F6-8856-4041-9C9A-353630B4CA98}">
      <dgm:prSet phldrT="[Text]"/>
      <dgm:spPr/>
      <dgm:t>
        <a:bodyPr/>
        <a:lstStyle/>
        <a:p>
          <a:r>
            <a:rPr lang="en-GB"/>
            <a:t>Market</a:t>
          </a:r>
          <a:endParaRPr lang="en-GB" dirty="0"/>
        </a:p>
      </dgm:t>
    </dgm:pt>
    <dgm:pt modelId="{74DD8C85-EAE2-4084-8EF6-90E272C0098D}" type="parTrans" cxnId="{97E1AA1E-463E-4AE5-A772-73570843F32E}">
      <dgm:prSet/>
      <dgm:spPr/>
      <dgm:t>
        <a:bodyPr/>
        <a:lstStyle/>
        <a:p>
          <a:endParaRPr lang="en-GB"/>
        </a:p>
      </dgm:t>
    </dgm:pt>
    <dgm:pt modelId="{624A0963-9449-45B9-818B-B1359BCF20DB}" type="sibTrans" cxnId="{97E1AA1E-463E-4AE5-A772-73570843F32E}">
      <dgm:prSet/>
      <dgm:spPr/>
      <dgm:t>
        <a:bodyPr/>
        <a:lstStyle/>
        <a:p>
          <a:endParaRPr lang="en-GB"/>
        </a:p>
      </dgm:t>
    </dgm:pt>
    <dgm:pt modelId="{CACCABF8-A228-4154-BE0B-312290A9797D}" type="pres">
      <dgm:prSet presAssocID="{78A0A680-9118-42FD-ACC2-38F5646F8B69}" presName="hierChild1" presStyleCnt="0">
        <dgm:presLayoutVars>
          <dgm:orgChart val="1"/>
          <dgm:chPref val="1"/>
          <dgm:dir/>
          <dgm:animOne val="branch"/>
          <dgm:animLvl val="lvl"/>
          <dgm:resizeHandles/>
        </dgm:presLayoutVars>
      </dgm:prSet>
      <dgm:spPr/>
    </dgm:pt>
    <dgm:pt modelId="{3B30AA05-7456-43B4-85BE-17E74A8C5C95}" type="pres">
      <dgm:prSet presAssocID="{C3F64853-0CC9-4978-9833-51734DABE399}" presName="hierRoot1" presStyleCnt="0">
        <dgm:presLayoutVars>
          <dgm:hierBranch val="init"/>
        </dgm:presLayoutVars>
      </dgm:prSet>
      <dgm:spPr/>
    </dgm:pt>
    <dgm:pt modelId="{3026C694-4A67-46E6-9D23-9765BF35297A}" type="pres">
      <dgm:prSet presAssocID="{C3F64853-0CC9-4978-9833-51734DABE399}" presName="rootComposite1" presStyleCnt="0"/>
      <dgm:spPr/>
    </dgm:pt>
    <dgm:pt modelId="{D3F7491B-816D-4EEC-821C-DD61D807C141}" type="pres">
      <dgm:prSet presAssocID="{C3F64853-0CC9-4978-9833-51734DABE399}" presName="rootText1" presStyleLbl="node0" presStyleIdx="0" presStyleCnt="1">
        <dgm:presLayoutVars>
          <dgm:chPref val="3"/>
        </dgm:presLayoutVars>
      </dgm:prSet>
      <dgm:spPr/>
    </dgm:pt>
    <dgm:pt modelId="{73549D37-88A9-42CB-9E97-37045CC3720D}" type="pres">
      <dgm:prSet presAssocID="{C3F64853-0CC9-4978-9833-51734DABE399}" presName="rootConnector1" presStyleLbl="node1" presStyleIdx="0" presStyleCnt="0"/>
      <dgm:spPr/>
    </dgm:pt>
    <dgm:pt modelId="{4A3B8D65-9704-4665-AD29-272E6C7ECB66}" type="pres">
      <dgm:prSet presAssocID="{C3F64853-0CC9-4978-9833-51734DABE399}" presName="hierChild2" presStyleCnt="0"/>
      <dgm:spPr/>
    </dgm:pt>
    <dgm:pt modelId="{C8D02F43-6615-4DE4-AECB-7BF2AAEC6542}" type="pres">
      <dgm:prSet presAssocID="{A7F2D0FF-5B8B-4173-88C8-EBC181B5A6A5}" presName="Name37" presStyleLbl="parChTrans1D2" presStyleIdx="0" presStyleCnt="2"/>
      <dgm:spPr/>
    </dgm:pt>
    <dgm:pt modelId="{21FF9E61-25C7-4AB0-9B64-6548F9E6ABA9}" type="pres">
      <dgm:prSet presAssocID="{800098B6-A054-43CF-8AED-931A88066778}" presName="hierRoot2" presStyleCnt="0">
        <dgm:presLayoutVars>
          <dgm:hierBranch val="init"/>
        </dgm:presLayoutVars>
      </dgm:prSet>
      <dgm:spPr/>
    </dgm:pt>
    <dgm:pt modelId="{AEEA85AE-EBCE-461C-B33E-DBB53B1E7C1A}" type="pres">
      <dgm:prSet presAssocID="{800098B6-A054-43CF-8AED-931A88066778}" presName="rootComposite" presStyleCnt="0"/>
      <dgm:spPr/>
    </dgm:pt>
    <dgm:pt modelId="{5609ABC7-8A68-46EA-820B-C0E4C1A2C948}" type="pres">
      <dgm:prSet presAssocID="{800098B6-A054-43CF-8AED-931A88066778}" presName="rootText" presStyleLbl="node2" presStyleIdx="0" presStyleCnt="2">
        <dgm:presLayoutVars>
          <dgm:chPref val="3"/>
        </dgm:presLayoutVars>
      </dgm:prSet>
      <dgm:spPr/>
    </dgm:pt>
    <dgm:pt modelId="{887C3024-C948-48E1-BB53-49DA53BBF262}" type="pres">
      <dgm:prSet presAssocID="{800098B6-A054-43CF-8AED-931A88066778}" presName="rootConnector" presStyleLbl="node2" presStyleIdx="0" presStyleCnt="2"/>
      <dgm:spPr/>
    </dgm:pt>
    <dgm:pt modelId="{4F7EF6C1-D888-41B1-AB19-4D3280EF56FD}" type="pres">
      <dgm:prSet presAssocID="{800098B6-A054-43CF-8AED-931A88066778}" presName="hierChild4" presStyleCnt="0"/>
      <dgm:spPr/>
    </dgm:pt>
    <dgm:pt modelId="{F8CF37A2-E39E-4F27-8F3B-9834DBAA0678}" type="pres">
      <dgm:prSet presAssocID="{800098B6-A054-43CF-8AED-931A88066778}" presName="hierChild5" presStyleCnt="0"/>
      <dgm:spPr/>
    </dgm:pt>
    <dgm:pt modelId="{BE042954-0DF7-4939-B2F2-2C1425A88864}" type="pres">
      <dgm:prSet presAssocID="{74DD8C85-EAE2-4084-8EF6-90E272C0098D}" presName="Name37" presStyleLbl="parChTrans1D2" presStyleIdx="1" presStyleCnt="2"/>
      <dgm:spPr/>
    </dgm:pt>
    <dgm:pt modelId="{E84B14F7-7EAE-4A52-B318-5B1F1166EFFD}" type="pres">
      <dgm:prSet presAssocID="{6F84B3F6-8856-4041-9C9A-353630B4CA98}" presName="hierRoot2" presStyleCnt="0">
        <dgm:presLayoutVars>
          <dgm:hierBranch val="init"/>
        </dgm:presLayoutVars>
      </dgm:prSet>
      <dgm:spPr/>
    </dgm:pt>
    <dgm:pt modelId="{8C4DFF80-9165-4EDD-90EB-D04979183424}" type="pres">
      <dgm:prSet presAssocID="{6F84B3F6-8856-4041-9C9A-353630B4CA98}" presName="rootComposite" presStyleCnt="0"/>
      <dgm:spPr/>
    </dgm:pt>
    <dgm:pt modelId="{DBEB1140-2796-4D0A-8E40-881058A67843}" type="pres">
      <dgm:prSet presAssocID="{6F84B3F6-8856-4041-9C9A-353630B4CA98}" presName="rootText" presStyleLbl="node2" presStyleIdx="1" presStyleCnt="2">
        <dgm:presLayoutVars>
          <dgm:chPref val="3"/>
        </dgm:presLayoutVars>
      </dgm:prSet>
      <dgm:spPr/>
    </dgm:pt>
    <dgm:pt modelId="{396AF911-A9D4-451A-9681-7A81E1CF348E}" type="pres">
      <dgm:prSet presAssocID="{6F84B3F6-8856-4041-9C9A-353630B4CA98}" presName="rootConnector" presStyleLbl="node2" presStyleIdx="1" presStyleCnt="2"/>
      <dgm:spPr/>
    </dgm:pt>
    <dgm:pt modelId="{C313E2B1-88B1-4276-A480-E37DEA2125B4}" type="pres">
      <dgm:prSet presAssocID="{6F84B3F6-8856-4041-9C9A-353630B4CA98}" presName="hierChild4" presStyleCnt="0"/>
      <dgm:spPr/>
    </dgm:pt>
    <dgm:pt modelId="{95803FAC-F971-4A0A-A99B-E02812401334}" type="pres">
      <dgm:prSet presAssocID="{6F84B3F6-8856-4041-9C9A-353630B4CA98}" presName="hierChild5" presStyleCnt="0"/>
      <dgm:spPr/>
    </dgm:pt>
    <dgm:pt modelId="{2923743C-BCBA-44B3-BB88-2B97E1D1D3EE}" type="pres">
      <dgm:prSet presAssocID="{C3F64853-0CC9-4978-9833-51734DABE399}" presName="hierChild3" presStyleCnt="0"/>
      <dgm:spPr/>
    </dgm:pt>
  </dgm:ptLst>
  <dgm:cxnLst>
    <dgm:cxn modelId="{9AEDA404-A9EA-41EE-A98F-67D29FA66376}" type="presOf" srcId="{6F84B3F6-8856-4041-9C9A-353630B4CA98}" destId="{396AF911-A9D4-451A-9681-7A81E1CF348E}" srcOrd="1" destOrd="0" presId="urn:microsoft.com/office/officeart/2005/8/layout/orgChart1"/>
    <dgm:cxn modelId="{97E1AA1E-463E-4AE5-A772-73570843F32E}" srcId="{C3F64853-0CC9-4978-9833-51734DABE399}" destId="{6F84B3F6-8856-4041-9C9A-353630B4CA98}" srcOrd="1" destOrd="0" parTransId="{74DD8C85-EAE2-4084-8EF6-90E272C0098D}" sibTransId="{624A0963-9449-45B9-818B-B1359BCF20DB}"/>
    <dgm:cxn modelId="{3E798B39-6BDE-446A-A300-311133B37CC2}" type="presOf" srcId="{6F84B3F6-8856-4041-9C9A-353630B4CA98}" destId="{DBEB1140-2796-4D0A-8E40-881058A67843}" srcOrd="0" destOrd="0" presId="urn:microsoft.com/office/officeart/2005/8/layout/orgChart1"/>
    <dgm:cxn modelId="{5E7F3760-ED0E-4E0A-BCC6-65364FD6DA86}" srcId="{78A0A680-9118-42FD-ACC2-38F5646F8B69}" destId="{C3F64853-0CC9-4978-9833-51734DABE399}" srcOrd="0" destOrd="0" parTransId="{7C7D1065-5914-4B66-B3C1-AA1C029F0FA8}" sibTransId="{4BB90DDE-E747-471D-B29B-B5C5BF22BAEF}"/>
    <dgm:cxn modelId="{4C230662-4418-431C-A938-D7783EAAA758}" type="presOf" srcId="{C3F64853-0CC9-4978-9833-51734DABE399}" destId="{73549D37-88A9-42CB-9E97-37045CC3720D}" srcOrd="1" destOrd="0" presId="urn:microsoft.com/office/officeart/2005/8/layout/orgChart1"/>
    <dgm:cxn modelId="{7AFAC858-7B09-420B-9360-8314F1963A19}" type="presOf" srcId="{78A0A680-9118-42FD-ACC2-38F5646F8B69}" destId="{CACCABF8-A228-4154-BE0B-312290A9797D}" srcOrd="0" destOrd="0" presId="urn:microsoft.com/office/officeart/2005/8/layout/orgChart1"/>
    <dgm:cxn modelId="{4A7C50C2-8512-4C78-8331-1FB7A18AB690}" type="presOf" srcId="{74DD8C85-EAE2-4084-8EF6-90E272C0098D}" destId="{BE042954-0DF7-4939-B2F2-2C1425A88864}" srcOrd="0" destOrd="0" presId="urn:microsoft.com/office/officeart/2005/8/layout/orgChart1"/>
    <dgm:cxn modelId="{556B72D7-73DB-445F-B92B-17B37C4ECF12}" type="presOf" srcId="{800098B6-A054-43CF-8AED-931A88066778}" destId="{5609ABC7-8A68-46EA-820B-C0E4C1A2C948}" srcOrd="0" destOrd="0" presId="urn:microsoft.com/office/officeart/2005/8/layout/orgChart1"/>
    <dgm:cxn modelId="{5CC7BEE4-6BA1-4338-BE72-8C36B8DF2255}" type="presOf" srcId="{800098B6-A054-43CF-8AED-931A88066778}" destId="{887C3024-C948-48E1-BB53-49DA53BBF262}" srcOrd="1" destOrd="0" presId="urn:microsoft.com/office/officeart/2005/8/layout/orgChart1"/>
    <dgm:cxn modelId="{97ABF3F3-B2B2-4303-8461-EFF65357963F}" srcId="{C3F64853-0CC9-4978-9833-51734DABE399}" destId="{800098B6-A054-43CF-8AED-931A88066778}" srcOrd="0" destOrd="0" parTransId="{A7F2D0FF-5B8B-4173-88C8-EBC181B5A6A5}" sibTransId="{1D8D7C0A-19EB-481A-8A83-DFF3AE06C1BD}"/>
    <dgm:cxn modelId="{7C742AF4-4503-418C-8697-EE73FDC4C8C5}" type="presOf" srcId="{C3F64853-0CC9-4978-9833-51734DABE399}" destId="{D3F7491B-816D-4EEC-821C-DD61D807C141}" srcOrd="0" destOrd="0" presId="urn:microsoft.com/office/officeart/2005/8/layout/orgChart1"/>
    <dgm:cxn modelId="{53889CFA-20E2-4834-A8DE-5F2E757B9A01}" type="presOf" srcId="{A7F2D0FF-5B8B-4173-88C8-EBC181B5A6A5}" destId="{C8D02F43-6615-4DE4-AECB-7BF2AAEC6542}" srcOrd="0" destOrd="0" presId="urn:microsoft.com/office/officeart/2005/8/layout/orgChart1"/>
    <dgm:cxn modelId="{0115A669-6763-435D-9E28-C41514A3E727}" type="presParOf" srcId="{CACCABF8-A228-4154-BE0B-312290A9797D}" destId="{3B30AA05-7456-43B4-85BE-17E74A8C5C95}" srcOrd="0" destOrd="0" presId="urn:microsoft.com/office/officeart/2005/8/layout/orgChart1"/>
    <dgm:cxn modelId="{145DB197-BF4E-481E-B191-0084AF2CA2C0}" type="presParOf" srcId="{3B30AA05-7456-43B4-85BE-17E74A8C5C95}" destId="{3026C694-4A67-46E6-9D23-9765BF35297A}" srcOrd="0" destOrd="0" presId="urn:microsoft.com/office/officeart/2005/8/layout/orgChart1"/>
    <dgm:cxn modelId="{89326674-D673-4286-A750-5203523E0948}" type="presParOf" srcId="{3026C694-4A67-46E6-9D23-9765BF35297A}" destId="{D3F7491B-816D-4EEC-821C-DD61D807C141}" srcOrd="0" destOrd="0" presId="urn:microsoft.com/office/officeart/2005/8/layout/orgChart1"/>
    <dgm:cxn modelId="{B3831189-1D94-42A3-9447-6A21472B114D}" type="presParOf" srcId="{3026C694-4A67-46E6-9D23-9765BF35297A}" destId="{73549D37-88A9-42CB-9E97-37045CC3720D}" srcOrd="1" destOrd="0" presId="urn:microsoft.com/office/officeart/2005/8/layout/orgChart1"/>
    <dgm:cxn modelId="{F123CB94-CA89-4940-A2C8-8F7DDEEC483B}" type="presParOf" srcId="{3B30AA05-7456-43B4-85BE-17E74A8C5C95}" destId="{4A3B8D65-9704-4665-AD29-272E6C7ECB66}" srcOrd="1" destOrd="0" presId="urn:microsoft.com/office/officeart/2005/8/layout/orgChart1"/>
    <dgm:cxn modelId="{3206E71B-48E9-4345-ADE3-109B131DB37E}" type="presParOf" srcId="{4A3B8D65-9704-4665-AD29-272E6C7ECB66}" destId="{C8D02F43-6615-4DE4-AECB-7BF2AAEC6542}" srcOrd="0" destOrd="0" presId="urn:microsoft.com/office/officeart/2005/8/layout/orgChart1"/>
    <dgm:cxn modelId="{CBA040D2-CB3D-4D9C-8FEE-BF9760DE2BA9}" type="presParOf" srcId="{4A3B8D65-9704-4665-AD29-272E6C7ECB66}" destId="{21FF9E61-25C7-4AB0-9B64-6548F9E6ABA9}" srcOrd="1" destOrd="0" presId="urn:microsoft.com/office/officeart/2005/8/layout/orgChart1"/>
    <dgm:cxn modelId="{312C9717-D909-473C-A366-886FD17A976D}" type="presParOf" srcId="{21FF9E61-25C7-4AB0-9B64-6548F9E6ABA9}" destId="{AEEA85AE-EBCE-461C-B33E-DBB53B1E7C1A}" srcOrd="0" destOrd="0" presId="urn:microsoft.com/office/officeart/2005/8/layout/orgChart1"/>
    <dgm:cxn modelId="{B4AADC44-E681-4925-9C43-8A3C75DC6F0C}" type="presParOf" srcId="{AEEA85AE-EBCE-461C-B33E-DBB53B1E7C1A}" destId="{5609ABC7-8A68-46EA-820B-C0E4C1A2C948}" srcOrd="0" destOrd="0" presId="urn:microsoft.com/office/officeart/2005/8/layout/orgChart1"/>
    <dgm:cxn modelId="{2432CEAC-1899-4752-8811-A3980EA6C658}" type="presParOf" srcId="{AEEA85AE-EBCE-461C-B33E-DBB53B1E7C1A}" destId="{887C3024-C948-48E1-BB53-49DA53BBF262}" srcOrd="1" destOrd="0" presId="urn:microsoft.com/office/officeart/2005/8/layout/orgChart1"/>
    <dgm:cxn modelId="{3ADD26C8-0DAC-4FAD-96CE-1E98067ABAF4}" type="presParOf" srcId="{21FF9E61-25C7-4AB0-9B64-6548F9E6ABA9}" destId="{4F7EF6C1-D888-41B1-AB19-4D3280EF56FD}" srcOrd="1" destOrd="0" presId="urn:microsoft.com/office/officeart/2005/8/layout/orgChart1"/>
    <dgm:cxn modelId="{A6FA3489-B3EC-4096-9116-7F7B0D0756BF}" type="presParOf" srcId="{21FF9E61-25C7-4AB0-9B64-6548F9E6ABA9}" destId="{F8CF37A2-E39E-4F27-8F3B-9834DBAA0678}" srcOrd="2" destOrd="0" presId="urn:microsoft.com/office/officeart/2005/8/layout/orgChart1"/>
    <dgm:cxn modelId="{443BF9D5-4FEC-49D1-A6FB-9AE18626311F}" type="presParOf" srcId="{4A3B8D65-9704-4665-AD29-272E6C7ECB66}" destId="{BE042954-0DF7-4939-B2F2-2C1425A88864}" srcOrd="2" destOrd="0" presId="urn:microsoft.com/office/officeart/2005/8/layout/orgChart1"/>
    <dgm:cxn modelId="{902D21EB-26C6-4C8A-87C7-789D3BBBE61B}" type="presParOf" srcId="{4A3B8D65-9704-4665-AD29-272E6C7ECB66}" destId="{E84B14F7-7EAE-4A52-B318-5B1F1166EFFD}" srcOrd="3" destOrd="0" presId="urn:microsoft.com/office/officeart/2005/8/layout/orgChart1"/>
    <dgm:cxn modelId="{899F04FF-8908-4982-AB8D-6C20E8AAF36D}" type="presParOf" srcId="{E84B14F7-7EAE-4A52-B318-5B1F1166EFFD}" destId="{8C4DFF80-9165-4EDD-90EB-D04979183424}" srcOrd="0" destOrd="0" presId="urn:microsoft.com/office/officeart/2005/8/layout/orgChart1"/>
    <dgm:cxn modelId="{16E8726D-4BFB-4322-B6C3-8B411EC6B302}" type="presParOf" srcId="{8C4DFF80-9165-4EDD-90EB-D04979183424}" destId="{DBEB1140-2796-4D0A-8E40-881058A67843}" srcOrd="0" destOrd="0" presId="urn:microsoft.com/office/officeart/2005/8/layout/orgChart1"/>
    <dgm:cxn modelId="{06FC0E57-1E74-45A9-A4E5-A15B98D5672D}" type="presParOf" srcId="{8C4DFF80-9165-4EDD-90EB-D04979183424}" destId="{396AF911-A9D4-451A-9681-7A81E1CF348E}" srcOrd="1" destOrd="0" presId="urn:microsoft.com/office/officeart/2005/8/layout/orgChart1"/>
    <dgm:cxn modelId="{8E03455C-F1E7-4432-98E7-060107C0798D}" type="presParOf" srcId="{E84B14F7-7EAE-4A52-B318-5B1F1166EFFD}" destId="{C313E2B1-88B1-4276-A480-E37DEA2125B4}" srcOrd="1" destOrd="0" presId="urn:microsoft.com/office/officeart/2005/8/layout/orgChart1"/>
    <dgm:cxn modelId="{DC4A867D-579F-4D8E-A4B6-1856CE2855C7}" type="presParOf" srcId="{E84B14F7-7EAE-4A52-B318-5B1F1166EFFD}" destId="{95803FAC-F971-4A0A-A99B-E02812401334}" srcOrd="2" destOrd="0" presId="urn:microsoft.com/office/officeart/2005/8/layout/orgChart1"/>
    <dgm:cxn modelId="{20A8E456-8B20-4036-97CD-6C9C8BF02295}" type="presParOf" srcId="{3B30AA05-7456-43B4-85BE-17E74A8C5C95}" destId="{2923743C-BCBA-44B3-BB88-2B97E1D1D3EE}" srcOrd="2" destOrd="0" presId="urn:microsoft.com/office/officeart/2005/8/layout/orgChart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E042954-0DF7-4939-B2F2-2C1425A88864}">
      <dsp:nvSpPr>
        <dsp:cNvPr id="0" name=""/>
        <dsp:cNvSpPr/>
      </dsp:nvSpPr>
      <dsp:spPr>
        <a:xfrm>
          <a:off x="2502487" y="1690665"/>
          <a:ext cx="1369479" cy="475356"/>
        </a:xfrm>
        <a:custGeom>
          <a:avLst/>
          <a:gdLst/>
          <a:ahLst/>
          <a:cxnLst/>
          <a:rect l="0" t="0" r="0" b="0"/>
          <a:pathLst>
            <a:path>
              <a:moveTo>
                <a:pt x="0" y="0"/>
              </a:moveTo>
              <a:lnTo>
                <a:pt x="0" y="237678"/>
              </a:lnTo>
              <a:lnTo>
                <a:pt x="1369479" y="237678"/>
              </a:lnTo>
              <a:lnTo>
                <a:pt x="1369479" y="475356"/>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C8D02F43-6615-4DE4-AECB-7BF2AAEC6542}">
      <dsp:nvSpPr>
        <dsp:cNvPr id="0" name=""/>
        <dsp:cNvSpPr/>
      </dsp:nvSpPr>
      <dsp:spPr>
        <a:xfrm>
          <a:off x="1133007" y="1690665"/>
          <a:ext cx="1369479" cy="475356"/>
        </a:xfrm>
        <a:custGeom>
          <a:avLst/>
          <a:gdLst/>
          <a:ahLst/>
          <a:cxnLst/>
          <a:rect l="0" t="0" r="0" b="0"/>
          <a:pathLst>
            <a:path>
              <a:moveTo>
                <a:pt x="1369479" y="0"/>
              </a:moveTo>
              <a:lnTo>
                <a:pt x="1369479" y="237678"/>
              </a:lnTo>
              <a:lnTo>
                <a:pt x="0" y="237678"/>
              </a:lnTo>
              <a:lnTo>
                <a:pt x="0" y="475356"/>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D3F7491B-816D-4EEC-821C-DD61D807C141}">
      <dsp:nvSpPr>
        <dsp:cNvPr id="0" name=""/>
        <dsp:cNvSpPr/>
      </dsp:nvSpPr>
      <dsp:spPr>
        <a:xfrm>
          <a:off x="1370685" y="558864"/>
          <a:ext cx="2263602" cy="1131801"/>
        </a:xfrm>
        <a:prstGeom prst="rect">
          <a:avLst/>
        </a:prstGeom>
        <a:gradFill rotWithShape="0">
          <a:gsLst>
            <a:gs pos="0">
              <a:schemeClr val="accent1">
                <a:hueOff val="0"/>
                <a:satOff val="0"/>
                <a:lumOff val="0"/>
                <a:alphaOff val="0"/>
                <a:lumMod val="110000"/>
                <a:satMod val="105000"/>
                <a:tint val="67000"/>
              </a:schemeClr>
            </a:gs>
            <a:gs pos="50000">
              <a:schemeClr val="accent1">
                <a:hueOff val="0"/>
                <a:satOff val="0"/>
                <a:lumOff val="0"/>
                <a:alphaOff val="0"/>
                <a:lumMod val="105000"/>
                <a:satMod val="103000"/>
                <a:tint val="73000"/>
              </a:schemeClr>
            </a:gs>
            <a:gs pos="100000">
              <a:schemeClr val="accen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5400" tIns="25400" rIns="25400" bIns="25400" numCol="1" spcCol="1270" anchor="ctr" anchorCtr="0">
          <a:noAutofit/>
        </a:bodyPr>
        <a:lstStyle/>
        <a:p>
          <a:pPr marL="0" lvl="0" indent="0" algn="ctr" defTabSz="1778000">
            <a:lnSpc>
              <a:spcPct val="90000"/>
            </a:lnSpc>
            <a:spcBef>
              <a:spcPct val="0"/>
            </a:spcBef>
            <a:spcAft>
              <a:spcPct val="35000"/>
            </a:spcAft>
            <a:buNone/>
          </a:pPr>
          <a:r>
            <a:rPr lang="en-GB" sz="4000" kern="1200" dirty="0"/>
            <a:t>Stability </a:t>
          </a:r>
        </a:p>
      </dsp:txBody>
      <dsp:txXfrm>
        <a:off x="1370685" y="558864"/>
        <a:ext cx="2263602" cy="1131801"/>
      </dsp:txXfrm>
    </dsp:sp>
    <dsp:sp modelId="{5609ABC7-8A68-46EA-820B-C0E4C1A2C948}">
      <dsp:nvSpPr>
        <dsp:cNvPr id="0" name=""/>
        <dsp:cNvSpPr/>
      </dsp:nvSpPr>
      <dsp:spPr>
        <a:xfrm>
          <a:off x="1206" y="2166022"/>
          <a:ext cx="2263602" cy="1131801"/>
        </a:xfrm>
        <a:prstGeom prst="rect">
          <a:avLst/>
        </a:prstGeom>
        <a:gradFill rotWithShape="0">
          <a:gsLst>
            <a:gs pos="0">
              <a:schemeClr val="accent1">
                <a:hueOff val="0"/>
                <a:satOff val="0"/>
                <a:lumOff val="0"/>
                <a:alphaOff val="0"/>
                <a:lumMod val="110000"/>
                <a:satMod val="105000"/>
                <a:tint val="67000"/>
              </a:schemeClr>
            </a:gs>
            <a:gs pos="50000">
              <a:schemeClr val="accent1">
                <a:hueOff val="0"/>
                <a:satOff val="0"/>
                <a:lumOff val="0"/>
                <a:alphaOff val="0"/>
                <a:lumMod val="105000"/>
                <a:satMod val="103000"/>
                <a:tint val="73000"/>
              </a:schemeClr>
            </a:gs>
            <a:gs pos="100000">
              <a:schemeClr val="accen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5400" tIns="25400" rIns="25400" bIns="25400" numCol="1" spcCol="1270" anchor="ctr" anchorCtr="0">
          <a:noAutofit/>
        </a:bodyPr>
        <a:lstStyle/>
        <a:p>
          <a:pPr marL="0" lvl="0" indent="0" algn="ctr" defTabSz="1778000">
            <a:lnSpc>
              <a:spcPct val="90000"/>
            </a:lnSpc>
            <a:spcBef>
              <a:spcPct val="0"/>
            </a:spcBef>
            <a:spcAft>
              <a:spcPct val="35000"/>
            </a:spcAft>
            <a:buNone/>
          </a:pPr>
          <a:r>
            <a:rPr lang="en-GB" sz="4000" kern="1200" dirty="0"/>
            <a:t>Pathfinder</a:t>
          </a:r>
        </a:p>
      </dsp:txBody>
      <dsp:txXfrm>
        <a:off x="1206" y="2166022"/>
        <a:ext cx="2263602" cy="1131801"/>
      </dsp:txXfrm>
    </dsp:sp>
    <dsp:sp modelId="{DBEB1140-2796-4D0A-8E40-881058A67843}">
      <dsp:nvSpPr>
        <dsp:cNvPr id="0" name=""/>
        <dsp:cNvSpPr/>
      </dsp:nvSpPr>
      <dsp:spPr>
        <a:xfrm>
          <a:off x="2740165" y="2166022"/>
          <a:ext cx="2263602" cy="1131801"/>
        </a:xfrm>
        <a:prstGeom prst="rect">
          <a:avLst/>
        </a:prstGeom>
        <a:gradFill rotWithShape="0">
          <a:gsLst>
            <a:gs pos="0">
              <a:schemeClr val="accent1">
                <a:hueOff val="0"/>
                <a:satOff val="0"/>
                <a:lumOff val="0"/>
                <a:alphaOff val="0"/>
                <a:lumMod val="110000"/>
                <a:satMod val="105000"/>
                <a:tint val="67000"/>
              </a:schemeClr>
            </a:gs>
            <a:gs pos="50000">
              <a:schemeClr val="accent1">
                <a:hueOff val="0"/>
                <a:satOff val="0"/>
                <a:lumOff val="0"/>
                <a:alphaOff val="0"/>
                <a:lumMod val="105000"/>
                <a:satMod val="103000"/>
                <a:tint val="73000"/>
              </a:schemeClr>
            </a:gs>
            <a:gs pos="100000">
              <a:schemeClr val="accen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5400" tIns="25400" rIns="25400" bIns="25400" numCol="1" spcCol="1270" anchor="ctr" anchorCtr="0">
          <a:noAutofit/>
        </a:bodyPr>
        <a:lstStyle/>
        <a:p>
          <a:pPr marL="0" lvl="0" indent="0" algn="ctr" defTabSz="1778000">
            <a:lnSpc>
              <a:spcPct val="90000"/>
            </a:lnSpc>
            <a:spcBef>
              <a:spcPct val="0"/>
            </a:spcBef>
            <a:spcAft>
              <a:spcPct val="35000"/>
            </a:spcAft>
            <a:buNone/>
          </a:pPr>
          <a:r>
            <a:rPr lang="en-GB" sz="4000" kern="1200"/>
            <a:t>Market</a:t>
          </a:r>
          <a:endParaRPr lang="en-GB" sz="4000" kern="1200" dirty="0"/>
        </a:p>
      </dsp:txBody>
      <dsp:txXfrm>
        <a:off x="2740165" y="2166022"/>
        <a:ext cx="2263602" cy="1131801"/>
      </dsp:txXfrm>
    </dsp:sp>
  </dsp:spTree>
</dsp:drawing>
</file>

<file path=ppt/diagrams/layout1.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F14E6C7-5D5F-48F8-B0EB-B174D8B8B68D}" type="datetimeFigureOut">
              <a:rPr lang="en-GB" smtClean="0"/>
              <a:t>10/11/2023</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27E60BE-A3FE-4690-84E1-A7753200B27C}" type="slidenum">
              <a:rPr lang="en-GB" smtClean="0"/>
              <a:t>‹#›</a:t>
            </a:fld>
            <a:endParaRPr lang="en-GB"/>
          </a:p>
        </p:txBody>
      </p:sp>
    </p:spTree>
    <p:extLst>
      <p:ext uri="{BB962C8B-B14F-4D97-AF65-F5344CB8AC3E}">
        <p14:creationId xmlns:p14="http://schemas.microsoft.com/office/powerpoint/2010/main" val="122247986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www.nationalgrideso.com/industry-information/balancing-services/frequency-response-services/new-dynamic-services-dcdmdr" TargetMode="External"/><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www.nationalgrideso.com/industry-information/balancing-services/pathfinders/noa-constraint-management-pathfinder" TargetMode="External"/><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www.nationalgrideso.com/industry-information/balancing-services/pathfinders/noa-voltage-pathfinder" TargetMode="External"/><Relationship Id="rId2" Type="http://schemas.openxmlformats.org/officeDocument/2006/relationships/slide" Target="../slides/slide4.xml"/><Relationship Id="rId1" Type="http://schemas.openxmlformats.org/officeDocument/2006/relationships/notesMaster" Target="../notesMasters/notesMaster1.xml"/><Relationship Id="rId4" Type="http://schemas.openxmlformats.org/officeDocument/2006/relationships/hyperlink" Target="https://www.nationalgrideso.com/industry-information/balancing-services/reactive-power-services/future-reactive-power" TargetMode="Externa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www.nationalgrideso.com/industry-information/balancing-services/pathfinders/noa-stability-pathfinder" TargetMode="External"/><Relationship Id="rId2" Type="http://schemas.openxmlformats.org/officeDocument/2006/relationships/slide" Target="../slides/slide5.xml"/><Relationship Id="rId1" Type="http://schemas.openxmlformats.org/officeDocument/2006/relationships/notesMaster" Target="../notesMasters/notesMaster1.xml"/><Relationship Id="rId4" Type="http://schemas.openxmlformats.org/officeDocument/2006/relationships/hyperlink" Target="https://www.nationalgrideso.com/future-energy/projects/stability-market-design" TargetMode="Externa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www.nationalgrideso.com/news/demand-flexibility-service-delivers-electricity-power-10-million-households" TargetMode="External"/><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effectLst/>
                <a:latin typeface="Calibri" panose="020F0502020204030204" pitchFamily="34" charset="0"/>
                <a:ea typeface="Calibri" panose="020F0502020204030204" pitchFamily="34" charset="0"/>
                <a:cs typeface="Times New Roman" panose="02020603050405020304" pitchFamily="18" charset="0"/>
              </a:rPr>
              <a:t>The next four slides provide an overview of the some of the specific case studies for how Operability challenges have been addressed in a Great Britain context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p:txBody>
      </p:sp>
      <p:sp>
        <p:nvSpPr>
          <p:cNvPr id="4" name="Slide Number Placeholder 3"/>
          <p:cNvSpPr>
            <a:spLocks noGrp="1"/>
          </p:cNvSpPr>
          <p:nvPr>
            <p:ph type="sldNum" sz="quarter" idx="5"/>
          </p:nvPr>
        </p:nvSpPr>
        <p:spPr/>
        <p:txBody>
          <a:bodyPr/>
          <a:lstStyle/>
          <a:p>
            <a:fld id="{B698FC84-7549-424A-9090-8C112A69B027}" type="slidenum">
              <a:rPr lang="en-US" smtClean="0"/>
              <a:t>1</a:t>
            </a:fld>
            <a:endParaRPr lang="en-US"/>
          </a:p>
        </p:txBody>
      </p:sp>
    </p:spTree>
    <p:extLst>
      <p:ext uri="{BB962C8B-B14F-4D97-AF65-F5344CB8AC3E}">
        <p14:creationId xmlns:p14="http://schemas.microsoft.com/office/powerpoint/2010/main" val="35830435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55575" y="574675"/>
            <a:ext cx="6621463" cy="3724275"/>
          </a:xfrm>
        </p:spPr>
      </p:sp>
      <p:sp>
        <p:nvSpPr>
          <p:cNvPr id="3" name="Notes Placeholder 2"/>
          <p:cNvSpPr>
            <a:spLocks noGrp="1"/>
          </p:cNvSpPr>
          <p:nvPr>
            <p:ph type="body" idx="1"/>
          </p:nvPr>
        </p:nvSpPr>
        <p:spPr/>
        <p:txBody>
          <a:bodyPr/>
          <a:lstStyle/>
          <a:p>
            <a:pPr marL="342900" lvl="0" indent="-342900">
              <a:lnSpc>
                <a:spcPct val="107000"/>
              </a:lnSpc>
              <a:buFont typeface="Symbol" panose="05050102010706020507" pitchFamily="18" charset="2"/>
              <a:buChar char=""/>
            </a:pPr>
            <a:r>
              <a:rPr lang="en-GB" sz="1800" dirty="0">
                <a:effectLst/>
                <a:latin typeface="Calibri" panose="020F0502020204030204" pitchFamily="34" charset="0"/>
                <a:ea typeface="Calibri" panose="020F0502020204030204" pitchFamily="34" charset="0"/>
                <a:cs typeface="Times New Roman" panose="02020603050405020304" pitchFamily="18" charset="0"/>
              </a:rPr>
              <a:t>Dynamic containment</a:t>
            </a:r>
          </a:p>
          <a:p>
            <a:pPr marL="342900" lvl="0" indent="-342900">
              <a:lnSpc>
                <a:spcPct val="107000"/>
              </a:lnSpc>
              <a:buFont typeface="Symbol" panose="05050102010706020507" pitchFamily="18" charset="2"/>
              <a:buChar char=""/>
            </a:pPr>
            <a:r>
              <a:rPr lang="en-GB" sz="1800" dirty="0">
                <a:effectLst/>
                <a:latin typeface="Calibri" panose="020F0502020204030204" pitchFamily="34" charset="0"/>
                <a:ea typeface="Calibri" panose="020F0502020204030204" pitchFamily="34" charset="0"/>
                <a:cs typeface="Times New Roman" panose="02020603050405020304" pitchFamily="18" charset="0"/>
              </a:rPr>
              <a:t>What is it?</a:t>
            </a:r>
          </a:p>
          <a:p>
            <a:pPr marL="342900" lvl="0" indent="-342900">
              <a:lnSpc>
                <a:spcPct val="107000"/>
              </a:lnSpc>
              <a:buFont typeface="Symbol" panose="05050102010706020507" pitchFamily="18" charset="2"/>
              <a:buChar char=""/>
            </a:pPr>
            <a:r>
              <a:rPr lang="en-GB" sz="18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3"/>
              </a:rPr>
              <a:t>Dynamic Containment or DC</a:t>
            </a:r>
            <a:r>
              <a:rPr lang="en-GB" sz="1800" dirty="0">
                <a:effectLst/>
                <a:latin typeface="Calibri" panose="020F0502020204030204" pitchFamily="34" charset="0"/>
                <a:ea typeface="Calibri" panose="020F0502020204030204" pitchFamily="34" charset="0"/>
                <a:cs typeface="Times New Roman" panose="02020603050405020304" pitchFamily="18" charset="0"/>
              </a:rPr>
              <a:t> is a service that is designed by to act rapidly when there is a fault on the system. Faults on the system cause the frequency to fluctuate drastically, DC counteracts this fluctuation.</a:t>
            </a:r>
          </a:p>
          <a:p>
            <a:pPr marL="342900" lvl="0" indent="-342900">
              <a:lnSpc>
                <a:spcPct val="107000"/>
              </a:lnSpc>
              <a:buFont typeface="Symbol" panose="05050102010706020507" pitchFamily="18" charset="2"/>
              <a:buChar char=""/>
            </a:pPr>
            <a:r>
              <a:rPr lang="en-GB" sz="1800" dirty="0">
                <a:effectLst/>
                <a:latin typeface="Calibri" panose="020F0502020204030204" pitchFamily="34" charset="0"/>
                <a:ea typeface="Calibri" panose="020F0502020204030204" pitchFamily="34" charset="0"/>
                <a:cs typeface="Times New Roman" panose="02020603050405020304" pitchFamily="18" charset="0"/>
              </a:rPr>
              <a:t>There are 2 types of DC - ‘high’ and ‘low’ containment with ‘high’ containment dealing with when the frequency goes above 50Hz and ‘low’ dealing with when the frequency drops below 50Hz during a fault. </a:t>
            </a:r>
          </a:p>
          <a:p>
            <a:pPr marL="342900" lvl="0" indent="-342900">
              <a:lnSpc>
                <a:spcPct val="107000"/>
              </a:lnSpc>
              <a:buFont typeface="Symbol" panose="05050102010706020507" pitchFamily="18" charset="2"/>
              <a:buChar char=""/>
            </a:pPr>
            <a:r>
              <a:rPr lang="en-GB" sz="1800" dirty="0">
                <a:effectLst/>
                <a:latin typeface="Calibri" panose="020F0502020204030204" pitchFamily="34" charset="0"/>
                <a:ea typeface="Calibri" panose="020F0502020204030204" pitchFamily="34" charset="0"/>
                <a:cs typeface="Times New Roman" panose="02020603050405020304" pitchFamily="18" charset="0"/>
              </a:rPr>
              <a:t>Maximum delivery time is 1 second and is capable of sustaining that delivery for 15 minutes. </a:t>
            </a:r>
          </a:p>
          <a:p>
            <a:pPr marL="342900" lvl="0" indent="-342900">
              <a:lnSpc>
                <a:spcPct val="107000"/>
              </a:lnSpc>
              <a:buFont typeface="Symbol" panose="05050102010706020507" pitchFamily="18" charset="2"/>
              <a:buChar char=""/>
            </a:pPr>
            <a:r>
              <a:rPr lang="en-GB" sz="1800" dirty="0">
                <a:effectLst/>
                <a:latin typeface="Calibri" panose="020F0502020204030204" pitchFamily="34" charset="0"/>
                <a:ea typeface="Calibri" panose="020F0502020204030204" pitchFamily="34" charset="0"/>
                <a:cs typeface="Times New Roman" panose="02020603050405020304" pitchFamily="18" charset="0"/>
              </a:rPr>
              <a:t>DC being dynamic means that the any response is proportionate to the level of the fluctuation. </a:t>
            </a:r>
          </a:p>
          <a:p>
            <a:pPr marL="342900" lvl="0" indent="-342900">
              <a:lnSpc>
                <a:spcPct val="107000"/>
              </a:lnSpc>
              <a:buFont typeface="Symbol" panose="05050102010706020507" pitchFamily="18" charset="2"/>
              <a:buChar char=""/>
            </a:pPr>
            <a:r>
              <a:rPr lang="en-GB" sz="1800" dirty="0">
                <a:effectLst/>
                <a:latin typeface="Calibri" panose="020F0502020204030204" pitchFamily="34" charset="0"/>
                <a:ea typeface="Calibri" panose="020F0502020204030204" pitchFamily="34" charset="0"/>
                <a:cs typeface="Times New Roman" panose="02020603050405020304" pitchFamily="18" charset="0"/>
              </a:rPr>
              <a:t>How does it mitigate operability challenges?	</a:t>
            </a:r>
          </a:p>
          <a:p>
            <a:pPr marL="342900" lvl="0" indent="-342900">
              <a:lnSpc>
                <a:spcPct val="107000"/>
              </a:lnSpc>
              <a:buFont typeface="Symbol" panose="05050102010706020507" pitchFamily="18" charset="2"/>
              <a:buChar char=""/>
            </a:pPr>
            <a:r>
              <a:rPr lang="en-GB" sz="1800" dirty="0">
                <a:effectLst/>
                <a:latin typeface="Calibri" panose="020F0502020204030204" pitchFamily="34" charset="0"/>
                <a:ea typeface="Calibri" panose="020F0502020204030204" pitchFamily="34" charset="0"/>
                <a:cs typeface="Times New Roman" panose="02020603050405020304" pitchFamily="18" charset="0"/>
              </a:rPr>
              <a:t>Increase in renewable generation on the system has resulted in an increase in both the frequency fluctuation pre-fault and rate of change of frequency post-fault.</a:t>
            </a:r>
          </a:p>
          <a:p>
            <a:pPr marL="342900" lvl="0" indent="-342900">
              <a:lnSpc>
                <a:spcPct val="107000"/>
              </a:lnSpc>
              <a:spcAft>
                <a:spcPts val="800"/>
              </a:spcAft>
              <a:buFont typeface="Symbol" panose="05050102010706020507" pitchFamily="18" charset="2"/>
              <a:buChar char=""/>
            </a:pPr>
            <a:r>
              <a:rPr lang="en-GB" sz="1800" dirty="0">
                <a:effectLst/>
                <a:latin typeface="Calibri" panose="020F0502020204030204" pitchFamily="34" charset="0"/>
                <a:ea typeface="Calibri" panose="020F0502020204030204" pitchFamily="34" charset="0"/>
                <a:cs typeface="Times New Roman" panose="02020603050405020304" pitchFamily="18" charset="0"/>
              </a:rPr>
              <a:t>DC service deals with this by detecting the fault within 0.5 seconds. This allows DC to deal with system faults faster to limit the negative effects that can occur when frequency deviates for too long.</a:t>
            </a:r>
          </a:p>
          <a:p>
            <a:endParaRPr lang="en-GB" dirty="0"/>
          </a:p>
        </p:txBody>
      </p:sp>
      <p:sp>
        <p:nvSpPr>
          <p:cNvPr id="4" name="Slide Number Placeholder 3"/>
          <p:cNvSpPr>
            <a:spLocks noGrp="1"/>
          </p:cNvSpPr>
          <p:nvPr>
            <p:ph type="sldNum"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prstClr val="black"/>
                </a:solidFill>
                <a:effectLst/>
                <a:uLnTx/>
                <a:uFillTx/>
                <a:latin typeface="Trebuchet MS"/>
                <a:ea typeface="Trebuchet MS"/>
                <a:cs typeface="Trebuchet MS"/>
                <a:sym typeface="Trebuchet MS"/>
              </a:rPr>
              <a:t>Notes view: </a:t>
            </a:r>
            <a:fld id="{00000000-1234-1234-1234-123412341234}" type="slidenum">
              <a:rPr kumimoji="0" lang="en-US" sz="1400" b="0" i="0" u="none" strike="noStrike" kern="1200" cap="none" spc="0" normalizeH="0" baseline="0" noProof="0" smtClean="0">
                <a:ln>
                  <a:noFill/>
                </a:ln>
                <a:solidFill>
                  <a:prstClr val="black"/>
                </a:solidFill>
                <a:effectLst/>
                <a:uLnTx/>
                <a:uFillTx/>
                <a:latin typeface="Trebuchet MS"/>
                <a:ea typeface="Trebuchet MS"/>
                <a:cs typeface="Trebuchet MS"/>
                <a:sym typeface="Trebuchet M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sz="1400" b="0" i="0" u="none" strike="noStrike" kern="1200" cap="none" spc="0" normalizeH="0" baseline="0" noProof="0">
              <a:ln>
                <a:noFill/>
              </a:ln>
              <a:solidFill>
                <a:prstClr val="black"/>
              </a:solidFill>
              <a:effectLst/>
              <a:uLnTx/>
              <a:uFillTx/>
              <a:latin typeface="Trebuchet MS"/>
              <a:ea typeface="Trebuchet MS"/>
              <a:cs typeface="Trebuchet MS"/>
              <a:sym typeface="Trebuchet MS"/>
            </a:endParaRPr>
          </a:p>
        </p:txBody>
      </p:sp>
      <p:sp>
        <p:nvSpPr>
          <p:cNvPr id="5" name="Footer Placeholder 4">
            <a:extLst>
              <a:ext uri="{FF2B5EF4-FFF2-40B4-BE49-F238E27FC236}">
                <a16:creationId xmlns:a16="http://schemas.microsoft.com/office/drawing/2014/main" id="{DAFE7573-2B6A-4B74-AC7A-7E005CE3F115}"/>
              </a:ext>
            </a:extLst>
          </p:cNvPr>
          <p:cNvSpPr>
            <a:spLocks noGrp="1"/>
          </p:cNvSpPr>
          <p:nvPr>
            <p:ph type="ftr"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7260052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55575" y="574675"/>
            <a:ext cx="6621463" cy="3724275"/>
          </a:xfrm>
        </p:spPr>
      </p:sp>
      <p:sp>
        <p:nvSpPr>
          <p:cNvPr id="3" name="Notes Placeholder 2"/>
          <p:cNvSpPr>
            <a:spLocks noGrp="1"/>
          </p:cNvSpPr>
          <p:nvPr>
            <p:ph type="body" idx="1"/>
          </p:nvPr>
        </p:nvSpPr>
        <p:spPr/>
        <p:txBody>
          <a:bodyPr/>
          <a:lstStyle/>
          <a:p>
            <a:pPr marL="342900" lvl="0" indent="-342900">
              <a:lnSpc>
                <a:spcPct val="107000"/>
              </a:lnSpc>
              <a:buFont typeface="Symbol" panose="05050102010706020507" pitchFamily="18" charset="2"/>
              <a:buChar char=""/>
            </a:pPr>
            <a:r>
              <a:rPr lang="en-GB" sz="1800" dirty="0">
                <a:effectLst/>
                <a:latin typeface="Calibri" panose="020F0502020204030204" pitchFamily="34" charset="0"/>
                <a:ea typeface="Calibri" panose="020F0502020204030204" pitchFamily="34" charset="0"/>
                <a:cs typeface="Times New Roman" panose="02020603050405020304" pitchFamily="18" charset="0"/>
              </a:rPr>
              <a:t>Constraint management pathfinder </a:t>
            </a:r>
          </a:p>
          <a:p>
            <a:pPr marL="342900" lvl="0" indent="-342900">
              <a:lnSpc>
                <a:spcPct val="107000"/>
              </a:lnSpc>
              <a:buFont typeface="Symbol" panose="05050102010706020507" pitchFamily="18" charset="2"/>
              <a:buChar char=""/>
            </a:pPr>
            <a:r>
              <a:rPr lang="en-GB" sz="1800" b="1" dirty="0">
                <a:effectLst/>
                <a:latin typeface="Calibri" panose="020F0502020204030204" pitchFamily="34" charset="0"/>
                <a:ea typeface="Calibri" panose="020F0502020204030204" pitchFamily="34" charset="0"/>
                <a:cs typeface="Times New Roman" panose="02020603050405020304" pitchFamily="18" charset="0"/>
              </a:rPr>
              <a:t>What is it?</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Symbol" panose="05050102010706020507" pitchFamily="18" charset="2"/>
              <a:buChar char=""/>
            </a:pPr>
            <a:r>
              <a:rPr lang="en-GB" sz="1800" dirty="0">
                <a:effectLst/>
                <a:latin typeface="Calibri" panose="020F0502020204030204" pitchFamily="34" charset="0"/>
                <a:ea typeface="Calibri" panose="020F0502020204030204" pitchFamily="34" charset="0"/>
                <a:cs typeface="Times New Roman" panose="02020603050405020304" pitchFamily="18" charset="0"/>
              </a:rPr>
              <a:t>With the increase in wind generation around GB with the aim of 50GW by 2030, there will be significant constraints on the system. One area in particular being the England-Scotland border also called the ‘B6’ Boundary.</a:t>
            </a:r>
          </a:p>
          <a:p>
            <a:pPr marL="342900" lvl="0" indent="-342900">
              <a:lnSpc>
                <a:spcPct val="107000"/>
              </a:lnSpc>
              <a:buFont typeface="Symbol" panose="05050102010706020507" pitchFamily="18" charset="2"/>
              <a:buChar char=""/>
            </a:pPr>
            <a:r>
              <a:rPr lang="en-GB" sz="18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3"/>
              </a:rPr>
              <a:t>Constraint Management Pathfinder</a:t>
            </a:r>
            <a:r>
              <a:rPr lang="en-GB" sz="1800" dirty="0">
                <a:effectLst/>
                <a:latin typeface="Calibri" panose="020F0502020204030204" pitchFamily="34" charset="0"/>
                <a:ea typeface="Calibri" panose="020F0502020204030204" pitchFamily="34" charset="0"/>
                <a:cs typeface="Times New Roman" panose="02020603050405020304" pitchFamily="18" charset="0"/>
              </a:rPr>
              <a:t> is designed to explore new short- and long-term solutions for Intertripping services. Intertripping is where generation may be reduced or disconnected following a fault.</a:t>
            </a:r>
          </a:p>
          <a:p>
            <a:pPr marL="342900" lvl="0" indent="-342900">
              <a:lnSpc>
                <a:spcPct val="107000"/>
              </a:lnSpc>
              <a:buFont typeface="Symbol" panose="05050102010706020507" pitchFamily="18" charset="2"/>
              <a:buChar char=""/>
            </a:pPr>
            <a:r>
              <a:rPr lang="en-GB" sz="1800" dirty="0">
                <a:effectLst/>
                <a:latin typeface="Calibri" panose="020F0502020204030204" pitchFamily="34" charset="0"/>
                <a:ea typeface="Calibri" panose="020F0502020204030204" pitchFamily="34" charset="0"/>
                <a:cs typeface="Times New Roman" panose="02020603050405020304" pitchFamily="18" charset="0"/>
              </a:rPr>
              <a:t>Intertripping would allow more power over a boundary pre-fault as it enables the system operator to reduce the flow very rapidly in case of system faults.</a:t>
            </a:r>
          </a:p>
          <a:p>
            <a:pPr marL="342900" lvl="0" indent="-342900">
              <a:lnSpc>
                <a:spcPct val="107000"/>
              </a:lnSpc>
              <a:buFont typeface="Symbol" panose="05050102010706020507" pitchFamily="18" charset="2"/>
              <a:buChar char=""/>
            </a:pPr>
            <a:r>
              <a:rPr lang="en-GB" sz="1800" b="1" dirty="0">
                <a:effectLst/>
                <a:latin typeface="Calibri" panose="020F0502020204030204" pitchFamily="34" charset="0"/>
                <a:ea typeface="Calibri" panose="020F0502020204030204" pitchFamily="34" charset="0"/>
                <a:cs typeface="Times New Roman" panose="02020603050405020304" pitchFamily="18" charset="0"/>
              </a:rPr>
              <a:t>How does it mitigate operability challenges?</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Symbol" panose="05050102010706020507" pitchFamily="18" charset="2"/>
              <a:buChar char=""/>
            </a:pPr>
            <a:r>
              <a:rPr lang="en-GB" sz="1800" dirty="0">
                <a:effectLst/>
                <a:latin typeface="Calibri" panose="020F0502020204030204" pitchFamily="34" charset="0"/>
                <a:ea typeface="Calibri" panose="020F0502020204030204" pitchFamily="34" charset="0"/>
                <a:cs typeface="Times New Roman" panose="02020603050405020304" pitchFamily="18" charset="0"/>
              </a:rPr>
              <a:t>It allows the system operator to run the system more efficiently allowing access to generation that has been moved to different areas such as B6 England-Scottish boundary.</a:t>
            </a:r>
          </a:p>
          <a:p>
            <a:pPr marL="342900" lvl="0" indent="-342900">
              <a:lnSpc>
                <a:spcPct val="107000"/>
              </a:lnSpc>
              <a:buFont typeface="Symbol" panose="05050102010706020507" pitchFamily="18" charset="2"/>
              <a:buChar char=""/>
            </a:pPr>
            <a:r>
              <a:rPr lang="en-GB" sz="1800" dirty="0">
                <a:effectLst/>
                <a:latin typeface="Calibri" panose="020F0502020204030204" pitchFamily="34" charset="0"/>
                <a:ea typeface="Calibri" panose="020F0502020204030204" pitchFamily="34" charset="0"/>
                <a:cs typeface="Times New Roman" panose="02020603050405020304" pitchFamily="18" charset="0"/>
              </a:rPr>
              <a:t>The graph on the right shows the increasing financial impact of constraint costs </a:t>
            </a:r>
          </a:p>
          <a:p>
            <a:pPr marL="342900" lvl="0" indent="-342900">
              <a:lnSpc>
                <a:spcPct val="107000"/>
              </a:lnSpc>
              <a:buFont typeface="Symbol" panose="05050102010706020507" pitchFamily="18" charset="2"/>
              <a:buChar char=""/>
            </a:pPr>
            <a:r>
              <a:rPr lang="en-GB" sz="1800" dirty="0">
                <a:effectLst/>
                <a:latin typeface="Calibri" panose="020F0502020204030204" pitchFamily="34" charset="0"/>
                <a:ea typeface="Calibri" panose="020F0502020204030204" pitchFamily="34" charset="0"/>
                <a:cs typeface="Times New Roman" panose="02020603050405020304" pitchFamily="18" charset="0"/>
              </a:rPr>
              <a:t>The initial requirements are 800MW of transmission-connected generation with the ability to be tripped off within 150micro seconds when armed and tripped by a fault.</a:t>
            </a:r>
          </a:p>
          <a:p>
            <a:pPr marL="342900" lvl="0" indent="-342900">
              <a:lnSpc>
                <a:spcPct val="107000"/>
              </a:lnSpc>
              <a:spcAft>
                <a:spcPts val="800"/>
              </a:spcAft>
              <a:buFont typeface="Symbol" panose="05050102010706020507" pitchFamily="18" charset="2"/>
              <a:buChar char=""/>
            </a:pPr>
            <a:r>
              <a:rPr lang="en-GB" sz="1800" dirty="0">
                <a:effectLst/>
                <a:latin typeface="Calibri" panose="020F0502020204030204" pitchFamily="34" charset="0"/>
                <a:ea typeface="Calibri" panose="020F0502020204030204" pitchFamily="34" charset="0"/>
                <a:cs typeface="Times New Roman" panose="02020603050405020304" pitchFamily="18" charset="0"/>
              </a:rPr>
              <a:t>Through the months of April 2022 to January 2023 National Grid ESO estimated that this service has saved consumers £80million that would otherwise have been used on constraint payments.</a:t>
            </a:r>
          </a:p>
          <a:p>
            <a:endParaRPr lang="en-GB" dirty="0"/>
          </a:p>
        </p:txBody>
      </p:sp>
      <p:sp>
        <p:nvSpPr>
          <p:cNvPr id="4" name="Slide Number Placeholder 3"/>
          <p:cNvSpPr>
            <a:spLocks noGrp="1"/>
          </p:cNvSpPr>
          <p:nvPr>
            <p:ph type="sldNum"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prstClr val="black"/>
                </a:solidFill>
                <a:effectLst/>
                <a:uLnTx/>
                <a:uFillTx/>
                <a:latin typeface="Trebuchet MS"/>
                <a:ea typeface="Trebuchet MS"/>
                <a:cs typeface="Trebuchet MS"/>
                <a:sym typeface="Trebuchet MS"/>
              </a:rPr>
              <a:t>Notes view: </a:t>
            </a:r>
            <a:fld id="{00000000-1234-1234-1234-123412341234}" type="slidenum">
              <a:rPr kumimoji="0" lang="en-US" sz="1400" b="0" i="0" u="none" strike="noStrike" kern="1200" cap="none" spc="0" normalizeH="0" baseline="0" noProof="0" smtClean="0">
                <a:ln>
                  <a:noFill/>
                </a:ln>
                <a:solidFill>
                  <a:prstClr val="black"/>
                </a:solidFill>
                <a:effectLst/>
                <a:uLnTx/>
                <a:uFillTx/>
                <a:latin typeface="Trebuchet MS"/>
                <a:ea typeface="Trebuchet MS"/>
                <a:cs typeface="Trebuchet MS"/>
                <a:sym typeface="Trebuchet M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sz="1400" b="0" i="0" u="none" strike="noStrike" kern="1200" cap="none" spc="0" normalizeH="0" baseline="0" noProof="0">
              <a:ln>
                <a:noFill/>
              </a:ln>
              <a:solidFill>
                <a:prstClr val="black"/>
              </a:solidFill>
              <a:effectLst/>
              <a:uLnTx/>
              <a:uFillTx/>
              <a:latin typeface="Trebuchet MS"/>
              <a:ea typeface="Trebuchet MS"/>
              <a:cs typeface="Trebuchet MS"/>
              <a:sym typeface="Trebuchet MS"/>
            </a:endParaRPr>
          </a:p>
        </p:txBody>
      </p:sp>
      <p:sp>
        <p:nvSpPr>
          <p:cNvPr id="5" name="Footer Placeholder 4">
            <a:extLst>
              <a:ext uri="{FF2B5EF4-FFF2-40B4-BE49-F238E27FC236}">
                <a16:creationId xmlns:a16="http://schemas.microsoft.com/office/drawing/2014/main" id="{DAFE7573-2B6A-4B74-AC7A-7E005CE3F115}"/>
              </a:ext>
            </a:extLst>
          </p:cNvPr>
          <p:cNvSpPr>
            <a:spLocks noGrp="1"/>
          </p:cNvSpPr>
          <p:nvPr>
            <p:ph type="ftr"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0322315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55575" y="574675"/>
            <a:ext cx="6621463" cy="3724275"/>
          </a:xfrm>
        </p:spPr>
      </p:sp>
      <p:sp>
        <p:nvSpPr>
          <p:cNvPr id="3" name="Notes Placeholder 2"/>
          <p:cNvSpPr>
            <a:spLocks noGrp="1"/>
          </p:cNvSpPr>
          <p:nvPr>
            <p:ph type="body" idx="1"/>
          </p:nvPr>
        </p:nvSpPr>
        <p:spPr/>
        <p:txBody>
          <a:bodyPr/>
          <a:lstStyle/>
          <a:p>
            <a:pPr marL="342900" lvl="0" indent="-342900">
              <a:lnSpc>
                <a:spcPct val="107000"/>
              </a:lnSpc>
              <a:buFont typeface="Symbol" panose="05050102010706020507" pitchFamily="18" charset="2"/>
              <a:buChar char=""/>
            </a:pPr>
            <a:r>
              <a:rPr lang="en-GB" sz="1800" dirty="0">
                <a:effectLst/>
                <a:latin typeface="Calibri" panose="020F0502020204030204" pitchFamily="34" charset="0"/>
                <a:ea typeface="Calibri" panose="020F0502020204030204" pitchFamily="34" charset="0"/>
                <a:cs typeface="Times New Roman" panose="02020603050405020304" pitchFamily="18" charset="0"/>
              </a:rPr>
              <a:t>Voltage Pathfinders and Reactive Market</a:t>
            </a:r>
          </a:p>
          <a:p>
            <a:pPr marL="342900" lvl="0" indent="-342900">
              <a:lnSpc>
                <a:spcPct val="107000"/>
              </a:lnSpc>
              <a:buFont typeface="Symbol" panose="05050102010706020507" pitchFamily="18" charset="2"/>
              <a:buChar char=""/>
            </a:pPr>
            <a:r>
              <a:rPr lang="en-GB" sz="1800" dirty="0">
                <a:effectLst/>
                <a:latin typeface="Calibri" panose="020F0502020204030204" pitchFamily="34" charset="0"/>
                <a:ea typeface="Calibri" panose="020F0502020204030204" pitchFamily="34" charset="0"/>
                <a:cs typeface="Times New Roman" panose="02020603050405020304" pitchFamily="18" charset="0"/>
              </a:rPr>
              <a:t>What is it</a:t>
            </a:r>
          </a:p>
          <a:p>
            <a:pPr marL="342900" lvl="0" indent="-342900">
              <a:lnSpc>
                <a:spcPct val="107000"/>
              </a:lnSpc>
              <a:buFont typeface="Symbol" panose="05050102010706020507" pitchFamily="18" charset="2"/>
              <a:buChar char=""/>
            </a:pPr>
            <a:r>
              <a:rPr lang="en-GB" sz="1800" dirty="0">
                <a:effectLst/>
                <a:latin typeface="Calibri" panose="020F0502020204030204" pitchFamily="34" charset="0"/>
                <a:ea typeface="Calibri" panose="020F0502020204030204" pitchFamily="34" charset="0"/>
                <a:cs typeface="Times New Roman" panose="02020603050405020304" pitchFamily="18" charset="0"/>
              </a:rPr>
              <a:t>The </a:t>
            </a:r>
            <a:r>
              <a:rPr lang="en-GB" sz="18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3"/>
              </a:rPr>
              <a:t>Voltage Pathfinders</a:t>
            </a:r>
            <a:r>
              <a:rPr lang="en-GB" sz="1800" dirty="0">
                <a:effectLst/>
                <a:latin typeface="Calibri" panose="020F0502020204030204" pitchFamily="34" charset="0"/>
                <a:ea typeface="Calibri" panose="020F0502020204030204" pitchFamily="34" charset="0"/>
                <a:cs typeface="Times New Roman" panose="02020603050405020304" pitchFamily="18" charset="0"/>
              </a:rPr>
              <a:t> look for the most cost-effective ways to address high voltage system issues created by the need to absorb more reactive power on the transmission network due to a drop in both minimum demand and power consumption </a:t>
            </a:r>
          </a:p>
          <a:p>
            <a:pPr marL="342900" lvl="0" indent="-342900">
              <a:lnSpc>
                <a:spcPct val="107000"/>
              </a:lnSpc>
              <a:buFont typeface="Symbol" panose="05050102010706020507" pitchFamily="18" charset="2"/>
              <a:buChar char=""/>
            </a:pPr>
            <a:r>
              <a:rPr lang="en-GB" sz="1800" dirty="0">
                <a:effectLst/>
                <a:latin typeface="Calibri" panose="020F0502020204030204" pitchFamily="34" charset="0"/>
                <a:ea typeface="Calibri" panose="020F0502020204030204" pitchFamily="34" charset="0"/>
                <a:cs typeface="Times New Roman" panose="02020603050405020304" pitchFamily="18" charset="0"/>
              </a:rPr>
              <a:t>They are long-term tender contracts and support the move to a 100% zero carbon by promoting the role of zero carbon assets to manage reactive power. </a:t>
            </a:r>
          </a:p>
          <a:p>
            <a:pPr marL="342900" lvl="0" indent="-342900">
              <a:lnSpc>
                <a:spcPct val="107000"/>
              </a:lnSpc>
              <a:buFont typeface="Symbol" panose="05050102010706020507" pitchFamily="18" charset="2"/>
              <a:buChar char=""/>
            </a:pPr>
            <a:r>
              <a:rPr lang="en-GB" sz="1800" dirty="0">
                <a:effectLst/>
                <a:latin typeface="Calibri" panose="020F0502020204030204" pitchFamily="34" charset="0"/>
                <a:ea typeface="Calibri" panose="020F0502020204030204" pitchFamily="34" charset="0"/>
                <a:cs typeface="Times New Roman" panose="02020603050405020304" pitchFamily="18" charset="0"/>
              </a:rPr>
              <a:t>Whereas The </a:t>
            </a:r>
            <a:r>
              <a:rPr lang="en-GB" sz="18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4"/>
              </a:rPr>
              <a:t>Reactive Market design</a:t>
            </a:r>
            <a:r>
              <a:rPr lang="en-GB" sz="1800" dirty="0">
                <a:effectLst/>
                <a:latin typeface="Calibri" panose="020F0502020204030204" pitchFamily="34" charset="0"/>
                <a:ea typeface="Calibri" panose="020F0502020204030204" pitchFamily="34" charset="0"/>
                <a:cs typeface="Times New Roman" panose="02020603050405020304" pitchFamily="18" charset="0"/>
              </a:rPr>
              <a:t> project has explored market design solutions to resolve the challenges for procuring reactive power, ensuring cost efficient solutions by maximising the participation of low carbon and flexible technologies.</a:t>
            </a:r>
          </a:p>
          <a:p>
            <a:pPr marL="342900" lvl="0" indent="-342900">
              <a:lnSpc>
                <a:spcPct val="107000"/>
              </a:lnSpc>
              <a:buFont typeface="Symbol" panose="05050102010706020507" pitchFamily="18" charset="2"/>
              <a:buChar char=""/>
            </a:pPr>
            <a:r>
              <a:rPr lang="en-GB" sz="1800" dirty="0">
                <a:effectLst/>
                <a:latin typeface="Calibri" panose="020F0502020204030204" pitchFamily="34" charset="0"/>
                <a:ea typeface="Calibri" panose="020F0502020204030204" pitchFamily="34" charset="0"/>
                <a:cs typeface="Times New Roman" panose="02020603050405020304" pitchFamily="18" charset="0"/>
              </a:rPr>
              <a:t>This project looks at services across 3 timeframes; short-term looking at the day-head, medium-term looking at year-ahead contracts, and long-term market which covers over 4 years.</a:t>
            </a:r>
          </a:p>
          <a:p>
            <a:pPr marL="342900" lvl="0" indent="-342900">
              <a:lnSpc>
                <a:spcPct val="107000"/>
              </a:lnSpc>
              <a:buFont typeface="Symbol" panose="05050102010706020507" pitchFamily="18" charset="2"/>
              <a:buChar char=""/>
            </a:pPr>
            <a:r>
              <a:rPr lang="en-GB" sz="1800" b="1" dirty="0">
                <a:effectLst/>
                <a:latin typeface="Calibri" panose="020F0502020204030204" pitchFamily="34" charset="0"/>
                <a:ea typeface="Calibri" panose="020F0502020204030204" pitchFamily="34" charset="0"/>
                <a:cs typeface="Times New Roman" panose="02020603050405020304" pitchFamily="18" charset="0"/>
              </a:rPr>
              <a:t>How does it mitigate operability challenges? </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Symbol" panose="05050102010706020507" pitchFamily="18" charset="2"/>
              <a:buChar char=""/>
            </a:pPr>
            <a:r>
              <a:rPr lang="en-GB" sz="1800" dirty="0">
                <a:effectLst/>
                <a:latin typeface="Calibri" panose="020F0502020204030204" pitchFamily="34" charset="0"/>
                <a:ea typeface="Calibri" panose="020F0502020204030204" pitchFamily="34" charset="0"/>
                <a:cs typeface="Times New Roman" panose="02020603050405020304" pitchFamily="18" charset="0"/>
              </a:rPr>
              <a:t>This is aimed to solve the loss of reactive power providers due to decommissioning of aging power plants.</a:t>
            </a:r>
          </a:p>
          <a:p>
            <a:pPr marL="342900" lvl="0" indent="-342900">
              <a:lnSpc>
                <a:spcPct val="107000"/>
              </a:lnSpc>
              <a:spcAft>
                <a:spcPts val="800"/>
              </a:spcAft>
              <a:buFont typeface="Symbol" panose="05050102010706020507" pitchFamily="18" charset="2"/>
              <a:buChar char=""/>
            </a:pPr>
            <a:r>
              <a:rPr lang="en-GB" sz="1800" dirty="0">
                <a:effectLst/>
                <a:latin typeface="Calibri" panose="020F0502020204030204" pitchFamily="34" charset="0"/>
                <a:ea typeface="Calibri" panose="020F0502020204030204" pitchFamily="34" charset="0"/>
                <a:cs typeface="Times New Roman" panose="02020603050405020304" pitchFamily="18" charset="0"/>
              </a:rPr>
              <a:t>decarbonisation means that these retired generators are not being replaced with similar assets. Confounding the issues as the new assets are further away from the locations where reactive services are needed. </a:t>
            </a:r>
          </a:p>
          <a:p>
            <a:endParaRPr lang="en-GB" dirty="0"/>
          </a:p>
        </p:txBody>
      </p:sp>
      <p:sp>
        <p:nvSpPr>
          <p:cNvPr id="4" name="Slide Number Placeholder 3"/>
          <p:cNvSpPr>
            <a:spLocks noGrp="1"/>
          </p:cNvSpPr>
          <p:nvPr>
            <p:ph type="sldNum"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prstClr val="black"/>
                </a:solidFill>
                <a:effectLst/>
                <a:uLnTx/>
                <a:uFillTx/>
                <a:latin typeface="Trebuchet MS"/>
                <a:ea typeface="Trebuchet MS"/>
                <a:cs typeface="Trebuchet MS"/>
                <a:sym typeface="Trebuchet MS"/>
              </a:rPr>
              <a:t>Notes view: </a:t>
            </a:r>
            <a:fld id="{00000000-1234-1234-1234-123412341234}" type="slidenum">
              <a:rPr kumimoji="0" lang="en-US" sz="1400" b="0" i="0" u="none" strike="noStrike" kern="1200" cap="none" spc="0" normalizeH="0" baseline="0" noProof="0" smtClean="0">
                <a:ln>
                  <a:noFill/>
                </a:ln>
                <a:solidFill>
                  <a:prstClr val="black"/>
                </a:solidFill>
                <a:effectLst/>
                <a:uLnTx/>
                <a:uFillTx/>
                <a:latin typeface="Trebuchet MS"/>
                <a:ea typeface="Trebuchet MS"/>
                <a:cs typeface="Trebuchet MS"/>
                <a:sym typeface="Trebuchet M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sz="1400" b="0" i="0" u="none" strike="noStrike" kern="1200" cap="none" spc="0" normalizeH="0" baseline="0" noProof="0">
              <a:ln>
                <a:noFill/>
              </a:ln>
              <a:solidFill>
                <a:prstClr val="black"/>
              </a:solidFill>
              <a:effectLst/>
              <a:uLnTx/>
              <a:uFillTx/>
              <a:latin typeface="Trebuchet MS"/>
              <a:ea typeface="Trebuchet MS"/>
              <a:cs typeface="Trebuchet MS"/>
              <a:sym typeface="Trebuchet MS"/>
            </a:endParaRPr>
          </a:p>
        </p:txBody>
      </p:sp>
      <p:sp>
        <p:nvSpPr>
          <p:cNvPr id="5" name="Footer Placeholder 4">
            <a:extLst>
              <a:ext uri="{FF2B5EF4-FFF2-40B4-BE49-F238E27FC236}">
                <a16:creationId xmlns:a16="http://schemas.microsoft.com/office/drawing/2014/main" id="{DAFE7573-2B6A-4B74-AC7A-7E005CE3F115}"/>
              </a:ext>
            </a:extLst>
          </p:cNvPr>
          <p:cNvSpPr>
            <a:spLocks noGrp="1"/>
          </p:cNvSpPr>
          <p:nvPr>
            <p:ph type="ftr"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6693580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55575" y="574675"/>
            <a:ext cx="6621463" cy="3724275"/>
          </a:xfrm>
        </p:spPr>
      </p:sp>
      <p:sp>
        <p:nvSpPr>
          <p:cNvPr id="3" name="Notes Placeholder 2"/>
          <p:cNvSpPr>
            <a:spLocks noGrp="1"/>
          </p:cNvSpPr>
          <p:nvPr>
            <p:ph type="body" idx="1"/>
          </p:nvPr>
        </p:nvSpPr>
        <p:spPr/>
        <p:txBody>
          <a:bodyPr/>
          <a:lstStyle/>
          <a:p>
            <a:pPr marL="342900" lvl="0" indent="-342900">
              <a:lnSpc>
                <a:spcPct val="107000"/>
              </a:lnSpc>
              <a:buFont typeface="Symbol" panose="05050102010706020507" pitchFamily="18" charset="2"/>
              <a:buChar char=""/>
            </a:pPr>
            <a:r>
              <a:rPr lang="en-GB" sz="1800" dirty="0">
                <a:effectLst/>
                <a:latin typeface="Calibri" panose="020F0502020204030204" pitchFamily="34" charset="0"/>
                <a:ea typeface="Calibri" panose="020F0502020204030204" pitchFamily="34" charset="0"/>
                <a:cs typeface="Times New Roman" panose="02020603050405020304" pitchFamily="18" charset="0"/>
              </a:rPr>
              <a:t>Stability Pathfinders and Market</a:t>
            </a:r>
          </a:p>
          <a:p>
            <a:pPr marL="342900" lvl="0" indent="-342900">
              <a:lnSpc>
                <a:spcPct val="107000"/>
              </a:lnSpc>
              <a:buFont typeface="Symbol" panose="05050102010706020507" pitchFamily="18" charset="2"/>
              <a:buChar char=""/>
            </a:pPr>
            <a:r>
              <a:rPr lang="en-GB" sz="1800" dirty="0">
                <a:effectLst/>
                <a:latin typeface="Calibri" panose="020F0502020204030204" pitchFamily="34" charset="0"/>
                <a:ea typeface="Calibri" panose="020F0502020204030204" pitchFamily="34" charset="0"/>
                <a:cs typeface="Times New Roman" panose="02020603050405020304" pitchFamily="18" charset="0"/>
              </a:rPr>
              <a:t>The </a:t>
            </a:r>
            <a:r>
              <a:rPr lang="en-GB" sz="18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3"/>
              </a:rPr>
              <a:t>Stability Pathfinders</a:t>
            </a:r>
            <a:r>
              <a:rPr lang="en-GB" sz="1800" dirty="0">
                <a:effectLst/>
                <a:latin typeface="Calibri" panose="020F0502020204030204" pitchFamily="34" charset="0"/>
                <a:ea typeface="Calibri" panose="020F0502020204030204" pitchFamily="34" charset="0"/>
                <a:cs typeface="Times New Roman" panose="02020603050405020304" pitchFamily="18" charset="0"/>
              </a:rPr>
              <a:t> look for the most cost-effective way to address stability issues created by the decline in system inertia caused by the loss of conventional generation that provided system stability as a by-product to generating energy </a:t>
            </a:r>
          </a:p>
          <a:p>
            <a:pPr marL="342900" lvl="0" indent="-342900">
              <a:lnSpc>
                <a:spcPct val="107000"/>
              </a:lnSpc>
              <a:buFont typeface="Symbol" panose="05050102010706020507" pitchFamily="18" charset="2"/>
              <a:buChar char=""/>
            </a:pPr>
            <a:r>
              <a:rPr lang="en-GB" sz="1800" dirty="0">
                <a:effectLst/>
                <a:latin typeface="Calibri" panose="020F0502020204030204" pitchFamily="34" charset="0"/>
                <a:ea typeface="Calibri" panose="020F0502020204030204" pitchFamily="34" charset="0"/>
                <a:cs typeface="Times New Roman" panose="02020603050405020304" pitchFamily="18" charset="0"/>
              </a:rPr>
              <a:t>Three rounds of stability Pathfinder long-term tenders across different parts of GB in order to ensure National Grid ESO has access to enough system inertia and short circuit level to run the system reliably.</a:t>
            </a:r>
          </a:p>
          <a:p>
            <a:pPr marL="342900" lvl="0" indent="-342900">
              <a:lnSpc>
                <a:spcPct val="107000"/>
              </a:lnSpc>
              <a:buFont typeface="Symbol" panose="05050102010706020507" pitchFamily="18" charset="2"/>
              <a:buChar char=""/>
            </a:pPr>
            <a:r>
              <a:rPr lang="en-GB" sz="1800" dirty="0">
                <a:effectLst/>
                <a:latin typeface="Calibri" panose="020F0502020204030204" pitchFamily="34" charset="0"/>
                <a:ea typeface="Calibri" panose="020F0502020204030204" pitchFamily="34" charset="0"/>
                <a:cs typeface="Times New Roman" panose="02020603050405020304" pitchFamily="18" charset="0"/>
              </a:rPr>
              <a:t>Whereas The </a:t>
            </a:r>
            <a:r>
              <a:rPr lang="en-GB" sz="18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4"/>
              </a:rPr>
              <a:t>Stability Market design</a:t>
            </a:r>
            <a:r>
              <a:rPr lang="en-GB" sz="1800" dirty="0">
                <a:effectLst/>
                <a:latin typeface="Calibri" panose="020F0502020204030204" pitchFamily="34" charset="0"/>
                <a:ea typeface="Calibri" panose="020F0502020204030204" pitchFamily="34" charset="0"/>
                <a:cs typeface="Times New Roman" panose="02020603050405020304" pitchFamily="18" charset="0"/>
              </a:rPr>
              <a:t> project will consider the current GB stability arrangements and investigate the best options for an end to end market design. </a:t>
            </a:r>
          </a:p>
          <a:p>
            <a:pPr marL="342900" lvl="0" indent="-342900">
              <a:lnSpc>
                <a:spcPct val="107000"/>
              </a:lnSpc>
              <a:buFont typeface="Symbol" panose="05050102010706020507" pitchFamily="18" charset="2"/>
              <a:buChar char=""/>
            </a:pPr>
            <a:r>
              <a:rPr lang="en-GB" sz="1800" dirty="0">
                <a:effectLst/>
                <a:latin typeface="Calibri" panose="020F0502020204030204" pitchFamily="34" charset="0"/>
                <a:ea typeface="Calibri" panose="020F0502020204030204" pitchFamily="34" charset="0"/>
                <a:cs typeface="Times New Roman" panose="02020603050405020304" pitchFamily="18" charset="0"/>
              </a:rPr>
              <a:t>The market will be designed to work across 3 timeframes; short-term looking at the day-head, medium-term looking at year-ahead contracts, and long-term market which covers 4+ years.</a:t>
            </a:r>
          </a:p>
          <a:p>
            <a:pPr marL="342900" lvl="0" indent="-342900">
              <a:lnSpc>
                <a:spcPct val="107000"/>
              </a:lnSpc>
              <a:buFont typeface="Symbol" panose="05050102010706020507" pitchFamily="18" charset="2"/>
              <a:buChar char=""/>
            </a:pPr>
            <a:r>
              <a:rPr lang="en-GB" sz="1800" dirty="0">
                <a:effectLst/>
                <a:latin typeface="Calibri" panose="020F0502020204030204" pitchFamily="34" charset="0"/>
                <a:ea typeface="Calibri" panose="020F0502020204030204" pitchFamily="34" charset="0"/>
                <a:cs typeface="Times New Roman" panose="02020603050405020304" pitchFamily="18" charset="0"/>
              </a:rPr>
              <a:t>This allows the system operator a route to access stability services through an open, transparent, and competitive market.</a:t>
            </a:r>
          </a:p>
          <a:p>
            <a:pPr marL="342900" lvl="0" indent="-342900">
              <a:lnSpc>
                <a:spcPct val="107000"/>
              </a:lnSpc>
              <a:buFont typeface="Symbol" panose="05050102010706020507" pitchFamily="18" charset="2"/>
              <a:buChar char=""/>
            </a:pPr>
            <a:r>
              <a:rPr lang="en-GB" sz="1800" dirty="0">
                <a:effectLst/>
                <a:latin typeface="Calibri" panose="020F0502020204030204" pitchFamily="34" charset="0"/>
                <a:ea typeface="Calibri" panose="020F0502020204030204" pitchFamily="34" charset="0"/>
                <a:cs typeface="Times New Roman" panose="02020603050405020304" pitchFamily="18" charset="0"/>
              </a:rPr>
              <a:t>It will promote the role of long-term investment signals for new assets such as synchronous condensers and also grid-forming capability in short-term market.</a:t>
            </a:r>
          </a:p>
          <a:p>
            <a:pPr marL="342900" lvl="0" indent="-342900">
              <a:lnSpc>
                <a:spcPct val="107000"/>
              </a:lnSpc>
              <a:buFont typeface="Symbol" panose="05050102010706020507" pitchFamily="18" charset="2"/>
              <a:buChar char=""/>
            </a:pPr>
            <a:r>
              <a:rPr lang="en-GB" sz="1800" dirty="0">
                <a:effectLst/>
                <a:latin typeface="Calibri" panose="020F0502020204030204" pitchFamily="34" charset="0"/>
                <a:ea typeface="Calibri" panose="020F0502020204030204" pitchFamily="34" charset="0"/>
                <a:cs typeface="Times New Roman" panose="02020603050405020304" pitchFamily="18" charset="0"/>
              </a:rPr>
              <a:t>It is anticipated that the benefits of this market in 2030 would be approx. £58million</a:t>
            </a:r>
          </a:p>
          <a:p>
            <a:pPr marL="342900" lvl="0" indent="-342900">
              <a:lnSpc>
                <a:spcPct val="107000"/>
              </a:lnSpc>
              <a:buFont typeface="Symbol" panose="05050102010706020507" pitchFamily="18" charset="2"/>
              <a:buChar char=""/>
            </a:pPr>
            <a:r>
              <a:rPr lang="en-GB" sz="1800" b="1" dirty="0">
                <a:effectLst/>
                <a:latin typeface="Calibri" panose="020F0502020204030204" pitchFamily="34" charset="0"/>
                <a:ea typeface="Calibri" panose="020F0502020204030204" pitchFamily="34" charset="0"/>
                <a:cs typeface="Times New Roman" panose="02020603050405020304" pitchFamily="18" charset="0"/>
              </a:rPr>
              <a:t>How does it mitigate operability challenges? </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Symbol" panose="05050102010706020507" pitchFamily="18" charset="2"/>
              <a:buChar char=""/>
            </a:pPr>
            <a:r>
              <a:rPr lang="en-GB" sz="1800" dirty="0">
                <a:effectLst/>
                <a:latin typeface="Calibri" panose="020F0502020204030204" pitchFamily="34" charset="0"/>
                <a:ea typeface="Calibri" panose="020F0502020204030204" pitchFamily="34" charset="0"/>
                <a:cs typeface="Times New Roman" panose="02020603050405020304" pitchFamily="18" charset="0"/>
              </a:rPr>
              <a:t>With the removal of carbon intensive assets there is a loss of inherent system stability, including system inertia, short circuit level and dynamic voltage.</a:t>
            </a:r>
          </a:p>
          <a:p>
            <a:pPr marL="342900" lvl="0" indent="-342900">
              <a:lnSpc>
                <a:spcPct val="107000"/>
              </a:lnSpc>
              <a:buFont typeface="Symbol" panose="05050102010706020507" pitchFamily="18" charset="2"/>
              <a:buChar char=""/>
            </a:pPr>
            <a:r>
              <a:rPr lang="en-GB" sz="1800" dirty="0">
                <a:effectLst/>
                <a:latin typeface="Calibri" panose="020F0502020204030204" pitchFamily="34" charset="0"/>
                <a:ea typeface="Calibri" panose="020F0502020204030204" pitchFamily="34" charset="0"/>
                <a:cs typeface="Times New Roman" panose="02020603050405020304" pitchFamily="18" charset="0"/>
              </a:rPr>
              <a:t>As a result there will be a significant increase in the needs for inertia as highlighted by the graph </a:t>
            </a:r>
          </a:p>
          <a:p>
            <a:pPr marL="342900" lvl="0" indent="-342900">
              <a:lnSpc>
                <a:spcPct val="107000"/>
              </a:lnSpc>
              <a:buFont typeface="Symbol" panose="05050102010706020507" pitchFamily="18" charset="2"/>
              <a:buChar char=""/>
            </a:pPr>
            <a:r>
              <a:rPr lang="en-GB" sz="1800" dirty="0">
                <a:effectLst/>
                <a:latin typeface="Calibri" panose="020F0502020204030204" pitchFamily="34" charset="0"/>
                <a:ea typeface="Calibri" panose="020F0502020204030204" pitchFamily="34" charset="0"/>
                <a:cs typeface="Times New Roman" panose="02020603050405020304" pitchFamily="18" charset="0"/>
              </a:rPr>
              <a:t>The stability Pathfinders and Stability Market are projects that work to mitigate the 40% loss of inertia over the last decade on GB’s system since the shift towards more renewable generation.</a:t>
            </a:r>
          </a:p>
          <a:p>
            <a:pPr marL="342900" lvl="0" indent="-342900">
              <a:lnSpc>
                <a:spcPct val="107000"/>
              </a:lnSpc>
              <a:spcAft>
                <a:spcPts val="800"/>
              </a:spcAft>
              <a:buFont typeface="Symbol" panose="05050102010706020507" pitchFamily="18" charset="2"/>
              <a:buChar char=""/>
            </a:pPr>
            <a:r>
              <a:rPr lang="en-GB" sz="1800" dirty="0">
                <a:effectLst/>
                <a:latin typeface="Calibri" panose="020F0502020204030204" pitchFamily="34" charset="0"/>
                <a:ea typeface="Calibri" panose="020F0502020204030204" pitchFamily="34" charset="0"/>
                <a:cs typeface="Times New Roman" panose="02020603050405020304" pitchFamily="18" charset="0"/>
              </a:rPr>
              <a:t>The total spend on three stability Pathfinders to date is over £1.6bn and they provide significant savings versus alternative options</a:t>
            </a:r>
          </a:p>
          <a:p>
            <a:endParaRPr lang="en-GB" dirty="0"/>
          </a:p>
        </p:txBody>
      </p:sp>
      <p:sp>
        <p:nvSpPr>
          <p:cNvPr id="4" name="Slide Number Placeholder 3"/>
          <p:cNvSpPr>
            <a:spLocks noGrp="1"/>
          </p:cNvSpPr>
          <p:nvPr>
            <p:ph type="sldNum"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prstClr val="black"/>
                </a:solidFill>
                <a:effectLst/>
                <a:uLnTx/>
                <a:uFillTx/>
                <a:latin typeface="Trebuchet MS"/>
                <a:ea typeface="Trebuchet MS"/>
                <a:cs typeface="Trebuchet MS"/>
                <a:sym typeface="Trebuchet MS"/>
              </a:rPr>
              <a:t>Notes view: </a:t>
            </a:r>
            <a:fld id="{00000000-1234-1234-1234-123412341234}" type="slidenum">
              <a:rPr kumimoji="0" lang="en-US" sz="1400" b="0" i="0" u="none" strike="noStrike" kern="1200" cap="none" spc="0" normalizeH="0" baseline="0" noProof="0" smtClean="0">
                <a:ln>
                  <a:noFill/>
                </a:ln>
                <a:solidFill>
                  <a:prstClr val="black"/>
                </a:solidFill>
                <a:effectLst/>
                <a:uLnTx/>
                <a:uFillTx/>
                <a:latin typeface="Trebuchet MS"/>
                <a:ea typeface="Trebuchet MS"/>
                <a:cs typeface="Trebuchet MS"/>
                <a:sym typeface="Trebuchet M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sz="1400" b="0" i="0" u="none" strike="noStrike" kern="1200" cap="none" spc="0" normalizeH="0" baseline="0" noProof="0">
              <a:ln>
                <a:noFill/>
              </a:ln>
              <a:solidFill>
                <a:prstClr val="black"/>
              </a:solidFill>
              <a:effectLst/>
              <a:uLnTx/>
              <a:uFillTx/>
              <a:latin typeface="Trebuchet MS"/>
              <a:ea typeface="Trebuchet MS"/>
              <a:cs typeface="Trebuchet MS"/>
              <a:sym typeface="Trebuchet MS"/>
            </a:endParaRPr>
          </a:p>
        </p:txBody>
      </p:sp>
      <p:sp>
        <p:nvSpPr>
          <p:cNvPr id="5" name="Footer Placeholder 4">
            <a:extLst>
              <a:ext uri="{FF2B5EF4-FFF2-40B4-BE49-F238E27FC236}">
                <a16:creationId xmlns:a16="http://schemas.microsoft.com/office/drawing/2014/main" id="{DAFE7573-2B6A-4B74-AC7A-7E005CE3F115}"/>
              </a:ext>
            </a:extLst>
          </p:cNvPr>
          <p:cNvSpPr>
            <a:spLocks noGrp="1"/>
          </p:cNvSpPr>
          <p:nvPr>
            <p:ph type="ftr"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6308976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55575" y="574675"/>
            <a:ext cx="6621463" cy="3724275"/>
          </a:xfrm>
        </p:spPr>
      </p:sp>
      <p:sp>
        <p:nvSpPr>
          <p:cNvPr id="3" name="Notes Placeholder 2"/>
          <p:cNvSpPr>
            <a:spLocks noGrp="1"/>
          </p:cNvSpPr>
          <p:nvPr>
            <p:ph type="body" idx="1"/>
          </p:nvPr>
        </p:nvSpPr>
        <p:spPr/>
        <p:txBody>
          <a:bodyPr/>
          <a:lstStyle/>
          <a:p>
            <a:pPr marL="342900" lvl="0" indent="-342900">
              <a:lnSpc>
                <a:spcPct val="107000"/>
              </a:lnSpc>
              <a:buFont typeface="Symbol" panose="05050102010706020507" pitchFamily="18" charset="2"/>
              <a:buChar char=""/>
            </a:pPr>
            <a:r>
              <a:rPr lang="en-GB" sz="1800" dirty="0">
                <a:effectLst/>
                <a:latin typeface="Calibri" panose="020F0502020204030204" pitchFamily="34" charset="0"/>
                <a:ea typeface="Calibri" panose="020F0502020204030204" pitchFamily="34" charset="0"/>
                <a:cs typeface="Times New Roman" panose="02020603050405020304" pitchFamily="18" charset="0"/>
              </a:rPr>
              <a:t>Demand Flexibility Service</a:t>
            </a:r>
          </a:p>
          <a:p>
            <a:pPr marL="342900" lvl="0" indent="-342900">
              <a:lnSpc>
                <a:spcPct val="107000"/>
              </a:lnSpc>
              <a:buFont typeface="Symbol" panose="05050102010706020507" pitchFamily="18" charset="2"/>
              <a:buChar char=""/>
            </a:pPr>
            <a:r>
              <a:rPr lang="en-GB" sz="1800" dirty="0">
                <a:effectLst/>
                <a:latin typeface="Calibri" panose="020F0502020204030204" pitchFamily="34" charset="0"/>
                <a:ea typeface="Calibri" panose="020F0502020204030204" pitchFamily="34" charset="0"/>
                <a:cs typeface="Times New Roman" panose="02020603050405020304" pitchFamily="18" charset="0"/>
              </a:rPr>
              <a:t>What is it?</a:t>
            </a:r>
          </a:p>
          <a:p>
            <a:pPr marL="342900" lvl="0" indent="-342900">
              <a:lnSpc>
                <a:spcPct val="107000"/>
              </a:lnSpc>
              <a:buFont typeface="Symbol" panose="05050102010706020507" pitchFamily="18" charset="2"/>
              <a:buChar char=""/>
            </a:pPr>
            <a:r>
              <a:rPr lang="en-GB" sz="1800" dirty="0">
                <a:effectLst/>
                <a:latin typeface="Calibri" panose="020F0502020204030204" pitchFamily="34" charset="0"/>
                <a:ea typeface="Calibri" panose="020F0502020204030204" pitchFamily="34" charset="0"/>
                <a:cs typeface="Times New Roman" panose="02020603050405020304" pitchFamily="18" charset="0"/>
              </a:rPr>
              <a:t>The </a:t>
            </a:r>
            <a:r>
              <a:rPr lang="en-GB" sz="18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3"/>
              </a:rPr>
              <a:t>Demand Flexibility Service (DFS)</a:t>
            </a:r>
            <a:r>
              <a:rPr lang="en-GB" sz="1800" dirty="0">
                <a:effectLst/>
                <a:latin typeface="Calibri" panose="020F0502020204030204" pitchFamily="34" charset="0"/>
                <a:ea typeface="Calibri" panose="020F0502020204030204" pitchFamily="34" charset="0"/>
                <a:cs typeface="Times New Roman" panose="02020603050405020304" pitchFamily="18" charset="0"/>
              </a:rPr>
              <a:t> is a service put in place by National Grid ESO across the winter of 2022/2023 and launched following the global energy crisis when the energy price increased sharply.</a:t>
            </a:r>
          </a:p>
          <a:p>
            <a:pPr marL="342900" lvl="0" indent="-342900">
              <a:lnSpc>
                <a:spcPct val="107000"/>
              </a:lnSpc>
              <a:buFont typeface="Symbol" panose="05050102010706020507" pitchFamily="18" charset="2"/>
              <a:buChar char=""/>
            </a:pPr>
            <a:r>
              <a:rPr lang="en-GB" sz="1800" dirty="0">
                <a:effectLst/>
                <a:latin typeface="Calibri" panose="020F0502020204030204" pitchFamily="34" charset="0"/>
                <a:ea typeface="Calibri" panose="020F0502020204030204" pitchFamily="34" charset="0"/>
                <a:cs typeface="Times New Roman" panose="02020603050405020304" pitchFamily="18" charset="0"/>
              </a:rPr>
              <a:t>It is designed to reward both domestic and some commercial customers with smart meters, by offering incentives that will reduce their energy bills by using less power at certain peak points during the day.</a:t>
            </a:r>
          </a:p>
          <a:p>
            <a:pPr marL="342900" lvl="0" indent="-342900">
              <a:lnSpc>
                <a:spcPct val="107000"/>
              </a:lnSpc>
              <a:buFont typeface="Symbol" panose="05050102010706020507" pitchFamily="18" charset="2"/>
              <a:buChar char=""/>
            </a:pPr>
            <a:r>
              <a:rPr lang="en-GB" sz="1800" dirty="0">
                <a:effectLst/>
                <a:latin typeface="Calibri" panose="020F0502020204030204" pitchFamily="34" charset="0"/>
                <a:ea typeface="Calibri" panose="020F0502020204030204" pitchFamily="34" charset="0"/>
                <a:cs typeface="Times New Roman" panose="02020603050405020304" pitchFamily="18" charset="0"/>
              </a:rPr>
              <a:t>The demonstration tests had a guaranteed minimum price of £3kWh, but could be more depending on the price in the Balancing mechanism </a:t>
            </a:r>
          </a:p>
          <a:p>
            <a:pPr marL="342900" lvl="0" indent="-342900">
              <a:lnSpc>
                <a:spcPct val="107000"/>
              </a:lnSpc>
              <a:buFont typeface="Symbol" panose="05050102010706020507" pitchFamily="18" charset="2"/>
              <a:buChar char=""/>
            </a:pPr>
            <a:r>
              <a:rPr lang="en-GB" sz="1800" b="1" dirty="0">
                <a:effectLst/>
                <a:latin typeface="Calibri" panose="020F0502020204030204" pitchFamily="34" charset="0"/>
                <a:ea typeface="Calibri" panose="020F0502020204030204" pitchFamily="34" charset="0"/>
                <a:cs typeface="Times New Roman" panose="02020603050405020304" pitchFamily="18" charset="0"/>
              </a:rPr>
              <a:t>How does it mitigate operability challenges?</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Symbol" panose="05050102010706020507" pitchFamily="18" charset="2"/>
              <a:buChar char=""/>
            </a:pPr>
            <a:r>
              <a:rPr lang="en-GB" sz="1800" dirty="0">
                <a:effectLst/>
                <a:latin typeface="Calibri" panose="020F0502020204030204" pitchFamily="34" charset="0"/>
                <a:ea typeface="Calibri" panose="020F0502020204030204" pitchFamily="34" charset="0"/>
                <a:cs typeface="Times New Roman" panose="02020603050405020304" pitchFamily="18" charset="0"/>
              </a:rPr>
              <a:t>This helps to deal with a few of the operability challenges highlighted earlier by reducing energy usage during peak hours and cost of electricity down.</a:t>
            </a:r>
          </a:p>
          <a:p>
            <a:pPr marL="342900" lvl="0" indent="-342900">
              <a:lnSpc>
                <a:spcPct val="107000"/>
              </a:lnSpc>
              <a:buFont typeface="Symbol" panose="05050102010706020507" pitchFamily="18" charset="2"/>
              <a:buChar char=""/>
            </a:pPr>
            <a:r>
              <a:rPr lang="en-GB" sz="1800" dirty="0">
                <a:effectLst/>
                <a:latin typeface="Calibri" panose="020F0502020204030204" pitchFamily="34" charset="0"/>
                <a:ea typeface="Calibri" panose="020F0502020204030204" pitchFamily="34" charset="0"/>
                <a:cs typeface="Times New Roman" panose="02020603050405020304" pitchFamily="18" charset="0"/>
              </a:rPr>
              <a:t>Energy Balancing - it helps to reduce the peak draw on the system reducing the need for redispatching generation to meet that demand.</a:t>
            </a:r>
          </a:p>
          <a:p>
            <a:pPr marL="342900" lvl="0" indent="-342900">
              <a:lnSpc>
                <a:spcPct val="107000"/>
              </a:lnSpc>
              <a:spcAft>
                <a:spcPts val="800"/>
              </a:spcAft>
              <a:buFont typeface="Symbol" panose="05050102010706020507" pitchFamily="18" charset="2"/>
              <a:buChar char=""/>
            </a:pPr>
            <a:r>
              <a:rPr lang="en-GB" sz="1800" dirty="0">
                <a:effectLst/>
                <a:latin typeface="Calibri" panose="020F0502020204030204" pitchFamily="34" charset="0"/>
                <a:ea typeface="Calibri" panose="020F0502020204030204" pitchFamily="34" charset="0"/>
                <a:cs typeface="Times New Roman" panose="02020603050405020304" pitchFamily="18" charset="0"/>
              </a:rPr>
              <a:t>System Adequacy – the service provides more flexibility when the output of renewable energy plants is low, during less windy/sunny days.</a:t>
            </a:r>
          </a:p>
          <a:p>
            <a:endParaRPr lang="en-GB" dirty="0"/>
          </a:p>
        </p:txBody>
      </p:sp>
      <p:sp>
        <p:nvSpPr>
          <p:cNvPr id="4" name="Slide Number Placeholder 3"/>
          <p:cNvSpPr>
            <a:spLocks noGrp="1"/>
          </p:cNvSpPr>
          <p:nvPr>
            <p:ph type="sldNum"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prstClr val="black"/>
                </a:solidFill>
                <a:effectLst/>
                <a:uLnTx/>
                <a:uFillTx/>
                <a:latin typeface="Trebuchet MS"/>
                <a:ea typeface="Trebuchet MS"/>
                <a:cs typeface="Trebuchet MS"/>
                <a:sym typeface="Trebuchet MS"/>
              </a:rPr>
              <a:t>Notes view: </a:t>
            </a:r>
            <a:fld id="{00000000-1234-1234-1234-123412341234}" type="slidenum">
              <a:rPr kumimoji="0" lang="en-US" sz="1400" b="0" i="0" u="none" strike="noStrike" kern="1200" cap="none" spc="0" normalizeH="0" baseline="0" noProof="0" smtClean="0">
                <a:ln>
                  <a:noFill/>
                </a:ln>
                <a:solidFill>
                  <a:prstClr val="black"/>
                </a:solidFill>
                <a:effectLst/>
                <a:uLnTx/>
                <a:uFillTx/>
                <a:latin typeface="Trebuchet MS"/>
                <a:ea typeface="Trebuchet MS"/>
                <a:cs typeface="Trebuchet MS"/>
                <a:sym typeface="Trebuchet M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sz="1400" b="0" i="0" u="none" strike="noStrike" kern="1200" cap="none" spc="0" normalizeH="0" baseline="0" noProof="0">
              <a:ln>
                <a:noFill/>
              </a:ln>
              <a:solidFill>
                <a:prstClr val="black"/>
              </a:solidFill>
              <a:effectLst/>
              <a:uLnTx/>
              <a:uFillTx/>
              <a:latin typeface="Trebuchet MS"/>
              <a:ea typeface="Trebuchet MS"/>
              <a:cs typeface="Trebuchet MS"/>
              <a:sym typeface="Trebuchet MS"/>
            </a:endParaRPr>
          </a:p>
        </p:txBody>
      </p:sp>
      <p:sp>
        <p:nvSpPr>
          <p:cNvPr id="5" name="Footer Placeholder 4">
            <a:extLst>
              <a:ext uri="{FF2B5EF4-FFF2-40B4-BE49-F238E27FC236}">
                <a16:creationId xmlns:a16="http://schemas.microsoft.com/office/drawing/2014/main" id="{DAFE7573-2B6A-4B74-AC7A-7E005CE3F115}"/>
              </a:ext>
            </a:extLst>
          </p:cNvPr>
          <p:cNvSpPr>
            <a:spLocks noGrp="1"/>
          </p:cNvSpPr>
          <p:nvPr>
            <p:ph type="ftr"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6697548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6"/>
        <p:cNvGrpSpPr/>
        <p:nvPr/>
      </p:nvGrpSpPr>
      <p:grpSpPr>
        <a:xfrm>
          <a:off x="0" y="0"/>
          <a:ext cx="0" cy="0"/>
          <a:chOff x="0" y="0"/>
          <a:chExt cx="0" cy="0"/>
        </a:xfrm>
      </p:grpSpPr>
      <p:sp>
        <p:nvSpPr>
          <p:cNvPr id="137" name="Google Shape;137;p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38" name="Google Shape;138;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6EAC04-EB31-B0B8-D241-F28C787778DD}"/>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A40F6FCA-DC14-BD3A-675D-D34FB7E221C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A456227F-C7C8-342A-E48C-F225553C1A86}"/>
              </a:ext>
            </a:extLst>
          </p:cNvPr>
          <p:cNvSpPr>
            <a:spLocks noGrp="1"/>
          </p:cNvSpPr>
          <p:nvPr>
            <p:ph type="dt" sz="half" idx="10"/>
          </p:nvPr>
        </p:nvSpPr>
        <p:spPr/>
        <p:txBody>
          <a:bodyPr/>
          <a:lstStyle/>
          <a:p>
            <a:fld id="{17BB672E-16AB-4A3C-A4D8-DDF8603EA158}" type="datetimeFigureOut">
              <a:rPr lang="en-GB" smtClean="0"/>
              <a:t>10/11/2023</a:t>
            </a:fld>
            <a:endParaRPr lang="en-GB"/>
          </a:p>
        </p:txBody>
      </p:sp>
      <p:sp>
        <p:nvSpPr>
          <p:cNvPr id="5" name="Footer Placeholder 4">
            <a:extLst>
              <a:ext uri="{FF2B5EF4-FFF2-40B4-BE49-F238E27FC236}">
                <a16:creationId xmlns:a16="http://schemas.microsoft.com/office/drawing/2014/main" id="{5EB38547-122A-053E-D8C5-6D3DD59FB53D}"/>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464BC5F2-A31C-6A30-4F42-6BDE49393AE7}"/>
              </a:ext>
            </a:extLst>
          </p:cNvPr>
          <p:cNvSpPr>
            <a:spLocks noGrp="1"/>
          </p:cNvSpPr>
          <p:nvPr>
            <p:ph type="sldNum" sz="quarter" idx="12"/>
          </p:nvPr>
        </p:nvSpPr>
        <p:spPr/>
        <p:txBody>
          <a:bodyPr/>
          <a:lstStyle/>
          <a:p>
            <a:fld id="{A143BB9F-73C2-4FE9-9238-FD1D55C6EE1E}" type="slidenum">
              <a:rPr lang="en-GB" smtClean="0"/>
              <a:t>‹#›</a:t>
            </a:fld>
            <a:endParaRPr lang="en-GB"/>
          </a:p>
        </p:txBody>
      </p:sp>
    </p:spTree>
    <p:extLst>
      <p:ext uri="{BB962C8B-B14F-4D97-AF65-F5344CB8AC3E}">
        <p14:creationId xmlns:p14="http://schemas.microsoft.com/office/powerpoint/2010/main" val="215917251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9D18AA-996C-7D5F-AE67-F7EC88EA3696}"/>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F76BFB52-E9E0-B734-1B10-C39C90FBBB39}"/>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D1F11FDB-9A2B-321B-8856-75DDA95A22E1}"/>
              </a:ext>
            </a:extLst>
          </p:cNvPr>
          <p:cNvSpPr>
            <a:spLocks noGrp="1"/>
          </p:cNvSpPr>
          <p:nvPr>
            <p:ph type="dt" sz="half" idx="10"/>
          </p:nvPr>
        </p:nvSpPr>
        <p:spPr/>
        <p:txBody>
          <a:bodyPr/>
          <a:lstStyle/>
          <a:p>
            <a:fld id="{17BB672E-16AB-4A3C-A4D8-DDF8603EA158}" type="datetimeFigureOut">
              <a:rPr lang="en-GB" smtClean="0"/>
              <a:t>10/11/2023</a:t>
            </a:fld>
            <a:endParaRPr lang="en-GB"/>
          </a:p>
        </p:txBody>
      </p:sp>
      <p:sp>
        <p:nvSpPr>
          <p:cNvPr id="5" name="Footer Placeholder 4">
            <a:extLst>
              <a:ext uri="{FF2B5EF4-FFF2-40B4-BE49-F238E27FC236}">
                <a16:creationId xmlns:a16="http://schemas.microsoft.com/office/drawing/2014/main" id="{289F7D35-35D1-E475-609D-B8589D38B3DA}"/>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27D5056D-7BA9-FB35-A3BD-AC161D217AAE}"/>
              </a:ext>
            </a:extLst>
          </p:cNvPr>
          <p:cNvSpPr>
            <a:spLocks noGrp="1"/>
          </p:cNvSpPr>
          <p:nvPr>
            <p:ph type="sldNum" sz="quarter" idx="12"/>
          </p:nvPr>
        </p:nvSpPr>
        <p:spPr/>
        <p:txBody>
          <a:bodyPr/>
          <a:lstStyle/>
          <a:p>
            <a:fld id="{A143BB9F-73C2-4FE9-9238-FD1D55C6EE1E}" type="slidenum">
              <a:rPr lang="en-GB" smtClean="0"/>
              <a:t>‹#›</a:t>
            </a:fld>
            <a:endParaRPr lang="en-GB"/>
          </a:p>
        </p:txBody>
      </p:sp>
    </p:spTree>
    <p:extLst>
      <p:ext uri="{BB962C8B-B14F-4D97-AF65-F5344CB8AC3E}">
        <p14:creationId xmlns:p14="http://schemas.microsoft.com/office/powerpoint/2010/main" val="12873576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74D0A78-0851-E17D-5AD7-BB10382D5394}"/>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C6460A5D-954B-4E5B-3634-D35DF5A84E7C}"/>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6FFC9F65-FDEE-68EB-7099-94D8C2E2DED7}"/>
              </a:ext>
            </a:extLst>
          </p:cNvPr>
          <p:cNvSpPr>
            <a:spLocks noGrp="1"/>
          </p:cNvSpPr>
          <p:nvPr>
            <p:ph type="dt" sz="half" idx="10"/>
          </p:nvPr>
        </p:nvSpPr>
        <p:spPr/>
        <p:txBody>
          <a:bodyPr/>
          <a:lstStyle/>
          <a:p>
            <a:fld id="{17BB672E-16AB-4A3C-A4D8-DDF8603EA158}" type="datetimeFigureOut">
              <a:rPr lang="en-GB" smtClean="0"/>
              <a:t>10/11/2023</a:t>
            </a:fld>
            <a:endParaRPr lang="en-GB"/>
          </a:p>
        </p:txBody>
      </p:sp>
      <p:sp>
        <p:nvSpPr>
          <p:cNvPr id="5" name="Footer Placeholder 4">
            <a:extLst>
              <a:ext uri="{FF2B5EF4-FFF2-40B4-BE49-F238E27FC236}">
                <a16:creationId xmlns:a16="http://schemas.microsoft.com/office/drawing/2014/main" id="{EF3A55CD-B07F-12C0-D030-091D7873D595}"/>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0A91B82D-5527-A50D-DFBE-60755DA965A2}"/>
              </a:ext>
            </a:extLst>
          </p:cNvPr>
          <p:cNvSpPr>
            <a:spLocks noGrp="1"/>
          </p:cNvSpPr>
          <p:nvPr>
            <p:ph type="sldNum" sz="quarter" idx="12"/>
          </p:nvPr>
        </p:nvSpPr>
        <p:spPr/>
        <p:txBody>
          <a:bodyPr/>
          <a:lstStyle/>
          <a:p>
            <a:fld id="{A143BB9F-73C2-4FE9-9238-FD1D55C6EE1E}" type="slidenum">
              <a:rPr lang="en-GB" smtClean="0"/>
              <a:t>‹#›</a:t>
            </a:fld>
            <a:endParaRPr lang="en-GB"/>
          </a:p>
        </p:txBody>
      </p:sp>
    </p:spTree>
    <p:extLst>
      <p:ext uri="{BB962C8B-B14F-4D97-AF65-F5344CB8AC3E}">
        <p14:creationId xmlns:p14="http://schemas.microsoft.com/office/powerpoint/2010/main" val="351825930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Text">
  <p:cSld name="Title and Text">
    <p:bg>
      <p:bgPr>
        <a:solidFill>
          <a:schemeClr val="lt2"/>
        </a:solidFill>
        <a:effectLst/>
      </p:bgPr>
    </p:bg>
    <p:spTree>
      <p:nvGrpSpPr>
        <p:cNvPr id="1" name="Shape 489"/>
        <p:cNvGrpSpPr/>
        <p:nvPr/>
      </p:nvGrpSpPr>
      <p:grpSpPr>
        <a:xfrm>
          <a:off x="0" y="0"/>
          <a:ext cx="0" cy="0"/>
          <a:chOff x="0" y="0"/>
          <a:chExt cx="0" cy="0"/>
        </a:xfrm>
      </p:grpSpPr>
      <p:sp>
        <p:nvSpPr>
          <p:cNvPr id="490" name="Google Shape;490;gf4be5d5d2e_2_36"/>
          <p:cNvSpPr txBox="1">
            <a:spLocks noGrp="1"/>
          </p:cNvSpPr>
          <p:nvPr>
            <p:ph type="title"/>
          </p:nvPr>
        </p:nvSpPr>
        <p:spPr>
          <a:xfrm>
            <a:off x="629400" y="476496"/>
            <a:ext cx="8103896" cy="443198"/>
          </a:xfrm>
          <a:prstGeom prst="rect">
            <a:avLst/>
          </a:prstGeom>
          <a:noFill/>
          <a:ln>
            <a:noFill/>
          </a:ln>
        </p:spPr>
        <p:txBody>
          <a:bodyPr spcFirstLastPara="1" wrap="square" lIns="0" tIns="0" rIns="0" bIns="0" anchor="t" anchorCtr="0">
            <a:spAutoFit/>
          </a:bodyPr>
          <a:lstStyle>
            <a:lvl1pPr lvl="0" algn="l">
              <a:lnSpc>
                <a:spcPct val="90000"/>
              </a:lnSpc>
              <a:spcBef>
                <a:spcPts val="0"/>
              </a:spcBef>
              <a:spcAft>
                <a:spcPts val="0"/>
              </a:spcAft>
              <a:buClr>
                <a:schemeClr val="dk2"/>
              </a:buClr>
              <a:buSzPts val="3400"/>
              <a:buFont typeface="Trebuchet MS"/>
              <a:buNone/>
              <a:defRPr sz="3200">
                <a:solidFill>
                  <a:srgbClr val="0D0780"/>
                </a:solidFill>
                <a:latin typeface="+mj-lt"/>
                <a:ea typeface="Trebuchet MS"/>
                <a:cs typeface="Trebuchet MS"/>
                <a:sym typeface="Trebuchet MS"/>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91" name="Google Shape;491;gf4be5d5d2e_2_36"/>
          <p:cNvSpPr txBox="1">
            <a:spLocks noGrp="1"/>
          </p:cNvSpPr>
          <p:nvPr>
            <p:ph type="body" idx="1"/>
          </p:nvPr>
        </p:nvSpPr>
        <p:spPr>
          <a:xfrm>
            <a:off x="629399" y="1252728"/>
            <a:ext cx="10933801" cy="4922031"/>
          </a:xfrm>
          <a:prstGeom prst="rect">
            <a:avLst/>
          </a:prstGeom>
          <a:noFill/>
          <a:ln>
            <a:noFill/>
          </a:ln>
        </p:spPr>
        <p:txBody>
          <a:bodyPr spcFirstLastPara="1" wrap="square" lIns="0" tIns="0" rIns="0" bIns="0" anchor="t" anchorCtr="0">
            <a:noAutofit/>
          </a:bodyPr>
          <a:lstStyle>
            <a:lvl1pPr marL="558800" lvl="0" indent="-457200" algn="l">
              <a:lnSpc>
                <a:spcPct val="110000"/>
              </a:lnSpc>
              <a:spcBef>
                <a:spcPts val="300"/>
              </a:spcBef>
              <a:spcAft>
                <a:spcPts val="300"/>
              </a:spcAft>
              <a:buClr>
                <a:schemeClr val="dk1"/>
              </a:buClr>
              <a:buSzPts val="2000"/>
              <a:buFont typeface="+mj-lt"/>
              <a:buAutoNum type="arabicPeriod"/>
              <a:defRPr sz="2000">
                <a:latin typeface="+mn-lt"/>
                <a:ea typeface="Trebuchet MS"/>
                <a:cs typeface="Trebuchet MS"/>
                <a:sym typeface="Trebuchet MS"/>
              </a:defRPr>
            </a:lvl1pPr>
            <a:lvl2pPr marL="1016000" lvl="1" indent="-457200" algn="l">
              <a:lnSpc>
                <a:spcPct val="100000"/>
              </a:lnSpc>
              <a:spcBef>
                <a:spcPts val="0"/>
              </a:spcBef>
              <a:spcAft>
                <a:spcPts val="0"/>
              </a:spcAft>
              <a:buSzPts val="2000"/>
              <a:buFont typeface="Arial" panose="020B0604020202020204" pitchFamily="34" charset="0"/>
              <a:buChar char="•"/>
              <a:defRPr sz="2000">
                <a:latin typeface="Trebuchet MS"/>
                <a:ea typeface="Trebuchet MS"/>
                <a:cs typeface="Trebuchet MS"/>
                <a:sym typeface="Trebuchet MS"/>
              </a:defRPr>
            </a:lvl2pPr>
            <a:lvl3pPr marL="1371600" lvl="2" indent="-355600" algn="l">
              <a:lnSpc>
                <a:spcPct val="100000"/>
              </a:lnSpc>
              <a:spcBef>
                <a:spcPts val="0"/>
              </a:spcBef>
              <a:spcAft>
                <a:spcPts val="0"/>
              </a:spcAft>
              <a:buSzPts val="2000"/>
              <a:buChar char="–"/>
              <a:defRPr sz="2000">
                <a:latin typeface="Trebuchet MS"/>
                <a:ea typeface="Trebuchet MS"/>
                <a:cs typeface="Trebuchet MS"/>
                <a:sym typeface="Trebuchet MS"/>
              </a:defRPr>
            </a:lvl3pPr>
            <a:lvl4pPr marL="1828800" lvl="3" indent="-406400" algn="l">
              <a:lnSpc>
                <a:spcPct val="100000"/>
              </a:lnSpc>
              <a:spcBef>
                <a:spcPts val="0"/>
              </a:spcBef>
              <a:spcAft>
                <a:spcPts val="0"/>
              </a:spcAft>
              <a:buSzPts val="2800"/>
              <a:buChar char="​"/>
              <a:defRPr sz="2800">
                <a:latin typeface="Trebuchet MS"/>
                <a:ea typeface="Trebuchet MS"/>
                <a:cs typeface="Trebuchet MS"/>
                <a:sym typeface="Trebuchet MS"/>
              </a:defRPr>
            </a:lvl4pPr>
            <a:lvl5pPr marL="2286000" lvl="4" indent="-406400" algn="l">
              <a:lnSpc>
                <a:spcPct val="100000"/>
              </a:lnSpc>
              <a:spcBef>
                <a:spcPts val="0"/>
              </a:spcBef>
              <a:spcAft>
                <a:spcPts val="0"/>
              </a:spcAft>
              <a:buClr>
                <a:schemeClr val="dk1"/>
              </a:buClr>
              <a:buSzPts val="2800"/>
              <a:buChar char="​"/>
              <a:defRPr sz="2800">
                <a:latin typeface="Trebuchet MS"/>
                <a:ea typeface="Trebuchet MS"/>
                <a:cs typeface="Trebuchet MS"/>
                <a:sym typeface="Trebuchet MS"/>
              </a:defRPr>
            </a:lvl5pPr>
            <a:lvl6pPr marL="2743200" lvl="5" indent="-342900" algn="l">
              <a:lnSpc>
                <a:spcPct val="90000"/>
              </a:lnSpc>
              <a:spcBef>
                <a:spcPts val="0"/>
              </a:spcBef>
              <a:spcAft>
                <a:spcPts val="0"/>
              </a:spcAft>
              <a:buSzPts val="1800"/>
              <a:buChar char="•"/>
              <a:defRPr/>
            </a:lvl6pPr>
            <a:lvl7pPr marL="3200400" lvl="6" indent="-342900" algn="l">
              <a:lnSpc>
                <a:spcPct val="90000"/>
              </a:lnSpc>
              <a:spcBef>
                <a:spcPts val="900"/>
              </a:spcBef>
              <a:spcAft>
                <a:spcPts val="0"/>
              </a:spcAft>
              <a:buClr>
                <a:schemeClr val="dk1"/>
              </a:buClr>
              <a:buSzPts val="1800"/>
              <a:buChar char="​"/>
              <a:defRPr/>
            </a:lvl7pPr>
            <a:lvl8pPr marL="3657600" lvl="7" indent="-342900" algn="l">
              <a:lnSpc>
                <a:spcPct val="90000"/>
              </a:lnSpc>
              <a:spcBef>
                <a:spcPts val="900"/>
              </a:spcBef>
              <a:spcAft>
                <a:spcPts val="0"/>
              </a:spcAft>
              <a:buClr>
                <a:schemeClr val="dk2"/>
              </a:buClr>
              <a:buSzPts val="1800"/>
              <a:buChar char="​"/>
              <a:defRPr/>
            </a:lvl8pPr>
            <a:lvl9pPr marL="4114800" lvl="8" indent="-342900" algn="l">
              <a:lnSpc>
                <a:spcPct val="100000"/>
              </a:lnSpc>
              <a:spcBef>
                <a:spcPts val="0"/>
              </a:spcBef>
              <a:spcAft>
                <a:spcPts val="900"/>
              </a:spcAft>
              <a:buClr>
                <a:schemeClr val="dk2"/>
              </a:buClr>
              <a:buSzPts val="1800"/>
              <a:buChar char="​"/>
              <a:defRPr/>
            </a:lvl9pPr>
          </a:lstStyle>
          <a:p>
            <a:endParaRPr lang="en-GB"/>
          </a:p>
          <a:p>
            <a:pPr lvl="1"/>
            <a:endParaRPr/>
          </a:p>
        </p:txBody>
      </p:sp>
      <p:sp>
        <p:nvSpPr>
          <p:cNvPr id="9" name="Minus 8">
            <a:extLst>
              <a:ext uri="{FF2B5EF4-FFF2-40B4-BE49-F238E27FC236}">
                <a16:creationId xmlns:a16="http://schemas.microsoft.com/office/drawing/2014/main" id="{243FFBAA-A859-4E3E-8361-9731DA300143}"/>
              </a:ext>
            </a:extLst>
          </p:cNvPr>
          <p:cNvSpPr>
            <a:spLocks/>
          </p:cNvSpPr>
          <p:nvPr userDrawn="1"/>
        </p:nvSpPr>
        <p:spPr bwMode="auto">
          <a:xfrm>
            <a:off x="-819002" y="919694"/>
            <a:ext cx="11001390" cy="147106"/>
          </a:xfrm>
          <a:custGeom>
            <a:avLst/>
            <a:gdLst>
              <a:gd name="T0" fmla="*/ 629821 w 4751573"/>
              <a:gd name="T1" fmla="*/ 68802 h 179922"/>
              <a:gd name="T2" fmla="*/ 4121752 w 4751573"/>
              <a:gd name="T3" fmla="*/ 68802 h 179922"/>
              <a:gd name="T4" fmla="*/ 4121752 w 4751573"/>
              <a:gd name="T5" fmla="*/ 111120 h 179922"/>
              <a:gd name="T6" fmla="*/ 629821 w 4751573"/>
              <a:gd name="T7" fmla="*/ 111120 h 179922"/>
              <a:gd name="T8" fmla="*/ 629821 w 4751573"/>
              <a:gd name="T9" fmla="*/ 68802 h 17992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751573" h="179922">
                <a:moveTo>
                  <a:pt x="629821" y="68802"/>
                </a:moveTo>
                <a:lnTo>
                  <a:pt x="4121752" y="68802"/>
                </a:lnTo>
                <a:lnTo>
                  <a:pt x="4121752" y="111120"/>
                </a:lnTo>
                <a:lnTo>
                  <a:pt x="629821" y="111120"/>
                </a:lnTo>
                <a:lnTo>
                  <a:pt x="629821" y="68802"/>
                </a:lnTo>
                <a:close/>
              </a:path>
            </a:pathLst>
          </a:custGeom>
          <a:solidFill>
            <a:srgbClr val="1CBC2B"/>
          </a:solidFill>
          <a:ln w="127">
            <a:solidFill>
              <a:srgbClr val="1CBC2B"/>
            </a:solidFill>
            <a:miter lim="800000"/>
            <a:headEnd/>
            <a:tailEnd/>
          </a:ln>
        </p:spPr>
        <p:txBody>
          <a:bodyPr vert="horz" wrap="square" lIns="91440" tIns="45720" rIns="91440" bIns="45720" numCol="1" anchor="ctr" anchorCtr="0" compatLnSpc="1">
            <a:prstTxWarp prst="textNoShape">
              <a:avLst/>
            </a:prstTxWarp>
          </a:bodyPr>
          <a:lstStyle/>
          <a:p>
            <a:endParaRPr lang="en-GB"/>
          </a:p>
        </p:txBody>
      </p:sp>
      <p:grpSp>
        <p:nvGrpSpPr>
          <p:cNvPr id="6" name="Group 5">
            <a:extLst>
              <a:ext uri="{FF2B5EF4-FFF2-40B4-BE49-F238E27FC236}">
                <a16:creationId xmlns:a16="http://schemas.microsoft.com/office/drawing/2014/main" id="{A6B4D473-A041-9C30-D10D-9D006F5FC2FA}"/>
              </a:ext>
            </a:extLst>
          </p:cNvPr>
          <p:cNvGrpSpPr>
            <a:grpSpLocks noChangeAspect="1"/>
          </p:cNvGrpSpPr>
          <p:nvPr userDrawn="1"/>
        </p:nvGrpSpPr>
        <p:grpSpPr>
          <a:xfrm>
            <a:off x="9055065" y="227808"/>
            <a:ext cx="1097280" cy="718618"/>
            <a:chOff x="3403969" y="5271776"/>
            <a:chExt cx="1878150" cy="1161732"/>
          </a:xfrm>
        </p:grpSpPr>
        <p:pic>
          <p:nvPicPr>
            <p:cNvPr id="7" name="Picture 6" descr="Logo&#10;&#10;Description automatically generated">
              <a:extLst>
                <a:ext uri="{FF2B5EF4-FFF2-40B4-BE49-F238E27FC236}">
                  <a16:creationId xmlns:a16="http://schemas.microsoft.com/office/drawing/2014/main" id="{3199831D-AA64-8F6B-4633-DD7EBC57189B}"/>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r="82996"/>
            <a:stretch/>
          </p:blipFill>
          <p:spPr>
            <a:xfrm>
              <a:off x="3403969" y="5271776"/>
              <a:ext cx="620982" cy="1124526"/>
            </a:xfrm>
            <a:prstGeom prst="rect">
              <a:avLst/>
            </a:prstGeom>
          </p:spPr>
        </p:pic>
        <p:pic>
          <p:nvPicPr>
            <p:cNvPr id="8" name="Picture 7" descr="Logo&#10;&#10;Description automatically generated">
              <a:extLst>
                <a:ext uri="{FF2B5EF4-FFF2-40B4-BE49-F238E27FC236}">
                  <a16:creationId xmlns:a16="http://schemas.microsoft.com/office/drawing/2014/main" id="{33FEBA94-700C-52FF-E515-DCE7E56647E2}"/>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17004" r="48163"/>
            <a:stretch/>
          </p:blipFill>
          <p:spPr>
            <a:xfrm>
              <a:off x="4010024" y="5308982"/>
              <a:ext cx="1272095" cy="1124526"/>
            </a:xfrm>
            <a:prstGeom prst="rect">
              <a:avLst/>
            </a:prstGeom>
          </p:spPr>
        </p:pic>
      </p:grpSp>
      <p:pic>
        <p:nvPicPr>
          <p:cNvPr id="10" name="Picture 9">
            <a:extLst>
              <a:ext uri="{FF2B5EF4-FFF2-40B4-BE49-F238E27FC236}">
                <a16:creationId xmlns:a16="http://schemas.microsoft.com/office/drawing/2014/main" id="{69EB99ED-BA24-5004-701B-F71D151F5A9D}"/>
              </a:ext>
            </a:extLst>
          </p:cNvPr>
          <p:cNvPicPr>
            <a:picLocks noChangeAspect="1"/>
          </p:cNvPicPr>
          <p:nvPr userDrawn="1"/>
        </p:nvPicPr>
        <p:blipFill rotWithShape="1">
          <a:blip r:embed="rId3"/>
          <a:srcRect l="72969" t="6111" r="1015" b="55139"/>
          <a:stretch/>
        </p:blipFill>
        <p:spPr>
          <a:xfrm>
            <a:off x="10504156" y="127446"/>
            <a:ext cx="1097280" cy="919342"/>
          </a:xfrm>
          <a:prstGeom prst="rect">
            <a:avLst/>
          </a:prstGeom>
        </p:spPr>
      </p:pic>
    </p:spTree>
    <p:extLst>
      <p:ext uri="{BB962C8B-B14F-4D97-AF65-F5344CB8AC3E}">
        <p14:creationId xmlns:p14="http://schemas.microsoft.com/office/powerpoint/2010/main" val="407458397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cSld name="1_Title Slide">
    <p:spTree>
      <p:nvGrpSpPr>
        <p:cNvPr id="1" name=""/>
        <p:cNvGrpSpPr/>
        <p:nvPr/>
      </p:nvGrpSpPr>
      <p:grpSpPr>
        <a:xfrm>
          <a:off x="0" y="0"/>
          <a:ext cx="0" cy="0"/>
          <a:chOff x="0" y="0"/>
          <a:chExt cx="0" cy="0"/>
        </a:xfrm>
      </p:grpSpPr>
      <p:pic>
        <p:nvPicPr>
          <p:cNvPr id="10" name="Picture 9" descr="A picture containing website&#10;&#10;Description automatically generated">
            <a:extLst>
              <a:ext uri="{FF2B5EF4-FFF2-40B4-BE49-F238E27FC236}">
                <a16:creationId xmlns:a16="http://schemas.microsoft.com/office/drawing/2014/main" id="{A6FC3F3C-0927-3B49-8F4A-1D6727D65504}"/>
              </a:ext>
            </a:extLst>
          </p:cNvPr>
          <p:cNvPicPr>
            <a:picLocks noChangeAspect="1"/>
          </p:cNvPicPr>
          <p:nvPr/>
        </p:nvPicPr>
        <p:blipFill>
          <a:blip r:embed="rId2"/>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09936F72-36AE-E148-8A58-19CDDF21EF6B}"/>
              </a:ext>
            </a:extLst>
          </p:cNvPr>
          <p:cNvSpPr>
            <a:spLocks noGrp="1"/>
          </p:cNvSpPr>
          <p:nvPr>
            <p:ph type="ctrTitle" hasCustomPrompt="1"/>
          </p:nvPr>
        </p:nvSpPr>
        <p:spPr>
          <a:xfrm>
            <a:off x="651352" y="4301318"/>
            <a:ext cx="7029608" cy="1948751"/>
          </a:xfrm>
          <a:prstGeom prst="rect">
            <a:avLst/>
          </a:prstGeom>
        </p:spPr>
        <p:txBody>
          <a:bodyPr anchor="b">
            <a:normAutofit/>
          </a:bodyPr>
          <a:lstStyle>
            <a:lvl1pPr algn="l">
              <a:defRPr sz="4400" b="1" i="0">
                <a:latin typeface="Open Sans ExtraBold" panose="020B0606030504020204" pitchFamily="34" charset="0"/>
                <a:ea typeface="Open Sans ExtraBold" panose="020B0606030504020204" pitchFamily="34" charset="0"/>
                <a:cs typeface="Open Sans ExtraBold" panose="020B0606030504020204" pitchFamily="34" charset="0"/>
              </a:defRPr>
            </a:lvl1pPr>
          </a:lstStyle>
          <a:p>
            <a:r>
              <a:rPr lang="en-GB" dirty="0"/>
              <a:t>LECTURE NUMBER (WHITE) COURSE TITLE (BLACK)</a:t>
            </a:r>
            <a:endParaRPr lang="en-US" dirty="0"/>
          </a:p>
        </p:txBody>
      </p:sp>
      <p:sp>
        <p:nvSpPr>
          <p:cNvPr id="3" name="Subtitle 2">
            <a:extLst>
              <a:ext uri="{FF2B5EF4-FFF2-40B4-BE49-F238E27FC236}">
                <a16:creationId xmlns:a16="http://schemas.microsoft.com/office/drawing/2014/main" id="{8DF815F0-885D-1048-B3FD-F66C9496A281}"/>
              </a:ext>
            </a:extLst>
          </p:cNvPr>
          <p:cNvSpPr>
            <a:spLocks noGrp="1"/>
          </p:cNvSpPr>
          <p:nvPr>
            <p:ph type="subTitle" idx="1"/>
          </p:nvPr>
        </p:nvSpPr>
        <p:spPr>
          <a:xfrm>
            <a:off x="688931" y="3374796"/>
            <a:ext cx="2846121" cy="954803"/>
          </a:xfrm>
        </p:spPr>
        <p:txBody>
          <a:bodyPr anchor="b">
            <a:normAutofit/>
          </a:bodyPr>
          <a:lstStyle>
            <a:lvl1pPr marL="0" indent="0" algn="l">
              <a:buNone/>
              <a:defRPr sz="1800" b="1" i="0">
                <a:solidFill>
                  <a:schemeClr val="tx1"/>
                </a:solidFill>
                <a:latin typeface="Open Sans ExtraBold" panose="020B0606030504020204" pitchFamily="34" charset="0"/>
                <a:ea typeface="Open Sans ExtraBold" panose="020B0606030504020204" pitchFamily="34" charset="0"/>
                <a:cs typeface="Open Sans ExtraBold" panose="020B0606030504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dirty="0"/>
          </a:p>
        </p:txBody>
      </p:sp>
      <p:sp>
        <p:nvSpPr>
          <p:cNvPr id="5" name="Text Placeholder 4">
            <a:extLst>
              <a:ext uri="{FF2B5EF4-FFF2-40B4-BE49-F238E27FC236}">
                <a16:creationId xmlns:a16="http://schemas.microsoft.com/office/drawing/2014/main" id="{2DC04E3A-8A0E-E34C-9390-CA797544A131}"/>
              </a:ext>
            </a:extLst>
          </p:cNvPr>
          <p:cNvSpPr>
            <a:spLocks noGrp="1"/>
          </p:cNvSpPr>
          <p:nvPr>
            <p:ph type="body" sz="quarter" idx="10" hasCustomPrompt="1"/>
          </p:nvPr>
        </p:nvSpPr>
        <p:spPr>
          <a:xfrm>
            <a:off x="8453438" y="6106160"/>
            <a:ext cx="3738562" cy="335915"/>
          </a:xfrm>
        </p:spPr>
        <p:txBody>
          <a:bodyPr anchor="ctr">
            <a:normAutofit/>
          </a:bodyPr>
          <a:lstStyle>
            <a:lvl1pPr marL="0" indent="0" algn="ctr">
              <a:buNone/>
              <a:defRPr sz="1600">
                <a:solidFill>
                  <a:schemeClr val="bg1"/>
                </a:solidFill>
              </a:defRPr>
            </a:lvl1pPr>
          </a:lstStyle>
          <a:p>
            <a:pPr lvl="0"/>
            <a:r>
              <a:rPr lang="en-GB" dirty="0"/>
              <a:t>Version 1.0</a:t>
            </a:r>
            <a:endParaRPr lang="en-US" dirty="0"/>
          </a:p>
        </p:txBody>
      </p:sp>
      <p:pic>
        <p:nvPicPr>
          <p:cNvPr id="6" name="Picture 5">
            <a:extLst>
              <a:ext uri="{FF2B5EF4-FFF2-40B4-BE49-F238E27FC236}">
                <a16:creationId xmlns:a16="http://schemas.microsoft.com/office/drawing/2014/main" id="{A1F99227-50D2-1C46-AF8E-9827980BE985}"/>
              </a:ext>
            </a:extLst>
          </p:cNvPr>
          <p:cNvPicPr>
            <a:picLocks noChangeAspect="1"/>
          </p:cNvPicPr>
          <p:nvPr userDrawn="1"/>
        </p:nvPicPr>
        <p:blipFill>
          <a:blip r:embed="rId3"/>
          <a:srcRect/>
          <a:stretch/>
        </p:blipFill>
        <p:spPr>
          <a:xfrm>
            <a:off x="0" y="0"/>
            <a:ext cx="12192000" cy="6858000"/>
          </a:xfrm>
          <a:prstGeom prst="rect">
            <a:avLst/>
          </a:prstGeom>
        </p:spPr>
      </p:pic>
    </p:spTree>
    <p:extLst>
      <p:ext uri="{BB962C8B-B14F-4D97-AF65-F5344CB8AC3E}">
        <p14:creationId xmlns:p14="http://schemas.microsoft.com/office/powerpoint/2010/main" val="22861818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372855-AAD9-9165-7924-275604A9730B}"/>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2680D01D-BC2A-4C4C-40F2-13BB9E394152}"/>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4983FAE4-E9F3-DE8F-F5BE-AABA7F1B3A73}"/>
              </a:ext>
            </a:extLst>
          </p:cNvPr>
          <p:cNvSpPr>
            <a:spLocks noGrp="1"/>
          </p:cNvSpPr>
          <p:nvPr>
            <p:ph type="dt" sz="half" idx="10"/>
          </p:nvPr>
        </p:nvSpPr>
        <p:spPr/>
        <p:txBody>
          <a:bodyPr/>
          <a:lstStyle/>
          <a:p>
            <a:fld id="{17BB672E-16AB-4A3C-A4D8-DDF8603EA158}" type="datetimeFigureOut">
              <a:rPr lang="en-GB" smtClean="0"/>
              <a:t>10/11/2023</a:t>
            </a:fld>
            <a:endParaRPr lang="en-GB"/>
          </a:p>
        </p:txBody>
      </p:sp>
      <p:sp>
        <p:nvSpPr>
          <p:cNvPr id="5" name="Footer Placeholder 4">
            <a:extLst>
              <a:ext uri="{FF2B5EF4-FFF2-40B4-BE49-F238E27FC236}">
                <a16:creationId xmlns:a16="http://schemas.microsoft.com/office/drawing/2014/main" id="{552C44E5-66E1-E886-255C-189C1580B6D6}"/>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6EC3B1B0-31F6-18B3-0D65-5FBEAE204E41}"/>
              </a:ext>
            </a:extLst>
          </p:cNvPr>
          <p:cNvSpPr>
            <a:spLocks noGrp="1"/>
          </p:cNvSpPr>
          <p:nvPr>
            <p:ph type="sldNum" sz="quarter" idx="12"/>
          </p:nvPr>
        </p:nvSpPr>
        <p:spPr/>
        <p:txBody>
          <a:bodyPr/>
          <a:lstStyle/>
          <a:p>
            <a:fld id="{A143BB9F-73C2-4FE9-9238-FD1D55C6EE1E}" type="slidenum">
              <a:rPr lang="en-GB" smtClean="0"/>
              <a:t>‹#›</a:t>
            </a:fld>
            <a:endParaRPr lang="en-GB"/>
          </a:p>
        </p:txBody>
      </p:sp>
    </p:spTree>
    <p:extLst>
      <p:ext uri="{BB962C8B-B14F-4D97-AF65-F5344CB8AC3E}">
        <p14:creationId xmlns:p14="http://schemas.microsoft.com/office/powerpoint/2010/main" val="40110463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0CB8F1-F943-49C7-58F4-6C426D06351C}"/>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F7934EF2-FD11-2844-829A-D703C6766A3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96DB6951-1212-173D-DB3E-F34FD14F7432}"/>
              </a:ext>
            </a:extLst>
          </p:cNvPr>
          <p:cNvSpPr>
            <a:spLocks noGrp="1"/>
          </p:cNvSpPr>
          <p:nvPr>
            <p:ph type="dt" sz="half" idx="10"/>
          </p:nvPr>
        </p:nvSpPr>
        <p:spPr/>
        <p:txBody>
          <a:bodyPr/>
          <a:lstStyle/>
          <a:p>
            <a:fld id="{17BB672E-16AB-4A3C-A4D8-DDF8603EA158}" type="datetimeFigureOut">
              <a:rPr lang="en-GB" smtClean="0"/>
              <a:t>10/11/2023</a:t>
            </a:fld>
            <a:endParaRPr lang="en-GB"/>
          </a:p>
        </p:txBody>
      </p:sp>
      <p:sp>
        <p:nvSpPr>
          <p:cNvPr id="5" name="Footer Placeholder 4">
            <a:extLst>
              <a:ext uri="{FF2B5EF4-FFF2-40B4-BE49-F238E27FC236}">
                <a16:creationId xmlns:a16="http://schemas.microsoft.com/office/drawing/2014/main" id="{2AE3B08A-4382-0460-89C9-2FDF23C2FE8C}"/>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B5DEEFDF-DF48-31DE-9F95-F844B37323D0}"/>
              </a:ext>
            </a:extLst>
          </p:cNvPr>
          <p:cNvSpPr>
            <a:spLocks noGrp="1"/>
          </p:cNvSpPr>
          <p:nvPr>
            <p:ph type="sldNum" sz="quarter" idx="12"/>
          </p:nvPr>
        </p:nvSpPr>
        <p:spPr/>
        <p:txBody>
          <a:bodyPr/>
          <a:lstStyle/>
          <a:p>
            <a:fld id="{A143BB9F-73C2-4FE9-9238-FD1D55C6EE1E}" type="slidenum">
              <a:rPr lang="en-GB" smtClean="0"/>
              <a:t>‹#›</a:t>
            </a:fld>
            <a:endParaRPr lang="en-GB"/>
          </a:p>
        </p:txBody>
      </p:sp>
    </p:spTree>
    <p:extLst>
      <p:ext uri="{BB962C8B-B14F-4D97-AF65-F5344CB8AC3E}">
        <p14:creationId xmlns:p14="http://schemas.microsoft.com/office/powerpoint/2010/main" val="16085446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07A96E-4375-0FA2-7AB4-935FEB8CFB3E}"/>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24BDE98A-39E9-5D24-A1CC-75DAD9E43BCD}"/>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4A1DE645-1E2C-1E6C-6CC9-F6D759FB9F6F}"/>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C668490F-0829-A102-E964-B737FDF53DEB}"/>
              </a:ext>
            </a:extLst>
          </p:cNvPr>
          <p:cNvSpPr>
            <a:spLocks noGrp="1"/>
          </p:cNvSpPr>
          <p:nvPr>
            <p:ph type="dt" sz="half" idx="10"/>
          </p:nvPr>
        </p:nvSpPr>
        <p:spPr/>
        <p:txBody>
          <a:bodyPr/>
          <a:lstStyle/>
          <a:p>
            <a:fld id="{17BB672E-16AB-4A3C-A4D8-DDF8603EA158}" type="datetimeFigureOut">
              <a:rPr lang="en-GB" smtClean="0"/>
              <a:t>10/11/2023</a:t>
            </a:fld>
            <a:endParaRPr lang="en-GB"/>
          </a:p>
        </p:txBody>
      </p:sp>
      <p:sp>
        <p:nvSpPr>
          <p:cNvPr id="6" name="Footer Placeholder 5">
            <a:extLst>
              <a:ext uri="{FF2B5EF4-FFF2-40B4-BE49-F238E27FC236}">
                <a16:creationId xmlns:a16="http://schemas.microsoft.com/office/drawing/2014/main" id="{F40CE092-034D-12ED-0BE0-C0643B223BD3}"/>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852D5DD1-3322-60DF-4D10-CFC37CEA58E4}"/>
              </a:ext>
            </a:extLst>
          </p:cNvPr>
          <p:cNvSpPr>
            <a:spLocks noGrp="1"/>
          </p:cNvSpPr>
          <p:nvPr>
            <p:ph type="sldNum" sz="quarter" idx="12"/>
          </p:nvPr>
        </p:nvSpPr>
        <p:spPr/>
        <p:txBody>
          <a:bodyPr/>
          <a:lstStyle/>
          <a:p>
            <a:fld id="{A143BB9F-73C2-4FE9-9238-FD1D55C6EE1E}" type="slidenum">
              <a:rPr lang="en-GB" smtClean="0"/>
              <a:t>‹#›</a:t>
            </a:fld>
            <a:endParaRPr lang="en-GB"/>
          </a:p>
        </p:txBody>
      </p:sp>
    </p:spTree>
    <p:extLst>
      <p:ext uri="{BB962C8B-B14F-4D97-AF65-F5344CB8AC3E}">
        <p14:creationId xmlns:p14="http://schemas.microsoft.com/office/powerpoint/2010/main" val="417110847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3D2279-B342-D00B-44F4-5BFFF6B48FAD}"/>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139EBB9A-706D-1A73-FA44-88CA7B6F09C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E1EC6DCA-61C9-1EF6-1F39-7F1C132E7090}"/>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F36B94C3-E921-EA79-E135-B86A3E62DD3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A1DF07C-C721-D97B-1A6D-DCF6EDB0D01C}"/>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343830BD-BA48-544F-3E50-40C19A87E2F6}"/>
              </a:ext>
            </a:extLst>
          </p:cNvPr>
          <p:cNvSpPr>
            <a:spLocks noGrp="1"/>
          </p:cNvSpPr>
          <p:nvPr>
            <p:ph type="dt" sz="half" idx="10"/>
          </p:nvPr>
        </p:nvSpPr>
        <p:spPr/>
        <p:txBody>
          <a:bodyPr/>
          <a:lstStyle/>
          <a:p>
            <a:fld id="{17BB672E-16AB-4A3C-A4D8-DDF8603EA158}" type="datetimeFigureOut">
              <a:rPr lang="en-GB" smtClean="0"/>
              <a:t>10/11/2023</a:t>
            </a:fld>
            <a:endParaRPr lang="en-GB"/>
          </a:p>
        </p:txBody>
      </p:sp>
      <p:sp>
        <p:nvSpPr>
          <p:cNvPr id="8" name="Footer Placeholder 7">
            <a:extLst>
              <a:ext uri="{FF2B5EF4-FFF2-40B4-BE49-F238E27FC236}">
                <a16:creationId xmlns:a16="http://schemas.microsoft.com/office/drawing/2014/main" id="{30AA6AB5-F6A3-B06A-0590-BB4D12C6A5F9}"/>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5DD435E9-B414-94C3-B392-537B95F37363}"/>
              </a:ext>
            </a:extLst>
          </p:cNvPr>
          <p:cNvSpPr>
            <a:spLocks noGrp="1"/>
          </p:cNvSpPr>
          <p:nvPr>
            <p:ph type="sldNum" sz="quarter" idx="12"/>
          </p:nvPr>
        </p:nvSpPr>
        <p:spPr/>
        <p:txBody>
          <a:bodyPr/>
          <a:lstStyle/>
          <a:p>
            <a:fld id="{A143BB9F-73C2-4FE9-9238-FD1D55C6EE1E}" type="slidenum">
              <a:rPr lang="en-GB" smtClean="0"/>
              <a:t>‹#›</a:t>
            </a:fld>
            <a:endParaRPr lang="en-GB"/>
          </a:p>
        </p:txBody>
      </p:sp>
    </p:spTree>
    <p:extLst>
      <p:ext uri="{BB962C8B-B14F-4D97-AF65-F5344CB8AC3E}">
        <p14:creationId xmlns:p14="http://schemas.microsoft.com/office/powerpoint/2010/main" val="22248912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AC75A6-62CC-BFFB-B4B3-63E5DFF3307C}"/>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28C07981-3B91-F001-4CD3-D8AA644BB116}"/>
              </a:ext>
            </a:extLst>
          </p:cNvPr>
          <p:cNvSpPr>
            <a:spLocks noGrp="1"/>
          </p:cNvSpPr>
          <p:nvPr>
            <p:ph type="dt" sz="half" idx="10"/>
          </p:nvPr>
        </p:nvSpPr>
        <p:spPr/>
        <p:txBody>
          <a:bodyPr/>
          <a:lstStyle/>
          <a:p>
            <a:fld id="{17BB672E-16AB-4A3C-A4D8-DDF8603EA158}" type="datetimeFigureOut">
              <a:rPr lang="en-GB" smtClean="0"/>
              <a:t>10/11/2023</a:t>
            </a:fld>
            <a:endParaRPr lang="en-GB"/>
          </a:p>
        </p:txBody>
      </p:sp>
      <p:sp>
        <p:nvSpPr>
          <p:cNvPr id="4" name="Footer Placeholder 3">
            <a:extLst>
              <a:ext uri="{FF2B5EF4-FFF2-40B4-BE49-F238E27FC236}">
                <a16:creationId xmlns:a16="http://schemas.microsoft.com/office/drawing/2014/main" id="{2CCCBA0D-62F1-282C-0945-2238BC321623}"/>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00EBDAD5-4A52-A6D8-47A9-9129BA3A9AEB}"/>
              </a:ext>
            </a:extLst>
          </p:cNvPr>
          <p:cNvSpPr>
            <a:spLocks noGrp="1"/>
          </p:cNvSpPr>
          <p:nvPr>
            <p:ph type="sldNum" sz="quarter" idx="12"/>
          </p:nvPr>
        </p:nvSpPr>
        <p:spPr/>
        <p:txBody>
          <a:bodyPr/>
          <a:lstStyle/>
          <a:p>
            <a:fld id="{A143BB9F-73C2-4FE9-9238-FD1D55C6EE1E}" type="slidenum">
              <a:rPr lang="en-GB" smtClean="0"/>
              <a:t>‹#›</a:t>
            </a:fld>
            <a:endParaRPr lang="en-GB"/>
          </a:p>
        </p:txBody>
      </p:sp>
    </p:spTree>
    <p:extLst>
      <p:ext uri="{BB962C8B-B14F-4D97-AF65-F5344CB8AC3E}">
        <p14:creationId xmlns:p14="http://schemas.microsoft.com/office/powerpoint/2010/main" val="9452457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A111024-910C-F9FD-C04F-DC9BE14121ED}"/>
              </a:ext>
            </a:extLst>
          </p:cNvPr>
          <p:cNvSpPr>
            <a:spLocks noGrp="1"/>
          </p:cNvSpPr>
          <p:nvPr>
            <p:ph type="dt" sz="half" idx="10"/>
          </p:nvPr>
        </p:nvSpPr>
        <p:spPr/>
        <p:txBody>
          <a:bodyPr/>
          <a:lstStyle/>
          <a:p>
            <a:fld id="{17BB672E-16AB-4A3C-A4D8-DDF8603EA158}" type="datetimeFigureOut">
              <a:rPr lang="en-GB" smtClean="0"/>
              <a:t>10/11/2023</a:t>
            </a:fld>
            <a:endParaRPr lang="en-GB"/>
          </a:p>
        </p:txBody>
      </p:sp>
      <p:sp>
        <p:nvSpPr>
          <p:cNvPr id="3" name="Footer Placeholder 2">
            <a:extLst>
              <a:ext uri="{FF2B5EF4-FFF2-40B4-BE49-F238E27FC236}">
                <a16:creationId xmlns:a16="http://schemas.microsoft.com/office/drawing/2014/main" id="{B5203E1E-81FF-60BD-038B-73A9BCBC8305}"/>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0E9C0417-1918-0EB7-9CBC-92F3DB42705D}"/>
              </a:ext>
            </a:extLst>
          </p:cNvPr>
          <p:cNvSpPr>
            <a:spLocks noGrp="1"/>
          </p:cNvSpPr>
          <p:nvPr>
            <p:ph type="sldNum" sz="quarter" idx="12"/>
          </p:nvPr>
        </p:nvSpPr>
        <p:spPr/>
        <p:txBody>
          <a:bodyPr/>
          <a:lstStyle/>
          <a:p>
            <a:fld id="{A143BB9F-73C2-4FE9-9238-FD1D55C6EE1E}" type="slidenum">
              <a:rPr lang="en-GB" smtClean="0"/>
              <a:t>‹#›</a:t>
            </a:fld>
            <a:endParaRPr lang="en-GB"/>
          </a:p>
        </p:txBody>
      </p:sp>
    </p:spTree>
    <p:extLst>
      <p:ext uri="{BB962C8B-B14F-4D97-AF65-F5344CB8AC3E}">
        <p14:creationId xmlns:p14="http://schemas.microsoft.com/office/powerpoint/2010/main" val="10785742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EB71BA-1851-4E4B-4B76-345BFB5130D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3FF98890-71EE-5835-2D30-61200FC4339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2E1EE775-AEEF-F339-B995-E839EC0385F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0CC2BAA-D695-F134-E61C-0CB2B48D4386}"/>
              </a:ext>
            </a:extLst>
          </p:cNvPr>
          <p:cNvSpPr>
            <a:spLocks noGrp="1"/>
          </p:cNvSpPr>
          <p:nvPr>
            <p:ph type="dt" sz="half" idx="10"/>
          </p:nvPr>
        </p:nvSpPr>
        <p:spPr/>
        <p:txBody>
          <a:bodyPr/>
          <a:lstStyle/>
          <a:p>
            <a:fld id="{17BB672E-16AB-4A3C-A4D8-DDF8603EA158}" type="datetimeFigureOut">
              <a:rPr lang="en-GB" smtClean="0"/>
              <a:t>10/11/2023</a:t>
            </a:fld>
            <a:endParaRPr lang="en-GB"/>
          </a:p>
        </p:txBody>
      </p:sp>
      <p:sp>
        <p:nvSpPr>
          <p:cNvPr id="6" name="Footer Placeholder 5">
            <a:extLst>
              <a:ext uri="{FF2B5EF4-FFF2-40B4-BE49-F238E27FC236}">
                <a16:creationId xmlns:a16="http://schemas.microsoft.com/office/drawing/2014/main" id="{432FCC64-3CDB-1B8C-4DAE-508EB565AE5A}"/>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9BD71CEB-FCA4-F355-F64C-5BF6944765F6}"/>
              </a:ext>
            </a:extLst>
          </p:cNvPr>
          <p:cNvSpPr>
            <a:spLocks noGrp="1"/>
          </p:cNvSpPr>
          <p:nvPr>
            <p:ph type="sldNum" sz="quarter" idx="12"/>
          </p:nvPr>
        </p:nvSpPr>
        <p:spPr/>
        <p:txBody>
          <a:bodyPr/>
          <a:lstStyle/>
          <a:p>
            <a:fld id="{A143BB9F-73C2-4FE9-9238-FD1D55C6EE1E}" type="slidenum">
              <a:rPr lang="en-GB" smtClean="0"/>
              <a:t>‹#›</a:t>
            </a:fld>
            <a:endParaRPr lang="en-GB"/>
          </a:p>
        </p:txBody>
      </p:sp>
    </p:spTree>
    <p:extLst>
      <p:ext uri="{BB962C8B-B14F-4D97-AF65-F5344CB8AC3E}">
        <p14:creationId xmlns:p14="http://schemas.microsoft.com/office/powerpoint/2010/main" val="401733130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24E65E-6104-03FF-6979-F6FEBDB3BE8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20E9E27C-7F6F-1BB1-111A-875AB07778A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16777B3F-BC33-279C-6015-C51EEB0CE3F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42A2561-E9B6-6E32-EE14-610C416B6218}"/>
              </a:ext>
            </a:extLst>
          </p:cNvPr>
          <p:cNvSpPr>
            <a:spLocks noGrp="1"/>
          </p:cNvSpPr>
          <p:nvPr>
            <p:ph type="dt" sz="half" idx="10"/>
          </p:nvPr>
        </p:nvSpPr>
        <p:spPr/>
        <p:txBody>
          <a:bodyPr/>
          <a:lstStyle/>
          <a:p>
            <a:fld id="{17BB672E-16AB-4A3C-A4D8-DDF8603EA158}" type="datetimeFigureOut">
              <a:rPr lang="en-GB" smtClean="0"/>
              <a:t>10/11/2023</a:t>
            </a:fld>
            <a:endParaRPr lang="en-GB"/>
          </a:p>
        </p:txBody>
      </p:sp>
      <p:sp>
        <p:nvSpPr>
          <p:cNvPr id="6" name="Footer Placeholder 5">
            <a:extLst>
              <a:ext uri="{FF2B5EF4-FFF2-40B4-BE49-F238E27FC236}">
                <a16:creationId xmlns:a16="http://schemas.microsoft.com/office/drawing/2014/main" id="{983E879D-9490-FBF2-9DD2-C8BA71D55879}"/>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D65279EC-79FD-DEEB-B3B7-CD5722EA876A}"/>
              </a:ext>
            </a:extLst>
          </p:cNvPr>
          <p:cNvSpPr>
            <a:spLocks noGrp="1"/>
          </p:cNvSpPr>
          <p:nvPr>
            <p:ph type="sldNum" sz="quarter" idx="12"/>
          </p:nvPr>
        </p:nvSpPr>
        <p:spPr/>
        <p:txBody>
          <a:bodyPr/>
          <a:lstStyle/>
          <a:p>
            <a:fld id="{A143BB9F-73C2-4FE9-9238-FD1D55C6EE1E}" type="slidenum">
              <a:rPr lang="en-GB" smtClean="0"/>
              <a:t>‹#›</a:t>
            </a:fld>
            <a:endParaRPr lang="en-GB"/>
          </a:p>
        </p:txBody>
      </p:sp>
    </p:spTree>
    <p:extLst>
      <p:ext uri="{BB962C8B-B14F-4D97-AF65-F5344CB8AC3E}">
        <p14:creationId xmlns:p14="http://schemas.microsoft.com/office/powerpoint/2010/main" val="154537985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C1F1558-C5D3-081C-4347-5330828EC07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703620B2-F561-2C20-06CB-EEDF9298AC9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93174972-F8C0-40F6-5C49-09ED25662CE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7BB672E-16AB-4A3C-A4D8-DDF8603EA158}" type="datetimeFigureOut">
              <a:rPr lang="en-GB" smtClean="0"/>
              <a:t>10/11/2023</a:t>
            </a:fld>
            <a:endParaRPr lang="en-GB"/>
          </a:p>
        </p:txBody>
      </p:sp>
      <p:sp>
        <p:nvSpPr>
          <p:cNvPr id="5" name="Footer Placeholder 4">
            <a:extLst>
              <a:ext uri="{FF2B5EF4-FFF2-40B4-BE49-F238E27FC236}">
                <a16:creationId xmlns:a16="http://schemas.microsoft.com/office/drawing/2014/main" id="{7E7C17F5-C42B-DC48-71C7-AC426B5324C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3CA576A8-C584-C421-5715-2FADAC17ACC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143BB9F-73C2-4FE9-9238-FD1D55C6EE1E}" type="slidenum">
              <a:rPr lang="en-GB" smtClean="0"/>
              <a:t>‹#›</a:t>
            </a:fld>
            <a:endParaRPr lang="en-GB"/>
          </a:p>
        </p:txBody>
      </p:sp>
    </p:spTree>
    <p:extLst>
      <p:ext uri="{BB962C8B-B14F-4D97-AF65-F5344CB8AC3E}">
        <p14:creationId xmlns:p14="http://schemas.microsoft.com/office/powerpoint/2010/main" val="406075884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 id="2147483662"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12.xml"/><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12.xml"/><Relationship Id="rId4" Type="http://schemas.openxmlformats.org/officeDocument/2006/relationships/image" Target="../media/image9.png"/></Relationships>
</file>

<file path=ppt/slides/_rels/slide5.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10.png"/><Relationship Id="rId7" Type="http://schemas.openxmlformats.org/officeDocument/2006/relationships/diagramColors" Target="../diagrams/colors1.xml"/><Relationship Id="rId2" Type="http://schemas.openxmlformats.org/officeDocument/2006/relationships/notesSlide" Target="../notesSlides/notesSlide5.xml"/><Relationship Id="rId1" Type="http://schemas.openxmlformats.org/officeDocument/2006/relationships/slideLayout" Target="../slideLayouts/slideLayout12.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12.xml"/><Relationship Id="rId4" Type="http://schemas.openxmlformats.org/officeDocument/2006/relationships/image" Target="../media/image12.png"/></Relationships>
</file>

<file path=ppt/slides/_rels/slide7.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3F1E9C-79C5-E84E-B08F-06797F27B6F6}"/>
              </a:ext>
            </a:extLst>
          </p:cNvPr>
          <p:cNvSpPr>
            <a:spLocks noGrp="1"/>
          </p:cNvSpPr>
          <p:nvPr>
            <p:ph type="ctrTitle"/>
          </p:nvPr>
        </p:nvSpPr>
        <p:spPr>
          <a:xfrm>
            <a:off x="668383" y="4547829"/>
            <a:ext cx="7892284" cy="1948751"/>
          </a:xfrm>
        </p:spPr>
        <p:txBody>
          <a:bodyPr>
            <a:normAutofit fontScale="90000"/>
          </a:bodyPr>
          <a:lstStyle/>
          <a:p>
            <a:r>
              <a:rPr lang="en-US" sz="6700" dirty="0">
                <a:solidFill>
                  <a:schemeClr val="bg1"/>
                </a:solidFill>
              </a:rPr>
              <a:t>Lecture 5 </a:t>
            </a:r>
            <a:br>
              <a:rPr lang="en-US" dirty="0"/>
            </a:br>
            <a:r>
              <a:rPr lang="en-US" sz="4900" dirty="0"/>
              <a:t>Operational Requirements – Case Study</a:t>
            </a:r>
            <a:endParaRPr lang="en-US" dirty="0"/>
          </a:p>
        </p:txBody>
      </p:sp>
      <p:sp>
        <p:nvSpPr>
          <p:cNvPr id="3" name="Subtitle 2">
            <a:extLst>
              <a:ext uri="{FF2B5EF4-FFF2-40B4-BE49-F238E27FC236}">
                <a16:creationId xmlns:a16="http://schemas.microsoft.com/office/drawing/2014/main" id="{67152F7C-4392-D042-93ED-48A50946CFDD}"/>
              </a:ext>
            </a:extLst>
          </p:cNvPr>
          <p:cNvSpPr>
            <a:spLocks noGrp="1"/>
          </p:cNvSpPr>
          <p:nvPr>
            <p:ph type="subTitle" idx="1"/>
          </p:nvPr>
        </p:nvSpPr>
        <p:spPr>
          <a:xfrm>
            <a:off x="709479" y="3421995"/>
            <a:ext cx="3186383" cy="954803"/>
          </a:xfrm>
        </p:spPr>
        <p:txBody>
          <a:bodyPr/>
          <a:lstStyle/>
          <a:p>
            <a:r>
              <a:rPr lang="en-US" dirty="0"/>
              <a:t>The Electricity Transition Playbook</a:t>
            </a:r>
          </a:p>
        </p:txBody>
      </p:sp>
      <p:sp>
        <p:nvSpPr>
          <p:cNvPr id="6" name="Text Placeholder 5">
            <a:extLst>
              <a:ext uri="{FF2B5EF4-FFF2-40B4-BE49-F238E27FC236}">
                <a16:creationId xmlns:a16="http://schemas.microsoft.com/office/drawing/2014/main" id="{8EF35676-49DE-E547-B19F-0A8B69E1FA3A}"/>
              </a:ext>
            </a:extLst>
          </p:cNvPr>
          <p:cNvSpPr>
            <a:spLocks noGrp="1"/>
          </p:cNvSpPr>
          <p:nvPr>
            <p:ph type="body" sz="quarter" idx="10"/>
          </p:nvPr>
        </p:nvSpPr>
        <p:spPr>
          <a:xfrm>
            <a:off x="8707582" y="6106160"/>
            <a:ext cx="3484418" cy="335915"/>
          </a:xfrm>
        </p:spPr>
        <p:txBody>
          <a:bodyPr>
            <a:normAutofit/>
          </a:bodyPr>
          <a:lstStyle/>
          <a:p>
            <a:r>
              <a:rPr lang="en-US" dirty="0"/>
              <a:t>Version 1.0</a:t>
            </a:r>
          </a:p>
        </p:txBody>
      </p:sp>
      <p:sp>
        <p:nvSpPr>
          <p:cNvPr id="7" name="TextBox 6">
            <a:extLst>
              <a:ext uri="{FF2B5EF4-FFF2-40B4-BE49-F238E27FC236}">
                <a16:creationId xmlns:a16="http://schemas.microsoft.com/office/drawing/2014/main" id="{852439F6-8E4D-F9A3-1C4E-F47DFF0AB298}"/>
              </a:ext>
            </a:extLst>
          </p:cNvPr>
          <p:cNvSpPr txBox="1"/>
          <p:nvPr/>
        </p:nvSpPr>
        <p:spPr>
          <a:xfrm>
            <a:off x="8788855" y="3367815"/>
            <a:ext cx="1695509" cy="5078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900" b="1" dirty="0">
                <a:solidFill>
                  <a:schemeClr val="bg1"/>
                </a:solidFill>
                <a:latin typeface="Open Sans"/>
                <a:ea typeface="+mn-lt"/>
                <a:cs typeface="+mn-lt"/>
              </a:rPr>
              <a:t>Supported by and in collaboration with CCG and Green Grids Initiative</a:t>
            </a:r>
          </a:p>
        </p:txBody>
      </p:sp>
      <p:pic>
        <p:nvPicPr>
          <p:cNvPr id="5" name="Picture 4">
            <a:extLst>
              <a:ext uri="{FF2B5EF4-FFF2-40B4-BE49-F238E27FC236}">
                <a16:creationId xmlns:a16="http://schemas.microsoft.com/office/drawing/2014/main" id="{AD590227-F5B1-B5CC-CE5F-EDA473ED96F5}"/>
              </a:ext>
            </a:extLst>
          </p:cNvPr>
          <p:cNvPicPr>
            <a:picLocks noChangeAspect="1"/>
          </p:cNvPicPr>
          <p:nvPr/>
        </p:nvPicPr>
        <p:blipFill>
          <a:blip r:embed="rId3"/>
          <a:srcRect/>
          <a:stretch/>
        </p:blipFill>
        <p:spPr>
          <a:xfrm>
            <a:off x="10515101" y="3409135"/>
            <a:ext cx="1340490" cy="424947"/>
          </a:xfrm>
          <a:prstGeom prst="rect">
            <a:avLst/>
          </a:prstGeom>
        </p:spPr>
      </p:pic>
    </p:spTree>
    <p:extLst>
      <p:ext uri="{BB962C8B-B14F-4D97-AF65-F5344CB8AC3E}">
        <p14:creationId xmlns:p14="http://schemas.microsoft.com/office/powerpoint/2010/main" val="373220646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9AF29985-947E-228A-28A2-870C36133118}"/>
              </a:ext>
            </a:extLst>
          </p:cNvPr>
          <p:cNvSpPr>
            <a:spLocks noGrp="1"/>
          </p:cNvSpPr>
          <p:nvPr>
            <p:ph type="title"/>
          </p:nvPr>
        </p:nvSpPr>
        <p:spPr>
          <a:xfrm>
            <a:off x="629400" y="476496"/>
            <a:ext cx="8103896" cy="360099"/>
          </a:xfrm>
        </p:spPr>
        <p:txBody>
          <a:bodyPr/>
          <a:lstStyle/>
          <a:p>
            <a:r>
              <a:rPr lang="en-GB" sz="2600"/>
              <a:t>Case study 1: Dynamic Containment </a:t>
            </a:r>
          </a:p>
        </p:txBody>
      </p:sp>
      <p:sp>
        <p:nvSpPr>
          <p:cNvPr id="8" name="TextBox 7">
            <a:extLst>
              <a:ext uri="{FF2B5EF4-FFF2-40B4-BE49-F238E27FC236}">
                <a16:creationId xmlns:a16="http://schemas.microsoft.com/office/drawing/2014/main" id="{6357FBC1-4001-D31F-0BD3-A2F2296E77E3}"/>
              </a:ext>
            </a:extLst>
          </p:cNvPr>
          <p:cNvSpPr txBox="1"/>
          <p:nvPr/>
        </p:nvSpPr>
        <p:spPr>
          <a:xfrm>
            <a:off x="174915" y="1113184"/>
            <a:ext cx="5871658" cy="328360"/>
          </a:xfrm>
          <a:prstGeom prst="rect">
            <a:avLst/>
          </a:prstGeom>
          <a:noFill/>
        </p:spPr>
        <p:txBody>
          <a:bodyPr wrap="square">
            <a:spAutoFit/>
          </a:bodyPr>
          <a:lstStyle/>
          <a:p>
            <a:pPr marL="44450" lvl="2" algn="just">
              <a:lnSpc>
                <a:spcPct val="107000"/>
              </a:lnSpc>
            </a:pPr>
            <a:r>
              <a:rPr lang="en-GB" sz="1500" b="1" dirty="0">
                <a:solidFill>
                  <a:schemeClr val="accent2"/>
                </a:solidFill>
                <a:sym typeface="Trebuchet MS"/>
              </a:rPr>
              <a:t>What is it?</a:t>
            </a:r>
          </a:p>
        </p:txBody>
      </p:sp>
      <p:sp>
        <p:nvSpPr>
          <p:cNvPr id="10" name="TextBox 9">
            <a:extLst>
              <a:ext uri="{FF2B5EF4-FFF2-40B4-BE49-F238E27FC236}">
                <a16:creationId xmlns:a16="http://schemas.microsoft.com/office/drawing/2014/main" id="{B7755F24-7901-E92E-90FD-875CAB712D52}"/>
              </a:ext>
            </a:extLst>
          </p:cNvPr>
          <p:cNvSpPr txBox="1"/>
          <p:nvPr/>
        </p:nvSpPr>
        <p:spPr>
          <a:xfrm>
            <a:off x="6234077" y="1249485"/>
            <a:ext cx="5603928" cy="1516313"/>
          </a:xfrm>
          <a:prstGeom prst="rect">
            <a:avLst/>
          </a:prstGeom>
          <a:noFill/>
        </p:spPr>
        <p:txBody>
          <a:bodyPr wrap="square">
            <a:spAutoFit/>
          </a:bodyPr>
          <a:lstStyle/>
          <a:p>
            <a:pPr marL="44450" lvl="2" algn="just">
              <a:lnSpc>
                <a:spcPct val="107000"/>
              </a:lnSpc>
            </a:pPr>
            <a:r>
              <a:rPr lang="en-GB" sz="1500" b="1" dirty="0">
                <a:solidFill>
                  <a:schemeClr val="accent2"/>
                </a:solidFill>
                <a:sym typeface="Trebuchet MS"/>
              </a:rPr>
              <a:t>Participants</a:t>
            </a:r>
          </a:p>
          <a:p>
            <a:pPr marL="273050" lvl="2" indent="-228600" algn="just">
              <a:lnSpc>
                <a:spcPct val="107000"/>
              </a:lnSpc>
              <a:buFont typeface="Symbol" panose="05050102010706020507" pitchFamily="18" charset="2"/>
              <a:buChar char=""/>
            </a:pPr>
            <a:r>
              <a:rPr lang="en-GB" sz="1200" dirty="0">
                <a:solidFill>
                  <a:schemeClr val="dk1"/>
                </a:solidFill>
                <a:sym typeface="Trebuchet MS"/>
              </a:rPr>
              <a:t>Over 2022-23 FY, the market consisted of 30 active participants with executed volume of approx. 3TW and average clearing price of 10.2 £/MW/h for both DC High and Low services.</a:t>
            </a:r>
          </a:p>
          <a:p>
            <a:pPr marL="273050" lvl="2" indent="-228600" algn="just">
              <a:lnSpc>
                <a:spcPct val="107000"/>
              </a:lnSpc>
              <a:buFont typeface="Symbol" panose="05050102010706020507" pitchFamily="18" charset="2"/>
              <a:buChar char=""/>
            </a:pPr>
            <a:r>
              <a:rPr lang="en-GB" sz="1200" dirty="0">
                <a:solidFill>
                  <a:schemeClr val="dk1"/>
                </a:solidFill>
                <a:sym typeface="Trebuchet MS"/>
              </a:rPr>
              <a:t>At the moment, the primary technology participating in DC is battery energy storage due to flexibility and speed of response.</a:t>
            </a:r>
          </a:p>
          <a:p>
            <a:pPr marL="273050" lvl="2" indent="-228600" algn="just">
              <a:lnSpc>
                <a:spcPct val="107000"/>
              </a:lnSpc>
              <a:buFont typeface="Symbol" panose="05050102010706020507" pitchFamily="18" charset="2"/>
              <a:buChar char=""/>
            </a:pPr>
            <a:endParaRPr lang="en-GB" sz="1200" dirty="0">
              <a:solidFill>
                <a:schemeClr val="dk1"/>
              </a:solidFill>
              <a:sym typeface="Trebuchet MS"/>
            </a:endParaRPr>
          </a:p>
        </p:txBody>
      </p:sp>
      <p:grpSp>
        <p:nvGrpSpPr>
          <p:cNvPr id="17" name="Group 16">
            <a:extLst>
              <a:ext uri="{FF2B5EF4-FFF2-40B4-BE49-F238E27FC236}">
                <a16:creationId xmlns:a16="http://schemas.microsoft.com/office/drawing/2014/main" id="{D64FB55C-53D4-BB94-24E3-8A4E5E8632BE}"/>
              </a:ext>
            </a:extLst>
          </p:cNvPr>
          <p:cNvGrpSpPr/>
          <p:nvPr/>
        </p:nvGrpSpPr>
        <p:grpSpPr>
          <a:xfrm>
            <a:off x="6268174" y="2895052"/>
            <a:ext cx="5315174" cy="3528679"/>
            <a:chOff x="6615428" y="4026733"/>
            <a:chExt cx="4590093" cy="2797236"/>
          </a:xfrm>
        </p:grpSpPr>
        <p:grpSp>
          <p:nvGrpSpPr>
            <p:cNvPr id="15" name="Group 14">
              <a:extLst>
                <a:ext uri="{FF2B5EF4-FFF2-40B4-BE49-F238E27FC236}">
                  <a16:creationId xmlns:a16="http://schemas.microsoft.com/office/drawing/2014/main" id="{58AB38DF-BAFD-B195-4FB6-839EEFBFF67A}"/>
                </a:ext>
              </a:extLst>
            </p:cNvPr>
            <p:cNvGrpSpPr/>
            <p:nvPr/>
          </p:nvGrpSpPr>
          <p:grpSpPr>
            <a:xfrm>
              <a:off x="6615428" y="4026733"/>
              <a:ext cx="4590093" cy="2624489"/>
              <a:chOff x="6603071" y="4026733"/>
              <a:chExt cx="4590093" cy="2624489"/>
            </a:xfrm>
          </p:grpSpPr>
          <p:pic>
            <p:nvPicPr>
              <p:cNvPr id="13" name="Picture 12">
                <a:extLst>
                  <a:ext uri="{FF2B5EF4-FFF2-40B4-BE49-F238E27FC236}">
                    <a16:creationId xmlns:a16="http://schemas.microsoft.com/office/drawing/2014/main" id="{8E270E3C-4BC8-0364-C0D3-B2BD6DFC11B1}"/>
                  </a:ext>
                </a:extLst>
              </p:cNvPr>
              <p:cNvPicPr>
                <a:picLocks noChangeAspect="1"/>
              </p:cNvPicPr>
              <p:nvPr/>
            </p:nvPicPr>
            <p:blipFill>
              <a:blip r:embed="rId3"/>
              <a:stretch>
                <a:fillRect/>
              </a:stretch>
            </p:blipFill>
            <p:spPr>
              <a:xfrm>
                <a:off x="6603071" y="4089090"/>
                <a:ext cx="4590093" cy="2562132"/>
              </a:xfrm>
              <a:prstGeom prst="rect">
                <a:avLst/>
              </a:prstGeom>
            </p:spPr>
          </p:pic>
          <p:sp>
            <p:nvSpPr>
              <p:cNvPr id="14" name="Rectangle 13">
                <a:extLst>
                  <a:ext uri="{FF2B5EF4-FFF2-40B4-BE49-F238E27FC236}">
                    <a16:creationId xmlns:a16="http://schemas.microsoft.com/office/drawing/2014/main" id="{3EC03544-A326-466A-5E05-70FCC740B859}"/>
                  </a:ext>
                </a:extLst>
              </p:cNvPr>
              <p:cNvSpPr/>
              <p:nvPr/>
            </p:nvSpPr>
            <p:spPr>
              <a:xfrm>
                <a:off x="7012459" y="4026733"/>
                <a:ext cx="3892379" cy="20692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800" dirty="0">
                    <a:solidFill>
                      <a:schemeClr val="tx1"/>
                    </a:solidFill>
                  </a:rPr>
                  <a:t>DC volumes: Jan 2021 - Dec 2022</a:t>
                </a:r>
              </a:p>
            </p:txBody>
          </p:sp>
        </p:grpSp>
        <p:sp>
          <p:nvSpPr>
            <p:cNvPr id="16" name="Rectangle 15">
              <a:extLst>
                <a:ext uri="{FF2B5EF4-FFF2-40B4-BE49-F238E27FC236}">
                  <a16:creationId xmlns:a16="http://schemas.microsoft.com/office/drawing/2014/main" id="{E4AC4048-3D8B-661C-80F3-A1F98F87BDD1}"/>
                </a:ext>
              </a:extLst>
            </p:cNvPr>
            <p:cNvSpPr/>
            <p:nvPr/>
          </p:nvSpPr>
          <p:spPr>
            <a:xfrm>
              <a:off x="7313142" y="6617043"/>
              <a:ext cx="3892379" cy="20692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600" i="1">
                  <a:solidFill>
                    <a:schemeClr val="tx1"/>
                  </a:solidFill>
                </a:rPr>
                <a:t>NGESO Markets Roadmap</a:t>
              </a:r>
            </a:p>
          </p:txBody>
        </p:sp>
      </p:grpSp>
      <p:grpSp>
        <p:nvGrpSpPr>
          <p:cNvPr id="55" name="Group 54">
            <a:extLst>
              <a:ext uri="{FF2B5EF4-FFF2-40B4-BE49-F238E27FC236}">
                <a16:creationId xmlns:a16="http://schemas.microsoft.com/office/drawing/2014/main" id="{6EDA1268-F310-A322-5E03-BDD00E442D9E}"/>
              </a:ext>
            </a:extLst>
          </p:cNvPr>
          <p:cNvGrpSpPr/>
          <p:nvPr/>
        </p:nvGrpSpPr>
        <p:grpSpPr>
          <a:xfrm>
            <a:off x="629400" y="1671004"/>
            <a:ext cx="4952794" cy="4272428"/>
            <a:chOff x="1136328" y="3994135"/>
            <a:chExt cx="3892379" cy="2626195"/>
          </a:xfrm>
        </p:grpSpPr>
        <p:sp>
          <p:nvSpPr>
            <p:cNvPr id="18" name="Rectangle 17">
              <a:extLst>
                <a:ext uri="{FF2B5EF4-FFF2-40B4-BE49-F238E27FC236}">
                  <a16:creationId xmlns:a16="http://schemas.microsoft.com/office/drawing/2014/main" id="{ED8062BB-FDBA-907F-E813-71B66B4E2A79}"/>
                </a:ext>
              </a:extLst>
            </p:cNvPr>
            <p:cNvSpPr/>
            <p:nvPr/>
          </p:nvSpPr>
          <p:spPr>
            <a:xfrm>
              <a:off x="1136328" y="3994135"/>
              <a:ext cx="3892379" cy="20692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500" dirty="0">
                  <a:solidFill>
                    <a:schemeClr val="tx1"/>
                  </a:solidFill>
                </a:rPr>
                <a:t>Operational limits of DC</a:t>
              </a:r>
            </a:p>
          </p:txBody>
        </p:sp>
        <p:grpSp>
          <p:nvGrpSpPr>
            <p:cNvPr id="6" name="Group 5">
              <a:extLst>
                <a:ext uri="{FF2B5EF4-FFF2-40B4-BE49-F238E27FC236}">
                  <a16:creationId xmlns:a16="http://schemas.microsoft.com/office/drawing/2014/main" id="{3D8CA35B-8EB2-95FD-4AF5-BDC478FC64C2}"/>
                </a:ext>
              </a:extLst>
            </p:cNvPr>
            <p:cNvGrpSpPr>
              <a:grpSpLocks noChangeAspect="1"/>
            </p:cNvGrpSpPr>
            <p:nvPr/>
          </p:nvGrpSpPr>
          <p:grpSpPr>
            <a:xfrm>
              <a:off x="1154398" y="4317617"/>
              <a:ext cx="3856237" cy="2302713"/>
              <a:chOff x="-316820" y="-17709"/>
              <a:chExt cx="4988010" cy="3257875"/>
            </a:xfrm>
          </p:grpSpPr>
          <p:cxnSp>
            <p:nvCxnSpPr>
              <p:cNvPr id="7" name="Straight Connector 6">
                <a:extLst>
                  <a:ext uri="{FF2B5EF4-FFF2-40B4-BE49-F238E27FC236}">
                    <a16:creationId xmlns:a16="http://schemas.microsoft.com/office/drawing/2014/main" id="{5F8BE1EA-92D2-D647-52E4-5174F9730CDB}"/>
                  </a:ext>
                </a:extLst>
              </p:cNvPr>
              <p:cNvCxnSpPr>
                <a:cxnSpLocks/>
              </p:cNvCxnSpPr>
              <p:nvPr/>
            </p:nvCxnSpPr>
            <p:spPr>
              <a:xfrm flipH="1">
                <a:off x="1440000" y="1331231"/>
                <a:ext cx="719000" cy="0"/>
              </a:xfrm>
              <a:prstGeom prst="line">
                <a:avLst/>
              </a:prstGeom>
              <a:ln w="19050" cap="rnd">
                <a:solidFill>
                  <a:schemeClr val="bg1">
                    <a:lumMod val="85000"/>
                  </a:schemeClr>
                </a:solidFill>
                <a:prstDash val="sysDot"/>
                <a:roun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544390C4-5577-961B-1DEF-E6053E372806}"/>
                  </a:ext>
                </a:extLst>
              </p:cNvPr>
              <p:cNvCxnSpPr>
                <a:cxnSpLocks/>
              </p:cNvCxnSpPr>
              <p:nvPr/>
            </p:nvCxnSpPr>
            <p:spPr>
              <a:xfrm flipH="1">
                <a:off x="2160000" y="1548000"/>
                <a:ext cx="719000" cy="0"/>
              </a:xfrm>
              <a:prstGeom prst="line">
                <a:avLst/>
              </a:prstGeom>
              <a:ln w="19050" cap="rnd">
                <a:solidFill>
                  <a:schemeClr val="bg1">
                    <a:lumMod val="85000"/>
                  </a:schemeClr>
                </a:solidFill>
                <a:prstDash val="sysDot"/>
                <a:roun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7A0392AE-2FBD-EC7B-4C0B-A38BE75B2D44}"/>
                  </a:ext>
                </a:extLst>
              </p:cNvPr>
              <p:cNvCxnSpPr>
                <a:cxnSpLocks/>
              </p:cNvCxnSpPr>
              <p:nvPr/>
            </p:nvCxnSpPr>
            <p:spPr>
              <a:xfrm flipH="1">
                <a:off x="2160000" y="2700000"/>
                <a:ext cx="1800000" cy="769"/>
              </a:xfrm>
              <a:prstGeom prst="line">
                <a:avLst/>
              </a:prstGeom>
              <a:ln w="19050" cap="rnd">
                <a:solidFill>
                  <a:schemeClr val="bg1">
                    <a:lumMod val="85000"/>
                  </a:schemeClr>
                </a:solidFill>
                <a:prstDash val="sysDot"/>
                <a:roun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558D755B-8CD8-04D8-2D14-C2FD10E53413}"/>
                  </a:ext>
                </a:extLst>
              </p:cNvPr>
              <p:cNvCxnSpPr>
                <a:cxnSpLocks/>
              </p:cNvCxnSpPr>
              <p:nvPr/>
            </p:nvCxnSpPr>
            <p:spPr>
              <a:xfrm flipH="1">
                <a:off x="359999" y="179231"/>
                <a:ext cx="1800000" cy="769"/>
              </a:xfrm>
              <a:prstGeom prst="line">
                <a:avLst/>
              </a:prstGeom>
              <a:ln w="19050" cap="rnd">
                <a:solidFill>
                  <a:schemeClr val="bg1">
                    <a:lumMod val="85000"/>
                  </a:schemeClr>
                </a:solidFill>
                <a:prstDash val="sysDot"/>
                <a:round/>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21" name="Rectangle 20">
                <a:extLst>
                  <a:ext uri="{FF2B5EF4-FFF2-40B4-BE49-F238E27FC236}">
                    <a16:creationId xmlns:a16="http://schemas.microsoft.com/office/drawing/2014/main" id="{85BAE8DA-36C4-983A-E2D6-5D97A6E125C3}"/>
                  </a:ext>
                </a:extLst>
              </p:cNvPr>
              <p:cNvSpPr/>
              <p:nvPr/>
            </p:nvSpPr>
            <p:spPr>
              <a:xfrm>
                <a:off x="-316820" y="1801714"/>
                <a:ext cx="2161703" cy="143845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a:solidFill>
                      <a:schemeClr val="bg1">
                        <a:lumMod val="50000"/>
                      </a:schemeClr>
                    </a:solidFill>
                    <a:latin typeface="Arial" panose="020B0604020202020204" pitchFamily="34" charset="0"/>
                    <a:cs typeface="Arial" panose="020B0604020202020204" pitchFamily="34" charset="0"/>
                  </a:rPr>
                  <a:t>1 second</a:t>
                </a:r>
              </a:p>
              <a:p>
                <a:pPr algn="ctr"/>
                <a:r>
                  <a:rPr lang="en-GB" sz="900">
                    <a:solidFill>
                      <a:schemeClr val="bg1">
                        <a:lumMod val="50000"/>
                      </a:schemeClr>
                    </a:solidFill>
                    <a:latin typeface="Arial" panose="020B0604020202020204" pitchFamily="34" charset="0"/>
                    <a:cs typeface="Arial" panose="020B0604020202020204" pitchFamily="34" charset="0"/>
                  </a:rPr>
                  <a:t>to full delivery</a:t>
                </a:r>
              </a:p>
            </p:txBody>
          </p:sp>
          <p:cxnSp>
            <p:nvCxnSpPr>
              <p:cNvPr id="22" name="Straight Connector 21">
                <a:extLst>
                  <a:ext uri="{FF2B5EF4-FFF2-40B4-BE49-F238E27FC236}">
                    <a16:creationId xmlns:a16="http://schemas.microsoft.com/office/drawing/2014/main" id="{3BD01833-7402-74D8-DF36-7BE7C6C958DE}"/>
                  </a:ext>
                </a:extLst>
              </p:cNvPr>
              <p:cNvCxnSpPr>
                <a:cxnSpLocks/>
              </p:cNvCxnSpPr>
              <p:nvPr/>
            </p:nvCxnSpPr>
            <p:spPr>
              <a:xfrm flipV="1">
                <a:off x="1440000" y="1332000"/>
                <a:ext cx="0" cy="108000"/>
              </a:xfrm>
              <a:prstGeom prst="line">
                <a:avLst/>
              </a:prstGeom>
              <a:ln w="19050" cap="rnd">
                <a:solidFill>
                  <a:schemeClr val="bg1">
                    <a:lumMod val="85000"/>
                  </a:schemeClr>
                </a:solidFill>
                <a:prstDash val="sysDot"/>
                <a:roun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CBEEC494-8642-D798-6C28-DC5AD12ECB7A}"/>
                  </a:ext>
                </a:extLst>
              </p:cNvPr>
              <p:cNvCxnSpPr>
                <a:cxnSpLocks/>
              </p:cNvCxnSpPr>
              <p:nvPr/>
            </p:nvCxnSpPr>
            <p:spPr>
              <a:xfrm flipV="1">
                <a:off x="2878770" y="1440000"/>
                <a:ext cx="0" cy="108000"/>
              </a:xfrm>
              <a:prstGeom prst="line">
                <a:avLst/>
              </a:prstGeom>
              <a:ln w="19050" cap="rnd">
                <a:solidFill>
                  <a:schemeClr val="bg1">
                    <a:lumMod val="85000"/>
                  </a:schemeClr>
                </a:solidFill>
                <a:prstDash val="sysDot"/>
                <a:roun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5EEF2962-4778-417C-2C59-A57BBCDD1000}"/>
                  </a:ext>
                </a:extLst>
              </p:cNvPr>
              <p:cNvCxnSpPr>
                <a:cxnSpLocks/>
              </p:cNvCxnSpPr>
              <p:nvPr/>
            </p:nvCxnSpPr>
            <p:spPr>
              <a:xfrm flipV="1">
                <a:off x="3960000" y="1439231"/>
                <a:ext cx="0" cy="1260000"/>
              </a:xfrm>
              <a:prstGeom prst="line">
                <a:avLst/>
              </a:prstGeom>
              <a:ln w="19050" cap="rnd">
                <a:solidFill>
                  <a:schemeClr val="bg1">
                    <a:lumMod val="85000"/>
                  </a:schemeClr>
                </a:solidFill>
                <a:prstDash val="sysDot"/>
                <a:roun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BE6E3340-ABB3-D6FC-E5B2-2131A5129B5C}"/>
                  </a:ext>
                </a:extLst>
              </p:cNvPr>
              <p:cNvCxnSpPr>
                <a:cxnSpLocks/>
              </p:cNvCxnSpPr>
              <p:nvPr/>
            </p:nvCxnSpPr>
            <p:spPr>
              <a:xfrm flipV="1">
                <a:off x="360000" y="180000"/>
                <a:ext cx="0" cy="1260000"/>
              </a:xfrm>
              <a:prstGeom prst="line">
                <a:avLst/>
              </a:prstGeom>
              <a:ln w="19050" cap="rnd">
                <a:solidFill>
                  <a:schemeClr val="bg1">
                    <a:lumMod val="85000"/>
                  </a:schemeClr>
                </a:solidFill>
                <a:prstDash val="sysDot"/>
                <a:roun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6" name="Straight Arrow Connector 25">
                <a:extLst>
                  <a:ext uri="{FF2B5EF4-FFF2-40B4-BE49-F238E27FC236}">
                    <a16:creationId xmlns:a16="http://schemas.microsoft.com/office/drawing/2014/main" id="{1F887CFD-748A-BF05-07EA-7E673AB3071C}"/>
                  </a:ext>
                </a:extLst>
              </p:cNvPr>
              <p:cNvCxnSpPr/>
              <p:nvPr/>
            </p:nvCxnSpPr>
            <p:spPr>
              <a:xfrm flipV="1">
                <a:off x="2160000" y="0"/>
                <a:ext cx="0" cy="2880000"/>
              </a:xfrm>
              <a:prstGeom prst="straightConnector1">
                <a:avLst/>
              </a:prstGeom>
              <a:ln w="19050">
                <a:solidFill>
                  <a:schemeClr val="bg1">
                    <a:lumMod val="65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7" name="Straight Arrow Connector 26">
                <a:extLst>
                  <a:ext uri="{FF2B5EF4-FFF2-40B4-BE49-F238E27FC236}">
                    <a16:creationId xmlns:a16="http://schemas.microsoft.com/office/drawing/2014/main" id="{A89B2C62-B77A-43D3-26DC-450C1594F871}"/>
                  </a:ext>
                </a:extLst>
              </p:cNvPr>
              <p:cNvCxnSpPr>
                <a:cxnSpLocks/>
              </p:cNvCxnSpPr>
              <p:nvPr/>
            </p:nvCxnSpPr>
            <p:spPr>
              <a:xfrm flipV="1">
                <a:off x="0" y="1440000"/>
                <a:ext cx="4320000" cy="1"/>
              </a:xfrm>
              <a:prstGeom prst="straightConnector1">
                <a:avLst/>
              </a:prstGeom>
              <a:ln w="19050">
                <a:solidFill>
                  <a:schemeClr val="bg1">
                    <a:lumMod val="65000"/>
                  </a:schemeClr>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8" name="Straight Arrow Connector 27">
                <a:extLst>
                  <a:ext uri="{FF2B5EF4-FFF2-40B4-BE49-F238E27FC236}">
                    <a16:creationId xmlns:a16="http://schemas.microsoft.com/office/drawing/2014/main" id="{7E25216E-7569-95C1-2D9C-330C7FE2EE25}"/>
                  </a:ext>
                </a:extLst>
              </p:cNvPr>
              <p:cNvCxnSpPr/>
              <p:nvPr/>
            </p:nvCxnSpPr>
            <p:spPr>
              <a:xfrm flipV="1">
                <a:off x="360000" y="1440000"/>
                <a:ext cx="0" cy="72000"/>
              </a:xfrm>
              <a:prstGeom prst="straightConnector1">
                <a:avLst/>
              </a:prstGeom>
              <a:ln w="19050">
                <a:solidFill>
                  <a:schemeClr val="bg1">
                    <a:lumMod val="65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9" name="Straight Arrow Connector 28">
                <a:extLst>
                  <a:ext uri="{FF2B5EF4-FFF2-40B4-BE49-F238E27FC236}">
                    <a16:creationId xmlns:a16="http://schemas.microsoft.com/office/drawing/2014/main" id="{AD44E3CF-9F0D-4ACF-FECA-EFC14F99EE48}"/>
                  </a:ext>
                </a:extLst>
              </p:cNvPr>
              <p:cNvCxnSpPr/>
              <p:nvPr/>
            </p:nvCxnSpPr>
            <p:spPr>
              <a:xfrm flipV="1">
                <a:off x="720000" y="1440000"/>
                <a:ext cx="0" cy="72000"/>
              </a:xfrm>
              <a:prstGeom prst="straightConnector1">
                <a:avLst/>
              </a:prstGeom>
              <a:ln w="19050">
                <a:solidFill>
                  <a:schemeClr val="bg1">
                    <a:lumMod val="65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0" name="Straight Arrow Connector 29">
                <a:extLst>
                  <a:ext uri="{FF2B5EF4-FFF2-40B4-BE49-F238E27FC236}">
                    <a16:creationId xmlns:a16="http://schemas.microsoft.com/office/drawing/2014/main" id="{73BE039D-CF84-3276-D4F6-3269F51D2992}"/>
                  </a:ext>
                </a:extLst>
              </p:cNvPr>
              <p:cNvCxnSpPr/>
              <p:nvPr/>
            </p:nvCxnSpPr>
            <p:spPr>
              <a:xfrm flipV="1">
                <a:off x="1080000" y="1440000"/>
                <a:ext cx="0" cy="72000"/>
              </a:xfrm>
              <a:prstGeom prst="straightConnector1">
                <a:avLst/>
              </a:prstGeom>
              <a:ln w="19050">
                <a:solidFill>
                  <a:schemeClr val="bg1">
                    <a:lumMod val="65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1" name="Straight Arrow Connector 30">
                <a:extLst>
                  <a:ext uri="{FF2B5EF4-FFF2-40B4-BE49-F238E27FC236}">
                    <a16:creationId xmlns:a16="http://schemas.microsoft.com/office/drawing/2014/main" id="{EF600EF3-E3C7-7893-E86A-2A8C3D87D41F}"/>
                  </a:ext>
                </a:extLst>
              </p:cNvPr>
              <p:cNvCxnSpPr/>
              <p:nvPr/>
            </p:nvCxnSpPr>
            <p:spPr>
              <a:xfrm flipV="1">
                <a:off x="1440000" y="1440000"/>
                <a:ext cx="0" cy="72000"/>
              </a:xfrm>
              <a:prstGeom prst="straightConnector1">
                <a:avLst/>
              </a:prstGeom>
              <a:ln w="19050">
                <a:solidFill>
                  <a:schemeClr val="bg1">
                    <a:lumMod val="65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2" name="Straight Arrow Connector 31">
                <a:extLst>
                  <a:ext uri="{FF2B5EF4-FFF2-40B4-BE49-F238E27FC236}">
                    <a16:creationId xmlns:a16="http://schemas.microsoft.com/office/drawing/2014/main" id="{0677E799-BDA5-57FA-3CCC-ACB02DC1790B}"/>
                  </a:ext>
                </a:extLst>
              </p:cNvPr>
              <p:cNvCxnSpPr/>
              <p:nvPr/>
            </p:nvCxnSpPr>
            <p:spPr>
              <a:xfrm flipV="1">
                <a:off x="1800000" y="1440000"/>
                <a:ext cx="0" cy="72000"/>
              </a:xfrm>
              <a:prstGeom prst="straightConnector1">
                <a:avLst/>
              </a:prstGeom>
              <a:ln w="19050">
                <a:solidFill>
                  <a:schemeClr val="bg1">
                    <a:lumMod val="65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3" name="Straight Arrow Connector 32">
                <a:extLst>
                  <a:ext uri="{FF2B5EF4-FFF2-40B4-BE49-F238E27FC236}">
                    <a16:creationId xmlns:a16="http://schemas.microsoft.com/office/drawing/2014/main" id="{66B035D5-19E3-6A58-3F40-CC69AB377675}"/>
                  </a:ext>
                </a:extLst>
              </p:cNvPr>
              <p:cNvCxnSpPr/>
              <p:nvPr/>
            </p:nvCxnSpPr>
            <p:spPr>
              <a:xfrm flipV="1">
                <a:off x="2519000" y="1368000"/>
                <a:ext cx="0" cy="72000"/>
              </a:xfrm>
              <a:prstGeom prst="straightConnector1">
                <a:avLst/>
              </a:prstGeom>
              <a:ln w="19050">
                <a:solidFill>
                  <a:schemeClr val="bg1">
                    <a:lumMod val="65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4" name="Straight Arrow Connector 33">
                <a:extLst>
                  <a:ext uri="{FF2B5EF4-FFF2-40B4-BE49-F238E27FC236}">
                    <a16:creationId xmlns:a16="http://schemas.microsoft.com/office/drawing/2014/main" id="{0818EC31-B94E-76D3-3076-136F5F5CE110}"/>
                  </a:ext>
                </a:extLst>
              </p:cNvPr>
              <p:cNvCxnSpPr/>
              <p:nvPr/>
            </p:nvCxnSpPr>
            <p:spPr>
              <a:xfrm flipV="1">
                <a:off x="2879000" y="1368000"/>
                <a:ext cx="0" cy="72000"/>
              </a:xfrm>
              <a:prstGeom prst="straightConnector1">
                <a:avLst/>
              </a:prstGeom>
              <a:ln w="19050">
                <a:solidFill>
                  <a:schemeClr val="bg1">
                    <a:lumMod val="65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5" name="Straight Arrow Connector 34">
                <a:extLst>
                  <a:ext uri="{FF2B5EF4-FFF2-40B4-BE49-F238E27FC236}">
                    <a16:creationId xmlns:a16="http://schemas.microsoft.com/office/drawing/2014/main" id="{D8941ACE-6AAB-6741-45AD-751E07143D51}"/>
                  </a:ext>
                </a:extLst>
              </p:cNvPr>
              <p:cNvCxnSpPr/>
              <p:nvPr/>
            </p:nvCxnSpPr>
            <p:spPr>
              <a:xfrm flipV="1">
                <a:off x="3239000" y="1368000"/>
                <a:ext cx="0" cy="72000"/>
              </a:xfrm>
              <a:prstGeom prst="straightConnector1">
                <a:avLst/>
              </a:prstGeom>
              <a:ln w="19050">
                <a:solidFill>
                  <a:schemeClr val="bg1">
                    <a:lumMod val="65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6" name="Straight Arrow Connector 35">
                <a:extLst>
                  <a:ext uri="{FF2B5EF4-FFF2-40B4-BE49-F238E27FC236}">
                    <a16:creationId xmlns:a16="http://schemas.microsoft.com/office/drawing/2014/main" id="{E65B38C1-21AB-4643-D426-077F83B79FA5}"/>
                  </a:ext>
                </a:extLst>
              </p:cNvPr>
              <p:cNvCxnSpPr/>
              <p:nvPr/>
            </p:nvCxnSpPr>
            <p:spPr>
              <a:xfrm flipV="1">
                <a:off x="3599000" y="1368000"/>
                <a:ext cx="0" cy="72000"/>
              </a:xfrm>
              <a:prstGeom prst="straightConnector1">
                <a:avLst/>
              </a:prstGeom>
              <a:ln w="19050">
                <a:solidFill>
                  <a:schemeClr val="bg1">
                    <a:lumMod val="65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7" name="Straight Arrow Connector 36">
                <a:extLst>
                  <a:ext uri="{FF2B5EF4-FFF2-40B4-BE49-F238E27FC236}">
                    <a16:creationId xmlns:a16="http://schemas.microsoft.com/office/drawing/2014/main" id="{4A3412A9-0A32-EB8A-B0F7-D7DB809E7595}"/>
                  </a:ext>
                </a:extLst>
              </p:cNvPr>
              <p:cNvCxnSpPr/>
              <p:nvPr/>
            </p:nvCxnSpPr>
            <p:spPr>
              <a:xfrm flipV="1">
                <a:off x="3959000" y="1368000"/>
                <a:ext cx="0" cy="72000"/>
              </a:xfrm>
              <a:prstGeom prst="straightConnector1">
                <a:avLst/>
              </a:prstGeom>
              <a:ln w="19050">
                <a:solidFill>
                  <a:schemeClr val="bg1">
                    <a:lumMod val="65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8" name="Straight Arrow Connector 37">
                <a:extLst>
                  <a:ext uri="{FF2B5EF4-FFF2-40B4-BE49-F238E27FC236}">
                    <a16:creationId xmlns:a16="http://schemas.microsoft.com/office/drawing/2014/main" id="{D872636F-8501-2043-836C-C57CBCEB697A}"/>
                  </a:ext>
                </a:extLst>
              </p:cNvPr>
              <p:cNvCxnSpPr/>
              <p:nvPr/>
            </p:nvCxnSpPr>
            <p:spPr>
              <a:xfrm flipV="1">
                <a:off x="2160000" y="180000"/>
                <a:ext cx="72000" cy="0"/>
              </a:xfrm>
              <a:prstGeom prst="straightConnector1">
                <a:avLst/>
              </a:prstGeom>
              <a:ln w="19050">
                <a:solidFill>
                  <a:schemeClr val="bg1">
                    <a:lumMod val="65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9" name="Straight Arrow Connector 38">
                <a:extLst>
                  <a:ext uri="{FF2B5EF4-FFF2-40B4-BE49-F238E27FC236}">
                    <a16:creationId xmlns:a16="http://schemas.microsoft.com/office/drawing/2014/main" id="{D0383711-3E6A-7999-91C6-1E068625B0CF}"/>
                  </a:ext>
                </a:extLst>
              </p:cNvPr>
              <p:cNvCxnSpPr/>
              <p:nvPr/>
            </p:nvCxnSpPr>
            <p:spPr>
              <a:xfrm flipV="1">
                <a:off x="2088000" y="2700000"/>
                <a:ext cx="72000" cy="0"/>
              </a:xfrm>
              <a:prstGeom prst="straightConnector1">
                <a:avLst/>
              </a:prstGeom>
              <a:ln w="19050">
                <a:solidFill>
                  <a:schemeClr val="bg1">
                    <a:lumMod val="65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40" name="TextBox 39">
                <a:extLst>
                  <a:ext uri="{FF2B5EF4-FFF2-40B4-BE49-F238E27FC236}">
                    <a16:creationId xmlns:a16="http://schemas.microsoft.com/office/drawing/2014/main" id="{3993E81C-7F68-5978-6EEF-1C0F48634750}"/>
                  </a:ext>
                </a:extLst>
              </p:cNvPr>
              <p:cNvSpPr txBox="1"/>
              <p:nvPr/>
            </p:nvSpPr>
            <p:spPr>
              <a:xfrm>
                <a:off x="2146553" y="-17709"/>
                <a:ext cx="606554" cy="400692"/>
              </a:xfrm>
              <a:prstGeom prst="rect">
                <a:avLst/>
              </a:prstGeom>
              <a:noFill/>
            </p:spPr>
            <p:txBody>
              <a:bodyPr wrap="none" rtlCol="0">
                <a:spAutoFit/>
              </a:bodyPr>
              <a:lstStyle/>
              <a:p>
                <a:r>
                  <a:rPr lang="en-GB" sz="900">
                    <a:solidFill>
                      <a:schemeClr val="bg1">
                        <a:lumMod val="50000"/>
                      </a:schemeClr>
                    </a:solidFill>
                    <a:latin typeface="Arial" panose="020B0604020202020204" pitchFamily="34" charset="0"/>
                    <a:cs typeface="Arial" panose="020B0604020202020204" pitchFamily="34" charset="0"/>
                  </a:rPr>
                  <a:t>100%</a:t>
                </a:r>
              </a:p>
            </p:txBody>
          </p:sp>
          <p:sp>
            <p:nvSpPr>
              <p:cNvPr id="41" name="TextBox 40">
                <a:extLst>
                  <a:ext uri="{FF2B5EF4-FFF2-40B4-BE49-F238E27FC236}">
                    <a16:creationId xmlns:a16="http://schemas.microsoft.com/office/drawing/2014/main" id="{95B43C7A-36FF-40CE-2BB2-CD21E3B15466}"/>
                  </a:ext>
                </a:extLst>
              </p:cNvPr>
              <p:cNvSpPr txBox="1"/>
              <p:nvPr/>
            </p:nvSpPr>
            <p:spPr>
              <a:xfrm>
                <a:off x="1383266" y="2483955"/>
                <a:ext cx="606554" cy="400691"/>
              </a:xfrm>
              <a:prstGeom prst="rect">
                <a:avLst/>
              </a:prstGeom>
              <a:noFill/>
            </p:spPr>
            <p:txBody>
              <a:bodyPr wrap="none" rtlCol="0">
                <a:spAutoFit/>
              </a:bodyPr>
              <a:lstStyle/>
              <a:p>
                <a:r>
                  <a:rPr lang="en-GB" sz="900">
                    <a:solidFill>
                      <a:schemeClr val="bg1">
                        <a:lumMod val="50000"/>
                      </a:schemeClr>
                    </a:solidFill>
                    <a:latin typeface="Arial" panose="020B0604020202020204" pitchFamily="34" charset="0"/>
                    <a:cs typeface="Arial" panose="020B0604020202020204" pitchFamily="34" charset="0"/>
                  </a:rPr>
                  <a:t>100%</a:t>
                </a:r>
              </a:p>
            </p:txBody>
          </p:sp>
          <p:sp>
            <p:nvSpPr>
              <p:cNvPr id="42" name="TextBox 41">
                <a:extLst>
                  <a:ext uri="{FF2B5EF4-FFF2-40B4-BE49-F238E27FC236}">
                    <a16:creationId xmlns:a16="http://schemas.microsoft.com/office/drawing/2014/main" id="{C0CB2D43-03E6-121B-C75C-4D4FE0B4811A}"/>
                  </a:ext>
                </a:extLst>
              </p:cNvPr>
              <p:cNvSpPr txBox="1"/>
              <p:nvPr/>
            </p:nvSpPr>
            <p:spPr>
              <a:xfrm rot="16200000">
                <a:off x="62461" y="1717012"/>
                <a:ext cx="565875" cy="366337"/>
              </a:xfrm>
              <a:prstGeom prst="rect">
                <a:avLst/>
              </a:prstGeom>
              <a:noFill/>
            </p:spPr>
            <p:txBody>
              <a:bodyPr wrap="none" rtlCol="0">
                <a:spAutoFit/>
              </a:bodyPr>
              <a:lstStyle/>
              <a:p>
                <a:r>
                  <a:rPr lang="en-GB" sz="900">
                    <a:solidFill>
                      <a:schemeClr val="bg1">
                        <a:lumMod val="50000"/>
                      </a:schemeClr>
                    </a:solidFill>
                    <a:latin typeface="Arial" panose="020B0604020202020204" pitchFamily="34" charset="0"/>
                    <a:cs typeface="Arial" panose="020B0604020202020204" pitchFamily="34" charset="0"/>
                  </a:rPr>
                  <a:t>49.5</a:t>
                </a:r>
              </a:p>
            </p:txBody>
          </p:sp>
          <p:sp>
            <p:nvSpPr>
              <p:cNvPr id="43" name="TextBox 42">
                <a:extLst>
                  <a:ext uri="{FF2B5EF4-FFF2-40B4-BE49-F238E27FC236}">
                    <a16:creationId xmlns:a16="http://schemas.microsoft.com/office/drawing/2014/main" id="{DADF8CBF-FB32-681D-EE8F-94B806FB7C01}"/>
                  </a:ext>
                </a:extLst>
              </p:cNvPr>
              <p:cNvSpPr txBox="1"/>
              <p:nvPr/>
            </p:nvSpPr>
            <p:spPr>
              <a:xfrm rot="16200000">
                <a:off x="1136399" y="1717012"/>
                <a:ext cx="565875" cy="366337"/>
              </a:xfrm>
              <a:prstGeom prst="rect">
                <a:avLst/>
              </a:prstGeom>
              <a:noFill/>
            </p:spPr>
            <p:txBody>
              <a:bodyPr wrap="none" rtlCol="0">
                <a:spAutoFit/>
              </a:bodyPr>
              <a:lstStyle/>
              <a:p>
                <a:r>
                  <a:rPr lang="en-GB" sz="900">
                    <a:solidFill>
                      <a:schemeClr val="bg1">
                        <a:lumMod val="50000"/>
                      </a:schemeClr>
                    </a:solidFill>
                    <a:latin typeface="Arial" panose="020B0604020202020204" pitchFamily="34" charset="0"/>
                    <a:cs typeface="Arial" panose="020B0604020202020204" pitchFamily="34" charset="0"/>
                  </a:rPr>
                  <a:t>49.8</a:t>
                </a:r>
              </a:p>
            </p:txBody>
          </p:sp>
          <p:sp>
            <p:nvSpPr>
              <p:cNvPr id="44" name="TextBox 43">
                <a:extLst>
                  <a:ext uri="{FF2B5EF4-FFF2-40B4-BE49-F238E27FC236}">
                    <a16:creationId xmlns:a16="http://schemas.microsoft.com/office/drawing/2014/main" id="{3E237AD2-53DD-6945-1691-6E8DAC61C949}"/>
                  </a:ext>
                </a:extLst>
              </p:cNvPr>
              <p:cNvSpPr txBox="1"/>
              <p:nvPr/>
            </p:nvSpPr>
            <p:spPr>
              <a:xfrm rot="16200000">
                <a:off x="2583463" y="1010101"/>
                <a:ext cx="565875" cy="366337"/>
              </a:xfrm>
              <a:prstGeom prst="rect">
                <a:avLst/>
              </a:prstGeom>
              <a:noFill/>
            </p:spPr>
            <p:txBody>
              <a:bodyPr wrap="none" rtlCol="0">
                <a:spAutoFit/>
              </a:bodyPr>
              <a:lstStyle/>
              <a:p>
                <a:r>
                  <a:rPr lang="en-GB" sz="900">
                    <a:solidFill>
                      <a:schemeClr val="bg1">
                        <a:lumMod val="50000"/>
                      </a:schemeClr>
                    </a:solidFill>
                    <a:latin typeface="Arial" panose="020B0604020202020204" pitchFamily="34" charset="0"/>
                    <a:cs typeface="Arial" panose="020B0604020202020204" pitchFamily="34" charset="0"/>
                  </a:rPr>
                  <a:t>50.2</a:t>
                </a:r>
              </a:p>
            </p:txBody>
          </p:sp>
          <p:sp>
            <p:nvSpPr>
              <p:cNvPr id="45" name="TextBox 44">
                <a:extLst>
                  <a:ext uri="{FF2B5EF4-FFF2-40B4-BE49-F238E27FC236}">
                    <a16:creationId xmlns:a16="http://schemas.microsoft.com/office/drawing/2014/main" id="{A9CA2B78-2CFB-6CE3-B3B9-E8F00480A396}"/>
                  </a:ext>
                </a:extLst>
              </p:cNvPr>
              <p:cNvSpPr txBox="1"/>
              <p:nvPr/>
            </p:nvSpPr>
            <p:spPr>
              <a:xfrm rot="16200000">
                <a:off x="3647849" y="1030776"/>
                <a:ext cx="565875" cy="366337"/>
              </a:xfrm>
              <a:prstGeom prst="rect">
                <a:avLst/>
              </a:prstGeom>
              <a:noFill/>
            </p:spPr>
            <p:txBody>
              <a:bodyPr wrap="none" rtlCol="0">
                <a:spAutoFit/>
              </a:bodyPr>
              <a:lstStyle/>
              <a:p>
                <a:r>
                  <a:rPr lang="en-GB" sz="900">
                    <a:solidFill>
                      <a:schemeClr val="bg1">
                        <a:lumMod val="50000"/>
                      </a:schemeClr>
                    </a:solidFill>
                    <a:latin typeface="Arial" panose="020B0604020202020204" pitchFamily="34" charset="0"/>
                    <a:cs typeface="Arial" panose="020B0604020202020204" pitchFamily="34" charset="0"/>
                  </a:rPr>
                  <a:t>50.5</a:t>
                </a:r>
              </a:p>
            </p:txBody>
          </p:sp>
          <p:cxnSp>
            <p:nvCxnSpPr>
              <p:cNvPr id="46" name="Straight Connector 45">
                <a:extLst>
                  <a:ext uri="{FF2B5EF4-FFF2-40B4-BE49-F238E27FC236}">
                    <a16:creationId xmlns:a16="http://schemas.microsoft.com/office/drawing/2014/main" id="{90BD3796-0DE1-B8FD-A5CF-776E674BAC37}"/>
                  </a:ext>
                </a:extLst>
              </p:cNvPr>
              <p:cNvCxnSpPr>
                <a:cxnSpLocks/>
              </p:cNvCxnSpPr>
              <p:nvPr/>
            </p:nvCxnSpPr>
            <p:spPr>
              <a:xfrm flipH="1" flipV="1">
                <a:off x="360000" y="180001"/>
                <a:ext cx="1080000" cy="1151230"/>
              </a:xfrm>
              <a:prstGeom prst="line">
                <a:avLst/>
              </a:prstGeom>
              <a:ln w="25400" cap="rnd">
                <a:solidFill>
                  <a:schemeClr val="accent2"/>
                </a:solidFill>
                <a:roun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47" name="Straight Connector 46">
                <a:extLst>
                  <a:ext uri="{FF2B5EF4-FFF2-40B4-BE49-F238E27FC236}">
                    <a16:creationId xmlns:a16="http://schemas.microsoft.com/office/drawing/2014/main" id="{985F90EF-540C-7053-DF91-B8C5230D0FD9}"/>
                  </a:ext>
                </a:extLst>
              </p:cNvPr>
              <p:cNvCxnSpPr>
                <a:cxnSpLocks/>
              </p:cNvCxnSpPr>
              <p:nvPr/>
            </p:nvCxnSpPr>
            <p:spPr>
              <a:xfrm flipH="1" flipV="1">
                <a:off x="1439999" y="1331231"/>
                <a:ext cx="648000" cy="108000"/>
              </a:xfrm>
              <a:prstGeom prst="line">
                <a:avLst/>
              </a:prstGeom>
              <a:ln w="25400" cap="rnd">
                <a:solidFill>
                  <a:schemeClr val="accent2"/>
                </a:solidFill>
                <a:roun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48" name="Straight Connector 47">
                <a:extLst>
                  <a:ext uri="{FF2B5EF4-FFF2-40B4-BE49-F238E27FC236}">
                    <a16:creationId xmlns:a16="http://schemas.microsoft.com/office/drawing/2014/main" id="{4249C289-AC94-3C3B-A5E7-B1978EFC4604}"/>
                  </a:ext>
                </a:extLst>
              </p:cNvPr>
              <p:cNvCxnSpPr>
                <a:cxnSpLocks/>
              </p:cNvCxnSpPr>
              <p:nvPr/>
            </p:nvCxnSpPr>
            <p:spPr>
              <a:xfrm flipH="1" flipV="1">
                <a:off x="2232000" y="1440000"/>
                <a:ext cx="648000" cy="108000"/>
              </a:xfrm>
              <a:prstGeom prst="line">
                <a:avLst/>
              </a:prstGeom>
              <a:ln w="25400" cap="rnd">
                <a:solidFill>
                  <a:srgbClr val="FFC000"/>
                </a:solidFill>
                <a:roun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49" name="Straight Connector 48">
                <a:extLst>
                  <a:ext uri="{FF2B5EF4-FFF2-40B4-BE49-F238E27FC236}">
                    <a16:creationId xmlns:a16="http://schemas.microsoft.com/office/drawing/2014/main" id="{E6007597-CB9C-A26B-28AF-184314935405}"/>
                  </a:ext>
                </a:extLst>
              </p:cNvPr>
              <p:cNvCxnSpPr>
                <a:cxnSpLocks/>
              </p:cNvCxnSpPr>
              <p:nvPr/>
            </p:nvCxnSpPr>
            <p:spPr>
              <a:xfrm flipH="1" flipV="1">
                <a:off x="2878770" y="1548769"/>
                <a:ext cx="1080000" cy="1151230"/>
              </a:xfrm>
              <a:prstGeom prst="line">
                <a:avLst/>
              </a:prstGeom>
              <a:ln w="25400" cap="rnd">
                <a:solidFill>
                  <a:srgbClr val="FFC000"/>
                </a:solidFill>
                <a:roun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E835BE98-9EF1-1B9A-1311-CCB8D47A2CD8}"/>
                  </a:ext>
                </a:extLst>
              </p:cNvPr>
              <p:cNvCxnSpPr>
                <a:cxnSpLocks/>
              </p:cNvCxnSpPr>
              <p:nvPr/>
            </p:nvCxnSpPr>
            <p:spPr>
              <a:xfrm flipH="1">
                <a:off x="180000" y="180000"/>
                <a:ext cx="180000" cy="1"/>
              </a:xfrm>
              <a:prstGeom prst="line">
                <a:avLst/>
              </a:prstGeom>
              <a:ln w="25400" cap="rnd">
                <a:solidFill>
                  <a:schemeClr val="accent2"/>
                </a:solidFill>
                <a:roun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51" name="Straight Connector 50">
                <a:extLst>
                  <a:ext uri="{FF2B5EF4-FFF2-40B4-BE49-F238E27FC236}">
                    <a16:creationId xmlns:a16="http://schemas.microsoft.com/office/drawing/2014/main" id="{FED6C23D-4A04-17E9-8EB1-BFB48FD62A05}"/>
                  </a:ext>
                </a:extLst>
              </p:cNvPr>
              <p:cNvCxnSpPr>
                <a:cxnSpLocks/>
              </p:cNvCxnSpPr>
              <p:nvPr/>
            </p:nvCxnSpPr>
            <p:spPr>
              <a:xfrm flipH="1">
                <a:off x="3958154" y="2699231"/>
                <a:ext cx="180000" cy="1"/>
              </a:xfrm>
              <a:prstGeom prst="line">
                <a:avLst/>
              </a:prstGeom>
              <a:ln w="25400" cap="rnd">
                <a:solidFill>
                  <a:srgbClr val="FFC000"/>
                </a:solidFill>
                <a:roun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52" name="Straight Connector 51">
                <a:extLst>
                  <a:ext uri="{FF2B5EF4-FFF2-40B4-BE49-F238E27FC236}">
                    <a16:creationId xmlns:a16="http://schemas.microsoft.com/office/drawing/2014/main" id="{969CDEBA-87A9-7B2E-BDD5-2F6C0AA23AF2}"/>
                  </a:ext>
                </a:extLst>
              </p:cNvPr>
              <p:cNvCxnSpPr>
                <a:cxnSpLocks/>
              </p:cNvCxnSpPr>
              <p:nvPr/>
            </p:nvCxnSpPr>
            <p:spPr>
              <a:xfrm flipH="1" flipV="1">
                <a:off x="2088000" y="1440000"/>
                <a:ext cx="72000" cy="0"/>
              </a:xfrm>
              <a:prstGeom prst="line">
                <a:avLst/>
              </a:prstGeom>
              <a:ln w="25400" cap="rnd">
                <a:solidFill>
                  <a:schemeClr val="accent2"/>
                </a:solidFill>
                <a:roun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53" name="Straight Connector 52">
                <a:extLst>
                  <a:ext uri="{FF2B5EF4-FFF2-40B4-BE49-F238E27FC236}">
                    <a16:creationId xmlns:a16="http://schemas.microsoft.com/office/drawing/2014/main" id="{527707F5-AAC9-3114-D6F0-C5FD5BD8BF97}"/>
                  </a:ext>
                </a:extLst>
              </p:cNvPr>
              <p:cNvCxnSpPr>
                <a:cxnSpLocks/>
              </p:cNvCxnSpPr>
              <p:nvPr/>
            </p:nvCxnSpPr>
            <p:spPr>
              <a:xfrm flipH="1" flipV="1">
                <a:off x="2160000" y="1440000"/>
                <a:ext cx="72000" cy="0"/>
              </a:xfrm>
              <a:prstGeom prst="line">
                <a:avLst/>
              </a:prstGeom>
              <a:ln w="25400" cap="rnd">
                <a:solidFill>
                  <a:schemeClr val="accent4"/>
                </a:solidFill>
                <a:round/>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54" name="TextBox 53">
                <a:extLst>
                  <a:ext uri="{FF2B5EF4-FFF2-40B4-BE49-F238E27FC236}">
                    <a16:creationId xmlns:a16="http://schemas.microsoft.com/office/drawing/2014/main" id="{3197FF2E-E976-1836-A00F-F106DAC67BF8}"/>
                  </a:ext>
                </a:extLst>
              </p:cNvPr>
              <p:cNvSpPr txBox="1"/>
              <p:nvPr/>
            </p:nvSpPr>
            <p:spPr>
              <a:xfrm>
                <a:off x="4259252" y="1248280"/>
                <a:ext cx="411938" cy="400692"/>
              </a:xfrm>
              <a:prstGeom prst="rect">
                <a:avLst/>
              </a:prstGeom>
              <a:noFill/>
            </p:spPr>
            <p:txBody>
              <a:bodyPr wrap="none" rtlCol="0">
                <a:spAutoFit/>
              </a:bodyPr>
              <a:lstStyle/>
              <a:p>
                <a:r>
                  <a:rPr lang="en-GB" sz="900">
                    <a:solidFill>
                      <a:schemeClr val="bg1">
                        <a:lumMod val="50000"/>
                      </a:schemeClr>
                    </a:solidFill>
                    <a:latin typeface="Arial" panose="020B0604020202020204" pitchFamily="34" charset="0"/>
                    <a:cs typeface="Arial" panose="020B0604020202020204" pitchFamily="34" charset="0"/>
                  </a:rPr>
                  <a:t>Hz</a:t>
                </a:r>
              </a:p>
            </p:txBody>
          </p:sp>
        </p:grpSp>
      </p:grpSp>
    </p:spTree>
    <p:extLst>
      <p:ext uri="{BB962C8B-B14F-4D97-AF65-F5344CB8AC3E}">
        <p14:creationId xmlns:p14="http://schemas.microsoft.com/office/powerpoint/2010/main" val="133690251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9AF29985-947E-228A-28A2-870C36133118}"/>
              </a:ext>
            </a:extLst>
          </p:cNvPr>
          <p:cNvSpPr>
            <a:spLocks noGrp="1"/>
          </p:cNvSpPr>
          <p:nvPr>
            <p:ph type="title"/>
          </p:nvPr>
        </p:nvSpPr>
        <p:spPr>
          <a:xfrm>
            <a:off x="629400" y="476496"/>
            <a:ext cx="8103896" cy="360099"/>
          </a:xfrm>
        </p:spPr>
        <p:txBody>
          <a:bodyPr/>
          <a:lstStyle/>
          <a:p>
            <a:r>
              <a:rPr lang="en-GB" sz="2600"/>
              <a:t>Case study 2: Constraint Management Pathfinder</a:t>
            </a:r>
          </a:p>
        </p:txBody>
      </p:sp>
      <p:sp>
        <p:nvSpPr>
          <p:cNvPr id="8" name="TextBox 7">
            <a:extLst>
              <a:ext uri="{FF2B5EF4-FFF2-40B4-BE49-F238E27FC236}">
                <a16:creationId xmlns:a16="http://schemas.microsoft.com/office/drawing/2014/main" id="{6357FBC1-4001-D31F-0BD3-A2F2296E77E3}"/>
              </a:ext>
            </a:extLst>
          </p:cNvPr>
          <p:cNvSpPr txBox="1"/>
          <p:nvPr/>
        </p:nvSpPr>
        <p:spPr>
          <a:xfrm>
            <a:off x="174915" y="1113184"/>
            <a:ext cx="5871658" cy="281231"/>
          </a:xfrm>
          <a:prstGeom prst="rect">
            <a:avLst/>
          </a:prstGeom>
          <a:noFill/>
        </p:spPr>
        <p:txBody>
          <a:bodyPr wrap="square">
            <a:spAutoFit/>
          </a:bodyPr>
          <a:lstStyle/>
          <a:p>
            <a:pPr marL="44450" lvl="2" algn="just">
              <a:lnSpc>
                <a:spcPct val="107000"/>
              </a:lnSpc>
            </a:pPr>
            <a:r>
              <a:rPr lang="en-GB" sz="1200" b="1" dirty="0">
                <a:solidFill>
                  <a:schemeClr val="accent2"/>
                </a:solidFill>
                <a:sym typeface="Trebuchet MS"/>
              </a:rPr>
              <a:t>What is it?</a:t>
            </a:r>
          </a:p>
        </p:txBody>
      </p:sp>
      <p:grpSp>
        <p:nvGrpSpPr>
          <p:cNvPr id="12" name="Group 11">
            <a:extLst>
              <a:ext uri="{FF2B5EF4-FFF2-40B4-BE49-F238E27FC236}">
                <a16:creationId xmlns:a16="http://schemas.microsoft.com/office/drawing/2014/main" id="{DD6849C7-12FC-B857-8657-AD57D9932815}"/>
              </a:ext>
            </a:extLst>
          </p:cNvPr>
          <p:cNvGrpSpPr/>
          <p:nvPr/>
        </p:nvGrpSpPr>
        <p:grpSpPr>
          <a:xfrm>
            <a:off x="6541809" y="1532708"/>
            <a:ext cx="5188637" cy="4188052"/>
            <a:chOff x="6890152" y="4088415"/>
            <a:chExt cx="4451951" cy="2729880"/>
          </a:xfrm>
        </p:grpSpPr>
        <p:pic>
          <p:nvPicPr>
            <p:cNvPr id="5" name="Picture 4">
              <a:extLst>
                <a:ext uri="{FF2B5EF4-FFF2-40B4-BE49-F238E27FC236}">
                  <a16:creationId xmlns:a16="http://schemas.microsoft.com/office/drawing/2014/main" id="{CCF73438-3855-9EA1-36F2-AF1447695215}"/>
                </a:ext>
              </a:extLst>
            </p:cNvPr>
            <p:cNvPicPr>
              <a:picLocks noChangeAspect="1"/>
            </p:cNvPicPr>
            <p:nvPr/>
          </p:nvPicPr>
          <p:blipFill>
            <a:blip r:embed="rId3"/>
            <a:stretch>
              <a:fillRect/>
            </a:stretch>
          </p:blipFill>
          <p:spPr>
            <a:xfrm>
              <a:off x="6890152" y="4282954"/>
              <a:ext cx="4451951" cy="2431878"/>
            </a:xfrm>
            <a:prstGeom prst="rect">
              <a:avLst/>
            </a:prstGeom>
          </p:spPr>
        </p:pic>
        <p:sp>
          <p:nvSpPr>
            <p:cNvPr id="6" name="Rectangle 5">
              <a:extLst>
                <a:ext uri="{FF2B5EF4-FFF2-40B4-BE49-F238E27FC236}">
                  <a16:creationId xmlns:a16="http://schemas.microsoft.com/office/drawing/2014/main" id="{EA4DFF86-8BD8-57C2-A92F-EC5E609C942B}"/>
                </a:ext>
              </a:extLst>
            </p:cNvPr>
            <p:cNvSpPr/>
            <p:nvPr/>
          </p:nvSpPr>
          <p:spPr>
            <a:xfrm>
              <a:off x="7169937" y="4088415"/>
              <a:ext cx="3892379" cy="20692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500" dirty="0">
                  <a:solidFill>
                    <a:schemeClr val="tx1"/>
                  </a:solidFill>
                </a:rPr>
                <a:t>Thermal constraint costs 2020-2022 in GB</a:t>
              </a:r>
            </a:p>
          </p:txBody>
        </p:sp>
        <p:sp>
          <p:nvSpPr>
            <p:cNvPr id="7" name="Rectangle 6">
              <a:extLst>
                <a:ext uri="{FF2B5EF4-FFF2-40B4-BE49-F238E27FC236}">
                  <a16:creationId xmlns:a16="http://schemas.microsoft.com/office/drawing/2014/main" id="{DC0699E3-6BAD-2722-C068-16DE11B3B634}"/>
                </a:ext>
              </a:extLst>
            </p:cNvPr>
            <p:cNvSpPr/>
            <p:nvPr/>
          </p:nvSpPr>
          <p:spPr>
            <a:xfrm>
              <a:off x="7449724" y="6611369"/>
              <a:ext cx="3892379" cy="20692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600" i="1">
                  <a:solidFill>
                    <a:schemeClr val="tx1"/>
                  </a:solidFill>
                </a:rPr>
                <a:t>NGESO Markets Roadmap</a:t>
              </a:r>
            </a:p>
          </p:txBody>
        </p:sp>
      </p:grpSp>
      <p:pic>
        <p:nvPicPr>
          <p:cNvPr id="13" name="Picture 10">
            <a:extLst>
              <a:ext uri="{FF2B5EF4-FFF2-40B4-BE49-F238E27FC236}">
                <a16:creationId xmlns:a16="http://schemas.microsoft.com/office/drawing/2014/main" id="{DF1AE95B-D7E9-D036-1A42-1AAA16819004}"/>
              </a:ext>
            </a:extLst>
          </p:cNvPr>
          <p:cNvPicPr>
            <a:picLocks noChangeAspect="1"/>
          </p:cNvPicPr>
          <p:nvPr/>
        </p:nvPicPr>
        <p:blipFill>
          <a:blip r:embed="rId4"/>
          <a:stretch>
            <a:fillRect/>
          </a:stretch>
        </p:blipFill>
        <p:spPr>
          <a:xfrm>
            <a:off x="273907" y="1761683"/>
            <a:ext cx="5871659" cy="3563386"/>
          </a:xfrm>
          <a:prstGeom prst="rect">
            <a:avLst/>
          </a:prstGeom>
          <a:noFill/>
          <a:ln cap="flat">
            <a:noFill/>
          </a:ln>
        </p:spPr>
      </p:pic>
    </p:spTree>
    <p:extLst>
      <p:ext uri="{BB962C8B-B14F-4D97-AF65-F5344CB8AC3E}">
        <p14:creationId xmlns:p14="http://schemas.microsoft.com/office/powerpoint/2010/main" val="172803039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9AF29985-947E-228A-28A2-870C36133118}"/>
              </a:ext>
            </a:extLst>
          </p:cNvPr>
          <p:cNvSpPr>
            <a:spLocks noGrp="1"/>
          </p:cNvSpPr>
          <p:nvPr>
            <p:ph type="title"/>
          </p:nvPr>
        </p:nvSpPr>
        <p:spPr>
          <a:xfrm>
            <a:off x="629399" y="476496"/>
            <a:ext cx="8230395" cy="720197"/>
          </a:xfrm>
        </p:spPr>
        <p:txBody>
          <a:bodyPr/>
          <a:lstStyle/>
          <a:p>
            <a:r>
              <a:rPr lang="en-GB" sz="2600" dirty="0"/>
              <a:t>Case study 3: Voltage Pathfinders and Reactive Market</a:t>
            </a:r>
          </a:p>
        </p:txBody>
      </p:sp>
      <p:grpSp>
        <p:nvGrpSpPr>
          <p:cNvPr id="18" name="Group 17">
            <a:extLst>
              <a:ext uri="{FF2B5EF4-FFF2-40B4-BE49-F238E27FC236}">
                <a16:creationId xmlns:a16="http://schemas.microsoft.com/office/drawing/2014/main" id="{70181AAC-8D40-7034-DBC1-D5E452ACED1A}"/>
              </a:ext>
            </a:extLst>
          </p:cNvPr>
          <p:cNvGrpSpPr/>
          <p:nvPr/>
        </p:nvGrpSpPr>
        <p:grpSpPr>
          <a:xfrm>
            <a:off x="6413159" y="2090057"/>
            <a:ext cx="5649613" cy="3859095"/>
            <a:chOff x="7096661" y="4766887"/>
            <a:chExt cx="3937608" cy="2013671"/>
          </a:xfrm>
        </p:grpSpPr>
        <p:pic>
          <p:nvPicPr>
            <p:cNvPr id="12" name="Picture 11">
              <a:extLst>
                <a:ext uri="{FF2B5EF4-FFF2-40B4-BE49-F238E27FC236}">
                  <a16:creationId xmlns:a16="http://schemas.microsoft.com/office/drawing/2014/main" id="{5F030AE5-5BC9-67A1-F19C-6FF6CD6A6C46}"/>
                </a:ext>
              </a:extLst>
            </p:cNvPr>
            <p:cNvPicPr>
              <a:picLocks noChangeAspect="1"/>
            </p:cNvPicPr>
            <p:nvPr/>
          </p:nvPicPr>
          <p:blipFill>
            <a:blip r:embed="rId3"/>
            <a:stretch>
              <a:fillRect/>
            </a:stretch>
          </p:blipFill>
          <p:spPr>
            <a:xfrm>
              <a:off x="7096661" y="4766888"/>
              <a:ext cx="3847541" cy="1906228"/>
            </a:xfrm>
            <a:prstGeom prst="rect">
              <a:avLst/>
            </a:prstGeom>
          </p:spPr>
        </p:pic>
        <p:sp>
          <p:nvSpPr>
            <p:cNvPr id="14" name="Rectangle 13">
              <a:extLst>
                <a:ext uri="{FF2B5EF4-FFF2-40B4-BE49-F238E27FC236}">
                  <a16:creationId xmlns:a16="http://schemas.microsoft.com/office/drawing/2014/main" id="{A47B0DC2-4E4E-FA5A-0037-1F9EBCB1D974}"/>
                </a:ext>
              </a:extLst>
            </p:cNvPr>
            <p:cNvSpPr/>
            <p:nvPr/>
          </p:nvSpPr>
          <p:spPr>
            <a:xfrm>
              <a:off x="8362666" y="4766887"/>
              <a:ext cx="2581536" cy="20692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500" dirty="0">
                  <a:solidFill>
                    <a:schemeClr val="tx1"/>
                  </a:solidFill>
                </a:rPr>
                <a:t>Voltage Pathfinder 2 (Pennines Area) entrants by technology type</a:t>
              </a:r>
            </a:p>
          </p:txBody>
        </p:sp>
        <p:sp>
          <p:nvSpPr>
            <p:cNvPr id="15" name="Rectangle 14">
              <a:extLst>
                <a:ext uri="{FF2B5EF4-FFF2-40B4-BE49-F238E27FC236}">
                  <a16:creationId xmlns:a16="http://schemas.microsoft.com/office/drawing/2014/main" id="{DD18DCEA-3B44-890E-6038-9BE3CD170359}"/>
                </a:ext>
              </a:extLst>
            </p:cNvPr>
            <p:cNvSpPr/>
            <p:nvPr/>
          </p:nvSpPr>
          <p:spPr>
            <a:xfrm>
              <a:off x="7141890" y="6573632"/>
              <a:ext cx="3892379" cy="20692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600" i="1">
                  <a:solidFill>
                    <a:schemeClr val="tx1"/>
                  </a:solidFill>
                </a:rPr>
                <a:t>NGESO Markets Roadmap</a:t>
              </a:r>
            </a:p>
          </p:txBody>
        </p:sp>
      </p:grpSp>
      <p:grpSp>
        <p:nvGrpSpPr>
          <p:cNvPr id="17" name="Group 16">
            <a:extLst>
              <a:ext uri="{FF2B5EF4-FFF2-40B4-BE49-F238E27FC236}">
                <a16:creationId xmlns:a16="http://schemas.microsoft.com/office/drawing/2014/main" id="{45CB72B8-6E30-88E7-E785-FA1EAA478159}"/>
              </a:ext>
            </a:extLst>
          </p:cNvPr>
          <p:cNvGrpSpPr/>
          <p:nvPr/>
        </p:nvGrpSpPr>
        <p:grpSpPr>
          <a:xfrm>
            <a:off x="79253" y="1262742"/>
            <a:ext cx="5699589" cy="3569666"/>
            <a:chOff x="1280707" y="4668858"/>
            <a:chExt cx="3920624" cy="2111700"/>
          </a:xfrm>
        </p:grpSpPr>
        <p:pic>
          <p:nvPicPr>
            <p:cNvPr id="7" name="Picture 6">
              <a:extLst>
                <a:ext uri="{FF2B5EF4-FFF2-40B4-BE49-F238E27FC236}">
                  <a16:creationId xmlns:a16="http://schemas.microsoft.com/office/drawing/2014/main" id="{36DBFB47-4D53-7B51-3C68-7CF107755AD9}"/>
                </a:ext>
              </a:extLst>
            </p:cNvPr>
            <p:cNvPicPr>
              <a:picLocks noChangeAspect="1"/>
            </p:cNvPicPr>
            <p:nvPr/>
          </p:nvPicPr>
          <p:blipFill>
            <a:blip r:embed="rId4"/>
            <a:stretch>
              <a:fillRect/>
            </a:stretch>
          </p:blipFill>
          <p:spPr>
            <a:xfrm>
              <a:off x="1353788" y="4709074"/>
              <a:ext cx="3847543" cy="1856598"/>
            </a:xfrm>
            <a:prstGeom prst="rect">
              <a:avLst/>
            </a:prstGeom>
          </p:spPr>
        </p:pic>
        <p:sp>
          <p:nvSpPr>
            <p:cNvPr id="13" name="Rectangle 12">
              <a:extLst>
                <a:ext uri="{FF2B5EF4-FFF2-40B4-BE49-F238E27FC236}">
                  <a16:creationId xmlns:a16="http://schemas.microsoft.com/office/drawing/2014/main" id="{4E9EE612-57DB-69B2-0E73-E8BA55BE066E}"/>
                </a:ext>
              </a:extLst>
            </p:cNvPr>
            <p:cNvSpPr/>
            <p:nvPr/>
          </p:nvSpPr>
          <p:spPr>
            <a:xfrm>
              <a:off x="1308952" y="4668858"/>
              <a:ext cx="3892379" cy="20692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500" dirty="0">
                  <a:solidFill>
                    <a:schemeClr val="tx1"/>
                  </a:solidFill>
                </a:rPr>
                <a:t>Voltage Pathfinder 1 (Mersey Area) entrants by technology type</a:t>
              </a:r>
            </a:p>
          </p:txBody>
        </p:sp>
        <p:sp>
          <p:nvSpPr>
            <p:cNvPr id="16" name="Rectangle 15">
              <a:extLst>
                <a:ext uri="{FF2B5EF4-FFF2-40B4-BE49-F238E27FC236}">
                  <a16:creationId xmlns:a16="http://schemas.microsoft.com/office/drawing/2014/main" id="{B013C877-311A-44EA-5C2B-261F40DBC846}"/>
                </a:ext>
              </a:extLst>
            </p:cNvPr>
            <p:cNvSpPr/>
            <p:nvPr/>
          </p:nvSpPr>
          <p:spPr>
            <a:xfrm>
              <a:off x="1280707" y="6573632"/>
              <a:ext cx="3892379" cy="20692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600" i="1" dirty="0">
                  <a:solidFill>
                    <a:schemeClr val="tx1"/>
                  </a:solidFill>
                </a:rPr>
                <a:t>NGESO Markets Roadmap</a:t>
              </a:r>
            </a:p>
          </p:txBody>
        </p:sp>
      </p:grpSp>
    </p:spTree>
    <p:extLst>
      <p:ext uri="{BB962C8B-B14F-4D97-AF65-F5344CB8AC3E}">
        <p14:creationId xmlns:p14="http://schemas.microsoft.com/office/powerpoint/2010/main" val="201146493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9AF29985-947E-228A-28A2-870C36133118}"/>
              </a:ext>
            </a:extLst>
          </p:cNvPr>
          <p:cNvSpPr>
            <a:spLocks noGrp="1"/>
          </p:cNvSpPr>
          <p:nvPr>
            <p:ph type="title"/>
          </p:nvPr>
        </p:nvSpPr>
        <p:spPr>
          <a:xfrm>
            <a:off x="629400" y="476496"/>
            <a:ext cx="8103896" cy="360099"/>
          </a:xfrm>
        </p:spPr>
        <p:txBody>
          <a:bodyPr/>
          <a:lstStyle/>
          <a:p>
            <a:r>
              <a:rPr lang="en-GB" sz="2600" dirty="0"/>
              <a:t>Case study 4: Stability Pathfinders and Market</a:t>
            </a:r>
          </a:p>
        </p:txBody>
      </p:sp>
      <p:sp>
        <p:nvSpPr>
          <p:cNvPr id="4" name="Rectangle 3">
            <a:extLst>
              <a:ext uri="{FF2B5EF4-FFF2-40B4-BE49-F238E27FC236}">
                <a16:creationId xmlns:a16="http://schemas.microsoft.com/office/drawing/2014/main" id="{A47103FC-2C25-0895-192E-3AAA3ADD951A}"/>
              </a:ext>
            </a:extLst>
          </p:cNvPr>
          <p:cNvSpPr/>
          <p:nvPr/>
        </p:nvSpPr>
        <p:spPr>
          <a:xfrm>
            <a:off x="518983" y="6665881"/>
            <a:ext cx="3892379" cy="20692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600" i="1">
                <a:solidFill>
                  <a:schemeClr val="tx1"/>
                </a:solidFill>
              </a:rPr>
              <a:t>*Live project as of May 2023.</a:t>
            </a:r>
          </a:p>
        </p:txBody>
      </p:sp>
      <p:grpSp>
        <p:nvGrpSpPr>
          <p:cNvPr id="14" name="Group 13">
            <a:extLst>
              <a:ext uri="{FF2B5EF4-FFF2-40B4-BE49-F238E27FC236}">
                <a16:creationId xmlns:a16="http://schemas.microsoft.com/office/drawing/2014/main" id="{5EFEF71A-4329-38DC-E987-4AA9247659A0}"/>
              </a:ext>
            </a:extLst>
          </p:cNvPr>
          <p:cNvGrpSpPr/>
          <p:nvPr/>
        </p:nvGrpSpPr>
        <p:grpSpPr>
          <a:xfrm>
            <a:off x="6194069" y="1567544"/>
            <a:ext cx="5237831" cy="4187614"/>
            <a:chOff x="7000374" y="4053986"/>
            <a:chExt cx="4336087" cy="2799525"/>
          </a:xfrm>
        </p:grpSpPr>
        <p:pic>
          <p:nvPicPr>
            <p:cNvPr id="11" name="Picture 10">
              <a:extLst>
                <a:ext uri="{FF2B5EF4-FFF2-40B4-BE49-F238E27FC236}">
                  <a16:creationId xmlns:a16="http://schemas.microsoft.com/office/drawing/2014/main" id="{948D6A86-CD47-2723-C12E-8FF566A19D63}"/>
                </a:ext>
              </a:extLst>
            </p:cNvPr>
            <p:cNvPicPr>
              <a:picLocks noChangeAspect="1"/>
            </p:cNvPicPr>
            <p:nvPr/>
          </p:nvPicPr>
          <p:blipFill>
            <a:blip r:embed="rId3"/>
            <a:stretch>
              <a:fillRect/>
            </a:stretch>
          </p:blipFill>
          <p:spPr>
            <a:xfrm>
              <a:off x="7000374" y="4053986"/>
              <a:ext cx="4231507" cy="2739975"/>
            </a:xfrm>
            <a:prstGeom prst="rect">
              <a:avLst/>
            </a:prstGeom>
          </p:spPr>
        </p:pic>
        <p:sp>
          <p:nvSpPr>
            <p:cNvPr id="12" name="Rectangle 11">
              <a:extLst>
                <a:ext uri="{FF2B5EF4-FFF2-40B4-BE49-F238E27FC236}">
                  <a16:creationId xmlns:a16="http://schemas.microsoft.com/office/drawing/2014/main" id="{8F6C89FF-4641-24DE-CF6E-468575C7DA8B}"/>
                </a:ext>
              </a:extLst>
            </p:cNvPr>
            <p:cNvSpPr/>
            <p:nvPr/>
          </p:nvSpPr>
          <p:spPr>
            <a:xfrm>
              <a:off x="7444082" y="5374905"/>
              <a:ext cx="3892379" cy="20692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500" dirty="0">
                  <a:solidFill>
                    <a:schemeClr val="tx1"/>
                  </a:solidFill>
                </a:rPr>
                <a:t>Distribution of additional inertia requirement in 2030 in GB’s system</a:t>
              </a:r>
            </a:p>
          </p:txBody>
        </p:sp>
        <p:sp>
          <p:nvSpPr>
            <p:cNvPr id="13" name="Rectangle 12">
              <a:extLst>
                <a:ext uri="{FF2B5EF4-FFF2-40B4-BE49-F238E27FC236}">
                  <a16:creationId xmlns:a16="http://schemas.microsoft.com/office/drawing/2014/main" id="{8D3A81C3-F556-4975-EB7F-89162617A1C3}"/>
                </a:ext>
              </a:extLst>
            </p:cNvPr>
            <p:cNvSpPr/>
            <p:nvPr/>
          </p:nvSpPr>
          <p:spPr>
            <a:xfrm>
              <a:off x="7444082" y="6646585"/>
              <a:ext cx="3892379" cy="20692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600" i="1">
                  <a:solidFill>
                    <a:schemeClr val="tx1"/>
                  </a:solidFill>
                </a:rPr>
                <a:t>NGESO Operability Strategy Report</a:t>
              </a:r>
            </a:p>
          </p:txBody>
        </p:sp>
      </p:grpSp>
      <p:graphicFrame>
        <p:nvGraphicFramePr>
          <p:cNvPr id="5" name="Diagram 4">
            <a:extLst>
              <a:ext uri="{FF2B5EF4-FFF2-40B4-BE49-F238E27FC236}">
                <a16:creationId xmlns:a16="http://schemas.microsoft.com/office/drawing/2014/main" id="{FEB15DFA-2C47-90CE-1552-58FF56DBB0AF}"/>
              </a:ext>
            </a:extLst>
          </p:cNvPr>
          <p:cNvGraphicFramePr/>
          <p:nvPr>
            <p:extLst>
              <p:ext uri="{D42A27DB-BD31-4B8C-83A1-F6EECF244321}">
                <p14:modId xmlns:p14="http://schemas.microsoft.com/office/powerpoint/2010/main" val="786898061"/>
              </p:ext>
            </p:extLst>
          </p:nvPr>
        </p:nvGraphicFramePr>
        <p:xfrm>
          <a:off x="760100" y="1402080"/>
          <a:ext cx="5004974" cy="385668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201787706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9AF29985-947E-228A-28A2-870C36133118}"/>
              </a:ext>
            </a:extLst>
          </p:cNvPr>
          <p:cNvSpPr>
            <a:spLocks noGrp="1"/>
          </p:cNvSpPr>
          <p:nvPr>
            <p:ph type="title"/>
          </p:nvPr>
        </p:nvSpPr>
        <p:spPr>
          <a:xfrm>
            <a:off x="629400" y="476496"/>
            <a:ext cx="8103896" cy="360099"/>
          </a:xfrm>
        </p:spPr>
        <p:txBody>
          <a:bodyPr/>
          <a:lstStyle/>
          <a:p>
            <a:r>
              <a:rPr lang="en-GB" sz="2600" dirty="0"/>
              <a:t>Case study 5: Demand Flexibility Service</a:t>
            </a:r>
          </a:p>
        </p:txBody>
      </p:sp>
      <p:grpSp>
        <p:nvGrpSpPr>
          <p:cNvPr id="12" name="Group 11">
            <a:extLst>
              <a:ext uri="{FF2B5EF4-FFF2-40B4-BE49-F238E27FC236}">
                <a16:creationId xmlns:a16="http://schemas.microsoft.com/office/drawing/2014/main" id="{70CECA9F-ABF6-CE46-06D8-A5ABA5691DFE}"/>
              </a:ext>
            </a:extLst>
          </p:cNvPr>
          <p:cNvGrpSpPr/>
          <p:nvPr/>
        </p:nvGrpSpPr>
        <p:grpSpPr>
          <a:xfrm>
            <a:off x="6232960" y="1969141"/>
            <a:ext cx="5209263" cy="4169883"/>
            <a:chOff x="822509" y="3703343"/>
            <a:chExt cx="4234424" cy="2781624"/>
          </a:xfrm>
        </p:grpSpPr>
        <p:grpSp>
          <p:nvGrpSpPr>
            <p:cNvPr id="7" name="Group 6">
              <a:extLst>
                <a:ext uri="{FF2B5EF4-FFF2-40B4-BE49-F238E27FC236}">
                  <a16:creationId xmlns:a16="http://schemas.microsoft.com/office/drawing/2014/main" id="{8E4927A6-6559-76BC-8BB5-F56840255C18}"/>
                </a:ext>
              </a:extLst>
            </p:cNvPr>
            <p:cNvGrpSpPr/>
            <p:nvPr/>
          </p:nvGrpSpPr>
          <p:grpSpPr>
            <a:xfrm>
              <a:off x="822509" y="3703343"/>
              <a:ext cx="4158690" cy="2546277"/>
              <a:chOff x="1248032" y="3811813"/>
              <a:chExt cx="4023266" cy="2546277"/>
            </a:xfrm>
          </p:grpSpPr>
          <p:pic>
            <p:nvPicPr>
              <p:cNvPr id="2" name="Picture 3" descr="Chart, line chart&#10;&#10;Description automatically generated">
                <a:extLst>
                  <a:ext uri="{FF2B5EF4-FFF2-40B4-BE49-F238E27FC236}">
                    <a16:creationId xmlns:a16="http://schemas.microsoft.com/office/drawing/2014/main" id="{1CAF6498-BC6A-E943-60C6-2AD7E170E532}"/>
                  </a:ext>
                </a:extLst>
              </p:cNvPr>
              <p:cNvPicPr>
                <a:picLocks noChangeAspect="1"/>
              </p:cNvPicPr>
              <p:nvPr/>
            </p:nvPicPr>
            <p:blipFill>
              <a:blip r:embed="rId3"/>
              <a:stretch>
                <a:fillRect/>
              </a:stretch>
            </p:blipFill>
            <p:spPr>
              <a:xfrm>
                <a:off x="1248032" y="3811813"/>
                <a:ext cx="4023266" cy="2546277"/>
              </a:xfrm>
              <a:prstGeom prst="rect">
                <a:avLst/>
              </a:prstGeom>
            </p:spPr>
          </p:pic>
          <p:sp>
            <p:nvSpPr>
              <p:cNvPr id="6" name="Rectangle 5">
                <a:extLst>
                  <a:ext uri="{FF2B5EF4-FFF2-40B4-BE49-F238E27FC236}">
                    <a16:creationId xmlns:a16="http://schemas.microsoft.com/office/drawing/2014/main" id="{445E45B2-FFBB-C1B5-3FCE-FACCC24A5DE1}"/>
                  </a:ext>
                </a:extLst>
              </p:cNvPr>
              <p:cNvSpPr/>
              <p:nvPr/>
            </p:nvSpPr>
            <p:spPr>
              <a:xfrm>
                <a:off x="1313475" y="3878910"/>
                <a:ext cx="3892379" cy="20692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800">
                    <a:solidFill>
                      <a:schemeClr val="tx1"/>
                    </a:solidFill>
                  </a:rPr>
                  <a:t>Demand profile for Event 1: 16:30-18:30</a:t>
                </a:r>
              </a:p>
            </p:txBody>
          </p:sp>
        </p:grpSp>
        <p:sp>
          <p:nvSpPr>
            <p:cNvPr id="11" name="Rectangle 10">
              <a:extLst>
                <a:ext uri="{FF2B5EF4-FFF2-40B4-BE49-F238E27FC236}">
                  <a16:creationId xmlns:a16="http://schemas.microsoft.com/office/drawing/2014/main" id="{61EFDF70-018D-1F47-38A8-17B89DF32244}"/>
                </a:ext>
              </a:extLst>
            </p:cNvPr>
            <p:cNvSpPr/>
            <p:nvPr/>
          </p:nvSpPr>
          <p:spPr>
            <a:xfrm>
              <a:off x="1164554" y="6278041"/>
              <a:ext cx="3892379" cy="20692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600" i="1">
                  <a:solidFill>
                    <a:schemeClr val="tx1"/>
                  </a:solidFill>
                </a:rPr>
                <a:t>Octopus Energy</a:t>
              </a:r>
            </a:p>
          </p:txBody>
        </p:sp>
      </p:grpSp>
      <p:pic>
        <p:nvPicPr>
          <p:cNvPr id="26" name="Picture 25">
            <a:extLst>
              <a:ext uri="{FF2B5EF4-FFF2-40B4-BE49-F238E27FC236}">
                <a16:creationId xmlns:a16="http://schemas.microsoft.com/office/drawing/2014/main" id="{67FB28BF-56D8-8E42-7673-EECEAAE315DA}"/>
              </a:ext>
            </a:extLst>
          </p:cNvPr>
          <p:cNvPicPr>
            <a:picLocks noChangeAspect="1"/>
          </p:cNvPicPr>
          <p:nvPr/>
        </p:nvPicPr>
        <p:blipFill>
          <a:blip r:embed="rId4"/>
          <a:stretch>
            <a:fillRect/>
          </a:stretch>
        </p:blipFill>
        <p:spPr>
          <a:xfrm>
            <a:off x="749777" y="1645129"/>
            <a:ext cx="4422297" cy="4169883"/>
          </a:xfrm>
          <a:prstGeom prst="rect">
            <a:avLst/>
          </a:prstGeom>
        </p:spPr>
      </p:pic>
    </p:spTree>
    <p:extLst>
      <p:ext uri="{BB962C8B-B14F-4D97-AF65-F5344CB8AC3E}">
        <p14:creationId xmlns:p14="http://schemas.microsoft.com/office/powerpoint/2010/main" val="153042394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39"/>
        <p:cNvGrpSpPr/>
        <p:nvPr/>
      </p:nvGrpSpPr>
      <p:grpSpPr>
        <a:xfrm>
          <a:off x="0" y="0"/>
          <a:ext cx="0" cy="0"/>
          <a:chOff x="0" y="0"/>
          <a:chExt cx="0" cy="0"/>
        </a:xfrm>
      </p:grpSpPr>
      <p:sp>
        <p:nvSpPr>
          <p:cNvPr id="140" name="Google Shape;140;p5"/>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endParaRPr/>
          </a:p>
        </p:txBody>
      </p:sp>
      <p:sp>
        <p:nvSpPr>
          <p:cNvPr id="141" name="Google Shape;141;p5"/>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p>
            <a:pPr marL="228600" lvl="0" indent="-50800" algn="l" rtl="0">
              <a:lnSpc>
                <a:spcPct val="90000"/>
              </a:lnSpc>
              <a:spcBef>
                <a:spcPts val="0"/>
              </a:spcBef>
              <a:spcAft>
                <a:spcPts val="0"/>
              </a:spcAft>
              <a:buClr>
                <a:schemeClr val="dk1"/>
              </a:buClr>
              <a:buSzPts val="2800"/>
              <a:buNone/>
            </a:pPr>
            <a:endParaRPr/>
          </a:p>
        </p:txBody>
      </p:sp>
      <p:pic>
        <p:nvPicPr>
          <p:cNvPr id="142" name="Google Shape;142;p5"/>
          <p:cNvPicPr preferRelativeResize="0"/>
          <p:nvPr/>
        </p:nvPicPr>
        <p:blipFill rotWithShape="1">
          <a:blip r:embed="rId3">
            <a:alphaModFix/>
          </a:blip>
          <a:srcRect/>
          <a:stretch/>
        </p:blipFill>
        <p:spPr>
          <a:xfrm>
            <a:off x="0" y="0"/>
            <a:ext cx="12192000" cy="6858000"/>
          </a:xfrm>
          <a:prstGeom prst="rect">
            <a:avLst/>
          </a:prstGeom>
          <a:noFill/>
          <a:ln>
            <a:noFill/>
          </a:ln>
        </p:spPr>
      </p:pic>
      <p:sp>
        <p:nvSpPr>
          <p:cNvPr id="144" name="Google Shape;144;p5"/>
          <p:cNvSpPr txBox="1"/>
          <p:nvPr/>
        </p:nvSpPr>
        <p:spPr>
          <a:xfrm>
            <a:off x="9027736" y="5114953"/>
            <a:ext cx="2850222" cy="707846"/>
          </a:xfrm>
          <a:prstGeom prst="rect">
            <a:avLst/>
          </a:prstGeom>
          <a:noFill/>
          <a:ln>
            <a:noFill/>
          </a:ln>
        </p:spPr>
        <p:txBody>
          <a:bodyPr spcFirstLastPara="1" wrap="square" lIns="91425" tIns="45700" rIns="91425" bIns="45700" anchor="t" anchorCtr="0">
            <a:spAutoFit/>
          </a:bodyPr>
          <a:lstStyle/>
          <a:p>
            <a:pPr algn="ctr"/>
            <a:r>
              <a:rPr lang="en-ZA" sz="800" dirty="0">
                <a:solidFill>
                  <a:schemeClr val="bg1"/>
                </a:solidFill>
                <a:latin typeface="Open Sans"/>
                <a:ea typeface="+mn-lt"/>
                <a:cs typeface="+mn-lt"/>
              </a:rPr>
              <a:t>Gregory, T., 2023.</a:t>
            </a:r>
            <a:br>
              <a:rPr lang="en-ZA" sz="800" dirty="0">
                <a:solidFill>
                  <a:schemeClr val="bg1"/>
                </a:solidFill>
                <a:latin typeface="Open Sans"/>
                <a:ea typeface="+mn-lt"/>
                <a:cs typeface="+mn-lt"/>
              </a:rPr>
            </a:br>
            <a:r>
              <a:rPr lang="en-ZA" sz="800" dirty="0">
                <a:solidFill>
                  <a:schemeClr val="bg1"/>
                </a:solidFill>
                <a:latin typeface="Open Sans"/>
                <a:ea typeface="+mn-lt"/>
                <a:cs typeface="+mn-lt"/>
              </a:rPr>
              <a:t>Lecture 5: Operational Requirements – Case Study.</a:t>
            </a:r>
          </a:p>
          <a:p>
            <a:pPr algn="ctr"/>
            <a:r>
              <a:rPr lang="en-US" sz="800" dirty="0">
                <a:solidFill>
                  <a:schemeClr val="lt1"/>
                </a:solidFill>
                <a:latin typeface="Open Sans"/>
                <a:ea typeface="Open Sans"/>
                <a:cs typeface="Open Sans"/>
                <a:sym typeface="Open Sans"/>
              </a:rPr>
              <a:t>The Electricity Transition Playbook. Release Version 1.0  [online presentation]. Climate Compatible Growth </a:t>
            </a:r>
            <a:r>
              <a:rPr lang="en-US" sz="800" dirty="0" err="1">
                <a:solidFill>
                  <a:schemeClr val="lt1"/>
                </a:solidFill>
                <a:latin typeface="Open Sans"/>
                <a:ea typeface="Open Sans"/>
                <a:cs typeface="Open Sans"/>
                <a:sym typeface="Open Sans"/>
              </a:rPr>
              <a:t>Programme</a:t>
            </a:r>
            <a:r>
              <a:rPr lang="en-US" sz="800" dirty="0">
                <a:solidFill>
                  <a:schemeClr val="lt1"/>
                </a:solidFill>
                <a:latin typeface="Open Sans"/>
                <a:ea typeface="Open Sans"/>
                <a:cs typeface="Open Sans"/>
                <a:sym typeface="Open Sans"/>
              </a:rPr>
              <a:t>, Green Grids Initiative</a:t>
            </a:r>
            <a:endParaRPr dirty="0"/>
          </a:p>
        </p:txBody>
      </p:sp>
      <p:sp>
        <p:nvSpPr>
          <p:cNvPr id="145" name="Google Shape;145;p5"/>
          <p:cNvSpPr txBox="1"/>
          <p:nvPr/>
        </p:nvSpPr>
        <p:spPr>
          <a:xfrm>
            <a:off x="9266839" y="3300962"/>
            <a:ext cx="2372017" cy="369332"/>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900" b="1" i="1" dirty="0">
                <a:solidFill>
                  <a:schemeClr val="lt1"/>
                </a:solidFill>
                <a:latin typeface="Open Sans"/>
                <a:ea typeface="Open Sans"/>
                <a:cs typeface="Open Sans"/>
                <a:sym typeface="Open Sans"/>
              </a:rPr>
              <a:t>Supported by and in collaboration </a:t>
            </a:r>
            <a:br>
              <a:rPr lang="en-US" sz="900" b="1" i="1" dirty="0">
                <a:solidFill>
                  <a:schemeClr val="lt1"/>
                </a:solidFill>
                <a:latin typeface="Open Sans"/>
                <a:ea typeface="Open Sans"/>
                <a:cs typeface="Open Sans"/>
                <a:sym typeface="Open Sans"/>
              </a:rPr>
            </a:br>
            <a:r>
              <a:rPr lang="en-US" sz="900" b="1" i="1" dirty="0">
                <a:solidFill>
                  <a:schemeClr val="lt1"/>
                </a:solidFill>
                <a:latin typeface="Open Sans"/>
                <a:ea typeface="Open Sans"/>
                <a:cs typeface="Open Sans"/>
                <a:sym typeface="Open Sans"/>
              </a:rPr>
              <a:t>with CCG and Green Grids Initiative</a:t>
            </a:r>
            <a:endParaRPr dirty="0"/>
          </a:p>
        </p:txBody>
      </p:sp>
      <p:sp>
        <p:nvSpPr>
          <p:cNvPr id="147" name="Google Shape;147;p5"/>
          <p:cNvSpPr/>
          <p:nvPr/>
        </p:nvSpPr>
        <p:spPr>
          <a:xfrm>
            <a:off x="8713694" y="107576"/>
            <a:ext cx="3478306" cy="720763"/>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48" name="Google Shape;148;p5"/>
          <p:cNvSpPr txBox="1"/>
          <p:nvPr/>
        </p:nvSpPr>
        <p:spPr>
          <a:xfrm>
            <a:off x="9266839" y="4569195"/>
            <a:ext cx="2372017" cy="338554"/>
          </a:xfrm>
          <a:prstGeom prst="rect">
            <a:avLst/>
          </a:prstGeom>
          <a:noFill/>
          <a:ln>
            <a:noFill/>
          </a:ln>
        </p:spPr>
        <p:txBody>
          <a:bodyPr spcFirstLastPara="1" wrap="square" lIns="91425" tIns="45700" rIns="91425" bIns="45700" anchor="t" anchorCtr="0">
            <a:spAutoFit/>
          </a:bodyPr>
          <a:lstStyle/>
          <a:p>
            <a:pPr algn="ctr"/>
            <a:r>
              <a:rPr lang="en-US" sz="800" dirty="0">
                <a:solidFill>
                  <a:schemeClr val="bg1"/>
                </a:solidFill>
                <a:latin typeface="Open Sans"/>
                <a:ea typeface="+mn-lt"/>
                <a:cs typeface="+mn-lt"/>
              </a:rPr>
              <a:t>Consolidated by Tim Gregory from CCG and Green Grids Initiative</a:t>
            </a:r>
          </a:p>
        </p:txBody>
      </p:sp>
      <p:pic>
        <p:nvPicPr>
          <p:cNvPr id="149" name="Google Shape;149;p5"/>
          <p:cNvPicPr preferRelativeResize="0"/>
          <p:nvPr/>
        </p:nvPicPr>
        <p:blipFill rotWithShape="1">
          <a:blip r:embed="rId4">
            <a:alphaModFix/>
          </a:blip>
          <a:srcRect/>
          <a:stretch/>
        </p:blipFill>
        <p:spPr>
          <a:xfrm>
            <a:off x="9500089" y="3810192"/>
            <a:ext cx="1939850" cy="614950"/>
          </a:xfrm>
          <a:prstGeom prst="rect">
            <a:avLst/>
          </a:prstGeom>
          <a:noFill/>
          <a:ln>
            <a:noFill/>
          </a:ln>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633F727AA7180443A862CD9A25741398" ma:contentTypeVersion="17" ma:contentTypeDescription="Create a new document." ma:contentTypeScope="" ma:versionID="79f8815d7021c15af2b072937e2d090b">
  <xsd:schema xmlns:xsd="http://www.w3.org/2001/XMLSchema" xmlns:xs="http://www.w3.org/2001/XMLSchema" xmlns:p="http://schemas.microsoft.com/office/2006/metadata/properties" xmlns:ns2="35b8b66e-5759-43c1-a138-f967a8bf5a20" xmlns:ns3="0b696a8a-ab1a-459b-a09e-44df7cbe9330" targetNamespace="http://schemas.microsoft.com/office/2006/metadata/properties" ma:root="true" ma:fieldsID="1a6f3f63fc0ee8c5504a470af4690d55" ns2:_="" ns3:_="">
    <xsd:import namespace="35b8b66e-5759-43c1-a138-f967a8bf5a20"/>
    <xsd:import namespace="0b696a8a-ab1a-459b-a09e-44df7cbe9330"/>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AutoKeyPoints" minOccurs="0"/>
                <xsd:element ref="ns3:MediaServiceKeyPoints" minOccurs="0"/>
                <xsd:element ref="ns3:MediaServiceAutoTags" minOccurs="0"/>
                <xsd:element ref="ns3:MediaServiceOCR" minOccurs="0"/>
                <xsd:element ref="ns3:MediaServiceGenerationTime" minOccurs="0"/>
                <xsd:element ref="ns3:MediaServiceEventHashCode" minOccurs="0"/>
                <xsd:element ref="ns3:MediaServiceDateTaken" minOccurs="0"/>
                <xsd:element ref="ns3:MediaServiceLocation" minOccurs="0"/>
                <xsd:element ref="ns3:MediaLengthInSeconds" minOccurs="0"/>
                <xsd:element ref="ns3:lcf76f155ced4ddcb4097134ff3c332f" minOccurs="0"/>
                <xsd:element ref="ns2:TaxCatchAll" minOccurs="0"/>
                <xsd:element ref="ns3: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5b8b66e-5759-43c1-a138-f967a8bf5a20"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9581a30b-7206-4dc0-86e4-cd83cec9bd9f}" ma:internalName="TaxCatchAll" ma:showField="CatchAllData" ma:web="35b8b66e-5759-43c1-a138-f967a8bf5a20">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0b696a8a-ab1a-459b-a09e-44df7cbe9330"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internalName="MediaServiceKeyPoints" ma:readOnly="true">
      <xsd:simpleType>
        <xsd:restriction base="dms:Note">
          <xsd:maxLength value="255"/>
        </xsd:restriction>
      </xsd:simpleType>
    </xsd:element>
    <xsd:element name="MediaServiceAutoTags" ma:index="14" nillable="true" ma:displayName="Tags" ma:internalName="MediaServiceAutoTags"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DateTaken" ma:index="18" nillable="true" ma:displayName="MediaServiceDateTaken" ma:hidden="true" ma:internalName="MediaServiceDateTaken" ma:readOnly="true">
      <xsd:simpleType>
        <xsd:restriction base="dms:Text"/>
      </xsd:simpleType>
    </xsd:element>
    <xsd:element name="MediaServiceLocation" ma:index="19" nillable="true" ma:displayName="Location" ma:internalName="MediaServiceLocation" ma:readOnly="true">
      <xsd:simpleType>
        <xsd:restriction base="dms:Text"/>
      </xsd:simpleType>
    </xsd:element>
    <xsd:element name="MediaLengthInSeconds" ma:index="20" nillable="true" ma:displayName="MediaLengthInSeconds" ma:hidden="true"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a3b1f9f8-f5cc-49a8-8ca6-8016371bfcc4"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description="" ma:hidden="true" ma:indexed="true" ma:internalName="MediaServiceObjectDetectorVersions"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0b696a8a-ab1a-459b-a09e-44df7cbe9330">
      <Terms xmlns="http://schemas.microsoft.com/office/infopath/2007/PartnerControls"/>
    </lcf76f155ced4ddcb4097134ff3c332f>
    <TaxCatchAll xmlns="35b8b66e-5759-43c1-a138-f967a8bf5a20" xsi:nil="true"/>
  </documentManagement>
</p:properties>
</file>

<file path=customXml/itemProps1.xml><?xml version="1.0" encoding="utf-8"?>
<ds:datastoreItem xmlns:ds="http://schemas.openxmlformats.org/officeDocument/2006/customXml" ds:itemID="{1FDE5E1E-9EF4-4A34-9A93-49AE6EDB3E63}">
  <ds:schemaRefs>
    <ds:schemaRef ds:uri="http://schemas.microsoft.com/sharepoint/v3/contenttype/forms"/>
  </ds:schemaRefs>
</ds:datastoreItem>
</file>

<file path=customXml/itemProps2.xml><?xml version="1.0" encoding="utf-8"?>
<ds:datastoreItem xmlns:ds="http://schemas.openxmlformats.org/officeDocument/2006/customXml" ds:itemID="{894563B9-E212-4724-B56D-0AEAFC1E6F2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35b8b66e-5759-43c1-a138-f967a8bf5a20"/>
    <ds:schemaRef ds:uri="0b696a8a-ab1a-459b-a09e-44df7cbe933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8B6633EA-DBD7-4E80-B92A-10D029FBF83C}">
  <ds:schemaRefs>
    <ds:schemaRef ds:uri="d0419f83-de93-4d34-8910-59d70b14d3e3"/>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http://purl.org/dc/elements/1.1/"/>
    <ds:schemaRef ds:uri="http://schemas.microsoft.com/office/2006/metadata/properties"/>
    <ds:schemaRef ds:uri="2f29b01a-6d53-4a10-83a3-1cad8ceb5024"/>
    <ds:schemaRef ds:uri="http://www.w3.org/XML/1998/namespace"/>
    <ds:schemaRef ds:uri="http://purl.org/dc/dcmitype/"/>
    <ds:schemaRef ds:uri="0b696a8a-ab1a-459b-a09e-44df7cbe9330"/>
    <ds:schemaRef ds:uri="35b8b66e-5759-43c1-a138-f967a8bf5a20"/>
  </ds:schemaRefs>
</ds:datastoreItem>
</file>

<file path=docProps/app.xml><?xml version="1.0" encoding="utf-8"?>
<Properties xmlns="http://schemas.openxmlformats.org/officeDocument/2006/extended-properties" xmlns:vt="http://schemas.openxmlformats.org/officeDocument/2006/docPropsVTypes">
  <TotalTime>96</TotalTime>
  <Words>1425</Words>
  <Application>Microsoft Office PowerPoint</Application>
  <PresentationFormat>Widescreen</PresentationFormat>
  <Paragraphs>101</Paragraphs>
  <Slides>7</Slides>
  <Notes>7</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7</vt:i4>
      </vt:variant>
    </vt:vector>
  </HeadingPairs>
  <TitlesOfParts>
    <vt:vector size="15" baseType="lpstr">
      <vt:lpstr>Arial</vt:lpstr>
      <vt:lpstr>Calibri</vt:lpstr>
      <vt:lpstr>Calibri Light</vt:lpstr>
      <vt:lpstr>Open Sans</vt:lpstr>
      <vt:lpstr>Open Sans ExtraBold</vt:lpstr>
      <vt:lpstr>Symbol</vt:lpstr>
      <vt:lpstr>Trebuchet MS</vt:lpstr>
      <vt:lpstr>Office Theme</vt:lpstr>
      <vt:lpstr>Lecture 5  Operational Requirements – Case Study</vt:lpstr>
      <vt:lpstr>Case study 1: Dynamic Containment </vt:lpstr>
      <vt:lpstr>Case study 2: Constraint Management Pathfinder</vt:lpstr>
      <vt:lpstr>Case study 3: Voltage Pathfinders and Reactive Market</vt:lpstr>
      <vt:lpstr>Case study 4: Stability Pathfinders and Market</vt:lpstr>
      <vt:lpstr>Case study 5: Demand Flexibility Service</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Tim Gregory</dc:creator>
  <cp:lastModifiedBy>Helena Walters</cp:lastModifiedBy>
  <cp:revision>5</cp:revision>
  <dcterms:created xsi:type="dcterms:W3CDTF">2023-10-05T13:56:06Z</dcterms:created>
  <dcterms:modified xsi:type="dcterms:W3CDTF">2023-11-10T09:54:32Z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0x010100633F727AA7180443A862CD9A25741398</vt:lpwstr>
  </property>
  <property fmtid="{D5CDD505-2E9C-101B-9397-08002B2CF9AE}" pid="3" name="MediaServiceImageTags">
    <vt:lpwstr/>
  </property>
</Properties>
</file>