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F51393-C1A6-78D9-D507-9872A9586EA1}" v="4" dt="2026-02-09T13:58:22.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32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DFF51393-C1A6-78D9-D507-9872A9586EA1}"/>
    <pc:docChg chg="modSld">
      <pc:chgData name="Alexander Deliukov" userId="S::alexander_think-e.be#ext#@flux50.onmicrosoft.com::bee075c1-faac-4166-8fcb-7b2057bad6f6" providerId="AD" clId="Web-{DFF51393-C1A6-78D9-D507-9872A9586EA1}" dt="2026-02-09T13:58:22.827" v="2" actId="14100"/>
      <pc:docMkLst>
        <pc:docMk/>
      </pc:docMkLst>
      <pc:sldChg chg="addSp modSp">
        <pc:chgData name="Alexander Deliukov" userId="S::alexander_think-e.be#ext#@flux50.onmicrosoft.com::bee075c1-faac-4166-8fcb-7b2057bad6f6" providerId="AD" clId="Web-{DFF51393-C1A6-78D9-D507-9872A9586EA1}" dt="2026-02-09T13:58:22.827" v="2" actId="14100"/>
        <pc:sldMkLst>
          <pc:docMk/>
          <pc:sldMk cId="4291759405" sldId="585"/>
        </pc:sldMkLst>
        <pc:picChg chg="add mod">
          <ac:chgData name="Alexander Deliukov" userId="S::alexander_think-e.be#ext#@flux50.onmicrosoft.com::bee075c1-faac-4166-8fcb-7b2057bad6f6" providerId="AD" clId="Web-{DFF51393-C1A6-78D9-D507-9872A9586EA1}" dt="2026-02-09T13:58:22.827" v="2" actId="14100"/>
          <ac:picMkLst>
            <pc:docMk/>
            <pc:sldMk cId="4291759405" sldId="585"/>
            <ac:picMk id="5" creationId="{31715FDE-1F42-968B-70CB-E57DC8992C1F}"/>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1:56:25.555" v="45" actId="404"/>
      <pc:docMkLst>
        <pc:docMk/>
      </pc:docMkLst>
      <pc:sldChg chg="modSp mod">
        <pc:chgData name="Alexander Deliukov" userId="d5fda0f2-1d08-4016-b7e9-bb882f168707" providerId="ADAL" clId="{FE9DFF45-01DC-45CC-A80A-B50597210401}" dt="2026-01-27T11:54:37.561" v="21" actId="20577"/>
        <pc:sldMkLst>
          <pc:docMk/>
          <pc:sldMk cId="4291759405" sldId="585"/>
        </pc:sldMkLst>
        <pc:spChg chg="mod">
          <ac:chgData name="Alexander Deliukov" userId="d5fda0f2-1d08-4016-b7e9-bb882f168707" providerId="ADAL" clId="{FE9DFF45-01DC-45CC-A80A-B50597210401}" dt="2026-01-27T11:54:37.561" v="21" actId="20577"/>
          <ac:spMkLst>
            <pc:docMk/>
            <pc:sldMk cId="4291759405" sldId="585"/>
            <ac:spMk id="2" creationId="{E8452B93-4298-7B4F-79FF-FE522035F0F5}"/>
          </ac:spMkLst>
        </pc:spChg>
      </pc:sldChg>
      <pc:sldChg chg="modSp mod">
        <pc:chgData name="Alexander Deliukov" userId="d5fda0f2-1d08-4016-b7e9-bb882f168707" providerId="ADAL" clId="{FE9DFF45-01DC-45CC-A80A-B50597210401}" dt="2026-01-27T11:54:19.777" v="14" actId="1076"/>
        <pc:sldMkLst>
          <pc:docMk/>
          <pc:sldMk cId="2158604102" sldId="586"/>
        </pc:sldMkLst>
        <pc:spChg chg="mod">
          <ac:chgData name="Alexander Deliukov" userId="d5fda0f2-1d08-4016-b7e9-bb882f168707" providerId="ADAL" clId="{FE9DFF45-01DC-45CC-A80A-B50597210401}" dt="2026-01-27T11:54:19.777" v="14" actId="1076"/>
          <ac:spMkLst>
            <pc:docMk/>
            <pc:sldMk cId="2158604102" sldId="586"/>
            <ac:spMk id="4" creationId="{BC402FC2-C28C-6979-4CCC-397FC9518F83}"/>
          </ac:spMkLst>
        </pc:spChg>
      </pc:sldChg>
      <pc:sldChg chg="modSp mod">
        <pc:chgData name="Alexander Deliukov" userId="d5fda0f2-1d08-4016-b7e9-bb882f168707" providerId="ADAL" clId="{FE9DFF45-01DC-45CC-A80A-B50597210401}" dt="2026-01-27T11:54:11.139" v="11" actId="948"/>
        <pc:sldMkLst>
          <pc:docMk/>
          <pc:sldMk cId="2386608428" sldId="587"/>
        </pc:sldMkLst>
        <pc:spChg chg="mod">
          <ac:chgData name="Alexander Deliukov" userId="d5fda0f2-1d08-4016-b7e9-bb882f168707" providerId="ADAL" clId="{FE9DFF45-01DC-45CC-A80A-B50597210401}" dt="2026-01-27T11:54:11.139" v="11" actId="948"/>
          <ac:spMkLst>
            <pc:docMk/>
            <pc:sldMk cId="2386608428" sldId="587"/>
            <ac:spMk id="4" creationId="{2B101D14-71FC-9508-5054-BFE74B97DD47}"/>
          </ac:spMkLst>
        </pc:spChg>
      </pc:sldChg>
      <pc:sldChg chg="modSp mod">
        <pc:chgData name="Alexander Deliukov" userId="d5fda0f2-1d08-4016-b7e9-bb882f168707" providerId="ADAL" clId="{FE9DFF45-01DC-45CC-A80A-B50597210401}" dt="2026-01-27T11:55:22.725" v="32" actId="948"/>
        <pc:sldMkLst>
          <pc:docMk/>
          <pc:sldMk cId="184645148" sldId="588"/>
        </pc:sldMkLst>
        <pc:spChg chg="mod">
          <ac:chgData name="Alexander Deliukov" userId="d5fda0f2-1d08-4016-b7e9-bb882f168707" providerId="ADAL" clId="{FE9DFF45-01DC-45CC-A80A-B50597210401}" dt="2026-01-27T11:55:08.955" v="30" actId="404"/>
          <ac:spMkLst>
            <pc:docMk/>
            <pc:sldMk cId="184645148" sldId="588"/>
            <ac:spMk id="2" creationId="{1013318B-F51A-DE9B-4143-B6140E6B757E}"/>
          </ac:spMkLst>
        </pc:spChg>
        <pc:spChg chg="mod">
          <ac:chgData name="Alexander Deliukov" userId="d5fda0f2-1d08-4016-b7e9-bb882f168707" providerId="ADAL" clId="{FE9DFF45-01DC-45CC-A80A-B50597210401}" dt="2026-01-27T11:55:22.725" v="32" actId="948"/>
          <ac:spMkLst>
            <pc:docMk/>
            <pc:sldMk cId="184645148" sldId="588"/>
            <ac:spMk id="4" creationId="{D7F83157-560A-B6BC-9155-E9BA6A826DCC}"/>
          </ac:spMkLst>
        </pc:spChg>
      </pc:sldChg>
      <pc:sldChg chg="modSp mod">
        <pc:chgData name="Alexander Deliukov" userId="d5fda0f2-1d08-4016-b7e9-bb882f168707" providerId="ADAL" clId="{FE9DFF45-01DC-45CC-A80A-B50597210401}" dt="2026-01-27T11:55:16.683" v="31" actId="948"/>
        <pc:sldMkLst>
          <pc:docMk/>
          <pc:sldMk cId="3394557483" sldId="589"/>
        </pc:sldMkLst>
        <pc:spChg chg="mod">
          <ac:chgData name="Alexander Deliukov" userId="d5fda0f2-1d08-4016-b7e9-bb882f168707" providerId="ADAL" clId="{FE9DFF45-01DC-45CC-A80A-B50597210401}" dt="2026-01-27T11:55:16.683" v="31" actId="948"/>
          <ac:spMkLst>
            <pc:docMk/>
            <pc:sldMk cId="3394557483" sldId="589"/>
            <ac:spMk id="2" creationId="{7EC08E20-2845-8CE7-6B61-EEC5E9D47725}"/>
          </ac:spMkLst>
        </pc:spChg>
      </pc:sldChg>
      <pc:sldChg chg="modSp mod">
        <pc:chgData name="Alexander Deliukov" userId="d5fda0f2-1d08-4016-b7e9-bb882f168707" providerId="ADAL" clId="{FE9DFF45-01DC-45CC-A80A-B50597210401}" dt="2026-01-27T11:55:28.611" v="33" actId="948"/>
        <pc:sldMkLst>
          <pc:docMk/>
          <pc:sldMk cId="1086179808" sldId="590"/>
        </pc:sldMkLst>
        <pc:spChg chg="mod">
          <ac:chgData name="Alexander Deliukov" userId="d5fda0f2-1d08-4016-b7e9-bb882f168707" providerId="ADAL" clId="{FE9DFF45-01DC-45CC-A80A-B50597210401}" dt="2026-01-27T11:55:28.611" v="33" actId="948"/>
          <ac:spMkLst>
            <pc:docMk/>
            <pc:sldMk cId="1086179808" sldId="590"/>
            <ac:spMk id="2" creationId="{CE6D5566-2E0D-7A03-1199-731526B10D03}"/>
          </ac:spMkLst>
        </pc:spChg>
      </pc:sldChg>
      <pc:sldChg chg="modSp mod">
        <pc:chgData name="Alexander Deliukov" userId="d5fda0f2-1d08-4016-b7e9-bb882f168707" providerId="ADAL" clId="{FE9DFF45-01DC-45CC-A80A-B50597210401}" dt="2026-01-27T11:55:59.957" v="39" actId="20577"/>
        <pc:sldMkLst>
          <pc:docMk/>
          <pc:sldMk cId="1881906694" sldId="591"/>
        </pc:sldMkLst>
        <pc:spChg chg="mod">
          <ac:chgData name="Alexander Deliukov" userId="d5fda0f2-1d08-4016-b7e9-bb882f168707" providerId="ADAL" clId="{FE9DFF45-01DC-45CC-A80A-B50597210401}" dt="2026-01-27T11:55:59.957" v="39"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1:56:03.018" v="42" actId="20577"/>
        <pc:sldMkLst>
          <pc:docMk/>
          <pc:sldMk cId="4138451803" sldId="592"/>
        </pc:sldMkLst>
        <pc:spChg chg="mod">
          <ac:chgData name="Alexander Deliukov" userId="d5fda0f2-1d08-4016-b7e9-bb882f168707" providerId="ADAL" clId="{FE9DFF45-01DC-45CC-A80A-B50597210401}" dt="2026-01-27T11:56:03.018" v="42" actId="20577"/>
          <ac:spMkLst>
            <pc:docMk/>
            <pc:sldMk cId="4138451803" sldId="592"/>
            <ac:spMk id="3" creationId="{0F10E118-5A0C-F9C6-3109-9EC416F3C22E}"/>
          </ac:spMkLst>
        </pc:spChg>
      </pc:sldChg>
      <pc:sldChg chg="delSp modSp mod">
        <pc:chgData name="Alexander Deliukov" userId="d5fda0f2-1d08-4016-b7e9-bb882f168707" providerId="ADAL" clId="{FE9DFF45-01DC-45CC-A80A-B50597210401}" dt="2026-01-27T11:55:44.625" v="35" actId="404"/>
        <pc:sldMkLst>
          <pc:docMk/>
          <pc:sldMk cId="1019797494" sldId="593"/>
        </pc:sldMkLst>
        <pc:graphicFrameChg chg="modGraphic">
          <ac:chgData name="Alexander Deliukov" userId="d5fda0f2-1d08-4016-b7e9-bb882f168707" providerId="ADAL" clId="{FE9DFF45-01DC-45CC-A80A-B50597210401}" dt="2026-01-27T11:55:44.625" v="35" actId="404"/>
          <ac:graphicFrameMkLst>
            <pc:docMk/>
            <pc:sldMk cId="1019797494" sldId="593"/>
            <ac:graphicFrameMk id="2" creationId="{BE41309E-BA3C-A152-20FB-C8F5D1991A42}"/>
          </ac:graphicFrameMkLst>
        </pc:graphicFrameChg>
      </pc:sldChg>
      <pc:sldChg chg="modSp mod">
        <pc:chgData name="Alexander Deliukov" userId="d5fda0f2-1d08-4016-b7e9-bb882f168707" providerId="ADAL" clId="{FE9DFF45-01DC-45CC-A80A-B50597210401}" dt="2026-01-27T11:55:55.992" v="36" actId="14100"/>
        <pc:sldMkLst>
          <pc:docMk/>
          <pc:sldMk cId="1175900469" sldId="597"/>
        </pc:sldMkLst>
        <pc:spChg chg="mod">
          <ac:chgData name="Alexander Deliukov" userId="d5fda0f2-1d08-4016-b7e9-bb882f168707" providerId="ADAL" clId="{FE9DFF45-01DC-45CC-A80A-B50597210401}" dt="2026-01-27T11:55:55.992" v="36" actId="14100"/>
          <ac:spMkLst>
            <pc:docMk/>
            <pc:sldMk cId="1175900469" sldId="597"/>
            <ac:spMk id="2" creationId="{61092056-2B8A-4A37-608D-7D1423BB9147}"/>
          </ac:spMkLst>
        </pc:spChg>
      </pc:sldChg>
      <pc:sldChg chg="modSp">
        <pc:chgData name="Alexander Deliukov" userId="d5fda0f2-1d08-4016-b7e9-bb882f168707" providerId="ADAL" clId="{FE9DFF45-01DC-45CC-A80A-B50597210401}" dt="2026-01-27T11:56:18.917" v="43" actId="404"/>
        <pc:sldMkLst>
          <pc:docMk/>
          <pc:sldMk cId="2021214043" sldId="607"/>
        </pc:sldMkLst>
        <pc:spChg chg="mod">
          <ac:chgData name="Alexander Deliukov" userId="d5fda0f2-1d08-4016-b7e9-bb882f168707" providerId="ADAL" clId="{FE9DFF45-01DC-45CC-A80A-B50597210401}" dt="2026-01-27T11:56:18.917" v="43" actId="404"/>
          <ac:spMkLst>
            <pc:docMk/>
            <pc:sldMk cId="2021214043" sldId="607"/>
            <ac:spMk id="4" creationId="{5B37293F-24F8-0380-1F80-AE575BD0E6B4}"/>
          </ac:spMkLst>
        </pc:spChg>
      </pc:sldChg>
      <pc:sldChg chg="modSp mod">
        <pc:chgData name="Alexander Deliukov" userId="d5fda0f2-1d08-4016-b7e9-bb882f168707" providerId="ADAL" clId="{FE9DFF45-01DC-45CC-A80A-B50597210401}" dt="2026-01-27T11:56:25.555" v="45" actId="404"/>
        <pc:sldMkLst>
          <pc:docMk/>
          <pc:sldMk cId="874893185" sldId="608"/>
        </pc:sldMkLst>
        <pc:spChg chg="mod">
          <ac:chgData name="Alexander Deliukov" userId="d5fda0f2-1d08-4016-b7e9-bb882f168707" providerId="ADAL" clId="{FE9DFF45-01DC-45CC-A80A-B50597210401}" dt="2026-01-27T11:56:25.555" v="45" actId="404"/>
          <ac:spMkLst>
            <pc:docMk/>
            <pc:sldMk cId="874893185" sldId="608"/>
            <ac:spMk id="29" creationId="{4ECDE187-04E2-45C2-AB71-3163282F7484}"/>
          </ac:spMkLst>
        </pc:spChg>
        <pc:spChg chg="mod">
          <ac:chgData name="Alexander Deliukov" userId="d5fda0f2-1d08-4016-b7e9-bb882f168707" providerId="ADAL" clId="{FE9DFF45-01DC-45CC-A80A-B50597210401}" dt="2026-01-27T11:56:25.555" v="45" actId="404"/>
          <ac:spMkLst>
            <pc:docMk/>
            <pc:sldMk cId="874893185" sldId="608"/>
            <ac:spMk id="41" creationId="{D9C87595-16A2-4A0F-9DBB-4AF40FA3BA2C}"/>
          </ac:spMkLst>
        </pc:spChg>
        <pc:spChg chg="mod">
          <ac:chgData name="Alexander Deliukov" userId="d5fda0f2-1d08-4016-b7e9-bb882f168707" providerId="ADAL" clId="{FE9DFF45-01DC-45CC-A80A-B50597210401}" dt="2026-01-27T11:56:25.555" v="45" actId="404"/>
          <ac:spMkLst>
            <pc:docMk/>
            <pc:sldMk cId="874893185" sldId="608"/>
            <ac:spMk id="49" creationId="{E8F01505-D47E-4B07-82B8-EC043F5EC813}"/>
          </ac:spMkLst>
        </pc:spChg>
        <pc:spChg chg="mod">
          <ac:chgData name="Alexander Deliukov" userId="d5fda0f2-1d08-4016-b7e9-bb882f168707" providerId="ADAL" clId="{FE9DFF45-01DC-45CC-A80A-B50597210401}" dt="2026-01-27T11:56:25.555" v="45" actId="404"/>
          <ac:spMkLst>
            <pc:docMk/>
            <pc:sldMk cId="874893185" sldId="608"/>
            <ac:spMk id="60" creationId="{DB6D982A-54DA-4FCC-9383-F91FC1E1D9CE}"/>
          </ac:spMkLst>
        </pc:spChg>
      </pc:sldChg>
      <pc:sldChg chg="modSp mod">
        <pc:chgData name="Alexander Deliukov" userId="d5fda0f2-1d08-4016-b7e9-bb882f168707" providerId="ADAL" clId="{FE9DFF45-01DC-45CC-A80A-B50597210401}" dt="2026-01-27T11:54:56.531" v="29" actId="20577"/>
        <pc:sldMkLst>
          <pc:docMk/>
          <pc:sldMk cId="2848209819" sldId="609"/>
        </pc:sldMkLst>
        <pc:spChg chg="mod">
          <ac:chgData name="Alexander Deliukov" userId="d5fda0f2-1d08-4016-b7e9-bb882f168707" providerId="ADAL" clId="{FE9DFF45-01DC-45CC-A80A-B50597210401}" dt="2026-01-27T11:54:56.531" v="29" actId="20577"/>
          <ac:spMkLst>
            <pc:docMk/>
            <pc:sldMk cId="2848209819" sldId="60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hangingPunct="0"/>
            <a:r>
              <a:rPr lang="en-GB" dirty="0"/>
              <a:t>Communautés énergétiques : notions de base en informatique</a:t>
            </a:r>
          </a:p>
          <a:p>
            <a:pPr latinLnBrk="0" hangingPunct="0"/>
            <a:r>
              <a:rPr lang="en-GB" sz="1200" b="0" i="0" kern="1200" dirty="0">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exclusivement au projet Every1 et ne reflète pas nécessairement l'opinion de l'Union européenne. La présentation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sauf indication contraire.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Le rôle des outils numériques de gestion de l'énergie : la flexibilité</a:t>
            </a:r>
            <a:endParaRPr lang="en-US" sz="1050" kern="1200" dirty="0">
              <a:solidFill>
                <a:schemeClr val="bg1"/>
              </a:solidFill>
              <a:latin typeface="+mn-lt"/>
              <a:ea typeface="+mn-ea"/>
              <a:cs typeface="+mn-cs"/>
            </a:endParaRPr>
          </a:p>
          <a:p>
            <a:pPr algn="ctr" latinLnBrk="0"/>
            <a:r>
              <a:rPr lang="en-US" sz="1200" i="1" dirty="0">
                <a:solidFill>
                  <a:schemeClr val="accent5"/>
                </a:solidFill>
              </a:rPr>
              <a:t>Comment les outils numériques de gestion de l'énergie peuvent-ils profiter aux communautés énergétiques ?</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Le rôle des outils numériques de gestion de l'énergie : la flexibilité</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Les outils numériques de gestion de l'énergie optimisent la consommation d'énergie grâce à une surveillance en temps réel, à des informations intelligentes sur la consommation et à des améliorations collectives de l'efficacité.</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Tableau à quatre lignes et quatre colonnes. Comme précédemment, les quatre colonnes sont intitulées : Outil ; Services ; Avantages pour une communauté énergétique ; Comment cet outil peut-il soutenir une communauté énergétique ? Comme précédemment, plusieurs cellules contiennent plusieurs points, elles seront donc numérotées ici.</a:t>
            </a:r>
          </a:p>
          <a:p>
            <a:r>
              <a:rPr lang="en-GB" dirty="0"/>
              <a:t>Première ligne de données : 1. </a:t>
            </a:r>
            <a:r>
              <a:rPr lang="en-GB" dirty="0" err="1"/>
              <a:t>EcoStruxure </a:t>
            </a:r>
            <a:r>
              <a:rPr lang="en-GB" dirty="0"/>
              <a:t>Facility Expert (mondial). 2. Gestion à distance intégrée. 3. Flexibilité opérationnelle améliorée. 4. Optimisation basée sur les données. </a:t>
            </a:r>
          </a:p>
          <a:p>
            <a:r>
              <a:rPr lang="en-GB" dirty="0"/>
              <a:t>Deuxième ligne de données : 1. Loop (Royaume-Uni). 2. Surveillance énergétique complète, accès intelligent aux données. 3. Informations sur la consommation. 4. Conseils pratiques pour plus de flexibilité.</a:t>
            </a:r>
          </a:p>
          <a:p>
            <a:r>
              <a:rPr lang="en-GB" dirty="0"/>
              <a:t>Troisième ligne de données : 1. </a:t>
            </a:r>
            <a:r>
              <a:rPr lang="en-GB" dirty="0" err="1"/>
              <a:t>Tibber </a:t>
            </a:r>
            <a:r>
              <a:rPr lang="en-GB" dirty="0"/>
              <a:t>(Suède, Norvège, Allemagne, Pays-Bas). 2. Approvisionnement énergétique dynamique, gestion de la consommation en temps réel. 3. Transfert de charge et réduction des coûts, durabilité améliorée. 4. Prise de décision optimisée en matière d'énergie.</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Le rôle des calculateurs de rénovation et d'énergie solaire</a:t>
            </a:r>
            <a:endParaRPr lang="en-US" sz="1050" dirty="0">
              <a:solidFill>
                <a:schemeClr val="bg1"/>
              </a:solidFill>
              <a:ea typeface="Calibri"/>
              <a:cs typeface="Calibri"/>
            </a:endParaRPr>
          </a:p>
          <a:p>
            <a:pPr algn="ctr" latinLnBrk="0"/>
            <a:r>
              <a:rPr lang="en-US" sz="1200" i="1" dirty="0">
                <a:solidFill>
                  <a:schemeClr val="accent2"/>
                </a:solidFill>
              </a:rPr>
              <a:t>Comment les calculateurs de rénovation et solaires aident-ils à prendre des décisions en matière d'économies d'énergie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Le rôle des calculateurs de rénovation et d'énergie solaire</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Les calculateurs solaires </a:t>
            </a:r>
            <a:r>
              <a:rPr lang="en-GB" sz="1200" noProof="0" dirty="0">
                <a:sym typeface="Public Sans"/>
              </a:rPr>
              <a:t>fournissent des plans de rénovation personnalisés, des aides financières et des informations basées sur des données pour optimiser l'efficacité énergétique et les investissements dans les énergies renouvelables.</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Tableau à quatre lignes et quatre colonnes. Comme précédemment, les cellules contiennent plusieurs points, qui seront donc numérotés ici. La première ligne est identique aux tableaux précédents : 1. Outil. 2. Service. 3. Avantages pour une communauté énergétique. 4. Comment cet outil peut-il soutenir une communauté énergétique ?</a:t>
            </a:r>
          </a:p>
          <a:p>
            <a:r>
              <a:rPr lang="en-GB" dirty="0"/>
              <a:t>Première ligne de données : 1. Effy (France). 2. Simulation de projet et étude personnalisée, solutions de rénovation intégrées, accès aux aides et primes. 3. Rénovation rentable, solutions sur mesure pour divers types de bâtiments. 4. Accès aux subventions.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Deuxième ligne de données. 1. </a:t>
            </a:r>
            <a:r>
              <a:rPr lang="en-GB" dirty="0" err="1"/>
              <a:t>MaPrimeRénov </a:t>
            </a:r>
            <a:r>
              <a:rPr lang="en-GB" dirty="0"/>
              <a:t>(France). 2. Aide à la rénovation financée par le gouvernement français, vérification de l'éligibilité et aide à la demande. 3. Soutien financier pour l'efficacité énergétique. 4. </a:t>
            </a:r>
            <a:r>
              <a:rPr lang="en-GB" sz="1200" b="0" i="0" u="none" strike="noStrike" cap="none" noProof="0" dirty="0">
                <a:solidFill>
                  <a:srgbClr val="000000"/>
                </a:solidFill>
                <a:latin typeface="+mn-lt"/>
              </a:rPr>
              <a:t>Réduction des risques liés à l'investissement.</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Troisième ligne de données. 1. Energy Saving Trust – Outils et calculateurs énergétiques (Royaume-Uni). 2. Conseils pour améliorer l'efficacité énergétique, calculateurs énergétiques complets. 3. Évaluation énergétique globale de l'habitat. 4. Planification de la rénovation basée sur les données, recommandations concrètes.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Plateformes numériques : partage de l'énergie  </a:t>
            </a:r>
            <a:endParaRPr lang="en-US" sz="1050" dirty="0">
              <a:solidFill>
                <a:schemeClr val="bg1"/>
              </a:solidFill>
            </a:endParaRPr>
          </a:p>
          <a:p>
            <a:pPr algn="ctr" latinLnBrk="0"/>
            <a:r>
              <a:rPr lang="en-US" sz="1200" i="1" dirty="0">
                <a:solidFill>
                  <a:schemeClr val="accent2"/>
                </a:solidFill>
              </a:rPr>
              <a:t>Comment les plateformes numériques peuvent-elles améliorer la gestion des communautés énergétiques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Plateformes numériques : partage de l'énergie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Les plateformes numériques facilitent la rationalisation des opérations, de la facturation et de la prise de décision.</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Tableau à quatre colonnes et trois lignes. Les cellules seront numérotées comme précédemment. Les en-têtes de colonnes sont les mêmes que précédemment : 1. Outil. 2. Services. 3. Avantages pour une communauté énergétique. 4. Comment cet outil peut-il aider une communauté énergétique ?</a:t>
            </a:r>
            <a:br>
              <a:rPr lang="en-GB" dirty="0"/>
            </a:br>
            <a:r>
              <a:rPr lang="en-GB" dirty="0"/>
              <a:t>Première ligne de données : 1. </a:t>
            </a:r>
            <a:r>
              <a:rPr lang="en-GB" dirty="0" err="1"/>
              <a:t>eGon </a:t>
            </a:r>
            <a:r>
              <a:rPr lang="en-GB" dirty="0"/>
              <a:t>(Allemagne). 2. Portail en ligne, gestion des membres, facturation automatisée, gestion numérique des contrats, enregistrement de la communauté. 3. Administration rationalisée et transparence, tarification claire et transparente. 4. </a:t>
            </a:r>
            <a:r>
              <a:rPr lang="en-GB" sz="1200" b="0" i="0" u="none" strike="noStrike" cap="none" noProof="0" dirty="0">
                <a:solidFill>
                  <a:srgbClr val="000000"/>
                </a:solidFill>
                <a:latin typeface="+mn-lt"/>
              </a:rPr>
              <a:t>Dématérialisation du processus.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Deuxième ligne de données :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(Allemagne, Autriche, République tchèque). 2. Solution numérique complète, formation de communautés et mise en relation intelligente, tableau de bord numérique et gestion de l'énergie. 3. Sécurité des prix de l'électricité et économies de coûts, opportunités de revenus et accès à l'énergie verte, autonomisation des communautés. 4. Données transparentes pour la prise de décision, formation facilitée de communautés, opérations automatisées.</a:t>
            </a:r>
            <a:endParaRPr lang="en-GB" dirty="0"/>
          </a:p>
          <a:p>
            <a:endParaRPr lang="en-GB" dirty="0"/>
          </a:p>
          <a:p>
            <a:r>
              <a:rPr lang="en-GB" dirty="0"/>
              <a:t>https://rego-n.org/index.html</a:t>
            </a:r>
          </a:p>
          <a:p>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Gestion de l'énergie et communautés énergétiques : s'engager socialement   </a:t>
            </a:r>
            <a:endParaRPr lang="en-US" sz="1050" dirty="0">
              <a:solidFill>
                <a:schemeClr val="bg1"/>
              </a:solidFill>
            </a:endParaRPr>
          </a:p>
          <a:p>
            <a:pPr algn="ctr" latinLnBrk="0"/>
            <a:r>
              <a:rPr lang="en-US" sz="1200" i="1" dirty="0">
                <a:solidFill>
                  <a:schemeClr val="accent2"/>
                </a:solidFill>
              </a:rPr>
              <a:t>Comment une communauté énergétique peut-elle s'impliquer dans la gestion de l'énergie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Vous gérez une communauté énergétique et envisagez de mettre en place ou d'améliorer votre infrastructure informatique ? Vous souhaitez investir dans votre communauté énergétique, mais vous ne savez pas par où commencer ? Dans cette brève présentation, nous aborderons les points suivants : </a:t>
            </a:r>
          </a:p>
          <a:p>
            <a:pPr latinLnBrk="0"/>
            <a:endParaRPr lang="en-GB" sz="1200" dirty="0"/>
          </a:p>
          <a:p>
            <a:pPr marL="457200" indent="-457200" latinLnBrk="0">
              <a:buChar char="•"/>
            </a:pPr>
            <a:r>
              <a:rPr lang="en-GB" sz="1200" dirty="0"/>
              <a:t>Différents services et pourquoi ils pourraient être bénéfiques pour votre communauté énergétique.</a:t>
            </a:r>
          </a:p>
          <a:p>
            <a:pPr marL="457200" indent="-457200" latinLnBrk="0">
              <a:buChar char="•"/>
            </a:pPr>
            <a:r>
              <a:rPr lang="en-GB" sz="1200" dirty="0"/>
              <a:t>Des exemples d'outils susceptibles de vous aider dans vos décisions.</a:t>
            </a:r>
            <a:endParaRPr lang="en-GB" sz="1200" dirty="0">
              <a:ea typeface="Calibri"/>
              <a:cs typeface="Calibri"/>
            </a:endParaRPr>
          </a:p>
          <a:p>
            <a:pPr marL="457200" indent="-457200" latinLnBrk="0">
              <a:buChar char="•"/>
            </a:pPr>
            <a:r>
              <a:rPr lang="en-GB" sz="1200" dirty="0"/>
              <a:t>Comment évaluer les outils, les produits et les services</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*Veuillez noter que les outils mentionnés dans cette présentation sont fournis à titre indicatif uniquement et ne constituent pas des recommandations. Certains outils de cette liste sont spécifiques à certains pays. Ils peuvent ne pas être disponibles dans votre pays. Vous pouvez rechercher des outils ou des logiciels nationaux similaires.</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Gestion énergétique et communautés énergétiques : vers une approche sociale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Les communautés énergétiques peuvent utiliser </a:t>
            </a:r>
            <a:r>
              <a:rPr lang="en-GB" sz="1200" noProof="0" dirty="0">
                <a:ea typeface="Public Sans"/>
                <a:sym typeface="Public Sans"/>
              </a:rPr>
              <a:t>des outils numériques intégrés pour la surveillance, l'analyse et la collaboration afin de prendre des décisions fondées sur des données et de planifier au niveau local.</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Tableau similaire aux précédents, mais alors que celui-ci comporte quatre colonnes identiques, il ne comporte que deux lignes. La première ligne est la même : 1. Outil. 2. Services. 3. Avantages pour une communauté énergétique. 4. Comment cet outil peut-il soutenir une communauté énergétique ?</a:t>
            </a:r>
          </a:p>
          <a:p>
            <a:r>
              <a:rPr lang="en-GB" dirty="0"/>
              <a:t>Première et unique ligne de données : 1. </a:t>
            </a:r>
            <a:r>
              <a:rPr lang="en-GB" dirty="0" err="1"/>
              <a:t>EnergyID </a:t>
            </a:r>
            <a:r>
              <a:rPr lang="en-GB" dirty="0"/>
              <a:t>(Pays-Bas, Belgique, France, Portugal, Italie). 2. Surveillance tout-en-un de la consommation, informations sur les performances solaires, intégrations de données, groupes sociaux collaboratifs. 3. Favorise l'engagement communautaire, renforce la planification locale, benchmarking pour l'action. 4. Prise de décision basée sur les données, collaboration sociale améliorée, analyses personnalisables.</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Choisir les outils informatiques adaptés à votre communauté énergétique : évaluation  </a:t>
            </a:r>
            <a:endParaRPr lang="en-US" sz="1050" kern="1200" dirty="0">
              <a:solidFill>
                <a:schemeClr val="bg1"/>
              </a:solidFill>
              <a:latin typeface="+mn-lt"/>
              <a:ea typeface="+mn-ea"/>
              <a:cs typeface="+mn-cs"/>
            </a:endParaRPr>
          </a:p>
          <a:p>
            <a:pPr algn="ctr" latinLnBrk="0"/>
            <a:r>
              <a:rPr lang="en-US" sz="1200" i="1" dirty="0">
                <a:solidFill>
                  <a:schemeClr val="accent2"/>
                </a:solidFill>
              </a:rPr>
              <a:t>Comment choisir les outils informatiques adaptés à notre communauté énergétique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Choisir les outils informatiques pour votre communauté énergétique : évaluation  </a:t>
            </a:r>
            <a:endParaRPr lang="en-US" sz="1050" dirty="0">
              <a:solidFill>
                <a:schemeClr val="bg1"/>
              </a:solidFill>
            </a:endParaRPr>
          </a:p>
          <a:p>
            <a:pPr latinLnBrk="0"/>
            <a:r>
              <a:rPr lang="en-GB" sz="1200" noProof="0" dirty="0">
                <a:ea typeface="Public Sans"/>
                <a:sym typeface="Public Sans"/>
              </a:rPr>
              <a:t>Vous devez évaluer un outil en fonction de ses fonctionnalités, de sa facilité d'utilisation, de son intégration, de son évolutivité, de son coût, de son assistance, de sa sécurité et de sa flexibilité. Voici quelques questions à prendre en considération :</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Fonctionnalité : </a:t>
            </a:r>
            <a:r>
              <a:rPr lang="en-GB" sz="1200" noProof="0" dirty="0">
                <a:sym typeface="Public Sans"/>
              </a:rPr>
              <a:t>l'outil répond-il à nos besoins énergétiques ?</a:t>
            </a:r>
          </a:p>
          <a:p>
            <a:pPr marL="342900" indent="-342900" latinLnBrk="0">
              <a:buFont typeface="Arial" panose="020B0604020202020204" pitchFamily="34" charset="0"/>
              <a:buChar char="•"/>
            </a:pPr>
            <a:r>
              <a:rPr lang="en-GB" sz="1200" b="1" noProof="0" dirty="0">
                <a:sym typeface="Public Sans"/>
              </a:rPr>
              <a:t>Facilité d'utilisation : </a:t>
            </a:r>
            <a:r>
              <a:rPr lang="en-GB" sz="1200" noProof="0" dirty="0">
                <a:sym typeface="Public Sans"/>
              </a:rPr>
              <a:t>l'outil est-il facile à utiliser ? </a:t>
            </a:r>
          </a:p>
          <a:p>
            <a:pPr marL="342900" indent="-342900" latinLnBrk="0">
              <a:buFont typeface="Arial" panose="020B0604020202020204" pitchFamily="34" charset="0"/>
              <a:buChar char="•"/>
            </a:pPr>
            <a:r>
              <a:rPr lang="en-GB" sz="1200" b="1" noProof="0" dirty="0">
                <a:sym typeface="Public Sans"/>
              </a:rPr>
              <a:t>Intégration : </a:t>
            </a:r>
            <a:r>
              <a:rPr lang="en-GB" sz="1200" noProof="0" dirty="0">
                <a:sym typeface="Public Sans"/>
              </a:rPr>
              <a:t>cet outil est-il compatible avec les systèmes existants ?</a:t>
            </a:r>
          </a:p>
          <a:p>
            <a:pPr marL="342900" indent="-342900" latinLnBrk="0">
              <a:buFont typeface="Arial" panose="020B0604020202020204" pitchFamily="34" charset="0"/>
              <a:buChar char="•"/>
            </a:pPr>
            <a:r>
              <a:rPr lang="en-GB" sz="1200" b="1" noProof="0" dirty="0">
                <a:sym typeface="Public Sans"/>
              </a:rPr>
              <a:t>Évolutivité : </a:t>
            </a:r>
            <a:r>
              <a:rPr lang="en-GB" sz="1200" noProof="0" dirty="0">
                <a:sym typeface="Public Sans"/>
              </a:rPr>
              <a:t>cet outil peut-il évoluer avec notre communauté ? </a:t>
            </a:r>
          </a:p>
          <a:p>
            <a:pPr marL="342900" indent="-342900" latinLnBrk="0">
              <a:buFont typeface="Arial" panose="020B0604020202020204" pitchFamily="34" charset="0"/>
              <a:buChar char="•"/>
            </a:pPr>
            <a:r>
              <a:rPr lang="en-GB" sz="1200" b="1" noProof="0" dirty="0">
                <a:sym typeface="Public Sans"/>
              </a:rPr>
              <a:t>Rentabilité : </a:t>
            </a:r>
            <a:r>
              <a:rPr lang="en-GB" sz="1200" noProof="0" dirty="0">
                <a:sym typeface="Public Sans"/>
              </a:rPr>
              <a:t>les avantages l'emportent-ils sur les coûts supplémentaires ?</a:t>
            </a:r>
          </a:p>
          <a:p>
            <a:pPr marL="342900" indent="-342900" latinLnBrk="0">
              <a:buFont typeface="Arial" panose="020B0604020202020204" pitchFamily="34" charset="0"/>
              <a:buChar char="•"/>
            </a:pPr>
            <a:r>
              <a:rPr lang="en-GB" sz="1200" b="1" noProof="0" dirty="0">
                <a:sym typeface="Public Sans"/>
              </a:rPr>
              <a:t>Assistance et formation : </a:t>
            </a:r>
            <a:r>
              <a:rPr lang="en-GB" sz="1200" noProof="0" dirty="0">
                <a:sym typeface="Public Sans"/>
              </a:rPr>
              <a:t>l'assistance est-elle facilement accessible ?</a:t>
            </a:r>
          </a:p>
          <a:p>
            <a:pPr marL="342900" indent="-342900" latinLnBrk="0">
              <a:buFont typeface="Arial" panose="020B0604020202020204" pitchFamily="34" charset="0"/>
              <a:buChar char="•"/>
            </a:pPr>
            <a:r>
              <a:rPr lang="en-GB" sz="1200" b="1" noProof="0" dirty="0">
                <a:sym typeface="Public Sans"/>
              </a:rPr>
              <a:t>Sécurité : </a:t>
            </a:r>
            <a:r>
              <a:rPr lang="en-GB" sz="1200" noProof="0" dirty="0">
                <a:sym typeface="Public Sans"/>
              </a:rPr>
              <a:t>les données et la confidentialité sont-elles protégées ? </a:t>
            </a:r>
          </a:p>
          <a:p>
            <a:pPr marL="342900" indent="-342900" latinLnBrk="0">
              <a:buFont typeface="Arial" panose="020B0604020202020204" pitchFamily="34" charset="0"/>
              <a:buChar char="•"/>
            </a:pPr>
            <a:r>
              <a:rPr lang="en-GB" sz="1200" b="1" noProof="0" dirty="0">
                <a:sym typeface="Public Sans"/>
              </a:rPr>
              <a:t>Flexibilité : </a:t>
            </a:r>
            <a:r>
              <a:rPr lang="en-GB" sz="1200" noProof="0" dirty="0">
                <a:sym typeface="Public Sans"/>
              </a:rPr>
              <a:t>l'outil peut-il être personnalisé en fonction de nos besoins ? </a:t>
            </a:r>
          </a:p>
          <a:p>
            <a:pPr marL="342900" indent="-342900" latinLnBrk="0">
              <a:buFont typeface="Arial" panose="020B0604020202020204" pitchFamily="34" charset="0"/>
              <a:buChar char="•"/>
            </a:pPr>
            <a:r>
              <a:rPr lang="en-GB" sz="1200" b="1" noProof="0" dirty="0">
                <a:sym typeface="Public Sans"/>
              </a:rPr>
              <a:t>Avis des utilisateurs : </a:t>
            </a:r>
            <a:r>
              <a:rPr lang="en-GB" sz="1200" noProof="0" dirty="0">
                <a:sym typeface="Public Sans"/>
              </a:rPr>
              <a:t>les autres utilisateurs sont-ils satisfaits de l'outil ?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les outils, les services et les produits destinés à soutenir les communautés énergétiques, les ressources suivantes peuvent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Consultez </a:t>
            </a:r>
            <a:r>
              <a:rPr lang="en-US" altLang="ko-KR" sz="1200" dirty="0">
                <a:solidFill>
                  <a:srgbClr val="373737"/>
                </a:solidFill>
                <a:ea typeface="맑은 고딕"/>
              </a:rPr>
              <a:t>le </a:t>
            </a:r>
            <a:r>
              <a:rPr lang="en-US" altLang="ko-KR" sz="1200" i="1" dirty="0">
                <a:solidFill>
                  <a:srgbClr val="373737"/>
                </a:solidFill>
                <a:ea typeface="맑은 고딕"/>
                <a:hlinkClick r:id="rId3"/>
              </a:rPr>
              <a:t>répertoire des communautés énergétiques</a:t>
            </a:r>
            <a:r>
              <a:rPr lang="en-US" altLang="ko-KR" sz="1200" dirty="0">
                <a:solidFill>
                  <a:srgbClr val="373737"/>
                </a:solidFill>
                <a:ea typeface="맑은 고딕"/>
              </a:rPr>
              <a:t> de la Commission européenne </a:t>
            </a:r>
            <a:r>
              <a:rPr lang="en-US" altLang="ko-KR" sz="1200" i="1" dirty="0">
                <a:solidFill>
                  <a:srgbClr val="373737"/>
                </a:solidFill>
                <a:ea typeface="맑은 고딕"/>
                <a:hlinkClick r:id="rId3"/>
              </a:rPr>
              <a:t>: Outils numériques pour les communautés énergétiques</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Consultez la série de cours courts proposés par Every1 : </a:t>
            </a:r>
            <a:r>
              <a:rPr lang="en-US" sz="1200" i="1" dirty="0">
                <a:solidFill>
                  <a:srgbClr val="373737"/>
                </a:solidFill>
                <a:ea typeface="Calibri"/>
                <a:hlinkClick r:id="rId4"/>
              </a:rPr>
              <a:t>Les bases de l'énergie numérique</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Lisez le document de recherche Energy Reports intitulé « </a:t>
            </a:r>
            <a:r>
              <a:rPr lang="en-US" altLang="ko-KR" sz="1200" i="1" dirty="0">
                <a:solidFill>
                  <a:srgbClr val="373737"/>
                </a:solidFill>
                <a:ea typeface="맑은 고딕"/>
                <a:cs typeface="Calibri"/>
                <a:hlinkClick r:id="rId5"/>
              </a:rPr>
              <a:t>Outils de modélisation pour l'évaluation des communautés d'énergie renouvelable </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Découvrez les supports pédagogiques du projet Every1.</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GB" dirty="0"/>
              <a:t>Cette présentation intitulée « </a:t>
            </a:r>
            <a:r>
              <a:rPr lang="en-GB" i="1" dirty="0"/>
              <a:t>Energy Communities: IT Basics » (Communautés énergétiques : notions de base en informatique)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par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par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sur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1 : </a:t>
            </a:r>
            <a:r>
              <a:rPr lang="en-US" sz="1200" dirty="0">
                <a:solidFill>
                  <a:schemeClr val="dk1"/>
                </a:solidFill>
                <a:ea typeface="Public Sans"/>
                <a:cs typeface="Public Sans"/>
                <a:sym typeface="Public Sans"/>
                <a:hlinkClick r:id="rId7"/>
              </a:rPr>
              <a:t>Digital City </a:t>
            </a:r>
            <a:r>
              <a:rPr lang="en-US" sz="1200" dirty="0">
                <a:solidFill>
                  <a:schemeClr val="dk1"/>
                </a:solidFill>
                <a:ea typeface="Public Sans"/>
                <a:cs typeface="Public Sans"/>
                <a:sym typeface="Public Sans"/>
              </a:rPr>
              <a:t>par scratch-media est sous licence </a:t>
            </a:r>
            <a:r>
              <a:rPr lang="en-US" sz="1200" dirty="0">
                <a:solidFill>
                  <a:schemeClr val="dk1"/>
                </a:solidFill>
                <a:ea typeface="Public Sans"/>
                <a:cs typeface="Public Sans"/>
                <a:sym typeface="Public Sans"/>
                <a:hlinkClick r:id="rId5"/>
              </a:rPr>
              <a:t>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n° 2 :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par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est sous licence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3 :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par Alan Levine est sous </a:t>
            </a:r>
            <a:r>
              <a:rPr lang="en-US" dirty="0">
                <a:solidFill>
                  <a:schemeClr val="dk1"/>
                </a:solidFill>
                <a:ea typeface="Public Sans"/>
                <a:cs typeface="Public Sans"/>
                <a:sym typeface="Public Sans"/>
                <a:hlinkClick r:id="rId11"/>
              </a:rPr>
              <a:t>licence 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n° 4 : </a:t>
            </a:r>
            <a:r>
              <a:rPr lang="en-US" sz="1200" dirty="0">
                <a:solidFill>
                  <a:schemeClr val="dk1"/>
                </a:solidFill>
                <a:ea typeface="Public Sans"/>
                <a:cs typeface="Public Sans"/>
                <a:sym typeface="Public Sans"/>
                <a:hlinkClick r:id="rId12"/>
              </a:rPr>
              <a:t>Façade solaire </a:t>
            </a:r>
            <a:r>
              <a:rPr lang="en-US" sz="1200" dirty="0">
                <a:solidFill>
                  <a:schemeClr val="dk1"/>
                </a:solidFill>
                <a:ea typeface="Public Sans"/>
                <a:cs typeface="Public Sans"/>
                <a:sym typeface="Public Sans"/>
              </a:rPr>
              <a:t>par La Citta Vita est sous licence </a:t>
            </a:r>
            <a:r>
              <a:rPr lang="en-US" sz="1200" dirty="0">
                <a:solidFill>
                  <a:schemeClr val="dk1"/>
                </a:solidFill>
                <a:ea typeface="Public Sans"/>
                <a:cs typeface="Public Sans"/>
                <a:sym typeface="Public Sans"/>
                <a:hlinkClick r:id="rId13"/>
              </a:rPr>
              <a:t>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5 :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par Mike Lawrence est sous licence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six : </a:t>
            </a:r>
            <a:r>
              <a:rPr lang="en-US" sz="1200" dirty="0">
                <a:solidFill>
                  <a:schemeClr val="dk1"/>
                </a:solidFill>
                <a:ea typeface="Public Sans"/>
                <a:cs typeface="Public Sans"/>
                <a:sym typeface="Public Sans"/>
                <a:hlinkClick r:id="rId16"/>
              </a:rPr>
              <a:t>Moss Community Energy Launch </a:t>
            </a:r>
            <a:r>
              <a:rPr lang="en-US" sz="1200" dirty="0">
                <a:solidFill>
                  <a:schemeClr val="dk1"/>
                </a:solidFill>
                <a:ea typeface="Public Sans"/>
                <a:cs typeface="Public Sans"/>
                <a:sym typeface="Public Sans"/>
              </a:rPr>
              <a:t>par 10 10 est sous licence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7 : </a:t>
            </a:r>
            <a:r>
              <a:rPr lang="en-US" dirty="0">
                <a:solidFill>
                  <a:schemeClr val="dk1"/>
                </a:solidFill>
                <a:ea typeface="Public Sans"/>
                <a:cs typeface="Public Sans"/>
                <a:sym typeface="Public Sans"/>
                <a:hlinkClick r:id="rId17"/>
              </a:rPr>
              <a:t>Question 1 </a:t>
            </a:r>
            <a:r>
              <a:rPr lang="en-US" dirty="0">
                <a:solidFill>
                  <a:schemeClr val="dk1"/>
                </a:solidFill>
                <a:ea typeface="Public Sans"/>
                <a:cs typeface="Public Sans"/>
                <a:sym typeface="Public Sans"/>
              </a:rPr>
              <a:t>par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est </a:t>
            </a:r>
            <a:r>
              <a:rPr lang="en-US" sz="1200"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Nous abordons sept questions dans cette présentation. Au début de chaque section, prenez le temps de réfléchir à la question avant de passer à la diapositive suivante.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Vous pouvez traiter chaque question tour à tour. Vous pouvez également sélectionner une question particulière que vous souhaitez explorer en premier via le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Sept questions pour les communautés énergétiques : les bases de l'informatique</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Quel rôle joue l'infrastructure informatique dans une communauté énergétique ?</a:t>
            </a:r>
          </a:p>
          <a:p>
            <a:pPr marL="342900" indent="-342900" latinLnBrk="0">
              <a:buFont typeface="+mj-lt"/>
              <a:buAutoNum type="arabicPeriod"/>
            </a:pPr>
            <a:r>
              <a:rPr lang="en-US" sz="1200" dirty="0">
                <a:ea typeface="Public Sans"/>
                <a:cs typeface="Public Sans"/>
                <a:sym typeface="Public Sans"/>
              </a:rPr>
              <a:t>Comment les calculateurs d'énergie solaire peuvent-ils aider à la prise de décision dans les communautés énergétiques ?</a:t>
            </a:r>
          </a:p>
          <a:p>
            <a:pPr marL="342900" indent="-342900" latinLnBrk="0">
              <a:buFont typeface="+mj-lt"/>
              <a:buAutoNum type="arabicPeriod"/>
            </a:pPr>
            <a:r>
              <a:rPr lang="en-US" sz="1200" dirty="0">
                <a:ea typeface="Public Sans"/>
                <a:cs typeface="Public Sans"/>
                <a:sym typeface="Public Sans"/>
              </a:rPr>
              <a:t>Comment les outils numériques de gestion de l'énergie peuvent-ils profiter aux communautés énergétiques ?</a:t>
            </a:r>
          </a:p>
          <a:p>
            <a:pPr marL="342900" indent="-342900" latinLnBrk="0">
              <a:buFont typeface="+mj-lt"/>
              <a:buAutoNum type="arabicPeriod"/>
            </a:pPr>
            <a:r>
              <a:rPr lang="en-US" sz="1200" dirty="0">
                <a:ea typeface="Public Sans"/>
                <a:cs typeface="Public Sans"/>
                <a:sym typeface="Public Sans"/>
              </a:rPr>
              <a:t>Comment les calculateurs de rénovation et d'énergie solaire facilitent-ils les décisions en matière d'économies d'énergie ?</a:t>
            </a:r>
          </a:p>
          <a:p>
            <a:pPr marL="342900" indent="-342900" latinLnBrk="0">
              <a:buFont typeface="+mj-lt"/>
              <a:buAutoNum type="arabicPeriod"/>
            </a:pPr>
            <a:r>
              <a:rPr lang="en-US" sz="1200" dirty="0">
                <a:ea typeface="Public Sans"/>
                <a:cs typeface="Public Sans"/>
                <a:sym typeface="Public Sans"/>
              </a:rPr>
              <a:t>Comment les plateformes numériques peuvent-elles améliorer la gestion des communautés énergétiques ?</a:t>
            </a:r>
          </a:p>
          <a:p>
            <a:pPr marL="342900" indent="-342900" latinLnBrk="0">
              <a:buFont typeface="+mj-lt"/>
              <a:buAutoNum type="arabicPeriod"/>
            </a:pPr>
            <a:r>
              <a:rPr lang="en-US" sz="1200" dirty="0">
                <a:ea typeface="Public Sans"/>
                <a:cs typeface="Public Sans"/>
                <a:sym typeface="Public Sans"/>
              </a:rPr>
              <a:t>Comment une communauté énergétique peut-elle s'impliquer dans la gestion de l'énergie ?</a:t>
            </a:r>
          </a:p>
          <a:p>
            <a:pPr marL="342900" indent="-342900" latinLnBrk="0">
              <a:buFont typeface="+mj-lt"/>
              <a:buAutoNum type="arabicPeriod"/>
            </a:pPr>
            <a:r>
              <a:rPr lang="en-US" sz="1200" dirty="0">
                <a:ea typeface="Public Sans"/>
                <a:cs typeface="Public Sans"/>
                <a:sym typeface="Public Sans"/>
              </a:rPr>
              <a:t>Comment choisir les outils informatiques adaptés à notre communauté énergétique ?</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Le rôle de l'infrastructure informatique dans les communautés énergétiques </a:t>
            </a:r>
            <a:endParaRPr lang="en-US" sz="1050" kern="1200" dirty="0">
              <a:solidFill>
                <a:schemeClr val="bg1"/>
              </a:solidFill>
              <a:latin typeface="+mn-lt"/>
              <a:ea typeface="+mn-ea"/>
              <a:cs typeface="+mn-cs"/>
            </a:endParaRPr>
          </a:p>
          <a:p>
            <a:pPr algn="ctr" latinLnBrk="0"/>
            <a:r>
              <a:rPr lang="en-US" sz="1200" i="1" dirty="0">
                <a:solidFill>
                  <a:schemeClr val="accent5"/>
                </a:solidFill>
              </a:rPr>
              <a:t>Quel rôle joue l'infrastructure informatique dans une communauté énergétique ?</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Le rôle des infrastructures informatiques dans les communautés énergétiques </a:t>
            </a:r>
            <a:endParaRPr lang="en-US" sz="1050" dirty="0">
              <a:solidFill>
                <a:schemeClr val="bg1"/>
              </a:solidFill>
            </a:endParaRPr>
          </a:p>
          <a:p>
            <a:pPr latinLnBrk="0"/>
            <a:r>
              <a:rPr lang="en-US" sz="1200" dirty="0"/>
              <a:t>Systèmes et cadres technologiques dans une communauté énergétique : </a:t>
            </a:r>
          </a:p>
          <a:p>
            <a:pPr latinLnBrk="0"/>
            <a:endParaRPr lang="en-US" sz="1200" dirty="0"/>
          </a:p>
          <a:p>
            <a:pPr marL="342900" indent="-342900" latinLnBrk="0">
              <a:buFont typeface="Arial" panose="020B0604020202020204" pitchFamily="34" charset="0"/>
              <a:buChar char="•"/>
            </a:pPr>
            <a:r>
              <a:rPr lang="en-US" sz="1200" dirty="0"/>
              <a:t>Permettre une participation et un engagement efficaces dans la transition énergétique numérique. </a:t>
            </a:r>
          </a:p>
          <a:p>
            <a:pPr marL="342900" indent="-342900" latinLnBrk="0">
              <a:buFont typeface="Arial" panose="020B0604020202020204" pitchFamily="34" charset="0"/>
              <a:buChar char="•"/>
            </a:pPr>
            <a:r>
              <a:rPr lang="en-US" sz="1200" dirty="0"/>
              <a:t>Comprennent des outils, des plateformes et des réseaux conçus pour renforcer les capacités, les compétences et la collaboration entre les parties prenantes.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 Le rôle des calculateurs d'énergie solaire</a:t>
            </a:r>
            <a:endParaRPr lang="en-US" sz="1050" kern="1200" dirty="0">
              <a:solidFill>
                <a:schemeClr val="bg1"/>
              </a:solidFill>
              <a:latin typeface="+mn-lt"/>
              <a:ea typeface="+mn-ea"/>
              <a:cs typeface="+mn-cs"/>
            </a:endParaRPr>
          </a:p>
          <a:p>
            <a:pPr algn="ctr" latinLnBrk="0"/>
            <a:r>
              <a:rPr lang="en-US" sz="1200" i="1" dirty="0">
                <a:solidFill>
                  <a:schemeClr val="accent2"/>
                </a:solidFill>
              </a:rPr>
              <a:t>Comment les calculateurs d'énergie solaire peuvent-ils aider à la prise de décision dans les communautés énergétiques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 Le rôle des calculateurs d'énergie solaire : installation photovoltaïque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Les calculateurs solaires fournissent des données pour le placement optimal, l'analyse des coûts et l'efficacité des panneaux photovoltaïques (PV).</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Tableau à quatre lignes et quatre colonnes. Les colonnes sont intitulées « Outil », « Services », « Avantages pour une communauté énergétique » et « Comment cet outil peut-il aider une communauté énergétique ? ». Chaque cellule contenant plusieurs puces, les cellules d'une ligne seront numérotées de 1 à 4.</a:t>
            </a:r>
          </a:p>
          <a:p>
            <a:r>
              <a:rPr lang="en-GB" dirty="0"/>
              <a:t>La première ligne de données se lit comme suit : 1. Système d'information géographique photovoltaïque (PVGIS) (mondial). 2. </a:t>
            </a:r>
            <a:r>
              <a:rPr lang="fr-FR" dirty="0"/>
              <a:t>Simulation des performances photovoltaïques, analyse des données d'irradiation, options de configuration flexibles. 3. </a:t>
            </a:r>
            <a:r>
              <a:rPr lang="en-GB" dirty="0"/>
              <a:t>Estimations précises du rendement énergétique, évaluation des coûts, analyse personnalisable. 4. Conception éclairée du système, planification financière, comparaison de scénarios.</a:t>
            </a:r>
          </a:p>
          <a:p>
            <a:r>
              <a:rPr lang="en-GB" dirty="0"/>
              <a:t>La deuxième ligne de données se lit comme suit : 1. Calculateur </a:t>
            </a:r>
            <a:r>
              <a:rPr lang="en-GB" dirty="0" err="1"/>
              <a:t>PVWatts</a:t>
            </a:r>
            <a:r>
              <a:rPr lang="en-GB" dirty="0"/>
              <a:t> du NREL (dans le monde entier). 2. Estimation de la production d'énergie, informations complètes sur le système, données détaillées sur le système. 3. Large applicabilité, données fiables sur les ressources solaires, facilité d'utilisation. 4. Prise de décision basée sur les données, analyse des performances, interface accessible.</a:t>
            </a:r>
          </a:p>
          <a:p>
            <a:r>
              <a:rPr lang="en-GB" dirty="0"/>
              <a:t>La troisième ligne de données indique : 1. Calculateur solaire </a:t>
            </a:r>
            <a:r>
              <a:rPr lang="en-GB" dirty="0" err="1"/>
              <a:t>EnergySage </a:t>
            </a:r>
            <a:r>
              <a:rPr lang="en-GB" dirty="0"/>
              <a:t>(États-Unis). 2. Estimation personnalisée des économies solaires, saisie interactive par l'utilisateur. 3. Analyse personnalisée des économies, estimation transparente des économies, accès aux devis des installateurs. 4. Décisions d'investissement éclairées, simplification des données complexes, facilitation des appels d'offres concurrentiels.</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C553FF41-8025-5C1F-8BD8-6D05911C29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
        <p:nvSpPr>
          <p:cNvPr id="6" name="TextBox 5">
            <a:extLst>
              <a:ext uri="{FF2B5EF4-FFF2-40B4-BE49-F238E27FC236}">
                <a16:creationId xmlns:a16="http://schemas.microsoft.com/office/drawing/2014/main" id="{48881657-FD27-F451-DA1A-2B7C44E810A9}"/>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877388" y="1420532"/>
            <a:ext cx="6307183" cy="4507321"/>
          </a:xfrm>
          <a:prstGeom prst="rect">
            <a:avLst/>
          </a:prstGeom>
        </p:spPr>
        <p:txBody>
          <a:bodyPr/>
          <a:lstStyle/>
          <a:p>
            <a:pPr latinLnBrk="0"/>
            <a:r>
              <a:rPr lang="fr-FR" sz="7200" noProof="1"/>
              <a:t>Énergie Communautés : Notions de base en informatique</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3. Le rôle des outils numériques de gestion de l'énergie : flexibilité - Introduction</a:t>
            </a:r>
            <a:endParaRPr lang="fr-FR" noProof="1">
              <a:effectLst/>
            </a:endParaRPr>
          </a:p>
          <a:p>
            <a:endParaRPr lang="fr-F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Comment les outils numériques de gestion de l'énergie peuvent-ils profiter aux communautés énergétiques ?</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Les outils numériques de gestion de l'énergie optimisent la consommation d'énergie grâce à une surveillance en temps réel, à des informations intelligentes sur la consommation et à des améliorations collectives de l'efficacité.</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3. Le rôle des outils numériques de gestion de l'énergie : la flexibilité</a:t>
            </a:r>
            <a:endParaRPr lang="fr-FR" noProof="1">
              <a:effectLst/>
            </a:endParaRPr>
          </a:p>
          <a:p>
            <a:endParaRPr lang="fr-FR"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fr-FR" noProof="1"/>
              <a:t>Outils : </a:t>
            </a:r>
            <a:r>
              <a:rPr lang="fr-FR" baseline="0" noProof="1"/>
              <a:t>gestion </a:t>
            </a:r>
            <a:r>
              <a:rPr lang="fr-FR" noProof="1"/>
              <a:t>numérique </a:t>
            </a:r>
            <a:r>
              <a:rPr lang="fr-FR" baseline="0" noProof="1"/>
              <a:t>de l'énergie</a:t>
            </a:r>
            <a:endParaRPr lang="fr-FR" noProof="1"/>
          </a:p>
        </p:txBody>
      </p:sp>
      <p:graphicFrame>
        <p:nvGraphicFramePr>
          <p:cNvPr id="2" name="Table 1" descr="Tableau à quatre lignes et quatre colonnes. Comme précédemment, les quatre colonnes sont intitulées : Outil ; Services ; Avantages pour une communauté énergétique ; Comment cet outil peut-il soutenir une communauté énergétique ? Comme précédemment, plusieurs cellules contiennent plusieurs points, elles seront donc numérotées ici.&#13;&#10;Première ligne de données : 1. EcoStruxure Facility Expert (mondial). 2. Gestion à distance intégrée. 3. Flexibilité opérationnelle améliorée. 4. Optimisation basée sur les données. &#13;&#10;Deuxième ligne de données : 1. Loop (Royaume-Uni). 2. Surveillance énergétique complète, accès intelligent aux données. 3. Informations sur la consommation. 4. Conseils pratiques pour plus de flexibilité.&#13;&#10;Troisième ligne de données : 1. Tibber (Suède, Norvège, Allemagne, Pays-Bas). 2. Approvisionnement énergétique dynamique, gestion de la consommation en temps réel. 3. Transfert de charge et réduction des coûts, durabilité améliorée. 4. Prise de décision optimisée en matière d'énergie.&#13;&#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498186768"/>
              </p:ext>
            </p:extLst>
          </p:nvPr>
        </p:nvGraphicFramePr>
        <p:xfrm>
          <a:off x="352816" y="789140"/>
          <a:ext cx="11486367" cy="578599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Outil</a:t>
                      </a:r>
                    </a:p>
                  </a:txBody>
                  <a:tcPr anchor="ctr"/>
                </a:tc>
                <a:tc>
                  <a:txBody>
                    <a:bodyPr/>
                    <a:lstStyle/>
                    <a:p>
                      <a:pPr algn="ctr" latinLnBrk="0"/>
                      <a:r>
                        <a:rPr lang="en-GB" sz="2000" noProof="0" dirty="0">
                          <a:latin typeface="+mn-lt"/>
                        </a:rPr>
                        <a:t>Services</a:t>
                      </a:r>
                    </a:p>
                  </a:txBody>
                  <a:tcPr anchor="ctr"/>
                </a:tc>
                <a:tc>
                  <a:txBody>
                    <a:bodyPr/>
                    <a:lstStyle/>
                    <a:p>
                      <a:pPr algn="ctr" latinLnBrk="0"/>
                      <a:r>
                        <a:rPr lang="en-GB" sz="2000" noProof="0" dirty="0">
                          <a:latin typeface="+mn-lt"/>
                        </a:rPr>
                        <a:t>Avantages pour une communauté énergétique</a:t>
                      </a:r>
                    </a:p>
                  </a:txBody>
                  <a:tcPr anchor="ctr"/>
                </a:tc>
                <a:tc>
                  <a:txBody>
                    <a:bodyPr/>
                    <a:lstStyle/>
                    <a:p>
                      <a:pPr algn="ctr" latinLnBrk="0"/>
                      <a:r>
                        <a:rPr lang="en-GB" sz="2000" noProof="0" dirty="0">
                          <a:latin typeface="+mn-lt"/>
                        </a:rPr>
                        <a:t>Comment cet outil peut-il aider une communauté énergétique ?</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(Dans le monde entier)</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Gestion à distance intégrée</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Flexibilité opérationnelle améliorée</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Optimisation basée sur les données</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(Royaume-Uni)</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Surveillance énergétique complète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Accès intelligent aux données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Informations sur la consommation</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Conseils pratiques pour plus de flexibilité</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(Suède, Norvège, Allemagne, Pays-Bas)</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Approvisionnement dynamique en énergie</a:t>
                      </a:r>
                    </a:p>
                    <a:p>
                      <a:pPr marL="342900" lvl="0" indent="-342900" algn="l" latinLnBrk="0">
                        <a:buFont typeface="Arial"/>
                        <a:buChar char="•"/>
                      </a:pPr>
                      <a:r>
                        <a:rPr lang="en-GB" sz="2000" b="0" i="0" u="none" strike="noStrike" cap="none" noProof="0" dirty="0">
                          <a:solidFill>
                            <a:srgbClr val="000000"/>
                          </a:solidFill>
                          <a:latin typeface="+mn-lt"/>
                        </a:rPr>
                        <a:t>Gestion de la consommation en temps réel</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Transfert de charge et réduction des coûts</a:t>
                      </a:r>
                    </a:p>
                    <a:p>
                      <a:pPr marL="342900" lvl="0" indent="-342900" algn="l" latinLnBrk="0">
                        <a:buFont typeface="Arial"/>
                        <a:buChar char="•"/>
                      </a:pPr>
                      <a:r>
                        <a:rPr lang="en-GB" sz="2000" b="0" i="0" u="none" strike="noStrike" cap="none" noProof="0" dirty="0">
                          <a:solidFill>
                            <a:srgbClr val="000000"/>
                          </a:solidFill>
                          <a:latin typeface="+mn-lt"/>
                        </a:rPr>
                        <a:t>Durabilité renforcée</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Prise de décision optimisée en matière d'énergie</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149604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4. Le rôle des calculateurs de rénovation et d'énergie solaire - Introduction</a:t>
            </a:r>
            <a:endParaRPr lang="fr-FR" noProof="1">
              <a:effectLst/>
            </a:endParaRPr>
          </a:p>
          <a:p>
            <a:endParaRPr lang="fr-F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Comment les calculateurs de rénovation et d'énergie solaire aident-ils à prendre des décisions en matière d'économies d'énergie ?</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4. Le rôle des calculateurs de rénovation et solaires</a:t>
            </a:r>
            <a:endParaRPr lang="fr-FR" noProof="1">
              <a:effectLst/>
            </a:endParaRPr>
          </a:p>
          <a:p>
            <a:endParaRPr lang="fr-FR"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Les calculateurs solaires </a:t>
            </a:r>
            <a:r>
              <a:rPr lang="en-GB" sz="2400" noProof="0" dirty="0">
                <a:sym typeface="Public Sans"/>
              </a:rPr>
              <a:t>fournissent des plans de rénovation personnalisés, des aides financières et des informations basées sur des données pour optimiser l'efficacité énergétique et les investissements dans les énergies renouvelables.</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fr-FR" noProof="1"/>
              <a:t>Outils : calculateurs de rénovation et d'énergie solaire</a:t>
            </a:r>
          </a:p>
        </p:txBody>
      </p:sp>
      <p:graphicFrame>
        <p:nvGraphicFramePr>
          <p:cNvPr id="2" name="Table 1" descr="Tableau à quatre lignes et quatre colonnes. Comme précédemment, les cellules contiennent plusieurs points, qui seront donc numérotés ici. La première ligne est identique aux tableaux précédents : 1. Outil. 2. Service. 3. Avantages pour une communauté énergétique. 4. Comment cet outil peut-il soutenir une communauté énergétique ?&#13;&#10;Première ligne de données : 1. Effy (France). 2. Simulation de projet et étude personnalisée, solutions de rénovation intégrées, accès aux aides et primes. 3. Rénovation rentable, solutions sur mesure pour divers types de bâtiments. 4. Accès aux subventions.&#13;&#10;Deuxième ligne de données. 1. MaPrimeRénov (France). 2. Aide à la rénovation financée par le gouvernement français, vérification de l'éligibilité et aide à la demande. 3. Soutien financier pour l'efficacité énergétique. 4. Réduction des risques liés à l'investissement.&#13;&#10;Troisième ligne de données. 1. Energy Saving Trust – Outils et calculateurs énergétiques (Royaume-Uni). 2. Conseils pour améliorer l'efficacité énergétique, calculateurs énergétiques complets. 3. Évaluation énergétique globale de l'habitat. 4. Planification de la rénovation basée sur les données, recommandations concrètes.&#13;&#10;&#13;&#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4107532355"/>
              </p:ext>
            </p:extLst>
          </p:nvPr>
        </p:nvGraphicFramePr>
        <p:xfrm>
          <a:off x="421709" y="353763"/>
          <a:ext cx="11348581" cy="6441561"/>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2000" dirty="0">
                          <a:latin typeface="+mn-lt"/>
                        </a:rPr>
                        <a:t>Outil</a:t>
                      </a:r>
                    </a:p>
                  </a:txBody>
                  <a:tcPr anchor="ctr"/>
                </a:tc>
                <a:tc>
                  <a:txBody>
                    <a:bodyPr/>
                    <a:lstStyle/>
                    <a:p>
                      <a:pPr algn="ctr" latinLnBrk="0"/>
                      <a:r>
                        <a:rPr lang="en-GB" sz="2000" dirty="0">
                          <a:latin typeface="+mn-lt"/>
                        </a:rPr>
                        <a:t>Service</a:t>
                      </a:r>
                    </a:p>
                  </a:txBody>
                  <a:tcPr anchor="ctr"/>
                </a:tc>
                <a:tc>
                  <a:txBody>
                    <a:bodyPr/>
                    <a:lstStyle/>
                    <a:p>
                      <a:pPr algn="ctr" latinLnBrk="0"/>
                      <a:r>
                        <a:rPr lang="en-GB" sz="2000" dirty="0">
                          <a:latin typeface="+mn-lt"/>
                        </a:rPr>
                        <a:t>Avantages pour une communauté énergétique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Comment cet outil peut-il aider une communauté énergétique </a:t>
                      </a:r>
                      <a:r>
                        <a:rPr lang="en-GB" sz="20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2000" b="1" i="0" u="none" strike="noStrike" baseline="0" noProof="0" dirty="0">
                          <a:solidFill>
                            <a:srgbClr val="000000"/>
                          </a:solidFill>
                          <a:latin typeface="+mn-lt"/>
                          <a:hlinkClick r:id="rId3"/>
                        </a:rPr>
                        <a:t>Effy </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(France)</a:t>
                      </a:r>
                      <a:r>
                        <a:rPr lang="en-GB" sz="2000" b="0" i="0" u="none" strike="noStrike" baseline="0" noProof="0" dirty="0">
                          <a:solidFill>
                            <a:srgbClr val="000000"/>
                          </a:solidFill>
                          <a:latin typeface="+mn-lt"/>
                        </a:rPr>
                        <a:t> </a:t>
                      </a:r>
                      <a:endParaRPr lang="en-GB" sz="200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Simulation de projet et étude personnalisée</a:t>
                      </a:r>
                    </a:p>
                    <a:p>
                      <a:pPr marL="342900" lvl="0" indent="-342900" algn="l" latinLnBrk="0">
                        <a:buFont typeface="Arial"/>
                        <a:buChar char="•"/>
                      </a:pPr>
                      <a:r>
                        <a:rPr lang="en-GB" sz="2000" b="0" i="0" u="none" strike="noStrike" noProof="0" dirty="0">
                          <a:latin typeface="+mn-lt"/>
                        </a:rPr>
                        <a:t>Solutions de rénovation intégrées</a:t>
                      </a:r>
                    </a:p>
                    <a:p>
                      <a:pPr marL="342900" lvl="0" indent="-342900" algn="l" latinLnBrk="0">
                        <a:buFont typeface="Arial"/>
                        <a:buChar char="•"/>
                      </a:pPr>
                      <a:r>
                        <a:rPr lang="en-GB" sz="2000" b="0" i="0" u="none" strike="noStrike" noProof="0" dirty="0">
                          <a:latin typeface="+mn-lt"/>
                        </a:rPr>
                        <a:t>Accès aux aides et primes</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Rénovation économique</a:t>
                      </a:r>
                    </a:p>
                    <a:p>
                      <a:pPr marL="342900" lvl="0" indent="-342900" algn="l" latinLnBrk="0">
                        <a:buFont typeface="Arial"/>
                        <a:buChar char="•"/>
                      </a:pPr>
                      <a:r>
                        <a:rPr lang="en-GB" sz="2000" b="0" i="0" u="none" strike="noStrike" cap="none" noProof="0" dirty="0">
                          <a:solidFill>
                            <a:srgbClr val="000000"/>
                          </a:solidFill>
                          <a:latin typeface="+mn-lt"/>
                        </a:rPr>
                        <a:t>Solutions sur mesure pour divers types de bâtiments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Accès aux subventions</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2000" b="1" i="0" u="none" strike="noStrike" baseline="0" noProof="0" dirty="0">
                          <a:solidFill>
                            <a:srgbClr val="000000"/>
                          </a:solidFill>
                          <a:latin typeface="+mn-lt"/>
                          <a:hlinkClick r:id="rId4"/>
                        </a:rPr>
                        <a:t>MaPrimeRénov</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(France) </a:t>
                      </a:r>
                      <a:endParaRPr lang="en-GB" sz="2000" b="1" dirty="0">
                        <a:latin typeface="+mn-lt"/>
                      </a:endParaRPr>
                    </a:p>
                  </a:txBody>
                  <a:tcPr anchor="ctr"/>
                </a:tc>
                <a:tc>
                  <a:txBody>
                    <a:bodyPr/>
                    <a:lstStyle/>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Aide à la rénovation financée par le gouvernement français</a:t>
                      </a:r>
                    </a:p>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Vérification de l'éligibilité et aide à la demande</a:t>
                      </a:r>
                    </a:p>
                  </a:txBody>
                  <a:tcPr anchor="ctr"/>
                </a:tc>
                <a:tc>
                  <a:txBody>
                    <a:bodyPr/>
                    <a:lstStyle/>
                    <a:p>
                      <a:pPr marL="342900" indent="-342900" algn="l" latinLnBrk="0">
                        <a:buClr>
                          <a:srgbClr val="000000"/>
                        </a:buClr>
                        <a:buFont typeface="Arial,Sans-Serif"/>
                        <a:buChar char="•"/>
                      </a:pPr>
                      <a:r>
                        <a:rPr lang="en-GB" sz="2000" b="0" i="0" u="none" strike="noStrike" cap="none" noProof="0" dirty="0">
                          <a:solidFill>
                            <a:srgbClr val="000000"/>
                          </a:solidFill>
                          <a:latin typeface="+mn-lt"/>
                        </a:rPr>
                        <a:t>Aide financière pour l'efficacité énergétique</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Réduction des risques liés à l'investissement</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2000" b="1" i="0" u="none" strike="noStrike" baseline="0" noProof="0" dirty="0">
                          <a:solidFill>
                            <a:srgbClr val="000000"/>
                          </a:solidFill>
                          <a:latin typeface="+mn-lt"/>
                          <a:hlinkClick r:id="rId5"/>
                        </a:rPr>
                        <a:t>Energy Saving Trust – Outils et calculateurs énergétiques</a:t>
                      </a:r>
                      <a:endParaRPr lang="en-GB" sz="2000" b="1" i="0" u="none" strike="noStrike" baseline="0" noProof="0" dirty="0">
                        <a:solidFill>
                          <a:srgbClr val="000000"/>
                        </a:solidFill>
                        <a:latin typeface="+mn-lt"/>
                      </a:endParaRPr>
                    </a:p>
                    <a:p>
                      <a:pPr marL="0" lvl="0" indent="0" algn="ctr" latinLnBrk="0">
                        <a:lnSpc>
                          <a:spcPct val="100000"/>
                        </a:lnSpc>
                        <a:buNone/>
                      </a:pPr>
                      <a:r>
                        <a:rPr lang="en-GB" sz="2000" b="1" i="0" u="none" strike="noStrike" baseline="0" noProof="0" dirty="0">
                          <a:solidFill>
                            <a:srgbClr val="000000"/>
                          </a:solidFill>
                          <a:latin typeface="+mn-lt"/>
                        </a:rPr>
                        <a:t>(Royaume-Uni)</a:t>
                      </a:r>
                      <a:endParaRPr lang="en-GB" sz="200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Conseils pour améliorer l'efficacité énergétique</a:t>
                      </a:r>
                    </a:p>
                    <a:p>
                      <a:pPr marL="342900" lvl="0" indent="-342900" algn="l" latinLnBrk="0">
                        <a:buFont typeface="Arial"/>
                        <a:buChar char="•"/>
                      </a:pPr>
                      <a:r>
                        <a:rPr lang="en-GB" sz="2000" b="0" i="0" u="none" strike="noStrike" cap="none" noProof="0" dirty="0">
                          <a:solidFill>
                            <a:srgbClr val="000000"/>
                          </a:solidFill>
                          <a:latin typeface="+mn-lt"/>
                        </a:rPr>
                        <a:t>Calculateurs énergétiques complets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Évaluation énergétique globale de votre logement</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Planification de rénovation basée sur les données</a:t>
                      </a:r>
                    </a:p>
                    <a:p>
                      <a:pPr marL="342900" lvl="0" indent="-342900" algn="l" latinLnBrk="0">
                        <a:buFont typeface="Arial"/>
                        <a:buChar char="•"/>
                      </a:pPr>
                      <a:r>
                        <a:rPr lang="en-GB" sz="2000" b="0" i="0" u="none" strike="noStrike" cap="none" noProof="0" dirty="0">
                          <a:solidFill>
                            <a:srgbClr val="000000"/>
                          </a:solidFill>
                          <a:latin typeface="+mn-lt"/>
                        </a:rPr>
                        <a:t>Recommandations concrètes</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5. Plateformes numériques : partage de l'énergie  - Introduction</a:t>
            </a:r>
            <a:endParaRPr lang="fr-FR" noProof="1">
              <a:effectLst/>
            </a:endParaRPr>
          </a:p>
          <a:p>
            <a:endParaRPr lang="fr-F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Comment les plateformes numériques peuvent-elles améliorer la gestion des communautés énergétiques ?</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Les plateformes numériques facilitent la rationalisation des opérations, de la facturation et de la prise de décision.</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5. Plateformes numériques : partage de l'énergie  </a:t>
            </a:r>
            <a:endParaRPr lang="fr-FR" noProof="1">
              <a:effectLst/>
            </a:endParaRPr>
          </a:p>
          <a:p>
            <a:endParaRPr lang="fr-FR"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fr-FR" noProof="1"/>
              <a:t>Outils : partage de l'énergie</a:t>
            </a:r>
          </a:p>
        </p:txBody>
      </p:sp>
      <p:graphicFrame>
        <p:nvGraphicFramePr>
          <p:cNvPr id="2" name="Table 1" descr="Tableau à quatre colonnes et trois lignes. Les cellules seront numérotées comme précédemment. Les en-têtes de colonnes sont les mêmes que précédemment : 1. Outil. 2. Services. 3. Avantages pour une communauté énergétique. 4. Comment cet outil peut-il aider une communauté énergétique ?Première ligne de données : 1. eGon (Allemagne). 2. Portail en ligne, gestion des membres, facturation automatisée, gestion numérique des contrats, enregistrement de la communauté. 3. Administration rationalisée et transparence, tarification claire et transparente. 4. Dématérialisation du processus.&#13;&#10;Deuxième ligne de données : 1. Neoom (Allemagne, Autriche, République tchèque). 2. Solution numérique complète, formation de communautés et mise en relation intelligente, tableau de bord numérique et gestion de l'énergie. 3. Sécurité des prix de l'électricité et économies de coûts, opportunités de revenus et accès à l'énergie verte, autonomisation des communautés. 4. Données transparentes pour la prise de décision, formation facilitée de communautés, opérations automatisées.&#13;&#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2787858892"/>
              </p:ext>
            </p:extLst>
          </p:nvPr>
        </p:nvGraphicFramePr>
        <p:xfrm>
          <a:off x="283924" y="521197"/>
          <a:ext cx="11624151" cy="5223657"/>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Outil</a:t>
                      </a:r>
                    </a:p>
                  </a:txBody>
                  <a:tcPr anchor="ctr"/>
                </a:tc>
                <a:tc>
                  <a:txBody>
                    <a:bodyPr/>
                    <a:lstStyle/>
                    <a:p>
                      <a:pPr algn="ctr" latinLnBrk="0"/>
                      <a:r>
                        <a:rPr lang="en-GB" sz="2000" dirty="0">
                          <a:latin typeface="+mn-lt"/>
                        </a:rPr>
                        <a:t>Services</a:t>
                      </a:r>
                    </a:p>
                  </a:txBody>
                  <a:tcPr anchor="ctr"/>
                </a:tc>
                <a:tc>
                  <a:txBody>
                    <a:bodyPr/>
                    <a:lstStyle/>
                    <a:p>
                      <a:pPr algn="ctr" latinLnBrk="0"/>
                      <a:r>
                        <a:rPr lang="en-GB" sz="2000" dirty="0">
                          <a:latin typeface="+mn-lt"/>
                        </a:rPr>
                        <a:t>Avantages pour une communauté énergétique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Comment cet outil peut-il aider une communauté énergétique </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(Allemagne)</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Portail en ligne</a:t>
                      </a:r>
                    </a:p>
                    <a:p>
                      <a:pPr marL="342900" lvl="0" indent="-342900" algn="l" latinLnBrk="0">
                        <a:buFont typeface="Arial"/>
                        <a:buChar char="•"/>
                      </a:pPr>
                      <a:r>
                        <a:rPr lang="en-GB" sz="2000" b="0" i="0" u="none" strike="noStrike" noProof="0" dirty="0">
                          <a:latin typeface="+mn-lt"/>
                        </a:rPr>
                        <a:t>Gestion des membres</a:t>
                      </a:r>
                    </a:p>
                    <a:p>
                      <a:pPr marL="342900" lvl="0" indent="-342900" algn="l" latinLnBrk="0">
                        <a:buFont typeface="Arial"/>
                        <a:buChar char="•"/>
                      </a:pPr>
                      <a:r>
                        <a:rPr lang="en-GB" sz="2000" b="0" i="0" u="none" strike="noStrike" noProof="0" dirty="0">
                          <a:latin typeface="+mn-lt"/>
                        </a:rPr>
                        <a:t>Facturation automatisée</a:t>
                      </a:r>
                    </a:p>
                    <a:p>
                      <a:pPr marL="342900" lvl="0" indent="-342900" algn="l" latinLnBrk="0">
                        <a:buFont typeface="Arial"/>
                        <a:buChar char="•"/>
                      </a:pPr>
                      <a:r>
                        <a:rPr lang="en-GB" sz="2000" b="0" i="0" u="none" strike="noStrike" noProof="0" dirty="0">
                          <a:latin typeface="+mn-lt"/>
                        </a:rPr>
                        <a:t>Gestion numérique des contrats</a:t>
                      </a:r>
                    </a:p>
                    <a:p>
                      <a:pPr marL="342900" lvl="0" indent="-342900" algn="l" latinLnBrk="0">
                        <a:buFont typeface="Arial"/>
                        <a:buChar char="•"/>
                      </a:pPr>
                      <a:r>
                        <a:rPr lang="en-GB" sz="2000" b="0" i="0" u="none" strike="noStrike" noProof="0" dirty="0">
                          <a:latin typeface="+mn-lt"/>
                        </a:rPr>
                        <a:t>Inscription à la communauté</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Administration simplifiée et transparence</a:t>
                      </a:r>
                    </a:p>
                    <a:p>
                      <a:pPr marL="342900" lvl="0" indent="-342900" algn="l" latinLnBrk="0">
                        <a:buFont typeface="Arial"/>
                        <a:buChar char="•"/>
                      </a:pPr>
                      <a:r>
                        <a:rPr lang="en-GB" sz="2000" b="0" i="0" u="none" strike="noStrike" cap="none" noProof="0" dirty="0">
                          <a:solidFill>
                            <a:srgbClr val="000000"/>
                          </a:solidFill>
                          <a:latin typeface="+mn-lt"/>
                        </a:rPr>
                        <a:t>Tarification claire et transparente</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Dématérialisation du processus</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(Allemagne, Autriche, République tchèque)</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Solution numérique complète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Création de communautés et mise en relation intelligente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Tableau de bord numérique et gestion de l'énergie</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Sécurité des prix de l'électricité et économies de coûts</a:t>
                      </a:r>
                    </a:p>
                    <a:p>
                      <a:pPr marL="342900" lvl="0" indent="-342900" algn="l" latinLnBrk="0">
                        <a:buFont typeface="Arial"/>
                        <a:buChar char="•"/>
                      </a:pPr>
                      <a:r>
                        <a:rPr lang="en-GB" sz="2000" b="0" i="0" u="none" strike="noStrike" cap="none" noProof="0" dirty="0">
                          <a:solidFill>
                            <a:srgbClr val="000000"/>
                          </a:solidFill>
                          <a:latin typeface="+mn-lt"/>
                        </a:rPr>
                        <a:t>Opportunités de revenus et accès à l'énergie verte</a:t>
                      </a:r>
                    </a:p>
                    <a:p>
                      <a:pPr marL="342900" lvl="0" indent="-342900" algn="l" latinLnBrk="0">
                        <a:buFont typeface="Arial"/>
                        <a:buChar char="•"/>
                      </a:pPr>
                      <a:r>
                        <a:rPr lang="en-GB" sz="2000" b="0" i="0" u="none" strike="noStrike" cap="none" noProof="0" dirty="0">
                          <a:solidFill>
                            <a:srgbClr val="000000"/>
                          </a:solidFill>
                          <a:latin typeface="+mn-lt"/>
                        </a:rPr>
                        <a:t>Autonomisation des communautés</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Données transparentes pour la prise de décision</a:t>
                      </a:r>
                    </a:p>
                    <a:p>
                      <a:pPr marL="342900" lvl="0" indent="-342900" algn="l" latinLnBrk="0">
                        <a:buFont typeface="Arial"/>
                        <a:buChar char="•"/>
                      </a:pPr>
                      <a:r>
                        <a:rPr lang="en-GB" sz="2000" b="0" i="0" u="none" strike="noStrike" cap="none" noProof="0" dirty="0">
                          <a:solidFill>
                            <a:srgbClr val="000000"/>
                          </a:solidFill>
                          <a:latin typeface="+mn-lt"/>
                        </a:rPr>
                        <a:t>Facilitation de la formation de communautés</a:t>
                      </a:r>
                    </a:p>
                    <a:p>
                      <a:pPr marL="342900" lvl="0" indent="-342900" algn="l" latinLnBrk="0">
                        <a:buFont typeface="Arial"/>
                        <a:buChar char="•"/>
                      </a:pPr>
                      <a:r>
                        <a:rPr lang="en-GB" sz="2000" b="0" i="0" u="none" strike="noStrike" cap="none" noProof="0" dirty="0">
                          <a:solidFill>
                            <a:srgbClr val="000000"/>
                          </a:solidFill>
                          <a:latin typeface="+mn-lt"/>
                        </a:rPr>
                        <a:t>Opérations automatisées</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6. Gestion de l'énergie et communautés énergétiques : devenir social - </a:t>
            </a:r>
            <a:r>
              <a:rPr lang="fr-FR" sz="2800" b="1" kern="1200" baseline="0" noProof="1">
                <a:solidFill>
                  <a:srgbClr val="FFFFFF"/>
                </a:solidFill>
                <a:effectLst/>
                <a:latin typeface="Calibri" panose="020F0502020204030204" pitchFamily="34" charset="0"/>
                <a:ea typeface="Public Sans"/>
                <a:cs typeface="Public Sans"/>
              </a:rPr>
              <a:t>Introduction</a:t>
            </a:r>
            <a:endParaRPr lang="fr-FR" noProof="1">
              <a:effectLst/>
            </a:endParaRPr>
          </a:p>
          <a:p>
            <a:endParaRPr lang="fr-FR"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Comment une communauté énergétique peut-elle s'impliquer dans la gestion de l'énergie ?</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Vous gérez une communauté énergétique et envisagez de mettre en place ou d'améliorer votre infrastructure informatique ? Vous souhaitez investir dans votre communauté énergétique, mais vous ne savez pas par où commencer ? Dans cette brève présentation, nous aborderons les points suivants : </a:t>
            </a:r>
          </a:p>
          <a:p>
            <a:pPr latinLnBrk="0"/>
            <a:endParaRPr lang="en-GB" sz="2400" dirty="0"/>
          </a:p>
          <a:p>
            <a:pPr marL="457200" indent="-457200" latinLnBrk="0">
              <a:buChar char="•"/>
            </a:pPr>
            <a:r>
              <a:rPr lang="en-GB" sz="2400" dirty="0"/>
              <a:t>Différents services et pourquoi ils pourraient être bénéfiques pour votre communauté énergétique.</a:t>
            </a:r>
          </a:p>
          <a:p>
            <a:pPr marL="457200" indent="-457200" latinLnBrk="0">
              <a:buChar char="•"/>
            </a:pPr>
            <a:r>
              <a:rPr lang="en-GB" sz="2400" dirty="0"/>
              <a:t>Des exemples d'outils susceptibles de vous aider dans vos décisions.</a:t>
            </a:r>
            <a:endParaRPr lang="en-GB" sz="2400" dirty="0">
              <a:ea typeface="Calibri"/>
              <a:cs typeface="Calibri"/>
            </a:endParaRPr>
          </a:p>
          <a:p>
            <a:pPr marL="457200" indent="-457200" latinLnBrk="0">
              <a:buChar char="•"/>
            </a:pPr>
            <a:r>
              <a:rPr lang="en-GB" sz="2400" dirty="0"/>
              <a:t>Comment évaluer les outils, les produits et les services</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622804" y="5197031"/>
            <a:ext cx="7292943" cy="1477328"/>
          </a:xfrm>
          <a:prstGeom prst="rect">
            <a:avLst/>
          </a:prstGeom>
          <a:noFill/>
        </p:spPr>
        <p:txBody>
          <a:bodyPr wrap="square" lIns="91440" tIns="45720" rIns="91440" bIns="45720" rtlCol="0" anchor="t">
            <a:spAutoFit/>
          </a:bodyPr>
          <a:lstStyle/>
          <a:p>
            <a:pPr latinLnBrk="0"/>
            <a:r>
              <a:rPr lang="en-US" i="1" dirty="0"/>
              <a:t>*Veuillez noter que les outils mentionnés dans cette présentation sont fournis à titre indicatif uniquement et ne constituent pas des recommandations. Certains outils de cette liste sont spécifiques à certains pays. Ils peuvent ne pas être disponibles dans votre pays. Vous pouvez rechercher des outils ou des logiciels nationaux similaires.</a:t>
            </a:r>
            <a:r>
              <a:rPr lang="en-GB" dirty="0"/>
              <a:t> </a:t>
            </a:r>
            <a:endParaRPr lang="en-GB"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fr-FR" sz="2800" b="1" noProof="1">
                <a:solidFill>
                  <a:schemeClr val="bg1"/>
                </a:solidFill>
              </a:rPr>
              <a:t>Introduction</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Les communautés énergétiques peuvent utiliser </a:t>
            </a:r>
            <a:r>
              <a:rPr lang="en-GB" sz="2400" noProof="0" dirty="0">
                <a:ea typeface="Public Sans"/>
                <a:sym typeface="Public Sans"/>
              </a:rPr>
              <a:t>des outils numériques intégrés pour la surveillance, l'analyse et la collaboration afin de prendre des décisions fondées sur des données et d'élaborer des plans locaux.</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6. Gestion de l'énergie et communautés énergétiques : devenir social   </a:t>
            </a:r>
            <a:endParaRPr lang="fr-FR" noProof="1">
              <a:effectLst/>
            </a:endParaRPr>
          </a:p>
          <a:p>
            <a:endParaRPr lang="fr-FR"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rPr>
              <a:t>Outils : </a:t>
            </a:r>
            <a:r>
              <a:rPr lang="fr-FR" sz="2800" b="1" kern="1200" baseline="0" noProof="1">
                <a:solidFill>
                  <a:srgbClr val="FFFFFF"/>
                </a:solidFill>
                <a:effectLst/>
                <a:latin typeface="Calibri" panose="020F0502020204030204" pitchFamily="34" charset="0"/>
              </a:rPr>
              <a:t>devenir social</a:t>
            </a:r>
            <a:endParaRPr lang="fr-FR" noProof="1">
              <a:effectLst/>
            </a:endParaRPr>
          </a:p>
          <a:p>
            <a:endParaRPr lang="fr-FR" noProof="1"/>
          </a:p>
        </p:txBody>
      </p:sp>
      <p:graphicFrame>
        <p:nvGraphicFramePr>
          <p:cNvPr id="2" name="Table 1" descr="Tableau similaire aux précédents, mais alors que celui-ci comporte quatre colonnes identiques, il ne comporte que deux lignes. La première ligne est la même : 1. Outil. 2. Services. 3. Avantages pour une communauté énergétique. 4. Comment cet outil peut-il soutenir une communauté énergétique ?&#13;&#10;Première et unique ligne de données : 1. EnergyID (Pays-Bas, Belgique, France, Portugal, Italie). 2. Surveillance tout-en-un de la consommation, informations sur les performances solaires, intégrations de données, groupes sociaux collaboratifs. 3. Favorise l'engagement communautaire, renforce la planification locale, benchmarking pour l'action. 4. Prise de décision basée sur les données, collaboration sociale améliorée, analyses personnalisables.&#13;&#10;&#13;&#10;">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2548151707"/>
              </p:ext>
            </p:extLst>
          </p:nvPr>
        </p:nvGraphicFramePr>
        <p:xfrm>
          <a:off x="553312" y="2528388"/>
          <a:ext cx="11085373" cy="353568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Outil</a:t>
                      </a:r>
                    </a:p>
                  </a:txBody>
                  <a:tcPr anchor="ctr">
                    <a:solidFill>
                      <a:schemeClr val="accent1">
                        <a:alpha val="3000"/>
                      </a:schemeClr>
                    </a:solidFill>
                  </a:tcPr>
                </a:tc>
                <a:tc>
                  <a:txBody>
                    <a:bodyPr/>
                    <a:lstStyle/>
                    <a:p>
                      <a:pPr algn="ctr" latinLnBrk="0"/>
                      <a:r>
                        <a:rPr lang="en-GB" sz="2000" noProof="0" dirty="0">
                          <a:latin typeface="+mn-lt"/>
                        </a:rPr>
                        <a:t>Services </a:t>
                      </a:r>
                    </a:p>
                  </a:txBody>
                  <a:tcPr anchor="ctr">
                    <a:solidFill>
                      <a:schemeClr val="accent1">
                        <a:alpha val="3000"/>
                      </a:schemeClr>
                    </a:solidFill>
                  </a:tcPr>
                </a:tc>
                <a:tc>
                  <a:txBody>
                    <a:bodyPr/>
                    <a:lstStyle/>
                    <a:p>
                      <a:pPr algn="ctr" latinLnBrk="0"/>
                      <a:r>
                        <a:rPr lang="en-GB" sz="2000" noProof="0" dirty="0">
                          <a:latin typeface="+mn-lt"/>
                        </a:rPr>
                        <a:t>Avantages pour une communauté énergétique</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Comment cet outil peut-il aider une communauté énergétique </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(Pays-Bas, Belgique, France, Portugal, Italie)</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Suivi tout-en-un de la consommation</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Informations sur les performances solaires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Intégration des données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Groupes sociaux collaboratifs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Favorise l'engagement communautaire</a:t>
                      </a:r>
                    </a:p>
                    <a:p>
                      <a:pPr marL="342900" lvl="0" indent="-342900" algn="l" latinLnBrk="0">
                        <a:lnSpc>
                          <a:spcPct val="100000"/>
                        </a:lnSpc>
                        <a:buFont typeface="Arial"/>
                        <a:buChar char="•"/>
                      </a:pPr>
                      <a:r>
                        <a:rPr lang="en-GB" sz="2000" b="0" i="0" u="none" strike="noStrike" cap="none" noProof="0" dirty="0">
                          <a:solidFill>
                            <a:srgbClr val="000000"/>
                          </a:solidFill>
                          <a:latin typeface="+mn-lt"/>
                        </a:rPr>
                        <a:t>Renforce la planification locale</a:t>
                      </a:r>
                    </a:p>
                    <a:p>
                      <a:pPr marL="342900" lvl="0" indent="-342900" algn="l" latinLnBrk="0">
                        <a:lnSpc>
                          <a:spcPct val="100000"/>
                        </a:lnSpc>
                        <a:buFont typeface="Arial"/>
                        <a:buChar char="•"/>
                      </a:pPr>
                      <a:r>
                        <a:rPr lang="en-GB" sz="2000" b="0" i="0" u="none" strike="noStrike" cap="none" noProof="0" dirty="0">
                          <a:solidFill>
                            <a:srgbClr val="000000"/>
                          </a:solidFill>
                          <a:latin typeface="+mn-lt"/>
                        </a:rPr>
                        <a:t>Référentiels pour l'action</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Prise de décision fondée sur les données</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Amélioration de la collaboration sociale</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Analyses personnalisables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7. Choisir les outils informatiques adaptés à votre communauté énergétique : Évaluation - Introduction  </a:t>
            </a:r>
            <a:endParaRPr lang="fr-FR" noProof="1">
              <a:effectLst/>
            </a:endParaRPr>
          </a:p>
          <a:p>
            <a:endParaRPr lang="fr-F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Comment choisir les outils informatiques adaptés à notre communauté énergétique ?</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093428"/>
          </a:xfrm>
          <a:prstGeom prst="rect">
            <a:avLst/>
          </a:prstGeom>
          <a:noFill/>
        </p:spPr>
        <p:txBody>
          <a:bodyPr wrap="square" rtlCol="0">
            <a:spAutoFit/>
          </a:bodyPr>
          <a:lstStyle/>
          <a:p>
            <a:pPr latinLnBrk="0"/>
            <a:r>
              <a:rPr lang="en-GB" sz="2000" noProof="0" dirty="0">
                <a:ea typeface="Public Sans"/>
                <a:sym typeface="Public Sans"/>
              </a:rPr>
              <a:t>Vous devez évaluer un outil en fonction de ses fonctionnalités, de sa facilité d'utilisation, de son intégration, de son évolutivité, de son coût, de son assistance, de sa sécurité et de sa flexibilité. Voici quelques questions à prendre en considération :</a:t>
            </a:r>
          </a:p>
          <a:p>
            <a:pPr latinLnBrk="0"/>
            <a:endParaRPr lang="en-GB" sz="2000" noProof="0" dirty="0">
              <a:ea typeface="Public Sans"/>
              <a:sym typeface="Public Sans"/>
            </a:endParaRPr>
          </a:p>
          <a:p>
            <a:pPr marL="342900" indent="-342900" latinLnBrk="0">
              <a:buFont typeface="Arial" panose="020B0604020202020204" pitchFamily="34" charset="0"/>
              <a:buChar char="•"/>
            </a:pPr>
            <a:r>
              <a:rPr lang="en-GB" sz="2000" b="1" noProof="0" dirty="0">
                <a:sym typeface="Public Sans"/>
              </a:rPr>
              <a:t>Fonctionnalité : </a:t>
            </a:r>
            <a:r>
              <a:rPr lang="en-GB" sz="2000" noProof="0" dirty="0">
                <a:sym typeface="Public Sans"/>
              </a:rPr>
              <a:t>l'outil répond-il à nos besoins énergétiques ?</a:t>
            </a:r>
          </a:p>
          <a:p>
            <a:pPr marL="342900" indent="-342900" latinLnBrk="0">
              <a:buFont typeface="Arial" panose="020B0604020202020204" pitchFamily="34" charset="0"/>
              <a:buChar char="•"/>
            </a:pPr>
            <a:r>
              <a:rPr lang="en-GB" sz="2000" b="1" noProof="0" dirty="0">
                <a:sym typeface="Public Sans"/>
              </a:rPr>
              <a:t>Facilité d'utilisation : </a:t>
            </a:r>
            <a:r>
              <a:rPr lang="en-GB" sz="2000" noProof="0" dirty="0">
                <a:sym typeface="Public Sans"/>
              </a:rPr>
              <a:t>l'outil est-il facile à utiliser ? </a:t>
            </a:r>
          </a:p>
          <a:p>
            <a:pPr marL="342900" indent="-342900" latinLnBrk="0">
              <a:buFont typeface="Arial" panose="020B0604020202020204" pitchFamily="34" charset="0"/>
              <a:buChar char="•"/>
            </a:pPr>
            <a:r>
              <a:rPr lang="en-GB" sz="2000" b="1" noProof="0" dirty="0">
                <a:sym typeface="Public Sans"/>
              </a:rPr>
              <a:t>Intégration : </a:t>
            </a:r>
            <a:r>
              <a:rPr lang="en-GB" sz="2000" noProof="0" dirty="0">
                <a:sym typeface="Public Sans"/>
              </a:rPr>
              <a:t>cet outil fonctionne-t-il avec les systèmes existants ?</a:t>
            </a:r>
          </a:p>
          <a:p>
            <a:pPr marL="342900" indent="-342900" latinLnBrk="0">
              <a:buFont typeface="Arial" panose="020B0604020202020204" pitchFamily="34" charset="0"/>
              <a:buChar char="•"/>
            </a:pPr>
            <a:r>
              <a:rPr lang="en-GB" sz="2000" b="1" noProof="0" dirty="0">
                <a:sym typeface="Public Sans"/>
              </a:rPr>
              <a:t>Évolutivité : </a:t>
            </a:r>
            <a:r>
              <a:rPr lang="en-GB" sz="2000" noProof="0" dirty="0">
                <a:sym typeface="Public Sans"/>
              </a:rPr>
              <a:t>cet outil peut-il évoluer avec notre communauté ? </a:t>
            </a:r>
          </a:p>
          <a:p>
            <a:pPr marL="342900" indent="-342900" latinLnBrk="0">
              <a:buFont typeface="Arial" panose="020B0604020202020204" pitchFamily="34" charset="0"/>
              <a:buChar char="•"/>
            </a:pPr>
            <a:r>
              <a:rPr lang="en-GB" sz="2000" b="1" noProof="0" dirty="0">
                <a:sym typeface="Public Sans"/>
              </a:rPr>
              <a:t>Rentabilité : </a:t>
            </a:r>
            <a:r>
              <a:rPr lang="en-GB" sz="2000" noProof="0" dirty="0">
                <a:sym typeface="Public Sans"/>
              </a:rPr>
              <a:t>les avantages l'emportent-ils sur les coûts supplémentaires ?</a:t>
            </a:r>
          </a:p>
          <a:p>
            <a:pPr marL="342900" indent="-342900" latinLnBrk="0">
              <a:buFont typeface="Arial" panose="020B0604020202020204" pitchFamily="34" charset="0"/>
              <a:buChar char="•"/>
            </a:pPr>
            <a:r>
              <a:rPr lang="en-GB" sz="2000" b="1" noProof="0" dirty="0">
                <a:sym typeface="Public Sans"/>
              </a:rPr>
              <a:t>Assistance et formation : </a:t>
            </a:r>
            <a:r>
              <a:rPr lang="en-GB" sz="2000" noProof="0" dirty="0">
                <a:sym typeface="Public Sans"/>
              </a:rPr>
              <a:t>l'assistance est-elle facilement accessible ?</a:t>
            </a:r>
          </a:p>
          <a:p>
            <a:pPr marL="342900" indent="-342900" latinLnBrk="0">
              <a:buFont typeface="Arial" panose="020B0604020202020204" pitchFamily="34" charset="0"/>
              <a:buChar char="•"/>
            </a:pPr>
            <a:r>
              <a:rPr lang="en-GB" sz="2000" b="1" noProof="0" dirty="0">
                <a:sym typeface="Public Sans"/>
              </a:rPr>
              <a:t>Sécurité : </a:t>
            </a:r>
            <a:r>
              <a:rPr lang="en-GB" sz="2000" noProof="0" dirty="0">
                <a:sym typeface="Public Sans"/>
              </a:rPr>
              <a:t>les données et la confidentialité sont-elles protégées ? </a:t>
            </a:r>
          </a:p>
          <a:p>
            <a:pPr marL="342900" indent="-342900" latinLnBrk="0">
              <a:buFont typeface="Arial" panose="020B0604020202020204" pitchFamily="34" charset="0"/>
              <a:buChar char="•"/>
            </a:pPr>
            <a:r>
              <a:rPr lang="en-GB" sz="2000" b="1" noProof="0" dirty="0">
                <a:sym typeface="Public Sans"/>
              </a:rPr>
              <a:t>Flexibilité : </a:t>
            </a:r>
            <a:r>
              <a:rPr lang="en-GB" sz="2000" noProof="0" dirty="0">
                <a:sym typeface="Public Sans"/>
              </a:rPr>
              <a:t>l'outil peut-il être personnalisé en fonction de nos besoins ? </a:t>
            </a:r>
          </a:p>
          <a:p>
            <a:pPr marL="342900" indent="-342900" latinLnBrk="0">
              <a:buFont typeface="Arial" panose="020B0604020202020204" pitchFamily="34" charset="0"/>
              <a:buChar char="•"/>
            </a:pPr>
            <a:r>
              <a:rPr lang="en-GB" sz="2000" b="1" noProof="0" dirty="0">
                <a:sym typeface="Public Sans"/>
              </a:rPr>
              <a:t>Avis des utilisateurs : </a:t>
            </a:r>
            <a:r>
              <a:rPr lang="en-GB" sz="2000" noProof="0" dirty="0">
                <a:sym typeface="Public Sans"/>
              </a:rPr>
              <a:t>les autres utilisateurs sont-ils satisfaits de l'outil ?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7. Choisir les outils informatiques pour votre communauté énergétique : évaluation  </a:t>
            </a:r>
            <a:endParaRPr lang="fr-FR" noProof="1">
              <a:effectLst/>
            </a:endParaRPr>
          </a:p>
          <a:p>
            <a:endParaRPr lang="fr-FR"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fr-FR"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Prochaines étapes</a:t>
            </a:r>
            <a:endParaRPr lang="fr-FR" noProof="1">
              <a:effectLst/>
            </a:endParaRPr>
          </a:p>
          <a:p>
            <a:endParaRPr lang="fr-FR"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les outils, les services et les produits destinés à soutenir les communautés énergétiques, les ressources suivantes peuvent vous être utiles :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Consultez </a:t>
            </a:r>
            <a:r>
              <a:rPr lang="en-US" altLang="ko-KR" dirty="0">
                <a:solidFill>
                  <a:srgbClr val="373737"/>
                </a:solidFill>
                <a:ea typeface="맑은 고딕"/>
              </a:rPr>
              <a:t>le </a:t>
            </a:r>
            <a:r>
              <a:rPr lang="en-US" altLang="ko-KR" i="1" dirty="0">
                <a:solidFill>
                  <a:srgbClr val="373737"/>
                </a:solidFill>
                <a:ea typeface="맑은 고딕"/>
                <a:hlinkClick r:id="rId3"/>
              </a:rPr>
              <a:t>répertoire des communautés énergétiques</a:t>
            </a:r>
            <a:r>
              <a:rPr lang="en-US" altLang="ko-KR" dirty="0">
                <a:solidFill>
                  <a:srgbClr val="373737"/>
                </a:solidFill>
                <a:ea typeface="맑은 고딕"/>
              </a:rPr>
              <a:t> de la Commission européenne </a:t>
            </a:r>
            <a:r>
              <a:rPr lang="en-US" altLang="ko-KR" i="1" dirty="0">
                <a:solidFill>
                  <a:srgbClr val="373737"/>
                </a:solidFill>
                <a:ea typeface="맑은 고딕"/>
                <a:hlinkClick r:id="rId3"/>
              </a:rPr>
              <a:t>: Outils numériques pour les communautés énergétiques</a:t>
            </a:r>
            <a:r>
              <a:rPr lang="en-US" altLang="ko-KR" i="1" dirty="0">
                <a:solidFill>
                  <a:srgbClr val="373737"/>
                </a:solidFill>
                <a:ea typeface="맑은 고딕"/>
              </a:rPr>
              <a:t>.  </a:t>
            </a:r>
            <a:endParaRPr lang="en-US" altLang="ko-KR"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477328"/>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rPr>
              <a:t>Consultez la série de cours courts proposés par Every1 : </a:t>
            </a:r>
            <a:r>
              <a:rPr lang="en-US" i="1" dirty="0">
                <a:solidFill>
                  <a:srgbClr val="373737"/>
                </a:solidFill>
                <a:ea typeface="Calibri"/>
                <a:hlinkClick r:id="rId4"/>
              </a:rPr>
              <a:t>Les bases de l'énergie numérique</a:t>
            </a:r>
            <a:r>
              <a:rPr lang="en-US" i="1" dirty="0">
                <a:solidFill>
                  <a:srgbClr val="373737"/>
                </a:solidFill>
                <a:ea typeface="Calibri"/>
              </a:rPr>
              <a:t>.</a:t>
            </a:r>
            <a:endParaRPr lang="en-US" sz="14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Lisez le document de recherche Energy Reports intitulé « </a:t>
            </a:r>
            <a:r>
              <a:rPr lang="en-US" altLang="ko-KR" i="1" dirty="0">
                <a:solidFill>
                  <a:srgbClr val="373737"/>
                </a:solidFill>
                <a:ea typeface="맑은 고딕"/>
                <a:cs typeface="Calibri"/>
                <a:hlinkClick r:id="rId5"/>
              </a:rPr>
              <a:t>Outils de modélisation pour l'évaluation des communautés d'énergie renouvelable </a:t>
            </a:r>
            <a:r>
              <a:rPr lang="en-US" altLang="ko-KR"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508105"/>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hlinkClick r:id="rId6"/>
              </a:rPr>
              <a:t>Découvrez les supports pédagogiques du projet Every1.</a:t>
            </a:r>
            <a:endParaRPr lang="en-US" sz="1400" dirty="0"/>
          </a:p>
          <a:p>
            <a:pPr algn="ctr" latinLnBrk="0"/>
            <a:endParaRPr lang="en-US" altLang="ko-KR"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678751"/>
          </a:xfrm>
          <a:prstGeom prst="rect">
            <a:avLst/>
          </a:prstGeom>
          <a:noFill/>
        </p:spPr>
        <p:txBody>
          <a:bodyPr wrap="square" lIns="91440" tIns="45720" rIns="91440" bIns="45720" rtlCol="0" anchor="t">
            <a:spAutoFit/>
          </a:bodyPr>
          <a:lstStyle/>
          <a:p>
            <a:pPr latinLnBrk="0"/>
            <a:r>
              <a:rPr lang="en-GB" dirty="0"/>
              <a:t>Cette présentation </a:t>
            </a:r>
            <a:r>
              <a:rPr lang="en-GB" dirty="0" err="1"/>
              <a:t>intitulée</a:t>
            </a:r>
            <a:r>
              <a:rPr lang="en-GB" dirty="0"/>
              <a:t> “</a:t>
            </a:r>
            <a:r>
              <a:rPr lang="en-GB" dirty="0" err="1"/>
              <a:t>Énergie</a:t>
            </a:r>
            <a:r>
              <a:rPr lang="en-GB" dirty="0"/>
              <a:t> </a:t>
            </a:r>
            <a:r>
              <a:rPr lang="en-GB" dirty="0" err="1"/>
              <a:t>Communautés</a:t>
            </a:r>
            <a:r>
              <a:rPr lang="en-GB" dirty="0"/>
              <a:t> : Notions de base </a:t>
            </a:r>
            <a:r>
              <a:rPr lang="en-GB" dirty="0" err="1"/>
              <a:t>en</a:t>
            </a:r>
            <a:r>
              <a:rPr lang="en-GB" dirty="0"/>
              <a:t> </a:t>
            </a:r>
            <a:r>
              <a:rPr lang="en-GB" dirty="0" err="1"/>
              <a:t>informatique</a:t>
            </a:r>
            <a:r>
              <a:rPr lang="en-GB" dirty="0"/>
              <a:t>” 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par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par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sur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1 : </a:t>
            </a:r>
            <a:r>
              <a:rPr lang="en-US" sz="1800" dirty="0">
                <a:solidFill>
                  <a:schemeClr val="dk1"/>
                </a:solidFill>
                <a:ea typeface="Public Sans"/>
                <a:cs typeface="Public Sans"/>
                <a:sym typeface="Public Sans"/>
                <a:hlinkClick r:id="rId7"/>
              </a:rPr>
              <a:t>Digital City </a:t>
            </a:r>
            <a:r>
              <a:rPr lang="en-US" sz="1800" dirty="0">
                <a:solidFill>
                  <a:schemeClr val="dk1"/>
                </a:solidFill>
                <a:ea typeface="Public Sans"/>
                <a:cs typeface="Public Sans"/>
                <a:sym typeface="Public Sans"/>
              </a:rPr>
              <a:t>par scratch-media est sous licence </a:t>
            </a:r>
            <a:r>
              <a:rPr lang="en-US" sz="1800" dirty="0">
                <a:solidFill>
                  <a:schemeClr val="dk1"/>
                </a:solidFill>
                <a:ea typeface="Public Sans"/>
                <a:cs typeface="Public Sans"/>
                <a:sym typeface="Public Sans"/>
                <a:hlinkClick r:id="rId5"/>
              </a:rPr>
              <a:t>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n° 2 :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par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est sous licence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3 :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par Alan Levine est sous </a:t>
            </a:r>
            <a:r>
              <a:rPr lang="en-US" dirty="0">
                <a:solidFill>
                  <a:schemeClr val="dk1"/>
                </a:solidFill>
                <a:ea typeface="Public Sans"/>
                <a:cs typeface="Public Sans"/>
                <a:sym typeface="Public Sans"/>
                <a:hlinkClick r:id="rId11"/>
              </a:rPr>
              <a:t>licence 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n° 4 : </a:t>
            </a:r>
            <a:r>
              <a:rPr lang="en-US" sz="1800" dirty="0">
                <a:solidFill>
                  <a:schemeClr val="dk1"/>
                </a:solidFill>
                <a:ea typeface="Public Sans"/>
                <a:cs typeface="Public Sans"/>
                <a:sym typeface="Public Sans"/>
                <a:hlinkClick r:id="rId12"/>
              </a:rPr>
              <a:t>Façade solaire </a:t>
            </a:r>
            <a:r>
              <a:rPr lang="en-US" sz="1800" dirty="0">
                <a:solidFill>
                  <a:schemeClr val="dk1"/>
                </a:solidFill>
                <a:ea typeface="Public Sans"/>
                <a:cs typeface="Public Sans"/>
                <a:sym typeface="Public Sans"/>
              </a:rPr>
              <a:t>par La Citta Vita est sous licence </a:t>
            </a:r>
            <a:r>
              <a:rPr lang="en-US" sz="1800" dirty="0">
                <a:solidFill>
                  <a:schemeClr val="dk1"/>
                </a:solidFill>
                <a:ea typeface="Public Sans"/>
                <a:cs typeface="Public Sans"/>
                <a:sym typeface="Public Sans"/>
                <a:hlinkClick r:id="rId13"/>
              </a:rPr>
              <a:t>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5 :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par Mike Lawrence est sous licence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six : </a:t>
            </a:r>
            <a:r>
              <a:rPr lang="en-US" sz="1800" dirty="0">
                <a:solidFill>
                  <a:schemeClr val="dk1"/>
                </a:solidFill>
                <a:ea typeface="Public Sans"/>
                <a:cs typeface="Public Sans"/>
                <a:sym typeface="Public Sans"/>
                <a:hlinkClick r:id="rId16"/>
              </a:rPr>
              <a:t>Moss Community Energy Launch </a:t>
            </a:r>
            <a:r>
              <a:rPr lang="en-US" sz="1800" dirty="0">
                <a:solidFill>
                  <a:schemeClr val="dk1"/>
                </a:solidFill>
                <a:ea typeface="Public Sans"/>
                <a:cs typeface="Public Sans"/>
                <a:sym typeface="Public Sans"/>
              </a:rPr>
              <a:t>par 10 10 est sous licence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7 : </a:t>
            </a:r>
            <a:r>
              <a:rPr lang="en-US" dirty="0">
                <a:solidFill>
                  <a:schemeClr val="dk1"/>
                </a:solidFill>
                <a:ea typeface="Public Sans"/>
                <a:cs typeface="Public Sans"/>
                <a:sym typeface="Public Sans"/>
                <a:hlinkClick r:id="rId17"/>
              </a:rPr>
              <a:t>Question 1 </a:t>
            </a:r>
            <a:r>
              <a:rPr lang="en-US" dirty="0">
                <a:solidFill>
                  <a:schemeClr val="dk1"/>
                </a:solidFill>
                <a:ea typeface="Public Sans"/>
                <a:cs typeface="Public Sans"/>
                <a:sym typeface="Public Sans"/>
              </a:rPr>
              <a:t>par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est </a:t>
            </a:r>
            <a:r>
              <a:rPr lang="en-US" sz="1800"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fr-F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a:t>
            </a:r>
            <a:endParaRPr lang="fr-FR" noProof="1">
              <a:effectLst/>
            </a:endParaRPr>
          </a:p>
          <a:p>
            <a:endParaRPr lang="fr-FR"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fr-FR" sz="6000" b="0" kern="1200" noProof="1">
                <a:solidFill>
                  <a:srgbClr val="FFFFFF"/>
                </a:solidFill>
                <a:effectLst/>
                <a:latin typeface="Calibri" panose="020F0502020204030204" pitchFamily="34" charset="0"/>
                <a:ea typeface="맑은 고딕" panose="020B0503020000020004" pitchFamily="34" charset="-127"/>
                <a:cs typeface="+mn-cs"/>
              </a:rPr>
              <a:t>Merci !</a:t>
            </a:r>
            <a:endParaRPr lang="fr-FR" noProof="1">
              <a:effectLst/>
            </a:endParaRPr>
          </a:p>
          <a:p>
            <a:endParaRPr lang="fr-FR"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Nous abordons sept questions dans cette présentation. Au début de chaque section, prenez le temps de réfléchir à la question avant de passer à la diapositive suivante. </a:t>
            </a:r>
          </a:p>
          <a:p>
            <a:pPr latinLnBrk="0"/>
            <a:endParaRPr lang="en-GB" sz="2400" noProof="0" dirty="0">
              <a:solidFill>
                <a:srgbClr val="2B2C30"/>
              </a:solidFill>
              <a:sym typeface="Public Sans"/>
            </a:endParaRPr>
          </a:p>
          <a:p>
            <a:pPr latinLnBrk="0"/>
            <a:r>
              <a:rPr lang="en-GB" sz="2400" dirty="0">
                <a:solidFill>
                  <a:srgbClr val="2B2C30"/>
                </a:solidFill>
                <a:sym typeface="Public Sans"/>
              </a:rPr>
              <a:t>Vous pouvez traiter chaque question tour à tour. Vous pouvez également sélectionner une question particulière que vous souhaitez explorer en premier via le menu.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3216086" cy="1325563"/>
          </a:xfrm>
          <a:prstGeom prst="rect">
            <a:avLst/>
          </a:prstGeom>
        </p:spPr>
        <p:txBody>
          <a:bodyPr/>
          <a:lstStyle/>
          <a:p>
            <a:pPr latinLnBrk="0"/>
            <a:r>
              <a:rPr lang="fr-FR" sz="2800" b="1" noProof="1">
                <a:solidFill>
                  <a:schemeClr val="bg1"/>
                </a:solidFill>
              </a:rPr>
              <a:t>Cette presentation aborde </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mn-ea"/>
                <a:cs typeface="+mn-cs"/>
              </a:rPr>
              <a:t>Sept questions pour les communautés énergétiques : les bases de l'informatique</a:t>
            </a:r>
            <a:endParaRPr lang="fr-FR" noProof="1">
              <a:effectLst/>
            </a:endParaRPr>
          </a:p>
          <a:p>
            <a:endParaRPr lang="fr-F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29" y="2587430"/>
            <a:ext cx="11572343" cy="3477875"/>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000" dirty="0">
                <a:ea typeface="Public Sans"/>
                <a:cs typeface="Public Sans"/>
                <a:sym typeface="Public Sans"/>
              </a:rPr>
              <a:t>Quel rôle joue l'infrastructure informatique dans une communauté énergétique ?</a:t>
            </a:r>
          </a:p>
          <a:p>
            <a:pPr marL="342900" indent="-342900" latinLnBrk="0">
              <a:buFont typeface="+mj-lt"/>
              <a:buAutoNum type="arabicPeriod"/>
            </a:pPr>
            <a:r>
              <a:rPr lang="en-US" sz="2000" dirty="0">
                <a:ea typeface="Public Sans"/>
                <a:cs typeface="Public Sans"/>
                <a:sym typeface="Public Sans"/>
              </a:rPr>
              <a:t>Comment les calculateurs d'énergie solaire peuvent-ils aider à la prise de décision dans les </a:t>
            </a:r>
            <a:r>
              <a:rPr lang="en-US" sz="2000" dirty="0" err="1">
                <a:ea typeface="Public Sans"/>
                <a:cs typeface="Public Sans"/>
                <a:sym typeface="Public Sans"/>
              </a:rPr>
              <a:t>communautés</a:t>
            </a:r>
            <a:r>
              <a:rPr lang="en-US" sz="2000" dirty="0">
                <a:ea typeface="Public Sans"/>
                <a:cs typeface="Public Sans"/>
                <a:sym typeface="Public Sans"/>
              </a:rPr>
              <a:t> </a:t>
            </a:r>
            <a:r>
              <a:rPr lang="en-US" sz="2000" dirty="0" err="1">
                <a:ea typeface="Public Sans"/>
                <a:cs typeface="Public Sans"/>
                <a:sym typeface="Public Sans"/>
              </a:rPr>
              <a:t>énergétiques</a:t>
            </a:r>
            <a:r>
              <a:rPr lang="en-US" sz="2000" dirty="0">
                <a:ea typeface="Public Sans"/>
                <a:cs typeface="Public Sans"/>
                <a:sym typeface="Public Sans"/>
              </a:rPr>
              <a:t>?</a:t>
            </a:r>
          </a:p>
          <a:p>
            <a:pPr marL="342900" indent="-342900" latinLnBrk="0">
              <a:buFont typeface="+mj-lt"/>
              <a:buAutoNum type="arabicPeriod"/>
            </a:pPr>
            <a:r>
              <a:rPr lang="en-US" sz="2000" dirty="0">
                <a:ea typeface="Public Sans"/>
                <a:cs typeface="Public Sans"/>
                <a:sym typeface="Public Sans"/>
              </a:rPr>
              <a:t>Comment les outils numériques de gestion de l'énergie peuvent-ils profiter aux </a:t>
            </a:r>
            <a:r>
              <a:rPr lang="en-US" sz="2000" dirty="0" err="1">
                <a:ea typeface="Public Sans"/>
                <a:cs typeface="Public Sans"/>
                <a:sym typeface="Public Sans"/>
              </a:rPr>
              <a:t>communautés</a:t>
            </a:r>
            <a:r>
              <a:rPr lang="en-US" sz="2000" dirty="0">
                <a:ea typeface="Public Sans"/>
                <a:cs typeface="Public Sans"/>
                <a:sym typeface="Public Sans"/>
              </a:rPr>
              <a:t> </a:t>
            </a:r>
            <a:r>
              <a:rPr lang="en-US" sz="2000" dirty="0" err="1">
                <a:ea typeface="Public Sans"/>
                <a:cs typeface="Public Sans"/>
                <a:sym typeface="Public Sans"/>
              </a:rPr>
              <a:t>énergétiques</a:t>
            </a:r>
            <a:r>
              <a:rPr lang="en-US" sz="2000" dirty="0">
                <a:ea typeface="Public Sans"/>
                <a:cs typeface="Public Sans"/>
                <a:sym typeface="Public Sans"/>
              </a:rPr>
              <a:t>?</a:t>
            </a:r>
          </a:p>
          <a:p>
            <a:pPr marL="342900" indent="-342900" latinLnBrk="0">
              <a:buFont typeface="+mj-lt"/>
              <a:buAutoNum type="arabicPeriod"/>
            </a:pPr>
            <a:r>
              <a:rPr lang="en-US" sz="2000" dirty="0">
                <a:ea typeface="Public Sans"/>
                <a:cs typeface="Public Sans"/>
                <a:sym typeface="Public Sans"/>
              </a:rPr>
              <a:t>Comment les calculateurs de rénovation et d'énergie solaire facilitent-ils les décisions en matière d'économies d'énergie ?</a:t>
            </a:r>
          </a:p>
          <a:p>
            <a:pPr marL="342900" indent="-342900" latinLnBrk="0">
              <a:buFont typeface="+mj-lt"/>
              <a:buAutoNum type="arabicPeriod"/>
            </a:pPr>
            <a:r>
              <a:rPr lang="en-US" sz="2000" dirty="0">
                <a:ea typeface="Public Sans"/>
                <a:cs typeface="Public Sans"/>
                <a:sym typeface="Public Sans"/>
              </a:rPr>
              <a:t>Comment les plateformes numériques peuvent-elles améliorer la gestion des </a:t>
            </a:r>
            <a:r>
              <a:rPr lang="en-US" sz="2000" dirty="0" err="1">
                <a:ea typeface="Public Sans"/>
                <a:cs typeface="Public Sans"/>
                <a:sym typeface="Public Sans"/>
              </a:rPr>
              <a:t>communautés</a:t>
            </a:r>
            <a:r>
              <a:rPr lang="en-US" sz="2000" dirty="0">
                <a:ea typeface="Public Sans"/>
                <a:cs typeface="Public Sans"/>
                <a:sym typeface="Public Sans"/>
              </a:rPr>
              <a:t> </a:t>
            </a:r>
            <a:r>
              <a:rPr lang="en-US" sz="2000" dirty="0" err="1">
                <a:ea typeface="Public Sans"/>
                <a:cs typeface="Public Sans"/>
                <a:sym typeface="Public Sans"/>
              </a:rPr>
              <a:t>énergétiques</a:t>
            </a:r>
            <a:r>
              <a:rPr lang="en-US" sz="2000" dirty="0">
                <a:ea typeface="Public Sans"/>
                <a:cs typeface="Public Sans"/>
                <a:sym typeface="Public Sans"/>
              </a:rPr>
              <a:t>?</a:t>
            </a:r>
          </a:p>
          <a:p>
            <a:pPr marL="342900" indent="-342900" latinLnBrk="0">
              <a:buFont typeface="+mj-lt"/>
              <a:buAutoNum type="arabicPeriod"/>
            </a:pPr>
            <a:r>
              <a:rPr lang="en-US" sz="2000" dirty="0">
                <a:ea typeface="Public Sans"/>
                <a:cs typeface="Public Sans"/>
                <a:sym typeface="Public Sans"/>
              </a:rPr>
              <a:t>Comment une communauté énergétique peut-elle s'impliquer dans la gestion de l'énergie ?</a:t>
            </a:r>
          </a:p>
          <a:p>
            <a:pPr marL="342900" indent="-342900" latinLnBrk="0">
              <a:buFont typeface="+mj-lt"/>
              <a:buAutoNum type="arabicPeriod"/>
            </a:pPr>
            <a:r>
              <a:rPr lang="en-US" sz="2000" dirty="0">
                <a:ea typeface="Public Sans"/>
                <a:cs typeface="Public Sans"/>
                <a:sym typeface="Public Sans"/>
              </a:rPr>
              <a:t>Comment choisir les outils informatiques adaptés à notre communauté énergétique ?</a:t>
            </a:r>
          </a:p>
          <a:p>
            <a:pPr marL="342900" indent="-342900" latinLnBrk="0">
              <a:buFont typeface="+mj-lt"/>
              <a:buAutoNum type="arabicPeriod"/>
            </a:pPr>
            <a:endParaRPr lang="en-US" sz="2000" dirty="0">
              <a:ea typeface="Public Sans"/>
              <a:cs typeface="Public Sans"/>
              <a:sym typeface="Public Sans"/>
            </a:endParaRPr>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1. Le rôle de l'infrastructure informatique dans les communautés énergétiques - Introduction</a:t>
            </a:r>
            <a:endParaRPr lang="fr-FR" noProof="1">
              <a:effectLst/>
            </a:endParaRPr>
          </a:p>
          <a:p>
            <a:endParaRPr lang="fr-F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Quel rôle joue l'infrastructure informatique dans une communauté énergétique ?</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Systèmes et cadres technologiques dans une communauté énergétique : </a:t>
            </a:r>
          </a:p>
          <a:p>
            <a:pPr latinLnBrk="0"/>
            <a:endParaRPr lang="en-US" sz="2400" dirty="0"/>
          </a:p>
          <a:p>
            <a:pPr marL="342900" indent="-342900" latinLnBrk="0">
              <a:buFont typeface="Arial" panose="020B0604020202020204" pitchFamily="34" charset="0"/>
              <a:buChar char="•"/>
            </a:pPr>
            <a:r>
              <a:rPr lang="en-US" sz="2400" dirty="0"/>
              <a:t>Permettre une participation et un engagement efficaces dans la transition énergétique numérique. </a:t>
            </a:r>
          </a:p>
          <a:p>
            <a:pPr marL="342900" indent="-342900" latinLnBrk="0">
              <a:buFont typeface="Arial" panose="020B0604020202020204" pitchFamily="34" charset="0"/>
              <a:buChar char="•"/>
            </a:pPr>
            <a:r>
              <a:rPr lang="en-US" sz="2400" dirty="0"/>
              <a:t>Inclure des outils, des plateformes et des réseaux conçus pour renforcer les capacités, les compétences et la collaboration entre les parties prenantes.</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1. Le rôle de l'infrastructure informatique dans les communautés énergétiques </a:t>
            </a:r>
            <a:endParaRPr lang="fr-FR" noProof="1">
              <a:effectLst/>
            </a:endParaRPr>
          </a:p>
          <a:p>
            <a:endParaRPr lang="fr-FR"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2. Le rôle des calculateurs d'énergie solaire - Introduction</a:t>
            </a:r>
            <a:endParaRPr lang="fr-FR" noProof="1">
              <a:effectLst/>
            </a:endParaRPr>
          </a:p>
          <a:p>
            <a:endParaRPr lang="fr-F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Comment les calculateurs d'énergie solaire peuvent-ils aider à la prise de décision dans les communautés énergétiques ?</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Les calculateurs solaires fournissent des données pour le placement optimal, l'analyse des coûts et l'efficacité des panneaux photovoltaïques (PV).</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2. Le rôle des calculateurs solaires</a:t>
            </a:r>
            <a:endParaRPr lang="fr-FR" noProof="1">
              <a:effectLst/>
            </a:endParaRPr>
          </a:p>
          <a:p>
            <a:endParaRPr lang="fr-FR"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20CF5-4DD0-9918-D35E-112CF21A0115}"/>
              </a:ext>
            </a:extLst>
          </p:cNvPr>
          <p:cNvSpPr>
            <a:spLocks noGrp="1"/>
          </p:cNvSpPr>
          <p:nvPr>
            <p:ph type="title" idx="4294967295"/>
          </p:nvPr>
        </p:nvSpPr>
        <p:spPr>
          <a:xfrm rot="16200000">
            <a:off x="43534" y="-6723027"/>
            <a:ext cx="10515600" cy="815609"/>
          </a:xfrm>
          <a:prstGeom prst="rect">
            <a:avLst/>
          </a:prstGeom>
        </p:spPr>
        <p:txBody>
          <a:bodyPr anchor="b"/>
          <a:lstStyle/>
          <a:p>
            <a:r>
              <a:rPr lang="fr-FR" dirty="0"/>
              <a:t>Outils : Calculateurs d'énergie</a:t>
            </a:r>
          </a:p>
        </p:txBody>
      </p:sp>
      <p:graphicFrame>
        <p:nvGraphicFramePr>
          <p:cNvPr id="2" name="Table 1" descr="A table of four rows and four columns. The columns are headed Tool; Services; Benefits for an energy community; How can this tool support an energy community? As each cell contains multiple bullet points, each cell in a row will be numbered 1 to 4.&#10;The first data row reads: 1. Photovoltaic Geographical Information System (PVGIS) (Worldwide). 2. PV performance simulation, Irradiation data analysis, Flexible configuration options. 3. Accurate energy yield estimates, Cost evaluation, Customisable analysis. 4. Informed system design, Financial planning, Scenario comparison.&#10;The second data row reads: 1. NREL’s PVWatts Calculator (Worldwide). 2. Energy production estimation, Comprehensive system information, Detailed system inputs. 3. Broad applicability, Reliable solar resource data, Ease of use. 4. Data-driven decision making, Performance analysis, Accessible interface.&#10;The third data row reads: 1. EnergySage Solar Calculator (USA). 2. Customised solar savings estimation, Interactive user input. 3. Personalised savings analysis, Transparent cost-savings estimation, Access to installer quotes. 4. Informed investment decisions, Simplifies complex data, Facilitates competitive bidding.&#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3479287731"/>
              </p:ext>
            </p:extLst>
          </p:nvPr>
        </p:nvGraphicFramePr>
        <p:xfrm>
          <a:off x="314960" y="243841"/>
          <a:ext cx="11715686" cy="6614160"/>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1800" noProof="0" dirty="0">
                          <a:latin typeface="+mn-lt"/>
                        </a:rPr>
                        <a:t>Outil</a:t>
                      </a:r>
                    </a:p>
                  </a:txBody>
                  <a:tcPr anchor="ctr"/>
                </a:tc>
                <a:tc>
                  <a:txBody>
                    <a:bodyPr/>
                    <a:lstStyle/>
                    <a:p>
                      <a:pPr algn="ctr" latinLnBrk="0"/>
                      <a:r>
                        <a:rPr lang="en-GB" sz="1800" noProof="0" dirty="0">
                          <a:latin typeface="+mn-lt"/>
                        </a:rPr>
                        <a:t>Services</a:t>
                      </a:r>
                    </a:p>
                  </a:txBody>
                  <a:tcPr anchor="ctr"/>
                </a:tc>
                <a:tc>
                  <a:txBody>
                    <a:bodyPr/>
                    <a:lstStyle/>
                    <a:p>
                      <a:pPr algn="ctr" latinLnBrk="0"/>
                      <a:r>
                        <a:rPr lang="en-GB" sz="1800" noProof="0" dirty="0">
                          <a:latin typeface="+mn-lt"/>
                        </a:rPr>
                        <a:t>Avantages pour une communauté énergétique</a:t>
                      </a:r>
                    </a:p>
                  </a:txBody>
                  <a:tcPr anchor="ctr"/>
                </a:tc>
                <a:tc>
                  <a:txBody>
                    <a:bodyPr/>
                    <a:lstStyle/>
                    <a:p>
                      <a:pPr algn="ctr" latinLnBrk="0"/>
                      <a:r>
                        <a:rPr lang="en-GB" sz="1800" noProof="0" dirty="0">
                          <a:latin typeface="+mn-lt"/>
                        </a:rPr>
                        <a:t>Comment cet outil peut-il aider une communauté énergétique ?</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1800" b="1" i="0" u="none" strike="noStrike" baseline="0" noProof="0" dirty="0">
                          <a:solidFill>
                            <a:srgbClr val="000000"/>
                          </a:solidFill>
                          <a:latin typeface="+mn-lt"/>
                          <a:hlinkClick r:id="rId3"/>
                        </a:rPr>
                        <a:t>Système d'information géographique photovoltaïque (PVGIS)</a:t>
                      </a:r>
                      <a:endParaRPr lang="en-GB" sz="1800" b="1" i="0" u="none" strike="noStrike" baseline="0" noProof="0" dirty="0">
                        <a:solidFill>
                          <a:srgbClr val="000000"/>
                        </a:solidFill>
                        <a:latin typeface="+mn-lt"/>
                      </a:endParaRPr>
                    </a:p>
                    <a:p>
                      <a:pPr marL="0" lvl="0" indent="0" algn="ctr" latinLnBrk="0">
                        <a:lnSpc>
                          <a:spcPct val="100000"/>
                        </a:lnSpc>
                        <a:buNone/>
                      </a:pPr>
                      <a:r>
                        <a:rPr lang="en-GB" sz="1800" b="1" i="0" u="none" strike="noStrike" baseline="0" noProof="0" dirty="0">
                          <a:solidFill>
                            <a:srgbClr val="000000"/>
                          </a:solidFill>
                          <a:latin typeface="+mn-lt"/>
                        </a:rPr>
                        <a:t>(mondial)</a:t>
                      </a:r>
                      <a:endParaRPr lang="en-GB" sz="1800" noProof="0" dirty="0">
                        <a:latin typeface="+mn-lt"/>
                      </a:endParaRPr>
                    </a:p>
                  </a:txBody>
                  <a:tcPr anchor="ctr"/>
                </a:tc>
                <a:tc>
                  <a:txBody>
                    <a:bodyPr/>
                    <a:lstStyle/>
                    <a:p>
                      <a:pPr marL="342900" indent="-342900" algn="l" latinLnBrk="0">
                        <a:buFont typeface="Arial"/>
                        <a:buChar char="•"/>
                      </a:pPr>
                      <a:r>
                        <a:rPr lang="en-GB" sz="1800" b="0" i="0" u="none" strike="noStrike" noProof="0" dirty="0">
                          <a:latin typeface="+mn-lt"/>
                        </a:rPr>
                        <a:t>Simulation des performances photovoltaïques</a:t>
                      </a:r>
                    </a:p>
                    <a:p>
                      <a:pPr marL="342900" lvl="0" indent="-342900" algn="l" latinLnBrk="0">
                        <a:buFont typeface="Arial"/>
                        <a:buChar char="•"/>
                      </a:pPr>
                      <a:r>
                        <a:rPr lang="en-GB" sz="1800" b="0" i="0" u="none" strike="noStrike" noProof="0" dirty="0">
                          <a:latin typeface="+mn-lt"/>
                        </a:rPr>
                        <a:t>Analyse des données d'irradiation</a:t>
                      </a:r>
                    </a:p>
                    <a:p>
                      <a:pPr marL="342900" lvl="0" indent="-342900" algn="l" latinLnBrk="0">
                        <a:buFont typeface="Arial"/>
                        <a:buChar char="•"/>
                      </a:pPr>
                      <a:r>
                        <a:rPr lang="en-GB" sz="1800" b="0" i="0" u="none" strike="noStrike" noProof="0" dirty="0">
                          <a:latin typeface="+mn-lt"/>
                        </a:rPr>
                        <a:t>Options de configuration flexibles</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Estimations précises du rendement énergétique</a:t>
                      </a:r>
                    </a:p>
                    <a:p>
                      <a:pPr marL="342900" lvl="0" indent="-342900" algn="l" latinLnBrk="0">
                        <a:buFont typeface="Arial"/>
                        <a:buChar char="•"/>
                      </a:pPr>
                      <a:r>
                        <a:rPr lang="en-GB" sz="1800" b="0" i="0" u="none" strike="noStrike" cap="none" noProof="0" dirty="0">
                          <a:solidFill>
                            <a:srgbClr val="000000"/>
                          </a:solidFill>
                          <a:latin typeface="+mn-lt"/>
                        </a:rPr>
                        <a:t>Évaluation des coûts</a:t>
                      </a:r>
                    </a:p>
                    <a:p>
                      <a:pPr marL="342900" lvl="0" indent="-342900" algn="l" latinLnBrk="0">
                        <a:buFont typeface="Arial"/>
                        <a:buChar char="•"/>
                      </a:pPr>
                      <a:r>
                        <a:rPr lang="en-GB" sz="1800" b="0" i="0" u="none" strike="noStrike" cap="none" noProof="0" dirty="0">
                          <a:solidFill>
                            <a:srgbClr val="000000"/>
                          </a:solidFill>
                          <a:latin typeface="+mn-lt"/>
                        </a:rPr>
                        <a:t>Analyse personnalisable</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Conception éclairée du système</a:t>
                      </a:r>
                    </a:p>
                    <a:p>
                      <a:pPr marL="342900" lvl="0" indent="-342900" algn="l" latinLnBrk="0">
                        <a:buFont typeface="Arial"/>
                        <a:buChar char="•"/>
                      </a:pPr>
                      <a:r>
                        <a:rPr lang="en-GB" sz="1800" b="0" i="0" u="none" strike="noStrike" cap="none" noProof="0" dirty="0">
                          <a:solidFill>
                            <a:srgbClr val="000000"/>
                          </a:solidFill>
                          <a:latin typeface="+mn-lt"/>
                        </a:rPr>
                        <a:t>Planification financière</a:t>
                      </a:r>
                    </a:p>
                    <a:p>
                      <a:pPr marL="342900" lvl="0" indent="-342900" algn="l" latinLnBrk="0">
                        <a:buFont typeface="Arial"/>
                        <a:buChar char="•"/>
                      </a:pPr>
                      <a:r>
                        <a:rPr lang="en-GB" sz="1800" b="0" i="0" u="none" strike="noStrike" cap="none" noProof="0" dirty="0">
                          <a:solidFill>
                            <a:srgbClr val="000000"/>
                          </a:solidFill>
                          <a:latin typeface="+mn-lt"/>
                        </a:rPr>
                        <a:t>Comparaison de scénarios</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1800" b="1" i="0" u="none" strike="noStrike" noProof="0" dirty="0">
                          <a:latin typeface="+mn-lt"/>
                          <a:hlinkClick r:id="rId4"/>
                        </a:rPr>
                        <a:t>Calculateur PVWatts du NREL </a:t>
                      </a:r>
                      <a:r>
                        <a:rPr lang="en-GB" sz="1800" b="1" i="0" u="none" strike="noStrike" noProof="0" dirty="0">
                          <a:latin typeface="+mn-lt"/>
                        </a:rPr>
                        <a:t>(mondial)</a:t>
                      </a:r>
                      <a:endParaRPr lang="en-GB" sz="1800" b="1" noProof="0" dirty="0">
                        <a:latin typeface="+mn-lt"/>
                      </a:endParaRPr>
                    </a:p>
                  </a:txBody>
                  <a:tcPr anchor="ctr"/>
                </a:tc>
                <a:tc>
                  <a:txBody>
                    <a:bodyPr/>
                    <a:lstStyle/>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Estimation de la production d'énergie</a:t>
                      </a:r>
                    </a:p>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Informations complètes sur le système</a:t>
                      </a:r>
                    </a:p>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Données détaillées sur le système</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Large applicabilité</a:t>
                      </a:r>
                    </a:p>
                    <a:p>
                      <a:pPr marL="342900" lvl="0" indent="-342900" algn="l" latinLnBrk="0">
                        <a:buFont typeface="Arial"/>
                        <a:buChar char="•"/>
                      </a:pPr>
                      <a:r>
                        <a:rPr lang="en-GB" sz="1800" b="0" i="0" u="none" strike="noStrike" cap="none" noProof="0" dirty="0">
                          <a:solidFill>
                            <a:srgbClr val="000000"/>
                          </a:solidFill>
                          <a:latin typeface="+mn-lt"/>
                        </a:rPr>
                        <a:t>Données fiables sur les ressources solaires</a:t>
                      </a:r>
                    </a:p>
                    <a:p>
                      <a:pPr marL="342900" lvl="0" indent="-342900" algn="l" latinLnBrk="0">
                        <a:buFont typeface="Arial"/>
                        <a:buChar char="•"/>
                      </a:pPr>
                      <a:r>
                        <a:rPr lang="en-GB" sz="1800" b="0" i="0" u="none" strike="noStrike" cap="none" noProof="0" dirty="0">
                          <a:solidFill>
                            <a:srgbClr val="000000"/>
                          </a:solidFill>
                          <a:latin typeface="+mn-lt"/>
                        </a:rPr>
                        <a:t>Facilité d'utilisation</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Prise de décision basée sur les données</a:t>
                      </a:r>
                    </a:p>
                    <a:p>
                      <a:pPr marL="342900" lvl="0" indent="-342900" algn="l" latinLnBrk="0">
                        <a:buFont typeface="Arial"/>
                        <a:buChar char="•"/>
                      </a:pPr>
                      <a:r>
                        <a:rPr lang="en-GB" sz="1800" b="0" i="0" u="none" strike="noStrike" cap="none" noProof="0" dirty="0">
                          <a:solidFill>
                            <a:srgbClr val="000000"/>
                          </a:solidFill>
                          <a:latin typeface="+mn-lt"/>
                        </a:rPr>
                        <a:t>Analyse des performances</a:t>
                      </a:r>
                    </a:p>
                    <a:p>
                      <a:pPr marL="342900" lvl="0" indent="-342900" algn="l" latinLnBrk="0">
                        <a:buFont typeface="Arial"/>
                        <a:buChar char="•"/>
                      </a:pPr>
                      <a:r>
                        <a:rPr lang="en-GB" sz="1800" b="0" i="0" u="none" strike="noStrike" cap="none" noProof="0" dirty="0">
                          <a:solidFill>
                            <a:srgbClr val="000000"/>
                          </a:solidFill>
                          <a:latin typeface="+mn-lt"/>
                        </a:rPr>
                        <a:t>Interface accessible</a:t>
                      </a:r>
                    </a:p>
                  </a:txBody>
                  <a:tcPr anchor="ctr"/>
                </a:tc>
                <a:extLst>
                  <a:ext uri="{0D108BD9-81ED-4DB2-BD59-A6C34878D82A}">
                    <a16:rowId xmlns:a16="http://schemas.microsoft.com/office/drawing/2014/main" val="192137070"/>
                  </a:ext>
                </a:extLst>
              </a:tr>
              <a:tr h="1890154">
                <a:tc>
                  <a:txBody>
                    <a:bodyPr/>
                    <a:lstStyle/>
                    <a:p>
                      <a:pPr algn="ctr" latinLnBrk="0"/>
                      <a:r>
                        <a:rPr lang="en-GB" sz="1800" noProof="0" dirty="0">
                          <a:latin typeface="+mn-lt"/>
                          <a:hlinkClick r:id="rId5"/>
                        </a:rPr>
                        <a:t>Calculateur solaire EnergySage </a:t>
                      </a:r>
                      <a:endParaRPr lang="en-GB" sz="1800" noProof="0" dirty="0">
                        <a:latin typeface="+mn-lt"/>
                      </a:endParaRPr>
                    </a:p>
                    <a:p>
                      <a:pPr algn="ctr" latinLnBrk="0"/>
                      <a:r>
                        <a:rPr lang="en-GB" sz="1800" noProof="0" dirty="0">
                          <a:latin typeface="+mn-lt"/>
                        </a:rPr>
                        <a:t>(États-Unis)</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Estimation personnalisée des économies d'énergie solaire</a:t>
                      </a:r>
                    </a:p>
                    <a:p>
                      <a:pPr marL="342900" lvl="0" indent="-342900" algn="l" latinLnBrk="0">
                        <a:buFont typeface="Arial"/>
                        <a:buChar char="•"/>
                      </a:pPr>
                      <a:r>
                        <a:rPr lang="en-GB" sz="1800" b="0" i="0" u="none" strike="noStrike" cap="none" noProof="0" dirty="0">
                          <a:solidFill>
                            <a:srgbClr val="000000"/>
                          </a:solidFill>
                          <a:latin typeface="+mn-lt"/>
                        </a:rPr>
                        <a:t>Saisie interactive par l'utilisateur</a:t>
                      </a:r>
                    </a:p>
                    <a:p>
                      <a:pPr marL="342900" lvl="0" indent="-342900" algn="l" latinLnBrk="0">
                        <a:buFont typeface="Arial"/>
                        <a:buChar char="•"/>
                      </a:pPr>
                      <a:endParaRPr lang="en-GB" sz="18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Analyse personnalisée des économies</a:t>
                      </a:r>
                    </a:p>
                    <a:p>
                      <a:pPr marL="342900" lvl="0" indent="-342900" algn="l" latinLnBrk="0">
                        <a:buFont typeface="Arial"/>
                        <a:buChar char="•"/>
                      </a:pPr>
                      <a:r>
                        <a:rPr lang="en-GB" sz="1800" b="0" i="0" u="none" strike="noStrike" cap="none" noProof="0" dirty="0">
                          <a:solidFill>
                            <a:srgbClr val="000000"/>
                          </a:solidFill>
                          <a:latin typeface="+mn-lt"/>
                        </a:rPr>
                        <a:t>Estimation transparente des économies réalisées</a:t>
                      </a:r>
                    </a:p>
                    <a:p>
                      <a:pPr marL="342900" lvl="0" indent="-342900" algn="l" latinLnBrk="0">
                        <a:buFont typeface="Arial"/>
                        <a:buChar char="•"/>
                      </a:pPr>
                      <a:r>
                        <a:rPr lang="en-GB" sz="1800" b="0" i="0" u="none" strike="noStrike" cap="none" noProof="0" dirty="0">
                          <a:solidFill>
                            <a:srgbClr val="000000"/>
                          </a:solidFill>
                          <a:latin typeface="+mn-lt"/>
                        </a:rPr>
                        <a:t>Accès aux devis des installateurs</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Décisions d'investissement éclairées</a:t>
                      </a:r>
                    </a:p>
                    <a:p>
                      <a:pPr marL="342900" lvl="0" indent="-342900" algn="l" latinLnBrk="0">
                        <a:buFont typeface="Arial"/>
                        <a:buChar char="•"/>
                      </a:pPr>
                      <a:r>
                        <a:rPr lang="en-GB" sz="1800" b="0" i="0" u="none" strike="noStrike" cap="none" noProof="0" dirty="0">
                          <a:solidFill>
                            <a:srgbClr val="000000"/>
                          </a:solidFill>
                          <a:latin typeface="+mn-lt"/>
                        </a:rPr>
                        <a:t>Simplification des données complexes</a:t>
                      </a:r>
                    </a:p>
                    <a:p>
                      <a:pPr marL="342900" lvl="0" indent="-342900" algn="l" latinLnBrk="0">
                        <a:buFont typeface="Arial"/>
                        <a:buChar char="•"/>
                      </a:pPr>
                      <a:r>
                        <a:rPr lang="en-GB" sz="1800" b="0" i="0" u="none" strike="noStrike" cap="none" noProof="0" dirty="0">
                          <a:solidFill>
                            <a:srgbClr val="000000"/>
                          </a:solidFill>
                          <a:latin typeface="+mn-lt"/>
                        </a:rPr>
                        <a:t>Facilite les appels d'offres concurrentiels</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E80610-E6A7-4173-B344-456FB8477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447</TotalTime>
  <Words>4066</Words>
  <Application>Microsoft Macintosh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Énergie Communautés : Notions de base en informatique</vt:lpstr>
      <vt:lpstr>Introduction</vt:lpstr>
      <vt:lpstr>Cette presentation aborde </vt:lpstr>
      <vt:lpstr>Sept questions pour les communautés énergétiques : les bases de l'informatique </vt:lpstr>
      <vt:lpstr>1. Le rôle de l'infrastructure informatique dans les communautés énergétiques - Introduction </vt:lpstr>
      <vt:lpstr>1. Le rôle de l'infrastructure informatique dans les communautés énergétiques  </vt:lpstr>
      <vt:lpstr>2. Le rôle des calculateurs d'énergie solaire - Introduction </vt:lpstr>
      <vt:lpstr>2. Le rôle des calculateurs solaires </vt:lpstr>
      <vt:lpstr>Outils : Calculateurs d'énergie</vt:lpstr>
      <vt:lpstr>3. Le rôle des outils numériques de gestion de l'énergie : flexibilité - Introduction </vt:lpstr>
      <vt:lpstr>3. Le rôle des outils numériques de gestion de l'énergie : la flexibilité </vt:lpstr>
      <vt:lpstr>Outils : gestion numérique de l'énergie</vt:lpstr>
      <vt:lpstr>4. Le rôle des calculateurs de rénovation et d'énergie solaire - Introduction </vt:lpstr>
      <vt:lpstr>4. Le rôle des calculateurs de rénovation et solaires </vt:lpstr>
      <vt:lpstr>Outils : calculateurs de rénovation et d'énergie solaire</vt:lpstr>
      <vt:lpstr>5. Plateformes numériques : partage de l'énergie  - Introduction </vt:lpstr>
      <vt:lpstr>5. Plateformes numériques : partage de l'énergie   </vt:lpstr>
      <vt:lpstr>Outils : partage de l'énergie</vt:lpstr>
      <vt:lpstr>6. Gestion de l'énergie et communautés énergétiques : devenir social - Introduction </vt:lpstr>
      <vt:lpstr>6. Gestion de l'énergie et communautés énergétiques : devenir social    </vt:lpstr>
      <vt:lpstr>Outils : devenir social </vt:lpstr>
      <vt:lpstr>7. Choisir les outils informatiques adaptés à votre communauté énergétique : Évaluation - Introduction   </vt:lpstr>
      <vt:lpstr>7. Choisir les outils informatiques pour votre communauté énergétique : évaluation   </vt:lpstr>
      <vt:lpstr>Prochaines étapes </vt:lpstr>
      <vt:lpstr>Remerciements </vt:lpstr>
      <vt:lpstr>Merci !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2026-03-13T17:32:31Z</dcterms:modified>
  <cp:category/>
</cp:coreProperties>
</file>