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3"/>
  </p:notesMasterIdLst>
  <p:sldIdLst>
    <p:sldId id="266" r:id="rId5"/>
    <p:sldId id="264" r:id="rId6"/>
    <p:sldId id="272" r:id="rId7"/>
    <p:sldId id="297" r:id="rId8"/>
    <p:sldId id="298" r:id="rId9"/>
    <p:sldId id="300" r:id="rId10"/>
    <p:sldId id="314" r:id="rId11"/>
    <p:sldId id="277" r:id="rId12"/>
    <p:sldId id="278" r:id="rId13"/>
    <p:sldId id="301" r:id="rId14"/>
    <p:sldId id="302" r:id="rId15"/>
    <p:sldId id="303" r:id="rId16"/>
    <p:sldId id="304" r:id="rId17"/>
    <p:sldId id="285" r:id="rId18"/>
    <p:sldId id="280" r:id="rId19"/>
    <p:sldId id="305" r:id="rId20"/>
    <p:sldId id="306" r:id="rId21"/>
    <p:sldId id="307" r:id="rId22"/>
    <p:sldId id="308" r:id="rId23"/>
    <p:sldId id="289" r:id="rId24"/>
    <p:sldId id="290" r:id="rId25"/>
    <p:sldId id="309" r:id="rId26"/>
    <p:sldId id="310" r:id="rId27"/>
    <p:sldId id="311" r:id="rId28"/>
    <p:sldId id="312" r:id="rId29"/>
    <p:sldId id="313" r:id="rId30"/>
    <p:sldId id="294" r:id="rId31"/>
    <p:sldId id="269"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p:restoredTop sz="83141" autoAdjust="0"/>
  </p:normalViewPr>
  <p:slideViewPr>
    <p:cSldViewPr snapToGrid="0">
      <p:cViewPr>
        <p:scale>
          <a:sx n="100" d="100"/>
          <a:sy n="100" d="100"/>
        </p:scale>
        <p:origin x="12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Bem-vindo à Aula 3 deste curso. Esta aula enfoca vários conceitos importantes, incluindo:</a:t>
            </a:r>
          </a:p>
          <a:p>
            <a:pPr marL="171450" indent="-171450">
              <a:spcAft>
                <a:spcPts val="1200"/>
              </a:spcAft>
              <a:buFont typeface="Arial"/>
              <a:buChar char="•"/>
            </a:pPr>
            <a:r>
              <a:rPr lang="en-US" dirty="0">
                <a:cs typeface="Calibri"/>
              </a:rPr>
              <a:t>Convenção de nomenclatura de modelos genéricos</a:t>
            </a:r>
          </a:p>
          <a:p>
            <a:pPr marL="171450" indent="-171450">
              <a:spcAft>
                <a:spcPts val="1200"/>
              </a:spcAft>
              <a:buFont typeface="Arial"/>
              <a:buChar char="•"/>
            </a:pPr>
            <a:r>
              <a:rPr lang="en-US" dirty="0">
                <a:cs typeface="Calibri"/>
              </a:rPr>
              <a:t>Variabilidade da demanda de energia </a:t>
            </a:r>
          </a:p>
          <a:p>
            <a:pPr marL="171450" indent="-171450">
              <a:spcAft>
                <a:spcPts val="1200"/>
              </a:spcAft>
              <a:buFont typeface="Arial"/>
              <a:buChar char="•"/>
            </a:pPr>
            <a:r>
              <a:rPr lang="en-US" dirty="0">
                <a:cs typeface="Calibri"/>
              </a:rPr>
              <a:t>Variabilidade dos recursos de energia renovável e dos preços da energia</a:t>
            </a:r>
          </a:p>
          <a:p>
            <a:pPr marL="171450" indent="-171450">
              <a:spcAft>
                <a:spcPts val="1200"/>
              </a:spcAft>
              <a:buFont typeface="Arial"/>
              <a:buChar char="•"/>
            </a:pPr>
            <a:r>
              <a:rPr lang="en-US" dirty="0">
                <a:cs typeface="Calibri"/>
              </a:rPr>
              <a:t>Representação do tempo</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B6462B-A6A1-B3E5-E956-F727EB5934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8426BF0-8F31-5BE8-3086-62A9F024D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DDB7923-A780-1D42-865D-004A1E451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b="1" dirty="0"/>
              <a:t>O sistema de eletricidade deve estar sempre equilibrado. Isso significa que a geração deve ser igual ao consumo mais as perdas. </a:t>
            </a:r>
            <a:r>
              <a:rPr lang="en-US" dirty="0"/>
              <a:t>As perdas ocorrem </a:t>
            </a:r>
            <a:r>
              <a:rPr lang="en-US" dirty="0" err="1"/>
              <a:t>nos</a:t>
            </a:r>
            <a:r>
              <a:rPr lang="en-US" dirty="0"/>
              <a:t> </a:t>
            </a:r>
            <a:r>
              <a:rPr lang="en-US" dirty="0" err="1"/>
              <a:t>sistemas</a:t>
            </a:r>
            <a:r>
              <a:rPr lang="en-US" dirty="0"/>
              <a:t> </a:t>
            </a:r>
            <a:r>
              <a:rPr lang="en-US" dirty="0" err="1"/>
              <a:t>energéticos</a:t>
            </a:r>
            <a:r>
              <a:rPr lang="en-US" dirty="0"/>
              <a:t> por vários motivos, por exemplo, as tecnologias de transmissão de energia não são 100% eficientes. Isso significa que alguma energia é perdida em vários estágios da cadeia, desde a geração de eletricidade pelas usinas elétricas até o consumo de eletricidade pelos consumidores. Para garantir que haja energia suficiente disponível, essas perdas devem ser consideradas no equilíbrio do sistema, o que significa que a geração deve ser igual à soma do consumo mais as perdas.</a:t>
            </a:r>
          </a:p>
          <a:p>
            <a:pPr algn="just"/>
            <a:r>
              <a:rPr lang="en-US" dirty="0"/>
              <a:t>Como muitas vezes não há uma maneira economicamente viável de armazenar grandes quantidades de eletricidade, é importante que esse equilíbrio seja mantido em todos os momentos, de modo que, em qualquer instância, a eletricidade total gerada deve ser igual à soma do consumo mais as perdas. Isso tem implicações para o planejamento do fornecimento de energia, pois algumas tecnologias de geração de eletricidade têm flexibilidade limitada, o que significa que não se pode contar com elas para produzir eletricidade o tempo todo. É importante modelar a variabilidade do tempo para que possamos garantir que o sistema esteja sempre equilibrado. </a:t>
            </a:r>
            <a:endParaRPr lang="en-US" dirty="0">
              <a:cs typeface="Calibri"/>
            </a:endParaRPr>
          </a:p>
          <a:p>
            <a:br>
              <a:rPr lang="en-US" dirty="0">
                <a:cs typeface="+mn-lt"/>
              </a:rPr>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8AB433B-C1B9-D689-5888-522DD20826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5551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498971-3001-F213-5EDF-017E13F766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FF45094-A23F-7439-FD22-935D1FD8A7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A04567-F40E-796A-B542-DE56BAAA9D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Portanto, os sistemas de eletricidade não são totalmente eficientes e contêm várias perdas. Isso significa que nem toda a energia primária que entra em um sistema de eletricidade é usada pelos consumidores. É importante entender de onde vêm essas perdas e considerá-las ao </a:t>
            </a:r>
            <a:r>
              <a:rPr lang="en-US" dirty="0" err="1"/>
              <a:t>modelar</a:t>
            </a:r>
            <a:r>
              <a:rPr lang="en-US" dirty="0"/>
              <a:t> </a:t>
            </a:r>
            <a:r>
              <a:rPr lang="en-US" dirty="0" err="1"/>
              <a:t>sistemas</a:t>
            </a:r>
            <a:r>
              <a:rPr lang="en-US" dirty="0"/>
              <a:t> </a:t>
            </a:r>
            <a:r>
              <a:rPr lang="en-US" dirty="0" err="1"/>
              <a:t>energéticos</a:t>
            </a:r>
            <a:r>
              <a:rPr lang="en-US" dirty="0"/>
              <a:t>. A primeira fonte de perdas são as perdas de energia térmica na geração de eletricidade; a geração de eletricidade térmica por usinas de energia não é 100% eficiente, e parte da energia primária inserida é perdida na forma de calor. Geralmente, essas são as maiores perdas do sistema. Por exemplo, nem toda a energia do carvão queimado em uma usina de carvão é convertida em eletricidade, pois uma parte dela é perdida na forma de calor. O conceito de eficiência da usina de energia é explorado mais detalhadamente na Aula 4.  Outra fonte de perdas de energia está na transmissão e distribuição de eletricidade, que também não é um processo 100% eficiente. As perdas podem ser estimadas como uma porcentagem calculando a diferença entre as energias de saída e de entrada e, em seguida, dividindo essa diferença pela energia de entrada, conforme ilustrado na equação do slide.</a:t>
            </a:r>
          </a:p>
          <a:p>
            <a:pPr algn="just"/>
            <a:r>
              <a:rPr lang="en-US" dirty="0"/>
              <a:t>Devido a essas perdas do sistema, os sistemas de eletricidade devem sempre gerar mais eletricidade do que a que é realmente consumida para garantir que a demanda seja atendida. Em alguns casos, os sistemas de eletricidade podem não atender à demanda, por exemplo, porque a capacidade de geração é insuficiente. Isso tem impactos significativos na sociedade.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CC9661B-99B7-85D0-8C6C-377F48530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950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588740-9DA7-8165-3650-5177EB22E2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B8B5D-C752-428D-58D5-1AE8FA1C8B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5DC5921-6242-AAA8-9CBC-1E821E193F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O fornecimento não confiável de eletricidade é um problema crítico que tem vários impactos sociais graves. Em primeiro lugar, um fornecimento de eletricidade não confiável limita a qualidade de vida dos cidadãos e inibe o progresso em direção aos Objetivos de Desenvolvimento Sustentável. Sem um fornecimento confiável, as oportunidades de educação e negócios são limitadas, e a prestação de serviços de saúde é um desafio. O fornecimento confiável de eletricidade também é essencial para que o setor industrial e as empresas funcionem e cresçam. Se o fornecimento não for confiável, a produção industrial será interrompida por apagões e as empresas poderão ter que gastar grandes quantias de dinheiro em geradores de reserva, que também são altamente poluentes. Portanto, o fornecimento não confiável de eletricidade constitui uma barreira crítica ao crescimento econômico.</a:t>
            </a:r>
          </a:p>
          <a:p>
            <a:pPr algn="just"/>
            <a:r>
              <a:rPr lang="en-US" dirty="0"/>
              <a:t>Por esses motivos, é importante que </a:t>
            </a:r>
            <a:r>
              <a:rPr lang="en-US" dirty="0" err="1"/>
              <a:t>os</a:t>
            </a:r>
            <a:r>
              <a:rPr lang="en-US" dirty="0"/>
              <a:t> </a:t>
            </a:r>
            <a:r>
              <a:rPr lang="en-US" dirty="0" err="1"/>
              <a:t>sistemas</a:t>
            </a:r>
            <a:r>
              <a:rPr lang="en-US" dirty="0"/>
              <a:t> </a:t>
            </a:r>
            <a:r>
              <a:rPr lang="en-US" dirty="0" err="1"/>
              <a:t>energéticos</a:t>
            </a:r>
            <a:r>
              <a:rPr lang="en-US" dirty="0"/>
              <a:t> sejam planejados de forma a garantir a confiabilidade. Um elemento essencial para isso é considerar a variabilidade temporal da demanda, bem como as perdas do sistema na modelagem de energia.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A16FED-2AE8-5A68-3F7C-9522F77AD8E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01231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Portanto, aprendemos que a demanda de energia varia com o tempo e que isso deve ser considerado na modelagem de energia. Outra consideração importante é que a disponibilidade de recursos de energia renovável também varia com o tempo. Isso se refere ao fato de que a quantidade de energia disponível a partir de recursos solares, eólicos e hidrelétricos não é constante. Por exemplo, a quantidade de energia solar que pode ser convertida em eletricidade por um painel solar fotovoltaico depende da intensidade da luz do sol (também conhecida como irradiância solar). Como o sol costuma brilhar mais no meio do dia e escurecer à noite, um painel solar fotovoltaico pode, portanto, produzir a maior parte da eletricidade no meio do dia e nenhuma eletricidade à noite. A disponibilidade de energia renovável também varia de acordo com a estação, pois a intensidade da luz solar, as condições do vento e o fluxo de água variam ao longo do ano. Para garantir que os sistemas de eletricidade sejam confiáveis e capazes de atender à demanda, é importante modelar essa variabilidade.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E7EDF2-54A2-864D-9888-2D86444BB1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B9D480A-A65F-CB59-1986-1F9069975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CAE73D-DC20-FB3F-ACBF-B80556798F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Este diagrama exemplifica a variabilidade da geração de energia renovável. O eixo Y é o fator de capacidade solar fotovoltaica, que é essencialmente uma medida da disponibilidade da usina fotovoltaica para gerar eletricidade. Os fatores de capacidade serão abordados em mais detalhes em aulas posteriores.  Quando o fator de capacidade é 0, isso significa que a usina fotovoltaica não pode gerar nenhuma eletricidade, portanto, esse diagrama mostra que nenhuma eletricidade pode ser gerada aproximadamente das 19h00 às 5h00 da manhã. O diagrama mostra, então, que o fator de capacidade fotovoltaica aumenta ao longo do dia e atinge o pico ao meio-dia, antes de cair para 0 à noite, acompanhando a intensidade da luz solar. Uma mensagem importante desse diagrama é que não se pode contar com essa usina fotovoltaica para produzir eletricidade aproximadamente das 19h às 5h, embora ela seja uma fonte útil de geração durante o dia. Portanto, devemos considerar esse fato na modelagem do </a:t>
            </a:r>
            <a:r>
              <a:rPr lang="en-US" dirty="0" err="1"/>
              <a:t>sistema</a:t>
            </a:r>
            <a:r>
              <a:rPr lang="en-US" dirty="0"/>
              <a:t> </a:t>
            </a:r>
            <a:r>
              <a:rPr lang="en-US" dirty="0" err="1"/>
              <a:t>energético</a:t>
            </a:r>
            <a:r>
              <a:rPr lang="en-US" dirty="0"/>
              <a:t>, e esse é outro motivo importante pelo qual modelamos a variabilidade do tempo no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BE09E5-6C4D-B75B-5E9D-BD25FE5ED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57044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E8C6574-52B1-310C-3FE8-DE6E18BB386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6AD582-C584-3BC8-BF75-8EA9045D8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3A66B-D85D-A4C3-F0A5-6ABEE8236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Este gráfico mostra dados de exemplo sobre a disponibilidade de recursos hídricos para a produção de eletricidade em usinas hidrelétricas e o perfil da demanda de eletricidade. Podemos ver que o pico de disponibilidade de água não corresponde ao pico de demanda, portanto, a demanda não poderia ser atendida apenas com a energia hidrelétrica. Para garantir que a demanda sempre possa ser atendida, mesmo quando houver variabilidade na disponibilidade de recursos, conforme mostrado nessa figura, é importante que o sistema tenha fontes de flexibilidade. A flexibilidade pode vir de várias fontes, como o armazenamento de energia. O armazenamento de energia refere-se à ideia de armazenar energia para uso posterior. Nos sistemas de eletricidade, geralmente é útil armazenar a eletricidade produzida quando a demanda é baixa, de modo que a eletricidade armazenada possa ser usada quando a demanda for maior e/ou houver menos oferta disponível. </a:t>
            </a:r>
          </a:p>
          <a:p>
            <a:pPr algn="just"/>
            <a:r>
              <a:rPr lang="en-US" dirty="0"/>
              <a:t>Há vários tipos de armazenamento de energia. Uma opção comum é a energia hidrelétrica de armazenamento por bombeamento, em que a água é bombeada de um reservatório inferior para um reservatório superior a fim de armazenar energia, que é então liberada quando a água é descarregada de volta para o reservatório inferior.  Os sistemas de eletricidade também podem conter baterias autônomas, que armazenam eletricidade da rede de transmissão em momentos de baixa demanda para liberação quando a demanda for maior, ou as baterias são comumente combinadas com tecnologias de geração de energia renovável. Por exemplo, é comum ter armazenamento de bateria em fazendas solares, pois isso permite que o excesso de eletricidade gerada durante os períodos ensolarados seja armazenado e liberado quando a intensidade solar for menor. O armazenamento e a flexibilidade serão abordados com mais detalhes em aulas posteriores.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86A402-EAF7-0547-AB95-01E79F0D5C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57548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C8C4930-B587-207F-CB65-40922C76519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F5D8300-6078-7D73-989D-922DB53A8C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048EE68-A055-5BD6-993C-FA39587CF0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Outra fonte de variabilidade temporal </a:t>
            </a:r>
            <a:r>
              <a:rPr lang="en-US" dirty="0" err="1"/>
              <a:t>nos</a:t>
            </a:r>
            <a:r>
              <a:rPr lang="en-US" dirty="0"/>
              <a:t> </a:t>
            </a:r>
            <a:r>
              <a:rPr lang="en-US" dirty="0" err="1"/>
              <a:t>sistemas</a:t>
            </a:r>
            <a:r>
              <a:rPr lang="en-US" dirty="0"/>
              <a:t> </a:t>
            </a:r>
            <a:r>
              <a:rPr lang="en-US" dirty="0" err="1"/>
              <a:t>energéticos</a:t>
            </a:r>
            <a:r>
              <a:rPr lang="en-US" dirty="0"/>
              <a:t> vem dos custos das commodities. Os preços das commodities podem variar bastante ao longo do tempo devido a mudanças na oferta e na demanda. Como regra geral, quando a oferta de uma commodity excede a demanda, os preços caem, e quando a demanda excede a oferta, os preços sobem. A oferta e a demanda podem ser influenciadas por vários fatores externos, como desacelerações econômicas, que reduzem a demanda, ou eventos geopolíticos e desastres naturais, que podem desacelerar temporariamente a produção. Podemos ver a volatilidade dos preços das commodities na figura acima. É importante que consideremos essa variação nos preços das commodities nos modelos de </a:t>
            </a:r>
            <a:r>
              <a:rPr lang="en-US" dirty="0" err="1"/>
              <a:t>sistemas</a:t>
            </a:r>
            <a:r>
              <a:rPr lang="en-US" dirty="0"/>
              <a:t> </a:t>
            </a:r>
            <a:r>
              <a:rPr lang="en-US" dirty="0" err="1"/>
              <a:t>energéticos</a:t>
            </a:r>
            <a:r>
              <a:rPr lang="en-US" dirty="0"/>
              <a:t> para que nossos modelos fiquem mais alinhados com a realidade. No </a:t>
            </a:r>
            <a:r>
              <a:rPr lang="en-US" dirty="0" err="1"/>
              <a:t>OSeMOSYS</a:t>
            </a:r>
            <a:r>
              <a:rPr lang="en-US" dirty="0"/>
              <a:t>, isso é feito especificando os preços das commodities em cada ano do período de modelagem com base nas previsões de preços, conforme descrito na aula 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5A1C528-975C-EBAD-9A03-C53C71BE97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50013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5FDE06-8B8A-A481-D83E-211F4021EF8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E36BE7-B980-FBDA-CCF5-11B66C821D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86CE38-D6B5-80E0-0342-F469E4CE0A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Para resumir esta mini-aula e a anterior, aprendemos primeiramente que vários elementos dos </a:t>
            </a:r>
            <a:r>
              <a:rPr lang="en-US" dirty="0" err="1"/>
              <a:t>sistemas</a:t>
            </a:r>
            <a:r>
              <a:rPr lang="en-US" dirty="0"/>
              <a:t> </a:t>
            </a:r>
            <a:r>
              <a:rPr lang="en-US" dirty="0" err="1"/>
              <a:t>energéticos</a:t>
            </a:r>
            <a:r>
              <a:rPr lang="en-US" dirty="0"/>
              <a:t> variam com o tempo. Entre eles estão a demanda, que varia conforme as atividades de consumo de energia ocorrem em diferentes momentos do dia e de forma diferente em cada estação, a geração de eletricidade, que pode variar conforme a disponibilidade de recursos renováveis e os preços da energia. Também vimos a importância de equilibrar o fornecimento e a demanda de eletricidade e os impactos críticos que o fornecimento não confiável pode causar. Para ajudar a mitigar esses impactos, devemos considerar a variabilidade do tempo ao </a:t>
            </a:r>
            <a:r>
              <a:rPr lang="en-US" dirty="0" err="1"/>
              <a:t>planejar</a:t>
            </a:r>
            <a:r>
              <a:rPr lang="en-US" dirty="0"/>
              <a:t> </a:t>
            </a:r>
            <a:r>
              <a:rPr lang="en-US" dirty="0" err="1"/>
              <a:t>sistemas</a:t>
            </a:r>
            <a:r>
              <a:rPr lang="en-US" dirty="0"/>
              <a:t> </a:t>
            </a:r>
            <a:r>
              <a:rPr lang="en-US" dirty="0" err="1"/>
              <a:t>energéticos</a:t>
            </a:r>
            <a:r>
              <a:rPr lang="en-US" dirty="0"/>
              <a:t>. Portanto, isso é modelado no </a:t>
            </a:r>
            <a:r>
              <a:rPr lang="en-US" dirty="0" err="1"/>
              <a:t>OSeMOSYS</a:t>
            </a:r>
            <a:r>
              <a:rPr lang="en-US" dirty="0"/>
              <a:t>. O método de modelagem da variabilidade do tempo no </a:t>
            </a:r>
            <a:r>
              <a:rPr lang="en-US" dirty="0" err="1"/>
              <a:t>OSeMOSYS </a:t>
            </a:r>
            <a:r>
              <a:rPr lang="en-US" dirty="0"/>
              <a:t>é abordado em mais detalhes na próxima seção.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E8563E5-8905-90F1-EFDA-C54315432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28865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Este diagrama mostra um exemplo de Sistema Energético de Referência construído para a Nigéria. Aqui podemos ver a demanda total de eletricidade dividida nos setores residencial, comercial e industrial, bem como todas as tecnologias que poderiam atender a essas demandas. Como queremos considerar todas as tecnologias que podem se tornar disponíveis no futuro, o diagrama inclui tipos de usinas de energia que não estão atualmente ativas na Nigéria, como as usinas de biomassa. </a:t>
            </a:r>
          </a:p>
          <a:p>
            <a:endParaRPr lang="en-US" dirty="0"/>
          </a:p>
          <a:p>
            <a:r>
              <a:rPr lang="en-US" dirty="0"/>
              <a:t>Neste Sistema Energético de Referência, as tecnologias receberam nomes específicos que são relevantes para a Nigéria, por exemplo, a Usina Eólica de Katsina é nomeada, em vez de usar um termo genérico para todas as usinas eólicas. Embora isso possa fazer sentido para alguém com conhecimento do </a:t>
            </a:r>
            <a:r>
              <a:rPr lang="en-US" dirty="0" err="1"/>
              <a:t>sistema</a:t>
            </a:r>
            <a:r>
              <a:rPr lang="en-US" dirty="0"/>
              <a:t> </a:t>
            </a:r>
            <a:r>
              <a:rPr lang="en-US" dirty="0" err="1"/>
              <a:t>energético</a:t>
            </a:r>
            <a:r>
              <a:rPr lang="en-US" dirty="0"/>
              <a:t> nigeriano, o uso de nomes específicos pode dificultar a identificação de tecnologias e a compreensão de todos os componentes de um Sistema Energético de Referência por outras pessoas. Por esse motivo, usaremos uma convenção de nomenclatura genérica ao criar nossos Sistemas Energéticos de Referência. Isso traz outros benefícios, que serão explicados mais adiante. </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No </a:t>
            </a:r>
            <a:r>
              <a:rPr lang="en-US" dirty="0" err="1"/>
              <a:t>OSeMOSYS</a:t>
            </a:r>
            <a:r>
              <a:rPr lang="en-US" dirty="0"/>
              <a:t>, representamos a variabilidade do tempo dividindo um ano em "fatias de tempo” (</a:t>
            </a:r>
            <a:r>
              <a:rPr lang="en-US" dirty="0" err="1"/>
              <a:t>TimeSlices</a:t>
            </a:r>
            <a:r>
              <a:rPr lang="en-US" dirty="0"/>
              <a:t>). Antes de falarmos mais sobre o uso de fatias de tempo no </a:t>
            </a:r>
            <a:r>
              <a:rPr lang="en-US" dirty="0" err="1"/>
              <a:t>OSeMOSYS</a:t>
            </a:r>
            <a:r>
              <a:rPr lang="en-US" dirty="0"/>
              <a:t>, é importante entender o que estamos tentando considerar quando usamos essa abordagem de fatias de tempo. As faixas de tempo devem ser frações do ano com características diferentes, geralmente representando diferentes estações do ano, diferentes tipos de dias e diferentes horas do dia. Por exemplo, uma fatia de tempo poderia representar todas as noites nos finais de semana no verão e outra poderia representar todas as noites nos finais de semana no inverno. O objetivo final dessa abordagem é capturar a variabilidade da demanda e da disponibilidade de recursos ao longo do tempo no país que estamos modelando. Isso significa que a definição mais adequada de fatias de tempo pode variar de acordo com o país. Por exemplo, alguns países têm quatro estações claramente definidas, cada uma delas com diferentes padrões climáticos. Em um país como esse, provavelmente seria necessário garantir que cada uma dessas estações fosse representada por uma fatia de tempo diferente na </a:t>
            </a:r>
            <a:r>
              <a:rPr lang="en-US" dirty="0" err="1"/>
              <a:t>OSeMOSYS</a:t>
            </a:r>
            <a:r>
              <a:rPr lang="en-US" dirty="0"/>
              <a:t>, pois a demanda e a disponibilidade de recursos renováveis serão diferentes em cada uma delas. Entretanto, outros países têm apenas duas estações que precisam ser representadas, por exemplo, países com apenas uma estação úmida e uma seca.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517C8A0-C9BF-8F9E-ADCD-8E19BDD6DE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AA7F7DB-BBA5-2230-019C-1321FFB5F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82D2C1-E1E3-E051-E612-03D965C0DC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Uma descrição mais ampla de como o modelo divide o tempo em vários conjuntos hierárquicos é apresentada aqui:</a:t>
            </a:r>
          </a:p>
          <a:p>
            <a:pPr>
              <a:buFont typeface="+mj-lt"/>
              <a:buAutoNum type="arabicPeriod"/>
            </a:pPr>
            <a:r>
              <a:rPr lang="en-US" b="1" dirty="0"/>
              <a:t>Ano (Y) </a:t>
            </a:r>
            <a:r>
              <a:rPr lang="en-US" dirty="0"/>
              <a:t>- Representa todos os anos que estamos considerando no modelo. </a:t>
            </a:r>
          </a:p>
          <a:p>
            <a:pPr>
              <a:buFont typeface="+mj-lt"/>
              <a:buAutoNum type="arabicPeriod"/>
            </a:pPr>
            <a:r>
              <a:rPr lang="en-US" b="1" dirty="0"/>
              <a:t>Temporada (Is) </a:t>
            </a:r>
            <a:r>
              <a:rPr lang="en-US" dirty="0"/>
              <a:t>- Cada ano é dividido em estações. Por exemplo, poderíamos dividir o ano em quatro estações: inverno, primavera, verão e outono. Essa divisão sazonal ajuda a captar as variações nas necessidades de energia, como aquecimento no inverno ou ar condicionado no verão.</a:t>
            </a:r>
          </a:p>
          <a:p>
            <a:pPr>
              <a:buFont typeface="+mj-lt"/>
              <a:buAutoNum type="arabicPeriod"/>
            </a:pPr>
            <a:r>
              <a:rPr lang="en-US" b="1" dirty="0" err="1"/>
              <a:t>Tipo de dia </a:t>
            </a:r>
            <a:r>
              <a:rPr lang="en-US" b="1" dirty="0"/>
              <a:t>(Id) </a:t>
            </a:r>
            <a:r>
              <a:rPr lang="en-US" dirty="0"/>
              <a:t>- Em cada estação, também diferenciamos os tipos de dias, como dias úteis e finais de semana. Isso nos permite refletir as mudanças nos padrões de consumo de energia, já que os finais de semana podem ter um perfil de demanda diferente em comparação com os dias de semana.</a:t>
            </a:r>
          </a:p>
          <a:p>
            <a:pPr>
              <a:buFont typeface="+mj-lt"/>
              <a:buAutoNum type="arabicPeriod"/>
            </a:pPr>
            <a:r>
              <a:rPr lang="en-US" b="1" dirty="0" err="1"/>
              <a:t>Dailybracket </a:t>
            </a:r>
            <a:r>
              <a:rPr lang="en-US" b="1" dirty="0"/>
              <a:t>(</a:t>
            </a:r>
            <a:r>
              <a:rPr lang="en-US" b="1" dirty="0" err="1"/>
              <a:t>Ih</a:t>
            </a:r>
            <a:r>
              <a:rPr lang="en-US" b="1" dirty="0"/>
              <a:t>) </a:t>
            </a:r>
            <a:r>
              <a:rPr lang="en-US" dirty="0"/>
              <a:t>- Cada </a:t>
            </a:r>
            <a:r>
              <a:rPr lang="en-US" dirty="0" err="1"/>
              <a:t>tipo de dia </a:t>
            </a:r>
            <a:r>
              <a:rPr lang="en-US" dirty="0"/>
              <a:t>é dividido em seções do dia, conhecidas como intervalos diários. As divisões comuns podem incluir manhã, tarde e noite, o que nos ajuda a captar as variações intradiárias na demanda e na oferta de energia.</a:t>
            </a:r>
          </a:p>
          <a:p>
            <a:pPr>
              <a:buFont typeface="+mj-lt"/>
              <a:buAutoNum type="arabicPeriod"/>
            </a:pPr>
            <a:r>
              <a:rPr lang="en-US" b="1" dirty="0" err="1"/>
              <a:t>Timeslice </a:t>
            </a:r>
            <a:r>
              <a:rPr lang="en-US" b="1" dirty="0"/>
              <a:t>(I) </a:t>
            </a:r>
            <a:r>
              <a:rPr lang="en-US" dirty="0"/>
              <a:t>- Finalmente, essas divisões se juntam para formar </a:t>
            </a:r>
            <a:r>
              <a:rPr lang="en-US" dirty="0" err="1"/>
              <a:t>timeslices</a:t>
            </a:r>
            <a:r>
              <a:rPr lang="en-US" dirty="0"/>
              <a:t>. </a:t>
            </a:r>
            <a:r>
              <a:rPr lang="en-US" dirty="0" err="1"/>
              <a:t>Os timeslices </a:t>
            </a:r>
            <a:r>
              <a:rPr lang="en-US" dirty="0"/>
              <a:t>são os intervalos de tempo fundamentais no modelo, representando a menor unidade de tempo que </a:t>
            </a:r>
            <a:r>
              <a:rPr lang="en-US" dirty="0" err="1"/>
              <a:t>o OSeMOSYS </a:t>
            </a:r>
            <a:r>
              <a:rPr lang="en-US" dirty="0"/>
              <a:t>considerará. O número de </a:t>
            </a:r>
            <a:r>
              <a:rPr lang="en-US" dirty="0" err="1"/>
              <a:t>timeslices </a:t>
            </a:r>
            <a:r>
              <a:rPr lang="en-US" dirty="0"/>
              <a:t>é o produto de estações, </a:t>
            </a:r>
            <a:r>
              <a:rPr lang="en-US" dirty="0" err="1"/>
              <a:t>tipos de dias </a:t>
            </a:r>
            <a:r>
              <a:rPr lang="en-US" dirty="0"/>
              <a:t>e intervalos diários. Por exemplo, se tivermos quatro estações, dois tipos de dias e três intervalos diários, teremos 24 </a:t>
            </a:r>
            <a:r>
              <a:rPr lang="en-US" dirty="0" err="1"/>
              <a:t>timeslices</a:t>
            </a:r>
            <a:r>
              <a:rPr lang="en-US" dirty="0"/>
              <a:t>.</a:t>
            </a:r>
          </a:p>
          <a:p>
            <a:r>
              <a:rPr lang="en-US" dirty="0"/>
              <a:t>No lado direito, o diagrama representa visualmente esse detalhamento, mostrando como um ano é dividido em estações, cada estação em tipos de dias e cada tipo de dia em intervalos diários, resultando nas </a:t>
            </a:r>
            <a:r>
              <a:rPr lang="en-US" dirty="0" err="1"/>
              <a:t>faixas de tempo </a:t>
            </a:r>
            <a:r>
              <a:rPr lang="en-US" dirty="0"/>
              <a:t>finais usadas para análise.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D41914-379D-FE72-FF40-F1C44DDDEC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90910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3485ED-0B48-2401-2596-FA45B7D921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0495EB-1C6D-3F6A-802D-16B939E83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33EBD1-E596-6EBA-4D93-A53CBCEF1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Na MUIO, temos a flexibilidade de definir diferentes </a:t>
            </a:r>
            <a:r>
              <a:rPr lang="en-US" dirty="0" err="1"/>
              <a:t>intervalos de tempo</a:t>
            </a:r>
            <a:r>
              <a:rPr lang="en-US" dirty="0"/>
              <a:t>. À esquerda, você pode ver as principais categorias de conjuntos de tempo descritas no slide anterior: Anos, estações do ano, tipos de dia, </a:t>
            </a:r>
            <a:r>
              <a:rPr lang="en-US" dirty="0" err="1"/>
              <a:t>intervalos de tempo </a:t>
            </a:r>
            <a:r>
              <a:rPr lang="en-US" dirty="0"/>
              <a:t>diários e </a:t>
            </a:r>
            <a:r>
              <a:rPr lang="en-US" dirty="0" err="1"/>
              <a:t>timeslices</a:t>
            </a:r>
            <a:r>
              <a:rPr lang="en-US" dirty="0"/>
              <a:t>.</a:t>
            </a:r>
          </a:p>
          <a:p>
            <a:r>
              <a:rPr lang="en-US" dirty="0"/>
              <a:t>Na visualização da linha do tempo à direita, vemos uma lista de anos selecionados para este exemplo, que vão de 2020 a 2050. Ao selecionar anos específicos, podemos personalizar quais períodos são analisados, tornando o modelo mais eficiente.</a:t>
            </a:r>
          </a:p>
          <a:p>
            <a:r>
              <a:rPr lang="en-US" dirty="0"/>
              <a:t>É importante ressaltar que, na MUIO, temos a opção de definir apenas </a:t>
            </a:r>
            <a:r>
              <a:rPr lang="en-US" dirty="0" err="1"/>
              <a:t>as faixas de tempo </a:t>
            </a:r>
            <a:r>
              <a:rPr lang="en-US" dirty="0"/>
              <a:t>se não estivermos incorporando tecnologias de armazenamento. No entanto, se estivermos modelando o armazenamento, precisaremos especificar as estações do ano, os tipos de dia e os intervalos de tempo diários, pois cada um deles deve ser vinculado a um </a:t>
            </a:r>
            <a:r>
              <a:rPr lang="en-US" dirty="0" err="1"/>
              <a:t>intervalo de tempo</a:t>
            </a:r>
            <a:r>
              <a:rPr lang="en-US" dirty="0"/>
              <a:t>.</a:t>
            </a:r>
          </a:p>
          <a:p>
            <a:r>
              <a:rPr lang="en-US" dirty="0"/>
              <a:t>Essa flexibilidade permite que a MUIO adapte a representação do tempo com base nos requisitos específicos do modelo, garantindo que tenhamos a granularidade adequada sem complexidade desnecessária.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98E298-CC71-52FD-45C6-BF8B621802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62572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4E4772-D439-340B-1E4D-CAA36D3232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1A1CE0F-3795-5E29-B1E8-14E00381A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FC476B4-F1FC-F223-DE3A-970F8539E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 divisão do ano é a proporção do ano representada por cada </a:t>
            </a:r>
            <a:r>
              <a:rPr lang="en-US" dirty="0" err="1"/>
              <a:t>intervalo de tempo</a:t>
            </a:r>
            <a:r>
              <a:rPr lang="en-US" dirty="0"/>
              <a:t>. É importante verificar se os valores da divisão do ano somam 1. Se não houver dados específicos disponíveis, podemos presumir que cada </a:t>
            </a:r>
            <a:r>
              <a:rPr lang="en-US" dirty="0" err="1"/>
              <a:t>intervalo</a:t>
            </a:r>
            <a:r>
              <a:rPr lang="en-US" dirty="0"/>
              <a:t> de tempo tem a mesma duração, tornando a divisão do ano igual a 1 dividido pelo número total de </a:t>
            </a:r>
            <a:r>
              <a:rPr lang="en-US" dirty="0" err="1"/>
              <a:t>intervalos de tempo</a:t>
            </a:r>
            <a:r>
              <a:rPr lang="en-US" dirty="0"/>
              <a:t>. Por exemplo, com 8 </a:t>
            </a:r>
            <a:r>
              <a:rPr lang="en-US" dirty="0" err="1"/>
              <a:t>timeslices</a:t>
            </a:r>
            <a:r>
              <a:rPr lang="en-US" dirty="0"/>
              <a:t>, cada um teria uma divisão de ano de 1/8 ou 0,125. Como alternativa, se tivermos uma definição precisa de cada </a:t>
            </a:r>
            <a:r>
              <a:rPr lang="en-US" dirty="0" err="1"/>
              <a:t>timelice</a:t>
            </a:r>
            <a:r>
              <a:rPr lang="en-US" dirty="0"/>
              <a:t>, poderemos estimar o valor da divisão de ano. Por exemplo, uma estação que abrange janeiro e fevereiro consiste em 59 dias (31 em janeiro mais 28 em fevereiro). Se considerarmos apenas os dias úteis (ou seja, 5 de 7 dias) e um intervalo de tempo diário das 6h às 9h (ou seja, 3 de 24 horas), a divisão do ano seria o produto dessas proporções dividido por 365 dias em um ano, conforme mostrado no exemplo. Esses valores são então inseridos no MUIO, que você pode experimentar no Exercício Prático 2.</a:t>
            </a:r>
            <a:endParaRPr dirty="0"/>
          </a:p>
        </p:txBody>
      </p:sp>
      <p:sp>
        <p:nvSpPr>
          <p:cNvPr id="165" name="Google Shape;165;p13:notes">
            <a:extLst>
              <a:ext uri="{FF2B5EF4-FFF2-40B4-BE49-F238E27FC236}">
                <a16:creationId xmlns:a16="http://schemas.microsoft.com/office/drawing/2014/main" id="{057C1485-92C3-F416-0DA7-2B21459E27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319663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6E8BD52-2D38-C161-E544-7ED7598925F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173AAA0-4DF4-1444-B701-AAB0A5082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485381F-84FE-AF2B-B715-1302D3DD22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Este é um segundo exemplo de como calcular a divisão do ano depois que os recursos </a:t>
            </a:r>
            <a:r>
              <a:rPr lang="en-US" dirty="0" err="1"/>
              <a:t>de intervalo de tempo </a:t>
            </a:r>
            <a:r>
              <a:rPr lang="en-US" dirty="0"/>
              <a:t>são definidos. Nesse caso, uma temporada que abrange de junho a agosto consiste em 92 dias (30 em junho, 31 em julho e 31 em agosto). Se considerarmos apenas os fins de semana (ou seja, 2 de 7 dias) e um intervalo de tempo diário das 14h às 18h (ou seja, 4 de 24 horas), a divisão do ano é o produto dessas proporções dividido pelos 365 dias em um ano, conforme mostrado no slide.</a:t>
            </a:r>
            <a:endParaRPr dirty="0"/>
          </a:p>
        </p:txBody>
      </p:sp>
      <p:sp>
        <p:nvSpPr>
          <p:cNvPr id="165" name="Google Shape;165;p13:notes">
            <a:extLst>
              <a:ext uri="{FF2B5EF4-FFF2-40B4-BE49-F238E27FC236}">
                <a16:creationId xmlns:a16="http://schemas.microsoft.com/office/drawing/2014/main" id="{958808E4-F7C2-A601-1A9C-000FDE2ECF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716620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No último slide desta aula, apresentaremos brevemente dois parâmetros usados na configuração de um modelo no </a:t>
            </a:r>
            <a:r>
              <a:rPr lang="en-US" dirty="0" err="1"/>
              <a:t>OSeMOSYS</a:t>
            </a:r>
            <a:r>
              <a:rPr lang="en-US" dirty="0"/>
              <a:t>, que praticaremos no Exercício Prático 2. Embora não seja necessário estudar o desconto em profundidade para este curso, daremos uma rápida explicação de como ele é aplicado no </a:t>
            </a:r>
            <a:r>
              <a:rPr lang="en-US" dirty="0" err="1"/>
              <a:t>OSeMOSYS</a:t>
            </a:r>
            <a:r>
              <a:rPr lang="en-US" dirty="0"/>
              <a:t>.</a:t>
            </a:r>
          </a:p>
          <a:p>
            <a:r>
              <a:rPr lang="en-US" dirty="0"/>
              <a:t>O objetivo do desconto é levar em conta o valor temporal do dinheiro, em que geralmente é mais vantajoso ter uma determinada quantia agora do que no futuro. Por exemplo, se for dada a opção de receber US$ 100 agora ou daqui a dois anos, é mais vantajoso recebê-lo agora, pois ele poderia ser investido para crescer além dos US$ 100 em dois anos. Esse conceito é capturado pela </a:t>
            </a:r>
            <a:r>
              <a:rPr lang="en-US" i="1" dirty="0"/>
              <a:t>taxa de desconto</a:t>
            </a:r>
            <a:r>
              <a:rPr lang="en-US" dirty="0"/>
              <a:t>, que é usada para determinar o valor presente dos fluxos de caixa futuros. No </a:t>
            </a:r>
            <a:r>
              <a:rPr lang="en-US" dirty="0" err="1"/>
              <a:t>OSeMOSYS</a:t>
            </a:r>
            <a:r>
              <a:rPr lang="en-US" dirty="0"/>
              <a:t>, o parâmetro Discount Rate (taxa de desconto), representado como um decimal, serve a esse propósito. Uma taxa de desconto típica pode ser 10%, que representamos no </a:t>
            </a:r>
            <a:r>
              <a:rPr lang="en-US" dirty="0" err="1"/>
              <a:t>OSeMOSYS </a:t>
            </a:r>
            <a:r>
              <a:rPr lang="en-US" dirty="0"/>
              <a:t>com um valor de 0,1 para o parâmetro Discount Rate. Além disso, taxas de desconto individuais podem ser definidas para cada tecnologia para calcular o custo de capital anualizado.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81678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10E9837-A2E4-4ACF-90CE-214F8A8BD66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F60A9A-7AB4-03A1-9B56-FEB4368A37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353DDB5-5427-8C82-5A6B-DF00090A0C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Agora podemos ver que todos os nomes específicos no diagrama do Sistema </a:t>
            </a:r>
            <a:r>
              <a:rPr lang="en-US" dirty="0" err="1"/>
              <a:t>Energético</a:t>
            </a:r>
            <a:r>
              <a:rPr lang="en-US" dirty="0"/>
              <a:t> de Referência foram substituídos por nomes genéricos. Isso significa que o diagrama agora pode ser facilmente compreendido por todos os usuários, sem confusão com nomes específicos de usinas de energia. O uso de nomes genéricos também significa que as tecnologias podem ser identificadas de forma rápida e fácil. No entanto, esses nomes são muito longos para serem usados em nosso sistema de modelagem e, por isso, são usados códigos padrão curtos, conforme explicado a seguir.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2051F47-FA39-4CA4-6CEE-F6159A1CE9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732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EDF1FE-B681-3494-7DBC-2C514C3CC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081271-F5D6-0BA5-9E05-35C5D8A2E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F3F0F-B848-B5FF-C66F-589C59928A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Nesta versão do Sistema Energético de Referência, as tecnologias e commodities são denominadas por meio de códigos padrão curtos. Esses códigos são gerados usando uma convenção de nomenclatura padrão, cuja estrutura é explicada na parte restante desta mini-aula. O uso de uma convenção de nomenclatura padrão como essa é vantajoso porque: </a:t>
            </a:r>
          </a:p>
          <a:p>
            <a:endParaRPr lang="en-US" dirty="0">
              <a:cs typeface="+mn-lt"/>
            </a:endParaRPr>
          </a:p>
          <a:p>
            <a:pPr marL="171450" indent="-171450">
              <a:buFont typeface="Arial"/>
              <a:buChar char="•"/>
            </a:pPr>
            <a:r>
              <a:rPr lang="en-US" dirty="0"/>
              <a:t>Permite a identificação rápida e fácil da tecnologia</a:t>
            </a:r>
            <a:endParaRPr lang="en-US" dirty="0">
              <a:cs typeface="Calibri" panose="020F0502020204030204"/>
            </a:endParaRPr>
          </a:p>
          <a:p>
            <a:pPr marL="171450" indent="-171450">
              <a:buFont typeface="Arial"/>
              <a:buChar char="•"/>
            </a:pPr>
            <a:r>
              <a:rPr lang="en-US" dirty="0"/>
              <a:t>É facilmente replicável</a:t>
            </a:r>
            <a:endParaRPr lang="en-US" dirty="0">
              <a:cs typeface="Calibri" panose="020F0502020204030204"/>
            </a:endParaRPr>
          </a:p>
          <a:p>
            <a:pPr marL="171450" indent="-171450">
              <a:buFont typeface="Arial"/>
              <a:buChar char="•"/>
            </a:pPr>
            <a:r>
              <a:rPr lang="en-US" dirty="0"/>
              <a:t>Facilita a compreensão dos componentes e da estrutura do modelo</a:t>
            </a:r>
            <a:endParaRPr lang="en-US" dirty="0">
              <a:cs typeface="Calibri" panose="020F0502020204030204"/>
            </a:endParaRPr>
          </a:p>
          <a:p>
            <a:pPr marL="171450" indent="-171450">
              <a:buFont typeface="Arial"/>
              <a:buChar char="•"/>
            </a:pPr>
            <a:r>
              <a:rPr lang="en-US" dirty="0"/>
              <a:t>Permite a estruturação dos dados no modelo e dos resultados durante o pós-processamento</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1F6C5C-A3A0-3F3B-4CDB-2BF8DA0ED7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8247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E8EA37B-981F-13AD-9E2D-7AC123E4623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20B7674-77BE-1BE1-EDCB-59DD21973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F67A1B-700A-F8BE-9160-7DBD0BCA4E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estrutura da convenção genérica para nomear as tecnologias é mostrada nesta figura. O nome da tecnologia é composto de cinco segmentos: o primeiro identifica a categoria da tecnologia, o segundo identifica o subsetor, se for o caso, o terceiro identifica o serviço ou a demanda de energia que está sendo produzida, se for o caso, e o quarto é o combustível ou a commodity que ela usa. Cada segmento é composto de 3 letras que identificam o termo. O nome da tecnologia, portanto, tem 6 ou 12 letras no total, dependendo do fato de ser atribuído a um subsetor ou a um serviço de energia. Por exemplo, uma usina de energia a carvão pode ser denominada P.W.R.C.O.A: P.W.R identifica a categoria como geração de energia, e C.O.A identifica que a commodity usada por essa tecnologia é o carvão. Se houver mais de um tipo de tecnologia, um número de 3 dígitos no final é usado para distinguir os tipos, por exemplo, P.W.R.C.O.A.0.0.1 seria Usina Elétrica a Carvão tipo 1 e P.W.R.C.O.A.0.0.2 seria Usina Elétrica a Carvão tipo 2. O exemplo no slide representa um fogão a gás natural no setor residencial.</a:t>
            </a:r>
            <a:endParaRPr dirty="0"/>
          </a:p>
        </p:txBody>
      </p:sp>
      <p:sp>
        <p:nvSpPr>
          <p:cNvPr id="165" name="Google Shape;165;p13:notes">
            <a:extLst>
              <a:ext uri="{FF2B5EF4-FFF2-40B4-BE49-F238E27FC236}">
                <a16:creationId xmlns:a16="http://schemas.microsoft.com/office/drawing/2014/main" id="{21A1AB1A-6211-7C2F-C090-FD08EEF7B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1019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FA30E7-8126-3EE4-BF51-0AE920E3402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39846E-C039-EA3C-4856-7D7DF87A6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63F559A-47B3-A7A7-ADE2-894F5D9F1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As commodities ou os combustíveis recebem nomes de 3 ou 6 letras, conforme ilustrado em alguns exemplos neste slide. Para commodities de setores específicos, especialmente demandas finais, as três primeiras letras do nome representam o subsetor, enquanto as três segundas letras indicam o serviço de energia. Por exemplo, o diesel usado no setor de transportes seria rotulado como TRADSL. Commodities ou combustíveis associados a fontes primárias ou processos de transformação geralmente são representados com apenas três letras. É importante observar que os serviços de energia ou as demandas finais também são modelados como commodities no </a:t>
            </a:r>
            <a:r>
              <a:rPr lang="en-US" dirty="0" err="1"/>
              <a:t>OSeMOSYS</a:t>
            </a:r>
            <a:r>
              <a:rPr lang="en-US" dirty="0"/>
              <a:t>.</a:t>
            </a:r>
          </a:p>
        </p:txBody>
      </p:sp>
      <p:sp>
        <p:nvSpPr>
          <p:cNvPr id="165" name="Google Shape;165;p13:notes">
            <a:extLst>
              <a:ext uri="{FF2B5EF4-FFF2-40B4-BE49-F238E27FC236}">
                <a16:creationId xmlns:a16="http://schemas.microsoft.com/office/drawing/2014/main" id="{058DF0C4-461F-C004-E5C4-E28EDB4A7F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3734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Todas as características do </a:t>
            </a:r>
            <a:r>
              <a:rPr lang="en-US" dirty="0" err="1"/>
              <a:t>sistema</a:t>
            </a:r>
            <a:r>
              <a:rPr lang="en-US" dirty="0"/>
              <a:t> </a:t>
            </a:r>
            <a:r>
              <a:rPr lang="en-US" dirty="0" err="1"/>
              <a:t>energético</a:t>
            </a:r>
            <a:r>
              <a:rPr lang="en-US" dirty="0"/>
              <a:t> variam em diferentes escalas de tempo (dias, semanas, estações), tanto no lado da demanda quanto no lado da oferta. </a:t>
            </a:r>
          </a:p>
          <a:p>
            <a:r>
              <a:rPr lang="en-US" dirty="0"/>
              <a:t>Isso inclui:</a:t>
            </a:r>
            <a:endParaRPr lang="en-US" dirty="0">
              <a:cs typeface="Calibri"/>
            </a:endParaRPr>
          </a:p>
          <a:p>
            <a:pPr marL="171450" indent="-171450">
              <a:buFont typeface="Arial"/>
              <a:buChar char="•"/>
            </a:pPr>
            <a:r>
              <a:rPr lang="en-US" dirty="0"/>
              <a:t>Demanda de energia;</a:t>
            </a:r>
            <a:endParaRPr lang="en-US" dirty="0">
              <a:cs typeface="Calibri"/>
            </a:endParaRPr>
          </a:p>
          <a:p>
            <a:pPr marL="171450" indent="-171450">
              <a:buFont typeface="Arial"/>
              <a:buChar char="•"/>
            </a:pPr>
            <a:r>
              <a:rPr lang="en-US" dirty="0"/>
              <a:t>Disponibilidade de tecnologias de fornecimento de energia;</a:t>
            </a:r>
            <a:endParaRPr lang="en-US" dirty="0">
              <a:cs typeface="Calibri"/>
            </a:endParaRPr>
          </a:p>
          <a:p>
            <a:pPr marL="171450" indent="-171450">
              <a:buFont typeface="Arial"/>
              <a:buChar char="•"/>
            </a:pPr>
            <a:r>
              <a:rPr lang="en-US" dirty="0"/>
              <a:t>Disponibilidade de fontes de energia renováveis (como água ou irradiação solar) e armazenamento;</a:t>
            </a:r>
            <a:endParaRPr lang="en-US" dirty="0">
              <a:cs typeface="Calibri"/>
            </a:endParaRPr>
          </a:p>
          <a:p>
            <a:pPr marL="171450" indent="-171450">
              <a:buFont typeface="Arial"/>
              <a:buChar char="•"/>
            </a:pPr>
            <a:r>
              <a:rPr lang="en-US" dirty="0"/>
              <a:t>Preço da energia.</a:t>
            </a:r>
          </a:p>
          <a:p>
            <a:pPr marL="0" indent="0">
              <a:buFont typeface="Arial"/>
              <a:buNone/>
            </a:pPr>
            <a:endParaRPr lang="en-US" dirty="0"/>
          </a:p>
          <a:p>
            <a:pPr marL="0" indent="0">
              <a:buFont typeface="Arial"/>
              <a:buNone/>
            </a:pPr>
            <a:r>
              <a:rPr lang="en-US" dirty="0"/>
              <a:t>Portanto, precisamos garantir que haja capacidade suficiente para atender à demanda em todos os momentos. Isso significa garantir que todos tenham acesso à energia quando precisarem dela.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9FF2F48-DC7F-416F-F20B-93D33E4A1B0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331F310-BD48-E23A-17D0-C93FFA4D7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93BE62-F517-8B8C-09A4-370F0F9D34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Na maioria dos casos, a demanda de energia varia com o tempo. Isso ocorre em várias escalas. Em primeiro lugar, a demanda de energia raramente é constante ao longo do dia. A demanda varia conforme as atividades dos consumidores ocorrem em diferentes momentos do dia. Por exemplo, em muitos países, vemos a maior demanda de eletricidade no final da tarde e no início da noite. Esse pode ser o momento em que os consumidores usam mais energia, por exemplo, para cozinhar uma refeição ou acender as lâmpadas quando escurece. Em segundo lugar, a demanda de energia raramente é constante ao longo do ano. A demanda muda conforme as estações do ano. Por exemplo, em países frios, a demanda residencial de eletricidade pode ser maior no inverno do que no verão, pois os consumidores usam mais energia para aquecimento e iluminação. Este diagrama mostra um exemplo de como a demanda de eletricidade pode variar em escalas de tempo diárias e mensais em um país.</a:t>
            </a:r>
          </a:p>
          <a:p>
            <a:pPr algn="just"/>
            <a:r>
              <a:rPr lang="en-US" dirty="0"/>
              <a:t>Muitas vezes, é importante modelar essas variações na demanda ao longo do tempo para garantir o fornecimento de energia suficiente em todos os momentos.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9F16BAE-4F08-9033-D1FA-D79CCDF118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91003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3#.YEEPA2j7Q2w" TargetMode="External"/><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zenodo.org/record/4558793#.YEEPA2j7Q2w" TargetMode="Externa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zenodo.org/record/4558793#.YEEPA2j7Q2w" TargetMode="Externa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sa/3.0/deed.en"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ommons.wikimedia.org/wiki/File:Annual_average_crude_oil_prices.png" TargetMode="External"/><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18724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11230" y="3563680"/>
            <a:ext cx="8165702"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3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CONVENÇÃO DE NOMENCLATURA E REPRESENTAÇÃO DE TEMPO</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A4A5EAF-C095-32CE-2E8C-615C88F6ACA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4AAD660-481E-BF21-8C1A-72BCCC5104F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4" name="Title 10">
            <a:extLst>
              <a:ext uri="{FF2B5EF4-FFF2-40B4-BE49-F238E27FC236}">
                <a16:creationId xmlns:a16="http://schemas.microsoft.com/office/drawing/2014/main" id="{99F494D4-AC24-677E-E1C7-FFE4A5D37260}"/>
              </a:ext>
            </a:extLst>
          </p:cNvPr>
          <p:cNvSpPr txBox="1">
            <a:spLocks/>
          </p:cNvSpPr>
          <p:nvPr/>
        </p:nvSpPr>
        <p:spPr>
          <a:xfrm>
            <a:off x="591941" y="203200"/>
            <a:ext cx="11206360" cy="122484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Importância da representação do tempo</a:t>
            </a:r>
          </a:p>
        </p:txBody>
      </p:sp>
      <p:pic>
        <p:nvPicPr>
          <p:cNvPr id="5" name="Picture 10" descr="Chart, line chart&#10;&#10;Description automatically generated">
            <a:extLst>
              <a:ext uri="{FF2B5EF4-FFF2-40B4-BE49-F238E27FC236}">
                <a16:creationId xmlns:a16="http://schemas.microsoft.com/office/drawing/2014/main" id="{6FEEE680-69D4-FD66-3B35-F64678AA3845}"/>
              </a:ext>
            </a:extLst>
          </p:cNvPr>
          <p:cNvPicPr>
            <a:picLocks noChangeAspect="1"/>
          </p:cNvPicPr>
          <p:nvPr/>
        </p:nvPicPr>
        <p:blipFill>
          <a:blip r:embed="rId5"/>
          <a:stretch>
            <a:fillRect/>
          </a:stretch>
        </p:blipFill>
        <p:spPr>
          <a:xfrm>
            <a:off x="968176" y="1485087"/>
            <a:ext cx="10278665" cy="4795809"/>
          </a:xfrm>
          <a:prstGeom prst="rect">
            <a:avLst/>
          </a:prstGeom>
        </p:spPr>
      </p:pic>
      <p:sp>
        <p:nvSpPr>
          <p:cNvPr id="6" name="TextBox 5">
            <a:extLst>
              <a:ext uri="{FF2B5EF4-FFF2-40B4-BE49-F238E27FC236}">
                <a16:creationId xmlns:a16="http://schemas.microsoft.com/office/drawing/2014/main" id="{EDD02D04-6320-4CB0-B3F0-9CB03A7A1EF4}"/>
              </a:ext>
            </a:extLst>
          </p:cNvPr>
          <p:cNvSpPr txBox="1"/>
          <p:nvPr/>
        </p:nvSpPr>
        <p:spPr>
          <a:xfrm>
            <a:off x="1058496" y="6266970"/>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 </a:t>
            </a:r>
            <a:r>
              <a:rPr lang="en-US" sz="1000">
                <a:latin typeface="Open Sans"/>
                <a:cs typeface="Calibri"/>
              </a:rPr>
              <a:t>et al. (2018), </a:t>
            </a:r>
            <a:r>
              <a:rPr lang="en-US" sz="1000">
                <a:latin typeface="Open Sans"/>
                <a:cs typeface="Calibri"/>
                <a:hlinkClick r:id="rId6"/>
              </a:rPr>
              <a:t>imagem</a:t>
            </a:r>
            <a:r>
              <a:rPr lang="en-US" sz="1000">
                <a:latin typeface="Open Sans"/>
                <a:cs typeface="Calibri"/>
              </a:rPr>
              <a:t>, licenciada sob </a:t>
            </a:r>
            <a:r>
              <a:rPr lang="en-US" sz="1000">
                <a:latin typeface="Open Sans"/>
                <a:cs typeface="Calibri"/>
                <a:hlinkClick r:id="rId7"/>
              </a:rPr>
              <a:t>CC BY 4.0</a:t>
            </a:r>
            <a:r>
              <a:rPr lang="en-US" sz="1000">
                <a:latin typeface="Open Sans"/>
                <a:cs typeface="Calibri"/>
              </a:rPr>
              <a:t>)</a:t>
            </a:r>
          </a:p>
        </p:txBody>
      </p:sp>
      <p:pic>
        <p:nvPicPr>
          <p:cNvPr id="7" name="synthesize (46)">
            <a:hlinkClick r:id="" action="ppaction://media"/>
            <a:extLst>
              <a:ext uri="{FF2B5EF4-FFF2-40B4-BE49-F238E27FC236}">
                <a16:creationId xmlns:a16="http://schemas.microsoft.com/office/drawing/2014/main" id="{04412C83-0AD1-4628-3D74-344BAB058F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562" y="883218"/>
            <a:ext cx="1044974" cy="1044974"/>
          </a:xfrm>
          <a:prstGeom prst="rect">
            <a:avLst/>
          </a:prstGeom>
        </p:spPr>
      </p:pic>
      <p:sp>
        <p:nvSpPr>
          <p:cNvPr id="2" name="Rectangle 1">
            <a:extLst>
              <a:ext uri="{FF2B5EF4-FFF2-40B4-BE49-F238E27FC236}">
                <a16:creationId xmlns:a16="http://schemas.microsoft.com/office/drawing/2014/main" id="{F6B2A5D3-53DA-7358-1915-F283CE90AE3D}"/>
              </a:ext>
            </a:extLst>
          </p:cNvPr>
          <p:cNvSpPr/>
          <p:nvPr/>
        </p:nvSpPr>
        <p:spPr>
          <a:xfrm>
            <a:off x="591940" y="13516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Variabilidade da demanda de energia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78A6E0-9ECD-56E5-E773-2ACB487B27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CCCFA2-6C95-F5E3-10FD-F42B39FBB2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4" name="Title 10">
            <a:extLst>
              <a:ext uri="{FF2B5EF4-FFF2-40B4-BE49-F238E27FC236}">
                <a16:creationId xmlns:a16="http://schemas.microsoft.com/office/drawing/2014/main" id="{26251A13-B8AF-6AD0-B54A-DDB0247C5524}"/>
              </a:ext>
            </a:extLst>
          </p:cNvPr>
          <p:cNvSpPr txBox="1">
            <a:spLocks/>
          </p:cNvSpPr>
          <p:nvPr/>
        </p:nvSpPr>
        <p:spPr>
          <a:xfrm>
            <a:off x="591941" y="119296"/>
            <a:ext cx="113206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Importância da representação do tempo</a:t>
            </a:r>
          </a:p>
        </p:txBody>
      </p:sp>
      <p:pic>
        <p:nvPicPr>
          <p:cNvPr id="5" name="Picture 9" descr="A picture containing text, businesscard&#10;&#10;Description automatically generated">
            <a:extLst>
              <a:ext uri="{FF2B5EF4-FFF2-40B4-BE49-F238E27FC236}">
                <a16:creationId xmlns:a16="http://schemas.microsoft.com/office/drawing/2014/main" id="{DA519675-ED46-D556-BA0A-4D1EF238AD2C}"/>
              </a:ext>
            </a:extLst>
          </p:cNvPr>
          <p:cNvPicPr>
            <a:picLocks noGrp="1" noChangeAspect="1"/>
          </p:cNvPicPr>
          <p:nvPr>
            <p:ph idx="1"/>
          </p:nvPr>
        </p:nvPicPr>
        <p:blipFill>
          <a:blip r:embed="rId5"/>
          <a:stretch>
            <a:fillRect/>
          </a:stretch>
        </p:blipFill>
        <p:spPr>
          <a:xfrm>
            <a:off x="2307583" y="1573819"/>
            <a:ext cx="6863711" cy="4889744"/>
          </a:xfrm>
        </p:spPr>
      </p:pic>
      <p:pic>
        <p:nvPicPr>
          <p:cNvPr id="6" name="synthesize (47)">
            <a:hlinkClick r:id="" action="ppaction://media"/>
            <a:extLst>
              <a:ext uri="{FF2B5EF4-FFF2-40B4-BE49-F238E27FC236}">
                <a16:creationId xmlns:a16="http://schemas.microsoft.com/office/drawing/2014/main" id="{74B39343-2BF8-9557-DF9A-CC12AB87B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4922" y="1026557"/>
            <a:ext cx="917060" cy="917060"/>
          </a:xfrm>
          <a:prstGeom prst="rect">
            <a:avLst/>
          </a:prstGeom>
        </p:spPr>
      </p:pic>
      <p:sp>
        <p:nvSpPr>
          <p:cNvPr id="2" name="Rectangle 1">
            <a:extLst>
              <a:ext uri="{FF2B5EF4-FFF2-40B4-BE49-F238E27FC236}">
                <a16:creationId xmlns:a16="http://schemas.microsoft.com/office/drawing/2014/main" id="{D351C917-F7F6-AA24-A684-0562E5EEFEE1}"/>
              </a:ext>
            </a:extLst>
          </p:cNvPr>
          <p:cNvSpPr/>
          <p:nvPr/>
        </p:nvSpPr>
        <p:spPr>
          <a:xfrm>
            <a:off x="591940" y="1465977"/>
            <a:ext cx="65962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Balanceamento do sistema de eletricidade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74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27E0F1-2FF6-5EDB-7486-841DFA0994C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8D24FB5-D58E-8BC1-BD2B-4DC11D9127B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31E51DB6-4F49-D448-2D99-C154B678FC25}"/>
              </a:ext>
            </a:extLst>
          </p:cNvPr>
          <p:cNvSpPr/>
          <p:nvPr/>
        </p:nvSpPr>
        <p:spPr>
          <a:xfrm>
            <a:off x="591940" y="14405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Perdas e confiabilidade do sistema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0105535-DB9C-101C-1836-E9CB36CC4198}"/>
              </a:ext>
            </a:extLst>
          </p:cNvPr>
          <p:cNvSpPr txBox="1">
            <a:spLocks/>
          </p:cNvSpPr>
          <p:nvPr/>
        </p:nvSpPr>
        <p:spPr>
          <a:xfrm>
            <a:off x="591941" y="106596"/>
            <a:ext cx="114349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Importância da representação do tempo</a:t>
            </a:r>
          </a:p>
        </p:txBody>
      </p:sp>
      <p:pic>
        <p:nvPicPr>
          <p:cNvPr id="5" name="Picture 9" descr="Diagram&#10;&#10;Description automatically generated">
            <a:extLst>
              <a:ext uri="{FF2B5EF4-FFF2-40B4-BE49-F238E27FC236}">
                <a16:creationId xmlns:a16="http://schemas.microsoft.com/office/drawing/2014/main" id="{B04B5DEB-8537-BF8B-9FCA-8442CEE5F5F9}"/>
              </a:ext>
            </a:extLst>
          </p:cNvPr>
          <p:cNvPicPr>
            <a:picLocks noGrp="1" noChangeAspect="1"/>
          </p:cNvPicPr>
          <p:nvPr>
            <p:ph idx="1"/>
          </p:nvPr>
        </p:nvPicPr>
        <p:blipFill>
          <a:blip r:embed="rId5"/>
          <a:stretch>
            <a:fillRect/>
          </a:stretch>
        </p:blipFill>
        <p:spPr>
          <a:xfrm>
            <a:off x="0" y="2413996"/>
            <a:ext cx="11704693" cy="3736812"/>
          </a:xfr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ACF2A2C-A7E0-4756-CE91-22136945B50A}"/>
                  </a:ext>
                </a:extLst>
              </p:cNvPr>
              <p:cNvSpPr txBox="1"/>
              <p:nvPr/>
            </p:nvSpPr>
            <p:spPr>
              <a:xfrm>
                <a:off x="5361709" y="1867371"/>
                <a:ext cx="6151418" cy="6260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𝑷𝒆𝒓𝒅𝒂𝒔</m:t>
                      </m:r>
                      <m:r>
                        <a:rPr lang="es-CO" sz="1800" b="1" i="1" smtClean="0">
                          <a:latin typeface="Cambria Math" panose="02040503050406030204" pitchFamily="18" charset="0"/>
                        </a:rPr>
                        <m:t> (%)</m:t>
                      </m:r>
                      <m:r>
                        <a:rPr lang="es-CO" sz="1800" b="1" i="0">
                          <a:latin typeface="Cambria Math" panose="02040503050406030204" pitchFamily="18" charset="0"/>
                        </a:rPr>
                        <m:t>=</m:t>
                      </m:r>
                      <m:f>
                        <m:fPr>
                          <m:ctrlPr>
                            <a:rPr lang="es-CO" sz="1800" b="1" i="1">
                              <a:solidFill>
                                <a:srgbClr val="836967"/>
                              </a:solidFill>
                              <a:latin typeface="Cambria Math" panose="02040503050406030204" pitchFamily="18" charset="0"/>
                            </a:rPr>
                          </m:ctrlPr>
                        </m:fPr>
                        <m:num>
                          <m:d>
                            <m:dPr>
                              <m:begChr m:val="|"/>
                              <m:endChr m:val="|"/>
                              <m:ctrlPr>
                                <a:rPr lang="es-CO" sz="1800" b="1" i="1">
                                  <a:latin typeface="Cambria Math" panose="02040503050406030204" pitchFamily="18" charset="0"/>
                                </a:rPr>
                              </m:ctrlPr>
                            </m:dPr>
                            <m:e>
                              <m:r>
                                <a:rPr lang="es-CO" sz="1800" b="1" i="0">
                                  <a:latin typeface="Cambria Math" panose="02040503050406030204" pitchFamily="18" charset="0"/>
                                </a:rPr>
                                <m:t> </m:t>
                              </m:r>
                              <m:r>
                                <a:rPr lang="en-US" sz="1800" b="1" i="1" smtClean="0">
                                  <a:latin typeface="Cambria Math" panose="02040503050406030204" pitchFamily="18" charset="0"/>
                                </a:rPr>
                                <m:t>𝑺𝒂</m:t>
                              </m:r>
                              <m:r>
                                <a:rPr lang="en-US" sz="1800" b="1" i="1">
                                  <a:latin typeface="Cambria Math" panose="02040503050406030204" pitchFamily="18" charset="0"/>
                                </a:rPr>
                                <m:t>í</m:t>
                              </m:r>
                              <m:r>
                                <a:rPr lang="en-US" sz="1800" b="1" i="1" smtClean="0">
                                  <a:latin typeface="Cambria Math" panose="02040503050406030204" pitchFamily="18" charset="0"/>
                                </a:rPr>
                                <m:t>𝒅𝒂𝒔</m:t>
                              </m:r>
                              <m:r>
                                <a:rPr lang="es-CO" sz="1800" b="1" i="0">
                                  <a:latin typeface="Cambria Math" panose="02040503050406030204" pitchFamily="18" charset="0"/>
                                </a:rPr>
                                <m:t>−</m:t>
                              </m:r>
                              <m:r>
                                <a:rPr lang="en-US" sz="1800" b="1" i="1" smtClean="0">
                                  <a:latin typeface="Cambria Math" panose="02040503050406030204" pitchFamily="18" charset="0"/>
                                </a:rPr>
                                <m:t>𝑬𝒏𝒕𝒓𝒂𝒅𝒂𝒔</m:t>
                              </m:r>
                            </m:e>
                          </m:d>
                        </m:num>
                        <m:den>
                          <m:r>
                            <a:rPr lang="en-US" sz="1800" b="1" i="1" smtClean="0">
                              <a:latin typeface="Cambria Math" panose="02040503050406030204" pitchFamily="18" charset="0"/>
                            </a:rPr>
                            <m:t>𝑬𝒏𝒕𝒓𝒂𝒅𝒂𝒔</m:t>
                          </m:r>
                        </m:den>
                      </m:f>
                      <m:r>
                        <a:rPr lang="es-CO" sz="1800" b="1" i="0">
                          <a:latin typeface="Cambria Math" panose="02040503050406030204" pitchFamily="18" charset="0"/>
                        </a:rPr>
                        <m:t>∗</m:t>
                      </m:r>
                      <m:r>
                        <a:rPr lang="es-CO" sz="1800" b="1" i="0">
                          <a:latin typeface="Cambria Math" panose="02040503050406030204" pitchFamily="18" charset="0"/>
                        </a:rPr>
                        <m:t>𝟏𝟎𝟎</m:t>
                      </m:r>
                    </m:oMath>
                  </m:oMathPara>
                </a14:m>
                <a:endParaRPr lang="es-CO" sz="1800" b="1" dirty="0"/>
              </a:p>
            </p:txBody>
          </p:sp>
        </mc:Choice>
        <mc:Fallback>
          <p:sp>
            <p:nvSpPr>
              <p:cNvPr id="7" name="TextBox 6">
                <a:extLst>
                  <a:ext uri="{FF2B5EF4-FFF2-40B4-BE49-F238E27FC236}">
                    <a16:creationId xmlns:a16="http://schemas.microsoft.com/office/drawing/2014/main" id="{7ACF2A2C-A7E0-4756-CE91-22136945B50A}"/>
                  </a:ext>
                </a:extLst>
              </p:cNvPr>
              <p:cNvSpPr txBox="1">
                <a:spLocks noRot="1" noChangeAspect="1" noMove="1" noResize="1" noEditPoints="1" noAdjustHandles="1" noChangeArrowheads="1" noChangeShapeType="1" noTextEdit="1"/>
              </p:cNvSpPr>
              <p:nvPr/>
            </p:nvSpPr>
            <p:spPr>
              <a:xfrm>
                <a:off x="5361709" y="1867371"/>
                <a:ext cx="6151418" cy="626005"/>
              </a:xfrm>
              <a:prstGeom prst="rect">
                <a:avLst/>
              </a:prstGeom>
              <a:blipFill>
                <a:blip r:embed="rId6"/>
                <a:stretch>
                  <a:fillRect b="-5882"/>
                </a:stretch>
              </a:blipFill>
            </p:spPr>
            <p:txBody>
              <a:bodyPr/>
              <a:lstStyle/>
              <a:p>
                <a:r>
                  <a:rPr lang="en-BR">
                    <a:noFill/>
                  </a:rPr>
                  <a:t> </a:t>
                </a:r>
              </a:p>
            </p:txBody>
          </p:sp>
        </mc:Fallback>
      </mc:AlternateContent>
      <p:pic>
        <p:nvPicPr>
          <p:cNvPr id="6" name="synthesize (48)">
            <a:hlinkClick r:id="" action="ppaction://media"/>
            <a:extLst>
              <a:ext uri="{FF2B5EF4-FFF2-40B4-BE49-F238E27FC236}">
                <a16:creationId xmlns:a16="http://schemas.microsoft.com/office/drawing/2014/main" id="{4F263408-F0EA-EF6A-D1BF-B33E3F069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2638" y="907486"/>
            <a:ext cx="1042055" cy="1042055"/>
          </a:xfrm>
          <a:prstGeom prst="rect">
            <a:avLst/>
          </a:prstGeom>
        </p:spPr>
      </p:pic>
    </p:spTree>
    <p:extLst>
      <p:ext uri="{BB962C8B-B14F-4D97-AF65-F5344CB8AC3E}">
        <p14:creationId xmlns:p14="http://schemas.microsoft.com/office/powerpoint/2010/main" val="19636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2667D85-C065-B86B-2888-12A5C3E96CA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F8EEFDF-6B24-6DB7-0BA3-57782DCF059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616D3317-AF88-0E83-76BE-5A9060F1C583}"/>
              </a:ext>
            </a:extLst>
          </p:cNvPr>
          <p:cNvSpPr/>
          <p:nvPr/>
        </p:nvSpPr>
        <p:spPr>
          <a:xfrm>
            <a:off x="591939" y="1605677"/>
            <a:ext cx="6872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Fornecimento de eletricidade não confiável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A0CB0FA-8112-F620-CC1C-D7AAAF5DFBEE}"/>
              </a:ext>
            </a:extLst>
          </p:cNvPr>
          <p:cNvSpPr txBox="1">
            <a:spLocks/>
          </p:cNvSpPr>
          <p:nvPr/>
        </p:nvSpPr>
        <p:spPr>
          <a:xfrm>
            <a:off x="591941" y="157396"/>
            <a:ext cx="113587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Importância da representação do tempo</a:t>
            </a:r>
          </a:p>
        </p:txBody>
      </p:sp>
      <p:grpSp>
        <p:nvGrpSpPr>
          <p:cNvPr id="14" name="Group 13">
            <a:extLst>
              <a:ext uri="{FF2B5EF4-FFF2-40B4-BE49-F238E27FC236}">
                <a16:creationId xmlns:a16="http://schemas.microsoft.com/office/drawing/2014/main" id="{0086D357-970D-8610-89A0-3B1A1FDBDB51}"/>
              </a:ext>
            </a:extLst>
          </p:cNvPr>
          <p:cNvGrpSpPr/>
          <p:nvPr/>
        </p:nvGrpSpPr>
        <p:grpSpPr>
          <a:xfrm>
            <a:off x="756097" y="2576676"/>
            <a:ext cx="10123606" cy="3146621"/>
            <a:chOff x="1671559" y="2543994"/>
            <a:chExt cx="8194786" cy="2684439"/>
          </a:xfrm>
        </p:grpSpPr>
        <p:sp>
          <p:nvSpPr>
            <p:cNvPr id="5" name="Rectangle 4">
              <a:extLst>
                <a:ext uri="{FF2B5EF4-FFF2-40B4-BE49-F238E27FC236}">
                  <a16:creationId xmlns:a16="http://schemas.microsoft.com/office/drawing/2014/main" id="{1A732B3C-A3B1-A57D-9211-8DD3D842799A}"/>
                </a:ext>
              </a:extLst>
            </p:cNvPr>
            <p:cNvSpPr/>
            <p:nvPr/>
          </p:nvSpPr>
          <p:spPr>
            <a:xfrm>
              <a:off x="4808651" y="3375982"/>
              <a:ext cx="2292902" cy="866480"/>
            </a:xfrm>
            <a:prstGeom prst="rect">
              <a:avLst/>
            </a:prstGeom>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Problemas associados ao fornecimento não confiável de eletricidade</a:t>
              </a:r>
            </a:p>
          </p:txBody>
        </p:sp>
        <p:sp>
          <p:nvSpPr>
            <p:cNvPr id="6" name="Rectangle 5">
              <a:extLst>
                <a:ext uri="{FF2B5EF4-FFF2-40B4-BE49-F238E27FC236}">
                  <a16:creationId xmlns:a16="http://schemas.microsoft.com/office/drawing/2014/main" id="{47413213-9D2C-5D90-3EAD-EE1C7BF90184}"/>
                </a:ext>
              </a:extLst>
            </p:cNvPr>
            <p:cNvSpPr/>
            <p:nvPr/>
          </p:nvSpPr>
          <p:spPr>
            <a:xfrm>
              <a:off x="1671559" y="2543994"/>
              <a:ext cx="2292902" cy="603910"/>
            </a:xfrm>
            <a:prstGeom prst="rect">
              <a:avLst/>
            </a:prstGeom>
          </p:spPr>
          <p:txBody>
            <a:bodyPr wrap="square" lIns="91440" tIns="45720" rIns="91440" bIns="45720" anchor="t">
              <a:spAutoFit/>
            </a:bodyPr>
            <a:lstStyle/>
            <a:p>
              <a:pPr algn="ctr">
                <a:spcAft>
                  <a:spcPts val="1200"/>
                </a:spcAft>
              </a:pPr>
              <a:r>
                <a:rPr lang="en-ZA" sz="2000" b="1" dirty="0" err="1">
                  <a:solidFill>
                    <a:schemeClr val="accent5"/>
                  </a:solidFill>
                  <a:latin typeface="Open Sans"/>
                  <a:ea typeface="Open Sans" panose="020B0606030504020204" pitchFamily="34" charset="0"/>
                  <a:cs typeface="Open Sans" panose="020B0606030504020204" pitchFamily="34" charset="0"/>
                </a:rPr>
                <a:t>Redução</a:t>
              </a:r>
              <a:r>
                <a:rPr lang="en-ZA" sz="2000" b="1" dirty="0">
                  <a:solidFill>
                    <a:schemeClr val="accent5"/>
                  </a:solidFill>
                  <a:latin typeface="Open Sans"/>
                  <a:ea typeface="Open Sans" panose="020B0606030504020204" pitchFamily="34" charset="0"/>
                  <a:cs typeface="Open Sans" panose="020B0606030504020204" pitchFamily="34" charset="0"/>
                </a:rPr>
                <a:t> da </a:t>
              </a:r>
              <a:r>
                <a:rPr lang="en-ZA" sz="2000" b="1" dirty="0" err="1">
                  <a:solidFill>
                    <a:schemeClr val="accent5"/>
                  </a:solidFill>
                  <a:latin typeface="Open Sans"/>
                  <a:ea typeface="Open Sans" panose="020B0606030504020204" pitchFamily="34" charset="0"/>
                  <a:cs typeface="Open Sans" panose="020B0606030504020204" pitchFamily="34" charset="0"/>
                </a:rPr>
                <a:t>qualidade</a:t>
              </a:r>
              <a:r>
                <a:rPr lang="en-ZA" sz="2000" b="1" dirty="0">
                  <a:solidFill>
                    <a:schemeClr val="accent5"/>
                  </a:solidFill>
                  <a:latin typeface="Open Sans"/>
                  <a:ea typeface="Open Sans" panose="020B0606030504020204" pitchFamily="34" charset="0"/>
                  <a:cs typeface="Open Sans" panose="020B0606030504020204" pitchFamily="34" charset="0"/>
                </a:rPr>
                <a:t> de </a:t>
              </a:r>
              <a:r>
                <a:rPr lang="en-ZA" sz="2000" b="1" dirty="0" err="1">
                  <a:solidFill>
                    <a:schemeClr val="accent5"/>
                  </a:solidFill>
                  <a:latin typeface="Open Sans"/>
                  <a:ea typeface="Open Sans" panose="020B0606030504020204" pitchFamily="34" charset="0"/>
                  <a:cs typeface="Open Sans" panose="020B0606030504020204" pitchFamily="34" charset="0"/>
                </a:rPr>
                <a:t>vida</a:t>
              </a:r>
              <a:endParaRPr lang="en-ZA" sz="2000" b="1" dirty="0">
                <a:solidFill>
                  <a:schemeClr val="accent5"/>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27AD6D8-CFD1-C8FA-808C-384E9E683E1D}"/>
                </a:ext>
              </a:extLst>
            </p:cNvPr>
            <p:cNvSpPr/>
            <p:nvPr/>
          </p:nvSpPr>
          <p:spPr>
            <a:xfrm>
              <a:off x="1908005" y="4624523"/>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Perda de produtividade industrial</a:t>
              </a:r>
            </a:p>
          </p:txBody>
        </p:sp>
        <p:sp>
          <p:nvSpPr>
            <p:cNvPr id="8" name="Rectangle 7">
              <a:extLst>
                <a:ext uri="{FF2B5EF4-FFF2-40B4-BE49-F238E27FC236}">
                  <a16:creationId xmlns:a16="http://schemas.microsoft.com/office/drawing/2014/main" id="{ACEEBB91-1D1E-6B14-6555-5B5AF4E95216}"/>
                </a:ext>
              </a:extLst>
            </p:cNvPr>
            <p:cNvSpPr/>
            <p:nvPr/>
          </p:nvSpPr>
          <p:spPr>
            <a:xfrm>
              <a:off x="7573443" y="2543994"/>
              <a:ext cx="2292902" cy="603910"/>
            </a:xfrm>
            <a:prstGeom prst="rect">
              <a:avLst/>
            </a:prstGeom>
          </p:spPr>
          <p:txBody>
            <a:bodyPr wrap="square" lIns="91440" tIns="45720" rIns="91440" bIns="45720" anchor="t">
              <a:spAutoFit/>
            </a:bodyPr>
            <a:lstStyle/>
            <a:p>
              <a:pPr algn="ctr">
                <a:spcAft>
                  <a:spcPts val="1200"/>
                </a:spcAft>
              </a:pPr>
              <a:r>
                <a:rPr lang="en-ZA" sz="2000" b="1" dirty="0" err="1">
                  <a:solidFill>
                    <a:schemeClr val="accent5"/>
                  </a:solidFill>
                  <a:latin typeface="Open Sans"/>
                  <a:ea typeface="Open Sans" panose="020B0606030504020204" pitchFamily="34" charset="0"/>
                  <a:cs typeface="Open Sans" panose="020B0606030504020204" pitchFamily="34" charset="0"/>
                </a:rPr>
                <a:t>Limites</a:t>
              </a:r>
              <a:r>
                <a:rPr lang="en-ZA" sz="2000" b="1" dirty="0">
                  <a:solidFill>
                    <a:schemeClr val="accent5"/>
                  </a:solidFill>
                  <a:latin typeface="Open Sans"/>
                  <a:ea typeface="Open Sans" panose="020B0606030504020204" pitchFamily="34" charset="0"/>
                  <a:cs typeface="Open Sans" panose="020B0606030504020204" pitchFamily="34" charset="0"/>
                </a:rPr>
                <a:t> </a:t>
              </a:r>
              <a:r>
                <a:rPr lang="en-ZA" sz="2000" b="1" dirty="0" err="1">
                  <a:solidFill>
                    <a:schemeClr val="accent5"/>
                  </a:solidFill>
                  <a:latin typeface="Open Sans"/>
                  <a:ea typeface="Open Sans" panose="020B0606030504020204" pitchFamily="34" charset="0"/>
                  <a:cs typeface="Open Sans" panose="020B0606030504020204" pitchFamily="34" charset="0"/>
                </a:rPr>
                <a:t>na</a:t>
              </a:r>
              <a:r>
                <a:rPr lang="en-ZA" sz="2000" b="1" dirty="0">
                  <a:solidFill>
                    <a:schemeClr val="accent5"/>
                  </a:solidFill>
                  <a:latin typeface="Open Sans"/>
                  <a:ea typeface="Open Sans" panose="020B0606030504020204" pitchFamily="34" charset="0"/>
                  <a:cs typeface="Open Sans" panose="020B0606030504020204" pitchFamily="34" charset="0"/>
                </a:rPr>
                <a:t> </a:t>
              </a:r>
              <a:r>
                <a:rPr lang="en-ZA" sz="2000" b="1" dirty="0" err="1">
                  <a:solidFill>
                    <a:schemeClr val="accent5"/>
                  </a:solidFill>
                  <a:latin typeface="Open Sans"/>
                  <a:ea typeface="Open Sans" panose="020B0606030504020204" pitchFamily="34" charset="0"/>
                  <a:cs typeface="Open Sans" panose="020B0606030504020204" pitchFamily="34" charset="0"/>
                </a:rPr>
                <a:t>prestação</a:t>
              </a:r>
              <a:r>
                <a:rPr lang="en-ZA" sz="2000" b="1" dirty="0">
                  <a:solidFill>
                    <a:schemeClr val="accent5"/>
                  </a:solidFill>
                  <a:latin typeface="Open Sans"/>
                  <a:ea typeface="Open Sans" panose="020B0606030504020204" pitchFamily="34" charset="0"/>
                  <a:cs typeface="Open Sans" panose="020B0606030504020204" pitchFamily="34" charset="0"/>
                </a:rPr>
                <a:t> de </a:t>
              </a:r>
              <a:r>
                <a:rPr lang="en-ZA" sz="2000" b="1" dirty="0" err="1">
                  <a:solidFill>
                    <a:schemeClr val="accent5"/>
                  </a:solidFill>
                  <a:latin typeface="Open Sans"/>
                  <a:ea typeface="Open Sans" panose="020B0606030504020204" pitchFamily="34" charset="0"/>
                  <a:cs typeface="Open Sans" panose="020B0606030504020204" pitchFamily="34" charset="0"/>
                </a:rPr>
                <a:t>serviços</a:t>
              </a:r>
              <a:r>
                <a:rPr lang="en-ZA" sz="2000" b="1" dirty="0">
                  <a:solidFill>
                    <a:schemeClr val="accent5"/>
                  </a:solidFill>
                  <a:latin typeface="Open Sans"/>
                  <a:ea typeface="Open Sans" panose="020B0606030504020204" pitchFamily="34" charset="0"/>
                  <a:cs typeface="Open Sans" panose="020B0606030504020204" pitchFamily="34" charset="0"/>
                </a:rPr>
                <a:t> de </a:t>
              </a:r>
              <a:r>
                <a:rPr lang="en-ZA" sz="2000" b="1" dirty="0" err="1">
                  <a:solidFill>
                    <a:schemeClr val="accent5"/>
                  </a:solidFill>
                  <a:latin typeface="Open Sans"/>
                  <a:ea typeface="Open Sans" panose="020B0606030504020204" pitchFamily="34" charset="0"/>
                  <a:cs typeface="Open Sans" panose="020B0606030504020204" pitchFamily="34" charset="0"/>
                </a:rPr>
                <a:t>saúde</a:t>
              </a:r>
              <a:endParaRPr lang="en-ZA" sz="2000" b="1" dirty="0">
                <a:solidFill>
                  <a:schemeClr val="accent5"/>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2D34F8F-D269-DD85-B513-1421602EFB57}"/>
                </a:ext>
              </a:extLst>
            </p:cNvPr>
            <p:cNvSpPr/>
            <p:nvPr/>
          </p:nvSpPr>
          <p:spPr>
            <a:xfrm>
              <a:off x="7472043" y="4624523"/>
              <a:ext cx="2292902" cy="603910"/>
            </a:xfrm>
            <a:prstGeom prst="rect">
              <a:avLst/>
            </a:prstGeom>
          </p:spPr>
          <p:txBody>
            <a:bodyPr wrap="square" lIns="91440" tIns="45720" rIns="91440" bIns="45720" anchor="t">
              <a:spAutoFit/>
            </a:bodyPr>
            <a:lstStyle/>
            <a:p>
              <a:pPr algn="ctr">
                <a:spcAft>
                  <a:spcPts val="1200"/>
                </a:spcAft>
              </a:pPr>
              <a:r>
                <a:rPr lang="en-ZA" sz="2000" b="1" dirty="0" err="1">
                  <a:solidFill>
                    <a:schemeClr val="accent5"/>
                  </a:solidFill>
                  <a:latin typeface="Open Sans"/>
                  <a:ea typeface="Open Sans" panose="020B0606030504020204" pitchFamily="34" charset="0"/>
                  <a:cs typeface="Open Sans" panose="020B0606030504020204" pitchFamily="34" charset="0"/>
                </a:rPr>
                <a:t>Acesso</a:t>
              </a:r>
              <a:r>
                <a:rPr lang="en-ZA" sz="2000" b="1" dirty="0">
                  <a:solidFill>
                    <a:schemeClr val="accent5"/>
                  </a:solidFill>
                  <a:latin typeface="Open Sans"/>
                  <a:ea typeface="Open Sans" panose="020B0606030504020204" pitchFamily="34" charset="0"/>
                  <a:cs typeface="Open Sans" panose="020B0606030504020204" pitchFamily="34" charset="0"/>
                </a:rPr>
                <a:t> </a:t>
              </a:r>
              <a:r>
                <a:rPr lang="en-ZA" sz="2000" b="1" dirty="0" err="1">
                  <a:solidFill>
                    <a:schemeClr val="accent5"/>
                  </a:solidFill>
                  <a:latin typeface="Open Sans"/>
                  <a:ea typeface="Open Sans" panose="020B0606030504020204" pitchFamily="34" charset="0"/>
                  <a:cs typeface="Open Sans" panose="020B0606030504020204" pitchFamily="34" charset="0"/>
                </a:rPr>
                <a:t>reduzido</a:t>
              </a:r>
              <a:r>
                <a:rPr lang="en-ZA" sz="2000" b="1" dirty="0">
                  <a:solidFill>
                    <a:schemeClr val="accent5"/>
                  </a:solidFill>
                  <a:latin typeface="Open Sans"/>
                  <a:ea typeface="Open Sans" panose="020B0606030504020204" pitchFamily="34" charset="0"/>
                  <a:cs typeface="Open Sans" panose="020B0606030504020204" pitchFamily="34" charset="0"/>
                </a:rPr>
                <a:t> à </a:t>
              </a:r>
              <a:r>
                <a:rPr lang="en-ZA" sz="2000" b="1" dirty="0" err="1">
                  <a:solidFill>
                    <a:schemeClr val="accent5"/>
                  </a:solidFill>
                  <a:latin typeface="Open Sans"/>
                  <a:ea typeface="Open Sans" panose="020B0606030504020204" pitchFamily="34" charset="0"/>
                  <a:cs typeface="Open Sans" panose="020B0606030504020204" pitchFamily="34" charset="0"/>
                </a:rPr>
                <a:t>educação</a:t>
              </a:r>
              <a:endParaRPr lang="en-ZA" sz="2000" b="1" dirty="0">
                <a:solidFill>
                  <a:schemeClr val="accent5"/>
                </a:solidFill>
                <a:latin typeface="Open Sans"/>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CD962D0C-BF6E-1623-ECC5-057DB314F190}"/>
                </a:ext>
              </a:extLst>
            </p:cNvPr>
            <p:cNvCxnSpPr/>
            <p:nvPr/>
          </p:nvCxnSpPr>
          <p:spPr>
            <a:xfrm flipH="1" flipV="1">
              <a:off x="3864634" y="2894162"/>
              <a:ext cx="1127185" cy="40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290836-128C-7047-CA70-4950AC2673F1}"/>
                </a:ext>
              </a:extLst>
            </p:cNvPr>
            <p:cNvCxnSpPr>
              <a:cxnSpLocks/>
            </p:cNvCxnSpPr>
            <p:nvPr/>
          </p:nvCxnSpPr>
          <p:spPr>
            <a:xfrm flipH="1">
              <a:off x="4065916" y="4208252"/>
              <a:ext cx="897148" cy="71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9F4A985-F393-8C1C-2F4A-BE9C3B5C3162}"/>
                </a:ext>
              </a:extLst>
            </p:cNvPr>
            <p:cNvCxnSpPr>
              <a:cxnSpLocks/>
            </p:cNvCxnSpPr>
            <p:nvPr/>
          </p:nvCxnSpPr>
          <p:spPr>
            <a:xfrm flipV="1">
              <a:off x="6832121" y="2894161"/>
              <a:ext cx="756248" cy="393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26C30D-A684-264F-4235-AE950F18022F}"/>
                </a:ext>
              </a:extLst>
            </p:cNvPr>
            <p:cNvCxnSpPr>
              <a:cxnSpLocks/>
            </p:cNvCxnSpPr>
            <p:nvPr/>
          </p:nvCxnSpPr>
          <p:spPr>
            <a:xfrm>
              <a:off x="6947139" y="4222630"/>
              <a:ext cx="626852" cy="353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49)">
            <a:hlinkClick r:id="" action="ppaction://media"/>
            <a:extLst>
              <a:ext uri="{FF2B5EF4-FFF2-40B4-BE49-F238E27FC236}">
                <a16:creationId xmlns:a16="http://schemas.microsoft.com/office/drawing/2014/main" id="{3DD01327-4057-2105-5E68-60ED4704C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4436" y="826502"/>
            <a:ext cx="917060" cy="917060"/>
          </a:xfrm>
          <a:prstGeom prst="rect">
            <a:avLst/>
          </a:prstGeom>
        </p:spPr>
      </p:pic>
    </p:spTree>
    <p:extLst>
      <p:ext uri="{BB962C8B-B14F-4D97-AF65-F5344CB8AC3E}">
        <p14:creationId xmlns:p14="http://schemas.microsoft.com/office/powerpoint/2010/main" val="5643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661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Taliotis</a:t>
            </a:r>
            <a:r>
              <a:rPr lang="en-GB" sz="2000" dirty="0">
                <a:latin typeface="Open Sans" panose="020B0606030504020204" pitchFamily="34" charset="0"/>
                <a:ea typeface="Open Sans" panose="020B0606030504020204" pitchFamily="34" charset="0"/>
                <a:cs typeface="Open Sans" panose="020B0606030504020204" pitchFamily="34" charset="0"/>
              </a:rPr>
              <a:t>, Constantinos,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Francesco,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000" dirty="0" err="1">
                <a:latin typeface="Open Sans" panose="020B0606030504020204" pitchFamily="34" charset="0"/>
                <a:ea typeface="Open Sans" panose="020B0606030504020204" pitchFamily="34" charset="0"/>
                <a:cs typeface="Open Sans" panose="020B0606030504020204" pitchFamily="34" charset="0"/>
              </a:rPr>
              <a:t>Beltramo</a:t>
            </a:r>
            <a:r>
              <a:rPr lang="en-GB" sz="2000" dirty="0">
                <a:latin typeface="Open Sans" panose="020B0606030504020204" pitchFamily="34" charset="0"/>
                <a:ea typeface="Open Sans" panose="020B0606030504020204" pitchFamily="34" charset="0"/>
                <a:cs typeface="Open Sans" panose="020B0606030504020204" pitchFamily="34" charset="0"/>
              </a:rPr>
              <a:t>, Agnese, ... Howells, Mark. (2018, novembro). Representação de tempo no </a:t>
            </a:r>
            <a:r>
              <a:rPr lang="en-GB" sz="2000" dirty="0" err="1">
                <a:latin typeface="Open Sans" panose="020B0606030504020204" pitchFamily="34" charset="0"/>
                <a:ea typeface="Open Sans" panose="020B0606030504020204" pitchFamily="34" charset="0"/>
                <a:cs typeface="Open Sans" panose="020B0606030504020204" pitchFamily="34" charset="0"/>
              </a:rPr>
              <a:t>OSeMOSYS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Zenodo.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a:t>
            </a:r>
            <a:r>
              <a:rPr lang="en-GB" sz="2000" dirty="0">
                <a:latin typeface="Open Sans" panose="020B0606030504020204" pitchFamily="34" charset="0"/>
                <a:ea typeface="Open Sans" panose="020B0606030504020204" pitchFamily="34" charset="0"/>
                <a:cs typeface="Open Sans" panose="020B0606030504020204" pitchFamily="34" charset="0"/>
              </a:rPr>
              <a:t>org/10.5281/zenodo.4558793 </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215900"/>
            <a:ext cx="10470704" cy="708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Variabilidade adicional do sistema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 schematic&#10;&#10;Description automatically generated">
            <a:extLst>
              <a:ext uri="{FF2B5EF4-FFF2-40B4-BE49-F238E27FC236}">
                <a16:creationId xmlns:a16="http://schemas.microsoft.com/office/drawing/2014/main" id="{FC0E0611-83E0-060B-5395-A059E5518EA1}"/>
              </a:ext>
            </a:extLst>
          </p:cNvPr>
          <p:cNvPicPr>
            <a:picLocks noGrp="1" noChangeAspect="1"/>
          </p:cNvPicPr>
          <p:nvPr>
            <p:ph idx="1"/>
          </p:nvPr>
        </p:nvPicPr>
        <p:blipFill>
          <a:blip r:embed="rId5"/>
          <a:stretch>
            <a:fillRect/>
          </a:stretch>
        </p:blipFill>
        <p:spPr>
          <a:xfrm>
            <a:off x="975537" y="1171248"/>
            <a:ext cx="10245844" cy="5316556"/>
          </a:xfrm>
        </p:spPr>
      </p:pic>
      <p:pic>
        <p:nvPicPr>
          <p:cNvPr id="4" name="synthesize (50)">
            <a:hlinkClick r:id="" action="ppaction://media"/>
            <a:extLst>
              <a:ext uri="{FF2B5EF4-FFF2-40B4-BE49-F238E27FC236}">
                <a16:creationId xmlns:a16="http://schemas.microsoft.com/office/drawing/2014/main" id="{6D7A28E0-2FD5-01AC-EE28-37555B887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2158" y="252396"/>
            <a:ext cx="1167296" cy="1167296"/>
          </a:xfrm>
          <a:prstGeom prst="rect">
            <a:avLst/>
          </a:prstGeom>
        </p:spPr>
      </p:pic>
      <p:sp>
        <p:nvSpPr>
          <p:cNvPr id="5" name="Rectangle 4">
            <a:extLst>
              <a:ext uri="{FF2B5EF4-FFF2-40B4-BE49-F238E27FC236}">
                <a16:creationId xmlns:a16="http://schemas.microsoft.com/office/drawing/2014/main" id="{56B666DB-C3D1-00FB-14AA-33398F73EE1D}"/>
              </a:ext>
            </a:extLst>
          </p:cNvPr>
          <p:cNvSpPr/>
          <p:nvPr/>
        </p:nvSpPr>
        <p:spPr>
          <a:xfrm>
            <a:off x="472546" y="9503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Variabilidade da energia renovável Parte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A232D-6421-6499-817E-F3111C51E74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A3745A5-DA42-F5D8-E20A-6511440479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89ACDA14-F5BC-3233-82C3-44835A0BE0BD}"/>
              </a:ext>
            </a:extLst>
          </p:cNvPr>
          <p:cNvSpPr/>
          <p:nvPr/>
        </p:nvSpPr>
        <p:spPr>
          <a:xfrm>
            <a:off x="472546" y="10646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Variabilidade da energia renovável Parte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1CCC533-605F-ED7C-488A-E66ADCCD3EBE}"/>
              </a:ext>
            </a:extLst>
          </p:cNvPr>
          <p:cNvSpPr txBox="1">
            <a:spLocks/>
          </p:cNvSpPr>
          <p:nvPr/>
        </p:nvSpPr>
        <p:spPr>
          <a:xfrm>
            <a:off x="472546" y="2647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Variabilidade adicional do sistema </a:t>
            </a:r>
            <a:endParaRPr lang="en-GB" sz="4400" dirty="0">
              <a:latin typeface="Open Sans"/>
              <a:ea typeface="Open Sans" panose="020B0606030504020204" pitchFamily="34" charset="0"/>
              <a:cs typeface="Open Sans" panose="020B0606030504020204" pitchFamily="34" charset="0"/>
            </a:endParaRPr>
          </a:p>
        </p:txBody>
      </p:sp>
      <p:pic>
        <p:nvPicPr>
          <p:cNvPr id="8" name="Picture 9" descr="Chart, line chart&#10;&#10;Description automatically generated">
            <a:extLst>
              <a:ext uri="{FF2B5EF4-FFF2-40B4-BE49-F238E27FC236}">
                <a16:creationId xmlns:a16="http://schemas.microsoft.com/office/drawing/2014/main" id="{362E7432-F54B-0CE0-7C36-EEB5EBB5E049}"/>
              </a:ext>
            </a:extLst>
          </p:cNvPr>
          <p:cNvPicPr>
            <a:picLocks noGrp="1" noChangeAspect="1"/>
          </p:cNvPicPr>
          <p:nvPr>
            <p:ph idx="1"/>
          </p:nvPr>
        </p:nvPicPr>
        <p:blipFill>
          <a:blip r:embed="rId5"/>
          <a:stretch>
            <a:fillRect/>
          </a:stretch>
        </p:blipFill>
        <p:spPr>
          <a:xfrm>
            <a:off x="917954" y="1431251"/>
            <a:ext cx="10025296" cy="4764311"/>
          </a:xfrm>
        </p:spPr>
      </p:pic>
      <p:sp>
        <p:nvSpPr>
          <p:cNvPr id="9" name="TextBox 8">
            <a:extLst>
              <a:ext uri="{FF2B5EF4-FFF2-40B4-BE49-F238E27FC236}">
                <a16:creationId xmlns:a16="http://schemas.microsoft.com/office/drawing/2014/main" id="{2A96B172-FA7B-536C-8913-50D4E10BB0AF}"/>
              </a:ext>
            </a:extLst>
          </p:cNvPr>
          <p:cNvSpPr txBox="1"/>
          <p:nvPr/>
        </p:nvSpPr>
        <p:spPr>
          <a:xfrm>
            <a:off x="-221743" y="6195562"/>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 </a:t>
            </a:r>
            <a:r>
              <a:rPr lang="en-US" sz="1000">
                <a:latin typeface="Open Sans"/>
                <a:cs typeface="Calibri"/>
              </a:rPr>
              <a:t>et al. (2018), </a:t>
            </a:r>
            <a:r>
              <a:rPr lang="en-US" sz="1000">
                <a:latin typeface="Open Sans"/>
                <a:cs typeface="Calibri"/>
                <a:hlinkClick r:id="rId6"/>
              </a:rPr>
              <a:t>imagem</a:t>
            </a:r>
            <a:r>
              <a:rPr lang="en-US" sz="1000">
                <a:latin typeface="Open Sans"/>
                <a:cs typeface="Calibri"/>
              </a:rPr>
              <a:t>, licenciada sob </a:t>
            </a:r>
            <a:r>
              <a:rPr lang="en-US" sz="1000">
                <a:latin typeface="Open Sans"/>
                <a:cs typeface="Calibri"/>
                <a:hlinkClick r:id="rId7"/>
              </a:rPr>
              <a:t>CC BY 4.0</a:t>
            </a:r>
            <a:r>
              <a:rPr lang="en-US" sz="1000">
                <a:latin typeface="Open Sans"/>
                <a:cs typeface="Calibri"/>
              </a:rPr>
              <a:t>)</a:t>
            </a:r>
          </a:p>
        </p:txBody>
      </p:sp>
      <p:pic>
        <p:nvPicPr>
          <p:cNvPr id="2" name="synthesize (51)">
            <a:hlinkClick r:id="" action="ppaction://media"/>
            <a:extLst>
              <a:ext uri="{FF2B5EF4-FFF2-40B4-BE49-F238E27FC236}">
                <a16:creationId xmlns:a16="http://schemas.microsoft.com/office/drawing/2014/main" id="{00E88932-46EE-3AFA-BA11-8FF709A651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4619" y="327086"/>
            <a:ext cx="1024835" cy="1024835"/>
          </a:xfrm>
          <a:prstGeom prst="rect">
            <a:avLst/>
          </a:prstGeom>
        </p:spPr>
      </p:pic>
    </p:spTree>
    <p:extLst>
      <p:ext uri="{BB962C8B-B14F-4D97-AF65-F5344CB8AC3E}">
        <p14:creationId xmlns:p14="http://schemas.microsoft.com/office/powerpoint/2010/main" val="1491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F8289D-C645-CD3A-8E0A-825378EC9A5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36F94CC-AC08-5F11-EEC2-F27A61AAD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6" name="Title 10">
            <a:extLst>
              <a:ext uri="{FF2B5EF4-FFF2-40B4-BE49-F238E27FC236}">
                <a16:creationId xmlns:a16="http://schemas.microsoft.com/office/drawing/2014/main" id="{ADD86D28-A4C9-0839-C3A8-14B4E2759FB9}"/>
              </a:ext>
            </a:extLst>
          </p:cNvPr>
          <p:cNvSpPr txBox="1">
            <a:spLocks/>
          </p:cNvSpPr>
          <p:nvPr/>
        </p:nvSpPr>
        <p:spPr>
          <a:xfrm>
            <a:off x="472546" y="2647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Variabilidade adicional do sistema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Chart&#10;&#10;Description automatically generated">
            <a:extLst>
              <a:ext uri="{FF2B5EF4-FFF2-40B4-BE49-F238E27FC236}">
                <a16:creationId xmlns:a16="http://schemas.microsoft.com/office/drawing/2014/main" id="{24EF881A-DB2D-2FB8-AA58-1669FE82A8F4}"/>
              </a:ext>
            </a:extLst>
          </p:cNvPr>
          <p:cNvPicPr>
            <a:picLocks noChangeAspect="1"/>
          </p:cNvPicPr>
          <p:nvPr/>
        </p:nvPicPr>
        <p:blipFill>
          <a:blip r:embed="rId5"/>
          <a:stretch>
            <a:fillRect/>
          </a:stretch>
        </p:blipFill>
        <p:spPr>
          <a:xfrm>
            <a:off x="3660475" y="1210143"/>
            <a:ext cx="5187349" cy="5086227"/>
          </a:xfrm>
          <a:prstGeom prst="rect">
            <a:avLst/>
          </a:prstGeom>
        </p:spPr>
      </p:pic>
      <p:sp>
        <p:nvSpPr>
          <p:cNvPr id="4" name="TextBox 3">
            <a:extLst>
              <a:ext uri="{FF2B5EF4-FFF2-40B4-BE49-F238E27FC236}">
                <a16:creationId xmlns:a16="http://schemas.microsoft.com/office/drawing/2014/main" id="{24B80DEF-7100-8986-3D5A-10B1419E2A80}"/>
              </a:ext>
            </a:extLst>
          </p:cNvPr>
          <p:cNvSpPr txBox="1"/>
          <p:nvPr/>
        </p:nvSpPr>
        <p:spPr>
          <a:xfrm>
            <a:off x="908650" y="6295037"/>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 </a:t>
            </a:r>
            <a:r>
              <a:rPr lang="en-US" sz="1000">
                <a:latin typeface="Open Sans"/>
                <a:cs typeface="Calibri"/>
              </a:rPr>
              <a:t>et al. (2018), </a:t>
            </a:r>
            <a:r>
              <a:rPr lang="en-US" sz="1000">
                <a:latin typeface="Open Sans"/>
                <a:cs typeface="Calibri"/>
                <a:hlinkClick r:id="rId6"/>
              </a:rPr>
              <a:t>imagem</a:t>
            </a:r>
            <a:r>
              <a:rPr lang="en-US" sz="1000">
                <a:latin typeface="Open Sans"/>
                <a:cs typeface="Calibri"/>
              </a:rPr>
              <a:t>, licenciada sob </a:t>
            </a:r>
            <a:r>
              <a:rPr lang="en-US" sz="1000">
                <a:latin typeface="Open Sans"/>
                <a:cs typeface="Calibri"/>
                <a:hlinkClick r:id="rId7"/>
              </a:rPr>
              <a:t>CC BY 4.0</a:t>
            </a:r>
            <a:r>
              <a:rPr lang="en-US" sz="1000">
                <a:latin typeface="Open Sans"/>
                <a:cs typeface="Calibri"/>
              </a:rPr>
              <a:t>)</a:t>
            </a:r>
          </a:p>
        </p:txBody>
      </p:sp>
      <p:pic>
        <p:nvPicPr>
          <p:cNvPr id="7" name="synthesize (52)">
            <a:hlinkClick r:id="" action="ppaction://media"/>
            <a:extLst>
              <a:ext uri="{FF2B5EF4-FFF2-40B4-BE49-F238E27FC236}">
                <a16:creationId xmlns:a16="http://schemas.microsoft.com/office/drawing/2014/main" id="{D84D210F-3EDE-D489-CF9B-818A17428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74814" y="523681"/>
            <a:ext cx="1024835" cy="1024835"/>
          </a:xfrm>
          <a:prstGeom prst="rect">
            <a:avLst/>
          </a:prstGeom>
        </p:spPr>
      </p:pic>
      <p:sp>
        <p:nvSpPr>
          <p:cNvPr id="5" name="Rectangle 4">
            <a:extLst>
              <a:ext uri="{FF2B5EF4-FFF2-40B4-BE49-F238E27FC236}">
                <a16:creationId xmlns:a16="http://schemas.microsoft.com/office/drawing/2014/main" id="{44ECE609-35E1-9169-42FB-A18C46A520DB}"/>
              </a:ext>
            </a:extLst>
          </p:cNvPr>
          <p:cNvSpPr/>
          <p:nvPr/>
        </p:nvSpPr>
        <p:spPr>
          <a:xfrm>
            <a:off x="472546" y="1128144"/>
            <a:ext cx="76205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Introdução à importância da flexibilidade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60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2090BB-CEB2-D753-09F2-A3D7A4F7B92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78E0367-01FE-45B2-D0CC-CA43C95442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C1B5B518-2199-04AF-08D8-77884918A004}"/>
              </a:ext>
            </a:extLst>
          </p:cNvPr>
          <p:cNvSpPr/>
          <p:nvPr/>
        </p:nvSpPr>
        <p:spPr>
          <a:xfrm>
            <a:off x="472546" y="10773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Variabilidade de preços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22B0B2-B63E-17C6-556C-0376F5FF3E0D}"/>
              </a:ext>
            </a:extLst>
          </p:cNvPr>
          <p:cNvSpPr txBox="1">
            <a:spLocks/>
          </p:cNvSpPr>
          <p:nvPr/>
        </p:nvSpPr>
        <p:spPr>
          <a:xfrm>
            <a:off x="472546" y="2520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Variabilidade adicional do sistema </a:t>
            </a:r>
            <a:endParaRPr lang="en-GB" sz="4400" dirty="0">
              <a:latin typeface="Open Sans"/>
              <a:ea typeface="Open Sans" panose="020B0606030504020204" pitchFamily="34" charset="0"/>
              <a:cs typeface="Open Sans" panose="020B0606030504020204" pitchFamily="34" charset="0"/>
            </a:endParaRPr>
          </a:p>
        </p:txBody>
      </p:sp>
      <p:pic>
        <p:nvPicPr>
          <p:cNvPr id="2" name="Picture 10" descr="Chart, line chart&#10;&#10;Description automatically generated">
            <a:extLst>
              <a:ext uri="{FF2B5EF4-FFF2-40B4-BE49-F238E27FC236}">
                <a16:creationId xmlns:a16="http://schemas.microsoft.com/office/drawing/2014/main" id="{0C7D8F5A-262C-4304-4130-8FED24DE9A6E}"/>
              </a:ext>
            </a:extLst>
          </p:cNvPr>
          <p:cNvPicPr>
            <a:picLocks noChangeAspect="1"/>
          </p:cNvPicPr>
          <p:nvPr/>
        </p:nvPicPr>
        <p:blipFill rotWithShape="1">
          <a:blip r:embed="rId5"/>
          <a:srcRect l="4830" r="179" b="11200"/>
          <a:stretch/>
        </p:blipFill>
        <p:spPr>
          <a:xfrm>
            <a:off x="455111" y="1392072"/>
            <a:ext cx="11051253" cy="4629883"/>
          </a:xfrm>
          <a:prstGeom prst="rect">
            <a:avLst/>
          </a:prstGeom>
        </p:spPr>
      </p:pic>
      <p:sp>
        <p:nvSpPr>
          <p:cNvPr id="4" name="Rectangle 3">
            <a:extLst>
              <a:ext uri="{FF2B5EF4-FFF2-40B4-BE49-F238E27FC236}">
                <a16:creationId xmlns:a16="http://schemas.microsoft.com/office/drawing/2014/main" id="{9246F2CD-E05B-8BD4-A49B-389E360E5EB7}"/>
              </a:ext>
            </a:extLst>
          </p:cNvPr>
          <p:cNvSpPr/>
          <p:nvPr/>
        </p:nvSpPr>
        <p:spPr>
          <a:xfrm>
            <a:off x="-828710" y="6125200"/>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imagem</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licenciada sob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pic>
        <p:nvPicPr>
          <p:cNvPr id="7" name="synthesize (53)">
            <a:hlinkClick r:id="" action="ppaction://media"/>
            <a:extLst>
              <a:ext uri="{FF2B5EF4-FFF2-40B4-BE49-F238E27FC236}">
                <a16:creationId xmlns:a16="http://schemas.microsoft.com/office/drawing/2014/main" id="{907C94C2-FCF5-9B19-2E08-878124F81E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74741" y="307093"/>
            <a:ext cx="1044713" cy="1044713"/>
          </a:xfrm>
          <a:prstGeom prst="rect">
            <a:avLst/>
          </a:prstGeom>
        </p:spPr>
      </p:pic>
    </p:spTree>
    <p:extLst>
      <p:ext uri="{BB962C8B-B14F-4D97-AF65-F5344CB8AC3E}">
        <p14:creationId xmlns:p14="http://schemas.microsoft.com/office/powerpoint/2010/main" val="3645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7FCE215-98E9-8586-D2AE-6BA6F8E9663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E529C0-9389-82F8-E10E-6D7DF9B775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E4DD67C9-9DF4-D41B-0B4A-C7B880728776}"/>
              </a:ext>
            </a:extLst>
          </p:cNvPr>
          <p:cNvSpPr/>
          <p:nvPr/>
        </p:nvSpPr>
        <p:spPr>
          <a:xfrm>
            <a:off x="472546" y="1102744"/>
            <a:ext cx="86587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Importância geral da modelagem da variabilidade do tempo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AFA711B-733B-9087-B302-DFA476453A16}"/>
              </a:ext>
            </a:extLst>
          </p:cNvPr>
          <p:cNvSpPr txBox="1">
            <a:spLocks/>
          </p:cNvSpPr>
          <p:nvPr/>
        </p:nvSpPr>
        <p:spPr>
          <a:xfrm>
            <a:off x="472546" y="2393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Variabilidade adicional do sistema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D7A5658B-848E-4DA6-5B45-8E9D0E5A159E}"/>
              </a:ext>
            </a:extLst>
          </p:cNvPr>
          <p:cNvPicPr>
            <a:picLocks noGrp="1" noChangeAspect="1"/>
          </p:cNvPicPr>
          <p:nvPr>
            <p:ph idx="1"/>
          </p:nvPr>
        </p:nvPicPr>
        <p:blipFill>
          <a:blip r:embed="rId5"/>
          <a:stretch>
            <a:fillRect/>
          </a:stretch>
        </p:blipFill>
        <p:spPr>
          <a:xfrm>
            <a:off x="700377" y="1583140"/>
            <a:ext cx="10791245" cy="4648415"/>
          </a:xfrm>
        </p:spPr>
      </p:pic>
      <p:pic>
        <p:nvPicPr>
          <p:cNvPr id="4" name="synthesize (54)">
            <a:hlinkClick r:id="" action="ppaction://media"/>
            <a:extLst>
              <a:ext uri="{FF2B5EF4-FFF2-40B4-BE49-F238E27FC236}">
                <a16:creationId xmlns:a16="http://schemas.microsoft.com/office/drawing/2014/main" id="{0D6DE533-A423-0F52-4BDB-B159BE4A6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5471" y="505411"/>
            <a:ext cx="1163983" cy="1163983"/>
          </a:xfrm>
          <a:prstGeom prst="rect">
            <a:avLst/>
          </a:prstGeom>
        </p:spPr>
      </p:pic>
    </p:spTree>
    <p:extLst>
      <p:ext uri="{BB962C8B-B14F-4D97-AF65-F5344CB8AC3E}">
        <p14:creationId xmlns:p14="http://schemas.microsoft.com/office/powerpoint/2010/main" val="6438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381000"/>
            <a:ext cx="8092671" cy="10270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74697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Usar a convenção de nomenclatura de modelo genérico</a:t>
            </a:r>
          </a:p>
          <a:p>
            <a:pPr>
              <a:spcBef>
                <a:spcPts val="1000"/>
              </a:spcBef>
            </a:pPr>
            <a:r>
              <a:rPr lang="en-US" sz="2400" dirty="0">
                <a:latin typeface="Open Sans"/>
                <a:ea typeface="+mn-lt"/>
                <a:cs typeface="+mn-lt"/>
              </a:rPr>
              <a:t>ILO 2: Compreender a variabilidade da demanda de energia </a:t>
            </a:r>
          </a:p>
          <a:p>
            <a:pPr>
              <a:spcBef>
                <a:spcPts val="1000"/>
              </a:spcBef>
            </a:pPr>
            <a:r>
              <a:rPr lang="en-US" sz="2400" dirty="0">
                <a:latin typeface="Open Sans"/>
                <a:ea typeface="+mn-lt"/>
                <a:cs typeface="+mn-lt"/>
              </a:rPr>
              <a:t>ILO 3: Compreender a variabilidade dos recursos de energia renovável e dos preços da energia</a:t>
            </a:r>
          </a:p>
          <a:p>
            <a:pPr>
              <a:spcBef>
                <a:spcPts val="1000"/>
              </a:spcBef>
            </a:pPr>
            <a:r>
              <a:rPr lang="en-US" sz="2400" dirty="0">
                <a:latin typeface="Open Sans"/>
                <a:ea typeface="+mn-lt"/>
                <a:cs typeface="+mn-lt"/>
              </a:rPr>
              <a:t>ILO 4: Aprender a representar o tempo em um modelo de </a:t>
            </a:r>
            <a:r>
              <a:rPr lang="en-US" sz="2400" dirty="0" err="1">
                <a:latin typeface="Open Sans"/>
                <a:ea typeface="+mn-lt"/>
                <a:cs typeface="+mn-lt"/>
              </a:rPr>
              <a:t>sistema</a:t>
            </a:r>
            <a:r>
              <a:rPr lang="en-US" sz="2400" dirty="0">
                <a:latin typeface="Open Sans"/>
                <a:ea typeface="+mn-lt"/>
                <a:cs typeface="+mn-lt"/>
              </a:rPr>
              <a:t> </a:t>
            </a:r>
            <a:r>
              <a:rPr lang="en-US" sz="2400" dirty="0" err="1">
                <a:latin typeface="Open Sans"/>
                <a:ea typeface="+mn-lt"/>
                <a:cs typeface="+mn-lt"/>
              </a:rPr>
              <a:t>energético</a:t>
            </a:r>
            <a:r>
              <a:rPr lang="en-US" sz="2400" dirty="0">
                <a:latin typeface="Open Sans"/>
                <a:ea typeface="+mn-lt"/>
                <a:cs typeface="+mn-lt"/>
              </a:rPr>
              <a:t> usando MUIO e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3.3 Referências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Constantinos,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Francesco,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Abhishek, Sridharan, Vignesh, Ramos, Eunice,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Agnese, ... Howells, Mark. (2018, novembro). Representação de tempo no </a:t>
            </a:r>
            <a:r>
              <a:rPr lang="en-GB" sz="2000" dirty="0"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Zenodo. </a:t>
            </a:r>
            <a:r>
              <a:rPr lang="en-GB" sz="2000" dirty="0">
                <a:latin typeface="Open Sans"/>
                <a:ea typeface="Open Sans" panose="020B0606030504020204" pitchFamily="34" charset="0"/>
                <a:cs typeface="Open Sans" panose="020B0606030504020204" pitchFamily="34" charset="0"/>
              </a:rPr>
              <a:t>http://doi.org/10.5281/zenodo.4558793  </a:t>
            </a: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Diagram&#10;&#10;Description automatically generated">
            <a:extLst>
              <a:ext uri="{FF2B5EF4-FFF2-40B4-BE49-F238E27FC236}">
                <a16:creationId xmlns:a16="http://schemas.microsoft.com/office/drawing/2014/main" id="{A9091285-1D53-358E-58CB-CF19EECB451F}"/>
              </a:ext>
            </a:extLst>
          </p:cNvPr>
          <p:cNvPicPr>
            <a:picLocks noGrp="1" noChangeAspect="1"/>
          </p:cNvPicPr>
          <p:nvPr>
            <p:ph idx="1"/>
          </p:nvPr>
        </p:nvPicPr>
        <p:blipFill>
          <a:blip r:embed="rId5"/>
          <a:stretch>
            <a:fillRect/>
          </a:stretch>
        </p:blipFill>
        <p:spPr>
          <a:xfrm>
            <a:off x="1751906" y="1513909"/>
            <a:ext cx="7241969" cy="5051991"/>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4" y="1304300"/>
            <a:ext cx="724196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Introdução à representação do tempo Parte 1</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129463"/>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pic>
        <p:nvPicPr>
          <p:cNvPr id="6" name="synthesize (55)">
            <a:hlinkClick r:id="" action="ppaction://media"/>
            <a:extLst>
              <a:ext uri="{FF2B5EF4-FFF2-40B4-BE49-F238E27FC236}">
                <a16:creationId xmlns:a16="http://schemas.microsoft.com/office/drawing/2014/main" id="{2DA60CA3-DD34-B543-D148-B73553AC0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709" y="249264"/>
            <a:ext cx="1064591" cy="1064591"/>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85CE88-DCB5-D627-63EE-F64B0136A7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55D85A-86C8-E9B1-337D-18255FA91ED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pic>
        <p:nvPicPr>
          <p:cNvPr id="5" name="Picture 4">
            <a:extLst>
              <a:ext uri="{FF2B5EF4-FFF2-40B4-BE49-F238E27FC236}">
                <a16:creationId xmlns:a16="http://schemas.microsoft.com/office/drawing/2014/main" id="{35224C6E-3276-B983-7FFA-C96A65305FE3}"/>
              </a:ext>
            </a:extLst>
          </p:cNvPr>
          <p:cNvPicPr>
            <a:picLocks noChangeAspect="1"/>
          </p:cNvPicPr>
          <p:nvPr/>
        </p:nvPicPr>
        <p:blipFill>
          <a:blip r:embed="rId5"/>
          <a:srcRect l="3291" r="5628"/>
          <a:stretch/>
        </p:blipFill>
        <p:spPr>
          <a:xfrm>
            <a:off x="6201133" y="819610"/>
            <a:ext cx="5265444" cy="5574069"/>
          </a:xfrm>
          <a:prstGeom prst="rect">
            <a:avLst/>
          </a:prstGeom>
        </p:spPr>
      </p:pic>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766608547"/>
              </p:ext>
            </p:extLst>
          </p:nvPr>
        </p:nvGraphicFramePr>
        <p:xfrm>
          <a:off x="167505" y="1327064"/>
          <a:ext cx="5979295" cy="5196922"/>
        </p:xfrm>
        <a:graphic>
          <a:graphicData uri="http://schemas.openxmlformats.org/drawingml/2006/table">
            <a:tbl>
              <a:tblPr firstRow="1" bandRow="1">
                <a:tableStyleId>{B8DA472E-C0B5-4FAA-A71B-45BBE6C39A2A}</a:tableStyleId>
              </a:tblPr>
              <a:tblGrid>
                <a:gridCol w="2054995">
                  <a:extLst>
                    <a:ext uri="{9D8B030D-6E8A-4147-A177-3AD203B41FA5}">
                      <a16:colId xmlns:a16="http://schemas.microsoft.com/office/drawing/2014/main" val="2517002229"/>
                    </a:ext>
                  </a:extLst>
                </a:gridCol>
                <a:gridCol w="3924300">
                  <a:extLst>
                    <a:ext uri="{9D8B030D-6E8A-4147-A177-3AD203B41FA5}">
                      <a16:colId xmlns:a16="http://schemas.microsoft.com/office/drawing/2014/main" val="427546650"/>
                    </a:ext>
                  </a:extLst>
                </a:gridCol>
              </a:tblGrid>
              <a:tr h="458094">
                <a:tc>
                  <a:txBody>
                    <a:bodyPr/>
                    <a:lstStyle/>
                    <a:p>
                      <a:r>
                        <a:rPr lang="es-CO" sz="1600" dirty="0"/>
                        <a:t>Set</a:t>
                      </a:r>
                    </a:p>
                  </a:txBody>
                  <a:tcPr/>
                </a:tc>
                <a:tc>
                  <a:txBody>
                    <a:bodyPr/>
                    <a:lstStyle/>
                    <a:p>
                      <a:r>
                        <a:rPr lang="es-CO" sz="1600" dirty="0" err="1"/>
                        <a:t>Descrição</a:t>
                      </a:r>
                      <a:endParaRPr lang="es-CO" sz="1600" dirty="0"/>
                    </a:p>
                  </a:txBody>
                  <a:tcPr/>
                </a:tc>
                <a:extLst>
                  <a:ext uri="{0D108BD9-81ED-4DB2-BD59-A6C34878D82A}">
                    <a16:rowId xmlns:a16="http://schemas.microsoft.com/office/drawing/2014/main" val="2330275719"/>
                  </a:ext>
                </a:extLst>
              </a:tr>
              <a:tr h="559154">
                <a:tc>
                  <a:txBody>
                    <a:bodyPr/>
                    <a:lstStyle/>
                    <a:p>
                      <a:r>
                        <a:rPr lang="es-CO" sz="1600" b="1" dirty="0"/>
                        <a:t>Ano / </a:t>
                      </a:r>
                      <a:r>
                        <a:rPr lang="es-CO" sz="1600" b="1" i="1" dirty="0" err="1"/>
                        <a:t>Year</a:t>
                      </a:r>
                      <a:r>
                        <a:rPr lang="es-CO" sz="1600" b="1" dirty="0"/>
                        <a:t> (Y)</a:t>
                      </a:r>
                    </a:p>
                  </a:txBody>
                  <a:tcPr/>
                </a:tc>
                <a:tc>
                  <a:txBody>
                    <a:bodyPr/>
                    <a:lstStyle/>
                    <a:p>
                      <a:r>
                        <a:rPr lang="es-CO" sz="1600" dirty="0" err="1"/>
                        <a:t>Todos os anos que devem </a:t>
                      </a:r>
                      <a:r>
                        <a:rPr lang="es-CO" sz="1600" dirty="0"/>
                        <a:t>ser </a:t>
                      </a:r>
                      <a:r>
                        <a:rPr lang="es-CO" sz="1600" dirty="0" err="1"/>
                        <a:t>considerados </a:t>
                      </a:r>
                      <a:r>
                        <a:rPr lang="es-CO" sz="1600" dirty="0"/>
                        <a:t>no </a:t>
                      </a:r>
                      <a:r>
                        <a:rPr lang="es-CO" sz="1600" dirty="0" err="1"/>
                        <a:t>modelo</a:t>
                      </a:r>
                      <a:r>
                        <a:rPr lang="es-CO" sz="1600" dirty="0"/>
                        <a:t>.</a:t>
                      </a:r>
                    </a:p>
                  </a:txBody>
                  <a:tcPr/>
                </a:tc>
                <a:extLst>
                  <a:ext uri="{0D108BD9-81ED-4DB2-BD59-A6C34878D82A}">
                    <a16:rowId xmlns:a16="http://schemas.microsoft.com/office/drawing/2014/main" val="439979837"/>
                  </a:ext>
                </a:extLst>
              </a:tr>
              <a:tr h="794587">
                <a:tc>
                  <a:txBody>
                    <a:bodyPr/>
                    <a:lstStyle/>
                    <a:p>
                      <a:r>
                        <a:rPr lang="es-CO" sz="1600" b="1" dirty="0"/>
                        <a:t>Temporada / </a:t>
                      </a:r>
                      <a:r>
                        <a:rPr lang="es-CO" sz="1600" b="1" i="1" dirty="0" err="1"/>
                        <a:t>Season</a:t>
                      </a:r>
                      <a:r>
                        <a:rPr lang="es-CO" sz="1600" b="1" dirty="0"/>
                        <a:t> (</a:t>
                      </a:r>
                      <a:r>
                        <a:rPr lang="es-CO" sz="1600" b="1" dirty="0" err="1"/>
                        <a:t>ls</a:t>
                      </a:r>
                      <a:r>
                        <a:rPr lang="es-CO" sz="1600" b="1" dirty="0"/>
                        <a:t>)</a:t>
                      </a:r>
                    </a:p>
                  </a:txBody>
                  <a:tcPr/>
                </a:tc>
                <a:tc>
                  <a:txBody>
                    <a:bodyPr/>
                    <a:lstStyle/>
                    <a:p>
                      <a:r>
                        <a:rPr lang="es-CO" sz="1600" dirty="0" err="1"/>
                        <a:t>Estações </a:t>
                      </a:r>
                      <a:r>
                        <a:rPr lang="es-CO" sz="1600" dirty="0"/>
                        <a:t>(</a:t>
                      </a:r>
                      <a:r>
                        <a:rPr lang="es-CO" sz="1600" dirty="0" err="1"/>
                        <a:t>por exemplo</a:t>
                      </a:r>
                      <a:r>
                        <a:rPr lang="es-CO" sz="1600" dirty="0"/>
                        <a:t>, inverno, </a:t>
                      </a:r>
                      <a:r>
                        <a:rPr lang="es-CO" sz="1600" dirty="0" err="1"/>
                        <a:t>primavera</a:t>
                      </a:r>
                      <a:r>
                        <a:rPr lang="es-CO" sz="1600" dirty="0"/>
                        <a:t>, </a:t>
                      </a:r>
                      <a:r>
                        <a:rPr lang="es-CO" sz="1600" dirty="0" err="1"/>
                        <a:t>verão</a:t>
                      </a:r>
                      <a:r>
                        <a:rPr lang="es-CO" sz="1600" dirty="0"/>
                        <a:t>, </a:t>
                      </a:r>
                      <a:r>
                        <a:rPr lang="es-CO" sz="1600" dirty="0" err="1"/>
                        <a:t>outono, estação</a:t>
                      </a:r>
                      <a:r>
                        <a:rPr lang="es-CO" sz="1600" dirty="0"/>
                        <a:t> [1,4]) </a:t>
                      </a:r>
                      <a:r>
                        <a:rPr lang="es-CO" sz="1600" dirty="0" err="1"/>
                        <a:t>que </a:t>
                      </a:r>
                      <a:r>
                        <a:rPr lang="es-CO" sz="1600" dirty="0"/>
                        <a:t>são </a:t>
                      </a:r>
                      <a:r>
                        <a:rPr lang="es-CO" sz="1600" dirty="0" err="1"/>
                        <a:t>consideradas </a:t>
                      </a:r>
                      <a:r>
                        <a:rPr lang="es-CO" sz="1600" baseline="0" dirty="0"/>
                        <a:t>no </a:t>
                      </a:r>
                      <a:r>
                        <a:rPr lang="es-CO" sz="1600" baseline="0" dirty="0" err="1"/>
                        <a:t>modelo</a:t>
                      </a:r>
                      <a:r>
                        <a:rPr lang="es-CO" sz="1600" baseline="0" dirty="0"/>
                        <a:t>.</a:t>
                      </a:r>
                      <a:endParaRPr lang="es-CO" sz="1600" dirty="0"/>
                    </a:p>
                  </a:txBody>
                  <a:tcPr/>
                </a:tc>
                <a:extLst>
                  <a:ext uri="{0D108BD9-81ED-4DB2-BD59-A6C34878D82A}">
                    <a16:rowId xmlns:a16="http://schemas.microsoft.com/office/drawing/2014/main" val="2383530461"/>
                  </a:ext>
                </a:extLst>
              </a:tr>
              <a:tr h="794587">
                <a:tc>
                  <a:txBody>
                    <a:bodyPr/>
                    <a:lstStyle/>
                    <a:p>
                      <a:r>
                        <a:rPr lang="es-CO" sz="1600" b="1" dirty="0"/>
                        <a:t>Tipo de </a:t>
                      </a:r>
                      <a:r>
                        <a:rPr lang="es-CO" sz="1600" b="1" dirty="0" err="1"/>
                        <a:t>dia</a:t>
                      </a:r>
                      <a:r>
                        <a:rPr lang="es-CO" sz="1600" b="1" dirty="0"/>
                        <a:t> / </a:t>
                      </a:r>
                      <a:r>
                        <a:rPr lang="es-CO" sz="1600" b="1" i="1" dirty="0" err="1"/>
                        <a:t>DayType</a:t>
                      </a:r>
                      <a:r>
                        <a:rPr lang="es-CO" sz="1600" b="1" dirty="0"/>
                        <a:t> (</a:t>
                      </a:r>
                      <a:r>
                        <a:rPr lang="es-CO" sz="1600" b="1" dirty="0" err="1"/>
                        <a:t>ld</a:t>
                      </a:r>
                      <a:r>
                        <a:rPr lang="es-CO" sz="1600" b="1" dirty="0"/>
                        <a:t>)</a:t>
                      </a:r>
                    </a:p>
                  </a:txBody>
                  <a:tcPr/>
                </a:tc>
                <a:tc>
                  <a:txBody>
                    <a:bodyPr/>
                    <a:lstStyle/>
                    <a:p>
                      <a:r>
                        <a:rPr lang="es-CO" sz="1600" dirty="0" err="1"/>
                        <a:t>Tipos </a:t>
                      </a:r>
                      <a:r>
                        <a:rPr lang="es-CO" sz="1600" dirty="0"/>
                        <a:t>de dia (</a:t>
                      </a:r>
                      <a:r>
                        <a:rPr lang="es-CO" sz="1600" dirty="0" err="1"/>
                        <a:t>por exemplo</a:t>
                      </a:r>
                      <a:r>
                        <a:rPr lang="es-CO" sz="1600" dirty="0"/>
                        <a:t>, </a:t>
                      </a:r>
                      <a:r>
                        <a:rPr lang="es-CO" sz="1600" dirty="0" err="1"/>
                        <a:t>dias de semana</a:t>
                      </a:r>
                      <a:r>
                        <a:rPr lang="es-CO" sz="1600" dirty="0"/>
                        <a:t>, </a:t>
                      </a:r>
                      <a:r>
                        <a:rPr lang="es-CO" sz="1600" dirty="0" err="1"/>
                        <a:t>fim de semana daytype</a:t>
                      </a:r>
                      <a:r>
                        <a:rPr lang="es-CO" sz="1600" dirty="0"/>
                        <a:t>: </a:t>
                      </a:r>
                      <a:r>
                        <a:rPr lang="es-CO" sz="1600" baseline="0" dirty="0"/>
                        <a:t>[1,2]) </a:t>
                      </a:r>
                      <a:r>
                        <a:rPr lang="es-CO" sz="1600" baseline="0" dirty="0" err="1"/>
                        <a:t>que </a:t>
                      </a:r>
                      <a:r>
                        <a:rPr lang="es-CO" sz="1600" baseline="0" dirty="0"/>
                        <a:t>são </a:t>
                      </a:r>
                      <a:r>
                        <a:rPr lang="es-CO" sz="1600" baseline="0" dirty="0" err="1"/>
                        <a:t>considerados </a:t>
                      </a:r>
                      <a:r>
                        <a:rPr lang="es-CO" sz="1600" baseline="0" dirty="0"/>
                        <a:t>no </a:t>
                      </a:r>
                      <a:r>
                        <a:rPr lang="es-CO" sz="1600" baseline="0" dirty="0" err="1"/>
                        <a:t>modelo</a:t>
                      </a:r>
                      <a:r>
                        <a:rPr lang="es-CO" sz="1600" baseline="0" dirty="0"/>
                        <a:t>.</a:t>
                      </a:r>
                      <a:endParaRPr lang="es-CO" sz="1600" dirty="0"/>
                    </a:p>
                  </a:txBody>
                  <a:tcPr/>
                </a:tc>
                <a:extLst>
                  <a:ext uri="{0D108BD9-81ED-4DB2-BD59-A6C34878D82A}">
                    <a16:rowId xmlns:a16="http://schemas.microsoft.com/office/drawing/2014/main" val="3181464821"/>
                  </a:ext>
                </a:extLst>
              </a:tr>
              <a:tr h="959308">
                <a:tc>
                  <a:txBody>
                    <a:bodyPr/>
                    <a:lstStyle/>
                    <a:p>
                      <a:r>
                        <a:rPr lang="es-CO" sz="1600" b="1" dirty="0"/>
                        <a:t>Intervalos </a:t>
                      </a:r>
                      <a:r>
                        <a:rPr lang="es-CO" sz="1600" b="1" dirty="0" err="1"/>
                        <a:t>diários</a:t>
                      </a:r>
                      <a:r>
                        <a:rPr lang="es-CO" sz="1600" b="1" dirty="0"/>
                        <a:t> / </a:t>
                      </a:r>
                      <a:r>
                        <a:rPr lang="es-CO" sz="1600" b="1" i="1" dirty="0" err="1"/>
                        <a:t>DailyTimeBracket</a:t>
                      </a:r>
                      <a:r>
                        <a:rPr lang="es-CO" sz="1600" b="1" i="1" dirty="0"/>
                        <a:t> </a:t>
                      </a:r>
                      <a:r>
                        <a:rPr lang="es-CO" sz="1600" b="1" dirty="0"/>
                        <a:t>(</a:t>
                      </a:r>
                      <a:r>
                        <a:rPr lang="es-CO" sz="1600" b="1" dirty="0" err="1"/>
                        <a:t>lh</a:t>
                      </a:r>
                      <a:r>
                        <a:rPr lang="es-CO" sz="1600" b="1" dirty="0"/>
                        <a:t>)</a:t>
                      </a:r>
                    </a:p>
                  </a:txBody>
                  <a:tcPr/>
                </a:tc>
                <a:tc>
                  <a:txBody>
                    <a:bodyPr/>
                    <a:lstStyle/>
                    <a:p>
                      <a:r>
                        <a:rPr lang="es-CO" sz="1600" dirty="0" err="1"/>
                        <a:t>Seções do dia </a:t>
                      </a:r>
                      <a:r>
                        <a:rPr lang="es-CO" sz="1600" dirty="0"/>
                        <a:t>(</a:t>
                      </a:r>
                      <a:r>
                        <a:rPr lang="es-CO" sz="1600" dirty="0" err="1"/>
                        <a:t>por exemplo</a:t>
                      </a:r>
                      <a:r>
                        <a:rPr lang="es-CO" sz="1600" dirty="0"/>
                        <a:t>, </a:t>
                      </a:r>
                      <a:r>
                        <a:rPr lang="es-CO" sz="1600" dirty="0" err="1"/>
                        <a:t>manhã</a:t>
                      </a:r>
                      <a:r>
                        <a:rPr lang="es-CO" sz="1600" dirty="0"/>
                        <a:t>, </a:t>
                      </a:r>
                      <a:r>
                        <a:rPr lang="es-CO" sz="1600" dirty="0" err="1"/>
                        <a:t>tarde</a:t>
                      </a:r>
                      <a:r>
                        <a:rPr lang="es-CO" sz="1600" dirty="0"/>
                        <a:t>, </a:t>
                      </a:r>
                      <a:r>
                        <a:rPr lang="es-CO" sz="1600" dirty="0" err="1"/>
                        <a:t>noite dailytimebracket</a:t>
                      </a:r>
                      <a:r>
                        <a:rPr lang="es-CO" sz="1600" dirty="0"/>
                        <a:t>: [1,3]) </a:t>
                      </a:r>
                      <a:r>
                        <a:rPr lang="es-CO" sz="1600" dirty="0" err="1"/>
                        <a:t>que </a:t>
                      </a:r>
                      <a:r>
                        <a:rPr lang="es-CO" sz="1600" dirty="0"/>
                        <a:t>são </a:t>
                      </a:r>
                      <a:r>
                        <a:rPr lang="es-CO" sz="1600" dirty="0" err="1"/>
                        <a:t>consideradas </a:t>
                      </a:r>
                      <a:r>
                        <a:rPr lang="es-CO" sz="1600" dirty="0"/>
                        <a:t>no </a:t>
                      </a:r>
                      <a:r>
                        <a:rPr lang="es-CO" sz="1600" dirty="0" err="1"/>
                        <a:t>modelo</a:t>
                      </a:r>
                      <a:r>
                        <a:rPr lang="es-CO" sz="1600" dirty="0"/>
                        <a:t>.</a:t>
                      </a:r>
                    </a:p>
                  </a:txBody>
                  <a:tcPr/>
                </a:tc>
                <a:extLst>
                  <a:ext uri="{0D108BD9-81ED-4DB2-BD59-A6C34878D82A}">
                    <a16:rowId xmlns:a16="http://schemas.microsoft.com/office/drawing/2014/main" val="13861808"/>
                  </a:ext>
                </a:extLst>
              </a:tr>
              <a:tr h="1500886">
                <a:tc>
                  <a:txBody>
                    <a:bodyPr/>
                    <a:lstStyle/>
                    <a:p>
                      <a:r>
                        <a:rPr lang="es-CO" sz="1600" b="1" dirty="0" err="1"/>
                        <a:t>Timeslice </a:t>
                      </a:r>
                      <a:r>
                        <a:rPr lang="es-CO" sz="1600" b="1" dirty="0"/>
                        <a:t>(l)</a:t>
                      </a:r>
                    </a:p>
                  </a:txBody>
                  <a:tcPr/>
                </a:tc>
                <a:tc>
                  <a:txBody>
                    <a:bodyPr/>
                    <a:lstStyle/>
                    <a:p>
                      <a:r>
                        <a:rPr lang="es-CO" sz="1600" dirty="0" err="1"/>
                        <a:t>Intervalos </a:t>
                      </a:r>
                      <a:r>
                        <a:rPr lang="es-CO" sz="1600" dirty="0"/>
                        <a:t>de tempo </a:t>
                      </a:r>
                      <a:r>
                        <a:rPr lang="es-CO" sz="1600" dirty="0" err="1"/>
                        <a:t>típicos que devem </a:t>
                      </a:r>
                      <a:r>
                        <a:rPr lang="es-CO" sz="1600" dirty="0"/>
                        <a:t>ser </a:t>
                      </a:r>
                      <a:r>
                        <a:rPr lang="es-CO" sz="1600" dirty="0" err="1"/>
                        <a:t>usados no modelo</a:t>
                      </a:r>
                      <a:r>
                        <a:rPr lang="es-CO" sz="1600" dirty="0"/>
                        <a:t>. </a:t>
                      </a:r>
                      <a:r>
                        <a:rPr lang="es-CO" sz="1600" dirty="0" err="1"/>
                        <a:t>Seu número é igual ao produto do número de estações</a:t>
                      </a:r>
                      <a:r>
                        <a:rPr lang="es-CO" sz="1600" dirty="0"/>
                        <a:t>, </a:t>
                      </a:r>
                      <a:r>
                        <a:rPr lang="es-CO" sz="1600" dirty="0" err="1"/>
                        <a:t>tipos de dias </a:t>
                      </a:r>
                      <a:r>
                        <a:rPr lang="es-CO" sz="1600" dirty="0"/>
                        <a:t>e </a:t>
                      </a:r>
                      <a:r>
                        <a:rPr lang="es-CO" sz="1600" dirty="0" err="1"/>
                        <a:t>intervalos de tempo diários </a:t>
                      </a:r>
                      <a:r>
                        <a:rPr lang="es-CO" sz="1600" dirty="0"/>
                        <a:t>(</a:t>
                      </a:r>
                      <a:r>
                        <a:rPr lang="es-CO" sz="1600" dirty="0" err="1"/>
                        <a:t>por exemplo</a:t>
                      </a:r>
                      <a:r>
                        <a:rPr lang="es-CO" sz="1600" dirty="0"/>
                        <a:t>, </a:t>
                      </a:r>
                      <a:r>
                        <a:rPr lang="es-CO" sz="1600" dirty="0" err="1"/>
                        <a:t>com os exemplos acima timeslice </a:t>
                      </a:r>
                      <a:r>
                        <a:rPr lang="es-CO" sz="1600" baseline="0" dirty="0"/>
                        <a:t>[1,24])</a:t>
                      </a:r>
                      <a:endParaRPr lang="es-CO" sz="1600" dirty="0"/>
                    </a:p>
                  </a:txBody>
                  <a:tcPr/>
                </a:tc>
                <a:extLst>
                  <a:ext uri="{0D108BD9-81ED-4DB2-BD59-A6C34878D82A}">
                    <a16:rowId xmlns:a16="http://schemas.microsoft.com/office/drawing/2014/main" val="174788030"/>
                  </a:ext>
                </a:extLst>
              </a:tr>
            </a:tbl>
          </a:graphicData>
        </a:graphic>
      </p:graphicFrame>
      <p:sp>
        <p:nvSpPr>
          <p:cNvPr id="7" name="CuadroTexto 31">
            <a:extLst>
              <a:ext uri="{FF2B5EF4-FFF2-40B4-BE49-F238E27FC236}">
                <a16:creationId xmlns:a16="http://schemas.microsoft.com/office/drawing/2014/main" id="{20147BC3-B113-A2DF-B9B1-6F6AA89ADA2A}"/>
              </a:ext>
            </a:extLst>
          </p:cNvPr>
          <p:cNvSpPr txBox="1"/>
          <p:nvPr/>
        </p:nvSpPr>
        <p:spPr>
          <a:xfrm>
            <a:off x="10248885" y="6269873"/>
            <a:ext cx="2435383" cy="261610"/>
          </a:xfrm>
          <a:prstGeom prst="rect">
            <a:avLst/>
          </a:prstGeom>
          <a:noFill/>
        </p:spPr>
        <p:txBody>
          <a:bodyPr wrap="square">
            <a:spAutoFit/>
          </a:bodyPr>
          <a:lstStyle/>
          <a:p>
            <a:r>
              <a:rPr lang="en-US" altLang="es-ES" sz="1100" dirty="0">
                <a:latin typeface="Segoe UI" panose="020B0502040204020203" pitchFamily="34" charset="0"/>
                <a:ea typeface="Calibri" panose="020F0502020204030204" pitchFamily="34" charset="0"/>
                <a:cs typeface="Segoe UI" panose="020B0502040204020203" pitchFamily="34" charset="0"/>
              </a:rPr>
              <a:t>Novo et al., 2022</a:t>
            </a:r>
            <a:endParaRPr lang="es-CO" sz="1100" dirty="0">
              <a:latin typeface="Segoe UI" panose="020B0502040204020203" pitchFamily="34" charset="0"/>
              <a:cs typeface="Segoe UI" panose="020B0502040204020203" pitchFamily="34" charset="0"/>
            </a:endParaRPr>
          </a:p>
        </p:txBody>
      </p:sp>
      <p:sp>
        <p:nvSpPr>
          <p:cNvPr id="4" name="Title 10">
            <a:extLst>
              <a:ext uri="{FF2B5EF4-FFF2-40B4-BE49-F238E27FC236}">
                <a16:creationId xmlns:a16="http://schemas.microsoft.com/office/drawing/2014/main" id="{DAA31B4F-8CBE-3D07-EACA-5805F86EE570}"/>
              </a:ext>
            </a:extLst>
          </p:cNvPr>
          <p:cNvSpPr txBox="1">
            <a:spLocks/>
          </p:cNvSpPr>
          <p:nvPr/>
        </p:nvSpPr>
        <p:spPr>
          <a:xfrm>
            <a:off x="354952" y="92588"/>
            <a:ext cx="11735447" cy="7270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sp>
        <p:nvSpPr>
          <p:cNvPr id="2" name="Rectangle 1">
            <a:extLst>
              <a:ext uri="{FF2B5EF4-FFF2-40B4-BE49-F238E27FC236}">
                <a16:creationId xmlns:a16="http://schemas.microsoft.com/office/drawing/2014/main" id="{9C2DA287-A007-A016-2E54-BAAD26169906}"/>
              </a:ext>
            </a:extLst>
          </p:cNvPr>
          <p:cNvSpPr/>
          <p:nvPr/>
        </p:nvSpPr>
        <p:spPr>
          <a:xfrm>
            <a:off x="354952" y="870410"/>
            <a:ext cx="71126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Introdução à representação do tempo Parte 2</a:t>
            </a:r>
          </a:p>
        </p:txBody>
      </p:sp>
      <p:pic>
        <p:nvPicPr>
          <p:cNvPr id="8" name="synthesize (56)">
            <a:hlinkClick r:id="" action="ppaction://media"/>
            <a:extLst>
              <a:ext uri="{FF2B5EF4-FFF2-40B4-BE49-F238E27FC236}">
                <a16:creationId xmlns:a16="http://schemas.microsoft.com/office/drawing/2014/main" id="{EB2A4FB5-69BD-AE32-7E8B-1BD153093A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8886" y="784242"/>
            <a:ext cx="1043406" cy="1043406"/>
          </a:xfrm>
          <a:prstGeom prst="rect">
            <a:avLst/>
          </a:prstGeom>
        </p:spPr>
      </p:pic>
    </p:spTree>
    <p:extLst>
      <p:ext uri="{BB962C8B-B14F-4D97-AF65-F5344CB8AC3E}">
        <p14:creationId xmlns:p14="http://schemas.microsoft.com/office/powerpoint/2010/main" val="4085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272C16-4F0E-D0A2-BB8B-6F0701E83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6FF3C02-D119-65E5-616F-E3DEA4ABDC50}"/>
              </a:ext>
            </a:extLst>
          </p:cNvPr>
          <p:cNvPicPr>
            <a:picLocks noChangeAspect="1"/>
          </p:cNvPicPr>
          <p:nvPr/>
        </p:nvPicPr>
        <p:blipFill>
          <a:blip r:embed="rId5"/>
          <a:stretch>
            <a:fillRect/>
          </a:stretch>
        </p:blipFill>
        <p:spPr>
          <a:xfrm>
            <a:off x="343317" y="1393816"/>
            <a:ext cx="10779608" cy="4264066"/>
          </a:xfrm>
          <a:prstGeom prst="rect">
            <a:avLst/>
          </a:prstGeom>
        </p:spPr>
      </p:pic>
      <p:sp>
        <p:nvSpPr>
          <p:cNvPr id="3" name="Slide Number Placeholder 1">
            <a:extLst>
              <a:ext uri="{FF2B5EF4-FFF2-40B4-BE49-F238E27FC236}">
                <a16:creationId xmlns:a16="http://schemas.microsoft.com/office/drawing/2014/main" id="{545DDF18-F984-264B-D3A1-88840978ED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9E46A1B6-B044-3544-77AF-C226131EF978}"/>
              </a:ext>
            </a:extLst>
          </p:cNvPr>
          <p:cNvSpPr/>
          <p:nvPr/>
        </p:nvSpPr>
        <p:spPr>
          <a:xfrm>
            <a:off x="423191" y="9773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Representação de tempo na MUIO</a:t>
            </a:r>
          </a:p>
        </p:txBody>
      </p:sp>
      <p:sp>
        <p:nvSpPr>
          <p:cNvPr id="4" name="Title 10">
            <a:extLst>
              <a:ext uri="{FF2B5EF4-FFF2-40B4-BE49-F238E27FC236}">
                <a16:creationId xmlns:a16="http://schemas.microsoft.com/office/drawing/2014/main" id="{ED6924C4-8D2F-052D-9972-6CFCBC184F32}"/>
              </a:ext>
            </a:extLst>
          </p:cNvPr>
          <p:cNvSpPr txBox="1">
            <a:spLocks/>
          </p:cNvSpPr>
          <p:nvPr/>
        </p:nvSpPr>
        <p:spPr>
          <a:xfrm>
            <a:off x="423190" y="88899"/>
            <a:ext cx="11591009" cy="8159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sp>
        <p:nvSpPr>
          <p:cNvPr id="7" name="Rectangle: Rounded Corners 6">
            <a:extLst>
              <a:ext uri="{FF2B5EF4-FFF2-40B4-BE49-F238E27FC236}">
                <a16:creationId xmlns:a16="http://schemas.microsoft.com/office/drawing/2014/main" id="{2063D6CA-49FD-80A8-8A2F-F3A20EB120BE}"/>
              </a:ext>
            </a:extLst>
          </p:cNvPr>
          <p:cNvSpPr/>
          <p:nvPr/>
        </p:nvSpPr>
        <p:spPr>
          <a:xfrm>
            <a:off x="464136" y="2825087"/>
            <a:ext cx="1555734" cy="26749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extBox 7">
            <a:extLst>
              <a:ext uri="{FF2B5EF4-FFF2-40B4-BE49-F238E27FC236}">
                <a16:creationId xmlns:a16="http://schemas.microsoft.com/office/drawing/2014/main" id="{5D8BE31C-E107-D2CB-6396-B8A20CDC0D28}"/>
              </a:ext>
            </a:extLst>
          </p:cNvPr>
          <p:cNvSpPr txBox="1"/>
          <p:nvPr/>
        </p:nvSpPr>
        <p:spPr>
          <a:xfrm>
            <a:off x="343317" y="5661674"/>
            <a:ext cx="11454983" cy="923330"/>
          </a:xfrm>
          <a:prstGeom prst="rect">
            <a:avLst/>
          </a:prstGeom>
          <a:noFill/>
        </p:spPr>
        <p:txBody>
          <a:bodyPr wrap="square" rtlCol="0">
            <a:spAutoFit/>
          </a:bodyPr>
          <a:lstStyle/>
          <a:p>
            <a:r>
              <a:rPr lang="en-US" sz="1800" dirty="0"/>
              <a:t>Na MUIO, podemos definir </a:t>
            </a:r>
            <a:r>
              <a:rPr lang="en-US" sz="1800" dirty="0" err="1"/>
              <a:t>timeslices </a:t>
            </a:r>
            <a:r>
              <a:rPr lang="en-US" sz="1800" dirty="0"/>
              <a:t>sozinhos se não estivermos modelando tecnologias de armazenamento. Caso contrário, precisamos definir estações do ano, tipos de dias e intervalos de tempo diários, cada um dos quais deve ser vinculado a um </a:t>
            </a:r>
            <a:r>
              <a:rPr lang="en-US" sz="1800" dirty="0" err="1"/>
              <a:t>intervalo de tempo</a:t>
            </a:r>
            <a:r>
              <a:rPr lang="en-US" sz="1800" dirty="0"/>
              <a:t>.</a:t>
            </a:r>
            <a:endParaRPr lang="es-CO" sz="1800" dirty="0"/>
          </a:p>
        </p:txBody>
      </p:sp>
      <p:pic>
        <p:nvPicPr>
          <p:cNvPr id="5" name="synthesize (57)">
            <a:hlinkClick r:id="" action="ppaction://media"/>
            <a:extLst>
              <a:ext uri="{FF2B5EF4-FFF2-40B4-BE49-F238E27FC236}">
                <a16:creationId xmlns:a16="http://schemas.microsoft.com/office/drawing/2014/main" id="{69791DD0-77FB-DCAD-C1AE-C1D8B1EDA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0072" y="844514"/>
            <a:ext cx="985078" cy="985078"/>
          </a:xfrm>
          <a:prstGeom prst="rect">
            <a:avLst/>
          </a:prstGeom>
        </p:spPr>
      </p:pic>
    </p:spTree>
    <p:extLst>
      <p:ext uri="{BB962C8B-B14F-4D97-AF65-F5344CB8AC3E}">
        <p14:creationId xmlns:p14="http://schemas.microsoft.com/office/powerpoint/2010/main" val="14781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77AE58-9E8B-BF6C-C1AF-AD6691F6CD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4C028F4-C22E-3D82-50DF-A9F0A4688D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DBE95A5B-C52D-A7BB-B7D7-EDA9B792A951}"/>
              </a:ext>
            </a:extLst>
          </p:cNvPr>
          <p:cNvSpPr/>
          <p:nvPr/>
        </p:nvSpPr>
        <p:spPr>
          <a:xfrm>
            <a:off x="464135" y="13551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Divisão de anos</a:t>
            </a:r>
          </a:p>
        </p:txBody>
      </p:sp>
      <p:sp>
        <p:nvSpPr>
          <p:cNvPr id="4" name="Title 10">
            <a:extLst>
              <a:ext uri="{FF2B5EF4-FFF2-40B4-BE49-F238E27FC236}">
                <a16:creationId xmlns:a16="http://schemas.microsoft.com/office/drawing/2014/main" id="{6379920B-F20D-82F1-4DC0-3CE14C6B6B12}"/>
              </a:ext>
            </a:extLst>
          </p:cNvPr>
          <p:cNvSpPr txBox="1">
            <a:spLocks/>
          </p:cNvSpPr>
          <p:nvPr/>
        </p:nvSpPr>
        <p:spPr>
          <a:xfrm>
            <a:off x="464135" y="116763"/>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sp>
        <p:nvSpPr>
          <p:cNvPr id="5" name="Rectángulo: esquinas redondeadas 2">
            <a:extLst>
              <a:ext uri="{FF2B5EF4-FFF2-40B4-BE49-F238E27FC236}">
                <a16:creationId xmlns:a16="http://schemas.microsoft.com/office/drawing/2014/main" id="{E94DE771-BADB-FAFA-9C58-2F5857F97D39}"/>
              </a:ext>
            </a:extLst>
          </p:cNvPr>
          <p:cNvSpPr/>
          <p:nvPr/>
        </p:nvSpPr>
        <p:spPr>
          <a:xfrm>
            <a:off x="766815" y="1851711"/>
            <a:ext cx="2928135" cy="918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latin typeface="Segoe UI" panose="020B0502040204020203" pitchFamily="34" charset="0"/>
                <a:cs typeface="Segoe UI" panose="020B0502040204020203" pitchFamily="34" charset="0"/>
              </a:rPr>
              <a:t>Divisão de ano / </a:t>
            </a:r>
            <a:r>
              <a:rPr lang="es-CO" sz="2400" b="1" i="1" dirty="0" err="1">
                <a:latin typeface="Segoe UI" panose="020B0502040204020203" pitchFamily="34" charset="0"/>
                <a:cs typeface="Segoe UI" panose="020B0502040204020203" pitchFamily="34" charset="0"/>
              </a:rPr>
              <a:t>YearSplit</a:t>
            </a:r>
            <a:endParaRPr lang="es-CO" sz="2400" b="1" i="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45F62329-B979-1E86-5089-20ACA61386C3}"/>
              </a:ext>
            </a:extLst>
          </p:cNvPr>
          <p:cNvSpPr/>
          <p:nvPr/>
        </p:nvSpPr>
        <p:spPr>
          <a:xfrm>
            <a:off x="4560221" y="1717479"/>
            <a:ext cx="6340867" cy="118741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Duração de um </a:t>
            </a:r>
            <a:r>
              <a:rPr lang="en-US" sz="2000" b="1" dirty="0" err="1">
                <a:latin typeface="Segoe UI" panose="020B0502040204020203" pitchFamily="34" charset="0"/>
                <a:cs typeface="Segoe UI" panose="020B0502040204020203" pitchFamily="34" charset="0"/>
              </a:rPr>
              <a:t>intervalo de tempo </a:t>
            </a:r>
            <a:r>
              <a:rPr lang="en-US" sz="2000" b="1" dirty="0">
                <a:latin typeface="Segoe UI" panose="020B0502040204020203" pitchFamily="34" charset="0"/>
                <a:cs typeface="Segoe UI" panose="020B0502040204020203" pitchFamily="34" charset="0"/>
              </a:rPr>
              <a:t>modelado, expresso como uma fração do ano. A soma deve ser igual a 1.</a:t>
            </a:r>
            <a:endParaRPr lang="es-CO" sz="20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237669715"/>
                  </p:ext>
                </p:extLst>
              </p:nvPr>
            </p:nvGraphicFramePr>
            <p:xfrm>
              <a:off x="607325" y="3108459"/>
              <a:ext cx="10515600" cy="3459891"/>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a:pPr algn="ctr"/>
                          <a:r>
                            <a:rPr lang="es-CO" sz="2000" b="1" dirty="0" err="1">
                              <a:latin typeface="Segoe UI" panose="020B0502040204020203" pitchFamily="34" charset="0"/>
                              <a:cs typeface="Segoe UI" panose="020B0502040204020203" pitchFamily="34" charset="0"/>
                            </a:rPr>
                            <a:t>Abordagem </a:t>
                          </a:r>
                          <a:r>
                            <a:rPr lang="es-CO" sz="2000" b="1" dirty="0">
                              <a:latin typeface="Segoe UI" panose="020B0502040204020203" pitchFamily="34" charset="0"/>
                              <a:cs typeface="Segoe UI" panose="020B0502040204020203" pitchFamily="34" charset="0"/>
                            </a:rPr>
                            <a:t>padrão</a:t>
                          </a:r>
                        </a:p>
                      </a:txBody>
                      <a:tcPr anchor="ctr"/>
                    </a:tc>
                    <a:tc>
                      <a:txBody>
                        <a:bodyPr/>
                        <a:lstStyle/>
                        <a:p>
                          <a:pPr algn="ctr"/>
                          <a:r>
                            <a:rPr lang="es-CO" sz="2000" b="1" dirty="0" err="1">
                              <a:latin typeface="Segoe UI" panose="020B0502040204020203" pitchFamily="34" charset="0"/>
                              <a:cs typeface="Segoe UI" panose="020B0502040204020203" pitchFamily="34" charset="0"/>
                            </a:rPr>
                            <a:t>Abordagem </a:t>
                          </a:r>
                          <a:r>
                            <a:rPr lang="es-CO" sz="2000" b="1" dirty="0">
                              <a:latin typeface="Segoe UI" panose="020B0502040204020203" pitchFamily="34" charset="0"/>
                              <a:cs typeface="Segoe UI" panose="020B0502040204020203" pitchFamily="34" charset="0"/>
                            </a:rPr>
                            <a:t>alternativa</a:t>
                          </a:r>
                        </a:p>
                      </a:txBody>
                      <a:tcPr anchor="ctr"/>
                    </a:tc>
                    <a:extLst>
                      <a:ext uri="{0D108BD9-81ED-4DB2-BD59-A6C34878D82A}">
                        <a16:rowId xmlns:a16="http://schemas.microsoft.com/office/drawing/2014/main" val="368751925"/>
                      </a:ext>
                    </a:extLst>
                  </a:tr>
                  <a:tr h="2474152">
                    <a:tc>
                      <a:txBody>
                        <a:bodyPr/>
                        <a:lstStyle/>
                        <a:p>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 de igual comprimento </a:t>
                          </a:r>
                          <a:r>
                            <a:rPr lang="es-CO" sz="1600" b="1" dirty="0">
                              <a:latin typeface="Segoe UI" panose="020B0502040204020203" pitchFamily="34" charset="0"/>
                              <a:cs typeface="Segoe UI" panose="020B0502040204020203" pitchFamily="34" charset="0"/>
                            </a:rPr>
                            <a:t>e </a:t>
                          </a:r>
                          <a:r>
                            <a:rPr lang="es-CO" sz="1600" b="1" dirty="0" err="1">
                              <a:latin typeface="Segoe UI" panose="020B0502040204020203" pitchFamily="34" charset="0"/>
                              <a:cs typeface="Segoe UI" panose="020B0502040204020203" pitchFamily="34" charset="0"/>
                            </a:rPr>
                            <a:t>Year </a:t>
                          </a:r>
                          <a:r>
                            <a:rPr lang="es-CO" sz="1600" b="1" dirty="0">
                              <a:latin typeface="Segoe UI" panose="020B0502040204020203" pitchFamily="34" charset="0"/>
                              <a:cs typeface="Segoe UI" panose="020B0502040204020203" pitchFamily="34" charset="0"/>
                            </a:rPr>
                            <a:t>Split </a:t>
                          </a:r>
                          <a:r>
                            <a:rPr lang="es-CO" sz="1600" b="1" dirty="0" err="1">
                              <a:latin typeface="Segoe UI" panose="020B0502040204020203" pitchFamily="34" charset="0"/>
                              <a:cs typeface="Segoe UI" panose="020B0502040204020203" pitchFamily="34" charset="0"/>
                            </a:rPr>
                            <a:t>é </a:t>
                          </a:r>
                          <a:r>
                            <a:rPr lang="es-CO" sz="1600" b="1" dirty="0">
                              <a:latin typeface="Segoe UI" panose="020B0502040204020203" pitchFamily="34" charset="0"/>
                              <a:cs typeface="Segoe UI" panose="020B0502040204020203" pitchFamily="34" charset="0"/>
                            </a:rPr>
                            <a:t>1/X. </a:t>
                          </a:r>
                          <a:r>
                            <a:rPr lang="es-CO" sz="1600" b="1" dirty="0" err="1">
                              <a:latin typeface="Segoe UI" panose="020B0502040204020203" pitchFamily="34" charset="0"/>
                              <a:cs typeface="Segoe UI" panose="020B0502040204020203" pitchFamily="34" charset="0"/>
                            </a:rPr>
                            <a:t>Por exemplo</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 de igual comprimento </a:t>
                          </a:r>
                          <a:r>
                            <a:rPr lang="es-CO" sz="1600" b="1" dirty="0">
                              <a:latin typeface="Segoe UI" panose="020B0502040204020203" pitchFamily="34" charset="0"/>
                              <a:cs typeface="Segoe UI" panose="020B0502040204020203" pitchFamily="34" charset="0"/>
                            </a:rPr>
                            <a:t>e a divisão </a:t>
                          </a:r>
                          <a:r>
                            <a:rPr lang="es-CO" sz="1600" b="1" dirty="0" err="1">
                              <a:latin typeface="Segoe UI" panose="020B0502040204020203" pitchFamily="34" charset="0"/>
                              <a:cs typeface="Segoe UI" panose="020B0502040204020203" pitchFamily="34" charset="0"/>
                            </a:rPr>
                            <a:t>do ano é </a:t>
                          </a:r>
                          <a:r>
                            <a:rPr lang="es-CO" sz="1600" b="1" dirty="0">
                              <a:latin typeface="Segoe UI" panose="020B0502040204020203" pitchFamily="34" charset="0"/>
                              <a:cs typeface="Segoe UI" panose="020B0502040204020203" pitchFamily="34" charset="0"/>
                            </a:rPr>
                            <a:t>1/8=0,125</a:t>
                          </a:r>
                        </a:p>
                      </a:txBody>
                      <a:tcPr/>
                    </a:tc>
                    <a:tc>
                      <a:txBody>
                        <a:bodyPr/>
                        <a:lstStyle/>
                        <a:p>
                          <a:pPr algn="just"/>
                          <a:r>
                            <a:rPr lang="es-CO" sz="1600" b="1" dirty="0">
                              <a:latin typeface="Segoe UI" panose="020B0502040204020203" pitchFamily="34" charset="0"/>
                              <a:cs typeface="Segoe UI" panose="020B0502040204020203" pitchFamily="34" charset="0"/>
                            </a:rPr>
                            <a:t>Número </a:t>
                          </a:r>
                          <a:r>
                            <a:rPr lang="es-CO" sz="1600" b="1" dirty="0" err="1">
                              <a:latin typeface="Segoe UI" panose="020B0502040204020203" pitchFamily="34" charset="0"/>
                              <a:cs typeface="Segoe UI" panose="020B0502040204020203" pitchFamily="34" charset="0"/>
                            </a:rPr>
                            <a:t>de timeslices=Número de estações </a:t>
                          </a:r>
                          <a:r>
                            <a:rPr lang="es-CO" sz="1600" b="1" dirty="0">
                              <a:latin typeface="Segoe UI" panose="020B0502040204020203" pitchFamily="34" charset="0"/>
                              <a:cs typeface="Segoe UI" panose="020B0502040204020203" pitchFamily="34" charset="0"/>
                            </a:rPr>
                            <a:t>vezes </a:t>
                          </a:r>
                          <a:r>
                            <a:rPr lang="es-CO" sz="1600" b="1" dirty="0" err="1">
                              <a:latin typeface="Segoe UI" panose="020B0502040204020203" pitchFamily="34" charset="0"/>
                              <a:cs typeface="Segoe UI" panose="020B0502040204020203" pitchFamily="34" charset="0"/>
                            </a:rPr>
                            <a:t>o número de tipos de dias </a:t>
                          </a:r>
                          <a:r>
                            <a:rPr lang="es-CO" sz="1600" b="1" dirty="0">
                              <a:latin typeface="Segoe UI" panose="020B0502040204020203" pitchFamily="34" charset="0"/>
                              <a:cs typeface="Segoe UI" panose="020B0502040204020203" pitchFamily="34" charset="0"/>
                            </a:rPr>
                            <a:t>vezes </a:t>
                          </a:r>
                          <a:r>
                            <a:rPr lang="es-CO" sz="1600" b="1" dirty="0" err="1">
                              <a:latin typeface="Segoe UI" panose="020B0502040204020203" pitchFamily="34" charset="0"/>
                              <a:cs typeface="Segoe UI" panose="020B0502040204020203" pitchFamily="34" charset="0"/>
                            </a:rPr>
                            <a:t>o número de intervalos diários</a:t>
                          </a:r>
                          <a:endParaRPr lang="es-CO" sz="1600" b="1" dirty="0">
                            <a:latin typeface="Segoe UI" panose="020B0502040204020203" pitchFamily="34" charset="0"/>
                            <a:cs typeface="Segoe UI" panose="020B0502040204020203" pitchFamily="34" charset="0"/>
                          </a:endParaRPr>
                        </a:p>
                        <a:p>
                          <a:pPr algn="just"/>
                          <a:endParaRPr lang="es-CO" sz="1600" b="1" dirty="0">
                            <a:latin typeface="Segoe UI" panose="020B0502040204020203" pitchFamily="34" charset="0"/>
                            <a:cs typeface="Segoe UI" panose="020B0502040204020203" pitchFamily="34" charset="0"/>
                          </a:endParaRPr>
                        </a:p>
                        <a:p>
                          <a:pPr algn="just"/>
                          <a:r>
                            <a:rPr lang="es-CO" sz="1600" b="1" dirty="0" err="1">
                              <a:latin typeface="Segoe UI" panose="020B0502040204020203" pitchFamily="34" charset="0"/>
                              <a:cs typeface="Segoe UI" panose="020B0502040204020203" pitchFamily="34" charset="0"/>
                            </a:rPr>
                            <a:t>Por exemplo</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Temporada </a:t>
                          </a:r>
                          <a:r>
                            <a:rPr lang="es-CO" sz="1600" b="1" dirty="0">
                              <a:latin typeface="Segoe UI" panose="020B0502040204020203" pitchFamily="34" charset="0"/>
                              <a:cs typeface="Segoe UI" panose="020B0502040204020203" pitchFamily="34" charset="0"/>
                            </a:rPr>
                            <a:t>1 (</a:t>
                          </a:r>
                          <a:r>
                            <a:rPr lang="es-CO" sz="1600" b="1" dirty="0" err="1">
                              <a:latin typeface="Segoe UI" panose="020B0502040204020203" pitchFamily="34" charset="0"/>
                              <a:cs typeface="Segoe UI" panose="020B0502040204020203" pitchFamily="34" charset="0"/>
                            </a:rPr>
                            <a:t>janeiro</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fevereiro</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 </a:t>
                          </a:r>
                          <a:r>
                            <a:rPr lang="es-CO" sz="1600" b="1" dirty="0">
                              <a:latin typeface="Segoe UI" panose="020B0502040204020203" pitchFamily="34" charset="0"/>
                              <a:cs typeface="Segoe UI" panose="020B0502040204020203" pitchFamily="34" charset="0"/>
                            </a:rPr>
                            <a:t>(</a:t>
                          </a:r>
                          <a:r>
                            <a:rPr lang="es-CO" sz="1600" b="1" dirty="0" err="1">
                              <a:latin typeface="Segoe UI" panose="020B0502040204020203" pitchFamily="34" charset="0"/>
                              <a:cs typeface="Segoe UI" panose="020B0502040204020203" pitchFamily="34" charset="0"/>
                            </a:rPr>
                            <a:t>dias úteis</a:t>
                          </a:r>
                          <a:r>
                            <a:rPr lang="es-CO" sz="1600" b="1" dirty="0">
                              <a:latin typeface="Segoe UI" panose="020B0502040204020203" pitchFamily="34" charset="0"/>
                              <a:cs typeface="Segoe UI" panose="020B0502040204020203" pitchFamily="34" charset="0"/>
                            </a:rPr>
                            <a:t>) e </a:t>
                          </a:r>
                          <a:r>
                            <a:rPr lang="es-CO" sz="1600" b="1" dirty="0" err="1">
                              <a:latin typeface="Segoe UI" panose="020B0502040204020203" pitchFamily="34" charset="0"/>
                              <a:cs typeface="Segoe UI" panose="020B0502040204020203" pitchFamily="34" charset="0"/>
                            </a:rPr>
                            <a:t>dailybracket </a:t>
                          </a:r>
                          <a:r>
                            <a:rPr lang="es-CO" sz="1600" b="1" dirty="0">
                              <a:latin typeface="Segoe UI" panose="020B0502040204020203" pitchFamily="34" charset="0"/>
                              <a:cs typeface="Segoe UI" panose="020B0502040204020203" pitchFamily="34" charset="0"/>
                            </a:rPr>
                            <a:t>(6:00 AM </a:t>
                          </a:r>
                          <a:r>
                            <a:rPr lang="es-CO" sz="1600" b="1" dirty="0" err="1">
                              <a:latin typeface="Segoe UI" panose="020B0502040204020203" pitchFamily="34" charset="0"/>
                              <a:cs typeface="Segoe UI" panose="020B0502040204020203" pitchFamily="34" charset="0"/>
                            </a:rPr>
                            <a:t>a </a:t>
                          </a:r>
                          <a:r>
                            <a:rPr lang="es-CO" sz="1600" b="1" dirty="0">
                              <a:latin typeface="Segoe UI" panose="020B0502040204020203" pitchFamily="34" charset="0"/>
                              <a:cs typeface="Segoe UI" panose="020B0502040204020203" pitchFamily="34" charset="0"/>
                            </a:rPr>
                            <a:t>9:00 AM)</a:t>
                          </a:r>
                        </a:p>
                        <a:p>
                          <a:pPr algn="just"/>
                          <a:endParaRPr lang="es-CO" sz="1600" b="1" dirty="0">
                            <a:latin typeface="Segoe UI" panose="020B0502040204020203" pitchFamily="34"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r>
                                  <a:rPr lang="es-CO" sz="1600" b="1" i="1" smtClean="0">
                                    <a:latin typeface="Cambria Math" panose="02040503050406030204" pitchFamily="18" charset="0"/>
                                    <a:cs typeface="Segoe UI" panose="020B0502040204020203" pitchFamily="34" charset="0"/>
                                  </a:rPr>
                                  <m:t>𝒀𝒆𝒂𝒓𝑺𝒑𝒍𝒊𝒕</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𝟓𝟗</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m:t>
                                        </m:r>
                                      </m:num>
                                      <m:den>
                                        <m:r>
                                          <a:rPr lang="es-CO" sz="1600" b="1" i="1" smtClean="0">
                                            <a:latin typeface="Cambria Math" panose="02040503050406030204" pitchFamily="18" charset="0"/>
                                            <a:cs typeface="Segoe UI" panose="020B0502040204020203" pitchFamily="34" charset="0"/>
                                          </a:rPr>
                                          <m:t>𝟕</m:t>
                                        </m:r>
                                      </m:den>
                                    </m:f>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𝟑</m:t>
                                        </m:r>
                                      </m:num>
                                      <m:den>
                                        <m:r>
                                          <a:rPr lang="es-CO" sz="1600" b="1" i="1" smtClean="0">
                                            <a:latin typeface="Cambria Math" panose="02040503050406030204" pitchFamily="18" charset="0"/>
                                            <a:cs typeface="Segoe UI" panose="020B0502040204020203" pitchFamily="34" charset="0"/>
                                          </a:rPr>
                                          <m:t>𝟐𝟒</m:t>
                                        </m:r>
                                      </m:den>
                                    </m:f>
                                  </m:num>
                                  <m:den>
                                    <m:r>
                                      <a:rPr lang="es-CO" sz="1600" b="1" i="1" smtClean="0">
                                        <a:latin typeface="Cambria Math" panose="02040503050406030204" pitchFamily="18" charset="0"/>
                                        <a:cs typeface="Segoe UI" panose="020B0502040204020203" pitchFamily="34" charset="0"/>
                                      </a:rPr>
                                      <m:t>𝟑𝟔𝟓</m:t>
                                    </m:r>
                                  </m:den>
                                </m:f>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m:t>
                                </m:r>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𝟎𝟏𝟒𝟒</m:t>
                                </m:r>
                              </m:oMath>
                            </m:oMathPara>
                          </a14:m>
                          <a:endParaRPr lang="es-CO" sz="1600" b="1"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42259620"/>
                      </a:ext>
                    </a:extLst>
                  </a:tr>
                </a:tbl>
              </a:graphicData>
            </a:graphic>
          </p:graphicFrame>
        </mc:Choice>
        <mc:Fallback xmlns:p14="http://schemas.microsoft.com/office/powerpoint/2010/main" xmlns:a16="http://schemas.microsoft.com/office/drawing/2014/main" xmlns="">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237669715"/>
                  </p:ext>
                </p:extLst>
              </p:nvPr>
            </p:nvGraphicFramePr>
            <p:xfrm>
              <a:off x="607325" y="3108459"/>
              <a:ext cx="10515600" cy="3270599"/>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xmlns:mc="http://schemas.openxmlformats.org/markup-compatibility/2006" xmlns:a14="http://schemas.microsoft.com/office/drawing/2010/main">
                          <a:pPr algn="ctr"/>
                          <a:r>
                            <a:rPr lang="es-CO" sz="2000" b="1" dirty="0" err="1">
                              <a:latin typeface="Segoe UI" panose="020B0502040204020203" pitchFamily="34" charset="0"/>
                              <a:cs typeface="Segoe UI" panose="020B0502040204020203" pitchFamily="34" charset="0"/>
                            </a:rPr>
                            <a:t>Abordagem </a:t>
                          </a:r>
                          <a:r>
                            <a:rPr lang="es-CO" sz="2000" b="1" dirty="0">
                              <a:latin typeface="Segoe UI" panose="020B0502040204020203" pitchFamily="34" charset="0"/>
                              <a:cs typeface="Segoe UI" panose="020B0502040204020203" pitchFamily="34" charset="0"/>
                            </a:rPr>
                            <a:t>padrão</a:t>
                          </a:r>
                          <a:endParaRPr lang="es-CO" sz="2000" b="1" dirty="0">
                            <a:latin typeface="Segoe UI" panose="020B0502040204020203" pitchFamily="34" charset="0"/>
                            <a:cs typeface="Segoe UI" panose="020B0502040204020203" pitchFamily="34" charset="0"/>
                          </a:endParaRPr>
                        </a:p>
                      </a:txBody>
                      <a:tcPr anchor="ctr"/>
                    </a:tc>
                    <a:tc>
                      <a:txBody>
                        <a:bodyPr/>
                        <a:lstStyle/>
                        <a:p xmlns:mc="http://schemas.openxmlformats.org/markup-compatibility/2006" xmlns:a14="http://schemas.microsoft.com/office/drawing/2010/main">
                          <a:pPr algn="ctr"/>
                          <a:r>
                            <a:rPr lang="es-CO" sz="2000" b="1" dirty="0" err="1">
                              <a:latin typeface="Segoe UI" panose="020B0502040204020203" pitchFamily="34" charset="0"/>
                              <a:cs typeface="Segoe UI" panose="020B0502040204020203" pitchFamily="34" charset="0"/>
                            </a:rPr>
                            <a:t>Abordagem </a:t>
                          </a:r>
                          <a:r>
                            <a:rPr lang="es-CO" sz="2000" b="1" dirty="0">
                              <a:latin typeface="Segoe UI" panose="020B0502040204020203" pitchFamily="34" charset="0"/>
                              <a:cs typeface="Segoe UI" panose="020B0502040204020203" pitchFamily="34" charset="0"/>
                            </a:rPr>
                            <a:t>alternativa</a:t>
                          </a:r>
                          <a:endParaRPr lang="es-CO" sz="2000" b="1"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8751925"/>
                      </a:ext>
                    </a:extLst>
                  </a:tr>
                  <a:tr h="2474152">
                    <a:tc>
                      <a:txBody>
                        <a:bodyPr/>
                        <a:lstStyle/>
                        <a:p xmlns:mc="http://schemas.openxmlformats.org/markup-compatibility/2006" xmlns:a14="http://schemas.microsoft.com/office/drawing/2010/main">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 </a:t>
                          </a:r>
                          <a:r>
                            <a:rPr lang="es-CO" sz="1600" b="1" dirty="0" err="1">
                              <a:latin typeface="Segoe UI" panose="020B0502040204020203" pitchFamily="34" charset="0"/>
                              <a:cs typeface="Segoe UI" panose="020B0502040204020203" pitchFamily="34" charset="0"/>
                            </a:rPr>
                            <a:t>de </a:t>
                          </a:r>
                          <a:r>
                            <a:rPr lang="es-CO" sz="1600" b="1" dirty="0" err="1">
                              <a:latin typeface="Segoe UI" panose="020B0502040204020203" pitchFamily="34" charset="0"/>
                              <a:cs typeface="Segoe UI" panose="020B0502040204020203" pitchFamily="34" charset="0"/>
                            </a:rPr>
                            <a:t>igual </a:t>
                          </a:r>
                          <a:r>
                            <a:rPr lang="es-CO" sz="1600" b="1" dirty="0" err="1">
                              <a:latin typeface="Segoe UI" panose="020B0502040204020203" pitchFamily="34" charset="0"/>
                              <a:cs typeface="Segoe UI" panose="020B0502040204020203" pitchFamily="34" charset="0"/>
                            </a:rPr>
                            <a:t>comprimento </a:t>
                          </a:r>
                          <a:r>
                            <a:rPr lang="es-CO" sz="1600" b="1" dirty="0">
                              <a:latin typeface="Segoe UI" panose="020B0502040204020203" pitchFamily="34" charset="0"/>
                              <a:cs typeface="Segoe UI" panose="020B0502040204020203" pitchFamily="34" charset="0"/>
                            </a:rPr>
                            <a:t>e </a:t>
                          </a:r>
                          <a:r>
                            <a:rPr lang="es-CO" sz="1600" b="1" dirty="0" err="1">
                              <a:latin typeface="Segoe UI" panose="020B0502040204020203" pitchFamily="34" charset="0"/>
                              <a:cs typeface="Segoe UI" panose="020B0502040204020203" pitchFamily="34" charset="0"/>
                            </a:rPr>
                            <a:t>Year </a:t>
                          </a:r>
                          <a:r>
                            <a:rPr lang="es-CO" sz="1600" b="1" dirty="0">
                              <a:latin typeface="Segoe UI" panose="020B0502040204020203" pitchFamily="34" charset="0"/>
                              <a:cs typeface="Segoe UI" panose="020B0502040204020203" pitchFamily="34" charset="0"/>
                            </a:rPr>
                            <a:t>Split </a:t>
                          </a:r>
                          <a:r>
                            <a:rPr lang="es-CO" sz="1600" b="1" dirty="0" err="1">
                              <a:latin typeface="Segoe UI" panose="020B0502040204020203" pitchFamily="34" charset="0"/>
                              <a:cs typeface="Segoe UI" panose="020B0502040204020203" pitchFamily="34" charset="0"/>
                            </a:rPr>
                            <a:t>é </a:t>
                          </a:r>
                          <a:r>
                            <a:rPr lang="es-CO" sz="1600" b="1" dirty="0">
                              <a:latin typeface="Segoe UI" panose="020B0502040204020203" pitchFamily="34" charset="0"/>
                              <a:cs typeface="Segoe UI" panose="020B0502040204020203" pitchFamily="34" charset="0"/>
                            </a:rPr>
                            <a:t>1/X. </a:t>
                          </a:r>
                          <a:r>
                            <a:rPr lang="es-CO" sz="1600" b="1" dirty="0" err="1">
                              <a:latin typeface="Segoe UI" panose="020B0502040204020203" pitchFamily="34" charset="0"/>
                              <a:cs typeface="Segoe UI" panose="020B0502040204020203" pitchFamily="34" charset="0"/>
                            </a:rPr>
                            <a:t>Por </a:t>
                          </a:r>
                          <a:r>
                            <a:rPr lang="es-CO" sz="1600" b="1" dirty="0" err="1">
                              <a:latin typeface="Segoe UI" panose="020B0502040204020203" pitchFamily="34" charset="0"/>
                              <a:cs typeface="Segoe UI" panose="020B0502040204020203" pitchFamily="34" charset="0"/>
                            </a:rPr>
                            <a:t>exemplo</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 </a:t>
                          </a:r>
                          <a:r>
                            <a:rPr lang="es-CO" sz="1600" b="1" dirty="0" err="1">
                              <a:latin typeface="Segoe UI" panose="020B0502040204020203" pitchFamily="34" charset="0"/>
                              <a:cs typeface="Segoe UI" panose="020B0502040204020203" pitchFamily="34" charset="0"/>
                            </a:rPr>
                            <a:t>de </a:t>
                          </a:r>
                          <a:r>
                            <a:rPr lang="es-CO" sz="1600" b="1" dirty="0" err="1">
                              <a:latin typeface="Segoe UI" panose="020B0502040204020203" pitchFamily="34" charset="0"/>
                              <a:cs typeface="Segoe UI" panose="020B0502040204020203" pitchFamily="34" charset="0"/>
                            </a:rPr>
                            <a:t>igual </a:t>
                          </a:r>
                          <a:r>
                            <a:rPr lang="es-CO" sz="1600" b="1" dirty="0" err="1">
                              <a:latin typeface="Segoe UI" panose="020B0502040204020203" pitchFamily="34" charset="0"/>
                              <a:cs typeface="Segoe UI" panose="020B0502040204020203" pitchFamily="34" charset="0"/>
                            </a:rPr>
                            <a:t>comprimento </a:t>
                          </a:r>
                          <a:r>
                            <a:rPr lang="es-CO" sz="1600" b="1" dirty="0">
                              <a:latin typeface="Segoe UI" panose="020B0502040204020203" pitchFamily="34" charset="0"/>
                              <a:cs typeface="Segoe UI" panose="020B0502040204020203" pitchFamily="34" charset="0"/>
                            </a:rPr>
                            <a:t>e </a:t>
                          </a:r>
                          <a:r>
                            <a:rPr lang="es-CO" sz="1600" b="1" dirty="0" err="1">
                              <a:latin typeface="Segoe UI" panose="020B0502040204020203" pitchFamily="34" charset="0"/>
                              <a:cs typeface="Segoe UI" panose="020B0502040204020203" pitchFamily="34" charset="0"/>
                            </a:rPr>
                            <a:t>Year </a:t>
                          </a:r>
                          <a:r>
                            <a:rPr lang="es-CO" sz="1600" b="1" dirty="0">
                              <a:latin typeface="Segoe UI" panose="020B0502040204020203" pitchFamily="34" charset="0"/>
                              <a:cs typeface="Segoe UI" panose="020B0502040204020203" pitchFamily="34" charset="0"/>
                            </a:rPr>
                            <a:t>Split </a:t>
                          </a:r>
                          <a:r>
                            <a:rPr lang="es-CO" sz="1600" b="1" dirty="0" err="1">
                              <a:latin typeface="Segoe UI" panose="020B0502040204020203" pitchFamily="34" charset="0"/>
                              <a:cs typeface="Segoe UI" panose="020B0502040204020203" pitchFamily="34" charset="0"/>
                            </a:rPr>
                            <a:t>é </a:t>
                          </a:r>
                          <a:r>
                            <a:rPr lang="es-CO" sz="1600" b="1" dirty="0">
                              <a:latin typeface="Segoe UI" panose="020B0502040204020203" pitchFamily="34" charset="0"/>
                              <a:cs typeface="Segoe UI" panose="020B0502040204020203" pitchFamily="34" charset="0"/>
                            </a:rPr>
                            <a:t>1/8=0,125</a:t>
                          </a:r>
                        </a:p>
                      </a:txBody>
                      <a:tcPr/>
                    </a:tc>
                    <a:tc>
                      <a:txBody>
                        <a:bodyPr/>
                        <a:lstStyle/>
                        <a:p>
                          <a:endParaRPr lang="es-CO"/>
                        </a:p>
                      </a:txBody>
                      <a:tcPr>
                        <a:blipFill>
                          <a:blip r:embed="rId5"/>
                          <a:stretch>
                            <a:fillRect l="-100116" t="-32432" r="-463" b="-491"/>
                          </a:stretch>
                        </a:blipFill>
                      </a:tcPr>
                    </a:tc>
                    <a:extLst>
                      <a:ext uri="{0D108BD9-81ED-4DB2-BD59-A6C34878D82A}">
                        <a16:rowId xmlns:a16="http://schemas.microsoft.com/office/drawing/2014/main" val="942259620"/>
                      </a:ext>
                    </a:extLst>
                  </a:tr>
                </a:tbl>
              </a:graphicData>
            </a:graphic>
          </p:graphicFrame>
        </mc:Fallback>
      </mc:AlternateContent>
      <p:pic>
        <p:nvPicPr>
          <p:cNvPr id="8" name="synthesize (58)">
            <a:hlinkClick r:id="" action="ppaction://media"/>
            <a:extLst>
              <a:ext uri="{FF2B5EF4-FFF2-40B4-BE49-F238E27FC236}">
                <a16:creationId xmlns:a16="http://schemas.microsoft.com/office/drawing/2014/main" id="{0E82B3D3-E15A-CEC8-543A-4BE0FBD71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3465" y="220071"/>
            <a:ext cx="1024835" cy="1024835"/>
          </a:xfrm>
          <a:prstGeom prst="rect">
            <a:avLst/>
          </a:prstGeom>
        </p:spPr>
      </p:pic>
    </p:spTree>
    <p:extLst>
      <p:ext uri="{BB962C8B-B14F-4D97-AF65-F5344CB8AC3E}">
        <p14:creationId xmlns:p14="http://schemas.microsoft.com/office/powerpoint/2010/main" val="20175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01112B-6F87-3D96-A7C9-81ABBEF41EB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3B0362-FC19-8BDA-1B8E-E61487AEBA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0B7AEF55-BC4E-AB7E-4BCD-ECBED727943C}"/>
              </a:ext>
            </a:extLst>
          </p:cNvPr>
          <p:cNvSpPr/>
          <p:nvPr/>
        </p:nvSpPr>
        <p:spPr>
          <a:xfrm>
            <a:off x="464135" y="13170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Exercício de divisão anual</a:t>
            </a:r>
          </a:p>
        </p:txBody>
      </p:sp>
      <p:sp>
        <p:nvSpPr>
          <p:cNvPr id="4" name="Title 10">
            <a:extLst>
              <a:ext uri="{FF2B5EF4-FFF2-40B4-BE49-F238E27FC236}">
                <a16:creationId xmlns:a16="http://schemas.microsoft.com/office/drawing/2014/main" id="{350C5789-7C23-921B-D6C0-B588E36B2075}"/>
              </a:ext>
            </a:extLst>
          </p:cNvPr>
          <p:cNvSpPr txBox="1">
            <a:spLocks/>
          </p:cNvSpPr>
          <p:nvPr/>
        </p:nvSpPr>
        <p:spPr>
          <a:xfrm>
            <a:off x="464135" y="104063"/>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sp>
        <p:nvSpPr>
          <p:cNvPr id="6" name="TextBox 5">
            <a:extLst>
              <a:ext uri="{FF2B5EF4-FFF2-40B4-BE49-F238E27FC236}">
                <a16:creationId xmlns:a16="http://schemas.microsoft.com/office/drawing/2014/main" id="{6B872787-7320-281F-D3B8-18F3601E1383}"/>
              </a:ext>
            </a:extLst>
          </p:cNvPr>
          <p:cNvSpPr txBox="1"/>
          <p:nvPr/>
        </p:nvSpPr>
        <p:spPr>
          <a:xfrm>
            <a:off x="464135" y="1577475"/>
            <a:ext cx="9822976" cy="2308324"/>
          </a:xfrm>
          <a:prstGeom prst="rect">
            <a:avLst/>
          </a:prstGeom>
          <a:noFill/>
        </p:spPr>
        <p:txBody>
          <a:bodyPr wrap="square">
            <a:spAutoFit/>
          </a:bodyPr>
          <a:lstStyle/>
          <a:p>
            <a:r>
              <a:rPr lang="es-CO" sz="2400" dirty="0">
                <a:latin typeface="Segoe UI" panose="020B0502040204020203" pitchFamily="34" charset="0"/>
                <a:cs typeface="Segoe UI" panose="020B0502040204020203" pitchFamily="34" charset="0"/>
              </a:rPr>
              <a:t>Um </a:t>
            </a:r>
            <a:r>
              <a:rPr lang="es-CO" sz="2400" dirty="0" err="1">
                <a:latin typeface="Segoe UI" panose="020B0502040204020203" pitchFamily="34" charset="0"/>
                <a:cs typeface="Segoe UI" panose="020B0502040204020203" pitchFamily="34" charset="0"/>
              </a:rPr>
              <a:t>intervalo de tempo é definido </a:t>
            </a:r>
            <a:r>
              <a:rPr lang="es-CO" sz="2400" dirty="0">
                <a:latin typeface="Segoe UI" panose="020B0502040204020203" pitchFamily="34" charset="0"/>
                <a:cs typeface="Segoe UI" panose="020B0502040204020203" pitchFamily="34" charset="0"/>
              </a:rPr>
              <a:t>como:</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Estações</a:t>
            </a:r>
            <a:r>
              <a:rPr lang="es-CO" sz="2400" dirty="0">
                <a:latin typeface="Segoe UI" panose="020B0502040204020203" pitchFamily="34" charset="0"/>
                <a:cs typeface="Segoe UI" panose="020B0502040204020203" pitchFamily="34" charset="0"/>
              </a:rPr>
              <a:t> 3: </a:t>
            </a:r>
            <a:r>
              <a:rPr lang="es-CO" sz="2400" dirty="0" err="1">
                <a:latin typeface="Segoe UI" panose="020B0502040204020203" pitchFamily="34" charset="0"/>
                <a:cs typeface="Segoe UI" panose="020B0502040204020203" pitchFamily="34" charset="0"/>
              </a:rPr>
              <a:t>Junho</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Julho</a:t>
            </a:r>
            <a:r>
              <a:rPr lang="es-CO" sz="2400" dirty="0">
                <a:latin typeface="Segoe UI" panose="020B0502040204020203" pitchFamily="34" charset="0"/>
                <a:cs typeface="Segoe UI" panose="020B0502040204020203" pitchFamily="34" charset="0"/>
              </a:rPr>
              <a:t> e Agosto</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Tipo de dia</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finais de semana</a:t>
            </a:r>
            <a:endParaRPr lang="es-CO"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Horário diário</a:t>
            </a:r>
            <a:r>
              <a:rPr lang="es-CO" sz="2400" dirty="0">
                <a:latin typeface="Segoe UI" panose="020B0502040204020203" pitchFamily="34" charset="0"/>
                <a:cs typeface="Segoe UI" panose="020B0502040204020203" pitchFamily="34" charset="0"/>
              </a:rPr>
              <a:t>: das 14:00 </a:t>
            </a:r>
            <a:r>
              <a:rPr lang="es-CO" sz="2400" dirty="0" err="1">
                <a:latin typeface="Segoe UI" panose="020B0502040204020203" pitchFamily="34" charset="0"/>
                <a:cs typeface="Segoe UI" panose="020B0502040204020203" pitchFamily="34" charset="0"/>
              </a:rPr>
              <a:t>às </a:t>
            </a:r>
            <a:r>
              <a:rPr lang="es-CO" sz="2400" dirty="0">
                <a:latin typeface="Segoe UI" panose="020B0502040204020203" pitchFamily="34" charset="0"/>
                <a:cs typeface="Segoe UI" panose="020B0502040204020203" pitchFamily="34" charset="0"/>
              </a:rPr>
              <a:t>18:00</a:t>
            </a:r>
          </a:p>
          <a:p>
            <a:pPr marL="457200" indent="-457200">
              <a:buFont typeface="Arial" panose="020B0604020202020204" pitchFamily="34" charset="0"/>
              <a:buChar char="•"/>
            </a:pPr>
            <a:endParaRPr lang="es-CO" sz="2400" dirty="0">
              <a:latin typeface="Segoe UI" panose="020B0502040204020203" pitchFamily="34" charset="0"/>
              <a:cs typeface="Segoe UI" panose="020B0502040204020203" pitchFamily="34" charset="0"/>
            </a:endParaRPr>
          </a:p>
          <a:p>
            <a:r>
              <a:rPr lang="es-CO" sz="2400" dirty="0" err="1">
                <a:latin typeface="Segoe UI" panose="020B0502040204020203" pitchFamily="34" charset="0"/>
                <a:cs typeface="Segoe UI" panose="020B0502040204020203" pitchFamily="34" charset="0"/>
              </a:rPr>
              <a:t>Qual é o valor do YearSplit para esse intervalo de tempo</a:t>
            </a:r>
            <a:r>
              <a:rPr lang="es-CO"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CD997-3628-902A-C0B4-4C731B903DD5}"/>
                  </a:ext>
                </a:extLst>
              </p:cNvPr>
              <p:cNvSpPr txBox="1"/>
              <p:nvPr/>
            </p:nvSpPr>
            <p:spPr>
              <a:xfrm>
                <a:off x="3310658" y="5400998"/>
                <a:ext cx="4736874" cy="933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𝒀𝒆𝒂𝒓</m:t>
                      </m:r>
                      <m:r>
                        <a:rPr lang="es-CO" sz="2400" b="1" i="1" smtClean="0">
                          <a:latin typeface="Cambria Math" panose="02040503050406030204" pitchFamily="18" charset="0"/>
                        </a:rPr>
                        <m:t> </m:t>
                      </m:r>
                      <m:r>
                        <a:rPr lang="es-CO" sz="2400" b="1" i="1" smtClean="0">
                          <a:latin typeface="Cambria Math" panose="02040503050406030204" pitchFamily="18" charset="0"/>
                        </a:rPr>
                        <m:t>𝑺𝒑𝒍𝒊𝒕</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𝟗𝟐</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𝟐</m:t>
                              </m:r>
                            </m:num>
                            <m:den>
                              <m:r>
                                <a:rPr lang="es-CO" sz="2400" b="1" i="1" smtClean="0">
                                  <a:latin typeface="Cambria Math" panose="02040503050406030204" pitchFamily="18" charset="0"/>
                                </a:rPr>
                                <m:t>𝟕</m:t>
                              </m:r>
                            </m:den>
                          </m:f>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num>
                            <m:den>
                              <m:r>
                                <a:rPr lang="es-CO" sz="2400" b="1" i="1" smtClean="0">
                                  <a:latin typeface="Cambria Math" panose="02040503050406030204" pitchFamily="18" charset="0"/>
                                </a:rPr>
                                <m:t>𝟐𝟒</m:t>
                              </m:r>
                            </m:den>
                          </m:f>
                        </m:num>
                        <m:den>
                          <m:r>
                            <a:rPr lang="es-CO" sz="2400" b="1" i="1" smtClean="0">
                              <a:latin typeface="Cambria Math" panose="02040503050406030204" pitchFamily="18" charset="0"/>
                            </a:rPr>
                            <m:t>𝟑𝟔𝟓</m:t>
                          </m:r>
                        </m:den>
                      </m:f>
                      <m:r>
                        <a:rPr lang="es-CO" sz="2400" b="1" i="1">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m:t>
                      </m:r>
                      <m:r>
                        <a:rPr lang="es-CO" sz="2400" b="1" i="1" smtClean="0">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𝟎𝟏𝟐</m:t>
                      </m:r>
                    </m:oMath>
                  </m:oMathPara>
                </a14:m>
                <a:endParaRPr lang="es-CO" sz="2400" b="1" dirty="0"/>
              </a:p>
            </p:txBody>
          </p:sp>
        </mc:Choice>
        <mc:Fallback xmlns:p14="http://schemas.microsoft.com/office/powerpoint/2010/main" xmlns:a16="http://schemas.microsoft.com/office/drawing/2014/main" xmlns="">
          <p:sp>
            <p:nvSpPr>
              <p:cNvPr id="7" name="TextBox 6">
                <a:extLst>
                  <a:ext uri="{FF2B5EF4-FFF2-40B4-BE49-F238E27FC236}">
                    <a16:creationId xmlns:a16="http://schemas.microsoft.com/office/drawing/2014/main" id="{8F8CD997-3628-902A-C0B4-4C731B903DD5}"/>
                  </a:ext>
                </a:extLst>
              </p:cNvPr>
              <p:cNvSpPr txBox="1">
                <a:spLocks noRot="1" noChangeAspect="1" noMove="1" noResize="1" noEditPoints="1" noAdjustHandles="1" noChangeArrowheads="1" noChangeShapeType="1" noTextEdit="1"/>
              </p:cNvSpPr>
              <p:nvPr/>
            </p:nvSpPr>
            <p:spPr>
              <a:xfrm>
                <a:off x="3310658" y="5400998"/>
                <a:ext cx="4736874" cy="93346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D94F775-0C75-643D-EBBE-189BE1BA32DF}"/>
                  </a:ext>
                </a:extLst>
              </p:cNvPr>
              <p:cNvSpPr txBox="1"/>
              <p:nvPr/>
            </p:nvSpPr>
            <p:spPr>
              <a:xfrm>
                <a:off x="572336" y="4203853"/>
                <a:ext cx="881863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𝑁</m:t>
                      </m:r>
                      <m:r>
                        <a:rPr lang="en-US" sz="2000" i="1">
                          <a:latin typeface="Cambria Math" panose="02040503050406030204" pitchFamily="18" charset="0"/>
                        </a:rPr>
                        <m:t>ú</m:t>
                      </m:r>
                      <m:r>
                        <a:rPr lang="en-US" sz="2000" b="0" i="1" smtClean="0">
                          <a:latin typeface="Cambria Math" panose="02040503050406030204" pitchFamily="18" charset="0"/>
                        </a:rPr>
                        <m:t>𝑚𝑒𝑟𝑜</m:t>
                      </m:r>
                      <m:r>
                        <a:rPr lang="en-US" sz="2000" b="0" i="1" smtClean="0">
                          <a:latin typeface="Cambria Math" panose="02040503050406030204" pitchFamily="18" charset="0"/>
                        </a:rPr>
                        <m:t> </m:t>
                      </m:r>
                      <m:r>
                        <a:rPr lang="en-US" sz="2000" b="0" i="1" smtClean="0">
                          <a:latin typeface="Cambria Math" panose="02040503050406030204" pitchFamily="18" charset="0"/>
                        </a:rPr>
                        <m:t>𝑑𝑒</m:t>
                      </m:r>
                      <m:r>
                        <a:rPr lang="en-US" sz="2000" b="0" i="1" smtClean="0">
                          <a:latin typeface="Cambria Math" panose="02040503050406030204" pitchFamily="18" charset="0"/>
                        </a:rPr>
                        <m:t> </m:t>
                      </m:r>
                      <m:r>
                        <a:rPr lang="en-US" sz="2000" b="0" i="1" smtClean="0">
                          <a:latin typeface="Cambria Math" panose="02040503050406030204" pitchFamily="18" charset="0"/>
                        </a:rPr>
                        <m:t>𝑑𝑖𝑎𝑠</m:t>
                      </m:r>
                      <m:r>
                        <a:rPr lang="en-US" sz="2000" b="0" i="1" smtClean="0">
                          <a:latin typeface="Cambria Math" panose="02040503050406030204" pitchFamily="18" charset="0"/>
                        </a:rPr>
                        <m:t> </m:t>
                      </m:r>
                      <m:r>
                        <a:rPr lang="en-US" sz="2000" b="0" i="1" smtClean="0">
                          <a:latin typeface="Cambria Math" panose="02040503050406030204" pitchFamily="18" charset="0"/>
                        </a:rPr>
                        <m:t>𝑝𝑜𝑟</m:t>
                      </m:r>
                      <m:r>
                        <a:rPr lang="en-US" sz="2000" b="0" i="1" smtClean="0">
                          <a:latin typeface="Cambria Math" panose="02040503050406030204" pitchFamily="18" charset="0"/>
                        </a:rPr>
                        <m:t> </m:t>
                      </m:r>
                      <m:r>
                        <a:rPr lang="en-US" sz="2000" b="0" i="1" smtClean="0">
                          <a:latin typeface="Cambria Math" panose="02040503050406030204" pitchFamily="18" charset="0"/>
                        </a:rPr>
                        <m:t>𝑒𝑠𝑡𝑎</m:t>
                      </m:r>
                      <m:r>
                        <a:rPr lang="en-US" sz="2000" i="1">
                          <a:latin typeface="Cambria Math" panose="02040503050406030204" pitchFamily="18" charset="0"/>
                        </a:rPr>
                        <m:t>ç</m:t>
                      </m:r>
                      <m:r>
                        <a:rPr lang="en-US" sz="2000" i="1" smtClean="0">
                          <a:latin typeface="Cambria Math" panose="02040503050406030204" pitchFamily="18" charset="0"/>
                        </a:rPr>
                        <m:t>ã</m:t>
                      </m:r>
                      <m:r>
                        <a:rPr lang="en-US" sz="2000" b="0" i="1" smtClean="0">
                          <a:latin typeface="Cambria Math" panose="02040503050406030204" pitchFamily="18" charset="0"/>
                        </a:rPr>
                        <m:t>𝑜</m:t>
                      </m:r>
                      <m:r>
                        <a:rPr lang="en-US" sz="2000" b="0" i="1" smtClean="0">
                          <a:latin typeface="Cambria Math" panose="02040503050406030204" pitchFamily="18" charset="0"/>
                        </a:rPr>
                        <m:t> 3=30</m:t>
                      </m:r>
                      <m:r>
                        <a:rPr lang="es-CO" sz="2000" b="0" i="1" smtClean="0">
                          <a:latin typeface="Cambria Math" panose="02040503050406030204" pitchFamily="18" charset="0"/>
                        </a:rPr>
                        <m:t> </m:t>
                      </m:r>
                      <m:d>
                        <m:dPr>
                          <m:ctrlPr>
                            <a:rPr lang="es-CO" sz="2000" b="0" i="1" smtClean="0">
                              <a:latin typeface="Cambria Math" panose="02040503050406030204" pitchFamily="18" charset="0"/>
                            </a:rPr>
                          </m:ctrlPr>
                        </m:dPr>
                        <m:e>
                          <m:r>
                            <a:rPr lang="en-US" sz="2000" b="0" i="1" smtClean="0">
                              <a:latin typeface="Cambria Math" panose="02040503050406030204" pitchFamily="18" charset="0"/>
                            </a:rPr>
                            <m:t>𝐽𝑢𝑛h𝑜</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𝐽𝑢𝑙</m:t>
                          </m:r>
                          <m:r>
                            <a:rPr lang="en-US" sz="2000" b="0" i="1" smtClean="0">
                              <a:latin typeface="Cambria Math" panose="02040503050406030204" pitchFamily="18" charset="0"/>
                            </a:rPr>
                            <m:t>h𝑜</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𝐴</m:t>
                          </m:r>
                          <m:r>
                            <a:rPr lang="en-US" sz="2000" b="0" i="1" smtClean="0">
                              <a:latin typeface="Cambria Math" panose="02040503050406030204" pitchFamily="18" charset="0"/>
                            </a:rPr>
                            <m:t>𝑔𝑜𝑠𝑡𝑜</m:t>
                          </m:r>
                        </m:e>
                      </m:d>
                      <m:r>
                        <a:rPr lang="es-CO" sz="2000" b="0" i="1" smtClean="0">
                          <a:latin typeface="Cambria Math" panose="02040503050406030204" pitchFamily="18" charset="0"/>
                        </a:rPr>
                        <m:t>=92</m:t>
                      </m:r>
                    </m:oMath>
                  </m:oMathPara>
                </a14:m>
                <a:endParaRPr lang="es-CO" sz="2000" dirty="0"/>
              </a:p>
            </p:txBody>
          </p:sp>
        </mc:Choice>
        <mc:Fallback>
          <p:sp>
            <p:nvSpPr>
              <p:cNvPr id="8" name="TextBox 7">
                <a:extLst>
                  <a:ext uri="{FF2B5EF4-FFF2-40B4-BE49-F238E27FC236}">
                    <a16:creationId xmlns:a16="http://schemas.microsoft.com/office/drawing/2014/main" id="{BD94F775-0C75-643D-EBBE-189BE1BA32DF}"/>
                  </a:ext>
                </a:extLst>
              </p:cNvPr>
              <p:cNvSpPr txBox="1">
                <a:spLocks noRot="1" noChangeAspect="1" noMove="1" noResize="1" noEditPoints="1" noAdjustHandles="1" noChangeArrowheads="1" noChangeShapeType="1" noTextEdit="1"/>
              </p:cNvSpPr>
              <p:nvPr/>
            </p:nvSpPr>
            <p:spPr>
              <a:xfrm>
                <a:off x="572336" y="4203853"/>
                <a:ext cx="8818632" cy="307777"/>
              </a:xfrm>
              <a:prstGeom prst="rect">
                <a:avLst/>
              </a:prstGeom>
              <a:blipFill>
                <a:blip r:embed="rId6"/>
                <a:stretch>
                  <a:fillRect l="-144" t="-8000" r="-144" b="-36000"/>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AC77334-46CA-A444-5E5D-162F2A34FBB9}"/>
                  </a:ext>
                </a:extLst>
              </p:cNvPr>
              <p:cNvSpPr txBox="1"/>
              <p:nvPr/>
            </p:nvSpPr>
            <p:spPr>
              <a:xfrm>
                <a:off x="492475" y="4703444"/>
                <a:ext cx="5167184"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m:t>
                      </m:r>
                      <m:r>
                        <a:rPr lang="es-CO" sz="2000" i="1">
                          <a:latin typeface="Cambria Math" panose="02040503050406030204" pitchFamily="18" charset="0"/>
                        </a:rPr>
                        <m:t>ç</m:t>
                      </m:r>
                      <m:r>
                        <a:rPr lang="es-CO" sz="2000" i="1" smtClean="0">
                          <a:latin typeface="Cambria Math" panose="02040503050406030204" pitchFamily="18" charset="0"/>
                        </a:rPr>
                        <m:t>ã</m:t>
                      </m:r>
                      <m:r>
                        <a:rPr lang="en-US" sz="2000" b="0" i="1" smtClean="0">
                          <a:latin typeface="Cambria Math" panose="02040503050406030204" pitchFamily="18" charset="0"/>
                        </a:rPr>
                        <m:t>𝑜</m:t>
                      </m:r>
                      <m:r>
                        <a:rPr lang="en-US" sz="2000" b="0" i="1" smtClean="0">
                          <a:latin typeface="Cambria Math" panose="02040503050406030204" pitchFamily="18" charset="0"/>
                        </a:rPr>
                        <m:t> </m:t>
                      </m:r>
                      <m:r>
                        <a:rPr lang="en-US" sz="2000" b="0" i="1" smtClean="0">
                          <a:latin typeface="Cambria Math" panose="02040503050406030204" pitchFamily="18" charset="0"/>
                        </a:rPr>
                        <m:t>𝑑𝑒</m:t>
                      </m:r>
                      <m:r>
                        <a:rPr lang="en-US" sz="2000" b="0" i="1" smtClean="0">
                          <a:latin typeface="Cambria Math" panose="02040503050406030204" pitchFamily="18" charset="0"/>
                        </a:rPr>
                        <m:t> </m:t>
                      </m:r>
                      <m:r>
                        <a:rPr lang="en-US" sz="2000" b="0" i="1" smtClean="0">
                          <a:latin typeface="Cambria Math" panose="02040503050406030204" pitchFamily="18" charset="0"/>
                        </a:rPr>
                        <m:t>𝑑𝑖𝑎𝑠</m:t>
                      </m:r>
                      <m:r>
                        <a:rPr lang="en-US" sz="2000" b="0" i="1" smtClean="0">
                          <a:latin typeface="Cambria Math" panose="02040503050406030204" pitchFamily="18" charset="0"/>
                        </a:rPr>
                        <m:t> </m:t>
                      </m:r>
                      <m:r>
                        <a:rPr lang="en-US" sz="2000" b="0" i="1" smtClean="0">
                          <a:latin typeface="Cambria Math" panose="02040503050406030204" pitchFamily="18" charset="0"/>
                        </a:rPr>
                        <m:t>𝑝𝑜𝑟</m:t>
                      </m:r>
                      <m:r>
                        <a:rPr lang="en-US" sz="2000" b="0" i="1" smtClean="0">
                          <a:latin typeface="Cambria Math" panose="02040503050406030204" pitchFamily="18" charset="0"/>
                        </a:rPr>
                        <m:t> </m:t>
                      </m:r>
                      <m:r>
                        <a:rPr lang="en-US" sz="2000" b="0" i="1" smtClean="0">
                          <a:latin typeface="Cambria Math" panose="02040503050406030204" pitchFamily="18" charset="0"/>
                        </a:rPr>
                        <m:t>𝑓𝑖𝑛𝑎𝑖𝑠</m:t>
                      </m:r>
                      <m:r>
                        <a:rPr lang="en-US" sz="2000" b="0" i="1" smtClean="0">
                          <a:latin typeface="Cambria Math" panose="02040503050406030204" pitchFamily="18" charset="0"/>
                        </a:rPr>
                        <m:t> </m:t>
                      </m:r>
                      <m:r>
                        <a:rPr lang="en-US" sz="2000" b="0" i="1" smtClean="0">
                          <a:latin typeface="Cambria Math" panose="02040503050406030204" pitchFamily="18" charset="0"/>
                        </a:rPr>
                        <m:t>𝑑𝑒</m:t>
                      </m:r>
                      <m:r>
                        <a:rPr lang="en-US" sz="2000" b="0" i="1" smtClean="0">
                          <a:latin typeface="Cambria Math" panose="02040503050406030204" pitchFamily="18" charset="0"/>
                        </a:rPr>
                        <m:t> </m:t>
                      </m:r>
                      <m:r>
                        <a:rPr lang="en-US" sz="2000" b="0" i="1" smtClean="0">
                          <a:latin typeface="Cambria Math" panose="02040503050406030204" pitchFamily="18" charset="0"/>
                        </a:rPr>
                        <m:t>𝑠𝑒𝑚𝑎𝑛𝑎</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2</m:t>
                          </m:r>
                        </m:num>
                        <m:den>
                          <m:r>
                            <a:rPr lang="es-CO" sz="2000" b="0" i="1" smtClean="0">
                              <a:latin typeface="Cambria Math" panose="02040503050406030204" pitchFamily="18" charset="0"/>
                            </a:rPr>
                            <m:t>7</m:t>
                          </m:r>
                        </m:den>
                      </m:f>
                    </m:oMath>
                  </m:oMathPara>
                </a14:m>
                <a:endParaRPr lang="es-CO" sz="2000" dirty="0"/>
              </a:p>
            </p:txBody>
          </p:sp>
        </mc:Choice>
        <mc:Fallback>
          <p:sp>
            <p:nvSpPr>
              <p:cNvPr id="9" name="TextBox 8">
                <a:extLst>
                  <a:ext uri="{FF2B5EF4-FFF2-40B4-BE49-F238E27FC236}">
                    <a16:creationId xmlns:a16="http://schemas.microsoft.com/office/drawing/2014/main" id="{0AC77334-46CA-A444-5E5D-162F2A34FBB9}"/>
                  </a:ext>
                </a:extLst>
              </p:cNvPr>
              <p:cNvSpPr txBox="1">
                <a:spLocks noRot="1" noChangeAspect="1" noMove="1" noResize="1" noEditPoints="1" noAdjustHandles="1" noChangeArrowheads="1" noChangeShapeType="1" noTextEdit="1"/>
              </p:cNvSpPr>
              <p:nvPr/>
            </p:nvSpPr>
            <p:spPr>
              <a:xfrm>
                <a:off x="492475" y="4703444"/>
                <a:ext cx="5167184" cy="577081"/>
              </a:xfrm>
              <a:prstGeom prst="rect">
                <a:avLst/>
              </a:prstGeom>
              <a:blipFill>
                <a:blip r:embed="rId7"/>
                <a:stretch>
                  <a:fillRect l="-980" r="-735" b="-15217"/>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DB21FE7-39F4-1CE8-4BFC-2D210682390E}"/>
                  </a:ext>
                </a:extLst>
              </p:cNvPr>
              <p:cNvSpPr txBox="1"/>
              <p:nvPr/>
            </p:nvSpPr>
            <p:spPr>
              <a:xfrm>
                <a:off x="5976081" y="4698494"/>
                <a:ext cx="5861284"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m:t>
                      </m:r>
                      <m:r>
                        <a:rPr lang="es-CO" sz="2000" i="1">
                          <a:latin typeface="Cambria Math" panose="02040503050406030204" pitchFamily="18" charset="0"/>
                        </a:rPr>
                        <m:t>ç</m:t>
                      </m:r>
                      <m:r>
                        <a:rPr lang="es-CO" sz="2000" i="1" smtClean="0">
                          <a:latin typeface="Cambria Math" panose="02040503050406030204" pitchFamily="18" charset="0"/>
                        </a:rPr>
                        <m:t>ã</m:t>
                      </m:r>
                      <m:r>
                        <a:rPr lang="en-US" sz="2000" b="0" i="1" smtClean="0">
                          <a:latin typeface="Cambria Math" panose="02040503050406030204" pitchFamily="18" charset="0"/>
                        </a:rPr>
                        <m:t>𝑜</m:t>
                      </m:r>
                      <m:r>
                        <a:rPr lang="en-US" sz="2000" b="0" i="1" smtClean="0">
                          <a:latin typeface="Cambria Math" panose="02040503050406030204" pitchFamily="18" charset="0"/>
                        </a:rPr>
                        <m:t> </m:t>
                      </m:r>
                      <m:r>
                        <a:rPr lang="en-US" sz="2000" b="0" i="1" smtClean="0">
                          <a:latin typeface="Cambria Math" panose="02040503050406030204" pitchFamily="18" charset="0"/>
                        </a:rPr>
                        <m:t>𝑑𝑒</m:t>
                      </m:r>
                      <m:r>
                        <a:rPr lang="en-US" sz="2000" b="0" i="1" smtClean="0">
                          <a:latin typeface="Cambria Math" panose="02040503050406030204" pitchFamily="18" charset="0"/>
                        </a:rPr>
                        <m:t> </m:t>
                      </m:r>
                      <m:r>
                        <a:rPr lang="en-US" sz="2000" b="0" i="1" smtClean="0">
                          <a:latin typeface="Cambria Math" panose="02040503050406030204" pitchFamily="18" charset="0"/>
                        </a:rPr>
                        <m:t>h𝑜𝑟𝑎𝑠</m:t>
                      </m:r>
                      <m:r>
                        <a:rPr lang="en-US" sz="2000" b="0" i="1" smtClean="0">
                          <a:latin typeface="Cambria Math" panose="02040503050406030204" pitchFamily="18" charset="0"/>
                        </a:rPr>
                        <m:t> 2:00 </m:t>
                      </m:r>
                      <m:r>
                        <a:rPr lang="en-US" sz="2000" b="0" i="1" smtClean="0">
                          <a:latin typeface="Cambria Math" panose="02040503050406030204" pitchFamily="18" charset="0"/>
                        </a:rPr>
                        <m:t>𝑎</m:t>
                      </m:r>
                      <m:r>
                        <a:rPr lang="es-CO" sz="2000" b="0" i="1" smtClean="0">
                          <a:latin typeface="Cambria Math" panose="02040503050406030204" pitchFamily="18" charset="0"/>
                        </a:rPr>
                        <m:t> 6:00 </m:t>
                      </m:r>
                      <m:r>
                        <a:rPr lang="es-CO" sz="2000" b="0" i="1" smtClean="0">
                          <a:latin typeface="Cambria Math" panose="02040503050406030204" pitchFamily="18" charset="0"/>
                        </a:rPr>
                        <m:t>𝑃𝑀</m:t>
                      </m:r>
                      <m:r>
                        <a:rPr lang="es-CO" sz="2000" b="0" i="1" smtClean="0">
                          <a:latin typeface="Cambria Math" panose="02040503050406030204" pitchFamily="18" charset="0"/>
                        </a:rPr>
                        <m:t> </m:t>
                      </m:r>
                      <m:r>
                        <a:rPr lang="en-US" sz="2000" b="0" i="1" smtClean="0">
                          <a:latin typeface="Cambria Math" panose="02040503050406030204" pitchFamily="18" charset="0"/>
                        </a:rPr>
                        <m:t>𝑒𝑚</m:t>
                      </m:r>
                      <m:r>
                        <a:rPr lang="es-CO" sz="2000" b="0" i="1" smtClean="0">
                          <a:latin typeface="Cambria Math" panose="02040503050406030204" pitchFamily="18" charset="0"/>
                        </a:rPr>
                        <m:t> 1 </m:t>
                      </m:r>
                      <m:r>
                        <a:rPr lang="es-CO" sz="2000" b="0" i="1" smtClean="0">
                          <a:latin typeface="Cambria Math" panose="02040503050406030204" pitchFamily="18" charset="0"/>
                        </a:rPr>
                        <m:t>𝑑𝑖𝑎</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4</m:t>
                          </m:r>
                        </m:num>
                        <m:den>
                          <m:r>
                            <a:rPr lang="es-CO" sz="2000" b="0" i="1" smtClean="0">
                              <a:latin typeface="Cambria Math" panose="02040503050406030204" pitchFamily="18" charset="0"/>
                            </a:rPr>
                            <m:t>24</m:t>
                          </m:r>
                        </m:den>
                      </m:f>
                    </m:oMath>
                  </m:oMathPara>
                </a14:m>
                <a:endParaRPr lang="es-CO" sz="2000" dirty="0"/>
              </a:p>
            </p:txBody>
          </p:sp>
        </mc:Choice>
        <mc:Fallback>
          <p:sp>
            <p:nvSpPr>
              <p:cNvPr id="10" name="TextBox 9">
                <a:extLst>
                  <a:ext uri="{FF2B5EF4-FFF2-40B4-BE49-F238E27FC236}">
                    <a16:creationId xmlns:a16="http://schemas.microsoft.com/office/drawing/2014/main" id="{DDB21FE7-39F4-1CE8-4BFC-2D210682390E}"/>
                  </a:ext>
                </a:extLst>
              </p:cNvPr>
              <p:cNvSpPr txBox="1">
                <a:spLocks noRot="1" noChangeAspect="1" noMove="1" noResize="1" noEditPoints="1" noAdjustHandles="1" noChangeArrowheads="1" noChangeShapeType="1" noTextEdit="1"/>
              </p:cNvSpPr>
              <p:nvPr/>
            </p:nvSpPr>
            <p:spPr>
              <a:xfrm>
                <a:off x="5976081" y="4698494"/>
                <a:ext cx="5861284" cy="575094"/>
              </a:xfrm>
              <a:prstGeom prst="rect">
                <a:avLst/>
              </a:prstGeom>
              <a:blipFill>
                <a:blip r:embed="rId8"/>
                <a:stretch>
                  <a:fillRect l="-432" t="-2174" b="-13043"/>
                </a:stretch>
              </a:blipFill>
            </p:spPr>
            <p:txBody>
              <a:bodyPr/>
              <a:lstStyle/>
              <a:p>
                <a:r>
                  <a:rPr lang="en-BR">
                    <a:noFill/>
                  </a:rPr>
                  <a:t> </a:t>
                </a:r>
              </a:p>
            </p:txBody>
          </p:sp>
        </mc:Fallback>
      </mc:AlternateContent>
      <p:pic>
        <p:nvPicPr>
          <p:cNvPr id="5" name="synthesize (59)">
            <a:hlinkClick r:id="" action="ppaction://media"/>
            <a:extLst>
              <a:ext uri="{FF2B5EF4-FFF2-40B4-BE49-F238E27FC236}">
                <a16:creationId xmlns:a16="http://schemas.microsoft.com/office/drawing/2014/main" id="{1C5C5920-AA4B-BF42-4DF9-247A2989A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206" y="368196"/>
            <a:ext cx="945659" cy="945659"/>
          </a:xfrm>
          <a:prstGeom prst="rect">
            <a:avLst/>
          </a:prstGeom>
        </p:spPr>
      </p:pic>
    </p:spTree>
    <p:extLst>
      <p:ext uri="{BB962C8B-B14F-4D97-AF65-F5344CB8AC3E}">
        <p14:creationId xmlns:p14="http://schemas.microsoft.com/office/powerpoint/2010/main" val="2499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50078" y="1296952"/>
            <a:ext cx="8935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3.4.6 Parâmetros adicionais: Taxas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desconto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(Discount Rates)</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113960"/>
            <a:ext cx="10658790" cy="13199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Representação do tempo no OSeMOSYS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630904" y="2211651"/>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Taxa</a:t>
            </a:r>
            <a:r>
              <a:rPr lang="es-CO" sz="1800" b="1" dirty="0">
                <a:latin typeface="Segoe UI" panose="020B0502040204020203" pitchFamily="34" charset="0"/>
                <a:cs typeface="Segoe UI" panose="020B0502040204020203" pitchFamily="34" charset="0"/>
              </a:rPr>
              <a:t> de </a:t>
            </a:r>
            <a:r>
              <a:rPr lang="es-CO" sz="1800" b="1" dirty="0" err="1">
                <a:latin typeface="Segoe UI" panose="020B0502040204020203" pitchFamily="34" charset="0"/>
                <a:cs typeface="Segoe UI" panose="020B0502040204020203" pitchFamily="34" charset="0"/>
              </a:rPr>
              <a:t>desconto</a:t>
            </a:r>
            <a:r>
              <a:rPr lang="es-CO" sz="1800" b="1" dirty="0">
                <a:latin typeface="Segoe UI" panose="020B0502040204020203" pitchFamily="34" charset="0"/>
                <a:cs typeface="Segoe UI" panose="020B0502040204020203" pitchFamily="34" charset="0"/>
              </a:rPr>
              <a:t> / </a:t>
            </a:r>
          </a:p>
          <a:p>
            <a:pPr algn="ctr"/>
            <a:r>
              <a:rPr lang="es-CO" sz="1800" b="1" dirty="0" err="1">
                <a:latin typeface="Segoe UI" panose="020B0502040204020203" pitchFamily="34" charset="0"/>
                <a:cs typeface="Segoe UI" panose="020B0502040204020203" pitchFamily="34" charset="0"/>
              </a:rPr>
              <a:t>DiscountRate</a:t>
            </a:r>
            <a:endParaRPr lang="es-CO" sz="1800" b="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4061636" y="1722037"/>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Taxa de desconto </a:t>
            </a:r>
            <a:r>
              <a:rPr lang="es-CO" sz="1800" b="1" dirty="0">
                <a:latin typeface="Segoe UI" panose="020B0502040204020203" pitchFamily="34" charset="0"/>
                <a:cs typeface="Segoe UI" panose="020B0502040204020203" pitchFamily="34" charset="0"/>
              </a:rPr>
              <a:t>global </a:t>
            </a:r>
            <a:r>
              <a:rPr lang="es-CO" sz="1800" b="1" dirty="0" err="1">
                <a:latin typeface="Segoe UI" panose="020B0502040204020203" pitchFamily="34" charset="0"/>
                <a:cs typeface="Segoe UI" panose="020B0502040204020203" pitchFamily="34" charset="0"/>
              </a:rPr>
              <a:t>ou taxa de desconto </a:t>
            </a:r>
            <a:r>
              <a:rPr lang="es-CO" sz="1800" b="1" dirty="0">
                <a:latin typeface="Segoe UI" panose="020B0502040204020203" pitchFamily="34" charset="0"/>
                <a:cs typeface="Segoe UI" panose="020B0502040204020203" pitchFamily="34" charset="0"/>
              </a:rPr>
              <a:t>social (SDR) </a:t>
            </a:r>
            <a:r>
              <a:rPr lang="es-CO" sz="1800" b="1" dirty="0" err="1">
                <a:latin typeface="Segoe UI" panose="020B0502040204020203" pitchFamily="34" charset="0"/>
                <a:cs typeface="Segoe UI" panose="020B0502040204020203" pitchFamily="34" charset="0"/>
              </a:rPr>
              <a:t>para contabilizar os investimentos públicos</a:t>
            </a:r>
            <a:r>
              <a:rPr lang="es-CO" sz="1800" b="1" dirty="0">
                <a:latin typeface="Segoe UI" panose="020B0502040204020203" pitchFamily="34" charset="0"/>
                <a:cs typeface="Segoe UI" panose="020B0502040204020203" pitchFamily="34" charset="0"/>
              </a:rPr>
              <a:t>. A SDR é o retorno esperado de uma perspectiva de </a:t>
            </a:r>
            <a:r>
              <a:rPr lang="es-CO" sz="1800" b="1" dirty="0" err="1">
                <a:latin typeface="Segoe UI" panose="020B0502040204020203" pitchFamily="34" charset="0"/>
                <a:cs typeface="Segoe UI" panose="020B0502040204020203" pitchFamily="34" charset="0"/>
              </a:rPr>
              <a:t>planejador</a:t>
            </a:r>
            <a:r>
              <a:rPr lang="es-CO" sz="1800" b="1" dirty="0">
                <a:latin typeface="Segoe UI" panose="020B0502040204020203" pitchFamily="34" charset="0"/>
                <a:cs typeface="Segoe UI" panose="020B0502040204020203" pitchFamily="34" charset="0"/>
              </a:rPr>
              <a:t> central. Usada </a:t>
            </a:r>
            <a:r>
              <a:rPr lang="es-CO" sz="1800" b="1" dirty="0" err="1">
                <a:latin typeface="Segoe UI" panose="020B0502040204020203" pitchFamily="34" charset="0"/>
                <a:cs typeface="Segoe UI" panose="020B0502040204020203" pitchFamily="34" charset="0"/>
              </a:rPr>
              <a:t>para calcular o valor presente </a:t>
            </a:r>
            <a:r>
              <a:rPr lang="es-CO" sz="1800" b="1" dirty="0">
                <a:latin typeface="Segoe UI" panose="020B0502040204020203" pitchFamily="34" charset="0"/>
                <a:cs typeface="Segoe UI" panose="020B0502040204020203" pitchFamily="34" charset="0"/>
              </a:rPr>
              <a:t>líquido </a:t>
            </a:r>
            <a:r>
              <a:rPr lang="es-CO" sz="1800" b="1" dirty="0" err="1">
                <a:latin typeface="Segoe UI" panose="020B0502040204020203" pitchFamily="34" charset="0"/>
                <a:cs typeface="Segoe UI" panose="020B0502040204020203" pitchFamily="34" charset="0"/>
              </a:rPr>
              <a:t>dos custos no modelo</a:t>
            </a:r>
            <a:r>
              <a:rPr lang="es-CO" sz="1800" b="1" dirty="0">
                <a:latin typeface="Segoe UI" panose="020B0502040204020203" pitchFamily="34" charset="0"/>
                <a:cs typeface="Segoe UI" panose="020B0502040204020203" pitchFamily="34" charset="0"/>
              </a:rPr>
              <a:t>.</a:t>
            </a:r>
          </a:p>
          <a:p>
            <a:pPr algn="ctr"/>
            <a:endParaRPr lang="es-CO" sz="1800" b="1" dirty="0">
              <a:latin typeface="Segoe UI" panose="020B0502040204020203" pitchFamily="34" charset="0"/>
              <a:cs typeface="Segoe UI" panose="020B0502040204020203" pitchFamily="34" charset="0"/>
            </a:endParaRPr>
          </a:p>
          <a:p>
            <a:pPr algn="ctr"/>
            <a:r>
              <a:rPr lang="es-CO" sz="1800" b="1" dirty="0" err="1">
                <a:latin typeface="Segoe UI" panose="020B0502040204020203" pitchFamily="34" charset="0"/>
                <a:cs typeface="Segoe UI" panose="020B0502040204020203" pitchFamily="34" charset="0"/>
              </a:rPr>
              <a:t>Valor </a:t>
            </a: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entre </a:t>
            </a:r>
            <a:r>
              <a:rPr lang="es-CO" sz="1800" b="1" dirty="0">
                <a:latin typeface="Segoe UI" panose="020B0502040204020203" pitchFamily="34" charset="0"/>
                <a:cs typeface="Segoe UI" panose="020B0502040204020203" pitchFamily="34" charset="0"/>
              </a:rPr>
              <a:t>0 e 1</a:t>
            </a:r>
          </a:p>
        </p:txBody>
      </p:sp>
      <p:sp>
        <p:nvSpPr>
          <p:cNvPr id="7" name="CuadroTexto 9">
            <a:extLst>
              <a:ext uri="{FF2B5EF4-FFF2-40B4-BE49-F238E27FC236}">
                <a16:creationId xmlns:a16="http://schemas.microsoft.com/office/drawing/2014/main" id="{710F92CA-B66C-9ED1-DE46-0DA0E79FFFDB}"/>
              </a:ext>
            </a:extLst>
          </p:cNvPr>
          <p:cNvSpPr txBox="1"/>
          <p:nvPr/>
        </p:nvSpPr>
        <p:spPr>
          <a:xfrm>
            <a:off x="758575" y="5922321"/>
            <a:ext cx="10674850" cy="400110"/>
          </a:xfrm>
          <a:prstGeom prst="rect">
            <a:avLst/>
          </a:prstGeom>
          <a:noFill/>
        </p:spPr>
        <p:txBody>
          <a:bodyPr wrap="square" rtlCol="0">
            <a:spAutoFit/>
          </a:bodyPr>
          <a:lstStyle/>
          <a:p>
            <a:r>
              <a:rPr lang="es-CO" sz="2000" b="1" dirty="0" err="1">
                <a:latin typeface="Segoe UI" panose="020B0502040204020203" pitchFamily="34" charset="0"/>
                <a:cs typeface="Segoe UI" panose="020B0502040204020203" pitchFamily="34" charset="0"/>
              </a:rPr>
              <a:t>Fontes potenciais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Avaliações de planejamento energético nacional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relatórios de bancos nacionais</a:t>
            </a:r>
            <a:endParaRPr lang="es-CO" sz="2000" b="1" dirty="0">
              <a:latin typeface="Segoe UI" panose="020B0502040204020203" pitchFamily="34" charset="0"/>
              <a:cs typeface="Segoe UI" panose="020B0502040204020203" pitchFamily="34" charset="0"/>
            </a:endParaRPr>
          </a:p>
        </p:txBody>
      </p:sp>
      <p:sp>
        <p:nvSpPr>
          <p:cNvPr id="8" name="Rectángulo: esquinas redondeadas 2">
            <a:extLst>
              <a:ext uri="{FF2B5EF4-FFF2-40B4-BE49-F238E27FC236}">
                <a16:creationId xmlns:a16="http://schemas.microsoft.com/office/drawing/2014/main" id="{41859F25-E852-1979-E2C7-9445ACFC4CC0}"/>
              </a:ext>
            </a:extLst>
          </p:cNvPr>
          <p:cNvSpPr/>
          <p:nvPr/>
        </p:nvSpPr>
        <p:spPr>
          <a:xfrm>
            <a:off x="630904" y="4143892"/>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Taxa</a:t>
            </a:r>
            <a:r>
              <a:rPr lang="es-CO" sz="1800" b="1" dirty="0">
                <a:latin typeface="Segoe UI" panose="020B0502040204020203" pitchFamily="34" charset="0"/>
                <a:cs typeface="Segoe UI" panose="020B0502040204020203" pitchFamily="34" charset="0"/>
              </a:rPr>
              <a:t> de </a:t>
            </a:r>
            <a:r>
              <a:rPr lang="es-CO" sz="1800" b="1" dirty="0" err="1">
                <a:latin typeface="Segoe UI" panose="020B0502040204020203" pitchFamily="34" charset="0"/>
                <a:cs typeface="Segoe UI" panose="020B0502040204020203" pitchFamily="34" charset="0"/>
              </a:rPr>
              <a:t>desconto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Idv</a:t>
            </a:r>
            <a:r>
              <a:rPr lang="es-CO" sz="1800" b="1" dirty="0">
                <a:latin typeface="Segoe UI" panose="020B0502040204020203" pitchFamily="34" charset="0"/>
                <a:cs typeface="Segoe UI" panose="020B0502040204020203" pitchFamily="34" charset="0"/>
              </a:rPr>
              <a:t> / </a:t>
            </a:r>
          </a:p>
          <a:p>
            <a:pPr algn="ctr"/>
            <a:r>
              <a:rPr lang="es-CO" sz="1800" b="1" dirty="0" err="1">
                <a:latin typeface="Segoe UI" panose="020B0502040204020203" pitchFamily="34" charset="0"/>
                <a:cs typeface="Segoe UI" panose="020B0502040204020203" pitchFamily="34" charset="0"/>
              </a:rPr>
              <a:t>DiscountRateIdv</a:t>
            </a:r>
            <a:endParaRPr lang="es-CO" sz="1800" b="1" dirty="0">
              <a:latin typeface="Segoe UI" panose="020B0502040204020203" pitchFamily="34" charset="0"/>
              <a:cs typeface="Segoe UI" panose="020B0502040204020203" pitchFamily="34" charset="0"/>
            </a:endParaRPr>
          </a:p>
        </p:txBody>
      </p:sp>
      <p:sp>
        <p:nvSpPr>
          <p:cNvPr id="9" name="Rectángulo: esquinas redondeadas 6">
            <a:extLst>
              <a:ext uri="{FF2B5EF4-FFF2-40B4-BE49-F238E27FC236}">
                <a16:creationId xmlns:a16="http://schemas.microsoft.com/office/drawing/2014/main" id="{0F885EC7-D1FA-25C9-60FD-C6C594A9B7ED}"/>
              </a:ext>
            </a:extLst>
          </p:cNvPr>
          <p:cNvSpPr/>
          <p:nvPr/>
        </p:nvSpPr>
        <p:spPr>
          <a:xfrm>
            <a:off x="4061637" y="3844450"/>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Segoe UI" panose="020B0502040204020203" pitchFamily="34" charset="0"/>
                <a:cs typeface="Segoe UI" panose="020B0502040204020203" pitchFamily="34" charset="0"/>
              </a:rPr>
              <a:t>Taxas de desconto individuais ou hurdle rates (HR) para cada tecnologia de geração. Em outras palavras, HR é o retorno esperado do ponto de vista do investidor. Usada para calcular um custo de capital anualizado.</a:t>
            </a:r>
          </a:p>
          <a:p>
            <a:pPr algn="ctr"/>
            <a:endParaRPr lang="es-CO" sz="1800" b="1" dirty="0">
              <a:latin typeface="Segoe UI" panose="020B0502040204020203" pitchFamily="34" charset="0"/>
              <a:cs typeface="Segoe UI" panose="020B0502040204020203" pitchFamily="34" charset="0"/>
            </a:endParaRPr>
          </a:p>
          <a:p>
            <a:pPr algn="ctr"/>
            <a:r>
              <a:rPr lang="es-CO" sz="1800" b="1" dirty="0" err="1">
                <a:latin typeface="Segoe UI" panose="020B0502040204020203" pitchFamily="34" charset="0"/>
                <a:cs typeface="Segoe UI" panose="020B0502040204020203" pitchFamily="34" charset="0"/>
              </a:rPr>
              <a:t>Valor </a:t>
            </a: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entre </a:t>
            </a:r>
            <a:r>
              <a:rPr lang="es-CO" sz="1800" b="1" dirty="0">
                <a:latin typeface="Segoe UI" panose="020B0502040204020203" pitchFamily="34" charset="0"/>
                <a:cs typeface="Segoe UI" panose="020B0502040204020203" pitchFamily="34" charset="0"/>
              </a:rPr>
              <a:t>0 e 1</a:t>
            </a:r>
          </a:p>
        </p:txBody>
      </p:sp>
      <p:pic>
        <p:nvPicPr>
          <p:cNvPr id="10" name="synthesize (60)">
            <a:hlinkClick r:id="" action="ppaction://media"/>
            <a:extLst>
              <a:ext uri="{FF2B5EF4-FFF2-40B4-BE49-F238E27FC236}">
                <a16:creationId xmlns:a16="http://schemas.microsoft.com/office/drawing/2014/main" id="{D58E1FEF-C39C-62D6-429D-F7148F9A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9523" y="330000"/>
            <a:ext cx="887884" cy="887884"/>
          </a:xfrm>
          <a:prstGeom prst="rect">
            <a:avLst/>
          </a:prstGeom>
        </p:spPr>
      </p:pic>
    </p:spTree>
    <p:extLst>
      <p:ext uri="{BB962C8B-B14F-4D97-AF65-F5344CB8AC3E}">
        <p14:creationId xmlns:p14="http://schemas.microsoft.com/office/powerpoint/2010/main" val="2436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27</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s-CO" sz="1800" kern="100">
                <a:effectLst/>
                <a:latin typeface="Calibri" panose="020F0502020204030204" pitchFamily="34" charset="0"/>
                <a:ea typeface="Calibri" panose="020F0502020204030204" pitchFamily="34" charset="0"/>
                <a:cs typeface="Times New Roman" panose="02020603050405020304" pitchFamily="18" charset="0"/>
              </a:rPr>
              <a:t>Taliotis, Constantinos, Gardumi, Francesco, Shivakumar, Abhishek, Sridharan, Vignesh, Ramos, Eunice, Beltramo, Agnese, ... Howells, Mark. (2018, novembro). Representação de tempo no OSeMOSYS. Zenodo. http://doi.org/10.5281/zenodo.4558793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2" descr="Diagram, schematic&#10;&#10;Description automatically generated">
            <a:extLst>
              <a:ext uri="{FF2B5EF4-FFF2-40B4-BE49-F238E27FC236}">
                <a16:creationId xmlns:a16="http://schemas.microsoft.com/office/drawing/2014/main" id="{E41B342E-3EF5-1C7F-97D8-C462F21F7249}"/>
              </a:ext>
            </a:extLst>
          </p:cNvPr>
          <p:cNvPicPr>
            <a:picLocks noGrp="1" noChangeAspect="1"/>
          </p:cNvPicPr>
          <p:nvPr>
            <p:ph idx="1"/>
          </p:nvPr>
        </p:nvPicPr>
        <p:blipFill>
          <a:blip r:embed="rId5"/>
          <a:stretch>
            <a:fillRect/>
          </a:stretch>
        </p:blipFill>
        <p:spPr>
          <a:xfrm>
            <a:off x="662654" y="1091821"/>
            <a:ext cx="10588367" cy="5389417"/>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Importância da nomenclatura genérica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Convenção de nomenclatura</a:t>
            </a:r>
            <a:endParaRPr lang="en-US" dirty="0">
              <a:cs typeface="Calibri Light" panose="020F0302020204030204"/>
            </a:endParaRPr>
          </a:p>
        </p:txBody>
      </p:sp>
      <p:pic>
        <p:nvPicPr>
          <p:cNvPr id="4" name="synthesize (40)">
            <a:hlinkClick r:id="" action="ppaction://media"/>
            <a:extLst>
              <a:ext uri="{FF2B5EF4-FFF2-40B4-BE49-F238E27FC236}">
                <a16:creationId xmlns:a16="http://schemas.microsoft.com/office/drawing/2014/main" id="{63CD0D69-04A8-7CDB-78EB-5F2C4570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9593" y="188966"/>
            <a:ext cx="902855" cy="902855"/>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B47495-77BB-BE93-F527-2CA9A33B1BDB}"/>
            </a:ext>
          </a:extLst>
        </p:cNvPr>
        <p:cNvGrpSpPr/>
        <p:nvPr/>
      </p:nvGrpSpPr>
      <p:grpSpPr>
        <a:xfrm>
          <a:off x="0" y="0"/>
          <a:ext cx="0" cy="0"/>
          <a:chOff x="0" y="0"/>
          <a:chExt cx="0" cy="0"/>
        </a:xfrm>
      </p:grpSpPr>
      <p:pic>
        <p:nvPicPr>
          <p:cNvPr id="6" name="Picture 9" descr="Diagram, schematic&#10;&#10;Description automatically generated">
            <a:extLst>
              <a:ext uri="{FF2B5EF4-FFF2-40B4-BE49-F238E27FC236}">
                <a16:creationId xmlns:a16="http://schemas.microsoft.com/office/drawing/2014/main" id="{4C95FC82-BDA0-72A9-AAF9-07414FB4E4E6}"/>
              </a:ext>
            </a:extLst>
          </p:cNvPr>
          <p:cNvPicPr>
            <a:picLocks noGrp="1" noChangeAspect="1"/>
          </p:cNvPicPr>
          <p:nvPr>
            <p:ph idx="1"/>
          </p:nvPr>
        </p:nvPicPr>
        <p:blipFill>
          <a:blip r:embed="rId5"/>
          <a:stretch>
            <a:fillRect/>
          </a:stretch>
        </p:blipFill>
        <p:spPr>
          <a:xfrm>
            <a:off x="789623" y="1062460"/>
            <a:ext cx="10457879" cy="5439541"/>
          </a:xfrm>
        </p:spPr>
      </p:pic>
      <p:sp>
        <p:nvSpPr>
          <p:cNvPr id="3" name="Slide Number Placeholder 1">
            <a:extLst>
              <a:ext uri="{FF2B5EF4-FFF2-40B4-BE49-F238E27FC236}">
                <a16:creationId xmlns:a16="http://schemas.microsoft.com/office/drawing/2014/main" id="{D6D49EE2-2D57-099C-D799-D216171972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32AE1AB6-BBBB-28E5-B930-FACBDB614F6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Importância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dos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códigos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9E35D1BE-C12F-AC12-39C2-79AD25C8F55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Convenção de nomenclatura</a:t>
            </a:r>
            <a:endParaRPr lang="en-US" dirty="0">
              <a:cs typeface="Calibri Light" panose="020F0302020204030204"/>
            </a:endParaRPr>
          </a:p>
        </p:txBody>
      </p:sp>
      <p:pic>
        <p:nvPicPr>
          <p:cNvPr id="2" name="synthesize (41)">
            <a:hlinkClick r:id="" action="ppaction://media"/>
            <a:extLst>
              <a:ext uri="{FF2B5EF4-FFF2-40B4-BE49-F238E27FC236}">
                <a16:creationId xmlns:a16="http://schemas.microsoft.com/office/drawing/2014/main" id="{57D38F81-BCCF-EB6A-6754-C02E69A3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6272" y="133581"/>
            <a:ext cx="1062460" cy="1062460"/>
          </a:xfrm>
          <a:prstGeom prst="rect">
            <a:avLst/>
          </a:prstGeom>
        </p:spPr>
      </p:pic>
    </p:spTree>
    <p:extLst>
      <p:ext uri="{BB962C8B-B14F-4D97-AF65-F5344CB8AC3E}">
        <p14:creationId xmlns:p14="http://schemas.microsoft.com/office/powerpoint/2010/main" val="32090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D37E91A-F481-6899-2D4C-852DFCEB96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28BF210-377D-ACF4-82E2-B78F2831B90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261E1939-7F66-6A7E-93A2-26A9273058CC}"/>
              </a:ext>
            </a:extLst>
          </p:cNvPr>
          <p:cNvSpPr/>
          <p:nvPr/>
        </p:nvSpPr>
        <p:spPr>
          <a:xfrm>
            <a:off x="343846" y="995986"/>
            <a:ext cx="73269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Por que usar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uma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convenção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nomenclatura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8" name="Title 10">
            <a:extLst>
              <a:ext uri="{FF2B5EF4-FFF2-40B4-BE49-F238E27FC236}">
                <a16:creationId xmlns:a16="http://schemas.microsoft.com/office/drawing/2014/main" id="{19662A37-01E6-4DBE-DFD7-B7F82F9D21A2}"/>
              </a:ext>
            </a:extLst>
          </p:cNvPr>
          <p:cNvSpPr txBox="1">
            <a:spLocks/>
          </p:cNvSpPr>
          <p:nvPr/>
        </p:nvSpPr>
        <p:spPr>
          <a:xfrm>
            <a:off x="343847" y="199282"/>
            <a:ext cx="10767176" cy="7133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Convenção de nomenclatura</a:t>
            </a:r>
            <a:endParaRPr lang="en-US" dirty="0">
              <a:cs typeface="Calibri Light" panose="020F0302020204030204"/>
            </a:endParaRPr>
          </a:p>
        </p:txBody>
      </p:sp>
      <p:pic>
        <p:nvPicPr>
          <p:cNvPr id="5" name="Picture 9" descr="Diagram, schematic&#10;&#10;Description automatically generated">
            <a:extLst>
              <a:ext uri="{FF2B5EF4-FFF2-40B4-BE49-F238E27FC236}">
                <a16:creationId xmlns:a16="http://schemas.microsoft.com/office/drawing/2014/main" id="{D475D468-C8F1-3EAB-442D-D667A2BC54FC}"/>
              </a:ext>
            </a:extLst>
          </p:cNvPr>
          <p:cNvPicPr>
            <a:picLocks noGrp="1" noChangeAspect="1"/>
          </p:cNvPicPr>
          <p:nvPr>
            <p:ph idx="1"/>
          </p:nvPr>
        </p:nvPicPr>
        <p:blipFill>
          <a:blip r:embed="rId5"/>
          <a:stretch>
            <a:fillRect/>
          </a:stretch>
        </p:blipFill>
        <p:spPr>
          <a:xfrm>
            <a:off x="316571" y="1396097"/>
            <a:ext cx="11283374" cy="5060620"/>
          </a:xfrm>
        </p:spPr>
      </p:pic>
      <p:pic>
        <p:nvPicPr>
          <p:cNvPr id="2" name="synthesize (42)">
            <a:hlinkClick r:id="" action="ppaction://media"/>
            <a:extLst>
              <a:ext uri="{FF2B5EF4-FFF2-40B4-BE49-F238E27FC236}">
                <a16:creationId xmlns:a16="http://schemas.microsoft.com/office/drawing/2014/main" id="{D4D29B1F-D066-98C7-957D-DB6A738E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4655" y="199282"/>
            <a:ext cx="1027545" cy="1027545"/>
          </a:xfrm>
          <a:prstGeom prst="rect">
            <a:avLst/>
          </a:prstGeom>
        </p:spPr>
      </p:pic>
    </p:spTree>
    <p:extLst>
      <p:ext uri="{BB962C8B-B14F-4D97-AF65-F5344CB8AC3E}">
        <p14:creationId xmlns:p14="http://schemas.microsoft.com/office/powerpoint/2010/main" val="2102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B39FF5-0B61-C328-BE18-B3D12B4E351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EB4D675-B890-8116-FBFF-82E2A928FF7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A9C28976-E1BB-7FFB-259D-3BCE264EAC47}"/>
              </a:ext>
            </a:extLst>
          </p:cNvPr>
          <p:cNvSpPr/>
          <p:nvPr/>
        </p:nvSpPr>
        <p:spPr>
          <a:xfrm>
            <a:off x="343846" y="995986"/>
            <a:ext cx="702831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Convenção de nomenclatura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1</a:t>
            </a:r>
          </a:p>
        </p:txBody>
      </p:sp>
      <p:sp>
        <p:nvSpPr>
          <p:cNvPr id="8" name="Title 10">
            <a:extLst>
              <a:ext uri="{FF2B5EF4-FFF2-40B4-BE49-F238E27FC236}">
                <a16:creationId xmlns:a16="http://schemas.microsoft.com/office/drawing/2014/main" id="{2BDA81E7-9517-9875-7203-13AFD37FD3E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Convenção de nomenclatura</a:t>
            </a:r>
            <a:endParaRPr lang="en-US" dirty="0">
              <a:cs typeface="Calibri Light" panose="020F0302020204030204"/>
            </a:endParaRPr>
          </a:p>
        </p:txBody>
      </p:sp>
      <p:sp>
        <p:nvSpPr>
          <p:cNvPr id="17" name="CuadroTexto 2">
            <a:extLst>
              <a:ext uri="{FF2B5EF4-FFF2-40B4-BE49-F238E27FC236}">
                <a16:creationId xmlns:a16="http://schemas.microsoft.com/office/drawing/2014/main" id="{E024E746-60F9-12F3-8950-DB8D0470537E}"/>
              </a:ext>
            </a:extLst>
          </p:cNvPr>
          <p:cNvSpPr txBox="1"/>
          <p:nvPr/>
        </p:nvSpPr>
        <p:spPr>
          <a:xfrm>
            <a:off x="85064" y="1441267"/>
            <a:ext cx="11713235" cy="1446550"/>
          </a:xfrm>
          <a:prstGeom prst="rect">
            <a:avLst/>
          </a:prstGeom>
          <a:noFill/>
        </p:spPr>
        <p:txBody>
          <a:bodyPr wrap="square" rtlCol="0">
            <a:spAutoFit/>
          </a:bodyPr>
          <a:lstStyle/>
          <a:p>
            <a:pPr algn="ctr"/>
            <a:r>
              <a:rPr lang="es-CO" sz="8800" b="1" dirty="0"/>
              <a:t>DEMRESCKNNGS001</a:t>
            </a:r>
          </a:p>
        </p:txBody>
      </p:sp>
      <p:sp>
        <p:nvSpPr>
          <p:cNvPr id="18" name="Cerrar llave 5">
            <a:extLst>
              <a:ext uri="{FF2B5EF4-FFF2-40B4-BE49-F238E27FC236}">
                <a16:creationId xmlns:a16="http://schemas.microsoft.com/office/drawing/2014/main" id="{629165B5-B4E4-0DF9-37CA-E1122834A2FC}"/>
              </a:ext>
            </a:extLst>
          </p:cNvPr>
          <p:cNvSpPr/>
          <p:nvPr/>
        </p:nvSpPr>
        <p:spPr>
          <a:xfrm rot="5400000">
            <a:off x="1198381" y="1716840"/>
            <a:ext cx="478076" cy="239764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6">
            <a:extLst>
              <a:ext uri="{FF2B5EF4-FFF2-40B4-BE49-F238E27FC236}">
                <a16:creationId xmlns:a16="http://schemas.microsoft.com/office/drawing/2014/main" id="{FEE28837-4446-2336-C377-95643003D1E7}"/>
              </a:ext>
            </a:extLst>
          </p:cNvPr>
          <p:cNvSpPr/>
          <p:nvPr/>
        </p:nvSpPr>
        <p:spPr>
          <a:xfrm rot="5400000">
            <a:off x="3613301" y="1827611"/>
            <a:ext cx="478076" cy="215575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errar llave 7">
            <a:extLst>
              <a:ext uri="{FF2B5EF4-FFF2-40B4-BE49-F238E27FC236}">
                <a16:creationId xmlns:a16="http://schemas.microsoft.com/office/drawing/2014/main" id="{66D4A690-1CD5-9DFE-8F44-3756A58E8674}"/>
              </a:ext>
            </a:extLst>
          </p:cNvPr>
          <p:cNvSpPr/>
          <p:nvPr/>
        </p:nvSpPr>
        <p:spPr>
          <a:xfrm rot="5400000">
            <a:off x="6016259" y="1788625"/>
            <a:ext cx="478076" cy="223372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Cerrar llave 9">
            <a:extLst>
              <a:ext uri="{FF2B5EF4-FFF2-40B4-BE49-F238E27FC236}">
                <a16:creationId xmlns:a16="http://schemas.microsoft.com/office/drawing/2014/main" id="{A4EA01BE-1AC6-694D-B600-FF12539FDD93}"/>
              </a:ext>
            </a:extLst>
          </p:cNvPr>
          <p:cNvSpPr/>
          <p:nvPr/>
        </p:nvSpPr>
        <p:spPr>
          <a:xfrm rot="5400000">
            <a:off x="8369599" y="1788626"/>
            <a:ext cx="478076" cy="2233725"/>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2" name="CuadroTexto 10">
            <a:extLst>
              <a:ext uri="{FF2B5EF4-FFF2-40B4-BE49-F238E27FC236}">
                <a16:creationId xmlns:a16="http://schemas.microsoft.com/office/drawing/2014/main" id="{75566C5C-4A1E-DFAB-9770-7691BFB92CF3}"/>
              </a:ext>
            </a:extLst>
          </p:cNvPr>
          <p:cNvSpPr txBox="1"/>
          <p:nvPr/>
        </p:nvSpPr>
        <p:spPr>
          <a:xfrm>
            <a:off x="-8608" y="3305633"/>
            <a:ext cx="2687379" cy="2554545"/>
          </a:xfrm>
          <a:prstGeom prst="rect">
            <a:avLst/>
          </a:prstGeom>
          <a:noFill/>
        </p:spPr>
        <p:txBody>
          <a:bodyPr wrap="square" rtlCol="0">
            <a:spAutoFit/>
          </a:bodyPr>
          <a:lstStyle/>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Setor/Categoria</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Exemplos</a:t>
            </a:r>
            <a:r>
              <a:rPr lang="es-CO" sz="2000" b="1" dirty="0">
                <a:solidFill>
                  <a:schemeClr val="accent3">
                    <a:lumMod val="25000"/>
                  </a:schemeClr>
                </a:solidFill>
                <a:latin typeface="Segoe UI" panose="020B0502040204020203" pitchFamily="34" charset="0"/>
                <a:cs typeface="Segoe UI" panose="020B0502040204020203" pitchFamily="34" charset="0"/>
              </a:rPr>
              <a:t>:</a:t>
            </a: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DEM=Demanda</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PWR=Energia</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MIN=Mineração</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IMP=Importações</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UPS=Upstream</a:t>
            </a: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23" name="CuadroTexto 11">
            <a:extLst>
              <a:ext uri="{FF2B5EF4-FFF2-40B4-BE49-F238E27FC236}">
                <a16:creationId xmlns:a16="http://schemas.microsoft.com/office/drawing/2014/main" id="{2410BD5F-D854-BCED-B71A-CE234197BB76}"/>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Exemplos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err="1">
                <a:solidFill>
                  <a:srgbClr val="00B050"/>
                </a:solidFill>
                <a:latin typeface="Segoe UI" panose="020B0502040204020203" pitchFamily="34" charset="0"/>
                <a:cs typeface="Segoe UI" panose="020B0502040204020203" pitchFamily="34" charset="0"/>
              </a:rPr>
              <a:t>RES=Residencial</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IND=Indústria</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TRA=Transporte</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COM=Comercial</a:t>
            </a:r>
            <a:endParaRPr lang="es-CO" sz="2000" b="1" dirty="0">
              <a:solidFill>
                <a:srgbClr val="00B050"/>
              </a:solidFill>
              <a:latin typeface="Segoe UI" panose="020B0502040204020203" pitchFamily="34" charset="0"/>
              <a:cs typeface="Segoe UI" panose="020B0502040204020203" pitchFamily="34" charset="0"/>
            </a:endParaRPr>
          </a:p>
        </p:txBody>
      </p:sp>
      <p:sp>
        <p:nvSpPr>
          <p:cNvPr id="24" name="CuadroTexto 12">
            <a:extLst>
              <a:ext uri="{FF2B5EF4-FFF2-40B4-BE49-F238E27FC236}">
                <a16:creationId xmlns:a16="http://schemas.microsoft.com/office/drawing/2014/main" id="{A132D63C-DD9D-9B3E-0178-23F7FE2574FA}"/>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Serviço de </a:t>
            </a:r>
            <a:r>
              <a:rPr lang="es-CO" sz="2000" b="1" dirty="0">
                <a:solidFill>
                  <a:schemeClr val="accent6">
                    <a:lumMod val="75000"/>
                  </a:schemeClr>
                </a:solidFill>
                <a:latin typeface="Segoe UI" panose="020B0502040204020203" pitchFamily="34" charset="0"/>
                <a:cs typeface="Segoe UI" panose="020B0502040204020203" pitchFamily="34" charset="0"/>
              </a:rPr>
              <a:t>energia</a:t>
            </a: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Exemplos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a:t>
            </a:r>
            <a:r>
              <a:rPr lang="es-CO" sz="2000" b="1" dirty="0" err="1">
                <a:solidFill>
                  <a:schemeClr val="accent6">
                    <a:lumMod val="75000"/>
                  </a:schemeClr>
                </a:solidFill>
                <a:latin typeface="Segoe UI" panose="020B0502040204020203" pitchFamily="34" charset="0"/>
                <a:cs typeface="Segoe UI" panose="020B0502040204020203" pitchFamily="34" charset="0"/>
              </a:rPr>
              <a:t>Cozimento</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CAR= </a:t>
            </a:r>
            <a:r>
              <a:rPr lang="es-CO" sz="2000" b="1" dirty="0" err="1">
                <a:solidFill>
                  <a:schemeClr val="accent6">
                    <a:lumMod val="75000"/>
                  </a:schemeClr>
                </a:solidFill>
                <a:latin typeface="Segoe UI" panose="020B0502040204020203" pitchFamily="34" charset="0"/>
                <a:cs typeface="Segoe UI" panose="020B0502040204020203" pitchFamily="34" charset="0"/>
              </a:rPr>
              <a:t>Demanda de transporte </a:t>
            </a:r>
            <a:r>
              <a:rPr lang="es-CO" sz="2000" b="1" dirty="0">
                <a:solidFill>
                  <a:schemeClr val="accent6">
                    <a:lumMod val="75000"/>
                  </a:schemeClr>
                </a:solidFill>
                <a:latin typeface="Segoe UI" panose="020B0502040204020203" pitchFamily="34" charset="0"/>
                <a:cs typeface="Segoe UI" panose="020B0502040204020203" pitchFamily="34" charset="0"/>
              </a:rPr>
              <a:t>de automóveis</a:t>
            </a: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HET=aquecimento</a:t>
            </a:r>
            <a:endParaRPr lang="es-CO" sz="2000" b="1" dirty="0">
              <a:solidFill>
                <a:schemeClr val="accent6">
                  <a:lumMod val="75000"/>
                </a:schemeClr>
              </a:solidFill>
              <a:latin typeface="Segoe UI" panose="020B0502040204020203" pitchFamily="34" charset="0"/>
              <a:cs typeface="Segoe UI" panose="020B0502040204020203" pitchFamily="34" charset="0"/>
            </a:endParaRPr>
          </a:p>
        </p:txBody>
      </p:sp>
      <p:sp>
        <p:nvSpPr>
          <p:cNvPr id="25" name="CuadroTexto 13">
            <a:extLst>
              <a:ext uri="{FF2B5EF4-FFF2-40B4-BE49-F238E27FC236}">
                <a16:creationId xmlns:a16="http://schemas.microsoft.com/office/drawing/2014/main" id="{5A97AD16-B103-A4D7-0CB6-614EBB8D58CE}"/>
              </a:ext>
            </a:extLst>
          </p:cNvPr>
          <p:cNvSpPr txBox="1"/>
          <p:nvPr/>
        </p:nvSpPr>
        <p:spPr>
          <a:xfrm>
            <a:off x="7362419" y="3357786"/>
            <a:ext cx="2687379" cy="1938992"/>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Combustível de entrada</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Exemplos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NGS= Gás natural</a:t>
            </a:r>
          </a:p>
          <a:p>
            <a:pPr algn="ctr"/>
            <a:r>
              <a:rPr lang="es-CO" sz="2000" b="1" dirty="0">
                <a:solidFill>
                  <a:srgbClr val="7030A0"/>
                </a:solidFill>
                <a:latin typeface="Segoe UI" panose="020B0502040204020203" pitchFamily="34" charset="0"/>
                <a:cs typeface="Segoe UI" panose="020B0502040204020203" pitchFamily="34" charset="0"/>
              </a:rPr>
              <a:t>BIO= </a:t>
            </a:r>
            <a:r>
              <a:rPr lang="es-CO" sz="2000" b="1" dirty="0" err="1">
                <a:solidFill>
                  <a:srgbClr val="7030A0"/>
                </a:solidFill>
                <a:latin typeface="Segoe UI" panose="020B0502040204020203" pitchFamily="34" charset="0"/>
                <a:cs typeface="Segoe UI" panose="020B0502040204020203" pitchFamily="34" charset="0"/>
              </a:rPr>
              <a:t>Biomassa</a:t>
            </a: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a:solidFill>
                  <a:srgbClr val="7030A0"/>
                </a:solidFill>
                <a:latin typeface="Segoe UI" panose="020B0502040204020203" pitchFamily="34" charset="0"/>
                <a:cs typeface="Segoe UI" panose="020B0502040204020203" pitchFamily="34" charset="0"/>
              </a:rPr>
              <a:t>ELC= </a:t>
            </a:r>
            <a:r>
              <a:rPr lang="es-CO" sz="2000" b="1" dirty="0" err="1">
                <a:solidFill>
                  <a:srgbClr val="7030A0"/>
                </a:solidFill>
                <a:latin typeface="Segoe UI" panose="020B0502040204020203" pitchFamily="34" charset="0"/>
                <a:cs typeface="Segoe UI" panose="020B0502040204020203" pitchFamily="34" charset="0"/>
              </a:rPr>
              <a:t>Eletricidade</a:t>
            </a:r>
            <a:endParaRPr lang="es-CO" sz="2000" b="1" dirty="0">
              <a:solidFill>
                <a:srgbClr val="7030A0"/>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127831A1-64AA-0B76-3635-F02A3058C1BA}"/>
              </a:ext>
            </a:extLst>
          </p:cNvPr>
          <p:cNvSpPr txBox="1"/>
          <p:nvPr/>
        </p:nvSpPr>
        <p:spPr>
          <a:xfrm>
            <a:off x="482711" y="5929792"/>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P: </a:t>
            </a:r>
            <a:r>
              <a:rPr lang="es-CO" sz="2700" dirty="0" err="1">
                <a:latin typeface="Segoe UI" panose="020B0502040204020203" pitchFamily="34" charset="0"/>
                <a:cs typeface="Segoe UI" panose="020B0502040204020203" pitchFamily="34" charset="0"/>
              </a:rPr>
              <a:t>Que tecnologia é representada no exemplo</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sp>
        <p:nvSpPr>
          <p:cNvPr id="27" name="Cerrar llave 9">
            <a:extLst>
              <a:ext uri="{FF2B5EF4-FFF2-40B4-BE49-F238E27FC236}">
                <a16:creationId xmlns:a16="http://schemas.microsoft.com/office/drawing/2014/main" id="{E091AB5B-CFC3-3877-CBDC-BDB6550A9D7C}"/>
              </a:ext>
            </a:extLst>
          </p:cNvPr>
          <p:cNvSpPr/>
          <p:nvPr/>
        </p:nvSpPr>
        <p:spPr>
          <a:xfrm rot="5400000">
            <a:off x="10496635" y="2026705"/>
            <a:ext cx="507831" cy="175468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8" name="CuadroTexto 13">
            <a:extLst>
              <a:ext uri="{FF2B5EF4-FFF2-40B4-BE49-F238E27FC236}">
                <a16:creationId xmlns:a16="http://schemas.microsoft.com/office/drawing/2014/main" id="{F5172D1E-1E7C-BE51-A3F5-4D49A7E3F73F}"/>
              </a:ext>
            </a:extLst>
          </p:cNvPr>
          <p:cNvSpPr txBox="1"/>
          <p:nvPr/>
        </p:nvSpPr>
        <p:spPr>
          <a:xfrm>
            <a:off x="9932822" y="3371220"/>
            <a:ext cx="1865477" cy="2246769"/>
          </a:xfrm>
          <a:prstGeom prst="rect">
            <a:avLst/>
          </a:prstGeom>
          <a:noFill/>
        </p:spPr>
        <p:txBody>
          <a:bodyPr wrap="square" rtlCol="0">
            <a:spAutoFit/>
          </a:bodyPr>
          <a:lstStyle/>
          <a:p>
            <a:pPr algn="ctr"/>
            <a:r>
              <a:rPr lang="es-CO" sz="2000" b="1" dirty="0" err="1">
                <a:solidFill>
                  <a:srgbClr val="0070C0"/>
                </a:solidFill>
                <a:latin typeface="Segoe UI" panose="020B0502040204020203" pitchFamily="34" charset="0"/>
                <a:cs typeface="Segoe UI" panose="020B0502040204020203" pitchFamily="34" charset="0"/>
              </a:rPr>
              <a:t>Número</a:t>
            </a:r>
            <a:endParaRPr lang="es-CO" sz="2000" b="1" dirty="0">
              <a:solidFill>
                <a:srgbClr val="0070C0"/>
              </a:solidFill>
              <a:latin typeface="Segoe UI" panose="020B0502040204020203" pitchFamily="34" charset="0"/>
              <a:cs typeface="Segoe UI" panose="020B0502040204020203" pitchFamily="34" charset="0"/>
            </a:endParaRPr>
          </a:p>
          <a:p>
            <a:pPr algn="ctr"/>
            <a:endParaRPr lang="es-CO" sz="2000" b="1" dirty="0">
              <a:solidFill>
                <a:srgbClr val="0070C0"/>
              </a:solidFill>
              <a:latin typeface="Segoe UI" panose="020B0502040204020203" pitchFamily="34" charset="0"/>
              <a:cs typeface="Segoe UI" panose="020B0502040204020203" pitchFamily="34" charset="0"/>
            </a:endParaRPr>
          </a:p>
          <a:p>
            <a:pPr algn="ctr"/>
            <a:r>
              <a:rPr lang="es-CO" sz="2000" b="1" dirty="0" err="1">
                <a:solidFill>
                  <a:srgbClr val="0070C0"/>
                </a:solidFill>
                <a:latin typeface="Segoe UI" panose="020B0502040204020203" pitchFamily="34" charset="0"/>
                <a:cs typeface="Segoe UI" panose="020B0502040204020203" pitchFamily="34" charset="0"/>
              </a:rPr>
              <a:t>Identificador de diferentes tipos de </a:t>
            </a:r>
            <a:r>
              <a:rPr lang="es-CO" sz="2000" b="1" dirty="0">
                <a:solidFill>
                  <a:srgbClr val="0070C0"/>
                </a:solidFill>
                <a:latin typeface="Segoe UI" panose="020B0502040204020203" pitchFamily="34" charset="0"/>
                <a:cs typeface="Segoe UI" panose="020B0502040204020203" pitchFamily="34" charset="0"/>
              </a:rPr>
              <a:t>uma </a:t>
            </a:r>
            <a:r>
              <a:rPr lang="es-CO" sz="2000" b="1" dirty="0" err="1">
                <a:solidFill>
                  <a:srgbClr val="0070C0"/>
                </a:solidFill>
                <a:latin typeface="Segoe UI" panose="020B0502040204020203" pitchFamily="34" charset="0"/>
                <a:cs typeface="Segoe UI" panose="020B0502040204020203" pitchFamily="34" charset="0"/>
              </a:rPr>
              <a:t>mesma tecnologia</a:t>
            </a:r>
            <a:endParaRPr lang="es-CO" sz="2000" b="1" dirty="0">
              <a:solidFill>
                <a:srgbClr val="0070C0"/>
              </a:solidFill>
              <a:latin typeface="Segoe UI" panose="020B0502040204020203" pitchFamily="34" charset="0"/>
              <a:cs typeface="Segoe UI" panose="020B0502040204020203" pitchFamily="34" charset="0"/>
            </a:endParaRPr>
          </a:p>
        </p:txBody>
      </p:sp>
      <p:pic>
        <p:nvPicPr>
          <p:cNvPr id="2" name="synthesize (43)">
            <a:hlinkClick r:id="" action="ppaction://media"/>
            <a:extLst>
              <a:ext uri="{FF2B5EF4-FFF2-40B4-BE49-F238E27FC236}">
                <a16:creationId xmlns:a16="http://schemas.microsoft.com/office/drawing/2014/main" id="{A1DF3193-3E49-7D64-953B-D072811DC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4489" y="171556"/>
            <a:ext cx="1113810" cy="1113810"/>
          </a:xfrm>
          <a:prstGeom prst="rect">
            <a:avLst/>
          </a:prstGeom>
        </p:spPr>
      </p:pic>
    </p:spTree>
    <p:extLst>
      <p:ext uri="{BB962C8B-B14F-4D97-AF65-F5344CB8AC3E}">
        <p14:creationId xmlns:p14="http://schemas.microsoft.com/office/powerpoint/2010/main" val="262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6F19D9-3037-F4F7-D759-3024B254C63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65FD055-1259-7DE1-6F82-0438D55887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4CEB002F-975E-1450-BF0E-8EB44791FD63}"/>
              </a:ext>
            </a:extLst>
          </p:cNvPr>
          <p:cNvSpPr/>
          <p:nvPr/>
        </p:nvSpPr>
        <p:spPr>
          <a:xfrm>
            <a:off x="343846" y="995986"/>
            <a:ext cx="71364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Convenção de nomenclatura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2</a:t>
            </a:r>
          </a:p>
        </p:txBody>
      </p:sp>
      <p:sp>
        <p:nvSpPr>
          <p:cNvPr id="8" name="Title 10">
            <a:extLst>
              <a:ext uri="{FF2B5EF4-FFF2-40B4-BE49-F238E27FC236}">
                <a16:creationId xmlns:a16="http://schemas.microsoft.com/office/drawing/2014/main" id="{F98A51D8-9955-F695-D661-6E2A5C6B91D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Convenção de nomenclatura</a:t>
            </a:r>
            <a:endParaRPr lang="en-US" dirty="0">
              <a:cs typeface="Calibri Light" panose="020F0302020204030204"/>
            </a:endParaRPr>
          </a:p>
        </p:txBody>
      </p:sp>
      <p:sp>
        <p:nvSpPr>
          <p:cNvPr id="2" name="TextBox 1">
            <a:extLst>
              <a:ext uri="{FF2B5EF4-FFF2-40B4-BE49-F238E27FC236}">
                <a16:creationId xmlns:a16="http://schemas.microsoft.com/office/drawing/2014/main" id="{B5F1E506-A559-C235-DA45-C73EE244F634}"/>
              </a:ext>
            </a:extLst>
          </p:cNvPr>
          <p:cNvSpPr txBox="1"/>
          <p:nvPr/>
        </p:nvSpPr>
        <p:spPr>
          <a:xfrm>
            <a:off x="140651" y="1547156"/>
            <a:ext cx="6006153" cy="4939814"/>
          </a:xfrm>
          <a:prstGeom prst="rect">
            <a:avLst/>
          </a:prstGeom>
          <a:noFill/>
        </p:spPr>
        <p:txBody>
          <a:bodyPr wrap="square" rtlCol="0">
            <a:spAutoFit/>
          </a:bodyPr>
          <a:lstStyle/>
          <a:p>
            <a:r>
              <a:rPr lang="es-CO" sz="2100" b="1" dirty="0" err="1">
                <a:solidFill>
                  <a:schemeClr val="accent2">
                    <a:lumMod val="75000"/>
                  </a:schemeClr>
                </a:solidFill>
              </a:rPr>
              <a:t>Exemplos de commodities </a:t>
            </a:r>
            <a:r>
              <a:rPr lang="es-CO" sz="2100" b="1" dirty="0">
                <a:solidFill>
                  <a:schemeClr val="accent2">
                    <a:lumMod val="75000"/>
                  </a:schemeClr>
                </a:solidFill>
              </a:rPr>
              <a:t>como </a:t>
            </a:r>
            <a:r>
              <a:rPr lang="es-CO" sz="2100" b="1" dirty="0" err="1">
                <a:solidFill>
                  <a:schemeClr val="accent2">
                    <a:lumMod val="75000"/>
                  </a:schemeClr>
                </a:solidFill>
              </a:rPr>
              <a:t>demandas </a:t>
            </a:r>
            <a:r>
              <a:rPr lang="es-CO" sz="2100" b="1" dirty="0">
                <a:solidFill>
                  <a:schemeClr val="accent2">
                    <a:lumMod val="75000"/>
                  </a:schemeClr>
                </a:solidFill>
              </a:rPr>
              <a:t>finais</a:t>
            </a:r>
          </a:p>
          <a:p>
            <a:endParaRPr lang="es-CO" sz="2100" dirty="0">
              <a:solidFill>
                <a:schemeClr val="accent2">
                  <a:lumMod val="75000"/>
                </a:schemeClr>
              </a:solidFill>
            </a:endParaRPr>
          </a:p>
          <a:p>
            <a:r>
              <a:rPr lang="es-CO" sz="2100" dirty="0">
                <a:solidFill>
                  <a:schemeClr val="accent2">
                    <a:lumMod val="75000"/>
                  </a:schemeClr>
                </a:solidFill>
              </a:rPr>
              <a:t>TRACAR = Demanda de </a:t>
            </a:r>
            <a:r>
              <a:rPr lang="es-CO" sz="2100" dirty="0" err="1">
                <a:solidFill>
                  <a:schemeClr val="accent2">
                    <a:lumMod val="75000"/>
                  </a:schemeClr>
                </a:solidFill>
              </a:rPr>
              <a:t>automóveis</a:t>
            </a:r>
            <a:r>
              <a:rPr lang="es-CO" sz="2100" dirty="0">
                <a:solidFill>
                  <a:schemeClr val="accent2">
                    <a:lumMod val="75000"/>
                  </a:schemeClr>
                </a:solidFill>
              </a:rPr>
              <a:t> no </a:t>
            </a:r>
            <a:r>
              <a:rPr lang="es-CO" sz="2100" dirty="0" err="1">
                <a:solidFill>
                  <a:schemeClr val="accent2">
                    <a:lumMod val="75000"/>
                  </a:schemeClr>
                </a:solidFill>
              </a:rPr>
              <a:t>setor</a:t>
            </a:r>
            <a:r>
              <a:rPr lang="es-CO" sz="2100" dirty="0">
                <a:solidFill>
                  <a:schemeClr val="accent2">
                    <a:lumMod val="75000"/>
                  </a:schemeClr>
                </a:solidFill>
              </a:rPr>
              <a:t> de transporte</a:t>
            </a:r>
          </a:p>
          <a:p>
            <a:endParaRPr lang="es-CO" sz="2100" dirty="0">
              <a:solidFill>
                <a:schemeClr val="accent2">
                  <a:lumMod val="75000"/>
                </a:schemeClr>
              </a:solidFill>
            </a:endParaRPr>
          </a:p>
          <a:p>
            <a:r>
              <a:rPr lang="es-CO" sz="2100" dirty="0">
                <a:solidFill>
                  <a:schemeClr val="accent2">
                    <a:lumMod val="75000"/>
                  </a:schemeClr>
                </a:solidFill>
              </a:rPr>
              <a:t>RESELC = Demanda de </a:t>
            </a:r>
            <a:r>
              <a:rPr lang="es-CO" sz="2100" dirty="0" err="1">
                <a:solidFill>
                  <a:schemeClr val="accent2">
                    <a:lumMod val="75000"/>
                  </a:schemeClr>
                </a:solidFill>
              </a:rPr>
              <a:t>eletricidade</a:t>
            </a:r>
            <a:r>
              <a:rPr lang="es-CO" sz="2100" dirty="0">
                <a:solidFill>
                  <a:schemeClr val="accent2">
                    <a:lumMod val="75000"/>
                  </a:schemeClr>
                </a:solidFill>
              </a:rPr>
              <a:t> no setor residencial</a:t>
            </a:r>
          </a:p>
          <a:p>
            <a:endParaRPr lang="es-CO" sz="2100" dirty="0">
              <a:solidFill>
                <a:schemeClr val="accent2">
                  <a:lumMod val="75000"/>
                </a:schemeClr>
              </a:solidFill>
            </a:endParaRPr>
          </a:p>
          <a:p>
            <a:r>
              <a:rPr lang="es-CO" sz="2100" dirty="0">
                <a:solidFill>
                  <a:schemeClr val="accent2">
                    <a:lumMod val="75000"/>
                  </a:schemeClr>
                </a:solidFill>
              </a:rPr>
              <a:t>COMHET =Demanda de calor no setor comercial</a:t>
            </a:r>
          </a:p>
          <a:p>
            <a:endParaRPr lang="es-CO" sz="2100" dirty="0">
              <a:solidFill>
                <a:schemeClr val="accent2">
                  <a:lumMod val="75000"/>
                </a:schemeClr>
              </a:solidFill>
            </a:endParaRPr>
          </a:p>
          <a:p>
            <a:r>
              <a:rPr lang="es-CO" sz="2100" dirty="0">
                <a:solidFill>
                  <a:schemeClr val="accent2">
                    <a:lumMod val="75000"/>
                  </a:schemeClr>
                </a:solidFill>
              </a:rPr>
              <a:t>INDHHT = Alta demanda de calor no setor industrial</a:t>
            </a:r>
          </a:p>
          <a:p>
            <a:endParaRPr lang="es-CO" sz="2100" dirty="0">
              <a:solidFill>
                <a:schemeClr val="accent2">
                  <a:lumMod val="75000"/>
                </a:schemeClr>
              </a:solidFill>
            </a:endParaRPr>
          </a:p>
          <a:p>
            <a:r>
              <a:rPr lang="es-CO" sz="2100" dirty="0">
                <a:solidFill>
                  <a:schemeClr val="accent2">
                    <a:lumMod val="75000"/>
                  </a:schemeClr>
                </a:solidFill>
              </a:rPr>
              <a:t>AGRDSL=Demanda de diesel no </a:t>
            </a:r>
            <a:r>
              <a:rPr lang="es-CO" sz="2100" dirty="0" err="1">
                <a:solidFill>
                  <a:schemeClr val="accent2">
                    <a:lumMod val="75000"/>
                  </a:schemeClr>
                </a:solidFill>
              </a:rPr>
              <a:t>setor</a:t>
            </a:r>
            <a:r>
              <a:rPr lang="es-CO" sz="2100" dirty="0">
                <a:solidFill>
                  <a:schemeClr val="accent2">
                    <a:lumMod val="75000"/>
                  </a:schemeClr>
                </a:solidFill>
              </a:rPr>
              <a:t> agrícola</a:t>
            </a:r>
          </a:p>
        </p:txBody>
      </p:sp>
      <p:sp>
        <p:nvSpPr>
          <p:cNvPr id="4" name="TextBox 3">
            <a:extLst>
              <a:ext uri="{FF2B5EF4-FFF2-40B4-BE49-F238E27FC236}">
                <a16:creationId xmlns:a16="http://schemas.microsoft.com/office/drawing/2014/main" id="{F4C7DF17-C6F0-A137-CB79-6F842B71E6D7}"/>
              </a:ext>
            </a:extLst>
          </p:cNvPr>
          <p:cNvSpPr txBox="1"/>
          <p:nvPr/>
        </p:nvSpPr>
        <p:spPr>
          <a:xfrm>
            <a:off x="6372115" y="1420153"/>
            <a:ext cx="5476039" cy="5262979"/>
          </a:xfrm>
          <a:prstGeom prst="rect">
            <a:avLst/>
          </a:prstGeom>
          <a:noFill/>
        </p:spPr>
        <p:txBody>
          <a:bodyPr wrap="square" rtlCol="0">
            <a:spAutoFit/>
          </a:bodyPr>
          <a:lstStyle/>
          <a:p>
            <a:r>
              <a:rPr lang="es-CO" sz="2100" b="1" dirty="0" err="1">
                <a:solidFill>
                  <a:schemeClr val="accent3">
                    <a:lumMod val="50000"/>
                  </a:schemeClr>
                </a:solidFill>
              </a:rPr>
              <a:t>Exemplos adicionais de commodities/combustíveis</a:t>
            </a:r>
            <a:endParaRPr lang="es-CO" sz="2100" b="1" dirty="0">
              <a:solidFill>
                <a:schemeClr val="accent3">
                  <a:lumMod val="50000"/>
                </a:schemeClr>
              </a:solidFill>
            </a:endParaRPr>
          </a:p>
          <a:p>
            <a:endParaRPr lang="es-CO" sz="2100" b="1" dirty="0">
              <a:solidFill>
                <a:schemeClr val="accent3">
                  <a:lumMod val="50000"/>
                </a:schemeClr>
              </a:solidFill>
            </a:endParaRPr>
          </a:p>
          <a:p>
            <a:r>
              <a:rPr lang="es-CO" sz="2100" dirty="0" err="1">
                <a:solidFill>
                  <a:schemeClr val="accent3">
                    <a:lumMod val="50000"/>
                  </a:schemeClr>
                </a:solidFill>
              </a:rPr>
              <a:t>SOL=Energia</a:t>
            </a:r>
            <a:r>
              <a:rPr lang="es-CO" sz="2100" dirty="0">
                <a:solidFill>
                  <a:schemeClr val="accent3">
                    <a:lumMod val="50000"/>
                  </a:schemeClr>
                </a:solidFill>
              </a:rPr>
              <a:t> solar</a:t>
            </a:r>
          </a:p>
          <a:p>
            <a:r>
              <a:rPr lang="es-CO" sz="2100" dirty="0" err="1">
                <a:solidFill>
                  <a:schemeClr val="accent3">
                    <a:lumMod val="50000"/>
                  </a:schemeClr>
                </a:solidFill>
              </a:rPr>
              <a:t>WND=Energia</a:t>
            </a:r>
            <a:r>
              <a:rPr lang="es-CO" sz="2100" dirty="0">
                <a:solidFill>
                  <a:schemeClr val="accent3">
                    <a:lumMod val="50000"/>
                  </a:schemeClr>
                </a:solidFill>
              </a:rPr>
              <a:t> eólica</a:t>
            </a:r>
          </a:p>
          <a:p>
            <a:r>
              <a:rPr lang="es-CO" sz="2100" dirty="0" err="1">
                <a:solidFill>
                  <a:schemeClr val="accent3">
                    <a:lumMod val="50000"/>
                  </a:schemeClr>
                </a:solidFill>
              </a:rPr>
              <a:t>HYD=Energia</a:t>
            </a:r>
            <a:r>
              <a:rPr lang="es-CO" sz="2100" dirty="0">
                <a:solidFill>
                  <a:schemeClr val="accent3">
                    <a:lumMod val="50000"/>
                  </a:schemeClr>
                </a:solidFill>
              </a:rPr>
              <a:t> hidrelétrica</a:t>
            </a:r>
          </a:p>
          <a:p>
            <a:r>
              <a:rPr lang="es-CO" sz="2100" dirty="0" err="1">
                <a:solidFill>
                  <a:schemeClr val="accent3">
                    <a:lumMod val="50000"/>
                  </a:schemeClr>
                </a:solidFill>
              </a:rPr>
              <a:t>GEO=Energia</a:t>
            </a:r>
            <a:r>
              <a:rPr lang="es-CO" sz="2100" dirty="0">
                <a:solidFill>
                  <a:schemeClr val="accent3">
                    <a:lumMod val="50000"/>
                  </a:schemeClr>
                </a:solidFill>
              </a:rPr>
              <a:t> geotérmica</a:t>
            </a:r>
          </a:p>
          <a:p>
            <a:r>
              <a:rPr lang="es-CO" sz="2100" dirty="0">
                <a:solidFill>
                  <a:schemeClr val="accent3">
                    <a:lumMod val="50000"/>
                  </a:schemeClr>
                </a:solidFill>
              </a:rPr>
              <a:t>COA=Carvão</a:t>
            </a:r>
          </a:p>
          <a:p>
            <a:r>
              <a:rPr lang="es-CO" sz="2100" dirty="0" err="1">
                <a:solidFill>
                  <a:schemeClr val="accent3">
                    <a:lumMod val="50000"/>
                  </a:schemeClr>
                </a:solidFill>
              </a:rPr>
              <a:t>CRU=Petróleo</a:t>
            </a:r>
            <a:r>
              <a:rPr lang="es-CO" sz="2100" dirty="0">
                <a:solidFill>
                  <a:schemeClr val="accent3">
                    <a:lumMod val="50000"/>
                  </a:schemeClr>
                </a:solidFill>
              </a:rPr>
              <a:t> bruto</a:t>
            </a:r>
          </a:p>
          <a:p>
            <a:r>
              <a:rPr lang="es-CO" sz="2100" dirty="0" err="1">
                <a:solidFill>
                  <a:schemeClr val="accent3">
                    <a:lumMod val="50000"/>
                  </a:schemeClr>
                </a:solidFill>
              </a:rPr>
              <a:t>BAG=Bolsa</a:t>
            </a:r>
            <a:endParaRPr lang="es-CO" sz="2100" dirty="0">
              <a:solidFill>
                <a:schemeClr val="accent3">
                  <a:lumMod val="50000"/>
                </a:schemeClr>
              </a:solidFill>
            </a:endParaRPr>
          </a:p>
          <a:p>
            <a:r>
              <a:rPr lang="es-CO" sz="2100" dirty="0" err="1">
                <a:solidFill>
                  <a:schemeClr val="accent3">
                    <a:lumMod val="50000"/>
                  </a:schemeClr>
                </a:solidFill>
              </a:rPr>
              <a:t>GLP</a:t>
            </a:r>
            <a:r>
              <a:rPr lang="es-CO" sz="2100" dirty="0">
                <a:solidFill>
                  <a:schemeClr val="accent3">
                    <a:lumMod val="50000"/>
                  </a:schemeClr>
                </a:solidFill>
              </a:rPr>
              <a:t> = gás liquefeito </a:t>
            </a:r>
            <a:r>
              <a:rPr lang="es-CO" sz="2100" dirty="0" err="1">
                <a:solidFill>
                  <a:schemeClr val="accent3">
                    <a:lumMod val="50000"/>
                  </a:schemeClr>
                </a:solidFill>
              </a:rPr>
              <a:t>de petróleo</a:t>
            </a:r>
          </a:p>
          <a:p>
            <a:r>
              <a:rPr lang="es-CO" sz="2100" dirty="0">
                <a:solidFill>
                  <a:schemeClr val="accent3">
                    <a:lumMod val="50000"/>
                  </a:schemeClr>
                </a:solidFill>
              </a:rPr>
              <a:t>DSL=Diesel</a:t>
            </a:r>
          </a:p>
          <a:p>
            <a:r>
              <a:rPr lang="es-CO" sz="2100" dirty="0" err="1">
                <a:solidFill>
                  <a:schemeClr val="accent3">
                    <a:lumMod val="50000"/>
                  </a:schemeClr>
                </a:solidFill>
              </a:rPr>
              <a:t>GSL=Gasolina</a:t>
            </a:r>
            <a:endParaRPr lang="es-CO" sz="2100" dirty="0">
              <a:solidFill>
                <a:schemeClr val="accent3">
                  <a:lumMod val="50000"/>
                </a:schemeClr>
              </a:solidFill>
            </a:endParaRPr>
          </a:p>
          <a:p>
            <a:r>
              <a:rPr lang="es-CO" sz="2100" dirty="0" err="1">
                <a:solidFill>
                  <a:schemeClr val="accent3">
                    <a:lumMod val="50000"/>
                  </a:schemeClr>
                </a:solidFill>
              </a:rPr>
              <a:t>FOL=Óleo</a:t>
            </a:r>
            <a:r>
              <a:rPr lang="es-CO" sz="2100" dirty="0">
                <a:solidFill>
                  <a:schemeClr val="accent3">
                    <a:lumMod val="50000"/>
                  </a:schemeClr>
                </a:solidFill>
              </a:rPr>
              <a:t> combustível</a:t>
            </a:r>
          </a:p>
          <a:p>
            <a:r>
              <a:rPr lang="es-CO" sz="2100" dirty="0">
                <a:solidFill>
                  <a:schemeClr val="accent3">
                    <a:lumMod val="50000"/>
                  </a:schemeClr>
                </a:solidFill>
              </a:rPr>
              <a:t>JET=Combustível de jato</a:t>
            </a:r>
          </a:p>
          <a:p>
            <a:r>
              <a:rPr lang="es-CO" sz="2100" dirty="0">
                <a:solidFill>
                  <a:schemeClr val="accent3">
                    <a:lumMod val="50000"/>
                  </a:schemeClr>
                </a:solidFill>
              </a:rPr>
              <a:t>HDG=</a:t>
            </a:r>
            <a:r>
              <a:rPr lang="es-CO" sz="2100" dirty="0" err="1">
                <a:solidFill>
                  <a:schemeClr val="accent3">
                    <a:lumMod val="50000"/>
                  </a:schemeClr>
                </a:solidFill>
              </a:rPr>
              <a:t>Hidrogênio</a:t>
            </a:r>
            <a:endParaRPr lang="es-CO" sz="2100" dirty="0">
              <a:solidFill>
                <a:schemeClr val="accent3">
                  <a:lumMod val="50000"/>
                </a:schemeClr>
              </a:solidFill>
            </a:endParaRPr>
          </a:p>
        </p:txBody>
      </p:sp>
      <p:pic>
        <p:nvPicPr>
          <p:cNvPr id="5" name="synthesize (44)">
            <a:hlinkClick r:id="" action="ppaction://media"/>
            <a:extLst>
              <a:ext uri="{FF2B5EF4-FFF2-40B4-BE49-F238E27FC236}">
                <a16:creationId xmlns:a16="http://schemas.microsoft.com/office/drawing/2014/main" id="{DB9BB5E0-FB84-808B-A4A0-C7E89250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9595" y="327052"/>
            <a:ext cx="902855" cy="902855"/>
          </a:xfrm>
          <a:prstGeom prst="rect">
            <a:avLst/>
          </a:prstGeom>
        </p:spPr>
      </p:pic>
    </p:spTree>
    <p:extLst>
      <p:ext uri="{BB962C8B-B14F-4D97-AF65-F5344CB8AC3E}">
        <p14:creationId xmlns:p14="http://schemas.microsoft.com/office/powerpoint/2010/main" val="11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3.1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panose="020B0606030504020204" pitchFamily="34" charset="0"/>
                <a:ea typeface="Open Sans" panose="020B0606030504020204" pitchFamily="34" charset="0"/>
                <a:cs typeface="Open Sans" panose="020B0606030504020204" pitchFamily="34" charset="0"/>
              </a:rPr>
              <a:t>Taliotis</a:t>
            </a:r>
            <a:r>
              <a:rPr lang="en-GB" sz="1600" dirty="0">
                <a:latin typeface="Open Sans" panose="020B0606030504020204" pitchFamily="34" charset="0"/>
                <a:ea typeface="Open Sans" panose="020B0606030504020204" pitchFamily="34" charset="0"/>
                <a:cs typeface="Open Sans" panose="020B0606030504020204" pitchFamily="34" charset="0"/>
              </a:rPr>
              <a:t>, Constantinos, </a:t>
            </a:r>
            <a:r>
              <a:rPr lang="en-GB" sz="1600" dirty="0" err="1">
                <a:latin typeface="Open Sans" panose="020B0606030504020204" pitchFamily="34" charset="0"/>
                <a:ea typeface="Open Sans" panose="020B0606030504020204" pitchFamily="34" charset="0"/>
                <a:cs typeface="Open Sans" panose="020B0606030504020204" pitchFamily="34" charset="0"/>
              </a:rPr>
              <a:t>Gardumi</a:t>
            </a:r>
            <a:r>
              <a:rPr lang="en-GB" sz="1600" dirty="0">
                <a:latin typeface="Open Sans" panose="020B0606030504020204" pitchFamily="34" charset="0"/>
                <a:ea typeface="Open Sans" panose="020B0606030504020204" pitchFamily="34" charset="0"/>
                <a:cs typeface="Open Sans" panose="020B0606030504020204" pitchFamily="34" charset="0"/>
              </a:rPr>
              <a:t>, Francesco, </a:t>
            </a:r>
            <a:r>
              <a:rPr lang="en-GB" sz="1600" dirty="0" err="1">
                <a:latin typeface="Open Sans" panose="020B0606030504020204" pitchFamily="34" charset="0"/>
                <a:ea typeface="Open Sans" panose="020B0606030504020204" pitchFamily="34" charset="0"/>
                <a:cs typeface="Open Sans" panose="020B0606030504020204" pitchFamily="34" charset="0"/>
              </a:rPr>
              <a:t>Shivakumar</a:t>
            </a:r>
            <a:r>
              <a:rPr lang="en-GB" sz="16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1600" dirty="0" err="1">
                <a:latin typeface="Open Sans" panose="020B0606030504020204" pitchFamily="34" charset="0"/>
                <a:ea typeface="Open Sans" panose="020B0606030504020204" pitchFamily="34" charset="0"/>
                <a:cs typeface="Open Sans" panose="020B0606030504020204" pitchFamily="34" charset="0"/>
              </a:rPr>
              <a:t>Beltramo</a:t>
            </a:r>
            <a:r>
              <a:rPr lang="en-GB" sz="1600" dirty="0">
                <a:latin typeface="Open Sans" panose="020B0606030504020204" pitchFamily="34" charset="0"/>
                <a:ea typeface="Open Sans" panose="020B0606030504020204" pitchFamily="34" charset="0"/>
                <a:cs typeface="Open Sans" panose="020B0606030504020204" pitchFamily="34" charset="0"/>
              </a:rPr>
              <a:t>, Agnese, ... Howells, Mark. (2018, novembro). Representação de tempo no </a:t>
            </a:r>
            <a:r>
              <a:rPr lang="en-GB" sz="1600" dirty="0" err="1">
                <a:latin typeface="Open Sans" panose="020B0606030504020204" pitchFamily="34" charset="0"/>
                <a:ea typeface="Open Sans" panose="020B0606030504020204" pitchFamily="34" charset="0"/>
                <a:cs typeface="Open Sans" panose="020B0606030504020204" pitchFamily="34" charset="0"/>
              </a:rPr>
              <a:t>OSeMOSYS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Zenodo. </a:t>
            </a:r>
            <a:r>
              <a:rPr lang="en-GB" sz="1600" dirty="0">
                <a:latin typeface="Open Sans" panose="020B0606030504020204" pitchFamily="34" charset="0"/>
                <a:ea typeface="Open Sans" panose="020B0606030504020204" pitchFamily="34" charset="0"/>
                <a:cs typeface="Open Sans" panose="020B0606030504020204" pitchFamily="34" charset="0"/>
              </a:rPr>
              <a:t>http://doi.org/10.5281/zenodo.4585695</a:t>
            </a: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42659" y="1679497"/>
            <a:ext cx="732016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Variabilidade de tempo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em</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642659" y="228043"/>
            <a:ext cx="116000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Importância da representação do tempo</a:t>
            </a:r>
          </a:p>
        </p:txBody>
      </p:sp>
      <p:pic>
        <p:nvPicPr>
          <p:cNvPr id="9" name="Picture 9">
            <a:extLst>
              <a:ext uri="{FF2B5EF4-FFF2-40B4-BE49-F238E27FC236}">
                <a16:creationId xmlns:a16="http://schemas.microsoft.com/office/drawing/2014/main" id="{9AC311AA-4014-FB54-093E-1A941F111CC2}"/>
              </a:ext>
            </a:extLst>
          </p:cNvPr>
          <p:cNvPicPr>
            <a:picLocks noGrp="1" noChangeAspect="1"/>
          </p:cNvPicPr>
          <p:nvPr>
            <p:ph idx="1"/>
          </p:nvPr>
        </p:nvPicPr>
        <p:blipFill>
          <a:blip r:embed="rId5"/>
          <a:stretch>
            <a:fillRect/>
          </a:stretch>
        </p:blipFill>
        <p:spPr>
          <a:xfrm>
            <a:off x="204995" y="2852321"/>
            <a:ext cx="11257413" cy="2219774"/>
          </a:xfrm>
        </p:spPr>
      </p:pic>
      <p:sp>
        <p:nvSpPr>
          <p:cNvPr id="10" name="Rectangle 9">
            <a:extLst>
              <a:ext uri="{FF2B5EF4-FFF2-40B4-BE49-F238E27FC236}">
                <a16:creationId xmlns:a16="http://schemas.microsoft.com/office/drawing/2014/main" id="{13496902-7691-D5AA-FC39-A4DBDFC026EA}"/>
              </a:ext>
            </a:extLst>
          </p:cNvPr>
          <p:cNvSpPr/>
          <p:nvPr/>
        </p:nvSpPr>
        <p:spPr>
          <a:xfrm>
            <a:off x="3799350" y="2262041"/>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Fontes de variabilidade de tempo:</a:t>
            </a:r>
          </a:p>
        </p:txBody>
      </p:sp>
      <p:pic>
        <p:nvPicPr>
          <p:cNvPr id="5" name="synthesize (45)">
            <a:hlinkClick r:id="" action="ppaction://media"/>
            <a:extLst>
              <a:ext uri="{FF2B5EF4-FFF2-40B4-BE49-F238E27FC236}">
                <a16:creationId xmlns:a16="http://schemas.microsoft.com/office/drawing/2014/main" id="{1F21C624-5204-2395-68ED-8E82E51C7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9267" y="918895"/>
            <a:ext cx="880074" cy="880074"/>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71C3DE89-CCC2-43B2-B5E8-0AA4A7085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5878</TotalTime>
  <Words>5486</Words>
  <Application>Microsoft Macintosh PowerPoint</Application>
  <PresentationFormat>Widescreen</PresentationFormat>
  <Paragraphs>292</Paragraphs>
  <Slides>28</Slides>
  <Notes>26</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docId:B9E05363D3432FD7B972CF7CAD45809B</cp:keywords>
  <cp:lastModifiedBy>Pedro Peters</cp:lastModifiedBy>
  <cp:revision>125</cp:revision>
  <dcterms:created xsi:type="dcterms:W3CDTF">2019-06-09T10:25:43Z</dcterms:created>
  <dcterms:modified xsi:type="dcterms:W3CDTF">2025-03-03T01:14:20Z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