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34"/>
  </p:notesMasterIdLst>
  <p:sldIdLst>
    <p:sldId id="28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30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Walters" userId="0082c520-c2c8-4944-9e5a-2aa07d58029d" providerId="ADAL" clId="{4F044328-F7A0-4C1B-A657-8E75B225321A}"/>
    <pc:docChg chg="custSel addSld delSld modSld">
      <pc:chgData name="Helena Walters" userId="0082c520-c2c8-4944-9e5a-2aa07d58029d" providerId="ADAL" clId="{4F044328-F7A0-4C1B-A657-8E75B225321A}" dt="2023-10-11T13:48:13.161" v="21" actId="47"/>
      <pc:docMkLst>
        <pc:docMk/>
      </pc:docMkLst>
      <pc:sldChg chg="del">
        <pc:chgData name="Helena Walters" userId="0082c520-c2c8-4944-9e5a-2aa07d58029d" providerId="ADAL" clId="{4F044328-F7A0-4C1B-A657-8E75B225321A}" dt="2023-10-11T13:48:13.161" v="21" actId="47"/>
        <pc:sldMkLst>
          <pc:docMk/>
          <pc:sldMk cId="0" sldId="256"/>
        </pc:sldMkLst>
      </pc:sldChg>
      <pc:sldChg chg="addSp delSp modSp mod">
        <pc:chgData name="Helena Walters" userId="0082c520-c2c8-4944-9e5a-2aa07d58029d" providerId="ADAL" clId="{4F044328-F7A0-4C1B-A657-8E75B225321A}" dt="2023-10-11T10:07:48.975" v="5"/>
        <pc:sldMkLst>
          <pc:docMk/>
          <pc:sldMk cId="0" sldId="285"/>
        </pc:sldMkLst>
        <pc:spChg chg="mod">
          <ac:chgData name="Helena Walters" userId="0082c520-c2c8-4944-9e5a-2aa07d58029d" providerId="ADAL" clId="{4F044328-F7A0-4C1B-A657-8E75B225321A}" dt="2023-10-11T10:07:48.975" v="5"/>
          <ac:spMkLst>
            <pc:docMk/>
            <pc:sldMk cId="0" sldId="285"/>
            <ac:spMk id="6" creationId="{5D20E0BB-A263-92A8-F1F0-0E227A554DDF}"/>
          </ac:spMkLst>
        </pc:spChg>
        <pc:spChg chg="mod">
          <ac:chgData name="Helena Walters" userId="0082c520-c2c8-4944-9e5a-2aa07d58029d" providerId="ADAL" clId="{4F044328-F7A0-4C1B-A657-8E75B225321A}" dt="2023-10-11T10:07:48.975" v="5"/>
          <ac:spMkLst>
            <pc:docMk/>
            <pc:sldMk cId="0" sldId="285"/>
            <ac:spMk id="8" creationId="{E6D88311-B999-0580-6C1B-5917DE57F3A6}"/>
          </ac:spMkLst>
        </pc:spChg>
        <pc:spChg chg="mod">
          <ac:chgData name="Helena Walters" userId="0082c520-c2c8-4944-9e5a-2aa07d58029d" providerId="ADAL" clId="{4F044328-F7A0-4C1B-A657-8E75B225321A}" dt="2023-10-11T10:07:48.975" v="5"/>
          <ac:spMkLst>
            <pc:docMk/>
            <pc:sldMk cId="0" sldId="285"/>
            <ac:spMk id="10" creationId="{17CA3E81-F085-93DF-AAB9-5D34535F2BE1}"/>
          </ac:spMkLst>
        </pc:spChg>
        <pc:grpChg chg="add mod">
          <ac:chgData name="Helena Walters" userId="0082c520-c2c8-4944-9e5a-2aa07d58029d" providerId="ADAL" clId="{4F044328-F7A0-4C1B-A657-8E75B225321A}" dt="2023-10-11T10:07:48.975" v="5"/>
          <ac:grpSpMkLst>
            <pc:docMk/>
            <pc:sldMk cId="0" sldId="285"/>
            <ac:grpSpMk id="4" creationId="{2ACA9181-FD9B-0D44-C074-89F481CCDE5C}"/>
          </ac:grpSpMkLst>
        </pc:grpChg>
        <pc:picChg chg="add del">
          <ac:chgData name="Helena Walters" userId="0082c520-c2c8-4944-9e5a-2aa07d58029d" providerId="ADAL" clId="{4F044328-F7A0-4C1B-A657-8E75B225321A}" dt="2023-10-10T13:22:36.165" v="2" actId="478"/>
          <ac:picMkLst>
            <pc:docMk/>
            <pc:sldMk cId="0" sldId="285"/>
            <ac:picMk id="2" creationId="{B20356D6-F78C-A928-67A4-2E6DEBD23A2C}"/>
          </ac:picMkLst>
        </pc:picChg>
        <pc:picChg chg="add del">
          <ac:chgData name="Helena Walters" userId="0082c520-c2c8-4944-9e5a-2aa07d58029d" providerId="ADAL" clId="{4F044328-F7A0-4C1B-A657-8E75B225321A}" dt="2023-10-11T10:07:47.988" v="4" actId="478"/>
          <ac:picMkLst>
            <pc:docMk/>
            <pc:sldMk cId="0" sldId="285"/>
            <ac:picMk id="3" creationId="{3393AC76-12FA-8F5F-F908-0B09E45074FE}"/>
          </ac:picMkLst>
        </pc:picChg>
        <pc:picChg chg="mod">
          <ac:chgData name="Helena Walters" userId="0082c520-c2c8-4944-9e5a-2aa07d58029d" providerId="ADAL" clId="{4F044328-F7A0-4C1B-A657-8E75B225321A}" dt="2023-10-11T10:07:48.975" v="5"/>
          <ac:picMkLst>
            <pc:docMk/>
            <pc:sldMk cId="0" sldId="285"/>
            <ac:picMk id="5" creationId="{C0261420-9BA5-7EDC-EC69-0FAD33C83B1C}"/>
          </ac:picMkLst>
        </pc:picChg>
        <pc:picChg chg="mod">
          <ac:chgData name="Helena Walters" userId="0082c520-c2c8-4944-9e5a-2aa07d58029d" providerId="ADAL" clId="{4F044328-F7A0-4C1B-A657-8E75B225321A}" dt="2023-10-11T10:07:48.975" v="5"/>
          <ac:picMkLst>
            <pc:docMk/>
            <pc:sldMk cId="0" sldId="285"/>
            <ac:picMk id="7" creationId="{DE859292-DA52-F4E8-06B7-1C90E6E377E8}"/>
          </ac:picMkLst>
        </pc:picChg>
        <pc:picChg chg="mod">
          <ac:chgData name="Helena Walters" userId="0082c520-c2c8-4944-9e5a-2aa07d58029d" providerId="ADAL" clId="{4F044328-F7A0-4C1B-A657-8E75B225321A}" dt="2023-10-11T10:07:48.975" v="5"/>
          <ac:picMkLst>
            <pc:docMk/>
            <pc:sldMk cId="0" sldId="285"/>
            <ac:picMk id="9" creationId="{6F2B5082-263F-E199-5144-4EA9BB67A040}"/>
          </ac:picMkLst>
        </pc:picChg>
        <pc:picChg chg="del">
          <ac:chgData name="Helena Walters" userId="0082c520-c2c8-4944-9e5a-2aa07d58029d" providerId="ADAL" clId="{4F044328-F7A0-4C1B-A657-8E75B225321A}" dt="2023-10-10T13:22:19.351" v="0" actId="478"/>
          <ac:picMkLst>
            <pc:docMk/>
            <pc:sldMk cId="0" sldId="285"/>
            <ac:picMk id="263" creationId="{00000000-0000-0000-0000-000000000000}"/>
          </ac:picMkLst>
        </pc:picChg>
      </pc:sldChg>
      <pc:sldChg chg="modSp add mod">
        <pc:chgData name="Helena Walters" userId="0082c520-c2c8-4944-9e5a-2aa07d58029d" providerId="ADAL" clId="{4F044328-F7A0-4C1B-A657-8E75B225321A}" dt="2023-10-11T11:24:28.519" v="20" actId="113"/>
        <pc:sldMkLst>
          <pc:docMk/>
          <pc:sldMk cId="3049800406" sldId="286"/>
        </pc:sldMkLst>
        <pc:spChg chg="mod">
          <ac:chgData name="Helena Walters" userId="0082c520-c2c8-4944-9e5a-2aa07d58029d" providerId="ADAL" clId="{4F044328-F7A0-4C1B-A657-8E75B225321A}" dt="2023-10-11T11:24:28.519" v="20" actId="113"/>
          <ac:spMkLst>
            <pc:docMk/>
            <pc:sldMk cId="3049800406" sldId="286"/>
            <ac:spMk id="6" creationId="{8EF35676-49DE-E547-B19F-0A8B69E1FA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3"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n-US" sz="1800" b="0" strike="noStrike" spc="-1">
                <a:solidFill>
                  <a:srgbClr val="000000"/>
                </a:solidFill>
                <a:latin typeface="Calibri"/>
              </a:rPr>
              <a:t>Click to move the slide</a:t>
            </a:r>
          </a:p>
        </p:txBody>
      </p:sp>
      <p:sp>
        <p:nvSpPr>
          <p:cNvPr id="8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ZA" sz="2000" b="0" strike="noStrike" spc="-1">
                <a:solidFill>
                  <a:srgbClr val="000000"/>
                </a:solidFill>
                <a:latin typeface="Arial"/>
              </a:rPr>
              <a:t>Click to edit the notes format</a:t>
            </a:r>
          </a:p>
        </p:txBody>
      </p:sp>
      <p:sp>
        <p:nvSpPr>
          <p:cNvPr id="85"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en-ZA" sz="1400" b="0" strike="noStrike" spc="-1">
                <a:solidFill>
                  <a:srgbClr val="000000"/>
                </a:solidFill>
                <a:latin typeface="Times New Roman"/>
              </a:rPr>
              <a:t>&lt;header&gt;</a:t>
            </a:r>
          </a:p>
        </p:txBody>
      </p:sp>
      <p:sp>
        <p:nvSpPr>
          <p:cNvPr id="86" name="PlaceHolder 4"/>
          <p:cNvSpPr>
            <a:spLocks noGrp="1"/>
          </p:cNvSpPr>
          <p:nvPr>
            <p:ph type="dt" idx="6"/>
          </p:nvPr>
        </p:nvSpPr>
        <p:spPr>
          <a:xfrm>
            <a:off x="4278960" y="0"/>
            <a:ext cx="3280680" cy="534240"/>
          </a:xfrm>
          <a:prstGeom prst="rect">
            <a:avLst/>
          </a:prstGeom>
          <a:noFill/>
          <a:ln w="0">
            <a:noFill/>
          </a:ln>
        </p:spPr>
        <p:txBody>
          <a:bodyPr lIns="0" tIns="0" rIns="0" bIns="0" anchor="t">
            <a:noAutofit/>
          </a:bodyPr>
          <a:lstStyle>
            <a:lvl1pPr indent="0" algn="r">
              <a:buNone/>
              <a:defRPr lang="en-ZA" sz="1400" b="0" strike="noStrike" spc="-1">
                <a:solidFill>
                  <a:srgbClr val="000000"/>
                </a:solidFill>
                <a:latin typeface="Times New Roman"/>
              </a:defRPr>
            </a:lvl1pPr>
          </a:lstStyle>
          <a:p>
            <a:pPr indent="0" algn="r">
              <a:buNone/>
            </a:pPr>
            <a:r>
              <a:rPr lang="en-ZA" sz="1400" b="0" strike="noStrike" spc="-1">
                <a:solidFill>
                  <a:srgbClr val="000000"/>
                </a:solidFill>
                <a:latin typeface="Times New Roman"/>
              </a:rPr>
              <a:t>&lt;date/time&gt;</a:t>
            </a:r>
          </a:p>
        </p:txBody>
      </p:sp>
      <p:sp>
        <p:nvSpPr>
          <p:cNvPr id="87" name="PlaceHolder 5"/>
          <p:cNvSpPr>
            <a:spLocks noGrp="1"/>
          </p:cNvSpPr>
          <p:nvPr>
            <p:ph type="ftr" idx="7"/>
          </p:nvPr>
        </p:nvSpPr>
        <p:spPr>
          <a:xfrm>
            <a:off x="0" y="10157400"/>
            <a:ext cx="3280680" cy="534240"/>
          </a:xfrm>
          <a:prstGeom prst="rect">
            <a:avLst/>
          </a:prstGeom>
          <a:noFill/>
          <a:ln w="0">
            <a:noFill/>
          </a:ln>
        </p:spPr>
        <p:txBody>
          <a:bodyPr lIns="0" tIns="0" rIns="0" bIns="0" anchor="b">
            <a:noAutofit/>
          </a:bodyPr>
          <a:lstStyle>
            <a:lvl1pPr indent="0">
              <a:buNone/>
              <a:defRPr lang="en-ZA" sz="1400" b="0" strike="noStrike" spc="-1">
                <a:solidFill>
                  <a:srgbClr val="000000"/>
                </a:solidFill>
                <a:latin typeface="Times New Roman"/>
              </a:defRPr>
            </a:lvl1pPr>
          </a:lstStyle>
          <a:p>
            <a:pPr indent="0">
              <a:buNone/>
            </a:pPr>
            <a:r>
              <a:rPr lang="en-ZA" sz="1400" b="0" strike="noStrike" spc="-1">
                <a:solidFill>
                  <a:srgbClr val="000000"/>
                </a:solidFill>
                <a:latin typeface="Times New Roman"/>
              </a:rPr>
              <a:t>&lt;footer&gt;</a:t>
            </a:r>
          </a:p>
        </p:txBody>
      </p:sp>
      <p:sp>
        <p:nvSpPr>
          <p:cNvPr id="88" name="PlaceHolder 6"/>
          <p:cNvSpPr>
            <a:spLocks noGrp="1"/>
          </p:cNvSpPr>
          <p:nvPr>
            <p:ph type="sldNum" idx="8"/>
          </p:nvPr>
        </p:nvSpPr>
        <p:spPr>
          <a:xfrm>
            <a:off x="4278960" y="10157400"/>
            <a:ext cx="3280680" cy="534240"/>
          </a:xfrm>
          <a:prstGeom prst="rect">
            <a:avLst/>
          </a:prstGeom>
          <a:noFill/>
          <a:ln w="0">
            <a:noFill/>
          </a:ln>
        </p:spPr>
        <p:txBody>
          <a:bodyPr lIns="0" tIns="0" rIns="0" bIns="0" anchor="b">
            <a:noAutofit/>
          </a:bodyPr>
          <a:lstStyle>
            <a:lvl1pPr indent="0" algn="r">
              <a:buNone/>
              <a:defRPr lang="en-ZA" sz="1400" b="0" strike="noStrike" spc="-1">
                <a:solidFill>
                  <a:srgbClr val="000000"/>
                </a:solidFill>
                <a:latin typeface="Times New Roman"/>
              </a:defRPr>
            </a:lvl1pPr>
          </a:lstStyle>
          <a:p>
            <a:pPr indent="0" algn="r">
              <a:buNone/>
            </a:pPr>
            <a:fld id="{C5011D56-046D-4A18-9FC4-B641F3514B68}" type="slidenum">
              <a:rPr lang="en-ZA" sz="1400" b="0" strike="noStrike" spc="-1">
                <a:solidFill>
                  <a:srgbClr val="000000"/>
                </a:solidFill>
                <a:latin typeface="Times New Roman"/>
              </a:rPr>
              <a:t>‹#›</a:t>
            </a:fld>
            <a:endParaRPr lang="en-ZA"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noRot="1" noChangeAspect="1"/>
          </p:cNvSpPr>
          <p:nvPr>
            <p:ph type="sldImg"/>
          </p:nvPr>
        </p:nvSpPr>
        <p:spPr>
          <a:xfrm>
            <a:off x="685800" y="1143000"/>
            <a:ext cx="5486400" cy="3086100"/>
          </a:xfrm>
          <a:prstGeom prst="rect">
            <a:avLst/>
          </a:prstGeom>
          <a:ln w="0">
            <a:noFill/>
          </a:ln>
        </p:spPr>
      </p:sp>
      <p:sp>
        <p:nvSpPr>
          <p:cNvPr id="27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271" name="PlaceHolder 3"/>
          <p:cNvSpPr>
            <a:spLocks noGrp="1"/>
          </p:cNvSpPr>
          <p:nvPr>
            <p:ph type="sldNum" idx="1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FE9E72E5-19F4-4758-9697-4EDBFE8B2270}" type="slidenum">
              <a:rPr lang="en-US" sz="1200" b="0" strike="noStrike" spc="-1">
                <a:solidFill>
                  <a:srgbClr val="000000"/>
                </a:solidFill>
                <a:latin typeface="Times New Roman"/>
              </a:rPr>
              <a:t>2</a:t>
            </a:fld>
            <a:endParaRPr lang="en-ZA" sz="1200" b="0" strike="noStrike" spc="-1">
              <a:solidFill>
                <a:srgbClr val="000000"/>
              </a:solid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PlaceHolder 1"/>
          <p:cNvSpPr>
            <a:spLocks noGrp="1" noRot="1" noChangeAspect="1"/>
          </p:cNvSpPr>
          <p:nvPr>
            <p:ph type="sldImg"/>
          </p:nvPr>
        </p:nvSpPr>
        <p:spPr>
          <a:xfrm>
            <a:off x="685800" y="1143000"/>
            <a:ext cx="5486400" cy="3086100"/>
          </a:xfrm>
          <a:prstGeom prst="rect">
            <a:avLst/>
          </a:prstGeom>
          <a:ln w="0">
            <a:noFill/>
          </a:ln>
        </p:spPr>
      </p:sp>
      <p:sp>
        <p:nvSpPr>
          <p:cNvPr id="29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Access: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platform offers free access to its datasets, which can be downloaded in various formats.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298" name="PlaceHolder 3"/>
          <p:cNvSpPr>
            <a:spLocks noGrp="1"/>
          </p:cNvSpPr>
          <p:nvPr>
            <p:ph type="sldNum" idx="1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478664C9-4247-41A0-AA81-0852E2D770B8}" type="slidenum">
              <a:rPr lang="en-US" sz="1200" b="0" strike="noStrike" spc="-1">
                <a:solidFill>
                  <a:srgbClr val="000000"/>
                </a:solidFill>
                <a:latin typeface="Times New Roman"/>
              </a:rPr>
              <a:t>11</a:t>
            </a:fld>
            <a:endParaRPr lang="en-ZA" sz="1200" b="0" strike="noStrike" spc="-1">
              <a:solidFill>
                <a:srgbClr val="000000"/>
              </a:solid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a:ln w="0">
            <a:noFill/>
          </a:ln>
        </p:spPr>
      </p:sp>
      <p:sp>
        <p:nvSpPr>
          <p:cNvPr id="30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Other Functionality: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platform also includes tools for data exploration, allowing users to filter and customize data queries based on their needs.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301"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82C2A652-76C7-4417-A5FB-56AD49C927D6}" type="slidenum">
              <a:rPr lang="en-US" sz="1200" b="0" strike="noStrike" spc="-1">
                <a:solidFill>
                  <a:srgbClr val="000000"/>
                </a:solidFill>
                <a:latin typeface="Times New Roman"/>
              </a:rPr>
              <a:t>12</a:t>
            </a:fld>
            <a:endParaRPr lang="en-ZA" sz="1200" b="0" strike="noStrike" spc="-1">
              <a:solidFill>
                <a:srgbClr val="000000"/>
              </a:solidFill>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a:ln w="0">
            <a:noFill/>
          </a:ln>
        </p:spPr>
      </p:sp>
      <p:sp>
        <p:nvSpPr>
          <p:cNvPr id="30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To access OpenStreetMap, use the following link:</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https://www.energyaccessexplorer.org/</a:t>
            </a:r>
          </a:p>
        </p:txBody>
      </p:sp>
      <p:sp>
        <p:nvSpPr>
          <p:cNvPr id="304" name="PlaceHolder 3"/>
          <p:cNvSpPr>
            <a:spLocks noGrp="1"/>
          </p:cNvSpPr>
          <p:nvPr>
            <p:ph type="sldNum" idx="2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EFD0A75A-4B23-4012-8CE9-ECB6FAD88B4E}" type="slidenum">
              <a:rPr lang="en-US" sz="1200" b="0" strike="noStrike" spc="-1">
                <a:solidFill>
                  <a:srgbClr val="000000"/>
                </a:solidFill>
                <a:latin typeface="Times New Roman"/>
              </a:rPr>
              <a:t>13</a:t>
            </a:fld>
            <a:endParaRPr lang="en-ZA" sz="1200" b="0" strike="noStrike" spc="-1">
              <a:solidFill>
                <a:srgbClr val="000000"/>
              </a:solidFill>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PlaceHolder 1"/>
          <p:cNvSpPr>
            <a:spLocks noGrp="1" noRot="1" noChangeAspect="1"/>
          </p:cNvSpPr>
          <p:nvPr>
            <p:ph type="sldImg"/>
          </p:nvPr>
        </p:nvSpPr>
        <p:spPr>
          <a:xfrm>
            <a:off x="685800" y="1143000"/>
            <a:ext cx="5486400" cy="3086100"/>
          </a:xfrm>
          <a:prstGeom prst="rect">
            <a:avLst/>
          </a:prstGeom>
          <a:ln w="0">
            <a:noFill/>
          </a:ln>
        </p:spPr>
      </p:sp>
      <p:sp>
        <p:nvSpPr>
          <p:cNvPr id="30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Content: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EAE focuses on energy access data, particularly in developing regions. It provides information on electricity access, renewable energy technologies, energy poverty indicators, and related 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307" name="PlaceHolder 3"/>
          <p:cNvSpPr>
            <a:spLocks noGrp="1"/>
          </p:cNvSpPr>
          <p:nvPr>
            <p:ph type="sldNum" idx="2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5F88B141-04F4-4619-BA9C-49E99D98ACCB}" type="slidenum">
              <a:rPr lang="en-US" sz="1200" b="0" strike="noStrike" spc="-1">
                <a:solidFill>
                  <a:srgbClr val="000000"/>
                </a:solidFill>
                <a:latin typeface="Times New Roman"/>
              </a:rPr>
              <a:t>14</a:t>
            </a:fld>
            <a:endParaRPr lang="en-ZA" sz="1200" b="0" strike="noStrike" spc="-1">
              <a:solidFill>
                <a:srgbClr val="000000"/>
              </a:solidFill>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6400" cy="3086100"/>
          </a:xfrm>
          <a:prstGeom prst="rect">
            <a:avLst/>
          </a:prstGeom>
          <a:ln w="0">
            <a:noFill/>
          </a:ln>
        </p:spPr>
      </p:sp>
      <p:sp>
        <p:nvSpPr>
          <p:cNvPr id="30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Access: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platform offers free access to its datasets, which can be downloaded or accessed through APIs.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310" name="PlaceHolder 3"/>
          <p:cNvSpPr>
            <a:spLocks noGrp="1"/>
          </p:cNvSpPr>
          <p:nvPr>
            <p:ph type="sldNum" idx="2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196923D-9CB8-4311-B6DE-3F0E6A605E35}" type="slidenum">
              <a:rPr lang="en-US" sz="1200" b="0" strike="noStrike" spc="-1">
                <a:solidFill>
                  <a:srgbClr val="000000"/>
                </a:solidFill>
                <a:latin typeface="Times New Roman"/>
              </a:rPr>
              <a:t>15</a:t>
            </a:fld>
            <a:endParaRPr lang="en-ZA" sz="1200" b="0" strike="noStrike" spc="-1">
              <a:solidFill>
                <a:srgbClr val="000000"/>
              </a:solidFill>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PlaceHolder 1"/>
          <p:cNvSpPr>
            <a:spLocks noGrp="1" noRot="1" noChangeAspect="1"/>
          </p:cNvSpPr>
          <p:nvPr>
            <p:ph type="sldImg"/>
          </p:nvPr>
        </p:nvSpPr>
        <p:spPr>
          <a:xfrm>
            <a:off x="685800" y="1143000"/>
            <a:ext cx="5486400" cy="3086100"/>
          </a:xfrm>
          <a:prstGeom prst="rect">
            <a:avLst/>
          </a:prstGeom>
          <a:ln w="0">
            <a:noFill/>
          </a:ln>
        </p:spPr>
      </p:sp>
      <p:sp>
        <p:nvSpPr>
          <p:cNvPr id="31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Visualisations: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EAE includes interactive maps, charts, and graphs to visualize and understand the energy access landscape.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313" name="PlaceHolder 3"/>
          <p:cNvSpPr>
            <a:spLocks noGrp="1"/>
          </p:cNvSpPr>
          <p:nvPr>
            <p:ph type="sldNum" idx="2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1E47EFC-EDF2-4087-93FB-4395636CF594}" type="slidenum">
              <a:rPr lang="en-US" sz="1200" b="0" strike="noStrike" spc="-1">
                <a:solidFill>
                  <a:srgbClr val="000000"/>
                </a:solidFill>
                <a:latin typeface="Times New Roman"/>
              </a:rPr>
              <a:t>16</a:t>
            </a:fld>
            <a:endParaRPr lang="en-ZA" sz="1200" b="0" strike="noStrike" spc="-1">
              <a:solidFill>
                <a:srgbClr val="000000"/>
              </a:solidFill>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noRot="1" noChangeAspect="1"/>
          </p:cNvSpPr>
          <p:nvPr>
            <p:ph type="sldImg"/>
          </p:nvPr>
        </p:nvSpPr>
        <p:spPr>
          <a:xfrm>
            <a:off x="685800" y="1143000"/>
            <a:ext cx="5486400" cy="3086100"/>
          </a:xfrm>
          <a:prstGeom prst="rect">
            <a:avLst/>
          </a:prstGeom>
          <a:ln w="0">
            <a:noFill/>
          </a:ln>
        </p:spPr>
      </p:sp>
      <p:sp>
        <p:nvSpPr>
          <p:cNvPr id="31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20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Other Functionality</a:t>
            </a: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Users can explore and compare energy access indicators over various time periods, view spatial distribution maps, and analyse the data using the platform's tools.</a:t>
            </a: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316"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141D899-F440-49C2-9CCD-36F53A6268E8}" type="slidenum">
              <a:rPr lang="en-US" sz="1200" b="0" strike="noStrike" spc="-1">
                <a:solidFill>
                  <a:srgbClr val="000000"/>
                </a:solidFill>
                <a:latin typeface="Times New Roman"/>
              </a:rPr>
              <a:t>17</a:t>
            </a:fld>
            <a:endParaRPr lang="en-ZA" sz="1200" b="0" strike="noStrike" spc="-1">
              <a:solidFill>
                <a:srgbClr val="000000"/>
              </a:solidFill>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PlaceHolder 1"/>
          <p:cNvSpPr>
            <a:spLocks noGrp="1" noRot="1" noChangeAspect="1"/>
          </p:cNvSpPr>
          <p:nvPr>
            <p:ph type="sldImg"/>
          </p:nvPr>
        </p:nvSpPr>
        <p:spPr>
          <a:xfrm>
            <a:off x="685800" y="1143000"/>
            <a:ext cx="5486400" cy="3086100"/>
          </a:xfrm>
          <a:prstGeom prst="rect">
            <a:avLst/>
          </a:prstGeom>
          <a:ln w="0">
            <a:noFill/>
          </a:ln>
        </p:spPr>
      </p:sp>
      <p:sp>
        <p:nvSpPr>
          <p:cNvPr id="31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To access OpenStreetMap, use the following link:</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https://electrifynow.energydata.info/</a:t>
            </a:r>
          </a:p>
        </p:txBody>
      </p:sp>
      <p:sp>
        <p:nvSpPr>
          <p:cNvPr id="319" name="PlaceHolder 3"/>
          <p:cNvSpPr>
            <a:spLocks noGrp="1"/>
          </p:cNvSpPr>
          <p:nvPr>
            <p:ph type="sldNum" idx="2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5ADEB108-4F1C-4567-B0E1-CD027140BEC4}" type="slidenum">
              <a:rPr lang="en-US" sz="1200" b="0" strike="noStrike" spc="-1">
                <a:solidFill>
                  <a:srgbClr val="000000"/>
                </a:solidFill>
                <a:latin typeface="Times New Roman"/>
              </a:rPr>
              <a:t>18</a:t>
            </a:fld>
            <a:endParaRPr lang="en-ZA" sz="1200" b="0" strike="noStrike" spc="-1">
              <a:solidFill>
                <a:srgbClr val="000000"/>
              </a:solidFill>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a:ln w="0">
            <a:noFill/>
          </a:ln>
        </p:spPr>
      </p:sp>
      <p:sp>
        <p:nvSpPr>
          <p:cNvPr id="32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Content: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GEP provides  data on electrification metrics, including access, generation, transmission, and renewable energy sources.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322"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4FA10A8-D3D7-43FF-B17A-93D7C3C36F60}" type="slidenum">
              <a:rPr lang="en-US" sz="1200" b="0" strike="noStrike" spc="-1">
                <a:solidFill>
                  <a:srgbClr val="000000"/>
                </a:solidFill>
                <a:latin typeface="Times New Roman"/>
              </a:rPr>
              <a:t>19</a:t>
            </a:fld>
            <a:endParaRPr lang="en-ZA" sz="1200" b="0" strike="noStrike" spc="-1">
              <a:solidFill>
                <a:srgbClr val="000000"/>
              </a:solidFill>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PlaceHolder 1"/>
          <p:cNvSpPr>
            <a:spLocks noGrp="1" noRot="1" noChangeAspect="1"/>
          </p:cNvSpPr>
          <p:nvPr>
            <p:ph type="sldImg"/>
          </p:nvPr>
        </p:nvSpPr>
        <p:spPr>
          <a:xfrm>
            <a:off x="685800" y="1143000"/>
            <a:ext cx="5486400" cy="3086100"/>
          </a:xfrm>
          <a:prstGeom prst="rect">
            <a:avLst/>
          </a:prstGeom>
          <a:ln w="0">
            <a:noFill/>
          </a:ln>
        </p:spPr>
      </p:sp>
      <p:sp>
        <p:nvSpPr>
          <p:cNvPr id="32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Access: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platform offers easy access to data through downloads, APIs, or visualization tools that integrate well with GEP's workflows.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325" name="PlaceHolder 3"/>
          <p:cNvSpPr>
            <a:spLocks noGrp="1"/>
          </p:cNvSpPr>
          <p:nvPr>
            <p:ph type="sldNum" idx="2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4E2F870B-9E46-4923-A01D-8A327C17056F}" type="slidenum">
              <a:rPr lang="en-US" sz="1200" b="0" strike="noStrike" spc="-1">
                <a:solidFill>
                  <a:srgbClr val="000000"/>
                </a:solidFill>
                <a:latin typeface="Times New Roman"/>
              </a:rPr>
              <a:t>20</a:t>
            </a:fld>
            <a:endParaRPr lang="en-ZA" sz="12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PlaceHolder 1"/>
          <p:cNvSpPr>
            <a:spLocks noGrp="1" noRot="1" noChangeAspect="1"/>
          </p:cNvSpPr>
          <p:nvPr>
            <p:ph type="sldImg"/>
          </p:nvPr>
        </p:nvSpPr>
        <p:spPr>
          <a:xfrm>
            <a:off x="685800" y="1143000"/>
            <a:ext cx="5486400" cy="3086100"/>
          </a:xfrm>
          <a:prstGeom prst="rect">
            <a:avLst/>
          </a:prstGeom>
          <a:ln w="0">
            <a:noFill/>
          </a:ln>
        </p:spPr>
      </p:sp>
      <p:sp>
        <p:nvSpPr>
          <p:cNvPr id="27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274"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98F0E243-3558-4D6C-8B0A-6F3F78A42CA4}" type="slidenum">
              <a:rPr lang="en-US" sz="1200" b="0" strike="noStrike" spc="-1">
                <a:solidFill>
                  <a:srgbClr val="000000"/>
                </a:solidFill>
                <a:latin typeface="Times New Roman"/>
              </a:rPr>
              <a:t>3</a:t>
            </a:fld>
            <a:endParaRPr lang="en-ZA" sz="1200" b="0" strike="noStrike" spc="-1">
              <a:solidFill>
                <a:srgbClr val="000000"/>
              </a:solidFill>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PlaceHolder 1"/>
          <p:cNvSpPr>
            <a:spLocks noGrp="1" noRot="1" noChangeAspect="1"/>
          </p:cNvSpPr>
          <p:nvPr>
            <p:ph type="sldImg"/>
          </p:nvPr>
        </p:nvSpPr>
        <p:spPr>
          <a:xfrm>
            <a:off x="685800" y="1143000"/>
            <a:ext cx="5486400" cy="3086100"/>
          </a:xfrm>
          <a:prstGeom prst="rect">
            <a:avLst/>
          </a:prstGeom>
          <a:ln w="0">
            <a:noFill/>
          </a:ln>
        </p:spPr>
      </p:sp>
      <p:sp>
        <p:nvSpPr>
          <p:cNvPr id="32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2000" b="1" strike="noStrike" spc="-1">
                <a:solidFill>
                  <a:srgbClr val="000000"/>
                </a:solidFill>
                <a:latin typeface="Arial"/>
              </a:rPr>
              <a:t>Visualizations: </a:t>
            </a:r>
            <a:r>
              <a:rPr lang="en-GB" sz="2000" b="0" strike="noStrike" spc="-1">
                <a:solidFill>
                  <a:srgbClr val="000000"/>
                </a:solidFill>
                <a:latin typeface="Arial"/>
              </a:rPr>
              <a:t>GEP’s visualisation capabilities include interactive charts and maps, to effectively analyse and communicate electrification data.</a:t>
            </a:r>
            <a:endParaRPr lang="en-ZA" sz="2000" b="0" strike="noStrike" spc="-1">
              <a:solidFill>
                <a:srgbClr val="000000"/>
              </a:solidFill>
              <a:latin typeface="Arial"/>
            </a:endParaRPr>
          </a:p>
          <a:p>
            <a:pPr marL="216000" indent="0">
              <a:lnSpc>
                <a:spcPct val="100000"/>
              </a:lnSpc>
              <a:buNone/>
            </a:pPr>
            <a:endParaRPr lang="en-ZA" sz="2000" b="0" strike="noStrike" spc="-1">
              <a:solidFill>
                <a:srgbClr val="000000"/>
              </a:solidFill>
              <a:latin typeface="Arial"/>
            </a:endParaRPr>
          </a:p>
        </p:txBody>
      </p:sp>
      <p:sp>
        <p:nvSpPr>
          <p:cNvPr id="328" name="PlaceHolder 3"/>
          <p:cNvSpPr>
            <a:spLocks noGrp="1"/>
          </p:cNvSpPr>
          <p:nvPr>
            <p:ph type="sldNum" idx="2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ABCB5264-3E0F-4607-BAAB-DD315D77E040}" type="slidenum">
              <a:rPr lang="en-US" sz="1200" b="0" strike="noStrike" spc="-1">
                <a:solidFill>
                  <a:srgbClr val="000000"/>
                </a:solidFill>
                <a:latin typeface="Times New Roman"/>
              </a:rPr>
              <a:t>21</a:t>
            </a:fld>
            <a:endParaRPr lang="en-ZA" sz="1200" b="0" strike="noStrike" spc="-1">
              <a:solidFill>
                <a:srgbClr val="000000"/>
              </a:solidFill>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PlaceHolder 1"/>
          <p:cNvSpPr>
            <a:spLocks noGrp="1" noRot="1" noChangeAspect="1"/>
          </p:cNvSpPr>
          <p:nvPr>
            <p:ph type="sldImg"/>
          </p:nvPr>
        </p:nvSpPr>
        <p:spPr>
          <a:xfrm>
            <a:off x="685800" y="1143000"/>
            <a:ext cx="5486400" cy="3086100"/>
          </a:xfrm>
          <a:prstGeom prst="rect">
            <a:avLst/>
          </a:prstGeom>
          <a:ln w="0">
            <a:noFill/>
          </a:ln>
        </p:spPr>
      </p:sp>
      <p:sp>
        <p:nvSpPr>
          <p:cNvPr id="33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Other Functionality: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GEP Explorer allows customized rendering. The user can also select base maps and other available layers (e.g., location of Health &amp; Education facilities) and overlay them with results from the electrification investment scenarios.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331" name="PlaceHolder 3"/>
          <p:cNvSpPr>
            <a:spLocks noGrp="1"/>
          </p:cNvSpPr>
          <p:nvPr>
            <p:ph type="sldNum" idx="3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C726A446-E535-4A8F-A2CD-E83DFD6DD642}" type="slidenum">
              <a:rPr lang="en-US" sz="1200" b="0" strike="noStrike" spc="-1">
                <a:solidFill>
                  <a:srgbClr val="000000"/>
                </a:solidFill>
                <a:latin typeface="Times New Roman"/>
              </a:rPr>
              <a:t>22</a:t>
            </a:fld>
            <a:endParaRPr lang="en-ZA" sz="1200" b="0" strike="noStrike" spc="-1">
              <a:solidFill>
                <a:srgbClr val="000000"/>
              </a:solidFill>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PlaceHolder 1"/>
          <p:cNvSpPr>
            <a:spLocks noGrp="1" noRot="1" noChangeAspect="1"/>
          </p:cNvSpPr>
          <p:nvPr>
            <p:ph type="sldImg"/>
          </p:nvPr>
        </p:nvSpPr>
        <p:spPr>
          <a:xfrm>
            <a:off x="685800" y="1143000"/>
            <a:ext cx="5486400" cy="3086100"/>
          </a:xfrm>
          <a:prstGeom prst="rect">
            <a:avLst/>
          </a:prstGeom>
          <a:ln w="0">
            <a:noFill/>
          </a:ln>
        </p:spPr>
      </p:sp>
      <p:sp>
        <p:nvSpPr>
          <p:cNvPr id="3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To access OpenStreetMap, use the following link:</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https://sdg7energyplanning.org/</a:t>
            </a:r>
          </a:p>
        </p:txBody>
      </p:sp>
      <p:sp>
        <p:nvSpPr>
          <p:cNvPr id="334"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8D637479-CB1B-4021-8119-21122BF457AA}" type="slidenum">
              <a:rPr lang="en-US" sz="1200" b="0" strike="noStrike" spc="-1">
                <a:solidFill>
                  <a:srgbClr val="000000"/>
                </a:solidFill>
                <a:latin typeface="Times New Roman"/>
              </a:rPr>
              <a:t>23</a:t>
            </a:fld>
            <a:endParaRPr lang="en-ZA" sz="1200" b="0" strike="noStrike" spc="-1">
              <a:solidFill>
                <a:srgbClr val="000000"/>
              </a:solidFill>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PlaceHolder 1"/>
          <p:cNvSpPr>
            <a:spLocks noGrp="1" noRot="1" noChangeAspect="1"/>
          </p:cNvSpPr>
          <p:nvPr>
            <p:ph type="sldImg"/>
          </p:nvPr>
        </p:nvSpPr>
        <p:spPr>
          <a:xfrm>
            <a:off x="685800" y="1143000"/>
            <a:ext cx="5486400" cy="3086100"/>
          </a:xfrm>
          <a:prstGeom prst="rect">
            <a:avLst/>
          </a:prstGeom>
          <a:ln w="0">
            <a:noFill/>
          </a:ln>
        </p:spPr>
      </p:sp>
      <p:sp>
        <p:nvSpPr>
          <p:cNvPr id="33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US"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Content: </a:t>
            </a:r>
            <a:r>
              <a:rPr lang="en-US"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IEP provides data on energy resources, demand, infrastructure, and emissions.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7" name="PlaceHolder 3"/>
          <p:cNvSpPr>
            <a:spLocks noGrp="1"/>
          </p:cNvSpPr>
          <p:nvPr>
            <p:ph type="sldNum" idx="3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C69B8355-F167-4F45-AB08-A4BC46485356}" type="slidenum">
              <a:rPr lang="en-US" sz="1200" b="0" strike="noStrike" spc="-1">
                <a:solidFill>
                  <a:srgbClr val="000000"/>
                </a:solidFill>
                <a:latin typeface="Times New Roman"/>
              </a:rPr>
              <a:t>24</a:t>
            </a:fld>
            <a:endParaRPr lang="en-ZA" sz="1200" b="0" strike="noStrike" spc="-1">
              <a:solidFill>
                <a:srgbClr val="000000"/>
              </a:solidFill>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PlaceHolder 1"/>
          <p:cNvSpPr>
            <a:spLocks noGrp="1" noRot="1" noChangeAspect="1"/>
          </p:cNvSpPr>
          <p:nvPr>
            <p:ph type="sldImg"/>
          </p:nvPr>
        </p:nvSpPr>
        <p:spPr>
          <a:xfrm>
            <a:off x="685800" y="1143000"/>
            <a:ext cx="5486400" cy="3086100"/>
          </a:xfrm>
          <a:prstGeom prst="rect">
            <a:avLst/>
          </a:prstGeom>
          <a:ln w="0">
            <a:noFill/>
          </a:ln>
        </p:spPr>
      </p:sp>
      <p:sp>
        <p:nvSpPr>
          <p:cNvPr id="33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Access: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platform  offers convenient access to the data through APIs and exporting options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340" name="PlaceHolder 3"/>
          <p:cNvSpPr>
            <a:spLocks noGrp="1"/>
          </p:cNvSpPr>
          <p:nvPr>
            <p:ph type="sldNum" idx="3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B7DFEA1-76BE-4DB1-BC0B-5DD0FBC60048}" type="slidenum">
              <a:rPr lang="en-US" sz="1200" b="0" strike="noStrike" spc="-1">
                <a:solidFill>
                  <a:srgbClr val="000000"/>
                </a:solidFill>
                <a:latin typeface="Times New Roman"/>
              </a:rPr>
              <a:t>25</a:t>
            </a:fld>
            <a:endParaRPr lang="en-ZA" sz="1200" b="0" strike="noStrike" spc="-1">
              <a:solidFill>
                <a:srgbClr val="000000"/>
              </a:solidFill>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PlaceHolder 1"/>
          <p:cNvSpPr>
            <a:spLocks noGrp="1" noRot="1" noChangeAspect="1"/>
          </p:cNvSpPr>
          <p:nvPr>
            <p:ph type="sldImg"/>
          </p:nvPr>
        </p:nvSpPr>
        <p:spPr>
          <a:xfrm>
            <a:off x="685800" y="1143000"/>
            <a:ext cx="5486400" cy="3086100"/>
          </a:xfrm>
          <a:prstGeom prst="rect">
            <a:avLst/>
          </a:prstGeom>
          <a:ln w="0">
            <a:noFill/>
          </a:ln>
        </p:spPr>
      </p:sp>
      <p:sp>
        <p:nvSpPr>
          <p:cNvPr id="34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Visualisations: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platform has strong visualization capabilities, such as a variety of styling and data display options.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343" name="PlaceHolder 3"/>
          <p:cNvSpPr>
            <a:spLocks noGrp="1"/>
          </p:cNvSpPr>
          <p:nvPr>
            <p:ph type="sldNum" idx="3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2597E1F7-5395-45A5-997F-0FE76518EA27}" type="slidenum">
              <a:rPr lang="en-US" sz="1200" b="0" strike="noStrike" spc="-1">
                <a:solidFill>
                  <a:srgbClr val="000000"/>
                </a:solidFill>
                <a:latin typeface="Times New Roman"/>
              </a:rPr>
              <a:t>26</a:t>
            </a:fld>
            <a:endParaRPr lang="en-ZA" sz="1200" b="0" strike="noStrike" spc="-1">
              <a:solidFill>
                <a:srgbClr val="000000"/>
              </a:solidFill>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PlaceHolder 1"/>
          <p:cNvSpPr>
            <a:spLocks noGrp="1" noRot="1" noChangeAspect="1"/>
          </p:cNvSpPr>
          <p:nvPr>
            <p:ph type="sldImg"/>
          </p:nvPr>
        </p:nvSpPr>
        <p:spPr>
          <a:xfrm>
            <a:off x="685800" y="1143000"/>
            <a:ext cx="5486400" cy="3086100"/>
          </a:xfrm>
          <a:prstGeom prst="rect">
            <a:avLst/>
          </a:prstGeom>
          <a:ln w="0">
            <a:noFill/>
          </a:ln>
        </p:spPr>
      </p:sp>
      <p:sp>
        <p:nvSpPr>
          <p:cNvPr id="34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Other Functionality: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platform supports advanced analytics, collaboration features, and tools such as saved locations, top locations and multiselect mode for effective energy planning</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346" name="PlaceHolder 3"/>
          <p:cNvSpPr>
            <a:spLocks noGrp="1"/>
          </p:cNvSpPr>
          <p:nvPr>
            <p:ph type="sldNum" idx="3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ECF38400-A966-4498-B835-5E0D7628C5DF}" type="slidenum">
              <a:rPr lang="en-US" sz="1200" b="0" strike="noStrike" spc="-1">
                <a:solidFill>
                  <a:srgbClr val="000000"/>
                </a:solidFill>
                <a:latin typeface="Times New Roman"/>
              </a:rPr>
              <a:t>27</a:t>
            </a:fld>
            <a:endParaRPr lang="en-ZA" sz="1200" b="0" strike="noStrike" spc="-1">
              <a:solidFill>
                <a:srgbClr val="000000"/>
              </a:solidFill>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PlaceHolder 1"/>
          <p:cNvSpPr>
            <a:spLocks noGrp="1" noRot="1" noChangeAspect="1"/>
          </p:cNvSpPr>
          <p:nvPr>
            <p:ph type="sldImg"/>
          </p:nvPr>
        </p:nvSpPr>
        <p:spPr>
          <a:xfrm>
            <a:off x="685800" y="1143000"/>
            <a:ext cx="5486400" cy="3086100"/>
          </a:xfrm>
          <a:prstGeom prst="rect">
            <a:avLst/>
          </a:prstGeom>
          <a:ln w="0">
            <a:noFill/>
          </a:ln>
        </p:spPr>
      </p:sp>
      <p:sp>
        <p:nvSpPr>
          <p:cNvPr id="34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49" name="PlaceHolder 3"/>
          <p:cNvSpPr>
            <a:spLocks noGrp="1"/>
          </p:cNvSpPr>
          <p:nvPr>
            <p:ph type="sldNum" idx="3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A7E46228-0A30-4A4D-A1AF-5815D8845286}" type="slidenum">
              <a:rPr lang="en-US" sz="1200" b="0" strike="noStrike" spc="-1">
                <a:solidFill>
                  <a:srgbClr val="000000"/>
                </a:solidFill>
                <a:latin typeface="Times New Roman"/>
              </a:rPr>
              <a:t>28</a:t>
            </a:fld>
            <a:endParaRPr lang="en-ZA" sz="1200" b="0" strike="noStrike" spc="-1">
              <a:solidFill>
                <a:srgbClr val="000000"/>
              </a:solidFill>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PlaceHolder 1"/>
          <p:cNvSpPr>
            <a:spLocks noGrp="1" noRot="1" noChangeAspect="1"/>
          </p:cNvSpPr>
          <p:nvPr>
            <p:ph type="sldImg"/>
          </p:nvPr>
        </p:nvSpPr>
        <p:spPr>
          <a:xfrm>
            <a:off x="685800" y="1143000"/>
            <a:ext cx="5486400" cy="3086100"/>
          </a:xfrm>
          <a:prstGeom prst="rect">
            <a:avLst/>
          </a:prstGeom>
          <a:ln w="0">
            <a:noFill/>
          </a:ln>
        </p:spPr>
      </p:sp>
      <p:sp>
        <p:nvSpPr>
          <p:cNvPr id="35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52"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7BFAB69-1F2D-49D9-BAF2-E21BF0280942}" type="slidenum">
              <a:rPr lang="en-US" sz="1200" b="0" strike="noStrike" spc="-1">
                <a:solidFill>
                  <a:srgbClr val="000000"/>
                </a:solidFill>
                <a:latin typeface="Times New Roman"/>
              </a:rPr>
              <a:t>29</a:t>
            </a:fld>
            <a:endParaRPr lang="en-ZA" sz="1200" b="0" strike="noStrike" spc="-1">
              <a:solidFill>
                <a:srgbClr val="000000"/>
              </a:solidFill>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PlaceHolder 1"/>
          <p:cNvSpPr>
            <a:spLocks noGrp="1" noRot="1" noChangeAspect="1"/>
          </p:cNvSpPr>
          <p:nvPr>
            <p:ph type="sldImg"/>
          </p:nvPr>
        </p:nvSpPr>
        <p:spPr>
          <a:xfrm>
            <a:off x="685800" y="1143000"/>
            <a:ext cx="5486400" cy="3086100"/>
          </a:xfrm>
          <a:prstGeom prst="rect">
            <a:avLst/>
          </a:prstGeom>
          <a:ln w="0">
            <a:noFill/>
          </a:ln>
        </p:spPr>
      </p:sp>
      <p:sp>
        <p:nvSpPr>
          <p:cNvPr id="3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55" name="PlaceHolder 3"/>
          <p:cNvSpPr>
            <a:spLocks noGrp="1"/>
          </p:cNvSpPr>
          <p:nvPr>
            <p:ph type="sldNum" idx="3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0F687A23-525F-45D2-8121-4C5EBDEA2B30}" type="slidenum">
              <a:rPr lang="en-US" sz="1200" b="0" strike="noStrike" spc="-1">
                <a:solidFill>
                  <a:srgbClr val="000000"/>
                </a:solidFill>
                <a:latin typeface="Times New Roman"/>
              </a:rPr>
              <a:t>30</a:t>
            </a:fld>
            <a:endParaRPr lang="en-ZA" sz="12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PlaceHolder 1"/>
          <p:cNvSpPr>
            <a:spLocks noGrp="1" noRot="1" noChangeAspect="1"/>
          </p:cNvSpPr>
          <p:nvPr>
            <p:ph type="sldImg"/>
          </p:nvPr>
        </p:nvSpPr>
        <p:spPr>
          <a:xfrm>
            <a:off x="685800" y="1143000"/>
            <a:ext cx="5486400" cy="3086100"/>
          </a:xfrm>
          <a:prstGeom prst="rect">
            <a:avLst/>
          </a:prstGeom>
          <a:ln w="0">
            <a:noFill/>
          </a:ln>
        </p:spPr>
      </p:sp>
      <p:sp>
        <p:nvSpPr>
          <p:cNvPr id="27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To access OpenStreetMap, use the following link: https://www.openstreetmap.org/</a:t>
            </a:r>
          </a:p>
        </p:txBody>
      </p:sp>
      <p:sp>
        <p:nvSpPr>
          <p:cNvPr id="277"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A2AD717C-17F9-436D-AEAA-797D48C9C3CF}" type="slidenum">
              <a:rPr lang="en-US" sz="1200" b="0" strike="noStrike" spc="-1">
                <a:solidFill>
                  <a:srgbClr val="000000"/>
                </a:solidFill>
                <a:latin typeface="Times New Roman"/>
              </a:rPr>
              <a:t>4</a:t>
            </a:fld>
            <a:endParaRPr lang="en-ZA" sz="1200" b="0" strike="noStrike" spc="-1">
              <a:solidFill>
                <a:srgbClr val="000000"/>
              </a:solid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685800" y="1143000"/>
            <a:ext cx="5486400" cy="3086100"/>
          </a:xfrm>
          <a:prstGeom prst="rect">
            <a:avLst/>
          </a:prstGeom>
          <a:ln w="0">
            <a:noFill/>
          </a:ln>
        </p:spPr>
      </p:sp>
      <p:sp>
        <p:nvSpPr>
          <p:cNvPr id="27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Content: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OSM is a crowd-sourced mapping platform that includes geospatial data contributed by users worldwide. It covers a wide range of geographic features, including roads, buildings, land use, and infrastructure.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280" name="PlaceHolder 3"/>
          <p:cNvSpPr>
            <a:spLocks noGrp="1"/>
          </p:cNvSpPr>
          <p:nvPr>
            <p:ph type="sldNum" idx="1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FE0DBA7-EDEB-4F2B-BD56-183B241E2D41}" type="slidenum">
              <a:rPr lang="en-US" sz="1200" b="0" strike="noStrike" spc="-1">
                <a:solidFill>
                  <a:srgbClr val="000000"/>
                </a:solidFill>
                <a:latin typeface="Times New Roman"/>
              </a:rPr>
              <a:t>5</a:t>
            </a:fld>
            <a:endParaRPr lang="en-ZA" sz="12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PlaceHolder 1"/>
          <p:cNvSpPr>
            <a:spLocks noGrp="1" noRot="1" noChangeAspect="1"/>
          </p:cNvSpPr>
          <p:nvPr>
            <p:ph type="sldImg"/>
          </p:nvPr>
        </p:nvSpPr>
        <p:spPr>
          <a:xfrm>
            <a:off x="685800" y="1143000"/>
            <a:ext cx="5486400" cy="3086100"/>
          </a:xfrm>
          <a:prstGeom prst="rect">
            <a:avLst/>
          </a:prstGeom>
          <a:ln w="0">
            <a:noFill/>
          </a:ln>
        </p:spPr>
      </p:sp>
      <p:sp>
        <p:nvSpPr>
          <p:cNvPr id="28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Access: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platform allows users to freely access and download the geospatial data available in OSM.</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283" name="PlaceHolder 3"/>
          <p:cNvSpPr>
            <a:spLocks noGrp="1"/>
          </p:cNvSpPr>
          <p:nvPr>
            <p:ph type="sldNum" idx="1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4D8DFC31-1A60-44BB-B697-854443EBDD75}" type="slidenum">
              <a:rPr lang="en-US" sz="1200" b="0" strike="noStrike" spc="-1">
                <a:solidFill>
                  <a:srgbClr val="000000"/>
                </a:solidFill>
                <a:latin typeface="Times New Roman"/>
              </a:rPr>
              <a:t>6</a:t>
            </a:fld>
            <a:endParaRPr lang="en-ZA" sz="1200" b="0" strike="noStrike" spc="-1">
              <a:solidFill>
                <a:srgbClr val="000000"/>
              </a:solidFil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a:ln w="0">
            <a:noFill/>
          </a:ln>
        </p:spPr>
      </p:sp>
      <p:sp>
        <p:nvSpPr>
          <p:cNvPr id="28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Visualisations: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OSM data can be visualized on interactive maps, allowing users to display and analyse features and infrastructure.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286" name="PlaceHolder 3"/>
          <p:cNvSpPr>
            <a:spLocks noGrp="1"/>
          </p:cNvSpPr>
          <p:nvPr>
            <p:ph type="sldNum" idx="1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C2E4D54D-D812-4F60-980C-8C763E71548F}" type="slidenum">
              <a:rPr lang="en-US" sz="1200" b="0" strike="noStrike" spc="-1">
                <a:solidFill>
                  <a:srgbClr val="000000"/>
                </a:solidFill>
                <a:latin typeface="Times New Roman"/>
              </a:rPr>
              <a:t>7</a:t>
            </a:fld>
            <a:endParaRPr lang="en-ZA" sz="1200" b="0" strike="noStrike" spc="-1">
              <a:solidFill>
                <a:srgbClr val="000000"/>
              </a:solid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a:ln w="0">
            <a:noFill/>
          </a:ln>
        </p:spPr>
      </p:sp>
      <p:sp>
        <p:nvSpPr>
          <p:cNvPr id="28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Other Functionality: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OSM provides the ability to edit and contribute to the map data, allowing users to add or update features in their areas of interest.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289" name="PlaceHolder 3"/>
          <p:cNvSpPr>
            <a:spLocks noGrp="1"/>
          </p:cNvSpPr>
          <p:nvPr>
            <p:ph type="sldNum" idx="1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058B6D0-6BE8-41B9-B5AD-B2D853D93F0C}" type="slidenum">
              <a:rPr lang="en-US" sz="1200" b="0" strike="noStrike" spc="-1">
                <a:solidFill>
                  <a:srgbClr val="000000"/>
                </a:solidFill>
                <a:latin typeface="Times New Roman"/>
              </a:rPr>
              <a:t>8</a:t>
            </a:fld>
            <a:endParaRPr lang="en-ZA" sz="1200" b="0" strike="noStrike" spc="-1">
              <a:solidFill>
                <a:srgbClr val="000000"/>
              </a:solidFil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PlaceHolder 1"/>
          <p:cNvSpPr>
            <a:spLocks noGrp="1" noRot="1" noChangeAspect="1"/>
          </p:cNvSpPr>
          <p:nvPr>
            <p:ph type="sldImg"/>
          </p:nvPr>
        </p:nvSpPr>
        <p:spPr>
          <a:xfrm>
            <a:off x="685800" y="1143000"/>
            <a:ext cx="5486400" cy="3086100"/>
          </a:xfrm>
          <a:prstGeom prst="rect">
            <a:avLst/>
          </a:prstGeom>
          <a:ln w="0">
            <a:noFill/>
          </a:ln>
        </p:spPr>
      </p:sp>
      <p:sp>
        <p:nvSpPr>
          <p:cNvPr id="29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To access OpenStreetMap, use the following link:</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https://energydata.info/ </a:t>
            </a:r>
          </a:p>
        </p:txBody>
      </p:sp>
      <p:sp>
        <p:nvSpPr>
          <p:cNvPr id="292" name="PlaceHolder 3"/>
          <p:cNvSpPr>
            <a:spLocks noGrp="1"/>
          </p:cNvSpPr>
          <p:nvPr>
            <p:ph type="sldNum" idx="1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485B63CE-6087-4856-8437-C9707D3D69A3}" type="slidenum">
              <a:rPr lang="en-US" sz="1200" b="0" strike="noStrike" spc="-1">
                <a:solidFill>
                  <a:srgbClr val="000000"/>
                </a:solidFill>
                <a:latin typeface="Times New Roman"/>
              </a:rPr>
              <a:t>9</a:t>
            </a:fld>
            <a:endParaRPr lang="en-ZA" sz="1200" b="0" strike="noStrike" spc="-1">
              <a:solidFill>
                <a:srgbClr val="000000"/>
              </a:solid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PlaceHolder 1"/>
          <p:cNvSpPr>
            <a:spLocks noGrp="1" noRot="1" noChangeAspect="1"/>
          </p:cNvSpPr>
          <p:nvPr>
            <p:ph type="sldImg"/>
          </p:nvPr>
        </p:nvSpPr>
        <p:spPr>
          <a:xfrm>
            <a:off x="685800" y="1143000"/>
            <a:ext cx="5486400" cy="3086100"/>
          </a:xfrm>
          <a:prstGeom prst="rect">
            <a:avLst/>
          </a:prstGeom>
          <a:ln w="0">
            <a:noFill/>
          </a:ln>
        </p:spPr>
      </p:sp>
      <p:sp>
        <p:nvSpPr>
          <p:cNvPr id="29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4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Content: </a:t>
            </a: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energydata.info provides a wide range of energy-related data, including statistics, indicators, and geospatial data. It covers aspects such as energy production, consumption, efficiency, renewable energy, and more.</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295"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2FB9177-7547-41BC-8CEA-06646967E281}" type="slidenum">
              <a:rPr lang="en-US" sz="1200" b="0" strike="noStrike" spc="-1">
                <a:solidFill>
                  <a:srgbClr val="000000"/>
                </a:solidFill>
                <a:latin typeface="Times New Roman"/>
              </a:rPr>
              <a:t>10</a:t>
            </a:fld>
            <a:endParaRPr lang="en-ZA" sz="12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588695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02/11/2024</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2035297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AEDA8E57-6842-451D-BBAF-AFFC8CFEB7CA}"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8"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ZA"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B6B36B7F-695A-4780-8B9D-F791DD22C5F9}"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96BDB58C-3034-4747-A048-90A3D9E4A99C}"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9AFD6377-DB51-4717-AB9B-F065526D43BC}"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2D5C094C-9EEA-4A86-B48A-1E94B395A337}"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ZA"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1523880" y="1122480"/>
            <a:ext cx="9143640" cy="11066760"/>
          </a:xfrm>
          <a:prstGeom prst="rect">
            <a:avLst/>
          </a:prstGeom>
          <a:noFill/>
          <a:ln w="0">
            <a:noFill/>
          </a:ln>
        </p:spPr>
        <p:txBody>
          <a:bodyPr lIns="0" tIns="0" rIns="0" bIns="0" anchor="ctr">
            <a:noAutofit/>
          </a:bodyPr>
          <a:lstStyle/>
          <a:p>
            <a:pPr algn="ctr"/>
            <a:endParaRPr lang="en-ZA" sz="32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7A00E046-C1A4-4498-B14B-99589C7BCADA}"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5F6F3251-64A0-4E25-8CDF-3E89DD82C4AF}"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3"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73616A52-3ED1-4D8F-9E55-D16B2ADD0034}"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87B8F735-4B60-4916-9C38-7120CE9AAF1C}"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9"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0"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AF95CC63-7F48-4369-9456-3F31703E65A6}"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5"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0DA279A8-F0F1-4403-B28E-FC125546EB96}"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7"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8"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9"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0"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1"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2"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45C8857C-7554-4A69-A093-7D2581BE4AF4}"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1523880" y="1122480"/>
            <a:ext cx="9143640" cy="11066760"/>
          </a:xfrm>
          <a:prstGeom prst="rect">
            <a:avLst/>
          </a:prstGeom>
          <a:noFill/>
          <a:ln w="0">
            <a:noFill/>
          </a:ln>
        </p:spPr>
        <p:txBody>
          <a:bodyPr lIns="0" tIns="0" rIns="0" bIns="0" anchor="ctr">
            <a:noAutofit/>
          </a:bodyPr>
          <a:lstStyle/>
          <a:p>
            <a:pPr algn="ctr"/>
            <a:endParaRPr lang="en-ZA" sz="32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1523880" y="1122480"/>
            <a:ext cx="9143640" cy="2387160"/>
          </a:xfrm>
          <a:prstGeom prst="rect">
            <a:avLst/>
          </a:prstGeom>
          <a:noFill/>
          <a:ln w="0">
            <a:noFill/>
          </a:ln>
        </p:spPr>
        <p:txBody>
          <a:bodyPr anchor="b">
            <a:noAutofit/>
          </a:bodyPr>
          <a:lstStyle/>
          <a:p>
            <a:pPr indent="0" algn="ctr">
              <a:lnSpc>
                <a:spcPct val="90000"/>
              </a:lnSpc>
              <a:buNone/>
            </a:pPr>
            <a:r>
              <a:rPr lang="en-GB" sz="6000" b="0" strike="noStrike" spc="-1">
                <a:solidFill>
                  <a:srgbClr val="000000"/>
                </a:solidFill>
                <a:latin typeface="Calibri Light"/>
              </a:rPr>
              <a:t>Click to edit Master title style</a:t>
            </a:r>
            <a:endParaRPr lang="en-US" sz="6000" b="0" strike="noStrike" spc="-1">
              <a:solidFill>
                <a:srgbClr val="000000"/>
              </a:solidFill>
              <a:latin typeface="Calibri"/>
            </a:endParaRPr>
          </a:p>
        </p:txBody>
      </p:sp>
      <p:sp>
        <p:nvSpPr>
          <p:cNvPr id="7" name="PlaceHolder 2"/>
          <p:cNvSpPr>
            <a:spLocks noGrp="1"/>
          </p:cNvSpPr>
          <p:nvPr>
            <p:ph type="dt" idx="1"/>
          </p:nvPr>
        </p:nvSpPr>
        <p:spPr>
          <a:xfrm>
            <a:off x="838080" y="6356520"/>
            <a:ext cx="274284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ZA" sz="1200" b="0" strike="noStrike" spc="-1">
              <a:solidFill>
                <a:srgbClr val="000000"/>
              </a:solidFill>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anchor="ctr">
            <a:noAutofit/>
          </a:bodyPr>
          <a:lstStyle>
            <a:lvl1pPr indent="0" algn="ctr">
              <a:buNone/>
              <a:defRPr lang="en-ZA" sz="1400" b="0" strike="noStrike" spc="-1">
                <a:solidFill>
                  <a:srgbClr val="000000"/>
                </a:solidFill>
                <a:latin typeface="Times New Roman"/>
              </a:defRPr>
            </a:lvl1pPr>
          </a:lstStyle>
          <a:p>
            <a:pPr indent="0" algn="ctr">
              <a:buNone/>
            </a:pPr>
            <a:r>
              <a:rPr lang="en-ZA" sz="1400" b="0" strike="noStrike" spc="-1">
                <a:solidFill>
                  <a:srgbClr val="000000"/>
                </a:solidFill>
                <a:latin typeface="Times New Roman"/>
              </a:rPr>
              <a:t>&lt;footer&gt;</a:t>
            </a:r>
          </a:p>
        </p:txBody>
      </p:sp>
      <p:sp>
        <p:nvSpPr>
          <p:cNvPr id="3" name="Slide Number Placeholder 5"/>
          <p:cNvSpPr/>
          <p:nvPr/>
        </p:nvSpPr>
        <p:spPr>
          <a:xfrm>
            <a:off x="11701800" y="6455880"/>
            <a:ext cx="45288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fld id="{34A2E509-D387-4A25-AA60-49D5018A6207}" type="slidenum">
              <a:rPr lang="en-US" sz="1400" b="1" strike="noStrike" spc="-1">
                <a:solidFill>
                  <a:srgbClr val="FFFFFF"/>
                </a:solidFill>
                <a:latin typeface="Open Sans ExtraBold"/>
                <a:ea typeface="Open Sans ExtraBold"/>
              </a:rPr>
              <a:t>‹#›</a:t>
            </a:fld>
            <a:endParaRPr lang="en-ZA" sz="1400" b="0" strike="noStrike" spc="-1">
              <a:solidFill>
                <a:srgbClr val="000000"/>
              </a:solidFill>
              <a:latin typeface="Arial"/>
            </a:endParaRPr>
          </a:p>
        </p:txBody>
      </p:sp>
      <p:sp>
        <p:nvSpPr>
          <p:cNvPr id="4" name="Slide Number Placeholder 5"/>
          <p:cNvSpPr/>
          <p:nvPr/>
        </p:nvSpPr>
        <p:spPr>
          <a:xfrm>
            <a:off x="11798640" y="64929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r">
              <a:lnSpc>
                <a:spcPct val="100000"/>
              </a:lnSpc>
            </a:pPr>
            <a:fld id="{1E95444C-ADA4-46DE-8C10-4CC337E577A3}" type="slidenum">
              <a:rPr lang="en-US" sz="1200" b="0" strike="noStrike" spc="-1">
                <a:solidFill>
                  <a:srgbClr val="8B8B8B"/>
                </a:solidFill>
                <a:latin typeface="Calibri"/>
              </a:rPr>
              <a:t>‹#›</a:t>
            </a:fld>
            <a:endParaRPr lang="en-ZA" sz="1200" b="0" strike="noStrike" spc="-1">
              <a:solidFill>
                <a:srgbClr val="000000"/>
              </a:solidFill>
              <a:latin typeface="Arial"/>
            </a:endParaRPr>
          </a:p>
        </p:txBody>
      </p:sp>
      <p:sp>
        <p:nvSpPr>
          <p:cNvPr id="5" name="PlaceHolder 4"/>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2800" b="0" strike="noStrike" spc="-1">
                <a:solidFill>
                  <a:srgbClr val="000000"/>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en-US" sz="2000" b="0" strike="noStrike" spc="-1">
                <a:solidFill>
                  <a:srgbClr val="000000"/>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rgbClr val="000000"/>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rgbClr val="000000"/>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indent="0">
              <a:lnSpc>
                <a:spcPct val="90000"/>
              </a:lnSpc>
              <a:buNone/>
            </a:pPr>
            <a:r>
              <a:rPr lang="en-GB" sz="4400" b="0" strike="noStrike" spc="-1">
                <a:solidFill>
                  <a:srgbClr val="000000"/>
                </a:solidFill>
                <a:latin typeface="Calibri Light"/>
              </a:rPr>
              <a:t>Click to edit Master title style</a:t>
            </a:r>
            <a:endParaRPr lang="en-US" sz="4400" b="0" strike="noStrike" spc="-1">
              <a:solidFill>
                <a:srgbClr val="000000"/>
              </a:solidFill>
              <a:latin typeface="Calibri"/>
            </a:endParaRPr>
          </a:p>
        </p:txBody>
      </p:sp>
      <p:sp>
        <p:nvSpPr>
          <p:cNvPr id="43" name="PlaceHolder 2"/>
          <p:cNvSpPr>
            <a:spLocks noGrp="1"/>
          </p:cNvSpPr>
          <p:nvPr>
            <p:ph type="body"/>
          </p:nvPr>
        </p:nvSpPr>
        <p:spPr>
          <a:xfrm>
            <a:off x="838080" y="18255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GB" sz="2800" b="0" strike="noStrike" spc="-1">
                <a:solidFill>
                  <a:srgbClr val="000000"/>
                </a:solidFill>
                <a:latin typeface="Calibri"/>
              </a:rPr>
              <a:t>Click to edit Master text styles</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GB" sz="2400" b="0" strike="noStrike" spc="-1">
                <a:solidFill>
                  <a:srgbClr val="000000"/>
                </a:solidFill>
                <a:latin typeface="Calibri"/>
              </a:rPr>
              <a:t>Second level</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GB" sz="2000" b="0" strike="noStrike" spc="-1">
                <a:solidFill>
                  <a:srgbClr val="000000"/>
                </a:solidFill>
                <a:latin typeface="Calibri"/>
              </a:rPr>
              <a:t>Third level</a:t>
            </a:r>
            <a:endParaRPr lang="en-US" sz="2000" b="0" strike="noStrike" spc="-1">
              <a:solidFill>
                <a:srgbClr val="000000"/>
              </a:solidFill>
              <a:latin typeface="Calibri"/>
            </a:endParaRPr>
          </a:p>
          <a:p>
            <a:pPr marL="1600200" lvl="3" indent="-228600">
              <a:lnSpc>
                <a:spcPct val="90000"/>
              </a:lnSpc>
              <a:spcBef>
                <a:spcPts val="499"/>
              </a:spcBef>
              <a:buClr>
                <a:srgbClr val="000000"/>
              </a:buClr>
              <a:buFont typeface="Arial"/>
              <a:buChar char="•"/>
            </a:pPr>
            <a:r>
              <a:rPr lang="en-GB" sz="1800" b="0" strike="noStrike" spc="-1">
                <a:solidFill>
                  <a:srgbClr val="000000"/>
                </a:solidFill>
                <a:latin typeface="Calibri"/>
              </a:rPr>
              <a:t>Fourth level</a:t>
            </a:r>
            <a:endParaRPr lang="en-US" sz="1800" b="0" strike="noStrike" spc="-1">
              <a:solidFill>
                <a:srgbClr val="000000"/>
              </a:solidFill>
              <a:latin typeface="Calibri"/>
            </a:endParaRPr>
          </a:p>
          <a:p>
            <a:pPr marL="2057400" lvl="4" indent="-228600">
              <a:lnSpc>
                <a:spcPct val="90000"/>
              </a:lnSpc>
              <a:spcBef>
                <a:spcPts val="499"/>
              </a:spcBef>
              <a:buClr>
                <a:srgbClr val="000000"/>
              </a:buClr>
              <a:buFont typeface="Arial"/>
              <a:buChar char="•"/>
            </a:pPr>
            <a:r>
              <a:rPr lang="en-GB" sz="1800" b="0" strike="noStrike" spc="-1">
                <a:solidFill>
                  <a:srgbClr val="000000"/>
                </a:solidFill>
                <a:latin typeface="Calibri"/>
              </a:rPr>
              <a:t>Fifth level</a:t>
            </a:r>
            <a:endParaRPr lang="en-US" sz="1800" b="0" strike="noStrike" spc="-1">
              <a:solidFill>
                <a:srgbClr val="000000"/>
              </a:solidFill>
              <a:latin typeface="Calibri"/>
            </a:endParaRPr>
          </a:p>
        </p:txBody>
      </p:sp>
      <p:sp>
        <p:nvSpPr>
          <p:cNvPr id="44" name="PlaceHolder 3"/>
          <p:cNvSpPr>
            <a:spLocks noGrp="1"/>
          </p:cNvSpPr>
          <p:nvPr>
            <p:ph type="dt" idx="3"/>
          </p:nvPr>
        </p:nvSpPr>
        <p:spPr>
          <a:xfrm>
            <a:off x="838080" y="6356520"/>
            <a:ext cx="274284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ZA" sz="1200" b="0" strike="noStrike" spc="-1">
              <a:solidFill>
                <a:srgbClr val="000000"/>
              </a:solidFill>
              <a:latin typeface="Times New Roman"/>
            </a:endParaRPr>
          </a:p>
        </p:txBody>
      </p:sp>
      <p:sp>
        <p:nvSpPr>
          <p:cNvPr id="45" name="PlaceHolder 4"/>
          <p:cNvSpPr>
            <a:spLocks noGrp="1"/>
          </p:cNvSpPr>
          <p:nvPr>
            <p:ph type="ftr" idx="4"/>
          </p:nvPr>
        </p:nvSpPr>
        <p:spPr>
          <a:xfrm>
            <a:off x="4038480" y="6356520"/>
            <a:ext cx="4114440" cy="364680"/>
          </a:xfrm>
          <a:prstGeom prst="rect">
            <a:avLst/>
          </a:prstGeom>
          <a:noFill/>
          <a:ln w="0">
            <a:noFill/>
          </a:ln>
        </p:spPr>
        <p:txBody>
          <a:bodyPr anchor="ctr">
            <a:noAutofit/>
          </a:bodyPr>
          <a:lstStyle>
            <a:lvl1pPr indent="0" algn="ctr">
              <a:buNone/>
              <a:defRPr lang="en-ZA" sz="1400" b="0" strike="noStrike" spc="-1">
                <a:solidFill>
                  <a:srgbClr val="000000"/>
                </a:solidFill>
                <a:latin typeface="Times New Roman"/>
              </a:defRPr>
            </a:lvl1pPr>
          </a:lstStyle>
          <a:p>
            <a:pPr indent="0" algn="ctr">
              <a:buNone/>
            </a:pPr>
            <a:r>
              <a:rPr lang="en-ZA" sz="1400" b="0" strike="noStrike" spc="-1">
                <a:solidFill>
                  <a:srgbClr val="000000"/>
                </a:solidFill>
                <a:latin typeface="Times New Roman"/>
              </a:rPr>
              <a:t>&lt;footer&gt;</a:t>
            </a:r>
          </a:p>
        </p:txBody>
      </p:sp>
      <p:sp>
        <p:nvSpPr>
          <p:cNvPr id="46" name="PlaceHolder 5"/>
          <p:cNvSpPr>
            <a:spLocks noGrp="1"/>
          </p:cNvSpPr>
          <p:nvPr>
            <p:ph type="sldNum" idx="5"/>
          </p:nvPr>
        </p:nvSpPr>
        <p:spPr>
          <a:xfrm>
            <a:off x="11786400" y="6498000"/>
            <a:ext cx="405360" cy="364680"/>
          </a:xfrm>
          <a:prstGeom prst="rect">
            <a:avLst/>
          </a:prstGeom>
          <a:noFill/>
          <a:ln w="0">
            <a:noFill/>
          </a:ln>
        </p:spPr>
        <p:txBody>
          <a:bodyPr anchor="ctr">
            <a:noAutofit/>
          </a:bodyPr>
          <a:lstStyle>
            <a:lvl1pPr indent="0" algn="r">
              <a:lnSpc>
                <a:spcPct val="100000"/>
              </a:lnSpc>
              <a:buNone/>
              <a:defRPr lang="en-US" sz="1200" b="0" strike="noStrike" spc="-1">
                <a:solidFill>
                  <a:srgbClr val="8B8B8B"/>
                </a:solidFill>
                <a:latin typeface="Calibri"/>
              </a:defRPr>
            </a:lvl1pPr>
          </a:lstStyle>
          <a:p>
            <a:pPr indent="0" algn="r">
              <a:lnSpc>
                <a:spcPct val="100000"/>
              </a:lnSpc>
              <a:buNone/>
            </a:pPr>
            <a:fld id="{BA748CFC-9A4C-4D75-8E40-74F07141DFBB}" type="slidenum">
              <a:rPr lang="en-US" sz="1200" b="0" strike="noStrike" spc="-1">
                <a:solidFill>
                  <a:srgbClr val="8B8B8B"/>
                </a:solidFill>
                <a:latin typeface="Calibri"/>
              </a:rPr>
              <a:t>‹#›</a:t>
            </a:fld>
            <a:endParaRPr lang="en-ZA"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hyperlink" Target="https://www.energyaccessexplorer.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hyperlink" Target="https://electrifynow.energydata.info/"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hyperlink" Target="https://youtu.be/F_z_jeLH7c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hyperlink" Target="https://sdg7energyplanning.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hyperlink" Target="https://hevodata.com/learn/data-aggregation/" TargetMode="External"/><Relationship Id="rId3" Type="http://schemas.openxmlformats.org/officeDocument/2006/relationships/image" Target="../media/image5.jpeg"/><Relationship Id="rId7" Type="http://schemas.openxmlformats.org/officeDocument/2006/relationships/hyperlink" Target="https://sdg7energyplanning.org/" TargetMode="External"/><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hyperlink" Target="https://www.energyaccessexplorer.org/" TargetMode="External"/><Relationship Id="rId5" Type="http://schemas.openxmlformats.org/officeDocument/2006/relationships/hyperlink" Target="https://electrifynow.energydata.info/" TargetMode="External"/><Relationship Id="rId4" Type="http://schemas.openxmlformats.org/officeDocument/2006/relationships/hyperlink" Target="https://www.openstreetmap.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hevodata.com/learn/data-aggregatio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openstreetmap.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hyperlink" Target="https://energydata.inf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p:txBody>
          <a:bodyPr/>
          <a:lstStyle/>
          <a:p>
            <a:r>
              <a:rPr lang="en-ZA" sz="4400" b="1" strike="noStrike" spc="-1" dirty="0">
                <a:solidFill>
                  <a:srgbClr val="FFFFFF"/>
                </a:solidFill>
                <a:latin typeface="Open Sans ExtraBold"/>
                <a:ea typeface="Open Sans ExtraBold"/>
              </a:rPr>
              <a:t>LECTURE 2 </a:t>
            </a:r>
            <a:br>
              <a:rPr lang="en-ZA" sz="4400" b="0" strike="noStrike" spc="-1" dirty="0">
                <a:solidFill>
                  <a:srgbClr val="000000"/>
                </a:solidFill>
                <a:latin typeface="Arial"/>
              </a:rPr>
            </a:br>
            <a:r>
              <a:rPr lang="en-ZA" sz="4400" b="1" strike="noStrike" spc="-1" dirty="0">
                <a:solidFill>
                  <a:srgbClr val="000000"/>
                </a:solidFill>
                <a:latin typeface="Open Sans ExtraBold"/>
                <a:ea typeface="Open Sans ExtraBold"/>
              </a:rPr>
              <a:t>INTRODUCTION TO DATA AGGREGATORS</a:t>
            </a:r>
            <a:endParaRPr lang="en-US" dirty="0"/>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374796"/>
            <a:ext cx="4187869" cy="954803"/>
          </a:xfrm>
        </p:spPr>
        <p:txBody>
          <a:bodyPr/>
          <a:lstStyle/>
          <a:p>
            <a:r>
              <a:rPr lang="en-GB" sz="1800" b="1" strike="noStrike" spc="-1" dirty="0">
                <a:solidFill>
                  <a:srgbClr val="000000"/>
                </a:solidFill>
                <a:latin typeface="Open Sans ExtraBold"/>
                <a:ea typeface="Open Sans ExtraBold"/>
              </a:rPr>
              <a:t>GEOSPATIAL DATA MANAGEMENT FOR ENERGY ACCESS</a:t>
            </a:r>
            <a:endParaRPr lang="en-ZA" sz="1800" b="0" strike="noStrike" spc="-1" dirty="0">
              <a:solidFill>
                <a:srgbClr val="000000"/>
              </a:solidFill>
              <a:latin typeface="Arial"/>
            </a:endParaRP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a:xfrm>
            <a:off x="8707582" y="6106160"/>
            <a:ext cx="3484418" cy="335915"/>
          </a:xfrm>
        </p:spPr>
        <p:txBody>
          <a:bodyPr>
            <a:norm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Version 1.0</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7" y="3367815"/>
            <a:ext cx="16908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Sustainable Energy for All. Consolidated by </a:t>
            </a:r>
            <a:r>
              <a:rPr lang="en-US" sz="900" b="1" dirty="0" err="1">
                <a:solidFill>
                  <a:schemeClr val="bg1"/>
                </a:solidFill>
                <a:latin typeface="Open Sans"/>
                <a:ea typeface="+mn-lt"/>
                <a:cs typeface="+mn-lt"/>
              </a:rPr>
              <a:t>Kartoza</a:t>
            </a:r>
            <a:endParaRPr lang="en-US" sz="900" b="1" dirty="0">
              <a:solidFill>
                <a:schemeClr val="bg1"/>
              </a:solidFill>
              <a:latin typeface="Open Sans"/>
              <a:ea typeface="+mn-lt"/>
              <a:cs typeface="+mn-lt"/>
            </a:endParaRPr>
          </a:p>
        </p:txBody>
      </p:sp>
      <p:pic>
        <p:nvPicPr>
          <p:cNvPr id="5" name="Picture 4" descr="A white circle with white text&#10;&#10;Description automatically generated">
            <a:extLst>
              <a:ext uri="{FF2B5EF4-FFF2-40B4-BE49-F238E27FC236}">
                <a16:creationId xmlns:a16="http://schemas.microsoft.com/office/drawing/2014/main" id="{E8CE809F-6383-B2A8-E93B-406A533528A1}"/>
              </a:ext>
            </a:extLst>
          </p:cNvPr>
          <p:cNvPicPr>
            <a:picLocks noChangeAspect="1"/>
          </p:cNvPicPr>
          <p:nvPr/>
        </p:nvPicPr>
        <p:blipFill>
          <a:blip r:embed="rId2"/>
          <a:stretch>
            <a:fillRect/>
          </a:stretch>
        </p:blipFill>
        <p:spPr>
          <a:xfrm>
            <a:off x="10479687" y="3481710"/>
            <a:ext cx="482722" cy="485636"/>
          </a:xfrm>
          <a:prstGeom prst="rect">
            <a:avLst/>
          </a:prstGeom>
        </p:spPr>
      </p:pic>
      <p:pic>
        <p:nvPicPr>
          <p:cNvPr id="4" name="Picture 3">
            <a:extLst>
              <a:ext uri="{FF2B5EF4-FFF2-40B4-BE49-F238E27FC236}">
                <a16:creationId xmlns:a16="http://schemas.microsoft.com/office/drawing/2014/main" id="{C02E67CB-982E-6D45-B9CA-21935995700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076962" y="3621295"/>
            <a:ext cx="747893" cy="243500"/>
          </a:xfrm>
          <a:prstGeom prst="rect">
            <a:avLst/>
          </a:prstGeom>
        </p:spPr>
      </p:pic>
    </p:spTree>
    <p:extLst>
      <p:ext uri="{BB962C8B-B14F-4D97-AF65-F5344CB8AC3E}">
        <p14:creationId xmlns:p14="http://schemas.microsoft.com/office/powerpoint/2010/main" val="304980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46"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9</a:t>
            </a:r>
            <a:endParaRPr lang="en-ZA" sz="1400" b="0" strike="noStrike" spc="-1" dirty="0">
              <a:solidFill>
                <a:srgbClr val="000000"/>
              </a:solidFill>
              <a:latin typeface="Arial"/>
            </a:endParaRPr>
          </a:p>
        </p:txBody>
      </p:sp>
      <p:sp>
        <p:nvSpPr>
          <p:cNvPr id="147"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48" name="PlaceHolder 1"/>
          <p:cNvSpPr>
            <a:spLocks noGrp="1"/>
          </p:cNvSpPr>
          <p:nvPr>
            <p:ph/>
          </p:nvPr>
        </p:nvSpPr>
        <p:spPr>
          <a:xfrm>
            <a:off x="708480" y="2132280"/>
            <a:ext cx="10809720" cy="71136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Data Content</a:t>
            </a:r>
            <a:endParaRPr lang="en-US" sz="2000" b="0" strike="noStrike" spc="-1">
              <a:solidFill>
                <a:srgbClr val="000000"/>
              </a:solidFill>
              <a:latin typeface="Calibri"/>
            </a:endParaRPr>
          </a:p>
        </p:txBody>
      </p:sp>
      <p:sp>
        <p:nvSpPr>
          <p:cNvPr id="149"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Energydata.info</a:t>
            </a:r>
            <a:endParaRPr lang="en-ZA" sz="2000" b="0" strike="noStrike" spc="-1">
              <a:solidFill>
                <a:srgbClr val="000000"/>
              </a:solidFill>
              <a:latin typeface="Arial"/>
            </a:endParaRPr>
          </a:p>
        </p:txBody>
      </p:sp>
      <p:pic>
        <p:nvPicPr>
          <p:cNvPr id="150" name="Picture 6"/>
          <p:cNvPicPr/>
          <p:nvPr/>
        </p:nvPicPr>
        <p:blipFill>
          <a:blip r:embed="rId4"/>
          <a:stretch/>
        </p:blipFill>
        <p:spPr>
          <a:xfrm>
            <a:off x="2967840" y="2567160"/>
            <a:ext cx="7068600" cy="3603240"/>
          </a:xfrm>
          <a:prstGeom prst="rect">
            <a:avLst/>
          </a:prstGeom>
          <a:ln w="0">
            <a:noFill/>
          </a:ln>
        </p:spPr>
      </p:pic>
    </p:spTree>
  </p:cSld>
  <p:clrMapOvr>
    <a:masterClrMapping/>
  </p:clrMapOvr>
  <p:transition spd="slow">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52"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10</a:t>
            </a:r>
            <a:endParaRPr lang="en-ZA" sz="1400" b="0" strike="noStrike" spc="-1" dirty="0">
              <a:solidFill>
                <a:srgbClr val="000000"/>
              </a:solidFill>
              <a:latin typeface="Arial"/>
            </a:endParaRPr>
          </a:p>
        </p:txBody>
      </p:sp>
      <p:sp>
        <p:nvSpPr>
          <p:cNvPr id="153"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54" name="PlaceHolder 1"/>
          <p:cNvSpPr>
            <a:spLocks noGrp="1"/>
          </p:cNvSpPr>
          <p:nvPr>
            <p:ph/>
          </p:nvPr>
        </p:nvSpPr>
        <p:spPr>
          <a:xfrm>
            <a:off x="708480" y="2132280"/>
            <a:ext cx="10809720" cy="71136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Data Access</a:t>
            </a:r>
            <a:endParaRPr lang="en-US" sz="2000" b="0" strike="noStrike" spc="-1">
              <a:solidFill>
                <a:srgbClr val="000000"/>
              </a:solidFill>
              <a:latin typeface="Calibri"/>
            </a:endParaRPr>
          </a:p>
        </p:txBody>
      </p:sp>
      <p:sp>
        <p:nvSpPr>
          <p:cNvPr id="155"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Energydata.info</a:t>
            </a:r>
            <a:endParaRPr lang="en-ZA" sz="2000" b="0" strike="noStrike" spc="-1">
              <a:solidFill>
                <a:srgbClr val="000000"/>
              </a:solidFill>
              <a:latin typeface="Arial"/>
            </a:endParaRPr>
          </a:p>
        </p:txBody>
      </p:sp>
      <p:pic>
        <p:nvPicPr>
          <p:cNvPr id="156" name="Picture 7"/>
          <p:cNvPicPr/>
          <p:nvPr/>
        </p:nvPicPr>
        <p:blipFill>
          <a:blip r:embed="rId4"/>
          <a:stretch/>
        </p:blipFill>
        <p:spPr>
          <a:xfrm>
            <a:off x="2019240" y="2694600"/>
            <a:ext cx="8153280" cy="3521160"/>
          </a:xfrm>
          <a:prstGeom prst="rect">
            <a:avLst/>
          </a:prstGeom>
          <a:ln w="0">
            <a:noFill/>
          </a:ln>
        </p:spPr>
      </p:pic>
    </p:spTree>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5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pc="-1" dirty="0">
                <a:solidFill>
                  <a:srgbClr val="FFFFFF"/>
                </a:solidFill>
                <a:latin typeface="Open Sans ExtraBold"/>
                <a:ea typeface="Open Sans ExtraBold"/>
              </a:rPr>
              <a:t>11</a:t>
            </a:r>
            <a:endParaRPr lang="en-ZA" sz="1400" b="0" strike="noStrike" spc="-1" dirty="0">
              <a:solidFill>
                <a:srgbClr val="000000"/>
              </a:solidFill>
              <a:latin typeface="Arial"/>
            </a:endParaRPr>
          </a:p>
        </p:txBody>
      </p:sp>
      <p:sp>
        <p:nvSpPr>
          <p:cNvPr id="159"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60" name="PlaceHolder 1"/>
          <p:cNvSpPr>
            <a:spLocks noGrp="1"/>
          </p:cNvSpPr>
          <p:nvPr>
            <p:ph/>
          </p:nvPr>
        </p:nvSpPr>
        <p:spPr>
          <a:xfrm>
            <a:off x="708480" y="2132280"/>
            <a:ext cx="10809720" cy="71136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Other Functionality</a:t>
            </a:r>
            <a:endParaRPr lang="en-US" sz="2000" b="0" strike="noStrike" spc="-1">
              <a:solidFill>
                <a:srgbClr val="000000"/>
              </a:solidFill>
              <a:latin typeface="Calibri"/>
            </a:endParaRPr>
          </a:p>
        </p:txBody>
      </p:sp>
      <p:sp>
        <p:nvSpPr>
          <p:cNvPr id="161"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Energydata.info</a:t>
            </a:r>
            <a:endParaRPr lang="en-ZA" sz="2000" b="0" strike="noStrike" spc="-1">
              <a:solidFill>
                <a:srgbClr val="000000"/>
              </a:solidFill>
              <a:latin typeface="Arial"/>
            </a:endParaRPr>
          </a:p>
        </p:txBody>
      </p:sp>
      <p:pic>
        <p:nvPicPr>
          <p:cNvPr id="162" name="Picture 7"/>
          <p:cNvPicPr/>
          <p:nvPr/>
        </p:nvPicPr>
        <p:blipFill>
          <a:blip r:embed="rId4"/>
          <a:stretch/>
        </p:blipFill>
        <p:spPr>
          <a:xfrm>
            <a:off x="3615840" y="1806120"/>
            <a:ext cx="2952720" cy="4415400"/>
          </a:xfrm>
          <a:prstGeom prst="rect">
            <a:avLst/>
          </a:prstGeom>
          <a:ln w="0">
            <a:noFill/>
          </a:ln>
        </p:spPr>
      </p:pic>
      <p:pic>
        <p:nvPicPr>
          <p:cNvPr id="163" name="Picture 10"/>
          <p:cNvPicPr/>
          <p:nvPr/>
        </p:nvPicPr>
        <p:blipFill>
          <a:blip r:embed="rId5"/>
          <a:stretch/>
        </p:blipFill>
        <p:spPr>
          <a:xfrm>
            <a:off x="6568920" y="1806120"/>
            <a:ext cx="2898720" cy="4415400"/>
          </a:xfrm>
          <a:prstGeom prst="rect">
            <a:avLst/>
          </a:prstGeom>
          <a:ln w="0">
            <a:noFill/>
          </a:ln>
        </p:spPr>
      </p:pic>
    </p:spTree>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6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12</a:t>
            </a:r>
            <a:endParaRPr lang="en-ZA" sz="1400" b="0" strike="noStrike" spc="-1" dirty="0">
              <a:solidFill>
                <a:srgbClr val="000000"/>
              </a:solidFill>
              <a:latin typeface="Arial"/>
            </a:endParaRPr>
          </a:p>
        </p:txBody>
      </p:sp>
      <p:sp>
        <p:nvSpPr>
          <p:cNvPr id="166"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67" name="PlaceHolder 1"/>
          <p:cNvSpPr>
            <a:spLocks noGrp="1"/>
          </p:cNvSpPr>
          <p:nvPr>
            <p:ph/>
          </p:nvPr>
        </p:nvSpPr>
        <p:spPr>
          <a:xfrm>
            <a:off x="708480" y="2132280"/>
            <a:ext cx="10809720" cy="2182680"/>
          </a:xfrm>
          <a:prstGeom prst="rect">
            <a:avLst/>
          </a:prstGeom>
          <a:noFill/>
          <a:ln w="0">
            <a:noFill/>
          </a:ln>
        </p:spPr>
        <p:txBody>
          <a:bodyPr anchor="t">
            <a:normAutofit fontScale="94000"/>
          </a:bodyPr>
          <a:lstStyle/>
          <a:p>
            <a:pPr indent="0">
              <a:lnSpc>
                <a:spcPct val="150000"/>
              </a:lnSpc>
              <a:spcBef>
                <a:spcPts val="1001"/>
              </a:spcBef>
              <a:buNone/>
              <a:tabLst>
                <a:tab pos="0" algn="l"/>
              </a:tabLst>
            </a:pPr>
            <a:r>
              <a:rPr lang="en-GB" sz="2000" b="0" strike="noStrike" spc="-1">
                <a:solidFill>
                  <a:srgbClr val="000000"/>
                </a:solidFill>
                <a:latin typeface="Open Sans"/>
              </a:rPr>
              <a:t>“Energy Access Explorer is an online, open-source, interactive platform that uses mapping to visualize the state of energy access in unserved and underserved areas.”</a:t>
            </a:r>
            <a:endParaRPr lang="en-US" sz="20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a:p>
            <a:pPr indent="0" algn="r">
              <a:lnSpc>
                <a:spcPct val="150000"/>
              </a:lnSpc>
              <a:spcBef>
                <a:spcPts val="1001"/>
              </a:spcBef>
              <a:buNone/>
              <a:tabLst>
                <a:tab pos="0" algn="l"/>
              </a:tabLst>
            </a:pPr>
            <a:r>
              <a:rPr lang="en-GB" sz="1200" b="0" i="1" strike="noStrike" spc="-1">
                <a:solidFill>
                  <a:srgbClr val="000000"/>
                </a:solidFill>
                <a:latin typeface="Open Sans"/>
              </a:rPr>
              <a:t>Source: </a:t>
            </a:r>
            <a:r>
              <a:rPr lang="en-GB" sz="1200" b="0" i="1" u="sng" strike="noStrike" spc="-1">
                <a:solidFill>
                  <a:srgbClr val="0563C1"/>
                </a:solidFill>
                <a:uFillTx/>
                <a:latin typeface="Open Sans"/>
                <a:hlinkClick r:id="rId4"/>
              </a:rPr>
              <a:t>EAE</a:t>
            </a:r>
            <a:endParaRPr lang="en-US" sz="1200" b="0" strike="noStrike" spc="-1">
              <a:solidFill>
                <a:srgbClr val="000000"/>
              </a:solidFill>
              <a:latin typeface="Calibri"/>
            </a:endParaRPr>
          </a:p>
        </p:txBody>
      </p:sp>
      <p:sp>
        <p:nvSpPr>
          <p:cNvPr id="168"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EAE (Energy Access Explorer)</a:t>
            </a:r>
            <a:endParaRPr lang="en-ZA" sz="2000" b="0" strike="noStrike" spc="-1">
              <a:solidFill>
                <a:srgbClr val="000000"/>
              </a:solidFill>
              <a:latin typeface="Arial"/>
            </a:endParaRPr>
          </a:p>
        </p:txBody>
      </p:sp>
      <p:pic>
        <p:nvPicPr>
          <p:cNvPr id="169" name="Picture 6"/>
          <p:cNvPicPr/>
          <p:nvPr/>
        </p:nvPicPr>
        <p:blipFill>
          <a:blip r:embed="rId5"/>
          <a:stretch/>
        </p:blipFill>
        <p:spPr>
          <a:xfrm>
            <a:off x="2133000" y="3288600"/>
            <a:ext cx="7585560" cy="2999880"/>
          </a:xfrm>
          <a:prstGeom prst="rect">
            <a:avLst/>
          </a:prstGeom>
          <a:ln w="0">
            <a:noFill/>
          </a:ln>
        </p:spPr>
      </p:pic>
    </p:spTree>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7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13</a:t>
            </a:r>
            <a:endParaRPr lang="en-ZA" sz="1400" b="0" strike="noStrike" spc="-1" dirty="0">
              <a:solidFill>
                <a:srgbClr val="000000"/>
              </a:solidFill>
              <a:latin typeface="Arial"/>
            </a:endParaRPr>
          </a:p>
        </p:txBody>
      </p:sp>
      <p:sp>
        <p:nvSpPr>
          <p:cNvPr id="172"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73" name="PlaceHolder 1"/>
          <p:cNvSpPr>
            <a:spLocks noGrp="1"/>
          </p:cNvSpPr>
          <p:nvPr>
            <p:ph/>
          </p:nvPr>
        </p:nvSpPr>
        <p:spPr>
          <a:xfrm>
            <a:off x="708480" y="2132280"/>
            <a:ext cx="10809720" cy="610560"/>
          </a:xfrm>
          <a:prstGeom prst="rect">
            <a:avLst/>
          </a:prstGeom>
          <a:noFill/>
          <a:ln w="0">
            <a:noFill/>
          </a:ln>
        </p:spPr>
        <p:txBody>
          <a:bodyPr anchor="t">
            <a:normAutofit/>
          </a:bodyPr>
          <a:lstStyle/>
          <a:p>
            <a:pPr indent="0">
              <a:lnSpc>
                <a:spcPct val="150000"/>
              </a:lnSpc>
              <a:spcBef>
                <a:spcPts val="1001"/>
              </a:spcBef>
              <a:buNone/>
              <a:tabLst>
                <a:tab pos="0" algn="l"/>
              </a:tabLst>
            </a:pPr>
            <a:r>
              <a:rPr lang="en-ZA" sz="2000" b="0" strike="noStrike" spc="-1">
                <a:solidFill>
                  <a:srgbClr val="000000"/>
                </a:solidFill>
                <a:latin typeface="Open Sans"/>
              </a:rPr>
              <a:t>D</a:t>
            </a:r>
            <a:r>
              <a:rPr lang="en-GB" sz="2000" b="0" strike="noStrike" spc="-1">
                <a:solidFill>
                  <a:srgbClr val="000000"/>
                </a:solidFill>
                <a:latin typeface="Open Sans"/>
              </a:rPr>
              <a:t>ata Content</a:t>
            </a:r>
            <a:endParaRPr lang="en-US" sz="2000" b="0" strike="noStrike" spc="-1">
              <a:solidFill>
                <a:srgbClr val="000000"/>
              </a:solidFill>
              <a:latin typeface="Calibri"/>
            </a:endParaRPr>
          </a:p>
        </p:txBody>
      </p:sp>
      <p:sp>
        <p:nvSpPr>
          <p:cNvPr id="174"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EAE (Energy Access Explorer)</a:t>
            </a:r>
            <a:endParaRPr lang="en-ZA" sz="2000" b="0" strike="noStrike" spc="-1">
              <a:solidFill>
                <a:srgbClr val="000000"/>
              </a:solidFill>
              <a:latin typeface="Arial"/>
            </a:endParaRPr>
          </a:p>
        </p:txBody>
      </p:sp>
      <p:pic>
        <p:nvPicPr>
          <p:cNvPr id="175" name="Picture 7"/>
          <p:cNvPicPr/>
          <p:nvPr/>
        </p:nvPicPr>
        <p:blipFill>
          <a:blip r:embed="rId4"/>
          <a:stretch/>
        </p:blipFill>
        <p:spPr>
          <a:xfrm>
            <a:off x="2768040" y="2269080"/>
            <a:ext cx="7129440" cy="4060800"/>
          </a:xfrm>
          <a:prstGeom prst="rect">
            <a:avLst/>
          </a:prstGeom>
          <a:ln w="0">
            <a:noFill/>
          </a:ln>
        </p:spPr>
      </p:pic>
    </p:spTree>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7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14</a:t>
            </a:r>
            <a:endParaRPr lang="en-ZA" sz="1400" b="0" strike="noStrike" spc="-1" dirty="0">
              <a:solidFill>
                <a:srgbClr val="000000"/>
              </a:solidFill>
              <a:latin typeface="Arial"/>
            </a:endParaRPr>
          </a:p>
        </p:txBody>
      </p:sp>
      <p:sp>
        <p:nvSpPr>
          <p:cNvPr id="178"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79" name="PlaceHolder 1"/>
          <p:cNvSpPr>
            <a:spLocks noGrp="1"/>
          </p:cNvSpPr>
          <p:nvPr>
            <p:ph/>
          </p:nvPr>
        </p:nvSpPr>
        <p:spPr>
          <a:xfrm>
            <a:off x="708480" y="2132280"/>
            <a:ext cx="10809720" cy="610560"/>
          </a:xfrm>
          <a:prstGeom prst="rect">
            <a:avLst/>
          </a:prstGeom>
          <a:noFill/>
          <a:ln w="0">
            <a:noFill/>
          </a:ln>
        </p:spPr>
        <p:txBody>
          <a:bodyPr anchor="t">
            <a:normAutofit/>
          </a:bodyPr>
          <a:lstStyle/>
          <a:p>
            <a:pPr indent="0">
              <a:lnSpc>
                <a:spcPct val="150000"/>
              </a:lnSpc>
              <a:spcBef>
                <a:spcPts val="1001"/>
              </a:spcBef>
              <a:buNone/>
              <a:tabLst>
                <a:tab pos="0" algn="l"/>
              </a:tabLst>
            </a:pPr>
            <a:r>
              <a:rPr lang="en-ZA" sz="2000" b="0" strike="noStrike" spc="-1">
                <a:solidFill>
                  <a:srgbClr val="000000"/>
                </a:solidFill>
                <a:latin typeface="Open Sans"/>
              </a:rPr>
              <a:t>D</a:t>
            </a:r>
            <a:r>
              <a:rPr lang="en-GB" sz="2000" b="0" strike="noStrike" spc="-1">
                <a:solidFill>
                  <a:srgbClr val="000000"/>
                </a:solidFill>
                <a:latin typeface="Open Sans"/>
              </a:rPr>
              <a:t>ata Access</a:t>
            </a:r>
            <a:endParaRPr lang="en-US" sz="2000" b="0" strike="noStrike" spc="-1">
              <a:solidFill>
                <a:srgbClr val="000000"/>
              </a:solidFill>
              <a:latin typeface="Calibri"/>
            </a:endParaRPr>
          </a:p>
        </p:txBody>
      </p:sp>
      <p:sp>
        <p:nvSpPr>
          <p:cNvPr id="180"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EAE (Energy Access Explorer)</a:t>
            </a:r>
            <a:endParaRPr lang="en-ZA" sz="2000" b="0" strike="noStrike" spc="-1">
              <a:solidFill>
                <a:srgbClr val="000000"/>
              </a:solidFill>
              <a:latin typeface="Arial"/>
            </a:endParaRPr>
          </a:p>
        </p:txBody>
      </p:sp>
      <p:pic>
        <p:nvPicPr>
          <p:cNvPr id="181" name="Picture 6"/>
          <p:cNvPicPr/>
          <p:nvPr/>
        </p:nvPicPr>
        <p:blipFill>
          <a:blip r:embed="rId4"/>
          <a:stretch/>
        </p:blipFill>
        <p:spPr>
          <a:xfrm>
            <a:off x="3768120" y="2097720"/>
            <a:ext cx="5664240" cy="4033800"/>
          </a:xfrm>
          <a:prstGeom prst="rect">
            <a:avLst/>
          </a:prstGeom>
          <a:ln w="0">
            <a:noFill/>
          </a:ln>
        </p:spPr>
      </p:pic>
    </p:spTree>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8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15</a:t>
            </a:r>
            <a:endParaRPr lang="en-ZA" sz="1400" b="0" strike="noStrike" spc="-1" dirty="0">
              <a:solidFill>
                <a:srgbClr val="000000"/>
              </a:solidFill>
              <a:latin typeface="Arial"/>
            </a:endParaRPr>
          </a:p>
        </p:txBody>
      </p:sp>
      <p:sp>
        <p:nvSpPr>
          <p:cNvPr id="184"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85" name="PlaceHolder 1"/>
          <p:cNvSpPr>
            <a:spLocks noGrp="1"/>
          </p:cNvSpPr>
          <p:nvPr>
            <p:ph/>
          </p:nvPr>
        </p:nvSpPr>
        <p:spPr>
          <a:xfrm>
            <a:off x="708480" y="2132280"/>
            <a:ext cx="10809720" cy="610560"/>
          </a:xfrm>
          <a:prstGeom prst="rect">
            <a:avLst/>
          </a:prstGeom>
          <a:noFill/>
          <a:ln w="0">
            <a:noFill/>
          </a:ln>
        </p:spPr>
        <p:txBody>
          <a:bodyPr anchor="t">
            <a:normAutofit/>
          </a:bodyPr>
          <a:lstStyle/>
          <a:p>
            <a:pPr indent="0">
              <a:lnSpc>
                <a:spcPct val="150000"/>
              </a:lnSpc>
              <a:spcBef>
                <a:spcPts val="1001"/>
              </a:spcBef>
              <a:buNone/>
              <a:tabLst>
                <a:tab pos="0" algn="l"/>
              </a:tabLst>
            </a:pPr>
            <a:r>
              <a:rPr lang="en-ZA" sz="2000" b="0" strike="noStrike" spc="-1">
                <a:solidFill>
                  <a:srgbClr val="000000"/>
                </a:solidFill>
                <a:latin typeface="Open Sans"/>
              </a:rPr>
              <a:t>Visualisations</a:t>
            </a:r>
            <a:endParaRPr lang="en-US" sz="2000" b="0" strike="noStrike" spc="-1">
              <a:solidFill>
                <a:srgbClr val="000000"/>
              </a:solidFill>
              <a:latin typeface="Calibri"/>
            </a:endParaRPr>
          </a:p>
        </p:txBody>
      </p:sp>
      <p:sp>
        <p:nvSpPr>
          <p:cNvPr id="186"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EAE (Energy Access Explorer)</a:t>
            </a:r>
            <a:endParaRPr lang="en-ZA" sz="2000" b="0" strike="noStrike" spc="-1">
              <a:solidFill>
                <a:srgbClr val="000000"/>
              </a:solidFill>
              <a:latin typeface="Arial"/>
            </a:endParaRPr>
          </a:p>
        </p:txBody>
      </p:sp>
      <p:pic>
        <p:nvPicPr>
          <p:cNvPr id="187" name="Picture 7"/>
          <p:cNvPicPr/>
          <p:nvPr/>
        </p:nvPicPr>
        <p:blipFill>
          <a:blip r:embed="rId4"/>
          <a:stretch/>
        </p:blipFill>
        <p:spPr>
          <a:xfrm>
            <a:off x="4796640" y="1989360"/>
            <a:ext cx="3950640" cy="4250520"/>
          </a:xfrm>
          <a:prstGeom prst="rect">
            <a:avLst/>
          </a:prstGeom>
          <a:ln w="0">
            <a:noFill/>
          </a:ln>
        </p:spPr>
      </p:pic>
    </p:spTree>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8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16</a:t>
            </a:r>
            <a:endParaRPr lang="en-ZA" sz="1400" b="0" strike="noStrike" spc="-1" dirty="0">
              <a:solidFill>
                <a:srgbClr val="000000"/>
              </a:solidFill>
              <a:latin typeface="Arial"/>
            </a:endParaRPr>
          </a:p>
        </p:txBody>
      </p:sp>
      <p:sp>
        <p:nvSpPr>
          <p:cNvPr id="190"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91" name="PlaceHolder 1"/>
          <p:cNvSpPr>
            <a:spLocks noGrp="1"/>
          </p:cNvSpPr>
          <p:nvPr>
            <p:ph/>
          </p:nvPr>
        </p:nvSpPr>
        <p:spPr>
          <a:xfrm>
            <a:off x="708480" y="2132280"/>
            <a:ext cx="10809720" cy="610560"/>
          </a:xfrm>
          <a:prstGeom prst="rect">
            <a:avLst/>
          </a:prstGeom>
          <a:noFill/>
          <a:ln w="0">
            <a:noFill/>
          </a:ln>
        </p:spPr>
        <p:txBody>
          <a:bodyPr anchor="t">
            <a:normAutofit/>
          </a:bodyPr>
          <a:lstStyle/>
          <a:p>
            <a:pPr indent="0">
              <a:lnSpc>
                <a:spcPct val="150000"/>
              </a:lnSpc>
              <a:spcBef>
                <a:spcPts val="1001"/>
              </a:spcBef>
              <a:buNone/>
              <a:tabLst>
                <a:tab pos="0" algn="l"/>
              </a:tabLst>
            </a:pPr>
            <a:r>
              <a:rPr lang="en-ZA" sz="2000" b="0" strike="noStrike" spc="-1">
                <a:solidFill>
                  <a:srgbClr val="000000"/>
                </a:solidFill>
                <a:latin typeface="Open Sans"/>
              </a:rPr>
              <a:t>Other Functionality</a:t>
            </a:r>
            <a:endParaRPr lang="en-US" sz="2000" b="0" strike="noStrike" spc="-1">
              <a:solidFill>
                <a:srgbClr val="000000"/>
              </a:solidFill>
              <a:latin typeface="Calibri"/>
            </a:endParaRPr>
          </a:p>
        </p:txBody>
      </p:sp>
      <p:sp>
        <p:nvSpPr>
          <p:cNvPr id="192"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EAE (Energy Access Explorer)</a:t>
            </a:r>
            <a:endParaRPr lang="en-ZA" sz="2000" b="0" strike="noStrike" spc="-1">
              <a:solidFill>
                <a:srgbClr val="000000"/>
              </a:solidFill>
              <a:latin typeface="Arial"/>
            </a:endParaRPr>
          </a:p>
        </p:txBody>
      </p:sp>
      <p:pic>
        <p:nvPicPr>
          <p:cNvPr id="193" name="Picture 6"/>
          <p:cNvPicPr/>
          <p:nvPr/>
        </p:nvPicPr>
        <p:blipFill>
          <a:blip r:embed="rId4"/>
          <a:stretch/>
        </p:blipFill>
        <p:spPr>
          <a:xfrm>
            <a:off x="3620880" y="2132280"/>
            <a:ext cx="5506560" cy="4083840"/>
          </a:xfrm>
          <a:prstGeom prst="rect">
            <a:avLst/>
          </a:prstGeom>
          <a:ln w="0">
            <a:noFill/>
          </a:ln>
        </p:spPr>
      </p:pic>
    </p:spTree>
  </p:cSld>
  <p:clrMapOvr>
    <a:masterClrMapping/>
  </p:clrMapOvr>
  <p:transition spd="slow">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9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17</a:t>
            </a:r>
            <a:endParaRPr lang="en-ZA" sz="1400" b="0" strike="noStrike" spc="-1" dirty="0">
              <a:solidFill>
                <a:srgbClr val="000000"/>
              </a:solidFill>
              <a:latin typeface="Arial"/>
            </a:endParaRPr>
          </a:p>
        </p:txBody>
      </p:sp>
      <p:sp>
        <p:nvSpPr>
          <p:cNvPr id="196"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97" name="PlaceHolder 1"/>
          <p:cNvSpPr>
            <a:spLocks noGrp="1"/>
          </p:cNvSpPr>
          <p:nvPr>
            <p:ph/>
          </p:nvPr>
        </p:nvSpPr>
        <p:spPr>
          <a:xfrm>
            <a:off x="708480" y="2132280"/>
            <a:ext cx="10809720" cy="2086200"/>
          </a:xfrm>
          <a:prstGeom prst="rect">
            <a:avLst/>
          </a:prstGeom>
          <a:noFill/>
          <a:ln w="0">
            <a:noFill/>
          </a:ln>
        </p:spPr>
        <p:txBody>
          <a:bodyPr anchor="t">
            <a:normAutofit fontScale="96000"/>
          </a:bodyPr>
          <a:lstStyle/>
          <a:p>
            <a:pPr indent="0">
              <a:lnSpc>
                <a:spcPct val="150000"/>
              </a:lnSpc>
              <a:spcBef>
                <a:spcPts val="1001"/>
              </a:spcBef>
              <a:buNone/>
              <a:tabLst>
                <a:tab pos="0" algn="l"/>
              </a:tabLst>
            </a:pPr>
            <a:r>
              <a:rPr lang="en-GB" sz="2000" b="0" strike="noStrike" spc="-1">
                <a:solidFill>
                  <a:srgbClr val="000000"/>
                </a:solidFill>
                <a:latin typeface="Open Sans"/>
              </a:rPr>
              <a:t>“The Global Electrification Platform (GEP) is an open access, interactive, online platform that allows for an overview of electrification investment scenarios for a selection of countries.”</a:t>
            </a:r>
            <a:endParaRPr lang="en-US" sz="20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a:p>
            <a:pPr indent="0" algn="r">
              <a:lnSpc>
                <a:spcPct val="150000"/>
              </a:lnSpc>
              <a:spcBef>
                <a:spcPts val="1001"/>
              </a:spcBef>
              <a:buNone/>
              <a:tabLst>
                <a:tab pos="0" algn="l"/>
              </a:tabLst>
            </a:pPr>
            <a:r>
              <a:rPr lang="en-GB" sz="1300" b="0" i="1" strike="noStrike" spc="-1">
                <a:solidFill>
                  <a:srgbClr val="000000"/>
                </a:solidFill>
                <a:latin typeface="Open Sans"/>
              </a:rPr>
              <a:t>Source: </a:t>
            </a:r>
            <a:r>
              <a:rPr lang="en-GB" sz="1300" b="0" i="1" u="sng" strike="noStrike" spc="-1">
                <a:solidFill>
                  <a:srgbClr val="0563C1"/>
                </a:solidFill>
                <a:uFillTx/>
                <a:latin typeface="Open Sans"/>
                <a:hlinkClick r:id="rId4"/>
              </a:rPr>
              <a:t>GEP </a:t>
            </a:r>
            <a:endParaRPr lang="en-US" sz="1300" b="0" strike="noStrike" spc="-1">
              <a:solidFill>
                <a:srgbClr val="000000"/>
              </a:solidFill>
              <a:latin typeface="Calibri"/>
            </a:endParaRPr>
          </a:p>
        </p:txBody>
      </p:sp>
      <p:sp>
        <p:nvSpPr>
          <p:cNvPr id="198"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Global Electrification Platform (GEP)</a:t>
            </a:r>
            <a:endParaRPr lang="en-ZA" sz="2000" b="0" strike="noStrike" spc="-1">
              <a:solidFill>
                <a:srgbClr val="000000"/>
              </a:solidFill>
              <a:latin typeface="Arial"/>
            </a:endParaRPr>
          </a:p>
        </p:txBody>
      </p:sp>
      <p:pic>
        <p:nvPicPr>
          <p:cNvPr id="199" name="Picture 7"/>
          <p:cNvPicPr/>
          <p:nvPr/>
        </p:nvPicPr>
        <p:blipFill>
          <a:blip r:embed="rId5"/>
          <a:stretch/>
        </p:blipFill>
        <p:spPr>
          <a:xfrm>
            <a:off x="2759400" y="3175920"/>
            <a:ext cx="6368400" cy="3039120"/>
          </a:xfrm>
          <a:prstGeom prst="rect">
            <a:avLst/>
          </a:prstGeom>
          <a:ln w="0">
            <a:noFill/>
          </a:ln>
        </p:spPr>
      </p:pic>
    </p:spTree>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0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18</a:t>
            </a:r>
            <a:endParaRPr lang="en-ZA" sz="1400" b="0" strike="noStrike" spc="-1" dirty="0">
              <a:solidFill>
                <a:srgbClr val="000000"/>
              </a:solidFill>
              <a:latin typeface="Arial"/>
            </a:endParaRPr>
          </a:p>
        </p:txBody>
      </p:sp>
      <p:sp>
        <p:nvSpPr>
          <p:cNvPr id="202"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203" name="PlaceHolder 1"/>
          <p:cNvSpPr>
            <a:spLocks noGrp="1"/>
          </p:cNvSpPr>
          <p:nvPr>
            <p:ph/>
          </p:nvPr>
        </p:nvSpPr>
        <p:spPr>
          <a:xfrm>
            <a:off x="708480" y="2132280"/>
            <a:ext cx="10809720" cy="61056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Data Content</a:t>
            </a:r>
            <a:endParaRPr lang="en-US" sz="20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p:txBody>
      </p:sp>
      <p:sp>
        <p:nvSpPr>
          <p:cNvPr id="204"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Global Electrification Platform (GEP)</a:t>
            </a:r>
            <a:endParaRPr lang="en-ZA" sz="2000" b="0" strike="noStrike" spc="-1">
              <a:solidFill>
                <a:srgbClr val="000000"/>
              </a:solidFill>
              <a:latin typeface="Arial"/>
            </a:endParaRPr>
          </a:p>
        </p:txBody>
      </p:sp>
      <p:pic>
        <p:nvPicPr>
          <p:cNvPr id="205" name="Picture 6"/>
          <p:cNvPicPr/>
          <p:nvPr/>
        </p:nvPicPr>
        <p:blipFill>
          <a:blip r:embed="rId4"/>
          <a:stretch/>
        </p:blipFill>
        <p:spPr>
          <a:xfrm>
            <a:off x="4067280" y="2149200"/>
            <a:ext cx="4291920" cy="3930840"/>
          </a:xfrm>
          <a:prstGeom prst="rect">
            <a:avLst/>
          </a:prstGeom>
          <a:ln w="0">
            <a:noFill/>
          </a:ln>
        </p:spPr>
      </p:pic>
    </p:spTree>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9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a:t>
            </a:r>
            <a:endParaRPr lang="en-ZA" sz="1400" b="0" strike="noStrike" spc="-1" dirty="0">
              <a:solidFill>
                <a:srgbClr val="000000"/>
              </a:solidFill>
              <a:latin typeface="Arial"/>
            </a:endParaRPr>
          </a:p>
        </p:txBody>
      </p:sp>
      <p:sp>
        <p:nvSpPr>
          <p:cNvPr id="95"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Learning Outcome</a:t>
            </a:r>
            <a:endParaRPr lang="en-ZA" sz="4400" b="0" strike="noStrike" spc="-1">
              <a:solidFill>
                <a:srgbClr val="000000"/>
              </a:solidFill>
              <a:latin typeface="Arial"/>
            </a:endParaRPr>
          </a:p>
        </p:txBody>
      </p:sp>
      <p:sp>
        <p:nvSpPr>
          <p:cNvPr id="96" name="PlaceHolder 1"/>
          <p:cNvSpPr>
            <a:spLocks noGrp="1"/>
          </p:cNvSpPr>
          <p:nvPr>
            <p:ph/>
          </p:nvPr>
        </p:nvSpPr>
        <p:spPr>
          <a:xfrm>
            <a:off x="241200" y="1634400"/>
            <a:ext cx="5331600" cy="4642920"/>
          </a:xfrm>
          <a:prstGeom prst="rect">
            <a:avLst/>
          </a:prstGeom>
          <a:noFill/>
          <a:ln w="0">
            <a:noFill/>
          </a:ln>
        </p:spPr>
        <p:txBody>
          <a:bodyPr anchor="t">
            <a:noAutofit/>
          </a:bodyPr>
          <a:lstStyle/>
          <a:p>
            <a:pPr indent="0">
              <a:lnSpc>
                <a:spcPct val="150000"/>
              </a:lnSpc>
              <a:spcBef>
                <a:spcPts val="1001"/>
              </a:spcBef>
              <a:buNone/>
              <a:tabLst>
                <a:tab pos="0" algn="l"/>
              </a:tabLst>
            </a:pPr>
            <a:r>
              <a:rPr lang="en-GB" sz="1800" b="1" strike="noStrike" spc="-1">
                <a:solidFill>
                  <a:schemeClr val="accent5">
                    <a:lumMod val="60000"/>
                    <a:lumOff val="40000"/>
                  </a:schemeClr>
                </a:solidFill>
                <a:latin typeface="Open Sans"/>
              </a:rPr>
              <a:t>About Lecture</a:t>
            </a:r>
            <a:endParaRPr lang="en-US" sz="18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1800" b="0" strike="noStrike" spc="-1">
                <a:solidFill>
                  <a:srgbClr val="000000"/>
                </a:solidFill>
                <a:latin typeface="Open Sans"/>
              </a:rPr>
              <a:t>This lecture will cover the introduction to data aggregators and existing platforms. </a:t>
            </a:r>
            <a:endParaRPr lang="en-US" sz="1800" b="0" strike="noStrike" spc="-1">
              <a:solidFill>
                <a:srgbClr val="000000"/>
              </a:solidFill>
              <a:latin typeface="Calibri"/>
            </a:endParaRPr>
          </a:p>
          <a:p>
            <a:pPr indent="0">
              <a:lnSpc>
                <a:spcPct val="150000"/>
              </a:lnSpc>
              <a:spcBef>
                <a:spcPts val="1001"/>
              </a:spcBef>
              <a:buNone/>
              <a:tabLst>
                <a:tab pos="0" algn="l"/>
              </a:tabLst>
            </a:pPr>
            <a:r>
              <a:rPr lang="en-GB" sz="1800" b="0" strike="noStrike" spc="-1">
                <a:solidFill>
                  <a:srgbClr val="000000"/>
                </a:solidFill>
                <a:latin typeface="Open Sans"/>
              </a:rPr>
              <a:t>This lecture will demonstrate the following actions:</a:t>
            </a:r>
            <a:endParaRPr lang="en-US" sz="18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1800" b="0" strike="noStrike" spc="-1">
                <a:solidFill>
                  <a:srgbClr val="000000"/>
                </a:solidFill>
                <a:latin typeface="Open Sans"/>
              </a:rPr>
              <a:t>Defining data aggregators</a:t>
            </a:r>
            <a:endParaRPr lang="en-US" sz="18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1800" b="0" strike="noStrike" spc="-1">
                <a:solidFill>
                  <a:srgbClr val="000000"/>
                </a:solidFill>
                <a:latin typeface="Open Sans"/>
              </a:rPr>
              <a:t>Looking at existing data aggregators and their functionality</a:t>
            </a:r>
            <a:endParaRPr lang="en-US" sz="1800" b="0" strike="noStrike" spc="-1">
              <a:solidFill>
                <a:srgbClr val="000000"/>
              </a:solidFill>
              <a:latin typeface="Calibri"/>
            </a:endParaRPr>
          </a:p>
          <a:p>
            <a:pPr indent="0">
              <a:lnSpc>
                <a:spcPct val="150000"/>
              </a:lnSpc>
              <a:spcBef>
                <a:spcPts val="1001"/>
              </a:spcBef>
              <a:buNone/>
              <a:tabLst>
                <a:tab pos="0" algn="l"/>
              </a:tabLst>
            </a:pPr>
            <a:r>
              <a:rPr lang="en-GB" sz="1700" b="1" strike="noStrike" spc="-1">
                <a:solidFill>
                  <a:srgbClr val="000000"/>
                </a:solidFill>
                <a:latin typeface="Open Sans"/>
              </a:rPr>
              <a:t>Lecture Recording: </a:t>
            </a:r>
            <a:r>
              <a:rPr lang="en-GB" sz="1700" b="0" u="sng" strike="noStrike" spc="-1">
                <a:solidFill>
                  <a:srgbClr val="0563C1"/>
                </a:solidFill>
                <a:uFillTx/>
                <a:latin typeface="Open Sans"/>
                <a:hlinkClick r:id="rId4"/>
              </a:rPr>
              <a:t>https://youtu.be/F_z_jeLH7cA</a:t>
            </a:r>
            <a:r>
              <a:rPr lang="en-GB" sz="1700" b="0" strike="noStrike" spc="-1">
                <a:solidFill>
                  <a:srgbClr val="000000"/>
                </a:solidFill>
                <a:latin typeface="Open Sans"/>
              </a:rPr>
              <a:t> </a:t>
            </a:r>
            <a:endParaRPr lang="en-US" sz="1700" b="0" strike="noStrike" spc="-1">
              <a:solidFill>
                <a:srgbClr val="000000"/>
              </a:solidFill>
              <a:latin typeface="Calibri"/>
            </a:endParaRPr>
          </a:p>
        </p:txBody>
      </p:sp>
      <p:sp>
        <p:nvSpPr>
          <p:cNvPr id="97" name="TextBox 4"/>
          <p:cNvSpPr/>
          <p:nvPr/>
        </p:nvSpPr>
        <p:spPr>
          <a:xfrm>
            <a:off x="5573160" y="1382400"/>
            <a:ext cx="6202440" cy="475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tabLst>
                <a:tab pos="0" algn="l"/>
              </a:tabLst>
            </a:pPr>
            <a:r>
              <a:rPr lang="en-GB" sz="1800" b="1" strike="noStrike" spc="-1">
                <a:solidFill>
                  <a:schemeClr val="accent5">
                    <a:lumMod val="60000"/>
                    <a:lumOff val="40000"/>
                  </a:schemeClr>
                </a:solidFill>
                <a:latin typeface="Open Sans"/>
              </a:rPr>
              <a:t>Topic Covered</a:t>
            </a:r>
            <a:endParaRPr lang="en-ZA" sz="1800" b="0" strike="noStrike" spc="-1">
              <a:solidFill>
                <a:srgbClr val="000000"/>
              </a:solidFill>
              <a:latin typeface="Arial"/>
            </a:endParaRPr>
          </a:p>
          <a:p>
            <a:pPr>
              <a:lnSpc>
                <a:spcPct val="150000"/>
              </a:lnSpc>
              <a:tabLst>
                <a:tab pos="0" algn="l"/>
              </a:tabLst>
            </a:pPr>
            <a:r>
              <a:rPr lang="en-GB" sz="1800" b="0" strike="noStrike" spc="-1">
                <a:solidFill>
                  <a:srgbClr val="000000"/>
                </a:solidFill>
                <a:latin typeface="Open Sans"/>
              </a:rPr>
              <a:t>The following Topic will be covered during the lecture:</a:t>
            </a:r>
            <a:endParaRPr lang="en-ZA" sz="1800" b="0" strike="noStrike" spc="-1">
              <a:solidFill>
                <a:srgbClr val="000000"/>
              </a:solidFill>
              <a:latin typeface="Arial"/>
            </a:endParaRPr>
          </a:p>
          <a:p>
            <a:pPr>
              <a:lnSpc>
                <a:spcPct val="100000"/>
              </a:lnSpc>
              <a:tabLst>
                <a:tab pos="0" algn="l"/>
              </a:tabLst>
            </a:pPr>
            <a:r>
              <a:rPr lang="en-GB" sz="1800" b="1" strike="noStrike" spc="-1">
                <a:solidFill>
                  <a:srgbClr val="000000"/>
                </a:solidFill>
                <a:latin typeface="Open Sans"/>
                <a:ea typeface="Open Sans"/>
              </a:rPr>
              <a:t>2.1 Data Aggregators</a:t>
            </a:r>
            <a:endParaRPr lang="en-ZA" sz="1800" b="0" strike="noStrike" spc="-1">
              <a:solidFill>
                <a:srgbClr val="000000"/>
              </a:solidFill>
              <a:latin typeface="Arial"/>
            </a:endParaRPr>
          </a:p>
          <a:p>
            <a:pPr>
              <a:lnSpc>
                <a:spcPct val="150000"/>
              </a:lnSpc>
              <a:tabLst>
                <a:tab pos="0" algn="l"/>
              </a:tabLst>
            </a:pPr>
            <a:r>
              <a:rPr lang="en-GB" sz="1800" b="0" strike="noStrike" spc="-1">
                <a:solidFill>
                  <a:srgbClr val="000000"/>
                </a:solidFill>
                <a:latin typeface="Open Sans"/>
                <a:ea typeface="Open Sans"/>
              </a:rPr>
              <a:t>A brief discussion on what data aggregators are and their importance.</a:t>
            </a:r>
            <a:endParaRPr lang="en-ZA" sz="1800" b="0" strike="noStrike" spc="-1">
              <a:solidFill>
                <a:srgbClr val="000000"/>
              </a:solidFill>
              <a:latin typeface="Arial"/>
            </a:endParaRPr>
          </a:p>
          <a:p>
            <a:pPr>
              <a:lnSpc>
                <a:spcPct val="100000"/>
              </a:lnSpc>
              <a:tabLst>
                <a:tab pos="0" algn="l"/>
              </a:tabLst>
            </a:pPr>
            <a:r>
              <a:rPr lang="en-GB" sz="1800" b="1" strike="noStrike" spc="-1">
                <a:solidFill>
                  <a:srgbClr val="000000"/>
                </a:solidFill>
                <a:latin typeface="Open Sans"/>
                <a:ea typeface="Open Sans"/>
              </a:rPr>
              <a:t>2.2 Exploring Data Aggregators</a:t>
            </a:r>
            <a:endParaRPr lang="en-ZA" sz="1800" b="0" strike="noStrike" spc="-1">
              <a:solidFill>
                <a:srgbClr val="000000"/>
              </a:solidFill>
              <a:latin typeface="Arial"/>
            </a:endParaRPr>
          </a:p>
          <a:p>
            <a:pPr>
              <a:lnSpc>
                <a:spcPct val="150000"/>
              </a:lnSpc>
              <a:tabLst>
                <a:tab pos="0" algn="l"/>
              </a:tabLst>
            </a:pPr>
            <a:r>
              <a:rPr lang="en-GB" sz="1800" b="0" strike="noStrike" spc="-1">
                <a:solidFill>
                  <a:srgbClr val="000000"/>
                </a:solidFill>
                <a:latin typeface="Open Sans"/>
                <a:ea typeface="Open Sans"/>
              </a:rPr>
              <a:t>    Existing platforms (energydata.info, GEP, EAE, IEP and OSM)</a:t>
            </a:r>
            <a:endParaRPr lang="en-ZA" sz="1800" b="0" strike="noStrike" spc="-1">
              <a:solidFill>
                <a:srgbClr val="000000"/>
              </a:solidFill>
              <a:latin typeface="Arial"/>
            </a:endParaRPr>
          </a:p>
          <a:p>
            <a:pPr marL="285840" indent="-285840">
              <a:lnSpc>
                <a:spcPct val="150000"/>
              </a:lnSpc>
              <a:buClr>
                <a:srgbClr val="000000"/>
              </a:buClr>
              <a:buFont typeface="Arial"/>
              <a:buChar char="•"/>
              <a:tabLst>
                <a:tab pos="0" algn="l"/>
              </a:tabLst>
            </a:pPr>
            <a:r>
              <a:rPr lang="en-GB" sz="1800" b="0" strike="noStrike" spc="-1">
                <a:solidFill>
                  <a:srgbClr val="000000"/>
                </a:solidFill>
                <a:latin typeface="Open Sans"/>
                <a:ea typeface="Open Sans"/>
              </a:rPr>
              <a:t>Reviewing data content</a:t>
            </a:r>
            <a:endParaRPr lang="en-ZA" sz="1800" b="0" strike="noStrike" spc="-1">
              <a:solidFill>
                <a:srgbClr val="000000"/>
              </a:solidFill>
              <a:latin typeface="Arial"/>
            </a:endParaRPr>
          </a:p>
          <a:p>
            <a:pPr marL="285840" indent="-285840">
              <a:lnSpc>
                <a:spcPct val="150000"/>
              </a:lnSpc>
              <a:buClr>
                <a:srgbClr val="000000"/>
              </a:buClr>
              <a:buFont typeface="Arial"/>
              <a:buChar char="•"/>
              <a:tabLst>
                <a:tab pos="0" algn="l"/>
              </a:tabLst>
            </a:pPr>
            <a:r>
              <a:rPr lang="en-GB" sz="1800" b="0" strike="noStrike" spc="-1">
                <a:solidFill>
                  <a:srgbClr val="000000"/>
                </a:solidFill>
                <a:latin typeface="Open Sans"/>
                <a:ea typeface="Open Sans"/>
              </a:rPr>
              <a:t>Investigating data access</a:t>
            </a:r>
            <a:endParaRPr lang="en-ZA" sz="1800" b="0" strike="noStrike" spc="-1">
              <a:solidFill>
                <a:srgbClr val="000000"/>
              </a:solidFill>
              <a:latin typeface="Arial"/>
            </a:endParaRPr>
          </a:p>
          <a:p>
            <a:pPr marL="285840" indent="-285840">
              <a:lnSpc>
                <a:spcPct val="150000"/>
              </a:lnSpc>
              <a:buClr>
                <a:srgbClr val="000000"/>
              </a:buClr>
              <a:buFont typeface="Arial"/>
              <a:buChar char="•"/>
              <a:tabLst>
                <a:tab pos="0" algn="l"/>
              </a:tabLst>
            </a:pPr>
            <a:r>
              <a:rPr lang="en-GB" sz="1800" b="0" strike="noStrike" spc="-1">
                <a:solidFill>
                  <a:srgbClr val="000000"/>
                </a:solidFill>
                <a:latin typeface="Open Sans"/>
                <a:ea typeface="Open Sans"/>
              </a:rPr>
              <a:t>Reviewing visualisations </a:t>
            </a:r>
            <a:endParaRPr lang="en-ZA" sz="1800" b="0" strike="noStrike" spc="-1">
              <a:solidFill>
                <a:srgbClr val="000000"/>
              </a:solidFill>
              <a:latin typeface="Arial"/>
            </a:endParaRPr>
          </a:p>
          <a:p>
            <a:pPr marL="285840" indent="-285840">
              <a:lnSpc>
                <a:spcPct val="150000"/>
              </a:lnSpc>
              <a:buClr>
                <a:srgbClr val="000000"/>
              </a:buClr>
              <a:buFont typeface="Arial"/>
              <a:buChar char="•"/>
              <a:tabLst>
                <a:tab pos="0" algn="l"/>
              </a:tabLst>
            </a:pPr>
            <a:r>
              <a:rPr lang="en-GB" sz="1800" b="0" strike="noStrike" spc="-1">
                <a:solidFill>
                  <a:srgbClr val="000000"/>
                </a:solidFill>
                <a:latin typeface="Open Sans"/>
                <a:ea typeface="Open Sans"/>
              </a:rPr>
              <a:t> Looking at other functionality</a:t>
            </a:r>
            <a:endParaRPr lang="en-ZA" sz="1800" b="0" strike="noStrike" spc="-1">
              <a:solidFill>
                <a:srgbClr val="000000"/>
              </a:solidFill>
              <a:latin typeface="Arial"/>
            </a:endParaRPr>
          </a:p>
        </p:txBody>
      </p:sp>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0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19</a:t>
            </a:r>
            <a:endParaRPr lang="en-ZA" sz="1400" b="0" strike="noStrike" spc="-1" dirty="0">
              <a:solidFill>
                <a:srgbClr val="000000"/>
              </a:solidFill>
              <a:latin typeface="Arial"/>
            </a:endParaRPr>
          </a:p>
        </p:txBody>
      </p:sp>
      <p:sp>
        <p:nvSpPr>
          <p:cNvPr id="208"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209" name="PlaceHolder 1"/>
          <p:cNvSpPr>
            <a:spLocks noGrp="1"/>
          </p:cNvSpPr>
          <p:nvPr>
            <p:ph/>
          </p:nvPr>
        </p:nvSpPr>
        <p:spPr>
          <a:xfrm>
            <a:off x="708480" y="2132280"/>
            <a:ext cx="10809720" cy="61056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Data Access</a:t>
            </a:r>
            <a:endParaRPr lang="en-US" sz="20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p:txBody>
      </p:sp>
      <p:sp>
        <p:nvSpPr>
          <p:cNvPr id="210"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Global Electrification Platform (GEP)</a:t>
            </a:r>
            <a:endParaRPr lang="en-ZA" sz="2000" b="0" strike="noStrike" spc="-1">
              <a:solidFill>
                <a:srgbClr val="000000"/>
              </a:solidFill>
              <a:latin typeface="Arial"/>
            </a:endParaRPr>
          </a:p>
        </p:txBody>
      </p:sp>
      <p:pic>
        <p:nvPicPr>
          <p:cNvPr id="211" name="Picture 7"/>
          <p:cNvPicPr/>
          <p:nvPr/>
        </p:nvPicPr>
        <p:blipFill>
          <a:blip r:embed="rId4"/>
          <a:stretch/>
        </p:blipFill>
        <p:spPr>
          <a:xfrm>
            <a:off x="3600720" y="2160360"/>
            <a:ext cx="5024880" cy="4061520"/>
          </a:xfrm>
          <a:prstGeom prst="rect">
            <a:avLst/>
          </a:prstGeom>
          <a:ln w="0">
            <a:noFill/>
          </a:ln>
        </p:spPr>
      </p:pic>
    </p:spTree>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1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20</a:t>
            </a:r>
            <a:endParaRPr lang="en-ZA" sz="1400" b="0" strike="noStrike" spc="-1" dirty="0">
              <a:solidFill>
                <a:srgbClr val="000000"/>
              </a:solidFill>
              <a:latin typeface="Arial"/>
            </a:endParaRPr>
          </a:p>
        </p:txBody>
      </p:sp>
      <p:sp>
        <p:nvSpPr>
          <p:cNvPr id="214"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215" name="PlaceHolder 1"/>
          <p:cNvSpPr>
            <a:spLocks noGrp="1"/>
          </p:cNvSpPr>
          <p:nvPr>
            <p:ph/>
          </p:nvPr>
        </p:nvSpPr>
        <p:spPr>
          <a:xfrm>
            <a:off x="708480" y="2132280"/>
            <a:ext cx="10809720" cy="61056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Visualisations</a:t>
            </a:r>
            <a:endParaRPr lang="en-US" sz="20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p:txBody>
      </p:sp>
      <p:sp>
        <p:nvSpPr>
          <p:cNvPr id="216"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Global Electrification Platform (GEP)</a:t>
            </a:r>
            <a:endParaRPr lang="en-ZA" sz="2000" b="0" strike="noStrike" spc="-1">
              <a:solidFill>
                <a:srgbClr val="000000"/>
              </a:solidFill>
              <a:latin typeface="Arial"/>
            </a:endParaRPr>
          </a:p>
        </p:txBody>
      </p:sp>
      <p:pic>
        <p:nvPicPr>
          <p:cNvPr id="217" name="Picture 6"/>
          <p:cNvPicPr/>
          <p:nvPr/>
        </p:nvPicPr>
        <p:blipFill>
          <a:blip r:embed="rId4"/>
          <a:stretch/>
        </p:blipFill>
        <p:spPr>
          <a:xfrm>
            <a:off x="3669840" y="2212560"/>
            <a:ext cx="4886640" cy="4033440"/>
          </a:xfrm>
          <a:prstGeom prst="rect">
            <a:avLst/>
          </a:prstGeom>
          <a:ln w="0">
            <a:noFill/>
          </a:ln>
        </p:spPr>
      </p:pic>
    </p:spTree>
  </p:cSld>
  <p:clrMapOvr>
    <a:masterClrMapping/>
  </p:clrMapOvr>
  <p:transition spd="slow">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1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21</a:t>
            </a:r>
            <a:endParaRPr lang="en-ZA" sz="1400" b="0" strike="noStrike" spc="-1" dirty="0">
              <a:solidFill>
                <a:srgbClr val="000000"/>
              </a:solidFill>
              <a:latin typeface="Arial"/>
            </a:endParaRPr>
          </a:p>
        </p:txBody>
      </p:sp>
      <p:sp>
        <p:nvSpPr>
          <p:cNvPr id="220"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221" name="PlaceHolder 1"/>
          <p:cNvSpPr>
            <a:spLocks noGrp="1"/>
          </p:cNvSpPr>
          <p:nvPr>
            <p:ph/>
          </p:nvPr>
        </p:nvSpPr>
        <p:spPr>
          <a:xfrm>
            <a:off x="708480" y="2132280"/>
            <a:ext cx="10809720" cy="61056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Other Functionality</a:t>
            </a:r>
            <a:endParaRPr lang="en-US" sz="20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p:txBody>
      </p:sp>
      <p:sp>
        <p:nvSpPr>
          <p:cNvPr id="222"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Global Electrification Platform (GEP)</a:t>
            </a:r>
            <a:endParaRPr lang="en-ZA" sz="2000" b="0" strike="noStrike" spc="-1">
              <a:solidFill>
                <a:srgbClr val="000000"/>
              </a:solidFill>
              <a:latin typeface="Arial"/>
            </a:endParaRPr>
          </a:p>
        </p:txBody>
      </p:sp>
      <p:pic>
        <p:nvPicPr>
          <p:cNvPr id="223" name="Picture 7"/>
          <p:cNvPicPr/>
          <p:nvPr/>
        </p:nvPicPr>
        <p:blipFill>
          <a:blip r:embed="rId4"/>
          <a:stretch/>
        </p:blipFill>
        <p:spPr>
          <a:xfrm>
            <a:off x="3440520" y="2255400"/>
            <a:ext cx="5344920" cy="4082400"/>
          </a:xfrm>
          <a:prstGeom prst="rect">
            <a:avLst/>
          </a:prstGeom>
          <a:ln w="0">
            <a:noFill/>
          </a:ln>
        </p:spPr>
      </p:pic>
    </p:spTree>
  </p:cSld>
  <p:clrMapOvr>
    <a:masterClrMapping/>
  </p:clrMapOvr>
  <p:transition spd="slow">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2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22</a:t>
            </a:r>
            <a:endParaRPr lang="en-ZA" sz="1400" b="0" strike="noStrike" spc="-1" dirty="0">
              <a:solidFill>
                <a:srgbClr val="000000"/>
              </a:solidFill>
              <a:latin typeface="Arial"/>
            </a:endParaRPr>
          </a:p>
        </p:txBody>
      </p:sp>
      <p:sp>
        <p:nvSpPr>
          <p:cNvPr id="226"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227" name="PlaceHolder 1"/>
          <p:cNvSpPr>
            <a:spLocks noGrp="1"/>
          </p:cNvSpPr>
          <p:nvPr>
            <p:ph/>
          </p:nvPr>
        </p:nvSpPr>
        <p:spPr>
          <a:xfrm>
            <a:off x="708480" y="2132280"/>
            <a:ext cx="10809720" cy="2777760"/>
          </a:xfrm>
          <a:prstGeom prst="rect">
            <a:avLst/>
          </a:prstGeom>
          <a:noFill/>
          <a:ln w="0">
            <a:noFill/>
          </a:ln>
        </p:spPr>
        <p:txBody>
          <a:bodyPr anchor="t">
            <a:normAutofit fontScale="97000"/>
          </a:bodyPr>
          <a:lstStyle/>
          <a:p>
            <a:pPr indent="0">
              <a:lnSpc>
                <a:spcPct val="150000"/>
              </a:lnSpc>
              <a:spcBef>
                <a:spcPts val="1001"/>
              </a:spcBef>
              <a:buNone/>
              <a:tabLst>
                <a:tab pos="0" algn="l"/>
              </a:tabLst>
            </a:pPr>
            <a:r>
              <a:rPr lang="en-GB" sz="2000" b="0" strike="noStrike" spc="-1">
                <a:solidFill>
                  <a:srgbClr val="000000"/>
                </a:solidFill>
                <a:latin typeface="Open Sans"/>
              </a:rPr>
              <a:t>The Integrated Energy Planning Tool is an online, interactive data visualization platform that brings together several layers of data to help policymakers and practitioners make more informed decisions about their strategies and operations to advance energy access.</a:t>
            </a:r>
            <a:endParaRPr lang="en-US" sz="20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a:p>
            <a:pPr indent="0" algn="r">
              <a:lnSpc>
                <a:spcPct val="150000"/>
              </a:lnSpc>
              <a:spcBef>
                <a:spcPts val="1001"/>
              </a:spcBef>
              <a:buNone/>
              <a:tabLst>
                <a:tab pos="0" algn="l"/>
              </a:tabLst>
            </a:pPr>
            <a:r>
              <a:rPr lang="en-GB" sz="1200" b="0" i="1" strike="noStrike" spc="-1">
                <a:solidFill>
                  <a:srgbClr val="000000"/>
                </a:solidFill>
                <a:latin typeface="Open Sans"/>
              </a:rPr>
              <a:t>Source: </a:t>
            </a:r>
            <a:r>
              <a:rPr lang="en-GB" sz="1200" b="0" i="1" u="sng" strike="noStrike" spc="-1">
                <a:solidFill>
                  <a:srgbClr val="0563C1"/>
                </a:solidFill>
                <a:uFillTx/>
                <a:latin typeface="Open Sans"/>
                <a:hlinkClick r:id="rId4"/>
              </a:rPr>
              <a:t>IEP</a:t>
            </a:r>
            <a:r>
              <a:rPr lang="en-GB" sz="1200" b="0" i="1" strike="noStrike" spc="-1">
                <a:solidFill>
                  <a:srgbClr val="000000"/>
                </a:solidFill>
                <a:latin typeface="Open Sans"/>
              </a:rPr>
              <a:t> </a:t>
            </a:r>
            <a:endParaRPr lang="en-US" sz="1200" b="0" strike="noStrike" spc="-1">
              <a:solidFill>
                <a:srgbClr val="000000"/>
              </a:solidFill>
              <a:latin typeface="Calibri"/>
            </a:endParaRPr>
          </a:p>
        </p:txBody>
      </p:sp>
      <p:sp>
        <p:nvSpPr>
          <p:cNvPr id="228"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Integrated Energy Planning (IEP)</a:t>
            </a:r>
            <a:endParaRPr lang="en-ZA" sz="2000" b="0" strike="noStrike" spc="-1">
              <a:solidFill>
                <a:srgbClr val="000000"/>
              </a:solidFill>
              <a:latin typeface="Arial"/>
            </a:endParaRPr>
          </a:p>
        </p:txBody>
      </p:sp>
      <p:pic>
        <p:nvPicPr>
          <p:cNvPr id="229" name="Picture 6"/>
          <p:cNvPicPr/>
          <p:nvPr/>
        </p:nvPicPr>
        <p:blipFill>
          <a:blip r:embed="rId5"/>
          <a:stretch/>
        </p:blipFill>
        <p:spPr>
          <a:xfrm>
            <a:off x="2374200" y="3683520"/>
            <a:ext cx="7111440" cy="2585880"/>
          </a:xfrm>
          <a:prstGeom prst="rect">
            <a:avLst/>
          </a:prstGeom>
          <a:ln w="0">
            <a:noFill/>
          </a:ln>
        </p:spPr>
      </p:pic>
    </p:spTree>
  </p:cSld>
  <p:clrMapOvr>
    <a:masterClrMapping/>
  </p:clrMapOvr>
  <p:transition spd="slow">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3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23</a:t>
            </a:r>
            <a:endParaRPr lang="en-ZA" sz="1400" b="0" strike="noStrike" spc="-1" dirty="0">
              <a:solidFill>
                <a:srgbClr val="000000"/>
              </a:solidFill>
              <a:latin typeface="Arial"/>
            </a:endParaRPr>
          </a:p>
        </p:txBody>
      </p:sp>
      <p:sp>
        <p:nvSpPr>
          <p:cNvPr id="232"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233" name="PlaceHolder 1"/>
          <p:cNvSpPr>
            <a:spLocks noGrp="1"/>
          </p:cNvSpPr>
          <p:nvPr>
            <p:ph/>
          </p:nvPr>
        </p:nvSpPr>
        <p:spPr>
          <a:xfrm>
            <a:off x="708480" y="2132280"/>
            <a:ext cx="10809720" cy="642600"/>
          </a:xfrm>
          <a:prstGeom prst="rect">
            <a:avLst/>
          </a:prstGeom>
          <a:noFill/>
          <a:ln w="0">
            <a:noFill/>
          </a:ln>
        </p:spPr>
        <p:txBody>
          <a:bodyPr anchor="t">
            <a:normAutofit/>
          </a:bodyPr>
          <a:lstStyle/>
          <a:p>
            <a:pPr indent="0">
              <a:lnSpc>
                <a:spcPct val="150000"/>
              </a:lnSpc>
              <a:spcBef>
                <a:spcPts val="1001"/>
              </a:spcBef>
              <a:buNone/>
              <a:tabLst>
                <a:tab pos="0" algn="l"/>
              </a:tabLst>
            </a:pPr>
            <a:r>
              <a:rPr lang="en-ZA" sz="2000" b="0" strike="noStrike" spc="-1">
                <a:solidFill>
                  <a:srgbClr val="000000"/>
                </a:solidFill>
                <a:latin typeface="Open Sans"/>
              </a:rPr>
              <a:t>D</a:t>
            </a:r>
            <a:r>
              <a:rPr lang="en-GB" sz="2000" b="0" strike="noStrike" spc="-1">
                <a:solidFill>
                  <a:srgbClr val="000000"/>
                </a:solidFill>
                <a:latin typeface="Open Sans"/>
              </a:rPr>
              <a:t>ata Content</a:t>
            </a:r>
            <a:endParaRPr lang="en-US" sz="2000" b="0" strike="noStrike" spc="-1">
              <a:solidFill>
                <a:srgbClr val="000000"/>
              </a:solidFill>
              <a:latin typeface="Calibri"/>
            </a:endParaRPr>
          </a:p>
        </p:txBody>
      </p:sp>
      <p:sp>
        <p:nvSpPr>
          <p:cNvPr id="234"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Integrated Energy Planning (IEP)</a:t>
            </a:r>
            <a:endParaRPr lang="en-ZA" sz="2000" b="0" strike="noStrike" spc="-1">
              <a:solidFill>
                <a:srgbClr val="000000"/>
              </a:solidFill>
              <a:latin typeface="Arial"/>
            </a:endParaRPr>
          </a:p>
        </p:txBody>
      </p:sp>
      <p:pic>
        <p:nvPicPr>
          <p:cNvPr id="235" name="Picture 7"/>
          <p:cNvPicPr/>
          <p:nvPr/>
        </p:nvPicPr>
        <p:blipFill>
          <a:blip r:embed="rId4"/>
          <a:stretch/>
        </p:blipFill>
        <p:spPr>
          <a:xfrm>
            <a:off x="4188600" y="2438640"/>
            <a:ext cx="4313520" cy="3926160"/>
          </a:xfrm>
          <a:prstGeom prst="rect">
            <a:avLst/>
          </a:prstGeom>
          <a:ln w="0">
            <a:noFill/>
          </a:ln>
        </p:spPr>
      </p:pic>
    </p:spTree>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3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24</a:t>
            </a:r>
            <a:endParaRPr lang="en-ZA" sz="1400" b="0" strike="noStrike" spc="-1">
              <a:solidFill>
                <a:srgbClr val="000000"/>
              </a:solidFill>
              <a:latin typeface="Arial"/>
            </a:endParaRPr>
          </a:p>
        </p:txBody>
      </p:sp>
      <p:sp>
        <p:nvSpPr>
          <p:cNvPr id="238"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239" name="PlaceHolder 1"/>
          <p:cNvSpPr>
            <a:spLocks noGrp="1"/>
          </p:cNvSpPr>
          <p:nvPr>
            <p:ph/>
          </p:nvPr>
        </p:nvSpPr>
        <p:spPr>
          <a:xfrm>
            <a:off x="708480" y="2132280"/>
            <a:ext cx="10809720" cy="642600"/>
          </a:xfrm>
          <a:prstGeom prst="rect">
            <a:avLst/>
          </a:prstGeom>
          <a:noFill/>
          <a:ln w="0">
            <a:noFill/>
          </a:ln>
        </p:spPr>
        <p:txBody>
          <a:bodyPr anchor="t">
            <a:normAutofit/>
          </a:bodyPr>
          <a:lstStyle/>
          <a:p>
            <a:pPr indent="0">
              <a:lnSpc>
                <a:spcPct val="150000"/>
              </a:lnSpc>
              <a:spcBef>
                <a:spcPts val="1001"/>
              </a:spcBef>
              <a:buNone/>
              <a:tabLst>
                <a:tab pos="0" algn="l"/>
              </a:tabLst>
            </a:pPr>
            <a:r>
              <a:rPr lang="en-ZA" sz="2000" b="0" strike="noStrike" spc="-1">
                <a:solidFill>
                  <a:srgbClr val="000000"/>
                </a:solidFill>
                <a:latin typeface="Open Sans"/>
              </a:rPr>
              <a:t>D</a:t>
            </a:r>
            <a:r>
              <a:rPr lang="en-GB" sz="2000" b="0" strike="noStrike" spc="-1">
                <a:solidFill>
                  <a:srgbClr val="000000"/>
                </a:solidFill>
                <a:latin typeface="Open Sans"/>
              </a:rPr>
              <a:t>ata Access</a:t>
            </a:r>
            <a:endParaRPr lang="en-US" sz="2000" b="0" strike="noStrike" spc="-1">
              <a:solidFill>
                <a:srgbClr val="000000"/>
              </a:solidFill>
              <a:latin typeface="Calibri"/>
            </a:endParaRPr>
          </a:p>
        </p:txBody>
      </p:sp>
      <p:sp>
        <p:nvSpPr>
          <p:cNvPr id="240"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Integrated Energy Planning (IEP)</a:t>
            </a:r>
            <a:endParaRPr lang="en-ZA" sz="2000" b="0" strike="noStrike" spc="-1">
              <a:solidFill>
                <a:srgbClr val="000000"/>
              </a:solidFill>
              <a:latin typeface="Arial"/>
            </a:endParaRPr>
          </a:p>
        </p:txBody>
      </p:sp>
      <p:pic>
        <p:nvPicPr>
          <p:cNvPr id="241" name="Picture 6"/>
          <p:cNvPicPr/>
          <p:nvPr/>
        </p:nvPicPr>
        <p:blipFill>
          <a:blip r:embed="rId4"/>
          <a:stretch/>
        </p:blipFill>
        <p:spPr>
          <a:xfrm>
            <a:off x="3431520" y="2411640"/>
            <a:ext cx="5328720" cy="3850920"/>
          </a:xfrm>
          <a:prstGeom prst="rect">
            <a:avLst/>
          </a:prstGeom>
          <a:ln w="0">
            <a:noFill/>
          </a:ln>
        </p:spPr>
      </p:pic>
    </p:spTree>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4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25</a:t>
            </a:r>
            <a:endParaRPr lang="en-ZA" sz="1400" b="0" strike="noStrike" spc="-1" dirty="0">
              <a:solidFill>
                <a:srgbClr val="000000"/>
              </a:solidFill>
              <a:latin typeface="Arial"/>
            </a:endParaRPr>
          </a:p>
        </p:txBody>
      </p:sp>
      <p:sp>
        <p:nvSpPr>
          <p:cNvPr id="244"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245" name="PlaceHolder 1"/>
          <p:cNvSpPr>
            <a:spLocks noGrp="1"/>
          </p:cNvSpPr>
          <p:nvPr>
            <p:ph/>
          </p:nvPr>
        </p:nvSpPr>
        <p:spPr>
          <a:xfrm>
            <a:off x="708480" y="2132280"/>
            <a:ext cx="10809720" cy="642600"/>
          </a:xfrm>
          <a:prstGeom prst="rect">
            <a:avLst/>
          </a:prstGeom>
          <a:noFill/>
          <a:ln w="0">
            <a:noFill/>
          </a:ln>
        </p:spPr>
        <p:txBody>
          <a:bodyPr anchor="t">
            <a:normAutofit/>
          </a:bodyPr>
          <a:lstStyle/>
          <a:p>
            <a:pPr indent="0">
              <a:lnSpc>
                <a:spcPct val="150000"/>
              </a:lnSpc>
              <a:spcBef>
                <a:spcPts val="1001"/>
              </a:spcBef>
              <a:buNone/>
              <a:tabLst>
                <a:tab pos="0" algn="l"/>
              </a:tabLst>
            </a:pPr>
            <a:r>
              <a:rPr lang="en-ZA" sz="2000" b="0" strike="noStrike" spc="-1">
                <a:solidFill>
                  <a:srgbClr val="000000"/>
                </a:solidFill>
                <a:latin typeface="Open Sans"/>
              </a:rPr>
              <a:t>Visualisations</a:t>
            </a:r>
            <a:endParaRPr lang="en-US" sz="2000" b="0" strike="noStrike" spc="-1">
              <a:solidFill>
                <a:srgbClr val="000000"/>
              </a:solidFill>
              <a:latin typeface="Calibri"/>
            </a:endParaRPr>
          </a:p>
        </p:txBody>
      </p:sp>
      <p:sp>
        <p:nvSpPr>
          <p:cNvPr id="246"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Integrated Energy Planning (IEP)</a:t>
            </a:r>
            <a:endParaRPr lang="en-ZA" sz="2000" b="0" strike="noStrike" spc="-1">
              <a:solidFill>
                <a:srgbClr val="000000"/>
              </a:solidFill>
              <a:latin typeface="Arial"/>
            </a:endParaRPr>
          </a:p>
        </p:txBody>
      </p:sp>
      <p:pic>
        <p:nvPicPr>
          <p:cNvPr id="247" name="Picture 7"/>
          <p:cNvPicPr/>
          <p:nvPr/>
        </p:nvPicPr>
        <p:blipFill>
          <a:blip r:embed="rId4"/>
          <a:stretch/>
        </p:blipFill>
        <p:spPr>
          <a:xfrm>
            <a:off x="3152880" y="2499480"/>
            <a:ext cx="6536160" cy="3767760"/>
          </a:xfrm>
          <a:prstGeom prst="rect">
            <a:avLst/>
          </a:prstGeom>
          <a:ln w="0">
            <a:noFill/>
          </a:ln>
        </p:spPr>
      </p:pic>
    </p:spTree>
  </p:cSld>
  <p:clrMapOvr>
    <a:masterClrMapping/>
  </p:clrMapOvr>
  <p:transition spd="slow">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4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26</a:t>
            </a:r>
            <a:endParaRPr lang="en-ZA" sz="1400" b="0" strike="noStrike" spc="-1" dirty="0">
              <a:solidFill>
                <a:srgbClr val="000000"/>
              </a:solidFill>
              <a:latin typeface="Arial"/>
            </a:endParaRPr>
          </a:p>
        </p:txBody>
      </p:sp>
      <p:sp>
        <p:nvSpPr>
          <p:cNvPr id="250"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251" name="PlaceHolder 1"/>
          <p:cNvSpPr>
            <a:spLocks noGrp="1"/>
          </p:cNvSpPr>
          <p:nvPr>
            <p:ph/>
          </p:nvPr>
        </p:nvSpPr>
        <p:spPr>
          <a:xfrm>
            <a:off x="708480" y="2132280"/>
            <a:ext cx="10809720" cy="642600"/>
          </a:xfrm>
          <a:prstGeom prst="rect">
            <a:avLst/>
          </a:prstGeom>
          <a:noFill/>
          <a:ln w="0">
            <a:noFill/>
          </a:ln>
        </p:spPr>
        <p:txBody>
          <a:bodyPr anchor="t">
            <a:normAutofit/>
          </a:bodyPr>
          <a:lstStyle/>
          <a:p>
            <a:pPr indent="0">
              <a:lnSpc>
                <a:spcPct val="150000"/>
              </a:lnSpc>
              <a:spcBef>
                <a:spcPts val="1001"/>
              </a:spcBef>
              <a:buNone/>
              <a:tabLst>
                <a:tab pos="0" algn="l"/>
              </a:tabLst>
            </a:pPr>
            <a:r>
              <a:rPr lang="en-ZA" sz="2000" b="0" strike="noStrike" spc="-1">
                <a:solidFill>
                  <a:srgbClr val="000000"/>
                </a:solidFill>
                <a:latin typeface="Open Sans"/>
              </a:rPr>
              <a:t>Other Functionality</a:t>
            </a:r>
            <a:endParaRPr lang="en-US" sz="2000" b="0" strike="noStrike" spc="-1">
              <a:solidFill>
                <a:srgbClr val="000000"/>
              </a:solidFill>
              <a:latin typeface="Calibri"/>
            </a:endParaRPr>
          </a:p>
        </p:txBody>
      </p:sp>
      <p:sp>
        <p:nvSpPr>
          <p:cNvPr id="252"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Integrated Energy Planning (IEP)</a:t>
            </a:r>
            <a:endParaRPr lang="en-ZA" sz="2000" b="0" strike="noStrike" spc="-1">
              <a:solidFill>
                <a:srgbClr val="000000"/>
              </a:solidFill>
              <a:latin typeface="Arial"/>
            </a:endParaRPr>
          </a:p>
        </p:txBody>
      </p:sp>
      <p:pic>
        <p:nvPicPr>
          <p:cNvPr id="253" name="Picture 6"/>
          <p:cNvPicPr/>
          <p:nvPr/>
        </p:nvPicPr>
        <p:blipFill>
          <a:blip r:embed="rId4"/>
          <a:stretch/>
        </p:blipFill>
        <p:spPr>
          <a:xfrm>
            <a:off x="3463920" y="2132280"/>
            <a:ext cx="5593320" cy="4137840"/>
          </a:xfrm>
          <a:prstGeom prst="rect">
            <a:avLst/>
          </a:prstGeom>
          <a:ln w="0">
            <a:noFill/>
          </a:ln>
        </p:spPr>
      </p:pic>
    </p:spTree>
  </p:cSld>
  <p:clrMapOvr>
    <a:masterClrMapping/>
  </p:clrMapOvr>
  <p:transition spd="slow">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5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27</a:t>
            </a:r>
            <a:endParaRPr lang="en-ZA" sz="1400" b="0" strike="noStrike" spc="-1" dirty="0">
              <a:solidFill>
                <a:srgbClr val="000000"/>
              </a:solidFill>
              <a:latin typeface="Arial"/>
            </a:endParaRPr>
          </a:p>
        </p:txBody>
      </p:sp>
      <p:sp>
        <p:nvSpPr>
          <p:cNvPr id="256"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257" name="PlaceHolder 1"/>
          <p:cNvSpPr>
            <a:spLocks noGrp="1"/>
          </p:cNvSpPr>
          <p:nvPr>
            <p:ph/>
          </p:nvPr>
        </p:nvSpPr>
        <p:spPr>
          <a:xfrm>
            <a:off x="708480" y="2132280"/>
            <a:ext cx="10809720" cy="4172400"/>
          </a:xfrm>
          <a:prstGeom prst="rect">
            <a:avLst/>
          </a:prstGeom>
          <a:noFill/>
          <a:ln w="0">
            <a:noFill/>
          </a:ln>
        </p:spPr>
        <p:txBody>
          <a:bodyPr anchor="t">
            <a:noAutofit/>
          </a:bodyPr>
          <a:lstStyle/>
          <a:p>
            <a:pPr indent="0">
              <a:lnSpc>
                <a:spcPct val="150000"/>
              </a:lnSpc>
              <a:spcBef>
                <a:spcPts val="1001"/>
              </a:spcBef>
              <a:buNone/>
              <a:tabLst>
                <a:tab pos="0" algn="l"/>
              </a:tabLst>
            </a:pPr>
            <a:r>
              <a:rPr lang="en-GB" sz="2000" b="0" strike="noStrike" spc="-1">
                <a:solidFill>
                  <a:srgbClr val="000000"/>
                </a:solidFill>
                <a:latin typeface="Open Sans"/>
              </a:rPr>
              <a:t>In this lecture, we learnt that data aggregators:</a:t>
            </a:r>
            <a:endParaRPr lang="en-US" sz="20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 Are tools or processes that collect and combine data from multiple sources</a:t>
            </a:r>
            <a:endParaRPr lang="en-US" sz="20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Simplify complex data</a:t>
            </a:r>
            <a:endParaRPr lang="en-US" sz="20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Enhance decision-making by providing a comprehensive view of information</a:t>
            </a:r>
            <a:endParaRPr lang="en-US" sz="20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Improve data quality through cleansing and validation processes. </a:t>
            </a:r>
            <a:endParaRPr lang="en-US" sz="20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Enable cross-source analysis, uncover correlations and trends</a:t>
            </a:r>
            <a:endParaRPr lang="en-US" sz="20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Facilitate reporting and visualisation.</a:t>
            </a:r>
            <a:endParaRPr lang="en-US" sz="20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p:txBody>
      </p:sp>
      <p:sp>
        <p:nvSpPr>
          <p:cNvPr id="258" name="TextBox 6"/>
          <p:cNvSpPr/>
          <p:nvPr/>
        </p:nvSpPr>
        <p:spPr>
          <a:xfrm>
            <a:off x="708480" y="1527120"/>
            <a:ext cx="6202440" cy="501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tabLst>
                <a:tab pos="0" algn="l"/>
              </a:tabLst>
            </a:pPr>
            <a:r>
              <a:rPr lang="en-ZA" sz="1800" b="1" strike="noStrike" spc="-1">
                <a:solidFill>
                  <a:schemeClr val="accent5">
                    <a:lumMod val="60000"/>
                    <a:lumOff val="40000"/>
                  </a:schemeClr>
                </a:solidFill>
                <a:latin typeface="Open Sans"/>
              </a:rPr>
              <a:t>Key Concepts of  Data Aggregators</a:t>
            </a:r>
            <a:endParaRPr lang="en-ZA" sz="1800" b="0" strike="noStrike" spc="-1">
              <a:solidFill>
                <a:srgbClr val="000000"/>
              </a:solidFill>
              <a:latin typeface="Arial"/>
            </a:endParaRPr>
          </a:p>
        </p:txBody>
      </p:sp>
    </p:spTree>
  </p:cSld>
  <p:clrMapOvr>
    <a:masterClrMapping/>
  </p:clrMapOvr>
  <p:transition spd="slow">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Picture 3" descr="Graphical user interface, sunburst chart&#10;&#10;Description automatically generated"/>
          <p:cNvPicPr/>
          <p:nvPr/>
        </p:nvPicPr>
        <p:blipFill>
          <a:blip r:embed="rId3"/>
          <a:stretch/>
        </p:blipFill>
        <p:spPr>
          <a:xfrm>
            <a:off x="1440" y="-34920"/>
            <a:ext cx="12188880" cy="6854760"/>
          </a:xfrm>
          <a:prstGeom prst="rect">
            <a:avLst/>
          </a:prstGeom>
          <a:ln w="0">
            <a:noFill/>
          </a:ln>
        </p:spPr>
      </p:pic>
      <p:sp>
        <p:nvSpPr>
          <p:cNvPr id="260"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28</a:t>
            </a:r>
            <a:endParaRPr lang="en-ZA" sz="1400" b="0" strike="noStrike" spc="-1" dirty="0">
              <a:solidFill>
                <a:srgbClr val="000000"/>
              </a:solidFill>
              <a:latin typeface="Arial"/>
            </a:endParaRPr>
          </a:p>
        </p:txBody>
      </p:sp>
      <p:sp>
        <p:nvSpPr>
          <p:cNvPr id="261"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References</a:t>
            </a:r>
            <a:endParaRPr lang="en-ZA" sz="4400" b="0" strike="noStrike" spc="-1">
              <a:solidFill>
                <a:srgbClr val="000000"/>
              </a:solidFill>
              <a:latin typeface="Arial"/>
            </a:endParaRPr>
          </a:p>
        </p:txBody>
      </p:sp>
      <p:sp>
        <p:nvSpPr>
          <p:cNvPr id="262" name="PlaceHolder 1"/>
          <p:cNvSpPr>
            <a:spLocks noGrp="1"/>
          </p:cNvSpPr>
          <p:nvPr>
            <p:ph/>
          </p:nvPr>
        </p:nvSpPr>
        <p:spPr>
          <a:xfrm>
            <a:off x="708480" y="1792800"/>
            <a:ext cx="10809720" cy="4047840"/>
          </a:xfrm>
          <a:prstGeom prst="rect">
            <a:avLst/>
          </a:prstGeom>
          <a:noFill/>
          <a:ln w="0">
            <a:noFill/>
          </a:ln>
        </p:spPr>
        <p:txBody>
          <a:bodyPr anchor="t">
            <a:normAutofit fontScale="99000"/>
          </a:bodyPr>
          <a:lstStyle/>
          <a:p>
            <a:pPr marL="226080" indent="-226080">
              <a:lnSpc>
                <a:spcPct val="150000"/>
              </a:lnSpc>
              <a:spcBef>
                <a:spcPts val="1001"/>
              </a:spcBef>
              <a:buClr>
                <a:srgbClr val="000000"/>
              </a:buClr>
              <a:buFont typeface="Arial"/>
              <a:buChar char="•"/>
            </a:pPr>
            <a:r>
              <a:rPr lang="en-GB" sz="2000" b="0" strike="noStrike" spc="-1">
                <a:solidFill>
                  <a:srgbClr val="000000"/>
                </a:solidFill>
                <a:latin typeface="Open Sans"/>
                <a:ea typeface="Open Sans"/>
              </a:rPr>
              <a:t>OpenStreetMap. URL </a:t>
            </a:r>
            <a:r>
              <a:rPr lang="en-GB" sz="2000" b="0" u="sng" strike="noStrike" spc="-1">
                <a:solidFill>
                  <a:srgbClr val="0563C1"/>
                </a:solidFill>
                <a:uFillTx/>
                <a:latin typeface="Open Sans"/>
                <a:ea typeface="Open Sans"/>
                <a:hlinkClick r:id="rId4"/>
              </a:rPr>
              <a:t>https://www.openstreetmap.org/</a:t>
            </a:r>
            <a:r>
              <a:rPr lang="en-GB" sz="2000" b="0" strike="noStrike" spc="-1">
                <a:solidFill>
                  <a:srgbClr val="000000"/>
                </a:solidFill>
                <a:latin typeface="Open Sans"/>
                <a:ea typeface="Open Sans"/>
              </a:rPr>
              <a:t> </a:t>
            </a:r>
            <a:endParaRPr lang="en-US" sz="2000" b="0" strike="noStrike" spc="-1">
              <a:solidFill>
                <a:srgbClr val="000000"/>
              </a:solidFill>
              <a:latin typeface="Calibri"/>
            </a:endParaRPr>
          </a:p>
          <a:p>
            <a:pPr marL="226080" indent="-226080">
              <a:lnSpc>
                <a:spcPct val="150000"/>
              </a:lnSpc>
              <a:spcBef>
                <a:spcPts val="1001"/>
              </a:spcBef>
              <a:buClr>
                <a:srgbClr val="000000"/>
              </a:buClr>
              <a:buFont typeface="Arial"/>
              <a:buChar char="•"/>
            </a:pPr>
            <a:r>
              <a:rPr lang="en-GB" sz="2000" b="0" strike="noStrike" spc="-1">
                <a:solidFill>
                  <a:srgbClr val="000000"/>
                </a:solidFill>
                <a:latin typeface="Open Sans"/>
                <a:ea typeface="Open Sans"/>
              </a:rPr>
              <a:t>Energydata.info. URL </a:t>
            </a:r>
            <a:r>
              <a:rPr lang="en-GB" sz="2000" b="0" u="sng" strike="noStrike" spc="-1">
                <a:solidFill>
                  <a:srgbClr val="0563C1"/>
                </a:solidFill>
                <a:uFillTx/>
                <a:latin typeface="Open Sans"/>
                <a:ea typeface="Open Sans"/>
                <a:hlinkClick r:id="rId5"/>
              </a:rPr>
              <a:t>https://electrifynow.energydata.info/</a:t>
            </a:r>
            <a:r>
              <a:rPr lang="en-GB" sz="2000" b="0" strike="noStrike" spc="-1">
                <a:solidFill>
                  <a:srgbClr val="000000"/>
                </a:solidFill>
                <a:latin typeface="Open Sans"/>
                <a:ea typeface="Open Sans"/>
              </a:rPr>
              <a:t> </a:t>
            </a:r>
            <a:endParaRPr lang="en-US" sz="2000" b="0" strike="noStrike" spc="-1">
              <a:solidFill>
                <a:srgbClr val="000000"/>
              </a:solidFill>
              <a:latin typeface="Calibri"/>
            </a:endParaRPr>
          </a:p>
          <a:p>
            <a:pPr marL="226080" indent="-226080">
              <a:lnSpc>
                <a:spcPct val="150000"/>
              </a:lnSpc>
              <a:spcBef>
                <a:spcPts val="1001"/>
              </a:spcBef>
              <a:buClr>
                <a:srgbClr val="000000"/>
              </a:buClr>
              <a:buFont typeface="Arial"/>
              <a:buChar char="•"/>
            </a:pPr>
            <a:r>
              <a:rPr lang="en-GB" sz="2000" b="0" strike="noStrike" spc="-1">
                <a:solidFill>
                  <a:srgbClr val="000000"/>
                </a:solidFill>
                <a:latin typeface="Open Sans"/>
                <a:ea typeface="Open Sans"/>
              </a:rPr>
              <a:t>EAE (Energy Access Explorer). URL </a:t>
            </a:r>
            <a:r>
              <a:rPr lang="en-GB" sz="2000" b="0" u="sng" strike="noStrike" spc="-1">
                <a:solidFill>
                  <a:srgbClr val="0563C1"/>
                </a:solidFill>
                <a:uFillTx/>
                <a:latin typeface="Open Sans"/>
                <a:ea typeface="Open Sans"/>
                <a:hlinkClick r:id="rId6"/>
              </a:rPr>
              <a:t>https://www.energyaccessexplorer.org/</a:t>
            </a:r>
            <a:r>
              <a:rPr lang="en-GB" sz="2000" b="0" strike="noStrike" spc="-1">
                <a:solidFill>
                  <a:srgbClr val="000000"/>
                </a:solidFill>
                <a:latin typeface="Open Sans"/>
                <a:ea typeface="Open Sans"/>
              </a:rPr>
              <a:t> </a:t>
            </a:r>
            <a:endParaRPr lang="en-US" sz="2000" b="0" strike="noStrike" spc="-1">
              <a:solidFill>
                <a:srgbClr val="000000"/>
              </a:solidFill>
              <a:latin typeface="Calibri"/>
            </a:endParaRPr>
          </a:p>
          <a:p>
            <a:pPr marL="226080" indent="-226080">
              <a:lnSpc>
                <a:spcPct val="150000"/>
              </a:lnSpc>
              <a:spcBef>
                <a:spcPts val="1001"/>
              </a:spcBef>
              <a:buClr>
                <a:srgbClr val="000000"/>
              </a:buClr>
              <a:buFont typeface="Arial"/>
              <a:buChar char="•"/>
            </a:pPr>
            <a:r>
              <a:rPr lang="en-GB" sz="2000" b="0" strike="noStrike" spc="-1">
                <a:solidFill>
                  <a:srgbClr val="000000"/>
                </a:solidFill>
                <a:latin typeface="Open Sans"/>
                <a:ea typeface="Open Sans"/>
              </a:rPr>
              <a:t>Global Electrification Platform (GEP). URL </a:t>
            </a:r>
            <a:r>
              <a:rPr lang="en-GB" sz="2000" b="0" u="sng" strike="noStrike" spc="-1">
                <a:solidFill>
                  <a:srgbClr val="0563C1"/>
                </a:solidFill>
                <a:uFillTx/>
                <a:latin typeface="Open Sans"/>
                <a:ea typeface="Open Sans"/>
                <a:hlinkClick r:id="rId5"/>
              </a:rPr>
              <a:t>https://electrifynow.energydata.info/</a:t>
            </a:r>
            <a:r>
              <a:rPr lang="en-GB" sz="2000" b="0" strike="noStrike" spc="-1">
                <a:solidFill>
                  <a:srgbClr val="000000"/>
                </a:solidFill>
                <a:latin typeface="Open Sans"/>
                <a:ea typeface="Open Sans"/>
              </a:rPr>
              <a:t> </a:t>
            </a:r>
            <a:endParaRPr lang="en-US" sz="2000" b="0" strike="noStrike" spc="-1">
              <a:solidFill>
                <a:srgbClr val="000000"/>
              </a:solidFill>
              <a:latin typeface="Calibri"/>
            </a:endParaRPr>
          </a:p>
          <a:p>
            <a:pPr marL="226080" indent="-226080">
              <a:lnSpc>
                <a:spcPct val="150000"/>
              </a:lnSpc>
              <a:spcBef>
                <a:spcPts val="1001"/>
              </a:spcBef>
              <a:buClr>
                <a:srgbClr val="000000"/>
              </a:buClr>
              <a:buFont typeface="Arial"/>
              <a:buChar char="•"/>
            </a:pPr>
            <a:r>
              <a:rPr lang="en-GB" sz="2000" b="0" strike="noStrike" spc="-1">
                <a:solidFill>
                  <a:srgbClr val="000000"/>
                </a:solidFill>
                <a:latin typeface="Open Sans"/>
                <a:ea typeface="Open Sans"/>
              </a:rPr>
              <a:t>Integrated Energy Planning (IEP). URL </a:t>
            </a:r>
            <a:r>
              <a:rPr lang="en-GB" sz="2000" b="0" u="sng" strike="noStrike" spc="-1">
                <a:solidFill>
                  <a:srgbClr val="0563C1"/>
                </a:solidFill>
                <a:uFillTx/>
                <a:latin typeface="Open Sans"/>
                <a:ea typeface="Open Sans"/>
                <a:hlinkClick r:id="rId7"/>
              </a:rPr>
              <a:t>https://sdg7energyplanning.org/</a:t>
            </a:r>
            <a:r>
              <a:rPr lang="en-GB" sz="2000" b="0" strike="noStrike" spc="-1">
                <a:solidFill>
                  <a:srgbClr val="000000"/>
                </a:solidFill>
                <a:latin typeface="Open Sans"/>
                <a:ea typeface="Open Sans"/>
              </a:rPr>
              <a:t> </a:t>
            </a:r>
            <a:endParaRPr lang="en-US" sz="2000" b="0" strike="noStrike" spc="-1">
              <a:solidFill>
                <a:srgbClr val="000000"/>
              </a:solidFill>
              <a:latin typeface="Calibri"/>
            </a:endParaRPr>
          </a:p>
          <a:p>
            <a:pPr marL="226080" indent="-226080">
              <a:lnSpc>
                <a:spcPct val="150000"/>
              </a:lnSpc>
              <a:spcBef>
                <a:spcPts val="1001"/>
              </a:spcBef>
              <a:buClr>
                <a:srgbClr val="000000"/>
              </a:buClr>
              <a:buFont typeface="Arial"/>
              <a:buChar char="•"/>
            </a:pPr>
            <a:r>
              <a:rPr lang="en-GB" sz="2000" b="0" strike="noStrike" spc="-1">
                <a:solidFill>
                  <a:srgbClr val="000000"/>
                </a:solidFill>
                <a:latin typeface="Open Sans"/>
                <a:ea typeface="Open Sans"/>
              </a:rPr>
              <a:t>What is Data Aggregation? : A Comprehensive Guide 101. URL </a:t>
            </a:r>
            <a:r>
              <a:rPr lang="en-GB" sz="2000" b="0" u="sng" strike="noStrike" spc="-1">
                <a:solidFill>
                  <a:srgbClr val="0563C1"/>
                </a:solidFill>
                <a:uFillTx/>
                <a:latin typeface="Open Sans"/>
                <a:ea typeface="Open Sans"/>
                <a:hlinkClick r:id="rId8"/>
              </a:rPr>
              <a:t>https://hevodata.com/learn/data-aggregation/</a:t>
            </a:r>
            <a:r>
              <a:rPr lang="en-GB" sz="2000" b="0" strike="noStrike" spc="-1">
                <a:solidFill>
                  <a:srgbClr val="000000"/>
                </a:solidFill>
                <a:latin typeface="Open Sans"/>
                <a:ea typeface="Open Sans"/>
              </a:rPr>
              <a:t> </a:t>
            </a:r>
            <a:endParaRPr lang="en-US" sz="2000" b="0" strike="noStrike" spc="-1">
              <a:solidFill>
                <a:srgbClr val="000000"/>
              </a:solidFill>
              <a:latin typeface="Calibri"/>
            </a:endParaRPr>
          </a:p>
          <a:p>
            <a:pPr indent="0">
              <a:lnSpc>
                <a:spcPct val="150000"/>
              </a:lnSpc>
              <a:spcBef>
                <a:spcPts val="1001"/>
              </a:spcBef>
              <a:buNone/>
            </a:pPr>
            <a:endParaRPr lang="en-US" sz="2000" b="0" strike="noStrike" spc="-1">
              <a:solidFill>
                <a:srgbClr val="000000"/>
              </a:solidFill>
              <a:latin typeface="Calibri"/>
            </a:endParaRPr>
          </a:p>
        </p:txBody>
      </p:sp>
    </p:spTree>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9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a:t>
            </a:r>
            <a:endParaRPr lang="en-ZA" sz="1400" b="0" strike="noStrike" spc="-1" dirty="0">
              <a:solidFill>
                <a:srgbClr val="000000"/>
              </a:solidFill>
              <a:latin typeface="Arial"/>
            </a:endParaRPr>
          </a:p>
        </p:txBody>
      </p:sp>
      <p:sp>
        <p:nvSpPr>
          <p:cNvPr id="100"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2.1 Data Aggregators</a:t>
            </a:r>
            <a:endParaRPr lang="en-ZA" sz="4400" b="0" strike="noStrike" spc="-1">
              <a:solidFill>
                <a:srgbClr val="000000"/>
              </a:solidFill>
              <a:latin typeface="Arial"/>
            </a:endParaRPr>
          </a:p>
        </p:txBody>
      </p:sp>
      <p:sp>
        <p:nvSpPr>
          <p:cNvPr id="101" name="PlaceHolder 1"/>
          <p:cNvSpPr>
            <a:spLocks noGrp="1"/>
          </p:cNvSpPr>
          <p:nvPr>
            <p:ph/>
          </p:nvPr>
        </p:nvSpPr>
        <p:spPr>
          <a:xfrm>
            <a:off x="708480" y="2132280"/>
            <a:ext cx="10809720" cy="3947040"/>
          </a:xfrm>
          <a:prstGeom prst="rect">
            <a:avLst/>
          </a:prstGeom>
          <a:noFill/>
          <a:ln w="0">
            <a:noFill/>
          </a:ln>
        </p:spPr>
        <p:txBody>
          <a:bodyPr anchor="t">
            <a:normAutofit fontScale="95000"/>
          </a:bodyPr>
          <a:lstStyle/>
          <a:p>
            <a:pPr indent="0">
              <a:lnSpc>
                <a:spcPct val="150000"/>
              </a:lnSpc>
              <a:spcBef>
                <a:spcPts val="1001"/>
              </a:spcBef>
              <a:buNone/>
              <a:tabLst>
                <a:tab pos="0" algn="l"/>
              </a:tabLst>
            </a:pPr>
            <a:r>
              <a:rPr lang="en-GB" sz="2000" b="0" strike="noStrike" spc="-1" dirty="0">
                <a:solidFill>
                  <a:srgbClr val="000000"/>
                </a:solidFill>
                <a:latin typeface="Open Sans"/>
              </a:rPr>
              <a:t>Data aggregators are tools or processes that collect and combine data from multiple sources into a centralised repository or dataset. They help in simplifying complex data by summarising and organising it in a way that allows for easier analysis and decision-making. </a:t>
            </a:r>
            <a:endParaRPr lang="en-US" sz="2000" b="0" strike="noStrike" spc="-1" dirty="0">
              <a:solidFill>
                <a:srgbClr val="000000"/>
              </a:solidFill>
              <a:latin typeface="Calibri"/>
            </a:endParaRPr>
          </a:p>
          <a:p>
            <a:pPr indent="0">
              <a:lnSpc>
                <a:spcPct val="150000"/>
              </a:lnSpc>
              <a:spcBef>
                <a:spcPts val="1001"/>
              </a:spcBef>
              <a:buNone/>
              <a:tabLst>
                <a:tab pos="0" algn="l"/>
              </a:tabLst>
            </a:pPr>
            <a:r>
              <a:rPr lang="en-GB" sz="2000" b="0" strike="noStrike" spc="-1" dirty="0">
                <a:solidFill>
                  <a:srgbClr val="000000"/>
                </a:solidFill>
                <a:latin typeface="Open Sans"/>
              </a:rPr>
              <a:t>Data aggregators are important because they simplify complex data, enhance decision-making by providing a comprehensive view of information, and improve data quality through cleansing and validation processes. They enable cross-source analysis, uncover correlations and trends, and facilitate reporting and visualisation.</a:t>
            </a:r>
            <a:endParaRPr lang="en-US" sz="2000" b="0" strike="noStrike" spc="-1" dirty="0">
              <a:solidFill>
                <a:srgbClr val="000000"/>
              </a:solidFill>
              <a:latin typeface="Calibri"/>
            </a:endParaRPr>
          </a:p>
          <a:p>
            <a:pPr indent="0">
              <a:lnSpc>
                <a:spcPct val="90000"/>
              </a:lnSpc>
              <a:spcBef>
                <a:spcPts val="1001"/>
              </a:spcBef>
              <a:buNone/>
              <a:tabLst>
                <a:tab pos="0" algn="l"/>
              </a:tabLst>
            </a:pPr>
            <a:endParaRPr lang="en-US" sz="2000" b="0" strike="noStrike" spc="-1" dirty="0">
              <a:solidFill>
                <a:srgbClr val="000000"/>
              </a:solidFill>
              <a:latin typeface="Calibri"/>
            </a:endParaRPr>
          </a:p>
        </p:txBody>
      </p:sp>
      <p:sp>
        <p:nvSpPr>
          <p:cNvPr id="102" name="Title 10"/>
          <p:cNvSpPr/>
          <p:nvPr/>
        </p:nvSpPr>
        <p:spPr>
          <a:xfrm>
            <a:off x="887040" y="138600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W</a:t>
            </a:r>
            <a:r>
              <a:rPr lang="en-GB" sz="2000" b="1" strike="noStrike" spc="-1">
                <a:solidFill>
                  <a:schemeClr val="accent5">
                    <a:lumMod val="60000"/>
                    <a:lumOff val="40000"/>
                  </a:schemeClr>
                </a:solidFill>
                <a:latin typeface="Open Sans"/>
                <a:ea typeface="Open Sans"/>
              </a:rPr>
              <a:t>hat are Data Aggregators? </a:t>
            </a:r>
            <a:endParaRPr lang="en-ZA" sz="2000" b="0" strike="noStrike" spc="-1">
              <a:solidFill>
                <a:srgbClr val="000000"/>
              </a:solidFill>
              <a:latin typeface="Arial"/>
            </a:endParaRPr>
          </a:p>
        </p:txBody>
      </p:sp>
      <p:sp>
        <p:nvSpPr>
          <p:cNvPr id="103" name="TextBox 6"/>
          <p:cNvSpPr/>
          <p:nvPr/>
        </p:nvSpPr>
        <p:spPr>
          <a:xfrm>
            <a:off x="4325040" y="6078240"/>
            <a:ext cx="73206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What is Data Aggregation? : A Comprehensive Guide 101</a:t>
            </a:r>
            <a:endParaRPr lang="en-ZA" sz="1200" b="0" strike="noStrike" spc="-1">
              <a:solidFill>
                <a:srgbClr val="000000"/>
              </a:solidFill>
              <a:latin typeface="Arial"/>
            </a:endParaRPr>
          </a:p>
        </p:txBody>
      </p:sp>
    </p:spTree>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TextBox 4"/>
          <p:cNvSpPr/>
          <p:nvPr/>
        </p:nvSpPr>
        <p:spPr>
          <a:xfrm>
            <a:off x="9919440" y="5892480"/>
            <a:ext cx="1866600" cy="57780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b">
            <a:spAutoFit/>
          </a:bodyPr>
          <a:lstStyle/>
          <a:p>
            <a:pPr>
              <a:lnSpc>
                <a:spcPct val="100000"/>
              </a:lnSpc>
            </a:pPr>
            <a:r>
              <a:rPr lang="en-US" sz="800" b="0" strike="noStrike" spc="-1">
                <a:solidFill>
                  <a:srgbClr val="FFFFFF"/>
                </a:solidFill>
                <a:latin typeface="Open Sans "/>
              </a:rPr>
              <a:t>CCG courses (this will take </a:t>
            </a:r>
            <a:br>
              <a:rPr sz="800"/>
            </a:br>
            <a:r>
              <a:rPr lang="en-US" sz="800" b="0" strike="noStrike" spc="-1">
                <a:solidFill>
                  <a:srgbClr val="FFFFFF"/>
                </a:solidFill>
                <a:latin typeface="Open Sans "/>
              </a:rPr>
              <a:t>you to the website link http://www.ClimateCompatibleGrowth.com/teachingmaterials)</a:t>
            </a:r>
            <a:endParaRPr lang="en-ZA" sz="800" b="0" strike="noStrike" spc="-1">
              <a:solidFill>
                <a:srgbClr val="000000"/>
              </a:solidFill>
              <a:latin typeface="Arial"/>
            </a:endParaRPr>
          </a:p>
        </p:txBody>
      </p:sp>
      <p:sp>
        <p:nvSpPr>
          <p:cNvPr id="265" name="TextBox 5"/>
          <p:cNvSpPr/>
          <p:nvPr/>
        </p:nvSpPr>
        <p:spPr>
          <a:xfrm>
            <a:off x="9108360" y="4845960"/>
            <a:ext cx="2371680" cy="82116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t">
            <a:spAutoFit/>
          </a:bodyPr>
          <a:lstStyle/>
          <a:p>
            <a:pPr algn="ctr">
              <a:lnSpc>
                <a:spcPct val="100000"/>
              </a:lnSpc>
            </a:pPr>
            <a:r>
              <a:rPr lang="en-ZA" sz="800" b="0" strike="noStrike" spc="-1">
                <a:solidFill>
                  <a:srgbClr val="FFFFFF"/>
                </a:solidFill>
                <a:latin typeface="Open Sans"/>
                <a:ea typeface="Calibri"/>
              </a:rPr>
              <a:t>Moksnes N., Sahlberg A., Khavari B. 2021.</a:t>
            </a:r>
            <a:br>
              <a:rPr sz="800"/>
            </a:br>
            <a:r>
              <a:rPr lang="en-ZA" sz="800" b="0" strike="noStrike" spc="-1">
                <a:solidFill>
                  <a:srgbClr val="FFFFFF"/>
                </a:solidFill>
                <a:latin typeface="Open Sans"/>
                <a:ea typeface="Calibri"/>
              </a:rPr>
              <a:t>Lecture 1: OnSSET/Global Electrification</a:t>
            </a:r>
            <a:br>
              <a:rPr sz="800"/>
            </a:br>
            <a:r>
              <a:rPr lang="en-ZA" sz="800" b="0" strike="noStrike" spc="-1">
                <a:solidFill>
                  <a:srgbClr val="FFFFFF"/>
                </a:solidFill>
                <a:latin typeface="Open Sans"/>
                <a:ea typeface="Calibri"/>
              </a:rPr>
              <a:t>Platform. Release Version 1.0. [online</a:t>
            </a:r>
            <a:br>
              <a:rPr sz="800"/>
            </a:br>
            <a:r>
              <a:rPr lang="en-ZA" sz="800" b="0" strike="noStrike" spc="-1">
                <a:solidFill>
                  <a:srgbClr val="FFFFFF"/>
                </a:solidFill>
                <a:latin typeface="Open Sans"/>
                <a:ea typeface="Calibri"/>
              </a:rPr>
              <a:t>presentation]. Climate Compatible Growth</a:t>
            </a:r>
            <a:br>
              <a:rPr sz="800"/>
            </a:br>
            <a:r>
              <a:rPr lang="en-ZA" sz="800" b="0" strike="noStrike" spc="-1">
                <a:solidFill>
                  <a:srgbClr val="FFFFFF"/>
                </a:solidFill>
                <a:latin typeface="Open Sans"/>
                <a:ea typeface="Calibri"/>
              </a:rPr>
              <a:t>Programme, Energy Sector Management Assistance Program and World Bank Group</a:t>
            </a:r>
            <a:endParaRPr lang="en-ZA" sz="800" b="0" strike="noStrike" spc="-1">
              <a:solidFill>
                <a:srgbClr val="000000"/>
              </a:solidFill>
              <a:latin typeface="Arial"/>
            </a:endParaRPr>
          </a:p>
        </p:txBody>
      </p:sp>
      <p:grpSp>
        <p:nvGrpSpPr>
          <p:cNvPr id="4" name="Group 3">
            <a:extLst>
              <a:ext uri="{FF2B5EF4-FFF2-40B4-BE49-F238E27FC236}">
                <a16:creationId xmlns:a16="http://schemas.microsoft.com/office/drawing/2014/main" id="{2ACA9181-FD9B-0D44-C074-89F481CCDE5C}"/>
              </a:ext>
            </a:extLst>
          </p:cNvPr>
          <p:cNvGrpSpPr/>
          <p:nvPr/>
        </p:nvGrpSpPr>
        <p:grpSpPr>
          <a:xfrm>
            <a:off x="0" y="0"/>
            <a:ext cx="12192000" cy="6858000"/>
            <a:chOff x="0" y="0"/>
            <a:chExt cx="12192000" cy="6858000"/>
          </a:xfrm>
        </p:grpSpPr>
        <p:pic>
          <p:nvPicPr>
            <p:cNvPr id="5" name="Picture 21">
              <a:extLst>
                <a:ext uri="{FF2B5EF4-FFF2-40B4-BE49-F238E27FC236}">
                  <a16:creationId xmlns:a16="http://schemas.microsoft.com/office/drawing/2014/main" id="{C0261420-9BA5-7EDC-EC69-0FAD33C83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D20E0BB-A263-92A8-F1F0-0E227A554DDF}"/>
                </a:ext>
              </a:extLst>
            </p:cNvPr>
            <p:cNvSpPr txBox="1"/>
            <p:nvPr/>
          </p:nvSpPr>
          <p:spPr>
            <a:xfrm>
              <a:off x="9013602" y="2439464"/>
              <a:ext cx="2831431" cy="923330"/>
            </a:xfrm>
            <a:prstGeom prst="rect">
              <a:avLst/>
            </a:prstGeom>
            <a:noFill/>
          </p:spPr>
          <p:txBody>
            <a:bodyPr wrap="square">
              <a:spAutoFit/>
            </a:bodyPr>
            <a:lstStyle/>
            <a:p>
              <a:pPr algn="ctr" rtl="0">
                <a:spcBef>
                  <a:spcPts val="0"/>
                </a:spcBef>
                <a:spcAft>
                  <a:spcPts val="0"/>
                </a:spcAft>
              </a:pPr>
              <a:r>
                <a:rPr lang="en-GB" sz="900" b="1" i="1" u="none" strike="noStrike" dirty="0">
                  <a:solidFill>
                    <a:srgbClr val="FFFFFF"/>
                  </a:solidFill>
                  <a:effectLst/>
                  <a:latin typeface="Open Sans" panose="020B0606030504020204" pitchFamily="34" charset="0"/>
                </a:rPr>
                <a:t>Supported by and in collaboration with </a:t>
              </a:r>
              <a:endParaRPr lang="en-GB" b="0" dirty="0">
                <a:effectLst/>
              </a:endParaRPr>
            </a:p>
            <a:p>
              <a:pPr algn="ctr" rtl="0">
                <a:spcBef>
                  <a:spcPts val="0"/>
                </a:spcBef>
                <a:spcAft>
                  <a:spcPts val="0"/>
                </a:spcAft>
              </a:pPr>
              <a:r>
                <a:rPr lang="en-GB" sz="900" b="1" i="1" u="none" strike="noStrike" dirty="0">
                  <a:solidFill>
                    <a:srgbClr val="FFFFFF"/>
                  </a:solidFill>
                  <a:effectLst/>
                  <a:latin typeface="Open Sans" panose="020B0606030504020204" pitchFamily="34" charset="0"/>
                </a:rPr>
                <a:t>Sustainable Energy for All</a:t>
              </a:r>
              <a:endParaRPr lang="en-GB" b="0" dirty="0">
                <a:effectLst/>
              </a:endParaRPr>
            </a:p>
            <a:p>
              <a:br>
                <a:rPr lang="en-GB" dirty="0"/>
              </a:br>
              <a:endParaRPr lang="en-GB" dirty="0"/>
            </a:p>
          </p:txBody>
        </p:sp>
        <p:pic>
          <p:nvPicPr>
            <p:cNvPr id="7" name="Picture 25" descr="A white circle with white text&#10;&#10;Description automatically generated">
              <a:extLst>
                <a:ext uri="{FF2B5EF4-FFF2-40B4-BE49-F238E27FC236}">
                  <a16:creationId xmlns:a16="http://schemas.microsoft.com/office/drawing/2014/main" id="{DE859292-DA52-F4E8-06B7-1C90E6E377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4649" y="2912648"/>
              <a:ext cx="945982" cy="9519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D88311-B999-0580-6C1B-5917DE57F3A6}"/>
                </a:ext>
              </a:extLst>
            </p:cNvPr>
            <p:cNvSpPr txBox="1"/>
            <p:nvPr/>
          </p:nvSpPr>
          <p:spPr>
            <a:xfrm>
              <a:off x="9189625" y="4020847"/>
              <a:ext cx="2518611" cy="1015663"/>
            </a:xfrm>
            <a:prstGeom prst="rect">
              <a:avLst/>
            </a:prstGeom>
            <a:noFill/>
          </p:spPr>
          <p:txBody>
            <a:bodyPr wrap="square">
              <a:spAutoFit/>
            </a:bodyPr>
            <a:lstStyle/>
            <a:p>
              <a:pPr algn="ctr" rtl="0">
                <a:spcBef>
                  <a:spcPts val="0"/>
                </a:spcBef>
                <a:spcAft>
                  <a:spcPts val="0"/>
                </a:spcAft>
              </a:pPr>
              <a:r>
                <a:rPr lang="en-GB" sz="800" b="0" i="0" u="none" strike="noStrike" dirty="0">
                  <a:solidFill>
                    <a:srgbClr val="FFFFFF"/>
                  </a:solidFill>
                  <a:effectLst/>
                  <a:latin typeface="Open Sans" panose="020B0606030504020204" pitchFamily="34" charset="0"/>
                </a:rPr>
                <a:t>Consolidated by Admire </a:t>
              </a: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Seabilwe</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and </a:t>
              </a:r>
              <a:r>
                <a:rPr lang="en-GB" sz="800" b="0" i="0" u="none" strike="noStrike" dirty="0" err="1">
                  <a:solidFill>
                    <a:srgbClr val="FFFFFF"/>
                  </a:solidFill>
                  <a:effectLst/>
                  <a:latin typeface="Open Sans" panose="020B0606030504020204" pitchFamily="34" charset="0"/>
                </a:rPr>
                <a:t>Thiasha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Vythilingam</a:t>
              </a:r>
              <a:endParaRPr lang="en-GB" b="0" dirty="0">
                <a:effectLst/>
              </a:endParaRPr>
            </a:p>
            <a:p>
              <a:pPr algn="ctr" rtl="0">
                <a:spcBef>
                  <a:spcPts val="0"/>
                </a:spcBef>
                <a:spcAft>
                  <a:spcPts val="0"/>
                </a:spcAft>
              </a:pPr>
              <a:r>
                <a:rPr lang="en-GB" sz="800" b="0" i="0" u="none" strike="noStrike" dirty="0">
                  <a:solidFill>
                    <a:srgbClr val="FFFFFF"/>
                  </a:solidFill>
                  <a:effectLst/>
                  <a:latin typeface="Open Sans" panose="020B0606030504020204" pitchFamily="34" charset="0"/>
                </a:rPr>
                <a:t> from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pic>
          <p:nvPicPr>
            <p:cNvPr id="9" name="Picture 29">
              <a:extLst>
                <a:ext uri="{FF2B5EF4-FFF2-40B4-BE49-F238E27FC236}">
                  <a16:creationId xmlns:a16="http://schemas.microsoft.com/office/drawing/2014/main" id="{6F2B5082-263F-E199-5144-4EA9BB67A0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2330" y="4522633"/>
              <a:ext cx="1513974" cy="4929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7CA3E81-F085-93DF-AAB9-5D34535F2BE1}"/>
                </a:ext>
              </a:extLst>
            </p:cNvPr>
            <p:cNvSpPr txBox="1"/>
            <p:nvPr/>
          </p:nvSpPr>
          <p:spPr>
            <a:xfrm>
              <a:off x="8845408" y="5160411"/>
              <a:ext cx="3224463" cy="1261884"/>
            </a:xfrm>
            <a:prstGeom prst="rect">
              <a:avLst/>
            </a:prstGeom>
            <a:noFill/>
          </p:spPr>
          <p:txBody>
            <a:bodyPr wrap="square">
              <a:spAutoFit/>
            </a:bodyPr>
            <a:lstStyle/>
            <a:p>
              <a:pPr algn="ctr" rtl="0">
                <a:spcBef>
                  <a:spcPts val="0"/>
                </a:spcBef>
                <a:spcAft>
                  <a:spcPts val="0"/>
                </a:spcAft>
              </a:pP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S., </a:t>
              </a:r>
              <a:r>
                <a:rPr lang="en-GB" sz="800" b="0" i="0" u="none" strike="noStrike" dirty="0" err="1">
                  <a:solidFill>
                    <a:srgbClr val="FFFFFF"/>
                  </a:solidFill>
                  <a:effectLst/>
                  <a:latin typeface="Open Sans" panose="020B0606030504020204" pitchFamily="34" charset="0"/>
                </a:rPr>
                <a:t>Vythilingam</a:t>
              </a:r>
              <a:r>
                <a:rPr lang="en-GB" sz="800" b="0" i="0" u="none" strike="noStrike" dirty="0">
                  <a:solidFill>
                    <a:srgbClr val="FFFFFF"/>
                  </a:solidFill>
                  <a:effectLst/>
                  <a:latin typeface="Open Sans" panose="020B0606030504020204" pitchFamily="34" charset="0"/>
                </a:rPr>
                <a:t> T., 2023.</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Lecture 2: Geospatial Data Management for Energy Access. Release Version 1.0</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[online presentation]. Climate Compatible Growth Programme, Sustainable Energy for All,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grpSp>
    </p:spTree>
  </p:cSld>
  <p:clrMapOvr>
    <a:masterClrMapping/>
  </p:clrMapOvr>
  <p:transition spd="slow">
    <p:push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0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3</a:t>
            </a:r>
            <a:endParaRPr lang="en-ZA" sz="1400" b="0" strike="noStrike" spc="-1" dirty="0">
              <a:solidFill>
                <a:srgbClr val="000000"/>
              </a:solidFill>
              <a:latin typeface="Arial"/>
            </a:endParaRPr>
          </a:p>
        </p:txBody>
      </p:sp>
      <p:sp>
        <p:nvSpPr>
          <p:cNvPr id="106" name="Title 10"/>
          <p:cNvSpPr/>
          <p:nvPr/>
        </p:nvSpPr>
        <p:spPr>
          <a:xfrm>
            <a:off x="887040" y="468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07" name="PlaceHolder 1"/>
          <p:cNvSpPr>
            <a:spLocks noGrp="1"/>
          </p:cNvSpPr>
          <p:nvPr>
            <p:ph/>
          </p:nvPr>
        </p:nvSpPr>
        <p:spPr>
          <a:xfrm>
            <a:off x="708480" y="2132280"/>
            <a:ext cx="10809720" cy="394704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“OpenStreetMap is built by a community of mappers that contribute and maintain data about roads, trails, cafés, railway stations, and much more, all over the world.”</a:t>
            </a:r>
            <a:endParaRPr lang="en-US" sz="2000" b="0" strike="noStrike" spc="-1">
              <a:solidFill>
                <a:srgbClr val="000000"/>
              </a:solidFill>
              <a:latin typeface="Calibri"/>
            </a:endParaRPr>
          </a:p>
          <a:p>
            <a:pPr indent="0" algn="r">
              <a:lnSpc>
                <a:spcPct val="150000"/>
              </a:lnSpc>
              <a:spcBef>
                <a:spcPts val="1001"/>
              </a:spcBef>
              <a:buNone/>
              <a:tabLst>
                <a:tab pos="0" algn="l"/>
              </a:tabLst>
            </a:pPr>
            <a:r>
              <a:rPr lang="en-GB" sz="1200" b="0" i="1" strike="noStrike" spc="-1">
                <a:solidFill>
                  <a:srgbClr val="000000"/>
                </a:solidFill>
                <a:latin typeface="Open Sans"/>
              </a:rPr>
              <a:t>Source: </a:t>
            </a:r>
            <a:r>
              <a:rPr lang="en-GB" sz="1200" b="0" i="1" u="sng" strike="noStrike" spc="-1">
                <a:solidFill>
                  <a:srgbClr val="0563C1"/>
                </a:solidFill>
                <a:uFillTx/>
                <a:latin typeface="Open Sans"/>
                <a:hlinkClick r:id="rId4"/>
              </a:rPr>
              <a:t>OpenStreetMap</a:t>
            </a:r>
            <a:r>
              <a:rPr lang="en-GB" sz="1200" b="0" i="1" strike="noStrike" spc="-1">
                <a:solidFill>
                  <a:srgbClr val="000000"/>
                </a:solidFill>
                <a:latin typeface="Open Sans"/>
              </a:rPr>
              <a:t> </a:t>
            </a:r>
            <a:endParaRPr lang="en-US" sz="1200" b="0" strike="noStrike" spc="-1">
              <a:solidFill>
                <a:srgbClr val="000000"/>
              </a:solidFill>
              <a:latin typeface="Calibri"/>
            </a:endParaRPr>
          </a:p>
          <a:p>
            <a:pPr indent="0">
              <a:lnSpc>
                <a:spcPct val="90000"/>
              </a:lnSpc>
              <a:spcBef>
                <a:spcPts val="1001"/>
              </a:spcBef>
              <a:buNone/>
              <a:tabLst>
                <a:tab pos="0" algn="l"/>
              </a:tabLst>
            </a:pPr>
            <a:endParaRPr lang="en-US" sz="2000" b="0" strike="noStrike" spc="-1">
              <a:solidFill>
                <a:srgbClr val="000000"/>
              </a:solidFill>
              <a:latin typeface="Calibri"/>
            </a:endParaRPr>
          </a:p>
        </p:txBody>
      </p:sp>
      <p:sp>
        <p:nvSpPr>
          <p:cNvPr id="108" name="Title 10"/>
          <p:cNvSpPr/>
          <p:nvPr/>
        </p:nvSpPr>
        <p:spPr>
          <a:xfrm>
            <a:off x="887040" y="153936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OpenStreetMap</a:t>
            </a:r>
            <a:endParaRPr lang="en-ZA" sz="2000" b="0" strike="noStrike" spc="-1">
              <a:solidFill>
                <a:srgbClr val="000000"/>
              </a:solidFill>
              <a:latin typeface="Arial"/>
            </a:endParaRPr>
          </a:p>
        </p:txBody>
      </p:sp>
      <p:pic>
        <p:nvPicPr>
          <p:cNvPr id="109" name="Picture 6"/>
          <p:cNvPicPr/>
          <p:nvPr/>
        </p:nvPicPr>
        <p:blipFill>
          <a:blip r:embed="rId5"/>
          <a:stretch/>
        </p:blipFill>
        <p:spPr>
          <a:xfrm>
            <a:off x="9912240" y="407520"/>
            <a:ext cx="1353960" cy="1353960"/>
          </a:xfrm>
          <a:prstGeom prst="rect">
            <a:avLst/>
          </a:prstGeom>
          <a:ln w="0">
            <a:noFill/>
          </a:ln>
        </p:spPr>
      </p:pic>
      <p:pic>
        <p:nvPicPr>
          <p:cNvPr id="110" name="Picture 9"/>
          <p:cNvPicPr/>
          <p:nvPr/>
        </p:nvPicPr>
        <p:blipFill>
          <a:blip r:embed="rId6"/>
          <a:stretch/>
        </p:blipFill>
        <p:spPr>
          <a:xfrm>
            <a:off x="2648520" y="3240360"/>
            <a:ext cx="6528960" cy="2953080"/>
          </a:xfrm>
          <a:prstGeom prst="rect">
            <a:avLst/>
          </a:prstGeom>
          <a:ln w="0">
            <a:noFill/>
          </a:ln>
        </p:spPr>
      </p:pic>
    </p:spTree>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12"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4</a:t>
            </a:r>
            <a:endParaRPr lang="en-ZA" sz="1400" b="0" strike="noStrike" spc="-1" dirty="0">
              <a:solidFill>
                <a:srgbClr val="000000"/>
              </a:solidFill>
              <a:latin typeface="Arial"/>
            </a:endParaRPr>
          </a:p>
        </p:txBody>
      </p:sp>
      <p:sp>
        <p:nvSpPr>
          <p:cNvPr id="113"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14" name="PlaceHolder 1"/>
          <p:cNvSpPr>
            <a:spLocks noGrp="1"/>
          </p:cNvSpPr>
          <p:nvPr>
            <p:ph/>
          </p:nvPr>
        </p:nvSpPr>
        <p:spPr>
          <a:xfrm>
            <a:off x="708480" y="2132280"/>
            <a:ext cx="10809720" cy="59436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Data Content</a:t>
            </a:r>
            <a:endParaRPr lang="en-US" sz="2000" b="0" strike="noStrike" spc="-1">
              <a:solidFill>
                <a:srgbClr val="000000"/>
              </a:solidFill>
              <a:latin typeface="Calibri"/>
            </a:endParaRPr>
          </a:p>
        </p:txBody>
      </p:sp>
      <p:sp>
        <p:nvSpPr>
          <p:cNvPr id="115"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OpenStreetMap</a:t>
            </a:r>
            <a:endParaRPr lang="en-ZA" sz="2000" b="0" strike="noStrike" spc="-1">
              <a:solidFill>
                <a:srgbClr val="000000"/>
              </a:solidFill>
              <a:latin typeface="Arial"/>
            </a:endParaRPr>
          </a:p>
        </p:txBody>
      </p:sp>
      <p:pic>
        <p:nvPicPr>
          <p:cNvPr id="116" name="Picture 6"/>
          <p:cNvPicPr/>
          <p:nvPr/>
        </p:nvPicPr>
        <p:blipFill>
          <a:blip r:embed="rId4"/>
          <a:stretch/>
        </p:blipFill>
        <p:spPr>
          <a:xfrm>
            <a:off x="9954360" y="484920"/>
            <a:ext cx="1368720" cy="1368720"/>
          </a:xfrm>
          <a:prstGeom prst="rect">
            <a:avLst/>
          </a:prstGeom>
          <a:ln w="0">
            <a:noFill/>
          </a:ln>
        </p:spPr>
      </p:pic>
      <p:pic>
        <p:nvPicPr>
          <p:cNvPr id="117" name="Picture 7"/>
          <p:cNvPicPr/>
          <p:nvPr/>
        </p:nvPicPr>
        <p:blipFill>
          <a:blip r:embed="rId5"/>
          <a:stretch/>
        </p:blipFill>
        <p:spPr>
          <a:xfrm>
            <a:off x="3359520" y="2082240"/>
            <a:ext cx="5472720" cy="4206960"/>
          </a:xfrm>
          <a:prstGeom prst="rect">
            <a:avLst/>
          </a:prstGeom>
          <a:ln w="0">
            <a:noFill/>
          </a:ln>
        </p:spPr>
      </p:pic>
    </p:spTree>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1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5</a:t>
            </a:r>
            <a:endParaRPr lang="en-ZA" sz="1400" b="0" strike="noStrike" spc="-1" dirty="0">
              <a:solidFill>
                <a:srgbClr val="000000"/>
              </a:solidFill>
              <a:latin typeface="Arial"/>
            </a:endParaRPr>
          </a:p>
        </p:txBody>
      </p:sp>
      <p:sp>
        <p:nvSpPr>
          <p:cNvPr id="120"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21" name="PlaceHolder 1"/>
          <p:cNvSpPr>
            <a:spLocks noGrp="1"/>
          </p:cNvSpPr>
          <p:nvPr>
            <p:ph/>
          </p:nvPr>
        </p:nvSpPr>
        <p:spPr>
          <a:xfrm>
            <a:off x="708480" y="2132280"/>
            <a:ext cx="10809720" cy="59436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Data Access</a:t>
            </a:r>
            <a:endParaRPr lang="en-US" sz="2000" b="0" strike="noStrike" spc="-1">
              <a:solidFill>
                <a:srgbClr val="000000"/>
              </a:solidFill>
              <a:latin typeface="Calibri"/>
            </a:endParaRPr>
          </a:p>
        </p:txBody>
      </p:sp>
      <p:sp>
        <p:nvSpPr>
          <p:cNvPr id="122"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OpenStreetMap</a:t>
            </a:r>
            <a:endParaRPr lang="en-ZA" sz="2000" b="0" strike="noStrike" spc="-1">
              <a:solidFill>
                <a:srgbClr val="000000"/>
              </a:solidFill>
              <a:latin typeface="Arial"/>
            </a:endParaRPr>
          </a:p>
        </p:txBody>
      </p:sp>
      <p:pic>
        <p:nvPicPr>
          <p:cNvPr id="123" name="Picture 6"/>
          <p:cNvPicPr/>
          <p:nvPr/>
        </p:nvPicPr>
        <p:blipFill>
          <a:blip r:embed="rId4"/>
          <a:stretch/>
        </p:blipFill>
        <p:spPr>
          <a:xfrm>
            <a:off x="9590400" y="578160"/>
            <a:ext cx="1368720" cy="1368720"/>
          </a:xfrm>
          <a:prstGeom prst="rect">
            <a:avLst/>
          </a:prstGeom>
          <a:ln w="0">
            <a:noFill/>
          </a:ln>
        </p:spPr>
      </p:pic>
      <p:pic>
        <p:nvPicPr>
          <p:cNvPr id="124" name="Picture 9"/>
          <p:cNvPicPr/>
          <p:nvPr/>
        </p:nvPicPr>
        <p:blipFill>
          <a:blip r:embed="rId5"/>
          <a:stretch/>
        </p:blipFill>
        <p:spPr>
          <a:xfrm>
            <a:off x="2599920" y="2363040"/>
            <a:ext cx="7876080" cy="3764160"/>
          </a:xfrm>
          <a:prstGeom prst="rect">
            <a:avLst/>
          </a:prstGeom>
          <a:ln w="0">
            <a:noFill/>
          </a:ln>
        </p:spPr>
      </p:pic>
    </p:spTree>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26"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24</a:t>
            </a:r>
            <a:endParaRPr lang="en-ZA" sz="1400" b="0" strike="noStrike" spc="-1">
              <a:solidFill>
                <a:srgbClr val="000000"/>
              </a:solidFill>
              <a:latin typeface="Arial"/>
            </a:endParaRPr>
          </a:p>
        </p:txBody>
      </p:sp>
      <p:sp>
        <p:nvSpPr>
          <p:cNvPr id="127"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28" name="PlaceHolder 1"/>
          <p:cNvSpPr>
            <a:spLocks noGrp="1"/>
          </p:cNvSpPr>
          <p:nvPr>
            <p:ph/>
          </p:nvPr>
        </p:nvSpPr>
        <p:spPr>
          <a:xfrm>
            <a:off x="708480" y="2132280"/>
            <a:ext cx="10809720" cy="594360"/>
          </a:xfrm>
          <a:prstGeom prst="rect">
            <a:avLst/>
          </a:prstGeom>
          <a:noFill/>
          <a:ln w="0">
            <a:noFill/>
          </a:ln>
        </p:spPr>
        <p:txBody>
          <a:bodyPr anchor="t">
            <a:normAutofit/>
          </a:bodyPr>
          <a:lstStyle/>
          <a:p>
            <a:pPr indent="0">
              <a:lnSpc>
                <a:spcPct val="150000"/>
              </a:lnSpc>
              <a:spcBef>
                <a:spcPts val="1001"/>
              </a:spcBef>
              <a:buNone/>
              <a:tabLst>
                <a:tab pos="0" algn="l"/>
              </a:tabLst>
            </a:pPr>
            <a:r>
              <a:rPr lang="en-ZA" sz="2000" b="0" strike="noStrike" spc="-1">
                <a:solidFill>
                  <a:srgbClr val="000000"/>
                </a:solidFill>
                <a:latin typeface="Open Sans"/>
              </a:rPr>
              <a:t>V</a:t>
            </a:r>
            <a:r>
              <a:rPr lang="en-GB" sz="2000" b="0" strike="noStrike" spc="-1">
                <a:solidFill>
                  <a:srgbClr val="000000"/>
                </a:solidFill>
                <a:latin typeface="Open Sans"/>
              </a:rPr>
              <a:t>isualisations</a:t>
            </a:r>
            <a:endParaRPr lang="en-US" sz="2000" b="0" strike="noStrike" spc="-1">
              <a:solidFill>
                <a:srgbClr val="000000"/>
              </a:solidFill>
              <a:latin typeface="Calibri"/>
            </a:endParaRPr>
          </a:p>
        </p:txBody>
      </p:sp>
      <p:sp>
        <p:nvSpPr>
          <p:cNvPr id="129"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OpenStreetMap</a:t>
            </a:r>
            <a:endParaRPr lang="en-ZA" sz="2000" b="0" strike="noStrike" spc="-1">
              <a:solidFill>
                <a:srgbClr val="000000"/>
              </a:solidFill>
              <a:latin typeface="Arial"/>
            </a:endParaRPr>
          </a:p>
        </p:txBody>
      </p:sp>
      <p:pic>
        <p:nvPicPr>
          <p:cNvPr id="130" name="Picture 6"/>
          <p:cNvPicPr/>
          <p:nvPr/>
        </p:nvPicPr>
        <p:blipFill>
          <a:blip r:embed="rId4"/>
          <a:stretch/>
        </p:blipFill>
        <p:spPr>
          <a:xfrm>
            <a:off x="9590400" y="578160"/>
            <a:ext cx="1368720" cy="1368720"/>
          </a:xfrm>
          <a:prstGeom prst="rect">
            <a:avLst/>
          </a:prstGeom>
          <a:ln w="0">
            <a:noFill/>
          </a:ln>
        </p:spPr>
      </p:pic>
      <p:pic>
        <p:nvPicPr>
          <p:cNvPr id="131" name="Picture 7"/>
          <p:cNvPicPr/>
          <p:nvPr/>
        </p:nvPicPr>
        <p:blipFill>
          <a:blip r:embed="rId5"/>
          <a:stretch/>
        </p:blipFill>
        <p:spPr>
          <a:xfrm>
            <a:off x="3478320" y="2311920"/>
            <a:ext cx="5234760" cy="3925800"/>
          </a:xfrm>
          <a:prstGeom prst="rect">
            <a:avLst/>
          </a:prstGeom>
          <a:ln w="0">
            <a:noFill/>
          </a:ln>
        </p:spPr>
      </p:pic>
    </p:spTree>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3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7</a:t>
            </a:r>
            <a:endParaRPr lang="en-ZA" sz="1400" b="0" strike="noStrike" spc="-1" dirty="0">
              <a:solidFill>
                <a:srgbClr val="000000"/>
              </a:solidFill>
              <a:latin typeface="Arial"/>
            </a:endParaRPr>
          </a:p>
        </p:txBody>
      </p:sp>
      <p:sp>
        <p:nvSpPr>
          <p:cNvPr id="134"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35" name="PlaceHolder 1"/>
          <p:cNvSpPr>
            <a:spLocks noGrp="1"/>
          </p:cNvSpPr>
          <p:nvPr>
            <p:ph/>
          </p:nvPr>
        </p:nvSpPr>
        <p:spPr>
          <a:xfrm>
            <a:off x="708480" y="2132280"/>
            <a:ext cx="10809720" cy="594360"/>
          </a:xfrm>
          <a:prstGeom prst="rect">
            <a:avLst/>
          </a:prstGeom>
          <a:noFill/>
          <a:ln w="0">
            <a:noFill/>
          </a:ln>
        </p:spPr>
        <p:txBody>
          <a:bodyPr anchor="t">
            <a:normAutofit/>
          </a:bodyPr>
          <a:lstStyle/>
          <a:p>
            <a:pPr indent="0">
              <a:lnSpc>
                <a:spcPct val="150000"/>
              </a:lnSpc>
              <a:spcBef>
                <a:spcPts val="1001"/>
              </a:spcBef>
              <a:buNone/>
              <a:tabLst>
                <a:tab pos="0" algn="l"/>
              </a:tabLst>
            </a:pPr>
            <a:r>
              <a:rPr lang="en-ZA" sz="2000" b="0" strike="noStrike" spc="-1">
                <a:solidFill>
                  <a:srgbClr val="000000"/>
                </a:solidFill>
                <a:latin typeface="Open Sans"/>
              </a:rPr>
              <a:t>Other Functionality</a:t>
            </a:r>
            <a:endParaRPr lang="en-US" sz="2000" b="0" strike="noStrike" spc="-1">
              <a:solidFill>
                <a:srgbClr val="000000"/>
              </a:solidFill>
              <a:latin typeface="Calibri"/>
            </a:endParaRPr>
          </a:p>
        </p:txBody>
      </p:sp>
      <p:sp>
        <p:nvSpPr>
          <p:cNvPr id="136"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OpenStreetMap</a:t>
            </a:r>
            <a:endParaRPr lang="en-ZA" sz="2000" b="0" strike="noStrike" spc="-1">
              <a:solidFill>
                <a:srgbClr val="000000"/>
              </a:solidFill>
              <a:latin typeface="Arial"/>
            </a:endParaRPr>
          </a:p>
        </p:txBody>
      </p:sp>
      <p:pic>
        <p:nvPicPr>
          <p:cNvPr id="137" name="Picture 6"/>
          <p:cNvPicPr/>
          <p:nvPr/>
        </p:nvPicPr>
        <p:blipFill>
          <a:blip r:embed="rId4"/>
          <a:stretch/>
        </p:blipFill>
        <p:spPr>
          <a:xfrm>
            <a:off x="9590400" y="578160"/>
            <a:ext cx="1368720" cy="1368720"/>
          </a:xfrm>
          <a:prstGeom prst="rect">
            <a:avLst/>
          </a:prstGeom>
          <a:ln w="0">
            <a:noFill/>
          </a:ln>
        </p:spPr>
      </p:pic>
      <p:pic>
        <p:nvPicPr>
          <p:cNvPr id="138" name="Picture 11"/>
          <p:cNvPicPr/>
          <p:nvPr/>
        </p:nvPicPr>
        <p:blipFill>
          <a:blip r:embed="rId5"/>
          <a:stretch/>
        </p:blipFill>
        <p:spPr>
          <a:xfrm>
            <a:off x="3563280" y="2132280"/>
            <a:ext cx="5612400" cy="4107240"/>
          </a:xfrm>
          <a:prstGeom prst="rect">
            <a:avLst/>
          </a:prstGeom>
          <a:ln w="0">
            <a:noFill/>
          </a:ln>
        </p:spPr>
      </p:pic>
    </p:spTree>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40"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8</a:t>
            </a:r>
            <a:endParaRPr lang="en-ZA" sz="1400" b="0" strike="noStrike" spc="-1" dirty="0">
              <a:solidFill>
                <a:srgbClr val="000000"/>
              </a:solidFill>
              <a:latin typeface="Arial"/>
            </a:endParaRPr>
          </a:p>
        </p:txBody>
      </p:sp>
      <p:sp>
        <p:nvSpPr>
          <p:cNvPr id="141"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42" name="PlaceHolder 1"/>
          <p:cNvSpPr>
            <a:spLocks noGrp="1"/>
          </p:cNvSpPr>
          <p:nvPr>
            <p:ph/>
          </p:nvPr>
        </p:nvSpPr>
        <p:spPr>
          <a:xfrm>
            <a:off x="708480" y="2132280"/>
            <a:ext cx="10809720" cy="235908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“ENERGYDATA.INFO is an open data platform providing access to datasets and data analytics that are relevant to the energy sector. ”</a:t>
            </a:r>
            <a:endParaRPr lang="en-US" sz="20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a:p>
            <a:pPr indent="0" algn="r">
              <a:lnSpc>
                <a:spcPct val="150000"/>
              </a:lnSpc>
              <a:spcBef>
                <a:spcPts val="1001"/>
              </a:spcBef>
              <a:buNone/>
              <a:tabLst>
                <a:tab pos="0" algn="l"/>
              </a:tabLst>
            </a:pPr>
            <a:r>
              <a:rPr lang="en-GB" sz="1200" b="0" i="1" strike="noStrike" spc="-1">
                <a:solidFill>
                  <a:srgbClr val="000000"/>
                </a:solidFill>
                <a:latin typeface="Open Sans"/>
              </a:rPr>
              <a:t>Source: </a:t>
            </a:r>
            <a:r>
              <a:rPr lang="en-GB" sz="1200" b="0" i="1" u="sng" strike="noStrike" spc="-1">
                <a:solidFill>
                  <a:srgbClr val="0563C1"/>
                </a:solidFill>
                <a:uFillTx/>
                <a:latin typeface="Open Sans"/>
                <a:hlinkClick r:id="rId4"/>
              </a:rPr>
              <a:t>Energydata.info</a:t>
            </a:r>
            <a:endParaRPr lang="en-US" sz="1200" b="0" strike="noStrike" spc="-1">
              <a:solidFill>
                <a:srgbClr val="000000"/>
              </a:solidFill>
              <a:latin typeface="Calibri"/>
            </a:endParaRPr>
          </a:p>
        </p:txBody>
      </p:sp>
      <p:sp>
        <p:nvSpPr>
          <p:cNvPr id="143"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Energydata.info</a:t>
            </a:r>
            <a:endParaRPr lang="en-ZA" sz="2000" b="0" strike="noStrike" spc="-1">
              <a:solidFill>
                <a:srgbClr val="000000"/>
              </a:solidFill>
              <a:latin typeface="Arial"/>
            </a:endParaRPr>
          </a:p>
        </p:txBody>
      </p:sp>
      <p:pic>
        <p:nvPicPr>
          <p:cNvPr id="144" name="Picture 7"/>
          <p:cNvPicPr/>
          <p:nvPr/>
        </p:nvPicPr>
        <p:blipFill>
          <a:blip r:embed="rId5"/>
          <a:stretch/>
        </p:blipFill>
        <p:spPr>
          <a:xfrm>
            <a:off x="2069280" y="3429000"/>
            <a:ext cx="7056360" cy="2842200"/>
          </a:xfrm>
          <a:prstGeom prst="rect">
            <a:avLst/>
          </a:prstGeom>
          <a:ln w="0">
            <a:noFill/>
          </a:ln>
        </p:spPr>
      </p:pic>
    </p:spTree>
  </p:cSld>
  <p:clrMapOvr>
    <a:masterClrMapping/>
  </p:clrMapOvr>
  <p:transition spd="slow">
    <p:push dir="r"/>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2095</TotalTime>
  <Words>1585</Words>
  <Application>Microsoft Office PowerPoint</Application>
  <PresentationFormat>Widescreen</PresentationFormat>
  <Paragraphs>219</Paragraphs>
  <Slides>31</Slides>
  <Notes>29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Arial</vt:lpstr>
      <vt:lpstr>Calibri</vt:lpstr>
      <vt:lpstr>Calibri Light</vt:lpstr>
      <vt:lpstr>Open Sans</vt:lpstr>
      <vt:lpstr>Open Sans </vt:lpstr>
      <vt:lpstr>Open Sans ExtraBold</vt:lpstr>
      <vt:lpstr>Symbol</vt:lpstr>
      <vt:lpstr>Times New Roman</vt:lpstr>
      <vt:lpstr>Wingdings</vt:lpstr>
      <vt:lpstr>Office Theme</vt:lpstr>
      <vt:lpstr>Office Theme</vt:lpstr>
      <vt:lpstr>LECTURE 2  INTRODUCTION TO DATA AGGREGATORS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Sarel Greyling</dc:creator>
  <dc:description/>
  <cp:lastModifiedBy>Ashutosh.Bhagurkar</cp:lastModifiedBy>
  <cp:revision>198</cp:revision>
  <dcterms:created xsi:type="dcterms:W3CDTF">2021-02-10T16:48:02Z</dcterms:created>
  <dcterms:modified xsi:type="dcterms:W3CDTF">2024-11-02T20:26:04Z</dcterms:modified>
  <dc:language>en-ZA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Notes">
    <vt:i4>30</vt:i4>
  </property>
  <property fmtid="{D5CDD505-2E9C-101B-9397-08002B2CF9AE}" pid="4" name="PresentationFormat">
    <vt:lpwstr>Widescreen</vt:lpwstr>
  </property>
  <property fmtid="{D5CDD505-2E9C-101B-9397-08002B2CF9AE}" pid="5" name="Slides">
    <vt:i4>30</vt:i4>
  </property>
</Properties>
</file>